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85" r:id="rId3"/>
    <p:sldId id="286" r:id="rId4"/>
    <p:sldId id="259" r:id="rId5"/>
    <p:sldId id="257" r:id="rId6"/>
    <p:sldId id="275" r:id="rId7"/>
    <p:sldId id="276" r:id="rId8"/>
    <p:sldId id="269" r:id="rId9"/>
    <p:sldId id="268" r:id="rId10"/>
    <p:sldId id="277" r:id="rId11"/>
    <p:sldId id="278" r:id="rId12"/>
    <p:sldId id="280" r:id="rId13"/>
    <p:sldId id="279" r:id="rId14"/>
    <p:sldId id="284" r:id="rId15"/>
    <p:sldId id="283" r:id="rId16"/>
    <p:sldId id="281" r:id="rId17"/>
    <p:sldId id="288" r:id="rId18"/>
    <p:sldId id="262" r:id="rId19"/>
    <p:sldId id="264" r:id="rId20"/>
    <p:sldId id="263" r:id="rId21"/>
    <p:sldId id="261" r:id="rId22"/>
    <p:sldId id="260" r:id="rId23"/>
    <p:sldId id="289" r:id="rId24"/>
    <p:sldId id="306" r:id="rId25"/>
    <p:sldId id="307" r:id="rId26"/>
    <p:sldId id="319" r:id="rId27"/>
    <p:sldId id="320" r:id="rId28"/>
    <p:sldId id="271" r:id="rId29"/>
    <p:sldId id="272"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6EF4C-A750-9447-BEE7-09053AEF9839}" type="datetimeFigureOut">
              <a:rPr lang="en-US" smtClean="0"/>
              <a:t>8/12/22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1B66F-7BE5-734B-B9E4-25C0A624035F}" type="slidenum">
              <a:rPr lang="en-US" smtClean="0"/>
              <a:t>‹#›</a:t>
            </a:fld>
            <a:endParaRPr lang="en-US"/>
          </a:p>
        </p:txBody>
      </p:sp>
    </p:spTree>
    <p:extLst>
      <p:ext uri="{BB962C8B-B14F-4D97-AF65-F5344CB8AC3E}">
        <p14:creationId xmlns:p14="http://schemas.microsoft.com/office/powerpoint/2010/main" val="53374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61B66F-7BE5-734B-B9E4-25C0A624035F}" type="slidenum">
              <a:rPr lang="en-US" smtClean="0"/>
              <a:t>5</a:t>
            </a:fld>
            <a:endParaRPr lang="en-US"/>
          </a:p>
        </p:txBody>
      </p:sp>
    </p:spTree>
    <p:extLst>
      <p:ext uri="{BB962C8B-B14F-4D97-AF65-F5344CB8AC3E}">
        <p14:creationId xmlns:p14="http://schemas.microsoft.com/office/powerpoint/2010/main" val="1468002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1a6bc3c44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1a6bc3c44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1a6bc3c44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1a6bc3c44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da06d9ad0_0_17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da06d9ad0_0_17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br>
              <a:rPr lang="en-US"/>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da06d9ad0_0_17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da06d9ad0_0_17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br>
              <a:rPr lang="en-US"/>
            </a:br>
            <a:endParaRPr/>
          </a:p>
        </p:txBody>
      </p:sp>
    </p:spTree>
    <p:extLst>
      <p:ext uri="{BB962C8B-B14F-4D97-AF65-F5344CB8AC3E}">
        <p14:creationId xmlns:p14="http://schemas.microsoft.com/office/powerpoint/2010/main" val="270557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da06d9ad0_0_17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da06d9ad0_0_17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br>
              <a:rPr lang="en-US"/>
            </a:br>
            <a:endParaRPr/>
          </a:p>
        </p:txBody>
      </p:sp>
    </p:spTree>
    <p:extLst>
      <p:ext uri="{BB962C8B-B14F-4D97-AF65-F5344CB8AC3E}">
        <p14:creationId xmlns:p14="http://schemas.microsoft.com/office/powerpoint/2010/main" val="295582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da06d9ad0_0_17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da06d9ad0_0_17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br>
              <a:rPr lang="en-US"/>
            </a:br>
            <a:endParaRPr/>
          </a:p>
        </p:txBody>
      </p:sp>
    </p:spTree>
    <p:extLst>
      <p:ext uri="{BB962C8B-B14F-4D97-AF65-F5344CB8AC3E}">
        <p14:creationId xmlns:p14="http://schemas.microsoft.com/office/powerpoint/2010/main" val="156440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1da06d9ad0_0_17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1da06d9ad0_0_17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br>
              <a:rPr lang="en-US" sz="3200"/>
            </a:br>
            <a:br>
              <a:rPr lang="en-US"/>
            </a:br>
            <a:endParaRPr/>
          </a:p>
        </p:txBody>
      </p:sp>
    </p:spTree>
    <p:extLst>
      <p:ext uri="{BB962C8B-B14F-4D97-AF65-F5344CB8AC3E}">
        <p14:creationId xmlns:p14="http://schemas.microsoft.com/office/powerpoint/2010/main" val="10472212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96727-1D9D-374D-ACDE-EC881A676F12}" type="datetimeFigureOut">
              <a:rPr lang="en-US" smtClean="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2F874D1A-5D06-FD41-84F1-5B8D11F7AF9C}" type="slidenum">
              <a:rPr lang="en-US" smtClean="0"/>
              <a:t>‹#›</a:t>
            </a:fld>
            <a:endParaRPr lang="en-US"/>
          </a:p>
        </p:txBody>
      </p:sp>
    </p:spTree>
    <p:extLst>
      <p:ext uri="{BB962C8B-B14F-4D97-AF65-F5344CB8AC3E}">
        <p14:creationId xmlns:p14="http://schemas.microsoft.com/office/powerpoint/2010/main" val="9685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96727-1D9D-374D-ACDE-EC881A676F12}" type="datetimeFigureOut">
              <a:rPr lang="en-US" smtClean="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266180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6727-1D9D-374D-ACDE-EC881A676F12}" type="datetimeFigureOut">
              <a:rPr lang="en-US" smtClean="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1123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950800" y="718000"/>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6" name="Google Shape;106;p13"/>
          <p:cNvSpPr txBox="1">
            <a:spLocks noGrp="1"/>
          </p:cNvSpPr>
          <p:nvPr>
            <p:ph type="title" idx="2"/>
          </p:nvPr>
        </p:nvSpPr>
        <p:spPr>
          <a:xfrm>
            <a:off x="4063487" y="2481561"/>
            <a:ext cx="2802400" cy="500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2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7" name="Google Shape;107;p13"/>
          <p:cNvSpPr txBox="1">
            <a:spLocks noGrp="1"/>
          </p:cNvSpPr>
          <p:nvPr>
            <p:ph type="title" idx="3" hasCustomPrompt="1"/>
          </p:nvPr>
        </p:nvSpPr>
        <p:spPr>
          <a:xfrm>
            <a:off x="3032712" y="2859461"/>
            <a:ext cx="838000" cy="50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7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08" name="Google Shape;108;p13"/>
          <p:cNvSpPr txBox="1">
            <a:spLocks noGrp="1"/>
          </p:cNvSpPr>
          <p:nvPr>
            <p:ph type="subTitle" idx="1"/>
          </p:nvPr>
        </p:nvSpPr>
        <p:spPr>
          <a:xfrm>
            <a:off x="4063500" y="2979568"/>
            <a:ext cx="2802400" cy="76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09" name="Google Shape;109;p13"/>
          <p:cNvSpPr txBox="1">
            <a:spLocks noGrp="1"/>
          </p:cNvSpPr>
          <p:nvPr>
            <p:ph type="title" idx="4"/>
          </p:nvPr>
        </p:nvSpPr>
        <p:spPr>
          <a:xfrm>
            <a:off x="8438020" y="2483561"/>
            <a:ext cx="2806400" cy="496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2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0" name="Google Shape;110;p13"/>
          <p:cNvSpPr txBox="1">
            <a:spLocks noGrp="1"/>
          </p:cNvSpPr>
          <p:nvPr>
            <p:ph type="title" idx="5" hasCustomPrompt="1"/>
          </p:nvPr>
        </p:nvSpPr>
        <p:spPr>
          <a:xfrm>
            <a:off x="7414323" y="2859461"/>
            <a:ext cx="838000" cy="50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7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11" name="Google Shape;111;p13"/>
          <p:cNvSpPr txBox="1">
            <a:spLocks noGrp="1"/>
          </p:cNvSpPr>
          <p:nvPr>
            <p:ph type="subTitle" idx="6"/>
          </p:nvPr>
        </p:nvSpPr>
        <p:spPr>
          <a:xfrm>
            <a:off x="8438033" y="2979568"/>
            <a:ext cx="2802400" cy="76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2" name="Google Shape;112;p13"/>
          <p:cNvSpPr txBox="1">
            <a:spLocks noGrp="1"/>
          </p:cNvSpPr>
          <p:nvPr>
            <p:ph type="title" idx="7"/>
          </p:nvPr>
        </p:nvSpPr>
        <p:spPr>
          <a:xfrm>
            <a:off x="4063487" y="4400200"/>
            <a:ext cx="2802400" cy="496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2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3" name="Google Shape;113;p13"/>
          <p:cNvSpPr txBox="1">
            <a:spLocks noGrp="1"/>
          </p:cNvSpPr>
          <p:nvPr>
            <p:ph type="title" idx="8" hasCustomPrompt="1"/>
          </p:nvPr>
        </p:nvSpPr>
        <p:spPr>
          <a:xfrm>
            <a:off x="3032719" y="4783300"/>
            <a:ext cx="838000" cy="50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7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14" name="Google Shape;114;p13"/>
          <p:cNvSpPr txBox="1">
            <a:spLocks noGrp="1"/>
          </p:cNvSpPr>
          <p:nvPr>
            <p:ph type="subTitle" idx="9"/>
          </p:nvPr>
        </p:nvSpPr>
        <p:spPr>
          <a:xfrm>
            <a:off x="4063500" y="4890467"/>
            <a:ext cx="2802400" cy="76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5" name="Google Shape;115;p13"/>
          <p:cNvSpPr txBox="1">
            <a:spLocks noGrp="1"/>
          </p:cNvSpPr>
          <p:nvPr>
            <p:ph type="title" idx="13"/>
          </p:nvPr>
        </p:nvSpPr>
        <p:spPr>
          <a:xfrm>
            <a:off x="8438020" y="4400199"/>
            <a:ext cx="2806400" cy="496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2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6" name="Google Shape;116;p13"/>
          <p:cNvSpPr txBox="1">
            <a:spLocks noGrp="1"/>
          </p:cNvSpPr>
          <p:nvPr>
            <p:ph type="title" idx="14" hasCustomPrompt="1"/>
          </p:nvPr>
        </p:nvSpPr>
        <p:spPr>
          <a:xfrm>
            <a:off x="7414323" y="4783300"/>
            <a:ext cx="838000" cy="50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37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117" name="Google Shape;117;p13"/>
          <p:cNvSpPr txBox="1">
            <a:spLocks noGrp="1"/>
          </p:cNvSpPr>
          <p:nvPr>
            <p:ph type="subTitle" idx="15"/>
          </p:nvPr>
        </p:nvSpPr>
        <p:spPr>
          <a:xfrm>
            <a:off x="8438033" y="4890467"/>
            <a:ext cx="2802400" cy="76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None/>
              <a:defRPr sz="1867"/>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8" name="Google Shape;118;p13"/>
          <p:cNvSpPr/>
          <p:nvPr/>
        </p:nvSpPr>
        <p:spPr>
          <a:xfrm rot="5400097" flipH="1">
            <a:off x="9694151" y="-1435695"/>
            <a:ext cx="1447919" cy="368300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3"/>
          <p:cNvSpPr/>
          <p:nvPr/>
        </p:nvSpPr>
        <p:spPr>
          <a:xfrm>
            <a:off x="11162381" y="1129756"/>
            <a:ext cx="340800" cy="3408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3"/>
          <p:cNvSpPr/>
          <p:nvPr/>
        </p:nvSpPr>
        <p:spPr>
          <a:xfrm rot="5539093">
            <a:off x="852760" y="4434208"/>
            <a:ext cx="1441144" cy="3665851"/>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92204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200000" y="3264100"/>
            <a:ext cx="5359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9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3304200" y="2007744"/>
            <a:ext cx="1151200" cy="8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1200000" y="4642311"/>
            <a:ext cx="5359600" cy="3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1" name="Google Shape;21;p3"/>
          <p:cNvSpPr/>
          <p:nvPr/>
        </p:nvSpPr>
        <p:spPr>
          <a:xfrm rot="5400097" flipH="1">
            <a:off x="1117551" y="-1310228"/>
            <a:ext cx="1447919" cy="368300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610000" y="5968217"/>
            <a:ext cx="340800" cy="3408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8445224" y="3111224"/>
            <a:ext cx="3299624" cy="4193929"/>
          </a:xfrm>
          <a:custGeom>
            <a:avLst/>
            <a:gdLst/>
            <a:ahLst/>
            <a:cxnLst/>
            <a:rect l="l" t="t" r="r" b="b"/>
            <a:pathLst>
              <a:path w="13169" h="16738" extrusionOk="0">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45425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5128085" y="1726997"/>
            <a:ext cx="611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5" name="Google Shape;55;p7"/>
          <p:cNvSpPr txBox="1">
            <a:spLocks noGrp="1"/>
          </p:cNvSpPr>
          <p:nvPr>
            <p:ph type="subTitle" idx="1"/>
          </p:nvPr>
        </p:nvSpPr>
        <p:spPr>
          <a:xfrm>
            <a:off x="5128100" y="2592203"/>
            <a:ext cx="6114000" cy="25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867"/>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6" name="Google Shape;56;p7"/>
          <p:cNvSpPr/>
          <p:nvPr/>
        </p:nvSpPr>
        <p:spPr>
          <a:xfrm rot="-5400000">
            <a:off x="565601" y="-565600"/>
            <a:ext cx="1388796" cy="2519992"/>
          </a:xfrm>
          <a:custGeom>
            <a:avLst/>
            <a:gdLst/>
            <a:ahLst/>
            <a:cxnLst/>
            <a:rect l="l" t="t" r="r" b="b"/>
            <a:pathLst>
              <a:path w="21053" h="38201" extrusionOk="0">
                <a:moveTo>
                  <a:pt x="7664" y="1"/>
                </a:moveTo>
                <a:cubicBezTo>
                  <a:pt x="7664" y="1"/>
                  <a:pt x="0" y="10513"/>
                  <a:pt x="6548" y="24195"/>
                </a:cubicBezTo>
                <a:cubicBezTo>
                  <a:pt x="13125" y="37878"/>
                  <a:pt x="21053" y="38201"/>
                  <a:pt x="21053" y="38201"/>
                </a:cubicBezTo>
                <a:lnTo>
                  <a:pt x="21053" y="1"/>
                </a:lnTo>
                <a:close/>
              </a:path>
            </a:pathLst>
          </a:custGeom>
          <a:solidFill>
            <a:srgbClr val="FDFDFD">
              <a:alpha val="607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7"/>
          <p:cNvGrpSpPr/>
          <p:nvPr/>
        </p:nvGrpSpPr>
        <p:grpSpPr>
          <a:xfrm>
            <a:off x="7777854" y="404352"/>
            <a:ext cx="1857967" cy="1102801"/>
            <a:chOff x="6005240" y="371688"/>
            <a:chExt cx="1393475" cy="827101"/>
          </a:xfrm>
        </p:grpSpPr>
        <p:sp>
          <p:nvSpPr>
            <p:cNvPr id="58" name="Google Shape;58;p7"/>
            <p:cNvSpPr/>
            <p:nvPr/>
          </p:nvSpPr>
          <p:spPr>
            <a:xfrm flipH="1">
              <a:off x="6005240" y="410688"/>
              <a:ext cx="255600" cy="2556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7"/>
            <p:cNvSpPr/>
            <p:nvPr/>
          </p:nvSpPr>
          <p:spPr>
            <a:xfrm flipH="1">
              <a:off x="6649400" y="1041589"/>
              <a:ext cx="157200" cy="1572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7"/>
            <p:cNvSpPr/>
            <p:nvPr/>
          </p:nvSpPr>
          <p:spPr>
            <a:xfrm flipH="1">
              <a:off x="7065115" y="371688"/>
              <a:ext cx="333600" cy="3336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 name="Google Shape;61;p7"/>
          <p:cNvSpPr/>
          <p:nvPr/>
        </p:nvSpPr>
        <p:spPr>
          <a:xfrm rot="-10799903" flipH="1">
            <a:off x="10937321" y="-68795"/>
            <a:ext cx="1447919" cy="3683000"/>
          </a:xfrm>
          <a:custGeom>
            <a:avLst/>
            <a:gdLst/>
            <a:ahLst/>
            <a:cxnLst/>
            <a:rect l="l" t="t" r="r" b="b"/>
            <a:pathLst>
              <a:path w="12238" h="24987" extrusionOk="0">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7"/>
          <p:cNvSpPr/>
          <p:nvPr/>
        </p:nvSpPr>
        <p:spPr>
          <a:xfrm rot="5400000" flipH="1">
            <a:off x="447157" y="3111224"/>
            <a:ext cx="3299624" cy="4193929"/>
          </a:xfrm>
          <a:custGeom>
            <a:avLst/>
            <a:gdLst/>
            <a:ahLst/>
            <a:cxnLst/>
            <a:rect l="l" t="t" r="r" b="b"/>
            <a:pathLst>
              <a:path w="13169" h="16738" extrusionOk="0">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0332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6727-1D9D-374D-ACDE-EC881A676F12}" type="datetimeFigureOut">
              <a:rPr lang="en-US" smtClean="0"/>
              <a:t>8/12/22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101713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3EC96727-1D9D-374D-ACDE-EC881A676F12}" type="datetimeFigureOut">
              <a:rPr lang="en-US" smtClean="0"/>
              <a:t>8/12/22</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F874D1A-5D06-FD41-84F1-5B8D11F7AF9C}" type="slidenum">
              <a:rPr lang="en-US" smtClean="0"/>
              <a:t>‹#›</a:t>
            </a:fld>
            <a:endParaRPr lang="en-US"/>
          </a:p>
        </p:txBody>
      </p:sp>
    </p:spTree>
    <p:extLst>
      <p:ext uri="{BB962C8B-B14F-4D97-AF65-F5344CB8AC3E}">
        <p14:creationId xmlns:p14="http://schemas.microsoft.com/office/powerpoint/2010/main" val="5534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96727-1D9D-374D-ACDE-EC881A676F12}" type="datetimeFigureOut">
              <a:rPr lang="en-US" smtClean="0"/>
              <a:t>8/12/22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196779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96727-1D9D-374D-ACDE-EC881A676F12}" type="datetimeFigureOut">
              <a:rPr lang="en-US" smtClean="0"/>
              <a:t>8/12/22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74D1A-5D06-FD41-84F1-5B8D11F7AF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513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C96727-1D9D-374D-ACDE-EC881A676F12}" type="datetimeFigureOut">
              <a:rPr lang="en-US" smtClean="0"/>
              <a:t>8/12/22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74D1A-5D06-FD41-84F1-5B8D11F7AF9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335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96727-1D9D-374D-ACDE-EC881A676F12}" type="datetimeFigureOut">
              <a:rPr lang="en-US" smtClean="0"/>
              <a:t>8/12/22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136802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96727-1D9D-374D-ACDE-EC881A676F12}" type="datetimeFigureOut">
              <a:rPr lang="en-US" smtClean="0"/>
              <a:t>8/12/22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32867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EC96727-1D9D-374D-ACDE-EC881A676F12}" type="datetimeFigureOut">
              <a:rPr lang="en-US" smtClean="0"/>
              <a:t>8/12/22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F874D1A-5D06-FD41-84F1-5B8D11F7AF9C}" type="slidenum">
              <a:rPr lang="en-US" smtClean="0"/>
              <a:t>‹#›</a:t>
            </a:fld>
            <a:endParaRPr lang="en-US"/>
          </a:p>
        </p:txBody>
      </p:sp>
    </p:spTree>
    <p:extLst>
      <p:ext uri="{BB962C8B-B14F-4D97-AF65-F5344CB8AC3E}">
        <p14:creationId xmlns:p14="http://schemas.microsoft.com/office/powerpoint/2010/main" val="256102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3EC96727-1D9D-374D-ACDE-EC881A676F12}" type="datetimeFigureOut">
              <a:rPr lang="en-US" smtClean="0"/>
              <a:t>8/12/22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2">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F874D1A-5D06-FD41-84F1-5B8D11F7AF9C}" type="slidenum">
              <a:rPr lang="en-US" smtClean="0"/>
              <a:t>‹#›</a:t>
            </a:fld>
            <a:endParaRPr lang="en-US"/>
          </a:p>
        </p:txBody>
      </p:sp>
    </p:spTree>
    <p:extLst>
      <p:ext uri="{BB962C8B-B14F-4D97-AF65-F5344CB8AC3E}">
        <p14:creationId xmlns:p14="http://schemas.microsoft.com/office/powerpoint/2010/main" val="33801076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914400" rtl="0" eaLnBrk="1" latinLnBrk="0" hangingPunct="1">
        <a:lnSpc>
          <a:spcPct val="90000"/>
        </a:lnSpc>
        <a:spcBef>
          <a:spcPct val="0"/>
        </a:spcBef>
        <a:buNone/>
        <a:defRPr sz="4800" b="1" kern="1200" cap="none"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C85B-AFF7-CDCF-6D4E-B876B0BD1A88}"/>
              </a:ext>
            </a:extLst>
          </p:cNvPr>
          <p:cNvSpPr>
            <a:spLocks noGrp="1"/>
          </p:cNvSpPr>
          <p:nvPr>
            <p:ph type="ctrTitle"/>
          </p:nvPr>
        </p:nvSpPr>
        <p:spPr/>
        <p:txBody>
          <a:bodyPr/>
          <a:lstStyle/>
          <a:p>
            <a:pPr algn="ctr"/>
            <a:r>
              <a:rPr lang="en-US" sz="6600" dirty="0"/>
              <a:t>VẬT LÝ TRỊ LIỆU </a:t>
            </a:r>
            <a:br>
              <a:rPr lang="en-US" sz="6600" dirty="0"/>
            </a:br>
            <a:r>
              <a:rPr lang="en-US" sz="6600" dirty="0"/>
              <a:t>TRONG ĐIỀU TRỊ </a:t>
            </a:r>
            <a:br>
              <a:rPr lang="en-US" sz="6600" dirty="0"/>
            </a:br>
            <a:r>
              <a:rPr lang="en-US" sz="6600" dirty="0"/>
              <a:t>TÁO BÓN CHỨC NĂNG</a:t>
            </a:r>
          </a:p>
        </p:txBody>
      </p:sp>
      <p:sp>
        <p:nvSpPr>
          <p:cNvPr id="3" name="Subtitle 2">
            <a:extLst>
              <a:ext uri="{FF2B5EF4-FFF2-40B4-BE49-F238E27FC236}">
                <a16:creationId xmlns:a16="http://schemas.microsoft.com/office/drawing/2014/main" id="{2F794E2A-9500-63A6-FAD4-E9A6E7C2FEBF}"/>
              </a:ext>
            </a:extLst>
          </p:cNvPr>
          <p:cNvSpPr>
            <a:spLocks noGrp="1"/>
          </p:cNvSpPr>
          <p:nvPr>
            <p:ph type="subTitle" idx="1"/>
          </p:nvPr>
        </p:nvSpPr>
        <p:spPr>
          <a:xfrm>
            <a:off x="1727073" y="4574857"/>
            <a:ext cx="7891272" cy="1069848"/>
          </a:xfrm>
        </p:spPr>
        <p:txBody>
          <a:bodyPr>
            <a:normAutofit fontScale="92500" lnSpcReduction="20000"/>
          </a:bodyPr>
          <a:lstStyle/>
          <a:p>
            <a:pPr algn="r"/>
            <a:r>
              <a:rPr lang="en-US" dirty="0"/>
              <a:t>PGS TS BS </a:t>
            </a:r>
            <a:r>
              <a:rPr lang="en-US" dirty="0" err="1"/>
              <a:t>Nguyễn</a:t>
            </a:r>
            <a:r>
              <a:rPr lang="en-US" dirty="0"/>
              <a:t> </a:t>
            </a:r>
            <a:r>
              <a:rPr lang="en-US" dirty="0" err="1"/>
              <a:t>Trung</a:t>
            </a:r>
            <a:r>
              <a:rPr lang="en-US" dirty="0"/>
              <a:t> </a:t>
            </a:r>
            <a:r>
              <a:rPr lang="en-US" dirty="0" err="1"/>
              <a:t>Tín</a:t>
            </a:r>
            <a:endParaRPr lang="en-US" dirty="0"/>
          </a:p>
          <a:p>
            <a:pPr algn="r"/>
            <a:r>
              <a:rPr lang="en-US" dirty="0" err="1"/>
              <a:t>Ths</a:t>
            </a:r>
            <a:r>
              <a:rPr lang="en-US" dirty="0"/>
              <a:t> BS </a:t>
            </a:r>
            <a:r>
              <a:rPr lang="en-US" dirty="0" err="1"/>
              <a:t>Nguyễn</a:t>
            </a:r>
            <a:r>
              <a:rPr lang="en-US" dirty="0"/>
              <a:t> </a:t>
            </a:r>
            <a:r>
              <a:rPr lang="en-US" dirty="0" err="1"/>
              <a:t>Hoàng</a:t>
            </a:r>
            <a:r>
              <a:rPr lang="en-US" dirty="0"/>
              <a:t> </a:t>
            </a:r>
            <a:r>
              <a:rPr lang="en-US" dirty="0" err="1"/>
              <a:t>Duy</a:t>
            </a:r>
            <a:endParaRPr lang="en-US" dirty="0"/>
          </a:p>
          <a:p>
            <a:pPr algn="r"/>
            <a:r>
              <a:rPr lang="en-US" dirty="0"/>
              <a:t>BS CKI </a:t>
            </a:r>
            <a:r>
              <a:rPr lang="en-US" dirty="0" err="1"/>
              <a:t>Võ</a:t>
            </a:r>
            <a:r>
              <a:rPr lang="en-US" dirty="0"/>
              <a:t> </a:t>
            </a:r>
            <a:r>
              <a:rPr lang="en-US" dirty="0" err="1"/>
              <a:t>Đăng</a:t>
            </a:r>
            <a:r>
              <a:rPr lang="en-US" dirty="0"/>
              <a:t> Thanh </a:t>
            </a:r>
            <a:r>
              <a:rPr lang="en-US" dirty="0" err="1"/>
              <a:t>Hiên</a:t>
            </a:r>
            <a:endParaRPr lang="en-US" dirty="0"/>
          </a:p>
        </p:txBody>
      </p:sp>
    </p:spTree>
    <p:extLst>
      <p:ext uri="{BB962C8B-B14F-4D97-AF65-F5344CB8AC3E}">
        <p14:creationId xmlns:p14="http://schemas.microsoft.com/office/powerpoint/2010/main" val="377691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3E5C6DC-4678-AB44-5092-30CD594DB7C0}"/>
              </a:ext>
            </a:extLst>
          </p:cNvPr>
          <p:cNvGrpSpPr/>
          <p:nvPr/>
        </p:nvGrpSpPr>
        <p:grpSpPr>
          <a:xfrm>
            <a:off x="838200" y="1528763"/>
            <a:ext cx="10515600" cy="4579143"/>
            <a:chOff x="1200150" y="546100"/>
            <a:chExt cx="10096500" cy="4218782"/>
          </a:xfrm>
        </p:grpSpPr>
        <p:pic>
          <p:nvPicPr>
            <p:cNvPr id="3" name="Picture 2">
              <a:extLst>
                <a:ext uri="{FF2B5EF4-FFF2-40B4-BE49-F238E27FC236}">
                  <a16:creationId xmlns:a16="http://schemas.microsoft.com/office/drawing/2014/main" id="{B6D4767D-5B79-8EE6-F38F-B111AAE8404A}"/>
                </a:ext>
              </a:extLst>
            </p:cNvPr>
            <p:cNvPicPr>
              <a:picLocks noChangeAspect="1"/>
            </p:cNvPicPr>
            <p:nvPr/>
          </p:nvPicPr>
          <p:blipFill rotWithShape="1">
            <a:blip r:embed="rId2"/>
            <a:srcRect t="50000" b="21522"/>
            <a:stretch/>
          </p:blipFill>
          <p:spPr>
            <a:xfrm>
              <a:off x="1200150" y="3036094"/>
              <a:ext cx="10096500" cy="1728788"/>
            </a:xfrm>
            <a:prstGeom prst="rect">
              <a:avLst/>
            </a:prstGeom>
          </p:spPr>
        </p:pic>
        <p:pic>
          <p:nvPicPr>
            <p:cNvPr id="4" name="Picture 3">
              <a:extLst>
                <a:ext uri="{FF2B5EF4-FFF2-40B4-BE49-F238E27FC236}">
                  <a16:creationId xmlns:a16="http://schemas.microsoft.com/office/drawing/2014/main" id="{2165C3C7-DF24-E7CD-2295-820A229333A0}"/>
                </a:ext>
              </a:extLst>
            </p:cNvPr>
            <p:cNvPicPr>
              <a:picLocks noChangeAspect="1"/>
            </p:cNvPicPr>
            <p:nvPr/>
          </p:nvPicPr>
          <p:blipFill rotWithShape="1">
            <a:blip r:embed="rId2"/>
            <a:srcRect b="60277"/>
            <a:stretch/>
          </p:blipFill>
          <p:spPr>
            <a:xfrm>
              <a:off x="1200150" y="546100"/>
              <a:ext cx="10096500" cy="2411413"/>
            </a:xfrm>
            <a:prstGeom prst="rect">
              <a:avLst/>
            </a:prstGeom>
          </p:spPr>
        </p:pic>
      </p:grpSp>
      <p:sp>
        <p:nvSpPr>
          <p:cNvPr id="6" name="Title 5">
            <a:extLst>
              <a:ext uri="{FF2B5EF4-FFF2-40B4-BE49-F238E27FC236}">
                <a16:creationId xmlns:a16="http://schemas.microsoft.com/office/drawing/2014/main" id="{8EBC15F8-5CCA-C8B3-AB40-F4F9226923B4}"/>
              </a:ext>
            </a:extLst>
          </p:cNvPr>
          <p:cNvSpPr>
            <a:spLocks noGrp="1"/>
          </p:cNvSpPr>
          <p:nvPr>
            <p:ph type="title"/>
          </p:nvPr>
        </p:nvSpPr>
        <p:spPr/>
        <p:txBody>
          <a:bodyPr/>
          <a:lstStyle/>
          <a:p>
            <a:r>
              <a:rPr lang="en-US" dirty="0"/>
              <a:t>MASSAGE BỤNG</a:t>
            </a:r>
          </a:p>
        </p:txBody>
      </p:sp>
    </p:spTree>
    <p:extLst>
      <p:ext uri="{BB962C8B-B14F-4D97-AF65-F5344CB8AC3E}">
        <p14:creationId xmlns:p14="http://schemas.microsoft.com/office/powerpoint/2010/main" val="390580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ECFF-9601-237B-84F3-F3AC1B616387}"/>
              </a:ext>
            </a:extLst>
          </p:cNvPr>
          <p:cNvSpPr>
            <a:spLocks noGrp="1"/>
          </p:cNvSpPr>
          <p:nvPr>
            <p:ph type="title"/>
          </p:nvPr>
        </p:nvSpPr>
        <p:spPr/>
        <p:txBody>
          <a:bodyPr/>
          <a:lstStyle/>
          <a:p>
            <a:r>
              <a:rPr lang="en-US" dirty="0"/>
              <a:t>MASSAGE BỤNG</a:t>
            </a:r>
          </a:p>
        </p:txBody>
      </p:sp>
      <p:sp>
        <p:nvSpPr>
          <p:cNvPr id="3" name="Content Placeholder 2">
            <a:extLst>
              <a:ext uri="{FF2B5EF4-FFF2-40B4-BE49-F238E27FC236}">
                <a16:creationId xmlns:a16="http://schemas.microsoft.com/office/drawing/2014/main" id="{82455BE5-5CF4-1977-62A3-6496A320104D}"/>
              </a:ext>
            </a:extLst>
          </p:cNvPr>
          <p:cNvSpPr>
            <a:spLocks noGrp="1"/>
          </p:cNvSpPr>
          <p:nvPr>
            <p:ph idx="1"/>
          </p:nvPr>
        </p:nvSpPr>
        <p:spPr>
          <a:xfrm>
            <a:off x="838201" y="1825625"/>
            <a:ext cx="3848100" cy="4351338"/>
          </a:xfrm>
        </p:spPr>
        <p:txBody>
          <a:bodyPr/>
          <a:lstStyle/>
          <a:p>
            <a:pPr marL="0" indent="0">
              <a:buNone/>
            </a:pPr>
            <a:r>
              <a:rPr lang="en-US" dirty="0"/>
              <a:t>BN </a:t>
            </a:r>
            <a:r>
              <a:rPr lang="en-US" dirty="0" err="1"/>
              <a:t>táo</a:t>
            </a:r>
            <a:r>
              <a:rPr lang="en-US" dirty="0"/>
              <a:t> </a:t>
            </a:r>
            <a:r>
              <a:rPr lang="en-US" dirty="0" err="1"/>
              <a:t>bón</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kéo</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phân</a:t>
            </a:r>
            <a:r>
              <a:rPr lang="en-US" dirty="0"/>
              <a:t> di </a:t>
            </a:r>
            <a:r>
              <a:rPr lang="en-US" dirty="0" err="1"/>
              <a:t>chuyển</a:t>
            </a:r>
            <a:r>
              <a:rPr lang="en-US" dirty="0"/>
              <a:t> </a:t>
            </a:r>
            <a:r>
              <a:rPr lang="en-US" dirty="0" err="1"/>
              <a:t>trong</a:t>
            </a:r>
            <a:r>
              <a:rPr lang="en-US" dirty="0"/>
              <a:t> </a:t>
            </a:r>
            <a:r>
              <a:rPr lang="en-US" dirty="0" err="1"/>
              <a:t>đại</a:t>
            </a:r>
            <a:r>
              <a:rPr lang="en-US" dirty="0"/>
              <a:t> </a:t>
            </a:r>
            <a:r>
              <a:rPr lang="en-US" dirty="0" err="1"/>
              <a:t>tràng</a:t>
            </a:r>
            <a:endParaRPr lang="en-US" dirty="0"/>
          </a:p>
        </p:txBody>
      </p:sp>
      <p:pic>
        <p:nvPicPr>
          <p:cNvPr id="9" name="Picture 8">
            <a:extLst>
              <a:ext uri="{FF2B5EF4-FFF2-40B4-BE49-F238E27FC236}">
                <a16:creationId xmlns:a16="http://schemas.microsoft.com/office/drawing/2014/main" id="{1C195E09-6630-5371-18DC-4D90FB5AFC4C}"/>
              </a:ext>
            </a:extLst>
          </p:cNvPr>
          <p:cNvPicPr>
            <a:picLocks noChangeAspect="1"/>
          </p:cNvPicPr>
          <p:nvPr/>
        </p:nvPicPr>
        <p:blipFill>
          <a:blip r:embed="rId2"/>
          <a:stretch>
            <a:fillRect/>
          </a:stretch>
        </p:blipFill>
        <p:spPr>
          <a:xfrm>
            <a:off x="5114925" y="144463"/>
            <a:ext cx="6900863" cy="6505722"/>
          </a:xfrm>
          <a:prstGeom prst="rect">
            <a:avLst/>
          </a:prstGeom>
        </p:spPr>
      </p:pic>
    </p:spTree>
    <p:extLst>
      <p:ext uri="{BB962C8B-B14F-4D97-AF65-F5344CB8AC3E}">
        <p14:creationId xmlns:p14="http://schemas.microsoft.com/office/powerpoint/2010/main" val="158303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70EDC-4F5E-4935-9152-7327083FBA66}"/>
              </a:ext>
            </a:extLst>
          </p:cNvPr>
          <p:cNvPicPr>
            <a:picLocks noChangeAspect="1"/>
          </p:cNvPicPr>
          <p:nvPr/>
        </p:nvPicPr>
        <p:blipFill>
          <a:blip r:embed="rId2"/>
          <a:stretch>
            <a:fillRect/>
          </a:stretch>
        </p:blipFill>
        <p:spPr>
          <a:xfrm>
            <a:off x="1934004" y="328613"/>
            <a:ext cx="8981645" cy="6288278"/>
          </a:xfrm>
          <a:prstGeom prst="rect">
            <a:avLst/>
          </a:prstGeom>
        </p:spPr>
      </p:pic>
    </p:spTree>
    <p:extLst>
      <p:ext uri="{BB962C8B-B14F-4D97-AF65-F5344CB8AC3E}">
        <p14:creationId xmlns:p14="http://schemas.microsoft.com/office/powerpoint/2010/main" val="155898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5F11-893C-A39F-CF0D-50E8A2BAD458}"/>
              </a:ext>
            </a:extLst>
          </p:cNvPr>
          <p:cNvSpPr>
            <a:spLocks noGrp="1"/>
          </p:cNvSpPr>
          <p:nvPr>
            <p:ph type="title"/>
          </p:nvPr>
        </p:nvSpPr>
        <p:spPr/>
        <p:txBody>
          <a:bodyPr/>
          <a:lstStyle/>
          <a:p>
            <a:r>
              <a:rPr lang="en-US" dirty="0"/>
              <a:t>MASSAGE BỤNG</a:t>
            </a:r>
          </a:p>
        </p:txBody>
      </p:sp>
      <p:sp>
        <p:nvSpPr>
          <p:cNvPr id="3" name="Content Placeholder 2">
            <a:extLst>
              <a:ext uri="{FF2B5EF4-FFF2-40B4-BE49-F238E27FC236}">
                <a16:creationId xmlns:a16="http://schemas.microsoft.com/office/drawing/2014/main" id="{2F56530B-F909-5FFE-EAEE-205FFB5903A5}"/>
              </a:ext>
            </a:extLst>
          </p:cNvPr>
          <p:cNvSpPr>
            <a:spLocks noGrp="1"/>
          </p:cNvSpPr>
          <p:nvPr>
            <p:ph idx="1"/>
          </p:nvPr>
        </p:nvSpPr>
        <p:spPr/>
        <p:txBody>
          <a:bodyPr>
            <a:normAutofit/>
          </a:bodyPr>
          <a:lstStyle/>
          <a:p>
            <a:r>
              <a:rPr lang="en-US" dirty="0" err="1"/>
              <a:t>Cơ</a:t>
            </a:r>
            <a:r>
              <a:rPr lang="en-US" dirty="0"/>
              <a:t> </a:t>
            </a:r>
            <a:r>
              <a:rPr lang="en-US" dirty="0" err="1"/>
              <a:t>chế</a:t>
            </a:r>
            <a:r>
              <a:rPr lang="en-US" dirty="0"/>
              <a:t> </a:t>
            </a:r>
            <a:r>
              <a:rPr lang="en-US" dirty="0" err="1"/>
              <a:t>giảm</a:t>
            </a:r>
            <a:r>
              <a:rPr lang="en-US" dirty="0"/>
              <a:t> </a:t>
            </a:r>
            <a:r>
              <a:rPr lang="en-US" dirty="0" err="1"/>
              <a:t>táo</a:t>
            </a:r>
            <a:r>
              <a:rPr lang="en-US" dirty="0"/>
              <a:t> </a:t>
            </a:r>
            <a:r>
              <a:rPr lang="en-US" dirty="0" err="1"/>
              <a:t>bón</a:t>
            </a:r>
            <a:r>
              <a:rPr lang="en-US" dirty="0"/>
              <a:t> </a:t>
            </a:r>
            <a:r>
              <a:rPr lang="en-US" dirty="0" err="1"/>
              <a:t>chưa</a:t>
            </a:r>
            <a:r>
              <a:rPr lang="en-US" dirty="0"/>
              <a:t> </a:t>
            </a:r>
            <a:r>
              <a:rPr lang="en-US" dirty="0" err="1"/>
              <a:t>được</a:t>
            </a:r>
            <a:r>
              <a:rPr lang="en-US" dirty="0"/>
              <a:t> </a:t>
            </a:r>
            <a:r>
              <a:rPr lang="en-US" dirty="0" err="1"/>
              <a:t>hiểu</a:t>
            </a:r>
            <a:r>
              <a:rPr lang="en-US" dirty="0"/>
              <a:t> </a:t>
            </a:r>
            <a:r>
              <a:rPr lang="en-US" dirty="0" err="1"/>
              <a:t>hoàn</a:t>
            </a:r>
            <a:r>
              <a:rPr lang="en-US" dirty="0"/>
              <a:t> </a:t>
            </a:r>
            <a:r>
              <a:rPr lang="en-US" dirty="0" err="1"/>
              <a:t>toàn</a:t>
            </a:r>
            <a:r>
              <a:rPr lang="en-US" dirty="0"/>
              <a:t>, </a:t>
            </a:r>
            <a:r>
              <a:rPr lang="en-US" dirty="0" err="1"/>
              <a:t>nhưng</a:t>
            </a:r>
            <a:r>
              <a:rPr lang="en-US" dirty="0"/>
              <a:t> </a:t>
            </a:r>
            <a:r>
              <a:rPr lang="en-US" dirty="0" err="1"/>
              <a:t>có</a:t>
            </a:r>
            <a:r>
              <a:rPr lang="en-US" dirty="0"/>
              <a:t> </a:t>
            </a:r>
            <a:r>
              <a:rPr lang="en-US" dirty="0" err="1"/>
              <a:t>lẽ</a:t>
            </a:r>
            <a:r>
              <a:rPr lang="en-US" dirty="0"/>
              <a:t> do </a:t>
            </a:r>
            <a:r>
              <a:rPr lang="en-US" dirty="0" err="1"/>
              <a:t>phối</a:t>
            </a:r>
            <a:r>
              <a:rPr lang="en-US" dirty="0"/>
              <a:t> </a:t>
            </a:r>
            <a:r>
              <a:rPr lang="en-US" dirty="0" err="1"/>
              <a:t>hợp</a:t>
            </a:r>
            <a:r>
              <a:rPr lang="en-US" dirty="0"/>
              <a:t> </a:t>
            </a:r>
            <a:r>
              <a:rPr lang="en-US" dirty="0" err="1"/>
              <a:t>kích</a:t>
            </a:r>
            <a:r>
              <a:rPr lang="en-US" dirty="0"/>
              <a:t> </a:t>
            </a:r>
            <a:r>
              <a:rPr lang="en-US" dirty="0" err="1"/>
              <a:t>thích</a:t>
            </a:r>
            <a:r>
              <a:rPr lang="en-US" dirty="0"/>
              <a:t> </a:t>
            </a:r>
            <a:r>
              <a:rPr lang="en-US" dirty="0" err="1"/>
              <a:t>và</a:t>
            </a:r>
            <a:r>
              <a:rPr lang="en-US" dirty="0"/>
              <a:t> </a:t>
            </a:r>
            <a:r>
              <a:rPr lang="en-US" dirty="0" err="1"/>
              <a:t>thư</a:t>
            </a:r>
            <a:r>
              <a:rPr lang="en-US" dirty="0"/>
              <a:t> </a:t>
            </a:r>
            <a:r>
              <a:rPr lang="en-US" dirty="0" err="1"/>
              <a:t>giãn</a:t>
            </a:r>
            <a:endParaRPr lang="en-US" dirty="0"/>
          </a:p>
          <a:p>
            <a:r>
              <a:rPr lang="en-US" dirty="0" err="1"/>
              <a:t>Áp</a:t>
            </a:r>
            <a:r>
              <a:rPr lang="en-US" dirty="0"/>
              <a:t> </a:t>
            </a:r>
            <a:r>
              <a:rPr lang="en-US" dirty="0" err="1"/>
              <a:t>lực</a:t>
            </a:r>
            <a:r>
              <a:rPr lang="en-US" dirty="0"/>
              <a:t> </a:t>
            </a:r>
            <a:r>
              <a:rPr lang="en-US" dirty="0" err="1"/>
              <a:t>trực</a:t>
            </a:r>
            <a:r>
              <a:rPr lang="en-US" dirty="0"/>
              <a:t> </a:t>
            </a:r>
            <a:r>
              <a:rPr lang="en-US" dirty="0" err="1"/>
              <a:t>tiếp</a:t>
            </a:r>
            <a:r>
              <a:rPr lang="en-US" dirty="0"/>
              <a:t> </a:t>
            </a:r>
            <a:r>
              <a:rPr lang="en-US" dirty="0" err="1"/>
              <a:t>trên</a:t>
            </a:r>
            <a:r>
              <a:rPr lang="en-US" dirty="0"/>
              <a:t> </a:t>
            </a:r>
            <a:r>
              <a:rPr lang="en-US" dirty="0" err="1"/>
              <a:t>thành</a:t>
            </a:r>
            <a:r>
              <a:rPr lang="en-US" dirty="0"/>
              <a:t> </a:t>
            </a:r>
            <a:r>
              <a:rPr lang="en-US" dirty="0" err="1"/>
              <a:t>bụng</a:t>
            </a:r>
            <a:r>
              <a:rPr lang="en-US" dirty="0"/>
              <a:t> </a:t>
            </a:r>
            <a:r>
              <a:rPr lang="en-US" dirty="0" err="1"/>
              <a:t>thay</a:t>
            </a:r>
            <a:r>
              <a:rPr lang="en-US" dirty="0"/>
              <a:t> </a:t>
            </a:r>
            <a:r>
              <a:rPr lang="en-US" dirty="0" err="1"/>
              <a:t>đổi</a:t>
            </a:r>
            <a:r>
              <a:rPr lang="en-US" dirty="0"/>
              <a:t> </a:t>
            </a:r>
            <a:r>
              <a:rPr lang="en-US" dirty="0" err="1"/>
              <a:t>liên</a:t>
            </a:r>
            <a:r>
              <a:rPr lang="en-US" dirty="0"/>
              <a:t> </a:t>
            </a:r>
            <a:r>
              <a:rPr lang="en-US" dirty="0" err="1"/>
              <a:t>tục</a:t>
            </a:r>
            <a:r>
              <a:rPr lang="en-US" dirty="0"/>
              <a:t> </a:t>
            </a:r>
            <a:r>
              <a:rPr lang="en-US" dirty="0" err="1"/>
              <a:t>khi</a:t>
            </a:r>
            <a:r>
              <a:rPr lang="en-US" dirty="0"/>
              <a:t> </a:t>
            </a:r>
            <a:r>
              <a:rPr lang="en-US" dirty="0" err="1"/>
              <a:t>nhấn</a:t>
            </a:r>
            <a:r>
              <a:rPr lang="en-US" dirty="0"/>
              <a:t> </a:t>
            </a:r>
            <a:r>
              <a:rPr lang="en-US" dirty="0" err="1"/>
              <a:t>và</a:t>
            </a:r>
            <a:r>
              <a:rPr lang="en-US" dirty="0"/>
              <a:t> </a:t>
            </a:r>
            <a:r>
              <a:rPr lang="en-US" dirty="0" err="1"/>
              <a:t>buông</a:t>
            </a:r>
            <a:r>
              <a:rPr lang="en-US" dirty="0"/>
              <a:t> </a:t>
            </a:r>
            <a:r>
              <a:rPr lang="en-US" dirty="0" err="1"/>
              <a:t>trên</a:t>
            </a:r>
            <a:r>
              <a:rPr lang="en-US" dirty="0"/>
              <a:t> </a:t>
            </a:r>
            <a:r>
              <a:rPr lang="en-US" dirty="0" err="1"/>
              <a:t>từng</a:t>
            </a:r>
            <a:r>
              <a:rPr lang="en-US" dirty="0"/>
              <a:t> </a:t>
            </a:r>
            <a:r>
              <a:rPr lang="en-US" dirty="0" err="1"/>
              <a:t>đoạn</a:t>
            </a:r>
            <a:r>
              <a:rPr lang="en-US" dirty="0"/>
              <a:t> </a:t>
            </a:r>
            <a:r>
              <a:rPr lang="en-US" dirty="0" err="1"/>
              <a:t>ruột</a:t>
            </a:r>
            <a:r>
              <a:rPr lang="en-US" dirty="0"/>
              <a:t>, </a:t>
            </a:r>
            <a:r>
              <a:rPr lang="en-US" dirty="0" err="1"/>
              <a:t>bóp</a:t>
            </a:r>
            <a:r>
              <a:rPr lang="en-US" dirty="0"/>
              <a:t> </a:t>
            </a:r>
            <a:r>
              <a:rPr lang="en-US" dirty="0" err="1"/>
              <a:t>méo</a:t>
            </a:r>
            <a:r>
              <a:rPr lang="en-US" dirty="0"/>
              <a:t> </a:t>
            </a:r>
            <a:r>
              <a:rPr lang="en-US" dirty="0" err="1"/>
              <a:t>kích</a:t>
            </a:r>
            <a:r>
              <a:rPr lang="en-US" dirty="0"/>
              <a:t> </a:t>
            </a:r>
            <a:r>
              <a:rPr lang="en-US" dirty="0" err="1"/>
              <a:t>thước</a:t>
            </a:r>
            <a:r>
              <a:rPr lang="en-US" dirty="0"/>
              <a:t> </a:t>
            </a:r>
            <a:r>
              <a:rPr lang="en-US" dirty="0" err="1"/>
              <a:t>ruột</a:t>
            </a:r>
            <a:r>
              <a:rPr lang="en-US" dirty="0"/>
              <a:t> </a:t>
            </a:r>
          </a:p>
          <a:p>
            <a:pPr lvl="1"/>
            <a:r>
              <a:rPr lang="en-US" dirty="0" err="1"/>
              <a:t>Kích</a:t>
            </a:r>
            <a:r>
              <a:rPr lang="en-US" dirty="0"/>
              <a:t> </a:t>
            </a:r>
            <a:r>
              <a:rPr lang="en-US" dirty="0" err="1"/>
              <a:t>hoạt</a:t>
            </a:r>
            <a:r>
              <a:rPr lang="en-US" dirty="0"/>
              <a:t> </a:t>
            </a:r>
            <a:r>
              <a:rPr lang="en-US" dirty="0" err="1"/>
              <a:t>các</a:t>
            </a:r>
            <a:r>
              <a:rPr lang="en-US" dirty="0"/>
              <a:t> </a:t>
            </a:r>
            <a:r>
              <a:rPr lang="en-US" dirty="0" err="1"/>
              <a:t>thụ</a:t>
            </a:r>
            <a:r>
              <a:rPr lang="en-US" dirty="0"/>
              <a:t> </a:t>
            </a:r>
            <a:r>
              <a:rPr lang="en-US" dirty="0" err="1"/>
              <a:t>thể</a:t>
            </a:r>
            <a:r>
              <a:rPr lang="en-US" dirty="0"/>
              <a:t> co </a:t>
            </a:r>
            <a:r>
              <a:rPr lang="en-US" dirty="0" err="1"/>
              <a:t>giãn</a:t>
            </a:r>
            <a:r>
              <a:rPr lang="en-US" dirty="0"/>
              <a:t>, </a:t>
            </a:r>
            <a:r>
              <a:rPr lang="en-US" dirty="0" err="1"/>
              <a:t>làm</a:t>
            </a:r>
            <a:r>
              <a:rPr lang="en-US" dirty="0"/>
              <a:t> </a:t>
            </a:r>
            <a:r>
              <a:rPr lang="en-US" dirty="0" err="1"/>
              <a:t>tăng</a:t>
            </a:r>
            <a:r>
              <a:rPr lang="en-US" dirty="0"/>
              <a:t> </a:t>
            </a:r>
            <a:r>
              <a:rPr lang="en-US" dirty="0" err="1"/>
              <a:t>phản</a:t>
            </a:r>
            <a:r>
              <a:rPr lang="en-US" dirty="0"/>
              <a:t> </a:t>
            </a:r>
            <a:r>
              <a:rPr lang="en-US" dirty="0" err="1"/>
              <a:t>xạ</a:t>
            </a:r>
            <a:r>
              <a:rPr lang="en-US" dirty="0"/>
              <a:t> </a:t>
            </a:r>
            <a:r>
              <a:rPr lang="en-US" dirty="0" err="1"/>
              <a:t>dạ</a:t>
            </a:r>
            <a:r>
              <a:rPr lang="en-US" dirty="0"/>
              <a:t> </a:t>
            </a:r>
            <a:r>
              <a:rPr lang="en-US" dirty="0" err="1"/>
              <a:t>dày</a:t>
            </a:r>
            <a:r>
              <a:rPr lang="en-US" dirty="0"/>
              <a:t> </a:t>
            </a:r>
            <a:r>
              <a:rPr lang="en-US" dirty="0" err="1"/>
              <a:t>ruột</a:t>
            </a:r>
            <a:r>
              <a:rPr lang="en-US" dirty="0"/>
              <a:t> </a:t>
            </a:r>
            <a:r>
              <a:rPr lang="en-US" dirty="0" err="1"/>
              <a:t>và</a:t>
            </a:r>
            <a:r>
              <a:rPr lang="en-US" dirty="0"/>
              <a:t> </a:t>
            </a:r>
            <a:r>
              <a:rPr lang="en-US" dirty="0" err="1"/>
              <a:t>kích</a:t>
            </a:r>
            <a:r>
              <a:rPr lang="en-US" dirty="0"/>
              <a:t> </a:t>
            </a:r>
            <a:r>
              <a:rPr lang="en-US" dirty="0" err="1"/>
              <a:t>thích</a:t>
            </a:r>
            <a:r>
              <a:rPr lang="en-US" dirty="0"/>
              <a:t> co </a:t>
            </a:r>
            <a:r>
              <a:rPr lang="en-US" dirty="0" err="1"/>
              <a:t>bóp</a:t>
            </a:r>
            <a:r>
              <a:rPr lang="en-US" dirty="0"/>
              <a:t> </a:t>
            </a:r>
            <a:r>
              <a:rPr lang="en-US" dirty="0" err="1"/>
              <a:t>ruột</a:t>
            </a:r>
            <a:r>
              <a:rPr lang="en-US" dirty="0"/>
              <a:t> non </a:t>
            </a:r>
            <a:r>
              <a:rPr lang="en-US" dirty="0" err="1"/>
              <a:t>và</a:t>
            </a:r>
            <a:r>
              <a:rPr lang="en-US" dirty="0"/>
              <a:t> </a:t>
            </a:r>
            <a:r>
              <a:rPr lang="en-US" dirty="0" err="1"/>
              <a:t>trực</a:t>
            </a:r>
            <a:r>
              <a:rPr lang="en-US" dirty="0"/>
              <a:t> </a:t>
            </a:r>
            <a:r>
              <a:rPr lang="en-US" dirty="0" err="1"/>
              <a:t>tràng</a:t>
            </a:r>
            <a:endParaRPr lang="en-US" dirty="0"/>
          </a:p>
          <a:p>
            <a:pPr lvl="1"/>
            <a:r>
              <a:rPr lang="en-US" dirty="0" err="1"/>
              <a:t>Kích</a:t>
            </a:r>
            <a:r>
              <a:rPr lang="en-US" dirty="0"/>
              <a:t> </a:t>
            </a:r>
            <a:r>
              <a:rPr lang="en-US" dirty="0" err="1"/>
              <a:t>thích</a:t>
            </a:r>
            <a:r>
              <a:rPr lang="en-US" dirty="0"/>
              <a:t> </a:t>
            </a:r>
            <a:r>
              <a:rPr lang="en-US" dirty="0" err="1"/>
              <a:t>phản</a:t>
            </a:r>
            <a:r>
              <a:rPr lang="en-US" dirty="0"/>
              <a:t> </a:t>
            </a:r>
            <a:r>
              <a:rPr lang="en-US" dirty="0" err="1"/>
              <a:t>xạ</a:t>
            </a:r>
            <a:r>
              <a:rPr lang="en-US" dirty="0"/>
              <a:t> </a:t>
            </a:r>
            <a:r>
              <a:rPr lang="en-US" dirty="0" err="1"/>
              <a:t>bản</a:t>
            </a:r>
            <a:r>
              <a:rPr lang="en-US" dirty="0"/>
              <a:t> </a:t>
            </a:r>
            <a:r>
              <a:rPr lang="en-US" dirty="0" err="1"/>
              <a:t>thể</a:t>
            </a:r>
            <a:r>
              <a:rPr lang="en-US" dirty="0"/>
              <a:t> (</a:t>
            </a:r>
            <a:r>
              <a:rPr lang="en-US" dirty="0" err="1"/>
              <a:t>somato</a:t>
            </a:r>
            <a:r>
              <a:rPr lang="en-US" dirty="0"/>
              <a:t>-autonomic)</a:t>
            </a:r>
          </a:p>
          <a:p>
            <a:r>
              <a:rPr lang="en-US" dirty="0" err="1"/>
              <a:t>Kích</a:t>
            </a:r>
            <a:r>
              <a:rPr lang="en-US" dirty="0"/>
              <a:t> </a:t>
            </a:r>
            <a:r>
              <a:rPr lang="en-US" dirty="0" err="1"/>
              <a:t>thích</a:t>
            </a:r>
            <a:r>
              <a:rPr lang="en-US" dirty="0"/>
              <a:t> </a:t>
            </a:r>
            <a:r>
              <a:rPr lang="en-US" dirty="0" err="1"/>
              <a:t>hệ</a:t>
            </a:r>
            <a:r>
              <a:rPr lang="en-US" dirty="0"/>
              <a:t> </a:t>
            </a:r>
            <a:r>
              <a:rPr lang="en-US" dirty="0" err="1"/>
              <a:t>thần</a:t>
            </a:r>
            <a:r>
              <a:rPr lang="en-US" dirty="0"/>
              <a:t> </a:t>
            </a:r>
            <a:r>
              <a:rPr lang="en-US" dirty="0" err="1"/>
              <a:t>kinh</a:t>
            </a:r>
            <a:r>
              <a:rPr lang="en-US" dirty="0"/>
              <a:t> </a:t>
            </a:r>
            <a:r>
              <a:rPr lang="en-US" dirty="0" err="1"/>
              <a:t>giao</a:t>
            </a:r>
            <a:r>
              <a:rPr lang="en-US" dirty="0"/>
              <a:t> </a:t>
            </a:r>
            <a:r>
              <a:rPr lang="en-US" dirty="0" err="1"/>
              <a:t>cảm</a:t>
            </a:r>
            <a:r>
              <a:rPr lang="en-US" dirty="0"/>
              <a:t> </a:t>
            </a:r>
            <a:r>
              <a:rPr lang="en-US" dirty="0" err="1"/>
              <a:t>giúp</a:t>
            </a:r>
            <a:r>
              <a:rPr lang="en-US" dirty="0"/>
              <a:t> </a:t>
            </a:r>
            <a:r>
              <a:rPr lang="en-US" dirty="0" err="1"/>
              <a:t>giảm</a:t>
            </a:r>
            <a:r>
              <a:rPr lang="en-US" dirty="0"/>
              <a:t> </a:t>
            </a:r>
            <a:r>
              <a:rPr lang="en-US" dirty="0" err="1"/>
              <a:t>căn</a:t>
            </a:r>
            <a:r>
              <a:rPr lang="en-US" dirty="0"/>
              <a:t> </a:t>
            </a:r>
            <a:r>
              <a:rPr lang="en-US" dirty="0" err="1"/>
              <a:t>cơ</a:t>
            </a:r>
            <a:r>
              <a:rPr lang="en-US" dirty="0"/>
              <a:t> </a:t>
            </a:r>
            <a:r>
              <a:rPr lang="en-US" dirty="0" err="1"/>
              <a:t>bụng</a:t>
            </a:r>
            <a:r>
              <a:rPr lang="en-US" dirty="0"/>
              <a:t>, </a:t>
            </a:r>
            <a:r>
              <a:rPr lang="en-US" dirty="0" err="1"/>
              <a:t>tăng</a:t>
            </a:r>
            <a:r>
              <a:rPr lang="en-US" dirty="0"/>
              <a:t> </a:t>
            </a:r>
            <a:r>
              <a:rPr lang="en-US" dirty="0" err="1"/>
              <a:t>hoạt</a:t>
            </a:r>
            <a:r>
              <a:rPr lang="en-US" dirty="0"/>
              <a:t> </a:t>
            </a:r>
            <a:r>
              <a:rPr lang="en-US" dirty="0" err="1"/>
              <a:t>động</a:t>
            </a:r>
            <a:r>
              <a:rPr lang="en-US" dirty="0"/>
              <a:t>, tang </a:t>
            </a:r>
            <a:r>
              <a:rPr lang="en-US" dirty="0" err="1"/>
              <a:t>tiết</a:t>
            </a:r>
            <a:r>
              <a:rPr lang="en-US" dirty="0"/>
              <a:t> </a:t>
            </a:r>
            <a:r>
              <a:rPr lang="en-US" dirty="0" err="1"/>
              <a:t>dịch</a:t>
            </a:r>
            <a:r>
              <a:rPr lang="en-US" dirty="0"/>
              <a:t> </a:t>
            </a:r>
            <a:r>
              <a:rPr lang="en-US" dirty="0" err="1"/>
              <a:t>tiêu</a:t>
            </a:r>
            <a:r>
              <a:rPr lang="en-US" dirty="0"/>
              <a:t> </a:t>
            </a:r>
            <a:r>
              <a:rPr lang="en-US" dirty="0" err="1"/>
              <a:t>hoá</a:t>
            </a:r>
            <a:r>
              <a:rPr lang="en-US" dirty="0"/>
              <a:t> </a:t>
            </a:r>
            <a:r>
              <a:rPr lang="en-US" dirty="0" err="1"/>
              <a:t>và</a:t>
            </a:r>
            <a:r>
              <a:rPr lang="en-US" dirty="0"/>
              <a:t> </a:t>
            </a:r>
            <a:r>
              <a:rPr lang="en-US" dirty="0" err="1"/>
              <a:t>giãn</a:t>
            </a:r>
            <a:r>
              <a:rPr lang="en-US" dirty="0"/>
              <a:t> </a:t>
            </a:r>
            <a:r>
              <a:rPr lang="en-US" dirty="0" err="1"/>
              <a:t>các</a:t>
            </a:r>
            <a:r>
              <a:rPr lang="en-US" dirty="0"/>
              <a:t> </a:t>
            </a:r>
            <a:r>
              <a:rPr lang="en-US" dirty="0" err="1"/>
              <a:t>cơ</a:t>
            </a:r>
            <a:r>
              <a:rPr lang="en-US" dirty="0"/>
              <a:t> </a:t>
            </a:r>
            <a:r>
              <a:rPr lang="en-US" dirty="0" err="1"/>
              <a:t>thắt</a:t>
            </a:r>
            <a:r>
              <a:rPr lang="en-US" dirty="0"/>
              <a:t> </a:t>
            </a:r>
            <a:r>
              <a:rPr lang="en-US" dirty="0" err="1"/>
              <a:t>của</a:t>
            </a:r>
            <a:r>
              <a:rPr lang="en-US" dirty="0"/>
              <a:t> </a:t>
            </a:r>
            <a:r>
              <a:rPr lang="en-US" dirty="0" err="1"/>
              <a:t>đường</a:t>
            </a:r>
            <a:r>
              <a:rPr lang="en-US" dirty="0"/>
              <a:t> </a:t>
            </a:r>
            <a:r>
              <a:rPr lang="en-US" dirty="0" err="1"/>
              <a:t>tiêu</a:t>
            </a:r>
            <a:r>
              <a:rPr lang="en-US" dirty="0"/>
              <a:t> </a:t>
            </a:r>
            <a:r>
              <a:rPr lang="en-US" dirty="0" err="1"/>
              <a:t>hoá</a:t>
            </a:r>
            <a:endParaRPr lang="en-US" dirty="0"/>
          </a:p>
          <a:p>
            <a:pPr lvl="1"/>
            <a:endParaRPr lang="en-US" dirty="0"/>
          </a:p>
          <a:p>
            <a:endParaRPr lang="en-US" dirty="0"/>
          </a:p>
        </p:txBody>
      </p:sp>
    </p:spTree>
    <p:extLst>
      <p:ext uri="{BB962C8B-B14F-4D97-AF65-F5344CB8AC3E}">
        <p14:creationId xmlns:p14="http://schemas.microsoft.com/office/powerpoint/2010/main" val="175336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D9C5-8C70-9CD6-5D6F-A8ADBE8499B5}"/>
              </a:ext>
            </a:extLst>
          </p:cNvPr>
          <p:cNvSpPr>
            <a:spLocks noGrp="1"/>
          </p:cNvSpPr>
          <p:nvPr>
            <p:ph type="title"/>
          </p:nvPr>
        </p:nvSpPr>
        <p:spPr/>
        <p:txBody>
          <a:bodyPr/>
          <a:lstStyle/>
          <a:p>
            <a:r>
              <a:rPr lang="en-US" dirty="0"/>
              <a:t>MASSAGE BỤNG</a:t>
            </a:r>
          </a:p>
        </p:txBody>
      </p:sp>
      <p:sp>
        <p:nvSpPr>
          <p:cNvPr id="3" name="Content Placeholder 2">
            <a:extLst>
              <a:ext uri="{FF2B5EF4-FFF2-40B4-BE49-F238E27FC236}">
                <a16:creationId xmlns:a16="http://schemas.microsoft.com/office/drawing/2014/main" id="{FF77C12E-D973-B3C8-8794-F68A0851E911}"/>
              </a:ext>
            </a:extLst>
          </p:cNvPr>
          <p:cNvSpPr>
            <a:spLocks noGrp="1"/>
          </p:cNvSpPr>
          <p:nvPr>
            <p:ph sz="half" idx="1"/>
          </p:nvPr>
        </p:nvSpPr>
        <p:spPr/>
        <p:txBody>
          <a:bodyPr>
            <a:normAutofit/>
          </a:bodyPr>
          <a:lstStyle/>
          <a:p>
            <a:r>
              <a:rPr lang="en-US" dirty="0" err="1"/>
              <a:t>Hiệu</a:t>
            </a:r>
            <a:r>
              <a:rPr lang="en-US" dirty="0"/>
              <a:t> </a:t>
            </a:r>
            <a:r>
              <a:rPr lang="en-US" dirty="0" err="1"/>
              <a:t>quả</a:t>
            </a:r>
            <a:r>
              <a:rPr lang="en-US" dirty="0"/>
              <a:t> </a:t>
            </a:r>
            <a:r>
              <a:rPr lang="en-US" dirty="0" err="1"/>
              <a:t>rõ</a:t>
            </a:r>
            <a:r>
              <a:rPr lang="en-US" dirty="0"/>
              <a:t> </a:t>
            </a:r>
            <a:r>
              <a:rPr lang="en-US" dirty="0" err="1"/>
              <a:t>ràng</a:t>
            </a:r>
            <a:r>
              <a:rPr lang="en-US" dirty="0"/>
              <a:t>, </a:t>
            </a:r>
            <a:r>
              <a:rPr lang="en-US" dirty="0" err="1"/>
              <a:t>ở</a:t>
            </a:r>
            <a:r>
              <a:rPr lang="en-US" dirty="0"/>
              <a:t> </a:t>
            </a:r>
            <a:r>
              <a:rPr lang="en-US" dirty="0" err="1"/>
              <a:t>cả</a:t>
            </a:r>
            <a:r>
              <a:rPr lang="en-US" dirty="0"/>
              <a:t> 2 </a:t>
            </a:r>
            <a:r>
              <a:rPr lang="en-US" dirty="0" err="1"/>
              <a:t>nhóm</a:t>
            </a:r>
            <a:r>
              <a:rPr lang="en-US" dirty="0"/>
              <a:t> </a:t>
            </a:r>
            <a:r>
              <a:rPr lang="en-US" dirty="0" err="1"/>
              <a:t>giảm</a:t>
            </a:r>
            <a:r>
              <a:rPr lang="en-US" dirty="0"/>
              <a:t> </a:t>
            </a:r>
            <a:r>
              <a:rPr lang="en-US" dirty="0" err="1"/>
              <a:t>trương</a:t>
            </a:r>
            <a:r>
              <a:rPr lang="en-US" dirty="0"/>
              <a:t> </a:t>
            </a:r>
            <a:r>
              <a:rPr lang="en-US" dirty="0" err="1"/>
              <a:t>lực</a:t>
            </a:r>
            <a:r>
              <a:rPr lang="en-US" dirty="0"/>
              <a:t> </a:t>
            </a:r>
            <a:r>
              <a:rPr lang="en-US" dirty="0" err="1"/>
              <a:t>cơ</a:t>
            </a:r>
            <a:r>
              <a:rPr lang="en-US" dirty="0"/>
              <a:t> </a:t>
            </a:r>
            <a:r>
              <a:rPr lang="en-US" dirty="0" err="1"/>
              <a:t>khi</a:t>
            </a:r>
            <a:r>
              <a:rPr lang="en-US" dirty="0"/>
              <a:t> </a:t>
            </a:r>
            <a:r>
              <a:rPr lang="en-US" dirty="0" err="1"/>
              <a:t>kích</a:t>
            </a:r>
            <a:r>
              <a:rPr lang="en-US" dirty="0"/>
              <a:t> </a:t>
            </a:r>
            <a:r>
              <a:rPr lang="en-US" dirty="0" err="1"/>
              <a:t>thích</a:t>
            </a:r>
            <a:r>
              <a:rPr lang="en-US" dirty="0"/>
              <a:t> </a:t>
            </a:r>
            <a:r>
              <a:rPr lang="en-US" dirty="0" err="1"/>
              <a:t>và</a:t>
            </a:r>
            <a:r>
              <a:rPr lang="en-US" dirty="0"/>
              <a:t> </a:t>
            </a:r>
            <a:r>
              <a:rPr lang="en-US" dirty="0" err="1"/>
              <a:t>căng</a:t>
            </a:r>
            <a:r>
              <a:rPr lang="en-US" dirty="0"/>
              <a:t> </a:t>
            </a:r>
            <a:r>
              <a:rPr lang="en-US" dirty="0" err="1"/>
              <a:t>cơ</a:t>
            </a:r>
            <a:r>
              <a:rPr lang="en-US" dirty="0"/>
              <a:t> </a:t>
            </a:r>
            <a:r>
              <a:rPr lang="en-US" dirty="0" err="1"/>
              <a:t>khi</a:t>
            </a:r>
            <a:r>
              <a:rPr lang="en-US" dirty="0"/>
              <a:t> </a:t>
            </a:r>
            <a:r>
              <a:rPr lang="en-US" dirty="0" err="1"/>
              <a:t>thư</a:t>
            </a:r>
            <a:r>
              <a:rPr lang="en-US" dirty="0"/>
              <a:t> </a:t>
            </a:r>
            <a:r>
              <a:rPr lang="en-US" dirty="0" err="1"/>
              <a:t>giãn</a:t>
            </a:r>
            <a:r>
              <a:rPr lang="en-US" dirty="0"/>
              <a:t>.  </a:t>
            </a:r>
          </a:p>
          <a:p>
            <a:r>
              <a:rPr lang="en-US" dirty="0" err="1"/>
              <a:t>Kích</a:t>
            </a:r>
            <a:r>
              <a:rPr lang="en-US" dirty="0"/>
              <a:t> </a:t>
            </a:r>
            <a:r>
              <a:rPr lang="en-US" dirty="0" err="1"/>
              <a:t>thích</a:t>
            </a:r>
            <a:r>
              <a:rPr lang="en-US" dirty="0"/>
              <a:t> </a:t>
            </a:r>
            <a:r>
              <a:rPr lang="en-US" dirty="0" err="1"/>
              <a:t>nhu</a:t>
            </a:r>
            <a:r>
              <a:rPr lang="en-US" dirty="0"/>
              <a:t> </a:t>
            </a:r>
            <a:r>
              <a:rPr lang="en-US" dirty="0" err="1"/>
              <a:t>động</a:t>
            </a:r>
            <a:r>
              <a:rPr lang="en-US" dirty="0"/>
              <a:t> </a:t>
            </a:r>
            <a:r>
              <a:rPr lang="en-US" dirty="0" err="1"/>
              <a:t>ruột</a:t>
            </a:r>
            <a:endParaRPr lang="en-US" dirty="0"/>
          </a:p>
          <a:p>
            <a:r>
              <a:rPr lang="en-US" dirty="0" err="1"/>
              <a:t>Giảm</a:t>
            </a:r>
            <a:r>
              <a:rPr lang="en-US" dirty="0"/>
              <a:t> </a:t>
            </a:r>
            <a:r>
              <a:rPr lang="en-US" dirty="0" err="1"/>
              <a:t>thời</a:t>
            </a:r>
            <a:r>
              <a:rPr lang="en-US" dirty="0"/>
              <a:t> </a:t>
            </a:r>
            <a:r>
              <a:rPr lang="en-US" dirty="0" err="1"/>
              <a:t>gian</a:t>
            </a:r>
            <a:r>
              <a:rPr lang="en-US" dirty="0"/>
              <a:t> </a:t>
            </a:r>
            <a:r>
              <a:rPr lang="en-US" dirty="0" err="1"/>
              <a:t>lưu</a:t>
            </a:r>
            <a:r>
              <a:rPr lang="en-US" dirty="0"/>
              <a:t> </a:t>
            </a:r>
            <a:r>
              <a:rPr lang="en-US" dirty="0" err="1"/>
              <a:t>thông</a:t>
            </a:r>
            <a:r>
              <a:rPr lang="en-US" dirty="0"/>
              <a:t> </a:t>
            </a:r>
            <a:r>
              <a:rPr lang="en-US" dirty="0" err="1"/>
              <a:t>đại</a:t>
            </a:r>
            <a:r>
              <a:rPr lang="en-US" dirty="0"/>
              <a:t> </a:t>
            </a:r>
            <a:r>
              <a:rPr lang="en-US" dirty="0" err="1"/>
              <a:t>tràng</a:t>
            </a:r>
            <a:r>
              <a:rPr lang="en-US" dirty="0"/>
              <a:t> (CTT)</a:t>
            </a:r>
          </a:p>
          <a:p>
            <a:r>
              <a:rPr lang="en-US" dirty="0" err="1"/>
              <a:t>Tăng</a:t>
            </a:r>
            <a:r>
              <a:rPr lang="en-US" dirty="0"/>
              <a:t> </a:t>
            </a:r>
            <a:r>
              <a:rPr lang="en-US" dirty="0" err="1"/>
              <a:t>tần</a:t>
            </a:r>
            <a:r>
              <a:rPr lang="en-US" dirty="0"/>
              <a:t> </a:t>
            </a:r>
            <a:r>
              <a:rPr lang="en-US" dirty="0" err="1"/>
              <a:t>suất</a:t>
            </a:r>
            <a:r>
              <a:rPr lang="en-US" dirty="0"/>
              <a:t> </a:t>
            </a:r>
            <a:r>
              <a:rPr lang="en-US" dirty="0" err="1"/>
              <a:t>đi</a:t>
            </a:r>
            <a:r>
              <a:rPr lang="en-US" dirty="0"/>
              <a:t> </a:t>
            </a:r>
            <a:r>
              <a:rPr lang="en-US" dirty="0" err="1"/>
              <a:t>tiêu</a:t>
            </a:r>
            <a:r>
              <a:rPr lang="en-US" dirty="0"/>
              <a:t> </a:t>
            </a:r>
          </a:p>
          <a:p>
            <a:r>
              <a:rPr lang="en-US" dirty="0" err="1"/>
              <a:t>Giảm</a:t>
            </a:r>
            <a:r>
              <a:rPr lang="en-US" dirty="0"/>
              <a:t> </a:t>
            </a:r>
            <a:r>
              <a:rPr lang="en-US" dirty="0" err="1"/>
              <a:t>cảm</a:t>
            </a:r>
            <a:r>
              <a:rPr lang="en-US" dirty="0"/>
              <a:t> </a:t>
            </a:r>
            <a:r>
              <a:rPr lang="en-US" dirty="0" err="1"/>
              <a:t>giác</a:t>
            </a:r>
            <a:r>
              <a:rPr lang="en-US" dirty="0"/>
              <a:t> </a:t>
            </a:r>
            <a:r>
              <a:rPr lang="en-US" dirty="0" err="1"/>
              <a:t>khó</a:t>
            </a:r>
            <a:r>
              <a:rPr lang="en-US" dirty="0"/>
              <a:t> </a:t>
            </a:r>
            <a:r>
              <a:rPr lang="en-US" dirty="0" err="1"/>
              <a:t>chịu</a:t>
            </a:r>
            <a:r>
              <a:rPr lang="en-US" dirty="0"/>
              <a:t> </a:t>
            </a:r>
            <a:r>
              <a:rPr lang="en-US" dirty="0" err="1"/>
              <a:t>và</a:t>
            </a:r>
            <a:r>
              <a:rPr lang="en-US" dirty="0"/>
              <a:t> </a:t>
            </a:r>
            <a:r>
              <a:rPr lang="en-US" dirty="0" err="1"/>
              <a:t>đau</a:t>
            </a:r>
            <a:r>
              <a:rPr lang="en-US" dirty="0"/>
              <a:t> </a:t>
            </a:r>
            <a:r>
              <a:rPr lang="en-US" dirty="0" err="1"/>
              <a:t>khi</a:t>
            </a:r>
            <a:r>
              <a:rPr lang="en-US" dirty="0"/>
              <a:t> </a:t>
            </a:r>
            <a:r>
              <a:rPr lang="en-US" dirty="0" err="1"/>
              <a:t>táo</a:t>
            </a:r>
            <a:r>
              <a:rPr lang="en-US" dirty="0"/>
              <a:t> </a:t>
            </a:r>
            <a:r>
              <a:rPr lang="en-US" dirty="0" err="1"/>
              <a:t>bón</a:t>
            </a:r>
            <a:endParaRPr lang="en-US" dirty="0"/>
          </a:p>
          <a:p>
            <a:endParaRPr lang="en-US" dirty="0"/>
          </a:p>
        </p:txBody>
      </p:sp>
      <p:sp>
        <p:nvSpPr>
          <p:cNvPr id="4" name="Content Placeholder 3">
            <a:extLst>
              <a:ext uri="{FF2B5EF4-FFF2-40B4-BE49-F238E27FC236}">
                <a16:creationId xmlns:a16="http://schemas.microsoft.com/office/drawing/2014/main" id="{22086F26-1C2A-1380-F3A5-EB4DADB94175}"/>
              </a:ext>
            </a:extLst>
          </p:cNvPr>
          <p:cNvSpPr>
            <a:spLocks noGrp="1"/>
          </p:cNvSpPr>
          <p:nvPr>
            <p:ph sz="half" idx="2"/>
          </p:nvPr>
        </p:nvSpPr>
        <p:spPr>
          <a:xfrm>
            <a:off x="7286625" y="2328862"/>
            <a:ext cx="4067175" cy="2200275"/>
          </a:xfrm>
        </p:spPr>
        <p:txBody>
          <a:bodyPr>
            <a:normAutofit/>
          </a:bodyPr>
          <a:lstStyle/>
          <a:p>
            <a:pPr marL="0" indent="0" algn="ctr">
              <a:buNone/>
            </a:pPr>
            <a:r>
              <a:rPr lang="en-US" i="1" dirty="0" err="1">
                <a:solidFill>
                  <a:srgbClr val="00B050"/>
                </a:solidFill>
              </a:rPr>
              <a:t>Kĩ</a:t>
            </a:r>
            <a:r>
              <a:rPr lang="en-US" i="1" dirty="0">
                <a:solidFill>
                  <a:srgbClr val="00B050"/>
                </a:solidFill>
              </a:rPr>
              <a:t> </a:t>
            </a:r>
            <a:r>
              <a:rPr lang="en-US" i="1" dirty="0" err="1">
                <a:solidFill>
                  <a:srgbClr val="00B050"/>
                </a:solidFill>
              </a:rPr>
              <a:t>thuật</a:t>
            </a:r>
            <a:r>
              <a:rPr lang="en-US" i="1" dirty="0">
                <a:solidFill>
                  <a:srgbClr val="00B050"/>
                </a:solidFill>
              </a:rPr>
              <a:t> </a:t>
            </a:r>
            <a:r>
              <a:rPr lang="en-US" i="1" dirty="0" err="1">
                <a:solidFill>
                  <a:srgbClr val="00B050"/>
                </a:solidFill>
              </a:rPr>
              <a:t>nào</a:t>
            </a:r>
            <a:r>
              <a:rPr lang="en-US" i="1" dirty="0">
                <a:solidFill>
                  <a:srgbClr val="00B050"/>
                </a:solidFill>
              </a:rPr>
              <a:t>?</a:t>
            </a:r>
          </a:p>
          <a:p>
            <a:pPr marL="0" indent="0" algn="ctr">
              <a:buNone/>
            </a:pPr>
            <a:r>
              <a:rPr lang="en-US" i="1" dirty="0" err="1">
                <a:solidFill>
                  <a:srgbClr val="00B050"/>
                </a:solidFill>
              </a:rPr>
              <a:t>Thực</a:t>
            </a:r>
            <a:r>
              <a:rPr lang="en-US" i="1" dirty="0">
                <a:solidFill>
                  <a:srgbClr val="00B050"/>
                </a:solidFill>
              </a:rPr>
              <a:t> </a:t>
            </a:r>
            <a:r>
              <a:rPr lang="en-US" i="1" dirty="0" err="1">
                <a:solidFill>
                  <a:srgbClr val="00B050"/>
                </a:solidFill>
              </a:rPr>
              <a:t>hiện</a:t>
            </a:r>
            <a:r>
              <a:rPr lang="en-US" i="1" dirty="0">
                <a:solidFill>
                  <a:srgbClr val="00B050"/>
                </a:solidFill>
              </a:rPr>
              <a:t> bao </a:t>
            </a:r>
            <a:r>
              <a:rPr lang="en-US" i="1" dirty="0" err="1">
                <a:solidFill>
                  <a:srgbClr val="00B050"/>
                </a:solidFill>
              </a:rPr>
              <a:t>lâu</a:t>
            </a:r>
            <a:r>
              <a:rPr lang="en-US" i="1" dirty="0">
                <a:solidFill>
                  <a:srgbClr val="00B050"/>
                </a:solidFill>
              </a:rPr>
              <a:t> </a:t>
            </a:r>
            <a:r>
              <a:rPr lang="en-US" i="1" dirty="0" err="1">
                <a:solidFill>
                  <a:srgbClr val="00B050"/>
                </a:solidFill>
              </a:rPr>
              <a:t>thì</a:t>
            </a:r>
            <a:r>
              <a:rPr lang="en-US" i="1" dirty="0">
                <a:solidFill>
                  <a:srgbClr val="00B050"/>
                </a:solidFill>
              </a:rPr>
              <a:t> </a:t>
            </a:r>
            <a:r>
              <a:rPr lang="en-US" i="1" dirty="0" err="1">
                <a:solidFill>
                  <a:srgbClr val="00B050"/>
                </a:solidFill>
              </a:rPr>
              <a:t>có</a:t>
            </a:r>
            <a:r>
              <a:rPr lang="en-US" i="1" dirty="0">
                <a:solidFill>
                  <a:srgbClr val="00B050"/>
                </a:solidFill>
              </a:rPr>
              <a:t> </a:t>
            </a:r>
            <a:r>
              <a:rPr lang="en-US" i="1" dirty="0" err="1">
                <a:solidFill>
                  <a:srgbClr val="00B050"/>
                </a:solidFill>
              </a:rPr>
              <a:t>kết</a:t>
            </a:r>
            <a:r>
              <a:rPr lang="en-US" i="1" dirty="0">
                <a:solidFill>
                  <a:srgbClr val="00B050"/>
                </a:solidFill>
              </a:rPr>
              <a:t> </a:t>
            </a:r>
            <a:r>
              <a:rPr lang="en-US" i="1" dirty="0" err="1">
                <a:solidFill>
                  <a:srgbClr val="00B050"/>
                </a:solidFill>
              </a:rPr>
              <a:t>quả</a:t>
            </a:r>
            <a:r>
              <a:rPr lang="en-US" i="1" dirty="0">
                <a:solidFill>
                  <a:srgbClr val="00B050"/>
                </a:solidFill>
              </a:rPr>
              <a:t>?</a:t>
            </a:r>
          </a:p>
          <a:p>
            <a:pPr marL="0" indent="0" algn="ctr">
              <a:buNone/>
            </a:pPr>
            <a:r>
              <a:rPr lang="en-US" i="1" dirty="0" err="1">
                <a:solidFill>
                  <a:srgbClr val="00B050"/>
                </a:solidFill>
              </a:rPr>
              <a:t>Dùng</a:t>
            </a:r>
            <a:r>
              <a:rPr lang="en-US" i="1" dirty="0">
                <a:solidFill>
                  <a:srgbClr val="00B050"/>
                </a:solidFill>
              </a:rPr>
              <a:t> </a:t>
            </a:r>
            <a:r>
              <a:rPr lang="en-US" i="1" dirty="0" err="1">
                <a:solidFill>
                  <a:srgbClr val="00B050"/>
                </a:solidFill>
              </a:rPr>
              <a:t>lực</a:t>
            </a:r>
            <a:r>
              <a:rPr lang="en-US" i="1" dirty="0">
                <a:solidFill>
                  <a:srgbClr val="00B050"/>
                </a:solidFill>
              </a:rPr>
              <a:t> </a:t>
            </a:r>
            <a:r>
              <a:rPr lang="en-US" i="1" dirty="0" err="1">
                <a:solidFill>
                  <a:srgbClr val="00B050"/>
                </a:solidFill>
              </a:rPr>
              <a:t>như</a:t>
            </a:r>
            <a:r>
              <a:rPr lang="en-US" i="1" dirty="0">
                <a:solidFill>
                  <a:srgbClr val="00B050"/>
                </a:solidFill>
              </a:rPr>
              <a:t> </a:t>
            </a:r>
            <a:r>
              <a:rPr lang="en-US" i="1" dirty="0" err="1">
                <a:solidFill>
                  <a:srgbClr val="00B050"/>
                </a:solidFill>
              </a:rPr>
              <a:t>thế</a:t>
            </a:r>
            <a:r>
              <a:rPr lang="en-US" i="1" dirty="0">
                <a:solidFill>
                  <a:srgbClr val="00B050"/>
                </a:solidFill>
              </a:rPr>
              <a:t> </a:t>
            </a:r>
            <a:r>
              <a:rPr lang="en-US" i="1" dirty="0" err="1">
                <a:solidFill>
                  <a:srgbClr val="00B050"/>
                </a:solidFill>
              </a:rPr>
              <a:t>nào</a:t>
            </a:r>
            <a:r>
              <a:rPr lang="en-US" i="1" dirty="0">
                <a:solidFill>
                  <a:srgbClr val="00B050"/>
                </a:solidFill>
              </a:rPr>
              <a:t> </a:t>
            </a:r>
            <a:r>
              <a:rPr lang="en-US" i="1" dirty="0" err="1">
                <a:solidFill>
                  <a:srgbClr val="00B050"/>
                </a:solidFill>
              </a:rPr>
              <a:t>để</a:t>
            </a:r>
            <a:r>
              <a:rPr lang="en-US" i="1" dirty="0">
                <a:solidFill>
                  <a:srgbClr val="00B050"/>
                </a:solidFill>
              </a:rPr>
              <a:t> </a:t>
            </a:r>
            <a:r>
              <a:rPr lang="en-US" i="1" dirty="0" err="1">
                <a:solidFill>
                  <a:srgbClr val="00B050"/>
                </a:solidFill>
              </a:rPr>
              <a:t>có</a:t>
            </a:r>
            <a:r>
              <a:rPr lang="en-US" i="1" dirty="0">
                <a:solidFill>
                  <a:srgbClr val="00B050"/>
                </a:solidFill>
              </a:rPr>
              <a:t> </a:t>
            </a:r>
            <a:r>
              <a:rPr lang="en-US" i="1" dirty="0" err="1">
                <a:solidFill>
                  <a:srgbClr val="00B050"/>
                </a:solidFill>
              </a:rPr>
              <a:t>hiệu</a:t>
            </a:r>
            <a:r>
              <a:rPr lang="en-US" i="1" dirty="0">
                <a:solidFill>
                  <a:srgbClr val="00B050"/>
                </a:solidFill>
              </a:rPr>
              <a:t> </a:t>
            </a:r>
            <a:r>
              <a:rPr lang="en-US" i="1" dirty="0" err="1">
                <a:solidFill>
                  <a:srgbClr val="00B050"/>
                </a:solidFill>
              </a:rPr>
              <a:t>quả</a:t>
            </a:r>
            <a:r>
              <a:rPr lang="en-US" i="1" dirty="0">
                <a:solidFill>
                  <a:srgbClr val="00B050"/>
                </a:solidFill>
              </a:rPr>
              <a:t>?</a:t>
            </a:r>
          </a:p>
        </p:txBody>
      </p:sp>
    </p:spTree>
    <p:extLst>
      <p:ext uri="{BB962C8B-B14F-4D97-AF65-F5344CB8AC3E}">
        <p14:creationId xmlns:p14="http://schemas.microsoft.com/office/powerpoint/2010/main" val="4919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9AAC-8330-9F62-4DA5-4E120317CF11}"/>
              </a:ext>
            </a:extLst>
          </p:cNvPr>
          <p:cNvSpPr>
            <a:spLocks noGrp="1"/>
          </p:cNvSpPr>
          <p:nvPr>
            <p:ph type="title"/>
          </p:nvPr>
        </p:nvSpPr>
        <p:spPr/>
        <p:txBody>
          <a:bodyPr/>
          <a:lstStyle/>
          <a:p>
            <a:r>
              <a:rPr lang="en-US" dirty="0"/>
              <a:t>MASSAGE BỤNG</a:t>
            </a:r>
          </a:p>
        </p:txBody>
      </p:sp>
      <p:sp>
        <p:nvSpPr>
          <p:cNvPr id="3" name="Content Placeholder 2">
            <a:extLst>
              <a:ext uri="{FF2B5EF4-FFF2-40B4-BE49-F238E27FC236}">
                <a16:creationId xmlns:a16="http://schemas.microsoft.com/office/drawing/2014/main" id="{A306F699-2916-AAAA-89A8-24A191B3DAA0}"/>
              </a:ext>
            </a:extLst>
          </p:cNvPr>
          <p:cNvSpPr>
            <a:spLocks noGrp="1"/>
          </p:cNvSpPr>
          <p:nvPr>
            <p:ph idx="1"/>
          </p:nvPr>
        </p:nvSpPr>
        <p:spPr/>
        <p:txBody>
          <a:bodyPr>
            <a:normAutofit/>
          </a:bodyPr>
          <a:lstStyle/>
          <a:p>
            <a:r>
              <a:rPr lang="en-US" dirty="0" err="1"/>
              <a:t>Lặp</a:t>
            </a:r>
            <a:r>
              <a:rPr lang="en-US" dirty="0"/>
              <a:t> </a:t>
            </a:r>
            <a:r>
              <a:rPr lang="en-US" dirty="0" err="1"/>
              <a:t>lại</a:t>
            </a:r>
            <a:r>
              <a:rPr lang="en-US" dirty="0"/>
              <a:t> </a:t>
            </a:r>
            <a:r>
              <a:rPr lang="en-US" dirty="0" err="1"/>
              <a:t>nhiều</a:t>
            </a:r>
            <a:r>
              <a:rPr lang="en-US" dirty="0"/>
              <a:t> </a:t>
            </a:r>
            <a:r>
              <a:rPr lang="en-US" dirty="0" err="1"/>
              <a:t>lần</a:t>
            </a:r>
            <a:r>
              <a:rPr lang="en-US" dirty="0"/>
              <a:t> </a:t>
            </a:r>
            <a:r>
              <a:rPr lang="en-US" dirty="0" err="1"/>
              <a:t>đến</a:t>
            </a:r>
            <a:r>
              <a:rPr lang="en-US" dirty="0"/>
              <a:t> </a:t>
            </a:r>
            <a:r>
              <a:rPr lang="en-US" dirty="0" err="1"/>
              <a:t>khi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có</a:t>
            </a:r>
            <a:r>
              <a:rPr lang="en-US" dirty="0"/>
              <a:t> </a:t>
            </a:r>
            <a:r>
              <a:rPr lang="en-US" dirty="0" err="1"/>
              <a:t>thể</a:t>
            </a:r>
            <a:r>
              <a:rPr lang="en-US" dirty="0"/>
              <a:t> </a:t>
            </a:r>
            <a:r>
              <a:rPr lang="en-US" dirty="0" err="1"/>
              <a:t>kéo</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endParaRPr lang="en-US" dirty="0"/>
          </a:p>
          <a:p>
            <a:r>
              <a:rPr lang="en-US" dirty="0"/>
              <a:t>1 </a:t>
            </a:r>
            <a:r>
              <a:rPr lang="en-US" dirty="0" err="1"/>
              <a:t>nghiên</a:t>
            </a:r>
            <a:r>
              <a:rPr lang="en-US" dirty="0"/>
              <a:t> </a:t>
            </a:r>
            <a:r>
              <a:rPr lang="en-US" dirty="0" err="1"/>
              <a:t>cứu</a:t>
            </a:r>
            <a:r>
              <a:rPr lang="en-US" dirty="0"/>
              <a:t> </a:t>
            </a:r>
            <a:r>
              <a:rPr lang="en-US" dirty="0" err="1"/>
              <a:t>ở</a:t>
            </a:r>
            <a:r>
              <a:rPr lang="en-US" dirty="0"/>
              <a:t> </a:t>
            </a:r>
            <a:r>
              <a:rPr lang="en-US" dirty="0" err="1"/>
              <a:t>người</a:t>
            </a:r>
            <a:r>
              <a:rPr lang="en-US" dirty="0"/>
              <a:t> </a:t>
            </a:r>
            <a:r>
              <a:rPr lang="en-US" dirty="0" err="1"/>
              <a:t>lớn</a:t>
            </a:r>
            <a:r>
              <a:rPr lang="en-US" dirty="0"/>
              <a:t> </a:t>
            </a:r>
            <a:r>
              <a:rPr lang="en-US" dirty="0" err="1"/>
              <a:t>tuổi</a:t>
            </a:r>
            <a:r>
              <a:rPr lang="en-US" dirty="0"/>
              <a:t> </a:t>
            </a:r>
            <a:r>
              <a:rPr lang="en-US" dirty="0" err="1"/>
              <a:t>ghi</a:t>
            </a:r>
            <a:r>
              <a:rPr lang="en-US" dirty="0"/>
              <a:t> </a:t>
            </a:r>
            <a:r>
              <a:rPr lang="en-US" dirty="0" err="1"/>
              <a:t>nhận</a:t>
            </a:r>
            <a:r>
              <a:rPr lang="en-US" dirty="0"/>
              <a:t>: </a:t>
            </a:r>
          </a:p>
          <a:p>
            <a:pPr lvl="1"/>
            <a:r>
              <a:rPr lang="en-US" dirty="0" err="1"/>
              <a:t>Giảm</a:t>
            </a:r>
            <a:r>
              <a:rPr lang="en-US" dirty="0"/>
              <a:t> </a:t>
            </a:r>
            <a:r>
              <a:rPr lang="en-US" dirty="0" err="1"/>
              <a:t>táo</a:t>
            </a:r>
            <a:r>
              <a:rPr lang="en-US" dirty="0"/>
              <a:t> </a:t>
            </a:r>
            <a:r>
              <a:rPr lang="en-US" dirty="0" err="1"/>
              <a:t>bón</a:t>
            </a:r>
            <a:r>
              <a:rPr lang="en-US" dirty="0"/>
              <a:t> </a:t>
            </a:r>
            <a:r>
              <a:rPr lang="en-US" dirty="0" err="1"/>
              <a:t>sau</a:t>
            </a:r>
            <a:r>
              <a:rPr lang="en-US" dirty="0"/>
              <a:t> 10 </a:t>
            </a:r>
            <a:r>
              <a:rPr lang="en-US" dirty="0" err="1"/>
              <a:t>ngày</a:t>
            </a:r>
            <a:endParaRPr lang="en-US" dirty="0"/>
          </a:p>
          <a:p>
            <a:pPr lvl="1"/>
            <a:r>
              <a:rPr lang="en-US" dirty="0" err="1"/>
              <a:t>Kéo</a:t>
            </a:r>
            <a:r>
              <a:rPr lang="en-US" dirty="0"/>
              <a:t> </a:t>
            </a:r>
            <a:r>
              <a:rPr lang="en-US" dirty="0" err="1"/>
              <a:t>dài</a:t>
            </a:r>
            <a:r>
              <a:rPr lang="en-US" dirty="0"/>
              <a:t> 7 </a:t>
            </a:r>
            <a:r>
              <a:rPr lang="en-US" dirty="0" err="1"/>
              <a:t>đến</a:t>
            </a:r>
            <a:r>
              <a:rPr lang="en-US" dirty="0"/>
              <a:t> 10 </a:t>
            </a:r>
            <a:r>
              <a:rPr lang="en-US" dirty="0" err="1"/>
              <a:t>ngày</a:t>
            </a:r>
            <a:r>
              <a:rPr lang="en-US" dirty="0"/>
              <a:t> </a:t>
            </a:r>
            <a:r>
              <a:rPr lang="en-US" dirty="0" err="1"/>
              <a:t>sau</a:t>
            </a:r>
            <a:r>
              <a:rPr lang="en-US" dirty="0"/>
              <a:t> </a:t>
            </a:r>
            <a:r>
              <a:rPr lang="en-US" dirty="0" err="1"/>
              <a:t>khi</a:t>
            </a:r>
            <a:r>
              <a:rPr lang="en-US" dirty="0"/>
              <a:t> </a:t>
            </a:r>
            <a:r>
              <a:rPr lang="en-US" dirty="0" err="1"/>
              <a:t>ngừng</a:t>
            </a:r>
            <a:r>
              <a:rPr lang="en-US" dirty="0"/>
              <a:t> </a:t>
            </a:r>
            <a:r>
              <a:rPr lang="en-US" dirty="0" err="1"/>
              <a:t>thực</a:t>
            </a:r>
            <a:r>
              <a:rPr lang="en-US" dirty="0"/>
              <a:t> </a:t>
            </a:r>
            <a:r>
              <a:rPr lang="en-US" dirty="0" err="1"/>
              <a:t>hiện</a:t>
            </a:r>
            <a:endParaRPr lang="en-US" dirty="0"/>
          </a:p>
          <a:p>
            <a:r>
              <a:rPr lang="en-US" dirty="0"/>
              <a:t>1 </a:t>
            </a:r>
            <a:r>
              <a:rPr lang="en-US" dirty="0" err="1"/>
              <a:t>nghiên</a:t>
            </a:r>
            <a:r>
              <a:rPr lang="en-US" dirty="0"/>
              <a:t> </a:t>
            </a:r>
            <a:r>
              <a:rPr lang="en-US" dirty="0" err="1"/>
              <a:t>cứu</a:t>
            </a:r>
            <a:r>
              <a:rPr lang="en-US" dirty="0"/>
              <a:t> </a:t>
            </a:r>
            <a:r>
              <a:rPr lang="en-US" dirty="0" err="1"/>
              <a:t>khác</a:t>
            </a:r>
            <a:r>
              <a:rPr lang="en-US" dirty="0"/>
              <a:t> </a:t>
            </a:r>
            <a:r>
              <a:rPr lang="en-US" dirty="0" err="1"/>
              <a:t>với</a:t>
            </a:r>
            <a:r>
              <a:rPr lang="en-US" dirty="0"/>
              <a:t> </a:t>
            </a:r>
            <a:r>
              <a:rPr lang="en-US" dirty="0" err="1"/>
              <a:t>kĩ</a:t>
            </a:r>
            <a:r>
              <a:rPr lang="en-US" dirty="0"/>
              <a:t> </a:t>
            </a:r>
            <a:r>
              <a:rPr lang="en-US" dirty="0" err="1"/>
              <a:t>thuật</a:t>
            </a:r>
            <a:r>
              <a:rPr lang="en-US" dirty="0"/>
              <a:t> Lama </a:t>
            </a:r>
            <a:r>
              <a:rPr lang="en-US" dirty="0" err="1"/>
              <a:t>cho</a:t>
            </a:r>
            <a:r>
              <a:rPr lang="en-US" dirty="0"/>
              <a:t> </a:t>
            </a:r>
            <a:r>
              <a:rPr lang="en-US" dirty="0" err="1"/>
              <a:t>thấy</a:t>
            </a:r>
            <a:r>
              <a:rPr lang="en-US" dirty="0"/>
              <a:t> </a:t>
            </a:r>
            <a:r>
              <a:rPr lang="en-US" dirty="0" err="1"/>
              <a:t>hiệu</a:t>
            </a:r>
            <a:r>
              <a:rPr lang="en-US" dirty="0"/>
              <a:t> </a:t>
            </a:r>
            <a:r>
              <a:rPr lang="en-US" dirty="0" err="1"/>
              <a:t>quả</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kĩ</a:t>
            </a:r>
            <a:r>
              <a:rPr lang="en-US" dirty="0"/>
              <a:t> </a:t>
            </a:r>
            <a:r>
              <a:rPr lang="en-US" dirty="0" err="1"/>
              <a:t>thuật</a:t>
            </a:r>
            <a:r>
              <a:rPr lang="en-US" dirty="0"/>
              <a:t> </a:t>
            </a:r>
            <a:r>
              <a:rPr lang="en-US" dirty="0" err="1"/>
              <a:t>đến</a:t>
            </a:r>
            <a:r>
              <a:rPr lang="en-US" dirty="0"/>
              <a:t> 8 </a:t>
            </a:r>
            <a:r>
              <a:rPr lang="en-US" dirty="0" err="1"/>
              <a:t>tuần</a:t>
            </a:r>
            <a:endParaRPr lang="en-US" dirty="0"/>
          </a:p>
          <a:p>
            <a:r>
              <a:rPr lang="en-US" dirty="0" err="1"/>
              <a:t>Kĩ</a:t>
            </a:r>
            <a:r>
              <a:rPr lang="en-US" dirty="0"/>
              <a:t> </a:t>
            </a:r>
            <a:r>
              <a:rPr lang="en-US" dirty="0" err="1"/>
              <a:t>thuật</a:t>
            </a:r>
            <a:r>
              <a:rPr lang="en-US" dirty="0"/>
              <a:t> </a:t>
            </a:r>
            <a:r>
              <a:rPr lang="en-US" dirty="0" err="1"/>
              <a:t>dùng</a:t>
            </a:r>
            <a:r>
              <a:rPr lang="en-US" dirty="0"/>
              <a:t> </a:t>
            </a:r>
            <a:r>
              <a:rPr lang="en-US" dirty="0" err="1"/>
              <a:t>lực</a:t>
            </a:r>
            <a:r>
              <a:rPr lang="en-US" dirty="0"/>
              <a:t> </a:t>
            </a:r>
            <a:r>
              <a:rPr lang="en-US" dirty="0" err="1"/>
              <a:t>cũng</a:t>
            </a:r>
            <a:r>
              <a:rPr lang="en-US" dirty="0"/>
              <a:t> </a:t>
            </a:r>
            <a:r>
              <a:rPr lang="en-US" dirty="0" err="1"/>
              <a:t>thay</a:t>
            </a:r>
            <a:r>
              <a:rPr lang="en-US" dirty="0"/>
              <a:t> </a:t>
            </a:r>
            <a:r>
              <a:rPr lang="en-US" dirty="0" err="1"/>
              <a:t>đổi</a:t>
            </a:r>
            <a:r>
              <a:rPr lang="en-US" dirty="0"/>
              <a:t> </a:t>
            </a:r>
            <a:r>
              <a:rPr lang="en-US" dirty="0" err="1"/>
              <a:t>tuỳ</a:t>
            </a:r>
            <a:r>
              <a:rPr lang="en-US" dirty="0"/>
              <a:t> </a:t>
            </a:r>
            <a:r>
              <a:rPr lang="en-US" dirty="0" err="1"/>
              <a:t>kĩ</a:t>
            </a:r>
            <a:r>
              <a:rPr lang="en-US" dirty="0"/>
              <a:t> </a:t>
            </a:r>
            <a:r>
              <a:rPr lang="en-US" dirty="0" err="1"/>
              <a:t>thuật</a:t>
            </a:r>
            <a:r>
              <a:rPr lang="en-US" dirty="0"/>
              <a:t> </a:t>
            </a:r>
            <a:r>
              <a:rPr lang="en-US" dirty="0" err="1"/>
              <a:t>từ</a:t>
            </a:r>
            <a:r>
              <a:rPr lang="en-US" dirty="0"/>
              <a:t> </a:t>
            </a:r>
            <a:r>
              <a:rPr lang="en-US" dirty="0" err="1"/>
              <a:t>nhẹ</a:t>
            </a:r>
            <a:r>
              <a:rPr lang="en-US" dirty="0"/>
              <a:t> </a:t>
            </a:r>
            <a:r>
              <a:rPr lang="en-US" dirty="0" err="1"/>
              <a:t>với</a:t>
            </a:r>
            <a:r>
              <a:rPr lang="en-US" dirty="0"/>
              <a:t> Lama </a:t>
            </a:r>
            <a:r>
              <a:rPr lang="en-US" dirty="0" err="1"/>
              <a:t>và</a:t>
            </a:r>
            <a:r>
              <a:rPr lang="en-US" dirty="0"/>
              <a:t> </a:t>
            </a:r>
            <a:r>
              <a:rPr lang="en-US" dirty="0" err="1"/>
              <a:t>vừa</a:t>
            </a:r>
            <a:r>
              <a:rPr lang="en-US" dirty="0"/>
              <a:t> </a:t>
            </a:r>
            <a:r>
              <a:rPr lang="en-US" dirty="0" err="1"/>
              <a:t>với</a:t>
            </a:r>
            <a:r>
              <a:rPr lang="en-US" dirty="0"/>
              <a:t> </a:t>
            </a:r>
            <a:r>
              <a:rPr lang="en-US" dirty="0" err="1"/>
              <a:t>Preece</a:t>
            </a:r>
            <a:endParaRPr lang="en-US" dirty="0"/>
          </a:p>
        </p:txBody>
      </p:sp>
    </p:spTree>
    <p:extLst>
      <p:ext uri="{BB962C8B-B14F-4D97-AF65-F5344CB8AC3E}">
        <p14:creationId xmlns:p14="http://schemas.microsoft.com/office/powerpoint/2010/main" val="140809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5F11-893C-A39F-CF0D-50E8A2BAD458}"/>
              </a:ext>
            </a:extLst>
          </p:cNvPr>
          <p:cNvSpPr>
            <a:spLocks noGrp="1"/>
          </p:cNvSpPr>
          <p:nvPr>
            <p:ph type="title"/>
          </p:nvPr>
        </p:nvSpPr>
        <p:spPr/>
        <p:txBody>
          <a:bodyPr/>
          <a:lstStyle/>
          <a:p>
            <a:r>
              <a:rPr lang="en-US" dirty="0"/>
              <a:t>MASSAGE BỤNG</a:t>
            </a:r>
          </a:p>
        </p:txBody>
      </p:sp>
      <p:pic>
        <p:nvPicPr>
          <p:cNvPr id="5" name="Picture 4">
            <a:extLst>
              <a:ext uri="{FF2B5EF4-FFF2-40B4-BE49-F238E27FC236}">
                <a16:creationId xmlns:a16="http://schemas.microsoft.com/office/drawing/2014/main" id="{E6774D79-E47B-E7A8-D3EE-94F25A3BCCA4}"/>
              </a:ext>
            </a:extLst>
          </p:cNvPr>
          <p:cNvPicPr>
            <a:picLocks noChangeAspect="1"/>
          </p:cNvPicPr>
          <p:nvPr/>
        </p:nvPicPr>
        <p:blipFill>
          <a:blip r:embed="rId2"/>
          <a:stretch>
            <a:fillRect/>
          </a:stretch>
        </p:blipFill>
        <p:spPr>
          <a:xfrm>
            <a:off x="966787" y="2012951"/>
            <a:ext cx="9491663" cy="4733725"/>
          </a:xfrm>
          <a:prstGeom prst="rect">
            <a:avLst/>
          </a:prstGeom>
        </p:spPr>
      </p:pic>
      <p:pic>
        <p:nvPicPr>
          <p:cNvPr id="6146" name="Picture 2" descr="3 Ways to Give a Massage - wikiHow">
            <a:extLst>
              <a:ext uri="{FF2B5EF4-FFF2-40B4-BE49-F238E27FC236}">
                <a16:creationId xmlns:a16="http://schemas.microsoft.com/office/drawing/2014/main" id="{1D78D609-27CA-C3AE-0209-4DABBB321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39" b="24239"/>
          <a:stretch/>
        </p:blipFill>
        <p:spPr bwMode="auto">
          <a:xfrm>
            <a:off x="6915150" y="42862"/>
            <a:ext cx="5022850" cy="19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0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7322115" y="4515029"/>
            <a:ext cx="1022400" cy="10224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580" name="Google Shape;580;p37"/>
          <p:cNvSpPr/>
          <p:nvPr/>
        </p:nvSpPr>
        <p:spPr>
          <a:xfrm>
            <a:off x="7322115" y="2598261"/>
            <a:ext cx="1022400" cy="10224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581" name="Google Shape;581;p37"/>
          <p:cNvSpPr/>
          <p:nvPr/>
        </p:nvSpPr>
        <p:spPr>
          <a:xfrm>
            <a:off x="2940512" y="4515029"/>
            <a:ext cx="1022400" cy="10224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582" name="Google Shape;582;p37"/>
          <p:cNvSpPr/>
          <p:nvPr/>
        </p:nvSpPr>
        <p:spPr>
          <a:xfrm>
            <a:off x="2940512" y="2598261"/>
            <a:ext cx="1022400" cy="10224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583" name="Google Shape;583;p37"/>
          <p:cNvSpPr txBox="1">
            <a:spLocks noGrp="1"/>
          </p:cNvSpPr>
          <p:nvPr>
            <p:ph type="title"/>
          </p:nvPr>
        </p:nvSpPr>
        <p:spPr>
          <a:xfrm>
            <a:off x="950800" y="718000"/>
            <a:ext cx="10290400" cy="763600"/>
          </a:xfrm>
          <a:prstGeom prst="rect">
            <a:avLst/>
          </a:prstGeom>
        </p:spPr>
        <p:txBody>
          <a:bodyPr spcFirstLastPara="1" vert="horz" wrap="square" lIns="121900" tIns="121900" rIns="121900" bIns="121900" rtlCol="0" anchor="t" anchorCtr="0">
            <a:noAutofit/>
          </a:bodyPr>
          <a:lstStyle/>
          <a:p>
            <a:r>
              <a:rPr lang="en" dirty="0"/>
              <a:t>VLTL CÓ THIẾT BỊ HỖ TRỢ</a:t>
            </a:r>
            <a:endParaRPr dirty="0"/>
          </a:p>
        </p:txBody>
      </p:sp>
      <p:sp>
        <p:nvSpPr>
          <p:cNvPr id="584" name="Google Shape;584;p37"/>
          <p:cNvSpPr txBox="1">
            <a:spLocks noGrp="1"/>
          </p:cNvSpPr>
          <p:nvPr>
            <p:ph type="title" idx="2"/>
          </p:nvPr>
        </p:nvSpPr>
        <p:spPr>
          <a:xfrm>
            <a:off x="4063486" y="2481561"/>
            <a:ext cx="3737489" cy="500000"/>
          </a:xfrm>
          <a:prstGeom prst="rect">
            <a:avLst/>
          </a:prstGeom>
        </p:spPr>
        <p:txBody>
          <a:bodyPr spcFirstLastPara="1" vert="horz" wrap="square" lIns="121900" tIns="121900" rIns="121900" bIns="121900" rtlCol="0" anchor="ctr" anchorCtr="0">
            <a:noAutofit/>
          </a:bodyPr>
          <a:lstStyle/>
          <a:p>
            <a:r>
              <a:rPr lang="en-US" sz="2400" dirty="0"/>
              <a:t>PHẢN HỒI SINH HỌC</a:t>
            </a:r>
            <a:endParaRPr sz="2400" dirty="0"/>
          </a:p>
        </p:txBody>
      </p:sp>
      <p:sp>
        <p:nvSpPr>
          <p:cNvPr id="585" name="Google Shape;585;p37"/>
          <p:cNvSpPr txBox="1">
            <a:spLocks noGrp="1"/>
          </p:cNvSpPr>
          <p:nvPr>
            <p:ph type="title" idx="3"/>
          </p:nvPr>
        </p:nvSpPr>
        <p:spPr>
          <a:xfrm>
            <a:off x="3032712" y="2859461"/>
            <a:ext cx="838000" cy="5000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586" name="Google Shape;586;p37"/>
          <p:cNvSpPr txBox="1">
            <a:spLocks noGrp="1"/>
          </p:cNvSpPr>
          <p:nvPr>
            <p:ph type="subTitle" idx="1"/>
          </p:nvPr>
        </p:nvSpPr>
        <p:spPr>
          <a:xfrm>
            <a:off x="4063500" y="2979568"/>
            <a:ext cx="2802400" cy="763600"/>
          </a:xfrm>
          <a:prstGeom prst="rect">
            <a:avLst/>
          </a:prstGeom>
        </p:spPr>
        <p:txBody>
          <a:bodyPr spcFirstLastPara="1" vert="horz" wrap="square" lIns="121900" tIns="121900" rIns="121900" bIns="121900" rtlCol="0" anchor="t" anchorCtr="0">
            <a:noAutofit/>
          </a:bodyPr>
          <a:lstStyle/>
          <a:p>
            <a:pPr marL="0" indent="0"/>
            <a:r>
              <a:rPr lang="en" dirty="0"/>
              <a:t>Biofeedback therapy</a:t>
            </a:r>
            <a:endParaRPr dirty="0"/>
          </a:p>
        </p:txBody>
      </p:sp>
      <p:sp>
        <p:nvSpPr>
          <p:cNvPr id="587" name="Google Shape;587;p37"/>
          <p:cNvSpPr txBox="1">
            <a:spLocks noGrp="1"/>
          </p:cNvSpPr>
          <p:nvPr>
            <p:ph type="subTitle" idx="6"/>
          </p:nvPr>
        </p:nvSpPr>
        <p:spPr>
          <a:xfrm>
            <a:off x="8438034" y="2979568"/>
            <a:ext cx="2763541" cy="763600"/>
          </a:xfrm>
          <a:prstGeom prst="rect">
            <a:avLst/>
          </a:prstGeom>
        </p:spPr>
        <p:txBody>
          <a:bodyPr spcFirstLastPara="1" vert="horz" wrap="square" lIns="121900" tIns="121900" rIns="121900" bIns="121900" rtlCol="0" anchor="t" anchorCtr="0">
            <a:noAutofit/>
          </a:bodyPr>
          <a:lstStyle/>
          <a:p>
            <a:pPr marL="0" indent="0"/>
            <a:r>
              <a:rPr lang="en-US" dirty="0"/>
              <a:t>Transcutaneous interferential therapy</a:t>
            </a:r>
          </a:p>
        </p:txBody>
      </p:sp>
      <p:sp>
        <p:nvSpPr>
          <p:cNvPr id="588" name="Google Shape;588;p37"/>
          <p:cNvSpPr txBox="1">
            <a:spLocks noGrp="1"/>
          </p:cNvSpPr>
          <p:nvPr>
            <p:ph type="title" idx="4"/>
          </p:nvPr>
        </p:nvSpPr>
        <p:spPr>
          <a:xfrm>
            <a:off x="8416604" y="2468666"/>
            <a:ext cx="2806400" cy="496000"/>
          </a:xfrm>
          <a:prstGeom prst="rect">
            <a:avLst/>
          </a:prstGeom>
        </p:spPr>
        <p:txBody>
          <a:bodyPr spcFirstLastPara="1" vert="horz" wrap="square" lIns="121900" tIns="121900" rIns="121900" bIns="121900" rtlCol="0" anchor="ctr" anchorCtr="0">
            <a:noAutofit/>
          </a:bodyPr>
          <a:lstStyle/>
          <a:p>
            <a:r>
              <a:rPr lang="en" sz="2400" dirty="0"/>
              <a:t>GIAO THOA ĐIỆN</a:t>
            </a:r>
            <a:endParaRPr sz="2400" dirty="0"/>
          </a:p>
        </p:txBody>
      </p:sp>
      <p:sp>
        <p:nvSpPr>
          <p:cNvPr id="589" name="Google Shape;589;p37"/>
          <p:cNvSpPr txBox="1">
            <a:spLocks noGrp="1"/>
          </p:cNvSpPr>
          <p:nvPr>
            <p:ph type="title" idx="5"/>
          </p:nvPr>
        </p:nvSpPr>
        <p:spPr>
          <a:xfrm>
            <a:off x="7414323" y="2859461"/>
            <a:ext cx="838000" cy="5000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590" name="Google Shape;590;p37"/>
          <p:cNvSpPr txBox="1">
            <a:spLocks noGrp="1"/>
          </p:cNvSpPr>
          <p:nvPr>
            <p:ph type="title" idx="7"/>
          </p:nvPr>
        </p:nvSpPr>
        <p:spPr>
          <a:xfrm>
            <a:off x="4063487" y="4400200"/>
            <a:ext cx="2802400" cy="496000"/>
          </a:xfrm>
          <a:prstGeom prst="rect">
            <a:avLst/>
          </a:prstGeom>
        </p:spPr>
        <p:txBody>
          <a:bodyPr spcFirstLastPara="1" vert="horz" wrap="square" lIns="121900" tIns="121900" rIns="121900" bIns="121900" rtlCol="0" anchor="ctr" anchorCtr="0">
            <a:noAutofit/>
          </a:bodyPr>
          <a:lstStyle/>
          <a:p>
            <a:r>
              <a:rPr lang="en" sz="2400" dirty="0"/>
              <a:t>KÍCH ĐIỆN</a:t>
            </a:r>
            <a:endParaRPr sz="2400" dirty="0"/>
          </a:p>
        </p:txBody>
      </p:sp>
      <p:sp>
        <p:nvSpPr>
          <p:cNvPr id="591" name="Google Shape;591;p37"/>
          <p:cNvSpPr txBox="1">
            <a:spLocks noGrp="1"/>
          </p:cNvSpPr>
          <p:nvPr>
            <p:ph type="title" idx="8"/>
          </p:nvPr>
        </p:nvSpPr>
        <p:spPr>
          <a:xfrm>
            <a:off x="3032719" y="4783300"/>
            <a:ext cx="838000" cy="5000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592" name="Google Shape;592;p37"/>
          <p:cNvSpPr txBox="1">
            <a:spLocks noGrp="1"/>
          </p:cNvSpPr>
          <p:nvPr>
            <p:ph type="subTitle" idx="9"/>
          </p:nvPr>
        </p:nvSpPr>
        <p:spPr>
          <a:xfrm>
            <a:off x="4063500" y="4890467"/>
            <a:ext cx="2802400" cy="763600"/>
          </a:xfrm>
          <a:prstGeom prst="rect">
            <a:avLst/>
          </a:prstGeom>
        </p:spPr>
        <p:txBody>
          <a:bodyPr spcFirstLastPara="1" vert="horz" wrap="square" lIns="121900" tIns="121900" rIns="121900" bIns="121900" rtlCol="0" anchor="t" anchorCtr="0">
            <a:noAutofit/>
          </a:bodyPr>
          <a:lstStyle/>
          <a:p>
            <a:pPr marL="0" indent="0"/>
            <a:r>
              <a:rPr lang="en-US"/>
              <a:t>Electrical stimulation therapy </a:t>
            </a:r>
          </a:p>
        </p:txBody>
      </p:sp>
      <p:sp>
        <p:nvSpPr>
          <p:cNvPr id="593" name="Google Shape;593;p37"/>
          <p:cNvSpPr txBox="1">
            <a:spLocks noGrp="1"/>
          </p:cNvSpPr>
          <p:nvPr>
            <p:ph type="title" idx="13"/>
          </p:nvPr>
        </p:nvSpPr>
        <p:spPr>
          <a:xfrm>
            <a:off x="8252323" y="4410349"/>
            <a:ext cx="4134980" cy="496000"/>
          </a:xfrm>
          <a:prstGeom prst="rect">
            <a:avLst/>
          </a:prstGeom>
        </p:spPr>
        <p:txBody>
          <a:bodyPr spcFirstLastPara="1" vert="horz" wrap="square" lIns="121900" tIns="121900" rIns="121900" bIns="121900" rtlCol="0" anchor="ctr" anchorCtr="0">
            <a:noAutofit/>
          </a:bodyPr>
          <a:lstStyle/>
          <a:p>
            <a:r>
              <a:rPr lang="en" sz="2400" dirty="0"/>
              <a:t>KÍCH THÍCH TỪ TRƯỜNG NGOÀI CƠ THỂ</a:t>
            </a:r>
            <a:endParaRPr sz="2400" dirty="0"/>
          </a:p>
        </p:txBody>
      </p:sp>
      <p:sp>
        <p:nvSpPr>
          <p:cNvPr id="594" name="Google Shape;594;p37"/>
          <p:cNvSpPr txBox="1">
            <a:spLocks noGrp="1"/>
          </p:cNvSpPr>
          <p:nvPr>
            <p:ph type="title" idx="14"/>
          </p:nvPr>
        </p:nvSpPr>
        <p:spPr>
          <a:xfrm>
            <a:off x="7414323" y="4783300"/>
            <a:ext cx="838000" cy="5000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595" name="Google Shape;595;p37"/>
          <p:cNvSpPr txBox="1">
            <a:spLocks noGrp="1"/>
          </p:cNvSpPr>
          <p:nvPr>
            <p:ph type="subTitle" idx="15"/>
          </p:nvPr>
        </p:nvSpPr>
        <p:spPr>
          <a:xfrm>
            <a:off x="8399175" y="5267771"/>
            <a:ext cx="2802400" cy="763600"/>
          </a:xfrm>
          <a:prstGeom prst="rect">
            <a:avLst/>
          </a:prstGeom>
        </p:spPr>
        <p:txBody>
          <a:bodyPr spcFirstLastPara="1" vert="horz" wrap="square" lIns="121900" tIns="121900" rIns="121900" bIns="121900" rtlCol="0" anchor="t" anchorCtr="0">
            <a:noAutofit/>
          </a:bodyPr>
          <a:lstStyle/>
          <a:p>
            <a:pPr marL="0" indent="0"/>
            <a:r>
              <a:rPr lang="en-US" dirty="0">
                <a:solidFill>
                  <a:srgbClr val="000000"/>
                </a:solidFill>
                <a:latin typeface="CaslonOldFaceBT"/>
              </a:rPr>
              <a:t>Extracorporeal magnetic stimulation therapy</a:t>
            </a:r>
            <a:endParaRPr lang="en-US" dirty="0"/>
          </a:p>
        </p:txBody>
      </p:sp>
      <p:grpSp>
        <p:nvGrpSpPr>
          <p:cNvPr id="596" name="Google Shape;596;p37"/>
          <p:cNvGrpSpPr/>
          <p:nvPr/>
        </p:nvGrpSpPr>
        <p:grpSpPr>
          <a:xfrm>
            <a:off x="409148" y="1786341"/>
            <a:ext cx="1837653" cy="4650524"/>
            <a:chOff x="306861" y="1339755"/>
            <a:chExt cx="1378240" cy="3487893"/>
          </a:xfrm>
        </p:grpSpPr>
        <p:grpSp>
          <p:nvGrpSpPr>
            <p:cNvPr id="597" name="Google Shape;597;p37"/>
            <p:cNvGrpSpPr/>
            <p:nvPr/>
          </p:nvGrpSpPr>
          <p:grpSpPr>
            <a:xfrm>
              <a:off x="562446" y="2018737"/>
              <a:ext cx="1122645" cy="2808910"/>
              <a:chOff x="553863" y="1859436"/>
              <a:chExt cx="1182852" cy="2959551"/>
            </a:xfrm>
          </p:grpSpPr>
          <p:sp>
            <p:nvSpPr>
              <p:cNvPr id="598" name="Google Shape;598;p37"/>
              <p:cNvSpPr/>
              <p:nvPr/>
            </p:nvSpPr>
            <p:spPr>
              <a:xfrm flipH="1">
                <a:off x="776673" y="1859436"/>
                <a:ext cx="489576" cy="317042"/>
              </a:xfrm>
              <a:custGeom>
                <a:avLst/>
                <a:gdLst/>
                <a:ahLst/>
                <a:cxnLst/>
                <a:rect l="l" t="t" r="r" b="b"/>
                <a:pathLst>
                  <a:path w="28824" h="18666" extrusionOk="0">
                    <a:moveTo>
                      <a:pt x="14563" y="1"/>
                    </a:moveTo>
                    <a:cubicBezTo>
                      <a:pt x="8777" y="1"/>
                      <a:pt x="3262" y="3623"/>
                      <a:pt x="2636" y="5499"/>
                    </a:cubicBezTo>
                    <a:cubicBezTo>
                      <a:pt x="1964" y="7420"/>
                      <a:pt x="0" y="13119"/>
                      <a:pt x="2889" y="13119"/>
                    </a:cubicBezTo>
                    <a:cubicBezTo>
                      <a:pt x="2901" y="13119"/>
                      <a:pt x="2913" y="13119"/>
                      <a:pt x="2926" y="13119"/>
                    </a:cubicBezTo>
                    <a:cubicBezTo>
                      <a:pt x="5916" y="13119"/>
                      <a:pt x="7652" y="18665"/>
                      <a:pt x="7652" y="18665"/>
                    </a:cubicBezTo>
                    <a:cubicBezTo>
                      <a:pt x="7652" y="18665"/>
                      <a:pt x="28824" y="11962"/>
                      <a:pt x="24532" y="5451"/>
                    </a:cubicBezTo>
                    <a:cubicBezTo>
                      <a:pt x="21838" y="1391"/>
                      <a:pt x="18149" y="1"/>
                      <a:pt x="1456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9" name="Google Shape;599;p37"/>
              <p:cNvSpPr/>
              <p:nvPr/>
            </p:nvSpPr>
            <p:spPr>
              <a:xfrm flipH="1">
                <a:off x="1504888" y="2606062"/>
                <a:ext cx="165485" cy="111201"/>
              </a:xfrm>
              <a:custGeom>
                <a:avLst/>
                <a:gdLst/>
                <a:ahLst/>
                <a:cxnLst/>
                <a:rect l="l" t="t" r="r" b="b"/>
                <a:pathLst>
                  <a:path w="9743" h="6547" extrusionOk="0">
                    <a:moveTo>
                      <a:pt x="7221" y="0"/>
                    </a:moveTo>
                    <a:cubicBezTo>
                      <a:pt x="5254" y="0"/>
                      <a:pt x="2135" y="1730"/>
                      <a:pt x="1833" y="3499"/>
                    </a:cubicBezTo>
                    <a:cubicBezTo>
                      <a:pt x="1496" y="5428"/>
                      <a:pt x="0" y="4608"/>
                      <a:pt x="1544" y="6152"/>
                    </a:cubicBezTo>
                    <a:cubicBezTo>
                      <a:pt x="1834" y="6433"/>
                      <a:pt x="2304" y="6547"/>
                      <a:pt x="2877" y="6547"/>
                    </a:cubicBezTo>
                    <a:cubicBezTo>
                      <a:pt x="5353" y="6547"/>
                      <a:pt x="9742" y="4416"/>
                      <a:pt x="9742" y="4416"/>
                    </a:cubicBezTo>
                    <a:cubicBezTo>
                      <a:pt x="9742" y="4416"/>
                      <a:pt x="9694" y="606"/>
                      <a:pt x="7862" y="75"/>
                    </a:cubicBezTo>
                    <a:cubicBezTo>
                      <a:pt x="7668" y="24"/>
                      <a:pt x="7453" y="0"/>
                      <a:pt x="7221" y="0"/>
                    </a:cubicBezTo>
                    <a:close/>
                  </a:path>
                </a:pathLst>
              </a:custGeom>
              <a:solidFill>
                <a:srgbClr val="DFF1F2"/>
              </a:solidFill>
              <a:ln>
                <a:noFill/>
              </a:ln>
            </p:spPr>
            <p:txBody>
              <a:bodyPr spcFirstLastPara="1" wrap="square" lIns="121900" tIns="121900" rIns="121900" bIns="121900" anchor="ctr" anchorCtr="0">
                <a:noAutofit/>
              </a:bodyPr>
              <a:lstStyle/>
              <a:p>
                <a:endParaRPr sz="2400"/>
              </a:p>
            </p:txBody>
          </p:sp>
          <p:sp>
            <p:nvSpPr>
              <p:cNvPr id="600" name="Google Shape;600;p37"/>
              <p:cNvSpPr/>
              <p:nvPr/>
            </p:nvSpPr>
            <p:spPr>
              <a:xfrm flipH="1">
                <a:off x="1202690" y="2613060"/>
                <a:ext cx="415249" cy="393831"/>
              </a:xfrm>
              <a:custGeom>
                <a:avLst/>
                <a:gdLst/>
                <a:ahLst/>
                <a:cxnLst/>
                <a:rect l="l" t="t" r="r" b="b"/>
                <a:pathLst>
                  <a:path w="24448" h="23187" extrusionOk="0">
                    <a:moveTo>
                      <a:pt x="1881" y="1"/>
                    </a:moveTo>
                    <a:lnTo>
                      <a:pt x="0" y="5113"/>
                    </a:lnTo>
                    <a:cubicBezTo>
                      <a:pt x="0" y="5113"/>
                      <a:pt x="12010" y="23187"/>
                      <a:pt x="16662" y="23187"/>
                    </a:cubicBezTo>
                    <a:cubicBezTo>
                      <a:pt x="17141" y="23187"/>
                      <a:pt x="17542" y="22995"/>
                      <a:pt x="17844" y="22571"/>
                    </a:cubicBezTo>
                    <a:cubicBezTo>
                      <a:pt x="21124" y="18038"/>
                      <a:pt x="22040" y="16302"/>
                      <a:pt x="23728" y="11238"/>
                    </a:cubicBezTo>
                    <a:cubicBezTo>
                      <a:pt x="24447" y="9100"/>
                      <a:pt x="23607" y="8487"/>
                      <a:pt x="22406" y="8487"/>
                    </a:cubicBezTo>
                    <a:cubicBezTo>
                      <a:pt x="20790" y="8487"/>
                      <a:pt x="18519" y="9598"/>
                      <a:pt x="18519" y="9598"/>
                    </a:cubicBezTo>
                    <a:cubicBezTo>
                      <a:pt x="18519" y="9598"/>
                      <a:pt x="17932" y="9821"/>
                      <a:pt x="16665" y="9821"/>
                    </a:cubicBezTo>
                    <a:cubicBezTo>
                      <a:pt x="15364" y="9821"/>
                      <a:pt x="13347" y="9586"/>
                      <a:pt x="10514" y="8633"/>
                    </a:cubicBezTo>
                    <a:cubicBezTo>
                      <a:pt x="5980" y="7138"/>
                      <a:pt x="1881" y="1"/>
                      <a:pt x="1881" y="1"/>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01" name="Google Shape;601;p37"/>
              <p:cNvSpPr/>
              <p:nvPr/>
            </p:nvSpPr>
            <p:spPr>
              <a:xfrm flipH="1">
                <a:off x="1516352" y="2487728"/>
                <a:ext cx="220363" cy="222011"/>
              </a:xfrm>
              <a:custGeom>
                <a:avLst/>
                <a:gdLst/>
                <a:ahLst/>
                <a:cxnLst/>
                <a:rect l="l" t="t" r="r" b="b"/>
                <a:pathLst>
                  <a:path w="12974" h="13071" extrusionOk="0">
                    <a:moveTo>
                      <a:pt x="4775" y="483"/>
                    </a:moveTo>
                    <a:cubicBezTo>
                      <a:pt x="4775" y="483"/>
                      <a:pt x="0" y="2026"/>
                      <a:pt x="3135" y="8730"/>
                    </a:cubicBezTo>
                    <a:cubicBezTo>
                      <a:pt x="3472" y="9453"/>
                      <a:pt x="4292" y="10129"/>
                      <a:pt x="5305" y="11141"/>
                    </a:cubicBezTo>
                    <a:cubicBezTo>
                      <a:pt x="5643" y="11479"/>
                      <a:pt x="8392" y="13071"/>
                      <a:pt x="8392" y="13071"/>
                    </a:cubicBezTo>
                    <a:cubicBezTo>
                      <a:pt x="8392" y="13071"/>
                      <a:pt x="11430" y="10707"/>
                      <a:pt x="11816" y="8007"/>
                    </a:cubicBezTo>
                    <a:cubicBezTo>
                      <a:pt x="12973" y="1"/>
                      <a:pt x="7379" y="5258"/>
                      <a:pt x="4775" y="483"/>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02" name="Google Shape;602;p37"/>
              <p:cNvSpPr/>
              <p:nvPr/>
            </p:nvSpPr>
            <p:spPr>
              <a:xfrm flipH="1">
                <a:off x="1110887" y="2252757"/>
                <a:ext cx="544743" cy="776877"/>
              </a:xfrm>
              <a:custGeom>
                <a:avLst/>
                <a:gdLst/>
                <a:ahLst/>
                <a:cxnLst/>
                <a:rect l="l" t="t" r="r" b="b"/>
                <a:pathLst>
                  <a:path w="32072" h="45739" extrusionOk="0">
                    <a:moveTo>
                      <a:pt x="1" y="26085"/>
                    </a:moveTo>
                    <a:lnTo>
                      <a:pt x="1" y="26085"/>
                    </a:lnTo>
                    <a:cubicBezTo>
                      <a:pt x="1" y="26085"/>
                      <a:pt x="10" y="26099"/>
                      <a:pt x="30" y="26124"/>
                    </a:cubicBezTo>
                    <a:lnTo>
                      <a:pt x="30" y="26124"/>
                    </a:lnTo>
                    <a:cubicBezTo>
                      <a:pt x="11" y="26098"/>
                      <a:pt x="1" y="26085"/>
                      <a:pt x="1" y="26085"/>
                    </a:cubicBezTo>
                    <a:close/>
                    <a:moveTo>
                      <a:pt x="24936" y="1"/>
                    </a:moveTo>
                    <a:cubicBezTo>
                      <a:pt x="24732" y="1"/>
                      <a:pt x="24522" y="30"/>
                      <a:pt x="24307" y="90"/>
                    </a:cubicBezTo>
                    <a:cubicBezTo>
                      <a:pt x="18279" y="1730"/>
                      <a:pt x="18327" y="6504"/>
                      <a:pt x="17700" y="14317"/>
                    </a:cubicBezTo>
                    <a:cubicBezTo>
                      <a:pt x="17073" y="22130"/>
                      <a:pt x="18279" y="22660"/>
                      <a:pt x="16494" y="25892"/>
                    </a:cubicBezTo>
                    <a:cubicBezTo>
                      <a:pt x="16195" y="26434"/>
                      <a:pt x="15739" y="26660"/>
                      <a:pt x="15187" y="26660"/>
                    </a:cubicBezTo>
                    <a:cubicBezTo>
                      <a:pt x="12455" y="26660"/>
                      <a:pt x="7379" y="21117"/>
                      <a:pt x="7379" y="21117"/>
                    </a:cubicBezTo>
                    <a:cubicBezTo>
                      <a:pt x="7379" y="21117"/>
                      <a:pt x="7283" y="24686"/>
                      <a:pt x="5064" y="25747"/>
                    </a:cubicBezTo>
                    <a:cubicBezTo>
                      <a:pt x="3536" y="26475"/>
                      <a:pt x="2440" y="26702"/>
                      <a:pt x="1667" y="26702"/>
                    </a:cubicBezTo>
                    <a:cubicBezTo>
                      <a:pt x="589" y="26702"/>
                      <a:pt x="142" y="26260"/>
                      <a:pt x="30" y="26124"/>
                    </a:cubicBezTo>
                    <a:lnTo>
                      <a:pt x="30" y="26124"/>
                    </a:lnTo>
                    <a:cubicBezTo>
                      <a:pt x="763" y="27094"/>
                      <a:pt x="14908" y="45738"/>
                      <a:pt x="19723" y="45738"/>
                    </a:cubicBezTo>
                    <a:cubicBezTo>
                      <a:pt x="20277" y="45738"/>
                      <a:pt x="20707" y="45491"/>
                      <a:pt x="20980" y="44942"/>
                    </a:cubicBezTo>
                    <a:cubicBezTo>
                      <a:pt x="23680" y="39540"/>
                      <a:pt x="32072" y="23770"/>
                      <a:pt x="32072" y="22516"/>
                    </a:cubicBezTo>
                    <a:cubicBezTo>
                      <a:pt x="32072" y="21260"/>
                      <a:pt x="30457" y="1"/>
                      <a:pt x="2493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03" name="Google Shape;603;p37"/>
              <p:cNvSpPr/>
              <p:nvPr/>
            </p:nvSpPr>
            <p:spPr>
              <a:xfrm flipH="1">
                <a:off x="741446" y="4645366"/>
                <a:ext cx="74564" cy="55728"/>
              </a:xfrm>
              <a:custGeom>
                <a:avLst/>
                <a:gdLst/>
                <a:ahLst/>
                <a:cxnLst/>
                <a:rect l="l" t="t" r="r" b="b"/>
                <a:pathLst>
                  <a:path w="4390" h="3281" extrusionOk="0">
                    <a:moveTo>
                      <a:pt x="1" y="1"/>
                    </a:moveTo>
                    <a:lnTo>
                      <a:pt x="1" y="724"/>
                    </a:lnTo>
                    <a:lnTo>
                      <a:pt x="4390" y="3280"/>
                    </a:lnTo>
                    <a:lnTo>
                      <a:pt x="4390" y="1641"/>
                    </a:lnTo>
                    <a:lnTo>
                      <a:pt x="1" y="1"/>
                    </a:lnTo>
                    <a:close/>
                  </a:path>
                </a:pathLst>
              </a:custGeom>
              <a:solidFill>
                <a:srgbClr val="111311"/>
              </a:solidFill>
              <a:ln>
                <a:noFill/>
              </a:ln>
            </p:spPr>
            <p:txBody>
              <a:bodyPr spcFirstLastPara="1" wrap="square" lIns="121900" tIns="121900" rIns="121900" bIns="121900" anchor="ctr" anchorCtr="0">
                <a:noAutofit/>
              </a:bodyPr>
              <a:lstStyle/>
              <a:p>
                <a:endParaRPr sz="2400"/>
              </a:p>
            </p:txBody>
          </p:sp>
          <p:sp>
            <p:nvSpPr>
              <p:cNvPr id="604" name="Google Shape;604;p37"/>
              <p:cNvSpPr/>
              <p:nvPr/>
            </p:nvSpPr>
            <p:spPr>
              <a:xfrm flipH="1">
                <a:off x="688198" y="4629078"/>
                <a:ext cx="53265" cy="72016"/>
              </a:xfrm>
              <a:custGeom>
                <a:avLst/>
                <a:gdLst/>
                <a:ahLst/>
                <a:cxnLst/>
                <a:rect l="l" t="t" r="r" b="b"/>
                <a:pathLst>
                  <a:path w="3136" h="4240" extrusionOk="0">
                    <a:moveTo>
                      <a:pt x="2223" y="1"/>
                    </a:moveTo>
                    <a:cubicBezTo>
                      <a:pt x="2175" y="1"/>
                      <a:pt x="2125" y="14"/>
                      <a:pt x="2074" y="44"/>
                    </a:cubicBezTo>
                    <a:lnTo>
                      <a:pt x="1" y="2600"/>
                    </a:lnTo>
                    <a:lnTo>
                      <a:pt x="1" y="4239"/>
                    </a:lnTo>
                    <a:lnTo>
                      <a:pt x="2219" y="2937"/>
                    </a:lnTo>
                    <a:cubicBezTo>
                      <a:pt x="2701" y="2648"/>
                      <a:pt x="2991" y="2310"/>
                      <a:pt x="3087" y="1924"/>
                    </a:cubicBezTo>
                    <a:cubicBezTo>
                      <a:pt x="3135" y="1635"/>
                      <a:pt x="3135" y="1298"/>
                      <a:pt x="3087" y="1008"/>
                    </a:cubicBezTo>
                    <a:cubicBezTo>
                      <a:pt x="3087" y="1066"/>
                      <a:pt x="3081" y="1091"/>
                      <a:pt x="3069" y="1091"/>
                    </a:cubicBezTo>
                    <a:cubicBezTo>
                      <a:pt x="2989" y="1091"/>
                      <a:pt x="2659" y="1"/>
                      <a:pt x="22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5" name="Google Shape;605;p37"/>
              <p:cNvSpPr/>
              <p:nvPr/>
            </p:nvSpPr>
            <p:spPr>
              <a:xfrm flipH="1">
                <a:off x="688198" y="4533146"/>
                <a:ext cx="381738" cy="285841"/>
              </a:xfrm>
              <a:custGeom>
                <a:avLst/>
                <a:gdLst/>
                <a:ahLst/>
                <a:cxnLst/>
                <a:rect l="l" t="t" r="r" b="b"/>
                <a:pathLst>
                  <a:path w="22475" h="16829" extrusionOk="0">
                    <a:moveTo>
                      <a:pt x="21413" y="1"/>
                    </a:moveTo>
                    <a:cubicBezTo>
                      <a:pt x="21413" y="1"/>
                      <a:pt x="21172" y="1689"/>
                      <a:pt x="20545" y="2798"/>
                    </a:cubicBezTo>
                    <a:cubicBezTo>
                      <a:pt x="19870" y="3955"/>
                      <a:pt x="15723" y="6222"/>
                      <a:pt x="15723" y="6222"/>
                    </a:cubicBezTo>
                    <a:cubicBezTo>
                      <a:pt x="15723" y="6222"/>
                      <a:pt x="12732" y="3762"/>
                      <a:pt x="11479" y="3039"/>
                    </a:cubicBezTo>
                    <a:cubicBezTo>
                      <a:pt x="11332" y="2955"/>
                      <a:pt x="11178" y="2916"/>
                      <a:pt x="11020" y="2916"/>
                    </a:cubicBezTo>
                    <a:cubicBezTo>
                      <a:pt x="9822" y="2916"/>
                      <a:pt x="8350" y="5115"/>
                      <a:pt x="7669" y="6222"/>
                    </a:cubicBezTo>
                    <a:cubicBezTo>
                      <a:pt x="6897" y="7476"/>
                      <a:pt x="3907" y="10611"/>
                      <a:pt x="2267" y="11575"/>
                    </a:cubicBezTo>
                    <a:cubicBezTo>
                      <a:pt x="1013" y="12299"/>
                      <a:pt x="0" y="15144"/>
                      <a:pt x="193" y="15916"/>
                    </a:cubicBezTo>
                    <a:cubicBezTo>
                      <a:pt x="301" y="16403"/>
                      <a:pt x="1986" y="16829"/>
                      <a:pt x="4159" y="16829"/>
                    </a:cubicBezTo>
                    <a:cubicBezTo>
                      <a:pt x="5862" y="16829"/>
                      <a:pt x="7866" y="16567"/>
                      <a:pt x="9646" y="15868"/>
                    </a:cubicBezTo>
                    <a:cubicBezTo>
                      <a:pt x="12395" y="14807"/>
                      <a:pt x="16880" y="10514"/>
                      <a:pt x="18037" y="9309"/>
                    </a:cubicBezTo>
                    <a:cubicBezTo>
                      <a:pt x="19243" y="8151"/>
                      <a:pt x="22426" y="6704"/>
                      <a:pt x="22474" y="6704"/>
                    </a:cubicBezTo>
                    <a:lnTo>
                      <a:pt x="22474" y="4631"/>
                    </a:lnTo>
                    <a:cubicBezTo>
                      <a:pt x="22474" y="2750"/>
                      <a:pt x="21413" y="1"/>
                      <a:pt x="21413" y="1"/>
                    </a:cubicBezTo>
                    <a:close/>
                  </a:path>
                </a:pathLst>
              </a:custGeom>
              <a:solidFill>
                <a:srgbClr val="111311"/>
              </a:solidFill>
              <a:ln>
                <a:noFill/>
              </a:ln>
            </p:spPr>
            <p:txBody>
              <a:bodyPr spcFirstLastPara="1" wrap="square" lIns="121900" tIns="121900" rIns="121900" bIns="121900" anchor="ctr" anchorCtr="0">
                <a:noAutofit/>
              </a:bodyPr>
              <a:lstStyle/>
              <a:p>
                <a:endParaRPr sz="2400"/>
              </a:p>
            </p:txBody>
          </p:sp>
          <p:sp>
            <p:nvSpPr>
              <p:cNvPr id="606" name="Google Shape;606;p37"/>
              <p:cNvSpPr/>
              <p:nvPr/>
            </p:nvSpPr>
            <p:spPr>
              <a:xfrm flipH="1">
                <a:off x="688198" y="4533146"/>
                <a:ext cx="374366" cy="276448"/>
              </a:xfrm>
              <a:custGeom>
                <a:avLst/>
                <a:gdLst/>
                <a:ahLst/>
                <a:cxnLst/>
                <a:rect l="l" t="t" r="r" b="b"/>
                <a:pathLst>
                  <a:path w="22041" h="16276" extrusionOk="0">
                    <a:moveTo>
                      <a:pt x="20979" y="1"/>
                    </a:moveTo>
                    <a:cubicBezTo>
                      <a:pt x="20979" y="1"/>
                      <a:pt x="20979" y="49"/>
                      <a:pt x="20979" y="145"/>
                    </a:cubicBezTo>
                    <a:cubicBezTo>
                      <a:pt x="20883" y="579"/>
                      <a:pt x="20642" y="1882"/>
                      <a:pt x="20111" y="2798"/>
                    </a:cubicBezTo>
                    <a:cubicBezTo>
                      <a:pt x="19436" y="3955"/>
                      <a:pt x="15289" y="6222"/>
                      <a:pt x="15289" y="6222"/>
                    </a:cubicBezTo>
                    <a:cubicBezTo>
                      <a:pt x="15289" y="6222"/>
                      <a:pt x="13359" y="4631"/>
                      <a:pt x="11961" y="3618"/>
                    </a:cubicBezTo>
                    <a:cubicBezTo>
                      <a:pt x="11816" y="3570"/>
                      <a:pt x="11720" y="3473"/>
                      <a:pt x="11623" y="3377"/>
                    </a:cubicBezTo>
                    <a:cubicBezTo>
                      <a:pt x="11382" y="3280"/>
                      <a:pt x="11237" y="3136"/>
                      <a:pt x="11045" y="3039"/>
                    </a:cubicBezTo>
                    <a:cubicBezTo>
                      <a:pt x="10898" y="2966"/>
                      <a:pt x="10747" y="2933"/>
                      <a:pt x="10594" y="2933"/>
                    </a:cubicBezTo>
                    <a:cubicBezTo>
                      <a:pt x="10240" y="2933"/>
                      <a:pt x="9871" y="3108"/>
                      <a:pt x="9501" y="3377"/>
                    </a:cubicBezTo>
                    <a:cubicBezTo>
                      <a:pt x="8585" y="4100"/>
                      <a:pt x="7717" y="5402"/>
                      <a:pt x="7235" y="6222"/>
                    </a:cubicBezTo>
                    <a:cubicBezTo>
                      <a:pt x="6897" y="6704"/>
                      <a:pt x="6222" y="7572"/>
                      <a:pt x="5354" y="8489"/>
                    </a:cubicBezTo>
                    <a:cubicBezTo>
                      <a:pt x="4196" y="9743"/>
                      <a:pt x="2798" y="11045"/>
                      <a:pt x="1833" y="11575"/>
                    </a:cubicBezTo>
                    <a:cubicBezTo>
                      <a:pt x="820" y="12154"/>
                      <a:pt x="386" y="13553"/>
                      <a:pt x="97" y="14807"/>
                    </a:cubicBezTo>
                    <a:cubicBezTo>
                      <a:pt x="0" y="15289"/>
                      <a:pt x="338" y="15819"/>
                      <a:pt x="820" y="15964"/>
                    </a:cubicBezTo>
                    <a:cubicBezTo>
                      <a:pt x="1504" y="16145"/>
                      <a:pt x="2439" y="16276"/>
                      <a:pt x="3562" y="16276"/>
                    </a:cubicBezTo>
                    <a:cubicBezTo>
                      <a:pt x="5134" y="16276"/>
                      <a:pt x="7075" y="16020"/>
                      <a:pt x="9212" y="15289"/>
                    </a:cubicBezTo>
                    <a:cubicBezTo>
                      <a:pt x="11141" y="14662"/>
                      <a:pt x="13890" y="12492"/>
                      <a:pt x="15771" y="10659"/>
                    </a:cubicBezTo>
                    <a:cubicBezTo>
                      <a:pt x="16591" y="9839"/>
                      <a:pt x="17266" y="9116"/>
                      <a:pt x="17603" y="8778"/>
                    </a:cubicBezTo>
                    <a:cubicBezTo>
                      <a:pt x="18182" y="8199"/>
                      <a:pt x="19243" y="7572"/>
                      <a:pt x="20160" y="7042"/>
                    </a:cubicBezTo>
                    <a:cubicBezTo>
                      <a:pt x="21172" y="6511"/>
                      <a:pt x="21992" y="6126"/>
                      <a:pt x="22040" y="6126"/>
                    </a:cubicBezTo>
                    <a:lnTo>
                      <a:pt x="22040" y="4631"/>
                    </a:lnTo>
                    <a:cubicBezTo>
                      <a:pt x="22040" y="4004"/>
                      <a:pt x="21896" y="3280"/>
                      <a:pt x="21751" y="2557"/>
                    </a:cubicBezTo>
                    <a:cubicBezTo>
                      <a:pt x="21413" y="1206"/>
                      <a:pt x="20979" y="1"/>
                      <a:pt x="209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7" name="Google Shape;607;p37"/>
              <p:cNvSpPr/>
              <p:nvPr/>
            </p:nvSpPr>
            <p:spPr>
              <a:xfrm flipH="1">
                <a:off x="1069103" y="4456969"/>
                <a:ext cx="74564" cy="54896"/>
              </a:xfrm>
              <a:custGeom>
                <a:avLst/>
                <a:gdLst/>
                <a:ahLst/>
                <a:cxnLst/>
                <a:rect l="l" t="t" r="r" b="b"/>
                <a:pathLst>
                  <a:path w="4390" h="3232" extrusionOk="0">
                    <a:moveTo>
                      <a:pt x="1" y="1"/>
                    </a:moveTo>
                    <a:lnTo>
                      <a:pt x="1" y="676"/>
                    </a:lnTo>
                    <a:lnTo>
                      <a:pt x="4390" y="3232"/>
                    </a:lnTo>
                    <a:lnTo>
                      <a:pt x="4390" y="1592"/>
                    </a:lnTo>
                    <a:lnTo>
                      <a:pt x="1" y="1"/>
                    </a:lnTo>
                    <a:close/>
                  </a:path>
                </a:pathLst>
              </a:custGeom>
              <a:solidFill>
                <a:srgbClr val="111311"/>
              </a:solidFill>
              <a:ln>
                <a:noFill/>
              </a:ln>
            </p:spPr>
            <p:txBody>
              <a:bodyPr spcFirstLastPara="1" wrap="square" lIns="121900" tIns="121900" rIns="121900" bIns="121900" anchor="ctr" anchorCtr="0">
                <a:noAutofit/>
              </a:bodyPr>
              <a:lstStyle/>
              <a:p>
                <a:endParaRPr sz="2400"/>
              </a:p>
            </p:txBody>
          </p:sp>
          <p:sp>
            <p:nvSpPr>
              <p:cNvPr id="608" name="Google Shape;608;p37"/>
              <p:cNvSpPr/>
              <p:nvPr/>
            </p:nvSpPr>
            <p:spPr>
              <a:xfrm flipH="1">
                <a:off x="1015855" y="4439865"/>
                <a:ext cx="53265" cy="71999"/>
              </a:xfrm>
              <a:custGeom>
                <a:avLst/>
                <a:gdLst/>
                <a:ahLst/>
                <a:cxnLst/>
                <a:rect l="l" t="t" r="r" b="b"/>
                <a:pathLst>
                  <a:path w="3136" h="4239" extrusionOk="0">
                    <a:moveTo>
                      <a:pt x="2222" y="0"/>
                    </a:moveTo>
                    <a:cubicBezTo>
                      <a:pt x="2174" y="0"/>
                      <a:pt x="2125" y="13"/>
                      <a:pt x="2074" y="43"/>
                    </a:cubicBezTo>
                    <a:lnTo>
                      <a:pt x="1" y="2599"/>
                    </a:lnTo>
                    <a:lnTo>
                      <a:pt x="1" y="4239"/>
                    </a:lnTo>
                    <a:lnTo>
                      <a:pt x="2219" y="2937"/>
                    </a:lnTo>
                    <a:cubicBezTo>
                      <a:pt x="2701" y="2647"/>
                      <a:pt x="2991" y="2310"/>
                      <a:pt x="3087" y="1924"/>
                    </a:cubicBezTo>
                    <a:cubicBezTo>
                      <a:pt x="3135" y="1634"/>
                      <a:pt x="3135" y="1297"/>
                      <a:pt x="3087" y="1056"/>
                    </a:cubicBezTo>
                    <a:cubicBezTo>
                      <a:pt x="3087" y="1103"/>
                      <a:pt x="3082" y="1124"/>
                      <a:pt x="3072" y="1124"/>
                    </a:cubicBezTo>
                    <a:cubicBezTo>
                      <a:pt x="2998" y="1124"/>
                      <a:pt x="2665" y="0"/>
                      <a:pt x="22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09" name="Google Shape;609;p37"/>
              <p:cNvSpPr/>
              <p:nvPr/>
            </p:nvSpPr>
            <p:spPr>
              <a:xfrm flipH="1">
                <a:off x="1015855" y="4343934"/>
                <a:ext cx="375742" cy="299581"/>
              </a:xfrm>
              <a:custGeom>
                <a:avLst/>
                <a:gdLst/>
                <a:ahLst/>
                <a:cxnLst/>
                <a:rect l="l" t="t" r="r" b="b"/>
                <a:pathLst>
                  <a:path w="22122" h="17638" extrusionOk="0">
                    <a:moveTo>
                      <a:pt x="21060" y="0"/>
                    </a:moveTo>
                    <a:cubicBezTo>
                      <a:pt x="21060" y="0"/>
                      <a:pt x="20819" y="1688"/>
                      <a:pt x="20192" y="2797"/>
                    </a:cubicBezTo>
                    <a:cubicBezTo>
                      <a:pt x="19517" y="3955"/>
                      <a:pt x="15369" y="6221"/>
                      <a:pt x="15369" y="6221"/>
                    </a:cubicBezTo>
                    <a:cubicBezTo>
                      <a:pt x="15369" y="6221"/>
                      <a:pt x="12379" y="3762"/>
                      <a:pt x="11125" y="3038"/>
                    </a:cubicBezTo>
                    <a:cubicBezTo>
                      <a:pt x="10979" y="2954"/>
                      <a:pt x="10825" y="2915"/>
                      <a:pt x="10667" y="2915"/>
                    </a:cubicBezTo>
                    <a:cubicBezTo>
                      <a:pt x="9469" y="2915"/>
                      <a:pt x="7997" y="5114"/>
                      <a:pt x="7315" y="6221"/>
                    </a:cubicBezTo>
                    <a:cubicBezTo>
                      <a:pt x="6544" y="7475"/>
                      <a:pt x="5049" y="10610"/>
                      <a:pt x="3409" y="11575"/>
                    </a:cubicBezTo>
                    <a:cubicBezTo>
                      <a:pt x="2155" y="12298"/>
                      <a:pt x="274" y="14227"/>
                      <a:pt x="33" y="15626"/>
                    </a:cubicBezTo>
                    <a:cubicBezTo>
                      <a:pt x="1" y="15851"/>
                      <a:pt x="354" y="17637"/>
                      <a:pt x="3101" y="17637"/>
                    </a:cubicBezTo>
                    <a:cubicBezTo>
                      <a:pt x="4478" y="17637"/>
                      <a:pt x="6458" y="17188"/>
                      <a:pt x="9293" y="15867"/>
                    </a:cubicBezTo>
                    <a:cubicBezTo>
                      <a:pt x="11994" y="14613"/>
                      <a:pt x="16865" y="8826"/>
                      <a:pt x="18456" y="8536"/>
                    </a:cubicBezTo>
                    <a:cubicBezTo>
                      <a:pt x="19999" y="8247"/>
                      <a:pt x="22073" y="6704"/>
                      <a:pt x="22121" y="6704"/>
                    </a:cubicBezTo>
                    <a:lnTo>
                      <a:pt x="22121" y="4678"/>
                    </a:lnTo>
                    <a:cubicBezTo>
                      <a:pt x="22121" y="2749"/>
                      <a:pt x="21060" y="0"/>
                      <a:pt x="21060" y="0"/>
                    </a:cubicBezTo>
                    <a:close/>
                  </a:path>
                </a:pathLst>
              </a:custGeom>
              <a:solidFill>
                <a:srgbClr val="111311"/>
              </a:solidFill>
              <a:ln>
                <a:noFill/>
              </a:ln>
            </p:spPr>
            <p:txBody>
              <a:bodyPr spcFirstLastPara="1" wrap="square" lIns="121900" tIns="121900" rIns="121900" bIns="121900" anchor="ctr" anchorCtr="0">
                <a:noAutofit/>
              </a:bodyPr>
              <a:lstStyle/>
              <a:p>
                <a:endParaRPr sz="2400"/>
              </a:p>
            </p:txBody>
          </p:sp>
          <p:sp>
            <p:nvSpPr>
              <p:cNvPr id="610" name="Google Shape;610;p37"/>
              <p:cNvSpPr/>
              <p:nvPr/>
            </p:nvSpPr>
            <p:spPr>
              <a:xfrm flipH="1">
                <a:off x="1015855" y="4343934"/>
                <a:ext cx="376014" cy="292295"/>
              </a:xfrm>
              <a:custGeom>
                <a:avLst/>
                <a:gdLst/>
                <a:ahLst/>
                <a:cxnLst/>
                <a:rect l="l" t="t" r="r" b="b"/>
                <a:pathLst>
                  <a:path w="22138" h="17209" extrusionOk="0">
                    <a:moveTo>
                      <a:pt x="21076" y="0"/>
                    </a:moveTo>
                    <a:cubicBezTo>
                      <a:pt x="21076" y="0"/>
                      <a:pt x="21076" y="48"/>
                      <a:pt x="21076" y="145"/>
                    </a:cubicBezTo>
                    <a:cubicBezTo>
                      <a:pt x="20980" y="579"/>
                      <a:pt x="20739" y="1881"/>
                      <a:pt x="20208" y="2797"/>
                    </a:cubicBezTo>
                    <a:cubicBezTo>
                      <a:pt x="19533" y="3955"/>
                      <a:pt x="15385" y="6221"/>
                      <a:pt x="15385" y="6221"/>
                    </a:cubicBezTo>
                    <a:cubicBezTo>
                      <a:pt x="15385" y="6221"/>
                      <a:pt x="13456" y="4630"/>
                      <a:pt x="12058" y="3617"/>
                    </a:cubicBezTo>
                    <a:cubicBezTo>
                      <a:pt x="11913" y="3569"/>
                      <a:pt x="11817" y="3472"/>
                      <a:pt x="11720" y="3376"/>
                    </a:cubicBezTo>
                    <a:cubicBezTo>
                      <a:pt x="11479" y="3280"/>
                      <a:pt x="11334" y="3135"/>
                      <a:pt x="11141" y="3038"/>
                    </a:cubicBezTo>
                    <a:cubicBezTo>
                      <a:pt x="10995" y="2965"/>
                      <a:pt x="10844" y="2932"/>
                      <a:pt x="10691" y="2932"/>
                    </a:cubicBezTo>
                    <a:cubicBezTo>
                      <a:pt x="10337" y="2932"/>
                      <a:pt x="9968" y="3107"/>
                      <a:pt x="9598" y="3376"/>
                    </a:cubicBezTo>
                    <a:cubicBezTo>
                      <a:pt x="8682" y="4099"/>
                      <a:pt x="7814" y="5402"/>
                      <a:pt x="7331" y="6221"/>
                    </a:cubicBezTo>
                    <a:cubicBezTo>
                      <a:pt x="6994" y="6752"/>
                      <a:pt x="6608" y="7620"/>
                      <a:pt x="5788" y="8536"/>
                    </a:cubicBezTo>
                    <a:cubicBezTo>
                      <a:pt x="4631" y="9742"/>
                      <a:pt x="4727" y="9935"/>
                      <a:pt x="3811" y="10514"/>
                    </a:cubicBezTo>
                    <a:cubicBezTo>
                      <a:pt x="2509" y="11237"/>
                      <a:pt x="1" y="13938"/>
                      <a:pt x="387" y="15288"/>
                    </a:cubicBezTo>
                    <a:cubicBezTo>
                      <a:pt x="712" y="16514"/>
                      <a:pt x="1388" y="17208"/>
                      <a:pt x="2852" y="17208"/>
                    </a:cubicBezTo>
                    <a:cubicBezTo>
                      <a:pt x="4209" y="17208"/>
                      <a:pt x="6245" y="16611"/>
                      <a:pt x="9309" y="15288"/>
                    </a:cubicBezTo>
                    <a:cubicBezTo>
                      <a:pt x="11190" y="14468"/>
                      <a:pt x="13456" y="11912"/>
                      <a:pt x="15289" y="10080"/>
                    </a:cubicBezTo>
                    <a:cubicBezTo>
                      <a:pt x="16109" y="9260"/>
                      <a:pt x="17025" y="8102"/>
                      <a:pt x="17363" y="7765"/>
                    </a:cubicBezTo>
                    <a:cubicBezTo>
                      <a:pt x="17942" y="7186"/>
                      <a:pt x="19340" y="7572"/>
                      <a:pt x="20256" y="7041"/>
                    </a:cubicBezTo>
                    <a:cubicBezTo>
                      <a:pt x="21269" y="6511"/>
                      <a:pt x="22089" y="6125"/>
                      <a:pt x="22137" y="6125"/>
                    </a:cubicBezTo>
                    <a:lnTo>
                      <a:pt x="22137" y="4678"/>
                    </a:lnTo>
                    <a:cubicBezTo>
                      <a:pt x="22137" y="4003"/>
                      <a:pt x="21993" y="3280"/>
                      <a:pt x="21848" y="2604"/>
                    </a:cubicBezTo>
                    <a:cubicBezTo>
                      <a:pt x="21510" y="1206"/>
                      <a:pt x="21076" y="0"/>
                      <a:pt x="210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1" name="Google Shape;611;p37"/>
              <p:cNvSpPr/>
              <p:nvPr/>
            </p:nvSpPr>
            <p:spPr>
              <a:xfrm flipH="1">
                <a:off x="942141" y="3127410"/>
                <a:ext cx="375182" cy="1328533"/>
              </a:xfrm>
              <a:custGeom>
                <a:avLst/>
                <a:gdLst/>
                <a:ahLst/>
                <a:cxnLst/>
                <a:rect l="l" t="t" r="r" b="b"/>
                <a:pathLst>
                  <a:path w="22089" h="78218" extrusionOk="0">
                    <a:moveTo>
                      <a:pt x="1475" y="0"/>
                    </a:moveTo>
                    <a:cubicBezTo>
                      <a:pt x="1145" y="0"/>
                      <a:pt x="519" y="2691"/>
                      <a:pt x="242" y="21825"/>
                    </a:cubicBezTo>
                    <a:cubicBezTo>
                      <a:pt x="1" y="39284"/>
                      <a:pt x="1447" y="43046"/>
                      <a:pt x="3377" y="47917"/>
                    </a:cubicBezTo>
                    <a:cubicBezTo>
                      <a:pt x="6029" y="54524"/>
                      <a:pt x="4196" y="75069"/>
                      <a:pt x="4196" y="75069"/>
                    </a:cubicBezTo>
                    <a:cubicBezTo>
                      <a:pt x="4196" y="75069"/>
                      <a:pt x="7243" y="78217"/>
                      <a:pt x="10217" y="78217"/>
                    </a:cubicBezTo>
                    <a:cubicBezTo>
                      <a:pt x="10793" y="78217"/>
                      <a:pt x="11365" y="78100"/>
                      <a:pt x="11913" y="77818"/>
                    </a:cubicBezTo>
                    <a:cubicBezTo>
                      <a:pt x="18858" y="74249"/>
                      <a:pt x="17218" y="70536"/>
                      <a:pt x="17218" y="70536"/>
                    </a:cubicBezTo>
                    <a:cubicBezTo>
                      <a:pt x="17218" y="70536"/>
                      <a:pt x="17507" y="55103"/>
                      <a:pt x="15385" y="47338"/>
                    </a:cubicBezTo>
                    <a:cubicBezTo>
                      <a:pt x="14614" y="44493"/>
                      <a:pt x="18038" y="33111"/>
                      <a:pt x="18665" y="26889"/>
                    </a:cubicBezTo>
                    <a:cubicBezTo>
                      <a:pt x="20883" y="5814"/>
                      <a:pt x="22089" y="20234"/>
                      <a:pt x="18906" y="8322"/>
                    </a:cubicBezTo>
                    <a:cubicBezTo>
                      <a:pt x="17604" y="3499"/>
                      <a:pt x="1689" y="412"/>
                      <a:pt x="1689" y="412"/>
                    </a:cubicBezTo>
                    <a:cubicBezTo>
                      <a:pt x="1689" y="412"/>
                      <a:pt x="1605" y="0"/>
                      <a:pt x="147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12" name="Google Shape;612;p37"/>
              <p:cNvSpPr/>
              <p:nvPr/>
            </p:nvSpPr>
            <p:spPr>
              <a:xfrm flipH="1">
                <a:off x="680826" y="2289411"/>
                <a:ext cx="704487" cy="1133171"/>
              </a:xfrm>
              <a:custGeom>
                <a:avLst/>
                <a:gdLst/>
                <a:ahLst/>
                <a:cxnLst/>
                <a:rect l="l" t="t" r="r" b="b"/>
                <a:pathLst>
                  <a:path w="41477" h="66716" extrusionOk="0">
                    <a:moveTo>
                      <a:pt x="12308" y="1"/>
                    </a:moveTo>
                    <a:cubicBezTo>
                      <a:pt x="10755" y="1"/>
                      <a:pt x="9313" y="240"/>
                      <a:pt x="8199" y="874"/>
                    </a:cubicBezTo>
                    <a:cubicBezTo>
                      <a:pt x="4341" y="3092"/>
                      <a:pt x="1496" y="12882"/>
                      <a:pt x="2701" y="19249"/>
                    </a:cubicBezTo>
                    <a:cubicBezTo>
                      <a:pt x="3955" y="25615"/>
                      <a:pt x="7428" y="36562"/>
                      <a:pt x="8199" y="40469"/>
                    </a:cubicBezTo>
                    <a:cubicBezTo>
                      <a:pt x="8923" y="44375"/>
                      <a:pt x="7476" y="45484"/>
                      <a:pt x="5836" y="48282"/>
                    </a:cubicBezTo>
                    <a:cubicBezTo>
                      <a:pt x="1" y="58458"/>
                      <a:pt x="18954" y="63232"/>
                      <a:pt x="30239" y="65933"/>
                    </a:cubicBezTo>
                    <a:cubicBezTo>
                      <a:pt x="32570" y="66493"/>
                      <a:pt x="34417" y="66715"/>
                      <a:pt x="35881" y="66715"/>
                    </a:cubicBezTo>
                    <a:cubicBezTo>
                      <a:pt x="41476" y="66715"/>
                      <a:pt x="41476" y="63473"/>
                      <a:pt x="41476" y="63473"/>
                    </a:cubicBezTo>
                    <a:cubicBezTo>
                      <a:pt x="41476" y="63473"/>
                      <a:pt x="40994" y="55275"/>
                      <a:pt x="39306" y="52478"/>
                    </a:cubicBezTo>
                    <a:cubicBezTo>
                      <a:pt x="37570" y="49632"/>
                      <a:pt x="34049" y="46063"/>
                      <a:pt x="34049" y="44761"/>
                    </a:cubicBezTo>
                    <a:cubicBezTo>
                      <a:pt x="34049" y="38250"/>
                      <a:pt x="37522" y="32029"/>
                      <a:pt x="38342" y="22576"/>
                    </a:cubicBezTo>
                    <a:cubicBezTo>
                      <a:pt x="39210" y="13172"/>
                      <a:pt x="38776" y="12641"/>
                      <a:pt x="35255" y="8494"/>
                    </a:cubicBezTo>
                    <a:cubicBezTo>
                      <a:pt x="31686" y="4346"/>
                      <a:pt x="28407" y="1983"/>
                      <a:pt x="28407" y="1983"/>
                    </a:cubicBezTo>
                    <a:cubicBezTo>
                      <a:pt x="28407" y="1983"/>
                      <a:pt x="26992" y="2369"/>
                      <a:pt x="25220" y="2369"/>
                    </a:cubicBezTo>
                    <a:cubicBezTo>
                      <a:pt x="24334" y="2369"/>
                      <a:pt x="23359" y="2272"/>
                      <a:pt x="22427" y="1983"/>
                    </a:cubicBezTo>
                    <a:cubicBezTo>
                      <a:pt x="20481" y="1403"/>
                      <a:pt x="16070" y="1"/>
                      <a:pt x="12308"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13" name="Google Shape;613;p37"/>
              <p:cNvSpPr/>
              <p:nvPr/>
            </p:nvSpPr>
            <p:spPr>
              <a:xfrm flipH="1">
                <a:off x="846294" y="2359950"/>
                <a:ext cx="219548" cy="211344"/>
              </a:xfrm>
              <a:custGeom>
                <a:avLst/>
                <a:gdLst/>
                <a:ahLst/>
                <a:cxnLst/>
                <a:rect l="l" t="t" r="r" b="b"/>
                <a:pathLst>
                  <a:path w="12926" h="12443" extrusionOk="0">
                    <a:moveTo>
                      <a:pt x="11334" y="0"/>
                    </a:moveTo>
                    <a:cubicBezTo>
                      <a:pt x="11334" y="0"/>
                      <a:pt x="7090" y="4341"/>
                      <a:pt x="4679" y="5739"/>
                    </a:cubicBezTo>
                    <a:cubicBezTo>
                      <a:pt x="2653" y="6945"/>
                      <a:pt x="0" y="8295"/>
                      <a:pt x="0" y="8295"/>
                    </a:cubicBezTo>
                    <a:lnTo>
                      <a:pt x="1158" y="12443"/>
                    </a:lnTo>
                    <a:cubicBezTo>
                      <a:pt x="1158" y="12443"/>
                      <a:pt x="4968" y="12202"/>
                      <a:pt x="8296" y="8826"/>
                    </a:cubicBezTo>
                    <a:cubicBezTo>
                      <a:pt x="11623" y="5498"/>
                      <a:pt x="12925" y="2605"/>
                      <a:pt x="12925" y="2605"/>
                    </a:cubicBezTo>
                    <a:lnTo>
                      <a:pt x="1133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14" name="Google Shape;614;p37"/>
              <p:cNvSpPr/>
              <p:nvPr/>
            </p:nvSpPr>
            <p:spPr>
              <a:xfrm flipH="1">
                <a:off x="1055991" y="2384527"/>
                <a:ext cx="71286" cy="139260"/>
              </a:xfrm>
              <a:custGeom>
                <a:avLst/>
                <a:gdLst/>
                <a:ahLst/>
                <a:cxnLst/>
                <a:rect l="l" t="t" r="r" b="b"/>
                <a:pathLst>
                  <a:path w="4197" h="8199" extrusionOk="0">
                    <a:moveTo>
                      <a:pt x="3617" y="0"/>
                    </a:moveTo>
                    <a:cubicBezTo>
                      <a:pt x="3617" y="0"/>
                      <a:pt x="1495" y="724"/>
                      <a:pt x="772" y="2411"/>
                    </a:cubicBezTo>
                    <a:cubicBezTo>
                      <a:pt x="193" y="3714"/>
                      <a:pt x="49" y="6800"/>
                      <a:pt x="0" y="8199"/>
                    </a:cubicBezTo>
                    <a:lnTo>
                      <a:pt x="3617" y="6848"/>
                    </a:lnTo>
                    <a:cubicBezTo>
                      <a:pt x="3617" y="6848"/>
                      <a:pt x="4196" y="5305"/>
                      <a:pt x="3328" y="3135"/>
                    </a:cubicBezTo>
                    <a:cubicBezTo>
                      <a:pt x="2508" y="965"/>
                      <a:pt x="3617" y="0"/>
                      <a:pt x="361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15" name="Google Shape;615;p37"/>
              <p:cNvSpPr/>
              <p:nvPr/>
            </p:nvSpPr>
            <p:spPr>
              <a:xfrm flipH="1">
                <a:off x="1126445" y="2526233"/>
                <a:ext cx="1648" cy="10667"/>
              </a:xfrm>
              <a:custGeom>
                <a:avLst/>
                <a:gdLst/>
                <a:ahLst/>
                <a:cxnLst/>
                <a:rect l="l" t="t" r="r" b="b"/>
                <a:pathLst>
                  <a:path w="97" h="628" extrusionOk="0">
                    <a:moveTo>
                      <a:pt x="48" y="0"/>
                    </a:moveTo>
                    <a:cubicBezTo>
                      <a:pt x="0" y="386"/>
                      <a:pt x="0" y="627"/>
                      <a:pt x="0" y="627"/>
                    </a:cubicBezTo>
                    <a:lnTo>
                      <a:pt x="97" y="579"/>
                    </a:lnTo>
                    <a:lnTo>
                      <a:pt x="48" y="0"/>
                    </a:lnTo>
                    <a:close/>
                  </a:path>
                </a:pathLst>
              </a:custGeom>
              <a:solidFill>
                <a:srgbClr val="D3E2F7"/>
              </a:solidFill>
              <a:ln>
                <a:noFill/>
              </a:ln>
            </p:spPr>
            <p:txBody>
              <a:bodyPr spcFirstLastPara="1" wrap="square" lIns="121900" tIns="121900" rIns="121900" bIns="121900" anchor="ctr" anchorCtr="0">
                <a:noAutofit/>
              </a:bodyPr>
              <a:lstStyle/>
              <a:p>
                <a:endParaRPr sz="2400"/>
              </a:p>
            </p:txBody>
          </p:sp>
          <p:sp>
            <p:nvSpPr>
              <p:cNvPr id="616" name="Google Shape;616;p37"/>
              <p:cNvSpPr/>
              <p:nvPr/>
            </p:nvSpPr>
            <p:spPr>
              <a:xfrm flipH="1">
                <a:off x="1050267" y="2500840"/>
                <a:ext cx="164653" cy="232661"/>
              </a:xfrm>
              <a:custGeom>
                <a:avLst/>
                <a:gdLst/>
                <a:ahLst/>
                <a:cxnLst/>
                <a:rect l="l" t="t" r="r" b="b"/>
                <a:pathLst>
                  <a:path w="9694" h="13698" extrusionOk="0">
                    <a:moveTo>
                      <a:pt x="8777" y="0"/>
                    </a:moveTo>
                    <a:lnTo>
                      <a:pt x="5160" y="1351"/>
                    </a:lnTo>
                    <a:lnTo>
                      <a:pt x="5112" y="1351"/>
                    </a:lnTo>
                    <a:lnTo>
                      <a:pt x="5160" y="1495"/>
                    </a:lnTo>
                    <a:lnTo>
                      <a:pt x="5209" y="2074"/>
                    </a:lnTo>
                    <a:lnTo>
                      <a:pt x="5546" y="4148"/>
                    </a:lnTo>
                    <a:lnTo>
                      <a:pt x="0" y="10900"/>
                    </a:lnTo>
                    <a:lnTo>
                      <a:pt x="5932" y="13697"/>
                    </a:lnTo>
                    <a:lnTo>
                      <a:pt x="7041" y="4920"/>
                    </a:lnTo>
                    <a:lnTo>
                      <a:pt x="9694" y="3376"/>
                    </a:lnTo>
                    <a:lnTo>
                      <a:pt x="877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7" name="Google Shape;617;p37"/>
              <p:cNvSpPr/>
              <p:nvPr/>
            </p:nvSpPr>
            <p:spPr>
              <a:xfrm flipH="1">
                <a:off x="649693" y="3217590"/>
                <a:ext cx="389109" cy="1434825"/>
              </a:xfrm>
              <a:custGeom>
                <a:avLst/>
                <a:gdLst/>
                <a:ahLst/>
                <a:cxnLst/>
                <a:rect l="l" t="t" r="r" b="b"/>
                <a:pathLst>
                  <a:path w="22909" h="84476" extrusionOk="0">
                    <a:moveTo>
                      <a:pt x="579" y="1"/>
                    </a:moveTo>
                    <a:cubicBezTo>
                      <a:pt x="579" y="1"/>
                      <a:pt x="0" y="34098"/>
                      <a:pt x="5546" y="49386"/>
                    </a:cubicBezTo>
                    <a:cubicBezTo>
                      <a:pt x="7958" y="56090"/>
                      <a:pt x="6945" y="58260"/>
                      <a:pt x="7861" y="63710"/>
                    </a:cubicBezTo>
                    <a:cubicBezTo>
                      <a:pt x="9089" y="70697"/>
                      <a:pt x="7821" y="81519"/>
                      <a:pt x="7540" y="81521"/>
                    </a:cubicBezTo>
                    <a:lnTo>
                      <a:pt x="7540" y="81521"/>
                    </a:lnTo>
                    <a:cubicBezTo>
                      <a:pt x="7529" y="81511"/>
                      <a:pt x="7524" y="81506"/>
                      <a:pt x="7523" y="81506"/>
                    </a:cubicBezTo>
                    <a:lnTo>
                      <a:pt x="7523" y="81506"/>
                    </a:lnTo>
                    <a:cubicBezTo>
                      <a:pt x="7529" y="81516"/>
                      <a:pt x="7534" y="81521"/>
                      <a:pt x="7540" y="81521"/>
                    </a:cubicBezTo>
                    <a:cubicBezTo>
                      <a:pt x="7540" y="81521"/>
                      <a:pt x="7540" y="81521"/>
                      <a:pt x="7540" y="81521"/>
                    </a:cubicBezTo>
                    <a:lnTo>
                      <a:pt x="7540" y="81521"/>
                    </a:lnTo>
                    <a:cubicBezTo>
                      <a:pt x="7794" y="81749"/>
                      <a:pt x="10887" y="84475"/>
                      <a:pt x="13792" y="84475"/>
                    </a:cubicBezTo>
                    <a:cubicBezTo>
                      <a:pt x="14405" y="84475"/>
                      <a:pt x="15010" y="84354"/>
                      <a:pt x="15578" y="84062"/>
                    </a:cubicBezTo>
                    <a:cubicBezTo>
                      <a:pt x="22474" y="80493"/>
                      <a:pt x="20352" y="76635"/>
                      <a:pt x="20352" y="76635"/>
                    </a:cubicBezTo>
                    <a:cubicBezTo>
                      <a:pt x="20352" y="76635"/>
                      <a:pt x="22763" y="59562"/>
                      <a:pt x="20641" y="51797"/>
                    </a:cubicBezTo>
                    <a:cubicBezTo>
                      <a:pt x="19870" y="49000"/>
                      <a:pt x="20111" y="45721"/>
                      <a:pt x="20738" y="39499"/>
                    </a:cubicBezTo>
                    <a:cubicBezTo>
                      <a:pt x="22908" y="18424"/>
                      <a:pt x="22619" y="15578"/>
                      <a:pt x="19436" y="3666"/>
                    </a:cubicBezTo>
                    <a:cubicBezTo>
                      <a:pt x="19175" y="2702"/>
                      <a:pt x="18849" y="2316"/>
                      <a:pt x="18494" y="2316"/>
                    </a:cubicBezTo>
                    <a:cubicBezTo>
                      <a:pt x="17074" y="2316"/>
                      <a:pt x="15192" y="8489"/>
                      <a:pt x="15192" y="8489"/>
                    </a:cubicBezTo>
                    <a:cubicBezTo>
                      <a:pt x="15192" y="8489"/>
                      <a:pt x="8922" y="5836"/>
                      <a:pt x="7765" y="5161"/>
                    </a:cubicBezTo>
                    <a:cubicBezTo>
                      <a:pt x="6655" y="4486"/>
                      <a:pt x="579" y="1"/>
                      <a:pt x="57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18" name="Google Shape;618;p37"/>
              <p:cNvSpPr/>
              <p:nvPr/>
            </p:nvSpPr>
            <p:spPr>
              <a:xfrm flipH="1">
                <a:off x="623485" y="2325538"/>
                <a:ext cx="617660" cy="1603978"/>
              </a:xfrm>
              <a:custGeom>
                <a:avLst/>
                <a:gdLst/>
                <a:ahLst/>
                <a:cxnLst/>
                <a:rect l="l" t="t" r="r" b="b"/>
                <a:pathLst>
                  <a:path w="36365" h="94435" extrusionOk="0">
                    <a:moveTo>
                      <a:pt x="20932" y="1"/>
                    </a:moveTo>
                    <a:lnTo>
                      <a:pt x="21993" y="1785"/>
                    </a:lnTo>
                    <a:cubicBezTo>
                      <a:pt x="23054" y="3570"/>
                      <a:pt x="22234" y="7910"/>
                      <a:pt x="16784" y="11093"/>
                    </a:cubicBezTo>
                    <a:cubicBezTo>
                      <a:pt x="11286" y="14276"/>
                      <a:pt x="3184" y="23198"/>
                      <a:pt x="3184" y="23198"/>
                    </a:cubicBezTo>
                    <a:lnTo>
                      <a:pt x="3184" y="24211"/>
                    </a:lnTo>
                    <a:lnTo>
                      <a:pt x="917" y="84544"/>
                    </a:lnTo>
                    <a:cubicBezTo>
                      <a:pt x="917" y="84544"/>
                      <a:pt x="1" y="88740"/>
                      <a:pt x="7910" y="91441"/>
                    </a:cubicBezTo>
                    <a:cubicBezTo>
                      <a:pt x="14401" y="93645"/>
                      <a:pt x="19314" y="94435"/>
                      <a:pt x="23020" y="94435"/>
                    </a:cubicBezTo>
                    <a:cubicBezTo>
                      <a:pt x="32368" y="94435"/>
                      <a:pt x="34049" y="89415"/>
                      <a:pt x="34049" y="89415"/>
                    </a:cubicBezTo>
                    <a:cubicBezTo>
                      <a:pt x="34049" y="89415"/>
                      <a:pt x="35062" y="73693"/>
                      <a:pt x="35062" y="66796"/>
                    </a:cubicBezTo>
                    <a:cubicBezTo>
                      <a:pt x="35062" y="59900"/>
                      <a:pt x="30239" y="45190"/>
                      <a:pt x="29034" y="42345"/>
                    </a:cubicBezTo>
                    <a:cubicBezTo>
                      <a:pt x="27780" y="39499"/>
                      <a:pt x="36364" y="16253"/>
                      <a:pt x="36075" y="13794"/>
                    </a:cubicBezTo>
                    <a:cubicBezTo>
                      <a:pt x="35110" y="5933"/>
                      <a:pt x="20932" y="1"/>
                      <a:pt x="2093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19" name="Google Shape;619;p37"/>
              <p:cNvSpPr/>
              <p:nvPr/>
            </p:nvSpPr>
            <p:spPr>
              <a:xfrm flipH="1">
                <a:off x="967533" y="2205709"/>
                <a:ext cx="438264" cy="1577940"/>
              </a:xfrm>
              <a:custGeom>
                <a:avLst/>
                <a:gdLst/>
                <a:ahLst/>
                <a:cxnLst/>
                <a:rect l="l" t="t" r="r" b="b"/>
                <a:pathLst>
                  <a:path w="25803" h="92902" extrusionOk="0">
                    <a:moveTo>
                      <a:pt x="13779" y="1"/>
                    </a:moveTo>
                    <a:cubicBezTo>
                      <a:pt x="10406" y="1"/>
                      <a:pt x="7321" y="1969"/>
                      <a:pt x="4486" y="8888"/>
                    </a:cubicBezTo>
                    <a:cubicBezTo>
                      <a:pt x="1" y="19788"/>
                      <a:pt x="7428" y="42841"/>
                      <a:pt x="7428" y="45734"/>
                    </a:cubicBezTo>
                    <a:cubicBezTo>
                      <a:pt x="7428" y="48628"/>
                      <a:pt x="3715" y="64013"/>
                      <a:pt x="3039" y="75684"/>
                    </a:cubicBezTo>
                    <a:cubicBezTo>
                      <a:pt x="2364" y="87355"/>
                      <a:pt x="11913" y="92901"/>
                      <a:pt x="11913" y="92901"/>
                    </a:cubicBezTo>
                    <a:lnTo>
                      <a:pt x="16447" y="35848"/>
                    </a:lnTo>
                    <a:lnTo>
                      <a:pt x="14083" y="30253"/>
                    </a:lnTo>
                    <a:cubicBezTo>
                      <a:pt x="14083" y="30253"/>
                      <a:pt x="14566" y="22826"/>
                      <a:pt x="16447" y="18920"/>
                    </a:cubicBezTo>
                    <a:cubicBezTo>
                      <a:pt x="18327" y="15013"/>
                      <a:pt x="21366" y="9949"/>
                      <a:pt x="21366" y="9949"/>
                    </a:cubicBezTo>
                    <a:cubicBezTo>
                      <a:pt x="21366" y="9949"/>
                      <a:pt x="25803" y="3487"/>
                      <a:pt x="19967" y="1413"/>
                    </a:cubicBezTo>
                    <a:cubicBezTo>
                      <a:pt x="17802" y="668"/>
                      <a:pt x="15742" y="1"/>
                      <a:pt x="1377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0" name="Google Shape;620;p37"/>
              <p:cNvSpPr/>
              <p:nvPr/>
            </p:nvSpPr>
            <p:spPr>
              <a:xfrm flipH="1">
                <a:off x="991278" y="2245267"/>
                <a:ext cx="194156" cy="486586"/>
              </a:xfrm>
              <a:custGeom>
                <a:avLst/>
                <a:gdLst/>
                <a:ahLst/>
                <a:cxnLst/>
                <a:rect l="l" t="t" r="r" b="b"/>
                <a:pathLst>
                  <a:path w="11431" h="28648" extrusionOk="0">
                    <a:moveTo>
                      <a:pt x="9212" y="0"/>
                    </a:moveTo>
                    <a:lnTo>
                      <a:pt x="5161" y="1881"/>
                    </a:lnTo>
                    <a:cubicBezTo>
                      <a:pt x="4341" y="4148"/>
                      <a:pt x="772" y="7717"/>
                      <a:pt x="772" y="7717"/>
                    </a:cubicBezTo>
                    <a:lnTo>
                      <a:pt x="3810" y="11575"/>
                    </a:lnTo>
                    <a:lnTo>
                      <a:pt x="3810" y="11575"/>
                    </a:lnTo>
                    <a:lnTo>
                      <a:pt x="0" y="9453"/>
                    </a:lnTo>
                    <a:lnTo>
                      <a:pt x="0" y="13601"/>
                    </a:lnTo>
                    <a:lnTo>
                      <a:pt x="0" y="23198"/>
                    </a:lnTo>
                    <a:cubicBezTo>
                      <a:pt x="0" y="25416"/>
                      <a:pt x="627" y="27104"/>
                      <a:pt x="1061" y="27972"/>
                    </a:cubicBezTo>
                    <a:cubicBezTo>
                      <a:pt x="1254" y="28407"/>
                      <a:pt x="1399" y="28648"/>
                      <a:pt x="1399" y="28648"/>
                    </a:cubicBezTo>
                    <a:cubicBezTo>
                      <a:pt x="1399" y="28648"/>
                      <a:pt x="1592" y="20063"/>
                      <a:pt x="3762" y="15964"/>
                    </a:cubicBezTo>
                    <a:cubicBezTo>
                      <a:pt x="5932" y="11864"/>
                      <a:pt x="11430" y="2605"/>
                      <a:pt x="11430" y="2605"/>
                    </a:cubicBezTo>
                    <a:lnTo>
                      <a:pt x="92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1" name="Google Shape;621;p37"/>
              <p:cNvSpPr/>
              <p:nvPr/>
            </p:nvSpPr>
            <p:spPr>
              <a:xfrm flipH="1">
                <a:off x="866778" y="2239917"/>
                <a:ext cx="259684" cy="270045"/>
              </a:xfrm>
              <a:custGeom>
                <a:avLst/>
                <a:gdLst/>
                <a:ahLst/>
                <a:cxnLst/>
                <a:rect l="l" t="t" r="r" b="b"/>
                <a:pathLst>
                  <a:path w="15289" h="15899" extrusionOk="0">
                    <a:moveTo>
                      <a:pt x="12080" y="0"/>
                    </a:moveTo>
                    <a:cubicBezTo>
                      <a:pt x="9207" y="0"/>
                      <a:pt x="1" y="5669"/>
                      <a:pt x="1" y="5669"/>
                    </a:cubicBezTo>
                    <a:cubicBezTo>
                      <a:pt x="1" y="5669"/>
                      <a:pt x="3280" y="10298"/>
                      <a:pt x="3280" y="11649"/>
                    </a:cubicBezTo>
                    <a:cubicBezTo>
                      <a:pt x="3280" y="13047"/>
                      <a:pt x="2943" y="13433"/>
                      <a:pt x="3569" y="15362"/>
                    </a:cubicBezTo>
                    <a:cubicBezTo>
                      <a:pt x="3691" y="15736"/>
                      <a:pt x="3917" y="15898"/>
                      <a:pt x="4229" y="15898"/>
                    </a:cubicBezTo>
                    <a:cubicBezTo>
                      <a:pt x="5525" y="15898"/>
                      <a:pt x="8293" y="13092"/>
                      <a:pt x="11093" y="11070"/>
                    </a:cubicBezTo>
                    <a:cubicBezTo>
                      <a:pt x="15289" y="8032"/>
                      <a:pt x="15241" y="6826"/>
                      <a:pt x="15241" y="6826"/>
                    </a:cubicBezTo>
                    <a:cubicBezTo>
                      <a:pt x="15241" y="6826"/>
                      <a:pt x="12926" y="3595"/>
                      <a:pt x="12926" y="653"/>
                    </a:cubicBezTo>
                    <a:cubicBezTo>
                      <a:pt x="12926" y="194"/>
                      <a:pt x="12611" y="0"/>
                      <a:pt x="12080" y="0"/>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22" name="Google Shape;622;p37"/>
              <p:cNvSpPr/>
              <p:nvPr/>
            </p:nvSpPr>
            <p:spPr>
              <a:xfrm flipH="1">
                <a:off x="830736" y="1874196"/>
                <a:ext cx="425967" cy="482680"/>
              </a:xfrm>
              <a:custGeom>
                <a:avLst/>
                <a:gdLst/>
                <a:ahLst/>
                <a:cxnLst/>
                <a:rect l="l" t="t" r="r" b="b"/>
                <a:pathLst>
                  <a:path w="25079" h="28418" extrusionOk="0">
                    <a:moveTo>
                      <a:pt x="13697" y="0"/>
                    </a:moveTo>
                    <a:cubicBezTo>
                      <a:pt x="9115" y="0"/>
                      <a:pt x="5161" y="2701"/>
                      <a:pt x="3376" y="6607"/>
                    </a:cubicBezTo>
                    <a:cubicBezTo>
                      <a:pt x="3376" y="6607"/>
                      <a:pt x="1303" y="10321"/>
                      <a:pt x="1303" y="12298"/>
                    </a:cubicBezTo>
                    <a:cubicBezTo>
                      <a:pt x="1303" y="14276"/>
                      <a:pt x="2122" y="13311"/>
                      <a:pt x="1688" y="15192"/>
                    </a:cubicBezTo>
                    <a:cubicBezTo>
                      <a:pt x="1303" y="17073"/>
                      <a:pt x="0" y="17941"/>
                      <a:pt x="1640" y="21172"/>
                    </a:cubicBezTo>
                    <a:cubicBezTo>
                      <a:pt x="3232" y="24403"/>
                      <a:pt x="3714" y="27152"/>
                      <a:pt x="4052" y="27490"/>
                    </a:cubicBezTo>
                    <a:cubicBezTo>
                      <a:pt x="4293" y="27731"/>
                      <a:pt x="3992" y="28417"/>
                      <a:pt x="5831" y="28417"/>
                    </a:cubicBezTo>
                    <a:cubicBezTo>
                      <a:pt x="6563" y="28417"/>
                      <a:pt x="7633" y="28309"/>
                      <a:pt x="9212" y="28020"/>
                    </a:cubicBezTo>
                    <a:cubicBezTo>
                      <a:pt x="14758" y="27008"/>
                      <a:pt x="18616" y="24259"/>
                      <a:pt x="20304" y="22523"/>
                    </a:cubicBezTo>
                    <a:cubicBezTo>
                      <a:pt x="21172" y="21703"/>
                      <a:pt x="21992" y="20015"/>
                      <a:pt x="22571" y="18568"/>
                    </a:cubicBezTo>
                    <a:cubicBezTo>
                      <a:pt x="24162" y="16590"/>
                      <a:pt x="25079" y="14131"/>
                      <a:pt x="25079" y="11382"/>
                    </a:cubicBezTo>
                    <a:cubicBezTo>
                      <a:pt x="25079" y="5112"/>
                      <a:pt x="20015" y="0"/>
                      <a:pt x="13697" y="0"/>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23" name="Google Shape;623;p37"/>
              <p:cNvSpPr/>
              <p:nvPr/>
            </p:nvSpPr>
            <p:spPr>
              <a:xfrm flipH="1">
                <a:off x="1037970" y="2726928"/>
                <a:ext cx="457100" cy="568505"/>
              </a:xfrm>
              <a:custGeom>
                <a:avLst/>
                <a:gdLst/>
                <a:ahLst/>
                <a:cxnLst/>
                <a:rect l="l" t="t" r="r" b="b"/>
                <a:pathLst>
                  <a:path w="26912" h="33471" extrusionOk="0">
                    <a:moveTo>
                      <a:pt x="675" y="0"/>
                    </a:moveTo>
                    <a:lnTo>
                      <a:pt x="0" y="531"/>
                    </a:lnTo>
                    <a:lnTo>
                      <a:pt x="26332" y="33470"/>
                    </a:lnTo>
                    <a:lnTo>
                      <a:pt x="26911" y="32988"/>
                    </a:lnTo>
                    <a:lnTo>
                      <a:pt x="19966" y="6029"/>
                    </a:lnTo>
                    <a:lnTo>
                      <a:pt x="67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4" name="Google Shape;624;p37"/>
              <p:cNvSpPr/>
              <p:nvPr/>
            </p:nvSpPr>
            <p:spPr>
              <a:xfrm flipH="1">
                <a:off x="1047804" y="2735930"/>
                <a:ext cx="447266" cy="559503"/>
              </a:xfrm>
              <a:custGeom>
                <a:avLst/>
                <a:gdLst/>
                <a:ahLst/>
                <a:cxnLst/>
                <a:rect l="l" t="t" r="r" b="b"/>
                <a:pathLst>
                  <a:path w="26333" h="32941" extrusionOk="0">
                    <a:moveTo>
                      <a:pt x="0" y="1"/>
                    </a:moveTo>
                    <a:lnTo>
                      <a:pt x="8247" y="28166"/>
                    </a:lnTo>
                    <a:lnTo>
                      <a:pt x="26332" y="32940"/>
                    </a:lnTo>
                    <a:lnTo>
                      <a:pt x="19098" y="6029"/>
                    </a:lnTo>
                    <a:lnTo>
                      <a:pt x="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5" name="Google Shape;625;p37"/>
              <p:cNvSpPr/>
              <p:nvPr/>
            </p:nvSpPr>
            <p:spPr>
              <a:xfrm flipH="1">
                <a:off x="580071" y="2506275"/>
                <a:ext cx="693022" cy="693311"/>
              </a:xfrm>
              <a:custGeom>
                <a:avLst/>
                <a:gdLst/>
                <a:ahLst/>
                <a:cxnLst/>
                <a:rect l="l" t="t" r="r" b="b"/>
                <a:pathLst>
                  <a:path w="40802" h="40819" extrusionOk="0">
                    <a:moveTo>
                      <a:pt x="36440" y="1"/>
                    </a:moveTo>
                    <a:cubicBezTo>
                      <a:pt x="35158" y="1"/>
                      <a:pt x="33938" y="1605"/>
                      <a:pt x="33037" y="2236"/>
                    </a:cubicBezTo>
                    <a:cubicBezTo>
                      <a:pt x="29564" y="4600"/>
                      <a:pt x="27394" y="7976"/>
                      <a:pt x="26140" y="12171"/>
                    </a:cubicBezTo>
                    <a:cubicBezTo>
                      <a:pt x="25417" y="14631"/>
                      <a:pt x="22523" y="31125"/>
                      <a:pt x="22523" y="31125"/>
                    </a:cubicBezTo>
                    <a:cubicBezTo>
                      <a:pt x="22523" y="31125"/>
                      <a:pt x="19485" y="31366"/>
                      <a:pt x="14373" y="33536"/>
                    </a:cubicBezTo>
                    <a:cubicBezTo>
                      <a:pt x="11790" y="34631"/>
                      <a:pt x="7344" y="34860"/>
                      <a:pt x="4080" y="34860"/>
                    </a:cubicBezTo>
                    <a:cubicBezTo>
                      <a:pt x="1736" y="34860"/>
                      <a:pt x="1" y="34742"/>
                      <a:pt x="1" y="34742"/>
                    </a:cubicBezTo>
                    <a:lnTo>
                      <a:pt x="1" y="34742"/>
                    </a:lnTo>
                    <a:lnTo>
                      <a:pt x="628" y="40819"/>
                    </a:lnTo>
                    <a:cubicBezTo>
                      <a:pt x="628" y="40819"/>
                      <a:pt x="5235" y="39464"/>
                      <a:pt x="10602" y="39464"/>
                    </a:cubicBezTo>
                    <a:cubicBezTo>
                      <a:pt x="10781" y="39464"/>
                      <a:pt x="10961" y="39465"/>
                      <a:pt x="11141" y="39468"/>
                    </a:cubicBezTo>
                    <a:cubicBezTo>
                      <a:pt x="11400" y="39471"/>
                      <a:pt x="11667" y="39472"/>
                      <a:pt x="11944" y="39472"/>
                    </a:cubicBezTo>
                    <a:cubicBezTo>
                      <a:pt x="17606" y="39472"/>
                      <a:pt x="26854" y="38924"/>
                      <a:pt x="29613" y="34694"/>
                    </a:cubicBezTo>
                    <a:cubicBezTo>
                      <a:pt x="32555" y="30257"/>
                      <a:pt x="34098" y="26543"/>
                      <a:pt x="37040" y="22058"/>
                    </a:cubicBezTo>
                    <a:cubicBezTo>
                      <a:pt x="39982" y="17621"/>
                      <a:pt x="40801" y="6963"/>
                      <a:pt x="38776" y="2333"/>
                    </a:cubicBezTo>
                    <a:cubicBezTo>
                      <a:pt x="38012" y="588"/>
                      <a:pt x="37215" y="1"/>
                      <a:pt x="36440" y="1"/>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26" name="Google Shape;626;p37"/>
              <p:cNvSpPr/>
              <p:nvPr/>
            </p:nvSpPr>
            <p:spPr>
              <a:xfrm flipH="1">
                <a:off x="1191973" y="2989210"/>
                <a:ext cx="256406" cy="217374"/>
              </a:xfrm>
              <a:custGeom>
                <a:avLst/>
                <a:gdLst/>
                <a:ahLst/>
                <a:cxnLst/>
                <a:rect l="l" t="t" r="r" b="b"/>
                <a:pathLst>
                  <a:path w="15096" h="12798" extrusionOk="0">
                    <a:moveTo>
                      <a:pt x="6648" y="1"/>
                    </a:moveTo>
                    <a:cubicBezTo>
                      <a:pt x="6156" y="1"/>
                      <a:pt x="5573" y="1240"/>
                      <a:pt x="5787" y="1920"/>
                    </a:cubicBezTo>
                    <a:cubicBezTo>
                      <a:pt x="6029" y="2740"/>
                      <a:pt x="8006" y="4235"/>
                      <a:pt x="8488" y="5103"/>
                    </a:cubicBezTo>
                    <a:cubicBezTo>
                      <a:pt x="7765" y="5103"/>
                      <a:pt x="7234" y="5152"/>
                      <a:pt x="7234" y="5152"/>
                    </a:cubicBezTo>
                    <a:lnTo>
                      <a:pt x="3714" y="4332"/>
                    </a:lnTo>
                    <a:lnTo>
                      <a:pt x="2412" y="3030"/>
                    </a:lnTo>
                    <a:cubicBezTo>
                      <a:pt x="2412" y="3030"/>
                      <a:pt x="2122" y="2113"/>
                      <a:pt x="1785" y="1004"/>
                    </a:cubicBezTo>
                    <a:cubicBezTo>
                      <a:pt x="1563" y="275"/>
                      <a:pt x="862" y="150"/>
                      <a:pt x="407" y="150"/>
                    </a:cubicBezTo>
                    <a:cubicBezTo>
                      <a:pt x="170" y="150"/>
                      <a:pt x="0" y="184"/>
                      <a:pt x="0" y="184"/>
                    </a:cubicBezTo>
                    <a:lnTo>
                      <a:pt x="868" y="3512"/>
                    </a:lnTo>
                    <a:lnTo>
                      <a:pt x="1158" y="3849"/>
                    </a:lnTo>
                    <a:cubicBezTo>
                      <a:pt x="1109" y="4187"/>
                      <a:pt x="1061" y="4573"/>
                      <a:pt x="965" y="4959"/>
                    </a:cubicBezTo>
                    <a:cubicBezTo>
                      <a:pt x="868" y="5393"/>
                      <a:pt x="1109" y="5875"/>
                      <a:pt x="1399" y="6309"/>
                    </a:cubicBezTo>
                    <a:cubicBezTo>
                      <a:pt x="1399" y="6502"/>
                      <a:pt x="1351" y="6695"/>
                      <a:pt x="1302" y="6888"/>
                    </a:cubicBezTo>
                    <a:cubicBezTo>
                      <a:pt x="1158" y="7467"/>
                      <a:pt x="1640" y="8142"/>
                      <a:pt x="1977" y="8576"/>
                    </a:cubicBezTo>
                    <a:cubicBezTo>
                      <a:pt x="1977" y="9396"/>
                      <a:pt x="2942" y="10360"/>
                      <a:pt x="2942" y="10360"/>
                    </a:cubicBezTo>
                    <a:lnTo>
                      <a:pt x="4919" y="11711"/>
                    </a:lnTo>
                    <a:lnTo>
                      <a:pt x="8778" y="12145"/>
                    </a:lnTo>
                    <a:cubicBezTo>
                      <a:pt x="10675" y="12486"/>
                      <a:pt x="12721" y="12798"/>
                      <a:pt x="13578" y="12798"/>
                    </a:cubicBezTo>
                    <a:cubicBezTo>
                      <a:pt x="13810" y="12798"/>
                      <a:pt x="13955" y="12775"/>
                      <a:pt x="13986" y="12723"/>
                    </a:cubicBezTo>
                    <a:cubicBezTo>
                      <a:pt x="14227" y="12289"/>
                      <a:pt x="15095" y="9540"/>
                      <a:pt x="15095" y="9540"/>
                    </a:cubicBezTo>
                    <a:cubicBezTo>
                      <a:pt x="15095" y="9540"/>
                      <a:pt x="15047" y="9106"/>
                      <a:pt x="14758" y="8431"/>
                    </a:cubicBezTo>
                    <a:cubicBezTo>
                      <a:pt x="14758" y="8431"/>
                      <a:pt x="13456" y="5344"/>
                      <a:pt x="11864" y="3801"/>
                    </a:cubicBezTo>
                    <a:cubicBezTo>
                      <a:pt x="10224" y="2258"/>
                      <a:pt x="7475" y="1920"/>
                      <a:pt x="7090" y="522"/>
                    </a:cubicBezTo>
                    <a:cubicBezTo>
                      <a:pt x="6978" y="149"/>
                      <a:pt x="6818" y="1"/>
                      <a:pt x="6648" y="1"/>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27" name="Google Shape;627;p37"/>
              <p:cNvSpPr/>
              <p:nvPr/>
            </p:nvSpPr>
            <p:spPr>
              <a:xfrm flipH="1">
                <a:off x="553863" y="2463032"/>
                <a:ext cx="697098" cy="775060"/>
              </a:xfrm>
              <a:custGeom>
                <a:avLst/>
                <a:gdLst/>
                <a:ahLst/>
                <a:cxnLst/>
                <a:rect l="l" t="t" r="r" b="b"/>
                <a:pathLst>
                  <a:path w="41042" h="45632" extrusionOk="0">
                    <a:moveTo>
                      <a:pt x="33446" y="1"/>
                    </a:moveTo>
                    <a:cubicBezTo>
                      <a:pt x="30050" y="1"/>
                      <a:pt x="28042" y="4903"/>
                      <a:pt x="26670" y="7097"/>
                    </a:cubicBezTo>
                    <a:cubicBezTo>
                      <a:pt x="23294" y="12595"/>
                      <a:pt x="21992" y="21132"/>
                      <a:pt x="21702" y="27064"/>
                    </a:cubicBezTo>
                    <a:cubicBezTo>
                      <a:pt x="21365" y="32948"/>
                      <a:pt x="7379" y="34201"/>
                      <a:pt x="3955" y="36082"/>
                    </a:cubicBezTo>
                    <a:cubicBezTo>
                      <a:pt x="579" y="37963"/>
                      <a:pt x="0" y="45631"/>
                      <a:pt x="0" y="45631"/>
                    </a:cubicBezTo>
                    <a:lnTo>
                      <a:pt x="27297" y="42256"/>
                    </a:lnTo>
                    <a:cubicBezTo>
                      <a:pt x="27297" y="42256"/>
                      <a:pt x="31541" y="34636"/>
                      <a:pt x="35640" y="26196"/>
                    </a:cubicBezTo>
                    <a:cubicBezTo>
                      <a:pt x="39740" y="17756"/>
                      <a:pt x="41042" y="4204"/>
                      <a:pt x="36026" y="876"/>
                    </a:cubicBezTo>
                    <a:cubicBezTo>
                      <a:pt x="35086" y="262"/>
                      <a:pt x="34229" y="1"/>
                      <a:pt x="3344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8" name="Google Shape;628;p37"/>
              <p:cNvSpPr/>
              <p:nvPr/>
            </p:nvSpPr>
            <p:spPr>
              <a:xfrm flipH="1">
                <a:off x="743909" y="1958696"/>
                <a:ext cx="293263" cy="300516"/>
              </a:xfrm>
              <a:custGeom>
                <a:avLst/>
                <a:gdLst/>
                <a:ahLst/>
                <a:cxnLst/>
                <a:rect l="l" t="t" r="r" b="b"/>
                <a:pathLst>
                  <a:path w="17266" h="17693" extrusionOk="0">
                    <a:moveTo>
                      <a:pt x="8667" y="1"/>
                    </a:moveTo>
                    <a:cubicBezTo>
                      <a:pt x="5147" y="1"/>
                      <a:pt x="1873" y="3994"/>
                      <a:pt x="2701" y="4478"/>
                    </a:cubicBezTo>
                    <a:cubicBezTo>
                      <a:pt x="4486" y="5587"/>
                      <a:pt x="0" y="12146"/>
                      <a:pt x="2991" y="12146"/>
                    </a:cubicBezTo>
                    <a:cubicBezTo>
                      <a:pt x="5981" y="12146"/>
                      <a:pt x="7717" y="17692"/>
                      <a:pt x="7717" y="17692"/>
                    </a:cubicBezTo>
                    <a:cubicBezTo>
                      <a:pt x="7717" y="17692"/>
                      <a:pt x="17266" y="8722"/>
                      <a:pt x="12733" y="2356"/>
                    </a:cubicBezTo>
                    <a:cubicBezTo>
                      <a:pt x="11500" y="630"/>
                      <a:pt x="10064" y="1"/>
                      <a:pt x="866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9" name="Google Shape;629;p37"/>
              <p:cNvSpPr/>
              <p:nvPr/>
            </p:nvSpPr>
            <p:spPr>
              <a:xfrm flipH="1">
                <a:off x="901173" y="2133336"/>
                <a:ext cx="85214" cy="118504"/>
              </a:xfrm>
              <a:custGeom>
                <a:avLst/>
                <a:gdLst/>
                <a:ahLst/>
                <a:cxnLst/>
                <a:rect l="l" t="t" r="r" b="b"/>
                <a:pathLst>
                  <a:path w="5017" h="6977" extrusionOk="0">
                    <a:moveTo>
                      <a:pt x="3216" y="0"/>
                    </a:moveTo>
                    <a:cubicBezTo>
                      <a:pt x="2506" y="0"/>
                      <a:pt x="1826" y="1395"/>
                      <a:pt x="1785" y="1478"/>
                    </a:cubicBezTo>
                    <a:lnTo>
                      <a:pt x="338" y="4372"/>
                    </a:lnTo>
                    <a:cubicBezTo>
                      <a:pt x="338" y="4372"/>
                      <a:pt x="1" y="5336"/>
                      <a:pt x="579" y="6156"/>
                    </a:cubicBezTo>
                    <a:cubicBezTo>
                      <a:pt x="1158" y="6976"/>
                      <a:pt x="1447" y="6831"/>
                      <a:pt x="2508" y="6880"/>
                    </a:cubicBezTo>
                    <a:cubicBezTo>
                      <a:pt x="3569" y="6880"/>
                      <a:pt x="4389" y="4999"/>
                      <a:pt x="4727" y="3456"/>
                    </a:cubicBezTo>
                    <a:cubicBezTo>
                      <a:pt x="5016" y="1864"/>
                      <a:pt x="4437" y="707"/>
                      <a:pt x="3569" y="128"/>
                    </a:cubicBezTo>
                    <a:cubicBezTo>
                      <a:pt x="3453" y="39"/>
                      <a:pt x="3334" y="0"/>
                      <a:pt x="3216" y="0"/>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30" name="Google Shape;630;p37"/>
              <p:cNvSpPr/>
              <p:nvPr/>
            </p:nvSpPr>
            <p:spPr>
              <a:xfrm flipH="1">
                <a:off x="908544" y="2135782"/>
                <a:ext cx="86029" cy="117027"/>
              </a:xfrm>
              <a:custGeom>
                <a:avLst/>
                <a:gdLst/>
                <a:ahLst/>
                <a:cxnLst/>
                <a:rect l="l" t="t" r="r" b="b"/>
                <a:pathLst>
                  <a:path w="5065" h="6890" extrusionOk="0">
                    <a:moveTo>
                      <a:pt x="3264" y="1"/>
                    </a:moveTo>
                    <a:cubicBezTo>
                      <a:pt x="2554" y="1"/>
                      <a:pt x="1874" y="1396"/>
                      <a:pt x="1833" y="1479"/>
                    </a:cubicBezTo>
                    <a:lnTo>
                      <a:pt x="434" y="4373"/>
                    </a:lnTo>
                    <a:cubicBezTo>
                      <a:pt x="434" y="4373"/>
                      <a:pt x="0" y="5385"/>
                      <a:pt x="627" y="6157"/>
                    </a:cubicBezTo>
                    <a:cubicBezTo>
                      <a:pt x="1170" y="6808"/>
                      <a:pt x="1468" y="6889"/>
                      <a:pt x="1970" y="6889"/>
                    </a:cubicBezTo>
                    <a:cubicBezTo>
                      <a:pt x="2137" y="6889"/>
                      <a:pt x="2327" y="6880"/>
                      <a:pt x="2556" y="6880"/>
                    </a:cubicBezTo>
                    <a:cubicBezTo>
                      <a:pt x="3617" y="6832"/>
                      <a:pt x="4437" y="4999"/>
                      <a:pt x="4775" y="3408"/>
                    </a:cubicBezTo>
                    <a:cubicBezTo>
                      <a:pt x="5064" y="1865"/>
                      <a:pt x="4485" y="707"/>
                      <a:pt x="3617" y="128"/>
                    </a:cubicBezTo>
                    <a:cubicBezTo>
                      <a:pt x="3501" y="39"/>
                      <a:pt x="3382" y="1"/>
                      <a:pt x="3264" y="1"/>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31" name="Google Shape;631;p37"/>
              <p:cNvSpPr/>
              <p:nvPr/>
            </p:nvSpPr>
            <p:spPr>
              <a:xfrm flipH="1">
                <a:off x="826643" y="2303424"/>
                <a:ext cx="336677" cy="389109"/>
              </a:xfrm>
              <a:custGeom>
                <a:avLst/>
                <a:gdLst/>
                <a:ahLst/>
                <a:cxnLst/>
                <a:rect l="l" t="t" r="r" b="b"/>
                <a:pathLst>
                  <a:path w="19822" h="22909" extrusionOk="0">
                    <a:moveTo>
                      <a:pt x="15771" y="0"/>
                    </a:moveTo>
                    <a:cubicBezTo>
                      <a:pt x="15771" y="1"/>
                      <a:pt x="17555" y="5499"/>
                      <a:pt x="15819" y="6994"/>
                    </a:cubicBezTo>
                    <a:cubicBezTo>
                      <a:pt x="12588" y="9839"/>
                      <a:pt x="0" y="22909"/>
                      <a:pt x="0" y="22909"/>
                    </a:cubicBezTo>
                    <a:lnTo>
                      <a:pt x="7476" y="19967"/>
                    </a:lnTo>
                    <a:cubicBezTo>
                      <a:pt x="8392" y="19436"/>
                      <a:pt x="13697" y="17989"/>
                      <a:pt x="13697" y="17989"/>
                    </a:cubicBezTo>
                    <a:lnTo>
                      <a:pt x="10803" y="14614"/>
                    </a:lnTo>
                    <a:lnTo>
                      <a:pt x="15047" y="15626"/>
                    </a:lnTo>
                    <a:cubicBezTo>
                      <a:pt x="15047" y="15626"/>
                      <a:pt x="19822" y="8585"/>
                      <a:pt x="19822" y="5691"/>
                    </a:cubicBezTo>
                    <a:cubicBezTo>
                      <a:pt x="19822" y="2750"/>
                      <a:pt x="15771" y="1"/>
                      <a:pt x="1577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2" name="Google Shape;632;p37"/>
              <p:cNvSpPr/>
              <p:nvPr/>
            </p:nvSpPr>
            <p:spPr>
              <a:xfrm flipH="1">
                <a:off x="877428" y="2579481"/>
                <a:ext cx="198249" cy="315377"/>
              </a:xfrm>
              <a:custGeom>
                <a:avLst/>
                <a:gdLst/>
                <a:ahLst/>
                <a:cxnLst/>
                <a:rect l="l" t="t" r="r" b="b"/>
                <a:pathLst>
                  <a:path w="11672" h="18568" extrusionOk="0">
                    <a:moveTo>
                      <a:pt x="6801" y="0"/>
                    </a:moveTo>
                    <a:cubicBezTo>
                      <a:pt x="3955" y="0"/>
                      <a:pt x="965" y="10659"/>
                      <a:pt x="97" y="13890"/>
                    </a:cubicBezTo>
                    <a:lnTo>
                      <a:pt x="1" y="14420"/>
                    </a:lnTo>
                    <a:lnTo>
                      <a:pt x="772" y="14806"/>
                    </a:lnTo>
                    <a:cubicBezTo>
                      <a:pt x="869" y="14420"/>
                      <a:pt x="821" y="13890"/>
                      <a:pt x="1110" y="13552"/>
                    </a:cubicBezTo>
                    <a:cubicBezTo>
                      <a:pt x="1110" y="13552"/>
                      <a:pt x="4412" y="1254"/>
                      <a:pt x="6773" y="1254"/>
                    </a:cubicBezTo>
                    <a:cubicBezTo>
                      <a:pt x="6782" y="1254"/>
                      <a:pt x="6792" y="1254"/>
                      <a:pt x="6801" y="1254"/>
                    </a:cubicBezTo>
                    <a:cubicBezTo>
                      <a:pt x="7380" y="1399"/>
                      <a:pt x="8199" y="1640"/>
                      <a:pt x="8489" y="2219"/>
                    </a:cubicBezTo>
                    <a:cubicBezTo>
                      <a:pt x="10177" y="5064"/>
                      <a:pt x="8971" y="12057"/>
                      <a:pt x="8199" y="15481"/>
                    </a:cubicBezTo>
                    <a:cubicBezTo>
                      <a:pt x="8248" y="16350"/>
                      <a:pt x="7621" y="17266"/>
                      <a:pt x="6994" y="17941"/>
                    </a:cubicBezTo>
                    <a:lnTo>
                      <a:pt x="8344" y="18568"/>
                    </a:lnTo>
                    <a:lnTo>
                      <a:pt x="8537" y="17845"/>
                    </a:lnTo>
                    <a:cubicBezTo>
                      <a:pt x="8633" y="17362"/>
                      <a:pt x="11672" y="5932"/>
                      <a:pt x="9164" y="1688"/>
                    </a:cubicBezTo>
                    <a:cubicBezTo>
                      <a:pt x="8682" y="820"/>
                      <a:pt x="8007" y="241"/>
                      <a:pt x="7138" y="49"/>
                    </a:cubicBezTo>
                    <a:cubicBezTo>
                      <a:pt x="7042" y="0"/>
                      <a:pt x="6897" y="0"/>
                      <a:pt x="680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3" name="Google Shape;633;p37"/>
              <p:cNvSpPr/>
              <p:nvPr/>
            </p:nvSpPr>
            <p:spPr>
              <a:xfrm flipH="1">
                <a:off x="851203" y="2303424"/>
                <a:ext cx="111422" cy="289170"/>
              </a:xfrm>
              <a:custGeom>
                <a:avLst/>
                <a:gdLst/>
                <a:ahLst/>
                <a:cxnLst/>
                <a:rect l="l" t="t" r="r" b="b"/>
                <a:pathLst>
                  <a:path w="6560" h="17025" extrusionOk="0">
                    <a:moveTo>
                      <a:pt x="3955" y="0"/>
                    </a:moveTo>
                    <a:lnTo>
                      <a:pt x="4485" y="2364"/>
                    </a:lnTo>
                    <a:cubicBezTo>
                      <a:pt x="4485" y="2364"/>
                      <a:pt x="4919" y="3473"/>
                      <a:pt x="4630" y="5595"/>
                    </a:cubicBezTo>
                    <a:cubicBezTo>
                      <a:pt x="4341" y="7765"/>
                      <a:pt x="3473" y="9067"/>
                      <a:pt x="2556" y="10177"/>
                    </a:cubicBezTo>
                    <a:cubicBezTo>
                      <a:pt x="1736" y="11238"/>
                      <a:pt x="965" y="12299"/>
                      <a:pt x="916" y="13456"/>
                    </a:cubicBezTo>
                    <a:lnTo>
                      <a:pt x="97" y="16350"/>
                    </a:lnTo>
                    <a:cubicBezTo>
                      <a:pt x="0" y="16591"/>
                      <a:pt x="193" y="16928"/>
                      <a:pt x="434" y="16977"/>
                    </a:cubicBezTo>
                    <a:cubicBezTo>
                      <a:pt x="482" y="17025"/>
                      <a:pt x="579" y="17025"/>
                      <a:pt x="627" y="17025"/>
                    </a:cubicBezTo>
                    <a:cubicBezTo>
                      <a:pt x="820" y="17025"/>
                      <a:pt x="1061" y="16832"/>
                      <a:pt x="1109" y="16639"/>
                    </a:cubicBezTo>
                    <a:lnTo>
                      <a:pt x="1929" y="13745"/>
                    </a:lnTo>
                    <a:cubicBezTo>
                      <a:pt x="2267" y="12540"/>
                      <a:pt x="2797" y="11720"/>
                      <a:pt x="3473" y="10804"/>
                    </a:cubicBezTo>
                    <a:cubicBezTo>
                      <a:pt x="4292" y="9598"/>
                      <a:pt x="5209" y="8199"/>
                      <a:pt x="5691" y="5788"/>
                    </a:cubicBezTo>
                    <a:cubicBezTo>
                      <a:pt x="6559" y="1351"/>
                      <a:pt x="3955" y="1"/>
                      <a:pt x="395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4" name="Google Shape;634;p37"/>
              <p:cNvSpPr/>
              <p:nvPr/>
            </p:nvSpPr>
            <p:spPr>
              <a:xfrm flipH="1">
                <a:off x="1089587" y="2376323"/>
                <a:ext cx="178580" cy="321135"/>
              </a:xfrm>
              <a:custGeom>
                <a:avLst/>
                <a:gdLst/>
                <a:ahLst/>
                <a:cxnLst/>
                <a:rect l="l" t="t" r="r" b="b"/>
                <a:pathLst>
                  <a:path w="10514" h="18907" extrusionOk="0">
                    <a:moveTo>
                      <a:pt x="9887" y="1"/>
                    </a:moveTo>
                    <a:cubicBezTo>
                      <a:pt x="8295" y="917"/>
                      <a:pt x="5788" y="3136"/>
                      <a:pt x="3569" y="8971"/>
                    </a:cubicBezTo>
                    <a:lnTo>
                      <a:pt x="145" y="18134"/>
                    </a:lnTo>
                    <a:cubicBezTo>
                      <a:pt x="0" y="18424"/>
                      <a:pt x="145" y="18761"/>
                      <a:pt x="434" y="18858"/>
                    </a:cubicBezTo>
                    <a:cubicBezTo>
                      <a:pt x="531" y="18858"/>
                      <a:pt x="579" y="18906"/>
                      <a:pt x="627" y="18906"/>
                    </a:cubicBezTo>
                    <a:cubicBezTo>
                      <a:pt x="868" y="18906"/>
                      <a:pt x="1061" y="18761"/>
                      <a:pt x="1109" y="18520"/>
                    </a:cubicBezTo>
                    <a:lnTo>
                      <a:pt x="4582" y="9357"/>
                    </a:lnTo>
                    <a:cubicBezTo>
                      <a:pt x="6752" y="3618"/>
                      <a:pt x="9163" y="1641"/>
                      <a:pt x="10514" y="917"/>
                    </a:cubicBezTo>
                    <a:cubicBezTo>
                      <a:pt x="10273" y="580"/>
                      <a:pt x="10032" y="290"/>
                      <a:pt x="988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5" name="Google Shape;635;p37"/>
              <p:cNvSpPr/>
              <p:nvPr/>
            </p:nvSpPr>
            <p:spPr>
              <a:xfrm flipH="1">
                <a:off x="1223922" y="2632355"/>
                <a:ext cx="59821" cy="85129"/>
              </a:xfrm>
              <a:custGeom>
                <a:avLst/>
                <a:gdLst/>
                <a:ahLst/>
                <a:cxnLst/>
                <a:rect l="l" t="t" r="r" b="b"/>
                <a:pathLst>
                  <a:path w="3522" h="5012" extrusionOk="0">
                    <a:moveTo>
                      <a:pt x="2172" y="0"/>
                    </a:moveTo>
                    <a:cubicBezTo>
                      <a:pt x="1852" y="0"/>
                      <a:pt x="1497" y="166"/>
                      <a:pt x="1158" y="504"/>
                    </a:cubicBezTo>
                    <a:cubicBezTo>
                      <a:pt x="387" y="1324"/>
                      <a:pt x="1" y="2916"/>
                      <a:pt x="339" y="4025"/>
                    </a:cubicBezTo>
                    <a:cubicBezTo>
                      <a:pt x="537" y="4676"/>
                      <a:pt x="918" y="5012"/>
                      <a:pt x="1365" y="5012"/>
                    </a:cubicBezTo>
                    <a:cubicBezTo>
                      <a:pt x="1679" y="5012"/>
                      <a:pt x="2026" y="4846"/>
                      <a:pt x="2364" y="4507"/>
                    </a:cubicBezTo>
                    <a:cubicBezTo>
                      <a:pt x="3136" y="3687"/>
                      <a:pt x="3522" y="2096"/>
                      <a:pt x="3184" y="987"/>
                    </a:cubicBezTo>
                    <a:cubicBezTo>
                      <a:pt x="3014" y="335"/>
                      <a:pt x="2628" y="0"/>
                      <a:pt x="217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36" name="Google Shape;636;p37"/>
              <p:cNvSpPr/>
              <p:nvPr/>
            </p:nvSpPr>
            <p:spPr>
              <a:xfrm flipH="1">
                <a:off x="1218181" y="2626988"/>
                <a:ext cx="71286" cy="95863"/>
              </a:xfrm>
              <a:custGeom>
                <a:avLst/>
                <a:gdLst/>
                <a:ahLst/>
                <a:cxnLst/>
                <a:rect l="l" t="t" r="r" b="b"/>
                <a:pathLst>
                  <a:path w="4197" h="5644" extrusionOk="0">
                    <a:moveTo>
                      <a:pt x="2508" y="676"/>
                    </a:moveTo>
                    <a:cubicBezTo>
                      <a:pt x="2798" y="676"/>
                      <a:pt x="3087" y="917"/>
                      <a:pt x="3232" y="1399"/>
                    </a:cubicBezTo>
                    <a:cubicBezTo>
                      <a:pt x="3521" y="2412"/>
                      <a:pt x="3135" y="3859"/>
                      <a:pt x="2460" y="4582"/>
                    </a:cubicBezTo>
                    <a:cubicBezTo>
                      <a:pt x="2219" y="4844"/>
                      <a:pt x="1969" y="4971"/>
                      <a:pt x="1742" y="4971"/>
                    </a:cubicBezTo>
                    <a:cubicBezTo>
                      <a:pt x="1425" y="4971"/>
                      <a:pt x="1154" y="4722"/>
                      <a:pt x="1013" y="4245"/>
                    </a:cubicBezTo>
                    <a:cubicBezTo>
                      <a:pt x="627" y="2991"/>
                      <a:pt x="1110" y="1737"/>
                      <a:pt x="1785" y="1062"/>
                    </a:cubicBezTo>
                    <a:cubicBezTo>
                      <a:pt x="2122" y="724"/>
                      <a:pt x="2267" y="676"/>
                      <a:pt x="2508" y="676"/>
                    </a:cubicBezTo>
                    <a:close/>
                    <a:moveTo>
                      <a:pt x="2508" y="0"/>
                    </a:moveTo>
                    <a:cubicBezTo>
                      <a:pt x="2074" y="0"/>
                      <a:pt x="1640" y="193"/>
                      <a:pt x="1254" y="579"/>
                    </a:cubicBezTo>
                    <a:cubicBezTo>
                      <a:pt x="386" y="1496"/>
                      <a:pt x="0" y="3184"/>
                      <a:pt x="338" y="4437"/>
                    </a:cubicBezTo>
                    <a:cubicBezTo>
                      <a:pt x="579" y="5209"/>
                      <a:pt x="1061" y="5643"/>
                      <a:pt x="1688" y="5643"/>
                    </a:cubicBezTo>
                    <a:cubicBezTo>
                      <a:pt x="2122" y="5643"/>
                      <a:pt x="2556" y="5450"/>
                      <a:pt x="2942" y="5064"/>
                    </a:cubicBezTo>
                    <a:cubicBezTo>
                      <a:pt x="3810" y="4100"/>
                      <a:pt x="4196" y="2460"/>
                      <a:pt x="3859" y="1206"/>
                    </a:cubicBezTo>
                    <a:cubicBezTo>
                      <a:pt x="3617" y="435"/>
                      <a:pt x="3135" y="0"/>
                      <a:pt x="250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7" name="Google Shape;637;p37"/>
              <p:cNvSpPr/>
              <p:nvPr/>
            </p:nvSpPr>
            <p:spPr>
              <a:xfrm flipH="1">
                <a:off x="1042063" y="2799012"/>
                <a:ext cx="43448" cy="43431"/>
              </a:xfrm>
              <a:custGeom>
                <a:avLst/>
                <a:gdLst/>
                <a:ahLst/>
                <a:cxnLst/>
                <a:rect l="l" t="t" r="r" b="b"/>
                <a:pathLst>
                  <a:path w="2558" h="2557" extrusionOk="0">
                    <a:moveTo>
                      <a:pt x="1303" y="0"/>
                    </a:moveTo>
                    <a:cubicBezTo>
                      <a:pt x="580" y="0"/>
                      <a:pt x="1" y="579"/>
                      <a:pt x="1" y="1254"/>
                    </a:cubicBezTo>
                    <a:cubicBezTo>
                      <a:pt x="1" y="1978"/>
                      <a:pt x="580" y="2556"/>
                      <a:pt x="1303" y="2556"/>
                    </a:cubicBezTo>
                    <a:cubicBezTo>
                      <a:pt x="1978" y="2556"/>
                      <a:pt x="2557" y="1978"/>
                      <a:pt x="2557" y="1254"/>
                    </a:cubicBezTo>
                    <a:cubicBezTo>
                      <a:pt x="2557" y="579"/>
                      <a:pt x="1978" y="0"/>
                      <a:pt x="130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38" name="Google Shape;638;p37"/>
              <p:cNvSpPr/>
              <p:nvPr/>
            </p:nvSpPr>
            <p:spPr>
              <a:xfrm flipH="1">
                <a:off x="920841" y="2855538"/>
                <a:ext cx="43431" cy="44246"/>
              </a:xfrm>
              <a:custGeom>
                <a:avLst/>
                <a:gdLst/>
                <a:ahLst/>
                <a:cxnLst/>
                <a:rect l="l" t="t" r="r" b="b"/>
                <a:pathLst>
                  <a:path w="2557" h="2605" extrusionOk="0">
                    <a:moveTo>
                      <a:pt x="1255" y="0"/>
                    </a:moveTo>
                    <a:cubicBezTo>
                      <a:pt x="579" y="0"/>
                      <a:pt x="1" y="579"/>
                      <a:pt x="1" y="1302"/>
                    </a:cubicBezTo>
                    <a:cubicBezTo>
                      <a:pt x="1" y="2026"/>
                      <a:pt x="579" y="2604"/>
                      <a:pt x="1255" y="2604"/>
                    </a:cubicBezTo>
                    <a:cubicBezTo>
                      <a:pt x="1978" y="2604"/>
                      <a:pt x="2557" y="2026"/>
                      <a:pt x="2557" y="1302"/>
                    </a:cubicBezTo>
                    <a:cubicBezTo>
                      <a:pt x="2557" y="579"/>
                      <a:pt x="1978" y="0"/>
                      <a:pt x="125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39" name="Google Shape;639;p37"/>
              <p:cNvSpPr/>
              <p:nvPr/>
            </p:nvSpPr>
            <p:spPr>
              <a:xfrm flipH="1">
                <a:off x="1609736" y="2339890"/>
                <a:ext cx="57358" cy="296116"/>
              </a:xfrm>
              <a:custGeom>
                <a:avLst/>
                <a:gdLst/>
                <a:ahLst/>
                <a:cxnLst/>
                <a:rect l="l" t="t" r="r" b="b"/>
                <a:pathLst>
                  <a:path w="3377" h="17434" extrusionOk="0">
                    <a:moveTo>
                      <a:pt x="1260" y="1"/>
                    </a:moveTo>
                    <a:cubicBezTo>
                      <a:pt x="618" y="1"/>
                      <a:pt x="0" y="988"/>
                      <a:pt x="0" y="988"/>
                    </a:cubicBezTo>
                    <a:lnTo>
                      <a:pt x="1110" y="14733"/>
                    </a:lnTo>
                    <a:lnTo>
                      <a:pt x="2749" y="17434"/>
                    </a:lnTo>
                    <a:lnTo>
                      <a:pt x="3376" y="14106"/>
                    </a:lnTo>
                    <a:cubicBezTo>
                      <a:pt x="3376" y="14106"/>
                      <a:pt x="2508" y="988"/>
                      <a:pt x="1737" y="217"/>
                    </a:cubicBezTo>
                    <a:cubicBezTo>
                      <a:pt x="1582" y="62"/>
                      <a:pt x="1420" y="1"/>
                      <a:pt x="126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40" name="Google Shape;640;p37"/>
              <p:cNvSpPr/>
              <p:nvPr/>
            </p:nvSpPr>
            <p:spPr>
              <a:xfrm flipH="1">
                <a:off x="1644148" y="2464798"/>
                <a:ext cx="75379" cy="134351"/>
              </a:xfrm>
              <a:custGeom>
                <a:avLst/>
                <a:gdLst/>
                <a:ahLst/>
                <a:cxnLst/>
                <a:rect l="l" t="t" r="r" b="b"/>
                <a:pathLst>
                  <a:path w="4438" h="7910" extrusionOk="0">
                    <a:moveTo>
                      <a:pt x="3377" y="0"/>
                    </a:moveTo>
                    <a:lnTo>
                      <a:pt x="1206" y="1978"/>
                    </a:lnTo>
                    <a:lnTo>
                      <a:pt x="1" y="4871"/>
                    </a:lnTo>
                    <a:lnTo>
                      <a:pt x="2268" y="7910"/>
                    </a:lnTo>
                    <a:cubicBezTo>
                      <a:pt x="2268" y="7910"/>
                      <a:pt x="3714" y="5547"/>
                      <a:pt x="3473" y="5257"/>
                    </a:cubicBezTo>
                    <a:cubicBezTo>
                      <a:pt x="3473" y="5257"/>
                      <a:pt x="3087" y="4630"/>
                      <a:pt x="3087" y="3810"/>
                    </a:cubicBezTo>
                    <a:cubicBezTo>
                      <a:pt x="3087" y="2991"/>
                      <a:pt x="4293" y="2605"/>
                      <a:pt x="4390" y="1399"/>
                    </a:cubicBezTo>
                    <a:cubicBezTo>
                      <a:pt x="4438" y="193"/>
                      <a:pt x="3377" y="0"/>
                      <a:pt x="3377" y="0"/>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41" name="Google Shape;641;p37"/>
              <p:cNvSpPr/>
              <p:nvPr/>
            </p:nvSpPr>
            <p:spPr>
              <a:xfrm flipH="1">
                <a:off x="1533558" y="2449851"/>
                <a:ext cx="115940" cy="134555"/>
              </a:xfrm>
              <a:custGeom>
                <a:avLst/>
                <a:gdLst/>
                <a:ahLst/>
                <a:cxnLst/>
                <a:rect l="l" t="t" r="r" b="b"/>
                <a:pathLst>
                  <a:path w="6826" h="7922" extrusionOk="0">
                    <a:moveTo>
                      <a:pt x="361" y="0"/>
                    </a:moveTo>
                    <a:cubicBezTo>
                      <a:pt x="81" y="0"/>
                      <a:pt x="1" y="551"/>
                      <a:pt x="411" y="1073"/>
                    </a:cubicBezTo>
                    <a:cubicBezTo>
                      <a:pt x="942" y="1700"/>
                      <a:pt x="1472" y="2279"/>
                      <a:pt x="1617" y="2327"/>
                    </a:cubicBezTo>
                    <a:cubicBezTo>
                      <a:pt x="1810" y="2375"/>
                      <a:pt x="3594" y="2713"/>
                      <a:pt x="3594" y="2713"/>
                    </a:cubicBezTo>
                    <a:lnTo>
                      <a:pt x="3498" y="7922"/>
                    </a:lnTo>
                    <a:lnTo>
                      <a:pt x="6825" y="7922"/>
                    </a:lnTo>
                    <a:lnTo>
                      <a:pt x="6440" y="3678"/>
                    </a:lnTo>
                    <a:lnTo>
                      <a:pt x="4993" y="929"/>
                    </a:lnTo>
                    <a:cubicBezTo>
                      <a:pt x="4993" y="929"/>
                      <a:pt x="1086" y="687"/>
                      <a:pt x="652" y="157"/>
                    </a:cubicBezTo>
                    <a:cubicBezTo>
                      <a:pt x="543" y="48"/>
                      <a:pt x="444" y="0"/>
                      <a:pt x="361" y="0"/>
                    </a:cubicBezTo>
                    <a:close/>
                  </a:path>
                </a:pathLst>
              </a:custGeom>
              <a:solidFill>
                <a:srgbClr val="F2B3A7"/>
              </a:solidFill>
              <a:ln>
                <a:noFill/>
              </a:ln>
            </p:spPr>
            <p:txBody>
              <a:bodyPr spcFirstLastPara="1" wrap="square" lIns="121900" tIns="121900" rIns="121900" bIns="121900" anchor="ctr" anchorCtr="0">
                <a:noAutofit/>
              </a:bodyPr>
              <a:lstStyle/>
              <a:p>
                <a:endParaRPr sz="2400"/>
              </a:p>
            </p:txBody>
          </p:sp>
          <p:sp>
            <p:nvSpPr>
              <p:cNvPr id="642" name="Google Shape;642;p37"/>
              <p:cNvSpPr/>
              <p:nvPr/>
            </p:nvSpPr>
            <p:spPr>
              <a:xfrm flipH="1">
                <a:off x="957699" y="2150236"/>
                <a:ext cx="108143" cy="75379"/>
              </a:xfrm>
              <a:custGeom>
                <a:avLst/>
                <a:gdLst/>
                <a:ahLst/>
                <a:cxnLst/>
                <a:rect l="l" t="t" r="r" b="b"/>
                <a:pathLst>
                  <a:path w="6367" h="4438" extrusionOk="0">
                    <a:moveTo>
                      <a:pt x="6367" y="1"/>
                    </a:moveTo>
                    <a:lnTo>
                      <a:pt x="0" y="3280"/>
                    </a:lnTo>
                    <a:lnTo>
                      <a:pt x="338" y="4438"/>
                    </a:lnTo>
                    <a:lnTo>
                      <a:pt x="5498" y="1737"/>
                    </a:lnTo>
                    <a:lnTo>
                      <a:pt x="6367"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3" name="Google Shape;643;p37"/>
              <p:cNvSpPr/>
              <p:nvPr/>
            </p:nvSpPr>
            <p:spPr>
              <a:xfrm flipH="1">
                <a:off x="1193621" y="2081566"/>
                <a:ext cx="82751" cy="107073"/>
              </a:xfrm>
              <a:custGeom>
                <a:avLst/>
                <a:gdLst/>
                <a:ahLst/>
                <a:cxnLst/>
                <a:rect l="l" t="t" r="r" b="b"/>
                <a:pathLst>
                  <a:path w="4872" h="6304" extrusionOk="0">
                    <a:moveTo>
                      <a:pt x="1366" y="0"/>
                    </a:moveTo>
                    <a:cubicBezTo>
                      <a:pt x="559" y="0"/>
                      <a:pt x="1" y="634"/>
                      <a:pt x="1" y="1729"/>
                    </a:cubicBezTo>
                    <a:cubicBezTo>
                      <a:pt x="1" y="3320"/>
                      <a:pt x="1110" y="5201"/>
                      <a:pt x="2461" y="5973"/>
                    </a:cubicBezTo>
                    <a:cubicBezTo>
                      <a:pt x="2853" y="6197"/>
                      <a:pt x="3220" y="6303"/>
                      <a:pt x="3545" y="6303"/>
                    </a:cubicBezTo>
                    <a:cubicBezTo>
                      <a:pt x="4338" y="6303"/>
                      <a:pt x="4872" y="5670"/>
                      <a:pt x="4872" y="4574"/>
                    </a:cubicBezTo>
                    <a:cubicBezTo>
                      <a:pt x="4872" y="3031"/>
                      <a:pt x="3811" y="1102"/>
                      <a:pt x="2461" y="330"/>
                    </a:cubicBezTo>
                    <a:cubicBezTo>
                      <a:pt x="2068" y="106"/>
                      <a:pt x="1697" y="0"/>
                      <a:pt x="136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44" name="Google Shape;644;p37"/>
              <p:cNvSpPr/>
              <p:nvPr/>
            </p:nvSpPr>
            <p:spPr>
              <a:xfrm flipH="1">
                <a:off x="1188695" y="2075179"/>
                <a:ext cx="92585" cy="119982"/>
              </a:xfrm>
              <a:custGeom>
                <a:avLst/>
                <a:gdLst/>
                <a:ahLst/>
                <a:cxnLst/>
                <a:rect l="l" t="t" r="r" b="b"/>
                <a:pathLst>
                  <a:path w="5451" h="7064" extrusionOk="0">
                    <a:moveTo>
                      <a:pt x="1773" y="752"/>
                    </a:moveTo>
                    <a:cubicBezTo>
                      <a:pt x="2066" y="752"/>
                      <a:pt x="2398" y="847"/>
                      <a:pt x="2750" y="1044"/>
                    </a:cubicBezTo>
                    <a:cubicBezTo>
                      <a:pt x="3907" y="1719"/>
                      <a:pt x="4920" y="3407"/>
                      <a:pt x="4920" y="4806"/>
                    </a:cubicBezTo>
                    <a:cubicBezTo>
                      <a:pt x="4920" y="5757"/>
                      <a:pt x="4417" y="6325"/>
                      <a:pt x="3716" y="6325"/>
                    </a:cubicBezTo>
                    <a:cubicBezTo>
                      <a:pt x="3421" y="6325"/>
                      <a:pt x="3092" y="6225"/>
                      <a:pt x="2750" y="6011"/>
                    </a:cubicBezTo>
                    <a:cubicBezTo>
                      <a:pt x="1544" y="5336"/>
                      <a:pt x="579" y="3648"/>
                      <a:pt x="579" y="2298"/>
                    </a:cubicBezTo>
                    <a:cubicBezTo>
                      <a:pt x="579" y="1308"/>
                      <a:pt x="1063" y="752"/>
                      <a:pt x="1773" y="752"/>
                    </a:cubicBezTo>
                    <a:close/>
                    <a:moveTo>
                      <a:pt x="1522" y="1"/>
                    </a:moveTo>
                    <a:cubicBezTo>
                      <a:pt x="612" y="1"/>
                      <a:pt x="1" y="724"/>
                      <a:pt x="1" y="1960"/>
                    </a:cubicBezTo>
                    <a:cubicBezTo>
                      <a:pt x="1" y="3696"/>
                      <a:pt x="1206" y="5818"/>
                      <a:pt x="2750" y="6687"/>
                    </a:cubicBezTo>
                    <a:cubicBezTo>
                      <a:pt x="3188" y="6941"/>
                      <a:pt x="3602" y="7063"/>
                      <a:pt x="3967" y="7063"/>
                    </a:cubicBezTo>
                    <a:cubicBezTo>
                      <a:pt x="4848" y="7063"/>
                      <a:pt x="5450" y="6356"/>
                      <a:pt x="5450" y="5095"/>
                    </a:cubicBezTo>
                    <a:cubicBezTo>
                      <a:pt x="5450" y="3359"/>
                      <a:pt x="4245" y="1237"/>
                      <a:pt x="2750" y="369"/>
                    </a:cubicBezTo>
                    <a:cubicBezTo>
                      <a:pt x="2305" y="119"/>
                      <a:pt x="1889" y="1"/>
                      <a:pt x="15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5" name="Google Shape;645;p37"/>
              <p:cNvSpPr/>
              <p:nvPr/>
            </p:nvSpPr>
            <p:spPr>
              <a:xfrm flipH="1">
                <a:off x="1061732" y="2156945"/>
                <a:ext cx="83566" cy="107855"/>
              </a:xfrm>
              <a:custGeom>
                <a:avLst/>
                <a:gdLst/>
                <a:ahLst/>
                <a:cxnLst/>
                <a:rect l="l" t="t" r="r" b="b"/>
                <a:pathLst>
                  <a:path w="4920" h="6350" extrusionOk="0">
                    <a:moveTo>
                      <a:pt x="1371" y="0"/>
                    </a:moveTo>
                    <a:cubicBezTo>
                      <a:pt x="561" y="0"/>
                      <a:pt x="0" y="644"/>
                      <a:pt x="0" y="1776"/>
                    </a:cubicBezTo>
                    <a:cubicBezTo>
                      <a:pt x="0" y="3319"/>
                      <a:pt x="1110" y="5249"/>
                      <a:pt x="2460" y="6020"/>
                    </a:cubicBezTo>
                    <a:cubicBezTo>
                      <a:pt x="2850" y="6243"/>
                      <a:pt x="3220" y="6349"/>
                      <a:pt x="3549" y="6349"/>
                    </a:cubicBezTo>
                    <a:cubicBezTo>
                      <a:pt x="4359" y="6349"/>
                      <a:pt x="4920" y="5705"/>
                      <a:pt x="4920" y="4573"/>
                    </a:cubicBezTo>
                    <a:cubicBezTo>
                      <a:pt x="4920" y="3030"/>
                      <a:pt x="3810" y="1149"/>
                      <a:pt x="2460" y="329"/>
                    </a:cubicBezTo>
                    <a:cubicBezTo>
                      <a:pt x="2070" y="106"/>
                      <a:pt x="1700" y="0"/>
                      <a:pt x="137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46" name="Google Shape;646;p37"/>
              <p:cNvSpPr/>
              <p:nvPr/>
            </p:nvSpPr>
            <p:spPr>
              <a:xfrm flipH="1">
                <a:off x="1056823" y="2151204"/>
                <a:ext cx="93384" cy="119982"/>
              </a:xfrm>
              <a:custGeom>
                <a:avLst/>
                <a:gdLst/>
                <a:ahLst/>
                <a:cxnLst/>
                <a:rect l="l" t="t" r="r" b="b"/>
                <a:pathLst>
                  <a:path w="5498" h="7064" extrusionOk="0">
                    <a:moveTo>
                      <a:pt x="1794" y="722"/>
                    </a:moveTo>
                    <a:cubicBezTo>
                      <a:pt x="2082" y="722"/>
                      <a:pt x="2406" y="813"/>
                      <a:pt x="2749" y="1005"/>
                    </a:cubicBezTo>
                    <a:cubicBezTo>
                      <a:pt x="3955" y="1728"/>
                      <a:pt x="4919" y="3368"/>
                      <a:pt x="4919" y="4767"/>
                    </a:cubicBezTo>
                    <a:cubicBezTo>
                      <a:pt x="4919" y="5757"/>
                      <a:pt x="4436" y="6312"/>
                      <a:pt x="3725" y="6312"/>
                    </a:cubicBezTo>
                    <a:cubicBezTo>
                      <a:pt x="3432" y="6312"/>
                      <a:pt x="3101" y="6218"/>
                      <a:pt x="2749" y="6021"/>
                    </a:cubicBezTo>
                    <a:cubicBezTo>
                      <a:pt x="1543" y="5345"/>
                      <a:pt x="579" y="3657"/>
                      <a:pt x="579" y="2259"/>
                    </a:cubicBezTo>
                    <a:cubicBezTo>
                      <a:pt x="579" y="1293"/>
                      <a:pt x="1072" y="722"/>
                      <a:pt x="1794" y="722"/>
                    </a:cubicBezTo>
                    <a:close/>
                    <a:moveTo>
                      <a:pt x="1515" y="0"/>
                    </a:moveTo>
                    <a:cubicBezTo>
                      <a:pt x="624" y="0"/>
                      <a:pt x="0" y="697"/>
                      <a:pt x="0" y="1921"/>
                    </a:cubicBezTo>
                    <a:cubicBezTo>
                      <a:pt x="0" y="3657"/>
                      <a:pt x="1254" y="5828"/>
                      <a:pt x="2749" y="6696"/>
                    </a:cubicBezTo>
                    <a:cubicBezTo>
                      <a:pt x="3179" y="6946"/>
                      <a:pt x="3590" y="7064"/>
                      <a:pt x="3956" y="7064"/>
                    </a:cubicBezTo>
                    <a:cubicBezTo>
                      <a:pt x="4862" y="7064"/>
                      <a:pt x="5498" y="6341"/>
                      <a:pt x="5498" y="5104"/>
                    </a:cubicBezTo>
                    <a:cubicBezTo>
                      <a:pt x="5498" y="3368"/>
                      <a:pt x="4244" y="1246"/>
                      <a:pt x="2749" y="378"/>
                    </a:cubicBezTo>
                    <a:cubicBezTo>
                      <a:pt x="2308" y="122"/>
                      <a:pt x="1888" y="0"/>
                      <a:pt x="151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7" name="Google Shape;647;p37"/>
              <p:cNvSpPr/>
              <p:nvPr/>
            </p:nvSpPr>
            <p:spPr>
              <a:xfrm flipH="1">
                <a:off x="1143651" y="2144512"/>
                <a:ext cx="46709" cy="39337"/>
              </a:xfrm>
              <a:custGeom>
                <a:avLst/>
                <a:gdLst/>
                <a:ahLst/>
                <a:cxnLst/>
                <a:rect l="l" t="t" r="r" b="b"/>
                <a:pathLst>
                  <a:path w="2750" h="2316" extrusionOk="0">
                    <a:moveTo>
                      <a:pt x="1" y="0"/>
                    </a:moveTo>
                    <a:lnTo>
                      <a:pt x="1" y="724"/>
                    </a:lnTo>
                    <a:lnTo>
                      <a:pt x="2750" y="2315"/>
                    </a:lnTo>
                    <a:lnTo>
                      <a:pt x="2750" y="1592"/>
                    </a:lnTo>
                    <a:lnTo>
                      <a:pt x="1"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8" name="Google Shape;648;p37"/>
              <p:cNvSpPr/>
              <p:nvPr/>
            </p:nvSpPr>
            <p:spPr>
              <a:xfrm flipH="1">
                <a:off x="1612199" y="2340689"/>
                <a:ext cx="26225" cy="86437"/>
              </a:xfrm>
              <a:custGeom>
                <a:avLst/>
                <a:gdLst/>
                <a:ahLst/>
                <a:cxnLst/>
                <a:rect l="l" t="t" r="r" b="b"/>
                <a:pathLst>
                  <a:path w="1544" h="5089" extrusionOk="0">
                    <a:moveTo>
                      <a:pt x="797" y="1"/>
                    </a:moveTo>
                    <a:cubicBezTo>
                      <a:pt x="419" y="1"/>
                      <a:pt x="76" y="276"/>
                      <a:pt x="0" y="314"/>
                    </a:cubicBezTo>
                    <a:lnTo>
                      <a:pt x="386" y="797"/>
                    </a:lnTo>
                    <a:cubicBezTo>
                      <a:pt x="531" y="700"/>
                      <a:pt x="772" y="604"/>
                      <a:pt x="820" y="604"/>
                    </a:cubicBezTo>
                    <a:cubicBezTo>
                      <a:pt x="868" y="652"/>
                      <a:pt x="917" y="748"/>
                      <a:pt x="917" y="1086"/>
                    </a:cubicBezTo>
                    <a:cubicBezTo>
                      <a:pt x="917" y="1568"/>
                      <a:pt x="868" y="2099"/>
                      <a:pt x="820" y="2629"/>
                    </a:cubicBezTo>
                    <a:cubicBezTo>
                      <a:pt x="676" y="3787"/>
                      <a:pt x="579" y="4703"/>
                      <a:pt x="965" y="5089"/>
                    </a:cubicBezTo>
                    <a:lnTo>
                      <a:pt x="1399" y="4655"/>
                    </a:lnTo>
                    <a:cubicBezTo>
                      <a:pt x="1206" y="4462"/>
                      <a:pt x="1351" y="3401"/>
                      <a:pt x="1399" y="2726"/>
                    </a:cubicBezTo>
                    <a:cubicBezTo>
                      <a:pt x="1495" y="2147"/>
                      <a:pt x="1544" y="1616"/>
                      <a:pt x="1544" y="1086"/>
                    </a:cubicBezTo>
                    <a:cubicBezTo>
                      <a:pt x="1544" y="555"/>
                      <a:pt x="1399" y="218"/>
                      <a:pt x="1110" y="73"/>
                    </a:cubicBezTo>
                    <a:cubicBezTo>
                      <a:pt x="1006" y="21"/>
                      <a:pt x="900" y="1"/>
                      <a:pt x="79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49" name="Google Shape;649;p37"/>
            <p:cNvSpPr/>
            <p:nvPr/>
          </p:nvSpPr>
          <p:spPr>
            <a:xfrm>
              <a:off x="306861" y="2104292"/>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650" name="Google Shape;650;p37"/>
            <p:cNvSpPr/>
            <p:nvPr/>
          </p:nvSpPr>
          <p:spPr>
            <a:xfrm>
              <a:off x="1527902" y="2018731"/>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651" name="Google Shape;651;p37"/>
            <p:cNvSpPr/>
            <p:nvPr/>
          </p:nvSpPr>
          <p:spPr>
            <a:xfrm>
              <a:off x="832886" y="1339755"/>
              <a:ext cx="333600" cy="3336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8F73-87D1-BD7B-8C19-DD8D2AC71325}"/>
              </a:ext>
            </a:extLst>
          </p:cNvPr>
          <p:cNvSpPr>
            <a:spLocks noGrp="1"/>
          </p:cNvSpPr>
          <p:nvPr>
            <p:ph type="title"/>
          </p:nvPr>
        </p:nvSpPr>
        <p:spPr/>
        <p:txBody>
          <a:bodyPr>
            <a:normAutofit fontScale="90000"/>
          </a:bodyPr>
          <a:lstStyle/>
          <a:p>
            <a:r>
              <a:rPr lang="en-US" dirty="0"/>
              <a:t>ĐIỀU TRỊ HÀNH VI – TẬP PHẢN HỒI SINH HỌC</a:t>
            </a:r>
            <a:br>
              <a:rPr lang="en-US" dirty="0"/>
            </a:br>
            <a:r>
              <a:rPr lang="en-US" sz="3200" dirty="0"/>
              <a:t>Behavior therapy - Biofeedback</a:t>
            </a:r>
            <a:endParaRPr lang="en-US" dirty="0"/>
          </a:p>
        </p:txBody>
      </p:sp>
      <p:sp>
        <p:nvSpPr>
          <p:cNvPr id="3" name="Content Placeholder 2">
            <a:extLst>
              <a:ext uri="{FF2B5EF4-FFF2-40B4-BE49-F238E27FC236}">
                <a16:creationId xmlns:a16="http://schemas.microsoft.com/office/drawing/2014/main" id="{77BAB123-AE03-FE12-1ED7-5B6288924EDB}"/>
              </a:ext>
            </a:extLst>
          </p:cNvPr>
          <p:cNvSpPr>
            <a:spLocks noGrp="1"/>
          </p:cNvSpPr>
          <p:nvPr>
            <p:ph idx="1"/>
          </p:nvPr>
        </p:nvSpPr>
        <p:spPr>
          <a:xfrm>
            <a:off x="838200" y="2418224"/>
            <a:ext cx="3667944" cy="1750478"/>
          </a:xfrm>
        </p:spPr>
        <p:txBody>
          <a:bodyPr>
            <a:normAutofit/>
          </a:bodyPr>
          <a:lstStyle/>
          <a:p>
            <a:pPr marL="0" indent="0" algn="ctr">
              <a:buNone/>
            </a:pPr>
            <a:r>
              <a:rPr lang="en-US" b="1" dirty="0" err="1"/>
              <a:t>Hiệu</a:t>
            </a:r>
            <a:r>
              <a:rPr lang="en-US" b="1" dirty="0"/>
              <a:t> </a:t>
            </a:r>
            <a:r>
              <a:rPr lang="en-US" b="1" dirty="0" err="1"/>
              <a:t>quả</a:t>
            </a:r>
            <a:r>
              <a:rPr lang="en-US" b="1" dirty="0"/>
              <a:t> </a:t>
            </a:r>
            <a:r>
              <a:rPr lang="en-US" b="1" dirty="0" err="1"/>
              <a:t>ở</a:t>
            </a:r>
            <a:r>
              <a:rPr lang="en-US" b="1" dirty="0"/>
              <a:t> BN </a:t>
            </a:r>
            <a:r>
              <a:rPr lang="en-US" b="1" dirty="0" err="1"/>
              <a:t>táo</a:t>
            </a:r>
            <a:r>
              <a:rPr lang="en-US" b="1" dirty="0"/>
              <a:t> </a:t>
            </a:r>
            <a:r>
              <a:rPr lang="en-US" b="1" dirty="0" err="1"/>
              <a:t>bón</a:t>
            </a:r>
            <a:r>
              <a:rPr lang="en-US" b="1" dirty="0"/>
              <a:t> do </a:t>
            </a:r>
            <a:r>
              <a:rPr lang="en-US" b="1" dirty="0" err="1"/>
              <a:t>rối</a:t>
            </a:r>
            <a:r>
              <a:rPr lang="en-US" b="1" dirty="0"/>
              <a:t> </a:t>
            </a:r>
            <a:r>
              <a:rPr lang="en-US" b="1" dirty="0" err="1"/>
              <a:t>loạn</a:t>
            </a:r>
            <a:r>
              <a:rPr lang="en-US" b="1" dirty="0"/>
              <a:t> </a:t>
            </a:r>
            <a:r>
              <a:rPr lang="en-US" b="1" dirty="0" err="1"/>
              <a:t>hoạt</a:t>
            </a:r>
            <a:r>
              <a:rPr lang="en-US" b="1" dirty="0"/>
              <a:t> </a:t>
            </a:r>
            <a:r>
              <a:rPr lang="en-US" b="1" dirty="0" err="1"/>
              <a:t>động</a:t>
            </a:r>
            <a:r>
              <a:rPr lang="en-US" b="1" dirty="0"/>
              <a:t> </a:t>
            </a:r>
            <a:r>
              <a:rPr lang="en-US" b="1" dirty="0" err="1"/>
              <a:t>đại</a:t>
            </a:r>
            <a:r>
              <a:rPr lang="en-US" b="1" dirty="0"/>
              <a:t> </a:t>
            </a:r>
            <a:r>
              <a:rPr lang="en-US" b="1" dirty="0" err="1"/>
              <a:t>tiện</a:t>
            </a:r>
            <a:r>
              <a:rPr lang="en-US" b="1" dirty="0"/>
              <a:t> </a:t>
            </a:r>
          </a:p>
          <a:p>
            <a:pPr marL="0" indent="0" algn="ctr">
              <a:buNone/>
            </a:pPr>
            <a:r>
              <a:rPr lang="en-US" b="1" dirty="0"/>
              <a:t>(defecatory disorder)</a:t>
            </a:r>
            <a:endParaRPr lang="en-US" dirty="0"/>
          </a:p>
          <a:p>
            <a:endParaRPr lang="en-US" dirty="0"/>
          </a:p>
        </p:txBody>
      </p:sp>
      <p:sp>
        <p:nvSpPr>
          <p:cNvPr id="4" name="Content Placeholder 2">
            <a:extLst>
              <a:ext uri="{FF2B5EF4-FFF2-40B4-BE49-F238E27FC236}">
                <a16:creationId xmlns:a16="http://schemas.microsoft.com/office/drawing/2014/main" id="{A0266EC2-8F03-7592-F1D7-5E18D7522942}"/>
              </a:ext>
            </a:extLst>
          </p:cNvPr>
          <p:cNvSpPr txBox="1">
            <a:spLocks/>
          </p:cNvSpPr>
          <p:nvPr/>
        </p:nvSpPr>
        <p:spPr>
          <a:xfrm>
            <a:off x="838200" y="6019006"/>
            <a:ext cx="9496425" cy="58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Guidelines for the Diagnosis and Treatment of Chronic Functional Constipation in Korea, 2015 Revised Edition. J </a:t>
            </a:r>
            <a:r>
              <a:rPr lang="en-US" sz="1600" dirty="0" err="1"/>
              <a:t>Neurogastroenterol</a:t>
            </a:r>
            <a:r>
              <a:rPr lang="en-US" sz="1600" dirty="0"/>
              <a:t> </a:t>
            </a:r>
            <a:r>
              <a:rPr lang="en-US" sz="1600" dirty="0" err="1"/>
              <a:t>Motil</a:t>
            </a:r>
            <a:r>
              <a:rPr lang="en-US" sz="1600" dirty="0"/>
              <a:t>, Vol. 22 No. 3 July, 2016 </a:t>
            </a:r>
          </a:p>
          <a:p>
            <a:endParaRPr lang="en-US" dirty="0"/>
          </a:p>
        </p:txBody>
      </p:sp>
      <p:pic>
        <p:nvPicPr>
          <p:cNvPr id="6" name="Picture 5">
            <a:extLst>
              <a:ext uri="{FF2B5EF4-FFF2-40B4-BE49-F238E27FC236}">
                <a16:creationId xmlns:a16="http://schemas.microsoft.com/office/drawing/2014/main" id="{92450AC2-14AD-307E-B63C-AAB9F0F5AD45}"/>
              </a:ext>
            </a:extLst>
          </p:cNvPr>
          <p:cNvPicPr>
            <a:picLocks noChangeAspect="1"/>
          </p:cNvPicPr>
          <p:nvPr/>
        </p:nvPicPr>
        <p:blipFill>
          <a:blip r:embed="rId2"/>
          <a:stretch>
            <a:fillRect/>
          </a:stretch>
        </p:blipFill>
        <p:spPr>
          <a:xfrm>
            <a:off x="4506144" y="2402592"/>
            <a:ext cx="7195320" cy="3305507"/>
          </a:xfrm>
          <a:prstGeom prst="rect">
            <a:avLst/>
          </a:prstGeom>
        </p:spPr>
      </p:pic>
    </p:spTree>
    <p:extLst>
      <p:ext uri="{BB962C8B-B14F-4D97-AF65-F5344CB8AC3E}">
        <p14:creationId xmlns:p14="http://schemas.microsoft.com/office/powerpoint/2010/main" val="157837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8F73-87D1-BD7B-8C19-DD8D2AC71325}"/>
              </a:ext>
            </a:extLst>
          </p:cNvPr>
          <p:cNvSpPr>
            <a:spLocks noGrp="1"/>
          </p:cNvSpPr>
          <p:nvPr>
            <p:ph type="title"/>
          </p:nvPr>
        </p:nvSpPr>
        <p:spPr/>
        <p:txBody>
          <a:bodyPr>
            <a:normAutofit fontScale="90000"/>
          </a:bodyPr>
          <a:lstStyle/>
          <a:p>
            <a:r>
              <a:rPr lang="en-US" dirty="0"/>
              <a:t>ĐIỀU TRỊ HÀNH VI – TẬP PHẢN HỒI SINH HỌC</a:t>
            </a:r>
            <a:br>
              <a:rPr lang="en-US" dirty="0"/>
            </a:br>
            <a:r>
              <a:rPr lang="en-US" sz="3200" dirty="0"/>
              <a:t>Behavior therapy - Biofeedback</a:t>
            </a:r>
            <a:endParaRPr lang="en-US" dirty="0"/>
          </a:p>
        </p:txBody>
      </p:sp>
      <p:sp>
        <p:nvSpPr>
          <p:cNvPr id="3" name="Content Placeholder 2">
            <a:extLst>
              <a:ext uri="{FF2B5EF4-FFF2-40B4-BE49-F238E27FC236}">
                <a16:creationId xmlns:a16="http://schemas.microsoft.com/office/drawing/2014/main" id="{77BAB123-AE03-FE12-1ED7-5B6288924EDB}"/>
              </a:ext>
            </a:extLst>
          </p:cNvPr>
          <p:cNvSpPr>
            <a:spLocks noGrp="1"/>
          </p:cNvSpPr>
          <p:nvPr>
            <p:ph idx="1"/>
          </p:nvPr>
        </p:nvSpPr>
        <p:spPr>
          <a:xfrm>
            <a:off x="838200" y="2418224"/>
            <a:ext cx="3667944" cy="1750478"/>
          </a:xfrm>
        </p:spPr>
        <p:txBody>
          <a:bodyPr>
            <a:normAutofit/>
          </a:bodyPr>
          <a:lstStyle/>
          <a:p>
            <a:pPr marL="0" indent="0" algn="ctr">
              <a:buNone/>
            </a:pPr>
            <a:r>
              <a:rPr lang="en-US" b="1" dirty="0" err="1"/>
              <a:t>Có</a:t>
            </a:r>
            <a:r>
              <a:rPr lang="en-US" b="1" dirty="0"/>
              <a:t> </a:t>
            </a:r>
            <a:r>
              <a:rPr lang="en-US" b="1" dirty="0" err="1"/>
              <a:t>thể</a:t>
            </a:r>
            <a:r>
              <a:rPr lang="en-US" b="1" dirty="0"/>
              <a:t> </a:t>
            </a:r>
            <a:r>
              <a:rPr lang="en-US" b="1" dirty="0" err="1"/>
              <a:t>tập</a:t>
            </a:r>
            <a:r>
              <a:rPr lang="en-US" b="1" dirty="0"/>
              <a:t> </a:t>
            </a:r>
            <a:r>
              <a:rPr lang="en-US" b="1" dirty="0" err="1"/>
              <a:t>nhiều</a:t>
            </a:r>
            <a:r>
              <a:rPr lang="en-US" b="1" dirty="0"/>
              <a:t> </a:t>
            </a:r>
            <a:r>
              <a:rPr lang="en-US" b="1" dirty="0" err="1"/>
              <a:t>lần</a:t>
            </a:r>
            <a:r>
              <a:rPr lang="en-US" b="1" dirty="0"/>
              <a:t> </a:t>
            </a:r>
            <a:r>
              <a:rPr lang="en-US" b="1" dirty="0" err="1"/>
              <a:t>và</a:t>
            </a:r>
            <a:r>
              <a:rPr lang="en-US" b="1" dirty="0"/>
              <a:t> an </a:t>
            </a:r>
            <a:r>
              <a:rPr lang="en-US" b="1" dirty="0" err="1"/>
              <a:t>toàn</a:t>
            </a:r>
            <a:r>
              <a:rPr lang="en-US" b="1" dirty="0"/>
              <a:t>, </a:t>
            </a:r>
            <a:r>
              <a:rPr lang="en-US" b="1" dirty="0" err="1"/>
              <a:t>và</a:t>
            </a:r>
            <a:r>
              <a:rPr lang="en-US" b="1" dirty="0"/>
              <a:t> </a:t>
            </a:r>
            <a:r>
              <a:rPr lang="en-US" b="1" dirty="0" err="1"/>
              <a:t>có</a:t>
            </a:r>
            <a:r>
              <a:rPr lang="en-US" b="1" dirty="0"/>
              <a:t> </a:t>
            </a:r>
            <a:r>
              <a:rPr lang="en-US" b="1" dirty="0" err="1"/>
              <a:t>thể</a:t>
            </a:r>
            <a:r>
              <a:rPr lang="en-US" b="1" dirty="0"/>
              <a:t> </a:t>
            </a:r>
            <a:r>
              <a:rPr lang="en-US" b="1" dirty="0" err="1"/>
              <a:t>giúp</a:t>
            </a:r>
            <a:r>
              <a:rPr lang="en-US" b="1" dirty="0"/>
              <a:t> </a:t>
            </a:r>
            <a:r>
              <a:rPr lang="en-US" b="1" dirty="0" err="1"/>
              <a:t>giảm</a:t>
            </a:r>
            <a:r>
              <a:rPr lang="en-US" b="1" dirty="0"/>
              <a:t> </a:t>
            </a:r>
            <a:r>
              <a:rPr lang="en-US" b="1" dirty="0" err="1"/>
              <a:t>việc</a:t>
            </a:r>
            <a:r>
              <a:rPr lang="en-US" b="1" dirty="0"/>
              <a:t>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thuốc</a:t>
            </a:r>
            <a:r>
              <a:rPr lang="en-US" b="1" dirty="0"/>
              <a:t> </a:t>
            </a:r>
            <a:r>
              <a:rPr lang="en-US" b="1" dirty="0" err="1"/>
              <a:t>nhuận</a:t>
            </a:r>
            <a:r>
              <a:rPr lang="en-US" b="1" dirty="0"/>
              <a:t> </a:t>
            </a:r>
            <a:r>
              <a:rPr lang="en-US" b="1" dirty="0" err="1"/>
              <a:t>tràng</a:t>
            </a:r>
            <a:r>
              <a:rPr lang="en-US" b="1" dirty="0"/>
              <a:t> (laxative)</a:t>
            </a:r>
            <a:endParaRPr lang="en-US" dirty="0"/>
          </a:p>
          <a:p>
            <a:endParaRPr lang="en-US" dirty="0"/>
          </a:p>
        </p:txBody>
      </p:sp>
      <p:sp>
        <p:nvSpPr>
          <p:cNvPr id="4" name="Content Placeholder 2">
            <a:extLst>
              <a:ext uri="{FF2B5EF4-FFF2-40B4-BE49-F238E27FC236}">
                <a16:creationId xmlns:a16="http://schemas.microsoft.com/office/drawing/2014/main" id="{A0266EC2-8F03-7592-F1D7-5E18D7522942}"/>
              </a:ext>
            </a:extLst>
          </p:cNvPr>
          <p:cNvSpPr txBox="1">
            <a:spLocks/>
          </p:cNvSpPr>
          <p:nvPr/>
        </p:nvSpPr>
        <p:spPr>
          <a:xfrm>
            <a:off x="838200" y="6019006"/>
            <a:ext cx="9496425" cy="58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Guidelines for the Diagnosis and Treatment of Chronic Functional Constipation in Korea, 2015 Revised Edition. J </a:t>
            </a:r>
            <a:r>
              <a:rPr lang="en-US" sz="1600" dirty="0" err="1"/>
              <a:t>Neurogastroenterol</a:t>
            </a:r>
            <a:r>
              <a:rPr lang="en-US" sz="1600" dirty="0"/>
              <a:t> </a:t>
            </a:r>
            <a:r>
              <a:rPr lang="en-US" sz="1600" dirty="0" err="1"/>
              <a:t>Motil</a:t>
            </a:r>
            <a:r>
              <a:rPr lang="en-US" sz="1600" dirty="0"/>
              <a:t>, Vol. 22 No. 3 July, 2016 </a:t>
            </a:r>
          </a:p>
          <a:p>
            <a:endParaRPr lang="en-US" dirty="0"/>
          </a:p>
        </p:txBody>
      </p:sp>
      <p:pic>
        <p:nvPicPr>
          <p:cNvPr id="7" name="Picture 6">
            <a:extLst>
              <a:ext uri="{FF2B5EF4-FFF2-40B4-BE49-F238E27FC236}">
                <a16:creationId xmlns:a16="http://schemas.microsoft.com/office/drawing/2014/main" id="{A98EA67C-C808-643F-56C5-182C1C7CDE97}"/>
              </a:ext>
            </a:extLst>
          </p:cNvPr>
          <p:cNvPicPr>
            <a:picLocks noChangeAspect="1"/>
          </p:cNvPicPr>
          <p:nvPr/>
        </p:nvPicPr>
        <p:blipFill>
          <a:blip r:embed="rId2"/>
          <a:stretch>
            <a:fillRect/>
          </a:stretch>
        </p:blipFill>
        <p:spPr>
          <a:xfrm>
            <a:off x="4506144" y="2154274"/>
            <a:ext cx="7023100" cy="3144915"/>
          </a:xfrm>
          <a:prstGeom prst="rect">
            <a:avLst/>
          </a:prstGeom>
        </p:spPr>
      </p:pic>
    </p:spTree>
    <p:extLst>
      <p:ext uri="{BB962C8B-B14F-4D97-AF65-F5344CB8AC3E}">
        <p14:creationId xmlns:p14="http://schemas.microsoft.com/office/powerpoint/2010/main" val="293006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C90D-0449-B2EC-FFE8-14B990F2CF10}"/>
              </a:ext>
            </a:extLst>
          </p:cNvPr>
          <p:cNvSpPr>
            <a:spLocks noGrp="1"/>
          </p:cNvSpPr>
          <p:nvPr>
            <p:ph type="title"/>
          </p:nvPr>
        </p:nvSpPr>
        <p:spPr/>
        <p:txBody>
          <a:bodyPr/>
          <a:lstStyle/>
          <a:p>
            <a:r>
              <a:rPr lang="en-US" dirty="0"/>
              <a:t>THUẬT NGỮ</a:t>
            </a:r>
          </a:p>
        </p:txBody>
      </p:sp>
      <p:sp>
        <p:nvSpPr>
          <p:cNvPr id="3" name="Content Placeholder 2">
            <a:extLst>
              <a:ext uri="{FF2B5EF4-FFF2-40B4-BE49-F238E27FC236}">
                <a16:creationId xmlns:a16="http://schemas.microsoft.com/office/drawing/2014/main" id="{8214809F-A37A-84E4-B3BC-3BAAE998D741}"/>
              </a:ext>
            </a:extLst>
          </p:cNvPr>
          <p:cNvSpPr>
            <a:spLocks noGrp="1"/>
          </p:cNvSpPr>
          <p:nvPr>
            <p:ph idx="1"/>
          </p:nvPr>
        </p:nvSpPr>
        <p:spPr/>
        <p:txBody>
          <a:bodyPr/>
          <a:lstStyle/>
          <a:p>
            <a:r>
              <a:rPr lang="en-US" dirty="0"/>
              <a:t>Functional constipation</a:t>
            </a:r>
          </a:p>
          <a:p>
            <a:r>
              <a:rPr lang="en-US" dirty="0"/>
              <a:t>Slow transit bowel </a:t>
            </a:r>
          </a:p>
          <a:p>
            <a:r>
              <a:rPr lang="en-US" dirty="0" err="1"/>
              <a:t>Dyssynergic</a:t>
            </a:r>
            <a:endParaRPr lang="en-US" dirty="0"/>
          </a:p>
          <a:p>
            <a:r>
              <a:rPr lang="en-US" dirty="0"/>
              <a:t>Biofeedback therapy</a:t>
            </a:r>
          </a:p>
          <a:p>
            <a:r>
              <a:rPr lang="en-US" dirty="0"/>
              <a:t>Transcutaneous interferential therapy</a:t>
            </a:r>
          </a:p>
          <a:p>
            <a:endParaRPr lang="en-US" dirty="0"/>
          </a:p>
        </p:txBody>
      </p:sp>
    </p:spTree>
    <p:extLst>
      <p:ext uri="{BB962C8B-B14F-4D97-AF65-F5344CB8AC3E}">
        <p14:creationId xmlns:p14="http://schemas.microsoft.com/office/powerpoint/2010/main" val="3657436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8F73-87D1-BD7B-8C19-DD8D2AC71325}"/>
              </a:ext>
            </a:extLst>
          </p:cNvPr>
          <p:cNvSpPr>
            <a:spLocks noGrp="1"/>
          </p:cNvSpPr>
          <p:nvPr>
            <p:ph type="title"/>
          </p:nvPr>
        </p:nvSpPr>
        <p:spPr/>
        <p:txBody>
          <a:bodyPr>
            <a:normAutofit fontScale="90000"/>
          </a:bodyPr>
          <a:lstStyle/>
          <a:p>
            <a:r>
              <a:rPr lang="en-US" dirty="0"/>
              <a:t>ĐIỀU TRỊ HÀNH VI – TẬP PHẢN HỒI SINH HỌC</a:t>
            </a:r>
            <a:br>
              <a:rPr lang="en-US" dirty="0"/>
            </a:br>
            <a:r>
              <a:rPr lang="en-US" sz="3200" dirty="0"/>
              <a:t>Behavior therapy - Biofeedback</a:t>
            </a:r>
            <a:endParaRPr lang="en-US" dirty="0"/>
          </a:p>
        </p:txBody>
      </p:sp>
      <p:sp>
        <p:nvSpPr>
          <p:cNvPr id="7" name="Content Placeholder 6">
            <a:extLst>
              <a:ext uri="{FF2B5EF4-FFF2-40B4-BE49-F238E27FC236}">
                <a16:creationId xmlns:a16="http://schemas.microsoft.com/office/drawing/2014/main" id="{9D96295D-84C5-C6F5-FC1A-961F1E35C3F3}"/>
              </a:ext>
            </a:extLst>
          </p:cNvPr>
          <p:cNvSpPr>
            <a:spLocks noGrp="1"/>
          </p:cNvSpPr>
          <p:nvPr>
            <p:ph idx="1"/>
          </p:nvPr>
        </p:nvSpPr>
        <p:spPr/>
        <p:txBody>
          <a:bodyPr>
            <a:normAutofit/>
          </a:bodyPr>
          <a:lstStyle/>
          <a:p>
            <a:r>
              <a:rPr lang="en-US" dirty="0" err="1"/>
              <a:t>Quá</a:t>
            </a:r>
            <a:r>
              <a:rPr lang="en-US" dirty="0"/>
              <a:t> </a:t>
            </a:r>
            <a:r>
              <a:rPr lang="en-US" dirty="0" err="1"/>
              <a:t>trình</a:t>
            </a:r>
            <a:r>
              <a:rPr lang="en-US" dirty="0"/>
              <a:t> </a:t>
            </a:r>
            <a:r>
              <a:rPr lang="en-US" dirty="0" err="1"/>
              <a:t>tập</a:t>
            </a:r>
            <a:r>
              <a:rPr lang="en-US" dirty="0"/>
              <a:t> </a:t>
            </a:r>
            <a:r>
              <a:rPr lang="en-US" dirty="0" err="1"/>
              <a:t>luyện</a:t>
            </a:r>
            <a:r>
              <a:rPr lang="en-US" dirty="0"/>
              <a:t> </a:t>
            </a:r>
            <a:r>
              <a:rPr lang="en-US" dirty="0" err="1"/>
              <a:t>lại</a:t>
            </a:r>
            <a:r>
              <a:rPr lang="en-US" dirty="0"/>
              <a:t> </a:t>
            </a:r>
            <a:r>
              <a:rPr lang="en-US" dirty="0" err="1"/>
              <a:t>để</a:t>
            </a:r>
            <a:r>
              <a:rPr lang="en-US" dirty="0"/>
              <a:t> </a:t>
            </a:r>
            <a:r>
              <a:rPr lang="en-US" dirty="0" err="1"/>
              <a:t>sự</a:t>
            </a:r>
            <a:r>
              <a:rPr lang="en-US" dirty="0"/>
              <a:t> </a:t>
            </a:r>
            <a:r>
              <a:rPr lang="en-US" dirty="0" err="1"/>
              <a:t>bất</a:t>
            </a:r>
            <a:r>
              <a:rPr lang="en-US" dirty="0"/>
              <a:t> </a:t>
            </a:r>
            <a:r>
              <a:rPr lang="en-US" dirty="0" err="1"/>
              <a:t>thường</a:t>
            </a:r>
            <a:r>
              <a:rPr lang="en-US" dirty="0"/>
              <a:t> </a:t>
            </a:r>
            <a:r>
              <a:rPr lang="en-US" dirty="0" err="1"/>
              <a:t>trong</a:t>
            </a:r>
            <a:r>
              <a:rPr lang="en-US" dirty="0"/>
              <a:t> </a:t>
            </a:r>
            <a:r>
              <a:rPr lang="en-US" dirty="0" err="1"/>
              <a:t>phối</a:t>
            </a:r>
            <a:r>
              <a:rPr lang="en-US" dirty="0"/>
              <a:t> </a:t>
            </a:r>
            <a:r>
              <a:rPr lang="en-US" dirty="0" err="1"/>
              <a:t>hợp</a:t>
            </a:r>
            <a:r>
              <a:rPr lang="en-US" dirty="0"/>
              <a:t> (</a:t>
            </a:r>
            <a:r>
              <a:rPr lang="en-US" dirty="0" err="1"/>
              <a:t>dyssynergic</a:t>
            </a:r>
            <a:r>
              <a:rPr lang="en-US" dirty="0"/>
              <a:t>) </a:t>
            </a:r>
            <a:r>
              <a:rPr lang="en-US" dirty="0" err="1"/>
              <a:t>các</a:t>
            </a:r>
            <a:r>
              <a:rPr lang="en-US" dirty="0"/>
              <a:t> </a:t>
            </a:r>
            <a:r>
              <a:rPr lang="en-US" dirty="0" err="1"/>
              <a:t>cơ</a:t>
            </a:r>
            <a:r>
              <a:rPr lang="en-US" dirty="0"/>
              <a:t> </a:t>
            </a:r>
            <a:r>
              <a:rPr lang="en-US" dirty="0" err="1"/>
              <a:t>sàn</a:t>
            </a:r>
            <a:r>
              <a:rPr lang="en-US" dirty="0"/>
              <a:t> </a:t>
            </a:r>
            <a:r>
              <a:rPr lang="en-US" dirty="0" err="1"/>
              <a:t>chậu</a:t>
            </a:r>
            <a:r>
              <a:rPr lang="en-US" dirty="0"/>
              <a:t> </a:t>
            </a:r>
            <a:r>
              <a:rPr lang="en-US" dirty="0" err="1"/>
              <a:t>và</a:t>
            </a:r>
            <a:r>
              <a:rPr lang="en-US" dirty="0"/>
              <a:t> </a:t>
            </a:r>
            <a:r>
              <a:rPr lang="en-US" dirty="0" err="1"/>
              <a:t>cơ</a:t>
            </a:r>
            <a:r>
              <a:rPr lang="en-US" dirty="0"/>
              <a:t> </a:t>
            </a:r>
            <a:r>
              <a:rPr lang="en-US" dirty="0" err="1"/>
              <a:t>hậu</a:t>
            </a:r>
            <a:r>
              <a:rPr lang="en-US" dirty="0"/>
              <a:t> </a:t>
            </a:r>
            <a:r>
              <a:rPr lang="en-US" dirty="0" err="1"/>
              <a:t>môn</a:t>
            </a:r>
            <a:r>
              <a:rPr lang="en-US" dirty="0"/>
              <a:t> </a:t>
            </a:r>
            <a:r>
              <a:rPr lang="en-US" dirty="0" err="1"/>
              <a:t>trực</a:t>
            </a:r>
            <a:r>
              <a:rPr lang="en-US" dirty="0"/>
              <a:t> </a:t>
            </a:r>
            <a:r>
              <a:rPr lang="en-US" dirty="0" err="1"/>
              <a:t>tràng</a:t>
            </a:r>
            <a:r>
              <a:rPr lang="en-US" dirty="0"/>
              <a:t> </a:t>
            </a:r>
          </a:p>
          <a:p>
            <a:r>
              <a:rPr lang="en-US" dirty="0" err="1"/>
              <a:t>Thông</a:t>
            </a:r>
            <a:r>
              <a:rPr lang="en-US" dirty="0"/>
              <a:t> qua </a:t>
            </a:r>
            <a:r>
              <a:rPr lang="en-US" dirty="0" err="1"/>
              <a:t>thiết</a:t>
            </a:r>
            <a:r>
              <a:rPr lang="en-US" dirty="0"/>
              <a:t> </a:t>
            </a:r>
            <a:r>
              <a:rPr lang="en-US" dirty="0" err="1"/>
              <a:t>bị</a:t>
            </a:r>
            <a:r>
              <a:rPr lang="en-US" dirty="0"/>
              <a:t> </a:t>
            </a:r>
            <a:r>
              <a:rPr lang="en-US" dirty="0" err="1"/>
              <a:t>nghe</a:t>
            </a:r>
            <a:r>
              <a:rPr lang="en-US" dirty="0"/>
              <a:t> </a:t>
            </a:r>
            <a:r>
              <a:rPr lang="en-US" dirty="0" err="1"/>
              <a:t>nhìn</a:t>
            </a:r>
            <a:r>
              <a:rPr lang="en-US" dirty="0"/>
              <a:t> </a:t>
            </a:r>
            <a:r>
              <a:rPr lang="en-US" dirty="0" err="1"/>
              <a:t>để</a:t>
            </a:r>
            <a:r>
              <a:rPr lang="en-US" dirty="0"/>
              <a:t> </a:t>
            </a:r>
            <a:r>
              <a:rPr lang="en-US" dirty="0" err="1"/>
              <a:t>tập</a:t>
            </a:r>
            <a:r>
              <a:rPr lang="en-US" dirty="0"/>
              <a:t> </a:t>
            </a:r>
            <a:r>
              <a:rPr lang="en-US" dirty="0" err="1"/>
              <a:t>các</a:t>
            </a:r>
            <a:r>
              <a:rPr lang="en-US" dirty="0"/>
              <a:t> </a:t>
            </a:r>
            <a:r>
              <a:rPr lang="en-US" dirty="0" err="1"/>
              <a:t>cơ</a:t>
            </a:r>
            <a:r>
              <a:rPr lang="en-US" dirty="0"/>
              <a:t> </a:t>
            </a:r>
            <a:r>
              <a:rPr lang="en-US" dirty="0" err="1"/>
              <a:t>sàn</a:t>
            </a:r>
            <a:r>
              <a:rPr lang="en-US" dirty="0"/>
              <a:t> </a:t>
            </a:r>
            <a:r>
              <a:rPr lang="en-US" dirty="0" err="1"/>
              <a:t>chậu</a:t>
            </a:r>
            <a:r>
              <a:rPr lang="en-US" dirty="0"/>
              <a:t> </a:t>
            </a:r>
            <a:r>
              <a:rPr lang="en-US" dirty="0" err="1"/>
              <a:t>dưới</a:t>
            </a:r>
            <a:r>
              <a:rPr lang="en-US" dirty="0"/>
              <a:t> </a:t>
            </a:r>
            <a:r>
              <a:rPr lang="en-US" dirty="0" err="1"/>
              <a:t>sự</a:t>
            </a:r>
            <a:r>
              <a:rPr lang="en-US" dirty="0"/>
              <a:t> </a:t>
            </a:r>
            <a:r>
              <a:rPr lang="en-US" dirty="0" err="1"/>
              <a:t>theo</a:t>
            </a:r>
            <a:r>
              <a:rPr lang="en-US" dirty="0"/>
              <a:t> </a:t>
            </a:r>
            <a:r>
              <a:rPr lang="en-US" dirty="0" err="1"/>
              <a:t>dõi</a:t>
            </a:r>
            <a:r>
              <a:rPr lang="en-US" dirty="0"/>
              <a:t> </a:t>
            </a:r>
            <a:r>
              <a:rPr lang="en-US" dirty="0" err="1"/>
              <a:t>bởi</a:t>
            </a:r>
            <a:r>
              <a:rPr lang="en-US" dirty="0"/>
              <a:t> </a:t>
            </a:r>
            <a:r>
              <a:rPr lang="en-US" dirty="0" err="1"/>
              <a:t>máy</a:t>
            </a:r>
            <a:r>
              <a:rPr lang="en-US" dirty="0"/>
              <a:t> </a:t>
            </a:r>
            <a:r>
              <a:rPr lang="en-US" dirty="0" err="1"/>
              <a:t>đo</a:t>
            </a:r>
            <a:r>
              <a:rPr lang="en-US" dirty="0"/>
              <a:t> </a:t>
            </a:r>
            <a:r>
              <a:rPr lang="en-US" dirty="0" err="1"/>
              <a:t>điện</a:t>
            </a:r>
            <a:r>
              <a:rPr lang="en-US" dirty="0"/>
              <a:t> </a:t>
            </a:r>
            <a:r>
              <a:rPr lang="en-US" dirty="0" err="1"/>
              <a:t>cơ</a:t>
            </a:r>
            <a:r>
              <a:rPr lang="en-US" dirty="0"/>
              <a:t> (electromyography) </a:t>
            </a:r>
            <a:r>
              <a:rPr lang="en-US" dirty="0" err="1"/>
              <a:t>và</a:t>
            </a:r>
            <a:r>
              <a:rPr lang="en-US" dirty="0"/>
              <a:t> </a:t>
            </a:r>
            <a:r>
              <a:rPr lang="en-US" dirty="0" err="1"/>
              <a:t>máy</a:t>
            </a:r>
            <a:r>
              <a:rPr lang="en-US" dirty="0"/>
              <a:t> </a:t>
            </a:r>
            <a:r>
              <a:rPr lang="en-US" dirty="0" err="1"/>
              <a:t>đo</a:t>
            </a:r>
            <a:r>
              <a:rPr lang="en-US" dirty="0"/>
              <a:t> </a:t>
            </a:r>
            <a:r>
              <a:rPr lang="en-US" dirty="0" err="1"/>
              <a:t>áp</a:t>
            </a:r>
            <a:r>
              <a:rPr lang="en-US" dirty="0"/>
              <a:t> </a:t>
            </a:r>
            <a:r>
              <a:rPr lang="en-US" dirty="0" err="1"/>
              <a:t>lực</a:t>
            </a:r>
            <a:r>
              <a:rPr lang="en-US" dirty="0"/>
              <a:t> </a:t>
            </a:r>
            <a:r>
              <a:rPr lang="en-US" dirty="0" err="1"/>
              <a:t>hậu</a:t>
            </a:r>
            <a:r>
              <a:rPr lang="en-US" dirty="0"/>
              <a:t> </a:t>
            </a:r>
            <a:r>
              <a:rPr lang="en-US" dirty="0" err="1"/>
              <a:t>môn</a:t>
            </a:r>
            <a:r>
              <a:rPr lang="en-US" dirty="0"/>
              <a:t> (anal manometry)</a:t>
            </a:r>
          </a:p>
          <a:p>
            <a:r>
              <a:rPr lang="en-US" dirty="0" err="1"/>
              <a:t>Bệnh</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thức</a:t>
            </a:r>
            <a:r>
              <a:rPr lang="en-US" dirty="0"/>
              <a:t> </a:t>
            </a:r>
            <a:r>
              <a:rPr lang="en-US" dirty="0" err="1"/>
              <a:t>được</a:t>
            </a:r>
            <a:r>
              <a:rPr lang="en-US" dirty="0"/>
              <a:t> </a:t>
            </a:r>
            <a:r>
              <a:rPr lang="en-US" dirty="0" err="1"/>
              <a:t>bất</a:t>
            </a:r>
            <a:r>
              <a:rPr lang="en-US" dirty="0"/>
              <a:t> </a:t>
            </a:r>
            <a:r>
              <a:rPr lang="en-US" dirty="0" err="1"/>
              <a:t>thường</a:t>
            </a:r>
            <a:r>
              <a:rPr lang="en-US" dirty="0"/>
              <a:t> </a:t>
            </a:r>
            <a:r>
              <a:rPr lang="en-US" dirty="0" err="1"/>
              <a:t>hoạt</a:t>
            </a:r>
            <a:r>
              <a:rPr lang="en-US" dirty="0"/>
              <a:t> </a:t>
            </a:r>
            <a:r>
              <a:rPr lang="en-US" dirty="0" err="1"/>
              <a:t>động</a:t>
            </a:r>
            <a:r>
              <a:rPr lang="en-US" dirty="0"/>
              <a:t> </a:t>
            </a:r>
            <a:r>
              <a:rPr lang="en-US" dirty="0" err="1"/>
              <a:t>rặn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giả</a:t>
            </a:r>
            <a:r>
              <a:rPr lang="en-US" dirty="0"/>
              <a:t> </a:t>
            </a:r>
            <a:r>
              <a:rPr lang="en-US" dirty="0" err="1"/>
              <a:t>lập</a:t>
            </a:r>
            <a:r>
              <a:rPr lang="en-US" dirty="0"/>
              <a:t> </a:t>
            </a:r>
            <a:r>
              <a:rPr lang="en-US" dirty="0" err="1"/>
              <a:t>hoạt</a:t>
            </a:r>
            <a:r>
              <a:rPr lang="en-US" dirty="0"/>
              <a:t> </a:t>
            </a:r>
            <a:r>
              <a:rPr lang="en-US" dirty="0" err="1"/>
              <a:t>động</a:t>
            </a:r>
            <a:r>
              <a:rPr lang="en-US" dirty="0"/>
              <a:t> </a:t>
            </a:r>
            <a:r>
              <a:rPr lang="en-US" dirty="0" err="1"/>
              <a:t>đại</a:t>
            </a:r>
            <a:r>
              <a:rPr lang="en-US" dirty="0"/>
              <a:t> </a:t>
            </a:r>
            <a:r>
              <a:rPr lang="en-US" dirty="0" err="1"/>
              <a:t>tiện</a:t>
            </a:r>
            <a:r>
              <a:rPr lang="en-US" dirty="0"/>
              <a:t> </a:t>
            </a:r>
            <a:r>
              <a:rPr lang="en-US" dirty="0" err="1"/>
              <a:t>theo</a:t>
            </a:r>
            <a:r>
              <a:rPr lang="en-US" dirty="0"/>
              <a:t> </a:t>
            </a:r>
            <a:r>
              <a:rPr lang="en-US" dirty="0" err="1"/>
              <a:t>diễn</a:t>
            </a:r>
            <a:r>
              <a:rPr lang="en-US" dirty="0"/>
              <a:t> </a:t>
            </a:r>
            <a:r>
              <a:rPr lang="en-US" dirty="0" err="1"/>
              <a:t>tiến</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tế</a:t>
            </a:r>
            <a:r>
              <a:rPr lang="en-US" dirty="0"/>
              <a:t> (real-time) </a:t>
            </a:r>
            <a:r>
              <a:rPr lang="en-US" dirty="0" err="1"/>
              <a:t>như</a:t>
            </a:r>
            <a:r>
              <a:rPr lang="en-US" dirty="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co </a:t>
            </a:r>
            <a:r>
              <a:rPr lang="en-US" dirty="0" err="1"/>
              <a:t>cơ</a:t>
            </a:r>
            <a:r>
              <a:rPr lang="en-US" dirty="0"/>
              <a:t> </a:t>
            </a:r>
            <a:r>
              <a:rPr lang="en-US" dirty="0" err="1"/>
              <a:t>thành</a:t>
            </a:r>
            <a:r>
              <a:rPr lang="en-US" dirty="0"/>
              <a:t> </a:t>
            </a:r>
            <a:r>
              <a:rPr lang="en-US" dirty="0" err="1"/>
              <a:t>bụng</a:t>
            </a:r>
            <a:r>
              <a:rPr lang="en-US" dirty="0"/>
              <a:t> </a:t>
            </a:r>
            <a:r>
              <a:rPr lang="en-US" dirty="0" err="1"/>
              <a:t>và</a:t>
            </a:r>
            <a:r>
              <a:rPr lang="en-US" dirty="0"/>
              <a:t> </a:t>
            </a:r>
            <a:r>
              <a:rPr lang="en-US" dirty="0" err="1"/>
              <a:t>thả</a:t>
            </a:r>
            <a:r>
              <a:rPr lang="en-US" dirty="0"/>
              <a:t> </a:t>
            </a:r>
            <a:r>
              <a:rPr lang="en-US" dirty="0" err="1"/>
              <a:t>lỏng</a:t>
            </a:r>
            <a:r>
              <a:rPr lang="en-US" dirty="0"/>
              <a:t> </a:t>
            </a:r>
            <a:r>
              <a:rPr lang="en-US" dirty="0" err="1"/>
              <a:t>các</a:t>
            </a:r>
            <a:r>
              <a:rPr lang="en-US" dirty="0"/>
              <a:t> </a:t>
            </a:r>
            <a:r>
              <a:rPr lang="en-US" dirty="0" err="1"/>
              <a:t>cơ</a:t>
            </a:r>
            <a:r>
              <a:rPr lang="en-US" dirty="0"/>
              <a:t> </a:t>
            </a:r>
            <a:r>
              <a:rPr lang="en-US" dirty="0" err="1"/>
              <a:t>sàn</a:t>
            </a:r>
            <a:r>
              <a:rPr lang="en-US" dirty="0"/>
              <a:t> </a:t>
            </a:r>
            <a:r>
              <a:rPr lang="en-US" dirty="0" err="1"/>
              <a:t>chậu</a:t>
            </a:r>
            <a:r>
              <a:rPr lang="en-US" dirty="0"/>
              <a:t> </a:t>
            </a:r>
            <a:r>
              <a:rPr lang="en-US" dirty="0" err="1"/>
              <a:t>và</a:t>
            </a:r>
            <a:r>
              <a:rPr lang="en-US" dirty="0"/>
              <a:t> </a:t>
            </a:r>
            <a:r>
              <a:rPr lang="en-US" dirty="0" err="1"/>
              <a:t>hậu</a:t>
            </a:r>
            <a:r>
              <a:rPr lang="en-US" dirty="0"/>
              <a:t> </a:t>
            </a:r>
            <a:r>
              <a:rPr lang="en-US" dirty="0" err="1"/>
              <a:t>môn</a:t>
            </a:r>
            <a:endParaRPr lang="en-US" dirty="0"/>
          </a:p>
          <a:p>
            <a:endParaRPr lang="en-US" dirty="0"/>
          </a:p>
        </p:txBody>
      </p:sp>
      <p:sp>
        <p:nvSpPr>
          <p:cNvPr id="4" name="Content Placeholder 2">
            <a:extLst>
              <a:ext uri="{FF2B5EF4-FFF2-40B4-BE49-F238E27FC236}">
                <a16:creationId xmlns:a16="http://schemas.microsoft.com/office/drawing/2014/main" id="{A0266EC2-8F03-7592-F1D7-5E18D7522942}"/>
              </a:ext>
            </a:extLst>
          </p:cNvPr>
          <p:cNvSpPr txBox="1">
            <a:spLocks/>
          </p:cNvSpPr>
          <p:nvPr/>
        </p:nvSpPr>
        <p:spPr>
          <a:xfrm>
            <a:off x="838200" y="6019006"/>
            <a:ext cx="9496425" cy="58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Guidelines for the Diagnosis and Treatment of Chronic Functional Constipation in Korea, 2015 Revised Edition. J </a:t>
            </a:r>
            <a:r>
              <a:rPr lang="en-US" sz="1600" dirty="0" err="1"/>
              <a:t>Neurogastroenterol</a:t>
            </a:r>
            <a:r>
              <a:rPr lang="en-US" sz="1600" dirty="0"/>
              <a:t> </a:t>
            </a:r>
            <a:r>
              <a:rPr lang="en-US" sz="1600" dirty="0" err="1"/>
              <a:t>Motil</a:t>
            </a:r>
            <a:r>
              <a:rPr lang="en-US" sz="1600" dirty="0"/>
              <a:t>, Vol. 22 No. 3 July, 2016 </a:t>
            </a:r>
          </a:p>
          <a:p>
            <a:endParaRPr lang="en-US" dirty="0"/>
          </a:p>
        </p:txBody>
      </p:sp>
    </p:spTree>
    <p:extLst>
      <p:ext uri="{BB962C8B-B14F-4D97-AF65-F5344CB8AC3E}">
        <p14:creationId xmlns:p14="http://schemas.microsoft.com/office/powerpoint/2010/main" val="52033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8F73-87D1-BD7B-8C19-DD8D2AC71325}"/>
              </a:ext>
            </a:extLst>
          </p:cNvPr>
          <p:cNvSpPr>
            <a:spLocks noGrp="1"/>
          </p:cNvSpPr>
          <p:nvPr>
            <p:ph type="title"/>
          </p:nvPr>
        </p:nvSpPr>
        <p:spPr/>
        <p:txBody>
          <a:bodyPr>
            <a:normAutofit fontScale="90000"/>
          </a:bodyPr>
          <a:lstStyle/>
          <a:p>
            <a:r>
              <a:rPr lang="en-US" dirty="0"/>
              <a:t>ĐIỀU TRỊ HÀNH VI – TẬP PHẢN HỒI SINH HỌC</a:t>
            </a:r>
            <a:br>
              <a:rPr lang="en-US" dirty="0"/>
            </a:br>
            <a:r>
              <a:rPr lang="en-US" sz="3200" dirty="0"/>
              <a:t>Behavior therapy - Biofeedback</a:t>
            </a:r>
            <a:endParaRPr lang="en-US" dirty="0"/>
          </a:p>
        </p:txBody>
      </p:sp>
      <p:sp>
        <p:nvSpPr>
          <p:cNvPr id="7" name="Content Placeholder 6">
            <a:extLst>
              <a:ext uri="{FF2B5EF4-FFF2-40B4-BE49-F238E27FC236}">
                <a16:creationId xmlns:a16="http://schemas.microsoft.com/office/drawing/2014/main" id="{9D96295D-84C5-C6F5-FC1A-961F1E35C3F3}"/>
              </a:ext>
            </a:extLst>
          </p:cNvPr>
          <p:cNvSpPr>
            <a:spLocks noGrp="1"/>
          </p:cNvSpPr>
          <p:nvPr>
            <p:ph idx="1"/>
          </p:nvPr>
        </p:nvSpPr>
        <p:spPr>
          <a:xfrm>
            <a:off x="838200" y="2774950"/>
            <a:ext cx="10515600" cy="2274888"/>
          </a:xfrm>
        </p:spPr>
        <p:txBody>
          <a:bodyPr>
            <a:normAutofit/>
          </a:bodyPr>
          <a:lstStyle/>
          <a:p>
            <a:r>
              <a:rPr lang="en-US" dirty="0" err="1"/>
              <a:t>Lựa</a:t>
            </a:r>
            <a:r>
              <a:rPr lang="en-US" dirty="0"/>
              <a:t> </a:t>
            </a:r>
            <a:r>
              <a:rPr lang="en-US" dirty="0" err="1"/>
              <a:t>chọn</a:t>
            </a:r>
            <a:r>
              <a:rPr lang="en-US" dirty="0"/>
              <a:t> BN </a:t>
            </a:r>
            <a:r>
              <a:rPr lang="en-US" dirty="0" err="1"/>
              <a:t>táo</a:t>
            </a:r>
            <a:r>
              <a:rPr lang="en-US" dirty="0"/>
              <a:t> </a:t>
            </a:r>
            <a:r>
              <a:rPr lang="en-US" dirty="0" err="1"/>
              <a:t>bón</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tập</a:t>
            </a:r>
            <a:r>
              <a:rPr lang="en-US" dirty="0"/>
              <a:t> </a:t>
            </a:r>
            <a:r>
              <a:rPr lang="en-US" dirty="0" err="1"/>
              <a:t>phẩn</a:t>
            </a:r>
            <a:r>
              <a:rPr lang="en-US" dirty="0"/>
              <a:t> </a:t>
            </a:r>
            <a:r>
              <a:rPr lang="en-US" dirty="0" err="1"/>
              <a:t>hồi</a:t>
            </a:r>
            <a:r>
              <a:rPr lang="en-US" dirty="0"/>
              <a:t> </a:t>
            </a:r>
            <a:r>
              <a:rPr lang="en-US" dirty="0" err="1"/>
              <a:t>sinh</a:t>
            </a:r>
            <a:r>
              <a:rPr lang="en-US" dirty="0"/>
              <a:t> </a:t>
            </a:r>
            <a:r>
              <a:rPr lang="en-US" dirty="0" err="1"/>
              <a:t>học</a:t>
            </a:r>
            <a:r>
              <a:rPr lang="en-US" dirty="0"/>
              <a:t>?</a:t>
            </a:r>
          </a:p>
          <a:p>
            <a:endParaRPr lang="en-US" dirty="0"/>
          </a:p>
          <a:p>
            <a:r>
              <a:rPr lang="en-US" dirty="0" err="1"/>
              <a:t>Tiên</a:t>
            </a:r>
            <a:r>
              <a:rPr lang="en-US" dirty="0"/>
              <a:t> </a:t>
            </a:r>
            <a:r>
              <a:rPr lang="en-US" dirty="0" err="1"/>
              <a:t>lượng</a:t>
            </a:r>
            <a:r>
              <a:rPr lang="en-US" dirty="0"/>
              <a:t> </a:t>
            </a:r>
            <a:r>
              <a:rPr lang="en-US" dirty="0" err="1"/>
              <a:t>kết</a:t>
            </a:r>
            <a:r>
              <a:rPr lang="en-US" dirty="0"/>
              <a:t> </a:t>
            </a:r>
            <a:r>
              <a:rPr lang="en-US" dirty="0" err="1"/>
              <a:t>quả</a:t>
            </a:r>
            <a:r>
              <a:rPr lang="en-US" dirty="0"/>
              <a:t> </a:t>
            </a:r>
            <a:r>
              <a:rPr lang="en-US" dirty="0" err="1"/>
              <a:t>tập</a:t>
            </a:r>
            <a:r>
              <a:rPr lang="en-US" dirty="0"/>
              <a:t> </a:t>
            </a:r>
            <a:r>
              <a:rPr lang="en-US" dirty="0" err="1"/>
              <a:t>phản</a:t>
            </a:r>
            <a:r>
              <a:rPr lang="en-US" dirty="0"/>
              <a:t> </a:t>
            </a:r>
            <a:r>
              <a:rPr lang="en-US" dirty="0" err="1"/>
              <a:t>hồi</a:t>
            </a:r>
            <a:r>
              <a:rPr lang="en-US" dirty="0"/>
              <a:t> </a:t>
            </a:r>
            <a:r>
              <a:rPr lang="en-US" dirty="0" err="1"/>
              <a:t>sinh</a:t>
            </a:r>
            <a:r>
              <a:rPr lang="en-US" dirty="0"/>
              <a:t> </a:t>
            </a:r>
            <a:r>
              <a:rPr lang="en-US" dirty="0" err="1"/>
              <a:t>học</a:t>
            </a:r>
            <a:r>
              <a:rPr lang="en-US" dirty="0"/>
              <a:t>? </a:t>
            </a:r>
          </a:p>
          <a:p>
            <a:endParaRPr lang="en-US" dirty="0"/>
          </a:p>
        </p:txBody>
      </p:sp>
      <p:sp>
        <p:nvSpPr>
          <p:cNvPr id="4" name="Content Placeholder 2">
            <a:extLst>
              <a:ext uri="{FF2B5EF4-FFF2-40B4-BE49-F238E27FC236}">
                <a16:creationId xmlns:a16="http://schemas.microsoft.com/office/drawing/2014/main" id="{A0266EC2-8F03-7592-F1D7-5E18D7522942}"/>
              </a:ext>
            </a:extLst>
          </p:cNvPr>
          <p:cNvSpPr txBox="1">
            <a:spLocks/>
          </p:cNvSpPr>
          <p:nvPr/>
        </p:nvSpPr>
        <p:spPr>
          <a:xfrm>
            <a:off x="838200" y="6019006"/>
            <a:ext cx="9496425" cy="58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Guidelines for the Diagnosis and Treatment of Chronic Functional Constipation in Korea, 2015 Revised Edition. J </a:t>
            </a:r>
            <a:r>
              <a:rPr lang="en-US" sz="1600" dirty="0" err="1"/>
              <a:t>Neurogastroenterol</a:t>
            </a:r>
            <a:r>
              <a:rPr lang="en-US" sz="1600" dirty="0"/>
              <a:t> </a:t>
            </a:r>
            <a:r>
              <a:rPr lang="en-US" sz="1600" dirty="0" err="1"/>
              <a:t>Motil</a:t>
            </a:r>
            <a:r>
              <a:rPr lang="en-US" sz="1600" dirty="0"/>
              <a:t>, Vol. 22 No. 3 July, 2016 </a:t>
            </a:r>
          </a:p>
          <a:p>
            <a:endParaRPr lang="en-US" dirty="0"/>
          </a:p>
        </p:txBody>
      </p:sp>
    </p:spTree>
    <p:extLst>
      <p:ext uri="{BB962C8B-B14F-4D97-AF65-F5344CB8AC3E}">
        <p14:creationId xmlns:p14="http://schemas.microsoft.com/office/powerpoint/2010/main" val="295005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8"/>
          <p:cNvSpPr/>
          <p:nvPr/>
        </p:nvSpPr>
        <p:spPr>
          <a:xfrm>
            <a:off x="734517" y="4536543"/>
            <a:ext cx="6602655" cy="545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657" name="Google Shape;657;p38"/>
          <p:cNvSpPr/>
          <p:nvPr/>
        </p:nvSpPr>
        <p:spPr>
          <a:xfrm>
            <a:off x="3152600" y="132736"/>
            <a:ext cx="1302800" cy="1302800"/>
          </a:xfrm>
          <a:prstGeom prst="ellipse">
            <a:avLst/>
          </a:prstGeom>
          <a:solidFill>
            <a:schemeClr val="accent2"/>
          </a:solidFill>
          <a:ln>
            <a:noFill/>
          </a:ln>
        </p:spPr>
        <p:txBody>
          <a:bodyPr spcFirstLastPara="1" wrap="square" lIns="121900" tIns="121900" rIns="121900" bIns="121900" anchor="ctr" anchorCtr="0">
            <a:noAutofit/>
          </a:bodyPr>
          <a:lstStyle/>
          <a:p>
            <a:pPr algn="ctr"/>
            <a:endParaRPr sz="2400"/>
          </a:p>
        </p:txBody>
      </p:sp>
      <p:sp>
        <p:nvSpPr>
          <p:cNvPr id="658" name="Google Shape;658;p38"/>
          <p:cNvSpPr txBox="1">
            <a:spLocks noGrp="1"/>
          </p:cNvSpPr>
          <p:nvPr>
            <p:ph type="title"/>
          </p:nvPr>
        </p:nvSpPr>
        <p:spPr>
          <a:xfrm>
            <a:off x="330631" y="1881553"/>
            <a:ext cx="7818528" cy="1122400"/>
          </a:xfrm>
          <a:prstGeom prst="rect">
            <a:avLst/>
          </a:prstGeom>
        </p:spPr>
        <p:txBody>
          <a:bodyPr spcFirstLastPara="1" vert="horz" wrap="square" lIns="121900" tIns="121900" rIns="121900" bIns="121900" rtlCol="0" anchor="ctr" anchorCtr="0">
            <a:noAutofit/>
          </a:bodyPr>
          <a:lstStyle/>
          <a:p>
            <a:r>
              <a:rPr lang="en" dirty="0"/>
              <a:t>GIAO THOA ĐIỆN</a:t>
            </a:r>
            <a:endParaRPr dirty="0"/>
          </a:p>
        </p:txBody>
      </p:sp>
      <p:sp>
        <p:nvSpPr>
          <p:cNvPr id="659" name="Google Shape;659;p38"/>
          <p:cNvSpPr txBox="1">
            <a:spLocks noGrp="1"/>
          </p:cNvSpPr>
          <p:nvPr>
            <p:ph type="title" idx="2"/>
          </p:nvPr>
        </p:nvSpPr>
        <p:spPr>
          <a:xfrm>
            <a:off x="3228400" y="362136"/>
            <a:ext cx="1151200" cy="8440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660" name="Google Shape;660;p38"/>
          <p:cNvSpPr txBox="1">
            <a:spLocks noGrp="1"/>
          </p:cNvSpPr>
          <p:nvPr>
            <p:ph type="subTitle" idx="1"/>
          </p:nvPr>
        </p:nvSpPr>
        <p:spPr>
          <a:xfrm>
            <a:off x="1022888" y="4642311"/>
            <a:ext cx="6236941" cy="338800"/>
          </a:xfrm>
          <a:prstGeom prst="rect">
            <a:avLst/>
          </a:prstGeom>
        </p:spPr>
        <p:txBody>
          <a:bodyPr spcFirstLastPara="1" vert="horz" wrap="square" lIns="121900" tIns="121900" rIns="121900" bIns="121900" rtlCol="0" anchor="ctr" anchorCtr="0">
            <a:noAutofit/>
          </a:bodyPr>
          <a:lstStyle/>
          <a:p>
            <a:pPr marL="0" indent="0"/>
            <a:r>
              <a:rPr lang="en-US" dirty="0">
                <a:solidFill>
                  <a:schemeClr val="bg1"/>
                </a:solidFill>
              </a:rPr>
              <a:t>Transcutaneous interferential therapy</a:t>
            </a:r>
            <a:endParaRPr dirty="0">
              <a:solidFill>
                <a:schemeClr val="bg1"/>
              </a:solidFill>
            </a:endParaRPr>
          </a:p>
        </p:txBody>
      </p:sp>
      <p:grpSp>
        <p:nvGrpSpPr>
          <p:cNvPr id="661" name="Google Shape;661;p38"/>
          <p:cNvGrpSpPr/>
          <p:nvPr/>
        </p:nvGrpSpPr>
        <p:grpSpPr>
          <a:xfrm>
            <a:off x="9488269" y="1449385"/>
            <a:ext cx="2239048" cy="3260065"/>
            <a:chOff x="7209336" y="1559957"/>
            <a:chExt cx="1645391" cy="2395698"/>
          </a:xfrm>
        </p:grpSpPr>
        <p:sp>
          <p:nvSpPr>
            <p:cNvPr id="662" name="Google Shape;662;p38"/>
            <p:cNvSpPr/>
            <p:nvPr/>
          </p:nvSpPr>
          <p:spPr>
            <a:xfrm>
              <a:off x="7209336" y="2303173"/>
              <a:ext cx="944278" cy="535891"/>
            </a:xfrm>
            <a:custGeom>
              <a:avLst/>
              <a:gdLst/>
              <a:ahLst/>
              <a:cxnLst/>
              <a:rect l="l" t="t" r="r" b="b"/>
              <a:pathLst>
                <a:path w="57255" h="32493" extrusionOk="0">
                  <a:moveTo>
                    <a:pt x="12167" y="1"/>
                  </a:moveTo>
                  <a:lnTo>
                    <a:pt x="0" y="6871"/>
                  </a:lnTo>
                  <a:lnTo>
                    <a:pt x="45231" y="32492"/>
                  </a:lnTo>
                  <a:lnTo>
                    <a:pt x="57254" y="25622"/>
                  </a:lnTo>
                  <a:lnTo>
                    <a:pt x="1216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3" name="Google Shape;663;p38"/>
            <p:cNvSpPr/>
            <p:nvPr/>
          </p:nvSpPr>
          <p:spPr>
            <a:xfrm>
              <a:off x="7209336" y="2416493"/>
              <a:ext cx="724730" cy="1123684"/>
            </a:xfrm>
            <a:custGeom>
              <a:avLst/>
              <a:gdLst/>
              <a:ahLst/>
              <a:cxnLst/>
              <a:rect l="l" t="t" r="r" b="b"/>
              <a:pathLst>
                <a:path w="43943" h="68133" extrusionOk="0">
                  <a:moveTo>
                    <a:pt x="0" y="0"/>
                  </a:moveTo>
                  <a:lnTo>
                    <a:pt x="0" y="43227"/>
                  </a:lnTo>
                  <a:lnTo>
                    <a:pt x="17320" y="53103"/>
                  </a:lnTo>
                  <a:lnTo>
                    <a:pt x="17892" y="53390"/>
                  </a:lnTo>
                  <a:lnTo>
                    <a:pt x="43943" y="68132"/>
                  </a:lnTo>
                  <a:lnTo>
                    <a:pt x="43943" y="24906"/>
                  </a:lnTo>
                  <a:lnTo>
                    <a:pt x="17892" y="10163"/>
                  </a:lnTo>
                  <a:lnTo>
                    <a:pt x="17320" y="9733"/>
                  </a:lnTo>
                  <a:lnTo>
                    <a:pt x="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4" name="Google Shape;664;p38"/>
            <p:cNvSpPr/>
            <p:nvPr/>
          </p:nvSpPr>
          <p:spPr>
            <a:xfrm>
              <a:off x="7955308" y="2725727"/>
              <a:ext cx="198306" cy="162913"/>
            </a:xfrm>
            <a:custGeom>
              <a:avLst/>
              <a:gdLst/>
              <a:ahLst/>
              <a:cxnLst/>
              <a:rect l="l" t="t" r="r" b="b"/>
              <a:pathLst>
                <a:path w="12024" h="9878" extrusionOk="0">
                  <a:moveTo>
                    <a:pt x="12023" y="1"/>
                  </a:moveTo>
                  <a:lnTo>
                    <a:pt x="0" y="6871"/>
                  </a:lnTo>
                  <a:lnTo>
                    <a:pt x="0" y="9877"/>
                  </a:lnTo>
                  <a:lnTo>
                    <a:pt x="12023" y="2863"/>
                  </a:lnTo>
                  <a:lnTo>
                    <a:pt x="12023" y="1"/>
                  </a:lnTo>
                  <a:close/>
                </a:path>
              </a:pathLst>
            </a:custGeom>
            <a:solidFill>
              <a:srgbClr val="BFBFBF"/>
            </a:solidFill>
            <a:ln>
              <a:noFill/>
            </a:ln>
          </p:spPr>
          <p:txBody>
            <a:bodyPr spcFirstLastPara="1" wrap="square" lIns="121900" tIns="121900" rIns="121900" bIns="121900" anchor="ctr" anchorCtr="0">
              <a:noAutofit/>
            </a:bodyPr>
            <a:lstStyle/>
            <a:p>
              <a:endParaRPr sz="2400"/>
            </a:p>
          </p:txBody>
        </p:sp>
        <p:sp>
          <p:nvSpPr>
            <p:cNvPr id="665" name="Google Shape;665;p38"/>
            <p:cNvSpPr/>
            <p:nvPr/>
          </p:nvSpPr>
          <p:spPr>
            <a:xfrm>
              <a:off x="7546904" y="2610065"/>
              <a:ext cx="11825" cy="717655"/>
            </a:xfrm>
            <a:custGeom>
              <a:avLst/>
              <a:gdLst/>
              <a:ahLst/>
              <a:cxnLst/>
              <a:rect l="l" t="t" r="r" b="b"/>
              <a:pathLst>
                <a:path w="717" h="43514" extrusionOk="0">
                  <a:moveTo>
                    <a:pt x="1" y="0"/>
                  </a:moveTo>
                  <a:lnTo>
                    <a:pt x="1" y="43227"/>
                  </a:lnTo>
                  <a:lnTo>
                    <a:pt x="716" y="43513"/>
                  </a:lnTo>
                  <a:lnTo>
                    <a:pt x="716" y="286"/>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6" name="Google Shape;666;p38"/>
            <p:cNvSpPr/>
            <p:nvPr/>
          </p:nvSpPr>
          <p:spPr>
            <a:xfrm>
              <a:off x="7683825" y="2390517"/>
              <a:ext cx="153463" cy="89719"/>
            </a:xfrm>
            <a:custGeom>
              <a:avLst/>
              <a:gdLst/>
              <a:ahLst/>
              <a:cxnLst/>
              <a:rect l="l" t="t" r="r" b="b"/>
              <a:pathLst>
                <a:path w="9305" h="5440" extrusionOk="0">
                  <a:moveTo>
                    <a:pt x="6728" y="1"/>
                  </a:moveTo>
                  <a:lnTo>
                    <a:pt x="1" y="3865"/>
                  </a:lnTo>
                  <a:lnTo>
                    <a:pt x="2577" y="5440"/>
                  </a:lnTo>
                  <a:lnTo>
                    <a:pt x="9304" y="1432"/>
                  </a:lnTo>
                  <a:lnTo>
                    <a:pt x="672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7" name="Google Shape;667;p38"/>
            <p:cNvSpPr/>
            <p:nvPr/>
          </p:nvSpPr>
          <p:spPr>
            <a:xfrm>
              <a:off x="7683825" y="2454260"/>
              <a:ext cx="42501" cy="217190"/>
            </a:xfrm>
            <a:custGeom>
              <a:avLst/>
              <a:gdLst/>
              <a:ahLst/>
              <a:cxnLst/>
              <a:rect l="l" t="t" r="r" b="b"/>
              <a:pathLst>
                <a:path w="2577" h="13169" extrusionOk="0">
                  <a:moveTo>
                    <a:pt x="1" y="0"/>
                  </a:moveTo>
                  <a:lnTo>
                    <a:pt x="1" y="11594"/>
                  </a:lnTo>
                  <a:lnTo>
                    <a:pt x="2577" y="13169"/>
                  </a:lnTo>
                  <a:lnTo>
                    <a:pt x="2577" y="1575"/>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68" name="Google Shape;668;p38"/>
            <p:cNvSpPr/>
            <p:nvPr/>
          </p:nvSpPr>
          <p:spPr>
            <a:xfrm>
              <a:off x="7726310" y="2414118"/>
              <a:ext cx="110978" cy="257332"/>
            </a:xfrm>
            <a:custGeom>
              <a:avLst/>
              <a:gdLst/>
              <a:ahLst/>
              <a:cxnLst/>
              <a:rect l="l" t="t" r="r" b="b"/>
              <a:pathLst>
                <a:path w="6729" h="15603" extrusionOk="0">
                  <a:moveTo>
                    <a:pt x="6728" y="1"/>
                  </a:moveTo>
                  <a:lnTo>
                    <a:pt x="1" y="4009"/>
                  </a:lnTo>
                  <a:lnTo>
                    <a:pt x="1" y="15603"/>
                  </a:lnTo>
                  <a:lnTo>
                    <a:pt x="6728" y="11595"/>
                  </a:lnTo>
                  <a:lnTo>
                    <a:pt x="672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69" name="Google Shape;669;p38"/>
            <p:cNvSpPr/>
            <p:nvPr/>
          </p:nvSpPr>
          <p:spPr>
            <a:xfrm>
              <a:off x="7759361" y="2404684"/>
              <a:ext cx="120412" cy="70835"/>
            </a:xfrm>
            <a:custGeom>
              <a:avLst/>
              <a:gdLst/>
              <a:ahLst/>
              <a:cxnLst/>
              <a:rect l="l" t="t" r="r" b="b"/>
              <a:pathLst>
                <a:path w="7301" h="4295" extrusionOk="0">
                  <a:moveTo>
                    <a:pt x="6299" y="0"/>
                  </a:moveTo>
                  <a:lnTo>
                    <a:pt x="1" y="3579"/>
                  </a:lnTo>
                  <a:lnTo>
                    <a:pt x="1146" y="4294"/>
                  </a:lnTo>
                  <a:lnTo>
                    <a:pt x="7301" y="573"/>
                  </a:lnTo>
                  <a:lnTo>
                    <a:pt x="6299"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0" name="Google Shape;670;p38"/>
            <p:cNvSpPr/>
            <p:nvPr/>
          </p:nvSpPr>
          <p:spPr>
            <a:xfrm>
              <a:off x="7759361" y="2463694"/>
              <a:ext cx="18900" cy="217206"/>
            </a:xfrm>
            <a:custGeom>
              <a:avLst/>
              <a:gdLst/>
              <a:ahLst/>
              <a:cxnLst/>
              <a:rect l="l" t="t" r="r" b="b"/>
              <a:pathLst>
                <a:path w="1146" h="13170" extrusionOk="0">
                  <a:moveTo>
                    <a:pt x="1" y="1"/>
                  </a:moveTo>
                  <a:lnTo>
                    <a:pt x="1" y="12454"/>
                  </a:lnTo>
                  <a:lnTo>
                    <a:pt x="1146" y="13169"/>
                  </a:lnTo>
                  <a:lnTo>
                    <a:pt x="1146" y="716"/>
                  </a:lnTo>
                  <a:lnTo>
                    <a:pt x="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71" name="Google Shape;671;p38"/>
            <p:cNvSpPr/>
            <p:nvPr/>
          </p:nvSpPr>
          <p:spPr>
            <a:xfrm>
              <a:off x="7778245" y="2414118"/>
              <a:ext cx="101528" cy="266783"/>
            </a:xfrm>
            <a:custGeom>
              <a:avLst/>
              <a:gdLst/>
              <a:ahLst/>
              <a:cxnLst/>
              <a:rect l="l" t="t" r="r" b="b"/>
              <a:pathLst>
                <a:path w="6156" h="16176" extrusionOk="0">
                  <a:moveTo>
                    <a:pt x="6156" y="1"/>
                  </a:moveTo>
                  <a:lnTo>
                    <a:pt x="1" y="3722"/>
                  </a:lnTo>
                  <a:lnTo>
                    <a:pt x="1" y="16175"/>
                  </a:lnTo>
                  <a:lnTo>
                    <a:pt x="6156" y="12597"/>
                  </a:lnTo>
                  <a:lnTo>
                    <a:pt x="615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72" name="Google Shape;672;p38"/>
            <p:cNvSpPr/>
            <p:nvPr/>
          </p:nvSpPr>
          <p:spPr>
            <a:xfrm>
              <a:off x="7785336" y="2357466"/>
              <a:ext cx="148729" cy="85002"/>
            </a:xfrm>
            <a:custGeom>
              <a:avLst/>
              <a:gdLst/>
              <a:ahLst/>
              <a:cxnLst/>
              <a:rect l="l" t="t" r="r" b="b"/>
              <a:pathLst>
                <a:path w="9018" h="5154" extrusionOk="0">
                  <a:moveTo>
                    <a:pt x="7730" y="1"/>
                  </a:moveTo>
                  <a:lnTo>
                    <a:pt x="0" y="4438"/>
                  </a:lnTo>
                  <a:lnTo>
                    <a:pt x="1289" y="5154"/>
                  </a:lnTo>
                  <a:lnTo>
                    <a:pt x="9018" y="716"/>
                  </a:lnTo>
                  <a:lnTo>
                    <a:pt x="773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3" name="Google Shape;673;p38"/>
            <p:cNvSpPr/>
            <p:nvPr/>
          </p:nvSpPr>
          <p:spPr>
            <a:xfrm>
              <a:off x="7785336" y="2430643"/>
              <a:ext cx="21259" cy="266783"/>
            </a:xfrm>
            <a:custGeom>
              <a:avLst/>
              <a:gdLst/>
              <a:ahLst/>
              <a:cxnLst/>
              <a:rect l="l" t="t" r="r" b="b"/>
              <a:pathLst>
                <a:path w="1289" h="16176" extrusionOk="0">
                  <a:moveTo>
                    <a:pt x="0" y="1"/>
                  </a:moveTo>
                  <a:lnTo>
                    <a:pt x="0" y="15316"/>
                  </a:lnTo>
                  <a:lnTo>
                    <a:pt x="1289" y="16175"/>
                  </a:lnTo>
                  <a:lnTo>
                    <a:pt x="1289" y="717"/>
                  </a:lnTo>
                  <a:lnTo>
                    <a:pt x="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4" name="Google Shape;674;p38"/>
            <p:cNvSpPr/>
            <p:nvPr/>
          </p:nvSpPr>
          <p:spPr>
            <a:xfrm>
              <a:off x="7806579" y="2369275"/>
              <a:ext cx="127487" cy="328151"/>
            </a:xfrm>
            <a:custGeom>
              <a:avLst/>
              <a:gdLst/>
              <a:ahLst/>
              <a:cxnLst/>
              <a:rect l="l" t="t" r="r" b="b"/>
              <a:pathLst>
                <a:path w="7730" h="19897" extrusionOk="0">
                  <a:moveTo>
                    <a:pt x="7730" y="0"/>
                  </a:moveTo>
                  <a:lnTo>
                    <a:pt x="1" y="4438"/>
                  </a:lnTo>
                  <a:lnTo>
                    <a:pt x="1" y="19896"/>
                  </a:lnTo>
                  <a:lnTo>
                    <a:pt x="7730" y="15316"/>
                  </a:lnTo>
                  <a:lnTo>
                    <a:pt x="773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75" name="Google Shape;675;p38"/>
            <p:cNvSpPr/>
            <p:nvPr/>
          </p:nvSpPr>
          <p:spPr>
            <a:xfrm>
              <a:off x="7811296" y="2442452"/>
              <a:ext cx="165271" cy="94436"/>
            </a:xfrm>
            <a:custGeom>
              <a:avLst/>
              <a:gdLst/>
              <a:ahLst/>
              <a:cxnLst/>
              <a:rect l="l" t="t" r="r" b="b"/>
              <a:pathLst>
                <a:path w="10021" h="5726" extrusionOk="0">
                  <a:moveTo>
                    <a:pt x="7158" y="1"/>
                  </a:moveTo>
                  <a:lnTo>
                    <a:pt x="1" y="4151"/>
                  </a:lnTo>
                  <a:lnTo>
                    <a:pt x="2720" y="5726"/>
                  </a:lnTo>
                  <a:lnTo>
                    <a:pt x="10020" y="1575"/>
                  </a:lnTo>
                  <a:lnTo>
                    <a:pt x="715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6" name="Google Shape;676;p38"/>
            <p:cNvSpPr/>
            <p:nvPr/>
          </p:nvSpPr>
          <p:spPr>
            <a:xfrm>
              <a:off x="7811296" y="2510912"/>
              <a:ext cx="44876" cy="231357"/>
            </a:xfrm>
            <a:custGeom>
              <a:avLst/>
              <a:gdLst/>
              <a:ahLst/>
              <a:cxnLst/>
              <a:rect l="l" t="t" r="r" b="b"/>
              <a:pathLst>
                <a:path w="2721" h="14028" extrusionOk="0">
                  <a:moveTo>
                    <a:pt x="1" y="0"/>
                  </a:moveTo>
                  <a:lnTo>
                    <a:pt x="1" y="12310"/>
                  </a:lnTo>
                  <a:lnTo>
                    <a:pt x="2720" y="14028"/>
                  </a:lnTo>
                  <a:lnTo>
                    <a:pt x="2720" y="1575"/>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77" name="Google Shape;677;p38"/>
            <p:cNvSpPr/>
            <p:nvPr/>
          </p:nvSpPr>
          <p:spPr>
            <a:xfrm>
              <a:off x="7856155" y="2468427"/>
              <a:ext cx="120412" cy="273841"/>
            </a:xfrm>
            <a:custGeom>
              <a:avLst/>
              <a:gdLst/>
              <a:ahLst/>
              <a:cxnLst/>
              <a:rect l="l" t="t" r="r" b="b"/>
              <a:pathLst>
                <a:path w="7301" h="16604" extrusionOk="0">
                  <a:moveTo>
                    <a:pt x="7300" y="0"/>
                  </a:moveTo>
                  <a:lnTo>
                    <a:pt x="0" y="4151"/>
                  </a:lnTo>
                  <a:lnTo>
                    <a:pt x="0" y="16604"/>
                  </a:lnTo>
                  <a:lnTo>
                    <a:pt x="7300" y="12310"/>
                  </a:lnTo>
                  <a:lnTo>
                    <a:pt x="730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78" name="Google Shape;678;p38"/>
            <p:cNvSpPr/>
            <p:nvPr/>
          </p:nvSpPr>
          <p:spPr>
            <a:xfrm>
              <a:off x="7934049" y="2711560"/>
              <a:ext cx="920677" cy="531174"/>
            </a:xfrm>
            <a:custGeom>
              <a:avLst/>
              <a:gdLst/>
              <a:ahLst/>
              <a:cxnLst/>
              <a:rect l="l" t="t" r="r" b="b"/>
              <a:pathLst>
                <a:path w="55824" h="32207" extrusionOk="0">
                  <a:moveTo>
                    <a:pt x="12167" y="1"/>
                  </a:moveTo>
                  <a:lnTo>
                    <a:pt x="1" y="7015"/>
                  </a:lnTo>
                  <a:lnTo>
                    <a:pt x="43800" y="32206"/>
                  </a:lnTo>
                  <a:lnTo>
                    <a:pt x="55823" y="25336"/>
                  </a:lnTo>
                  <a:lnTo>
                    <a:pt x="1216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9" name="Google Shape;679;p38"/>
            <p:cNvSpPr/>
            <p:nvPr/>
          </p:nvSpPr>
          <p:spPr>
            <a:xfrm>
              <a:off x="7934049" y="2827238"/>
              <a:ext cx="722388" cy="1128417"/>
            </a:xfrm>
            <a:custGeom>
              <a:avLst/>
              <a:gdLst/>
              <a:ahLst/>
              <a:cxnLst/>
              <a:rect l="l" t="t" r="r" b="b"/>
              <a:pathLst>
                <a:path w="43801" h="68420" extrusionOk="0">
                  <a:moveTo>
                    <a:pt x="1" y="1"/>
                  </a:moveTo>
                  <a:lnTo>
                    <a:pt x="1" y="43227"/>
                  </a:lnTo>
                  <a:lnTo>
                    <a:pt x="20040" y="54821"/>
                  </a:lnTo>
                  <a:lnTo>
                    <a:pt x="20612" y="55108"/>
                  </a:lnTo>
                  <a:lnTo>
                    <a:pt x="43800" y="68419"/>
                  </a:lnTo>
                  <a:lnTo>
                    <a:pt x="43800" y="25192"/>
                  </a:lnTo>
                  <a:lnTo>
                    <a:pt x="20612" y="11881"/>
                  </a:lnTo>
                  <a:lnTo>
                    <a:pt x="20040" y="11451"/>
                  </a:lnTo>
                  <a:lnTo>
                    <a:pt x="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80" name="Google Shape;680;p38"/>
            <p:cNvSpPr/>
            <p:nvPr/>
          </p:nvSpPr>
          <p:spPr>
            <a:xfrm>
              <a:off x="8656421" y="3129397"/>
              <a:ext cx="198306" cy="826258"/>
            </a:xfrm>
            <a:custGeom>
              <a:avLst/>
              <a:gdLst/>
              <a:ahLst/>
              <a:cxnLst/>
              <a:rect l="l" t="t" r="r" b="b"/>
              <a:pathLst>
                <a:path w="12024" h="50099" extrusionOk="0">
                  <a:moveTo>
                    <a:pt x="12023" y="1"/>
                  </a:moveTo>
                  <a:lnTo>
                    <a:pt x="0" y="6871"/>
                  </a:lnTo>
                  <a:lnTo>
                    <a:pt x="0" y="50098"/>
                  </a:lnTo>
                  <a:lnTo>
                    <a:pt x="12023" y="43228"/>
                  </a:lnTo>
                  <a:lnTo>
                    <a:pt x="12023" y="1"/>
                  </a:lnTo>
                  <a:close/>
                </a:path>
              </a:pathLst>
            </a:custGeom>
            <a:solidFill>
              <a:srgbClr val="BFBFBF"/>
            </a:solidFill>
            <a:ln>
              <a:noFill/>
            </a:ln>
          </p:spPr>
          <p:txBody>
            <a:bodyPr spcFirstLastPara="1" wrap="square" lIns="121900" tIns="121900" rIns="121900" bIns="121900" anchor="ctr" anchorCtr="0">
              <a:noAutofit/>
            </a:bodyPr>
            <a:lstStyle/>
            <a:p>
              <a:endParaRPr sz="2400"/>
            </a:p>
          </p:txBody>
        </p:sp>
        <p:sp>
          <p:nvSpPr>
            <p:cNvPr id="681" name="Google Shape;681;p38"/>
            <p:cNvSpPr/>
            <p:nvPr/>
          </p:nvSpPr>
          <p:spPr>
            <a:xfrm>
              <a:off x="8264542" y="3016094"/>
              <a:ext cx="9467" cy="720013"/>
            </a:xfrm>
            <a:custGeom>
              <a:avLst/>
              <a:gdLst/>
              <a:ahLst/>
              <a:cxnLst/>
              <a:rect l="l" t="t" r="r" b="b"/>
              <a:pathLst>
                <a:path w="574" h="43657" extrusionOk="0">
                  <a:moveTo>
                    <a:pt x="1" y="0"/>
                  </a:moveTo>
                  <a:lnTo>
                    <a:pt x="1" y="43370"/>
                  </a:lnTo>
                  <a:lnTo>
                    <a:pt x="573" y="43657"/>
                  </a:lnTo>
                  <a:lnTo>
                    <a:pt x="573" y="430"/>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2" name="Google Shape;682;p38"/>
            <p:cNvSpPr/>
            <p:nvPr/>
          </p:nvSpPr>
          <p:spPr>
            <a:xfrm>
              <a:off x="7511495" y="2798904"/>
              <a:ext cx="14184" cy="184155"/>
            </a:xfrm>
            <a:custGeom>
              <a:avLst/>
              <a:gdLst/>
              <a:ahLst/>
              <a:cxnLst/>
              <a:rect l="l" t="t" r="r" b="b"/>
              <a:pathLst>
                <a:path w="860" h="11166" extrusionOk="0">
                  <a:moveTo>
                    <a:pt x="1" y="1"/>
                  </a:moveTo>
                  <a:lnTo>
                    <a:pt x="1" y="10736"/>
                  </a:lnTo>
                  <a:lnTo>
                    <a:pt x="859" y="11166"/>
                  </a:lnTo>
                  <a:lnTo>
                    <a:pt x="859" y="574"/>
                  </a:lnTo>
                  <a:lnTo>
                    <a:pt x="1"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3" name="Google Shape;683;p38"/>
            <p:cNvSpPr/>
            <p:nvPr/>
          </p:nvSpPr>
          <p:spPr>
            <a:xfrm>
              <a:off x="7579955" y="2836688"/>
              <a:ext cx="14184" cy="181780"/>
            </a:xfrm>
            <a:custGeom>
              <a:avLst/>
              <a:gdLst/>
              <a:ahLst/>
              <a:cxnLst/>
              <a:rect l="l" t="t" r="r" b="b"/>
              <a:pathLst>
                <a:path w="860" h="11022" extrusionOk="0">
                  <a:moveTo>
                    <a:pt x="1" y="0"/>
                  </a:moveTo>
                  <a:lnTo>
                    <a:pt x="1" y="10592"/>
                  </a:lnTo>
                  <a:lnTo>
                    <a:pt x="859" y="11022"/>
                  </a:lnTo>
                  <a:lnTo>
                    <a:pt x="859" y="430"/>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4" name="Google Shape;684;p38"/>
            <p:cNvSpPr/>
            <p:nvPr/>
          </p:nvSpPr>
          <p:spPr>
            <a:xfrm>
              <a:off x="8229133" y="3216742"/>
              <a:ext cx="14184" cy="184155"/>
            </a:xfrm>
            <a:custGeom>
              <a:avLst/>
              <a:gdLst/>
              <a:ahLst/>
              <a:cxnLst/>
              <a:rect l="l" t="t" r="r" b="b"/>
              <a:pathLst>
                <a:path w="860" h="11166" extrusionOk="0">
                  <a:moveTo>
                    <a:pt x="1" y="1"/>
                  </a:moveTo>
                  <a:lnTo>
                    <a:pt x="1" y="10736"/>
                  </a:lnTo>
                  <a:lnTo>
                    <a:pt x="859" y="11165"/>
                  </a:lnTo>
                  <a:lnTo>
                    <a:pt x="859" y="573"/>
                  </a:lnTo>
                  <a:lnTo>
                    <a:pt x="1"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5" name="Google Shape;685;p38"/>
            <p:cNvSpPr/>
            <p:nvPr/>
          </p:nvSpPr>
          <p:spPr>
            <a:xfrm>
              <a:off x="8297593" y="3254526"/>
              <a:ext cx="14184" cy="181780"/>
            </a:xfrm>
            <a:custGeom>
              <a:avLst/>
              <a:gdLst/>
              <a:ahLst/>
              <a:cxnLst/>
              <a:rect l="l" t="t" r="r" b="b"/>
              <a:pathLst>
                <a:path w="860" h="11022" extrusionOk="0">
                  <a:moveTo>
                    <a:pt x="1" y="0"/>
                  </a:moveTo>
                  <a:lnTo>
                    <a:pt x="1" y="10592"/>
                  </a:lnTo>
                  <a:lnTo>
                    <a:pt x="716" y="11021"/>
                  </a:lnTo>
                  <a:lnTo>
                    <a:pt x="859" y="429"/>
                  </a:lnTo>
                  <a:lnTo>
                    <a:pt x="1"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6" name="Google Shape;686;p38"/>
            <p:cNvSpPr/>
            <p:nvPr/>
          </p:nvSpPr>
          <p:spPr>
            <a:xfrm>
              <a:off x="7910448" y="2813071"/>
              <a:ext cx="11825" cy="717655"/>
            </a:xfrm>
            <a:custGeom>
              <a:avLst/>
              <a:gdLst/>
              <a:ahLst/>
              <a:cxnLst/>
              <a:rect l="l" t="t" r="r" b="b"/>
              <a:pathLst>
                <a:path w="717" h="43514" extrusionOk="0">
                  <a:moveTo>
                    <a:pt x="0" y="1"/>
                  </a:moveTo>
                  <a:lnTo>
                    <a:pt x="0" y="43228"/>
                  </a:lnTo>
                  <a:lnTo>
                    <a:pt x="716" y="43514"/>
                  </a:lnTo>
                  <a:lnTo>
                    <a:pt x="716" y="287"/>
                  </a:lnTo>
                  <a:lnTo>
                    <a:pt x="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87" name="Google Shape;687;p38"/>
            <p:cNvSpPr/>
            <p:nvPr/>
          </p:nvSpPr>
          <p:spPr>
            <a:xfrm>
              <a:off x="8219699" y="1559957"/>
              <a:ext cx="516990" cy="1170902"/>
            </a:xfrm>
            <a:custGeom>
              <a:avLst/>
              <a:gdLst/>
              <a:ahLst/>
              <a:cxnLst/>
              <a:rect l="l" t="t" r="r" b="b"/>
              <a:pathLst>
                <a:path w="31347" h="70996" extrusionOk="0">
                  <a:moveTo>
                    <a:pt x="4008" y="10020"/>
                  </a:moveTo>
                  <a:lnTo>
                    <a:pt x="13598" y="15602"/>
                  </a:lnTo>
                  <a:lnTo>
                    <a:pt x="13598" y="17033"/>
                  </a:lnTo>
                  <a:lnTo>
                    <a:pt x="4008" y="11594"/>
                  </a:lnTo>
                  <a:lnTo>
                    <a:pt x="4008" y="10020"/>
                  </a:lnTo>
                  <a:close/>
                  <a:moveTo>
                    <a:pt x="4008" y="13884"/>
                  </a:moveTo>
                  <a:lnTo>
                    <a:pt x="13598" y="19466"/>
                  </a:lnTo>
                  <a:lnTo>
                    <a:pt x="13598" y="20898"/>
                  </a:lnTo>
                  <a:lnTo>
                    <a:pt x="4008" y="15459"/>
                  </a:lnTo>
                  <a:lnTo>
                    <a:pt x="4008" y="13884"/>
                  </a:lnTo>
                  <a:close/>
                  <a:moveTo>
                    <a:pt x="4008" y="17749"/>
                  </a:moveTo>
                  <a:lnTo>
                    <a:pt x="13598" y="23331"/>
                  </a:lnTo>
                  <a:lnTo>
                    <a:pt x="13598" y="24762"/>
                  </a:lnTo>
                  <a:lnTo>
                    <a:pt x="4008" y="19323"/>
                  </a:lnTo>
                  <a:lnTo>
                    <a:pt x="4008" y="17749"/>
                  </a:lnTo>
                  <a:close/>
                  <a:moveTo>
                    <a:pt x="4008" y="21757"/>
                  </a:moveTo>
                  <a:lnTo>
                    <a:pt x="13455" y="27196"/>
                  </a:lnTo>
                  <a:lnTo>
                    <a:pt x="13455" y="28627"/>
                  </a:lnTo>
                  <a:lnTo>
                    <a:pt x="4008" y="23188"/>
                  </a:lnTo>
                  <a:lnTo>
                    <a:pt x="4008" y="21757"/>
                  </a:lnTo>
                  <a:close/>
                  <a:moveTo>
                    <a:pt x="17827" y="19060"/>
                  </a:moveTo>
                  <a:cubicBezTo>
                    <a:pt x="18082" y="19060"/>
                    <a:pt x="18388" y="19142"/>
                    <a:pt x="18751" y="19323"/>
                  </a:cubicBezTo>
                  <a:cubicBezTo>
                    <a:pt x="18751" y="19323"/>
                    <a:pt x="18751" y="19323"/>
                    <a:pt x="18894" y="19466"/>
                  </a:cubicBezTo>
                  <a:cubicBezTo>
                    <a:pt x="20468" y="20325"/>
                    <a:pt x="22043" y="24333"/>
                    <a:pt x="22043" y="24333"/>
                  </a:cubicBezTo>
                  <a:cubicBezTo>
                    <a:pt x="22043" y="24333"/>
                    <a:pt x="23215" y="22477"/>
                    <a:pt x="24752" y="22477"/>
                  </a:cubicBezTo>
                  <a:cubicBezTo>
                    <a:pt x="25076" y="22477"/>
                    <a:pt x="25416" y="22559"/>
                    <a:pt x="25764" y="22759"/>
                  </a:cubicBezTo>
                  <a:cubicBezTo>
                    <a:pt x="25908" y="22902"/>
                    <a:pt x="26194" y="23188"/>
                    <a:pt x="26480" y="23474"/>
                  </a:cubicBezTo>
                  <a:cubicBezTo>
                    <a:pt x="28770" y="26051"/>
                    <a:pt x="27339" y="28770"/>
                    <a:pt x="25621" y="29629"/>
                  </a:cubicBezTo>
                  <a:cubicBezTo>
                    <a:pt x="24047" y="30631"/>
                    <a:pt x="21757" y="30774"/>
                    <a:pt x="21757" y="30774"/>
                  </a:cubicBezTo>
                  <a:cubicBezTo>
                    <a:pt x="21757" y="30822"/>
                    <a:pt x="21757" y="30838"/>
                    <a:pt x="21751" y="30838"/>
                  </a:cubicBezTo>
                  <a:cubicBezTo>
                    <a:pt x="21741" y="30838"/>
                    <a:pt x="21709" y="30774"/>
                    <a:pt x="21613" y="30774"/>
                  </a:cubicBezTo>
                  <a:cubicBezTo>
                    <a:pt x="20612" y="30202"/>
                    <a:pt x="17892" y="25049"/>
                    <a:pt x="17606" y="24333"/>
                  </a:cubicBezTo>
                  <a:cubicBezTo>
                    <a:pt x="16622" y="22119"/>
                    <a:pt x="16272" y="19060"/>
                    <a:pt x="17827" y="19060"/>
                  </a:cubicBezTo>
                  <a:close/>
                  <a:moveTo>
                    <a:pt x="6441" y="29057"/>
                  </a:moveTo>
                  <a:lnTo>
                    <a:pt x="8588" y="30202"/>
                  </a:lnTo>
                  <a:lnTo>
                    <a:pt x="8588" y="32492"/>
                  </a:lnTo>
                  <a:lnTo>
                    <a:pt x="10449" y="33637"/>
                  </a:lnTo>
                  <a:lnTo>
                    <a:pt x="10449" y="36070"/>
                  </a:lnTo>
                  <a:lnTo>
                    <a:pt x="8588" y="34925"/>
                  </a:lnTo>
                  <a:lnTo>
                    <a:pt x="8588" y="37215"/>
                  </a:lnTo>
                  <a:lnTo>
                    <a:pt x="6441" y="35927"/>
                  </a:lnTo>
                  <a:lnTo>
                    <a:pt x="6441" y="33780"/>
                  </a:lnTo>
                  <a:lnTo>
                    <a:pt x="4437" y="32635"/>
                  </a:lnTo>
                  <a:lnTo>
                    <a:pt x="4437" y="30058"/>
                  </a:lnTo>
                  <a:lnTo>
                    <a:pt x="6441" y="31204"/>
                  </a:lnTo>
                  <a:lnTo>
                    <a:pt x="6441" y="29057"/>
                  </a:lnTo>
                  <a:close/>
                  <a:moveTo>
                    <a:pt x="17463" y="34925"/>
                  </a:moveTo>
                  <a:lnTo>
                    <a:pt x="27625" y="40794"/>
                  </a:lnTo>
                  <a:lnTo>
                    <a:pt x="27625" y="42225"/>
                  </a:lnTo>
                  <a:lnTo>
                    <a:pt x="17463" y="36356"/>
                  </a:lnTo>
                  <a:lnTo>
                    <a:pt x="17463" y="34925"/>
                  </a:lnTo>
                  <a:close/>
                  <a:moveTo>
                    <a:pt x="14027" y="36500"/>
                  </a:moveTo>
                  <a:lnTo>
                    <a:pt x="27625" y="44372"/>
                  </a:lnTo>
                  <a:lnTo>
                    <a:pt x="27625" y="45803"/>
                  </a:lnTo>
                  <a:lnTo>
                    <a:pt x="14027" y="38074"/>
                  </a:lnTo>
                  <a:lnTo>
                    <a:pt x="14027" y="36500"/>
                  </a:lnTo>
                  <a:close/>
                  <a:moveTo>
                    <a:pt x="13455" y="40078"/>
                  </a:moveTo>
                  <a:lnTo>
                    <a:pt x="27625" y="48237"/>
                  </a:lnTo>
                  <a:lnTo>
                    <a:pt x="27625" y="49668"/>
                  </a:lnTo>
                  <a:lnTo>
                    <a:pt x="13455" y="41509"/>
                  </a:lnTo>
                  <a:lnTo>
                    <a:pt x="13455" y="40078"/>
                  </a:lnTo>
                  <a:close/>
                  <a:moveTo>
                    <a:pt x="3722" y="38360"/>
                  </a:moveTo>
                  <a:lnTo>
                    <a:pt x="27625" y="52101"/>
                  </a:lnTo>
                  <a:lnTo>
                    <a:pt x="27482" y="53533"/>
                  </a:lnTo>
                  <a:lnTo>
                    <a:pt x="3722" y="39792"/>
                  </a:lnTo>
                  <a:lnTo>
                    <a:pt x="3722" y="38360"/>
                  </a:lnTo>
                  <a:close/>
                  <a:moveTo>
                    <a:pt x="3722" y="42225"/>
                  </a:moveTo>
                  <a:lnTo>
                    <a:pt x="27482" y="55966"/>
                  </a:lnTo>
                  <a:lnTo>
                    <a:pt x="27482" y="57397"/>
                  </a:lnTo>
                  <a:lnTo>
                    <a:pt x="3722" y="43656"/>
                  </a:lnTo>
                  <a:lnTo>
                    <a:pt x="3722" y="42225"/>
                  </a:lnTo>
                  <a:close/>
                  <a:moveTo>
                    <a:pt x="3722" y="46090"/>
                  </a:moveTo>
                  <a:lnTo>
                    <a:pt x="27482" y="59831"/>
                  </a:lnTo>
                  <a:lnTo>
                    <a:pt x="27482" y="61262"/>
                  </a:lnTo>
                  <a:lnTo>
                    <a:pt x="3722" y="47521"/>
                  </a:lnTo>
                  <a:lnTo>
                    <a:pt x="3722" y="46090"/>
                  </a:lnTo>
                  <a:close/>
                  <a:moveTo>
                    <a:pt x="143" y="0"/>
                  </a:moveTo>
                  <a:lnTo>
                    <a:pt x="0" y="52960"/>
                  </a:lnTo>
                  <a:lnTo>
                    <a:pt x="31204" y="70995"/>
                  </a:lnTo>
                  <a:lnTo>
                    <a:pt x="31347" y="18035"/>
                  </a:lnTo>
                  <a:lnTo>
                    <a:pt x="1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88" name="Google Shape;688;p38"/>
            <p:cNvSpPr/>
            <p:nvPr/>
          </p:nvSpPr>
          <p:spPr>
            <a:xfrm>
              <a:off x="8285785" y="1725195"/>
              <a:ext cx="158180" cy="115695"/>
            </a:xfrm>
            <a:custGeom>
              <a:avLst/>
              <a:gdLst/>
              <a:ahLst/>
              <a:cxnLst/>
              <a:rect l="l" t="t" r="r" b="b"/>
              <a:pathLst>
                <a:path w="9591" h="7015" extrusionOk="0">
                  <a:moveTo>
                    <a:pt x="1" y="1"/>
                  </a:moveTo>
                  <a:lnTo>
                    <a:pt x="1" y="1575"/>
                  </a:lnTo>
                  <a:lnTo>
                    <a:pt x="9591" y="7014"/>
                  </a:lnTo>
                  <a:lnTo>
                    <a:pt x="9591" y="5583"/>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89" name="Google Shape;689;p38"/>
            <p:cNvSpPr/>
            <p:nvPr/>
          </p:nvSpPr>
          <p:spPr>
            <a:xfrm>
              <a:off x="8285785" y="1788939"/>
              <a:ext cx="158180" cy="115678"/>
            </a:xfrm>
            <a:custGeom>
              <a:avLst/>
              <a:gdLst/>
              <a:ahLst/>
              <a:cxnLst/>
              <a:rect l="l" t="t" r="r" b="b"/>
              <a:pathLst>
                <a:path w="9591" h="7014" extrusionOk="0">
                  <a:moveTo>
                    <a:pt x="1" y="0"/>
                  </a:moveTo>
                  <a:lnTo>
                    <a:pt x="1" y="1575"/>
                  </a:lnTo>
                  <a:lnTo>
                    <a:pt x="9591" y="7014"/>
                  </a:lnTo>
                  <a:lnTo>
                    <a:pt x="9591" y="5582"/>
                  </a:lnTo>
                  <a:lnTo>
                    <a:pt x="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0" name="Google Shape;690;p38"/>
            <p:cNvSpPr/>
            <p:nvPr/>
          </p:nvSpPr>
          <p:spPr>
            <a:xfrm>
              <a:off x="8285785" y="1852666"/>
              <a:ext cx="158180" cy="115695"/>
            </a:xfrm>
            <a:custGeom>
              <a:avLst/>
              <a:gdLst/>
              <a:ahLst/>
              <a:cxnLst/>
              <a:rect l="l" t="t" r="r" b="b"/>
              <a:pathLst>
                <a:path w="9591" h="7015" extrusionOk="0">
                  <a:moveTo>
                    <a:pt x="1" y="1"/>
                  </a:moveTo>
                  <a:lnTo>
                    <a:pt x="1" y="1575"/>
                  </a:lnTo>
                  <a:lnTo>
                    <a:pt x="9591" y="7014"/>
                  </a:lnTo>
                  <a:lnTo>
                    <a:pt x="9591" y="5583"/>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1" name="Google Shape;691;p38"/>
            <p:cNvSpPr/>
            <p:nvPr/>
          </p:nvSpPr>
          <p:spPr>
            <a:xfrm>
              <a:off x="8285785" y="1918768"/>
              <a:ext cx="158180" cy="113336"/>
            </a:xfrm>
            <a:custGeom>
              <a:avLst/>
              <a:gdLst/>
              <a:ahLst/>
              <a:cxnLst/>
              <a:rect l="l" t="t" r="r" b="b"/>
              <a:pathLst>
                <a:path w="9591" h="6872" extrusionOk="0">
                  <a:moveTo>
                    <a:pt x="1" y="1"/>
                  </a:moveTo>
                  <a:lnTo>
                    <a:pt x="1" y="1432"/>
                  </a:lnTo>
                  <a:lnTo>
                    <a:pt x="9448" y="6871"/>
                  </a:lnTo>
                  <a:lnTo>
                    <a:pt x="9591" y="5440"/>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2" name="Google Shape;692;p38"/>
            <p:cNvSpPr/>
            <p:nvPr/>
          </p:nvSpPr>
          <p:spPr>
            <a:xfrm>
              <a:off x="8451040" y="2161917"/>
              <a:ext cx="224282" cy="153463"/>
            </a:xfrm>
            <a:custGeom>
              <a:avLst/>
              <a:gdLst/>
              <a:ahLst/>
              <a:cxnLst/>
              <a:rect l="l" t="t" r="r" b="b"/>
              <a:pathLst>
                <a:path w="13599" h="9305" extrusionOk="0">
                  <a:moveTo>
                    <a:pt x="0" y="1"/>
                  </a:moveTo>
                  <a:lnTo>
                    <a:pt x="0" y="1575"/>
                  </a:lnTo>
                  <a:lnTo>
                    <a:pt x="13598" y="9304"/>
                  </a:lnTo>
                  <a:lnTo>
                    <a:pt x="13598" y="7873"/>
                  </a:lnTo>
                  <a:lnTo>
                    <a:pt x="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3" name="Google Shape;693;p38"/>
            <p:cNvSpPr/>
            <p:nvPr/>
          </p:nvSpPr>
          <p:spPr>
            <a:xfrm>
              <a:off x="8507691" y="2135958"/>
              <a:ext cx="167630" cy="120395"/>
            </a:xfrm>
            <a:custGeom>
              <a:avLst/>
              <a:gdLst/>
              <a:ahLst/>
              <a:cxnLst/>
              <a:rect l="l" t="t" r="r" b="b"/>
              <a:pathLst>
                <a:path w="10164" h="7300" extrusionOk="0">
                  <a:moveTo>
                    <a:pt x="1" y="0"/>
                  </a:moveTo>
                  <a:lnTo>
                    <a:pt x="1" y="1431"/>
                  </a:lnTo>
                  <a:lnTo>
                    <a:pt x="10163" y="7300"/>
                  </a:lnTo>
                  <a:lnTo>
                    <a:pt x="10163" y="5869"/>
                  </a:lnTo>
                  <a:lnTo>
                    <a:pt x="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4" name="Google Shape;694;p38"/>
            <p:cNvSpPr/>
            <p:nvPr/>
          </p:nvSpPr>
          <p:spPr>
            <a:xfrm>
              <a:off x="8441589" y="2220927"/>
              <a:ext cx="233732" cy="158196"/>
            </a:xfrm>
            <a:custGeom>
              <a:avLst/>
              <a:gdLst/>
              <a:ahLst/>
              <a:cxnLst/>
              <a:rect l="l" t="t" r="r" b="b"/>
              <a:pathLst>
                <a:path w="14172" h="9592" extrusionOk="0">
                  <a:moveTo>
                    <a:pt x="1" y="1"/>
                  </a:moveTo>
                  <a:lnTo>
                    <a:pt x="1" y="1432"/>
                  </a:lnTo>
                  <a:lnTo>
                    <a:pt x="14171" y="9591"/>
                  </a:lnTo>
                  <a:lnTo>
                    <a:pt x="14171" y="8160"/>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5" name="Google Shape;695;p38"/>
            <p:cNvSpPr/>
            <p:nvPr/>
          </p:nvSpPr>
          <p:spPr>
            <a:xfrm>
              <a:off x="8281068" y="2192609"/>
              <a:ext cx="394253" cy="250241"/>
            </a:xfrm>
            <a:custGeom>
              <a:avLst/>
              <a:gdLst/>
              <a:ahLst/>
              <a:cxnLst/>
              <a:rect l="l" t="t" r="r" b="b"/>
              <a:pathLst>
                <a:path w="23905" h="15173" extrusionOk="0">
                  <a:moveTo>
                    <a:pt x="1" y="0"/>
                  </a:moveTo>
                  <a:lnTo>
                    <a:pt x="1" y="1432"/>
                  </a:lnTo>
                  <a:lnTo>
                    <a:pt x="23761" y="15173"/>
                  </a:lnTo>
                  <a:lnTo>
                    <a:pt x="23904" y="13741"/>
                  </a:lnTo>
                  <a:lnTo>
                    <a:pt x="1"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6" name="Google Shape;696;p38"/>
            <p:cNvSpPr/>
            <p:nvPr/>
          </p:nvSpPr>
          <p:spPr>
            <a:xfrm>
              <a:off x="8281068" y="2256336"/>
              <a:ext cx="391878" cy="250257"/>
            </a:xfrm>
            <a:custGeom>
              <a:avLst/>
              <a:gdLst/>
              <a:ahLst/>
              <a:cxnLst/>
              <a:rect l="l" t="t" r="r" b="b"/>
              <a:pathLst>
                <a:path w="23761" h="15174" extrusionOk="0">
                  <a:moveTo>
                    <a:pt x="1" y="1"/>
                  </a:moveTo>
                  <a:lnTo>
                    <a:pt x="1" y="1432"/>
                  </a:lnTo>
                  <a:lnTo>
                    <a:pt x="23761" y="15173"/>
                  </a:lnTo>
                  <a:lnTo>
                    <a:pt x="23761" y="13742"/>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7" name="Google Shape;697;p38"/>
            <p:cNvSpPr/>
            <p:nvPr/>
          </p:nvSpPr>
          <p:spPr>
            <a:xfrm>
              <a:off x="8281068" y="2320080"/>
              <a:ext cx="391878" cy="250241"/>
            </a:xfrm>
            <a:custGeom>
              <a:avLst/>
              <a:gdLst/>
              <a:ahLst/>
              <a:cxnLst/>
              <a:rect l="l" t="t" r="r" b="b"/>
              <a:pathLst>
                <a:path w="23761" h="15173" extrusionOk="0">
                  <a:moveTo>
                    <a:pt x="1" y="1"/>
                  </a:moveTo>
                  <a:lnTo>
                    <a:pt x="1" y="1432"/>
                  </a:lnTo>
                  <a:lnTo>
                    <a:pt x="23761" y="15173"/>
                  </a:lnTo>
                  <a:lnTo>
                    <a:pt x="23761" y="13742"/>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8" name="Google Shape;698;p38"/>
            <p:cNvSpPr/>
            <p:nvPr/>
          </p:nvSpPr>
          <p:spPr>
            <a:xfrm>
              <a:off x="8488049" y="1874288"/>
              <a:ext cx="206156" cy="194265"/>
            </a:xfrm>
            <a:custGeom>
              <a:avLst/>
              <a:gdLst/>
              <a:ahLst/>
              <a:cxnLst/>
              <a:rect l="l" t="t" r="r" b="b"/>
              <a:pathLst>
                <a:path w="12500" h="11779" extrusionOk="0">
                  <a:moveTo>
                    <a:pt x="1556" y="1"/>
                  </a:moveTo>
                  <a:cubicBezTo>
                    <a:pt x="1" y="1"/>
                    <a:pt x="351" y="3060"/>
                    <a:pt x="1335" y="5274"/>
                  </a:cubicBezTo>
                  <a:cubicBezTo>
                    <a:pt x="1621" y="5990"/>
                    <a:pt x="4341" y="11143"/>
                    <a:pt x="5342" y="11715"/>
                  </a:cubicBezTo>
                  <a:cubicBezTo>
                    <a:pt x="5438" y="11715"/>
                    <a:pt x="5470" y="11779"/>
                    <a:pt x="5480" y="11779"/>
                  </a:cubicBezTo>
                  <a:cubicBezTo>
                    <a:pt x="5486" y="11779"/>
                    <a:pt x="5486" y="11763"/>
                    <a:pt x="5486" y="11715"/>
                  </a:cubicBezTo>
                  <a:cubicBezTo>
                    <a:pt x="5486" y="11715"/>
                    <a:pt x="7776" y="11572"/>
                    <a:pt x="9350" y="10570"/>
                  </a:cubicBezTo>
                  <a:cubicBezTo>
                    <a:pt x="11068" y="9711"/>
                    <a:pt x="12499" y="6992"/>
                    <a:pt x="10209" y="4415"/>
                  </a:cubicBezTo>
                  <a:cubicBezTo>
                    <a:pt x="9923" y="4129"/>
                    <a:pt x="9637" y="3843"/>
                    <a:pt x="9493" y="3700"/>
                  </a:cubicBezTo>
                  <a:cubicBezTo>
                    <a:pt x="9145" y="3500"/>
                    <a:pt x="8805" y="3418"/>
                    <a:pt x="8481" y="3418"/>
                  </a:cubicBezTo>
                  <a:cubicBezTo>
                    <a:pt x="6944" y="3418"/>
                    <a:pt x="5772" y="5274"/>
                    <a:pt x="5772" y="5274"/>
                  </a:cubicBezTo>
                  <a:cubicBezTo>
                    <a:pt x="5772" y="5274"/>
                    <a:pt x="4197" y="1266"/>
                    <a:pt x="2623" y="407"/>
                  </a:cubicBezTo>
                  <a:cubicBezTo>
                    <a:pt x="2480" y="264"/>
                    <a:pt x="2480" y="264"/>
                    <a:pt x="2480" y="264"/>
                  </a:cubicBezTo>
                  <a:cubicBezTo>
                    <a:pt x="2117" y="83"/>
                    <a:pt x="1811" y="1"/>
                    <a:pt x="15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99" name="Google Shape;699;p38"/>
            <p:cNvSpPr/>
            <p:nvPr/>
          </p:nvSpPr>
          <p:spPr>
            <a:xfrm>
              <a:off x="8325927" y="2039163"/>
              <a:ext cx="35426" cy="134579"/>
            </a:xfrm>
            <a:custGeom>
              <a:avLst/>
              <a:gdLst/>
              <a:ahLst/>
              <a:cxnLst/>
              <a:rect l="l" t="t" r="r" b="b"/>
              <a:pathLst>
                <a:path w="2148" h="8160" extrusionOk="0">
                  <a:moveTo>
                    <a:pt x="0" y="1"/>
                  </a:moveTo>
                  <a:lnTo>
                    <a:pt x="0" y="2148"/>
                  </a:lnTo>
                  <a:lnTo>
                    <a:pt x="2147" y="3436"/>
                  </a:lnTo>
                  <a:lnTo>
                    <a:pt x="2147" y="1146"/>
                  </a:lnTo>
                  <a:lnTo>
                    <a:pt x="0" y="1"/>
                  </a:lnTo>
                  <a:close/>
                  <a:moveTo>
                    <a:pt x="0" y="4724"/>
                  </a:moveTo>
                  <a:lnTo>
                    <a:pt x="0" y="6871"/>
                  </a:lnTo>
                  <a:lnTo>
                    <a:pt x="2147" y="8159"/>
                  </a:lnTo>
                  <a:lnTo>
                    <a:pt x="2147" y="5869"/>
                  </a:lnTo>
                  <a:lnTo>
                    <a:pt x="0" y="4724"/>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00" name="Google Shape;700;p38"/>
            <p:cNvSpPr/>
            <p:nvPr/>
          </p:nvSpPr>
          <p:spPr>
            <a:xfrm>
              <a:off x="8292877" y="2055689"/>
              <a:ext cx="99153" cy="99169"/>
            </a:xfrm>
            <a:custGeom>
              <a:avLst/>
              <a:gdLst/>
              <a:ahLst/>
              <a:cxnLst/>
              <a:rect l="l" t="t" r="r" b="b"/>
              <a:pathLst>
                <a:path w="6012" h="6013" extrusionOk="0">
                  <a:moveTo>
                    <a:pt x="0" y="0"/>
                  </a:moveTo>
                  <a:lnTo>
                    <a:pt x="0" y="2577"/>
                  </a:lnTo>
                  <a:lnTo>
                    <a:pt x="2004" y="3722"/>
                  </a:lnTo>
                  <a:lnTo>
                    <a:pt x="4151" y="4867"/>
                  </a:lnTo>
                  <a:lnTo>
                    <a:pt x="6012" y="6012"/>
                  </a:lnTo>
                  <a:lnTo>
                    <a:pt x="6012" y="3579"/>
                  </a:lnTo>
                  <a:lnTo>
                    <a:pt x="4151" y="2434"/>
                  </a:lnTo>
                  <a:lnTo>
                    <a:pt x="2004" y="1146"/>
                  </a:lnTo>
                  <a:lnTo>
                    <a:pt x="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756" name="Google Shape;756;p38"/>
          <p:cNvGrpSpPr/>
          <p:nvPr/>
        </p:nvGrpSpPr>
        <p:grpSpPr>
          <a:xfrm>
            <a:off x="7250434" y="1657151"/>
            <a:ext cx="1407087" cy="1364567"/>
            <a:chOff x="5497700" y="1413938"/>
            <a:chExt cx="1055315" cy="1023425"/>
          </a:xfrm>
        </p:grpSpPr>
        <p:sp>
          <p:nvSpPr>
            <p:cNvPr id="757" name="Google Shape;757;p38"/>
            <p:cNvSpPr/>
            <p:nvPr/>
          </p:nvSpPr>
          <p:spPr>
            <a:xfrm>
              <a:off x="5497700" y="2181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758" name="Google Shape;758;p38"/>
            <p:cNvSpPr/>
            <p:nvPr/>
          </p:nvSpPr>
          <p:spPr>
            <a:xfrm>
              <a:off x="6395815" y="1650214"/>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759" name="Google Shape;759;p38"/>
            <p:cNvSpPr/>
            <p:nvPr/>
          </p:nvSpPr>
          <p:spPr>
            <a:xfrm>
              <a:off x="5664950" y="1413938"/>
              <a:ext cx="333600" cy="3336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9"/>
          <p:cNvSpPr txBox="1">
            <a:spLocks noGrp="1"/>
          </p:cNvSpPr>
          <p:nvPr>
            <p:ph type="subTitle" idx="1"/>
          </p:nvPr>
        </p:nvSpPr>
        <p:spPr>
          <a:xfrm>
            <a:off x="360219" y="1667919"/>
            <a:ext cx="6646832" cy="3463084"/>
          </a:xfrm>
          <a:prstGeom prst="rect">
            <a:avLst/>
          </a:prstGeom>
        </p:spPr>
        <p:txBody>
          <a:bodyPr spcFirstLastPara="1" vert="horz" wrap="square" lIns="121900" tIns="121900" rIns="121900" bIns="121900" rtlCol="0" anchor="t" anchorCtr="0">
            <a:noAutofit/>
          </a:bodyPr>
          <a:lstStyle/>
          <a:p>
            <a:pPr>
              <a:lnSpc>
                <a:spcPct val="107000"/>
              </a:lnSpc>
              <a:spcAft>
                <a:spcPts val="1067"/>
              </a:spcAft>
              <a:buSzPct val="100000"/>
              <a:buFont typeface="Wingdings" panose="05000000000000000000" pitchFamily="2" charset="2"/>
              <a:buChar char="Ø"/>
            </a:pPr>
            <a:r>
              <a:rPr lang="en-US" sz="2400">
                <a:latin typeface="Calibri" panose="020F0502020204030204" pitchFamily="34" charset="0"/>
                <a:ea typeface="Calibri" panose="020F0502020204030204" pitchFamily="34" charset="0"/>
                <a:cs typeface="Times New Roman" panose="02020603050405020304" pitchFamily="18" charset="0"/>
              </a:rPr>
              <a:t>Neuromodulation là một phương pháp điều trị gần đây để điều trị táo bón, thay đổi chức năng cơ quan thông qua kích tích điện các đường dẫn truyền thần kinh</a:t>
            </a:r>
          </a:p>
          <a:p>
            <a:pPr>
              <a:lnSpc>
                <a:spcPct val="107000"/>
              </a:lnSpc>
              <a:spcAft>
                <a:spcPts val="1067"/>
              </a:spcAft>
              <a:buSzPct val="100000"/>
              <a:buFont typeface="Wingdings" panose="05000000000000000000" pitchFamily="2" charset="2"/>
              <a:buChar char="Ø"/>
            </a:pPr>
            <a:r>
              <a:rPr lang="en-US" sz="2400">
                <a:latin typeface="Calibri" panose="020F0502020204030204" pitchFamily="34" charset="0"/>
                <a:ea typeface="Calibri" panose="020F0502020204030204" pitchFamily="34" charset="0"/>
                <a:cs typeface="Times New Roman" panose="02020603050405020304" pitchFamily="18" charset="0"/>
              </a:rPr>
              <a:t>Kích thích thần kinh cùng là phương pháp dùng nhiều nhất để điều hòa thần kinh đối với rối loạn chức năng ruột, liên quan đến kích thích liều thấp rễ thần kinh cùng, kích thích này vĩnh viễn thông qua các điện cực được cấy ghép đặt qua các lỗ xương cùng mức S2 đến S4</a:t>
            </a:r>
          </a:p>
        </p:txBody>
      </p:sp>
      <p:sp>
        <p:nvSpPr>
          <p:cNvPr id="765" name="Google Shape;765;p39"/>
          <p:cNvSpPr txBox="1">
            <a:spLocks noGrp="1"/>
          </p:cNvSpPr>
          <p:nvPr>
            <p:ph type="title"/>
          </p:nvPr>
        </p:nvSpPr>
        <p:spPr>
          <a:xfrm>
            <a:off x="5231408" y="766893"/>
            <a:ext cx="6114000" cy="763600"/>
          </a:xfrm>
          <a:prstGeom prst="rect">
            <a:avLst/>
          </a:prstGeom>
        </p:spPr>
        <p:txBody>
          <a:bodyPr spcFirstLastPara="1" vert="horz" wrap="square" lIns="121900" tIns="121900" rIns="121900" bIns="121900" rtlCol="0" anchor="t" anchorCtr="0">
            <a:noAutofit/>
          </a:bodyPr>
          <a:lstStyle/>
          <a:p>
            <a:r>
              <a:rPr lang="en"/>
              <a:t>GIAO THOA ĐIỆN</a:t>
            </a:r>
            <a:endParaRPr/>
          </a:p>
        </p:txBody>
      </p:sp>
      <p:sp>
        <p:nvSpPr>
          <p:cNvPr id="766" name="Google Shape;766;p39"/>
          <p:cNvSpPr/>
          <p:nvPr/>
        </p:nvSpPr>
        <p:spPr>
          <a:xfrm flipH="1">
            <a:off x="10493853" y="5706584"/>
            <a:ext cx="340800" cy="3408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885" name="Google Shape;885;p39"/>
          <p:cNvGrpSpPr/>
          <p:nvPr/>
        </p:nvGrpSpPr>
        <p:grpSpPr>
          <a:xfrm>
            <a:off x="1076267" y="945018"/>
            <a:ext cx="1653333" cy="932501"/>
            <a:chOff x="807200" y="708763"/>
            <a:chExt cx="1240000" cy="699376"/>
          </a:xfrm>
        </p:grpSpPr>
        <p:sp>
          <p:nvSpPr>
            <p:cNvPr id="886" name="Google Shape;886;p39"/>
            <p:cNvSpPr/>
            <p:nvPr/>
          </p:nvSpPr>
          <p:spPr>
            <a:xfrm flipH="1">
              <a:off x="1316228" y="708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9"/>
            <p:cNvSpPr/>
            <p:nvPr/>
          </p:nvSpPr>
          <p:spPr>
            <a:xfrm flipH="1">
              <a:off x="1890000" y="1198789"/>
              <a:ext cx="157200" cy="1572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888" name="Google Shape;888;p39"/>
            <p:cNvSpPr/>
            <p:nvPr/>
          </p:nvSpPr>
          <p:spPr>
            <a:xfrm flipH="1">
              <a:off x="807200" y="1250939"/>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grpSp>
      <p:pic>
        <p:nvPicPr>
          <p:cNvPr id="3" name="Picture 2" descr="Diagram&#10;&#10;Description automatically generated">
            <a:extLst>
              <a:ext uri="{FF2B5EF4-FFF2-40B4-BE49-F238E27FC236}">
                <a16:creationId xmlns:a16="http://schemas.microsoft.com/office/drawing/2014/main" id="{70226A57-E079-A2F9-9068-FD666597F9F1}"/>
              </a:ext>
            </a:extLst>
          </p:cNvPr>
          <p:cNvPicPr>
            <a:picLocks noChangeAspect="1"/>
          </p:cNvPicPr>
          <p:nvPr/>
        </p:nvPicPr>
        <p:blipFill>
          <a:blip r:embed="rId3"/>
          <a:stretch>
            <a:fillRect/>
          </a:stretch>
        </p:blipFill>
        <p:spPr>
          <a:xfrm>
            <a:off x="7158517" y="1550839"/>
            <a:ext cx="5026967" cy="49156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9"/>
          <p:cNvSpPr txBox="1">
            <a:spLocks noGrp="1"/>
          </p:cNvSpPr>
          <p:nvPr>
            <p:ph type="subTitle" idx="1"/>
          </p:nvPr>
        </p:nvSpPr>
        <p:spPr>
          <a:xfrm>
            <a:off x="5787851" y="1703185"/>
            <a:ext cx="6265605" cy="2543919"/>
          </a:xfrm>
          <a:prstGeom prst="rect">
            <a:avLst/>
          </a:prstGeom>
        </p:spPr>
        <p:txBody>
          <a:bodyPr spcFirstLastPara="1" vert="horz" wrap="square" lIns="121900" tIns="121900" rIns="121900" bIns="121900" rtlCol="0" anchor="t" anchorCtr="0">
            <a:noAutofit/>
          </a:bodyPr>
          <a:lstStyle/>
          <a:p>
            <a:pPr>
              <a:lnSpc>
                <a:spcPct val="107000"/>
              </a:lnSpc>
              <a:spcAft>
                <a:spcPts val="1067"/>
              </a:spcAft>
              <a:buSzPct val="100000"/>
              <a:buFont typeface="Wingdings" panose="05000000000000000000" pitchFamily="2" charset="2"/>
              <a:buChar char="Ø"/>
            </a:pPr>
            <a:r>
              <a:rPr lang="en-US" sz="2400">
                <a:latin typeface="Calibri" panose="020F0502020204030204" pitchFamily="34" charset="0"/>
                <a:ea typeface="Calibri" panose="020F0502020204030204" pitchFamily="34" charset="0"/>
                <a:cs typeface="Times New Roman" panose="02020603050405020304" pitchFamily="18" charset="0"/>
              </a:rPr>
              <a:t>Khi cho dòng điện đi qua da và cơ để kích thích các dây thần kinh mục tiêu, nhưng kháng trở ở da tỉ lệ nghịch với tần số, cho nên nếu kháng trở cao, tần số thấp (hiệu điện thế) </a:t>
            </a:r>
            <a:r>
              <a:rPr lang="en-US" sz="24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a:latin typeface="Calibri" panose="020F0502020204030204" pitchFamily="34" charset="0"/>
                <a:ea typeface="Calibri" panose="020F0502020204030204" pitchFamily="34" charset="0"/>
                <a:cs typeface="Times New Roman" panose="02020603050405020304" pitchFamily="18" charset="0"/>
              </a:rPr>
              <a:t> cường độ dòng điện phải cao, dẫn đến gây đau đớn. </a:t>
            </a:r>
          </a:p>
          <a:p>
            <a:pPr>
              <a:lnSpc>
                <a:spcPct val="107000"/>
              </a:lnSpc>
              <a:spcAft>
                <a:spcPts val="1067"/>
              </a:spcAft>
              <a:buSzPct val="100000"/>
              <a:buFont typeface="Wingdings" panose="05000000000000000000" pitchFamily="2" charset="2"/>
              <a:buChar char="Ø"/>
            </a:pPr>
            <a:r>
              <a:rPr lang="en-US" sz="2400">
                <a:latin typeface="Calibri" panose="020F0502020204030204" pitchFamily="34" charset="0"/>
                <a:ea typeface="Calibri" panose="020F0502020204030204" pitchFamily="34" charset="0"/>
                <a:cs typeface="Times New Roman" panose="02020603050405020304" pitchFamily="18" charset="0"/>
              </a:rPr>
              <a:t>Giao thoa điện khắc phục bằng cách sử dụng 2 tần số trung bình hơi lệch pha để tạo dòng điện trong ổ bụng để tạo ra pp điều trị tần số thấp nhưng cũng tạo kích thích tối thiểu bề mặt sợi tk cảm giác</a:t>
            </a:r>
          </a:p>
        </p:txBody>
      </p:sp>
      <p:sp>
        <p:nvSpPr>
          <p:cNvPr id="766" name="Google Shape;766;p39"/>
          <p:cNvSpPr/>
          <p:nvPr/>
        </p:nvSpPr>
        <p:spPr>
          <a:xfrm flipH="1">
            <a:off x="10493853" y="5706584"/>
            <a:ext cx="340800" cy="3408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885" name="Google Shape;885;p39"/>
          <p:cNvGrpSpPr/>
          <p:nvPr/>
        </p:nvGrpSpPr>
        <p:grpSpPr>
          <a:xfrm>
            <a:off x="1076267" y="945018"/>
            <a:ext cx="1653333" cy="932501"/>
            <a:chOff x="807200" y="708763"/>
            <a:chExt cx="1240000" cy="699376"/>
          </a:xfrm>
        </p:grpSpPr>
        <p:sp>
          <p:nvSpPr>
            <p:cNvPr id="886" name="Google Shape;886;p39"/>
            <p:cNvSpPr/>
            <p:nvPr/>
          </p:nvSpPr>
          <p:spPr>
            <a:xfrm flipH="1">
              <a:off x="1316228" y="708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9"/>
            <p:cNvSpPr/>
            <p:nvPr/>
          </p:nvSpPr>
          <p:spPr>
            <a:xfrm flipH="1">
              <a:off x="1890000" y="1198789"/>
              <a:ext cx="157200" cy="1572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888" name="Google Shape;888;p39"/>
            <p:cNvSpPr/>
            <p:nvPr/>
          </p:nvSpPr>
          <p:spPr>
            <a:xfrm flipH="1">
              <a:off x="807200" y="1250939"/>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grpSp>
      <p:pic>
        <p:nvPicPr>
          <p:cNvPr id="131" name="Picture 130" descr="Diagram&#10;&#10;Description automatically generated">
            <a:extLst>
              <a:ext uri="{FF2B5EF4-FFF2-40B4-BE49-F238E27FC236}">
                <a16:creationId xmlns:a16="http://schemas.microsoft.com/office/drawing/2014/main" id="{A613E7E7-DA2C-F69B-7C26-05D5D10A5E91}"/>
              </a:ext>
            </a:extLst>
          </p:cNvPr>
          <p:cNvPicPr>
            <a:picLocks noChangeAspect="1"/>
          </p:cNvPicPr>
          <p:nvPr/>
        </p:nvPicPr>
        <p:blipFill>
          <a:blip r:embed="rId3"/>
          <a:stretch>
            <a:fillRect/>
          </a:stretch>
        </p:blipFill>
        <p:spPr>
          <a:xfrm>
            <a:off x="1" y="1598386"/>
            <a:ext cx="5957455" cy="4045373"/>
          </a:xfrm>
          <a:prstGeom prst="rect">
            <a:avLst/>
          </a:prstGeom>
        </p:spPr>
      </p:pic>
      <p:sp>
        <p:nvSpPr>
          <p:cNvPr id="4" name="Google Shape;765;p39">
            <a:extLst>
              <a:ext uri="{FF2B5EF4-FFF2-40B4-BE49-F238E27FC236}">
                <a16:creationId xmlns:a16="http://schemas.microsoft.com/office/drawing/2014/main" id="{A9609F5B-5F3F-16BA-6845-2D94B80E9231}"/>
              </a:ext>
            </a:extLst>
          </p:cNvPr>
          <p:cNvSpPr txBox="1">
            <a:spLocks noGrp="1"/>
          </p:cNvSpPr>
          <p:nvPr>
            <p:ph type="title"/>
          </p:nvPr>
        </p:nvSpPr>
        <p:spPr>
          <a:xfrm>
            <a:off x="6209448" y="651983"/>
            <a:ext cx="6114000" cy="763600"/>
          </a:xfrm>
          <a:prstGeom prst="rect">
            <a:avLst/>
          </a:prstGeom>
        </p:spPr>
        <p:txBody>
          <a:bodyPr spcFirstLastPara="1" vert="horz" wrap="square" lIns="121900" tIns="121900" rIns="121900" bIns="121900" rtlCol="0" anchor="t" anchorCtr="0">
            <a:noAutofit/>
          </a:bodyPr>
          <a:lstStyle/>
          <a:p>
            <a:r>
              <a:rPr lang="en"/>
              <a:t>GIAO THOA ĐIỆN</a:t>
            </a:r>
            <a:endParaRPr/>
          </a:p>
        </p:txBody>
      </p:sp>
    </p:spTree>
    <p:extLst>
      <p:ext uri="{BB962C8B-B14F-4D97-AF65-F5344CB8AC3E}">
        <p14:creationId xmlns:p14="http://schemas.microsoft.com/office/powerpoint/2010/main" val="2709650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9"/>
          <p:cNvSpPr txBox="1">
            <a:spLocks noGrp="1"/>
          </p:cNvSpPr>
          <p:nvPr>
            <p:ph type="subTitle" idx="1"/>
          </p:nvPr>
        </p:nvSpPr>
        <p:spPr>
          <a:xfrm>
            <a:off x="8465127" y="1703185"/>
            <a:ext cx="2998645" cy="2538800"/>
          </a:xfrm>
          <a:prstGeom prst="rect">
            <a:avLst/>
          </a:prstGeom>
        </p:spPr>
        <p:txBody>
          <a:bodyPr spcFirstLastPara="1" vert="horz" wrap="square" lIns="121900" tIns="121900" rIns="121900" bIns="121900" rtlCol="0" anchor="t" anchorCtr="0">
            <a:noAutofit/>
          </a:bodyPr>
          <a:lstStyle/>
          <a:p>
            <a:pPr marL="0" indent="0">
              <a:buNone/>
            </a:pPr>
            <a:endParaRPr/>
          </a:p>
        </p:txBody>
      </p:sp>
      <p:sp>
        <p:nvSpPr>
          <p:cNvPr id="766" name="Google Shape;766;p39"/>
          <p:cNvSpPr/>
          <p:nvPr/>
        </p:nvSpPr>
        <p:spPr>
          <a:xfrm flipH="1">
            <a:off x="10493853" y="5706584"/>
            <a:ext cx="340800" cy="3408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885" name="Google Shape;885;p39"/>
          <p:cNvGrpSpPr/>
          <p:nvPr/>
        </p:nvGrpSpPr>
        <p:grpSpPr>
          <a:xfrm>
            <a:off x="1076267" y="945018"/>
            <a:ext cx="1653333" cy="932501"/>
            <a:chOff x="807200" y="708763"/>
            <a:chExt cx="1240000" cy="699376"/>
          </a:xfrm>
        </p:grpSpPr>
        <p:sp>
          <p:nvSpPr>
            <p:cNvPr id="886" name="Google Shape;886;p39"/>
            <p:cNvSpPr/>
            <p:nvPr/>
          </p:nvSpPr>
          <p:spPr>
            <a:xfrm flipH="1">
              <a:off x="1316228" y="708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9"/>
            <p:cNvSpPr/>
            <p:nvPr/>
          </p:nvSpPr>
          <p:spPr>
            <a:xfrm flipH="1">
              <a:off x="1890000" y="1198789"/>
              <a:ext cx="157200" cy="1572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888" name="Google Shape;888;p39"/>
            <p:cNvSpPr/>
            <p:nvPr/>
          </p:nvSpPr>
          <p:spPr>
            <a:xfrm flipH="1">
              <a:off x="807200" y="1250939"/>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grpSp>
      <p:pic>
        <p:nvPicPr>
          <p:cNvPr id="3" name="Picture 2">
            <a:extLst>
              <a:ext uri="{FF2B5EF4-FFF2-40B4-BE49-F238E27FC236}">
                <a16:creationId xmlns:a16="http://schemas.microsoft.com/office/drawing/2014/main" id="{19027F1A-8A04-26E2-A6F4-C819FA6445A4}"/>
              </a:ext>
            </a:extLst>
          </p:cNvPr>
          <p:cNvPicPr>
            <a:picLocks noChangeAspect="1"/>
          </p:cNvPicPr>
          <p:nvPr/>
        </p:nvPicPr>
        <p:blipFill rotWithShape="1">
          <a:blip r:embed="rId3"/>
          <a:srcRect r="28518"/>
          <a:stretch/>
        </p:blipFill>
        <p:spPr>
          <a:xfrm>
            <a:off x="0" y="1677960"/>
            <a:ext cx="5962021" cy="3372056"/>
          </a:xfrm>
          <a:prstGeom prst="rect">
            <a:avLst/>
          </a:prstGeom>
        </p:spPr>
      </p:pic>
      <p:pic>
        <p:nvPicPr>
          <p:cNvPr id="4" name="Picture 3" descr="A picture containing person, floor, indoor&#10;&#10;Description automatically generated">
            <a:extLst>
              <a:ext uri="{FF2B5EF4-FFF2-40B4-BE49-F238E27FC236}">
                <a16:creationId xmlns:a16="http://schemas.microsoft.com/office/drawing/2014/main" id="{904B1BAA-3B05-70C5-0C41-1BB8F2873C59}"/>
              </a:ext>
            </a:extLst>
          </p:cNvPr>
          <p:cNvPicPr>
            <a:picLocks noChangeAspect="1"/>
          </p:cNvPicPr>
          <p:nvPr/>
        </p:nvPicPr>
        <p:blipFill>
          <a:blip r:embed="rId4"/>
          <a:stretch>
            <a:fillRect/>
          </a:stretch>
        </p:blipFill>
        <p:spPr>
          <a:xfrm>
            <a:off x="8097549" y="1606550"/>
            <a:ext cx="3733800" cy="3644900"/>
          </a:xfrm>
          <a:prstGeom prst="rect">
            <a:avLst/>
          </a:prstGeom>
        </p:spPr>
      </p:pic>
      <p:sp>
        <p:nvSpPr>
          <p:cNvPr id="7" name="Google Shape;765;p39">
            <a:extLst>
              <a:ext uri="{FF2B5EF4-FFF2-40B4-BE49-F238E27FC236}">
                <a16:creationId xmlns:a16="http://schemas.microsoft.com/office/drawing/2014/main" id="{A81DBFDE-8872-B28B-A3E1-C3F2A0F43883}"/>
              </a:ext>
            </a:extLst>
          </p:cNvPr>
          <p:cNvSpPr txBox="1">
            <a:spLocks noGrp="1"/>
          </p:cNvSpPr>
          <p:nvPr>
            <p:ph type="title"/>
          </p:nvPr>
        </p:nvSpPr>
        <p:spPr>
          <a:xfrm>
            <a:off x="5231408" y="766893"/>
            <a:ext cx="6114000" cy="763600"/>
          </a:xfrm>
          <a:prstGeom prst="rect">
            <a:avLst/>
          </a:prstGeom>
        </p:spPr>
        <p:txBody>
          <a:bodyPr spcFirstLastPara="1" vert="horz" wrap="square" lIns="121900" tIns="121900" rIns="121900" bIns="121900" rtlCol="0" anchor="t" anchorCtr="0">
            <a:noAutofit/>
          </a:bodyPr>
          <a:lstStyle/>
          <a:p>
            <a:r>
              <a:rPr lang="en"/>
              <a:t>GIAO THOA ĐIỆN</a:t>
            </a:r>
            <a:endParaRPr/>
          </a:p>
        </p:txBody>
      </p:sp>
    </p:spTree>
    <p:extLst>
      <p:ext uri="{BB962C8B-B14F-4D97-AF65-F5344CB8AC3E}">
        <p14:creationId xmlns:p14="http://schemas.microsoft.com/office/powerpoint/2010/main" val="237224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9"/>
          <p:cNvSpPr txBox="1">
            <a:spLocks noGrp="1"/>
          </p:cNvSpPr>
          <p:nvPr>
            <p:ph type="subTitle" idx="1"/>
          </p:nvPr>
        </p:nvSpPr>
        <p:spPr>
          <a:xfrm>
            <a:off x="872836" y="1703185"/>
            <a:ext cx="11131595" cy="2538800"/>
          </a:xfrm>
          <a:prstGeom prst="rect">
            <a:avLst/>
          </a:prstGeom>
        </p:spPr>
        <p:txBody>
          <a:bodyPr spcFirstLastPara="1" vert="horz" wrap="square" lIns="121900" tIns="121900" rIns="121900" bIns="121900" rtlCol="0" anchor="t" anchorCtr="0">
            <a:noAutofit/>
          </a:bodyPr>
          <a:lstStyle/>
          <a:p>
            <a:pPr>
              <a:lnSpc>
                <a:spcPct val="107000"/>
              </a:lnSpc>
              <a:spcAft>
                <a:spcPts val="1067"/>
              </a:spcAft>
              <a:buSzPct val="100000"/>
              <a:buFont typeface="Wingdings" panose="05000000000000000000" pitchFamily="2" charset="2"/>
              <a:buChar char="Ø"/>
            </a:pPr>
            <a:r>
              <a:rPr lang="en-US" sz="2667">
                <a:latin typeface="Calibri" panose="020F0502020204030204" pitchFamily="34" charset="0"/>
                <a:ea typeface="Calibri" panose="020F0502020204030204" pitchFamily="34" charset="0"/>
                <a:cs typeface="Times New Roman" panose="02020603050405020304" pitchFamily="18" charset="0"/>
              </a:rPr>
              <a:t>Đây là phương pháp điều trị không xâm lấn, không đau và tiết kiểm. Được sử dụng thành công trong việc kiểm soát cơn đau mạn tính, rối loạn bàng quang và tiêu không tự chủ, điều trị táo bón chủ yếu ở trẻ em. </a:t>
            </a:r>
          </a:p>
          <a:p>
            <a:pPr>
              <a:lnSpc>
                <a:spcPct val="107000"/>
              </a:lnSpc>
              <a:spcAft>
                <a:spcPts val="1067"/>
              </a:spcAft>
              <a:buSzPct val="100000"/>
              <a:buFont typeface="Wingdings" panose="05000000000000000000" pitchFamily="2" charset="2"/>
              <a:buChar char="Ø"/>
            </a:pPr>
            <a:r>
              <a:rPr lang="en-US" sz="2667">
                <a:latin typeface="Calibri" panose="020F0502020204030204" pitchFamily="34" charset="0"/>
                <a:ea typeface="Calibri" panose="020F0502020204030204" pitchFamily="34" charset="0"/>
                <a:cs typeface="Times New Roman" panose="02020603050405020304" pitchFamily="18" charset="0"/>
              </a:rPr>
              <a:t>Cơ chế hoạt động kích thích của giao thoa điện còn chưa rõ ràng nhưng giả thiết là tác dụng phục hồi thần kinh (neuroplastic).</a:t>
            </a:r>
          </a:p>
          <a:p>
            <a:pPr>
              <a:lnSpc>
                <a:spcPct val="107000"/>
              </a:lnSpc>
              <a:spcAft>
                <a:spcPts val="1067"/>
              </a:spcAft>
              <a:buSzPct val="100000"/>
              <a:buFont typeface="Wingdings" panose="05000000000000000000" pitchFamily="2" charset="2"/>
              <a:buChar char="Ø"/>
            </a:pPr>
            <a:r>
              <a:rPr lang="en-US" sz="2667">
                <a:latin typeface="Calibri" panose="020F0502020204030204" pitchFamily="34" charset="0"/>
                <a:ea typeface="Calibri" panose="020F0502020204030204" pitchFamily="34" charset="0"/>
                <a:cs typeface="Times New Roman" panose="02020603050405020304" pitchFamily="18" charset="0"/>
              </a:rPr>
              <a:t> Kích thích với giao thoa điện được cho là làm tăng các trình tự lan truyền và hoạt động đại tràng, gây ra tác động kích thích tế bào Cajal, tạo ra sóng chậm hoạt động trong ruột, ngoài ra, vì các điện cực gần với tủy sống nên có tác dụng lên hệ thần kinh tự động thông qua đương dẫn truyền hướng tâm và ly tâm</a:t>
            </a:r>
          </a:p>
        </p:txBody>
      </p:sp>
      <p:sp>
        <p:nvSpPr>
          <p:cNvPr id="766" name="Google Shape;766;p39"/>
          <p:cNvSpPr/>
          <p:nvPr/>
        </p:nvSpPr>
        <p:spPr>
          <a:xfrm flipH="1">
            <a:off x="10493853" y="5706584"/>
            <a:ext cx="340800" cy="3408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885" name="Google Shape;885;p39"/>
          <p:cNvGrpSpPr/>
          <p:nvPr/>
        </p:nvGrpSpPr>
        <p:grpSpPr>
          <a:xfrm>
            <a:off x="1076267" y="945018"/>
            <a:ext cx="1653333" cy="932501"/>
            <a:chOff x="807200" y="708763"/>
            <a:chExt cx="1240000" cy="699376"/>
          </a:xfrm>
        </p:grpSpPr>
        <p:sp>
          <p:nvSpPr>
            <p:cNvPr id="886" name="Google Shape;886;p39"/>
            <p:cNvSpPr/>
            <p:nvPr/>
          </p:nvSpPr>
          <p:spPr>
            <a:xfrm flipH="1">
              <a:off x="1316228" y="708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9"/>
            <p:cNvSpPr/>
            <p:nvPr/>
          </p:nvSpPr>
          <p:spPr>
            <a:xfrm flipH="1">
              <a:off x="1890000" y="1198789"/>
              <a:ext cx="157200" cy="1572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888" name="Google Shape;888;p39"/>
            <p:cNvSpPr/>
            <p:nvPr/>
          </p:nvSpPr>
          <p:spPr>
            <a:xfrm flipH="1">
              <a:off x="807200" y="1250939"/>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grpSp>
      <p:sp>
        <p:nvSpPr>
          <p:cNvPr id="4" name="Google Shape;765;p39">
            <a:extLst>
              <a:ext uri="{FF2B5EF4-FFF2-40B4-BE49-F238E27FC236}">
                <a16:creationId xmlns:a16="http://schemas.microsoft.com/office/drawing/2014/main" id="{6DED6455-7750-B7F6-0449-2E13292E0753}"/>
              </a:ext>
            </a:extLst>
          </p:cNvPr>
          <p:cNvSpPr txBox="1">
            <a:spLocks/>
          </p:cNvSpPr>
          <p:nvPr/>
        </p:nvSpPr>
        <p:spPr>
          <a:xfrm>
            <a:off x="5231408" y="766893"/>
            <a:ext cx="6114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3200"/>
              <a:buFont typeface="Roboto Slab"/>
              <a:buNone/>
              <a:defRPr sz="3200" b="1" i="0" u="none" strike="noStrike" cap="none">
                <a:solidFill>
                  <a:schemeClr val="lt1"/>
                </a:solidFill>
                <a:latin typeface="Roboto Slab"/>
                <a:ea typeface="Roboto Slab"/>
                <a:cs typeface="Roboto Slab"/>
                <a:sym typeface="Roboto Slab"/>
              </a:defRPr>
            </a:lvl9pPr>
          </a:lstStyle>
          <a:p>
            <a:r>
              <a:rPr lang="en-US" sz="4267"/>
              <a:t>GIAO THOA ĐIỆN</a:t>
            </a:r>
          </a:p>
        </p:txBody>
      </p:sp>
    </p:spTree>
    <p:extLst>
      <p:ext uri="{BB962C8B-B14F-4D97-AF65-F5344CB8AC3E}">
        <p14:creationId xmlns:p14="http://schemas.microsoft.com/office/powerpoint/2010/main" val="1980977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9"/>
          <p:cNvSpPr txBox="1">
            <a:spLocks noGrp="1"/>
          </p:cNvSpPr>
          <p:nvPr>
            <p:ph type="subTitle" idx="1"/>
          </p:nvPr>
        </p:nvSpPr>
        <p:spPr>
          <a:xfrm>
            <a:off x="872836" y="1703185"/>
            <a:ext cx="10590936" cy="2538800"/>
          </a:xfrm>
          <a:prstGeom prst="rect">
            <a:avLst/>
          </a:prstGeom>
        </p:spPr>
        <p:txBody>
          <a:bodyPr spcFirstLastPara="1" vert="horz" wrap="square" lIns="121900" tIns="121900" rIns="121900" bIns="121900" rtlCol="0" anchor="t" anchorCtr="0">
            <a:noAutofit/>
          </a:bodyPr>
          <a:lstStyle/>
          <a:p>
            <a:pPr>
              <a:lnSpc>
                <a:spcPct val="107000"/>
              </a:lnSpc>
              <a:spcAft>
                <a:spcPts val="1067"/>
              </a:spcAft>
            </a:pPr>
            <a:r>
              <a:rPr lang="en-US" sz="3200"/>
              <a:t>Đối tượng: Slow-transit constipation </a:t>
            </a:r>
          </a:p>
          <a:p>
            <a:pPr marL="152396" indent="0">
              <a:lnSpc>
                <a:spcPct val="107000"/>
              </a:lnSpc>
              <a:spcAft>
                <a:spcPts val="1067"/>
              </a:spcAft>
              <a:buNone/>
            </a:pPr>
            <a:r>
              <a:rPr lang="en-US" sz="3200"/>
              <a:t>Hiệu quả:</a:t>
            </a:r>
          </a:p>
          <a:p>
            <a:pPr>
              <a:lnSpc>
                <a:spcPct val="107000"/>
              </a:lnSpc>
              <a:spcAft>
                <a:spcPts val="1067"/>
              </a:spcAft>
            </a:pPr>
            <a:r>
              <a:rPr lang="en-US" sz="3200"/>
              <a:t>Tăng tốc độ lưu thông ruột</a:t>
            </a:r>
          </a:p>
          <a:p>
            <a:pPr>
              <a:lnSpc>
                <a:spcPct val="107000"/>
              </a:lnSpc>
              <a:spcAft>
                <a:spcPts val="1067"/>
              </a:spcAft>
            </a:pPr>
            <a:r>
              <a:rPr lang="en-US" sz="3200"/>
              <a:t>Tăng số lần đi tiêu</a:t>
            </a:r>
          </a:p>
          <a:p>
            <a:pPr>
              <a:lnSpc>
                <a:spcPct val="107000"/>
              </a:lnSpc>
              <a:spcAft>
                <a:spcPts val="1067"/>
              </a:spcAft>
            </a:pPr>
            <a:r>
              <a:rPr lang="en-US" sz="3200"/>
              <a:t>Giảm triệu chứng soiling, giảm đau bụng</a:t>
            </a:r>
          </a:p>
          <a:p>
            <a:pPr marL="152396" indent="0">
              <a:lnSpc>
                <a:spcPct val="107000"/>
              </a:lnSpc>
              <a:spcAft>
                <a:spcPts val="1067"/>
              </a:spcAft>
              <a:buNone/>
            </a:pPr>
            <a:br>
              <a:rPr lang="en-US"/>
            </a:b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766" name="Google Shape;766;p39"/>
          <p:cNvSpPr/>
          <p:nvPr/>
        </p:nvSpPr>
        <p:spPr>
          <a:xfrm flipH="1">
            <a:off x="10493853" y="5706584"/>
            <a:ext cx="340800" cy="3408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885" name="Google Shape;885;p39"/>
          <p:cNvGrpSpPr/>
          <p:nvPr/>
        </p:nvGrpSpPr>
        <p:grpSpPr>
          <a:xfrm>
            <a:off x="1076267" y="945018"/>
            <a:ext cx="1653333" cy="932501"/>
            <a:chOff x="807200" y="708763"/>
            <a:chExt cx="1240000" cy="699376"/>
          </a:xfrm>
        </p:grpSpPr>
        <p:sp>
          <p:nvSpPr>
            <p:cNvPr id="886" name="Google Shape;886;p39"/>
            <p:cNvSpPr/>
            <p:nvPr/>
          </p:nvSpPr>
          <p:spPr>
            <a:xfrm flipH="1">
              <a:off x="1316228" y="708763"/>
              <a:ext cx="255600" cy="255600"/>
            </a:xfrm>
            <a:prstGeom prst="mathPlus">
              <a:avLst>
                <a:gd name="adj1" fmla="val 2352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9"/>
            <p:cNvSpPr/>
            <p:nvPr/>
          </p:nvSpPr>
          <p:spPr>
            <a:xfrm flipH="1">
              <a:off x="1890000" y="1198789"/>
              <a:ext cx="157200" cy="157200"/>
            </a:xfrm>
            <a:prstGeom prst="mathPlus">
              <a:avLst>
                <a:gd name="adj1" fmla="val 2352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888" name="Google Shape;888;p39"/>
            <p:cNvSpPr/>
            <p:nvPr/>
          </p:nvSpPr>
          <p:spPr>
            <a:xfrm flipH="1">
              <a:off x="807200" y="1250939"/>
              <a:ext cx="157200" cy="157200"/>
            </a:xfrm>
            <a:prstGeom prst="mathPlus">
              <a:avLst>
                <a:gd name="adj1" fmla="val 23520"/>
              </a:avLst>
            </a:prstGeom>
            <a:solidFill>
              <a:schemeClr val="accent2"/>
            </a:solidFill>
            <a:ln>
              <a:noFill/>
            </a:ln>
          </p:spPr>
          <p:txBody>
            <a:bodyPr spcFirstLastPara="1" wrap="square" lIns="121900" tIns="121900" rIns="121900" bIns="121900" anchor="ctr" anchorCtr="0">
              <a:noAutofit/>
            </a:bodyPr>
            <a:lstStyle/>
            <a:p>
              <a:endParaRPr sz="2400"/>
            </a:p>
          </p:txBody>
        </p:sp>
      </p:grpSp>
      <p:sp>
        <p:nvSpPr>
          <p:cNvPr id="6" name="Google Shape;765;p39">
            <a:extLst>
              <a:ext uri="{FF2B5EF4-FFF2-40B4-BE49-F238E27FC236}">
                <a16:creationId xmlns:a16="http://schemas.microsoft.com/office/drawing/2014/main" id="{7DDEEB49-6687-6045-44D8-D063C3EB4874}"/>
              </a:ext>
            </a:extLst>
          </p:cNvPr>
          <p:cNvSpPr txBox="1">
            <a:spLocks noGrp="1"/>
          </p:cNvSpPr>
          <p:nvPr>
            <p:ph type="title"/>
          </p:nvPr>
        </p:nvSpPr>
        <p:spPr>
          <a:xfrm>
            <a:off x="5231408" y="766893"/>
            <a:ext cx="6114000" cy="763600"/>
          </a:xfrm>
          <a:prstGeom prst="rect">
            <a:avLst/>
          </a:prstGeom>
        </p:spPr>
        <p:txBody>
          <a:bodyPr spcFirstLastPara="1" vert="horz" wrap="square" lIns="121900" tIns="121900" rIns="121900" bIns="121900" rtlCol="0" anchor="t" anchorCtr="0">
            <a:noAutofit/>
          </a:bodyPr>
          <a:lstStyle/>
          <a:p>
            <a:r>
              <a:rPr lang="en"/>
              <a:t>GIAO THOA ĐIỆN</a:t>
            </a:r>
            <a:endParaRPr/>
          </a:p>
        </p:txBody>
      </p:sp>
    </p:spTree>
    <p:extLst>
      <p:ext uri="{BB962C8B-B14F-4D97-AF65-F5344CB8AC3E}">
        <p14:creationId xmlns:p14="http://schemas.microsoft.com/office/powerpoint/2010/main" val="2143567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48E-5DF3-1E32-4FC0-6FC2175DD0E5}"/>
              </a:ext>
            </a:extLst>
          </p:cNvPr>
          <p:cNvSpPr>
            <a:spLocks noGrp="1"/>
          </p:cNvSpPr>
          <p:nvPr>
            <p:ph type="title"/>
          </p:nvPr>
        </p:nvSpPr>
        <p:spPr/>
        <p:txBody>
          <a:bodyPr/>
          <a:lstStyle/>
          <a:p>
            <a:r>
              <a:rPr lang="en-US" dirty="0" err="1"/>
              <a:t>Kích</a:t>
            </a:r>
            <a:r>
              <a:rPr lang="en-US" dirty="0"/>
              <a:t> </a:t>
            </a:r>
            <a:r>
              <a:rPr lang="en-US" dirty="0" err="1"/>
              <a:t>thích</a:t>
            </a:r>
            <a:r>
              <a:rPr lang="en-US" dirty="0"/>
              <a:t> </a:t>
            </a:r>
            <a:r>
              <a:rPr lang="en-US" dirty="0" err="1"/>
              <a:t>thần</a:t>
            </a:r>
            <a:r>
              <a:rPr lang="en-US" dirty="0"/>
              <a:t> </a:t>
            </a:r>
            <a:r>
              <a:rPr lang="en-US" dirty="0" err="1"/>
              <a:t>kinh</a:t>
            </a:r>
            <a:r>
              <a:rPr lang="en-US" dirty="0"/>
              <a:t> </a:t>
            </a:r>
            <a:r>
              <a:rPr lang="en-US" dirty="0" err="1"/>
              <a:t>cùng</a:t>
            </a:r>
            <a:endParaRPr lang="en-US" dirty="0"/>
          </a:p>
        </p:txBody>
      </p:sp>
      <p:sp>
        <p:nvSpPr>
          <p:cNvPr id="7" name="Content Placeholder 6">
            <a:extLst>
              <a:ext uri="{FF2B5EF4-FFF2-40B4-BE49-F238E27FC236}">
                <a16:creationId xmlns:a16="http://schemas.microsoft.com/office/drawing/2014/main" id="{85912164-46D4-7291-8708-19F2661FA959}"/>
              </a:ext>
            </a:extLst>
          </p:cNvPr>
          <p:cNvSpPr>
            <a:spLocks noGrp="1"/>
          </p:cNvSpPr>
          <p:nvPr>
            <p:ph idx="1"/>
          </p:nvPr>
        </p:nvSpPr>
        <p:spPr>
          <a:xfrm>
            <a:off x="838200" y="1825625"/>
            <a:ext cx="5734050" cy="4351338"/>
          </a:xfrm>
        </p:spPr>
        <p:txBody>
          <a:bodyPr/>
          <a:lstStyle/>
          <a:p>
            <a:r>
              <a:rPr lang="en-US" dirty="0" err="1"/>
              <a:t>Có</a:t>
            </a:r>
            <a:r>
              <a:rPr lang="en-US" dirty="0"/>
              <a:t> </a:t>
            </a:r>
            <a:r>
              <a:rPr lang="en-US" dirty="0" err="1"/>
              <a:t>thể</a:t>
            </a:r>
            <a:r>
              <a:rPr lang="en-US" dirty="0"/>
              <a:t> </a:t>
            </a:r>
            <a:r>
              <a:rPr lang="en-US" dirty="0" err="1"/>
              <a:t>hiệu</a:t>
            </a:r>
            <a:r>
              <a:rPr lang="en-US" dirty="0"/>
              <a:t> </a:t>
            </a:r>
            <a:r>
              <a:rPr lang="en-US" dirty="0" err="1"/>
              <a:t>quả</a:t>
            </a:r>
            <a:r>
              <a:rPr lang="en-US" dirty="0"/>
              <a:t> </a:t>
            </a:r>
            <a:r>
              <a:rPr lang="en-US" dirty="0" err="1"/>
              <a:t>điều</a:t>
            </a:r>
            <a:r>
              <a:rPr lang="en-US" dirty="0"/>
              <a:t> </a:t>
            </a:r>
            <a:r>
              <a:rPr lang="en-US" dirty="0" err="1"/>
              <a:t>trị</a:t>
            </a:r>
            <a:r>
              <a:rPr lang="en-US" dirty="0"/>
              <a:t> </a:t>
            </a:r>
            <a:r>
              <a:rPr lang="en-US" dirty="0" err="1"/>
              <a:t>táo</a:t>
            </a:r>
            <a:r>
              <a:rPr lang="en-US" dirty="0"/>
              <a:t> </a:t>
            </a:r>
            <a:r>
              <a:rPr lang="en-US" dirty="0" err="1"/>
              <a:t>bón</a:t>
            </a:r>
            <a:r>
              <a:rPr lang="en-US" dirty="0"/>
              <a:t> </a:t>
            </a:r>
            <a:r>
              <a:rPr lang="en-US" dirty="0" err="1"/>
              <a:t>khi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khác</a:t>
            </a:r>
            <a:r>
              <a:rPr lang="en-US" dirty="0"/>
              <a:t> </a:t>
            </a:r>
            <a:r>
              <a:rPr lang="en-US" dirty="0" err="1"/>
              <a:t>thất</a:t>
            </a:r>
            <a:r>
              <a:rPr lang="en-US" dirty="0"/>
              <a:t> </a:t>
            </a:r>
            <a:r>
              <a:rPr lang="en-US" dirty="0" err="1"/>
              <a:t>bại</a:t>
            </a:r>
            <a:endParaRPr lang="en-US" dirty="0"/>
          </a:p>
        </p:txBody>
      </p:sp>
      <p:pic>
        <p:nvPicPr>
          <p:cNvPr id="8" name="Content Placeholder 4">
            <a:extLst>
              <a:ext uri="{FF2B5EF4-FFF2-40B4-BE49-F238E27FC236}">
                <a16:creationId xmlns:a16="http://schemas.microsoft.com/office/drawing/2014/main" id="{0DC3BDBB-3003-36EC-0C2D-CC3E5795E1A2}"/>
              </a:ext>
            </a:extLst>
          </p:cNvPr>
          <p:cNvPicPr>
            <a:picLocks noChangeAspect="1"/>
          </p:cNvPicPr>
          <p:nvPr/>
        </p:nvPicPr>
        <p:blipFill>
          <a:blip r:embed="rId2"/>
          <a:stretch>
            <a:fillRect/>
          </a:stretch>
        </p:blipFill>
        <p:spPr>
          <a:xfrm>
            <a:off x="6771915" y="508794"/>
            <a:ext cx="5048970" cy="4351338"/>
          </a:xfrm>
          <a:prstGeom prst="rect">
            <a:avLst/>
          </a:prstGeom>
        </p:spPr>
      </p:pic>
      <p:pic>
        <p:nvPicPr>
          <p:cNvPr id="3074" name="Picture 2" descr="Sacral Nerve Stimulation for Incontinence">
            <a:extLst>
              <a:ext uri="{FF2B5EF4-FFF2-40B4-BE49-F238E27FC236}">
                <a16:creationId xmlns:a16="http://schemas.microsoft.com/office/drawing/2014/main" id="{8015906E-2631-D5E0-8507-49D1EBE36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783" y="2819400"/>
            <a:ext cx="38100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58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3099-D7DB-D9DF-D578-512470539459}"/>
              </a:ext>
            </a:extLst>
          </p:cNvPr>
          <p:cNvSpPr>
            <a:spLocks noGrp="1"/>
          </p:cNvSpPr>
          <p:nvPr>
            <p:ph type="title"/>
          </p:nvPr>
        </p:nvSpPr>
        <p:spPr/>
        <p:txBody>
          <a:bodyPr/>
          <a:lstStyle/>
          <a:p>
            <a:r>
              <a:rPr lang="en-US" dirty="0" err="1"/>
              <a:t>Điều</a:t>
            </a:r>
            <a:r>
              <a:rPr lang="en-US" dirty="0"/>
              <a:t> </a:t>
            </a:r>
            <a:r>
              <a:rPr lang="en-US" dirty="0" err="1"/>
              <a:t>trị</a:t>
            </a:r>
            <a:r>
              <a:rPr lang="en-US" dirty="0"/>
              <a:t> </a:t>
            </a:r>
            <a:r>
              <a:rPr lang="en-US" dirty="0" err="1"/>
              <a:t>kích</a:t>
            </a:r>
            <a:r>
              <a:rPr lang="en-US" dirty="0"/>
              <a:t> </a:t>
            </a:r>
            <a:r>
              <a:rPr lang="en-US" dirty="0" err="1"/>
              <a:t>thích</a:t>
            </a:r>
            <a:r>
              <a:rPr lang="en-US" dirty="0"/>
              <a:t> </a:t>
            </a:r>
            <a:r>
              <a:rPr lang="en-US" dirty="0" err="1"/>
              <a:t>từ</a:t>
            </a:r>
            <a:r>
              <a:rPr lang="en-US" dirty="0"/>
              <a:t> </a:t>
            </a:r>
            <a:r>
              <a:rPr lang="en-US" dirty="0" err="1"/>
              <a:t>ngoài</a:t>
            </a:r>
            <a:r>
              <a:rPr lang="en-US" dirty="0"/>
              <a:t> </a:t>
            </a:r>
            <a:r>
              <a:rPr lang="en-US" dirty="0" err="1"/>
              <a:t>cơ</a:t>
            </a:r>
            <a:r>
              <a:rPr lang="en-US" dirty="0"/>
              <a:t> </a:t>
            </a:r>
            <a:r>
              <a:rPr lang="en-US" dirty="0" err="1"/>
              <a:t>thể</a:t>
            </a:r>
            <a:endParaRPr lang="en-US" dirty="0"/>
          </a:p>
        </p:txBody>
      </p:sp>
      <p:sp>
        <p:nvSpPr>
          <p:cNvPr id="7" name="Content Placeholder 6">
            <a:extLst>
              <a:ext uri="{FF2B5EF4-FFF2-40B4-BE49-F238E27FC236}">
                <a16:creationId xmlns:a16="http://schemas.microsoft.com/office/drawing/2014/main" id="{37CFC9BB-B61D-A26C-0F22-1BB78121E4C9}"/>
              </a:ext>
            </a:extLst>
          </p:cNvPr>
          <p:cNvSpPr>
            <a:spLocks noGrp="1"/>
          </p:cNvSpPr>
          <p:nvPr>
            <p:ph idx="1"/>
          </p:nvPr>
        </p:nvSpPr>
        <p:spPr>
          <a:xfrm>
            <a:off x="838199" y="1825625"/>
            <a:ext cx="10942637" cy="1160463"/>
          </a:xfrm>
        </p:spPr>
        <p:txBody>
          <a:bodyPr>
            <a:normAutofit/>
          </a:bodyPr>
          <a:lstStyle/>
          <a:p>
            <a:r>
              <a:rPr lang="en-US" dirty="0" err="1"/>
              <a:t>Thay</a:t>
            </a:r>
            <a:r>
              <a:rPr lang="en-US" dirty="0"/>
              <a:t> </a:t>
            </a:r>
            <a:r>
              <a:rPr lang="en-US" dirty="0" err="1"/>
              <a:t>đổi</a:t>
            </a:r>
            <a:r>
              <a:rPr lang="en-US" dirty="0"/>
              <a:t> </a:t>
            </a:r>
            <a:r>
              <a:rPr lang="en-US" dirty="0" err="1"/>
              <a:t>vùng</a:t>
            </a:r>
            <a:r>
              <a:rPr lang="en-US" dirty="0"/>
              <a:t> </a:t>
            </a:r>
            <a:r>
              <a:rPr lang="en-US" dirty="0" err="1"/>
              <a:t>từ</a:t>
            </a:r>
            <a:r>
              <a:rPr lang="en-US" dirty="0"/>
              <a:t> </a:t>
            </a:r>
            <a:r>
              <a:rPr lang="en-US" dirty="0" err="1"/>
              <a:t>trường</a:t>
            </a:r>
            <a:r>
              <a:rPr lang="en-US" dirty="0"/>
              <a:t> </a:t>
            </a:r>
            <a:r>
              <a:rPr lang="en-US" dirty="0" err="1"/>
              <a:t>tạo</a:t>
            </a:r>
            <a:r>
              <a:rPr lang="en-US" dirty="0"/>
              <a:t> </a:t>
            </a:r>
            <a:r>
              <a:rPr lang="en-US" dirty="0" err="1"/>
              <a:t>ra</a:t>
            </a:r>
            <a:r>
              <a:rPr lang="en-US" dirty="0"/>
              <a:t> </a:t>
            </a:r>
            <a:r>
              <a:rPr lang="en-US" dirty="0" err="1"/>
              <a:t>kích</a:t>
            </a:r>
            <a:r>
              <a:rPr lang="en-US" dirty="0"/>
              <a:t> </a:t>
            </a:r>
            <a:r>
              <a:rPr lang="en-US" dirty="0" err="1"/>
              <a:t>thích</a:t>
            </a:r>
            <a:r>
              <a:rPr lang="en-US" dirty="0"/>
              <a:t> </a:t>
            </a:r>
            <a:r>
              <a:rPr lang="en-US" dirty="0" err="1"/>
              <a:t>điện</a:t>
            </a:r>
            <a:r>
              <a:rPr lang="en-US" dirty="0"/>
              <a:t> </a:t>
            </a:r>
            <a:r>
              <a:rPr lang="en-US" dirty="0" err="1"/>
              <a:t>ở</a:t>
            </a:r>
            <a:r>
              <a:rPr lang="en-US" dirty="0"/>
              <a:t> </a:t>
            </a:r>
            <a:r>
              <a:rPr lang="en-US" dirty="0" err="1"/>
              <a:t>vùng</a:t>
            </a:r>
            <a:r>
              <a:rPr lang="en-US" dirty="0"/>
              <a:t> </a:t>
            </a:r>
            <a:r>
              <a:rPr lang="en-US" dirty="0" err="1"/>
              <a:t>mô</a:t>
            </a:r>
            <a:r>
              <a:rPr lang="en-US" dirty="0"/>
              <a:t> </a:t>
            </a:r>
            <a:r>
              <a:rPr lang="en-US" dirty="0" err="1"/>
              <a:t>mong</a:t>
            </a:r>
            <a:r>
              <a:rPr lang="en-US" dirty="0"/>
              <a:t> </a:t>
            </a:r>
            <a:r>
              <a:rPr lang="en-US" dirty="0" err="1"/>
              <a:t>muốn</a:t>
            </a:r>
            <a:endParaRPr lang="en-US" dirty="0"/>
          </a:p>
          <a:p>
            <a:r>
              <a:rPr lang="en-US" dirty="0"/>
              <a:t>BN </a:t>
            </a:r>
            <a:r>
              <a:rPr lang="en-US" dirty="0" err="1"/>
              <a:t>táo</a:t>
            </a:r>
            <a:r>
              <a:rPr lang="en-US" dirty="0"/>
              <a:t> </a:t>
            </a:r>
            <a:r>
              <a:rPr lang="en-US" dirty="0" err="1"/>
              <a:t>bón</a:t>
            </a:r>
            <a:r>
              <a:rPr lang="en-US" dirty="0"/>
              <a:t> </a:t>
            </a:r>
            <a:r>
              <a:rPr lang="en-US" dirty="0" err="1"/>
              <a:t>có</a:t>
            </a:r>
            <a:r>
              <a:rPr lang="en-US" dirty="0"/>
              <a:t> </a:t>
            </a:r>
            <a:r>
              <a:rPr lang="en-US" dirty="0" err="1"/>
              <a:t>giảm</a:t>
            </a:r>
            <a:r>
              <a:rPr lang="en-US" dirty="0"/>
              <a:t> </a:t>
            </a:r>
            <a:r>
              <a:rPr lang="en-US" dirty="0" err="1"/>
              <a:t>nhạy</a:t>
            </a:r>
            <a:r>
              <a:rPr lang="en-US" dirty="0"/>
              <a:t> </a:t>
            </a:r>
            <a:r>
              <a:rPr lang="en-US" dirty="0" err="1"/>
              <a:t>cảm</a:t>
            </a:r>
            <a:r>
              <a:rPr lang="en-US" dirty="0"/>
              <a:t> </a:t>
            </a:r>
            <a:r>
              <a:rPr lang="en-US" dirty="0" err="1"/>
              <a:t>ở</a:t>
            </a:r>
            <a:r>
              <a:rPr lang="en-US" dirty="0"/>
              <a:t> </a:t>
            </a:r>
            <a:r>
              <a:rPr lang="en-US" dirty="0" err="1"/>
              <a:t>trực</a:t>
            </a:r>
            <a:r>
              <a:rPr lang="en-US" dirty="0"/>
              <a:t> </a:t>
            </a:r>
            <a:r>
              <a:rPr lang="en-US" dirty="0" err="1"/>
              <a:t>tràng</a:t>
            </a:r>
            <a:r>
              <a:rPr lang="en-US" dirty="0"/>
              <a:t> </a:t>
            </a:r>
            <a:r>
              <a:rPr lang="en-US" dirty="0" err="1"/>
              <a:t>hoặc</a:t>
            </a:r>
            <a:r>
              <a:rPr lang="en-US" dirty="0"/>
              <a:t> </a:t>
            </a:r>
            <a:r>
              <a:rPr lang="en-US" dirty="0" err="1"/>
              <a:t>bất</a:t>
            </a:r>
            <a:r>
              <a:rPr lang="en-US" dirty="0"/>
              <a:t> </a:t>
            </a:r>
            <a:r>
              <a:rPr lang="en-US" dirty="0" err="1"/>
              <a:t>thường</a:t>
            </a:r>
            <a:r>
              <a:rPr lang="en-US" dirty="0"/>
              <a:t> </a:t>
            </a:r>
            <a:r>
              <a:rPr lang="en-US" dirty="0" err="1"/>
              <a:t>phôi</a:t>
            </a:r>
            <a:r>
              <a:rPr lang="en-US" dirty="0"/>
              <a:t> </a:t>
            </a:r>
            <a:r>
              <a:rPr lang="en-US" dirty="0" err="1"/>
              <a:t>ruột</a:t>
            </a:r>
            <a:r>
              <a:rPr lang="en-US" dirty="0"/>
              <a:t> </a:t>
            </a:r>
            <a:r>
              <a:rPr lang="en-US" dirty="0" err="1"/>
              <a:t>sau</a:t>
            </a:r>
            <a:r>
              <a:rPr lang="en-US" dirty="0"/>
              <a:t> (hindgut)</a:t>
            </a:r>
          </a:p>
        </p:txBody>
      </p:sp>
      <p:pic>
        <p:nvPicPr>
          <p:cNvPr id="2050" name="Picture 2" descr="Extracorporeal magnetic stimulation of the neuromuscular apparatus of the  pelvic floor on the unit Avatron in the sanatorium &quot;Yaselda&quot; - Sanatorium  &quot;Yaselda&quot;">
            <a:extLst>
              <a:ext uri="{FF2B5EF4-FFF2-40B4-BE49-F238E27FC236}">
                <a16:creationId xmlns:a16="http://schemas.microsoft.com/office/drawing/2014/main" id="{DCF2ACEC-14F4-CBB0-8128-0A56A47975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67"/>
          <a:stretch/>
        </p:blipFill>
        <p:spPr bwMode="auto">
          <a:xfrm>
            <a:off x="6383337" y="3345910"/>
            <a:ext cx="5397500" cy="3377369"/>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4">
            <a:extLst>
              <a:ext uri="{FF2B5EF4-FFF2-40B4-BE49-F238E27FC236}">
                <a16:creationId xmlns:a16="http://schemas.microsoft.com/office/drawing/2014/main" id="{0E45BD22-09AF-0B51-5FE7-D7AD9D896E60}"/>
              </a:ext>
            </a:extLst>
          </p:cNvPr>
          <p:cNvPicPr>
            <a:picLocks noChangeAspect="1"/>
          </p:cNvPicPr>
          <p:nvPr/>
        </p:nvPicPr>
        <p:blipFill>
          <a:blip r:embed="rId3"/>
          <a:stretch>
            <a:fillRect/>
          </a:stretch>
        </p:blipFill>
        <p:spPr>
          <a:xfrm>
            <a:off x="698500" y="3429000"/>
            <a:ext cx="5397500" cy="3136900"/>
          </a:xfrm>
          <a:prstGeom prst="rect">
            <a:avLst/>
          </a:prstGeom>
        </p:spPr>
      </p:pic>
    </p:spTree>
    <p:extLst>
      <p:ext uri="{BB962C8B-B14F-4D97-AF65-F5344CB8AC3E}">
        <p14:creationId xmlns:p14="http://schemas.microsoft.com/office/powerpoint/2010/main" val="54342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B193-998D-9C41-039E-92A48314FF04}"/>
              </a:ext>
            </a:extLst>
          </p:cNvPr>
          <p:cNvSpPr>
            <a:spLocks noGrp="1"/>
          </p:cNvSpPr>
          <p:nvPr>
            <p:ph type="title"/>
          </p:nvPr>
        </p:nvSpPr>
        <p:spPr/>
        <p:txBody>
          <a:bodyPr/>
          <a:lstStyle/>
          <a:p>
            <a:r>
              <a:rPr lang="en-US" dirty="0"/>
              <a:t>ĐỐI TƯỢNG CAN THIỆP</a:t>
            </a:r>
          </a:p>
        </p:txBody>
      </p:sp>
      <p:sp>
        <p:nvSpPr>
          <p:cNvPr id="3" name="Content Placeholder 2">
            <a:extLst>
              <a:ext uri="{FF2B5EF4-FFF2-40B4-BE49-F238E27FC236}">
                <a16:creationId xmlns:a16="http://schemas.microsoft.com/office/drawing/2014/main" id="{CD5CA769-9384-84C2-5EA6-08CA56ADCC9C}"/>
              </a:ext>
            </a:extLst>
          </p:cNvPr>
          <p:cNvSpPr>
            <a:spLocks noGrp="1"/>
          </p:cNvSpPr>
          <p:nvPr>
            <p:ph idx="1"/>
          </p:nvPr>
        </p:nvSpPr>
        <p:spPr/>
        <p:txBody>
          <a:bodyPr>
            <a:normAutofit/>
          </a:bodyPr>
          <a:lstStyle/>
          <a:p>
            <a:pPr>
              <a:lnSpc>
                <a:spcPct val="150000"/>
              </a:lnSpc>
            </a:pPr>
            <a:r>
              <a:rPr lang="en-US" sz="2400" dirty="0" err="1"/>
              <a:t>Người</a:t>
            </a:r>
            <a:r>
              <a:rPr lang="en-US" sz="2400" dirty="0"/>
              <a:t> </a:t>
            </a:r>
            <a:r>
              <a:rPr lang="en-US" sz="2400" dirty="0" err="1"/>
              <a:t>trưởng</a:t>
            </a:r>
            <a:r>
              <a:rPr lang="en-US" sz="2400" dirty="0"/>
              <a:t> </a:t>
            </a:r>
            <a:r>
              <a:rPr lang="en-US" sz="2400" dirty="0" err="1"/>
              <a:t>thành</a:t>
            </a:r>
            <a:r>
              <a:rPr lang="en-US" sz="2400" dirty="0"/>
              <a:t> &gt; 18 </a:t>
            </a:r>
            <a:r>
              <a:rPr lang="en-US" sz="2400" dirty="0" err="1"/>
              <a:t>tuổi</a:t>
            </a:r>
            <a:r>
              <a:rPr lang="en-US" sz="2400" dirty="0"/>
              <a:t>, </a:t>
            </a:r>
            <a:r>
              <a:rPr lang="en-US" sz="2400" dirty="0" err="1"/>
              <a:t>không</a:t>
            </a:r>
            <a:r>
              <a:rPr lang="en-US" sz="2400" dirty="0"/>
              <a:t> </a:t>
            </a:r>
            <a:r>
              <a:rPr lang="en-US" sz="2400" dirty="0" err="1"/>
              <a:t>mang</a:t>
            </a:r>
            <a:r>
              <a:rPr lang="en-US" sz="2400" dirty="0"/>
              <a:t> </a:t>
            </a:r>
            <a:r>
              <a:rPr lang="en-US" sz="2400" dirty="0" err="1"/>
              <a:t>thai</a:t>
            </a:r>
            <a:r>
              <a:rPr lang="en-US" sz="2400" dirty="0"/>
              <a:t>, </a:t>
            </a:r>
            <a:r>
              <a:rPr lang="en-US" sz="2400" dirty="0" err="1"/>
              <a:t>hậu</a:t>
            </a:r>
            <a:r>
              <a:rPr lang="en-US" sz="2400" dirty="0"/>
              <a:t> </a:t>
            </a:r>
            <a:r>
              <a:rPr lang="en-US" sz="2400" dirty="0" err="1"/>
              <a:t>sản</a:t>
            </a:r>
            <a:r>
              <a:rPr lang="en-US" sz="2400" dirty="0"/>
              <a:t> &gt; 6 </a:t>
            </a:r>
            <a:r>
              <a:rPr lang="en-US" sz="2400" dirty="0" err="1"/>
              <a:t>tháng</a:t>
            </a:r>
            <a:r>
              <a:rPr lang="en-US" sz="2400" dirty="0"/>
              <a:t>.</a:t>
            </a:r>
          </a:p>
          <a:p>
            <a:pPr marL="274320" lvl="1" indent="0">
              <a:lnSpc>
                <a:spcPct val="150000"/>
              </a:lnSpc>
              <a:buNone/>
            </a:pPr>
            <a:r>
              <a:rPr lang="en-US" dirty="0"/>
              <a:t> (</a:t>
            </a:r>
            <a:r>
              <a:rPr lang="en-US" dirty="0" err="1"/>
              <a:t>Trẻ</a:t>
            </a:r>
            <a:r>
              <a:rPr lang="en-US" dirty="0"/>
              <a:t> </a:t>
            </a:r>
            <a:r>
              <a:rPr lang="en-US" dirty="0" err="1"/>
              <a:t>em</a:t>
            </a:r>
            <a:r>
              <a:rPr lang="en-US" dirty="0"/>
              <a:t> </a:t>
            </a:r>
            <a:r>
              <a:rPr lang="en-US" dirty="0" err="1"/>
              <a:t>và</a:t>
            </a:r>
            <a:r>
              <a:rPr lang="en-US" dirty="0"/>
              <a:t> </a:t>
            </a:r>
            <a:r>
              <a:rPr lang="en-US" dirty="0" err="1"/>
              <a:t>trẻ</a:t>
            </a:r>
            <a:r>
              <a:rPr lang="en-US" dirty="0"/>
              <a:t> </a:t>
            </a:r>
            <a:r>
              <a:rPr lang="en-US" dirty="0" err="1"/>
              <a:t>nhỏ</a:t>
            </a:r>
            <a:r>
              <a:rPr lang="en-US" dirty="0"/>
              <a:t> </a:t>
            </a:r>
            <a:r>
              <a:rPr lang="en-US" dirty="0" err="1"/>
              <a:t>không</a:t>
            </a:r>
            <a:r>
              <a:rPr lang="en-US" dirty="0"/>
              <a:t> </a:t>
            </a:r>
            <a:r>
              <a:rPr lang="en-US" dirty="0" err="1"/>
              <a:t>nằm</a:t>
            </a:r>
            <a:r>
              <a:rPr lang="en-US" dirty="0"/>
              <a:t> </a:t>
            </a:r>
            <a:r>
              <a:rPr lang="en-US" dirty="0" err="1"/>
              <a:t>trong</a:t>
            </a:r>
            <a:r>
              <a:rPr lang="en-US" dirty="0"/>
              <a:t> </a:t>
            </a:r>
            <a:r>
              <a:rPr lang="en-US" dirty="0" err="1"/>
              <a:t>phạm</a:t>
            </a:r>
            <a:r>
              <a:rPr lang="en-US" dirty="0"/>
              <a:t> vi </a:t>
            </a:r>
            <a:r>
              <a:rPr lang="en-US" dirty="0" err="1"/>
              <a:t>trao</a:t>
            </a:r>
            <a:r>
              <a:rPr lang="en-US" dirty="0"/>
              <a:t> </a:t>
            </a:r>
            <a:r>
              <a:rPr lang="en-US" dirty="0" err="1"/>
              <a:t>đổi</a:t>
            </a:r>
            <a:r>
              <a:rPr lang="en-US" dirty="0"/>
              <a:t> </a:t>
            </a:r>
            <a:r>
              <a:rPr lang="en-US" dirty="0" err="1"/>
              <a:t>của</a:t>
            </a:r>
            <a:r>
              <a:rPr lang="en-US" dirty="0"/>
              <a:t> </a:t>
            </a:r>
            <a:r>
              <a:rPr lang="en-US" dirty="0" err="1"/>
              <a:t>bài</a:t>
            </a:r>
            <a:r>
              <a:rPr lang="en-US" dirty="0"/>
              <a:t> </a:t>
            </a:r>
            <a:r>
              <a:rPr lang="en-US" dirty="0" err="1"/>
              <a:t>báo</a:t>
            </a:r>
            <a:r>
              <a:rPr lang="en-US" dirty="0"/>
              <a:t> </a:t>
            </a:r>
            <a:r>
              <a:rPr lang="en-US" dirty="0" err="1"/>
              <a:t>cáo</a:t>
            </a:r>
            <a:r>
              <a:rPr lang="en-US" dirty="0"/>
              <a:t>)</a:t>
            </a:r>
          </a:p>
          <a:p>
            <a:pPr>
              <a:lnSpc>
                <a:spcPct val="150000"/>
              </a:lnSpc>
            </a:pPr>
            <a:r>
              <a:rPr lang="en-US" sz="2400" dirty="0" err="1"/>
              <a:t>Táo</a:t>
            </a:r>
            <a:r>
              <a:rPr lang="en-US" sz="2400" dirty="0"/>
              <a:t> </a:t>
            </a:r>
            <a:r>
              <a:rPr lang="en-US" sz="2400" dirty="0" err="1"/>
              <a:t>bón</a:t>
            </a:r>
            <a:r>
              <a:rPr lang="en-US" sz="2400" dirty="0"/>
              <a:t> </a:t>
            </a:r>
            <a:r>
              <a:rPr lang="en-US" sz="2400" dirty="0" err="1"/>
              <a:t>chức</a:t>
            </a:r>
            <a:r>
              <a:rPr lang="en-US" sz="2400" dirty="0"/>
              <a:t> </a:t>
            </a:r>
            <a:r>
              <a:rPr lang="en-US" sz="2400" dirty="0" err="1"/>
              <a:t>năng</a:t>
            </a:r>
            <a:r>
              <a:rPr lang="en-US" sz="2400" dirty="0"/>
              <a:t>, </a:t>
            </a:r>
            <a:r>
              <a:rPr lang="en-US" sz="2400" dirty="0" err="1"/>
              <a:t>chủ</a:t>
            </a:r>
            <a:r>
              <a:rPr lang="en-US" sz="2400" dirty="0"/>
              <a:t> </a:t>
            </a:r>
            <a:r>
              <a:rPr lang="en-US" sz="2400" dirty="0" err="1"/>
              <a:t>yếu</a:t>
            </a:r>
            <a:r>
              <a:rPr lang="en-US" sz="2400" dirty="0"/>
              <a:t> </a:t>
            </a:r>
            <a:r>
              <a:rPr lang="en-US" sz="2400" dirty="0" err="1"/>
              <a:t>tập</a:t>
            </a:r>
            <a:r>
              <a:rPr lang="en-US" sz="2400" dirty="0"/>
              <a:t> </a:t>
            </a:r>
            <a:r>
              <a:rPr lang="en-US" sz="2400" dirty="0" err="1"/>
              <a:t>trung</a:t>
            </a:r>
            <a:r>
              <a:rPr lang="en-US" sz="2400" dirty="0"/>
              <a:t> </a:t>
            </a:r>
            <a:r>
              <a:rPr lang="en-US" sz="2400" dirty="0" err="1"/>
              <a:t>vào</a:t>
            </a:r>
            <a:r>
              <a:rPr lang="en-US" sz="2400" dirty="0"/>
              <a:t> 2 </a:t>
            </a:r>
            <a:r>
              <a:rPr lang="en-US" sz="2400" dirty="0" err="1"/>
              <a:t>nhóm</a:t>
            </a:r>
            <a:r>
              <a:rPr lang="en-US" sz="2400" dirty="0"/>
              <a:t>:</a:t>
            </a:r>
          </a:p>
          <a:p>
            <a:pPr lvl="1">
              <a:lnSpc>
                <a:spcPct val="150000"/>
              </a:lnSpc>
            </a:pPr>
            <a:r>
              <a:rPr lang="en-US" sz="2000" dirty="0" err="1"/>
              <a:t>Lưu</a:t>
            </a:r>
            <a:r>
              <a:rPr lang="en-US" sz="2000" dirty="0"/>
              <a:t> </a:t>
            </a:r>
            <a:r>
              <a:rPr lang="en-US" sz="2000" dirty="0" err="1"/>
              <a:t>thông</a:t>
            </a:r>
            <a:r>
              <a:rPr lang="en-US" sz="2000" dirty="0"/>
              <a:t> </a:t>
            </a:r>
            <a:r>
              <a:rPr lang="en-US" sz="2000" dirty="0" err="1"/>
              <a:t>ruột</a:t>
            </a:r>
            <a:r>
              <a:rPr lang="en-US" sz="2000" dirty="0"/>
              <a:t> </a:t>
            </a:r>
            <a:r>
              <a:rPr lang="en-US" sz="2000" dirty="0" err="1"/>
              <a:t>chậm</a:t>
            </a:r>
            <a:r>
              <a:rPr lang="en-US" sz="2000" dirty="0"/>
              <a:t> (Slow transit bowel)</a:t>
            </a:r>
          </a:p>
          <a:p>
            <a:pPr lvl="1">
              <a:lnSpc>
                <a:spcPct val="150000"/>
              </a:lnSpc>
            </a:pPr>
            <a:r>
              <a:rPr lang="en-US" sz="2000" dirty="0" err="1"/>
              <a:t>Rối</a:t>
            </a:r>
            <a:r>
              <a:rPr lang="en-US" sz="2000" dirty="0"/>
              <a:t> </a:t>
            </a:r>
            <a:r>
              <a:rPr lang="en-US" sz="2000" dirty="0" err="1"/>
              <a:t>loạn</a:t>
            </a:r>
            <a:r>
              <a:rPr lang="en-US" sz="2000" dirty="0"/>
              <a:t> </a:t>
            </a:r>
            <a:r>
              <a:rPr lang="en-US" sz="2000" dirty="0" err="1"/>
              <a:t>hoạt</a:t>
            </a:r>
            <a:r>
              <a:rPr lang="en-US" sz="2000" dirty="0"/>
              <a:t> </a:t>
            </a:r>
            <a:r>
              <a:rPr lang="en-US" sz="2000" dirty="0" err="1"/>
              <a:t>động</a:t>
            </a:r>
            <a:r>
              <a:rPr lang="en-US" sz="2000" dirty="0"/>
              <a:t> </a:t>
            </a:r>
            <a:r>
              <a:rPr lang="en-US" sz="2000" dirty="0" err="1"/>
              <a:t>đại</a:t>
            </a:r>
            <a:r>
              <a:rPr lang="en-US" sz="2000" dirty="0"/>
              <a:t> </a:t>
            </a:r>
            <a:r>
              <a:rPr lang="en-US" sz="2000" dirty="0" err="1"/>
              <a:t>tiện</a:t>
            </a:r>
            <a:r>
              <a:rPr lang="en-US" sz="2000" dirty="0"/>
              <a:t> (Defecatory disorder)</a:t>
            </a:r>
          </a:p>
          <a:p>
            <a:pPr>
              <a:lnSpc>
                <a:spcPct val="150000"/>
              </a:lnSpc>
            </a:pPr>
            <a:endParaRPr lang="en-US" sz="2400" dirty="0"/>
          </a:p>
        </p:txBody>
      </p:sp>
    </p:spTree>
    <p:extLst>
      <p:ext uri="{BB962C8B-B14F-4D97-AF65-F5344CB8AC3E}">
        <p14:creationId xmlns:p14="http://schemas.microsoft.com/office/powerpoint/2010/main" val="2170489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for listening and have a nice day - 5">
            <a:extLst>
              <a:ext uri="{FF2B5EF4-FFF2-40B4-BE49-F238E27FC236}">
                <a16:creationId xmlns:a16="http://schemas.microsoft.com/office/drawing/2014/main" id="{C422CC0D-5789-A808-46CE-547E207C0E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76" b="3671"/>
          <a:stretch/>
        </p:blipFill>
        <p:spPr bwMode="auto">
          <a:xfrm>
            <a:off x="1843088" y="95700"/>
            <a:ext cx="10225087" cy="666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35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E900-8948-468F-F105-84FC61BD632A}"/>
              </a:ext>
            </a:extLst>
          </p:cNvPr>
          <p:cNvSpPr>
            <a:spLocks noGrp="1"/>
          </p:cNvSpPr>
          <p:nvPr>
            <p:ph type="title"/>
          </p:nvPr>
        </p:nvSpPr>
        <p:spPr/>
        <p:txBody>
          <a:bodyPr>
            <a:normAutofit/>
          </a:bodyPr>
          <a:lstStyle/>
          <a:p>
            <a:r>
              <a:rPr lang="en-US" sz="4400" dirty="0" err="1"/>
              <a:t>Các</a:t>
            </a:r>
            <a:r>
              <a:rPr lang="en-US" sz="4400" dirty="0"/>
              <a:t> </a:t>
            </a:r>
            <a:r>
              <a:rPr lang="en-US" sz="4400" dirty="0" err="1"/>
              <a:t>nhóm</a:t>
            </a:r>
            <a:r>
              <a:rPr lang="en-US" sz="4400" dirty="0"/>
              <a:t> </a:t>
            </a:r>
            <a:r>
              <a:rPr lang="en-US" sz="4400" dirty="0" err="1"/>
              <a:t>tiếp</a:t>
            </a:r>
            <a:r>
              <a:rPr lang="en-US" sz="4400" dirty="0"/>
              <a:t> </a:t>
            </a:r>
            <a:r>
              <a:rPr lang="en-US" sz="4400" dirty="0" err="1"/>
              <a:t>cận</a:t>
            </a:r>
            <a:r>
              <a:rPr lang="en-US" sz="4400" dirty="0"/>
              <a:t> </a:t>
            </a:r>
            <a:r>
              <a:rPr lang="en-US" sz="4400" dirty="0" err="1"/>
              <a:t>điều</a:t>
            </a:r>
            <a:r>
              <a:rPr lang="en-US" sz="4400" dirty="0"/>
              <a:t> </a:t>
            </a:r>
            <a:r>
              <a:rPr lang="en-US" sz="4400" dirty="0" err="1"/>
              <a:t>trị</a:t>
            </a:r>
            <a:r>
              <a:rPr lang="en-US" sz="4400" dirty="0"/>
              <a:t> </a:t>
            </a:r>
            <a:r>
              <a:rPr lang="en-US" sz="4400" dirty="0" err="1"/>
              <a:t>táo</a:t>
            </a:r>
            <a:r>
              <a:rPr lang="en-US" sz="4400" dirty="0"/>
              <a:t> </a:t>
            </a:r>
            <a:r>
              <a:rPr lang="en-US" sz="4400" dirty="0" err="1"/>
              <a:t>bón</a:t>
            </a:r>
            <a:endParaRPr lang="en-US" sz="4400" dirty="0"/>
          </a:p>
        </p:txBody>
      </p:sp>
      <p:sp>
        <p:nvSpPr>
          <p:cNvPr id="3" name="Content Placeholder 2">
            <a:extLst>
              <a:ext uri="{FF2B5EF4-FFF2-40B4-BE49-F238E27FC236}">
                <a16:creationId xmlns:a16="http://schemas.microsoft.com/office/drawing/2014/main" id="{39EFB6B7-DD0F-CE70-1F5D-AF8D10DDF1E3}"/>
              </a:ext>
            </a:extLst>
          </p:cNvPr>
          <p:cNvSpPr>
            <a:spLocks noGrp="1"/>
          </p:cNvSpPr>
          <p:nvPr>
            <p:ph idx="1"/>
          </p:nvPr>
        </p:nvSpPr>
        <p:spPr/>
        <p:txBody>
          <a:bodyPr/>
          <a:lstStyle/>
          <a:p>
            <a:r>
              <a:rPr lang="en-US" dirty="0" err="1"/>
              <a:t>Điều</a:t>
            </a:r>
            <a:r>
              <a:rPr lang="en-US" dirty="0"/>
              <a:t> </a:t>
            </a:r>
            <a:r>
              <a:rPr lang="en-US" dirty="0" err="1"/>
              <a:t>trị</a:t>
            </a:r>
            <a:r>
              <a:rPr lang="en-US" dirty="0"/>
              <a:t> </a:t>
            </a:r>
            <a:r>
              <a:rPr lang="en-US" dirty="0" err="1"/>
              <a:t>bằng</a:t>
            </a:r>
            <a:r>
              <a:rPr lang="en-US" dirty="0"/>
              <a:t> </a:t>
            </a:r>
            <a:r>
              <a:rPr lang="en-US" dirty="0" err="1"/>
              <a:t>thuốc</a:t>
            </a:r>
            <a:r>
              <a:rPr lang="en-US" dirty="0"/>
              <a:t> (bao </a:t>
            </a:r>
            <a:r>
              <a:rPr lang="en-US" dirty="0" err="1"/>
              <a:t>gồm</a:t>
            </a:r>
            <a:r>
              <a:rPr lang="en-US" dirty="0"/>
              <a:t> </a:t>
            </a:r>
            <a:r>
              <a:rPr lang="en-US" dirty="0" err="1"/>
              <a:t>điều</a:t>
            </a:r>
            <a:r>
              <a:rPr lang="en-US" dirty="0"/>
              <a:t> </a:t>
            </a:r>
            <a:r>
              <a:rPr lang="en-US" dirty="0" err="1"/>
              <a:t>chỉnh</a:t>
            </a:r>
            <a:r>
              <a:rPr lang="en-US" dirty="0"/>
              <a:t> </a:t>
            </a:r>
            <a:r>
              <a:rPr lang="en-US" dirty="0" err="1"/>
              <a:t>các</a:t>
            </a:r>
            <a:r>
              <a:rPr lang="en-US" dirty="0"/>
              <a:t> </a:t>
            </a:r>
            <a:r>
              <a:rPr lang="en-US" dirty="0" err="1"/>
              <a:t>thuốc</a:t>
            </a:r>
            <a:r>
              <a:rPr lang="en-US" dirty="0"/>
              <a:t> </a:t>
            </a:r>
            <a:r>
              <a:rPr lang="en-US" dirty="0" err="1"/>
              <a:t>gây</a:t>
            </a:r>
            <a:r>
              <a:rPr lang="en-US" dirty="0"/>
              <a:t> </a:t>
            </a:r>
            <a:r>
              <a:rPr lang="en-US" dirty="0" err="1"/>
              <a:t>táo</a:t>
            </a:r>
            <a:r>
              <a:rPr lang="en-US" dirty="0"/>
              <a:t> </a:t>
            </a:r>
            <a:r>
              <a:rPr lang="en-US" dirty="0" err="1"/>
              <a:t>bón</a:t>
            </a:r>
            <a:r>
              <a:rPr lang="en-US" dirty="0"/>
              <a:t>)</a:t>
            </a:r>
          </a:p>
          <a:p>
            <a:r>
              <a:rPr lang="en-US" dirty="0" err="1"/>
              <a:t>Phẫu</a:t>
            </a:r>
            <a:r>
              <a:rPr lang="en-US" dirty="0"/>
              <a:t> </a:t>
            </a:r>
            <a:r>
              <a:rPr lang="en-US" dirty="0" err="1"/>
              <a:t>thuật</a:t>
            </a:r>
            <a:endParaRPr lang="en-US" dirty="0"/>
          </a:p>
          <a:p>
            <a:r>
              <a:rPr lang="en-US" dirty="0" err="1"/>
              <a:t>Vật</a:t>
            </a:r>
            <a:r>
              <a:rPr lang="en-US" dirty="0"/>
              <a:t> </a:t>
            </a:r>
            <a:r>
              <a:rPr lang="en-US" dirty="0" err="1"/>
              <a:t>lý</a:t>
            </a:r>
            <a:r>
              <a:rPr lang="en-US" dirty="0"/>
              <a:t> </a:t>
            </a:r>
            <a:r>
              <a:rPr lang="en-US" dirty="0" err="1"/>
              <a:t>trị</a:t>
            </a:r>
            <a:r>
              <a:rPr lang="en-US" dirty="0"/>
              <a:t> </a:t>
            </a:r>
            <a:r>
              <a:rPr lang="en-US" dirty="0" err="1"/>
              <a:t>liệu</a:t>
            </a:r>
            <a:r>
              <a:rPr lang="en-US" dirty="0"/>
              <a:t> (bao </a:t>
            </a:r>
            <a:r>
              <a:rPr lang="en-US" dirty="0" err="1"/>
              <a:t>gồm</a:t>
            </a:r>
            <a:r>
              <a:rPr lang="en-US" dirty="0"/>
              <a:t> </a:t>
            </a:r>
            <a:r>
              <a:rPr lang="en-US" dirty="0" err="1"/>
              <a:t>điều</a:t>
            </a:r>
            <a:r>
              <a:rPr lang="en-US" dirty="0"/>
              <a:t> </a:t>
            </a:r>
            <a:r>
              <a:rPr lang="en-US" dirty="0" err="1"/>
              <a:t>chỉnh</a:t>
            </a:r>
            <a:r>
              <a:rPr lang="en-US" dirty="0"/>
              <a:t> </a:t>
            </a:r>
            <a:r>
              <a:rPr lang="en-US" dirty="0" err="1"/>
              <a:t>lối</a:t>
            </a:r>
            <a:r>
              <a:rPr lang="en-US" dirty="0"/>
              <a:t> </a:t>
            </a:r>
            <a:r>
              <a:rPr lang="en-US" dirty="0" err="1"/>
              <a:t>sống</a:t>
            </a:r>
            <a:r>
              <a:rPr lang="en-US" dirty="0"/>
              <a:t>)</a:t>
            </a:r>
          </a:p>
          <a:p>
            <a:r>
              <a:rPr lang="en-US" dirty="0" err="1"/>
              <a:t>Liệu</a:t>
            </a:r>
            <a:r>
              <a:rPr lang="en-US" dirty="0"/>
              <a:t> </a:t>
            </a:r>
            <a:r>
              <a:rPr lang="en-US" dirty="0" err="1"/>
              <a:t>pháp</a:t>
            </a:r>
            <a:r>
              <a:rPr lang="en-US" dirty="0"/>
              <a:t> </a:t>
            </a:r>
            <a:r>
              <a:rPr lang="en-US" dirty="0" err="1"/>
              <a:t>sinh</a:t>
            </a:r>
            <a:r>
              <a:rPr lang="en-US" dirty="0"/>
              <a:t> </a:t>
            </a:r>
            <a:r>
              <a:rPr lang="en-US" dirty="0" err="1"/>
              <a:t>học</a:t>
            </a:r>
            <a:endParaRPr lang="en-US" dirty="0"/>
          </a:p>
        </p:txBody>
      </p:sp>
    </p:spTree>
    <p:extLst>
      <p:ext uri="{BB962C8B-B14F-4D97-AF65-F5344CB8AC3E}">
        <p14:creationId xmlns:p14="http://schemas.microsoft.com/office/powerpoint/2010/main" val="41662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7884-C707-A4FF-8630-DE72610ACFF2}"/>
              </a:ext>
            </a:extLst>
          </p:cNvPr>
          <p:cNvSpPr>
            <a:spLocks noGrp="1"/>
          </p:cNvSpPr>
          <p:nvPr>
            <p:ph type="title"/>
          </p:nvPr>
        </p:nvSpPr>
        <p:spPr/>
        <p:txBody>
          <a:bodyPr/>
          <a:lstStyle/>
          <a:p>
            <a:r>
              <a:rPr lang="en-US" dirty="0"/>
              <a:t>VLTL </a:t>
            </a:r>
            <a:r>
              <a:rPr lang="en-US" dirty="0" err="1"/>
              <a:t>trong</a:t>
            </a:r>
            <a:r>
              <a:rPr lang="en-US" dirty="0"/>
              <a:t> </a:t>
            </a:r>
            <a:r>
              <a:rPr lang="en-US" dirty="0" err="1"/>
              <a:t>điều</a:t>
            </a:r>
            <a:r>
              <a:rPr lang="en-US" dirty="0"/>
              <a:t> </a:t>
            </a:r>
            <a:r>
              <a:rPr lang="en-US" dirty="0" err="1"/>
              <a:t>trị</a:t>
            </a:r>
            <a:r>
              <a:rPr lang="en-US" dirty="0"/>
              <a:t> </a:t>
            </a:r>
            <a:r>
              <a:rPr lang="en-US" dirty="0" err="1"/>
              <a:t>táo</a:t>
            </a:r>
            <a:r>
              <a:rPr lang="en-US" dirty="0"/>
              <a:t> </a:t>
            </a:r>
            <a:r>
              <a:rPr lang="en-US" dirty="0" err="1"/>
              <a:t>bón</a:t>
            </a:r>
            <a:endParaRPr lang="en-US" dirty="0"/>
          </a:p>
        </p:txBody>
      </p:sp>
      <p:sp>
        <p:nvSpPr>
          <p:cNvPr id="3" name="Content Placeholder 2">
            <a:extLst>
              <a:ext uri="{FF2B5EF4-FFF2-40B4-BE49-F238E27FC236}">
                <a16:creationId xmlns:a16="http://schemas.microsoft.com/office/drawing/2014/main" id="{7BA385CA-1143-E5C6-10A7-70D040951753}"/>
              </a:ext>
            </a:extLst>
          </p:cNvPr>
          <p:cNvSpPr>
            <a:spLocks noGrp="1"/>
          </p:cNvSpPr>
          <p:nvPr>
            <p:ph idx="1"/>
          </p:nvPr>
        </p:nvSpPr>
        <p:spPr/>
        <p:txBody>
          <a:bodyPr/>
          <a:lstStyle/>
          <a:p>
            <a:r>
              <a:rPr lang="en-US" dirty="0" err="1"/>
              <a:t>Điều</a:t>
            </a:r>
            <a:r>
              <a:rPr lang="en-US" dirty="0"/>
              <a:t> </a:t>
            </a:r>
            <a:r>
              <a:rPr lang="en-US" dirty="0" err="1"/>
              <a:t>trị</a:t>
            </a:r>
            <a:r>
              <a:rPr lang="en-US" dirty="0"/>
              <a:t> </a:t>
            </a:r>
            <a:r>
              <a:rPr lang="en-US" dirty="0" err="1"/>
              <a:t>không</a:t>
            </a:r>
            <a:r>
              <a:rPr lang="en-US" dirty="0"/>
              <a:t> </a:t>
            </a:r>
            <a:r>
              <a:rPr lang="en-US" dirty="0" err="1"/>
              <a:t>có</a:t>
            </a:r>
            <a:r>
              <a:rPr lang="en-US" dirty="0"/>
              <a:t> </a:t>
            </a:r>
            <a:r>
              <a:rPr lang="en-US" dirty="0" err="1"/>
              <a:t>dụng</a:t>
            </a:r>
            <a:r>
              <a:rPr lang="en-US" dirty="0"/>
              <a:t> </a:t>
            </a:r>
            <a:r>
              <a:rPr lang="en-US" dirty="0" err="1"/>
              <a:t>cụ</a:t>
            </a:r>
            <a:r>
              <a:rPr lang="en-US" dirty="0"/>
              <a:t> </a:t>
            </a:r>
            <a:r>
              <a:rPr lang="en-US" dirty="0" err="1"/>
              <a:t>hỗ</a:t>
            </a:r>
            <a:r>
              <a:rPr lang="en-US" dirty="0"/>
              <a:t> </a:t>
            </a:r>
            <a:r>
              <a:rPr lang="en-US" dirty="0" err="1"/>
              <a:t>trợ</a:t>
            </a:r>
            <a:endParaRPr lang="en-US" dirty="0"/>
          </a:p>
          <a:p>
            <a:pPr lvl="1"/>
            <a:r>
              <a:rPr lang="en-US" dirty="0" err="1"/>
              <a:t>Hoạt</a:t>
            </a:r>
            <a:r>
              <a:rPr lang="en-US" dirty="0"/>
              <a:t> </a:t>
            </a:r>
            <a:r>
              <a:rPr lang="en-US" dirty="0" err="1"/>
              <a:t>động</a:t>
            </a:r>
            <a:r>
              <a:rPr lang="en-US" dirty="0"/>
              <a:t> </a:t>
            </a:r>
            <a:r>
              <a:rPr lang="en-US" dirty="0" err="1"/>
              <a:t>thể</a:t>
            </a:r>
            <a:r>
              <a:rPr lang="en-US" dirty="0"/>
              <a:t> </a:t>
            </a:r>
            <a:r>
              <a:rPr lang="en-US" dirty="0" err="1"/>
              <a:t>dục</a:t>
            </a:r>
            <a:endParaRPr lang="en-US" dirty="0"/>
          </a:p>
          <a:p>
            <a:pPr lvl="1"/>
            <a:r>
              <a:rPr lang="en-US" dirty="0"/>
              <a:t>Massage </a:t>
            </a:r>
            <a:r>
              <a:rPr lang="en-US" dirty="0" err="1"/>
              <a:t>bụng</a:t>
            </a:r>
            <a:endParaRPr lang="en-US" dirty="0"/>
          </a:p>
          <a:p>
            <a:r>
              <a:rPr lang="en-US" dirty="0" err="1"/>
              <a:t>Điều</a:t>
            </a:r>
            <a:r>
              <a:rPr lang="en-US" dirty="0"/>
              <a:t> </a:t>
            </a:r>
            <a:r>
              <a:rPr lang="en-US" dirty="0" err="1"/>
              <a:t>trị</a:t>
            </a:r>
            <a:r>
              <a:rPr lang="en-US" dirty="0"/>
              <a:t> </a:t>
            </a:r>
            <a:r>
              <a:rPr lang="en-US" dirty="0" err="1"/>
              <a:t>có</a:t>
            </a:r>
            <a:r>
              <a:rPr lang="en-US" dirty="0"/>
              <a:t> </a:t>
            </a:r>
            <a:r>
              <a:rPr lang="en-US" dirty="0" err="1"/>
              <a:t>dụng</a:t>
            </a:r>
            <a:r>
              <a:rPr lang="en-US" dirty="0"/>
              <a:t> </a:t>
            </a:r>
            <a:r>
              <a:rPr lang="en-US" dirty="0" err="1"/>
              <a:t>cụ</a:t>
            </a:r>
            <a:r>
              <a:rPr lang="en-US" dirty="0"/>
              <a:t> </a:t>
            </a:r>
            <a:r>
              <a:rPr lang="en-US" dirty="0" err="1"/>
              <a:t>hỗ</a:t>
            </a:r>
            <a:r>
              <a:rPr lang="en-US" dirty="0"/>
              <a:t> </a:t>
            </a:r>
            <a:r>
              <a:rPr lang="en-US" dirty="0" err="1"/>
              <a:t>trợ</a:t>
            </a:r>
            <a:endParaRPr lang="en-US" dirty="0"/>
          </a:p>
          <a:p>
            <a:pPr lvl="1"/>
            <a:r>
              <a:rPr lang="en-US" dirty="0" err="1"/>
              <a:t>Tập</a:t>
            </a:r>
            <a:r>
              <a:rPr lang="en-US" dirty="0"/>
              <a:t> </a:t>
            </a:r>
            <a:r>
              <a:rPr lang="en-US" dirty="0" err="1"/>
              <a:t>phản</a:t>
            </a:r>
            <a:r>
              <a:rPr lang="en-US" dirty="0"/>
              <a:t> </a:t>
            </a:r>
            <a:r>
              <a:rPr lang="en-US" dirty="0" err="1"/>
              <a:t>hồi</a:t>
            </a:r>
            <a:r>
              <a:rPr lang="en-US" dirty="0"/>
              <a:t> </a:t>
            </a:r>
            <a:r>
              <a:rPr lang="en-US" dirty="0" err="1"/>
              <a:t>sinh</a:t>
            </a:r>
            <a:r>
              <a:rPr lang="en-US" dirty="0"/>
              <a:t> </a:t>
            </a:r>
            <a:r>
              <a:rPr lang="en-US" dirty="0" err="1"/>
              <a:t>học</a:t>
            </a:r>
            <a:endParaRPr lang="en-US" dirty="0"/>
          </a:p>
          <a:p>
            <a:pPr lvl="1"/>
            <a:r>
              <a:rPr lang="en-US" dirty="0" err="1"/>
              <a:t>Kích</a:t>
            </a:r>
            <a:r>
              <a:rPr lang="en-US" dirty="0"/>
              <a:t> </a:t>
            </a:r>
            <a:r>
              <a:rPr lang="en-US" dirty="0" err="1"/>
              <a:t>thích</a:t>
            </a:r>
            <a:r>
              <a:rPr lang="en-US" dirty="0"/>
              <a:t> </a:t>
            </a:r>
            <a:r>
              <a:rPr lang="en-US" dirty="0" err="1"/>
              <a:t>thần</a:t>
            </a:r>
            <a:r>
              <a:rPr lang="en-US" dirty="0"/>
              <a:t> </a:t>
            </a:r>
            <a:r>
              <a:rPr lang="en-US" dirty="0" err="1"/>
              <a:t>kinh</a:t>
            </a:r>
            <a:r>
              <a:rPr lang="en-US" dirty="0"/>
              <a:t> </a:t>
            </a:r>
            <a:r>
              <a:rPr lang="en-US" dirty="0" err="1"/>
              <a:t>cùng</a:t>
            </a:r>
            <a:endParaRPr lang="en-US" dirty="0"/>
          </a:p>
          <a:p>
            <a:pPr lvl="1"/>
            <a:r>
              <a:rPr lang="en-US" dirty="0" err="1"/>
              <a:t>Kích</a:t>
            </a:r>
            <a:r>
              <a:rPr lang="en-US" dirty="0"/>
              <a:t> </a:t>
            </a:r>
            <a:r>
              <a:rPr lang="en-US" dirty="0" err="1"/>
              <a:t>điện</a:t>
            </a:r>
            <a:endParaRPr lang="en-US" dirty="0"/>
          </a:p>
          <a:p>
            <a:pPr lvl="1"/>
            <a:r>
              <a:rPr lang="en-US" dirty="0" err="1"/>
              <a:t>Kích</a:t>
            </a:r>
            <a:r>
              <a:rPr lang="en-US" dirty="0"/>
              <a:t> </a:t>
            </a:r>
            <a:r>
              <a:rPr lang="en-US" dirty="0" err="1"/>
              <a:t>thích</a:t>
            </a:r>
            <a:r>
              <a:rPr lang="en-US" dirty="0"/>
              <a:t> </a:t>
            </a:r>
            <a:r>
              <a:rPr lang="en-US" dirty="0" err="1"/>
              <a:t>từ</a:t>
            </a:r>
            <a:r>
              <a:rPr lang="en-US" dirty="0"/>
              <a:t> </a:t>
            </a:r>
            <a:r>
              <a:rPr lang="en-US" dirty="0" err="1"/>
              <a:t>ngoài</a:t>
            </a:r>
            <a:r>
              <a:rPr lang="en-US" dirty="0"/>
              <a:t> </a:t>
            </a:r>
            <a:r>
              <a:rPr lang="en-US" dirty="0" err="1"/>
              <a:t>cơ</a:t>
            </a:r>
            <a:r>
              <a:rPr lang="en-US" dirty="0"/>
              <a:t> </a:t>
            </a:r>
            <a:r>
              <a:rPr lang="en-US" dirty="0" err="1"/>
              <a:t>thể</a:t>
            </a:r>
            <a:endParaRPr lang="en-US" dirty="0"/>
          </a:p>
        </p:txBody>
      </p:sp>
    </p:spTree>
    <p:extLst>
      <p:ext uri="{BB962C8B-B14F-4D97-AF65-F5344CB8AC3E}">
        <p14:creationId xmlns:p14="http://schemas.microsoft.com/office/powerpoint/2010/main" val="378480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F80D-8C0D-55D7-9C29-0A970CF12707}"/>
              </a:ext>
            </a:extLst>
          </p:cNvPr>
          <p:cNvSpPr>
            <a:spLocks noGrp="1"/>
          </p:cNvSpPr>
          <p:nvPr>
            <p:ph type="title"/>
          </p:nvPr>
        </p:nvSpPr>
        <p:spPr/>
        <p:txBody>
          <a:bodyPr/>
          <a:lstStyle/>
          <a:p>
            <a:r>
              <a:rPr lang="en-US" dirty="0"/>
              <a:t>HOẠT ĐỘNG THỂ CHẤT</a:t>
            </a:r>
            <a:br>
              <a:rPr lang="en-US" dirty="0"/>
            </a:br>
            <a:r>
              <a:rPr lang="en-US" sz="3200" dirty="0"/>
              <a:t>Physical exercise</a:t>
            </a:r>
            <a:endParaRPr lang="en-US" dirty="0"/>
          </a:p>
        </p:txBody>
      </p:sp>
      <p:sp>
        <p:nvSpPr>
          <p:cNvPr id="3" name="Content Placeholder 2">
            <a:extLst>
              <a:ext uri="{FF2B5EF4-FFF2-40B4-BE49-F238E27FC236}">
                <a16:creationId xmlns:a16="http://schemas.microsoft.com/office/drawing/2014/main" id="{D6CF70E9-E12D-4B03-3F02-B9A15E60448D}"/>
              </a:ext>
            </a:extLst>
          </p:cNvPr>
          <p:cNvSpPr>
            <a:spLocks noGrp="1"/>
          </p:cNvSpPr>
          <p:nvPr>
            <p:ph idx="1"/>
          </p:nvPr>
        </p:nvSpPr>
        <p:spPr/>
        <p:txBody>
          <a:bodyPr>
            <a:normAutofit/>
          </a:bodyPr>
          <a:lstStyle/>
          <a:p>
            <a:r>
              <a:rPr lang="en-US" dirty="0" err="1"/>
              <a:t>Hoạt</a:t>
            </a:r>
            <a:r>
              <a:rPr lang="en-US" dirty="0"/>
              <a:t> </a:t>
            </a:r>
            <a:r>
              <a:rPr lang="en-US" dirty="0" err="1"/>
              <a:t>động</a:t>
            </a:r>
            <a:r>
              <a:rPr lang="en-US" dirty="0"/>
              <a:t> </a:t>
            </a:r>
            <a:r>
              <a:rPr lang="en-US" dirty="0" err="1"/>
              <a:t>thể</a:t>
            </a:r>
            <a:r>
              <a:rPr lang="en-US" dirty="0"/>
              <a:t> </a:t>
            </a:r>
            <a:r>
              <a:rPr lang="en-US" dirty="0" err="1"/>
              <a:t>chất</a:t>
            </a:r>
            <a:r>
              <a:rPr lang="en-US" dirty="0"/>
              <a:t> </a:t>
            </a:r>
            <a:r>
              <a:rPr lang="en-US" dirty="0" err="1"/>
              <a:t>giúp</a:t>
            </a:r>
            <a:r>
              <a:rPr lang="en-US" dirty="0"/>
              <a:t> </a:t>
            </a:r>
            <a:r>
              <a:rPr lang="en-US" dirty="0" err="1"/>
              <a:t>giảm</a:t>
            </a:r>
            <a:r>
              <a:rPr lang="en-US" dirty="0"/>
              <a:t> </a:t>
            </a:r>
            <a:r>
              <a:rPr lang="en-US" dirty="0" err="1"/>
              <a:t>táo</a:t>
            </a:r>
            <a:r>
              <a:rPr lang="en-US" dirty="0"/>
              <a:t> </a:t>
            </a:r>
            <a:r>
              <a:rPr lang="en-US" dirty="0" err="1"/>
              <a:t>bón</a:t>
            </a:r>
            <a:endParaRPr lang="en-US" dirty="0"/>
          </a:p>
          <a:p>
            <a:r>
              <a:rPr lang="en-US" dirty="0" err="1"/>
              <a:t>Người</a:t>
            </a:r>
            <a:r>
              <a:rPr lang="en-US" dirty="0"/>
              <a:t> </a:t>
            </a:r>
            <a:r>
              <a:rPr lang="en-US" dirty="0" err="1"/>
              <a:t>lớn</a:t>
            </a:r>
            <a:r>
              <a:rPr lang="en-US" dirty="0"/>
              <a:t> </a:t>
            </a:r>
            <a:r>
              <a:rPr lang="en-US" dirty="0" err="1"/>
              <a:t>tuổi</a:t>
            </a:r>
            <a:r>
              <a:rPr lang="en-US" dirty="0"/>
              <a:t>: </a:t>
            </a:r>
          </a:p>
          <a:p>
            <a:pPr lvl="1"/>
            <a:r>
              <a:rPr lang="en-US" dirty="0" err="1"/>
              <a:t>Táo</a:t>
            </a:r>
            <a:r>
              <a:rPr lang="en-US" dirty="0"/>
              <a:t> </a:t>
            </a:r>
            <a:r>
              <a:rPr lang="en-US" dirty="0" err="1"/>
              <a:t>bón</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việc</a:t>
            </a:r>
            <a:r>
              <a:rPr lang="en-US" dirty="0"/>
              <a:t> </a:t>
            </a:r>
            <a:r>
              <a:rPr lang="en-US" dirty="0" err="1"/>
              <a:t>ít</a:t>
            </a:r>
            <a:r>
              <a:rPr lang="en-US" dirty="0"/>
              <a:t> </a:t>
            </a:r>
            <a:r>
              <a:rPr lang="en-US" dirty="0" err="1"/>
              <a:t>vận</a:t>
            </a:r>
            <a:r>
              <a:rPr lang="en-US" dirty="0"/>
              <a:t> </a:t>
            </a:r>
            <a:r>
              <a:rPr lang="en-US" dirty="0" err="1"/>
              <a:t>động</a:t>
            </a:r>
            <a:endParaRPr lang="en-US" dirty="0"/>
          </a:p>
          <a:p>
            <a:pPr lvl="1"/>
            <a:r>
              <a:rPr lang="en-US" dirty="0" err="1"/>
              <a:t>Nguy</a:t>
            </a:r>
            <a:r>
              <a:rPr lang="en-US" dirty="0"/>
              <a:t> </a:t>
            </a:r>
            <a:r>
              <a:rPr lang="en-US" dirty="0" err="1"/>
              <a:t>cơ</a:t>
            </a:r>
            <a:r>
              <a:rPr lang="en-US" dirty="0"/>
              <a:t> </a:t>
            </a:r>
            <a:r>
              <a:rPr lang="en-US" dirty="0" err="1"/>
              <a:t>táo</a:t>
            </a:r>
            <a:r>
              <a:rPr lang="en-US" dirty="0"/>
              <a:t> </a:t>
            </a:r>
            <a:r>
              <a:rPr lang="en-US" dirty="0" err="1"/>
              <a:t>bón</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mức</a:t>
            </a:r>
            <a:r>
              <a:rPr lang="en-US" dirty="0"/>
              <a:t> </a:t>
            </a:r>
            <a:r>
              <a:rPr lang="en-US" dirty="0" err="1"/>
              <a:t>độ</a:t>
            </a:r>
            <a:r>
              <a:rPr lang="en-US" dirty="0"/>
              <a:t> </a:t>
            </a:r>
            <a:r>
              <a:rPr lang="en-US" dirty="0" err="1"/>
              <a:t>vận</a:t>
            </a:r>
            <a:r>
              <a:rPr lang="en-US" dirty="0"/>
              <a:t> </a:t>
            </a:r>
            <a:r>
              <a:rPr lang="en-US" dirty="0" err="1"/>
              <a:t>động</a:t>
            </a:r>
            <a:endParaRPr lang="en-US" dirty="0"/>
          </a:p>
          <a:p>
            <a:r>
              <a:rPr lang="en-US" dirty="0" err="1"/>
              <a:t>Hoạt</a:t>
            </a:r>
            <a:r>
              <a:rPr lang="en-US" dirty="0"/>
              <a:t> </a:t>
            </a:r>
            <a:r>
              <a:rPr lang="en-US" dirty="0" err="1"/>
              <a:t>động</a:t>
            </a:r>
            <a:r>
              <a:rPr lang="en-US" dirty="0"/>
              <a:t> </a:t>
            </a:r>
            <a:r>
              <a:rPr lang="en-US" dirty="0" err="1"/>
              <a:t>thể</a:t>
            </a:r>
            <a:r>
              <a:rPr lang="en-US" dirty="0"/>
              <a:t> </a:t>
            </a:r>
            <a:r>
              <a:rPr lang="en-US" dirty="0" err="1"/>
              <a:t>chất</a:t>
            </a:r>
            <a:r>
              <a:rPr lang="en-US" dirty="0"/>
              <a:t> </a:t>
            </a:r>
            <a:r>
              <a:rPr lang="en-US" dirty="0" err="1"/>
              <a:t>cường</a:t>
            </a:r>
            <a:r>
              <a:rPr lang="en-US" dirty="0"/>
              <a:t> </a:t>
            </a:r>
            <a:r>
              <a:rPr lang="en-US" dirty="0" err="1"/>
              <a:t>độ</a:t>
            </a:r>
            <a:r>
              <a:rPr lang="en-US" dirty="0"/>
              <a:t> </a:t>
            </a:r>
            <a:r>
              <a:rPr lang="en-US" dirty="0" err="1"/>
              <a:t>vừa</a:t>
            </a:r>
            <a:r>
              <a:rPr lang="en-US" dirty="0"/>
              <a:t> </a:t>
            </a:r>
            <a:r>
              <a:rPr lang="en-US" dirty="0" err="1"/>
              <a:t>đến</a:t>
            </a:r>
            <a:r>
              <a:rPr lang="en-US" dirty="0"/>
              <a:t> </a:t>
            </a:r>
            <a:r>
              <a:rPr lang="en-US" dirty="0" err="1"/>
              <a:t>cao</a:t>
            </a:r>
            <a:r>
              <a:rPr lang="en-US" dirty="0"/>
              <a:t> </a:t>
            </a:r>
            <a:r>
              <a:rPr lang="en-US" dirty="0" err="1"/>
              <a:t>giúp</a:t>
            </a:r>
            <a:r>
              <a:rPr lang="en-US" dirty="0"/>
              <a:t> </a:t>
            </a:r>
            <a:r>
              <a:rPr lang="en-US" dirty="0" err="1"/>
              <a:t>rút</a:t>
            </a:r>
            <a:r>
              <a:rPr lang="en-US" dirty="0"/>
              <a:t> </a:t>
            </a:r>
            <a:r>
              <a:rPr lang="en-US" dirty="0" err="1"/>
              <a:t>ngăn</a:t>
            </a:r>
            <a:r>
              <a:rPr lang="en-US" dirty="0"/>
              <a:t> </a:t>
            </a:r>
            <a:r>
              <a:rPr lang="en-US" dirty="0" err="1"/>
              <a:t>thời</a:t>
            </a:r>
            <a:r>
              <a:rPr lang="en-US" dirty="0"/>
              <a:t> </a:t>
            </a:r>
            <a:r>
              <a:rPr lang="en-US" dirty="0" err="1"/>
              <a:t>gian</a:t>
            </a:r>
            <a:r>
              <a:rPr lang="en-US" dirty="0"/>
              <a:t> </a:t>
            </a:r>
            <a:r>
              <a:rPr lang="en-US" dirty="0" err="1"/>
              <a:t>phân</a:t>
            </a:r>
            <a:r>
              <a:rPr lang="en-US" dirty="0"/>
              <a:t> di </a:t>
            </a:r>
            <a:r>
              <a:rPr lang="en-US" dirty="0" err="1"/>
              <a:t>chuyển</a:t>
            </a:r>
            <a:r>
              <a:rPr lang="en-US" dirty="0"/>
              <a:t> </a:t>
            </a:r>
            <a:r>
              <a:rPr lang="en-US" dirty="0" err="1"/>
              <a:t>trong</a:t>
            </a:r>
            <a:r>
              <a:rPr lang="en-US" dirty="0"/>
              <a:t> </a:t>
            </a:r>
            <a:r>
              <a:rPr lang="en-US" dirty="0" err="1"/>
              <a:t>đại</a:t>
            </a:r>
            <a:r>
              <a:rPr lang="en-US" dirty="0"/>
              <a:t> </a:t>
            </a:r>
            <a:r>
              <a:rPr lang="en-US" dirty="0" err="1"/>
              <a:t>tràng</a:t>
            </a:r>
            <a:r>
              <a:rPr lang="en-US" dirty="0"/>
              <a:t> (Colon transit time) </a:t>
            </a:r>
            <a:r>
              <a:rPr lang="en-US" dirty="0" err="1"/>
              <a:t>ở</a:t>
            </a:r>
            <a:r>
              <a:rPr lang="en-US" dirty="0"/>
              <a:t> </a:t>
            </a:r>
            <a:r>
              <a:rPr lang="en-US" dirty="0" err="1"/>
              <a:t>nữ</a:t>
            </a:r>
            <a:r>
              <a:rPr lang="en-US" dirty="0"/>
              <a:t> </a:t>
            </a:r>
            <a:r>
              <a:rPr lang="en-US" dirty="0" err="1"/>
              <a:t>giới</a:t>
            </a:r>
            <a:r>
              <a:rPr lang="en-US" dirty="0"/>
              <a:t>, </a:t>
            </a:r>
            <a:r>
              <a:rPr lang="en-US" dirty="0" err="1"/>
              <a:t>nhưng</a:t>
            </a:r>
            <a:r>
              <a:rPr lang="en-US" dirty="0"/>
              <a:t> </a:t>
            </a:r>
            <a:r>
              <a:rPr lang="en-US" dirty="0" err="1"/>
              <a:t>không</a:t>
            </a:r>
            <a:r>
              <a:rPr lang="en-US" dirty="0"/>
              <a:t> </a:t>
            </a:r>
            <a:r>
              <a:rPr lang="en-US" dirty="0" err="1"/>
              <a:t>xảy</a:t>
            </a:r>
            <a:r>
              <a:rPr lang="en-US" dirty="0"/>
              <a:t> </a:t>
            </a:r>
            <a:r>
              <a:rPr lang="en-US" dirty="0" err="1"/>
              <a:t>ra</a:t>
            </a:r>
            <a:r>
              <a:rPr lang="en-US" dirty="0"/>
              <a:t> </a:t>
            </a:r>
            <a:r>
              <a:rPr lang="en-US" dirty="0" err="1"/>
              <a:t>ở</a:t>
            </a:r>
            <a:r>
              <a:rPr lang="en-US" dirty="0"/>
              <a:t> </a:t>
            </a:r>
            <a:r>
              <a:rPr lang="en-US" dirty="0" err="1"/>
              <a:t>nam</a:t>
            </a:r>
            <a:r>
              <a:rPr lang="en-US" dirty="0"/>
              <a:t> </a:t>
            </a:r>
            <a:r>
              <a:rPr lang="en-US" dirty="0" err="1"/>
              <a:t>giới</a:t>
            </a:r>
            <a:r>
              <a:rPr lang="en-US" dirty="0"/>
              <a:t>.</a:t>
            </a:r>
          </a:p>
          <a:p>
            <a:r>
              <a:rPr lang="en-US" dirty="0" err="1"/>
              <a:t>Hoạt</a:t>
            </a:r>
            <a:r>
              <a:rPr lang="en-US" dirty="0"/>
              <a:t> </a:t>
            </a:r>
            <a:r>
              <a:rPr lang="en-US" dirty="0" err="1"/>
              <a:t>động</a:t>
            </a:r>
            <a:r>
              <a:rPr lang="en-US" dirty="0"/>
              <a:t> </a:t>
            </a:r>
            <a:r>
              <a:rPr lang="en-US" dirty="0" err="1"/>
              <a:t>thể</a:t>
            </a:r>
            <a:r>
              <a:rPr lang="en-US" dirty="0"/>
              <a:t> </a:t>
            </a:r>
            <a:r>
              <a:rPr lang="en-US" dirty="0" err="1"/>
              <a:t>chất</a:t>
            </a:r>
            <a:r>
              <a:rPr lang="en-US" dirty="0"/>
              <a:t> </a:t>
            </a:r>
            <a:r>
              <a:rPr lang="en-US" dirty="0" err="1"/>
              <a:t>mức</a:t>
            </a:r>
            <a:r>
              <a:rPr lang="en-US" dirty="0"/>
              <a:t> </a:t>
            </a:r>
            <a:r>
              <a:rPr lang="en-US" dirty="0" err="1"/>
              <a:t>độ</a:t>
            </a:r>
            <a:r>
              <a:rPr lang="en-US" dirty="0"/>
              <a:t> </a:t>
            </a:r>
            <a:r>
              <a:rPr lang="en-US" dirty="0" err="1"/>
              <a:t>vừa</a:t>
            </a:r>
            <a:r>
              <a:rPr lang="en-US" dirty="0"/>
              <a:t> </a:t>
            </a:r>
            <a:r>
              <a:rPr lang="en-US" dirty="0" err="1"/>
              <a:t>đến</a:t>
            </a:r>
            <a:r>
              <a:rPr lang="en-US" dirty="0"/>
              <a:t> </a:t>
            </a:r>
            <a:r>
              <a:rPr lang="en-US" dirty="0" err="1"/>
              <a:t>nặng</a:t>
            </a:r>
            <a:r>
              <a:rPr lang="en-US" dirty="0"/>
              <a:t> (20-60 </a:t>
            </a:r>
            <a:r>
              <a:rPr lang="en-US" dirty="0" err="1"/>
              <a:t>phút</a:t>
            </a:r>
            <a:r>
              <a:rPr lang="en-US" dirty="0"/>
              <a:t>, 3-5 </a:t>
            </a:r>
            <a:r>
              <a:rPr lang="en-US" dirty="0" err="1"/>
              <a:t>ngày</a:t>
            </a:r>
            <a:r>
              <a:rPr lang="en-US" dirty="0"/>
              <a:t>/</a:t>
            </a:r>
            <a:r>
              <a:rPr lang="en-US" dirty="0" err="1"/>
              <a:t>tuần</a:t>
            </a:r>
            <a:r>
              <a:rPr lang="en-US" dirty="0"/>
              <a:t>) </a:t>
            </a:r>
            <a:r>
              <a:rPr lang="en-US" dirty="0" err="1"/>
              <a:t>cho</a:t>
            </a:r>
            <a:r>
              <a:rPr lang="en-US" dirty="0"/>
              <a:t> </a:t>
            </a:r>
            <a:r>
              <a:rPr lang="en-US" dirty="0" err="1"/>
              <a:t>thấy</a:t>
            </a:r>
            <a:r>
              <a:rPr lang="en-US" dirty="0"/>
              <a:t> </a:t>
            </a:r>
            <a:r>
              <a:rPr lang="en-US" dirty="0" err="1"/>
              <a:t>cải</a:t>
            </a:r>
            <a:r>
              <a:rPr lang="en-US" dirty="0"/>
              <a:t> </a:t>
            </a:r>
            <a:r>
              <a:rPr lang="en-US" dirty="0" err="1"/>
              <a:t>thiện</a:t>
            </a:r>
            <a:r>
              <a:rPr lang="en-US" dirty="0"/>
              <a:t> </a:t>
            </a:r>
            <a:r>
              <a:rPr lang="en-US" dirty="0" err="1"/>
              <a:t>triệu</a:t>
            </a:r>
            <a:r>
              <a:rPr lang="en-US" dirty="0"/>
              <a:t> </a:t>
            </a:r>
            <a:r>
              <a:rPr lang="en-US" dirty="0" err="1"/>
              <a:t>chứng</a:t>
            </a:r>
            <a:r>
              <a:rPr lang="en-US" dirty="0"/>
              <a:t> </a:t>
            </a:r>
            <a:r>
              <a:rPr lang="en-US" dirty="0" err="1"/>
              <a:t>táo</a:t>
            </a:r>
            <a:r>
              <a:rPr lang="en-US" dirty="0"/>
              <a:t> </a:t>
            </a:r>
            <a:r>
              <a:rPr lang="en-US" dirty="0" err="1"/>
              <a:t>bón</a:t>
            </a:r>
            <a:r>
              <a:rPr lang="en-US" dirty="0"/>
              <a:t> </a:t>
            </a:r>
            <a:r>
              <a:rPr lang="en-US" dirty="0" err="1"/>
              <a:t>và</a:t>
            </a:r>
            <a:r>
              <a:rPr lang="en-US" dirty="0"/>
              <a:t> </a:t>
            </a:r>
            <a:r>
              <a:rPr lang="en-US" dirty="0" err="1"/>
              <a:t>chất</a:t>
            </a:r>
            <a:r>
              <a:rPr lang="en-US" dirty="0"/>
              <a:t> </a:t>
            </a:r>
            <a:r>
              <a:rPr lang="en-US" dirty="0" err="1"/>
              <a:t>lượng</a:t>
            </a:r>
            <a:r>
              <a:rPr lang="en-US" dirty="0"/>
              <a:t> </a:t>
            </a:r>
            <a:r>
              <a:rPr lang="en-US" dirty="0" err="1"/>
              <a:t>sống</a:t>
            </a:r>
            <a:r>
              <a:rPr lang="en-US" dirty="0"/>
              <a:t> </a:t>
            </a:r>
            <a:r>
              <a:rPr lang="en-US" dirty="0" err="1"/>
              <a:t>ở</a:t>
            </a:r>
            <a:r>
              <a:rPr lang="en-US" dirty="0"/>
              <a:t> BN IBS.</a:t>
            </a:r>
          </a:p>
          <a:p>
            <a:endParaRPr lang="en-US" dirty="0"/>
          </a:p>
          <a:p>
            <a:pPr marL="457200" lvl="1" indent="0">
              <a:buNone/>
            </a:pPr>
            <a:endParaRPr lang="en-US" dirty="0"/>
          </a:p>
        </p:txBody>
      </p:sp>
      <p:pic>
        <p:nvPicPr>
          <p:cNvPr id="9" name="Picture 8">
            <a:extLst>
              <a:ext uri="{FF2B5EF4-FFF2-40B4-BE49-F238E27FC236}">
                <a16:creationId xmlns:a16="http://schemas.microsoft.com/office/drawing/2014/main" id="{AEE4C6C1-7A99-C7CA-9B20-EAC1A5B36CD1}"/>
              </a:ext>
            </a:extLst>
          </p:cNvPr>
          <p:cNvPicPr>
            <a:picLocks noChangeAspect="1"/>
          </p:cNvPicPr>
          <p:nvPr/>
        </p:nvPicPr>
        <p:blipFill>
          <a:blip r:embed="rId2"/>
          <a:stretch>
            <a:fillRect/>
          </a:stretch>
        </p:blipFill>
        <p:spPr>
          <a:xfrm>
            <a:off x="7000875" y="1289304"/>
            <a:ext cx="4997449" cy="2295812"/>
          </a:xfrm>
          <a:prstGeom prst="rect">
            <a:avLst/>
          </a:prstGeom>
        </p:spPr>
      </p:pic>
      <p:sp>
        <p:nvSpPr>
          <p:cNvPr id="10" name="Content Placeholder 2">
            <a:extLst>
              <a:ext uri="{FF2B5EF4-FFF2-40B4-BE49-F238E27FC236}">
                <a16:creationId xmlns:a16="http://schemas.microsoft.com/office/drawing/2014/main" id="{71C8C7B3-8040-3D50-FD34-6DF5D3369A71}"/>
              </a:ext>
            </a:extLst>
          </p:cNvPr>
          <p:cNvSpPr txBox="1">
            <a:spLocks/>
          </p:cNvSpPr>
          <p:nvPr/>
        </p:nvSpPr>
        <p:spPr>
          <a:xfrm>
            <a:off x="838200" y="6019006"/>
            <a:ext cx="9496425" cy="585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(1) Guidelines for the Diagnosis and Treatment of Chronic Functional Constipation in Korea, 2015 Revised Edition. J </a:t>
            </a:r>
            <a:r>
              <a:rPr lang="en-US" sz="1600" dirty="0" err="1"/>
              <a:t>Neurogastroenterol</a:t>
            </a:r>
            <a:r>
              <a:rPr lang="en-US" sz="1600" dirty="0"/>
              <a:t> </a:t>
            </a:r>
            <a:r>
              <a:rPr lang="en-US" sz="1600" dirty="0" err="1"/>
              <a:t>Motil</a:t>
            </a:r>
            <a:r>
              <a:rPr lang="en-US" sz="1600" dirty="0"/>
              <a:t>, Vol. 22 No. 3 July, 2016 </a:t>
            </a:r>
          </a:p>
          <a:p>
            <a:endParaRPr lang="en-US" dirty="0"/>
          </a:p>
        </p:txBody>
      </p:sp>
    </p:spTree>
    <p:extLst>
      <p:ext uri="{BB962C8B-B14F-4D97-AF65-F5344CB8AC3E}">
        <p14:creationId xmlns:p14="http://schemas.microsoft.com/office/powerpoint/2010/main" val="252797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49C4-DC3A-060E-37A2-28DE3683E47F}"/>
              </a:ext>
            </a:extLst>
          </p:cNvPr>
          <p:cNvSpPr>
            <a:spLocks noGrp="1"/>
          </p:cNvSpPr>
          <p:nvPr>
            <p:ph type="title"/>
          </p:nvPr>
        </p:nvSpPr>
        <p:spPr/>
        <p:txBody>
          <a:bodyPr/>
          <a:lstStyle/>
          <a:p>
            <a:r>
              <a:rPr lang="en-US" dirty="0"/>
              <a:t>HOẠT ĐỘNG THỂ CHẤT</a:t>
            </a:r>
            <a:br>
              <a:rPr lang="en-US" dirty="0"/>
            </a:br>
            <a:r>
              <a:rPr lang="en-US" sz="3200" dirty="0"/>
              <a:t>Physical exercise</a:t>
            </a:r>
            <a:endParaRPr lang="en-US" dirty="0"/>
          </a:p>
        </p:txBody>
      </p:sp>
      <p:grpSp>
        <p:nvGrpSpPr>
          <p:cNvPr id="15" name="Group 14">
            <a:extLst>
              <a:ext uri="{FF2B5EF4-FFF2-40B4-BE49-F238E27FC236}">
                <a16:creationId xmlns:a16="http://schemas.microsoft.com/office/drawing/2014/main" id="{783836FF-4D60-15FE-5D5F-FE2B7346EA59}"/>
              </a:ext>
            </a:extLst>
          </p:cNvPr>
          <p:cNvGrpSpPr/>
          <p:nvPr/>
        </p:nvGrpSpPr>
        <p:grpSpPr>
          <a:xfrm>
            <a:off x="971550" y="2145506"/>
            <a:ext cx="10334625" cy="3477827"/>
            <a:chOff x="838200" y="1388269"/>
            <a:chExt cx="10334625" cy="3477827"/>
          </a:xfrm>
        </p:grpSpPr>
        <p:pic>
          <p:nvPicPr>
            <p:cNvPr id="14" name="Content Placeholder 4">
              <a:extLst>
                <a:ext uri="{FF2B5EF4-FFF2-40B4-BE49-F238E27FC236}">
                  <a16:creationId xmlns:a16="http://schemas.microsoft.com/office/drawing/2014/main" id="{AFA70B82-DC4E-05BA-BF89-B1349AF82ADF}"/>
                </a:ext>
              </a:extLst>
            </p:cNvPr>
            <p:cNvPicPr>
              <a:picLocks noChangeAspect="1"/>
            </p:cNvPicPr>
            <p:nvPr/>
          </p:nvPicPr>
          <p:blipFill>
            <a:blip r:embed="rId2"/>
            <a:stretch>
              <a:fillRect/>
            </a:stretch>
          </p:blipFill>
          <p:spPr>
            <a:xfrm>
              <a:off x="838200" y="1388269"/>
              <a:ext cx="10160000" cy="2654300"/>
            </a:xfrm>
            <a:prstGeom prst="rect">
              <a:avLst/>
            </a:prstGeom>
          </p:spPr>
        </p:pic>
        <p:pic>
          <p:nvPicPr>
            <p:cNvPr id="11" name="Picture 10">
              <a:extLst>
                <a:ext uri="{FF2B5EF4-FFF2-40B4-BE49-F238E27FC236}">
                  <a16:creationId xmlns:a16="http://schemas.microsoft.com/office/drawing/2014/main" id="{C6146533-0F82-8AE1-A4F8-4E17F4DF449B}"/>
                </a:ext>
              </a:extLst>
            </p:cNvPr>
            <p:cNvPicPr>
              <a:picLocks noChangeAspect="1"/>
            </p:cNvPicPr>
            <p:nvPr/>
          </p:nvPicPr>
          <p:blipFill>
            <a:blip r:embed="rId3"/>
            <a:stretch>
              <a:fillRect/>
            </a:stretch>
          </p:blipFill>
          <p:spPr>
            <a:xfrm>
              <a:off x="2906713" y="2713832"/>
              <a:ext cx="8266112" cy="2152264"/>
            </a:xfrm>
            <a:prstGeom prst="rect">
              <a:avLst/>
            </a:prstGeom>
          </p:spPr>
        </p:pic>
      </p:grpSp>
    </p:spTree>
    <p:extLst>
      <p:ext uri="{BB962C8B-B14F-4D97-AF65-F5344CB8AC3E}">
        <p14:creationId xmlns:p14="http://schemas.microsoft.com/office/powerpoint/2010/main" val="54956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7FC65-562D-099F-E9CE-EEF154C64070}"/>
              </a:ext>
            </a:extLst>
          </p:cNvPr>
          <p:cNvPicPr>
            <a:picLocks noChangeAspect="1"/>
          </p:cNvPicPr>
          <p:nvPr/>
        </p:nvPicPr>
        <p:blipFill rotWithShape="1">
          <a:blip r:embed="rId2"/>
          <a:srcRect r="23379"/>
          <a:stretch/>
        </p:blipFill>
        <p:spPr>
          <a:xfrm rot="5400000">
            <a:off x="2772524" y="-2730612"/>
            <a:ext cx="6646952" cy="12192000"/>
          </a:xfrm>
          <a:prstGeom prst="rect">
            <a:avLst/>
          </a:prstGeom>
        </p:spPr>
      </p:pic>
    </p:spTree>
    <p:extLst>
      <p:ext uri="{BB962C8B-B14F-4D97-AF65-F5344CB8AC3E}">
        <p14:creationId xmlns:p14="http://schemas.microsoft.com/office/powerpoint/2010/main" val="236979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4E4753-9EE9-CED1-0DA3-4062430BD05F}"/>
              </a:ext>
            </a:extLst>
          </p:cNvPr>
          <p:cNvGrpSpPr/>
          <p:nvPr/>
        </p:nvGrpSpPr>
        <p:grpSpPr>
          <a:xfrm>
            <a:off x="-7419" y="766768"/>
            <a:ext cx="12199419" cy="4976813"/>
            <a:chOff x="0" y="423868"/>
            <a:chExt cx="12199419" cy="4976813"/>
          </a:xfrm>
        </p:grpSpPr>
        <p:pic>
          <p:nvPicPr>
            <p:cNvPr id="5" name="Picture 4">
              <a:extLst>
                <a:ext uri="{FF2B5EF4-FFF2-40B4-BE49-F238E27FC236}">
                  <a16:creationId xmlns:a16="http://schemas.microsoft.com/office/drawing/2014/main" id="{00D7FC65-562D-099F-E9CE-EEF154C64070}"/>
                </a:ext>
              </a:extLst>
            </p:cNvPr>
            <p:cNvPicPr>
              <a:picLocks noChangeAspect="1"/>
            </p:cNvPicPr>
            <p:nvPr/>
          </p:nvPicPr>
          <p:blipFill rotWithShape="1">
            <a:blip r:embed="rId2"/>
            <a:srcRect l="76621" r="4121"/>
            <a:stretch/>
          </p:blipFill>
          <p:spPr>
            <a:xfrm rot="5400000">
              <a:off x="5263892" y="-4235186"/>
              <a:ext cx="1671635" cy="12199419"/>
            </a:xfrm>
            <a:prstGeom prst="rect">
              <a:avLst/>
            </a:prstGeom>
          </p:spPr>
        </p:pic>
        <p:pic>
          <p:nvPicPr>
            <p:cNvPr id="7" name="Picture 6">
              <a:extLst>
                <a:ext uri="{FF2B5EF4-FFF2-40B4-BE49-F238E27FC236}">
                  <a16:creationId xmlns:a16="http://schemas.microsoft.com/office/drawing/2014/main" id="{7926A53E-8524-0025-C261-89E9A0C7D231}"/>
                </a:ext>
              </a:extLst>
            </p:cNvPr>
            <p:cNvPicPr>
              <a:picLocks noChangeAspect="1"/>
            </p:cNvPicPr>
            <p:nvPr/>
          </p:nvPicPr>
          <p:blipFill rotWithShape="1">
            <a:blip r:embed="rId3"/>
            <a:srcRect l="14610" r="1"/>
            <a:stretch/>
          </p:blipFill>
          <p:spPr>
            <a:xfrm rot="5400000">
              <a:off x="4745832" y="-1934606"/>
              <a:ext cx="2700339" cy="11970236"/>
            </a:xfrm>
            <a:prstGeom prst="rect">
              <a:avLst/>
            </a:prstGeom>
          </p:spPr>
        </p:pic>
        <p:pic>
          <p:nvPicPr>
            <p:cNvPr id="8" name="Picture 7">
              <a:extLst>
                <a:ext uri="{FF2B5EF4-FFF2-40B4-BE49-F238E27FC236}">
                  <a16:creationId xmlns:a16="http://schemas.microsoft.com/office/drawing/2014/main" id="{11D01C2F-CE3E-126A-270C-5FBE52D9B8CB}"/>
                </a:ext>
              </a:extLst>
            </p:cNvPr>
            <p:cNvPicPr>
              <a:picLocks noChangeAspect="1"/>
            </p:cNvPicPr>
            <p:nvPr/>
          </p:nvPicPr>
          <p:blipFill rotWithShape="1">
            <a:blip r:embed="rId3"/>
            <a:srcRect l="3316" r="82980"/>
            <a:stretch/>
          </p:blipFill>
          <p:spPr>
            <a:xfrm rot="5400000">
              <a:off x="5879307" y="-5344557"/>
              <a:ext cx="433386" cy="11970236"/>
            </a:xfrm>
            <a:prstGeom prst="rect">
              <a:avLst/>
            </a:prstGeom>
          </p:spPr>
        </p:pic>
      </p:grpSp>
    </p:spTree>
    <p:extLst>
      <p:ext uri="{BB962C8B-B14F-4D97-AF65-F5344CB8AC3E}">
        <p14:creationId xmlns:p14="http://schemas.microsoft.com/office/powerpoint/2010/main" val="1526107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{27E78C7E-34D6-7E48-96A3-C5914983081C}tf10001070</Template>
  <TotalTime>232</TotalTime>
  <Words>1522</Words>
  <Application>Microsoft Macintosh PowerPoint</Application>
  <PresentationFormat>Widescreen</PresentationFormat>
  <Paragraphs>127</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CaslonOldFaceBT</vt:lpstr>
      <vt:lpstr>Roboto Slab</vt:lpstr>
      <vt:lpstr>Rockwell Extra Bold</vt:lpstr>
      <vt:lpstr>Wingdings</vt:lpstr>
      <vt:lpstr>Wood Type</vt:lpstr>
      <vt:lpstr>VẬT LÝ TRỊ LIỆU  TRONG ĐIỀU TRỊ  TÁO BÓN CHỨC NĂNG</vt:lpstr>
      <vt:lpstr>THUẬT NGỮ</vt:lpstr>
      <vt:lpstr>ĐỐI TƯỢNG CAN THIỆP</vt:lpstr>
      <vt:lpstr>Các nhóm tiếp cận điều trị táo bón</vt:lpstr>
      <vt:lpstr>VLTL trong điều trị táo bón</vt:lpstr>
      <vt:lpstr>HOẠT ĐỘNG THỂ CHẤT Physical exercise</vt:lpstr>
      <vt:lpstr>HOẠT ĐỘNG THỂ CHẤT Physical exercise</vt:lpstr>
      <vt:lpstr>PowerPoint Presentation</vt:lpstr>
      <vt:lpstr>PowerPoint Presentation</vt:lpstr>
      <vt:lpstr>MASSAGE BỤNG</vt:lpstr>
      <vt:lpstr>MASSAGE BỤNG</vt:lpstr>
      <vt:lpstr>PowerPoint Presentation</vt:lpstr>
      <vt:lpstr>MASSAGE BỤNG</vt:lpstr>
      <vt:lpstr>MASSAGE BỤNG</vt:lpstr>
      <vt:lpstr>MASSAGE BỤNG</vt:lpstr>
      <vt:lpstr>MASSAGE BỤNG</vt:lpstr>
      <vt:lpstr>VLTL CÓ THIẾT BỊ HỖ TRỢ</vt:lpstr>
      <vt:lpstr>ĐIỀU TRỊ HÀNH VI – TẬP PHẢN HỒI SINH HỌC Behavior therapy - Biofeedback</vt:lpstr>
      <vt:lpstr>ĐIỀU TRỊ HÀNH VI – TẬP PHẢN HỒI SINH HỌC Behavior therapy - Biofeedback</vt:lpstr>
      <vt:lpstr>ĐIỀU TRỊ HÀNH VI – TẬP PHẢN HỒI SINH HỌC Behavior therapy - Biofeedback</vt:lpstr>
      <vt:lpstr>ĐIỀU TRỊ HÀNH VI – TẬP PHẢN HỒI SINH HỌC Behavior therapy - Biofeedback</vt:lpstr>
      <vt:lpstr>GIAO THOA ĐIỆN</vt:lpstr>
      <vt:lpstr>GIAO THOA ĐIỆN</vt:lpstr>
      <vt:lpstr>GIAO THOA ĐIỆN</vt:lpstr>
      <vt:lpstr>GIAO THOA ĐIỆN</vt:lpstr>
      <vt:lpstr>PowerPoint Presentation</vt:lpstr>
      <vt:lpstr>GIAO THOA ĐIỆN</vt:lpstr>
      <vt:lpstr>Kích thích thần kinh cùng</vt:lpstr>
      <vt:lpstr>Điều trị kích thích từ ngoài cơ thể</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VẬT LÝ TRỊ LIỆU  TRONG ĐIỀU TRỊ TÁO BÓN</dc:title>
  <dc:creator>Microsoft Office User</dc:creator>
  <cp:lastModifiedBy>Microsoft Office User</cp:lastModifiedBy>
  <cp:revision>8</cp:revision>
  <dcterms:created xsi:type="dcterms:W3CDTF">2022-08-08T12:41:50Z</dcterms:created>
  <dcterms:modified xsi:type="dcterms:W3CDTF">2022-08-12T02:19:00Z</dcterms:modified>
</cp:coreProperties>
</file>