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236084"/>
            <a:ext cx="6546788" cy="3226143"/>
          </a:xfrm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latin typeface="Times New Roman"/>
                <a:cs typeface="Times New Roman"/>
              </a:rPr>
              <a:t>KHÁNG SINH TRONG ĐIỀU TRỊ</a:t>
            </a:r>
            <a:br>
              <a:rPr lang="en-US" sz="3200" b="1" dirty="0" smtClean="0">
                <a:latin typeface="Times New Roman"/>
                <a:cs typeface="Times New Roman"/>
              </a:rPr>
            </a:br>
            <a:r>
              <a:rPr lang="en-US" sz="3200" b="1" dirty="0" smtClean="0">
                <a:latin typeface="Times New Roman"/>
                <a:cs typeface="Times New Roman"/>
              </a:rPr>
              <a:t>BỆNH XOANG TỔ LÔNG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22921" y="4462227"/>
            <a:ext cx="7261184" cy="916641"/>
          </a:xfrm>
        </p:spPr>
        <p:txBody>
          <a:bodyPr anchor="ctr">
            <a:normAutofit/>
          </a:bodyPr>
          <a:lstStyle/>
          <a:p>
            <a:pPr algn="r"/>
            <a:r>
              <a:rPr lang="en-US" sz="20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TS BS. PHẠM </a:t>
            </a:r>
            <a:r>
              <a:rPr lang="en-US" sz="20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MINH NGỌC</a:t>
            </a:r>
          </a:p>
        </p:txBody>
      </p:sp>
    </p:spTree>
    <p:extLst>
      <p:ext uri="{BB962C8B-B14F-4D97-AF65-F5344CB8AC3E}">
        <p14:creationId xmlns:p14="http://schemas.microsoft.com/office/powerpoint/2010/main" val="20692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96335"/>
          </a:xfrm>
        </p:spPr>
        <p:txBody>
          <a:bodyPr/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VAI TRÒ CỦA KHÁNG SINH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303685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Clinical Practice Guidelines 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smtClean="0">
                <a:latin typeface="Times New Roman"/>
                <a:cs typeface="Times New Roman"/>
              </a:rPr>
              <a:t>ASCRS)</a:t>
            </a:r>
          </a:p>
          <a:p>
            <a:pPr marL="0" indent="0">
              <a:buNone/>
            </a:pPr>
            <a:r>
              <a:rPr lang="en-US" b="1" dirty="0"/>
              <a:t>Antibiotics have a limited role in the treatment of </a:t>
            </a:r>
            <a:r>
              <a:rPr lang="en-US" b="1" dirty="0" err="1"/>
              <a:t>ei</a:t>
            </a:r>
            <a:r>
              <a:rPr lang="en-US" b="1" dirty="0"/>
              <a:t>- </a:t>
            </a:r>
            <a:r>
              <a:rPr lang="en-US" b="1" dirty="0" err="1"/>
              <a:t>ther</a:t>
            </a:r>
            <a:r>
              <a:rPr lang="en-US" b="1" dirty="0"/>
              <a:t> acute or chronic pilonidal disease, although oral or intravenous agents may be considered in patients with significant cellulitis, underlying </a:t>
            </a:r>
            <a:r>
              <a:rPr lang="en-US" b="1" dirty="0" err="1"/>
              <a:t>immunosup</a:t>
            </a:r>
            <a:r>
              <a:rPr lang="en-US" b="1" dirty="0"/>
              <a:t>- </a:t>
            </a:r>
            <a:r>
              <a:rPr lang="en-US" b="1" dirty="0" err="1"/>
              <a:t>pression</a:t>
            </a:r>
            <a:r>
              <a:rPr lang="en-US" b="1" dirty="0"/>
              <a:t>, or concomitant systemic illness. </a:t>
            </a:r>
            <a:endParaRPr lang="en-US" dirty="0"/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2570" y="5110320"/>
            <a:ext cx="4345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MANY THANKS!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33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VI KHUẨN TRONG BỆNH XOANG TỔ LÔNG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" y="2443040"/>
            <a:ext cx="3914189" cy="51609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120" y="2349832"/>
            <a:ext cx="4928845" cy="37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 anchor="ctr"/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VI KHUẨN TRONG BỆNH XOANG TỔ LÔNG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55" y="1068846"/>
            <a:ext cx="4762648" cy="48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 anchor="ctr"/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VI KHUẨN TRONG BỆNH XOANG TỔ LÔNG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562998"/>
            <a:ext cx="3651879" cy="4898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8002" y="2207919"/>
            <a:ext cx="44302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err="1" smtClean="0">
                <a:latin typeface="Times New Roman"/>
                <a:cs typeface="Times New Roman"/>
              </a:rPr>
              <a:t>Phân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lang="en-US" sz="2600" dirty="0" err="1" smtClean="0">
                <a:latin typeface="Times New Roman"/>
                <a:cs typeface="Times New Roman"/>
              </a:rPr>
              <a:t>lập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lang="en-US" sz="2600" dirty="0" err="1" smtClean="0">
                <a:latin typeface="Times New Roman"/>
                <a:cs typeface="Times New Roman"/>
              </a:rPr>
              <a:t>được</a:t>
            </a:r>
            <a:r>
              <a:rPr lang="en-US" sz="2600" dirty="0" smtClean="0">
                <a:latin typeface="Times New Roman"/>
                <a:cs typeface="Times New Roman"/>
              </a:rPr>
              <a:t> vi </a:t>
            </a:r>
            <a:r>
              <a:rPr lang="en-US" sz="2600" dirty="0" err="1" smtClean="0">
                <a:latin typeface="Times New Roman"/>
                <a:cs typeface="Times New Roman"/>
              </a:rPr>
              <a:t>khuẩn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lang="en-US" sz="2600" dirty="0" err="1" smtClean="0">
                <a:latin typeface="Times New Roman"/>
                <a:cs typeface="Times New Roman"/>
              </a:rPr>
              <a:t>trong</a:t>
            </a:r>
            <a:r>
              <a:rPr lang="en-US" sz="2600" dirty="0" smtClean="0">
                <a:latin typeface="Times New Roman"/>
                <a:cs typeface="Times New Roman"/>
              </a:rPr>
              <a:t> 50%-70% </a:t>
            </a:r>
            <a:r>
              <a:rPr lang="en-US" sz="2600" dirty="0" err="1" smtClean="0">
                <a:latin typeface="Times New Roman"/>
                <a:cs typeface="Times New Roman"/>
              </a:rPr>
              <a:t>trường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lang="en-US" sz="2600" dirty="0" err="1" smtClean="0">
                <a:latin typeface="Times New Roman"/>
                <a:cs typeface="Times New Roman"/>
              </a:rPr>
              <a:t>hợp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 err="1" smtClean="0">
                <a:latin typeface="Times New Roman"/>
                <a:cs typeface="Times New Roman"/>
              </a:rPr>
              <a:t>Tỉ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lang="en-US" sz="2600" dirty="0" err="1" smtClean="0">
                <a:latin typeface="Times New Roman"/>
                <a:cs typeface="Times New Roman"/>
              </a:rPr>
              <a:t>lệ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lang="en-US" sz="2600" dirty="0" err="1" smtClean="0">
                <a:latin typeface="Times New Roman"/>
                <a:cs typeface="Times New Roman"/>
              </a:rPr>
              <a:t>nhiễm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lang="en-US" sz="2600" dirty="0" err="1" smtClean="0">
                <a:latin typeface="Times New Roman"/>
                <a:cs typeface="Times New Roman"/>
              </a:rPr>
              <a:t>khuẩn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lang="en-US" sz="2600" dirty="0" err="1" smtClean="0">
                <a:latin typeface="Times New Roman"/>
                <a:cs typeface="Times New Roman"/>
              </a:rPr>
              <a:t>tăng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lang="en-US" sz="2600" dirty="0" err="1" smtClean="0">
                <a:latin typeface="Times New Roman"/>
                <a:cs typeface="Times New Roman"/>
              </a:rPr>
              <a:t>ở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lang="en-US" sz="2600" dirty="0" err="1" smtClean="0">
                <a:latin typeface="Times New Roman"/>
                <a:cs typeface="Times New Roman"/>
              </a:rPr>
              <a:t>dạng</a:t>
            </a:r>
            <a:r>
              <a:rPr lang="en-US" sz="2600" dirty="0" smtClean="0">
                <a:latin typeface="Times New Roman"/>
                <a:cs typeface="Times New Roman"/>
              </a:rPr>
              <a:t> XTL  </a:t>
            </a:r>
            <a:r>
              <a:rPr lang="en-US" sz="2600" dirty="0" err="1" smtClean="0">
                <a:latin typeface="Times New Roman"/>
                <a:cs typeface="Times New Roman"/>
              </a:rPr>
              <a:t>tái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lang="en-US" sz="2600" dirty="0" err="1" smtClean="0">
                <a:latin typeface="Times New Roman"/>
                <a:cs typeface="Times New Roman"/>
              </a:rPr>
              <a:t>phát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 err="1" smtClean="0">
                <a:latin typeface="Times New Roman"/>
                <a:cs typeface="Times New Roman"/>
              </a:rPr>
              <a:t>Polymicrobial</a:t>
            </a:r>
            <a:r>
              <a:rPr lang="en-US" sz="2600" dirty="0" smtClean="0">
                <a:latin typeface="Times New Roman"/>
                <a:cs typeface="Times New Roman"/>
              </a:rPr>
              <a:t> nature</a:t>
            </a: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53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22681"/>
            <a:ext cx="8042276" cy="788302"/>
          </a:xfrm>
        </p:spPr>
        <p:txBody>
          <a:bodyPr anchor="ctr"/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VI KHUẨN TRONG BỆNH XOANG TỔ LÔNG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85" y="782475"/>
            <a:ext cx="4501835" cy="5885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1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22681"/>
            <a:ext cx="8042276" cy="788302"/>
          </a:xfrm>
        </p:spPr>
        <p:txBody>
          <a:bodyPr anchor="ctr"/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LỰA CHỌN KHÁNG SINH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9275" y="810983"/>
            <a:ext cx="7811813" cy="1460500"/>
            <a:chOff x="549275" y="810983"/>
            <a:chExt cx="7811813" cy="1460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888" y="810983"/>
              <a:ext cx="2133600" cy="14605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7888" y="950683"/>
              <a:ext cx="1473200" cy="13208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49275" y="1372167"/>
              <a:ext cx="25365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  <a:sym typeface="Wingdings"/>
                </a:rPr>
                <a:t> </a:t>
              </a:r>
              <a:r>
                <a:rPr lang="en-US" sz="2400" dirty="0" smtClean="0">
                  <a:latin typeface="Times New Roman"/>
                  <a:cs typeface="Times New Roman"/>
                </a:rPr>
                <a:t>Vi </a:t>
              </a:r>
              <a:r>
                <a:rPr lang="en-US" sz="2400" dirty="0" err="1" smtClean="0">
                  <a:latin typeface="Times New Roman"/>
                  <a:cs typeface="Times New Roman"/>
                </a:rPr>
                <a:t>khuẩn</a:t>
              </a:r>
              <a:r>
                <a:rPr lang="en-US" sz="2400" dirty="0" smtClean="0">
                  <a:latin typeface="Times New Roman"/>
                  <a:cs typeface="Times New Roman"/>
                </a:rPr>
                <a:t> </a:t>
              </a:r>
              <a:r>
                <a:rPr lang="en-US" sz="2400" dirty="0" err="1" smtClean="0">
                  <a:latin typeface="Times New Roman"/>
                  <a:cs typeface="Times New Roman"/>
                </a:rPr>
                <a:t>kỵ</a:t>
              </a:r>
              <a:r>
                <a:rPr lang="en-US" sz="2400" dirty="0" smtClean="0">
                  <a:latin typeface="Times New Roman"/>
                  <a:cs typeface="Times New Roman"/>
                </a:rPr>
                <a:t> </a:t>
              </a:r>
              <a:r>
                <a:rPr lang="en-US" sz="2400" dirty="0" err="1" smtClean="0">
                  <a:latin typeface="Times New Roman"/>
                  <a:cs typeface="Times New Roman"/>
                </a:rPr>
                <a:t>khí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9275" y="2370001"/>
            <a:ext cx="7075213" cy="1168400"/>
            <a:chOff x="549275" y="2370001"/>
            <a:chExt cx="7075213" cy="11684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4488" y="2370001"/>
              <a:ext cx="2540000" cy="11684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49275" y="2534178"/>
              <a:ext cx="2838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  <a:sym typeface="Wingdings"/>
                </a:rPr>
                <a:t> </a:t>
              </a:r>
              <a:r>
                <a:rPr lang="en-US" sz="2400" dirty="0" smtClean="0">
                  <a:latin typeface="Times New Roman"/>
                  <a:cs typeface="Times New Roman"/>
                </a:rPr>
                <a:t>Vi </a:t>
              </a:r>
              <a:r>
                <a:rPr lang="en-US" sz="2400" dirty="0" err="1" smtClean="0">
                  <a:latin typeface="Times New Roman"/>
                  <a:cs typeface="Times New Roman"/>
                </a:rPr>
                <a:t>khuẩn</a:t>
              </a:r>
              <a:r>
                <a:rPr lang="en-US" sz="2400" dirty="0" smtClean="0">
                  <a:latin typeface="Times New Roman"/>
                  <a:cs typeface="Times New Roman"/>
                </a:rPr>
                <a:t> Gram (-)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3940" y="3538401"/>
            <a:ext cx="6361276" cy="1535703"/>
            <a:chOff x="623940" y="3538401"/>
            <a:chExt cx="6361276" cy="15357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4932" y="3538401"/>
              <a:ext cx="2510284" cy="153570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23940" y="3747251"/>
              <a:ext cx="33749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  <a:sym typeface="Wingdings"/>
                </a:rPr>
                <a:t> Staphylococcus </a:t>
              </a:r>
              <a:r>
                <a:rPr lang="en-US" sz="2400" dirty="0" err="1" smtClean="0">
                  <a:latin typeface="Times New Roman"/>
                  <a:cs typeface="Times New Roman"/>
                  <a:sym typeface="Wingdings"/>
                </a:rPr>
                <a:t>aureus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0260" y="2534178"/>
            <a:ext cx="8444728" cy="3648469"/>
            <a:chOff x="640260" y="2534178"/>
            <a:chExt cx="8444728" cy="364846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24488" y="2534178"/>
              <a:ext cx="1460500" cy="2413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0196" y="4328447"/>
              <a:ext cx="1879600" cy="18542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40260" y="5260478"/>
              <a:ext cx="4298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  <a:sym typeface="Wingdings"/>
                </a:rPr>
                <a:t> </a:t>
              </a:r>
              <a:r>
                <a:rPr lang="en-US" sz="2400" dirty="0" err="1" smtClean="0">
                  <a:latin typeface="Times New Roman"/>
                  <a:cs typeface="Times New Roman"/>
                  <a:sym typeface="Wingdings"/>
                </a:rPr>
                <a:t>Kháng</a:t>
              </a:r>
              <a:r>
                <a:rPr lang="en-US" sz="2400" dirty="0" smtClean="0">
                  <a:latin typeface="Times New Roman"/>
                  <a:cs typeface="Times New Roman"/>
                  <a:sym typeface="Wingdings"/>
                </a:rPr>
                <a:t> </a:t>
              </a:r>
              <a:r>
                <a:rPr lang="en-US" sz="2400" dirty="0" err="1" smtClean="0">
                  <a:latin typeface="Times New Roman"/>
                  <a:cs typeface="Times New Roman"/>
                  <a:sym typeface="Wingdings"/>
                </a:rPr>
                <a:t>sinh</a:t>
              </a:r>
              <a:r>
                <a:rPr lang="en-US" sz="2400" dirty="0" smtClean="0">
                  <a:latin typeface="Times New Roman"/>
                  <a:cs typeface="Times New Roman"/>
                  <a:sym typeface="Wingdings"/>
                </a:rPr>
                <a:t> </a:t>
              </a:r>
              <a:r>
                <a:rPr lang="en-US" sz="2400" dirty="0" err="1" smtClean="0">
                  <a:latin typeface="Times New Roman"/>
                  <a:cs typeface="Times New Roman"/>
                  <a:sym typeface="Wingdings"/>
                </a:rPr>
                <a:t>phổ</a:t>
              </a:r>
              <a:r>
                <a:rPr lang="en-US" sz="2400" dirty="0" smtClean="0">
                  <a:latin typeface="Times New Roman"/>
                  <a:cs typeface="Times New Roman"/>
                  <a:sym typeface="Wingdings"/>
                </a:rPr>
                <a:t> vi </a:t>
              </a:r>
              <a:r>
                <a:rPr lang="en-US" sz="2400" dirty="0" err="1" smtClean="0">
                  <a:latin typeface="Times New Roman"/>
                  <a:cs typeface="Times New Roman"/>
                  <a:sym typeface="Wingdings"/>
                </a:rPr>
                <a:t>khuẩn</a:t>
              </a:r>
              <a:r>
                <a:rPr lang="en-US" sz="2400" dirty="0" smtClean="0">
                  <a:latin typeface="Times New Roman"/>
                  <a:cs typeface="Times New Roman"/>
                  <a:sym typeface="Wingdings"/>
                </a:rPr>
                <a:t> </a:t>
              </a:r>
              <a:r>
                <a:rPr lang="en-US" sz="2400" dirty="0" err="1" smtClean="0">
                  <a:latin typeface="Times New Roman"/>
                  <a:cs typeface="Times New Roman"/>
                  <a:sym typeface="Wingdings"/>
                </a:rPr>
                <a:t>rộng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4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40879"/>
          </a:xfrm>
        </p:spPr>
        <p:txBody>
          <a:bodyPr/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KHÁNG SINH TRƯỚC MỔ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73396"/>
            <a:ext cx="8042276" cy="43434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Dạng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cấp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tính</a:t>
            </a:r>
            <a:r>
              <a:rPr lang="en-US" sz="2800" dirty="0" smtClean="0">
                <a:latin typeface="Times New Roman"/>
                <a:cs typeface="Times New Roman"/>
              </a:rPr>
              <a:t> (</a:t>
            </a:r>
            <a:r>
              <a:rPr lang="en-US" sz="2800" dirty="0" err="1" smtClean="0">
                <a:latin typeface="Times New Roman"/>
                <a:cs typeface="Times New Roman"/>
              </a:rPr>
              <a:t>áp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xe</a:t>
            </a:r>
            <a:r>
              <a:rPr lang="en-US" sz="2800" dirty="0" smtClean="0">
                <a:latin typeface="Times New Roman"/>
                <a:cs typeface="Times New Roman"/>
              </a:rPr>
              <a:t>):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	</a:t>
            </a:r>
            <a:r>
              <a:rPr lang="en-US" sz="2800" dirty="0" err="1" smtClean="0">
                <a:latin typeface="Times New Roman"/>
                <a:cs typeface="Times New Roman"/>
              </a:rPr>
              <a:t>Ngăn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nhiễm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trùng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lan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rộng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	</a:t>
            </a:r>
            <a:r>
              <a:rPr lang="en-US" sz="2800" dirty="0" err="1" smtClean="0">
                <a:latin typeface="Times New Roman"/>
                <a:cs typeface="Times New Roman"/>
              </a:rPr>
              <a:t>Không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thay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thế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được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phẫu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thuật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 err="1" smtClean="0">
                <a:latin typeface="Times New Roman"/>
                <a:cs typeface="Times New Roman"/>
              </a:rPr>
              <a:t>Dạng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mạn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tính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	</a:t>
            </a:r>
            <a:r>
              <a:rPr lang="en-US" sz="2800" dirty="0" err="1">
                <a:latin typeface="Times New Roman"/>
                <a:cs typeface="Times New Roman"/>
              </a:rPr>
              <a:t>Kháng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sinh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dự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phòng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	</a:t>
            </a:r>
            <a:r>
              <a:rPr lang="en-US" sz="2800" dirty="0" err="1" smtClean="0">
                <a:latin typeface="Times New Roman"/>
                <a:cs typeface="Times New Roman"/>
              </a:rPr>
              <a:t>Không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thay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đổi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kết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quả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điều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trị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67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50517"/>
            <a:ext cx="8042276" cy="3061861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Giảm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tỉ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lệ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biến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chứng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dirty="0" err="1" smtClean="0">
                <a:latin typeface="Times New Roman"/>
                <a:cs typeface="Times New Roman"/>
              </a:rPr>
              <a:t>thời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gian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lành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thương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dirty="0" err="1" smtClean="0">
                <a:latin typeface="Times New Roman"/>
                <a:cs typeface="Times New Roman"/>
              </a:rPr>
              <a:t>tỉ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lệ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tái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phát</a:t>
            </a:r>
            <a:r>
              <a:rPr lang="en-US" sz="2800" dirty="0" smtClean="0">
                <a:latin typeface="Times New Roman"/>
                <a:cs typeface="Times New Roman"/>
              </a:rPr>
              <a:t>:  weak evidence</a:t>
            </a:r>
          </a:p>
          <a:p>
            <a:pPr marL="0" indent="0">
              <a:buNone/>
            </a:pPr>
            <a:endParaRPr lang="en-US" sz="2800" dirty="0" smtClean="0">
              <a:latin typeface="Times New Roman"/>
              <a:cs typeface="Times New Roman"/>
            </a:endParaRPr>
          </a:p>
          <a:p>
            <a:r>
              <a:rPr lang="en-US" sz="2800" dirty="0" err="1" smtClean="0">
                <a:latin typeface="Times New Roman"/>
                <a:cs typeface="Times New Roman"/>
              </a:rPr>
              <a:t>Tăng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thời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gian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sử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dụng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hoặc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phối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hợp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kháng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sinh</a:t>
            </a:r>
            <a:r>
              <a:rPr lang="en-US" sz="2800" dirty="0" smtClean="0">
                <a:latin typeface="Times New Roman"/>
                <a:cs typeface="Times New Roman"/>
              </a:rPr>
              <a:t>: </a:t>
            </a:r>
            <a:r>
              <a:rPr lang="en-US" sz="2800" dirty="0" err="1" smtClean="0">
                <a:latin typeface="Times New Roman"/>
                <a:cs typeface="Times New Roman"/>
              </a:rPr>
              <a:t>không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tăng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hiệu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quả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điều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trị</a:t>
            </a:r>
            <a:r>
              <a:rPr lang="en-US" sz="2800"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40879"/>
          </a:xfrm>
        </p:spPr>
        <p:txBody>
          <a:bodyPr/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KHÁNG SINH SAU MỔ</a:t>
            </a:r>
            <a:endParaRPr lang="en-US" sz="3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06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40879"/>
          </a:xfrm>
        </p:spPr>
        <p:txBody>
          <a:bodyPr/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KHÁNG SINH TẠI CHỖ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8155" y="1894885"/>
            <a:ext cx="48938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err="1" smtClean="0">
                <a:latin typeface="Times New Roman"/>
                <a:cs typeface="Times New Roman"/>
              </a:rPr>
              <a:t>Miếng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xốp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tẩm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kháng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sinh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(gentamicin</a:t>
            </a:r>
            <a:r>
              <a:rPr lang="en-US" sz="2400" dirty="0">
                <a:latin typeface="Times New Roman"/>
                <a:cs typeface="Times New Roman"/>
              </a:rPr>
              <a:t>-impregnated collagen-based </a:t>
            </a:r>
            <a:r>
              <a:rPr lang="en-US" sz="2400" dirty="0" smtClean="0">
                <a:latin typeface="Times New Roman"/>
                <a:cs typeface="Times New Roman"/>
              </a:rPr>
              <a:t>sponge) 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err="1" smtClean="0">
                <a:latin typeface="Times New Roman"/>
                <a:cs typeface="Times New Roman"/>
              </a:rPr>
              <a:t>Vết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mổ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lành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nhanh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hơn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err="1" smtClean="0">
                <a:latin typeface="Times New Roman"/>
                <a:cs typeface="Times New Roman"/>
              </a:rPr>
              <a:t>Kết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quả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nghiên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cứu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chưa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thống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nhất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8" y="2034695"/>
            <a:ext cx="3801246" cy="27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5623</TotalTime>
  <Words>217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News Gothic MT</vt:lpstr>
      <vt:lpstr>Times New Roman</vt:lpstr>
      <vt:lpstr>Wingdings</vt:lpstr>
      <vt:lpstr>Wingdings 2</vt:lpstr>
      <vt:lpstr>Breeze</vt:lpstr>
      <vt:lpstr>KHÁNG SINH TRONG ĐIỀU TRỊ BỆNH XOANG TỔ LÔNG</vt:lpstr>
      <vt:lpstr>VI KHUẨN TRONG BỆNH XOANG TỔ LÔNG</vt:lpstr>
      <vt:lpstr>VI KHUẨN TRONG BỆNH XOANG TỔ LÔNG</vt:lpstr>
      <vt:lpstr>VI KHUẨN TRONG BỆNH XOANG TỔ LÔNG</vt:lpstr>
      <vt:lpstr>VI KHUẨN TRONG BỆNH XOANG TỔ LÔNG</vt:lpstr>
      <vt:lpstr>LỰA CHỌN KHÁNG SINH</vt:lpstr>
      <vt:lpstr>KHÁNG SINH TRƯỚC MỔ</vt:lpstr>
      <vt:lpstr>KHÁNG SINH SAU MỔ</vt:lpstr>
      <vt:lpstr>KHÁNG SINH TẠI CHỖ</vt:lpstr>
      <vt:lpstr>VAI TRÒ CỦA KHÁNG SINH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KHÁNG SINH TRONG ĐIỀU TRỊ BỆNH XOANG TỔ LÔNG CÙNG CỤT</dc:title>
  <dc:creator>MinhNgoc Pham</dc:creator>
  <cp:lastModifiedBy>NGOAI 12</cp:lastModifiedBy>
  <cp:revision>47</cp:revision>
  <dcterms:created xsi:type="dcterms:W3CDTF">2019-03-06T13:17:38Z</dcterms:created>
  <dcterms:modified xsi:type="dcterms:W3CDTF">2019-03-11T02:54:28Z</dcterms:modified>
</cp:coreProperties>
</file>