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405" r:id="rId3"/>
    <p:sldId id="401" r:id="rId4"/>
    <p:sldId id="459" r:id="rId5"/>
    <p:sldId id="460" r:id="rId6"/>
    <p:sldId id="463" r:id="rId7"/>
    <p:sldId id="464" r:id="rId8"/>
    <p:sldId id="465" r:id="rId9"/>
    <p:sldId id="466" r:id="rId10"/>
    <p:sldId id="467" r:id="rId11"/>
    <p:sldId id="417" r:id="rId12"/>
    <p:sldId id="423" r:id="rId13"/>
    <p:sldId id="474" r:id="rId14"/>
    <p:sldId id="424" r:id="rId15"/>
    <p:sldId id="471" r:id="rId16"/>
    <p:sldId id="472" r:id="rId17"/>
    <p:sldId id="473" r:id="rId18"/>
    <p:sldId id="354" r:id="rId19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960" autoAdjust="0"/>
  </p:normalViewPr>
  <p:slideViewPr>
    <p:cSldViewPr>
      <p:cViewPr varScale="1">
        <p:scale>
          <a:sx n="56" d="100"/>
          <a:sy n="56" d="100"/>
        </p:scale>
        <p:origin x="9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5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E5848-E5C5-403B-AFAA-91FF1B4593DC}" type="datetimeFigureOut">
              <a:rPr lang="en-US" smtClean="0"/>
              <a:t>26/05/2022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C5522-8465-450D-B85C-9E31CD51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Hầu</a:t>
            </a:r>
            <a:r>
              <a:rPr lang="en-US" baseline="0"/>
              <a:t> hết các thuật ngữ để cỉ tình tr5ang này đều liên quan đến cơ chế sinh lý bệnh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C5522-8465-450D-B85C-9E31CD51E1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0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97DF-D7F0-4A86-8310-0903464357E5}" type="datetimeFigureOut">
              <a:rPr lang="vi-VN" smtClean="0"/>
              <a:t>26/05/2022</a:t>
            </a:fld>
            <a:endParaRPr lang="vi-V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EC4C-E753-4527-AE52-8750741217AA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97DF-D7F0-4A86-8310-0903464357E5}" type="datetimeFigureOut">
              <a:rPr lang="vi-VN" smtClean="0"/>
              <a:t>26/05/2022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EC4C-E753-4527-AE52-8750741217A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97DF-D7F0-4A86-8310-0903464357E5}" type="datetimeFigureOut">
              <a:rPr lang="vi-VN" smtClean="0"/>
              <a:t>26/05/2022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EC4C-E753-4527-AE52-8750741217A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97DF-D7F0-4A86-8310-0903464357E5}" type="datetimeFigureOut">
              <a:rPr lang="vi-VN" smtClean="0"/>
              <a:t>26/05/2022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EC4C-E753-4527-AE52-8750741217A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97DF-D7F0-4A86-8310-0903464357E5}" type="datetimeFigureOut">
              <a:rPr lang="vi-VN" smtClean="0"/>
              <a:t>26/05/2022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EC4C-E753-4527-AE52-8750741217AA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97DF-D7F0-4A86-8310-0903464357E5}" type="datetimeFigureOut">
              <a:rPr lang="vi-VN" smtClean="0"/>
              <a:t>26/05/2022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EC4C-E753-4527-AE52-8750741217A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97DF-D7F0-4A86-8310-0903464357E5}" type="datetimeFigureOut">
              <a:rPr lang="vi-VN" smtClean="0"/>
              <a:t>26/05/2022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EC4C-E753-4527-AE52-8750741217A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97DF-D7F0-4A86-8310-0903464357E5}" type="datetimeFigureOut">
              <a:rPr lang="vi-VN" smtClean="0"/>
              <a:t>26/05/2022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EC4C-E753-4527-AE52-8750741217A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97DF-D7F0-4A86-8310-0903464357E5}" type="datetimeFigureOut">
              <a:rPr lang="vi-VN" smtClean="0"/>
              <a:t>26/05/2022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EC4C-E753-4527-AE52-8750741217A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97DF-D7F0-4A86-8310-0903464357E5}" type="datetimeFigureOut">
              <a:rPr lang="vi-VN" smtClean="0"/>
              <a:t>26/05/2022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EC4C-E753-4527-AE52-8750741217A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97DF-D7F0-4A86-8310-0903464357E5}" type="datetimeFigureOut">
              <a:rPr lang="vi-VN" smtClean="0"/>
              <a:t>26/05/2022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5CEC4C-E753-4527-AE52-8750741217AA}" type="slidenum">
              <a:rPr lang="vi-VN" smtClean="0"/>
              <a:t>‹#›</a:t>
            </a:fld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AB97DF-D7F0-4A86-8310-0903464357E5}" type="datetimeFigureOut">
              <a:rPr lang="vi-VN" smtClean="0"/>
              <a:t>26/05/2022</a:t>
            </a:fld>
            <a:endParaRPr lang="vi-V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5CEC4C-E753-4527-AE52-8750741217AA}" type="slidenum">
              <a:rPr lang="vi-VN" smtClean="0"/>
              <a:t>‹#›</a:t>
            </a:fld>
            <a:endParaRPr lang="vi-V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27" y="10484"/>
            <a:ext cx="985673" cy="1033072"/>
          </a:xfrm>
          <a:prstGeom prst="rect">
            <a:avLst/>
          </a:prstGeom>
        </p:spPr>
      </p:pic>
      <p:pic>
        <p:nvPicPr>
          <p:cNvPr id="15" name="Picture 7" descr="LogoBenhVienDHYD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1"/>
            <a:ext cx="1032276" cy="102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uong.lchq@umc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4696" cy="1828800"/>
          </a:xfrm>
        </p:spPr>
        <p:txBody>
          <a:bodyPr>
            <a:normAutofit/>
          </a:bodyPr>
          <a:lstStyle/>
          <a:p>
            <a:r>
              <a:rPr lang="en-US" sz="4000">
                <a:latin typeface="Arial" pitchFamily="34" charset="0"/>
                <a:cs typeface="Arial" pitchFamily="34" charset="0"/>
              </a:rPr>
              <a:t>ĐIỀU TRỊ TÁO BÓN DO </a:t>
            </a:r>
            <a:br>
              <a:rPr lang="en-US" sz="4000">
                <a:latin typeface="Arial" pitchFamily="34" charset="0"/>
                <a:cs typeface="Arial" pitchFamily="34" charset="0"/>
              </a:rPr>
            </a:br>
            <a:r>
              <a:rPr lang="en-US" sz="4000">
                <a:latin typeface="Arial" pitchFamily="34" charset="0"/>
                <a:cs typeface="Arial" pitchFamily="34" charset="0"/>
              </a:rPr>
              <a:t>CO THẮT CƠ MU TRỰC TRÀNG</a:t>
            </a:r>
            <a:endParaRPr lang="vi-VN"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43400"/>
            <a:ext cx="7854696" cy="1752600"/>
          </a:xfrm>
        </p:spPr>
        <p:txBody>
          <a:bodyPr/>
          <a:lstStyle/>
          <a:p>
            <a:r>
              <a:rPr lang="en-US"/>
              <a:t>ThS. BS. Lê Châu Hoàng Quốc Chương </a:t>
            </a:r>
          </a:p>
          <a:p>
            <a:r>
              <a:rPr lang="en-US"/>
              <a:t>Khoa HMTT – BV Đại học Y Dược TP Hồ Chí Minh </a:t>
            </a:r>
          </a:p>
          <a:p>
            <a:r>
              <a:rPr lang="en-US"/>
              <a:t>Email: </a:t>
            </a:r>
            <a:r>
              <a:rPr lang="en-US">
                <a:hlinkClick r:id="rId2"/>
              </a:rPr>
              <a:t>chuong.lchq@umc.edu.vn</a:t>
            </a:r>
            <a:r>
              <a:rPr lang="en-US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825" y="304800"/>
            <a:ext cx="6781800" cy="6858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Đo áp lực hậu môn độ phân giải cao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450" y="6172200"/>
            <a:ext cx="7239000" cy="60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Rao, S. S. and T. Patcharatrakul "Diagnosis and Treatment of Dyssynergic Defecation." </a:t>
            </a:r>
            <a:r>
              <a:rPr lang="en-US" u="sng"/>
              <a:t>J Neurogastroenterol Motil </a:t>
            </a:r>
            <a:r>
              <a:rPr lang="en-US" b="1" u="sng"/>
              <a:t>22</a:t>
            </a:r>
            <a:r>
              <a:rPr lang="en-US" u="sng"/>
              <a:t>(3): 423-35.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808620"/>
            <a:ext cx="8458200" cy="906379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Loại IV</a:t>
            </a:r>
            <a:r>
              <a:rPr lang="en-US"/>
              <a:t>: Áp lực trực tràng không đủ mạnh, đi kèm với cơ thắt hậu môn không dãn ra hoặc dãn ra không đủ (màu xanh)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" y="1219199"/>
            <a:ext cx="9035716" cy="348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72673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74638"/>
            <a:ext cx="6705600" cy="563562"/>
          </a:xfrm>
        </p:spPr>
        <p:txBody>
          <a:bodyPr>
            <a:normAutofit fontScale="90000"/>
          </a:bodyPr>
          <a:lstStyle/>
          <a:p>
            <a:r>
              <a:rPr lang="en-US" altLang="en-US" sz="3200" b="1">
                <a:latin typeface="VNI-Times" pitchFamily="2" charset="0"/>
              </a:rPr>
              <a:t>ÑIEÀU TRÒ </a:t>
            </a:r>
            <a:br>
              <a:rPr lang="en-US" altLang="en-US" sz="3200" b="1">
                <a:latin typeface="VNI-Times" pitchFamily="2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VNI-Times" pitchFamily="2" charset="0"/>
              </a:rPr>
              <a:t>ANISMUS ÑÔN THUAÀN</a:t>
            </a:r>
            <a:r>
              <a:rPr lang="en-US" altLang="en-US" sz="2800" b="1">
                <a:solidFill>
                  <a:srgbClr val="FF0000"/>
                </a:solidFill>
                <a:latin typeface="VNI-Times" pitchFamily="2" charset="0"/>
              </a:rPr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i="1">
                <a:latin typeface="VNI-Times" pitchFamily="2" charset="0"/>
              </a:rPr>
              <a:t>Phaûn hoài sinh hoïc ñieàu trò khoûi : Anismus goùc ñoùng 86% ,  goùc môû  </a:t>
            </a:r>
            <a:r>
              <a:rPr lang="en-US" altLang="en-US" sz="1600" b="1" i="1">
                <a:latin typeface="VNI-Times" pitchFamily="2" charset="0"/>
              </a:rPr>
              <a:t>14% </a:t>
            </a:r>
            <a:r>
              <a:rPr lang="en-US" altLang="en-US" sz="1600">
                <a:latin typeface="VNI-Times" pitchFamily="2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FF99"/>
                </a:solidFill>
                <a:latin typeface="VNI-Times" pitchFamily="2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FF99"/>
                </a:solidFill>
                <a:latin typeface="VNI-Times" pitchFamily="2" charset="0"/>
              </a:rPr>
              <a:t>	CHOÏN LÖÏA 1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B0F0"/>
                </a:solidFill>
                <a:latin typeface="VNI-Times" pitchFamily="2" charset="0"/>
              </a:rPr>
              <a:t>	KÍCH ÑIEÄN </a:t>
            </a:r>
            <a:r>
              <a:rPr lang="en-US" altLang="en-US" sz="2000">
                <a:latin typeface="VNI-Times" pitchFamily="2" charset="0"/>
              </a:rPr>
              <a:t>1 LAÀN / TUAÀN / 6 TUAÀN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>
                <a:latin typeface="VNI-Times" pitchFamily="2" charset="0"/>
              </a:rPr>
              <a:t>	</a:t>
            </a:r>
            <a:r>
              <a:rPr lang="en-US" altLang="en-US" sz="2000">
                <a:solidFill>
                  <a:srgbClr val="66FFFF"/>
                </a:solidFill>
                <a:latin typeface="VNI-Times" pitchFamily="2" charset="0"/>
              </a:rPr>
              <a:t>TAÄP PHAÛN HOÀI SINH HOÏC</a:t>
            </a:r>
            <a:r>
              <a:rPr lang="en-US" altLang="en-US" sz="2000">
                <a:latin typeface="VNI-Times" pitchFamily="2" charset="0"/>
              </a:rPr>
              <a:t> 1 LAÀN / TUAÀN/ 6 TUAÀN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>
                <a:latin typeface="VNI-Times" pitchFamily="2" charset="0"/>
              </a:rPr>
              <a:t>	TAÄP </a:t>
            </a:r>
            <a:r>
              <a:rPr lang="en-US" altLang="en-US" sz="2000">
                <a:solidFill>
                  <a:srgbClr val="66FFFF"/>
                </a:solidFill>
                <a:latin typeface="VNI-Times" pitchFamily="2" charset="0"/>
              </a:rPr>
              <a:t>BAØI ÑI ÑAÏI TIEÄN VALSALVA</a:t>
            </a:r>
            <a:r>
              <a:rPr lang="en-US" altLang="en-US" sz="2000">
                <a:latin typeface="VNI-Times" pitchFamily="2" charset="0"/>
              </a:rPr>
              <a:t> / NGAØY / TAÏI NHAØ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en-US" sz="2000">
              <a:latin typeface="VNI-Times" pitchFamily="2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>
                <a:latin typeface="VNI-Times" pitchFamily="2" charset="0"/>
              </a:rPr>
              <a:t>	</a:t>
            </a:r>
            <a:r>
              <a:rPr lang="en-US" altLang="en-US" sz="2000">
                <a:solidFill>
                  <a:srgbClr val="00FF99"/>
                </a:solidFill>
                <a:latin typeface="VNI-Times" pitchFamily="2" charset="0"/>
              </a:rPr>
              <a:t>CHOÏN LÖÏA 2  </a:t>
            </a:r>
            <a:r>
              <a:rPr lang="en-US" altLang="en-US" sz="2000" i="1">
                <a:solidFill>
                  <a:srgbClr val="00FF99"/>
                </a:solidFill>
                <a:latin typeface="VNI-Times" pitchFamily="2" charset="0"/>
              </a:rPr>
              <a:t>( Khi 1 thaát baïi )</a:t>
            </a:r>
            <a:r>
              <a:rPr lang="en-US" altLang="en-US" sz="2000">
                <a:solidFill>
                  <a:srgbClr val="00FF99"/>
                </a:solidFill>
                <a:latin typeface="VNI-Times" pitchFamily="2" charset="0"/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B0F0"/>
                </a:solidFill>
                <a:latin typeface="VNI-Times" pitchFamily="2" charset="0"/>
              </a:rPr>
              <a:t>	BOTULINUM TOXIN A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B0F0"/>
                </a:solidFill>
                <a:latin typeface="VNI-Times" pitchFamily="2" charset="0"/>
              </a:rPr>
              <a:t>	KÍCH ÑIEÄN </a:t>
            </a:r>
            <a:r>
              <a:rPr lang="en-US" altLang="en-US" sz="2000">
                <a:latin typeface="VNI-Times" pitchFamily="2" charset="0"/>
              </a:rPr>
              <a:t>1 LAÀN / TUAÀN/ 6 UAÀN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>
                <a:latin typeface="VNI-Times" pitchFamily="2" charset="0"/>
              </a:rPr>
              <a:t>	TAÄP </a:t>
            </a:r>
            <a:r>
              <a:rPr lang="en-US" altLang="en-US" sz="2000">
                <a:solidFill>
                  <a:srgbClr val="00FF99"/>
                </a:solidFill>
                <a:latin typeface="VNI-Times" pitchFamily="2" charset="0"/>
              </a:rPr>
              <a:t>PHAÛN HOÀI SINH HOÏC</a:t>
            </a:r>
            <a:r>
              <a:rPr lang="en-US" altLang="en-US" sz="2000">
                <a:latin typeface="VNI-Times" pitchFamily="2" charset="0"/>
              </a:rPr>
              <a:t> 1 LAÀN / TUAÀN / 6 TUAÀN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>
                <a:latin typeface="VNI-Times" pitchFamily="2" charset="0"/>
              </a:rPr>
              <a:t>	TAÄP </a:t>
            </a:r>
            <a:r>
              <a:rPr lang="en-US" altLang="en-US" sz="2000">
                <a:solidFill>
                  <a:srgbClr val="66FFFF"/>
                </a:solidFill>
                <a:latin typeface="VNI-Times" pitchFamily="2" charset="0"/>
              </a:rPr>
              <a:t>BAØI ÑI ÑAÏI TIEÄN VALSALVA</a:t>
            </a:r>
            <a:r>
              <a:rPr lang="en-US" altLang="en-US" sz="2000">
                <a:latin typeface="VNI-Times" pitchFamily="2" charset="0"/>
              </a:rPr>
              <a:t> / NGAØY / TAÏI NHAØ</a:t>
            </a:r>
            <a:r>
              <a:rPr lang="en-US" altLang="en-US" sz="2000">
                <a:solidFill>
                  <a:srgbClr val="00FF99"/>
                </a:solidFill>
                <a:latin typeface="VNI-Times" pitchFamily="2" charset="0"/>
              </a:rPr>
              <a:t> </a:t>
            </a:r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endParaRPr lang="en-US" altLang="en-US" sz="900" b="1" i="1">
              <a:solidFill>
                <a:schemeClr val="tx2"/>
              </a:solidFill>
            </a:endParaRPr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endParaRPr lang="en-US" altLang="en-US" sz="900" b="1" i="1">
              <a:solidFill>
                <a:schemeClr val="tx2"/>
              </a:solidFill>
            </a:endParaRPr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b="1" i="1">
                <a:solidFill>
                  <a:schemeClr val="tx2"/>
                </a:solidFill>
              </a:rPr>
              <a:t>Patterns of Anismus and The Relation to Biofeedback Therapy</a:t>
            </a:r>
            <a:endParaRPr lang="en-US" altLang="en-US" sz="900" i="1">
              <a:solidFill>
                <a:schemeClr val="tx2"/>
              </a:solidFill>
            </a:endParaRPr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i="1">
                <a:solidFill>
                  <a:schemeClr val="tx2"/>
                </a:solidFill>
              </a:rPr>
              <a:t>Ung Chae Park, M.D., Sang Kyung Choi, M.D., Marcelo F. Piccirillo, M.D., Roberto Verzaro, M.D., Steven D. Wexner, M.D. </a:t>
            </a:r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i="1">
                <a:solidFill>
                  <a:schemeClr val="tx2"/>
                </a:solidFill>
              </a:rPr>
              <a:t>Dis Colon Rectum 1996;39:768-773.</a:t>
            </a:r>
            <a:r>
              <a:rPr lang="en-US" altLang="en-US" sz="900">
                <a:latin typeface="VNI-Times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179075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391400" cy="792162"/>
          </a:xfrm>
        </p:spPr>
        <p:txBody>
          <a:bodyPr>
            <a:normAutofit fontScale="90000"/>
          </a:bodyPr>
          <a:lstStyle/>
          <a:p>
            <a:r>
              <a:rPr lang="en-US" altLang="en-US" sz="3200" b="1">
                <a:latin typeface="VNI-Times" pitchFamily="2" charset="0"/>
              </a:rPr>
              <a:t>ÑIEÀU TRÒ </a:t>
            </a:r>
            <a:br>
              <a:rPr lang="en-US" altLang="en-US" sz="3200" b="1">
                <a:latin typeface="VNI-Times" pitchFamily="2" charset="0"/>
              </a:rPr>
            </a:br>
            <a:r>
              <a:rPr lang="en-US" altLang="en-US" sz="2400" b="1">
                <a:solidFill>
                  <a:srgbClr val="00FF99"/>
                </a:solidFill>
                <a:latin typeface="VNI-Times" pitchFamily="2" charset="0"/>
              </a:rPr>
              <a:t>ANISMUS + KHOÂNG PHAÛN XAÏ ÑAÏI TIEÄN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FF99"/>
                </a:solidFill>
                <a:latin typeface="VNI-Times" pitchFamily="2" charset="0"/>
              </a:rPr>
              <a:t>	CHOÏN LÖÏA 1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>
                <a:latin typeface="VNI-Times" pitchFamily="2" charset="0"/>
              </a:rPr>
              <a:t>	</a:t>
            </a:r>
            <a:r>
              <a:rPr lang="en-US" altLang="en-US" sz="2000">
                <a:solidFill>
                  <a:srgbClr val="66FFFF"/>
                </a:solidFill>
                <a:latin typeface="VNI-Times" pitchFamily="2" charset="0"/>
              </a:rPr>
              <a:t>KÍCH ÑIEÄN</a:t>
            </a:r>
            <a:r>
              <a:rPr lang="en-US" altLang="en-US" sz="2000">
                <a:latin typeface="VNI-Times" pitchFamily="2" charset="0"/>
              </a:rPr>
              <a:t>  LIEÂN TUÏC 14 NGAØY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>
                <a:latin typeface="VNI-Times" pitchFamily="2" charset="0"/>
              </a:rPr>
              <a:t>	TAÄP </a:t>
            </a:r>
            <a:r>
              <a:rPr lang="en-US" altLang="en-US" sz="2000">
                <a:solidFill>
                  <a:srgbClr val="00B0F0"/>
                </a:solidFill>
                <a:latin typeface="VNI-Times" pitchFamily="2" charset="0"/>
              </a:rPr>
              <a:t>PHAÛN HOÀI SINH HOÏC </a:t>
            </a:r>
            <a:r>
              <a:rPr lang="en-US" altLang="en-US" sz="2000">
                <a:latin typeface="VNI-Times" pitchFamily="2" charset="0"/>
              </a:rPr>
              <a:t>2 LAÀN / TUAÀN / 6-8 TUAÀN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>
                <a:latin typeface="VNI-Times" pitchFamily="2" charset="0"/>
              </a:rPr>
              <a:t>	TAÄP </a:t>
            </a:r>
            <a:r>
              <a:rPr lang="en-US" altLang="en-US" sz="2000">
                <a:solidFill>
                  <a:srgbClr val="00B0F0"/>
                </a:solidFill>
                <a:latin typeface="VNI-Times" pitchFamily="2" charset="0"/>
              </a:rPr>
              <a:t>BAØI ÑI DAÏI TIEÄN VALSALVA </a:t>
            </a:r>
            <a:r>
              <a:rPr lang="en-US" altLang="en-US" sz="2000">
                <a:latin typeface="VNI-Times" pitchFamily="2" charset="0"/>
              </a:rPr>
              <a:t>/ NGAØY / TAÏI NHAØ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en-US" sz="2000">
              <a:latin typeface="VNI-Times" pitchFamily="2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>
                <a:latin typeface="VNI-Times" pitchFamily="2" charset="0"/>
              </a:rPr>
              <a:t>	</a:t>
            </a:r>
            <a:r>
              <a:rPr lang="en-US" altLang="en-US" sz="2000">
                <a:solidFill>
                  <a:srgbClr val="00FF99"/>
                </a:solidFill>
                <a:latin typeface="VNI-Times" pitchFamily="2" charset="0"/>
              </a:rPr>
              <a:t>CHOÏN LÖÏA 2  </a:t>
            </a:r>
            <a:r>
              <a:rPr lang="en-US" altLang="en-US" sz="2000" i="1">
                <a:solidFill>
                  <a:srgbClr val="00FF99"/>
                </a:solidFill>
                <a:latin typeface="VNI-Times" pitchFamily="2" charset="0"/>
              </a:rPr>
              <a:t>( Khi 1 thaát baïi )</a:t>
            </a:r>
            <a:r>
              <a:rPr lang="en-US" altLang="en-US" sz="2000">
                <a:solidFill>
                  <a:srgbClr val="00FF99"/>
                </a:solidFill>
                <a:latin typeface="VNI-Times" pitchFamily="2" charset="0"/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FF99"/>
                </a:solidFill>
                <a:latin typeface="VNI-Times" pitchFamily="2" charset="0"/>
              </a:rPr>
              <a:t>	</a:t>
            </a:r>
            <a:r>
              <a:rPr lang="en-US" altLang="en-US" sz="2000">
                <a:solidFill>
                  <a:srgbClr val="66FFFF"/>
                </a:solidFill>
                <a:latin typeface="VNI-Times" pitchFamily="2" charset="0"/>
              </a:rPr>
              <a:t>BOTULINUM TOXIN A</a:t>
            </a:r>
            <a:r>
              <a:rPr lang="en-US" altLang="en-US" sz="2000">
                <a:latin typeface="VNI-Times" pitchFamily="2" charset="0"/>
              </a:rPr>
              <a:t> ( CÔ MU TRÖÏC TRAØNG  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>
                <a:latin typeface="VNI-Times" pitchFamily="2" charset="0"/>
              </a:rPr>
              <a:t>	</a:t>
            </a:r>
            <a:r>
              <a:rPr lang="en-US" altLang="en-US" sz="2000">
                <a:solidFill>
                  <a:srgbClr val="00B0F0"/>
                </a:solidFill>
                <a:latin typeface="VNI-Times" pitchFamily="2" charset="0"/>
              </a:rPr>
              <a:t>KÍCH ÑIEÄN </a:t>
            </a:r>
            <a:r>
              <a:rPr lang="en-US" altLang="en-US" sz="2000">
                <a:latin typeface="VNI-Times" pitchFamily="2" charset="0"/>
              </a:rPr>
              <a:t>LIEÂN TUÏC 14 NGAØY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>
                <a:latin typeface="VNI-Times" pitchFamily="2" charset="0"/>
              </a:rPr>
              <a:t>	TAÄP </a:t>
            </a:r>
            <a:r>
              <a:rPr lang="en-US" altLang="en-US" sz="2000">
                <a:solidFill>
                  <a:srgbClr val="00B0F0"/>
                </a:solidFill>
                <a:latin typeface="VNI-Times" pitchFamily="2" charset="0"/>
              </a:rPr>
              <a:t>PHAÛN HOÀI SINH HOÏC </a:t>
            </a:r>
            <a:r>
              <a:rPr lang="en-US" altLang="en-US" sz="2000">
                <a:latin typeface="VNI-Times" pitchFamily="2" charset="0"/>
              </a:rPr>
              <a:t>2 LAÀN / TUAÀN / 6-8 TUAÀN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>
                <a:latin typeface="VNI-Times" pitchFamily="2" charset="0"/>
              </a:rPr>
              <a:t>	TAÄP </a:t>
            </a:r>
            <a:r>
              <a:rPr lang="en-US" altLang="en-US" sz="2000">
                <a:solidFill>
                  <a:srgbClr val="00B0F0"/>
                </a:solidFill>
                <a:latin typeface="VNI-Times" pitchFamily="2" charset="0"/>
              </a:rPr>
              <a:t>BAØI ÑI DAÏI TIEÄN VALSALVA </a:t>
            </a:r>
            <a:r>
              <a:rPr lang="en-US" altLang="en-US" sz="2000">
                <a:latin typeface="VNI-Times" pitchFamily="2" charset="0"/>
              </a:rPr>
              <a:t>/ NGAØY / TAÏI NHAØ</a:t>
            </a:r>
          </a:p>
          <a:p>
            <a:pPr algn="r">
              <a:lnSpc>
                <a:spcPct val="120000"/>
              </a:lnSpc>
              <a:buFont typeface="Wingdings" pitchFamily="2" charset="2"/>
              <a:buNone/>
            </a:pPr>
            <a:endParaRPr lang="en-US" altLang="en-US" sz="1200" i="1"/>
          </a:p>
          <a:p>
            <a:pPr algn="r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1200" b="1" i="1">
                <a:solidFill>
                  <a:srgbClr val="00B0F0"/>
                </a:solidFill>
              </a:rPr>
              <a:t>A prospective evaluation of occult disorders in obstructed defecation using the ‘iceberg diagram’ </a:t>
            </a:r>
          </a:p>
          <a:p>
            <a:pPr algn="r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1200" i="1">
                <a:solidFill>
                  <a:srgbClr val="00B0F0"/>
                </a:solidFill>
              </a:rPr>
              <a:t>M. Pescatori , Colorectal Disease, 8, 785–789 . 2006</a:t>
            </a:r>
            <a:r>
              <a:rPr lang="en-US" altLang="en-US" sz="1200">
                <a:solidFill>
                  <a:srgbClr val="00B0F0"/>
                </a:solidFill>
              </a:rPr>
              <a:t> </a:t>
            </a:r>
            <a:endParaRPr lang="en-US" altLang="en-US" sz="1200">
              <a:solidFill>
                <a:srgbClr val="00B0F0"/>
              </a:solidFill>
              <a:latin typeface="VNI-Times" pitchFamily="2" charset="0"/>
            </a:endParaRPr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endParaRPr lang="en-US" alt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52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705600" cy="1143000"/>
          </a:xfrm>
        </p:spPr>
        <p:txBody>
          <a:bodyPr/>
          <a:lstStyle/>
          <a:p>
            <a:r>
              <a:rPr lang="en-US"/>
              <a:t>Biofeedback protocol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6910424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844450" y="6172200"/>
            <a:ext cx="7239000" cy="6096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/>
              <a:t>Rao, S. S. and T. Patcharatrakul "Diagnosis and Treatment of Dyssynergic Defecation." </a:t>
            </a:r>
            <a:r>
              <a:rPr lang="en-US" u="sng"/>
              <a:t>J Neurogastroenterol Motil </a:t>
            </a:r>
            <a:r>
              <a:rPr lang="en-US" b="1" u="sng"/>
              <a:t>22</a:t>
            </a:r>
            <a:r>
              <a:rPr lang="en-US" u="sng"/>
              <a:t>(3): 423-35.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2909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086600" cy="792162"/>
          </a:xfrm>
        </p:spPr>
        <p:txBody>
          <a:bodyPr>
            <a:normAutofit fontScale="90000"/>
          </a:bodyPr>
          <a:lstStyle/>
          <a:p>
            <a:r>
              <a:rPr lang="en-US" altLang="en-US" sz="3200" b="1">
                <a:latin typeface="VNI-Times" pitchFamily="2" charset="0"/>
              </a:rPr>
              <a:t>KYÕ THUAÄT CHÍCH BOTILINUM TOXIN </a:t>
            </a:r>
            <a:br>
              <a:rPr lang="en-US" altLang="en-US" sz="3200" b="1">
                <a:latin typeface="VNI-Times" pitchFamily="2" charset="0"/>
              </a:rPr>
            </a:br>
            <a:endParaRPr lang="en-US" altLang="en-US" sz="2400" b="1">
              <a:solidFill>
                <a:srgbClr val="00FF99"/>
              </a:solidFill>
              <a:latin typeface="VNI-Times" pitchFamily="2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b="1">
                <a:latin typeface="VNI-Times" pitchFamily="2" charset="0"/>
              </a:rPr>
              <a:t>TÖ THEÁ BN : SAÛN PHUÏ KHOA 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VNI-Times" pitchFamily="2" charset="0"/>
              </a:rPr>
              <a:t>VOÂ CAÛM : TIEÀN MEÂ FENTANYL – HYPNOVEL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			 </a:t>
            </a:r>
            <a:r>
              <a:rPr lang="en-US" altLang="en-US" sz="2000" b="1">
                <a:solidFill>
                  <a:srgbClr val="00FF99"/>
                </a:solidFill>
                <a:latin typeface="VNI-Times" pitchFamily="2" charset="0"/>
              </a:rPr>
              <a:t>KHOÂNG TEÂ TUÛY SOÁNG – OÁNG CUØNG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			 BOÂI XYLOCAINE JELLY 2% HM –TT 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VNI-Times" pitchFamily="2" charset="0"/>
              </a:rPr>
              <a:t>ÑAËT VAL FERGUSON – COÙ AÙNH SAÙNG LAÏNH  VAØO HM-TT 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VNI-Times" pitchFamily="2" charset="0"/>
              </a:rPr>
              <a:t>YEÂU CAÀU  </a:t>
            </a:r>
            <a:r>
              <a:rPr lang="en-US" altLang="en-US" sz="2000" b="1">
                <a:solidFill>
                  <a:srgbClr val="99FF66"/>
                </a:solidFill>
                <a:latin typeface="VNI-Times" pitchFamily="2" charset="0"/>
              </a:rPr>
              <a:t>BN NHÍU HAÄU MOÂN</a:t>
            </a:r>
            <a:r>
              <a:rPr lang="en-US" altLang="en-US" sz="2000" b="1">
                <a:latin typeface="VNI-Times" pitchFamily="2" charset="0"/>
              </a:rPr>
              <a:t> ÑEÅ XAÙC ÑÒNH ROÕ CÔ MU TRÖÏC TRAØNG 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VNI-Times" pitchFamily="2" charset="0"/>
              </a:rPr>
              <a:t>ÑIEÅM CHÍCH </a:t>
            </a:r>
            <a:r>
              <a:rPr lang="en-US" altLang="en-US" sz="2000" b="1">
                <a:solidFill>
                  <a:srgbClr val="00FF99"/>
                </a:solidFill>
                <a:latin typeface="VNI-Times" pitchFamily="2" charset="0"/>
              </a:rPr>
              <a:t>3 – 9 GIÔØ</a:t>
            </a:r>
            <a:r>
              <a:rPr lang="en-US" altLang="en-US" sz="2000" b="1">
                <a:latin typeface="VNI-Times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z="2000" b="1">
                <a:latin typeface="VNI-Times" pitchFamily="2" charset="0"/>
              </a:rPr>
              <a:t>LIEÀU CHÍCH ½ LOÏ DYSPORT ( 250 ÑÔN VÒ )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b="1">
                <a:latin typeface="VNI-Times" pitchFamily="2" charset="0"/>
              </a:rPr>
              <a:t>			  </a:t>
            </a:r>
          </a:p>
          <a:p>
            <a:endParaRPr lang="en-US" altLang="en-US" sz="2000" b="1">
              <a:latin typeface="VNI-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89458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clip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2496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0104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n-US" sz="4000"/>
              <a:t>Phẫu thuật cắt cơ mu trực tràng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93467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Asciore, L., L. C. Pescatori, et al. "Semi-closed bilateral partial miotomy of the puborectalis for anismus: a pilot study: Partial miotomy of the puborectalis for anismus." </a:t>
            </a:r>
            <a:r>
              <a:rPr lang="en-US" u="sng"/>
              <a:t>Int J Colorectal Dis </a:t>
            </a:r>
            <a:r>
              <a:rPr lang="en-US" b="1" u="sng"/>
              <a:t>30</a:t>
            </a:r>
            <a:r>
              <a:rPr lang="en-US" u="sng"/>
              <a:t>(12): 1729-34.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47395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51373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0104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n-US" sz="4000"/>
              <a:t>Phẫu thuật cắt cơ mu trực tràng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93467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Asciore, L., L. C. Pescatori, et al. "Semi-closed bilateral partial miotomy of the puborectalis for anismus: a pilot study: Partial miotomy of the puborectalis for anismus." </a:t>
            </a:r>
            <a:r>
              <a:rPr lang="en-US" u="sng"/>
              <a:t>Int J Colorectal Dis </a:t>
            </a:r>
            <a:r>
              <a:rPr lang="en-US" b="1" u="sng"/>
              <a:t>30</a:t>
            </a:r>
            <a:r>
              <a:rPr lang="en-US" u="sng"/>
              <a:t>(12): 1729-34.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28800"/>
            <a:ext cx="911784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217412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5880871" cy="3429000"/>
          </a:xfrm>
        </p:spPr>
      </p:pic>
    </p:spTree>
    <p:extLst>
      <p:ext uri="{BB962C8B-B14F-4D97-AF65-F5344CB8AC3E}">
        <p14:creationId xmlns:p14="http://schemas.microsoft.com/office/powerpoint/2010/main" val="315051759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76200"/>
            <a:ext cx="3962400" cy="1143000"/>
          </a:xfrm>
        </p:spPr>
        <p:txBody>
          <a:bodyPr>
            <a:normAutofit/>
          </a:bodyPr>
          <a:lstStyle/>
          <a:p>
            <a:pPr lvl="0" algn="ctr"/>
            <a:r>
              <a:rPr lang="en-US"/>
              <a:t>Đại cương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44196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200"/>
              <a:t>Táo bón do bế tắc </a:t>
            </a:r>
            <a:r>
              <a:rPr lang="vi-VN" sz="3200"/>
              <a:t>đườn</a:t>
            </a:r>
            <a:r>
              <a:rPr lang="en-US" sz="3200"/>
              <a:t>g ra là thuật ngữ rộng dùng để chỉ cho cả tình trạng rối loạn chức năng khi đại tiện lẫn táo bón.  </a:t>
            </a:r>
          </a:p>
          <a:p>
            <a:pPr algn="just">
              <a:lnSpc>
                <a:spcPct val="150000"/>
              </a:lnSpc>
            </a:pPr>
            <a:r>
              <a:rPr lang="en-US" sz="3200"/>
              <a:t>Nguyên nhân của táo bón do bế tắc </a:t>
            </a:r>
            <a:r>
              <a:rPr lang="vi-VN" sz="3200"/>
              <a:t>đườn</a:t>
            </a:r>
            <a:r>
              <a:rPr lang="en-US" sz="3200"/>
              <a:t>g ra bao gồm: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3000"/>
              <a:t>Rối loạn hiệp đồng vận động các cơ sàn chậu (Anismus, Dyssynergic defecation)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3200"/>
              <a:t>Sa trực tràng kiểu túi (rectocele)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3200"/>
              <a:t>Lồng trực tràng – hậu môn (Internal Intussuception)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3200"/>
              <a:t>Sa ruột non (Enterocele)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3200"/>
              <a:t>Sa tạng chậu (Pelvic organ prolapse)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3200"/>
              <a:t>Sa trực tràng toàn thành (overt rectal prolapse)</a:t>
            </a:r>
          </a:p>
          <a:p>
            <a:pPr algn="just"/>
            <a:endParaRPr lang="pt-BR" sz="320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Ellis, C. N. and R. Essani (2012) "Treatment of obstructed defecation." </a:t>
            </a:r>
            <a:r>
              <a:rPr lang="en-US" u="sng"/>
              <a:t>Clin Colon Rectal Surg </a:t>
            </a:r>
            <a:r>
              <a:rPr lang="en-US" b="1" u="sng"/>
              <a:t>25</a:t>
            </a:r>
            <a:r>
              <a:rPr lang="en-US" u="sng"/>
              <a:t>(1): 24-33.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533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576"/>
            <a:ext cx="8534400" cy="1295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algn="ctr"/>
            <a:r>
              <a:rPr lang="en-US" sz="4000"/>
              <a:t>Rối loạn hiệp đồng vận động </a:t>
            </a:r>
            <a:br>
              <a:rPr lang="en-US" sz="4000"/>
            </a:br>
            <a:r>
              <a:rPr lang="en-US" sz="4000"/>
              <a:t>cơ sàn chậu </a:t>
            </a:r>
            <a:endParaRPr lang="vi-V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b="1"/>
              <a:t>Preston and Lennard-Jones</a:t>
            </a:r>
            <a:r>
              <a:rPr lang="en-US" sz="2800" b="1" baseline="30000"/>
              <a:t> </a:t>
            </a:r>
            <a:r>
              <a:rPr lang="en-US" sz="2800" b="1"/>
              <a:t>(1985) lần đầu tiên dùng thuật ngữ </a:t>
            </a:r>
            <a:r>
              <a:rPr lang="en-US" sz="2800" b="1" i="1"/>
              <a:t>anismus </a:t>
            </a:r>
            <a:r>
              <a:rPr lang="en-US" sz="2800" b="1"/>
              <a:t> để mô tả sự co thắt bất th</a:t>
            </a:r>
            <a:r>
              <a:rPr lang="vi-VN" sz="2800" b="1"/>
              <a:t>ườn</a:t>
            </a:r>
            <a:r>
              <a:rPr lang="en-US" sz="2800" b="1"/>
              <a:t>g của hậu môn khi bệnh nhân cố gắng đại tiện thời gian tình trạng táo bón</a:t>
            </a:r>
            <a:endParaRPr lang="en-US" sz="2800" b="1" i="1"/>
          </a:p>
          <a:p>
            <a:r>
              <a:rPr lang="en-US" sz="3200"/>
              <a:t>Nhiều thuật ngữ khác cũng </a:t>
            </a:r>
            <a:r>
              <a:rPr lang="vi-VN" sz="3200"/>
              <a:t>đượ</a:t>
            </a:r>
            <a:r>
              <a:rPr lang="en-US" sz="3200"/>
              <a:t>c dùng để mô tả tình trạng này: </a:t>
            </a:r>
          </a:p>
          <a:p>
            <a:pPr lvl="1"/>
            <a:r>
              <a:rPr lang="en-US" sz="3000"/>
              <a:t>Anismus				</a:t>
            </a:r>
            <a:r>
              <a:rPr lang="en-US" sz="3000">
                <a:solidFill>
                  <a:srgbClr val="00B050"/>
                </a:solidFill>
              </a:rPr>
              <a:t>co thắt cơ hậu môn</a:t>
            </a:r>
            <a:r>
              <a:rPr lang="en-US" sz="3000"/>
              <a:t> </a:t>
            </a:r>
          </a:p>
          <a:p>
            <a:pPr lvl="1"/>
            <a:r>
              <a:rPr lang="en-US" sz="3200"/>
              <a:t>Pelvic floor dyssynergia  	</a:t>
            </a:r>
            <a:r>
              <a:rPr lang="en-US" sz="3200">
                <a:solidFill>
                  <a:srgbClr val="00B050"/>
                </a:solidFill>
              </a:rPr>
              <a:t>rối loạn hiệp đồng vận động cơ </a:t>
            </a:r>
          </a:p>
          <a:p>
            <a:pPr marL="393192" lvl="1" indent="0">
              <a:buNone/>
            </a:pPr>
            <a:r>
              <a:rPr lang="en-US" sz="3200">
                <a:solidFill>
                  <a:srgbClr val="00B050"/>
                </a:solidFill>
              </a:rPr>
              <a:t>					sàn chậu</a:t>
            </a:r>
            <a:r>
              <a:rPr lang="en-US" sz="3200"/>
              <a:t> </a:t>
            </a:r>
          </a:p>
          <a:p>
            <a:pPr lvl="1"/>
            <a:r>
              <a:rPr lang="en-US" sz="3200"/>
              <a:t>Obstructive defecation 		</a:t>
            </a:r>
            <a:r>
              <a:rPr lang="en-US" sz="3200">
                <a:solidFill>
                  <a:srgbClr val="00B050"/>
                </a:solidFill>
              </a:rPr>
              <a:t>đại tiện tắc nghẽn</a:t>
            </a:r>
          </a:p>
          <a:p>
            <a:pPr lvl="1"/>
            <a:r>
              <a:rPr lang="en-US" sz="3200"/>
              <a:t>Paradoxical puborectalis contraction	</a:t>
            </a:r>
            <a:r>
              <a:rPr lang="en-US" sz="3200">
                <a:solidFill>
                  <a:srgbClr val="00B050"/>
                </a:solidFill>
              </a:rPr>
              <a:t>co thắt nghịch th</a:t>
            </a:r>
            <a:r>
              <a:rPr lang="vi-VN" sz="3200">
                <a:solidFill>
                  <a:srgbClr val="00B050"/>
                </a:solidFill>
              </a:rPr>
              <a:t>ườn</a:t>
            </a:r>
            <a:r>
              <a:rPr lang="en-US" sz="3200">
                <a:solidFill>
                  <a:srgbClr val="00B050"/>
                </a:solidFill>
              </a:rPr>
              <a:t>g cơ </a:t>
            </a:r>
          </a:p>
          <a:p>
            <a:pPr marL="393192" lvl="1" indent="0">
              <a:buNone/>
            </a:pPr>
            <a:r>
              <a:rPr lang="en-US" sz="3200">
                <a:solidFill>
                  <a:srgbClr val="00B050"/>
                </a:solidFill>
              </a:rPr>
              <a:t>						mu trực tràng</a:t>
            </a:r>
            <a:r>
              <a:rPr lang="en-US" sz="3200"/>
              <a:t> </a:t>
            </a:r>
          </a:p>
          <a:p>
            <a:pPr lvl="1"/>
            <a:r>
              <a:rPr lang="en-US" sz="3200"/>
              <a:t>Pelvic outlet obstruction		</a:t>
            </a:r>
            <a:r>
              <a:rPr lang="en-US" sz="3200">
                <a:solidFill>
                  <a:srgbClr val="00B050"/>
                </a:solidFill>
              </a:rPr>
              <a:t>bế tắc </a:t>
            </a:r>
            <a:r>
              <a:rPr lang="vi-VN" sz="3200">
                <a:solidFill>
                  <a:srgbClr val="00B050"/>
                </a:solidFill>
              </a:rPr>
              <a:t>đườn</a:t>
            </a:r>
            <a:r>
              <a:rPr lang="en-US" sz="3200">
                <a:solidFill>
                  <a:srgbClr val="00B050"/>
                </a:solidFill>
              </a:rPr>
              <a:t>g ra sàn chậu</a:t>
            </a:r>
            <a:r>
              <a:rPr lang="en-US" sz="3200"/>
              <a:t> </a:t>
            </a:r>
          </a:p>
          <a:p>
            <a:pPr lvl="1"/>
            <a:r>
              <a:rPr lang="en-US" sz="3200"/>
              <a:t>Spastic pelvic floor syndrome 	</a:t>
            </a:r>
            <a:r>
              <a:rPr lang="en-US" sz="3200">
                <a:solidFill>
                  <a:srgbClr val="00B050"/>
                </a:solidFill>
              </a:rPr>
              <a:t>hội chứng co thắt cơ sàn chậu</a:t>
            </a:r>
            <a:r>
              <a:rPr lang="en-US" sz="3200"/>
              <a:t> </a:t>
            </a:r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3528759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825" y="304800"/>
            <a:ext cx="6781800" cy="6858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Đo áp lực hậu môn độ phân giải cao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450" y="6172200"/>
            <a:ext cx="7239000" cy="609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Zhao, Y., X. Ren, et al. "High-resolution Anorectal Manometry in the Diagnosis of Functional Defecation Disorder in Patients With Functional Constipation: A Retrospective Cohort Study." </a:t>
            </a:r>
            <a:r>
              <a:rPr lang="en-US" u="sng"/>
              <a:t>J Neurogastroenterol Motil </a:t>
            </a:r>
            <a:r>
              <a:rPr lang="en-US" b="1" u="sng"/>
              <a:t>25</a:t>
            </a:r>
            <a:r>
              <a:rPr lang="en-US" u="sng"/>
              <a:t>(2): 250-257.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08345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34752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825" y="304800"/>
            <a:ext cx="6781800" cy="6858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Đo áp lực hậu môn độ phân giải cao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450" y="6172200"/>
            <a:ext cx="7239000" cy="609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Zhao, Y., X. Ren, et al. "High-resolution Anorectal Manometry in the Diagnosis of Functional Defecation Disorder in Patients With Functional Constipation: A Retrospective Cohort Study." </a:t>
            </a:r>
            <a:r>
              <a:rPr lang="en-US" u="sng"/>
              <a:t>J Neurogastroenterol Motil </a:t>
            </a:r>
            <a:r>
              <a:rPr lang="en-US" b="1" u="sng"/>
              <a:t>25</a:t>
            </a:r>
            <a:r>
              <a:rPr lang="en-US" u="sng"/>
              <a:t>(2): 250-257.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066800"/>
            <a:ext cx="8625906" cy="503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37491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825" y="304800"/>
            <a:ext cx="6781800" cy="6858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Đo áp lực hậu môn độ phân giải cao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450" y="6172200"/>
            <a:ext cx="7239000" cy="60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Rao, S. S. and T. Patcharatrakul "Diagnosis and Treatment of Dyssynergic Defecation." </a:t>
            </a:r>
            <a:r>
              <a:rPr lang="en-US" u="sng"/>
              <a:t>J Neurogastroenterol Motil </a:t>
            </a:r>
            <a:r>
              <a:rPr lang="en-US" b="1" u="sng"/>
              <a:t>22</a:t>
            </a:r>
            <a:r>
              <a:rPr lang="en-US" u="sng"/>
              <a:t>(3): 423-35.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8" y="1600200"/>
            <a:ext cx="901808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17759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825" y="304800"/>
            <a:ext cx="6781800" cy="6858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Đo áp lực hậu môn độ phân giải cao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450" y="6172200"/>
            <a:ext cx="7239000" cy="60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Rao, S. S. and T. Patcharatrakul "Diagnosis and Treatment of Dyssynergic Defecation." </a:t>
            </a:r>
            <a:r>
              <a:rPr lang="en-US" u="sng"/>
              <a:t>J Neurogastroenterol Motil </a:t>
            </a:r>
            <a:r>
              <a:rPr lang="en-US" b="1" u="sng"/>
              <a:t>22</a:t>
            </a:r>
            <a:r>
              <a:rPr lang="en-US" u="sng"/>
              <a:t>(3): 423-35.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" y="1219200"/>
            <a:ext cx="895948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808620"/>
            <a:ext cx="8458200" cy="9063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Loại I</a:t>
            </a:r>
            <a:r>
              <a:rPr lang="en-US"/>
              <a:t>: Áp lực trực tràng đủ mạnh, n</a:t>
            </a:r>
            <a:r>
              <a:rPr lang="vi-VN"/>
              <a:t>hưng</a:t>
            </a:r>
            <a:r>
              <a:rPr lang="en-US"/>
              <a:t> co thắt nghịch th</a:t>
            </a:r>
            <a:r>
              <a:rPr lang="vi-VN"/>
              <a:t>ườn</a:t>
            </a:r>
            <a:r>
              <a:rPr lang="en-US"/>
              <a:t>g của cơ thắt hậu môn </a:t>
            </a:r>
          </a:p>
        </p:txBody>
      </p:sp>
    </p:spTree>
    <p:extLst>
      <p:ext uri="{BB962C8B-B14F-4D97-AF65-F5344CB8AC3E}">
        <p14:creationId xmlns:p14="http://schemas.microsoft.com/office/powerpoint/2010/main" val="175366041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825" y="304800"/>
            <a:ext cx="6781800" cy="6858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Đo áp lực hậu môn độ phân giải cao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450" y="6172200"/>
            <a:ext cx="7239000" cy="60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Rao, S. S. and T. Patcharatrakul "Diagnosis and Treatment of Dyssynergic Defecation." </a:t>
            </a:r>
            <a:r>
              <a:rPr lang="en-US" u="sng"/>
              <a:t>J Neurogastroenterol Motil </a:t>
            </a:r>
            <a:r>
              <a:rPr lang="en-US" b="1" u="sng"/>
              <a:t>22</a:t>
            </a:r>
            <a:r>
              <a:rPr lang="en-US" u="sng"/>
              <a:t>(3): 423-35.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808620"/>
            <a:ext cx="8458200" cy="9063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Loại II</a:t>
            </a:r>
            <a:r>
              <a:rPr lang="en-US"/>
              <a:t>: Áp lực trực tràng không đủ mạnh kèm theo với co thắt nghịch th</a:t>
            </a:r>
            <a:r>
              <a:rPr lang="vi-VN"/>
              <a:t>ườn</a:t>
            </a:r>
            <a:r>
              <a:rPr lang="en-US"/>
              <a:t>g của cơ thắt hậu môn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4870"/>
            <a:ext cx="9144000" cy="363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16937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825" y="304800"/>
            <a:ext cx="6781800" cy="6858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Đo áp lực hậu môn độ phân giải cao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450" y="6172200"/>
            <a:ext cx="7239000" cy="60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Rao, S. S. and T. Patcharatrakul "Diagnosis and Treatment of Dyssynergic Defecation." </a:t>
            </a:r>
            <a:r>
              <a:rPr lang="en-US" u="sng"/>
              <a:t>J Neurogastroenterol Motil </a:t>
            </a:r>
            <a:r>
              <a:rPr lang="en-US" b="1" u="sng"/>
              <a:t>22</a:t>
            </a:r>
            <a:r>
              <a:rPr lang="en-US" u="sng"/>
              <a:t>(3): 423-35.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808620"/>
            <a:ext cx="8458200" cy="9063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Loại III</a:t>
            </a:r>
            <a:r>
              <a:rPr lang="en-US"/>
              <a:t>: Áp lực trực tràng đủ mạnh,n</a:t>
            </a:r>
            <a:r>
              <a:rPr lang="vi-VN"/>
              <a:t>hưng</a:t>
            </a:r>
            <a:r>
              <a:rPr lang="en-US"/>
              <a:t> cơ thắt hậu môn không dãn ra hoặc dãn ra không đủ (màu xanh)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331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994735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3112</TotalTime>
  <Words>785</Words>
  <Application>Microsoft Office PowerPoint</Application>
  <PresentationFormat>On-screen Show (4:3)</PresentationFormat>
  <Paragraphs>94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VNI-Times</vt:lpstr>
      <vt:lpstr>Wingdings</vt:lpstr>
      <vt:lpstr>Wingdings 2</vt:lpstr>
      <vt:lpstr>Flow</vt:lpstr>
      <vt:lpstr>ĐIỀU TRỊ TÁO BÓN DO  CO THẮT CƠ MU TRỰC TRÀNG</vt:lpstr>
      <vt:lpstr>Đại cương</vt:lpstr>
      <vt:lpstr>Rối loạn hiệp đồng vận động  cơ sàn chậu </vt:lpstr>
      <vt:lpstr>Đo áp lực hậu môn độ phân giải cao </vt:lpstr>
      <vt:lpstr>Đo áp lực hậu môn độ phân giải cao </vt:lpstr>
      <vt:lpstr>Đo áp lực hậu môn độ phân giải cao </vt:lpstr>
      <vt:lpstr>Đo áp lực hậu môn độ phân giải cao </vt:lpstr>
      <vt:lpstr>Đo áp lực hậu môn độ phân giải cao </vt:lpstr>
      <vt:lpstr>Đo áp lực hậu môn độ phân giải cao </vt:lpstr>
      <vt:lpstr>Đo áp lực hậu môn độ phân giải cao </vt:lpstr>
      <vt:lpstr>ÑIEÀU TRÒ  ANISMUS ÑÔN THUAÀN </vt:lpstr>
      <vt:lpstr>ÑIEÀU TRÒ  ANISMUS + KHOÂNG PHAÛN XAÏ ÑAÏI TIEÄN </vt:lpstr>
      <vt:lpstr>Biofeedback protocol</vt:lpstr>
      <vt:lpstr>KYÕ THUAÄT CHÍCH BOTILINUM TOXIN  </vt:lpstr>
      <vt:lpstr>Video clip</vt:lpstr>
      <vt:lpstr>Phẫu thuật cắt cơ mu trực tràng </vt:lpstr>
      <vt:lpstr>Phẫu thuật cắt cơ mu trực tràng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Quoc Chuong</dc:creator>
  <cp:lastModifiedBy>NGOAI 12</cp:lastModifiedBy>
  <cp:revision>201</cp:revision>
  <dcterms:created xsi:type="dcterms:W3CDTF">2012-02-03T00:35:13Z</dcterms:created>
  <dcterms:modified xsi:type="dcterms:W3CDTF">2022-05-26T07:55:29Z</dcterms:modified>
</cp:coreProperties>
</file>