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304" r:id="rId4"/>
    <p:sldId id="306" r:id="rId5"/>
    <p:sldId id="322" r:id="rId6"/>
    <p:sldId id="305" r:id="rId7"/>
    <p:sldId id="307" r:id="rId8"/>
    <p:sldId id="308" r:id="rId9"/>
    <p:sldId id="291" r:id="rId10"/>
    <p:sldId id="260" r:id="rId11"/>
    <p:sldId id="309" r:id="rId12"/>
    <p:sldId id="325" r:id="rId13"/>
    <p:sldId id="310" r:id="rId14"/>
    <p:sldId id="263" r:id="rId15"/>
    <p:sldId id="264" r:id="rId16"/>
    <p:sldId id="265" r:id="rId17"/>
    <p:sldId id="266" r:id="rId18"/>
    <p:sldId id="267" r:id="rId19"/>
    <p:sldId id="268" r:id="rId20"/>
    <p:sldId id="269" r:id="rId21"/>
    <p:sldId id="278" r:id="rId22"/>
    <p:sldId id="279" r:id="rId23"/>
    <p:sldId id="280" r:id="rId24"/>
    <p:sldId id="281" r:id="rId25"/>
    <p:sldId id="282" r:id="rId26"/>
    <p:sldId id="283" r:id="rId27"/>
    <p:sldId id="284" r:id="rId28"/>
    <p:sldId id="285" r:id="rId29"/>
    <p:sldId id="286" r:id="rId30"/>
    <p:sldId id="287" r:id="rId31"/>
    <p:sldId id="288" r:id="rId32"/>
    <p:sldId id="311" r:id="rId33"/>
    <p:sldId id="312"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13" r:id="rId47"/>
    <p:sldId id="32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3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975308641975308E-2"/>
          <c:y val="3.0866359269839369E-2"/>
          <c:w val="0.9730176436278799"/>
          <c:h val="0.83635681511315929"/>
        </c:manualLayout>
      </c:layout>
      <c:barChart>
        <c:barDir val="col"/>
        <c:grouping val="clustered"/>
        <c:varyColors val="0"/>
        <c:ser>
          <c:idx val="0"/>
          <c:order val="0"/>
          <c:tx>
            <c:strRef>
              <c:f>Sheet1!$B$1</c:f>
              <c:strCache>
                <c:ptCount val="1"/>
                <c:pt idx="0">
                  <c:v>Nam</c:v>
                </c:pt>
              </c:strCache>
            </c:strRef>
          </c:tx>
          <c:invertIfNegative val="0"/>
          <c:dLbls>
            <c:spPr>
              <a:noFill/>
              <a:ln>
                <a:noFill/>
              </a:ln>
              <a:effectLst/>
            </c:spPr>
            <c:txPr>
              <a:bodyPr/>
              <a:lstStyle/>
              <a:p>
                <a:pPr>
                  <a:defRPr baseline="0">
                    <a:solidFill>
                      <a:srgbClr val="0070C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15-30t</c:v>
                </c:pt>
                <c:pt idx="1">
                  <c:v>31-45t</c:v>
                </c:pt>
                <c:pt idx="2">
                  <c:v>46-60t</c:v>
                </c:pt>
                <c:pt idx="3">
                  <c:v>&gt;60t</c:v>
                </c:pt>
              </c:strCache>
            </c:strRef>
          </c:cat>
          <c:val>
            <c:numRef>
              <c:f>Sheet1!$B$2:$B$5</c:f>
              <c:numCache>
                <c:formatCode>General</c:formatCode>
                <c:ptCount val="4"/>
                <c:pt idx="0">
                  <c:v>32</c:v>
                </c:pt>
                <c:pt idx="1">
                  <c:v>0</c:v>
                </c:pt>
                <c:pt idx="2">
                  <c:v>3</c:v>
                </c:pt>
                <c:pt idx="3">
                  <c:v>1</c:v>
                </c:pt>
              </c:numCache>
            </c:numRef>
          </c:val>
        </c:ser>
        <c:ser>
          <c:idx val="1"/>
          <c:order val="1"/>
          <c:tx>
            <c:strRef>
              <c:f>Sheet1!$C$1</c:f>
              <c:strCache>
                <c:ptCount val="1"/>
                <c:pt idx="0">
                  <c:v>Nữ</c:v>
                </c:pt>
              </c:strCache>
            </c:strRef>
          </c:tx>
          <c:invertIfNegative val="0"/>
          <c:dLbls>
            <c:spPr>
              <a:noFill/>
              <a:ln>
                <a:noFill/>
              </a:ln>
              <a:effectLst/>
            </c:spPr>
            <c:txPr>
              <a:bodyPr/>
              <a:lstStyle/>
              <a:p>
                <a:pPr>
                  <a:defRPr baseline="0">
                    <a:solidFill>
                      <a:srgbClr val="FF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15-30t</c:v>
                </c:pt>
                <c:pt idx="1">
                  <c:v>31-45t</c:v>
                </c:pt>
                <c:pt idx="2">
                  <c:v>46-60t</c:v>
                </c:pt>
                <c:pt idx="3">
                  <c:v>&gt;60t</c:v>
                </c:pt>
              </c:strCache>
            </c:strRef>
          </c:cat>
          <c:val>
            <c:numRef>
              <c:f>Sheet1!$C$2:$C$5</c:f>
              <c:numCache>
                <c:formatCode>General</c:formatCode>
                <c:ptCount val="4"/>
                <c:pt idx="0">
                  <c:v>6</c:v>
                </c:pt>
                <c:pt idx="1">
                  <c:v>3</c:v>
                </c:pt>
                <c:pt idx="2">
                  <c:v>0</c:v>
                </c:pt>
                <c:pt idx="3">
                  <c:v>1</c:v>
                </c:pt>
              </c:numCache>
            </c:numRef>
          </c:val>
        </c:ser>
        <c:dLbls>
          <c:showLegendKey val="0"/>
          <c:showVal val="0"/>
          <c:showCatName val="0"/>
          <c:showSerName val="0"/>
          <c:showPercent val="0"/>
          <c:showBubbleSize val="0"/>
        </c:dLbls>
        <c:gapWidth val="150"/>
        <c:axId val="158066616"/>
        <c:axId val="158067008"/>
      </c:barChart>
      <c:catAx>
        <c:axId val="158066616"/>
        <c:scaling>
          <c:orientation val="minMax"/>
        </c:scaling>
        <c:delete val="0"/>
        <c:axPos val="b"/>
        <c:numFmt formatCode="General" sourceLinked="0"/>
        <c:majorTickMark val="out"/>
        <c:minorTickMark val="none"/>
        <c:tickLblPos val="nextTo"/>
        <c:crossAx val="158067008"/>
        <c:crosses val="autoZero"/>
        <c:auto val="1"/>
        <c:lblAlgn val="ctr"/>
        <c:lblOffset val="100"/>
        <c:noMultiLvlLbl val="0"/>
      </c:catAx>
      <c:valAx>
        <c:axId val="158067008"/>
        <c:scaling>
          <c:orientation val="minMax"/>
        </c:scaling>
        <c:delete val="1"/>
        <c:axPos val="l"/>
        <c:numFmt formatCode="General" sourceLinked="1"/>
        <c:majorTickMark val="out"/>
        <c:minorTickMark val="none"/>
        <c:tickLblPos val="nextTo"/>
        <c:crossAx val="158066616"/>
        <c:crosses val="autoZero"/>
        <c:crossBetween val="between"/>
      </c:valAx>
      <c:spPr>
        <a:noFill/>
        <a:ln w="25400">
          <a:noFill/>
        </a:ln>
      </c:spPr>
    </c:plotArea>
    <c:legend>
      <c:legendPos val="r"/>
      <c:legendEntry>
        <c:idx val="0"/>
        <c:txPr>
          <a:bodyPr/>
          <a:lstStyle/>
          <a:p>
            <a:pPr>
              <a:defRPr sz="2800">
                <a:latin typeface="Arial" pitchFamily="34" charset="0"/>
                <a:cs typeface="Arial" pitchFamily="34" charset="0"/>
              </a:defRPr>
            </a:pPr>
            <a:endParaRPr lang="en-US"/>
          </a:p>
        </c:txPr>
      </c:legendEntry>
      <c:legendEntry>
        <c:idx val="1"/>
        <c:txPr>
          <a:bodyPr/>
          <a:lstStyle/>
          <a:p>
            <a:pPr>
              <a:defRPr sz="2800">
                <a:latin typeface="Arial" pitchFamily="34" charset="0"/>
                <a:cs typeface="Arial" pitchFamily="34" charset="0"/>
              </a:defRPr>
            </a:pPr>
            <a:endParaRPr lang="en-US"/>
          </a:p>
        </c:txPr>
      </c:legendEntry>
      <c:layout>
        <c:manualLayout>
          <c:xMode val="edge"/>
          <c:yMode val="edge"/>
          <c:x val="0.74770900165257126"/>
          <c:y val="5.2195079809534459E-2"/>
          <c:w val="0.16587124526100902"/>
          <c:h val="0.28670053201937357"/>
        </c:manualLayout>
      </c:layout>
      <c:overlay val="0"/>
    </c:legend>
    <c:plotVisOnly val="1"/>
    <c:dispBlanksAs val="gap"/>
    <c:showDLblsOverMax val="0"/>
  </c:chart>
  <c:spPr>
    <a:noFill/>
  </c:spPr>
  <c:txPr>
    <a:bodyPr/>
    <a:lstStyle/>
    <a:p>
      <a:pPr>
        <a:defRPr sz="2200" baseline="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1BA4B-20AF-4398-AF0D-55458BA5C22F}" type="datetimeFigureOut">
              <a:rPr lang="en-US" smtClean="0"/>
              <a:t>09/03/2019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966A98-33F8-471E-908C-95061728656F}" type="slidenum">
              <a:rPr lang="en-US" smtClean="0"/>
              <a:t>‹#›</a:t>
            </a:fld>
            <a:endParaRPr lang="en-US"/>
          </a:p>
        </p:txBody>
      </p:sp>
    </p:spTree>
    <p:extLst>
      <p:ext uri="{BB962C8B-B14F-4D97-AF65-F5344CB8AC3E}">
        <p14:creationId xmlns:p14="http://schemas.microsoft.com/office/powerpoint/2010/main" val="346010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966A98-33F8-471E-908C-95061728656F}" type="slidenum">
              <a:rPr lang="en-US" smtClean="0"/>
              <a:t>20</a:t>
            </a:fld>
            <a:endParaRPr lang="en-US"/>
          </a:p>
        </p:txBody>
      </p:sp>
    </p:spTree>
    <p:extLst>
      <p:ext uri="{BB962C8B-B14F-4D97-AF65-F5344CB8AC3E}">
        <p14:creationId xmlns:p14="http://schemas.microsoft.com/office/powerpoint/2010/main" val="119662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1691-CEDB-48E8-8E76-CCE3FC796D42}" type="datetimeFigureOut">
              <a:rPr lang="en-US" smtClean="0"/>
              <a:t>09/03/2019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1691-CEDB-48E8-8E76-CCE3FC796D42}" type="datetimeFigureOut">
              <a:rPr lang="en-US" smtClean="0"/>
              <a:t>09/03/2019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1691-CEDB-48E8-8E76-CCE3FC796D42}" type="datetimeFigureOut">
              <a:rPr lang="en-US" smtClean="0"/>
              <a:t>09/03/2019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1691-CEDB-48E8-8E76-CCE3FC796D42}" type="datetimeFigureOut">
              <a:rPr lang="en-US" smtClean="0"/>
              <a:t>09/03/2019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1691-CEDB-48E8-8E76-CCE3FC796D42}" type="datetimeFigureOut">
              <a:rPr lang="en-US" smtClean="0"/>
              <a:t>09/03/2019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1691-CEDB-48E8-8E76-CCE3FC796D42}" type="datetimeFigureOut">
              <a:rPr lang="en-US" smtClean="0"/>
              <a:t>09/03/2019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1691-CEDB-48E8-8E76-CCE3FC796D42}" type="datetimeFigureOut">
              <a:rPr lang="en-US" smtClean="0"/>
              <a:t>09/03/2019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1691-CEDB-48E8-8E76-CCE3FC796D42}" type="datetimeFigureOut">
              <a:rPr lang="en-US" smtClean="0"/>
              <a:t>09/03/2019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1691-CEDB-48E8-8E76-CCE3FC796D42}" type="datetimeFigureOut">
              <a:rPr lang="en-US" smtClean="0"/>
              <a:t>09/03/2019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1691-CEDB-48E8-8E76-CCE3FC796D42}" type="datetimeFigureOut">
              <a:rPr lang="en-US" smtClean="0"/>
              <a:t>09/03/2019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1691-CEDB-48E8-8E76-CCE3FC796D42}" type="datetimeFigureOut">
              <a:rPr lang="en-US" smtClean="0"/>
              <a:t>09/03/2019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6F642-B7F8-42DD-8AF4-EF4DE0D806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81691-CEDB-48E8-8E76-CCE3FC796D42}" type="datetimeFigureOut">
              <a:rPr lang="en-US" smtClean="0"/>
              <a:t>09/03/2019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6F642-B7F8-42DD-8AF4-EF4DE0D806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solidFill>
                  <a:srgbClr val="FF0000"/>
                </a:solidFill>
                <a:latin typeface="Arial" pitchFamily="34" charset="0"/>
                <a:cs typeface="Arial" pitchFamily="34" charset="0"/>
              </a:rPr>
              <a:t>HƯỚNG DẪN ĐIỀU TRỊ</a:t>
            </a:r>
            <a:br>
              <a:rPr lang="en-US" dirty="0" smtClean="0">
                <a:solidFill>
                  <a:srgbClr val="FF0000"/>
                </a:solidFill>
                <a:latin typeface="Arial" pitchFamily="34" charset="0"/>
                <a:cs typeface="Arial" pitchFamily="34" charset="0"/>
              </a:rPr>
            </a:br>
            <a:r>
              <a:rPr lang="en-US" dirty="0" smtClean="0">
                <a:solidFill>
                  <a:srgbClr val="FF0000"/>
                </a:solidFill>
                <a:latin typeface="Arial" pitchFamily="34" charset="0"/>
                <a:cs typeface="Arial" pitchFamily="34" charset="0"/>
              </a:rPr>
              <a:t>BỆNH XOANG TỔ LÔNG</a:t>
            </a:r>
            <a:endParaRPr lang="en-US"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133600" y="4343400"/>
            <a:ext cx="6400800" cy="1752600"/>
          </a:xfrm>
        </p:spPr>
        <p:txBody>
          <a:bodyPr>
            <a:normAutofit/>
          </a:bodyPr>
          <a:lstStyle/>
          <a:p>
            <a:pPr algn="r"/>
            <a:r>
              <a:rPr lang="en-US" sz="2800" dirty="0" smtClean="0">
                <a:solidFill>
                  <a:srgbClr val="002060"/>
                </a:solidFill>
                <a:latin typeface="Arial" pitchFamily="34" charset="0"/>
                <a:cs typeface="Arial" pitchFamily="34" charset="0"/>
              </a:rPr>
              <a:t>THS BS DƯƠNG PHƯỚC HƯNG</a:t>
            </a:r>
          </a:p>
          <a:p>
            <a:pPr algn="r"/>
            <a:r>
              <a:rPr lang="en-US" sz="2800" dirty="0" smtClean="0">
                <a:solidFill>
                  <a:srgbClr val="002060"/>
                </a:solidFill>
                <a:latin typeface="Arial" pitchFamily="34" charset="0"/>
                <a:cs typeface="Arial" pitchFamily="34" charset="0"/>
              </a:rPr>
              <a:t>KHOA HẬU MÔN TRỰC TRÀNG</a:t>
            </a:r>
            <a:endParaRPr lang="en-US" sz="2800" dirty="0">
              <a:solidFill>
                <a:srgbClr val="002060"/>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5242" y="838200"/>
            <a:ext cx="8113798"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Arial" pitchFamily="34" charset="0"/>
                <a:cs typeface="Arial" pitchFamily="34" charset="0"/>
              </a:rPr>
              <a:t>Đánh giá ban đầu</a:t>
            </a:r>
            <a:endParaRPr lang="en-US">
              <a:solidFill>
                <a:srgbClr val="FF0000"/>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57" y="1447800"/>
            <a:ext cx="688048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31756" y="3415436"/>
            <a:ext cx="6880485" cy="2677656"/>
          </a:xfrm>
          <a:prstGeom prst="rect">
            <a:avLst/>
          </a:prstGeom>
        </p:spPr>
        <p:txBody>
          <a:bodyPr wrap="square">
            <a:spAutoFit/>
          </a:bodyPr>
          <a:lstStyle/>
          <a:p>
            <a:pPr lvl="0" algn="just"/>
            <a:r>
              <a:rPr lang="en-US" sz="2800">
                <a:solidFill>
                  <a:srgbClr val="002060"/>
                </a:solidFill>
                <a:latin typeface="Arial" pitchFamily="34" charset="0"/>
                <a:cs typeface="Arial" pitchFamily="34" charset="0"/>
              </a:rPr>
              <a:t>Một bệnh sử cụ thể và khám lâm sàng nên được thực hiện, nhấn mạnh các triệu chứng, yếu tố nguy cơ, và sự hiện diện của nhiễm trùng thứ phát. </a:t>
            </a:r>
          </a:p>
          <a:p>
            <a:pPr algn="just"/>
            <a:r>
              <a:rPr lang="en-US" sz="2800">
                <a:solidFill>
                  <a:srgbClr val="002060"/>
                </a:solidFill>
                <a:latin typeface="Arial" pitchFamily="34" charset="0"/>
                <a:cs typeface="Arial" pitchFamily="34" charset="0"/>
              </a:rPr>
              <a:t>Hạng của Đề xuất: Đề xuất mạnh mẽ dựa trên bằng chứng chất lượng thấp, 1C.</a:t>
            </a:r>
          </a:p>
        </p:txBody>
      </p:sp>
    </p:spTree>
    <p:extLst>
      <p:ext uri="{BB962C8B-B14F-4D97-AF65-F5344CB8AC3E}">
        <p14:creationId xmlns:p14="http://schemas.microsoft.com/office/powerpoint/2010/main" val="107039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solidFill>
                  <a:srgbClr val="FF0000"/>
                </a:solidFill>
                <a:latin typeface="Arial" pitchFamily="34" charset="0"/>
                <a:cs typeface="Arial" pitchFamily="34" charset="0"/>
              </a:rPr>
              <a:t>CHẨN ĐOÁN PHÂN BIỆT</a:t>
            </a:r>
            <a:endParaRPr lang="en-US" sz="3600">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1295400" y="1600200"/>
            <a:ext cx="7391400" cy="4525963"/>
          </a:xfrm>
        </p:spPr>
        <p:txBody>
          <a:bodyPr/>
          <a:lstStyle/>
          <a:p>
            <a:r>
              <a:rPr lang="en-US" smtClean="0">
                <a:solidFill>
                  <a:srgbClr val="002060"/>
                </a:solidFill>
                <a:latin typeface="Arial" pitchFamily="34" charset="0"/>
                <a:cs typeface="Arial" pitchFamily="34" charset="0"/>
              </a:rPr>
              <a:t>Hidradenitis suppurative.</a:t>
            </a:r>
          </a:p>
          <a:p>
            <a:r>
              <a:rPr lang="en-US" smtClean="0">
                <a:solidFill>
                  <a:srgbClr val="002060"/>
                </a:solidFill>
                <a:latin typeface="Arial" pitchFamily="34" charset="0"/>
                <a:cs typeface="Arial" pitchFamily="34" charset="0"/>
              </a:rPr>
              <a:t>Bệnh Crohn.</a:t>
            </a:r>
          </a:p>
          <a:p>
            <a:r>
              <a:rPr lang="en-US" smtClean="0">
                <a:solidFill>
                  <a:srgbClr val="002060"/>
                </a:solidFill>
                <a:latin typeface="Arial" pitchFamily="34" charset="0"/>
                <a:cs typeface="Arial" pitchFamily="34" charset="0"/>
              </a:rPr>
              <a:t>Lỗ rò quanh thận, rò hậu môn.</a:t>
            </a:r>
          </a:p>
          <a:p>
            <a:r>
              <a:rPr lang="en-US" smtClean="0">
                <a:solidFill>
                  <a:srgbClr val="002060"/>
                </a:solidFill>
                <a:latin typeface="Arial" pitchFamily="34" charset="0"/>
                <a:cs typeface="Arial" pitchFamily="34" charset="0"/>
              </a:rPr>
              <a:t>Bệnh nhiễm trùng đặc hiệu như:</a:t>
            </a:r>
          </a:p>
          <a:p>
            <a:pPr marL="0" indent="0">
              <a:buNone/>
            </a:pPr>
            <a:r>
              <a:rPr lang="en-US">
                <a:solidFill>
                  <a:srgbClr val="002060"/>
                </a:solidFill>
                <a:latin typeface="Arial" pitchFamily="34" charset="0"/>
                <a:cs typeface="Arial" pitchFamily="34" charset="0"/>
              </a:rPr>
              <a:t>	</a:t>
            </a:r>
            <a:r>
              <a:rPr lang="en-US" smtClean="0">
                <a:solidFill>
                  <a:srgbClr val="002060"/>
                </a:solidFill>
                <a:latin typeface="Arial" pitchFamily="34" charset="0"/>
                <a:cs typeface="Arial" pitchFamily="34" charset="0"/>
              </a:rPr>
              <a:t>	*Bệnh lao.</a:t>
            </a:r>
          </a:p>
          <a:p>
            <a:pPr marL="0" indent="0">
              <a:buNone/>
            </a:pPr>
            <a:r>
              <a:rPr lang="en-US">
                <a:solidFill>
                  <a:srgbClr val="002060"/>
                </a:solidFill>
                <a:latin typeface="Arial" pitchFamily="34" charset="0"/>
                <a:cs typeface="Arial" pitchFamily="34" charset="0"/>
              </a:rPr>
              <a:t>	</a:t>
            </a:r>
            <a:r>
              <a:rPr lang="en-US" smtClean="0">
                <a:solidFill>
                  <a:srgbClr val="002060"/>
                </a:solidFill>
                <a:latin typeface="Arial" pitchFamily="34" charset="0"/>
                <a:cs typeface="Arial" pitchFamily="34" charset="0"/>
              </a:rPr>
              <a:t>	* Giang mai.</a:t>
            </a:r>
          </a:p>
          <a:p>
            <a:pPr marL="0" indent="0">
              <a:buNone/>
            </a:pPr>
            <a:r>
              <a:rPr lang="en-US">
                <a:solidFill>
                  <a:srgbClr val="002060"/>
                </a:solidFill>
                <a:latin typeface="Arial" pitchFamily="34" charset="0"/>
                <a:cs typeface="Arial" pitchFamily="34" charset="0"/>
              </a:rPr>
              <a:t>	</a:t>
            </a:r>
            <a:r>
              <a:rPr lang="en-US" smtClean="0">
                <a:solidFill>
                  <a:srgbClr val="002060"/>
                </a:solidFill>
                <a:latin typeface="Arial" pitchFamily="34" charset="0"/>
                <a:cs typeface="Arial" pitchFamily="34" charset="0"/>
              </a:rPr>
              <a:t>	* Actinomycosis</a:t>
            </a:r>
            <a:endParaRPr lang="en-US">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82379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smtClean="0">
                <a:solidFill>
                  <a:srgbClr val="FF0000"/>
                </a:solidFill>
                <a:latin typeface="Arial" pitchFamily="34" charset="0"/>
                <a:cs typeface="Arial" pitchFamily="34" charset="0"/>
              </a:rPr>
              <a:t>Treatment</a:t>
            </a:r>
            <a:br>
              <a:rPr lang="en-US" smtClean="0">
                <a:solidFill>
                  <a:srgbClr val="FF0000"/>
                </a:solidFill>
                <a:latin typeface="Arial" pitchFamily="34" charset="0"/>
                <a:cs typeface="Arial" pitchFamily="34" charset="0"/>
              </a:rPr>
            </a:br>
            <a:r>
              <a:rPr lang="en-US" smtClean="0">
                <a:solidFill>
                  <a:srgbClr val="FF0000"/>
                </a:solidFill>
                <a:latin typeface="Arial" pitchFamily="34" charset="0"/>
                <a:cs typeface="Arial" pitchFamily="34" charset="0"/>
              </a:rPr>
              <a:t>Nonoperative management</a:t>
            </a:r>
            <a:endParaRPr lang="en-US">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400800" cy="165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3200400"/>
            <a:ext cx="7772400" cy="3108543"/>
          </a:xfrm>
          <a:prstGeom prst="rect">
            <a:avLst/>
          </a:prstGeom>
        </p:spPr>
        <p:txBody>
          <a:bodyPr wrap="square">
            <a:spAutoFit/>
          </a:bodyPr>
          <a:lstStyle/>
          <a:p>
            <a:pPr marL="342900" indent="-342900" algn="just">
              <a:buAutoNum type="arabicPeriod"/>
            </a:pPr>
            <a:r>
              <a:rPr lang="en-US" sz="2800" dirty="0" err="1" smtClean="0">
                <a:solidFill>
                  <a:srgbClr val="002060"/>
                </a:solidFill>
                <a:latin typeface="Arial" pitchFamily="34" charset="0"/>
                <a:cs typeface="Arial" pitchFamily="34" charset="0"/>
              </a:rPr>
              <a:t>Trong</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trường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hợp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không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áp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xe</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lựa</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chọn</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cạo</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lông</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vùng</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rãnh</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gian</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mông</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có</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thể</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được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sử</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dụng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cho</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cả</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hai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thể</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smtClean="0">
                <a:solidFill>
                  <a:srgbClr val="002060"/>
                </a:solidFill>
                <a:latin typeface="Arial" pitchFamily="34" charset="0"/>
                <a:cs typeface="Arial" pitchFamily="34" charset="0"/>
              </a:rPr>
              <a:t>pilonidal </a:t>
            </a:r>
            <a:r>
              <a:rPr lang="en-US" sz="2800" dirty="0" err="1" smtClean="0">
                <a:solidFill>
                  <a:srgbClr val="002060"/>
                </a:solidFill>
                <a:latin typeface="Arial" pitchFamily="34" charset="0"/>
                <a:cs typeface="Arial" pitchFamily="34" charset="0"/>
              </a:rPr>
              <a:t>cấp</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và</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mạn</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như</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một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biện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pháp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điều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hoặc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hỗ</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trợ</a:t>
            </a:r>
            <a:r>
              <a:rPr lang="en-US" sz="2800" dirty="0" smtClean="0">
                <a:solidFill>
                  <a:srgbClr val="002060"/>
                </a:solidFill>
                <a:latin typeface="Arial" pitchFamily="34" charset="0"/>
                <a:cs typeface="Arial" pitchFamily="34" charset="0"/>
              </a:rPr>
              <a:t>.</a:t>
            </a:r>
          </a:p>
          <a:p>
            <a:pPr marL="342900" indent="-342900" algn="just"/>
            <a:r>
              <a:rPr lang="en-US" sz="2800" dirty="0">
                <a:solidFill>
                  <a:srgbClr val="002060"/>
                </a:solidFill>
                <a:latin typeface="Arial" pitchFamily="34" charset="0"/>
                <a:cs typeface="Arial" pitchFamily="34" charset="0"/>
              </a:rPr>
              <a:t> </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Cấp</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mạnh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mẽ</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dựa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bằng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chứng</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chất</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lượng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thấp</a:t>
            </a:r>
            <a:r>
              <a:rPr lang="en-US" sz="2800" dirty="0">
                <a:solidFill>
                  <a:srgbClr val="002060"/>
                </a:solidFill>
                <a:latin typeface="Arial" pitchFamily="34" charset="0"/>
                <a:cs typeface="Arial" pitchFamily="34" charset="0"/>
              </a:rPr>
              <a:t>, 1C.</a:t>
            </a:r>
          </a:p>
        </p:txBody>
      </p:sp>
    </p:spTree>
    <p:extLst>
      <p:ext uri="{BB962C8B-B14F-4D97-AF65-F5344CB8AC3E}">
        <p14:creationId xmlns:p14="http://schemas.microsoft.com/office/powerpoint/2010/main" val="343168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20184" y="1295400"/>
            <a:ext cx="7434816" cy="1990775"/>
          </a:xfrm>
          <a:prstGeom prst="rect">
            <a:avLst/>
          </a:prstGeom>
          <a:noFill/>
          <a:ln w="9525">
            <a:noFill/>
            <a:miter lim="800000"/>
            <a:headEnd/>
            <a:tailEnd/>
          </a:ln>
          <a:effectLst/>
        </p:spPr>
      </p:pic>
      <p:sp>
        <p:nvSpPr>
          <p:cNvPr id="2" name="Rectangle 1"/>
          <p:cNvSpPr/>
          <p:nvPr/>
        </p:nvSpPr>
        <p:spPr>
          <a:xfrm>
            <a:off x="1066800" y="3276600"/>
            <a:ext cx="7010400" cy="2554545"/>
          </a:xfrm>
          <a:prstGeom prst="rect">
            <a:avLst/>
          </a:prstGeom>
        </p:spPr>
        <p:txBody>
          <a:bodyPr wrap="square">
            <a:spAutoFit/>
          </a:bodyPr>
          <a:lstStyle/>
          <a:p>
            <a:pPr lvl="0" algn="just"/>
            <a:r>
              <a:rPr lang="en-US" sz="3200" dirty="0" err="1">
                <a:solidFill>
                  <a:srgbClr val="002060"/>
                </a:solidFill>
                <a:latin typeface="Arial" pitchFamily="34" charset="0"/>
                <a:cs typeface="Arial" pitchFamily="34" charset="0"/>
              </a:rPr>
              <a:t>Keo</a:t>
            </a:r>
            <a:r>
              <a:rPr lang="en-US" sz="3200" dirty="0">
                <a:solidFill>
                  <a:srgbClr val="002060"/>
                </a:solidFill>
                <a:latin typeface="Arial" pitchFamily="34" charset="0"/>
                <a:cs typeface="Arial" pitchFamily="34" charset="0"/>
              </a:rPr>
              <a:t> Fibrin </a:t>
            </a:r>
            <a:r>
              <a:rPr lang="en-US" sz="3200" dirty="0" err="1">
                <a:solidFill>
                  <a:srgbClr val="002060"/>
                </a:solidFill>
                <a:latin typeface="Arial" pitchFamily="34" charset="0"/>
                <a:cs typeface="Arial" pitchFamily="34" charset="0"/>
              </a:rPr>
              <a:t>và</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tiêm</a:t>
            </a:r>
            <a:r>
              <a:rPr lang="en-US" sz="3200" dirty="0">
                <a:solidFill>
                  <a:srgbClr val="002060"/>
                </a:solidFill>
                <a:latin typeface="Arial" pitchFamily="34" charset="0"/>
                <a:cs typeface="Arial" pitchFamily="34" charset="0"/>
              </a:rPr>
              <a:t> phenol </a:t>
            </a:r>
            <a:r>
              <a:rPr lang="en-US" sz="3200" dirty="0" err="1">
                <a:solidFill>
                  <a:srgbClr val="002060"/>
                </a:solidFill>
                <a:latin typeface="Arial" pitchFamily="34" charset="0"/>
                <a:cs typeface="Arial" pitchFamily="34" charset="0"/>
              </a:rPr>
              <a:t>có</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thể</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được</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sử</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dụng</a:t>
            </a:r>
            <a:r>
              <a:rPr lang="en-US" sz="3200" dirty="0">
                <a:solidFill>
                  <a:srgbClr val="002060"/>
                </a:solidFill>
                <a:latin typeface="Arial" pitchFamily="34" charset="0"/>
                <a:cs typeface="Arial" pitchFamily="34" charset="0"/>
              </a:rPr>
              <a:t> ở </a:t>
            </a:r>
            <a:r>
              <a:rPr lang="en-US" sz="3200" dirty="0" err="1">
                <a:solidFill>
                  <a:srgbClr val="002060"/>
                </a:solidFill>
                <a:latin typeface="Arial" pitchFamily="34" charset="0"/>
                <a:cs typeface="Arial" pitchFamily="34" charset="0"/>
              </a:rPr>
              <a:t>những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bệnh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nhân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chọn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lọc</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có</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bệnh</a:t>
            </a:r>
            <a:r>
              <a:rPr lang="en-US" sz="3200" dirty="0">
                <a:solidFill>
                  <a:srgbClr val="002060"/>
                </a:solidFill>
                <a:latin typeface="Arial" pitchFamily="34" charset="0"/>
                <a:cs typeface="Arial" pitchFamily="34" charset="0"/>
              </a:rPr>
              <a:t> pilonidal </a:t>
            </a:r>
            <a:r>
              <a:rPr lang="en-US" sz="3200" dirty="0" err="1" smtClean="0">
                <a:solidFill>
                  <a:srgbClr val="002060"/>
                </a:solidFill>
                <a:latin typeface="Arial" pitchFamily="34" charset="0"/>
                <a:cs typeface="Arial" pitchFamily="34" charset="0"/>
              </a:rPr>
              <a:t>mạn</a:t>
            </a:r>
            <a:r>
              <a:rPr lang="en-US" sz="3200" dirty="0" smtClean="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tính</a:t>
            </a:r>
            <a:r>
              <a:rPr lang="en-US" sz="3200" dirty="0">
                <a:solidFill>
                  <a:srgbClr val="002060"/>
                </a:solidFill>
                <a:latin typeface="Arial" pitchFamily="34" charset="0"/>
                <a:cs typeface="Arial" pitchFamily="34" charset="0"/>
              </a:rPr>
              <a:t>. </a:t>
            </a:r>
            <a:endParaRPr lang="en-US" sz="3200" dirty="0" smtClean="0">
              <a:solidFill>
                <a:srgbClr val="002060"/>
              </a:solidFill>
              <a:latin typeface="Arial" pitchFamily="34" charset="0"/>
              <a:cs typeface="Arial" pitchFamily="34" charset="0"/>
            </a:endParaRPr>
          </a:p>
          <a:p>
            <a:pPr lvl="0" algn="just"/>
            <a:r>
              <a:rPr lang="en-US" sz="3200" dirty="0" err="1" smtClean="0">
                <a:solidFill>
                  <a:srgbClr val="002060"/>
                </a:solidFill>
                <a:latin typeface="Arial" pitchFamily="34" charset="0"/>
                <a:cs typeface="Arial" pitchFamily="34" charset="0"/>
              </a:rPr>
              <a:t>Cấp</a:t>
            </a:r>
            <a:r>
              <a:rPr lang="en-US" sz="3200" dirty="0" smtClean="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đề</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xuất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Đề</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xuất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yếu</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dựa</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trên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bằng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chứng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chất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lượng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thấp</a:t>
            </a:r>
            <a:r>
              <a:rPr lang="en-US" sz="3200" dirty="0">
                <a:solidFill>
                  <a:srgbClr val="002060"/>
                </a:solidFill>
                <a:latin typeface="Arial" pitchFamily="34" charset="0"/>
                <a:cs typeface="Arial" pitchFamily="34" charset="0"/>
              </a:rPr>
              <a:t>, 2C</a:t>
            </a:r>
          </a:p>
        </p:txBody>
      </p:sp>
      <p:sp>
        <p:nvSpPr>
          <p:cNvPr id="3" name="Rectangle 2"/>
          <p:cNvSpPr/>
          <p:nvPr/>
        </p:nvSpPr>
        <p:spPr>
          <a:xfrm>
            <a:off x="1219200" y="152400"/>
            <a:ext cx="6705600" cy="1200329"/>
          </a:xfrm>
          <a:prstGeom prst="rect">
            <a:avLst/>
          </a:prstGeom>
        </p:spPr>
        <p:txBody>
          <a:bodyPr wrap="square">
            <a:spAutoFit/>
          </a:bodyPr>
          <a:lstStyle/>
          <a:p>
            <a:pPr algn="ctr"/>
            <a:r>
              <a:rPr lang="en-US" sz="3600">
                <a:solidFill>
                  <a:srgbClr val="FF0000"/>
                </a:solidFill>
                <a:latin typeface="Arial" pitchFamily="34" charset="0"/>
                <a:cs typeface="Arial" pitchFamily="34" charset="0"/>
              </a:rPr>
              <a:t>Treatment</a:t>
            </a:r>
            <a:br>
              <a:rPr lang="en-US" sz="3600">
                <a:solidFill>
                  <a:srgbClr val="FF0000"/>
                </a:solidFill>
                <a:latin typeface="Arial" pitchFamily="34" charset="0"/>
                <a:cs typeface="Arial" pitchFamily="34" charset="0"/>
              </a:rPr>
            </a:br>
            <a:r>
              <a:rPr lang="en-US" sz="3600">
                <a:solidFill>
                  <a:srgbClr val="FF0000"/>
                </a:solidFill>
                <a:latin typeface="Arial" pitchFamily="34" charset="0"/>
                <a:cs typeface="Arial" pitchFamily="34" charset="0"/>
              </a:rPr>
              <a:t>Nonoperative management</a:t>
            </a:r>
            <a:endParaRPr 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90600" y="1066800"/>
            <a:ext cx="7239000" cy="2291598"/>
          </a:xfrm>
          <a:prstGeom prst="rect">
            <a:avLst/>
          </a:prstGeom>
          <a:noFill/>
          <a:ln w="9525">
            <a:noFill/>
            <a:miter lim="800000"/>
            <a:headEnd/>
            <a:tailEnd/>
          </a:ln>
          <a:effectLst/>
        </p:spPr>
      </p:pic>
      <p:sp>
        <p:nvSpPr>
          <p:cNvPr id="2" name="Rectangle 1"/>
          <p:cNvSpPr/>
          <p:nvPr/>
        </p:nvSpPr>
        <p:spPr>
          <a:xfrm>
            <a:off x="381000" y="2213"/>
            <a:ext cx="8305800" cy="1200329"/>
          </a:xfrm>
          <a:prstGeom prst="rect">
            <a:avLst/>
          </a:prstGeom>
        </p:spPr>
        <p:txBody>
          <a:bodyPr wrap="square">
            <a:spAutoFit/>
          </a:bodyPr>
          <a:lstStyle/>
          <a:p>
            <a:pPr algn="ctr"/>
            <a:r>
              <a:rPr lang="en-US" sz="3600">
                <a:solidFill>
                  <a:srgbClr val="FF0000"/>
                </a:solidFill>
                <a:latin typeface="Arial" pitchFamily="34" charset="0"/>
                <a:ea typeface="+mj-ea"/>
                <a:cs typeface="Arial" pitchFamily="34" charset="0"/>
              </a:rPr>
              <a:t>Treatment</a:t>
            </a:r>
            <a:br>
              <a:rPr lang="en-US" sz="3600">
                <a:solidFill>
                  <a:srgbClr val="FF0000"/>
                </a:solidFill>
                <a:latin typeface="Arial" pitchFamily="34" charset="0"/>
                <a:ea typeface="+mj-ea"/>
                <a:cs typeface="Arial" pitchFamily="34" charset="0"/>
              </a:rPr>
            </a:br>
            <a:r>
              <a:rPr lang="en-US" sz="3600">
                <a:solidFill>
                  <a:srgbClr val="FF0000"/>
                </a:solidFill>
                <a:latin typeface="Arial" pitchFamily="34" charset="0"/>
                <a:ea typeface="+mj-ea"/>
                <a:cs typeface="Arial" pitchFamily="34" charset="0"/>
              </a:rPr>
              <a:t>Nonoperative management</a:t>
            </a:r>
            <a:endParaRPr lang="en-US" sz="3600"/>
          </a:p>
        </p:txBody>
      </p:sp>
      <p:sp>
        <p:nvSpPr>
          <p:cNvPr id="3" name="Rectangle 2"/>
          <p:cNvSpPr/>
          <p:nvPr/>
        </p:nvSpPr>
        <p:spPr>
          <a:xfrm>
            <a:off x="685800" y="3276600"/>
            <a:ext cx="8000999" cy="3108543"/>
          </a:xfrm>
          <a:prstGeom prst="rect">
            <a:avLst/>
          </a:prstGeom>
        </p:spPr>
        <p:txBody>
          <a:bodyPr wrap="square">
            <a:spAutoFit/>
          </a:bodyPr>
          <a:lstStyle/>
          <a:p>
            <a:pPr lvl="0" algn="just"/>
            <a:r>
              <a:rPr lang="en-US" sz="2800" dirty="0" err="1">
                <a:solidFill>
                  <a:srgbClr val="002060"/>
                </a:solidFill>
                <a:latin typeface="Arial" pitchFamily="34" charset="0"/>
                <a:cs typeface="Arial" pitchFamily="34" charset="0"/>
              </a:rPr>
              <a:t>Kháng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sinh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có</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vai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trò</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hạn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chế</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trong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điều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cấp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hoặc</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mạn</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mặc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dù</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các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thuốc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uống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hoặc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đường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tĩnh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mạch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có</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thể</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được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xem</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xét</a:t>
            </a:r>
            <a:r>
              <a:rPr lang="en-US" sz="2800" dirty="0">
                <a:solidFill>
                  <a:srgbClr val="002060"/>
                </a:solidFill>
                <a:latin typeface="Arial" pitchFamily="34" charset="0"/>
                <a:cs typeface="Arial" pitchFamily="34" charset="0"/>
              </a:rPr>
              <a:t> ở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nhân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với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viêm</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mô</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tế</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bào</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ức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chế</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miễn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dịch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hoặc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hệ</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thống</a:t>
            </a:r>
            <a:r>
              <a:rPr lang="en-US" sz="2800" dirty="0" smtClean="0">
                <a:solidFill>
                  <a:srgbClr val="002060"/>
                </a:solidFill>
                <a:latin typeface="Arial" pitchFamily="34" charset="0"/>
                <a:cs typeface="Arial" pitchFamily="34" charset="0"/>
              </a:rPr>
              <a:t>. </a:t>
            </a:r>
          </a:p>
          <a:p>
            <a:pPr lvl="0" algn="just"/>
            <a:r>
              <a:rPr lang="en-US" sz="2800" dirty="0" err="1" smtClean="0">
                <a:solidFill>
                  <a:srgbClr val="002060"/>
                </a:solidFill>
                <a:latin typeface="Arial" pitchFamily="34" charset="0"/>
                <a:cs typeface="Arial" pitchFamily="34" charset="0"/>
              </a:rPr>
              <a:t>Cấp</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Đề</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xuất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mạnh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dựa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bằng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chứng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chất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lượng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thấp</a:t>
            </a:r>
            <a:r>
              <a:rPr lang="en-US" sz="2800" dirty="0">
                <a:solidFill>
                  <a:srgbClr val="002060"/>
                </a:solidFill>
                <a:latin typeface="Arial" pitchFamily="34" charset="0"/>
                <a:cs typeface="Arial" pitchFamily="34" charset="0"/>
              </a:rPr>
              <a:t>, 1C.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799" y="304800"/>
            <a:ext cx="7303873" cy="1077218"/>
          </a:xfrm>
          <a:prstGeom prst="rect">
            <a:avLst/>
          </a:prstGeom>
        </p:spPr>
        <p:txBody>
          <a:bodyPr wrap="square">
            <a:spAutoFit/>
          </a:bodyPr>
          <a:lstStyle/>
          <a:p>
            <a:pPr algn="ctr"/>
            <a:r>
              <a:rPr lang="en-US" sz="3200">
                <a:solidFill>
                  <a:srgbClr val="FF0000"/>
                </a:solidFill>
                <a:latin typeface="Arial" pitchFamily="34" charset="0"/>
                <a:cs typeface="Arial" pitchFamily="34" charset="0"/>
              </a:rPr>
              <a:t>Treatment</a:t>
            </a:r>
            <a:br>
              <a:rPr lang="en-US" sz="3200">
                <a:solidFill>
                  <a:srgbClr val="FF0000"/>
                </a:solidFill>
                <a:latin typeface="Arial" pitchFamily="34" charset="0"/>
                <a:cs typeface="Arial" pitchFamily="34" charset="0"/>
              </a:rPr>
            </a:br>
            <a:r>
              <a:rPr lang="en-US" sz="3200" smtClean="0">
                <a:solidFill>
                  <a:srgbClr val="FF0000"/>
                </a:solidFill>
                <a:latin typeface="Arial" pitchFamily="34" charset="0"/>
                <a:cs typeface="Arial" pitchFamily="34" charset="0"/>
              </a:rPr>
              <a:t>Operative </a:t>
            </a:r>
            <a:r>
              <a:rPr lang="en-US" sz="3200">
                <a:solidFill>
                  <a:srgbClr val="FF0000"/>
                </a:solidFill>
                <a:latin typeface="Arial" pitchFamily="34" charset="0"/>
                <a:cs typeface="Arial" pitchFamily="34" charset="0"/>
              </a:rPr>
              <a:t>management</a:t>
            </a:r>
            <a:endParaRPr lang="en-US" sz="32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82018"/>
            <a:ext cx="6248400" cy="185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3276600"/>
            <a:ext cx="8001000" cy="2677656"/>
          </a:xfrm>
          <a:prstGeom prst="rect">
            <a:avLst/>
          </a:prstGeom>
        </p:spPr>
        <p:txBody>
          <a:bodyPr wrap="square">
            <a:spAutoFit/>
          </a:bodyPr>
          <a:lstStyle/>
          <a:p>
            <a:pPr marL="457200" indent="-457200" algn="just">
              <a:buAutoNum type="arabicPeriod"/>
            </a:pPr>
            <a:r>
              <a:rPr lang="en-US" sz="2800" smtClean="0">
                <a:solidFill>
                  <a:srgbClr val="002060"/>
                </a:solidFill>
                <a:latin typeface="Arial" pitchFamily="34" charset="0"/>
                <a:cs typeface="Arial" pitchFamily="34" charset="0"/>
              </a:rPr>
              <a:t>Bệnh </a:t>
            </a:r>
            <a:r>
              <a:rPr lang="en-US" sz="2800">
                <a:solidFill>
                  <a:srgbClr val="002060"/>
                </a:solidFill>
                <a:latin typeface="Arial" pitchFamily="34" charset="0"/>
                <a:cs typeface="Arial" pitchFamily="34" charset="0"/>
              </a:rPr>
              <a:t>nhân bị bệnh pilonidal cấp tính </a:t>
            </a:r>
            <a:r>
              <a:rPr lang="en-US" sz="2800" smtClean="0">
                <a:solidFill>
                  <a:srgbClr val="002060"/>
                </a:solidFill>
                <a:latin typeface="Arial" pitchFamily="34" charset="0"/>
                <a:cs typeface="Arial" pitchFamily="34" charset="0"/>
              </a:rPr>
              <a:t>đặc </a:t>
            </a:r>
            <a:r>
              <a:rPr lang="en-US" sz="2800">
                <a:solidFill>
                  <a:srgbClr val="002060"/>
                </a:solidFill>
                <a:latin typeface="Arial" pitchFamily="34" charset="0"/>
                <a:cs typeface="Arial" pitchFamily="34" charset="0"/>
              </a:rPr>
              <a:t>trưng bởi sự hiện diện của áp-xe nên được điều trị bằng </a:t>
            </a:r>
            <a:r>
              <a:rPr lang="en-US" sz="2800" smtClean="0">
                <a:solidFill>
                  <a:srgbClr val="002060"/>
                </a:solidFill>
                <a:latin typeface="Arial" pitchFamily="34" charset="0"/>
                <a:cs typeface="Arial" pitchFamily="34" charset="0"/>
              </a:rPr>
              <a:t>rạch tháo mủ </a:t>
            </a:r>
            <a:r>
              <a:rPr lang="en-US" sz="2800">
                <a:solidFill>
                  <a:srgbClr val="002060"/>
                </a:solidFill>
                <a:latin typeface="Arial" pitchFamily="34" charset="0"/>
                <a:cs typeface="Arial" pitchFamily="34" charset="0"/>
              </a:rPr>
              <a:t>và dẫn lưu bất kể đó là nguyên phát hay tái phát. </a:t>
            </a:r>
            <a:endParaRPr lang="en-US" sz="2800" smtClean="0">
              <a:solidFill>
                <a:srgbClr val="002060"/>
              </a:solidFill>
              <a:latin typeface="Arial" pitchFamily="34" charset="0"/>
              <a:cs typeface="Arial" pitchFamily="34" charset="0"/>
            </a:endParaRPr>
          </a:p>
          <a:p>
            <a:pPr marL="406400" algn="just"/>
            <a:r>
              <a:rPr lang="en-US" sz="2800" smtClean="0">
                <a:solidFill>
                  <a:srgbClr val="002060"/>
                </a:solidFill>
                <a:latin typeface="Arial" pitchFamily="34" charset="0"/>
                <a:cs typeface="Arial" pitchFamily="34" charset="0"/>
              </a:rPr>
              <a:t>Cấp </a:t>
            </a:r>
            <a:r>
              <a:rPr lang="en-US" sz="2800">
                <a:solidFill>
                  <a:srgbClr val="002060"/>
                </a:solidFill>
                <a:latin typeface="Arial" pitchFamily="34" charset="0"/>
                <a:cs typeface="Arial" pitchFamily="34" charset="0"/>
              </a:rPr>
              <a:t>Khuyến nghị: Đề xuất mạnh mẽ dựa trên chất lượng vừa phải bằng chứng, 1B.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447800" y="1143001"/>
            <a:ext cx="6553200" cy="1524000"/>
          </a:xfrm>
          <a:prstGeom prst="rect">
            <a:avLst/>
          </a:prstGeom>
          <a:noFill/>
          <a:ln w="9525">
            <a:noFill/>
            <a:miter lim="800000"/>
            <a:headEnd/>
            <a:tailEnd/>
          </a:ln>
          <a:effectLst/>
        </p:spPr>
      </p:pic>
      <p:sp>
        <p:nvSpPr>
          <p:cNvPr id="2" name="Rectangle 1"/>
          <p:cNvSpPr/>
          <p:nvPr/>
        </p:nvSpPr>
        <p:spPr>
          <a:xfrm>
            <a:off x="2286000" y="228600"/>
            <a:ext cx="4572000" cy="1077218"/>
          </a:xfrm>
          <a:prstGeom prst="rect">
            <a:avLst/>
          </a:prstGeom>
        </p:spPr>
        <p:txBody>
          <a:bodyPr>
            <a:spAutoFit/>
          </a:bodyPr>
          <a:lstStyle/>
          <a:p>
            <a:pPr algn="ctr"/>
            <a:r>
              <a:rPr lang="en-US" sz="3200">
                <a:solidFill>
                  <a:srgbClr val="FF0000"/>
                </a:solidFill>
                <a:latin typeface="Arial" pitchFamily="34" charset="0"/>
                <a:cs typeface="Arial" pitchFamily="34" charset="0"/>
              </a:rPr>
              <a:t>Treatment</a:t>
            </a:r>
            <a:br>
              <a:rPr lang="en-US" sz="3200">
                <a:solidFill>
                  <a:srgbClr val="FF0000"/>
                </a:solidFill>
                <a:latin typeface="Arial" pitchFamily="34" charset="0"/>
                <a:cs typeface="Arial" pitchFamily="34" charset="0"/>
              </a:rPr>
            </a:br>
            <a:r>
              <a:rPr lang="en-US" sz="3200">
                <a:solidFill>
                  <a:srgbClr val="FF0000"/>
                </a:solidFill>
                <a:latin typeface="Arial" pitchFamily="34" charset="0"/>
                <a:cs typeface="Arial" pitchFamily="34" charset="0"/>
              </a:rPr>
              <a:t>Operative management</a:t>
            </a:r>
            <a:endParaRPr lang="en-US" sz="3200"/>
          </a:p>
        </p:txBody>
      </p:sp>
      <p:sp>
        <p:nvSpPr>
          <p:cNvPr id="3" name="Rectangle 2"/>
          <p:cNvSpPr/>
          <p:nvPr/>
        </p:nvSpPr>
        <p:spPr>
          <a:xfrm>
            <a:off x="533400" y="2743200"/>
            <a:ext cx="8305800" cy="3539430"/>
          </a:xfrm>
          <a:prstGeom prst="rect">
            <a:avLst/>
          </a:prstGeom>
        </p:spPr>
        <p:txBody>
          <a:bodyPr wrap="square">
            <a:spAutoFit/>
          </a:bodyPr>
          <a:lstStyle/>
          <a:p>
            <a:pPr algn="just"/>
            <a:r>
              <a:rPr lang="en-US" sz="2400" dirty="0">
                <a:solidFill>
                  <a:srgbClr val="002060"/>
                </a:solidFill>
                <a:latin typeface="Arial" pitchFamily="34" charset="0"/>
                <a:cs typeface="Arial" pitchFamily="34" charset="0"/>
              </a:rPr>
              <a:t>2.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nhân</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phẫu</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thuật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trong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trường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hợp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mạn</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có</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thể</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cắt</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bỏ</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và</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khâu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kín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vết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mổ</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với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việc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xem</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xét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khâu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kín</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đường</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cạnh</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giữa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cắt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bỏ</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với</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để</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hở</a:t>
            </a:r>
            <a:r>
              <a:rPr lang="en-US" sz="2800" dirty="0" smtClean="0">
                <a:solidFill>
                  <a:srgbClr val="002060"/>
                </a:solidFill>
                <a:latin typeface="Arial" pitchFamily="34" charset="0"/>
                <a:cs typeface="Arial" pitchFamily="34" charset="0"/>
              </a:rPr>
              <a:t> da, </a:t>
            </a:r>
            <a:r>
              <a:rPr lang="en-US" sz="2800" dirty="0" err="1">
                <a:solidFill>
                  <a:srgbClr val="002060"/>
                </a:solidFill>
                <a:latin typeface="Arial" pitchFamily="34" charset="0"/>
                <a:cs typeface="Arial" pitchFamily="34" charset="0"/>
              </a:rPr>
              <a:t>hoặc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cắt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bỏ</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với</a:t>
            </a:r>
            <a:r>
              <a:rPr lang="en-US" sz="2800" dirty="0">
                <a:solidFill>
                  <a:srgbClr val="002060"/>
                </a:solidFill>
                <a:latin typeface="Arial" pitchFamily="34" charset="0"/>
                <a:cs typeface="Arial" pitchFamily="34" charset="0"/>
              </a:rPr>
              <a:t> marsupialization, </a:t>
            </a:r>
            <a:r>
              <a:rPr lang="en-US" sz="2800" dirty="0" err="1">
                <a:solidFill>
                  <a:srgbClr val="002060"/>
                </a:solidFill>
                <a:latin typeface="Arial" pitchFamily="34" charset="0"/>
                <a:cs typeface="Arial" pitchFamily="34" charset="0"/>
              </a:rPr>
              <a:t>dựa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bác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sĩ</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phẫu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thuật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và</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yêu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cầu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nhân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Việc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sử</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dụng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dẫn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lưu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được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cá</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thể</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hóa</a:t>
            </a:r>
            <a:r>
              <a:rPr lang="en-US" sz="2800" dirty="0">
                <a:solidFill>
                  <a:srgbClr val="002060"/>
                </a:solidFill>
                <a:latin typeface="Arial" pitchFamily="34" charset="0"/>
                <a:cs typeface="Arial" pitchFamily="34" charset="0"/>
              </a:rPr>
              <a:t>. </a:t>
            </a:r>
            <a:endParaRPr lang="en-US" sz="2800" dirty="0" smtClean="0">
              <a:solidFill>
                <a:srgbClr val="002060"/>
              </a:solidFill>
              <a:latin typeface="Arial" pitchFamily="34" charset="0"/>
              <a:cs typeface="Arial" pitchFamily="34" charset="0"/>
            </a:endParaRPr>
          </a:p>
          <a:p>
            <a:pPr algn="just"/>
            <a:r>
              <a:rPr lang="en-US" sz="2800" dirty="0" err="1" smtClean="0">
                <a:solidFill>
                  <a:srgbClr val="002060"/>
                </a:solidFill>
                <a:latin typeface="Arial" pitchFamily="34" charset="0"/>
                <a:cs typeface="Arial" pitchFamily="34" charset="0"/>
              </a:rPr>
              <a:t>Cấp</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mạnh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dựa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bằng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chứng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chất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lượng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vừa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phải</a:t>
            </a:r>
            <a:r>
              <a:rPr lang="en-US" sz="2800" dirty="0">
                <a:solidFill>
                  <a:srgbClr val="002060"/>
                </a:solidFill>
                <a:latin typeface="Arial" pitchFamily="34" charset="0"/>
                <a:cs typeface="Arial" pitchFamily="34" charset="0"/>
              </a:rPr>
              <a:t>, 1B.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371599" y="1394718"/>
            <a:ext cx="6483927" cy="1881882"/>
          </a:xfrm>
          <a:prstGeom prst="rect">
            <a:avLst/>
          </a:prstGeom>
          <a:noFill/>
          <a:ln w="9525">
            <a:noFill/>
            <a:miter lim="800000"/>
            <a:headEnd/>
            <a:tailEnd/>
          </a:ln>
          <a:effectLst/>
        </p:spPr>
      </p:pic>
      <p:sp>
        <p:nvSpPr>
          <p:cNvPr id="2" name="Rectangle 1"/>
          <p:cNvSpPr/>
          <p:nvPr/>
        </p:nvSpPr>
        <p:spPr>
          <a:xfrm>
            <a:off x="1523999" y="304800"/>
            <a:ext cx="6331527" cy="1077218"/>
          </a:xfrm>
          <a:prstGeom prst="rect">
            <a:avLst/>
          </a:prstGeom>
        </p:spPr>
        <p:txBody>
          <a:bodyPr wrap="square">
            <a:spAutoFit/>
          </a:bodyPr>
          <a:lstStyle/>
          <a:p>
            <a:pPr algn="ctr"/>
            <a:r>
              <a:rPr lang="en-US" sz="3200">
                <a:solidFill>
                  <a:srgbClr val="FF0000"/>
                </a:solidFill>
                <a:latin typeface="Arial" pitchFamily="34" charset="0"/>
                <a:cs typeface="Arial" pitchFamily="34" charset="0"/>
              </a:rPr>
              <a:t>Treatment</a:t>
            </a:r>
            <a:br>
              <a:rPr lang="en-US" sz="3200">
                <a:solidFill>
                  <a:srgbClr val="FF0000"/>
                </a:solidFill>
                <a:latin typeface="Arial" pitchFamily="34" charset="0"/>
                <a:cs typeface="Arial" pitchFamily="34" charset="0"/>
              </a:rPr>
            </a:br>
            <a:r>
              <a:rPr lang="en-US" sz="3200">
                <a:solidFill>
                  <a:srgbClr val="FF0000"/>
                </a:solidFill>
                <a:latin typeface="Arial" pitchFamily="34" charset="0"/>
                <a:cs typeface="Arial" pitchFamily="34" charset="0"/>
              </a:rPr>
              <a:t>Operative management</a:t>
            </a:r>
            <a:endParaRPr lang="en-US" sz="3200"/>
          </a:p>
        </p:txBody>
      </p:sp>
      <p:sp>
        <p:nvSpPr>
          <p:cNvPr id="3" name="Rectangle 2"/>
          <p:cNvSpPr/>
          <p:nvPr/>
        </p:nvSpPr>
        <p:spPr>
          <a:xfrm>
            <a:off x="838200" y="3200400"/>
            <a:ext cx="7467600" cy="2677656"/>
          </a:xfrm>
          <a:prstGeom prst="rect">
            <a:avLst/>
          </a:prstGeom>
        </p:spPr>
        <p:txBody>
          <a:bodyPr wrap="square">
            <a:spAutoFit/>
          </a:bodyPr>
          <a:lstStyle/>
          <a:p>
            <a:pPr lvl="0" algn="just"/>
            <a:r>
              <a:rPr lang="en-US" sz="2800" smtClean="0">
                <a:solidFill>
                  <a:srgbClr val="002060"/>
                </a:solidFill>
                <a:latin typeface="Arial" pitchFamily="34" charset="0"/>
                <a:cs typeface="Arial" pitchFamily="34" charset="0"/>
              </a:rPr>
              <a:t>3. Các </a:t>
            </a:r>
            <a:r>
              <a:rPr lang="en-US" sz="2800">
                <a:solidFill>
                  <a:srgbClr val="002060"/>
                </a:solidFill>
                <a:latin typeface="Arial" pitchFamily="34" charset="0"/>
                <a:cs typeface="Arial" pitchFamily="34" charset="0"/>
              </a:rPr>
              <a:t>phẫu thuật </a:t>
            </a:r>
            <a:r>
              <a:rPr lang="en-US" sz="2800" smtClean="0">
                <a:solidFill>
                  <a:srgbClr val="002060"/>
                </a:solidFill>
                <a:latin typeface="Arial" pitchFamily="34" charset="0"/>
                <a:cs typeface="Arial" pitchFamily="34" charset="0"/>
              </a:rPr>
              <a:t>xoay vạt da được </a:t>
            </a:r>
            <a:r>
              <a:rPr lang="en-US" sz="2800">
                <a:solidFill>
                  <a:srgbClr val="002060"/>
                </a:solidFill>
                <a:latin typeface="Arial" pitchFamily="34" charset="0"/>
                <a:cs typeface="Arial" pitchFamily="34" charset="0"/>
              </a:rPr>
              <a:t>thực hiện, đặc biệt là trong các trường hợp phức tạp và nhiều lần tái phát </a:t>
            </a:r>
            <a:r>
              <a:rPr lang="en-US" sz="2800" smtClean="0">
                <a:solidFill>
                  <a:srgbClr val="002060"/>
                </a:solidFill>
                <a:latin typeface="Arial" pitchFamily="34" charset="0"/>
                <a:cs typeface="Arial" pitchFamily="34" charset="0"/>
              </a:rPr>
              <a:t>bệnh </a:t>
            </a:r>
            <a:r>
              <a:rPr lang="en-US" sz="2800">
                <a:solidFill>
                  <a:srgbClr val="002060"/>
                </a:solidFill>
                <a:latin typeface="Arial" pitchFamily="34" charset="0"/>
                <a:cs typeface="Arial" pitchFamily="34" charset="0"/>
              </a:rPr>
              <a:t>pilonidal mạn tính </a:t>
            </a:r>
            <a:r>
              <a:rPr lang="en-US" sz="2800" smtClean="0">
                <a:solidFill>
                  <a:srgbClr val="002060"/>
                </a:solidFill>
                <a:latin typeface="Arial" pitchFamily="34" charset="0"/>
                <a:cs typeface="Arial" pitchFamily="34" charset="0"/>
              </a:rPr>
              <a:t>khi </a:t>
            </a:r>
            <a:r>
              <a:rPr lang="en-US" sz="2800">
                <a:solidFill>
                  <a:srgbClr val="002060"/>
                </a:solidFill>
                <a:latin typeface="Arial" pitchFamily="34" charset="0"/>
                <a:cs typeface="Arial" pitchFamily="34" charset="0"/>
              </a:rPr>
              <a:t>các kỹ thuật khác đã thất bại. </a:t>
            </a:r>
            <a:endParaRPr lang="en-US" sz="2800" smtClean="0">
              <a:solidFill>
                <a:srgbClr val="002060"/>
              </a:solidFill>
              <a:latin typeface="Arial" pitchFamily="34" charset="0"/>
              <a:cs typeface="Arial" pitchFamily="34" charset="0"/>
            </a:endParaRPr>
          </a:p>
          <a:p>
            <a:pPr lvl="0" algn="just"/>
            <a:r>
              <a:rPr lang="en-US" sz="2800" smtClean="0">
                <a:solidFill>
                  <a:srgbClr val="002060"/>
                </a:solidFill>
                <a:latin typeface="Arial" pitchFamily="34" charset="0"/>
                <a:cs typeface="Arial" pitchFamily="34" charset="0"/>
              </a:rPr>
              <a:t>Cấp </a:t>
            </a:r>
            <a:r>
              <a:rPr lang="en-US" sz="2800">
                <a:solidFill>
                  <a:srgbClr val="002060"/>
                </a:solidFill>
                <a:latin typeface="Arial" pitchFamily="34" charset="0"/>
                <a:cs typeface="Arial" pitchFamily="34" charset="0"/>
              </a:rPr>
              <a:t>Khuyến nghị: Khuyến nghị mạnh mẽ dựa trên bằng chứng chất lượng vừa phải, 1B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0"/>
            <a:ext cx="6781800" cy="1354217"/>
          </a:xfrm>
          <a:prstGeom prst="rect">
            <a:avLst/>
          </a:prstGeom>
        </p:spPr>
        <p:txBody>
          <a:bodyPr wrap="square">
            <a:spAutoFit/>
          </a:bodyPr>
          <a:lstStyle/>
          <a:p>
            <a:pPr algn="ctr"/>
            <a:r>
              <a:rPr lang="en-US">
                <a:solidFill>
                  <a:srgbClr val="FF0000"/>
                </a:solidFill>
                <a:latin typeface="Arial" pitchFamily="34" charset="0"/>
                <a:cs typeface="Arial" pitchFamily="34" charset="0"/>
              </a:rPr>
              <a:t/>
            </a:r>
            <a:br>
              <a:rPr lang="en-US">
                <a:solidFill>
                  <a:srgbClr val="FF0000"/>
                </a:solidFill>
                <a:latin typeface="Arial" pitchFamily="34" charset="0"/>
                <a:cs typeface="Arial" pitchFamily="34" charset="0"/>
              </a:rPr>
            </a:br>
            <a:r>
              <a:rPr lang="en-US" sz="3200" smtClean="0">
                <a:solidFill>
                  <a:srgbClr val="FF0000"/>
                </a:solidFill>
                <a:latin typeface="Arial" pitchFamily="34" charset="0"/>
                <a:cs typeface="Arial" pitchFamily="34" charset="0"/>
              </a:rPr>
              <a:t>Management of Recurrent </a:t>
            </a:r>
          </a:p>
          <a:p>
            <a:pPr algn="ctr"/>
            <a:r>
              <a:rPr lang="en-US" sz="3200" smtClean="0">
                <a:solidFill>
                  <a:srgbClr val="FF0000"/>
                </a:solidFill>
                <a:latin typeface="Arial" pitchFamily="34" charset="0"/>
                <a:cs typeface="Arial" pitchFamily="34" charset="0"/>
              </a:rPr>
              <a:t>Pilonidal Disease</a:t>
            </a:r>
            <a:endParaRPr lang="en-US" sz="32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54217"/>
            <a:ext cx="6400800" cy="168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00100" y="3200400"/>
            <a:ext cx="7772400" cy="3108543"/>
          </a:xfrm>
          <a:prstGeom prst="rect">
            <a:avLst/>
          </a:prstGeom>
        </p:spPr>
        <p:txBody>
          <a:bodyPr wrap="square">
            <a:spAutoFit/>
          </a:bodyPr>
          <a:lstStyle/>
          <a:p>
            <a:pPr algn="just"/>
            <a:r>
              <a:rPr lang="en-US" sz="2800" dirty="0" err="1">
                <a:solidFill>
                  <a:srgbClr val="002060"/>
                </a:solidFill>
                <a:latin typeface="Arial" pitchFamily="34" charset="0"/>
                <a:cs typeface="Arial" pitchFamily="34" charset="0"/>
              </a:rPr>
              <a:t>Các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chiến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lược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điều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cho</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pilonidal </a:t>
            </a:r>
            <a:r>
              <a:rPr lang="en-US" sz="2800" dirty="0" err="1">
                <a:solidFill>
                  <a:srgbClr val="002060"/>
                </a:solidFill>
                <a:latin typeface="Arial" pitchFamily="34" charset="0"/>
                <a:cs typeface="Arial" pitchFamily="34" charset="0"/>
              </a:rPr>
              <a:t>tái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phát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phân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biệt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giữa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sự</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hiện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diện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của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áp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xe</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cấp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phần</a:t>
            </a:r>
            <a:r>
              <a:rPr lang="en-US" sz="2800" dirty="0">
                <a:solidFill>
                  <a:srgbClr val="002060"/>
                </a:solidFill>
                <a:latin typeface="Arial" pitchFamily="34" charset="0"/>
                <a:cs typeface="Arial" pitchFamily="34" charset="0"/>
              </a:rPr>
              <a:t> B1) </a:t>
            </a:r>
            <a:r>
              <a:rPr lang="en-US" sz="2800" dirty="0" err="1">
                <a:solidFill>
                  <a:srgbClr val="002060"/>
                </a:solidFill>
                <a:latin typeface="Arial" pitchFamily="34" charset="0"/>
                <a:cs typeface="Arial" pitchFamily="34" charset="0"/>
              </a:rPr>
              <a:t>và</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mạn</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phần</a:t>
            </a:r>
            <a:r>
              <a:rPr lang="en-US" sz="2800" dirty="0">
                <a:solidFill>
                  <a:srgbClr val="002060"/>
                </a:solidFill>
                <a:latin typeface="Arial" pitchFamily="34" charset="0"/>
                <a:cs typeface="Arial" pitchFamily="34" charset="0"/>
              </a:rPr>
              <a:t> B2</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có</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kinh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nghiệm</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và</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chuyên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môn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của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bác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sĩ</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phẫu</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thuật</a:t>
            </a:r>
            <a:r>
              <a:rPr lang="en-US" sz="2800" dirty="0">
                <a:solidFill>
                  <a:srgbClr val="002060"/>
                </a:solidFill>
                <a:latin typeface="Arial" pitchFamily="34" charset="0"/>
                <a:cs typeface="Arial" pitchFamily="34" charset="0"/>
              </a:rPr>
              <a:t> </a:t>
            </a:r>
          </a:p>
          <a:p>
            <a:pPr algn="just"/>
            <a:r>
              <a:rPr lang="en-US" sz="2800" dirty="0" err="1">
                <a:solidFill>
                  <a:srgbClr val="002060"/>
                </a:solidFill>
                <a:latin typeface="Arial" pitchFamily="34" charset="0"/>
                <a:cs typeface="Arial" pitchFamily="34" charset="0"/>
              </a:rPr>
              <a:t>Lớp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cáo</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mạnh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dựa</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trên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bằng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chứng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chất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lượng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thấp</a:t>
            </a:r>
            <a:r>
              <a:rPr lang="en-US" sz="2800" dirty="0">
                <a:solidFill>
                  <a:srgbClr val="002060"/>
                </a:solidFill>
                <a:latin typeface="Arial" pitchFamily="34" charset="0"/>
                <a:cs typeface="Arial" pitchFamily="34" charset="0"/>
              </a:rPr>
              <a:t>, 1C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mtClean="0">
                <a:solidFill>
                  <a:srgbClr val="FF0000"/>
                </a:solidFill>
                <a:latin typeface="Arial" pitchFamily="34" charset="0"/>
                <a:cs typeface="Arial" pitchFamily="34" charset="0"/>
              </a:rPr>
              <a:t>ĐẶT VẤN ĐỀ</a:t>
            </a:r>
            <a:endParaRPr lang="en-US">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1066800" y="1600200"/>
            <a:ext cx="7391400" cy="4525963"/>
          </a:xfrm>
        </p:spPr>
        <p:txBody>
          <a:bodyPr>
            <a:normAutofit/>
          </a:bodyPr>
          <a:lstStyle/>
          <a:p>
            <a:r>
              <a:rPr lang="en-US" dirty="0" err="1" smtClean="0">
                <a:solidFill>
                  <a:srgbClr val="002060"/>
                </a:solidFill>
                <a:latin typeface="Arial" pitchFamily="34" charset="0"/>
                <a:cs typeface="Arial" pitchFamily="34" charset="0"/>
              </a:rPr>
              <a:t>Bệnh</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xoang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tổ</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lông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là</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bệnh</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hiếm</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gặp</a:t>
            </a:r>
            <a:r>
              <a:rPr lang="en-US" dirty="0" smtClean="0">
                <a:solidFill>
                  <a:srgbClr val="002060"/>
                </a:solidFill>
                <a:latin typeface="Arial" pitchFamily="34" charset="0"/>
                <a:cs typeface="Arial" pitchFamily="34" charset="0"/>
              </a:rPr>
              <a:t>.</a:t>
            </a:r>
          </a:p>
          <a:p>
            <a:r>
              <a:rPr lang="en-US" dirty="0" err="1" smtClean="0">
                <a:solidFill>
                  <a:srgbClr val="002060"/>
                </a:solidFill>
                <a:latin typeface="Arial" pitchFamily="34" charset="0"/>
                <a:cs typeface="Arial" pitchFamily="34" charset="0"/>
              </a:rPr>
              <a:t>Thường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gặp</a:t>
            </a:r>
            <a:r>
              <a:rPr lang="en-US" dirty="0" smtClean="0">
                <a:solidFill>
                  <a:srgbClr val="002060"/>
                </a:solidFill>
                <a:latin typeface="Arial" pitchFamily="34" charset="0"/>
                <a:cs typeface="Arial" pitchFamily="34" charset="0"/>
              </a:rPr>
              <a:t> ở </a:t>
            </a:r>
            <a:r>
              <a:rPr lang="en-US" dirty="0" err="1" smtClean="0">
                <a:solidFill>
                  <a:srgbClr val="002060"/>
                </a:solidFill>
                <a:latin typeface="Arial" pitchFamily="34" charset="0"/>
                <a:cs typeface="Arial" pitchFamily="34" charset="0"/>
              </a:rPr>
              <a:t>giới</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trẻ</a:t>
            </a:r>
            <a:r>
              <a:rPr lang="en-US" dirty="0" smtClean="0">
                <a:solidFill>
                  <a:srgbClr val="002060"/>
                </a:solidFill>
                <a:latin typeface="Arial" pitchFamily="34" charset="0"/>
                <a:cs typeface="Arial" pitchFamily="34" charset="0"/>
              </a:rPr>
              <a:t>. Nam &gt; </a:t>
            </a:r>
            <a:r>
              <a:rPr lang="en-US" dirty="0" err="1" smtClean="0">
                <a:solidFill>
                  <a:srgbClr val="002060"/>
                </a:solidFill>
                <a:latin typeface="Arial" pitchFamily="34" charset="0"/>
                <a:cs typeface="Arial" pitchFamily="34" charset="0"/>
              </a:rPr>
              <a:t>nữ</a:t>
            </a:r>
            <a:r>
              <a:rPr lang="en-US" dirty="0" smtClean="0">
                <a:solidFill>
                  <a:srgbClr val="002060"/>
                </a:solidFill>
                <a:latin typeface="Arial" pitchFamily="34" charset="0"/>
                <a:cs typeface="Arial" pitchFamily="34" charset="0"/>
              </a:rPr>
              <a:t>.</a:t>
            </a:r>
          </a:p>
          <a:p>
            <a:r>
              <a:rPr lang="en-US" dirty="0" err="1" smtClean="0">
                <a:solidFill>
                  <a:srgbClr val="002060"/>
                </a:solidFill>
                <a:latin typeface="Arial" pitchFamily="34" charset="0"/>
                <a:cs typeface="Arial" pitchFamily="34" charset="0"/>
              </a:rPr>
              <a:t>Có</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nhiều</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phương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pháp</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phẫu</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thuật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nhưng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kết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quả</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khác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nhau</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trên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các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nghiên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cứu</a:t>
            </a:r>
            <a:r>
              <a:rPr lang="en-US" dirty="0" smtClean="0">
                <a:solidFill>
                  <a:srgbClr val="002060"/>
                </a:solidFill>
                <a:latin typeface="Arial" pitchFamily="34" charset="0"/>
                <a:cs typeface="Arial" pitchFamily="34" charset="0"/>
              </a:rPr>
              <a:t>.</a:t>
            </a:r>
          </a:p>
          <a:p>
            <a:r>
              <a:rPr lang="en-US" dirty="0" err="1" smtClean="0">
                <a:solidFill>
                  <a:srgbClr val="002060"/>
                </a:solidFill>
                <a:latin typeface="Arial" pitchFamily="34" charset="0"/>
                <a:cs typeface="Arial" pitchFamily="34" charset="0"/>
              </a:rPr>
              <a:t>Chúng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tôi</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nêu</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các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hướng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dẫn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điều</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trị</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hiện</a:t>
            </a:r>
            <a:r>
              <a:rPr lang="en-US" dirty="0" smtClean="0">
                <a:solidFill>
                  <a:srgbClr val="002060"/>
                </a:solidFill>
                <a:latin typeface="Arial" pitchFamily="34" charset="0"/>
                <a:cs typeface="Arial" pitchFamily="34" charset="0"/>
              </a:rPr>
              <a:t> nay ở </a:t>
            </a:r>
            <a:r>
              <a:rPr lang="en-US" dirty="0" err="1" smtClean="0">
                <a:solidFill>
                  <a:srgbClr val="002060"/>
                </a:solidFill>
                <a:latin typeface="Arial" pitchFamily="34" charset="0"/>
                <a:cs typeface="Arial" pitchFamily="34" charset="0"/>
              </a:rPr>
              <a:t>Đức</a:t>
            </a:r>
            <a:r>
              <a:rPr lang="en-US" dirty="0" smtClean="0">
                <a:solidFill>
                  <a:srgbClr val="002060"/>
                </a:solidFill>
                <a:latin typeface="Arial" pitchFamily="34" charset="0"/>
                <a:cs typeface="Arial" pitchFamily="34" charset="0"/>
              </a:rPr>
              <a:t>, Ý </a:t>
            </a:r>
            <a:r>
              <a:rPr lang="en-US" dirty="0" err="1" smtClean="0">
                <a:solidFill>
                  <a:srgbClr val="002060"/>
                </a:solidFill>
                <a:latin typeface="Arial" pitchFamily="34" charset="0"/>
                <a:cs typeface="Arial" pitchFamily="34" charset="0"/>
              </a:rPr>
              <a:t>và</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Mỹ</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để</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các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bạn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tham</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khảo</a:t>
            </a: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rcRect/>
          <a:stretch>
            <a:fillRect/>
          </a:stretch>
        </p:blipFill>
        <p:spPr bwMode="auto">
          <a:xfrm>
            <a:off x="609600" y="1219200"/>
            <a:ext cx="7884556" cy="3429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solidFill>
                  <a:srgbClr val="FF0000"/>
                </a:solidFill>
                <a:latin typeface="Arial" pitchFamily="34" charset="0"/>
                <a:cs typeface="Arial" pitchFamily="34" charset="0"/>
              </a:rPr>
              <a:t>Non-operative management</a:t>
            </a:r>
            <a:endParaRPr lang="en-US" sz="3600">
              <a:solidFill>
                <a:srgbClr val="FF0000"/>
              </a:solidFill>
              <a:latin typeface="Arial" pitchFamily="34" charset="0"/>
              <a:cs typeface="Arial" pitchFamily="34" charset="0"/>
            </a:endParaRPr>
          </a:p>
        </p:txBody>
      </p:sp>
      <p:sp>
        <p:nvSpPr>
          <p:cNvPr id="3" name="Rectangle 2"/>
          <p:cNvSpPr/>
          <p:nvPr/>
        </p:nvSpPr>
        <p:spPr>
          <a:xfrm>
            <a:off x="914400" y="3048000"/>
            <a:ext cx="7467600" cy="2554545"/>
          </a:xfrm>
          <a:prstGeom prst="rect">
            <a:avLst/>
          </a:prstGeom>
        </p:spPr>
        <p:txBody>
          <a:bodyPr wrap="square">
            <a:spAutoFit/>
          </a:bodyPr>
          <a:lstStyle/>
          <a:p>
            <a:pPr algn="just"/>
            <a:r>
              <a:rPr lang="vi-VN" sz="3200" dirty="0">
                <a:solidFill>
                  <a:srgbClr val="002060"/>
                </a:solidFill>
                <a:latin typeface="Arial" pitchFamily="34" charset="0"/>
                <a:cs typeface="Arial" pitchFamily="34" charset="0"/>
              </a:rPr>
              <a:t>Nếu không có áp xe, có thể sử dụng phương pháp cạo lông ở </a:t>
            </a:r>
            <a:r>
              <a:rPr lang="en-US" sz="3200" dirty="0" err="1" smtClean="0">
                <a:solidFill>
                  <a:srgbClr val="002060"/>
                </a:solidFill>
                <a:latin typeface="Arial" pitchFamily="34" charset="0"/>
                <a:cs typeface="Arial" pitchFamily="34" charset="0"/>
              </a:rPr>
              <a:t>rãnh</a:t>
            </a:r>
            <a:r>
              <a:rPr lang="en-US" sz="3200" dirty="0" smtClean="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gian</a:t>
            </a:r>
            <a:r>
              <a:rPr lang="vi-VN" sz="3200" dirty="0" smtClean="0">
                <a:solidFill>
                  <a:srgbClr val="002060"/>
                </a:solidFill>
                <a:latin typeface="Arial" pitchFamily="34" charset="0"/>
                <a:cs typeface="Arial" pitchFamily="34" charset="0"/>
              </a:rPr>
              <a:t> </a:t>
            </a:r>
            <a:r>
              <a:rPr lang="vi-VN" sz="3200" dirty="0">
                <a:solidFill>
                  <a:srgbClr val="002060"/>
                </a:solidFill>
                <a:latin typeface="Arial" pitchFamily="34" charset="0"/>
                <a:cs typeface="Arial" pitchFamily="34" charset="0"/>
              </a:rPr>
              <a:t>mông như một biện pháp điều trị chính hoặc hỗ trợ.</a:t>
            </a:r>
          </a:p>
          <a:p>
            <a:pPr algn="just"/>
            <a:r>
              <a:rPr lang="vi-VN" sz="3200" dirty="0">
                <a:solidFill>
                  <a:srgbClr val="002060"/>
                </a:solidFill>
                <a:latin typeface="Arial" pitchFamily="34" charset="0"/>
                <a:cs typeface="Arial" pitchFamily="34" charset="0"/>
              </a:rPr>
              <a:t>Cấp khuyến nghị: 1C.</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22692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FF0000"/>
                </a:solidFill>
                <a:latin typeface="Arial" pitchFamily="34" charset="0"/>
                <a:cs typeface="Arial" pitchFamily="34" charset="0"/>
              </a:rPr>
              <a:t>Non-operative management</a:t>
            </a:r>
            <a:endParaRPr lang="en-US" sz="4000"/>
          </a:p>
        </p:txBody>
      </p:sp>
      <p:pic>
        <p:nvPicPr>
          <p:cNvPr id="19458" name="Picture 2"/>
          <p:cNvPicPr>
            <a:picLocks noGrp="1" noChangeAspect="1" noChangeArrowheads="1"/>
          </p:cNvPicPr>
          <p:nvPr>
            <p:ph idx="1"/>
          </p:nvPr>
        </p:nvPicPr>
        <p:blipFill>
          <a:blip r:embed="rId2"/>
          <a:srcRect/>
          <a:stretch>
            <a:fillRect/>
          </a:stretch>
        </p:blipFill>
        <p:spPr bwMode="auto">
          <a:xfrm>
            <a:off x="1143000" y="1524000"/>
            <a:ext cx="7010400" cy="1593273"/>
          </a:xfrm>
          <a:prstGeom prst="rect">
            <a:avLst/>
          </a:prstGeom>
          <a:noFill/>
          <a:ln w="9525">
            <a:noFill/>
            <a:miter lim="800000"/>
            <a:headEnd/>
            <a:tailEnd/>
          </a:ln>
          <a:effectLst/>
        </p:spPr>
      </p:pic>
      <p:sp>
        <p:nvSpPr>
          <p:cNvPr id="3" name="Rectangle 2"/>
          <p:cNvSpPr/>
          <p:nvPr/>
        </p:nvSpPr>
        <p:spPr>
          <a:xfrm>
            <a:off x="1066800" y="3352800"/>
            <a:ext cx="7467600" cy="2062103"/>
          </a:xfrm>
          <a:prstGeom prst="rect">
            <a:avLst/>
          </a:prstGeom>
        </p:spPr>
        <p:txBody>
          <a:bodyPr wrap="square">
            <a:spAutoFit/>
          </a:bodyPr>
          <a:lstStyle/>
          <a:p>
            <a:pPr algn="just"/>
            <a:r>
              <a:rPr lang="en-US" sz="3200">
                <a:solidFill>
                  <a:srgbClr val="002060"/>
                </a:solidFill>
                <a:latin typeface="Arial" pitchFamily="34" charset="0"/>
                <a:cs typeface="Arial" pitchFamily="34" charset="0"/>
              </a:rPr>
              <a:t>2. </a:t>
            </a:r>
            <a:r>
              <a:rPr lang="en-US" sz="3200" smtClean="0">
                <a:solidFill>
                  <a:srgbClr val="002060"/>
                </a:solidFill>
                <a:latin typeface="Arial" pitchFamily="34" charset="0"/>
                <a:cs typeface="Arial" pitchFamily="34" charset="0"/>
              </a:rPr>
              <a:t>Tiêm </a:t>
            </a:r>
            <a:r>
              <a:rPr lang="en-US" sz="3200">
                <a:solidFill>
                  <a:srgbClr val="002060"/>
                </a:solidFill>
                <a:latin typeface="Arial" pitchFamily="34" charset="0"/>
                <a:cs typeface="Arial" pitchFamily="34" charset="0"/>
              </a:rPr>
              <a:t>Phenol và </a:t>
            </a:r>
            <a:r>
              <a:rPr lang="en-US" sz="3200" smtClean="0">
                <a:solidFill>
                  <a:srgbClr val="002060"/>
                </a:solidFill>
                <a:latin typeface="Arial" pitchFamily="34" charset="0"/>
                <a:cs typeface="Arial" pitchFamily="34" charset="0"/>
              </a:rPr>
              <a:t>keo fibrin </a:t>
            </a:r>
            <a:r>
              <a:rPr lang="en-US" sz="3200">
                <a:solidFill>
                  <a:srgbClr val="002060"/>
                </a:solidFill>
                <a:latin typeface="Arial" pitchFamily="34" charset="0"/>
                <a:cs typeface="Arial" pitchFamily="34" charset="0"/>
              </a:rPr>
              <a:t>có thể được sử dụng </a:t>
            </a:r>
            <a:r>
              <a:rPr lang="en-US" sz="3200" smtClean="0">
                <a:solidFill>
                  <a:srgbClr val="002060"/>
                </a:solidFill>
                <a:latin typeface="Arial" pitchFamily="34" charset="0"/>
                <a:cs typeface="Arial" pitchFamily="34" charset="0"/>
              </a:rPr>
              <a:t>ở bệnh </a:t>
            </a:r>
            <a:r>
              <a:rPr lang="en-US" sz="3200">
                <a:solidFill>
                  <a:srgbClr val="002060"/>
                </a:solidFill>
                <a:latin typeface="Arial" pitchFamily="34" charset="0"/>
                <a:cs typeface="Arial" pitchFamily="34" charset="0"/>
              </a:rPr>
              <a:t>nhân </a:t>
            </a:r>
            <a:r>
              <a:rPr lang="en-US" sz="3200" smtClean="0">
                <a:solidFill>
                  <a:srgbClr val="002060"/>
                </a:solidFill>
                <a:latin typeface="Arial" pitchFamily="34" charset="0"/>
                <a:cs typeface="Arial" pitchFamily="34" charset="0"/>
              </a:rPr>
              <a:t>chọn lọc </a:t>
            </a:r>
            <a:r>
              <a:rPr lang="en-US" sz="3200">
                <a:solidFill>
                  <a:srgbClr val="002060"/>
                </a:solidFill>
                <a:latin typeface="Arial" pitchFamily="34" charset="0"/>
                <a:cs typeface="Arial" pitchFamily="34" charset="0"/>
              </a:rPr>
              <a:t>bệnh pilonidal mạn tính.</a:t>
            </a:r>
          </a:p>
          <a:p>
            <a:pPr algn="just"/>
            <a:r>
              <a:rPr lang="en-US" sz="3200">
                <a:solidFill>
                  <a:srgbClr val="002060"/>
                </a:solidFill>
                <a:latin typeface="Arial" pitchFamily="34" charset="0"/>
                <a:cs typeface="Arial" pitchFamily="34" charset="0"/>
              </a:rPr>
              <a:t>Cấp khuyến nghị: 2C.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a:solidFill>
                  <a:srgbClr val="FF0000"/>
                </a:solidFill>
                <a:latin typeface="Arial" pitchFamily="34" charset="0"/>
                <a:cs typeface="Arial" pitchFamily="34" charset="0"/>
              </a:rPr>
              <a:t>Non-operative management</a:t>
            </a:r>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143000" y="838200"/>
            <a:ext cx="6553200" cy="2016370"/>
          </a:xfrm>
          <a:prstGeom prst="rect">
            <a:avLst/>
          </a:prstGeom>
          <a:noFill/>
          <a:ln w="9525">
            <a:noFill/>
            <a:miter lim="800000"/>
            <a:headEnd/>
            <a:tailEnd/>
          </a:ln>
          <a:effectLst/>
        </p:spPr>
      </p:pic>
      <p:sp>
        <p:nvSpPr>
          <p:cNvPr id="3" name="Rectangle 2"/>
          <p:cNvSpPr/>
          <p:nvPr/>
        </p:nvSpPr>
        <p:spPr>
          <a:xfrm>
            <a:off x="838200" y="2819400"/>
            <a:ext cx="7467600" cy="3539430"/>
          </a:xfrm>
          <a:prstGeom prst="rect">
            <a:avLst/>
          </a:prstGeom>
        </p:spPr>
        <p:txBody>
          <a:bodyPr wrap="square">
            <a:spAutoFit/>
          </a:bodyPr>
          <a:lstStyle/>
          <a:p>
            <a:pPr algn="just"/>
            <a:r>
              <a:rPr lang="en-US" sz="2800" dirty="0">
                <a:solidFill>
                  <a:srgbClr val="002060"/>
                </a:solidFill>
                <a:latin typeface="Arial" pitchFamily="34" charset="0"/>
                <a:cs typeface="Arial" pitchFamily="34" charset="0"/>
              </a:rPr>
              <a:t>3. </a:t>
            </a:r>
            <a:r>
              <a:rPr lang="en-US" sz="2800" dirty="0" err="1">
                <a:solidFill>
                  <a:srgbClr val="002060"/>
                </a:solidFill>
                <a:latin typeface="Arial" pitchFamily="34" charset="0"/>
                <a:cs typeface="Arial" pitchFamily="34" charset="0"/>
              </a:rPr>
              <a:t>Thuốc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kháng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sinh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có</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vai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trò</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hạn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chế</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trong</a:t>
            </a:r>
            <a:r>
              <a:rPr lang="en-US" sz="2800" dirty="0">
                <a:solidFill>
                  <a:srgbClr val="002060"/>
                </a:solidFill>
                <a:latin typeface="Arial" pitchFamily="34" charset="0"/>
                <a:cs typeface="Arial" pitchFamily="34" charset="0"/>
              </a:rPr>
              <a:t> </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trường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hợp</a:t>
            </a:r>
            <a:r>
              <a:rPr lang="en-US" sz="2800" dirty="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mạn</a:t>
            </a:r>
            <a:r>
              <a:rPr lang="en-US" sz="2800" dirty="0" smtClean="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và</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cấp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tính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Việc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sử</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dụng</a:t>
            </a:r>
            <a:r>
              <a:rPr lang="en-US" sz="2800" dirty="0">
                <a:solidFill>
                  <a:srgbClr val="002060"/>
                </a:solidFill>
                <a:latin typeface="Arial" pitchFamily="34" charset="0"/>
                <a:cs typeface="Arial" pitchFamily="34" charset="0"/>
              </a:rPr>
              <a:t> </a:t>
            </a:r>
            <a:r>
              <a:rPr lang="en-US" sz="2800" dirty="0" smtClean="0">
                <a:solidFill>
                  <a:srgbClr val="002060"/>
                </a:solidFill>
                <a:latin typeface="Arial" pitchFamily="34" charset="0"/>
                <a:cs typeface="Arial" pitchFamily="34" charset="0"/>
              </a:rPr>
              <a:t>KS </a:t>
            </a:r>
            <a:r>
              <a:rPr lang="en-US" sz="2800" dirty="0" err="1">
                <a:solidFill>
                  <a:srgbClr val="002060"/>
                </a:solidFill>
                <a:latin typeface="Arial" pitchFamily="34" charset="0"/>
                <a:cs typeface="Arial" pitchFamily="34" charset="0"/>
              </a:rPr>
              <a:t>không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cải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thiện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được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tỷ</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lệ</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tái</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phát</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nhưng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được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khích</a:t>
            </a:r>
            <a:r>
              <a:rPr lang="en-US" sz="2800" dirty="0">
                <a:solidFill>
                  <a:srgbClr val="002060"/>
                </a:solidFill>
                <a:latin typeface="Arial" pitchFamily="34" charset="0"/>
                <a:cs typeface="Arial" pitchFamily="34" charset="0"/>
              </a:rPr>
              <a:t> ở </a:t>
            </a:r>
            <a:r>
              <a:rPr lang="en-US" sz="2800" dirty="0" err="1">
                <a:solidFill>
                  <a:srgbClr val="002060"/>
                </a:solidFill>
                <a:latin typeface="Arial" pitchFamily="34" charset="0"/>
                <a:cs typeface="Arial" pitchFamily="34" charset="0"/>
              </a:rPr>
              <a:t>những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nhân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ức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chế</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miễn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dịch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bị</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viêm</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mô</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tế</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bào</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nặng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hoặc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có</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các</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bệnh</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hệ</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thống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quan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trọng</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kèm</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theo.</a:t>
            </a:r>
            <a:endParaRPr lang="en-US" sz="2800" dirty="0">
              <a:solidFill>
                <a:srgbClr val="002060"/>
              </a:solidFill>
              <a:latin typeface="Arial" pitchFamily="34" charset="0"/>
              <a:cs typeface="Arial" pitchFamily="34" charset="0"/>
            </a:endParaRPr>
          </a:p>
          <a:p>
            <a:pPr algn="just"/>
            <a:r>
              <a:rPr lang="en-US" sz="2800" dirty="0" err="1">
                <a:solidFill>
                  <a:srgbClr val="002060"/>
                </a:solidFill>
                <a:latin typeface="Arial" pitchFamily="34" charset="0"/>
                <a:cs typeface="Arial" pitchFamily="34" charset="0"/>
              </a:rPr>
              <a:t>Cấp</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khuyến</a:t>
            </a:r>
            <a:r>
              <a:rPr lang="en-US"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nghị</a:t>
            </a:r>
            <a:r>
              <a:rPr lang="en-US" sz="2800" dirty="0">
                <a:solidFill>
                  <a:srgbClr val="002060"/>
                </a:solidFill>
                <a:latin typeface="Arial" pitchFamily="34" charset="0"/>
                <a:cs typeface="Arial" pitchFamily="34" charset="0"/>
              </a:rPr>
              <a:t>: 1C.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FF0000"/>
                </a:solidFill>
                <a:latin typeface="Arial" pitchFamily="34" charset="0"/>
                <a:cs typeface="Arial" pitchFamily="34" charset="0"/>
              </a:rPr>
              <a:t>Operative management</a:t>
            </a:r>
            <a:endParaRPr lang="en-US" sz="4000">
              <a:solidFill>
                <a:srgbClr val="FF0000"/>
              </a:solidFill>
              <a:latin typeface="Arial" pitchFamily="34" charset="0"/>
              <a:cs typeface="Arial" pitchFamily="34" charset="0"/>
            </a:endParaRPr>
          </a:p>
        </p:txBody>
      </p:sp>
      <p:pic>
        <p:nvPicPr>
          <p:cNvPr id="21507" name="Picture 3"/>
          <p:cNvPicPr>
            <a:picLocks noChangeAspect="1" noChangeArrowheads="1"/>
          </p:cNvPicPr>
          <p:nvPr/>
        </p:nvPicPr>
        <p:blipFill>
          <a:blip r:embed="rId2"/>
          <a:srcRect/>
          <a:stretch>
            <a:fillRect/>
          </a:stretch>
        </p:blipFill>
        <p:spPr bwMode="auto">
          <a:xfrm>
            <a:off x="1155577" y="1371600"/>
            <a:ext cx="6769223" cy="1820444"/>
          </a:xfrm>
          <a:prstGeom prst="rect">
            <a:avLst/>
          </a:prstGeom>
          <a:noFill/>
          <a:ln w="9525">
            <a:noFill/>
            <a:miter lim="800000"/>
            <a:headEnd/>
            <a:tailEnd/>
          </a:ln>
          <a:effectLst/>
        </p:spPr>
      </p:pic>
      <p:sp>
        <p:nvSpPr>
          <p:cNvPr id="4" name="Rectangle 3"/>
          <p:cNvSpPr/>
          <p:nvPr/>
        </p:nvSpPr>
        <p:spPr>
          <a:xfrm>
            <a:off x="838200" y="3228080"/>
            <a:ext cx="7543800" cy="3046988"/>
          </a:xfrm>
          <a:prstGeom prst="rect">
            <a:avLst/>
          </a:prstGeom>
        </p:spPr>
        <p:txBody>
          <a:bodyPr wrap="square">
            <a:spAutoFit/>
          </a:bodyPr>
          <a:lstStyle/>
          <a:p>
            <a:pPr algn="just"/>
            <a:r>
              <a:rPr lang="en-US" sz="3200">
                <a:solidFill>
                  <a:srgbClr val="002060"/>
                </a:solidFill>
                <a:latin typeface="Arial" pitchFamily="34" charset="0"/>
                <a:cs typeface="Arial" pitchFamily="34" charset="0"/>
              </a:rPr>
              <a:t>1. Á</a:t>
            </a:r>
            <a:r>
              <a:rPr lang="en-US" sz="3200" smtClean="0">
                <a:solidFill>
                  <a:srgbClr val="002060"/>
                </a:solidFill>
                <a:latin typeface="Arial" pitchFamily="34" charset="0"/>
                <a:cs typeface="Arial" pitchFamily="34" charset="0"/>
              </a:rPr>
              <a:t>p </a:t>
            </a:r>
            <a:r>
              <a:rPr lang="en-US" sz="3200">
                <a:solidFill>
                  <a:srgbClr val="002060"/>
                </a:solidFill>
                <a:latin typeface="Arial" pitchFamily="34" charset="0"/>
                <a:cs typeface="Arial" pitchFamily="34" charset="0"/>
              </a:rPr>
              <a:t>xe Pilonidal nên được điều trị với </a:t>
            </a:r>
            <a:r>
              <a:rPr lang="en-US" sz="3200" smtClean="0">
                <a:solidFill>
                  <a:srgbClr val="002060"/>
                </a:solidFill>
                <a:latin typeface="Arial" pitchFamily="34" charset="0"/>
                <a:cs typeface="Arial" pitchFamily="34" charset="0"/>
              </a:rPr>
              <a:t>rạch tháo mủ và </a:t>
            </a:r>
            <a:r>
              <a:rPr lang="en-US" sz="3200">
                <a:solidFill>
                  <a:srgbClr val="002060"/>
                </a:solidFill>
                <a:latin typeface="Arial" pitchFamily="34" charset="0"/>
                <a:cs typeface="Arial" pitchFamily="34" charset="0"/>
              </a:rPr>
              <a:t>dẫn lưu bất kể nó là nguyên phát hay tái phát. Vết rạch bên có thể rút ngắn thời gian lành vết thương</a:t>
            </a:r>
          </a:p>
          <a:p>
            <a:pPr algn="just"/>
            <a:r>
              <a:rPr lang="en-US" sz="3200">
                <a:solidFill>
                  <a:srgbClr val="002060"/>
                </a:solidFill>
                <a:latin typeface="Arial" pitchFamily="34" charset="0"/>
                <a:cs typeface="Arial" pitchFamily="34" charset="0"/>
              </a:rPr>
              <a:t>Cấp khuyến nghị: 1B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solidFill>
                  <a:srgbClr val="FF0000"/>
                </a:solidFill>
                <a:latin typeface="Arial" pitchFamily="34" charset="0"/>
                <a:cs typeface="Arial" pitchFamily="34" charset="0"/>
              </a:rPr>
              <a:t>Operative management</a:t>
            </a:r>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295400" y="990600"/>
            <a:ext cx="6333892" cy="2013098"/>
          </a:xfrm>
          <a:prstGeom prst="rect">
            <a:avLst/>
          </a:prstGeom>
          <a:noFill/>
          <a:ln w="9525">
            <a:noFill/>
            <a:miter lim="800000"/>
            <a:headEnd/>
            <a:tailEnd/>
          </a:ln>
          <a:effectLst/>
        </p:spPr>
      </p:pic>
      <p:sp>
        <p:nvSpPr>
          <p:cNvPr id="3" name="Rectangle 2"/>
          <p:cNvSpPr/>
          <p:nvPr/>
        </p:nvSpPr>
        <p:spPr>
          <a:xfrm>
            <a:off x="838200" y="2895600"/>
            <a:ext cx="7772400" cy="3539430"/>
          </a:xfrm>
          <a:prstGeom prst="rect">
            <a:avLst/>
          </a:prstGeom>
        </p:spPr>
        <p:txBody>
          <a:bodyPr wrap="square">
            <a:spAutoFit/>
          </a:bodyPr>
          <a:lstStyle/>
          <a:p>
            <a:pPr algn="just"/>
            <a:r>
              <a:rPr lang="vi-VN" sz="3200">
                <a:solidFill>
                  <a:srgbClr val="002060"/>
                </a:solidFill>
                <a:latin typeface="Arial" pitchFamily="34" charset="0"/>
                <a:cs typeface="Arial" pitchFamily="34" charset="0"/>
              </a:rPr>
              <a:t>2. Không có lợi ích rõ ràng đã được hiển thị cho phẫu thuật mở </a:t>
            </a:r>
            <a:r>
              <a:rPr lang="vi-VN" sz="3200" smtClean="0">
                <a:solidFill>
                  <a:srgbClr val="002060"/>
                </a:solidFill>
                <a:latin typeface="Arial" pitchFamily="34" charset="0"/>
                <a:cs typeface="Arial" pitchFamily="34" charset="0"/>
              </a:rPr>
              <a:t>lành</a:t>
            </a:r>
            <a:r>
              <a:rPr lang="en-US" sz="3200" smtClean="0">
                <a:solidFill>
                  <a:srgbClr val="002060"/>
                </a:solidFill>
                <a:latin typeface="Arial" pitchFamily="34" charset="0"/>
                <a:cs typeface="Arial" pitchFamily="34" charset="0"/>
              </a:rPr>
              <a:t> tốt</a:t>
            </a:r>
            <a:r>
              <a:rPr lang="vi-VN" sz="3200" smtClean="0">
                <a:solidFill>
                  <a:srgbClr val="002060"/>
                </a:solidFill>
                <a:latin typeface="Arial" pitchFamily="34" charset="0"/>
                <a:cs typeface="Arial" pitchFamily="34" charset="0"/>
              </a:rPr>
              <a:t> </a:t>
            </a:r>
            <a:r>
              <a:rPr lang="vi-VN" sz="3200">
                <a:solidFill>
                  <a:srgbClr val="002060"/>
                </a:solidFill>
                <a:latin typeface="Arial" pitchFamily="34" charset="0"/>
                <a:cs typeface="Arial" pitchFamily="34" charset="0"/>
              </a:rPr>
              <a:t>hơn phẫu thuật kín. Khi đóng </a:t>
            </a:r>
            <a:r>
              <a:rPr lang="en-US" sz="3200" smtClean="0">
                <a:solidFill>
                  <a:srgbClr val="002060"/>
                </a:solidFill>
                <a:latin typeface="Arial" pitchFamily="34" charset="0"/>
                <a:cs typeface="Arial" pitchFamily="34" charset="0"/>
              </a:rPr>
              <a:t>kín </a:t>
            </a:r>
            <a:r>
              <a:rPr lang="vi-VN" sz="3200" smtClean="0">
                <a:solidFill>
                  <a:srgbClr val="002060"/>
                </a:solidFill>
                <a:latin typeface="Arial" pitchFamily="34" charset="0"/>
                <a:cs typeface="Arial" pitchFamily="34" charset="0"/>
              </a:rPr>
              <a:t>các</a:t>
            </a:r>
            <a:r>
              <a:rPr lang="en-US" sz="3200" smtClean="0">
                <a:solidFill>
                  <a:srgbClr val="002060"/>
                </a:solidFill>
                <a:latin typeface="Arial" pitchFamily="34" charset="0"/>
                <a:cs typeface="Arial" pitchFamily="34" charset="0"/>
              </a:rPr>
              <a:t> vết mổ </a:t>
            </a:r>
            <a:r>
              <a:rPr lang="vi-VN" sz="3200" smtClean="0">
                <a:solidFill>
                  <a:srgbClr val="002060"/>
                </a:solidFill>
                <a:latin typeface="Arial" pitchFamily="34" charset="0"/>
                <a:cs typeface="Arial" pitchFamily="34" charset="0"/>
              </a:rPr>
              <a:t>là </a:t>
            </a:r>
            <a:r>
              <a:rPr lang="vi-VN" sz="3200">
                <a:solidFill>
                  <a:srgbClr val="002060"/>
                </a:solidFill>
                <a:latin typeface="Arial" pitchFamily="34" charset="0"/>
                <a:cs typeface="Arial" pitchFamily="34" charset="0"/>
              </a:rPr>
              <a:t>các </a:t>
            </a:r>
            <a:r>
              <a:rPr lang="en-US" sz="3200" smtClean="0">
                <a:solidFill>
                  <a:srgbClr val="002060"/>
                </a:solidFill>
                <a:latin typeface="Arial" pitchFamily="34" charset="0"/>
                <a:cs typeface="Arial" pitchFamily="34" charset="0"/>
              </a:rPr>
              <a:t>lựa</a:t>
            </a:r>
            <a:r>
              <a:rPr lang="vi-VN" sz="3200" smtClean="0">
                <a:solidFill>
                  <a:srgbClr val="002060"/>
                </a:solidFill>
                <a:latin typeface="Arial" pitchFamily="34" charset="0"/>
                <a:cs typeface="Arial" pitchFamily="34" charset="0"/>
              </a:rPr>
              <a:t> </a:t>
            </a:r>
            <a:r>
              <a:rPr lang="vi-VN" sz="3200">
                <a:solidFill>
                  <a:srgbClr val="002060"/>
                </a:solidFill>
                <a:latin typeface="Arial" pitchFamily="34" charset="0"/>
                <a:cs typeface="Arial" pitchFamily="34" charset="0"/>
              </a:rPr>
              <a:t>chọn phẫu thuật </a:t>
            </a:r>
            <a:r>
              <a:rPr lang="en-US" sz="3200" smtClean="0">
                <a:solidFill>
                  <a:srgbClr val="002060"/>
                </a:solidFill>
                <a:latin typeface="Arial" pitchFamily="34" charset="0"/>
                <a:cs typeface="Arial" pitchFamily="34" charset="0"/>
              </a:rPr>
              <a:t>ưa thích</a:t>
            </a:r>
            <a:r>
              <a:rPr lang="vi-VN" sz="3200" smtClean="0">
                <a:solidFill>
                  <a:srgbClr val="002060"/>
                </a:solidFill>
                <a:latin typeface="Arial" pitchFamily="34" charset="0"/>
                <a:cs typeface="Arial" pitchFamily="34" charset="0"/>
              </a:rPr>
              <a:t>, </a:t>
            </a:r>
            <a:r>
              <a:rPr lang="vi-VN" sz="3200">
                <a:solidFill>
                  <a:srgbClr val="002060"/>
                </a:solidFill>
                <a:latin typeface="Arial" pitchFamily="34" charset="0"/>
                <a:cs typeface="Arial" pitchFamily="34" charset="0"/>
              </a:rPr>
              <a:t>vết </a:t>
            </a:r>
            <a:r>
              <a:rPr lang="en-US" sz="3200" smtClean="0">
                <a:solidFill>
                  <a:srgbClr val="002060"/>
                </a:solidFill>
                <a:latin typeface="Arial" pitchFamily="34" charset="0"/>
                <a:cs typeface="Arial" pitchFamily="34" charset="0"/>
              </a:rPr>
              <a:t>đóng da</a:t>
            </a:r>
            <a:r>
              <a:rPr lang="vi-VN" sz="3200" smtClean="0">
                <a:solidFill>
                  <a:srgbClr val="002060"/>
                </a:solidFill>
                <a:latin typeface="Arial" pitchFamily="34" charset="0"/>
                <a:cs typeface="Arial" pitchFamily="34" charset="0"/>
              </a:rPr>
              <a:t> </a:t>
            </a:r>
            <a:r>
              <a:rPr lang="vi-VN" sz="3200">
                <a:solidFill>
                  <a:srgbClr val="002060"/>
                </a:solidFill>
                <a:latin typeface="Arial" pitchFamily="34" charset="0"/>
                <a:cs typeface="Arial" pitchFamily="34" charset="0"/>
              </a:rPr>
              <a:t>bên off-midline </a:t>
            </a:r>
            <a:r>
              <a:rPr lang="vi-VN" sz="3200" smtClean="0">
                <a:solidFill>
                  <a:srgbClr val="002060"/>
                </a:solidFill>
                <a:latin typeface="Arial" pitchFamily="34" charset="0"/>
                <a:cs typeface="Arial" pitchFamily="34" charset="0"/>
              </a:rPr>
              <a:t>là </a:t>
            </a:r>
            <a:r>
              <a:rPr lang="vi-VN" sz="3200">
                <a:solidFill>
                  <a:srgbClr val="002060"/>
                </a:solidFill>
                <a:latin typeface="Arial" pitchFamily="34" charset="0"/>
                <a:cs typeface="Arial" pitchFamily="34" charset="0"/>
              </a:rPr>
              <a:t>tiêu chuẩn. </a:t>
            </a:r>
            <a:r>
              <a:rPr lang="en-US" sz="3200" smtClean="0">
                <a:solidFill>
                  <a:srgbClr val="002060"/>
                </a:solidFill>
                <a:latin typeface="Arial" pitchFamily="34" charset="0"/>
                <a:cs typeface="Arial" pitchFamily="34" charset="0"/>
              </a:rPr>
              <a:t>D</a:t>
            </a:r>
            <a:r>
              <a:rPr lang="vi-VN" sz="3200" smtClean="0">
                <a:solidFill>
                  <a:srgbClr val="002060"/>
                </a:solidFill>
                <a:latin typeface="Arial" pitchFamily="34" charset="0"/>
                <a:cs typeface="Arial" pitchFamily="34" charset="0"/>
              </a:rPr>
              <a:t>ẫn </a:t>
            </a:r>
            <a:r>
              <a:rPr lang="vi-VN" sz="3200">
                <a:solidFill>
                  <a:srgbClr val="002060"/>
                </a:solidFill>
                <a:latin typeface="Arial" pitchFamily="34" charset="0"/>
                <a:cs typeface="Arial" pitchFamily="34" charset="0"/>
              </a:rPr>
              <a:t>lưu nên được sử dụng.</a:t>
            </a:r>
          </a:p>
          <a:p>
            <a:pPr algn="just"/>
            <a:r>
              <a:rPr lang="vi-VN" sz="3200">
                <a:solidFill>
                  <a:srgbClr val="002060"/>
                </a:solidFill>
                <a:latin typeface="Arial" pitchFamily="34" charset="0"/>
                <a:cs typeface="Arial" pitchFamily="34" charset="0"/>
              </a:rPr>
              <a:t>Cấp khuyến nghị: 1B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Arial" pitchFamily="34" charset="0"/>
                <a:cs typeface="Arial" pitchFamily="34" charset="0"/>
              </a:rPr>
              <a:t>Operative management</a:t>
            </a:r>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1524000" y="1219200"/>
            <a:ext cx="6094141" cy="1936898"/>
          </a:xfrm>
          <a:prstGeom prst="rect">
            <a:avLst/>
          </a:prstGeom>
          <a:noFill/>
          <a:ln w="9525">
            <a:noFill/>
            <a:miter lim="800000"/>
            <a:headEnd/>
            <a:tailEnd/>
          </a:ln>
          <a:effectLst/>
        </p:spPr>
      </p:pic>
      <p:sp>
        <p:nvSpPr>
          <p:cNvPr id="3" name="Rectangle 2"/>
          <p:cNvSpPr/>
          <p:nvPr/>
        </p:nvSpPr>
        <p:spPr>
          <a:xfrm>
            <a:off x="381000" y="3124200"/>
            <a:ext cx="8382000" cy="3046988"/>
          </a:xfrm>
          <a:prstGeom prst="rect">
            <a:avLst/>
          </a:prstGeom>
        </p:spPr>
        <p:txBody>
          <a:bodyPr wrap="square">
            <a:spAutoFit/>
          </a:bodyPr>
          <a:lstStyle/>
          <a:p>
            <a:pPr algn="just"/>
            <a:r>
              <a:rPr lang="en-US" sz="3200">
                <a:solidFill>
                  <a:srgbClr val="002060"/>
                </a:solidFill>
                <a:latin typeface="Arial" pitchFamily="34" charset="0"/>
                <a:cs typeface="Arial" pitchFamily="34" charset="0"/>
              </a:rPr>
              <a:t>3. Bệnh lý xoang Pilonidal thay đổi </a:t>
            </a:r>
            <a:r>
              <a:rPr lang="en-US" sz="3200" smtClean="0">
                <a:solidFill>
                  <a:srgbClr val="002060"/>
                </a:solidFill>
                <a:latin typeface="Arial" pitchFamily="34" charset="0"/>
                <a:cs typeface="Arial" pitchFamily="34" charset="0"/>
              </a:rPr>
              <a:t>tùy thuộc về </a:t>
            </a:r>
            <a:r>
              <a:rPr lang="en-US" sz="3200">
                <a:solidFill>
                  <a:srgbClr val="002060"/>
                </a:solidFill>
                <a:latin typeface="Arial" pitchFamily="34" charset="0"/>
                <a:cs typeface="Arial" pitchFamily="34" charset="0"/>
              </a:rPr>
              <a:t>mức độ </a:t>
            </a:r>
            <a:r>
              <a:rPr lang="en-US" sz="3200" smtClean="0">
                <a:solidFill>
                  <a:srgbClr val="002060"/>
                </a:solidFill>
                <a:latin typeface="Arial" pitchFamily="34" charset="0"/>
                <a:cs typeface="Arial" pitchFamily="34" charset="0"/>
              </a:rPr>
              <a:t>trầm </a:t>
            </a:r>
            <a:r>
              <a:rPr lang="en-US" sz="3200">
                <a:solidFill>
                  <a:srgbClr val="002060"/>
                </a:solidFill>
                <a:latin typeface="Arial" pitchFamily="34" charset="0"/>
                <a:cs typeface="Arial" pitchFamily="34" charset="0"/>
              </a:rPr>
              <a:t>trọng; do đó, nó thích hợp </a:t>
            </a:r>
            <a:r>
              <a:rPr lang="en-US" sz="3200" smtClean="0">
                <a:solidFill>
                  <a:srgbClr val="002060"/>
                </a:solidFill>
                <a:latin typeface="Arial" pitchFamily="34" charset="0"/>
                <a:cs typeface="Arial" pitchFamily="34" charset="0"/>
              </a:rPr>
              <a:t>với nhiều PP </a:t>
            </a:r>
            <a:r>
              <a:rPr lang="en-US" sz="3200">
                <a:solidFill>
                  <a:srgbClr val="002060"/>
                </a:solidFill>
                <a:latin typeface="Arial" pitchFamily="34" charset="0"/>
                <a:cs typeface="Arial" pitchFamily="34" charset="0"/>
              </a:rPr>
              <a:t>điều trị. Kỹ thuật bảo tồn và xâm lấn tối thiểu </a:t>
            </a:r>
            <a:r>
              <a:rPr lang="en-US" sz="3200" smtClean="0">
                <a:solidFill>
                  <a:srgbClr val="002060"/>
                </a:solidFill>
                <a:latin typeface="Arial" pitchFamily="34" charset="0"/>
                <a:cs typeface="Arial" pitchFamily="34" charset="0"/>
              </a:rPr>
              <a:t>được </a:t>
            </a:r>
            <a:r>
              <a:rPr lang="en-US" sz="3200">
                <a:solidFill>
                  <a:srgbClr val="002060"/>
                </a:solidFill>
                <a:latin typeface="Arial" pitchFamily="34" charset="0"/>
                <a:cs typeface="Arial" pitchFamily="34" charset="0"/>
              </a:rPr>
              <a:t>sử dụng thành công ở bệnh nhân </a:t>
            </a:r>
            <a:r>
              <a:rPr lang="en-US" sz="3200" smtClean="0">
                <a:solidFill>
                  <a:srgbClr val="002060"/>
                </a:solidFill>
                <a:latin typeface="Arial" pitchFamily="34" charset="0"/>
                <a:cs typeface="Arial" pitchFamily="34" charset="0"/>
              </a:rPr>
              <a:t>từ </a:t>
            </a:r>
            <a:r>
              <a:rPr lang="en-US" sz="3200">
                <a:solidFill>
                  <a:srgbClr val="002060"/>
                </a:solidFill>
                <a:latin typeface="Arial" pitchFamily="34" charset="0"/>
                <a:cs typeface="Arial" pitchFamily="34" charset="0"/>
              </a:rPr>
              <a:t>nhẹ đến trung bình.</a:t>
            </a:r>
          </a:p>
          <a:p>
            <a:pPr algn="just"/>
            <a:r>
              <a:rPr lang="en-US" sz="3200">
                <a:solidFill>
                  <a:srgbClr val="002060"/>
                </a:solidFill>
                <a:latin typeface="Arial" pitchFamily="34" charset="0"/>
                <a:cs typeface="Arial" pitchFamily="34" charset="0"/>
              </a:rPr>
              <a:t>Cấp khuyến nghị: 1C.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Arial" pitchFamily="34" charset="0"/>
                <a:cs typeface="Arial" pitchFamily="34" charset="0"/>
              </a:rPr>
              <a:t>Operative management</a:t>
            </a:r>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219200" y="1447800"/>
            <a:ext cx="6769394" cy="1492738"/>
          </a:xfrm>
          <a:prstGeom prst="rect">
            <a:avLst/>
          </a:prstGeom>
          <a:noFill/>
          <a:ln w="9525">
            <a:noFill/>
            <a:miter lim="800000"/>
            <a:headEnd/>
            <a:tailEnd/>
          </a:ln>
          <a:effectLst/>
        </p:spPr>
      </p:pic>
      <p:sp>
        <p:nvSpPr>
          <p:cNvPr id="3" name="Rectangle 2"/>
          <p:cNvSpPr/>
          <p:nvPr/>
        </p:nvSpPr>
        <p:spPr>
          <a:xfrm>
            <a:off x="901700" y="2895600"/>
            <a:ext cx="7696200" cy="3046988"/>
          </a:xfrm>
          <a:prstGeom prst="rect">
            <a:avLst/>
          </a:prstGeom>
        </p:spPr>
        <p:txBody>
          <a:bodyPr wrap="square">
            <a:spAutoFit/>
          </a:bodyPr>
          <a:lstStyle/>
          <a:p>
            <a:pPr algn="just"/>
            <a:r>
              <a:rPr lang="en-US" sz="3200" dirty="0">
                <a:solidFill>
                  <a:srgbClr val="002060"/>
                </a:solidFill>
                <a:latin typeface="Arial" pitchFamily="34" charset="0"/>
                <a:cs typeface="Arial" pitchFamily="34" charset="0"/>
              </a:rPr>
              <a:t>4. </a:t>
            </a:r>
            <a:r>
              <a:rPr lang="en-US" sz="3200" dirty="0" err="1">
                <a:solidFill>
                  <a:srgbClr val="002060"/>
                </a:solidFill>
                <a:latin typeface="Arial" pitchFamily="34" charset="0"/>
                <a:cs typeface="Arial" pitchFamily="34" charset="0"/>
              </a:rPr>
              <a:t>Bệnh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nhân</a:t>
            </a:r>
            <a:r>
              <a:rPr lang="en-US" sz="3200" dirty="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với</a:t>
            </a:r>
            <a:r>
              <a:rPr lang="en-US" sz="3200" dirty="0" smtClean="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bệnh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nguyên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phát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và</a:t>
            </a:r>
            <a:r>
              <a:rPr lang="en-US" sz="3200" dirty="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rãnh</a:t>
            </a:r>
            <a:r>
              <a:rPr lang="en-US" sz="3200" dirty="0" smtClean="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gian</a:t>
            </a:r>
            <a:r>
              <a:rPr lang="en-US" sz="3200" dirty="0" smtClean="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mông</a:t>
            </a:r>
            <a:r>
              <a:rPr lang="en-US" sz="3200" dirty="0" smtClean="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sâu</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bẩm</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sinh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hoặc</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với</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bệnh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tái</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phát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hoặc</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không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lành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vết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thương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đường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giữa</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có</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thể</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sử</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dụng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phẫu</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thuật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dựa</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trên</a:t>
            </a:r>
            <a:r>
              <a:rPr lang="en-US" sz="3200" dirty="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xoay</a:t>
            </a:r>
            <a:r>
              <a:rPr lang="en-US" sz="3200" dirty="0" smtClean="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vạc</a:t>
            </a:r>
            <a:r>
              <a:rPr lang="en-US" sz="3200" dirty="0" smtClean="0">
                <a:solidFill>
                  <a:srgbClr val="002060"/>
                </a:solidFill>
                <a:latin typeface="Arial" pitchFamily="34" charset="0"/>
                <a:cs typeface="Arial" pitchFamily="34" charset="0"/>
              </a:rPr>
              <a:t> da flap</a:t>
            </a:r>
            <a:r>
              <a:rPr lang="en-US" sz="3200" dirty="0">
                <a:solidFill>
                  <a:srgbClr val="002060"/>
                </a:solidFill>
                <a:latin typeface="Arial" pitchFamily="34" charset="0"/>
                <a:cs typeface="Arial" pitchFamily="34" charset="0"/>
              </a:rPr>
              <a:t>.</a:t>
            </a:r>
          </a:p>
          <a:p>
            <a:pPr algn="just"/>
            <a:r>
              <a:rPr lang="en-US" sz="3200" dirty="0" err="1">
                <a:solidFill>
                  <a:srgbClr val="002060"/>
                </a:solidFill>
                <a:latin typeface="Arial" pitchFamily="34" charset="0"/>
                <a:cs typeface="Arial" pitchFamily="34" charset="0"/>
              </a:rPr>
              <a:t>Cấp</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khuyến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nghị</a:t>
            </a:r>
            <a:r>
              <a:rPr lang="en-US" sz="3200" dirty="0">
                <a:solidFill>
                  <a:srgbClr val="002060"/>
                </a:solidFill>
                <a:latin typeface="Arial" pitchFamily="34" charset="0"/>
                <a:cs typeface="Arial" pitchFamily="34" charset="0"/>
              </a:rPr>
              <a:t>: 1B.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1143000"/>
          </a:xfrm>
        </p:spPr>
        <p:txBody>
          <a:bodyPr>
            <a:noAutofit/>
          </a:bodyPr>
          <a:lstStyle/>
          <a:p>
            <a:r>
              <a:rPr lang="en-US" sz="3200" smtClean="0">
                <a:solidFill>
                  <a:srgbClr val="FF0000"/>
                </a:solidFill>
                <a:latin typeface="Arial" pitchFamily="34" charset="0"/>
                <a:cs typeface="Arial" pitchFamily="34" charset="0"/>
              </a:rPr>
              <a:t>Management of recurrent pilonidal disease</a:t>
            </a:r>
            <a:endParaRPr lang="en-US" sz="3200">
              <a:solidFill>
                <a:srgbClr val="FF0000"/>
              </a:solidFill>
              <a:latin typeface="Arial" pitchFamily="34" charset="0"/>
              <a:cs typeface="Arial" pitchFamily="34" charset="0"/>
            </a:endParaRPr>
          </a:p>
        </p:txBody>
      </p:sp>
      <p:pic>
        <p:nvPicPr>
          <p:cNvPr id="25603" name="Picture 3"/>
          <p:cNvPicPr>
            <a:picLocks noChangeAspect="1" noChangeArrowheads="1"/>
          </p:cNvPicPr>
          <p:nvPr/>
        </p:nvPicPr>
        <p:blipFill>
          <a:blip r:embed="rId2"/>
          <a:srcRect/>
          <a:stretch>
            <a:fillRect/>
          </a:stretch>
        </p:blipFill>
        <p:spPr bwMode="auto">
          <a:xfrm>
            <a:off x="990600" y="1371600"/>
            <a:ext cx="6977743" cy="1676400"/>
          </a:xfrm>
          <a:prstGeom prst="rect">
            <a:avLst/>
          </a:prstGeom>
          <a:noFill/>
          <a:ln w="9525">
            <a:noFill/>
            <a:miter lim="800000"/>
            <a:headEnd/>
            <a:tailEnd/>
          </a:ln>
          <a:effectLst/>
        </p:spPr>
      </p:pic>
      <p:sp>
        <p:nvSpPr>
          <p:cNvPr id="4" name="Rectangle 3"/>
          <p:cNvSpPr/>
          <p:nvPr/>
        </p:nvSpPr>
        <p:spPr>
          <a:xfrm>
            <a:off x="1003300" y="3200400"/>
            <a:ext cx="7531100" cy="2554545"/>
          </a:xfrm>
          <a:prstGeom prst="rect">
            <a:avLst/>
          </a:prstGeom>
        </p:spPr>
        <p:txBody>
          <a:bodyPr wrap="square">
            <a:spAutoFit/>
          </a:bodyPr>
          <a:lstStyle/>
          <a:p>
            <a:pPr algn="just"/>
            <a:r>
              <a:rPr lang="en-US" sz="3200" dirty="0">
                <a:solidFill>
                  <a:srgbClr val="002060"/>
                </a:solidFill>
                <a:latin typeface="Arial" pitchFamily="34" charset="0"/>
                <a:cs typeface="Arial" pitchFamily="34" charset="0"/>
              </a:rPr>
              <a:t>1. </a:t>
            </a:r>
            <a:r>
              <a:rPr lang="en-US" sz="3200" dirty="0" err="1">
                <a:solidFill>
                  <a:srgbClr val="002060"/>
                </a:solidFill>
                <a:latin typeface="Arial" pitchFamily="34" charset="0"/>
                <a:cs typeface="Arial" pitchFamily="34" charset="0"/>
              </a:rPr>
              <a:t>Sự</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hiện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diện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của</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một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áp</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xe</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cấp</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tính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hơn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là</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viêm</a:t>
            </a:r>
            <a:r>
              <a:rPr lang="en-US" sz="3200" dirty="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mạn</a:t>
            </a:r>
            <a:r>
              <a:rPr lang="en-US" sz="3200" dirty="0" smtClean="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tính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cũng</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như</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điều</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trị</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trước</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đó</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là</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một</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chỉ</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định</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cho</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phẫu</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thuật</a:t>
            </a:r>
            <a:r>
              <a:rPr lang="en-US" sz="3200" dirty="0">
                <a:solidFill>
                  <a:srgbClr val="002060"/>
                </a:solidFill>
                <a:latin typeface="Arial" pitchFamily="34" charset="0"/>
                <a:cs typeface="Arial" pitchFamily="34" charset="0"/>
              </a:rPr>
              <a:t> </a:t>
            </a:r>
            <a:r>
              <a:rPr lang="en-US" sz="3200" dirty="0" err="1" smtClean="0">
                <a:solidFill>
                  <a:srgbClr val="002060"/>
                </a:solidFill>
                <a:latin typeface="Arial" pitchFamily="34" charset="0"/>
                <a:cs typeface="Arial" pitchFamily="34" charset="0"/>
              </a:rPr>
              <a:t>cắt</a:t>
            </a:r>
            <a:r>
              <a:rPr lang="en-US" sz="3200" dirty="0" smtClean="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xoang</a:t>
            </a:r>
            <a:endParaRPr lang="en-US" sz="3200" dirty="0">
              <a:solidFill>
                <a:srgbClr val="002060"/>
              </a:solidFill>
              <a:latin typeface="Arial" pitchFamily="34" charset="0"/>
              <a:cs typeface="Arial" pitchFamily="34" charset="0"/>
            </a:endParaRPr>
          </a:p>
          <a:p>
            <a:pPr algn="just"/>
            <a:r>
              <a:rPr lang="en-US" sz="3200" dirty="0" err="1">
                <a:solidFill>
                  <a:srgbClr val="002060"/>
                </a:solidFill>
                <a:latin typeface="Arial" pitchFamily="34" charset="0"/>
                <a:cs typeface="Arial" pitchFamily="34" charset="0"/>
              </a:rPr>
              <a:t>Cấp</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khuyến</a:t>
            </a:r>
            <a:r>
              <a:rPr lang="en-US" sz="3200" dirty="0">
                <a:solidFill>
                  <a:srgbClr val="002060"/>
                </a:solidFill>
                <a:latin typeface="Arial" pitchFamily="34" charset="0"/>
                <a:cs typeface="Arial" pitchFamily="34" charset="0"/>
              </a:rPr>
              <a:t> </a:t>
            </a:r>
            <a:r>
              <a:rPr lang="en-US" sz="3200" dirty="0" err="1">
                <a:solidFill>
                  <a:srgbClr val="002060"/>
                </a:solidFill>
                <a:latin typeface="Arial" pitchFamily="34" charset="0"/>
                <a:cs typeface="Arial" pitchFamily="34" charset="0"/>
              </a:rPr>
              <a:t>nghị</a:t>
            </a:r>
            <a:r>
              <a:rPr lang="en-US" sz="3200" dirty="0">
                <a:solidFill>
                  <a:srgbClr val="002060"/>
                </a:solidFill>
                <a:latin typeface="Arial" pitchFamily="34" charset="0"/>
                <a:cs typeface="Arial" pitchFamily="34" charset="0"/>
              </a:rPr>
              <a:t>: 1C.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a:solidFill>
                  <a:srgbClr val="FF0000"/>
                </a:solidFill>
                <a:latin typeface="Arial" pitchFamily="34" charset="0"/>
                <a:cs typeface="Arial" pitchFamily="34" charset="0"/>
              </a:rPr>
              <a:t>Management of recurrent pilonidal disease</a:t>
            </a:r>
            <a:endParaRPr lang="en-US" sz="3200"/>
          </a:p>
        </p:txBody>
      </p:sp>
      <p:pic>
        <p:nvPicPr>
          <p:cNvPr id="26626" name="Picture 2"/>
          <p:cNvPicPr>
            <a:picLocks noGrp="1" noChangeAspect="1" noChangeArrowheads="1"/>
          </p:cNvPicPr>
          <p:nvPr>
            <p:ph idx="1"/>
          </p:nvPr>
        </p:nvPicPr>
        <p:blipFill>
          <a:blip r:embed="rId2"/>
          <a:srcRect/>
          <a:stretch>
            <a:fillRect/>
          </a:stretch>
        </p:blipFill>
        <p:spPr bwMode="auto">
          <a:xfrm>
            <a:off x="1066800" y="914400"/>
            <a:ext cx="6575056" cy="1981200"/>
          </a:xfrm>
          <a:prstGeom prst="rect">
            <a:avLst/>
          </a:prstGeom>
          <a:noFill/>
          <a:ln w="9525">
            <a:noFill/>
            <a:miter lim="800000"/>
            <a:headEnd/>
            <a:tailEnd/>
          </a:ln>
          <a:effectLst/>
        </p:spPr>
      </p:pic>
      <p:sp>
        <p:nvSpPr>
          <p:cNvPr id="3" name="Rectangle 2"/>
          <p:cNvSpPr/>
          <p:nvPr/>
        </p:nvSpPr>
        <p:spPr>
          <a:xfrm>
            <a:off x="673100" y="2895600"/>
            <a:ext cx="8242300" cy="3539430"/>
          </a:xfrm>
          <a:prstGeom prst="rect">
            <a:avLst/>
          </a:prstGeom>
        </p:spPr>
        <p:txBody>
          <a:bodyPr wrap="square">
            <a:spAutoFit/>
          </a:bodyPr>
          <a:lstStyle/>
          <a:p>
            <a:pPr algn="just"/>
            <a:r>
              <a:rPr lang="en-US" sz="3200">
                <a:solidFill>
                  <a:srgbClr val="002060"/>
                </a:solidFill>
                <a:latin typeface="Arial" pitchFamily="34" charset="0"/>
                <a:cs typeface="Arial" pitchFamily="34" charset="0"/>
              </a:rPr>
              <a:t>Bệnh được coi là "tái phát" khi:</a:t>
            </a:r>
          </a:p>
          <a:p>
            <a:pPr algn="just"/>
            <a:r>
              <a:rPr lang="en-US" sz="3200">
                <a:solidFill>
                  <a:srgbClr val="002060"/>
                </a:solidFill>
                <a:latin typeface="Arial" pitchFamily="34" charset="0"/>
                <a:cs typeface="Arial" pitchFamily="34" charset="0"/>
              </a:rPr>
              <a:t>• </a:t>
            </a:r>
            <a:r>
              <a:rPr lang="en-US" sz="3200" smtClean="0">
                <a:solidFill>
                  <a:srgbClr val="002060"/>
                </a:solidFill>
                <a:latin typeface="Arial" pitchFamily="34" charset="0"/>
                <a:cs typeface="Arial" pitchFamily="34" charset="0"/>
              </a:rPr>
              <a:t>Vết </a:t>
            </a:r>
            <a:r>
              <a:rPr lang="en-US" sz="3200">
                <a:solidFill>
                  <a:srgbClr val="002060"/>
                </a:solidFill>
                <a:latin typeface="Arial" pitchFamily="34" charset="0"/>
                <a:cs typeface="Arial" pitchFamily="34" charset="0"/>
              </a:rPr>
              <a:t>thương phẫu thuật đã hoàn toàn lành sau phẫu thuật.</a:t>
            </a:r>
          </a:p>
          <a:p>
            <a:pPr algn="just"/>
            <a:r>
              <a:rPr lang="en-US" sz="3200">
                <a:solidFill>
                  <a:srgbClr val="002060"/>
                </a:solidFill>
                <a:latin typeface="Arial" pitchFamily="34" charset="0"/>
                <a:cs typeface="Arial" pitchFamily="34" charset="0"/>
              </a:rPr>
              <a:t>• </a:t>
            </a:r>
            <a:r>
              <a:rPr lang="en-US" sz="3200" smtClean="0">
                <a:solidFill>
                  <a:srgbClr val="002060"/>
                </a:solidFill>
                <a:latin typeface="Arial" pitchFamily="34" charset="0"/>
                <a:cs typeface="Arial" pitchFamily="34" charset="0"/>
              </a:rPr>
              <a:t>Bệnh </a:t>
            </a:r>
            <a:r>
              <a:rPr lang="en-US" sz="3200">
                <a:solidFill>
                  <a:srgbClr val="002060"/>
                </a:solidFill>
                <a:latin typeface="Arial" pitchFamily="34" charset="0"/>
                <a:cs typeface="Arial" pitchFamily="34" charset="0"/>
              </a:rPr>
              <a:t>nhân đã không </a:t>
            </a:r>
            <a:r>
              <a:rPr lang="en-US" sz="3200" smtClean="0">
                <a:solidFill>
                  <a:srgbClr val="002060"/>
                </a:solidFill>
                <a:latin typeface="Arial" pitchFamily="34" charset="0"/>
                <a:cs typeface="Arial" pitchFamily="34" charset="0"/>
              </a:rPr>
              <a:t>có bất </a:t>
            </a:r>
            <a:r>
              <a:rPr lang="en-US" sz="3200">
                <a:solidFill>
                  <a:srgbClr val="002060"/>
                </a:solidFill>
                <a:latin typeface="Arial" pitchFamily="34" charset="0"/>
                <a:cs typeface="Arial" pitchFamily="34" charset="0"/>
              </a:rPr>
              <a:t>kỳ chấn thương nào </a:t>
            </a:r>
            <a:r>
              <a:rPr lang="en-US" sz="3200" smtClean="0">
                <a:solidFill>
                  <a:srgbClr val="002060"/>
                </a:solidFill>
                <a:latin typeface="Arial" pitchFamily="34" charset="0"/>
                <a:cs typeface="Arial" pitchFamily="34" charset="0"/>
              </a:rPr>
              <a:t>vùng </a:t>
            </a:r>
            <a:r>
              <a:rPr lang="en-US" sz="3200">
                <a:solidFill>
                  <a:srgbClr val="002060"/>
                </a:solidFill>
                <a:latin typeface="Arial" pitchFamily="34" charset="0"/>
                <a:cs typeface="Arial" pitchFamily="34" charset="0"/>
              </a:rPr>
              <a:t>coccygeal </a:t>
            </a:r>
            <a:r>
              <a:rPr lang="en-US" sz="3200" smtClean="0">
                <a:solidFill>
                  <a:srgbClr val="002060"/>
                </a:solidFill>
                <a:latin typeface="Arial" pitchFamily="34" charset="0"/>
                <a:cs typeface="Arial" pitchFamily="34" charset="0"/>
              </a:rPr>
              <a:t>sau </a:t>
            </a:r>
            <a:r>
              <a:rPr lang="en-US" sz="3200">
                <a:solidFill>
                  <a:srgbClr val="002060"/>
                </a:solidFill>
                <a:latin typeface="Arial" pitchFamily="34" charset="0"/>
                <a:cs typeface="Arial" pitchFamily="34" charset="0"/>
              </a:rPr>
              <a:t>khi </a:t>
            </a:r>
            <a:r>
              <a:rPr lang="en-US" sz="3200" smtClean="0">
                <a:solidFill>
                  <a:srgbClr val="002060"/>
                </a:solidFill>
                <a:latin typeface="Arial" pitchFamily="34" charset="0"/>
                <a:cs typeface="Arial" pitchFamily="34" charset="0"/>
              </a:rPr>
              <a:t>đã khâu </a:t>
            </a:r>
            <a:r>
              <a:rPr lang="en-US" sz="3200">
                <a:solidFill>
                  <a:srgbClr val="002060"/>
                </a:solidFill>
                <a:latin typeface="Arial" pitchFamily="34" charset="0"/>
                <a:cs typeface="Arial" pitchFamily="34" charset="0"/>
              </a:rPr>
              <a:t>kín vết thương </a:t>
            </a:r>
          </a:p>
          <a:p>
            <a:pPr algn="just"/>
            <a:r>
              <a:rPr lang="en-US" sz="3200">
                <a:solidFill>
                  <a:srgbClr val="002060"/>
                </a:solidFill>
                <a:latin typeface="Arial" pitchFamily="34" charset="0"/>
                <a:cs typeface="Arial" pitchFamily="34" charset="0"/>
              </a:rPr>
              <a:t>• </a:t>
            </a:r>
            <a:r>
              <a:rPr lang="en-US" sz="3200" smtClean="0">
                <a:solidFill>
                  <a:srgbClr val="002060"/>
                </a:solidFill>
                <a:latin typeface="Arial" pitchFamily="34" charset="0"/>
                <a:cs typeface="Arial" pitchFamily="34" charset="0"/>
              </a:rPr>
              <a:t>Có </a:t>
            </a:r>
            <a:r>
              <a:rPr lang="en-US" sz="3200">
                <a:solidFill>
                  <a:srgbClr val="002060"/>
                </a:solidFill>
                <a:latin typeface="Arial" pitchFamily="34" charset="0"/>
                <a:cs typeface="Arial" pitchFamily="34" charset="0"/>
              </a:rPr>
              <a:t>ít nhất một tiêu chí hoặc hai nêu ở trên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086600" cy="1143000"/>
          </a:xfrm>
        </p:spPr>
        <p:txBody>
          <a:bodyPr/>
          <a:lstStyle/>
          <a:p>
            <a:r>
              <a:rPr lang="en-US" smtClean="0">
                <a:solidFill>
                  <a:srgbClr val="FF0000"/>
                </a:solidFill>
                <a:latin typeface="Arial" pitchFamily="34" charset="0"/>
                <a:cs typeface="Arial" pitchFamily="34" charset="0"/>
              </a:rPr>
              <a:t>LỊCH SỬ</a:t>
            </a:r>
            <a:endParaRPr lang="en-US">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990600" y="2103437"/>
            <a:ext cx="7543800" cy="4754563"/>
          </a:xfrm>
        </p:spPr>
        <p:txBody>
          <a:bodyPr>
            <a:normAutofit/>
          </a:bodyPr>
          <a:lstStyle/>
          <a:p>
            <a:pPr algn="just"/>
            <a:r>
              <a:rPr lang="vi-VN" smtClean="0">
                <a:solidFill>
                  <a:srgbClr val="002060"/>
                </a:solidFill>
                <a:latin typeface="Arial" pitchFamily="34" charset="0"/>
                <a:cs typeface="Arial" pitchFamily="34" charset="0"/>
              </a:rPr>
              <a:t>Đượ</a:t>
            </a:r>
            <a:r>
              <a:rPr lang="en-US" smtClean="0">
                <a:solidFill>
                  <a:srgbClr val="002060"/>
                </a:solidFill>
                <a:latin typeface="Arial" pitchFamily="34" charset="0"/>
                <a:cs typeface="Arial" pitchFamily="34" charset="0"/>
              </a:rPr>
              <a:t>c biết từ năm 1880</a:t>
            </a:r>
          </a:p>
          <a:p>
            <a:pPr algn="just"/>
            <a:r>
              <a:rPr lang="en-US" smtClean="0">
                <a:solidFill>
                  <a:srgbClr val="002060"/>
                </a:solidFill>
                <a:latin typeface="Arial" pitchFamily="34" charset="0"/>
                <a:cs typeface="Arial" pitchFamily="34" charset="0"/>
              </a:rPr>
              <a:t>Mayo mô tả đầu tiên bệnh năm 1883.</a:t>
            </a:r>
          </a:p>
          <a:p>
            <a:pPr algn="just"/>
            <a:r>
              <a:rPr lang="en-US" smtClean="0">
                <a:solidFill>
                  <a:srgbClr val="002060"/>
                </a:solidFill>
                <a:latin typeface="Arial" pitchFamily="34" charset="0"/>
                <a:cs typeface="Arial" pitchFamily="34" charset="0"/>
              </a:rPr>
              <a:t>Thế chiến 2, bệnh xoang tổ lông có biệt danh là bệnh của người lính lái xe jeep do có 80.000 b/n nhập viện vì bệnh này.</a:t>
            </a:r>
          </a:p>
        </p:txBody>
      </p:sp>
    </p:spTree>
    <p:extLst>
      <p:ext uri="{BB962C8B-B14F-4D97-AF65-F5344CB8AC3E}">
        <p14:creationId xmlns:p14="http://schemas.microsoft.com/office/powerpoint/2010/main" val="1140337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a:solidFill>
                  <a:srgbClr val="FF0000"/>
                </a:solidFill>
                <a:latin typeface="Arial" pitchFamily="34" charset="0"/>
                <a:cs typeface="Arial" pitchFamily="34" charset="0"/>
              </a:rPr>
              <a:t>Management of recurrent pilonidal disease</a:t>
            </a:r>
            <a:endParaRPr lang="en-US" sz="3200"/>
          </a:p>
        </p:txBody>
      </p:sp>
      <p:pic>
        <p:nvPicPr>
          <p:cNvPr id="27650" name="Picture 2"/>
          <p:cNvPicPr>
            <a:picLocks noGrp="1" noChangeAspect="1" noChangeArrowheads="1"/>
          </p:cNvPicPr>
          <p:nvPr>
            <p:ph idx="1"/>
          </p:nvPr>
        </p:nvPicPr>
        <p:blipFill>
          <a:blip r:embed="rId2"/>
          <a:srcRect/>
          <a:stretch>
            <a:fillRect/>
          </a:stretch>
        </p:blipFill>
        <p:spPr bwMode="auto">
          <a:xfrm>
            <a:off x="990600" y="914400"/>
            <a:ext cx="7001042" cy="2089316"/>
          </a:xfrm>
          <a:prstGeom prst="rect">
            <a:avLst/>
          </a:prstGeom>
          <a:noFill/>
          <a:ln w="9525">
            <a:noFill/>
            <a:miter lim="800000"/>
            <a:headEnd/>
            <a:tailEnd/>
          </a:ln>
          <a:effectLst/>
        </p:spPr>
      </p:pic>
      <p:sp>
        <p:nvSpPr>
          <p:cNvPr id="3" name="Rectangle 2"/>
          <p:cNvSpPr/>
          <p:nvPr/>
        </p:nvSpPr>
        <p:spPr>
          <a:xfrm>
            <a:off x="533400" y="3048000"/>
            <a:ext cx="7950200" cy="3539430"/>
          </a:xfrm>
          <a:prstGeom prst="rect">
            <a:avLst/>
          </a:prstGeom>
        </p:spPr>
        <p:txBody>
          <a:bodyPr wrap="square">
            <a:spAutoFit/>
          </a:bodyPr>
          <a:lstStyle/>
          <a:p>
            <a:pPr algn="just"/>
            <a:r>
              <a:rPr lang="en-US" sz="3200">
                <a:solidFill>
                  <a:srgbClr val="002060"/>
                </a:solidFill>
                <a:latin typeface="Arial" pitchFamily="34" charset="0"/>
                <a:cs typeface="Arial" pitchFamily="34" charset="0"/>
              </a:rPr>
              <a:t>Tái phát sớm thường là do không xác định được một hoặc nhiều xoang trong khi phẫu thuật. Sự tái phát muộn chủ yếu là do nhiễm trùng thứ phát do còn tồn đọng lông hay cắt lọc không đầy đủ, cũng như chăm sóc vết thương không tốt hoặc không chú ý đến việc cạo sạch lông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srcRect/>
          <a:stretch>
            <a:fillRect/>
          </a:stretch>
        </p:blipFill>
        <p:spPr bwMode="auto">
          <a:xfrm>
            <a:off x="609599" y="1143000"/>
            <a:ext cx="8303001" cy="3581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6200"/>
            <a:ext cx="6019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711885"/>
            <a:ext cx="8077200" cy="461665"/>
          </a:xfrm>
          <a:prstGeom prst="rect">
            <a:avLst/>
          </a:prstGeom>
        </p:spPr>
        <p:txBody>
          <a:bodyPr wrap="square">
            <a:spAutoFit/>
          </a:bodyPr>
          <a:lstStyle/>
          <a:p>
            <a:r>
              <a:rPr lang="en-US" sz="2400">
                <a:solidFill>
                  <a:srgbClr val="FF0000"/>
                </a:solidFill>
                <a:latin typeface="Arial" pitchFamily="34" charset="0"/>
                <a:cs typeface="Arial" pitchFamily="34" charset="0"/>
              </a:rPr>
              <a:t>Điều trị bệnh nhân có triệu chứng và không triệu chứng</a:t>
            </a:r>
          </a:p>
        </p:txBody>
      </p:sp>
      <p:sp>
        <p:nvSpPr>
          <p:cNvPr id="4" name="Rectangle 3"/>
          <p:cNvSpPr/>
          <p:nvPr/>
        </p:nvSpPr>
        <p:spPr>
          <a:xfrm>
            <a:off x="838200" y="1305342"/>
            <a:ext cx="7848600" cy="2585323"/>
          </a:xfrm>
          <a:prstGeom prst="rect">
            <a:avLst/>
          </a:prstGeom>
        </p:spPr>
        <p:txBody>
          <a:bodyPr wrap="square">
            <a:spAutoFit/>
          </a:bodyPr>
          <a:lstStyle/>
          <a:p>
            <a:pPr algn="just"/>
            <a:r>
              <a:rPr lang="vi-VN" dirty="0">
                <a:latin typeface="Arial" pitchFamily="34" charset="0"/>
                <a:cs typeface="Arial" pitchFamily="34" charset="0"/>
              </a:rPr>
              <a:t>Bệnh do pilonidal không triệu chứng được đặc trưng bởi các lỗ </a:t>
            </a:r>
            <a:r>
              <a:rPr lang="en-US" dirty="0" smtClean="0">
                <a:latin typeface="Arial" pitchFamily="34" charset="0"/>
                <a:cs typeface="Arial" pitchFamily="34" charset="0"/>
              </a:rPr>
              <a:t>ở </a:t>
            </a:r>
            <a:r>
              <a:rPr lang="vi-VN" dirty="0" smtClean="0">
                <a:latin typeface="Arial" pitchFamily="34" charset="0"/>
                <a:cs typeface="Arial" pitchFamily="34" charset="0"/>
              </a:rPr>
              <a:t>đường giữa</a:t>
            </a:r>
            <a:r>
              <a:rPr lang="en-US" dirty="0" smtClean="0">
                <a:latin typeface="Arial" pitchFamily="34" charset="0"/>
                <a:cs typeface="Arial" pitchFamily="34" charset="0"/>
              </a:rPr>
              <a:t>,</a:t>
            </a:r>
            <a:r>
              <a:rPr lang="vi-VN" dirty="0" smtClean="0">
                <a:latin typeface="Arial" pitchFamily="34" charset="0"/>
                <a:cs typeface="Arial" pitchFamily="34" charset="0"/>
              </a:rPr>
              <a:t> phát </a:t>
            </a:r>
            <a:r>
              <a:rPr lang="vi-VN" dirty="0">
                <a:latin typeface="Arial" pitchFamily="34" charset="0"/>
                <a:cs typeface="Arial" pitchFamily="34" charset="0"/>
              </a:rPr>
              <a:t>hiện </a:t>
            </a:r>
            <a:r>
              <a:rPr lang="en-US" dirty="0" smtClean="0">
                <a:latin typeface="Arial" pitchFamily="34" charset="0"/>
                <a:cs typeface="Arial" pitchFamily="34" charset="0"/>
              </a:rPr>
              <a:t>ở </a:t>
            </a:r>
            <a:r>
              <a:rPr lang="en-US" dirty="0" err="1" smtClean="0">
                <a:latin typeface="Arial" pitchFamily="34" charset="0"/>
                <a:cs typeface="Arial" pitchFamily="34" charset="0"/>
              </a:rPr>
              <a:t>rãnh</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mông</a:t>
            </a:r>
            <a:r>
              <a:rPr lang="vi-VN" dirty="0" smtClean="0">
                <a:latin typeface="Arial" pitchFamily="34" charset="0"/>
                <a:cs typeface="Arial" pitchFamily="34" charset="0"/>
              </a:rPr>
              <a:t> không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vi-VN" dirty="0" smtClean="0">
                <a:latin typeface="Arial" pitchFamily="34" charset="0"/>
                <a:cs typeface="Arial" pitchFamily="34" charset="0"/>
              </a:rPr>
              <a:t> </a:t>
            </a:r>
            <a:r>
              <a:rPr lang="vi-VN" dirty="0">
                <a:latin typeface="Arial" pitchFamily="34" charset="0"/>
                <a:cs typeface="Arial" pitchFamily="34" charset="0"/>
              </a:rPr>
              <a:t>than phiền nào của bệnh nhân. Điều trị bệnh không có triệu chứng không có lợi thế hơn phẫu thuật cho bệnh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vi-VN" dirty="0" smtClean="0">
                <a:latin typeface="Arial" pitchFamily="34" charset="0"/>
                <a:cs typeface="Arial" pitchFamily="34" charset="0"/>
              </a:rPr>
              <a:t>triệu </a:t>
            </a:r>
            <a:r>
              <a:rPr lang="vi-VN" dirty="0">
                <a:latin typeface="Arial" pitchFamily="34" charset="0"/>
                <a:cs typeface="Arial" pitchFamily="34" charset="0"/>
              </a:rPr>
              <a:t>chứng </a:t>
            </a:r>
            <a:r>
              <a:rPr lang="vi-VN" dirty="0" smtClean="0">
                <a:latin typeface="Arial" pitchFamily="34" charset="0"/>
                <a:cs typeface="Arial" pitchFamily="34" charset="0"/>
              </a:rPr>
              <a:t>liên </a:t>
            </a:r>
            <a:r>
              <a:rPr lang="vi-VN" dirty="0">
                <a:latin typeface="Arial" pitchFamily="34" charset="0"/>
                <a:cs typeface="Arial" pitchFamily="34" charset="0"/>
              </a:rPr>
              <a:t>quan đến tỷ lệ tái phát. Ngoài ra, không có bệnh tự phát sự tiến triển đã được quan sát thấy trong một nghiên cứu quan sát quy mô </a:t>
            </a:r>
            <a:r>
              <a:rPr lang="vi-VN" dirty="0" smtClean="0">
                <a:latin typeface="Arial" pitchFamily="34" charset="0"/>
                <a:cs typeface="Arial" pitchFamily="34" charset="0"/>
              </a:rPr>
              <a:t>lớn. </a:t>
            </a:r>
            <a:r>
              <a:rPr lang="vi-VN" dirty="0">
                <a:latin typeface="Arial" pitchFamily="34" charset="0"/>
                <a:cs typeface="Arial" pitchFamily="34" charset="0"/>
              </a:rPr>
              <a:t>Vì vậy, phẫu thuật cho bệnh không triệu chứng </a:t>
            </a:r>
            <a:r>
              <a:rPr lang="vi-VN" dirty="0" smtClean="0">
                <a:latin typeface="Arial" pitchFamily="34" charset="0"/>
                <a:cs typeface="Arial" pitchFamily="34" charset="0"/>
              </a:rPr>
              <a:t>không</a:t>
            </a:r>
            <a:r>
              <a:rPr lang="en-US" dirty="0" smtClean="0">
                <a:latin typeface="Arial" pitchFamily="34" charset="0"/>
                <a:cs typeface="Arial" pitchFamily="34" charset="0"/>
              </a:rPr>
              <a:t> </a:t>
            </a:r>
            <a:r>
              <a:rPr lang="vi-VN" dirty="0" smtClean="0">
                <a:latin typeface="Arial" pitchFamily="34" charset="0"/>
                <a:cs typeface="Arial" pitchFamily="34" charset="0"/>
              </a:rPr>
              <a:t>được </a:t>
            </a:r>
            <a:r>
              <a:rPr lang="vi-VN" dirty="0">
                <a:latin typeface="Arial" pitchFamily="34" charset="0"/>
                <a:cs typeface="Arial" pitchFamily="34" charset="0"/>
              </a:rPr>
              <a:t>ủng hộ.</a:t>
            </a:r>
          </a:p>
          <a:p>
            <a:pPr algn="just"/>
            <a:r>
              <a:rPr lang="vi-VN" dirty="0">
                <a:latin typeface="Arial" pitchFamily="34" charset="0"/>
                <a:cs typeface="Arial" pitchFamily="34" charset="0"/>
              </a:rPr>
              <a:t>Bệnh có triệu chứng khó có khả năng lành bệnh một cách tự nhiên. Do đó, phẫu thuật được chỉ định ở những bệnh nhân có triệu chứng. </a:t>
            </a:r>
          </a:p>
        </p:txBody>
      </p:sp>
      <p:sp>
        <p:nvSpPr>
          <p:cNvPr id="5" name="Rectangle 4"/>
          <p:cNvSpPr/>
          <p:nvPr/>
        </p:nvSpPr>
        <p:spPr>
          <a:xfrm>
            <a:off x="723900" y="3861095"/>
            <a:ext cx="7848600" cy="2677656"/>
          </a:xfrm>
          <a:prstGeom prst="rect">
            <a:avLst/>
          </a:prstGeom>
        </p:spPr>
        <p:txBody>
          <a:bodyPr wrap="square">
            <a:spAutoFit/>
          </a:bodyPr>
          <a:lstStyle/>
          <a:p>
            <a:pPr algn="just"/>
            <a:r>
              <a:rPr lang="vi-VN" sz="2800" dirty="0">
                <a:solidFill>
                  <a:srgbClr val="FF0000"/>
                </a:solidFill>
                <a:latin typeface="Arial" pitchFamily="34" charset="0"/>
                <a:cs typeface="Arial" pitchFamily="34" charset="0"/>
              </a:rPr>
              <a:t>Tóm tắt và đề xuất</a:t>
            </a:r>
          </a:p>
          <a:p>
            <a:pPr algn="just"/>
            <a:r>
              <a:rPr lang="vi-VN" sz="2800" dirty="0">
                <a:solidFill>
                  <a:srgbClr val="FF0000"/>
                </a:solidFill>
                <a:latin typeface="Arial" pitchFamily="34" charset="0"/>
                <a:cs typeface="Arial" pitchFamily="34" charset="0"/>
              </a:rPr>
              <a:t>Bệnh nhân không triệu chứng không nên trải qua bất kỳ điều trị nào. Bệnh nhân có triệu chứng nên được điều trị bằng phẫu thuật.</a:t>
            </a:r>
          </a:p>
          <a:p>
            <a:pPr algn="just"/>
            <a:r>
              <a:rPr lang="vi-VN" sz="2800" dirty="0">
                <a:solidFill>
                  <a:srgbClr val="FF0000"/>
                </a:solidFill>
                <a:latin typeface="Arial" pitchFamily="34" charset="0"/>
                <a:cs typeface="Arial" pitchFamily="34" charset="0"/>
              </a:rPr>
              <a:t>Cấp độ bằng chứng: Thấp.</a:t>
            </a:r>
          </a:p>
          <a:p>
            <a:pPr algn="just"/>
            <a:r>
              <a:rPr lang="vi-VN" sz="2800" dirty="0">
                <a:solidFill>
                  <a:srgbClr val="FF0000"/>
                </a:solidFill>
                <a:latin typeface="Arial" pitchFamily="34" charset="0"/>
                <a:cs typeface="Arial" pitchFamily="34" charset="0"/>
              </a:rPr>
              <a:t>Sức mạnh đồng thuận: Sự đồng thuận mạnh mẽ</a:t>
            </a:r>
          </a:p>
        </p:txBody>
      </p:sp>
    </p:spTree>
    <p:extLst>
      <p:ext uri="{BB962C8B-B14F-4D97-AF65-F5344CB8AC3E}">
        <p14:creationId xmlns:p14="http://schemas.microsoft.com/office/powerpoint/2010/main" val="179891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800100"/>
          </a:xfrm>
        </p:spPr>
        <p:txBody>
          <a:bodyPr>
            <a:normAutofit/>
          </a:bodyPr>
          <a:lstStyle/>
          <a:p>
            <a:r>
              <a:rPr lang="en-US" sz="3600">
                <a:solidFill>
                  <a:srgbClr val="FF0000"/>
                </a:solidFill>
                <a:latin typeface="Arial" pitchFamily="34" charset="0"/>
                <a:cs typeface="Arial" pitchFamily="34" charset="0"/>
              </a:rPr>
              <a:t>Acute abscess</a:t>
            </a:r>
            <a:endParaRPr lang="en-US" sz="3600"/>
          </a:p>
        </p:txBody>
      </p:sp>
      <p:sp>
        <p:nvSpPr>
          <p:cNvPr id="3" name="Rectangle 2"/>
          <p:cNvSpPr/>
          <p:nvPr/>
        </p:nvSpPr>
        <p:spPr>
          <a:xfrm>
            <a:off x="609600" y="914400"/>
            <a:ext cx="8153400" cy="3046988"/>
          </a:xfrm>
          <a:prstGeom prst="rect">
            <a:avLst/>
          </a:prstGeom>
        </p:spPr>
        <p:txBody>
          <a:bodyPr wrap="square">
            <a:spAutoFit/>
          </a:bodyPr>
          <a:lstStyle/>
          <a:p>
            <a:pPr algn="just"/>
            <a:r>
              <a:rPr lang="en-US" sz="2400" smtClean="0">
                <a:latin typeface="Arial" pitchFamily="34" charset="0"/>
                <a:cs typeface="Arial" pitchFamily="34" charset="0"/>
              </a:rPr>
              <a:t>Rạch tháo mủ </a:t>
            </a:r>
            <a:r>
              <a:rPr lang="en-US" sz="2400">
                <a:latin typeface="Arial" pitchFamily="34" charset="0"/>
                <a:cs typeface="Arial" pitchFamily="34" charset="0"/>
              </a:rPr>
              <a:t>và dẫn lưu (I + D) được chỉ định trong trường hợp cấp tính nhất của áp xe pilonidal, mặc dù chọc hút bằng kim </a:t>
            </a:r>
            <a:r>
              <a:rPr lang="en-US" sz="2400" smtClean="0">
                <a:latin typeface="Arial" pitchFamily="34" charset="0"/>
                <a:cs typeface="Arial" pitchFamily="34" charset="0"/>
              </a:rPr>
              <a:t>sau </a:t>
            </a:r>
            <a:r>
              <a:rPr lang="en-US" sz="2400">
                <a:latin typeface="Arial" pitchFamily="34" charset="0"/>
                <a:cs typeface="Arial" pitchFamily="34" charset="0"/>
              </a:rPr>
              <a:t>điều trị kháng sinh </a:t>
            </a:r>
            <a:r>
              <a:rPr lang="en-US" sz="2400" smtClean="0">
                <a:latin typeface="Arial" pitchFamily="34" charset="0"/>
                <a:cs typeface="Arial" pitchFamily="34" charset="0"/>
              </a:rPr>
              <a:t>được </a:t>
            </a:r>
            <a:r>
              <a:rPr lang="en-US" sz="2400">
                <a:latin typeface="Arial" pitchFamily="34" charset="0"/>
                <a:cs typeface="Arial" pitchFamily="34" charset="0"/>
              </a:rPr>
              <a:t>một số tác giả ủng </a:t>
            </a:r>
            <a:r>
              <a:rPr lang="en-US" sz="2400" smtClean="0">
                <a:latin typeface="Arial" pitchFamily="34" charset="0"/>
                <a:cs typeface="Arial" pitchFamily="34" charset="0"/>
              </a:rPr>
              <a:t>hộ. </a:t>
            </a:r>
            <a:r>
              <a:rPr lang="en-US" sz="2400">
                <a:latin typeface="Arial" pitchFamily="34" charset="0"/>
                <a:cs typeface="Arial" pitchFamily="34" charset="0"/>
              </a:rPr>
              <a:t>Điều trị dứt khoát nên được tiến hành sau khi thoái lui viêm cục bộ. Một sự cắt bỏ dứt khoát </a:t>
            </a:r>
            <a:r>
              <a:rPr lang="en-US" sz="2400" smtClean="0">
                <a:latin typeface="Arial" pitchFamily="34" charset="0"/>
                <a:cs typeface="Arial" pitchFamily="34" charset="0"/>
              </a:rPr>
              <a:t>thực </a:t>
            </a:r>
            <a:r>
              <a:rPr lang="en-US" sz="2400">
                <a:latin typeface="Arial" pitchFamily="34" charset="0"/>
                <a:cs typeface="Arial" pitchFamily="34" charset="0"/>
              </a:rPr>
              <a:t>hiện </a:t>
            </a:r>
            <a:r>
              <a:rPr lang="en-US" sz="2400" smtClean="0">
                <a:latin typeface="Arial" pitchFamily="34" charset="0"/>
                <a:cs typeface="Arial" pitchFamily="34" charset="0"/>
              </a:rPr>
              <a:t>trong điều </a:t>
            </a:r>
            <a:r>
              <a:rPr lang="en-US" sz="2400">
                <a:latin typeface="Arial" pitchFamily="34" charset="0"/>
                <a:cs typeface="Arial" pitchFamily="34" charset="0"/>
              </a:rPr>
              <a:t>trị ban đầu trong các trường hợp ít được mở rộng. Lành bệnh không xảy ra trong một số trường hợp sau I + D [8].</a:t>
            </a:r>
          </a:p>
        </p:txBody>
      </p:sp>
      <p:sp>
        <p:nvSpPr>
          <p:cNvPr id="4" name="Rectangle 3"/>
          <p:cNvSpPr/>
          <p:nvPr/>
        </p:nvSpPr>
        <p:spPr>
          <a:xfrm>
            <a:off x="762000" y="3961388"/>
            <a:ext cx="8153400" cy="1815882"/>
          </a:xfrm>
          <a:prstGeom prst="rect">
            <a:avLst/>
          </a:prstGeom>
        </p:spPr>
        <p:txBody>
          <a:bodyPr wrap="square">
            <a:spAutoFit/>
          </a:bodyPr>
          <a:lstStyle/>
          <a:p>
            <a:r>
              <a:rPr lang="en-US" sz="2800">
                <a:solidFill>
                  <a:srgbClr val="FF0000"/>
                </a:solidFill>
                <a:latin typeface="Arial" pitchFamily="34" charset="0"/>
                <a:cs typeface="Arial" pitchFamily="34" charset="0"/>
              </a:rPr>
              <a:t>Tóm tắt và đề xuất</a:t>
            </a:r>
          </a:p>
          <a:p>
            <a:r>
              <a:rPr lang="en-US" sz="2800">
                <a:solidFill>
                  <a:srgbClr val="FF0000"/>
                </a:solidFill>
                <a:latin typeface="Arial" pitchFamily="34" charset="0"/>
                <a:cs typeface="Arial" pitchFamily="34" charset="0"/>
              </a:rPr>
              <a:t>I + D được chỉ định ở hầu hết </a:t>
            </a:r>
            <a:r>
              <a:rPr lang="en-US" sz="2800" smtClean="0">
                <a:solidFill>
                  <a:srgbClr val="FF0000"/>
                </a:solidFill>
                <a:latin typeface="Arial" pitchFamily="34" charset="0"/>
                <a:cs typeface="Arial" pitchFamily="34" charset="0"/>
              </a:rPr>
              <a:t>b/n </a:t>
            </a:r>
            <a:r>
              <a:rPr lang="en-US" sz="2800">
                <a:solidFill>
                  <a:srgbClr val="FF0000"/>
                </a:solidFill>
                <a:latin typeface="Arial" pitchFamily="34" charset="0"/>
                <a:cs typeface="Arial" pitchFamily="34" charset="0"/>
              </a:rPr>
              <a:t>áp xe </a:t>
            </a:r>
            <a:r>
              <a:rPr lang="en-US" sz="2800" smtClean="0">
                <a:solidFill>
                  <a:srgbClr val="FF0000"/>
                </a:solidFill>
                <a:latin typeface="Arial" pitchFamily="34" charset="0"/>
                <a:cs typeface="Arial" pitchFamily="34" charset="0"/>
              </a:rPr>
              <a:t>pilonidal</a:t>
            </a:r>
            <a:r>
              <a:rPr lang="en-US" sz="2800">
                <a:solidFill>
                  <a:srgbClr val="FF0000"/>
                </a:solidFill>
                <a:latin typeface="Arial" pitchFamily="34" charset="0"/>
                <a:cs typeface="Arial" pitchFamily="34" charset="0"/>
              </a:rPr>
              <a:t>.</a:t>
            </a:r>
          </a:p>
          <a:p>
            <a:r>
              <a:rPr lang="en-US" sz="2800">
                <a:solidFill>
                  <a:srgbClr val="FF0000"/>
                </a:solidFill>
                <a:latin typeface="Arial" pitchFamily="34" charset="0"/>
                <a:cs typeface="Arial" pitchFamily="34" charset="0"/>
              </a:rPr>
              <a:t>Cấp độ bằng chứng: Thấp.</a:t>
            </a:r>
          </a:p>
          <a:p>
            <a:r>
              <a:rPr lang="en-US" sz="2800">
                <a:solidFill>
                  <a:srgbClr val="FF0000"/>
                </a:solidFill>
                <a:latin typeface="Arial" pitchFamily="34" charset="0"/>
                <a:cs typeface="Arial" pitchFamily="34" charset="0"/>
              </a:rPr>
              <a:t>Sức mạnh đồng thuận: Sự đồng thuận mạnh mẽ.</a:t>
            </a:r>
          </a:p>
        </p:txBody>
      </p:sp>
    </p:spTree>
    <p:extLst>
      <p:ext uri="{BB962C8B-B14F-4D97-AF65-F5344CB8AC3E}">
        <p14:creationId xmlns:p14="http://schemas.microsoft.com/office/powerpoint/2010/main" val="3191407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94" y="25400"/>
            <a:ext cx="8229600" cy="965200"/>
          </a:xfrm>
        </p:spPr>
        <p:txBody>
          <a:bodyPr>
            <a:normAutofit/>
          </a:bodyPr>
          <a:lstStyle/>
          <a:p>
            <a:r>
              <a:rPr lang="en-US" sz="3600" smtClean="0">
                <a:solidFill>
                  <a:srgbClr val="FF0000"/>
                </a:solidFill>
                <a:latin typeface="Arial" pitchFamily="34" charset="0"/>
                <a:cs typeface="Arial" pitchFamily="34" charset="0"/>
              </a:rPr>
              <a:t>Phenol treatment</a:t>
            </a:r>
            <a:endParaRPr lang="en-US" sz="3600">
              <a:solidFill>
                <a:srgbClr val="FF0000"/>
              </a:solidFill>
              <a:latin typeface="Arial" pitchFamily="34" charset="0"/>
              <a:cs typeface="Arial" pitchFamily="34" charset="0"/>
            </a:endParaRPr>
          </a:p>
        </p:txBody>
      </p:sp>
      <p:pic>
        <p:nvPicPr>
          <p:cNvPr id="32771" name="Picture 3"/>
          <p:cNvPicPr>
            <a:picLocks noChangeAspect="1" noChangeArrowheads="1"/>
          </p:cNvPicPr>
          <p:nvPr/>
        </p:nvPicPr>
        <p:blipFill>
          <a:blip r:embed="rId2"/>
          <a:srcRect/>
          <a:stretch>
            <a:fillRect/>
          </a:stretch>
        </p:blipFill>
        <p:spPr bwMode="auto">
          <a:xfrm>
            <a:off x="1295400" y="762000"/>
            <a:ext cx="6520695" cy="2286000"/>
          </a:xfrm>
          <a:prstGeom prst="rect">
            <a:avLst/>
          </a:prstGeom>
          <a:noFill/>
          <a:ln w="9525">
            <a:noFill/>
            <a:miter lim="800000"/>
            <a:headEnd/>
            <a:tailEnd/>
          </a:ln>
          <a:effectLst/>
        </p:spPr>
      </p:pic>
      <p:sp>
        <p:nvSpPr>
          <p:cNvPr id="4" name="Rectangle 3"/>
          <p:cNvSpPr/>
          <p:nvPr/>
        </p:nvSpPr>
        <p:spPr>
          <a:xfrm>
            <a:off x="914400" y="3048000"/>
            <a:ext cx="7620000" cy="3539430"/>
          </a:xfrm>
          <a:prstGeom prst="rect">
            <a:avLst/>
          </a:prstGeom>
        </p:spPr>
        <p:txBody>
          <a:bodyPr wrap="square">
            <a:spAutoFit/>
          </a:bodyPr>
          <a:lstStyle/>
          <a:p>
            <a:pPr algn="just"/>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Áp dụng phenol có thể dẫn đến việc lành </a:t>
            </a:r>
            <a:r>
              <a:rPr lang="en-US" sz="2800" smtClean="0">
                <a:solidFill>
                  <a:srgbClr val="002060"/>
                </a:solidFill>
                <a:latin typeface="Arial" pitchFamily="34" charset="0"/>
                <a:cs typeface="Arial" pitchFamily="34" charset="0"/>
              </a:rPr>
              <a:t>bệnh chấp </a:t>
            </a:r>
            <a:r>
              <a:rPr lang="en-US" sz="2800">
                <a:solidFill>
                  <a:srgbClr val="002060"/>
                </a:solidFill>
                <a:latin typeface="Arial" pitchFamily="34" charset="0"/>
                <a:cs typeface="Arial" pitchFamily="34" charset="0"/>
              </a:rPr>
              <a:t>nhận được </a:t>
            </a:r>
            <a:r>
              <a:rPr lang="en-US" sz="2800" smtClean="0">
                <a:solidFill>
                  <a:srgbClr val="002060"/>
                </a:solidFill>
                <a:latin typeface="Arial" pitchFamily="34" charset="0"/>
                <a:cs typeface="Arial" pitchFamily="34" charset="0"/>
              </a:rPr>
              <a:t>ở </a:t>
            </a:r>
            <a:r>
              <a:rPr lang="en-US" sz="2800">
                <a:solidFill>
                  <a:srgbClr val="002060"/>
                </a:solidFill>
                <a:latin typeface="Arial" pitchFamily="34" charset="0"/>
                <a:cs typeface="Arial" pitchFamily="34" charset="0"/>
              </a:rPr>
              <a:t>những bệnh nhân </a:t>
            </a:r>
            <a:r>
              <a:rPr lang="en-US" sz="2800" smtClean="0">
                <a:solidFill>
                  <a:srgbClr val="002060"/>
                </a:solidFill>
                <a:latin typeface="Arial" pitchFamily="34" charset="0"/>
                <a:cs typeface="Arial" pitchFamily="34" charset="0"/>
              </a:rPr>
              <a:t>chọn lọc. </a:t>
            </a:r>
            <a:r>
              <a:rPr lang="en-US" sz="2800">
                <a:solidFill>
                  <a:srgbClr val="002060"/>
                </a:solidFill>
                <a:latin typeface="Arial" pitchFamily="34" charset="0"/>
                <a:cs typeface="Arial" pitchFamily="34" charset="0"/>
              </a:rPr>
              <a:t>Tuy nhiên, việc sử dụng phenol cho con người </a:t>
            </a:r>
            <a:r>
              <a:rPr lang="en-US" sz="2800" smtClean="0">
                <a:solidFill>
                  <a:srgbClr val="002060"/>
                </a:solidFill>
                <a:latin typeface="Arial" pitchFamily="34" charset="0"/>
                <a:cs typeface="Arial" pitchFamily="34" charset="0"/>
              </a:rPr>
              <a:t>còn có </a:t>
            </a:r>
            <a:r>
              <a:rPr lang="en-US" sz="2800">
                <a:solidFill>
                  <a:srgbClr val="002060"/>
                </a:solidFill>
                <a:latin typeface="Arial" pitchFamily="34" charset="0"/>
                <a:cs typeface="Arial" pitchFamily="34" charset="0"/>
              </a:rPr>
              <a:t>nhiều độc </a:t>
            </a:r>
            <a:r>
              <a:rPr lang="en-US" sz="2800" smtClean="0">
                <a:solidFill>
                  <a:srgbClr val="002060"/>
                </a:solidFill>
                <a:latin typeface="Arial" pitchFamily="34" charset="0"/>
                <a:cs typeface="Arial" pitchFamily="34" charset="0"/>
              </a:rPr>
              <a:t>tính theo các tác giả Đức.</a:t>
            </a:r>
            <a:endParaRPr lang="en-US" sz="2800">
              <a:solidFill>
                <a:srgbClr val="002060"/>
              </a:solidFill>
              <a:latin typeface="Arial" pitchFamily="34" charset="0"/>
              <a:cs typeface="Arial" pitchFamily="34" charset="0"/>
            </a:endParaRPr>
          </a:p>
          <a:p>
            <a:pPr algn="just"/>
            <a:r>
              <a:rPr lang="en-US" sz="2800">
                <a:solidFill>
                  <a:srgbClr val="002060"/>
                </a:solidFill>
                <a:latin typeface="Arial" pitchFamily="34" charset="0"/>
                <a:cs typeface="Arial" pitchFamily="34" charset="0"/>
              </a:rPr>
              <a:t>Cấp độ bằng chứng: Thấp. </a:t>
            </a:r>
            <a:endParaRPr lang="en-US" sz="2800" smtClean="0">
              <a:solidFill>
                <a:srgbClr val="002060"/>
              </a:solidFill>
              <a:latin typeface="Arial" pitchFamily="34" charset="0"/>
              <a:cs typeface="Arial" pitchFamily="34" charset="0"/>
            </a:endParaRPr>
          </a:p>
          <a:p>
            <a:pPr algn="just"/>
            <a:r>
              <a:rPr lang="en-US" sz="2800" smtClean="0">
                <a:solidFill>
                  <a:srgbClr val="002060"/>
                </a:solidFill>
                <a:latin typeface="Arial" pitchFamily="34" charset="0"/>
                <a:cs typeface="Arial" pitchFamily="34" charset="0"/>
              </a:rPr>
              <a:t>Sức </a:t>
            </a:r>
            <a:r>
              <a:rPr lang="en-US" sz="2800">
                <a:solidFill>
                  <a:srgbClr val="002060"/>
                </a:solidFill>
                <a:latin typeface="Arial" pitchFamily="34" charset="0"/>
                <a:cs typeface="Arial" pitchFamily="34" charset="0"/>
              </a:rPr>
              <a:t>mạnh đồng thuận: Sự đồng thuận mạnh mẽ.</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normAutofit/>
          </a:bodyPr>
          <a:lstStyle/>
          <a:p>
            <a:r>
              <a:rPr lang="en-US" sz="4000" smtClean="0">
                <a:solidFill>
                  <a:srgbClr val="FF0000"/>
                </a:solidFill>
                <a:latin typeface="Arial" pitchFamily="34" charset="0"/>
                <a:cs typeface="Arial" pitchFamily="34" charset="0"/>
              </a:rPr>
              <a:t>Pit picking</a:t>
            </a:r>
            <a:endParaRPr lang="en-US" sz="4000">
              <a:solidFill>
                <a:srgbClr val="FF0000"/>
              </a:solidFill>
              <a:latin typeface="Arial" pitchFamily="34" charset="0"/>
              <a:cs typeface="Arial" pitchFamily="34" charset="0"/>
            </a:endParaRPr>
          </a:p>
        </p:txBody>
      </p:sp>
      <p:pic>
        <p:nvPicPr>
          <p:cNvPr id="33795" name="Picture 3"/>
          <p:cNvPicPr>
            <a:picLocks noGrp="1" noChangeAspect="1" noChangeArrowheads="1"/>
          </p:cNvPicPr>
          <p:nvPr>
            <p:ph idx="1"/>
          </p:nvPr>
        </p:nvPicPr>
        <p:blipFill>
          <a:blip r:embed="rId2"/>
          <a:srcRect/>
          <a:stretch>
            <a:fillRect/>
          </a:stretch>
        </p:blipFill>
        <p:spPr bwMode="auto">
          <a:xfrm>
            <a:off x="1219200" y="990600"/>
            <a:ext cx="6629400" cy="1828800"/>
          </a:xfrm>
          <a:prstGeom prst="rect">
            <a:avLst/>
          </a:prstGeom>
          <a:noFill/>
          <a:ln w="9525">
            <a:noFill/>
            <a:miter lim="800000"/>
            <a:headEnd/>
            <a:tailEnd/>
          </a:ln>
          <a:effectLst/>
        </p:spPr>
      </p:pic>
      <p:sp>
        <p:nvSpPr>
          <p:cNvPr id="3" name="Rectangle 2"/>
          <p:cNvSpPr/>
          <p:nvPr/>
        </p:nvSpPr>
        <p:spPr>
          <a:xfrm>
            <a:off x="1066800" y="2895600"/>
            <a:ext cx="7391400" cy="3108543"/>
          </a:xfrm>
          <a:prstGeom prst="rect">
            <a:avLst/>
          </a:prstGeom>
        </p:spPr>
        <p:txBody>
          <a:bodyPr wrap="square">
            <a:spAutoFit/>
          </a:bodyPr>
          <a:lstStyle/>
          <a:p>
            <a:pPr algn="just"/>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Pit picking và các cải biên của nó có thể được sử dụng trước ở bệnh nhân </a:t>
            </a:r>
            <a:r>
              <a:rPr lang="en-US" sz="2800" smtClean="0">
                <a:solidFill>
                  <a:srgbClr val="002060"/>
                </a:solidFill>
                <a:latin typeface="Arial" pitchFamily="34" charset="0"/>
                <a:cs typeface="Arial" pitchFamily="34" charset="0"/>
              </a:rPr>
              <a:t>nhẹ</a:t>
            </a:r>
            <a:r>
              <a:rPr lang="en-US" sz="2800">
                <a:solidFill>
                  <a:srgbClr val="002060"/>
                </a:solidFill>
                <a:latin typeface="Arial" pitchFamily="34" charset="0"/>
                <a:cs typeface="Arial" pitchFamily="34" charset="0"/>
              </a:rPr>
              <a:t>. Tỷ lệ tái phát ước tính từ 20 đến 25%.</a:t>
            </a:r>
          </a:p>
          <a:p>
            <a:pPr algn="just"/>
            <a:r>
              <a:rPr lang="en-US" sz="2800">
                <a:solidFill>
                  <a:srgbClr val="002060"/>
                </a:solidFill>
                <a:latin typeface="Arial" pitchFamily="34" charset="0"/>
                <a:cs typeface="Arial" pitchFamily="34" charset="0"/>
              </a:rPr>
              <a:t>Cấp độ bằng chứng: Thấp.</a:t>
            </a:r>
          </a:p>
          <a:p>
            <a:pPr algn="just"/>
            <a:r>
              <a:rPr lang="en-US" sz="2800">
                <a:solidFill>
                  <a:srgbClr val="002060"/>
                </a:solidFill>
                <a:latin typeface="Arial" pitchFamily="34" charset="0"/>
                <a:cs typeface="Arial" pitchFamily="34" charset="0"/>
              </a:rPr>
              <a:t>Đ</a:t>
            </a:r>
            <a:r>
              <a:rPr lang="en-US" sz="2800" smtClean="0">
                <a:solidFill>
                  <a:srgbClr val="002060"/>
                </a:solidFill>
                <a:latin typeface="Arial" pitchFamily="34" charset="0"/>
                <a:cs typeface="Arial" pitchFamily="34" charset="0"/>
              </a:rPr>
              <a:t>ồng </a:t>
            </a:r>
            <a:r>
              <a:rPr lang="en-US" sz="2800">
                <a:solidFill>
                  <a:srgbClr val="002060"/>
                </a:solidFill>
                <a:latin typeface="Arial" pitchFamily="34" charset="0"/>
                <a:cs typeface="Arial" pitchFamily="34" charset="0"/>
              </a:rPr>
              <a:t>thuận: Sự đồng thuận mạnh mẽ.</a:t>
            </a:r>
          </a:p>
          <a:p>
            <a:pPr algn="just"/>
            <a:r>
              <a:rPr lang="en-US" sz="2800">
                <a:solidFill>
                  <a:srgbClr val="002060"/>
                </a:solidFill>
                <a:latin typeface="Arial" pitchFamily="34" charset="0"/>
                <a:cs typeface="Arial" pitchFamily="34" charset="0"/>
              </a:rPr>
              <a:t>Cấp khuyến nghị: 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248400" cy="762000"/>
          </a:xfrm>
        </p:spPr>
        <p:txBody>
          <a:bodyPr>
            <a:normAutofit/>
          </a:bodyPr>
          <a:lstStyle/>
          <a:p>
            <a:r>
              <a:rPr lang="en-US" sz="4000" smtClean="0">
                <a:solidFill>
                  <a:srgbClr val="FF0000"/>
                </a:solidFill>
                <a:latin typeface="Arial" pitchFamily="34" charset="0"/>
                <a:cs typeface="Arial" pitchFamily="34" charset="0"/>
              </a:rPr>
              <a:t>Sinusectomy</a:t>
            </a:r>
            <a:endParaRPr lang="en-US" sz="4000">
              <a:solidFill>
                <a:srgbClr val="FF0000"/>
              </a:solidFill>
              <a:latin typeface="Arial" pitchFamily="34" charset="0"/>
              <a:cs typeface="Arial" pitchFamily="34" charset="0"/>
            </a:endParaRPr>
          </a:p>
        </p:txBody>
      </p:sp>
      <p:pic>
        <p:nvPicPr>
          <p:cNvPr id="34819" name="Picture 3"/>
          <p:cNvPicPr>
            <a:picLocks noGrp="1" noChangeAspect="1" noChangeArrowheads="1"/>
          </p:cNvPicPr>
          <p:nvPr>
            <p:ph idx="1"/>
          </p:nvPr>
        </p:nvPicPr>
        <p:blipFill>
          <a:blip r:embed="rId2"/>
          <a:srcRect/>
          <a:stretch>
            <a:fillRect/>
          </a:stretch>
        </p:blipFill>
        <p:spPr bwMode="auto">
          <a:xfrm>
            <a:off x="1447800" y="838200"/>
            <a:ext cx="6076122" cy="1871749"/>
          </a:xfrm>
          <a:prstGeom prst="rect">
            <a:avLst/>
          </a:prstGeom>
          <a:noFill/>
          <a:ln w="9525">
            <a:noFill/>
            <a:miter lim="800000"/>
            <a:headEnd/>
            <a:tailEnd/>
          </a:ln>
          <a:effectLst/>
        </p:spPr>
      </p:pic>
      <p:sp>
        <p:nvSpPr>
          <p:cNvPr id="3" name="Rectangle 2"/>
          <p:cNvSpPr/>
          <p:nvPr/>
        </p:nvSpPr>
        <p:spPr>
          <a:xfrm>
            <a:off x="685800" y="2590800"/>
            <a:ext cx="7924800" cy="3970318"/>
          </a:xfrm>
          <a:prstGeom prst="rect">
            <a:avLst/>
          </a:prstGeom>
        </p:spPr>
        <p:txBody>
          <a:bodyPr wrap="square">
            <a:spAutoFit/>
          </a:bodyPr>
          <a:lstStyle/>
          <a:p>
            <a:pPr algn="just"/>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Cắt bỏ xoang (và các phẫu thuật tương tự) là một phương pháp xâm lấn tối thiểu đầy triển vọng được giới hạn cho bệnh nhân có từ một đến ba xoang đường giữa. Tuy nhiên, vẫn còn một sự khan hiếm đáng kể </a:t>
            </a:r>
            <a:r>
              <a:rPr lang="en-US" sz="2800" smtClean="0">
                <a:solidFill>
                  <a:srgbClr val="002060"/>
                </a:solidFill>
                <a:latin typeface="Arial" pitchFamily="34" charset="0"/>
                <a:cs typeface="Arial" pitchFamily="34" charset="0"/>
              </a:rPr>
              <a:t>về dữ </a:t>
            </a:r>
            <a:r>
              <a:rPr lang="en-US" sz="2800">
                <a:solidFill>
                  <a:srgbClr val="002060"/>
                </a:solidFill>
                <a:latin typeface="Arial" pitchFamily="34" charset="0"/>
                <a:cs typeface="Arial" pitchFamily="34" charset="0"/>
              </a:rPr>
              <a:t>liệu để rút ra kết luận xác định.</a:t>
            </a:r>
          </a:p>
          <a:p>
            <a:pPr algn="just"/>
            <a:r>
              <a:rPr lang="en-US" sz="2800">
                <a:solidFill>
                  <a:srgbClr val="002060"/>
                </a:solidFill>
                <a:latin typeface="Arial" pitchFamily="34" charset="0"/>
                <a:cs typeface="Arial" pitchFamily="34" charset="0"/>
              </a:rPr>
              <a:t>Cấp độ bằng chứng: Thấp.</a:t>
            </a:r>
          </a:p>
          <a:p>
            <a:pPr algn="just"/>
            <a:r>
              <a:rPr lang="en-US" sz="2800">
                <a:solidFill>
                  <a:srgbClr val="002060"/>
                </a:solidFill>
                <a:latin typeface="Arial" pitchFamily="34" charset="0"/>
                <a:cs typeface="Arial" pitchFamily="34" charset="0"/>
              </a:rPr>
              <a:t>Đ</a:t>
            </a:r>
            <a:r>
              <a:rPr lang="en-US" sz="2800" smtClean="0">
                <a:solidFill>
                  <a:srgbClr val="002060"/>
                </a:solidFill>
                <a:latin typeface="Arial" pitchFamily="34" charset="0"/>
                <a:cs typeface="Arial" pitchFamily="34" charset="0"/>
              </a:rPr>
              <a:t>ồng </a:t>
            </a:r>
            <a:r>
              <a:rPr lang="en-US" sz="2800">
                <a:solidFill>
                  <a:srgbClr val="002060"/>
                </a:solidFill>
                <a:latin typeface="Arial" pitchFamily="34" charset="0"/>
                <a:cs typeface="Arial" pitchFamily="34" charset="0"/>
              </a:rPr>
              <a:t>thuận: Sự đồng thuận mạnh mẽ.</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smtClean="0">
                <a:solidFill>
                  <a:srgbClr val="FF0000"/>
                </a:solidFill>
                <a:latin typeface="Arial" pitchFamily="34" charset="0"/>
                <a:cs typeface="Arial" pitchFamily="34" charset="0"/>
              </a:rPr>
              <a:t>Excision and open wound healing</a:t>
            </a:r>
            <a:endParaRPr lang="en-US" sz="4000">
              <a:solidFill>
                <a:srgbClr val="FF0000"/>
              </a:solidFill>
              <a:latin typeface="Arial" pitchFamily="34" charset="0"/>
              <a:cs typeface="Arial" pitchFamily="34" charset="0"/>
            </a:endParaRPr>
          </a:p>
        </p:txBody>
      </p:sp>
      <p:pic>
        <p:nvPicPr>
          <p:cNvPr id="35843" name="Picture 3"/>
          <p:cNvPicPr>
            <a:picLocks noGrp="1" noChangeAspect="1" noChangeArrowheads="1"/>
          </p:cNvPicPr>
          <p:nvPr>
            <p:ph idx="1"/>
          </p:nvPr>
        </p:nvPicPr>
        <p:blipFill>
          <a:blip r:embed="rId2"/>
          <a:srcRect/>
          <a:stretch>
            <a:fillRect/>
          </a:stretch>
        </p:blipFill>
        <p:spPr bwMode="auto">
          <a:xfrm>
            <a:off x="1333500" y="762000"/>
            <a:ext cx="6705600" cy="1981200"/>
          </a:xfrm>
          <a:prstGeom prst="rect">
            <a:avLst/>
          </a:prstGeom>
          <a:noFill/>
          <a:ln w="9525">
            <a:noFill/>
            <a:miter lim="800000"/>
            <a:headEnd/>
            <a:tailEnd/>
          </a:ln>
          <a:effectLst/>
        </p:spPr>
      </p:pic>
      <p:sp>
        <p:nvSpPr>
          <p:cNvPr id="3" name="Rectangle 2"/>
          <p:cNvSpPr/>
          <p:nvPr/>
        </p:nvSpPr>
        <p:spPr>
          <a:xfrm>
            <a:off x="839585" y="2667000"/>
            <a:ext cx="7696200" cy="3970318"/>
          </a:xfrm>
          <a:prstGeom prst="rect">
            <a:avLst/>
          </a:prstGeom>
        </p:spPr>
        <p:txBody>
          <a:bodyPr wrap="square">
            <a:spAutoFit/>
          </a:bodyPr>
          <a:lstStyle/>
          <a:p>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Phẫu thuật để hở da vẫn được coi là một tiêu chuẩn vàng ở Đức. Việc lành vết thương kéo dài  và </a:t>
            </a:r>
            <a:r>
              <a:rPr lang="en-US" sz="2800" smtClean="0">
                <a:solidFill>
                  <a:srgbClr val="002060"/>
                </a:solidFill>
                <a:latin typeface="Arial" pitchFamily="34" charset="0"/>
                <a:cs typeface="Arial" pitchFamily="34" charset="0"/>
              </a:rPr>
              <a:t>trở </a:t>
            </a:r>
            <a:r>
              <a:rPr lang="en-US" sz="2800">
                <a:solidFill>
                  <a:srgbClr val="002060"/>
                </a:solidFill>
                <a:latin typeface="Arial" pitchFamily="34" charset="0"/>
                <a:cs typeface="Arial" pitchFamily="34" charset="0"/>
              </a:rPr>
              <a:t>lại làm việc </a:t>
            </a:r>
            <a:r>
              <a:rPr lang="en-US" sz="2800" smtClean="0">
                <a:solidFill>
                  <a:srgbClr val="002060"/>
                </a:solidFill>
                <a:latin typeface="Arial" pitchFamily="34" charset="0"/>
                <a:cs typeface="Arial" pitchFamily="34" charset="0"/>
              </a:rPr>
              <a:t>chậm so </a:t>
            </a:r>
            <a:r>
              <a:rPr lang="en-US" sz="2800">
                <a:solidFill>
                  <a:srgbClr val="002060"/>
                </a:solidFill>
                <a:latin typeface="Arial" pitchFamily="34" charset="0"/>
                <a:cs typeface="Arial" pitchFamily="34" charset="0"/>
              </a:rPr>
              <a:t>với các phẫu thuật off-midline là những hạn chế. Phương pháp này đơn giản và dễ thực hiện</a:t>
            </a:r>
          </a:p>
          <a:p>
            <a:r>
              <a:rPr lang="en-US" sz="2800">
                <a:solidFill>
                  <a:srgbClr val="002060"/>
                </a:solidFill>
                <a:latin typeface="Arial" pitchFamily="34" charset="0"/>
                <a:cs typeface="Arial" pitchFamily="34" charset="0"/>
              </a:rPr>
              <a:t>Cấp độ bằng chứng: Cao.</a:t>
            </a:r>
          </a:p>
          <a:p>
            <a:r>
              <a:rPr lang="en-US" sz="2800">
                <a:solidFill>
                  <a:srgbClr val="002060"/>
                </a:solidFill>
                <a:latin typeface="Arial" pitchFamily="34" charset="0"/>
                <a:cs typeface="Arial" pitchFamily="34" charset="0"/>
              </a:rPr>
              <a:t>Cấp khuyến nghị: A.</a:t>
            </a:r>
          </a:p>
          <a:p>
            <a:r>
              <a:rPr lang="en-US" sz="2800">
                <a:solidFill>
                  <a:srgbClr val="002060"/>
                </a:solidFill>
                <a:latin typeface="Arial" pitchFamily="34" charset="0"/>
                <a:cs typeface="Arial" pitchFamily="34" charset="0"/>
              </a:rPr>
              <a:t>Đ</a:t>
            </a:r>
            <a:r>
              <a:rPr lang="en-US" sz="2800" smtClean="0">
                <a:solidFill>
                  <a:srgbClr val="002060"/>
                </a:solidFill>
                <a:latin typeface="Arial" pitchFamily="34" charset="0"/>
                <a:cs typeface="Arial" pitchFamily="34" charset="0"/>
              </a:rPr>
              <a:t>ồng </a:t>
            </a:r>
            <a:r>
              <a:rPr lang="en-US" sz="2800">
                <a:solidFill>
                  <a:srgbClr val="002060"/>
                </a:solidFill>
                <a:latin typeface="Arial" pitchFamily="34" charset="0"/>
                <a:cs typeface="Arial" pitchFamily="34" charset="0"/>
              </a:rPr>
              <a:t>thuận: Sự đồng thuận mạnh mẽ.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6934200" cy="990600"/>
          </a:xfrm>
        </p:spPr>
        <p:txBody>
          <a:bodyPr>
            <a:normAutofit/>
          </a:bodyPr>
          <a:lstStyle/>
          <a:p>
            <a:r>
              <a:rPr lang="en-US" sz="4000" smtClean="0">
                <a:solidFill>
                  <a:srgbClr val="FF0000"/>
                </a:solidFill>
                <a:latin typeface="Arial" pitchFamily="34" charset="0"/>
                <a:cs typeface="Arial" pitchFamily="34" charset="0"/>
              </a:rPr>
              <a:t>Marsupialization</a:t>
            </a:r>
            <a:endParaRPr lang="en-US" sz="4000">
              <a:solidFill>
                <a:srgbClr val="FF0000"/>
              </a:solidFill>
              <a:latin typeface="Arial" pitchFamily="34" charset="0"/>
              <a:cs typeface="Arial" pitchFamily="34" charset="0"/>
            </a:endParaRPr>
          </a:p>
        </p:txBody>
      </p:sp>
      <p:pic>
        <p:nvPicPr>
          <p:cNvPr id="36867" name="Picture 3"/>
          <p:cNvPicPr>
            <a:picLocks noGrp="1" noChangeAspect="1" noChangeArrowheads="1"/>
          </p:cNvPicPr>
          <p:nvPr>
            <p:ph idx="1"/>
          </p:nvPr>
        </p:nvPicPr>
        <p:blipFill>
          <a:blip r:embed="rId2"/>
          <a:srcRect/>
          <a:stretch>
            <a:fillRect/>
          </a:stretch>
        </p:blipFill>
        <p:spPr bwMode="auto">
          <a:xfrm>
            <a:off x="1371600" y="914400"/>
            <a:ext cx="6080868" cy="2256322"/>
          </a:xfrm>
          <a:prstGeom prst="rect">
            <a:avLst/>
          </a:prstGeom>
          <a:noFill/>
          <a:ln w="9525">
            <a:noFill/>
            <a:miter lim="800000"/>
            <a:headEnd/>
            <a:tailEnd/>
          </a:ln>
          <a:effectLst/>
        </p:spPr>
      </p:pic>
      <p:sp>
        <p:nvSpPr>
          <p:cNvPr id="3" name="Rectangle 2"/>
          <p:cNvSpPr/>
          <p:nvPr/>
        </p:nvSpPr>
        <p:spPr>
          <a:xfrm>
            <a:off x="762000" y="3124200"/>
            <a:ext cx="7848600" cy="3539430"/>
          </a:xfrm>
          <a:prstGeom prst="rect">
            <a:avLst/>
          </a:prstGeom>
        </p:spPr>
        <p:txBody>
          <a:bodyPr wrap="square">
            <a:spAutoFit/>
          </a:bodyPr>
          <a:lstStyle/>
          <a:p>
            <a:pPr algn="just"/>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Nhược điểm của việc phẫu thuật mở không loại bỏ </a:t>
            </a:r>
            <a:r>
              <a:rPr lang="en-US" sz="2800" smtClean="0">
                <a:solidFill>
                  <a:srgbClr val="002060"/>
                </a:solidFill>
                <a:latin typeface="Arial" pitchFamily="34" charset="0"/>
                <a:cs typeface="Arial" pitchFamily="34" charset="0"/>
              </a:rPr>
              <a:t>xoang hoàn </a:t>
            </a:r>
            <a:r>
              <a:rPr lang="en-US" sz="2800">
                <a:solidFill>
                  <a:srgbClr val="002060"/>
                </a:solidFill>
                <a:latin typeface="Arial" pitchFamily="34" charset="0"/>
                <a:cs typeface="Arial" pitchFamily="34" charset="0"/>
              </a:rPr>
              <a:t>toàn </a:t>
            </a:r>
            <a:r>
              <a:rPr lang="en-US" sz="2800" smtClean="0">
                <a:solidFill>
                  <a:srgbClr val="002060"/>
                </a:solidFill>
                <a:latin typeface="Arial" pitchFamily="34" charset="0"/>
                <a:cs typeface="Arial" pitchFamily="34" charset="0"/>
              </a:rPr>
              <a:t>với marsupialization</a:t>
            </a:r>
            <a:r>
              <a:rPr lang="en-US" sz="2800">
                <a:solidFill>
                  <a:srgbClr val="002060"/>
                </a:solidFill>
                <a:latin typeface="Arial" pitchFamily="34" charset="0"/>
                <a:cs typeface="Arial" pitchFamily="34" charset="0"/>
              </a:rPr>
              <a:t>. Nhóm đồng thuận đồng ý rằng marsupialization nên bị bỏ do </a:t>
            </a:r>
            <a:r>
              <a:rPr lang="en-US" sz="2800" smtClean="0">
                <a:solidFill>
                  <a:srgbClr val="002060"/>
                </a:solidFill>
                <a:latin typeface="Arial" pitchFamily="34" charset="0"/>
                <a:cs typeface="Arial" pitchFamily="34" charset="0"/>
              </a:rPr>
              <a:t>hậu </a:t>
            </a:r>
            <a:r>
              <a:rPr lang="en-US" sz="2800">
                <a:solidFill>
                  <a:srgbClr val="002060"/>
                </a:solidFill>
                <a:latin typeface="Arial" pitchFamily="34" charset="0"/>
                <a:cs typeface="Arial" pitchFamily="34" charset="0"/>
              </a:rPr>
              <a:t>phẫu đau và kết quả thẫm mỹ không thuận lợi.</a:t>
            </a:r>
          </a:p>
          <a:p>
            <a:pPr algn="just"/>
            <a:r>
              <a:rPr lang="en-US" sz="2800">
                <a:solidFill>
                  <a:srgbClr val="002060"/>
                </a:solidFill>
                <a:latin typeface="Arial" pitchFamily="34" charset="0"/>
                <a:cs typeface="Arial" pitchFamily="34" charset="0"/>
              </a:rPr>
              <a:t>Cấp độ bằng chứng: Thấp.</a:t>
            </a:r>
          </a:p>
          <a:p>
            <a:pPr algn="just"/>
            <a:r>
              <a:rPr lang="en-US" sz="2800">
                <a:solidFill>
                  <a:srgbClr val="002060"/>
                </a:solidFill>
                <a:latin typeface="Arial" pitchFamily="34" charset="0"/>
                <a:cs typeface="Arial" pitchFamily="34" charset="0"/>
              </a:rPr>
              <a:t>Đ</a:t>
            </a:r>
            <a:r>
              <a:rPr lang="en-US" sz="2800" smtClean="0">
                <a:solidFill>
                  <a:srgbClr val="002060"/>
                </a:solidFill>
                <a:latin typeface="Arial" pitchFamily="34" charset="0"/>
                <a:cs typeface="Arial" pitchFamily="34" charset="0"/>
              </a:rPr>
              <a:t>ồng </a:t>
            </a:r>
            <a:r>
              <a:rPr lang="en-US" sz="2800">
                <a:solidFill>
                  <a:srgbClr val="002060"/>
                </a:solidFill>
                <a:latin typeface="Arial" pitchFamily="34" charset="0"/>
                <a:cs typeface="Arial" pitchFamily="34" charset="0"/>
              </a:rPr>
              <a:t>thuận: Sự đồng thuận mạnh mẽ.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391400" cy="563562"/>
          </a:xfrm>
        </p:spPr>
        <p:txBody>
          <a:bodyPr>
            <a:normAutofit fontScale="90000"/>
          </a:bodyPr>
          <a:lstStyle/>
          <a:p>
            <a:r>
              <a:rPr lang="en-US" sz="4000" smtClean="0">
                <a:solidFill>
                  <a:srgbClr val="FF0000"/>
                </a:solidFill>
                <a:latin typeface="Arial" pitchFamily="34" charset="0"/>
                <a:cs typeface="Arial" pitchFamily="34" charset="0"/>
              </a:rPr>
              <a:t>Midline closure</a:t>
            </a:r>
            <a:endParaRPr lang="en-US" sz="4000">
              <a:solidFill>
                <a:srgbClr val="FF0000"/>
              </a:solidFill>
              <a:latin typeface="Arial" pitchFamily="34" charset="0"/>
              <a:cs typeface="Arial" pitchFamily="34" charset="0"/>
            </a:endParaRPr>
          </a:p>
        </p:txBody>
      </p:sp>
      <p:pic>
        <p:nvPicPr>
          <p:cNvPr id="37891" name="Picture 3"/>
          <p:cNvPicPr>
            <a:picLocks noGrp="1" noChangeAspect="1" noChangeArrowheads="1"/>
          </p:cNvPicPr>
          <p:nvPr>
            <p:ph idx="1"/>
          </p:nvPr>
        </p:nvPicPr>
        <p:blipFill>
          <a:blip r:embed="rId2"/>
          <a:srcRect/>
          <a:stretch>
            <a:fillRect/>
          </a:stretch>
        </p:blipFill>
        <p:spPr bwMode="auto">
          <a:xfrm>
            <a:off x="1471654" y="914400"/>
            <a:ext cx="6300746" cy="1872315"/>
          </a:xfrm>
          <a:prstGeom prst="rect">
            <a:avLst/>
          </a:prstGeom>
          <a:noFill/>
          <a:ln w="9525">
            <a:noFill/>
            <a:miter lim="800000"/>
            <a:headEnd/>
            <a:tailEnd/>
          </a:ln>
          <a:effectLst/>
        </p:spPr>
      </p:pic>
      <p:sp>
        <p:nvSpPr>
          <p:cNvPr id="3" name="Rectangle 2"/>
          <p:cNvSpPr/>
          <p:nvPr/>
        </p:nvSpPr>
        <p:spPr>
          <a:xfrm>
            <a:off x="838200" y="2667000"/>
            <a:ext cx="7772400" cy="3539430"/>
          </a:xfrm>
          <a:prstGeom prst="rect">
            <a:avLst/>
          </a:prstGeom>
        </p:spPr>
        <p:txBody>
          <a:bodyPr wrap="square">
            <a:spAutoFit/>
          </a:bodyPr>
          <a:lstStyle/>
          <a:p>
            <a:r>
              <a:rPr lang="en-US" sz="3200">
                <a:solidFill>
                  <a:srgbClr val="002060"/>
                </a:solidFill>
                <a:latin typeface="Arial" pitchFamily="34" charset="0"/>
                <a:cs typeface="Arial" pitchFamily="34" charset="0"/>
              </a:rPr>
              <a:t>Tóm tắt và đề xuất</a:t>
            </a:r>
          </a:p>
          <a:p>
            <a:pPr algn="just"/>
            <a:r>
              <a:rPr lang="en-US" sz="3200">
                <a:solidFill>
                  <a:srgbClr val="002060"/>
                </a:solidFill>
                <a:latin typeface="Arial" pitchFamily="34" charset="0"/>
                <a:cs typeface="Arial" pitchFamily="34" charset="0"/>
              </a:rPr>
              <a:t>May kín đường giữa vết thương nên bị bỏ </a:t>
            </a:r>
            <a:r>
              <a:rPr lang="en-US" sz="3200" smtClean="0">
                <a:solidFill>
                  <a:srgbClr val="002060"/>
                </a:solidFill>
                <a:latin typeface="Arial" pitchFamily="34" charset="0"/>
                <a:cs typeface="Arial" pitchFamily="34" charset="0"/>
              </a:rPr>
              <a:t>do </a:t>
            </a:r>
            <a:r>
              <a:rPr lang="en-US" sz="3200">
                <a:solidFill>
                  <a:srgbClr val="002060"/>
                </a:solidFill>
                <a:latin typeface="Arial" pitchFamily="34" charset="0"/>
                <a:cs typeface="Arial" pitchFamily="34" charset="0"/>
              </a:rPr>
              <a:t>một tỷ lệ bục vết may cao và tỷ lệ tái phát cao.</a:t>
            </a:r>
          </a:p>
          <a:p>
            <a:pPr algn="just"/>
            <a:r>
              <a:rPr lang="en-US" sz="3200">
                <a:solidFill>
                  <a:srgbClr val="002060"/>
                </a:solidFill>
                <a:latin typeface="Arial" pitchFamily="34" charset="0"/>
                <a:cs typeface="Arial" pitchFamily="34" charset="0"/>
              </a:rPr>
              <a:t>Cấp độ bằng chứng: Cao.</a:t>
            </a:r>
          </a:p>
          <a:p>
            <a:pPr algn="just"/>
            <a:r>
              <a:rPr lang="en-US" sz="3200">
                <a:solidFill>
                  <a:srgbClr val="002060"/>
                </a:solidFill>
                <a:latin typeface="Arial" pitchFamily="34" charset="0"/>
                <a:cs typeface="Arial" pitchFamily="34" charset="0"/>
              </a:rPr>
              <a:t>Đ</a:t>
            </a:r>
            <a:r>
              <a:rPr lang="en-US" sz="3200" smtClean="0">
                <a:solidFill>
                  <a:srgbClr val="002060"/>
                </a:solidFill>
                <a:latin typeface="Arial" pitchFamily="34" charset="0"/>
                <a:cs typeface="Arial" pitchFamily="34" charset="0"/>
              </a:rPr>
              <a:t>ồng </a:t>
            </a:r>
            <a:r>
              <a:rPr lang="en-US" sz="3200">
                <a:solidFill>
                  <a:srgbClr val="002060"/>
                </a:solidFill>
                <a:latin typeface="Arial" pitchFamily="34" charset="0"/>
                <a:cs typeface="Arial" pitchFamily="34" charset="0"/>
              </a:rPr>
              <a:t>thuận: Sự đồng thuận mạnh mẽ.</a:t>
            </a:r>
          </a:p>
          <a:p>
            <a:r>
              <a:rPr lang="en-US" sz="3200">
                <a:solidFill>
                  <a:srgbClr val="002060"/>
                </a:solidFill>
                <a:latin typeface="Arial" pitchFamily="34" charset="0"/>
                <a:cs typeface="Arial" pitchFamily="34" charset="0"/>
              </a:rPr>
              <a:t>Cấp khuyến nghị: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162800" cy="5516563"/>
          </a:xfrm>
        </p:spPr>
        <p:txBody>
          <a:bodyPr>
            <a:normAutofit fontScale="92500" lnSpcReduction="10000"/>
          </a:bodyPr>
          <a:lstStyle/>
          <a:p>
            <a:pPr algn="just"/>
            <a:r>
              <a:rPr lang="en-US" dirty="0" err="1" smtClean="0">
                <a:solidFill>
                  <a:srgbClr val="002060"/>
                </a:solidFill>
                <a:latin typeface="Arial" pitchFamily="34" charset="0"/>
                <a:cs typeface="Arial" pitchFamily="34" charset="0"/>
              </a:rPr>
              <a:t>Giả</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thuyết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nguyên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nhân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được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công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nhận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là</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bệnh</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mắc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phải</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có</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liên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quan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mật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thiết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đến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sự</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hiện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diện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của</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lông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trong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rãnh</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gian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mông</a:t>
            </a:r>
            <a:r>
              <a:rPr lang="en-US" dirty="0" smtClean="0">
                <a:solidFill>
                  <a:srgbClr val="002060"/>
                </a:solidFill>
                <a:latin typeface="Arial" pitchFamily="34" charset="0"/>
                <a:cs typeface="Arial" pitchFamily="34" charset="0"/>
              </a:rPr>
              <a:t>.</a:t>
            </a:r>
          </a:p>
          <a:p>
            <a:pPr algn="just"/>
            <a:r>
              <a:rPr lang="en-US" dirty="0" err="1">
                <a:solidFill>
                  <a:srgbClr val="002060"/>
                </a:solidFill>
                <a:latin typeface="Arial" pitchFamily="34" charset="0"/>
                <a:cs typeface="Arial" pitchFamily="34" charset="0"/>
              </a:rPr>
              <a:t>Khoảng</a:t>
            </a:r>
            <a:r>
              <a:rPr lang="en-US" dirty="0">
                <a:solidFill>
                  <a:srgbClr val="002060"/>
                </a:solidFill>
                <a:latin typeface="Arial" pitchFamily="34" charset="0"/>
                <a:cs typeface="Arial" pitchFamily="34" charset="0"/>
              </a:rPr>
              <a:t> 70.000 b/n / </a:t>
            </a:r>
            <a:r>
              <a:rPr lang="en-US" dirty="0" err="1">
                <a:solidFill>
                  <a:srgbClr val="002060"/>
                </a:solidFill>
                <a:latin typeface="Arial" pitchFamily="34" charset="0"/>
                <a:cs typeface="Arial" pitchFamily="34" charset="0"/>
              </a:rPr>
              <a:t>năm</a:t>
            </a:r>
            <a:r>
              <a:rPr lang="en-US" dirty="0">
                <a:solidFill>
                  <a:srgbClr val="002060"/>
                </a:solidFill>
                <a:latin typeface="Arial" pitchFamily="34" charset="0"/>
                <a:cs typeface="Arial" pitchFamily="34" charset="0"/>
              </a:rPr>
              <a:t> ở </a:t>
            </a:r>
            <a:r>
              <a:rPr lang="en-US" dirty="0" err="1">
                <a:solidFill>
                  <a:srgbClr val="002060"/>
                </a:solidFill>
                <a:latin typeface="Arial" pitchFamily="34" charset="0"/>
                <a:cs typeface="Arial" pitchFamily="34" charset="0"/>
              </a:rPr>
              <a:t>Mỹ</a:t>
            </a:r>
            <a:r>
              <a:rPr lang="en-US" dirty="0">
                <a:solidFill>
                  <a:srgbClr val="002060"/>
                </a:solidFill>
                <a:latin typeface="Arial" pitchFamily="34" charset="0"/>
                <a:cs typeface="Arial" pitchFamily="34" charset="0"/>
              </a:rPr>
              <a:t>.</a:t>
            </a:r>
          </a:p>
          <a:p>
            <a:pPr algn="just"/>
            <a:r>
              <a:rPr lang="en-US" dirty="0">
                <a:solidFill>
                  <a:srgbClr val="002060"/>
                </a:solidFill>
                <a:latin typeface="Arial" pitchFamily="34" charset="0"/>
                <a:cs typeface="Arial" pitchFamily="34" charset="0"/>
              </a:rPr>
              <a:t>26 b/n /100.000 </a:t>
            </a:r>
            <a:r>
              <a:rPr lang="en-US" dirty="0" err="1">
                <a:solidFill>
                  <a:srgbClr val="002060"/>
                </a:solidFill>
                <a:latin typeface="Arial" pitchFamily="34" charset="0"/>
                <a:cs typeface="Arial" pitchFamily="34" charset="0"/>
              </a:rPr>
              <a:t>dân</a:t>
            </a:r>
            <a:r>
              <a:rPr lang="en-US" dirty="0">
                <a:solidFill>
                  <a:srgbClr val="002060"/>
                </a:solidFill>
                <a:latin typeface="Arial" pitchFamily="34" charset="0"/>
                <a:cs typeface="Arial" pitchFamily="34" charset="0"/>
              </a:rPr>
              <a:t> ở Ý</a:t>
            </a:r>
          </a:p>
          <a:p>
            <a:pPr algn="just"/>
            <a:r>
              <a:rPr lang="en-US" dirty="0" err="1">
                <a:solidFill>
                  <a:srgbClr val="002060"/>
                </a:solidFill>
                <a:latin typeface="Arial" pitchFamily="34" charset="0"/>
                <a:cs typeface="Arial" pitchFamily="34" charset="0"/>
              </a:rPr>
              <a:t>Đa</a:t>
            </a: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số</a:t>
            </a:r>
            <a:r>
              <a:rPr lang="en-US" dirty="0">
                <a:solidFill>
                  <a:srgbClr val="002060"/>
                </a:solidFill>
                <a:latin typeface="Arial" pitchFamily="34" charset="0"/>
                <a:cs typeface="Arial" pitchFamily="34" charset="0"/>
              </a:rPr>
              <a:t> ở b/n </a:t>
            </a:r>
            <a:r>
              <a:rPr lang="en-US" dirty="0" err="1">
                <a:solidFill>
                  <a:srgbClr val="002060"/>
                </a:solidFill>
                <a:latin typeface="Arial" pitchFamily="34" charset="0"/>
                <a:cs typeface="Arial" pitchFamily="34" charset="0"/>
              </a:rPr>
              <a:t>trẻ</a:t>
            </a: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tuổi</a:t>
            </a:r>
            <a:r>
              <a:rPr lang="en-US" dirty="0">
                <a:solidFill>
                  <a:srgbClr val="002060"/>
                </a:solidFill>
                <a:latin typeface="Arial" pitchFamily="34" charset="0"/>
                <a:cs typeface="Arial" pitchFamily="34" charset="0"/>
              </a:rPr>
              <a:t> &lt; 30t</a:t>
            </a:r>
          </a:p>
          <a:p>
            <a:pPr algn="just"/>
            <a:r>
              <a:rPr lang="en-US" dirty="0">
                <a:solidFill>
                  <a:srgbClr val="002060"/>
                </a:solidFill>
                <a:latin typeface="Arial" pitchFamily="34" charset="0"/>
                <a:cs typeface="Arial" pitchFamily="34" charset="0"/>
              </a:rPr>
              <a:t>Nam </a:t>
            </a:r>
            <a:r>
              <a:rPr lang="en-US" dirty="0" err="1">
                <a:solidFill>
                  <a:srgbClr val="002060"/>
                </a:solidFill>
                <a:latin typeface="Arial" pitchFamily="34" charset="0"/>
                <a:cs typeface="Arial" pitchFamily="34" charset="0"/>
              </a:rPr>
              <a:t>gấp</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đôi</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nữ</a:t>
            </a:r>
            <a:endParaRPr lang="en-US" dirty="0" smtClean="0">
              <a:solidFill>
                <a:srgbClr val="002060"/>
              </a:solidFill>
              <a:latin typeface="Arial" pitchFamily="34" charset="0"/>
              <a:cs typeface="Arial" pitchFamily="34" charset="0"/>
            </a:endParaRPr>
          </a:p>
          <a:p>
            <a:pPr algn="just"/>
            <a:r>
              <a:rPr lang="en-US" dirty="0" smtClean="0">
                <a:solidFill>
                  <a:srgbClr val="002060"/>
                </a:solidFill>
                <a:latin typeface="Arial" pitchFamily="34" charset="0"/>
                <a:cs typeface="Arial" pitchFamily="34" charset="0"/>
              </a:rPr>
              <a:t>BVĐHYD </a:t>
            </a:r>
            <a:r>
              <a:rPr lang="en-US" dirty="0" err="1" smtClean="0">
                <a:solidFill>
                  <a:srgbClr val="002060"/>
                </a:solidFill>
                <a:latin typeface="Arial" pitchFamily="34" charset="0"/>
                <a:cs typeface="Arial" pitchFamily="34" charset="0"/>
              </a:rPr>
              <a:t>có</a:t>
            </a:r>
            <a:r>
              <a:rPr lang="en-US" dirty="0" smtClean="0">
                <a:solidFill>
                  <a:srgbClr val="002060"/>
                </a:solidFill>
                <a:latin typeface="Arial" pitchFamily="34" charset="0"/>
                <a:cs typeface="Arial" pitchFamily="34" charset="0"/>
              </a:rPr>
              <a:t> 46 </a:t>
            </a:r>
            <a:r>
              <a:rPr lang="en-US" dirty="0" err="1" smtClean="0">
                <a:solidFill>
                  <a:srgbClr val="002060"/>
                </a:solidFill>
                <a:latin typeface="Arial" pitchFamily="34" charset="0"/>
                <a:cs typeface="Arial" pitchFamily="34" charset="0"/>
              </a:rPr>
              <a:t>ca</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trong</a:t>
            </a:r>
            <a:r>
              <a:rPr lang="en-US" dirty="0" smtClean="0">
                <a:solidFill>
                  <a:srgbClr val="002060"/>
                </a:solidFill>
                <a:latin typeface="Arial" pitchFamily="34" charset="0"/>
                <a:cs typeface="Arial" pitchFamily="34" charset="0"/>
              </a:rPr>
              <a:t> 2 </a:t>
            </a:r>
            <a:r>
              <a:rPr lang="en-US" dirty="0" err="1" smtClean="0">
                <a:solidFill>
                  <a:srgbClr val="002060"/>
                </a:solidFill>
                <a:latin typeface="Arial" pitchFamily="34" charset="0"/>
                <a:cs typeface="Arial" pitchFamily="34" charset="0"/>
              </a:rPr>
              <a:t>năm</a:t>
            </a:r>
            <a:r>
              <a:rPr lang="en-US" dirty="0" smtClean="0">
                <a:solidFill>
                  <a:srgbClr val="002060"/>
                </a:solidFill>
                <a:latin typeface="Arial" pitchFamily="34" charset="0"/>
                <a:cs typeface="Arial" pitchFamily="34" charset="0"/>
              </a:rPr>
              <a:t> 17-18, 36 </a:t>
            </a:r>
            <a:r>
              <a:rPr lang="en-US" dirty="0" err="1" smtClean="0">
                <a:solidFill>
                  <a:srgbClr val="002060"/>
                </a:solidFill>
                <a:latin typeface="Arial" pitchFamily="34" charset="0"/>
                <a:cs typeface="Arial" pitchFamily="34" charset="0"/>
              </a:rPr>
              <a:t>nam</a:t>
            </a:r>
            <a:r>
              <a:rPr lang="en-US" dirty="0" smtClean="0">
                <a:solidFill>
                  <a:srgbClr val="002060"/>
                </a:solidFill>
                <a:latin typeface="Arial" pitchFamily="34" charset="0"/>
                <a:cs typeface="Arial" pitchFamily="34" charset="0"/>
              </a:rPr>
              <a:t>, 10 </a:t>
            </a:r>
            <a:r>
              <a:rPr lang="en-US" dirty="0" err="1" smtClean="0">
                <a:solidFill>
                  <a:srgbClr val="002060"/>
                </a:solidFill>
                <a:latin typeface="Arial" pitchFamily="34" charset="0"/>
                <a:cs typeface="Arial" pitchFamily="34" charset="0"/>
              </a:rPr>
              <a:t>nữ</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tuổi</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lớn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nhất</a:t>
            </a:r>
            <a:r>
              <a:rPr lang="en-US" dirty="0" smtClean="0">
                <a:solidFill>
                  <a:srgbClr val="002060"/>
                </a:solidFill>
                <a:latin typeface="Arial" pitchFamily="34" charset="0"/>
                <a:cs typeface="Arial" pitchFamily="34" charset="0"/>
              </a:rPr>
              <a:t> 65t (1 </a:t>
            </a:r>
            <a:r>
              <a:rPr lang="en-US" dirty="0" err="1" smtClean="0">
                <a:solidFill>
                  <a:srgbClr val="002060"/>
                </a:solidFill>
                <a:latin typeface="Arial" pitchFamily="34" charset="0"/>
                <a:cs typeface="Arial" pitchFamily="34" charset="0"/>
              </a:rPr>
              <a:t>ca</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nhỏ</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nhất</a:t>
            </a:r>
            <a:r>
              <a:rPr lang="en-US" dirty="0" smtClean="0">
                <a:solidFill>
                  <a:srgbClr val="002060"/>
                </a:solidFill>
                <a:latin typeface="Arial" pitchFamily="34" charset="0"/>
                <a:cs typeface="Arial" pitchFamily="34" charset="0"/>
              </a:rPr>
              <a:t> 15t, </a:t>
            </a:r>
            <a:r>
              <a:rPr lang="en-US" dirty="0" err="1" smtClean="0">
                <a:solidFill>
                  <a:srgbClr val="002060"/>
                </a:solidFill>
                <a:latin typeface="Arial" pitchFamily="34" charset="0"/>
                <a:cs typeface="Arial" pitchFamily="34" charset="0"/>
              </a:rPr>
              <a:t>đa</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số</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từ</a:t>
            </a:r>
            <a:r>
              <a:rPr lang="en-US" dirty="0" smtClean="0">
                <a:solidFill>
                  <a:srgbClr val="002060"/>
                </a:solidFill>
                <a:latin typeface="Arial" pitchFamily="34" charset="0"/>
                <a:cs typeface="Arial" pitchFamily="34" charset="0"/>
              </a:rPr>
              <a:t> 15 </a:t>
            </a:r>
            <a:r>
              <a:rPr lang="en-US" dirty="0" err="1" smtClean="0">
                <a:solidFill>
                  <a:srgbClr val="002060"/>
                </a:solidFill>
                <a:latin typeface="Arial" pitchFamily="34" charset="0"/>
                <a:cs typeface="Arial" pitchFamily="34" charset="0"/>
              </a:rPr>
              <a:t>đến</a:t>
            </a:r>
            <a:r>
              <a:rPr lang="en-US" dirty="0" smtClean="0">
                <a:solidFill>
                  <a:srgbClr val="002060"/>
                </a:solidFill>
                <a:latin typeface="Arial" pitchFamily="34" charset="0"/>
                <a:cs typeface="Arial" pitchFamily="34" charset="0"/>
              </a:rPr>
              <a:t> 30t.</a:t>
            </a:r>
          </a:p>
          <a:p>
            <a:endParaRPr lang="en-US" dirty="0"/>
          </a:p>
        </p:txBody>
      </p:sp>
    </p:spTree>
    <p:extLst>
      <p:ext uri="{BB962C8B-B14F-4D97-AF65-F5344CB8AC3E}">
        <p14:creationId xmlns:p14="http://schemas.microsoft.com/office/powerpoint/2010/main" val="1123977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normAutofit fontScale="90000"/>
          </a:bodyPr>
          <a:lstStyle/>
          <a:p>
            <a:r>
              <a:rPr lang="en-US" sz="3600" smtClean="0">
                <a:solidFill>
                  <a:srgbClr val="FF0000"/>
                </a:solidFill>
                <a:latin typeface="Arial" pitchFamily="34" charset="0"/>
                <a:cs typeface="Arial" pitchFamily="34" charset="0"/>
              </a:rPr>
              <a:t>Frequently used off-middline procedures</a:t>
            </a:r>
            <a:endParaRPr lang="en-US" sz="3600">
              <a:solidFill>
                <a:srgbClr val="FF0000"/>
              </a:solidFill>
              <a:latin typeface="Arial" pitchFamily="34" charset="0"/>
              <a:cs typeface="Arial" pitchFamily="34" charset="0"/>
            </a:endParaRPr>
          </a:p>
        </p:txBody>
      </p:sp>
      <p:sp>
        <p:nvSpPr>
          <p:cNvPr id="3" name="Rectangle 2"/>
          <p:cNvSpPr/>
          <p:nvPr/>
        </p:nvSpPr>
        <p:spPr>
          <a:xfrm>
            <a:off x="681644" y="990600"/>
            <a:ext cx="7848600" cy="4893647"/>
          </a:xfrm>
          <a:prstGeom prst="rect">
            <a:avLst/>
          </a:prstGeom>
        </p:spPr>
        <p:txBody>
          <a:bodyPr wrap="square">
            <a:spAutoFit/>
          </a:bodyPr>
          <a:lstStyle/>
          <a:p>
            <a:pPr algn="just"/>
            <a:r>
              <a:rPr lang="en-US" sz="2400">
                <a:solidFill>
                  <a:srgbClr val="002060"/>
                </a:solidFill>
                <a:latin typeface="Arial" pitchFamily="34" charset="0"/>
                <a:cs typeface="Arial" pitchFamily="34" charset="0"/>
              </a:rPr>
              <a:t>Tóm tắt và đề xuất</a:t>
            </a:r>
          </a:p>
          <a:p>
            <a:pPr algn="just"/>
            <a:r>
              <a:rPr lang="en-US" sz="2400">
                <a:solidFill>
                  <a:srgbClr val="002060"/>
                </a:solidFill>
                <a:latin typeface="Arial" pitchFamily="34" charset="0"/>
                <a:cs typeface="Arial" pitchFamily="34" charset="0"/>
              </a:rPr>
              <a:t>Phẫu thuật off-midline có liên quan đến tỷ lệ tái phát thấp hơn so với may kín đường giữa và thời gian lành vết thương ngắn hơn và trở lại  làm việc nhanh hơn </a:t>
            </a:r>
            <a:r>
              <a:rPr lang="en-US" sz="2400" smtClean="0">
                <a:solidFill>
                  <a:srgbClr val="002060"/>
                </a:solidFill>
                <a:latin typeface="Arial" pitchFamily="34" charset="0"/>
                <a:cs typeface="Arial" pitchFamily="34" charset="0"/>
              </a:rPr>
              <a:t> </a:t>
            </a:r>
            <a:r>
              <a:rPr lang="en-US" sz="2400">
                <a:solidFill>
                  <a:srgbClr val="002060"/>
                </a:solidFill>
                <a:latin typeface="Arial" pitchFamily="34" charset="0"/>
                <a:cs typeface="Arial" pitchFamily="34" charset="0"/>
              </a:rPr>
              <a:t>phẫu thuật mở. Không có sự khác biệt đáng kể về kết quả giữa ba phẫu thuật off-midline được sử dụng thường xuyên nhất là Karydakis flap, cleft lift và flap Limberg. Một trong ba </a:t>
            </a:r>
            <a:r>
              <a:rPr lang="en-US" sz="2400" smtClean="0">
                <a:solidFill>
                  <a:srgbClr val="002060"/>
                </a:solidFill>
                <a:latin typeface="Arial" pitchFamily="34" charset="0"/>
                <a:cs typeface="Arial" pitchFamily="34" charset="0"/>
              </a:rPr>
              <a:t>phẫu thuật này </a:t>
            </a:r>
            <a:r>
              <a:rPr lang="en-US" sz="2400">
                <a:solidFill>
                  <a:srgbClr val="002060"/>
                </a:solidFill>
                <a:latin typeface="Arial" pitchFamily="34" charset="0"/>
                <a:cs typeface="Arial" pitchFamily="34" charset="0"/>
              </a:rPr>
              <a:t>nên được chọn nếu thủ </a:t>
            </a:r>
            <a:r>
              <a:rPr lang="en-US" sz="2400" smtClean="0">
                <a:solidFill>
                  <a:srgbClr val="002060"/>
                </a:solidFill>
                <a:latin typeface="Arial" pitchFamily="34" charset="0"/>
                <a:cs typeface="Arial" pitchFamily="34" charset="0"/>
              </a:rPr>
              <a:t>thuật off-midline được chọn. </a:t>
            </a:r>
            <a:r>
              <a:rPr lang="en-US" sz="2400">
                <a:solidFill>
                  <a:srgbClr val="002060"/>
                </a:solidFill>
                <a:latin typeface="Arial" pitchFamily="34" charset="0"/>
                <a:cs typeface="Arial" pitchFamily="34" charset="0"/>
              </a:rPr>
              <a:t>Flap Limberg </a:t>
            </a:r>
            <a:r>
              <a:rPr lang="en-US" sz="2400" smtClean="0">
                <a:solidFill>
                  <a:srgbClr val="002060"/>
                </a:solidFill>
                <a:latin typeface="Arial" pitchFamily="34" charset="0"/>
                <a:cs typeface="Arial" pitchFamily="34" charset="0"/>
              </a:rPr>
              <a:t>cải biên </a:t>
            </a:r>
            <a:r>
              <a:rPr lang="en-US" sz="2400">
                <a:solidFill>
                  <a:srgbClr val="002060"/>
                </a:solidFill>
                <a:latin typeface="Arial" pitchFamily="34" charset="0"/>
                <a:cs typeface="Arial" pitchFamily="34" charset="0"/>
              </a:rPr>
              <a:t>được ưa thích hơn flap Limberg cổ điển.</a:t>
            </a:r>
          </a:p>
          <a:p>
            <a:pPr algn="just"/>
            <a:r>
              <a:rPr lang="en-US" sz="2400">
                <a:solidFill>
                  <a:srgbClr val="002060"/>
                </a:solidFill>
                <a:latin typeface="Arial" pitchFamily="34" charset="0"/>
                <a:cs typeface="Arial" pitchFamily="34" charset="0"/>
              </a:rPr>
              <a:t>Cấp độ bằng chứng: Cao.</a:t>
            </a:r>
          </a:p>
          <a:p>
            <a:pPr algn="just"/>
            <a:r>
              <a:rPr lang="en-US" sz="2400">
                <a:solidFill>
                  <a:srgbClr val="002060"/>
                </a:solidFill>
                <a:latin typeface="Arial" pitchFamily="34" charset="0"/>
                <a:cs typeface="Arial" pitchFamily="34" charset="0"/>
              </a:rPr>
              <a:t>Sức mạnh đồng thuận: Sự đồng thuận mạnh mẽ.</a:t>
            </a:r>
          </a:p>
          <a:p>
            <a:pPr algn="just"/>
            <a:r>
              <a:rPr lang="en-US" sz="2400">
                <a:solidFill>
                  <a:srgbClr val="002060"/>
                </a:solidFill>
                <a:latin typeface="Arial" pitchFamily="34" charset="0"/>
                <a:cs typeface="Arial" pitchFamily="34" charset="0"/>
              </a:rPr>
              <a:t>Cấp khuyến nghị: 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FF0000"/>
                </a:solidFill>
                <a:latin typeface="Arial" pitchFamily="34" charset="0"/>
                <a:cs typeface="Arial" pitchFamily="34" charset="0"/>
              </a:rPr>
              <a:t>Rarely used off-midline procedures</a:t>
            </a:r>
            <a:endParaRPr lang="en-US" sz="4000">
              <a:solidFill>
                <a:srgbClr val="FF0000"/>
              </a:solidFill>
              <a:latin typeface="Arial" pitchFamily="34" charset="0"/>
              <a:cs typeface="Arial" pitchFamily="34" charset="0"/>
            </a:endParaRPr>
          </a:p>
        </p:txBody>
      </p:sp>
      <p:sp>
        <p:nvSpPr>
          <p:cNvPr id="6" name="Rectangle 5"/>
          <p:cNvSpPr/>
          <p:nvPr/>
        </p:nvSpPr>
        <p:spPr>
          <a:xfrm>
            <a:off x="6553200" y="2514600"/>
            <a:ext cx="2133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40" name="Picture 4"/>
          <p:cNvPicPr>
            <a:picLocks noChangeAspect="1" noChangeArrowheads="1"/>
          </p:cNvPicPr>
          <p:nvPr/>
        </p:nvPicPr>
        <p:blipFill>
          <a:blip r:embed="rId2"/>
          <a:srcRect/>
          <a:stretch>
            <a:fillRect/>
          </a:stretch>
        </p:blipFill>
        <p:spPr bwMode="auto">
          <a:xfrm>
            <a:off x="1143000" y="1371600"/>
            <a:ext cx="6858000" cy="1695942"/>
          </a:xfrm>
          <a:prstGeom prst="rect">
            <a:avLst/>
          </a:prstGeom>
          <a:noFill/>
          <a:ln w="9525">
            <a:noFill/>
            <a:miter lim="800000"/>
            <a:headEnd/>
            <a:tailEnd/>
          </a:ln>
          <a:effectLst/>
        </p:spPr>
      </p:pic>
      <p:sp>
        <p:nvSpPr>
          <p:cNvPr id="7" name="Rectangle 6"/>
          <p:cNvSpPr/>
          <p:nvPr/>
        </p:nvSpPr>
        <p:spPr>
          <a:xfrm>
            <a:off x="838200" y="3200400"/>
            <a:ext cx="7848600" cy="3046988"/>
          </a:xfrm>
          <a:prstGeom prst="rect">
            <a:avLst/>
          </a:prstGeom>
        </p:spPr>
        <p:txBody>
          <a:bodyPr wrap="square">
            <a:spAutoFit/>
          </a:bodyPr>
          <a:lstStyle/>
          <a:p>
            <a:r>
              <a:rPr lang="en-US" sz="3200">
                <a:solidFill>
                  <a:srgbClr val="002060"/>
                </a:solidFill>
                <a:latin typeface="Arial" pitchFamily="34" charset="0"/>
                <a:cs typeface="Arial" pitchFamily="34" charset="0"/>
              </a:rPr>
              <a:t>Tóm tắt và đề xuất</a:t>
            </a:r>
          </a:p>
          <a:p>
            <a:r>
              <a:rPr lang="en-US" sz="3200" smtClean="0">
                <a:solidFill>
                  <a:srgbClr val="002060"/>
                </a:solidFill>
                <a:latin typeface="Arial" pitchFamily="34" charset="0"/>
                <a:cs typeface="Arial" pitchFamily="34" charset="0"/>
              </a:rPr>
              <a:t>Phẫu </a:t>
            </a:r>
            <a:r>
              <a:rPr lang="en-US" sz="3200">
                <a:solidFill>
                  <a:srgbClr val="002060"/>
                </a:solidFill>
                <a:latin typeface="Arial" pitchFamily="34" charset="0"/>
                <a:cs typeface="Arial" pitchFamily="34" charset="0"/>
              </a:rPr>
              <a:t>thuật off-midline </a:t>
            </a:r>
            <a:r>
              <a:rPr lang="en-US" sz="3200" smtClean="0">
                <a:solidFill>
                  <a:srgbClr val="002060"/>
                </a:solidFill>
                <a:latin typeface="Arial" pitchFamily="34" charset="0"/>
                <a:cs typeface="Arial" pitchFamily="34" charset="0"/>
              </a:rPr>
              <a:t>hiếm </a:t>
            </a:r>
            <a:r>
              <a:rPr lang="en-US" sz="3200">
                <a:solidFill>
                  <a:srgbClr val="002060"/>
                </a:solidFill>
                <a:latin typeface="Arial" pitchFamily="34" charset="0"/>
                <a:cs typeface="Arial" pitchFamily="34" charset="0"/>
              </a:rPr>
              <a:t>khi được sử dụng </a:t>
            </a:r>
            <a:r>
              <a:rPr lang="en-US" sz="3200" smtClean="0">
                <a:solidFill>
                  <a:srgbClr val="002060"/>
                </a:solidFill>
                <a:latin typeface="Arial" pitchFamily="34" charset="0"/>
                <a:cs typeface="Arial" pitchFamily="34" charset="0"/>
              </a:rPr>
              <a:t>và có </a:t>
            </a:r>
            <a:r>
              <a:rPr lang="en-US" sz="3200">
                <a:solidFill>
                  <a:srgbClr val="002060"/>
                </a:solidFill>
                <a:latin typeface="Arial" pitchFamily="34" charset="0"/>
                <a:cs typeface="Arial" pitchFamily="34" charset="0"/>
              </a:rPr>
              <a:t>một vai trò hạn chế ở Đức.</a:t>
            </a:r>
          </a:p>
          <a:p>
            <a:r>
              <a:rPr lang="en-US" sz="3200">
                <a:solidFill>
                  <a:srgbClr val="002060"/>
                </a:solidFill>
                <a:latin typeface="Arial" pitchFamily="34" charset="0"/>
                <a:cs typeface="Arial" pitchFamily="34" charset="0"/>
              </a:rPr>
              <a:t>Cấp độ bằng chứng: Thấp.</a:t>
            </a:r>
          </a:p>
          <a:p>
            <a:r>
              <a:rPr lang="en-US" sz="3200">
                <a:solidFill>
                  <a:srgbClr val="002060"/>
                </a:solidFill>
                <a:latin typeface="Arial" pitchFamily="34" charset="0"/>
                <a:cs typeface="Arial" pitchFamily="34" charset="0"/>
              </a:rPr>
              <a:t>Sức mạnh đồng thuận: Sự đồng thuận mạnh mẽ.</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FF0000"/>
                </a:solidFill>
                <a:latin typeface="Arial" pitchFamily="34" charset="0"/>
                <a:cs typeface="Arial" pitchFamily="34" charset="0"/>
              </a:rPr>
              <a:t>Method of anesthesia</a:t>
            </a:r>
            <a:endParaRPr lang="en-US" sz="4000">
              <a:solidFill>
                <a:srgbClr val="FF0000"/>
              </a:solidFill>
              <a:latin typeface="Arial" pitchFamily="34" charset="0"/>
              <a:cs typeface="Arial" pitchFamily="34" charset="0"/>
            </a:endParaRPr>
          </a:p>
        </p:txBody>
      </p:sp>
      <p:pic>
        <p:nvPicPr>
          <p:cNvPr id="40963" name="Picture 3"/>
          <p:cNvPicPr>
            <a:picLocks noGrp="1" noChangeAspect="1" noChangeArrowheads="1"/>
          </p:cNvPicPr>
          <p:nvPr>
            <p:ph idx="1"/>
          </p:nvPr>
        </p:nvPicPr>
        <p:blipFill>
          <a:blip r:embed="rId2"/>
          <a:srcRect/>
          <a:stretch>
            <a:fillRect/>
          </a:stretch>
        </p:blipFill>
        <p:spPr bwMode="auto">
          <a:xfrm>
            <a:off x="1295400" y="1295401"/>
            <a:ext cx="6493588" cy="1981200"/>
          </a:xfrm>
          <a:prstGeom prst="rect">
            <a:avLst/>
          </a:prstGeom>
          <a:noFill/>
          <a:ln w="9525">
            <a:noFill/>
            <a:miter lim="800000"/>
            <a:headEnd/>
            <a:tailEnd/>
          </a:ln>
          <a:effectLst/>
        </p:spPr>
      </p:pic>
      <p:sp>
        <p:nvSpPr>
          <p:cNvPr id="3" name="Rectangle 2"/>
          <p:cNvSpPr/>
          <p:nvPr/>
        </p:nvSpPr>
        <p:spPr>
          <a:xfrm>
            <a:off x="1219200" y="3124200"/>
            <a:ext cx="7162800" cy="3108543"/>
          </a:xfrm>
          <a:prstGeom prst="rect">
            <a:avLst/>
          </a:prstGeom>
        </p:spPr>
        <p:txBody>
          <a:bodyPr wrap="square">
            <a:spAutoFit/>
          </a:bodyPr>
          <a:lstStyle/>
          <a:p>
            <a:pPr algn="just"/>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Không có sự khác biệt đáng kể giữa gây mê toàn thân hoặc gây tê vùng. Bệnh nhân nên được </a:t>
            </a:r>
            <a:r>
              <a:rPr lang="en-US" sz="2800" smtClean="0">
                <a:solidFill>
                  <a:srgbClr val="002060"/>
                </a:solidFill>
                <a:latin typeface="Arial" pitchFamily="34" charset="0"/>
                <a:cs typeface="Arial" pitchFamily="34" charset="0"/>
              </a:rPr>
              <a:t>thảo luận lựa chọn về gây mê &amp; tê vùng.</a:t>
            </a:r>
            <a:endParaRPr lang="en-US" sz="2800">
              <a:solidFill>
                <a:srgbClr val="002060"/>
              </a:solidFill>
              <a:latin typeface="Arial" pitchFamily="34" charset="0"/>
              <a:cs typeface="Arial" pitchFamily="34" charset="0"/>
            </a:endParaRPr>
          </a:p>
          <a:p>
            <a:pPr algn="just"/>
            <a:r>
              <a:rPr lang="en-US" sz="2800">
                <a:solidFill>
                  <a:srgbClr val="002060"/>
                </a:solidFill>
                <a:latin typeface="Arial" pitchFamily="34" charset="0"/>
                <a:cs typeface="Arial" pitchFamily="34" charset="0"/>
              </a:rPr>
              <a:t>Cấp độ bằng chứng: Thấp.</a:t>
            </a:r>
          </a:p>
          <a:p>
            <a:r>
              <a:rPr lang="en-US" sz="2800">
                <a:solidFill>
                  <a:srgbClr val="002060"/>
                </a:solidFill>
                <a:latin typeface="Arial" pitchFamily="34" charset="0"/>
                <a:cs typeface="Arial" pitchFamily="34" charset="0"/>
              </a:rPr>
              <a:t>Đ</a:t>
            </a:r>
            <a:r>
              <a:rPr lang="en-US" sz="2800" smtClean="0">
                <a:solidFill>
                  <a:srgbClr val="002060"/>
                </a:solidFill>
                <a:latin typeface="Arial" pitchFamily="34" charset="0"/>
                <a:cs typeface="Arial" pitchFamily="34" charset="0"/>
              </a:rPr>
              <a:t>ồng </a:t>
            </a:r>
            <a:r>
              <a:rPr lang="en-US" sz="2800">
                <a:solidFill>
                  <a:srgbClr val="002060"/>
                </a:solidFill>
                <a:latin typeface="Arial" pitchFamily="34" charset="0"/>
                <a:cs typeface="Arial" pitchFamily="34" charset="0"/>
              </a:rPr>
              <a:t>thuận: Sự đồng thuận mạnh mẽ.</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48" y="12469"/>
            <a:ext cx="7845552" cy="978131"/>
          </a:xfrm>
        </p:spPr>
        <p:txBody>
          <a:bodyPr>
            <a:normAutofit/>
          </a:bodyPr>
          <a:lstStyle/>
          <a:p>
            <a:r>
              <a:rPr lang="en-US" sz="4000" smtClean="0">
                <a:solidFill>
                  <a:srgbClr val="FF0000"/>
                </a:solidFill>
                <a:latin typeface="Arial" pitchFamily="34" charset="0"/>
                <a:cs typeface="Arial" pitchFamily="34" charset="0"/>
              </a:rPr>
              <a:t>Antibiotic prophylaxis</a:t>
            </a:r>
            <a:endParaRPr lang="en-US" sz="4000">
              <a:solidFill>
                <a:srgbClr val="FF0000"/>
              </a:solidFill>
              <a:latin typeface="Arial" pitchFamily="34" charset="0"/>
              <a:cs typeface="Arial" pitchFamily="34" charset="0"/>
            </a:endParaRPr>
          </a:p>
        </p:txBody>
      </p:sp>
      <p:pic>
        <p:nvPicPr>
          <p:cNvPr id="41987" name="Picture 3"/>
          <p:cNvPicPr>
            <a:picLocks noGrp="1" noChangeAspect="1" noChangeArrowheads="1"/>
          </p:cNvPicPr>
          <p:nvPr>
            <p:ph idx="1"/>
          </p:nvPr>
        </p:nvPicPr>
        <p:blipFill>
          <a:blip r:embed="rId2"/>
          <a:srcRect/>
          <a:stretch>
            <a:fillRect/>
          </a:stretch>
        </p:blipFill>
        <p:spPr bwMode="auto">
          <a:xfrm>
            <a:off x="1219200" y="762000"/>
            <a:ext cx="6400800" cy="2209800"/>
          </a:xfrm>
          <a:prstGeom prst="rect">
            <a:avLst/>
          </a:prstGeom>
          <a:noFill/>
          <a:ln w="9525">
            <a:noFill/>
            <a:miter lim="800000"/>
            <a:headEnd/>
            <a:tailEnd/>
          </a:ln>
          <a:effectLst/>
        </p:spPr>
      </p:pic>
      <p:sp>
        <p:nvSpPr>
          <p:cNvPr id="3" name="Rectangle 2"/>
          <p:cNvSpPr/>
          <p:nvPr/>
        </p:nvSpPr>
        <p:spPr>
          <a:xfrm>
            <a:off x="928255" y="2895600"/>
            <a:ext cx="7620000" cy="3539430"/>
          </a:xfrm>
          <a:prstGeom prst="rect">
            <a:avLst/>
          </a:prstGeom>
        </p:spPr>
        <p:txBody>
          <a:bodyPr wrap="square">
            <a:spAutoFit/>
          </a:bodyPr>
          <a:lstStyle/>
          <a:p>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Có một số nghiên cứu ngẫu nhiên hiện tại </a:t>
            </a:r>
            <a:r>
              <a:rPr lang="en-US" sz="2800" smtClean="0">
                <a:solidFill>
                  <a:srgbClr val="002060"/>
                </a:solidFill>
                <a:latin typeface="Arial" pitchFamily="34" charset="0"/>
                <a:cs typeface="Arial" pitchFamily="34" charset="0"/>
              </a:rPr>
              <a:t>về </a:t>
            </a:r>
            <a:r>
              <a:rPr lang="en-US" sz="2800">
                <a:solidFill>
                  <a:srgbClr val="002060"/>
                </a:solidFill>
                <a:latin typeface="Arial" pitchFamily="34" charset="0"/>
                <a:cs typeface="Arial" pitchFamily="34" charset="0"/>
              </a:rPr>
              <a:t>kháng </a:t>
            </a:r>
            <a:r>
              <a:rPr lang="en-US" sz="2800" smtClean="0">
                <a:solidFill>
                  <a:srgbClr val="002060"/>
                </a:solidFill>
                <a:latin typeface="Arial" pitchFamily="34" charset="0"/>
                <a:cs typeface="Arial" pitchFamily="34" charset="0"/>
              </a:rPr>
              <a:t>sinh dự phòng </a:t>
            </a:r>
            <a:r>
              <a:rPr lang="en-US" sz="2800">
                <a:solidFill>
                  <a:srgbClr val="002060"/>
                </a:solidFill>
                <a:latin typeface="Arial" pitchFamily="34" charset="0"/>
                <a:cs typeface="Arial" pitchFamily="34" charset="0"/>
              </a:rPr>
              <a:t>trước phẫu thuật </a:t>
            </a:r>
            <a:r>
              <a:rPr lang="en-US" sz="2800" smtClean="0">
                <a:solidFill>
                  <a:srgbClr val="002060"/>
                </a:solidFill>
                <a:latin typeface="Arial" pitchFamily="34" charset="0"/>
                <a:cs typeface="Arial" pitchFamily="34" charset="0"/>
              </a:rPr>
              <a:t>và sau </a:t>
            </a:r>
            <a:r>
              <a:rPr lang="en-US" sz="2800">
                <a:solidFill>
                  <a:srgbClr val="002060"/>
                </a:solidFill>
                <a:latin typeface="Arial" pitchFamily="34" charset="0"/>
                <a:cs typeface="Arial" pitchFamily="34" charset="0"/>
              </a:rPr>
              <a:t>phẫu </a:t>
            </a:r>
            <a:r>
              <a:rPr lang="en-US" sz="2800" smtClean="0">
                <a:solidFill>
                  <a:srgbClr val="002060"/>
                </a:solidFill>
                <a:latin typeface="Arial" pitchFamily="34" charset="0"/>
                <a:cs typeface="Arial" pitchFamily="34" charset="0"/>
              </a:rPr>
              <a:t>thuật. </a:t>
            </a:r>
            <a:r>
              <a:rPr lang="en-US" sz="2800">
                <a:solidFill>
                  <a:srgbClr val="002060"/>
                </a:solidFill>
                <a:latin typeface="Arial" pitchFamily="34" charset="0"/>
                <a:cs typeface="Arial" pitchFamily="34" charset="0"/>
              </a:rPr>
              <a:t>Một liều dự phòng kháng sinh được sử dụng bởi hầu hết các tác giả và </a:t>
            </a:r>
            <a:r>
              <a:rPr lang="en-US" sz="2800" smtClean="0">
                <a:solidFill>
                  <a:srgbClr val="002060"/>
                </a:solidFill>
                <a:latin typeface="Arial" pitchFamily="34" charset="0"/>
                <a:cs typeface="Arial" pitchFamily="34" charset="0"/>
              </a:rPr>
              <a:t> </a:t>
            </a:r>
            <a:r>
              <a:rPr lang="en-US" sz="2800">
                <a:solidFill>
                  <a:srgbClr val="002060"/>
                </a:solidFill>
                <a:latin typeface="Arial" pitchFamily="34" charset="0"/>
                <a:cs typeface="Arial" pitchFamily="34" charset="0"/>
              </a:rPr>
              <a:t>được đề xuất theo kinh nghiệm.</a:t>
            </a:r>
          </a:p>
          <a:p>
            <a:r>
              <a:rPr lang="en-US" sz="2800">
                <a:solidFill>
                  <a:srgbClr val="002060"/>
                </a:solidFill>
                <a:latin typeface="Arial" pitchFamily="34" charset="0"/>
                <a:cs typeface="Arial" pitchFamily="34" charset="0"/>
              </a:rPr>
              <a:t>Cấp độ bằng chứng: Thấp.</a:t>
            </a:r>
          </a:p>
          <a:p>
            <a:r>
              <a:rPr lang="en-US" sz="2800">
                <a:solidFill>
                  <a:srgbClr val="002060"/>
                </a:solidFill>
                <a:latin typeface="Arial" pitchFamily="34" charset="0"/>
                <a:cs typeface="Arial" pitchFamily="34" charset="0"/>
              </a:rPr>
              <a:t>Đ</a:t>
            </a:r>
            <a:r>
              <a:rPr lang="en-US" sz="2800" smtClean="0">
                <a:solidFill>
                  <a:srgbClr val="002060"/>
                </a:solidFill>
                <a:latin typeface="Arial" pitchFamily="34" charset="0"/>
                <a:cs typeface="Arial" pitchFamily="34" charset="0"/>
              </a:rPr>
              <a:t>ồng </a:t>
            </a:r>
            <a:r>
              <a:rPr lang="en-US" sz="2800">
                <a:solidFill>
                  <a:srgbClr val="002060"/>
                </a:solidFill>
                <a:latin typeface="Arial" pitchFamily="34" charset="0"/>
                <a:cs typeface="Arial" pitchFamily="34" charset="0"/>
              </a:rPr>
              <a:t>thuận: Sự đồng thuận mạnh mẽ.</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FF0000"/>
                </a:solidFill>
                <a:latin typeface="Arial" pitchFamily="34" charset="0"/>
                <a:cs typeface="Arial" pitchFamily="34" charset="0"/>
              </a:rPr>
              <a:t>Wound drainage</a:t>
            </a:r>
            <a:endParaRPr lang="en-US" sz="4000">
              <a:solidFill>
                <a:srgbClr val="FF0000"/>
              </a:solidFill>
              <a:latin typeface="Arial" pitchFamily="34" charset="0"/>
              <a:cs typeface="Arial" pitchFamily="34" charset="0"/>
            </a:endParaRPr>
          </a:p>
        </p:txBody>
      </p:sp>
      <p:pic>
        <p:nvPicPr>
          <p:cNvPr id="43011" name="Picture 3"/>
          <p:cNvPicPr>
            <a:picLocks noGrp="1" noChangeAspect="1" noChangeArrowheads="1"/>
          </p:cNvPicPr>
          <p:nvPr>
            <p:ph idx="1"/>
          </p:nvPr>
        </p:nvPicPr>
        <p:blipFill>
          <a:blip r:embed="rId2"/>
          <a:srcRect/>
          <a:stretch>
            <a:fillRect/>
          </a:stretch>
        </p:blipFill>
        <p:spPr bwMode="auto">
          <a:xfrm>
            <a:off x="1371600" y="1295401"/>
            <a:ext cx="6500916" cy="1676400"/>
          </a:xfrm>
          <a:prstGeom prst="rect">
            <a:avLst/>
          </a:prstGeom>
          <a:noFill/>
          <a:ln w="9525">
            <a:noFill/>
            <a:miter lim="800000"/>
            <a:headEnd/>
            <a:tailEnd/>
          </a:ln>
          <a:effectLst/>
        </p:spPr>
      </p:pic>
      <p:sp>
        <p:nvSpPr>
          <p:cNvPr id="3" name="Rectangle 2"/>
          <p:cNvSpPr/>
          <p:nvPr/>
        </p:nvSpPr>
        <p:spPr>
          <a:xfrm>
            <a:off x="762000" y="3048000"/>
            <a:ext cx="8001000" cy="3108543"/>
          </a:xfrm>
          <a:prstGeom prst="rect">
            <a:avLst/>
          </a:prstGeom>
        </p:spPr>
        <p:txBody>
          <a:bodyPr wrap="square">
            <a:spAutoFit/>
          </a:bodyPr>
          <a:lstStyle/>
          <a:p>
            <a:pPr algn="just"/>
            <a:r>
              <a:rPr lang="en-US" sz="2800">
                <a:solidFill>
                  <a:srgbClr val="002060"/>
                </a:solidFill>
                <a:latin typeface="Arial" pitchFamily="34" charset="0"/>
                <a:cs typeface="Arial" pitchFamily="34" charset="0"/>
              </a:rPr>
              <a:t>Tóm tắt và đề xuất</a:t>
            </a:r>
          </a:p>
          <a:p>
            <a:pPr algn="just"/>
            <a:r>
              <a:rPr lang="en-US" sz="2800">
                <a:solidFill>
                  <a:srgbClr val="002060"/>
                </a:solidFill>
                <a:latin typeface="Arial" pitchFamily="34" charset="0"/>
                <a:cs typeface="Arial" pitchFamily="34" charset="0"/>
              </a:rPr>
              <a:t>Không có kết luận về việc sử dụng dẫn lưu dưới da trong bệnh nhân trải qua vết thương đóng kín có thể được rút ra từ dữ liệu hiện tại.</a:t>
            </a:r>
          </a:p>
          <a:p>
            <a:pPr algn="just"/>
            <a:r>
              <a:rPr lang="en-US" sz="2800">
                <a:solidFill>
                  <a:srgbClr val="002060"/>
                </a:solidFill>
                <a:latin typeface="Arial" pitchFamily="34" charset="0"/>
                <a:cs typeface="Arial" pitchFamily="34" charset="0"/>
              </a:rPr>
              <a:t>Cấp độ bằng chứng: Thấp.</a:t>
            </a:r>
          </a:p>
          <a:p>
            <a:pPr algn="just"/>
            <a:r>
              <a:rPr lang="en-US" sz="2800">
                <a:solidFill>
                  <a:srgbClr val="002060"/>
                </a:solidFill>
                <a:latin typeface="Arial" pitchFamily="34" charset="0"/>
                <a:cs typeface="Arial" pitchFamily="34" charset="0"/>
              </a:rPr>
              <a:t>Sức mạnh đồng thuận: Sự đồng thuận mạnh mẽ.</a:t>
            </a:r>
          </a:p>
          <a:p>
            <a:pPr algn="just"/>
            <a:r>
              <a:rPr lang="en-US" sz="2800">
                <a:solidFill>
                  <a:srgbClr val="002060"/>
                </a:solidFill>
                <a:latin typeface="Arial" pitchFamily="34" charset="0"/>
                <a:cs typeface="Arial" pitchFamily="34" charset="0"/>
              </a:rPr>
              <a:t>Cấp khuyến nghị: 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rgbClr val="FF0000"/>
                </a:solidFill>
                <a:latin typeface="Arial" pitchFamily="34" charset="0"/>
                <a:cs typeface="Arial" pitchFamily="34" charset="0"/>
              </a:rPr>
              <a:t>Postoperative shaving/depilation</a:t>
            </a:r>
            <a:endParaRPr lang="en-US" sz="4000">
              <a:solidFill>
                <a:srgbClr val="FF0000"/>
              </a:solidFill>
              <a:latin typeface="Arial" pitchFamily="34" charset="0"/>
              <a:cs typeface="Arial" pitchFamily="34" charset="0"/>
            </a:endParaRPr>
          </a:p>
        </p:txBody>
      </p:sp>
      <p:pic>
        <p:nvPicPr>
          <p:cNvPr id="44035" name="Picture 3"/>
          <p:cNvPicPr>
            <a:picLocks noGrp="1" noChangeAspect="1" noChangeArrowheads="1"/>
          </p:cNvPicPr>
          <p:nvPr>
            <p:ph idx="1"/>
          </p:nvPr>
        </p:nvPicPr>
        <p:blipFill>
          <a:blip r:embed="rId2"/>
          <a:srcRect/>
          <a:stretch>
            <a:fillRect/>
          </a:stretch>
        </p:blipFill>
        <p:spPr bwMode="auto">
          <a:xfrm>
            <a:off x="1143000" y="1143000"/>
            <a:ext cx="6571396" cy="1600200"/>
          </a:xfrm>
          <a:prstGeom prst="rect">
            <a:avLst/>
          </a:prstGeom>
          <a:noFill/>
          <a:ln w="9525">
            <a:noFill/>
            <a:miter lim="800000"/>
            <a:headEnd/>
            <a:tailEnd/>
          </a:ln>
          <a:effectLst/>
        </p:spPr>
      </p:pic>
      <p:sp>
        <p:nvSpPr>
          <p:cNvPr id="3" name="Rectangle 2"/>
          <p:cNvSpPr/>
          <p:nvPr/>
        </p:nvSpPr>
        <p:spPr>
          <a:xfrm>
            <a:off x="685800" y="2743200"/>
            <a:ext cx="8077200" cy="3539430"/>
          </a:xfrm>
          <a:prstGeom prst="rect">
            <a:avLst/>
          </a:prstGeom>
        </p:spPr>
        <p:txBody>
          <a:bodyPr wrap="square">
            <a:spAutoFit/>
          </a:bodyPr>
          <a:lstStyle/>
          <a:p>
            <a:r>
              <a:rPr lang="en-US" sz="3200">
                <a:solidFill>
                  <a:srgbClr val="002060"/>
                </a:solidFill>
                <a:latin typeface="Arial" pitchFamily="34" charset="0"/>
                <a:cs typeface="Arial" pitchFamily="34" charset="0"/>
              </a:rPr>
              <a:t>Tóm tắt và đề xuất</a:t>
            </a:r>
          </a:p>
          <a:p>
            <a:pPr algn="just"/>
            <a:r>
              <a:rPr lang="en-US" sz="3200">
                <a:solidFill>
                  <a:srgbClr val="002060"/>
                </a:solidFill>
                <a:latin typeface="Arial" pitchFamily="34" charset="0"/>
                <a:cs typeface="Arial" pitchFamily="34" charset="0"/>
              </a:rPr>
              <a:t>Không nên thực hiện cạo </a:t>
            </a:r>
            <a:r>
              <a:rPr lang="en-US" sz="3200" smtClean="0">
                <a:solidFill>
                  <a:srgbClr val="002060"/>
                </a:solidFill>
                <a:latin typeface="Arial" pitchFamily="34" charset="0"/>
                <a:cs typeface="Arial" pitchFamily="34" charset="0"/>
              </a:rPr>
              <a:t>lông sau </a:t>
            </a:r>
            <a:r>
              <a:rPr lang="en-US" sz="3200">
                <a:solidFill>
                  <a:srgbClr val="002060"/>
                </a:solidFill>
                <a:latin typeface="Arial" pitchFamily="34" charset="0"/>
                <a:cs typeface="Arial" pitchFamily="34" charset="0"/>
              </a:rPr>
              <a:t>phẫu thuật. Việc sử </a:t>
            </a:r>
            <a:r>
              <a:rPr lang="en-US" sz="3200" smtClean="0">
                <a:solidFill>
                  <a:srgbClr val="002060"/>
                </a:solidFill>
                <a:latin typeface="Arial" pitchFamily="34" charset="0"/>
                <a:cs typeface="Arial" pitchFamily="34" charset="0"/>
              </a:rPr>
              <a:t>dụng</a:t>
            </a:r>
            <a:r>
              <a:rPr lang="en-US" sz="3200">
                <a:solidFill>
                  <a:srgbClr val="002060"/>
                </a:solidFill>
                <a:latin typeface="Arial" pitchFamily="34" charset="0"/>
                <a:cs typeface="Arial" pitchFamily="34" charset="0"/>
              </a:rPr>
              <a:t> laser depilation</a:t>
            </a:r>
            <a:r>
              <a:rPr lang="en-US" sz="3200" smtClean="0">
                <a:solidFill>
                  <a:srgbClr val="002060"/>
                </a:solidFill>
                <a:latin typeface="Arial" pitchFamily="34" charset="0"/>
                <a:cs typeface="Arial" pitchFamily="34" charset="0"/>
              </a:rPr>
              <a:t> </a:t>
            </a:r>
            <a:r>
              <a:rPr lang="en-US" sz="3200">
                <a:solidFill>
                  <a:srgbClr val="002060"/>
                </a:solidFill>
                <a:latin typeface="Arial" pitchFamily="34" charset="0"/>
                <a:cs typeface="Arial" pitchFamily="34" charset="0"/>
              </a:rPr>
              <a:t>sau phẫu thuật </a:t>
            </a:r>
            <a:r>
              <a:rPr lang="en-US" sz="3200" smtClean="0">
                <a:solidFill>
                  <a:srgbClr val="002060"/>
                </a:solidFill>
                <a:latin typeface="Arial" pitchFamily="34" charset="0"/>
                <a:cs typeface="Arial" pitchFamily="34" charset="0"/>
              </a:rPr>
              <a:t>không được </a:t>
            </a:r>
            <a:r>
              <a:rPr lang="en-US" sz="3200">
                <a:solidFill>
                  <a:srgbClr val="002060"/>
                </a:solidFill>
                <a:latin typeface="Arial" pitchFamily="34" charset="0"/>
                <a:cs typeface="Arial" pitchFamily="34" charset="0"/>
              </a:rPr>
              <a:t>đề nghị do thiếu dữ liệu đáng tin cậy.</a:t>
            </a:r>
          </a:p>
          <a:p>
            <a:r>
              <a:rPr lang="en-US" sz="3200">
                <a:solidFill>
                  <a:srgbClr val="002060"/>
                </a:solidFill>
                <a:latin typeface="Arial" pitchFamily="34" charset="0"/>
                <a:cs typeface="Arial" pitchFamily="34" charset="0"/>
              </a:rPr>
              <a:t>Cấp độ bằng chứng: Thấp.</a:t>
            </a:r>
          </a:p>
          <a:p>
            <a:r>
              <a:rPr lang="en-US" sz="3200">
                <a:solidFill>
                  <a:srgbClr val="002060"/>
                </a:solidFill>
                <a:latin typeface="Arial" pitchFamily="34" charset="0"/>
                <a:cs typeface="Arial" pitchFamily="34" charset="0"/>
              </a:rPr>
              <a:t>Đ</a:t>
            </a:r>
            <a:r>
              <a:rPr lang="en-US" sz="3200" smtClean="0">
                <a:solidFill>
                  <a:srgbClr val="002060"/>
                </a:solidFill>
                <a:latin typeface="Arial" pitchFamily="34" charset="0"/>
                <a:cs typeface="Arial" pitchFamily="34" charset="0"/>
              </a:rPr>
              <a:t>ồng </a:t>
            </a:r>
            <a:r>
              <a:rPr lang="en-US" sz="3200">
                <a:solidFill>
                  <a:srgbClr val="002060"/>
                </a:solidFill>
                <a:latin typeface="Arial" pitchFamily="34" charset="0"/>
                <a:cs typeface="Arial" pitchFamily="34" charset="0"/>
              </a:rPr>
              <a:t>thuận: Sự đồng thuận mạnh mẽ</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Arial" pitchFamily="34" charset="0"/>
                <a:cs typeface="Arial" pitchFamily="34" charset="0"/>
              </a:rPr>
              <a:t>Kết luận</a:t>
            </a:r>
            <a:endParaRPr lang="en-US">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685800" y="1600200"/>
            <a:ext cx="7772400" cy="4525963"/>
          </a:xfrm>
        </p:spPr>
        <p:txBody>
          <a:bodyPr>
            <a:normAutofit lnSpcReduction="10000"/>
          </a:bodyPr>
          <a:lstStyle/>
          <a:p>
            <a:pPr algn="just"/>
            <a:r>
              <a:rPr lang="en-US" smtClean="0">
                <a:solidFill>
                  <a:srgbClr val="002060"/>
                </a:solidFill>
                <a:latin typeface="Arial" pitchFamily="34" charset="0"/>
                <a:cs typeface="Arial" pitchFamily="34" charset="0"/>
              </a:rPr>
              <a:t>Bệnh pilonidal hiếm gặp ở VN so với người Châu Âu và Châu Mỹ.</a:t>
            </a:r>
          </a:p>
          <a:p>
            <a:pPr algn="just"/>
            <a:r>
              <a:rPr lang="en-US" smtClean="0">
                <a:solidFill>
                  <a:srgbClr val="002060"/>
                </a:solidFill>
                <a:latin typeface="Arial" pitchFamily="34" charset="0"/>
                <a:cs typeface="Arial" pitchFamily="34" charset="0"/>
              </a:rPr>
              <a:t>BVĐHYDTPHCM có 46 ca / 2năm</a:t>
            </a:r>
          </a:p>
          <a:p>
            <a:pPr algn="just"/>
            <a:r>
              <a:rPr lang="en-US" smtClean="0">
                <a:solidFill>
                  <a:srgbClr val="002060"/>
                </a:solidFill>
                <a:latin typeface="Arial" pitchFamily="34" charset="0"/>
                <a:cs typeface="Arial" pitchFamily="34" charset="0"/>
              </a:rPr>
              <a:t>Có nhiều phương pháp điều trị và phẫu thuật nhưng kết quả còn nhiều tranh cải. I &amp; D thường được lựa chọn.</a:t>
            </a:r>
          </a:p>
          <a:p>
            <a:pPr algn="just"/>
            <a:r>
              <a:rPr lang="en-US" smtClean="0">
                <a:solidFill>
                  <a:srgbClr val="002060"/>
                </a:solidFill>
                <a:latin typeface="Arial" pitchFamily="34" charset="0"/>
                <a:cs typeface="Arial" pitchFamily="34" charset="0"/>
              </a:rPr>
              <a:t>Kháng sinh nên dùng b/n ức chế miễm dịch, viêm mô tế bào nặng và có bệnh nền kèm theo</a:t>
            </a:r>
            <a:endParaRPr lang="en-US">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778273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36"/>
            <a:ext cx="9144000" cy="68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6019800"/>
            <a:ext cx="7848600" cy="584775"/>
          </a:xfrm>
          <a:prstGeom prst="rect">
            <a:avLst/>
          </a:prstGeom>
        </p:spPr>
        <p:txBody>
          <a:bodyPr wrap="square">
            <a:spAutoFit/>
          </a:bodyPr>
          <a:lstStyle/>
          <a:p>
            <a:pPr algn="ctr"/>
            <a:r>
              <a:rPr lang="en-US" sz="3200">
                <a:solidFill>
                  <a:srgbClr val="FFFF00"/>
                </a:solidFill>
                <a:latin typeface="Arial" pitchFamily="34" charset="0"/>
                <a:cs typeface="Arial" pitchFamily="34" charset="0"/>
              </a:rPr>
              <a:t>CÁM ƠN SỰ THEO DÕI CỦA CÁC BẠN</a:t>
            </a:r>
          </a:p>
        </p:txBody>
      </p:sp>
    </p:spTree>
    <p:extLst>
      <p:ext uri="{BB962C8B-B14F-4D97-AF65-F5344CB8AC3E}">
        <p14:creationId xmlns:p14="http://schemas.microsoft.com/office/powerpoint/2010/main" val="352113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01762"/>
          </a:xfrm>
        </p:spPr>
        <p:txBody>
          <a:bodyPr>
            <a:normAutofit/>
          </a:bodyPr>
          <a:lstStyle/>
          <a:p>
            <a:r>
              <a:rPr lang="en-US" sz="3600" smtClean="0">
                <a:solidFill>
                  <a:srgbClr val="FF0000"/>
                </a:solidFill>
                <a:latin typeface="Arial" pitchFamily="34" charset="0"/>
                <a:cs typeface="Arial" pitchFamily="34" charset="0"/>
              </a:rPr>
              <a:t>TUỔI (2 năm: </a:t>
            </a:r>
            <a:r>
              <a:rPr lang="en-US" sz="3600">
                <a:solidFill>
                  <a:srgbClr val="FF0000"/>
                </a:solidFill>
                <a:latin typeface="Arial" pitchFamily="34" charset="0"/>
                <a:cs typeface="Arial" pitchFamily="34" charset="0"/>
              </a:rPr>
              <a:t>4</a:t>
            </a:r>
            <a:r>
              <a:rPr lang="en-US" sz="3600" smtClean="0">
                <a:solidFill>
                  <a:srgbClr val="FF0000"/>
                </a:solidFill>
                <a:latin typeface="Arial" pitchFamily="34" charset="0"/>
                <a:cs typeface="Arial" pitchFamily="34" charset="0"/>
              </a:rPr>
              <a:t>6ca)</a:t>
            </a:r>
            <a:br>
              <a:rPr lang="en-US" sz="3600" smtClean="0">
                <a:solidFill>
                  <a:srgbClr val="FF0000"/>
                </a:solidFill>
                <a:latin typeface="Arial" pitchFamily="34" charset="0"/>
                <a:cs typeface="Arial" pitchFamily="34" charset="0"/>
              </a:rPr>
            </a:br>
            <a:r>
              <a:rPr lang="en-US" sz="3600" smtClean="0">
                <a:solidFill>
                  <a:srgbClr val="FF0000"/>
                </a:solidFill>
                <a:latin typeface="Arial" pitchFamily="34" charset="0"/>
                <a:cs typeface="Arial" pitchFamily="34" charset="0"/>
              </a:rPr>
              <a:t> (lớn nhất: 65t, nhỏ nhất: 15t)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724359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842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latin typeface="Arial" pitchFamily="34" charset="0"/>
                <a:cs typeface="Arial" pitchFamily="34" charset="0"/>
              </a:rPr>
              <a:t>Yếu tố nguy cơ:</a:t>
            </a:r>
            <a:endParaRPr lang="en-US">
              <a:solidFill>
                <a:srgbClr val="FF0000"/>
              </a:solidFill>
            </a:endParaRPr>
          </a:p>
        </p:txBody>
      </p:sp>
      <p:sp>
        <p:nvSpPr>
          <p:cNvPr id="3" name="Content Placeholder 2"/>
          <p:cNvSpPr>
            <a:spLocks noGrp="1"/>
          </p:cNvSpPr>
          <p:nvPr>
            <p:ph idx="1"/>
          </p:nvPr>
        </p:nvSpPr>
        <p:spPr>
          <a:xfrm>
            <a:off x="1524000" y="1600200"/>
            <a:ext cx="6629400" cy="4525963"/>
          </a:xfrm>
        </p:spPr>
        <p:txBody>
          <a:bodyPr/>
          <a:lstStyle/>
          <a:p>
            <a:r>
              <a:rPr lang="en-US" sz="2800" smtClean="0">
                <a:latin typeface="Arial" pitchFamily="34" charset="0"/>
                <a:cs typeface="Arial" pitchFamily="34" charset="0"/>
              </a:rPr>
              <a:t> </a:t>
            </a:r>
            <a:r>
              <a:rPr lang="en-US" smtClean="0">
                <a:solidFill>
                  <a:srgbClr val="002060"/>
                </a:solidFill>
                <a:latin typeface="Arial" pitchFamily="34" charset="0"/>
                <a:cs typeface="Arial" pitchFamily="34" charset="0"/>
              </a:rPr>
              <a:t>Nam giới</a:t>
            </a:r>
          </a:p>
          <a:p>
            <a:pPr marL="228600" lvl="6"/>
            <a:r>
              <a:rPr lang="en-US" sz="3200" smtClean="0">
                <a:solidFill>
                  <a:srgbClr val="002060"/>
                </a:solidFill>
                <a:latin typeface="Arial" pitchFamily="34" charset="0"/>
                <a:cs typeface="Arial" pitchFamily="34" charset="0"/>
              </a:rPr>
              <a:t>  Béo phì</a:t>
            </a:r>
          </a:p>
          <a:p>
            <a:pPr marL="228600" lvl="6"/>
            <a:r>
              <a:rPr lang="en-US" sz="3200" smtClean="0">
                <a:solidFill>
                  <a:srgbClr val="002060"/>
                </a:solidFill>
                <a:latin typeface="Arial" pitchFamily="34" charset="0"/>
                <a:cs typeface="Arial" pitchFamily="34" charset="0"/>
              </a:rPr>
              <a:t>  Ngồi lâu </a:t>
            </a:r>
          </a:p>
          <a:p>
            <a:pPr marL="457200" lvl="6" indent="-457200"/>
            <a:r>
              <a:rPr lang="en-US" sz="3200" smtClean="0">
                <a:solidFill>
                  <a:srgbClr val="002060"/>
                </a:solidFill>
                <a:latin typeface="Arial" pitchFamily="34" charset="0"/>
                <a:cs typeface="Arial" pitchFamily="34" charset="0"/>
              </a:rPr>
              <a:t>Chấn thương lập đi lập lại vùng           sacro-coccygeal</a:t>
            </a:r>
          </a:p>
          <a:p>
            <a:pPr marL="457200" lvl="6" indent="-457200"/>
            <a:r>
              <a:rPr lang="en-US" sz="3200" smtClean="0">
                <a:solidFill>
                  <a:srgbClr val="002060"/>
                </a:solidFill>
                <a:latin typeface="Arial" pitchFamily="34" charset="0"/>
                <a:cs typeface="Arial" pitchFamily="34" charset="0"/>
              </a:rPr>
              <a:t>Cơ thể có nhiều lông và vệ sinh      kém</a:t>
            </a:r>
            <a:endParaRPr lang="en-US" sz="320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31900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Arial" pitchFamily="34" charset="0"/>
                <a:cs typeface="Arial" pitchFamily="34" charset="0"/>
              </a:rPr>
              <a:t>Triệu chứng</a:t>
            </a:r>
            <a:endParaRPr lang="en-US">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914400" y="1600200"/>
            <a:ext cx="7848600" cy="4525963"/>
          </a:xfrm>
        </p:spPr>
        <p:txBody>
          <a:bodyPr>
            <a:normAutofit/>
          </a:bodyPr>
          <a:lstStyle/>
          <a:p>
            <a:pPr algn="just">
              <a:lnSpc>
                <a:spcPct val="150000"/>
              </a:lnSpc>
            </a:pPr>
            <a:r>
              <a:rPr lang="en-US" dirty="0" err="1" smtClean="0">
                <a:solidFill>
                  <a:srgbClr val="002060"/>
                </a:solidFill>
                <a:latin typeface="Arial" pitchFamily="34" charset="0"/>
                <a:cs typeface="Arial" pitchFamily="34" charset="0"/>
              </a:rPr>
              <a:t>Đau</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trầm</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trọng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vùng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sacro</a:t>
            </a:r>
            <a:r>
              <a:rPr lang="en-US" dirty="0" smtClean="0">
                <a:solidFill>
                  <a:srgbClr val="002060"/>
                </a:solidFill>
                <a:latin typeface="Arial" pitchFamily="34" charset="0"/>
                <a:cs typeface="Arial" pitchFamily="34" charset="0"/>
              </a:rPr>
              <a:t>-coccygeal.</a:t>
            </a:r>
          </a:p>
          <a:p>
            <a:pPr algn="just">
              <a:lnSpc>
                <a:spcPct val="150000"/>
              </a:lnSpc>
            </a:pPr>
            <a:r>
              <a:rPr lang="en-US" dirty="0" err="1" smtClean="0">
                <a:solidFill>
                  <a:srgbClr val="002060"/>
                </a:solidFill>
                <a:latin typeface="Arial" pitchFamily="34" charset="0"/>
                <a:cs typeface="Arial" pitchFamily="34" charset="0"/>
              </a:rPr>
              <a:t>Sưng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nề</a:t>
            </a:r>
            <a:r>
              <a:rPr lang="en-US" dirty="0" smtClean="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vùng</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sacro</a:t>
            </a:r>
            <a:r>
              <a:rPr lang="en-US" dirty="0" smtClean="0">
                <a:solidFill>
                  <a:srgbClr val="002060"/>
                </a:solidFill>
                <a:latin typeface="Arial" pitchFamily="34" charset="0"/>
                <a:cs typeface="Arial" pitchFamily="34" charset="0"/>
              </a:rPr>
              <a:t>-coccygeal </a:t>
            </a:r>
            <a:r>
              <a:rPr lang="en-US" dirty="0" err="1" smtClean="0">
                <a:solidFill>
                  <a:srgbClr val="002060"/>
                </a:solidFill>
                <a:latin typeface="Arial" pitchFamily="34" charset="0"/>
                <a:cs typeface="Arial" pitchFamily="34" charset="0"/>
              </a:rPr>
              <a:t>với</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áp</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xe</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có</a:t>
            </a:r>
            <a:r>
              <a:rPr lang="en-US" dirty="0" smtClean="0">
                <a:solidFill>
                  <a:srgbClr val="002060"/>
                </a:solidFill>
                <a:latin typeface="Arial" pitchFamily="34" charset="0"/>
                <a:cs typeface="Arial" pitchFamily="34" charset="0"/>
              </a:rPr>
              <a:t> hay </a:t>
            </a:r>
            <a:r>
              <a:rPr lang="en-US" dirty="0" err="1" smtClean="0">
                <a:solidFill>
                  <a:srgbClr val="002060"/>
                </a:solidFill>
                <a:latin typeface="Arial" pitchFamily="34" charset="0"/>
                <a:cs typeface="Arial" pitchFamily="34" charset="0"/>
              </a:rPr>
              <a:t>không</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rò</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mủ</a:t>
            </a:r>
            <a:r>
              <a:rPr lang="en-US" dirty="0" smtClean="0">
                <a:solidFill>
                  <a:srgbClr val="002060"/>
                </a:solidFill>
                <a:latin typeface="Arial" pitchFamily="34" charset="0"/>
                <a:cs typeface="Arial" pitchFamily="34" charset="0"/>
              </a:rPr>
              <a:t> ở </a:t>
            </a:r>
            <a:r>
              <a:rPr lang="en-US" dirty="0" err="1" smtClean="0">
                <a:solidFill>
                  <a:srgbClr val="002060"/>
                </a:solidFill>
                <a:latin typeface="Arial" pitchFamily="34" charset="0"/>
                <a:cs typeface="Arial" pitchFamily="34" charset="0"/>
              </a:rPr>
              <a:t>rãnh</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gian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mông</a:t>
            </a:r>
            <a:r>
              <a:rPr lang="en-US" dirty="0" smtClean="0">
                <a:solidFill>
                  <a:srgbClr val="002060"/>
                </a:solidFill>
                <a:latin typeface="Arial" pitchFamily="34" charset="0"/>
                <a:cs typeface="Arial" pitchFamily="34" charset="0"/>
              </a:rPr>
              <a:t>.</a:t>
            </a:r>
          </a:p>
          <a:p>
            <a:pPr algn="just">
              <a:lnSpc>
                <a:spcPct val="150000"/>
              </a:lnSpc>
            </a:pPr>
            <a:r>
              <a:rPr lang="en-US" dirty="0" err="1" smtClean="0">
                <a:solidFill>
                  <a:srgbClr val="002060"/>
                </a:solidFill>
                <a:latin typeface="Arial" pitchFamily="34" charset="0"/>
                <a:cs typeface="Arial" pitchFamily="34" charset="0"/>
              </a:rPr>
              <a:t>Sự</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tiết</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dịch</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liên</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tục</a:t>
            </a:r>
            <a:r>
              <a:rPr lang="en-US" dirty="0" smtClean="0">
                <a:solidFill>
                  <a:srgbClr val="002060"/>
                </a:solidFill>
                <a:latin typeface="Arial" pitchFamily="34" charset="0"/>
                <a:cs typeface="Arial" pitchFamily="34" charset="0"/>
              </a:rPr>
              <a:t> ở </a:t>
            </a:r>
            <a:r>
              <a:rPr lang="en-US" dirty="0" err="1" smtClean="0">
                <a:solidFill>
                  <a:srgbClr val="002060"/>
                </a:solidFill>
                <a:latin typeface="Arial" pitchFamily="34" charset="0"/>
                <a:cs typeface="Arial" pitchFamily="34" charset="0"/>
              </a:rPr>
              <a:t>các</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lỗ</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rò</a:t>
            </a: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580359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295400"/>
          </a:xfrm>
        </p:spPr>
        <p:txBody>
          <a:bodyPr>
            <a:normAutofit fontScale="90000"/>
          </a:bodyPr>
          <a:lstStyle/>
          <a:p>
            <a:r>
              <a:rPr lang="en-US" smtClean="0">
                <a:solidFill>
                  <a:srgbClr val="FF0000"/>
                </a:solidFill>
                <a:latin typeface="Arial" pitchFamily="34" charset="0"/>
                <a:cs typeface="Arial" pitchFamily="34" charset="0"/>
              </a:rPr>
              <a:t>Yếu tố gia tăng biến chứng </a:t>
            </a:r>
            <a:br>
              <a:rPr lang="en-US" smtClean="0">
                <a:solidFill>
                  <a:srgbClr val="FF0000"/>
                </a:solidFill>
                <a:latin typeface="Arial" pitchFamily="34" charset="0"/>
                <a:cs typeface="Arial" pitchFamily="34" charset="0"/>
              </a:rPr>
            </a:br>
            <a:r>
              <a:rPr lang="en-US" smtClean="0">
                <a:solidFill>
                  <a:srgbClr val="FF0000"/>
                </a:solidFill>
                <a:latin typeface="Arial" pitchFamily="34" charset="0"/>
                <a:cs typeface="Arial" pitchFamily="34" charset="0"/>
              </a:rPr>
              <a:t>và tái phát</a:t>
            </a:r>
            <a:endParaRPr lang="en-US">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1752600" y="2514600"/>
            <a:ext cx="6934200" cy="3611563"/>
          </a:xfrm>
        </p:spPr>
        <p:txBody>
          <a:bodyPr/>
          <a:lstStyle/>
          <a:p>
            <a:pPr>
              <a:lnSpc>
                <a:spcPct val="150000"/>
              </a:lnSpc>
            </a:pPr>
            <a:r>
              <a:rPr lang="en-US" smtClean="0">
                <a:solidFill>
                  <a:srgbClr val="002060"/>
                </a:solidFill>
                <a:latin typeface="Arial" pitchFamily="34" charset="0"/>
                <a:cs typeface="Arial" pitchFamily="34" charset="0"/>
              </a:rPr>
              <a:t>BMI béo phì</a:t>
            </a:r>
          </a:p>
          <a:p>
            <a:pPr>
              <a:lnSpc>
                <a:spcPct val="150000"/>
              </a:lnSpc>
            </a:pPr>
            <a:r>
              <a:rPr lang="en-US" smtClean="0">
                <a:solidFill>
                  <a:srgbClr val="002060"/>
                </a:solidFill>
                <a:latin typeface="Arial" pitchFamily="34" charset="0"/>
                <a:cs typeface="Arial" pitchFamily="34" charset="0"/>
              </a:rPr>
              <a:t>Hút thuốc lá</a:t>
            </a:r>
          </a:p>
          <a:p>
            <a:pPr>
              <a:lnSpc>
                <a:spcPct val="150000"/>
              </a:lnSpc>
            </a:pPr>
            <a:r>
              <a:rPr lang="en-US" smtClean="0">
                <a:solidFill>
                  <a:srgbClr val="002060"/>
                </a:solidFill>
                <a:latin typeface="Arial" pitchFamily="34" charset="0"/>
                <a:cs typeface="Arial" pitchFamily="34" charset="0"/>
              </a:rPr>
              <a:t>Thiếu dự phòng kháng sinh</a:t>
            </a:r>
            <a:endParaRPr lang="en-US">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107722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608256" y="838200"/>
            <a:ext cx="7958456" cy="5257800"/>
          </a:xfrm>
          <a:prstGeom prst="rect">
            <a:avLst/>
          </a:prstGeom>
          <a:noFill/>
          <a:ln w="9525">
            <a:noFill/>
            <a:miter lim="800000"/>
            <a:headEnd/>
            <a:tailEnd/>
          </a:ln>
          <a:effectLst/>
        </p:spPr>
      </p:pic>
      <p:sp>
        <p:nvSpPr>
          <p:cNvPr id="4" name="Rectangle 3"/>
          <p:cNvSpPr/>
          <p:nvPr/>
        </p:nvSpPr>
        <p:spPr>
          <a:xfrm>
            <a:off x="4114800" y="5562600"/>
            <a:ext cx="152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2556</Words>
  <Application>Microsoft Office PowerPoint</Application>
  <PresentationFormat>On-screen Show (4:3)</PresentationFormat>
  <Paragraphs>182</Paragraphs>
  <Slides>47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HƯỚNG DẪN ĐIỀU TRỊ BỆNH XOANG TỔ LÔNG</vt:lpstr>
      <vt:lpstr>ĐẶT VẤN ĐỀ</vt:lpstr>
      <vt:lpstr>LỊCH SỬ</vt:lpstr>
      <vt:lpstr>PowerPoint Presentation</vt:lpstr>
      <vt:lpstr>TUỔI (2 năm: 46ca)  (lớn nhất: 65t, nhỏ nhất: 15t)</vt:lpstr>
      <vt:lpstr>Yếu tố nguy cơ:</vt:lpstr>
      <vt:lpstr>Triệu chứng</vt:lpstr>
      <vt:lpstr>Yếu tố gia tăng biến chứng  và tái phát</vt:lpstr>
      <vt:lpstr>PowerPoint Presentation</vt:lpstr>
      <vt:lpstr>PowerPoint Presentation</vt:lpstr>
      <vt:lpstr>Đánh giá ban đầu</vt:lpstr>
      <vt:lpstr>CHẨN ĐOÁN PHÂN BIỆT</vt:lpstr>
      <vt:lpstr>Treatment Nonoperative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Non-operative management</vt:lpstr>
      <vt:lpstr>Non-operative management</vt:lpstr>
      <vt:lpstr>Non-operative management</vt:lpstr>
      <vt:lpstr>Operative management</vt:lpstr>
      <vt:lpstr>Operative management</vt:lpstr>
      <vt:lpstr>Operative management</vt:lpstr>
      <vt:lpstr>Operative management</vt:lpstr>
      <vt:lpstr>Management of recurrent pilonidal disease</vt:lpstr>
      <vt:lpstr>Management of recurrent pilonidal disease</vt:lpstr>
      <vt:lpstr>Management of recurrent pilonidal disease</vt:lpstr>
      <vt:lpstr>PowerPoint Presentation</vt:lpstr>
      <vt:lpstr>PowerPoint Presentation</vt:lpstr>
      <vt:lpstr>Acute abscess</vt:lpstr>
      <vt:lpstr>Phenol treatment</vt:lpstr>
      <vt:lpstr>Pit picking</vt:lpstr>
      <vt:lpstr>Sinusectomy</vt:lpstr>
      <vt:lpstr>Excision and open wound healing</vt:lpstr>
      <vt:lpstr>Marsupialization</vt:lpstr>
      <vt:lpstr>Midline closure</vt:lpstr>
      <vt:lpstr>Frequently used off-middline procedures</vt:lpstr>
      <vt:lpstr>Rarely used off-midline procedures</vt:lpstr>
      <vt:lpstr>Method of anesthesia</vt:lpstr>
      <vt:lpstr>Antibiotic prophylaxis</vt:lpstr>
      <vt:lpstr>Wound drainage</vt:lpstr>
      <vt:lpstr>Postoperative shaving/depilation</vt:lpstr>
      <vt:lpstr>Kết luận</vt:lpstr>
      <vt:lpstr>PowerPoint Presentation</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NGOAI 12</cp:lastModifiedBy>
  <cp:revision>59</cp:revision>
  <dcterms:created xsi:type="dcterms:W3CDTF">2018-11-28T01:13:51Z</dcterms:created>
  <dcterms:modified xsi:type="dcterms:W3CDTF">2019-03-09T03:59:05Z</dcterms:modified>
</cp:coreProperties>
</file>