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0" r:id="rId4"/>
    <p:sldId id="259" r:id="rId5"/>
    <p:sldId id="273" r:id="rId6"/>
    <p:sldId id="282" r:id="rId7"/>
    <p:sldId id="285" r:id="rId8"/>
    <p:sldId id="283" r:id="rId9"/>
    <p:sldId id="284" r:id="rId10"/>
    <p:sldId id="289" r:id="rId11"/>
    <p:sldId id="290" r:id="rId12"/>
    <p:sldId id="275" r:id="rId13"/>
    <p:sldId id="274" r:id="rId14"/>
    <p:sldId id="291" r:id="rId15"/>
    <p:sldId id="292" r:id="rId16"/>
    <p:sldId id="294" r:id="rId17"/>
    <p:sldId id="293" r:id="rId18"/>
    <p:sldId id="276" r:id="rId19"/>
    <p:sldId id="277" r:id="rId20"/>
    <p:sldId id="278" r:id="rId21"/>
    <p:sldId id="297" r:id="rId22"/>
    <p:sldId id="298" r:id="rId23"/>
    <p:sldId id="263" r:id="rId24"/>
    <p:sldId id="299" r:id="rId25"/>
    <p:sldId id="268" r:id="rId26"/>
    <p:sldId id="269" r:id="rId27"/>
    <p:sldId id="270" r:id="rId28"/>
    <p:sldId id="295" r:id="rId29"/>
    <p:sldId id="272" r:id="rId30"/>
    <p:sldId id="296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2549"/>
    <a:srgbClr val="003F46"/>
    <a:srgbClr val="FF8225"/>
    <a:srgbClr val="5DD5FF"/>
    <a:srgbClr val="FF0D97"/>
    <a:srgbClr val="003635"/>
    <a:srgbClr val="9EFF29"/>
    <a:srgbClr val="C80064"/>
    <a:srgbClr val="C33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>
        <p:scale>
          <a:sx n="108" d="100"/>
          <a:sy n="108" d="100"/>
        </p:scale>
        <p:origin x="1760" y="9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39151213_International_consensus_definition_of_low_anterior_resection_syndrome/journal/ANZ-Journal-of-Surgery-1445-2197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﻿Bryant CL, </a:t>
            </a:r>
            <a:r>
              <a:rPr lang="en-US" dirty="0" err="1"/>
              <a:t>Lunniss</a:t>
            </a:r>
            <a:r>
              <a:rPr lang="en-US" dirty="0"/>
              <a:t> PJ, Knowles CH et al. Anterior resection syndrome.</a:t>
            </a:r>
          </a:p>
          <a:p>
            <a:r>
              <a:rPr lang="en-US" dirty="0"/>
              <a:t> Lancet Oncol. 2012; 13: e403–8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34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International consensus definition of low anterior resection syndrome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February 2020</a:t>
            </a:r>
          </a:p>
          <a:p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ANZ Journal of Surgery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90(3)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﻿Delphi survey- 325 mems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04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BM.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bowel movements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55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Diagnosis of low anterior resection syndrome. ERUS: Endorectal ultrasound; FI: Fecal incontinence; LARS: Low anterior resection syndrome score; MSKCC: Memorial Sloan Kettering Cancer Center.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LARS based on 5 items of the LARS score, as described by </a:t>
            </a:r>
            <a:r>
              <a:rPr lang="en-US" dirty="0" err="1"/>
              <a:t>Emmertsen</a:t>
            </a:r>
            <a:r>
              <a:rPr lang="en-US" dirty="0"/>
              <a:t> and Laurberg</a:t>
            </a:r>
            <a:r>
              <a:rPr lang="en-US" baseline="30000" dirty="0"/>
              <a:t>3</a:t>
            </a:r>
            <a:r>
              <a:rPr lang="en-US" dirty="0"/>
              <a:t>: incontinence for flatus and/or liquid stool, frequency of bowel movements, clustering of the stools, and fecal urgency. Respondents who scored &lt;21 points did not have LARS. Respondents who scored 21 to 29 points experienced minor LARS, whereas 30 to 42 points indicated major LARS.</a:t>
            </a:r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67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St. Mark's incontinence score 6 Never Rarely Sometimes Weekly Daily 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6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reatment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 of low anterior resection syndrome. SNS: Sacral nerve stimulation; TAI: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Transanal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irrigation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Urgency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Ramosetron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5mcg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IBS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Alsosetron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cilansetron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Gas n bloating simethicone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SIBO--&gt;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Rifaxamin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, Neomycin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9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SIBO</a:t>
            </a:r>
            <a:r>
              <a:rPr lang="en-VN" dirty="0">
                <a:sym typeface="Wingdings" pitchFamily="2" charset="2"/>
              </a:rPr>
              <a:t> Rifaxamin, Neomycin</a:t>
            </a:r>
          </a:p>
          <a:p>
            <a:r>
              <a:rPr lang="en-VN" dirty="0">
                <a:sym typeface="Wingdings" pitchFamily="2" charset="2"/>
              </a:rPr>
              <a:t>Urgency  5mcg Ramosetron </a:t>
            </a:r>
          </a:p>
          <a:p>
            <a:r>
              <a:rPr lang="en-VN" dirty="0">
                <a:sym typeface="Wingdings" pitchFamily="2" charset="2"/>
              </a:rPr>
              <a:t>IBS Alsosetron, Cilansetron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3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Pelvic floor rehabilitation:</a:t>
            </a:r>
          </a:p>
          <a:p>
            <a:pPr marL="171450" indent="-171450">
              <a:buFontTx/>
              <a:buChar char="-"/>
            </a:pPr>
            <a:r>
              <a:rPr lang="en-VN" dirty="0"/>
              <a:t>Biofeedback</a:t>
            </a:r>
          </a:p>
          <a:p>
            <a:pPr marL="171450" indent="-171450">
              <a:buFontTx/>
              <a:buChar char="-"/>
            </a:pPr>
            <a:r>
              <a:rPr lang="en-VN" dirty="0"/>
              <a:t>Pelvic floor muscle training</a:t>
            </a:r>
          </a:p>
          <a:p>
            <a:pPr marL="171450" indent="-171450">
              <a:buFontTx/>
              <a:buChar char="-"/>
            </a:pPr>
            <a:r>
              <a:rPr lang="en-VN" dirty="0"/>
              <a:t>Electrostimulation</a:t>
            </a:r>
          </a:p>
          <a:p>
            <a:pPr marL="171450" indent="-171450">
              <a:buFontTx/>
              <a:buChar char="-"/>
            </a:pPr>
            <a:r>
              <a:rPr lang="en-VN" dirty="0"/>
              <a:t>Volumetric/ rectal balloon training</a:t>
            </a:r>
          </a:p>
          <a:p>
            <a:pPr marL="171450" indent="-171450">
              <a:buFontTx/>
              <a:buChar char="-"/>
            </a:pPr>
            <a:r>
              <a:rPr lang="en-VN" dirty="0"/>
              <a:t>Cobination of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9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8251" y="1482214"/>
            <a:ext cx="7573295" cy="183617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253" y="3052916"/>
            <a:ext cx="7588043" cy="648929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190" y="209589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27354"/>
            <a:ext cx="8246070" cy="345112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294" y="708880"/>
            <a:ext cx="653366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1142" y="1482212"/>
            <a:ext cx="6555658" cy="328739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90" y="33063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1127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8366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1127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8366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5762" y="1589954"/>
            <a:ext cx="4041919" cy="1659188"/>
          </a:xfrm>
        </p:spPr>
        <p:txBody>
          <a:bodyPr>
            <a:normAutofit/>
          </a:bodyPr>
          <a:lstStyle/>
          <a:p>
            <a:r>
              <a:rPr lang="en-US" sz="4400" dirty="0"/>
              <a:t>LAR syndrome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436" y="2969784"/>
            <a:ext cx="8118986" cy="730043"/>
          </a:xfrm>
        </p:spPr>
        <p:txBody>
          <a:bodyPr>
            <a:noAutofit/>
          </a:bodyPr>
          <a:lstStyle/>
          <a:p>
            <a:r>
              <a:rPr lang="en-US" sz="2000" dirty="0"/>
              <a:t>Dr.  Hoang </a:t>
            </a:r>
            <a:r>
              <a:rPr lang="en-US" sz="2000" dirty="0" err="1"/>
              <a:t>Ngau</a:t>
            </a:r>
            <a:r>
              <a:rPr lang="en-US" sz="2000" dirty="0"/>
              <a:t> Tran</a:t>
            </a:r>
          </a:p>
          <a:p>
            <a:r>
              <a:rPr lang="en-US" sz="2000" dirty="0"/>
              <a:t>UMC- Proctology Department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3668-A163-FB40-9589-D959E0D0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</a:t>
            </a:r>
            <a:r>
              <a:rPr lang="en-VN" dirty="0"/>
              <a:t>iagnosis</a:t>
            </a:r>
            <a:br>
              <a:rPr lang="en-VN" dirty="0"/>
            </a:b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1F1B-C575-B549-8C82-097C10840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sz="2400" dirty="0"/>
              <a:t>Suspect: &gt;= 1 bowel symtoms after sphincter- sparing operation</a:t>
            </a:r>
          </a:p>
          <a:p>
            <a:r>
              <a:rPr lang="en-VN" sz="2400" dirty="0"/>
              <a:t>Confirm: symtoms persist &gt;1 month and evaluation rules out other causes</a:t>
            </a:r>
          </a:p>
        </p:txBody>
      </p:sp>
    </p:spTree>
    <p:extLst>
      <p:ext uri="{BB962C8B-B14F-4D97-AF65-F5344CB8AC3E}">
        <p14:creationId xmlns:p14="http://schemas.microsoft.com/office/powerpoint/2010/main" val="334110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E863-D17B-6441-BC82-5DAB8FE4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Differential 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E5F5B-0FF6-8046-B7E8-67356E7F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sz="2000" dirty="0"/>
              <a:t>Anastomotic failure</a:t>
            </a:r>
          </a:p>
          <a:p>
            <a:r>
              <a:rPr lang="en-VN" sz="2000" dirty="0"/>
              <a:t>Anastomotics stricture</a:t>
            </a:r>
          </a:p>
          <a:p>
            <a:r>
              <a:rPr lang="en-VN" sz="2000" dirty="0"/>
              <a:t>Ischemis colitis</a:t>
            </a:r>
          </a:p>
          <a:p>
            <a:r>
              <a:rPr lang="en-VN" sz="2000" dirty="0"/>
              <a:t>Radiation proctitis</a:t>
            </a:r>
          </a:p>
          <a:p>
            <a:r>
              <a:rPr lang="en-VN" sz="2000" dirty="0"/>
              <a:t>Pre- existing sphinter injury</a:t>
            </a:r>
          </a:p>
          <a:p>
            <a:r>
              <a:rPr lang="en-VN" sz="2000" dirty="0"/>
              <a:t>Small intestinal bacterial overgrowth</a:t>
            </a:r>
          </a:p>
          <a:p>
            <a:r>
              <a:rPr lang="en-VN" sz="2000" dirty="0"/>
              <a:t>Exacerbation of pre- existing IBS</a:t>
            </a:r>
          </a:p>
        </p:txBody>
      </p:sp>
    </p:spTree>
    <p:extLst>
      <p:ext uri="{BB962C8B-B14F-4D97-AF65-F5344CB8AC3E}">
        <p14:creationId xmlns:p14="http://schemas.microsoft.com/office/powerpoint/2010/main" val="410956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B40F-CE8A-0D44-8C84-EC66151D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Diagnosis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82FDC1-68A2-7843-B65D-2C20179857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67" y="1434229"/>
            <a:ext cx="7883233" cy="354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69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2A53-F9F8-5E40-8B5D-7610BFEB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LARS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675F3-14EC-CE42-947C-97877C42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297" y="5749038"/>
            <a:ext cx="6555658" cy="3287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LARS based on 5 items of the LARS score, as described by </a:t>
            </a:r>
            <a:r>
              <a:rPr lang="en-US" dirty="0" err="1"/>
              <a:t>Emmertsen</a:t>
            </a:r>
            <a:r>
              <a:rPr lang="en-US" dirty="0"/>
              <a:t> and Laurberg</a:t>
            </a:r>
            <a:r>
              <a:rPr lang="en-US" baseline="30000" dirty="0"/>
              <a:t>3</a:t>
            </a:r>
            <a:r>
              <a:rPr lang="en-US" dirty="0"/>
              <a:t>: incontinence for flatus and/or liquid stool, frequency of bowel movements, clustering of the stools, and fecal urgency. Respondents who scored &lt;21 points did not have LARS. Respondents who scored 21 to 29 points experienced minor LARS, whereas 30 to 42 points indicated major LARS.</a:t>
            </a:r>
            <a:endParaRPr lang="en-VN" dirty="0"/>
          </a:p>
        </p:txBody>
      </p:sp>
      <p:pic>
        <p:nvPicPr>
          <p:cNvPr id="9218" name="Picture 2" descr="LARS questionnaire and scoring [9] | Download Scientific Diagram">
            <a:extLst>
              <a:ext uri="{FF2B5EF4-FFF2-40B4-BE49-F238E27FC236}">
                <a16:creationId xmlns:a16="http://schemas.microsoft.com/office/drawing/2014/main" id="{A79BC709-C810-FF4C-BB15-19E824702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092" y="-26478"/>
            <a:ext cx="3407327" cy="516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105149-DD9B-5747-AFA8-5AA343D2FAA3}"/>
              </a:ext>
            </a:extLst>
          </p:cNvPr>
          <p:cNvSpPr txBox="1"/>
          <p:nvPr/>
        </p:nvSpPr>
        <p:spPr>
          <a:xfrm>
            <a:off x="2140294" y="2743200"/>
            <a:ext cx="2431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VN" sz="2400" dirty="0"/>
              <a:t>Widely used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VN" sz="2400" dirty="0"/>
              <a:t>Concise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/>
              <a:t>E</a:t>
            </a:r>
            <a:r>
              <a:rPr lang="en-VN" sz="2400" dirty="0"/>
              <a:t>asy scoring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6F0EE2-11C8-DE4A-89BD-351F2F51B1EF}"/>
              </a:ext>
            </a:extLst>
          </p:cNvPr>
          <p:cNvSpPr/>
          <p:nvPr/>
        </p:nvSpPr>
        <p:spPr>
          <a:xfrm>
            <a:off x="6614556" y="708880"/>
            <a:ext cx="1033153" cy="288647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996C26-E6FB-A045-BAC3-6CC35BBBF288}"/>
              </a:ext>
            </a:extLst>
          </p:cNvPr>
          <p:cNvSpPr/>
          <p:nvPr/>
        </p:nvSpPr>
        <p:spPr>
          <a:xfrm>
            <a:off x="6132365" y="1508256"/>
            <a:ext cx="1033153" cy="288647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8BCB02-592A-054D-992F-1C229E7D2A4B}"/>
              </a:ext>
            </a:extLst>
          </p:cNvPr>
          <p:cNvSpPr/>
          <p:nvPr/>
        </p:nvSpPr>
        <p:spPr>
          <a:xfrm>
            <a:off x="5818909" y="2231639"/>
            <a:ext cx="700644" cy="288647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74D6F6-B5BC-A84F-B36D-030BAD34E155}"/>
              </a:ext>
            </a:extLst>
          </p:cNvPr>
          <p:cNvSpPr/>
          <p:nvPr/>
        </p:nvSpPr>
        <p:spPr>
          <a:xfrm>
            <a:off x="6051716" y="3169394"/>
            <a:ext cx="562839" cy="279724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E45D40-7FBD-3E43-8613-FC25719D0344}"/>
              </a:ext>
            </a:extLst>
          </p:cNvPr>
          <p:cNvSpPr/>
          <p:nvPr/>
        </p:nvSpPr>
        <p:spPr>
          <a:xfrm>
            <a:off x="5886572" y="3972846"/>
            <a:ext cx="727983" cy="171576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094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B193-B20F-EC45-95A9-639BFE3C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MSKCC SCORE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A32FC8F-074D-8948-8329-730750FC9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38" y="1525587"/>
            <a:ext cx="3695700" cy="10668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D1296A-68D8-D545-9B05-6E41594A9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294" y="2554076"/>
            <a:ext cx="6555658" cy="3287399"/>
          </a:xfrm>
        </p:spPr>
        <p:txBody>
          <a:bodyPr>
            <a:normAutofit/>
          </a:bodyPr>
          <a:lstStyle/>
          <a:p>
            <a:r>
              <a:rPr lang="en-VN" sz="2400" dirty="0"/>
              <a:t>2005</a:t>
            </a:r>
          </a:p>
          <a:p>
            <a:r>
              <a:rPr lang="en-VN" sz="2400" dirty="0"/>
              <a:t>18 questions</a:t>
            </a:r>
          </a:p>
          <a:p>
            <a:r>
              <a:rPr lang="en-US" sz="2400" dirty="0"/>
              <a:t>C</a:t>
            </a:r>
            <a:r>
              <a:rPr lang="en-VN" sz="2400" dirty="0"/>
              <a:t>omplex scoring- recoding</a:t>
            </a:r>
          </a:p>
        </p:txBody>
      </p:sp>
    </p:spTree>
    <p:extLst>
      <p:ext uri="{BB962C8B-B14F-4D97-AF65-F5344CB8AC3E}">
        <p14:creationId xmlns:p14="http://schemas.microsoft.com/office/powerpoint/2010/main" val="308010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DD6D-167C-FA44-8492-AEBB6631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FI score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3DC1CDE-2F4C-1F4C-AF3A-D6C097EEC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609" y="351683"/>
            <a:ext cx="4405746" cy="432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382C0-949D-A44A-87DC-F14D61D2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4520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2461-F49B-FD41-8890-A20A1405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FI score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469C5BE-B06C-EF41-A47E-1F611A360D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972" y="1420900"/>
            <a:ext cx="5847864" cy="282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66C4E3-DBA2-4E44-87C7-37F72B529778}"/>
              </a:ext>
            </a:extLst>
          </p:cNvPr>
          <p:cNvSpPr txBox="1"/>
          <p:nvPr/>
        </p:nvSpPr>
        <p:spPr>
          <a:xfrm>
            <a:off x="1882972" y="4434620"/>
            <a:ext cx="6533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Cleveland Clinic Florida Fecal Incontinence Score (CCFFIS) 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32737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29E6-609B-1447-BA2B-45259165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FI score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7273FDA-BAEE-AF47-BF51-693A77BB09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387" y="375942"/>
            <a:ext cx="3862758" cy="415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F1357-5B1F-1048-8361-1BE0110D08BF}"/>
              </a:ext>
            </a:extLst>
          </p:cNvPr>
          <p:cNvSpPr txBox="1"/>
          <p:nvPr/>
        </p:nvSpPr>
        <p:spPr>
          <a:xfrm>
            <a:off x="1555668" y="4632679"/>
            <a:ext cx="6911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St. Mark's incontinence score 6 Never Rarely Sometimes Weekly Daily 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7603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D9D8-8275-7043-9610-91E88A61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Treatment</a:t>
            </a:r>
          </a:p>
        </p:txBody>
      </p:sp>
      <p:pic>
        <p:nvPicPr>
          <p:cNvPr id="5" name="Picture 2" descr="LARS questionnaire and scoring [9] | Download Scientific Diagram">
            <a:extLst>
              <a:ext uri="{FF2B5EF4-FFF2-40B4-BE49-F238E27FC236}">
                <a16:creationId xmlns:a16="http://schemas.microsoft.com/office/drawing/2014/main" id="{92DF55B0-C314-D44B-A322-869B1F80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092" y="-26478"/>
            <a:ext cx="3407327" cy="516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444E3-DD36-1A4B-91DF-9F62CE54A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1947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D1EA-5980-9046-9743-7CAF9397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3200" dirty="0"/>
              <a:t>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C202-CAB4-5E4B-BF0C-573000BD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38EB53F9-F009-1240-A49B-FED801B96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3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18" y="1636678"/>
            <a:ext cx="8246070" cy="345112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Define </a:t>
            </a:r>
            <a:r>
              <a:rPr lang="en-US" sz="2400" dirty="0" err="1"/>
              <a:t>symtoms</a:t>
            </a:r>
            <a:r>
              <a:rPr lang="en-US" sz="2400" dirty="0"/>
              <a:t> of LARS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Pathophysiology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Pre- op considerations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Diagnosis and classify LARS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Manage LARS</a:t>
            </a:r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3AC2FBA9-7CA9-6A4F-8D95-CA6E3B694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79" y="1407731"/>
            <a:ext cx="3290365" cy="329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A88D86-E13A-624B-9393-64FE25E509B5}"/>
              </a:ext>
            </a:extLst>
          </p:cNvPr>
          <p:cNvSpPr txBox="1"/>
          <p:nvPr/>
        </p:nvSpPr>
        <p:spPr>
          <a:xfrm>
            <a:off x="5020887" y="4780022"/>
            <a:ext cx="60155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F1419"/>
                </a:solidFill>
                <a:effectLst/>
                <a:latin typeface="TwitterChirp"/>
              </a:rPr>
              <a:t>McKenna NP, Dis Colon Rectum 2019;62 (12):1420-2</a:t>
            </a:r>
            <a:endParaRPr lang="en-VN" sz="14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8D76-7DDC-6F41-8D68-8A569F70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6F17-1237-7848-90B1-899FBC20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763BBF9B-6BB9-F244-B87C-43572AFC1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238" y="0"/>
            <a:ext cx="497576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068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5681-E954-5546-BC79-99980BE0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Transanal irrigation</a:t>
            </a:r>
          </a:p>
        </p:txBody>
      </p:sp>
      <p:pic>
        <p:nvPicPr>
          <p:cNvPr id="17410" name="Picture 2" descr="figure 1">
            <a:extLst>
              <a:ext uri="{FF2B5EF4-FFF2-40B4-BE49-F238E27FC236}">
                <a16:creationId xmlns:a16="http://schemas.microsoft.com/office/drawing/2014/main" id="{930F38B1-3027-104C-88E9-9145E58923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364" y="1935678"/>
            <a:ext cx="3973662" cy="219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9FCA01-38CD-1D41-B043-6D27B9B05631}"/>
              </a:ext>
            </a:extLst>
          </p:cNvPr>
          <p:cNvSpPr txBox="1"/>
          <p:nvPr/>
        </p:nvSpPr>
        <p:spPr>
          <a:xfrm>
            <a:off x="473966" y="4393463"/>
            <a:ext cx="6757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/>
              <a:t>https://www.coloplastprofessional.co.uk/bowel-management/resources/</a:t>
            </a:r>
          </a:p>
        </p:txBody>
      </p:sp>
    </p:spTree>
    <p:extLst>
      <p:ext uri="{BB962C8B-B14F-4D97-AF65-F5344CB8AC3E}">
        <p14:creationId xmlns:p14="http://schemas.microsoft.com/office/powerpoint/2010/main" val="2986840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FA2D-25D3-7B46-A81F-607A5C4D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Pelvic floor rehabilitation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6ACB0-32FC-AC4B-A1E6-EB25B1693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79" y="1482725"/>
            <a:ext cx="6231466" cy="3286125"/>
          </a:xfrm>
        </p:spPr>
      </p:pic>
    </p:spTree>
    <p:extLst>
      <p:ext uri="{BB962C8B-B14F-4D97-AF65-F5344CB8AC3E}">
        <p14:creationId xmlns:p14="http://schemas.microsoft.com/office/powerpoint/2010/main" val="2286512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161B-CD3F-5B4A-BA38-97A80DE4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DBA47-47A8-2145-B27D-36E25C347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445" y="1434229"/>
            <a:ext cx="7155362" cy="3287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What can help to decrease LAR symptoms? </a:t>
            </a:r>
          </a:p>
          <a:p>
            <a:r>
              <a:rPr lang="en-US" sz="2000" dirty="0"/>
              <a:t>Kegel exercises that help to strengthen the muscles combined with dietary changes may help with urgency and stool incontinence.</a:t>
            </a:r>
            <a:br>
              <a:rPr lang="en-US" sz="2000" dirty="0"/>
            </a:br>
            <a:endParaRPr lang="en-VN" sz="2000" dirty="0"/>
          </a:p>
        </p:txBody>
      </p:sp>
      <p:pic>
        <p:nvPicPr>
          <p:cNvPr id="14340" name="Picture 4" descr="kegel exercise - ELSiEiSY blog">
            <a:extLst>
              <a:ext uri="{FF2B5EF4-FFF2-40B4-BE49-F238E27FC236}">
                <a16:creationId xmlns:a16="http://schemas.microsoft.com/office/drawing/2014/main" id="{0689613F-1A6F-7941-A322-279399840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860" y="2624777"/>
            <a:ext cx="4804692" cy="251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42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2C7E-B397-BB4D-AB8C-C6CD032E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Rectal ballon training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C513F7A-66DC-554A-AED7-23880690CE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264" y="1482724"/>
            <a:ext cx="5820680" cy="340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A5951E-F559-E940-AF96-05EC94CC685B}"/>
              </a:ext>
            </a:extLst>
          </p:cNvPr>
          <p:cNvSpPr txBox="1"/>
          <p:nvPr/>
        </p:nvSpPr>
        <p:spPr>
          <a:xfrm>
            <a:off x="825337" y="3002137"/>
            <a:ext cx="21729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lphaUcParenBoth"/>
            </a:pP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Constituents of the rectal balloon. </a:t>
            </a:r>
          </a:p>
          <a:p>
            <a:pPr marL="228600" indent="-228600">
              <a:buAutoNum type="alphaUcParenBoth"/>
            </a:pP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Measurement of the insertion depth of the rectal balloon using a marked scale on the rectal tube (black arrow). </a:t>
            </a:r>
          </a:p>
          <a:p>
            <a:pPr marL="228600" indent="-228600">
              <a:buAutoNum type="alphaUcParenBoth"/>
            </a:pP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Pre-treatment supine position. </a:t>
            </a:r>
          </a:p>
          <a:p>
            <a:pPr marL="228600" indent="-228600">
              <a:buAutoNum type="alphaUcParenBoth"/>
            </a:pP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Inflated rectal balloon.</a:t>
            </a:r>
            <a:endParaRPr lang="en-V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77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8FAB-846A-6F41-9C66-4D605337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Food chart</a:t>
            </a:r>
            <a:br>
              <a:rPr lang="en-US" b="1" dirty="0">
                <a:effectLst/>
              </a:rPr>
            </a:b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4025-6074-664C-BA32-6B1326DB0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501" y="1589089"/>
            <a:ext cx="6555658" cy="32873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Foods that can cause gas</a:t>
            </a:r>
          </a:p>
          <a:p>
            <a:r>
              <a:rPr lang="en-US" dirty="0"/>
              <a:t>Cabbage</a:t>
            </a:r>
          </a:p>
          <a:p>
            <a:r>
              <a:rPr lang="en-US" dirty="0"/>
              <a:t>Dairy products</a:t>
            </a:r>
          </a:p>
          <a:p>
            <a:r>
              <a:rPr lang="en-US" dirty="0"/>
              <a:t>Brussels sprouts</a:t>
            </a:r>
          </a:p>
          <a:p>
            <a:r>
              <a:rPr lang="en-US" dirty="0"/>
              <a:t>Spinach</a:t>
            </a:r>
          </a:p>
          <a:p>
            <a:r>
              <a:rPr lang="en-US" dirty="0"/>
              <a:t>Broccoli</a:t>
            </a:r>
          </a:p>
          <a:p>
            <a:r>
              <a:rPr lang="en-US" dirty="0"/>
              <a:t>Radishes</a:t>
            </a:r>
          </a:p>
          <a:p>
            <a:r>
              <a:rPr lang="en-US" dirty="0"/>
              <a:t>Cauliflower</a:t>
            </a:r>
          </a:p>
          <a:p>
            <a:r>
              <a:rPr lang="en-US" dirty="0"/>
              <a:t>Carbonated beverages</a:t>
            </a:r>
          </a:p>
          <a:p>
            <a:r>
              <a:rPr lang="en-US" dirty="0"/>
              <a:t>Onions</a:t>
            </a:r>
          </a:p>
          <a:p>
            <a:r>
              <a:rPr lang="en-US" dirty="0"/>
              <a:t>Beans</a:t>
            </a:r>
          </a:p>
          <a:p>
            <a:r>
              <a:rPr lang="en-US" dirty="0"/>
              <a:t>Corn</a:t>
            </a:r>
          </a:p>
          <a:p>
            <a:r>
              <a:rPr lang="en-US" dirty="0"/>
              <a:t>Cucumbers</a:t>
            </a:r>
          </a:p>
          <a:p>
            <a:r>
              <a:rPr lang="en-US" dirty="0"/>
              <a:t>Nuts</a:t>
            </a:r>
          </a:p>
          <a:p>
            <a:r>
              <a:rPr lang="en-US" dirty="0"/>
              <a:t>Beer</a:t>
            </a:r>
          </a:p>
          <a:p>
            <a:endParaRPr lang="en-VN" dirty="0"/>
          </a:p>
        </p:txBody>
      </p:sp>
      <p:pic>
        <p:nvPicPr>
          <p:cNvPr id="15364" name="Picture 4" descr="Dietitian reveals the foods to add to beat the bloat - and the ones to  ditch from your diet now - Health - ReadSector">
            <a:extLst>
              <a:ext uri="{FF2B5EF4-FFF2-40B4-BE49-F238E27FC236}">
                <a16:creationId xmlns:a16="http://schemas.microsoft.com/office/drawing/2014/main" id="{4B5D225C-2512-BE49-9A5C-D9623DC55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294" y="1312581"/>
            <a:ext cx="3840416" cy="384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921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1707-391A-8D48-8BBE-D945F103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Food chart</a:t>
            </a:r>
            <a:br>
              <a:rPr lang="en-US" b="1" dirty="0">
                <a:effectLst/>
              </a:rPr>
            </a:b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21EB-BB6F-6A44-B0E5-33B524AB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Foods that make stools firmer</a:t>
            </a:r>
          </a:p>
          <a:p>
            <a:r>
              <a:rPr lang="en-US" dirty="0"/>
              <a:t>Bananas</a:t>
            </a:r>
          </a:p>
          <a:p>
            <a:r>
              <a:rPr lang="en-US" dirty="0"/>
              <a:t>White boiled rice</a:t>
            </a:r>
          </a:p>
          <a:p>
            <a:r>
              <a:rPr lang="en-US" dirty="0"/>
              <a:t>White pasta</a:t>
            </a:r>
          </a:p>
          <a:p>
            <a:r>
              <a:rPr lang="en-US" dirty="0"/>
              <a:t>White bread (not high fiber)</a:t>
            </a:r>
          </a:p>
          <a:p>
            <a:r>
              <a:rPr lang="en-US" dirty="0"/>
              <a:t>Milk Arrowroot biscuits</a:t>
            </a:r>
          </a:p>
          <a:p>
            <a:r>
              <a:rPr lang="en-US" dirty="0"/>
              <a:t>Marshmallows (white)</a:t>
            </a:r>
          </a:p>
          <a:p>
            <a:r>
              <a:rPr lang="en-US" dirty="0"/>
              <a:t>Tapioca</a:t>
            </a:r>
          </a:p>
          <a:p>
            <a:r>
              <a:rPr lang="en-US" dirty="0"/>
              <a:t>Peanut butter</a:t>
            </a:r>
          </a:p>
          <a:p>
            <a:r>
              <a:rPr lang="en-US" dirty="0"/>
              <a:t>Potatoes</a:t>
            </a:r>
          </a:p>
          <a:p>
            <a:r>
              <a:rPr lang="en-US" dirty="0"/>
              <a:t>Cheese</a:t>
            </a:r>
          </a:p>
          <a:p>
            <a:r>
              <a:rPr lang="en-US" dirty="0"/>
              <a:t>Yogurt</a:t>
            </a:r>
          </a:p>
          <a:p>
            <a:r>
              <a:rPr lang="en-US" dirty="0"/>
              <a:t>Pretzels</a:t>
            </a:r>
          </a:p>
          <a:p>
            <a:endParaRPr lang="en-VN" dirty="0"/>
          </a:p>
        </p:txBody>
      </p:sp>
      <p:pic>
        <p:nvPicPr>
          <p:cNvPr id="5" name="Picture 2" descr="guthealth&quot;- | Food for digestion, Digestion problems food, Non bloating  foods">
            <a:extLst>
              <a:ext uri="{FF2B5EF4-FFF2-40B4-BE49-F238E27FC236}">
                <a16:creationId xmlns:a16="http://schemas.microsoft.com/office/drawing/2014/main" id="{11DC5FC6-A385-214B-AFAF-5919147AD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912" y="1482212"/>
            <a:ext cx="3508889" cy="348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780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D6CE-C729-574A-8A59-87B27048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Food chart</a:t>
            </a:r>
            <a:br>
              <a:rPr lang="en-US" b="1" dirty="0">
                <a:effectLst/>
              </a:rPr>
            </a:b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D4A2-2DB9-574E-BA1B-46B09B7FA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004" y="1443419"/>
            <a:ext cx="7654126" cy="328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Foods that may cause softer and more frequent stools</a:t>
            </a:r>
          </a:p>
          <a:p>
            <a:r>
              <a:rPr lang="en-US" sz="2000" b="1" dirty="0"/>
              <a:t>Vegetables:</a:t>
            </a:r>
            <a:r>
              <a:rPr lang="en-US" sz="2000" dirty="0"/>
              <a:t> red capsicum, cabbage, onions, spinach, dried and fresh beans, peas, corn, Brussels sprouts and broccoli</a:t>
            </a:r>
          </a:p>
          <a:p>
            <a:r>
              <a:rPr lang="en-US" sz="2000" b="1" dirty="0"/>
              <a:t>Fruit:</a:t>
            </a:r>
            <a:r>
              <a:rPr lang="en-US" sz="2000" dirty="0"/>
              <a:t> Fresh, canned or dried fruit; grapes, apricots, peaches, plums and prunes</a:t>
            </a:r>
          </a:p>
          <a:p>
            <a:r>
              <a:rPr lang="en-US" sz="2000" b="1" dirty="0"/>
              <a:t>Spices:</a:t>
            </a:r>
            <a:r>
              <a:rPr lang="en-US" sz="2000" dirty="0"/>
              <a:t> Chili, curry and garlic</a:t>
            </a:r>
          </a:p>
          <a:p>
            <a:r>
              <a:rPr lang="en-US" sz="2000" b="1" dirty="0"/>
              <a:t>Caffeine:</a:t>
            </a:r>
            <a:r>
              <a:rPr lang="en-US" sz="2000" dirty="0"/>
              <a:t> Coffee, tea, cola and chocolate</a:t>
            </a:r>
          </a:p>
          <a:p>
            <a:r>
              <a:rPr lang="en-US" sz="2000" b="1" dirty="0"/>
              <a:t>Alcohol:</a:t>
            </a:r>
            <a:r>
              <a:rPr lang="en-US" sz="2000" dirty="0"/>
              <a:t> beer and red wine</a:t>
            </a:r>
          </a:p>
          <a:p>
            <a:endParaRPr lang="en-VN" sz="2000" dirty="0"/>
          </a:p>
        </p:txBody>
      </p:sp>
    </p:spTree>
    <p:extLst>
      <p:ext uri="{BB962C8B-B14F-4D97-AF65-F5344CB8AC3E}">
        <p14:creationId xmlns:p14="http://schemas.microsoft.com/office/powerpoint/2010/main" val="1314557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CF87-5C63-C14C-8C30-8BB19AFF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0FF4E-F59E-5843-BFE8-B1191708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Foods that may cause softer and more frequent stools</a:t>
            </a:r>
          </a:p>
          <a:p>
            <a:r>
              <a:rPr lang="en-US" sz="2000" b="1" dirty="0"/>
              <a:t>Glucose-free foods containing Sorbitol or Mannitol:</a:t>
            </a:r>
            <a:r>
              <a:rPr lang="en-US" sz="2000" dirty="0"/>
              <a:t> Sugar free chewing gum, some mints, sweeteners and snack bars</a:t>
            </a:r>
          </a:p>
          <a:p>
            <a:r>
              <a:rPr lang="en-US" sz="2000" b="1" dirty="0"/>
              <a:t>Bran, other high fiber cereals and breads</a:t>
            </a:r>
            <a:r>
              <a:rPr lang="en-US" sz="2000" dirty="0"/>
              <a:t> as well as some fiber supplements</a:t>
            </a:r>
          </a:p>
          <a:p>
            <a:r>
              <a:rPr lang="en-US" sz="2000" b="1" dirty="0"/>
              <a:t>Milk and other dairy products</a:t>
            </a:r>
            <a:endParaRPr lang="en-US" sz="2000" dirty="0"/>
          </a:p>
          <a:p>
            <a:r>
              <a:rPr lang="en-US" sz="2000" b="1" dirty="0"/>
              <a:t>Nuts and popcorn</a:t>
            </a:r>
            <a:endParaRPr lang="en-US" sz="2000" dirty="0"/>
          </a:p>
          <a:p>
            <a:r>
              <a:rPr lang="en-US" sz="2000" b="1" dirty="0"/>
              <a:t>Greasy foods</a:t>
            </a:r>
            <a:endParaRPr lang="en-US" sz="2000" dirty="0"/>
          </a:p>
          <a:p>
            <a:r>
              <a:rPr lang="en-US" sz="2000" b="1" dirty="0"/>
              <a:t>Prune, orange and grape juice</a:t>
            </a:r>
            <a:endParaRPr lang="en-US" sz="2000" dirty="0"/>
          </a:p>
          <a:p>
            <a:endParaRPr lang="en-VN" sz="2000" dirty="0"/>
          </a:p>
        </p:txBody>
      </p:sp>
    </p:spTree>
    <p:extLst>
      <p:ext uri="{BB962C8B-B14F-4D97-AF65-F5344CB8AC3E}">
        <p14:creationId xmlns:p14="http://schemas.microsoft.com/office/powerpoint/2010/main" val="362510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7504-9156-4947-9FE7-FD179132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6B9A-2B5C-EB4E-912B-0C36BC211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VN" dirty="0"/>
              <a:t>ommon</a:t>
            </a:r>
          </a:p>
          <a:p>
            <a:r>
              <a:rPr lang="en-VN" dirty="0"/>
              <a:t>Persistent- up to 46%- 14 yrs</a:t>
            </a:r>
          </a:p>
          <a:p>
            <a:r>
              <a:rPr lang="en-VN" dirty="0"/>
              <a:t>Active prevention </a:t>
            </a:r>
          </a:p>
          <a:p>
            <a:r>
              <a:rPr lang="en-VN" dirty="0"/>
              <a:t>Multimodal management</a:t>
            </a:r>
          </a:p>
        </p:txBody>
      </p:sp>
    </p:spTree>
    <p:extLst>
      <p:ext uri="{BB962C8B-B14F-4D97-AF65-F5344CB8AC3E}">
        <p14:creationId xmlns:p14="http://schemas.microsoft.com/office/powerpoint/2010/main" val="55059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9F5E-DF5F-8A47-AF2B-03651100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17917-0E28-1940-9109-9D47ECDD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It is estimated that following a sphincter-sparing rectal surgery, </a:t>
            </a:r>
            <a:r>
              <a:rPr lang="en-US" sz="2000" dirty="0">
                <a:solidFill>
                  <a:srgbClr val="FF2549"/>
                </a:solidFill>
              </a:rPr>
              <a:t>25-80%</a:t>
            </a:r>
            <a:r>
              <a:rPr lang="en-US" sz="2000" dirty="0"/>
              <a:t> of patients develop </a:t>
            </a:r>
            <a:r>
              <a:rPr lang="en-US" sz="2000" dirty="0">
                <a:solidFill>
                  <a:srgbClr val="FF2549"/>
                </a:solidFill>
              </a:rPr>
              <a:t>low anterior resection syndrome </a:t>
            </a:r>
            <a:r>
              <a:rPr lang="en-US" sz="2000" dirty="0"/>
              <a:t>(LARS), and the symptoms persist beyond 10 years in 50% of patients. </a:t>
            </a:r>
            <a:endParaRPr lang="en-VN" sz="2000" dirty="0"/>
          </a:p>
        </p:txBody>
      </p:sp>
      <p:pic>
        <p:nvPicPr>
          <p:cNvPr id="8194" name="Picture 2" descr="cắt đại tràng">
            <a:extLst>
              <a:ext uri="{FF2B5EF4-FFF2-40B4-BE49-F238E27FC236}">
                <a16:creationId xmlns:a16="http://schemas.microsoft.com/office/drawing/2014/main" id="{70CF9FF6-4A5F-F949-9711-24EA2365D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7" y="2496324"/>
            <a:ext cx="5100968" cy="228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2686B614-CD4E-E341-8C5C-8C461C956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4" b="12644"/>
          <a:stretch/>
        </p:blipFill>
        <p:spPr bwMode="auto">
          <a:xfrm>
            <a:off x="5771648" y="2549929"/>
            <a:ext cx="2938136" cy="228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400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750EC9-2768-7B45-BB28-D0CDF573425A}"/>
              </a:ext>
            </a:extLst>
          </p:cNvPr>
          <p:cNvSpPr/>
          <p:nvPr/>
        </p:nvSpPr>
        <p:spPr>
          <a:xfrm>
            <a:off x="5054138" y="1777575"/>
            <a:ext cx="45056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FOR YOUR ATTENTION</a:t>
            </a:r>
            <a:endParaRPr lang="en-VN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839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1142" y="1434230"/>
            <a:ext cx="7012858" cy="3335382"/>
          </a:xfrm>
        </p:spPr>
        <p:txBody>
          <a:bodyPr>
            <a:normAutofit/>
          </a:bodyPr>
          <a:lstStyle/>
          <a:p>
            <a:r>
              <a:rPr lang="en-US" sz="2000" dirty="0"/>
              <a:t>LARS has defined as ‘disordered bowel function after rectal resection, leading to a detriment in quality of life’</a:t>
            </a:r>
          </a:p>
          <a:p>
            <a:r>
              <a:rPr lang="en-US" sz="2000" dirty="0"/>
              <a:t>Low Anterior Resection Syndrome (LAR syndrome) is a collection symptoms or issues that people may have after surgery to resect or remove part of or the entire rectum. </a:t>
            </a:r>
          </a:p>
          <a:p>
            <a:endParaRPr lang="vi-V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98C714-3047-F94F-A596-9A2A78A9B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388" y="3305305"/>
            <a:ext cx="5993476" cy="12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F0A3-A42E-E44B-9759-5F3ACAA3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459A-6644-2649-B302-17C9B73F8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49146-C98D-5943-8452-0921DF31E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42" y="618854"/>
            <a:ext cx="7438303" cy="41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4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5D6E-2C25-D245-B650-A7B5E1B9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Pathophysiology</a:t>
            </a:r>
            <a:br>
              <a:rPr lang="en-US" dirty="0"/>
            </a:b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E64F5-CA1D-EB4E-909D-FB4A7258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VN" dirty="0"/>
              <a:t>Consequence of sphincter- sparing surgery:</a:t>
            </a:r>
          </a:p>
          <a:p>
            <a:pPr marL="0" indent="0">
              <a:buNone/>
            </a:pPr>
            <a:r>
              <a:rPr lang="en-US" dirty="0"/>
              <a:t>- O</a:t>
            </a:r>
            <a:r>
              <a:rPr lang="en-VN" dirty="0"/>
              <a:t>nly treatment for rectal cancer</a:t>
            </a:r>
          </a:p>
          <a:p>
            <a:pPr marL="0" indent="0">
              <a:buNone/>
            </a:pPr>
            <a:r>
              <a:rPr lang="en-US" dirty="0"/>
              <a:t> -I</a:t>
            </a:r>
            <a:r>
              <a:rPr lang="en-VN" dirty="0"/>
              <a:t>nvolves:</a:t>
            </a:r>
          </a:p>
          <a:p>
            <a:pPr>
              <a:buFont typeface="Wingdings" pitchFamily="2" charset="2"/>
              <a:buChar char="ü"/>
            </a:pPr>
            <a:r>
              <a:rPr lang="en-VN" dirty="0"/>
              <a:t>Removal of reservoir capacity</a:t>
            </a:r>
          </a:p>
          <a:p>
            <a:pPr>
              <a:buFont typeface="Wingdings" pitchFamily="2" charset="2"/>
              <a:buChar char="ü"/>
            </a:pPr>
            <a:r>
              <a:rPr lang="en-VN" dirty="0"/>
              <a:t>Post- op scarring</a:t>
            </a:r>
          </a:p>
          <a:p>
            <a:pPr>
              <a:buFont typeface="Wingdings" pitchFamily="2" charset="2"/>
              <a:buChar char="ü"/>
            </a:pPr>
            <a:r>
              <a:rPr lang="en-VN" dirty="0"/>
              <a:t>+/- sphincter dilation</a:t>
            </a:r>
          </a:p>
          <a:p>
            <a:pPr>
              <a:buFont typeface="Wingdings" pitchFamily="2" charset="2"/>
              <a:buChar char="ü"/>
            </a:pPr>
            <a:r>
              <a:rPr lang="en-VN" dirty="0"/>
              <a:t>Pre- op radiation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P</a:t>
            </a:r>
            <a:r>
              <a:rPr lang="en-VN" dirty="0"/>
              <a:t>ost- op diversion and atrophy</a:t>
            </a:r>
          </a:p>
          <a:p>
            <a:pPr marL="0" indent="0">
              <a:buNone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66019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A054-10AA-4342-AF73-A5499DC8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Pathophysiology</a:t>
            </a:r>
            <a:br>
              <a:rPr lang="en-US" dirty="0"/>
            </a:b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358C-7557-F846-BDB1-F23608B50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Colonic dysmotility</a:t>
            </a:r>
          </a:p>
          <a:p>
            <a:r>
              <a:rPr lang="en-VN" dirty="0"/>
              <a:t>Neorectal reservoir dysfuntion</a:t>
            </a:r>
          </a:p>
          <a:p>
            <a:pPr marL="0" indent="0">
              <a:buNone/>
            </a:pPr>
            <a:r>
              <a:rPr lang="en-VN" dirty="0"/>
              <a:t>       -  Denervation</a:t>
            </a:r>
          </a:p>
          <a:p>
            <a:pPr marL="0" indent="0">
              <a:buNone/>
            </a:pPr>
            <a:r>
              <a:rPr lang="en-VN" dirty="0"/>
              <a:t>       -  Reduced funtional capacity</a:t>
            </a:r>
          </a:p>
          <a:p>
            <a:r>
              <a:rPr lang="en-VN" dirty="0"/>
              <a:t>Anal sphincter dysfunction</a:t>
            </a:r>
          </a:p>
        </p:txBody>
      </p:sp>
    </p:spTree>
    <p:extLst>
      <p:ext uri="{BB962C8B-B14F-4D97-AF65-F5344CB8AC3E}">
        <p14:creationId xmlns:p14="http://schemas.microsoft.com/office/powerpoint/2010/main" val="142458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7325-D1C1-6247-ABE1-C8F37834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VN" dirty="0"/>
              <a:t>ymtoms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79B0-9F8E-DC41-B8DF-E517F3C3F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Fecal incontinence, urgency</a:t>
            </a:r>
          </a:p>
          <a:p>
            <a:r>
              <a:rPr lang="en-US" dirty="0"/>
              <a:t>F</a:t>
            </a:r>
            <a:r>
              <a:rPr lang="en-VN" dirty="0"/>
              <a:t>requent BMs</a:t>
            </a:r>
          </a:p>
          <a:p>
            <a:r>
              <a:rPr lang="en-VN" dirty="0"/>
              <a:t>Fragmented BMs, cluctering</a:t>
            </a:r>
          </a:p>
          <a:p>
            <a:r>
              <a:rPr lang="en-VN" dirty="0"/>
              <a:t>Evacuation difficulty</a:t>
            </a:r>
          </a:p>
          <a:p>
            <a:r>
              <a:rPr lang="en-US" dirty="0"/>
              <a:t>I</a:t>
            </a:r>
            <a:r>
              <a:rPr lang="en-VN" dirty="0"/>
              <a:t>ncreased intestinal gas</a:t>
            </a:r>
          </a:p>
          <a:p>
            <a:r>
              <a:rPr lang="en-VN" dirty="0"/>
              <a:t>Altered stool consistency</a:t>
            </a:r>
          </a:p>
        </p:txBody>
      </p:sp>
    </p:spTree>
    <p:extLst>
      <p:ext uri="{BB962C8B-B14F-4D97-AF65-F5344CB8AC3E}">
        <p14:creationId xmlns:p14="http://schemas.microsoft.com/office/powerpoint/2010/main" val="384939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F2D7-B456-6D49-BC93-3CB2E579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Risk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34D4-A144-2D4C-A074-78601677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300" y="1232830"/>
            <a:ext cx="6555658" cy="32873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VN" sz="2400" dirty="0"/>
          </a:p>
          <a:p>
            <a:r>
              <a:rPr lang="en-VN" sz="2400" dirty="0"/>
              <a:t>Post- op radiotherapy</a:t>
            </a:r>
          </a:p>
          <a:p>
            <a:r>
              <a:rPr lang="en-VN" sz="2400" dirty="0"/>
              <a:t>Post- op chemotherapy</a:t>
            </a:r>
          </a:p>
          <a:p>
            <a:r>
              <a:rPr lang="en-VN" sz="2400" dirty="0"/>
              <a:t>Low anastomosis</a:t>
            </a:r>
          </a:p>
          <a:p>
            <a:r>
              <a:rPr lang="en-VN" sz="2400" dirty="0"/>
              <a:t>Total vs partial mesorectal excision</a:t>
            </a:r>
          </a:p>
          <a:p>
            <a:r>
              <a:rPr lang="en-VN" sz="2400" dirty="0"/>
              <a:t>Temporary diverting stoma</a:t>
            </a:r>
          </a:p>
          <a:p>
            <a:r>
              <a:rPr lang="en-VN" sz="2400" dirty="0"/>
              <a:t>Pre- op obstructive symptoms</a:t>
            </a:r>
          </a:p>
          <a:p>
            <a:r>
              <a:rPr lang="en-VN" sz="2400" dirty="0"/>
              <a:t>Anastomotic complication</a:t>
            </a:r>
          </a:p>
        </p:txBody>
      </p:sp>
    </p:spTree>
    <p:extLst>
      <p:ext uri="{BB962C8B-B14F-4D97-AF65-F5344CB8AC3E}">
        <p14:creationId xmlns:p14="http://schemas.microsoft.com/office/powerpoint/2010/main" val="328439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Microsoft Macintosh PowerPoint</Application>
  <PresentationFormat>On-screen Show (16:9)</PresentationFormat>
  <Paragraphs>169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Roboto</vt:lpstr>
      <vt:lpstr>TwitterChirp</vt:lpstr>
      <vt:lpstr>Wingdings</vt:lpstr>
      <vt:lpstr>Office Theme</vt:lpstr>
      <vt:lpstr>LAR syndrome</vt:lpstr>
      <vt:lpstr>Content</vt:lpstr>
      <vt:lpstr>LARS</vt:lpstr>
      <vt:lpstr>LARS</vt:lpstr>
      <vt:lpstr>PowerPoint Presentation</vt:lpstr>
      <vt:lpstr> Pathophysiology </vt:lpstr>
      <vt:lpstr> Pathophysiology </vt:lpstr>
      <vt:lpstr>Symtoms </vt:lpstr>
      <vt:lpstr>Risk factors</vt:lpstr>
      <vt:lpstr> Diagnosis </vt:lpstr>
      <vt:lpstr>Differential Diagnosis</vt:lpstr>
      <vt:lpstr>Diagnosis</vt:lpstr>
      <vt:lpstr>LARS SCORE</vt:lpstr>
      <vt:lpstr>MSKCC SCORE</vt:lpstr>
      <vt:lpstr>FI score</vt:lpstr>
      <vt:lpstr>FI score</vt:lpstr>
      <vt:lpstr>FI score</vt:lpstr>
      <vt:lpstr>Treatment</vt:lpstr>
      <vt:lpstr>Treatment</vt:lpstr>
      <vt:lpstr>Treatment</vt:lpstr>
      <vt:lpstr>Transanal irrigation</vt:lpstr>
      <vt:lpstr>Pelvic floor rehabilitation</vt:lpstr>
      <vt:lpstr>PowerPoint Presentation</vt:lpstr>
      <vt:lpstr>Rectal ballon training</vt:lpstr>
      <vt:lpstr> Food chart </vt:lpstr>
      <vt:lpstr> Food chart </vt:lpstr>
      <vt:lpstr> Food chart 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2022-07-27T20:29:40Z</dcterms:modified>
</cp:coreProperties>
</file>