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83" r:id="rId6"/>
    <p:sldId id="259" r:id="rId7"/>
    <p:sldId id="284" r:id="rId8"/>
    <p:sldId id="260" r:id="rId9"/>
    <p:sldId id="261" r:id="rId10"/>
    <p:sldId id="285" r:id="rId11"/>
    <p:sldId id="273" r:id="rId12"/>
    <p:sldId id="262" r:id="rId13"/>
    <p:sldId id="263" r:id="rId14"/>
    <p:sldId id="286" r:id="rId15"/>
    <p:sldId id="293" r:id="rId16"/>
    <p:sldId id="287" r:id="rId17"/>
    <p:sldId id="288" r:id="rId18"/>
    <p:sldId id="289" r:id="rId19"/>
    <p:sldId id="290" r:id="rId20"/>
    <p:sldId id="274" r:id="rId21"/>
    <p:sldId id="291" r:id="rId22"/>
    <p:sldId id="292" r:id="rId23"/>
    <p:sldId id="266"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EB373-F067-4B98-B1FF-FB293BFF55AF}" type="datetimeFigureOut">
              <a:rPr lang="en-US" smtClean="0"/>
              <a:t>11/03/2019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DBE057A-AEDA-4460-A776-D97E60B6A4B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EB373-F067-4B98-B1FF-FB293BFF55AF}" type="datetimeFigureOut">
              <a:rPr lang="en-US" smtClean="0"/>
              <a:t>11/03/2019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EB373-F067-4B98-B1FF-FB293BFF55AF}" type="datetimeFigureOut">
              <a:rPr lang="en-US" smtClean="0"/>
              <a:t>11/03/2019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0EB373-F067-4B98-B1FF-FB293BFF55AF}" type="datetimeFigureOut">
              <a:rPr lang="en-US" smtClean="0"/>
              <a:t>11/03/2019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EB373-F067-4B98-B1FF-FB293BFF55AF}" type="datetimeFigureOut">
              <a:rPr lang="en-US" smtClean="0"/>
              <a:t>11/03/2019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E057A-AEDA-4460-A776-D97E60B6A4B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EB373-F067-4B98-B1FF-FB293BFF55AF}" type="datetimeFigureOut">
              <a:rPr lang="en-US" smtClean="0"/>
              <a:t>11/03/2019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EB373-F067-4B98-B1FF-FB293BFF55AF}" type="datetimeFigureOut">
              <a:rPr lang="en-US" smtClean="0"/>
              <a:t>11/03/2019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0EB373-F067-4B98-B1FF-FB293BFF55AF}" type="datetimeFigureOut">
              <a:rPr lang="en-US" smtClean="0"/>
              <a:t>11/03/2019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EB373-F067-4B98-B1FF-FB293BFF55AF}" type="datetimeFigureOut">
              <a:rPr lang="en-US" smtClean="0"/>
              <a:t>11/03/2019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0EB373-F067-4B98-B1FF-FB293BFF55AF}" type="datetimeFigureOut">
              <a:rPr lang="en-US" smtClean="0"/>
              <a:t>11/03/2019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E057A-AEDA-4460-A776-D97E60B6A4B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0EB373-F067-4B98-B1FF-FB293BFF55AF}" type="datetimeFigureOut">
              <a:rPr lang="en-US" smtClean="0"/>
              <a:t>11/03/2019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DBE057A-AEDA-4460-A776-D97E60B6A4B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0EB373-F067-4B98-B1FF-FB293BFF55AF}" type="datetimeFigureOut">
              <a:rPr lang="en-US" smtClean="0"/>
              <a:t>11/03/2019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DBE057A-AEDA-4460-A776-D97E60B6A4B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7" descr="LogoBenhVienDHYD"/>
          <p:cNvPicPr>
            <a:picLocks noChangeAspect="1" noChangeArrowheads="1"/>
          </p:cNvPicPr>
          <p:nvPr userDrawn="1"/>
        </p:nvPicPr>
        <p:blipFill>
          <a:blip r:embed="rId13"/>
          <a:srcRect/>
          <a:stretch>
            <a:fillRect/>
          </a:stretch>
        </p:blipFill>
        <p:spPr bwMode="auto">
          <a:xfrm>
            <a:off x="0" y="-1"/>
            <a:ext cx="1032276" cy="1025107"/>
          </a:xfrm>
          <a:prstGeom prst="rect">
            <a:avLst/>
          </a:prstGeom>
          <a:noFill/>
          <a:ln w="9525">
            <a:noFill/>
            <a:miter lim="800000"/>
            <a:headEnd/>
            <a:tailEnd/>
          </a:ln>
        </p:spPr>
      </p:pic>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158327" y="10484"/>
            <a:ext cx="985673" cy="103307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mtClean="0">
                <a:solidFill>
                  <a:srgbClr val="FF0000"/>
                </a:solidFill>
              </a:rPr>
              <a:t>PHÂN LOẠI </a:t>
            </a:r>
            <a:br>
              <a:rPr lang="en-US" smtClean="0">
                <a:solidFill>
                  <a:srgbClr val="FF0000"/>
                </a:solidFill>
              </a:rPr>
            </a:br>
            <a:r>
              <a:rPr lang="en-US" smtClean="0">
                <a:solidFill>
                  <a:srgbClr val="FF0000"/>
                </a:solidFill>
              </a:rPr>
              <a:t>BỆNH TỔ LÔNG</a:t>
            </a:r>
            <a:endParaRPr lang="en-US">
              <a:solidFill>
                <a:srgbClr val="FF0000"/>
              </a:solidFill>
            </a:endParaRPr>
          </a:p>
        </p:txBody>
      </p:sp>
      <p:sp>
        <p:nvSpPr>
          <p:cNvPr id="3" name="Subtitle 2"/>
          <p:cNvSpPr>
            <a:spLocks noGrp="1"/>
          </p:cNvSpPr>
          <p:nvPr>
            <p:ph type="subTitle" idx="1"/>
          </p:nvPr>
        </p:nvSpPr>
        <p:spPr>
          <a:xfrm>
            <a:off x="762000" y="4038600"/>
            <a:ext cx="7854696" cy="1752600"/>
          </a:xfrm>
        </p:spPr>
        <p:txBody>
          <a:bodyPr/>
          <a:lstStyle/>
          <a:p>
            <a:r>
              <a:rPr lang="en-US" smtClean="0"/>
              <a:t>Khoa Hậu môn – trực tràng </a:t>
            </a:r>
          </a:p>
          <a:p>
            <a:r>
              <a:rPr lang="en-US" smtClean="0"/>
              <a:t>Lầu 12 – Block B</a:t>
            </a:r>
          </a:p>
          <a:p>
            <a:r>
              <a:rPr lang="en-US" smtClean="0"/>
              <a:t>Email: haumontructrang@umc.edu.vn </a:t>
            </a:r>
            <a:endParaRPr lang="en-US"/>
          </a:p>
        </p:txBody>
      </p:sp>
    </p:spTree>
    <p:extLst>
      <p:ext uri="{BB962C8B-B14F-4D97-AF65-F5344CB8AC3E}">
        <p14:creationId xmlns:p14="http://schemas.microsoft.com/office/powerpoint/2010/main" val="68505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60" y="914400"/>
            <a:ext cx="6690360" cy="609600"/>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3600" smtClean="0"/>
              <a:t>BỆNH TỔ LÔNG</a:t>
            </a:r>
            <a:endParaRPr lang="en-US" sz="3600"/>
          </a:p>
        </p:txBody>
      </p:sp>
      <p:sp>
        <p:nvSpPr>
          <p:cNvPr id="3" name="Content Placeholder 2"/>
          <p:cNvSpPr>
            <a:spLocks noGrp="1"/>
          </p:cNvSpPr>
          <p:nvPr>
            <p:ph idx="1"/>
          </p:nvPr>
        </p:nvSpPr>
        <p:spPr>
          <a:xfrm>
            <a:off x="342900" y="2250340"/>
            <a:ext cx="8519160" cy="4607660"/>
          </a:xfrm>
        </p:spPr>
        <p:txBody>
          <a:bodyPr>
            <a:normAutofit fontScale="92500" lnSpcReduction="20000"/>
          </a:bodyPr>
          <a:lstStyle/>
          <a:p>
            <a:pPr lvl="0" algn="just"/>
            <a:r>
              <a:rPr lang="en-US"/>
              <a:t>Một hốc nhỏ xuất hiện ở ngay đường giữa do một nang chân lông chứa sợi lông của chính nó bị vỡ ra tạo nên. Hốc nhỏ này sẽ là nơi tích tụ của các mảnh mô vụn </a:t>
            </a:r>
          </a:p>
          <a:p>
            <a:pPr lvl="0" algn="just"/>
            <a:r>
              <a:rPr lang="en-US"/>
              <a:t>Các gốc lỏng lẻo và hơi cong của các sợi lông rơi xuống và xâm nhập vào rãnh gian mông, ở đây các gốc sợi lông này lại trở thành hướng thẳng đứng từ dưới lên và xuyên qua các hốc nhỏ </a:t>
            </a:r>
          </a:p>
          <a:p>
            <a:pPr lvl="0" algn="just"/>
            <a:r>
              <a:rPr lang="en-US"/>
              <a:t>U hạt phản ứng với dị vật hình thành bên trong mô mỡ dưới da </a:t>
            </a:r>
          </a:p>
          <a:p>
            <a:pPr lvl="0" algn="just"/>
            <a:r>
              <a:rPr lang="en-US"/>
              <a:t>Độ sâu của rãnh gian mông tạo thành môi trường yếm khí, có độ ẩm và áp lực, giúp cho các sợi lông xuyên sâu hơn </a:t>
            </a:r>
          </a:p>
          <a:p>
            <a:pPr algn="just"/>
            <a:r>
              <a:rPr lang="en-US"/>
              <a:t>Hướng của nang chân lông sẽ quyết định hướng đi của đường rò</a:t>
            </a:r>
            <a:r>
              <a:rPr lang="en-US" smtClean="0"/>
              <a:t> </a:t>
            </a:r>
            <a:endParaRPr lang="en-US"/>
          </a:p>
        </p:txBody>
      </p:sp>
      <p:sp>
        <p:nvSpPr>
          <p:cNvPr id="4" name="TextBox 3"/>
          <p:cNvSpPr txBox="1"/>
          <p:nvPr/>
        </p:nvSpPr>
        <p:spPr>
          <a:xfrm>
            <a:off x="2545080" y="1600200"/>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SINH BỆNH HỌC</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964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04088"/>
            <a:ext cx="6629400" cy="667512"/>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3600" smtClean="0"/>
              <a:t>BỆNH TỔ LÔNG</a:t>
            </a:r>
            <a:endParaRPr lang="en-US" sz="36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4750716" cy="3124200"/>
          </a:xfrm>
        </p:spPr>
      </p:pic>
      <p:pic>
        <p:nvPicPr>
          <p:cNvPr id="1026" name="Picture 2" descr="DSC000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968" y="2331720"/>
            <a:ext cx="395055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67710"/>
            <a:ext cx="69342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BỆNH TỔ LÔNG</a:t>
            </a:r>
            <a:endParaRPr lang="en-US" sz="3600"/>
          </a:p>
        </p:txBody>
      </p:sp>
      <p:sp>
        <p:nvSpPr>
          <p:cNvPr id="3" name="Content Placeholder 2"/>
          <p:cNvSpPr>
            <a:spLocks noGrp="1"/>
          </p:cNvSpPr>
          <p:nvPr>
            <p:ph idx="1"/>
          </p:nvPr>
        </p:nvSpPr>
        <p:spPr>
          <a:xfrm>
            <a:off x="457200" y="2438400"/>
            <a:ext cx="8229600" cy="3687763"/>
          </a:xfrm>
        </p:spPr>
        <p:txBody>
          <a:bodyPr>
            <a:normAutofit/>
          </a:bodyPr>
          <a:lstStyle/>
          <a:p>
            <a:pPr algn="just"/>
            <a:r>
              <a:rPr lang="en-US" smtClean="0"/>
              <a:t>Có 3 thể lâm sàng </a:t>
            </a:r>
          </a:p>
          <a:p>
            <a:pPr lvl="1" algn="just"/>
            <a:r>
              <a:rPr lang="en-US" smtClean="0"/>
              <a:t>Áp xe xoang lông cấp tính </a:t>
            </a:r>
          </a:p>
          <a:p>
            <a:pPr lvl="1" algn="just"/>
            <a:r>
              <a:rPr lang="en-US" smtClean="0"/>
              <a:t>Rò xoang tổ lông (mạn tính)</a:t>
            </a:r>
          </a:p>
          <a:p>
            <a:pPr lvl="1" algn="just"/>
            <a:r>
              <a:rPr lang="en-US" smtClean="0"/>
              <a:t>Bênh tổ lông tái phát hoặc </a:t>
            </a:r>
            <a:r>
              <a:rPr lang="vi-VN" smtClean="0"/>
              <a:t>đườn</a:t>
            </a:r>
            <a:r>
              <a:rPr lang="en-US" smtClean="0"/>
              <a:t>g rò phức tạp </a:t>
            </a:r>
            <a:endParaRPr lang="en-US"/>
          </a:p>
        </p:txBody>
      </p:sp>
      <p:sp>
        <p:nvSpPr>
          <p:cNvPr id="4" name="TextBox 3"/>
          <p:cNvSpPr txBox="1"/>
          <p:nvPr/>
        </p:nvSpPr>
        <p:spPr>
          <a:xfrm>
            <a:off x="2514600" y="1752600"/>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LÂM SÀNG</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349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063818"/>
            <a:ext cx="5622742" cy="477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010400" y="2286000"/>
            <a:ext cx="2133600" cy="369332"/>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Vùng hình thuyền </a:t>
            </a:r>
            <a:endParaRPr lang="en-US" b="1">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6994556" y="4267200"/>
            <a:ext cx="2133600" cy="646331"/>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Tam giác hậu môn</a:t>
            </a:r>
            <a:endParaRPr lang="en-US" b="1">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389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29766" y="2362200"/>
            <a:ext cx="8839200" cy="4114800"/>
          </a:xfrm>
        </p:spPr>
        <p:txBody>
          <a:bodyPr>
            <a:normAutofit fontScale="55000" lnSpcReduction="20000"/>
          </a:bodyPr>
          <a:lstStyle/>
          <a:p>
            <a:pPr algn="just">
              <a:lnSpc>
                <a:spcPct val="132000"/>
              </a:lnSpc>
            </a:pPr>
            <a:r>
              <a:rPr lang="en-US"/>
              <a:t>Loại I: Có một hoặc nhiều lỗ mở (pit) của hốc nhỏ không có triệu chứng và không có tiền sử bị áp xe và/ hoặc dẫn lưu áp xe. Các hốc nhỏ này gần hư luôn luôn nằm trong vùng hình thuyền và không cần điều trị phẫu thuật. Điều trị được khuyến cáo là cạo sạch lông và vệ sinh cá nhân tốt </a:t>
            </a:r>
          </a:p>
          <a:p>
            <a:pPr algn="just">
              <a:lnSpc>
                <a:spcPct val="132000"/>
              </a:lnSpc>
            </a:pPr>
            <a:r>
              <a:rPr lang="en-US"/>
              <a:t>Loại II: Áp xe cấp tính. Điều trị luôn phải là dẫn lưu và đường rạch là đường bên. Bệnh tổ lông có triệu chứng loại II thường đòi hỏi phải điều trị phẫu thuật lần sau khi mà các triệu chứng cấp tính đã ổn </a:t>
            </a:r>
          </a:p>
          <a:p>
            <a:pPr algn="just">
              <a:lnSpc>
                <a:spcPct val="132000"/>
              </a:lnSpc>
            </a:pPr>
            <a:r>
              <a:rPr lang="en-US"/>
              <a:t>Loại III: Có một hay nhiều lỗ mở nắm trong vùng hình thuyền và có tiền sử đã bị áp xe và / hoặc đã được dẫn lưu áp xe trước đó. Tác giả đề xuất phẫu thuật Bascom để điều trị cho các bệnh nhân bệnh tổ lông có triệu chứng loại III</a:t>
            </a:r>
          </a:p>
          <a:p>
            <a:pPr algn="just">
              <a:lnSpc>
                <a:spcPct val="132000"/>
              </a:lnSpc>
            </a:pPr>
            <a:r>
              <a:rPr lang="en-US"/>
              <a:t>Loại IV: Bệnh lan rộng với một hay nhiều xoang tổ lông có lổ mở nằm bên ngoài vùng hình thuyền. Những bệnh nhân này thường có tiền sử có nhiều ổ áp xe và dẫn lưu áp xe nhưng chưa được điều trị phẫu thuật triệt để cho bệnh tổ lông. Phẫu thuật được đề xuất cho loại này là phẫu thuật Bascom kết hợp với cắt bỏ xoang tổ lông riêng biệt nằm ngoài vùng hình thuyền </a:t>
            </a:r>
          </a:p>
          <a:p>
            <a:pPr algn="just">
              <a:lnSpc>
                <a:spcPct val="132000"/>
              </a:lnSpc>
            </a:pPr>
            <a:r>
              <a:rPr lang="en-US"/>
              <a:t>Loại V: Bệnh tổ lông tái phát sau điều trị bằng bất kỳ loại phẫu thuật nào. Tác giả cũng lại đề xuất phẫu thuật Bascom để điều trị cho các bệnh nhân này.</a:t>
            </a:r>
          </a:p>
        </p:txBody>
      </p:sp>
    </p:spTree>
    <p:extLst>
      <p:ext uri="{BB962C8B-B14F-4D97-AF65-F5344CB8AC3E}">
        <p14:creationId xmlns:p14="http://schemas.microsoft.com/office/powerpoint/2010/main" val="40579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29766" y="2362200"/>
            <a:ext cx="8839200" cy="4114800"/>
          </a:xfrm>
        </p:spPr>
        <p:txBody>
          <a:bodyPr>
            <a:normAutofit/>
          </a:bodyPr>
          <a:lstStyle/>
          <a:p>
            <a:pPr algn="just">
              <a:lnSpc>
                <a:spcPct val="132000"/>
              </a:lnSpc>
            </a:pPr>
            <a:r>
              <a:rPr lang="en-US"/>
              <a:t>Loại I: Có một hoặc nhiều lỗ mở (pit) của hốc nhỏ không có triệu chứng và không có tiền sử bị áp xe và/ hoặc dẫn lưu áp xe. Các hốc nhỏ này gần hư luôn luôn nằm trong vùng hình thuyền và không cần điều trị phẫu thuật. Điều trị được khuyến cáo là cạo sạch lông và vệ sinh cá nhân tốt </a:t>
            </a:r>
          </a:p>
        </p:txBody>
      </p:sp>
    </p:spTree>
    <p:extLst>
      <p:ext uri="{BB962C8B-B14F-4D97-AF65-F5344CB8AC3E}">
        <p14:creationId xmlns:p14="http://schemas.microsoft.com/office/powerpoint/2010/main" val="47489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34566" y="2286000"/>
            <a:ext cx="8229600" cy="3657600"/>
          </a:xfrm>
        </p:spPr>
        <p:txBody>
          <a:bodyPr/>
          <a:lstStyle/>
          <a:p>
            <a:pPr algn="just"/>
            <a:r>
              <a:rPr lang="en-US"/>
              <a:t>Loại II: Áp xe cấp tính. Điều trị luôn phải là dẫn lưu và đường rạch là đường bên. Bệnh tổ lông có triệu chứng loại II thường đòi hỏi phải điều trị phẫu thuật lần sau khi mà các triệu chứng cấp tính đã ổn</a:t>
            </a:r>
          </a:p>
        </p:txBody>
      </p:sp>
    </p:spTree>
    <p:extLst>
      <p:ext uri="{BB962C8B-B14F-4D97-AF65-F5344CB8AC3E}">
        <p14:creationId xmlns:p14="http://schemas.microsoft.com/office/powerpoint/2010/main" val="112672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34566" y="2286000"/>
            <a:ext cx="8229600" cy="3657600"/>
          </a:xfrm>
        </p:spPr>
        <p:txBody>
          <a:bodyPr/>
          <a:lstStyle/>
          <a:p>
            <a:pPr algn="just"/>
            <a:r>
              <a:rPr lang="en-US"/>
              <a:t>Loại III: Có một hay nhiều lỗ mở nắm trong vùng hình thuyền và có tiền sử đã bị áp xe và / hoặc đã được dẫn lưu áp xe trước đó. Tác giả đề xuất phẫu thuật Bascom để điều trị cho các bệnh nhân bệnh tổ lông có triệu chứng loại </a:t>
            </a:r>
            <a:r>
              <a:rPr lang="en-US" smtClean="0"/>
              <a:t>III </a:t>
            </a:r>
            <a:endParaRPr lang="en-US"/>
          </a:p>
        </p:txBody>
      </p:sp>
    </p:spTree>
    <p:extLst>
      <p:ext uri="{BB962C8B-B14F-4D97-AF65-F5344CB8AC3E}">
        <p14:creationId xmlns:p14="http://schemas.microsoft.com/office/powerpoint/2010/main" val="286960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34566" y="2286000"/>
            <a:ext cx="8229600" cy="3657600"/>
          </a:xfrm>
        </p:spPr>
        <p:txBody>
          <a:bodyPr/>
          <a:lstStyle/>
          <a:p>
            <a:pPr algn="just"/>
            <a:r>
              <a:rPr lang="en-US"/>
              <a:t>Loại IV: Bệnh lan rộng với một hay nhiều xoang tổ lông có lổ mở nằm bên ngoài vùng hình thuyền. Những bệnh nhân này thường có tiền sử có nhiều ổ áp xe và dẫn lưu áp xe nhưng chưa được điều trị phẫu thuật triệt để cho bệnh tổ lông. Phẫu thuật được đề xuất cho loại này là phẫu thuật Bascom kết hợp với cắt bỏ xoang tổ lông riêng biệt nằm ngoài vùng hình thuyền</a:t>
            </a:r>
          </a:p>
        </p:txBody>
      </p:sp>
    </p:spTree>
    <p:extLst>
      <p:ext uri="{BB962C8B-B14F-4D97-AF65-F5344CB8AC3E}">
        <p14:creationId xmlns:p14="http://schemas.microsoft.com/office/powerpoint/2010/main" val="110644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TEZEL - 2007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34566" y="2286000"/>
            <a:ext cx="8229600" cy="3657600"/>
          </a:xfrm>
        </p:spPr>
        <p:txBody>
          <a:bodyPr/>
          <a:lstStyle/>
          <a:p>
            <a:pPr algn="just"/>
            <a:r>
              <a:rPr lang="en-US"/>
              <a:t>Loại V: Bệnh tổ lông tái phát sau điều trị bằng bất kỳ loại phẫu thuật nào. Tác giả cũng lại đề xuất phẫu thuật Bascom để điều trị cho các bệnh nhân này.</a:t>
            </a:r>
          </a:p>
        </p:txBody>
      </p:sp>
    </p:spTree>
    <p:extLst>
      <p:ext uri="{BB962C8B-B14F-4D97-AF65-F5344CB8AC3E}">
        <p14:creationId xmlns:p14="http://schemas.microsoft.com/office/powerpoint/2010/main" val="402631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6781800" cy="78028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smtClean="0"/>
              <a:t>DÀN BÀI</a:t>
            </a:r>
            <a:endParaRPr lang="en-US"/>
          </a:p>
        </p:txBody>
      </p:sp>
      <p:sp>
        <p:nvSpPr>
          <p:cNvPr id="3" name="Content Placeholder 2"/>
          <p:cNvSpPr>
            <a:spLocks noGrp="1"/>
          </p:cNvSpPr>
          <p:nvPr>
            <p:ph idx="1"/>
          </p:nvPr>
        </p:nvSpPr>
        <p:spPr>
          <a:xfrm>
            <a:off x="457200" y="2438400"/>
            <a:ext cx="8229600" cy="3886200"/>
          </a:xfrm>
        </p:spPr>
        <p:txBody>
          <a:bodyPr/>
          <a:lstStyle/>
          <a:p>
            <a:pPr>
              <a:lnSpc>
                <a:spcPct val="150000"/>
              </a:lnSpc>
            </a:pPr>
            <a:r>
              <a:rPr lang="en-US" smtClean="0"/>
              <a:t>Bệnh tổ lông: đặc điểm, bệnh sinh, chẩn đoán</a:t>
            </a:r>
          </a:p>
          <a:p>
            <a:pPr>
              <a:lnSpc>
                <a:spcPct val="150000"/>
              </a:lnSpc>
            </a:pPr>
            <a:r>
              <a:rPr lang="en-US" smtClean="0"/>
              <a:t>Các bảng phân loại </a:t>
            </a:r>
          </a:p>
          <a:p>
            <a:pPr>
              <a:lnSpc>
                <a:spcPct val="150000"/>
              </a:lnSpc>
            </a:pPr>
            <a:r>
              <a:rPr lang="en-US" smtClean="0"/>
              <a:t>Các p</a:t>
            </a:r>
            <a:r>
              <a:rPr lang="vi-VN" smtClean="0"/>
              <a:t>hương phá</a:t>
            </a:r>
            <a:r>
              <a:rPr lang="en-US" smtClean="0"/>
              <a:t>p phẫu thuật </a:t>
            </a:r>
            <a:r>
              <a:rPr lang="vi-VN" smtClean="0"/>
              <a:t>điều trị</a:t>
            </a:r>
            <a:r>
              <a:rPr lang="en-US" smtClean="0"/>
              <a:t> bệnh tổ lông  </a:t>
            </a:r>
            <a:endParaRPr lang="en-US"/>
          </a:p>
        </p:txBody>
      </p:sp>
    </p:spTree>
    <p:extLst>
      <p:ext uri="{BB962C8B-B14F-4D97-AF65-F5344CB8AC3E}">
        <p14:creationId xmlns:p14="http://schemas.microsoft.com/office/powerpoint/2010/main" val="272594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04088"/>
            <a:ext cx="6858000" cy="66751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3600" smtClean="0"/>
              <a:t>BỆNH TỔ LÔNG</a:t>
            </a:r>
            <a:endParaRPr lang="en-US" sz="3600"/>
          </a:p>
        </p:txBody>
      </p:sp>
      <p:pic>
        <p:nvPicPr>
          <p:cNvPr id="2050" name="Picture 2" descr="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1634330"/>
            <a:ext cx="4004353" cy="507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4331"/>
            <a:ext cx="4356900" cy="507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17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a:solidFill>
                  <a:srgbClr val="FF0000"/>
                </a:solidFill>
                <a:effectLst>
                  <a:outerShdw blurRad="38100" dist="38100" dir="2700000" algn="tl">
                    <a:srgbClr val="000000">
                      <a:alpha val="43137"/>
                    </a:srgbClr>
                  </a:outerShdw>
                </a:effectLst>
              </a:rPr>
              <a:t>Karakaş</a:t>
            </a: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 - 2017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47220"/>
            <a:ext cx="5295938" cy="42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25729" y="2645928"/>
            <a:ext cx="2133600" cy="369332"/>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Vùng thắt lưng</a:t>
            </a:r>
            <a:endParaRPr lang="en-US" b="1">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5445345" y="4572000"/>
            <a:ext cx="2635627" cy="369332"/>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Vùng quanh hậu môn</a:t>
            </a:r>
            <a:endParaRPr lang="en-US" b="1">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5943600" y="3505200"/>
            <a:ext cx="2635627" cy="369332"/>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Rãnh gian mông</a:t>
            </a:r>
            <a:endParaRPr lang="en-US" b="1">
              <a:solidFill>
                <a:srgbClr val="FF0000"/>
              </a:solidFill>
              <a:effectLst>
                <a:outerShdw blurRad="38100" dist="38100" dir="2700000" algn="tl">
                  <a:srgbClr val="000000">
                    <a:alpha val="43137"/>
                  </a:srgbClr>
                </a:outerShdw>
              </a:effectLst>
            </a:endParaRPr>
          </a:p>
        </p:txBody>
      </p:sp>
      <p:sp>
        <p:nvSpPr>
          <p:cNvPr id="10" name="TextBox 9"/>
          <p:cNvSpPr txBox="1"/>
          <p:nvPr/>
        </p:nvSpPr>
        <p:spPr>
          <a:xfrm>
            <a:off x="228600" y="2209800"/>
            <a:ext cx="2133600" cy="369332"/>
          </a:xfrm>
          <a:prstGeom prst="rect">
            <a:avLst/>
          </a:prstGeom>
        </p:spPr>
        <p:style>
          <a:lnRef idx="1">
            <a:schemeClr val="accent1"/>
          </a:lnRef>
          <a:fillRef idx="1002">
            <a:schemeClr val="dk2"/>
          </a:fillRef>
          <a:effectRef idx="1">
            <a:schemeClr val="accent1"/>
          </a:effectRef>
          <a:fontRef idx="minor">
            <a:schemeClr val="dk1"/>
          </a:fontRef>
        </p:style>
        <p:txBody>
          <a:bodyPr wrap="square" rtlCol="0">
            <a:spAutoFit/>
          </a:bodyPr>
          <a:lstStyle/>
          <a:p>
            <a:pPr algn="ctr"/>
            <a:r>
              <a:rPr lang="en-US" b="1" smtClean="0">
                <a:solidFill>
                  <a:srgbClr val="FF0000"/>
                </a:solidFill>
                <a:effectLst>
                  <a:outerShdw blurRad="38100" dist="38100" dir="2700000" algn="tl">
                    <a:srgbClr val="000000">
                      <a:alpha val="43137"/>
                    </a:srgbClr>
                  </a:outerShdw>
                </a:effectLst>
              </a:rPr>
              <a:t>Vùng mông </a:t>
            </a:r>
            <a:endParaRPr lang="en-US" b="1">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619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68580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PHÂN LOẠI BỆNH TỔ LÔNG</a:t>
            </a:r>
            <a:endParaRPr lang="en-US" sz="3600"/>
          </a:p>
        </p:txBody>
      </p:sp>
      <p:sp>
        <p:nvSpPr>
          <p:cNvPr id="4" name="TextBox 3"/>
          <p:cNvSpPr txBox="1"/>
          <p:nvPr/>
        </p:nvSpPr>
        <p:spPr>
          <a:xfrm>
            <a:off x="2491966" y="1524000"/>
            <a:ext cx="4114800" cy="523220"/>
          </a:xfrm>
          <a:prstGeom prst="rect">
            <a:avLst/>
          </a:prstGeom>
          <a:noFill/>
        </p:spPr>
        <p:txBody>
          <a:bodyPr wrap="square" rtlCol="0">
            <a:spAutoFit/>
          </a:bodyPr>
          <a:lstStyle/>
          <a:p>
            <a:pPr algn="ctr"/>
            <a:r>
              <a:rPr lang="en-US" sz="2800" b="1">
                <a:solidFill>
                  <a:srgbClr val="FF0000"/>
                </a:solidFill>
                <a:effectLst>
                  <a:outerShdw blurRad="38100" dist="38100" dir="2700000" algn="tl">
                    <a:srgbClr val="000000">
                      <a:alpha val="43137"/>
                    </a:srgbClr>
                  </a:outerShdw>
                </a:effectLst>
              </a:rPr>
              <a:t>Karakaş</a:t>
            </a:r>
            <a:r>
              <a:rPr lang="en-US" sz="2800" b="1" i="1" smtClean="0">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rPr>
              <a:t> - 2017</a:t>
            </a:r>
            <a:endParaRPr lang="en-US" sz="2800" b="1" i="1">
              <a:solidFill>
                <a:srgbClr val="FF0000"/>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8600" y="2047220"/>
            <a:ext cx="8610600" cy="4505980"/>
          </a:xfrm>
        </p:spPr>
        <p:txBody>
          <a:bodyPr>
            <a:normAutofit fontScale="77500" lnSpcReduction="20000"/>
          </a:bodyPr>
          <a:lstStyle/>
          <a:p>
            <a:r>
              <a:rPr lang="en-US" b="1">
                <a:solidFill>
                  <a:srgbClr val="FF0000"/>
                </a:solidFill>
                <a:effectLst>
                  <a:outerShdw blurRad="38100" dist="38100" dir="2700000" algn="tl">
                    <a:srgbClr val="000000">
                      <a:alpha val="43137"/>
                    </a:srgbClr>
                  </a:outerShdw>
                </a:effectLst>
              </a:rPr>
              <a:t>Loại I</a:t>
            </a:r>
            <a:r>
              <a:rPr lang="en-US"/>
              <a:t>: </a:t>
            </a:r>
            <a:endParaRPr lang="en-US" smtClean="0"/>
          </a:p>
          <a:p>
            <a:pPr lvl="1"/>
            <a:r>
              <a:rPr lang="en-US" smtClean="0"/>
              <a:t>Ia</a:t>
            </a:r>
            <a:r>
              <a:rPr lang="en-US"/>
              <a:t>: Chỉ có một lỗ mở ở ngay rãnh gian mông </a:t>
            </a:r>
            <a:endParaRPr lang="en-US" smtClean="0"/>
          </a:p>
          <a:p>
            <a:pPr lvl="1"/>
            <a:r>
              <a:rPr lang="en-US" smtClean="0"/>
              <a:t>Ib</a:t>
            </a:r>
            <a:r>
              <a:rPr lang="en-US"/>
              <a:t>: Có một hay nhiều lỗ mở nằm ngay rãnh gian mông </a:t>
            </a:r>
          </a:p>
          <a:p>
            <a:r>
              <a:rPr lang="en-US" b="1" smtClean="0">
                <a:solidFill>
                  <a:srgbClr val="FF0000"/>
                </a:solidFill>
                <a:effectLst>
                  <a:outerShdw blurRad="38100" dist="38100" dir="2700000" algn="tl">
                    <a:srgbClr val="000000">
                      <a:alpha val="43137"/>
                    </a:srgbClr>
                  </a:outerShdw>
                </a:effectLst>
              </a:rPr>
              <a:t>Loại II</a:t>
            </a:r>
            <a:r>
              <a:rPr lang="en-US" smtClean="0"/>
              <a:t>: Lỗ mở của xoang tổ lông hoặc đường rò đi từ rãnh gian mông lan đến vùng mông bên phải/ trái </a:t>
            </a:r>
          </a:p>
          <a:p>
            <a:r>
              <a:rPr lang="en-US" b="1" smtClean="0">
                <a:solidFill>
                  <a:srgbClr val="FF0000"/>
                </a:solidFill>
                <a:effectLst>
                  <a:outerShdw blurRad="38100" dist="38100" dir="2700000" algn="tl">
                    <a:srgbClr val="000000">
                      <a:alpha val="43137"/>
                    </a:srgbClr>
                  </a:outerShdw>
                </a:effectLst>
              </a:rPr>
              <a:t>Loại III</a:t>
            </a:r>
          </a:p>
          <a:p>
            <a:pPr lvl="1"/>
            <a:r>
              <a:rPr lang="en-US" smtClean="0"/>
              <a:t>IIIA</a:t>
            </a:r>
            <a:r>
              <a:rPr lang="en-US"/>
              <a:t>: Lổ mở của xoang tổ lông hoặc đường rò về phía vùng thắt </a:t>
            </a:r>
            <a:r>
              <a:rPr lang="en-US" smtClean="0"/>
              <a:t>lưng</a:t>
            </a:r>
          </a:p>
          <a:p>
            <a:pPr lvl="1"/>
            <a:r>
              <a:rPr lang="en-US" smtClean="0"/>
              <a:t>IIIB</a:t>
            </a:r>
            <a:r>
              <a:rPr lang="en-US"/>
              <a:t>: Lổ mở của xoang tổ lông hoặc đường rò về phía vùng quanh hậu môn. </a:t>
            </a:r>
          </a:p>
          <a:p>
            <a:r>
              <a:rPr lang="en-US" b="1">
                <a:solidFill>
                  <a:srgbClr val="FF0000"/>
                </a:solidFill>
                <a:effectLst>
                  <a:outerShdw blurRad="38100" dist="38100" dir="2700000" algn="tl">
                    <a:srgbClr val="000000">
                      <a:alpha val="43137"/>
                    </a:srgbClr>
                  </a:outerShdw>
                </a:effectLst>
              </a:rPr>
              <a:t>Loại IV</a:t>
            </a:r>
            <a:r>
              <a:rPr lang="en-US"/>
              <a:t>: Bệnh tổ lông phức tạp (lổ mở của xoang tổ lông hoặc đường rò từ rãnh gian mông đi về phía vùng thắt lưng và/hoặc vùng quanh hậu môn và / hoặc vùng mông)</a:t>
            </a:r>
          </a:p>
          <a:p>
            <a:r>
              <a:rPr lang="en-US" b="1">
                <a:solidFill>
                  <a:srgbClr val="FF0000"/>
                </a:solidFill>
                <a:effectLst>
                  <a:outerShdw blurRad="38100" dist="38100" dir="2700000" algn="tl">
                    <a:srgbClr val="000000">
                      <a:alpha val="43137"/>
                    </a:srgbClr>
                  </a:outerShdw>
                </a:effectLst>
              </a:rPr>
              <a:t>Loại V</a:t>
            </a:r>
            <a:r>
              <a:rPr lang="en-US"/>
              <a:t>: bệnh tổ lông tái phát </a:t>
            </a:r>
          </a:p>
          <a:p>
            <a:r>
              <a:rPr lang="en-US" b="1">
                <a:solidFill>
                  <a:srgbClr val="FF0000"/>
                </a:solidFill>
                <a:effectLst>
                  <a:outerShdw blurRad="38100" dist="38100" dir="2700000" algn="tl">
                    <a:srgbClr val="000000">
                      <a:alpha val="43137"/>
                    </a:srgbClr>
                  </a:outerShdw>
                </a:effectLst>
              </a:rPr>
              <a:t>Loại VI</a:t>
            </a:r>
            <a:r>
              <a:rPr lang="en-US"/>
              <a:t>: Bệnh tổ lông ngoài vùng cùng cụt (rốn, kẽ ngón tay, sinh dục (dương vật hay âm hộ), ngực, mi mắt hoặc loại kết hợp chẳng hạn như ở rốn kèm với vùng cùng cụt)</a:t>
            </a:r>
          </a:p>
        </p:txBody>
      </p:sp>
    </p:spTree>
    <p:extLst>
      <p:ext uri="{BB962C8B-B14F-4D97-AF65-F5344CB8AC3E}">
        <p14:creationId xmlns:p14="http://schemas.microsoft.com/office/powerpoint/2010/main" val="194380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04088"/>
            <a:ext cx="6858000" cy="896112"/>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CHỈ ĐỊNH PHẪU THUẬT </a:t>
            </a:r>
            <a:endParaRPr lang="en-US" sz="3600"/>
          </a:p>
        </p:txBody>
      </p:sp>
      <p:sp>
        <p:nvSpPr>
          <p:cNvPr id="3" name="Content Placeholder 2"/>
          <p:cNvSpPr>
            <a:spLocks noGrp="1"/>
          </p:cNvSpPr>
          <p:nvPr>
            <p:ph idx="1"/>
          </p:nvPr>
        </p:nvSpPr>
        <p:spPr>
          <a:xfrm>
            <a:off x="457200" y="1981200"/>
            <a:ext cx="8229600" cy="3657600"/>
          </a:xfrm>
        </p:spPr>
        <p:txBody>
          <a:bodyPr>
            <a:normAutofit/>
          </a:bodyPr>
          <a:lstStyle/>
          <a:p>
            <a:r>
              <a:rPr lang="en-US" smtClean="0"/>
              <a:t>Rạch dẫn lưu trong t</a:t>
            </a:r>
            <a:r>
              <a:rPr lang="vi-VN" smtClean="0"/>
              <a:t>rường hợp</a:t>
            </a:r>
            <a:r>
              <a:rPr lang="en-US" smtClean="0"/>
              <a:t> áp xe cấp tính </a:t>
            </a:r>
          </a:p>
          <a:p>
            <a:r>
              <a:rPr lang="en-US" smtClean="0"/>
              <a:t>Các lựa chọn trong rò nang xoang lông </a:t>
            </a:r>
          </a:p>
          <a:p>
            <a:pPr lvl="1"/>
            <a:r>
              <a:rPr lang="en-US" smtClean="0"/>
              <a:t>Cắt </a:t>
            </a:r>
            <a:r>
              <a:rPr lang="vi-VN" smtClean="0"/>
              <a:t>đườn</a:t>
            </a:r>
            <a:r>
              <a:rPr lang="en-US" smtClean="0"/>
              <a:t>g rò và để mở </a:t>
            </a:r>
          </a:p>
          <a:p>
            <a:pPr lvl="1"/>
            <a:r>
              <a:rPr lang="en-US" smtClean="0"/>
              <a:t>Nạo sạch </a:t>
            </a:r>
            <a:r>
              <a:rPr lang="vi-VN" smtClean="0"/>
              <a:t>đườn</a:t>
            </a:r>
            <a:r>
              <a:rPr lang="en-US" smtClean="0"/>
              <a:t>g rò </a:t>
            </a:r>
          </a:p>
          <a:p>
            <a:pPr lvl="1"/>
            <a:r>
              <a:rPr lang="en-US" smtClean="0"/>
              <a:t>Cắt </a:t>
            </a:r>
            <a:r>
              <a:rPr lang="vi-VN" smtClean="0"/>
              <a:t>đườn</a:t>
            </a:r>
            <a:r>
              <a:rPr lang="en-US" smtClean="0"/>
              <a:t>g rò và đóng kín da </a:t>
            </a:r>
          </a:p>
          <a:p>
            <a:pPr lvl="1"/>
            <a:r>
              <a:rPr lang="en-US" smtClean="0"/>
              <a:t>Cắt </a:t>
            </a:r>
            <a:r>
              <a:rPr lang="vi-VN" smtClean="0"/>
              <a:t>đườn</a:t>
            </a:r>
            <a:r>
              <a:rPr lang="en-US" smtClean="0"/>
              <a:t>g rò và khâu viền da với màng xương </a:t>
            </a:r>
          </a:p>
          <a:p>
            <a:pPr lvl="1"/>
            <a:r>
              <a:rPr lang="en-US" smtClean="0"/>
              <a:t>Cắt </a:t>
            </a:r>
            <a:r>
              <a:rPr lang="vi-VN" smtClean="0"/>
              <a:t>đườn</a:t>
            </a:r>
            <a:r>
              <a:rPr lang="en-US" smtClean="0"/>
              <a:t>g rò và xoay vạt da  </a:t>
            </a:r>
            <a:endParaRPr lang="en-US"/>
          </a:p>
        </p:txBody>
      </p:sp>
    </p:spTree>
    <p:extLst>
      <p:ext uri="{BB962C8B-B14F-4D97-AF65-F5344CB8AC3E}">
        <p14:creationId xmlns:p14="http://schemas.microsoft.com/office/powerpoint/2010/main" val="358753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6858000" cy="627888"/>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2800" smtClean="0"/>
              <a:t>KẾT LUẬN </a:t>
            </a:r>
            <a:endParaRPr lang="en-US" sz="2800"/>
          </a:p>
        </p:txBody>
      </p:sp>
      <p:sp>
        <p:nvSpPr>
          <p:cNvPr id="3" name="Content Placeholder 2"/>
          <p:cNvSpPr>
            <a:spLocks noGrp="1"/>
          </p:cNvSpPr>
          <p:nvPr>
            <p:ph idx="1"/>
          </p:nvPr>
        </p:nvSpPr>
        <p:spPr>
          <a:xfrm>
            <a:off x="457200" y="1981200"/>
            <a:ext cx="8534400" cy="4191000"/>
          </a:xfrm>
        </p:spPr>
        <p:txBody>
          <a:bodyPr>
            <a:normAutofit lnSpcReduction="10000"/>
          </a:bodyPr>
          <a:lstStyle/>
          <a:p>
            <a:pPr algn="just">
              <a:lnSpc>
                <a:spcPct val="170000"/>
              </a:lnSpc>
            </a:pPr>
            <a:r>
              <a:rPr lang="en-US"/>
              <a:t>Trong vài thập kỷ vừa qua đã có nhiều cách phân loại cho bệnh tổ lông được đề xuất. </a:t>
            </a:r>
            <a:endParaRPr lang="en-US" smtClean="0"/>
          </a:p>
          <a:p>
            <a:pPr algn="just">
              <a:lnSpc>
                <a:spcPct val="170000"/>
              </a:lnSpc>
            </a:pPr>
            <a:r>
              <a:rPr lang="en-US" smtClean="0"/>
              <a:t>Ngày </a:t>
            </a:r>
            <a:r>
              <a:rPr lang="en-US"/>
              <a:t>nay đã chấp nhận cơ chế bệnh sinh của bệnh tổ lông là mắc phải trong hầu hết các trường hợp. </a:t>
            </a:r>
            <a:endParaRPr lang="en-US" smtClean="0"/>
          </a:p>
          <a:p>
            <a:pPr algn="just">
              <a:lnSpc>
                <a:spcPct val="170000"/>
              </a:lnSpc>
            </a:pPr>
            <a:r>
              <a:rPr lang="en-US" smtClean="0"/>
              <a:t>Việc </a:t>
            </a:r>
            <a:r>
              <a:rPr lang="en-US"/>
              <a:t>chọn lựa và áp dụng chung một bảng phân loại bệnh giúp điều trị tốt hơn</a:t>
            </a:r>
          </a:p>
        </p:txBody>
      </p:sp>
    </p:spTree>
    <p:extLst>
      <p:ext uri="{BB962C8B-B14F-4D97-AF65-F5344CB8AC3E}">
        <p14:creationId xmlns:p14="http://schemas.microsoft.com/office/powerpoint/2010/main" val="256055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2133600"/>
            <a:ext cx="4038600" cy="1362075"/>
          </a:xfrm>
          <a:effectLst>
            <a:reflection blurRad="6350" stA="50000" endA="300" endPos="55500" dist="50800" dir="5400000" sy="-100000" algn="bl" rotWithShape="0"/>
          </a:effectLst>
        </p:spPr>
        <p:txBody>
          <a:bodyPr/>
          <a:lstStyle/>
          <a:p>
            <a:pPr algn="ctr"/>
            <a:r>
              <a:rPr lang="en-US" sz="4400" smtClean="0"/>
              <a:t>XIN CÁM ƠN QUÝ THẦY CÔ </a:t>
            </a:r>
            <a:endParaRPr lang="en-US" sz="4400"/>
          </a:p>
        </p:txBody>
      </p:sp>
    </p:spTree>
    <p:extLst>
      <p:ext uri="{BB962C8B-B14F-4D97-AF65-F5344CB8AC3E}">
        <p14:creationId xmlns:p14="http://schemas.microsoft.com/office/powerpoint/2010/main" val="4187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14400"/>
            <a:ext cx="6858000" cy="932688"/>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4000" smtClean="0"/>
              <a:t>BỆNH TỔ LÔNG</a:t>
            </a:r>
            <a:endParaRPr lang="en-US" sz="4000"/>
          </a:p>
        </p:txBody>
      </p:sp>
      <p:sp>
        <p:nvSpPr>
          <p:cNvPr id="3" name="Content Placeholder 2"/>
          <p:cNvSpPr>
            <a:spLocks noGrp="1"/>
          </p:cNvSpPr>
          <p:nvPr>
            <p:ph idx="1"/>
          </p:nvPr>
        </p:nvSpPr>
        <p:spPr>
          <a:xfrm>
            <a:off x="331470" y="2674530"/>
            <a:ext cx="8420100" cy="3962400"/>
          </a:xfrm>
        </p:spPr>
        <p:txBody>
          <a:bodyPr>
            <a:normAutofit lnSpcReduction="10000"/>
          </a:bodyPr>
          <a:lstStyle/>
          <a:p>
            <a:pPr algn="just"/>
            <a:r>
              <a:rPr lang="en-US" dirty="0" err="1" smtClean="0"/>
              <a:t>Tên</a:t>
            </a:r>
            <a:r>
              <a:rPr lang="en-US" dirty="0" smtClean="0"/>
              <a:t> </a:t>
            </a:r>
            <a:r>
              <a:rPr lang="en-US" dirty="0" err="1" smtClean="0"/>
              <a:t>gọi</a:t>
            </a:r>
            <a:r>
              <a:rPr lang="en-US" dirty="0" smtClean="0"/>
              <a:t>: Pilonidal </a:t>
            </a:r>
            <a:r>
              <a:rPr lang="en-US" dirty="0" err="1" smtClean="0"/>
              <a:t>có</a:t>
            </a:r>
            <a:r>
              <a:rPr lang="en-US" dirty="0" smtClean="0"/>
              <a:t> </a:t>
            </a:r>
            <a:r>
              <a:rPr lang="en-US" dirty="0" err="1" smtClean="0"/>
              <a:t>từ</a:t>
            </a:r>
            <a:r>
              <a:rPr lang="en-US" dirty="0" smtClean="0"/>
              <a:t> </a:t>
            </a:r>
            <a:r>
              <a:rPr lang="en-US" dirty="0" err="1" smtClean="0"/>
              <a:t>nguyên</a:t>
            </a:r>
            <a:r>
              <a:rPr lang="en-US" dirty="0" smtClean="0"/>
              <a:t> Latin: </a:t>
            </a:r>
            <a:r>
              <a:rPr lang="en-US" dirty="0" err="1" smtClean="0"/>
              <a:t>pilus</a:t>
            </a:r>
            <a:r>
              <a:rPr lang="en-US" dirty="0" smtClean="0"/>
              <a:t> = </a:t>
            </a:r>
            <a:r>
              <a:rPr lang="en-US" dirty="0" err="1" smtClean="0"/>
              <a:t>lông</a:t>
            </a:r>
            <a:r>
              <a:rPr lang="en-US" dirty="0" smtClean="0"/>
              <a:t> </a:t>
            </a:r>
            <a:r>
              <a:rPr lang="en-US" dirty="0" err="1" smtClean="0"/>
              <a:t>và</a:t>
            </a:r>
            <a:r>
              <a:rPr lang="en-US" dirty="0" smtClean="0"/>
              <a:t> </a:t>
            </a:r>
            <a:r>
              <a:rPr lang="en-US" dirty="0" err="1" smtClean="0"/>
              <a:t>nidus</a:t>
            </a:r>
            <a:r>
              <a:rPr lang="en-US" dirty="0" smtClean="0"/>
              <a:t> = </a:t>
            </a:r>
            <a:r>
              <a:rPr lang="en-US" dirty="0" err="1" smtClean="0"/>
              <a:t>tổ</a:t>
            </a:r>
            <a:r>
              <a:rPr lang="en-US" dirty="0" smtClean="0"/>
              <a:t>. Pilonidal disease = </a:t>
            </a:r>
            <a:r>
              <a:rPr lang="en-US" dirty="0" err="1" smtClean="0"/>
              <a:t>bệnh</a:t>
            </a:r>
            <a:r>
              <a:rPr lang="en-US" dirty="0" smtClean="0"/>
              <a:t> </a:t>
            </a:r>
            <a:r>
              <a:rPr lang="en-US" dirty="0" err="1" smtClean="0"/>
              <a:t>tổ</a:t>
            </a:r>
            <a:r>
              <a:rPr lang="en-US" dirty="0" smtClean="0"/>
              <a:t> </a:t>
            </a:r>
            <a:r>
              <a:rPr lang="en-US" dirty="0" err="1" smtClean="0"/>
              <a:t>lông</a:t>
            </a:r>
            <a:r>
              <a:rPr lang="en-US" dirty="0" smtClean="0"/>
              <a:t>. Pilonidal sinus = </a:t>
            </a:r>
            <a:r>
              <a:rPr lang="en-US" dirty="0" err="1" smtClean="0"/>
              <a:t>xoang</a:t>
            </a:r>
            <a:r>
              <a:rPr lang="en-US" dirty="0" smtClean="0"/>
              <a:t> </a:t>
            </a:r>
            <a:r>
              <a:rPr lang="en-US" dirty="0" err="1" smtClean="0"/>
              <a:t>tổ</a:t>
            </a:r>
            <a:r>
              <a:rPr lang="en-US" dirty="0" smtClean="0"/>
              <a:t> </a:t>
            </a:r>
            <a:r>
              <a:rPr lang="en-US" dirty="0" err="1" smtClean="0"/>
              <a:t>lông</a:t>
            </a:r>
            <a:r>
              <a:rPr lang="en-US" dirty="0" smtClean="0"/>
              <a:t>. </a:t>
            </a:r>
          </a:p>
          <a:p>
            <a:pPr algn="just"/>
            <a:r>
              <a:rPr lang="en-US" dirty="0" err="1" smtClean="0"/>
              <a:t>Là</a:t>
            </a:r>
            <a:r>
              <a:rPr lang="en-US" dirty="0" smtClean="0"/>
              <a:t> </a:t>
            </a:r>
            <a:r>
              <a:rPr lang="en-US" dirty="0" err="1" smtClean="0"/>
              <a:t>bệnh</a:t>
            </a:r>
            <a:r>
              <a:rPr lang="en-US" dirty="0" smtClean="0"/>
              <a:t> </a:t>
            </a:r>
            <a:r>
              <a:rPr lang="en-US" dirty="0" err="1" smtClean="0"/>
              <a:t>nhiễm</a:t>
            </a:r>
            <a:r>
              <a:rPr lang="en-US" dirty="0" smtClean="0"/>
              <a:t> </a:t>
            </a:r>
            <a:r>
              <a:rPr lang="en-US" dirty="0" err="1" smtClean="0"/>
              <a:t>trùng</a:t>
            </a:r>
            <a:r>
              <a:rPr lang="en-US" dirty="0" smtClean="0"/>
              <a:t> </a:t>
            </a:r>
            <a:r>
              <a:rPr lang="en-US" dirty="0" err="1" smtClean="0"/>
              <a:t>mô</a:t>
            </a:r>
            <a:r>
              <a:rPr lang="en-US" dirty="0" smtClean="0"/>
              <a:t> </a:t>
            </a:r>
            <a:r>
              <a:rPr lang="en-US" dirty="0" err="1" smtClean="0"/>
              <a:t>dưới</a:t>
            </a:r>
            <a:r>
              <a:rPr lang="en-US" dirty="0" smtClean="0"/>
              <a:t> da </a:t>
            </a:r>
            <a:r>
              <a:rPr lang="en-US" dirty="0" err="1" smtClean="0"/>
              <a:t>vùng</a:t>
            </a:r>
            <a:r>
              <a:rPr lang="en-US" dirty="0" smtClean="0"/>
              <a:t> </a:t>
            </a:r>
            <a:r>
              <a:rPr lang="en-US" dirty="0" err="1" smtClean="0"/>
              <a:t>cùng</a:t>
            </a:r>
            <a:r>
              <a:rPr lang="en-US" dirty="0" smtClean="0"/>
              <a:t> </a:t>
            </a:r>
            <a:r>
              <a:rPr lang="en-US" dirty="0" err="1" smtClean="0"/>
              <a:t>cụt</a:t>
            </a:r>
            <a:r>
              <a:rPr lang="en-US" dirty="0" smtClean="0"/>
              <a:t>, </a:t>
            </a:r>
            <a:r>
              <a:rPr lang="en-US" dirty="0" err="1" smtClean="0"/>
              <a:t>biểu</a:t>
            </a:r>
            <a:r>
              <a:rPr lang="en-US" dirty="0" smtClean="0"/>
              <a:t> </a:t>
            </a:r>
            <a:r>
              <a:rPr lang="en-US" dirty="0" err="1" smtClean="0"/>
              <a:t>hiện</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kén</a:t>
            </a:r>
            <a:r>
              <a:rPr lang="en-US" dirty="0" smtClean="0"/>
              <a:t> </a:t>
            </a:r>
            <a:r>
              <a:rPr lang="en-US" dirty="0" err="1" smtClean="0"/>
              <a:t>nhỏ</a:t>
            </a:r>
            <a:r>
              <a:rPr lang="en-US" dirty="0" smtClean="0"/>
              <a:t> </a:t>
            </a:r>
            <a:r>
              <a:rPr lang="en-US" dirty="0" err="1" smtClean="0"/>
              <a:t>chứa</a:t>
            </a:r>
            <a:r>
              <a:rPr lang="en-US" dirty="0" smtClean="0"/>
              <a:t> </a:t>
            </a:r>
            <a:r>
              <a:rPr lang="en-US" dirty="0" err="1" smtClean="0"/>
              <a:t>nang</a:t>
            </a:r>
            <a:r>
              <a:rPr lang="en-US" dirty="0" smtClean="0"/>
              <a:t> </a:t>
            </a:r>
            <a:r>
              <a:rPr lang="en-US" dirty="0" err="1" smtClean="0"/>
              <a:t>chân</a:t>
            </a:r>
            <a:r>
              <a:rPr lang="en-US" dirty="0" smtClean="0"/>
              <a:t> </a:t>
            </a:r>
            <a:r>
              <a:rPr lang="en-US" dirty="0" err="1" smtClean="0"/>
              <a:t>lông</a:t>
            </a:r>
            <a:r>
              <a:rPr lang="en-US" dirty="0" smtClean="0"/>
              <a:t> </a:t>
            </a:r>
            <a:r>
              <a:rPr lang="en-US" dirty="0" err="1" smtClean="0"/>
              <a:t>hoặc</a:t>
            </a:r>
            <a:r>
              <a:rPr lang="en-US" dirty="0" smtClean="0"/>
              <a:t> </a:t>
            </a:r>
            <a:r>
              <a:rPr lang="en-US" dirty="0" err="1" smtClean="0"/>
              <a:t>xoang</a:t>
            </a:r>
            <a:r>
              <a:rPr lang="en-US" dirty="0" smtClean="0"/>
              <a:t> </a:t>
            </a:r>
            <a:r>
              <a:rPr lang="en-US" dirty="0" err="1" smtClean="0"/>
              <a:t>với</a:t>
            </a:r>
            <a:r>
              <a:rPr lang="en-US" dirty="0" smtClean="0"/>
              <a:t> </a:t>
            </a:r>
            <a:r>
              <a:rPr lang="vi-VN" dirty="0" smtClean="0"/>
              <a:t>đườn</a:t>
            </a:r>
            <a:r>
              <a:rPr lang="en-US" dirty="0" smtClean="0"/>
              <a:t>g </a:t>
            </a:r>
            <a:r>
              <a:rPr lang="en-US" dirty="0" err="1" smtClean="0"/>
              <a:t>rò</a:t>
            </a:r>
            <a:r>
              <a:rPr lang="en-US" dirty="0" smtClean="0"/>
              <a:t> </a:t>
            </a:r>
            <a:r>
              <a:rPr lang="en-US" dirty="0" err="1" smtClean="0"/>
              <a:t>phức</a:t>
            </a:r>
            <a:r>
              <a:rPr lang="en-US" dirty="0" smtClean="0"/>
              <a:t> </a:t>
            </a:r>
            <a:r>
              <a:rPr lang="en-US" dirty="0" err="1" smtClean="0"/>
              <a:t>tạp</a:t>
            </a:r>
            <a:r>
              <a:rPr lang="en-US" dirty="0" smtClean="0"/>
              <a:t> </a:t>
            </a:r>
          </a:p>
          <a:p>
            <a:pPr algn="just"/>
            <a:r>
              <a:rPr lang="vi-VN" dirty="0"/>
              <a:t>Bệnh khởi phát từ một khoang giả nang phát triển trong mô tế bào dưới da của vùng cùng cụt, rồi hình thành một u hạt, có nhiễm trùng ít hay nhiều ở chung quanh các sợi lông</a:t>
            </a:r>
            <a:endParaRPr lang="en-US" dirty="0"/>
          </a:p>
        </p:txBody>
      </p:sp>
      <p:sp>
        <p:nvSpPr>
          <p:cNvPr id="4" name="TextBox 3"/>
          <p:cNvSpPr txBox="1"/>
          <p:nvPr/>
        </p:nvSpPr>
        <p:spPr>
          <a:xfrm>
            <a:off x="2514600" y="1999199"/>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ĐỊNH NGHĨA</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396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69342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BỆNH TỔ LÔNG</a:t>
            </a:r>
            <a:endParaRPr lang="en-US" sz="36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3139440" cy="3733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105" y="2286000"/>
            <a:ext cx="5470770" cy="3200400"/>
          </a:xfrm>
          <a:prstGeom prst="rect">
            <a:avLst/>
          </a:prstGeom>
        </p:spPr>
      </p:pic>
    </p:spTree>
    <p:extLst>
      <p:ext uri="{BB962C8B-B14F-4D97-AF65-F5344CB8AC3E}">
        <p14:creationId xmlns:p14="http://schemas.microsoft.com/office/powerpoint/2010/main" val="17538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6934200" cy="6096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US" sz="3600" smtClean="0"/>
              <a:t>BỆNH TỔ LÔNG</a:t>
            </a:r>
            <a:endParaRPr lang="en-US" sz="360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26037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57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914400"/>
            <a:ext cx="6934200" cy="6096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3600" smtClean="0"/>
              <a:t>BỆNH TỔ LÔNG</a:t>
            </a:r>
            <a:endParaRPr lang="en-US" sz="3600"/>
          </a:p>
        </p:txBody>
      </p:sp>
      <p:sp>
        <p:nvSpPr>
          <p:cNvPr id="3" name="Content Placeholder 2"/>
          <p:cNvSpPr>
            <a:spLocks noGrp="1"/>
          </p:cNvSpPr>
          <p:nvPr>
            <p:ph idx="1"/>
          </p:nvPr>
        </p:nvSpPr>
        <p:spPr>
          <a:xfrm>
            <a:off x="457200" y="2514600"/>
            <a:ext cx="8229600" cy="3611563"/>
          </a:xfrm>
        </p:spPr>
        <p:txBody>
          <a:bodyPr/>
          <a:lstStyle/>
          <a:p>
            <a:r>
              <a:rPr lang="en-US" smtClean="0"/>
              <a:t>Bệnh tổ lông vùng cùng cụt thường gặp nhất. Có thể gặp ở các vùng khác trên cơ thể: rốn, kẽ ngón tay </a:t>
            </a:r>
          </a:p>
          <a:p>
            <a:r>
              <a:rPr lang="en-US" smtClean="0"/>
              <a:t>Tần suất ở Mỹ 26/100000; ở Anh, mỗi năm </a:t>
            </a:r>
            <a:r>
              <a:rPr lang="vi-VN" smtClean="0"/>
              <a:t>điều trị</a:t>
            </a:r>
            <a:r>
              <a:rPr lang="en-US" smtClean="0"/>
              <a:t> cho # 11500 t</a:t>
            </a:r>
            <a:r>
              <a:rPr lang="vi-VN" smtClean="0"/>
              <a:t>rường hợp</a:t>
            </a:r>
            <a:r>
              <a:rPr lang="en-US" smtClean="0"/>
              <a:t> </a:t>
            </a:r>
          </a:p>
          <a:p>
            <a:r>
              <a:rPr lang="en-US" smtClean="0"/>
              <a:t>Tuổi mắc bệnh 15 – 30 tuổi # tuổi dậy thì, có sự tác động hormone sinh dục lên nang lông</a:t>
            </a:r>
          </a:p>
          <a:p>
            <a:r>
              <a:rPr lang="en-US" smtClean="0"/>
              <a:t>Nam &gt; nữ = 3 - 4 : 1</a:t>
            </a:r>
            <a:endParaRPr lang="en-US"/>
          </a:p>
        </p:txBody>
      </p:sp>
      <p:sp>
        <p:nvSpPr>
          <p:cNvPr id="4" name="TextBox 3"/>
          <p:cNvSpPr txBox="1"/>
          <p:nvPr/>
        </p:nvSpPr>
        <p:spPr>
          <a:xfrm>
            <a:off x="2514600" y="1752600"/>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ĐẶC ĐIỂM</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733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914400"/>
            <a:ext cx="6934200" cy="6096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3600" smtClean="0"/>
              <a:t>BỆNH TỔ LÔNG</a:t>
            </a:r>
            <a:endParaRPr lang="en-US" sz="3600"/>
          </a:p>
        </p:txBody>
      </p:sp>
      <p:sp>
        <p:nvSpPr>
          <p:cNvPr id="3" name="Content Placeholder 2"/>
          <p:cNvSpPr>
            <a:spLocks noGrp="1"/>
          </p:cNvSpPr>
          <p:nvPr>
            <p:ph idx="1"/>
          </p:nvPr>
        </p:nvSpPr>
        <p:spPr>
          <a:xfrm>
            <a:off x="457200" y="2514600"/>
            <a:ext cx="8458200" cy="4191000"/>
          </a:xfrm>
        </p:spPr>
        <p:txBody>
          <a:bodyPr>
            <a:normAutofit lnSpcReduction="10000"/>
          </a:bodyPr>
          <a:lstStyle/>
          <a:p>
            <a:pPr algn="just"/>
            <a:r>
              <a:rPr lang="en-US"/>
              <a:t>Nguyên nhân sinh bệnh và các phương pháp điều trị tối ưu vẫn còn chưa thống nhất. </a:t>
            </a:r>
            <a:endParaRPr lang="en-US" smtClean="0"/>
          </a:p>
          <a:p>
            <a:pPr algn="just"/>
            <a:r>
              <a:rPr lang="en-US" smtClean="0"/>
              <a:t>Điều </a:t>
            </a:r>
            <a:r>
              <a:rPr lang="en-US"/>
              <a:t>trị phẫu thuật và chăm sóc sau mổ đòi hỏi tỉ mỉ và thời gian kéo dài. Tỷ lệ tái phát sau mổ cao 35-50% ở các trường hợp bệnh phức tạp với nhiều phương pháp phẫu thuật khác nhau. </a:t>
            </a:r>
            <a:endParaRPr lang="en-US" smtClean="0"/>
          </a:p>
          <a:p>
            <a:pPr algn="just"/>
            <a:r>
              <a:rPr lang="en-US" smtClean="0"/>
              <a:t>Cần phân </a:t>
            </a:r>
            <a:r>
              <a:rPr lang="en-US"/>
              <a:t>loại bệnh tổ lông thống nhất để chọn lựa phương pháp điều trị thích hợp, giúp nghiên cứu khoa học tốt hơn nhằm đảm bảo chất lượng điều trị cho bệnh nhân</a:t>
            </a:r>
          </a:p>
        </p:txBody>
      </p:sp>
      <p:sp>
        <p:nvSpPr>
          <p:cNvPr id="4" name="TextBox 3"/>
          <p:cNvSpPr txBox="1"/>
          <p:nvPr/>
        </p:nvSpPr>
        <p:spPr>
          <a:xfrm>
            <a:off x="2514600" y="1752600"/>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ĐẶC ĐIỂM</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017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0" y="838200"/>
            <a:ext cx="6858000" cy="6858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US" sz="3600" smtClean="0"/>
              <a:t>BỆNH TỔ LÔNG</a:t>
            </a:r>
            <a:endParaRPr lang="en-US" sz="3600"/>
          </a:p>
        </p:txBody>
      </p:sp>
      <p:sp>
        <p:nvSpPr>
          <p:cNvPr id="3" name="Content Placeholder 2"/>
          <p:cNvSpPr>
            <a:spLocks noGrp="1"/>
          </p:cNvSpPr>
          <p:nvPr>
            <p:ph idx="1"/>
          </p:nvPr>
        </p:nvSpPr>
        <p:spPr>
          <a:xfrm>
            <a:off x="457200" y="2362200"/>
            <a:ext cx="8229600" cy="3763963"/>
          </a:xfrm>
        </p:spPr>
        <p:txBody>
          <a:bodyPr/>
          <a:lstStyle/>
          <a:p>
            <a:r>
              <a:rPr lang="en-US" smtClean="0"/>
              <a:t>Yếu tố nguy cơ</a:t>
            </a:r>
          </a:p>
          <a:p>
            <a:pPr lvl="1"/>
            <a:r>
              <a:rPr lang="en-US" smtClean="0"/>
              <a:t>Béo phì </a:t>
            </a:r>
          </a:p>
          <a:p>
            <a:pPr lvl="1"/>
            <a:r>
              <a:rPr lang="en-US" smtClean="0"/>
              <a:t>Ngồi nhiều (nghề nghiệp, thói quen)</a:t>
            </a:r>
          </a:p>
          <a:p>
            <a:pPr lvl="1"/>
            <a:r>
              <a:rPr lang="en-US" smtClean="0"/>
              <a:t>Rãnh gian mông sâu và nhiều lông</a:t>
            </a:r>
          </a:p>
          <a:p>
            <a:pPr lvl="1"/>
            <a:r>
              <a:rPr lang="en-US" smtClean="0"/>
              <a:t>Gia đình có người bị bệnh xoang lông </a:t>
            </a:r>
            <a:endParaRPr lang="en-US"/>
          </a:p>
        </p:txBody>
      </p:sp>
      <p:sp>
        <p:nvSpPr>
          <p:cNvPr id="4" name="TextBox 3"/>
          <p:cNvSpPr txBox="1"/>
          <p:nvPr/>
        </p:nvSpPr>
        <p:spPr>
          <a:xfrm>
            <a:off x="2499360" y="1683990"/>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ĐẶC ĐIỂM</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46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60" y="914400"/>
            <a:ext cx="6690360" cy="609600"/>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3600" smtClean="0"/>
              <a:t>BỆNH TỔ LÔNG</a:t>
            </a:r>
            <a:endParaRPr lang="en-US" sz="3600"/>
          </a:p>
        </p:txBody>
      </p:sp>
      <p:sp>
        <p:nvSpPr>
          <p:cNvPr id="3" name="Content Placeholder 2"/>
          <p:cNvSpPr>
            <a:spLocks noGrp="1"/>
          </p:cNvSpPr>
          <p:nvPr>
            <p:ph idx="1"/>
          </p:nvPr>
        </p:nvSpPr>
        <p:spPr>
          <a:xfrm>
            <a:off x="342900" y="2250340"/>
            <a:ext cx="8519160" cy="4607660"/>
          </a:xfrm>
        </p:spPr>
        <p:txBody>
          <a:bodyPr>
            <a:normAutofit lnSpcReduction="10000"/>
          </a:bodyPr>
          <a:lstStyle/>
          <a:p>
            <a:pPr algn="just"/>
            <a:r>
              <a:rPr lang="vi-VN"/>
              <a:t>Trước kia, người ta xếp bệnh xoang lông vào loại bệnh bẩm sinh. Ngày nay, người ta coi bệnh xoang lông, trong hầu hết các trường hợp, là bệnh mắc </a:t>
            </a:r>
            <a:r>
              <a:rPr lang="vi-VN" smtClean="0"/>
              <a:t>phải</a:t>
            </a:r>
            <a:endParaRPr lang="en-US" smtClean="0"/>
          </a:p>
          <a:p>
            <a:pPr algn="just"/>
            <a:r>
              <a:rPr lang="en-US" smtClean="0"/>
              <a:t>Ở độ tuổi dậy thì, hormone sinh dục tác động lên tuyến bã lông làm lông mọc dài và rậm. Trong bệnh xoang lông, nang lông bị viêm nhiễm và tắc nghẽn tạo nên áp xe dưới da, sau đó tạo đường rò dẫn ra ngoài da </a:t>
            </a:r>
          </a:p>
          <a:p>
            <a:pPr algn="just"/>
            <a:r>
              <a:rPr lang="en-US" smtClean="0"/>
              <a:t>Trong 90% các t</a:t>
            </a:r>
            <a:r>
              <a:rPr lang="vi-VN" smtClean="0"/>
              <a:t>rường hợp</a:t>
            </a:r>
            <a:r>
              <a:rPr lang="en-US" smtClean="0"/>
              <a:t> lỗ rò sẽ hướng về phía trên theo hướng phát triển của sợi lông. T</a:t>
            </a:r>
            <a:r>
              <a:rPr lang="vi-VN" smtClean="0"/>
              <a:t>rường hợp</a:t>
            </a:r>
            <a:r>
              <a:rPr lang="en-US" smtClean="0"/>
              <a:t> hiếm hơn lỗ rò sẽ ở phía dưới, sát rìa hậu môn, dễ c</a:t>
            </a:r>
            <a:r>
              <a:rPr lang="vi-VN" smtClean="0"/>
              <a:t>hẩn đoán</a:t>
            </a:r>
            <a:r>
              <a:rPr lang="en-US" smtClean="0"/>
              <a:t> nhầm là rò hậu môn </a:t>
            </a:r>
            <a:endParaRPr lang="en-US"/>
          </a:p>
        </p:txBody>
      </p:sp>
      <p:sp>
        <p:nvSpPr>
          <p:cNvPr id="4" name="TextBox 3"/>
          <p:cNvSpPr txBox="1"/>
          <p:nvPr/>
        </p:nvSpPr>
        <p:spPr>
          <a:xfrm>
            <a:off x="2529840" y="1694138"/>
            <a:ext cx="4114800" cy="523220"/>
          </a:xfrm>
          <a:prstGeom prst="rect">
            <a:avLst/>
          </a:prstGeom>
          <a:noFill/>
        </p:spPr>
        <p:txBody>
          <a:bodyPr wrap="square" rtlCol="0">
            <a:spAutoFit/>
          </a:bodyPr>
          <a:lstStyle/>
          <a:p>
            <a:pPr algn="ctr"/>
            <a:r>
              <a:rPr lang="en-US" sz="2800" b="1" i="1" dirty="0" smtClean="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SINH BỆNH HỌC</a:t>
            </a:r>
            <a:endParaRPr lang="en-US" sz="2800" b="1" i="1"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027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1560</Template>
  <TotalTime>393</TotalTime>
  <Words>1693</Words>
  <Application>Microsoft Office PowerPoint</Application>
  <PresentationFormat>On-screen Show (4:3)</PresentationFormat>
  <Paragraphs>110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Tahoma</vt:lpstr>
      <vt:lpstr>Wingdings 2</vt:lpstr>
      <vt:lpstr>Flow</vt:lpstr>
      <vt:lpstr>PHÂN LOẠI  BỆNH TỔ LÔNG</vt:lpstr>
      <vt:lpstr>DÀN BÀI</vt:lpstr>
      <vt:lpstr>BỆNH TỔ LÔNG</vt:lpstr>
      <vt:lpstr>BỆNH TỔ LÔNG</vt:lpstr>
      <vt:lpstr>BỆNH TỔ LÔNG</vt:lpstr>
      <vt:lpstr>BỆNH TỔ LÔNG</vt:lpstr>
      <vt:lpstr>BỆNH TỔ LÔNG</vt:lpstr>
      <vt:lpstr>BỆNH TỔ LÔNG</vt:lpstr>
      <vt:lpstr>BỆNH TỔ LÔNG</vt:lpstr>
      <vt:lpstr>BỆNH TỔ LÔNG</vt:lpstr>
      <vt:lpstr>BỆNH TỔ LÔNG</vt:lpstr>
      <vt:lpstr>BỆNH TỔ LÔNG</vt:lpstr>
      <vt:lpstr>PHÂN LOẠI BỆNH TỔ LÔNG</vt:lpstr>
      <vt:lpstr>PHÂN LOẠI BỆNH TỔ LÔNG</vt:lpstr>
      <vt:lpstr>PHÂN LOẠI BỆNH TỔ LÔNG</vt:lpstr>
      <vt:lpstr>PHÂN LOẠI BỆNH TỔ LÔNG</vt:lpstr>
      <vt:lpstr>PHÂN LOẠI BỆNH TỔ LÔNG</vt:lpstr>
      <vt:lpstr>PHÂN LOẠI BỆNH TỔ LÔNG</vt:lpstr>
      <vt:lpstr>PHÂN LOẠI BỆNH TỔ LÔNG</vt:lpstr>
      <vt:lpstr>BỆNH TỔ LÔNG</vt:lpstr>
      <vt:lpstr>PHÂN LOẠI BỆNH TỔ LÔNG</vt:lpstr>
      <vt:lpstr>PHÂN LOẠI BỆNH TỔ LÔNG</vt:lpstr>
      <vt:lpstr>CHỈ ĐỊNH PHẪU THUẬT </vt:lpstr>
      <vt:lpstr>KẾT LUẬN </vt:lpstr>
      <vt:lpstr>XIN CÁM ƠN QUÝ THẦY CÔ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PHẪU THUẬT ĐIỀU TRỊ RÒ NANG XOANG LÔNG</dc:title>
  <dc:creator>Quoc Chuong</dc:creator>
  <cp:lastModifiedBy>NGOAI 12</cp:lastModifiedBy>
  <cp:revision>48</cp:revision>
  <dcterms:created xsi:type="dcterms:W3CDTF">2016-08-12T16:24:48Z</dcterms:created>
  <dcterms:modified xsi:type="dcterms:W3CDTF">2019-03-11T03:45:05Z</dcterms:modified>
</cp:coreProperties>
</file>