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57" r:id="rId4"/>
    <p:sldId id="280" r:id="rId5"/>
    <p:sldId id="282" r:id="rId6"/>
    <p:sldId id="281" r:id="rId7"/>
    <p:sldId id="258" r:id="rId8"/>
    <p:sldId id="268" r:id="rId9"/>
    <p:sldId id="269" r:id="rId10"/>
    <p:sldId id="262" r:id="rId11"/>
    <p:sldId id="297" r:id="rId12"/>
    <p:sldId id="259" r:id="rId13"/>
    <p:sldId id="260" r:id="rId14"/>
    <p:sldId id="270" r:id="rId15"/>
    <p:sldId id="272" r:id="rId16"/>
    <p:sldId id="273" r:id="rId17"/>
    <p:sldId id="274" r:id="rId18"/>
    <p:sldId id="261" r:id="rId19"/>
    <p:sldId id="265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54BCEF-2283-E13A-9256-A8D0652B0965}" v="2" dt="2022-05-23T04:25:47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8" d="100"/>
          <a:sy n="68" d="100"/>
        </p:scale>
        <p:origin x="-5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3717925"/>
            <a:ext cx="8207375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4940300"/>
            <a:ext cx="8212138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F2B659D-D380-4475-A61C-372992A151E8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509C825-EEBF-443A-AAE1-60BD577509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659D-D380-4475-A61C-372992A151E8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C825-EEBF-443A-AAE1-60BD577509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659D-D380-4475-A61C-372992A151E8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C825-EEBF-443A-AAE1-60BD577509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659D-D380-4475-A61C-372992A151E8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C825-EEBF-443A-AAE1-60BD577509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659D-D380-4475-A61C-372992A151E8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C825-EEBF-443A-AAE1-60BD577509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659D-D380-4475-A61C-372992A151E8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C825-EEBF-443A-AAE1-60BD577509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659D-D380-4475-A61C-372992A151E8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C825-EEBF-443A-AAE1-60BD577509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659D-D380-4475-A61C-372992A151E8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C825-EEBF-443A-AAE1-60BD577509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659D-D380-4475-A61C-372992A151E8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C825-EEBF-443A-AAE1-60BD577509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659D-D380-4475-A61C-372992A151E8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C825-EEBF-443A-AAE1-60BD577509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659D-D380-4475-A61C-372992A151E8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C825-EEBF-443A-AAE1-60BD577509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F2B659D-D380-4475-A61C-372992A151E8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6509C825-EEBF-443A-AAE1-60BD5775097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 TRỰC TRÀNG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2540" y="5078095"/>
            <a:ext cx="1809750" cy="560705"/>
          </a:xfrm>
        </p:spPr>
        <p:txBody>
          <a:bodyPr lIns="91440" tIns="45720" rIns="91440" bIns="45720" anchor="t"/>
          <a:lstStyle/>
          <a:p>
            <a:r>
              <a:rPr lang="en-US" sz="2400" dirty="0"/>
              <a:t>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91820"/>
            <a:ext cx="8229600" cy="58261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nằm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nhìn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hậu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gắng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sức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nằm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tràng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Sitzmark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HM-TT</a:t>
            </a:r>
          </a:p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defecography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hay MRI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sàn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chậu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82613"/>
          </a:xfrm>
        </p:spPr>
        <p:txBody>
          <a:bodyPr/>
          <a:lstStyle/>
          <a:p>
            <a:r>
              <a:rPr lang="en-US"/>
              <a:t>Chẩn đoán phân biệt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95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/>
              <a:t>Trĩ dạng vòng sa nghẹt</a:t>
            </a:r>
          </a:p>
          <a:p>
            <a:pPr>
              <a:lnSpc>
                <a:spcPct val="150000"/>
              </a:lnSpc>
            </a:pPr>
            <a:r>
              <a:rPr lang="en-US" sz="2400"/>
              <a:t>Sa đại tràng chậu hông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8261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53000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Trẻ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con: </a:t>
            </a:r>
          </a:p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Đẩy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bón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tránh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rặn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&gt; 4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8261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Phẫu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mổ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Phẫu thuật: </a:t>
            </a:r>
          </a:p>
          <a:p>
            <a:pPr lvl="1" algn="just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±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chậu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(Resection rectopexy Frykman and Goldberg )</a:t>
            </a:r>
          </a:p>
          <a:p>
            <a:pPr algn="just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Thiersch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Khâu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quấn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hậu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Pt Delorme: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niêm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mạc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Altemeier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hậu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khâu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58261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hậu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19"/>
          <p:cNvSpPr>
            <a:spLocks noGrp="1"/>
          </p:cNvSpPr>
          <p:nvPr>
            <p:ph idx="1"/>
          </p:nvPr>
        </p:nvSpPr>
        <p:spPr>
          <a:xfrm>
            <a:off x="457200" y="1403350"/>
            <a:ext cx="8229600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8261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Phẫu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Delorme</a:t>
            </a:r>
          </a:p>
        </p:txBody>
      </p:sp>
      <p:sp>
        <p:nvSpPr>
          <p:cNvPr id="4" name="object 19"/>
          <p:cNvSpPr>
            <a:spLocks noGrp="1"/>
          </p:cNvSpPr>
          <p:nvPr>
            <p:ph idx="1"/>
          </p:nvPr>
        </p:nvSpPr>
        <p:spPr>
          <a:xfrm>
            <a:off x="609600" y="2133600"/>
            <a:ext cx="3962400" cy="399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n-US" dirty="0"/>
          </a:p>
        </p:txBody>
      </p:sp>
      <p:sp>
        <p:nvSpPr>
          <p:cNvPr id="5" name="object 19"/>
          <p:cNvSpPr/>
          <p:nvPr/>
        </p:nvSpPr>
        <p:spPr>
          <a:xfrm>
            <a:off x="5334000" y="2209800"/>
            <a:ext cx="3505200" cy="388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8261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Phẫu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Altemeier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19"/>
          <p:cNvSpPr>
            <a:spLocks noGrp="1"/>
          </p:cNvSpPr>
          <p:nvPr>
            <p:ph idx="1"/>
          </p:nvPr>
        </p:nvSpPr>
        <p:spPr>
          <a:xfrm>
            <a:off x="609600" y="1600201"/>
            <a:ext cx="3200400" cy="434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 lang="en-US" dirty="0"/>
          </a:p>
        </p:txBody>
      </p:sp>
      <p:sp>
        <p:nvSpPr>
          <p:cNvPr id="5" name="object 19"/>
          <p:cNvSpPr/>
          <p:nvPr/>
        </p:nvSpPr>
        <p:spPr>
          <a:xfrm>
            <a:off x="3120581" y="1565149"/>
            <a:ext cx="3051619" cy="45308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19"/>
          <p:cNvSpPr/>
          <p:nvPr/>
        </p:nvSpPr>
        <p:spPr>
          <a:xfrm>
            <a:off x="5867400" y="1752600"/>
            <a:ext cx="3048000" cy="411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8261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mổ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sung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ruột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 algn="just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ruột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ngừa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mổ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lúc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tỷ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Fortrans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58261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sóc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mổ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Kháng sinh điều trị</a:t>
            </a:r>
          </a:p>
          <a:p>
            <a:pPr algn="just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rút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ngay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trại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Altemeier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3-5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khâu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quấn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hậu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 algn="just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Delorme: 1-2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dặn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sớm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ngay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229600" cy="582613"/>
          </a:xfrm>
        </p:spPr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/>
              <a:t>hỏi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25" dirty="0">
                <a:latin typeface="Arial" panose="020B0604020202020204" pitchFamily="34" charset="0"/>
                <a:cs typeface="Arial" panose="020B0604020202020204" pitchFamily="34" charset="0"/>
              </a:rPr>
              <a:t>Sa </a:t>
            </a:r>
            <a:r>
              <a:rPr lang="en-US" sz="2825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8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25" dirty="0" err="1">
                <a:latin typeface="Arial" panose="020B0604020202020204" pitchFamily="34" charset="0"/>
                <a:cs typeface="Arial" panose="020B0604020202020204" pitchFamily="34" charset="0"/>
              </a:rPr>
              <a:t>tràng</a:t>
            </a:r>
            <a:r>
              <a:rPr lang="en-US" sz="28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25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25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25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8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25" dirty="0" err="1">
                <a:latin typeface="Arial" panose="020B0604020202020204" pitchFamily="34" charset="0"/>
                <a:cs typeface="Arial" panose="020B0604020202020204" pitchFamily="34" charset="0"/>
              </a:rPr>
              <a:t>lồng</a:t>
            </a:r>
            <a:r>
              <a:rPr lang="en-US" sz="28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25" dirty="0" err="1">
                <a:latin typeface="Arial" panose="020B0604020202020204" pitchFamily="34" charset="0"/>
                <a:cs typeface="Arial" panose="020B0604020202020204" pitchFamily="34" charset="0"/>
              </a:rPr>
              <a:t>ruột</a:t>
            </a:r>
            <a:r>
              <a:rPr lang="en-US" sz="282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71550" lvl="1" indent="-514350" algn="just">
              <a:buNone/>
            </a:pPr>
            <a:r>
              <a:rPr lang="en-US" sz="2825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825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28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71550" lvl="1" indent="-514350" algn="just">
              <a:buNone/>
            </a:pPr>
            <a:r>
              <a:rPr lang="en-US" sz="2825" dirty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2825" dirty="0" err="1"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sz="28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25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25" dirty="0" err="1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sz="28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25" dirty="0" err="1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sz="28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25" dirty="0" err="1">
                <a:latin typeface="Arial" panose="020B0604020202020204" pitchFamily="34" charset="0"/>
                <a:cs typeface="Arial" panose="020B0604020202020204" pitchFamily="34" charset="0"/>
              </a:rPr>
              <a:t>thuận</a:t>
            </a:r>
            <a:r>
              <a:rPr lang="en-US" sz="28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25" dirty="0" err="1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sz="28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25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25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sz="28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25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8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25" dirty="0" err="1">
                <a:latin typeface="Arial" panose="020B0604020202020204" pitchFamily="34" charset="0"/>
                <a:cs typeface="Arial" panose="020B0604020202020204" pitchFamily="34" charset="0"/>
              </a:rPr>
              <a:t>tràng</a:t>
            </a:r>
            <a:r>
              <a:rPr lang="en-US" sz="2825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25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825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825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8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25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2825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971550" lvl="1" indent="-514350" algn="just">
              <a:buNone/>
            </a:pPr>
            <a:r>
              <a:rPr lang="en-US" sz="2825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825" dirty="0" err="1">
                <a:latin typeface="Arial" panose="020B0604020202020204" pitchFamily="34" charset="0"/>
                <a:cs typeface="Arial" panose="020B0604020202020204" pitchFamily="34" charset="0"/>
              </a:rPr>
              <a:t>Táo</a:t>
            </a:r>
            <a:r>
              <a:rPr lang="en-US" sz="28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25" dirty="0" err="1">
                <a:latin typeface="Arial" panose="020B0604020202020204" pitchFamily="34" charset="0"/>
                <a:cs typeface="Arial" panose="020B0604020202020204" pitchFamily="34" charset="0"/>
              </a:rPr>
              <a:t>bón</a:t>
            </a:r>
            <a:endParaRPr lang="en-US" sz="28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 algn="just">
              <a:buNone/>
            </a:pPr>
            <a:r>
              <a:rPr lang="en-US" sz="2825" dirty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2825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25" dirty="0" err="1">
                <a:latin typeface="Arial" panose="020B0604020202020204" pitchFamily="34" charset="0"/>
                <a:cs typeface="Arial" panose="020B0604020202020204" pitchFamily="34" charset="0"/>
              </a:rPr>
              <a:t>thai</a:t>
            </a:r>
            <a:endParaRPr lang="en-US" sz="28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 algn="just">
              <a:buNone/>
            </a:pPr>
            <a:r>
              <a:rPr lang="en-US" sz="2825" dirty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sz="2825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sz="28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25" dirty="0" err="1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  <a:endParaRPr lang="en-US" sz="28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 algn="just">
              <a:buNone/>
            </a:pPr>
            <a:r>
              <a:rPr lang="en-US" sz="2825" dirty="0"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en-US" sz="2825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8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25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8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25" dirty="0" err="1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sz="28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25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endParaRPr lang="en-US" sz="28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25" dirty="0">
                <a:latin typeface="Arial" panose="020B0604020202020204" pitchFamily="34" charset="0"/>
                <a:cs typeface="Arial" panose="020B0604020202020204" pitchFamily="34" charset="0"/>
              </a:rPr>
              <a:t>Sa </a:t>
            </a:r>
            <a:r>
              <a:rPr lang="en-US" sz="2825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8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25" dirty="0" err="1">
                <a:latin typeface="Arial" panose="020B0604020202020204" pitchFamily="34" charset="0"/>
                <a:cs typeface="Arial" panose="020B0604020202020204" pitchFamily="34" charset="0"/>
              </a:rPr>
              <a:t>tràng</a:t>
            </a:r>
            <a:r>
              <a:rPr lang="en-US" sz="2825" dirty="0">
                <a:latin typeface="Arial" panose="020B0604020202020204" pitchFamily="34" charset="0"/>
                <a:cs typeface="Arial" panose="020B0604020202020204" pitchFamily="34" charset="0"/>
              </a:rPr>
              <a:t> ở người lớn </a:t>
            </a:r>
            <a:r>
              <a:rPr lang="en-US" sz="2825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25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8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25" dirty="0" err="1">
                <a:latin typeface="Arial" panose="020B0604020202020204" pitchFamily="34" charset="0"/>
                <a:cs typeface="Arial" panose="020B0604020202020204" pitchFamily="34" charset="0"/>
              </a:rPr>
              <a:t>phẫu</a:t>
            </a:r>
            <a:r>
              <a:rPr lang="en-US" sz="28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25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8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25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825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971550" lvl="1" indent="-514350" algn="just">
              <a:buNone/>
            </a:pPr>
            <a:r>
              <a:rPr lang="en-US" sz="2825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825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71550" lvl="1" indent="-514350" algn="just">
              <a:buNone/>
            </a:pPr>
            <a:r>
              <a:rPr lang="en-US" sz="2825" dirty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2825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endParaRPr lang="en-US" sz="28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582613"/>
          </a:xfrm>
        </p:spPr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/>
              <a:t>hỏi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911090"/>
          </a:xfrm>
        </p:spPr>
        <p:txBody>
          <a:bodyPr>
            <a:normAutofit fontScale="25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Sa </a:t>
            </a:r>
            <a:r>
              <a:rPr lang="en-US" sz="96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600" dirty="0" err="1">
                <a:latin typeface="Arial" panose="020B0604020202020204" pitchFamily="34" charset="0"/>
                <a:cs typeface="Arial" panose="020B0604020202020204" pitchFamily="34" charset="0"/>
              </a:rPr>
              <a:t>tràng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6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600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600" dirty="0" err="1">
                <a:latin typeface="Arial" panose="020B0604020202020204" pitchFamily="34" charset="0"/>
                <a:cs typeface="Arial" panose="020B0604020202020204" pitchFamily="34" charset="0"/>
              </a:rPr>
              <a:t>lồng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600" dirty="0" err="1">
                <a:latin typeface="Arial" panose="020B0604020202020204" pitchFamily="34" charset="0"/>
                <a:cs typeface="Arial" panose="020B0604020202020204" pitchFamily="34" charset="0"/>
              </a:rPr>
              <a:t>ruột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71550" lvl="1" indent="-514350">
              <a:buNone/>
            </a:pP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9600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71550" lvl="1" indent="-514350">
              <a:buNone/>
            </a:pP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9600" dirty="0" err="1"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9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600" dirty="0" err="1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600" dirty="0" err="1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600" dirty="0" err="1">
                <a:latin typeface="Arial" panose="020B0604020202020204" pitchFamily="34" charset="0"/>
                <a:cs typeface="Arial" panose="020B0604020202020204" pitchFamily="34" charset="0"/>
              </a:rPr>
              <a:t>thuận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600" dirty="0" err="1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600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6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600" dirty="0" err="1">
                <a:latin typeface="Arial" panose="020B0604020202020204" pitchFamily="34" charset="0"/>
                <a:cs typeface="Arial" panose="020B0604020202020204" pitchFamily="34" charset="0"/>
              </a:rPr>
              <a:t>tràng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96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96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600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971550" lvl="1" indent="-514350">
              <a:buNone/>
            </a:pP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9600" dirty="0" err="1">
                <a:latin typeface="Arial" panose="020B0604020202020204" pitchFamily="34" charset="0"/>
                <a:cs typeface="Arial" panose="020B0604020202020204" pitchFamily="34" charset="0"/>
              </a:rPr>
              <a:t>Táo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600" dirty="0" err="1">
                <a:latin typeface="Arial" panose="020B0604020202020204" pitchFamily="34" charset="0"/>
                <a:cs typeface="Arial" panose="020B0604020202020204" pitchFamily="34" charset="0"/>
              </a:rPr>
              <a:t>bón</a:t>
            </a:r>
            <a:endParaRPr lang="en-US" sz="9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None/>
            </a:pP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9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600" dirty="0" err="1">
                <a:latin typeface="Arial" panose="020B0604020202020204" pitchFamily="34" charset="0"/>
                <a:cs typeface="Arial" panose="020B0604020202020204" pitchFamily="34" charset="0"/>
              </a:rPr>
              <a:t>thai</a:t>
            </a:r>
            <a:endParaRPr lang="en-US" sz="9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None/>
            </a:pP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sz="9600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600" dirty="0" err="1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  <a:endParaRPr lang="en-US" sz="9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None/>
            </a:pP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en-US" sz="9600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6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600" dirty="0" err="1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600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endParaRPr lang="en-US" sz="9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Sa </a:t>
            </a:r>
            <a:r>
              <a:rPr lang="en-US" sz="96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600" dirty="0" err="1">
                <a:latin typeface="Arial" panose="020B0604020202020204" pitchFamily="34" charset="0"/>
                <a:cs typeface="Arial" panose="020B0604020202020204" pitchFamily="34" charset="0"/>
              </a:rPr>
              <a:t>tràng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 ở người lớn </a:t>
            </a:r>
            <a:r>
              <a:rPr lang="en-US" sz="9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6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600" dirty="0" err="1">
                <a:latin typeface="Arial" panose="020B0604020202020204" pitchFamily="34" charset="0"/>
                <a:cs typeface="Arial" panose="020B0604020202020204" pitchFamily="34" charset="0"/>
              </a:rPr>
              <a:t>phẫu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6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6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971550" lvl="1" indent="-514350">
              <a:buNone/>
            </a:pP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9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71550" lvl="1" indent="-514350">
              <a:buNone/>
            </a:pP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96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endParaRPr lang="en-US" sz="9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8261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71550" lvl="1" indent="-51435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Altemeier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971550" lvl="1" indent="-51435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8261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ĐỊNH NGHĨA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4982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nhô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bề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dày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khỏi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hậu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u="sng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nguy cơ:</a:t>
            </a:r>
          </a:p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Rặn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sàn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chậu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gặp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40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70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tuổi (ở nam, thường không liên quan đến tuổi.)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Sinh lý bệnh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Liên quan về mặt giải phẫu:</a:t>
            </a:r>
          </a:p>
          <a:p>
            <a:pPr lvl="1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Nhão cơ nâng</a:t>
            </a:r>
          </a:p>
          <a:p>
            <a:pPr lvl="1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Túi cùng Douglas sâu bất thường</a:t>
            </a:r>
          </a:p>
          <a:p>
            <a:pPr lvl="1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Đại tràng chậu hông quá dài</a:t>
            </a:r>
          </a:p>
          <a:p>
            <a:pPr lvl="1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Cơ thắt hậu môn yếu</a:t>
            </a:r>
          </a:p>
          <a:p>
            <a:pPr lvl="1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Mất mạc dính trực tràng vào xương cùng</a:t>
            </a:r>
          </a:p>
          <a:p>
            <a:endParaRPr lang="en-US" sz="22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object 17"/>
          <p:cNvSpPr/>
          <p:nvPr/>
        </p:nvSpPr>
        <p:spPr>
          <a:xfrm>
            <a:off x="1066800" y="838200"/>
            <a:ext cx="7241552" cy="5490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582613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Sinh lý bệnh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953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Liên quan về mặt chức năng: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Tăng áp lực ổ bụng: táo bón mạn tính, COPD, 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Rối loạn thần kinh: liệt nửa người...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Rối loạn tâm thần.</a:t>
            </a:r>
          </a:p>
          <a:p>
            <a:endParaRPr lang="en-US" sz="3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58261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TRIỆU CHỨNG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hậu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10000"/>
              </a:lnSpc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1">
              <a:lnSpc>
                <a:spcPct val="110000"/>
              </a:lnSpc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gắng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</a:t>
            </a:r>
          </a:p>
          <a:p>
            <a:pPr lvl="1">
              <a:lnSpc>
                <a:spcPct val="110000"/>
              </a:lnSpc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ngồi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xổm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</a:p>
          <a:p>
            <a:pPr lvl="1">
              <a:lnSpc>
                <a:spcPct val="110000"/>
              </a:lnSpc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…..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bón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són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chảy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chảy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trẻ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:\DCIM\116___02\IMG_0766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504565"/>
            <a:ext cx="4038600" cy="3179445"/>
          </a:xfrm>
          <a:prstGeom prst="rect">
            <a:avLst/>
          </a:prstGeom>
          <a:noFill/>
        </p:spPr>
      </p:pic>
      <p:pic>
        <p:nvPicPr>
          <p:cNvPr id="3" name="Content Placeholder 2" descr="N T Nam- sau te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49680" y="381000"/>
            <a:ext cx="6604635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bject 22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2748</Words>
  <Application>Microsoft Office PowerPoint</Application>
  <PresentationFormat>On-screen Show (4:3)</PresentationFormat>
  <Paragraphs>153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Green Color</vt:lpstr>
      <vt:lpstr>SA TRỰC TRÀNG</vt:lpstr>
      <vt:lpstr>Câu hỏi</vt:lpstr>
      <vt:lpstr>ĐỊNH NGHĨA</vt:lpstr>
      <vt:lpstr>Sinh lý bệnh</vt:lpstr>
      <vt:lpstr>PowerPoint Presentation</vt:lpstr>
      <vt:lpstr>Sinh lý bệnh</vt:lpstr>
      <vt:lpstr>TRIỆU CHỨNG</vt:lpstr>
      <vt:lpstr>PowerPoint Presentation</vt:lpstr>
      <vt:lpstr>PowerPoint Presentation</vt:lpstr>
      <vt:lpstr>Chẩn đoán</vt:lpstr>
      <vt:lpstr>Chẩn đoán phân biệt</vt:lpstr>
      <vt:lpstr>Xử trí</vt:lpstr>
      <vt:lpstr>Phẫu thuật</vt:lpstr>
      <vt:lpstr>Khâu quấn vòng hậu môn</vt:lpstr>
      <vt:lpstr>Phẫu thuật Delorme</vt:lpstr>
      <vt:lpstr>Phẫu thuật Altemeier</vt:lpstr>
      <vt:lpstr>Chuẩn bị trước mổ</vt:lpstr>
      <vt:lpstr>Chăm sóc sau mổ</vt:lpstr>
      <vt:lpstr>Câu hỏi</vt:lpstr>
      <vt:lpstr>Câu hỏi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 trực tràng</dc:title>
  <dc:creator>MY NGOC</dc:creator>
  <cp:lastModifiedBy>USER</cp:lastModifiedBy>
  <cp:revision>43</cp:revision>
  <dcterms:created xsi:type="dcterms:W3CDTF">2016-02-28T22:15:00Z</dcterms:created>
  <dcterms:modified xsi:type="dcterms:W3CDTF">2022-05-23T04:25:49Z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BD0FCB816FBB4B3D9526B8C8B0E31438</vt:lpwstr>
  </property>
  <property fmtid="{D5CDD505-2E9C-101B-9397-08002B2CF9AE}" pid="3" name="KSOProductBuildVer">
    <vt:lpwstr>1033-11.2.0.11130</vt:lpwstr>
  </property>
</Properties>
</file>