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93" r:id="rId4"/>
    <p:sldId id="294" r:id="rId5"/>
    <p:sldId id="285" r:id="rId6"/>
    <p:sldId id="286" r:id="rId7"/>
    <p:sldId id="295" r:id="rId8"/>
    <p:sldId id="284" r:id="rId9"/>
    <p:sldId id="296" r:id="rId10"/>
    <p:sldId id="259" r:id="rId11"/>
    <p:sldId id="297" r:id="rId12"/>
    <p:sldId id="298" r:id="rId13"/>
    <p:sldId id="299" r:id="rId14"/>
    <p:sldId id="282" r:id="rId15"/>
    <p:sldId id="301" r:id="rId16"/>
    <p:sldId id="300" r:id="rId17"/>
    <p:sldId id="302" r:id="rId18"/>
    <p:sldId id="303" r:id="rId19"/>
    <p:sldId id="304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0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43F06-E5EE-744F-A1CC-BB7FA0E379C9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14169-045A-734B-B506-CEA904ED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4169-045A-734B-B506-CEA904EDEF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7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451D-1625-E545-BA07-1817E5A092F3}" type="datetimeFigureOut">
              <a:rPr lang="en-US" smtClean="0"/>
              <a:t>30/08/2022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5F87-2DCD-D840-98DE-33A87B1C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89" y="1395412"/>
            <a:ext cx="8355264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TÁO BÓN</a:t>
            </a:r>
            <a:br>
              <a:rPr lang="en-US" b="1" dirty="0" smtClean="0">
                <a:latin typeface="Times New Roman"/>
                <a:cs typeface="Times New Roman"/>
              </a:rPr>
            </a:br>
            <a:r>
              <a:rPr lang="en-US" sz="3600" smtClean="0">
                <a:latin typeface="Times New Roman"/>
                <a:cs typeface="Times New Roman"/>
              </a:rPr>
              <a:t>TIẾP CẬN- </a:t>
            </a:r>
            <a:r>
              <a:rPr lang="en-US" sz="3600" dirty="0" smtClean="0">
                <a:latin typeface="Times New Roman"/>
                <a:cs typeface="Times New Roman"/>
              </a:rPr>
              <a:t>CHẨN ĐOÁN VÀ ĐIỀU TRỊ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4234" y="388620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PHẠM MINH NGỌC</a:t>
            </a:r>
          </a:p>
          <a:p>
            <a:pPr algn="r"/>
            <a:r>
              <a:rPr lang="en-US" dirty="0" smtClean="0"/>
              <a:t>KHOA HMTT-BVĐHYD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61511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THUỐC NHUẬN TRƯỜNG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Screen Shot 2022-08-29 at 9.34.0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" b="-1885"/>
          <a:stretch>
            <a:fillRect/>
          </a:stretch>
        </p:blipFill>
        <p:spPr>
          <a:xfrm>
            <a:off x="432257" y="866422"/>
            <a:ext cx="8229600" cy="5088467"/>
          </a:xfrm>
        </p:spPr>
      </p:pic>
    </p:spTree>
    <p:extLst>
      <p:ext uri="{BB962C8B-B14F-4D97-AF65-F5344CB8AC3E}">
        <p14:creationId xmlns:p14="http://schemas.microsoft.com/office/powerpoint/2010/main" val="3458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4-Figure1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r="-2493"/>
          <a:stretch/>
        </p:blipFill>
        <p:spPr>
          <a:xfrm>
            <a:off x="432257" y="471204"/>
            <a:ext cx="8493390" cy="6183161"/>
          </a:xfrm>
        </p:spPr>
      </p:pic>
    </p:spTree>
    <p:extLst>
      <p:ext uri="{BB962C8B-B14F-4D97-AF65-F5344CB8AC3E}">
        <p14:creationId xmlns:p14="http://schemas.microsoft.com/office/powerpoint/2010/main" val="478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 ÁP LỰC HẬU MÔN TRỰC TRÀNG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Screen Shot 2022-08-29 at 11.21.3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5" b="-1876"/>
          <a:stretch/>
        </p:blipFill>
        <p:spPr>
          <a:xfrm>
            <a:off x="1109590" y="471204"/>
            <a:ext cx="7004299" cy="2125240"/>
          </a:xfrm>
        </p:spPr>
      </p:pic>
      <p:pic>
        <p:nvPicPr>
          <p:cNvPr id="7" name="Content Placeholder 4" descr="Screen Shot 2022-08-29 at 10.50.4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1" t="-337" r="14162" b="17729"/>
          <a:stretch/>
        </p:blipFill>
        <p:spPr>
          <a:xfrm>
            <a:off x="1465192" y="4636938"/>
            <a:ext cx="5912555" cy="2041864"/>
          </a:xfrm>
          <a:prstGeom prst="rect">
            <a:avLst/>
          </a:prstGeom>
        </p:spPr>
      </p:pic>
      <p:pic>
        <p:nvPicPr>
          <p:cNvPr id="8" name="Picture 7" descr="Screen Shot 2022-08-29 at 11.35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610555"/>
            <a:ext cx="3118556" cy="20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22-08-29 at 11.23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7" y="3229937"/>
            <a:ext cx="8304972" cy="3662587"/>
          </a:xfrm>
          <a:prstGeom prst="rect">
            <a:avLst/>
          </a:prstGeom>
        </p:spPr>
      </p:pic>
      <p:pic>
        <p:nvPicPr>
          <p:cNvPr id="8" name="Picture 7" descr="Screen Shot 2022-08-29 at 11.22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9" y="471204"/>
            <a:ext cx="7208117" cy="2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6-Figure2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2" r="-2862"/>
          <a:stretch/>
        </p:blipFill>
        <p:spPr>
          <a:xfrm>
            <a:off x="432257" y="471204"/>
            <a:ext cx="8229600" cy="6279802"/>
          </a:xfrm>
        </p:spPr>
      </p:pic>
    </p:spTree>
    <p:extLst>
      <p:ext uri="{BB962C8B-B14F-4D97-AF65-F5344CB8AC3E}">
        <p14:creationId xmlns:p14="http://schemas.microsoft.com/office/powerpoint/2010/main" val="28255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243941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MRI DEFECO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pubococcygeal-line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r="-198"/>
          <a:stretch/>
        </p:blipFill>
        <p:spPr>
          <a:xfrm>
            <a:off x="1651000" y="889000"/>
            <a:ext cx="5274106" cy="5237163"/>
          </a:xfrm>
        </p:spPr>
      </p:pic>
    </p:spTree>
    <p:extLst>
      <p:ext uri="{BB962C8B-B14F-4D97-AF65-F5344CB8AC3E}">
        <p14:creationId xmlns:p14="http://schemas.microsoft.com/office/powerpoint/2010/main" val="18675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64549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MRI DEFECO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Screen Shot 2022-08-30 at 12.31.18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" r="-1819"/>
          <a:stretch>
            <a:fillRect/>
          </a:stretch>
        </p:blipFill>
        <p:spPr>
          <a:xfrm>
            <a:off x="1430866" y="767646"/>
            <a:ext cx="6189133" cy="2492022"/>
          </a:xfrm>
        </p:spPr>
      </p:pic>
      <p:pic>
        <p:nvPicPr>
          <p:cNvPr id="6" name="Picture 5" descr="Screen Shot 2022-08-30 at 12.31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3541889"/>
            <a:ext cx="5829936" cy="27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6-Figure2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2" r="-2862"/>
          <a:stretch/>
        </p:blipFill>
        <p:spPr>
          <a:xfrm>
            <a:off x="432257" y="471204"/>
            <a:ext cx="8229600" cy="6279802"/>
          </a:xfrm>
        </p:spPr>
      </p:pic>
    </p:spTree>
    <p:extLst>
      <p:ext uri="{BB962C8B-B14F-4D97-AF65-F5344CB8AC3E}">
        <p14:creationId xmlns:p14="http://schemas.microsoft.com/office/powerpoint/2010/main" val="18675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78660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KHẢO SÁT LƯU THÔNG ĐẠI TRÀNG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200703-fig3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" t="6111" r="-18"/>
          <a:stretch/>
        </p:blipFill>
        <p:spPr>
          <a:xfrm>
            <a:off x="178257" y="663223"/>
            <a:ext cx="4093156" cy="5335941"/>
          </a:xfrm>
        </p:spPr>
      </p:pic>
      <p:pic>
        <p:nvPicPr>
          <p:cNvPr id="6" name="Picture 5" descr="77_big_gallery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18" y="663222"/>
            <a:ext cx="4370482" cy="53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6-Figure2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2" r="-2862"/>
          <a:stretch/>
        </p:blipFill>
        <p:spPr>
          <a:xfrm>
            <a:off x="432257" y="471204"/>
            <a:ext cx="8229600" cy="6279802"/>
          </a:xfrm>
        </p:spPr>
      </p:pic>
    </p:spTree>
    <p:extLst>
      <p:ext uri="{BB962C8B-B14F-4D97-AF65-F5344CB8AC3E}">
        <p14:creationId xmlns:p14="http://schemas.microsoft.com/office/powerpoint/2010/main" val="42041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421"/>
            <a:ext cx="8229600" cy="57484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ĐỊNH NGHĨA TÁO BÓN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Screen Shot 2022-06-06 at 6.20.4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9" b="2411"/>
          <a:stretch/>
        </p:blipFill>
        <p:spPr>
          <a:xfrm>
            <a:off x="457200" y="909053"/>
            <a:ext cx="8229600" cy="2245895"/>
          </a:xfrm>
        </p:spPr>
      </p:pic>
      <p:pic>
        <p:nvPicPr>
          <p:cNvPr id="6" name="Picture 5" descr="Screen Shot 2022-06-06 at 6.20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3134718"/>
            <a:ext cx="7700210" cy="1220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9579" y="3985797"/>
            <a:ext cx="46789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Constipation is characterized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31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Q1. </a:t>
            </a:r>
            <a:r>
              <a:rPr lang="en-US" sz="2400" dirty="0" smtClean="0"/>
              <a:t>Theo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chẩn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 smtClean="0"/>
              <a:t> ROME IV: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rặn</a:t>
            </a:r>
            <a:r>
              <a:rPr lang="en-US" sz="2400" dirty="0" smtClean="0"/>
              <a:t> </a:t>
            </a:r>
            <a:r>
              <a:rPr lang="en-US" sz="2400" dirty="0" err="1" smtClean="0"/>
              <a:t>gắng</a:t>
            </a:r>
            <a:r>
              <a:rPr lang="en-US" sz="2400" dirty="0" smtClean="0"/>
              <a:t> </a:t>
            </a:r>
            <a:r>
              <a:rPr lang="en-US" sz="2400" dirty="0" err="1" smtClean="0"/>
              <a:t>sức</a:t>
            </a:r>
            <a:r>
              <a:rPr lang="en-US" sz="2400" dirty="0" smtClean="0"/>
              <a:t> &lt; 25%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400" dirty="0" err="1" smtClean="0"/>
              <a:t>Triệu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3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chẩn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lphaUcPeriod" startAt="3"/>
            </a:pP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chứng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cứng</a:t>
            </a:r>
            <a:r>
              <a:rPr lang="en-US" sz="2400" dirty="0" smtClean="0"/>
              <a:t>.</a:t>
            </a:r>
          </a:p>
          <a:p>
            <a:pPr marL="457200" indent="-457200">
              <a:lnSpc>
                <a:spcPct val="150000"/>
              </a:lnSpc>
              <a:buAutoNum type="alphaUcPeriod" startAt="3"/>
            </a:pP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ngưng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ít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3 </a:t>
            </a:r>
            <a:r>
              <a:rPr lang="en-US" sz="2400" dirty="0" err="1" smtClean="0"/>
              <a:t>tháng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03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Q2. </a:t>
            </a:r>
            <a:r>
              <a:rPr lang="en-US" sz="2400" dirty="0" err="1" smtClean="0"/>
              <a:t>Trong</a:t>
            </a:r>
            <a:r>
              <a:rPr lang="en-US" sz="2400" dirty="0" smtClean="0"/>
              <a:t> Bristol Stool Chart,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A. 1 </a:t>
            </a:r>
            <a:r>
              <a:rPr lang="en-US" sz="2400" dirty="0" err="1" smtClean="0"/>
              <a:t>và</a:t>
            </a:r>
            <a:r>
              <a:rPr lang="en-US" sz="2400" dirty="0" smtClean="0"/>
              <a:t>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B. 3 </a:t>
            </a:r>
            <a:r>
              <a:rPr lang="en-US" sz="2400" dirty="0" err="1" smtClean="0"/>
              <a:t>và</a:t>
            </a:r>
            <a:r>
              <a:rPr lang="en-US" sz="2400" dirty="0" smtClean="0"/>
              <a:t>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C. 5 </a:t>
            </a:r>
            <a:r>
              <a:rPr lang="en-US" sz="2400" dirty="0" err="1" smtClean="0"/>
              <a:t>và</a:t>
            </a:r>
            <a:r>
              <a:rPr lang="en-US" sz="2400" dirty="0" smtClean="0"/>
              <a:t> 6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D. 6 </a:t>
            </a:r>
            <a:r>
              <a:rPr lang="en-US" sz="2400" dirty="0" err="1" smtClean="0"/>
              <a:t>và</a:t>
            </a:r>
            <a:r>
              <a:rPr lang="en-US" sz="2400" dirty="0" smtClean="0"/>
              <a:t> 7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Q3</a:t>
            </a:r>
            <a:r>
              <a:rPr lang="en-US" sz="2400" dirty="0" smtClean="0"/>
              <a:t>.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(red flags)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SAI: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A.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máu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B. </a:t>
            </a:r>
            <a:r>
              <a:rPr lang="en-US" sz="2400" dirty="0" err="1" smtClean="0"/>
              <a:t>Sụt</a:t>
            </a:r>
            <a:r>
              <a:rPr lang="en-US" sz="2400" dirty="0" smtClean="0"/>
              <a:t> </a:t>
            </a:r>
            <a:r>
              <a:rPr lang="en-US" sz="2400" dirty="0" err="1" smtClean="0"/>
              <a:t>cân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C. </a:t>
            </a:r>
            <a:r>
              <a:rPr lang="en-US" sz="2400" dirty="0" err="1" smtClean="0"/>
              <a:t>Đau</a:t>
            </a:r>
            <a:r>
              <a:rPr lang="en-US" sz="2400" dirty="0" smtClean="0"/>
              <a:t> </a:t>
            </a:r>
            <a:r>
              <a:rPr lang="en-US" sz="2400" dirty="0" err="1" smtClean="0"/>
              <a:t>rát</a:t>
            </a:r>
            <a:r>
              <a:rPr lang="en-US" sz="2400" dirty="0" smtClean="0"/>
              <a:t> </a:t>
            </a:r>
            <a:r>
              <a:rPr lang="en-US" sz="2400" dirty="0" err="1" smtClean="0"/>
              <a:t>hậu</a:t>
            </a:r>
            <a:r>
              <a:rPr lang="en-US" sz="2400" dirty="0" smtClean="0"/>
              <a:t> </a:t>
            </a:r>
            <a:r>
              <a:rPr lang="en-US" sz="2400" dirty="0" err="1" smtClean="0"/>
              <a:t>môn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D. </a:t>
            </a:r>
            <a:r>
              <a:rPr lang="en-US" sz="2400" dirty="0" err="1" smtClean="0"/>
              <a:t>Bón</a:t>
            </a:r>
            <a:r>
              <a:rPr lang="en-US" sz="2400" dirty="0" smtClean="0"/>
              <a:t> </a:t>
            </a:r>
            <a:r>
              <a:rPr lang="en-US" sz="2400" dirty="0" err="1" smtClean="0"/>
              <a:t>nặng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đây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7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99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Q4</a:t>
            </a:r>
            <a:r>
              <a:rPr lang="en-US" sz="2400" dirty="0" smtClean="0"/>
              <a:t>.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/>
              <a:t> </a:t>
            </a:r>
            <a:r>
              <a:rPr lang="en-US" sz="2400" dirty="0" err="1" smtClean="0"/>
              <a:t>thoả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chẩn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 smtClean="0"/>
              <a:t> </a:t>
            </a:r>
            <a:r>
              <a:rPr lang="en-US" sz="2400" dirty="0" err="1" smtClean="0"/>
              <a:t>mãn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ROME IV.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cảnh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nguy</a:t>
            </a:r>
            <a:r>
              <a:rPr lang="en-US" sz="2400" dirty="0" smtClean="0"/>
              <a:t> </a:t>
            </a:r>
            <a:r>
              <a:rPr lang="en-US" sz="2400" dirty="0" err="1" smtClean="0"/>
              <a:t>hiểm</a:t>
            </a:r>
            <a:r>
              <a:rPr lang="en-US" sz="2400" dirty="0" smtClean="0"/>
              <a:t>.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tiền</a:t>
            </a:r>
            <a:r>
              <a:rPr lang="en-US" sz="2400" dirty="0" smtClean="0"/>
              <a:t> </a:t>
            </a:r>
            <a:r>
              <a:rPr lang="en-US" sz="2400" dirty="0" err="1" smtClean="0"/>
              <a:t>căn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. </a:t>
            </a:r>
            <a:r>
              <a:rPr lang="en-US" sz="2400" dirty="0" err="1" smtClean="0"/>
              <a:t>Nội</a:t>
            </a:r>
            <a:r>
              <a:rPr lang="en-US" sz="2400" dirty="0" smtClean="0"/>
              <a:t> </a:t>
            </a:r>
            <a:r>
              <a:rPr lang="en-US" sz="2400" dirty="0" err="1" smtClean="0"/>
              <a:t>soi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tràng</a:t>
            </a:r>
            <a:r>
              <a:rPr lang="en-US" sz="2400" dirty="0" smtClean="0"/>
              <a:t>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. </a:t>
            </a:r>
            <a:r>
              <a:rPr lang="en-US" sz="2400" dirty="0" err="1" smtClean="0"/>
              <a:t>Bệnh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thẩm</a:t>
            </a:r>
            <a:r>
              <a:rPr lang="en-US" sz="2400" dirty="0" smtClean="0"/>
              <a:t> </a:t>
            </a:r>
            <a:r>
              <a:rPr lang="en-US" sz="2400" dirty="0" err="1" smtClean="0"/>
              <a:t>thấu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đáp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kém</a:t>
            </a:r>
            <a:r>
              <a:rPr lang="en-US" sz="2400" dirty="0" smtClean="0"/>
              <a:t>.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A. </a:t>
            </a:r>
            <a:r>
              <a:rPr lang="en-US" sz="2400" dirty="0" err="1" smtClean="0"/>
              <a:t>Đo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lực</a:t>
            </a:r>
            <a:r>
              <a:rPr lang="en-US" sz="2400" dirty="0" smtClean="0"/>
              <a:t> HMTT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nghiệm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tống</a:t>
            </a:r>
            <a:r>
              <a:rPr lang="en-US" sz="2400" dirty="0" smtClean="0"/>
              <a:t> </a:t>
            </a:r>
            <a:r>
              <a:rPr lang="en-US" sz="2400" dirty="0" err="1" smtClean="0"/>
              <a:t>bóng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B. </a:t>
            </a:r>
            <a:r>
              <a:rPr lang="en-US" sz="2400" dirty="0" err="1" smtClean="0"/>
              <a:t>Chụp</a:t>
            </a:r>
            <a:r>
              <a:rPr lang="en-US" sz="2400" dirty="0" smtClean="0"/>
              <a:t> MRI </a:t>
            </a:r>
            <a:r>
              <a:rPr lang="en-US" sz="2400" dirty="0" err="1" smtClean="0"/>
              <a:t>defeco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chụp</a:t>
            </a:r>
            <a:r>
              <a:rPr lang="en-US" sz="2400" dirty="0" smtClean="0"/>
              <a:t> transit </a:t>
            </a:r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tràng</a:t>
            </a:r>
            <a:r>
              <a:rPr lang="en-US" sz="2400" dirty="0" smtClean="0"/>
              <a:t>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C.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qua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D.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biện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phản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Q5</a:t>
            </a:r>
            <a:r>
              <a:rPr lang="en-US" sz="2400" dirty="0" smtClean="0"/>
              <a:t>.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thuốc</a:t>
            </a:r>
            <a:r>
              <a:rPr lang="en-US" sz="2400" dirty="0" smtClean="0"/>
              <a:t> </a:t>
            </a:r>
            <a:r>
              <a:rPr lang="en-US" sz="2400" dirty="0" err="1" smtClean="0"/>
              <a:t>nhuận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: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A. </a:t>
            </a:r>
            <a:r>
              <a:rPr lang="en-US" sz="2400" dirty="0" err="1" smtClean="0"/>
              <a:t>Macrogol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B. </a:t>
            </a:r>
            <a:r>
              <a:rPr lang="en-US" sz="2400" dirty="0" err="1" smtClean="0"/>
              <a:t>Bisacodyl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táo</a:t>
            </a:r>
            <a:r>
              <a:rPr lang="en-US" sz="2400" dirty="0" smtClean="0"/>
              <a:t> </a:t>
            </a:r>
            <a:r>
              <a:rPr lang="en-US" sz="2400" dirty="0" err="1" smtClean="0"/>
              <a:t>bón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.</a:t>
            </a:r>
            <a:r>
              <a:rPr lang="en-US" sz="2400" dirty="0"/>
              <a:t>	</a:t>
            </a:r>
            <a:r>
              <a:rPr lang="en-US" sz="2400" dirty="0" smtClean="0"/>
              <a:t>C. Lactulose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đầy</a:t>
            </a:r>
            <a:r>
              <a:rPr lang="en-US" sz="2400" dirty="0" smtClean="0"/>
              <a:t> </a:t>
            </a:r>
            <a:r>
              <a:rPr lang="en-US" sz="2400" dirty="0" err="1" smtClean="0"/>
              <a:t>hơi</a:t>
            </a:r>
            <a:r>
              <a:rPr lang="en-US" sz="2400" dirty="0" smtClean="0"/>
              <a:t>, </a:t>
            </a:r>
            <a:r>
              <a:rPr lang="en-US" sz="2400" dirty="0" err="1" smtClean="0"/>
              <a:t>chướng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bụng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D. Lactulose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Macrogol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IBS-C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421"/>
            <a:ext cx="8229600" cy="5748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TÁO BÓN NGUYÊN PHÁT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 descr="Screen Shot 2022-06-06 at 6.55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6" y="900934"/>
            <a:ext cx="8733700" cy="178796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926816"/>
            <a:ext cx="8229600" cy="336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Co </a:t>
            </a:r>
            <a:r>
              <a:rPr lang="en-US" sz="2400" dirty="0" err="1" smtClean="0">
                <a:latin typeface="Times New Roman"/>
                <a:cs typeface="Times New Roman"/>
              </a:rPr>
              <a:t>bóp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đại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tràng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bình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thường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err="1" smtClean="0">
                <a:latin typeface="Times New Roman"/>
                <a:cs typeface="Times New Roman"/>
              </a:rPr>
              <a:t>Giảm</a:t>
            </a:r>
            <a:r>
              <a:rPr lang="en-US" sz="2400" dirty="0" smtClean="0">
                <a:latin typeface="Times New Roman"/>
                <a:cs typeface="Times New Roman"/>
              </a:rPr>
              <a:t> co </a:t>
            </a:r>
            <a:r>
              <a:rPr lang="en-US" sz="2400" dirty="0" err="1" smtClean="0">
                <a:latin typeface="Times New Roman"/>
                <a:cs typeface="Times New Roman"/>
              </a:rPr>
              <a:t>bóp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đại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tràng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dirty="0" err="1" smtClean="0">
                <a:latin typeface="Times New Roman"/>
                <a:cs typeface="Times New Roman"/>
              </a:rPr>
              <a:t>Đờ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đại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tràng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err="1" smtClean="0">
                <a:latin typeface="Times New Roman"/>
                <a:cs typeface="Times New Roman"/>
              </a:rPr>
              <a:t>Rối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loạn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tống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phân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 err="1" smtClean="0">
                <a:latin typeface="Times New Roman"/>
                <a:cs typeface="Times New Roman"/>
              </a:rPr>
              <a:t>Bất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thường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chức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năng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cơ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sàn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chậu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cơ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vòng</a:t>
            </a:r>
            <a:r>
              <a:rPr lang="en-US" sz="2400" dirty="0" smtClean="0">
                <a:latin typeface="Times New Roman"/>
                <a:cs typeface="Times New Roman"/>
              </a:rPr>
              <a:t> HM: </a:t>
            </a:r>
            <a:r>
              <a:rPr lang="en-US" sz="2400" dirty="0" err="1" smtClean="0">
                <a:latin typeface="Times New Roman"/>
                <a:cs typeface="Times New Roman"/>
              </a:rPr>
              <a:t>anismus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r>
              <a:rPr lang="en-US" sz="2400" dirty="0" err="1" smtClean="0">
                <a:latin typeface="Times New Roman"/>
                <a:cs typeface="Times New Roman"/>
              </a:rPr>
              <a:t>Bất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thường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cấu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trúc</a:t>
            </a:r>
            <a:r>
              <a:rPr lang="en-US" sz="2400" dirty="0" smtClean="0">
                <a:latin typeface="Times New Roman"/>
                <a:cs typeface="Times New Roman"/>
              </a:rPr>
              <a:t>: Rectocele, </a:t>
            </a:r>
            <a:r>
              <a:rPr lang="en-US" sz="2400" dirty="0" err="1" smtClean="0">
                <a:latin typeface="Times New Roman"/>
                <a:cs typeface="Times New Roman"/>
              </a:rPr>
              <a:t>enterocele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sigmoidocele</a:t>
            </a:r>
            <a:r>
              <a:rPr lang="en-US" sz="2400" dirty="0" smtClean="0">
                <a:latin typeface="Times New Roman"/>
                <a:cs typeface="Times New Roman"/>
              </a:rPr>
              <a:t>, intussusception, </a:t>
            </a:r>
            <a:r>
              <a:rPr lang="en-US" sz="2400" dirty="0" err="1" smtClean="0">
                <a:latin typeface="Times New Roman"/>
                <a:cs typeface="Times New Roman"/>
              </a:rPr>
              <a:t>sa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trực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tràng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0"/>
            <a:ext cx="8229600" cy="5748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TÁO BÓN THỨ PHÁT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790"/>
            <a:ext cx="8229600" cy="51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/>
                <a:cs typeface="Times New Roman"/>
              </a:rPr>
              <a:t>Bệnh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lý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vùng</a:t>
            </a:r>
            <a:r>
              <a:rPr lang="en-US" sz="2400" dirty="0" smtClean="0">
                <a:latin typeface="Times New Roman"/>
                <a:cs typeface="Times New Roman"/>
              </a:rPr>
              <a:t> HMTT: U </a:t>
            </a:r>
            <a:r>
              <a:rPr lang="en-US" sz="2400" dirty="0" err="1" smtClean="0">
                <a:latin typeface="Times New Roman"/>
                <a:cs typeface="Times New Roman"/>
              </a:rPr>
              <a:t>đại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trực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tràng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trĩ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nứt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hậu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môn</a:t>
            </a:r>
            <a:r>
              <a:rPr lang="en-US" sz="2400" dirty="0" smtClean="0">
                <a:latin typeface="Times New Roman"/>
                <a:cs typeface="Times New Roman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/>
                <a:cs typeface="Times New Roman"/>
              </a:rPr>
              <a:t>Bệnh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lý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toàn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thân</a:t>
            </a:r>
            <a:r>
              <a:rPr lang="en-US" sz="2400" dirty="0" smtClean="0">
                <a:latin typeface="Times New Roman"/>
                <a:cs typeface="Times New Roman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/>
                <a:cs typeface="Times New Roman"/>
              </a:rPr>
              <a:t>Thần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kinh</a:t>
            </a:r>
            <a:r>
              <a:rPr lang="en-US" sz="2400" dirty="0">
                <a:latin typeface="Times New Roman"/>
                <a:cs typeface="Times New Roman"/>
              </a:rPr>
              <a:t>: Parkinson, dementia, </a:t>
            </a:r>
            <a:r>
              <a:rPr lang="en-US" sz="2400" dirty="0" err="1">
                <a:latin typeface="Times New Roman"/>
                <a:cs typeface="Times New Roman"/>
              </a:rPr>
              <a:t>chấn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thương</a:t>
            </a:r>
            <a:r>
              <a:rPr lang="en-US" sz="2400" dirty="0">
                <a:latin typeface="Times New Roman"/>
                <a:cs typeface="Times New Roman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/>
                <a:cs typeface="Times New Roman"/>
              </a:rPr>
              <a:t>Chuyển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hoá</a:t>
            </a:r>
            <a:r>
              <a:rPr lang="en-US" sz="2400" dirty="0">
                <a:latin typeface="Times New Roman"/>
                <a:cs typeface="Times New Roman"/>
              </a:rPr>
              <a:t>: ĐTĐ, </a:t>
            </a:r>
            <a:r>
              <a:rPr lang="en-US" sz="2400" dirty="0" err="1">
                <a:latin typeface="Times New Roman"/>
                <a:cs typeface="Times New Roman"/>
              </a:rPr>
              <a:t>suy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giáp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tăng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Ca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hạ</a:t>
            </a:r>
            <a:r>
              <a:rPr lang="en-US" sz="2400" dirty="0">
                <a:latin typeface="Times New Roman"/>
                <a:cs typeface="Times New Roman"/>
              </a:rPr>
              <a:t> K </a:t>
            </a:r>
            <a:r>
              <a:rPr lang="en-US" sz="2400" dirty="0" err="1">
                <a:latin typeface="Times New Roman"/>
                <a:cs typeface="Times New Roman"/>
              </a:rPr>
              <a:t>máu</a:t>
            </a:r>
            <a:r>
              <a:rPr lang="en-US" sz="2400" dirty="0">
                <a:latin typeface="Times New Roman"/>
                <a:cs typeface="Times New Roman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/>
                <a:cs typeface="Times New Roman"/>
              </a:rPr>
              <a:t>Cơ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mô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liên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kết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dirty="0" err="1">
                <a:latin typeface="Times New Roman"/>
                <a:cs typeface="Times New Roman"/>
              </a:rPr>
              <a:t>Xơ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cứng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bì</a:t>
            </a:r>
            <a:r>
              <a:rPr lang="en-US" sz="2400" dirty="0">
                <a:latin typeface="Times New Roman"/>
                <a:cs typeface="Times New Roman"/>
              </a:rPr>
              <a:t>, Lupus, amyloidosis</a:t>
            </a:r>
            <a:r>
              <a:rPr lang="en-US" sz="2400" dirty="0" smtClean="0">
                <a:latin typeface="Times New Roman"/>
                <a:cs typeface="Times New Roman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/>
                <a:cs typeface="Times New Roman"/>
              </a:rPr>
              <a:t>Thai </a:t>
            </a:r>
            <a:r>
              <a:rPr lang="en-US" sz="2400" dirty="0" err="1" smtClean="0">
                <a:latin typeface="Times New Roman"/>
                <a:cs typeface="Times New Roman"/>
              </a:rPr>
              <a:t>kỳ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/>
                <a:cs typeface="Times New Roman"/>
              </a:rPr>
              <a:t>Thuốc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7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243941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CHẨN ĐOÁN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p299-t1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" r="-558" b="15478"/>
          <a:stretch/>
        </p:blipFill>
        <p:spPr>
          <a:xfrm>
            <a:off x="1076780" y="800733"/>
            <a:ext cx="7016119" cy="5400639"/>
          </a:xfrm>
        </p:spPr>
      </p:pic>
    </p:spTree>
    <p:extLst>
      <p:ext uri="{BB962C8B-B14F-4D97-AF65-F5344CB8AC3E}">
        <p14:creationId xmlns:p14="http://schemas.microsoft.com/office/powerpoint/2010/main" val="25551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92282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BRISTOL STOOL CHART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gr1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-330"/>
          <a:stretch/>
        </p:blipFill>
        <p:spPr>
          <a:xfrm>
            <a:off x="1417053" y="646808"/>
            <a:ext cx="6630736" cy="6216729"/>
          </a:xfrm>
        </p:spPr>
      </p:pic>
    </p:spTree>
    <p:extLst>
      <p:ext uri="{BB962C8B-B14F-4D97-AF65-F5344CB8AC3E}">
        <p14:creationId xmlns:p14="http://schemas.microsoft.com/office/powerpoint/2010/main" val="21741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4-Figure1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r="-2493"/>
          <a:stretch/>
        </p:blipFill>
        <p:spPr>
          <a:xfrm>
            <a:off x="432257" y="471204"/>
            <a:ext cx="8493390" cy="6183161"/>
          </a:xfrm>
        </p:spPr>
      </p:pic>
    </p:spTree>
    <p:extLst>
      <p:ext uri="{BB962C8B-B14F-4D97-AF65-F5344CB8AC3E}">
        <p14:creationId xmlns:p14="http://schemas.microsoft.com/office/powerpoint/2010/main" val="35679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dultconstipation4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-135"/>
          <a:stretch/>
        </p:blipFill>
        <p:spPr>
          <a:xfrm>
            <a:off x="1131999" y="498816"/>
            <a:ext cx="2840852" cy="2883533"/>
          </a:xfrm>
        </p:spPr>
      </p:pic>
      <p:pic>
        <p:nvPicPr>
          <p:cNvPr id="6" name="Picture 5" descr="Screen Shot 2022-08-27 at 3.41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52" y="498817"/>
            <a:ext cx="3688850" cy="2876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463" y="129485"/>
            <a:ext cx="23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Care Notebook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2778" y="61435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7379" y="139867"/>
            <a:ext cx="139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MSD Manual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9705" y="6514629"/>
            <a:ext cx="26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American Family Physician</a:t>
            </a:r>
            <a:endParaRPr lang="en-US" dirty="0"/>
          </a:p>
        </p:txBody>
      </p:sp>
      <p:pic>
        <p:nvPicPr>
          <p:cNvPr id="11" name="Picture 10" descr="p299-t5.gi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60"/>
          <a:stretch/>
        </p:blipFill>
        <p:spPr>
          <a:xfrm>
            <a:off x="3381173" y="3392732"/>
            <a:ext cx="3216743" cy="32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57" y="16678"/>
            <a:ext cx="8229600" cy="45452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TIẾP CẬN TÁO BÓN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4-Figure1-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6" r="-2493"/>
          <a:stretch/>
        </p:blipFill>
        <p:spPr>
          <a:xfrm>
            <a:off x="432257" y="471204"/>
            <a:ext cx="8493390" cy="6183161"/>
          </a:xfrm>
        </p:spPr>
      </p:pic>
    </p:spTree>
    <p:extLst>
      <p:ext uri="{BB962C8B-B14F-4D97-AF65-F5344CB8AC3E}">
        <p14:creationId xmlns:p14="http://schemas.microsoft.com/office/powerpoint/2010/main" val="1214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10040438</TotalTime>
  <Words>407</Words>
  <Application>Microsoft Office PowerPoint</Application>
  <PresentationFormat>On-screen Show (4:3)</PresentationFormat>
  <Paragraphs>83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TÁO BÓN TIẾP CẬN- CHẨN ĐOÁN VÀ ĐIỀU TRỊ</vt:lpstr>
      <vt:lpstr>ĐỊNH NGHĨA TÁO BÓN</vt:lpstr>
      <vt:lpstr>TÁO BÓN NGUYÊN PHÁT</vt:lpstr>
      <vt:lpstr>TÁO BÓN THỨ PHÁT</vt:lpstr>
      <vt:lpstr>CHẨN ĐOÁN TÁO BÓN</vt:lpstr>
      <vt:lpstr>BRISTOL STOOL CHART</vt:lpstr>
      <vt:lpstr>TIẾP CẬN TÁO BÓN</vt:lpstr>
      <vt:lpstr>PowerPoint Presentation</vt:lpstr>
      <vt:lpstr>TIẾP CẬN TÁO BÓN</vt:lpstr>
      <vt:lpstr>THUỐC NHUẬN TRƯỜNG</vt:lpstr>
      <vt:lpstr>TIẾP CẬN TÁO BÓN</vt:lpstr>
      <vt:lpstr> ÁP LỰC HẬU MÔN TRỰC TRÀNG</vt:lpstr>
      <vt:lpstr>PowerPoint Presentation</vt:lpstr>
      <vt:lpstr>TIẾP CẬN TÁO BÓN</vt:lpstr>
      <vt:lpstr>MRI DEFECO</vt:lpstr>
      <vt:lpstr>MRI DEFECO</vt:lpstr>
      <vt:lpstr>TIẾP CẬN TÁO BÓN</vt:lpstr>
      <vt:lpstr>KHẢO SÁT LƯU THÔNG ĐẠI TRÀNG</vt:lpstr>
      <vt:lpstr>TIẾP CẬN TÁO BÓN</vt:lpstr>
      <vt:lpstr>CÂU HỎI</vt:lpstr>
      <vt:lpstr>CÂU HỎI</vt:lpstr>
      <vt:lpstr>CÂU HỎI</vt:lpstr>
      <vt:lpstr>CÂU HỎI</vt:lpstr>
      <vt:lpstr>CÂU HỎI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TÁO BÓN SINH LÝ BỆNH-NGUYÊN NHÂN-DỊCH TỄ</dc:title>
  <dc:creator>MinhNgoc Pham</dc:creator>
  <cp:lastModifiedBy>NGOAI 12</cp:lastModifiedBy>
  <cp:revision>110</cp:revision>
  <dcterms:created xsi:type="dcterms:W3CDTF">2022-05-29T03:54:36Z</dcterms:created>
  <dcterms:modified xsi:type="dcterms:W3CDTF">2022-08-30T00:46:42Z</dcterms:modified>
</cp:coreProperties>
</file>