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84" r:id="rId3"/>
    <p:sldId id="285" r:id="rId4"/>
    <p:sldId id="259" r:id="rId5"/>
    <p:sldId id="288" r:id="rId6"/>
    <p:sldId id="444" r:id="rId7"/>
    <p:sldId id="394" r:id="rId8"/>
    <p:sldId id="401" r:id="rId9"/>
    <p:sldId id="446" r:id="rId10"/>
    <p:sldId id="406" r:id="rId11"/>
    <p:sldId id="413" r:id="rId12"/>
    <p:sldId id="420" r:id="rId13"/>
    <p:sldId id="425" r:id="rId14"/>
    <p:sldId id="359" r:id="rId15"/>
    <p:sldId id="360" r:id="rId16"/>
    <p:sldId id="361" r:id="rId17"/>
    <p:sldId id="365" r:id="rId18"/>
    <p:sldId id="303" r:id="rId19"/>
    <p:sldId id="344" r:id="rId20"/>
    <p:sldId id="345" r:id="rId21"/>
    <p:sldId id="346" r:id="rId22"/>
    <p:sldId id="347" r:id="rId23"/>
    <p:sldId id="348" r:id="rId24"/>
    <p:sldId id="449" r:id="rId25"/>
    <p:sldId id="466" r:id="rId26"/>
    <p:sldId id="448" r:id="rId27"/>
    <p:sldId id="451" r:id="rId28"/>
    <p:sldId id="452" r:id="rId29"/>
    <p:sldId id="315" r:id="rId30"/>
    <p:sldId id="314" r:id="rId31"/>
    <p:sldId id="450" r:id="rId32"/>
    <p:sldId id="465" r:id="rId33"/>
    <p:sldId id="366" r:id="rId34"/>
    <p:sldId id="367" r:id="rId35"/>
    <p:sldId id="368" r:id="rId36"/>
    <p:sldId id="455" r:id="rId37"/>
    <p:sldId id="458" r:id="rId38"/>
    <p:sldId id="461" r:id="rId39"/>
    <p:sldId id="462" r:id="rId40"/>
    <p:sldId id="463" r:id="rId41"/>
    <p:sldId id="464" r:id="rId42"/>
    <p:sldId id="37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C85358-5E59-4B0D-9765-6EBC7E8DDB57}" type="datetimeFigureOut">
              <a:rPr lang="en-US" smtClean="0"/>
              <a:t>28/06/2022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8CBBE7-D557-4B1F-B690-7284AE0087B8}" type="slidenum">
              <a:rPr lang="en-US" smtClean="0"/>
              <a:t>‹#›</a:t>
            </a:fld>
            <a:endParaRPr lang="en-US"/>
          </a:p>
        </p:txBody>
      </p:sp>
    </p:spTree>
    <p:extLst>
      <p:ext uri="{BB962C8B-B14F-4D97-AF65-F5344CB8AC3E}">
        <p14:creationId xmlns:p14="http://schemas.microsoft.com/office/powerpoint/2010/main" val="2293651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a:latin typeface="Arial" panose="020B0604020202020204" pitchFamily="34" charset="0"/>
                <a:cs typeface="Arial" panose="020B0604020202020204" pitchFamily="34" charset="0"/>
              </a:rPr>
              <a:t>Key message</a:t>
            </a:r>
          </a:p>
          <a:p>
            <a:r>
              <a:rPr lang="en-US" sz="1000" dirty="0">
                <a:latin typeface="Arial" panose="020B0604020202020204" pitchFamily="34" charset="0"/>
                <a:cs typeface="Arial" panose="020B0604020202020204" pitchFamily="34" charset="0"/>
              </a:rPr>
              <a:t>GI events due to NSAIDs result in &gt;100,000 hospital admissions annually in the US and between 7,000 and 10,000 deaths, especially among those who have been designated as being in a high-risk category. In a large meta-analysis, the overall relative risk for these complications in patients taking NSAIDs was approximately 2.4. However, this relative risk was markedly increased among patients who fall into various high-risk categories.</a:t>
            </a:r>
          </a:p>
          <a:p>
            <a:endParaRPr lang="en-US" sz="1000" dirty="0">
              <a:latin typeface="Arial" panose="020B0604020202020204" pitchFamily="34" charset="0"/>
              <a:cs typeface="Arial" panose="020B0604020202020204" pitchFamily="34" charset="0"/>
            </a:endParaRPr>
          </a:p>
          <a:p>
            <a:r>
              <a:rPr lang="en-US" sz="1000" b="1" dirty="0">
                <a:latin typeface="Arial" panose="020B0604020202020204" pitchFamily="34" charset="0"/>
                <a:cs typeface="Arial" panose="020B0604020202020204" pitchFamily="34" charset="0"/>
              </a:rPr>
              <a:t>Reference</a:t>
            </a:r>
          </a:p>
          <a:p>
            <a:r>
              <a:rPr lang="en-US" sz="1000" dirty="0">
                <a:latin typeface="Arial" panose="020B0604020202020204" pitchFamily="34" charset="0"/>
                <a:cs typeface="Arial" panose="020B0604020202020204" pitchFamily="34" charset="0"/>
              </a:rPr>
              <a:t>Lanza FL, et al. Am J </a:t>
            </a:r>
            <a:r>
              <a:rPr lang="en-US" sz="1000" dirty="0" err="1">
                <a:latin typeface="Arial" panose="020B0604020202020204" pitchFamily="34" charset="0"/>
                <a:cs typeface="Arial" panose="020B0604020202020204" pitchFamily="34" charset="0"/>
              </a:rPr>
              <a:t>Gastroenterol</a:t>
            </a:r>
            <a:r>
              <a:rPr lang="en-US" sz="1000" dirty="0">
                <a:latin typeface="Arial" panose="020B0604020202020204" pitchFamily="34" charset="0"/>
                <a:cs typeface="Arial" panose="020B0604020202020204" pitchFamily="34" charset="0"/>
              </a:rPr>
              <a:t> 2009;104:728–738</a:t>
            </a:r>
          </a:p>
        </p:txBody>
      </p:sp>
      <p:sp>
        <p:nvSpPr>
          <p:cNvPr id="4" name="Slide Number Placeholder 3"/>
          <p:cNvSpPr>
            <a:spLocks noGrp="1"/>
          </p:cNvSpPr>
          <p:nvPr>
            <p:ph type="sldNum" sz="quarter" idx="10"/>
          </p:nvPr>
        </p:nvSpPr>
        <p:spPr/>
        <p:txBody>
          <a:bodyPr/>
          <a:lstStyle/>
          <a:p>
            <a:fld id="{C44F0B20-7C78-44C4-BE0B-D1A413E241A1}" type="slidenum">
              <a:rPr lang="en-US" smtClean="0"/>
              <a:pPr/>
              <a:t>7</a:t>
            </a:fld>
            <a:endParaRPr lang="en-US"/>
          </a:p>
        </p:txBody>
      </p:sp>
    </p:spTree>
    <p:extLst>
      <p:ext uri="{BB962C8B-B14F-4D97-AF65-F5344CB8AC3E}">
        <p14:creationId xmlns:p14="http://schemas.microsoft.com/office/powerpoint/2010/main" val="212166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ANMA: Asia Neurogastroenterology Motility Association </a:t>
            </a:r>
          </a:p>
        </p:txBody>
      </p:sp>
      <p:sp>
        <p:nvSpPr>
          <p:cNvPr id="4" name="Date Placeholder 3"/>
          <p:cNvSpPr>
            <a:spLocks noGrp="1"/>
          </p:cNvSpPr>
          <p:nvPr>
            <p:ph type="dt" sz="quarter" idx="1"/>
          </p:nvPr>
        </p:nvSpPr>
        <p:spPr/>
        <p:txBody>
          <a:bodyPr/>
          <a:lstStyle/>
          <a:p>
            <a:pPr>
              <a:defRPr/>
            </a:pPr>
            <a:endParaRPr lang="fr-FR"/>
          </a:p>
        </p:txBody>
      </p:sp>
      <p:sp>
        <p:nvSpPr>
          <p:cNvPr id="5" name="Footer Placeholder 4"/>
          <p:cNvSpPr>
            <a:spLocks noGrp="1"/>
          </p:cNvSpPr>
          <p:nvPr>
            <p:ph type="ftr" sz="quarter" idx="4"/>
          </p:nvPr>
        </p:nvSpPr>
        <p:spPr/>
        <p:txBody>
          <a:bodyPr/>
          <a:lstStyle/>
          <a:p>
            <a:pPr>
              <a:defRPr/>
            </a:pPr>
            <a:endParaRPr lang="fr-FR"/>
          </a:p>
        </p:txBody>
      </p:sp>
      <p:sp>
        <p:nvSpPr>
          <p:cNvPr id="89094"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B29E80CC-DCFC-49F6-B0A2-63C72E4B5EEE}" type="slidenum">
              <a:rPr lang="fr-FR" smtClean="0">
                <a:latin typeface="Calibri" pitchFamily="34" charset="0"/>
              </a:rPr>
              <a:pPr/>
              <a:t>34</a:t>
            </a:fld>
            <a:endParaRPr lang="fr-FR" smtClean="0">
              <a:latin typeface="Calibri" pitchFamily="34" charset="0"/>
            </a:endParaRPr>
          </a:p>
        </p:txBody>
      </p:sp>
    </p:spTree>
    <p:extLst>
      <p:ext uri="{BB962C8B-B14F-4D97-AF65-F5344CB8AC3E}">
        <p14:creationId xmlns:p14="http://schemas.microsoft.com/office/powerpoint/2010/main" val="3125818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GB" sz="1100" b="1" dirty="0">
                <a:solidFill>
                  <a:srgbClr val="000066"/>
                </a:solidFill>
                <a:latin typeface="Arial"/>
                <a:cs typeface="Arial"/>
              </a:rPr>
              <a:t>Methods</a:t>
            </a:r>
          </a:p>
          <a:p>
            <a:pPr marL="168244" indent="-168244">
              <a:buFont typeface="Arial"/>
              <a:buChar char="•"/>
              <a:defRPr/>
            </a:pPr>
            <a:r>
              <a:rPr lang="en-GB" sz="1100" dirty="0">
                <a:solidFill>
                  <a:srgbClr val="000066"/>
                </a:solidFill>
                <a:latin typeface="Arial"/>
                <a:cs typeface="Arial"/>
              </a:rPr>
              <a:t>This was a population-based study of patients hospitalised because of GI complications in 10 general hospitals between 1996 and 2005 in Spain.</a:t>
            </a:r>
          </a:p>
          <a:p>
            <a:pPr marL="168244" indent="-168244">
              <a:buFont typeface="Arial"/>
              <a:buChar char="•"/>
              <a:defRPr/>
            </a:pPr>
            <a:r>
              <a:rPr lang="en-GB" sz="1100" dirty="0">
                <a:solidFill>
                  <a:srgbClr val="000066"/>
                </a:solidFill>
                <a:latin typeface="Arial"/>
                <a:cs typeface="Arial"/>
              </a:rPr>
              <a:t>These represent all-cause GI events and are not necessarily related to NSAID use or any other class of pharmacotherapy.</a:t>
            </a:r>
          </a:p>
          <a:p>
            <a:pPr>
              <a:buFont typeface="Arial"/>
              <a:buNone/>
              <a:defRPr/>
            </a:pPr>
            <a:r>
              <a:rPr lang="en-US" sz="1100" b="1" dirty="0">
                <a:solidFill>
                  <a:srgbClr val="000066"/>
                </a:solidFill>
                <a:latin typeface="Arial"/>
                <a:cs typeface="Arial"/>
              </a:rPr>
              <a:t>Interpretation:</a:t>
            </a:r>
          </a:p>
          <a:p>
            <a:pPr marL="168244" indent="-168244">
              <a:buFont typeface="Arial"/>
              <a:buChar char="•"/>
              <a:defRPr/>
            </a:pPr>
            <a:r>
              <a:rPr lang="en-US" sz="1100" dirty="0">
                <a:solidFill>
                  <a:srgbClr val="000066"/>
                </a:solidFill>
                <a:latin typeface="Arial"/>
                <a:cs typeface="Arial"/>
              </a:rPr>
              <a:t>This epidemiologic data from Spain indicate that lower GI events are increasing in frequency, while the number of upper GI events is declining. </a:t>
            </a:r>
          </a:p>
          <a:p>
            <a:pPr marL="168244" indent="-168244">
              <a:buFont typeface="Arial"/>
              <a:buChar char="•"/>
              <a:defRPr/>
            </a:pPr>
            <a:r>
              <a:rPr lang="en-US" sz="1100" dirty="0">
                <a:solidFill>
                  <a:srgbClr val="000066"/>
                </a:solidFill>
                <a:latin typeface="Arial"/>
                <a:cs typeface="Arial"/>
              </a:rPr>
              <a:t>In addition, the severity of lower GI events (indicated by death rate &amp; days of hospitalization) are greater than for upper GI events.</a:t>
            </a:r>
            <a:endParaRPr lang="en-US" sz="1100" baseline="30000" dirty="0">
              <a:solidFill>
                <a:srgbClr val="000066"/>
              </a:solidFill>
              <a:latin typeface="Arial"/>
              <a:cs typeface="Arial"/>
            </a:endParaRPr>
          </a:p>
          <a:p>
            <a:pPr marL="168244" indent="-168244">
              <a:buFont typeface="Arial"/>
              <a:buChar char="•"/>
              <a:defRPr/>
            </a:pPr>
            <a:r>
              <a:rPr lang="en-US" sz="1100" dirty="0">
                <a:solidFill>
                  <a:srgbClr val="000066"/>
                </a:solidFill>
                <a:latin typeface="Arial"/>
                <a:cs typeface="Arial"/>
              </a:rPr>
              <a:t>The authors propose a number of potential reasons for this trend: </a:t>
            </a:r>
          </a:p>
          <a:p>
            <a:pPr marL="616894" lvl="1" indent="-168244">
              <a:buFont typeface="Arial"/>
              <a:buChar char="•"/>
              <a:defRPr/>
            </a:pPr>
            <a:r>
              <a:rPr lang="en-US" sz="1100" dirty="0">
                <a:solidFill>
                  <a:srgbClr val="000066"/>
                </a:solidFill>
                <a:latin typeface="Arial"/>
                <a:cs typeface="Arial"/>
              </a:rPr>
              <a:t>The use of PPIs has increased; this might be one of the reasons for a reduction in upper GI events. However, the increase in lower GI events suggests that the </a:t>
            </a:r>
            <a:r>
              <a:rPr lang="en-US" sz="1100" dirty="0" err="1">
                <a:solidFill>
                  <a:srgbClr val="000066"/>
                </a:solidFill>
                <a:latin typeface="Arial"/>
                <a:cs typeface="Arial"/>
              </a:rPr>
              <a:t>gastroprotective</a:t>
            </a:r>
            <a:r>
              <a:rPr lang="en-US" sz="1100" dirty="0">
                <a:solidFill>
                  <a:srgbClr val="000066"/>
                </a:solidFill>
                <a:latin typeface="Arial"/>
                <a:cs typeface="Arial"/>
              </a:rPr>
              <a:t> properties of PPIs do not extend to the lower GI tract</a:t>
            </a:r>
          </a:p>
          <a:p>
            <a:pPr marL="616894" lvl="1" indent="-168244">
              <a:buFont typeface="Arial"/>
              <a:buChar char="•"/>
              <a:defRPr/>
            </a:pPr>
            <a:r>
              <a:rPr lang="en-US" sz="1100" dirty="0">
                <a:solidFill>
                  <a:srgbClr val="000066"/>
                </a:solidFill>
                <a:latin typeface="Arial"/>
                <a:cs typeface="Arial"/>
              </a:rPr>
              <a:t>GI event rates may be influenced by changing </a:t>
            </a:r>
            <a:r>
              <a:rPr lang="en-US" sz="1100" i="1" dirty="0">
                <a:solidFill>
                  <a:srgbClr val="000066"/>
                </a:solidFill>
                <a:latin typeface="Arial"/>
                <a:cs typeface="Arial"/>
              </a:rPr>
              <a:t>H. pylori</a:t>
            </a:r>
            <a:r>
              <a:rPr lang="en-US" sz="1100" dirty="0">
                <a:solidFill>
                  <a:srgbClr val="000066"/>
                </a:solidFill>
                <a:latin typeface="Arial"/>
                <a:cs typeface="Arial"/>
              </a:rPr>
              <a:t> infection rates</a:t>
            </a:r>
          </a:p>
          <a:p>
            <a:pPr marL="616894" lvl="1" indent="-168244">
              <a:buFont typeface="Arial"/>
              <a:buChar char="•"/>
              <a:defRPr/>
            </a:pPr>
            <a:r>
              <a:rPr lang="en-US" sz="1100" dirty="0">
                <a:solidFill>
                  <a:srgbClr val="000066"/>
                </a:solidFill>
                <a:latin typeface="Arial"/>
                <a:cs typeface="Arial"/>
              </a:rPr>
              <a:t>Awareness and definitions of lower GI events are improving, thereby increasing their detection and reporting rates</a:t>
            </a:r>
          </a:p>
          <a:p>
            <a:pPr>
              <a:defRPr/>
            </a:pPr>
            <a:endParaRPr lang="en-US" sz="1100" dirty="0">
              <a:solidFill>
                <a:srgbClr val="000066"/>
              </a:solidFill>
              <a:latin typeface="Arial" charset="0"/>
              <a:cs typeface="Arial" charset="0"/>
            </a:endParaRPr>
          </a:p>
          <a:p>
            <a:pPr>
              <a:defRPr/>
            </a:pPr>
            <a:endParaRPr lang="en-GB" sz="1100" dirty="0">
              <a:solidFill>
                <a:srgbClr val="000066"/>
              </a:solidFill>
              <a:latin typeface="Arial" charset="0"/>
              <a:cs typeface="Arial" charset="0"/>
            </a:endParaRPr>
          </a:p>
          <a:p>
            <a:pPr>
              <a:defRPr/>
            </a:pPr>
            <a:endParaRPr lang="en-GB" dirty="0"/>
          </a:p>
        </p:txBody>
      </p:sp>
      <p:sp>
        <p:nvSpPr>
          <p:cNvPr id="5939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Garamond" pitchFamily="18" charset="0"/>
              </a:defRPr>
            </a:lvl1pPr>
            <a:lvl2pPr marL="729057" indent="-280406" eaLnBrk="0" hangingPunct="0">
              <a:defRPr>
                <a:solidFill>
                  <a:schemeClr val="tx1"/>
                </a:solidFill>
                <a:latin typeface="Garamond" pitchFamily="18" charset="0"/>
              </a:defRPr>
            </a:lvl2pPr>
            <a:lvl3pPr marL="1121626" indent="-224325" eaLnBrk="0" hangingPunct="0">
              <a:defRPr>
                <a:solidFill>
                  <a:schemeClr val="tx1"/>
                </a:solidFill>
                <a:latin typeface="Garamond" pitchFamily="18" charset="0"/>
              </a:defRPr>
            </a:lvl3pPr>
            <a:lvl4pPr marL="1570276" indent="-224325" eaLnBrk="0" hangingPunct="0">
              <a:defRPr>
                <a:solidFill>
                  <a:schemeClr val="tx1"/>
                </a:solidFill>
                <a:latin typeface="Garamond" pitchFamily="18" charset="0"/>
              </a:defRPr>
            </a:lvl4pPr>
            <a:lvl5pPr marL="2018927" indent="-224325" eaLnBrk="0" hangingPunct="0">
              <a:defRPr>
                <a:solidFill>
                  <a:schemeClr val="tx1"/>
                </a:solidFill>
                <a:latin typeface="Garamond" pitchFamily="18" charset="0"/>
              </a:defRPr>
            </a:lvl5pPr>
            <a:lvl6pPr marL="2467577" indent="-224325" eaLnBrk="0" fontAlgn="base" hangingPunct="0">
              <a:spcBef>
                <a:spcPct val="0"/>
              </a:spcBef>
              <a:spcAft>
                <a:spcPct val="0"/>
              </a:spcAft>
              <a:defRPr>
                <a:solidFill>
                  <a:schemeClr val="tx1"/>
                </a:solidFill>
                <a:latin typeface="Garamond" pitchFamily="18" charset="0"/>
              </a:defRPr>
            </a:lvl6pPr>
            <a:lvl7pPr marL="2916227" indent="-224325" eaLnBrk="0" fontAlgn="base" hangingPunct="0">
              <a:spcBef>
                <a:spcPct val="0"/>
              </a:spcBef>
              <a:spcAft>
                <a:spcPct val="0"/>
              </a:spcAft>
              <a:defRPr>
                <a:solidFill>
                  <a:schemeClr val="tx1"/>
                </a:solidFill>
                <a:latin typeface="Garamond" pitchFamily="18" charset="0"/>
              </a:defRPr>
            </a:lvl7pPr>
            <a:lvl8pPr marL="3364878" indent="-224325" eaLnBrk="0" fontAlgn="base" hangingPunct="0">
              <a:spcBef>
                <a:spcPct val="0"/>
              </a:spcBef>
              <a:spcAft>
                <a:spcPct val="0"/>
              </a:spcAft>
              <a:defRPr>
                <a:solidFill>
                  <a:schemeClr val="tx1"/>
                </a:solidFill>
                <a:latin typeface="Garamond" pitchFamily="18" charset="0"/>
              </a:defRPr>
            </a:lvl8pPr>
            <a:lvl9pPr marL="3813528" indent="-224325" eaLnBrk="0" fontAlgn="base" hangingPunct="0">
              <a:spcBef>
                <a:spcPct val="0"/>
              </a:spcBef>
              <a:spcAft>
                <a:spcPct val="0"/>
              </a:spcAft>
              <a:defRPr>
                <a:solidFill>
                  <a:schemeClr val="tx1"/>
                </a:solidFill>
                <a:latin typeface="Garamond" pitchFamily="18" charset="0"/>
              </a:defRPr>
            </a:lvl9pPr>
          </a:lstStyle>
          <a:p>
            <a:pPr>
              <a:defRPr/>
            </a:pPr>
            <a:fld id="{128CB8CD-E019-42B5-9384-797ADC46EDAE}" type="slidenum">
              <a:rPr lang="en-US" altLang="en-US" smtClean="0"/>
              <a:pPr>
                <a:defRPr/>
              </a:pPr>
              <a:t>8</a:t>
            </a:fld>
            <a:endParaRPr lang="en-US" altLang="en-US" smtClean="0"/>
          </a:p>
        </p:txBody>
      </p:sp>
    </p:spTree>
    <p:extLst>
      <p:ext uri="{BB962C8B-B14F-4D97-AF65-F5344CB8AC3E}">
        <p14:creationId xmlns:p14="http://schemas.microsoft.com/office/powerpoint/2010/main" val="3638565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5" name="Rectangle 2"/>
          <p:cNvSpPr>
            <a:spLocks noGrp="1" noRot="1" noChangeAspect="1"/>
          </p:cNvSpPr>
          <p:nvPr>
            <p:ph type="sldImg"/>
          </p:nvPr>
        </p:nvSpPr>
        <p:spPr bwMode="auto">
          <a:noFill/>
          <a:ln>
            <a:solidFill>
              <a:srgbClr val="000000"/>
            </a:solidFill>
            <a:miter lim="800000"/>
            <a:headEnd/>
            <a:tailEnd/>
          </a:ln>
        </p:spPr>
      </p:sp>
      <p:sp>
        <p:nvSpPr>
          <p:cNvPr id="4" name="Rectangle 6"/>
          <p:cNvSpPr>
            <a:spLocks noGrp="1" noChangeArrowheads="1"/>
          </p:cNvSpPr>
          <p:nvPr>
            <p:ph type="body" idx="3"/>
          </p:nvPr>
        </p:nvSpPr>
        <p:spPr>
          <a:xfrm>
            <a:off x="685801" y="4400551"/>
            <a:ext cx="5486400" cy="3600450"/>
          </a:xfrm>
        </p:spPr>
        <p:txBody>
          <a:bodyPr>
            <a:normAutofit/>
          </a:bodyPr>
          <a:lstStyle/>
          <a:p>
            <a:r>
              <a:rPr lang="en-GB" sz="1000" b="1" dirty="0">
                <a:latin typeface="Arial" panose="020B0604020202020204" pitchFamily="34" charset="0"/>
                <a:cs typeface="Arial" panose="020B0604020202020204" pitchFamily="34" charset="0"/>
              </a:rPr>
              <a:t>Key message</a:t>
            </a:r>
          </a:p>
          <a:p>
            <a:r>
              <a:rPr lang="en-GB" sz="1000" dirty="0">
                <a:latin typeface="Arial" panose="020B0604020202020204" pitchFamily="34" charset="0"/>
                <a:cs typeface="Arial" panose="020B0604020202020204" pitchFamily="34" charset="0"/>
              </a:rPr>
              <a:t>Although NSAID-induced lower GI events occur less frequently than upper GI events, they are of greater severity and have a greater clinical impact than upper GI events.</a:t>
            </a:r>
          </a:p>
          <a:p>
            <a:endParaRPr lang="en-GB" sz="1000" dirty="0">
              <a:latin typeface="Arial" panose="020B0604020202020204" pitchFamily="34" charset="0"/>
              <a:cs typeface="Arial" panose="020B0604020202020204" pitchFamily="34" charset="0"/>
            </a:endParaRPr>
          </a:p>
          <a:p>
            <a:endParaRPr lang="en-GB" sz="1000" dirty="0">
              <a:latin typeface="Arial" panose="020B0604020202020204" pitchFamily="34" charset="0"/>
              <a:cs typeface="Arial" panose="020B0604020202020204" pitchFamily="34" charset="0"/>
            </a:endParaRPr>
          </a:p>
          <a:p>
            <a:r>
              <a:rPr lang="en-GB" sz="1000" b="1" dirty="0">
                <a:latin typeface="Arial" panose="020B0604020202020204" pitchFamily="34" charset="0"/>
                <a:cs typeface="Arial" panose="020B0604020202020204" pitchFamily="34" charset="0"/>
              </a:rPr>
              <a:t>Reference</a:t>
            </a:r>
            <a:endParaRPr lang="en-GB" sz="1000" dirty="0">
              <a:latin typeface="Arial" panose="020B0604020202020204" pitchFamily="34" charset="0"/>
              <a:cs typeface="Arial" panose="020B0604020202020204" pitchFamily="34" charset="0"/>
            </a:endParaRPr>
          </a:p>
          <a:p>
            <a:r>
              <a:rPr lang="es-ES" sz="1000" dirty="0">
                <a:latin typeface="Arial" panose="020B0604020202020204" pitchFamily="34" charset="0"/>
                <a:cs typeface="Arial" panose="020B0604020202020204" pitchFamily="34" charset="0"/>
              </a:rPr>
              <a:t>Lanas A, </a:t>
            </a:r>
            <a:r>
              <a:rPr lang="es-ES" sz="1000" dirty="0" err="1">
                <a:latin typeface="Arial" panose="020B0604020202020204" pitchFamily="34" charset="0"/>
                <a:cs typeface="Arial" panose="020B0604020202020204" pitchFamily="34" charset="0"/>
              </a:rPr>
              <a:t>Scarpignato</a:t>
            </a:r>
            <a:r>
              <a:rPr lang="es-ES" sz="1000" dirty="0">
                <a:latin typeface="Arial" panose="020B0604020202020204" pitchFamily="34" charset="0"/>
                <a:cs typeface="Arial" panose="020B0604020202020204" pitchFamily="34" charset="0"/>
              </a:rPr>
              <a:t> C. </a:t>
            </a:r>
            <a:r>
              <a:rPr lang="es-ES" sz="1000" dirty="0" err="1">
                <a:latin typeface="Arial" panose="020B0604020202020204" pitchFamily="34" charset="0"/>
                <a:cs typeface="Arial" panose="020B0604020202020204" pitchFamily="34" charset="0"/>
              </a:rPr>
              <a:t>Digestion</a:t>
            </a:r>
            <a:r>
              <a:rPr lang="es-ES" sz="1000" dirty="0">
                <a:latin typeface="Arial" panose="020B0604020202020204" pitchFamily="34" charset="0"/>
                <a:cs typeface="Arial" panose="020B0604020202020204" pitchFamily="34" charset="0"/>
              </a:rPr>
              <a:t> 2006;73(</a:t>
            </a:r>
            <a:r>
              <a:rPr lang="es-ES" sz="1000" dirty="0" err="1">
                <a:latin typeface="Arial" panose="020B0604020202020204" pitchFamily="34" charset="0"/>
                <a:cs typeface="Arial" panose="020B0604020202020204" pitchFamily="34" charset="0"/>
              </a:rPr>
              <a:t>Suppl</a:t>
            </a:r>
            <a:r>
              <a:rPr lang="es-ES" sz="1000" dirty="0">
                <a:latin typeface="Arial" panose="020B0604020202020204" pitchFamily="34" charset="0"/>
                <a:cs typeface="Arial" panose="020B0604020202020204" pitchFamily="34" charset="0"/>
              </a:rPr>
              <a:t> 1):136-150.</a:t>
            </a:r>
          </a:p>
        </p:txBody>
      </p:sp>
      <p:sp>
        <p:nvSpPr>
          <p:cNvPr id="5" name="Slide Number Placeholder 7"/>
          <p:cNvSpPr>
            <a:spLocks noGrp="1"/>
          </p:cNvSpPr>
          <p:nvPr>
            <p:ph type="sldNum" sz="quarter" idx="5"/>
          </p:nvPr>
        </p:nvSpPr>
        <p:spPr>
          <a:xfrm>
            <a:off x="3819615" y="8871542"/>
            <a:ext cx="3038385" cy="272458"/>
          </a:xfrm>
          <a:prstGeom prst="rect">
            <a:avLst/>
          </a:prstGeom>
        </p:spPr>
        <p:txBody>
          <a:bodyPr vert="horz" lIns="89730" tIns="44865" rIns="89730" bIns="44865" rtlCol="0" anchor="b"/>
          <a:lstStyle>
            <a:lvl1pPr algn="r">
              <a:defRPr sz="1200"/>
            </a:lvl1pPr>
          </a:lstStyle>
          <a:p>
            <a:r>
              <a:rPr lang="en-US" dirty="0" smtClean="0">
                <a:solidFill>
                  <a:prstClr val="black"/>
                </a:solidFill>
              </a:rPr>
              <a:t>22</a:t>
            </a:r>
            <a:endParaRPr lang="en-US" dirty="0">
              <a:solidFill>
                <a:prstClr val="black"/>
              </a:solidFill>
            </a:endParaRPr>
          </a:p>
        </p:txBody>
      </p:sp>
    </p:spTree>
    <p:extLst>
      <p:ext uri="{BB962C8B-B14F-4D97-AF65-F5344CB8AC3E}">
        <p14:creationId xmlns:p14="http://schemas.microsoft.com/office/powerpoint/2010/main" val="18902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p:txBody>
          <a:bodyPr>
            <a:normAutofit/>
          </a:bodyPr>
          <a:lstStyle/>
          <a:p>
            <a:pPr defTabSz="914256">
              <a:defRPr/>
            </a:pPr>
            <a:r>
              <a:rPr lang="en-US" sz="1000" b="1" dirty="0">
                <a:latin typeface="Arial" panose="020B0604020202020204" pitchFamily="34" charset="0"/>
                <a:cs typeface="Arial" panose="020B0604020202020204" pitchFamily="34" charset="0"/>
              </a:rPr>
              <a:t>Key message</a:t>
            </a:r>
          </a:p>
          <a:p>
            <a:pPr defTabSz="914256">
              <a:defRPr/>
            </a:pPr>
            <a:r>
              <a:rPr lang="en-US" sz="1000" dirty="0">
                <a:latin typeface="Arial" panose="020B0604020202020204" pitchFamily="34" charset="0"/>
                <a:cs typeface="Arial" panose="020B0604020202020204" pitchFamily="34" charset="0"/>
              </a:rPr>
              <a:t>The concept that lower GI events are of greater severity is further illustrated in this slide, in this Spanish study, patients experiencing lower GI events had a tendency to spend more time in hospital and experienced higher rates of mortality than patients with upper GI events.</a:t>
            </a:r>
          </a:p>
          <a:p>
            <a:pPr defTabSz="914256">
              <a:defRPr/>
            </a:pPr>
            <a:endParaRPr lang="en-US" sz="1000" dirty="0">
              <a:latin typeface="Arial" panose="020B0604020202020204" pitchFamily="34" charset="0"/>
              <a:cs typeface="Arial" panose="020B0604020202020204" pitchFamily="34" charset="0"/>
            </a:endParaRPr>
          </a:p>
          <a:p>
            <a:pPr defTabSz="914256">
              <a:defRPr/>
            </a:pPr>
            <a:r>
              <a:rPr lang="en-US" sz="1000" b="1" dirty="0">
                <a:latin typeface="Arial" panose="020B0604020202020204" pitchFamily="34" charset="0"/>
                <a:cs typeface="Arial" panose="020B0604020202020204" pitchFamily="34" charset="0"/>
              </a:rPr>
              <a:t>Study overview</a:t>
            </a:r>
          </a:p>
          <a:p>
            <a:pPr defTabSz="914256">
              <a:defRPr/>
            </a:pPr>
            <a:r>
              <a:rPr lang="en-US" sz="1000" i="1" dirty="0">
                <a:latin typeface="Arial" panose="020B0604020202020204" pitchFamily="34" charset="0"/>
                <a:cs typeface="Arial" panose="020B0604020202020204" pitchFamily="34" charset="0"/>
              </a:rPr>
              <a:t>Methods</a:t>
            </a:r>
          </a:p>
          <a:p>
            <a:pPr marL="171441" indent="-171441" defTabSz="914256">
              <a:buFont typeface="Arial" panose="020B0604020202020204" pitchFamily="34" charset="0"/>
              <a:buChar char="•"/>
              <a:defRPr/>
            </a:pPr>
            <a:r>
              <a:rPr lang="en-US" sz="1000" dirty="0">
                <a:latin typeface="Arial" panose="020B0604020202020204" pitchFamily="34" charset="0"/>
                <a:cs typeface="Arial" panose="020B0604020202020204" pitchFamily="34" charset="0"/>
              </a:rPr>
              <a:t>A population-based study of patients hospitalized because of GI complications in 10 general hospitals between 1996 and 2005 in Spain</a:t>
            </a:r>
          </a:p>
          <a:p>
            <a:pPr defTabSz="914256">
              <a:defRPr/>
            </a:pPr>
            <a:endParaRPr lang="en-US" sz="1000" dirty="0">
              <a:latin typeface="Arial" panose="020B0604020202020204" pitchFamily="34" charset="0"/>
              <a:cs typeface="Arial" panose="020B0604020202020204" pitchFamily="34" charset="0"/>
            </a:endParaRPr>
          </a:p>
          <a:p>
            <a:pPr defTabSz="914256">
              <a:defRPr/>
            </a:pPr>
            <a:r>
              <a:rPr lang="en-US" sz="1000" i="1" dirty="0">
                <a:latin typeface="Arial" panose="020B0604020202020204" pitchFamily="34" charset="0"/>
                <a:cs typeface="Arial" panose="020B0604020202020204" pitchFamily="34" charset="0"/>
              </a:rPr>
              <a:t>Results</a:t>
            </a:r>
          </a:p>
          <a:p>
            <a:pPr marL="171441" indent="-171441" defTabSz="914256">
              <a:buFont typeface="Arial" panose="020B0604020202020204" pitchFamily="34" charset="0"/>
              <a:buChar char="•"/>
              <a:defRPr/>
            </a:pPr>
            <a:r>
              <a:rPr lang="en-US" sz="1000" dirty="0">
                <a:latin typeface="Arial" panose="020B0604020202020204" pitchFamily="34" charset="0"/>
                <a:cs typeface="Arial" panose="020B0604020202020204" pitchFamily="34" charset="0"/>
              </a:rPr>
              <a:t>Upper GI complications fell from 87/100,000 persons in 1996 to 47/100,000 persons in 2005, whereas lower GI complications increased from 20/100,000 to 33/100,000</a:t>
            </a:r>
          </a:p>
          <a:p>
            <a:pPr marL="171441" indent="-171441" defTabSz="914256">
              <a:buFont typeface="Arial" panose="020B0604020202020204" pitchFamily="34" charset="0"/>
              <a:buChar char="•"/>
              <a:defRPr/>
            </a:pPr>
            <a:r>
              <a:rPr lang="en-US" sz="1000" dirty="0">
                <a:latin typeface="Arial" panose="020B0604020202020204" pitchFamily="34" charset="0"/>
                <a:cs typeface="Arial" panose="020B0604020202020204" pitchFamily="34" charset="0"/>
              </a:rPr>
              <a:t>Lower GI events had a higher mortality rate (8.8 vs. 5.5%), a longer hospitalization (11.6±13.9 vs. 7.9±8.8 days), and higher resource utilization than upper GI events</a:t>
            </a:r>
          </a:p>
          <a:p>
            <a:pPr marL="171441" indent="-171441" defTabSz="914256">
              <a:buFont typeface="Arial" panose="020B0604020202020204" pitchFamily="34" charset="0"/>
              <a:buChar char="•"/>
              <a:defRPr/>
            </a:pPr>
            <a:endParaRPr lang="en-US" sz="1000" dirty="0">
              <a:latin typeface="Arial" panose="020B0604020202020204" pitchFamily="34" charset="0"/>
              <a:cs typeface="Arial" panose="020B0604020202020204" pitchFamily="34" charset="0"/>
            </a:endParaRPr>
          </a:p>
          <a:p>
            <a:pPr defTabSz="914256">
              <a:defRPr/>
            </a:pPr>
            <a:r>
              <a:rPr lang="en-US" sz="1000" b="1" dirty="0">
                <a:latin typeface="Arial" panose="020B0604020202020204" pitchFamily="34" charset="0"/>
                <a:cs typeface="Arial" panose="020B0604020202020204" pitchFamily="34" charset="0"/>
              </a:rPr>
              <a:t>Reference</a:t>
            </a:r>
          </a:p>
          <a:p>
            <a:pPr defTabSz="914256">
              <a:defRPr/>
            </a:pPr>
            <a:r>
              <a:rPr lang="es-ES" sz="1000" dirty="0">
                <a:latin typeface="Arial" panose="020B0604020202020204" pitchFamily="34" charset="0"/>
                <a:cs typeface="Arial" panose="020B0604020202020204" pitchFamily="34" charset="0"/>
              </a:rPr>
              <a:t>Lanas A et al. Am J </a:t>
            </a:r>
            <a:r>
              <a:rPr lang="es-ES" sz="1000" dirty="0" err="1">
                <a:latin typeface="Arial" panose="020B0604020202020204" pitchFamily="34" charset="0"/>
                <a:cs typeface="Arial" panose="020B0604020202020204" pitchFamily="34" charset="0"/>
              </a:rPr>
              <a:t>Gastroenterol</a:t>
            </a:r>
            <a:r>
              <a:rPr lang="es-ES" sz="1000" dirty="0">
                <a:latin typeface="Arial" panose="020B0604020202020204" pitchFamily="34" charset="0"/>
                <a:cs typeface="Arial" panose="020B0604020202020204" pitchFamily="34" charset="0"/>
              </a:rPr>
              <a:t> 2009;104:1633-1641.</a:t>
            </a:r>
          </a:p>
          <a:p>
            <a:pPr defTabSz="914256">
              <a:defRPr/>
            </a:pPr>
            <a:endParaRPr lang="en-US" sz="1000" dirty="0">
              <a:latin typeface="Arial" panose="020B0604020202020204" pitchFamily="34" charset="0"/>
              <a:cs typeface="Arial" panose="020B0604020202020204" pitchFamily="34" charset="0"/>
            </a:endParaRPr>
          </a:p>
        </p:txBody>
      </p:sp>
      <p:sp>
        <p:nvSpPr>
          <p:cNvPr id="120835" name="Slide Image Placeholder 4"/>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6" name="Slide Number Placeholder 7"/>
          <p:cNvSpPr>
            <a:spLocks noGrp="1"/>
          </p:cNvSpPr>
          <p:nvPr>
            <p:ph type="sldNum" sz="quarter" idx="5"/>
          </p:nvPr>
        </p:nvSpPr>
        <p:spPr bwMode="auto">
          <a:xfrm>
            <a:off x="3810001" y="8686800"/>
            <a:ext cx="3038475" cy="1513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09" indent="-285734">
              <a:defRPr>
                <a:solidFill>
                  <a:schemeClr val="tx1"/>
                </a:solidFill>
                <a:latin typeface="Arial" pitchFamily="34" charset="0"/>
              </a:defRPr>
            </a:lvl2pPr>
            <a:lvl3pPr marL="1142937" indent="-228587">
              <a:defRPr>
                <a:solidFill>
                  <a:schemeClr val="tx1"/>
                </a:solidFill>
                <a:latin typeface="Arial" pitchFamily="34" charset="0"/>
              </a:defRPr>
            </a:lvl3pPr>
            <a:lvl4pPr marL="1600112" indent="-228587">
              <a:defRPr>
                <a:solidFill>
                  <a:schemeClr val="tx1"/>
                </a:solidFill>
                <a:latin typeface="Arial" pitchFamily="34" charset="0"/>
              </a:defRPr>
            </a:lvl4pPr>
            <a:lvl5pPr marL="2057287" indent="-228587">
              <a:defRPr>
                <a:solidFill>
                  <a:schemeClr val="tx1"/>
                </a:solidFill>
                <a:latin typeface="Arial" pitchFamily="34" charset="0"/>
              </a:defRPr>
            </a:lvl5pPr>
            <a:lvl6pPr marL="2514461" indent="-228587" defTabSz="912762" fontAlgn="base">
              <a:spcBef>
                <a:spcPct val="0"/>
              </a:spcBef>
              <a:spcAft>
                <a:spcPct val="0"/>
              </a:spcAft>
              <a:defRPr>
                <a:solidFill>
                  <a:schemeClr val="tx1"/>
                </a:solidFill>
                <a:latin typeface="Arial" pitchFamily="34" charset="0"/>
              </a:defRPr>
            </a:lvl6pPr>
            <a:lvl7pPr marL="2971635" indent="-228587" defTabSz="912762" fontAlgn="base">
              <a:spcBef>
                <a:spcPct val="0"/>
              </a:spcBef>
              <a:spcAft>
                <a:spcPct val="0"/>
              </a:spcAft>
              <a:defRPr>
                <a:solidFill>
                  <a:schemeClr val="tx1"/>
                </a:solidFill>
                <a:latin typeface="Arial" pitchFamily="34" charset="0"/>
              </a:defRPr>
            </a:lvl7pPr>
            <a:lvl8pPr marL="3428810" indent="-228587" defTabSz="912762" fontAlgn="base">
              <a:spcBef>
                <a:spcPct val="0"/>
              </a:spcBef>
              <a:spcAft>
                <a:spcPct val="0"/>
              </a:spcAft>
              <a:defRPr>
                <a:solidFill>
                  <a:schemeClr val="tx1"/>
                </a:solidFill>
                <a:latin typeface="Arial" pitchFamily="34" charset="0"/>
              </a:defRPr>
            </a:lvl8pPr>
            <a:lvl9pPr marL="3885985" indent="-228587" defTabSz="912762" fontAlgn="base">
              <a:spcBef>
                <a:spcPct val="0"/>
              </a:spcBef>
              <a:spcAft>
                <a:spcPct val="0"/>
              </a:spcAft>
              <a:defRPr>
                <a:solidFill>
                  <a:schemeClr val="tx1"/>
                </a:solidFill>
                <a:latin typeface="Arial" pitchFamily="34" charset="0"/>
              </a:defRPr>
            </a:lvl9pPr>
          </a:lstStyle>
          <a:p>
            <a:pPr defTabSz="912762"/>
            <a:fld id="{CF8F5893-FF75-4130-A6F0-2336818E6E50}" type="slidenum">
              <a:rPr lang="en-US" altLang="en-US">
                <a:latin typeface="Calibri" pitchFamily="34" charset="0"/>
              </a:rPr>
              <a:pPr defTabSz="912762"/>
              <a:t>10</a:t>
            </a:fld>
            <a:endParaRPr lang="en-US" altLang="en-US">
              <a:latin typeface="Calibri" pitchFamily="34" charset="0"/>
            </a:endParaRPr>
          </a:p>
        </p:txBody>
      </p:sp>
    </p:spTree>
    <p:extLst>
      <p:ext uri="{BB962C8B-B14F-4D97-AF65-F5344CB8AC3E}">
        <p14:creationId xmlns:p14="http://schemas.microsoft.com/office/powerpoint/2010/main" val="3999377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9" name="Rectangle 6"/>
          <p:cNvSpPr>
            <a:spLocks noGrp="1" noChangeArrowheads="1"/>
          </p:cNvSpPr>
          <p:nvPr>
            <p:ph type="body" idx="1"/>
          </p:nvPr>
        </p:nvSpPr>
        <p:spPr>
          <a:xfrm>
            <a:off x="685801" y="4400549"/>
            <a:ext cx="5486400" cy="4284663"/>
          </a:xfrm>
        </p:spPr>
        <p:txBody>
          <a:bodyPr/>
          <a:lstStyle/>
          <a:p>
            <a:r>
              <a:rPr lang="en-US" altLang="zh-CN" sz="1000" b="1" dirty="0">
                <a:latin typeface="Arial" panose="020B0604020202020204" pitchFamily="34" charset="0"/>
                <a:cs typeface="Arial" panose="020B0604020202020204" pitchFamily="34" charset="0"/>
              </a:rPr>
              <a:t>Key message</a:t>
            </a:r>
          </a:p>
          <a:p>
            <a:r>
              <a:rPr lang="en-US" altLang="zh-CN" sz="1000" dirty="0">
                <a:latin typeface="Arial" panose="020B0604020202020204" pitchFamily="34" charset="0"/>
                <a:cs typeface="Arial" panose="020B0604020202020204" pitchFamily="34" charset="0"/>
              </a:rPr>
              <a:t>Significantly more </a:t>
            </a:r>
            <a:r>
              <a:rPr lang="en-US" altLang="zh-CN" sz="1000" dirty="0" err="1">
                <a:latin typeface="Arial" panose="020B0604020202020204" pitchFamily="34" charset="0"/>
                <a:cs typeface="Arial" panose="020B0604020202020204" pitchFamily="34" charset="0"/>
              </a:rPr>
              <a:t>nsNSAID</a:t>
            </a:r>
            <a:r>
              <a:rPr lang="en-US" altLang="zh-CN" sz="1000" dirty="0">
                <a:latin typeface="Arial" panose="020B0604020202020204" pitchFamily="34" charset="0"/>
                <a:cs typeface="Arial" panose="020B0604020202020204" pitchFamily="34" charset="0"/>
              </a:rPr>
              <a:t> users had a “clinically significant upper and/or lower GI events” (primary endpoint):</a:t>
            </a:r>
          </a:p>
          <a:p>
            <a:pPr marL="616894" lvl="1" indent="-168244">
              <a:buFont typeface="Arial" panose="020B0604020202020204" pitchFamily="34" charset="0"/>
              <a:buChar char="•"/>
            </a:pPr>
            <a:r>
              <a:rPr lang="en-US" altLang="zh-CN" sz="1000" dirty="0">
                <a:latin typeface="Arial" panose="020B0604020202020204" pitchFamily="34" charset="0"/>
                <a:cs typeface="Arial" panose="020B0604020202020204" pitchFamily="34" charset="0"/>
              </a:rPr>
              <a:t>2.4% (98/4,032) </a:t>
            </a:r>
            <a:r>
              <a:rPr lang="en-US" altLang="zh-CN" sz="1000" dirty="0" err="1">
                <a:latin typeface="Arial" panose="020B0604020202020204" pitchFamily="34" charset="0"/>
                <a:cs typeface="Arial" panose="020B0604020202020204" pitchFamily="34" charset="0"/>
              </a:rPr>
              <a:t>nsNSAID</a:t>
            </a:r>
            <a:r>
              <a:rPr lang="en-US" altLang="zh-CN" sz="1000" dirty="0">
                <a:latin typeface="Arial" panose="020B0604020202020204" pitchFamily="34" charset="0"/>
                <a:cs typeface="Arial" panose="020B0604020202020204" pitchFamily="34" charset="0"/>
              </a:rPr>
              <a:t> patients and 1.3% (52/4,035) celecoxib patients, odds ratio (OR),1.82 (95% CI, 1.31–2.55); p=0.0003</a:t>
            </a:r>
          </a:p>
          <a:p>
            <a:endParaRPr lang="en-US" altLang="zh-CN" sz="1000" dirty="0">
              <a:latin typeface="Arial" panose="020B0604020202020204" pitchFamily="34" charset="0"/>
              <a:cs typeface="Arial" panose="020B0604020202020204" pitchFamily="34" charset="0"/>
            </a:endParaRPr>
          </a:p>
          <a:p>
            <a:r>
              <a:rPr lang="en-US" altLang="zh-CN" sz="1000" b="1" dirty="0">
                <a:latin typeface="Arial" panose="020B0604020202020204" pitchFamily="34" charset="0"/>
                <a:cs typeface="Arial" panose="020B0604020202020204" pitchFamily="34" charset="0"/>
              </a:rPr>
              <a:t>Study overview</a:t>
            </a:r>
          </a:p>
          <a:p>
            <a:pPr marL="168244" indent="-168244">
              <a:buFont typeface="Arial" panose="020B0604020202020204" pitchFamily="34" charset="0"/>
              <a:buChar char="•"/>
            </a:pPr>
            <a:r>
              <a:rPr lang="en-US" altLang="zh-CN" sz="1000" dirty="0">
                <a:latin typeface="Arial" panose="020B0604020202020204" pitchFamily="34" charset="0"/>
                <a:cs typeface="Arial" panose="020B0604020202020204" pitchFamily="34" charset="0"/>
              </a:rPr>
              <a:t>Of the patients who were </a:t>
            </a:r>
            <a:r>
              <a:rPr lang="en-US" altLang="zh-CN" sz="1000" i="1" dirty="0">
                <a:latin typeface="Arial" panose="020B0604020202020204" pitchFamily="34" charset="0"/>
                <a:cs typeface="Arial" panose="020B0604020202020204" pitchFamily="34" charset="0"/>
              </a:rPr>
              <a:t>H. pylori </a:t>
            </a:r>
            <a:r>
              <a:rPr lang="en-US" altLang="zh-CN" sz="1000" dirty="0">
                <a:latin typeface="Arial" panose="020B0604020202020204" pitchFamily="34" charset="0"/>
                <a:cs typeface="Arial" panose="020B0604020202020204" pitchFamily="34" charset="0"/>
              </a:rPr>
              <a:t>positive, 1.8% met the primary endpoint in the celecoxib group and 2.5% in the </a:t>
            </a:r>
            <a:r>
              <a:rPr lang="en-US" altLang="zh-CN" sz="1000" dirty="0" err="1">
                <a:latin typeface="Arial" panose="020B0604020202020204" pitchFamily="34" charset="0"/>
                <a:cs typeface="Arial" panose="020B0604020202020204" pitchFamily="34" charset="0"/>
              </a:rPr>
              <a:t>nsNSAID</a:t>
            </a:r>
            <a:r>
              <a:rPr lang="en-US" altLang="zh-CN" sz="1000" dirty="0">
                <a:latin typeface="Arial" panose="020B0604020202020204" pitchFamily="34" charset="0"/>
                <a:cs typeface="Arial" panose="020B0604020202020204" pitchFamily="34" charset="0"/>
              </a:rPr>
              <a:t> group</a:t>
            </a:r>
          </a:p>
          <a:p>
            <a:pPr marL="168244" indent="-168244">
              <a:buFont typeface="Arial" panose="020B0604020202020204" pitchFamily="34" charset="0"/>
              <a:buChar char="•"/>
            </a:pPr>
            <a:r>
              <a:rPr lang="en-US" altLang="zh-CN" sz="1000" dirty="0">
                <a:latin typeface="Arial" panose="020B0604020202020204" pitchFamily="34" charset="0"/>
                <a:cs typeface="Arial" panose="020B0604020202020204" pitchFamily="34" charset="0"/>
              </a:rPr>
              <a:t>Of the patients who were </a:t>
            </a:r>
            <a:r>
              <a:rPr lang="en-US" altLang="zh-CN" sz="1000" i="1" dirty="0">
                <a:latin typeface="Arial" panose="020B0604020202020204" pitchFamily="34" charset="0"/>
                <a:cs typeface="Arial" panose="020B0604020202020204" pitchFamily="34" charset="0"/>
              </a:rPr>
              <a:t>H. pylori </a:t>
            </a:r>
            <a:r>
              <a:rPr lang="en-US" altLang="zh-CN" sz="1000" dirty="0">
                <a:latin typeface="Arial" panose="020B0604020202020204" pitchFamily="34" charset="0"/>
                <a:cs typeface="Arial" panose="020B0604020202020204" pitchFamily="34" charset="0"/>
              </a:rPr>
              <a:t>negative, 1.1% met the primary endpoint in the celecoxib group and 2.5% in the </a:t>
            </a:r>
            <a:r>
              <a:rPr lang="en-US" altLang="zh-CN" sz="1000" dirty="0" err="1">
                <a:latin typeface="Arial" panose="020B0604020202020204" pitchFamily="34" charset="0"/>
                <a:cs typeface="Arial" panose="020B0604020202020204" pitchFamily="34" charset="0"/>
              </a:rPr>
              <a:t>nsNSAID</a:t>
            </a:r>
            <a:r>
              <a:rPr lang="en-US" altLang="zh-CN" sz="1000" dirty="0">
                <a:latin typeface="Arial" panose="020B0604020202020204" pitchFamily="34" charset="0"/>
                <a:cs typeface="Arial" panose="020B0604020202020204" pitchFamily="34" charset="0"/>
              </a:rPr>
              <a:t> group</a:t>
            </a:r>
          </a:p>
          <a:p>
            <a:pPr marL="168244" indent="-168244">
              <a:buFont typeface="Arial" panose="020B0604020202020204" pitchFamily="34" charset="0"/>
              <a:buChar char="•"/>
            </a:pPr>
            <a:r>
              <a:rPr lang="en-US" altLang="zh-CN" sz="1000" dirty="0">
                <a:latin typeface="Arial" panose="020B0604020202020204" pitchFamily="34" charset="0"/>
                <a:cs typeface="Arial" panose="020B0604020202020204" pitchFamily="34" charset="0"/>
              </a:rPr>
              <a:t>In a sensitivity analysis, attributing the primary endpoint to all patients lost to follow-up (worst case; 2.1% of celecoxib and 2.6% of </a:t>
            </a:r>
            <a:r>
              <a:rPr lang="en-US" altLang="zh-CN" sz="1000" dirty="0" err="1">
                <a:latin typeface="Arial" panose="020B0604020202020204" pitchFamily="34" charset="0"/>
                <a:cs typeface="Arial" panose="020B0604020202020204" pitchFamily="34" charset="0"/>
              </a:rPr>
              <a:t>nsNSAID</a:t>
            </a:r>
            <a:r>
              <a:rPr lang="en-US" altLang="zh-CN" sz="1000" dirty="0">
                <a:latin typeface="Arial" panose="020B0604020202020204" pitchFamily="34" charset="0"/>
                <a:cs typeface="Arial" panose="020B0604020202020204" pitchFamily="34" charset="0"/>
              </a:rPr>
              <a:t> patients), the difference between treatment arms remained significant (OR, 1.46; 95% CI , 1.18–1.82; p=0.0006)</a:t>
            </a:r>
          </a:p>
          <a:p>
            <a:endParaRPr lang="en-GB" altLang="zh-CN" sz="1000" dirty="0">
              <a:latin typeface="Arial" panose="020B0604020202020204" pitchFamily="34" charset="0"/>
              <a:cs typeface="Arial" panose="020B0604020202020204" pitchFamily="34" charset="0"/>
            </a:endParaRPr>
          </a:p>
          <a:p>
            <a:r>
              <a:rPr lang="en-GB" altLang="zh-CN" sz="1000" b="1" dirty="0">
                <a:latin typeface="Arial" panose="020B0604020202020204" pitchFamily="34" charset="0"/>
                <a:cs typeface="Arial" panose="020B0604020202020204" pitchFamily="34" charset="0"/>
              </a:rPr>
              <a:t>Reference</a:t>
            </a:r>
          </a:p>
          <a:p>
            <a:r>
              <a:rPr lang="en-US" altLang="ko-KR" sz="1000" dirty="0">
                <a:latin typeface="Arial" panose="020B0604020202020204" pitchFamily="34" charset="0"/>
                <a:cs typeface="Arial" panose="020B0604020202020204" pitchFamily="34" charset="0"/>
              </a:rPr>
              <a:t>Cryer B, et al. </a:t>
            </a:r>
            <a:r>
              <a:rPr lang="en-GB" altLang="zh-CN" sz="1000" dirty="0">
                <a:latin typeface="Arial" panose="020B0604020202020204" pitchFamily="34" charset="0"/>
                <a:cs typeface="Arial" panose="020B0604020202020204" pitchFamily="34" charset="0"/>
              </a:rPr>
              <a:t>Am J </a:t>
            </a:r>
            <a:r>
              <a:rPr lang="en-GB" altLang="zh-CN" sz="1000" dirty="0" err="1">
                <a:latin typeface="Arial" panose="020B0604020202020204" pitchFamily="34" charset="0"/>
                <a:cs typeface="Arial" panose="020B0604020202020204" pitchFamily="34" charset="0"/>
              </a:rPr>
              <a:t>Gastroenterol</a:t>
            </a:r>
            <a:r>
              <a:rPr lang="en-GB" altLang="zh-CN" sz="1000" dirty="0">
                <a:latin typeface="Arial" panose="020B0604020202020204" pitchFamily="34" charset="0"/>
                <a:cs typeface="Arial" panose="020B0604020202020204" pitchFamily="34" charset="0"/>
              </a:rPr>
              <a:t> 2013;108(3):392-400</a:t>
            </a:r>
            <a:endParaRPr lang="en-US" altLang="zh-CN" sz="1000" dirty="0">
              <a:latin typeface="Arial" panose="020B0604020202020204" pitchFamily="34" charset="0"/>
              <a:cs typeface="Arial" panose="020B0604020202020204" pitchFamily="34" charset="0"/>
            </a:endParaRPr>
          </a:p>
          <a:p>
            <a:endParaRPr lang="en-US" altLang="zh-CN" sz="1000" dirty="0">
              <a:latin typeface="Arial" panose="020B0604020202020204" pitchFamily="34" charset="0"/>
              <a:cs typeface="Arial" panose="020B0604020202020204" pitchFamily="34" charset="0"/>
            </a:endParaRPr>
          </a:p>
        </p:txBody>
      </p:sp>
      <p:sp>
        <p:nvSpPr>
          <p:cNvPr id="3" name="Slide Image Placeholder 2"/>
          <p:cNvSpPr>
            <a:spLocks noGrp="1" noRot="1" noChangeAspect="1"/>
          </p:cNvSpPr>
          <p:nvPr>
            <p:ph type="sldImg"/>
          </p:nvPr>
        </p:nvSpPr>
        <p:spPr/>
      </p:sp>
      <p:sp>
        <p:nvSpPr>
          <p:cNvPr id="6" name="Rectangle 7"/>
          <p:cNvSpPr>
            <a:spLocks noGrp="1" noChangeArrowheads="1"/>
          </p:cNvSpPr>
          <p:nvPr>
            <p:ph type="sldNum" sz="quarter" idx="5"/>
          </p:nvPr>
        </p:nvSpPr>
        <p:spPr>
          <a:xfrm>
            <a:off x="3884613" y="8685214"/>
            <a:ext cx="2971800" cy="151365"/>
          </a:xfrm>
        </p:spPr>
        <p:txBody>
          <a:bodyPr/>
          <a:lstStyle>
            <a:lvl1pPr eaLnBrk="0" hangingPunct="0">
              <a:defRPr>
                <a:solidFill>
                  <a:schemeClr val="tx1"/>
                </a:solidFill>
                <a:latin typeface="Calibri" panose="020F0502020204030204" pitchFamily="34" charset="0"/>
              </a:defRPr>
            </a:lvl1pPr>
            <a:lvl2pPr marL="729057" indent="-280406" eaLnBrk="0" hangingPunct="0">
              <a:defRPr>
                <a:solidFill>
                  <a:schemeClr val="tx1"/>
                </a:solidFill>
                <a:latin typeface="Calibri" panose="020F0502020204030204" pitchFamily="34" charset="0"/>
              </a:defRPr>
            </a:lvl2pPr>
            <a:lvl3pPr marL="1121626" indent="-224325" eaLnBrk="0" hangingPunct="0">
              <a:defRPr>
                <a:solidFill>
                  <a:schemeClr val="tx1"/>
                </a:solidFill>
                <a:latin typeface="Calibri" panose="020F0502020204030204" pitchFamily="34" charset="0"/>
              </a:defRPr>
            </a:lvl3pPr>
            <a:lvl4pPr marL="1570276" indent="-224325" eaLnBrk="0" hangingPunct="0">
              <a:defRPr>
                <a:solidFill>
                  <a:schemeClr val="tx1"/>
                </a:solidFill>
                <a:latin typeface="Calibri" panose="020F0502020204030204" pitchFamily="34" charset="0"/>
              </a:defRPr>
            </a:lvl4pPr>
            <a:lvl5pPr marL="2018927" indent="-224325" eaLnBrk="0" hangingPunct="0">
              <a:defRPr>
                <a:solidFill>
                  <a:schemeClr val="tx1"/>
                </a:solidFill>
                <a:latin typeface="Calibri" panose="020F0502020204030204" pitchFamily="34" charset="0"/>
              </a:defRPr>
            </a:lvl5pPr>
            <a:lvl6pPr marL="2467577" indent="-224325" eaLnBrk="0" fontAlgn="base" hangingPunct="0">
              <a:spcBef>
                <a:spcPct val="0"/>
              </a:spcBef>
              <a:spcAft>
                <a:spcPct val="0"/>
              </a:spcAft>
              <a:defRPr>
                <a:solidFill>
                  <a:schemeClr val="tx1"/>
                </a:solidFill>
                <a:latin typeface="Calibri" panose="020F0502020204030204" pitchFamily="34" charset="0"/>
              </a:defRPr>
            </a:lvl6pPr>
            <a:lvl7pPr marL="2916227" indent="-224325" eaLnBrk="0" fontAlgn="base" hangingPunct="0">
              <a:spcBef>
                <a:spcPct val="0"/>
              </a:spcBef>
              <a:spcAft>
                <a:spcPct val="0"/>
              </a:spcAft>
              <a:defRPr>
                <a:solidFill>
                  <a:schemeClr val="tx1"/>
                </a:solidFill>
                <a:latin typeface="Calibri" panose="020F0502020204030204" pitchFamily="34" charset="0"/>
              </a:defRPr>
            </a:lvl7pPr>
            <a:lvl8pPr marL="3364878" indent="-224325" eaLnBrk="0" fontAlgn="base" hangingPunct="0">
              <a:spcBef>
                <a:spcPct val="0"/>
              </a:spcBef>
              <a:spcAft>
                <a:spcPct val="0"/>
              </a:spcAft>
              <a:defRPr>
                <a:solidFill>
                  <a:schemeClr val="tx1"/>
                </a:solidFill>
                <a:latin typeface="Calibri" panose="020F0502020204030204" pitchFamily="34" charset="0"/>
              </a:defRPr>
            </a:lvl8pPr>
            <a:lvl9pPr marL="3813528" indent="-224325" eaLnBrk="0" fontAlgn="base" hangingPunct="0">
              <a:spcBef>
                <a:spcPct val="0"/>
              </a:spcBef>
              <a:spcAft>
                <a:spcPct val="0"/>
              </a:spcAft>
              <a:defRPr>
                <a:solidFill>
                  <a:schemeClr val="tx1"/>
                </a:solidFill>
                <a:latin typeface="Calibri" panose="020F0502020204030204" pitchFamily="34" charset="0"/>
              </a:defRPr>
            </a:lvl9pPr>
          </a:lstStyle>
          <a:p>
            <a:r>
              <a:rPr lang="en-US" altLang="zh-CN" dirty="0" smtClean="0"/>
              <a:t>55</a:t>
            </a:r>
            <a:endParaRPr lang="en-US" altLang="zh-CN" dirty="0"/>
          </a:p>
        </p:txBody>
      </p:sp>
    </p:spTree>
    <p:extLst>
      <p:ext uri="{BB962C8B-B14F-4D97-AF65-F5344CB8AC3E}">
        <p14:creationId xmlns:p14="http://schemas.microsoft.com/office/powerpoint/2010/main" val="2258691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46186" y="4255475"/>
            <a:ext cx="6453553" cy="4642340"/>
          </a:xfrm>
        </p:spPr>
        <p:txBody>
          <a:bodyPr/>
          <a:lstStyle/>
          <a:p>
            <a:r>
              <a:rPr lang="pt-PT" sz="1000" b="1" dirty="0"/>
              <a:t>Key message:</a:t>
            </a:r>
          </a:p>
          <a:p>
            <a:r>
              <a:rPr lang="pt-PT" sz="1000" dirty="0"/>
              <a:t>GI results (CSCIEs+anemia) from PRECISION confirms what was already known from the CONDOR trial (2010) and the GI-REASONS study (2013), which is a better upper and lower GI safety of celecoxib when compared with different nsNSAIDs, with or without a PPI. </a:t>
            </a:r>
          </a:p>
          <a:p>
            <a:r>
              <a:rPr lang="en-US" sz="1000" dirty="0"/>
              <a:t>In both CONDOR and GI REASONS the primary endpoint was CSULGIEs, but the studies differed in design, treatments, and patients. Nonetheless the results of a better GI safety with celecoxib is concordant between </a:t>
            </a:r>
            <a:r>
              <a:rPr lang="en-US" sz="1000" dirty="0" err="1"/>
              <a:t>thse</a:t>
            </a:r>
            <a:r>
              <a:rPr lang="en-US" sz="1000" dirty="0"/>
              <a:t> two, and with PRECISION.</a:t>
            </a:r>
          </a:p>
          <a:p>
            <a:endParaRPr lang="en-US" sz="1000" dirty="0"/>
          </a:p>
          <a:p>
            <a:r>
              <a:rPr lang="pt-PT" sz="1000" b="1" dirty="0"/>
              <a:t>CONDOR trial</a:t>
            </a:r>
            <a:r>
              <a:rPr lang="pt-PT" sz="1000" dirty="0"/>
              <a:t>:</a:t>
            </a:r>
          </a:p>
          <a:p>
            <a:pPr marL="171441" indent="-171441">
              <a:buFont typeface="Arial" panose="020B0604020202020204" pitchFamily="34" charset="0"/>
              <a:buChar char="•"/>
            </a:pPr>
            <a:r>
              <a:rPr lang="en-US" sz="1000" dirty="0"/>
              <a:t>A 6-month, RCT in patients with OA or RA at increased GI risk, but negative for H. pylori, who needed treatment with NSAIDs for at least 6 months.</a:t>
            </a:r>
          </a:p>
          <a:p>
            <a:pPr marL="171441" indent="-171441">
              <a:buFont typeface="Arial" panose="020B0604020202020204" pitchFamily="34" charset="0"/>
              <a:buChar char="•"/>
            </a:pPr>
            <a:r>
              <a:rPr lang="en-US" sz="1000" dirty="0"/>
              <a:t>GI risk: patients were either: 1) ≥60 years old (with or without a history of GI complications) or 2) younger with previous GI ulceration or </a:t>
            </a:r>
            <a:r>
              <a:rPr lang="en-US" sz="1000" dirty="0" err="1"/>
              <a:t>haemorrhage</a:t>
            </a:r>
            <a:r>
              <a:rPr lang="en-US" sz="1000" dirty="0"/>
              <a:t>. </a:t>
            </a:r>
          </a:p>
          <a:p>
            <a:pPr marL="171441" indent="-171441">
              <a:buFont typeface="Arial" panose="020B0604020202020204" pitchFamily="34" charset="0"/>
              <a:buChar char="•"/>
            </a:pPr>
            <a:r>
              <a:rPr lang="en-US" sz="1000" dirty="0"/>
              <a:t>Treatments: celecoxib 200 mg BID (n=2238) or diclofenac SR 75 mg BID plus omeprazole 20 mg QD (n=2246). </a:t>
            </a:r>
            <a:r>
              <a:rPr lang="en-US" sz="1000" dirty="0" err="1"/>
              <a:t>Antiplatelets</a:t>
            </a:r>
            <a:r>
              <a:rPr lang="en-US" sz="1000" dirty="0"/>
              <a:t> and anticoagulants not allowed.</a:t>
            </a:r>
          </a:p>
          <a:p>
            <a:pPr marL="171441" indent="-171441">
              <a:buFont typeface="Arial" panose="020B0604020202020204" pitchFamily="34" charset="0"/>
              <a:buChar char="•"/>
            </a:pPr>
            <a:r>
              <a:rPr lang="en-US" sz="1000" dirty="0"/>
              <a:t>Primary endpoint: composite of clinically significant upper or lower gastrointestinal events (CSULGIEs) adjudicated by an independent committee. </a:t>
            </a:r>
          </a:p>
          <a:p>
            <a:pPr marL="628615" lvl="2" indent="-171441" defTabSz="457175">
              <a:buFont typeface="Arial" panose="020B0604020202020204" pitchFamily="34" charset="0"/>
              <a:buChar char="•"/>
              <a:defRPr/>
            </a:pPr>
            <a:r>
              <a:rPr lang="en-US" sz="1000" dirty="0"/>
              <a:t>CSULGIES: gastroduodenal, small-bowel, or large-bowel </a:t>
            </a:r>
            <a:r>
              <a:rPr lang="en-US" sz="1000" dirty="0" err="1"/>
              <a:t>haemorrhage</a:t>
            </a:r>
            <a:r>
              <a:rPr lang="en-US" sz="1000" dirty="0"/>
              <a:t> or perforation; gastric-outlet obstruction; clinically significant </a:t>
            </a:r>
            <a:r>
              <a:rPr lang="en-US" sz="1000" dirty="0" err="1"/>
              <a:t>anaemia</a:t>
            </a:r>
            <a:r>
              <a:rPr lang="en-US" sz="1000" dirty="0"/>
              <a:t> of defined or presumed occult GI origin, and acute GI </a:t>
            </a:r>
            <a:r>
              <a:rPr lang="en-US" sz="1000" dirty="0" err="1"/>
              <a:t>haemorrhage</a:t>
            </a:r>
            <a:r>
              <a:rPr lang="en-US" sz="1000" dirty="0"/>
              <a:t> of unknown origin.</a:t>
            </a:r>
          </a:p>
          <a:p>
            <a:pPr marL="171441" indent="-171441">
              <a:buFont typeface="Arial" panose="020B0604020202020204" pitchFamily="34" charset="0"/>
              <a:buChar char="•"/>
            </a:pPr>
            <a:r>
              <a:rPr lang="en-US" sz="1000" dirty="0"/>
              <a:t>Analysis: intention to treat (ITT)</a:t>
            </a:r>
          </a:p>
          <a:p>
            <a:pPr marL="171441" indent="-171441">
              <a:buFont typeface="Arial" panose="020B0604020202020204" pitchFamily="34" charset="0"/>
              <a:buChar char="•"/>
            </a:pPr>
            <a:r>
              <a:rPr lang="en-US" sz="1000" dirty="0"/>
              <a:t>Median duration of treatment: 175-176 days.</a:t>
            </a:r>
          </a:p>
          <a:p>
            <a:pPr marL="171441" indent="-171441">
              <a:buFont typeface="Arial" panose="020B0604020202020204" pitchFamily="34" charset="0"/>
              <a:buChar char="•"/>
            </a:pPr>
            <a:r>
              <a:rPr lang="en-US" sz="1000" dirty="0"/>
              <a:t>Findings: CSULGIEs, celecoxib 0.9% (95%CI 0.5–1.3), diclofenac + omeprazole, 3.8% (2.9–4.3); difference 2.9%, (2.0–3.8%; p&lt;0·0001);  HR  4.3 (2·6–7·0) in favor of celecoxib.</a:t>
            </a:r>
          </a:p>
          <a:p>
            <a:r>
              <a:rPr lang="en-US" sz="1000" b="1" dirty="0"/>
              <a:t>GI-REASONS study:</a:t>
            </a:r>
          </a:p>
          <a:p>
            <a:pPr marL="171441" indent="-171441">
              <a:buFont typeface="Arial" panose="020B0604020202020204" pitchFamily="34" charset="0"/>
              <a:buChar char="•"/>
            </a:pPr>
            <a:r>
              <a:rPr lang="en-US" sz="1000" dirty="0"/>
              <a:t>The study was designed to reflect standard clinical practice while including endpoints rigorously evaluated by a blinded adjudication committee (PROBE design - prospective, randomized, open-label, blinded endpoint)</a:t>
            </a:r>
          </a:p>
          <a:p>
            <a:pPr marL="171441" indent="-171441" defTabSz="457175">
              <a:buFont typeface="Arial" panose="020B0604020202020204" pitchFamily="34" charset="0"/>
              <a:buChar char="•"/>
              <a:defRPr/>
            </a:pPr>
            <a:r>
              <a:rPr lang="en-US" sz="1000" dirty="0"/>
              <a:t>Primary outcome: Incidence of CSULGIEs </a:t>
            </a:r>
          </a:p>
          <a:p>
            <a:pPr marL="171441" indent="-171441">
              <a:buFont typeface="Arial" panose="020B0604020202020204" pitchFamily="34" charset="0"/>
              <a:buChar char="•"/>
            </a:pPr>
            <a:r>
              <a:rPr lang="en-US" sz="1000" dirty="0"/>
              <a:t>Patients &amp; treatments: 8,067 patients ≥ 55 years, requiring daily NSAIDs for OA, randomized to </a:t>
            </a:r>
          </a:p>
          <a:p>
            <a:pPr marL="628615" lvl="1" indent="-171441">
              <a:buFont typeface="Arial" panose="020B0604020202020204" pitchFamily="34" charset="0"/>
              <a:buChar char="•"/>
            </a:pPr>
            <a:r>
              <a:rPr lang="en-US" sz="1000" dirty="0"/>
              <a:t>celecoxib or </a:t>
            </a:r>
            <a:r>
              <a:rPr lang="en-US" sz="1000" dirty="0" err="1"/>
              <a:t>nsNSAIDs</a:t>
            </a:r>
            <a:r>
              <a:rPr lang="en-US" sz="1000" dirty="0"/>
              <a:t> (1:1) for 6 months and stratified by Helicobacter pylori status.</a:t>
            </a:r>
          </a:p>
          <a:p>
            <a:pPr marL="628615" lvl="1" indent="-171441">
              <a:buFont typeface="Arial" panose="020B0604020202020204" pitchFamily="34" charset="0"/>
              <a:buChar char="•"/>
            </a:pPr>
            <a:r>
              <a:rPr lang="en-US" sz="1000" dirty="0"/>
              <a:t>doses could be adjusted as per the US prescribing information; patients randomized to </a:t>
            </a:r>
            <a:r>
              <a:rPr lang="en-US" sz="1000" dirty="0" err="1"/>
              <a:t>nsNSAIDs</a:t>
            </a:r>
            <a:r>
              <a:rPr lang="en-US" sz="1000" dirty="0"/>
              <a:t> could switch between </a:t>
            </a:r>
            <a:r>
              <a:rPr lang="en-US" sz="1000" dirty="0" err="1"/>
              <a:t>nsNSAIDs</a:t>
            </a:r>
            <a:r>
              <a:rPr lang="en-US" sz="1000" dirty="0"/>
              <a:t>; crossover between treatment arms was not allowed, and patients requiring aspirin at baseline were excluded. </a:t>
            </a:r>
          </a:p>
          <a:p>
            <a:pPr marL="171441" indent="-171441">
              <a:buFont typeface="Arial" panose="020B0604020202020204" pitchFamily="34" charset="0"/>
              <a:buChar char="•"/>
            </a:pPr>
            <a:r>
              <a:rPr lang="en-US" sz="1000" dirty="0"/>
              <a:t>RESULTS: </a:t>
            </a:r>
          </a:p>
          <a:p>
            <a:pPr marL="628615" lvl="1" indent="-171441">
              <a:buFont typeface="Arial" panose="020B0604020202020204" pitchFamily="34" charset="0"/>
              <a:buChar char="•"/>
            </a:pPr>
            <a:r>
              <a:rPr lang="en-US" sz="1000" dirty="0"/>
              <a:t>Significantly more </a:t>
            </a:r>
            <a:r>
              <a:rPr lang="en-US" sz="1000" dirty="0" err="1"/>
              <a:t>nsNSAID</a:t>
            </a:r>
            <a:r>
              <a:rPr lang="en-US" sz="1000" dirty="0"/>
              <a:t> than celecoxib users had CSULGIEs: 2.4 % (98/4,032) vs 1.3 % (54/4,035); odds ratio, 1.82 (95%CI, 1.31 – 2.55); P = 0.0003. </a:t>
            </a:r>
          </a:p>
          <a:p>
            <a:pPr marL="628615" lvl="1" indent="-171441">
              <a:buFont typeface="Arial" panose="020B0604020202020204" pitchFamily="34" charset="0"/>
              <a:buChar char="•"/>
            </a:pPr>
            <a:r>
              <a:rPr lang="en-US" sz="1000" dirty="0"/>
              <a:t>Moderate to severe abdominal symptoms were experienced by 2.3 % celecoxib and 3.4% </a:t>
            </a:r>
            <a:r>
              <a:rPr lang="en-US" sz="1000" dirty="0" err="1"/>
              <a:t>nsNSAID</a:t>
            </a:r>
            <a:r>
              <a:rPr lang="en-US" sz="1000" dirty="0"/>
              <a:t> patients (P = 0.0035). </a:t>
            </a:r>
          </a:p>
          <a:p>
            <a:pPr marL="628615" lvl="1" indent="-171441">
              <a:buFont typeface="Arial" panose="020B0604020202020204" pitchFamily="34" charset="0"/>
              <a:buChar char="•"/>
            </a:pPr>
            <a:r>
              <a:rPr lang="en-US" sz="1000" dirty="0"/>
              <a:t>Other non-GI adverse events were similar between treatments</a:t>
            </a:r>
          </a:p>
        </p:txBody>
      </p:sp>
      <p:sp>
        <p:nvSpPr>
          <p:cNvPr id="4" name="Slide Number Placeholder 3"/>
          <p:cNvSpPr>
            <a:spLocks noGrp="1"/>
          </p:cNvSpPr>
          <p:nvPr>
            <p:ph type="sldNum" sz="quarter" idx="10"/>
          </p:nvPr>
        </p:nvSpPr>
        <p:spPr>
          <a:xfrm>
            <a:off x="3884613" y="8685214"/>
            <a:ext cx="2971800" cy="151365"/>
          </a:xfrm>
          <a:prstGeom prst="rect">
            <a:avLst/>
          </a:prstGeom>
        </p:spPr>
        <p:txBody>
          <a:bodyPr/>
          <a:lstStyle/>
          <a:p>
            <a:fld id="{B1531AAC-F021-D44A-92A8-A23C8F4B4F64}" type="slidenum">
              <a:rPr lang="fr-CA" smtClean="0">
                <a:solidFill>
                  <a:prstClr val="black"/>
                </a:solidFill>
              </a:rPr>
              <a:pPr/>
              <a:t>13</a:t>
            </a:fld>
            <a:endParaRPr lang="fr-CA">
              <a:solidFill>
                <a:prstClr val="black"/>
              </a:solidFill>
            </a:endParaRPr>
          </a:p>
        </p:txBody>
      </p:sp>
    </p:spTree>
    <p:extLst>
      <p:ext uri="{BB962C8B-B14F-4D97-AF65-F5344CB8AC3E}">
        <p14:creationId xmlns:p14="http://schemas.microsoft.com/office/powerpoint/2010/main" val="2920109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a:latin typeface="Times" charset="0"/>
              </a:rPr>
              <a:t>Đầu</a:t>
            </a:r>
            <a:r>
              <a:rPr lang="en-US" altLang="en-US" dirty="0">
                <a:latin typeface="Times" charset="0"/>
              </a:rPr>
              <a:t> </a:t>
            </a:r>
            <a:r>
              <a:rPr lang="en-US" altLang="en-US" dirty="0" err="1">
                <a:latin typeface="Times" charset="0"/>
              </a:rPr>
              <a:t>tiên</a:t>
            </a:r>
            <a:r>
              <a:rPr lang="en-US" altLang="en-US" dirty="0">
                <a:latin typeface="Times" charset="0"/>
              </a:rPr>
              <a:t> </a:t>
            </a:r>
            <a:r>
              <a:rPr lang="en-US" altLang="en-US" dirty="0" err="1">
                <a:latin typeface="Times" charset="0"/>
              </a:rPr>
              <a:t>cùng</a:t>
            </a:r>
            <a:r>
              <a:rPr lang="en-US" altLang="en-US" dirty="0">
                <a:latin typeface="Times" charset="0"/>
              </a:rPr>
              <a:t> </a:t>
            </a:r>
            <a:r>
              <a:rPr lang="en-US" altLang="en-US" dirty="0" err="1">
                <a:latin typeface="Times" charset="0"/>
              </a:rPr>
              <a:t>tìm</a:t>
            </a:r>
            <a:r>
              <a:rPr lang="en-US" altLang="en-US" dirty="0">
                <a:latin typeface="Times" charset="0"/>
              </a:rPr>
              <a:t> </a:t>
            </a:r>
            <a:r>
              <a:rPr lang="en-US" altLang="en-US" dirty="0" err="1">
                <a:latin typeface="Times" charset="0"/>
              </a:rPr>
              <a:t>hiểu</a:t>
            </a:r>
            <a:r>
              <a:rPr lang="en-US" altLang="en-US" dirty="0">
                <a:latin typeface="Times" charset="0"/>
              </a:rPr>
              <a:t> </a:t>
            </a:r>
            <a:r>
              <a:rPr lang="en-US" altLang="en-US" dirty="0" err="1">
                <a:latin typeface="Times" charset="0"/>
              </a:rPr>
              <a:t>Quá</a:t>
            </a:r>
            <a:r>
              <a:rPr lang="en-US" altLang="en-US" dirty="0">
                <a:latin typeface="Times" charset="0"/>
              </a:rPr>
              <a:t> </a:t>
            </a:r>
            <a:r>
              <a:rPr lang="en-US" altLang="en-US" dirty="0" err="1">
                <a:latin typeface="Times" charset="0"/>
              </a:rPr>
              <a:t>trình</a:t>
            </a:r>
            <a:r>
              <a:rPr lang="en-US" altLang="en-US" dirty="0">
                <a:latin typeface="Times" charset="0"/>
              </a:rPr>
              <a:t> </a:t>
            </a:r>
            <a:r>
              <a:rPr lang="en-US" altLang="en-US" dirty="0" err="1">
                <a:latin typeface="Times" charset="0"/>
              </a:rPr>
              <a:t>phát</a:t>
            </a:r>
            <a:r>
              <a:rPr lang="en-US" altLang="en-US" dirty="0">
                <a:latin typeface="Times" charset="0"/>
              </a:rPr>
              <a:t> </a:t>
            </a:r>
            <a:r>
              <a:rPr lang="en-US" altLang="en-US" dirty="0" err="1">
                <a:latin typeface="Times" charset="0"/>
              </a:rPr>
              <a:t>triển</a:t>
            </a:r>
            <a:r>
              <a:rPr lang="en-US" altLang="en-US" dirty="0">
                <a:latin typeface="Times" charset="0"/>
              </a:rPr>
              <a:t> </a:t>
            </a:r>
            <a:r>
              <a:rPr lang="en-US" altLang="en-US" dirty="0" err="1">
                <a:latin typeface="Times" charset="0"/>
              </a:rPr>
              <a:t>của</a:t>
            </a:r>
            <a:r>
              <a:rPr lang="en-US" altLang="en-US" dirty="0">
                <a:latin typeface="Times" charset="0"/>
              </a:rPr>
              <a:t> </a:t>
            </a:r>
            <a:r>
              <a:rPr lang="en-US" altLang="en-US" dirty="0" err="1">
                <a:latin typeface="Times" charset="0"/>
              </a:rPr>
              <a:t>các</a:t>
            </a:r>
            <a:r>
              <a:rPr lang="en-US" altLang="en-US" dirty="0">
                <a:latin typeface="Times" charset="0"/>
              </a:rPr>
              <a:t> FQ. </a:t>
            </a:r>
          </a:p>
          <a:p>
            <a:endParaRPr lang="en-US" altLang="en-US" dirty="0">
              <a:latin typeface="Times" charset="0"/>
            </a:endParaRPr>
          </a:p>
          <a:p>
            <a:r>
              <a:rPr lang="en-US" altLang="en-US" dirty="0" err="1">
                <a:latin typeface="Times" charset="0"/>
              </a:rPr>
              <a:t>Khởi</a:t>
            </a:r>
            <a:r>
              <a:rPr lang="en-US" altLang="en-US" dirty="0">
                <a:latin typeface="Times" charset="0"/>
              </a:rPr>
              <a:t> </a:t>
            </a:r>
            <a:r>
              <a:rPr lang="en-US" altLang="en-US" dirty="0" err="1">
                <a:latin typeface="Times" charset="0"/>
              </a:rPr>
              <a:t>đầu</a:t>
            </a:r>
            <a:r>
              <a:rPr lang="en-US" altLang="en-US" dirty="0">
                <a:latin typeface="Times" charset="0"/>
              </a:rPr>
              <a:t> </a:t>
            </a:r>
            <a:r>
              <a:rPr lang="en-US" altLang="en-US" dirty="0" err="1">
                <a:latin typeface="Times" charset="0"/>
              </a:rPr>
              <a:t>của</a:t>
            </a:r>
            <a:r>
              <a:rPr lang="en-US" altLang="en-US" dirty="0">
                <a:latin typeface="Times" charset="0"/>
              </a:rPr>
              <a:t> </a:t>
            </a:r>
            <a:r>
              <a:rPr lang="en-US" altLang="en-US" dirty="0" err="1">
                <a:latin typeface="Times" charset="0"/>
              </a:rPr>
              <a:t>nhóm</a:t>
            </a:r>
            <a:r>
              <a:rPr lang="en-US" altLang="en-US" dirty="0">
                <a:latin typeface="Times" charset="0"/>
              </a:rPr>
              <a:t> </a:t>
            </a:r>
            <a:r>
              <a:rPr lang="en-US" altLang="en-US" dirty="0" err="1">
                <a:latin typeface="Times" charset="0"/>
              </a:rPr>
              <a:t>kháng</a:t>
            </a:r>
            <a:r>
              <a:rPr lang="en-US" altLang="en-US" dirty="0">
                <a:latin typeface="Times" charset="0"/>
              </a:rPr>
              <a:t> </a:t>
            </a:r>
            <a:r>
              <a:rPr lang="en-US" altLang="en-US" dirty="0" err="1">
                <a:latin typeface="Times" charset="0"/>
              </a:rPr>
              <a:t>sinh</a:t>
            </a:r>
            <a:r>
              <a:rPr lang="en-US" altLang="en-US" dirty="0">
                <a:latin typeface="Times" charset="0"/>
              </a:rPr>
              <a:t> </a:t>
            </a:r>
            <a:r>
              <a:rPr lang="en-US" altLang="en-US" dirty="0" err="1">
                <a:latin typeface="Times" charset="0"/>
              </a:rPr>
              <a:t>phổ</a:t>
            </a:r>
            <a:r>
              <a:rPr lang="en-US" altLang="en-US" dirty="0">
                <a:latin typeface="Times" charset="0"/>
              </a:rPr>
              <a:t> </a:t>
            </a:r>
            <a:r>
              <a:rPr lang="en-US" altLang="en-US" dirty="0" err="1">
                <a:latin typeface="Times" charset="0"/>
              </a:rPr>
              <a:t>rộng</a:t>
            </a:r>
            <a:r>
              <a:rPr lang="en-US" altLang="en-US" dirty="0">
                <a:latin typeface="Times" charset="0"/>
              </a:rPr>
              <a:t> Fluoroquinolone </a:t>
            </a:r>
            <a:r>
              <a:rPr lang="en-US" altLang="en-US" dirty="0" err="1">
                <a:latin typeface="Times" charset="0"/>
              </a:rPr>
              <a:t>là</a:t>
            </a:r>
            <a:r>
              <a:rPr lang="en-US" altLang="en-US" dirty="0">
                <a:latin typeface="Times" charset="0"/>
              </a:rPr>
              <a:t> Ciprofloxacin. </a:t>
            </a:r>
            <a:r>
              <a:rPr lang="en-US" altLang="en-US" dirty="0" err="1">
                <a:latin typeface="Times" charset="0"/>
              </a:rPr>
              <a:t>Ưu</a:t>
            </a:r>
            <a:r>
              <a:rPr lang="en-US" altLang="en-US" dirty="0">
                <a:latin typeface="Times" charset="0"/>
              </a:rPr>
              <a:t> </a:t>
            </a:r>
            <a:r>
              <a:rPr lang="en-US" altLang="en-US" dirty="0" err="1">
                <a:latin typeface="Times" charset="0"/>
              </a:rPr>
              <a:t>thế</a:t>
            </a:r>
            <a:r>
              <a:rPr lang="en-US" altLang="en-US" dirty="0">
                <a:latin typeface="Times" charset="0"/>
              </a:rPr>
              <a:t> </a:t>
            </a:r>
            <a:r>
              <a:rPr lang="en-US" altLang="en-US" dirty="0" err="1">
                <a:latin typeface="Times" charset="0"/>
              </a:rPr>
              <a:t>của</a:t>
            </a:r>
            <a:r>
              <a:rPr lang="en-US" altLang="en-US" dirty="0">
                <a:latin typeface="Times" charset="0"/>
              </a:rPr>
              <a:t> ciprofloxacin </a:t>
            </a:r>
            <a:r>
              <a:rPr lang="en-US" altLang="en-US" dirty="0" err="1">
                <a:latin typeface="Times" charset="0"/>
              </a:rPr>
              <a:t>là</a:t>
            </a:r>
            <a:r>
              <a:rPr lang="en-US" altLang="en-US" dirty="0">
                <a:latin typeface="Times" charset="0"/>
              </a:rPr>
              <a:t> </a:t>
            </a:r>
            <a:r>
              <a:rPr lang="en-US" altLang="en-US" dirty="0" err="1">
                <a:latin typeface="Times" charset="0"/>
              </a:rPr>
              <a:t>đối</a:t>
            </a:r>
            <a:r>
              <a:rPr lang="en-US" altLang="en-US" dirty="0">
                <a:latin typeface="Times" charset="0"/>
              </a:rPr>
              <a:t> </a:t>
            </a:r>
            <a:r>
              <a:rPr lang="en-US" altLang="en-US" dirty="0" err="1">
                <a:latin typeface="Times" charset="0"/>
              </a:rPr>
              <a:t>với</a:t>
            </a:r>
            <a:r>
              <a:rPr lang="en-US" altLang="en-US" dirty="0">
                <a:latin typeface="Times" charset="0"/>
              </a:rPr>
              <a:t> </a:t>
            </a:r>
            <a:r>
              <a:rPr lang="en-US" altLang="en-US" dirty="0" err="1">
                <a:latin typeface="Times" charset="0"/>
              </a:rPr>
              <a:t>vk</a:t>
            </a:r>
            <a:r>
              <a:rPr lang="en-US" altLang="en-US" dirty="0">
                <a:latin typeface="Times" charset="0"/>
              </a:rPr>
              <a:t> Gram am, </a:t>
            </a:r>
            <a:r>
              <a:rPr lang="en-US" altLang="en-US" dirty="0" err="1">
                <a:latin typeface="Times" charset="0"/>
              </a:rPr>
              <a:t>và</a:t>
            </a:r>
            <a:r>
              <a:rPr lang="en-US" altLang="en-US" dirty="0">
                <a:latin typeface="Times" charset="0"/>
              </a:rPr>
              <a:t> </a:t>
            </a:r>
            <a:r>
              <a:rPr lang="en-US" altLang="en-US" dirty="0" err="1">
                <a:latin typeface="Times" charset="0"/>
              </a:rPr>
              <a:t>ít</a:t>
            </a:r>
            <a:r>
              <a:rPr lang="en-US" altLang="en-US" dirty="0">
                <a:latin typeface="Times" charset="0"/>
              </a:rPr>
              <a:t> </a:t>
            </a:r>
            <a:r>
              <a:rPr lang="en-US" altLang="en-US" dirty="0" err="1">
                <a:latin typeface="Times" charset="0"/>
              </a:rPr>
              <a:t>phủ</a:t>
            </a:r>
            <a:r>
              <a:rPr lang="en-US" altLang="en-US" dirty="0">
                <a:latin typeface="Times" charset="0"/>
              </a:rPr>
              <a:t> </a:t>
            </a:r>
            <a:r>
              <a:rPr lang="en-US" altLang="en-US" dirty="0" err="1">
                <a:latin typeface="Times" charset="0"/>
              </a:rPr>
              <a:t>nhóm</a:t>
            </a:r>
            <a:r>
              <a:rPr lang="en-US" altLang="en-US" dirty="0">
                <a:latin typeface="Times" charset="0"/>
              </a:rPr>
              <a:t> vi </a:t>
            </a:r>
            <a:r>
              <a:rPr lang="en-US" altLang="en-US" dirty="0" err="1">
                <a:latin typeface="Times" charset="0"/>
              </a:rPr>
              <a:t>khuẩn</a:t>
            </a:r>
            <a:r>
              <a:rPr lang="en-US" altLang="en-US" dirty="0">
                <a:latin typeface="Times" charset="0"/>
              </a:rPr>
              <a:t> Gram </a:t>
            </a:r>
            <a:r>
              <a:rPr lang="en-US" altLang="en-US" dirty="0" err="1">
                <a:latin typeface="Times" charset="0"/>
              </a:rPr>
              <a:t>dương</a:t>
            </a:r>
            <a:r>
              <a:rPr lang="en-US" altLang="en-US" dirty="0">
                <a:latin typeface="Times" charset="0"/>
              </a:rPr>
              <a:t> </a:t>
            </a:r>
            <a:r>
              <a:rPr lang="en-US" altLang="en-US" dirty="0" err="1">
                <a:latin typeface="Times" charset="0"/>
              </a:rPr>
              <a:t>như</a:t>
            </a:r>
            <a:r>
              <a:rPr lang="en-US" altLang="en-US" dirty="0">
                <a:latin typeface="Times" charset="0"/>
              </a:rPr>
              <a:t> </a:t>
            </a:r>
            <a:r>
              <a:rPr lang="en-US" altLang="en-US" dirty="0" err="1">
                <a:latin typeface="Times" charset="0"/>
              </a:rPr>
              <a:t>phế</a:t>
            </a:r>
            <a:r>
              <a:rPr lang="en-US" altLang="en-US" dirty="0">
                <a:latin typeface="Times" charset="0"/>
              </a:rPr>
              <a:t> </a:t>
            </a:r>
            <a:r>
              <a:rPr lang="en-US" altLang="en-US" dirty="0" err="1">
                <a:latin typeface="Times" charset="0"/>
              </a:rPr>
              <a:t>cầu</a:t>
            </a:r>
            <a:r>
              <a:rPr lang="en-US" altLang="en-US" dirty="0">
                <a:latin typeface="Times" charset="0"/>
              </a:rPr>
              <a:t>. </a:t>
            </a:r>
            <a:r>
              <a:rPr lang="en-US" altLang="en-US" dirty="0" err="1">
                <a:latin typeface="Times" charset="0"/>
              </a:rPr>
              <a:t>Các</a:t>
            </a:r>
            <a:r>
              <a:rPr lang="en-US" altLang="en-US" dirty="0">
                <a:latin typeface="Times" charset="0"/>
              </a:rPr>
              <a:t> </a:t>
            </a:r>
            <a:r>
              <a:rPr lang="en-US" altLang="en-US" dirty="0" err="1">
                <a:latin typeface="Times" charset="0"/>
              </a:rPr>
              <a:t>kháng</a:t>
            </a:r>
            <a:r>
              <a:rPr lang="en-US" altLang="en-US" dirty="0">
                <a:latin typeface="Times" charset="0"/>
              </a:rPr>
              <a:t> </a:t>
            </a:r>
            <a:r>
              <a:rPr lang="en-US" altLang="en-US" dirty="0" err="1">
                <a:latin typeface="Times" charset="0"/>
              </a:rPr>
              <a:t>sinh</a:t>
            </a:r>
            <a:r>
              <a:rPr lang="en-US" altLang="en-US" dirty="0">
                <a:latin typeface="Times" charset="0"/>
              </a:rPr>
              <a:t> </a:t>
            </a:r>
            <a:r>
              <a:rPr lang="en-US" altLang="en-US" dirty="0" err="1">
                <a:latin typeface="Times" charset="0"/>
              </a:rPr>
              <a:t>thế</a:t>
            </a:r>
            <a:r>
              <a:rPr lang="en-US" altLang="en-US" dirty="0">
                <a:latin typeface="Times" charset="0"/>
              </a:rPr>
              <a:t> </a:t>
            </a:r>
            <a:r>
              <a:rPr lang="en-US" altLang="en-US" dirty="0" err="1">
                <a:latin typeface="Times" charset="0"/>
              </a:rPr>
              <a:t>hệ</a:t>
            </a:r>
            <a:r>
              <a:rPr lang="en-US" altLang="en-US" dirty="0">
                <a:latin typeface="Times" charset="0"/>
              </a:rPr>
              <a:t> </a:t>
            </a:r>
            <a:r>
              <a:rPr lang="en-US" altLang="en-US" dirty="0" err="1">
                <a:latin typeface="Times" charset="0"/>
              </a:rPr>
              <a:t>mới</a:t>
            </a:r>
            <a:r>
              <a:rPr lang="en-US" altLang="en-US" dirty="0">
                <a:latin typeface="Times" charset="0"/>
              </a:rPr>
              <a:t> </a:t>
            </a:r>
            <a:r>
              <a:rPr lang="en-US" altLang="en-US" dirty="0" err="1">
                <a:latin typeface="Times" charset="0"/>
              </a:rPr>
              <a:t>sau</a:t>
            </a:r>
            <a:r>
              <a:rPr lang="en-US" altLang="en-US" dirty="0">
                <a:latin typeface="Times" charset="0"/>
              </a:rPr>
              <a:t> </a:t>
            </a:r>
            <a:r>
              <a:rPr lang="en-US" altLang="en-US" dirty="0" err="1">
                <a:latin typeface="Times" charset="0"/>
              </a:rPr>
              <a:t>này</a:t>
            </a:r>
            <a:r>
              <a:rPr lang="en-US" altLang="en-US" dirty="0">
                <a:latin typeface="Times" charset="0"/>
              </a:rPr>
              <a:t>, </a:t>
            </a:r>
            <a:r>
              <a:rPr lang="en-US" altLang="en-US" dirty="0" err="1">
                <a:latin typeface="Times" charset="0"/>
              </a:rPr>
              <a:t>mở</a:t>
            </a:r>
            <a:r>
              <a:rPr lang="en-US" altLang="en-US" dirty="0">
                <a:latin typeface="Times" charset="0"/>
              </a:rPr>
              <a:t> </a:t>
            </a:r>
            <a:r>
              <a:rPr lang="en-US" altLang="en-US" dirty="0" err="1">
                <a:latin typeface="Times" charset="0"/>
              </a:rPr>
              <a:t>rộng</a:t>
            </a:r>
            <a:r>
              <a:rPr lang="en-US" altLang="en-US" dirty="0">
                <a:latin typeface="Times" charset="0"/>
              </a:rPr>
              <a:t> </a:t>
            </a:r>
            <a:r>
              <a:rPr lang="en-US" altLang="en-US" dirty="0" err="1">
                <a:latin typeface="Times" charset="0"/>
              </a:rPr>
              <a:t>được</a:t>
            </a:r>
            <a:r>
              <a:rPr lang="en-US" altLang="en-US" dirty="0">
                <a:latin typeface="Times" charset="0"/>
              </a:rPr>
              <a:t> sang </a:t>
            </a:r>
            <a:r>
              <a:rPr lang="en-US" altLang="en-US" dirty="0" err="1">
                <a:latin typeface="Times" charset="0"/>
              </a:rPr>
              <a:t>nhóm</a:t>
            </a:r>
            <a:r>
              <a:rPr lang="en-US" altLang="en-US" dirty="0">
                <a:latin typeface="Times" charset="0"/>
              </a:rPr>
              <a:t> vi </a:t>
            </a:r>
            <a:r>
              <a:rPr lang="en-US" altLang="en-US" dirty="0" err="1">
                <a:latin typeface="Times" charset="0"/>
              </a:rPr>
              <a:t>khuẩn</a:t>
            </a:r>
            <a:r>
              <a:rPr lang="en-US" altLang="en-US" dirty="0">
                <a:latin typeface="Times" charset="0"/>
              </a:rPr>
              <a:t> Gram </a:t>
            </a:r>
            <a:r>
              <a:rPr lang="en-US" altLang="en-US" dirty="0" err="1">
                <a:latin typeface="Times" charset="0"/>
              </a:rPr>
              <a:t>dương</a:t>
            </a:r>
            <a:r>
              <a:rPr lang="en-US" altLang="en-US" dirty="0">
                <a:latin typeface="Times" charset="0"/>
              </a:rPr>
              <a:t>, </a:t>
            </a:r>
            <a:r>
              <a:rPr lang="en-US" altLang="en-US" dirty="0" err="1">
                <a:latin typeface="Times" charset="0"/>
              </a:rPr>
              <a:t>và</a:t>
            </a:r>
            <a:r>
              <a:rPr lang="en-US" altLang="en-US" dirty="0">
                <a:latin typeface="Times" charset="0"/>
              </a:rPr>
              <a:t> </a:t>
            </a:r>
            <a:r>
              <a:rPr lang="en-US" altLang="en-US" dirty="0" err="1">
                <a:latin typeface="Times" charset="0"/>
              </a:rPr>
              <a:t>nhóm</a:t>
            </a:r>
            <a:r>
              <a:rPr lang="en-US" altLang="en-US" dirty="0">
                <a:latin typeface="Times" charset="0"/>
              </a:rPr>
              <a:t> </a:t>
            </a:r>
            <a:r>
              <a:rPr lang="en-US" altLang="en-US" dirty="0" err="1">
                <a:latin typeface="Times" charset="0"/>
              </a:rPr>
              <a:t>kỵ</a:t>
            </a:r>
            <a:r>
              <a:rPr lang="en-US" altLang="en-US" dirty="0">
                <a:latin typeface="Times" charset="0"/>
              </a:rPr>
              <a:t> </a:t>
            </a:r>
            <a:r>
              <a:rPr lang="en-US" altLang="en-US" dirty="0" err="1">
                <a:latin typeface="Times" charset="0"/>
              </a:rPr>
              <a:t>khí</a:t>
            </a:r>
            <a:r>
              <a:rPr lang="en-US" altLang="en-US" dirty="0">
                <a:latin typeface="Times" charset="0"/>
              </a:rPr>
              <a:t>. </a:t>
            </a:r>
            <a:br>
              <a:rPr lang="en-US" altLang="en-US" dirty="0">
                <a:latin typeface="Times" charset="0"/>
              </a:rPr>
            </a:br>
            <a:r>
              <a:rPr lang="en-US" altLang="en-US" dirty="0" err="1">
                <a:latin typeface="Times" charset="0"/>
              </a:rPr>
              <a:t>Vậy</a:t>
            </a:r>
            <a:r>
              <a:rPr lang="en-US" altLang="en-US" dirty="0">
                <a:latin typeface="Times" charset="0"/>
              </a:rPr>
              <a:t> </a:t>
            </a:r>
            <a:r>
              <a:rPr lang="en-US" altLang="en-US" dirty="0" err="1">
                <a:latin typeface="Times" charset="0"/>
              </a:rPr>
              <a:t>Avelox</a:t>
            </a:r>
            <a:r>
              <a:rPr lang="en-US" altLang="en-US" dirty="0">
                <a:latin typeface="Times" charset="0"/>
              </a:rPr>
              <a:t> </a:t>
            </a:r>
            <a:r>
              <a:rPr lang="en-US" altLang="en-US" dirty="0" err="1">
                <a:latin typeface="Times" charset="0"/>
              </a:rPr>
              <a:t>có</a:t>
            </a:r>
            <a:r>
              <a:rPr lang="en-US" altLang="en-US" dirty="0">
                <a:latin typeface="Times" charset="0"/>
              </a:rPr>
              <a:t> </a:t>
            </a:r>
            <a:r>
              <a:rPr lang="en-US" altLang="en-US" dirty="0" err="1">
                <a:latin typeface="Times" charset="0"/>
              </a:rPr>
              <a:t>phổ</a:t>
            </a:r>
            <a:r>
              <a:rPr lang="en-US" altLang="en-US" dirty="0">
                <a:latin typeface="Times" charset="0"/>
              </a:rPr>
              <a:t> </a:t>
            </a:r>
            <a:r>
              <a:rPr lang="en-US" altLang="en-US" dirty="0" err="1">
                <a:latin typeface="Times" charset="0"/>
              </a:rPr>
              <a:t>kháng</a:t>
            </a:r>
            <a:r>
              <a:rPr lang="en-US" altLang="en-US" dirty="0">
                <a:latin typeface="Times" charset="0"/>
              </a:rPr>
              <a:t> </a:t>
            </a:r>
            <a:r>
              <a:rPr lang="en-US" altLang="en-US" dirty="0" err="1">
                <a:latin typeface="Times" charset="0"/>
              </a:rPr>
              <a:t>khuẩn</a:t>
            </a:r>
            <a:r>
              <a:rPr lang="en-US" altLang="en-US" dirty="0">
                <a:latin typeface="Times" charset="0"/>
              </a:rPr>
              <a:t> </a:t>
            </a:r>
            <a:r>
              <a:rPr lang="en-US" altLang="en-US" dirty="0" err="1">
                <a:latin typeface="Times" charset="0"/>
              </a:rPr>
              <a:t>thế</a:t>
            </a:r>
            <a:r>
              <a:rPr lang="en-US" altLang="en-US" dirty="0">
                <a:latin typeface="Times" charset="0"/>
              </a:rPr>
              <a:t> </a:t>
            </a:r>
            <a:r>
              <a:rPr lang="en-US" altLang="en-US" dirty="0" err="1">
                <a:latin typeface="Times" charset="0"/>
              </a:rPr>
              <a:t>nào</a:t>
            </a:r>
            <a:r>
              <a:rPr lang="en-US" altLang="en-US" dirty="0">
                <a:latin typeface="Times" charset="0"/>
              </a:rPr>
              <a:t>? </a:t>
            </a:r>
            <a:r>
              <a:rPr lang="en-US" altLang="en-US" dirty="0" err="1">
                <a:latin typeface="Times" charset="0"/>
              </a:rPr>
              <a:t>Avelox</a:t>
            </a:r>
            <a:r>
              <a:rPr lang="en-US" altLang="en-US" dirty="0">
                <a:latin typeface="Times" charset="0"/>
              </a:rPr>
              <a:t> hay </a:t>
            </a:r>
            <a:r>
              <a:rPr lang="en-US" altLang="en-US" dirty="0" err="1">
                <a:latin typeface="Times" charset="0"/>
              </a:rPr>
              <a:t>còn</a:t>
            </a:r>
            <a:r>
              <a:rPr lang="en-US" altLang="en-US" dirty="0">
                <a:latin typeface="Times" charset="0"/>
              </a:rPr>
              <a:t> </a:t>
            </a:r>
            <a:r>
              <a:rPr lang="en-US" altLang="en-US" dirty="0" err="1">
                <a:latin typeface="Times" charset="0"/>
              </a:rPr>
              <a:t>gọi</a:t>
            </a:r>
            <a:r>
              <a:rPr lang="en-US" altLang="en-US" dirty="0">
                <a:latin typeface="Times" charset="0"/>
              </a:rPr>
              <a:t> </a:t>
            </a:r>
            <a:r>
              <a:rPr lang="en-US" altLang="en-US" dirty="0" err="1">
                <a:latin typeface="Times" charset="0"/>
              </a:rPr>
              <a:t>là</a:t>
            </a:r>
            <a:r>
              <a:rPr lang="en-US" altLang="en-US" dirty="0">
                <a:latin typeface="Times" charset="0"/>
              </a:rPr>
              <a:t> 8-methoxy FQ, </a:t>
            </a:r>
            <a:r>
              <a:rPr lang="en-US" altLang="en-US" dirty="0" err="1">
                <a:latin typeface="Times" charset="0"/>
              </a:rPr>
              <a:t>có</a:t>
            </a:r>
            <a:r>
              <a:rPr lang="en-US" altLang="en-US" dirty="0">
                <a:latin typeface="Times" charset="0"/>
              </a:rPr>
              <a:t> </a:t>
            </a:r>
            <a:r>
              <a:rPr lang="en-US" altLang="en-US" dirty="0" err="1">
                <a:latin typeface="Times" charset="0"/>
              </a:rPr>
              <a:t>đặc</a:t>
            </a:r>
            <a:r>
              <a:rPr lang="en-US" altLang="en-US" dirty="0">
                <a:latin typeface="Times" charset="0"/>
              </a:rPr>
              <a:t> </a:t>
            </a:r>
            <a:r>
              <a:rPr lang="en-US" altLang="en-US" dirty="0" err="1">
                <a:latin typeface="Times" charset="0"/>
              </a:rPr>
              <a:t>tính</a:t>
            </a:r>
            <a:r>
              <a:rPr lang="en-US" altLang="en-US" dirty="0">
                <a:latin typeface="Times" charset="0"/>
              </a:rPr>
              <a:t> </a:t>
            </a:r>
            <a:r>
              <a:rPr lang="en-US" altLang="en-US" dirty="0" err="1">
                <a:latin typeface="Times" charset="0"/>
              </a:rPr>
              <a:t>cấu</a:t>
            </a:r>
            <a:r>
              <a:rPr lang="en-US" altLang="en-US" dirty="0">
                <a:latin typeface="Times" charset="0"/>
              </a:rPr>
              <a:t> </a:t>
            </a:r>
            <a:r>
              <a:rPr lang="en-US" altLang="en-US" dirty="0" err="1">
                <a:latin typeface="Times" charset="0"/>
              </a:rPr>
              <a:t>trúc</a:t>
            </a:r>
            <a:r>
              <a:rPr lang="en-US" altLang="en-US" dirty="0">
                <a:latin typeface="Times" charset="0"/>
              </a:rPr>
              <a:t> </a:t>
            </a:r>
            <a:r>
              <a:rPr lang="en-US" altLang="en-US" dirty="0" err="1">
                <a:latin typeface="Times" charset="0"/>
              </a:rPr>
              <a:t>như</a:t>
            </a:r>
            <a:r>
              <a:rPr lang="en-US" altLang="en-US" dirty="0">
                <a:latin typeface="Times" charset="0"/>
              </a:rPr>
              <a:t> </a:t>
            </a:r>
            <a:r>
              <a:rPr lang="en-US" altLang="en-US" dirty="0" err="1">
                <a:latin typeface="Times" charset="0"/>
              </a:rPr>
              <a:t>sau</a:t>
            </a:r>
            <a:r>
              <a:rPr lang="en-US" altLang="en-US" dirty="0">
                <a:latin typeface="Times" charset="0"/>
              </a:rPr>
              <a:t>:</a:t>
            </a:r>
          </a:p>
          <a:p>
            <a:r>
              <a:rPr lang="en-US" altLang="en-US" dirty="0">
                <a:latin typeface="Times" charset="0"/>
              </a:rPr>
              <a:t>1-cylopropyl </a:t>
            </a:r>
            <a:r>
              <a:rPr lang="en-US" altLang="en-US" dirty="0" err="1">
                <a:latin typeface="Times" charset="0"/>
              </a:rPr>
              <a:t>giữ</a:t>
            </a:r>
            <a:r>
              <a:rPr lang="en-US" altLang="en-US" dirty="0">
                <a:latin typeface="Times" charset="0"/>
              </a:rPr>
              <a:t> </a:t>
            </a:r>
            <a:r>
              <a:rPr lang="en-US" altLang="en-US" dirty="0" err="1">
                <a:latin typeface="Times" charset="0"/>
              </a:rPr>
              <a:t>được</a:t>
            </a:r>
            <a:r>
              <a:rPr lang="en-US" altLang="en-US" dirty="0">
                <a:latin typeface="Times" charset="0"/>
              </a:rPr>
              <a:t> </a:t>
            </a:r>
            <a:r>
              <a:rPr lang="en-US" altLang="en-US" dirty="0" err="1">
                <a:latin typeface="Times" charset="0"/>
              </a:rPr>
              <a:t>hoạt</a:t>
            </a:r>
            <a:r>
              <a:rPr lang="en-US" altLang="en-US" dirty="0">
                <a:latin typeface="Times" charset="0"/>
              </a:rPr>
              <a:t> </a:t>
            </a:r>
            <a:r>
              <a:rPr lang="en-US" altLang="en-US" dirty="0" err="1">
                <a:latin typeface="Times" charset="0"/>
              </a:rPr>
              <a:t>tính</a:t>
            </a:r>
            <a:r>
              <a:rPr lang="en-US" altLang="en-US" dirty="0">
                <a:latin typeface="Times" charset="0"/>
              </a:rPr>
              <a:t> </a:t>
            </a:r>
            <a:r>
              <a:rPr lang="en-US" altLang="en-US" dirty="0" err="1">
                <a:latin typeface="Times" charset="0"/>
              </a:rPr>
              <a:t>chống</a:t>
            </a:r>
            <a:r>
              <a:rPr lang="en-US" altLang="en-US" dirty="0">
                <a:latin typeface="Times" charset="0"/>
              </a:rPr>
              <a:t> vi </a:t>
            </a:r>
            <a:r>
              <a:rPr lang="en-US" altLang="en-US" dirty="0" err="1">
                <a:latin typeface="Times" charset="0"/>
              </a:rPr>
              <a:t>khuẩn</a:t>
            </a:r>
            <a:r>
              <a:rPr lang="en-US" altLang="en-US" dirty="0">
                <a:latin typeface="Times" charset="0"/>
              </a:rPr>
              <a:t> gram </a:t>
            </a:r>
            <a:r>
              <a:rPr lang="en-US" altLang="en-US" dirty="0" err="1">
                <a:latin typeface="Times" charset="0"/>
              </a:rPr>
              <a:t>âm</a:t>
            </a:r>
            <a:r>
              <a:rPr lang="en-US" altLang="en-US" dirty="0">
                <a:latin typeface="Times" charset="0"/>
              </a:rPr>
              <a:t>.</a:t>
            </a:r>
          </a:p>
          <a:p>
            <a:r>
              <a:rPr lang="en-US" altLang="en-US" dirty="0">
                <a:latin typeface="Times" charset="0"/>
              </a:rPr>
              <a:t>8-methoxy </a:t>
            </a:r>
            <a:r>
              <a:rPr lang="en-US" altLang="en-US" dirty="0" err="1">
                <a:latin typeface="Times" charset="0"/>
              </a:rPr>
              <a:t>giúp</a:t>
            </a:r>
            <a:r>
              <a:rPr lang="en-US" altLang="en-US" dirty="0">
                <a:latin typeface="Times" charset="0"/>
              </a:rPr>
              <a:t> </a:t>
            </a:r>
            <a:r>
              <a:rPr lang="en-US" altLang="en-US" dirty="0" err="1">
                <a:latin typeface="Times" charset="0"/>
              </a:rPr>
              <a:t>tăng</a:t>
            </a:r>
            <a:r>
              <a:rPr lang="en-US" altLang="en-US" dirty="0">
                <a:latin typeface="Times" charset="0"/>
              </a:rPr>
              <a:t> </a:t>
            </a:r>
            <a:r>
              <a:rPr lang="en-US" altLang="en-US" dirty="0" err="1">
                <a:latin typeface="Times" charset="0"/>
              </a:rPr>
              <a:t>cường</a:t>
            </a:r>
            <a:r>
              <a:rPr lang="en-US" altLang="en-US" dirty="0">
                <a:latin typeface="Times" charset="0"/>
              </a:rPr>
              <a:t> </a:t>
            </a:r>
            <a:r>
              <a:rPr lang="en-US" altLang="en-US" dirty="0" err="1">
                <a:latin typeface="Times" charset="0"/>
              </a:rPr>
              <a:t>hoạt</a:t>
            </a:r>
            <a:r>
              <a:rPr lang="en-US" altLang="en-US" dirty="0">
                <a:latin typeface="Times" charset="0"/>
              </a:rPr>
              <a:t> </a:t>
            </a:r>
            <a:r>
              <a:rPr lang="en-US" altLang="en-US" dirty="0" err="1">
                <a:latin typeface="Times" charset="0"/>
              </a:rPr>
              <a:t>tính</a:t>
            </a:r>
            <a:r>
              <a:rPr lang="en-US" altLang="en-US" dirty="0">
                <a:latin typeface="Times" charset="0"/>
              </a:rPr>
              <a:t> </a:t>
            </a:r>
            <a:r>
              <a:rPr lang="en-US" altLang="en-US" dirty="0" err="1">
                <a:latin typeface="Times" charset="0"/>
              </a:rPr>
              <a:t>chống</a:t>
            </a:r>
            <a:r>
              <a:rPr lang="en-US" altLang="en-US" dirty="0">
                <a:latin typeface="Times" charset="0"/>
              </a:rPr>
              <a:t> vi </a:t>
            </a:r>
            <a:r>
              <a:rPr lang="en-US" altLang="en-US" dirty="0" err="1">
                <a:latin typeface="Times" charset="0"/>
              </a:rPr>
              <a:t>khuẩn</a:t>
            </a:r>
            <a:r>
              <a:rPr lang="en-US" altLang="en-US" dirty="0">
                <a:latin typeface="Times" charset="0"/>
              </a:rPr>
              <a:t> gram </a:t>
            </a:r>
            <a:r>
              <a:rPr lang="en-US" altLang="en-US" dirty="0" err="1">
                <a:latin typeface="Times" charset="0"/>
              </a:rPr>
              <a:t>dương</a:t>
            </a:r>
            <a:r>
              <a:rPr lang="en-US" altLang="en-US" dirty="0">
                <a:latin typeface="Times" charset="0"/>
              </a:rPr>
              <a:t> </a:t>
            </a:r>
            <a:r>
              <a:rPr lang="en-US" altLang="en-US" dirty="0" err="1">
                <a:latin typeface="Times" charset="0"/>
              </a:rPr>
              <a:t>và</a:t>
            </a:r>
            <a:r>
              <a:rPr lang="en-US" altLang="en-US" dirty="0">
                <a:latin typeface="Times" charset="0"/>
              </a:rPr>
              <a:t> vi </a:t>
            </a:r>
            <a:r>
              <a:rPr lang="en-US" altLang="en-US" dirty="0" err="1">
                <a:latin typeface="Times" charset="0"/>
              </a:rPr>
              <a:t>khuẩn</a:t>
            </a:r>
            <a:r>
              <a:rPr lang="en-US" altLang="en-US" dirty="0">
                <a:latin typeface="Times" charset="0"/>
              </a:rPr>
              <a:t> </a:t>
            </a:r>
            <a:r>
              <a:rPr lang="en-US" altLang="en-US" dirty="0" err="1">
                <a:latin typeface="Times" charset="0"/>
              </a:rPr>
              <a:t>kỵ</a:t>
            </a:r>
            <a:r>
              <a:rPr lang="en-US" altLang="en-US" dirty="0">
                <a:latin typeface="Times" charset="0"/>
              </a:rPr>
              <a:t> </a:t>
            </a:r>
            <a:r>
              <a:rPr lang="en-US" altLang="en-US" dirty="0" err="1">
                <a:latin typeface="Times" charset="0"/>
              </a:rPr>
              <a:t>khí</a:t>
            </a:r>
            <a:endParaRPr lang="en-US" altLang="en-US" dirty="0">
              <a:latin typeface="Times" charset="0"/>
            </a:endParaRPr>
          </a:p>
          <a:p>
            <a:r>
              <a:rPr lang="en-US" altLang="en-US" dirty="0">
                <a:latin typeface="Times" charset="0"/>
              </a:rPr>
              <a:t>7-bicycloamin </a:t>
            </a:r>
            <a:r>
              <a:rPr lang="en-US" altLang="en-US" dirty="0" err="1">
                <a:latin typeface="Times" charset="0"/>
              </a:rPr>
              <a:t>ngăn</a:t>
            </a:r>
            <a:r>
              <a:rPr lang="en-US" altLang="en-US" dirty="0">
                <a:latin typeface="Times" charset="0"/>
              </a:rPr>
              <a:t> </a:t>
            </a:r>
            <a:r>
              <a:rPr lang="en-US" altLang="en-US" dirty="0" err="1">
                <a:latin typeface="Times" charset="0"/>
              </a:rPr>
              <a:t>cản</a:t>
            </a:r>
            <a:r>
              <a:rPr lang="en-US" altLang="en-US" dirty="0">
                <a:latin typeface="Times" charset="0"/>
              </a:rPr>
              <a:t> </a:t>
            </a:r>
            <a:r>
              <a:rPr lang="en-US" altLang="en-US" dirty="0" err="1">
                <a:latin typeface="Times" charset="0"/>
              </a:rPr>
              <a:t>sự</a:t>
            </a:r>
            <a:r>
              <a:rPr lang="en-US" altLang="en-US" dirty="0">
                <a:latin typeface="Times" charset="0"/>
              </a:rPr>
              <a:t> </a:t>
            </a:r>
            <a:r>
              <a:rPr lang="en-US" altLang="en-US" dirty="0" err="1">
                <a:latin typeface="Times" charset="0"/>
              </a:rPr>
              <a:t>bơm</a:t>
            </a:r>
            <a:r>
              <a:rPr lang="en-US" altLang="en-US" dirty="0">
                <a:latin typeface="Times" charset="0"/>
              </a:rPr>
              <a:t> ra </a:t>
            </a:r>
            <a:r>
              <a:rPr lang="en-US" altLang="en-US" dirty="0" err="1">
                <a:latin typeface="Times" charset="0"/>
              </a:rPr>
              <a:t>chủ</a:t>
            </a:r>
            <a:r>
              <a:rPr lang="en-US" altLang="en-US" dirty="0">
                <a:latin typeface="Times" charset="0"/>
              </a:rPr>
              <a:t> </a:t>
            </a:r>
            <a:r>
              <a:rPr lang="en-US" altLang="en-US" dirty="0" err="1">
                <a:latin typeface="Times" charset="0"/>
              </a:rPr>
              <a:t>động</a:t>
            </a:r>
            <a:r>
              <a:rPr lang="en-US" altLang="en-US" dirty="0">
                <a:latin typeface="Times" charset="0"/>
              </a:rPr>
              <a:t>, </a:t>
            </a:r>
            <a:r>
              <a:rPr lang="en-US" altLang="en-US" dirty="0" err="1">
                <a:latin typeface="Times" charset="0"/>
              </a:rPr>
              <a:t>giảm</a:t>
            </a:r>
            <a:r>
              <a:rPr lang="en-US" altLang="en-US" dirty="0">
                <a:latin typeface="Times" charset="0"/>
              </a:rPr>
              <a:t> </a:t>
            </a:r>
            <a:r>
              <a:rPr lang="en-US" altLang="en-US" dirty="0" err="1">
                <a:latin typeface="Times" charset="0"/>
              </a:rPr>
              <a:t>kháng</a:t>
            </a:r>
            <a:r>
              <a:rPr lang="en-US" altLang="en-US" dirty="0">
                <a:latin typeface="Times" charset="0"/>
              </a:rPr>
              <a:t> </a:t>
            </a:r>
            <a:r>
              <a:rPr lang="en-US" altLang="en-US" dirty="0" err="1">
                <a:latin typeface="Times" charset="0"/>
              </a:rPr>
              <a:t>thuốc</a:t>
            </a:r>
            <a:endParaRPr lang="en-US" altLang="en-US" dirty="0">
              <a:latin typeface="Times" charset="0"/>
            </a:endParaRPr>
          </a:p>
          <a:p>
            <a:endParaRPr lang="en-US" altLang="en-US" dirty="0">
              <a:latin typeface="Times" charset="0"/>
            </a:endParaRPr>
          </a:p>
          <a:p>
            <a:endParaRPr lang="en-US" altLang="en-US" dirty="0">
              <a:latin typeface="Times" charset="0"/>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itchFamily="34" charset="0"/>
              </a:defRPr>
            </a:lvl1pPr>
            <a:lvl2pPr marL="742950" indent="-285750">
              <a:defRPr sz="2000">
                <a:solidFill>
                  <a:schemeClr val="tx1"/>
                </a:solidFill>
                <a:latin typeface="Arial" pitchFamily="34" charset="0"/>
              </a:defRPr>
            </a:lvl2pPr>
            <a:lvl3pPr marL="1143000" indent="-228600">
              <a:defRPr sz="2000">
                <a:solidFill>
                  <a:schemeClr val="tx1"/>
                </a:solidFill>
                <a:latin typeface="Arial" pitchFamily="34" charset="0"/>
              </a:defRPr>
            </a:lvl3pPr>
            <a:lvl4pPr marL="1600200" indent="-228600">
              <a:defRPr sz="2000">
                <a:solidFill>
                  <a:schemeClr val="tx1"/>
                </a:solidFill>
                <a:latin typeface="Arial" pitchFamily="34" charset="0"/>
              </a:defRPr>
            </a:lvl4pPr>
            <a:lvl5pPr marL="2057400" indent="-228600">
              <a:defRPr sz="2000">
                <a:solidFill>
                  <a:schemeClr val="tx1"/>
                </a:solidFill>
                <a:latin typeface="Arial" pitchFamily="34" charset="0"/>
              </a:defRPr>
            </a:lvl5pPr>
            <a:lvl6pPr marL="2514600" indent="-228600" algn="ctr" eaLnBrk="0" fontAlgn="base" hangingPunct="0">
              <a:spcBef>
                <a:spcPct val="0"/>
              </a:spcBef>
              <a:spcAft>
                <a:spcPct val="0"/>
              </a:spcAft>
              <a:defRPr sz="2000">
                <a:solidFill>
                  <a:schemeClr val="tx1"/>
                </a:solidFill>
                <a:latin typeface="Arial" pitchFamily="34" charset="0"/>
              </a:defRPr>
            </a:lvl6pPr>
            <a:lvl7pPr marL="2971800" indent="-228600" algn="ctr" eaLnBrk="0" fontAlgn="base" hangingPunct="0">
              <a:spcBef>
                <a:spcPct val="0"/>
              </a:spcBef>
              <a:spcAft>
                <a:spcPct val="0"/>
              </a:spcAft>
              <a:defRPr sz="2000">
                <a:solidFill>
                  <a:schemeClr val="tx1"/>
                </a:solidFill>
                <a:latin typeface="Arial" pitchFamily="34" charset="0"/>
              </a:defRPr>
            </a:lvl7pPr>
            <a:lvl8pPr marL="3429000" indent="-228600" algn="ctr" eaLnBrk="0" fontAlgn="base" hangingPunct="0">
              <a:spcBef>
                <a:spcPct val="0"/>
              </a:spcBef>
              <a:spcAft>
                <a:spcPct val="0"/>
              </a:spcAft>
              <a:defRPr sz="2000">
                <a:solidFill>
                  <a:schemeClr val="tx1"/>
                </a:solidFill>
                <a:latin typeface="Arial" pitchFamily="34" charset="0"/>
              </a:defRPr>
            </a:lvl8pPr>
            <a:lvl9pPr marL="3886200" indent="-228600" algn="ctr" eaLnBrk="0" fontAlgn="base" hangingPunct="0">
              <a:spcBef>
                <a:spcPct val="0"/>
              </a:spcBef>
              <a:spcAft>
                <a:spcPct val="0"/>
              </a:spcAft>
              <a:defRPr sz="2000">
                <a:solidFill>
                  <a:schemeClr val="tx1"/>
                </a:solidFill>
                <a:latin typeface="Arial" pitchFamily="34" charset="0"/>
              </a:defRPr>
            </a:lvl9pPr>
          </a:lstStyle>
          <a:p>
            <a:fld id="{6CD52337-5BC7-449A-A85B-BD8B502A98DF}" type="slidenum">
              <a:rPr lang="en-US" altLang="en-US" sz="1200" smtClean="0">
                <a:solidFill>
                  <a:srgbClr val="000000"/>
                </a:solidFill>
                <a:latin typeface="Times" charset="0"/>
              </a:rPr>
              <a:pPr/>
              <a:t>27</a:t>
            </a:fld>
            <a:endParaRPr lang="en-US" altLang="en-US" sz="1200">
              <a:solidFill>
                <a:srgbClr val="000000"/>
              </a:solidFill>
              <a:latin typeface="Times" charset="0"/>
            </a:endParaRPr>
          </a:p>
        </p:txBody>
      </p:sp>
    </p:spTree>
    <p:extLst>
      <p:ext uri="{BB962C8B-B14F-4D97-AF65-F5344CB8AC3E}">
        <p14:creationId xmlns:p14="http://schemas.microsoft.com/office/powerpoint/2010/main" val="409279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Rot="1" noChangeAspect="1" noChangeArrowheads="1" noTextEdit="1"/>
          </p:cNvSpPr>
          <p:nvPr>
            <p:ph type="sldImg"/>
          </p:nvPr>
        </p:nvSpPr>
        <p:spPr>
          <a:ln/>
        </p:spPr>
      </p:sp>
      <p:sp>
        <p:nvSpPr>
          <p:cNvPr id="836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276959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A0A7BE-930A-4579-B9F0-B1E48C8DF2C6}" type="slidenum">
              <a:rPr lang="en-US" altLang="en-US" smtClean="0"/>
              <a:pPr/>
              <a:t>32</a:t>
            </a:fld>
            <a:endParaRPr lang="en-US" altLang="en-US"/>
          </a:p>
        </p:txBody>
      </p:sp>
    </p:spTree>
    <p:extLst>
      <p:ext uri="{BB962C8B-B14F-4D97-AF65-F5344CB8AC3E}">
        <p14:creationId xmlns:p14="http://schemas.microsoft.com/office/powerpoint/2010/main" val="3432475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51531D-03CB-4DDF-AEE4-A1AE78418135}" type="datetimeFigureOut">
              <a:rPr lang="en-US" smtClean="0"/>
              <a:t>28/06/2022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C61D5-90D1-4E3D-B060-691D72E5CB45}" type="slidenum">
              <a:rPr lang="en-US" smtClean="0"/>
              <a:t>‹#›</a:t>
            </a:fld>
            <a:endParaRPr lang="en-US"/>
          </a:p>
        </p:txBody>
      </p:sp>
    </p:spTree>
    <p:extLst>
      <p:ext uri="{BB962C8B-B14F-4D97-AF65-F5344CB8AC3E}">
        <p14:creationId xmlns:p14="http://schemas.microsoft.com/office/powerpoint/2010/main" val="1974935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51531D-03CB-4DDF-AEE4-A1AE78418135}" type="datetimeFigureOut">
              <a:rPr lang="en-US" smtClean="0"/>
              <a:t>28/06/2022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C61D5-90D1-4E3D-B060-691D72E5CB45}" type="slidenum">
              <a:rPr lang="en-US" smtClean="0"/>
              <a:t>‹#›</a:t>
            </a:fld>
            <a:endParaRPr lang="en-US"/>
          </a:p>
        </p:txBody>
      </p:sp>
    </p:spTree>
    <p:extLst>
      <p:ext uri="{BB962C8B-B14F-4D97-AF65-F5344CB8AC3E}">
        <p14:creationId xmlns:p14="http://schemas.microsoft.com/office/powerpoint/2010/main" val="830554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51531D-03CB-4DDF-AEE4-A1AE78418135}" type="datetimeFigureOut">
              <a:rPr lang="en-US" smtClean="0"/>
              <a:t>28/06/2022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C61D5-90D1-4E3D-B060-691D72E5CB45}" type="slidenum">
              <a:rPr lang="en-US" smtClean="0"/>
              <a:t>‹#›</a:t>
            </a:fld>
            <a:endParaRPr lang="en-US"/>
          </a:p>
        </p:txBody>
      </p:sp>
    </p:spTree>
    <p:extLst>
      <p:ext uri="{BB962C8B-B14F-4D97-AF65-F5344CB8AC3E}">
        <p14:creationId xmlns:p14="http://schemas.microsoft.com/office/powerpoint/2010/main" val="2695628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mage seule">
    <p:spTree>
      <p:nvGrpSpPr>
        <p:cNvPr id="1" name=""/>
        <p:cNvGrpSpPr/>
        <p:nvPr/>
      </p:nvGrpSpPr>
      <p:grpSpPr>
        <a:xfrm>
          <a:off x="0" y="0"/>
          <a:ext cx="0" cy="0"/>
          <a:chOff x="0" y="0"/>
          <a:chExt cx="0" cy="0"/>
        </a:xfrm>
      </p:grpSpPr>
      <p:sp>
        <p:nvSpPr>
          <p:cNvPr id="3" name="Espace réservé pour une image  2"/>
          <p:cNvSpPr>
            <a:spLocks noGrp="1"/>
          </p:cNvSpPr>
          <p:nvPr>
            <p:ph type="pic" idx="1"/>
          </p:nvPr>
        </p:nvSpPr>
        <p:spPr>
          <a:xfrm>
            <a:off x="0" y="0"/>
            <a:ext cx="9144000" cy="6858000"/>
          </a:xfrm>
        </p:spPr>
        <p:txBody>
          <a:bodyPr rtlCol="0">
            <a:normAutofit/>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Tree>
    <p:extLst>
      <p:ext uri="{BB962C8B-B14F-4D97-AF65-F5344CB8AC3E}">
        <p14:creationId xmlns:p14="http://schemas.microsoft.com/office/powerpoint/2010/main" val="4293066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cxnSp>
        <p:nvCxnSpPr>
          <p:cNvPr id="4" name="Connecteur droit 8"/>
          <p:cNvCxnSpPr/>
          <p:nvPr userDrawn="1"/>
        </p:nvCxnSpPr>
        <p:spPr>
          <a:xfrm>
            <a:off x="971551" y="933450"/>
            <a:ext cx="547688" cy="0"/>
          </a:xfrm>
          <a:prstGeom prst="line">
            <a:avLst/>
          </a:prstGeom>
          <a:ln w="12700">
            <a:solidFill>
              <a:srgbClr val="0C4055"/>
            </a:solidFill>
          </a:ln>
        </p:spPr>
        <p:style>
          <a:lnRef idx="1">
            <a:schemeClr val="accent1"/>
          </a:lnRef>
          <a:fillRef idx="0">
            <a:schemeClr val="accent1"/>
          </a:fillRef>
          <a:effectRef idx="0">
            <a:schemeClr val="accent1"/>
          </a:effectRef>
          <a:fontRef idx="minor">
            <a:schemeClr val="tx1"/>
          </a:fontRef>
        </p:style>
      </p:cxnSp>
      <p:grpSp>
        <p:nvGrpSpPr>
          <p:cNvPr id="5" name="Groupe 12"/>
          <p:cNvGrpSpPr>
            <a:grpSpLocks/>
          </p:cNvGrpSpPr>
          <p:nvPr userDrawn="1"/>
        </p:nvGrpSpPr>
        <p:grpSpPr bwMode="auto">
          <a:xfrm>
            <a:off x="0" y="6056315"/>
            <a:ext cx="9144000" cy="60325"/>
            <a:chOff x="423069" y="4515168"/>
            <a:chExt cx="8297862" cy="72806"/>
          </a:xfrm>
        </p:grpSpPr>
        <p:sp>
          <p:nvSpPr>
            <p:cNvPr id="6" name="Rectangle 5"/>
            <p:cNvSpPr/>
            <p:nvPr userDrawn="1"/>
          </p:nvSpPr>
          <p:spPr>
            <a:xfrm>
              <a:off x="423069" y="4515168"/>
              <a:ext cx="4148931" cy="728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2400"/>
            </a:p>
          </p:txBody>
        </p:sp>
        <p:sp>
          <p:nvSpPr>
            <p:cNvPr id="7" name="Rectangle 6"/>
            <p:cNvSpPr/>
            <p:nvPr userDrawn="1"/>
          </p:nvSpPr>
          <p:spPr>
            <a:xfrm>
              <a:off x="4572000" y="4515168"/>
              <a:ext cx="4148931" cy="728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2400">
                <a:solidFill>
                  <a:schemeClr val="accent6"/>
                </a:solidFill>
              </a:endParaRPr>
            </a:p>
          </p:txBody>
        </p:sp>
      </p:grpSp>
      <p:sp>
        <p:nvSpPr>
          <p:cNvPr id="11" name="Espace réservé du contenu 2"/>
          <p:cNvSpPr>
            <a:spLocks noGrp="1"/>
          </p:cNvSpPr>
          <p:nvPr>
            <p:ph idx="13"/>
          </p:nvPr>
        </p:nvSpPr>
        <p:spPr>
          <a:xfrm>
            <a:off x="639802" y="1412775"/>
            <a:ext cx="7890050" cy="4416492"/>
          </a:xfrm>
        </p:spPr>
        <p:txBody>
          <a:bodyPr/>
          <a:lstStyle>
            <a:lvl1pPr marL="0" indent="0">
              <a:buNone/>
              <a:defRPr sz="2000" baseline="0">
                <a:latin typeface="Arial" panose="020B0604020202020204" pitchFamily="34" charset="0"/>
              </a:defRPr>
            </a:lvl1pPr>
            <a:lvl2pPr marL="800100" indent="-342900">
              <a:buFont typeface="Wingdings" panose="05000000000000000000" pitchFamily="2" charset="2"/>
              <a:buChar char="§"/>
              <a:defRPr sz="1800">
                <a:latin typeface="Arial" panose="020B0604020202020204" pitchFamily="34" charset="0"/>
              </a:defRPr>
            </a:lvl2pPr>
            <a:lvl3pPr marL="1200150" indent="-285750">
              <a:buFont typeface="Arial" panose="020B0604020202020204" pitchFamily="34" charset="0"/>
              <a:buChar char="•"/>
              <a:defRPr sz="1600">
                <a:latin typeface="Arial" panose="020B0604020202020204" pitchFamily="34" charset="0"/>
              </a:defRPr>
            </a:lvl3pPr>
            <a:lvl4pPr marL="1714500" indent="-342900">
              <a:buFont typeface="Courier New" panose="02070309020205020404" pitchFamily="49" charset="0"/>
              <a:buChar char="o"/>
              <a:defRPr sz="1400">
                <a:latin typeface="Arial" panose="020B0604020202020204" pitchFamily="34" charset="0"/>
              </a:defRPr>
            </a:lvl4pPr>
            <a:lvl5pPr marL="2114550" indent="-285750">
              <a:buFont typeface="Raleway" panose="020B0003030101060003" pitchFamily="34" charset="0"/>
              <a:buChar char="−"/>
              <a:defRPr sz="1400">
                <a:latin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
        <p:nvSpPr>
          <p:cNvPr id="8" name="Titre 1"/>
          <p:cNvSpPr>
            <a:spLocks noGrp="1"/>
          </p:cNvSpPr>
          <p:nvPr>
            <p:ph type="title"/>
          </p:nvPr>
        </p:nvSpPr>
        <p:spPr>
          <a:xfrm>
            <a:off x="827586" y="274640"/>
            <a:ext cx="7859215" cy="562075"/>
          </a:xfrm>
        </p:spPr>
        <p:txBody>
          <a:bodyPr/>
          <a:lstStyle>
            <a:lvl1pPr>
              <a:defRPr baseline="0">
                <a:latin typeface="Arial" panose="020B0604020202020204" pitchFamily="34" charset="0"/>
              </a:defRPr>
            </a:lvl1pPr>
          </a:lstStyle>
          <a:p>
            <a:r>
              <a:rPr lang="en-US" smtClean="0"/>
              <a:t>Click to edit Master title style</a:t>
            </a:r>
            <a:endParaRPr lang="fr-FR" dirty="0"/>
          </a:p>
        </p:txBody>
      </p:sp>
      <p:sp>
        <p:nvSpPr>
          <p:cNvPr id="9" name="Espace réservé du pied de page 4"/>
          <p:cNvSpPr>
            <a:spLocks noGrp="1"/>
          </p:cNvSpPr>
          <p:nvPr>
            <p:ph type="ftr" sz="quarter" idx="14"/>
          </p:nvPr>
        </p:nvSpPr>
        <p:spPr/>
        <p:txBody>
          <a:bodyPr/>
          <a:lstStyle>
            <a:lvl1pPr>
              <a:defRPr sz="600" spc="-20">
                <a:solidFill>
                  <a:srgbClr val="0B4055"/>
                </a:solidFill>
                <a:latin typeface="Raleway-Light" charset="0"/>
              </a:defRPr>
            </a:lvl1pPr>
          </a:lstStyle>
          <a:p>
            <a:pPr>
              <a:defRPr/>
            </a:pPr>
            <a:r>
              <a:rPr lang="en-US"/>
              <a:t>Subject - Internal Ipsen/ External Ipsen/ Confidential Ipsen/ Highly confidential Ipsen (delete unnecessary mentions)</a:t>
            </a:r>
            <a:endParaRPr lang="fr-FR" sz="700" spc="0" dirty="0">
              <a:solidFill>
                <a:schemeClr val="tx1">
                  <a:tint val="75000"/>
                </a:schemeClr>
              </a:solidFill>
              <a:latin typeface="Arial" pitchFamily="34" charset="0"/>
            </a:endParaRPr>
          </a:p>
        </p:txBody>
      </p:sp>
      <p:sp>
        <p:nvSpPr>
          <p:cNvPr id="10" name="Espace réservé du numéro de diapositive 5"/>
          <p:cNvSpPr>
            <a:spLocks noGrp="1"/>
          </p:cNvSpPr>
          <p:nvPr>
            <p:ph type="sldNum" sz="quarter" idx="15"/>
          </p:nvPr>
        </p:nvSpPr>
        <p:spPr/>
        <p:txBody>
          <a:bodyPr/>
          <a:lstStyle>
            <a:lvl1pPr>
              <a:defRPr/>
            </a:lvl1pPr>
          </a:lstStyle>
          <a:p>
            <a:pPr>
              <a:defRPr/>
            </a:pPr>
            <a:fld id="{D1DDBAD8-95AC-47E1-B16C-072C9E26BC8E}" type="slidenum">
              <a:rPr lang="fr-FR"/>
              <a:pPr>
                <a:defRPr/>
              </a:pPr>
              <a:t>‹#›</a:t>
            </a:fld>
            <a:endParaRPr lang="fr-FR"/>
          </a:p>
        </p:txBody>
      </p:sp>
    </p:spTree>
    <p:extLst>
      <p:ext uri="{BB962C8B-B14F-4D97-AF65-F5344CB8AC3E}">
        <p14:creationId xmlns:p14="http://schemas.microsoft.com/office/powerpoint/2010/main" val="1432970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re et contenu">
    <p:spTree>
      <p:nvGrpSpPr>
        <p:cNvPr id="1" name=""/>
        <p:cNvGrpSpPr/>
        <p:nvPr/>
      </p:nvGrpSpPr>
      <p:grpSpPr>
        <a:xfrm>
          <a:off x="0" y="0"/>
          <a:ext cx="0" cy="0"/>
          <a:chOff x="0" y="0"/>
          <a:chExt cx="0" cy="0"/>
        </a:xfrm>
      </p:grpSpPr>
      <p:pic>
        <p:nvPicPr>
          <p:cNvPr id="8" name="Picture 9" descr="ICON compass-338247614.png"/>
          <p:cNvPicPr>
            <a:picLocks noChangeAspect="1"/>
          </p:cNvPicPr>
          <p:nvPr userDrawn="1"/>
        </p:nvPicPr>
        <p:blipFill rotWithShape="1">
          <a:blip r:embed="rId2" cstate="print">
            <a:alphaModFix amt="10000"/>
            <a:extLst>
              <a:ext uri="{28A0092B-C50C-407E-A947-70E740481C1C}">
                <a14:useLocalDpi xmlns:a14="http://schemas.microsoft.com/office/drawing/2010/main" val="0"/>
              </a:ext>
            </a:extLst>
          </a:blip>
          <a:srcRect r="19156"/>
          <a:stretch/>
        </p:blipFill>
        <p:spPr>
          <a:xfrm>
            <a:off x="7884368" y="3897189"/>
            <a:ext cx="1259632" cy="2122627"/>
          </a:xfrm>
          <a:prstGeom prst="rect">
            <a:avLst/>
          </a:prstGeom>
        </p:spPr>
      </p:pic>
      <p:sp>
        <p:nvSpPr>
          <p:cNvPr id="2" name="Titre 1"/>
          <p:cNvSpPr>
            <a:spLocks noGrp="1"/>
          </p:cNvSpPr>
          <p:nvPr>
            <p:ph type="title"/>
          </p:nvPr>
        </p:nvSpPr>
        <p:spPr/>
        <p:txBody>
          <a:bodyPr/>
          <a:lstStyle>
            <a:lvl1pPr>
              <a:defRPr sz="2800"/>
            </a:lvl1pPr>
          </a:lstStyle>
          <a:p>
            <a:r>
              <a:rPr lang="fr-CA" dirty="0"/>
              <a:t>Cliquez et modifiez le titre</a:t>
            </a:r>
          </a:p>
        </p:txBody>
      </p:sp>
      <p:sp>
        <p:nvSpPr>
          <p:cNvPr id="3" name="Espace réservé du contenu 2"/>
          <p:cNvSpPr>
            <a:spLocks noGrp="1"/>
          </p:cNvSpPr>
          <p:nvPr>
            <p:ph idx="1" hasCustomPrompt="1"/>
          </p:nvPr>
        </p:nvSpPr>
        <p:spPr/>
        <p:txBody>
          <a:bodyPr>
            <a:normAutofit/>
          </a:bodyPr>
          <a:lstStyle>
            <a:lvl1pPr marL="268288" indent="-268288">
              <a:buFont typeface="Arial" panose="020B0604020202020204" pitchFamily="34" charset="0"/>
              <a:buChar char="•"/>
              <a:defRPr/>
            </a:lvl1pPr>
            <a:lvl2pPr marL="447675" indent="-179388">
              <a:defRPr/>
            </a:lvl2pPr>
            <a:lvl3pPr marL="625475" indent="-177800">
              <a:defRPr/>
            </a:lvl3pPr>
            <a:lvl4pPr marL="804863" indent="-179388">
              <a:defRPr/>
            </a:lvl4pPr>
            <a:lvl6pPr marL="984250" indent="-179388">
              <a:defRPr/>
            </a:lvl6pPr>
          </a:lstStyle>
          <a:p>
            <a:pPr lvl="0"/>
            <a:r>
              <a:rPr lang="fr-CA" dirty="0"/>
              <a:t>Cliquez pour modifier les styles du texte du masque</a:t>
            </a:r>
          </a:p>
          <a:p>
            <a:pPr lvl="1"/>
            <a:r>
              <a:rPr lang="fr-CA" dirty="0"/>
              <a:t>Deuxième niveau</a:t>
            </a:r>
          </a:p>
          <a:p>
            <a:pPr lvl="2"/>
            <a:r>
              <a:rPr lang="fr-CA" dirty="0"/>
              <a:t>Troisième niveau</a:t>
            </a:r>
          </a:p>
          <a:p>
            <a:pPr lvl="3"/>
            <a:r>
              <a:rPr lang="fr-CA" dirty="0"/>
              <a:t>Quatrième niveau</a:t>
            </a:r>
          </a:p>
          <a:p>
            <a:pPr lvl="5"/>
            <a:r>
              <a:rPr lang="fr-CA" dirty="0"/>
              <a:t>Cinquième niveau</a:t>
            </a:r>
          </a:p>
        </p:txBody>
      </p:sp>
      <p:sp>
        <p:nvSpPr>
          <p:cNvPr id="6" name="Espace réservé du numéro de diapositive 5"/>
          <p:cNvSpPr>
            <a:spLocks noGrp="1"/>
          </p:cNvSpPr>
          <p:nvPr>
            <p:ph type="sldNum" sz="quarter" idx="12"/>
          </p:nvPr>
        </p:nvSpPr>
        <p:spPr/>
        <p:txBody>
          <a:bodyPr/>
          <a:lstStyle/>
          <a:p>
            <a:fld id="{7088BEF1-D3AD-E34F-A3B9-A73E884A7AB2}" type="slidenum">
              <a:rPr lang="fr-CA" smtClean="0">
                <a:solidFill>
                  <a:srgbClr val="B3B3B3"/>
                </a:solidFill>
              </a:rPr>
              <a:pPr/>
              <a:t>‹#›</a:t>
            </a:fld>
            <a:endParaRPr lang="fr-CA" dirty="0">
              <a:solidFill>
                <a:srgbClr val="B3B3B3"/>
              </a:solidFill>
            </a:endParaRPr>
          </a:p>
        </p:txBody>
      </p:sp>
    </p:spTree>
    <p:extLst>
      <p:ext uri="{BB962C8B-B14F-4D97-AF65-F5344CB8AC3E}">
        <p14:creationId xmlns:p14="http://schemas.microsoft.com/office/powerpoint/2010/main" val="253419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el and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p:txBody>
          <a:bodyPr/>
          <a:lstStyle/>
          <a:p>
            <a:r>
              <a:rPr lang="de-DE">
                <a:solidFill>
                  <a:srgbClr val="555555"/>
                </a:solidFill>
              </a:rPr>
              <a:t> Page </a:t>
            </a:r>
            <a:fld id="{DCE5DA88-B241-4D8E-9A07-A4280D24FF6B}" type="slidenum">
              <a:rPr lang="de-DE" smtClean="0">
                <a:solidFill>
                  <a:srgbClr val="555555"/>
                </a:solidFill>
              </a:rPr>
              <a:pPr/>
              <a:t>‹#›</a:t>
            </a:fld>
            <a:r>
              <a:rPr lang="de-DE">
                <a:solidFill>
                  <a:srgbClr val="555555"/>
                </a:solidFill>
              </a:rPr>
              <a:t> |</a:t>
            </a:r>
          </a:p>
        </p:txBody>
      </p:sp>
      <p:sp>
        <p:nvSpPr>
          <p:cNvPr id="5" name="矩形 4"/>
          <p:cNvSpPr/>
          <p:nvPr userDrawn="1"/>
        </p:nvSpPr>
        <p:spPr>
          <a:xfrm>
            <a:off x="0" y="5805264"/>
            <a:ext cx="9144000" cy="1052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555555"/>
              </a:solidFill>
            </a:endParaRPr>
          </a:p>
        </p:txBody>
      </p:sp>
      <p:sp>
        <p:nvSpPr>
          <p:cNvPr id="7" name="Foliennummernplatzhalter 4"/>
          <p:cNvSpPr txBox="1">
            <a:spLocks/>
          </p:cNvSpPr>
          <p:nvPr userDrawn="1"/>
        </p:nvSpPr>
        <p:spPr>
          <a:xfrm>
            <a:off x="51601" y="6399509"/>
            <a:ext cx="762000" cy="365125"/>
          </a:xfrm>
          <a:prstGeom prst="rect">
            <a:avLst/>
          </a:prstGeom>
        </p:spPr>
        <p:txBody>
          <a:bodyPr vert="horz" lIns="0" tIns="0" rIns="0" bIns="0" rtlCol="0" anchor="ctr"/>
          <a:lstStyle>
            <a:defPPr>
              <a:defRPr lang="zh-TW"/>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a:solidFill>
                  <a:srgbClr val="555555"/>
                </a:solidFill>
              </a:rPr>
              <a:t>Page </a:t>
            </a:r>
            <a:fld id="{DCE5DA88-B241-4D8E-9A07-A4280D24FF6B}" type="slidenum">
              <a:rPr lang="de-DE" smtClean="0">
                <a:solidFill>
                  <a:srgbClr val="555555"/>
                </a:solidFill>
              </a:rPr>
              <a:pPr/>
              <a:t>‹#›</a:t>
            </a:fld>
            <a:r>
              <a:rPr lang="de-DE">
                <a:solidFill>
                  <a:srgbClr val="555555"/>
                </a:solidFill>
              </a:rPr>
              <a:t> |</a:t>
            </a:r>
          </a:p>
        </p:txBody>
      </p:sp>
      <p:sp>
        <p:nvSpPr>
          <p:cNvPr id="8" name="矩形 7"/>
          <p:cNvSpPr/>
          <p:nvPr userDrawn="1"/>
        </p:nvSpPr>
        <p:spPr>
          <a:xfrm>
            <a:off x="0" y="6474967"/>
            <a:ext cx="9144000" cy="40466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555555"/>
              </a:solidFill>
            </a:endParaRPr>
          </a:p>
        </p:txBody>
      </p:sp>
      <p:sp>
        <p:nvSpPr>
          <p:cNvPr id="9" name="矩形 8"/>
          <p:cNvSpPr/>
          <p:nvPr userDrawn="1"/>
        </p:nvSpPr>
        <p:spPr>
          <a:xfrm>
            <a:off x="0" y="6258943"/>
            <a:ext cx="9144000" cy="216024"/>
          </a:xfrm>
          <a:prstGeom prst="rect">
            <a:avLst/>
          </a:prstGeom>
          <a:pattFill prst="dkHorz">
            <a:fgClr>
              <a:srgbClr val="00B0F0"/>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555555"/>
              </a:solidFill>
            </a:endParaRPr>
          </a:p>
        </p:txBody>
      </p:sp>
    </p:spTree>
    <p:extLst>
      <p:ext uri="{BB962C8B-B14F-4D97-AF65-F5344CB8AC3E}">
        <p14:creationId xmlns:p14="http://schemas.microsoft.com/office/powerpoint/2010/main" val="4153698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01625"/>
            <a:ext cx="7772400" cy="14620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139"/>
          <p:cNvSpPr>
            <a:spLocks noGrp="1" noChangeArrowheads="1"/>
          </p:cNvSpPr>
          <p:nvPr>
            <p:ph type="dt" sz="half" idx="10"/>
          </p:nvPr>
        </p:nvSpPr>
        <p:spPr>
          <a:ln/>
        </p:spPr>
        <p:txBody>
          <a:bodyPr/>
          <a:lstStyle>
            <a:lvl1pPr>
              <a:defRPr/>
            </a:lvl1pPr>
          </a:lstStyle>
          <a:p>
            <a:pPr>
              <a:defRPr/>
            </a:pPr>
            <a:endParaRPr lang="en-US"/>
          </a:p>
        </p:txBody>
      </p:sp>
      <p:sp>
        <p:nvSpPr>
          <p:cNvPr id="5" name="Rectangle 140"/>
          <p:cNvSpPr>
            <a:spLocks noGrp="1" noChangeArrowheads="1"/>
          </p:cNvSpPr>
          <p:nvPr>
            <p:ph type="ftr" sz="quarter" idx="11"/>
          </p:nvPr>
        </p:nvSpPr>
        <p:spPr>
          <a:ln/>
        </p:spPr>
        <p:txBody>
          <a:bodyPr/>
          <a:lstStyle>
            <a:lvl1pPr>
              <a:defRPr/>
            </a:lvl1pPr>
          </a:lstStyle>
          <a:p>
            <a:pPr>
              <a:defRPr/>
            </a:pPr>
            <a:endParaRPr lang="en-US"/>
          </a:p>
        </p:txBody>
      </p:sp>
      <p:sp>
        <p:nvSpPr>
          <p:cNvPr id="6" name="Rectangle 141"/>
          <p:cNvSpPr>
            <a:spLocks noGrp="1" noChangeArrowheads="1"/>
          </p:cNvSpPr>
          <p:nvPr>
            <p:ph type="sldNum" sz="quarter" idx="12"/>
          </p:nvPr>
        </p:nvSpPr>
        <p:spPr>
          <a:ln/>
        </p:spPr>
        <p:txBody>
          <a:bodyPr/>
          <a:lstStyle>
            <a:lvl1pPr>
              <a:defRPr/>
            </a:lvl1pPr>
          </a:lstStyle>
          <a:p>
            <a:pPr>
              <a:defRPr/>
            </a:pPr>
            <a:fld id="{E5A9CC62-6C30-419C-98DD-015A764E567E}" type="slidenum">
              <a:rPr lang="en-US"/>
              <a:pPr>
                <a:defRPr/>
              </a:pPr>
              <a:t>‹#›</a:t>
            </a:fld>
            <a:endParaRPr lang="en-US"/>
          </a:p>
        </p:txBody>
      </p:sp>
    </p:spTree>
    <p:extLst>
      <p:ext uri="{BB962C8B-B14F-4D97-AF65-F5344CB8AC3E}">
        <p14:creationId xmlns:p14="http://schemas.microsoft.com/office/powerpoint/2010/main" val="1514621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51531D-03CB-4DDF-AEE4-A1AE78418135}" type="datetimeFigureOut">
              <a:rPr lang="en-US" smtClean="0"/>
              <a:t>28/06/2022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C61D5-90D1-4E3D-B060-691D72E5CB45}" type="slidenum">
              <a:rPr lang="en-US" smtClean="0"/>
              <a:t>‹#›</a:t>
            </a:fld>
            <a:endParaRPr lang="en-US"/>
          </a:p>
        </p:txBody>
      </p:sp>
    </p:spTree>
    <p:extLst>
      <p:ext uri="{BB962C8B-B14F-4D97-AF65-F5344CB8AC3E}">
        <p14:creationId xmlns:p14="http://schemas.microsoft.com/office/powerpoint/2010/main" val="3978957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51531D-03CB-4DDF-AEE4-A1AE78418135}" type="datetimeFigureOut">
              <a:rPr lang="en-US" smtClean="0"/>
              <a:t>28/06/2022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C61D5-90D1-4E3D-B060-691D72E5CB45}" type="slidenum">
              <a:rPr lang="en-US" smtClean="0"/>
              <a:t>‹#›</a:t>
            </a:fld>
            <a:endParaRPr lang="en-US"/>
          </a:p>
        </p:txBody>
      </p:sp>
    </p:spTree>
    <p:extLst>
      <p:ext uri="{BB962C8B-B14F-4D97-AF65-F5344CB8AC3E}">
        <p14:creationId xmlns:p14="http://schemas.microsoft.com/office/powerpoint/2010/main" val="235171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51531D-03CB-4DDF-AEE4-A1AE78418135}" type="datetimeFigureOut">
              <a:rPr lang="en-US" smtClean="0"/>
              <a:t>28/06/2022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0C61D5-90D1-4E3D-B060-691D72E5CB45}" type="slidenum">
              <a:rPr lang="en-US" smtClean="0"/>
              <a:t>‹#›</a:t>
            </a:fld>
            <a:endParaRPr lang="en-US"/>
          </a:p>
        </p:txBody>
      </p:sp>
    </p:spTree>
    <p:extLst>
      <p:ext uri="{BB962C8B-B14F-4D97-AF65-F5344CB8AC3E}">
        <p14:creationId xmlns:p14="http://schemas.microsoft.com/office/powerpoint/2010/main" val="1090047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51531D-03CB-4DDF-AEE4-A1AE78418135}" type="datetimeFigureOut">
              <a:rPr lang="en-US" smtClean="0"/>
              <a:t>28/06/2022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0C61D5-90D1-4E3D-B060-691D72E5CB45}" type="slidenum">
              <a:rPr lang="en-US" smtClean="0"/>
              <a:t>‹#›</a:t>
            </a:fld>
            <a:endParaRPr lang="en-US"/>
          </a:p>
        </p:txBody>
      </p:sp>
    </p:spTree>
    <p:extLst>
      <p:ext uri="{BB962C8B-B14F-4D97-AF65-F5344CB8AC3E}">
        <p14:creationId xmlns:p14="http://schemas.microsoft.com/office/powerpoint/2010/main" val="1616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51531D-03CB-4DDF-AEE4-A1AE78418135}" type="datetimeFigureOut">
              <a:rPr lang="en-US" smtClean="0"/>
              <a:t>28/06/2022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0C61D5-90D1-4E3D-B060-691D72E5CB45}" type="slidenum">
              <a:rPr lang="en-US" smtClean="0"/>
              <a:t>‹#›</a:t>
            </a:fld>
            <a:endParaRPr lang="en-US"/>
          </a:p>
        </p:txBody>
      </p:sp>
    </p:spTree>
    <p:extLst>
      <p:ext uri="{BB962C8B-B14F-4D97-AF65-F5344CB8AC3E}">
        <p14:creationId xmlns:p14="http://schemas.microsoft.com/office/powerpoint/2010/main" val="302862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51531D-03CB-4DDF-AEE4-A1AE78418135}" type="datetimeFigureOut">
              <a:rPr lang="en-US" smtClean="0"/>
              <a:t>28/06/2022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0C61D5-90D1-4E3D-B060-691D72E5CB45}" type="slidenum">
              <a:rPr lang="en-US" smtClean="0"/>
              <a:t>‹#›</a:t>
            </a:fld>
            <a:endParaRPr lang="en-US"/>
          </a:p>
        </p:txBody>
      </p:sp>
    </p:spTree>
    <p:extLst>
      <p:ext uri="{BB962C8B-B14F-4D97-AF65-F5344CB8AC3E}">
        <p14:creationId xmlns:p14="http://schemas.microsoft.com/office/powerpoint/2010/main" val="3578598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51531D-03CB-4DDF-AEE4-A1AE78418135}" type="datetimeFigureOut">
              <a:rPr lang="en-US" smtClean="0"/>
              <a:t>28/06/2022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0C61D5-90D1-4E3D-B060-691D72E5CB45}" type="slidenum">
              <a:rPr lang="en-US" smtClean="0"/>
              <a:t>‹#›</a:t>
            </a:fld>
            <a:endParaRPr lang="en-US"/>
          </a:p>
        </p:txBody>
      </p:sp>
    </p:spTree>
    <p:extLst>
      <p:ext uri="{BB962C8B-B14F-4D97-AF65-F5344CB8AC3E}">
        <p14:creationId xmlns:p14="http://schemas.microsoft.com/office/powerpoint/2010/main" val="3988286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51531D-03CB-4DDF-AEE4-A1AE78418135}" type="datetimeFigureOut">
              <a:rPr lang="en-US" smtClean="0"/>
              <a:t>28/06/2022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0C61D5-90D1-4E3D-B060-691D72E5CB45}" type="slidenum">
              <a:rPr lang="en-US" smtClean="0"/>
              <a:t>‹#›</a:t>
            </a:fld>
            <a:endParaRPr lang="en-US"/>
          </a:p>
        </p:txBody>
      </p:sp>
    </p:spTree>
    <p:extLst>
      <p:ext uri="{BB962C8B-B14F-4D97-AF65-F5344CB8AC3E}">
        <p14:creationId xmlns:p14="http://schemas.microsoft.com/office/powerpoint/2010/main" val="1448291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1531D-03CB-4DDF-AEE4-A1AE78418135}" type="datetimeFigureOut">
              <a:rPr lang="en-US" smtClean="0"/>
              <a:t>28/06/2022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C61D5-90D1-4E3D-B060-691D72E5CB45}" type="slidenum">
              <a:rPr lang="en-US" smtClean="0"/>
              <a:t>‹#›</a:t>
            </a:fld>
            <a:endParaRPr lang="en-US"/>
          </a:p>
        </p:txBody>
      </p:sp>
    </p:spTree>
    <p:extLst>
      <p:ext uri="{BB962C8B-B14F-4D97-AF65-F5344CB8AC3E}">
        <p14:creationId xmlns:p14="http://schemas.microsoft.com/office/powerpoint/2010/main" val="1982654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6"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latin typeface="Arial" panose="020B0604020202020204" pitchFamily="34" charset="0"/>
                <a:cs typeface="Arial" panose="020B0604020202020204" pitchFamily="34" charset="0"/>
              </a:rPr>
              <a:t>THUỐC ĐIỀU TRỊ SAU </a:t>
            </a:r>
            <a:br>
              <a:rPr lang="en-US" dirty="0" smtClean="0">
                <a:solidFill>
                  <a:srgbClr val="FF0000"/>
                </a:solidFill>
                <a:latin typeface="Arial" panose="020B0604020202020204" pitchFamily="34" charset="0"/>
                <a:cs typeface="Arial" panose="020B0604020202020204" pitchFamily="34" charset="0"/>
              </a:rPr>
            </a:br>
            <a:r>
              <a:rPr lang="en-US" dirty="0" smtClean="0">
                <a:solidFill>
                  <a:srgbClr val="FF0000"/>
                </a:solidFill>
                <a:latin typeface="Arial" panose="020B0604020202020204" pitchFamily="34" charset="0"/>
                <a:cs typeface="Arial" panose="020B0604020202020204" pitchFamily="34" charset="0"/>
              </a:rPr>
              <a:t>PHẪU THUẬT TRĨ</a:t>
            </a:r>
            <a:endParaRPr lang="en-US" dirty="0">
              <a:solidFill>
                <a:srgbClr val="FF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267200" y="4800600"/>
            <a:ext cx="4267200" cy="914400"/>
          </a:xfrm>
        </p:spPr>
        <p:txBody>
          <a:bodyPr>
            <a:normAutofit fontScale="62500" lnSpcReduction="20000"/>
          </a:bodyPr>
          <a:lstStyle/>
          <a:p>
            <a:r>
              <a:rPr lang="en-US" dirty="0" smtClean="0">
                <a:solidFill>
                  <a:srgbClr val="002060"/>
                </a:solidFill>
                <a:latin typeface="Arial" panose="020B0604020202020204" pitchFamily="34" charset="0"/>
                <a:cs typeface="Arial" panose="020B0604020202020204" pitchFamily="34" charset="0"/>
              </a:rPr>
              <a:t>BS DƯƠNG PHƯỚC HƯNG</a:t>
            </a:r>
          </a:p>
          <a:p>
            <a:r>
              <a:rPr lang="en-US" dirty="0" smtClean="0">
                <a:solidFill>
                  <a:srgbClr val="002060"/>
                </a:solidFill>
                <a:latin typeface="Arial" panose="020B0604020202020204" pitchFamily="34" charset="0"/>
                <a:cs typeface="Arial" panose="020B0604020202020204" pitchFamily="34" charset="0"/>
              </a:rPr>
              <a:t>KHOA HẬU MÔN TRỰC TRÀNG</a:t>
            </a:r>
            <a:endParaRPr lang="en-US"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185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a:xfrm>
            <a:off x="304800" y="304800"/>
            <a:ext cx="8229600" cy="990600"/>
          </a:xfrm>
        </p:spPr>
        <p:txBody>
          <a:bodyPr lIns="91440" tIns="45720" rIns="91440" bIns="45720">
            <a:noAutofit/>
          </a:bodyPr>
          <a:lstStyle/>
          <a:p>
            <a:pPr defTabSz="914306" fontAlgn="auto">
              <a:spcAft>
                <a:spcPts val="0"/>
              </a:spcAft>
              <a:defRPr/>
            </a:pPr>
            <a:r>
              <a:rPr lang="en-GB" sz="3600" dirty="0" err="1" smtClean="0">
                <a:solidFill>
                  <a:srgbClr val="FF0000"/>
                </a:solidFill>
                <a:ea typeface="ＭＳ Ｐゴシック" charset="-128"/>
              </a:rPr>
              <a:t>Các</a:t>
            </a:r>
            <a:r>
              <a:rPr lang="en-GB" sz="3600" dirty="0" smtClean="0">
                <a:solidFill>
                  <a:srgbClr val="FF0000"/>
                </a:solidFill>
                <a:ea typeface="ＭＳ Ｐゴシック" charset="-128"/>
              </a:rPr>
              <a:t> </a:t>
            </a:r>
            <a:r>
              <a:rPr lang="en-GB" sz="3600" dirty="0" err="1" smtClean="0">
                <a:solidFill>
                  <a:srgbClr val="FF0000"/>
                </a:solidFill>
                <a:ea typeface="ＭＳ Ｐゴシック" charset="-128"/>
              </a:rPr>
              <a:t>biến</a:t>
            </a:r>
            <a:r>
              <a:rPr lang="en-GB" sz="3600" dirty="0" smtClean="0">
                <a:solidFill>
                  <a:srgbClr val="FF0000"/>
                </a:solidFill>
                <a:ea typeface="ＭＳ Ｐゴシック" charset="-128"/>
              </a:rPr>
              <a:t> </a:t>
            </a:r>
            <a:r>
              <a:rPr lang="en-GB" sz="3600" dirty="0" err="1" smtClean="0">
                <a:solidFill>
                  <a:srgbClr val="FF0000"/>
                </a:solidFill>
                <a:ea typeface="ＭＳ Ｐゴシック" charset="-128"/>
              </a:rPr>
              <a:t>chứng</a:t>
            </a:r>
            <a:r>
              <a:rPr lang="en-GB" sz="3600" dirty="0" smtClean="0">
                <a:solidFill>
                  <a:srgbClr val="FF0000"/>
                </a:solidFill>
                <a:ea typeface="ＭＳ Ｐゴシック" charset="-128"/>
              </a:rPr>
              <a:t> </a:t>
            </a:r>
            <a:r>
              <a:rPr lang="en-GB" sz="3600" dirty="0" err="1" smtClean="0">
                <a:solidFill>
                  <a:srgbClr val="FF0000"/>
                </a:solidFill>
                <a:ea typeface="ＭＳ Ｐゴシック" charset="-128"/>
              </a:rPr>
              <a:t>tiêu</a:t>
            </a:r>
            <a:r>
              <a:rPr lang="en-GB" sz="3600" dirty="0" smtClean="0">
                <a:solidFill>
                  <a:srgbClr val="FF0000"/>
                </a:solidFill>
                <a:ea typeface="ＭＳ Ｐゴシック" charset="-128"/>
              </a:rPr>
              <a:t> </a:t>
            </a:r>
            <a:r>
              <a:rPr lang="en-GB" sz="3600" dirty="0" err="1" smtClean="0">
                <a:solidFill>
                  <a:srgbClr val="FF0000"/>
                </a:solidFill>
                <a:ea typeface="ＭＳ Ｐゴシック" charset="-128"/>
              </a:rPr>
              <a:t>hóa</a:t>
            </a:r>
            <a:r>
              <a:rPr lang="en-GB" sz="3600" dirty="0" smtClean="0">
                <a:solidFill>
                  <a:srgbClr val="FF0000"/>
                </a:solidFill>
                <a:ea typeface="ＭＳ Ｐゴシック" charset="-128"/>
              </a:rPr>
              <a:t> </a:t>
            </a:r>
            <a:r>
              <a:rPr lang="en-GB" sz="3600" dirty="0" err="1" smtClean="0">
                <a:solidFill>
                  <a:srgbClr val="FF0000"/>
                </a:solidFill>
                <a:ea typeface="ＭＳ Ｐゴシック" charset="-128"/>
              </a:rPr>
              <a:t>dưới</a:t>
            </a:r>
            <a:r>
              <a:rPr lang="en-GB" sz="3600" dirty="0" smtClean="0">
                <a:solidFill>
                  <a:srgbClr val="FF0000"/>
                </a:solidFill>
                <a:ea typeface="ＭＳ Ｐゴシック" charset="-128"/>
              </a:rPr>
              <a:t> </a:t>
            </a:r>
            <a:r>
              <a:rPr lang="en-GB" sz="3600" dirty="0" err="1" smtClean="0">
                <a:solidFill>
                  <a:srgbClr val="FF0000"/>
                </a:solidFill>
                <a:ea typeface="ＭＳ Ｐゴシック" charset="-128"/>
              </a:rPr>
              <a:t>có</a:t>
            </a:r>
            <a:r>
              <a:rPr lang="en-GB" sz="3600" dirty="0" smtClean="0">
                <a:solidFill>
                  <a:srgbClr val="FF0000"/>
                </a:solidFill>
                <a:ea typeface="ＭＳ Ｐゴシック" charset="-128"/>
              </a:rPr>
              <a:t> </a:t>
            </a:r>
            <a:r>
              <a:rPr lang="en-GB" sz="3600" dirty="0" err="1" smtClean="0">
                <a:solidFill>
                  <a:srgbClr val="FF0000"/>
                </a:solidFill>
                <a:ea typeface="ＭＳ Ｐゴシック" charset="-128"/>
              </a:rPr>
              <a:t>khuynh</a:t>
            </a:r>
            <a:r>
              <a:rPr lang="en-GB" sz="3600" dirty="0" smtClean="0">
                <a:solidFill>
                  <a:srgbClr val="FF0000"/>
                </a:solidFill>
                <a:ea typeface="ＭＳ Ｐゴシック" charset="-128"/>
              </a:rPr>
              <a:t> </a:t>
            </a:r>
            <a:r>
              <a:rPr lang="en-GB" sz="3600" dirty="0" err="1" smtClean="0">
                <a:solidFill>
                  <a:srgbClr val="FF0000"/>
                </a:solidFill>
                <a:ea typeface="ＭＳ Ｐゴシック" charset="-128"/>
              </a:rPr>
              <a:t>hướng</a:t>
            </a:r>
            <a:r>
              <a:rPr lang="en-GB" sz="3600" dirty="0" smtClean="0">
                <a:solidFill>
                  <a:srgbClr val="FF0000"/>
                </a:solidFill>
                <a:ea typeface="ＭＳ Ｐゴシック" charset="-128"/>
              </a:rPr>
              <a:t> </a:t>
            </a:r>
            <a:r>
              <a:rPr lang="en-GB" sz="3600" dirty="0" err="1" smtClean="0">
                <a:solidFill>
                  <a:srgbClr val="FF0000"/>
                </a:solidFill>
                <a:ea typeface="ＭＳ Ｐゴシック" charset="-128"/>
              </a:rPr>
              <a:t>nghiêm</a:t>
            </a:r>
            <a:r>
              <a:rPr lang="en-GB" sz="3600" dirty="0" smtClean="0">
                <a:solidFill>
                  <a:srgbClr val="FF0000"/>
                </a:solidFill>
                <a:ea typeface="ＭＳ Ｐゴシック" charset="-128"/>
              </a:rPr>
              <a:t> </a:t>
            </a:r>
            <a:r>
              <a:rPr lang="en-GB" sz="3600" dirty="0" err="1" smtClean="0">
                <a:solidFill>
                  <a:srgbClr val="FF0000"/>
                </a:solidFill>
                <a:ea typeface="ＭＳ Ｐゴシック" charset="-128"/>
              </a:rPr>
              <a:t>trọng</a:t>
            </a:r>
            <a:r>
              <a:rPr lang="en-GB" sz="3600" dirty="0" smtClean="0">
                <a:solidFill>
                  <a:srgbClr val="FF0000"/>
                </a:solidFill>
                <a:ea typeface="ＭＳ Ｐゴシック" charset="-128"/>
              </a:rPr>
              <a:t> </a:t>
            </a:r>
            <a:r>
              <a:rPr lang="en-GB" sz="3600" dirty="0" err="1" smtClean="0">
                <a:solidFill>
                  <a:srgbClr val="FF0000"/>
                </a:solidFill>
                <a:ea typeface="ＭＳ Ｐゴシック" charset="-128"/>
              </a:rPr>
              <a:t>hơn</a:t>
            </a:r>
            <a:r>
              <a:rPr lang="en-GB" sz="3600" dirty="0" smtClean="0">
                <a:solidFill>
                  <a:srgbClr val="FF0000"/>
                </a:solidFill>
                <a:ea typeface="ＭＳ Ｐゴシック" charset="-128"/>
              </a:rPr>
              <a:t> </a:t>
            </a:r>
            <a:endParaRPr lang="en-GB" sz="3600" baseline="30000" dirty="0" smtClean="0">
              <a:solidFill>
                <a:srgbClr val="FF0000"/>
              </a:solidFill>
              <a:ea typeface="ＭＳ Ｐゴシック" charset="-128"/>
            </a:endParaRPr>
          </a:p>
        </p:txBody>
      </p:sp>
      <p:sp>
        <p:nvSpPr>
          <p:cNvPr id="45059" name="Rectangle 3"/>
          <p:cNvSpPr>
            <a:spLocks noGrp="1" noChangeArrowheads="1"/>
          </p:cNvSpPr>
          <p:nvPr>
            <p:ph idx="4294967295"/>
          </p:nvPr>
        </p:nvSpPr>
        <p:spPr>
          <a:xfrm>
            <a:off x="179511" y="1304764"/>
            <a:ext cx="8905751" cy="5019836"/>
          </a:xfrm>
        </p:spPr>
        <p:txBody>
          <a:bodyPr lIns="91440" tIns="45720" rIns="91440" bIns="45720"/>
          <a:lstStyle/>
          <a:p>
            <a:pPr marL="0" indent="0">
              <a:buNone/>
            </a:pPr>
            <a:r>
              <a:rPr lang="en-GB" altLang="en-US" dirty="0" smtClean="0">
                <a:ea typeface="ＭＳ Ｐゴシック" pitchFamily="34" charset="-128"/>
              </a:rPr>
              <a:t>So </a:t>
            </a:r>
            <a:r>
              <a:rPr lang="en-GB" altLang="en-US" dirty="0" err="1" smtClean="0">
                <a:ea typeface="ＭＳ Ｐゴシック" pitchFamily="34" charset="-128"/>
              </a:rPr>
              <a:t>với</a:t>
            </a:r>
            <a:r>
              <a:rPr lang="en-GB" altLang="en-US" dirty="0" smtClean="0">
                <a:ea typeface="ＭＳ Ｐゴシック" pitchFamily="34" charset="-128"/>
              </a:rPr>
              <a:t> </a:t>
            </a:r>
            <a:r>
              <a:rPr lang="en-GB" altLang="en-US" dirty="0" err="1" smtClean="0">
                <a:ea typeface="ＭＳ Ｐゴシック" pitchFamily="34" charset="-128"/>
              </a:rPr>
              <a:t>biến</a:t>
            </a:r>
            <a:r>
              <a:rPr lang="en-GB" altLang="en-US" dirty="0" smtClean="0">
                <a:ea typeface="ＭＳ Ｐゴシック" pitchFamily="34" charset="-128"/>
              </a:rPr>
              <a:t> </a:t>
            </a:r>
            <a:r>
              <a:rPr lang="en-GB" altLang="en-US" dirty="0" err="1" smtClean="0">
                <a:ea typeface="ＭＳ Ｐゴシック" pitchFamily="34" charset="-128"/>
              </a:rPr>
              <a:t>chứng</a:t>
            </a:r>
            <a:r>
              <a:rPr lang="en-GB" altLang="en-US" dirty="0" smtClean="0">
                <a:ea typeface="ＭＳ Ｐゴシック" pitchFamily="34" charset="-128"/>
              </a:rPr>
              <a:t> </a:t>
            </a:r>
            <a:r>
              <a:rPr lang="en-GB" altLang="en-US" dirty="0" err="1" smtClean="0">
                <a:ea typeface="ＭＳ Ｐゴシック" pitchFamily="34" charset="-128"/>
              </a:rPr>
              <a:t>tiêu</a:t>
            </a:r>
            <a:r>
              <a:rPr lang="en-GB" altLang="en-US" dirty="0" smtClean="0">
                <a:ea typeface="ＭＳ Ｐゴシック" pitchFamily="34" charset="-128"/>
              </a:rPr>
              <a:t> </a:t>
            </a:r>
            <a:r>
              <a:rPr lang="en-GB" altLang="en-US" dirty="0" err="1" smtClean="0">
                <a:ea typeface="ＭＳ Ｐゴシック" pitchFamily="34" charset="-128"/>
              </a:rPr>
              <a:t>hóa</a:t>
            </a:r>
            <a:r>
              <a:rPr lang="en-GB" altLang="en-US" dirty="0" smtClean="0">
                <a:ea typeface="ＭＳ Ｐゴシック" pitchFamily="34" charset="-128"/>
              </a:rPr>
              <a:t> </a:t>
            </a:r>
            <a:r>
              <a:rPr lang="en-GB" altLang="en-US" dirty="0" err="1" smtClean="0">
                <a:ea typeface="ＭＳ Ｐゴシック" pitchFamily="34" charset="-128"/>
              </a:rPr>
              <a:t>trên</a:t>
            </a:r>
            <a:r>
              <a:rPr lang="en-GB" altLang="en-US" dirty="0" smtClean="0">
                <a:ea typeface="ＭＳ Ｐゴシック" pitchFamily="34" charset="-128"/>
              </a:rPr>
              <a:t>, </a:t>
            </a:r>
            <a:r>
              <a:rPr lang="en-GB" altLang="en-US" dirty="0" err="1" smtClean="0">
                <a:ea typeface="ＭＳ Ｐゴシック" pitchFamily="34" charset="-128"/>
              </a:rPr>
              <a:t>biến</a:t>
            </a:r>
            <a:r>
              <a:rPr lang="en-GB" altLang="en-US" dirty="0" smtClean="0">
                <a:ea typeface="ＭＳ Ｐゴシック" pitchFamily="34" charset="-128"/>
              </a:rPr>
              <a:t> </a:t>
            </a:r>
            <a:r>
              <a:rPr lang="en-GB" altLang="en-US" dirty="0" err="1" smtClean="0">
                <a:ea typeface="ＭＳ Ｐゴシック" pitchFamily="34" charset="-128"/>
              </a:rPr>
              <a:t>chứng</a:t>
            </a:r>
            <a:r>
              <a:rPr lang="en-GB" altLang="en-US" dirty="0" smtClean="0">
                <a:ea typeface="ＭＳ Ｐゴシック" pitchFamily="34" charset="-128"/>
              </a:rPr>
              <a:t> </a:t>
            </a:r>
            <a:r>
              <a:rPr lang="en-GB" altLang="en-US" dirty="0" err="1" smtClean="0">
                <a:ea typeface="ＭＳ Ｐゴシック" pitchFamily="34" charset="-128"/>
              </a:rPr>
              <a:t>tiêu</a:t>
            </a:r>
            <a:r>
              <a:rPr lang="en-GB" altLang="en-US" dirty="0" smtClean="0">
                <a:ea typeface="ＭＳ Ｐゴシック" pitchFamily="34" charset="-128"/>
              </a:rPr>
              <a:t> </a:t>
            </a:r>
            <a:r>
              <a:rPr lang="en-GB" altLang="en-US" dirty="0" err="1" smtClean="0">
                <a:ea typeface="ＭＳ Ｐゴシック" pitchFamily="34" charset="-128"/>
              </a:rPr>
              <a:t>hóa</a:t>
            </a:r>
            <a:r>
              <a:rPr lang="en-GB" altLang="en-US" dirty="0" smtClean="0">
                <a:ea typeface="ＭＳ Ｐゴシック" pitchFamily="34" charset="-128"/>
              </a:rPr>
              <a:t> </a:t>
            </a:r>
            <a:r>
              <a:rPr lang="en-GB" altLang="en-US" dirty="0" err="1" smtClean="0">
                <a:ea typeface="ＭＳ Ｐゴシック" pitchFamily="34" charset="-128"/>
              </a:rPr>
              <a:t>dưới</a:t>
            </a:r>
            <a:r>
              <a:rPr lang="en-GB" altLang="en-US" dirty="0" smtClean="0">
                <a:ea typeface="ＭＳ Ｐゴシック" pitchFamily="34" charset="-128"/>
              </a:rPr>
              <a:t> </a:t>
            </a:r>
            <a:r>
              <a:rPr lang="en-GB" altLang="en-US" dirty="0" err="1" smtClean="0">
                <a:ea typeface="ＭＳ Ｐゴシック" pitchFamily="34" charset="-128"/>
              </a:rPr>
              <a:t>có</a:t>
            </a:r>
            <a:r>
              <a:rPr lang="en-GB" altLang="en-US" dirty="0" smtClean="0">
                <a:ea typeface="ＭＳ Ｐゴシック" pitchFamily="34" charset="-128"/>
              </a:rPr>
              <a:t>: </a:t>
            </a:r>
          </a:p>
          <a:p>
            <a:pPr lvl="1"/>
            <a:r>
              <a:rPr lang="en-GB" altLang="en-US" smtClean="0">
                <a:ea typeface="ＭＳ Ｐゴシック" pitchFamily="34" charset="-128"/>
              </a:rPr>
              <a:t>Tỉ </a:t>
            </a:r>
            <a:r>
              <a:rPr lang="en-GB" altLang="en-US" dirty="0" err="1" smtClean="0">
                <a:ea typeface="ＭＳ Ｐゴシック" pitchFamily="34" charset="-128"/>
              </a:rPr>
              <a:t>lệ</a:t>
            </a:r>
            <a:r>
              <a:rPr lang="en-GB" altLang="en-US" dirty="0" smtClean="0">
                <a:ea typeface="ＭＳ Ｐゴシック" pitchFamily="34" charset="-128"/>
              </a:rPr>
              <a:t> </a:t>
            </a:r>
            <a:r>
              <a:rPr lang="en-GB" altLang="en-US" dirty="0" err="1" smtClean="0">
                <a:ea typeface="ＭＳ Ｐゴシック" pitchFamily="34" charset="-128"/>
              </a:rPr>
              <a:t>tử</a:t>
            </a:r>
            <a:r>
              <a:rPr lang="en-GB" altLang="en-US" dirty="0" smtClean="0">
                <a:ea typeface="ＭＳ Ｐゴシック" pitchFamily="34" charset="-128"/>
              </a:rPr>
              <a:t> </a:t>
            </a:r>
            <a:r>
              <a:rPr lang="en-GB" altLang="en-US" dirty="0" err="1" smtClean="0">
                <a:ea typeface="ＭＳ Ｐゴシック" pitchFamily="34" charset="-128"/>
              </a:rPr>
              <a:t>vong</a:t>
            </a:r>
            <a:r>
              <a:rPr lang="en-GB" altLang="en-US" dirty="0" smtClean="0">
                <a:ea typeface="ＭＳ Ｐゴシック" pitchFamily="34" charset="-128"/>
              </a:rPr>
              <a:t> </a:t>
            </a:r>
            <a:r>
              <a:rPr lang="en-GB" altLang="en-US" dirty="0" err="1" smtClean="0">
                <a:ea typeface="ＭＳ Ｐゴシック" pitchFamily="34" charset="-128"/>
              </a:rPr>
              <a:t>cao</a:t>
            </a:r>
            <a:r>
              <a:rPr lang="en-GB" altLang="en-US" dirty="0" smtClean="0">
                <a:ea typeface="ＭＳ Ｐゴシック" pitchFamily="34" charset="-128"/>
              </a:rPr>
              <a:t> </a:t>
            </a:r>
            <a:r>
              <a:rPr lang="en-GB" altLang="en-US" dirty="0" err="1" smtClean="0">
                <a:ea typeface="ＭＳ Ｐゴシック" pitchFamily="34" charset="-128"/>
              </a:rPr>
              <a:t>hơn</a:t>
            </a:r>
            <a:r>
              <a:rPr lang="en-GB" altLang="en-US" dirty="0" smtClean="0">
                <a:ea typeface="ＭＳ Ｐゴシック" pitchFamily="34" charset="-128"/>
              </a:rPr>
              <a:t> (1.6 </a:t>
            </a:r>
            <a:r>
              <a:rPr lang="en-GB" altLang="en-US" dirty="0" err="1" smtClean="0">
                <a:ea typeface="ＭＳ Ｐゴシック" pitchFamily="34" charset="-128"/>
              </a:rPr>
              <a:t>lần</a:t>
            </a:r>
            <a:r>
              <a:rPr lang="en-GB" altLang="en-US" dirty="0" smtClean="0">
                <a:ea typeface="ＭＳ Ｐゴシック" pitchFamily="34" charset="-128"/>
              </a:rPr>
              <a:t>, p&lt;0.001)</a:t>
            </a:r>
          </a:p>
          <a:p>
            <a:pPr lvl="1"/>
            <a:r>
              <a:rPr lang="en-GB" altLang="en-US" smtClean="0">
                <a:ea typeface="ＭＳ Ｐゴシック" pitchFamily="34" charset="-128"/>
              </a:rPr>
              <a:t>Thời </a:t>
            </a:r>
            <a:r>
              <a:rPr lang="en-GB" altLang="en-US" dirty="0" err="1" smtClean="0">
                <a:ea typeface="ＭＳ Ｐゴシック" pitchFamily="34" charset="-128"/>
              </a:rPr>
              <a:t>gian</a:t>
            </a:r>
            <a:r>
              <a:rPr lang="en-GB" altLang="en-US" dirty="0" smtClean="0">
                <a:ea typeface="ＭＳ Ｐゴシック" pitchFamily="34" charset="-128"/>
              </a:rPr>
              <a:t> </a:t>
            </a:r>
            <a:r>
              <a:rPr lang="en-GB" altLang="en-US" dirty="0" err="1" smtClean="0">
                <a:ea typeface="ＭＳ Ｐゴシック" pitchFamily="34" charset="-128"/>
              </a:rPr>
              <a:t>nằm</a:t>
            </a:r>
            <a:r>
              <a:rPr lang="en-GB" altLang="en-US" dirty="0" smtClean="0">
                <a:ea typeface="ＭＳ Ｐゴシック" pitchFamily="34" charset="-128"/>
              </a:rPr>
              <a:t> </a:t>
            </a:r>
            <a:r>
              <a:rPr lang="en-GB" altLang="en-US" dirty="0" err="1" smtClean="0">
                <a:ea typeface="ＭＳ Ｐゴシック" pitchFamily="34" charset="-128"/>
              </a:rPr>
              <a:t>viện</a:t>
            </a:r>
            <a:r>
              <a:rPr lang="en-GB" altLang="en-US" dirty="0" smtClean="0">
                <a:ea typeface="ＭＳ Ｐゴシック" pitchFamily="34" charset="-128"/>
              </a:rPr>
              <a:t> </a:t>
            </a:r>
            <a:r>
              <a:rPr lang="en-GB" altLang="en-US" dirty="0" err="1" smtClean="0">
                <a:ea typeface="ＭＳ Ｐゴシック" pitchFamily="34" charset="-128"/>
              </a:rPr>
              <a:t>lâu</a:t>
            </a:r>
            <a:r>
              <a:rPr lang="en-GB" altLang="en-US" dirty="0" smtClean="0">
                <a:ea typeface="ＭＳ Ｐゴシック" pitchFamily="34" charset="-128"/>
              </a:rPr>
              <a:t> </a:t>
            </a:r>
            <a:r>
              <a:rPr lang="en-GB" altLang="en-US" dirty="0" err="1" smtClean="0">
                <a:ea typeface="ＭＳ Ｐゴシック" pitchFamily="34" charset="-128"/>
              </a:rPr>
              <a:t>hơn</a:t>
            </a:r>
            <a:r>
              <a:rPr lang="en-GB" altLang="en-US" dirty="0" smtClean="0">
                <a:ea typeface="ＭＳ Ｐゴシック" pitchFamily="34" charset="-128"/>
              </a:rPr>
              <a:t> (1.5 </a:t>
            </a:r>
            <a:r>
              <a:rPr lang="en-GB" altLang="en-US" dirty="0" err="1" smtClean="0">
                <a:ea typeface="ＭＳ Ｐゴシック" pitchFamily="34" charset="-128"/>
              </a:rPr>
              <a:t>lần</a:t>
            </a:r>
            <a:r>
              <a:rPr lang="en-GB" altLang="en-US" dirty="0" smtClean="0">
                <a:ea typeface="ＭＳ Ｐゴシック" pitchFamily="34" charset="-128"/>
              </a:rPr>
              <a:t>, p&lt;0.001)</a:t>
            </a:r>
          </a:p>
          <a:p>
            <a:pPr lvl="1"/>
            <a:r>
              <a:rPr lang="en-GB" altLang="en-US" smtClean="0">
                <a:ea typeface="ＭＳ Ｐゴシック" pitchFamily="34" charset="-128"/>
              </a:rPr>
              <a:t>Cần </a:t>
            </a:r>
            <a:r>
              <a:rPr lang="en-GB" altLang="en-US" dirty="0" err="1" smtClean="0">
                <a:ea typeface="ＭＳ Ｐゴシック" pitchFamily="34" charset="-128"/>
              </a:rPr>
              <a:t>nhiều</a:t>
            </a:r>
            <a:r>
              <a:rPr lang="en-GB" altLang="en-US" dirty="0" smtClean="0">
                <a:ea typeface="ＭＳ Ｐゴシック" pitchFamily="34" charset="-128"/>
              </a:rPr>
              <a:t> test </a:t>
            </a:r>
            <a:r>
              <a:rPr lang="en-GB" altLang="en-US" dirty="0" err="1" smtClean="0">
                <a:ea typeface="ＭＳ Ｐゴシック" pitchFamily="34" charset="-128"/>
              </a:rPr>
              <a:t>chẩn</a:t>
            </a:r>
            <a:r>
              <a:rPr lang="en-GB" altLang="en-US" dirty="0" smtClean="0">
                <a:ea typeface="ＭＳ Ｐゴシック" pitchFamily="34" charset="-128"/>
              </a:rPr>
              <a:t> </a:t>
            </a:r>
            <a:r>
              <a:rPr lang="en-GB" altLang="en-US" dirty="0" err="1" smtClean="0">
                <a:ea typeface="ＭＳ Ｐゴシック" pitchFamily="34" charset="-128"/>
              </a:rPr>
              <a:t>đoán</a:t>
            </a:r>
            <a:r>
              <a:rPr lang="en-GB" altLang="en-US" dirty="0" smtClean="0">
                <a:ea typeface="ＭＳ Ｐゴシック" pitchFamily="34" charset="-128"/>
              </a:rPr>
              <a:t> </a:t>
            </a:r>
            <a:r>
              <a:rPr lang="en-GB" altLang="en-US" dirty="0" err="1" smtClean="0">
                <a:ea typeface="ＭＳ Ｐゴシック" pitchFamily="34" charset="-128"/>
              </a:rPr>
              <a:t>hơn</a:t>
            </a:r>
            <a:r>
              <a:rPr lang="en-GB" altLang="en-US" dirty="0" smtClean="0">
                <a:ea typeface="ＭＳ Ｐゴシック" pitchFamily="34" charset="-128"/>
              </a:rPr>
              <a:t> (1.3 </a:t>
            </a:r>
            <a:r>
              <a:rPr lang="en-GB" altLang="en-US" dirty="0" err="1" smtClean="0">
                <a:ea typeface="ＭＳ Ｐゴシック" pitchFamily="34" charset="-128"/>
              </a:rPr>
              <a:t>lần</a:t>
            </a:r>
            <a:r>
              <a:rPr lang="en-GB" altLang="en-US" dirty="0" smtClean="0">
                <a:ea typeface="ＭＳ Ｐゴシック" pitchFamily="34" charset="-128"/>
              </a:rPr>
              <a:t>, p&lt;0.001)</a:t>
            </a:r>
          </a:p>
          <a:p>
            <a:pPr lvl="1"/>
            <a:endParaRPr lang="en-GB" altLang="en-US" dirty="0" smtClean="0">
              <a:ea typeface="ＭＳ Ｐゴシック" pitchFamily="34" charset="-128"/>
            </a:endParaRPr>
          </a:p>
        </p:txBody>
      </p:sp>
      <p:sp>
        <p:nvSpPr>
          <p:cNvPr id="19459" name="Text Box 4"/>
          <p:cNvSpPr txBox="1">
            <a:spLocks noChangeArrowheads="1"/>
          </p:cNvSpPr>
          <p:nvPr/>
        </p:nvSpPr>
        <p:spPr bwMode="auto">
          <a:xfrm>
            <a:off x="76200" y="6553200"/>
            <a:ext cx="9009063" cy="200025"/>
          </a:xfrm>
          <a:prstGeom prst="rect">
            <a:avLst/>
          </a:prstGeom>
          <a:noFill/>
          <a:ln w="9525">
            <a:noFill/>
            <a:miter lim="800000"/>
            <a:headEnd/>
            <a:tailEnd/>
          </a:ln>
        </p:spPr>
        <p:txBody>
          <a:bodyPr lIns="0" bIns="0" anchor="b">
            <a:spAutoFit/>
          </a:bodyPr>
          <a:lstStyle/>
          <a:p>
            <a:pPr marL="177800" lvl="2" indent="-177800" defTabSz="914306" fontAlgn="auto">
              <a:spcBef>
                <a:spcPts val="0"/>
              </a:spcBef>
              <a:spcAft>
                <a:spcPts val="0"/>
              </a:spcAft>
              <a:buFont typeface="Calibri" pitchFamily="34" charset="0"/>
              <a:buNone/>
              <a:defRPr/>
            </a:pPr>
            <a:r>
              <a:rPr lang="en-GB" sz="1000" dirty="0" err="1"/>
              <a:t>Lanas</a:t>
            </a:r>
            <a:r>
              <a:rPr lang="en-GB" sz="1000" dirty="0"/>
              <a:t> A et al. </a:t>
            </a:r>
            <a:r>
              <a:rPr lang="en-GB" sz="1000" i="1" dirty="0"/>
              <a:t>Am J </a:t>
            </a:r>
            <a:r>
              <a:rPr lang="en-GB" sz="1000" i="1" dirty="0" err="1"/>
              <a:t>Gastroenterol</a:t>
            </a:r>
            <a:r>
              <a:rPr lang="en-GB" sz="1000" i="1" dirty="0"/>
              <a:t> </a:t>
            </a:r>
            <a:r>
              <a:rPr lang="en-GB" sz="1000" dirty="0"/>
              <a:t>2009;104:1633-1641.</a:t>
            </a:r>
          </a:p>
        </p:txBody>
      </p:sp>
      <p:sp>
        <p:nvSpPr>
          <p:cNvPr id="6" name="Text Box 26"/>
          <p:cNvSpPr txBox="1">
            <a:spLocks noChangeArrowheads="1"/>
          </p:cNvSpPr>
          <p:nvPr/>
        </p:nvSpPr>
        <p:spPr bwMode="auto">
          <a:xfrm>
            <a:off x="5545137" y="6276975"/>
            <a:ext cx="3598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914306" eaLnBrk="1" fontAlgn="auto" hangingPunct="1">
              <a:spcBef>
                <a:spcPct val="50000"/>
              </a:spcBef>
              <a:spcAft>
                <a:spcPts val="0"/>
              </a:spcAft>
              <a:defRPr/>
            </a:pPr>
            <a:r>
              <a:rPr lang="en-US" altLang="en-US" sz="1200" baseline="30000" dirty="0" smtClean="0">
                <a:latin typeface="Arial" panose="020B0604020202020204" pitchFamily="34" charset="0"/>
                <a:ea typeface="ヒラギノ角ゴ Pro W3" charset="-128"/>
              </a:rPr>
              <a:t>†</a:t>
            </a:r>
            <a:r>
              <a:rPr lang="en-US" altLang="en-US" sz="1200" dirty="0" smtClean="0">
                <a:latin typeface="Arial" panose="020B0604020202020204" pitchFamily="34" charset="0"/>
                <a:ea typeface="ヒラギノ角ゴ Pro W3" charset="-128"/>
              </a:rPr>
              <a:t>p≤0.001 (so </a:t>
            </a:r>
            <a:r>
              <a:rPr lang="en-US" altLang="en-US" sz="1200" dirty="0" err="1" smtClean="0">
                <a:latin typeface="Arial" panose="020B0604020202020204" pitchFamily="34" charset="0"/>
                <a:ea typeface="ヒラギノ角ゴ Pro W3" charset="-128"/>
              </a:rPr>
              <a:t>với</a:t>
            </a:r>
            <a:r>
              <a:rPr lang="en-US" altLang="en-US" sz="1200" dirty="0" smtClean="0">
                <a:latin typeface="Arial" panose="020B0604020202020204" pitchFamily="34" charset="0"/>
                <a:ea typeface="ヒラギノ角ゴ Pro W3" charset="-128"/>
              </a:rPr>
              <a:t> </a:t>
            </a:r>
            <a:r>
              <a:rPr lang="en-US" altLang="en-US" sz="1200" dirty="0" err="1" smtClean="0">
                <a:latin typeface="Arial" panose="020B0604020202020204" pitchFamily="34" charset="0"/>
                <a:ea typeface="ヒラギノ角ゴ Pro W3" charset="-128"/>
              </a:rPr>
              <a:t>biến</a:t>
            </a:r>
            <a:r>
              <a:rPr lang="en-US" altLang="en-US" sz="1200" dirty="0" smtClean="0">
                <a:latin typeface="Arial" panose="020B0604020202020204" pitchFamily="34" charset="0"/>
                <a:ea typeface="ヒラギノ角ゴ Pro W3" charset="-128"/>
              </a:rPr>
              <a:t> </a:t>
            </a:r>
            <a:r>
              <a:rPr lang="en-US" altLang="en-US" sz="1200" dirty="0" err="1" smtClean="0">
                <a:latin typeface="Arial" panose="020B0604020202020204" pitchFamily="34" charset="0"/>
                <a:ea typeface="ヒラギノ角ゴ Pro W3" charset="-128"/>
              </a:rPr>
              <a:t>chứng</a:t>
            </a:r>
            <a:r>
              <a:rPr lang="en-US" altLang="en-US" sz="1200" dirty="0" smtClean="0">
                <a:latin typeface="Arial" panose="020B0604020202020204" pitchFamily="34" charset="0"/>
                <a:ea typeface="ヒラギノ角ゴ Pro W3" charset="-128"/>
              </a:rPr>
              <a:t> TH </a:t>
            </a:r>
            <a:r>
              <a:rPr lang="en-US" altLang="en-US" sz="1200" dirty="0" err="1" smtClean="0">
                <a:latin typeface="Arial" panose="020B0604020202020204" pitchFamily="34" charset="0"/>
                <a:ea typeface="ヒラギノ角ゴ Pro W3" charset="-128"/>
              </a:rPr>
              <a:t>trên</a:t>
            </a:r>
            <a:r>
              <a:rPr lang="en-US" altLang="en-US" sz="1200" dirty="0" smtClean="0">
                <a:latin typeface="Arial" panose="020B0604020202020204" pitchFamily="34" charset="0"/>
                <a:ea typeface="ヒラギノ角ゴ Pro W3" charset="-128"/>
              </a:rPr>
              <a:t>)</a:t>
            </a:r>
            <a:endParaRPr lang="en-US" altLang="en-US" sz="1200" dirty="0">
              <a:latin typeface="Arial" panose="020B0604020202020204" pitchFamily="34" charset="0"/>
              <a:ea typeface="ヒラギノ角ゴ Pro W3" charset="-128"/>
            </a:endParaRPr>
          </a:p>
        </p:txBody>
      </p:sp>
      <p:graphicFrame>
        <p:nvGraphicFramePr>
          <p:cNvPr id="8" name="Group 29"/>
          <p:cNvGraphicFramePr>
            <a:graphicFrameLocks noGrp="1"/>
          </p:cNvGraphicFramePr>
          <p:nvPr>
            <p:extLst>
              <p:ext uri="{D42A27DB-BD31-4B8C-83A1-F6EECF244321}">
                <p14:modId xmlns:p14="http://schemas.microsoft.com/office/powerpoint/2010/main" val="846449790"/>
              </p:ext>
            </p:extLst>
          </p:nvPr>
        </p:nvGraphicFramePr>
        <p:xfrm>
          <a:off x="340613" y="4293096"/>
          <a:ext cx="8478143" cy="1730066"/>
        </p:xfrm>
        <a:graphic>
          <a:graphicData uri="http://schemas.openxmlformats.org/drawingml/2006/table">
            <a:tbl>
              <a:tblPr/>
              <a:tblGrid>
                <a:gridCol w="2628125">
                  <a:extLst>
                    <a:ext uri="{9D8B030D-6E8A-4147-A177-3AD203B41FA5}">
                      <a16:colId xmlns:a16="http://schemas.microsoft.com/office/drawing/2014/main" xmlns="" val="20000"/>
                    </a:ext>
                  </a:extLst>
                </a:gridCol>
                <a:gridCol w="2791866">
                  <a:extLst>
                    <a:ext uri="{9D8B030D-6E8A-4147-A177-3AD203B41FA5}">
                      <a16:colId xmlns:a16="http://schemas.microsoft.com/office/drawing/2014/main" xmlns="" val="20001"/>
                    </a:ext>
                  </a:extLst>
                </a:gridCol>
                <a:gridCol w="3058152">
                  <a:extLst>
                    <a:ext uri="{9D8B030D-6E8A-4147-A177-3AD203B41FA5}">
                      <a16:colId xmlns:a16="http://schemas.microsoft.com/office/drawing/2014/main" xmlns="" val="20002"/>
                    </a:ext>
                  </a:extLst>
                </a:gridCol>
              </a:tblGrid>
              <a:tr h="7948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smtClean="0">
                          <a:ln>
                            <a:noFill/>
                          </a:ln>
                          <a:solidFill>
                            <a:srgbClr val="FFFF00"/>
                          </a:solidFill>
                          <a:effectLst/>
                          <a:latin typeface="Arial" pitchFamily="34" charset="0"/>
                          <a:ea typeface="ヒラギノ角ゴ Pro W3" charset="-128"/>
                        </a:rPr>
                        <a:t>Yếu</a:t>
                      </a:r>
                      <a:r>
                        <a:rPr kumimoji="0" lang="en-US" sz="1400" b="1" i="0" u="none" strike="noStrike" cap="none" normalizeH="0" baseline="0" dirty="0" smtClean="0">
                          <a:ln>
                            <a:noFill/>
                          </a:ln>
                          <a:solidFill>
                            <a:srgbClr val="FFFF00"/>
                          </a:solidFill>
                          <a:effectLst/>
                          <a:latin typeface="Arial" pitchFamily="34" charset="0"/>
                          <a:ea typeface="ヒラギノ角ゴ Pro W3" charset="-128"/>
                        </a:rPr>
                        <a:t> </a:t>
                      </a:r>
                      <a:r>
                        <a:rPr kumimoji="0" lang="en-US" sz="1400" b="1" i="0" u="none" strike="noStrike" cap="none" normalizeH="0" baseline="0" dirty="0" err="1" smtClean="0">
                          <a:ln>
                            <a:noFill/>
                          </a:ln>
                          <a:solidFill>
                            <a:srgbClr val="FFFF00"/>
                          </a:solidFill>
                          <a:effectLst/>
                          <a:latin typeface="Arial" pitchFamily="34" charset="0"/>
                          <a:ea typeface="ヒラギノ角ゴ Pro W3" charset="-128"/>
                        </a:rPr>
                        <a:t>tố</a:t>
                      </a:r>
                      <a:endParaRPr kumimoji="0" lang="en-US" sz="1400" b="1" i="0" u="none" strike="noStrike" cap="none" normalizeH="0" baseline="0" dirty="0" smtClean="0">
                        <a:ln>
                          <a:noFill/>
                        </a:ln>
                        <a:solidFill>
                          <a:srgbClr val="FFFF00"/>
                        </a:solidFill>
                        <a:effectLst/>
                        <a:latin typeface="Arial" pitchFamily="34" charset="0"/>
                        <a:ea typeface="ヒラギノ角ゴ Pro W3" charset="-128"/>
                      </a:endParaRPr>
                    </a:p>
                  </a:txBody>
                  <a:tcPr marL="91447" marR="91447" marT="45555" marB="45555" anchor="ctr" horzOverflow="overflow">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a:noFill/>
                    </a:lnTlToBr>
                    <a:lnBlToTr>
                      <a:noFill/>
                    </a:lnBlToTr>
                    <a:solidFill>
                      <a:srgbClr val="0099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smtClean="0">
                          <a:ln>
                            <a:noFill/>
                          </a:ln>
                          <a:solidFill>
                            <a:srgbClr val="FFFF00"/>
                          </a:solidFill>
                          <a:effectLst/>
                          <a:latin typeface="Arial" pitchFamily="34" charset="0"/>
                          <a:ea typeface="ヒラギノ角ゴ Pro W3" charset="-128"/>
                        </a:rPr>
                        <a:t>Biến</a:t>
                      </a:r>
                      <a:r>
                        <a:rPr kumimoji="0" lang="en-US" sz="1400" b="1" i="0" u="none" strike="noStrike" cap="none" normalizeH="0" baseline="0" dirty="0" smtClean="0">
                          <a:ln>
                            <a:noFill/>
                          </a:ln>
                          <a:solidFill>
                            <a:srgbClr val="FFFF00"/>
                          </a:solidFill>
                          <a:effectLst/>
                          <a:latin typeface="Arial" pitchFamily="34" charset="0"/>
                          <a:ea typeface="ヒラギノ角ゴ Pro W3" charset="-128"/>
                        </a:rPr>
                        <a:t> </a:t>
                      </a:r>
                      <a:r>
                        <a:rPr kumimoji="0" lang="en-US" sz="1400" b="1" i="0" u="none" strike="noStrike" cap="none" normalizeH="0" baseline="0" dirty="0" err="1" smtClean="0">
                          <a:ln>
                            <a:noFill/>
                          </a:ln>
                          <a:solidFill>
                            <a:srgbClr val="FFFF00"/>
                          </a:solidFill>
                          <a:effectLst/>
                          <a:latin typeface="Arial" pitchFamily="34" charset="0"/>
                          <a:ea typeface="ヒラギノ角ゴ Pro W3" charset="-128"/>
                        </a:rPr>
                        <a:t>cố</a:t>
                      </a:r>
                      <a:r>
                        <a:rPr kumimoji="0" lang="en-US" sz="1400" b="1" i="0" u="none" strike="noStrike" cap="none" normalizeH="0" baseline="0" dirty="0" smtClean="0">
                          <a:ln>
                            <a:noFill/>
                          </a:ln>
                          <a:solidFill>
                            <a:srgbClr val="FFFF00"/>
                          </a:solidFill>
                          <a:effectLst/>
                          <a:latin typeface="Arial" pitchFamily="34" charset="0"/>
                          <a:ea typeface="ヒラギノ角ゴ Pro W3" charset="-128"/>
                        </a:rPr>
                        <a:t> </a:t>
                      </a:r>
                      <a:r>
                        <a:rPr kumimoji="0" lang="en-US" sz="1400" b="1" i="0" u="none" strike="noStrike" cap="none" normalizeH="0" baseline="0" dirty="0" err="1" smtClean="0">
                          <a:ln>
                            <a:noFill/>
                          </a:ln>
                          <a:solidFill>
                            <a:srgbClr val="FFFF00"/>
                          </a:solidFill>
                          <a:effectLst/>
                          <a:latin typeface="Arial" pitchFamily="34" charset="0"/>
                          <a:ea typeface="ヒラギノ角ゴ Pro W3" charset="-128"/>
                        </a:rPr>
                        <a:t>tiêu</a:t>
                      </a:r>
                      <a:r>
                        <a:rPr kumimoji="0" lang="en-US" sz="1400" b="1" i="0" u="none" strike="noStrike" cap="none" normalizeH="0" baseline="0" dirty="0" smtClean="0">
                          <a:ln>
                            <a:noFill/>
                          </a:ln>
                          <a:solidFill>
                            <a:srgbClr val="FFFF00"/>
                          </a:solidFill>
                          <a:effectLst/>
                          <a:latin typeface="Arial" pitchFamily="34" charset="0"/>
                          <a:ea typeface="ヒラギノ角ゴ Pro W3" charset="-128"/>
                        </a:rPr>
                        <a:t> </a:t>
                      </a:r>
                      <a:r>
                        <a:rPr kumimoji="0" lang="en-US" sz="1400" b="1" i="0" u="none" strike="noStrike" cap="none" normalizeH="0" baseline="0" dirty="0" err="1" smtClean="0">
                          <a:ln>
                            <a:noFill/>
                          </a:ln>
                          <a:solidFill>
                            <a:srgbClr val="FFFF00"/>
                          </a:solidFill>
                          <a:effectLst/>
                          <a:latin typeface="Arial" pitchFamily="34" charset="0"/>
                          <a:ea typeface="ヒラギノ角ゴ Pro W3" charset="-128"/>
                        </a:rPr>
                        <a:t>hóa</a:t>
                      </a:r>
                      <a:r>
                        <a:rPr kumimoji="0" lang="en-US" sz="1400" b="1" i="0" u="none" strike="noStrike" cap="none" normalizeH="0" baseline="0" dirty="0" smtClean="0">
                          <a:ln>
                            <a:noFill/>
                          </a:ln>
                          <a:solidFill>
                            <a:srgbClr val="FFFF00"/>
                          </a:solidFill>
                          <a:effectLst/>
                          <a:latin typeface="Arial" pitchFamily="34" charset="0"/>
                          <a:ea typeface="ヒラギノ角ゴ Pro W3" charset="-128"/>
                        </a:rPr>
                        <a:t> </a:t>
                      </a:r>
                      <a:r>
                        <a:rPr kumimoji="0" lang="en-US" sz="1400" b="1" i="0" u="none" strike="noStrike" cap="none" normalizeH="0" baseline="0" dirty="0" err="1" smtClean="0">
                          <a:ln>
                            <a:noFill/>
                          </a:ln>
                          <a:solidFill>
                            <a:srgbClr val="FFFF00"/>
                          </a:solidFill>
                          <a:effectLst/>
                          <a:latin typeface="Arial" pitchFamily="34" charset="0"/>
                          <a:ea typeface="ヒラギノ角ゴ Pro W3" charset="-128"/>
                        </a:rPr>
                        <a:t>trên</a:t>
                      </a:r>
                      <a:r>
                        <a:rPr kumimoji="0" lang="en-US" sz="1400" b="1" i="0" u="none" strike="noStrike" cap="none" normalizeH="0" baseline="0" dirty="0" smtClean="0">
                          <a:ln>
                            <a:noFill/>
                          </a:ln>
                          <a:solidFill>
                            <a:srgbClr val="FFFF00"/>
                          </a:solidFill>
                          <a:effectLst/>
                          <a:latin typeface="Arial" pitchFamily="34" charset="0"/>
                          <a:ea typeface="ヒラギノ角ゴ Pro W3" charset="-128"/>
                        </a:rPr>
                        <a:t/>
                      </a:r>
                      <a:br>
                        <a:rPr kumimoji="0" lang="en-US" sz="1400" b="1" i="0" u="none" strike="noStrike" cap="none" normalizeH="0" baseline="0" dirty="0" smtClean="0">
                          <a:ln>
                            <a:noFill/>
                          </a:ln>
                          <a:solidFill>
                            <a:srgbClr val="FFFF00"/>
                          </a:solidFill>
                          <a:effectLst/>
                          <a:latin typeface="Arial" pitchFamily="34" charset="0"/>
                          <a:ea typeface="ヒラギノ角ゴ Pro W3" charset="-128"/>
                        </a:rPr>
                      </a:br>
                      <a:r>
                        <a:rPr kumimoji="0" lang="en-US" sz="1400" b="1" i="0" u="none" strike="noStrike" cap="none" normalizeH="0" baseline="0" dirty="0" smtClean="0">
                          <a:ln>
                            <a:noFill/>
                          </a:ln>
                          <a:solidFill>
                            <a:srgbClr val="FFFF00"/>
                          </a:solidFill>
                          <a:effectLst/>
                          <a:latin typeface="Arial" pitchFamily="34" charset="0"/>
                          <a:ea typeface="ヒラギノ角ゴ Pro W3" charset="-128"/>
                        </a:rPr>
                        <a:t>(n=3,829)</a:t>
                      </a:r>
                    </a:p>
                  </a:txBody>
                  <a:tcPr marL="91447" marR="91447" marT="45555" marB="45555" anchor="ctr" horzOverflow="overflow">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a:noFill/>
                    </a:lnTlToBr>
                    <a:lnBlToTr>
                      <a:noFill/>
                    </a:lnBlToTr>
                    <a:solidFill>
                      <a:srgbClr val="0099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smtClean="0">
                          <a:ln>
                            <a:noFill/>
                          </a:ln>
                          <a:solidFill>
                            <a:srgbClr val="FFFF00"/>
                          </a:solidFill>
                          <a:effectLst/>
                          <a:latin typeface="Arial" pitchFamily="34" charset="0"/>
                          <a:ea typeface="ヒラギノ角ゴ Pro W3" charset="-128"/>
                        </a:rPr>
                        <a:t>Biến</a:t>
                      </a:r>
                      <a:r>
                        <a:rPr kumimoji="0" lang="en-US" sz="1400" b="1" i="0" u="none" strike="noStrike" cap="none" normalizeH="0" baseline="0" dirty="0" smtClean="0">
                          <a:ln>
                            <a:noFill/>
                          </a:ln>
                          <a:solidFill>
                            <a:srgbClr val="FFFF00"/>
                          </a:solidFill>
                          <a:effectLst/>
                          <a:latin typeface="Arial" pitchFamily="34" charset="0"/>
                          <a:ea typeface="ヒラギノ角ゴ Pro W3" charset="-128"/>
                        </a:rPr>
                        <a:t> </a:t>
                      </a:r>
                      <a:r>
                        <a:rPr kumimoji="0" lang="en-US" sz="1400" b="1" i="0" u="none" strike="noStrike" cap="none" normalizeH="0" baseline="0" dirty="0" err="1" smtClean="0">
                          <a:ln>
                            <a:noFill/>
                          </a:ln>
                          <a:solidFill>
                            <a:srgbClr val="FFFF00"/>
                          </a:solidFill>
                          <a:effectLst/>
                          <a:latin typeface="Arial" pitchFamily="34" charset="0"/>
                          <a:ea typeface="ヒラギノ角ゴ Pro W3" charset="-128"/>
                        </a:rPr>
                        <a:t>cố</a:t>
                      </a:r>
                      <a:r>
                        <a:rPr kumimoji="0" lang="en-US" sz="1400" b="1" i="0" u="none" strike="noStrike" cap="none" normalizeH="0" baseline="0" dirty="0" smtClean="0">
                          <a:ln>
                            <a:noFill/>
                          </a:ln>
                          <a:solidFill>
                            <a:srgbClr val="FFFF00"/>
                          </a:solidFill>
                          <a:effectLst/>
                          <a:latin typeface="Arial" pitchFamily="34" charset="0"/>
                          <a:ea typeface="ヒラギノ角ゴ Pro W3" charset="-128"/>
                        </a:rPr>
                        <a:t> </a:t>
                      </a:r>
                      <a:r>
                        <a:rPr kumimoji="0" lang="en-US" sz="1400" b="1" i="0" u="none" strike="noStrike" cap="none" normalizeH="0" baseline="0" dirty="0" err="1" smtClean="0">
                          <a:ln>
                            <a:noFill/>
                          </a:ln>
                          <a:solidFill>
                            <a:srgbClr val="FFFF00"/>
                          </a:solidFill>
                          <a:effectLst/>
                          <a:latin typeface="Arial" pitchFamily="34" charset="0"/>
                          <a:ea typeface="ヒラギノ角ゴ Pro W3" charset="-128"/>
                        </a:rPr>
                        <a:t>tiêu</a:t>
                      </a:r>
                      <a:r>
                        <a:rPr kumimoji="0" lang="en-US" sz="1400" b="1" i="0" u="none" strike="noStrike" cap="none" normalizeH="0" baseline="0" dirty="0" smtClean="0">
                          <a:ln>
                            <a:noFill/>
                          </a:ln>
                          <a:solidFill>
                            <a:srgbClr val="FFFF00"/>
                          </a:solidFill>
                          <a:effectLst/>
                          <a:latin typeface="Arial" pitchFamily="34" charset="0"/>
                          <a:ea typeface="ヒラギノ角ゴ Pro W3" charset="-128"/>
                        </a:rPr>
                        <a:t> </a:t>
                      </a:r>
                      <a:r>
                        <a:rPr kumimoji="0" lang="en-US" sz="1400" b="1" i="0" u="none" strike="noStrike" cap="none" normalizeH="0" baseline="0" dirty="0" err="1" smtClean="0">
                          <a:ln>
                            <a:noFill/>
                          </a:ln>
                          <a:solidFill>
                            <a:srgbClr val="FFFF00"/>
                          </a:solidFill>
                          <a:effectLst/>
                          <a:latin typeface="Arial" pitchFamily="34" charset="0"/>
                          <a:ea typeface="ヒラギノ角ゴ Pro W3" charset="-128"/>
                        </a:rPr>
                        <a:t>hóa</a:t>
                      </a:r>
                      <a:r>
                        <a:rPr kumimoji="0" lang="en-US" sz="1400" b="1" i="0" u="none" strike="noStrike" cap="none" normalizeH="0" baseline="0" dirty="0" smtClean="0">
                          <a:ln>
                            <a:noFill/>
                          </a:ln>
                          <a:solidFill>
                            <a:srgbClr val="FFFF00"/>
                          </a:solidFill>
                          <a:effectLst/>
                          <a:latin typeface="Arial" pitchFamily="34" charset="0"/>
                          <a:ea typeface="ヒラギノ角ゴ Pro W3" charset="-128"/>
                        </a:rPr>
                        <a:t> </a:t>
                      </a:r>
                      <a:r>
                        <a:rPr kumimoji="0" lang="en-US" sz="1400" b="1" i="0" u="none" strike="noStrike" cap="none" normalizeH="0" baseline="0" dirty="0" err="1" smtClean="0">
                          <a:ln>
                            <a:noFill/>
                          </a:ln>
                          <a:solidFill>
                            <a:srgbClr val="FFFF00"/>
                          </a:solidFill>
                          <a:effectLst/>
                          <a:latin typeface="Arial" pitchFamily="34" charset="0"/>
                          <a:ea typeface="ヒラギノ角ゴ Pro W3" charset="-128"/>
                        </a:rPr>
                        <a:t>dưới</a:t>
                      </a:r>
                      <a:r>
                        <a:rPr kumimoji="0" lang="en-US" sz="1400" b="1" i="0" u="none" strike="noStrike" cap="none" normalizeH="0" baseline="0" dirty="0" smtClean="0">
                          <a:ln>
                            <a:noFill/>
                          </a:ln>
                          <a:solidFill>
                            <a:srgbClr val="FFFF00"/>
                          </a:solidFill>
                          <a:effectLst/>
                          <a:latin typeface="Arial" pitchFamily="34" charset="0"/>
                          <a:ea typeface="ヒラギノ角ゴ Pro W3" charset="-128"/>
                        </a:rPr>
                        <a:t/>
                      </a:r>
                      <a:br>
                        <a:rPr kumimoji="0" lang="en-US" sz="1400" b="1" i="0" u="none" strike="noStrike" cap="none" normalizeH="0" baseline="0" dirty="0" smtClean="0">
                          <a:ln>
                            <a:noFill/>
                          </a:ln>
                          <a:solidFill>
                            <a:srgbClr val="FFFF00"/>
                          </a:solidFill>
                          <a:effectLst/>
                          <a:latin typeface="Arial" pitchFamily="34" charset="0"/>
                          <a:ea typeface="ヒラギノ角ゴ Pro W3" charset="-128"/>
                        </a:rPr>
                      </a:br>
                      <a:r>
                        <a:rPr kumimoji="0" lang="en-US" sz="1400" b="1" i="0" u="none" strike="noStrike" cap="none" normalizeH="0" baseline="0" dirty="0" smtClean="0">
                          <a:ln>
                            <a:noFill/>
                          </a:ln>
                          <a:solidFill>
                            <a:srgbClr val="FFFF00"/>
                          </a:solidFill>
                          <a:effectLst/>
                          <a:latin typeface="Arial" pitchFamily="34" charset="0"/>
                          <a:ea typeface="ヒラギノ角ゴ Pro W3" charset="-128"/>
                        </a:rPr>
                        <a:t>(n=1,873)</a:t>
                      </a:r>
                    </a:p>
                  </a:txBody>
                  <a:tcPr marL="91447" marR="91447" marT="45555" marB="45555" anchor="ctr" horzOverflow="overflow">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a:noFill/>
                    </a:lnTlToBr>
                    <a:lnBlToTr>
                      <a:noFill/>
                    </a:lnBlToTr>
                    <a:solidFill>
                      <a:srgbClr val="009999"/>
                    </a:solidFill>
                  </a:tcPr>
                </a:tc>
                <a:extLst>
                  <a:ext uri="{0D108BD9-81ED-4DB2-BD59-A6C34878D82A}">
                    <a16:rowId xmlns:a16="http://schemas.microsoft.com/office/drawing/2014/main" xmlns="" val="10000"/>
                  </a:ext>
                </a:extLst>
              </a:tr>
              <a:tr h="4676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Arial" pitchFamily="34" charset="0"/>
                          <a:ea typeface="ヒラギノ角ゴ Pro W3" charset="-128"/>
                        </a:rPr>
                        <a:t>Tỷ</a:t>
                      </a:r>
                      <a:r>
                        <a:rPr kumimoji="0" lang="en-US" sz="1400" b="1" i="0" u="none" strike="noStrike" cap="none" normalizeH="0" baseline="0" dirty="0" smtClean="0">
                          <a:ln>
                            <a:noFill/>
                          </a:ln>
                          <a:solidFill>
                            <a:schemeClr val="tx1"/>
                          </a:solidFill>
                          <a:effectLst/>
                          <a:latin typeface="Arial" pitchFamily="34" charset="0"/>
                          <a:ea typeface="ヒラギノ角ゴ Pro W3" charset="-128"/>
                        </a:rPr>
                        <a:t> </a:t>
                      </a:r>
                      <a:r>
                        <a:rPr kumimoji="0" lang="en-US" sz="1400" b="1" i="0" u="none" strike="noStrike" cap="none" normalizeH="0" baseline="0" dirty="0" err="1" smtClean="0">
                          <a:ln>
                            <a:noFill/>
                          </a:ln>
                          <a:solidFill>
                            <a:schemeClr val="tx1"/>
                          </a:solidFill>
                          <a:effectLst/>
                          <a:latin typeface="Arial" pitchFamily="34" charset="0"/>
                          <a:ea typeface="ヒラギノ角ゴ Pro W3" charset="-128"/>
                        </a:rPr>
                        <a:t>lệ</a:t>
                      </a:r>
                      <a:r>
                        <a:rPr kumimoji="0" lang="en-US" sz="1400" b="1" i="0" u="none" strike="noStrike" cap="none" normalizeH="0" baseline="0" dirty="0" smtClean="0">
                          <a:ln>
                            <a:noFill/>
                          </a:ln>
                          <a:solidFill>
                            <a:schemeClr val="tx1"/>
                          </a:solidFill>
                          <a:effectLst/>
                          <a:latin typeface="Arial" pitchFamily="34" charset="0"/>
                          <a:ea typeface="ヒラギノ角ゴ Pro W3" charset="-128"/>
                        </a:rPr>
                        <a:t> </a:t>
                      </a:r>
                      <a:r>
                        <a:rPr kumimoji="0" lang="en-US" sz="1400" b="1" i="0" u="none" strike="noStrike" cap="none" normalizeH="0" baseline="0" dirty="0" err="1" smtClean="0">
                          <a:ln>
                            <a:noFill/>
                          </a:ln>
                          <a:solidFill>
                            <a:schemeClr val="tx1"/>
                          </a:solidFill>
                          <a:effectLst/>
                          <a:latin typeface="Arial" pitchFamily="34" charset="0"/>
                          <a:ea typeface="ヒラギノ角ゴ Pro W3" charset="-128"/>
                        </a:rPr>
                        <a:t>tử</a:t>
                      </a:r>
                      <a:r>
                        <a:rPr kumimoji="0" lang="en-US" sz="1400" b="1" i="0" u="none" strike="noStrike" cap="none" normalizeH="0" baseline="0" dirty="0" smtClean="0">
                          <a:ln>
                            <a:noFill/>
                          </a:ln>
                          <a:solidFill>
                            <a:schemeClr val="tx1"/>
                          </a:solidFill>
                          <a:effectLst/>
                          <a:latin typeface="Arial" pitchFamily="34" charset="0"/>
                          <a:ea typeface="ヒラギノ角ゴ Pro W3" charset="-128"/>
                        </a:rPr>
                        <a:t> </a:t>
                      </a:r>
                      <a:r>
                        <a:rPr kumimoji="0" lang="en-US" sz="1400" b="1" i="0" u="none" strike="noStrike" cap="none" normalizeH="0" baseline="0" dirty="0" err="1" smtClean="0">
                          <a:ln>
                            <a:noFill/>
                          </a:ln>
                          <a:solidFill>
                            <a:schemeClr val="tx1"/>
                          </a:solidFill>
                          <a:effectLst/>
                          <a:latin typeface="Arial" pitchFamily="34" charset="0"/>
                          <a:ea typeface="ヒラギノ角ゴ Pro W3" charset="-128"/>
                        </a:rPr>
                        <a:t>vong</a:t>
                      </a:r>
                      <a:r>
                        <a:rPr kumimoji="0" lang="en-US" sz="1400" b="1" i="0" u="none" strike="noStrike" cap="none" normalizeH="0" baseline="0" dirty="0" smtClean="0">
                          <a:ln>
                            <a:noFill/>
                          </a:ln>
                          <a:solidFill>
                            <a:schemeClr val="tx1"/>
                          </a:solidFill>
                          <a:effectLst/>
                          <a:latin typeface="Arial" pitchFamily="34" charset="0"/>
                          <a:ea typeface="ヒラギノ角ゴ Pro W3" charset="-128"/>
                        </a:rPr>
                        <a:t>(%)</a:t>
                      </a:r>
                    </a:p>
                  </a:txBody>
                  <a:tcPr marL="91447" marR="91447" marT="45555" marB="45555" anchor="ctr" horzOverflow="overflow">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a:noFill/>
                    </a:lnTlToBr>
                    <a:lnBlToTr>
                      <a:noFill/>
                    </a:lnBlToTr>
                    <a:solidFill>
                      <a:srgbClr val="333366">
                        <a:alpha val="59999"/>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pitchFamily="34" charset="0"/>
                          <a:ea typeface="ヒラギノ角ゴ Pro W3" charset="-128"/>
                        </a:rPr>
                        <a:t>5.5 ± 0.23</a:t>
                      </a:r>
                      <a:endParaRPr kumimoji="0" lang="en-US" sz="1400" b="1" i="0" u="none" strike="noStrike" cap="none" normalizeH="0" baseline="0" dirty="0" smtClean="0">
                        <a:ln>
                          <a:noFill/>
                        </a:ln>
                        <a:solidFill>
                          <a:schemeClr val="tx1"/>
                        </a:solidFill>
                        <a:effectLst/>
                        <a:latin typeface="Arial" pitchFamily="34" charset="0"/>
                        <a:ea typeface="ヒラギノ角ゴ Pro W3" charset="-128"/>
                      </a:endParaRPr>
                    </a:p>
                  </a:txBody>
                  <a:tcPr marL="91447" marR="91447" marT="45555" marB="45555" anchor="ctr" horzOverflow="overflow">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a:noFill/>
                    </a:lnTlToBr>
                    <a:lnBlToTr>
                      <a:noFill/>
                    </a:lnBlToTr>
                    <a:solidFill>
                      <a:srgbClr val="333366">
                        <a:alpha val="59999"/>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pitchFamily="34" charset="0"/>
                          <a:ea typeface="ヒラギノ角ゴ Pro W3" charset="-128"/>
                        </a:rPr>
                        <a:t>8.8 ± 0.28</a:t>
                      </a:r>
                      <a:r>
                        <a:rPr kumimoji="0" lang="en-US" sz="1400" b="1" i="0" u="none" strike="noStrike" cap="none" normalizeH="0" baseline="30000" dirty="0" smtClean="0">
                          <a:ln>
                            <a:noFill/>
                          </a:ln>
                          <a:solidFill>
                            <a:schemeClr val="tx1"/>
                          </a:solidFill>
                          <a:effectLst/>
                          <a:latin typeface="Arial" pitchFamily="34" charset="0"/>
                          <a:ea typeface="ヒラギノ角ゴ Pro W3" charset="-128"/>
                        </a:rPr>
                        <a:t>†</a:t>
                      </a:r>
                    </a:p>
                  </a:txBody>
                  <a:tcPr marL="91447" marR="91447" marT="45555" marB="45555" anchor="ctr" horzOverflow="overflow">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a:noFill/>
                    </a:lnTlToBr>
                    <a:lnBlToTr>
                      <a:noFill/>
                    </a:lnBlToTr>
                    <a:solidFill>
                      <a:srgbClr val="333366">
                        <a:alpha val="59999"/>
                      </a:srgbClr>
                    </a:solidFill>
                  </a:tcPr>
                </a:tc>
                <a:extLst>
                  <a:ext uri="{0D108BD9-81ED-4DB2-BD59-A6C34878D82A}">
                    <a16:rowId xmlns:a16="http://schemas.microsoft.com/office/drawing/2014/main" xmlns="" val="10001"/>
                  </a:ext>
                </a:extLst>
              </a:tr>
              <a:tr h="4676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Arial" pitchFamily="34" charset="0"/>
                          <a:ea typeface="ヒラギノ角ゴ Pro W3" charset="-128"/>
                        </a:rPr>
                        <a:t>Số</a:t>
                      </a:r>
                      <a:r>
                        <a:rPr kumimoji="0" lang="en-US" sz="1400" b="1" i="0" u="none" strike="noStrike" cap="none" normalizeH="0" baseline="0" dirty="0" smtClean="0">
                          <a:ln>
                            <a:noFill/>
                          </a:ln>
                          <a:solidFill>
                            <a:schemeClr val="tx1"/>
                          </a:solidFill>
                          <a:effectLst/>
                          <a:latin typeface="Arial" pitchFamily="34" charset="0"/>
                          <a:ea typeface="ヒラギノ角ゴ Pro W3" charset="-128"/>
                        </a:rPr>
                        <a:t> </a:t>
                      </a:r>
                      <a:r>
                        <a:rPr kumimoji="0" lang="en-US" sz="1400" b="1" i="0" u="none" strike="noStrike" cap="none" normalizeH="0" baseline="0" dirty="0" err="1" smtClean="0">
                          <a:ln>
                            <a:noFill/>
                          </a:ln>
                          <a:solidFill>
                            <a:schemeClr val="tx1"/>
                          </a:solidFill>
                          <a:effectLst/>
                          <a:latin typeface="Arial" pitchFamily="34" charset="0"/>
                          <a:ea typeface="ヒラギノ角ゴ Pro W3" charset="-128"/>
                        </a:rPr>
                        <a:t>ngày</a:t>
                      </a:r>
                      <a:r>
                        <a:rPr kumimoji="0" lang="en-US" sz="1400" b="1" i="0" u="none" strike="noStrike" cap="none" normalizeH="0" baseline="0" dirty="0" smtClean="0">
                          <a:ln>
                            <a:noFill/>
                          </a:ln>
                          <a:solidFill>
                            <a:schemeClr val="tx1"/>
                          </a:solidFill>
                          <a:effectLst/>
                          <a:latin typeface="Arial" pitchFamily="34" charset="0"/>
                          <a:ea typeface="ヒラギノ角ゴ Pro W3" charset="-128"/>
                        </a:rPr>
                        <a:t> </a:t>
                      </a:r>
                      <a:r>
                        <a:rPr kumimoji="0" lang="en-US" sz="1400" b="1" i="0" u="none" strike="noStrike" cap="none" normalizeH="0" baseline="0" dirty="0" err="1" smtClean="0">
                          <a:ln>
                            <a:noFill/>
                          </a:ln>
                          <a:solidFill>
                            <a:schemeClr val="tx1"/>
                          </a:solidFill>
                          <a:effectLst/>
                          <a:latin typeface="Arial" pitchFamily="34" charset="0"/>
                          <a:ea typeface="ヒラギノ角ゴ Pro W3" charset="-128"/>
                        </a:rPr>
                        <a:t>nằm</a:t>
                      </a:r>
                      <a:r>
                        <a:rPr kumimoji="0" lang="en-US" sz="1400" b="1" i="0" u="none" strike="noStrike" cap="none" normalizeH="0" baseline="0" dirty="0" smtClean="0">
                          <a:ln>
                            <a:noFill/>
                          </a:ln>
                          <a:solidFill>
                            <a:schemeClr val="tx1"/>
                          </a:solidFill>
                          <a:effectLst/>
                          <a:latin typeface="Arial" pitchFamily="34" charset="0"/>
                          <a:ea typeface="ヒラギノ角ゴ Pro W3" charset="-128"/>
                        </a:rPr>
                        <a:t> </a:t>
                      </a:r>
                      <a:r>
                        <a:rPr kumimoji="0" lang="en-US" sz="1400" b="1" i="0" u="none" strike="noStrike" cap="none" normalizeH="0" baseline="0" dirty="0" err="1" smtClean="0">
                          <a:ln>
                            <a:noFill/>
                          </a:ln>
                          <a:solidFill>
                            <a:schemeClr val="tx1"/>
                          </a:solidFill>
                          <a:effectLst/>
                          <a:latin typeface="Arial" pitchFamily="34" charset="0"/>
                          <a:ea typeface="ヒラギノ角ゴ Pro W3" charset="-128"/>
                        </a:rPr>
                        <a:t>viện</a:t>
                      </a:r>
                      <a:endParaRPr kumimoji="0" lang="en-US" sz="1400" b="1" i="0" u="none" strike="noStrike" cap="none" normalizeH="0" baseline="0" dirty="0" smtClean="0">
                        <a:ln>
                          <a:noFill/>
                        </a:ln>
                        <a:solidFill>
                          <a:schemeClr val="tx1"/>
                        </a:solidFill>
                        <a:effectLst/>
                        <a:latin typeface="Arial" pitchFamily="34" charset="0"/>
                        <a:ea typeface="ヒラギノ角ゴ Pro W3" charset="-128"/>
                      </a:endParaRPr>
                    </a:p>
                  </a:txBody>
                  <a:tcPr marL="91447" marR="91447" marT="45555" marB="45555" anchor="ctr" horzOverflow="overflow">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a:noFill/>
                    </a:lnTlToBr>
                    <a:lnBlToTr>
                      <a:noFill/>
                    </a:lnBlToTr>
                    <a:solidFill>
                      <a:srgbClr val="333366">
                        <a:alpha val="59999"/>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pitchFamily="34" charset="0"/>
                          <a:ea typeface="ヒラギノ角ゴ Pro W3" charset="-128"/>
                        </a:rPr>
                        <a:t>7.89 ± 8.76</a:t>
                      </a:r>
                      <a:endParaRPr kumimoji="0" lang="en-US" sz="1400" b="1" i="0" u="none" strike="noStrike" cap="none" normalizeH="0" baseline="0" dirty="0" smtClean="0">
                        <a:ln>
                          <a:noFill/>
                        </a:ln>
                        <a:solidFill>
                          <a:schemeClr val="tx1"/>
                        </a:solidFill>
                        <a:effectLst/>
                        <a:latin typeface="Arial" pitchFamily="34" charset="0"/>
                        <a:ea typeface="ヒラギノ角ゴ Pro W3" charset="-128"/>
                      </a:endParaRPr>
                    </a:p>
                  </a:txBody>
                  <a:tcPr marL="91447" marR="91447" marT="45555" marB="45555" anchor="ctr" horzOverflow="overflow">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a:noFill/>
                    </a:lnTlToBr>
                    <a:lnBlToTr>
                      <a:noFill/>
                    </a:lnBlToTr>
                    <a:solidFill>
                      <a:srgbClr val="333366">
                        <a:alpha val="59999"/>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pitchFamily="34" charset="0"/>
                          <a:ea typeface="ヒラギノ角ゴ Pro W3" charset="-128"/>
                        </a:rPr>
                        <a:t>11.55 ± 13.87</a:t>
                      </a:r>
                      <a:r>
                        <a:rPr kumimoji="0" lang="en-US" sz="1400" b="1" i="0" u="none" strike="noStrike" cap="none" normalizeH="0" baseline="30000" dirty="0" smtClean="0">
                          <a:ln>
                            <a:noFill/>
                          </a:ln>
                          <a:solidFill>
                            <a:schemeClr val="tx1"/>
                          </a:solidFill>
                          <a:effectLst/>
                          <a:latin typeface="Arial" pitchFamily="34" charset="0"/>
                          <a:ea typeface="ヒラギノ角ゴ Pro W3" charset="-128"/>
                        </a:rPr>
                        <a:t>†</a:t>
                      </a:r>
                    </a:p>
                  </a:txBody>
                  <a:tcPr marL="91447" marR="91447" marT="45555" marB="45555" anchor="ctr" horzOverflow="overflow">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a:noFill/>
                    </a:lnTlToBr>
                    <a:lnBlToTr>
                      <a:noFill/>
                    </a:lnBlToTr>
                    <a:solidFill>
                      <a:srgbClr val="333366">
                        <a:alpha val="59999"/>
                      </a:srgbClr>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65750096"/>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solidFill>
                  <a:srgbClr val="FF0000"/>
                </a:solidFill>
              </a:rPr>
              <a:t>Cơ</a:t>
            </a:r>
            <a:r>
              <a:rPr lang="en-US" dirty="0" smtClean="0">
                <a:solidFill>
                  <a:srgbClr val="FF0000"/>
                </a:solidFill>
              </a:rPr>
              <a:t> </a:t>
            </a:r>
            <a:r>
              <a:rPr lang="en-US" dirty="0" err="1" smtClean="0">
                <a:solidFill>
                  <a:srgbClr val="FF0000"/>
                </a:solidFill>
              </a:rPr>
              <a:t>chế</a:t>
            </a:r>
            <a:r>
              <a:rPr lang="en-US" dirty="0" smtClean="0">
                <a:solidFill>
                  <a:srgbClr val="FF0000"/>
                </a:solidFill>
              </a:rPr>
              <a:t> </a:t>
            </a:r>
            <a:r>
              <a:rPr lang="en-US" dirty="0" err="1" smtClean="0">
                <a:solidFill>
                  <a:srgbClr val="FF0000"/>
                </a:solidFill>
              </a:rPr>
              <a:t>bệnh</a:t>
            </a:r>
            <a:r>
              <a:rPr lang="en-US" dirty="0" smtClean="0">
                <a:solidFill>
                  <a:srgbClr val="FF0000"/>
                </a:solidFill>
              </a:rPr>
              <a:t> </a:t>
            </a:r>
            <a:r>
              <a:rPr lang="en-US" dirty="0" err="1" smtClean="0">
                <a:solidFill>
                  <a:srgbClr val="FF0000"/>
                </a:solidFill>
              </a:rPr>
              <a:t>sinh</a:t>
            </a:r>
            <a:r>
              <a:rPr lang="en-US" dirty="0" smtClean="0">
                <a:solidFill>
                  <a:srgbClr val="FF0000"/>
                </a:solidFill>
              </a:rPr>
              <a:t> </a:t>
            </a:r>
            <a:r>
              <a:rPr lang="en-US" dirty="0" err="1" smtClean="0">
                <a:solidFill>
                  <a:srgbClr val="FF0000"/>
                </a:solidFill>
              </a:rPr>
              <a:t>của</a:t>
            </a:r>
            <a:r>
              <a:rPr lang="en-US" dirty="0" smtClean="0">
                <a:solidFill>
                  <a:srgbClr val="FF0000"/>
                </a:solidFill>
              </a:rPr>
              <a:t> </a:t>
            </a:r>
            <a:r>
              <a:rPr lang="en-US" dirty="0" err="1" smtClean="0">
                <a:solidFill>
                  <a:srgbClr val="FF0000"/>
                </a:solidFill>
              </a:rPr>
              <a:t>tổn</a:t>
            </a:r>
            <a:r>
              <a:rPr lang="en-US" dirty="0" smtClean="0">
                <a:solidFill>
                  <a:srgbClr val="FF0000"/>
                </a:solidFill>
              </a:rPr>
              <a:t> </a:t>
            </a:r>
            <a:r>
              <a:rPr lang="en-US" dirty="0" err="1" smtClean="0">
                <a:solidFill>
                  <a:srgbClr val="FF0000"/>
                </a:solidFill>
              </a:rPr>
              <a:t>thương</a:t>
            </a:r>
            <a:r>
              <a:rPr lang="en-US" dirty="0" smtClean="0">
                <a:solidFill>
                  <a:srgbClr val="FF0000"/>
                </a:solidFill>
              </a:rPr>
              <a:t> </a:t>
            </a:r>
            <a:r>
              <a:rPr lang="en-US" dirty="0" err="1" smtClean="0">
                <a:solidFill>
                  <a:srgbClr val="FF0000"/>
                </a:solidFill>
              </a:rPr>
              <a:t>đường</a:t>
            </a:r>
            <a:r>
              <a:rPr lang="en-US" dirty="0" smtClean="0">
                <a:solidFill>
                  <a:srgbClr val="FF0000"/>
                </a:solidFill>
              </a:rPr>
              <a:t> TH </a:t>
            </a:r>
            <a:r>
              <a:rPr lang="en-US" dirty="0" err="1" smtClean="0">
                <a:solidFill>
                  <a:srgbClr val="FF0000"/>
                </a:solidFill>
              </a:rPr>
              <a:t>dưới</a:t>
            </a:r>
            <a:r>
              <a:rPr lang="en-US" dirty="0" smtClean="0">
                <a:solidFill>
                  <a:srgbClr val="FF0000"/>
                </a:solidFill>
              </a:rPr>
              <a:t> do NSAID</a:t>
            </a:r>
            <a:endParaRPr lang="en-US" dirty="0">
              <a:solidFill>
                <a:srgbClr val="FF0000"/>
              </a:solidFill>
            </a:endParaRPr>
          </a:p>
        </p:txBody>
      </p:sp>
      <p:sp>
        <p:nvSpPr>
          <p:cNvPr id="3" name="Content Placeholder 2"/>
          <p:cNvSpPr>
            <a:spLocks noGrp="1"/>
          </p:cNvSpPr>
          <p:nvPr>
            <p:ph idx="1"/>
          </p:nvPr>
        </p:nvSpPr>
        <p:spPr>
          <a:xfrm>
            <a:off x="287524" y="1700808"/>
            <a:ext cx="4140707" cy="4284476"/>
          </a:xfrm>
        </p:spPr>
        <p:txBody>
          <a:bodyPr/>
          <a:lstStyle/>
          <a:p>
            <a:pPr>
              <a:defRPr/>
            </a:pPr>
            <a:r>
              <a:rPr lang="vi-VN" sz="2400" b="1" dirty="0">
                <a:solidFill>
                  <a:srgbClr val="FF0000"/>
                </a:solidFill>
              </a:rPr>
              <a:t>Tính acid của </a:t>
            </a:r>
            <a:r>
              <a:rPr lang="vi-VN" sz="2400" b="1" dirty="0" smtClean="0">
                <a:solidFill>
                  <a:srgbClr val="FF0000"/>
                </a:solidFill>
              </a:rPr>
              <a:t>NSAID</a:t>
            </a:r>
            <a:r>
              <a:rPr lang="vi-VN" sz="2400" b="1" dirty="0" smtClean="0">
                <a:solidFill>
                  <a:srgbClr val="FFFF00"/>
                </a:solidFill>
              </a:rPr>
              <a:t> </a:t>
            </a:r>
            <a:r>
              <a:rPr lang="vi-VN" sz="2000" dirty="0"/>
              <a:t>càng cao </a:t>
            </a:r>
            <a:r>
              <a:rPr lang="vi-VN" sz="2000" dirty="0" smtClean="0"/>
              <a:t>tổn </a:t>
            </a:r>
            <a:r>
              <a:rPr lang="vi-VN" sz="2000" dirty="0"/>
              <a:t>thương </a:t>
            </a:r>
            <a:r>
              <a:rPr lang="en-US" sz="2000" dirty="0" smtClean="0"/>
              <a:t>TH</a:t>
            </a:r>
            <a:r>
              <a:rPr lang="vi-VN" sz="2000" dirty="0" smtClean="0"/>
              <a:t> </a:t>
            </a:r>
            <a:r>
              <a:rPr lang="vi-VN" sz="2000" dirty="0"/>
              <a:t>càng cao</a:t>
            </a:r>
            <a:r>
              <a:rPr lang="en-US" sz="2000" dirty="0" smtClean="0"/>
              <a:t>.</a:t>
            </a:r>
          </a:p>
          <a:p>
            <a:pPr>
              <a:defRPr/>
            </a:pPr>
            <a:endParaRPr lang="en-US" sz="2000" dirty="0" smtClean="0"/>
          </a:p>
          <a:p>
            <a:pPr>
              <a:defRPr/>
            </a:pPr>
            <a:r>
              <a:rPr lang="en-US" sz="2000" dirty="0" err="1"/>
              <a:t>Vì</a:t>
            </a:r>
            <a:r>
              <a:rPr lang="en-US" sz="2000" dirty="0"/>
              <a:t> </a:t>
            </a:r>
            <a:r>
              <a:rPr lang="en-US" sz="2000" dirty="0" err="1"/>
              <a:t>vậy</a:t>
            </a:r>
            <a:r>
              <a:rPr lang="en-US" sz="2000" dirty="0"/>
              <a:t>, </a:t>
            </a:r>
            <a:r>
              <a:rPr lang="en-US" sz="2000" dirty="0" err="1"/>
              <a:t>các</a:t>
            </a:r>
            <a:r>
              <a:rPr lang="en-US" sz="2000" dirty="0"/>
              <a:t> </a:t>
            </a:r>
            <a:r>
              <a:rPr lang="en-US" sz="2000" dirty="0" err="1"/>
              <a:t>thuốc</a:t>
            </a:r>
            <a:r>
              <a:rPr lang="en-US" sz="2000" dirty="0"/>
              <a:t> </a:t>
            </a:r>
            <a:r>
              <a:rPr lang="en-US" sz="2000" dirty="0" err="1"/>
              <a:t>ức</a:t>
            </a:r>
            <a:r>
              <a:rPr lang="en-US" sz="2000" dirty="0"/>
              <a:t> </a:t>
            </a:r>
            <a:r>
              <a:rPr lang="en-US" sz="2000" dirty="0" err="1"/>
              <a:t>chế</a:t>
            </a:r>
            <a:r>
              <a:rPr lang="en-US" sz="2000" dirty="0"/>
              <a:t> </a:t>
            </a:r>
            <a:r>
              <a:rPr lang="en-US" sz="2000" dirty="0" err="1"/>
              <a:t>tiết</a:t>
            </a:r>
            <a:r>
              <a:rPr lang="en-US" sz="2000" dirty="0"/>
              <a:t> </a:t>
            </a:r>
            <a:r>
              <a:rPr lang="en-US" sz="2000" dirty="0" err="1"/>
              <a:t>như</a:t>
            </a:r>
            <a:r>
              <a:rPr lang="en-US" sz="2000" dirty="0"/>
              <a:t> PPI </a:t>
            </a:r>
            <a:r>
              <a:rPr lang="en-US" sz="2000" dirty="0" err="1"/>
              <a:t>không</a:t>
            </a:r>
            <a:r>
              <a:rPr lang="en-US" sz="2000" dirty="0"/>
              <a:t> </a:t>
            </a:r>
            <a:r>
              <a:rPr lang="en-US" sz="2000" dirty="0" err="1"/>
              <a:t>hiệu</a:t>
            </a:r>
            <a:r>
              <a:rPr lang="en-US" sz="2000" dirty="0"/>
              <a:t> </a:t>
            </a:r>
            <a:r>
              <a:rPr lang="en-US" sz="2000" dirty="0" err="1"/>
              <a:t>quả</a:t>
            </a:r>
            <a:r>
              <a:rPr lang="en-US" sz="2000" dirty="0"/>
              <a:t> </a:t>
            </a:r>
            <a:r>
              <a:rPr lang="en-US" sz="2000" dirty="0" err="1"/>
              <a:t>trong</a:t>
            </a:r>
            <a:r>
              <a:rPr lang="en-US" sz="2000" dirty="0"/>
              <a:t> </a:t>
            </a:r>
            <a:r>
              <a:rPr lang="en-US" sz="2000" dirty="0" err="1"/>
              <a:t>cả</a:t>
            </a:r>
            <a:r>
              <a:rPr lang="en-US" sz="2000" dirty="0"/>
              <a:t> </a:t>
            </a:r>
            <a:r>
              <a:rPr lang="en-US" sz="2000" dirty="0" err="1"/>
              <a:t>ngăn</a:t>
            </a:r>
            <a:r>
              <a:rPr lang="en-US" sz="2000" dirty="0"/>
              <a:t> </a:t>
            </a:r>
            <a:r>
              <a:rPr lang="en-US" sz="2000" dirty="0" err="1"/>
              <a:t>ngừa</a:t>
            </a:r>
            <a:r>
              <a:rPr lang="en-US" sz="2000" dirty="0"/>
              <a:t> </a:t>
            </a:r>
            <a:r>
              <a:rPr lang="en-US" sz="2000" dirty="0" err="1"/>
              <a:t>và</a:t>
            </a:r>
            <a:r>
              <a:rPr lang="en-US" sz="2000" dirty="0"/>
              <a:t> </a:t>
            </a:r>
            <a:r>
              <a:rPr lang="en-US" sz="2000" dirty="0" err="1"/>
              <a:t>điều</a:t>
            </a:r>
            <a:r>
              <a:rPr lang="en-US" sz="2000" dirty="0"/>
              <a:t> </a:t>
            </a:r>
            <a:r>
              <a:rPr lang="en-US" sz="2000" dirty="0" err="1" smtClean="0"/>
              <a:t>trị</a:t>
            </a:r>
            <a:endParaRPr lang="en-US" sz="2000" dirty="0" smtClean="0"/>
          </a:p>
          <a:p>
            <a:pPr>
              <a:defRPr/>
            </a:pPr>
            <a:endParaRPr lang="en-US" sz="2000" dirty="0"/>
          </a:p>
          <a:p>
            <a:r>
              <a:rPr lang="en-US" sz="2000" dirty="0" err="1" smtClean="0"/>
              <a:t>Giải</a:t>
            </a:r>
            <a:r>
              <a:rPr lang="en-US" sz="2000" dirty="0" smtClean="0"/>
              <a:t> </a:t>
            </a:r>
            <a:r>
              <a:rPr lang="en-US" sz="2000" dirty="0" err="1" smtClean="0"/>
              <a:t>pháp</a:t>
            </a:r>
            <a:r>
              <a:rPr lang="en-US" sz="2000" dirty="0" smtClean="0"/>
              <a:t>: </a:t>
            </a:r>
            <a:r>
              <a:rPr lang="en-US" sz="2000" dirty="0" err="1" smtClean="0"/>
              <a:t>Lựa</a:t>
            </a:r>
            <a:r>
              <a:rPr lang="en-US" sz="2000" dirty="0" smtClean="0"/>
              <a:t> </a:t>
            </a:r>
            <a:r>
              <a:rPr lang="en-US" sz="2000" dirty="0" err="1" smtClean="0"/>
              <a:t>chọn</a:t>
            </a:r>
            <a:r>
              <a:rPr lang="en-US" sz="2000" dirty="0" smtClean="0"/>
              <a:t> </a:t>
            </a:r>
            <a:r>
              <a:rPr lang="en-US" sz="2000" dirty="0" err="1" smtClean="0"/>
              <a:t>các</a:t>
            </a:r>
            <a:r>
              <a:rPr lang="en-US" sz="2000" dirty="0" smtClean="0"/>
              <a:t> NSAID </a:t>
            </a:r>
            <a:r>
              <a:rPr lang="en-US" sz="2000" dirty="0" err="1" smtClean="0"/>
              <a:t>không</a:t>
            </a:r>
            <a:r>
              <a:rPr lang="en-US" sz="2000" dirty="0" smtClean="0"/>
              <a:t>-acid </a:t>
            </a:r>
            <a:r>
              <a:rPr lang="en-US" sz="2000" dirty="0" err="1" smtClean="0"/>
              <a:t>và</a:t>
            </a:r>
            <a:r>
              <a:rPr lang="en-US" sz="2000" dirty="0" smtClean="0"/>
              <a:t> </a:t>
            </a:r>
            <a:r>
              <a:rPr lang="en-US" sz="2000" dirty="0" err="1" smtClean="0"/>
              <a:t>ảnh</a:t>
            </a:r>
            <a:r>
              <a:rPr lang="en-US" sz="2000" dirty="0" smtClean="0"/>
              <a:t> </a:t>
            </a:r>
            <a:r>
              <a:rPr lang="en-US" sz="2000" dirty="0" err="1" smtClean="0"/>
              <a:t>hưởng</a:t>
            </a:r>
            <a:r>
              <a:rPr lang="en-US" sz="2000" dirty="0" smtClean="0"/>
              <a:t> </a:t>
            </a:r>
            <a:r>
              <a:rPr lang="en-US" sz="2000" dirty="0" err="1" smtClean="0"/>
              <a:t>tối</a:t>
            </a:r>
            <a:r>
              <a:rPr lang="en-US" sz="2000" dirty="0" smtClean="0"/>
              <a:t> </a:t>
            </a:r>
            <a:r>
              <a:rPr lang="en-US" sz="2000" dirty="0" err="1" smtClean="0"/>
              <a:t>thiểu</a:t>
            </a:r>
            <a:r>
              <a:rPr lang="en-US" sz="2000" dirty="0" smtClean="0"/>
              <a:t> </a:t>
            </a:r>
            <a:r>
              <a:rPr lang="en-US" sz="2000" dirty="0" err="1" smtClean="0"/>
              <a:t>đến</a:t>
            </a:r>
            <a:r>
              <a:rPr lang="en-US" sz="2000" dirty="0" smtClean="0"/>
              <a:t> </a:t>
            </a:r>
            <a:r>
              <a:rPr lang="en-US" sz="2000" dirty="0" err="1" smtClean="0"/>
              <a:t>hệ</a:t>
            </a:r>
            <a:r>
              <a:rPr lang="en-US" sz="2000" dirty="0" smtClean="0"/>
              <a:t> </a:t>
            </a:r>
            <a:r>
              <a:rPr lang="en-US" sz="2000" dirty="0" err="1" smtClean="0"/>
              <a:t>tuần</a:t>
            </a:r>
            <a:r>
              <a:rPr lang="en-US" sz="2000" dirty="0" smtClean="0"/>
              <a:t> </a:t>
            </a:r>
            <a:r>
              <a:rPr lang="en-US" sz="2000" dirty="0" err="1" smtClean="0"/>
              <a:t>hoàn</a:t>
            </a:r>
            <a:r>
              <a:rPr lang="en-US" sz="2000" dirty="0" smtClean="0"/>
              <a:t> </a:t>
            </a:r>
            <a:r>
              <a:rPr lang="en-US" sz="2000" dirty="0" err="1" smtClean="0"/>
              <a:t>dạ</a:t>
            </a:r>
            <a:r>
              <a:rPr lang="en-US" sz="2000" dirty="0" smtClean="0"/>
              <a:t> </a:t>
            </a:r>
            <a:r>
              <a:rPr lang="en-US" sz="2000" dirty="0" err="1" smtClean="0"/>
              <a:t>dày</a:t>
            </a:r>
            <a:r>
              <a:rPr lang="en-US" sz="2000" dirty="0" smtClean="0"/>
              <a:t> </a:t>
            </a:r>
            <a:r>
              <a:rPr lang="en-US" sz="2000" dirty="0" err="1" smtClean="0"/>
              <a:t>ruột</a:t>
            </a:r>
            <a:endParaRPr lang="en-US" sz="2000" dirty="0"/>
          </a:p>
        </p:txBody>
      </p:sp>
      <p:graphicFrame>
        <p:nvGraphicFramePr>
          <p:cNvPr id="8" name="Table Placeholder 2"/>
          <p:cNvGraphicFramePr>
            <a:graphicFrameLocks/>
          </p:cNvGraphicFramePr>
          <p:nvPr>
            <p:extLst>
              <p:ext uri="{D42A27DB-BD31-4B8C-83A1-F6EECF244321}">
                <p14:modId xmlns:p14="http://schemas.microsoft.com/office/powerpoint/2010/main" val="2250206698"/>
              </p:ext>
            </p:extLst>
          </p:nvPr>
        </p:nvGraphicFramePr>
        <p:xfrm>
          <a:off x="4890101" y="1700808"/>
          <a:ext cx="4041687" cy="4072557"/>
        </p:xfrm>
        <a:graphic>
          <a:graphicData uri="http://schemas.openxmlformats.org/drawingml/2006/table">
            <a:tbl>
              <a:tblPr firstRow="1" bandRow="1"/>
              <a:tblGrid>
                <a:gridCol w="2883780">
                  <a:extLst>
                    <a:ext uri="{9D8B030D-6E8A-4147-A177-3AD203B41FA5}">
                      <a16:colId xmlns:a16="http://schemas.microsoft.com/office/drawing/2014/main" xmlns="" val="20000"/>
                    </a:ext>
                  </a:extLst>
                </a:gridCol>
                <a:gridCol w="1157907">
                  <a:extLst>
                    <a:ext uri="{9D8B030D-6E8A-4147-A177-3AD203B41FA5}">
                      <a16:colId xmlns:a16="http://schemas.microsoft.com/office/drawing/2014/main" xmlns="" val="20001"/>
                    </a:ext>
                  </a:extLst>
                </a:gridCol>
              </a:tblGrid>
              <a:tr h="438583">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GB" sz="1600" dirty="0" smtClean="0">
                          <a:solidFill>
                            <a:schemeClr val="tx1"/>
                          </a:solidFill>
                          <a:latin typeface="+mn-lt"/>
                          <a:cs typeface="Arial" panose="020B0604020202020204" pitchFamily="34" charset="0"/>
                        </a:rPr>
                        <a:t>Compound</a:t>
                      </a:r>
                      <a:endParaRPr lang="en-GB" sz="1600" dirty="0">
                        <a:solidFill>
                          <a:schemeClr val="tx1"/>
                        </a:solidFill>
                        <a:latin typeface="+mn-lt"/>
                        <a:cs typeface="Arial" panose="020B0604020202020204" pitchFamily="34" charset="0"/>
                      </a:endParaRPr>
                    </a:p>
                  </a:txBody>
                  <a:tcPr marL="207871" marR="207871" marT="45730" marB="4573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B050"/>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GB" sz="1600" dirty="0" smtClean="0">
                          <a:solidFill>
                            <a:schemeClr val="tx1"/>
                          </a:solidFill>
                          <a:latin typeface="+mn-lt"/>
                          <a:cs typeface="Arial" panose="020B0604020202020204" pitchFamily="34" charset="0"/>
                        </a:rPr>
                        <a:t>Acidity (</a:t>
                      </a:r>
                      <a:r>
                        <a:rPr lang="en-GB" sz="1600" dirty="0" err="1" smtClean="0">
                          <a:solidFill>
                            <a:schemeClr val="tx1"/>
                          </a:solidFill>
                          <a:latin typeface="+mn-lt"/>
                          <a:cs typeface="Arial" panose="020B0604020202020204" pitchFamily="34" charset="0"/>
                        </a:rPr>
                        <a:t>pK</a:t>
                      </a:r>
                      <a:r>
                        <a:rPr lang="en-GB" sz="1600" baseline="-25000" dirty="0" err="1" smtClean="0">
                          <a:solidFill>
                            <a:schemeClr val="tx1"/>
                          </a:solidFill>
                          <a:latin typeface="+mn-lt"/>
                          <a:cs typeface="Arial" panose="020B0604020202020204" pitchFamily="34" charset="0"/>
                        </a:rPr>
                        <a:t>a</a:t>
                      </a:r>
                      <a:r>
                        <a:rPr lang="en-GB" sz="1600" dirty="0" smtClean="0">
                          <a:solidFill>
                            <a:schemeClr val="tx1"/>
                          </a:solidFill>
                          <a:latin typeface="+mn-lt"/>
                          <a:cs typeface="Arial" panose="020B0604020202020204" pitchFamily="34" charset="0"/>
                        </a:rPr>
                        <a:t>)</a:t>
                      </a:r>
                      <a:endParaRPr lang="en-GB" sz="1600" dirty="0">
                        <a:solidFill>
                          <a:schemeClr val="tx1"/>
                        </a:solidFill>
                        <a:latin typeface="+mn-lt"/>
                        <a:cs typeface="Arial" panose="020B0604020202020204" pitchFamily="34" charset="0"/>
                      </a:endParaRPr>
                    </a:p>
                  </a:txBody>
                  <a:tcPr marL="207871" marR="207871" marT="45730" marB="4573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xmlns="" val="10000"/>
                  </a:ext>
                </a:extLst>
              </a:tr>
              <a:tr h="32341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GB" sz="1600" dirty="0" smtClean="0">
                          <a:solidFill>
                            <a:schemeClr val="tx1"/>
                          </a:solidFill>
                          <a:latin typeface="+mn-lt"/>
                          <a:cs typeface="Arial" panose="020B0604020202020204" pitchFamily="34" charset="0"/>
                        </a:rPr>
                        <a:t>Valdecoxib</a:t>
                      </a:r>
                      <a:r>
                        <a:rPr lang="en-GB" sz="1600" baseline="30000" dirty="0" smtClean="0">
                          <a:solidFill>
                            <a:schemeClr val="tx1"/>
                          </a:solidFill>
                          <a:latin typeface="+mn-lt"/>
                          <a:cs typeface="Arial" panose="020B0604020202020204" pitchFamily="34" charset="0"/>
                        </a:rPr>
                        <a:t>1</a:t>
                      </a:r>
                      <a:endParaRPr lang="en-GB" sz="1600" baseline="30000" dirty="0">
                        <a:solidFill>
                          <a:schemeClr val="tx1"/>
                        </a:solidFill>
                        <a:latin typeface="+mn-lt"/>
                        <a:cs typeface="Arial" panose="020B0604020202020204" pitchFamily="34" charset="0"/>
                      </a:endParaRPr>
                    </a:p>
                  </a:txBody>
                  <a:tcPr marL="207871" marR="207871" marT="45730" marB="4573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33366">
                        <a:alpha val="6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GB" sz="1600" dirty="0" smtClean="0">
                          <a:solidFill>
                            <a:schemeClr val="tx1"/>
                          </a:solidFill>
                          <a:latin typeface="+mn-lt"/>
                          <a:cs typeface="Arial" panose="020B0604020202020204" pitchFamily="34" charset="0"/>
                        </a:rPr>
                        <a:t>9.8</a:t>
                      </a:r>
                      <a:endParaRPr lang="en-GB" sz="1600" dirty="0">
                        <a:solidFill>
                          <a:schemeClr val="tx1"/>
                        </a:solidFill>
                        <a:latin typeface="+mn-lt"/>
                        <a:cs typeface="Arial" panose="020B0604020202020204" pitchFamily="34" charset="0"/>
                      </a:endParaRPr>
                    </a:p>
                  </a:txBody>
                  <a:tcPr marL="207871" marR="207871" marT="45730" marB="4573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33366">
                        <a:alpha val="60000"/>
                      </a:srgbClr>
                    </a:solidFill>
                  </a:tcPr>
                </a:tc>
                <a:extLst>
                  <a:ext uri="{0D108BD9-81ED-4DB2-BD59-A6C34878D82A}">
                    <a16:rowId xmlns:a16="http://schemas.microsoft.com/office/drawing/2014/main" xmlns="" val="10001"/>
                  </a:ext>
                </a:extLst>
              </a:tr>
              <a:tr h="36911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GB" sz="1600" b="0" dirty="0" smtClean="0">
                          <a:solidFill>
                            <a:schemeClr val="tx1"/>
                          </a:solidFill>
                          <a:latin typeface="+mn-lt"/>
                          <a:cs typeface="Arial" panose="020B0604020202020204" pitchFamily="34" charset="0"/>
                        </a:rPr>
                        <a:t>Celecoxib</a:t>
                      </a:r>
                      <a:r>
                        <a:rPr lang="en-GB" sz="1600" b="0" baseline="30000" dirty="0" smtClean="0">
                          <a:solidFill>
                            <a:schemeClr val="tx1"/>
                          </a:solidFill>
                          <a:latin typeface="+mn-lt"/>
                          <a:cs typeface="Arial" panose="020B0604020202020204" pitchFamily="34" charset="0"/>
                        </a:rPr>
                        <a:t>2</a:t>
                      </a:r>
                      <a:endParaRPr lang="en-GB" sz="1600" b="0" baseline="30000" dirty="0">
                        <a:solidFill>
                          <a:schemeClr val="tx1"/>
                        </a:solidFill>
                        <a:latin typeface="+mn-lt"/>
                        <a:cs typeface="Arial" panose="020B0604020202020204" pitchFamily="34" charset="0"/>
                      </a:endParaRPr>
                    </a:p>
                  </a:txBody>
                  <a:tcPr marL="207871" marR="207871" marT="45730" marB="4573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FF00">
                        <a:alpha val="6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GB" sz="1600" dirty="0" smtClean="0">
                          <a:solidFill>
                            <a:schemeClr val="tx1"/>
                          </a:solidFill>
                          <a:latin typeface="+mn-lt"/>
                          <a:cs typeface="Arial" panose="020B0604020202020204" pitchFamily="34" charset="0"/>
                        </a:rPr>
                        <a:t>9.7</a:t>
                      </a:r>
                      <a:endParaRPr lang="en-GB" sz="1600" dirty="0">
                        <a:solidFill>
                          <a:schemeClr val="tx1"/>
                        </a:solidFill>
                        <a:latin typeface="+mn-lt"/>
                        <a:cs typeface="Arial" panose="020B0604020202020204" pitchFamily="34" charset="0"/>
                      </a:endParaRPr>
                    </a:p>
                  </a:txBody>
                  <a:tcPr marL="207871" marR="207871" marT="45730" marB="4573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33366">
                        <a:alpha val="60000"/>
                      </a:srgbClr>
                    </a:solidFill>
                  </a:tcPr>
                </a:tc>
                <a:extLst>
                  <a:ext uri="{0D108BD9-81ED-4DB2-BD59-A6C34878D82A}">
                    <a16:rowId xmlns:a16="http://schemas.microsoft.com/office/drawing/2014/main" xmlns="" val="10002"/>
                  </a:ext>
                </a:extLst>
              </a:tr>
              <a:tr h="38100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GB" sz="1600" dirty="0" smtClean="0">
                          <a:solidFill>
                            <a:schemeClr val="tx1"/>
                          </a:solidFill>
                          <a:latin typeface="+mn-lt"/>
                          <a:cs typeface="Arial" panose="020B0604020202020204" pitchFamily="34" charset="0"/>
                        </a:rPr>
                        <a:t>Ibuprofen</a:t>
                      </a:r>
                      <a:r>
                        <a:rPr lang="en-GB" sz="1600" baseline="30000" dirty="0" smtClean="0">
                          <a:solidFill>
                            <a:schemeClr val="tx1"/>
                          </a:solidFill>
                          <a:latin typeface="+mn-lt"/>
                          <a:cs typeface="Arial" panose="020B0604020202020204" pitchFamily="34" charset="0"/>
                        </a:rPr>
                        <a:t>2</a:t>
                      </a:r>
                      <a:endParaRPr lang="en-GB" sz="1600" baseline="30000" dirty="0">
                        <a:solidFill>
                          <a:schemeClr val="tx1"/>
                        </a:solidFill>
                        <a:latin typeface="+mn-lt"/>
                        <a:cs typeface="Arial" panose="020B0604020202020204" pitchFamily="34" charset="0"/>
                      </a:endParaRPr>
                    </a:p>
                  </a:txBody>
                  <a:tcPr marL="207871" marR="207871" marT="45730" marB="45730">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FFFF00">
                        <a:alpha val="6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GB" sz="1600" dirty="0" smtClean="0">
                          <a:solidFill>
                            <a:schemeClr val="tx1"/>
                          </a:solidFill>
                          <a:latin typeface="+mn-lt"/>
                          <a:cs typeface="Arial" panose="020B0604020202020204" pitchFamily="34" charset="0"/>
                        </a:rPr>
                        <a:t>5.2</a:t>
                      </a:r>
                      <a:endParaRPr lang="en-GB" sz="1600" dirty="0">
                        <a:solidFill>
                          <a:schemeClr val="tx1"/>
                        </a:solidFill>
                        <a:latin typeface="+mn-lt"/>
                        <a:cs typeface="Arial" panose="020B0604020202020204" pitchFamily="34" charset="0"/>
                      </a:endParaRPr>
                    </a:p>
                  </a:txBody>
                  <a:tcPr marL="207871" marR="207871" marT="45730" marB="4573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333366">
                        <a:alpha val="60000"/>
                      </a:srgbClr>
                    </a:solidFill>
                  </a:tcPr>
                </a:tc>
                <a:extLst>
                  <a:ext uri="{0D108BD9-81ED-4DB2-BD59-A6C34878D82A}">
                    <a16:rowId xmlns:a16="http://schemas.microsoft.com/office/drawing/2014/main" xmlns="" val="10003"/>
                  </a:ext>
                </a:extLst>
              </a:tr>
              <a:tr h="28959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GB" sz="1600" dirty="0" smtClean="0">
                          <a:solidFill>
                            <a:schemeClr val="tx1"/>
                          </a:solidFill>
                          <a:latin typeface="+mn-lt"/>
                          <a:cs typeface="Arial" panose="020B0604020202020204" pitchFamily="34" charset="0"/>
                        </a:rPr>
                        <a:t>Lumiracoxib</a:t>
                      </a:r>
                      <a:r>
                        <a:rPr lang="en-GB" sz="1600" baseline="30000" dirty="0" smtClean="0">
                          <a:solidFill>
                            <a:schemeClr val="tx1"/>
                          </a:solidFill>
                          <a:latin typeface="+mn-lt"/>
                          <a:cs typeface="Arial" panose="020B0604020202020204" pitchFamily="34" charset="0"/>
                        </a:rPr>
                        <a:t>3</a:t>
                      </a:r>
                      <a:endParaRPr lang="en-GB" sz="1600" baseline="30000" dirty="0">
                        <a:solidFill>
                          <a:schemeClr val="tx1"/>
                        </a:solidFill>
                        <a:latin typeface="+mn-lt"/>
                        <a:cs typeface="Arial" panose="020B0604020202020204" pitchFamily="34" charset="0"/>
                      </a:endParaRPr>
                    </a:p>
                  </a:txBody>
                  <a:tcPr marL="207871" marR="207871" marT="45730" marB="4573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33366">
                        <a:alpha val="6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GB" sz="1600" dirty="0" smtClean="0">
                          <a:solidFill>
                            <a:schemeClr val="tx1"/>
                          </a:solidFill>
                          <a:latin typeface="+mn-lt"/>
                          <a:cs typeface="Arial" panose="020B0604020202020204" pitchFamily="34" charset="0"/>
                        </a:rPr>
                        <a:t>4.7</a:t>
                      </a:r>
                      <a:endParaRPr lang="en-GB" sz="1600" dirty="0">
                        <a:solidFill>
                          <a:schemeClr val="tx1"/>
                        </a:solidFill>
                        <a:latin typeface="+mn-lt"/>
                        <a:cs typeface="Arial" panose="020B0604020202020204" pitchFamily="34" charset="0"/>
                      </a:endParaRPr>
                    </a:p>
                  </a:txBody>
                  <a:tcPr marL="207871" marR="207871" marT="45730" marB="4573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33366">
                        <a:alpha val="60000"/>
                      </a:srgbClr>
                    </a:solidFill>
                  </a:tcPr>
                </a:tc>
                <a:extLst>
                  <a:ext uri="{0D108BD9-81ED-4DB2-BD59-A6C34878D82A}">
                    <a16:rowId xmlns:a16="http://schemas.microsoft.com/office/drawing/2014/main" xmlns="" val="10004"/>
                  </a:ext>
                </a:extLst>
              </a:tr>
              <a:tr h="38100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GB" sz="1600" b="0" dirty="0" smtClean="0">
                          <a:solidFill>
                            <a:schemeClr val="tx1"/>
                          </a:solidFill>
                          <a:latin typeface="+mn-lt"/>
                          <a:cs typeface="Arial" panose="020B0604020202020204" pitchFamily="34" charset="0"/>
                        </a:rPr>
                        <a:t>Etoricoxib</a:t>
                      </a:r>
                      <a:r>
                        <a:rPr lang="en-GB" sz="1600" b="0" baseline="30000" dirty="0" smtClean="0">
                          <a:solidFill>
                            <a:schemeClr val="tx1"/>
                          </a:solidFill>
                          <a:latin typeface="+mn-lt"/>
                          <a:cs typeface="Arial" panose="020B0604020202020204" pitchFamily="34" charset="0"/>
                        </a:rPr>
                        <a:t>4</a:t>
                      </a:r>
                      <a:endParaRPr lang="en-GB" sz="1600" b="0" baseline="30000" dirty="0">
                        <a:solidFill>
                          <a:schemeClr val="tx1"/>
                        </a:solidFill>
                        <a:latin typeface="+mn-lt"/>
                        <a:cs typeface="Arial" panose="020B0604020202020204" pitchFamily="34" charset="0"/>
                      </a:endParaRPr>
                    </a:p>
                  </a:txBody>
                  <a:tcPr marL="207871" marR="207871" marT="45730" marB="4573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FF00">
                        <a:alpha val="6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GB" sz="1600" dirty="0" smtClean="0">
                          <a:solidFill>
                            <a:schemeClr val="tx1"/>
                          </a:solidFill>
                          <a:latin typeface="+mn-lt"/>
                          <a:cs typeface="Arial" panose="020B0604020202020204" pitchFamily="34" charset="0"/>
                        </a:rPr>
                        <a:t>4.6</a:t>
                      </a:r>
                      <a:endParaRPr lang="en-GB" sz="1600" dirty="0">
                        <a:solidFill>
                          <a:schemeClr val="tx1"/>
                        </a:solidFill>
                        <a:latin typeface="+mn-lt"/>
                        <a:cs typeface="Arial" panose="020B0604020202020204" pitchFamily="34" charset="0"/>
                      </a:endParaRPr>
                    </a:p>
                  </a:txBody>
                  <a:tcPr marL="207871" marR="207871" marT="45730" marB="4573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33366">
                        <a:alpha val="60000"/>
                      </a:srgbClr>
                    </a:solidFill>
                  </a:tcPr>
                </a:tc>
                <a:extLst>
                  <a:ext uri="{0D108BD9-81ED-4DB2-BD59-A6C34878D82A}">
                    <a16:rowId xmlns:a16="http://schemas.microsoft.com/office/drawing/2014/main" xmlns="" val="10005"/>
                  </a:ext>
                </a:extLst>
              </a:tr>
              <a:tr h="30480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GB" sz="1600" dirty="0" smtClean="0">
                          <a:solidFill>
                            <a:schemeClr val="tx1"/>
                          </a:solidFill>
                          <a:latin typeface="+mn-lt"/>
                          <a:cs typeface="Arial" panose="020B0604020202020204" pitchFamily="34" charset="0"/>
                        </a:rPr>
                        <a:t>Indomethacin</a:t>
                      </a:r>
                      <a:r>
                        <a:rPr lang="en-GB" sz="1600" baseline="30000" dirty="0" smtClean="0">
                          <a:solidFill>
                            <a:schemeClr val="tx1"/>
                          </a:solidFill>
                          <a:latin typeface="+mn-lt"/>
                          <a:cs typeface="Arial" panose="020B0604020202020204" pitchFamily="34" charset="0"/>
                        </a:rPr>
                        <a:t>2</a:t>
                      </a:r>
                      <a:endParaRPr lang="en-GB" sz="1600" baseline="30000" dirty="0">
                        <a:solidFill>
                          <a:schemeClr val="tx1"/>
                        </a:solidFill>
                        <a:latin typeface="+mn-lt"/>
                        <a:cs typeface="Arial" panose="020B0604020202020204" pitchFamily="34" charset="0"/>
                      </a:endParaRPr>
                    </a:p>
                  </a:txBody>
                  <a:tcPr marL="207871" marR="207871" marT="45730" marB="4573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333366">
                        <a:alpha val="6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GB" sz="1600" dirty="0" smtClean="0">
                          <a:solidFill>
                            <a:schemeClr val="tx1"/>
                          </a:solidFill>
                          <a:latin typeface="+mn-lt"/>
                          <a:cs typeface="Arial" panose="020B0604020202020204" pitchFamily="34" charset="0"/>
                        </a:rPr>
                        <a:t>4.5</a:t>
                      </a:r>
                      <a:endParaRPr lang="en-GB" sz="1600" dirty="0">
                        <a:solidFill>
                          <a:schemeClr val="tx1"/>
                        </a:solidFill>
                        <a:latin typeface="+mn-lt"/>
                        <a:cs typeface="Arial" panose="020B0604020202020204" pitchFamily="34" charset="0"/>
                      </a:endParaRPr>
                    </a:p>
                  </a:txBody>
                  <a:tcPr marL="207871" marR="207871" marT="45730" marB="4573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333366">
                        <a:alpha val="60000"/>
                      </a:srgbClr>
                    </a:solidFill>
                  </a:tcPr>
                </a:tc>
                <a:extLst>
                  <a:ext uri="{0D108BD9-81ED-4DB2-BD59-A6C34878D82A}">
                    <a16:rowId xmlns:a16="http://schemas.microsoft.com/office/drawing/2014/main" xmlns="" val="10006"/>
                  </a:ext>
                </a:extLst>
              </a:tr>
              <a:tr h="304800">
                <a:tc>
                  <a:txBody>
                    <a:bodyPr/>
                    <a:lstStyle/>
                    <a:p>
                      <a:pPr algn="ctr"/>
                      <a:r>
                        <a:rPr lang="en-GB" sz="1600" baseline="0" dirty="0" smtClean="0">
                          <a:solidFill>
                            <a:schemeClr val="tx1"/>
                          </a:solidFill>
                          <a:latin typeface="+mn-lt"/>
                          <a:cs typeface="Arial" panose="020B0604020202020204" pitchFamily="34" charset="0"/>
                        </a:rPr>
                        <a:t>Loxoprofen</a:t>
                      </a:r>
                      <a:r>
                        <a:rPr lang="en-GB" sz="1600" baseline="30000" dirty="0" smtClean="0">
                          <a:solidFill>
                            <a:schemeClr val="tx1"/>
                          </a:solidFill>
                          <a:latin typeface="+mn-lt"/>
                          <a:cs typeface="Arial" panose="020B0604020202020204" pitchFamily="34" charset="0"/>
                        </a:rPr>
                        <a:t>5</a:t>
                      </a:r>
                      <a:endParaRPr lang="en-GB" sz="1600" baseline="30000" dirty="0">
                        <a:solidFill>
                          <a:schemeClr val="tx1"/>
                        </a:solidFill>
                        <a:latin typeface="+mn-lt"/>
                        <a:cs typeface="Arial" panose="020B0604020202020204" pitchFamily="34" charset="0"/>
                      </a:endParaRPr>
                    </a:p>
                  </a:txBody>
                  <a:tcPr marL="207871" marR="207871" marT="45730" marB="45730">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333366">
                        <a:alpha val="60000"/>
                      </a:srgbClr>
                    </a:solidFill>
                  </a:tcPr>
                </a:tc>
                <a:tc>
                  <a:txBody>
                    <a:bodyPr/>
                    <a:lstStyle/>
                    <a:p>
                      <a:pPr algn="ctr"/>
                      <a:r>
                        <a:rPr lang="en-GB" sz="1600" dirty="0" smtClean="0">
                          <a:solidFill>
                            <a:schemeClr val="tx1"/>
                          </a:solidFill>
                          <a:latin typeface="+mn-lt"/>
                          <a:cs typeface="Arial" panose="020B0604020202020204" pitchFamily="34" charset="0"/>
                        </a:rPr>
                        <a:t>4.2</a:t>
                      </a:r>
                      <a:endParaRPr lang="en-GB" sz="1600" dirty="0">
                        <a:solidFill>
                          <a:schemeClr val="tx1"/>
                        </a:solidFill>
                        <a:latin typeface="+mn-lt"/>
                        <a:cs typeface="Arial" panose="020B0604020202020204" pitchFamily="34" charset="0"/>
                      </a:endParaRPr>
                    </a:p>
                  </a:txBody>
                  <a:tcPr marL="207871" marR="207871" marT="45730" marB="4573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333366">
                        <a:alpha val="60000"/>
                      </a:srgbClr>
                    </a:solidFill>
                  </a:tcPr>
                </a:tc>
                <a:extLst>
                  <a:ext uri="{0D108BD9-81ED-4DB2-BD59-A6C34878D82A}">
                    <a16:rowId xmlns:a16="http://schemas.microsoft.com/office/drawing/2014/main" xmlns="" val="10007"/>
                  </a:ext>
                </a:extLst>
              </a:tr>
              <a:tr h="35050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GB" sz="1600" dirty="0" smtClean="0">
                          <a:solidFill>
                            <a:schemeClr val="tx1"/>
                          </a:solidFill>
                          <a:latin typeface="+mn-lt"/>
                          <a:cs typeface="Arial" panose="020B0604020202020204" pitchFamily="34" charset="0"/>
                        </a:rPr>
                        <a:t>Naproxen (enteric</a:t>
                      </a:r>
                      <a:r>
                        <a:rPr lang="en-GB" sz="1600" baseline="0" dirty="0" smtClean="0">
                          <a:solidFill>
                            <a:schemeClr val="tx1"/>
                          </a:solidFill>
                          <a:latin typeface="+mn-lt"/>
                          <a:cs typeface="Arial" panose="020B0604020202020204" pitchFamily="34" charset="0"/>
                        </a:rPr>
                        <a:t> coated)</a:t>
                      </a:r>
                      <a:r>
                        <a:rPr lang="en-GB" sz="1600" baseline="30000" dirty="0" smtClean="0">
                          <a:solidFill>
                            <a:schemeClr val="tx1"/>
                          </a:solidFill>
                          <a:latin typeface="+mn-lt"/>
                          <a:cs typeface="Arial" panose="020B0604020202020204" pitchFamily="34" charset="0"/>
                        </a:rPr>
                        <a:t>2</a:t>
                      </a:r>
                      <a:endParaRPr lang="en-GB" sz="1600" baseline="30000" dirty="0">
                        <a:solidFill>
                          <a:schemeClr val="tx1"/>
                        </a:solidFill>
                        <a:latin typeface="+mn-lt"/>
                        <a:cs typeface="Arial" panose="020B0604020202020204" pitchFamily="34" charset="0"/>
                      </a:endParaRPr>
                    </a:p>
                  </a:txBody>
                  <a:tcPr marL="207871" marR="207871" marT="45730" marB="45730">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333366">
                        <a:alpha val="6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GB" sz="1600" dirty="0" smtClean="0">
                          <a:solidFill>
                            <a:schemeClr val="tx1"/>
                          </a:solidFill>
                          <a:latin typeface="+mn-lt"/>
                          <a:cs typeface="Arial" panose="020B0604020202020204" pitchFamily="34" charset="0"/>
                        </a:rPr>
                        <a:t>4.2</a:t>
                      </a:r>
                      <a:endParaRPr lang="en-GB" sz="1600" dirty="0">
                        <a:solidFill>
                          <a:schemeClr val="tx1"/>
                        </a:solidFill>
                        <a:latin typeface="+mn-lt"/>
                        <a:cs typeface="Arial" panose="020B0604020202020204" pitchFamily="34" charset="0"/>
                      </a:endParaRPr>
                    </a:p>
                  </a:txBody>
                  <a:tcPr marL="207871" marR="207871" marT="45730" marB="45730">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333366">
                        <a:alpha val="60000"/>
                      </a:srgbClr>
                    </a:solidFill>
                  </a:tcPr>
                </a:tc>
                <a:extLst>
                  <a:ext uri="{0D108BD9-81ED-4DB2-BD59-A6C34878D82A}">
                    <a16:rowId xmlns:a16="http://schemas.microsoft.com/office/drawing/2014/main" xmlns="" val="10008"/>
                  </a:ext>
                </a:extLst>
              </a:tr>
              <a:tr h="30480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GB" sz="1600" kern="1200" dirty="0" smtClean="0">
                          <a:solidFill>
                            <a:schemeClr val="tx1"/>
                          </a:solidFill>
                          <a:latin typeface="+mn-lt"/>
                          <a:ea typeface="+mn-ea"/>
                          <a:cs typeface="Arial" panose="020B0604020202020204" pitchFamily="34" charset="0"/>
                        </a:rPr>
                        <a:t>Diclofenac</a:t>
                      </a:r>
                      <a:r>
                        <a:rPr lang="en-GB" sz="1600" kern="1200" baseline="30000" dirty="0" smtClean="0">
                          <a:solidFill>
                            <a:schemeClr val="tx1"/>
                          </a:solidFill>
                          <a:latin typeface="+mn-lt"/>
                          <a:ea typeface="+mn-ea"/>
                          <a:cs typeface="Arial" panose="020B0604020202020204" pitchFamily="34" charset="0"/>
                        </a:rPr>
                        <a:t>6</a:t>
                      </a:r>
                      <a:endParaRPr lang="en-GB" sz="1600" kern="1200" baseline="30000" dirty="0">
                        <a:solidFill>
                          <a:schemeClr val="tx1"/>
                        </a:solidFill>
                        <a:latin typeface="+mn-lt"/>
                        <a:ea typeface="+mn-ea"/>
                        <a:cs typeface="Arial" panose="020B0604020202020204" pitchFamily="34" charset="0"/>
                      </a:endParaRPr>
                    </a:p>
                  </a:txBody>
                  <a:tcPr marL="207871" marR="207871" marT="45730" marB="4573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FF00">
                        <a:alpha val="6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GB" sz="1600" dirty="0" smtClean="0">
                          <a:solidFill>
                            <a:schemeClr val="tx1"/>
                          </a:solidFill>
                          <a:latin typeface="+mn-lt"/>
                          <a:cs typeface="Arial" panose="020B0604020202020204" pitchFamily="34" charset="0"/>
                        </a:rPr>
                        <a:t>4.0</a:t>
                      </a:r>
                      <a:endParaRPr lang="en-GB" sz="1600" dirty="0">
                        <a:solidFill>
                          <a:schemeClr val="tx1"/>
                        </a:solidFill>
                        <a:latin typeface="+mn-lt"/>
                        <a:cs typeface="Arial" panose="020B0604020202020204" pitchFamily="34" charset="0"/>
                      </a:endParaRPr>
                    </a:p>
                  </a:txBody>
                  <a:tcPr marL="207871" marR="207871" marT="45730" marB="4573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33366">
                        <a:alpha val="60000"/>
                      </a:srgbClr>
                    </a:solidFill>
                  </a:tcPr>
                </a:tc>
                <a:extLst>
                  <a:ext uri="{0D108BD9-81ED-4DB2-BD59-A6C34878D82A}">
                    <a16:rowId xmlns:a16="http://schemas.microsoft.com/office/drawing/2014/main" xmlns="" val="10009"/>
                  </a:ext>
                </a:extLst>
              </a:tr>
              <a:tr h="27430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GB" sz="1600" dirty="0" smtClean="0">
                          <a:solidFill>
                            <a:schemeClr val="tx1"/>
                          </a:solidFill>
                          <a:latin typeface="+mn-lt"/>
                          <a:cs typeface="Arial" panose="020B0604020202020204" pitchFamily="34" charset="0"/>
                        </a:rPr>
                        <a:t>ASA (enteric coated)</a:t>
                      </a:r>
                      <a:r>
                        <a:rPr lang="en-GB" sz="1600" baseline="30000" dirty="0" smtClean="0">
                          <a:solidFill>
                            <a:schemeClr val="tx1"/>
                          </a:solidFill>
                          <a:latin typeface="+mn-lt"/>
                          <a:cs typeface="Arial" panose="020B0604020202020204" pitchFamily="34" charset="0"/>
                        </a:rPr>
                        <a:t>2</a:t>
                      </a:r>
                      <a:endParaRPr lang="en-GB" sz="1600" baseline="30000" dirty="0">
                        <a:solidFill>
                          <a:schemeClr val="tx1"/>
                        </a:solidFill>
                        <a:latin typeface="+mn-lt"/>
                        <a:cs typeface="Arial" panose="020B0604020202020204" pitchFamily="34" charset="0"/>
                      </a:endParaRPr>
                    </a:p>
                  </a:txBody>
                  <a:tcPr marL="207871" marR="207871" marT="45730" marB="4573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33366">
                        <a:alpha val="6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GB" sz="1600" dirty="0" smtClean="0">
                          <a:solidFill>
                            <a:schemeClr val="tx1"/>
                          </a:solidFill>
                          <a:latin typeface="+mn-lt"/>
                          <a:cs typeface="Arial" panose="020B0604020202020204" pitchFamily="34" charset="0"/>
                        </a:rPr>
                        <a:t>3.5</a:t>
                      </a:r>
                      <a:endParaRPr lang="en-GB" sz="1600" dirty="0">
                        <a:solidFill>
                          <a:schemeClr val="tx1"/>
                        </a:solidFill>
                        <a:latin typeface="+mn-lt"/>
                        <a:cs typeface="Arial" panose="020B0604020202020204" pitchFamily="34" charset="0"/>
                      </a:endParaRPr>
                    </a:p>
                  </a:txBody>
                  <a:tcPr marL="207871" marR="207871" marT="45730" marB="4573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33366">
                        <a:alpha val="60000"/>
                      </a:srgbClr>
                    </a:solidFill>
                  </a:tcPr>
                </a:tc>
                <a:extLst>
                  <a:ext uri="{0D108BD9-81ED-4DB2-BD59-A6C34878D82A}">
                    <a16:rowId xmlns:a16="http://schemas.microsoft.com/office/drawing/2014/main" xmlns="" val="10010"/>
                  </a:ext>
                </a:extLst>
              </a:tr>
            </a:tbl>
          </a:graphicData>
        </a:graphic>
      </p:graphicFrame>
      <p:sp>
        <p:nvSpPr>
          <p:cNvPr id="9" name="Down Arrow 8"/>
          <p:cNvSpPr/>
          <p:nvPr/>
        </p:nvSpPr>
        <p:spPr>
          <a:xfrm>
            <a:off x="7416316" y="2045557"/>
            <a:ext cx="685800" cy="3559570"/>
          </a:xfrm>
          <a:prstGeom prst="downArrow">
            <a:avLst/>
          </a:prstGeom>
          <a:solidFill>
            <a:srgbClr val="FFFF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eaLnBrk="1" fontAlgn="auto" hangingPunct="1">
              <a:spcBef>
                <a:spcPts val="0"/>
              </a:spcBef>
              <a:spcAft>
                <a:spcPts val="0"/>
              </a:spcAft>
              <a:defRPr/>
            </a:pPr>
            <a:r>
              <a:rPr lang="pt-PT" sz="3200" b="1" kern="0" dirty="0" smtClean="0">
                <a:solidFill>
                  <a:prstClr val="black"/>
                </a:solidFill>
                <a:latin typeface="Calibri"/>
              </a:rPr>
              <a:t>-</a:t>
            </a:r>
          </a:p>
          <a:p>
            <a:pPr algn="ctr" eaLnBrk="1" fontAlgn="auto" hangingPunct="1">
              <a:spcBef>
                <a:spcPts val="0"/>
              </a:spcBef>
              <a:spcAft>
                <a:spcPts val="0"/>
              </a:spcAft>
              <a:defRPr/>
            </a:pPr>
            <a:r>
              <a:rPr lang="pt-PT" sz="2000" b="1" kern="0" dirty="0" smtClean="0">
                <a:solidFill>
                  <a:prstClr val="black"/>
                </a:solidFill>
                <a:latin typeface="Calibri"/>
              </a:rPr>
              <a:t>acidi ty</a:t>
            </a:r>
          </a:p>
          <a:p>
            <a:pPr algn="ctr" eaLnBrk="1" fontAlgn="auto" hangingPunct="1">
              <a:spcBef>
                <a:spcPts val="0"/>
              </a:spcBef>
              <a:spcAft>
                <a:spcPts val="0"/>
              </a:spcAft>
              <a:defRPr/>
            </a:pPr>
            <a:endParaRPr lang="pt-PT" sz="2000" b="1" kern="0" dirty="0" smtClean="0">
              <a:solidFill>
                <a:prstClr val="black"/>
              </a:solidFill>
              <a:latin typeface="Calibri"/>
            </a:endParaRPr>
          </a:p>
          <a:p>
            <a:pPr algn="ctr" eaLnBrk="1" fontAlgn="auto" hangingPunct="1">
              <a:spcBef>
                <a:spcPts val="0"/>
              </a:spcBef>
              <a:spcAft>
                <a:spcPts val="0"/>
              </a:spcAft>
              <a:defRPr/>
            </a:pPr>
            <a:r>
              <a:rPr lang="pt-PT" sz="3200" b="1" kern="0" dirty="0" smtClean="0">
                <a:solidFill>
                  <a:prstClr val="black"/>
                </a:solidFill>
                <a:latin typeface="Calibri"/>
              </a:rPr>
              <a:t>+</a:t>
            </a:r>
          </a:p>
        </p:txBody>
      </p:sp>
      <p:sp>
        <p:nvSpPr>
          <p:cNvPr id="10" name="Text Box 2"/>
          <p:cNvSpPr txBox="1">
            <a:spLocks noChangeArrowheads="1"/>
          </p:cNvSpPr>
          <p:nvPr/>
        </p:nvSpPr>
        <p:spPr bwMode="auto">
          <a:xfrm>
            <a:off x="19353" y="6126802"/>
            <a:ext cx="9105293" cy="487955"/>
          </a:xfrm>
          <a:prstGeom prst="rect">
            <a:avLst/>
          </a:prstGeom>
          <a:noFill/>
          <a:ln w="9525">
            <a:noFill/>
            <a:round/>
            <a:headEnd/>
            <a:tailEnd/>
          </a:ln>
        </p:spPr>
        <p:txBody>
          <a:bodyPr wrap="square" lIns="90000" tIns="46800" rIns="90000" bIns="46800">
            <a:spAutoFit/>
          </a:bodyPr>
          <a:lstStyle/>
          <a:p>
            <a:pPr defTabSz="449263" eaLnBrk="1" fontAlgn="auto" hangingPunct="1">
              <a:lnSpc>
                <a:spcPct val="110000"/>
              </a:lnSpc>
              <a:spcBef>
                <a:spcPts val="1000"/>
              </a:spcBef>
              <a:spcAft>
                <a:spcPts val="0"/>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dirty="0">
                <a:solidFill>
                  <a:prstClr val="white">
                    <a:lumMod val="95000"/>
                  </a:prstClr>
                </a:solidFill>
                <a:latin typeface="Tahoma"/>
                <a:cs typeface="Arial" panose="020B0604020202020204" pitchFamily="34" charset="0"/>
              </a:rPr>
              <a:t>1</a:t>
            </a:r>
            <a:r>
              <a:rPr lang="en-GB" sz="800" dirty="0" smtClean="0">
                <a:solidFill>
                  <a:prstClr val="white">
                    <a:lumMod val="95000"/>
                  </a:prstClr>
                </a:solidFill>
                <a:latin typeface="Tahoma"/>
                <a:cs typeface="Arial" panose="020B0604020202020204" pitchFamily="34" charset="0"/>
              </a:rPr>
              <a:t>.</a:t>
            </a:r>
            <a:r>
              <a:rPr lang="sv-SE" sz="800" dirty="0" smtClean="0">
                <a:solidFill>
                  <a:prstClr val="white">
                    <a:lumMod val="95000"/>
                  </a:prstClr>
                </a:solidFill>
                <a:latin typeface="Tahoma"/>
                <a:cs typeface="Arial" panose="020B0604020202020204" pitchFamily="34" charset="0"/>
              </a:rPr>
              <a:t> </a:t>
            </a:r>
            <a:r>
              <a:rPr lang="en-GB" sz="800" dirty="0">
                <a:solidFill>
                  <a:prstClr val="white">
                    <a:lumMod val="95000"/>
                  </a:prstClr>
                </a:solidFill>
                <a:latin typeface="Tahoma"/>
                <a:cs typeface="Arial" panose="020B0604020202020204" pitchFamily="34" charset="0"/>
              </a:rPr>
              <a:t>Teagarden DL, </a:t>
            </a:r>
            <a:r>
              <a:rPr lang="en-GB" sz="800" dirty="0" err="1">
                <a:solidFill>
                  <a:prstClr val="white">
                    <a:lumMod val="95000"/>
                  </a:prstClr>
                </a:solidFill>
                <a:latin typeface="Tahoma"/>
                <a:cs typeface="Arial" panose="020B0604020202020204" pitchFamily="34" charset="0"/>
              </a:rPr>
              <a:t>Nema</a:t>
            </a:r>
            <a:r>
              <a:rPr lang="en-GB" sz="800" dirty="0">
                <a:solidFill>
                  <a:prstClr val="white">
                    <a:lumMod val="95000"/>
                  </a:prstClr>
                </a:solidFill>
                <a:latin typeface="Tahoma"/>
                <a:cs typeface="Arial" panose="020B0604020202020204" pitchFamily="34" charset="0"/>
              </a:rPr>
              <a:t> S., </a:t>
            </a:r>
            <a:r>
              <a:rPr lang="en-GB" sz="800" i="1" dirty="0">
                <a:solidFill>
                  <a:prstClr val="white">
                    <a:lumMod val="95000"/>
                  </a:prstClr>
                </a:solidFill>
                <a:latin typeface="Tahoma"/>
                <a:cs typeface="Arial" panose="020B0604020202020204" pitchFamily="34" charset="0"/>
              </a:rPr>
              <a:t>Biotechnology: Pharmaceutical Aspects </a:t>
            </a:r>
            <a:r>
              <a:rPr lang="en-GB" sz="800" dirty="0">
                <a:solidFill>
                  <a:prstClr val="white">
                    <a:lumMod val="95000"/>
                  </a:prstClr>
                </a:solidFill>
                <a:latin typeface="Tahoma"/>
                <a:cs typeface="Arial" panose="020B0604020202020204" pitchFamily="34" charset="0"/>
              </a:rPr>
              <a:t>2007(5):1335-1346; 2</a:t>
            </a:r>
            <a:r>
              <a:rPr lang="en-GB" sz="800" dirty="0" smtClean="0">
                <a:solidFill>
                  <a:prstClr val="white">
                    <a:lumMod val="95000"/>
                  </a:prstClr>
                </a:solidFill>
                <a:latin typeface="Tahoma"/>
                <a:cs typeface="Arial" panose="020B0604020202020204" pitchFamily="34" charset="0"/>
              </a:rPr>
              <a:t>. </a:t>
            </a:r>
            <a:r>
              <a:rPr lang="en-GB" sz="800" dirty="0" err="1">
                <a:solidFill>
                  <a:prstClr val="white">
                    <a:lumMod val="95000"/>
                  </a:prstClr>
                </a:solidFill>
                <a:latin typeface="Tahoma"/>
                <a:cs typeface="Arial" panose="020B0604020202020204" pitchFamily="34" charset="0"/>
              </a:rPr>
              <a:t>Bjarnason</a:t>
            </a:r>
            <a:r>
              <a:rPr lang="en-GB" sz="800" dirty="0">
                <a:solidFill>
                  <a:prstClr val="white">
                    <a:lumMod val="95000"/>
                  </a:prstClr>
                </a:solidFill>
                <a:latin typeface="Tahoma"/>
                <a:cs typeface="Arial" panose="020B0604020202020204" pitchFamily="34" charset="0"/>
              </a:rPr>
              <a:t> I et al., </a:t>
            </a:r>
            <a:r>
              <a:rPr lang="en-GB" sz="800" i="1" dirty="0">
                <a:solidFill>
                  <a:prstClr val="white">
                    <a:lumMod val="95000"/>
                  </a:prstClr>
                </a:solidFill>
                <a:latin typeface="Tahoma"/>
                <a:cs typeface="Arial" panose="020B0604020202020204" pitchFamily="34" charset="0"/>
              </a:rPr>
              <a:t>Aliment </a:t>
            </a:r>
            <a:r>
              <a:rPr lang="en-GB" sz="800" i="1" dirty="0" err="1">
                <a:solidFill>
                  <a:prstClr val="white">
                    <a:lumMod val="95000"/>
                  </a:prstClr>
                </a:solidFill>
                <a:latin typeface="Tahoma"/>
                <a:cs typeface="Arial" panose="020B0604020202020204" pitchFamily="34" charset="0"/>
              </a:rPr>
              <a:t>Pharmacol</a:t>
            </a:r>
            <a:r>
              <a:rPr lang="en-GB" sz="800" i="1" dirty="0">
                <a:solidFill>
                  <a:prstClr val="white">
                    <a:lumMod val="95000"/>
                  </a:prstClr>
                </a:solidFill>
                <a:latin typeface="Tahoma"/>
                <a:cs typeface="Arial" panose="020B0604020202020204" pitchFamily="34" charset="0"/>
              </a:rPr>
              <a:t> </a:t>
            </a:r>
            <a:r>
              <a:rPr lang="en-GB" sz="800" i="1" dirty="0" err="1">
                <a:solidFill>
                  <a:prstClr val="white">
                    <a:lumMod val="95000"/>
                  </a:prstClr>
                </a:solidFill>
                <a:latin typeface="Tahoma"/>
                <a:cs typeface="Arial" panose="020B0604020202020204" pitchFamily="34" charset="0"/>
              </a:rPr>
              <a:t>Ther</a:t>
            </a:r>
            <a:r>
              <a:rPr lang="en-GB" sz="800" i="1" dirty="0">
                <a:solidFill>
                  <a:prstClr val="white">
                    <a:lumMod val="95000"/>
                  </a:prstClr>
                </a:solidFill>
                <a:latin typeface="Tahoma"/>
                <a:cs typeface="Arial" panose="020B0604020202020204" pitchFamily="34" charset="0"/>
              </a:rPr>
              <a:t> </a:t>
            </a:r>
            <a:r>
              <a:rPr lang="en-GB" sz="800" dirty="0">
                <a:solidFill>
                  <a:prstClr val="white">
                    <a:lumMod val="95000"/>
                  </a:prstClr>
                </a:solidFill>
                <a:latin typeface="Tahoma"/>
                <a:cs typeface="Arial" panose="020B0604020202020204" pitchFamily="34" charset="0"/>
              </a:rPr>
              <a:t>2007;26:95–106; </a:t>
            </a:r>
            <a:r>
              <a:rPr lang="en-GB" sz="800" dirty="0" smtClean="0">
                <a:solidFill>
                  <a:prstClr val="white">
                    <a:lumMod val="95000"/>
                  </a:prstClr>
                </a:solidFill>
                <a:latin typeface="Tahoma"/>
                <a:cs typeface="Arial" panose="020B0604020202020204" pitchFamily="34" charset="0"/>
              </a:rPr>
              <a:t>3. </a:t>
            </a:r>
            <a:r>
              <a:rPr lang="en-GB" sz="800" dirty="0" err="1">
                <a:solidFill>
                  <a:prstClr val="white">
                    <a:lumMod val="95000"/>
                  </a:prstClr>
                </a:solidFill>
                <a:latin typeface="Tahoma"/>
                <a:cs typeface="Arial" panose="020B0604020202020204" pitchFamily="34" charset="0"/>
              </a:rPr>
              <a:t>Rordorf</a:t>
            </a:r>
            <a:r>
              <a:rPr lang="en-GB" sz="800" dirty="0">
                <a:solidFill>
                  <a:prstClr val="white">
                    <a:lumMod val="95000"/>
                  </a:prstClr>
                </a:solidFill>
                <a:latin typeface="Tahoma"/>
                <a:cs typeface="Arial" panose="020B0604020202020204" pitchFamily="34" charset="0"/>
              </a:rPr>
              <a:t> CM et al., </a:t>
            </a:r>
            <a:r>
              <a:rPr lang="en-GB" sz="800" i="1" dirty="0" err="1">
                <a:solidFill>
                  <a:prstClr val="white">
                    <a:lumMod val="95000"/>
                  </a:prstClr>
                </a:solidFill>
                <a:latin typeface="Tahoma"/>
                <a:cs typeface="Arial" panose="020B0604020202020204" pitchFamily="34" charset="0"/>
              </a:rPr>
              <a:t>Clin</a:t>
            </a:r>
            <a:r>
              <a:rPr lang="en-GB" sz="800" i="1" dirty="0">
                <a:solidFill>
                  <a:prstClr val="white">
                    <a:lumMod val="95000"/>
                  </a:prstClr>
                </a:solidFill>
                <a:latin typeface="Tahoma"/>
                <a:cs typeface="Arial" panose="020B0604020202020204" pitchFamily="34" charset="0"/>
              </a:rPr>
              <a:t> </a:t>
            </a:r>
            <a:r>
              <a:rPr lang="en-GB" sz="800" i="1" dirty="0" err="1">
                <a:solidFill>
                  <a:prstClr val="white">
                    <a:lumMod val="95000"/>
                  </a:prstClr>
                </a:solidFill>
                <a:latin typeface="Tahoma"/>
                <a:cs typeface="Arial" panose="020B0604020202020204" pitchFamily="34" charset="0"/>
              </a:rPr>
              <a:t>Pharmacokinet</a:t>
            </a:r>
            <a:r>
              <a:rPr lang="en-GB" sz="800" i="1" dirty="0">
                <a:solidFill>
                  <a:prstClr val="white">
                    <a:lumMod val="95000"/>
                  </a:prstClr>
                </a:solidFill>
                <a:latin typeface="Tahoma"/>
                <a:cs typeface="Arial" panose="020B0604020202020204" pitchFamily="34" charset="0"/>
              </a:rPr>
              <a:t> </a:t>
            </a:r>
            <a:r>
              <a:rPr lang="en-GB" sz="800" dirty="0">
                <a:solidFill>
                  <a:prstClr val="white">
                    <a:lumMod val="95000"/>
                  </a:prstClr>
                </a:solidFill>
                <a:latin typeface="Tahoma"/>
                <a:cs typeface="Arial" panose="020B0604020202020204" pitchFamily="34" charset="0"/>
              </a:rPr>
              <a:t>2005;44(12):1247-66; </a:t>
            </a:r>
            <a:r>
              <a:rPr lang="en-GB" sz="800" dirty="0" smtClean="0">
                <a:solidFill>
                  <a:prstClr val="white">
                    <a:lumMod val="95000"/>
                  </a:prstClr>
                </a:solidFill>
                <a:latin typeface="Tahoma"/>
                <a:cs typeface="Arial" panose="020B0604020202020204" pitchFamily="34" charset="0"/>
              </a:rPr>
              <a:t>4. </a:t>
            </a:r>
            <a:r>
              <a:rPr lang="en-GB" sz="800" dirty="0" err="1">
                <a:solidFill>
                  <a:prstClr val="white">
                    <a:lumMod val="95000"/>
                  </a:prstClr>
                </a:solidFill>
                <a:latin typeface="Tahoma"/>
                <a:cs typeface="Arial" panose="020B0604020202020204" pitchFamily="34" charset="0"/>
              </a:rPr>
              <a:t>Okumu</a:t>
            </a:r>
            <a:r>
              <a:rPr lang="en-GB" sz="800" dirty="0">
                <a:solidFill>
                  <a:prstClr val="white">
                    <a:lumMod val="95000"/>
                  </a:prstClr>
                </a:solidFill>
                <a:latin typeface="Tahoma"/>
                <a:cs typeface="Arial" panose="020B0604020202020204" pitchFamily="34" charset="0"/>
              </a:rPr>
              <a:t> A et al., </a:t>
            </a:r>
            <a:r>
              <a:rPr lang="en-GB" sz="800" i="1" dirty="0" err="1">
                <a:solidFill>
                  <a:prstClr val="white">
                    <a:lumMod val="95000"/>
                  </a:prstClr>
                </a:solidFill>
                <a:latin typeface="Tahoma"/>
                <a:cs typeface="Arial" panose="020B0604020202020204" pitchFamily="34" charset="0"/>
              </a:rPr>
              <a:t>Eur</a:t>
            </a:r>
            <a:r>
              <a:rPr lang="en-GB" sz="800" i="1" dirty="0">
                <a:solidFill>
                  <a:prstClr val="white">
                    <a:lumMod val="95000"/>
                  </a:prstClr>
                </a:solidFill>
                <a:latin typeface="Tahoma"/>
                <a:cs typeface="Arial" panose="020B0604020202020204" pitchFamily="34" charset="0"/>
              </a:rPr>
              <a:t> J. Pharm &amp; </a:t>
            </a:r>
            <a:r>
              <a:rPr lang="en-GB" sz="800" i="1" dirty="0" err="1">
                <a:solidFill>
                  <a:prstClr val="white">
                    <a:lumMod val="95000"/>
                  </a:prstClr>
                </a:solidFill>
                <a:latin typeface="Tahoma"/>
                <a:cs typeface="Arial" panose="020B0604020202020204" pitchFamily="34" charset="0"/>
              </a:rPr>
              <a:t>Biopharm</a:t>
            </a:r>
            <a:r>
              <a:rPr lang="en-GB" sz="800" dirty="0">
                <a:solidFill>
                  <a:prstClr val="white">
                    <a:lumMod val="95000"/>
                  </a:prstClr>
                </a:solidFill>
                <a:latin typeface="Tahoma"/>
                <a:cs typeface="Arial" panose="020B0604020202020204" pitchFamily="34" charset="0"/>
              </a:rPr>
              <a:t> 2009;72:91-98; </a:t>
            </a:r>
            <a:r>
              <a:rPr lang="en-GB" sz="800" dirty="0" smtClean="0">
                <a:solidFill>
                  <a:prstClr val="white">
                    <a:lumMod val="95000"/>
                  </a:prstClr>
                </a:solidFill>
                <a:latin typeface="Tahoma"/>
                <a:cs typeface="Arial" panose="020B0604020202020204" pitchFamily="34" charset="0"/>
              </a:rPr>
              <a:t>5. </a:t>
            </a:r>
            <a:r>
              <a:rPr lang="en-GB" sz="800" dirty="0">
                <a:solidFill>
                  <a:prstClr val="white">
                    <a:lumMod val="95000"/>
                  </a:prstClr>
                </a:solidFill>
                <a:latin typeface="Tahoma"/>
                <a:cs typeface="Arial" panose="020B0604020202020204" pitchFamily="34" charset="0"/>
              </a:rPr>
              <a:t>Florence AT, et al. Physicochemical Principles of Pharmacy: In Manufacture, Formulation and Clinical Use. 6</a:t>
            </a:r>
            <a:r>
              <a:rPr lang="en-GB" sz="800" baseline="30000" dirty="0">
                <a:solidFill>
                  <a:prstClr val="white">
                    <a:lumMod val="95000"/>
                  </a:prstClr>
                </a:solidFill>
                <a:latin typeface="Tahoma"/>
                <a:cs typeface="Arial" panose="020B0604020202020204" pitchFamily="34" charset="0"/>
              </a:rPr>
              <a:t>th</a:t>
            </a:r>
            <a:r>
              <a:rPr lang="en-GB" sz="800" dirty="0">
                <a:solidFill>
                  <a:prstClr val="white">
                    <a:lumMod val="95000"/>
                  </a:prstClr>
                </a:solidFill>
                <a:latin typeface="Tahoma"/>
                <a:cs typeface="Arial" panose="020B0604020202020204" pitchFamily="34" charset="0"/>
              </a:rPr>
              <a:t> Edition 2015 Pharmaceutical Press. </a:t>
            </a:r>
            <a:r>
              <a:rPr lang="en-GB" sz="800" dirty="0" smtClean="0">
                <a:solidFill>
                  <a:prstClr val="white">
                    <a:lumMod val="95000"/>
                  </a:prstClr>
                </a:solidFill>
                <a:latin typeface="Tahoma"/>
                <a:cs typeface="Arial" panose="020B0604020202020204" pitchFamily="34" charset="0"/>
              </a:rPr>
              <a:t>6. </a:t>
            </a:r>
            <a:r>
              <a:rPr lang="en-GB" sz="800" dirty="0" err="1" smtClean="0">
                <a:solidFill>
                  <a:prstClr val="white">
                    <a:lumMod val="95000"/>
                  </a:prstClr>
                </a:solidFill>
                <a:latin typeface="Tahoma"/>
                <a:cs typeface="Arial" panose="020B0604020202020204" pitchFamily="34" charset="0"/>
              </a:rPr>
              <a:t>Khazaeinia</a:t>
            </a:r>
            <a:r>
              <a:rPr lang="en-GB" sz="800" dirty="0" smtClean="0">
                <a:solidFill>
                  <a:prstClr val="white">
                    <a:lumMod val="95000"/>
                  </a:prstClr>
                </a:solidFill>
                <a:latin typeface="Tahoma"/>
                <a:cs typeface="Arial" panose="020B0604020202020204" pitchFamily="34" charset="0"/>
              </a:rPr>
              <a:t> </a:t>
            </a:r>
            <a:r>
              <a:rPr lang="en-GB" sz="800" dirty="0">
                <a:solidFill>
                  <a:prstClr val="white">
                    <a:lumMod val="95000"/>
                  </a:prstClr>
                </a:solidFill>
                <a:latin typeface="Tahoma"/>
                <a:cs typeface="Arial" panose="020B0604020202020204" pitchFamily="34" charset="0"/>
              </a:rPr>
              <a:t>T et al., </a:t>
            </a:r>
            <a:r>
              <a:rPr lang="en-GB" sz="800" i="1" dirty="0">
                <a:solidFill>
                  <a:prstClr val="white">
                    <a:lumMod val="95000"/>
                  </a:prstClr>
                </a:solidFill>
                <a:latin typeface="Tahoma"/>
                <a:cs typeface="Arial" panose="020B0604020202020204" pitchFamily="34" charset="0"/>
              </a:rPr>
              <a:t>J Pharm </a:t>
            </a:r>
            <a:r>
              <a:rPr lang="en-GB" sz="800" i="1" dirty="0" err="1">
                <a:solidFill>
                  <a:prstClr val="white">
                    <a:lumMod val="95000"/>
                  </a:prstClr>
                </a:solidFill>
                <a:latin typeface="Tahoma"/>
                <a:cs typeface="Arial" panose="020B0604020202020204" pitchFamily="34" charset="0"/>
              </a:rPr>
              <a:t>Pharmaceut</a:t>
            </a:r>
            <a:r>
              <a:rPr lang="en-GB" sz="800" i="1" dirty="0">
                <a:solidFill>
                  <a:prstClr val="white">
                    <a:lumMod val="95000"/>
                  </a:prstClr>
                </a:solidFill>
                <a:latin typeface="Tahoma"/>
                <a:cs typeface="Arial" panose="020B0604020202020204" pitchFamily="34" charset="0"/>
              </a:rPr>
              <a:t> </a:t>
            </a:r>
            <a:r>
              <a:rPr lang="en-GB" sz="800" i="1" dirty="0" err="1">
                <a:solidFill>
                  <a:prstClr val="white">
                    <a:lumMod val="95000"/>
                  </a:prstClr>
                </a:solidFill>
                <a:latin typeface="Tahoma"/>
                <a:cs typeface="Arial" panose="020B0604020202020204" pitchFamily="34" charset="0"/>
              </a:rPr>
              <a:t>Sci</a:t>
            </a:r>
            <a:r>
              <a:rPr lang="en-GB" sz="800" i="1" dirty="0">
                <a:solidFill>
                  <a:prstClr val="white">
                    <a:lumMod val="95000"/>
                  </a:prstClr>
                </a:solidFill>
                <a:latin typeface="Tahoma"/>
                <a:cs typeface="Arial" panose="020B0604020202020204" pitchFamily="34" charset="0"/>
              </a:rPr>
              <a:t> </a:t>
            </a:r>
            <a:r>
              <a:rPr lang="en-GB" sz="800" dirty="0">
                <a:solidFill>
                  <a:prstClr val="white">
                    <a:lumMod val="95000"/>
                  </a:prstClr>
                </a:solidFill>
                <a:latin typeface="Tahoma"/>
                <a:cs typeface="Arial" panose="020B0604020202020204" pitchFamily="34" charset="0"/>
              </a:rPr>
              <a:t>2003;6(3):352-359.</a:t>
            </a:r>
            <a:endParaRPr lang="fr-FR" sz="800" dirty="0">
              <a:solidFill>
                <a:prstClr val="white">
                  <a:lumMod val="95000"/>
                </a:prstClr>
              </a:solidFill>
              <a:latin typeface="Tahoma"/>
              <a:cs typeface="Arial" panose="020B0604020202020204" pitchFamily="34" charset="0"/>
            </a:endParaRPr>
          </a:p>
        </p:txBody>
      </p:sp>
    </p:spTree>
    <p:extLst>
      <p:ext uri="{BB962C8B-B14F-4D97-AF65-F5344CB8AC3E}">
        <p14:creationId xmlns:p14="http://schemas.microsoft.com/office/powerpoint/2010/main" val="1633782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8"/>
          <p:cNvSpPr>
            <a:spLocks noGrp="1" noChangeArrowheads="1"/>
          </p:cNvSpPr>
          <p:nvPr>
            <p:ph type="title"/>
          </p:nvPr>
        </p:nvSpPr>
        <p:spPr>
          <a:xfrm>
            <a:off x="179263" y="188640"/>
            <a:ext cx="8713217" cy="865188"/>
          </a:xfrm>
        </p:spPr>
        <p:txBody>
          <a:bodyPr>
            <a:noAutofit/>
          </a:bodyPr>
          <a:lstStyle/>
          <a:p>
            <a:r>
              <a:rPr lang="en-US" altLang="zh-CN" sz="3200" dirty="0" smtClean="0">
                <a:solidFill>
                  <a:srgbClr val="FF0000"/>
                </a:solidFill>
              </a:rPr>
              <a:t>GI-REASONS: </a:t>
            </a:r>
            <a:r>
              <a:rPr lang="en-US" altLang="zh-TW" sz="3200" dirty="0">
                <a:solidFill>
                  <a:srgbClr val="FF0000"/>
                </a:solidFill>
                <a:ea typeface="新細明體" pitchFamily="18" charset="-120"/>
              </a:rPr>
              <a:t>NC </a:t>
            </a:r>
            <a:r>
              <a:rPr lang="en-US" altLang="zh-TW" sz="3200" dirty="0" err="1">
                <a:solidFill>
                  <a:srgbClr val="FF0000"/>
                </a:solidFill>
                <a:ea typeface="新細明體" pitchFamily="18" charset="-120"/>
              </a:rPr>
              <a:t>trên</a:t>
            </a:r>
            <a:r>
              <a:rPr lang="en-US" altLang="zh-TW" sz="3200" dirty="0">
                <a:solidFill>
                  <a:srgbClr val="FF0000"/>
                </a:solidFill>
                <a:ea typeface="新細明體" pitchFamily="18" charset="-120"/>
              </a:rPr>
              <a:t> </a:t>
            </a:r>
            <a:r>
              <a:rPr lang="en-US" altLang="zh-TW" sz="3200" dirty="0" err="1">
                <a:solidFill>
                  <a:srgbClr val="FF0000"/>
                </a:solidFill>
                <a:ea typeface="新細明體" pitchFamily="18" charset="-120"/>
              </a:rPr>
              <a:t>tiêu</a:t>
            </a:r>
            <a:r>
              <a:rPr lang="en-US" altLang="zh-TW" sz="3200" dirty="0">
                <a:solidFill>
                  <a:srgbClr val="FF0000"/>
                </a:solidFill>
                <a:ea typeface="新細明體" pitchFamily="18" charset="-120"/>
              </a:rPr>
              <a:t> </a:t>
            </a:r>
            <a:r>
              <a:rPr lang="en-US" altLang="zh-TW" sz="3200" dirty="0" err="1">
                <a:solidFill>
                  <a:srgbClr val="FF0000"/>
                </a:solidFill>
                <a:ea typeface="新細明體" pitchFamily="18" charset="-120"/>
              </a:rPr>
              <a:t>hóa</a:t>
            </a:r>
            <a:r>
              <a:rPr lang="en-US" altLang="zh-TW" sz="3200" dirty="0">
                <a:solidFill>
                  <a:srgbClr val="FF0000"/>
                </a:solidFill>
                <a:ea typeface="新細明體" pitchFamily="18" charset="-120"/>
              </a:rPr>
              <a:t> </a:t>
            </a:r>
            <a:r>
              <a:rPr lang="en-US" altLang="zh-TW" sz="3200" dirty="0" err="1">
                <a:solidFill>
                  <a:srgbClr val="FF0000"/>
                </a:solidFill>
                <a:ea typeface="新細明體" pitchFamily="18" charset="-120"/>
              </a:rPr>
              <a:t>trên</a:t>
            </a:r>
            <a:r>
              <a:rPr lang="en-US" altLang="zh-TW" sz="3200" dirty="0">
                <a:solidFill>
                  <a:srgbClr val="FF0000"/>
                </a:solidFill>
                <a:ea typeface="新細明體" pitchFamily="18" charset="-120"/>
              </a:rPr>
              <a:t> &amp; </a:t>
            </a:r>
            <a:r>
              <a:rPr lang="en-US" altLang="zh-TW" sz="3200" dirty="0" err="1">
                <a:solidFill>
                  <a:srgbClr val="FF0000"/>
                </a:solidFill>
                <a:ea typeface="新細明體" pitchFamily="18" charset="-120"/>
              </a:rPr>
              <a:t>dưới</a:t>
            </a:r>
            <a:r>
              <a:rPr lang="en-US" altLang="zh-TW" sz="3200" dirty="0">
                <a:solidFill>
                  <a:srgbClr val="FF0000"/>
                </a:solidFill>
                <a:ea typeface="新細明體" pitchFamily="18" charset="-120"/>
              </a:rPr>
              <a:t> </a:t>
            </a:r>
            <a:endParaRPr lang="en-US" altLang="zh-CN" sz="3200" dirty="0" smtClean="0">
              <a:solidFill>
                <a:srgbClr val="FF0000"/>
              </a:solidFill>
            </a:endParaRPr>
          </a:p>
        </p:txBody>
      </p:sp>
      <p:sp>
        <p:nvSpPr>
          <p:cNvPr id="4" name="Rectangle 3"/>
          <p:cNvSpPr/>
          <p:nvPr/>
        </p:nvSpPr>
        <p:spPr>
          <a:xfrm>
            <a:off x="304800" y="1066800"/>
            <a:ext cx="8763000" cy="400110"/>
          </a:xfrm>
          <a:prstGeom prst="rect">
            <a:avLst/>
          </a:prstGeom>
        </p:spPr>
        <p:txBody>
          <a:bodyPr wrap="square">
            <a:spAutoFit/>
          </a:bodyPr>
          <a:lstStyle/>
          <a:p>
            <a:pPr algn="ctr"/>
            <a:r>
              <a:rPr lang="en-US" sz="2000" dirty="0" err="1" smtClean="0">
                <a:solidFill>
                  <a:srgbClr val="0070C0"/>
                </a:solidFill>
                <a:latin typeface="Arial" panose="020B0604020202020204" pitchFamily="34" charset="0"/>
                <a:cs typeface="Arial" panose="020B0604020202020204" pitchFamily="34" charset="0"/>
              </a:rPr>
              <a:t>Tỉ</a:t>
            </a:r>
            <a:r>
              <a:rPr lang="en-US" sz="2000" dirty="0" smtClean="0">
                <a:solidFill>
                  <a:srgbClr val="0070C0"/>
                </a:solidFill>
                <a:latin typeface="Arial" panose="020B0604020202020204" pitchFamily="34" charset="0"/>
                <a:cs typeface="Arial" panose="020B0604020202020204" pitchFamily="34" charset="0"/>
              </a:rPr>
              <a:t> </a:t>
            </a:r>
            <a:r>
              <a:rPr lang="en-US" sz="2000" dirty="0" err="1" smtClean="0">
                <a:solidFill>
                  <a:srgbClr val="0070C0"/>
                </a:solidFill>
                <a:latin typeface="Arial" panose="020B0604020202020204" pitchFamily="34" charset="0"/>
                <a:cs typeface="Arial" panose="020B0604020202020204" pitchFamily="34" charset="0"/>
              </a:rPr>
              <a:t>lệ</a:t>
            </a:r>
            <a:r>
              <a:rPr lang="en-US" sz="2000" dirty="0" smtClean="0">
                <a:solidFill>
                  <a:srgbClr val="0070C0"/>
                </a:solidFill>
                <a:latin typeface="Arial" panose="020B0604020202020204" pitchFamily="34" charset="0"/>
                <a:cs typeface="Arial" panose="020B0604020202020204" pitchFamily="34" charset="0"/>
              </a:rPr>
              <a:t> </a:t>
            </a:r>
            <a:r>
              <a:rPr lang="en-US" sz="2000" dirty="0" err="1" smtClean="0">
                <a:solidFill>
                  <a:srgbClr val="0070C0"/>
                </a:solidFill>
                <a:latin typeface="Arial" panose="020B0604020202020204" pitchFamily="34" charset="0"/>
                <a:cs typeface="Arial" panose="020B0604020202020204" pitchFamily="34" charset="0"/>
              </a:rPr>
              <a:t>cộng</a:t>
            </a:r>
            <a:r>
              <a:rPr lang="en-US" sz="2000" dirty="0" smtClean="0">
                <a:solidFill>
                  <a:srgbClr val="0070C0"/>
                </a:solidFill>
                <a:latin typeface="Arial" panose="020B0604020202020204" pitchFamily="34" charset="0"/>
                <a:cs typeface="Arial" panose="020B0604020202020204" pitchFamily="34" charset="0"/>
              </a:rPr>
              <a:t> </a:t>
            </a:r>
            <a:r>
              <a:rPr lang="en-US" sz="2000" dirty="0" err="1" smtClean="0">
                <a:solidFill>
                  <a:srgbClr val="0070C0"/>
                </a:solidFill>
                <a:latin typeface="Arial" panose="020B0604020202020204" pitchFamily="34" charset="0"/>
                <a:cs typeface="Arial" panose="020B0604020202020204" pitchFamily="34" charset="0"/>
              </a:rPr>
              <a:t>dồn</a:t>
            </a:r>
            <a:r>
              <a:rPr lang="en-US" sz="2000" dirty="0" smtClean="0">
                <a:solidFill>
                  <a:srgbClr val="0070C0"/>
                </a:solidFill>
                <a:latin typeface="Arial" panose="020B0604020202020204" pitchFamily="34" charset="0"/>
                <a:cs typeface="Arial" panose="020B0604020202020204" pitchFamily="34" charset="0"/>
              </a:rPr>
              <a:t> </a:t>
            </a:r>
            <a:r>
              <a:rPr lang="en-US" sz="2000" dirty="0" err="1" smtClean="0">
                <a:solidFill>
                  <a:srgbClr val="0070C0"/>
                </a:solidFill>
                <a:latin typeface="Arial" panose="020B0604020202020204" pitchFamily="34" charset="0"/>
                <a:cs typeface="Arial" panose="020B0604020202020204" pitchFamily="34" charset="0"/>
              </a:rPr>
              <a:t>của</a:t>
            </a:r>
            <a:r>
              <a:rPr lang="en-US" sz="2000" dirty="0" smtClean="0">
                <a:solidFill>
                  <a:srgbClr val="0070C0"/>
                </a:solidFill>
                <a:latin typeface="Arial" panose="020B0604020202020204" pitchFamily="34" charset="0"/>
                <a:cs typeface="Arial" panose="020B0604020202020204" pitchFamily="34" charset="0"/>
              </a:rPr>
              <a:t> </a:t>
            </a:r>
            <a:r>
              <a:rPr lang="en-US" sz="2000" dirty="0" err="1" smtClean="0">
                <a:solidFill>
                  <a:srgbClr val="0070C0"/>
                </a:solidFill>
                <a:latin typeface="Arial" panose="020B0604020202020204" pitchFamily="34" charset="0"/>
                <a:cs typeface="Arial" panose="020B0604020202020204" pitchFamily="34" charset="0"/>
              </a:rPr>
              <a:t>các</a:t>
            </a:r>
            <a:r>
              <a:rPr lang="en-US" sz="2000" dirty="0" smtClean="0">
                <a:solidFill>
                  <a:srgbClr val="0070C0"/>
                </a:solidFill>
                <a:latin typeface="Arial" panose="020B0604020202020204" pitchFamily="34" charset="0"/>
                <a:cs typeface="Arial" panose="020B0604020202020204" pitchFamily="34" charset="0"/>
              </a:rPr>
              <a:t> </a:t>
            </a:r>
            <a:r>
              <a:rPr lang="en-US" sz="2000" dirty="0" err="1" smtClean="0">
                <a:solidFill>
                  <a:srgbClr val="0070C0"/>
                </a:solidFill>
                <a:latin typeface="Arial" panose="020B0604020202020204" pitchFamily="34" charset="0"/>
                <a:cs typeface="Arial" panose="020B0604020202020204" pitchFamily="34" charset="0"/>
              </a:rPr>
              <a:t>biến</a:t>
            </a:r>
            <a:r>
              <a:rPr lang="en-US" sz="2000" dirty="0" smtClean="0">
                <a:solidFill>
                  <a:srgbClr val="0070C0"/>
                </a:solidFill>
                <a:latin typeface="Arial" panose="020B0604020202020204" pitchFamily="34" charset="0"/>
                <a:cs typeface="Arial" panose="020B0604020202020204" pitchFamily="34" charset="0"/>
              </a:rPr>
              <a:t> </a:t>
            </a:r>
            <a:r>
              <a:rPr lang="en-US" sz="2000" dirty="0" err="1" smtClean="0">
                <a:solidFill>
                  <a:srgbClr val="0070C0"/>
                </a:solidFill>
                <a:latin typeface="Arial" panose="020B0604020202020204" pitchFamily="34" charset="0"/>
                <a:cs typeface="Arial" panose="020B0604020202020204" pitchFamily="34" charset="0"/>
              </a:rPr>
              <a:t>cố</a:t>
            </a:r>
            <a:r>
              <a:rPr lang="en-US" sz="2000" dirty="0" smtClean="0">
                <a:solidFill>
                  <a:srgbClr val="0070C0"/>
                </a:solidFill>
                <a:latin typeface="Arial" panose="020B0604020202020204" pitchFamily="34" charset="0"/>
                <a:cs typeface="Arial" panose="020B0604020202020204" pitchFamily="34" charset="0"/>
              </a:rPr>
              <a:t> </a:t>
            </a:r>
            <a:r>
              <a:rPr lang="en-US" sz="2000" dirty="0" err="1" smtClean="0">
                <a:solidFill>
                  <a:srgbClr val="0070C0"/>
                </a:solidFill>
                <a:latin typeface="Arial" panose="020B0604020202020204" pitchFamily="34" charset="0"/>
                <a:cs typeface="Arial" panose="020B0604020202020204" pitchFamily="34" charset="0"/>
              </a:rPr>
              <a:t>đường</a:t>
            </a:r>
            <a:r>
              <a:rPr lang="en-US" sz="2000" dirty="0" smtClean="0">
                <a:solidFill>
                  <a:srgbClr val="0070C0"/>
                </a:solidFill>
                <a:latin typeface="Arial" panose="020B0604020202020204" pitchFamily="34" charset="0"/>
                <a:cs typeface="Arial" panose="020B0604020202020204" pitchFamily="34" charset="0"/>
              </a:rPr>
              <a:t> </a:t>
            </a:r>
            <a:r>
              <a:rPr lang="en-US" sz="2000" dirty="0" err="1" smtClean="0">
                <a:solidFill>
                  <a:srgbClr val="0070C0"/>
                </a:solidFill>
                <a:latin typeface="Arial" panose="020B0604020202020204" pitchFamily="34" charset="0"/>
                <a:cs typeface="Arial" panose="020B0604020202020204" pitchFamily="34" charset="0"/>
              </a:rPr>
              <a:t>tiêu</a:t>
            </a:r>
            <a:r>
              <a:rPr lang="en-US" sz="2000" dirty="0" smtClean="0">
                <a:solidFill>
                  <a:srgbClr val="0070C0"/>
                </a:solidFill>
                <a:latin typeface="Arial" panose="020B0604020202020204" pitchFamily="34" charset="0"/>
                <a:cs typeface="Arial" panose="020B0604020202020204" pitchFamily="34" charset="0"/>
              </a:rPr>
              <a:t> </a:t>
            </a:r>
            <a:r>
              <a:rPr lang="en-US" sz="2000" dirty="0" err="1" smtClean="0">
                <a:solidFill>
                  <a:srgbClr val="0070C0"/>
                </a:solidFill>
                <a:latin typeface="Arial" panose="020B0604020202020204" pitchFamily="34" charset="0"/>
                <a:cs typeface="Arial" panose="020B0604020202020204" pitchFamily="34" charset="0"/>
              </a:rPr>
              <a:t>hóa</a:t>
            </a:r>
            <a:r>
              <a:rPr lang="en-US" sz="2000" dirty="0" smtClean="0">
                <a:solidFill>
                  <a:srgbClr val="0070C0"/>
                </a:solidFill>
                <a:latin typeface="Arial" panose="020B0604020202020204" pitchFamily="34" charset="0"/>
                <a:cs typeface="Arial" panose="020B0604020202020204" pitchFamily="34" charset="0"/>
              </a:rPr>
              <a:t> </a:t>
            </a:r>
            <a:r>
              <a:rPr lang="en-US" sz="2000" dirty="0" err="1" smtClean="0">
                <a:solidFill>
                  <a:srgbClr val="0070C0"/>
                </a:solidFill>
                <a:latin typeface="Arial" panose="020B0604020202020204" pitchFamily="34" charset="0"/>
                <a:cs typeface="Arial" panose="020B0604020202020204" pitchFamily="34" charset="0"/>
              </a:rPr>
              <a:t>trên</a:t>
            </a:r>
            <a:r>
              <a:rPr lang="en-US" sz="2000" dirty="0" smtClean="0">
                <a:solidFill>
                  <a:srgbClr val="0070C0"/>
                </a:solidFill>
                <a:latin typeface="Arial" panose="020B0604020202020204" pitchFamily="34" charset="0"/>
                <a:cs typeface="Arial" panose="020B0604020202020204" pitchFamily="34" charset="0"/>
              </a:rPr>
              <a:t> </a:t>
            </a:r>
            <a:r>
              <a:rPr lang="en-US" sz="2000" dirty="0" err="1" smtClean="0">
                <a:solidFill>
                  <a:srgbClr val="0070C0"/>
                </a:solidFill>
                <a:latin typeface="Arial" panose="020B0604020202020204" pitchFamily="34" charset="0"/>
                <a:cs typeface="Arial" panose="020B0604020202020204" pitchFamily="34" charset="0"/>
              </a:rPr>
              <a:t>và</a:t>
            </a:r>
            <a:r>
              <a:rPr lang="en-US" sz="2000" dirty="0" smtClean="0">
                <a:solidFill>
                  <a:srgbClr val="0070C0"/>
                </a:solidFill>
                <a:latin typeface="Arial" panose="020B0604020202020204" pitchFamily="34" charset="0"/>
                <a:cs typeface="Arial" panose="020B0604020202020204" pitchFamily="34" charset="0"/>
              </a:rPr>
              <a:t>/ </a:t>
            </a:r>
            <a:r>
              <a:rPr lang="en-US" sz="2000" dirty="0" err="1" smtClean="0">
                <a:solidFill>
                  <a:srgbClr val="0070C0"/>
                </a:solidFill>
                <a:latin typeface="Arial" panose="020B0604020202020204" pitchFamily="34" charset="0"/>
                <a:cs typeface="Arial" panose="020B0604020202020204" pitchFamily="34" charset="0"/>
              </a:rPr>
              <a:t>hoặc</a:t>
            </a:r>
            <a:r>
              <a:rPr lang="en-US" sz="2000" dirty="0" smtClean="0">
                <a:solidFill>
                  <a:srgbClr val="0070C0"/>
                </a:solidFill>
                <a:latin typeface="Arial" panose="020B0604020202020204" pitchFamily="34" charset="0"/>
                <a:cs typeface="Arial" panose="020B0604020202020204" pitchFamily="34" charset="0"/>
              </a:rPr>
              <a:t> </a:t>
            </a:r>
            <a:r>
              <a:rPr lang="en-US" sz="2000" dirty="0" err="1" smtClean="0">
                <a:solidFill>
                  <a:srgbClr val="0070C0"/>
                </a:solidFill>
                <a:latin typeface="Arial" panose="020B0604020202020204" pitchFamily="34" charset="0"/>
                <a:cs typeface="Arial" panose="020B0604020202020204" pitchFamily="34" charset="0"/>
              </a:rPr>
              <a:t>đưới</a:t>
            </a:r>
            <a:endParaRPr lang="en-US" sz="2000" dirty="0" smtClean="0">
              <a:solidFill>
                <a:srgbClr val="0070C0"/>
              </a:solidFill>
              <a:latin typeface="Arial" panose="020B0604020202020204" pitchFamily="34" charset="0"/>
              <a:cs typeface="Arial" panose="020B0604020202020204" pitchFamily="34" charset="0"/>
            </a:endParaRPr>
          </a:p>
        </p:txBody>
      </p:sp>
      <p:sp>
        <p:nvSpPr>
          <p:cNvPr id="2" name="TextBox 1"/>
          <p:cNvSpPr txBox="1"/>
          <p:nvPr/>
        </p:nvSpPr>
        <p:spPr>
          <a:xfrm>
            <a:off x="6912260" y="2861065"/>
            <a:ext cx="1103730" cy="307777"/>
          </a:xfrm>
          <a:prstGeom prst="rect">
            <a:avLst/>
          </a:prstGeom>
          <a:noFill/>
        </p:spPr>
        <p:txBody>
          <a:bodyPr wrap="square" rtlCol="0">
            <a:spAutoFit/>
          </a:bodyPr>
          <a:lstStyle/>
          <a:p>
            <a:r>
              <a:rPr lang="en-US" sz="1400" b="1" dirty="0" smtClean="0">
                <a:latin typeface="+mj-lt"/>
                <a:cs typeface="Arial" panose="020B0604020202020204" pitchFamily="34" charset="0"/>
              </a:rPr>
              <a:t>P=0.0003</a:t>
            </a:r>
            <a:endParaRPr lang="en-US" sz="1400" b="1" dirty="0">
              <a:latin typeface="+mj-lt"/>
              <a:cs typeface="Arial" panose="020B0604020202020204" pitchFamily="34" charset="0"/>
            </a:endParaRPr>
          </a:p>
        </p:txBody>
      </p:sp>
      <p:sp>
        <p:nvSpPr>
          <p:cNvPr id="10" name="Text Box 55"/>
          <p:cNvSpPr txBox="1">
            <a:spLocks noChangeArrowheads="1"/>
          </p:cNvSpPr>
          <p:nvPr/>
        </p:nvSpPr>
        <p:spPr bwMode="auto">
          <a:xfrm>
            <a:off x="32531" y="6550223"/>
            <a:ext cx="7743825" cy="276999"/>
          </a:xfrm>
          <a:prstGeom prst="rect">
            <a:avLst/>
          </a:prstGeom>
          <a:noFill/>
          <a:ln w="9525">
            <a:noFill/>
            <a:miter lim="800000"/>
            <a:headEnd/>
            <a:tailEnd/>
          </a:ln>
        </p:spPr>
        <p:txBody>
          <a:bodyPr wrap="square">
            <a:spAutoFit/>
          </a:bodyPr>
          <a:lstStyle/>
          <a:p>
            <a:pPr eaLnBrk="0" hangingPunct="0">
              <a:buClr>
                <a:srgbClr val="00BE00"/>
              </a:buClr>
              <a:buSzPct val="75000"/>
              <a:buFont typeface="Wingdings" pitchFamily="2" charset="2"/>
              <a:buNone/>
            </a:pPr>
            <a:r>
              <a:rPr lang="en-US" altLang="ko-KR" sz="1200" b="0" dirty="0" smtClean="0">
                <a:latin typeface="+mj-lt"/>
                <a:ea typeface="Gulim" pitchFamily="34" charset="-127"/>
                <a:cs typeface="Arial" panose="020B0604020202020204" pitchFamily="34" charset="0"/>
              </a:rPr>
              <a:t>Cryer </a:t>
            </a:r>
            <a:r>
              <a:rPr lang="en-US" altLang="ko-KR" sz="1200" b="0" dirty="0">
                <a:latin typeface="+mj-lt"/>
                <a:ea typeface="Gulim" pitchFamily="34" charset="-127"/>
                <a:cs typeface="Arial" panose="020B0604020202020204" pitchFamily="34" charset="0"/>
              </a:rPr>
              <a:t>B, et al. </a:t>
            </a:r>
            <a:r>
              <a:rPr lang="en-GB" altLang="zh-CN" sz="1200" b="0" i="1" dirty="0">
                <a:latin typeface="+mj-lt"/>
                <a:ea typeface="Gulim" pitchFamily="34" charset="-127"/>
                <a:cs typeface="Arial" panose="020B0604020202020204" pitchFamily="34" charset="0"/>
              </a:rPr>
              <a:t>Am J </a:t>
            </a:r>
            <a:r>
              <a:rPr lang="en-GB" altLang="zh-CN" sz="1200" b="0" i="1" dirty="0" err="1">
                <a:latin typeface="+mj-lt"/>
                <a:ea typeface="Gulim" pitchFamily="34" charset="-127"/>
                <a:cs typeface="Arial" panose="020B0604020202020204" pitchFamily="34" charset="0"/>
              </a:rPr>
              <a:t>Gastroenterol</a:t>
            </a:r>
            <a:r>
              <a:rPr lang="en-GB" altLang="zh-CN" sz="1200" b="0" i="1" dirty="0">
                <a:latin typeface="+mj-lt"/>
                <a:ea typeface="Gulim" pitchFamily="34" charset="-127"/>
                <a:cs typeface="Arial" panose="020B0604020202020204" pitchFamily="34" charset="0"/>
              </a:rPr>
              <a:t> </a:t>
            </a:r>
            <a:r>
              <a:rPr lang="en-GB" altLang="zh-CN" sz="1200" b="0" dirty="0" smtClean="0">
                <a:latin typeface="+mj-lt"/>
                <a:ea typeface="Gulim" pitchFamily="34" charset="-127"/>
                <a:cs typeface="Arial" panose="020B0604020202020204" pitchFamily="34" charset="0"/>
              </a:rPr>
              <a:t>2013;108:392-400</a:t>
            </a:r>
            <a:endParaRPr lang="en-US" altLang="zh-CN" sz="1200" b="0" dirty="0">
              <a:latin typeface="+mj-lt"/>
              <a:ea typeface="Gulim" pitchFamily="34" charset="-127"/>
              <a:cs typeface="Arial" panose="020B0604020202020204" pitchFamily="34" charset="0"/>
            </a:endParaRPr>
          </a:p>
        </p:txBody>
      </p:sp>
      <p:sp>
        <p:nvSpPr>
          <p:cNvPr id="11" name="TextBox 10"/>
          <p:cNvSpPr txBox="1"/>
          <p:nvPr/>
        </p:nvSpPr>
        <p:spPr>
          <a:xfrm>
            <a:off x="35496" y="6381328"/>
            <a:ext cx="8964996" cy="246221"/>
          </a:xfrm>
          <a:prstGeom prst="rect">
            <a:avLst/>
          </a:prstGeom>
          <a:noFill/>
        </p:spPr>
        <p:txBody>
          <a:bodyPr wrap="square" rtlCol="0">
            <a:spAutoFit/>
          </a:bodyPr>
          <a:lstStyle/>
          <a:p>
            <a:r>
              <a:rPr lang="en-US" sz="1000" dirty="0" smtClean="0"/>
              <a:t>Please refer to the approved product information in your country. Agents and dosing discussed may not be approved for all indications in all countries</a:t>
            </a:r>
            <a:endParaRPr lang="en-US" sz="1000"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7320" t="21038" r="15744" b="12683"/>
          <a:stretch/>
        </p:blipFill>
        <p:spPr>
          <a:xfrm>
            <a:off x="647480" y="1414148"/>
            <a:ext cx="6826787" cy="4778751"/>
          </a:xfrm>
          <a:prstGeom prst="rect">
            <a:avLst/>
          </a:prstGeom>
        </p:spPr>
      </p:pic>
      <p:cxnSp>
        <p:nvCxnSpPr>
          <p:cNvPr id="5" name="Straight Connector 4"/>
          <p:cNvCxnSpPr/>
          <p:nvPr/>
        </p:nvCxnSpPr>
        <p:spPr bwMode="auto">
          <a:xfrm>
            <a:off x="6768244" y="2492896"/>
            <a:ext cx="0" cy="1044116"/>
          </a:xfrm>
          <a:prstGeom prst="line">
            <a:avLst/>
          </a:prstGeom>
          <a:solidFill>
            <a:schemeClr val="accent1"/>
          </a:solidFill>
          <a:ln w="381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Rectangle 6"/>
          <p:cNvSpPr/>
          <p:nvPr/>
        </p:nvSpPr>
        <p:spPr>
          <a:xfrm>
            <a:off x="1691680" y="2661009"/>
            <a:ext cx="3439865" cy="923330"/>
          </a:xfrm>
          <a:prstGeom prst="rect">
            <a:avLst/>
          </a:prstGeom>
        </p:spPr>
        <p:txBody>
          <a:bodyPr wrap="square">
            <a:spAutoFit/>
          </a:bodyPr>
          <a:lstStyle/>
          <a:p>
            <a:r>
              <a:rPr lang="en-US" altLang="zh-CN" sz="1800" dirty="0">
                <a:solidFill>
                  <a:srgbClr val="002060"/>
                </a:solidFill>
              </a:rPr>
              <a:t>Celecoxib 200 mg/</a:t>
            </a:r>
            <a:r>
              <a:rPr lang="en-US" altLang="zh-CN" sz="1800" dirty="0" err="1">
                <a:solidFill>
                  <a:srgbClr val="002060"/>
                </a:solidFill>
              </a:rPr>
              <a:t>ngày</a:t>
            </a:r>
            <a:r>
              <a:rPr lang="en-US" altLang="zh-CN" sz="1800" dirty="0">
                <a:solidFill>
                  <a:srgbClr val="002060"/>
                </a:solidFill>
              </a:rPr>
              <a:t> </a:t>
            </a:r>
            <a:r>
              <a:rPr lang="en-US" altLang="zh-CN" sz="1800" dirty="0" err="1">
                <a:solidFill>
                  <a:srgbClr val="002060"/>
                </a:solidFill>
              </a:rPr>
              <a:t>gây</a:t>
            </a:r>
            <a:r>
              <a:rPr lang="en-US" altLang="zh-CN" sz="1800" dirty="0">
                <a:solidFill>
                  <a:srgbClr val="002060"/>
                </a:solidFill>
              </a:rPr>
              <a:t> </a:t>
            </a:r>
            <a:r>
              <a:rPr lang="en-US" altLang="zh-CN" sz="1800" dirty="0" err="1">
                <a:solidFill>
                  <a:srgbClr val="002060"/>
                </a:solidFill>
              </a:rPr>
              <a:t>ra</a:t>
            </a:r>
            <a:r>
              <a:rPr lang="en-US" altLang="zh-CN" sz="1800" dirty="0">
                <a:solidFill>
                  <a:srgbClr val="002060"/>
                </a:solidFill>
              </a:rPr>
              <a:t> </a:t>
            </a:r>
            <a:r>
              <a:rPr lang="en-US" altLang="zh-CN" sz="1800" dirty="0" err="1">
                <a:solidFill>
                  <a:srgbClr val="002060"/>
                </a:solidFill>
              </a:rPr>
              <a:t>ít</a:t>
            </a:r>
            <a:r>
              <a:rPr lang="en-US" altLang="zh-CN" sz="1800" dirty="0">
                <a:solidFill>
                  <a:srgbClr val="002060"/>
                </a:solidFill>
              </a:rPr>
              <a:t> </a:t>
            </a:r>
            <a:r>
              <a:rPr lang="en-US" altLang="zh-CN" sz="1800" dirty="0" err="1">
                <a:solidFill>
                  <a:srgbClr val="002060"/>
                </a:solidFill>
              </a:rPr>
              <a:t>biến</a:t>
            </a:r>
            <a:r>
              <a:rPr lang="en-US" altLang="zh-CN" sz="1800" dirty="0">
                <a:solidFill>
                  <a:srgbClr val="002060"/>
                </a:solidFill>
              </a:rPr>
              <a:t> </a:t>
            </a:r>
            <a:r>
              <a:rPr lang="en-US" altLang="zh-CN" sz="1800" dirty="0" err="1">
                <a:solidFill>
                  <a:srgbClr val="002060"/>
                </a:solidFill>
              </a:rPr>
              <a:t>cố</a:t>
            </a:r>
            <a:r>
              <a:rPr lang="en-US" altLang="zh-CN" sz="1800" dirty="0">
                <a:solidFill>
                  <a:srgbClr val="002060"/>
                </a:solidFill>
              </a:rPr>
              <a:t> </a:t>
            </a:r>
            <a:r>
              <a:rPr lang="en-US" altLang="zh-CN" sz="1800" dirty="0" err="1">
                <a:solidFill>
                  <a:srgbClr val="002060"/>
                </a:solidFill>
              </a:rPr>
              <a:t>đường</a:t>
            </a:r>
            <a:r>
              <a:rPr lang="en-US" altLang="zh-CN" sz="1800" dirty="0">
                <a:solidFill>
                  <a:srgbClr val="002060"/>
                </a:solidFill>
              </a:rPr>
              <a:t> </a:t>
            </a:r>
            <a:r>
              <a:rPr lang="en-US" altLang="zh-CN" sz="1800" dirty="0" err="1">
                <a:solidFill>
                  <a:srgbClr val="002060"/>
                </a:solidFill>
              </a:rPr>
              <a:t>tiêu</a:t>
            </a:r>
            <a:r>
              <a:rPr lang="en-US" altLang="zh-CN" sz="1800" dirty="0">
                <a:solidFill>
                  <a:srgbClr val="002060"/>
                </a:solidFill>
              </a:rPr>
              <a:t> </a:t>
            </a:r>
            <a:r>
              <a:rPr lang="en-US" altLang="zh-CN" sz="1800" dirty="0" err="1">
                <a:solidFill>
                  <a:srgbClr val="002060"/>
                </a:solidFill>
              </a:rPr>
              <a:t>hóa</a:t>
            </a:r>
            <a:r>
              <a:rPr lang="en-US" altLang="zh-CN" sz="1800" dirty="0">
                <a:solidFill>
                  <a:srgbClr val="002060"/>
                </a:solidFill>
              </a:rPr>
              <a:t> </a:t>
            </a:r>
            <a:r>
              <a:rPr lang="en-US" altLang="zh-CN" sz="1800" dirty="0" err="1">
                <a:solidFill>
                  <a:srgbClr val="002060"/>
                </a:solidFill>
              </a:rPr>
              <a:t>hơn</a:t>
            </a:r>
            <a:r>
              <a:rPr lang="en-US" altLang="zh-CN" sz="1800" dirty="0">
                <a:solidFill>
                  <a:srgbClr val="002060"/>
                </a:solidFill>
              </a:rPr>
              <a:t> </a:t>
            </a:r>
            <a:r>
              <a:rPr lang="en-US" altLang="zh-CN" sz="1800" dirty="0" err="1">
                <a:solidFill>
                  <a:srgbClr val="002060"/>
                </a:solidFill>
              </a:rPr>
              <a:t>có</a:t>
            </a:r>
            <a:r>
              <a:rPr lang="en-US" altLang="zh-CN" sz="1800" dirty="0">
                <a:solidFill>
                  <a:srgbClr val="002060"/>
                </a:solidFill>
              </a:rPr>
              <a:t> ý </a:t>
            </a:r>
            <a:r>
              <a:rPr lang="en-US" altLang="zh-CN" sz="1800" dirty="0" err="1">
                <a:solidFill>
                  <a:srgbClr val="002060"/>
                </a:solidFill>
              </a:rPr>
              <a:t>nghĩa</a:t>
            </a:r>
            <a:r>
              <a:rPr lang="en-US" altLang="zh-CN" sz="1800" dirty="0">
                <a:solidFill>
                  <a:srgbClr val="002060"/>
                </a:solidFill>
              </a:rPr>
              <a:t> so </a:t>
            </a:r>
            <a:r>
              <a:rPr lang="en-US" altLang="zh-CN" sz="1800" dirty="0" err="1">
                <a:solidFill>
                  <a:srgbClr val="002060"/>
                </a:solidFill>
              </a:rPr>
              <a:t>với</a:t>
            </a:r>
            <a:r>
              <a:rPr lang="en-US" altLang="zh-CN" sz="1800" dirty="0">
                <a:solidFill>
                  <a:srgbClr val="002060"/>
                </a:solidFill>
              </a:rPr>
              <a:t> NSAID </a:t>
            </a:r>
            <a:r>
              <a:rPr lang="en-US" altLang="zh-CN" sz="1800" dirty="0" err="1">
                <a:solidFill>
                  <a:srgbClr val="002060"/>
                </a:solidFill>
              </a:rPr>
              <a:t>cổ</a:t>
            </a:r>
            <a:r>
              <a:rPr lang="en-US" altLang="zh-CN" sz="1800" dirty="0">
                <a:solidFill>
                  <a:srgbClr val="002060"/>
                </a:solidFill>
              </a:rPr>
              <a:t> </a:t>
            </a:r>
            <a:r>
              <a:rPr lang="en-US" altLang="zh-CN" sz="1800" dirty="0" err="1">
                <a:solidFill>
                  <a:srgbClr val="002060"/>
                </a:solidFill>
              </a:rPr>
              <a:t>điển</a:t>
            </a:r>
            <a:endParaRPr lang="en-US" sz="1800" dirty="0">
              <a:solidFill>
                <a:srgbClr val="002060"/>
              </a:solidFill>
            </a:endParaRPr>
          </a:p>
        </p:txBody>
      </p:sp>
      <p:sp>
        <p:nvSpPr>
          <p:cNvPr id="6" name="Rounded Rectangle 5"/>
          <p:cNvSpPr/>
          <p:nvPr/>
        </p:nvSpPr>
        <p:spPr bwMode="auto">
          <a:xfrm>
            <a:off x="6912260" y="2384010"/>
            <a:ext cx="1404156" cy="461665"/>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smtClean="0">
                <a:solidFill>
                  <a:srgbClr val="FFFF00"/>
                </a:solidFill>
              </a:rPr>
              <a:t>X 2 </a:t>
            </a:r>
            <a:r>
              <a:rPr lang="en-US" dirty="0" err="1" smtClean="0">
                <a:solidFill>
                  <a:srgbClr val="FFFF00"/>
                </a:solidFill>
              </a:rPr>
              <a:t>lần</a:t>
            </a:r>
            <a:endParaRPr lang="en-US" dirty="0">
              <a:solidFill>
                <a:srgbClr val="FFFF00"/>
              </a:solidFill>
            </a:endParaRPr>
          </a:p>
        </p:txBody>
      </p:sp>
    </p:spTree>
    <p:extLst>
      <p:ext uri="{BB962C8B-B14F-4D97-AF65-F5344CB8AC3E}">
        <p14:creationId xmlns:p14="http://schemas.microsoft.com/office/powerpoint/2010/main" val="281068771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969" y="1757197"/>
            <a:ext cx="3960000" cy="324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248583" y="253008"/>
            <a:ext cx="8353425" cy="865188"/>
          </a:xfrm>
        </p:spPr>
        <p:txBody>
          <a:bodyPr>
            <a:normAutofit fontScale="90000"/>
          </a:bodyPr>
          <a:lstStyle/>
          <a:p>
            <a:r>
              <a:rPr lang="pt-PT" dirty="0" smtClean="0">
                <a:solidFill>
                  <a:srgbClr val="FF0000"/>
                </a:solidFill>
              </a:rPr>
              <a:t>PRECISION khẳng định lại kết quả từ CONDOR &amp; GI Reasons</a:t>
            </a:r>
            <a:endParaRPr lang="en-GB" dirty="0">
              <a:solidFill>
                <a:srgbClr val="FF0000"/>
              </a:solidFill>
            </a:endParaRPr>
          </a:p>
        </p:txBody>
      </p:sp>
      <p:sp>
        <p:nvSpPr>
          <p:cNvPr id="5" name="Rectangle 4"/>
          <p:cNvSpPr/>
          <p:nvPr/>
        </p:nvSpPr>
        <p:spPr>
          <a:xfrm>
            <a:off x="1181130" y="5264902"/>
            <a:ext cx="6996246" cy="1429998"/>
          </a:xfrm>
          <a:prstGeom prst="rect">
            <a:avLst/>
          </a:prstGeom>
        </p:spPr>
        <p:txBody>
          <a:bodyPr wrap="square" lIns="36000" tIns="36000" rIns="36000" bIns="36000" anchor="b" anchorCtr="0">
            <a:spAutoFit/>
          </a:bodyPr>
          <a:lstStyle/>
          <a:p>
            <a:pPr defTabSz="457200">
              <a:lnSpc>
                <a:spcPct val="90000"/>
              </a:lnSpc>
            </a:pPr>
            <a:r>
              <a:rPr lang="da-DK" sz="1400" dirty="0">
                <a:solidFill>
                  <a:srgbClr val="002060"/>
                </a:solidFill>
              </a:rPr>
              <a:t>CONDOR </a:t>
            </a:r>
            <a:r>
              <a:rPr lang="da-DK" sz="1400" dirty="0" smtClean="0">
                <a:solidFill>
                  <a:srgbClr val="002060"/>
                </a:solidFill>
              </a:rPr>
              <a:t>– Celecoxib </a:t>
            </a:r>
            <a:r>
              <a:rPr lang="da-DK" sz="1400" dirty="0">
                <a:solidFill>
                  <a:srgbClr val="002060"/>
                </a:solidFill>
              </a:rPr>
              <a:t>versus </a:t>
            </a:r>
            <a:r>
              <a:rPr lang="da-DK" sz="1400" dirty="0" smtClean="0">
                <a:solidFill>
                  <a:srgbClr val="002060"/>
                </a:solidFill>
              </a:rPr>
              <a:t>Omeprazole aNd Diclofenac </a:t>
            </a:r>
            <a:r>
              <a:rPr lang="da-DK" sz="1400" dirty="0">
                <a:solidFill>
                  <a:srgbClr val="002060"/>
                </a:solidFill>
              </a:rPr>
              <a:t>in </a:t>
            </a:r>
            <a:r>
              <a:rPr lang="da-DK" sz="1400" dirty="0" smtClean="0">
                <a:solidFill>
                  <a:srgbClr val="002060"/>
                </a:solidFill>
              </a:rPr>
              <a:t>patients with Osteoarthritis </a:t>
            </a:r>
            <a:r>
              <a:rPr lang="da-DK" sz="1400" dirty="0">
                <a:solidFill>
                  <a:srgbClr val="002060"/>
                </a:solidFill>
              </a:rPr>
              <a:t>and </a:t>
            </a:r>
            <a:r>
              <a:rPr lang="da-DK" sz="1400" dirty="0" smtClean="0">
                <a:solidFill>
                  <a:srgbClr val="002060"/>
                </a:solidFill>
              </a:rPr>
              <a:t>Rheumatoid </a:t>
            </a:r>
            <a:r>
              <a:rPr lang="da-DK" sz="1400" dirty="0">
                <a:solidFill>
                  <a:srgbClr val="002060"/>
                </a:solidFill>
              </a:rPr>
              <a:t>arthritis; </a:t>
            </a:r>
            <a:endParaRPr lang="da-DK" sz="1400" dirty="0" smtClean="0">
              <a:solidFill>
                <a:srgbClr val="002060"/>
              </a:solidFill>
            </a:endParaRPr>
          </a:p>
          <a:p>
            <a:pPr defTabSz="457200">
              <a:lnSpc>
                <a:spcPct val="90000"/>
              </a:lnSpc>
            </a:pPr>
            <a:r>
              <a:rPr lang="da-DK" sz="1400" dirty="0" smtClean="0">
                <a:solidFill>
                  <a:srgbClr val="002060"/>
                </a:solidFill>
              </a:rPr>
              <a:t>GI-REASONS </a:t>
            </a:r>
            <a:r>
              <a:rPr lang="da-DK" sz="1400" dirty="0">
                <a:solidFill>
                  <a:srgbClr val="002060"/>
                </a:solidFill>
              </a:rPr>
              <a:t>- </a:t>
            </a:r>
            <a:r>
              <a:rPr lang="da-DK" sz="1400" dirty="0" smtClean="0">
                <a:solidFill>
                  <a:srgbClr val="002060"/>
                </a:solidFill>
              </a:rPr>
              <a:t>GI </a:t>
            </a:r>
            <a:r>
              <a:rPr lang="da-DK" sz="1400" dirty="0">
                <a:solidFill>
                  <a:srgbClr val="002060"/>
                </a:solidFill>
              </a:rPr>
              <a:t>Randomized Event and Safety </a:t>
            </a:r>
            <a:r>
              <a:rPr lang="da-DK" sz="1400" dirty="0" smtClean="0">
                <a:solidFill>
                  <a:srgbClr val="002060"/>
                </a:solidFill>
              </a:rPr>
              <a:t>Open-label NSAID Study (PROBE design)</a:t>
            </a:r>
          </a:p>
          <a:p>
            <a:pPr defTabSz="457200">
              <a:lnSpc>
                <a:spcPct val="90000"/>
              </a:lnSpc>
            </a:pPr>
            <a:r>
              <a:rPr lang="da-DK" sz="1400" dirty="0" smtClean="0">
                <a:solidFill>
                  <a:srgbClr val="002060"/>
                </a:solidFill>
              </a:rPr>
              <a:t>CSULGIE – Clinically Significant </a:t>
            </a:r>
            <a:r>
              <a:rPr lang="da-DK" sz="1400" dirty="0">
                <a:solidFill>
                  <a:srgbClr val="002060"/>
                </a:solidFill>
              </a:rPr>
              <a:t>U</a:t>
            </a:r>
            <a:r>
              <a:rPr lang="da-DK" sz="1400" dirty="0" smtClean="0">
                <a:solidFill>
                  <a:srgbClr val="002060"/>
                </a:solidFill>
              </a:rPr>
              <a:t>pper &amp; Lower GI Event. </a:t>
            </a:r>
            <a:r>
              <a:rPr lang="da-DK" sz="1400" dirty="0">
                <a:solidFill>
                  <a:srgbClr val="002060"/>
                </a:solidFill>
              </a:rPr>
              <a:t>CMH – </a:t>
            </a:r>
            <a:r>
              <a:rPr lang="da-DK" sz="1400" dirty="0" smtClean="0">
                <a:solidFill>
                  <a:srgbClr val="002060"/>
                </a:solidFill>
              </a:rPr>
              <a:t>Cochran-Mantel-Haenszel method.</a:t>
            </a:r>
          </a:p>
          <a:p>
            <a:pPr defTabSz="457200">
              <a:lnSpc>
                <a:spcPct val="90000"/>
              </a:lnSpc>
            </a:pPr>
            <a:r>
              <a:rPr lang="da-DK" sz="1400" smtClean="0">
                <a:solidFill>
                  <a:srgbClr val="002060"/>
                </a:solidFill>
              </a:rPr>
              <a:t>Chan</a:t>
            </a:r>
            <a:r>
              <a:rPr lang="da-DK" sz="1400" dirty="0" smtClean="0">
                <a:solidFill>
                  <a:srgbClr val="002060"/>
                </a:solidFill>
              </a:rPr>
              <a:t>, FK et al. </a:t>
            </a:r>
            <a:r>
              <a:rPr lang="da-DK" sz="1400" i="1" dirty="0" smtClean="0">
                <a:solidFill>
                  <a:srgbClr val="002060"/>
                </a:solidFill>
              </a:rPr>
              <a:t>Lancet</a:t>
            </a:r>
            <a:r>
              <a:rPr lang="da-DK" sz="1400" dirty="0" smtClean="0">
                <a:solidFill>
                  <a:srgbClr val="002060"/>
                </a:solidFill>
              </a:rPr>
              <a:t> </a:t>
            </a:r>
            <a:r>
              <a:rPr lang="da-DK" sz="1400" dirty="0">
                <a:solidFill>
                  <a:srgbClr val="002060"/>
                </a:solidFill>
              </a:rPr>
              <a:t>2010; 376: 173–79; Cryer B et al. </a:t>
            </a:r>
            <a:r>
              <a:rPr lang="da-DK" sz="1400" i="1" dirty="0">
                <a:solidFill>
                  <a:srgbClr val="002060"/>
                </a:solidFill>
              </a:rPr>
              <a:t>Am J Gastroenterol </a:t>
            </a:r>
            <a:r>
              <a:rPr lang="da-DK" sz="1400" dirty="0">
                <a:solidFill>
                  <a:srgbClr val="002060"/>
                </a:solidFill>
              </a:rPr>
              <a:t>2013; </a:t>
            </a:r>
            <a:r>
              <a:rPr lang="da-DK" sz="1400" dirty="0" smtClean="0">
                <a:solidFill>
                  <a:srgbClr val="002060"/>
                </a:solidFill>
              </a:rPr>
              <a:t>108:392–400. </a:t>
            </a:r>
          </a:p>
          <a:p>
            <a:pPr defTabSz="457200">
              <a:lnSpc>
                <a:spcPct val="90000"/>
              </a:lnSpc>
            </a:pPr>
            <a:r>
              <a:rPr lang="da-DK" sz="1400" dirty="0" smtClean="0">
                <a:solidFill>
                  <a:srgbClr val="002060"/>
                </a:solidFill>
              </a:rPr>
              <a:t>Nissen </a:t>
            </a:r>
            <a:r>
              <a:rPr lang="da-DK" sz="1400" dirty="0">
                <a:solidFill>
                  <a:srgbClr val="002060"/>
                </a:solidFill>
              </a:rPr>
              <a:t>S et al. N Engl J Med. 2016 Dec 29;375(26):2519-29</a:t>
            </a:r>
            <a:r>
              <a:rPr lang="pt-BR" sz="1400" dirty="0">
                <a:solidFill>
                  <a:srgbClr val="002060"/>
                </a:solidFill>
              </a:rPr>
              <a:t>.</a:t>
            </a:r>
            <a:endParaRPr lang="en-GB" sz="1400" dirty="0">
              <a:solidFill>
                <a:srgbClr val="002060"/>
              </a:solidFill>
            </a:endParaRPr>
          </a:p>
        </p:txBody>
      </p:sp>
      <p:sp>
        <p:nvSpPr>
          <p:cNvPr id="8" name="Line 167"/>
          <p:cNvSpPr>
            <a:spLocks noChangeShapeType="1"/>
          </p:cNvSpPr>
          <p:nvPr/>
        </p:nvSpPr>
        <p:spPr bwMode="auto">
          <a:xfrm>
            <a:off x="7662979" y="1376297"/>
            <a:ext cx="0" cy="0"/>
          </a:xfrm>
          <a:prstGeom prst="line">
            <a:avLst/>
          </a:prstGeom>
          <a:noFill/>
          <a:ln w="6350">
            <a:solidFill>
              <a:schemeClr val="bg1">
                <a:lumMod val="85000"/>
              </a:schemeClr>
            </a:solidFill>
            <a:round/>
            <a:headEnd/>
            <a:tailEnd/>
          </a:ln>
        </p:spPr>
        <p:txBody>
          <a:bodyPr/>
          <a:lstStyle/>
          <a:p>
            <a:pPr defTabSz="457200" fontAlgn="base">
              <a:spcBef>
                <a:spcPct val="0"/>
              </a:spcBef>
              <a:spcAft>
                <a:spcPct val="0"/>
              </a:spcAft>
            </a:pPr>
            <a:endParaRPr lang="zh-CN" altLang="en-US" sz="1200">
              <a:solidFill>
                <a:srgbClr val="FFFFFF"/>
              </a:solidFill>
              <a:ea typeface="宋体" charset="-122"/>
              <a:cs typeface="Arial" panose="020B0604020202020204" pitchFamily="34" charset="0"/>
            </a:endParaRPr>
          </a:p>
        </p:txBody>
      </p:sp>
      <p:grpSp>
        <p:nvGrpSpPr>
          <p:cNvPr id="81" name="Group 80"/>
          <p:cNvGrpSpPr/>
          <p:nvPr/>
        </p:nvGrpSpPr>
        <p:grpSpPr>
          <a:xfrm>
            <a:off x="4629403" y="2292857"/>
            <a:ext cx="4320000" cy="2801145"/>
            <a:chOff x="4743703" y="2457449"/>
            <a:chExt cx="4390730" cy="2801145"/>
          </a:xfrm>
        </p:grpSpPr>
        <p:pic>
          <p:nvPicPr>
            <p:cNvPr id="8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9024" y="2457449"/>
              <a:ext cx="4235409" cy="27659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 name="TextBox 77"/>
            <p:cNvSpPr txBox="1"/>
            <p:nvPr/>
          </p:nvSpPr>
          <p:spPr>
            <a:xfrm rot="16200000">
              <a:off x="3723552" y="3624540"/>
              <a:ext cx="2224968" cy="184666"/>
            </a:xfrm>
            <a:prstGeom prst="rect">
              <a:avLst/>
            </a:prstGeom>
            <a:noFill/>
          </p:spPr>
          <p:txBody>
            <a:bodyPr wrap="none" lIns="0" tIns="0" rIns="0" bIns="0" rtlCol="0">
              <a:spAutoFit/>
            </a:bodyPr>
            <a:lstStyle/>
            <a:p>
              <a:pPr defTabSz="457200"/>
              <a:r>
                <a:rPr lang="pt-PT" sz="1200" dirty="0" smtClean="0">
                  <a:solidFill>
                    <a:srgbClr val="FFFFFF"/>
                  </a:solidFill>
                  <a:latin typeface="Arial Narrow" panose="020B0606020202030204" pitchFamily="34" charset="0"/>
                </a:rPr>
                <a:t>Cumulative incidence of CSULGIEs (%)</a:t>
              </a:r>
              <a:endParaRPr lang="en-GB" sz="1200" dirty="0" err="1" smtClean="0">
                <a:solidFill>
                  <a:srgbClr val="FFFFFF"/>
                </a:solidFill>
                <a:latin typeface="Arial Narrow" panose="020B0606020202030204" pitchFamily="34" charset="0"/>
              </a:endParaRPr>
            </a:p>
          </p:txBody>
        </p:sp>
        <p:sp>
          <p:nvSpPr>
            <p:cNvPr id="79" name="TextBox 78"/>
            <p:cNvSpPr txBox="1"/>
            <p:nvPr/>
          </p:nvSpPr>
          <p:spPr>
            <a:xfrm>
              <a:off x="6400800" y="5058539"/>
              <a:ext cx="1516441" cy="200055"/>
            </a:xfrm>
            <a:prstGeom prst="rect">
              <a:avLst/>
            </a:prstGeom>
            <a:noFill/>
          </p:spPr>
          <p:txBody>
            <a:bodyPr wrap="none" lIns="0" tIns="0" rIns="0" bIns="0" rtlCol="0">
              <a:spAutoFit/>
            </a:bodyPr>
            <a:lstStyle/>
            <a:p>
              <a:pPr defTabSz="457200"/>
              <a:r>
                <a:rPr lang="pt-PT" sz="1300" dirty="0" smtClean="0">
                  <a:solidFill>
                    <a:srgbClr val="FFFFFF"/>
                  </a:solidFill>
                  <a:latin typeface="Arial Narrow" panose="020B0606020202030204" pitchFamily="34" charset="0"/>
                </a:rPr>
                <a:t>Days from randomization</a:t>
              </a:r>
              <a:endParaRPr lang="en-GB" sz="1300" dirty="0" err="1" smtClean="0">
                <a:solidFill>
                  <a:srgbClr val="FFFFFF"/>
                </a:solidFill>
                <a:latin typeface="Arial Narrow" panose="020B0606020202030204" pitchFamily="34" charset="0"/>
              </a:endParaRPr>
            </a:p>
          </p:txBody>
        </p:sp>
      </p:grpSp>
      <p:grpSp>
        <p:nvGrpSpPr>
          <p:cNvPr id="87" name="Group 86"/>
          <p:cNvGrpSpPr/>
          <p:nvPr/>
        </p:nvGrpSpPr>
        <p:grpSpPr>
          <a:xfrm>
            <a:off x="5113503" y="1835596"/>
            <a:ext cx="1655575" cy="400110"/>
            <a:chOff x="5495924" y="2105025"/>
            <a:chExt cx="1655575" cy="400110"/>
          </a:xfrm>
        </p:grpSpPr>
        <p:cxnSp>
          <p:nvCxnSpPr>
            <p:cNvPr id="83" name="Straight Connector 82"/>
            <p:cNvCxnSpPr/>
            <p:nvPr/>
          </p:nvCxnSpPr>
          <p:spPr>
            <a:xfrm flipV="1">
              <a:off x="5495924" y="2219325"/>
              <a:ext cx="288000" cy="0"/>
            </a:xfrm>
            <a:prstGeom prst="line">
              <a:avLst/>
            </a:prstGeom>
            <a:ln>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flipV="1">
              <a:off x="5505449" y="2409825"/>
              <a:ext cx="288000" cy="0"/>
            </a:xfrm>
            <a:prstGeom prst="line">
              <a:avLst/>
            </a:prstGeom>
            <a:ln>
              <a:solidFill>
                <a:srgbClr val="00B0F0"/>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5857875" y="2105025"/>
              <a:ext cx="1293624" cy="400110"/>
            </a:xfrm>
            <a:prstGeom prst="rect">
              <a:avLst/>
            </a:prstGeom>
            <a:noFill/>
          </p:spPr>
          <p:txBody>
            <a:bodyPr wrap="none" lIns="0" tIns="0" rIns="0" bIns="0" rtlCol="0">
              <a:spAutoFit/>
            </a:bodyPr>
            <a:lstStyle/>
            <a:p>
              <a:pPr defTabSz="457200"/>
              <a:r>
                <a:rPr lang="pt-PT" sz="1300" dirty="0" smtClean="0">
                  <a:solidFill>
                    <a:srgbClr val="0070C0"/>
                  </a:solidFill>
                  <a:latin typeface="Arial Narrow" panose="020B0606020202030204" pitchFamily="34" charset="0"/>
                </a:rPr>
                <a:t>Celecoxib 200mg/d</a:t>
              </a:r>
            </a:p>
            <a:p>
              <a:pPr defTabSz="457200"/>
              <a:r>
                <a:rPr lang="pt-PT" sz="1300" dirty="0" smtClean="0">
                  <a:solidFill>
                    <a:srgbClr val="0070C0"/>
                  </a:solidFill>
                  <a:latin typeface="Arial Narrow" panose="020B0606020202030204" pitchFamily="34" charset="0"/>
                </a:rPr>
                <a:t>nsNSAIDs (PI doses)</a:t>
              </a:r>
              <a:endParaRPr lang="en-GB" sz="1300" dirty="0" err="1" smtClean="0">
                <a:solidFill>
                  <a:srgbClr val="0070C0"/>
                </a:solidFill>
                <a:latin typeface="Arial Narrow" panose="020B0606020202030204" pitchFamily="34" charset="0"/>
              </a:endParaRPr>
            </a:p>
          </p:txBody>
        </p:sp>
      </p:grpSp>
      <p:sp>
        <p:nvSpPr>
          <p:cNvPr id="88" name="Rectangle 87"/>
          <p:cNvSpPr/>
          <p:nvPr/>
        </p:nvSpPr>
        <p:spPr>
          <a:xfrm>
            <a:off x="5289021" y="2533126"/>
            <a:ext cx="1449436" cy="461665"/>
          </a:xfrm>
          <a:prstGeom prst="rect">
            <a:avLst/>
          </a:prstGeom>
        </p:spPr>
        <p:txBody>
          <a:bodyPr wrap="none">
            <a:spAutoFit/>
          </a:bodyPr>
          <a:lstStyle/>
          <a:p>
            <a:pPr defTabSz="457200"/>
            <a:r>
              <a:rPr lang="en-US" sz="1200" dirty="0">
                <a:solidFill>
                  <a:srgbClr val="FFFFFF"/>
                </a:solidFill>
                <a:latin typeface="Arial Narrow" panose="020B0606020202030204" pitchFamily="34" charset="0"/>
              </a:rPr>
              <a:t>Life table extension of </a:t>
            </a:r>
            <a:r>
              <a:rPr lang="en-US" sz="1200" dirty="0" smtClean="0">
                <a:solidFill>
                  <a:srgbClr val="FFFFFF"/>
                </a:solidFill>
                <a:latin typeface="Arial Narrow" panose="020B0606020202030204" pitchFamily="34" charset="0"/>
              </a:rPr>
              <a:t/>
            </a:r>
            <a:br>
              <a:rPr lang="en-US" sz="1200" dirty="0" smtClean="0">
                <a:solidFill>
                  <a:srgbClr val="FFFFFF"/>
                </a:solidFill>
                <a:latin typeface="Arial Narrow" panose="020B0606020202030204" pitchFamily="34" charset="0"/>
              </a:rPr>
            </a:br>
            <a:r>
              <a:rPr lang="en-US" sz="1200" dirty="0" smtClean="0">
                <a:solidFill>
                  <a:srgbClr val="FFFFFF"/>
                </a:solidFill>
                <a:latin typeface="Arial Narrow" panose="020B0606020202030204" pitchFamily="34" charset="0"/>
              </a:rPr>
              <a:t>CMH</a:t>
            </a:r>
            <a:r>
              <a:rPr lang="en-US" sz="1200" dirty="0">
                <a:solidFill>
                  <a:srgbClr val="FFFFFF"/>
                </a:solidFill>
                <a:latin typeface="Arial Narrow" panose="020B0606020202030204" pitchFamily="34" charset="0"/>
              </a:rPr>
              <a:t>, </a:t>
            </a:r>
            <a:r>
              <a:rPr lang="en-US" sz="1200" i="1" dirty="0">
                <a:solidFill>
                  <a:srgbClr val="FFFFFF"/>
                </a:solidFill>
                <a:latin typeface="Arial Narrow" panose="020B0606020202030204" pitchFamily="34" charset="0"/>
              </a:rPr>
              <a:t>P</a:t>
            </a:r>
            <a:r>
              <a:rPr lang="en-US" sz="1200" dirty="0">
                <a:solidFill>
                  <a:srgbClr val="FFFFFF"/>
                </a:solidFill>
                <a:latin typeface="Arial Narrow" panose="020B0606020202030204" pitchFamily="34" charset="0"/>
              </a:rPr>
              <a:t>=0.0003</a:t>
            </a:r>
            <a:endParaRPr lang="en-GB" sz="1200" dirty="0">
              <a:solidFill>
                <a:srgbClr val="FFFFFF"/>
              </a:solidFill>
              <a:latin typeface="Arial Narrow" panose="020B0606020202030204" pitchFamily="34" charset="0"/>
            </a:endParaRPr>
          </a:p>
        </p:txBody>
      </p:sp>
      <p:cxnSp>
        <p:nvCxnSpPr>
          <p:cNvPr id="90" name="Straight Arrow Connector 89"/>
          <p:cNvCxnSpPr/>
          <p:nvPr/>
        </p:nvCxnSpPr>
        <p:spPr>
          <a:xfrm>
            <a:off x="8772525" y="3021497"/>
            <a:ext cx="0" cy="654340"/>
          </a:xfrm>
          <a:prstGeom prst="straightConnector1">
            <a:avLst/>
          </a:prstGeom>
          <a:ln w="6350">
            <a:solidFill>
              <a:srgbClr val="CCFFCC"/>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8474877" y="3203326"/>
            <a:ext cx="254262" cy="304800"/>
          </a:xfrm>
          <a:prstGeom prst="rect">
            <a:avLst/>
          </a:prstGeom>
          <a:noFill/>
        </p:spPr>
        <p:txBody>
          <a:bodyPr wrap="square" lIns="0" tIns="0" rIns="0" bIns="0" rtlCol="0">
            <a:noAutofit/>
          </a:bodyPr>
          <a:lstStyle/>
          <a:p>
            <a:pPr defTabSz="457200"/>
            <a:r>
              <a:rPr lang="en-GB" sz="1600" i="1" dirty="0" smtClean="0">
                <a:solidFill>
                  <a:srgbClr val="CCFFCC"/>
                </a:solidFill>
              </a:rPr>
              <a:t>2x</a:t>
            </a:r>
          </a:p>
        </p:txBody>
      </p:sp>
      <p:sp>
        <p:nvSpPr>
          <p:cNvPr id="92" name="Rectangle 91"/>
          <p:cNvSpPr/>
          <p:nvPr/>
        </p:nvSpPr>
        <p:spPr>
          <a:xfrm>
            <a:off x="4572000" y="1633924"/>
            <a:ext cx="4392000" cy="3528000"/>
          </a:xfrm>
          <a:prstGeom prst="rect">
            <a:avLst/>
          </a:prstGeom>
          <a:noFill/>
          <a:ln w="38100" cmpd="thickThi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GB">
              <a:solidFill>
                <a:srgbClr val="FFFFFF"/>
              </a:solidFill>
            </a:endParaRPr>
          </a:p>
        </p:txBody>
      </p:sp>
      <p:grpSp>
        <p:nvGrpSpPr>
          <p:cNvPr id="97" name="Group 96"/>
          <p:cNvGrpSpPr/>
          <p:nvPr/>
        </p:nvGrpSpPr>
        <p:grpSpPr>
          <a:xfrm>
            <a:off x="995574" y="1797434"/>
            <a:ext cx="1745325" cy="630942"/>
            <a:chOff x="2609850" y="2114703"/>
            <a:chExt cx="1745325" cy="630942"/>
          </a:xfrm>
        </p:grpSpPr>
        <p:grpSp>
          <p:nvGrpSpPr>
            <p:cNvPr id="98" name="Group 97"/>
            <p:cNvGrpSpPr/>
            <p:nvPr/>
          </p:nvGrpSpPr>
          <p:grpSpPr>
            <a:xfrm>
              <a:off x="2609850" y="2230149"/>
              <a:ext cx="288000" cy="247650"/>
              <a:chOff x="2609850" y="2230149"/>
              <a:chExt cx="288000" cy="247650"/>
            </a:xfrm>
          </p:grpSpPr>
          <p:cxnSp>
            <p:nvCxnSpPr>
              <p:cNvPr id="100" name="Straight Connector 99"/>
              <p:cNvCxnSpPr/>
              <p:nvPr/>
            </p:nvCxnSpPr>
            <p:spPr>
              <a:xfrm>
                <a:off x="2609850" y="2230149"/>
                <a:ext cx="288000" cy="0"/>
              </a:xfrm>
              <a:prstGeom prst="line">
                <a:avLst/>
              </a:prstGeom>
              <a:ln w="38100">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2609850" y="2477799"/>
                <a:ext cx="288000" cy="0"/>
              </a:xfrm>
              <a:prstGeom prst="line">
                <a:avLst/>
              </a:prstGeom>
              <a:ln w="38100">
                <a:solidFill>
                  <a:srgbClr val="9966FF"/>
                </a:solidFill>
              </a:ln>
              <a:effectLst/>
            </p:spPr>
            <p:style>
              <a:lnRef idx="2">
                <a:schemeClr val="accent1"/>
              </a:lnRef>
              <a:fillRef idx="0">
                <a:schemeClr val="accent1"/>
              </a:fillRef>
              <a:effectRef idx="1">
                <a:schemeClr val="accent1"/>
              </a:effectRef>
              <a:fontRef idx="minor">
                <a:schemeClr val="tx1"/>
              </a:fontRef>
            </p:style>
          </p:cxnSp>
        </p:grpSp>
        <p:sp>
          <p:nvSpPr>
            <p:cNvPr id="99" name="TextBox 98"/>
            <p:cNvSpPr txBox="1"/>
            <p:nvPr/>
          </p:nvSpPr>
          <p:spPr>
            <a:xfrm>
              <a:off x="2955000" y="2114703"/>
              <a:ext cx="1400175" cy="630942"/>
            </a:xfrm>
            <a:prstGeom prst="rect">
              <a:avLst/>
            </a:prstGeom>
            <a:noFill/>
          </p:spPr>
          <p:txBody>
            <a:bodyPr wrap="none" lIns="0" tIns="0" rIns="0" bIns="0" rtlCol="0">
              <a:spAutoFit/>
            </a:bodyPr>
            <a:lstStyle/>
            <a:p>
              <a:pPr defTabSz="457200"/>
              <a:r>
                <a:rPr lang="pt-PT" sz="1200" dirty="0" smtClean="0">
                  <a:solidFill>
                    <a:srgbClr val="0070C0"/>
                  </a:solidFill>
                  <a:latin typeface="Arial Narrow" panose="020B0606020202030204" pitchFamily="34" charset="0"/>
                </a:rPr>
                <a:t>Celecoxib 200mg BID</a:t>
              </a:r>
            </a:p>
            <a:p>
              <a:pPr defTabSz="457200">
                <a:spcBef>
                  <a:spcPts val="600"/>
                </a:spcBef>
              </a:pPr>
              <a:r>
                <a:rPr lang="pt-PT" sz="1200" dirty="0" smtClean="0">
                  <a:solidFill>
                    <a:srgbClr val="0070C0"/>
                  </a:solidFill>
                  <a:latin typeface="Arial Narrow" panose="020B0606020202030204" pitchFamily="34" charset="0"/>
                </a:rPr>
                <a:t>Diclofenac SR 75mg BID</a:t>
              </a:r>
            </a:p>
            <a:p>
              <a:pPr defTabSz="457200"/>
              <a:r>
                <a:rPr lang="pt-PT" sz="1200" dirty="0" smtClean="0">
                  <a:solidFill>
                    <a:srgbClr val="0070C0"/>
                  </a:solidFill>
                  <a:latin typeface="Arial Narrow" panose="020B0606020202030204" pitchFamily="34" charset="0"/>
                </a:rPr>
                <a:t>+ omeprazole 20mg QD</a:t>
              </a:r>
              <a:endParaRPr lang="en-GB" sz="1200" dirty="0" err="1" smtClean="0">
                <a:solidFill>
                  <a:srgbClr val="0070C0"/>
                </a:solidFill>
                <a:latin typeface="Arial Narrow" panose="020B0606020202030204" pitchFamily="34" charset="0"/>
              </a:endParaRPr>
            </a:p>
          </p:txBody>
        </p:sp>
      </p:grpSp>
      <p:sp>
        <p:nvSpPr>
          <p:cNvPr id="102" name="TextBox 101"/>
          <p:cNvSpPr txBox="1"/>
          <p:nvPr/>
        </p:nvSpPr>
        <p:spPr>
          <a:xfrm>
            <a:off x="995574" y="2576380"/>
            <a:ext cx="1121700" cy="369332"/>
          </a:xfrm>
          <a:prstGeom prst="rect">
            <a:avLst/>
          </a:prstGeom>
          <a:noFill/>
        </p:spPr>
        <p:txBody>
          <a:bodyPr wrap="square" lIns="0" tIns="0" rIns="0" bIns="0" rtlCol="0">
            <a:spAutoFit/>
          </a:bodyPr>
          <a:lstStyle/>
          <a:p>
            <a:pPr defTabSz="457200"/>
            <a:r>
              <a:rPr lang="pt-PT" sz="1200" dirty="0" smtClean="0">
                <a:solidFill>
                  <a:srgbClr val="FFFFFF"/>
                </a:solidFill>
                <a:latin typeface="Arial Narrow" panose="020B0606020202030204" pitchFamily="34" charset="0"/>
              </a:rPr>
              <a:t>HR, 4.3 (2.6 – 7.0)</a:t>
            </a:r>
          </a:p>
          <a:p>
            <a:pPr defTabSz="457200"/>
            <a:r>
              <a:rPr lang="pt-PT" sz="1200" dirty="0" smtClean="0">
                <a:solidFill>
                  <a:srgbClr val="FFFFFF"/>
                </a:solidFill>
                <a:latin typeface="Arial Narrow" panose="020B0606020202030204" pitchFamily="34" charset="0"/>
              </a:rPr>
              <a:t>P</a:t>
            </a:r>
            <a:r>
              <a:rPr lang="en-GB" sz="1200" dirty="0" smtClean="0">
                <a:solidFill>
                  <a:srgbClr val="FFFFFF"/>
                </a:solidFill>
                <a:latin typeface="Arial Narrow" panose="020B0606020202030204" pitchFamily="34" charset="0"/>
              </a:rPr>
              <a:t>&lt;0.0001</a:t>
            </a:r>
          </a:p>
        </p:txBody>
      </p:sp>
      <p:sp>
        <p:nvSpPr>
          <p:cNvPr id="103" name="TextBox 102"/>
          <p:cNvSpPr txBox="1"/>
          <p:nvPr/>
        </p:nvSpPr>
        <p:spPr>
          <a:xfrm>
            <a:off x="3855252" y="2881619"/>
            <a:ext cx="254262" cy="304800"/>
          </a:xfrm>
          <a:prstGeom prst="rect">
            <a:avLst/>
          </a:prstGeom>
          <a:noFill/>
        </p:spPr>
        <p:txBody>
          <a:bodyPr wrap="square" lIns="0" tIns="0" rIns="0" bIns="0" rtlCol="0">
            <a:noAutofit/>
          </a:bodyPr>
          <a:lstStyle/>
          <a:p>
            <a:pPr defTabSz="457200"/>
            <a:r>
              <a:rPr lang="en-GB" sz="1600" i="1" dirty="0">
                <a:solidFill>
                  <a:srgbClr val="CCFFCC"/>
                </a:solidFill>
              </a:rPr>
              <a:t>4</a:t>
            </a:r>
            <a:r>
              <a:rPr lang="en-GB" sz="1600" i="1" dirty="0" smtClean="0">
                <a:solidFill>
                  <a:srgbClr val="CCFFCC"/>
                </a:solidFill>
              </a:rPr>
              <a:t>x</a:t>
            </a:r>
          </a:p>
        </p:txBody>
      </p:sp>
      <p:sp>
        <p:nvSpPr>
          <p:cNvPr id="104" name="TextBox 103"/>
          <p:cNvSpPr txBox="1"/>
          <p:nvPr/>
        </p:nvSpPr>
        <p:spPr>
          <a:xfrm rot="16200000">
            <a:off x="-1178646" y="3151392"/>
            <a:ext cx="2965555" cy="184666"/>
          </a:xfrm>
          <a:prstGeom prst="rect">
            <a:avLst/>
          </a:prstGeom>
          <a:noFill/>
        </p:spPr>
        <p:txBody>
          <a:bodyPr wrap="none" lIns="0" tIns="0" rIns="0" bIns="0" rtlCol="0">
            <a:spAutoFit/>
          </a:bodyPr>
          <a:lstStyle/>
          <a:p>
            <a:pPr defTabSz="457200"/>
            <a:r>
              <a:rPr lang="pt-PT" sz="1200" dirty="0" smtClean="0">
                <a:solidFill>
                  <a:srgbClr val="FFFFFF"/>
                </a:solidFill>
                <a:latin typeface="Arial Narrow" panose="020B0606020202030204" pitchFamily="34" charset="0"/>
              </a:rPr>
              <a:t>Cumulative number of patients with a CSULGIEs (%)</a:t>
            </a:r>
            <a:endParaRPr lang="en-GB" sz="1200" dirty="0" err="1" smtClean="0">
              <a:solidFill>
                <a:srgbClr val="FFFFFF"/>
              </a:solidFill>
              <a:latin typeface="Arial Narrow" panose="020B0606020202030204" pitchFamily="34" charset="0"/>
            </a:endParaRPr>
          </a:p>
        </p:txBody>
      </p:sp>
      <p:sp>
        <p:nvSpPr>
          <p:cNvPr id="105" name="TextBox 104"/>
          <p:cNvSpPr txBox="1"/>
          <p:nvPr/>
        </p:nvSpPr>
        <p:spPr>
          <a:xfrm>
            <a:off x="1646850" y="4897169"/>
            <a:ext cx="1516441" cy="200055"/>
          </a:xfrm>
          <a:prstGeom prst="rect">
            <a:avLst/>
          </a:prstGeom>
          <a:noFill/>
        </p:spPr>
        <p:txBody>
          <a:bodyPr wrap="none" lIns="0" tIns="0" rIns="0" bIns="0" rtlCol="0">
            <a:spAutoFit/>
          </a:bodyPr>
          <a:lstStyle/>
          <a:p>
            <a:pPr defTabSz="457200"/>
            <a:r>
              <a:rPr lang="pt-PT" sz="1300" dirty="0" smtClean="0">
                <a:solidFill>
                  <a:srgbClr val="FFFFFF"/>
                </a:solidFill>
                <a:latin typeface="Arial Narrow" panose="020B0606020202030204" pitchFamily="34" charset="0"/>
              </a:rPr>
              <a:t>Days from randomization</a:t>
            </a:r>
            <a:endParaRPr lang="en-GB" sz="1300" dirty="0" err="1" smtClean="0">
              <a:solidFill>
                <a:srgbClr val="FFFFFF"/>
              </a:solidFill>
              <a:latin typeface="Arial Narrow" panose="020B0606020202030204" pitchFamily="34" charset="0"/>
            </a:endParaRPr>
          </a:p>
        </p:txBody>
      </p:sp>
      <p:sp>
        <p:nvSpPr>
          <p:cNvPr id="106" name="Rectangle 105"/>
          <p:cNvSpPr/>
          <p:nvPr/>
        </p:nvSpPr>
        <p:spPr>
          <a:xfrm>
            <a:off x="142916" y="1633924"/>
            <a:ext cx="4320000" cy="3528000"/>
          </a:xfrm>
          <a:prstGeom prst="rect">
            <a:avLst/>
          </a:prstGeom>
          <a:noFill/>
          <a:ln w="38100" cmpd="thickThi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GB">
              <a:solidFill>
                <a:srgbClr val="FFFFFF"/>
              </a:solidFill>
            </a:endParaRPr>
          </a:p>
        </p:txBody>
      </p:sp>
      <p:sp>
        <p:nvSpPr>
          <p:cNvPr id="93" name="TextBox 92"/>
          <p:cNvSpPr txBox="1"/>
          <p:nvPr/>
        </p:nvSpPr>
        <p:spPr>
          <a:xfrm>
            <a:off x="7751819" y="1887284"/>
            <a:ext cx="891270" cy="738664"/>
          </a:xfrm>
          <a:prstGeom prst="rect">
            <a:avLst/>
          </a:prstGeom>
          <a:noFill/>
        </p:spPr>
        <p:txBody>
          <a:bodyPr wrap="none" lIns="0" tIns="0" rIns="0" bIns="0" rtlCol="0">
            <a:spAutoFit/>
          </a:bodyPr>
          <a:lstStyle/>
          <a:p>
            <a:pPr defTabSz="457200"/>
            <a:r>
              <a:rPr lang="en-GB" sz="1200" i="1" dirty="0" err="1" smtClean="0">
                <a:solidFill>
                  <a:srgbClr val="0070C0"/>
                </a:solidFill>
                <a:latin typeface="Arial Narrow" panose="020B0606020202030204" pitchFamily="34" charset="0"/>
              </a:rPr>
              <a:t>nsNSAIDs</a:t>
            </a:r>
            <a:r>
              <a:rPr lang="en-GB" sz="1200" i="1" dirty="0" smtClean="0">
                <a:solidFill>
                  <a:srgbClr val="0070C0"/>
                </a:solidFill>
                <a:latin typeface="Arial Narrow" panose="020B0606020202030204" pitchFamily="34" charset="0"/>
              </a:rPr>
              <a:t>:</a:t>
            </a:r>
          </a:p>
          <a:p>
            <a:pPr defTabSz="457200"/>
            <a:r>
              <a:rPr lang="en-GB" sz="1200" i="1" dirty="0" smtClean="0">
                <a:solidFill>
                  <a:srgbClr val="0070C0"/>
                </a:solidFill>
                <a:latin typeface="Arial Narrow" panose="020B0606020202030204" pitchFamily="34" charset="0"/>
              </a:rPr>
              <a:t>Meloxicam 42%</a:t>
            </a:r>
          </a:p>
          <a:p>
            <a:pPr defTabSz="457200"/>
            <a:r>
              <a:rPr lang="en-GB" sz="1200" i="1" dirty="0" smtClean="0">
                <a:solidFill>
                  <a:srgbClr val="0070C0"/>
                </a:solidFill>
                <a:latin typeface="Arial Narrow" panose="020B0606020202030204" pitchFamily="34" charset="0"/>
              </a:rPr>
              <a:t>Naproxen 21%</a:t>
            </a:r>
          </a:p>
          <a:p>
            <a:pPr defTabSz="457200"/>
            <a:r>
              <a:rPr lang="en-GB" sz="1200" i="1" dirty="0" smtClean="0">
                <a:solidFill>
                  <a:srgbClr val="0070C0"/>
                </a:solidFill>
                <a:latin typeface="Arial Narrow" panose="020B0606020202030204" pitchFamily="34" charset="0"/>
              </a:rPr>
              <a:t>Diclofenac 20%</a:t>
            </a:r>
          </a:p>
        </p:txBody>
      </p:sp>
      <p:sp>
        <p:nvSpPr>
          <p:cNvPr id="95" name="TextBox 94"/>
          <p:cNvSpPr txBox="1"/>
          <p:nvPr/>
        </p:nvSpPr>
        <p:spPr>
          <a:xfrm>
            <a:off x="142916" y="1376297"/>
            <a:ext cx="1554336" cy="246221"/>
          </a:xfrm>
          <a:prstGeom prst="rect">
            <a:avLst/>
          </a:prstGeom>
          <a:noFill/>
        </p:spPr>
        <p:txBody>
          <a:bodyPr wrap="none" lIns="0" tIns="0" rIns="0" bIns="0" rtlCol="0">
            <a:spAutoFit/>
          </a:bodyPr>
          <a:lstStyle/>
          <a:p>
            <a:pPr defTabSz="457200"/>
            <a:r>
              <a:rPr lang="pt-PT" sz="1600" dirty="0" smtClean="0">
                <a:solidFill>
                  <a:srgbClr val="0070C0"/>
                </a:solidFill>
              </a:rPr>
              <a:t>CONDOR trial (ITT)</a:t>
            </a:r>
            <a:endParaRPr lang="en-GB" sz="1600" dirty="0" err="1" smtClean="0">
              <a:solidFill>
                <a:srgbClr val="0070C0"/>
              </a:solidFill>
            </a:endParaRPr>
          </a:p>
        </p:txBody>
      </p:sp>
      <p:sp>
        <p:nvSpPr>
          <p:cNvPr id="109" name="TextBox 108"/>
          <p:cNvSpPr txBox="1"/>
          <p:nvPr/>
        </p:nvSpPr>
        <p:spPr>
          <a:xfrm>
            <a:off x="4572000" y="1363896"/>
            <a:ext cx="1790555" cy="246221"/>
          </a:xfrm>
          <a:prstGeom prst="rect">
            <a:avLst/>
          </a:prstGeom>
          <a:noFill/>
        </p:spPr>
        <p:txBody>
          <a:bodyPr wrap="none" lIns="0" tIns="0" rIns="0" bIns="0" rtlCol="0">
            <a:spAutoFit/>
          </a:bodyPr>
          <a:lstStyle/>
          <a:p>
            <a:pPr defTabSz="457200"/>
            <a:r>
              <a:rPr lang="pt-PT" sz="1600" dirty="0" smtClean="0">
                <a:solidFill>
                  <a:srgbClr val="CCFFCC"/>
                </a:solidFill>
              </a:rPr>
              <a:t>GI-REASONS (ITT)</a:t>
            </a:r>
            <a:endParaRPr lang="en-GB" sz="1600" dirty="0" err="1" smtClean="0">
              <a:solidFill>
                <a:srgbClr val="CCFFCC"/>
              </a:solidFill>
            </a:endParaRPr>
          </a:p>
        </p:txBody>
      </p:sp>
    </p:spTree>
    <p:extLst>
      <p:ext uri="{BB962C8B-B14F-4D97-AF65-F5344CB8AC3E}">
        <p14:creationId xmlns:p14="http://schemas.microsoft.com/office/powerpoint/2010/main" val="3033673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solidFill>
                  <a:srgbClr val="FF0000"/>
                </a:solidFill>
              </a:rPr>
              <a:t>THUỐC GLYCERYL TRINITRATE 0,2%</a:t>
            </a:r>
          </a:p>
        </p:txBody>
      </p:sp>
      <p:sp>
        <p:nvSpPr>
          <p:cNvPr id="30723" name="Content Placeholder 2"/>
          <p:cNvSpPr>
            <a:spLocks noGrp="1"/>
          </p:cNvSpPr>
          <p:nvPr>
            <p:ph idx="1"/>
          </p:nvPr>
        </p:nvSpPr>
        <p:spPr/>
        <p:txBody>
          <a:bodyPr/>
          <a:lstStyle/>
          <a:p>
            <a:r>
              <a:rPr lang="en-US" smtClean="0"/>
              <a:t>Dùng GTN 0,2%: mục đích giảm co thắt cơ vòng và đau sau mổ SH.</a:t>
            </a:r>
          </a:p>
          <a:p>
            <a:r>
              <a:rPr lang="en-US" smtClean="0"/>
              <a:t>Áp dụng B/n với trĩ độ 3 và 4 sau mổ SH và cắt da thừa và loại trừ nhóm double purse string.</a:t>
            </a:r>
          </a:p>
          <a:p>
            <a:r>
              <a:rPr lang="en-US" smtClean="0"/>
              <a:t>Kết quả so sánh 2 nhóm: 100 b/n điều trị GTN (57 nam, tuổi trung bình 49,8) với nhóm chứng 110 b/n (74 nam, tuổi trung bình 50,6) về t/c đau sau mổ và đau kéo dài sau mổ.</a:t>
            </a:r>
          </a:p>
        </p:txBody>
      </p:sp>
    </p:spTree>
    <p:extLst>
      <p:ext uri="{BB962C8B-B14F-4D97-AF65-F5344CB8AC3E}">
        <p14:creationId xmlns:p14="http://schemas.microsoft.com/office/powerpoint/2010/main" val="23495868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solidFill>
                  <a:srgbClr val="FF0000"/>
                </a:solidFill>
              </a:rPr>
              <a:t>THUỐC GLYCERYL TRINITRATE 0,2%</a:t>
            </a:r>
            <a:endParaRPr lang="en-US" smtClean="0"/>
          </a:p>
        </p:txBody>
      </p:sp>
      <p:sp>
        <p:nvSpPr>
          <p:cNvPr id="31747" name="Content Placeholder 2"/>
          <p:cNvSpPr>
            <a:spLocks noGrp="1"/>
          </p:cNvSpPr>
          <p:nvPr>
            <p:ph idx="1"/>
          </p:nvPr>
        </p:nvSpPr>
        <p:spPr/>
        <p:txBody>
          <a:bodyPr/>
          <a:lstStyle/>
          <a:p>
            <a:r>
              <a:rPr lang="en-US" smtClean="0"/>
              <a:t>Đau sau mổ ở nhóm GTN cao hơn nhóm chứng (P=0,015).</a:t>
            </a:r>
          </a:p>
          <a:p>
            <a:r>
              <a:rPr lang="en-US" smtClean="0"/>
              <a:t>GTN không có hiệu quả giảm đau sau mổ SH.</a:t>
            </a:r>
          </a:p>
          <a:p>
            <a:r>
              <a:rPr lang="en-US" smtClean="0"/>
              <a:t>Không có sự khác biệt giữa 2 nhóm về các biến chứng khác sau mổ. </a:t>
            </a:r>
          </a:p>
          <a:p>
            <a:r>
              <a:rPr lang="en-US" smtClean="0"/>
              <a:t>Chỉ có 16 b/n nhóm GTN không có than phiền về phản ứng phụ của thuốc.</a:t>
            </a:r>
          </a:p>
        </p:txBody>
      </p:sp>
    </p:spTree>
    <p:extLst>
      <p:ext uri="{BB962C8B-B14F-4D97-AF65-F5344CB8AC3E}">
        <p14:creationId xmlns:p14="http://schemas.microsoft.com/office/powerpoint/2010/main" val="2760402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solidFill>
                  <a:srgbClr val="FF0000"/>
                </a:solidFill>
              </a:rPr>
              <a:t>KẾT LUẬN</a:t>
            </a:r>
          </a:p>
        </p:txBody>
      </p:sp>
      <p:sp>
        <p:nvSpPr>
          <p:cNvPr id="35843" name="Content Placeholder 2"/>
          <p:cNvSpPr>
            <a:spLocks noGrp="1"/>
          </p:cNvSpPr>
          <p:nvPr>
            <p:ph idx="1"/>
          </p:nvPr>
        </p:nvSpPr>
        <p:spPr>
          <a:xfrm>
            <a:off x="685800" y="1600200"/>
            <a:ext cx="7543800" cy="4525963"/>
          </a:xfrm>
        </p:spPr>
        <p:txBody>
          <a:bodyPr/>
          <a:lstStyle/>
          <a:p>
            <a:pPr algn="just">
              <a:lnSpc>
                <a:spcPct val="150000"/>
              </a:lnSpc>
              <a:buFont typeface="Arial" pitchFamily="34" charset="0"/>
              <a:buNone/>
            </a:pPr>
            <a:r>
              <a:rPr lang="en-US" smtClean="0"/>
              <a:t>	Qua kết quả nghiên cứu, GTN không làm giảm đau sau mổ SH so với nhóm chứng, do đó không khuyến cáo sử dụng thường qui sau mổ SH vì có nhiều tác dụng phụ và nâng giá thành điều trị</a:t>
            </a:r>
          </a:p>
        </p:txBody>
      </p:sp>
    </p:spTree>
    <p:extLst>
      <p:ext uri="{BB962C8B-B14F-4D97-AF65-F5344CB8AC3E}">
        <p14:creationId xmlns:p14="http://schemas.microsoft.com/office/powerpoint/2010/main" val="2877046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33400"/>
            <a:ext cx="740092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2971800"/>
            <a:ext cx="7772400" cy="1754326"/>
          </a:xfrm>
          <a:prstGeom prst="rect">
            <a:avLst/>
          </a:prstGeom>
        </p:spPr>
        <p:txBody>
          <a:bodyPr wrap="square">
            <a:spAutoFit/>
          </a:bodyPr>
          <a:lstStyle/>
          <a:p>
            <a:r>
              <a:rPr lang="en-US" smtClean="0"/>
              <a:t>CONCLUSION:  This  trial  fails  to  demon- </a:t>
            </a:r>
          </a:p>
          <a:p>
            <a:r>
              <a:rPr lang="en-US" smtClean="0"/>
              <a:t>strate  any- superiority  of  topical  0.2  percent  glyceryl trinitrate  treatment  vs. a  placebo,  although  the  effects  of glyceryl  trinitrate  on  anodermal  blood  flow  and  sphincter pressure are confirmed. This finding, together  with the  high</a:t>
            </a:r>
          </a:p>
          <a:p>
            <a:r>
              <a:rPr lang="en-US" smtClean="0"/>
              <a:t>incidence  of  side-effects, should  discourage  the  use  of this treatment  as a  substitute  for  surgery in  chronic  anal fissure.  </a:t>
            </a:r>
            <a:endParaRPr lang="en-US"/>
          </a:p>
        </p:txBody>
      </p:sp>
    </p:spTree>
    <p:extLst>
      <p:ext uri="{BB962C8B-B14F-4D97-AF65-F5344CB8AC3E}">
        <p14:creationId xmlns:p14="http://schemas.microsoft.com/office/powerpoint/2010/main" val="2226215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600200"/>
            <a:ext cx="5486400" cy="1785938"/>
          </a:xfrm>
        </p:spPr>
        <p:txBody>
          <a:bodyPr>
            <a:noAutofit/>
          </a:bodyPr>
          <a:lstStyle/>
          <a:p>
            <a:pPr algn="ctr"/>
            <a:r>
              <a:rPr lang="en-US" sz="6000" b="0" smtClean="0">
                <a:solidFill>
                  <a:srgbClr val="FF0000"/>
                </a:solidFill>
                <a:latin typeface="Arial" pitchFamily="34" charset="0"/>
                <a:cs typeface="Arial" pitchFamily="34" charset="0"/>
              </a:rPr>
              <a:t>NGĂN NGỪA CHẢY MÁU</a:t>
            </a:r>
            <a:endParaRPr lang="en-US" sz="6000" b="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740937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566" y="339726"/>
            <a:ext cx="7975714" cy="472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20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8816" y="5286375"/>
            <a:ext cx="5576110" cy="110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77941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r>
              <a:rPr lang="en-US" sz="6000" smtClean="0">
                <a:solidFill>
                  <a:srgbClr val="FF0000"/>
                </a:solidFill>
              </a:rPr>
              <a:t>Mục tiêu</a:t>
            </a:r>
            <a:endParaRPr lang="en-US" sz="6000">
              <a:solidFill>
                <a:srgbClr val="FF0000"/>
              </a:solidFill>
            </a:endParaRPr>
          </a:p>
        </p:txBody>
      </p:sp>
      <p:sp>
        <p:nvSpPr>
          <p:cNvPr id="3" name="Content Placeholder 2"/>
          <p:cNvSpPr>
            <a:spLocks noGrp="1"/>
          </p:cNvSpPr>
          <p:nvPr>
            <p:ph idx="1"/>
          </p:nvPr>
        </p:nvSpPr>
        <p:spPr>
          <a:xfrm>
            <a:off x="1066800" y="2362200"/>
            <a:ext cx="7620000" cy="3763963"/>
          </a:xfrm>
        </p:spPr>
        <p:txBody>
          <a:bodyPr>
            <a:normAutofit/>
          </a:bodyPr>
          <a:lstStyle/>
          <a:p>
            <a:r>
              <a:rPr lang="en-US" sz="4400" smtClean="0"/>
              <a:t>Ngăn ngừa các biến chứng sau phẫu thuật .</a:t>
            </a:r>
          </a:p>
          <a:p>
            <a:r>
              <a:rPr lang="en-US" sz="4400" smtClean="0"/>
              <a:t>Tạo tình trạng thoải mái và hài lòng sau mổ</a:t>
            </a:r>
            <a:endParaRPr lang="en-US" sz="4400"/>
          </a:p>
        </p:txBody>
      </p:sp>
    </p:spTree>
    <p:extLst>
      <p:ext uri="{BB962C8B-B14F-4D97-AF65-F5344CB8AC3E}">
        <p14:creationId xmlns:p14="http://schemas.microsoft.com/office/powerpoint/2010/main" val="42119951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389" y="376239"/>
            <a:ext cx="6635923" cy="607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48059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833" y="660401"/>
            <a:ext cx="6825018" cy="558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63394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327" y="515938"/>
            <a:ext cx="7307285" cy="579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1113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896" y="388938"/>
            <a:ext cx="7788084" cy="364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0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039" y="4271964"/>
            <a:ext cx="4859307" cy="174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08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164" y="6007100"/>
            <a:ext cx="4840251"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69514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678362"/>
          </a:xfrm>
        </p:spPr>
        <p:txBody>
          <a:bodyPr>
            <a:normAutofit/>
          </a:bodyPr>
          <a:lstStyle/>
          <a:p>
            <a:r>
              <a:rPr lang="en-US" sz="4800" smtClean="0">
                <a:solidFill>
                  <a:srgbClr val="FF0000"/>
                </a:solidFill>
              </a:rPr>
              <a:t>KHÁNG SINH </a:t>
            </a:r>
            <a:br>
              <a:rPr lang="en-US" sz="4800" smtClean="0">
                <a:solidFill>
                  <a:srgbClr val="FF0000"/>
                </a:solidFill>
              </a:rPr>
            </a:br>
            <a:r>
              <a:rPr lang="en-US" sz="4800" smtClean="0">
                <a:solidFill>
                  <a:srgbClr val="FF0000"/>
                </a:solidFill>
              </a:rPr>
              <a:t>CHỐNG NHIỄM TRÙNG</a:t>
            </a:r>
            <a:endParaRPr lang="en-US" sz="4800">
              <a:solidFill>
                <a:srgbClr val="FF0000"/>
              </a:solidFill>
            </a:endParaRPr>
          </a:p>
        </p:txBody>
      </p:sp>
    </p:spTree>
    <p:extLst>
      <p:ext uri="{BB962C8B-B14F-4D97-AF65-F5344CB8AC3E}">
        <p14:creationId xmlns:p14="http://schemas.microsoft.com/office/powerpoint/2010/main" val="35194745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630362"/>
          </a:xfrm>
        </p:spPr>
        <p:txBody>
          <a:bodyPr>
            <a:noAutofit/>
          </a:bodyPr>
          <a:lstStyle/>
          <a:p>
            <a:r>
              <a:rPr lang="en-US" sz="3200" smtClean="0">
                <a:solidFill>
                  <a:srgbClr val="FF0000"/>
                </a:solidFill>
              </a:rPr>
              <a:t>Stapled Transanal Rectal Resection</a:t>
            </a:r>
            <a:br>
              <a:rPr lang="en-US" sz="3200" smtClean="0">
                <a:solidFill>
                  <a:srgbClr val="FF0000"/>
                </a:solidFill>
              </a:rPr>
            </a:br>
            <a:r>
              <a:rPr lang="en-US" sz="3200" smtClean="0">
                <a:solidFill>
                  <a:srgbClr val="FF0000"/>
                </a:solidFill>
              </a:rPr>
              <a:t>(Starr) in the Treatment of Obstructed</a:t>
            </a:r>
            <a:br>
              <a:rPr lang="en-US" sz="3200" smtClean="0">
                <a:solidFill>
                  <a:srgbClr val="FF0000"/>
                </a:solidFill>
              </a:rPr>
            </a:br>
            <a:r>
              <a:rPr lang="en-US" sz="3200" smtClean="0">
                <a:solidFill>
                  <a:srgbClr val="FF0000"/>
                </a:solidFill>
              </a:rPr>
              <a:t>Defecation: A Systematic Review</a:t>
            </a:r>
            <a:endParaRPr lang="en-US" sz="3200">
              <a:solidFill>
                <a:srgbClr val="FF0000"/>
              </a:solidFill>
            </a:endParaRPr>
          </a:p>
        </p:txBody>
      </p:sp>
      <p:sp>
        <p:nvSpPr>
          <p:cNvPr id="3" name="Content Placeholder 2"/>
          <p:cNvSpPr>
            <a:spLocks noGrp="1"/>
          </p:cNvSpPr>
          <p:nvPr>
            <p:ph idx="1"/>
          </p:nvPr>
        </p:nvSpPr>
        <p:spPr>
          <a:xfrm>
            <a:off x="685800" y="2438400"/>
            <a:ext cx="7772400" cy="3916363"/>
          </a:xfrm>
        </p:spPr>
        <p:txBody>
          <a:bodyPr>
            <a:noAutofit/>
          </a:bodyPr>
          <a:lstStyle/>
          <a:p>
            <a:pPr marL="0" indent="0">
              <a:buNone/>
            </a:pPr>
            <a:r>
              <a:rPr lang="en-US" sz="2400">
                <a:solidFill>
                  <a:srgbClr val="FF0000"/>
                </a:solidFill>
                <a:latin typeface="Arial" panose="020B0604020202020204" pitchFamily="34" charset="0"/>
                <a:cs typeface="Arial" panose="020B0604020202020204" pitchFamily="34" charset="0"/>
              </a:rPr>
              <a:t>Preoperative </a:t>
            </a:r>
            <a:r>
              <a:rPr lang="en-US" sz="2400" smtClean="0">
                <a:solidFill>
                  <a:srgbClr val="FF0000"/>
                </a:solidFill>
                <a:latin typeface="Arial" panose="020B0604020202020204" pitchFamily="34" charset="0"/>
                <a:cs typeface="Arial" panose="020B0604020202020204" pitchFamily="34" charset="0"/>
              </a:rPr>
              <a:t>Management</a:t>
            </a:r>
          </a:p>
          <a:p>
            <a:pPr marL="0" indent="0" algn="just">
              <a:buNone/>
            </a:pPr>
            <a:r>
              <a:rPr lang="en-US" sz="2400">
                <a:latin typeface="Arial" panose="020B0604020202020204" pitchFamily="34" charset="0"/>
                <a:cs typeface="Arial" panose="020B0604020202020204" pitchFamily="34" charset="0"/>
              </a:rPr>
              <a:t>The bacterial ﬂora of the anal canal is composed of</a:t>
            </a:r>
          </a:p>
          <a:p>
            <a:pPr marL="0" indent="0" algn="just">
              <a:buNone/>
            </a:pPr>
            <a:r>
              <a:rPr lang="en-US" sz="2400">
                <a:latin typeface="Arial" panose="020B0604020202020204" pitchFamily="34" charset="0"/>
                <a:cs typeface="Arial" panose="020B0604020202020204" pitchFamily="34" charset="0"/>
              </a:rPr>
              <a:t>aerobic and anaerobic bacteria (40) for this reason </a:t>
            </a:r>
            <a:r>
              <a:rPr lang="en-US" sz="2400" smtClean="0">
                <a:latin typeface="Arial" panose="020B0604020202020204" pitchFamily="34" charset="0"/>
                <a:cs typeface="Arial" panose="020B0604020202020204" pitchFamily="34" charset="0"/>
              </a:rPr>
              <a:t>antibiotic prophylaxis </a:t>
            </a:r>
            <a:r>
              <a:rPr lang="en-US" sz="2400">
                <a:latin typeface="Arial" panose="020B0604020202020204" pitchFamily="34" charset="0"/>
                <a:cs typeface="Arial" panose="020B0604020202020204" pitchFamily="34" charset="0"/>
              </a:rPr>
              <a:t>involves the use of antibiotics capable of </a:t>
            </a:r>
            <a:r>
              <a:rPr lang="en-US" sz="2400" smtClean="0">
                <a:latin typeface="Arial" panose="020B0604020202020204" pitchFamily="34" charset="0"/>
                <a:cs typeface="Arial" panose="020B0604020202020204" pitchFamily="34" charset="0"/>
              </a:rPr>
              <a:t>acting on </a:t>
            </a:r>
            <a:r>
              <a:rPr lang="en-US" sz="2400">
                <a:latin typeface="Arial" panose="020B0604020202020204" pitchFamily="34" charset="0"/>
                <a:cs typeface="Arial" panose="020B0604020202020204" pitchFamily="34" charset="0"/>
              </a:rPr>
              <a:t>the entire bacterial spectrum. </a:t>
            </a:r>
            <a:r>
              <a:rPr lang="en-US" sz="2400">
                <a:solidFill>
                  <a:srgbClr val="FF0000"/>
                </a:solidFill>
                <a:latin typeface="Arial" panose="020B0604020202020204" pitchFamily="34" charset="0"/>
                <a:cs typeface="Arial" panose="020B0604020202020204" pitchFamily="34" charset="0"/>
              </a:rPr>
              <a:t>Metronidazole</a:t>
            </a:r>
            <a:r>
              <a:rPr lang="en-US" sz="2400">
                <a:latin typeface="Arial" panose="020B0604020202020204" pitchFamily="34" charset="0"/>
                <a:cs typeface="Arial" panose="020B0604020202020204" pitchFamily="34" charset="0"/>
              </a:rPr>
              <a:t> combined </a:t>
            </a:r>
            <a:r>
              <a:rPr lang="en-US" sz="2400" smtClean="0">
                <a:latin typeface="Arial" panose="020B0604020202020204" pitchFamily="34" charset="0"/>
                <a:cs typeface="Arial" panose="020B0604020202020204" pitchFamily="34" charset="0"/>
              </a:rPr>
              <a:t>with a </a:t>
            </a:r>
            <a:r>
              <a:rPr lang="en-US" sz="2400">
                <a:solidFill>
                  <a:srgbClr val="FF0000"/>
                </a:solidFill>
                <a:latin typeface="Arial" panose="020B0604020202020204" pitchFamily="34" charset="0"/>
                <a:cs typeface="Arial" panose="020B0604020202020204" pitchFamily="34" charset="0"/>
              </a:rPr>
              <a:t>cephalosporin or ciproﬂoxacin</a:t>
            </a:r>
            <a:r>
              <a:rPr lang="en-US" sz="2400">
                <a:latin typeface="Arial" panose="020B0604020202020204" pitchFamily="34" charset="0"/>
                <a:cs typeface="Arial" panose="020B0604020202020204" pitchFamily="34" charset="0"/>
              </a:rPr>
              <a:t> is commonly </a:t>
            </a:r>
            <a:r>
              <a:rPr lang="en-US" sz="2400" smtClean="0">
                <a:latin typeface="Arial" panose="020B0604020202020204" pitchFamily="34" charset="0"/>
                <a:cs typeface="Arial" panose="020B0604020202020204" pitchFamily="34" charset="0"/>
              </a:rPr>
              <a:t>administered as </a:t>
            </a:r>
            <a:r>
              <a:rPr lang="en-US" sz="2400">
                <a:latin typeface="Arial" panose="020B0604020202020204" pitchFamily="34" charset="0"/>
                <a:cs typeface="Arial" panose="020B0604020202020204" pitchFamily="34" charset="0"/>
              </a:rPr>
              <a:t>antibiotic prophylaxis, immediately after the induction </a:t>
            </a:r>
            <a:r>
              <a:rPr lang="en-US" sz="2400" smtClean="0">
                <a:latin typeface="Arial" panose="020B0604020202020204" pitchFamily="34" charset="0"/>
                <a:cs typeface="Arial" panose="020B0604020202020204" pitchFamily="34" charset="0"/>
              </a:rPr>
              <a:t>of anesthesia</a:t>
            </a:r>
            <a:r>
              <a:rPr lang="en-US" sz="2400">
                <a:latin typeface="Arial" panose="020B0604020202020204" pitchFamily="34" charset="0"/>
                <a:cs typeface="Arial" panose="020B0604020202020204" pitchFamily="34" charset="0"/>
              </a:rPr>
              <a:t>. In most articles, either general or spinal </a:t>
            </a:r>
            <a:r>
              <a:rPr lang="en-US" sz="2400" smtClean="0">
                <a:latin typeface="Arial" panose="020B0604020202020204" pitchFamily="34" charset="0"/>
                <a:cs typeface="Arial" panose="020B0604020202020204" pitchFamily="34" charset="0"/>
              </a:rPr>
              <a:t>anesthesia is </a:t>
            </a:r>
            <a:r>
              <a:rPr lang="en-US" sz="2400">
                <a:latin typeface="Arial" panose="020B0604020202020204" pitchFamily="34" charset="0"/>
                <a:cs typeface="Arial" panose="020B0604020202020204" pitchFamily="34" charset="0"/>
              </a:rPr>
              <a:t>practiced.</a:t>
            </a:r>
          </a:p>
        </p:txBody>
      </p:sp>
      <p:sp>
        <p:nvSpPr>
          <p:cNvPr id="4" name="Rectangle 3"/>
          <p:cNvSpPr/>
          <p:nvPr/>
        </p:nvSpPr>
        <p:spPr>
          <a:xfrm>
            <a:off x="5029200" y="1841956"/>
            <a:ext cx="3657600" cy="307777"/>
          </a:xfrm>
          <a:prstGeom prst="rect">
            <a:avLst/>
          </a:prstGeom>
        </p:spPr>
        <p:txBody>
          <a:bodyPr wrap="square">
            <a:spAutoFit/>
          </a:bodyPr>
          <a:lstStyle/>
          <a:p>
            <a:r>
              <a:rPr lang="en-US" sz="1400">
                <a:solidFill>
                  <a:srgbClr val="656263"/>
                </a:solidFill>
                <a:latin typeface="Arial" panose="020B0604020202020204" pitchFamily="34" charset="0"/>
                <a:cs typeface="Arial" panose="020B0604020202020204" pitchFamily="34" charset="0"/>
              </a:rPr>
              <a:t>February 2022 | Volume 9 | Article 790287</a:t>
            </a:r>
            <a:endParaRPr 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0704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p:cNvSpPr>
          <p:nvPr/>
        </p:nvSpPr>
        <p:spPr bwMode="auto">
          <a:xfrm>
            <a:off x="533400" y="339725"/>
            <a:ext cx="8153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vi-VN" sz="2800">
                <a:solidFill>
                  <a:srgbClr val="FF0000"/>
                </a:solidFill>
                <a:latin typeface="Arial" pitchFamily="34" charset="0"/>
                <a:cs typeface="Arial" pitchFamily="34" charset="0"/>
              </a:rPr>
              <a:t>Kết luận</a:t>
            </a:r>
            <a:r>
              <a:rPr lang="en-US" sz="2800">
                <a:latin typeface="Arial" pitchFamily="34" charset="0"/>
                <a:cs typeface="Arial" pitchFamily="34" charset="0"/>
              </a:rPr>
              <a:t>: Đ</a:t>
            </a:r>
            <a:r>
              <a:rPr lang="vi-VN" sz="2800">
                <a:latin typeface="Arial" pitchFamily="34" charset="0"/>
                <a:cs typeface="Arial" pitchFamily="34" charset="0"/>
              </a:rPr>
              <a:t>iều trị kháng sinh dự phòng phẫu thuật bao gồm </a:t>
            </a:r>
            <a:r>
              <a:rPr lang="vi-VN" sz="2800">
                <a:solidFill>
                  <a:srgbClr val="FF0000"/>
                </a:solidFill>
                <a:latin typeface="Arial" pitchFamily="34" charset="0"/>
                <a:cs typeface="Arial" pitchFamily="34" charset="0"/>
              </a:rPr>
              <a:t>ciprofloxacin và metronidazole</a:t>
            </a:r>
            <a:r>
              <a:rPr lang="en-US" sz="2800">
                <a:solidFill>
                  <a:srgbClr val="FF0000"/>
                </a:solidFill>
                <a:latin typeface="Arial" pitchFamily="34" charset="0"/>
                <a:cs typeface="Arial" pitchFamily="34" charset="0"/>
              </a:rPr>
              <a:t> </a:t>
            </a:r>
            <a:r>
              <a:rPr lang="vi-VN" sz="2800">
                <a:latin typeface="Arial" pitchFamily="34" charset="0"/>
                <a:cs typeface="Arial" pitchFamily="34" charset="0"/>
              </a:rPr>
              <a:t>đóng một vai trò quan trọng trong việc ngăn chặn </a:t>
            </a:r>
            <a:r>
              <a:rPr lang="en-US" sz="2800" smtClean="0">
                <a:latin typeface="Arial" pitchFamily="34" charset="0"/>
                <a:cs typeface="Arial" pitchFamily="34" charset="0"/>
              </a:rPr>
              <a:t>biến chứng nhiễm trùng sau mổ hậu môn</a:t>
            </a:r>
            <a:r>
              <a:rPr lang="vi-VN" sz="2800" smtClean="0">
                <a:latin typeface="Arial" pitchFamily="34" charset="0"/>
                <a:cs typeface="Arial" pitchFamily="34" charset="0"/>
              </a:rPr>
              <a:t>. </a:t>
            </a:r>
            <a:r>
              <a:rPr lang="en-US" sz="2800">
                <a:latin typeface="Arial" pitchFamily="34" charset="0"/>
                <a:cs typeface="Arial" pitchFamily="34" charset="0"/>
              </a:rPr>
              <a:t>C</a:t>
            </a:r>
            <a:r>
              <a:rPr lang="vi-VN" sz="2800">
                <a:latin typeface="Arial" pitchFamily="34" charset="0"/>
                <a:cs typeface="Arial" pitchFamily="34" charset="0"/>
              </a:rPr>
              <a:t>ác biến chứng</a:t>
            </a:r>
            <a:r>
              <a:rPr lang="en-US" sz="2800">
                <a:latin typeface="Arial" pitchFamily="34" charset="0"/>
                <a:cs typeface="Arial" pitchFamily="34" charset="0"/>
              </a:rPr>
              <a:t> </a:t>
            </a:r>
            <a:r>
              <a:rPr lang="en-US" sz="2800" smtClean="0">
                <a:latin typeface="Arial" pitchFamily="34" charset="0"/>
                <a:cs typeface="Arial" pitchFamily="34" charset="0"/>
              </a:rPr>
              <a:t>và </a:t>
            </a:r>
            <a:r>
              <a:rPr lang="vi-VN" sz="2800" smtClean="0">
                <a:latin typeface="Arial" pitchFamily="34" charset="0"/>
                <a:cs typeface="Arial" pitchFamily="34" charset="0"/>
              </a:rPr>
              <a:t>các </a:t>
            </a:r>
            <a:r>
              <a:rPr lang="vi-VN" sz="2800">
                <a:latin typeface="Arial" pitchFamily="34" charset="0"/>
                <a:cs typeface="Arial" pitchFamily="34" charset="0"/>
              </a:rPr>
              <a:t>tác dụng phụ nhỏ của liệu pháp kháng sinh, </a:t>
            </a:r>
            <a:r>
              <a:rPr lang="en-US" sz="2800">
                <a:latin typeface="Arial" pitchFamily="34" charset="0"/>
                <a:cs typeface="Arial" pitchFamily="34" charset="0"/>
              </a:rPr>
              <a:t>có kết quả tốt hơn</a:t>
            </a:r>
            <a:r>
              <a:rPr lang="vi-VN" sz="2800">
                <a:latin typeface="Arial" pitchFamily="34" charset="0"/>
                <a:cs typeface="Arial" pitchFamily="34" charset="0"/>
              </a:rPr>
              <a:t>, </a:t>
            </a:r>
            <a:r>
              <a:rPr lang="en-US" sz="2800">
                <a:latin typeface="Arial" pitchFamily="34" charset="0"/>
                <a:cs typeface="Arial" pitchFamily="34" charset="0"/>
              </a:rPr>
              <a:t>so với việc dùng </a:t>
            </a:r>
            <a:r>
              <a:rPr lang="vi-VN" sz="2800">
                <a:latin typeface="Arial" pitchFamily="34" charset="0"/>
                <a:cs typeface="Arial" pitchFamily="34" charset="0"/>
              </a:rPr>
              <a:t>7-10</a:t>
            </a:r>
            <a:r>
              <a:rPr lang="en-US" sz="2800">
                <a:latin typeface="Arial" pitchFamily="34" charset="0"/>
                <a:cs typeface="Arial" pitchFamily="34" charset="0"/>
              </a:rPr>
              <a:t> </a:t>
            </a:r>
            <a:r>
              <a:rPr lang="vi-VN" sz="2800">
                <a:latin typeface="Arial" pitchFamily="34" charset="0"/>
                <a:cs typeface="Arial" pitchFamily="34" charset="0"/>
              </a:rPr>
              <a:t>kháng sinh sau phẫu thuật </a:t>
            </a:r>
            <a:r>
              <a:rPr lang="en-US" sz="2800" smtClean="0">
                <a:latin typeface="Arial" pitchFamily="34" charset="0"/>
                <a:cs typeface="Arial" pitchFamily="34" charset="0"/>
              </a:rPr>
              <a:t>hơn là không dùng</a:t>
            </a:r>
            <a:r>
              <a:rPr lang="vi-VN" sz="2800" smtClean="0">
                <a:latin typeface="Arial" pitchFamily="34" charset="0"/>
                <a:cs typeface="Arial" pitchFamily="34" charset="0"/>
              </a:rPr>
              <a:t>. </a:t>
            </a:r>
            <a:r>
              <a:rPr lang="vi-VN" sz="2800">
                <a:latin typeface="Arial" pitchFamily="34" charset="0"/>
                <a:cs typeface="Arial" pitchFamily="34" charset="0"/>
              </a:rPr>
              <a:t>(</a:t>
            </a:r>
            <a:r>
              <a:rPr lang="en-US" sz="2800">
                <a:latin typeface="Arial" pitchFamily="34" charset="0"/>
                <a:cs typeface="Arial" pitchFamily="34" charset="0"/>
              </a:rPr>
              <a:t>Surgery </a:t>
            </a:r>
            <a:r>
              <a:rPr lang="vi-VN" sz="2800" smtClean="0">
                <a:latin typeface="Arial" pitchFamily="34" charset="0"/>
                <a:cs typeface="Arial" pitchFamily="34" charset="0"/>
              </a:rPr>
              <a:t>201</a:t>
            </a:r>
            <a:r>
              <a:rPr lang="en-US" sz="2800" smtClean="0">
                <a:latin typeface="Arial" pitchFamily="34" charset="0"/>
                <a:cs typeface="Arial" pitchFamily="34" charset="0"/>
              </a:rPr>
              <a:t>1</a:t>
            </a:r>
            <a:r>
              <a:rPr lang="vi-VN" sz="2800" smtClean="0">
                <a:latin typeface="Arial" pitchFamily="34" charset="0"/>
                <a:cs typeface="Arial" pitchFamily="34" charset="0"/>
              </a:rPr>
              <a:t>)</a:t>
            </a:r>
            <a:endParaRPr lang="en-US" sz="2800">
              <a:latin typeface="Arial" pitchFamily="34" charset="0"/>
              <a:cs typeface="Arial" pitchFamily="34" charset="0"/>
            </a:endParaRP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5648432"/>
            <a:ext cx="369189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39671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56240" y="432048"/>
            <a:ext cx="7255455" cy="831850"/>
          </a:xfrm>
        </p:spPr>
        <p:txBody>
          <a:bodyPr>
            <a:normAutofit fontScale="90000"/>
          </a:bodyPr>
          <a:lstStyle/>
          <a:p>
            <a:pPr marL="403225">
              <a:lnSpc>
                <a:spcPts val="3000"/>
              </a:lnSpc>
            </a:pPr>
            <a:r>
              <a:rPr lang="en-US" altLang="en-US" sz="2400" b="0" dirty="0">
                <a:solidFill>
                  <a:srgbClr val="0070C0"/>
                </a:solidFill>
              </a:rPr>
              <a:t>Moxifloxacin </a:t>
            </a:r>
            <a:r>
              <a:rPr lang="en-US" altLang="en-US" sz="2400" b="0" dirty="0" err="1">
                <a:solidFill>
                  <a:srgbClr val="0070C0"/>
                </a:solidFill>
              </a:rPr>
              <a:t>là</a:t>
            </a:r>
            <a:r>
              <a:rPr lang="en-US" altLang="en-US" sz="2400" b="0" dirty="0">
                <a:solidFill>
                  <a:srgbClr val="0070C0"/>
                </a:solidFill>
              </a:rPr>
              <a:t> FQ </a:t>
            </a:r>
            <a:r>
              <a:rPr lang="en-US" altLang="en-US" sz="2400" b="0" dirty="0" err="1">
                <a:solidFill>
                  <a:srgbClr val="0070C0"/>
                </a:solidFill>
              </a:rPr>
              <a:t>có</a:t>
            </a:r>
            <a:r>
              <a:rPr lang="en-US" altLang="en-US" sz="2400" b="0" dirty="0">
                <a:solidFill>
                  <a:srgbClr val="0070C0"/>
                </a:solidFill>
              </a:rPr>
              <a:t> </a:t>
            </a:r>
            <a:r>
              <a:rPr lang="en-US" altLang="en-US" sz="2400" b="0" dirty="0" err="1">
                <a:solidFill>
                  <a:srgbClr val="0070C0"/>
                </a:solidFill>
              </a:rPr>
              <a:t>hoạt</a:t>
            </a:r>
            <a:r>
              <a:rPr lang="en-US" altLang="en-US" sz="2400" b="0" dirty="0">
                <a:solidFill>
                  <a:srgbClr val="0070C0"/>
                </a:solidFill>
              </a:rPr>
              <a:t> </a:t>
            </a:r>
            <a:r>
              <a:rPr lang="en-US" altLang="en-US" sz="2400" b="0" dirty="0" err="1">
                <a:solidFill>
                  <a:srgbClr val="0070C0"/>
                </a:solidFill>
              </a:rPr>
              <a:t>tính</a:t>
            </a:r>
            <a:r>
              <a:rPr lang="en-US" altLang="en-US" sz="2400" b="0" dirty="0">
                <a:solidFill>
                  <a:srgbClr val="0070C0"/>
                </a:solidFill>
              </a:rPr>
              <a:t> </a:t>
            </a:r>
            <a:r>
              <a:rPr lang="en-US" altLang="en-US" sz="2400" b="0" dirty="0" err="1">
                <a:solidFill>
                  <a:srgbClr val="0070C0"/>
                </a:solidFill>
              </a:rPr>
              <a:t>mạnh</a:t>
            </a:r>
            <a:r>
              <a:rPr lang="en-US" altLang="en-US" sz="2400" b="0" dirty="0">
                <a:solidFill>
                  <a:srgbClr val="0070C0"/>
                </a:solidFill>
              </a:rPr>
              <a:t> </a:t>
            </a:r>
            <a:r>
              <a:rPr lang="en-US" altLang="en-US" sz="2400" b="0" dirty="0" err="1">
                <a:solidFill>
                  <a:srgbClr val="0070C0"/>
                </a:solidFill>
              </a:rPr>
              <a:t>nhất</a:t>
            </a:r>
            <a:r>
              <a:rPr lang="en-US" altLang="en-US" sz="2400" b="0" dirty="0">
                <a:solidFill>
                  <a:srgbClr val="0070C0"/>
                </a:solidFill>
              </a:rPr>
              <a:t> </a:t>
            </a:r>
            <a:r>
              <a:rPr lang="en-US" altLang="en-US" sz="2400" b="0" dirty="0" smtClean="0">
                <a:solidFill>
                  <a:srgbClr val="0070C0"/>
                </a:solidFill>
              </a:rPr>
              <a:t/>
            </a:r>
            <a:br>
              <a:rPr lang="en-US" altLang="en-US" sz="2400" b="0" dirty="0" smtClean="0">
                <a:solidFill>
                  <a:srgbClr val="0070C0"/>
                </a:solidFill>
              </a:rPr>
            </a:br>
            <a:r>
              <a:rPr lang="en-US" altLang="en-US" sz="2400" b="0" dirty="0" err="1" smtClean="0">
                <a:solidFill>
                  <a:srgbClr val="0070C0"/>
                </a:solidFill>
              </a:rPr>
              <a:t>trên</a:t>
            </a:r>
            <a:r>
              <a:rPr lang="en-US" altLang="en-US" sz="2400" b="0" dirty="0" smtClean="0">
                <a:solidFill>
                  <a:srgbClr val="0070C0"/>
                </a:solidFill>
              </a:rPr>
              <a:t> </a:t>
            </a:r>
            <a:r>
              <a:rPr lang="en-US" altLang="en-US" sz="2400" b="0" dirty="0">
                <a:solidFill>
                  <a:srgbClr val="0070C0"/>
                </a:solidFill>
              </a:rPr>
              <a:t>Vi </a:t>
            </a:r>
            <a:r>
              <a:rPr lang="en-US" altLang="en-US" sz="2400" b="0" dirty="0" err="1">
                <a:solidFill>
                  <a:srgbClr val="0070C0"/>
                </a:solidFill>
              </a:rPr>
              <a:t>khuẩn</a:t>
            </a:r>
            <a:r>
              <a:rPr lang="en-US" altLang="en-US" sz="2400" b="0" dirty="0">
                <a:solidFill>
                  <a:srgbClr val="0070C0"/>
                </a:solidFill>
              </a:rPr>
              <a:t> Gram </a:t>
            </a:r>
            <a:r>
              <a:rPr lang="en-US" altLang="en-US" sz="2400" b="0" dirty="0" err="1">
                <a:solidFill>
                  <a:srgbClr val="0070C0"/>
                </a:solidFill>
              </a:rPr>
              <a:t>dương</a:t>
            </a:r>
            <a:r>
              <a:rPr lang="en-US" altLang="en-US" sz="2400" b="0" dirty="0">
                <a:solidFill>
                  <a:srgbClr val="0070C0"/>
                </a:solidFill>
              </a:rPr>
              <a:t> </a:t>
            </a:r>
            <a:r>
              <a:rPr lang="en-US" altLang="en-US" sz="2400" b="0" dirty="0" err="1">
                <a:solidFill>
                  <a:srgbClr val="0070C0"/>
                </a:solidFill>
              </a:rPr>
              <a:t>và</a:t>
            </a:r>
            <a:r>
              <a:rPr lang="en-US" altLang="en-US" sz="2400" b="0" dirty="0">
                <a:solidFill>
                  <a:srgbClr val="0070C0"/>
                </a:solidFill>
              </a:rPr>
              <a:t> </a:t>
            </a:r>
            <a:r>
              <a:rPr lang="en-US" altLang="en-US" sz="2400" b="0" dirty="0" err="1">
                <a:solidFill>
                  <a:srgbClr val="0070C0"/>
                </a:solidFill>
              </a:rPr>
              <a:t>kỵ</a:t>
            </a:r>
            <a:r>
              <a:rPr lang="en-US" altLang="en-US" sz="2400" b="0" dirty="0">
                <a:solidFill>
                  <a:srgbClr val="0070C0"/>
                </a:solidFill>
              </a:rPr>
              <a:t> </a:t>
            </a:r>
            <a:r>
              <a:rPr lang="en-US" altLang="en-US" sz="2400" b="0" dirty="0" err="1">
                <a:solidFill>
                  <a:srgbClr val="0070C0"/>
                </a:solidFill>
              </a:rPr>
              <a:t>khí</a:t>
            </a:r>
            <a:endParaRPr lang="en-US" altLang="en-US" sz="2400" b="0" dirty="0">
              <a:solidFill>
                <a:srgbClr val="0070C0"/>
              </a:solidFill>
            </a:endParaRPr>
          </a:p>
        </p:txBody>
      </p:sp>
      <p:pic>
        <p:nvPicPr>
          <p:cNvPr id="235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70063"/>
            <a:ext cx="805497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950" y="16002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a:xfrm>
            <a:off x="5334000" y="5257800"/>
            <a:ext cx="1447800" cy="11223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prstClr val="white"/>
              </a:solidFill>
              <a:latin typeface="Arial" panose="020B0604020202020204" pitchFamily="34" charset="0"/>
              <a:cs typeface="Arial" panose="020B0604020202020204" pitchFamily="34" charset="0"/>
            </a:endParaRPr>
          </a:p>
        </p:txBody>
      </p:sp>
      <p:sp>
        <p:nvSpPr>
          <p:cNvPr id="8" name="Oval 7"/>
          <p:cNvSpPr/>
          <p:nvPr/>
        </p:nvSpPr>
        <p:spPr>
          <a:xfrm>
            <a:off x="7375525" y="5711825"/>
            <a:ext cx="706438" cy="688975"/>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prstClr val="white"/>
              </a:solidFill>
              <a:latin typeface="Arial" panose="020B0604020202020204" pitchFamily="34" charset="0"/>
              <a:cs typeface="Arial" panose="020B0604020202020204" pitchFamily="34" charset="0"/>
            </a:endParaRPr>
          </a:p>
        </p:txBody>
      </p:sp>
      <p:sp>
        <p:nvSpPr>
          <p:cNvPr id="9" name="Oval 8"/>
          <p:cNvSpPr/>
          <p:nvPr/>
        </p:nvSpPr>
        <p:spPr>
          <a:xfrm>
            <a:off x="6858000" y="5715000"/>
            <a:ext cx="423863" cy="665163"/>
          </a:xfrm>
          <a:prstGeom prst="ellipse">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prstClr val="white"/>
              </a:solidFill>
              <a:latin typeface="Arial" panose="020B0604020202020204" pitchFamily="34" charset="0"/>
              <a:cs typeface="Arial" panose="020B0604020202020204" pitchFamily="34" charset="0"/>
            </a:endParaRPr>
          </a:p>
        </p:txBody>
      </p:sp>
      <p:sp>
        <p:nvSpPr>
          <p:cNvPr id="10" name="TextBox 9"/>
          <p:cNvSpPr txBox="1">
            <a:spLocks noChangeArrowheads="1"/>
          </p:cNvSpPr>
          <p:nvPr/>
        </p:nvSpPr>
        <p:spPr bwMode="auto">
          <a:xfrm>
            <a:off x="3889776" y="5457909"/>
            <a:ext cx="15874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itchFamily="34" charset="0"/>
              </a:defRPr>
            </a:lvl1pPr>
            <a:lvl2pPr marL="742950" indent="-285750">
              <a:defRPr sz="2000">
                <a:solidFill>
                  <a:schemeClr val="tx1"/>
                </a:solidFill>
                <a:latin typeface="Arial" pitchFamily="34" charset="0"/>
              </a:defRPr>
            </a:lvl2pPr>
            <a:lvl3pPr marL="1143000" indent="-228600">
              <a:defRPr sz="2000">
                <a:solidFill>
                  <a:schemeClr val="tx1"/>
                </a:solidFill>
                <a:latin typeface="Arial" pitchFamily="34" charset="0"/>
              </a:defRPr>
            </a:lvl3pPr>
            <a:lvl4pPr marL="1600200" indent="-228600">
              <a:defRPr sz="2000">
                <a:solidFill>
                  <a:schemeClr val="tx1"/>
                </a:solidFill>
                <a:latin typeface="Arial" pitchFamily="34" charset="0"/>
              </a:defRPr>
            </a:lvl4pPr>
            <a:lvl5pPr marL="2057400" indent="-228600">
              <a:defRPr sz="2000">
                <a:solidFill>
                  <a:schemeClr val="tx1"/>
                </a:solidFill>
                <a:latin typeface="Arial" pitchFamily="34" charset="0"/>
              </a:defRPr>
            </a:lvl5pPr>
            <a:lvl6pPr marL="2514600" indent="-228600" algn="ctr" eaLnBrk="0" fontAlgn="base" hangingPunct="0">
              <a:spcBef>
                <a:spcPct val="0"/>
              </a:spcBef>
              <a:spcAft>
                <a:spcPct val="0"/>
              </a:spcAft>
              <a:defRPr sz="2000">
                <a:solidFill>
                  <a:schemeClr val="tx1"/>
                </a:solidFill>
                <a:latin typeface="Arial" pitchFamily="34" charset="0"/>
              </a:defRPr>
            </a:lvl6pPr>
            <a:lvl7pPr marL="2971800" indent="-228600" algn="ctr" eaLnBrk="0" fontAlgn="base" hangingPunct="0">
              <a:spcBef>
                <a:spcPct val="0"/>
              </a:spcBef>
              <a:spcAft>
                <a:spcPct val="0"/>
              </a:spcAft>
              <a:defRPr sz="2000">
                <a:solidFill>
                  <a:schemeClr val="tx1"/>
                </a:solidFill>
                <a:latin typeface="Arial" pitchFamily="34" charset="0"/>
              </a:defRPr>
            </a:lvl7pPr>
            <a:lvl8pPr marL="3429000" indent="-228600" algn="ctr" eaLnBrk="0" fontAlgn="base" hangingPunct="0">
              <a:spcBef>
                <a:spcPct val="0"/>
              </a:spcBef>
              <a:spcAft>
                <a:spcPct val="0"/>
              </a:spcAft>
              <a:defRPr sz="2000">
                <a:solidFill>
                  <a:schemeClr val="tx1"/>
                </a:solidFill>
                <a:latin typeface="Arial" pitchFamily="34" charset="0"/>
              </a:defRPr>
            </a:lvl8pPr>
            <a:lvl9pPr marL="3886200" indent="-228600" algn="ctr" eaLnBrk="0" fontAlgn="base" hangingPunct="0">
              <a:spcBef>
                <a:spcPct val="0"/>
              </a:spcBef>
              <a:spcAft>
                <a:spcPct val="0"/>
              </a:spcAft>
              <a:defRPr sz="2000">
                <a:solidFill>
                  <a:schemeClr val="tx1"/>
                </a:solidFill>
                <a:latin typeface="Arial" pitchFamily="34" charset="0"/>
              </a:defRPr>
            </a:lvl9pPr>
          </a:lstStyle>
          <a:p>
            <a:r>
              <a:rPr lang="en-US" altLang="en-US" sz="1400" dirty="0" err="1">
                <a:solidFill>
                  <a:srgbClr val="FF0000"/>
                </a:solidFill>
                <a:cs typeface="Arial" panose="020B0604020202020204" pitchFamily="34" charset="0"/>
              </a:rPr>
              <a:t>Hoạt</a:t>
            </a:r>
            <a:r>
              <a:rPr lang="en-US" altLang="en-US" sz="1400" dirty="0">
                <a:solidFill>
                  <a:srgbClr val="FF0000"/>
                </a:solidFill>
                <a:cs typeface="Arial" panose="020B0604020202020204" pitchFamily="34" charset="0"/>
              </a:rPr>
              <a:t> </a:t>
            </a:r>
            <a:r>
              <a:rPr lang="en-US" altLang="en-US" sz="1400" dirty="0" err="1">
                <a:solidFill>
                  <a:srgbClr val="FF0000"/>
                </a:solidFill>
                <a:cs typeface="Arial" panose="020B0604020202020204" pitchFamily="34" charset="0"/>
              </a:rPr>
              <a:t>tính</a:t>
            </a:r>
            <a:r>
              <a:rPr lang="en-US" altLang="en-US" sz="1400" dirty="0">
                <a:solidFill>
                  <a:srgbClr val="FF0000"/>
                </a:solidFill>
                <a:cs typeface="Arial" panose="020B0604020202020204" pitchFamily="34" charset="0"/>
              </a:rPr>
              <a:t> </a:t>
            </a:r>
            <a:r>
              <a:rPr lang="en-US" altLang="en-US" sz="1400" dirty="0" err="1">
                <a:solidFill>
                  <a:srgbClr val="FF0000"/>
                </a:solidFill>
                <a:cs typeface="Arial" panose="020B0604020202020204" pitchFamily="34" charset="0"/>
              </a:rPr>
              <a:t>trên</a:t>
            </a:r>
            <a:r>
              <a:rPr lang="en-US" altLang="en-US" sz="1400" dirty="0">
                <a:solidFill>
                  <a:srgbClr val="FF0000"/>
                </a:solidFill>
                <a:cs typeface="Arial" panose="020B0604020202020204" pitchFamily="34" charset="0"/>
              </a:rPr>
              <a:t> VK Gr </a:t>
            </a:r>
            <a:r>
              <a:rPr lang="en-US" altLang="en-US" sz="1400" dirty="0" err="1">
                <a:solidFill>
                  <a:srgbClr val="FF0000"/>
                </a:solidFill>
                <a:cs typeface="Arial" panose="020B0604020202020204" pitchFamily="34" charset="0"/>
              </a:rPr>
              <a:t>dương</a:t>
            </a:r>
            <a:endParaRPr lang="en-US" altLang="en-US" sz="1400" dirty="0">
              <a:solidFill>
                <a:srgbClr val="FF0000"/>
              </a:solidFill>
              <a:cs typeface="Arial" panose="020B0604020202020204" pitchFamily="34" charset="0"/>
            </a:endParaRPr>
          </a:p>
          <a:p>
            <a:r>
              <a:rPr lang="en-US" altLang="en-US" sz="1400" u="sng" dirty="0" err="1">
                <a:solidFill>
                  <a:srgbClr val="FF0000"/>
                </a:solidFill>
                <a:cs typeface="Arial" panose="020B0604020202020204" pitchFamily="34" charset="0"/>
              </a:rPr>
              <a:t>Giảm</a:t>
            </a:r>
            <a:r>
              <a:rPr lang="en-US" altLang="en-US" sz="1400" u="sng" dirty="0">
                <a:solidFill>
                  <a:srgbClr val="FF0000"/>
                </a:solidFill>
                <a:cs typeface="Arial" panose="020B0604020202020204" pitchFamily="34" charset="0"/>
              </a:rPr>
              <a:t> </a:t>
            </a:r>
            <a:r>
              <a:rPr lang="en-US" altLang="en-US" sz="1400" u="sng" dirty="0" err="1">
                <a:solidFill>
                  <a:srgbClr val="FF0000"/>
                </a:solidFill>
                <a:cs typeface="Arial" panose="020B0604020202020204" pitchFamily="34" charset="0"/>
              </a:rPr>
              <a:t>đề</a:t>
            </a:r>
            <a:r>
              <a:rPr lang="en-US" altLang="en-US" sz="1400" u="sng" dirty="0">
                <a:solidFill>
                  <a:srgbClr val="FF0000"/>
                </a:solidFill>
                <a:cs typeface="Arial" panose="020B0604020202020204" pitchFamily="34" charset="0"/>
              </a:rPr>
              <a:t> </a:t>
            </a:r>
            <a:r>
              <a:rPr lang="en-US" altLang="en-US" sz="1400" u="sng" dirty="0" err="1">
                <a:solidFill>
                  <a:srgbClr val="FF0000"/>
                </a:solidFill>
                <a:cs typeface="Arial" panose="020B0604020202020204" pitchFamily="34" charset="0"/>
              </a:rPr>
              <a:t>kháng</a:t>
            </a:r>
            <a:endParaRPr lang="en-US" altLang="en-US" sz="1400" u="sng" dirty="0">
              <a:solidFill>
                <a:srgbClr val="FF0000"/>
              </a:solidFill>
              <a:cs typeface="Arial" panose="020B0604020202020204" pitchFamily="34" charset="0"/>
            </a:endParaRPr>
          </a:p>
        </p:txBody>
      </p:sp>
      <p:sp>
        <p:nvSpPr>
          <p:cNvPr id="11" name="TextBox 10"/>
          <p:cNvSpPr txBox="1">
            <a:spLocks noChangeArrowheads="1"/>
          </p:cNvSpPr>
          <p:nvPr/>
        </p:nvSpPr>
        <p:spPr bwMode="auto">
          <a:xfrm>
            <a:off x="6995453" y="4011980"/>
            <a:ext cx="21374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itchFamily="34" charset="0"/>
              </a:defRPr>
            </a:lvl1pPr>
            <a:lvl2pPr marL="742950" indent="-285750">
              <a:defRPr sz="2000">
                <a:solidFill>
                  <a:schemeClr val="tx1"/>
                </a:solidFill>
                <a:latin typeface="Arial" pitchFamily="34" charset="0"/>
              </a:defRPr>
            </a:lvl2pPr>
            <a:lvl3pPr marL="1143000" indent="-228600">
              <a:defRPr sz="2000">
                <a:solidFill>
                  <a:schemeClr val="tx1"/>
                </a:solidFill>
                <a:latin typeface="Arial" pitchFamily="34" charset="0"/>
              </a:defRPr>
            </a:lvl3pPr>
            <a:lvl4pPr marL="1600200" indent="-228600">
              <a:defRPr sz="2000">
                <a:solidFill>
                  <a:schemeClr val="tx1"/>
                </a:solidFill>
                <a:latin typeface="Arial" pitchFamily="34" charset="0"/>
              </a:defRPr>
            </a:lvl4pPr>
            <a:lvl5pPr marL="2057400" indent="-228600">
              <a:defRPr sz="2000">
                <a:solidFill>
                  <a:schemeClr val="tx1"/>
                </a:solidFill>
                <a:latin typeface="Arial" pitchFamily="34" charset="0"/>
              </a:defRPr>
            </a:lvl5pPr>
            <a:lvl6pPr marL="2514600" indent="-228600" algn="ctr" eaLnBrk="0" fontAlgn="base" hangingPunct="0">
              <a:spcBef>
                <a:spcPct val="0"/>
              </a:spcBef>
              <a:spcAft>
                <a:spcPct val="0"/>
              </a:spcAft>
              <a:defRPr sz="2000">
                <a:solidFill>
                  <a:schemeClr val="tx1"/>
                </a:solidFill>
                <a:latin typeface="Arial" pitchFamily="34" charset="0"/>
              </a:defRPr>
            </a:lvl6pPr>
            <a:lvl7pPr marL="2971800" indent="-228600" algn="ctr" eaLnBrk="0" fontAlgn="base" hangingPunct="0">
              <a:spcBef>
                <a:spcPct val="0"/>
              </a:spcBef>
              <a:spcAft>
                <a:spcPct val="0"/>
              </a:spcAft>
              <a:defRPr sz="2000">
                <a:solidFill>
                  <a:schemeClr val="tx1"/>
                </a:solidFill>
                <a:latin typeface="Arial" pitchFamily="34" charset="0"/>
              </a:defRPr>
            </a:lvl7pPr>
            <a:lvl8pPr marL="3429000" indent="-228600" algn="ctr" eaLnBrk="0" fontAlgn="base" hangingPunct="0">
              <a:spcBef>
                <a:spcPct val="0"/>
              </a:spcBef>
              <a:spcAft>
                <a:spcPct val="0"/>
              </a:spcAft>
              <a:defRPr sz="2000">
                <a:solidFill>
                  <a:schemeClr val="tx1"/>
                </a:solidFill>
                <a:latin typeface="Arial" pitchFamily="34" charset="0"/>
              </a:defRPr>
            </a:lvl8pPr>
            <a:lvl9pPr marL="3886200" indent="-228600" algn="ctr" eaLnBrk="0" fontAlgn="base" hangingPunct="0">
              <a:spcBef>
                <a:spcPct val="0"/>
              </a:spcBef>
              <a:spcAft>
                <a:spcPct val="0"/>
              </a:spcAft>
              <a:defRPr sz="2000">
                <a:solidFill>
                  <a:schemeClr val="tx1"/>
                </a:solidFill>
                <a:latin typeface="Arial" pitchFamily="34" charset="0"/>
              </a:defRPr>
            </a:lvl9pPr>
          </a:lstStyle>
          <a:p>
            <a:pPr algn="ctr"/>
            <a:r>
              <a:rPr lang="en-US" altLang="en-US" sz="1600" dirty="0" err="1">
                <a:solidFill>
                  <a:srgbClr val="FF00FF"/>
                </a:solidFill>
                <a:cs typeface="Arial" panose="020B0604020202020204" pitchFamily="34" charset="0"/>
              </a:rPr>
              <a:t>Tăng</a:t>
            </a:r>
            <a:r>
              <a:rPr lang="en-US" altLang="en-US" sz="1600" dirty="0">
                <a:solidFill>
                  <a:srgbClr val="FF00FF"/>
                </a:solidFill>
                <a:cs typeface="Arial" panose="020B0604020202020204" pitchFamily="34" charset="0"/>
              </a:rPr>
              <a:t> </a:t>
            </a:r>
            <a:r>
              <a:rPr lang="en-US" altLang="en-US" sz="1600" dirty="0" err="1">
                <a:solidFill>
                  <a:srgbClr val="FF00FF"/>
                </a:solidFill>
                <a:cs typeface="Arial" panose="020B0604020202020204" pitchFamily="34" charset="0"/>
              </a:rPr>
              <a:t>hoạt</a:t>
            </a:r>
            <a:r>
              <a:rPr lang="en-US" altLang="en-US" sz="1600" dirty="0">
                <a:solidFill>
                  <a:srgbClr val="FF00FF"/>
                </a:solidFill>
                <a:cs typeface="Arial" panose="020B0604020202020204" pitchFamily="34" charset="0"/>
              </a:rPr>
              <a:t> </a:t>
            </a:r>
            <a:r>
              <a:rPr lang="en-US" altLang="en-US" sz="1600" dirty="0" err="1">
                <a:solidFill>
                  <a:srgbClr val="FF00FF"/>
                </a:solidFill>
                <a:cs typeface="Arial" panose="020B0604020202020204" pitchFamily="34" charset="0"/>
              </a:rPr>
              <a:t>tính</a:t>
            </a:r>
            <a:r>
              <a:rPr lang="en-US" altLang="en-US" sz="1600" dirty="0">
                <a:solidFill>
                  <a:srgbClr val="FF00FF"/>
                </a:solidFill>
                <a:cs typeface="Arial" panose="020B0604020202020204" pitchFamily="34" charset="0"/>
              </a:rPr>
              <a:t> </a:t>
            </a:r>
            <a:r>
              <a:rPr lang="en-US" altLang="en-US" sz="1600" dirty="0" err="1">
                <a:solidFill>
                  <a:srgbClr val="FF00FF"/>
                </a:solidFill>
                <a:cs typeface="Arial" panose="020B0604020202020204" pitchFamily="34" charset="0"/>
              </a:rPr>
              <a:t>trên</a:t>
            </a:r>
            <a:r>
              <a:rPr lang="en-US" altLang="en-US" sz="1600" dirty="0">
                <a:solidFill>
                  <a:srgbClr val="FF00FF"/>
                </a:solidFill>
                <a:cs typeface="Arial" panose="020B0604020202020204" pitchFamily="34" charset="0"/>
              </a:rPr>
              <a:t> Vi </a:t>
            </a:r>
            <a:r>
              <a:rPr lang="en-US" altLang="en-US" sz="1600" dirty="0" err="1">
                <a:solidFill>
                  <a:srgbClr val="FF00FF"/>
                </a:solidFill>
                <a:cs typeface="Arial" panose="020B0604020202020204" pitchFamily="34" charset="0"/>
              </a:rPr>
              <a:t>khuẩn</a:t>
            </a:r>
            <a:r>
              <a:rPr lang="en-US" altLang="en-US" sz="1600" dirty="0">
                <a:solidFill>
                  <a:srgbClr val="FF00FF"/>
                </a:solidFill>
                <a:cs typeface="Arial" panose="020B0604020202020204" pitchFamily="34" charset="0"/>
              </a:rPr>
              <a:t> </a:t>
            </a:r>
            <a:r>
              <a:rPr lang="en-US" altLang="en-US" sz="1600" dirty="0" err="1">
                <a:solidFill>
                  <a:srgbClr val="FF00FF"/>
                </a:solidFill>
                <a:cs typeface="Arial" panose="020B0604020202020204" pitchFamily="34" charset="0"/>
              </a:rPr>
              <a:t>kỵ</a:t>
            </a:r>
            <a:r>
              <a:rPr lang="en-US" altLang="en-US" sz="1600" dirty="0">
                <a:solidFill>
                  <a:srgbClr val="FF00FF"/>
                </a:solidFill>
                <a:cs typeface="Arial" panose="020B0604020202020204" pitchFamily="34" charset="0"/>
              </a:rPr>
              <a:t> </a:t>
            </a:r>
            <a:r>
              <a:rPr lang="en-US" altLang="en-US" sz="1600" dirty="0" err="1">
                <a:solidFill>
                  <a:srgbClr val="FF00FF"/>
                </a:solidFill>
                <a:cs typeface="Arial" panose="020B0604020202020204" pitchFamily="34" charset="0"/>
              </a:rPr>
              <a:t>khí</a:t>
            </a:r>
            <a:endParaRPr lang="en-US" altLang="en-US" sz="1600" u="sng" dirty="0">
              <a:solidFill>
                <a:srgbClr val="FF00FF"/>
              </a:solidFill>
              <a:cs typeface="Arial" panose="020B0604020202020204" pitchFamily="34" charset="0"/>
            </a:endParaRPr>
          </a:p>
        </p:txBody>
      </p:sp>
      <p:sp>
        <p:nvSpPr>
          <p:cNvPr id="12" name="TextBox 11"/>
          <p:cNvSpPr txBox="1">
            <a:spLocks noChangeArrowheads="1"/>
          </p:cNvSpPr>
          <p:nvPr/>
        </p:nvSpPr>
        <p:spPr bwMode="auto">
          <a:xfrm>
            <a:off x="7811079" y="5505039"/>
            <a:ext cx="15208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itchFamily="34" charset="0"/>
              </a:defRPr>
            </a:lvl1pPr>
            <a:lvl2pPr marL="742950" indent="-285750">
              <a:defRPr sz="2000">
                <a:solidFill>
                  <a:schemeClr val="tx1"/>
                </a:solidFill>
                <a:latin typeface="Arial" pitchFamily="34" charset="0"/>
              </a:defRPr>
            </a:lvl2pPr>
            <a:lvl3pPr marL="1143000" indent="-228600">
              <a:defRPr sz="2000">
                <a:solidFill>
                  <a:schemeClr val="tx1"/>
                </a:solidFill>
                <a:latin typeface="Arial" pitchFamily="34" charset="0"/>
              </a:defRPr>
            </a:lvl3pPr>
            <a:lvl4pPr marL="1600200" indent="-228600">
              <a:defRPr sz="2000">
                <a:solidFill>
                  <a:schemeClr val="tx1"/>
                </a:solidFill>
                <a:latin typeface="Arial" pitchFamily="34" charset="0"/>
              </a:defRPr>
            </a:lvl4pPr>
            <a:lvl5pPr marL="2057400" indent="-228600">
              <a:defRPr sz="2000">
                <a:solidFill>
                  <a:schemeClr val="tx1"/>
                </a:solidFill>
                <a:latin typeface="Arial" pitchFamily="34" charset="0"/>
              </a:defRPr>
            </a:lvl5pPr>
            <a:lvl6pPr marL="2514600" indent="-228600" algn="ctr" eaLnBrk="0" fontAlgn="base" hangingPunct="0">
              <a:spcBef>
                <a:spcPct val="0"/>
              </a:spcBef>
              <a:spcAft>
                <a:spcPct val="0"/>
              </a:spcAft>
              <a:defRPr sz="2000">
                <a:solidFill>
                  <a:schemeClr val="tx1"/>
                </a:solidFill>
                <a:latin typeface="Arial" pitchFamily="34" charset="0"/>
              </a:defRPr>
            </a:lvl6pPr>
            <a:lvl7pPr marL="2971800" indent="-228600" algn="ctr" eaLnBrk="0" fontAlgn="base" hangingPunct="0">
              <a:spcBef>
                <a:spcPct val="0"/>
              </a:spcBef>
              <a:spcAft>
                <a:spcPct val="0"/>
              </a:spcAft>
              <a:defRPr sz="2000">
                <a:solidFill>
                  <a:schemeClr val="tx1"/>
                </a:solidFill>
                <a:latin typeface="Arial" pitchFamily="34" charset="0"/>
              </a:defRPr>
            </a:lvl7pPr>
            <a:lvl8pPr marL="3429000" indent="-228600" algn="ctr" eaLnBrk="0" fontAlgn="base" hangingPunct="0">
              <a:spcBef>
                <a:spcPct val="0"/>
              </a:spcBef>
              <a:spcAft>
                <a:spcPct val="0"/>
              </a:spcAft>
              <a:defRPr sz="2000">
                <a:solidFill>
                  <a:schemeClr val="tx1"/>
                </a:solidFill>
                <a:latin typeface="Arial" pitchFamily="34" charset="0"/>
              </a:defRPr>
            </a:lvl8pPr>
            <a:lvl9pPr marL="3886200" indent="-228600" algn="ctr" eaLnBrk="0" fontAlgn="base" hangingPunct="0">
              <a:spcBef>
                <a:spcPct val="0"/>
              </a:spcBef>
              <a:spcAft>
                <a:spcPct val="0"/>
              </a:spcAft>
              <a:defRPr sz="2000">
                <a:solidFill>
                  <a:schemeClr val="tx1"/>
                </a:solidFill>
                <a:latin typeface="Arial" pitchFamily="34" charset="0"/>
              </a:defRPr>
            </a:lvl9pPr>
          </a:lstStyle>
          <a:p>
            <a:pPr algn="ctr"/>
            <a:r>
              <a:rPr lang="en-US" altLang="en-US" sz="1400" dirty="0" err="1">
                <a:solidFill>
                  <a:schemeClr val="tx2">
                    <a:lumMod val="60000"/>
                    <a:lumOff val="40000"/>
                  </a:schemeClr>
                </a:solidFill>
                <a:cs typeface="Arial" panose="020B0604020202020204" pitchFamily="34" charset="0"/>
              </a:rPr>
              <a:t>Hoạt</a:t>
            </a:r>
            <a:r>
              <a:rPr lang="en-US" altLang="en-US" sz="1400" dirty="0">
                <a:solidFill>
                  <a:schemeClr val="tx2">
                    <a:lumMod val="60000"/>
                    <a:lumOff val="40000"/>
                  </a:schemeClr>
                </a:solidFill>
                <a:cs typeface="Arial" panose="020B0604020202020204" pitchFamily="34" charset="0"/>
              </a:rPr>
              <a:t> </a:t>
            </a:r>
            <a:r>
              <a:rPr lang="en-US" altLang="en-US" sz="1400" dirty="0" err="1">
                <a:solidFill>
                  <a:schemeClr val="tx2">
                    <a:lumMod val="60000"/>
                    <a:lumOff val="40000"/>
                  </a:schemeClr>
                </a:solidFill>
                <a:cs typeface="Arial" panose="020B0604020202020204" pitchFamily="34" charset="0"/>
              </a:rPr>
              <a:t>tính</a:t>
            </a:r>
            <a:r>
              <a:rPr lang="en-US" altLang="en-US" sz="1400" dirty="0">
                <a:solidFill>
                  <a:schemeClr val="tx2">
                    <a:lumMod val="60000"/>
                    <a:lumOff val="40000"/>
                  </a:schemeClr>
                </a:solidFill>
                <a:cs typeface="Arial" panose="020B0604020202020204" pitchFamily="34" charset="0"/>
              </a:rPr>
              <a:t> </a:t>
            </a:r>
            <a:r>
              <a:rPr lang="en-US" altLang="en-US" sz="1400" dirty="0" err="1">
                <a:solidFill>
                  <a:schemeClr val="tx2">
                    <a:lumMod val="60000"/>
                    <a:lumOff val="40000"/>
                  </a:schemeClr>
                </a:solidFill>
                <a:cs typeface="Arial" panose="020B0604020202020204" pitchFamily="34" charset="0"/>
              </a:rPr>
              <a:t>trên</a:t>
            </a:r>
            <a:r>
              <a:rPr lang="en-US" altLang="en-US" sz="1400" dirty="0">
                <a:solidFill>
                  <a:schemeClr val="tx2">
                    <a:lumMod val="60000"/>
                    <a:lumOff val="40000"/>
                  </a:schemeClr>
                </a:solidFill>
                <a:cs typeface="Arial" panose="020B0604020202020204" pitchFamily="34" charset="0"/>
              </a:rPr>
              <a:t> VK Gr </a:t>
            </a:r>
            <a:r>
              <a:rPr lang="en-US" altLang="en-US" sz="1400" dirty="0" err="1">
                <a:solidFill>
                  <a:schemeClr val="tx2">
                    <a:lumMod val="60000"/>
                    <a:lumOff val="40000"/>
                  </a:schemeClr>
                </a:solidFill>
                <a:cs typeface="Arial" panose="020B0604020202020204" pitchFamily="34" charset="0"/>
              </a:rPr>
              <a:t>âm</a:t>
            </a:r>
            <a:endParaRPr lang="en-US" altLang="en-US" sz="1400" u="sng" dirty="0">
              <a:solidFill>
                <a:schemeClr val="tx2">
                  <a:lumMod val="60000"/>
                  <a:lumOff val="40000"/>
                </a:schemeClr>
              </a:solidFill>
              <a:cs typeface="Arial" panose="020B0604020202020204" pitchFamily="34" charset="0"/>
            </a:endParaRPr>
          </a:p>
        </p:txBody>
      </p:sp>
      <p:sp>
        <p:nvSpPr>
          <p:cNvPr id="13" name="Rectangle 12"/>
          <p:cNvSpPr/>
          <p:nvPr/>
        </p:nvSpPr>
        <p:spPr>
          <a:xfrm>
            <a:off x="4283968" y="6441564"/>
            <a:ext cx="4848919" cy="400110"/>
          </a:xfrm>
          <a:prstGeom prst="rect">
            <a:avLst/>
          </a:prstGeom>
        </p:spPr>
        <p:txBody>
          <a:bodyPr wrap="square">
            <a:spAutoFit/>
          </a:bodyPr>
          <a:lstStyle/>
          <a:p>
            <a:pPr>
              <a:defRPr/>
            </a:pPr>
            <a:r>
              <a:rPr lang="en-US" sz="1000" dirty="0" err="1">
                <a:latin typeface="Arial" panose="020B0604020202020204" pitchFamily="34" charset="0"/>
                <a:cs typeface="Arial" panose="020B0604020202020204" pitchFamily="34" charset="0"/>
              </a:rPr>
              <a:t>Moxifloxacin</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tên</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hóa</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học</a:t>
            </a:r>
            <a:r>
              <a:rPr lang="en-US" sz="1000" dirty="0">
                <a:latin typeface="Arial" panose="020B0604020202020204" pitchFamily="34" charset="0"/>
                <a:cs typeface="Arial" panose="020B0604020202020204" pitchFamily="34" charset="0"/>
              </a:rPr>
              <a:t>: 1-cyclopropyl-7-[(1S,6S)-2,8-diazabicyclo-[4.3.0]non-8-yl]-6-fluoro-8-methoxy-4-oxo-1,4-dihydroquinoline-3-carboxylic </a:t>
            </a:r>
            <a:r>
              <a:rPr lang="en-US" sz="900" dirty="0">
                <a:latin typeface="Arial" panose="020B0604020202020204" pitchFamily="34" charset="0"/>
                <a:cs typeface="Arial" panose="020B0604020202020204" pitchFamily="34" charset="0"/>
              </a:rPr>
              <a:t>acid</a:t>
            </a:r>
            <a:endParaRPr lang="en-US" sz="1000" dirty="0">
              <a:latin typeface="Arial" panose="020B0604020202020204" pitchFamily="34" charset="0"/>
              <a:cs typeface="Arial" panose="020B0604020202020204" pitchFamily="34" charset="0"/>
            </a:endParaRPr>
          </a:p>
        </p:txBody>
      </p:sp>
      <p:sp>
        <p:nvSpPr>
          <p:cNvPr id="23565" name="Rectangle 5"/>
          <p:cNvSpPr>
            <a:spLocks noChangeArrowheads="1"/>
          </p:cNvSpPr>
          <p:nvPr/>
        </p:nvSpPr>
        <p:spPr bwMode="auto">
          <a:xfrm>
            <a:off x="323528" y="6596062"/>
            <a:ext cx="356624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itchFamily="34" charset="0"/>
              </a:defRPr>
            </a:lvl1pPr>
            <a:lvl2pPr marL="742950" indent="-285750">
              <a:defRPr sz="2000">
                <a:solidFill>
                  <a:schemeClr val="tx1"/>
                </a:solidFill>
                <a:latin typeface="Arial" pitchFamily="34" charset="0"/>
              </a:defRPr>
            </a:lvl2pPr>
            <a:lvl3pPr marL="1143000" indent="-228600">
              <a:defRPr sz="2000">
                <a:solidFill>
                  <a:schemeClr val="tx1"/>
                </a:solidFill>
                <a:latin typeface="Arial" pitchFamily="34" charset="0"/>
              </a:defRPr>
            </a:lvl3pPr>
            <a:lvl4pPr marL="1600200" indent="-228600">
              <a:defRPr sz="2000">
                <a:solidFill>
                  <a:schemeClr val="tx1"/>
                </a:solidFill>
                <a:latin typeface="Arial" pitchFamily="34" charset="0"/>
              </a:defRPr>
            </a:lvl4pPr>
            <a:lvl5pPr marL="2057400" indent="-228600">
              <a:defRPr sz="2000">
                <a:solidFill>
                  <a:schemeClr val="tx1"/>
                </a:solidFill>
                <a:latin typeface="Arial" pitchFamily="34" charset="0"/>
              </a:defRPr>
            </a:lvl5pPr>
            <a:lvl6pPr marL="2514600" indent="-228600" algn="ctr" eaLnBrk="0" fontAlgn="base" hangingPunct="0">
              <a:spcBef>
                <a:spcPct val="0"/>
              </a:spcBef>
              <a:spcAft>
                <a:spcPct val="0"/>
              </a:spcAft>
              <a:defRPr sz="2000">
                <a:solidFill>
                  <a:schemeClr val="tx1"/>
                </a:solidFill>
                <a:latin typeface="Arial" pitchFamily="34" charset="0"/>
              </a:defRPr>
            </a:lvl6pPr>
            <a:lvl7pPr marL="2971800" indent="-228600" algn="ctr" eaLnBrk="0" fontAlgn="base" hangingPunct="0">
              <a:spcBef>
                <a:spcPct val="0"/>
              </a:spcBef>
              <a:spcAft>
                <a:spcPct val="0"/>
              </a:spcAft>
              <a:defRPr sz="2000">
                <a:solidFill>
                  <a:schemeClr val="tx1"/>
                </a:solidFill>
                <a:latin typeface="Arial" pitchFamily="34" charset="0"/>
              </a:defRPr>
            </a:lvl7pPr>
            <a:lvl8pPr marL="3429000" indent="-228600" algn="ctr" eaLnBrk="0" fontAlgn="base" hangingPunct="0">
              <a:spcBef>
                <a:spcPct val="0"/>
              </a:spcBef>
              <a:spcAft>
                <a:spcPct val="0"/>
              </a:spcAft>
              <a:defRPr sz="2000">
                <a:solidFill>
                  <a:schemeClr val="tx1"/>
                </a:solidFill>
                <a:latin typeface="Arial" pitchFamily="34" charset="0"/>
              </a:defRPr>
            </a:lvl8pPr>
            <a:lvl9pPr marL="3886200" indent="-228600" algn="ctr" eaLnBrk="0" fontAlgn="base" hangingPunct="0">
              <a:spcBef>
                <a:spcPct val="0"/>
              </a:spcBef>
              <a:spcAft>
                <a:spcPct val="0"/>
              </a:spcAft>
              <a:defRPr sz="2000">
                <a:solidFill>
                  <a:schemeClr val="tx1"/>
                </a:solidFill>
                <a:latin typeface="Arial" pitchFamily="34" charset="0"/>
              </a:defRPr>
            </a:lvl9pPr>
          </a:lstStyle>
          <a:p>
            <a:r>
              <a:rPr lang="en-US" altLang="en-US" sz="900" dirty="0">
                <a:cs typeface="Arial" panose="020B0604020202020204" pitchFamily="34" charset="0"/>
              </a:rPr>
              <a:t>Olaf Burkhardt, </a:t>
            </a:r>
            <a:r>
              <a:rPr lang="en-US" altLang="en-US" sz="900" i="1" dirty="0">
                <a:cs typeface="Arial" panose="020B0604020202020204" pitchFamily="34" charset="0"/>
              </a:rPr>
              <a:t>Expert Rev. Anti Infect </a:t>
            </a:r>
            <a:r>
              <a:rPr lang="en-US" altLang="en-US" sz="900" i="1" dirty="0" err="1">
                <a:cs typeface="Arial" panose="020B0604020202020204" pitchFamily="34" charset="0"/>
              </a:rPr>
              <a:t>Ther</a:t>
            </a:r>
            <a:r>
              <a:rPr lang="en-US" altLang="en-US" sz="900" i="1" dirty="0">
                <a:cs typeface="Arial" panose="020B0604020202020204" pitchFamily="34" charset="0"/>
              </a:rPr>
              <a:t>.</a:t>
            </a:r>
            <a:r>
              <a:rPr lang="en-US" altLang="en-US" sz="900" dirty="0">
                <a:cs typeface="Arial" panose="020B0604020202020204" pitchFamily="34" charset="0"/>
              </a:rPr>
              <a:t> 7(6), 645–668 (2009)</a:t>
            </a:r>
          </a:p>
        </p:txBody>
      </p:sp>
      <p:sp>
        <p:nvSpPr>
          <p:cNvPr id="2" name="TextBox 1">
            <a:extLst>
              <a:ext uri="{FF2B5EF4-FFF2-40B4-BE49-F238E27FC236}">
                <a16:creationId xmlns:a16="http://schemas.microsoft.com/office/drawing/2014/main" xmlns="" id="{572990DB-0D53-4AFE-827D-1A677F1381B5}"/>
              </a:ext>
            </a:extLst>
          </p:cNvPr>
          <p:cNvSpPr txBox="1"/>
          <p:nvPr/>
        </p:nvSpPr>
        <p:spPr>
          <a:xfrm>
            <a:off x="683568" y="1916832"/>
            <a:ext cx="1728192" cy="369332"/>
          </a:xfrm>
          <a:prstGeom prst="rect">
            <a:avLst/>
          </a:prstGeom>
          <a:solidFill>
            <a:srgbClr val="0070C0"/>
          </a:solidFill>
          <a:ln>
            <a:solidFill>
              <a:srgbClr val="00B0F0"/>
            </a:solidFill>
          </a:ln>
        </p:spPr>
        <p:txBody>
          <a:bodyPr wrap="square" rtlCol="0">
            <a:spAutoFit/>
          </a:bodyPr>
          <a:lstStyle/>
          <a:p>
            <a:r>
              <a:rPr lang="en-US" b="1" dirty="0">
                <a:latin typeface="Arial" panose="020B0604020202020204" pitchFamily="34" charset="0"/>
                <a:cs typeface="Arial" panose="020B0604020202020204" pitchFamily="34" charset="0"/>
              </a:rPr>
              <a:t>Ciprofloxacin</a:t>
            </a:r>
          </a:p>
        </p:txBody>
      </p:sp>
      <p:sp>
        <p:nvSpPr>
          <p:cNvPr id="3" name="TextBox 2">
            <a:extLst>
              <a:ext uri="{FF2B5EF4-FFF2-40B4-BE49-F238E27FC236}">
                <a16:creationId xmlns:a16="http://schemas.microsoft.com/office/drawing/2014/main" xmlns="" id="{847A0F13-FE70-4A08-B0B6-390C684E9309}"/>
              </a:ext>
            </a:extLst>
          </p:cNvPr>
          <p:cNvSpPr txBox="1"/>
          <p:nvPr/>
        </p:nvSpPr>
        <p:spPr>
          <a:xfrm>
            <a:off x="5714999" y="4532313"/>
            <a:ext cx="1660525" cy="369332"/>
          </a:xfrm>
          <a:prstGeom prst="rect">
            <a:avLst/>
          </a:prstGeom>
          <a:solidFill>
            <a:srgbClr val="CC0099"/>
          </a:solidFill>
          <a:ln>
            <a:solidFill>
              <a:schemeClr val="bg2">
                <a:lumMod val="60000"/>
                <a:lumOff val="40000"/>
              </a:schemeClr>
            </a:solidFill>
          </a:ln>
        </p:spPr>
        <p:txBody>
          <a:bodyPr wrap="square" rtlCol="0">
            <a:spAutoFit/>
          </a:bodyPr>
          <a:lstStyle/>
          <a:p>
            <a:r>
              <a:rPr lang="en-US" b="1" dirty="0">
                <a:latin typeface="Arial" panose="020B0604020202020204" pitchFamily="34" charset="0"/>
                <a:cs typeface="Arial" panose="020B0604020202020204" pitchFamily="34" charset="0"/>
              </a:rPr>
              <a:t>Moxifloxacin</a:t>
            </a:r>
          </a:p>
        </p:txBody>
      </p:sp>
      <p:sp>
        <p:nvSpPr>
          <p:cNvPr id="5" name="TextBox 4">
            <a:extLst>
              <a:ext uri="{FF2B5EF4-FFF2-40B4-BE49-F238E27FC236}">
                <a16:creationId xmlns:a16="http://schemas.microsoft.com/office/drawing/2014/main" xmlns="" id="{B0BAD80E-D38B-48AA-9B3C-46B7787A2703}"/>
              </a:ext>
            </a:extLst>
          </p:cNvPr>
          <p:cNvSpPr txBox="1"/>
          <p:nvPr/>
        </p:nvSpPr>
        <p:spPr>
          <a:xfrm>
            <a:off x="4602496" y="4849118"/>
            <a:ext cx="1043657" cy="461665"/>
          </a:xfrm>
          <a:prstGeom prst="rect">
            <a:avLst/>
          </a:prstGeom>
          <a:solidFill>
            <a:schemeClr val="bg2">
              <a:lumMod val="40000"/>
              <a:lumOff val="60000"/>
            </a:schemeClr>
          </a:solidFill>
        </p:spPr>
        <p:txBody>
          <a:bodyPr wrap="square" rtlCol="0">
            <a:spAutoFit/>
          </a:bodyPr>
          <a:lstStyle/>
          <a:p>
            <a:r>
              <a:rPr lang="en-US" sz="1200" dirty="0">
                <a:latin typeface="Arial" panose="020B0604020202020204" pitchFamily="34" charset="0"/>
                <a:cs typeface="Arial" panose="020B0604020202020204" pitchFamily="34" charset="0"/>
              </a:rPr>
              <a:t>Gram(+), </a:t>
            </a:r>
          </a:p>
          <a:p>
            <a:r>
              <a:rPr lang="en-US" sz="1200" dirty="0" err="1">
                <a:latin typeface="Arial" panose="020B0604020202020204" pitchFamily="34" charset="0"/>
                <a:cs typeface="Arial" panose="020B0604020202020204" pitchFamily="34" charset="0"/>
              </a:rPr>
              <a:t>kỵ</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khí</a:t>
            </a:r>
            <a:endParaRPr lang="en-US" sz="12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xmlns="" id="{0897EFF0-ACFD-41B7-8875-29DDE65369C7}"/>
              </a:ext>
            </a:extLst>
          </p:cNvPr>
          <p:cNvSpPr txBox="1"/>
          <p:nvPr/>
        </p:nvSpPr>
        <p:spPr>
          <a:xfrm>
            <a:off x="33796" y="2298476"/>
            <a:ext cx="1043657" cy="276999"/>
          </a:xfrm>
          <a:prstGeom prst="rect">
            <a:avLst/>
          </a:prstGeom>
          <a:solidFill>
            <a:srgbClr val="0070C0"/>
          </a:solidFill>
        </p:spPr>
        <p:txBody>
          <a:bodyPr wrap="square" rtlCol="0">
            <a:spAutoFit/>
          </a:bodyPr>
          <a:lstStyle/>
          <a:p>
            <a:r>
              <a:rPr lang="en-US" sz="1200" dirty="0">
                <a:latin typeface="Arial" panose="020B0604020202020204" pitchFamily="34" charset="0"/>
                <a:cs typeface="Arial" panose="020B0604020202020204" pitchFamily="34" charset="0"/>
              </a:rPr>
              <a:t>Gram(-)</a:t>
            </a:r>
          </a:p>
        </p:txBody>
      </p:sp>
      <p:sp>
        <p:nvSpPr>
          <p:cNvPr id="19" name="圆角矩形 16"/>
          <p:cNvSpPr/>
          <p:nvPr/>
        </p:nvSpPr>
        <p:spPr>
          <a:xfrm>
            <a:off x="11645" y="0"/>
            <a:ext cx="887947" cy="432048"/>
          </a:xfrm>
          <a:prstGeom prst="roundRect">
            <a:avLst/>
          </a:prstGeom>
          <a:solidFill>
            <a:schemeClr val="accent1">
              <a:lumMod val="25000"/>
            </a:schemeClr>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1" i="0" u="none" strike="noStrike" kern="0" cap="none" spc="0" normalizeH="0" baseline="0" noProof="0" dirty="0" smtClean="0">
                <a:ln>
                  <a:noFill/>
                </a:ln>
                <a:solidFill>
                  <a:prstClr val="white"/>
                </a:solidFill>
                <a:effectLst/>
                <a:uLnTx/>
                <a:uFillTx/>
                <a:latin typeface="Arial" panose="020B0604020202020204" pitchFamily="34" charset="0"/>
                <a:ea typeface="新細明體" panose="02020500000000000000" pitchFamily="18" charset="-120"/>
                <a:cs typeface="Arial" panose="020B0604020202020204" pitchFamily="34" charset="0"/>
              </a:rPr>
              <a:t>PK/PD</a:t>
            </a:r>
            <a:endParaRPr kumimoji="0" lang="zh-CN" altLang="en-US" sz="1400" b="1" i="0" u="none" strike="noStrike" kern="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648541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6" presetClass="emph" presetSubtype="0" fill="hold" grpId="0" nodeType="withEffect">
                                  <p:stCondLst>
                                    <p:cond delay="0"/>
                                  </p:stCondLst>
                                  <p:childTnLst>
                                    <p:animScale>
                                      <p:cBhvr>
                                        <p:cTn id="21" dur="2000" fill="hold"/>
                                        <p:tgtEl>
                                          <p:spTgt spid="3"/>
                                        </p:tgtEl>
                                      </p:cBhvr>
                                      <p:by x="150000" y="150000"/>
                                    </p:animScale>
                                  </p:childTnLst>
                                </p:cTn>
                              </p:par>
                              <p:par>
                                <p:cTn id="22" presetID="6" presetClass="emph" presetSubtype="0" fill="hold" grpId="0" nodeType="withEffect">
                                  <p:stCondLst>
                                    <p:cond delay="0"/>
                                  </p:stCondLst>
                                  <p:childTnLst>
                                    <p:animScale>
                                      <p:cBhvr>
                                        <p:cTn id="23"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P spid="2" grpId="0" animBg="1"/>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41291" y="216024"/>
            <a:ext cx="7967726" cy="850106"/>
          </a:xfrm>
        </p:spPr>
        <p:txBody>
          <a:bodyPr anchor="ctr">
            <a:noAutofit/>
          </a:bodyPr>
          <a:lstStyle/>
          <a:p>
            <a:r>
              <a:rPr lang="en-US" sz="2800" b="0" dirty="0">
                <a:solidFill>
                  <a:srgbClr val="FF0000"/>
                </a:solidFill>
                <a:latin typeface="Arial" pitchFamily="34" charset="0"/>
                <a:cs typeface="Arial" pitchFamily="34" charset="0"/>
              </a:rPr>
              <a:t>Moxifloxacin </a:t>
            </a:r>
            <a:r>
              <a:rPr lang="en-US" sz="2800" b="0" dirty="0" err="1">
                <a:solidFill>
                  <a:srgbClr val="FF0000"/>
                </a:solidFill>
                <a:latin typeface="Arial" pitchFamily="34" charset="0"/>
                <a:cs typeface="Arial" pitchFamily="34" charset="0"/>
              </a:rPr>
              <a:t>là</a:t>
            </a:r>
            <a:r>
              <a:rPr lang="en-US" sz="2800" b="0" dirty="0">
                <a:solidFill>
                  <a:srgbClr val="FF0000"/>
                </a:solidFill>
                <a:latin typeface="Arial" pitchFamily="34" charset="0"/>
                <a:cs typeface="Arial" pitchFamily="34" charset="0"/>
              </a:rPr>
              <a:t> FQ </a:t>
            </a:r>
            <a:r>
              <a:rPr lang="en-US" sz="2800" b="0" dirty="0" err="1">
                <a:solidFill>
                  <a:srgbClr val="FF0000"/>
                </a:solidFill>
                <a:latin typeface="Arial" pitchFamily="34" charset="0"/>
                <a:cs typeface="Arial" pitchFamily="34" charset="0"/>
              </a:rPr>
              <a:t>mạnh</a:t>
            </a:r>
            <a:r>
              <a:rPr lang="en-US" sz="2800" b="0" dirty="0">
                <a:solidFill>
                  <a:srgbClr val="FF0000"/>
                </a:solidFill>
                <a:latin typeface="Arial" pitchFamily="34" charset="0"/>
                <a:cs typeface="Arial" pitchFamily="34" charset="0"/>
              </a:rPr>
              <a:t> </a:t>
            </a:r>
            <a:r>
              <a:rPr lang="en-US" sz="2800" b="0" dirty="0" err="1">
                <a:solidFill>
                  <a:srgbClr val="FF0000"/>
                </a:solidFill>
                <a:latin typeface="Arial" pitchFamily="34" charset="0"/>
                <a:cs typeface="Arial" pitchFamily="34" charset="0"/>
              </a:rPr>
              <a:t>nhất</a:t>
            </a:r>
            <a:r>
              <a:rPr lang="en-US" sz="2800" b="0" dirty="0">
                <a:solidFill>
                  <a:srgbClr val="FF0000"/>
                </a:solidFill>
                <a:latin typeface="Arial" pitchFamily="34" charset="0"/>
                <a:cs typeface="Arial" pitchFamily="34" charset="0"/>
              </a:rPr>
              <a:t> </a:t>
            </a:r>
            <a:r>
              <a:rPr lang="en-US" sz="2800" b="0" dirty="0" smtClean="0">
                <a:solidFill>
                  <a:srgbClr val="FF0000"/>
                </a:solidFill>
                <a:latin typeface="Arial" pitchFamily="34" charset="0"/>
                <a:cs typeface="Arial" pitchFamily="34" charset="0"/>
              </a:rPr>
              <a:t/>
            </a:r>
            <a:br>
              <a:rPr lang="en-US" sz="2800" b="0" dirty="0" smtClean="0">
                <a:solidFill>
                  <a:srgbClr val="FF0000"/>
                </a:solidFill>
                <a:latin typeface="Arial" pitchFamily="34" charset="0"/>
                <a:cs typeface="Arial" pitchFamily="34" charset="0"/>
              </a:rPr>
            </a:br>
            <a:r>
              <a:rPr lang="en-US" sz="2800" b="0" dirty="0" err="1" smtClean="0">
                <a:solidFill>
                  <a:srgbClr val="FF0000"/>
                </a:solidFill>
                <a:latin typeface="Arial" pitchFamily="34" charset="0"/>
                <a:cs typeface="Arial" pitchFamily="34" charset="0"/>
              </a:rPr>
              <a:t>trên</a:t>
            </a:r>
            <a:r>
              <a:rPr lang="en-US" sz="2800" b="0" dirty="0" smtClean="0">
                <a:solidFill>
                  <a:srgbClr val="FF0000"/>
                </a:solidFill>
                <a:latin typeface="Arial" pitchFamily="34" charset="0"/>
                <a:cs typeface="Arial" pitchFamily="34" charset="0"/>
              </a:rPr>
              <a:t> </a:t>
            </a:r>
            <a:r>
              <a:rPr lang="en-US" sz="2800" b="0" dirty="0">
                <a:solidFill>
                  <a:srgbClr val="FF0000"/>
                </a:solidFill>
                <a:latin typeface="Arial" pitchFamily="34" charset="0"/>
                <a:cs typeface="Arial" pitchFamily="34" charset="0"/>
              </a:rPr>
              <a:t>vi </a:t>
            </a:r>
            <a:r>
              <a:rPr lang="en-US" sz="2800" b="0" dirty="0" err="1">
                <a:solidFill>
                  <a:srgbClr val="FF0000"/>
                </a:solidFill>
                <a:latin typeface="Arial" pitchFamily="34" charset="0"/>
                <a:cs typeface="Arial" pitchFamily="34" charset="0"/>
              </a:rPr>
              <a:t>khuẩn</a:t>
            </a:r>
            <a:r>
              <a:rPr lang="en-US" sz="2800" b="0" dirty="0">
                <a:solidFill>
                  <a:srgbClr val="FF0000"/>
                </a:solidFill>
                <a:latin typeface="Arial" pitchFamily="34" charset="0"/>
                <a:cs typeface="Arial" pitchFamily="34" charset="0"/>
              </a:rPr>
              <a:t> gram d</a:t>
            </a:r>
            <a:r>
              <a:rPr lang="vi-VN" sz="2800" b="0" dirty="0">
                <a:solidFill>
                  <a:srgbClr val="FF0000"/>
                </a:solidFill>
                <a:latin typeface="Arial" pitchFamily="34" charset="0"/>
                <a:cs typeface="Arial" pitchFamily="34" charset="0"/>
              </a:rPr>
              <a:t>ư</a:t>
            </a:r>
            <a:r>
              <a:rPr lang="en-US" sz="2800" b="0" dirty="0" err="1">
                <a:solidFill>
                  <a:srgbClr val="FF0000"/>
                </a:solidFill>
                <a:latin typeface="Arial" pitchFamily="34" charset="0"/>
                <a:cs typeface="Arial" pitchFamily="34" charset="0"/>
              </a:rPr>
              <a:t>ơng</a:t>
            </a:r>
            <a:r>
              <a:rPr lang="en-US" sz="2800" b="0" dirty="0">
                <a:solidFill>
                  <a:srgbClr val="FF0000"/>
                </a:solidFill>
                <a:latin typeface="Arial" pitchFamily="34" charset="0"/>
                <a:cs typeface="Arial" pitchFamily="34" charset="0"/>
              </a:rPr>
              <a:t> </a:t>
            </a:r>
            <a:r>
              <a:rPr lang="en-US" sz="2800" b="0" dirty="0" err="1">
                <a:solidFill>
                  <a:srgbClr val="FF0000"/>
                </a:solidFill>
                <a:latin typeface="Arial" pitchFamily="34" charset="0"/>
                <a:cs typeface="Arial" pitchFamily="34" charset="0"/>
              </a:rPr>
              <a:t>và</a:t>
            </a:r>
            <a:r>
              <a:rPr lang="en-US" sz="2800" b="0" dirty="0">
                <a:solidFill>
                  <a:srgbClr val="FF0000"/>
                </a:solidFill>
                <a:latin typeface="Arial" pitchFamily="34" charset="0"/>
                <a:cs typeface="Arial" pitchFamily="34" charset="0"/>
              </a:rPr>
              <a:t> </a:t>
            </a:r>
            <a:r>
              <a:rPr lang="en-US" sz="2800" b="0" dirty="0" err="1">
                <a:solidFill>
                  <a:srgbClr val="FF0000"/>
                </a:solidFill>
                <a:latin typeface="Arial" pitchFamily="34" charset="0"/>
                <a:cs typeface="Arial" pitchFamily="34" charset="0"/>
              </a:rPr>
              <a:t>kỵ</a:t>
            </a:r>
            <a:r>
              <a:rPr lang="en-US" sz="2800" b="0" dirty="0">
                <a:solidFill>
                  <a:srgbClr val="FF0000"/>
                </a:solidFill>
                <a:latin typeface="Arial" pitchFamily="34" charset="0"/>
                <a:cs typeface="Arial" pitchFamily="34" charset="0"/>
              </a:rPr>
              <a:t> </a:t>
            </a:r>
            <a:r>
              <a:rPr lang="en-US" sz="2800" b="0" dirty="0" err="1">
                <a:solidFill>
                  <a:srgbClr val="FF0000"/>
                </a:solidFill>
                <a:latin typeface="Arial" pitchFamily="34" charset="0"/>
                <a:cs typeface="Arial" pitchFamily="34" charset="0"/>
              </a:rPr>
              <a:t>khí</a:t>
            </a:r>
            <a:endParaRPr lang="en-US" sz="2800" b="0" dirty="0">
              <a:solidFill>
                <a:srgbClr val="FF0000"/>
              </a:solidFill>
              <a:latin typeface="Arial" pitchFamily="34" charset="0"/>
              <a:cs typeface="Arial" pitchFamily="34" charset="0"/>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91156584"/>
              </p:ext>
            </p:extLst>
          </p:nvPr>
        </p:nvGraphicFramePr>
        <p:xfrm>
          <a:off x="60658" y="1483410"/>
          <a:ext cx="9083342" cy="2001520"/>
        </p:xfrm>
        <a:graphic>
          <a:graphicData uri="http://schemas.openxmlformats.org/drawingml/2006/table">
            <a:tbl>
              <a:tblPr firstRow="1" bandRow="1">
                <a:tableStyleId>{5C22544A-7EE6-4342-B048-85BDC9FD1C3A}</a:tableStyleId>
              </a:tblPr>
              <a:tblGrid>
                <a:gridCol w="1559014">
                  <a:extLst>
                    <a:ext uri="{9D8B030D-6E8A-4147-A177-3AD203B41FA5}">
                      <a16:colId xmlns:a16="http://schemas.microsoft.com/office/drawing/2014/main" xmlns="" val="20000"/>
                    </a:ext>
                  </a:extLst>
                </a:gridCol>
                <a:gridCol w="1368152">
                  <a:extLst>
                    <a:ext uri="{9D8B030D-6E8A-4147-A177-3AD203B41FA5}">
                      <a16:colId xmlns:a16="http://schemas.microsoft.com/office/drawing/2014/main" xmlns="" val="20001"/>
                    </a:ext>
                  </a:extLst>
                </a:gridCol>
                <a:gridCol w="1152128">
                  <a:extLst>
                    <a:ext uri="{9D8B030D-6E8A-4147-A177-3AD203B41FA5}">
                      <a16:colId xmlns:a16="http://schemas.microsoft.com/office/drawing/2014/main" xmlns="" val="4001370261"/>
                    </a:ext>
                  </a:extLst>
                </a:gridCol>
                <a:gridCol w="1512168">
                  <a:extLst>
                    <a:ext uri="{9D8B030D-6E8A-4147-A177-3AD203B41FA5}">
                      <a16:colId xmlns:a16="http://schemas.microsoft.com/office/drawing/2014/main" xmlns="" val="20003"/>
                    </a:ext>
                  </a:extLst>
                </a:gridCol>
                <a:gridCol w="2016224">
                  <a:extLst>
                    <a:ext uri="{9D8B030D-6E8A-4147-A177-3AD203B41FA5}">
                      <a16:colId xmlns:a16="http://schemas.microsoft.com/office/drawing/2014/main" xmlns="" val="20004"/>
                    </a:ext>
                  </a:extLst>
                </a:gridCol>
                <a:gridCol w="1475656">
                  <a:extLst>
                    <a:ext uri="{9D8B030D-6E8A-4147-A177-3AD203B41FA5}">
                      <a16:colId xmlns:a16="http://schemas.microsoft.com/office/drawing/2014/main" xmlns="" val="20005"/>
                    </a:ext>
                  </a:extLst>
                </a:gridCol>
              </a:tblGrid>
              <a:tr h="370840">
                <a:tc>
                  <a:txBody>
                    <a:bodyPr/>
                    <a:lstStyle/>
                    <a:p>
                      <a:endParaRPr lang="zh-TW" altLang="en-US" dirty="0">
                        <a:solidFill>
                          <a:schemeClr val="bg1">
                            <a:lumMod val="50000"/>
                          </a:schemeClr>
                        </a:solidFill>
                        <a:latin typeface="Arial" panose="020B0604020202020204" pitchFamily="34" charset="0"/>
                        <a:cs typeface="Arial" panose="020B0604020202020204" pitchFamily="34" charset="0"/>
                      </a:endParaRPr>
                    </a:p>
                  </a:txBody>
                  <a:tcPr anchor="ctr">
                    <a:lnR w="1270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noFill/>
                  </a:tcPr>
                </a:tc>
                <a:tc gridSpan="5">
                  <a:txBody>
                    <a:bodyPr/>
                    <a:lstStyle/>
                    <a:p>
                      <a:pPr algn="ctr"/>
                      <a:r>
                        <a:rPr lang="en-US" altLang="zh-TW" dirty="0">
                          <a:solidFill>
                            <a:schemeClr val="bg1">
                              <a:lumMod val="50000"/>
                            </a:schemeClr>
                          </a:solidFill>
                          <a:latin typeface="Arial" panose="020B0604020202020204" pitchFamily="34" charset="0"/>
                          <a:cs typeface="Arial" panose="020B0604020202020204" pitchFamily="34" charset="0"/>
                        </a:rPr>
                        <a:t>MIC breakpoint (mg/L) : S</a:t>
                      </a:r>
                      <a:endParaRPr lang="zh-TW" altLang="en-US" dirty="0">
                        <a:solidFill>
                          <a:schemeClr val="bg1">
                            <a:lumMod val="50000"/>
                          </a:schemeClr>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noFill/>
                  </a:tcPr>
                </a:tc>
                <a:tc hMerge="1">
                  <a:txBody>
                    <a:bodyPr/>
                    <a:lstStyle/>
                    <a:p>
                      <a:endParaRPr lang="en-US"/>
                    </a:p>
                  </a:txBody>
                  <a:tcPr/>
                </a:tc>
                <a:tc hMerge="1">
                  <a:txBody>
                    <a:bodyPr/>
                    <a:lstStyle/>
                    <a:p>
                      <a:endParaRPr lang="zh-TW" altLang="en-US" dirty="0">
                        <a:solidFill>
                          <a:schemeClr val="bg1"/>
                        </a:solidFill>
                      </a:endParaRPr>
                    </a:p>
                  </a:txBody>
                  <a:tcPr/>
                </a:tc>
                <a:tc hMerge="1">
                  <a:txBody>
                    <a:bodyPr/>
                    <a:lstStyle/>
                    <a:p>
                      <a:endParaRPr lang="zh-TW" altLang="en-US" dirty="0">
                        <a:solidFill>
                          <a:schemeClr val="bg1"/>
                        </a:solidFill>
                      </a:endParaRPr>
                    </a:p>
                  </a:txBody>
                  <a:tcPr/>
                </a:tc>
                <a:tc hMerge="1">
                  <a:txBody>
                    <a:bodyPr/>
                    <a:lstStyle/>
                    <a:p>
                      <a:endParaRPr lang="zh-TW" altLang="en-US" dirty="0">
                        <a:solidFill>
                          <a:schemeClr val="bg1"/>
                        </a:solidFill>
                      </a:endParaRPr>
                    </a:p>
                  </a:txBody>
                  <a:tcPr/>
                </a:tc>
                <a:extLst>
                  <a:ext uri="{0D108BD9-81ED-4DB2-BD59-A6C34878D82A}">
                    <a16:rowId xmlns:a16="http://schemas.microsoft.com/office/drawing/2014/main" xmlns="" val="10000"/>
                  </a:ext>
                </a:extLst>
              </a:tr>
              <a:tr h="370840">
                <a:tc>
                  <a:txBody>
                    <a:bodyPr/>
                    <a:lstStyle/>
                    <a:p>
                      <a:endParaRPr lang="zh-TW" altLang="en-US" dirty="0">
                        <a:solidFill>
                          <a:srgbClr val="002060"/>
                        </a:solidFill>
                        <a:latin typeface="Arial" panose="020B0604020202020204" pitchFamily="34" charset="0"/>
                        <a:cs typeface="Arial" panose="020B0604020202020204" pitchFamily="34" charset="0"/>
                      </a:endParaRPr>
                    </a:p>
                  </a:txBody>
                  <a:tcPr anchor="ctr">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TW" sz="1400" b="0" i="1" dirty="0">
                          <a:solidFill>
                            <a:srgbClr val="002060"/>
                          </a:solidFill>
                          <a:latin typeface="Arial" panose="020B0604020202020204" pitchFamily="34" charset="0"/>
                          <a:cs typeface="Arial" panose="020B0604020202020204" pitchFamily="34" charset="0"/>
                        </a:rPr>
                        <a:t>Streptococcus pneumonia </a:t>
                      </a:r>
                      <a:r>
                        <a:rPr lang="en-US" altLang="zh-TW" sz="1400" b="0" i="1" baseline="30000" dirty="0">
                          <a:solidFill>
                            <a:srgbClr val="002060"/>
                          </a:solidFill>
                          <a:latin typeface="Arial" panose="020B0604020202020204" pitchFamily="34" charset="0"/>
                          <a:cs typeface="Arial" panose="020B0604020202020204" pitchFamily="34" charset="0"/>
                        </a:rPr>
                        <a:t>(1)</a:t>
                      </a:r>
                      <a:endParaRPr lang="zh-TW" altLang="en-US" sz="1400" b="0" i="1" baseline="30000" dirty="0">
                        <a:solidFill>
                          <a:srgbClr val="002060"/>
                        </a:solidFill>
                        <a:latin typeface="Arial" panose="020B0604020202020204" pitchFamily="34" charset="0"/>
                        <a:cs typeface="Arial" panose="020B0604020202020204" pitchFamily="34" charset="0"/>
                      </a:endParaRPr>
                    </a:p>
                  </a:txBody>
                  <a:tcPr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altLang="zh-TW" sz="1400" b="0" i="1" dirty="0">
                          <a:solidFill>
                            <a:srgbClr val="002060"/>
                          </a:solidFill>
                          <a:latin typeface="Arial" panose="020B0604020202020204" pitchFamily="34" charset="0"/>
                          <a:cs typeface="Arial" panose="020B0604020202020204" pitchFamily="34" charset="0"/>
                        </a:rPr>
                        <a:t>Anaerobes</a:t>
                      </a:r>
                      <a:r>
                        <a:rPr lang="en-US" altLang="zh-TW" sz="1400" b="0" i="1" baseline="30000" dirty="0">
                          <a:solidFill>
                            <a:srgbClr val="002060"/>
                          </a:solidFill>
                          <a:latin typeface="Arial" panose="020B0604020202020204" pitchFamily="34" charset="0"/>
                          <a:cs typeface="Arial" panose="020B0604020202020204" pitchFamily="34" charset="0"/>
                        </a:rPr>
                        <a:t>(2)</a:t>
                      </a:r>
                      <a:endParaRPr lang="zh-TW" altLang="en-US" sz="1400" b="0" i="1" baseline="30000" dirty="0">
                        <a:solidFill>
                          <a:srgbClr val="002060"/>
                        </a:solidFill>
                        <a:latin typeface="Arial" panose="020B0604020202020204" pitchFamily="34" charset="0"/>
                        <a:cs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altLang="zh-TW" sz="1400" b="0" i="1" dirty="0">
                          <a:solidFill>
                            <a:srgbClr val="002060"/>
                          </a:solidFill>
                          <a:latin typeface="Arial" panose="020B0604020202020204" pitchFamily="34" charset="0"/>
                          <a:cs typeface="Arial" panose="020B0604020202020204" pitchFamily="34" charset="0"/>
                        </a:rPr>
                        <a:t>Enterococcus </a:t>
                      </a:r>
                      <a:r>
                        <a:rPr lang="en-US" altLang="zh-TW" sz="1400" b="0" i="1" baseline="30000" dirty="0">
                          <a:solidFill>
                            <a:srgbClr val="002060"/>
                          </a:solidFill>
                          <a:latin typeface="Arial" panose="020B0604020202020204" pitchFamily="34" charset="0"/>
                          <a:cs typeface="Arial" panose="020B0604020202020204" pitchFamily="34" charset="0"/>
                        </a:rPr>
                        <a:t>(2)</a:t>
                      </a:r>
                      <a:endParaRPr lang="zh-TW" altLang="en-US" sz="1400" b="0" i="1" baseline="30000" dirty="0">
                        <a:solidFill>
                          <a:srgbClr val="002060"/>
                        </a:solidFill>
                        <a:latin typeface="Arial" panose="020B0604020202020204" pitchFamily="34" charset="0"/>
                        <a:cs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altLang="zh-TW" sz="1400" b="0" i="1" dirty="0">
                          <a:solidFill>
                            <a:srgbClr val="002060"/>
                          </a:solidFill>
                          <a:latin typeface="Arial" panose="020B0604020202020204" pitchFamily="34" charset="0"/>
                          <a:cs typeface="Arial" panose="020B0604020202020204" pitchFamily="34" charset="0"/>
                        </a:rPr>
                        <a:t>Enterobacteriaceae</a:t>
                      </a:r>
                      <a:r>
                        <a:rPr lang="en-US" altLang="zh-TW" sz="1400" b="0" i="1" baseline="30000" dirty="0">
                          <a:solidFill>
                            <a:srgbClr val="002060"/>
                          </a:solidFill>
                          <a:latin typeface="Arial" panose="020B0604020202020204" pitchFamily="34" charset="0"/>
                          <a:cs typeface="Arial" panose="020B0604020202020204" pitchFamily="34" charset="0"/>
                        </a:rPr>
                        <a:t>(2) </a:t>
                      </a:r>
                      <a:endParaRPr lang="zh-TW" altLang="en-US" sz="1400" b="0" i="1" baseline="30000" dirty="0">
                        <a:solidFill>
                          <a:srgbClr val="002060"/>
                        </a:solidFill>
                        <a:latin typeface="Arial" panose="020B0604020202020204" pitchFamily="34" charset="0"/>
                        <a:cs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1"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P. aeruginosa </a:t>
                      </a:r>
                      <a:r>
                        <a:rPr kumimoji="0" lang="en-US" altLang="zh-TW" sz="1400" b="0" i="1" u="none" strike="noStrike" kern="1200" cap="none" spc="0" normalizeH="0" baseline="30000" noProof="0" dirty="0">
                          <a:ln>
                            <a:noFill/>
                          </a:ln>
                          <a:solidFill>
                            <a:schemeClr val="tx2"/>
                          </a:solidFill>
                          <a:effectLst/>
                          <a:uLnTx/>
                          <a:uFillTx/>
                          <a:latin typeface="Arial" panose="020B0604020202020204" pitchFamily="34" charset="0"/>
                          <a:ea typeface="+mn-ea"/>
                          <a:cs typeface="Arial" panose="020B0604020202020204" pitchFamily="34" charset="0"/>
                        </a:rPr>
                        <a:t>(2)</a:t>
                      </a:r>
                      <a:endParaRPr kumimoji="0" lang="zh-TW" altLang="en-US" sz="1400" b="0" i="1" u="none" strike="noStrike" kern="1200" cap="none" spc="0" normalizeH="0" baseline="30000" noProof="0" dirty="0">
                        <a:ln>
                          <a:noFill/>
                        </a:ln>
                        <a:solidFill>
                          <a:schemeClr val="tx2"/>
                        </a:solidFill>
                        <a:effectLst/>
                        <a:uLnTx/>
                        <a:uFillTx/>
                        <a:latin typeface="Arial" panose="020B0604020202020204" pitchFamily="34" charset="0"/>
                        <a:ea typeface="+mn-ea"/>
                        <a:cs typeface="Arial" panose="020B0604020202020204" pitchFamily="34" charset="0"/>
                      </a:endParaRPr>
                    </a:p>
                  </a:txBody>
                  <a:tcPr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xmlns="" val="10001"/>
                  </a:ext>
                </a:extLst>
              </a:tr>
              <a:tr h="370840">
                <a:tc>
                  <a:txBody>
                    <a:bodyPr/>
                    <a:lstStyle/>
                    <a:p>
                      <a:r>
                        <a:rPr lang="en-US" altLang="zh-TW" dirty="0">
                          <a:solidFill>
                            <a:srgbClr val="002060"/>
                          </a:solidFill>
                          <a:latin typeface="Arial" panose="020B0604020202020204" pitchFamily="34" charset="0"/>
                          <a:cs typeface="Arial" panose="020B0604020202020204" pitchFamily="34" charset="0"/>
                        </a:rPr>
                        <a:t>Moxifloxacin</a:t>
                      </a:r>
                      <a:endParaRPr lang="zh-TW" altLang="en-US" dirty="0">
                        <a:solidFill>
                          <a:srgbClr val="002060"/>
                        </a:solidFill>
                        <a:latin typeface="Arial" panose="020B0604020202020204" pitchFamily="34" charset="0"/>
                        <a:cs typeface="Arial" panose="020B0604020202020204" pitchFamily="34" charset="0"/>
                      </a:endParaRPr>
                    </a:p>
                  </a:txBody>
                  <a:tcPr anchor="ctr">
                    <a:lnR w="12700" cap="flat" cmpd="sng" algn="ctr">
                      <a:solidFill>
                        <a:schemeClr val="bg1"/>
                      </a:solidFill>
                      <a:prstDash val="solid"/>
                      <a:round/>
                      <a:headEnd type="none" w="med" len="med"/>
                      <a:tailEnd type="none" w="med" len="med"/>
                    </a:lnR>
                    <a:noFill/>
                  </a:tcPr>
                </a:tc>
                <a:tc>
                  <a:txBody>
                    <a:bodyPr/>
                    <a:lstStyle/>
                    <a:p>
                      <a:pPr algn="ctr"/>
                      <a:r>
                        <a:rPr lang="en-US" altLang="zh-TW" b="1" dirty="0">
                          <a:solidFill>
                            <a:srgbClr val="002060"/>
                          </a:solidFill>
                          <a:latin typeface="Arial" panose="020B0604020202020204" pitchFamily="34" charset="0"/>
                          <a:cs typeface="Arial" panose="020B0604020202020204" pitchFamily="34" charset="0"/>
                        </a:rPr>
                        <a:t>0.5</a:t>
                      </a:r>
                      <a:endParaRPr lang="zh-TW" altLang="en-US" b="1" dirty="0">
                        <a:solidFill>
                          <a:srgbClr val="002060"/>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altLang="zh-TW" b="1" dirty="0">
                          <a:solidFill>
                            <a:srgbClr val="002060"/>
                          </a:solidFill>
                          <a:latin typeface="Arial" panose="020B0604020202020204" pitchFamily="34" charset="0"/>
                          <a:cs typeface="Arial" panose="020B0604020202020204" pitchFamily="34" charset="0"/>
                        </a:rPr>
                        <a:t>2</a:t>
                      </a:r>
                      <a:endParaRPr lang="zh-TW" altLang="en-US" b="1" dirty="0">
                        <a:solidFill>
                          <a:srgbClr val="002060"/>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altLang="zh-TW" b="1" dirty="0">
                          <a:solidFill>
                            <a:srgbClr val="002060"/>
                          </a:solidFill>
                          <a:latin typeface="Arial" panose="020B0604020202020204" pitchFamily="34" charset="0"/>
                          <a:cs typeface="Arial" panose="020B0604020202020204" pitchFamily="34" charset="0"/>
                        </a:rPr>
                        <a:t>-</a:t>
                      </a:r>
                      <a:endParaRPr lang="zh-TW" altLang="en-US" b="1" dirty="0">
                        <a:solidFill>
                          <a:srgbClr val="002060"/>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altLang="zh-TW" dirty="0">
                          <a:solidFill>
                            <a:srgbClr val="002060"/>
                          </a:solidFill>
                          <a:latin typeface="Arial" panose="020B0604020202020204" pitchFamily="34" charset="0"/>
                          <a:cs typeface="Arial" panose="020B0604020202020204" pitchFamily="34" charset="0"/>
                        </a:rPr>
                        <a:t>-</a:t>
                      </a:r>
                      <a:endParaRPr lang="zh-TW" altLang="en-US" dirty="0">
                        <a:solidFill>
                          <a:srgbClr val="002060"/>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altLang="zh-TW" dirty="0">
                          <a:solidFill>
                            <a:schemeClr val="bg1">
                              <a:lumMod val="50000"/>
                            </a:schemeClr>
                          </a:solidFill>
                          <a:latin typeface="Arial" panose="020B0604020202020204" pitchFamily="34" charset="0"/>
                          <a:cs typeface="Arial" panose="020B0604020202020204" pitchFamily="34" charset="0"/>
                        </a:rPr>
                        <a:t>-</a:t>
                      </a:r>
                      <a:endParaRPr lang="zh-TW" altLang="en-US" dirty="0">
                        <a:solidFill>
                          <a:schemeClr val="bg1">
                            <a:lumMod val="5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xmlns="" val="10002"/>
                  </a:ext>
                </a:extLst>
              </a:tr>
              <a:tr h="370840">
                <a:tc>
                  <a:txBody>
                    <a:bodyPr/>
                    <a:lstStyle/>
                    <a:p>
                      <a:r>
                        <a:rPr lang="en-US" altLang="zh-TW" dirty="0">
                          <a:solidFill>
                            <a:srgbClr val="002060"/>
                          </a:solidFill>
                          <a:latin typeface="Arial" panose="020B0604020202020204" pitchFamily="34" charset="0"/>
                          <a:cs typeface="Arial" panose="020B0604020202020204" pitchFamily="34" charset="0"/>
                        </a:rPr>
                        <a:t>Ciprofloxacin</a:t>
                      </a:r>
                      <a:endParaRPr lang="zh-TW" altLang="en-US" dirty="0">
                        <a:solidFill>
                          <a:srgbClr val="002060"/>
                        </a:solidFill>
                        <a:latin typeface="Arial" panose="020B0604020202020204" pitchFamily="34" charset="0"/>
                        <a:cs typeface="Arial" panose="020B0604020202020204" pitchFamily="34" charset="0"/>
                      </a:endParaRPr>
                    </a:p>
                  </a:txBody>
                  <a:tcPr anchor="ctr">
                    <a:lnR w="12700" cap="flat" cmpd="sng" algn="ctr">
                      <a:solidFill>
                        <a:schemeClr val="bg1"/>
                      </a:solidFill>
                      <a:prstDash val="solid"/>
                      <a:round/>
                      <a:headEnd type="none" w="med" len="med"/>
                      <a:tailEnd type="none" w="med" len="med"/>
                    </a:lnR>
                    <a:noFill/>
                  </a:tcPr>
                </a:tc>
                <a:tc>
                  <a:txBody>
                    <a:bodyPr/>
                    <a:lstStyle/>
                    <a:p>
                      <a:pPr algn="ctr"/>
                      <a:r>
                        <a:rPr lang="en-US" altLang="zh-TW" dirty="0">
                          <a:solidFill>
                            <a:srgbClr val="002060"/>
                          </a:solidFill>
                          <a:latin typeface="Arial" panose="020B0604020202020204" pitchFamily="34" charset="0"/>
                          <a:cs typeface="Arial" panose="020B0604020202020204" pitchFamily="34" charset="0"/>
                        </a:rPr>
                        <a:t>-</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altLang="zh-TW" dirty="0">
                          <a:solidFill>
                            <a:srgbClr val="002060"/>
                          </a:solidFill>
                          <a:latin typeface="Arial" panose="020B0604020202020204" pitchFamily="34" charset="0"/>
                          <a:cs typeface="Arial" panose="020B0604020202020204" pitchFamily="34" charset="0"/>
                        </a:rPr>
                        <a:t>-</a:t>
                      </a:r>
                      <a:endParaRPr lang="zh-TW" altLang="en-US" dirty="0">
                        <a:solidFill>
                          <a:srgbClr val="002060"/>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altLang="zh-TW" dirty="0">
                          <a:solidFill>
                            <a:srgbClr val="002060"/>
                          </a:solidFill>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altLang="zh-TW" dirty="0">
                          <a:solidFill>
                            <a:srgbClr val="002060"/>
                          </a:solidFill>
                          <a:latin typeface="Arial" panose="020B0604020202020204" pitchFamily="34" charset="0"/>
                          <a:cs typeface="Arial" panose="020B0604020202020204" pitchFamily="34" charset="0"/>
                        </a:rPr>
                        <a:t>1</a:t>
                      </a:r>
                      <a:endParaRPr lang="zh-TW" altLang="en-US" dirty="0">
                        <a:solidFill>
                          <a:srgbClr val="002060"/>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altLang="zh-TW" b="1" dirty="0">
                          <a:solidFill>
                            <a:srgbClr val="002060"/>
                          </a:solidFill>
                          <a:latin typeface="Arial" panose="020B0604020202020204" pitchFamily="34" charset="0"/>
                          <a:cs typeface="Arial" panose="020B0604020202020204" pitchFamily="34" charset="0"/>
                        </a:rPr>
                        <a:t>1</a:t>
                      </a:r>
                      <a:endParaRPr lang="zh-TW" altLang="en-US" b="1" dirty="0">
                        <a:solidFill>
                          <a:srgbClr val="002060"/>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xmlns="" val="10003"/>
                  </a:ext>
                </a:extLst>
              </a:tr>
              <a:tr h="370840">
                <a:tc>
                  <a:txBody>
                    <a:bodyPr/>
                    <a:lstStyle/>
                    <a:p>
                      <a:r>
                        <a:rPr lang="en-US" altLang="zh-TW" dirty="0">
                          <a:solidFill>
                            <a:srgbClr val="002060"/>
                          </a:solidFill>
                          <a:latin typeface="Arial" panose="020B0604020202020204" pitchFamily="34" charset="0"/>
                          <a:cs typeface="Arial" panose="020B0604020202020204" pitchFamily="34" charset="0"/>
                        </a:rPr>
                        <a:t>Levofloxacin</a:t>
                      </a:r>
                      <a:endParaRPr lang="zh-TW" altLang="en-US" dirty="0">
                        <a:solidFill>
                          <a:srgbClr val="002060"/>
                        </a:solidFill>
                        <a:latin typeface="Arial" panose="020B0604020202020204" pitchFamily="34" charset="0"/>
                        <a:cs typeface="Arial" panose="020B0604020202020204" pitchFamily="34" charset="0"/>
                      </a:endParaRPr>
                    </a:p>
                  </a:txBody>
                  <a:tcPr anchor="ctr">
                    <a:lnR w="12700" cap="flat" cmpd="sng" algn="ctr">
                      <a:solidFill>
                        <a:schemeClr val="bg1"/>
                      </a:solidFill>
                      <a:prstDash val="solid"/>
                      <a:round/>
                      <a:headEnd type="none" w="med" len="med"/>
                      <a:tailEnd type="none" w="med" len="med"/>
                    </a:lnR>
                    <a:noFill/>
                  </a:tcPr>
                </a:tc>
                <a:tc>
                  <a:txBody>
                    <a:bodyPr/>
                    <a:lstStyle/>
                    <a:p>
                      <a:pPr algn="ctr"/>
                      <a:r>
                        <a:rPr lang="en-US" altLang="zh-TW" dirty="0">
                          <a:solidFill>
                            <a:srgbClr val="002060"/>
                          </a:solidFill>
                          <a:latin typeface="Arial" panose="020B0604020202020204" pitchFamily="34" charset="0"/>
                          <a:cs typeface="Arial" panose="020B0604020202020204" pitchFamily="34" charset="0"/>
                        </a:rPr>
                        <a:t>2</a:t>
                      </a:r>
                      <a:endParaRPr lang="zh-TW" altLang="en-US" dirty="0">
                        <a:solidFill>
                          <a:srgbClr val="002060"/>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altLang="zh-TW" dirty="0">
                          <a:solidFill>
                            <a:srgbClr val="002060"/>
                          </a:solidFill>
                          <a:latin typeface="Arial" panose="020B0604020202020204" pitchFamily="34" charset="0"/>
                          <a:cs typeface="Arial" panose="020B0604020202020204" pitchFamily="34" charset="0"/>
                        </a:rPr>
                        <a:t>-</a:t>
                      </a:r>
                      <a:endParaRPr lang="zh-TW" altLang="en-US" dirty="0">
                        <a:solidFill>
                          <a:srgbClr val="002060"/>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altLang="zh-TW" dirty="0">
                          <a:solidFill>
                            <a:srgbClr val="002060"/>
                          </a:solidFill>
                          <a:latin typeface="Arial" panose="020B0604020202020204" pitchFamily="34" charset="0"/>
                          <a:cs typeface="Arial" panose="020B0604020202020204" pitchFamily="34" charset="0"/>
                        </a:rPr>
                        <a:t>2</a:t>
                      </a:r>
                      <a:endParaRPr lang="zh-TW" altLang="en-US" dirty="0">
                        <a:solidFill>
                          <a:srgbClr val="002060"/>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altLang="zh-TW" dirty="0">
                          <a:solidFill>
                            <a:srgbClr val="002060"/>
                          </a:solidFill>
                          <a:latin typeface="Arial" panose="020B0604020202020204" pitchFamily="34" charset="0"/>
                          <a:cs typeface="Arial" panose="020B0604020202020204" pitchFamily="34" charset="0"/>
                        </a:rPr>
                        <a:t>2</a:t>
                      </a:r>
                      <a:endParaRPr lang="zh-TW" altLang="en-US" dirty="0">
                        <a:solidFill>
                          <a:srgbClr val="002060"/>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altLang="zh-TW" dirty="0">
                          <a:solidFill>
                            <a:srgbClr val="002060"/>
                          </a:solidFill>
                          <a:latin typeface="Arial" panose="020B0604020202020204" pitchFamily="34" charset="0"/>
                          <a:cs typeface="Arial" panose="020B0604020202020204" pitchFamily="34" charset="0"/>
                        </a:rPr>
                        <a:t>2</a:t>
                      </a:r>
                      <a:endParaRPr lang="zh-TW" altLang="en-US" dirty="0">
                        <a:solidFill>
                          <a:srgbClr val="002060"/>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xmlns="" val="10004"/>
                  </a:ext>
                </a:extLst>
              </a:tr>
            </a:tbl>
          </a:graphicData>
        </a:graphic>
      </p:graphicFrame>
      <p:sp>
        <p:nvSpPr>
          <p:cNvPr id="5" name="矩形 4"/>
          <p:cNvSpPr/>
          <p:nvPr/>
        </p:nvSpPr>
        <p:spPr>
          <a:xfrm>
            <a:off x="133297" y="6488668"/>
            <a:ext cx="4572000" cy="369332"/>
          </a:xfrm>
          <a:prstGeom prst="rect">
            <a:avLst/>
          </a:prstGeom>
        </p:spPr>
        <p:txBody>
          <a:bodyPr>
            <a:spAutoFit/>
          </a:bodyPr>
          <a:lstStyle/>
          <a:p>
            <a:pPr>
              <a:defRPr/>
            </a:pPr>
            <a:r>
              <a:rPr lang="en-US" altLang="zh-TW" sz="900" dirty="0">
                <a:latin typeface="Arial" panose="020B0604020202020204" pitchFamily="34" charset="0"/>
                <a:cs typeface="Arial" panose="020B0604020202020204" pitchFamily="34" charset="0"/>
              </a:rPr>
              <a:t>(1) EUCAST Clinical Breakpoint Tables v. 8.1, valid from 2018-05-15</a:t>
            </a:r>
          </a:p>
          <a:p>
            <a:pPr lvl="0">
              <a:defRPr/>
            </a:pPr>
            <a:r>
              <a:rPr lang="en-US" altLang="zh-TW" sz="900" dirty="0">
                <a:latin typeface="Arial" panose="020B0604020202020204" pitchFamily="34" charset="0"/>
                <a:cs typeface="Arial" panose="020B0604020202020204" pitchFamily="34" charset="0"/>
              </a:rPr>
              <a:t>(2) CLSI 2017</a:t>
            </a:r>
          </a:p>
        </p:txBody>
      </p:sp>
      <p:sp>
        <p:nvSpPr>
          <p:cNvPr id="6" name="內容版面配置區 4"/>
          <p:cNvSpPr txBox="1">
            <a:spLocks/>
          </p:cNvSpPr>
          <p:nvPr/>
        </p:nvSpPr>
        <p:spPr>
          <a:xfrm>
            <a:off x="395290" y="3636670"/>
            <a:ext cx="8259729" cy="2016448"/>
          </a:xfrm>
          <a:prstGeom prst="rect">
            <a:avLst/>
          </a:prstGeom>
        </p:spPr>
        <p:txBody>
          <a:bodyPr vert="horz" lIns="91440" tIns="45720" rIns="91440" bIns="45720" rtlCol="0">
            <a:normAutofit/>
          </a:bodyPr>
          <a:lstStyle>
            <a:lvl1pPr marL="0" indent="0" algn="l" defTabSz="914400" rtl="0" eaLnBrk="1" latinLnBrk="0" hangingPunct="1">
              <a:spcBef>
                <a:spcPts val="300"/>
              </a:spcBef>
              <a:buFont typeface="Arial" panose="020B0604020202020204" pitchFamily="34" charset="0"/>
              <a:buNone/>
              <a:defRPr sz="2000" kern="1200">
                <a:solidFill>
                  <a:schemeClr val="bg1"/>
                </a:solidFill>
                <a:latin typeface="+mj-lt"/>
                <a:ea typeface="+mn-ea"/>
                <a:cs typeface="+mn-cs"/>
              </a:defRPr>
            </a:lvl1pPr>
            <a:lvl2pPr marL="177800" indent="-177800" algn="l" defTabSz="914400" rtl="0" eaLnBrk="1" latinLnBrk="0" hangingPunct="1">
              <a:spcBef>
                <a:spcPts val="300"/>
              </a:spcBef>
              <a:buFont typeface="Arial" panose="020B0604020202020204" pitchFamily="34" charset="0"/>
              <a:buChar char="•"/>
              <a:defRPr sz="2000" kern="1200">
                <a:solidFill>
                  <a:schemeClr val="bg1"/>
                </a:solidFill>
                <a:latin typeface="+mj-lt"/>
                <a:ea typeface="+mn-ea"/>
                <a:cs typeface="+mn-cs"/>
              </a:defRPr>
            </a:lvl2pPr>
            <a:lvl3pPr marL="361950" indent="-184150" algn="l" defTabSz="914400" rtl="0" eaLnBrk="1" latinLnBrk="0" hangingPunct="1">
              <a:spcBef>
                <a:spcPts val="300"/>
              </a:spcBef>
              <a:buFont typeface="Arial" panose="020B0604020202020204" pitchFamily="34" charset="0"/>
              <a:buChar char="•"/>
              <a:defRPr sz="2000" kern="1200">
                <a:solidFill>
                  <a:schemeClr val="bg1"/>
                </a:solidFill>
                <a:latin typeface="+mj-lt"/>
                <a:ea typeface="+mn-ea"/>
                <a:cs typeface="+mn-cs"/>
              </a:defRPr>
            </a:lvl3pPr>
            <a:lvl4pPr marL="539750" indent="-177800" algn="l" defTabSz="914400" rtl="0" eaLnBrk="1" latinLnBrk="0" hangingPunct="1">
              <a:spcBef>
                <a:spcPts val="300"/>
              </a:spcBef>
              <a:buFont typeface="Arial" panose="020B0604020202020204" pitchFamily="34" charset="0"/>
              <a:buChar char="•"/>
              <a:defRPr sz="2000" kern="1200">
                <a:solidFill>
                  <a:schemeClr val="bg1"/>
                </a:solidFill>
                <a:latin typeface="+mj-lt"/>
                <a:ea typeface="+mn-ea"/>
                <a:cs typeface="+mn-cs"/>
              </a:defRPr>
            </a:lvl4pPr>
            <a:lvl5pPr marL="717550" indent="-177800" algn="l" defTabSz="914400" rtl="0" eaLnBrk="1" latinLnBrk="0" hangingPunct="1">
              <a:spcBef>
                <a:spcPts val="300"/>
              </a:spcBef>
              <a:buFont typeface="Arial" panose="020B0604020202020204" pitchFamily="34" charset="0"/>
              <a:buChar char="•"/>
              <a:defRPr sz="2000" kern="1200">
                <a:solidFill>
                  <a:schemeClr val="bg1"/>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50000"/>
              </a:lnSpc>
              <a:spcBef>
                <a:spcPts val="300"/>
              </a:spcBef>
              <a:spcAft>
                <a:spcPts val="0"/>
              </a:spcAft>
              <a:buClrTx/>
              <a:buSzTx/>
              <a:buFont typeface="Arial" panose="020B0604020202020204" pitchFamily="34" charset="0"/>
              <a:buChar char="•"/>
              <a:tabLst/>
              <a:defRPr/>
            </a:pPr>
            <a:r>
              <a:rPr lang="en-US" altLang="zh-TW" sz="1800" dirty="0">
                <a:solidFill>
                  <a:srgbClr val="002060"/>
                </a:solidFill>
                <a:latin typeface="Arial" panose="020B0604020202020204" pitchFamily="34" charset="0"/>
                <a:ea typeface="新細明體" panose="02020500000000000000" pitchFamily="18" charset="-120"/>
                <a:cs typeface="Arial" panose="020B0604020202020204" pitchFamily="34" charset="0"/>
              </a:rPr>
              <a:t>VK Gr </a:t>
            </a:r>
            <a:r>
              <a:rPr lang="en-US" altLang="zh-TW" sz="1800" dirty="0" err="1">
                <a:solidFill>
                  <a:srgbClr val="002060"/>
                </a:solidFill>
                <a:latin typeface="Arial" panose="020B0604020202020204" pitchFamily="34" charset="0"/>
                <a:ea typeface="新細明體" panose="02020500000000000000" pitchFamily="18" charset="-120"/>
                <a:cs typeface="Arial" panose="020B0604020202020204" pitchFamily="34" charset="0"/>
              </a:rPr>
              <a:t>dương</a:t>
            </a:r>
            <a:r>
              <a:rPr kumimoji="0" lang="en-US" altLang="zh-TW" sz="1800" i="0" u="none" strike="noStrike" kern="1200" cap="none" spc="0" normalizeH="0" baseline="0" noProof="0" dirty="0">
                <a:ln>
                  <a:noFill/>
                </a:ln>
                <a:solidFill>
                  <a:srgbClr val="002060"/>
                </a:solidFill>
                <a:effectLst/>
                <a:uLnTx/>
                <a:uFillTx/>
                <a:latin typeface="Arial" panose="020B0604020202020204" pitchFamily="34" charset="0"/>
                <a:ea typeface="新細明體" panose="02020500000000000000" pitchFamily="18" charset="-120"/>
                <a:cs typeface="Arial" panose="020B0604020202020204" pitchFamily="34" charset="0"/>
              </a:rPr>
              <a:t>: </a:t>
            </a:r>
            <a:r>
              <a:rPr kumimoji="0" lang="en-US" altLang="zh-TW" sz="1800" i="0" u="none" strike="noStrike" kern="1200" cap="none" spc="0" normalizeH="0" baseline="0" noProof="0" dirty="0" err="1">
                <a:ln>
                  <a:noFill/>
                </a:ln>
                <a:solidFill>
                  <a:srgbClr val="002060"/>
                </a:solidFill>
                <a:effectLst/>
                <a:uLnTx/>
                <a:uFillTx/>
                <a:latin typeface="Arial" panose="020B0604020202020204" pitchFamily="34" charset="0"/>
                <a:ea typeface="新細明體" panose="02020500000000000000" pitchFamily="18" charset="-120"/>
                <a:cs typeface="Arial" panose="020B0604020202020204" pitchFamily="34" charset="0"/>
              </a:rPr>
              <a:t>Moxi</a:t>
            </a:r>
            <a:r>
              <a:rPr kumimoji="0" lang="en-US" altLang="zh-TW" sz="1800" i="0" u="none" strike="noStrike" kern="1200" cap="none" spc="0" normalizeH="0" baseline="0" noProof="0" dirty="0">
                <a:ln>
                  <a:noFill/>
                </a:ln>
                <a:solidFill>
                  <a:srgbClr val="002060"/>
                </a:solidFill>
                <a:effectLst/>
                <a:uLnTx/>
                <a:uFillTx/>
                <a:latin typeface="Arial" panose="020B0604020202020204" pitchFamily="34" charset="0"/>
                <a:ea typeface="新細明體" panose="02020500000000000000" pitchFamily="18" charset="-120"/>
                <a:cs typeface="Arial" panose="020B0604020202020204" pitchFamily="34" charset="0"/>
              </a:rPr>
              <a:t> &gt; </a:t>
            </a:r>
            <a:r>
              <a:rPr kumimoji="0" lang="en-US" altLang="zh-TW" sz="1800" i="0" u="none" strike="noStrike" kern="1200" cap="none" spc="0" normalizeH="0" baseline="0" noProof="0" dirty="0" err="1">
                <a:ln>
                  <a:noFill/>
                </a:ln>
                <a:solidFill>
                  <a:srgbClr val="002060"/>
                </a:solidFill>
                <a:effectLst/>
                <a:uLnTx/>
                <a:uFillTx/>
                <a:latin typeface="Arial" panose="020B0604020202020204" pitchFamily="34" charset="0"/>
                <a:ea typeface="新細明體" panose="02020500000000000000" pitchFamily="18" charset="-120"/>
                <a:cs typeface="Arial" panose="020B0604020202020204" pitchFamily="34" charset="0"/>
              </a:rPr>
              <a:t>Levo</a:t>
            </a:r>
            <a:r>
              <a:rPr kumimoji="0" lang="en-US" altLang="zh-TW" sz="1800" i="0" u="none" strike="noStrike" kern="1200" cap="none" spc="0" normalizeH="0" baseline="0" noProof="0" dirty="0">
                <a:ln>
                  <a:noFill/>
                </a:ln>
                <a:solidFill>
                  <a:srgbClr val="002060"/>
                </a:solidFill>
                <a:effectLst/>
                <a:uLnTx/>
                <a:uFillTx/>
                <a:latin typeface="Arial" panose="020B0604020202020204" pitchFamily="34" charset="0"/>
                <a:ea typeface="新細明體" panose="02020500000000000000" pitchFamily="18" charset="-120"/>
                <a:cs typeface="Arial" panose="020B0604020202020204" pitchFamily="34" charset="0"/>
              </a:rPr>
              <a:t> &gt; Cipro</a:t>
            </a:r>
          </a:p>
          <a:p>
            <a:pPr marL="342900" indent="-342900">
              <a:lnSpc>
                <a:spcPct val="150000"/>
              </a:lnSpc>
              <a:buFont typeface="Arial" panose="020B0604020202020204" pitchFamily="34" charset="0"/>
              <a:buChar char="•"/>
              <a:defRPr/>
            </a:pPr>
            <a:r>
              <a:rPr lang="en-CA" sz="1800" dirty="0">
                <a:solidFill>
                  <a:srgbClr val="002060"/>
                </a:solidFill>
                <a:latin typeface="Arial" panose="020B0604020202020204" pitchFamily="34" charset="0"/>
                <a:cs typeface="Arial" panose="020B0604020202020204" pitchFamily="34" charset="0"/>
              </a:rPr>
              <a:t>VK </a:t>
            </a:r>
            <a:r>
              <a:rPr lang="en-CA" sz="1800" dirty="0" err="1">
                <a:solidFill>
                  <a:srgbClr val="002060"/>
                </a:solidFill>
                <a:latin typeface="Arial" panose="020B0604020202020204" pitchFamily="34" charset="0"/>
                <a:cs typeface="Arial" panose="020B0604020202020204" pitchFamily="34" charset="0"/>
              </a:rPr>
              <a:t>kỵ</a:t>
            </a:r>
            <a:r>
              <a:rPr lang="en-CA" sz="1800" dirty="0">
                <a:solidFill>
                  <a:srgbClr val="002060"/>
                </a:solidFill>
                <a:latin typeface="Arial" panose="020B0604020202020204" pitchFamily="34" charset="0"/>
                <a:cs typeface="Arial" panose="020B0604020202020204" pitchFamily="34" charset="0"/>
              </a:rPr>
              <a:t> </a:t>
            </a:r>
            <a:r>
              <a:rPr lang="en-CA" sz="1800" dirty="0" err="1">
                <a:solidFill>
                  <a:srgbClr val="002060"/>
                </a:solidFill>
                <a:latin typeface="Arial" panose="020B0604020202020204" pitchFamily="34" charset="0"/>
                <a:cs typeface="Arial" panose="020B0604020202020204" pitchFamily="34" charset="0"/>
              </a:rPr>
              <a:t>khí</a:t>
            </a:r>
            <a:r>
              <a:rPr kumimoji="0" lang="en-US" altLang="zh-TW" sz="1800" i="0" u="none" strike="noStrike" kern="1200" cap="none" spc="0" normalizeH="0" baseline="0" noProof="0" dirty="0">
                <a:ln>
                  <a:noFill/>
                </a:ln>
                <a:solidFill>
                  <a:srgbClr val="002060"/>
                </a:solidFill>
                <a:effectLst/>
                <a:uLnTx/>
                <a:uFillTx/>
                <a:latin typeface="Arial" panose="020B0604020202020204" pitchFamily="34" charset="0"/>
                <a:ea typeface="新細明體" panose="02020500000000000000" pitchFamily="18" charset="-120"/>
                <a:cs typeface="Arial" panose="020B0604020202020204" pitchFamily="34" charset="0"/>
              </a:rPr>
              <a:t>: </a:t>
            </a:r>
            <a:r>
              <a:rPr kumimoji="0" lang="en-US" altLang="zh-TW" sz="1800" i="0" u="none" strike="noStrike" kern="1200" cap="none" spc="0" normalizeH="0" baseline="0" noProof="0">
                <a:ln>
                  <a:noFill/>
                </a:ln>
                <a:solidFill>
                  <a:srgbClr val="002060"/>
                </a:solidFill>
                <a:effectLst/>
                <a:uLnTx/>
                <a:uFillTx/>
                <a:latin typeface="Arial" panose="020B0604020202020204" pitchFamily="34" charset="0"/>
                <a:ea typeface="新細明體" panose="02020500000000000000" pitchFamily="18" charset="-120"/>
                <a:cs typeface="Arial" panose="020B0604020202020204" pitchFamily="34" charset="0"/>
              </a:rPr>
              <a:t>	</a:t>
            </a:r>
            <a:r>
              <a:rPr kumimoji="0" lang="en-US" altLang="zh-TW" sz="1800" i="0" u="none" strike="noStrike" kern="1200" cap="none" spc="0" normalizeH="0" baseline="0" noProof="0" smtClean="0">
                <a:ln>
                  <a:noFill/>
                </a:ln>
                <a:solidFill>
                  <a:srgbClr val="002060"/>
                </a:solidFill>
                <a:effectLst/>
                <a:uLnTx/>
                <a:uFillTx/>
                <a:latin typeface="Arial" panose="020B0604020202020204" pitchFamily="34" charset="0"/>
                <a:ea typeface="新細明體" panose="02020500000000000000" pitchFamily="18" charset="-120"/>
                <a:cs typeface="Arial" panose="020B0604020202020204" pitchFamily="34" charset="0"/>
              </a:rPr>
              <a:t>Moxi </a:t>
            </a:r>
            <a:r>
              <a:rPr kumimoji="0" lang="en-US" altLang="zh-TW" sz="1800" b="1" i="0" u="none" strike="noStrike" kern="1200" cap="none" spc="0" normalizeH="0" baseline="0" noProof="0" dirty="0">
                <a:ln>
                  <a:noFill/>
                </a:ln>
                <a:solidFill>
                  <a:srgbClr val="555555"/>
                </a:solidFill>
                <a:effectLst/>
                <a:uLnTx/>
                <a:uFillTx/>
                <a:latin typeface="Arial" panose="020B0604020202020204" pitchFamily="34" charset="0"/>
                <a:ea typeface="新細明體" panose="02020500000000000000" pitchFamily="18" charset="-120"/>
                <a:cs typeface="Arial" panose="020B0604020202020204" pitchFamily="34" charset="0"/>
              </a:rPr>
              <a:t>&gt; </a:t>
            </a:r>
            <a:r>
              <a:rPr kumimoji="0" lang="en-US" altLang="zh-TW" sz="1800" b="1" i="0" u="none" strike="noStrike" kern="1200" cap="none" spc="0" normalizeH="0" baseline="0" noProof="0" dirty="0" err="1">
                <a:ln>
                  <a:noFill/>
                </a:ln>
                <a:solidFill>
                  <a:srgbClr val="555555"/>
                </a:solidFill>
                <a:effectLst/>
                <a:uLnTx/>
                <a:uFillTx/>
                <a:latin typeface="Arial" panose="020B0604020202020204" pitchFamily="34" charset="0"/>
                <a:ea typeface="新細明體" panose="02020500000000000000" pitchFamily="18" charset="-120"/>
                <a:cs typeface="Arial" panose="020B0604020202020204" pitchFamily="34" charset="0"/>
              </a:rPr>
              <a:t>Levo</a:t>
            </a:r>
            <a:r>
              <a:rPr lang="en-US" altLang="zh-TW" sz="1800" b="1" dirty="0">
                <a:solidFill>
                  <a:srgbClr val="555555"/>
                </a:solidFill>
                <a:latin typeface="Arial" panose="020B0604020202020204" pitchFamily="34" charset="0"/>
                <a:ea typeface="新細明體" panose="02020500000000000000" pitchFamily="18" charset="-120"/>
                <a:cs typeface="Arial" panose="020B0604020202020204" pitchFamily="34" charset="0"/>
              </a:rPr>
              <a:t>,</a:t>
            </a:r>
            <a:r>
              <a:rPr kumimoji="0" lang="en-US" altLang="zh-TW" sz="1800" b="1" i="0" u="none" strike="noStrike" kern="1200" cap="none" spc="0" normalizeH="0" baseline="0" noProof="0" dirty="0">
                <a:ln>
                  <a:noFill/>
                </a:ln>
                <a:solidFill>
                  <a:srgbClr val="555555"/>
                </a:solidFill>
                <a:effectLst/>
                <a:uLnTx/>
                <a:uFillTx/>
                <a:latin typeface="Arial" panose="020B0604020202020204" pitchFamily="34" charset="0"/>
                <a:ea typeface="新細明體" panose="02020500000000000000" pitchFamily="18" charset="-120"/>
                <a:cs typeface="Arial" panose="020B0604020202020204" pitchFamily="34" charset="0"/>
              </a:rPr>
              <a:t>Cipro</a:t>
            </a:r>
          </a:p>
          <a:p>
            <a:pPr marL="342900" marR="0" lvl="0" indent="-342900" algn="l" defTabSz="914400" rtl="0" eaLnBrk="1" fontAlgn="auto" latinLnBrk="0" hangingPunct="1">
              <a:lnSpc>
                <a:spcPct val="150000"/>
              </a:lnSpc>
              <a:spcBef>
                <a:spcPts val="300"/>
              </a:spcBef>
              <a:spcAft>
                <a:spcPts val="0"/>
              </a:spcAft>
              <a:buClrTx/>
              <a:buSzTx/>
              <a:buFont typeface="Arial" panose="020B0604020202020204" pitchFamily="34" charset="0"/>
              <a:buChar char="•"/>
              <a:tabLst/>
              <a:defRPr/>
            </a:pPr>
            <a:r>
              <a:rPr kumimoji="0" lang="en-US" altLang="zh-TW" sz="1800" b="1" i="1" u="none" strike="noStrike" kern="1200" cap="none" spc="0" normalizeH="0" baseline="0" noProof="0" dirty="0">
                <a:ln>
                  <a:noFill/>
                </a:ln>
                <a:solidFill>
                  <a:srgbClr val="0070C0"/>
                </a:solidFill>
                <a:effectLst/>
                <a:uLnTx/>
                <a:uFillTx/>
                <a:latin typeface="Arial" panose="020B0604020202020204" pitchFamily="34" charset="0"/>
                <a:ea typeface="新細明體" panose="02020500000000000000" pitchFamily="18" charset="-120"/>
                <a:cs typeface="Arial" panose="020B0604020202020204" pitchFamily="34" charset="0"/>
              </a:rPr>
              <a:t>P. aeruginosa</a:t>
            </a:r>
            <a:r>
              <a:rPr kumimoji="0" lang="en-US" altLang="zh-TW" sz="1800" b="1" i="0" u="none" strike="noStrike" kern="1200" cap="none" spc="0" normalizeH="0" baseline="0" noProof="0" dirty="0">
                <a:ln>
                  <a:noFill/>
                </a:ln>
                <a:solidFill>
                  <a:srgbClr val="0070C0"/>
                </a:solidFill>
                <a:effectLst/>
                <a:uLnTx/>
                <a:uFillTx/>
                <a:latin typeface="Arial" panose="020B0604020202020204" pitchFamily="34" charset="0"/>
                <a:ea typeface="新細明體" panose="02020500000000000000" pitchFamily="18" charset="-120"/>
                <a:cs typeface="Arial" panose="020B0604020202020204" pitchFamily="34" charset="0"/>
              </a:rPr>
              <a:t>: Cipro </a:t>
            </a:r>
            <a:r>
              <a:rPr kumimoji="0" lang="en-US" altLang="zh-TW" sz="1800" b="1" i="0" u="none" strike="noStrike" kern="1200" cap="none" spc="0" normalizeH="0" baseline="0" noProof="0" dirty="0">
                <a:ln>
                  <a:noFill/>
                </a:ln>
                <a:solidFill>
                  <a:srgbClr val="555555"/>
                </a:solidFill>
                <a:effectLst/>
                <a:uLnTx/>
                <a:uFillTx/>
                <a:latin typeface="Arial" panose="020B0604020202020204" pitchFamily="34" charset="0"/>
                <a:ea typeface="新細明體" panose="02020500000000000000" pitchFamily="18" charset="-120"/>
                <a:cs typeface="Arial" panose="020B0604020202020204" pitchFamily="34" charset="0"/>
              </a:rPr>
              <a:t>&gt; </a:t>
            </a:r>
            <a:r>
              <a:rPr kumimoji="0" lang="en-US" altLang="zh-TW" sz="1800" b="1" i="0" u="none" strike="noStrike" kern="1200" cap="none" spc="0" normalizeH="0" baseline="0" noProof="0" dirty="0" err="1">
                <a:ln>
                  <a:noFill/>
                </a:ln>
                <a:solidFill>
                  <a:srgbClr val="555555"/>
                </a:solidFill>
                <a:effectLst/>
                <a:uLnTx/>
                <a:uFillTx/>
                <a:latin typeface="Arial" panose="020B0604020202020204" pitchFamily="34" charset="0"/>
                <a:ea typeface="新細明體" panose="02020500000000000000" pitchFamily="18" charset="-120"/>
                <a:cs typeface="Arial" panose="020B0604020202020204" pitchFamily="34" charset="0"/>
              </a:rPr>
              <a:t>Levo</a:t>
            </a:r>
            <a:r>
              <a:rPr kumimoji="0" lang="en-US" altLang="zh-TW" sz="1800" b="1" i="0" u="none" strike="noStrike" kern="1200" cap="none" spc="0" normalizeH="0" baseline="0" noProof="0" dirty="0">
                <a:ln>
                  <a:noFill/>
                </a:ln>
                <a:solidFill>
                  <a:srgbClr val="555555"/>
                </a:solidFill>
                <a:effectLst/>
                <a:uLnTx/>
                <a:uFillTx/>
                <a:latin typeface="Arial" panose="020B0604020202020204" pitchFamily="34" charset="0"/>
                <a:ea typeface="新細明體" panose="02020500000000000000" pitchFamily="18" charset="-120"/>
                <a:cs typeface="Arial" panose="020B0604020202020204" pitchFamily="34" charset="0"/>
              </a:rPr>
              <a:t> &gt; </a:t>
            </a:r>
            <a:r>
              <a:rPr kumimoji="0" lang="en-US" altLang="zh-TW" sz="1800" b="1" i="0" u="none" strike="noStrike" kern="1200" cap="none" spc="0" normalizeH="0" baseline="0" noProof="0" dirty="0" err="1">
                <a:ln>
                  <a:noFill/>
                </a:ln>
                <a:solidFill>
                  <a:srgbClr val="555555"/>
                </a:solidFill>
                <a:effectLst/>
                <a:uLnTx/>
                <a:uFillTx/>
                <a:latin typeface="Arial" panose="020B0604020202020204" pitchFamily="34" charset="0"/>
                <a:ea typeface="新細明體" panose="02020500000000000000" pitchFamily="18" charset="-120"/>
                <a:cs typeface="Arial" panose="020B0604020202020204" pitchFamily="34" charset="0"/>
              </a:rPr>
              <a:t>Moxi</a:t>
            </a:r>
            <a:endParaRPr kumimoji="0" lang="zh-TW" altLang="en-US" sz="1800" b="1" i="0" u="none" strike="noStrike" kern="1200" cap="none" spc="0" normalizeH="0" baseline="0" noProof="0" dirty="0">
              <a:ln>
                <a:noFill/>
              </a:ln>
              <a:solidFill>
                <a:srgbClr val="555555"/>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cxnSp>
        <p:nvCxnSpPr>
          <p:cNvPr id="9" name="直線單箭頭接點 8"/>
          <p:cNvCxnSpPr/>
          <p:nvPr/>
        </p:nvCxnSpPr>
        <p:spPr>
          <a:xfrm>
            <a:off x="4860031" y="4807469"/>
            <a:ext cx="432048"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 name="圓角矩形 9"/>
          <p:cNvSpPr/>
          <p:nvPr/>
        </p:nvSpPr>
        <p:spPr>
          <a:xfrm>
            <a:off x="5637543" y="3711591"/>
            <a:ext cx="2606864" cy="720080"/>
          </a:xfrm>
          <a:prstGeom prst="round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1" i="0" u="none" strike="noStrike" kern="1200" cap="none" spc="0" normalizeH="0" baseline="0" noProof="0" dirty="0" err="1">
                <a:ln>
                  <a:noFill/>
                </a:ln>
                <a:solidFill>
                  <a:srgbClr val="FFFFFF"/>
                </a:solidFill>
                <a:effectLst/>
                <a:uLnTx/>
                <a:uFillTx/>
                <a:latin typeface="Arial" panose="020B0604020202020204" pitchFamily="34" charset="0"/>
                <a:ea typeface="新細明體" panose="02020500000000000000" pitchFamily="18" charset="-120"/>
                <a:cs typeface="Arial" panose="020B0604020202020204" pitchFamily="34" charset="0"/>
              </a:rPr>
              <a:t>cIAI</a:t>
            </a:r>
            <a:r>
              <a:rPr kumimoji="0" lang="en-US" altLang="zh-TW" sz="1600" b="1" i="0" u="none" strike="noStrike" kern="1200" cap="none" spc="0" normalizeH="0" baseline="0" noProof="0" dirty="0">
                <a:ln>
                  <a:noFill/>
                </a:ln>
                <a:solidFill>
                  <a:srgbClr val="FFFFFF"/>
                </a:solidFill>
                <a:effectLst/>
                <a:uLnTx/>
                <a:uFillTx/>
                <a:latin typeface="Arial" panose="020B0604020202020204" pitchFamily="34" charset="0"/>
                <a:ea typeface="新細明體" panose="02020500000000000000" pitchFamily="18" charset="-120"/>
                <a:cs typeface="Arial" panose="020B0604020202020204" pitchFamily="34" charset="0"/>
              </a:rPr>
              <a:t> </a:t>
            </a:r>
            <a:r>
              <a:rPr kumimoji="0" lang="en-US" altLang="zh-TW" sz="1600" b="1" i="0" u="none" strike="noStrike" kern="1200" cap="none" spc="0" normalizeH="0" baseline="0" noProof="0" dirty="0" err="1">
                <a:ln>
                  <a:noFill/>
                </a:ln>
                <a:solidFill>
                  <a:srgbClr val="FFFFFF"/>
                </a:solidFill>
                <a:effectLst/>
                <a:uLnTx/>
                <a:uFillTx/>
                <a:latin typeface="Arial" panose="020B0604020202020204" pitchFamily="34" charset="0"/>
                <a:ea typeface="新細明體" panose="02020500000000000000" pitchFamily="18" charset="-120"/>
                <a:cs typeface="Arial" panose="020B0604020202020204" pitchFamily="34" charset="0"/>
              </a:rPr>
              <a:t>nhẹ-trung</a:t>
            </a:r>
            <a:r>
              <a:rPr kumimoji="0" lang="en-US" altLang="zh-TW" sz="1600" b="1" i="0" u="none" strike="noStrike" kern="1200" cap="none" spc="0" normalizeH="0" noProof="0" dirty="0">
                <a:ln>
                  <a:noFill/>
                </a:ln>
                <a:solidFill>
                  <a:srgbClr val="FFFFFF"/>
                </a:solidFill>
                <a:effectLst/>
                <a:uLnTx/>
                <a:uFillTx/>
                <a:latin typeface="Arial" panose="020B0604020202020204" pitchFamily="34" charset="0"/>
                <a:ea typeface="新細明體" panose="02020500000000000000" pitchFamily="18" charset="-120"/>
                <a:cs typeface="Arial" panose="020B0604020202020204" pitchFamily="34" charset="0"/>
              </a:rPr>
              <a:t> </a:t>
            </a:r>
            <a:r>
              <a:rPr kumimoji="0" lang="en-US" altLang="zh-TW" sz="1600" b="1" i="0" u="none" strike="noStrike" kern="1200" cap="none" spc="0" normalizeH="0" noProof="0" dirty="0" err="1">
                <a:ln>
                  <a:noFill/>
                </a:ln>
                <a:solidFill>
                  <a:srgbClr val="FFFFFF"/>
                </a:solidFill>
                <a:effectLst/>
                <a:uLnTx/>
                <a:uFillTx/>
                <a:latin typeface="Arial" panose="020B0604020202020204" pitchFamily="34" charset="0"/>
                <a:ea typeface="新細明體" panose="02020500000000000000" pitchFamily="18" charset="-120"/>
                <a:cs typeface="Arial" panose="020B0604020202020204" pitchFamily="34" charset="0"/>
              </a:rPr>
              <a:t>bình</a:t>
            </a:r>
            <a:endParaRPr kumimoji="0" lang="zh-TW" altLang="en-US" sz="1600" b="1" i="0" u="none" strike="noStrike" kern="1200" cap="none" spc="0" normalizeH="0" baseline="0" noProof="0" dirty="0">
              <a:ln>
                <a:noFill/>
              </a:ln>
              <a:solidFill>
                <a:srgbClr val="FFFFFF"/>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11" name="圓角矩形 10"/>
          <p:cNvSpPr/>
          <p:nvPr/>
        </p:nvSpPr>
        <p:spPr>
          <a:xfrm>
            <a:off x="5665193" y="4604003"/>
            <a:ext cx="2579213" cy="40693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1" i="0" u="none" strike="noStrike" kern="1200" cap="none" spc="0" normalizeH="0" baseline="0" noProof="0" dirty="0" err="1">
                <a:ln>
                  <a:noFill/>
                </a:ln>
                <a:solidFill>
                  <a:srgbClr val="FFFFFF"/>
                </a:solidFill>
                <a:effectLst/>
                <a:uLnTx/>
                <a:uFillTx/>
                <a:latin typeface="Arial" panose="020B0604020202020204" pitchFamily="34" charset="0"/>
                <a:ea typeface="新細明體" panose="02020500000000000000" pitchFamily="18" charset="-120"/>
                <a:cs typeface="Arial" panose="020B0604020202020204" pitchFamily="34" charset="0"/>
              </a:rPr>
              <a:t>cIAI</a:t>
            </a:r>
            <a:r>
              <a:rPr kumimoji="0" lang="en-US" altLang="zh-TW" sz="1600" b="1" i="0" u="none" strike="noStrike" kern="1200" cap="none" spc="0" normalizeH="0" baseline="0" noProof="0" dirty="0">
                <a:ln>
                  <a:noFill/>
                </a:ln>
                <a:solidFill>
                  <a:srgbClr val="FFFFFF"/>
                </a:solidFill>
                <a:effectLst/>
                <a:uLnTx/>
                <a:uFillTx/>
                <a:latin typeface="Arial" panose="020B0604020202020204" pitchFamily="34" charset="0"/>
                <a:ea typeface="新細明體" panose="02020500000000000000" pitchFamily="18" charset="-120"/>
                <a:cs typeface="Arial" panose="020B0604020202020204" pitchFamily="34" charset="0"/>
              </a:rPr>
              <a:t> </a:t>
            </a:r>
            <a:r>
              <a:rPr kumimoji="0" lang="en-US" altLang="zh-TW" sz="1600" b="1" i="0" u="none" strike="noStrike" kern="1200" cap="none" spc="0" normalizeH="0" baseline="0" noProof="0" dirty="0" err="1">
                <a:ln>
                  <a:noFill/>
                </a:ln>
                <a:solidFill>
                  <a:srgbClr val="FFFFFF"/>
                </a:solidFill>
                <a:effectLst/>
                <a:uLnTx/>
                <a:uFillTx/>
                <a:latin typeface="Arial" panose="020B0604020202020204" pitchFamily="34" charset="0"/>
                <a:ea typeface="新細明體" panose="02020500000000000000" pitchFamily="18" charset="-120"/>
                <a:cs typeface="Arial" panose="020B0604020202020204" pitchFamily="34" charset="0"/>
              </a:rPr>
              <a:t>nặng</a:t>
            </a:r>
            <a:endParaRPr kumimoji="0" lang="zh-TW" altLang="en-US" sz="1600" b="1" i="0" u="none" strike="noStrike" kern="1200" cap="none" spc="0" normalizeH="0" baseline="0" noProof="0" dirty="0">
              <a:ln>
                <a:noFill/>
              </a:ln>
              <a:solidFill>
                <a:srgbClr val="FFFFFF"/>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12" name="圓角矩形 11"/>
          <p:cNvSpPr/>
          <p:nvPr/>
        </p:nvSpPr>
        <p:spPr>
          <a:xfrm>
            <a:off x="622278" y="5232794"/>
            <a:ext cx="7899443" cy="720080"/>
          </a:xfrm>
          <a:prstGeom prst="roundRect">
            <a:avLst/>
          </a:prstGeom>
          <a:solidFill>
            <a:schemeClr val="accent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b="1" i="0" u="none" strike="noStrike" kern="1200" cap="none" spc="0" normalizeH="0" baseline="0" noProof="0" dirty="0" err="1">
                <a:ln>
                  <a:noFill/>
                </a:ln>
                <a:solidFill>
                  <a:srgbClr val="002060"/>
                </a:solidFill>
                <a:effectLst/>
                <a:uLnTx/>
                <a:uFillTx/>
                <a:latin typeface="Arial" panose="020B0604020202020204" pitchFamily="34" charset="0"/>
                <a:ea typeface="微軟正黑體" panose="020B0604030504040204" pitchFamily="34" charset="-120"/>
                <a:cs typeface="Arial" panose="020B0604020202020204" pitchFamily="34" charset="0"/>
              </a:rPr>
              <a:t>Tối</a:t>
            </a:r>
            <a:r>
              <a:rPr kumimoji="0" lang="en-US" altLang="zh-TW" b="1" i="0" u="none" strike="noStrike" kern="1200" cap="none" spc="0" normalizeH="0" noProof="0" dirty="0">
                <a:ln>
                  <a:noFill/>
                </a:ln>
                <a:solidFill>
                  <a:srgbClr val="002060"/>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en-US" altLang="zh-TW" b="1" i="0" u="none" strike="noStrike" kern="1200" cap="none" spc="0" normalizeH="0" noProof="0" dirty="0" err="1">
                <a:ln>
                  <a:noFill/>
                </a:ln>
                <a:solidFill>
                  <a:srgbClr val="002060"/>
                </a:solidFill>
                <a:effectLst/>
                <a:uLnTx/>
                <a:uFillTx/>
                <a:latin typeface="Arial" panose="020B0604020202020204" pitchFamily="34" charset="0"/>
                <a:ea typeface="微軟正黑體" panose="020B0604030504040204" pitchFamily="34" charset="-120"/>
                <a:cs typeface="Arial" panose="020B0604020202020204" pitchFamily="34" charset="0"/>
              </a:rPr>
              <a:t>ưu</a:t>
            </a:r>
            <a:r>
              <a:rPr kumimoji="0" lang="en-US" altLang="zh-TW" b="1" i="0" u="none" strike="noStrike" kern="1200" cap="none" spc="0" normalizeH="0" noProof="0" dirty="0">
                <a:ln>
                  <a:noFill/>
                </a:ln>
                <a:solidFill>
                  <a:srgbClr val="002060"/>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en-US" altLang="zh-TW" b="1" i="0" u="none" strike="noStrike" kern="1200" cap="none" spc="0" normalizeH="0" noProof="0" dirty="0" err="1">
                <a:ln>
                  <a:noFill/>
                </a:ln>
                <a:solidFill>
                  <a:srgbClr val="002060"/>
                </a:solidFill>
                <a:effectLst/>
                <a:uLnTx/>
                <a:uFillTx/>
                <a:latin typeface="Arial" panose="020B0604020202020204" pitchFamily="34" charset="0"/>
                <a:ea typeface="微軟正黑體" panose="020B0604030504040204" pitchFamily="34" charset="-120"/>
                <a:cs typeface="Arial" panose="020B0604020202020204" pitchFamily="34" charset="0"/>
              </a:rPr>
              <a:t>hóa</a:t>
            </a:r>
            <a:r>
              <a:rPr kumimoji="0" lang="en-US" altLang="zh-TW" b="1" i="0" u="none" strike="noStrike" kern="1200" cap="none" spc="0" normalizeH="0" noProof="0" dirty="0">
                <a:ln>
                  <a:noFill/>
                </a:ln>
                <a:solidFill>
                  <a:srgbClr val="002060"/>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en-US" altLang="zh-TW" b="1" i="0" u="none" strike="noStrike" kern="1200" cap="none" spc="0" normalizeH="0" noProof="0" dirty="0" err="1">
                <a:ln>
                  <a:noFill/>
                </a:ln>
                <a:solidFill>
                  <a:srgbClr val="002060"/>
                </a:solidFill>
                <a:effectLst/>
                <a:uLnTx/>
                <a:uFillTx/>
                <a:latin typeface="Arial" panose="020B0604020202020204" pitchFamily="34" charset="0"/>
                <a:ea typeface="微軟正黑體" panose="020B0604030504040204" pitchFamily="34" charset="-120"/>
                <a:cs typeface="Arial" panose="020B0604020202020204" pitchFamily="34" charset="0"/>
              </a:rPr>
              <a:t>sử</a:t>
            </a:r>
            <a:r>
              <a:rPr kumimoji="0" lang="en-US" altLang="zh-TW" b="1" i="0" u="none" strike="noStrike" kern="1200" cap="none" spc="0" normalizeH="0" noProof="0" dirty="0">
                <a:ln>
                  <a:noFill/>
                </a:ln>
                <a:solidFill>
                  <a:srgbClr val="002060"/>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en-US" altLang="zh-TW" b="1" i="0" u="none" strike="noStrike" kern="1200" cap="none" spc="0" normalizeH="0" noProof="0" dirty="0" err="1">
                <a:ln>
                  <a:noFill/>
                </a:ln>
                <a:solidFill>
                  <a:srgbClr val="002060"/>
                </a:solidFill>
                <a:effectLst/>
                <a:uLnTx/>
                <a:uFillTx/>
                <a:latin typeface="Arial" panose="020B0604020202020204" pitchFamily="34" charset="0"/>
                <a:ea typeface="微軟正黑體" panose="020B0604030504040204" pitchFamily="34" charset="-120"/>
                <a:cs typeface="Arial" panose="020B0604020202020204" pitchFamily="34" charset="0"/>
              </a:rPr>
              <a:t>dụng</a:t>
            </a:r>
            <a:r>
              <a:rPr kumimoji="0" lang="en-US" altLang="zh-TW" b="1" i="0" u="none" strike="noStrike" kern="1200" cap="none" spc="0" normalizeH="0" noProof="0" dirty="0">
                <a:ln>
                  <a:noFill/>
                </a:ln>
                <a:solidFill>
                  <a:srgbClr val="002060"/>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en-US" altLang="zh-TW" b="1" i="0" u="none" strike="noStrike" kern="1200" cap="none" spc="0" normalizeH="0" noProof="0" dirty="0" err="1">
                <a:ln>
                  <a:noFill/>
                </a:ln>
                <a:solidFill>
                  <a:srgbClr val="002060"/>
                </a:solidFill>
                <a:effectLst/>
                <a:uLnTx/>
                <a:uFillTx/>
                <a:latin typeface="Arial" panose="020B0604020202020204" pitchFamily="34" charset="0"/>
                <a:ea typeface="微軟正黑體" panose="020B0604030504040204" pitchFamily="34" charset="-120"/>
                <a:cs typeface="Arial" panose="020B0604020202020204" pitchFamily="34" charset="0"/>
              </a:rPr>
              <a:t>kháng</a:t>
            </a:r>
            <a:r>
              <a:rPr kumimoji="0" lang="en-US" altLang="zh-TW" b="1" i="0" u="none" strike="noStrike" kern="1200" cap="none" spc="0" normalizeH="0" noProof="0" dirty="0">
                <a:ln>
                  <a:noFill/>
                </a:ln>
                <a:solidFill>
                  <a:srgbClr val="002060"/>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en-US" altLang="zh-TW" b="1" i="0" u="none" strike="noStrike" kern="1200" cap="none" spc="0" normalizeH="0" noProof="0" dirty="0" err="1">
                <a:ln>
                  <a:noFill/>
                </a:ln>
                <a:solidFill>
                  <a:srgbClr val="002060"/>
                </a:solidFill>
                <a:effectLst/>
                <a:uLnTx/>
                <a:uFillTx/>
                <a:latin typeface="Arial" panose="020B0604020202020204" pitchFamily="34" charset="0"/>
                <a:ea typeface="微軟正黑體" panose="020B0604030504040204" pitchFamily="34" charset="-120"/>
                <a:cs typeface="Arial" panose="020B0604020202020204" pitchFamily="34" charset="0"/>
              </a:rPr>
              <a:t>sinh</a:t>
            </a:r>
            <a:r>
              <a:rPr kumimoji="0" lang="en-US" altLang="zh-TW" b="1" i="0" u="none" strike="noStrike" kern="1200" cap="none" spc="0" normalizeH="0" noProof="0" dirty="0">
                <a:ln>
                  <a:noFill/>
                </a:ln>
                <a:solidFill>
                  <a:srgbClr val="002060"/>
                </a:solidFill>
                <a:effectLst/>
                <a:uLnTx/>
                <a:uFillTx/>
                <a:latin typeface="Arial" panose="020B0604020202020204" pitchFamily="34" charset="0"/>
                <a:ea typeface="微軟正黑體" panose="020B0604030504040204" pitchFamily="34" charset="-120"/>
                <a:cs typeface="Arial" panose="020B0604020202020204" pitchFamily="34" charset="0"/>
              </a:rPr>
              <a:t> FQ </a:t>
            </a:r>
            <a:r>
              <a:rPr kumimoji="0" lang="en-US" altLang="zh-TW" b="1" i="0" u="none" strike="noStrike" kern="1200" cap="none" spc="0" normalizeH="0" noProof="0" dirty="0" err="1">
                <a:ln>
                  <a:noFill/>
                </a:ln>
                <a:solidFill>
                  <a:srgbClr val="002060"/>
                </a:solidFill>
                <a:effectLst/>
                <a:uLnTx/>
                <a:uFillTx/>
                <a:latin typeface="Arial" panose="020B0604020202020204" pitchFamily="34" charset="0"/>
                <a:ea typeface="微軟正黑體" panose="020B0604030504040204" pitchFamily="34" charset="-120"/>
                <a:cs typeface="Arial" panose="020B0604020202020204" pitchFamily="34" charset="0"/>
              </a:rPr>
              <a:t>trong</a:t>
            </a:r>
            <a:r>
              <a:rPr kumimoji="0" lang="en-US" altLang="zh-TW" b="1" i="0" u="none" strike="noStrike" kern="1200" cap="none" spc="0" normalizeH="0" noProof="0" dirty="0">
                <a:ln>
                  <a:noFill/>
                </a:ln>
                <a:solidFill>
                  <a:srgbClr val="002060"/>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en-US" altLang="zh-TW" b="1" i="0" u="none" strike="noStrike" kern="1200" cap="none" spc="0" normalizeH="0" noProof="0" dirty="0" err="1">
                <a:ln>
                  <a:noFill/>
                </a:ln>
                <a:solidFill>
                  <a:srgbClr val="002060"/>
                </a:solidFill>
                <a:effectLst/>
                <a:uLnTx/>
                <a:uFillTx/>
                <a:latin typeface="Arial" panose="020B0604020202020204" pitchFamily="34" charset="0"/>
                <a:ea typeface="微軟正黑體" panose="020B0604030504040204" pitchFamily="34" charset="-120"/>
                <a:cs typeface="Arial" panose="020B0604020202020204" pitchFamily="34" charset="0"/>
              </a:rPr>
              <a:t>cIAI</a:t>
            </a:r>
            <a:r>
              <a:rPr kumimoji="0" lang="en-US" altLang="zh-TW" b="1" i="0" u="none" strike="noStrike" kern="1200" cap="none" spc="0" normalizeH="0" noProof="0" dirty="0">
                <a:ln>
                  <a:noFill/>
                </a:ln>
                <a:solidFill>
                  <a:srgbClr val="002060"/>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en-US" altLang="zh-TW" b="1" i="0" u="none" strike="noStrike" kern="1200" cap="none" spc="0" normalizeH="0" noProof="0" dirty="0" err="1">
                <a:ln>
                  <a:noFill/>
                </a:ln>
                <a:solidFill>
                  <a:srgbClr val="002060"/>
                </a:solidFill>
                <a:effectLst/>
                <a:uLnTx/>
                <a:uFillTx/>
                <a:latin typeface="Arial" panose="020B0604020202020204" pitchFamily="34" charset="0"/>
                <a:ea typeface="微軟正黑體" panose="020B0604030504040204" pitchFamily="34" charset="-120"/>
                <a:cs typeface="Arial" panose="020B0604020202020204" pitchFamily="34" charset="0"/>
              </a:rPr>
              <a:t>theo</a:t>
            </a:r>
            <a:r>
              <a:rPr kumimoji="0" lang="en-US" altLang="zh-TW" b="1" i="0" u="none" strike="noStrike" kern="1200" cap="none" spc="0" normalizeH="0" noProof="0" dirty="0">
                <a:ln>
                  <a:noFill/>
                </a:ln>
                <a:solidFill>
                  <a:srgbClr val="002060"/>
                </a:solidFill>
                <a:effectLst/>
                <a:uLnTx/>
                <a:uFillTx/>
                <a:latin typeface="Arial" panose="020B0604020202020204" pitchFamily="34" charset="0"/>
                <a:ea typeface="微軟正黑體" panose="020B0604030504040204" pitchFamily="34" charset="-120"/>
                <a:cs typeface="Arial" panose="020B0604020202020204" pitchFamily="34" charset="0"/>
              </a:rPr>
              <a:t> PK/PD</a:t>
            </a:r>
            <a:endParaRPr kumimoji="0" lang="zh-TW" altLang="en-US" b="1" i="0" u="none" strike="noStrike" kern="1200" cap="none" spc="0" normalizeH="0" baseline="0" noProof="0" dirty="0">
              <a:ln>
                <a:noFill/>
              </a:ln>
              <a:solidFill>
                <a:srgbClr val="002060"/>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7" name="Right Brace 6">
            <a:extLst>
              <a:ext uri="{FF2B5EF4-FFF2-40B4-BE49-F238E27FC236}">
                <a16:creationId xmlns:a16="http://schemas.microsoft.com/office/drawing/2014/main" xmlns="" id="{17E3CD9D-766B-462E-B631-C1972E118E62}"/>
              </a:ext>
            </a:extLst>
          </p:cNvPr>
          <p:cNvSpPr/>
          <p:nvPr/>
        </p:nvSpPr>
        <p:spPr>
          <a:xfrm>
            <a:off x="5003097" y="3787636"/>
            <a:ext cx="288031" cy="720077"/>
          </a:xfrm>
          <a:prstGeom prst="righ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50000"/>
                </a:schemeClr>
              </a:solidFill>
              <a:latin typeface="Arial" panose="020B0604020202020204" pitchFamily="34" charset="0"/>
              <a:cs typeface="Arial" panose="020B0604020202020204" pitchFamily="34" charset="0"/>
            </a:endParaRPr>
          </a:p>
        </p:txBody>
      </p:sp>
      <p:sp>
        <p:nvSpPr>
          <p:cNvPr id="15" name="圆角矩形 16"/>
          <p:cNvSpPr/>
          <p:nvPr/>
        </p:nvSpPr>
        <p:spPr>
          <a:xfrm>
            <a:off x="11645" y="0"/>
            <a:ext cx="887947" cy="432048"/>
          </a:xfrm>
          <a:prstGeom prst="roundRect">
            <a:avLst/>
          </a:prstGeom>
          <a:solidFill>
            <a:schemeClr val="accent1">
              <a:lumMod val="25000"/>
            </a:schemeClr>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1" i="0" u="none" strike="noStrike" kern="0" cap="none" spc="0" normalizeH="0" baseline="0" noProof="0" dirty="0" smtClean="0">
                <a:ln>
                  <a:noFill/>
                </a:ln>
                <a:solidFill>
                  <a:prstClr val="white"/>
                </a:solidFill>
                <a:effectLst/>
                <a:uLnTx/>
                <a:uFillTx/>
                <a:latin typeface="Arial" panose="020B0604020202020204" pitchFamily="34" charset="0"/>
                <a:ea typeface="新細明體" panose="02020500000000000000" pitchFamily="18" charset="-120"/>
                <a:cs typeface="Arial" panose="020B0604020202020204" pitchFamily="34" charset="0"/>
              </a:rPr>
              <a:t>PK/PD</a:t>
            </a:r>
            <a:endParaRPr kumimoji="0" lang="zh-CN" altLang="en-US" sz="1400" b="1" i="0" u="none" strike="noStrike" kern="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94000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a:xfrm>
            <a:off x="1198563" y="304800"/>
            <a:ext cx="7264400" cy="992188"/>
          </a:xfrm>
        </p:spPr>
        <p:txBody>
          <a:bodyPr/>
          <a:lstStyle/>
          <a:p>
            <a:r>
              <a:rPr lang="en-US" sz="3200" b="0">
                <a:solidFill>
                  <a:srgbClr val="FF0000"/>
                </a:solidFill>
                <a:latin typeface="Times New Roman" pitchFamily="18" charset="0"/>
              </a:rPr>
              <a:t>URINARY RETENTION</a:t>
            </a:r>
          </a:p>
        </p:txBody>
      </p:sp>
      <p:sp>
        <p:nvSpPr>
          <p:cNvPr id="835587" name="Rectangle 3"/>
          <p:cNvSpPr>
            <a:spLocks noGrp="1" noChangeArrowheads="1"/>
          </p:cNvSpPr>
          <p:nvPr>
            <p:ph type="body" idx="1"/>
          </p:nvPr>
        </p:nvSpPr>
        <p:spPr>
          <a:xfrm>
            <a:off x="1206500" y="1600200"/>
            <a:ext cx="6565900" cy="4114800"/>
          </a:xfrm>
        </p:spPr>
        <p:txBody>
          <a:bodyPr/>
          <a:lstStyle/>
          <a:p>
            <a:pPr>
              <a:buFont typeface="Wingdings" pitchFamily="2" charset="2"/>
              <a:buNone/>
            </a:pPr>
            <a:r>
              <a:rPr lang="en-US">
                <a:solidFill>
                  <a:srgbClr val="00B050"/>
                </a:solidFill>
                <a:latin typeface="Times New Roman" pitchFamily="18" charset="0"/>
              </a:rPr>
              <a:t>NGUYÊN </a:t>
            </a:r>
            <a:r>
              <a:rPr lang="en-US" smtClean="0">
                <a:solidFill>
                  <a:srgbClr val="00B050"/>
                </a:solidFill>
                <a:latin typeface="Times New Roman" pitchFamily="18" charset="0"/>
              </a:rPr>
              <a:t>NHÂN </a:t>
            </a:r>
            <a:endParaRPr lang="en-US">
              <a:solidFill>
                <a:srgbClr val="00B050"/>
              </a:solidFill>
              <a:latin typeface="Times New Roman" pitchFamily="18" charset="0"/>
            </a:endParaRPr>
          </a:p>
          <a:p>
            <a:endParaRPr lang="en-US" sz="2800">
              <a:latin typeface="Times New Roman" pitchFamily="18" charset="0"/>
            </a:endParaRPr>
          </a:p>
          <a:p>
            <a:r>
              <a:rPr lang="en-US" sz="2800">
                <a:latin typeface="Times New Roman" pitchFamily="18" charset="0"/>
              </a:rPr>
              <a:t>CO </a:t>
            </a:r>
            <a:r>
              <a:rPr lang="en-US" sz="2800" smtClean="0">
                <a:latin typeface="Times New Roman" pitchFamily="18" charset="0"/>
              </a:rPr>
              <a:t>THẮT C</a:t>
            </a:r>
            <a:r>
              <a:rPr lang="vi-VN" sz="2800" smtClean="0">
                <a:latin typeface="Times New Roman" pitchFamily="18" charset="0"/>
              </a:rPr>
              <a:t>Ơ</a:t>
            </a:r>
            <a:r>
              <a:rPr lang="en-US" sz="2800" smtClean="0">
                <a:latin typeface="Times New Roman" pitchFamily="18" charset="0"/>
              </a:rPr>
              <a:t> DETRUSOR (C</a:t>
            </a:r>
            <a:r>
              <a:rPr lang="vi-VN" sz="2800" smtClean="0">
                <a:latin typeface="Times New Roman" pitchFamily="18" charset="0"/>
              </a:rPr>
              <a:t>Ơ</a:t>
            </a:r>
            <a:r>
              <a:rPr lang="en-US" sz="2800">
                <a:latin typeface="Times New Roman" pitchFamily="18" charset="0"/>
              </a:rPr>
              <a:t> CỔ </a:t>
            </a:r>
            <a:r>
              <a:rPr lang="en-US" sz="2800" smtClean="0">
                <a:latin typeface="Times New Roman" pitchFamily="18" charset="0"/>
              </a:rPr>
              <a:t>BÀNG QUANG) </a:t>
            </a:r>
            <a:endParaRPr lang="en-US" sz="2800">
              <a:latin typeface="Times New Roman" pitchFamily="18" charset="0"/>
            </a:endParaRPr>
          </a:p>
          <a:p>
            <a:endParaRPr lang="en-US" sz="2800">
              <a:latin typeface="Times New Roman" pitchFamily="18" charset="0"/>
            </a:endParaRPr>
          </a:p>
          <a:p>
            <a:r>
              <a:rPr lang="en-US" sz="2800">
                <a:latin typeface="Times New Roman" pitchFamily="18" charset="0"/>
              </a:rPr>
              <a:t>ĐAU VẾT </a:t>
            </a:r>
            <a:r>
              <a:rPr lang="en-US" sz="2800" smtClean="0">
                <a:latin typeface="Times New Roman" pitchFamily="18" charset="0"/>
              </a:rPr>
              <a:t>MỔ </a:t>
            </a:r>
            <a:endParaRPr lang="en-US" sz="2800">
              <a:latin typeface="Times New Roman" pitchFamily="18" charset="0"/>
            </a:endParaRPr>
          </a:p>
          <a:p>
            <a:endParaRPr lang="en-US" sz="2800">
              <a:latin typeface="Times New Roman" pitchFamily="18" charset="0"/>
            </a:endParaRPr>
          </a:p>
          <a:p>
            <a:r>
              <a:rPr lang="en-US" sz="2800">
                <a:latin typeface="Times New Roman" pitchFamily="18" charset="0"/>
              </a:rPr>
              <a:t>TRUYỀN DỊCH </a:t>
            </a:r>
            <a:r>
              <a:rPr lang="en-US" sz="2800" smtClean="0">
                <a:latin typeface="Times New Roman" pitchFamily="18" charset="0"/>
              </a:rPr>
              <a:t>NHIỀU </a:t>
            </a:r>
            <a:endParaRPr lang="en-US" sz="2800">
              <a:latin typeface="Times New Roman" pitchFamily="18" charset="0"/>
            </a:endParaRPr>
          </a:p>
        </p:txBody>
      </p:sp>
      <p:sp>
        <p:nvSpPr>
          <p:cNvPr id="835589" name="Rectangle 5"/>
          <p:cNvSpPr>
            <a:spLocks noChangeArrowheads="1"/>
          </p:cNvSpPr>
          <p:nvPr/>
        </p:nvSpPr>
        <p:spPr bwMode="auto">
          <a:xfrm>
            <a:off x="-204788" y="5864116"/>
            <a:ext cx="83820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eaLnBrk="1" hangingPunct="1"/>
            <a:r>
              <a:rPr lang="en-US" sz="1200" i="1">
                <a:solidFill>
                  <a:srgbClr val="002060"/>
                </a:solidFill>
                <a:effectLst/>
                <a:latin typeface="Times New Roman" pitchFamily="18" charset="0"/>
              </a:rPr>
              <a:t>Postoperative urinary retention after surgery for benign anorectal disease: potential risk factors and strategy for prevention. Takayuki Toyonaga.  Int J Colorectal Dis December 2005, 1-7 </a:t>
            </a:r>
            <a:endParaRPr lang="en-US" sz="1200">
              <a:solidFill>
                <a:srgbClr val="002060"/>
              </a:solidFill>
              <a:effectLst/>
              <a:latin typeface="Times New Roman" pitchFamily="18" charset="0"/>
            </a:endParaRPr>
          </a:p>
          <a:p>
            <a:pPr algn="r"/>
            <a:endParaRPr lang="en-US" sz="1200">
              <a:solidFill>
                <a:srgbClr val="002060"/>
              </a:solidFill>
              <a:effectLst/>
              <a:latin typeface="Times New Roman" pitchFamily="18" charset="0"/>
            </a:endParaRPr>
          </a:p>
        </p:txBody>
      </p:sp>
    </p:spTree>
    <p:extLst>
      <p:ext uri="{BB962C8B-B14F-4D97-AF65-F5344CB8AC3E}">
        <p14:creationId xmlns:p14="http://schemas.microsoft.com/office/powerpoint/2010/main" val="3034059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381000"/>
            <a:ext cx="780986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04853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4724400"/>
            <a:ext cx="4038600" cy="1295400"/>
          </a:xfrm>
        </p:spPr>
        <p:txBody>
          <a:bodyPr>
            <a:normAutofit fontScale="90000"/>
          </a:bodyPr>
          <a:lstStyle/>
          <a:p>
            <a:r>
              <a:rPr lang="en-US" sz="4000" b="0">
                <a:solidFill>
                  <a:srgbClr val="FF0000"/>
                </a:solidFill>
                <a:latin typeface="Arial" pitchFamily="34" charset="0"/>
                <a:cs typeface="Arial" pitchFamily="34" charset="0"/>
              </a:rPr>
              <a:t>BÍ TIỂU SAU MỔ</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2534" r="12534"/>
          <a:stretch>
            <a:fillRect/>
          </a:stretch>
        </p:blipFill>
        <p:spPr/>
      </p:pic>
    </p:spTree>
    <p:extLst>
      <p:ext uri="{BB962C8B-B14F-4D97-AF65-F5344CB8AC3E}">
        <p14:creationId xmlns:p14="http://schemas.microsoft.com/office/powerpoint/2010/main" val="1963506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6962"/>
          </a:xfrm>
        </p:spPr>
        <p:txBody>
          <a:bodyPr>
            <a:normAutofit/>
          </a:bodyPr>
          <a:lstStyle/>
          <a:p>
            <a:r>
              <a:rPr lang="en-US" sz="6000" smtClean="0">
                <a:solidFill>
                  <a:srgbClr val="FF0000"/>
                </a:solidFill>
              </a:rPr>
              <a:t>TẠO SỰ THOẢI MÁI </a:t>
            </a:r>
            <a:br>
              <a:rPr lang="en-US" sz="6000" smtClean="0">
                <a:solidFill>
                  <a:srgbClr val="FF0000"/>
                </a:solidFill>
              </a:rPr>
            </a:br>
            <a:r>
              <a:rPr lang="en-US" sz="6000" smtClean="0">
                <a:solidFill>
                  <a:srgbClr val="FF0000"/>
                </a:solidFill>
              </a:rPr>
              <a:t>TRONG LÚC ĐI CẦU, TRÁNH BIẾN CHỨNG KẸT PHÂN</a:t>
            </a:r>
            <a:endParaRPr lang="en-US" sz="6000">
              <a:solidFill>
                <a:srgbClr val="FF0000"/>
              </a:solidFill>
            </a:endParaRPr>
          </a:p>
        </p:txBody>
      </p:sp>
    </p:spTree>
    <p:extLst>
      <p:ext uri="{BB962C8B-B14F-4D97-AF65-F5344CB8AC3E}">
        <p14:creationId xmlns:p14="http://schemas.microsoft.com/office/powerpoint/2010/main" val="9222086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1180475" y="1069772"/>
            <a:ext cx="6858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200" dirty="0" smtClean="0">
                <a:solidFill>
                  <a:srgbClr val="FF0000"/>
                </a:solidFill>
                <a:cs typeface="Arial" panose="020B0604020202020204" pitchFamily="34" charset="0"/>
              </a:rPr>
              <a:t>NGUYÊN NHÂN TÁO BÓN SAU MỔ</a:t>
            </a:r>
            <a:endParaRPr lang="en-US" altLang="en-US" sz="3200" dirty="0">
              <a:solidFill>
                <a:srgbClr val="FF0000"/>
              </a:solidFill>
              <a:cs typeface="Arial" panose="020B0604020202020204" pitchFamily="34" charset="0"/>
            </a:endParaRPr>
          </a:p>
        </p:txBody>
      </p:sp>
      <p:sp>
        <p:nvSpPr>
          <p:cNvPr id="8195" name="Text Box 6"/>
          <p:cNvSpPr txBox="1">
            <a:spLocks noChangeArrowheads="1"/>
          </p:cNvSpPr>
          <p:nvPr/>
        </p:nvSpPr>
        <p:spPr bwMode="auto">
          <a:xfrm>
            <a:off x="914400" y="17526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b="1">
                <a:solidFill>
                  <a:schemeClr val="bg1"/>
                </a:solidFill>
                <a:cs typeface="Arial" panose="020B0604020202020204" pitchFamily="34" charset="0"/>
              </a:rPr>
              <a:t>1929</a:t>
            </a:r>
          </a:p>
        </p:txBody>
      </p:sp>
      <p:sp>
        <p:nvSpPr>
          <p:cNvPr id="8196" name="Text Box 7"/>
          <p:cNvSpPr txBox="1">
            <a:spLocks noChangeArrowheads="1"/>
          </p:cNvSpPr>
          <p:nvPr/>
        </p:nvSpPr>
        <p:spPr bwMode="auto">
          <a:xfrm>
            <a:off x="1752600" y="17526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b="1">
                <a:solidFill>
                  <a:schemeClr val="bg1"/>
                </a:solidFill>
                <a:cs typeface="Arial" panose="020B0604020202020204" pitchFamily="34" charset="0"/>
              </a:rPr>
              <a:t>1940</a:t>
            </a:r>
          </a:p>
        </p:txBody>
      </p:sp>
      <p:sp>
        <p:nvSpPr>
          <p:cNvPr id="66568" name="Text Box 8"/>
          <p:cNvSpPr txBox="1">
            <a:spLocks noChangeArrowheads="1"/>
          </p:cNvSpPr>
          <p:nvPr/>
        </p:nvSpPr>
        <p:spPr bwMode="auto">
          <a:xfrm>
            <a:off x="8001000" y="17526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b="1">
                <a:solidFill>
                  <a:schemeClr val="bg1"/>
                </a:solidFill>
                <a:cs typeface="Arial" panose="020B0604020202020204" pitchFamily="34" charset="0"/>
              </a:rPr>
              <a:t>2010</a:t>
            </a:r>
          </a:p>
        </p:txBody>
      </p:sp>
      <p:sp>
        <p:nvSpPr>
          <p:cNvPr id="8200" name="Text Box 12"/>
          <p:cNvSpPr txBox="1">
            <a:spLocks noChangeArrowheads="1"/>
          </p:cNvSpPr>
          <p:nvPr/>
        </p:nvSpPr>
        <p:spPr bwMode="auto">
          <a:xfrm>
            <a:off x="1236064" y="2212187"/>
            <a:ext cx="6802411"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buFont typeface="Wingdings" panose="05000000000000000000" pitchFamily="2" charset="2"/>
              <a:buChar char="Ø"/>
            </a:pPr>
            <a:r>
              <a:rPr lang="en-US" altLang="en-US" sz="2000" dirty="0">
                <a:cs typeface="Arial" panose="020B0604020202020204" pitchFamily="34" charset="0"/>
              </a:rPr>
              <a:t>  </a:t>
            </a:r>
            <a:r>
              <a:rPr lang="en-US" altLang="en-US" sz="2000" dirty="0" smtClean="0">
                <a:cs typeface="Arial" panose="020B0604020202020204" pitchFamily="34" charset="0"/>
              </a:rPr>
              <a:t> </a:t>
            </a:r>
            <a:r>
              <a:rPr lang="en-US" altLang="en-US" sz="2800" dirty="0" err="1" smtClean="0">
                <a:solidFill>
                  <a:srgbClr val="002060"/>
                </a:solidFill>
                <a:cs typeface="Arial" panose="020B0604020202020204" pitchFamily="34" charset="0"/>
              </a:rPr>
              <a:t>Dùng</a:t>
            </a:r>
            <a:r>
              <a:rPr lang="en-US" altLang="en-US" sz="2800" dirty="0" smtClean="0">
                <a:solidFill>
                  <a:srgbClr val="002060"/>
                </a:solidFill>
                <a:cs typeface="Arial" panose="020B0604020202020204" pitchFamily="34" charset="0"/>
              </a:rPr>
              <a:t> </a:t>
            </a:r>
            <a:r>
              <a:rPr lang="en-US" altLang="en-US" sz="2800" dirty="0" err="1">
                <a:solidFill>
                  <a:srgbClr val="002060"/>
                </a:solidFill>
                <a:cs typeface="Arial" panose="020B0604020202020204" pitchFamily="34" charset="0"/>
              </a:rPr>
              <a:t>nhiều</a:t>
            </a:r>
            <a:r>
              <a:rPr lang="en-US" altLang="en-US" sz="2800" dirty="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thuốc</a:t>
            </a:r>
            <a:r>
              <a:rPr lang="en-US" altLang="en-US" sz="2800" dirty="0" smtClean="0">
                <a:solidFill>
                  <a:srgbClr val="002060"/>
                </a:solidFill>
                <a:cs typeface="Arial" panose="020B0604020202020204" pitchFamily="34" charset="0"/>
              </a:rPr>
              <a:t> NSAID’s </a:t>
            </a:r>
            <a:r>
              <a:rPr lang="en-US" altLang="en-US" sz="2800" dirty="0" err="1" smtClean="0">
                <a:solidFill>
                  <a:srgbClr val="002060"/>
                </a:solidFill>
                <a:cs typeface="Arial" panose="020B0604020202020204" pitchFamily="34" charset="0"/>
              </a:rPr>
              <a:t>và</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các</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thuốc</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khác</a:t>
            </a:r>
            <a:r>
              <a:rPr lang="en-US" altLang="en-US" sz="2800" dirty="0" smtClean="0">
                <a:solidFill>
                  <a:srgbClr val="002060"/>
                </a:solidFill>
                <a:cs typeface="Arial" panose="020B0604020202020204" pitchFamily="34" charset="0"/>
              </a:rPr>
              <a:t> do </a:t>
            </a:r>
            <a:r>
              <a:rPr lang="en-US" altLang="en-US" sz="2800" dirty="0" err="1" smtClean="0">
                <a:solidFill>
                  <a:srgbClr val="002060"/>
                </a:solidFill>
                <a:cs typeface="Arial" panose="020B0604020202020204" pitchFamily="34" charset="0"/>
              </a:rPr>
              <a:t>bệnh</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đi</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kèm</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như</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thuốc</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huyết</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áp</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và</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đái</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tháo</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đường</a:t>
            </a:r>
            <a:endParaRPr lang="en-US" altLang="en-US" sz="2800" dirty="0">
              <a:solidFill>
                <a:srgbClr val="002060"/>
              </a:solidFill>
              <a:cs typeface="Arial" panose="020B0604020202020204" pitchFamily="34" charset="0"/>
            </a:endParaRPr>
          </a:p>
          <a:p>
            <a:pPr algn="just" eaLnBrk="1" hangingPunct="1">
              <a:spcBef>
                <a:spcPct val="50000"/>
              </a:spcBef>
              <a:buFont typeface="Wingdings" panose="05000000000000000000" pitchFamily="2" charset="2"/>
              <a:buChar char="Ø"/>
            </a:pPr>
            <a:r>
              <a:rPr lang="en-US" altLang="en-US" sz="2800" dirty="0">
                <a:solidFill>
                  <a:srgbClr val="002060"/>
                </a:solidFill>
                <a:cs typeface="Arial" panose="020B0604020202020204" pitchFamily="34" charset="0"/>
              </a:rPr>
              <a:t>  </a:t>
            </a:r>
            <a:r>
              <a:rPr lang="en-US" altLang="en-US" sz="2800" dirty="0" err="1">
                <a:solidFill>
                  <a:srgbClr val="002060"/>
                </a:solidFill>
                <a:cs typeface="Arial" panose="020B0604020202020204" pitchFamily="34" charset="0"/>
              </a:rPr>
              <a:t>Ít</a:t>
            </a:r>
            <a:r>
              <a:rPr lang="en-US" altLang="en-US" sz="2800" dirty="0">
                <a:solidFill>
                  <a:srgbClr val="002060"/>
                </a:solidFill>
                <a:cs typeface="Arial" panose="020B0604020202020204" pitchFamily="34" charset="0"/>
              </a:rPr>
              <a:t> </a:t>
            </a:r>
            <a:r>
              <a:rPr lang="en-US" altLang="en-US" sz="2800" dirty="0" err="1">
                <a:solidFill>
                  <a:srgbClr val="002060"/>
                </a:solidFill>
                <a:cs typeface="Arial" panose="020B0604020202020204" pitchFamily="34" charset="0"/>
              </a:rPr>
              <a:t>vận</a:t>
            </a:r>
            <a:r>
              <a:rPr lang="en-US" altLang="en-US" sz="2800" dirty="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động</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sau</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phẫu</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thuật</a:t>
            </a:r>
            <a:endParaRPr lang="en-US" altLang="en-US" sz="2800" dirty="0">
              <a:solidFill>
                <a:srgbClr val="002060"/>
              </a:solidFill>
              <a:cs typeface="Arial" panose="020B0604020202020204" pitchFamily="34" charset="0"/>
            </a:endParaRPr>
          </a:p>
          <a:p>
            <a:pPr algn="just" eaLnBrk="1" hangingPunct="1">
              <a:spcBef>
                <a:spcPct val="50000"/>
              </a:spcBef>
              <a:buFont typeface="Wingdings" panose="05000000000000000000" pitchFamily="2" charset="2"/>
              <a:buChar char="Ø"/>
            </a:pPr>
            <a:r>
              <a:rPr lang="en-US" altLang="en-US" sz="2800" dirty="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Sợ</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đi</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cầu</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và</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đi</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tiểu</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gây</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đau</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vết</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mổ</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nên</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uống</a:t>
            </a:r>
            <a:r>
              <a:rPr lang="en-US" altLang="en-US" sz="2800" dirty="0" smtClean="0">
                <a:solidFill>
                  <a:srgbClr val="002060"/>
                </a:solidFill>
                <a:cs typeface="Arial" panose="020B0604020202020204" pitchFamily="34" charset="0"/>
              </a:rPr>
              <a:t> </a:t>
            </a:r>
            <a:r>
              <a:rPr lang="en-US" altLang="en-US" sz="2800" dirty="0" err="1">
                <a:solidFill>
                  <a:srgbClr val="002060"/>
                </a:solidFill>
                <a:cs typeface="Arial" panose="020B0604020202020204" pitchFamily="34" charset="0"/>
              </a:rPr>
              <a:t>ít</a:t>
            </a:r>
            <a:r>
              <a:rPr lang="en-US" altLang="en-US" sz="2800" dirty="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nước</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và</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ăn</a:t>
            </a:r>
            <a:r>
              <a:rPr lang="en-US" altLang="en-US" sz="2800" dirty="0" smtClean="0">
                <a:solidFill>
                  <a:srgbClr val="002060"/>
                </a:solidFill>
                <a:cs typeface="Arial" panose="020B0604020202020204" pitchFamily="34" charset="0"/>
              </a:rPr>
              <a:t> </a:t>
            </a:r>
            <a:r>
              <a:rPr lang="en-US" altLang="en-US" sz="2800" dirty="0" err="1" smtClean="0">
                <a:solidFill>
                  <a:srgbClr val="002060"/>
                </a:solidFill>
                <a:cs typeface="Arial" panose="020B0604020202020204" pitchFamily="34" charset="0"/>
              </a:rPr>
              <a:t>ít</a:t>
            </a:r>
            <a:r>
              <a:rPr lang="en-US" altLang="en-US" sz="2800" dirty="0" smtClean="0">
                <a:solidFill>
                  <a:srgbClr val="002060"/>
                </a:solidFill>
                <a:cs typeface="Arial" panose="020B0604020202020204" pitchFamily="34" charset="0"/>
              </a:rPr>
              <a:t> .</a:t>
            </a:r>
            <a:endParaRPr lang="en-US" altLang="en-US" sz="2800" dirty="0">
              <a:solidFill>
                <a:srgbClr val="002060"/>
              </a:solidFill>
              <a:cs typeface="Arial" panose="020B0604020202020204" pitchFamily="34" charset="0"/>
            </a:endParaRPr>
          </a:p>
        </p:txBody>
      </p:sp>
      <p:sp>
        <p:nvSpPr>
          <p:cNvPr id="8203" name="TextBox 1"/>
          <p:cNvSpPr txBox="1">
            <a:spLocks noChangeArrowheads="1"/>
          </p:cNvSpPr>
          <p:nvPr/>
        </p:nvSpPr>
        <p:spPr bwMode="auto">
          <a:xfrm>
            <a:off x="4114800" y="6045200"/>
            <a:ext cx="495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da-DK" altLang="en-US" sz="1600" dirty="0">
                <a:cs typeface="Arial" panose="020B0604020202020204" pitchFamily="34" charset="0"/>
              </a:rPr>
              <a:t>Ginsberg D, et al. </a:t>
            </a:r>
            <a:r>
              <a:rPr lang="da-DK" altLang="en-US" sz="1600" i="1" dirty="0">
                <a:cs typeface="Arial" panose="020B0604020202020204" pitchFamily="34" charset="0"/>
              </a:rPr>
              <a:t>Urol Nursing. </a:t>
            </a:r>
            <a:r>
              <a:rPr lang="da-DK" altLang="en-US" sz="1600" dirty="0">
                <a:cs typeface="Arial" panose="020B0604020202020204" pitchFamily="34" charset="0"/>
              </a:rPr>
              <a:t>2007;27:191-200. </a:t>
            </a:r>
          </a:p>
          <a:p>
            <a:pPr eaLnBrk="1" hangingPunct="1"/>
            <a:r>
              <a:rPr lang="da-DK" altLang="en-US" sz="1600" dirty="0">
                <a:cs typeface="Arial" panose="020B0604020202020204" pitchFamily="34" charset="0"/>
              </a:rPr>
              <a:t>Morley J. </a:t>
            </a:r>
            <a:r>
              <a:rPr lang="da-DK" altLang="en-US" sz="1600" i="1" dirty="0">
                <a:cs typeface="Arial" panose="020B0604020202020204" pitchFamily="34" charset="0"/>
              </a:rPr>
              <a:t>Clin Geriatr Med</a:t>
            </a:r>
            <a:r>
              <a:rPr lang="da-DK" altLang="en-US" sz="1600" dirty="0">
                <a:cs typeface="Arial" panose="020B0604020202020204" pitchFamily="34" charset="0"/>
              </a:rPr>
              <a:t>. 2007;23:823-832</a:t>
            </a:r>
            <a:endParaRPr lang="en-US" altLang="en-US" sz="1600" dirty="0">
              <a:cs typeface="Arial" panose="020B0604020202020204" pitchFamily="34" charset="0"/>
            </a:endParaRPr>
          </a:p>
        </p:txBody>
      </p:sp>
    </p:spTree>
    <p:extLst>
      <p:ext uri="{BB962C8B-B14F-4D97-AF65-F5344CB8AC3E}">
        <p14:creationId xmlns:p14="http://schemas.microsoft.com/office/powerpoint/2010/main" val="1395925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66568"/>
                                        </p:tgtEl>
                                        <p:attrNameLst>
                                          <p:attrName>style.visibility</p:attrName>
                                        </p:attrNameLst>
                                      </p:cBhvr>
                                      <p:to>
                                        <p:strVal val="visible"/>
                                      </p:to>
                                    </p:set>
                                    <p:animEffect transition="in" filter="diamond(in)">
                                      <p:cBhvr>
                                        <p:cTn id="7" dur="2000"/>
                                        <p:tgtEl>
                                          <p:spTgt spid="66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095375" y="165100"/>
            <a:ext cx="8229600" cy="561975"/>
          </a:xfrm>
        </p:spPr>
        <p:txBody>
          <a:bodyPr/>
          <a:lstStyle/>
          <a:p>
            <a:pPr eaLnBrk="1" hangingPunct="1"/>
            <a:r>
              <a:rPr kumimoji="1" lang="en-US" altLang="en-US" sz="2200" smtClean="0">
                <a:solidFill>
                  <a:srgbClr val="10253F"/>
                </a:solidFill>
                <a:latin typeface="Arial" pitchFamily="34" charset="0"/>
              </a:rPr>
              <a:t>Hướng dẫn 2010 của WGO trong điều trị táo bón</a:t>
            </a:r>
          </a:p>
        </p:txBody>
      </p:sp>
      <p:pic>
        <p:nvPicPr>
          <p:cNvPr id="389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89" y="1355725"/>
            <a:ext cx="8434387"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à coins arrondis 1"/>
          <p:cNvSpPr/>
          <p:nvPr/>
        </p:nvSpPr>
        <p:spPr>
          <a:xfrm>
            <a:off x="379414" y="3236915"/>
            <a:ext cx="8296275" cy="384175"/>
          </a:xfrm>
          <a:prstGeom prst="roundRect">
            <a:avLst/>
          </a:prstGeom>
          <a:noFill/>
          <a:ln w="28575">
            <a:solidFill>
              <a:schemeClr val="accent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917" name="TextBox 7"/>
          <p:cNvSpPr txBox="1">
            <a:spLocks noChangeArrowheads="1"/>
          </p:cNvSpPr>
          <p:nvPr/>
        </p:nvSpPr>
        <p:spPr bwMode="auto">
          <a:xfrm>
            <a:off x="269875" y="6196015"/>
            <a:ext cx="3930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i="1">
                <a:latin typeface="Calibri" pitchFamily="34" charset="0"/>
                <a:ea typeface="MS PGothic" pitchFamily="34" charset="-128"/>
              </a:rPr>
              <a:t>World Gastroenterology Organisation Global Guideline 2010</a:t>
            </a:r>
          </a:p>
        </p:txBody>
      </p:sp>
      <p:sp>
        <p:nvSpPr>
          <p:cNvPr id="6" name="TextBox 6"/>
          <p:cNvSpPr txBox="1">
            <a:spLocks noChangeArrowheads="1"/>
          </p:cNvSpPr>
          <p:nvPr/>
        </p:nvSpPr>
        <p:spPr bwMode="auto">
          <a:xfrm>
            <a:off x="1403350" y="741363"/>
            <a:ext cx="57296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ＭＳ Ｐゴシック" pitchFamily="34" charset="-128"/>
              </a:defRPr>
            </a:lvl1pPr>
            <a:lvl2pPr marL="742950" indent="-285750" eaLnBrk="0" hangingPunct="0">
              <a:defRPr>
                <a:solidFill>
                  <a:schemeClr val="tx1"/>
                </a:solidFill>
                <a:latin typeface="Calibri" pitchFamily="34" charset="0"/>
                <a:ea typeface="ＭＳ Ｐゴシック" pitchFamily="34" charset="-128"/>
              </a:defRPr>
            </a:lvl2pPr>
            <a:lvl3pPr marL="1143000" indent="-228600" eaLnBrk="0" hangingPunct="0">
              <a:defRPr>
                <a:solidFill>
                  <a:schemeClr val="tx1"/>
                </a:solidFill>
                <a:latin typeface="Calibri" pitchFamily="34" charset="0"/>
                <a:ea typeface="ＭＳ Ｐゴシック" pitchFamily="34" charset="-128"/>
              </a:defRPr>
            </a:lvl3pPr>
            <a:lvl4pPr marL="1600200" indent="-228600" eaLnBrk="0" hangingPunct="0">
              <a:defRPr>
                <a:solidFill>
                  <a:schemeClr val="tx1"/>
                </a:solidFill>
                <a:latin typeface="Calibri" pitchFamily="34" charset="0"/>
                <a:ea typeface="ＭＳ Ｐゴシック" pitchFamily="34" charset="-128"/>
              </a:defRPr>
            </a:lvl4pPr>
            <a:lvl5pPr marL="2057400" indent="-228600" eaLnBrk="0" hangingPunct="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eaLnBrk="1" hangingPunct="1">
              <a:defRPr/>
            </a:pPr>
            <a:r>
              <a:rPr lang="en-US" altLang="en-US" sz="2000" b="1">
                <a:solidFill>
                  <a:schemeClr val="accent2"/>
                </a:solidFill>
                <a:latin typeface="+mn-lt"/>
                <a:cs typeface="Arial" pitchFamily="34" charset="0"/>
              </a:rPr>
              <a:t>PEG có mức độ bằng chứng I - mức độ khuyến cáo A</a:t>
            </a:r>
          </a:p>
        </p:txBody>
      </p:sp>
      <p:pic>
        <p:nvPicPr>
          <p:cNvPr id="389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4" y="68264"/>
            <a:ext cx="94615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4498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6" y="2028827"/>
            <a:ext cx="8596313"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7" name="Picture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463" y="68263"/>
            <a:ext cx="4673600"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Imag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07350" y="6242050"/>
            <a:ext cx="741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Image 6"/>
          <p:cNvPicPr>
            <a:picLocks noChangeAspect="1"/>
          </p:cNvPicPr>
          <p:nvPr/>
        </p:nvPicPr>
        <p:blipFill>
          <a:blip r:embed="rId6">
            <a:extLst>
              <a:ext uri="{28A0092B-C50C-407E-A947-70E740481C1C}">
                <a14:useLocalDpi xmlns:a14="http://schemas.microsoft.com/office/drawing/2010/main" val="0"/>
              </a:ext>
            </a:extLst>
          </a:blip>
          <a:srcRect l="9248" t="39941" r="12598" b="38817"/>
          <a:stretch>
            <a:fillRect/>
          </a:stretch>
        </p:blipFill>
        <p:spPr bwMode="auto">
          <a:xfrm>
            <a:off x="7019925" y="6281740"/>
            <a:ext cx="9207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79388" y="1604963"/>
            <a:ext cx="3886200" cy="254000"/>
          </a:xfrm>
          <a:prstGeom prst="rect">
            <a:avLst/>
          </a:prstGeom>
          <a:noFill/>
        </p:spPr>
        <p:txBody>
          <a:bodyPr>
            <a:spAutoFit/>
          </a:bodyPr>
          <a:lstStyle/>
          <a:p>
            <a:pPr>
              <a:defRPr/>
            </a:pPr>
            <a:r>
              <a:rPr lang="en-US" sz="1050">
                <a:solidFill>
                  <a:schemeClr val="tx1">
                    <a:lumMod val="85000"/>
                    <a:lumOff val="15000"/>
                  </a:schemeClr>
                </a:solidFill>
              </a:rPr>
              <a:t>Kok-Ann Gree et al, 2013</a:t>
            </a:r>
            <a:endParaRPr lang="en-US" sz="1050" dirty="0">
              <a:solidFill>
                <a:schemeClr val="tx1">
                  <a:lumMod val="85000"/>
                  <a:lumOff val="15000"/>
                </a:schemeClr>
              </a:solidFill>
            </a:endParaRPr>
          </a:p>
        </p:txBody>
      </p:sp>
      <p:sp>
        <p:nvSpPr>
          <p:cNvPr id="10" name="Rectangle à coins arrondis 1"/>
          <p:cNvSpPr/>
          <p:nvPr/>
        </p:nvSpPr>
        <p:spPr>
          <a:xfrm>
            <a:off x="1476376" y="2755900"/>
            <a:ext cx="7272338" cy="865188"/>
          </a:xfrm>
          <a:prstGeom prst="roundRect">
            <a:avLst/>
          </a:prstGeom>
          <a:noFill/>
          <a:ln w="28575">
            <a:solidFill>
              <a:schemeClr val="accent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 name="Speech Bubble: Rectangle with Corners Rounded 1"/>
          <p:cNvSpPr/>
          <p:nvPr/>
        </p:nvSpPr>
        <p:spPr>
          <a:xfrm>
            <a:off x="5867400" y="4637088"/>
            <a:ext cx="1944688" cy="1395412"/>
          </a:xfrm>
          <a:prstGeom prst="wedgeRoundRectCallout">
            <a:avLst>
              <a:gd name="adj1" fmla="val 25927"/>
              <a:gd name="adj2" fmla="val -112337"/>
              <a:gd name="adj3" fmla="val 16667"/>
            </a:avLst>
          </a:prstGeom>
          <a:noFill/>
          <a:ln w="28575">
            <a:solidFill>
              <a:srgbClr val="C8487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vi-VN" sz="1200" b="1">
                <a:solidFill>
                  <a:srgbClr val="C84874"/>
                </a:solidFill>
                <a:cs typeface="Arial" panose="020B0604020202020204" pitchFamily="34" charset="0"/>
              </a:rPr>
              <a:t>PEG được khuyến cáo điều trị duy trì kéo dài đến 6 tháng </a:t>
            </a:r>
          </a:p>
          <a:p>
            <a:pPr algn="ctr">
              <a:defRPr/>
            </a:pPr>
            <a:r>
              <a:rPr lang="vi-VN" sz="1200">
                <a:solidFill>
                  <a:schemeClr val="tx1"/>
                </a:solidFill>
                <a:cs typeface="Arial" panose="020B0604020202020204" pitchFamily="34" charset="0"/>
              </a:rPr>
              <a:t>ở người lớn &amp; trẻ em táo bón mạn </a:t>
            </a:r>
          </a:p>
        </p:txBody>
      </p:sp>
      <p:sp>
        <p:nvSpPr>
          <p:cNvPr id="11" name="Rectangle: Rounded Corners 10"/>
          <p:cNvSpPr/>
          <p:nvPr/>
        </p:nvSpPr>
        <p:spPr>
          <a:xfrm>
            <a:off x="4932040" y="356659"/>
            <a:ext cx="3915212" cy="1317184"/>
          </a:xfrm>
          <a:prstGeom prst="round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en-US" b="1">
                <a:solidFill>
                  <a:schemeClr val="tx1"/>
                </a:solidFill>
                <a:latin typeface="Arial" panose="020B0604020202020204" pitchFamily="34" charset="0"/>
                <a:cs typeface="Arial" panose="020B0604020202020204" pitchFamily="34" charset="0"/>
                <a:sym typeface="Wingdings" pitchFamily="2" charset="2"/>
              </a:rPr>
              <a:t>Hướng dẫn xử trí ban đầu</a:t>
            </a:r>
          </a:p>
          <a:p>
            <a:pPr algn="ctr">
              <a:defRPr/>
            </a:pPr>
            <a:r>
              <a:rPr lang="en-US" altLang="en-US" b="1">
                <a:solidFill>
                  <a:schemeClr val="tx1"/>
                </a:solidFill>
                <a:latin typeface="Arial" panose="020B0604020202020204" pitchFamily="34" charset="0"/>
                <a:cs typeface="Arial" panose="020B0604020202020204" pitchFamily="34" charset="0"/>
                <a:sym typeface="Wingdings" pitchFamily="2" charset="2"/>
              </a:rPr>
              <a:t>táo bón mạn tính ở châu Á </a:t>
            </a:r>
            <a:endParaRPr lang="en-US" altLang="fr-FR" b="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4354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ChangeArrowheads="1"/>
          </p:cNvSpPr>
          <p:nvPr/>
        </p:nvSpPr>
        <p:spPr bwMode="auto">
          <a:xfrm>
            <a:off x="2686051" y="358776"/>
            <a:ext cx="39798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kumimoji="1" lang="en-US" altLang="fr-FR" sz="4000" b="1">
                <a:solidFill>
                  <a:srgbClr val="0070C0"/>
                </a:solidFill>
                <a:latin typeface="Calibri" pitchFamily="34" charset="0"/>
                <a:ea typeface="MS PGothic" pitchFamily="34" charset="-128"/>
                <a:cs typeface="Calibri" pitchFamily="34" charset="0"/>
              </a:rPr>
              <a:t>Khuyến cáo JAMA</a:t>
            </a:r>
            <a:endParaRPr kumimoji="1" lang="en-US" altLang="fr-FR" sz="4000" b="1">
              <a:solidFill>
                <a:srgbClr val="0070C0"/>
              </a:solidFill>
              <a:ea typeface="MS PGothic" pitchFamily="34" charset="-128"/>
              <a:cs typeface="Arial" pitchFamily="34" charset="0"/>
            </a:endParaRPr>
          </a:p>
        </p:txBody>
      </p:sp>
      <p:pic>
        <p:nvPicPr>
          <p:cNvPr id="430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017590"/>
            <a:ext cx="6686550"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à coins arrondis 2"/>
          <p:cNvSpPr/>
          <p:nvPr/>
        </p:nvSpPr>
        <p:spPr>
          <a:xfrm>
            <a:off x="3848100" y="3200400"/>
            <a:ext cx="4000500" cy="914400"/>
          </a:xfrm>
          <a:prstGeom prst="roundRect">
            <a:avLst/>
          </a:prstGeom>
          <a:solidFill>
            <a:schemeClr val="accent1">
              <a:alpha val="17000"/>
            </a:schemeClr>
          </a:solidFill>
          <a:ln w="381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43013" name="Rectangle 1"/>
          <p:cNvSpPr>
            <a:spLocks noChangeArrowheads="1"/>
          </p:cNvSpPr>
          <p:nvPr/>
        </p:nvSpPr>
        <p:spPr bwMode="auto">
          <a:xfrm>
            <a:off x="1143000" y="6186488"/>
            <a:ext cx="6686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fr-FR" sz="2000" b="1" i="1">
                <a:cs typeface="Arial" pitchFamily="34" charset="0"/>
              </a:rPr>
              <a:t>Arnold Wald,  JAMA 2016 </a:t>
            </a:r>
            <a:r>
              <a:rPr lang="en-US" altLang="fr-FR" sz="2000" i="1">
                <a:cs typeface="Arial" pitchFamily="34" charset="0"/>
              </a:rPr>
              <a:t>(</a:t>
            </a:r>
            <a:r>
              <a:rPr lang="vi-VN" altLang="fr-FR" sz="2000" i="1">
                <a:cs typeface="Arial" pitchFamily="34" charset="0"/>
              </a:rPr>
              <a:t>Tạp chí Tiêu hóa Mỹ</a:t>
            </a:r>
            <a:r>
              <a:rPr lang="en-US" altLang="fr-FR" sz="2000" i="1">
                <a:cs typeface="Arial" pitchFamily="34" charset="0"/>
              </a:rPr>
              <a:t>)</a:t>
            </a:r>
            <a:r>
              <a:rPr lang="en-US" altLang="fr-FR" sz="2000" b="1" i="1">
                <a:cs typeface="Arial" pitchFamily="34" charset="0"/>
              </a:rPr>
              <a:t> </a:t>
            </a:r>
          </a:p>
        </p:txBody>
      </p:sp>
    </p:spTree>
    <p:extLst>
      <p:ext uri="{BB962C8B-B14F-4D97-AF65-F5344CB8AC3E}">
        <p14:creationId xmlns:p14="http://schemas.microsoft.com/office/powerpoint/2010/main" val="4254289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30762"/>
          </a:xfrm>
        </p:spPr>
        <p:txBody>
          <a:bodyPr>
            <a:normAutofit/>
          </a:bodyPr>
          <a:lstStyle/>
          <a:p>
            <a:r>
              <a:rPr lang="en-US" sz="5400" smtClean="0">
                <a:solidFill>
                  <a:srgbClr val="FF0000"/>
                </a:solidFill>
                <a:latin typeface="Arial" pitchFamily="34" charset="0"/>
                <a:cs typeface="Arial" pitchFamily="34" charset="0"/>
              </a:rPr>
              <a:t>NGĂN NGỪA TRIỆU CHỨNG MÓT RẶN (TENESMUS)</a:t>
            </a:r>
            <a:endParaRPr lang="en-US" sz="540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4419047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09600" y="23813"/>
            <a:ext cx="7772400" cy="1069975"/>
          </a:xfrm>
        </p:spPr>
        <p:txBody>
          <a:bodyPr/>
          <a:lstStyle/>
          <a:p>
            <a:pPr eaLnBrk="1" hangingPunct="1"/>
            <a:r>
              <a:rPr lang="en-US" altLang="en-US" sz="4000" smtClean="0">
                <a:solidFill>
                  <a:srgbClr val="FF0000"/>
                </a:solidFill>
                <a:latin typeface="Arial" pitchFamily="34" charset="0"/>
                <a:cs typeface="Arial" pitchFamily="34" charset="0"/>
              </a:rPr>
              <a:t>Tác động Mebeverine</a:t>
            </a:r>
          </a:p>
        </p:txBody>
      </p:sp>
      <p:pic>
        <p:nvPicPr>
          <p:cNvPr id="19459" name="Picture 4" descr="Mode_of_ac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1143000"/>
            <a:ext cx="6248400" cy="4495800"/>
          </a:xfrm>
          <a:solidFill>
            <a:schemeClr val="bg1"/>
          </a:solidFill>
        </p:spPr>
      </p:pic>
      <p:sp>
        <p:nvSpPr>
          <p:cNvPr id="19460" name="Text Box 5"/>
          <p:cNvSpPr txBox="1">
            <a:spLocks noChangeArrowheads="1"/>
          </p:cNvSpPr>
          <p:nvPr/>
        </p:nvSpPr>
        <p:spPr bwMode="auto">
          <a:xfrm>
            <a:off x="533400" y="1447800"/>
            <a:ext cx="1223963"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Black" pitchFamily="34" charset="0"/>
                <a:cs typeface="Arial" pitchFamily="34" charset="0"/>
              </a:defRPr>
            </a:lvl1pPr>
            <a:lvl2pPr marL="742950" indent="-285750">
              <a:defRPr>
                <a:solidFill>
                  <a:schemeClr val="tx1"/>
                </a:solidFill>
                <a:latin typeface="Arial Black" pitchFamily="34" charset="0"/>
                <a:cs typeface="Arial" pitchFamily="34" charset="0"/>
              </a:defRPr>
            </a:lvl2pPr>
            <a:lvl3pPr marL="1143000" indent="-228600">
              <a:defRPr>
                <a:solidFill>
                  <a:schemeClr val="tx1"/>
                </a:solidFill>
                <a:latin typeface="Arial Black" pitchFamily="34" charset="0"/>
                <a:cs typeface="Arial" pitchFamily="34" charset="0"/>
              </a:defRPr>
            </a:lvl3pPr>
            <a:lvl4pPr marL="1600200" indent="-228600">
              <a:defRPr>
                <a:solidFill>
                  <a:schemeClr val="tx1"/>
                </a:solidFill>
                <a:latin typeface="Arial Black" pitchFamily="34" charset="0"/>
                <a:cs typeface="Arial" pitchFamily="34" charset="0"/>
              </a:defRPr>
            </a:lvl4pPr>
            <a:lvl5pPr marL="2057400" indent="-228600">
              <a:defRPr>
                <a:solidFill>
                  <a:schemeClr val="tx1"/>
                </a:solidFill>
                <a:latin typeface="Arial Black" pitchFamily="34" charset="0"/>
                <a:cs typeface="Arial" pitchFamily="34" charset="0"/>
              </a:defRPr>
            </a:lvl5pPr>
            <a:lvl6pPr marL="2514600" indent="-228600" eaLnBrk="0" fontAlgn="base" hangingPunct="0">
              <a:spcBef>
                <a:spcPct val="0"/>
              </a:spcBef>
              <a:spcAft>
                <a:spcPct val="0"/>
              </a:spcAft>
              <a:defRPr>
                <a:solidFill>
                  <a:schemeClr val="tx1"/>
                </a:solidFill>
                <a:latin typeface="Arial Black" pitchFamily="34" charset="0"/>
                <a:cs typeface="Arial" pitchFamily="34" charset="0"/>
              </a:defRPr>
            </a:lvl6pPr>
            <a:lvl7pPr marL="2971800" indent="-228600" eaLnBrk="0" fontAlgn="base" hangingPunct="0">
              <a:spcBef>
                <a:spcPct val="0"/>
              </a:spcBef>
              <a:spcAft>
                <a:spcPct val="0"/>
              </a:spcAft>
              <a:defRPr>
                <a:solidFill>
                  <a:schemeClr val="tx1"/>
                </a:solidFill>
                <a:latin typeface="Arial Black" pitchFamily="34" charset="0"/>
                <a:cs typeface="Arial" pitchFamily="34" charset="0"/>
              </a:defRPr>
            </a:lvl7pPr>
            <a:lvl8pPr marL="3429000" indent="-228600" eaLnBrk="0" fontAlgn="base" hangingPunct="0">
              <a:spcBef>
                <a:spcPct val="0"/>
              </a:spcBef>
              <a:spcAft>
                <a:spcPct val="0"/>
              </a:spcAft>
              <a:defRPr>
                <a:solidFill>
                  <a:schemeClr val="tx1"/>
                </a:solidFill>
                <a:latin typeface="Arial Black" pitchFamily="34" charset="0"/>
                <a:cs typeface="Arial" pitchFamily="34" charset="0"/>
              </a:defRPr>
            </a:lvl8pPr>
            <a:lvl9pPr marL="3886200" indent="-228600" eaLnBrk="0" fontAlgn="base" hangingPunct="0">
              <a:spcBef>
                <a:spcPct val="0"/>
              </a:spcBef>
              <a:spcAft>
                <a:spcPct val="0"/>
              </a:spcAft>
              <a:defRPr>
                <a:solidFill>
                  <a:schemeClr val="tx1"/>
                </a:solidFill>
                <a:latin typeface="Arial Black" pitchFamily="34" charset="0"/>
                <a:cs typeface="Arial" pitchFamily="34" charset="0"/>
              </a:defRPr>
            </a:lvl9pPr>
          </a:lstStyle>
          <a:p>
            <a:pPr algn="r" eaLnBrk="1" hangingPunct="1">
              <a:spcBef>
                <a:spcPct val="50000"/>
              </a:spcBef>
            </a:pPr>
            <a:r>
              <a:rPr lang="de-DE" altLang="en-US" sz="1400">
                <a:latin typeface="Tahoma" pitchFamily="34" charset="0"/>
              </a:rPr>
              <a:t>Acetylcholine stimulates muscarine receptors, causing Na to flow into the cell</a:t>
            </a:r>
            <a:endParaRPr lang="en-US" altLang="en-US" sz="1400">
              <a:latin typeface="Tahoma" pitchFamily="34" charset="0"/>
            </a:endParaRPr>
          </a:p>
        </p:txBody>
      </p:sp>
      <p:sp>
        <p:nvSpPr>
          <p:cNvPr id="19461" name="Text Box 6"/>
          <p:cNvSpPr txBox="1">
            <a:spLocks noChangeArrowheads="1"/>
          </p:cNvSpPr>
          <p:nvPr/>
        </p:nvSpPr>
        <p:spPr bwMode="auto">
          <a:xfrm>
            <a:off x="457200" y="3505200"/>
            <a:ext cx="1376363"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Black" pitchFamily="34" charset="0"/>
                <a:cs typeface="Arial" pitchFamily="34" charset="0"/>
              </a:defRPr>
            </a:lvl1pPr>
            <a:lvl2pPr marL="742950" indent="-285750">
              <a:defRPr>
                <a:solidFill>
                  <a:schemeClr val="tx1"/>
                </a:solidFill>
                <a:latin typeface="Arial Black" pitchFamily="34" charset="0"/>
                <a:cs typeface="Arial" pitchFamily="34" charset="0"/>
              </a:defRPr>
            </a:lvl2pPr>
            <a:lvl3pPr marL="1143000" indent="-228600">
              <a:defRPr>
                <a:solidFill>
                  <a:schemeClr val="tx1"/>
                </a:solidFill>
                <a:latin typeface="Arial Black" pitchFamily="34" charset="0"/>
                <a:cs typeface="Arial" pitchFamily="34" charset="0"/>
              </a:defRPr>
            </a:lvl3pPr>
            <a:lvl4pPr marL="1600200" indent="-228600">
              <a:defRPr>
                <a:solidFill>
                  <a:schemeClr val="tx1"/>
                </a:solidFill>
                <a:latin typeface="Arial Black" pitchFamily="34" charset="0"/>
                <a:cs typeface="Arial" pitchFamily="34" charset="0"/>
              </a:defRPr>
            </a:lvl4pPr>
            <a:lvl5pPr marL="2057400" indent="-228600">
              <a:defRPr>
                <a:solidFill>
                  <a:schemeClr val="tx1"/>
                </a:solidFill>
                <a:latin typeface="Arial Black" pitchFamily="34" charset="0"/>
                <a:cs typeface="Arial" pitchFamily="34" charset="0"/>
              </a:defRPr>
            </a:lvl5pPr>
            <a:lvl6pPr marL="2514600" indent="-228600" eaLnBrk="0" fontAlgn="base" hangingPunct="0">
              <a:spcBef>
                <a:spcPct val="0"/>
              </a:spcBef>
              <a:spcAft>
                <a:spcPct val="0"/>
              </a:spcAft>
              <a:defRPr>
                <a:solidFill>
                  <a:schemeClr val="tx1"/>
                </a:solidFill>
                <a:latin typeface="Arial Black" pitchFamily="34" charset="0"/>
                <a:cs typeface="Arial" pitchFamily="34" charset="0"/>
              </a:defRPr>
            </a:lvl6pPr>
            <a:lvl7pPr marL="2971800" indent="-228600" eaLnBrk="0" fontAlgn="base" hangingPunct="0">
              <a:spcBef>
                <a:spcPct val="0"/>
              </a:spcBef>
              <a:spcAft>
                <a:spcPct val="0"/>
              </a:spcAft>
              <a:defRPr>
                <a:solidFill>
                  <a:schemeClr val="tx1"/>
                </a:solidFill>
                <a:latin typeface="Arial Black" pitchFamily="34" charset="0"/>
                <a:cs typeface="Arial" pitchFamily="34" charset="0"/>
              </a:defRPr>
            </a:lvl7pPr>
            <a:lvl8pPr marL="3429000" indent="-228600" eaLnBrk="0" fontAlgn="base" hangingPunct="0">
              <a:spcBef>
                <a:spcPct val="0"/>
              </a:spcBef>
              <a:spcAft>
                <a:spcPct val="0"/>
              </a:spcAft>
              <a:defRPr>
                <a:solidFill>
                  <a:schemeClr val="tx1"/>
                </a:solidFill>
                <a:latin typeface="Arial Black" pitchFamily="34" charset="0"/>
                <a:cs typeface="Arial" pitchFamily="34" charset="0"/>
              </a:defRPr>
            </a:lvl8pPr>
            <a:lvl9pPr marL="3886200" indent="-228600" eaLnBrk="0" fontAlgn="base" hangingPunct="0">
              <a:spcBef>
                <a:spcPct val="0"/>
              </a:spcBef>
              <a:spcAft>
                <a:spcPct val="0"/>
              </a:spcAft>
              <a:defRPr>
                <a:solidFill>
                  <a:schemeClr val="tx1"/>
                </a:solidFill>
                <a:latin typeface="Arial Black" pitchFamily="34" charset="0"/>
                <a:cs typeface="Arial" pitchFamily="34" charset="0"/>
              </a:defRPr>
            </a:lvl9pPr>
          </a:lstStyle>
          <a:p>
            <a:pPr algn="r" eaLnBrk="1" hangingPunct="1">
              <a:spcBef>
                <a:spcPct val="50000"/>
              </a:spcBef>
            </a:pPr>
            <a:r>
              <a:rPr lang="de-DE" altLang="en-US" sz="1400">
                <a:latin typeface="Tahoma" pitchFamily="34" charset="0"/>
              </a:rPr>
              <a:t>Depolarization of the cell causes Ca channels to open</a:t>
            </a:r>
            <a:endParaRPr lang="en-US" altLang="en-US" sz="1400">
              <a:latin typeface="Tahoma" pitchFamily="34" charset="0"/>
            </a:endParaRPr>
          </a:p>
        </p:txBody>
      </p:sp>
      <p:sp>
        <p:nvSpPr>
          <p:cNvPr id="19462" name="Text Box 7"/>
          <p:cNvSpPr txBox="1">
            <a:spLocks noChangeArrowheads="1"/>
          </p:cNvSpPr>
          <p:nvPr/>
        </p:nvSpPr>
        <p:spPr bwMode="auto">
          <a:xfrm>
            <a:off x="609600" y="5029200"/>
            <a:ext cx="1143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Black" pitchFamily="34" charset="0"/>
                <a:cs typeface="Arial" pitchFamily="34" charset="0"/>
              </a:defRPr>
            </a:lvl1pPr>
            <a:lvl2pPr marL="742950" indent="-285750">
              <a:defRPr>
                <a:solidFill>
                  <a:schemeClr val="tx1"/>
                </a:solidFill>
                <a:latin typeface="Arial Black" pitchFamily="34" charset="0"/>
                <a:cs typeface="Arial" pitchFamily="34" charset="0"/>
              </a:defRPr>
            </a:lvl2pPr>
            <a:lvl3pPr marL="1143000" indent="-228600">
              <a:defRPr>
                <a:solidFill>
                  <a:schemeClr val="tx1"/>
                </a:solidFill>
                <a:latin typeface="Arial Black" pitchFamily="34" charset="0"/>
                <a:cs typeface="Arial" pitchFamily="34" charset="0"/>
              </a:defRPr>
            </a:lvl3pPr>
            <a:lvl4pPr marL="1600200" indent="-228600">
              <a:defRPr>
                <a:solidFill>
                  <a:schemeClr val="tx1"/>
                </a:solidFill>
                <a:latin typeface="Arial Black" pitchFamily="34" charset="0"/>
                <a:cs typeface="Arial" pitchFamily="34" charset="0"/>
              </a:defRPr>
            </a:lvl4pPr>
            <a:lvl5pPr marL="2057400" indent="-228600">
              <a:defRPr>
                <a:solidFill>
                  <a:schemeClr val="tx1"/>
                </a:solidFill>
                <a:latin typeface="Arial Black" pitchFamily="34" charset="0"/>
                <a:cs typeface="Arial" pitchFamily="34" charset="0"/>
              </a:defRPr>
            </a:lvl5pPr>
            <a:lvl6pPr marL="2514600" indent="-228600" eaLnBrk="0" fontAlgn="base" hangingPunct="0">
              <a:spcBef>
                <a:spcPct val="0"/>
              </a:spcBef>
              <a:spcAft>
                <a:spcPct val="0"/>
              </a:spcAft>
              <a:defRPr>
                <a:solidFill>
                  <a:schemeClr val="tx1"/>
                </a:solidFill>
                <a:latin typeface="Arial Black" pitchFamily="34" charset="0"/>
                <a:cs typeface="Arial" pitchFamily="34" charset="0"/>
              </a:defRPr>
            </a:lvl6pPr>
            <a:lvl7pPr marL="2971800" indent="-228600" eaLnBrk="0" fontAlgn="base" hangingPunct="0">
              <a:spcBef>
                <a:spcPct val="0"/>
              </a:spcBef>
              <a:spcAft>
                <a:spcPct val="0"/>
              </a:spcAft>
              <a:defRPr>
                <a:solidFill>
                  <a:schemeClr val="tx1"/>
                </a:solidFill>
                <a:latin typeface="Arial Black" pitchFamily="34" charset="0"/>
                <a:cs typeface="Arial" pitchFamily="34" charset="0"/>
              </a:defRPr>
            </a:lvl7pPr>
            <a:lvl8pPr marL="3429000" indent="-228600" eaLnBrk="0" fontAlgn="base" hangingPunct="0">
              <a:spcBef>
                <a:spcPct val="0"/>
              </a:spcBef>
              <a:spcAft>
                <a:spcPct val="0"/>
              </a:spcAft>
              <a:defRPr>
                <a:solidFill>
                  <a:schemeClr val="tx1"/>
                </a:solidFill>
                <a:latin typeface="Arial Black" pitchFamily="34" charset="0"/>
                <a:cs typeface="Arial" pitchFamily="34" charset="0"/>
              </a:defRPr>
            </a:lvl8pPr>
            <a:lvl9pPr marL="3886200" indent="-228600" eaLnBrk="0" fontAlgn="base" hangingPunct="0">
              <a:spcBef>
                <a:spcPct val="0"/>
              </a:spcBef>
              <a:spcAft>
                <a:spcPct val="0"/>
              </a:spcAft>
              <a:defRPr>
                <a:solidFill>
                  <a:schemeClr val="tx1"/>
                </a:solidFill>
                <a:latin typeface="Arial Black" pitchFamily="34" charset="0"/>
                <a:cs typeface="Arial" pitchFamily="34" charset="0"/>
              </a:defRPr>
            </a:lvl9pPr>
          </a:lstStyle>
          <a:p>
            <a:pPr algn="r" eaLnBrk="1" hangingPunct="1">
              <a:spcBef>
                <a:spcPct val="50000"/>
              </a:spcBef>
            </a:pPr>
            <a:r>
              <a:rPr lang="de-DE" altLang="en-US" sz="1400">
                <a:latin typeface="Tahoma" pitchFamily="34" charset="0"/>
              </a:rPr>
              <a:t>Muscle contraction</a:t>
            </a:r>
            <a:endParaRPr lang="en-US" altLang="en-US" sz="1400">
              <a:latin typeface="Tahoma" pitchFamily="34" charset="0"/>
            </a:endParaRPr>
          </a:p>
        </p:txBody>
      </p:sp>
      <p:sp>
        <p:nvSpPr>
          <p:cNvPr id="19463" name="Text Box 8"/>
          <p:cNvSpPr txBox="1">
            <a:spLocks noChangeArrowheads="1"/>
          </p:cNvSpPr>
          <p:nvPr/>
        </p:nvSpPr>
        <p:spPr bwMode="auto">
          <a:xfrm>
            <a:off x="863600" y="5699125"/>
            <a:ext cx="82804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Black" pitchFamily="34" charset="0"/>
                <a:cs typeface="Arial" pitchFamily="34" charset="0"/>
              </a:defRPr>
            </a:lvl1pPr>
            <a:lvl2pPr marL="742950" indent="-285750">
              <a:defRPr>
                <a:solidFill>
                  <a:schemeClr val="tx1"/>
                </a:solidFill>
                <a:latin typeface="Arial Black" pitchFamily="34" charset="0"/>
                <a:cs typeface="Arial" pitchFamily="34" charset="0"/>
              </a:defRPr>
            </a:lvl2pPr>
            <a:lvl3pPr marL="1143000" indent="-228600">
              <a:defRPr>
                <a:solidFill>
                  <a:schemeClr val="tx1"/>
                </a:solidFill>
                <a:latin typeface="Arial Black" pitchFamily="34" charset="0"/>
                <a:cs typeface="Arial" pitchFamily="34" charset="0"/>
              </a:defRPr>
            </a:lvl3pPr>
            <a:lvl4pPr marL="1600200" indent="-228600">
              <a:defRPr>
                <a:solidFill>
                  <a:schemeClr val="tx1"/>
                </a:solidFill>
                <a:latin typeface="Arial Black" pitchFamily="34" charset="0"/>
                <a:cs typeface="Arial" pitchFamily="34" charset="0"/>
              </a:defRPr>
            </a:lvl4pPr>
            <a:lvl5pPr marL="2057400" indent="-228600">
              <a:defRPr>
                <a:solidFill>
                  <a:schemeClr val="tx1"/>
                </a:solidFill>
                <a:latin typeface="Arial Black" pitchFamily="34" charset="0"/>
                <a:cs typeface="Arial" pitchFamily="34" charset="0"/>
              </a:defRPr>
            </a:lvl5pPr>
            <a:lvl6pPr marL="2514600" indent="-228600" eaLnBrk="0" fontAlgn="base" hangingPunct="0">
              <a:spcBef>
                <a:spcPct val="0"/>
              </a:spcBef>
              <a:spcAft>
                <a:spcPct val="0"/>
              </a:spcAft>
              <a:defRPr>
                <a:solidFill>
                  <a:schemeClr val="tx1"/>
                </a:solidFill>
                <a:latin typeface="Arial Black" pitchFamily="34" charset="0"/>
                <a:cs typeface="Arial" pitchFamily="34" charset="0"/>
              </a:defRPr>
            </a:lvl6pPr>
            <a:lvl7pPr marL="2971800" indent="-228600" eaLnBrk="0" fontAlgn="base" hangingPunct="0">
              <a:spcBef>
                <a:spcPct val="0"/>
              </a:spcBef>
              <a:spcAft>
                <a:spcPct val="0"/>
              </a:spcAft>
              <a:defRPr>
                <a:solidFill>
                  <a:schemeClr val="tx1"/>
                </a:solidFill>
                <a:latin typeface="Arial Black" pitchFamily="34" charset="0"/>
                <a:cs typeface="Arial" pitchFamily="34" charset="0"/>
              </a:defRPr>
            </a:lvl7pPr>
            <a:lvl8pPr marL="3429000" indent="-228600" eaLnBrk="0" fontAlgn="base" hangingPunct="0">
              <a:spcBef>
                <a:spcPct val="0"/>
              </a:spcBef>
              <a:spcAft>
                <a:spcPct val="0"/>
              </a:spcAft>
              <a:defRPr>
                <a:solidFill>
                  <a:schemeClr val="tx1"/>
                </a:solidFill>
                <a:latin typeface="Arial Black" pitchFamily="34" charset="0"/>
                <a:cs typeface="Arial" pitchFamily="34" charset="0"/>
              </a:defRPr>
            </a:lvl8pPr>
            <a:lvl9pPr marL="3886200" indent="-228600" eaLnBrk="0" fontAlgn="base" hangingPunct="0">
              <a:spcBef>
                <a:spcPct val="0"/>
              </a:spcBef>
              <a:spcAft>
                <a:spcPct val="0"/>
              </a:spcAft>
              <a:defRPr>
                <a:solidFill>
                  <a:schemeClr val="tx1"/>
                </a:solidFill>
                <a:latin typeface="Arial Black" pitchFamily="34" charset="0"/>
                <a:cs typeface="Arial" pitchFamily="34" charset="0"/>
              </a:defRPr>
            </a:lvl9pPr>
          </a:lstStyle>
          <a:p>
            <a:pPr algn="ctr" eaLnBrk="1" hangingPunct="1">
              <a:spcBef>
                <a:spcPct val="50000"/>
              </a:spcBef>
            </a:pPr>
            <a:r>
              <a:rPr lang="de-DE" altLang="en-US" sz="2000">
                <a:latin typeface="Tahoma" pitchFamily="34" charset="0"/>
              </a:rPr>
              <a:t>Duspatalin acts via the sodium channels in the cell wall of the smooth muscle in the gut (reduces spasm) </a:t>
            </a:r>
          </a:p>
          <a:p>
            <a:pPr algn="ctr" eaLnBrk="1" hangingPunct="1">
              <a:spcBef>
                <a:spcPct val="50000"/>
              </a:spcBef>
            </a:pPr>
            <a:r>
              <a:rPr lang="de-DE" altLang="en-US" sz="2000">
                <a:latin typeface="Tahoma" pitchFamily="34" charset="0"/>
              </a:rPr>
              <a:t>Duspatalin blocks the refilling of calcium depots (prevents atony).  </a:t>
            </a:r>
            <a:endParaRPr lang="en-US" altLang="en-US" sz="2000">
              <a:latin typeface="Tahoma" pitchFamily="34" charset="0"/>
            </a:endParaRPr>
          </a:p>
        </p:txBody>
      </p:sp>
      <p:sp>
        <p:nvSpPr>
          <p:cNvPr id="19464" name="Line 9"/>
          <p:cNvSpPr>
            <a:spLocks noChangeShapeType="1"/>
          </p:cNvSpPr>
          <p:nvPr/>
        </p:nvSpPr>
        <p:spPr bwMode="auto">
          <a:xfrm>
            <a:off x="1295400" y="3048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5" name="Line 10"/>
          <p:cNvSpPr>
            <a:spLocks noChangeShapeType="1"/>
          </p:cNvSpPr>
          <p:nvPr/>
        </p:nvSpPr>
        <p:spPr bwMode="auto">
          <a:xfrm>
            <a:off x="1219200" y="4648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6" name="Line 14"/>
          <p:cNvSpPr>
            <a:spLocks noChangeShapeType="1"/>
          </p:cNvSpPr>
          <p:nvPr/>
        </p:nvSpPr>
        <p:spPr bwMode="auto">
          <a:xfrm>
            <a:off x="10668000" y="2971800"/>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7" name="Rectangle 19"/>
          <p:cNvSpPr>
            <a:spLocks noChangeArrowheads="1"/>
          </p:cNvSpPr>
          <p:nvPr/>
        </p:nvSpPr>
        <p:spPr bwMode="auto">
          <a:xfrm>
            <a:off x="4343400" y="2895600"/>
            <a:ext cx="903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spcBef>
                <a:spcPct val="50000"/>
              </a:spcBef>
            </a:pPr>
            <a:r>
              <a:rPr lang="de-DE" altLang="en-US" sz="1400">
                <a:solidFill>
                  <a:schemeClr val="bg2"/>
                </a:solidFill>
                <a:latin typeface="Arial" pitchFamily="34" charset="0"/>
              </a:rPr>
              <a:t>Ca depot</a:t>
            </a:r>
            <a:endParaRPr lang="en-US" altLang="en-US" sz="1400">
              <a:solidFill>
                <a:schemeClr val="bg2"/>
              </a:solidFill>
              <a:latin typeface="Arial" pitchFamily="34" charset="0"/>
            </a:endParaRPr>
          </a:p>
        </p:txBody>
      </p:sp>
      <p:sp>
        <p:nvSpPr>
          <p:cNvPr id="19468" name="Rectangle 20"/>
          <p:cNvSpPr>
            <a:spLocks noChangeArrowheads="1"/>
          </p:cNvSpPr>
          <p:nvPr/>
        </p:nvSpPr>
        <p:spPr bwMode="auto">
          <a:xfrm>
            <a:off x="4343400" y="3581400"/>
            <a:ext cx="13477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50000"/>
              </a:lnSpc>
              <a:spcBef>
                <a:spcPct val="50000"/>
              </a:spcBef>
            </a:pPr>
            <a:r>
              <a:rPr lang="de-DE" altLang="en-US" sz="1400">
                <a:solidFill>
                  <a:schemeClr val="bg2"/>
                </a:solidFill>
                <a:latin typeface="Arial" pitchFamily="34" charset="0"/>
              </a:rPr>
              <a:t>Stimulation by </a:t>
            </a:r>
          </a:p>
          <a:p>
            <a:pPr eaLnBrk="1" hangingPunct="1">
              <a:lnSpc>
                <a:spcPct val="50000"/>
              </a:lnSpc>
              <a:spcBef>
                <a:spcPct val="50000"/>
              </a:spcBef>
            </a:pPr>
            <a:r>
              <a:rPr lang="de-DE" altLang="en-US" sz="1400">
                <a:solidFill>
                  <a:schemeClr val="bg2"/>
                </a:solidFill>
                <a:latin typeface="Arial" pitchFamily="34" charset="0"/>
              </a:rPr>
              <a:t>noradrenaline</a:t>
            </a:r>
            <a:endParaRPr lang="en-US" altLang="en-US" sz="1400">
              <a:solidFill>
                <a:schemeClr val="bg2"/>
              </a:solidFill>
              <a:latin typeface="Arial" pitchFamily="34" charset="0"/>
            </a:endParaRPr>
          </a:p>
        </p:txBody>
      </p:sp>
      <p:sp>
        <p:nvSpPr>
          <p:cNvPr id="19469" name="Rectangle 21"/>
          <p:cNvSpPr>
            <a:spLocks noChangeArrowheads="1"/>
          </p:cNvSpPr>
          <p:nvPr/>
        </p:nvSpPr>
        <p:spPr bwMode="auto">
          <a:xfrm>
            <a:off x="3962400" y="4343400"/>
            <a:ext cx="194786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50000"/>
              </a:lnSpc>
              <a:spcBef>
                <a:spcPct val="50000"/>
              </a:spcBef>
            </a:pPr>
            <a:r>
              <a:rPr lang="de-DE" altLang="en-US" sz="1400">
                <a:solidFill>
                  <a:schemeClr val="bg2"/>
                </a:solidFill>
                <a:latin typeface="Arial" pitchFamily="34" charset="0"/>
              </a:rPr>
              <a:t>Ca depot moves </a:t>
            </a:r>
          </a:p>
          <a:p>
            <a:pPr eaLnBrk="1" hangingPunct="1">
              <a:lnSpc>
                <a:spcPct val="50000"/>
              </a:lnSpc>
              <a:spcBef>
                <a:spcPct val="50000"/>
              </a:spcBef>
            </a:pPr>
            <a:r>
              <a:rPr lang="de-DE" altLang="en-US" sz="1400">
                <a:solidFill>
                  <a:schemeClr val="bg2"/>
                </a:solidFill>
                <a:latin typeface="Arial" pitchFamily="34" charset="0"/>
              </a:rPr>
              <a:t>into intracellular space</a:t>
            </a:r>
            <a:endParaRPr lang="en-US" altLang="en-US" sz="1400">
              <a:solidFill>
                <a:schemeClr val="bg2"/>
              </a:solidFill>
              <a:latin typeface="Arial" pitchFamily="34" charset="0"/>
            </a:endParaRPr>
          </a:p>
        </p:txBody>
      </p:sp>
      <p:sp>
        <p:nvSpPr>
          <p:cNvPr id="19470" name="Rectangle 22"/>
          <p:cNvSpPr>
            <a:spLocks noChangeArrowheads="1"/>
          </p:cNvSpPr>
          <p:nvPr/>
        </p:nvSpPr>
        <p:spPr bwMode="auto">
          <a:xfrm>
            <a:off x="3810000" y="5105400"/>
            <a:ext cx="300196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50000"/>
              </a:lnSpc>
              <a:spcBef>
                <a:spcPct val="50000"/>
              </a:spcBef>
            </a:pPr>
            <a:r>
              <a:rPr lang="de-DE" altLang="en-US" sz="1400">
                <a:solidFill>
                  <a:schemeClr val="bg2"/>
                </a:solidFill>
                <a:latin typeface="Arial" pitchFamily="34" charset="0"/>
              </a:rPr>
              <a:t>K channel opens, hyperpolarization </a:t>
            </a:r>
          </a:p>
          <a:p>
            <a:pPr eaLnBrk="1" hangingPunct="1">
              <a:lnSpc>
                <a:spcPct val="50000"/>
              </a:lnSpc>
              <a:spcBef>
                <a:spcPct val="50000"/>
              </a:spcBef>
            </a:pPr>
            <a:r>
              <a:rPr lang="de-DE" altLang="en-US" sz="1400">
                <a:solidFill>
                  <a:schemeClr val="bg2"/>
                </a:solidFill>
                <a:latin typeface="Arial" pitchFamily="34" charset="0"/>
              </a:rPr>
              <a:t>and tonus decrease</a:t>
            </a:r>
            <a:endParaRPr lang="en-US" altLang="en-US" sz="1400">
              <a:solidFill>
                <a:schemeClr val="bg2"/>
              </a:solidFill>
              <a:latin typeface="Arial" pitchFamily="34" charset="0"/>
            </a:endParaRPr>
          </a:p>
        </p:txBody>
      </p:sp>
      <p:sp>
        <p:nvSpPr>
          <p:cNvPr id="19471" name="Line 23"/>
          <p:cNvSpPr>
            <a:spLocks noChangeShapeType="1"/>
          </p:cNvSpPr>
          <p:nvPr/>
        </p:nvSpPr>
        <p:spPr bwMode="auto">
          <a:xfrm flipH="1">
            <a:off x="3962400" y="3124200"/>
            <a:ext cx="457200" cy="762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2" name="Line 24"/>
          <p:cNvSpPr>
            <a:spLocks noChangeShapeType="1"/>
          </p:cNvSpPr>
          <p:nvPr/>
        </p:nvSpPr>
        <p:spPr bwMode="auto">
          <a:xfrm>
            <a:off x="4876800" y="3962400"/>
            <a:ext cx="0" cy="3048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3" name="Line 25"/>
          <p:cNvSpPr>
            <a:spLocks noChangeShapeType="1"/>
          </p:cNvSpPr>
          <p:nvPr/>
        </p:nvSpPr>
        <p:spPr bwMode="auto">
          <a:xfrm>
            <a:off x="4876800" y="4724400"/>
            <a:ext cx="0" cy="3810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167447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381000"/>
            <a:ext cx="8458200" cy="1462088"/>
          </a:xfrm>
        </p:spPr>
        <p:txBody>
          <a:bodyPr>
            <a:normAutofit fontScale="90000"/>
          </a:bodyPr>
          <a:lstStyle/>
          <a:p>
            <a:pPr eaLnBrk="1" hangingPunct="1"/>
            <a:r>
              <a:rPr lang="en-US" sz="3200" smtClean="0">
                <a:solidFill>
                  <a:srgbClr val="CC0066"/>
                </a:solidFill>
                <a:latin typeface="VNI-Avo" pitchFamily="2" charset="0"/>
              </a:rPr>
              <a:t>A dual effect to restore the </a:t>
            </a:r>
            <a:br>
              <a:rPr lang="en-US" sz="3200" smtClean="0">
                <a:solidFill>
                  <a:srgbClr val="CC0066"/>
                </a:solidFill>
                <a:latin typeface="VNI-Avo" pitchFamily="2" charset="0"/>
              </a:rPr>
            </a:br>
            <a:r>
              <a:rPr lang="en-US" sz="3200" smtClean="0">
                <a:solidFill>
                  <a:srgbClr val="CC0066"/>
                </a:solidFill>
                <a:latin typeface="VNI-Avo" pitchFamily="2" charset="0"/>
              </a:rPr>
              <a:t>physiological equilibrium </a:t>
            </a:r>
            <a:br>
              <a:rPr lang="en-US" sz="3200" smtClean="0">
                <a:solidFill>
                  <a:srgbClr val="CC0066"/>
                </a:solidFill>
                <a:latin typeface="VNI-Avo" pitchFamily="2" charset="0"/>
              </a:rPr>
            </a:br>
            <a:r>
              <a:rPr lang="en-US" sz="3200" smtClean="0">
                <a:solidFill>
                  <a:srgbClr val="CC0066"/>
                </a:solidFill>
                <a:latin typeface="VNI-Avo" pitchFamily="2" charset="0"/>
              </a:rPr>
              <a:t>of motility</a:t>
            </a:r>
          </a:p>
        </p:txBody>
      </p:sp>
      <p:graphicFrame>
        <p:nvGraphicFramePr>
          <p:cNvPr id="100387" name="Group 35"/>
          <p:cNvGraphicFramePr>
            <a:graphicFrameLocks noGrp="1"/>
          </p:cNvGraphicFramePr>
          <p:nvPr>
            <p:ph type="tbl" idx="1"/>
            <p:extLst>
              <p:ext uri="{D42A27DB-BD31-4B8C-83A1-F6EECF244321}">
                <p14:modId xmlns:p14="http://schemas.microsoft.com/office/powerpoint/2010/main" val="1672007987"/>
              </p:ext>
            </p:extLst>
          </p:nvPr>
        </p:nvGraphicFramePr>
        <p:xfrm>
          <a:off x="381000" y="2181225"/>
          <a:ext cx="8534400" cy="4676775"/>
        </p:xfrm>
        <a:graphic>
          <a:graphicData uri="http://schemas.openxmlformats.org/drawingml/2006/table">
            <a:tbl>
              <a:tblPr/>
              <a:tblGrid>
                <a:gridCol w="2438400">
                  <a:extLst>
                    <a:ext uri="{9D8B030D-6E8A-4147-A177-3AD203B41FA5}">
                      <a16:colId xmlns:a16="http://schemas.microsoft.com/office/drawing/2014/main" xmlns="" val="20000"/>
                    </a:ext>
                  </a:extLst>
                </a:gridCol>
                <a:gridCol w="3581400">
                  <a:extLst>
                    <a:ext uri="{9D8B030D-6E8A-4147-A177-3AD203B41FA5}">
                      <a16:colId xmlns:a16="http://schemas.microsoft.com/office/drawing/2014/main" xmlns="" val="20001"/>
                    </a:ext>
                  </a:extLst>
                </a:gridCol>
                <a:gridCol w="2514600">
                  <a:extLst>
                    <a:ext uri="{9D8B030D-6E8A-4147-A177-3AD203B41FA5}">
                      <a16:colId xmlns:a16="http://schemas.microsoft.com/office/drawing/2014/main" xmlns="" val="20002"/>
                    </a:ext>
                  </a:extLst>
                </a:gridCol>
              </a:tblGrid>
              <a:tr h="13938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sz="2400" b="0" i="0" u="none" strike="noStrike" cap="none" normalizeH="0" baseline="0" smtClean="0">
                          <a:ln>
                            <a:noFill/>
                          </a:ln>
                          <a:solidFill>
                            <a:srgbClr val="CC3300"/>
                          </a:solidFill>
                          <a:effectLst/>
                          <a:latin typeface="Arial" charset="0"/>
                          <a:cs typeface="Arial" charset="0"/>
                        </a:rPr>
                        <a:t>Pathophysiological 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sz="2400" b="0" i="0" u="none" strike="noStrike" cap="none" normalizeH="0" baseline="0" smtClean="0">
                          <a:ln>
                            <a:noFill/>
                          </a:ln>
                          <a:solidFill>
                            <a:srgbClr val="CC3300"/>
                          </a:solidFill>
                          <a:effectLst/>
                          <a:latin typeface="Arial" charset="0"/>
                          <a:cs typeface="Arial" charset="0"/>
                        </a:rPr>
                        <a:t>Mechanisms of action/properties of TRIMEBUTINE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sz="2400" b="0" i="0" u="none" strike="noStrike" cap="none" normalizeH="0" baseline="0" smtClean="0">
                          <a:ln>
                            <a:noFill/>
                          </a:ln>
                          <a:solidFill>
                            <a:srgbClr val="CC3300"/>
                          </a:solidFill>
                          <a:effectLst/>
                          <a:latin typeface="Arial" charset="0"/>
                          <a:cs typeface="Arial" charset="0"/>
                        </a:rPr>
                        <a:t>Motor effects induced by TRIMEBUTINE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641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sz="2400" b="0" i="0" u="none" strike="noStrike" cap="none" normalizeH="0" baseline="0" smtClean="0">
                          <a:ln>
                            <a:noFill/>
                          </a:ln>
                          <a:solidFill>
                            <a:srgbClr val="002060"/>
                          </a:solidFill>
                          <a:effectLst/>
                          <a:latin typeface="Arial" charset="0"/>
                          <a:cs typeface="Arial" charset="0"/>
                        </a:rPr>
                        <a:t>Gastro-intestinal tract in hypermotility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sz="2400" b="0" i="0" u="none" strike="noStrike" cap="none" normalizeH="0" baseline="0" smtClean="0">
                          <a:ln>
                            <a:noFill/>
                          </a:ln>
                          <a:solidFill>
                            <a:srgbClr val="002060"/>
                          </a:solidFill>
                          <a:effectLst/>
                          <a:latin typeface="Arial" charset="0"/>
                          <a:cs typeface="Arial" charset="0"/>
                        </a:rPr>
                        <a:t>Binding to the </a:t>
                      </a:r>
                      <a:r>
                        <a:rPr kumimoji="0" lang="en-US" sz="2400" b="0" i="0" u="none" strike="noStrike" cap="none" normalizeH="0" baseline="0" smtClean="0">
                          <a:ln>
                            <a:noFill/>
                          </a:ln>
                          <a:solidFill>
                            <a:srgbClr val="FF0000"/>
                          </a:solidFill>
                          <a:effectLst/>
                          <a:latin typeface="Arial" charset="0"/>
                          <a:cs typeface="Arial" charset="0"/>
                        </a:rPr>
                        <a:t>k type </a:t>
                      </a:r>
                      <a:r>
                        <a:rPr kumimoji="0" lang="en-US" sz="2400" b="0" i="0" u="none" strike="noStrike" cap="none" normalizeH="0" baseline="0" smtClean="0">
                          <a:ln>
                            <a:noFill/>
                          </a:ln>
                          <a:solidFill>
                            <a:srgbClr val="002060"/>
                          </a:solidFill>
                          <a:effectLst/>
                          <a:latin typeface="Arial" charset="0"/>
                          <a:cs typeface="Arial" charset="0"/>
                        </a:rPr>
                        <a:t>of enkephalin receptors of the enteric nervous system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sz="2400" b="0" i="0" u="none" strike="noStrike" cap="none" normalizeH="0" baseline="0" smtClean="0">
                          <a:ln>
                            <a:noFill/>
                          </a:ln>
                          <a:solidFill>
                            <a:srgbClr val="002060"/>
                          </a:solidFill>
                          <a:effectLst/>
                          <a:latin typeface="Arial" charset="0"/>
                          <a:cs typeface="Arial" charset="0"/>
                        </a:rPr>
                        <a:t>Correction of hypermotility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641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sz="2400" b="0" i="0" u="none" strike="noStrike" cap="none" normalizeH="0" baseline="0" smtClean="0">
                          <a:ln>
                            <a:noFill/>
                          </a:ln>
                          <a:solidFill>
                            <a:srgbClr val="002060"/>
                          </a:solidFill>
                          <a:effectLst/>
                          <a:latin typeface="Arial" charset="0"/>
                          <a:cs typeface="Arial" charset="0"/>
                        </a:rPr>
                        <a:t>Gastro-intestinal tract in hypomotility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sz="2400" b="0" i="0" u="none" strike="noStrike" cap="none" normalizeH="0" baseline="0" smtClean="0">
                          <a:ln>
                            <a:noFill/>
                          </a:ln>
                          <a:solidFill>
                            <a:srgbClr val="002060"/>
                          </a:solidFill>
                          <a:effectLst/>
                          <a:latin typeface="Arial" charset="0"/>
                          <a:cs typeface="Arial" charset="0"/>
                        </a:rPr>
                        <a:t>Binding to the </a:t>
                      </a:r>
                      <a:r>
                        <a:rPr kumimoji="0" lang="en-US" sz="2400" b="0" i="0" u="none" strike="noStrike" cap="none" normalizeH="0" baseline="0" smtClean="0">
                          <a:ln>
                            <a:noFill/>
                          </a:ln>
                          <a:solidFill>
                            <a:srgbClr val="FF0000"/>
                          </a:solidFill>
                          <a:effectLst/>
                          <a:latin typeface="Arial" charset="0"/>
                          <a:cs typeface="Arial" charset="0"/>
                        </a:rPr>
                        <a:t>μ ,</a:t>
                      </a:r>
                      <a:r>
                        <a:rPr kumimoji="0" lang="en-US" sz="2400" b="0" i="0" u="none" strike="noStrike" cap="none" normalizeH="0" baseline="0" smtClean="0">
                          <a:ln>
                            <a:noFill/>
                          </a:ln>
                          <a:solidFill>
                            <a:srgbClr val="FF0000"/>
                          </a:solidFill>
                          <a:effectLst/>
                          <a:latin typeface="Arial" charset="0"/>
                          <a:cs typeface="Arial" charset="0"/>
                          <a:sym typeface="Symbol" pitchFamily="18" charset="2"/>
                        </a:rPr>
                        <a:t></a:t>
                      </a:r>
                      <a:r>
                        <a:rPr kumimoji="0" lang="en-US" sz="2400" b="0" i="0" u="none" strike="noStrike" cap="none" normalizeH="0" baseline="0" smtClean="0">
                          <a:ln>
                            <a:noFill/>
                          </a:ln>
                          <a:solidFill>
                            <a:srgbClr val="FF0000"/>
                          </a:solidFill>
                          <a:effectLst/>
                          <a:latin typeface="Arial" charset="0"/>
                          <a:cs typeface="Arial" charset="0"/>
                        </a:rPr>
                        <a:t>  type </a:t>
                      </a:r>
                      <a:r>
                        <a:rPr kumimoji="0" lang="en-US" sz="2400" b="0" i="0" u="none" strike="noStrike" cap="none" normalizeH="0" baseline="0" smtClean="0">
                          <a:ln>
                            <a:noFill/>
                          </a:ln>
                          <a:solidFill>
                            <a:srgbClr val="002060"/>
                          </a:solidFill>
                          <a:effectLst/>
                          <a:latin typeface="Arial" charset="0"/>
                          <a:cs typeface="Arial" charset="0"/>
                        </a:rPr>
                        <a:t>of enkephalin receptors of the enteric nervous system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sz="2400" b="0" i="0" u="none" strike="noStrike" cap="none" normalizeH="0" baseline="0" smtClean="0">
                          <a:ln>
                            <a:noFill/>
                          </a:ln>
                          <a:solidFill>
                            <a:srgbClr val="002060"/>
                          </a:solidFill>
                          <a:effectLst/>
                          <a:latin typeface="Arial" charset="0"/>
                          <a:cs typeface="Arial" charset="0"/>
                        </a:rPr>
                        <a:t>Restoration of motility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966097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pPr eaLnBrk="1" hangingPunct="1"/>
            <a:r>
              <a:rPr lang="en-US" smtClean="0">
                <a:solidFill>
                  <a:srgbClr val="CC3300"/>
                </a:solidFill>
                <a:latin typeface="Arial" pitchFamily="34" charset="0"/>
              </a:rPr>
              <a:t>TRIMEBUTINE</a:t>
            </a:r>
            <a:r>
              <a:rPr lang="en-US" smtClean="0">
                <a:solidFill>
                  <a:srgbClr val="66FF33"/>
                </a:solidFill>
                <a:latin typeface="Arial" pitchFamily="34" charset="0"/>
              </a:rPr>
              <a:t> </a:t>
            </a:r>
            <a:r>
              <a:rPr lang="en-US" smtClean="0">
                <a:solidFill>
                  <a:srgbClr val="CC3300"/>
                </a:solidFill>
                <a:latin typeface="Arial" pitchFamily="34" charset="0"/>
              </a:rPr>
              <a:t>more than antispasmodic</a:t>
            </a:r>
          </a:p>
        </p:txBody>
      </p:sp>
      <p:sp>
        <p:nvSpPr>
          <p:cNvPr id="62467" name="Rectangle 3"/>
          <p:cNvSpPr>
            <a:spLocks noGrp="1" noChangeArrowheads="1"/>
          </p:cNvSpPr>
          <p:nvPr>
            <p:ph type="body" idx="1"/>
          </p:nvPr>
        </p:nvSpPr>
        <p:spPr/>
        <p:txBody>
          <a:bodyPr/>
          <a:lstStyle/>
          <a:p>
            <a:pPr eaLnBrk="1" hangingPunct="1">
              <a:lnSpc>
                <a:spcPct val="130000"/>
              </a:lnSpc>
            </a:pPr>
            <a:r>
              <a:rPr lang="en-US" sz="2800" smtClean="0">
                <a:solidFill>
                  <a:srgbClr val="002060"/>
                </a:solidFill>
                <a:latin typeface="Arial" pitchFamily="34" charset="0"/>
              </a:rPr>
              <a:t>Significant decrease in intensity, duration and frequency of pain (1)</a:t>
            </a:r>
          </a:p>
          <a:p>
            <a:pPr eaLnBrk="1" hangingPunct="1">
              <a:lnSpc>
                <a:spcPct val="130000"/>
              </a:lnSpc>
            </a:pPr>
            <a:r>
              <a:rPr lang="en-US" sz="2800" smtClean="0">
                <a:solidFill>
                  <a:srgbClr val="002060"/>
                </a:solidFill>
                <a:latin typeface="Arial" pitchFamily="34" charset="0"/>
              </a:rPr>
              <a:t>Improvement in pain and constipation and reduction in bloating in 84%, 88% and 84% of patients (2)</a:t>
            </a:r>
          </a:p>
          <a:p>
            <a:pPr eaLnBrk="1" hangingPunct="1">
              <a:lnSpc>
                <a:spcPct val="130000"/>
              </a:lnSpc>
            </a:pPr>
            <a:r>
              <a:rPr lang="en-US" sz="2800" smtClean="0">
                <a:solidFill>
                  <a:srgbClr val="002060"/>
                </a:solidFill>
                <a:latin typeface="Arial" pitchFamily="34" charset="0"/>
              </a:rPr>
              <a:t>Reduction in diarrhea in 95% of patients (3)</a:t>
            </a:r>
          </a:p>
        </p:txBody>
      </p:sp>
      <p:sp>
        <p:nvSpPr>
          <p:cNvPr id="62468" name="Rectangle 4"/>
          <p:cNvSpPr>
            <a:spLocks noChangeArrowheads="1"/>
          </p:cNvSpPr>
          <p:nvPr/>
        </p:nvSpPr>
        <p:spPr bwMode="auto">
          <a:xfrm>
            <a:off x="3429000" y="5715000"/>
            <a:ext cx="533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2469" name="Rectangle 5"/>
          <p:cNvSpPr>
            <a:spLocks noChangeArrowheads="1"/>
          </p:cNvSpPr>
          <p:nvPr/>
        </p:nvSpPr>
        <p:spPr bwMode="auto">
          <a:xfrm>
            <a:off x="3733800" y="5486400"/>
            <a:ext cx="5410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solidFill>
                  <a:srgbClr val="002060"/>
                </a:solidFill>
                <a:latin typeface="Arial" pitchFamily="34" charset="0"/>
              </a:rPr>
              <a:t>1 Schaffstein W. Current therapeutic research 1990</a:t>
            </a:r>
          </a:p>
          <a:p>
            <a:r>
              <a:rPr lang="en-US">
                <a:solidFill>
                  <a:srgbClr val="002060"/>
                </a:solidFill>
                <a:latin typeface="Arial" pitchFamily="34" charset="0"/>
              </a:rPr>
              <a:t>2 Claude R. Gaz Med 1973</a:t>
            </a:r>
          </a:p>
          <a:p>
            <a:r>
              <a:rPr lang="en-US">
                <a:solidFill>
                  <a:srgbClr val="002060"/>
                </a:solidFill>
                <a:latin typeface="Arial" pitchFamily="34" charset="0"/>
              </a:rPr>
              <a:t>3 Grenier J.F. Est Medicine 1986</a:t>
            </a:r>
          </a:p>
        </p:txBody>
      </p:sp>
    </p:spTree>
    <p:extLst>
      <p:ext uri="{BB962C8B-B14F-4D97-AF65-F5344CB8AC3E}">
        <p14:creationId xmlns:p14="http://schemas.microsoft.com/office/powerpoint/2010/main" val="614477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034" y="762000"/>
            <a:ext cx="7517765"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371600" y="304800"/>
            <a:ext cx="6553200" cy="137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3711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5"/>
          <p:cNvSpPr>
            <a:spLocks noGrp="1"/>
          </p:cNvSpPr>
          <p:nvPr>
            <p:ph sz="half" idx="2"/>
          </p:nvPr>
        </p:nvSpPr>
        <p:spPr>
          <a:xfrm>
            <a:off x="4273550" y="2332038"/>
            <a:ext cx="4641850" cy="4525962"/>
          </a:xfrm>
        </p:spPr>
        <p:txBody>
          <a:bodyPr/>
          <a:lstStyle/>
          <a:p>
            <a:pPr>
              <a:lnSpc>
                <a:spcPct val="110000"/>
              </a:lnSpc>
            </a:pPr>
            <a:r>
              <a:rPr lang="en-US" altLang="en-US" sz="2200" smtClean="0">
                <a:solidFill>
                  <a:srgbClr val="FF0000"/>
                </a:solidFill>
                <a:latin typeface="Arial" pitchFamily="34" charset="0"/>
                <a:cs typeface="Arial" pitchFamily="34" charset="0"/>
              </a:rPr>
              <a:t>Trong thực hành,trimebutine  không nên xem là một thuốc hoàn toàn vô hại, trái ngược với các dữ liệu về an toàn hiện có còn hạn chế. Bệnh nhân bị đau do IBS nên được thông báo  về tác dụng phụ của Trimebutine , và cân nhắc giữa nguy cơ - lợi ích và cần được đánh giá lại ở các bệnh nhân đang dùng thuốc này.</a:t>
            </a:r>
          </a:p>
          <a:p>
            <a:pPr>
              <a:lnSpc>
                <a:spcPct val="110000"/>
              </a:lnSpc>
            </a:pPr>
            <a:endParaRPr lang="en-US" altLang="en-US" sz="2200" smtClean="0">
              <a:latin typeface="Segoe UI" pitchFamily="34" charset="0"/>
              <a:cs typeface="Segoe UI" pitchFamily="34" charset="0"/>
            </a:endParaRPr>
          </a:p>
        </p:txBody>
      </p:sp>
      <p:pic>
        <p:nvPicPr>
          <p:cNvPr id="23555"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749300" y="3865563"/>
            <a:ext cx="3298825" cy="2916237"/>
          </a:xfrm>
        </p:spPr>
      </p:pic>
      <p:pic>
        <p:nvPicPr>
          <p:cNvPr id="235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925" y="342900"/>
            <a:ext cx="634682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 y="2273300"/>
            <a:ext cx="3411538"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61939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Arial" pitchFamily="34" charset="0"/>
                <a:cs typeface="Arial" pitchFamily="34" charset="0"/>
              </a:rPr>
              <a:t>KẾT LUẬN</a:t>
            </a:r>
            <a:endParaRPr lang="en-US">
              <a:solidFill>
                <a:srgbClr val="FF0000"/>
              </a:solidFill>
              <a:latin typeface="Arial" pitchFamily="34" charset="0"/>
              <a:cs typeface="Arial" pitchFamily="34" charset="0"/>
            </a:endParaRPr>
          </a:p>
        </p:txBody>
      </p:sp>
      <p:sp>
        <p:nvSpPr>
          <p:cNvPr id="3" name="Content Placeholder 2"/>
          <p:cNvSpPr>
            <a:spLocks noGrp="1"/>
          </p:cNvSpPr>
          <p:nvPr>
            <p:ph idx="1"/>
          </p:nvPr>
        </p:nvSpPr>
        <p:spPr>
          <a:xfrm>
            <a:off x="762000" y="1600200"/>
            <a:ext cx="7543800" cy="4525963"/>
          </a:xfrm>
        </p:spPr>
        <p:txBody>
          <a:bodyPr/>
          <a:lstStyle/>
          <a:p>
            <a:pPr algn="just"/>
            <a:r>
              <a:rPr lang="en-US" smtClean="0">
                <a:solidFill>
                  <a:srgbClr val="002060"/>
                </a:solidFill>
                <a:latin typeface="Arial" pitchFamily="34" charset="0"/>
                <a:cs typeface="Arial" pitchFamily="34" charset="0"/>
              </a:rPr>
              <a:t>Biến chứng và than phiền có thể xảy ra sau mổ trĩ , do đó thuốc sau mổ là </a:t>
            </a:r>
            <a:r>
              <a:rPr lang="en-US">
                <a:solidFill>
                  <a:srgbClr val="002060"/>
                </a:solidFill>
                <a:latin typeface="Arial" pitchFamily="34" charset="0"/>
                <a:cs typeface="Arial" pitchFamily="34" charset="0"/>
              </a:rPr>
              <a:t>cần thiết</a:t>
            </a:r>
            <a:r>
              <a:rPr lang="en-US" smtClean="0">
                <a:solidFill>
                  <a:srgbClr val="002060"/>
                </a:solidFill>
                <a:latin typeface="Arial" pitchFamily="34" charset="0"/>
                <a:cs typeface="Arial" pitchFamily="34" charset="0"/>
              </a:rPr>
              <a:t> để giảm yếu tố này.</a:t>
            </a:r>
          </a:p>
          <a:p>
            <a:pPr algn="just"/>
            <a:r>
              <a:rPr lang="en-US" smtClean="0">
                <a:solidFill>
                  <a:srgbClr val="002060"/>
                </a:solidFill>
                <a:latin typeface="Arial" pitchFamily="34" charset="0"/>
                <a:cs typeface="Arial" pitchFamily="34" charset="0"/>
              </a:rPr>
              <a:t>Việc sử dụng thuốc sau mổ trĩ cần phải chú ý đến các tác dụng không mong muốn khi dùng thuốc làm tăng thêm biến chứng và than phiền của bệnh nhân.</a:t>
            </a:r>
            <a:endParaRPr lang="en-US">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31265036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1"/>
            <a:ext cx="9144000" cy="591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1"/>
          <p:cNvSpPr>
            <a:spLocks noChangeArrowheads="1"/>
          </p:cNvSpPr>
          <p:nvPr/>
        </p:nvSpPr>
        <p:spPr bwMode="auto">
          <a:xfrm>
            <a:off x="1020195" y="6019802"/>
            <a:ext cx="71036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3600">
                <a:solidFill>
                  <a:srgbClr val="FF0000"/>
                </a:solidFill>
                <a:cs typeface="Arial" pitchFamily="34" charset="0"/>
              </a:rPr>
              <a:t>CÁM ƠN SỰ THEO DÕI CỦA CÁC BẠN</a:t>
            </a:r>
          </a:p>
        </p:txBody>
      </p:sp>
    </p:spTree>
    <p:extLst>
      <p:ext uri="{BB962C8B-B14F-4D97-AF65-F5344CB8AC3E}">
        <p14:creationId xmlns:p14="http://schemas.microsoft.com/office/powerpoint/2010/main" val="1821766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086600" cy="1143000"/>
          </a:xfrm>
        </p:spPr>
        <p:txBody>
          <a:bodyPr>
            <a:normAutofit fontScale="90000"/>
          </a:bodyPr>
          <a:lstStyle/>
          <a:p>
            <a:pPr eaLnBrk="1" hangingPunct="1">
              <a:defRPr/>
            </a:pPr>
            <a:r>
              <a:rPr lang="en-US" smtClean="0">
                <a:solidFill>
                  <a:srgbClr val="FF0000"/>
                </a:solidFill>
              </a:rPr>
              <a:t>BIẾN CHỨNG </a:t>
            </a:r>
            <a:br>
              <a:rPr lang="en-US" smtClean="0">
                <a:solidFill>
                  <a:srgbClr val="FF0000"/>
                </a:solidFill>
              </a:rPr>
            </a:br>
            <a:r>
              <a:rPr lang="en-US" smtClean="0">
                <a:solidFill>
                  <a:srgbClr val="FF0000"/>
                </a:solidFill>
              </a:rPr>
              <a:t>SAU PHẪU THUẬT TRĨ</a:t>
            </a:r>
            <a:endParaRPr lang="en-US" dirty="0" smtClean="0">
              <a:solidFill>
                <a:srgbClr val="FF0000"/>
              </a:solidFill>
            </a:endParaRPr>
          </a:p>
        </p:txBody>
      </p:sp>
      <p:sp>
        <p:nvSpPr>
          <p:cNvPr id="3" name="Content Placeholder 2"/>
          <p:cNvSpPr>
            <a:spLocks noGrp="1"/>
          </p:cNvSpPr>
          <p:nvPr>
            <p:ph idx="1"/>
          </p:nvPr>
        </p:nvSpPr>
        <p:spPr>
          <a:xfrm>
            <a:off x="1219200" y="2133600"/>
            <a:ext cx="6934200" cy="3810000"/>
          </a:xfrm>
        </p:spPr>
        <p:txBody>
          <a:bodyPr>
            <a:normAutofit lnSpcReduction="10000"/>
          </a:bodyPr>
          <a:lstStyle/>
          <a:p>
            <a:pPr eaLnBrk="1" hangingPunct="1">
              <a:defRPr/>
            </a:pPr>
            <a:r>
              <a:rPr lang="en-US" dirty="0" smtClean="0"/>
              <a:t>ĐAU, CẢM GIÁC MÓT RẶN</a:t>
            </a:r>
          </a:p>
          <a:p>
            <a:pPr eaLnBrk="1" hangingPunct="1">
              <a:defRPr/>
            </a:pPr>
            <a:r>
              <a:rPr lang="en-US" dirty="0" smtClean="0"/>
              <a:t>BÍ </a:t>
            </a:r>
            <a:r>
              <a:rPr lang="en-US" dirty="0" err="1" smtClean="0"/>
              <a:t>TiỂU</a:t>
            </a:r>
            <a:endParaRPr lang="en-US" dirty="0" smtClean="0"/>
          </a:p>
          <a:p>
            <a:pPr eaLnBrk="1" hangingPunct="1">
              <a:defRPr/>
            </a:pPr>
            <a:r>
              <a:rPr lang="en-US" dirty="0" smtClean="0"/>
              <a:t>CHẢY MÁU</a:t>
            </a:r>
          </a:p>
          <a:p>
            <a:pPr eaLnBrk="1" hangingPunct="1">
              <a:defRPr/>
            </a:pPr>
            <a:r>
              <a:rPr lang="en-US" dirty="0" smtClean="0"/>
              <a:t>DA THỪA HẬU MÔN, TÁI PHÁT, HẸP TRỰC TRÀNG</a:t>
            </a:r>
          </a:p>
          <a:p>
            <a:pPr eaLnBrk="1" hangingPunct="1">
              <a:defRPr/>
            </a:pPr>
            <a:r>
              <a:rPr lang="en-US" dirty="0" smtClean="0"/>
              <a:t>THỦNG TRỰC TRÀNG, RÒ ÂM ĐẠO TRỰC TRÀNG</a:t>
            </a:r>
          </a:p>
        </p:txBody>
      </p:sp>
    </p:spTree>
    <p:extLst>
      <p:ext uri="{BB962C8B-B14F-4D97-AF65-F5344CB8AC3E}">
        <p14:creationId xmlns:p14="http://schemas.microsoft.com/office/powerpoint/2010/main" val="2931211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239000" cy="5059362"/>
          </a:xfrm>
        </p:spPr>
        <p:txBody>
          <a:bodyPr>
            <a:normAutofit/>
          </a:bodyPr>
          <a:lstStyle/>
          <a:p>
            <a:pPr>
              <a:lnSpc>
                <a:spcPct val="150000"/>
              </a:lnSpc>
            </a:pPr>
            <a:r>
              <a:rPr lang="en-US" smtClean="0">
                <a:solidFill>
                  <a:srgbClr val="FF0000"/>
                </a:solidFill>
                <a:latin typeface="Arial" pitchFamily="34" charset="0"/>
                <a:cs typeface="Arial" pitchFamily="34" charset="0"/>
              </a:rPr>
              <a:t>CÁC THUỐC GIẢM ĐAU, GIẢM VIÊM SAU PHẪU THUẬT TRĨ</a:t>
            </a:r>
            <a:endParaRPr lang="en-US">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28101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0"/>
            <a:ext cx="8305800" cy="1470025"/>
          </a:xfrm>
        </p:spPr>
        <p:txBody>
          <a:bodyPr>
            <a:normAutofit/>
          </a:bodyPr>
          <a:lstStyle/>
          <a:p>
            <a:r>
              <a:rPr lang="en-US" dirty="0" smtClean="0">
                <a:solidFill>
                  <a:srgbClr val="FF0000"/>
                </a:solidFill>
              </a:rPr>
              <a:t>BN </a:t>
            </a:r>
            <a:r>
              <a:rPr lang="en-US" dirty="0" err="1" smtClean="0">
                <a:solidFill>
                  <a:srgbClr val="FF0000"/>
                </a:solidFill>
              </a:rPr>
              <a:t>cần</a:t>
            </a:r>
            <a:r>
              <a:rPr lang="en-US" dirty="0" smtClean="0">
                <a:solidFill>
                  <a:srgbClr val="FF0000"/>
                </a:solidFill>
              </a:rPr>
              <a:t> NSAIDs </a:t>
            </a:r>
            <a:r>
              <a:rPr lang="en-US" dirty="0" err="1" smtClean="0">
                <a:solidFill>
                  <a:srgbClr val="FF0000"/>
                </a:solidFill>
              </a:rPr>
              <a:t>nhưng</a:t>
            </a:r>
            <a:r>
              <a:rPr lang="en-US" dirty="0" smtClean="0">
                <a:solidFill>
                  <a:srgbClr val="FF0000"/>
                </a:solidFill>
              </a:rPr>
              <a:t> … </a:t>
            </a:r>
            <a:r>
              <a:rPr lang="en-US" dirty="0" err="1" smtClean="0">
                <a:solidFill>
                  <a:srgbClr val="FF0000"/>
                </a:solidFill>
              </a:rPr>
              <a:t>tác</a:t>
            </a:r>
            <a:r>
              <a:rPr lang="en-US" dirty="0" smtClean="0">
                <a:solidFill>
                  <a:srgbClr val="FF0000"/>
                </a:solidFill>
              </a:rPr>
              <a:t> </a:t>
            </a:r>
            <a:r>
              <a:rPr lang="en-US" dirty="0" err="1" smtClean="0">
                <a:solidFill>
                  <a:srgbClr val="FF0000"/>
                </a:solidFill>
              </a:rPr>
              <a:t>dụng</a:t>
            </a:r>
            <a:r>
              <a:rPr lang="en-US" dirty="0" smtClean="0">
                <a:solidFill>
                  <a:srgbClr val="FF0000"/>
                </a:solidFill>
              </a:rPr>
              <a:t> </a:t>
            </a:r>
            <a:r>
              <a:rPr lang="en-US" dirty="0" err="1" smtClean="0">
                <a:solidFill>
                  <a:srgbClr val="FF0000"/>
                </a:solidFill>
              </a:rPr>
              <a:t>phụ</a:t>
            </a:r>
            <a:r>
              <a:rPr lang="en-US" dirty="0" smtClean="0">
                <a:solidFill>
                  <a:srgbClr val="FF0000"/>
                </a:solidFill>
              </a:rPr>
              <a:t> </a:t>
            </a:r>
            <a:r>
              <a:rPr lang="en-US" dirty="0" err="1" smtClean="0">
                <a:solidFill>
                  <a:srgbClr val="FF0000"/>
                </a:solidFill>
              </a:rPr>
              <a:t>tiêu</a:t>
            </a:r>
            <a:r>
              <a:rPr lang="en-US" dirty="0" smtClean="0">
                <a:solidFill>
                  <a:srgbClr val="FF0000"/>
                </a:solidFill>
              </a:rPr>
              <a:t> </a:t>
            </a:r>
            <a:r>
              <a:rPr lang="en-US" dirty="0" err="1" smtClean="0">
                <a:solidFill>
                  <a:srgbClr val="FF0000"/>
                </a:solidFill>
              </a:rPr>
              <a:t>hóa</a:t>
            </a:r>
            <a:r>
              <a:rPr lang="en-US" dirty="0" smtClean="0">
                <a:solidFill>
                  <a:srgbClr val="FF0000"/>
                </a:solidFill>
              </a:rPr>
              <a:t> </a:t>
            </a:r>
            <a:r>
              <a:rPr lang="en-US" dirty="0" err="1" smtClean="0">
                <a:solidFill>
                  <a:srgbClr val="FF0000"/>
                </a:solidFill>
              </a:rPr>
              <a:t>là</a:t>
            </a:r>
            <a:r>
              <a:rPr lang="en-US" dirty="0" smtClean="0">
                <a:solidFill>
                  <a:srgbClr val="FF0000"/>
                </a:solidFill>
              </a:rPr>
              <a:t> </a:t>
            </a:r>
            <a:r>
              <a:rPr lang="en-US" dirty="0" err="1" smtClean="0">
                <a:solidFill>
                  <a:srgbClr val="FF0000"/>
                </a:solidFill>
              </a:rPr>
              <a:t>một</a:t>
            </a:r>
            <a:r>
              <a:rPr lang="en-US" dirty="0" smtClean="0">
                <a:solidFill>
                  <a:srgbClr val="FF0000"/>
                </a:solidFill>
              </a:rPr>
              <a:t> </a:t>
            </a:r>
            <a:r>
              <a:rPr lang="en-US" dirty="0" err="1" smtClean="0">
                <a:solidFill>
                  <a:srgbClr val="FF0000"/>
                </a:solidFill>
              </a:rPr>
              <a:t>trở</a:t>
            </a:r>
            <a:r>
              <a:rPr lang="en-US" dirty="0" smtClean="0">
                <a:solidFill>
                  <a:srgbClr val="FF0000"/>
                </a:solidFill>
              </a:rPr>
              <a:t> </a:t>
            </a:r>
            <a:r>
              <a:rPr lang="en-US" dirty="0" err="1" smtClean="0">
                <a:solidFill>
                  <a:srgbClr val="FF0000"/>
                </a:solidFill>
              </a:rPr>
              <a:t>ngại</a:t>
            </a:r>
            <a:endParaRPr lang="en-US" dirty="0">
              <a:solidFill>
                <a:srgbClr val="FF0000"/>
              </a:solidFill>
            </a:endParaRPr>
          </a:p>
        </p:txBody>
      </p:sp>
      <p:sp>
        <p:nvSpPr>
          <p:cNvPr id="3" name="Subtitle 2"/>
          <p:cNvSpPr>
            <a:spLocks noGrp="1"/>
          </p:cNvSpPr>
          <p:nvPr>
            <p:ph type="subTitle" idx="1"/>
          </p:nvPr>
        </p:nvSpPr>
        <p:spPr>
          <a:xfrm>
            <a:off x="304800" y="2456892"/>
            <a:ext cx="7903604" cy="3708412"/>
          </a:xfrm>
        </p:spPr>
        <p:txBody>
          <a:bodyPr>
            <a:normAutofit/>
          </a:bodyPr>
          <a:lstStyle/>
          <a:p>
            <a:r>
              <a:rPr lang="en-US" sz="3200" dirty="0" smtClean="0">
                <a:solidFill>
                  <a:srgbClr val="002060"/>
                </a:solidFill>
                <a:latin typeface="Arial" pitchFamily="34" charset="0"/>
                <a:cs typeface="Arial" pitchFamily="34" charset="0"/>
              </a:rPr>
              <a:t>NSAIDs </a:t>
            </a:r>
            <a:r>
              <a:rPr lang="en-US" sz="3200" dirty="0" err="1" smtClean="0">
                <a:solidFill>
                  <a:srgbClr val="002060"/>
                </a:solidFill>
                <a:latin typeface="Arial" pitchFamily="34" charset="0"/>
                <a:cs typeface="Arial" pitchFamily="34" charset="0"/>
              </a:rPr>
              <a:t>ảnh</a:t>
            </a:r>
            <a:r>
              <a:rPr lang="en-US" sz="3200" dirty="0" smtClean="0">
                <a:solidFill>
                  <a:srgbClr val="002060"/>
                </a:solidFill>
                <a:latin typeface="Arial" pitchFamily="34" charset="0"/>
                <a:cs typeface="Arial" pitchFamily="34" charset="0"/>
              </a:rPr>
              <a:t> </a:t>
            </a:r>
            <a:r>
              <a:rPr lang="en-US" sz="3200" dirty="0" err="1" smtClean="0">
                <a:solidFill>
                  <a:srgbClr val="002060"/>
                </a:solidFill>
                <a:latin typeface="Arial" pitchFamily="34" charset="0"/>
                <a:cs typeface="Arial" pitchFamily="34" charset="0"/>
              </a:rPr>
              <a:t>hưởng</a:t>
            </a:r>
            <a:r>
              <a:rPr lang="en-US" sz="3200" dirty="0" smtClean="0">
                <a:solidFill>
                  <a:srgbClr val="002060"/>
                </a:solidFill>
                <a:latin typeface="Arial" pitchFamily="34" charset="0"/>
                <a:cs typeface="Arial" pitchFamily="34" charset="0"/>
              </a:rPr>
              <a:t> </a:t>
            </a:r>
            <a:r>
              <a:rPr lang="en-US" sz="3200" dirty="0" err="1" smtClean="0">
                <a:solidFill>
                  <a:srgbClr val="002060"/>
                </a:solidFill>
                <a:latin typeface="Arial" pitchFamily="34" charset="0"/>
                <a:cs typeface="Arial" pitchFamily="34" charset="0"/>
              </a:rPr>
              <a:t>trên</a:t>
            </a:r>
            <a:r>
              <a:rPr lang="en-US" sz="3200" dirty="0" smtClean="0">
                <a:solidFill>
                  <a:srgbClr val="002060"/>
                </a:solidFill>
                <a:latin typeface="Arial" pitchFamily="34" charset="0"/>
                <a:cs typeface="Arial" pitchFamily="34" charset="0"/>
              </a:rPr>
              <a:t>:</a:t>
            </a:r>
          </a:p>
          <a:p>
            <a:pPr marL="342900" indent="-342900">
              <a:spcBef>
                <a:spcPts val="300"/>
              </a:spcBef>
              <a:spcAft>
                <a:spcPts val="300"/>
              </a:spcAft>
              <a:buFont typeface="Arial" panose="020B0604020202020204" pitchFamily="34" charset="0"/>
              <a:buChar char="•"/>
            </a:pPr>
            <a:r>
              <a:rPr lang="pt-PT" sz="3200" dirty="0" smtClean="0">
                <a:solidFill>
                  <a:srgbClr val="002060"/>
                </a:solidFill>
                <a:latin typeface="Arial" pitchFamily="34" charset="0"/>
                <a:cs typeface="Arial" pitchFamily="34" charset="0"/>
              </a:rPr>
              <a:t>Đường tiêu hóa trên</a:t>
            </a:r>
          </a:p>
          <a:p>
            <a:pPr marL="342900" indent="-342900">
              <a:spcBef>
                <a:spcPts val="300"/>
              </a:spcBef>
              <a:spcAft>
                <a:spcPts val="300"/>
              </a:spcAft>
              <a:buFont typeface="Arial" panose="020B0604020202020204" pitchFamily="34" charset="0"/>
              <a:buChar char="•"/>
            </a:pPr>
            <a:r>
              <a:rPr lang="pt-PT" sz="3200" dirty="0" smtClean="0">
                <a:solidFill>
                  <a:srgbClr val="002060"/>
                </a:solidFill>
                <a:latin typeface="Arial" pitchFamily="34" charset="0"/>
                <a:cs typeface="Arial" pitchFamily="34" charset="0"/>
              </a:rPr>
              <a:t>Đường tiêu hóa dưới</a:t>
            </a:r>
          </a:p>
          <a:p>
            <a:pPr marL="342900" indent="-342900">
              <a:spcBef>
                <a:spcPts val="300"/>
              </a:spcBef>
              <a:spcAft>
                <a:spcPts val="300"/>
              </a:spcAft>
              <a:buFont typeface="Arial" panose="020B0604020202020204" pitchFamily="34" charset="0"/>
              <a:buChar char="•"/>
            </a:pPr>
            <a:r>
              <a:rPr lang="pt-PT" sz="3200" dirty="0" smtClean="0">
                <a:solidFill>
                  <a:srgbClr val="002060"/>
                </a:solidFill>
                <a:latin typeface="Arial" pitchFamily="34" charset="0"/>
                <a:cs typeface="Arial" pitchFamily="34" charset="0"/>
              </a:rPr>
              <a:t>Mất máu – thiếu máu</a:t>
            </a:r>
          </a:p>
          <a:p>
            <a:endParaRPr lang="pt-PT" sz="1600" dirty="0" smtClean="0"/>
          </a:p>
          <a:p>
            <a:r>
              <a:rPr lang="pt-PT" sz="3200" dirty="0" smtClean="0">
                <a:solidFill>
                  <a:srgbClr val="002060"/>
                </a:solidFill>
                <a:latin typeface="Arial" pitchFamily="34" charset="0"/>
                <a:cs typeface="Arial" pitchFamily="34" charset="0"/>
              </a:rPr>
              <a:t>Hơn nữa, một số BN đã có nguy cơ tiêu hóa, ngay cả trước khi dùng NSAIDs</a:t>
            </a:r>
            <a:endParaRPr lang="en-US" sz="3200"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1663249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64" y="299814"/>
            <a:ext cx="8863013" cy="896938"/>
          </a:xfrm>
        </p:spPr>
        <p:txBody>
          <a:bodyPr>
            <a:noAutofit/>
          </a:bodyPr>
          <a:lstStyle/>
          <a:p>
            <a:pPr>
              <a:defRPr/>
            </a:pPr>
            <a:r>
              <a:rPr lang="pt-PT" sz="2800" dirty="0" smtClean="0">
                <a:solidFill>
                  <a:srgbClr val="FF0000"/>
                </a:solidFill>
                <a:latin typeface="Arial" pitchFamily="34" charset="0"/>
                <a:cs typeface="Arial" pitchFamily="34" charset="0"/>
              </a:rPr>
              <a:t>Biến cố tiêu hóa dưới </a:t>
            </a:r>
            <a:r>
              <a:rPr lang="pt-PT" sz="2800" dirty="0" smtClean="0">
                <a:solidFill>
                  <a:srgbClr val="FF0000"/>
                </a:solidFill>
                <a:effectLst/>
                <a:latin typeface="Arial" pitchFamily="34" charset="0"/>
                <a:cs typeface="Arial" pitchFamily="34" charset="0"/>
              </a:rPr>
              <a:t>xảy</a:t>
            </a:r>
            <a:r>
              <a:rPr lang="pt-PT" sz="2800" dirty="0" smtClean="0">
                <a:solidFill>
                  <a:srgbClr val="FF0000"/>
                </a:solidFill>
                <a:latin typeface="Arial" pitchFamily="34" charset="0"/>
                <a:cs typeface="Arial" pitchFamily="34" charset="0"/>
              </a:rPr>
              <a:t> ra ngày càng nhiều </a:t>
            </a:r>
            <a:br>
              <a:rPr lang="pt-PT" sz="2800" dirty="0" smtClean="0">
                <a:solidFill>
                  <a:srgbClr val="FF0000"/>
                </a:solidFill>
                <a:latin typeface="Arial" pitchFamily="34" charset="0"/>
                <a:cs typeface="Arial" pitchFamily="34" charset="0"/>
              </a:rPr>
            </a:br>
            <a:r>
              <a:rPr lang="pt-PT" sz="2800" dirty="0" smtClean="0">
                <a:solidFill>
                  <a:srgbClr val="FF0000"/>
                </a:solidFill>
                <a:latin typeface="Arial" pitchFamily="34" charset="0"/>
                <a:cs typeface="Arial" pitchFamily="34" charset="0"/>
              </a:rPr>
              <a:t>dù có thuốc bảo vệ dạ dày</a:t>
            </a:r>
            <a:endParaRPr lang="en-GB" sz="2800" dirty="0">
              <a:solidFill>
                <a:srgbClr val="FF0000"/>
              </a:solidFill>
              <a:latin typeface="Arial" pitchFamily="34" charset="0"/>
              <a:cs typeface="Arial" pitchFamily="34" charset="0"/>
            </a:endParaRPr>
          </a:p>
        </p:txBody>
      </p:sp>
      <p:sp>
        <p:nvSpPr>
          <p:cNvPr id="5" name="Text Box 34"/>
          <p:cNvSpPr txBox="1">
            <a:spLocks noChangeArrowheads="1"/>
          </p:cNvSpPr>
          <p:nvPr/>
        </p:nvSpPr>
        <p:spPr bwMode="auto">
          <a:xfrm>
            <a:off x="-11113" y="6248400"/>
            <a:ext cx="3498851"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Aft>
                <a:spcPct val="45000"/>
              </a:spcAft>
              <a:buClr>
                <a:srgbClr val="FFCC00"/>
              </a:buClr>
              <a:buSzPct val="75000"/>
              <a:buFont typeface="Wingdings" pitchFamily="2" charset="2"/>
              <a:buChar char="u"/>
              <a:defRPr sz="2100" b="1">
                <a:solidFill>
                  <a:srgbClr val="000066"/>
                </a:solidFill>
                <a:latin typeface="Arial" pitchFamily="34" charset="0"/>
                <a:ea typeface="ＭＳ Ｐゴシック" pitchFamily="34" charset="-128"/>
                <a:cs typeface="ＭＳ Ｐゴシック" pitchFamily="34" charset="-128"/>
              </a:defRPr>
            </a:lvl1pPr>
            <a:lvl2pPr marL="742950" indent="-285750" eaLnBrk="0" hangingPunct="0">
              <a:lnSpc>
                <a:spcPct val="90000"/>
              </a:lnSpc>
              <a:spcAft>
                <a:spcPct val="30000"/>
              </a:spcAft>
              <a:buClr>
                <a:srgbClr val="FFCC00"/>
              </a:buClr>
              <a:buFont typeface="Arial" pitchFamily="34" charset="0"/>
              <a:buChar char="●"/>
              <a:defRPr sz="1900">
                <a:solidFill>
                  <a:srgbClr val="000066"/>
                </a:solidFill>
                <a:latin typeface="Arial" pitchFamily="34" charset="0"/>
                <a:ea typeface="ＭＳ Ｐゴシック" pitchFamily="34" charset="-128"/>
                <a:cs typeface="Arial" pitchFamily="34" charset="0"/>
              </a:defRPr>
            </a:lvl2pPr>
            <a:lvl3pPr marL="1143000" indent="-228600" eaLnBrk="0" hangingPunct="0">
              <a:lnSpc>
                <a:spcPct val="90000"/>
              </a:lnSpc>
              <a:spcAft>
                <a:spcPct val="30000"/>
              </a:spcAft>
              <a:buClr>
                <a:srgbClr val="FFCC00"/>
              </a:buClr>
              <a:buFont typeface="Wingdings" pitchFamily="2" charset="2"/>
              <a:buChar char="§"/>
              <a:defRPr sz="1500">
                <a:solidFill>
                  <a:srgbClr val="000066"/>
                </a:solidFill>
                <a:latin typeface="Arial" pitchFamily="34"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FS Albert" pitchFamily="50"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FS Albert" pitchFamily="50"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FS Albert" pitchFamily="50"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FS Albert" pitchFamily="50"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FS Albert" pitchFamily="50"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FS Albert" pitchFamily="50" charset="0"/>
                <a:ea typeface="Arial" pitchFamily="34" charset="0"/>
                <a:cs typeface="Arial" pitchFamily="34" charset="0"/>
              </a:defRPr>
            </a:lvl9pPr>
          </a:lstStyle>
          <a:p>
            <a:pPr eaLnBrk="1" hangingPunct="1">
              <a:lnSpc>
                <a:spcPct val="100000"/>
              </a:lnSpc>
              <a:spcBef>
                <a:spcPct val="25000"/>
              </a:spcBef>
              <a:spcAft>
                <a:spcPct val="0"/>
              </a:spcAft>
              <a:buClrTx/>
              <a:buSzTx/>
              <a:buFontTx/>
              <a:buNone/>
              <a:defRPr/>
            </a:pPr>
            <a:r>
              <a:rPr lang="en-US" altLang="en-US" sz="900" dirty="0" smtClean="0">
                <a:solidFill>
                  <a:schemeClr val="bg1"/>
                </a:solidFill>
                <a:latin typeface="+mn-lt"/>
                <a:cs typeface="Arial" pitchFamily="34" charset="0"/>
              </a:rPr>
              <a:t>1.</a:t>
            </a:r>
            <a:r>
              <a:rPr lang="en-US" altLang="en-US" sz="900" dirty="0" smtClean="0">
                <a:solidFill>
                  <a:schemeClr val="tx1"/>
                </a:solidFill>
                <a:latin typeface="+mn-lt"/>
                <a:cs typeface="Arial" pitchFamily="34" charset="0"/>
              </a:rPr>
              <a:t>from </a:t>
            </a:r>
            <a:r>
              <a:rPr lang="en-US" altLang="en-US" sz="900" dirty="0" err="1">
                <a:solidFill>
                  <a:schemeClr val="tx1"/>
                </a:solidFill>
                <a:latin typeface="+mn-lt"/>
                <a:cs typeface="Arial" pitchFamily="34" charset="0"/>
              </a:rPr>
              <a:t>Lanas</a:t>
            </a:r>
            <a:r>
              <a:rPr lang="en-US" altLang="en-US" sz="900" dirty="0">
                <a:solidFill>
                  <a:schemeClr val="tx1"/>
                </a:solidFill>
                <a:latin typeface="+mn-lt"/>
                <a:cs typeface="Arial" pitchFamily="34" charset="0"/>
              </a:rPr>
              <a:t> A et al., </a:t>
            </a:r>
            <a:r>
              <a:rPr lang="en-US" altLang="en-US" sz="900" i="1" dirty="0">
                <a:solidFill>
                  <a:schemeClr val="tx1"/>
                </a:solidFill>
                <a:latin typeface="+mn-lt"/>
                <a:cs typeface="Arial" pitchFamily="34" charset="0"/>
              </a:rPr>
              <a:t>Am J </a:t>
            </a:r>
            <a:r>
              <a:rPr lang="en-US" altLang="en-US" sz="900" i="1" dirty="0" err="1">
                <a:solidFill>
                  <a:schemeClr val="tx1"/>
                </a:solidFill>
                <a:latin typeface="+mn-lt"/>
                <a:cs typeface="Arial" pitchFamily="34" charset="0"/>
              </a:rPr>
              <a:t>Gastroenterol</a:t>
            </a:r>
            <a:r>
              <a:rPr lang="en-US" altLang="en-US" sz="900" dirty="0">
                <a:solidFill>
                  <a:schemeClr val="tx1"/>
                </a:solidFill>
                <a:latin typeface="+mn-lt"/>
                <a:cs typeface="Arial" pitchFamily="34" charset="0"/>
              </a:rPr>
              <a:t> 2009;</a:t>
            </a:r>
            <a:r>
              <a:rPr lang="en-GB" altLang="en-US" sz="900" dirty="0">
                <a:solidFill>
                  <a:schemeClr val="tx1"/>
                </a:solidFill>
                <a:latin typeface="+mn-lt"/>
                <a:cs typeface="Arial" pitchFamily="34" charset="0"/>
              </a:rPr>
              <a:t>104:1633–1641</a:t>
            </a:r>
            <a:r>
              <a:rPr lang="en-GB" altLang="en-US" sz="900" dirty="0">
                <a:solidFill>
                  <a:schemeClr val="bg1"/>
                </a:solidFill>
                <a:latin typeface="+mn-lt"/>
                <a:cs typeface="Arial" pitchFamily="34" charset="0"/>
              </a:rPr>
              <a:t>. </a:t>
            </a:r>
          </a:p>
        </p:txBody>
      </p:sp>
      <p:sp>
        <p:nvSpPr>
          <p:cNvPr id="63" name="Text Box 26"/>
          <p:cNvSpPr txBox="1">
            <a:spLocks noChangeArrowheads="1"/>
          </p:cNvSpPr>
          <p:nvPr/>
        </p:nvSpPr>
        <p:spPr bwMode="auto">
          <a:xfrm>
            <a:off x="1667669" y="3581642"/>
            <a:ext cx="33323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90000"/>
              </a:lnSpc>
              <a:spcAft>
                <a:spcPct val="45000"/>
              </a:spcAft>
              <a:buClr>
                <a:srgbClr val="FFCC00"/>
              </a:buClr>
              <a:buSzPct val="75000"/>
              <a:buFont typeface="Wingdings" pitchFamily="2" charset="2"/>
              <a:buChar char="u"/>
              <a:defRPr sz="2100" b="1">
                <a:solidFill>
                  <a:srgbClr val="000066"/>
                </a:solidFill>
                <a:latin typeface="Arial" pitchFamily="34" charset="0"/>
                <a:ea typeface="ＭＳ Ｐゴシック" pitchFamily="34" charset="-128"/>
                <a:cs typeface="ＭＳ Ｐゴシック" pitchFamily="34" charset="-128"/>
              </a:defRPr>
            </a:lvl1pPr>
            <a:lvl2pPr marL="742950" indent="-285750" eaLnBrk="0" hangingPunct="0">
              <a:lnSpc>
                <a:spcPct val="90000"/>
              </a:lnSpc>
              <a:spcAft>
                <a:spcPct val="30000"/>
              </a:spcAft>
              <a:buClr>
                <a:srgbClr val="FFCC00"/>
              </a:buClr>
              <a:buFont typeface="Arial" pitchFamily="34" charset="0"/>
              <a:buChar char="●"/>
              <a:defRPr sz="1900">
                <a:solidFill>
                  <a:srgbClr val="000066"/>
                </a:solidFill>
                <a:latin typeface="Arial" pitchFamily="34" charset="0"/>
                <a:ea typeface="ＭＳ Ｐゴシック" pitchFamily="34" charset="-128"/>
                <a:cs typeface="Arial" pitchFamily="34" charset="0"/>
              </a:defRPr>
            </a:lvl2pPr>
            <a:lvl3pPr marL="1143000" indent="-228600" eaLnBrk="0" hangingPunct="0">
              <a:lnSpc>
                <a:spcPct val="90000"/>
              </a:lnSpc>
              <a:spcAft>
                <a:spcPct val="30000"/>
              </a:spcAft>
              <a:buClr>
                <a:srgbClr val="FFCC00"/>
              </a:buClr>
              <a:buFont typeface="Wingdings" pitchFamily="2" charset="2"/>
              <a:buChar char="§"/>
              <a:defRPr sz="1500">
                <a:solidFill>
                  <a:srgbClr val="000066"/>
                </a:solidFill>
                <a:latin typeface="Arial" pitchFamily="34"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FS Albert" pitchFamily="50"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FS Albert" pitchFamily="50"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FS Albert" pitchFamily="50"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FS Albert" pitchFamily="50"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FS Albert" pitchFamily="50"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FS Albert" pitchFamily="50" charset="0"/>
                <a:ea typeface="Arial" pitchFamily="34" charset="0"/>
                <a:cs typeface="Arial" pitchFamily="34" charset="0"/>
              </a:defRPr>
            </a:lvl9pPr>
          </a:lstStyle>
          <a:p>
            <a:pPr algn="r" eaLnBrk="1" hangingPunct="1">
              <a:lnSpc>
                <a:spcPct val="100000"/>
              </a:lnSpc>
              <a:spcBef>
                <a:spcPct val="50000"/>
              </a:spcBef>
              <a:spcAft>
                <a:spcPct val="0"/>
              </a:spcAft>
              <a:buClrTx/>
              <a:buSzTx/>
              <a:buFontTx/>
              <a:buNone/>
              <a:defRPr/>
            </a:pPr>
            <a:r>
              <a:rPr lang="en-US" altLang="en-US" sz="1200" baseline="30000" dirty="0">
                <a:solidFill>
                  <a:schemeClr val="tx1"/>
                </a:solidFill>
                <a:latin typeface="+mn-lt"/>
                <a:cs typeface="Arial" pitchFamily="34" charset="0"/>
              </a:rPr>
              <a:t>†</a:t>
            </a:r>
            <a:r>
              <a:rPr lang="en-US" altLang="en-US" sz="1200" i="1" dirty="0">
                <a:solidFill>
                  <a:schemeClr val="tx1"/>
                </a:solidFill>
                <a:latin typeface="+mn-lt"/>
                <a:cs typeface="Arial" pitchFamily="34" charset="0"/>
              </a:rPr>
              <a:t>p</a:t>
            </a:r>
            <a:r>
              <a:rPr lang="en-US" altLang="en-US" sz="1200" dirty="0">
                <a:solidFill>
                  <a:schemeClr val="tx1"/>
                </a:solidFill>
                <a:latin typeface="+mn-lt"/>
                <a:cs typeface="Arial" pitchFamily="34" charset="0"/>
              </a:rPr>
              <a:t>≤0.001 (vs. </a:t>
            </a:r>
            <a:r>
              <a:rPr lang="en-US" altLang="en-US" sz="1200" dirty="0" err="1" smtClean="0">
                <a:solidFill>
                  <a:schemeClr val="tx1"/>
                </a:solidFill>
                <a:latin typeface="+mn-lt"/>
                <a:cs typeface="Arial" pitchFamily="34" charset="0"/>
              </a:rPr>
              <a:t>biến</a:t>
            </a:r>
            <a:r>
              <a:rPr lang="en-US" altLang="en-US" sz="1200" dirty="0" smtClean="0">
                <a:solidFill>
                  <a:schemeClr val="tx1"/>
                </a:solidFill>
                <a:latin typeface="+mn-lt"/>
                <a:cs typeface="Arial" pitchFamily="34" charset="0"/>
              </a:rPr>
              <a:t> </a:t>
            </a:r>
            <a:r>
              <a:rPr lang="en-US" altLang="en-US" sz="1200" dirty="0" err="1" smtClean="0">
                <a:solidFill>
                  <a:schemeClr val="tx1"/>
                </a:solidFill>
                <a:latin typeface="+mn-lt"/>
                <a:cs typeface="Arial" pitchFamily="34" charset="0"/>
              </a:rPr>
              <a:t>chứng</a:t>
            </a:r>
            <a:r>
              <a:rPr lang="en-US" altLang="en-US" sz="1200" dirty="0" smtClean="0">
                <a:solidFill>
                  <a:schemeClr val="tx1"/>
                </a:solidFill>
                <a:latin typeface="+mn-lt"/>
                <a:cs typeface="Arial" pitchFamily="34" charset="0"/>
              </a:rPr>
              <a:t> TH </a:t>
            </a:r>
            <a:r>
              <a:rPr lang="en-US" altLang="en-US" sz="1200" dirty="0" err="1" smtClean="0">
                <a:solidFill>
                  <a:schemeClr val="tx1"/>
                </a:solidFill>
                <a:latin typeface="+mn-lt"/>
                <a:cs typeface="Arial" pitchFamily="34" charset="0"/>
              </a:rPr>
              <a:t>trên</a:t>
            </a:r>
            <a:r>
              <a:rPr lang="en-US" altLang="en-US" sz="1200" dirty="0" smtClean="0">
                <a:solidFill>
                  <a:schemeClr val="tx1"/>
                </a:solidFill>
                <a:latin typeface="+mn-lt"/>
                <a:cs typeface="Arial" pitchFamily="34" charset="0"/>
              </a:rPr>
              <a:t>).</a:t>
            </a:r>
            <a:endParaRPr lang="en-US" altLang="en-US" sz="1200" dirty="0">
              <a:solidFill>
                <a:schemeClr val="tx1"/>
              </a:solidFill>
              <a:latin typeface="+mn-lt"/>
              <a:cs typeface="Arial" pitchFamily="34" charset="0"/>
            </a:endParaRPr>
          </a:p>
        </p:txBody>
      </p:sp>
      <p:sp>
        <p:nvSpPr>
          <p:cNvPr id="65" name="Rectangle 1"/>
          <p:cNvSpPr>
            <a:spLocks noChangeArrowheads="1"/>
          </p:cNvSpPr>
          <p:nvPr/>
        </p:nvSpPr>
        <p:spPr bwMode="auto">
          <a:xfrm rot="-5400000">
            <a:off x="-1142206" y="3527238"/>
            <a:ext cx="34559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Aft>
                <a:spcPct val="45000"/>
              </a:spcAft>
              <a:buClr>
                <a:srgbClr val="FFCC00"/>
              </a:buClr>
              <a:buSzPct val="75000"/>
              <a:buFont typeface="Wingdings" pitchFamily="2" charset="2"/>
              <a:buChar char="u"/>
              <a:defRPr sz="2100" b="1">
                <a:solidFill>
                  <a:srgbClr val="000066"/>
                </a:solidFill>
                <a:latin typeface="Arial" pitchFamily="34" charset="0"/>
                <a:ea typeface="ＭＳ Ｐゴシック" pitchFamily="34" charset="-128"/>
                <a:cs typeface="ＭＳ Ｐゴシック" pitchFamily="34" charset="-128"/>
              </a:defRPr>
            </a:lvl1pPr>
            <a:lvl2pPr marL="742950" indent="-285750" eaLnBrk="0" hangingPunct="0">
              <a:lnSpc>
                <a:spcPct val="90000"/>
              </a:lnSpc>
              <a:spcAft>
                <a:spcPct val="30000"/>
              </a:spcAft>
              <a:buClr>
                <a:srgbClr val="FFCC00"/>
              </a:buClr>
              <a:buFont typeface="Arial" pitchFamily="34" charset="0"/>
              <a:buChar char="●"/>
              <a:defRPr sz="1900">
                <a:solidFill>
                  <a:srgbClr val="000066"/>
                </a:solidFill>
                <a:latin typeface="Arial" pitchFamily="34" charset="0"/>
                <a:ea typeface="ＭＳ Ｐゴシック" pitchFamily="34" charset="-128"/>
                <a:cs typeface="Arial" pitchFamily="34" charset="0"/>
              </a:defRPr>
            </a:lvl2pPr>
            <a:lvl3pPr marL="1143000" indent="-228600" eaLnBrk="0" hangingPunct="0">
              <a:lnSpc>
                <a:spcPct val="90000"/>
              </a:lnSpc>
              <a:spcAft>
                <a:spcPct val="30000"/>
              </a:spcAft>
              <a:buClr>
                <a:srgbClr val="FFCC00"/>
              </a:buClr>
              <a:buFont typeface="Wingdings" pitchFamily="2" charset="2"/>
              <a:buChar char="§"/>
              <a:defRPr sz="1500">
                <a:solidFill>
                  <a:srgbClr val="000066"/>
                </a:solidFill>
                <a:latin typeface="Arial" pitchFamily="34"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FS Albert" pitchFamily="50"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FS Albert" pitchFamily="50"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FS Albert" pitchFamily="50"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FS Albert" pitchFamily="50"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FS Albert" pitchFamily="50"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FS Albert" pitchFamily="50" charset="0"/>
                <a:ea typeface="Arial" pitchFamily="34" charset="0"/>
                <a:cs typeface="Arial" pitchFamily="34" charset="0"/>
              </a:defRPr>
            </a:lvl9pPr>
          </a:lstStyle>
          <a:p>
            <a:pPr algn="ctr" eaLnBrk="1" hangingPunct="1">
              <a:lnSpc>
                <a:spcPct val="100000"/>
              </a:lnSpc>
              <a:spcAft>
                <a:spcPct val="0"/>
              </a:spcAft>
              <a:buClrTx/>
              <a:buSzTx/>
              <a:buFontTx/>
              <a:buNone/>
              <a:defRPr/>
            </a:pPr>
            <a:r>
              <a:rPr lang="en-GB" altLang="en-US" sz="1400" b="0" dirty="0">
                <a:solidFill>
                  <a:schemeClr val="tx1"/>
                </a:solidFill>
                <a:latin typeface="+mn-lt"/>
                <a:cs typeface="Arial" pitchFamily="34" charset="0"/>
              </a:rPr>
              <a:t>Hospitalisations/100,000 person years </a:t>
            </a:r>
          </a:p>
        </p:txBody>
      </p:sp>
      <p:sp>
        <p:nvSpPr>
          <p:cNvPr id="67" name="Rectangle 66"/>
          <p:cNvSpPr>
            <a:spLocks noChangeArrowheads="1"/>
          </p:cNvSpPr>
          <p:nvPr/>
        </p:nvSpPr>
        <p:spPr bwMode="auto">
          <a:xfrm>
            <a:off x="1681940" y="1404640"/>
            <a:ext cx="6715125" cy="584200"/>
          </a:xfrm>
          <a:prstGeom prst="rect">
            <a:avLst/>
          </a:prstGeom>
          <a:solidFill>
            <a:schemeClr val="tx2">
              <a:lumMod val="20000"/>
              <a:lumOff val="80000"/>
            </a:schemeClr>
          </a:solidFill>
          <a:ln>
            <a:noFill/>
          </a:ln>
          <a:extLst/>
        </p:spPr>
        <p:txBody>
          <a:bodyPr>
            <a:spAutoFit/>
          </a:bodyPr>
          <a:lstStyle>
            <a:lvl1pPr eaLnBrk="0" hangingPunct="0">
              <a:lnSpc>
                <a:spcPct val="90000"/>
              </a:lnSpc>
              <a:spcAft>
                <a:spcPct val="45000"/>
              </a:spcAft>
              <a:buClr>
                <a:srgbClr val="FFCC00"/>
              </a:buClr>
              <a:buSzPct val="75000"/>
              <a:buFont typeface="Wingdings" pitchFamily="2" charset="2"/>
              <a:buChar char="u"/>
              <a:defRPr sz="2100" b="1">
                <a:solidFill>
                  <a:srgbClr val="000066"/>
                </a:solidFill>
                <a:latin typeface="Arial" pitchFamily="34" charset="0"/>
                <a:ea typeface="ＭＳ Ｐゴシック" pitchFamily="34" charset="-128"/>
                <a:cs typeface="ＭＳ Ｐゴシック" pitchFamily="34" charset="-128"/>
              </a:defRPr>
            </a:lvl1pPr>
            <a:lvl2pPr marL="742950" indent="-285750" eaLnBrk="0" hangingPunct="0">
              <a:lnSpc>
                <a:spcPct val="90000"/>
              </a:lnSpc>
              <a:spcAft>
                <a:spcPct val="30000"/>
              </a:spcAft>
              <a:buClr>
                <a:srgbClr val="FFCC00"/>
              </a:buClr>
              <a:buFont typeface="Arial" pitchFamily="34" charset="0"/>
              <a:buChar char="●"/>
              <a:defRPr sz="1900">
                <a:solidFill>
                  <a:srgbClr val="000066"/>
                </a:solidFill>
                <a:latin typeface="Arial" pitchFamily="34" charset="0"/>
                <a:ea typeface="ＭＳ Ｐゴシック" pitchFamily="34" charset="-128"/>
                <a:cs typeface="Arial" pitchFamily="34" charset="0"/>
              </a:defRPr>
            </a:lvl2pPr>
            <a:lvl3pPr marL="1143000" indent="-228600" eaLnBrk="0" hangingPunct="0">
              <a:lnSpc>
                <a:spcPct val="90000"/>
              </a:lnSpc>
              <a:spcAft>
                <a:spcPct val="30000"/>
              </a:spcAft>
              <a:buClr>
                <a:srgbClr val="FFCC00"/>
              </a:buClr>
              <a:buFont typeface="Wingdings" pitchFamily="2" charset="2"/>
              <a:buChar char="§"/>
              <a:defRPr sz="1500">
                <a:solidFill>
                  <a:srgbClr val="000066"/>
                </a:solidFill>
                <a:latin typeface="Arial" pitchFamily="34"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FS Albert" pitchFamily="50"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FS Albert" pitchFamily="50"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FS Albert" pitchFamily="50"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FS Albert" pitchFamily="50"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FS Albert" pitchFamily="50"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FS Albert" pitchFamily="50" charset="0"/>
                <a:ea typeface="Arial" pitchFamily="34" charset="0"/>
                <a:cs typeface="Arial" pitchFamily="34" charset="0"/>
              </a:defRPr>
            </a:lvl9pPr>
          </a:lstStyle>
          <a:p>
            <a:pPr algn="ctr" eaLnBrk="1" hangingPunct="1">
              <a:lnSpc>
                <a:spcPct val="100000"/>
              </a:lnSpc>
              <a:spcAft>
                <a:spcPct val="0"/>
              </a:spcAft>
              <a:buClrTx/>
              <a:buSzTx/>
              <a:buFontTx/>
              <a:buNone/>
              <a:defRPr/>
            </a:pPr>
            <a:r>
              <a:rPr lang="en-GB" altLang="en-US" sz="1600" i="1" dirty="0" err="1" smtClean="0">
                <a:solidFill>
                  <a:srgbClr val="002060"/>
                </a:solidFill>
                <a:latin typeface="+mn-lt"/>
                <a:cs typeface="Arial" pitchFamily="34" charset="0"/>
              </a:rPr>
              <a:t>Bệnh</a:t>
            </a:r>
            <a:r>
              <a:rPr lang="en-GB" altLang="en-US" sz="1600" i="1" dirty="0" smtClean="0">
                <a:solidFill>
                  <a:srgbClr val="002060"/>
                </a:solidFill>
                <a:latin typeface="+mn-lt"/>
                <a:cs typeface="Arial" pitchFamily="34" charset="0"/>
              </a:rPr>
              <a:t> </a:t>
            </a:r>
            <a:r>
              <a:rPr lang="en-GB" altLang="en-US" sz="1600" i="1" dirty="0" err="1" smtClean="0">
                <a:solidFill>
                  <a:srgbClr val="002060"/>
                </a:solidFill>
                <a:latin typeface="+mn-lt"/>
                <a:cs typeface="Arial" pitchFamily="34" charset="0"/>
              </a:rPr>
              <a:t>nhân</a:t>
            </a:r>
            <a:r>
              <a:rPr lang="en-GB" altLang="en-US" sz="1600" i="1" dirty="0" smtClean="0">
                <a:solidFill>
                  <a:srgbClr val="002060"/>
                </a:solidFill>
                <a:latin typeface="+mn-lt"/>
                <a:cs typeface="Arial" pitchFamily="34" charset="0"/>
              </a:rPr>
              <a:t> </a:t>
            </a:r>
            <a:r>
              <a:rPr lang="en-GB" altLang="en-US" sz="1600" i="1" dirty="0" err="1" smtClean="0">
                <a:solidFill>
                  <a:srgbClr val="002060"/>
                </a:solidFill>
                <a:latin typeface="+mn-lt"/>
                <a:cs typeface="Arial" pitchFamily="34" charset="0"/>
              </a:rPr>
              <a:t>nhập</a:t>
            </a:r>
            <a:r>
              <a:rPr lang="en-GB" altLang="en-US" sz="1600" i="1" dirty="0" smtClean="0">
                <a:solidFill>
                  <a:srgbClr val="002060"/>
                </a:solidFill>
                <a:latin typeface="+mn-lt"/>
                <a:cs typeface="Arial" pitchFamily="34" charset="0"/>
              </a:rPr>
              <a:t> </a:t>
            </a:r>
            <a:r>
              <a:rPr lang="en-GB" altLang="en-US" sz="1600" i="1" dirty="0" err="1" smtClean="0">
                <a:solidFill>
                  <a:srgbClr val="002060"/>
                </a:solidFill>
                <a:latin typeface="+mn-lt"/>
                <a:cs typeface="Arial" pitchFamily="34" charset="0"/>
              </a:rPr>
              <a:t>viện</a:t>
            </a:r>
            <a:r>
              <a:rPr lang="en-GB" altLang="en-US" sz="1600" i="1" dirty="0" smtClean="0">
                <a:solidFill>
                  <a:srgbClr val="002060"/>
                </a:solidFill>
                <a:latin typeface="+mn-lt"/>
                <a:cs typeface="Arial" pitchFamily="34" charset="0"/>
              </a:rPr>
              <a:t> </a:t>
            </a:r>
            <a:r>
              <a:rPr lang="en-GB" altLang="en-US" sz="1600" i="1" dirty="0" err="1" smtClean="0">
                <a:solidFill>
                  <a:srgbClr val="002060"/>
                </a:solidFill>
                <a:latin typeface="+mn-lt"/>
                <a:cs typeface="Arial" pitchFamily="34" charset="0"/>
              </a:rPr>
              <a:t>vì</a:t>
            </a:r>
            <a:r>
              <a:rPr lang="en-GB" altLang="en-US" sz="1600" i="1" dirty="0" smtClean="0">
                <a:solidFill>
                  <a:srgbClr val="002060"/>
                </a:solidFill>
                <a:latin typeface="+mn-lt"/>
                <a:cs typeface="Arial" pitchFamily="34" charset="0"/>
              </a:rPr>
              <a:t> </a:t>
            </a:r>
            <a:r>
              <a:rPr lang="en-GB" altLang="en-US" sz="1600" i="1" dirty="0" err="1" smtClean="0">
                <a:solidFill>
                  <a:srgbClr val="002060"/>
                </a:solidFill>
                <a:latin typeface="+mn-lt"/>
                <a:cs typeface="Arial" pitchFamily="34" charset="0"/>
              </a:rPr>
              <a:t>mọi</a:t>
            </a:r>
            <a:r>
              <a:rPr lang="en-GB" altLang="en-US" sz="1600" i="1" dirty="0" smtClean="0">
                <a:solidFill>
                  <a:srgbClr val="002060"/>
                </a:solidFill>
                <a:latin typeface="+mn-lt"/>
                <a:cs typeface="Arial" pitchFamily="34" charset="0"/>
              </a:rPr>
              <a:t> </a:t>
            </a:r>
            <a:r>
              <a:rPr lang="en-GB" altLang="en-US" sz="1600" i="1" dirty="0" err="1" smtClean="0">
                <a:solidFill>
                  <a:srgbClr val="002060"/>
                </a:solidFill>
                <a:latin typeface="+mn-lt"/>
                <a:cs typeface="Arial" pitchFamily="34" charset="0"/>
              </a:rPr>
              <a:t>loại</a:t>
            </a:r>
            <a:r>
              <a:rPr lang="en-GB" altLang="en-US" sz="1600" i="1" dirty="0" smtClean="0">
                <a:solidFill>
                  <a:srgbClr val="002060"/>
                </a:solidFill>
                <a:latin typeface="+mn-lt"/>
                <a:cs typeface="Arial" pitchFamily="34" charset="0"/>
              </a:rPr>
              <a:t> </a:t>
            </a:r>
            <a:r>
              <a:rPr lang="en-GB" altLang="en-US" sz="1600" i="1" dirty="0" err="1" smtClean="0">
                <a:solidFill>
                  <a:srgbClr val="002060"/>
                </a:solidFill>
                <a:latin typeface="+mn-lt"/>
                <a:cs typeface="Arial" pitchFamily="34" charset="0"/>
              </a:rPr>
              <a:t>biến</a:t>
            </a:r>
            <a:r>
              <a:rPr lang="en-GB" altLang="en-US" sz="1600" i="1" dirty="0" smtClean="0">
                <a:solidFill>
                  <a:srgbClr val="002060"/>
                </a:solidFill>
                <a:latin typeface="+mn-lt"/>
                <a:cs typeface="Arial" pitchFamily="34" charset="0"/>
              </a:rPr>
              <a:t> </a:t>
            </a:r>
            <a:r>
              <a:rPr lang="en-GB" altLang="en-US" sz="1600" i="1" dirty="0" err="1" smtClean="0">
                <a:solidFill>
                  <a:srgbClr val="002060"/>
                </a:solidFill>
                <a:latin typeface="+mn-lt"/>
                <a:cs typeface="Arial" pitchFamily="34" charset="0"/>
              </a:rPr>
              <a:t>cố</a:t>
            </a:r>
            <a:r>
              <a:rPr lang="en-GB" altLang="en-US" sz="1600" i="1" dirty="0" smtClean="0">
                <a:solidFill>
                  <a:srgbClr val="002060"/>
                </a:solidFill>
                <a:latin typeface="+mn-lt"/>
                <a:cs typeface="Arial" pitchFamily="34" charset="0"/>
              </a:rPr>
              <a:t> </a:t>
            </a:r>
            <a:r>
              <a:rPr lang="en-GB" altLang="en-US" sz="1600" i="1" dirty="0" err="1" smtClean="0">
                <a:solidFill>
                  <a:srgbClr val="002060"/>
                </a:solidFill>
                <a:latin typeface="+mn-lt"/>
                <a:cs typeface="Arial" pitchFamily="34" charset="0"/>
              </a:rPr>
              <a:t>tiêu</a:t>
            </a:r>
            <a:r>
              <a:rPr lang="en-GB" altLang="en-US" sz="1600" i="1" dirty="0" smtClean="0">
                <a:solidFill>
                  <a:srgbClr val="002060"/>
                </a:solidFill>
                <a:latin typeface="+mn-lt"/>
                <a:cs typeface="Arial" pitchFamily="34" charset="0"/>
              </a:rPr>
              <a:t> </a:t>
            </a:r>
            <a:r>
              <a:rPr lang="en-GB" altLang="en-US" sz="1600" i="1" dirty="0" err="1" smtClean="0">
                <a:solidFill>
                  <a:srgbClr val="002060"/>
                </a:solidFill>
                <a:latin typeface="+mn-lt"/>
                <a:cs typeface="Arial" pitchFamily="34" charset="0"/>
              </a:rPr>
              <a:t>hóa</a:t>
            </a:r>
            <a:r>
              <a:rPr lang="en-GB" altLang="en-US" sz="1600" i="1" dirty="0" smtClean="0">
                <a:solidFill>
                  <a:srgbClr val="002060"/>
                </a:solidFill>
                <a:latin typeface="+mn-lt"/>
                <a:cs typeface="Arial" pitchFamily="34" charset="0"/>
              </a:rPr>
              <a:t> </a:t>
            </a:r>
            <a:r>
              <a:rPr lang="en-GB" altLang="en-US" sz="1600" i="1" dirty="0" err="1" smtClean="0">
                <a:solidFill>
                  <a:srgbClr val="002060"/>
                </a:solidFill>
                <a:latin typeface="+mn-lt"/>
                <a:cs typeface="Arial" pitchFamily="34" charset="0"/>
              </a:rPr>
              <a:t>trong</a:t>
            </a:r>
            <a:r>
              <a:rPr lang="en-GB" altLang="en-US" sz="1600" i="1" dirty="0" smtClean="0">
                <a:solidFill>
                  <a:srgbClr val="002060"/>
                </a:solidFill>
                <a:latin typeface="+mn-lt"/>
                <a:cs typeface="Arial" pitchFamily="34" charset="0"/>
              </a:rPr>
              <a:t> 10 </a:t>
            </a:r>
            <a:r>
              <a:rPr lang="en-GB" altLang="en-US" sz="1600" i="1" dirty="0" err="1" smtClean="0">
                <a:solidFill>
                  <a:srgbClr val="002060"/>
                </a:solidFill>
                <a:latin typeface="+mn-lt"/>
                <a:cs typeface="Arial" pitchFamily="34" charset="0"/>
              </a:rPr>
              <a:t>bệnh</a:t>
            </a:r>
            <a:r>
              <a:rPr lang="en-GB" altLang="en-US" sz="1600" i="1" dirty="0" smtClean="0">
                <a:solidFill>
                  <a:srgbClr val="002060"/>
                </a:solidFill>
                <a:latin typeface="+mn-lt"/>
                <a:cs typeface="Arial" pitchFamily="34" charset="0"/>
              </a:rPr>
              <a:t> </a:t>
            </a:r>
            <a:r>
              <a:rPr lang="en-GB" altLang="en-US" sz="1600" i="1" dirty="0" err="1" smtClean="0">
                <a:solidFill>
                  <a:srgbClr val="002060"/>
                </a:solidFill>
                <a:latin typeface="+mn-lt"/>
                <a:cs typeface="Arial" pitchFamily="34" charset="0"/>
              </a:rPr>
              <a:t>viện</a:t>
            </a:r>
            <a:r>
              <a:rPr lang="en-GB" altLang="en-US" sz="1600" i="1" dirty="0" smtClean="0">
                <a:solidFill>
                  <a:srgbClr val="002060"/>
                </a:solidFill>
                <a:latin typeface="+mn-lt"/>
                <a:cs typeface="Arial" pitchFamily="34" charset="0"/>
              </a:rPr>
              <a:t> </a:t>
            </a:r>
            <a:r>
              <a:rPr lang="en-GB" altLang="en-US" sz="1600" i="1" dirty="0" err="1" smtClean="0">
                <a:solidFill>
                  <a:srgbClr val="002060"/>
                </a:solidFill>
                <a:latin typeface="+mn-lt"/>
                <a:cs typeface="Arial" pitchFamily="34" charset="0"/>
              </a:rPr>
              <a:t>lớn</a:t>
            </a:r>
            <a:r>
              <a:rPr lang="en-GB" altLang="en-US" sz="1600" i="1" dirty="0" smtClean="0">
                <a:solidFill>
                  <a:srgbClr val="002060"/>
                </a:solidFill>
                <a:latin typeface="+mn-lt"/>
                <a:cs typeface="Arial" pitchFamily="34" charset="0"/>
              </a:rPr>
              <a:t> ở </a:t>
            </a:r>
            <a:r>
              <a:rPr lang="en-GB" altLang="en-US" sz="1600" i="1" dirty="0" err="1" smtClean="0">
                <a:solidFill>
                  <a:srgbClr val="002060"/>
                </a:solidFill>
                <a:latin typeface="+mn-lt"/>
                <a:cs typeface="Arial" pitchFamily="34" charset="0"/>
              </a:rPr>
              <a:t>Tây</a:t>
            </a:r>
            <a:r>
              <a:rPr lang="en-GB" altLang="en-US" sz="1600" i="1" dirty="0" smtClean="0">
                <a:solidFill>
                  <a:srgbClr val="002060"/>
                </a:solidFill>
                <a:latin typeface="+mn-lt"/>
                <a:cs typeface="Arial" pitchFamily="34" charset="0"/>
              </a:rPr>
              <a:t> Ban </a:t>
            </a:r>
            <a:r>
              <a:rPr lang="en-GB" altLang="en-US" sz="1600" i="1" dirty="0" err="1" smtClean="0">
                <a:solidFill>
                  <a:srgbClr val="002060"/>
                </a:solidFill>
                <a:latin typeface="+mn-lt"/>
                <a:cs typeface="Arial" pitchFamily="34" charset="0"/>
              </a:rPr>
              <a:t>Nha</a:t>
            </a:r>
            <a:r>
              <a:rPr lang="en-GB" altLang="en-US" sz="1600" i="1" dirty="0" smtClean="0">
                <a:solidFill>
                  <a:srgbClr val="002060"/>
                </a:solidFill>
                <a:latin typeface="+mn-lt"/>
                <a:cs typeface="Arial" pitchFamily="34" charset="0"/>
              </a:rPr>
              <a:t> </a:t>
            </a:r>
            <a:r>
              <a:rPr lang="en-GB" altLang="en-US" sz="1600" i="1" dirty="0" err="1" smtClean="0">
                <a:solidFill>
                  <a:srgbClr val="002060"/>
                </a:solidFill>
                <a:latin typeface="+mn-lt"/>
                <a:cs typeface="Arial" pitchFamily="34" charset="0"/>
              </a:rPr>
              <a:t>từ</a:t>
            </a:r>
            <a:r>
              <a:rPr lang="en-GB" altLang="en-US" sz="1600" i="1" dirty="0" smtClean="0">
                <a:solidFill>
                  <a:srgbClr val="002060"/>
                </a:solidFill>
                <a:latin typeface="+mn-lt"/>
                <a:cs typeface="Arial" pitchFamily="34" charset="0"/>
              </a:rPr>
              <a:t> 1995 - 2005.</a:t>
            </a:r>
            <a:endParaRPr lang="en-GB" altLang="en-US" sz="1600" i="1" dirty="0">
              <a:solidFill>
                <a:srgbClr val="002060"/>
              </a:solidFill>
              <a:latin typeface="+mn-lt"/>
              <a:cs typeface="Arial" pitchFamily="34" charset="0"/>
            </a:endParaRPr>
          </a:p>
        </p:txBody>
      </p:sp>
      <p:grpSp>
        <p:nvGrpSpPr>
          <p:cNvPr id="69" name="Group 68"/>
          <p:cNvGrpSpPr/>
          <p:nvPr/>
        </p:nvGrpSpPr>
        <p:grpSpPr>
          <a:xfrm>
            <a:off x="766395" y="2492518"/>
            <a:ext cx="7935863" cy="3312746"/>
            <a:chOff x="1410973" y="978147"/>
            <a:chExt cx="7919337" cy="3620523"/>
          </a:xfrm>
        </p:grpSpPr>
        <p:sp>
          <p:nvSpPr>
            <p:cNvPr id="72" name="Text Box 6"/>
            <p:cNvSpPr txBox="1">
              <a:spLocks noChangeArrowheads="1"/>
            </p:cNvSpPr>
            <p:nvPr/>
          </p:nvSpPr>
          <p:spPr bwMode="auto">
            <a:xfrm>
              <a:off x="2324611" y="4321671"/>
              <a:ext cx="535569" cy="276999"/>
            </a:xfrm>
            <a:prstGeom prst="rect">
              <a:avLst/>
            </a:prstGeom>
            <a:noFill/>
            <a:ln w="9525">
              <a:noFill/>
              <a:miter lim="800000"/>
              <a:headEnd/>
              <a:tailEnd/>
            </a:ln>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ES_tradnl" sz="1200" b="0" i="0" u="none" strike="noStrike" kern="0" cap="none" spc="0" normalizeH="0" baseline="0" noProof="0" dirty="0" smtClean="0">
                  <a:ln>
                    <a:noFill/>
                  </a:ln>
                  <a:solidFill>
                    <a:prstClr val="white">
                      <a:lumMod val="95000"/>
                    </a:prstClr>
                  </a:solidFill>
                  <a:effectLst/>
                  <a:uLnTx/>
                  <a:uFillTx/>
                  <a:latin typeface="+mj-lt"/>
                  <a:cs typeface="Arial" panose="020B0604020202020204" pitchFamily="34" charset="0"/>
                </a:rPr>
                <a:t>1996</a:t>
              </a:r>
            </a:p>
          </p:txBody>
        </p:sp>
        <p:sp>
          <p:nvSpPr>
            <p:cNvPr id="73" name="Text Box 6"/>
            <p:cNvSpPr txBox="1">
              <a:spLocks noChangeArrowheads="1"/>
            </p:cNvSpPr>
            <p:nvPr/>
          </p:nvSpPr>
          <p:spPr bwMode="auto">
            <a:xfrm>
              <a:off x="2687634" y="4321671"/>
              <a:ext cx="588222" cy="276999"/>
            </a:xfrm>
            <a:prstGeom prst="rect">
              <a:avLst/>
            </a:prstGeom>
            <a:noFill/>
            <a:ln w="9525">
              <a:noFill/>
              <a:miter lim="800000"/>
              <a:headEnd/>
              <a:tailEnd/>
            </a:ln>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ES_tradnl" sz="12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rPr>
                <a:t>1997</a:t>
              </a:r>
            </a:p>
          </p:txBody>
        </p:sp>
        <p:sp>
          <p:nvSpPr>
            <p:cNvPr id="74" name="Text Box 6"/>
            <p:cNvSpPr txBox="1">
              <a:spLocks noChangeArrowheads="1"/>
            </p:cNvSpPr>
            <p:nvPr/>
          </p:nvSpPr>
          <p:spPr bwMode="auto">
            <a:xfrm>
              <a:off x="3121672" y="4321671"/>
              <a:ext cx="525025" cy="276999"/>
            </a:xfrm>
            <a:prstGeom prst="rect">
              <a:avLst/>
            </a:prstGeom>
            <a:noFill/>
            <a:ln w="9525">
              <a:noFill/>
              <a:miter lim="800000"/>
              <a:headEnd/>
              <a:tailEnd/>
            </a:ln>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ES_tradnl" sz="1200" b="0" i="0" u="none" strike="noStrike" kern="0" cap="none" spc="0" normalizeH="0" baseline="0" noProof="0" dirty="0" smtClean="0">
                  <a:ln>
                    <a:noFill/>
                  </a:ln>
                  <a:solidFill>
                    <a:prstClr val="white">
                      <a:lumMod val="95000"/>
                    </a:prstClr>
                  </a:solidFill>
                  <a:effectLst/>
                  <a:uLnTx/>
                  <a:uFillTx/>
                  <a:latin typeface="+mj-lt"/>
                  <a:cs typeface="Arial" panose="020B0604020202020204" pitchFamily="34" charset="0"/>
                </a:rPr>
                <a:t>1998</a:t>
              </a:r>
            </a:p>
          </p:txBody>
        </p:sp>
        <p:sp>
          <p:nvSpPr>
            <p:cNvPr id="75" name="Text Box 6"/>
            <p:cNvSpPr txBox="1">
              <a:spLocks noChangeArrowheads="1"/>
            </p:cNvSpPr>
            <p:nvPr/>
          </p:nvSpPr>
          <p:spPr bwMode="auto">
            <a:xfrm>
              <a:off x="3537426" y="4321671"/>
              <a:ext cx="524090" cy="276999"/>
            </a:xfrm>
            <a:prstGeom prst="rect">
              <a:avLst/>
            </a:prstGeom>
            <a:noFill/>
            <a:ln w="9525">
              <a:noFill/>
              <a:miter lim="800000"/>
              <a:headEnd/>
              <a:tailEnd/>
            </a:ln>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ES_tradnl" sz="1200" b="0" i="0" u="none" strike="noStrike" kern="0" cap="none" spc="0" normalizeH="0" baseline="0" noProof="0" dirty="0" smtClean="0">
                  <a:ln>
                    <a:noFill/>
                  </a:ln>
                  <a:solidFill>
                    <a:prstClr val="white">
                      <a:lumMod val="95000"/>
                    </a:prstClr>
                  </a:solidFill>
                  <a:effectLst/>
                  <a:uLnTx/>
                  <a:uFillTx/>
                  <a:latin typeface="+mj-lt"/>
                  <a:cs typeface="Arial" panose="020B0604020202020204" pitchFamily="34" charset="0"/>
                </a:rPr>
                <a:t>1999</a:t>
              </a:r>
            </a:p>
          </p:txBody>
        </p:sp>
        <p:sp>
          <p:nvSpPr>
            <p:cNvPr id="76" name="Text Box 6"/>
            <p:cNvSpPr txBox="1">
              <a:spLocks noChangeArrowheads="1"/>
            </p:cNvSpPr>
            <p:nvPr/>
          </p:nvSpPr>
          <p:spPr bwMode="auto">
            <a:xfrm>
              <a:off x="3974464" y="4321671"/>
              <a:ext cx="526209" cy="276999"/>
            </a:xfrm>
            <a:prstGeom prst="rect">
              <a:avLst/>
            </a:prstGeom>
            <a:noFill/>
            <a:ln w="9525">
              <a:noFill/>
              <a:miter lim="800000"/>
              <a:headEnd/>
              <a:tailEnd/>
            </a:ln>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ES_tradnl" sz="12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rPr>
                <a:t>2000</a:t>
              </a:r>
            </a:p>
          </p:txBody>
        </p:sp>
        <p:sp>
          <p:nvSpPr>
            <p:cNvPr id="77" name="Text Box 6"/>
            <p:cNvSpPr txBox="1">
              <a:spLocks noChangeArrowheads="1"/>
            </p:cNvSpPr>
            <p:nvPr/>
          </p:nvSpPr>
          <p:spPr bwMode="auto">
            <a:xfrm>
              <a:off x="4346487" y="4321671"/>
              <a:ext cx="569005" cy="276999"/>
            </a:xfrm>
            <a:prstGeom prst="rect">
              <a:avLst/>
            </a:prstGeom>
            <a:noFill/>
            <a:ln w="9525">
              <a:noFill/>
              <a:miter lim="800000"/>
              <a:headEnd/>
              <a:tailEnd/>
            </a:ln>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ES_tradnl" sz="1200" b="0" i="0" u="none" strike="noStrike" kern="0" cap="none" spc="0" normalizeH="0" baseline="0" noProof="0" dirty="0" smtClean="0">
                  <a:ln>
                    <a:noFill/>
                  </a:ln>
                  <a:solidFill>
                    <a:prstClr val="white">
                      <a:lumMod val="95000"/>
                    </a:prstClr>
                  </a:solidFill>
                  <a:effectLst/>
                  <a:uLnTx/>
                  <a:uFillTx/>
                  <a:latin typeface="+mj-lt"/>
                  <a:cs typeface="Arial" panose="020B0604020202020204" pitchFamily="34" charset="0"/>
                </a:rPr>
                <a:t>2001</a:t>
              </a:r>
            </a:p>
          </p:txBody>
        </p:sp>
        <p:sp>
          <p:nvSpPr>
            <p:cNvPr id="78" name="Text Box 6"/>
            <p:cNvSpPr txBox="1">
              <a:spLocks noChangeArrowheads="1"/>
            </p:cNvSpPr>
            <p:nvPr/>
          </p:nvSpPr>
          <p:spPr bwMode="auto">
            <a:xfrm>
              <a:off x="4762242" y="4321671"/>
              <a:ext cx="569006" cy="276999"/>
            </a:xfrm>
            <a:prstGeom prst="rect">
              <a:avLst/>
            </a:prstGeom>
            <a:noFill/>
            <a:ln w="9525">
              <a:noFill/>
              <a:miter lim="800000"/>
              <a:headEnd/>
              <a:tailEnd/>
            </a:ln>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ES_tradnl" sz="12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rPr>
                <a:t>2002</a:t>
              </a:r>
            </a:p>
          </p:txBody>
        </p:sp>
        <p:sp>
          <p:nvSpPr>
            <p:cNvPr id="79" name="Text Box 6"/>
            <p:cNvSpPr txBox="1">
              <a:spLocks noChangeArrowheads="1"/>
            </p:cNvSpPr>
            <p:nvPr/>
          </p:nvSpPr>
          <p:spPr bwMode="auto">
            <a:xfrm>
              <a:off x="5220072" y="4321671"/>
              <a:ext cx="525994" cy="276999"/>
            </a:xfrm>
            <a:prstGeom prst="rect">
              <a:avLst/>
            </a:prstGeom>
            <a:noFill/>
            <a:ln w="9525">
              <a:noFill/>
              <a:miter lim="800000"/>
              <a:headEnd/>
              <a:tailEnd/>
            </a:ln>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ES_tradnl" sz="12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rPr>
                <a:t>2003</a:t>
              </a:r>
            </a:p>
          </p:txBody>
        </p:sp>
        <p:sp>
          <p:nvSpPr>
            <p:cNvPr id="80" name="Text Box 6"/>
            <p:cNvSpPr txBox="1">
              <a:spLocks noChangeArrowheads="1"/>
            </p:cNvSpPr>
            <p:nvPr/>
          </p:nvSpPr>
          <p:spPr bwMode="auto">
            <a:xfrm>
              <a:off x="5635746" y="4321671"/>
              <a:ext cx="526075" cy="276999"/>
            </a:xfrm>
            <a:prstGeom prst="rect">
              <a:avLst/>
            </a:prstGeom>
            <a:noFill/>
            <a:ln w="9525">
              <a:noFill/>
              <a:miter lim="800000"/>
              <a:headEnd/>
              <a:tailEnd/>
            </a:ln>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ES_tradnl" sz="1200" b="0" i="0" u="none" strike="noStrike" kern="0" cap="none" spc="0" normalizeH="0" baseline="0" noProof="0" dirty="0" smtClean="0">
                  <a:ln>
                    <a:noFill/>
                  </a:ln>
                  <a:solidFill>
                    <a:prstClr val="white">
                      <a:lumMod val="95000"/>
                    </a:prstClr>
                  </a:solidFill>
                  <a:effectLst/>
                  <a:uLnTx/>
                  <a:uFillTx/>
                  <a:latin typeface="+mj-lt"/>
                  <a:cs typeface="Arial" panose="020B0604020202020204" pitchFamily="34" charset="0"/>
                </a:rPr>
                <a:t>2004</a:t>
              </a:r>
            </a:p>
          </p:txBody>
        </p:sp>
        <p:sp>
          <p:nvSpPr>
            <p:cNvPr id="81" name="Text Box 6"/>
            <p:cNvSpPr txBox="1">
              <a:spLocks noChangeArrowheads="1"/>
            </p:cNvSpPr>
            <p:nvPr/>
          </p:nvSpPr>
          <p:spPr bwMode="auto">
            <a:xfrm>
              <a:off x="6050429" y="4321671"/>
              <a:ext cx="543441" cy="276999"/>
            </a:xfrm>
            <a:prstGeom prst="rect">
              <a:avLst/>
            </a:prstGeom>
            <a:noFill/>
            <a:ln w="9525">
              <a:noFill/>
              <a:miter lim="800000"/>
              <a:headEnd/>
              <a:tailEnd/>
            </a:ln>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ES_tradnl" sz="1200" b="0" i="0" u="none" strike="noStrike" kern="0" cap="none" spc="0" normalizeH="0" baseline="0" noProof="0" dirty="0" smtClean="0">
                  <a:ln>
                    <a:noFill/>
                  </a:ln>
                  <a:solidFill>
                    <a:prstClr val="white">
                      <a:lumMod val="95000"/>
                    </a:prstClr>
                  </a:solidFill>
                  <a:effectLst/>
                  <a:uLnTx/>
                  <a:uFillTx/>
                  <a:latin typeface="+mj-lt"/>
                  <a:cs typeface="Arial" panose="020B0604020202020204" pitchFamily="34" charset="0"/>
                </a:rPr>
                <a:t>2005</a:t>
              </a:r>
            </a:p>
          </p:txBody>
        </p:sp>
        <p:grpSp>
          <p:nvGrpSpPr>
            <p:cNvPr id="82" name="Group 24"/>
            <p:cNvGrpSpPr>
              <a:grpSpLocks/>
            </p:cNvGrpSpPr>
            <p:nvPr/>
          </p:nvGrpSpPr>
          <p:grpSpPr bwMode="auto">
            <a:xfrm>
              <a:off x="2385443" y="1158931"/>
              <a:ext cx="42761" cy="3119872"/>
              <a:chOff x="884" y="1076"/>
              <a:chExt cx="46" cy="1663"/>
            </a:xfrm>
          </p:grpSpPr>
          <p:sp>
            <p:nvSpPr>
              <p:cNvPr id="116" name="Line 13"/>
              <p:cNvSpPr>
                <a:spLocks noChangeShapeType="1"/>
              </p:cNvSpPr>
              <p:nvPr/>
            </p:nvSpPr>
            <p:spPr bwMode="auto">
              <a:xfrm flipH="1">
                <a:off x="884" y="2739"/>
                <a:ext cx="46" cy="0"/>
              </a:xfrm>
              <a:prstGeom prst="line">
                <a:avLst/>
              </a:prstGeom>
              <a:noFill/>
              <a:ln w="19050">
                <a:solidFill>
                  <a:schemeClr val="tx1"/>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117" name="Line 14"/>
              <p:cNvSpPr>
                <a:spLocks noChangeShapeType="1"/>
              </p:cNvSpPr>
              <p:nvPr/>
            </p:nvSpPr>
            <p:spPr bwMode="auto">
              <a:xfrm flipH="1">
                <a:off x="884" y="2586"/>
                <a:ext cx="46" cy="0"/>
              </a:xfrm>
              <a:prstGeom prst="line">
                <a:avLst/>
              </a:prstGeom>
              <a:noFill/>
              <a:ln w="19050">
                <a:solidFill>
                  <a:schemeClr val="tx1"/>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118" name="Line 15"/>
              <p:cNvSpPr>
                <a:spLocks noChangeShapeType="1"/>
              </p:cNvSpPr>
              <p:nvPr/>
            </p:nvSpPr>
            <p:spPr bwMode="auto">
              <a:xfrm flipH="1">
                <a:off x="884" y="2418"/>
                <a:ext cx="46" cy="0"/>
              </a:xfrm>
              <a:prstGeom prst="line">
                <a:avLst/>
              </a:prstGeom>
              <a:noFill/>
              <a:ln w="19050">
                <a:solidFill>
                  <a:schemeClr val="tx1"/>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119" name="Line 16"/>
              <p:cNvSpPr>
                <a:spLocks noChangeShapeType="1"/>
              </p:cNvSpPr>
              <p:nvPr/>
            </p:nvSpPr>
            <p:spPr bwMode="auto">
              <a:xfrm flipH="1">
                <a:off x="884" y="2250"/>
                <a:ext cx="46" cy="0"/>
              </a:xfrm>
              <a:prstGeom prst="line">
                <a:avLst/>
              </a:prstGeom>
              <a:noFill/>
              <a:ln w="19050">
                <a:solidFill>
                  <a:schemeClr val="tx1"/>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120" name="Line 17"/>
              <p:cNvSpPr>
                <a:spLocks noChangeShapeType="1"/>
              </p:cNvSpPr>
              <p:nvPr/>
            </p:nvSpPr>
            <p:spPr bwMode="auto">
              <a:xfrm flipH="1">
                <a:off x="884" y="2082"/>
                <a:ext cx="46" cy="0"/>
              </a:xfrm>
              <a:prstGeom prst="line">
                <a:avLst/>
              </a:prstGeom>
              <a:noFill/>
              <a:ln w="19050">
                <a:solidFill>
                  <a:schemeClr val="tx1"/>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121" name="Line 18"/>
              <p:cNvSpPr>
                <a:spLocks noChangeShapeType="1"/>
              </p:cNvSpPr>
              <p:nvPr/>
            </p:nvSpPr>
            <p:spPr bwMode="auto">
              <a:xfrm flipH="1">
                <a:off x="884" y="1915"/>
                <a:ext cx="46" cy="0"/>
              </a:xfrm>
              <a:prstGeom prst="line">
                <a:avLst/>
              </a:prstGeom>
              <a:noFill/>
              <a:ln w="19050">
                <a:solidFill>
                  <a:schemeClr val="tx1"/>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122" name="Line 19"/>
              <p:cNvSpPr>
                <a:spLocks noChangeShapeType="1"/>
              </p:cNvSpPr>
              <p:nvPr/>
            </p:nvSpPr>
            <p:spPr bwMode="auto">
              <a:xfrm flipH="1">
                <a:off x="884" y="1747"/>
                <a:ext cx="46" cy="0"/>
              </a:xfrm>
              <a:prstGeom prst="line">
                <a:avLst/>
              </a:prstGeom>
              <a:noFill/>
              <a:ln w="19050">
                <a:solidFill>
                  <a:schemeClr val="tx1"/>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123" name="Line 20"/>
              <p:cNvSpPr>
                <a:spLocks noChangeShapeType="1"/>
              </p:cNvSpPr>
              <p:nvPr/>
            </p:nvSpPr>
            <p:spPr bwMode="auto">
              <a:xfrm flipH="1">
                <a:off x="884" y="1579"/>
                <a:ext cx="46" cy="0"/>
              </a:xfrm>
              <a:prstGeom prst="line">
                <a:avLst/>
              </a:prstGeom>
              <a:noFill/>
              <a:ln w="19050">
                <a:solidFill>
                  <a:schemeClr val="tx1"/>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124" name="Line 21"/>
              <p:cNvSpPr>
                <a:spLocks noChangeShapeType="1"/>
              </p:cNvSpPr>
              <p:nvPr/>
            </p:nvSpPr>
            <p:spPr bwMode="auto">
              <a:xfrm flipH="1">
                <a:off x="884" y="1411"/>
                <a:ext cx="46" cy="0"/>
              </a:xfrm>
              <a:prstGeom prst="line">
                <a:avLst/>
              </a:prstGeom>
              <a:noFill/>
              <a:ln w="19050">
                <a:solidFill>
                  <a:schemeClr val="tx1"/>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125" name="Line 22"/>
              <p:cNvSpPr>
                <a:spLocks noChangeShapeType="1"/>
              </p:cNvSpPr>
              <p:nvPr/>
            </p:nvSpPr>
            <p:spPr bwMode="auto">
              <a:xfrm flipH="1">
                <a:off x="884" y="1243"/>
                <a:ext cx="46" cy="0"/>
              </a:xfrm>
              <a:prstGeom prst="line">
                <a:avLst/>
              </a:prstGeom>
              <a:noFill/>
              <a:ln w="19050">
                <a:solidFill>
                  <a:schemeClr val="tx1"/>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126" name="Line 23"/>
              <p:cNvSpPr>
                <a:spLocks noChangeShapeType="1"/>
              </p:cNvSpPr>
              <p:nvPr/>
            </p:nvSpPr>
            <p:spPr bwMode="auto">
              <a:xfrm flipH="1">
                <a:off x="884" y="1076"/>
                <a:ext cx="46" cy="0"/>
              </a:xfrm>
              <a:prstGeom prst="line">
                <a:avLst/>
              </a:prstGeom>
              <a:noFill/>
              <a:ln w="19050">
                <a:solidFill>
                  <a:schemeClr val="tx1"/>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grpSp>
        <p:sp>
          <p:nvSpPr>
            <p:cNvPr id="83" name="Text Box 6"/>
            <p:cNvSpPr txBox="1">
              <a:spLocks noChangeArrowheads="1"/>
            </p:cNvSpPr>
            <p:nvPr/>
          </p:nvSpPr>
          <p:spPr bwMode="auto">
            <a:xfrm>
              <a:off x="1527322" y="978147"/>
              <a:ext cx="858121" cy="307777"/>
            </a:xfrm>
            <a:prstGeom prst="rect">
              <a:avLst/>
            </a:prstGeom>
            <a:noFill/>
            <a:ln w="9525">
              <a:noFill/>
              <a:miter lim="800000"/>
              <a:headEnd/>
              <a:tailEnd/>
            </a:ln>
          </p:spPr>
          <p:txBody>
            <a:bodyPr wrap="square">
              <a:spAutoFit/>
            </a:bodyP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smtClean="0">
                  <a:ln>
                    <a:noFill/>
                  </a:ln>
                  <a:solidFill>
                    <a:prstClr val="white">
                      <a:lumMod val="95000"/>
                    </a:prstClr>
                  </a:solidFill>
                  <a:effectLst/>
                  <a:uLnTx/>
                  <a:uFillTx/>
                  <a:latin typeface="+mj-lt"/>
                  <a:cs typeface="Arial" panose="020B0604020202020204" pitchFamily="34" charset="0"/>
                </a:rPr>
                <a:t>100,000</a:t>
              </a:r>
            </a:p>
          </p:txBody>
        </p:sp>
        <p:sp>
          <p:nvSpPr>
            <p:cNvPr id="84" name="Text Box 6"/>
            <p:cNvSpPr txBox="1">
              <a:spLocks noChangeArrowheads="1"/>
            </p:cNvSpPr>
            <p:nvPr/>
          </p:nvSpPr>
          <p:spPr bwMode="auto">
            <a:xfrm>
              <a:off x="1479237" y="1294060"/>
              <a:ext cx="906206" cy="307777"/>
            </a:xfrm>
            <a:prstGeom prst="rect">
              <a:avLst/>
            </a:prstGeom>
            <a:noFill/>
            <a:ln w="9525">
              <a:noFill/>
              <a:miter lim="800000"/>
              <a:headEnd/>
              <a:tailEnd/>
            </a:ln>
          </p:spPr>
          <p:txBody>
            <a:bodyPr wrap="square">
              <a:spAutoFit/>
            </a:bodyP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smtClean="0">
                  <a:ln>
                    <a:noFill/>
                  </a:ln>
                  <a:solidFill>
                    <a:prstClr val="white">
                      <a:lumMod val="95000"/>
                    </a:prstClr>
                  </a:solidFill>
                  <a:effectLst/>
                  <a:uLnTx/>
                  <a:uFillTx/>
                  <a:latin typeface="+mj-lt"/>
                  <a:cs typeface="Arial" panose="020B0604020202020204" pitchFamily="34" charset="0"/>
                </a:rPr>
                <a:t>90,000</a:t>
              </a:r>
            </a:p>
          </p:txBody>
        </p:sp>
        <p:sp>
          <p:nvSpPr>
            <p:cNvPr id="85" name="Text Box 6"/>
            <p:cNvSpPr txBox="1">
              <a:spLocks noChangeArrowheads="1"/>
            </p:cNvSpPr>
            <p:nvPr/>
          </p:nvSpPr>
          <p:spPr bwMode="auto">
            <a:xfrm>
              <a:off x="1596933" y="1924297"/>
              <a:ext cx="788510" cy="307777"/>
            </a:xfrm>
            <a:prstGeom prst="rect">
              <a:avLst/>
            </a:prstGeom>
            <a:noFill/>
            <a:ln w="9525">
              <a:noFill/>
              <a:miter lim="800000"/>
              <a:headEnd/>
              <a:tailEnd/>
            </a:ln>
          </p:spPr>
          <p:txBody>
            <a:bodyPr wrap="square">
              <a:spAutoFit/>
            </a:bodyP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smtClean="0">
                  <a:ln>
                    <a:noFill/>
                  </a:ln>
                  <a:solidFill>
                    <a:prstClr val="white">
                      <a:lumMod val="95000"/>
                    </a:prstClr>
                  </a:solidFill>
                  <a:effectLst/>
                  <a:uLnTx/>
                  <a:uFillTx/>
                  <a:latin typeface="+mj-lt"/>
                  <a:cs typeface="Arial" panose="020B0604020202020204" pitchFamily="34" charset="0"/>
                </a:rPr>
                <a:t>70,000</a:t>
              </a:r>
            </a:p>
          </p:txBody>
        </p:sp>
        <p:sp>
          <p:nvSpPr>
            <p:cNvPr id="86" name="Text Box 6"/>
            <p:cNvSpPr txBox="1">
              <a:spLocks noChangeArrowheads="1"/>
            </p:cNvSpPr>
            <p:nvPr/>
          </p:nvSpPr>
          <p:spPr bwMode="auto">
            <a:xfrm>
              <a:off x="1527322" y="2238622"/>
              <a:ext cx="858121" cy="307777"/>
            </a:xfrm>
            <a:prstGeom prst="rect">
              <a:avLst/>
            </a:prstGeom>
            <a:noFill/>
            <a:ln w="9525">
              <a:noFill/>
              <a:miter lim="800000"/>
              <a:headEnd/>
              <a:tailEnd/>
            </a:ln>
          </p:spPr>
          <p:txBody>
            <a:bodyPr wrap="square">
              <a:spAutoFit/>
            </a:bodyP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smtClean="0">
                  <a:ln>
                    <a:noFill/>
                  </a:ln>
                  <a:solidFill>
                    <a:prstClr val="white">
                      <a:lumMod val="95000"/>
                    </a:prstClr>
                  </a:solidFill>
                  <a:effectLst/>
                  <a:uLnTx/>
                  <a:uFillTx/>
                  <a:latin typeface="+mj-lt"/>
                  <a:cs typeface="Arial" panose="020B0604020202020204" pitchFamily="34" charset="0"/>
                </a:rPr>
                <a:t>60,000</a:t>
              </a:r>
            </a:p>
          </p:txBody>
        </p:sp>
        <p:sp>
          <p:nvSpPr>
            <p:cNvPr id="87" name="Text Box 6"/>
            <p:cNvSpPr txBox="1">
              <a:spLocks noChangeArrowheads="1"/>
            </p:cNvSpPr>
            <p:nvPr/>
          </p:nvSpPr>
          <p:spPr bwMode="auto">
            <a:xfrm>
              <a:off x="1527322" y="2554535"/>
              <a:ext cx="858121" cy="307777"/>
            </a:xfrm>
            <a:prstGeom prst="rect">
              <a:avLst/>
            </a:prstGeom>
            <a:noFill/>
            <a:ln w="9525">
              <a:noFill/>
              <a:miter lim="800000"/>
              <a:headEnd/>
              <a:tailEnd/>
            </a:ln>
          </p:spPr>
          <p:txBody>
            <a:bodyPr wrap="square">
              <a:spAutoFit/>
            </a:bodyP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rPr>
                <a:t>50,000</a:t>
              </a:r>
            </a:p>
          </p:txBody>
        </p:sp>
        <p:sp>
          <p:nvSpPr>
            <p:cNvPr id="88" name="Text Box 6"/>
            <p:cNvSpPr txBox="1">
              <a:spLocks noChangeArrowheads="1"/>
            </p:cNvSpPr>
            <p:nvPr/>
          </p:nvSpPr>
          <p:spPr bwMode="auto">
            <a:xfrm>
              <a:off x="1596933" y="2868860"/>
              <a:ext cx="788510" cy="307777"/>
            </a:xfrm>
            <a:prstGeom prst="rect">
              <a:avLst/>
            </a:prstGeom>
            <a:noFill/>
            <a:ln w="9525">
              <a:noFill/>
              <a:miter lim="800000"/>
              <a:headEnd/>
              <a:tailEnd/>
            </a:ln>
          </p:spPr>
          <p:txBody>
            <a:bodyPr wrap="square">
              <a:spAutoFit/>
            </a:bodyP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rPr>
                <a:t>40,000</a:t>
              </a:r>
            </a:p>
          </p:txBody>
        </p:sp>
        <p:sp>
          <p:nvSpPr>
            <p:cNvPr id="89" name="Text Box 6"/>
            <p:cNvSpPr txBox="1">
              <a:spLocks noChangeArrowheads="1"/>
            </p:cNvSpPr>
            <p:nvPr/>
          </p:nvSpPr>
          <p:spPr bwMode="auto">
            <a:xfrm>
              <a:off x="1410973" y="3184772"/>
              <a:ext cx="974470" cy="307777"/>
            </a:xfrm>
            <a:prstGeom prst="rect">
              <a:avLst/>
            </a:prstGeom>
            <a:noFill/>
            <a:ln w="9525">
              <a:noFill/>
              <a:miter lim="800000"/>
              <a:headEnd/>
              <a:tailEnd/>
            </a:ln>
          </p:spPr>
          <p:txBody>
            <a:bodyPr wrap="square">
              <a:spAutoFit/>
            </a:bodyP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smtClean="0">
                  <a:ln>
                    <a:noFill/>
                  </a:ln>
                  <a:solidFill>
                    <a:prstClr val="white">
                      <a:lumMod val="95000"/>
                    </a:prstClr>
                  </a:solidFill>
                  <a:effectLst/>
                  <a:uLnTx/>
                  <a:uFillTx/>
                  <a:latin typeface="+mj-lt"/>
                  <a:cs typeface="Arial" panose="020B0604020202020204" pitchFamily="34" charset="0"/>
                </a:rPr>
                <a:t>30,000</a:t>
              </a:r>
            </a:p>
          </p:txBody>
        </p:sp>
        <p:sp>
          <p:nvSpPr>
            <p:cNvPr id="90" name="Text Box 6"/>
            <p:cNvSpPr txBox="1">
              <a:spLocks noChangeArrowheads="1"/>
            </p:cNvSpPr>
            <p:nvPr/>
          </p:nvSpPr>
          <p:spPr bwMode="auto">
            <a:xfrm>
              <a:off x="1596933" y="3499097"/>
              <a:ext cx="788510" cy="307777"/>
            </a:xfrm>
            <a:prstGeom prst="rect">
              <a:avLst/>
            </a:prstGeom>
            <a:noFill/>
            <a:ln w="9525">
              <a:noFill/>
              <a:miter lim="800000"/>
              <a:headEnd/>
              <a:tailEnd/>
            </a:ln>
          </p:spPr>
          <p:txBody>
            <a:bodyPr wrap="square">
              <a:spAutoFit/>
            </a:bodyP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rPr>
                <a:t>20,000</a:t>
              </a:r>
            </a:p>
          </p:txBody>
        </p:sp>
        <p:sp>
          <p:nvSpPr>
            <p:cNvPr id="91" name="Text Box 6"/>
            <p:cNvSpPr txBox="1">
              <a:spLocks noChangeArrowheads="1"/>
            </p:cNvSpPr>
            <p:nvPr/>
          </p:nvSpPr>
          <p:spPr bwMode="auto">
            <a:xfrm>
              <a:off x="1596933" y="3815010"/>
              <a:ext cx="788510" cy="307777"/>
            </a:xfrm>
            <a:prstGeom prst="rect">
              <a:avLst/>
            </a:prstGeom>
            <a:noFill/>
            <a:ln w="9525">
              <a:noFill/>
              <a:miter lim="800000"/>
              <a:headEnd/>
              <a:tailEnd/>
            </a:ln>
          </p:spPr>
          <p:txBody>
            <a:bodyPr wrap="square">
              <a:spAutoFit/>
            </a:bodyP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smtClean="0">
                  <a:ln>
                    <a:noFill/>
                  </a:ln>
                  <a:solidFill>
                    <a:prstClr val="white">
                      <a:lumMod val="95000"/>
                    </a:prstClr>
                  </a:solidFill>
                  <a:effectLst/>
                  <a:uLnTx/>
                  <a:uFillTx/>
                  <a:latin typeface="+mj-lt"/>
                  <a:cs typeface="Arial" panose="020B0604020202020204" pitchFamily="34" charset="0"/>
                </a:rPr>
                <a:t>10,000</a:t>
              </a:r>
            </a:p>
          </p:txBody>
        </p:sp>
        <p:sp>
          <p:nvSpPr>
            <p:cNvPr id="92" name="Text Box 6"/>
            <p:cNvSpPr txBox="1">
              <a:spLocks noChangeArrowheads="1"/>
            </p:cNvSpPr>
            <p:nvPr/>
          </p:nvSpPr>
          <p:spPr bwMode="auto">
            <a:xfrm>
              <a:off x="1663479" y="4129335"/>
              <a:ext cx="721964" cy="307777"/>
            </a:xfrm>
            <a:prstGeom prst="rect">
              <a:avLst/>
            </a:prstGeom>
            <a:noFill/>
            <a:ln w="9525">
              <a:noFill/>
              <a:miter lim="800000"/>
              <a:headEnd/>
              <a:tailEnd/>
            </a:ln>
          </p:spPr>
          <p:txBody>
            <a:bodyPr>
              <a:spAutoFit/>
            </a:bodyP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smtClean="0">
                  <a:ln>
                    <a:noFill/>
                  </a:ln>
                  <a:solidFill>
                    <a:prstClr val="white">
                      <a:lumMod val="95000"/>
                    </a:prstClr>
                  </a:solidFill>
                  <a:effectLst/>
                  <a:uLnTx/>
                  <a:uFillTx/>
                  <a:latin typeface="+mj-lt"/>
                  <a:cs typeface="Arial" panose="020B0604020202020204" pitchFamily="34" charset="0"/>
                </a:rPr>
                <a:t>0</a:t>
              </a:r>
            </a:p>
          </p:txBody>
        </p:sp>
        <p:sp>
          <p:nvSpPr>
            <p:cNvPr id="93" name="Text Box 6"/>
            <p:cNvSpPr txBox="1">
              <a:spLocks noChangeArrowheads="1"/>
            </p:cNvSpPr>
            <p:nvPr/>
          </p:nvSpPr>
          <p:spPr bwMode="auto">
            <a:xfrm>
              <a:off x="1527322" y="1608385"/>
              <a:ext cx="858121" cy="307777"/>
            </a:xfrm>
            <a:prstGeom prst="rect">
              <a:avLst/>
            </a:prstGeom>
            <a:noFill/>
            <a:ln w="9525">
              <a:noFill/>
              <a:miter lim="800000"/>
              <a:headEnd/>
              <a:tailEnd/>
            </a:ln>
          </p:spPr>
          <p:txBody>
            <a:bodyPr wrap="square">
              <a:spAutoFit/>
            </a:bodyP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rPr>
                <a:t>80,000</a:t>
              </a:r>
            </a:p>
          </p:txBody>
        </p:sp>
        <p:grpSp>
          <p:nvGrpSpPr>
            <p:cNvPr id="94" name="Group 46"/>
            <p:cNvGrpSpPr>
              <a:grpSpLocks/>
            </p:cNvGrpSpPr>
            <p:nvPr/>
          </p:nvGrpSpPr>
          <p:grpSpPr bwMode="auto">
            <a:xfrm>
              <a:off x="2555493" y="4293096"/>
              <a:ext cx="3737111" cy="84138"/>
              <a:chOff x="1066" y="2754"/>
              <a:chExt cx="3991" cy="45"/>
            </a:xfrm>
          </p:grpSpPr>
          <p:sp>
            <p:nvSpPr>
              <p:cNvPr id="106" name="Line 36"/>
              <p:cNvSpPr>
                <a:spLocks noChangeShapeType="1"/>
              </p:cNvSpPr>
              <p:nvPr/>
            </p:nvSpPr>
            <p:spPr bwMode="auto">
              <a:xfrm>
                <a:off x="1066" y="2754"/>
                <a:ext cx="0" cy="45"/>
              </a:xfrm>
              <a:prstGeom prst="line">
                <a:avLst/>
              </a:prstGeom>
              <a:noFill/>
              <a:ln w="19050">
                <a:solidFill>
                  <a:schemeClr val="tx1"/>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107" name="Line 37"/>
              <p:cNvSpPr>
                <a:spLocks noChangeShapeType="1"/>
              </p:cNvSpPr>
              <p:nvPr/>
            </p:nvSpPr>
            <p:spPr bwMode="auto">
              <a:xfrm>
                <a:off x="1509" y="2754"/>
                <a:ext cx="0" cy="45"/>
              </a:xfrm>
              <a:prstGeom prst="line">
                <a:avLst/>
              </a:prstGeom>
              <a:noFill/>
              <a:ln w="19050">
                <a:solidFill>
                  <a:schemeClr val="tx1"/>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108" name="Line 38"/>
              <p:cNvSpPr>
                <a:spLocks noChangeShapeType="1"/>
              </p:cNvSpPr>
              <p:nvPr/>
            </p:nvSpPr>
            <p:spPr bwMode="auto">
              <a:xfrm>
                <a:off x="1952" y="2754"/>
                <a:ext cx="0" cy="45"/>
              </a:xfrm>
              <a:prstGeom prst="line">
                <a:avLst/>
              </a:prstGeom>
              <a:noFill/>
              <a:ln w="19050">
                <a:solidFill>
                  <a:schemeClr val="tx1"/>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109" name="Line 39"/>
              <p:cNvSpPr>
                <a:spLocks noChangeShapeType="1"/>
              </p:cNvSpPr>
              <p:nvPr/>
            </p:nvSpPr>
            <p:spPr bwMode="auto">
              <a:xfrm>
                <a:off x="2396" y="2754"/>
                <a:ext cx="0" cy="45"/>
              </a:xfrm>
              <a:prstGeom prst="line">
                <a:avLst/>
              </a:prstGeom>
              <a:noFill/>
              <a:ln w="19050">
                <a:solidFill>
                  <a:schemeClr val="tx1"/>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110" name="Line 40"/>
              <p:cNvSpPr>
                <a:spLocks noChangeShapeType="1"/>
              </p:cNvSpPr>
              <p:nvPr/>
            </p:nvSpPr>
            <p:spPr bwMode="auto">
              <a:xfrm>
                <a:off x="2839" y="2754"/>
                <a:ext cx="0" cy="45"/>
              </a:xfrm>
              <a:prstGeom prst="line">
                <a:avLst/>
              </a:prstGeom>
              <a:noFill/>
              <a:ln w="19050">
                <a:solidFill>
                  <a:schemeClr val="tx1"/>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111" name="Line 41"/>
              <p:cNvSpPr>
                <a:spLocks noChangeShapeType="1"/>
              </p:cNvSpPr>
              <p:nvPr/>
            </p:nvSpPr>
            <p:spPr bwMode="auto">
              <a:xfrm>
                <a:off x="3283" y="2754"/>
                <a:ext cx="0" cy="45"/>
              </a:xfrm>
              <a:prstGeom prst="line">
                <a:avLst/>
              </a:prstGeom>
              <a:noFill/>
              <a:ln w="19050">
                <a:solidFill>
                  <a:schemeClr val="tx1"/>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112" name="Line 42"/>
              <p:cNvSpPr>
                <a:spLocks noChangeShapeType="1"/>
              </p:cNvSpPr>
              <p:nvPr/>
            </p:nvSpPr>
            <p:spPr bwMode="auto">
              <a:xfrm>
                <a:off x="3726" y="2754"/>
                <a:ext cx="0" cy="45"/>
              </a:xfrm>
              <a:prstGeom prst="line">
                <a:avLst/>
              </a:prstGeom>
              <a:noFill/>
              <a:ln w="19050">
                <a:solidFill>
                  <a:schemeClr val="tx1"/>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113" name="Line 43"/>
              <p:cNvSpPr>
                <a:spLocks noChangeShapeType="1"/>
              </p:cNvSpPr>
              <p:nvPr/>
            </p:nvSpPr>
            <p:spPr bwMode="auto">
              <a:xfrm>
                <a:off x="4170" y="2754"/>
                <a:ext cx="0" cy="45"/>
              </a:xfrm>
              <a:prstGeom prst="line">
                <a:avLst/>
              </a:prstGeom>
              <a:noFill/>
              <a:ln w="19050">
                <a:solidFill>
                  <a:schemeClr val="tx1"/>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114" name="Line 44"/>
              <p:cNvSpPr>
                <a:spLocks noChangeShapeType="1"/>
              </p:cNvSpPr>
              <p:nvPr/>
            </p:nvSpPr>
            <p:spPr bwMode="auto">
              <a:xfrm>
                <a:off x="4613" y="2754"/>
                <a:ext cx="0" cy="45"/>
              </a:xfrm>
              <a:prstGeom prst="line">
                <a:avLst/>
              </a:prstGeom>
              <a:noFill/>
              <a:ln w="19050">
                <a:solidFill>
                  <a:schemeClr val="tx1"/>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115" name="Line 45"/>
              <p:cNvSpPr>
                <a:spLocks noChangeShapeType="1"/>
              </p:cNvSpPr>
              <p:nvPr/>
            </p:nvSpPr>
            <p:spPr bwMode="auto">
              <a:xfrm>
                <a:off x="5057" y="2754"/>
                <a:ext cx="0" cy="45"/>
              </a:xfrm>
              <a:prstGeom prst="line">
                <a:avLst/>
              </a:prstGeom>
              <a:noFill/>
              <a:ln w="19050">
                <a:solidFill>
                  <a:schemeClr val="tx1"/>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grpSp>
        <p:sp>
          <p:nvSpPr>
            <p:cNvPr id="95" name="Freeform 58"/>
            <p:cNvSpPr>
              <a:spLocks/>
            </p:cNvSpPr>
            <p:nvPr/>
          </p:nvSpPr>
          <p:spPr bwMode="auto">
            <a:xfrm>
              <a:off x="2548532" y="1542858"/>
              <a:ext cx="3737111" cy="1320800"/>
            </a:xfrm>
            <a:custGeom>
              <a:avLst/>
              <a:gdLst>
                <a:gd name="T0" fmla="*/ 0 w 2476"/>
                <a:gd name="T1" fmla="*/ 2147483647 h 588"/>
                <a:gd name="T2" fmla="*/ 2147483647 w 2476"/>
                <a:gd name="T3" fmla="*/ 0 h 588"/>
                <a:gd name="T4" fmla="*/ 2147483647 w 2476"/>
                <a:gd name="T5" fmla="*/ 2147483647 h 588"/>
                <a:gd name="T6" fmla="*/ 2147483647 w 2476"/>
                <a:gd name="T7" fmla="*/ 2147483647 h 588"/>
                <a:gd name="T8" fmla="*/ 2147483647 w 2476"/>
                <a:gd name="T9" fmla="*/ 2147483647 h 588"/>
                <a:gd name="T10" fmla="*/ 2147483647 w 2476"/>
                <a:gd name="T11" fmla="*/ 2147483647 h 588"/>
                <a:gd name="T12" fmla="*/ 2147483647 w 2476"/>
                <a:gd name="T13" fmla="*/ 2147483647 h 588"/>
                <a:gd name="T14" fmla="*/ 2147483647 w 2476"/>
                <a:gd name="T15" fmla="*/ 2147483647 h 588"/>
                <a:gd name="T16" fmla="*/ 2147483647 w 2476"/>
                <a:gd name="T17" fmla="*/ 2147483647 h 588"/>
                <a:gd name="T18" fmla="*/ 2147483647 w 2476"/>
                <a:gd name="T19" fmla="*/ 2147483647 h 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76"/>
                <a:gd name="T31" fmla="*/ 0 h 588"/>
                <a:gd name="T32" fmla="*/ 2476 w 2476"/>
                <a:gd name="T33" fmla="*/ 588 h 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76" h="588">
                  <a:moveTo>
                    <a:pt x="0" y="28"/>
                  </a:moveTo>
                  <a:lnTo>
                    <a:pt x="276" y="0"/>
                  </a:lnTo>
                  <a:lnTo>
                    <a:pt x="552" y="28"/>
                  </a:lnTo>
                  <a:lnTo>
                    <a:pt x="832" y="140"/>
                  </a:lnTo>
                  <a:lnTo>
                    <a:pt x="1100" y="332"/>
                  </a:lnTo>
                  <a:lnTo>
                    <a:pt x="1384" y="368"/>
                  </a:lnTo>
                  <a:lnTo>
                    <a:pt x="1664" y="460"/>
                  </a:lnTo>
                  <a:lnTo>
                    <a:pt x="1960" y="516"/>
                  </a:lnTo>
                  <a:lnTo>
                    <a:pt x="2220" y="588"/>
                  </a:lnTo>
                  <a:lnTo>
                    <a:pt x="2476" y="568"/>
                  </a:lnTo>
                </a:path>
              </a:pathLst>
            </a:custGeom>
            <a:noFill/>
            <a:ln w="50800">
              <a:solidFill>
                <a:srgbClr val="4F81BD">
                  <a:lumMod val="20000"/>
                  <a:lumOff val="80000"/>
                </a:srgbClr>
              </a:solidFill>
              <a:round/>
              <a:headEnd/>
              <a:tailEn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srgbClr val="FF0000"/>
                </a:solidFill>
                <a:effectLst/>
                <a:uLnTx/>
                <a:uFillTx/>
                <a:latin typeface="+mj-lt"/>
                <a:cs typeface="Arial" panose="020B0604020202020204" pitchFamily="34" charset="0"/>
              </a:endParaRPr>
            </a:p>
          </p:txBody>
        </p:sp>
        <p:sp>
          <p:nvSpPr>
            <p:cNvPr id="96" name="Freeform 59"/>
            <p:cNvSpPr>
              <a:spLocks/>
            </p:cNvSpPr>
            <p:nvPr/>
          </p:nvSpPr>
          <p:spPr bwMode="auto">
            <a:xfrm>
              <a:off x="2548532" y="3276656"/>
              <a:ext cx="3737111" cy="395288"/>
            </a:xfrm>
            <a:custGeom>
              <a:avLst/>
              <a:gdLst>
                <a:gd name="T0" fmla="*/ 0 w 2476"/>
                <a:gd name="T1" fmla="*/ 2147483647 h 176"/>
                <a:gd name="T2" fmla="*/ 2147483647 w 2476"/>
                <a:gd name="T3" fmla="*/ 2147483647 h 176"/>
                <a:gd name="T4" fmla="*/ 2147483647 w 2476"/>
                <a:gd name="T5" fmla="*/ 2147483647 h 176"/>
                <a:gd name="T6" fmla="*/ 2147483647 w 2476"/>
                <a:gd name="T7" fmla="*/ 2147483647 h 176"/>
                <a:gd name="T8" fmla="*/ 2147483647 w 2476"/>
                <a:gd name="T9" fmla="*/ 2147483647 h 176"/>
                <a:gd name="T10" fmla="*/ 2147483647 w 2476"/>
                <a:gd name="T11" fmla="*/ 2147483647 h 176"/>
                <a:gd name="T12" fmla="*/ 2147483647 w 2476"/>
                <a:gd name="T13" fmla="*/ 2147483647 h 176"/>
                <a:gd name="T14" fmla="*/ 2147483647 w 2476"/>
                <a:gd name="T15" fmla="*/ 2147483647 h 176"/>
                <a:gd name="T16" fmla="*/ 2147483647 w 2476"/>
                <a:gd name="T17" fmla="*/ 2147483647 h 176"/>
                <a:gd name="T18" fmla="*/ 2147483647 w 2476"/>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76"/>
                <a:gd name="T31" fmla="*/ 0 h 176"/>
                <a:gd name="T32" fmla="*/ 2476 w 2476"/>
                <a:gd name="T33" fmla="*/ 176 h 1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76" h="176">
                  <a:moveTo>
                    <a:pt x="0" y="176"/>
                  </a:moveTo>
                  <a:lnTo>
                    <a:pt x="280" y="132"/>
                  </a:lnTo>
                  <a:lnTo>
                    <a:pt x="556" y="60"/>
                  </a:lnTo>
                  <a:lnTo>
                    <a:pt x="832" y="108"/>
                  </a:lnTo>
                  <a:lnTo>
                    <a:pt x="1172" y="76"/>
                  </a:lnTo>
                  <a:lnTo>
                    <a:pt x="1380" y="64"/>
                  </a:lnTo>
                  <a:lnTo>
                    <a:pt x="1644" y="72"/>
                  </a:lnTo>
                  <a:lnTo>
                    <a:pt x="1932" y="80"/>
                  </a:lnTo>
                  <a:lnTo>
                    <a:pt x="2208" y="76"/>
                  </a:lnTo>
                  <a:lnTo>
                    <a:pt x="2476" y="0"/>
                  </a:lnTo>
                </a:path>
              </a:pathLst>
            </a:custGeom>
            <a:noFill/>
            <a:ln w="50800">
              <a:solidFill>
                <a:srgbClr val="00CC66"/>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97" name="Freeform 60"/>
            <p:cNvSpPr>
              <a:spLocks/>
            </p:cNvSpPr>
            <p:nvPr/>
          </p:nvSpPr>
          <p:spPr bwMode="auto">
            <a:xfrm>
              <a:off x="2548532" y="4030719"/>
              <a:ext cx="3732139" cy="117475"/>
            </a:xfrm>
            <a:custGeom>
              <a:avLst/>
              <a:gdLst>
                <a:gd name="T0" fmla="*/ 0 w 2476"/>
                <a:gd name="T1" fmla="*/ 2147483647 h 52"/>
                <a:gd name="T2" fmla="*/ 2147483647 w 2476"/>
                <a:gd name="T3" fmla="*/ 2147483647 h 52"/>
                <a:gd name="T4" fmla="*/ 2147483647 w 2476"/>
                <a:gd name="T5" fmla="*/ 2147483647 h 52"/>
                <a:gd name="T6" fmla="*/ 2147483647 w 2476"/>
                <a:gd name="T7" fmla="*/ 0 h 52"/>
                <a:gd name="T8" fmla="*/ 2147483647 w 2476"/>
                <a:gd name="T9" fmla="*/ 2147483647 h 52"/>
                <a:gd name="T10" fmla="*/ 2147483647 w 2476"/>
                <a:gd name="T11" fmla="*/ 2147483647 h 52"/>
                <a:gd name="T12" fmla="*/ 2147483647 w 2476"/>
                <a:gd name="T13" fmla="*/ 2147483647 h 52"/>
                <a:gd name="T14" fmla="*/ 2147483647 w 2476"/>
                <a:gd name="T15" fmla="*/ 2147483647 h 52"/>
                <a:gd name="T16" fmla="*/ 2147483647 w 2476"/>
                <a:gd name="T17" fmla="*/ 2147483647 h 52"/>
                <a:gd name="T18" fmla="*/ 2147483647 w 2476"/>
                <a:gd name="T19" fmla="*/ 2147483647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76"/>
                <a:gd name="T31" fmla="*/ 0 h 52"/>
                <a:gd name="T32" fmla="*/ 2476 w 2476"/>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76" h="52">
                  <a:moveTo>
                    <a:pt x="0" y="20"/>
                  </a:moveTo>
                  <a:lnTo>
                    <a:pt x="264" y="4"/>
                  </a:lnTo>
                  <a:lnTo>
                    <a:pt x="572" y="20"/>
                  </a:lnTo>
                  <a:lnTo>
                    <a:pt x="824" y="0"/>
                  </a:lnTo>
                  <a:lnTo>
                    <a:pt x="1124" y="40"/>
                  </a:lnTo>
                  <a:lnTo>
                    <a:pt x="1416" y="24"/>
                  </a:lnTo>
                  <a:lnTo>
                    <a:pt x="1648" y="16"/>
                  </a:lnTo>
                  <a:lnTo>
                    <a:pt x="1932" y="40"/>
                  </a:lnTo>
                  <a:lnTo>
                    <a:pt x="2176" y="48"/>
                  </a:lnTo>
                  <a:lnTo>
                    <a:pt x="2476" y="52"/>
                  </a:lnTo>
                </a:path>
              </a:pathLst>
            </a:custGeom>
            <a:noFill/>
            <a:ln w="50800">
              <a:solidFill>
                <a:srgbClr val="FFCC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98" name="Text Box 6"/>
            <p:cNvSpPr txBox="1">
              <a:spLocks noChangeArrowheads="1"/>
            </p:cNvSpPr>
            <p:nvPr/>
          </p:nvSpPr>
          <p:spPr bwMode="auto">
            <a:xfrm>
              <a:off x="7306853" y="2739847"/>
              <a:ext cx="2023457" cy="336372"/>
            </a:xfrm>
            <a:prstGeom prst="rect">
              <a:avLst/>
            </a:prstGeom>
            <a:noFill/>
            <a:ln w="9525">
              <a:noFill/>
              <a:miter lim="800000"/>
              <a:headEnd/>
              <a:tailEnd/>
            </a:ln>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s-ES_tradnl" sz="1400" kern="0" dirty="0" err="1" smtClean="0">
                  <a:solidFill>
                    <a:srgbClr val="002060"/>
                  </a:solidFill>
                  <a:latin typeface="+mj-lt"/>
                  <a:cs typeface="Arial" panose="020B0604020202020204" pitchFamily="34" charset="0"/>
                </a:rPr>
                <a:t>Đường</a:t>
              </a:r>
              <a:r>
                <a:rPr lang="es-ES_tradnl" sz="1400" kern="0" dirty="0" smtClean="0">
                  <a:solidFill>
                    <a:srgbClr val="002060"/>
                  </a:solidFill>
                  <a:latin typeface="+mj-lt"/>
                  <a:cs typeface="Arial" panose="020B0604020202020204" pitchFamily="34" charset="0"/>
                </a:rPr>
                <a:t> </a:t>
              </a:r>
              <a:r>
                <a:rPr lang="es-ES_tradnl" sz="1400" kern="0" dirty="0" err="1" smtClean="0">
                  <a:solidFill>
                    <a:srgbClr val="002060"/>
                  </a:solidFill>
                  <a:latin typeface="+mj-lt"/>
                  <a:cs typeface="Arial" panose="020B0604020202020204" pitchFamily="34" charset="0"/>
                </a:rPr>
                <a:t>tiêu</a:t>
              </a:r>
              <a:r>
                <a:rPr lang="es-ES_tradnl" sz="1400" kern="0" dirty="0" smtClean="0">
                  <a:solidFill>
                    <a:srgbClr val="002060"/>
                  </a:solidFill>
                  <a:latin typeface="+mj-lt"/>
                  <a:cs typeface="Arial" panose="020B0604020202020204" pitchFamily="34" charset="0"/>
                </a:rPr>
                <a:t> </a:t>
              </a:r>
              <a:r>
                <a:rPr lang="es-ES_tradnl" sz="1400" kern="0" dirty="0" err="1" smtClean="0">
                  <a:solidFill>
                    <a:srgbClr val="002060"/>
                  </a:solidFill>
                  <a:latin typeface="+mj-lt"/>
                  <a:cs typeface="Arial" panose="020B0604020202020204" pitchFamily="34" charset="0"/>
                </a:rPr>
                <a:t>hóa</a:t>
              </a:r>
              <a:r>
                <a:rPr lang="es-ES_tradnl" sz="1400" kern="0" dirty="0" smtClean="0">
                  <a:solidFill>
                    <a:srgbClr val="002060"/>
                  </a:solidFill>
                  <a:latin typeface="+mj-lt"/>
                  <a:cs typeface="Arial" panose="020B0604020202020204" pitchFamily="34" charset="0"/>
                </a:rPr>
                <a:t> </a:t>
              </a:r>
              <a:r>
                <a:rPr lang="es-ES_tradnl" sz="1400" kern="0" dirty="0" err="1" smtClean="0">
                  <a:solidFill>
                    <a:srgbClr val="002060"/>
                  </a:solidFill>
                  <a:latin typeface="+mj-lt"/>
                  <a:cs typeface="Arial" panose="020B0604020202020204" pitchFamily="34" charset="0"/>
                </a:rPr>
                <a:t>trên</a:t>
              </a:r>
              <a:endParaRPr kumimoji="0" lang="es-ES_tradnl" sz="1400" b="0" i="0" u="none" strike="noStrike" kern="0" cap="none" spc="0" normalizeH="0" baseline="0" noProof="0" dirty="0" smtClean="0">
                <a:ln>
                  <a:noFill/>
                </a:ln>
                <a:solidFill>
                  <a:srgbClr val="002060"/>
                </a:solidFill>
                <a:effectLst/>
                <a:uLnTx/>
                <a:uFillTx/>
                <a:latin typeface="+mj-lt"/>
                <a:cs typeface="Arial" panose="020B0604020202020204" pitchFamily="34" charset="0"/>
              </a:endParaRPr>
            </a:p>
          </p:txBody>
        </p:sp>
        <p:sp>
          <p:nvSpPr>
            <p:cNvPr id="99" name="Line 63"/>
            <p:cNvSpPr>
              <a:spLocks noChangeShapeType="1"/>
            </p:cNvSpPr>
            <p:nvPr/>
          </p:nvSpPr>
          <p:spPr bwMode="auto">
            <a:xfrm flipH="1">
              <a:off x="7120893" y="2929132"/>
              <a:ext cx="175022" cy="0"/>
            </a:xfrm>
            <a:prstGeom prst="line">
              <a:avLst/>
            </a:prstGeom>
            <a:noFill/>
            <a:ln w="50800">
              <a:solidFill>
                <a:srgbClr val="4F81BD">
                  <a:lumMod val="20000"/>
                  <a:lumOff val="80000"/>
                </a:srgbClr>
              </a:solidFill>
              <a:round/>
              <a:headEnd/>
              <a:tailEn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100" name="Text Box 6"/>
            <p:cNvSpPr txBox="1">
              <a:spLocks noChangeArrowheads="1"/>
            </p:cNvSpPr>
            <p:nvPr/>
          </p:nvSpPr>
          <p:spPr bwMode="auto">
            <a:xfrm>
              <a:off x="7306853" y="3054640"/>
              <a:ext cx="2023457" cy="336372"/>
            </a:xfrm>
            <a:prstGeom prst="rect">
              <a:avLst/>
            </a:prstGeom>
            <a:noFill/>
            <a:ln w="9525">
              <a:noFill/>
              <a:miter lim="800000"/>
              <a:headEnd/>
              <a:tailEnd/>
            </a:ln>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s-ES_tradnl" sz="1400" kern="0" dirty="0" err="1" smtClean="0">
                  <a:solidFill>
                    <a:srgbClr val="002060"/>
                  </a:solidFill>
                  <a:latin typeface="+mj-lt"/>
                  <a:cs typeface="Arial" panose="020B0604020202020204" pitchFamily="34" charset="0"/>
                </a:rPr>
                <a:t>Đường</a:t>
              </a:r>
              <a:r>
                <a:rPr lang="es-ES_tradnl" sz="1400" kern="0" dirty="0" smtClean="0">
                  <a:solidFill>
                    <a:srgbClr val="002060"/>
                  </a:solidFill>
                  <a:latin typeface="+mj-lt"/>
                  <a:cs typeface="Arial" panose="020B0604020202020204" pitchFamily="34" charset="0"/>
                </a:rPr>
                <a:t> </a:t>
              </a:r>
              <a:r>
                <a:rPr lang="es-ES_tradnl" sz="1400" kern="0" dirty="0" err="1" smtClean="0">
                  <a:solidFill>
                    <a:srgbClr val="002060"/>
                  </a:solidFill>
                  <a:latin typeface="+mj-lt"/>
                  <a:cs typeface="Arial" panose="020B0604020202020204" pitchFamily="34" charset="0"/>
                </a:rPr>
                <a:t>tiêu</a:t>
              </a:r>
              <a:r>
                <a:rPr lang="es-ES_tradnl" sz="1400" kern="0" dirty="0" smtClean="0">
                  <a:solidFill>
                    <a:srgbClr val="002060"/>
                  </a:solidFill>
                  <a:latin typeface="+mj-lt"/>
                  <a:cs typeface="Arial" panose="020B0604020202020204" pitchFamily="34" charset="0"/>
                </a:rPr>
                <a:t> </a:t>
              </a:r>
              <a:r>
                <a:rPr lang="es-ES_tradnl" sz="1400" kern="0" dirty="0" err="1" smtClean="0">
                  <a:solidFill>
                    <a:srgbClr val="002060"/>
                  </a:solidFill>
                  <a:latin typeface="+mj-lt"/>
                  <a:cs typeface="Arial" panose="020B0604020202020204" pitchFamily="34" charset="0"/>
                </a:rPr>
                <a:t>hóa</a:t>
              </a:r>
              <a:r>
                <a:rPr lang="es-ES_tradnl" sz="1400" kern="0" dirty="0" smtClean="0">
                  <a:solidFill>
                    <a:srgbClr val="002060"/>
                  </a:solidFill>
                  <a:latin typeface="+mj-lt"/>
                  <a:cs typeface="Arial" panose="020B0604020202020204" pitchFamily="34" charset="0"/>
                </a:rPr>
                <a:t> </a:t>
              </a:r>
              <a:r>
                <a:rPr lang="es-ES_tradnl" sz="1400" kern="0" dirty="0" err="1" smtClean="0">
                  <a:solidFill>
                    <a:srgbClr val="002060"/>
                  </a:solidFill>
                  <a:latin typeface="+mj-lt"/>
                  <a:cs typeface="Arial" panose="020B0604020202020204" pitchFamily="34" charset="0"/>
                </a:rPr>
                <a:t>dưới</a:t>
              </a:r>
              <a:endParaRPr kumimoji="0" lang="es-ES_tradnl" sz="1400" b="0" i="0" u="none" strike="noStrike" kern="0" cap="none" spc="0" normalizeH="0" baseline="0" noProof="0" dirty="0" smtClean="0">
                <a:ln>
                  <a:noFill/>
                </a:ln>
                <a:solidFill>
                  <a:srgbClr val="002060"/>
                </a:solidFill>
                <a:effectLst/>
                <a:uLnTx/>
                <a:uFillTx/>
                <a:latin typeface="+mj-lt"/>
                <a:cs typeface="Arial" panose="020B0604020202020204" pitchFamily="34" charset="0"/>
              </a:endParaRPr>
            </a:p>
          </p:txBody>
        </p:sp>
        <p:sp>
          <p:nvSpPr>
            <p:cNvPr id="101" name="Line 65"/>
            <p:cNvSpPr>
              <a:spLocks noChangeShapeType="1"/>
            </p:cNvSpPr>
            <p:nvPr/>
          </p:nvSpPr>
          <p:spPr bwMode="auto">
            <a:xfrm flipH="1">
              <a:off x="7120893" y="3237107"/>
              <a:ext cx="175022" cy="0"/>
            </a:xfrm>
            <a:prstGeom prst="line">
              <a:avLst/>
            </a:prstGeom>
            <a:noFill/>
            <a:ln w="50800">
              <a:solidFill>
                <a:srgbClr val="00CC66"/>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102" name="Text Box 6"/>
            <p:cNvSpPr txBox="1">
              <a:spLocks noChangeArrowheads="1"/>
            </p:cNvSpPr>
            <p:nvPr/>
          </p:nvSpPr>
          <p:spPr bwMode="auto">
            <a:xfrm>
              <a:off x="7306852" y="3369432"/>
              <a:ext cx="1539306" cy="336372"/>
            </a:xfrm>
            <a:prstGeom prst="rect">
              <a:avLst/>
            </a:prstGeom>
            <a:noFill/>
            <a:ln w="9525">
              <a:noFill/>
              <a:miter lim="800000"/>
              <a:headEnd/>
              <a:tailEnd/>
            </a:ln>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s-ES_tradnl" sz="1400" b="0" i="0" u="none" strike="noStrike" kern="0" cap="none" spc="0" normalizeH="0" baseline="0" noProof="0" dirty="0" err="1" smtClean="0">
                  <a:ln>
                    <a:noFill/>
                  </a:ln>
                  <a:solidFill>
                    <a:srgbClr val="002060"/>
                  </a:solidFill>
                  <a:effectLst/>
                  <a:uLnTx/>
                  <a:uFillTx/>
                  <a:latin typeface="+mj-lt"/>
                  <a:cs typeface="Arial" panose="020B0604020202020204" pitchFamily="34" charset="0"/>
                </a:rPr>
                <a:t>Không</a:t>
              </a:r>
              <a:r>
                <a:rPr kumimoji="0" lang="es-ES_tradnl" sz="1400" b="0" i="0" u="none" strike="noStrike" kern="0" cap="none" spc="0" normalizeH="0" noProof="0" dirty="0" smtClean="0">
                  <a:ln>
                    <a:noFill/>
                  </a:ln>
                  <a:solidFill>
                    <a:srgbClr val="002060"/>
                  </a:solidFill>
                  <a:effectLst/>
                  <a:uLnTx/>
                  <a:uFillTx/>
                  <a:latin typeface="+mj-lt"/>
                  <a:cs typeface="Arial" panose="020B0604020202020204" pitchFamily="34" charset="0"/>
                </a:rPr>
                <a:t> </a:t>
              </a:r>
              <a:r>
                <a:rPr kumimoji="0" lang="es-ES_tradnl" sz="1400" b="0" i="0" u="none" strike="noStrike" kern="0" cap="none" spc="0" normalizeH="0" noProof="0" dirty="0" err="1" smtClean="0">
                  <a:ln>
                    <a:noFill/>
                  </a:ln>
                  <a:solidFill>
                    <a:srgbClr val="002060"/>
                  </a:solidFill>
                  <a:effectLst/>
                  <a:uLnTx/>
                  <a:uFillTx/>
                  <a:latin typeface="+mj-lt"/>
                  <a:cs typeface="Arial" panose="020B0604020202020204" pitchFamily="34" charset="0"/>
                </a:rPr>
                <a:t>xác</a:t>
              </a:r>
              <a:r>
                <a:rPr kumimoji="0" lang="es-ES_tradnl" sz="1400" b="0" i="0" u="none" strike="noStrike" kern="0" cap="none" spc="0" normalizeH="0" noProof="0" dirty="0" smtClean="0">
                  <a:ln>
                    <a:noFill/>
                  </a:ln>
                  <a:solidFill>
                    <a:srgbClr val="002060"/>
                  </a:solidFill>
                  <a:effectLst/>
                  <a:uLnTx/>
                  <a:uFillTx/>
                  <a:latin typeface="+mj-lt"/>
                  <a:cs typeface="Arial" panose="020B0604020202020204" pitchFamily="34" charset="0"/>
                </a:rPr>
                <a:t> </a:t>
              </a:r>
              <a:r>
                <a:rPr kumimoji="0" lang="es-ES_tradnl" sz="1400" b="0" i="0" u="none" strike="noStrike" kern="0" cap="none" spc="0" normalizeH="0" noProof="0" dirty="0" err="1" smtClean="0">
                  <a:ln>
                    <a:noFill/>
                  </a:ln>
                  <a:solidFill>
                    <a:srgbClr val="002060"/>
                  </a:solidFill>
                  <a:effectLst/>
                  <a:uLnTx/>
                  <a:uFillTx/>
                  <a:latin typeface="+mj-lt"/>
                  <a:cs typeface="Arial" panose="020B0604020202020204" pitchFamily="34" charset="0"/>
                </a:rPr>
                <a:t>định</a:t>
              </a:r>
              <a:endParaRPr kumimoji="0" lang="es-ES_tradnl" sz="1400" b="0" i="0" u="none" strike="noStrike" kern="0" cap="none" spc="0" normalizeH="0" baseline="0" noProof="0" dirty="0" smtClean="0">
                <a:ln>
                  <a:noFill/>
                </a:ln>
                <a:solidFill>
                  <a:srgbClr val="002060"/>
                </a:solidFill>
                <a:effectLst/>
                <a:uLnTx/>
                <a:uFillTx/>
                <a:latin typeface="+mj-lt"/>
                <a:cs typeface="Arial" panose="020B0604020202020204" pitchFamily="34" charset="0"/>
              </a:endParaRPr>
            </a:p>
          </p:txBody>
        </p:sp>
        <p:sp>
          <p:nvSpPr>
            <p:cNvPr id="103" name="Line 67"/>
            <p:cNvSpPr>
              <a:spLocks noChangeShapeType="1"/>
            </p:cNvSpPr>
            <p:nvPr/>
          </p:nvSpPr>
          <p:spPr bwMode="auto">
            <a:xfrm flipH="1">
              <a:off x="7120893" y="3541907"/>
              <a:ext cx="174027" cy="0"/>
            </a:xfrm>
            <a:prstGeom prst="line">
              <a:avLst/>
            </a:prstGeom>
            <a:noFill/>
            <a:ln w="50800">
              <a:solidFill>
                <a:srgbClr val="FFCC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sp>
          <p:nvSpPr>
            <p:cNvPr id="104" name="Line 118"/>
            <p:cNvSpPr>
              <a:spLocks noChangeShapeType="1"/>
            </p:cNvSpPr>
            <p:nvPr/>
          </p:nvSpPr>
          <p:spPr bwMode="auto">
            <a:xfrm>
              <a:off x="2432183" y="979544"/>
              <a:ext cx="0" cy="3319463"/>
            </a:xfrm>
            <a:prstGeom prst="line">
              <a:avLst/>
            </a:prstGeom>
            <a:noFill/>
            <a:ln w="19050">
              <a:solidFill>
                <a:schemeClr val="tx1"/>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lumMod val="95000"/>
                  </a:prstClr>
                </a:solidFill>
                <a:effectLst/>
                <a:uLnTx/>
                <a:uFillTx/>
                <a:latin typeface="+mj-lt"/>
                <a:cs typeface="Arial" panose="020B0604020202020204" pitchFamily="34" charset="0"/>
              </a:endParaRPr>
            </a:p>
          </p:txBody>
        </p:sp>
        <p:cxnSp>
          <p:nvCxnSpPr>
            <p:cNvPr id="105" name="Straight Connector 2"/>
            <p:cNvCxnSpPr>
              <a:cxnSpLocks noChangeShapeType="1"/>
            </p:cNvCxnSpPr>
            <p:nvPr/>
          </p:nvCxnSpPr>
          <p:spPr bwMode="auto">
            <a:xfrm>
              <a:off x="2423139" y="4279162"/>
              <a:ext cx="4014543" cy="0"/>
            </a:xfrm>
            <a:prstGeom prst="line">
              <a:avLst/>
            </a:prstGeom>
            <a:noFill/>
            <a:ln w="19050">
              <a:solidFill>
                <a:schemeClr val="tx1"/>
              </a:solidFill>
              <a:round/>
              <a:headEnd/>
              <a:tailEnd/>
            </a:ln>
          </p:spPr>
        </p:cxnSp>
      </p:grpSp>
    </p:spTree>
    <p:extLst>
      <p:ext uri="{BB962C8B-B14F-4D97-AF65-F5344CB8AC3E}">
        <p14:creationId xmlns:p14="http://schemas.microsoft.com/office/powerpoint/2010/main" val="2032948514"/>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Title 4"/>
          <p:cNvSpPr>
            <a:spLocks noGrp="1"/>
          </p:cNvSpPr>
          <p:nvPr>
            <p:ph type="title"/>
          </p:nvPr>
        </p:nvSpPr>
        <p:spPr/>
        <p:txBody>
          <a:bodyPr>
            <a:normAutofit fontScale="90000"/>
          </a:bodyPr>
          <a:lstStyle/>
          <a:p>
            <a:r>
              <a:rPr lang="en-GB" dirty="0" err="1" smtClean="0">
                <a:latin typeface="Arial" charset="0"/>
                <a:cs typeface="Arial" charset="0"/>
              </a:rPr>
              <a:t>Ảnh</a:t>
            </a:r>
            <a:r>
              <a:rPr lang="en-GB" dirty="0" smtClean="0">
                <a:latin typeface="Arial" charset="0"/>
                <a:cs typeface="Arial" charset="0"/>
              </a:rPr>
              <a:t> </a:t>
            </a:r>
            <a:r>
              <a:rPr lang="en-GB" dirty="0" err="1" smtClean="0">
                <a:latin typeface="Arial" charset="0"/>
                <a:cs typeface="Arial" charset="0"/>
              </a:rPr>
              <a:t>hưởng</a:t>
            </a:r>
            <a:r>
              <a:rPr lang="en-GB" dirty="0" smtClean="0">
                <a:latin typeface="Arial" charset="0"/>
                <a:cs typeface="Arial" charset="0"/>
              </a:rPr>
              <a:t> </a:t>
            </a:r>
            <a:r>
              <a:rPr lang="en-GB" dirty="0" err="1" smtClean="0">
                <a:latin typeface="Arial" charset="0"/>
                <a:cs typeface="Arial" charset="0"/>
              </a:rPr>
              <a:t>của</a:t>
            </a:r>
            <a:r>
              <a:rPr lang="en-GB" dirty="0" smtClean="0">
                <a:latin typeface="Arial" charset="0"/>
                <a:cs typeface="Arial" charset="0"/>
              </a:rPr>
              <a:t> NSAID </a:t>
            </a:r>
            <a:br>
              <a:rPr lang="en-GB" dirty="0" smtClean="0">
                <a:latin typeface="Arial" charset="0"/>
                <a:cs typeface="Arial" charset="0"/>
              </a:rPr>
            </a:br>
            <a:r>
              <a:rPr lang="en-GB" dirty="0" err="1" smtClean="0">
                <a:latin typeface="Arial" charset="0"/>
                <a:cs typeface="Arial" charset="0"/>
              </a:rPr>
              <a:t>trên</a:t>
            </a:r>
            <a:r>
              <a:rPr lang="en-GB" dirty="0" smtClean="0">
                <a:latin typeface="Arial" charset="0"/>
                <a:cs typeface="Arial" charset="0"/>
              </a:rPr>
              <a:t> </a:t>
            </a:r>
            <a:r>
              <a:rPr lang="en-GB" dirty="0" err="1" smtClean="0">
                <a:latin typeface="Arial" charset="0"/>
                <a:cs typeface="Arial" charset="0"/>
              </a:rPr>
              <a:t>đường</a:t>
            </a:r>
            <a:r>
              <a:rPr lang="en-GB" dirty="0" smtClean="0">
                <a:latin typeface="Arial" charset="0"/>
                <a:cs typeface="Arial" charset="0"/>
              </a:rPr>
              <a:t> </a:t>
            </a:r>
            <a:r>
              <a:rPr lang="en-GB" dirty="0" err="1" smtClean="0">
                <a:latin typeface="Arial" charset="0"/>
                <a:cs typeface="Arial" charset="0"/>
              </a:rPr>
              <a:t>tiêu</a:t>
            </a:r>
            <a:r>
              <a:rPr lang="en-GB" dirty="0" smtClean="0">
                <a:latin typeface="Arial" charset="0"/>
                <a:cs typeface="Arial" charset="0"/>
              </a:rPr>
              <a:t> </a:t>
            </a:r>
            <a:r>
              <a:rPr lang="en-GB" dirty="0" err="1" smtClean="0">
                <a:latin typeface="Arial" charset="0"/>
                <a:cs typeface="Arial" charset="0"/>
              </a:rPr>
              <a:t>hóa</a:t>
            </a:r>
            <a:r>
              <a:rPr lang="en-GB" dirty="0" smtClean="0">
                <a:latin typeface="Arial" charset="0"/>
                <a:cs typeface="Arial" charset="0"/>
              </a:rPr>
              <a:t> </a:t>
            </a:r>
            <a:r>
              <a:rPr lang="en-GB" dirty="0" err="1" smtClean="0">
                <a:latin typeface="Arial" charset="0"/>
                <a:cs typeface="Arial" charset="0"/>
              </a:rPr>
              <a:t>dưới</a:t>
            </a:r>
            <a:endParaRPr lang="en-GB" dirty="0" smtClean="0">
              <a:latin typeface="Arial" charset="0"/>
              <a:cs typeface="Arial" charset="0"/>
            </a:endParaRPr>
          </a:p>
        </p:txBody>
      </p:sp>
      <p:sp>
        <p:nvSpPr>
          <p:cNvPr id="768003" name="Content Placeholder 5"/>
          <p:cNvSpPr>
            <a:spLocks noGrp="1"/>
          </p:cNvSpPr>
          <p:nvPr>
            <p:ph idx="1"/>
          </p:nvPr>
        </p:nvSpPr>
        <p:spPr>
          <a:xfrm>
            <a:off x="390775" y="1358639"/>
            <a:ext cx="8353425" cy="5076825"/>
          </a:xfrm>
        </p:spPr>
        <p:txBody>
          <a:bodyPr>
            <a:normAutofit/>
          </a:bodyPr>
          <a:lstStyle/>
          <a:p>
            <a:pPr algn="ctr">
              <a:buNone/>
            </a:pPr>
            <a:r>
              <a:rPr lang="en-GB" sz="2400" dirty="0" err="1" smtClean="0">
                <a:ea typeface="ＭＳ Ｐゴシック" pitchFamily="34" charset="-128"/>
              </a:rPr>
              <a:t>Các</a:t>
            </a:r>
            <a:r>
              <a:rPr lang="en-GB" sz="2400" dirty="0" smtClean="0">
                <a:ea typeface="ＭＳ Ｐゴシック" pitchFamily="34" charset="-128"/>
              </a:rPr>
              <a:t> </a:t>
            </a:r>
            <a:r>
              <a:rPr lang="en-GB" sz="2400" dirty="0" err="1" smtClean="0">
                <a:ea typeface="ＭＳ Ｐゴシック" pitchFamily="34" charset="-128"/>
              </a:rPr>
              <a:t>loại</a:t>
            </a:r>
            <a:r>
              <a:rPr lang="en-GB" sz="2400" dirty="0" smtClean="0">
                <a:ea typeface="ＭＳ Ｐゴシック" pitchFamily="34" charset="-128"/>
              </a:rPr>
              <a:t> </a:t>
            </a:r>
            <a:r>
              <a:rPr lang="en-GB" sz="2400" dirty="0" err="1" smtClean="0">
                <a:ea typeface="ＭＳ Ｐゴシック" pitchFamily="34" charset="-128"/>
              </a:rPr>
              <a:t>tổn</a:t>
            </a:r>
            <a:r>
              <a:rPr lang="en-GB" sz="2400" dirty="0" smtClean="0">
                <a:ea typeface="ＭＳ Ｐゴシック" pitchFamily="34" charset="-128"/>
              </a:rPr>
              <a:t> </a:t>
            </a:r>
            <a:r>
              <a:rPr lang="en-GB" sz="2400" dirty="0" err="1" smtClean="0">
                <a:ea typeface="ＭＳ Ｐゴシック" pitchFamily="34" charset="-128"/>
              </a:rPr>
              <a:t>thương</a:t>
            </a:r>
            <a:r>
              <a:rPr lang="en-GB" sz="2400" dirty="0" smtClean="0">
                <a:ea typeface="ＭＳ Ｐゴシック" pitchFamily="34" charset="-128"/>
              </a:rPr>
              <a:t> </a:t>
            </a:r>
            <a:r>
              <a:rPr lang="en-GB" sz="2400" dirty="0" err="1" smtClean="0">
                <a:ea typeface="ＭＳ Ｐゴシック" pitchFamily="34" charset="-128"/>
              </a:rPr>
              <a:t>đường</a:t>
            </a:r>
            <a:r>
              <a:rPr lang="en-GB" sz="2400" dirty="0" smtClean="0">
                <a:ea typeface="ＭＳ Ｐゴシック" pitchFamily="34" charset="-128"/>
              </a:rPr>
              <a:t> </a:t>
            </a:r>
            <a:r>
              <a:rPr lang="en-GB" sz="2400" dirty="0" err="1" smtClean="0">
                <a:ea typeface="ＭＳ Ｐゴシック" pitchFamily="34" charset="-128"/>
              </a:rPr>
              <a:t>tiêu</a:t>
            </a:r>
            <a:r>
              <a:rPr lang="en-GB" sz="2400" dirty="0" smtClean="0">
                <a:ea typeface="ＭＳ Ｐゴシック" pitchFamily="34" charset="-128"/>
              </a:rPr>
              <a:t> </a:t>
            </a:r>
            <a:r>
              <a:rPr lang="en-GB" sz="2400" dirty="0" err="1" smtClean="0">
                <a:ea typeface="ＭＳ Ｐゴシック" pitchFamily="34" charset="-128"/>
              </a:rPr>
              <a:t>hóa</a:t>
            </a:r>
            <a:r>
              <a:rPr lang="en-GB" sz="2400" dirty="0" smtClean="0">
                <a:ea typeface="ＭＳ Ｐゴシック" pitchFamily="34" charset="-128"/>
              </a:rPr>
              <a:t> </a:t>
            </a:r>
            <a:r>
              <a:rPr lang="en-GB" sz="2400" dirty="0" err="1" smtClean="0">
                <a:ea typeface="ＭＳ Ｐゴシック" pitchFamily="34" charset="-128"/>
              </a:rPr>
              <a:t>dưới</a:t>
            </a:r>
            <a:r>
              <a:rPr lang="en-GB" sz="2400" dirty="0" smtClean="0">
                <a:ea typeface="ＭＳ Ｐゴシック" pitchFamily="34" charset="-128"/>
              </a:rPr>
              <a:t> do NSAID</a:t>
            </a:r>
          </a:p>
        </p:txBody>
      </p:sp>
      <p:sp>
        <p:nvSpPr>
          <p:cNvPr id="52233" name="Text Box 2"/>
          <p:cNvSpPr txBox="1">
            <a:spLocks noChangeArrowheads="1"/>
          </p:cNvSpPr>
          <p:nvPr/>
        </p:nvSpPr>
        <p:spPr bwMode="auto">
          <a:xfrm>
            <a:off x="1295400" y="6445186"/>
            <a:ext cx="6257289" cy="231923"/>
          </a:xfrm>
          <a:prstGeom prst="rect">
            <a:avLst/>
          </a:prstGeom>
          <a:noFill/>
          <a:ln w="9525">
            <a:noFill/>
            <a:round/>
            <a:headEnd/>
            <a:tailEnd/>
          </a:ln>
        </p:spPr>
        <p:txBody>
          <a:bodyPr wrap="square" lIns="0" tIns="46800" rIns="90000" bIns="0">
            <a:spAutoFit/>
          </a:bodyPr>
          <a:lstStyle/>
          <a:p>
            <a:pPr defTabSz="449263" eaLnBrk="1" fontAlgn="auto" hangingPunct="1">
              <a:spcBef>
                <a:spcPts val="1000"/>
              </a:spcBef>
              <a:spcAft>
                <a:spcPts val="0"/>
              </a:spcAft>
              <a:buClr>
                <a:srgbClr val="FFFFFF"/>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1200" dirty="0">
                <a:solidFill>
                  <a:srgbClr val="002060"/>
                </a:solidFill>
                <a:latin typeface="+mj-lt"/>
                <a:ea typeface="ＭＳ Ｐゴシック" pitchFamily="34" charset="-128"/>
              </a:rPr>
              <a:t>Lanas </a:t>
            </a:r>
            <a:r>
              <a:rPr lang="it-IT" sz="1200" dirty="0" smtClean="0">
                <a:solidFill>
                  <a:srgbClr val="002060"/>
                </a:solidFill>
                <a:latin typeface="+mj-lt"/>
                <a:ea typeface="ＭＳ Ｐゴシック" pitchFamily="34" charset="-128"/>
              </a:rPr>
              <a:t>A, Scarpignato C. </a:t>
            </a:r>
            <a:r>
              <a:rPr lang="it-IT" sz="1200" i="1" dirty="0" smtClean="0">
                <a:solidFill>
                  <a:srgbClr val="002060"/>
                </a:solidFill>
                <a:latin typeface="+mj-lt"/>
                <a:ea typeface="ＭＳ Ｐゴシック" pitchFamily="34" charset="-128"/>
              </a:rPr>
              <a:t>Digestion</a:t>
            </a:r>
            <a:r>
              <a:rPr lang="it-IT" sz="1200" dirty="0" smtClean="0">
                <a:solidFill>
                  <a:srgbClr val="002060"/>
                </a:solidFill>
                <a:latin typeface="+mj-lt"/>
                <a:ea typeface="ＭＳ Ｐゴシック" pitchFamily="34" charset="-128"/>
              </a:rPr>
              <a:t> </a:t>
            </a:r>
            <a:r>
              <a:rPr lang="it-IT" sz="1200" dirty="0">
                <a:solidFill>
                  <a:srgbClr val="002060"/>
                </a:solidFill>
                <a:latin typeface="+mj-lt"/>
                <a:ea typeface="ＭＳ Ｐゴシック" pitchFamily="34" charset="-128"/>
              </a:rPr>
              <a:t>2006;73(Suppl 1):</a:t>
            </a:r>
            <a:r>
              <a:rPr lang="it-IT" sz="1200" dirty="0" smtClean="0">
                <a:solidFill>
                  <a:srgbClr val="002060"/>
                </a:solidFill>
                <a:latin typeface="+mj-lt"/>
                <a:ea typeface="ＭＳ Ｐゴシック" pitchFamily="34" charset="-128"/>
              </a:rPr>
              <a:t>136-150.</a:t>
            </a:r>
            <a:endParaRPr lang="it-IT" sz="1200" dirty="0">
              <a:solidFill>
                <a:srgbClr val="002060"/>
              </a:solidFill>
              <a:latin typeface="+mj-lt"/>
              <a:ea typeface="ＭＳ Ｐゴシック" pitchFamily="34" charset="-128"/>
            </a:endParaRPr>
          </a:p>
        </p:txBody>
      </p:sp>
      <p:sp>
        <p:nvSpPr>
          <p:cNvPr id="5" name="TextBox 4"/>
          <p:cNvSpPr txBox="1"/>
          <p:nvPr/>
        </p:nvSpPr>
        <p:spPr>
          <a:xfrm>
            <a:off x="152400" y="2476515"/>
            <a:ext cx="2520000" cy="830997"/>
          </a:xfrm>
          <a:prstGeom prst="rect">
            <a:avLst/>
          </a:prstGeom>
          <a:noFill/>
        </p:spPr>
        <p:txBody>
          <a:bodyPr wrap="square" rtlCol="0">
            <a:spAutoFit/>
          </a:bodyPr>
          <a:lstStyle/>
          <a:p>
            <a:pPr algn="r" eaLnBrk="1" fontAlgn="t" hangingPunct="1">
              <a:spcBef>
                <a:spcPts val="0"/>
              </a:spcBef>
              <a:spcAft>
                <a:spcPts val="0"/>
              </a:spcAft>
            </a:pPr>
            <a:endParaRPr lang="en-GB" sz="1600" dirty="0" smtClean="0">
              <a:solidFill>
                <a:srgbClr val="002060"/>
              </a:solidFill>
              <a:latin typeface="+mn-lt"/>
              <a:cs typeface="Arial" panose="020B0604020202020204" pitchFamily="34" charset="0"/>
            </a:endParaRPr>
          </a:p>
          <a:p>
            <a:pPr algn="r" eaLnBrk="1" fontAlgn="t" hangingPunct="1">
              <a:spcBef>
                <a:spcPts val="0"/>
              </a:spcBef>
              <a:spcAft>
                <a:spcPts val="0"/>
              </a:spcAft>
            </a:pPr>
            <a:r>
              <a:rPr lang="en-GB" sz="1600" dirty="0" err="1" smtClean="0">
                <a:solidFill>
                  <a:srgbClr val="002060"/>
                </a:solidFill>
                <a:latin typeface="+mn-lt"/>
                <a:cs typeface="Arial" panose="020B0604020202020204" pitchFamily="34" charset="0"/>
              </a:rPr>
              <a:t>Tăng</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tính</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thấm</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lớp</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màng</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nhầy</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ruột</a:t>
            </a:r>
            <a:endParaRPr lang="en-US" sz="1600" dirty="0">
              <a:solidFill>
                <a:srgbClr val="002060"/>
              </a:solidFill>
              <a:latin typeface="+mn-lt"/>
              <a:cs typeface="Arial" panose="020B0604020202020204" pitchFamily="34" charset="0"/>
            </a:endParaRPr>
          </a:p>
        </p:txBody>
      </p:sp>
      <p:sp>
        <p:nvSpPr>
          <p:cNvPr id="6" name="Rectangle 5"/>
          <p:cNvSpPr/>
          <p:nvPr/>
        </p:nvSpPr>
        <p:spPr>
          <a:xfrm>
            <a:off x="336898" y="1790715"/>
            <a:ext cx="2253902" cy="457200"/>
          </a:xfrm>
          <a:prstGeom prst="rect">
            <a:avLst/>
          </a:prstGeom>
          <a:solidFill>
            <a:schemeClr val="accent1"/>
          </a:solidFill>
          <a:ln>
            <a:solidFill>
              <a:schemeClr val="accent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dirty="0" err="1" smtClean="0">
                <a:solidFill>
                  <a:schemeClr val="bg1"/>
                </a:solidFill>
                <a:cs typeface="Arial" panose="020B0604020202020204" pitchFamily="34" charset="0"/>
              </a:rPr>
              <a:t>Các</a:t>
            </a:r>
            <a:r>
              <a:rPr lang="en-US" sz="1800" dirty="0" smtClean="0">
                <a:solidFill>
                  <a:schemeClr val="bg1"/>
                </a:solidFill>
                <a:cs typeface="Arial" panose="020B0604020202020204" pitchFamily="34" charset="0"/>
              </a:rPr>
              <a:t> </a:t>
            </a:r>
            <a:r>
              <a:rPr lang="en-US" sz="1800" dirty="0" err="1" smtClean="0">
                <a:solidFill>
                  <a:schemeClr val="bg1"/>
                </a:solidFill>
                <a:cs typeface="Arial" panose="020B0604020202020204" pitchFamily="34" charset="0"/>
              </a:rPr>
              <a:t>tổn</a:t>
            </a:r>
            <a:r>
              <a:rPr lang="en-US" sz="1800" dirty="0" smtClean="0">
                <a:solidFill>
                  <a:schemeClr val="bg1"/>
                </a:solidFill>
                <a:cs typeface="Arial" panose="020B0604020202020204" pitchFamily="34" charset="0"/>
              </a:rPr>
              <a:t> </a:t>
            </a:r>
            <a:r>
              <a:rPr lang="en-US" sz="1800" dirty="0" err="1" smtClean="0">
                <a:solidFill>
                  <a:schemeClr val="bg1"/>
                </a:solidFill>
                <a:cs typeface="Arial" panose="020B0604020202020204" pitchFamily="34" charset="0"/>
              </a:rPr>
              <a:t>thương</a:t>
            </a:r>
            <a:r>
              <a:rPr lang="en-US" sz="1800" dirty="0" smtClean="0">
                <a:solidFill>
                  <a:schemeClr val="bg1"/>
                </a:solidFill>
                <a:cs typeface="Arial" panose="020B0604020202020204" pitchFamily="34" charset="0"/>
              </a:rPr>
              <a:t> </a:t>
            </a:r>
            <a:r>
              <a:rPr lang="en-US" sz="1800" dirty="0" err="1" smtClean="0">
                <a:solidFill>
                  <a:schemeClr val="bg1"/>
                </a:solidFill>
                <a:cs typeface="Arial" panose="020B0604020202020204" pitchFamily="34" charset="0"/>
              </a:rPr>
              <a:t>dưới</a:t>
            </a:r>
            <a:r>
              <a:rPr lang="en-US" sz="1800" dirty="0" smtClean="0">
                <a:solidFill>
                  <a:schemeClr val="bg1"/>
                </a:solidFill>
                <a:cs typeface="Arial" panose="020B0604020202020204" pitchFamily="34" charset="0"/>
              </a:rPr>
              <a:t> </a:t>
            </a:r>
            <a:r>
              <a:rPr lang="en-US" sz="1800" dirty="0" err="1" smtClean="0">
                <a:solidFill>
                  <a:schemeClr val="bg1"/>
                </a:solidFill>
                <a:cs typeface="Arial" panose="020B0604020202020204" pitchFamily="34" charset="0"/>
              </a:rPr>
              <a:t>lâm</a:t>
            </a:r>
            <a:r>
              <a:rPr lang="en-US" sz="1800" dirty="0" smtClean="0">
                <a:solidFill>
                  <a:schemeClr val="bg1"/>
                </a:solidFill>
                <a:cs typeface="Arial" panose="020B0604020202020204" pitchFamily="34" charset="0"/>
              </a:rPr>
              <a:t> </a:t>
            </a:r>
            <a:r>
              <a:rPr lang="en-US" sz="1800" dirty="0" err="1" smtClean="0">
                <a:solidFill>
                  <a:schemeClr val="bg1"/>
                </a:solidFill>
                <a:cs typeface="Arial" panose="020B0604020202020204" pitchFamily="34" charset="0"/>
              </a:rPr>
              <a:t>sàng</a:t>
            </a:r>
            <a:endParaRPr lang="en-US" sz="1800" dirty="0">
              <a:solidFill>
                <a:schemeClr val="bg1"/>
              </a:solidFill>
              <a:cs typeface="Arial" panose="020B0604020202020204" pitchFamily="34" charset="0"/>
            </a:endParaRPr>
          </a:p>
        </p:txBody>
      </p:sp>
      <p:sp>
        <p:nvSpPr>
          <p:cNvPr id="7" name="TextBox 6"/>
          <p:cNvSpPr txBox="1"/>
          <p:nvPr/>
        </p:nvSpPr>
        <p:spPr>
          <a:xfrm>
            <a:off x="152400" y="3434571"/>
            <a:ext cx="2520000" cy="338554"/>
          </a:xfrm>
          <a:prstGeom prst="rect">
            <a:avLst/>
          </a:prstGeom>
          <a:noFill/>
        </p:spPr>
        <p:txBody>
          <a:bodyPr wrap="square" rtlCol="0">
            <a:spAutoFit/>
          </a:bodyPr>
          <a:lstStyle/>
          <a:p>
            <a:pPr algn="r" eaLnBrk="1" fontAlgn="t" hangingPunct="1">
              <a:spcBef>
                <a:spcPts val="0"/>
              </a:spcBef>
              <a:spcAft>
                <a:spcPts val="0"/>
              </a:spcAft>
            </a:pPr>
            <a:r>
              <a:rPr lang="en-GB" sz="1600" dirty="0" err="1" smtClean="0">
                <a:solidFill>
                  <a:srgbClr val="002060"/>
                </a:solidFill>
                <a:latin typeface="+mn-lt"/>
                <a:cs typeface="Arial" panose="020B0604020202020204" pitchFamily="34" charset="0"/>
              </a:rPr>
              <a:t>Viêm</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màng</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nhầy</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ruột</a:t>
            </a:r>
            <a:endParaRPr lang="en-US" sz="1600" dirty="0">
              <a:solidFill>
                <a:srgbClr val="002060"/>
              </a:solidFill>
              <a:latin typeface="+mn-lt"/>
              <a:cs typeface="Arial" panose="020B0604020202020204" pitchFamily="34" charset="0"/>
            </a:endParaRPr>
          </a:p>
        </p:txBody>
      </p:sp>
      <p:sp>
        <p:nvSpPr>
          <p:cNvPr id="8" name="Rectangle 7"/>
          <p:cNvSpPr/>
          <p:nvPr/>
        </p:nvSpPr>
        <p:spPr>
          <a:xfrm>
            <a:off x="137737" y="5754742"/>
            <a:ext cx="2520000" cy="338554"/>
          </a:xfrm>
          <a:prstGeom prst="rect">
            <a:avLst/>
          </a:prstGeom>
        </p:spPr>
        <p:txBody>
          <a:bodyPr wrap="square">
            <a:spAutoFit/>
          </a:bodyPr>
          <a:lstStyle/>
          <a:p>
            <a:pPr algn="r" eaLnBrk="1" fontAlgn="t" hangingPunct="1">
              <a:spcBef>
                <a:spcPts val="0"/>
              </a:spcBef>
              <a:spcAft>
                <a:spcPts val="0"/>
              </a:spcAft>
            </a:pPr>
            <a:r>
              <a:rPr lang="en-GB" sz="1600" dirty="0" err="1" smtClean="0">
                <a:solidFill>
                  <a:srgbClr val="002060"/>
                </a:solidFill>
                <a:latin typeface="+mn-lt"/>
                <a:cs typeface="Arial" panose="020B0604020202020204" pitchFamily="34" charset="0"/>
              </a:rPr>
              <a:t>Mất</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máu</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ẩn</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trong</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phân</a:t>
            </a:r>
            <a:endParaRPr lang="en-US" sz="1600" dirty="0">
              <a:solidFill>
                <a:srgbClr val="002060"/>
              </a:solidFill>
              <a:latin typeface="+mn-lt"/>
              <a:cs typeface="Arial" panose="020B0604020202020204" pitchFamily="34" charset="0"/>
            </a:endParaRPr>
          </a:p>
        </p:txBody>
      </p:sp>
      <p:sp>
        <p:nvSpPr>
          <p:cNvPr id="9" name="Rectangle 8"/>
          <p:cNvSpPr/>
          <p:nvPr/>
        </p:nvSpPr>
        <p:spPr>
          <a:xfrm>
            <a:off x="203849" y="4930350"/>
            <a:ext cx="2520000" cy="584775"/>
          </a:xfrm>
          <a:prstGeom prst="rect">
            <a:avLst/>
          </a:prstGeom>
        </p:spPr>
        <p:txBody>
          <a:bodyPr>
            <a:spAutoFit/>
          </a:bodyPr>
          <a:lstStyle/>
          <a:p>
            <a:pPr algn="r" eaLnBrk="1" fontAlgn="t" hangingPunct="1">
              <a:spcBef>
                <a:spcPts val="0"/>
              </a:spcBef>
              <a:spcAft>
                <a:spcPts val="0"/>
              </a:spcAft>
            </a:pPr>
            <a:r>
              <a:rPr lang="en-GB" sz="1600" dirty="0" err="1" smtClean="0">
                <a:solidFill>
                  <a:srgbClr val="002060"/>
                </a:solidFill>
                <a:latin typeface="+mn-lt"/>
                <a:cs typeface="Arial" panose="020B0604020202020204" pitchFamily="34" charset="0"/>
              </a:rPr>
              <a:t>Rối</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loạn</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chức</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năng</a:t>
            </a:r>
            <a:r>
              <a:rPr lang="en-GB" sz="1600" dirty="0" smtClean="0">
                <a:solidFill>
                  <a:srgbClr val="002060"/>
                </a:solidFill>
                <a:latin typeface="+mn-lt"/>
                <a:cs typeface="Arial" panose="020B0604020202020204" pitchFamily="34" charset="0"/>
              </a:rPr>
              <a:t> </a:t>
            </a:r>
            <a:r>
              <a:rPr lang="en-GB" sz="1600" err="1" smtClean="0">
                <a:solidFill>
                  <a:srgbClr val="002060"/>
                </a:solidFill>
                <a:latin typeface="+mn-lt"/>
                <a:cs typeface="Arial" panose="020B0604020202020204" pitchFamily="34" charset="0"/>
              </a:rPr>
              <a:t>hồi</a:t>
            </a:r>
            <a:r>
              <a:rPr lang="en-GB" sz="1600" smtClean="0">
                <a:solidFill>
                  <a:srgbClr val="002060"/>
                </a:solidFill>
                <a:latin typeface="+mn-lt"/>
                <a:cs typeface="Arial" panose="020B0604020202020204" pitchFamily="34" charset="0"/>
              </a:rPr>
              <a:t> tràng </a:t>
            </a:r>
            <a:endParaRPr lang="en-US" sz="1600" dirty="0">
              <a:solidFill>
                <a:srgbClr val="002060"/>
              </a:solidFill>
              <a:latin typeface="+mn-lt"/>
              <a:cs typeface="Arial" panose="020B0604020202020204" pitchFamily="34" charset="0"/>
            </a:endParaRPr>
          </a:p>
        </p:txBody>
      </p:sp>
      <p:sp>
        <p:nvSpPr>
          <p:cNvPr id="10" name="Rectangle 9"/>
          <p:cNvSpPr/>
          <p:nvPr/>
        </p:nvSpPr>
        <p:spPr>
          <a:xfrm>
            <a:off x="1136006" y="4229115"/>
            <a:ext cx="1544589" cy="338554"/>
          </a:xfrm>
          <a:prstGeom prst="rect">
            <a:avLst/>
          </a:prstGeom>
        </p:spPr>
        <p:txBody>
          <a:bodyPr wrap="none">
            <a:spAutoFit/>
          </a:bodyPr>
          <a:lstStyle/>
          <a:p>
            <a:pPr algn="r" eaLnBrk="1" fontAlgn="auto" hangingPunct="1">
              <a:spcBef>
                <a:spcPts val="0"/>
              </a:spcBef>
              <a:spcAft>
                <a:spcPts val="0"/>
              </a:spcAft>
            </a:pPr>
            <a:r>
              <a:rPr lang="en-GB" sz="1600" dirty="0" err="1" smtClean="0">
                <a:solidFill>
                  <a:srgbClr val="002060"/>
                </a:solidFill>
                <a:latin typeface="+mn-lt"/>
                <a:cs typeface="Arial" panose="020B0604020202020204" pitchFamily="34" charset="0"/>
              </a:rPr>
              <a:t>Rối</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loạn</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hấp</a:t>
            </a:r>
            <a:r>
              <a:rPr lang="en-GB" sz="1600" dirty="0" smtClean="0">
                <a:solidFill>
                  <a:srgbClr val="002060"/>
                </a:solidFill>
                <a:latin typeface="+mn-lt"/>
                <a:cs typeface="Arial" panose="020B0604020202020204" pitchFamily="34" charset="0"/>
              </a:rPr>
              <a:t> thu</a:t>
            </a:r>
            <a:endParaRPr lang="en-US" sz="1600" dirty="0">
              <a:solidFill>
                <a:srgbClr val="002060"/>
              </a:solidFill>
              <a:latin typeface="+mn-lt"/>
              <a:cs typeface="Arial" panose="020B0604020202020204" pitchFamily="34" charset="0"/>
            </a:endParaRPr>
          </a:p>
        </p:txBody>
      </p:sp>
      <p:sp>
        <p:nvSpPr>
          <p:cNvPr id="16" name="Rectangle 15"/>
          <p:cNvSpPr/>
          <p:nvPr/>
        </p:nvSpPr>
        <p:spPr>
          <a:xfrm>
            <a:off x="6477000" y="1790715"/>
            <a:ext cx="2253902" cy="457200"/>
          </a:xfrm>
          <a:prstGeom prst="rect">
            <a:avLst/>
          </a:prstGeom>
          <a:solidFill>
            <a:schemeClr val="accent1"/>
          </a:solidFill>
          <a:ln>
            <a:solidFill>
              <a:schemeClr val="accent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dirty="0" err="1" smtClean="0">
                <a:solidFill>
                  <a:prstClr val="white"/>
                </a:solidFill>
                <a:cs typeface="Arial" panose="020B0604020202020204" pitchFamily="34" charset="0"/>
              </a:rPr>
              <a:t>Các</a:t>
            </a:r>
            <a:r>
              <a:rPr lang="en-US" sz="1800" dirty="0" smtClean="0">
                <a:solidFill>
                  <a:prstClr val="white"/>
                </a:solidFill>
                <a:cs typeface="Arial" panose="020B0604020202020204" pitchFamily="34" charset="0"/>
              </a:rPr>
              <a:t> </a:t>
            </a:r>
            <a:r>
              <a:rPr lang="en-US" sz="1800" dirty="0" err="1" smtClean="0">
                <a:solidFill>
                  <a:prstClr val="white"/>
                </a:solidFill>
                <a:cs typeface="Arial" panose="020B0604020202020204" pitchFamily="34" charset="0"/>
              </a:rPr>
              <a:t>tổn</a:t>
            </a:r>
            <a:r>
              <a:rPr lang="en-US" sz="1800" dirty="0" smtClean="0">
                <a:solidFill>
                  <a:prstClr val="white"/>
                </a:solidFill>
                <a:cs typeface="Arial" panose="020B0604020202020204" pitchFamily="34" charset="0"/>
              </a:rPr>
              <a:t> </a:t>
            </a:r>
            <a:r>
              <a:rPr lang="en-US" sz="1800" dirty="0" err="1" smtClean="0">
                <a:solidFill>
                  <a:prstClr val="white"/>
                </a:solidFill>
                <a:cs typeface="Arial" panose="020B0604020202020204" pitchFamily="34" charset="0"/>
              </a:rPr>
              <a:t>thương</a:t>
            </a:r>
            <a:r>
              <a:rPr lang="en-US" sz="1800" dirty="0" smtClean="0">
                <a:solidFill>
                  <a:prstClr val="white"/>
                </a:solidFill>
                <a:cs typeface="Arial" panose="020B0604020202020204" pitchFamily="34" charset="0"/>
              </a:rPr>
              <a:t> </a:t>
            </a:r>
            <a:br>
              <a:rPr lang="en-US" sz="1800" dirty="0" smtClean="0">
                <a:solidFill>
                  <a:prstClr val="white"/>
                </a:solidFill>
                <a:cs typeface="Arial" panose="020B0604020202020204" pitchFamily="34" charset="0"/>
              </a:rPr>
            </a:br>
            <a:r>
              <a:rPr lang="en-US" sz="1800" dirty="0" err="1" smtClean="0">
                <a:solidFill>
                  <a:prstClr val="white"/>
                </a:solidFill>
                <a:cs typeface="Arial" panose="020B0604020202020204" pitchFamily="34" charset="0"/>
              </a:rPr>
              <a:t>lâm</a:t>
            </a:r>
            <a:r>
              <a:rPr lang="en-US" sz="1800" dirty="0" smtClean="0">
                <a:solidFill>
                  <a:prstClr val="white"/>
                </a:solidFill>
                <a:cs typeface="Arial" panose="020B0604020202020204" pitchFamily="34" charset="0"/>
              </a:rPr>
              <a:t> </a:t>
            </a:r>
            <a:r>
              <a:rPr lang="en-US" sz="1800" dirty="0" err="1" smtClean="0">
                <a:solidFill>
                  <a:prstClr val="white"/>
                </a:solidFill>
                <a:cs typeface="Arial" panose="020B0604020202020204" pitchFamily="34" charset="0"/>
              </a:rPr>
              <a:t>sàng</a:t>
            </a:r>
            <a:endParaRPr lang="en-US" sz="1800" dirty="0">
              <a:solidFill>
                <a:prstClr val="white"/>
              </a:solidFill>
              <a:cs typeface="Arial" panose="020B0604020202020204" pitchFamily="34" charset="0"/>
            </a:endParaRPr>
          </a:p>
        </p:txBody>
      </p:sp>
      <p:sp>
        <p:nvSpPr>
          <p:cNvPr id="13" name="TextBox 12"/>
          <p:cNvSpPr txBox="1"/>
          <p:nvPr/>
        </p:nvSpPr>
        <p:spPr>
          <a:xfrm>
            <a:off x="6400800" y="2247915"/>
            <a:ext cx="2628000" cy="338554"/>
          </a:xfrm>
          <a:prstGeom prst="rect">
            <a:avLst/>
          </a:prstGeom>
          <a:noFill/>
        </p:spPr>
        <p:txBody>
          <a:bodyPr wrap="square" rtlCol="0">
            <a:spAutoFit/>
          </a:bodyPr>
          <a:lstStyle/>
          <a:p>
            <a:pPr eaLnBrk="1" fontAlgn="auto" hangingPunct="1">
              <a:spcBef>
                <a:spcPts val="0"/>
              </a:spcBef>
              <a:spcAft>
                <a:spcPts val="0"/>
              </a:spcAft>
            </a:pPr>
            <a:r>
              <a:rPr lang="en-US" sz="1600" dirty="0" err="1" smtClean="0">
                <a:solidFill>
                  <a:srgbClr val="002060"/>
                </a:solidFill>
                <a:latin typeface="+mn-lt"/>
                <a:cs typeface="Arial" panose="020B0604020202020204" pitchFamily="34" charset="0"/>
              </a:rPr>
              <a:t>Thiếu</a:t>
            </a:r>
            <a:r>
              <a:rPr lang="en-US" sz="1600" dirty="0" smtClean="0">
                <a:solidFill>
                  <a:srgbClr val="002060"/>
                </a:solidFill>
                <a:latin typeface="+mn-lt"/>
                <a:cs typeface="Arial" panose="020B0604020202020204" pitchFamily="34" charset="0"/>
              </a:rPr>
              <a:t> </a:t>
            </a:r>
            <a:r>
              <a:rPr lang="en-US" sz="1600" dirty="0" err="1" smtClean="0">
                <a:solidFill>
                  <a:srgbClr val="002060"/>
                </a:solidFill>
                <a:latin typeface="+mn-lt"/>
                <a:cs typeface="Arial" panose="020B0604020202020204" pitchFamily="34" charset="0"/>
              </a:rPr>
              <a:t>máu</a:t>
            </a:r>
            <a:endParaRPr lang="en-US" sz="1600" dirty="0">
              <a:solidFill>
                <a:srgbClr val="002060"/>
              </a:solidFill>
              <a:latin typeface="+mn-lt"/>
              <a:cs typeface="Arial" panose="020B0604020202020204" pitchFamily="34" charset="0"/>
            </a:endParaRPr>
          </a:p>
        </p:txBody>
      </p:sp>
      <p:sp>
        <p:nvSpPr>
          <p:cNvPr id="18" name="TextBox 17"/>
          <p:cNvSpPr txBox="1"/>
          <p:nvPr/>
        </p:nvSpPr>
        <p:spPr>
          <a:xfrm>
            <a:off x="6400800" y="3518908"/>
            <a:ext cx="2628000" cy="338554"/>
          </a:xfrm>
          <a:prstGeom prst="rect">
            <a:avLst/>
          </a:prstGeom>
          <a:noFill/>
        </p:spPr>
        <p:txBody>
          <a:bodyPr wrap="square" rtlCol="0">
            <a:spAutoFit/>
          </a:bodyPr>
          <a:lstStyle/>
          <a:p>
            <a:pPr eaLnBrk="1" fontAlgn="auto" hangingPunct="1">
              <a:spcBef>
                <a:spcPts val="0"/>
              </a:spcBef>
              <a:spcAft>
                <a:spcPts val="0"/>
              </a:spcAft>
            </a:pPr>
            <a:r>
              <a:rPr lang="en-US" sz="1600" dirty="0" err="1" smtClean="0">
                <a:solidFill>
                  <a:srgbClr val="002060"/>
                </a:solidFill>
                <a:latin typeface="+mn-lt"/>
                <a:cs typeface="Arial" panose="020B0604020202020204" pitchFamily="34" charset="0"/>
              </a:rPr>
              <a:t>Hẹp</a:t>
            </a:r>
            <a:r>
              <a:rPr lang="en-US" sz="1600" dirty="0" smtClean="0">
                <a:solidFill>
                  <a:srgbClr val="002060"/>
                </a:solidFill>
                <a:latin typeface="+mn-lt"/>
                <a:cs typeface="Arial" panose="020B0604020202020204" pitchFamily="34" charset="0"/>
              </a:rPr>
              <a:t>, </a:t>
            </a:r>
            <a:r>
              <a:rPr lang="en-US" sz="1600" dirty="0" err="1" smtClean="0">
                <a:solidFill>
                  <a:srgbClr val="002060"/>
                </a:solidFill>
                <a:latin typeface="+mn-lt"/>
                <a:cs typeface="Arial" panose="020B0604020202020204" pitchFamily="34" charset="0"/>
              </a:rPr>
              <a:t>thủng</a:t>
            </a:r>
            <a:r>
              <a:rPr lang="en-US" sz="1600" dirty="0" smtClean="0">
                <a:solidFill>
                  <a:srgbClr val="002060"/>
                </a:solidFill>
                <a:latin typeface="+mn-lt"/>
                <a:cs typeface="Arial" panose="020B0604020202020204" pitchFamily="34" charset="0"/>
              </a:rPr>
              <a:t>, </a:t>
            </a:r>
            <a:r>
              <a:rPr lang="en-US" sz="1600" dirty="0" err="1" smtClean="0">
                <a:solidFill>
                  <a:srgbClr val="002060"/>
                </a:solidFill>
                <a:latin typeface="+mn-lt"/>
                <a:cs typeface="Arial" panose="020B0604020202020204" pitchFamily="34" charset="0"/>
              </a:rPr>
              <a:t>xuất</a:t>
            </a:r>
            <a:r>
              <a:rPr lang="en-US" sz="1600" dirty="0" smtClean="0">
                <a:solidFill>
                  <a:srgbClr val="002060"/>
                </a:solidFill>
                <a:latin typeface="+mn-lt"/>
                <a:cs typeface="Arial" panose="020B0604020202020204" pitchFamily="34" charset="0"/>
              </a:rPr>
              <a:t> </a:t>
            </a:r>
            <a:r>
              <a:rPr lang="en-US" sz="1600" dirty="0" err="1" smtClean="0">
                <a:solidFill>
                  <a:srgbClr val="002060"/>
                </a:solidFill>
                <a:latin typeface="+mn-lt"/>
                <a:cs typeface="Arial" panose="020B0604020202020204" pitchFamily="34" charset="0"/>
              </a:rPr>
              <a:t>huyết</a:t>
            </a:r>
            <a:endParaRPr lang="en-US" sz="1600" dirty="0">
              <a:solidFill>
                <a:srgbClr val="002060"/>
              </a:solidFill>
              <a:latin typeface="+mn-lt"/>
              <a:cs typeface="Arial" panose="020B0604020202020204" pitchFamily="34" charset="0"/>
            </a:endParaRPr>
          </a:p>
        </p:txBody>
      </p:sp>
      <p:sp>
        <p:nvSpPr>
          <p:cNvPr id="19" name="TextBox 18"/>
          <p:cNvSpPr txBox="1"/>
          <p:nvPr/>
        </p:nvSpPr>
        <p:spPr>
          <a:xfrm>
            <a:off x="6400800" y="5715549"/>
            <a:ext cx="2628000" cy="584775"/>
          </a:xfrm>
          <a:prstGeom prst="rect">
            <a:avLst/>
          </a:prstGeom>
          <a:noFill/>
        </p:spPr>
        <p:txBody>
          <a:bodyPr wrap="square" rtlCol="0">
            <a:spAutoFit/>
          </a:bodyPr>
          <a:lstStyle/>
          <a:p>
            <a:pPr eaLnBrk="1" fontAlgn="auto" hangingPunct="1">
              <a:spcBef>
                <a:spcPts val="0"/>
              </a:spcBef>
              <a:spcAft>
                <a:spcPts val="0"/>
              </a:spcAft>
            </a:pPr>
            <a:r>
              <a:rPr lang="en-US" sz="1600" dirty="0" err="1" smtClean="0">
                <a:solidFill>
                  <a:srgbClr val="002060"/>
                </a:solidFill>
                <a:latin typeface="+mn-lt"/>
                <a:cs typeface="Arial" panose="020B0604020202020204" pitchFamily="34" charset="0"/>
              </a:rPr>
              <a:t>Các</a:t>
            </a:r>
            <a:r>
              <a:rPr lang="en-US" sz="1600" dirty="0" smtClean="0">
                <a:solidFill>
                  <a:srgbClr val="002060"/>
                </a:solidFill>
                <a:latin typeface="+mn-lt"/>
                <a:cs typeface="Arial" panose="020B0604020202020204" pitchFamily="34" charset="0"/>
              </a:rPr>
              <a:t> </a:t>
            </a:r>
            <a:r>
              <a:rPr lang="en-US" sz="1600" dirty="0" err="1" smtClean="0">
                <a:solidFill>
                  <a:srgbClr val="002060"/>
                </a:solidFill>
                <a:latin typeface="+mn-lt"/>
                <a:cs typeface="Arial" panose="020B0604020202020204" pitchFamily="34" charset="0"/>
              </a:rPr>
              <a:t>tổn</a:t>
            </a:r>
            <a:r>
              <a:rPr lang="en-US" sz="1600" dirty="0" smtClean="0">
                <a:solidFill>
                  <a:srgbClr val="002060"/>
                </a:solidFill>
                <a:latin typeface="+mn-lt"/>
                <a:cs typeface="Arial" panose="020B0604020202020204" pitchFamily="34" charset="0"/>
              </a:rPr>
              <a:t> </a:t>
            </a:r>
            <a:r>
              <a:rPr lang="en-US" sz="1600" dirty="0" err="1" smtClean="0">
                <a:solidFill>
                  <a:srgbClr val="002060"/>
                </a:solidFill>
                <a:latin typeface="+mn-lt"/>
                <a:cs typeface="Arial" panose="020B0604020202020204" pitchFamily="34" charset="0"/>
              </a:rPr>
              <a:t>thương</a:t>
            </a:r>
            <a:r>
              <a:rPr lang="en-US" sz="1600" dirty="0" smtClean="0">
                <a:solidFill>
                  <a:srgbClr val="002060"/>
                </a:solidFill>
                <a:latin typeface="+mn-lt"/>
                <a:cs typeface="Arial" panose="020B0604020202020204" pitchFamily="34" charset="0"/>
              </a:rPr>
              <a:t> </a:t>
            </a:r>
            <a:r>
              <a:rPr lang="en-US" sz="1600" dirty="0" err="1" smtClean="0">
                <a:solidFill>
                  <a:srgbClr val="002060"/>
                </a:solidFill>
                <a:latin typeface="+mn-lt"/>
                <a:cs typeface="Arial" panose="020B0604020202020204" pitchFamily="34" charset="0"/>
              </a:rPr>
              <a:t>loạn</a:t>
            </a:r>
            <a:r>
              <a:rPr lang="en-US" sz="1600" dirty="0" smtClean="0">
                <a:solidFill>
                  <a:srgbClr val="002060"/>
                </a:solidFill>
                <a:latin typeface="+mn-lt"/>
                <a:cs typeface="Arial" panose="020B0604020202020204" pitchFamily="34" charset="0"/>
              </a:rPr>
              <a:t> </a:t>
            </a:r>
            <a:r>
              <a:rPr lang="en-US" sz="1600" dirty="0" err="1" smtClean="0">
                <a:solidFill>
                  <a:srgbClr val="002060"/>
                </a:solidFill>
                <a:latin typeface="+mn-lt"/>
                <a:cs typeface="Arial" panose="020B0604020202020204" pitchFamily="34" charset="0"/>
              </a:rPr>
              <a:t>sản</a:t>
            </a:r>
            <a:r>
              <a:rPr lang="en-US" sz="1600" dirty="0" smtClean="0">
                <a:solidFill>
                  <a:srgbClr val="002060"/>
                </a:solidFill>
                <a:latin typeface="+mn-lt"/>
                <a:cs typeface="Arial" panose="020B0604020202020204" pitchFamily="34" charset="0"/>
              </a:rPr>
              <a:t> </a:t>
            </a:r>
            <a:r>
              <a:rPr lang="en-US" sz="1600" dirty="0" err="1" smtClean="0">
                <a:solidFill>
                  <a:srgbClr val="002060"/>
                </a:solidFill>
                <a:latin typeface="+mn-lt"/>
                <a:cs typeface="Arial" panose="020B0604020202020204" pitchFamily="34" charset="0"/>
              </a:rPr>
              <a:t>mạch</a:t>
            </a:r>
            <a:r>
              <a:rPr lang="en-US" sz="1600" dirty="0" smtClean="0">
                <a:solidFill>
                  <a:srgbClr val="002060"/>
                </a:solidFill>
                <a:latin typeface="+mn-lt"/>
                <a:cs typeface="Arial" panose="020B0604020202020204" pitchFamily="34" charset="0"/>
              </a:rPr>
              <a:t> </a:t>
            </a:r>
            <a:r>
              <a:rPr lang="en-US" sz="1600" dirty="0" err="1" smtClean="0">
                <a:solidFill>
                  <a:srgbClr val="002060"/>
                </a:solidFill>
                <a:latin typeface="+mn-lt"/>
                <a:cs typeface="Arial" panose="020B0604020202020204" pitchFamily="34" charset="0"/>
              </a:rPr>
              <a:t>máu</a:t>
            </a:r>
            <a:endParaRPr lang="en-US" sz="1600" dirty="0">
              <a:solidFill>
                <a:srgbClr val="002060"/>
              </a:solidFill>
              <a:latin typeface="+mn-lt"/>
              <a:cs typeface="Arial" panose="020B0604020202020204" pitchFamily="34" charset="0"/>
            </a:endParaRPr>
          </a:p>
        </p:txBody>
      </p:sp>
      <p:sp>
        <p:nvSpPr>
          <p:cNvPr id="20" name="TextBox 19"/>
          <p:cNvSpPr txBox="1"/>
          <p:nvPr/>
        </p:nvSpPr>
        <p:spPr>
          <a:xfrm>
            <a:off x="6400799" y="5176571"/>
            <a:ext cx="2628000" cy="338554"/>
          </a:xfrm>
          <a:prstGeom prst="rect">
            <a:avLst/>
          </a:prstGeom>
          <a:noFill/>
        </p:spPr>
        <p:txBody>
          <a:bodyPr wrap="square" rtlCol="0">
            <a:spAutoFit/>
          </a:bodyPr>
          <a:lstStyle/>
          <a:p>
            <a:pPr eaLnBrk="1" fontAlgn="auto" hangingPunct="1">
              <a:spcBef>
                <a:spcPts val="0"/>
              </a:spcBef>
              <a:spcAft>
                <a:spcPts val="0"/>
              </a:spcAft>
            </a:pPr>
            <a:r>
              <a:rPr lang="en-US" sz="1600" dirty="0" err="1" smtClean="0">
                <a:solidFill>
                  <a:srgbClr val="002060"/>
                </a:solidFill>
                <a:latin typeface="+mn-lt"/>
                <a:cs typeface="Arial" panose="020B0604020202020204" pitchFamily="34" charset="0"/>
              </a:rPr>
              <a:t>Viêm</a:t>
            </a:r>
            <a:r>
              <a:rPr lang="en-US" sz="1600" dirty="0" smtClean="0">
                <a:solidFill>
                  <a:srgbClr val="002060"/>
                </a:solidFill>
                <a:latin typeface="+mn-lt"/>
                <a:cs typeface="Arial" panose="020B0604020202020204" pitchFamily="34" charset="0"/>
              </a:rPr>
              <a:t> </a:t>
            </a:r>
            <a:r>
              <a:rPr lang="en-US" sz="1600" dirty="0" err="1" smtClean="0">
                <a:solidFill>
                  <a:srgbClr val="002060"/>
                </a:solidFill>
                <a:latin typeface="+mn-lt"/>
                <a:cs typeface="Arial" panose="020B0604020202020204" pitchFamily="34" charset="0"/>
              </a:rPr>
              <a:t>túi</a:t>
            </a:r>
            <a:r>
              <a:rPr lang="en-US" sz="1600" dirty="0" smtClean="0">
                <a:solidFill>
                  <a:srgbClr val="002060"/>
                </a:solidFill>
                <a:latin typeface="+mn-lt"/>
                <a:cs typeface="Arial" panose="020B0604020202020204" pitchFamily="34" charset="0"/>
              </a:rPr>
              <a:t> </a:t>
            </a:r>
            <a:r>
              <a:rPr lang="en-US" sz="1600" dirty="0" err="1" smtClean="0">
                <a:solidFill>
                  <a:srgbClr val="002060"/>
                </a:solidFill>
                <a:latin typeface="+mn-lt"/>
                <a:cs typeface="Arial" panose="020B0604020202020204" pitchFamily="34" charset="0"/>
              </a:rPr>
              <a:t>thừa</a:t>
            </a:r>
            <a:endParaRPr lang="en-US" sz="1600" dirty="0">
              <a:solidFill>
                <a:srgbClr val="002060"/>
              </a:solidFill>
              <a:latin typeface="+mn-lt"/>
              <a:cs typeface="Arial" panose="020B0604020202020204" pitchFamily="34" charset="0"/>
            </a:endParaRPr>
          </a:p>
        </p:txBody>
      </p:sp>
      <p:sp>
        <p:nvSpPr>
          <p:cNvPr id="21" name="TextBox 20"/>
          <p:cNvSpPr txBox="1"/>
          <p:nvPr/>
        </p:nvSpPr>
        <p:spPr>
          <a:xfrm>
            <a:off x="6400799" y="4567669"/>
            <a:ext cx="2628000" cy="338554"/>
          </a:xfrm>
          <a:prstGeom prst="rect">
            <a:avLst/>
          </a:prstGeom>
          <a:noFill/>
        </p:spPr>
        <p:txBody>
          <a:bodyPr wrap="square" rtlCol="0">
            <a:spAutoFit/>
          </a:bodyPr>
          <a:lstStyle/>
          <a:p>
            <a:pPr eaLnBrk="1" fontAlgn="auto" hangingPunct="1">
              <a:spcBef>
                <a:spcPts val="0"/>
              </a:spcBef>
              <a:spcAft>
                <a:spcPts val="0"/>
              </a:spcAft>
            </a:pPr>
            <a:r>
              <a:rPr lang="en-US" sz="1600" dirty="0" err="1" smtClean="0">
                <a:solidFill>
                  <a:srgbClr val="002060"/>
                </a:solidFill>
                <a:latin typeface="+mn-lt"/>
                <a:cs typeface="Arial" panose="020B0604020202020204" pitchFamily="34" charset="0"/>
              </a:rPr>
              <a:t>Viêm</a:t>
            </a:r>
            <a:r>
              <a:rPr lang="en-US" sz="1600" dirty="0" smtClean="0">
                <a:solidFill>
                  <a:srgbClr val="002060"/>
                </a:solidFill>
                <a:latin typeface="+mn-lt"/>
                <a:cs typeface="Arial" panose="020B0604020202020204" pitchFamily="34" charset="0"/>
              </a:rPr>
              <a:t> </a:t>
            </a:r>
            <a:r>
              <a:rPr lang="en-US" sz="1600" dirty="0" err="1" smtClean="0">
                <a:solidFill>
                  <a:srgbClr val="002060"/>
                </a:solidFill>
                <a:latin typeface="+mn-lt"/>
                <a:cs typeface="Arial" panose="020B0604020202020204" pitchFamily="34" charset="0"/>
              </a:rPr>
              <a:t>ruột</a:t>
            </a:r>
            <a:r>
              <a:rPr lang="en-US" sz="1600" dirty="0" smtClean="0">
                <a:solidFill>
                  <a:srgbClr val="002060"/>
                </a:solidFill>
                <a:latin typeface="+mn-lt"/>
                <a:cs typeface="Arial" panose="020B0604020202020204" pitchFamily="34" charset="0"/>
              </a:rPr>
              <a:t> </a:t>
            </a:r>
            <a:r>
              <a:rPr lang="en-US" sz="1600" dirty="0" err="1" smtClean="0">
                <a:solidFill>
                  <a:srgbClr val="002060"/>
                </a:solidFill>
                <a:latin typeface="+mn-lt"/>
                <a:cs typeface="Arial" panose="020B0604020202020204" pitchFamily="34" charset="0"/>
              </a:rPr>
              <a:t>mạn</a:t>
            </a:r>
            <a:r>
              <a:rPr lang="en-US" sz="1600" dirty="0" smtClean="0">
                <a:solidFill>
                  <a:srgbClr val="002060"/>
                </a:solidFill>
                <a:latin typeface="+mn-lt"/>
                <a:cs typeface="Arial" panose="020B0604020202020204" pitchFamily="34" charset="0"/>
              </a:rPr>
              <a:t> </a:t>
            </a:r>
            <a:r>
              <a:rPr lang="en-US" sz="1600" dirty="0" err="1" smtClean="0">
                <a:solidFill>
                  <a:srgbClr val="002060"/>
                </a:solidFill>
                <a:latin typeface="+mn-lt"/>
                <a:cs typeface="Arial" panose="020B0604020202020204" pitchFamily="34" charset="0"/>
              </a:rPr>
              <a:t>tính</a:t>
            </a:r>
            <a:endParaRPr lang="en-US" sz="1600" dirty="0" smtClean="0">
              <a:solidFill>
                <a:srgbClr val="002060"/>
              </a:solidFill>
              <a:latin typeface="+mn-lt"/>
              <a:cs typeface="Arial" panose="020B0604020202020204" pitchFamily="34" charset="0"/>
            </a:endParaRPr>
          </a:p>
        </p:txBody>
      </p:sp>
      <p:sp>
        <p:nvSpPr>
          <p:cNvPr id="14" name="Rectangle 13"/>
          <p:cNvSpPr/>
          <p:nvPr/>
        </p:nvSpPr>
        <p:spPr>
          <a:xfrm>
            <a:off x="6400800" y="3897052"/>
            <a:ext cx="2628000" cy="338554"/>
          </a:xfrm>
          <a:prstGeom prst="rect">
            <a:avLst/>
          </a:prstGeom>
        </p:spPr>
        <p:txBody>
          <a:bodyPr wrap="square">
            <a:spAutoFit/>
          </a:bodyPr>
          <a:lstStyle/>
          <a:p>
            <a:pPr eaLnBrk="1" fontAlgn="auto" hangingPunct="1">
              <a:spcBef>
                <a:spcPts val="0"/>
              </a:spcBef>
              <a:spcAft>
                <a:spcPts val="0"/>
              </a:spcAft>
            </a:pPr>
            <a:r>
              <a:rPr lang="en-US" sz="1600" dirty="0" err="1" smtClean="0">
                <a:solidFill>
                  <a:srgbClr val="002060"/>
                </a:solidFill>
                <a:latin typeface="+mn-lt"/>
                <a:cs typeface="Arial" panose="020B0604020202020204" pitchFamily="34" charset="0"/>
              </a:rPr>
              <a:t>Nặng</a:t>
            </a:r>
            <a:r>
              <a:rPr lang="en-US" sz="1600" dirty="0" smtClean="0">
                <a:solidFill>
                  <a:srgbClr val="002060"/>
                </a:solidFill>
                <a:latin typeface="+mn-lt"/>
                <a:cs typeface="Arial" panose="020B0604020202020204" pitchFamily="34" charset="0"/>
              </a:rPr>
              <a:t> </a:t>
            </a:r>
            <a:r>
              <a:rPr lang="en-US" sz="1600" dirty="0" err="1" smtClean="0">
                <a:solidFill>
                  <a:srgbClr val="002060"/>
                </a:solidFill>
                <a:latin typeface="+mn-lt"/>
                <a:cs typeface="Arial" panose="020B0604020202020204" pitchFamily="34" charset="0"/>
              </a:rPr>
              <a:t>lên</a:t>
            </a:r>
            <a:r>
              <a:rPr lang="en-US" sz="1600" dirty="0" smtClean="0">
                <a:solidFill>
                  <a:srgbClr val="002060"/>
                </a:solidFill>
                <a:latin typeface="+mn-lt"/>
                <a:cs typeface="Arial" panose="020B0604020202020204" pitchFamily="34" charset="0"/>
              </a:rPr>
              <a:t> </a:t>
            </a:r>
            <a:r>
              <a:rPr lang="en-US" sz="1600" dirty="0" err="1" smtClean="0">
                <a:solidFill>
                  <a:srgbClr val="002060"/>
                </a:solidFill>
                <a:latin typeface="+mn-lt"/>
                <a:cs typeface="Arial" panose="020B0604020202020204" pitchFamily="34" charset="0"/>
              </a:rPr>
              <a:t>các</a:t>
            </a:r>
            <a:r>
              <a:rPr lang="en-US" sz="1600" dirty="0" smtClean="0">
                <a:solidFill>
                  <a:srgbClr val="002060"/>
                </a:solidFill>
                <a:latin typeface="+mn-lt"/>
                <a:cs typeface="Arial" panose="020B0604020202020204" pitchFamily="34" charset="0"/>
              </a:rPr>
              <a:t> </a:t>
            </a:r>
            <a:r>
              <a:rPr lang="en-US" sz="1600" dirty="0" err="1" smtClean="0">
                <a:solidFill>
                  <a:srgbClr val="002060"/>
                </a:solidFill>
                <a:latin typeface="+mn-lt"/>
                <a:cs typeface="Arial" panose="020B0604020202020204" pitchFamily="34" charset="0"/>
              </a:rPr>
              <a:t>bệnh</a:t>
            </a:r>
            <a:r>
              <a:rPr lang="en-US" sz="1600" dirty="0" smtClean="0">
                <a:solidFill>
                  <a:srgbClr val="002060"/>
                </a:solidFill>
                <a:latin typeface="+mn-lt"/>
                <a:cs typeface="Arial" panose="020B0604020202020204" pitchFamily="34" charset="0"/>
              </a:rPr>
              <a:t> </a:t>
            </a:r>
            <a:r>
              <a:rPr lang="en-US" sz="1600" dirty="0" err="1" smtClean="0">
                <a:solidFill>
                  <a:srgbClr val="002060"/>
                </a:solidFill>
                <a:latin typeface="+mn-lt"/>
                <a:cs typeface="Arial" panose="020B0604020202020204" pitchFamily="34" charset="0"/>
              </a:rPr>
              <a:t>lý</a:t>
            </a:r>
            <a:r>
              <a:rPr lang="en-US" sz="1600" dirty="0" smtClean="0">
                <a:solidFill>
                  <a:srgbClr val="002060"/>
                </a:solidFill>
                <a:latin typeface="+mn-lt"/>
                <a:cs typeface="Arial" panose="020B0604020202020204" pitchFamily="34" charset="0"/>
              </a:rPr>
              <a:t> </a:t>
            </a:r>
            <a:r>
              <a:rPr lang="en-US" sz="1600" dirty="0" err="1" smtClean="0">
                <a:solidFill>
                  <a:srgbClr val="002060"/>
                </a:solidFill>
                <a:latin typeface="+mn-lt"/>
                <a:cs typeface="Arial" panose="020B0604020202020204" pitchFamily="34" charset="0"/>
              </a:rPr>
              <a:t>sẵn</a:t>
            </a:r>
            <a:r>
              <a:rPr lang="en-US" sz="1600" dirty="0" smtClean="0">
                <a:solidFill>
                  <a:srgbClr val="002060"/>
                </a:solidFill>
                <a:latin typeface="+mn-lt"/>
                <a:cs typeface="Arial" panose="020B0604020202020204" pitchFamily="34" charset="0"/>
              </a:rPr>
              <a:t> </a:t>
            </a:r>
            <a:r>
              <a:rPr lang="en-US" sz="1600" dirty="0" err="1" smtClean="0">
                <a:solidFill>
                  <a:srgbClr val="002060"/>
                </a:solidFill>
                <a:latin typeface="+mn-lt"/>
                <a:cs typeface="Arial" panose="020B0604020202020204" pitchFamily="34" charset="0"/>
              </a:rPr>
              <a:t>có</a:t>
            </a:r>
            <a:endParaRPr lang="en-US" sz="1600" dirty="0" smtClean="0">
              <a:solidFill>
                <a:srgbClr val="002060"/>
              </a:solidFill>
              <a:latin typeface="+mn-lt"/>
              <a:cs typeface="Arial" panose="020B0604020202020204" pitchFamily="34" charset="0"/>
            </a:endParaRPr>
          </a:p>
        </p:txBody>
      </p:sp>
      <p:sp>
        <p:nvSpPr>
          <p:cNvPr id="22" name="Rectangle 21"/>
          <p:cNvSpPr/>
          <p:nvPr/>
        </p:nvSpPr>
        <p:spPr>
          <a:xfrm>
            <a:off x="6400800" y="3167058"/>
            <a:ext cx="2628000" cy="338554"/>
          </a:xfrm>
          <a:prstGeom prst="rect">
            <a:avLst/>
          </a:prstGeom>
        </p:spPr>
        <p:txBody>
          <a:bodyPr wrap="square">
            <a:spAutoFit/>
          </a:bodyPr>
          <a:lstStyle/>
          <a:p>
            <a:pPr eaLnBrk="1" fontAlgn="t" hangingPunct="1">
              <a:spcBef>
                <a:spcPts val="0"/>
              </a:spcBef>
              <a:spcAft>
                <a:spcPts val="0"/>
              </a:spcAft>
            </a:pPr>
            <a:r>
              <a:rPr lang="en-GB" sz="1600" dirty="0" err="1" smtClean="0">
                <a:solidFill>
                  <a:srgbClr val="002060"/>
                </a:solidFill>
                <a:latin typeface="+mn-lt"/>
                <a:cs typeface="Arial" panose="020B0604020202020204" pitchFamily="34" charset="0"/>
              </a:rPr>
              <a:t>Viêm</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đại</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tràng</a:t>
            </a:r>
            <a:endParaRPr lang="en-US" sz="1600" dirty="0">
              <a:solidFill>
                <a:srgbClr val="002060"/>
              </a:solidFill>
              <a:latin typeface="+mn-lt"/>
              <a:cs typeface="Arial" panose="020B0604020202020204" pitchFamily="34" charset="0"/>
            </a:endParaRPr>
          </a:p>
        </p:txBody>
      </p:sp>
      <p:sp>
        <p:nvSpPr>
          <p:cNvPr id="23" name="Rectangle 22"/>
          <p:cNvSpPr/>
          <p:nvPr/>
        </p:nvSpPr>
        <p:spPr>
          <a:xfrm>
            <a:off x="6400800" y="2599765"/>
            <a:ext cx="2628000" cy="584775"/>
          </a:xfrm>
          <a:prstGeom prst="rect">
            <a:avLst/>
          </a:prstGeom>
        </p:spPr>
        <p:txBody>
          <a:bodyPr wrap="square">
            <a:spAutoFit/>
          </a:bodyPr>
          <a:lstStyle/>
          <a:p>
            <a:pPr eaLnBrk="1" fontAlgn="auto" hangingPunct="1">
              <a:spcBef>
                <a:spcPts val="0"/>
              </a:spcBef>
              <a:spcAft>
                <a:spcPts val="0"/>
              </a:spcAft>
            </a:pPr>
            <a:r>
              <a:rPr lang="en-GB" sz="1600" dirty="0" err="1" smtClean="0">
                <a:solidFill>
                  <a:srgbClr val="002060"/>
                </a:solidFill>
                <a:latin typeface="+mn-lt"/>
                <a:cs typeface="Arial" panose="020B0604020202020204" pitchFamily="34" charset="0"/>
              </a:rPr>
              <a:t>Loét</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ruột</a:t>
            </a:r>
            <a:r>
              <a:rPr lang="en-GB" sz="1600" dirty="0" smtClean="0">
                <a:solidFill>
                  <a:srgbClr val="002060"/>
                </a:solidFill>
                <a:latin typeface="+mn-lt"/>
                <a:cs typeface="Arial" panose="020B0604020202020204" pitchFamily="34" charset="0"/>
              </a:rPr>
              <a:t> non, </a:t>
            </a:r>
            <a:r>
              <a:rPr lang="en-GB" sz="1600" dirty="0" err="1" smtClean="0">
                <a:solidFill>
                  <a:srgbClr val="002060"/>
                </a:solidFill>
                <a:latin typeface="+mn-lt"/>
                <a:cs typeface="Arial" panose="020B0604020202020204" pitchFamily="34" charset="0"/>
              </a:rPr>
              <a:t>ruột</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già</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và</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trực</a:t>
            </a:r>
            <a:r>
              <a:rPr lang="en-GB" sz="1600" dirty="0" smtClean="0">
                <a:solidFill>
                  <a:srgbClr val="002060"/>
                </a:solidFill>
                <a:latin typeface="+mn-lt"/>
                <a:cs typeface="Arial" panose="020B0604020202020204" pitchFamily="34" charset="0"/>
              </a:rPr>
              <a:t> </a:t>
            </a:r>
            <a:r>
              <a:rPr lang="en-GB" sz="1600" dirty="0" err="1" smtClean="0">
                <a:solidFill>
                  <a:srgbClr val="002060"/>
                </a:solidFill>
                <a:latin typeface="+mn-lt"/>
                <a:cs typeface="Arial" panose="020B0604020202020204" pitchFamily="34" charset="0"/>
              </a:rPr>
              <a:t>tràng</a:t>
            </a:r>
            <a:endParaRPr lang="en-US" sz="1600" dirty="0">
              <a:solidFill>
                <a:srgbClr val="002060"/>
              </a:solidFill>
              <a:latin typeface="+mn-lt"/>
              <a:cs typeface="Arial" panose="020B0604020202020204" pitchFamily="34" charset="0"/>
            </a:endParaRP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24045" t="28889" r="26041"/>
          <a:stretch/>
        </p:blipFill>
        <p:spPr>
          <a:xfrm>
            <a:off x="3124200" y="2264958"/>
            <a:ext cx="2886576" cy="3694817"/>
          </a:xfrm>
          <a:prstGeom prst="rect">
            <a:avLst/>
          </a:prstGeom>
        </p:spPr>
      </p:pic>
    </p:spTree>
    <p:extLst>
      <p:ext uri="{BB962C8B-B14F-4D97-AF65-F5344CB8AC3E}">
        <p14:creationId xmlns:p14="http://schemas.microsoft.com/office/powerpoint/2010/main" val="256322927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3228</Words>
  <Application>Microsoft Office PowerPoint</Application>
  <PresentationFormat>On-screen Show (4:3)</PresentationFormat>
  <Paragraphs>370</Paragraphs>
  <Slides>42</Slides>
  <Notes>10</Notes>
  <HiddenSlides>0</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42</vt:i4>
      </vt:variant>
    </vt:vector>
  </HeadingPairs>
  <TitlesOfParts>
    <vt:vector size="65" baseType="lpstr">
      <vt:lpstr>Gulim</vt:lpstr>
      <vt:lpstr>맑은 고딕</vt:lpstr>
      <vt:lpstr>微軟正黑體</vt:lpstr>
      <vt:lpstr>ＭＳ Ｐゴシック</vt:lpstr>
      <vt:lpstr>ＭＳ Ｐゴシック</vt:lpstr>
      <vt:lpstr>新細明體</vt:lpstr>
      <vt:lpstr>宋体</vt:lpstr>
      <vt:lpstr>Arial</vt:lpstr>
      <vt:lpstr>Arial Narrow</vt:lpstr>
      <vt:lpstr>Calibri</vt:lpstr>
      <vt:lpstr>Courier New</vt:lpstr>
      <vt:lpstr>Garamond</vt:lpstr>
      <vt:lpstr>Raleway</vt:lpstr>
      <vt:lpstr>Raleway-Light</vt:lpstr>
      <vt:lpstr>Segoe UI</vt:lpstr>
      <vt:lpstr>Symbol</vt:lpstr>
      <vt:lpstr>Tahoma</vt:lpstr>
      <vt:lpstr>Times</vt:lpstr>
      <vt:lpstr>Times New Roman</vt:lpstr>
      <vt:lpstr>VNI-Avo</vt:lpstr>
      <vt:lpstr>Wingdings</vt:lpstr>
      <vt:lpstr>ヒラギノ角ゴ Pro W3</vt:lpstr>
      <vt:lpstr>Office Theme</vt:lpstr>
      <vt:lpstr>THUỐC ĐIỀU TRỊ SAU  PHẪU THUẬT TRĨ</vt:lpstr>
      <vt:lpstr>Mục tiêu</vt:lpstr>
      <vt:lpstr>PowerPoint Presentation</vt:lpstr>
      <vt:lpstr>PowerPoint Presentation</vt:lpstr>
      <vt:lpstr>BIẾN CHỨNG  SAU PHẪU THUẬT TRĨ</vt:lpstr>
      <vt:lpstr>CÁC THUỐC GIẢM ĐAU, GIẢM VIÊM SAU PHẪU THUẬT TRĨ</vt:lpstr>
      <vt:lpstr>BN cần NSAIDs nhưng … tác dụng phụ tiêu hóa là một trở ngại</vt:lpstr>
      <vt:lpstr>Biến cố tiêu hóa dưới xảy ra ngày càng nhiều  dù có thuốc bảo vệ dạ dày</vt:lpstr>
      <vt:lpstr>Ảnh hưởng của NSAID  trên đường tiêu hóa dưới</vt:lpstr>
      <vt:lpstr>Các biến chứng tiêu hóa dưới có khuynh hướng nghiêm trọng hơn </vt:lpstr>
      <vt:lpstr>Cơ chế bệnh sinh của tổn thương đường TH dưới do NSAID</vt:lpstr>
      <vt:lpstr>GI-REASONS: NC trên tiêu hóa trên &amp; dưới </vt:lpstr>
      <vt:lpstr>PRECISION khẳng định lại kết quả từ CONDOR &amp; GI Reasons</vt:lpstr>
      <vt:lpstr>THUỐC GLYCERYL TRINITRATE 0,2%</vt:lpstr>
      <vt:lpstr>THUỐC GLYCERYL TRINITRATE 0,2%</vt:lpstr>
      <vt:lpstr>KẾT LUẬN</vt:lpstr>
      <vt:lpstr>PowerPoint Presentation</vt:lpstr>
      <vt:lpstr>NGĂN NGỪA CHẢY MÁU</vt:lpstr>
      <vt:lpstr>PowerPoint Presentation</vt:lpstr>
      <vt:lpstr>PowerPoint Presentation</vt:lpstr>
      <vt:lpstr>PowerPoint Presentation</vt:lpstr>
      <vt:lpstr>PowerPoint Presentation</vt:lpstr>
      <vt:lpstr>PowerPoint Presentation</vt:lpstr>
      <vt:lpstr>KHÁNG SINH  CHỐNG NHIỄM TRÙNG</vt:lpstr>
      <vt:lpstr>Stapled Transanal Rectal Resection (Starr) in the Treatment of Obstructed Defecation: A Systematic Review</vt:lpstr>
      <vt:lpstr>PowerPoint Presentation</vt:lpstr>
      <vt:lpstr>Moxifloxacin là FQ có hoạt tính mạnh nhất  trên Vi khuẩn Gram dương và kỵ khí</vt:lpstr>
      <vt:lpstr>Moxifloxacin là FQ mạnh nhất  trên vi khuẩn gram dương và kỵ khí</vt:lpstr>
      <vt:lpstr>URINARY RETENTION</vt:lpstr>
      <vt:lpstr>BÍ TIỂU SAU MỔ</vt:lpstr>
      <vt:lpstr>TẠO SỰ THOẢI MÁI  TRONG LÚC ĐI CẦU, TRÁNH BIẾN CHỨNG KẸT PHÂN</vt:lpstr>
      <vt:lpstr>PowerPoint Presentation</vt:lpstr>
      <vt:lpstr>Hướng dẫn 2010 của WGO trong điều trị táo bón</vt:lpstr>
      <vt:lpstr>PowerPoint Presentation</vt:lpstr>
      <vt:lpstr>PowerPoint Presentation</vt:lpstr>
      <vt:lpstr>NGĂN NGỪA TRIỆU CHỨNG MÓT RẶN (TENESMUS)</vt:lpstr>
      <vt:lpstr>Tác động Mebeverine</vt:lpstr>
      <vt:lpstr>A dual effect to restore the  physiological equilibrium  of motility</vt:lpstr>
      <vt:lpstr>TRIMEBUTINE more than antispasmodic</vt:lpstr>
      <vt:lpstr>PowerPoint Presentation</vt:lpstr>
      <vt:lpstr>KẾT LUẬN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THUỐC ĐIỀU TRỊ SAU PHẪU THUẬT TRĨ</dc:title>
  <dc:creator>Share10s</dc:creator>
  <cp:lastModifiedBy>NGOAI 12</cp:lastModifiedBy>
  <cp:revision>36</cp:revision>
  <dcterms:created xsi:type="dcterms:W3CDTF">2022-03-20T03:36:28Z</dcterms:created>
  <dcterms:modified xsi:type="dcterms:W3CDTF">2022-06-28T04:01:38Z</dcterms:modified>
</cp:coreProperties>
</file>