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4" r:id="rId3"/>
    <p:sldId id="265" r:id="rId4"/>
    <p:sldId id="257" r:id="rId5"/>
    <p:sldId id="258" r:id="rId6"/>
    <p:sldId id="259" r:id="rId7"/>
    <p:sldId id="260" r:id="rId8"/>
    <p:sldId id="261" r:id="rId9"/>
    <p:sldId id="268" r:id="rId10"/>
    <p:sldId id="269" r:id="rId11"/>
    <p:sldId id="270" r:id="rId12"/>
    <p:sldId id="327" r:id="rId13"/>
    <p:sldId id="272" r:id="rId14"/>
    <p:sldId id="274" r:id="rId15"/>
    <p:sldId id="276" r:id="rId16"/>
    <p:sldId id="318" r:id="rId17"/>
    <p:sldId id="275" r:id="rId18"/>
    <p:sldId id="281" r:id="rId19"/>
    <p:sldId id="280" r:id="rId20"/>
    <p:sldId id="282" r:id="rId21"/>
    <p:sldId id="279" r:id="rId22"/>
    <p:sldId id="283" r:id="rId23"/>
    <p:sldId id="284" r:id="rId24"/>
    <p:sldId id="305" r:id="rId25"/>
    <p:sldId id="285" r:id="rId26"/>
    <p:sldId id="306" r:id="rId27"/>
    <p:sldId id="295" r:id="rId28"/>
    <p:sldId id="296" r:id="rId29"/>
    <p:sldId id="300" r:id="rId30"/>
    <p:sldId id="320" r:id="rId31"/>
    <p:sldId id="299" r:id="rId32"/>
    <p:sldId id="301" r:id="rId33"/>
    <p:sldId id="302" r:id="rId34"/>
    <p:sldId id="304" r:id="rId35"/>
    <p:sldId id="289" r:id="rId36"/>
    <p:sldId id="290" r:id="rId37"/>
    <p:sldId id="314" r:id="rId38"/>
    <p:sldId id="310" r:id="rId39"/>
    <p:sldId id="291" r:id="rId40"/>
    <p:sldId id="311" r:id="rId41"/>
    <p:sldId id="292" r:id="rId42"/>
    <p:sldId id="307" r:id="rId43"/>
    <p:sldId id="313" r:id="rId44"/>
    <p:sldId id="293" r:id="rId45"/>
    <p:sldId id="309" r:id="rId46"/>
    <p:sldId id="315" r:id="rId47"/>
    <p:sldId id="317" r:id="rId48"/>
    <p:sldId id="316" r:id="rId49"/>
    <p:sldId id="321" r:id="rId50"/>
    <p:sldId id="322" r:id="rId51"/>
    <p:sldId id="323" r:id="rId52"/>
    <p:sldId id="324" r:id="rId53"/>
    <p:sldId id="32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4" autoAdjust="0"/>
    <p:restoredTop sz="94660"/>
  </p:normalViewPr>
  <p:slideViewPr>
    <p:cSldViewPr>
      <p:cViewPr>
        <p:scale>
          <a:sx n="56" d="100"/>
          <a:sy n="56" d="100"/>
        </p:scale>
        <p:origin x="-1186"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FDAEB9-1770-46EE-81F3-DF43769833FE}" type="datetimeFigureOut">
              <a:rPr lang="en-US" smtClean="0"/>
              <a:t>12/3/2019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3EAAD-62EC-40BB-950B-CE7C0D79F653}" type="slidenum">
              <a:rPr lang="en-US" smtClean="0"/>
              <a:t>‹#›</a:t>
            </a:fld>
            <a:endParaRPr lang="en-US"/>
          </a:p>
        </p:txBody>
      </p:sp>
    </p:spTree>
    <p:extLst>
      <p:ext uri="{BB962C8B-B14F-4D97-AF65-F5344CB8AC3E}">
        <p14:creationId xmlns:p14="http://schemas.microsoft.com/office/powerpoint/2010/main" val="51555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a:t>
            </a:fld>
            <a:endParaRPr lang="en-US"/>
          </a:p>
        </p:txBody>
      </p:sp>
    </p:spTree>
    <p:extLst>
      <p:ext uri="{BB962C8B-B14F-4D97-AF65-F5344CB8AC3E}">
        <p14:creationId xmlns:p14="http://schemas.microsoft.com/office/powerpoint/2010/main" val="102694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10</a:t>
            </a:fld>
            <a:endParaRPr lang="en-US"/>
          </a:p>
        </p:txBody>
      </p:sp>
    </p:spTree>
    <p:extLst>
      <p:ext uri="{BB962C8B-B14F-4D97-AF65-F5344CB8AC3E}">
        <p14:creationId xmlns:p14="http://schemas.microsoft.com/office/powerpoint/2010/main" val="387893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11</a:t>
            </a:fld>
            <a:endParaRPr lang="en-US"/>
          </a:p>
        </p:txBody>
      </p:sp>
    </p:spTree>
    <p:extLst>
      <p:ext uri="{BB962C8B-B14F-4D97-AF65-F5344CB8AC3E}">
        <p14:creationId xmlns:p14="http://schemas.microsoft.com/office/powerpoint/2010/main" val="952266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12</a:t>
            </a:fld>
            <a:endParaRPr lang="en-US"/>
          </a:p>
        </p:txBody>
      </p:sp>
    </p:spTree>
    <p:extLst>
      <p:ext uri="{BB962C8B-B14F-4D97-AF65-F5344CB8AC3E}">
        <p14:creationId xmlns:p14="http://schemas.microsoft.com/office/powerpoint/2010/main" val="2782617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13</a:t>
            </a:fld>
            <a:endParaRPr lang="en-US"/>
          </a:p>
        </p:txBody>
      </p:sp>
    </p:spTree>
    <p:extLst>
      <p:ext uri="{BB962C8B-B14F-4D97-AF65-F5344CB8AC3E}">
        <p14:creationId xmlns:p14="http://schemas.microsoft.com/office/powerpoint/2010/main" val="2359515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14</a:t>
            </a:fld>
            <a:endParaRPr lang="en-US"/>
          </a:p>
        </p:txBody>
      </p:sp>
    </p:spTree>
    <p:extLst>
      <p:ext uri="{BB962C8B-B14F-4D97-AF65-F5344CB8AC3E}">
        <p14:creationId xmlns:p14="http://schemas.microsoft.com/office/powerpoint/2010/main" val="249877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15</a:t>
            </a:fld>
            <a:endParaRPr lang="en-US"/>
          </a:p>
        </p:txBody>
      </p:sp>
    </p:spTree>
    <p:extLst>
      <p:ext uri="{BB962C8B-B14F-4D97-AF65-F5344CB8AC3E}">
        <p14:creationId xmlns:p14="http://schemas.microsoft.com/office/powerpoint/2010/main" val="3692939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16</a:t>
            </a:fld>
            <a:endParaRPr lang="en-US"/>
          </a:p>
        </p:txBody>
      </p:sp>
    </p:spTree>
    <p:extLst>
      <p:ext uri="{BB962C8B-B14F-4D97-AF65-F5344CB8AC3E}">
        <p14:creationId xmlns:p14="http://schemas.microsoft.com/office/powerpoint/2010/main" val="1538074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17</a:t>
            </a:fld>
            <a:endParaRPr lang="en-US"/>
          </a:p>
        </p:txBody>
      </p:sp>
    </p:spTree>
    <p:extLst>
      <p:ext uri="{BB962C8B-B14F-4D97-AF65-F5344CB8AC3E}">
        <p14:creationId xmlns:p14="http://schemas.microsoft.com/office/powerpoint/2010/main" val="135801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18</a:t>
            </a:fld>
            <a:endParaRPr lang="en-US"/>
          </a:p>
        </p:txBody>
      </p:sp>
    </p:spTree>
    <p:extLst>
      <p:ext uri="{BB962C8B-B14F-4D97-AF65-F5344CB8AC3E}">
        <p14:creationId xmlns:p14="http://schemas.microsoft.com/office/powerpoint/2010/main" val="3586776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19</a:t>
            </a:fld>
            <a:endParaRPr lang="en-US"/>
          </a:p>
        </p:txBody>
      </p:sp>
    </p:spTree>
    <p:extLst>
      <p:ext uri="{BB962C8B-B14F-4D97-AF65-F5344CB8AC3E}">
        <p14:creationId xmlns:p14="http://schemas.microsoft.com/office/powerpoint/2010/main" val="361179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a:t>
            </a:fld>
            <a:endParaRPr lang="en-US"/>
          </a:p>
        </p:txBody>
      </p:sp>
    </p:spTree>
    <p:extLst>
      <p:ext uri="{BB962C8B-B14F-4D97-AF65-F5344CB8AC3E}">
        <p14:creationId xmlns:p14="http://schemas.microsoft.com/office/powerpoint/2010/main" val="11768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20</a:t>
            </a:fld>
            <a:endParaRPr lang="en-US"/>
          </a:p>
        </p:txBody>
      </p:sp>
    </p:spTree>
    <p:extLst>
      <p:ext uri="{BB962C8B-B14F-4D97-AF65-F5344CB8AC3E}">
        <p14:creationId xmlns:p14="http://schemas.microsoft.com/office/powerpoint/2010/main" val="927799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21</a:t>
            </a:fld>
            <a:endParaRPr lang="en-US"/>
          </a:p>
        </p:txBody>
      </p:sp>
    </p:spTree>
    <p:extLst>
      <p:ext uri="{BB962C8B-B14F-4D97-AF65-F5344CB8AC3E}">
        <p14:creationId xmlns:p14="http://schemas.microsoft.com/office/powerpoint/2010/main" val="4100824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22</a:t>
            </a:fld>
            <a:endParaRPr lang="en-US"/>
          </a:p>
        </p:txBody>
      </p:sp>
    </p:spTree>
    <p:extLst>
      <p:ext uri="{BB962C8B-B14F-4D97-AF65-F5344CB8AC3E}">
        <p14:creationId xmlns:p14="http://schemas.microsoft.com/office/powerpoint/2010/main" val="537609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23</a:t>
            </a:fld>
            <a:endParaRPr lang="en-US"/>
          </a:p>
        </p:txBody>
      </p:sp>
    </p:spTree>
    <p:extLst>
      <p:ext uri="{BB962C8B-B14F-4D97-AF65-F5344CB8AC3E}">
        <p14:creationId xmlns:p14="http://schemas.microsoft.com/office/powerpoint/2010/main" val="2572457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24</a:t>
            </a:fld>
            <a:endParaRPr lang="en-US"/>
          </a:p>
        </p:txBody>
      </p:sp>
    </p:spTree>
    <p:extLst>
      <p:ext uri="{BB962C8B-B14F-4D97-AF65-F5344CB8AC3E}">
        <p14:creationId xmlns:p14="http://schemas.microsoft.com/office/powerpoint/2010/main" val="1815163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25</a:t>
            </a:fld>
            <a:endParaRPr lang="en-US"/>
          </a:p>
        </p:txBody>
      </p:sp>
    </p:spTree>
    <p:extLst>
      <p:ext uri="{BB962C8B-B14F-4D97-AF65-F5344CB8AC3E}">
        <p14:creationId xmlns:p14="http://schemas.microsoft.com/office/powerpoint/2010/main" val="2946167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26</a:t>
            </a:fld>
            <a:endParaRPr lang="en-US"/>
          </a:p>
        </p:txBody>
      </p:sp>
    </p:spTree>
    <p:extLst>
      <p:ext uri="{BB962C8B-B14F-4D97-AF65-F5344CB8AC3E}">
        <p14:creationId xmlns:p14="http://schemas.microsoft.com/office/powerpoint/2010/main" val="2523216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27</a:t>
            </a:fld>
            <a:endParaRPr lang="en-US"/>
          </a:p>
        </p:txBody>
      </p:sp>
    </p:spTree>
    <p:extLst>
      <p:ext uri="{BB962C8B-B14F-4D97-AF65-F5344CB8AC3E}">
        <p14:creationId xmlns:p14="http://schemas.microsoft.com/office/powerpoint/2010/main" val="2691395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28</a:t>
            </a:fld>
            <a:endParaRPr lang="en-US"/>
          </a:p>
        </p:txBody>
      </p:sp>
    </p:spTree>
    <p:extLst>
      <p:ext uri="{BB962C8B-B14F-4D97-AF65-F5344CB8AC3E}">
        <p14:creationId xmlns:p14="http://schemas.microsoft.com/office/powerpoint/2010/main" val="1458394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29</a:t>
            </a:fld>
            <a:endParaRPr lang="en-US"/>
          </a:p>
        </p:txBody>
      </p:sp>
    </p:spTree>
    <p:extLst>
      <p:ext uri="{BB962C8B-B14F-4D97-AF65-F5344CB8AC3E}">
        <p14:creationId xmlns:p14="http://schemas.microsoft.com/office/powerpoint/2010/main" val="278562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a:t>
            </a:fld>
            <a:endParaRPr lang="en-US"/>
          </a:p>
        </p:txBody>
      </p:sp>
    </p:spTree>
    <p:extLst>
      <p:ext uri="{BB962C8B-B14F-4D97-AF65-F5344CB8AC3E}">
        <p14:creationId xmlns:p14="http://schemas.microsoft.com/office/powerpoint/2010/main" val="111016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30</a:t>
            </a:fld>
            <a:endParaRPr lang="en-US"/>
          </a:p>
        </p:txBody>
      </p:sp>
    </p:spTree>
    <p:extLst>
      <p:ext uri="{BB962C8B-B14F-4D97-AF65-F5344CB8AC3E}">
        <p14:creationId xmlns:p14="http://schemas.microsoft.com/office/powerpoint/2010/main" val="368793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31</a:t>
            </a:fld>
            <a:endParaRPr lang="en-US"/>
          </a:p>
        </p:txBody>
      </p:sp>
    </p:spTree>
    <p:extLst>
      <p:ext uri="{BB962C8B-B14F-4D97-AF65-F5344CB8AC3E}">
        <p14:creationId xmlns:p14="http://schemas.microsoft.com/office/powerpoint/2010/main" val="2793678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32</a:t>
            </a:fld>
            <a:endParaRPr lang="en-US"/>
          </a:p>
        </p:txBody>
      </p:sp>
    </p:spTree>
    <p:extLst>
      <p:ext uri="{BB962C8B-B14F-4D97-AF65-F5344CB8AC3E}">
        <p14:creationId xmlns:p14="http://schemas.microsoft.com/office/powerpoint/2010/main" val="2577243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33</a:t>
            </a:fld>
            <a:endParaRPr lang="en-US"/>
          </a:p>
        </p:txBody>
      </p:sp>
    </p:spTree>
    <p:extLst>
      <p:ext uri="{BB962C8B-B14F-4D97-AF65-F5344CB8AC3E}">
        <p14:creationId xmlns:p14="http://schemas.microsoft.com/office/powerpoint/2010/main" val="2310160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34</a:t>
            </a:fld>
            <a:endParaRPr lang="en-US"/>
          </a:p>
        </p:txBody>
      </p:sp>
    </p:spTree>
    <p:extLst>
      <p:ext uri="{BB962C8B-B14F-4D97-AF65-F5344CB8AC3E}">
        <p14:creationId xmlns:p14="http://schemas.microsoft.com/office/powerpoint/2010/main" val="4040260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35</a:t>
            </a:fld>
            <a:endParaRPr lang="en-US"/>
          </a:p>
        </p:txBody>
      </p:sp>
    </p:spTree>
    <p:extLst>
      <p:ext uri="{BB962C8B-B14F-4D97-AF65-F5344CB8AC3E}">
        <p14:creationId xmlns:p14="http://schemas.microsoft.com/office/powerpoint/2010/main" val="1839003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36</a:t>
            </a:fld>
            <a:endParaRPr lang="en-US"/>
          </a:p>
        </p:txBody>
      </p:sp>
    </p:spTree>
    <p:extLst>
      <p:ext uri="{BB962C8B-B14F-4D97-AF65-F5344CB8AC3E}">
        <p14:creationId xmlns:p14="http://schemas.microsoft.com/office/powerpoint/2010/main" val="3769573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37</a:t>
            </a:fld>
            <a:endParaRPr lang="en-US"/>
          </a:p>
        </p:txBody>
      </p:sp>
    </p:spTree>
    <p:extLst>
      <p:ext uri="{BB962C8B-B14F-4D97-AF65-F5344CB8AC3E}">
        <p14:creationId xmlns:p14="http://schemas.microsoft.com/office/powerpoint/2010/main" val="3696385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38</a:t>
            </a:fld>
            <a:endParaRPr lang="en-US"/>
          </a:p>
        </p:txBody>
      </p:sp>
    </p:spTree>
    <p:extLst>
      <p:ext uri="{BB962C8B-B14F-4D97-AF65-F5344CB8AC3E}">
        <p14:creationId xmlns:p14="http://schemas.microsoft.com/office/powerpoint/2010/main" val="4102816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39</a:t>
            </a:fld>
            <a:endParaRPr lang="en-US"/>
          </a:p>
        </p:txBody>
      </p:sp>
    </p:spTree>
    <p:extLst>
      <p:ext uri="{BB962C8B-B14F-4D97-AF65-F5344CB8AC3E}">
        <p14:creationId xmlns:p14="http://schemas.microsoft.com/office/powerpoint/2010/main" val="149064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a:t>
            </a:fld>
            <a:endParaRPr lang="en-US"/>
          </a:p>
        </p:txBody>
      </p:sp>
    </p:spTree>
    <p:extLst>
      <p:ext uri="{BB962C8B-B14F-4D97-AF65-F5344CB8AC3E}">
        <p14:creationId xmlns:p14="http://schemas.microsoft.com/office/powerpoint/2010/main" val="3122405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40</a:t>
            </a:fld>
            <a:endParaRPr lang="en-US"/>
          </a:p>
        </p:txBody>
      </p:sp>
    </p:spTree>
    <p:extLst>
      <p:ext uri="{BB962C8B-B14F-4D97-AF65-F5344CB8AC3E}">
        <p14:creationId xmlns:p14="http://schemas.microsoft.com/office/powerpoint/2010/main" val="1704203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41</a:t>
            </a:fld>
            <a:endParaRPr lang="en-US"/>
          </a:p>
        </p:txBody>
      </p:sp>
    </p:spTree>
    <p:extLst>
      <p:ext uri="{BB962C8B-B14F-4D97-AF65-F5344CB8AC3E}">
        <p14:creationId xmlns:p14="http://schemas.microsoft.com/office/powerpoint/2010/main" val="3349945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42</a:t>
            </a:fld>
            <a:endParaRPr lang="en-US"/>
          </a:p>
        </p:txBody>
      </p:sp>
    </p:spTree>
    <p:extLst>
      <p:ext uri="{BB962C8B-B14F-4D97-AF65-F5344CB8AC3E}">
        <p14:creationId xmlns:p14="http://schemas.microsoft.com/office/powerpoint/2010/main" val="30842169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43</a:t>
            </a:fld>
            <a:endParaRPr lang="en-US"/>
          </a:p>
        </p:txBody>
      </p:sp>
    </p:spTree>
    <p:extLst>
      <p:ext uri="{BB962C8B-B14F-4D97-AF65-F5344CB8AC3E}">
        <p14:creationId xmlns:p14="http://schemas.microsoft.com/office/powerpoint/2010/main" val="1813622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44</a:t>
            </a:fld>
            <a:endParaRPr lang="en-US"/>
          </a:p>
        </p:txBody>
      </p:sp>
    </p:spTree>
    <p:extLst>
      <p:ext uri="{BB962C8B-B14F-4D97-AF65-F5344CB8AC3E}">
        <p14:creationId xmlns:p14="http://schemas.microsoft.com/office/powerpoint/2010/main" val="31523276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45</a:t>
            </a:fld>
            <a:endParaRPr lang="en-US"/>
          </a:p>
        </p:txBody>
      </p:sp>
    </p:spTree>
    <p:extLst>
      <p:ext uri="{BB962C8B-B14F-4D97-AF65-F5344CB8AC3E}">
        <p14:creationId xmlns:p14="http://schemas.microsoft.com/office/powerpoint/2010/main" val="4004257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46</a:t>
            </a:fld>
            <a:endParaRPr lang="en-US"/>
          </a:p>
        </p:txBody>
      </p:sp>
    </p:spTree>
    <p:extLst>
      <p:ext uri="{BB962C8B-B14F-4D97-AF65-F5344CB8AC3E}">
        <p14:creationId xmlns:p14="http://schemas.microsoft.com/office/powerpoint/2010/main" val="2701428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47</a:t>
            </a:fld>
            <a:endParaRPr lang="en-US"/>
          </a:p>
        </p:txBody>
      </p:sp>
    </p:spTree>
    <p:extLst>
      <p:ext uri="{BB962C8B-B14F-4D97-AF65-F5344CB8AC3E}">
        <p14:creationId xmlns:p14="http://schemas.microsoft.com/office/powerpoint/2010/main" val="37993452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48</a:t>
            </a:fld>
            <a:endParaRPr lang="en-US"/>
          </a:p>
        </p:txBody>
      </p:sp>
    </p:spTree>
    <p:extLst>
      <p:ext uri="{BB962C8B-B14F-4D97-AF65-F5344CB8AC3E}">
        <p14:creationId xmlns:p14="http://schemas.microsoft.com/office/powerpoint/2010/main" val="16537739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49</a:t>
            </a:fld>
            <a:endParaRPr lang="en-US"/>
          </a:p>
        </p:txBody>
      </p:sp>
    </p:spTree>
    <p:extLst>
      <p:ext uri="{BB962C8B-B14F-4D97-AF65-F5344CB8AC3E}">
        <p14:creationId xmlns:p14="http://schemas.microsoft.com/office/powerpoint/2010/main" val="58580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5</a:t>
            </a:fld>
            <a:endParaRPr lang="en-US"/>
          </a:p>
        </p:txBody>
      </p:sp>
    </p:spTree>
    <p:extLst>
      <p:ext uri="{BB962C8B-B14F-4D97-AF65-F5344CB8AC3E}">
        <p14:creationId xmlns:p14="http://schemas.microsoft.com/office/powerpoint/2010/main" val="4134470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50</a:t>
            </a:fld>
            <a:endParaRPr lang="en-US"/>
          </a:p>
        </p:txBody>
      </p:sp>
    </p:spTree>
    <p:extLst>
      <p:ext uri="{BB962C8B-B14F-4D97-AF65-F5344CB8AC3E}">
        <p14:creationId xmlns:p14="http://schemas.microsoft.com/office/powerpoint/2010/main" val="26576292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51</a:t>
            </a:fld>
            <a:endParaRPr lang="en-US"/>
          </a:p>
        </p:txBody>
      </p:sp>
    </p:spTree>
    <p:extLst>
      <p:ext uri="{BB962C8B-B14F-4D97-AF65-F5344CB8AC3E}">
        <p14:creationId xmlns:p14="http://schemas.microsoft.com/office/powerpoint/2010/main" val="37943572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52</a:t>
            </a:fld>
            <a:endParaRPr lang="en-US"/>
          </a:p>
        </p:txBody>
      </p:sp>
    </p:spTree>
    <p:extLst>
      <p:ext uri="{BB962C8B-B14F-4D97-AF65-F5344CB8AC3E}">
        <p14:creationId xmlns:p14="http://schemas.microsoft.com/office/powerpoint/2010/main" val="22589436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53</a:t>
            </a:fld>
            <a:endParaRPr lang="en-US"/>
          </a:p>
        </p:txBody>
      </p:sp>
    </p:spTree>
    <p:extLst>
      <p:ext uri="{BB962C8B-B14F-4D97-AF65-F5344CB8AC3E}">
        <p14:creationId xmlns:p14="http://schemas.microsoft.com/office/powerpoint/2010/main" val="3638886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6</a:t>
            </a:fld>
            <a:endParaRPr lang="en-US"/>
          </a:p>
        </p:txBody>
      </p:sp>
    </p:spTree>
    <p:extLst>
      <p:ext uri="{BB962C8B-B14F-4D97-AF65-F5344CB8AC3E}">
        <p14:creationId xmlns:p14="http://schemas.microsoft.com/office/powerpoint/2010/main" val="296401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7</a:t>
            </a:fld>
            <a:endParaRPr lang="en-US"/>
          </a:p>
        </p:txBody>
      </p:sp>
    </p:spTree>
    <p:extLst>
      <p:ext uri="{BB962C8B-B14F-4D97-AF65-F5344CB8AC3E}">
        <p14:creationId xmlns:p14="http://schemas.microsoft.com/office/powerpoint/2010/main" val="2340793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8</a:t>
            </a:fld>
            <a:endParaRPr lang="en-US"/>
          </a:p>
        </p:txBody>
      </p:sp>
    </p:spTree>
    <p:extLst>
      <p:ext uri="{BB962C8B-B14F-4D97-AF65-F5344CB8AC3E}">
        <p14:creationId xmlns:p14="http://schemas.microsoft.com/office/powerpoint/2010/main" val="316542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3EAAD-62EC-40BB-950B-CE7C0D79F653}" type="slidenum">
              <a:rPr lang="en-US" smtClean="0"/>
              <a:t>9</a:t>
            </a:fld>
            <a:endParaRPr lang="en-US"/>
          </a:p>
        </p:txBody>
      </p:sp>
    </p:spTree>
    <p:extLst>
      <p:ext uri="{BB962C8B-B14F-4D97-AF65-F5344CB8AC3E}">
        <p14:creationId xmlns:p14="http://schemas.microsoft.com/office/powerpoint/2010/main" val="1547319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B9CBB4-CDCA-4577-9650-AB9860A9065F}"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35011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B9CBB4-CDCA-4577-9650-AB9860A9065F}"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396661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B9CBB4-CDCA-4577-9650-AB9860A9065F}"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243390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B9CBB4-CDCA-4577-9650-AB9860A9065F}"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214904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B9CBB4-CDCA-4577-9650-AB9860A9065F}"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257448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B9CBB4-CDCA-4577-9650-AB9860A9065F}"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220392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B9CBB4-CDCA-4577-9650-AB9860A9065F}"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298029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B9CBB4-CDCA-4577-9650-AB9860A9065F}"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324814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9CBB4-CDCA-4577-9650-AB9860A9065F}"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64285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9CBB4-CDCA-4577-9650-AB9860A9065F}"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288405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9CBB4-CDCA-4577-9650-AB9860A9065F}"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21F2F-756A-4752-B9B9-20333431B27E}" type="slidenum">
              <a:rPr lang="en-US" smtClean="0"/>
              <a:t>‹#›</a:t>
            </a:fld>
            <a:endParaRPr lang="en-US"/>
          </a:p>
        </p:txBody>
      </p:sp>
    </p:spTree>
    <p:extLst>
      <p:ext uri="{BB962C8B-B14F-4D97-AF65-F5344CB8AC3E}">
        <p14:creationId xmlns:p14="http://schemas.microsoft.com/office/powerpoint/2010/main" val="306597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9CBB4-CDCA-4577-9650-AB9860A9065F}" type="datetimeFigureOut">
              <a:rPr lang="en-US" smtClean="0"/>
              <a:t>12/3/2019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21F2F-756A-4752-B9B9-20333431B27E}" type="slidenum">
              <a:rPr lang="en-US" smtClean="0"/>
              <a:t>‹#›</a:t>
            </a:fld>
            <a:endParaRPr lang="en-US"/>
          </a:p>
        </p:txBody>
      </p:sp>
    </p:spTree>
    <p:extLst>
      <p:ext uri="{BB962C8B-B14F-4D97-AF65-F5344CB8AC3E}">
        <p14:creationId xmlns:p14="http://schemas.microsoft.com/office/powerpoint/2010/main" val="14419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youtub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57200"/>
            <a:ext cx="7772400" cy="1470025"/>
          </a:xfrm>
        </p:spPr>
        <p:txBody>
          <a:bodyPr>
            <a:normAutofit/>
          </a:bodyPr>
          <a:lstStyle/>
          <a:p>
            <a:pPr algn="l"/>
            <a:r>
              <a:rPr lang="en-US" sz="2400" i="1" smtClean="0">
                <a:solidFill>
                  <a:srgbClr val="002060"/>
                </a:solidFill>
              </a:rPr>
              <a:t>CA LÂM SÀNG </a:t>
            </a:r>
            <a:endParaRPr lang="en-US" sz="2400" i="1">
              <a:solidFill>
                <a:srgbClr val="002060"/>
              </a:solidFill>
            </a:endParaRPr>
          </a:p>
        </p:txBody>
      </p:sp>
      <p:sp>
        <p:nvSpPr>
          <p:cNvPr id="3" name="Subtitle 2"/>
          <p:cNvSpPr>
            <a:spLocks noGrp="1"/>
          </p:cNvSpPr>
          <p:nvPr>
            <p:ph type="subTitle" idx="1"/>
          </p:nvPr>
        </p:nvSpPr>
        <p:spPr>
          <a:xfrm>
            <a:off x="457200" y="1600200"/>
            <a:ext cx="8153400" cy="1752600"/>
          </a:xfrm>
        </p:spPr>
        <p:txBody>
          <a:bodyPr>
            <a:normAutofit/>
          </a:bodyPr>
          <a:lstStyle/>
          <a:p>
            <a:r>
              <a:rPr lang="en-US" sz="4800" b="1" smtClean="0">
                <a:solidFill>
                  <a:srgbClr val="FF0000"/>
                </a:solidFill>
                <a:latin typeface="Times New Roman" pitchFamily="18" charset="0"/>
                <a:cs typeface="Times New Roman" pitchFamily="18" charset="0"/>
              </a:rPr>
              <a:t>RỐI LOẠN ĐÔNG MÁU </a:t>
            </a:r>
            <a:endParaRPr lang="en-US" sz="4800" b="1">
              <a:solidFill>
                <a:srgbClr val="FF0000"/>
              </a:solidFill>
              <a:latin typeface="Times New Roman" pitchFamily="18" charset="0"/>
              <a:cs typeface="Times New Roman" pitchFamily="18" charset="0"/>
            </a:endParaRPr>
          </a:p>
        </p:txBody>
      </p:sp>
      <p:sp>
        <p:nvSpPr>
          <p:cNvPr id="4" name="TextBox 3"/>
          <p:cNvSpPr txBox="1"/>
          <p:nvPr/>
        </p:nvSpPr>
        <p:spPr>
          <a:xfrm>
            <a:off x="3581400" y="4191000"/>
            <a:ext cx="5029200" cy="707886"/>
          </a:xfrm>
          <a:prstGeom prst="rect">
            <a:avLst/>
          </a:prstGeom>
          <a:noFill/>
        </p:spPr>
        <p:txBody>
          <a:bodyPr wrap="square" rtlCol="0">
            <a:spAutoFit/>
          </a:bodyPr>
          <a:lstStyle/>
          <a:p>
            <a:r>
              <a:rPr lang="en-US" sz="2000" b="1" smtClean="0">
                <a:solidFill>
                  <a:srgbClr val="005024"/>
                </a:solidFill>
                <a:latin typeface="Times New Roman" pitchFamily="18" charset="0"/>
                <a:cs typeface="Times New Roman" pitchFamily="18" charset="0"/>
              </a:rPr>
              <a:t>BS SUZANNE MCB THANH THANH</a:t>
            </a:r>
            <a:endParaRPr lang="en-US" sz="2000">
              <a:solidFill>
                <a:srgbClr val="005024"/>
              </a:solidFill>
              <a:latin typeface="Times New Roman" pitchFamily="18" charset="0"/>
              <a:cs typeface="Times New Roman" pitchFamily="18" charset="0"/>
            </a:endParaRPr>
          </a:p>
          <a:p>
            <a:r>
              <a:rPr lang="en-US" sz="2000" smtClean="0">
                <a:solidFill>
                  <a:srgbClr val="005024"/>
                </a:solidFill>
                <a:latin typeface="Times New Roman" pitchFamily="18" charset="0"/>
                <a:cs typeface="Times New Roman" pitchFamily="18" charset="0"/>
              </a:rPr>
              <a:t>BM HUYẾT HỌC , ĐHYD TPHCM </a:t>
            </a:r>
            <a:endParaRPr lang="en-US" sz="2000">
              <a:solidFill>
                <a:srgbClr val="005024"/>
              </a:solidFill>
              <a:latin typeface="Times New Roman" pitchFamily="18" charset="0"/>
              <a:cs typeface="Times New Roman" pitchFamily="18" charset="0"/>
            </a:endParaRPr>
          </a:p>
        </p:txBody>
      </p:sp>
    </p:spTree>
    <p:extLst>
      <p:ext uri="{BB962C8B-B14F-4D97-AF65-F5344CB8AC3E}">
        <p14:creationId xmlns:p14="http://schemas.microsoft.com/office/powerpoint/2010/main" val="3756063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solidFill>
                  <a:srgbClr val="00B0F0"/>
                </a:solidFill>
              </a:rPr>
              <a:t>NGUYÊN   NHÂN  TIỂU  MÁU</a:t>
            </a:r>
            <a:endParaRPr lang="en-US">
              <a:solidFill>
                <a:srgbClr val="00B0F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65564"/>
            <a:ext cx="8001000" cy="36160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86400" y="6096000"/>
            <a:ext cx="3429000" cy="381000"/>
          </a:xfrm>
          <a:prstGeom prst="rect">
            <a:avLst/>
          </a:prstGeom>
          <a:noFill/>
        </p:spPr>
        <p:txBody>
          <a:bodyPr wrap="square" rtlCol="0">
            <a:spAutoFit/>
          </a:bodyPr>
          <a:lstStyle/>
          <a:p>
            <a:r>
              <a:rPr lang="en-US" smtClean="0"/>
              <a:t>Uptodate 2019</a:t>
            </a:r>
            <a:endParaRPr lang="en-US"/>
          </a:p>
        </p:txBody>
      </p:sp>
    </p:spTree>
    <p:extLst>
      <p:ext uri="{BB962C8B-B14F-4D97-AF65-F5344CB8AC3E}">
        <p14:creationId xmlns:p14="http://schemas.microsoft.com/office/powerpoint/2010/main" val="1194714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solidFill>
                  <a:srgbClr val="00B0F0"/>
                </a:solidFill>
              </a:rPr>
              <a:t>Nguyên nhân tiểu máu từ Bàng quang</a:t>
            </a:r>
            <a:endParaRPr lang="en-US">
              <a:solidFill>
                <a:srgbClr val="00B0F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7848600" cy="4019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200" y="6096000"/>
            <a:ext cx="2362200" cy="369332"/>
          </a:xfrm>
          <a:prstGeom prst="rect">
            <a:avLst/>
          </a:prstGeom>
          <a:noFill/>
        </p:spPr>
        <p:txBody>
          <a:bodyPr wrap="square" rtlCol="0">
            <a:spAutoFit/>
          </a:bodyPr>
          <a:lstStyle/>
          <a:p>
            <a:r>
              <a:rPr lang="en-US" smtClean="0"/>
              <a:t>Upto date 2019</a:t>
            </a:r>
            <a:endParaRPr lang="en-US"/>
          </a:p>
        </p:txBody>
      </p:sp>
    </p:spTree>
    <p:extLst>
      <p:ext uri="{BB962C8B-B14F-4D97-AF65-F5344CB8AC3E}">
        <p14:creationId xmlns:p14="http://schemas.microsoft.com/office/powerpoint/2010/main" val="147885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PHÂN ĐEN , ĐỎ</a:t>
            </a:r>
            <a:endParaRPr lang="en-US"/>
          </a:p>
        </p:txBody>
      </p:sp>
    </p:spTree>
    <p:extLst>
      <p:ext uri="{BB962C8B-B14F-4D97-AF65-F5344CB8AC3E}">
        <p14:creationId xmlns:p14="http://schemas.microsoft.com/office/powerpoint/2010/main" val="2378966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ỐNG TIÊU HÓA</a:t>
            </a:r>
            <a:endParaRPr lang="en-US">
              <a:solidFill>
                <a:srgbClr val="00B0F0"/>
              </a:solidFill>
            </a:endParaRPr>
          </a:p>
        </p:txBody>
      </p:sp>
      <p:pic>
        <p:nvPicPr>
          <p:cNvPr id="10242" name="Picture 2" descr="https://i.ytimg.com/vi/7o44NK2ZYW4/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153400" cy="426720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0" y="6248400"/>
            <a:ext cx="3048000" cy="381000"/>
          </a:xfrm>
          <a:prstGeom prst="rect">
            <a:avLst/>
          </a:prstGeom>
          <a:noFill/>
        </p:spPr>
        <p:txBody>
          <a:bodyPr wrap="square" rtlCol="0">
            <a:spAutoFit/>
          </a:bodyPr>
          <a:lstStyle/>
          <a:p>
            <a:r>
              <a:rPr lang="en-US" smtClean="0">
                <a:hlinkClick r:id="rId4"/>
              </a:rPr>
              <a:t>www.youtube</a:t>
            </a:r>
            <a:r>
              <a:rPr lang="en-US" smtClean="0"/>
              <a:t>.com</a:t>
            </a:r>
            <a:endParaRPr lang="en-US"/>
          </a:p>
        </p:txBody>
      </p:sp>
    </p:spTree>
    <p:extLst>
      <p:ext uri="{BB962C8B-B14F-4D97-AF65-F5344CB8AC3E}">
        <p14:creationId xmlns:p14="http://schemas.microsoft.com/office/powerpoint/2010/main" val="1240765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000" b="1" smtClean="0">
                <a:solidFill>
                  <a:srgbClr val="FF0000"/>
                </a:solidFill>
              </a:rPr>
              <a:t>BỆNH SỬ</a:t>
            </a:r>
            <a:endParaRPr lang="en-US" sz="2000" b="1">
              <a:solidFill>
                <a:srgbClr val="FF0000"/>
              </a:solidFill>
            </a:endParaRPr>
          </a:p>
        </p:txBody>
      </p:sp>
      <p:sp>
        <p:nvSpPr>
          <p:cNvPr id="4" name="Rectangle 3"/>
          <p:cNvSpPr/>
          <p:nvPr/>
        </p:nvSpPr>
        <p:spPr>
          <a:xfrm>
            <a:off x="76200" y="838200"/>
            <a:ext cx="9067800" cy="5663089"/>
          </a:xfrm>
          <a:prstGeom prst="rect">
            <a:avLst/>
          </a:prstGeom>
        </p:spPr>
        <p:txBody>
          <a:bodyPr wrap="square">
            <a:spAutoFit/>
          </a:bodyPr>
          <a:lstStyle/>
          <a:p>
            <a:r>
              <a:rPr lang="en-US" sz="3200" smtClean="0">
                <a:solidFill>
                  <a:srgbClr val="002060"/>
                </a:solidFill>
              </a:rPr>
              <a:t>Cách </a:t>
            </a:r>
            <a:r>
              <a:rPr lang="en-US" sz="3200">
                <a:solidFill>
                  <a:srgbClr val="002060"/>
                </a:solidFill>
              </a:rPr>
              <a:t>nhập viện 1 tuần, BN đau thượng vị, đi khám bệnh  và được chẩn đoán: Viêm dạ dày. Bn uống thuốc 2 ngày. Sau đó tự ý mua thêm thuốc Nam về sắc uống 3 lần / ngày kết hợp thuốc Tây. </a:t>
            </a:r>
            <a:endParaRPr lang="en-US" sz="3200" smtClean="0">
              <a:solidFill>
                <a:srgbClr val="002060"/>
              </a:solidFill>
            </a:endParaRPr>
          </a:p>
          <a:p>
            <a:endParaRPr lang="en-US" sz="3200">
              <a:solidFill>
                <a:srgbClr val="002060"/>
              </a:solidFill>
            </a:endParaRPr>
          </a:p>
          <a:p>
            <a:r>
              <a:rPr lang="en-US" sz="3200">
                <a:solidFill>
                  <a:srgbClr val="002060"/>
                </a:solidFill>
              </a:rPr>
              <a:t>Cách nhập viện 2 ngày  BN thấy tiểu đỏ tươi, đôi lúc màu đỏ sậm, có khi có cục máu đông. Sau đó 1 ngày BN đi cầu màu đen  xen lẫn màu đỏ tươi, chảy máu đỏ nhỏ giọt sau đi tiêu. BN chóng mặt , choáng váng, lơ mơ nên người nhà cho nhập viện Phan Rang. </a:t>
            </a:r>
            <a:endParaRPr lang="en-US" sz="3200" smtClean="0">
              <a:solidFill>
                <a:srgbClr val="002060"/>
              </a:solidFill>
            </a:endParaRPr>
          </a:p>
          <a:p>
            <a:endParaRPr lang="en-US" sz="2400"/>
          </a:p>
          <a:p>
            <a:r>
              <a:rPr lang="en-US"/>
              <a:t> </a:t>
            </a:r>
          </a:p>
        </p:txBody>
      </p:sp>
    </p:spTree>
    <p:extLst>
      <p:ext uri="{BB962C8B-B14F-4D97-AF65-F5344CB8AC3E}">
        <p14:creationId xmlns:p14="http://schemas.microsoft.com/office/powerpoint/2010/main" val="404800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a:t>
            </a:r>
            <a:endParaRPr lang="en-US"/>
          </a:p>
        </p:txBody>
      </p:sp>
      <p:sp>
        <p:nvSpPr>
          <p:cNvPr id="3" name="Content Placeholder 2"/>
          <p:cNvSpPr>
            <a:spLocks noGrp="1"/>
          </p:cNvSpPr>
          <p:nvPr>
            <p:ph idx="1"/>
          </p:nvPr>
        </p:nvSpPr>
        <p:spPr/>
        <p:txBody>
          <a:bodyPr/>
          <a:lstStyle/>
          <a:p>
            <a:r>
              <a:rPr lang="en-US" smtClean="0"/>
              <a:t>Tại sao Bn bị choáng ? </a:t>
            </a:r>
          </a:p>
          <a:p>
            <a:r>
              <a:rPr lang="en-US" smtClean="0"/>
              <a:t>Dấu hiệu nhận biết choáng?</a:t>
            </a:r>
          </a:p>
          <a:p>
            <a:r>
              <a:rPr lang="en-US" smtClean="0"/>
              <a:t>XỬ TRÍ ?</a:t>
            </a:r>
          </a:p>
          <a:p>
            <a:endParaRPr lang="en-US"/>
          </a:p>
        </p:txBody>
      </p:sp>
    </p:spTree>
    <p:extLst>
      <p:ext uri="{BB962C8B-B14F-4D97-AF65-F5344CB8AC3E}">
        <p14:creationId xmlns:p14="http://schemas.microsoft.com/office/powerpoint/2010/main" val="774517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70745929"/>
              </p:ext>
            </p:extLst>
          </p:nvPr>
        </p:nvGraphicFramePr>
        <p:xfrm>
          <a:off x="457200" y="1600200"/>
          <a:ext cx="8001000" cy="4343400"/>
        </p:xfrm>
        <a:graphic>
          <a:graphicData uri="http://schemas.openxmlformats.org/drawingml/2006/table">
            <a:tbl>
              <a:tblPr firstRow="1" bandRow="1">
                <a:tableStyleId>{5C22544A-7EE6-4342-B048-85BDC9FD1C3A}</a:tableStyleId>
              </a:tblPr>
              <a:tblGrid>
                <a:gridCol w="3048000"/>
                <a:gridCol w="1828800"/>
                <a:gridCol w="1600200"/>
                <a:gridCol w="1524000"/>
              </a:tblGrid>
              <a:tr h="542925">
                <a:tc>
                  <a:txBody>
                    <a:bodyPr/>
                    <a:lstStyle/>
                    <a:p>
                      <a:endParaRPr lang="en-US"/>
                    </a:p>
                  </a:txBody>
                  <a:tcPr/>
                </a:tc>
                <a:tc>
                  <a:txBody>
                    <a:bodyPr/>
                    <a:lstStyle/>
                    <a:p>
                      <a:r>
                        <a:rPr lang="en-US" smtClean="0"/>
                        <a:t>Mức</a:t>
                      </a:r>
                      <a:r>
                        <a:rPr lang="en-US" baseline="0" smtClean="0"/>
                        <a:t> độ nhẹ</a:t>
                      </a:r>
                      <a:endParaRPr lang="en-US"/>
                    </a:p>
                  </a:txBody>
                  <a:tcPr/>
                </a:tc>
                <a:tc>
                  <a:txBody>
                    <a:bodyPr/>
                    <a:lstStyle/>
                    <a:p>
                      <a:r>
                        <a:rPr lang="en-US" smtClean="0"/>
                        <a:t>      TB </a:t>
                      </a:r>
                      <a:endParaRPr lang="en-US"/>
                    </a:p>
                  </a:txBody>
                  <a:tcPr/>
                </a:tc>
                <a:tc>
                  <a:txBody>
                    <a:bodyPr/>
                    <a:lstStyle/>
                    <a:p>
                      <a:r>
                        <a:rPr lang="en-US" smtClean="0"/>
                        <a:t>Nặng </a:t>
                      </a:r>
                      <a:endParaRPr lang="en-US"/>
                    </a:p>
                  </a:txBody>
                  <a:tcPr/>
                </a:tc>
              </a:tr>
              <a:tr h="542925">
                <a:tc>
                  <a:txBody>
                    <a:bodyPr/>
                    <a:lstStyle/>
                    <a:p>
                      <a:r>
                        <a:rPr lang="en-US" sz="2400" smtClean="0"/>
                        <a:t>Mạch ( lần</a:t>
                      </a:r>
                      <a:r>
                        <a:rPr lang="en-US" sz="2400" baseline="0" smtClean="0"/>
                        <a:t> /phút)</a:t>
                      </a:r>
                      <a:endParaRPr lang="en-US" sz="2400"/>
                    </a:p>
                  </a:txBody>
                  <a:tcPr/>
                </a:tc>
                <a:tc>
                  <a:txBody>
                    <a:bodyPr/>
                    <a:lstStyle/>
                    <a:p>
                      <a:r>
                        <a:rPr lang="en-US" smtClean="0"/>
                        <a:t>80—90 </a:t>
                      </a:r>
                      <a:endParaRPr lang="en-US"/>
                    </a:p>
                  </a:txBody>
                  <a:tcPr/>
                </a:tc>
                <a:tc>
                  <a:txBody>
                    <a:bodyPr/>
                    <a:lstStyle/>
                    <a:p>
                      <a:r>
                        <a:rPr lang="en-US" smtClean="0"/>
                        <a:t>90-</a:t>
                      </a:r>
                      <a:r>
                        <a:rPr lang="en-US" baseline="0" smtClean="0"/>
                        <a:t> 100</a:t>
                      </a:r>
                      <a:endParaRPr lang="en-US"/>
                    </a:p>
                  </a:txBody>
                  <a:tcPr/>
                </a:tc>
                <a:tc>
                  <a:txBody>
                    <a:bodyPr/>
                    <a:lstStyle/>
                    <a:p>
                      <a:r>
                        <a:rPr lang="en-US" smtClean="0"/>
                        <a:t>&gt; 100</a:t>
                      </a:r>
                      <a:endParaRPr lang="en-US"/>
                    </a:p>
                  </a:txBody>
                  <a:tcPr>
                    <a:solidFill>
                      <a:schemeClr val="accent1">
                        <a:lumMod val="20000"/>
                        <a:lumOff val="80000"/>
                      </a:schemeClr>
                    </a:solidFill>
                  </a:tcPr>
                </a:tc>
              </a:tr>
              <a:tr h="542925">
                <a:tc>
                  <a:txBody>
                    <a:bodyPr/>
                    <a:lstStyle/>
                    <a:p>
                      <a:r>
                        <a:rPr lang="en-US" sz="2400" smtClean="0"/>
                        <a:t>Huyết áp  (mmHg)</a:t>
                      </a:r>
                      <a:endParaRPr lang="en-US" sz="2400"/>
                    </a:p>
                  </a:txBody>
                  <a:tcPr>
                    <a:solidFill>
                      <a:schemeClr val="bg1"/>
                    </a:solidFill>
                  </a:tcPr>
                </a:tc>
                <a:tc>
                  <a:txBody>
                    <a:bodyPr/>
                    <a:lstStyle/>
                    <a:p>
                      <a:r>
                        <a:rPr lang="en-US" smtClean="0"/>
                        <a:t>BT</a:t>
                      </a:r>
                      <a:endParaRPr lang="en-US"/>
                    </a:p>
                  </a:txBody>
                  <a:tcPr>
                    <a:solidFill>
                      <a:schemeClr val="bg1"/>
                    </a:solidFill>
                  </a:tcPr>
                </a:tc>
                <a:tc>
                  <a:txBody>
                    <a:bodyPr/>
                    <a:lstStyle/>
                    <a:p>
                      <a:r>
                        <a:rPr lang="en-US" smtClean="0"/>
                        <a:t>80 – 90 </a:t>
                      </a:r>
                      <a:endParaRPr lang="en-US"/>
                    </a:p>
                  </a:txBody>
                  <a:tcPr>
                    <a:solidFill>
                      <a:schemeClr val="bg1"/>
                    </a:solidFill>
                  </a:tcPr>
                </a:tc>
                <a:tc>
                  <a:txBody>
                    <a:bodyPr/>
                    <a:lstStyle/>
                    <a:p>
                      <a:r>
                        <a:rPr lang="en-US" smtClean="0"/>
                        <a:t>&lt; 80 </a:t>
                      </a:r>
                      <a:endParaRPr lang="en-US"/>
                    </a:p>
                  </a:txBody>
                  <a:tcPr>
                    <a:solidFill>
                      <a:schemeClr val="bg1"/>
                    </a:solidFill>
                  </a:tcPr>
                </a:tc>
              </a:tr>
              <a:tr h="542925">
                <a:tc>
                  <a:txBody>
                    <a:bodyPr/>
                    <a:lstStyle/>
                    <a:p>
                      <a:r>
                        <a:rPr lang="en-US" sz="2400" smtClean="0"/>
                        <a:t>Tri giác</a:t>
                      </a:r>
                      <a:r>
                        <a:rPr lang="en-US" sz="2400" baseline="0" smtClean="0"/>
                        <a:t> </a:t>
                      </a:r>
                      <a:endParaRPr lang="en-US" sz="2400"/>
                    </a:p>
                  </a:txBody>
                  <a:tcPr/>
                </a:tc>
                <a:tc>
                  <a:txBody>
                    <a:bodyPr/>
                    <a:lstStyle/>
                    <a:p>
                      <a:r>
                        <a:rPr lang="en-US" smtClean="0"/>
                        <a:t>Tỉnh </a:t>
                      </a:r>
                      <a:endParaRPr lang="en-US"/>
                    </a:p>
                  </a:txBody>
                  <a:tcPr/>
                </a:tc>
                <a:tc>
                  <a:txBody>
                    <a:bodyPr/>
                    <a:lstStyle/>
                    <a:p>
                      <a:r>
                        <a:rPr lang="en-US" smtClean="0"/>
                        <a:t>Ngủ</a:t>
                      </a:r>
                      <a:r>
                        <a:rPr lang="en-US" baseline="0" smtClean="0"/>
                        <a:t> gà </a:t>
                      </a:r>
                      <a:endParaRPr lang="en-US"/>
                    </a:p>
                  </a:txBody>
                  <a:tcPr/>
                </a:tc>
                <a:tc>
                  <a:txBody>
                    <a:bodyPr/>
                    <a:lstStyle/>
                    <a:p>
                      <a:r>
                        <a:rPr lang="en-US" smtClean="0"/>
                        <a:t>mê</a:t>
                      </a:r>
                      <a:endParaRPr lang="en-US"/>
                    </a:p>
                  </a:txBody>
                  <a:tcPr/>
                </a:tc>
              </a:tr>
              <a:tr h="542925">
                <a:tc>
                  <a:txBody>
                    <a:bodyPr/>
                    <a:lstStyle/>
                    <a:p>
                      <a:r>
                        <a:rPr lang="en-US" sz="2400" smtClean="0"/>
                        <a:t>Nước tiểu</a:t>
                      </a:r>
                      <a:r>
                        <a:rPr lang="en-US" sz="2400" baseline="0" smtClean="0"/>
                        <a:t> </a:t>
                      </a:r>
                      <a:endParaRPr lang="en-US" sz="2400"/>
                    </a:p>
                  </a:txBody>
                  <a:tcPr>
                    <a:solidFill>
                      <a:schemeClr val="bg1"/>
                    </a:solidFill>
                  </a:tcPr>
                </a:tc>
                <a:tc>
                  <a:txBody>
                    <a:bodyPr/>
                    <a:lstStyle/>
                    <a:p>
                      <a:r>
                        <a:rPr lang="en-US" smtClean="0"/>
                        <a:t>BT</a:t>
                      </a:r>
                      <a:endParaRPr lang="en-US"/>
                    </a:p>
                  </a:txBody>
                  <a:tcPr>
                    <a:solidFill>
                      <a:schemeClr val="bg1"/>
                    </a:solidFill>
                  </a:tcPr>
                </a:tc>
                <a:tc>
                  <a:txBody>
                    <a:bodyPr/>
                    <a:lstStyle/>
                    <a:p>
                      <a:r>
                        <a:rPr lang="en-US" smtClean="0"/>
                        <a:t>Thiểu niệu</a:t>
                      </a:r>
                      <a:endParaRPr lang="en-US"/>
                    </a:p>
                  </a:txBody>
                  <a:tcPr>
                    <a:solidFill>
                      <a:schemeClr val="bg1"/>
                    </a:solidFill>
                  </a:tcPr>
                </a:tc>
                <a:tc>
                  <a:txBody>
                    <a:bodyPr/>
                    <a:lstStyle/>
                    <a:p>
                      <a:r>
                        <a:rPr lang="en-US" smtClean="0"/>
                        <a:t>Vô</a:t>
                      </a:r>
                      <a:r>
                        <a:rPr lang="en-US" baseline="0" smtClean="0"/>
                        <a:t> niệu </a:t>
                      </a:r>
                      <a:endParaRPr lang="en-US"/>
                    </a:p>
                  </a:txBody>
                  <a:tcPr>
                    <a:solidFill>
                      <a:schemeClr val="bg1"/>
                    </a:solidFill>
                  </a:tcPr>
                </a:tc>
              </a:tr>
              <a:tr h="542925">
                <a:tc>
                  <a:txBody>
                    <a:bodyPr/>
                    <a:lstStyle/>
                    <a:p>
                      <a:r>
                        <a:rPr lang="en-US" sz="2400" smtClean="0"/>
                        <a:t>HC</a:t>
                      </a:r>
                      <a:r>
                        <a:rPr lang="en-US" sz="2400" baseline="0" smtClean="0"/>
                        <a:t> </a:t>
                      </a:r>
                      <a:endParaRPr lang="en-US" sz="2400"/>
                    </a:p>
                  </a:txBody>
                  <a:tcPr/>
                </a:tc>
                <a:tc>
                  <a:txBody>
                    <a:bodyPr/>
                    <a:lstStyle/>
                    <a:p>
                      <a:r>
                        <a:rPr lang="en-US" smtClean="0"/>
                        <a:t>BT</a:t>
                      </a:r>
                      <a:endParaRPr lang="en-US"/>
                    </a:p>
                  </a:txBody>
                  <a:tcPr/>
                </a:tc>
                <a:tc>
                  <a:txBody>
                    <a:bodyPr/>
                    <a:lstStyle/>
                    <a:p>
                      <a:r>
                        <a:rPr lang="en-US" smtClean="0"/>
                        <a:t> 2-3 T/L</a:t>
                      </a:r>
                      <a:endParaRPr lang="en-US"/>
                    </a:p>
                  </a:txBody>
                  <a:tcPr/>
                </a:tc>
                <a:tc>
                  <a:txBody>
                    <a:bodyPr/>
                    <a:lstStyle/>
                    <a:p>
                      <a:r>
                        <a:rPr lang="en-US" smtClean="0"/>
                        <a:t>&lt; 2 T/L</a:t>
                      </a:r>
                      <a:endParaRPr lang="en-US"/>
                    </a:p>
                  </a:txBody>
                  <a:tcPr/>
                </a:tc>
              </a:tr>
              <a:tr h="542925">
                <a:tc>
                  <a:txBody>
                    <a:bodyPr/>
                    <a:lstStyle/>
                    <a:p>
                      <a:r>
                        <a:rPr lang="en-US" sz="2400" smtClean="0"/>
                        <a:t>Lượng máu</a:t>
                      </a:r>
                      <a:r>
                        <a:rPr lang="en-US" sz="2400" baseline="0" smtClean="0"/>
                        <a:t> mất</a:t>
                      </a:r>
                      <a:endParaRPr lang="en-US" sz="2400"/>
                    </a:p>
                  </a:txBody>
                  <a:tcPr>
                    <a:solidFill>
                      <a:schemeClr val="bg1"/>
                    </a:solidFill>
                  </a:tcPr>
                </a:tc>
                <a:tc>
                  <a:txBody>
                    <a:bodyPr/>
                    <a:lstStyle/>
                    <a:p>
                      <a:r>
                        <a:rPr lang="en-US" smtClean="0"/>
                        <a:t>&lt; 10%</a:t>
                      </a:r>
                      <a:endParaRPr lang="en-US"/>
                    </a:p>
                  </a:txBody>
                  <a:tcPr>
                    <a:solidFill>
                      <a:schemeClr val="bg1"/>
                    </a:solidFill>
                  </a:tcPr>
                </a:tc>
                <a:tc>
                  <a:txBody>
                    <a:bodyPr/>
                    <a:lstStyle/>
                    <a:p>
                      <a:r>
                        <a:rPr lang="en-US" smtClean="0"/>
                        <a:t>10-30%</a:t>
                      </a:r>
                      <a:endParaRPr lang="en-US"/>
                    </a:p>
                  </a:txBody>
                  <a:tcPr>
                    <a:solidFill>
                      <a:schemeClr val="bg1"/>
                    </a:solidFill>
                  </a:tcPr>
                </a:tc>
                <a:tc>
                  <a:txBody>
                    <a:bodyPr/>
                    <a:lstStyle/>
                    <a:p>
                      <a:r>
                        <a:rPr lang="en-US" smtClean="0"/>
                        <a:t>&gt; 30%</a:t>
                      </a:r>
                      <a:endParaRPr lang="en-US"/>
                    </a:p>
                  </a:txBody>
                  <a:tcPr>
                    <a:solidFill>
                      <a:schemeClr val="bg1"/>
                    </a:solidFill>
                  </a:tcPr>
                </a:tc>
              </a:tr>
              <a:tr h="54292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5" name="TextBox 4"/>
          <p:cNvSpPr txBox="1"/>
          <p:nvPr/>
        </p:nvSpPr>
        <p:spPr>
          <a:xfrm>
            <a:off x="304800" y="457200"/>
            <a:ext cx="8610600" cy="707886"/>
          </a:xfrm>
          <a:prstGeom prst="rect">
            <a:avLst/>
          </a:prstGeom>
          <a:noFill/>
        </p:spPr>
        <p:txBody>
          <a:bodyPr wrap="square" rtlCol="0">
            <a:spAutoFit/>
          </a:bodyPr>
          <a:lstStyle/>
          <a:p>
            <a:r>
              <a:rPr lang="en-US" sz="4000" smtClean="0">
                <a:solidFill>
                  <a:srgbClr val="FF0000"/>
                </a:solidFill>
                <a:latin typeface="Times New Roman" pitchFamily="18" charset="0"/>
                <a:cs typeface="Times New Roman" pitchFamily="18" charset="0"/>
              </a:rPr>
              <a:t>Các dấu hiệu đánh giá mất máu</a:t>
            </a:r>
            <a:endParaRPr lang="en-US" sz="40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27409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XỬ TRÍ TẠI BV PHAN RANG</a:t>
            </a:r>
            <a:endParaRPr lang="en-US">
              <a:solidFill>
                <a:srgbClr val="FF0000"/>
              </a:solidFill>
            </a:endParaRPr>
          </a:p>
        </p:txBody>
      </p:sp>
      <p:sp>
        <p:nvSpPr>
          <p:cNvPr id="3" name="Content Placeholder 2"/>
          <p:cNvSpPr>
            <a:spLocks noGrp="1"/>
          </p:cNvSpPr>
          <p:nvPr>
            <p:ph idx="1"/>
          </p:nvPr>
        </p:nvSpPr>
        <p:spPr/>
        <p:txBody>
          <a:bodyPr>
            <a:normAutofit/>
          </a:bodyPr>
          <a:lstStyle/>
          <a:p>
            <a:r>
              <a:rPr lang="vi-VN" smtClean="0"/>
              <a:t>Tại BV Phan Rang BN mệt nhiều, chóng mặt, da xanh, BN đã được truyền 4 đơn vị máu 350 ml, 4 đơn vị máu toàn phần, 15 đơn vị huyết tương tươi đông lạnh, 5 túi yếu tố VIII, kháng sinh trong 3 ngày. </a:t>
            </a:r>
            <a:endParaRPr lang="en-US" smtClean="0"/>
          </a:p>
          <a:p>
            <a:endParaRPr lang="en-US"/>
          </a:p>
          <a:p>
            <a:r>
              <a:rPr lang="vi-VN" smtClean="0"/>
              <a:t>Nhưng BN vẫn tiểu đỏ và đi cầu phân đỏ nên BN được chuyển về BV Chợ Rẫy.</a:t>
            </a:r>
          </a:p>
          <a:p>
            <a:endParaRPr lang="vi-VN" smtClean="0"/>
          </a:p>
          <a:p>
            <a:endParaRPr lang="en-US"/>
          </a:p>
        </p:txBody>
      </p:sp>
    </p:spTree>
    <p:extLst>
      <p:ext uri="{BB962C8B-B14F-4D97-AF65-F5344CB8AC3E}">
        <p14:creationId xmlns:p14="http://schemas.microsoft.com/office/powerpoint/2010/main" val="1192078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HỎI TIỀN CĂN ???</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359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rPr>
              <a:t>Tiền căn </a:t>
            </a:r>
            <a:br>
              <a:rPr lang="en-US">
                <a:solidFill>
                  <a:srgbClr val="FF0000"/>
                </a:solidFill>
              </a:rPr>
            </a:br>
            <a:endParaRPr lang="en-US">
              <a:solidFill>
                <a:srgbClr val="FF0000"/>
              </a:solidFill>
            </a:endParaRPr>
          </a:p>
        </p:txBody>
      </p:sp>
      <p:sp>
        <p:nvSpPr>
          <p:cNvPr id="3" name="Content Placeholder 2"/>
          <p:cNvSpPr>
            <a:spLocks noGrp="1"/>
          </p:cNvSpPr>
          <p:nvPr>
            <p:ph idx="1"/>
          </p:nvPr>
        </p:nvSpPr>
        <p:spPr/>
        <p:txBody>
          <a:bodyPr/>
          <a:lstStyle/>
          <a:p>
            <a:r>
              <a:rPr lang="en-US"/>
              <a:t>PARA : 6006 . BN đã hết kinh 10 năm</a:t>
            </a:r>
          </a:p>
          <a:p>
            <a:r>
              <a:rPr lang="en-US"/>
              <a:t>BN có tiền căn cao huyết áp, thiếu máu cơ tim. BN không uống thuốc . </a:t>
            </a:r>
            <a:br>
              <a:rPr lang="en-US"/>
            </a:br>
            <a:r>
              <a:rPr lang="en-US"/>
              <a:t>Không bệnh lý Huyết học. Chưa đi cầu , tiểu đỏ như vậy trước đây.</a:t>
            </a:r>
          </a:p>
          <a:p>
            <a:r>
              <a:rPr lang="en-US"/>
              <a:t>Gia đình không ai bị chảy máu bất thường.</a:t>
            </a:r>
          </a:p>
          <a:p>
            <a:endParaRPr lang="en-US"/>
          </a:p>
        </p:txBody>
      </p:sp>
    </p:spTree>
    <p:extLst>
      <p:ext uri="{BB962C8B-B14F-4D97-AF65-F5344CB8AC3E}">
        <p14:creationId xmlns:p14="http://schemas.microsoft.com/office/powerpoint/2010/main" val="535676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rgbClr val="FF0000"/>
                </a:solidFill>
              </a:rPr>
              <a:t>LÝ DO HỌC CA LS RỐI LOẠN ĐÔNG MÁU</a:t>
            </a:r>
            <a:endParaRPr lang="en-US" sz="3200">
              <a:solidFill>
                <a:srgbClr val="FF0000"/>
              </a:solidFill>
            </a:endParaRPr>
          </a:p>
        </p:txBody>
      </p:sp>
      <p:sp>
        <p:nvSpPr>
          <p:cNvPr id="3" name="Content Placeholder 2"/>
          <p:cNvSpPr>
            <a:spLocks noGrp="1"/>
          </p:cNvSpPr>
          <p:nvPr>
            <p:ph idx="1"/>
          </p:nvPr>
        </p:nvSpPr>
        <p:spPr/>
        <p:txBody>
          <a:bodyPr/>
          <a:lstStyle/>
          <a:p>
            <a:r>
              <a:rPr lang="en-US" smtClean="0">
                <a:solidFill>
                  <a:srgbClr val="002060"/>
                </a:solidFill>
              </a:rPr>
              <a:t>RLĐM CÓ THỂ GẶP Ở BẤT CỨ CHUYÊN KHOA : NỘI , NGOẠI, SẢN , NHI , PHẪU THUẬT , GÂY MÊ ….</a:t>
            </a:r>
          </a:p>
          <a:p>
            <a:r>
              <a:rPr lang="en-US" smtClean="0">
                <a:solidFill>
                  <a:srgbClr val="002060"/>
                </a:solidFill>
              </a:rPr>
              <a:t>NHẬN BIẾT ĐỂ CÓ THỂ XỬ LÝ KỊP THỜI </a:t>
            </a:r>
            <a:endParaRPr lang="en-US">
              <a:solidFill>
                <a:srgbClr val="002060"/>
              </a:solidFill>
            </a:endParaRPr>
          </a:p>
        </p:txBody>
      </p:sp>
    </p:spTree>
    <p:extLst>
      <p:ext uri="{BB962C8B-B14F-4D97-AF65-F5344CB8AC3E}">
        <p14:creationId xmlns:p14="http://schemas.microsoft.com/office/powerpoint/2010/main" val="216695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XHDD</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14500"/>
            <a:ext cx="70866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913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TIẾP CẬN BN CÓ  XH NHIỀU NƠI </a:t>
            </a:r>
            <a:endParaRPr lang="en-US">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smtClean="0"/>
              <a:t>    TIẾT NIỆU</a:t>
            </a:r>
          </a:p>
          <a:p>
            <a:pPr marL="514350" indent="-514350">
              <a:buFont typeface="+mj-lt"/>
              <a:buAutoNum type="arabicPeriod"/>
            </a:pPr>
            <a:r>
              <a:rPr lang="en-US" smtClean="0"/>
              <a:t>    ỐNG TIÊU HÓA TRÊN </a:t>
            </a:r>
          </a:p>
          <a:p>
            <a:pPr marL="514350" indent="-514350">
              <a:buFont typeface="+mj-lt"/>
              <a:buAutoNum type="arabicPeriod"/>
            </a:pPr>
            <a:r>
              <a:rPr lang="en-US"/>
              <a:t> </a:t>
            </a:r>
            <a:r>
              <a:rPr lang="en-US" smtClean="0"/>
              <a:t>   ỐNG TIÊU HÓA DƯỚI</a:t>
            </a:r>
          </a:p>
          <a:p>
            <a:pPr marL="514350" indent="-514350">
              <a:buFont typeface="+mj-lt"/>
              <a:buAutoNum type="arabicPeriod"/>
            </a:pPr>
            <a:r>
              <a:rPr lang="en-US"/>
              <a:t> </a:t>
            </a:r>
            <a:r>
              <a:rPr lang="en-US" smtClean="0"/>
              <a:t>   XHDD</a:t>
            </a:r>
            <a:endParaRPr lang="en-US"/>
          </a:p>
        </p:txBody>
      </p:sp>
    </p:spTree>
    <p:extLst>
      <p:ext uri="{BB962C8B-B14F-4D97-AF65-F5344CB8AC3E}">
        <p14:creationId xmlns:p14="http://schemas.microsoft.com/office/powerpoint/2010/main" val="231095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381000"/>
          </a:xfrm>
        </p:spPr>
        <p:txBody>
          <a:bodyPr>
            <a:normAutofit fontScale="90000"/>
          </a:bodyPr>
          <a:lstStyle/>
          <a:p>
            <a:r>
              <a:rPr lang="en-US">
                <a:solidFill>
                  <a:srgbClr val="FF0000"/>
                </a:solidFill>
              </a:rPr>
              <a:t>Khám</a:t>
            </a:r>
          </a:p>
        </p:txBody>
      </p:sp>
      <p:sp>
        <p:nvSpPr>
          <p:cNvPr id="3" name="Content Placeholder 2"/>
          <p:cNvSpPr>
            <a:spLocks noGrp="1"/>
          </p:cNvSpPr>
          <p:nvPr>
            <p:ph idx="1"/>
          </p:nvPr>
        </p:nvSpPr>
        <p:spPr>
          <a:xfrm>
            <a:off x="304800" y="838200"/>
            <a:ext cx="8610600" cy="5287963"/>
          </a:xfrm>
        </p:spPr>
        <p:txBody>
          <a:bodyPr>
            <a:normAutofit fontScale="85000" lnSpcReduction="10000"/>
          </a:bodyPr>
          <a:lstStyle/>
          <a:p>
            <a:r>
              <a:rPr lang="vi-VN" smtClean="0">
                <a:solidFill>
                  <a:srgbClr val="002060"/>
                </a:solidFill>
              </a:rPr>
              <a:t>BN tỉnh táo tiếp xúc tốt </a:t>
            </a:r>
          </a:p>
          <a:p>
            <a:r>
              <a:rPr lang="vi-VN" smtClean="0">
                <a:solidFill>
                  <a:srgbClr val="002060"/>
                </a:solidFill>
              </a:rPr>
              <a:t>M: 90 l/ph. HA: 120/60 mmHg , T: 37 C. HH: 18 l/ph . CN 70 kg, cao 1,65 m.  BMI: 25,7 kg/m2</a:t>
            </a:r>
          </a:p>
          <a:p>
            <a:r>
              <a:rPr lang="vi-VN" smtClean="0">
                <a:solidFill>
                  <a:srgbClr val="002060"/>
                </a:solidFill>
              </a:rPr>
              <a:t>Da xanh, niêm nhợt. Bầm chổ chích. </a:t>
            </a:r>
            <a:endParaRPr lang="en-US" smtClean="0">
              <a:solidFill>
                <a:srgbClr val="002060"/>
              </a:solidFill>
            </a:endParaRPr>
          </a:p>
          <a:p>
            <a:r>
              <a:rPr lang="vi-VN" smtClean="0">
                <a:solidFill>
                  <a:srgbClr val="002060"/>
                </a:solidFill>
              </a:rPr>
              <a:t>Không vàng da. Mắt không vàng</a:t>
            </a:r>
          </a:p>
          <a:p>
            <a:r>
              <a:rPr lang="vi-VN" smtClean="0">
                <a:solidFill>
                  <a:srgbClr val="002060"/>
                </a:solidFill>
              </a:rPr>
              <a:t>Nước tiểu đỏ   ( hình )</a:t>
            </a:r>
          </a:p>
          <a:p>
            <a:r>
              <a:rPr lang="vi-VN" smtClean="0">
                <a:solidFill>
                  <a:srgbClr val="002060"/>
                </a:solidFill>
              </a:rPr>
              <a:t>Phân màu  đen lẩn máu ( hình)</a:t>
            </a:r>
          </a:p>
          <a:p>
            <a:r>
              <a:rPr lang="vi-VN" smtClean="0">
                <a:solidFill>
                  <a:srgbClr val="002060"/>
                </a:solidFill>
              </a:rPr>
              <a:t>Tim nhanh đều. Phổi không ran</a:t>
            </a:r>
          </a:p>
          <a:p>
            <a:r>
              <a:rPr lang="vi-VN" smtClean="0">
                <a:solidFill>
                  <a:srgbClr val="002060"/>
                </a:solidFill>
              </a:rPr>
              <a:t>Bụng mềm, gan không sờ thấy, lách không sờ thấy. Không báng bụng, không tuần hoàn bàng hệ, chân không phù.</a:t>
            </a:r>
          </a:p>
          <a:p>
            <a:r>
              <a:rPr lang="vi-VN" smtClean="0">
                <a:solidFill>
                  <a:srgbClr val="002060"/>
                </a:solidFill>
              </a:rPr>
              <a:t>Thần kinh : cổ mềm , không dấu thần kinh khu trú. </a:t>
            </a:r>
          </a:p>
          <a:p>
            <a:endParaRPr lang="en-US">
              <a:solidFill>
                <a:srgbClr val="002060"/>
              </a:solidFill>
            </a:endParaRPr>
          </a:p>
        </p:txBody>
      </p:sp>
    </p:spTree>
    <p:extLst>
      <p:ext uri="{BB962C8B-B14F-4D97-AF65-F5344CB8AC3E}">
        <p14:creationId xmlns:p14="http://schemas.microsoft.com/office/powerpoint/2010/main" val="1172963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CHẨN ĐOÁN SƠ BỘ ?</a:t>
            </a:r>
          </a:p>
          <a:p>
            <a:endParaRPr lang="en-US"/>
          </a:p>
        </p:txBody>
      </p:sp>
    </p:spTree>
    <p:extLst>
      <p:ext uri="{BB962C8B-B14F-4D97-AF65-F5344CB8AC3E}">
        <p14:creationId xmlns:p14="http://schemas.microsoft.com/office/powerpoint/2010/main" val="2310047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CHẨN ĐOÁN SƠ BỘ </a:t>
            </a:r>
            <a:endParaRPr lang="en-US"/>
          </a:p>
        </p:txBody>
      </p:sp>
      <p:sp>
        <p:nvSpPr>
          <p:cNvPr id="3" name="Content Placeholder 2"/>
          <p:cNvSpPr>
            <a:spLocks noGrp="1"/>
          </p:cNvSpPr>
          <p:nvPr>
            <p:ph idx="1"/>
          </p:nvPr>
        </p:nvSpPr>
        <p:spPr/>
        <p:txBody>
          <a:bodyPr/>
          <a:lstStyle/>
          <a:p>
            <a:r>
              <a:rPr lang="en-US"/>
              <a:t>Tiểu máu, xuất huyết tiêu hóa mức độ nặng, xuất huyết da </a:t>
            </a:r>
            <a:r>
              <a:rPr lang="en-US" smtClean="0"/>
              <a:t>niêm:  TD do Rối </a:t>
            </a:r>
            <a:r>
              <a:rPr lang="en-US"/>
              <a:t>loạn đông máu </a:t>
            </a:r>
          </a:p>
        </p:txBody>
      </p:sp>
    </p:spTree>
    <p:extLst>
      <p:ext uri="{BB962C8B-B14F-4D97-AF65-F5344CB8AC3E}">
        <p14:creationId xmlns:p14="http://schemas.microsoft.com/office/powerpoint/2010/main" val="163431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Xét nghiệm gì cần làm cho BN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713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solidFill>
                  <a:srgbClr val="FF0000"/>
                </a:solidFill>
              </a:rPr>
              <a:t>Xét nghiệm gì cần làm cho BN </a:t>
            </a:r>
            <a:r>
              <a:rPr lang="en-US" smtClean="0"/>
              <a:t/>
            </a:r>
            <a:br>
              <a:rPr lang="en-US" smtClean="0"/>
            </a:br>
            <a:endParaRPr lang="en-US"/>
          </a:p>
        </p:txBody>
      </p:sp>
      <p:sp>
        <p:nvSpPr>
          <p:cNvPr id="3" name="Content Placeholder 2"/>
          <p:cNvSpPr>
            <a:spLocks noGrp="1"/>
          </p:cNvSpPr>
          <p:nvPr>
            <p:ph idx="1"/>
          </p:nvPr>
        </p:nvSpPr>
        <p:spPr/>
        <p:txBody>
          <a:bodyPr/>
          <a:lstStyle/>
          <a:p>
            <a:r>
              <a:rPr lang="en-US" smtClean="0"/>
              <a:t> CTM </a:t>
            </a:r>
            <a:endParaRPr lang="en-US"/>
          </a:p>
          <a:p>
            <a:r>
              <a:rPr lang="en-US"/>
              <a:t> P</a:t>
            </a:r>
            <a:r>
              <a:rPr lang="en-US" smtClean="0"/>
              <a:t>T </a:t>
            </a:r>
            <a:r>
              <a:rPr lang="en-US"/>
              <a:t>/ INR</a:t>
            </a:r>
          </a:p>
          <a:p>
            <a:r>
              <a:rPr lang="en-US"/>
              <a:t> </a:t>
            </a:r>
            <a:r>
              <a:rPr lang="en-US" smtClean="0"/>
              <a:t>APTT</a:t>
            </a:r>
            <a:endParaRPr lang="en-US"/>
          </a:p>
          <a:p>
            <a:r>
              <a:rPr lang="en-US"/>
              <a:t> </a:t>
            </a:r>
            <a:r>
              <a:rPr lang="en-US" smtClean="0"/>
              <a:t>FIB</a:t>
            </a:r>
            <a:endParaRPr lang="en-US"/>
          </a:p>
        </p:txBody>
      </p:sp>
    </p:spTree>
    <p:extLst>
      <p:ext uri="{BB962C8B-B14F-4D97-AF65-F5344CB8AC3E}">
        <p14:creationId xmlns:p14="http://schemas.microsoft.com/office/powerpoint/2010/main" val="1812061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48122573"/>
              </p:ext>
            </p:extLst>
          </p:nvPr>
        </p:nvGraphicFramePr>
        <p:xfrm>
          <a:off x="990599" y="1981202"/>
          <a:ext cx="7924800" cy="3581398"/>
        </p:xfrm>
        <a:graphic>
          <a:graphicData uri="http://schemas.openxmlformats.org/drawingml/2006/table">
            <a:tbl>
              <a:tblPr firstRow="1" firstCol="1" bandRow="1">
                <a:tableStyleId>{5C22544A-7EE6-4342-B048-85BDC9FD1C3A}</a:tableStyleId>
              </a:tblPr>
              <a:tblGrid>
                <a:gridCol w="1376074"/>
                <a:gridCol w="4326218"/>
                <a:gridCol w="2222508"/>
              </a:tblGrid>
              <a:tr h="774048">
                <a:tc>
                  <a:txBody>
                    <a:bodyPr/>
                    <a:lstStyle/>
                    <a:p>
                      <a:pPr>
                        <a:lnSpc>
                          <a:spcPct val="115000"/>
                        </a:lnSpc>
                        <a:spcAft>
                          <a:spcPts val="0"/>
                        </a:spcAft>
                      </a:pPr>
                      <a:r>
                        <a:rPr lang="en-US" sz="2400">
                          <a:effectLst/>
                        </a:rPr>
                        <a:t>CTM</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13.4.2019</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Bình thường</a:t>
                      </a:r>
                      <a:endParaRPr lang="en-US" sz="2400">
                        <a:effectLst/>
                        <a:latin typeface="Calibri"/>
                        <a:ea typeface="Calibri"/>
                        <a:cs typeface="Times New Roman"/>
                      </a:endParaRPr>
                    </a:p>
                  </a:txBody>
                  <a:tcPr marL="68580" marR="68580" marT="0" marB="0"/>
                </a:tc>
              </a:tr>
              <a:tr h="561470">
                <a:tc>
                  <a:txBody>
                    <a:bodyPr/>
                    <a:lstStyle/>
                    <a:p>
                      <a:pPr>
                        <a:lnSpc>
                          <a:spcPct val="115000"/>
                        </a:lnSpc>
                        <a:spcAft>
                          <a:spcPts val="0"/>
                        </a:spcAft>
                      </a:pPr>
                      <a:r>
                        <a:rPr lang="en-US" sz="2400">
                          <a:effectLst/>
                        </a:rPr>
                        <a:t>RBC</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3.6</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3.8-5.5 T/L</a:t>
                      </a:r>
                      <a:endParaRPr lang="en-US" sz="2400">
                        <a:effectLst/>
                        <a:latin typeface="Calibri"/>
                        <a:ea typeface="Calibri"/>
                        <a:cs typeface="Times New Roman"/>
                      </a:endParaRPr>
                    </a:p>
                  </a:txBody>
                  <a:tcPr marL="68580" marR="68580" marT="0" marB="0"/>
                </a:tc>
              </a:tr>
              <a:tr h="561470">
                <a:tc>
                  <a:txBody>
                    <a:bodyPr/>
                    <a:lstStyle/>
                    <a:p>
                      <a:pPr>
                        <a:lnSpc>
                          <a:spcPct val="115000"/>
                        </a:lnSpc>
                        <a:spcAft>
                          <a:spcPts val="0"/>
                        </a:spcAft>
                      </a:pPr>
                      <a:r>
                        <a:rPr lang="en-US" sz="2400">
                          <a:effectLst/>
                        </a:rPr>
                        <a:t>HCT</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31</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34-50%</a:t>
                      </a:r>
                      <a:endParaRPr lang="en-US" sz="2400">
                        <a:effectLst/>
                        <a:latin typeface="Calibri"/>
                        <a:ea typeface="Calibri"/>
                        <a:cs typeface="Times New Roman"/>
                      </a:endParaRPr>
                    </a:p>
                  </a:txBody>
                  <a:tcPr marL="68580" marR="68580" marT="0" marB="0"/>
                </a:tc>
              </a:tr>
              <a:tr h="561470">
                <a:tc>
                  <a:txBody>
                    <a:bodyPr/>
                    <a:lstStyle/>
                    <a:p>
                      <a:pPr>
                        <a:lnSpc>
                          <a:spcPct val="115000"/>
                        </a:lnSpc>
                        <a:spcAft>
                          <a:spcPts val="0"/>
                        </a:spcAft>
                      </a:pPr>
                      <a:r>
                        <a:rPr lang="en-US" sz="2400">
                          <a:effectLst/>
                        </a:rPr>
                        <a:t>HB</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105</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120-150 g/L</a:t>
                      </a:r>
                      <a:endParaRPr lang="en-US" sz="2400">
                        <a:effectLst/>
                        <a:latin typeface="Calibri"/>
                        <a:ea typeface="Calibri"/>
                        <a:cs typeface="Times New Roman"/>
                      </a:endParaRPr>
                    </a:p>
                  </a:txBody>
                  <a:tcPr marL="68580" marR="68580" marT="0" marB="0"/>
                </a:tc>
              </a:tr>
              <a:tr h="561470">
                <a:tc>
                  <a:txBody>
                    <a:bodyPr/>
                    <a:lstStyle/>
                    <a:p>
                      <a:pPr>
                        <a:lnSpc>
                          <a:spcPct val="115000"/>
                        </a:lnSpc>
                        <a:spcAft>
                          <a:spcPts val="0"/>
                        </a:spcAft>
                      </a:pPr>
                      <a:r>
                        <a:rPr lang="en-US" sz="2400">
                          <a:effectLst/>
                        </a:rPr>
                        <a:t>WBC</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9.7</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4-10 G/L</a:t>
                      </a:r>
                      <a:endParaRPr lang="en-US" sz="2400">
                        <a:effectLst/>
                        <a:latin typeface="Calibri"/>
                        <a:ea typeface="Calibri"/>
                        <a:cs typeface="Times New Roman"/>
                      </a:endParaRPr>
                    </a:p>
                  </a:txBody>
                  <a:tcPr marL="68580" marR="68580" marT="0" marB="0"/>
                </a:tc>
              </a:tr>
              <a:tr h="561470">
                <a:tc>
                  <a:txBody>
                    <a:bodyPr/>
                    <a:lstStyle/>
                    <a:p>
                      <a:pPr>
                        <a:lnSpc>
                          <a:spcPct val="115000"/>
                        </a:lnSpc>
                        <a:spcAft>
                          <a:spcPts val="0"/>
                        </a:spcAft>
                      </a:pPr>
                      <a:r>
                        <a:rPr lang="en-US" sz="2400">
                          <a:effectLst/>
                        </a:rPr>
                        <a:t>PLT</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331</a:t>
                      </a:r>
                      <a:endParaRPr lang="en-US"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150-400 G/L</a:t>
                      </a:r>
                      <a:endParaRPr lang="en-US" sz="240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522413" y="3232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3124200" y="685800"/>
            <a:ext cx="5029200" cy="707886"/>
          </a:xfrm>
          <a:prstGeom prst="rect">
            <a:avLst/>
          </a:prstGeom>
          <a:noFill/>
        </p:spPr>
        <p:txBody>
          <a:bodyPr wrap="square" rtlCol="0">
            <a:spAutoFit/>
          </a:bodyPr>
          <a:lstStyle/>
          <a:p>
            <a:r>
              <a:rPr lang="en-US" sz="4000" b="1" smtClean="0">
                <a:solidFill>
                  <a:srgbClr val="FF0000"/>
                </a:solidFill>
                <a:latin typeface="Times New Roman" pitchFamily="18" charset="0"/>
                <a:cs typeface="Times New Roman" pitchFamily="18" charset="0"/>
              </a:rPr>
              <a:t>KẾT QUẢ CTM </a:t>
            </a:r>
            <a:endParaRPr lang="en-US" sz="4000" b="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17731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kumimoji="0" lang="en-US" b="0" i="0" u="none" strike="noStrike" cap="none" normalizeH="0" baseline="0" smtClean="0">
                <a:ln>
                  <a:noFill/>
                </a:ln>
                <a:solidFill>
                  <a:srgbClr val="FF0000"/>
                </a:solidFill>
                <a:effectLst/>
                <a:latin typeface="Times New Roman" pitchFamily="18" charset="0"/>
                <a:ea typeface="Calibri" pitchFamily="34" charset="0"/>
                <a:cs typeface="Times New Roman" pitchFamily="18" charset="0"/>
              </a:rPr>
              <a:t>ĐMTB</a:t>
            </a:r>
            <a:r>
              <a:rPr kumimoji="0" lang="en-US" sz="6000" b="0" i="0" u="none" strike="noStrike" cap="none" normalizeH="0" baseline="0" smtClean="0">
                <a:ln>
                  <a:noFill/>
                </a:ln>
                <a:solidFill>
                  <a:schemeClr val="tx1"/>
                </a:solidFill>
                <a:effectLst/>
                <a:latin typeface="Arial" pitchFamily="34" charset="0"/>
                <a:cs typeface="Arial" pitchFamily="34" charset="0"/>
              </a:rPr>
              <a:t/>
            </a:r>
            <a:br>
              <a:rPr kumimoji="0" lang="en-US" sz="6000" b="0" i="0" u="none" strike="noStrike" cap="none" normalizeH="0" baseline="0" smtClean="0">
                <a:ln>
                  <a:noFill/>
                </a:ln>
                <a:solidFill>
                  <a:schemeClr val="tx1"/>
                </a:solidFill>
                <a:effectLst/>
                <a:latin typeface="Arial" pitchFamily="34" charset="0"/>
                <a:cs typeface="Arial" pitchFamily="34" charset="0"/>
              </a:rPr>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8121263"/>
              </p:ext>
            </p:extLst>
          </p:nvPr>
        </p:nvGraphicFramePr>
        <p:xfrm>
          <a:off x="457198" y="838200"/>
          <a:ext cx="7620002" cy="3810000"/>
        </p:xfrm>
        <a:graphic>
          <a:graphicData uri="http://schemas.openxmlformats.org/drawingml/2006/table">
            <a:tbl>
              <a:tblPr firstRow="1" firstCol="1" bandRow="1">
                <a:tableStyleId>{5C22544A-7EE6-4342-B048-85BDC9FD1C3A}</a:tableStyleId>
              </a:tblPr>
              <a:tblGrid>
                <a:gridCol w="2026321"/>
                <a:gridCol w="2698081"/>
                <a:gridCol w="2895600"/>
              </a:tblGrid>
              <a:tr h="635000">
                <a:tc>
                  <a:txBody>
                    <a:bodyPr/>
                    <a:lstStyle/>
                    <a:p>
                      <a:pPr>
                        <a:lnSpc>
                          <a:spcPct val="115000"/>
                        </a:lnSpc>
                        <a:spcAft>
                          <a:spcPts val="0"/>
                        </a:spcAft>
                      </a:pPr>
                      <a:r>
                        <a:rPr lang="en-US" sz="2800">
                          <a:effectLst/>
                        </a:rPr>
                        <a:t> </a:t>
                      </a:r>
                      <a:endParaRPr lang="en-US" sz="2800">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13.4.2019</a:t>
                      </a:r>
                      <a:endParaRPr lang="en-US" sz="2800">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Bình thường</a:t>
                      </a:r>
                      <a:endParaRPr lang="en-US" sz="2800">
                        <a:effectLst/>
                        <a:latin typeface="Calibri"/>
                        <a:ea typeface="Calibri"/>
                        <a:cs typeface="Times New Roman"/>
                      </a:endParaRPr>
                    </a:p>
                  </a:txBody>
                  <a:tcPr marL="68580" marR="68580" marT="0" marB="0"/>
                </a:tc>
              </a:tr>
              <a:tr h="635000">
                <a:tc>
                  <a:txBody>
                    <a:bodyPr/>
                    <a:lstStyle/>
                    <a:p>
                      <a:pPr>
                        <a:lnSpc>
                          <a:spcPct val="115000"/>
                        </a:lnSpc>
                        <a:spcAft>
                          <a:spcPts val="0"/>
                        </a:spcAft>
                      </a:pPr>
                      <a:r>
                        <a:rPr lang="en-US" sz="2800">
                          <a:effectLst/>
                        </a:rPr>
                        <a:t>PT</a:t>
                      </a:r>
                      <a:endParaRPr lang="en-US" sz="2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800" b="1">
                          <a:solidFill>
                            <a:srgbClr val="FF0000"/>
                          </a:solidFill>
                          <a:effectLst/>
                        </a:rPr>
                        <a:t>71</a:t>
                      </a:r>
                      <a:endParaRPr lang="en-US" sz="2800" b="1">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12-14 s</a:t>
                      </a:r>
                      <a:endParaRPr lang="en-US" sz="2800">
                        <a:effectLst/>
                        <a:latin typeface="Calibri"/>
                        <a:ea typeface="Calibri"/>
                        <a:cs typeface="Times New Roman"/>
                      </a:endParaRPr>
                    </a:p>
                  </a:txBody>
                  <a:tcPr marL="68580" marR="68580" marT="0" marB="0"/>
                </a:tc>
              </a:tr>
              <a:tr h="635000">
                <a:tc>
                  <a:txBody>
                    <a:bodyPr/>
                    <a:lstStyle/>
                    <a:p>
                      <a:pPr>
                        <a:lnSpc>
                          <a:spcPct val="115000"/>
                        </a:lnSpc>
                        <a:spcAft>
                          <a:spcPts val="0"/>
                        </a:spcAft>
                      </a:pPr>
                      <a:r>
                        <a:rPr lang="en-US" sz="2800">
                          <a:effectLst/>
                        </a:rPr>
                        <a:t>INR</a:t>
                      </a:r>
                      <a:endParaRPr lang="en-US" sz="2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800" b="1">
                          <a:solidFill>
                            <a:srgbClr val="FF0000"/>
                          </a:solidFill>
                          <a:effectLst/>
                        </a:rPr>
                        <a:t>5.1</a:t>
                      </a:r>
                      <a:endParaRPr lang="en-US" sz="2800" b="1">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1-1,25</a:t>
                      </a:r>
                      <a:endParaRPr lang="en-US" sz="2800">
                        <a:effectLst/>
                        <a:latin typeface="Calibri"/>
                        <a:ea typeface="Calibri"/>
                        <a:cs typeface="Times New Roman"/>
                      </a:endParaRPr>
                    </a:p>
                  </a:txBody>
                  <a:tcPr marL="68580" marR="68580" marT="0" marB="0"/>
                </a:tc>
              </a:tr>
              <a:tr h="635000">
                <a:tc>
                  <a:txBody>
                    <a:bodyPr/>
                    <a:lstStyle/>
                    <a:p>
                      <a:pPr>
                        <a:lnSpc>
                          <a:spcPct val="115000"/>
                        </a:lnSpc>
                        <a:spcAft>
                          <a:spcPts val="0"/>
                        </a:spcAft>
                      </a:pPr>
                      <a:r>
                        <a:rPr lang="en-US" sz="2800">
                          <a:effectLst/>
                        </a:rPr>
                        <a:t>APTT</a:t>
                      </a:r>
                      <a:endParaRPr lang="en-US" sz="2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800" b="1">
                          <a:solidFill>
                            <a:srgbClr val="FF0000"/>
                          </a:solidFill>
                          <a:effectLst/>
                        </a:rPr>
                        <a:t>58,7</a:t>
                      </a:r>
                      <a:endParaRPr lang="en-US" sz="2800" b="1">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25-34 s</a:t>
                      </a:r>
                      <a:endParaRPr lang="en-US" sz="2800">
                        <a:effectLst/>
                        <a:latin typeface="Calibri"/>
                        <a:ea typeface="Calibri"/>
                        <a:cs typeface="Times New Roman"/>
                      </a:endParaRPr>
                    </a:p>
                  </a:txBody>
                  <a:tcPr marL="68580" marR="68580" marT="0" marB="0"/>
                </a:tc>
              </a:tr>
              <a:tr h="635000">
                <a:tc>
                  <a:txBody>
                    <a:bodyPr/>
                    <a:lstStyle/>
                    <a:p>
                      <a:pPr>
                        <a:lnSpc>
                          <a:spcPct val="115000"/>
                        </a:lnSpc>
                        <a:spcAft>
                          <a:spcPts val="0"/>
                        </a:spcAft>
                      </a:pPr>
                      <a:r>
                        <a:rPr lang="en-US" sz="2800">
                          <a:effectLst/>
                        </a:rPr>
                        <a:t>rAPTT</a:t>
                      </a:r>
                      <a:endParaRPr lang="en-US" sz="2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800" b="1">
                          <a:solidFill>
                            <a:srgbClr val="FF0000"/>
                          </a:solidFill>
                          <a:effectLst/>
                        </a:rPr>
                        <a:t>1,92</a:t>
                      </a:r>
                      <a:endParaRPr lang="en-US" sz="2800" b="1">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0,8-1,2</a:t>
                      </a:r>
                      <a:endParaRPr lang="en-US" sz="2800">
                        <a:effectLst/>
                        <a:latin typeface="Calibri"/>
                        <a:ea typeface="Calibri"/>
                        <a:cs typeface="Times New Roman"/>
                      </a:endParaRPr>
                    </a:p>
                  </a:txBody>
                  <a:tcPr marL="68580" marR="68580" marT="0" marB="0"/>
                </a:tc>
              </a:tr>
              <a:tr h="635000">
                <a:tc>
                  <a:txBody>
                    <a:bodyPr/>
                    <a:lstStyle/>
                    <a:p>
                      <a:pPr>
                        <a:lnSpc>
                          <a:spcPct val="115000"/>
                        </a:lnSpc>
                        <a:spcAft>
                          <a:spcPts val="0"/>
                        </a:spcAft>
                      </a:pPr>
                      <a:r>
                        <a:rPr lang="en-US" sz="2800">
                          <a:effectLst/>
                        </a:rPr>
                        <a:t>Fibrinogen</a:t>
                      </a:r>
                      <a:endParaRPr lang="en-US" sz="2800">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5,7</a:t>
                      </a:r>
                      <a:endParaRPr lang="en-US" sz="2800">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2-4 g/L</a:t>
                      </a:r>
                      <a:endParaRPr lang="en-US" sz="2800">
                        <a:effectLst/>
                        <a:latin typeface="Calibri"/>
                        <a:ea typeface="Calibri"/>
                        <a:cs typeface="Times New Roman"/>
                      </a:endParaRPr>
                    </a:p>
                  </a:txBody>
                  <a:tcPr marL="68580" marR="68580" marT="0" marB="0"/>
                </a:tc>
              </a:tr>
            </a:tbl>
          </a:graphicData>
        </a:graphic>
      </p:graphicFrame>
      <p:sp>
        <p:nvSpPr>
          <p:cNvPr id="6" name="TextBox 5"/>
          <p:cNvSpPr txBox="1"/>
          <p:nvPr/>
        </p:nvSpPr>
        <p:spPr>
          <a:xfrm>
            <a:off x="1600200" y="5646003"/>
            <a:ext cx="6324600" cy="1077218"/>
          </a:xfrm>
          <a:prstGeom prst="rect">
            <a:avLst/>
          </a:prstGeom>
          <a:noFill/>
        </p:spPr>
        <p:txBody>
          <a:bodyPr wrap="square" rtlCol="0">
            <a:spAutoFit/>
          </a:bodyPr>
          <a:lstStyle/>
          <a:p>
            <a:r>
              <a:rPr lang="en-US" sz="3200" smtClean="0">
                <a:solidFill>
                  <a:srgbClr val="FF0000"/>
                </a:solidFill>
              </a:rPr>
              <a:t>Kết  luận ????</a:t>
            </a:r>
          </a:p>
          <a:p>
            <a:r>
              <a:rPr lang="en-US" sz="3200" smtClean="0">
                <a:solidFill>
                  <a:srgbClr val="FF0000"/>
                </a:solidFill>
              </a:rPr>
              <a:t>Đề nghị làm thêm XN nghiệm gì</a:t>
            </a:r>
            <a:endParaRPr lang="en-US" sz="3200">
              <a:solidFill>
                <a:srgbClr val="FF0000"/>
              </a:solidFill>
            </a:endParaRPr>
          </a:p>
        </p:txBody>
      </p:sp>
    </p:spTree>
    <p:extLst>
      <p:ext uri="{BB962C8B-B14F-4D97-AF65-F5344CB8AC3E}">
        <p14:creationId xmlns:p14="http://schemas.microsoft.com/office/powerpoint/2010/main" val="352806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a:t>
            </a:r>
            <a:endParaRPr lang="en-US"/>
          </a:p>
        </p:txBody>
      </p:sp>
      <p:sp>
        <p:nvSpPr>
          <p:cNvPr id="3" name="Content Placeholder 2"/>
          <p:cNvSpPr>
            <a:spLocks noGrp="1"/>
          </p:cNvSpPr>
          <p:nvPr>
            <p:ph idx="1"/>
          </p:nvPr>
        </p:nvSpPr>
        <p:spPr/>
        <p:txBody>
          <a:bodyPr/>
          <a:lstStyle/>
          <a:p>
            <a:endParaRPr lang="en-US"/>
          </a:p>
          <a:p>
            <a:r>
              <a:rPr lang="en-US"/>
              <a:t>1. PT KÉO DÀI </a:t>
            </a:r>
          </a:p>
          <a:p>
            <a:r>
              <a:rPr lang="en-US"/>
              <a:t>2. APTT KÉO DÀI</a:t>
            </a:r>
          </a:p>
          <a:p>
            <a:r>
              <a:rPr lang="en-US"/>
              <a:t>3. PT, APTT KÉO DÀI</a:t>
            </a:r>
          </a:p>
          <a:p>
            <a:endParaRPr lang="en-US"/>
          </a:p>
        </p:txBody>
      </p:sp>
    </p:spTree>
    <p:extLst>
      <p:ext uri="{BB962C8B-B14F-4D97-AF65-F5344CB8AC3E}">
        <p14:creationId xmlns:p14="http://schemas.microsoft.com/office/powerpoint/2010/main" val="308669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MỤC TIÊU </a:t>
            </a:r>
            <a:endParaRPr lang="en-US">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smtClean="0"/>
              <a:t>ÁP DỤNG KIẾN THỨC ĐÃ HỌC GIẢI THÍCH NGUYÊN NHÂN BN RLDM </a:t>
            </a:r>
          </a:p>
          <a:p>
            <a:pPr marL="514350" indent="-514350">
              <a:buFont typeface="+mj-lt"/>
              <a:buAutoNum type="arabicPeriod"/>
            </a:pPr>
            <a:r>
              <a:rPr lang="en-US" smtClean="0"/>
              <a:t>ĐỀ NGHI  CÁC XN CHẨN ĐOÁN RLDM </a:t>
            </a:r>
          </a:p>
          <a:p>
            <a:pPr marL="514350" indent="-514350">
              <a:buFont typeface="+mj-lt"/>
              <a:buAutoNum type="arabicPeriod"/>
            </a:pPr>
            <a:r>
              <a:rPr lang="en-US" smtClean="0"/>
              <a:t>PHÂN TÍCH KẾT QUẢ XN </a:t>
            </a:r>
          </a:p>
          <a:p>
            <a:pPr marL="514350" indent="-514350">
              <a:buFont typeface="+mj-lt"/>
              <a:buAutoNum type="arabicPeriod"/>
            </a:pPr>
            <a:r>
              <a:rPr lang="en-US" smtClean="0"/>
              <a:t>XỬ LÝ </a:t>
            </a:r>
            <a:endParaRPr lang="en-US"/>
          </a:p>
        </p:txBody>
      </p:sp>
    </p:spTree>
    <p:extLst>
      <p:ext uri="{BB962C8B-B14F-4D97-AF65-F5344CB8AC3E}">
        <p14:creationId xmlns:p14="http://schemas.microsoft.com/office/powerpoint/2010/main" val="2437072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SƠ ĐỒ ĐÔNG MÁU</a:t>
            </a:r>
            <a:endParaRPr lang="en-US">
              <a:solidFill>
                <a:srgbClr val="FF0000"/>
              </a:solidFill>
            </a:endParaRPr>
          </a:p>
        </p:txBody>
      </p:sp>
      <p:sp>
        <p:nvSpPr>
          <p:cNvPr id="3" name="Content Placeholder 2"/>
          <p:cNvSpPr>
            <a:spLocks noGrp="1"/>
          </p:cNvSpPr>
          <p:nvPr>
            <p:ph idx="1"/>
          </p:nvPr>
        </p:nvSpPr>
        <p:spPr/>
        <p:txBody>
          <a:bodyPr/>
          <a:lstStyle/>
          <a:p>
            <a:pPr>
              <a:buNone/>
            </a:pPr>
            <a:endParaRPr lang="en-US"/>
          </a:p>
        </p:txBody>
      </p:sp>
      <p:pic>
        <p:nvPicPr>
          <p:cNvPr id="1026" name="Picture 2" descr="http://teachingcases.hematology.org/Green/images/clotting-scheme.jpg"/>
          <p:cNvPicPr>
            <a:picLocks noChangeAspect="1" noChangeArrowheads="1"/>
          </p:cNvPicPr>
          <p:nvPr/>
        </p:nvPicPr>
        <p:blipFill>
          <a:blip r:embed="rId3"/>
          <a:srcRect/>
          <a:stretch>
            <a:fillRect/>
          </a:stretch>
        </p:blipFill>
        <p:spPr bwMode="auto">
          <a:xfrm>
            <a:off x="381000" y="1600200"/>
            <a:ext cx="8458200" cy="4724400"/>
          </a:xfrm>
          <a:prstGeom prst="rect">
            <a:avLst/>
          </a:prstGeom>
          <a:noFill/>
        </p:spPr>
      </p:pic>
      <p:sp>
        <p:nvSpPr>
          <p:cNvPr id="4" name="TextBox 3"/>
          <p:cNvSpPr txBox="1"/>
          <p:nvPr/>
        </p:nvSpPr>
        <p:spPr>
          <a:xfrm>
            <a:off x="381000" y="3429000"/>
            <a:ext cx="1219200" cy="369332"/>
          </a:xfrm>
          <a:prstGeom prst="rect">
            <a:avLst/>
          </a:prstGeom>
          <a:noFill/>
        </p:spPr>
        <p:txBody>
          <a:bodyPr wrap="square" rtlCol="0">
            <a:spAutoFit/>
          </a:bodyPr>
          <a:lstStyle/>
          <a:p>
            <a:r>
              <a:rPr lang="en-US" smtClean="0"/>
              <a:t>APTT</a:t>
            </a:r>
            <a:endParaRPr lang="en-US"/>
          </a:p>
        </p:txBody>
      </p:sp>
      <p:sp>
        <p:nvSpPr>
          <p:cNvPr id="5" name="TextBox 4"/>
          <p:cNvSpPr txBox="1"/>
          <p:nvPr/>
        </p:nvSpPr>
        <p:spPr>
          <a:xfrm>
            <a:off x="7620000" y="3352800"/>
            <a:ext cx="1219200" cy="369332"/>
          </a:xfrm>
          <a:prstGeom prst="rect">
            <a:avLst/>
          </a:prstGeom>
          <a:noFill/>
        </p:spPr>
        <p:txBody>
          <a:bodyPr wrap="square" rtlCol="0">
            <a:spAutoFit/>
          </a:bodyPr>
          <a:lstStyle/>
          <a:p>
            <a:r>
              <a:rPr lang="en-US" smtClean="0"/>
              <a:t>PT</a:t>
            </a:r>
            <a:endParaRPr lang="en-US"/>
          </a:p>
        </p:txBody>
      </p:sp>
      <p:sp>
        <p:nvSpPr>
          <p:cNvPr id="6" name="Oval 5"/>
          <p:cNvSpPr/>
          <p:nvPr/>
        </p:nvSpPr>
        <p:spPr>
          <a:xfrm>
            <a:off x="7543800" y="3124200"/>
            <a:ext cx="6858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3124200"/>
            <a:ext cx="9144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501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smtClean="0">
                <a:solidFill>
                  <a:srgbClr val="FF0000"/>
                </a:solidFill>
                <a:latin typeface="Arial" pitchFamily="34" charset="0"/>
                <a:cs typeface="Arial" pitchFamily="34" charset="0"/>
              </a:rPr>
              <a:t>Định lượng yếu tố đông máu</a:t>
            </a:r>
            <a:r>
              <a:rPr kumimoji="0" lang="en-US" sz="3600" b="0" i="0" u="none" strike="noStrike" cap="none" normalizeH="0" baseline="0" smtClean="0">
                <a:ln>
                  <a:noFill/>
                </a:ln>
                <a:solidFill>
                  <a:schemeClr val="tx1"/>
                </a:solidFill>
                <a:effectLst/>
                <a:latin typeface="Arial" pitchFamily="34" charset="0"/>
                <a:cs typeface="Arial" pitchFamily="34" charset="0"/>
              </a:rPr>
              <a:t/>
            </a:r>
            <a:br>
              <a:rPr kumimoji="0" lang="en-US" sz="3600" b="0" i="0" u="none" strike="noStrike" cap="none" normalizeH="0" baseline="0" smtClean="0">
                <a:ln>
                  <a:noFill/>
                </a:ln>
                <a:solidFill>
                  <a:schemeClr val="tx1"/>
                </a:solidFill>
                <a:effectLst/>
                <a:latin typeface="Arial" pitchFamily="34" charset="0"/>
                <a:cs typeface="Arial" pitchFamily="34" charset="0"/>
              </a:rPr>
            </a:br>
            <a:endParaRPr lang="en-US" sz="36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4544989"/>
              </p:ext>
            </p:extLst>
          </p:nvPr>
        </p:nvGraphicFramePr>
        <p:xfrm>
          <a:off x="990601" y="1600200"/>
          <a:ext cx="7619999" cy="3886200"/>
        </p:xfrm>
        <a:graphic>
          <a:graphicData uri="http://schemas.openxmlformats.org/drawingml/2006/table">
            <a:tbl>
              <a:tblPr firstRow="1" firstCol="1" bandRow="1">
                <a:tableStyleId>{5C22544A-7EE6-4342-B048-85BDC9FD1C3A}</a:tableStyleId>
              </a:tblPr>
              <a:tblGrid>
                <a:gridCol w="2026320"/>
                <a:gridCol w="2698079"/>
                <a:gridCol w="2895600"/>
              </a:tblGrid>
              <a:tr h="647700">
                <a:tc>
                  <a:txBody>
                    <a:bodyPr/>
                    <a:lstStyle/>
                    <a:p>
                      <a:pPr>
                        <a:lnSpc>
                          <a:spcPct val="115000"/>
                        </a:lnSpc>
                        <a:spcAft>
                          <a:spcPts val="0"/>
                        </a:spcAft>
                      </a:pPr>
                      <a:r>
                        <a:rPr lang="en-US" sz="3200">
                          <a:effectLst/>
                        </a:rPr>
                        <a:t> </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13.4.2019</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Bình thường</a:t>
                      </a:r>
                      <a:endParaRPr lang="en-US" sz="3200">
                        <a:effectLst/>
                        <a:latin typeface="Calibri"/>
                        <a:ea typeface="Calibri"/>
                        <a:cs typeface="Times New Roman"/>
                      </a:endParaRPr>
                    </a:p>
                  </a:txBody>
                  <a:tcPr marL="68580" marR="68580" marT="0" marB="0"/>
                </a:tc>
              </a:tr>
              <a:tr h="647700">
                <a:tc>
                  <a:txBody>
                    <a:bodyPr/>
                    <a:lstStyle/>
                    <a:p>
                      <a:pPr>
                        <a:lnSpc>
                          <a:spcPct val="115000"/>
                        </a:lnSpc>
                        <a:spcAft>
                          <a:spcPts val="0"/>
                        </a:spcAft>
                      </a:pPr>
                      <a:r>
                        <a:rPr lang="en-US" sz="3200">
                          <a:effectLst/>
                        </a:rPr>
                        <a:t>II</a:t>
                      </a:r>
                      <a:endParaRPr lang="en-US" sz="3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3200" b="1">
                          <a:solidFill>
                            <a:srgbClr val="FF0000"/>
                          </a:solidFill>
                          <a:effectLst/>
                        </a:rPr>
                        <a:t>26,5</a:t>
                      </a:r>
                      <a:endParaRPr lang="en-US" sz="3200" b="1">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50-150 %</a:t>
                      </a:r>
                      <a:endParaRPr lang="en-US" sz="3200">
                        <a:effectLst/>
                        <a:latin typeface="Calibri"/>
                        <a:ea typeface="Calibri"/>
                        <a:cs typeface="Times New Roman"/>
                      </a:endParaRPr>
                    </a:p>
                  </a:txBody>
                  <a:tcPr marL="68580" marR="68580" marT="0" marB="0"/>
                </a:tc>
              </a:tr>
              <a:tr h="647700">
                <a:tc>
                  <a:txBody>
                    <a:bodyPr/>
                    <a:lstStyle/>
                    <a:p>
                      <a:pPr>
                        <a:lnSpc>
                          <a:spcPct val="115000"/>
                        </a:lnSpc>
                        <a:spcAft>
                          <a:spcPts val="0"/>
                        </a:spcAft>
                      </a:pPr>
                      <a:r>
                        <a:rPr lang="en-US" sz="3200">
                          <a:effectLst/>
                        </a:rPr>
                        <a:t>V</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88.8</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50-150 %</a:t>
                      </a:r>
                      <a:endParaRPr lang="en-US" sz="3200">
                        <a:effectLst/>
                        <a:latin typeface="Calibri"/>
                        <a:ea typeface="Calibri"/>
                        <a:cs typeface="Times New Roman"/>
                      </a:endParaRPr>
                    </a:p>
                  </a:txBody>
                  <a:tcPr marL="68580" marR="68580" marT="0" marB="0"/>
                </a:tc>
              </a:tr>
              <a:tr h="647700">
                <a:tc>
                  <a:txBody>
                    <a:bodyPr/>
                    <a:lstStyle/>
                    <a:p>
                      <a:pPr>
                        <a:lnSpc>
                          <a:spcPct val="115000"/>
                        </a:lnSpc>
                        <a:spcAft>
                          <a:spcPts val="0"/>
                        </a:spcAft>
                      </a:pPr>
                      <a:r>
                        <a:rPr lang="en-US" sz="3200">
                          <a:effectLst/>
                        </a:rPr>
                        <a:t>VII</a:t>
                      </a:r>
                      <a:endParaRPr lang="en-US" sz="3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3200" b="1">
                          <a:solidFill>
                            <a:srgbClr val="FF0000"/>
                          </a:solidFill>
                          <a:effectLst/>
                        </a:rPr>
                        <a:t>0.1</a:t>
                      </a:r>
                      <a:endParaRPr lang="en-US" sz="3200" b="1">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50-150 %</a:t>
                      </a:r>
                      <a:endParaRPr lang="en-US" sz="3200">
                        <a:effectLst/>
                        <a:latin typeface="Calibri"/>
                        <a:ea typeface="Calibri"/>
                        <a:cs typeface="Times New Roman"/>
                      </a:endParaRPr>
                    </a:p>
                  </a:txBody>
                  <a:tcPr marL="68580" marR="68580" marT="0" marB="0"/>
                </a:tc>
              </a:tr>
              <a:tr h="647700">
                <a:tc>
                  <a:txBody>
                    <a:bodyPr/>
                    <a:lstStyle/>
                    <a:p>
                      <a:pPr>
                        <a:lnSpc>
                          <a:spcPct val="115000"/>
                        </a:lnSpc>
                        <a:spcAft>
                          <a:spcPts val="0"/>
                        </a:spcAft>
                      </a:pPr>
                      <a:r>
                        <a:rPr lang="en-US" sz="3200">
                          <a:effectLst/>
                        </a:rPr>
                        <a:t>IX</a:t>
                      </a:r>
                      <a:endParaRPr lang="en-US" sz="3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3200" b="1">
                          <a:solidFill>
                            <a:srgbClr val="FF0000"/>
                          </a:solidFill>
                          <a:effectLst/>
                        </a:rPr>
                        <a:t>5.1</a:t>
                      </a:r>
                      <a:endParaRPr lang="en-US" sz="3200" b="1">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50-150 %</a:t>
                      </a:r>
                      <a:endParaRPr lang="en-US" sz="3200">
                        <a:effectLst/>
                        <a:latin typeface="Calibri"/>
                        <a:ea typeface="Calibri"/>
                        <a:cs typeface="Times New Roman"/>
                      </a:endParaRPr>
                    </a:p>
                  </a:txBody>
                  <a:tcPr marL="68580" marR="68580" marT="0" marB="0"/>
                </a:tc>
              </a:tr>
              <a:tr h="647700">
                <a:tc>
                  <a:txBody>
                    <a:bodyPr/>
                    <a:lstStyle/>
                    <a:p>
                      <a:pPr>
                        <a:lnSpc>
                          <a:spcPct val="115000"/>
                        </a:lnSpc>
                        <a:spcAft>
                          <a:spcPts val="0"/>
                        </a:spcAft>
                      </a:pPr>
                      <a:r>
                        <a:rPr lang="en-US" sz="3200">
                          <a:effectLst/>
                        </a:rPr>
                        <a:t>X</a:t>
                      </a:r>
                      <a:endParaRPr lang="en-US" sz="32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3200" b="1">
                          <a:solidFill>
                            <a:srgbClr val="FF0000"/>
                          </a:solidFill>
                          <a:effectLst/>
                        </a:rPr>
                        <a:t>17.5</a:t>
                      </a:r>
                      <a:endParaRPr lang="en-US" sz="3200" b="1">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50-150 %</a:t>
                      </a:r>
                      <a:endParaRPr lang="en-US" sz="320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20013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a:t>
            </a:r>
            <a:endParaRPr lang="en-US"/>
          </a:p>
        </p:txBody>
      </p:sp>
      <p:sp>
        <p:nvSpPr>
          <p:cNvPr id="3" name="Content Placeholder 2"/>
          <p:cNvSpPr>
            <a:spLocks noGrp="1"/>
          </p:cNvSpPr>
          <p:nvPr>
            <p:ph idx="1"/>
          </p:nvPr>
        </p:nvSpPr>
        <p:spPr/>
        <p:txBody>
          <a:bodyPr/>
          <a:lstStyle/>
          <a:p>
            <a:r>
              <a:rPr lang="en-US"/>
              <a:t>Giảm các yếu tố đông máu  II, VII, IX ,X</a:t>
            </a:r>
          </a:p>
          <a:p>
            <a:endParaRPr lang="en-US"/>
          </a:p>
        </p:txBody>
      </p:sp>
    </p:spTree>
    <p:extLst>
      <p:ext uri="{BB962C8B-B14F-4D97-AF65-F5344CB8AC3E}">
        <p14:creationId xmlns:p14="http://schemas.microsoft.com/office/powerpoint/2010/main" val="19717901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solidFill>
                  <a:srgbClr val="FF0000"/>
                </a:solidFill>
              </a:rPr>
              <a:t>CHẨN ĐOÁN</a:t>
            </a:r>
            <a:br>
              <a:rPr lang="en-US" smtClean="0">
                <a:solidFill>
                  <a:srgbClr val="FF0000"/>
                </a:solidFill>
              </a:rPr>
            </a:br>
            <a:endParaRPr lang="en-US">
              <a:solidFill>
                <a:srgbClr val="FF0000"/>
              </a:solidFill>
            </a:endParaRPr>
          </a:p>
        </p:txBody>
      </p:sp>
      <p:sp>
        <p:nvSpPr>
          <p:cNvPr id="3" name="Content Placeholder 2"/>
          <p:cNvSpPr>
            <a:spLocks noGrp="1"/>
          </p:cNvSpPr>
          <p:nvPr>
            <p:ph idx="1"/>
          </p:nvPr>
        </p:nvSpPr>
        <p:spPr>
          <a:xfrm>
            <a:off x="457200" y="1447800"/>
            <a:ext cx="8229600" cy="4525963"/>
          </a:xfrm>
        </p:spPr>
        <p:txBody>
          <a:bodyPr/>
          <a:lstStyle/>
          <a:p>
            <a:pPr marL="514350" indent="-514350">
              <a:buAutoNum type="arabicPeriod"/>
            </a:pPr>
            <a:r>
              <a:rPr lang="en-US" smtClean="0"/>
              <a:t>Rối </a:t>
            </a:r>
            <a:r>
              <a:rPr lang="en-US"/>
              <a:t>loạn đông máu do thiếu các yếu tố đông máu phụ thuốc Vitamine K : II, VII, IX, X. </a:t>
            </a:r>
            <a:endParaRPr lang="en-US" smtClean="0"/>
          </a:p>
          <a:p>
            <a:pPr marL="514350" indent="-514350">
              <a:buAutoNum type="arabicPeriod"/>
            </a:pPr>
            <a:endParaRPr lang="en-US"/>
          </a:p>
          <a:p>
            <a:pPr marL="514350" indent="-514350">
              <a:buAutoNum type="arabicPeriod"/>
            </a:pPr>
            <a:endParaRPr lang="en-US" smtClean="0"/>
          </a:p>
          <a:p>
            <a:pPr marL="0" indent="0">
              <a:buNone/>
            </a:pPr>
            <a:endParaRPr lang="en-US"/>
          </a:p>
        </p:txBody>
      </p:sp>
    </p:spTree>
    <p:extLst>
      <p:ext uri="{BB962C8B-B14F-4D97-AF65-F5344CB8AC3E}">
        <p14:creationId xmlns:p14="http://schemas.microsoft.com/office/powerpoint/2010/main" val="2935644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solidFill>
                  <a:srgbClr val="FF0000"/>
                </a:solidFill>
              </a:rPr>
              <a:t>CHẨN ĐOÁN</a:t>
            </a:r>
            <a:br>
              <a:rPr lang="en-US" smtClean="0">
                <a:solidFill>
                  <a:srgbClr val="FF0000"/>
                </a:solidFill>
              </a:rPr>
            </a:br>
            <a:endParaRPr lang="en-US">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smtClean="0"/>
              <a:t>Rối </a:t>
            </a:r>
            <a:r>
              <a:rPr lang="en-US"/>
              <a:t>loạn đông máu do thiếu các yếu tố đông máu phụ thuốc Vitamine K : II, VII, IX, X. </a:t>
            </a:r>
            <a:endParaRPr lang="en-US" smtClean="0"/>
          </a:p>
          <a:p>
            <a:pPr marL="0" indent="0">
              <a:buNone/>
            </a:pPr>
            <a:r>
              <a:rPr lang="en-US" smtClean="0"/>
              <a:t>TD </a:t>
            </a:r>
            <a:r>
              <a:rPr lang="en-US"/>
              <a:t>ngộ độc thuốc Antivitamine K </a:t>
            </a:r>
            <a:r>
              <a:rPr lang="en-US" smtClean="0"/>
              <a:t>\</a:t>
            </a:r>
          </a:p>
          <a:p>
            <a:pPr marL="0" indent="0">
              <a:buNone/>
            </a:pPr>
            <a:endParaRPr lang="en-US"/>
          </a:p>
          <a:p>
            <a:pPr marL="0" indent="0">
              <a:buNone/>
            </a:pPr>
            <a:endParaRPr lang="en-US" smtClean="0"/>
          </a:p>
          <a:p>
            <a:r>
              <a:rPr lang="en-US" smtClean="0"/>
              <a:t>BN </a:t>
            </a:r>
            <a:r>
              <a:rPr lang="en-US"/>
              <a:t>có khả năng dùng thuốc ức chế vitamin K </a:t>
            </a:r>
          </a:p>
          <a:p>
            <a:r>
              <a:rPr lang="en-US"/>
              <a:t>Thuốc Tây : thuốc điều trị viêm dạ dày nên ít có khả năng gây giảm yếu tố đông máu </a:t>
            </a:r>
          </a:p>
          <a:p>
            <a:r>
              <a:rPr lang="en-US"/>
              <a:t>Thuốc Nam: không biết có chất gì giống antivitamine K không. </a:t>
            </a:r>
          </a:p>
          <a:p>
            <a:endParaRPr lang="en-US"/>
          </a:p>
        </p:txBody>
      </p:sp>
    </p:spTree>
    <p:extLst>
      <p:ext uri="{BB962C8B-B14F-4D97-AF65-F5344CB8AC3E}">
        <p14:creationId xmlns:p14="http://schemas.microsoft.com/office/powerpoint/2010/main" val="1039118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t>
            </a:r>
            <a:r>
              <a:rPr lang="en-US" sz="3600">
                <a:solidFill>
                  <a:srgbClr val="FF0000"/>
                </a:solidFill>
              </a:rPr>
              <a:t>Cần hỏi thêm BN câu hỏi gì thêm không?</a:t>
            </a:r>
            <a:br>
              <a:rPr lang="en-US" sz="3600">
                <a:solidFill>
                  <a:srgbClr val="FF0000"/>
                </a:solidFill>
              </a:rPr>
            </a:br>
            <a:endParaRPr lang="en-US" sz="3600">
              <a:solidFill>
                <a:srgbClr val="FF0000"/>
              </a:solidFill>
            </a:endParaRPr>
          </a:p>
        </p:txBody>
      </p:sp>
      <p:sp>
        <p:nvSpPr>
          <p:cNvPr id="3" name="Content Placeholder 2"/>
          <p:cNvSpPr>
            <a:spLocks noGrp="1"/>
          </p:cNvSpPr>
          <p:nvPr>
            <p:ph idx="1"/>
          </p:nvPr>
        </p:nvSpPr>
        <p:spPr/>
        <p:txBody>
          <a:bodyPr/>
          <a:lstStyle/>
          <a:p>
            <a:r>
              <a:rPr lang="en-US" smtClean="0"/>
              <a:t>Tại sao BN lại bị ngộ độc thuốc antivitamine K ( thuốc diệt chuột ?)</a:t>
            </a:r>
          </a:p>
        </p:txBody>
      </p:sp>
    </p:spTree>
    <p:extLst>
      <p:ext uri="{BB962C8B-B14F-4D97-AF65-F5344CB8AC3E}">
        <p14:creationId xmlns:p14="http://schemas.microsoft.com/office/powerpoint/2010/main" val="39228760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Times New Roman" pitchFamily="18" charset="0"/>
                <a:cs typeface="Times New Roman" pitchFamily="18" charset="0"/>
              </a:rPr>
              <a:t>Điều trị  BN như thế nào?</a:t>
            </a:r>
          </a:p>
        </p:txBody>
      </p:sp>
      <p:sp>
        <p:nvSpPr>
          <p:cNvPr id="3" name="Content Placeholder 2"/>
          <p:cNvSpPr>
            <a:spLocks noGrp="1"/>
          </p:cNvSpPr>
          <p:nvPr>
            <p:ph idx="1"/>
          </p:nvPr>
        </p:nvSpPr>
        <p:spPr/>
        <p:txBody>
          <a:bodyPr/>
          <a:lstStyle/>
          <a:p>
            <a:r>
              <a:rPr lang="en-US"/>
              <a:t>NGUYÊN TẮC : </a:t>
            </a:r>
            <a:endParaRPr lang="en-US" smtClean="0"/>
          </a:p>
          <a:p>
            <a:pPr marL="0" indent="0">
              <a:buNone/>
            </a:pPr>
            <a:r>
              <a:rPr lang="en-US"/>
              <a:t> </a:t>
            </a:r>
            <a:r>
              <a:rPr lang="en-US" smtClean="0"/>
              <a:t>       - Điều trị cấp cứu : truyền máu để chống choáng mất  máu </a:t>
            </a:r>
          </a:p>
          <a:p>
            <a:pPr marL="0" indent="0">
              <a:buNone/>
            </a:pPr>
            <a:r>
              <a:rPr lang="en-US" smtClean="0"/>
              <a:t>        - Ngưng chảy máu : làm </a:t>
            </a:r>
            <a:r>
              <a:rPr lang="en-US"/>
              <a:t>cho BN hết tiểu máu , hết đi cầu ra máu </a:t>
            </a:r>
            <a:r>
              <a:rPr lang="en-US" smtClean="0"/>
              <a:t>: truyền các yếu tố đông máu , vitamine K </a:t>
            </a:r>
            <a:endParaRPr lang="en-US"/>
          </a:p>
          <a:p>
            <a:endParaRPr lang="en-US"/>
          </a:p>
        </p:txBody>
      </p:sp>
    </p:spTree>
    <p:extLst>
      <p:ext uri="{BB962C8B-B14F-4D97-AF65-F5344CB8AC3E}">
        <p14:creationId xmlns:p14="http://schemas.microsoft.com/office/powerpoint/2010/main" val="37567468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Điều trị cấp cứu</a:t>
            </a:r>
            <a:endParaRPr lang="en-US"/>
          </a:p>
        </p:txBody>
      </p:sp>
      <p:sp>
        <p:nvSpPr>
          <p:cNvPr id="3" name="Content Placeholder 2"/>
          <p:cNvSpPr>
            <a:spLocks noGrp="1"/>
          </p:cNvSpPr>
          <p:nvPr>
            <p:ph idx="1"/>
          </p:nvPr>
        </p:nvSpPr>
        <p:spPr/>
        <p:txBody>
          <a:bodyPr/>
          <a:lstStyle/>
          <a:p>
            <a:r>
              <a:rPr lang="en-US" smtClean="0"/>
              <a:t>Khi </a:t>
            </a:r>
            <a:r>
              <a:rPr lang="en-US"/>
              <a:t>thiếu máu nặng phải truyền HC lắng để nâng Hb khoảng 100g/L .   </a:t>
            </a:r>
            <a:endParaRPr lang="en-US" smtClean="0"/>
          </a:p>
          <a:p>
            <a:r>
              <a:rPr lang="en-US" smtClean="0"/>
              <a:t>Bn </a:t>
            </a:r>
            <a:r>
              <a:rPr lang="en-US"/>
              <a:t>đã được xử lý tốt tại BV Phan Rang. </a:t>
            </a:r>
          </a:p>
          <a:p>
            <a:r>
              <a:rPr lang="en-US" smtClean="0"/>
              <a:t>Dùng </a:t>
            </a:r>
            <a:r>
              <a:rPr lang="en-US"/>
              <a:t>tiếp thuốc </a:t>
            </a:r>
            <a:r>
              <a:rPr lang="en-US" smtClean="0"/>
              <a:t>băng </a:t>
            </a:r>
            <a:r>
              <a:rPr lang="en-US"/>
              <a:t>niêm mạc dạ dày như phospholugel </a:t>
            </a:r>
            <a:r>
              <a:rPr lang="en-US" smtClean="0"/>
              <a:t>thuốc </a:t>
            </a:r>
            <a:r>
              <a:rPr lang="en-US"/>
              <a:t>ức chế bơm </a:t>
            </a:r>
            <a:r>
              <a:rPr lang="en-US" smtClean="0"/>
              <a:t>proton (PPI) </a:t>
            </a:r>
            <a:r>
              <a:rPr lang="en-US"/>
              <a:t>làm giảm tiết acid như eisomeprazole ( nexium)</a:t>
            </a:r>
          </a:p>
          <a:p>
            <a:endParaRPr lang="en-US"/>
          </a:p>
        </p:txBody>
      </p:sp>
    </p:spTree>
    <p:extLst>
      <p:ext uri="{BB962C8B-B14F-4D97-AF65-F5344CB8AC3E}">
        <p14:creationId xmlns:p14="http://schemas.microsoft.com/office/powerpoint/2010/main" val="12295567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Điều trị </a:t>
            </a:r>
            <a:endParaRPr lang="en-US">
              <a:solidFill>
                <a:srgbClr val="FF0000"/>
              </a:solidFill>
            </a:endParaRPr>
          </a:p>
        </p:txBody>
      </p:sp>
      <p:sp>
        <p:nvSpPr>
          <p:cNvPr id="3" name="Content Placeholder 2"/>
          <p:cNvSpPr>
            <a:spLocks noGrp="1"/>
          </p:cNvSpPr>
          <p:nvPr>
            <p:ph idx="1"/>
          </p:nvPr>
        </p:nvSpPr>
        <p:spPr/>
        <p:txBody>
          <a:bodyPr/>
          <a:lstStyle/>
          <a:p>
            <a:r>
              <a:rPr lang="en-US" smtClean="0"/>
              <a:t>Uống </a:t>
            </a:r>
            <a:r>
              <a:rPr lang="en-US"/>
              <a:t>vitamine </a:t>
            </a:r>
            <a:r>
              <a:rPr lang="en-US" smtClean="0"/>
              <a:t>K.</a:t>
            </a:r>
          </a:p>
          <a:p>
            <a:r>
              <a:rPr lang="en-US" smtClean="0"/>
              <a:t>Vitamin </a:t>
            </a:r>
            <a:r>
              <a:rPr lang="en-US"/>
              <a:t>K1  , 10 mg  , 1 ống  </a:t>
            </a:r>
            <a:r>
              <a:rPr lang="en-US" smtClean="0"/>
              <a:t>UỐNG  </a:t>
            </a:r>
          </a:p>
          <a:p>
            <a:r>
              <a:rPr lang="en-US"/>
              <a:t> T</a:t>
            </a:r>
            <a:r>
              <a:rPr lang="en-US" smtClean="0"/>
              <a:t>heo dõi PT, APTT  mỗi ngày. </a:t>
            </a:r>
            <a:endParaRPr lang="en-US"/>
          </a:p>
          <a:p>
            <a:r>
              <a:rPr lang="en-US" smtClean="0"/>
              <a:t>Sau 3 ngày INR </a:t>
            </a:r>
            <a:r>
              <a:rPr lang="en-US"/>
              <a:t>: 1;  rAPTT : 1,12 . </a:t>
            </a:r>
            <a:endParaRPr lang="en-US" smtClean="0"/>
          </a:p>
          <a:p>
            <a:endParaRPr lang="en-US"/>
          </a:p>
          <a:p>
            <a:endParaRPr lang="en-US"/>
          </a:p>
          <a:p>
            <a:r>
              <a:rPr lang="en-US"/>
              <a:t>C</a:t>
            </a:r>
            <a:r>
              <a:rPr lang="en-US" smtClean="0"/>
              <a:t>ó thể BN đã uống một thuốc Antivitamine K, </a:t>
            </a:r>
          </a:p>
          <a:p>
            <a:endParaRPr lang="en-US"/>
          </a:p>
        </p:txBody>
      </p:sp>
    </p:spTree>
    <p:extLst>
      <p:ext uri="{BB962C8B-B14F-4D97-AF65-F5344CB8AC3E}">
        <p14:creationId xmlns:p14="http://schemas.microsoft.com/office/powerpoint/2010/main" val="3228732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FF0000"/>
                </a:solidFill>
              </a:rPr>
              <a:t>Theo dõi điều </a:t>
            </a:r>
            <a:r>
              <a:rPr lang="en-US" smtClean="0">
                <a:solidFill>
                  <a:srgbClr val="FF0000"/>
                </a:solidFill>
              </a:rPr>
              <a:t>trị</a:t>
            </a:r>
            <a:endParaRPr lang="en-US">
              <a:solidFill>
                <a:srgbClr val="FF0000"/>
              </a:solidFill>
            </a:endParaRPr>
          </a:p>
        </p:txBody>
      </p:sp>
      <p:sp>
        <p:nvSpPr>
          <p:cNvPr id="3" name="Content Placeholder 2"/>
          <p:cNvSpPr>
            <a:spLocks noGrp="1"/>
          </p:cNvSpPr>
          <p:nvPr>
            <p:ph idx="1"/>
          </p:nvPr>
        </p:nvSpPr>
        <p:spPr/>
        <p:txBody>
          <a:bodyPr/>
          <a:lstStyle/>
          <a:p>
            <a:r>
              <a:rPr lang="en-US" smtClean="0"/>
              <a:t>LÂM SÀNG : M , HA, </a:t>
            </a:r>
          </a:p>
          <a:p>
            <a:r>
              <a:rPr lang="en-US"/>
              <a:t>X</a:t>
            </a:r>
            <a:r>
              <a:rPr lang="en-US" smtClean="0"/>
              <a:t>hdd,  màu nước tiểu , màu phân </a:t>
            </a:r>
          </a:p>
          <a:p>
            <a:r>
              <a:rPr lang="en-US" smtClean="0"/>
              <a:t>XN : CTM , PT , APTT</a:t>
            </a:r>
            <a:endParaRPr lang="en-US"/>
          </a:p>
        </p:txBody>
      </p:sp>
    </p:spTree>
    <p:extLst>
      <p:ext uri="{BB962C8B-B14F-4D97-AF65-F5344CB8AC3E}">
        <p14:creationId xmlns:p14="http://schemas.microsoft.com/office/powerpoint/2010/main" val="2945527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srgbClr val="FF0000"/>
                </a:solidFill>
              </a:rPr>
              <a:t>TÀI LIỆU ĐỌC TRƯỚC KHI LÊN LỚP</a:t>
            </a:r>
            <a:br>
              <a:rPr lang="en-US" sz="3600">
                <a:solidFill>
                  <a:srgbClr val="FF0000"/>
                </a:solidFill>
              </a:rPr>
            </a:br>
            <a:endParaRPr lang="en-US" sz="3600">
              <a:solidFill>
                <a:srgbClr val="FF0000"/>
              </a:solidFill>
            </a:endParaRPr>
          </a:p>
        </p:txBody>
      </p:sp>
      <p:sp>
        <p:nvSpPr>
          <p:cNvPr id="3" name="Content Placeholder 2"/>
          <p:cNvSpPr>
            <a:spLocks noGrp="1"/>
          </p:cNvSpPr>
          <p:nvPr>
            <p:ph idx="1"/>
          </p:nvPr>
        </p:nvSpPr>
        <p:spPr/>
        <p:txBody>
          <a:bodyPr>
            <a:normAutofit lnSpcReduction="10000"/>
          </a:bodyPr>
          <a:lstStyle/>
          <a:p>
            <a:r>
              <a:rPr lang="en-US"/>
              <a:t>1. </a:t>
            </a:r>
            <a:r>
              <a:rPr lang="en-US" smtClean="0"/>
              <a:t>Suzanne MCB Thanh Thanh, Sinh </a:t>
            </a:r>
            <a:r>
              <a:rPr lang="en-US"/>
              <a:t>lý đông cầm </a:t>
            </a:r>
            <a:r>
              <a:rPr lang="en-US" smtClean="0"/>
              <a:t>máu. </a:t>
            </a:r>
            <a:r>
              <a:rPr lang="en-US"/>
              <a:t>Sách module Huyết Học Y </a:t>
            </a:r>
            <a:r>
              <a:rPr lang="en-US" smtClean="0"/>
              <a:t>2., </a:t>
            </a:r>
            <a:r>
              <a:rPr lang="en-US"/>
              <a:t>NXB Y học 2019. Trang 157-160</a:t>
            </a:r>
          </a:p>
          <a:p>
            <a:r>
              <a:rPr lang="en-US"/>
              <a:t>2. </a:t>
            </a:r>
            <a:r>
              <a:rPr lang="en-US" smtClean="0"/>
              <a:t>Trần Văn Bình, Rối </a:t>
            </a:r>
            <a:r>
              <a:rPr lang="en-US"/>
              <a:t>loạn đông máu mắc phải </a:t>
            </a:r>
            <a:r>
              <a:rPr lang="en-US" smtClean="0"/>
              <a:t>. </a:t>
            </a:r>
            <a:r>
              <a:rPr lang="en-US"/>
              <a:t>Sách  Bệnh lý Huyết học.  Chủ biên Nguyễn Tấn Bỉnh, NXB Y học 2016. Trang 32-33</a:t>
            </a:r>
          </a:p>
          <a:p>
            <a:r>
              <a:rPr lang="en-US"/>
              <a:t>3. </a:t>
            </a:r>
            <a:r>
              <a:rPr lang="en-US" smtClean="0"/>
              <a:t>Suzanne MCB Thanh Thanh, Bài </a:t>
            </a:r>
            <a:r>
              <a:rPr lang="en-US"/>
              <a:t>lý thuyết: các xét nghiệm đông cầm máu ứng dụng trên lâm </a:t>
            </a:r>
            <a:r>
              <a:rPr lang="en-US" smtClean="0"/>
              <a:t>sàng. </a:t>
            </a:r>
            <a:r>
              <a:rPr lang="en-US"/>
              <a:t>Trang </a:t>
            </a:r>
            <a:r>
              <a:rPr lang="en-US" smtClean="0"/>
              <a:t>3-5.</a:t>
            </a:r>
            <a:endParaRPr lang="en-US"/>
          </a:p>
          <a:p>
            <a:endParaRPr lang="en-US"/>
          </a:p>
        </p:txBody>
      </p:sp>
    </p:spTree>
    <p:extLst>
      <p:ext uri="{BB962C8B-B14F-4D97-AF65-F5344CB8AC3E}">
        <p14:creationId xmlns:p14="http://schemas.microsoft.com/office/powerpoint/2010/main" val="39920532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mtClean="0">
                <a:solidFill>
                  <a:srgbClr val="FF0000"/>
                </a:solidFill>
                <a:latin typeface="Times New Roman" pitchFamily="18" charset="0"/>
                <a:ea typeface="Calibri" pitchFamily="34" charset="0"/>
                <a:cs typeface="Times New Roman" pitchFamily="18" charset="0"/>
              </a:rPr>
              <a:t>THEO DÕI  </a:t>
            </a:r>
            <a:r>
              <a:rPr kumimoji="0" lang="en-US" b="0" i="0" u="none" strike="noStrike" cap="none" normalizeH="0" baseline="0" smtClean="0">
                <a:ln>
                  <a:noFill/>
                </a:ln>
                <a:solidFill>
                  <a:srgbClr val="FF0000"/>
                </a:solidFill>
                <a:effectLst/>
                <a:latin typeface="Times New Roman" pitchFamily="18" charset="0"/>
                <a:ea typeface="Calibri" pitchFamily="34" charset="0"/>
                <a:cs typeface="Times New Roman" pitchFamily="18" charset="0"/>
              </a:rPr>
              <a:t>ĐMTB</a:t>
            </a:r>
            <a:r>
              <a:rPr kumimoji="0" lang="en-US" sz="2400" b="0" i="0" u="none" strike="noStrike" cap="none" normalizeH="0" baseline="0" smtClean="0">
                <a:ln>
                  <a:noFill/>
                </a:ln>
                <a:solidFill>
                  <a:schemeClr val="tx1"/>
                </a:solidFill>
                <a:effectLst/>
                <a:latin typeface="Arial" pitchFamily="34" charset="0"/>
                <a:cs typeface="Arial" pitchFamily="34" charset="0"/>
              </a:rPr>
              <a:t/>
            </a:r>
            <a:br>
              <a:rPr kumimoji="0" lang="en-US" sz="2400" b="0" i="0" u="none" strike="noStrike" cap="none" normalizeH="0" baseline="0" smtClean="0">
                <a:ln>
                  <a:noFill/>
                </a:ln>
                <a:solidFill>
                  <a:schemeClr val="tx1"/>
                </a:solidFill>
                <a:effectLst/>
                <a:latin typeface="Arial" pitchFamily="34" charset="0"/>
                <a:cs typeface="Arial" pitchFamily="34" charset="0"/>
              </a:rPr>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131188"/>
              </p:ext>
            </p:extLst>
          </p:nvPr>
        </p:nvGraphicFramePr>
        <p:xfrm>
          <a:off x="457201" y="1524000"/>
          <a:ext cx="8458198" cy="3925824"/>
        </p:xfrm>
        <a:graphic>
          <a:graphicData uri="http://schemas.openxmlformats.org/drawingml/2006/table">
            <a:tbl>
              <a:tblPr firstRow="1" firstCol="1" bandRow="1">
                <a:tableStyleId>{5C22544A-7EE6-4342-B048-85BDC9FD1C3A}</a:tableStyleId>
              </a:tblPr>
              <a:tblGrid>
                <a:gridCol w="1449446"/>
                <a:gridCol w="1650833"/>
                <a:gridCol w="1686163"/>
                <a:gridCol w="1321372"/>
                <a:gridCol w="2350384"/>
              </a:tblGrid>
              <a:tr h="393261">
                <a:tc>
                  <a:txBody>
                    <a:bodyPr/>
                    <a:lstStyle/>
                    <a:p>
                      <a:pPr>
                        <a:lnSpc>
                          <a:spcPct val="115000"/>
                        </a:lnSpc>
                        <a:spcAft>
                          <a:spcPts val="0"/>
                        </a:spcAft>
                      </a:pPr>
                      <a:r>
                        <a:rPr lang="en-US" sz="3200">
                          <a:effectLst/>
                        </a:rPr>
                        <a:t> </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1800">
                          <a:effectLst/>
                        </a:rPr>
                        <a:t>13.4.2019</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a:effectLst/>
                        </a:rPr>
                        <a:t>14.4.2019</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a:effectLst/>
                        </a:rPr>
                        <a:t>16.4.2019</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a:effectLst/>
                        </a:rPr>
                        <a:t>Bình thường</a:t>
                      </a:r>
                      <a:endParaRPr lang="en-US" sz="18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PT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71</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21</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12,5</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12-14 s</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INR</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5.1</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3.4</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1-1,25</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APTT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58,7</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51</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34</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25-34 s</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rAPTT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1,92</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1.68</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1.12</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0,8-1,2</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Fibrinogen</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5,7</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5,13</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4,9</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2-4 g/L</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smtClean="0">
                          <a:effectLst/>
                          <a:latin typeface="Calibri"/>
                          <a:ea typeface="Calibri"/>
                          <a:cs typeface="Times New Roman"/>
                        </a:rPr>
                        <a:t>Đtrị </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smtClean="0">
                          <a:effectLst/>
                          <a:latin typeface="Calibri"/>
                          <a:ea typeface="Calibri"/>
                          <a:cs typeface="Times New Roman"/>
                        </a:rPr>
                        <a:t>Vitamine K </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smtClean="0">
                          <a:effectLst/>
                          <a:latin typeface="+mn-lt"/>
                          <a:ea typeface="Calibri"/>
                          <a:cs typeface="Times New Roman"/>
                        </a:rPr>
                        <a:t>Vitamine K</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smtClean="0">
                          <a:effectLst/>
                          <a:latin typeface="+mn-lt"/>
                          <a:ea typeface="Calibri"/>
                          <a:cs typeface="Times New Roman"/>
                        </a:rPr>
                        <a:t>Vitamine K</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endParaRPr lang="en-US" sz="320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7463338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Khi </a:t>
            </a:r>
            <a:r>
              <a:rPr lang="en-US"/>
              <a:t>nào cho BN xuất viện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643119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solidFill>
                  <a:srgbClr val="FF0000"/>
                </a:solidFill>
              </a:rPr>
              <a:t>Khi nào cho BN xuất viện </a:t>
            </a:r>
            <a:endParaRPr lang="en-US">
              <a:solidFill>
                <a:srgbClr val="FF0000"/>
              </a:solidFill>
            </a:endParaRPr>
          </a:p>
        </p:txBody>
      </p:sp>
      <p:sp>
        <p:nvSpPr>
          <p:cNvPr id="3" name="Content Placeholder 2"/>
          <p:cNvSpPr>
            <a:spLocks noGrp="1"/>
          </p:cNvSpPr>
          <p:nvPr>
            <p:ph idx="1"/>
          </p:nvPr>
        </p:nvSpPr>
        <p:spPr/>
        <p:txBody>
          <a:bodyPr/>
          <a:lstStyle/>
          <a:p>
            <a:r>
              <a:rPr lang="en-US" smtClean="0"/>
              <a:t>Khi </a:t>
            </a:r>
            <a:r>
              <a:rPr lang="en-US"/>
              <a:t>lâm sàng hết tiểu đỏ , hết đi cầu ra máu , XN PT ,  APTT bình thường. </a:t>
            </a:r>
          </a:p>
          <a:p>
            <a:endParaRPr lang="en-US" b="1"/>
          </a:p>
        </p:txBody>
      </p:sp>
      <p:pic>
        <p:nvPicPr>
          <p:cNvPr id="4" name="img" descr="http://duocanbinh.vn/hinhanh/hinhfck/3513nuoctieu.jpg"/>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581400"/>
            <a:ext cx="4650105" cy="3022600"/>
          </a:xfrm>
          <a:prstGeom prst="rect">
            <a:avLst/>
          </a:prstGeom>
          <a:noFill/>
          <a:ln>
            <a:noFill/>
          </a:ln>
        </p:spPr>
      </p:pic>
    </p:spTree>
    <p:extLst>
      <p:ext uri="{BB962C8B-B14F-4D97-AF65-F5344CB8AC3E}">
        <p14:creationId xmlns:p14="http://schemas.microsoft.com/office/powerpoint/2010/main" val="5441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mtClean="0">
                <a:solidFill>
                  <a:srgbClr val="FF0000"/>
                </a:solidFill>
                <a:latin typeface="Times New Roman" pitchFamily="18" charset="0"/>
                <a:ea typeface="Calibri" pitchFamily="34" charset="0"/>
                <a:cs typeface="Times New Roman" pitchFamily="18" charset="0"/>
              </a:rPr>
              <a:t>THEO DÕI  </a:t>
            </a:r>
            <a:r>
              <a:rPr kumimoji="0" lang="en-US" b="0" i="0" u="none" strike="noStrike" cap="none" normalizeH="0" baseline="0" smtClean="0">
                <a:ln>
                  <a:noFill/>
                </a:ln>
                <a:solidFill>
                  <a:srgbClr val="FF0000"/>
                </a:solidFill>
                <a:effectLst/>
                <a:latin typeface="Times New Roman" pitchFamily="18" charset="0"/>
                <a:ea typeface="Calibri" pitchFamily="34" charset="0"/>
                <a:cs typeface="Times New Roman" pitchFamily="18" charset="0"/>
              </a:rPr>
              <a:t>ĐMTB</a:t>
            </a:r>
            <a:r>
              <a:rPr kumimoji="0" lang="en-US" sz="2400" b="0" i="0" u="none" strike="noStrike" cap="none" normalizeH="0" baseline="0" smtClean="0">
                <a:ln>
                  <a:noFill/>
                </a:ln>
                <a:solidFill>
                  <a:schemeClr val="tx1"/>
                </a:solidFill>
                <a:effectLst/>
                <a:latin typeface="Arial" pitchFamily="34" charset="0"/>
                <a:cs typeface="Arial" pitchFamily="34" charset="0"/>
              </a:rPr>
              <a:t/>
            </a:r>
            <a:br>
              <a:rPr kumimoji="0" lang="en-US" sz="2400" b="0" i="0" u="none" strike="noStrike" cap="none" normalizeH="0" baseline="0" smtClean="0">
                <a:ln>
                  <a:noFill/>
                </a:ln>
                <a:solidFill>
                  <a:schemeClr val="tx1"/>
                </a:solidFill>
                <a:effectLst/>
                <a:latin typeface="Arial" pitchFamily="34" charset="0"/>
                <a:cs typeface="Arial" pitchFamily="34" charset="0"/>
              </a:rPr>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9393923"/>
              </p:ext>
            </p:extLst>
          </p:nvPr>
        </p:nvGraphicFramePr>
        <p:xfrm>
          <a:off x="457201" y="1524000"/>
          <a:ext cx="8458198" cy="3925824"/>
        </p:xfrm>
        <a:graphic>
          <a:graphicData uri="http://schemas.openxmlformats.org/drawingml/2006/table">
            <a:tbl>
              <a:tblPr firstRow="1" firstCol="1" bandRow="1">
                <a:tableStyleId>{5C22544A-7EE6-4342-B048-85BDC9FD1C3A}</a:tableStyleId>
              </a:tblPr>
              <a:tblGrid>
                <a:gridCol w="1449446"/>
                <a:gridCol w="1650833"/>
                <a:gridCol w="1686163"/>
                <a:gridCol w="1690557"/>
                <a:gridCol w="1981199"/>
              </a:tblGrid>
              <a:tr h="393261">
                <a:tc>
                  <a:txBody>
                    <a:bodyPr/>
                    <a:lstStyle/>
                    <a:p>
                      <a:pPr>
                        <a:lnSpc>
                          <a:spcPct val="115000"/>
                        </a:lnSpc>
                        <a:spcAft>
                          <a:spcPts val="0"/>
                        </a:spcAft>
                      </a:pPr>
                      <a:r>
                        <a:rPr lang="en-US" sz="3200">
                          <a:effectLst/>
                        </a:rPr>
                        <a:t> </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1800">
                          <a:effectLst/>
                        </a:rPr>
                        <a:t>13.4.2019</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a:effectLst/>
                        </a:rPr>
                        <a:t>14.4.2019</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a:effectLst/>
                        </a:rPr>
                        <a:t>16.4.2019</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a:effectLst/>
                        </a:rPr>
                        <a:t>Bình thường</a:t>
                      </a:r>
                      <a:endParaRPr lang="en-US" sz="18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PT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71</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21</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12,5</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12-14 s</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INR</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5.1</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3.4</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1-1,25</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APTT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58,7</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51</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34</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25-34 s</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rAPTT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1,92</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solidFill>
                            <a:srgbClr val="FF0000"/>
                          </a:solidFill>
                          <a:effectLst/>
                        </a:rPr>
                        <a:t>1.68</a:t>
                      </a:r>
                      <a:endParaRPr lang="en-US" sz="320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1.12</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0,8-1,2</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a:effectLst/>
                        </a:rPr>
                        <a:t>Fibrinogen</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5,7</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5,13</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4,9</a:t>
                      </a:r>
                      <a:endParaRPr lang="en-US" sz="3200">
                        <a:effectLst/>
                        <a:latin typeface="Calibri"/>
                        <a:ea typeface="Calibri"/>
                        <a:cs typeface="Times New Roman"/>
                      </a:endParaRPr>
                    </a:p>
                  </a:txBody>
                  <a:tcPr marL="68580" marR="68580" marT="0" marB="0"/>
                </a:tc>
                <a:tc>
                  <a:txBody>
                    <a:bodyPr/>
                    <a:lstStyle/>
                    <a:p>
                      <a:pPr>
                        <a:lnSpc>
                          <a:spcPct val="115000"/>
                        </a:lnSpc>
                        <a:spcAft>
                          <a:spcPts val="0"/>
                        </a:spcAft>
                      </a:pPr>
                      <a:r>
                        <a:rPr lang="en-US" sz="3200">
                          <a:effectLst/>
                        </a:rPr>
                        <a:t>2-4 g/L</a:t>
                      </a:r>
                      <a:endParaRPr lang="en-US" sz="3200">
                        <a:effectLst/>
                        <a:latin typeface="Calibri"/>
                        <a:ea typeface="Calibri"/>
                        <a:cs typeface="Times New Roman"/>
                      </a:endParaRPr>
                    </a:p>
                  </a:txBody>
                  <a:tcPr marL="68580" marR="68580" marT="0" marB="0"/>
                </a:tc>
              </a:tr>
              <a:tr h="393261">
                <a:tc>
                  <a:txBody>
                    <a:bodyPr/>
                    <a:lstStyle/>
                    <a:p>
                      <a:pPr>
                        <a:lnSpc>
                          <a:spcPct val="115000"/>
                        </a:lnSpc>
                        <a:spcAft>
                          <a:spcPts val="0"/>
                        </a:spcAft>
                      </a:pPr>
                      <a:r>
                        <a:rPr lang="en-US" sz="1800" smtClean="0">
                          <a:effectLst/>
                          <a:latin typeface="Calibri"/>
                          <a:ea typeface="Calibri"/>
                          <a:cs typeface="Times New Roman"/>
                        </a:rPr>
                        <a:t>Đtrị </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smtClean="0">
                          <a:effectLst/>
                          <a:latin typeface="Calibri"/>
                          <a:ea typeface="Calibri"/>
                          <a:cs typeface="Times New Roman"/>
                        </a:rPr>
                        <a:t>Vitamine K </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smtClean="0">
                          <a:effectLst/>
                          <a:latin typeface="+mn-lt"/>
                          <a:ea typeface="Calibri"/>
                          <a:cs typeface="Times New Roman"/>
                        </a:rPr>
                        <a:t>Vitamine K</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US" sz="1800" smtClean="0">
                          <a:effectLst/>
                          <a:latin typeface="+mn-lt"/>
                          <a:ea typeface="Calibri"/>
                          <a:cs typeface="Times New Roman"/>
                        </a:rPr>
                        <a:t>Vitamine K</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endParaRPr lang="en-US" sz="320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436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Khi nào hẹn BN tái khám? </a:t>
            </a:r>
          </a:p>
          <a:p>
            <a:r>
              <a:rPr lang="en-US" smtClean="0"/>
              <a:t>Dặn dò BN những gì khi xuất viện ?</a:t>
            </a:r>
          </a:p>
          <a:p>
            <a:r>
              <a:rPr lang="en-US"/>
              <a:t> </a:t>
            </a:r>
            <a:r>
              <a:rPr lang="en-US" smtClean="0"/>
              <a:t>Khi tái khám làm xn gì ?</a:t>
            </a:r>
          </a:p>
          <a:p>
            <a:endParaRPr lang="en-US"/>
          </a:p>
        </p:txBody>
      </p:sp>
      <p:sp>
        <p:nvSpPr>
          <p:cNvPr id="6" name="TextBox 5"/>
          <p:cNvSpPr txBox="1"/>
          <p:nvPr/>
        </p:nvSpPr>
        <p:spPr>
          <a:xfrm>
            <a:off x="2895600" y="228600"/>
            <a:ext cx="4495800" cy="707886"/>
          </a:xfrm>
          <a:prstGeom prst="rect">
            <a:avLst/>
          </a:prstGeom>
          <a:noFill/>
        </p:spPr>
        <p:txBody>
          <a:bodyPr wrap="square" rtlCol="0">
            <a:spAutoFit/>
          </a:bodyPr>
          <a:lstStyle/>
          <a:p>
            <a:r>
              <a:rPr lang="en-US" sz="4000" smtClean="0">
                <a:solidFill>
                  <a:srgbClr val="FF0000"/>
                </a:solidFill>
                <a:latin typeface="Times New Roman" pitchFamily="18" charset="0"/>
                <a:cs typeface="Times New Roman" pitchFamily="18" charset="0"/>
              </a:rPr>
              <a:t>Dặn dò</a:t>
            </a:r>
            <a:endParaRPr lang="en-US" sz="40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99489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HẸN TÁI KHÁM </a:t>
            </a:r>
            <a:endParaRPr lang="en-US">
              <a:solidFill>
                <a:srgbClr val="FF0000"/>
              </a:solidFill>
            </a:endParaRPr>
          </a:p>
        </p:txBody>
      </p:sp>
      <p:sp>
        <p:nvSpPr>
          <p:cNvPr id="3" name="Content Placeholder 2"/>
          <p:cNvSpPr>
            <a:spLocks noGrp="1"/>
          </p:cNvSpPr>
          <p:nvPr>
            <p:ph idx="1"/>
          </p:nvPr>
        </p:nvSpPr>
        <p:spPr/>
        <p:txBody>
          <a:bodyPr/>
          <a:lstStyle/>
          <a:p>
            <a:r>
              <a:rPr lang="en-US" smtClean="0"/>
              <a:t>Hẹn </a:t>
            </a:r>
            <a:r>
              <a:rPr lang="en-US"/>
              <a:t>tái khám sau 1 tuần , sau 1 tháng </a:t>
            </a:r>
          </a:p>
          <a:p>
            <a:r>
              <a:rPr lang="en-US"/>
              <a:t> </a:t>
            </a:r>
            <a:r>
              <a:rPr lang="en-US" smtClean="0"/>
              <a:t>Dặn </a:t>
            </a:r>
            <a:r>
              <a:rPr lang="en-US"/>
              <a:t>BN không tự ý uống thuốc </a:t>
            </a:r>
          </a:p>
          <a:p>
            <a:r>
              <a:rPr lang="en-US"/>
              <a:t> </a:t>
            </a:r>
            <a:r>
              <a:rPr lang="en-US" smtClean="0"/>
              <a:t>Cảnh </a:t>
            </a:r>
            <a:r>
              <a:rPr lang="en-US"/>
              <a:t>báo nhà thuốc Nam có khả năng thuốc diệt chuột đã nhiễm vào cây thuốc Nam.</a:t>
            </a:r>
          </a:p>
          <a:p>
            <a:endParaRPr lang="en-US"/>
          </a:p>
        </p:txBody>
      </p:sp>
    </p:spTree>
    <p:extLst>
      <p:ext uri="{BB962C8B-B14F-4D97-AF65-F5344CB8AC3E}">
        <p14:creationId xmlns:p14="http://schemas.microsoft.com/office/powerpoint/2010/main" val="4017626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
            <a:ext cx="784859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8959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Đặc tính của thuốc diệt chuột RAT-K chống đông má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4762500"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1352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mtClean="0">
                <a:solidFill>
                  <a:srgbClr val="FF0000"/>
                </a:solidFill>
              </a:rPr>
              <a:t>Thuốc diệt chuột</a:t>
            </a:r>
            <a:endParaRPr lang="en-US">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vi-VN" smtClean="0">
                <a:effectLst/>
              </a:rPr>
              <a:t>Vì thuốc RAT-K hoàn toàn không có mùi vị, lại không làm cho chuột phải chết ngay lập tức, do đó, sẽ không khiến cho chuột bị nghi ngờ</a:t>
            </a:r>
            <a:endParaRPr lang="en-US" smtClean="0">
              <a:effectLst/>
            </a:endParaRPr>
          </a:p>
          <a:p>
            <a:r>
              <a:rPr lang="vi-VN" smtClean="0">
                <a:effectLst/>
              </a:rPr>
              <a:t>Trên thị trường hiện nay, thuốc diệt chuột RAT-K tiện dụng</a:t>
            </a:r>
            <a:endParaRPr lang="en-US" smtClean="0">
              <a:effectLst/>
            </a:endParaRPr>
          </a:p>
          <a:p>
            <a:r>
              <a:rPr lang="vi-VN" smtClean="0">
                <a:effectLst/>
              </a:rPr>
              <a:t> Tuy nhiên, loại thuốc này chứa một hàm lượng độc tố nhất định, có thể gây nguy hại đến sức khỏe của con người, gia súc gia cầm và môi trường xung quanh. và bảo quản đúng cách, an toàn. Chính vì vậy, khi sử dụng, người sử dụng phải chú trọng sử dụng</a:t>
            </a:r>
            <a:endParaRPr lang="en-US" smtClean="0">
              <a:effectLst/>
            </a:endParaRPr>
          </a:p>
          <a:p>
            <a:pPr marL="0" indent="0">
              <a:buNone/>
            </a:pPr>
            <a:r>
              <a:rPr lang="vi-VN" smtClean="0">
                <a:effectLst/>
              </a:rPr>
              <a:t> </a:t>
            </a:r>
            <a:endParaRPr lang="vi-VN" smtClean="0"/>
          </a:p>
          <a:p>
            <a:r>
              <a:rPr lang="vi-VN" smtClean="0">
                <a:effectLst/>
              </a:rPr>
              <a:t>Các chuyên gia đã khuyến cáo, cần bảo quản thuốc diệt chuột RAT-K để tại nơi khô ráo, xa nguồn lương thực, thực phẩm, xa tầm với của trẻ em</a:t>
            </a:r>
            <a:endParaRPr lang="en-US"/>
          </a:p>
        </p:txBody>
      </p:sp>
    </p:spTree>
    <p:extLst>
      <p:ext uri="{BB962C8B-B14F-4D97-AF65-F5344CB8AC3E}">
        <p14:creationId xmlns:p14="http://schemas.microsoft.com/office/powerpoint/2010/main" val="30302475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image3.slideserve.com/6227588/warfarin-mechanism-of-action-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https://image3.slideserve.com/6227588/warfarin-mechanism-of-action-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38822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175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imes New Roman" pitchFamily="18" charset="0"/>
                <a:cs typeface="Times New Roman" pitchFamily="18" charset="0"/>
              </a:rPr>
              <a:t>HÀNH CHÍNH</a:t>
            </a:r>
            <a:endParaRPr lang="en-US">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a:t>BN nữ ,  1964,    55 tuổi . </a:t>
            </a:r>
          </a:p>
          <a:p>
            <a:r>
              <a:rPr lang="en-US"/>
              <a:t>Địa chỉ :  Phan Rang</a:t>
            </a:r>
          </a:p>
          <a:p>
            <a:r>
              <a:rPr lang="en-US"/>
              <a:t>Nghề nghiệp : làm </a:t>
            </a:r>
            <a:r>
              <a:rPr lang="en-US" smtClean="0"/>
              <a:t>ruộng</a:t>
            </a:r>
          </a:p>
          <a:p>
            <a:r>
              <a:rPr lang="en-US" smtClean="0"/>
              <a:t>Ngày vào viện : 13.4.2019</a:t>
            </a:r>
            <a:endParaRPr lang="en-US"/>
          </a:p>
          <a:p>
            <a:r>
              <a:rPr lang="en-US"/>
              <a:t>Nhập viện vì tiểu đỏ, đi cầu ra máu  </a:t>
            </a:r>
          </a:p>
          <a:p>
            <a:endParaRPr lang="en-US"/>
          </a:p>
        </p:txBody>
      </p:sp>
    </p:spTree>
    <p:extLst>
      <p:ext uri="{BB962C8B-B14F-4D97-AF65-F5344CB8AC3E}">
        <p14:creationId xmlns:p14="http://schemas.microsoft.com/office/powerpoint/2010/main" val="30367440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ésultat de recherche d'images pour &quot;vitamine K&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Résultat de recherche d'images pour &quot;vitamine K&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Résultat de recherche d'images pour &quot;vitamine K&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https://nutrident.fr/wp-content/uploads/2019/02/Vitamine-K-P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626745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8628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t3.depositphotos.com/1009868/16000/i/1600/depositphotos_160005902-stock-photo-chemical-formula-of-vitam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7848600"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9302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researchgate.net/profile/Fedor_Bachmann/publication/260172195/figure/fig1/AS:614161834840065@1523439000957/Mechanism-of-action-of-vitamin-K-antagonists-VKAs-VKAs-exert-their-anticoagul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7086600" cy="361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1645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www.vet.cornell.edu/sites/default/files/intra-hepaticrecycling.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www.vet.cornell.edu/sites/default/files/intra-hepaticrecycling.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www.vet.cornell.edu/sites/default/files/intra-hepaticrecycling.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741" y="1828800"/>
            <a:ext cx="5324475"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014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NƯỚC TIỂU </a:t>
            </a:r>
            <a:endParaRPr lang="en-US"/>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676400"/>
            <a:ext cx="4419600" cy="4191000"/>
          </a:xfrm>
          <a:prstGeom prst="rect">
            <a:avLst/>
          </a:prstGeom>
          <a:noFill/>
          <a:ln>
            <a:noFill/>
          </a:ln>
          <a:effectLst/>
          <a:extLst/>
        </p:spPr>
      </p:pic>
    </p:spTree>
    <p:extLst>
      <p:ext uri="{BB962C8B-B14F-4D97-AF65-F5344CB8AC3E}">
        <p14:creationId xmlns:p14="http://schemas.microsoft.com/office/powerpoint/2010/main" val="4116805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PHÂN </a:t>
            </a:r>
            <a:endParaRPr lang="en-US">
              <a:solidFill>
                <a:srgbClr val="FF0000"/>
              </a:solidFill>
            </a:endParaRPr>
          </a:p>
        </p:txBody>
      </p:sp>
      <p:pic>
        <p:nvPicPr>
          <p:cNvPr id="4" name="Content Placeholder 3" descr="https://www.researchgate.net/profile/Aurelien_Grellet/publication/303477104/figure/download/fig1/AS:365302626963457@1464106341070/An-unformed-stool-containing-mucous-and-blood-may-indicate-coccidiosis.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1" y="1600200"/>
            <a:ext cx="4343400" cy="4525963"/>
          </a:xfrm>
          <a:prstGeom prst="rect">
            <a:avLst/>
          </a:prstGeom>
          <a:noFill/>
          <a:ln>
            <a:noFill/>
          </a:ln>
        </p:spPr>
      </p:pic>
      <p:pic>
        <p:nvPicPr>
          <p:cNvPr id="5" name="img" descr="https://tse4.mm.bing.net/th?id=OIP.MLe_brP2HyLEkn2zeW3zDQHaFj&amp;pid=Api&amp;P=0&amp;w=236&amp;h=178"/>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00200"/>
            <a:ext cx="3429000" cy="4495800"/>
          </a:xfrm>
          <a:prstGeom prst="rect">
            <a:avLst/>
          </a:prstGeom>
          <a:noFill/>
          <a:ln>
            <a:noFill/>
          </a:ln>
        </p:spPr>
      </p:pic>
    </p:spTree>
    <p:extLst>
      <p:ext uri="{BB962C8B-B14F-4D97-AF65-F5344CB8AC3E}">
        <p14:creationId xmlns:p14="http://schemas.microsoft.com/office/powerpoint/2010/main" val="1889217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TIỂU ĐỎ</a:t>
            </a:r>
            <a:endParaRPr lang="en-US"/>
          </a:p>
        </p:txBody>
      </p:sp>
    </p:spTree>
    <p:extLst>
      <p:ext uri="{BB962C8B-B14F-4D97-AF65-F5344CB8AC3E}">
        <p14:creationId xmlns:p14="http://schemas.microsoft.com/office/powerpoint/2010/main" val="2433367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762000"/>
            <a:ext cx="6019800"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152400"/>
            <a:ext cx="5334000" cy="646331"/>
          </a:xfrm>
          <a:prstGeom prst="rect">
            <a:avLst/>
          </a:prstGeom>
          <a:noFill/>
        </p:spPr>
        <p:txBody>
          <a:bodyPr wrap="square" rtlCol="0">
            <a:spAutoFit/>
          </a:bodyPr>
          <a:lstStyle/>
          <a:p>
            <a:r>
              <a:rPr lang="en-US" sz="3600" smtClean="0">
                <a:solidFill>
                  <a:srgbClr val="0070C0"/>
                </a:solidFill>
              </a:rPr>
              <a:t>ĐƯỜNG TIẾT NIỆU</a:t>
            </a:r>
            <a:endParaRPr lang="en-US" sz="3600">
              <a:solidFill>
                <a:srgbClr val="0070C0"/>
              </a:solidFill>
            </a:endParaRPr>
          </a:p>
        </p:txBody>
      </p:sp>
    </p:spTree>
    <p:extLst>
      <p:ext uri="{BB962C8B-B14F-4D97-AF65-F5344CB8AC3E}">
        <p14:creationId xmlns:p14="http://schemas.microsoft.com/office/powerpoint/2010/main" val="284918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1578</Words>
  <Application>Microsoft Office PowerPoint</Application>
  <PresentationFormat>On-screen Show (4:3)</PresentationFormat>
  <Paragraphs>347</Paragraphs>
  <Slides>53</Slides>
  <Notes>53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CA LÂM SÀNG </vt:lpstr>
      <vt:lpstr>LÝ DO HỌC CA LS RỐI LOẠN ĐÔNG MÁU</vt:lpstr>
      <vt:lpstr>MỤC TIÊU </vt:lpstr>
      <vt:lpstr>TÀI LIỆU ĐỌC TRƯỚC KHI LÊN LỚP </vt:lpstr>
      <vt:lpstr>HÀNH CHÍNH</vt:lpstr>
      <vt:lpstr>NƯỚC TIỂU </vt:lpstr>
      <vt:lpstr>PHÂN </vt:lpstr>
      <vt:lpstr>NGUYÊN NHÂN TIỂU ĐỎ</vt:lpstr>
      <vt:lpstr>PowerPoint Presentation</vt:lpstr>
      <vt:lpstr>NGUYÊN   NHÂN  TIỂU  MÁU</vt:lpstr>
      <vt:lpstr>Nguyên nhân tiểu máu từ Bàng quang</vt:lpstr>
      <vt:lpstr>NGUYÊN NHÂN PHÂN ĐEN , ĐỎ</vt:lpstr>
      <vt:lpstr>ỐNG TIÊU HÓA</vt:lpstr>
      <vt:lpstr>BỆNH SỬ</vt:lpstr>
      <vt:lpstr>Câu hỏi</vt:lpstr>
      <vt:lpstr>PowerPoint Presentation</vt:lpstr>
      <vt:lpstr>XỬ TRÍ TẠI BV PHAN RANG</vt:lpstr>
      <vt:lpstr>HỎI TIỀN CĂN ???</vt:lpstr>
      <vt:lpstr>Tiền căn  </vt:lpstr>
      <vt:lpstr>XHDD</vt:lpstr>
      <vt:lpstr>TIẾP CẬN BN CÓ  XH NHIỀU NƠI </vt:lpstr>
      <vt:lpstr>Khám</vt:lpstr>
      <vt:lpstr>PowerPoint Presentation</vt:lpstr>
      <vt:lpstr>CHẨN ĐOÁN SƠ BỘ </vt:lpstr>
      <vt:lpstr>Xét nghiệm gì cần làm cho BN ?</vt:lpstr>
      <vt:lpstr>Xét nghiệm gì cần làm cho BN  </vt:lpstr>
      <vt:lpstr>PowerPoint Presentation</vt:lpstr>
      <vt:lpstr>ĐMTB </vt:lpstr>
      <vt:lpstr>NGUYÊN NHÂN</vt:lpstr>
      <vt:lpstr>SƠ ĐỒ ĐÔNG MÁU</vt:lpstr>
      <vt:lpstr>Định lượng yếu tố đông máu </vt:lpstr>
      <vt:lpstr>Nguyên nhân</vt:lpstr>
      <vt:lpstr>CHẨN ĐOÁN </vt:lpstr>
      <vt:lpstr>CHẨN ĐOÁN </vt:lpstr>
      <vt:lpstr>  Cần hỏi thêm BN câu hỏi gì thêm không? </vt:lpstr>
      <vt:lpstr>Điều trị  BN như thế nào?</vt:lpstr>
      <vt:lpstr>Điều trị cấp cứu</vt:lpstr>
      <vt:lpstr>Điều trị </vt:lpstr>
      <vt:lpstr>Theo dõi điều trị</vt:lpstr>
      <vt:lpstr>THEO DÕI  ĐMTB </vt:lpstr>
      <vt:lpstr>Khi nào cho BN xuất viện ?</vt:lpstr>
      <vt:lpstr>Khi nào cho BN xuất viện </vt:lpstr>
      <vt:lpstr>THEO DÕI  ĐMTB </vt:lpstr>
      <vt:lpstr>PowerPoint Presentation</vt:lpstr>
      <vt:lpstr>HẸN TÁI KHÁM </vt:lpstr>
      <vt:lpstr>PowerPoint Presentation</vt:lpstr>
      <vt:lpstr>PowerPoint Presentation</vt:lpstr>
      <vt:lpstr>Thuốc diệt chuột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dc:title>
  <dc:creator>DELL</dc:creator>
  <cp:lastModifiedBy>Huyethoc</cp:lastModifiedBy>
  <cp:revision>53</cp:revision>
  <dcterms:created xsi:type="dcterms:W3CDTF">2019-06-06T07:06:27Z</dcterms:created>
  <dcterms:modified xsi:type="dcterms:W3CDTF">2019-12-03T09:07:14Z</dcterms:modified>
</cp:coreProperties>
</file>