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1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6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7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7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DEEE-C3D7-4AED-A76B-C8BC05F1416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1817-56D6-4006-9C46-5AC52283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82752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FFP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/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INR &gt;1,5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aPTT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&gt;1,5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(</a:t>
            </a:r>
            <a:r>
              <a:rPr lang="en-US" dirty="0" err="1" smtClean="0"/>
              <a:t>aPTT</a:t>
            </a:r>
            <a:r>
              <a:rPr lang="en-US" dirty="0" smtClean="0"/>
              <a:t> (R) &gt;1,5) 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INR &gt;2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INR &gt;1,5 </a:t>
            </a:r>
            <a:r>
              <a:rPr lang="en-US" dirty="0" err="1" smtClean="0"/>
              <a:t>trong</a:t>
            </a:r>
            <a:r>
              <a:rPr lang="en-US" dirty="0" smtClean="0"/>
              <a:t> PT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Liều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10-15 ml/kg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aPTT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8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51" y="0"/>
            <a:ext cx="694694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" y="2129744"/>
            <a:ext cx="5145515" cy="1014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51" y="3583362"/>
            <a:ext cx="4454486" cy="6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1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: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do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hụt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(VD </a:t>
            </a:r>
            <a:r>
              <a:rPr lang="en-US" dirty="0" err="1" smtClean="0"/>
              <a:t>DIC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gan</a:t>
            </a:r>
            <a:r>
              <a:rPr lang="en-US" dirty="0" smtClean="0"/>
              <a:t>, PT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aPTT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TỦA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Chứa</a:t>
            </a:r>
            <a:r>
              <a:rPr lang="en-US" dirty="0" smtClean="0"/>
              <a:t>: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VIII, </a:t>
            </a:r>
            <a:r>
              <a:rPr lang="en-US" dirty="0" err="1" smtClean="0"/>
              <a:t>vWF</a:t>
            </a:r>
            <a:r>
              <a:rPr lang="en-US" dirty="0" smtClean="0"/>
              <a:t>, Fibrinogen,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XIII, Fibronectin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hụt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VIII, </a:t>
            </a:r>
            <a:r>
              <a:rPr lang="en-US" dirty="0" err="1" smtClean="0"/>
              <a:t>vWF</a:t>
            </a:r>
            <a:r>
              <a:rPr lang="en-US" dirty="0" smtClean="0"/>
              <a:t>, Fibrinogen,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XIII </a:t>
            </a:r>
            <a:r>
              <a:rPr lang="en-US" dirty="0" err="1" smtClean="0"/>
              <a:t>bẩm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/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sợi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mức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Fibrinogen </a:t>
            </a:r>
            <a:r>
              <a:rPr lang="en-US" dirty="0"/>
              <a:t>&lt; 100 mg/</a:t>
            </a:r>
            <a:r>
              <a:rPr lang="en-US" dirty="0" err="1"/>
              <a:t>dL</a:t>
            </a:r>
            <a:r>
              <a:rPr lang="en-US" dirty="0"/>
              <a:t> (1 g/L</a:t>
            </a:r>
            <a:r>
              <a:rPr lang="en-US" dirty="0" smtClean="0"/>
              <a:t>) 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&lt;1,5 g/L)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(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&gt;1,5 g/L)</a:t>
            </a:r>
            <a:endParaRPr lang="en-US" dirty="0"/>
          </a:p>
          <a:p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8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liều</a:t>
            </a:r>
            <a:r>
              <a:rPr lang="en-US" dirty="0" smtClean="0"/>
              <a:t>: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VIII </a:t>
            </a:r>
            <a:r>
              <a:rPr lang="en-US" dirty="0" err="1" smtClean="0"/>
              <a:t>và</a:t>
            </a:r>
            <a:r>
              <a:rPr lang="en-US" dirty="0" smtClean="0"/>
              <a:t> Fibrinogen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394147"/>
            <a:ext cx="9669224" cy="1476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79" y="3935218"/>
            <a:ext cx="7392432" cy="2810267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1935894" y="4088851"/>
            <a:ext cx="395416" cy="2502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672" y="51404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Fibrinogen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KTTC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Kháng</a:t>
            </a:r>
            <a:r>
              <a:rPr lang="en-US" dirty="0" smtClean="0"/>
              <a:t> Vitamin K: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4942"/>
              </p:ext>
            </p:extLst>
          </p:nvPr>
        </p:nvGraphicFramePr>
        <p:xfrm>
          <a:off x="4290393" y="1492937"/>
          <a:ext cx="6131992" cy="5227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5996"/>
                <a:gridCol w="3065996"/>
              </a:tblGrid>
              <a:tr h="1495021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chảy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huyết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khối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thấp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(VD rung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nhĩ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thuần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977" marR="87977" marT="43988" marB="439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Ngưng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warfarin 5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INR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PT 1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INR &lt;1.5: PT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INR 1.5 hay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hơn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vitamin K 1–3 mg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Warfarin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phẫu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soát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chảy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977" marR="87977" marT="43988" marB="439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3291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 cơ chảy máu trung bình cao, nguy cơ huyết khối cao (VD van tim nhân tạo, huyết khối trong vòng 3 tháng)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977" marR="87977" marT="43988" marB="439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Ngưng Warfarin 5 ngày trước PT, điều trị bắc cầu với Enoxaparin, liều cuối trước PT 24 giờ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Bắt đầu Enox lại khi kiểm soát được chảy máu (nguy cơ chảy máu cao: 48 giờ sau PT)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 dụng lại Warfarin sau đó ngay khi có thể uống được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977" marR="87977" marT="43988" marB="439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806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Mổ bán cấp ( trong vòng 6-12 giờ)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977" marR="87977" marT="43988" marB="439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Ngưng Warfarin, dùng vitamin K 1–3 mg.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INR giảm sau 6-8 giờ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977" marR="87977" marT="43988" marB="439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220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Mổ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cấp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cứu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huyết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dọa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mạng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977" marR="87977" marT="43988" marB="439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Ngưng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Warfarin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Huyết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đông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lạnh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PCC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ưu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tiên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hơn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HTĐL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5 mg Vitamin K.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7977" marR="87977" marT="43988" marB="439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92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0"/>
            <a:ext cx="952934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10119" y="2858529"/>
            <a:ext cx="1532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Thang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Caprini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0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221627" cy="6147006"/>
          </a:xfrm>
        </p:spPr>
      </p:pic>
      <p:sp>
        <p:nvSpPr>
          <p:cNvPr id="5" name="TextBox 4"/>
          <p:cNvSpPr txBox="1"/>
          <p:nvPr/>
        </p:nvSpPr>
        <p:spPr>
          <a:xfrm>
            <a:off x="7603524" y="2957384"/>
            <a:ext cx="338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Thang </a:t>
            </a:r>
            <a:r>
              <a:rPr lang="en-US" dirty="0" err="1" smtClean="0"/>
              <a:t>điểm</a:t>
            </a:r>
            <a:r>
              <a:rPr lang="en-US" dirty="0" smtClean="0"/>
              <a:t> HAS-BLED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5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Heparin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nặng</a:t>
            </a:r>
            <a:r>
              <a:rPr lang="en-US" sz="2400" dirty="0"/>
              <a:t>: </a:t>
            </a:r>
            <a:r>
              <a:rPr lang="en-US" sz="2400" dirty="0" err="1"/>
              <a:t>ngưng</a:t>
            </a:r>
            <a:r>
              <a:rPr lang="en-US" sz="2400" dirty="0"/>
              <a:t> Heparin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chảy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: </a:t>
            </a:r>
            <a:r>
              <a:rPr lang="en-US" sz="2400" dirty="0" err="1"/>
              <a:t>1mg</a:t>
            </a:r>
            <a:r>
              <a:rPr lang="en-US" sz="2400" dirty="0"/>
              <a:t> </a:t>
            </a:r>
            <a:r>
              <a:rPr lang="en-US" sz="2400" dirty="0" err="1"/>
              <a:t>Protamin</a:t>
            </a:r>
            <a:r>
              <a:rPr lang="en-US" sz="2400" dirty="0"/>
              <a:t> sulfate/ 100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Heparin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,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&lt; </a:t>
            </a:r>
            <a:r>
              <a:rPr lang="en-US" sz="2400" dirty="0" err="1"/>
              <a:t>5mg</a:t>
            </a:r>
            <a:r>
              <a:rPr lang="en-US" sz="2400" dirty="0"/>
              <a:t>/</a:t>
            </a:r>
            <a:r>
              <a:rPr lang="en-US" sz="2400" dirty="0" err="1"/>
              <a:t>phút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Liều</a:t>
            </a:r>
            <a:r>
              <a:rPr lang="en-US" sz="2400" dirty="0" smtClean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50 mg </a:t>
            </a:r>
            <a:r>
              <a:rPr lang="en-US" sz="2400" dirty="0" err="1"/>
              <a:t>Protamin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5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Heparin </a:t>
            </a:r>
            <a:r>
              <a:rPr lang="en-US" dirty="0" err="1"/>
              <a:t>TLPTT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&gt;</a:t>
            </a:r>
            <a:r>
              <a:rPr lang="en-US" dirty="0" err="1"/>
              <a:t>8h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PT: an </a:t>
            </a:r>
            <a:r>
              <a:rPr lang="en-US" dirty="0" err="1"/>
              <a:t>toàn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&lt;</a:t>
            </a:r>
            <a:r>
              <a:rPr lang="en-US" dirty="0" err="1"/>
              <a:t>8h</a:t>
            </a:r>
            <a:r>
              <a:rPr lang="en-US" dirty="0"/>
              <a:t>: </a:t>
            </a:r>
            <a:r>
              <a:rPr lang="en-US" dirty="0" err="1"/>
              <a:t>1mg</a:t>
            </a:r>
            <a:r>
              <a:rPr lang="en-US" dirty="0"/>
              <a:t> </a:t>
            </a:r>
            <a:r>
              <a:rPr lang="en-US" dirty="0" err="1"/>
              <a:t>Protamin</a:t>
            </a:r>
            <a:r>
              <a:rPr lang="en-US" dirty="0"/>
              <a:t>/ </a:t>
            </a:r>
            <a:r>
              <a:rPr lang="en-US" dirty="0" smtClean="0"/>
              <a:t>1 mg Enoxaparin (</a:t>
            </a:r>
            <a:r>
              <a:rPr lang="en-US" dirty="0" err="1" smtClean="0"/>
              <a:t>hoặc</a:t>
            </a:r>
            <a:r>
              <a:rPr lang="en-US" dirty="0" smtClean="0"/>
              <a:t> 100 </a:t>
            </a:r>
            <a:r>
              <a:rPr lang="en-US" dirty="0" err="1" smtClean="0"/>
              <a:t>đơn</a:t>
            </a:r>
            <a:r>
              <a:rPr lang="en-US" dirty="0" smtClean="0"/>
              <a:t> vi anti </a:t>
            </a:r>
            <a:r>
              <a:rPr lang="en-US" dirty="0" err="1" smtClean="0"/>
              <a:t>Xa</a:t>
            </a:r>
            <a:r>
              <a:rPr lang="en-US" dirty="0" smtClean="0"/>
              <a:t>),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&lt; </a:t>
            </a:r>
            <a:r>
              <a:rPr lang="en-US" dirty="0" err="1"/>
              <a:t>5mg</a:t>
            </a:r>
            <a:r>
              <a:rPr lang="en-US" dirty="0"/>
              <a:t>/</a:t>
            </a:r>
            <a:r>
              <a:rPr lang="en-US" dirty="0" err="1"/>
              <a:t>phút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0,5 mg</a:t>
            </a:r>
            <a:r>
              <a:rPr lang="en-US" dirty="0" smtClean="0"/>
              <a:t>/ 1 mg Enoxaparin (</a:t>
            </a:r>
            <a:r>
              <a:rPr lang="en-US" dirty="0" err="1"/>
              <a:t>hoặc</a:t>
            </a:r>
            <a:r>
              <a:rPr lang="en-US" dirty="0"/>
              <a:t> 100 </a:t>
            </a:r>
            <a:r>
              <a:rPr lang="en-US" dirty="0" err="1"/>
              <a:t>đơn</a:t>
            </a:r>
            <a:r>
              <a:rPr lang="en-US" dirty="0"/>
              <a:t> vi anti </a:t>
            </a:r>
            <a:r>
              <a:rPr lang="en-US" dirty="0" err="1" smtClean="0"/>
              <a:t>Xa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Đe</a:t>
            </a:r>
            <a:r>
              <a:rPr lang="en-US" dirty="0" smtClean="0"/>
              <a:t> </a:t>
            </a:r>
            <a:r>
              <a:rPr lang="en-US" dirty="0" err="1"/>
              <a:t>dọa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VIIa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" y="0"/>
            <a:ext cx="518441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76" y="0"/>
            <a:ext cx="4445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77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31" y="10430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Dabigatran: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bán</a:t>
            </a:r>
            <a:r>
              <a:rPr lang="en-US" sz="2200" dirty="0"/>
              <a:t> </a:t>
            </a:r>
            <a:r>
              <a:rPr lang="en-US" sz="2200" dirty="0" err="1"/>
              <a:t>hủy</a:t>
            </a:r>
            <a:r>
              <a:rPr lang="en-US" sz="2200" dirty="0"/>
              <a:t> </a:t>
            </a:r>
            <a:r>
              <a:rPr lang="en-US" sz="2200" dirty="0" err="1"/>
              <a:t>ngắn</a:t>
            </a:r>
            <a:r>
              <a:rPr lang="en-US" sz="2200" dirty="0"/>
              <a:t> (12-</a:t>
            </a:r>
            <a:r>
              <a:rPr lang="en-US" sz="2200" dirty="0" err="1"/>
              <a:t>14h</a:t>
            </a:r>
            <a:r>
              <a:rPr lang="en-US" sz="2200" dirty="0"/>
              <a:t>).  BN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huyết</a:t>
            </a:r>
            <a:r>
              <a:rPr lang="en-US" sz="2200" dirty="0"/>
              <a:t> + </a:t>
            </a:r>
            <a:r>
              <a:rPr lang="en-US" sz="2200" dirty="0" err="1"/>
              <a:t>uống</a:t>
            </a:r>
            <a:r>
              <a:rPr lang="en-US" sz="2200" dirty="0"/>
              <a:t> &lt;2 </a:t>
            </a:r>
            <a:r>
              <a:rPr lang="en-US" sz="2200" dirty="0" err="1"/>
              <a:t>giờ</a:t>
            </a:r>
            <a:r>
              <a:rPr lang="en-US" sz="2200" dirty="0"/>
              <a:t>: than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. </a:t>
            </a:r>
            <a:r>
              <a:rPr lang="en-US" sz="2200" dirty="0" err="1"/>
              <a:t>Lọc</a:t>
            </a:r>
            <a:r>
              <a:rPr lang="en-US" sz="2200" dirty="0"/>
              <a:t> </a:t>
            </a:r>
            <a:r>
              <a:rPr lang="en-US" sz="2200" dirty="0" err="1"/>
              <a:t>máu</a:t>
            </a:r>
            <a:r>
              <a:rPr lang="en-US" sz="2200" dirty="0"/>
              <a:t>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.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huyết</a:t>
            </a:r>
            <a:r>
              <a:rPr lang="en-US" sz="2200" dirty="0"/>
              <a:t> </a:t>
            </a:r>
            <a:r>
              <a:rPr lang="en-US" sz="2200" dirty="0" err="1"/>
              <a:t>đe</a:t>
            </a:r>
            <a:r>
              <a:rPr lang="en-US" sz="2200" dirty="0"/>
              <a:t> </a:t>
            </a:r>
            <a:r>
              <a:rPr lang="en-US" sz="2200" dirty="0" err="1"/>
              <a:t>dọa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 smtClean="0"/>
              <a:t>mạng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phẫu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200" dirty="0" err="1" smtClean="0"/>
              <a:t>Idarucizumab</a:t>
            </a:r>
            <a:r>
              <a:rPr lang="en-US" sz="2200" dirty="0" smtClean="0"/>
              <a:t>, </a:t>
            </a:r>
            <a:r>
              <a:rPr lang="en-US" sz="2200" dirty="0" err="1" smtClean="0"/>
              <a:t>HTĐL</a:t>
            </a:r>
            <a:r>
              <a:rPr lang="en-US" sz="2200" dirty="0"/>
              <a:t>, </a:t>
            </a:r>
            <a:r>
              <a:rPr lang="en-US" sz="2200" dirty="0" err="1"/>
              <a:t>VIIa</a:t>
            </a:r>
            <a:r>
              <a:rPr lang="en-US" sz="2200" dirty="0"/>
              <a:t>, </a:t>
            </a:r>
            <a:r>
              <a:rPr lang="en-US" sz="2200" dirty="0" err="1"/>
              <a:t>PCC</a:t>
            </a:r>
            <a:r>
              <a:rPr lang="en-US" sz="2200" dirty="0"/>
              <a:t>. </a:t>
            </a:r>
            <a:r>
              <a:rPr lang="en-US" sz="2200" dirty="0" err="1"/>
              <a:t>Chú</a:t>
            </a:r>
            <a:r>
              <a:rPr lang="en-US" sz="2200" dirty="0"/>
              <a:t> ý: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ngưng</a:t>
            </a:r>
            <a:r>
              <a:rPr lang="en-US" sz="2200" dirty="0"/>
              <a:t> </a:t>
            </a:r>
            <a:r>
              <a:rPr lang="en-US" sz="2200" dirty="0" err="1"/>
              <a:t>thuốc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PT </a:t>
            </a:r>
            <a:r>
              <a:rPr lang="en-US" sz="2200" dirty="0" err="1"/>
              <a:t>tùy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 smtClean="0"/>
              <a:t>thận</a:t>
            </a:r>
            <a:r>
              <a:rPr lang="en-US" sz="2200" dirty="0" smtClean="0"/>
              <a:t> (</a:t>
            </a:r>
            <a:r>
              <a:rPr lang="en-US" sz="2200" dirty="0" err="1" smtClean="0"/>
              <a:t>cân</a:t>
            </a:r>
            <a:r>
              <a:rPr lang="en-US" sz="2200" dirty="0" smtClean="0"/>
              <a:t> </a:t>
            </a:r>
            <a:r>
              <a:rPr lang="en-US" sz="2200" dirty="0" err="1" smtClean="0"/>
              <a:t>nhắc</a:t>
            </a:r>
            <a:r>
              <a:rPr lang="en-US" sz="2200" dirty="0" smtClean="0"/>
              <a:t> </a:t>
            </a:r>
            <a:r>
              <a:rPr lang="en-US" sz="2200" dirty="0" err="1" smtClean="0"/>
              <a:t>bắc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Heparin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nguy</a:t>
            </a:r>
            <a:r>
              <a:rPr lang="en-US" sz="2200" dirty="0" smtClean="0"/>
              <a:t> </a:t>
            </a: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 smtClean="0"/>
              <a:t>huyết</a:t>
            </a:r>
            <a:r>
              <a:rPr lang="en-US" sz="2200" dirty="0" smtClean="0"/>
              <a:t> </a:t>
            </a:r>
            <a:r>
              <a:rPr lang="en-US" sz="2200" dirty="0" err="1" smtClean="0"/>
              <a:t>khối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):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2779"/>
            <a:ext cx="9695935" cy="25291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3696" y="6311900"/>
            <a:ext cx="106103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Clinical Excellence Commission. Non-vitamin K antagonist oral anticoagulant (</a:t>
            </a:r>
            <a:r>
              <a:rPr lang="en-US" sz="1100" dirty="0" err="1"/>
              <a:t>NOAC</a:t>
            </a:r>
            <a:r>
              <a:rPr lang="en-US" sz="1100" dirty="0"/>
              <a:t>) guidelines. 2017. Available from: www.cec.health.nsw.gov.au/__data/ assets/</a:t>
            </a:r>
            <a:r>
              <a:rPr lang="en-US" sz="1100" dirty="0" err="1"/>
              <a:t>pdf_file</a:t>
            </a:r>
            <a:r>
              <a:rPr lang="en-US" sz="1100" dirty="0"/>
              <a:t>/0007/326419/noac_guidelines.pdf (Accessed Jun, 2018)</a:t>
            </a:r>
          </a:p>
        </p:txBody>
      </p:sp>
    </p:spTree>
    <p:extLst>
      <p:ext uri="{BB962C8B-B14F-4D97-AF65-F5344CB8AC3E}">
        <p14:creationId xmlns:p14="http://schemas.microsoft.com/office/powerpoint/2010/main" val="176234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Rivaroxaban (</a:t>
            </a:r>
            <a:r>
              <a:rPr lang="en-US" dirty="0" err="1" smtClean="0"/>
              <a:t>Xarelto</a:t>
            </a:r>
            <a:r>
              <a:rPr lang="en-US" dirty="0" smtClean="0"/>
              <a:t>):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/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đe</a:t>
            </a:r>
            <a:r>
              <a:rPr lang="en-US" dirty="0" smtClean="0"/>
              <a:t> </a:t>
            </a:r>
            <a:r>
              <a:rPr lang="en-US" dirty="0" err="1" smtClean="0"/>
              <a:t>dọa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,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VIIa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PCC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18"/>
            <a:ext cx="12192000" cy="2462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3696" y="6311900"/>
            <a:ext cx="106103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Clinical Excellence Commission. Non-vitamin K antagonist oral anticoagulant (</a:t>
            </a:r>
            <a:r>
              <a:rPr lang="en-US" sz="1100" dirty="0" err="1"/>
              <a:t>NOAC</a:t>
            </a:r>
            <a:r>
              <a:rPr lang="en-US" sz="1100" dirty="0"/>
              <a:t>) guidelines. 2017. Available from: www.cec.health.nsw.gov.au/__data/ assets/</a:t>
            </a:r>
            <a:r>
              <a:rPr lang="en-US" sz="1100" dirty="0" err="1"/>
              <a:t>pdf_file</a:t>
            </a:r>
            <a:r>
              <a:rPr lang="en-US" sz="1100" dirty="0"/>
              <a:t>/0007/326419/noac_guidelines.pdf (Accessed Jun, 2018)</a:t>
            </a:r>
          </a:p>
        </p:txBody>
      </p:sp>
    </p:spTree>
    <p:extLst>
      <p:ext uri="{BB962C8B-B14F-4D97-AF65-F5344CB8AC3E}">
        <p14:creationId xmlns:p14="http://schemas.microsoft.com/office/powerpoint/2010/main" val="13733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82"/>
            <a:ext cx="12192000" cy="6063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3696" y="6311900"/>
            <a:ext cx="106103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Clinical Excellence Commission. Non-vitamin K antagonist oral anticoagulant (</a:t>
            </a:r>
            <a:r>
              <a:rPr lang="en-US" sz="1100" dirty="0" err="1"/>
              <a:t>NOAC</a:t>
            </a:r>
            <a:r>
              <a:rPr lang="en-US" sz="1100" dirty="0"/>
              <a:t>) guidelines. 2017. Available from: www.cec.health.nsw.gov.au/__data/ assets/</a:t>
            </a:r>
            <a:r>
              <a:rPr lang="en-US" sz="1100" dirty="0" err="1"/>
              <a:t>pdf_file</a:t>
            </a:r>
            <a:r>
              <a:rPr lang="en-US" sz="1100" dirty="0"/>
              <a:t>/0007/326419/noac_guidelines.pdf (Accessed Jun, 2018)</a:t>
            </a:r>
          </a:p>
        </p:txBody>
      </p:sp>
    </p:spTree>
    <p:extLst>
      <p:ext uri="{BB962C8B-B14F-4D97-AF65-F5344CB8AC3E}">
        <p14:creationId xmlns:p14="http://schemas.microsoft.com/office/powerpoint/2010/main" val="2289093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0" y="2387462"/>
            <a:ext cx="5943600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2" y="326339"/>
            <a:ext cx="10515600" cy="4351338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PT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4758" y="930876"/>
            <a:ext cx="5527588" cy="57829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05151" y="873211"/>
            <a:ext cx="5006546" cy="57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41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          (MASSIVE TRANSFUSION)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Truyền</a:t>
            </a:r>
            <a:r>
              <a:rPr lang="en-US" dirty="0" smtClean="0"/>
              <a:t> ≥ 1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10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24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Truyền</a:t>
            </a:r>
            <a:r>
              <a:rPr lang="en-US" dirty="0" smtClean="0"/>
              <a:t> &gt; 50%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3 </a:t>
            </a:r>
            <a:r>
              <a:rPr lang="en-US" dirty="0" err="1" smtClean="0"/>
              <a:t>giờ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Truyền</a:t>
            </a:r>
            <a:r>
              <a:rPr lang="en-US" dirty="0" smtClean="0"/>
              <a:t> &gt;4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1 </a:t>
            </a:r>
            <a:r>
              <a:rPr lang="en-US" dirty="0" err="1" smtClean="0"/>
              <a:t>giờ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8091" y="6311900"/>
            <a:ext cx="108657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Hsu, Yen-Michael &amp; Haas, Thorsten &amp; Cushing, Melissa. (2016). Massive transfusion protocols: current best practice. International Journal of Clinical Transfusion Medicine. 2016. 15. 10.2147/</a:t>
            </a:r>
            <a:r>
              <a:rPr lang="en-US" sz="1100" dirty="0" err="1"/>
              <a:t>IJCTM.S61916</a:t>
            </a:r>
            <a:r>
              <a:rPr lang="en-US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4442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TMKLL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Chấn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/>
              <a:t>/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chấn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42" y="0"/>
            <a:ext cx="540400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898" y="6085795"/>
            <a:ext cx="55667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Hsu, Yen-Michael &amp; Haas, Thorsten &amp; Cushing, Melissa. (2016). Massive transfusion protocols: current best practice. International Journal of Clinical Transfusion Medicine. 2016. 15. 10.2147/</a:t>
            </a:r>
            <a:r>
              <a:rPr lang="en-US" sz="1100" dirty="0" err="1"/>
              <a:t>IJCTM.S61916</a:t>
            </a:r>
            <a:r>
              <a:rPr lang="en-US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392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Chấn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2306080"/>
            <a:ext cx="7620000" cy="29217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68" y="1235160"/>
            <a:ext cx="3956994" cy="51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1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705"/>
            <a:ext cx="12192000" cy="46720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270" y="5850323"/>
            <a:ext cx="115082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Callcut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R. A., Cripps, M. W., Nelson, M. F., Conroy, A. S., Robinson, B. B. R., &amp; Cohen, M. J. (2016). 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Massive Transfusion Score as a decision aid for resuscitation. Journal of Trauma and Acute Care Surgery, 80(3), 450–</a:t>
            </a:r>
            <a:r>
              <a:rPr lang="en-US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456.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doi:10.1097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ta.0000000000000914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63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85" y="1381651"/>
            <a:ext cx="8383170" cy="5363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423" y="0"/>
            <a:ext cx="4324161" cy="1361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301" y="0"/>
            <a:ext cx="5910368" cy="13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8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Ở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(critically ill):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: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Hgb</a:t>
            </a:r>
            <a:r>
              <a:rPr lang="en-US" dirty="0" smtClean="0"/>
              <a:t> &lt;80 g/L.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Hgb</a:t>
            </a:r>
            <a:r>
              <a:rPr lang="en-US" dirty="0" smtClean="0"/>
              <a:t> &lt;70 g/L.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Hgb</a:t>
            </a:r>
            <a:r>
              <a:rPr lang="en-US" dirty="0" smtClean="0"/>
              <a:t> &gt; 100 g/L.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&gt;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: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,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, </a:t>
            </a:r>
            <a:r>
              <a:rPr lang="en-US" dirty="0" err="1" smtClean="0"/>
              <a:t>thiếu</a:t>
            </a:r>
            <a:r>
              <a:rPr lang="en-US" dirty="0" smtClean="0"/>
              <a:t> oxy </a:t>
            </a:r>
            <a:r>
              <a:rPr lang="en-US" dirty="0" err="1" smtClean="0"/>
              <a:t>mô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TMKLL</a:t>
            </a:r>
            <a:r>
              <a:rPr lang="en-US" dirty="0" smtClean="0"/>
              <a:t>: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 1 HC: 1 HT, 1 HC: 2 HT, 1 HC: 2 HT: 1 TC, hay 1 HC : 1 HT: 1 TC?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: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1:1:1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Lưu</a:t>
            </a:r>
            <a:r>
              <a:rPr lang="en-US" dirty="0" smtClean="0"/>
              <a:t> ý: Fibrinogen &lt; 100 mg/</a:t>
            </a:r>
            <a:r>
              <a:rPr lang="en-US" dirty="0" err="1" smtClean="0"/>
              <a:t>dL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r>
              <a:rPr lang="en-US" dirty="0" smtClean="0"/>
              <a:t> =&gt;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tủa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Hiện</a:t>
            </a:r>
            <a:r>
              <a:rPr lang="en-US" dirty="0" smtClean="0"/>
              <a:t> nay: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“</a:t>
            </a:r>
            <a:r>
              <a:rPr lang="en-US" dirty="0" err="1" smtClean="0"/>
              <a:t>gói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712" y="6176963"/>
            <a:ext cx="108657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Hsu, Yen-Michael &amp; Haas, Thorsten &amp; Cushing, Melissa. (2016). Massive transfusion protocols: current best practice. International Journal of Clinical Transfusion Medicine. 2016. 15. 10.2147/</a:t>
            </a:r>
            <a:r>
              <a:rPr lang="en-US" sz="1100" dirty="0" err="1"/>
              <a:t>IJCTM.S61916</a:t>
            </a:r>
            <a:r>
              <a:rPr lang="en-US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2637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0" y="0"/>
            <a:ext cx="12134639" cy="5371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091" y="5558573"/>
            <a:ext cx="108657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Hsu, Yen-Michael &amp; Haas, Thorsten &amp; Cushing, Melissa. (2016). Massive transfusion protocols: current best practice. International Journal of Clinical Transfusion Medicine. 2016. 15. 10.2147/</a:t>
            </a:r>
            <a:r>
              <a:rPr lang="en-US" sz="1100" dirty="0" err="1"/>
              <a:t>IJCTM.S61916</a:t>
            </a:r>
            <a:r>
              <a:rPr lang="en-US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57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32" y="1027906"/>
            <a:ext cx="7990702" cy="5830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1" y="3765479"/>
            <a:ext cx="3233063" cy="1017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7" y="1131596"/>
            <a:ext cx="3537225" cy="83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TMKLL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30-60 </a:t>
            </a:r>
            <a:r>
              <a:rPr lang="en-US" dirty="0" err="1" smtClean="0"/>
              <a:t>phút</a:t>
            </a:r>
            <a:r>
              <a:rPr lang="en-US" dirty="0" smtClean="0"/>
              <a:t>: </a:t>
            </a:r>
            <a:r>
              <a:rPr lang="en-US" dirty="0" err="1" smtClean="0"/>
              <a:t>CTM</a:t>
            </a:r>
            <a:r>
              <a:rPr lang="en-US" dirty="0" smtClean="0"/>
              <a:t>, </a:t>
            </a:r>
            <a:r>
              <a:rPr lang="en-US" dirty="0" err="1" smtClean="0"/>
              <a:t>Calci</a:t>
            </a:r>
            <a:r>
              <a:rPr lang="en-US" dirty="0" smtClean="0"/>
              <a:t> ion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, 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</a:t>
            </a:r>
            <a:r>
              <a:rPr lang="en-US" dirty="0" err="1" smtClean="0"/>
              <a:t>ROTEM</a:t>
            </a:r>
            <a:r>
              <a:rPr lang="en-US" dirty="0" smtClean="0"/>
              <a:t>, </a:t>
            </a:r>
            <a:r>
              <a:rPr lang="en-US" dirty="0" err="1" smtClean="0"/>
              <a:t>TEG</a:t>
            </a:r>
            <a:r>
              <a:rPr lang="en-US" dirty="0" smtClean="0"/>
              <a:t>)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uy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&gt; </a:t>
            </a:r>
            <a:r>
              <a:rPr lang="en-US" dirty="0" err="1" smtClean="0"/>
              <a:t>35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r>
              <a:rPr lang="en-US" dirty="0" smtClean="0"/>
              <a:t>, pH &gt;7,2, </a:t>
            </a:r>
            <a:r>
              <a:rPr lang="en-US" dirty="0" err="1" smtClean="0"/>
              <a:t>kiềm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&lt; -6, </a:t>
            </a:r>
            <a:r>
              <a:rPr lang="en-US" dirty="0" err="1" smtClean="0"/>
              <a:t>lactatet</a:t>
            </a:r>
            <a:r>
              <a:rPr lang="en-US" dirty="0" smtClean="0"/>
              <a:t> &lt;4 </a:t>
            </a:r>
            <a:r>
              <a:rPr lang="en-US" dirty="0" err="1" smtClean="0"/>
              <a:t>mmol</a:t>
            </a:r>
            <a:r>
              <a:rPr lang="en-US" dirty="0" smtClean="0"/>
              <a:t>/L, Ca 2+ &gt; 1,1 </a:t>
            </a:r>
            <a:r>
              <a:rPr lang="en-US" dirty="0" err="1" smtClean="0"/>
              <a:t>mmol</a:t>
            </a:r>
            <a:r>
              <a:rPr lang="en-US" dirty="0" smtClean="0"/>
              <a:t>/L, </a:t>
            </a:r>
            <a:r>
              <a:rPr lang="en-US" dirty="0" err="1" smtClean="0"/>
              <a:t>PLT</a:t>
            </a:r>
            <a:r>
              <a:rPr lang="en-US" dirty="0" smtClean="0"/>
              <a:t> &gt;50 G/L, INR &lt;1,5, </a:t>
            </a:r>
            <a:r>
              <a:rPr lang="en-US" dirty="0" err="1" smtClean="0"/>
              <a:t>aPTT</a:t>
            </a:r>
            <a:r>
              <a:rPr lang="en-US" dirty="0" smtClean="0"/>
              <a:t>&lt;1,5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BT, Fibrinogen &gt; 1,0 g/L (Theo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National Blood Authority – Australia)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Đánh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thang </a:t>
            </a:r>
            <a:r>
              <a:rPr lang="en-US" dirty="0" err="1" smtClean="0">
                <a:solidFill>
                  <a:srgbClr val="FF0000"/>
                </a:solidFill>
              </a:rPr>
              <a:t>điểm</a:t>
            </a:r>
            <a:r>
              <a:rPr lang="en-US" dirty="0" smtClean="0">
                <a:solidFill>
                  <a:srgbClr val="FF0000"/>
                </a:solidFill>
              </a:rPr>
              <a:t> MT </a:t>
            </a:r>
            <a:r>
              <a:rPr lang="en-US" dirty="0" err="1" smtClean="0">
                <a:solidFill>
                  <a:srgbClr val="FF0000"/>
                </a:solidFill>
              </a:rPr>
              <a:t>tại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điểm</a:t>
            </a:r>
            <a:r>
              <a:rPr lang="en-US" dirty="0" smtClean="0">
                <a:solidFill>
                  <a:srgbClr val="FF0000"/>
                </a:solidFill>
              </a:rPr>
              <a:t> 3 </a:t>
            </a:r>
            <a:r>
              <a:rPr lang="en-US" dirty="0" err="1" smtClean="0">
                <a:solidFill>
                  <a:srgbClr val="FF0000"/>
                </a:solidFill>
              </a:rPr>
              <a:t>giờ</a:t>
            </a:r>
            <a:r>
              <a:rPr lang="en-US" dirty="0" smtClean="0">
                <a:solidFill>
                  <a:srgbClr val="FF0000"/>
                </a:solidFill>
              </a:rPr>
              <a:t>, 6 </a:t>
            </a:r>
            <a:r>
              <a:rPr lang="en-US" dirty="0" err="1" smtClean="0">
                <a:solidFill>
                  <a:srgbClr val="FF0000"/>
                </a:solidFill>
              </a:rPr>
              <a:t>giờ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quyết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ngưng</a:t>
            </a:r>
            <a:r>
              <a:rPr lang="en-US" dirty="0" smtClean="0">
                <a:solidFill>
                  <a:srgbClr val="FF0000"/>
                </a:solidFill>
              </a:rPr>
              <a:t> hay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28" y="2242623"/>
            <a:ext cx="4822486" cy="4707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951" y="5917317"/>
            <a:ext cx="4405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Hsu, Yen-Michael &amp; Haas, Thorsten &amp; Cushing, Melissa. (2016). Massive transfusion protocols: current best practice. International Journal of Clinical Transfusion Medicine. 2016. 15. 10.2147/</a:t>
            </a:r>
            <a:r>
              <a:rPr lang="en-US" sz="1100" dirty="0" err="1"/>
              <a:t>IJCTM.S61916</a:t>
            </a:r>
            <a:r>
              <a:rPr lang="en-US" sz="1100" dirty="0"/>
              <a:t>. </a:t>
            </a:r>
            <a:r>
              <a:rPr lang="en-US" sz="1100" dirty="0" smtClean="0"/>
              <a:t>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46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Acid tranexamic: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r>
              <a:rPr lang="en-US" dirty="0" smtClean="0"/>
              <a:t> do </a:t>
            </a:r>
            <a:r>
              <a:rPr lang="en-US" dirty="0" err="1" smtClean="0"/>
              <a:t>chảy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ở BN </a:t>
            </a:r>
            <a:r>
              <a:rPr lang="en-US" dirty="0" err="1" smtClean="0"/>
              <a:t>chấn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. </a:t>
            </a:r>
            <a:r>
              <a:rPr lang="en-US" dirty="0" err="1" smtClean="0"/>
              <a:t>Liều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 1 g bolus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4 g)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1 g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6-8 </a:t>
            </a:r>
            <a:r>
              <a:rPr lang="en-US" dirty="0" err="1" smtClean="0"/>
              <a:t>giờ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VIIa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PCC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=&gt;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: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VIII,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IX, Vitamin 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8091" y="6250551"/>
            <a:ext cx="108657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Hsu, Yen-Michael &amp; Haas, Thorsten &amp; Cushing, Melissa. (2016). Massive transfusion protocols: current best practice. International Journal of Clinical Transfusion Medicine. 2016. 15. 10.2147/</a:t>
            </a:r>
            <a:r>
              <a:rPr lang="en-US" sz="1100" dirty="0" err="1"/>
              <a:t>IJCTM.S61916</a:t>
            </a:r>
            <a:r>
              <a:rPr lang="en-US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044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" y="0"/>
            <a:ext cx="544038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31" y="0"/>
            <a:ext cx="4351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BN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: </a:t>
            </a:r>
          </a:p>
          <a:p>
            <a:pPr>
              <a:lnSpc>
                <a:spcPct val="170000"/>
              </a:lnSpc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BN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&lt; 10 G/L (&lt;20 G/L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74" y="0"/>
            <a:ext cx="6598508" cy="16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78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300" dirty="0" err="1" smtClean="0"/>
              <a:t>Trong</a:t>
            </a:r>
            <a:r>
              <a:rPr lang="en-US" sz="3300" dirty="0" smtClean="0"/>
              <a:t> </a:t>
            </a:r>
            <a:r>
              <a:rPr lang="en-US" sz="3300" dirty="0" err="1" smtClean="0"/>
              <a:t>phẫu</a:t>
            </a:r>
            <a:r>
              <a:rPr lang="en-US" sz="3300" dirty="0" smtClean="0"/>
              <a:t> </a:t>
            </a:r>
            <a:r>
              <a:rPr lang="en-US" sz="3300" dirty="0" err="1" smtClean="0"/>
              <a:t>thuật</a:t>
            </a:r>
            <a:r>
              <a:rPr lang="en-US" sz="3300" dirty="0" smtClean="0"/>
              <a:t>, </a:t>
            </a:r>
            <a:r>
              <a:rPr lang="en-US" sz="3300" dirty="0" err="1" smtClean="0"/>
              <a:t>thủ</a:t>
            </a:r>
            <a:r>
              <a:rPr lang="en-US" sz="3300" dirty="0" smtClean="0"/>
              <a:t> </a:t>
            </a:r>
            <a:r>
              <a:rPr lang="en-US" sz="3300" dirty="0" err="1" smtClean="0"/>
              <a:t>thuật</a:t>
            </a:r>
            <a:r>
              <a:rPr lang="en-US" sz="3300" dirty="0" smtClean="0"/>
              <a:t>: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300" dirty="0" err="1" smtClean="0"/>
              <a:t>Không</a:t>
            </a:r>
            <a:r>
              <a:rPr lang="en-US" sz="3300" dirty="0" smtClean="0"/>
              <a:t> </a:t>
            </a:r>
            <a:r>
              <a:rPr lang="en-US" sz="3300" dirty="0" err="1" smtClean="0"/>
              <a:t>truyền</a:t>
            </a:r>
            <a:r>
              <a:rPr lang="en-US" sz="3300" dirty="0" smtClean="0"/>
              <a:t> </a:t>
            </a:r>
            <a:r>
              <a:rPr lang="en-US" sz="3300" dirty="0" err="1" smtClean="0"/>
              <a:t>tiểu</a:t>
            </a:r>
            <a:r>
              <a:rPr lang="en-US" sz="3300" dirty="0" smtClean="0"/>
              <a:t> </a:t>
            </a:r>
            <a:r>
              <a:rPr lang="en-US" sz="3300" dirty="0" err="1" smtClean="0"/>
              <a:t>cầu</a:t>
            </a:r>
            <a:r>
              <a:rPr lang="en-US" sz="3300" dirty="0" smtClean="0"/>
              <a:t> </a:t>
            </a:r>
            <a:r>
              <a:rPr lang="en-US" sz="3300" dirty="0" err="1" smtClean="0"/>
              <a:t>dự</a:t>
            </a:r>
            <a:r>
              <a:rPr lang="en-US" sz="3300" dirty="0" smtClean="0"/>
              <a:t> </a:t>
            </a:r>
            <a:r>
              <a:rPr lang="en-US" sz="3300" dirty="0" err="1" smtClean="0"/>
              <a:t>phòng</a:t>
            </a:r>
            <a:r>
              <a:rPr lang="en-US" sz="3300" dirty="0" smtClean="0"/>
              <a:t>: </a:t>
            </a:r>
            <a:r>
              <a:rPr lang="en-US" sz="3300" dirty="0" err="1" smtClean="0"/>
              <a:t>chọc</a:t>
            </a:r>
            <a:r>
              <a:rPr lang="en-US" sz="3300" dirty="0" smtClean="0"/>
              <a:t> </a:t>
            </a:r>
            <a:r>
              <a:rPr lang="en-US" sz="3300" dirty="0" err="1" smtClean="0"/>
              <a:t>hút</a:t>
            </a:r>
            <a:r>
              <a:rPr lang="en-US" sz="3300" dirty="0" smtClean="0"/>
              <a:t> </a:t>
            </a:r>
            <a:r>
              <a:rPr lang="en-US" sz="3300" dirty="0" err="1" smtClean="0"/>
              <a:t>tủy</a:t>
            </a:r>
            <a:r>
              <a:rPr lang="en-US" sz="3300" dirty="0" smtClean="0"/>
              <a:t> </a:t>
            </a:r>
            <a:r>
              <a:rPr lang="en-US" sz="3300" dirty="0" err="1" smtClean="0"/>
              <a:t>xương</a:t>
            </a:r>
            <a:r>
              <a:rPr lang="en-US" sz="3300" dirty="0" smtClean="0"/>
              <a:t>, </a:t>
            </a:r>
            <a:r>
              <a:rPr lang="en-US" sz="3300" dirty="0" err="1" smtClean="0"/>
              <a:t>sinh</a:t>
            </a:r>
            <a:r>
              <a:rPr lang="en-US" sz="3300" dirty="0" smtClean="0"/>
              <a:t> </a:t>
            </a:r>
            <a:r>
              <a:rPr lang="en-US" sz="3300" dirty="0" err="1" smtClean="0"/>
              <a:t>thiết</a:t>
            </a:r>
            <a:r>
              <a:rPr lang="en-US" sz="3300" dirty="0" smtClean="0"/>
              <a:t> </a:t>
            </a:r>
            <a:r>
              <a:rPr lang="en-US" sz="3300" dirty="0" err="1" smtClean="0"/>
              <a:t>tủy</a:t>
            </a:r>
            <a:r>
              <a:rPr lang="en-US" sz="3300" dirty="0" smtClean="0"/>
              <a:t>, </a:t>
            </a:r>
            <a:r>
              <a:rPr lang="en-US" sz="3300" dirty="0" err="1" smtClean="0"/>
              <a:t>đặt</a:t>
            </a:r>
            <a:r>
              <a:rPr lang="en-US" sz="3300" dirty="0" smtClean="0"/>
              <a:t> </a:t>
            </a:r>
            <a:r>
              <a:rPr lang="en-US" sz="3300" dirty="0" err="1" smtClean="0"/>
              <a:t>PICC</a:t>
            </a:r>
            <a:r>
              <a:rPr lang="en-US" sz="3300" dirty="0" smtClean="0"/>
              <a:t>, </a:t>
            </a:r>
            <a:r>
              <a:rPr lang="en-US" sz="3300" dirty="0" err="1" smtClean="0"/>
              <a:t>rút</a:t>
            </a:r>
            <a:r>
              <a:rPr lang="en-US" sz="3300" dirty="0" smtClean="0"/>
              <a:t> CVC, </a:t>
            </a:r>
            <a:r>
              <a:rPr lang="en-US" sz="3300" dirty="0" err="1" smtClean="0"/>
              <a:t>phẫu</a:t>
            </a:r>
            <a:r>
              <a:rPr lang="en-US" sz="3300" dirty="0" smtClean="0"/>
              <a:t> </a:t>
            </a:r>
            <a:r>
              <a:rPr lang="en-US" sz="3300" dirty="0" err="1" smtClean="0"/>
              <a:t>thuật</a:t>
            </a:r>
            <a:r>
              <a:rPr lang="en-US" sz="3300" dirty="0" smtClean="0"/>
              <a:t> </a:t>
            </a:r>
            <a:r>
              <a:rPr lang="en-US" sz="3300" dirty="0" err="1" smtClean="0"/>
              <a:t>đục</a:t>
            </a:r>
            <a:r>
              <a:rPr lang="en-US" sz="3300" dirty="0" smtClean="0"/>
              <a:t> </a:t>
            </a:r>
            <a:r>
              <a:rPr lang="en-US" sz="3300" dirty="0" err="1" smtClean="0"/>
              <a:t>thủy</a:t>
            </a:r>
            <a:r>
              <a:rPr lang="en-US" sz="3300" dirty="0" smtClean="0"/>
              <a:t> </a:t>
            </a:r>
            <a:r>
              <a:rPr lang="en-US" sz="3300" dirty="0" err="1" smtClean="0"/>
              <a:t>tinh</a:t>
            </a:r>
            <a:r>
              <a:rPr lang="en-US" sz="3300" dirty="0" smtClean="0"/>
              <a:t> </a:t>
            </a:r>
            <a:r>
              <a:rPr lang="en-US" sz="3300" dirty="0" err="1" smtClean="0"/>
              <a:t>thể</a:t>
            </a:r>
            <a:endParaRPr lang="en-US" sz="3300" dirty="0" smtClean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300" dirty="0" err="1" smtClean="0"/>
              <a:t>Đặt</a:t>
            </a:r>
            <a:r>
              <a:rPr lang="en-US" sz="3300" dirty="0" smtClean="0"/>
              <a:t> CVC: ≥ 20 G/L (</a:t>
            </a:r>
            <a:r>
              <a:rPr lang="en-US" sz="3300" dirty="0" err="1" smtClean="0"/>
              <a:t>nếu</a:t>
            </a:r>
            <a:r>
              <a:rPr lang="en-US" sz="3300" dirty="0" smtClean="0"/>
              <a:t> </a:t>
            </a:r>
            <a:r>
              <a:rPr lang="en-US" sz="3300" dirty="0" err="1" smtClean="0"/>
              <a:t>người</a:t>
            </a:r>
            <a:r>
              <a:rPr lang="en-US" sz="3300" dirty="0" smtClean="0"/>
              <a:t> </a:t>
            </a:r>
            <a:r>
              <a:rPr lang="en-US" sz="3300" dirty="0" err="1" smtClean="0"/>
              <a:t>làm</a:t>
            </a:r>
            <a:r>
              <a:rPr lang="en-US" sz="3300" dirty="0" smtClean="0"/>
              <a:t> </a:t>
            </a:r>
            <a:r>
              <a:rPr lang="en-US" sz="3300" dirty="0" err="1" smtClean="0"/>
              <a:t>có</a:t>
            </a:r>
            <a:r>
              <a:rPr lang="en-US" sz="3300" dirty="0" smtClean="0"/>
              <a:t> </a:t>
            </a:r>
            <a:r>
              <a:rPr lang="en-US" sz="3300" dirty="0" err="1" smtClean="0"/>
              <a:t>kinh</a:t>
            </a:r>
            <a:r>
              <a:rPr lang="en-US" sz="3300" dirty="0" smtClean="0"/>
              <a:t> </a:t>
            </a:r>
            <a:r>
              <a:rPr lang="en-US" sz="3300" dirty="0" err="1" smtClean="0"/>
              <a:t>nghiệm</a:t>
            </a:r>
            <a:r>
              <a:rPr lang="en-US" sz="3300" dirty="0" smtClean="0"/>
              <a:t>, </a:t>
            </a:r>
            <a:r>
              <a:rPr lang="en-US" sz="3300" dirty="0" err="1" smtClean="0"/>
              <a:t>làm</a:t>
            </a:r>
            <a:r>
              <a:rPr lang="en-US" sz="3300" dirty="0" smtClean="0"/>
              <a:t> </a:t>
            </a:r>
            <a:r>
              <a:rPr lang="en-US" sz="3300" dirty="0" err="1" smtClean="0"/>
              <a:t>dưới</a:t>
            </a:r>
            <a:r>
              <a:rPr lang="en-US" sz="3300" dirty="0" smtClean="0"/>
              <a:t> </a:t>
            </a:r>
            <a:r>
              <a:rPr lang="en-US" sz="3300" dirty="0" err="1" smtClean="0"/>
              <a:t>hướng</a:t>
            </a:r>
            <a:r>
              <a:rPr lang="en-US" sz="3300" dirty="0" smtClean="0"/>
              <a:t> </a:t>
            </a:r>
            <a:r>
              <a:rPr lang="en-US" sz="3300" dirty="0" err="1" smtClean="0"/>
              <a:t>dẫn</a:t>
            </a:r>
            <a:r>
              <a:rPr lang="en-US" sz="3300" dirty="0" smtClean="0"/>
              <a:t> </a:t>
            </a:r>
            <a:r>
              <a:rPr lang="en-US" sz="3300" dirty="0" err="1" smtClean="0"/>
              <a:t>siêu</a:t>
            </a:r>
            <a:r>
              <a:rPr lang="en-US" sz="3300" dirty="0" smtClean="0"/>
              <a:t> </a:t>
            </a:r>
            <a:r>
              <a:rPr lang="en-US" sz="3300" dirty="0" err="1" smtClean="0"/>
              <a:t>âm</a:t>
            </a:r>
            <a:r>
              <a:rPr lang="en-US" sz="3300" dirty="0" smtClean="0"/>
              <a:t>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300" dirty="0" err="1" smtClean="0"/>
              <a:t>Chọc</a:t>
            </a:r>
            <a:r>
              <a:rPr lang="en-US" sz="3300" dirty="0" smtClean="0"/>
              <a:t> </a:t>
            </a:r>
            <a:r>
              <a:rPr lang="en-US" sz="3300" dirty="0" err="1" smtClean="0"/>
              <a:t>dò</a:t>
            </a:r>
            <a:r>
              <a:rPr lang="en-US" sz="3300" dirty="0" smtClean="0"/>
              <a:t> </a:t>
            </a:r>
            <a:r>
              <a:rPr lang="en-US" sz="3300" dirty="0" err="1" smtClean="0"/>
              <a:t>tủy</a:t>
            </a:r>
            <a:r>
              <a:rPr lang="en-US" sz="3300" dirty="0" smtClean="0"/>
              <a:t> </a:t>
            </a:r>
            <a:r>
              <a:rPr lang="en-US" sz="3300" dirty="0" err="1" smtClean="0"/>
              <a:t>sống</a:t>
            </a:r>
            <a:r>
              <a:rPr lang="en-US" sz="3300" dirty="0" smtClean="0"/>
              <a:t>: ≥ 40 G/L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300" dirty="0" err="1" smtClean="0"/>
              <a:t>Đặt</a:t>
            </a:r>
            <a:r>
              <a:rPr lang="en-US" sz="3300" dirty="0" smtClean="0"/>
              <a:t>/</a:t>
            </a:r>
            <a:r>
              <a:rPr lang="en-US" sz="3300" dirty="0" err="1" smtClean="0"/>
              <a:t>rút</a:t>
            </a:r>
            <a:r>
              <a:rPr lang="en-US" sz="3300" dirty="0" smtClean="0"/>
              <a:t> catheter </a:t>
            </a:r>
            <a:r>
              <a:rPr lang="en-US" sz="3300" dirty="0" err="1" smtClean="0"/>
              <a:t>ngoài</a:t>
            </a:r>
            <a:r>
              <a:rPr lang="en-US" sz="3300" dirty="0" smtClean="0"/>
              <a:t> </a:t>
            </a:r>
            <a:r>
              <a:rPr lang="en-US" sz="3300" dirty="0" err="1" smtClean="0"/>
              <a:t>màng</a:t>
            </a:r>
            <a:r>
              <a:rPr lang="en-US" sz="3300" dirty="0" smtClean="0"/>
              <a:t> </a:t>
            </a:r>
            <a:r>
              <a:rPr lang="en-US" sz="3300" dirty="0" err="1" smtClean="0"/>
              <a:t>cứng</a:t>
            </a:r>
            <a:r>
              <a:rPr lang="en-US" sz="3300" dirty="0" smtClean="0"/>
              <a:t>: ≥ 80 G/L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300" dirty="0" err="1" smtClean="0"/>
              <a:t>Phẫu</a:t>
            </a:r>
            <a:r>
              <a:rPr lang="en-US" sz="3300" dirty="0" smtClean="0"/>
              <a:t> </a:t>
            </a:r>
            <a:r>
              <a:rPr lang="en-US" sz="3300" dirty="0" err="1" smtClean="0"/>
              <a:t>thuật</a:t>
            </a:r>
            <a:r>
              <a:rPr lang="en-US" sz="3300" dirty="0" smtClean="0"/>
              <a:t> </a:t>
            </a:r>
            <a:r>
              <a:rPr lang="en-US" sz="3300" dirty="0" err="1" smtClean="0"/>
              <a:t>lớn</a:t>
            </a:r>
            <a:r>
              <a:rPr lang="en-US" sz="3300" dirty="0" smtClean="0"/>
              <a:t>: ≥ 50 G/L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300" dirty="0" err="1" smtClean="0"/>
              <a:t>Phẫu</a:t>
            </a:r>
            <a:r>
              <a:rPr lang="en-US" sz="3300" dirty="0" smtClean="0"/>
              <a:t> </a:t>
            </a:r>
            <a:r>
              <a:rPr lang="en-US" sz="3300" dirty="0" err="1" smtClean="0"/>
              <a:t>thuật</a:t>
            </a:r>
            <a:r>
              <a:rPr lang="en-US" sz="3300" dirty="0" smtClean="0"/>
              <a:t> </a:t>
            </a:r>
            <a:r>
              <a:rPr lang="en-US" sz="3300" dirty="0" err="1" smtClean="0"/>
              <a:t>thần</a:t>
            </a:r>
            <a:r>
              <a:rPr lang="en-US" sz="3300" dirty="0" smtClean="0"/>
              <a:t> </a:t>
            </a:r>
            <a:r>
              <a:rPr lang="en-US" sz="3300" dirty="0" err="1" smtClean="0"/>
              <a:t>kinh</a:t>
            </a:r>
            <a:r>
              <a:rPr lang="en-US" sz="3300" dirty="0" smtClean="0"/>
              <a:t>/</a:t>
            </a:r>
            <a:r>
              <a:rPr lang="en-US" sz="3300" dirty="0" err="1" smtClean="0"/>
              <a:t>phẫu</a:t>
            </a:r>
            <a:r>
              <a:rPr lang="en-US" sz="3300" dirty="0" smtClean="0"/>
              <a:t> </a:t>
            </a:r>
            <a:r>
              <a:rPr lang="en-US" sz="3300" dirty="0" err="1" smtClean="0"/>
              <a:t>thuật</a:t>
            </a:r>
            <a:r>
              <a:rPr lang="en-US" sz="3300" dirty="0" smtClean="0"/>
              <a:t> </a:t>
            </a:r>
            <a:r>
              <a:rPr lang="en-US" sz="3300" dirty="0" err="1" smtClean="0"/>
              <a:t>mắt</a:t>
            </a:r>
            <a:r>
              <a:rPr lang="en-US" sz="3300" dirty="0" smtClean="0"/>
              <a:t> </a:t>
            </a:r>
            <a:r>
              <a:rPr lang="en-US" sz="3300" dirty="0" err="1" smtClean="0"/>
              <a:t>bán</a:t>
            </a:r>
            <a:r>
              <a:rPr lang="en-US" sz="3300" dirty="0" smtClean="0"/>
              <a:t> </a:t>
            </a:r>
            <a:r>
              <a:rPr lang="en-US" sz="3300" dirty="0" err="1" smtClean="0"/>
              <a:t>phần</a:t>
            </a:r>
            <a:r>
              <a:rPr lang="en-US" sz="3300" dirty="0" smtClean="0"/>
              <a:t> </a:t>
            </a:r>
            <a:r>
              <a:rPr lang="en-US" sz="3300" dirty="0" err="1" smtClean="0"/>
              <a:t>sau</a:t>
            </a:r>
            <a:r>
              <a:rPr lang="en-US" sz="3300" dirty="0" smtClean="0"/>
              <a:t>: &gt;100 G/L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300" dirty="0" err="1" smtClean="0"/>
              <a:t>Sinh</a:t>
            </a:r>
            <a:r>
              <a:rPr lang="en-US" sz="3300" dirty="0" smtClean="0"/>
              <a:t> </a:t>
            </a:r>
            <a:r>
              <a:rPr lang="en-US" sz="3300" dirty="0" err="1" smtClean="0"/>
              <a:t>thiết</a:t>
            </a:r>
            <a:r>
              <a:rPr lang="en-US" sz="3300" dirty="0" smtClean="0"/>
              <a:t> </a:t>
            </a:r>
            <a:r>
              <a:rPr lang="en-US" sz="3300" dirty="0" err="1" smtClean="0"/>
              <a:t>gan</a:t>
            </a:r>
            <a:r>
              <a:rPr lang="en-US" sz="3300" dirty="0" smtClean="0"/>
              <a:t> </a:t>
            </a:r>
            <a:r>
              <a:rPr lang="en-US" sz="3300" dirty="0" err="1" smtClean="0"/>
              <a:t>xuyên</a:t>
            </a:r>
            <a:r>
              <a:rPr lang="en-US" sz="3300" dirty="0" smtClean="0"/>
              <a:t> da: ≥ 50 G/L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74" y="0"/>
            <a:ext cx="6598508" cy="16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0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: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&gt; 50 G/L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chấn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, </a:t>
            </a:r>
            <a:r>
              <a:rPr lang="en-US" dirty="0" err="1" smtClean="0"/>
              <a:t>chấn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sọ</a:t>
            </a:r>
            <a:r>
              <a:rPr lang="en-US" dirty="0" smtClean="0"/>
              <a:t>: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&gt; 100 G/L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đe</a:t>
            </a:r>
            <a:r>
              <a:rPr lang="en-US" dirty="0" smtClean="0"/>
              <a:t> </a:t>
            </a:r>
            <a:r>
              <a:rPr lang="en-US" dirty="0" err="1" smtClean="0"/>
              <a:t>dọa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&gt; 30 G/L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74" y="0"/>
            <a:ext cx="6598508" cy="16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gạn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250 ml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30 – 60 G/L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+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: </a:t>
            </a:r>
            <a:r>
              <a:rPr lang="en-US" dirty="0" err="1" smtClean="0"/>
              <a:t>TTP</a:t>
            </a:r>
            <a:r>
              <a:rPr lang="en-US" dirty="0" smtClean="0"/>
              <a:t>????? (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8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09" y="1607559"/>
            <a:ext cx="57957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676"/>
            <a:ext cx="5628489" cy="56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1752</Words>
  <Application>Microsoft Office PowerPoint</Application>
  <PresentationFormat>Widescreen</PresentationFormat>
  <Paragraphs>102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Symbol</vt:lpstr>
      <vt:lpstr>Wingdings</vt:lpstr>
      <vt:lpstr>Office Theme</vt:lpstr>
      <vt:lpstr>TRUYỀN MÁU VÀ XỬ LÝ RỐI LOẠN ĐÔNG MÁU BAN ĐẦU</vt:lpstr>
      <vt:lpstr>PowerPoint Presentation</vt:lpstr>
      <vt:lpstr>HỒNG CẦU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HUYẾT TƯƠNG ĐÔNG LẠNH</vt:lpstr>
      <vt:lpstr>PowerPoint Presentation</vt:lpstr>
      <vt:lpstr>PowerPoint Presentation</vt:lpstr>
      <vt:lpstr>PowerPoint Presentation</vt:lpstr>
      <vt:lpstr>KẾT TỦA LẠNH</vt:lpstr>
      <vt:lpstr>PowerPoint Presentation</vt:lpstr>
      <vt:lpstr>KHÁNG ĐÔNG VÀ KHÁNG KTTC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TRUYỀN MÁU KHỐI LƯỢNG LỚN           (MASSIVE TRANSFUSION)</vt:lpstr>
      <vt:lpstr>PowerPoint Presentation</vt:lpstr>
      <vt:lpstr>Chấn thương</vt:lpstr>
      <vt:lpstr>PowerPoint Presentation</vt:lpstr>
      <vt:lpstr>PowerPoint Presentation</vt:lpstr>
      <vt:lpstr>PowerPoint Presentation</vt:lpstr>
      <vt:lpstr>PowerPoint Presentation</vt:lpstr>
      <vt:lpstr>Thực hành truyền máu khối lượng lớn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TRUYỀN MÁU VÀ XỬ LÝ RỐI LOẠN ĐÔNG MÁU TRONG PHẪU THUẬT</dc:title>
  <dc:creator>User</dc:creator>
  <cp:lastModifiedBy>User</cp:lastModifiedBy>
  <cp:revision>33</cp:revision>
  <dcterms:created xsi:type="dcterms:W3CDTF">2019-07-16T07:54:08Z</dcterms:created>
  <dcterms:modified xsi:type="dcterms:W3CDTF">2019-08-08T14:31:23Z</dcterms:modified>
</cp:coreProperties>
</file>