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0"/>
  </p:notesMasterIdLst>
  <p:sldIdLst>
    <p:sldId id="257" r:id="rId2"/>
    <p:sldId id="258" r:id="rId3"/>
    <p:sldId id="259" r:id="rId4"/>
    <p:sldId id="299" r:id="rId5"/>
    <p:sldId id="260" r:id="rId6"/>
    <p:sldId id="261" r:id="rId7"/>
    <p:sldId id="357" r:id="rId8"/>
    <p:sldId id="271" r:id="rId9"/>
    <p:sldId id="300" r:id="rId10"/>
    <p:sldId id="353" r:id="rId11"/>
    <p:sldId id="272" r:id="rId12"/>
    <p:sldId id="354" r:id="rId13"/>
    <p:sldId id="355" r:id="rId14"/>
    <p:sldId id="358" r:id="rId15"/>
    <p:sldId id="360" r:id="rId16"/>
    <p:sldId id="359" r:id="rId17"/>
    <p:sldId id="356" r:id="rId18"/>
    <p:sldId id="361" r:id="rId19"/>
    <p:sldId id="301" r:id="rId20"/>
    <p:sldId id="273" r:id="rId21"/>
    <p:sldId id="302" r:id="rId22"/>
    <p:sldId id="303" r:id="rId23"/>
    <p:sldId id="304" r:id="rId24"/>
    <p:sldId id="305" r:id="rId25"/>
    <p:sldId id="306" r:id="rId26"/>
    <p:sldId id="307" r:id="rId27"/>
    <p:sldId id="308" r:id="rId28"/>
    <p:sldId id="309" r:id="rId29"/>
    <p:sldId id="310" r:id="rId30"/>
    <p:sldId id="311" r:id="rId31"/>
    <p:sldId id="312" r:id="rId32"/>
    <p:sldId id="313" r:id="rId33"/>
    <p:sldId id="314" r:id="rId34"/>
    <p:sldId id="317" r:id="rId35"/>
    <p:sldId id="318" r:id="rId36"/>
    <p:sldId id="319" r:id="rId37"/>
    <p:sldId id="316" r:id="rId38"/>
    <p:sldId id="315" r:id="rId39"/>
    <p:sldId id="320" r:id="rId40"/>
    <p:sldId id="321" r:id="rId41"/>
    <p:sldId id="322" r:id="rId42"/>
    <p:sldId id="325" r:id="rId43"/>
    <p:sldId id="324" r:id="rId44"/>
    <p:sldId id="323" r:id="rId45"/>
    <p:sldId id="326" r:id="rId46"/>
    <p:sldId id="334" r:id="rId47"/>
    <p:sldId id="327" r:id="rId48"/>
    <p:sldId id="330" r:id="rId49"/>
    <p:sldId id="331" r:id="rId50"/>
    <p:sldId id="332" r:id="rId51"/>
    <p:sldId id="333" r:id="rId52"/>
    <p:sldId id="335" r:id="rId53"/>
    <p:sldId id="336" r:id="rId54"/>
    <p:sldId id="329" r:id="rId55"/>
    <p:sldId id="349" r:id="rId56"/>
    <p:sldId id="337" r:id="rId57"/>
    <p:sldId id="338" r:id="rId58"/>
    <p:sldId id="340" r:id="rId59"/>
    <p:sldId id="341" r:id="rId60"/>
    <p:sldId id="342" r:id="rId61"/>
    <p:sldId id="344" r:id="rId62"/>
    <p:sldId id="350" r:id="rId63"/>
    <p:sldId id="351" r:id="rId64"/>
    <p:sldId id="352" r:id="rId65"/>
    <p:sldId id="348" r:id="rId66"/>
    <p:sldId id="345" r:id="rId67"/>
    <p:sldId id="346" r:id="rId68"/>
    <p:sldId id="347" r:id="rId69"/>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434" autoAdjust="0"/>
  </p:normalViewPr>
  <p:slideViewPr>
    <p:cSldViewPr>
      <p:cViewPr>
        <p:scale>
          <a:sx n="100" d="100"/>
          <a:sy n="100" d="100"/>
        </p:scale>
        <p:origin x="516"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803"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1048804"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8026C3-2C0C-4FFE-B621-439111D32CF9}" type="datetimeFigureOut">
              <a:rPr lang="en-US" smtClean="0"/>
              <a:t>7/16/2019</a:t>
            </a:fld>
            <a:endParaRPr lang="en-US"/>
          </a:p>
        </p:txBody>
      </p:sp>
      <p:sp>
        <p:nvSpPr>
          <p:cNvPr id="1048805"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48806"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807"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1048808"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45AA8CB-952D-4BAC-BC76-F2E21C8E2CB8}" type="slidenum">
              <a:rPr lang="en-US" smtClean="0"/>
              <a:t>‹#›</a:t>
            </a:fld>
            <a:endParaRPr lang="en-US"/>
          </a:p>
        </p:txBody>
      </p:sp>
    </p:spTree>
    <p:extLst>
      <p:ext uri="{BB962C8B-B14F-4D97-AF65-F5344CB8AC3E}">
        <p14:creationId xmlns:p14="http://schemas.microsoft.com/office/powerpoint/2010/main" val="25302432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5" name="Slide Image Placeholder 1"/>
          <p:cNvSpPr>
            <a:spLocks noGrp="1" noRot="1" noChangeAspect="1"/>
          </p:cNvSpPr>
          <p:nvPr>
            <p:ph type="sldImg"/>
          </p:nvPr>
        </p:nvSpPr>
        <p:spPr/>
      </p:sp>
      <p:sp>
        <p:nvSpPr>
          <p:cNvPr id="1048646" name="Notes Placeholder 2"/>
          <p:cNvSpPr>
            <a:spLocks noGrp="1"/>
          </p:cNvSpPr>
          <p:nvPr>
            <p:ph type="body" idx="1"/>
          </p:nvPr>
        </p:nvSpPr>
        <p:spPr/>
        <p:txBody>
          <a:bodyPr/>
          <a:lstStyle/>
          <a:p>
            <a:r>
              <a:rPr lang="en-US" dirty="0"/>
              <a:t>hồng cầu không có nhân, rất ít bào quan nên bào tương chủ yếu chỉ chứa hemoglobin.
 Màng hồng cầu là một màng bán thấm có nhiều lỗ nhỏ đường kính khoảng 3-4A0: màng không cho các chất keo thấm qua (protein, lipid). Trong khi tính thấm với các ion, muối khoáng cũng không đồng đều: các ion H+, OH-, HCO3- và một số ion hữu cơ thấm qua dễ dàng; các ion K+, Na+, Ca++ thấm qua rất ít và chậm, hoặc không qua được (Ca++, Mg++)
. Trong trường hợp số lỗ trên màng tăng (hồng cầu hình liềm), quá trình trao đổi chất sẽ tăng, làm hồng cầu mất nhiều năng lượng nên dễ bị vỡ.
</a:t>
            </a:r>
          </a:p>
        </p:txBody>
      </p:sp>
      <p:sp>
        <p:nvSpPr>
          <p:cNvPr id="1048647" name="Slide Number Placeholder 3"/>
          <p:cNvSpPr>
            <a:spLocks noGrp="1"/>
          </p:cNvSpPr>
          <p:nvPr>
            <p:ph type="sldNum" sz="quarter" idx="10"/>
          </p:nvPr>
        </p:nvSpPr>
        <p:spPr/>
        <p:txBody>
          <a:bodyPr/>
          <a:lstStyle/>
          <a:p>
            <a:fld id="{845AA8CB-952D-4BAC-BC76-F2E21C8E2CB8}" type="slidenum">
              <a:rPr lang="en-US" smtClean="0"/>
              <a:t>3</a:t>
            </a:fld>
            <a:endParaRPr lang="en-US"/>
          </a:p>
        </p:txBody>
      </p:sp>
    </p:spTree>
    <p:extLst>
      <p:ext uri="{BB962C8B-B14F-4D97-AF65-F5344CB8AC3E}">
        <p14:creationId xmlns:p14="http://schemas.microsoft.com/office/powerpoint/2010/main" val="37539850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Dexa:</a:t>
            </a:r>
            <a:r>
              <a:rPr lang="en-US" baseline="0" dirty="0" smtClean="0"/>
              <a:t> tránh sử dụng pred nhiều, kéo dài gây ngộ độc, có tác dụng nhanh hơn</a:t>
            </a:r>
            <a:endParaRPr lang="en-US" dirty="0"/>
          </a:p>
        </p:txBody>
      </p:sp>
      <p:sp>
        <p:nvSpPr>
          <p:cNvPr id="4" name="Slide Number Placeholder 3"/>
          <p:cNvSpPr>
            <a:spLocks noGrp="1"/>
          </p:cNvSpPr>
          <p:nvPr>
            <p:ph type="sldNum" sz="quarter" idx="10"/>
          </p:nvPr>
        </p:nvSpPr>
        <p:spPr/>
        <p:txBody>
          <a:bodyPr/>
          <a:lstStyle/>
          <a:p>
            <a:fld id="{845AA8CB-952D-4BAC-BC76-F2E21C8E2CB8}" type="slidenum">
              <a:rPr lang="en-US" smtClean="0"/>
              <a:t>48</a:t>
            </a:fld>
            <a:endParaRPr lang="en-US"/>
          </a:p>
        </p:txBody>
      </p:sp>
    </p:spTree>
    <p:extLst>
      <p:ext uri="{BB962C8B-B14F-4D97-AF65-F5344CB8AC3E}">
        <p14:creationId xmlns:p14="http://schemas.microsoft.com/office/powerpoint/2010/main" val="4578882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Dexa:</a:t>
            </a:r>
            <a:r>
              <a:rPr lang="en-US" baseline="0" smtClean="0"/>
              <a:t> tránh sử dụng pred nhiều, kéo dài gây ngộ độc, có tác dụng nhanh hơn</a:t>
            </a:r>
            <a:endParaRPr lang="en-US"/>
          </a:p>
        </p:txBody>
      </p:sp>
      <p:sp>
        <p:nvSpPr>
          <p:cNvPr id="4" name="Slide Number Placeholder 3"/>
          <p:cNvSpPr>
            <a:spLocks noGrp="1"/>
          </p:cNvSpPr>
          <p:nvPr>
            <p:ph type="sldNum" sz="quarter" idx="10"/>
          </p:nvPr>
        </p:nvSpPr>
        <p:spPr/>
        <p:txBody>
          <a:bodyPr/>
          <a:lstStyle/>
          <a:p>
            <a:fld id="{845AA8CB-952D-4BAC-BC76-F2E21C8E2CB8}" type="slidenum">
              <a:rPr lang="en-US" smtClean="0"/>
              <a:t>49</a:t>
            </a:fld>
            <a:endParaRPr lang="en-US"/>
          </a:p>
        </p:txBody>
      </p:sp>
    </p:spTree>
    <p:extLst>
      <p:ext uri="{BB962C8B-B14F-4D97-AF65-F5344CB8AC3E}">
        <p14:creationId xmlns:p14="http://schemas.microsoft.com/office/powerpoint/2010/main" val="4578882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Dexa:</a:t>
            </a:r>
            <a:r>
              <a:rPr lang="en-US" baseline="0" dirty="0" smtClean="0"/>
              <a:t> tránh sử dụng pred nhiều, kéo dài gây ngộ độc, có tác dụng nhanh hơn</a:t>
            </a:r>
            <a:endParaRPr lang="en-US" dirty="0"/>
          </a:p>
        </p:txBody>
      </p:sp>
      <p:sp>
        <p:nvSpPr>
          <p:cNvPr id="4" name="Slide Number Placeholder 3"/>
          <p:cNvSpPr>
            <a:spLocks noGrp="1"/>
          </p:cNvSpPr>
          <p:nvPr>
            <p:ph type="sldNum" sz="quarter" idx="10"/>
          </p:nvPr>
        </p:nvSpPr>
        <p:spPr/>
        <p:txBody>
          <a:bodyPr/>
          <a:lstStyle/>
          <a:p>
            <a:fld id="{845AA8CB-952D-4BAC-BC76-F2E21C8E2CB8}" type="slidenum">
              <a:rPr lang="en-US" smtClean="0"/>
              <a:t>50</a:t>
            </a:fld>
            <a:endParaRPr lang="en-US"/>
          </a:p>
        </p:txBody>
      </p:sp>
    </p:spTree>
    <p:extLst>
      <p:ext uri="{BB962C8B-B14F-4D97-AF65-F5344CB8AC3E}">
        <p14:creationId xmlns:p14="http://schemas.microsoft.com/office/powerpoint/2010/main" val="4578882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Đôi</a:t>
            </a:r>
            <a:r>
              <a:rPr lang="en-US" baseline="0" dirty="0" smtClean="0"/>
              <a:t> </a:t>
            </a:r>
            <a:r>
              <a:rPr lang="en-US" baseline="0" dirty="0" err="1" smtClean="0"/>
              <a:t>khi</a:t>
            </a:r>
            <a:r>
              <a:rPr lang="en-US" baseline="0" dirty="0" smtClean="0"/>
              <a:t> </a:t>
            </a:r>
            <a:r>
              <a:rPr lang="en-US" baseline="0" dirty="0" err="1" smtClean="0"/>
              <a:t>đau</a:t>
            </a:r>
            <a:r>
              <a:rPr lang="en-US" baseline="0" dirty="0" smtClean="0"/>
              <a:t> </a:t>
            </a:r>
            <a:r>
              <a:rPr lang="en-US" baseline="0" dirty="0" err="1" smtClean="0"/>
              <a:t>đầu</a:t>
            </a:r>
            <a:r>
              <a:rPr lang="en-US" baseline="0" dirty="0" smtClean="0"/>
              <a:t> </a:t>
            </a:r>
            <a:r>
              <a:rPr lang="en-US" baseline="0" dirty="0" err="1" smtClean="0"/>
              <a:t>đến</a:t>
            </a:r>
            <a:r>
              <a:rPr lang="en-US" baseline="0" dirty="0" smtClean="0"/>
              <a:t> </a:t>
            </a:r>
            <a:r>
              <a:rPr lang="en-US" baseline="0" dirty="0" err="1" smtClean="0"/>
              <a:t>nổi</a:t>
            </a:r>
            <a:r>
              <a:rPr lang="en-US" baseline="0" dirty="0" smtClean="0"/>
              <a:t> </a:t>
            </a:r>
            <a:r>
              <a:rPr lang="en-US" baseline="0" dirty="0" err="1" smtClean="0"/>
              <a:t>cần</a:t>
            </a:r>
            <a:r>
              <a:rPr lang="en-US" baseline="0" dirty="0" smtClean="0"/>
              <a:t> </a:t>
            </a:r>
            <a:r>
              <a:rPr lang="en-US" baseline="0" dirty="0" err="1" smtClean="0"/>
              <a:t>phân</a:t>
            </a:r>
            <a:r>
              <a:rPr lang="en-US" baseline="0" dirty="0" smtClean="0"/>
              <a:t> </a:t>
            </a:r>
            <a:r>
              <a:rPr lang="en-US" baseline="0" dirty="0" err="1" smtClean="0"/>
              <a:t>biệt</a:t>
            </a:r>
            <a:r>
              <a:rPr lang="en-US" baseline="0" dirty="0" smtClean="0"/>
              <a:t> ICH </a:t>
            </a:r>
            <a:r>
              <a:rPr lang="en-US" baseline="0" dirty="0" err="1" smtClean="0"/>
              <a:t>và</a:t>
            </a:r>
            <a:r>
              <a:rPr lang="en-US" baseline="0" dirty="0" smtClean="0"/>
              <a:t> </a:t>
            </a:r>
            <a:r>
              <a:rPr lang="en-US" baseline="0" dirty="0" err="1" smtClean="0"/>
              <a:t>viêm</a:t>
            </a:r>
            <a:r>
              <a:rPr lang="en-US" baseline="0" dirty="0" smtClean="0"/>
              <a:t> </a:t>
            </a:r>
            <a:r>
              <a:rPr lang="en-US" baseline="0" dirty="0" err="1" smtClean="0"/>
              <a:t>màng</a:t>
            </a:r>
            <a:r>
              <a:rPr lang="en-US" baseline="0" dirty="0" smtClean="0"/>
              <a:t> </a:t>
            </a:r>
            <a:r>
              <a:rPr lang="en-US" baseline="0" dirty="0" err="1" smtClean="0"/>
              <a:t>não</a:t>
            </a:r>
            <a:endParaRPr lang="en-US" dirty="0"/>
          </a:p>
        </p:txBody>
      </p:sp>
      <p:sp>
        <p:nvSpPr>
          <p:cNvPr id="4" name="Slide Number Placeholder 3"/>
          <p:cNvSpPr>
            <a:spLocks noGrp="1"/>
          </p:cNvSpPr>
          <p:nvPr>
            <p:ph type="sldNum" sz="quarter" idx="10"/>
          </p:nvPr>
        </p:nvSpPr>
        <p:spPr/>
        <p:txBody>
          <a:bodyPr/>
          <a:lstStyle/>
          <a:p>
            <a:fld id="{845AA8CB-952D-4BAC-BC76-F2E21C8E2CB8}" type="slidenum">
              <a:rPr lang="en-US" smtClean="0"/>
              <a:t>51</a:t>
            </a:fld>
            <a:endParaRPr lang="en-US"/>
          </a:p>
        </p:txBody>
      </p:sp>
    </p:spTree>
    <p:extLst>
      <p:ext uri="{BB962C8B-B14F-4D97-AF65-F5344CB8AC3E}">
        <p14:creationId xmlns:p14="http://schemas.microsoft.com/office/powerpoint/2010/main" val="4578882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Đôi</a:t>
            </a:r>
            <a:r>
              <a:rPr lang="en-US" baseline="0" dirty="0" smtClean="0"/>
              <a:t> </a:t>
            </a:r>
            <a:r>
              <a:rPr lang="en-US" baseline="0" dirty="0" err="1" smtClean="0"/>
              <a:t>khi</a:t>
            </a:r>
            <a:r>
              <a:rPr lang="en-US" baseline="0" dirty="0" smtClean="0"/>
              <a:t> </a:t>
            </a:r>
            <a:r>
              <a:rPr lang="en-US" baseline="0" dirty="0" err="1" smtClean="0"/>
              <a:t>đau</a:t>
            </a:r>
            <a:r>
              <a:rPr lang="en-US" baseline="0" dirty="0" smtClean="0"/>
              <a:t> </a:t>
            </a:r>
            <a:r>
              <a:rPr lang="en-US" baseline="0" dirty="0" err="1" smtClean="0"/>
              <a:t>đầu</a:t>
            </a:r>
            <a:r>
              <a:rPr lang="en-US" baseline="0" dirty="0" smtClean="0"/>
              <a:t> </a:t>
            </a:r>
            <a:r>
              <a:rPr lang="en-US" baseline="0" dirty="0" err="1" smtClean="0"/>
              <a:t>đến</a:t>
            </a:r>
            <a:r>
              <a:rPr lang="en-US" baseline="0" dirty="0" smtClean="0"/>
              <a:t> </a:t>
            </a:r>
            <a:r>
              <a:rPr lang="en-US" baseline="0" dirty="0" err="1" smtClean="0"/>
              <a:t>nổi</a:t>
            </a:r>
            <a:r>
              <a:rPr lang="en-US" baseline="0" dirty="0" smtClean="0"/>
              <a:t> </a:t>
            </a:r>
            <a:r>
              <a:rPr lang="en-US" baseline="0" dirty="0" err="1" smtClean="0"/>
              <a:t>cần</a:t>
            </a:r>
            <a:r>
              <a:rPr lang="en-US" baseline="0" dirty="0" smtClean="0"/>
              <a:t> </a:t>
            </a:r>
            <a:r>
              <a:rPr lang="en-US" baseline="0" dirty="0" err="1" smtClean="0"/>
              <a:t>phân</a:t>
            </a:r>
            <a:r>
              <a:rPr lang="en-US" baseline="0" dirty="0" smtClean="0"/>
              <a:t> </a:t>
            </a:r>
            <a:r>
              <a:rPr lang="en-US" baseline="0" dirty="0" err="1" smtClean="0"/>
              <a:t>biệt</a:t>
            </a:r>
            <a:r>
              <a:rPr lang="en-US" baseline="0" dirty="0" smtClean="0"/>
              <a:t> ICH </a:t>
            </a:r>
            <a:r>
              <a:rPr lang="en-US" baseline="0" dirty="0" err="1" smtClean="0"/>
              <a:t>và</a:t>
            </a:r>
            <a:r>
              <a:rPr lang="en-US" baseline="0" dirty="0" smtClean="0"/>
              <a:t> </a:t>
            </a:r>
            <a:r>
              <a:rPr lang="en-US" baseline="0" dirty="0" err="1" smtClean="0"/>
              <a:t>viêm</a:t>
            </a:r>
            <a:r>
              <a:rPr lang="en-US" baseline="0" dirty="0" smtClean="0"/>
              <a:t> </a:t>
            </a:r>
            <a:r>
              <a:rPr lang="en-US" baseline="0" dirty="0" err="1" smtClean="0"/>
              <a:t>màng</a:t>
            </a:r>
            <a:r>
              <a:rPr lang="en-US" baseline="0" dirty="0" smtClean="0"/>
              <a:t> </a:t>
            </a:r>
            <a:r>
              <a:rPr lang="en-US" baseline="0" dirty="0" err="1" smtClean="0"/>
              <a:t>não</a:t>
            </a:r>
            <a:endParaRPr lang="en-US" dirty="0"/>
          </a:p>
        </p:txBody>
      </p:sp>
      <p:sp>
        <p:nvSpPr>
          <p:cNvPr id="4" name="Slide Number Placeholder 3"/>
          <p:cNvSpPr>
            <a:spLocks noGrp="1"/>
          </p:cNvSpPr>
          <p:nvPr>
            <p:ph type="sldNum" sz="quarter" idx="10"/>
          </p:nvPr>
        </p:nvSpPr>
        <p:spPr/>
        <p:txBody>
          <a:bodyPr/>
          <a:lstStyle/>
          <a:p>
            <a:fld id="{845AA8CB-952D-4BAC-BC76-F2E21C8E2CB8}" type="slidenum">
              <a:rPr lang="en-US" smtClean="0"/>
              <a:t>52</a:t>
            </a:fld>
            <a:endParaRPr lang="en-US"/>
          </a:p>
        </p:txBody>
      </p:sp>
    </p:spTree>
    <p:extLst>
      <p:ext uri="{BB962C8B-B14F-4D97-AF65-F5344CB8AC3E}">
        <p14:creationId xmlns:p14="http://schemas.microsoft.com/office/powerpoint/2010/main" val="19848216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Cần</a:t>
            </a:r>
            <a:r>
              <a:rPr lang="en-US" dirty="0" smtClean="0"/>
              <a:t> </a:t>
            </a:r>
            <a:r>
              <a:rPr lang="en-US" dirty="0" err="1" smtClean="0"/>
              <a:t>theo</a:t>
            </a:r>
            <a:r>
              <a:rPr lang="en-US" dirty="0" smtClean="0"/>
              <a:t> </a:t>
            </a:r>
            <a:r>
              <a:rPr lang="en-US" dirty="0" err="1" smtClean="0"/>
              <a:t>dõi</a:t>
            </a:r>
            <a:r>
              <a:rPr lang="en-US" baseline="0" dirty="0" smtClean="0"/>
              <a:t> AHTR: </a:t>
            </a:r>
            <a:r>
              <a:rPr lang="en-US" baseline="0" dirty="0" err="1" smtClean="0"/>
              <a:t>sốt</a:t>
            </a:r>
            <a:r>
              <a:rPr lang="en-US" baseline="0" dirty="0" smtClean="0"/>
              <a:t>, </a:t>
            </a:r>
            <a:r>
              <a:rPr lang="en-US" baseline="0" dirty="0" err="1" smtClean="0"/>
              <a:t>lạnh</a:t>
            </a:r>
            <a:r>
              <a:rPr lang="en-US" baseline="0" dirty="0" smtClean="0"/>
              <a:t> run, </a:t>
            </a:r>
            <a:r>
              <a:rPr lang="en-US" baseline="0" dirty="0" err="1" smtClean="0"/>
              <a:t>đau</a:t>
            </a:r>
            <a:r>
              <a:rPr lang="en-US" baseline="0" dirty="0" smtClean="0"/>
              <a:t> </a:t>
            </a:r>
            <a:r>
              <a:rPr lang="en-US" baseline="0" dirty="0" err="1" smtClean="0"/>
              <a:t>hông</a:t>
            </a:r>
            <a:r>
              <a:rPr lang="en-US" baseline="0" dirty="0" smtClean="0"/>
              <a:t> </a:t>
            </a:r>
            <a:r>
              <a:rPr lang="en-US" baseline="0" dirty="0" err="1" smtClean="0"/>
              <a:t>lưng</a:t>
            </a:r>
            <a:r>
              <a:rPr lang="en-US" baseline="0" dirty="0" smtClean="0"/>
              <a:t>, </a:t>
            </a:r>
            <a:r>
              <a:rPr lang="en-US" baseline="0" dirty="0" err="1" smtClean="0"/>
              <a:t>tiểu</a:t>
            </a:r>
            <a:r>
              <a:rPr lang="en-US" baseline="0" dirty="0" smtClean="0"/>
              <a:t> hemoglobin </a:t>
            </a:r>
            <a:r>
              <a:rPr lang="en-US" baseline="0" dirty="0" err="1" smtClean="0"/>
              <a:t>trong</a:t>
            </a:r>
            <a:r>
              <a:rPr lang="en-US" baseline="0" dirty="0" smtClean="0"/>
              <a:t> 4h </a:t>
            </a:r>
            <a:r>
              <a:rPr lang="en-US" baseline="0" dirty="0" err="1" smtClean="0"/>
              <a:t>sau</a:t>
            </a:r>
            <a:r>
              <a:rPr lang="en-US" baseline="0" dirty="0" smtClean="0"/>
              <a:t> </a:t>
            </a:r>
            <a:r>
              <a:rPr lang="en-US" baseline="0" dirty="0" err="1" smtClean="0"/>
              <a:t>truyền</a:t>
            </a:r>
            <a:endParaRPr lang="en-US" dirty="0"/>
          </a:p>
        </p:txBody>
      </p:sp>
      <p:sp>
        <p:nvSpPr>
          <p:cNvPr id="4" name="Slide Number Placeholder 3"/>
          <p:cNvSpPr>
            <a:spLocks noGrp="1"/>
          </p:cNvSpPr>
          <p:nvPr>
            <p:ph type="sldNum" sz="quarter" idx="10"/>
          </p:nvPr>
        </p:nvSpPr>
        <p:spPr/>
        <p:txBody>
          <a:bodyPr/>
          <a:lstStyle/>
          <a:p>
            <a:fld id="{845AA8CB-952D-4BAC-BC76-F2E21C8E2CB8}" type="slidenum">
              <a:rPr lang="en-US" smtClean="0"/>
              <a:t>53</a:t>
            </a:fld>
            <a:endParaRPr lang="en-US"/>
          </a:p>
        </p:txBody>
      </p:sp>
    </p:spTree>
    <p:extLst>
      <p:ext uri="{BB962C8B-B14F-4D97-AF65-F5344CB8AC3E}">
        <p14:creationId xmlns:p14="http://schemas.microsoft.com/office/powerpoint/2010/main" val="25597118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Dexa:</a:t>
            </a:r>
            <a:r>
              <a:rPr lang="en-US" baseline="0" dirty="0" smtClean="0"/>
              <a:t> tránh sử dụng pred nhiều, kéo dài gây ngộ độc, có tác dụng nhanh hơn</a:t>
            </a:r>
            <a:endParaRPr lang="en-US" dirty="0"/>
          </a:p>
        </p:txBody>
      </p:sp>
      <p:sp>
        <p:nvSpPr>
          <p:cNvPr id="4" name="Slide Number Placeholder 3"/>
          <p:cNvSpPr>
            <a:spLocks noGrp="1"/>
          </p:cNvSpPr>
          <p:nvPr>
            <p:ph type="sldNum" sz="quarter" idx="10"/>
          </p:nvPr>
        </p:nvSpPr>
        <p:spPr/>
        <p:txBody>
          <a:bodyPr/>
          <a:lstStyle/>
          <a:p>
            <a:fld id="{845AA8CB-952D-4BAC-BC76-F2E21C8E2CB8}" type="slidenum">
              <a:rPr lang="en-US" smtClean="0"/>
              <a:t>55</a:t>
            </a:fld>
            <a:endParaRPr lang="en-US"/>
          </a:p>
        </p:txBody>
      </p:sp>
    </p:spTree>
    <p:extLst>
      <p:ext uri="{BB962C8B-B14F-4D97-AF65-F5344CB8AC3E}">
        <p14:creationId xmlns:p14="http://schemas.microsoft.com/office/powerpoint/2010/main" val="5320354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5" name="Slide Image Placeholder 1"/>
          <p:cNvSpPr>
            <a:spLocks noGrp="1" noRot="1" noChangeAspect="1"/>
          </p:cNvSpPr>
          <p:nvPr>
            <p:ph type="sldImg"/>
          </p:nvPr>
        </p:nvSpPr>
        <p:spPr/>
      </p:sp>
      <p:sp>
        <p:nvSpPr>
          <p:cNvPr id="1048646"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Tác dụng điều hòa hoạt động của Thrombopoietin và sản xuất tiểu cầu</a:t>
            </a:r>
            <a:r>
              <a:rPr lang="en-US" sz="1200" kern="1200" dirty="0" smtClean="0">
                <a:solidFill>
                  <a:schemeClr val="tx1"/>
                </a:solidFill>
                <a:effectLst/>
                <a:latin typeface="+mn-lt"/>
                <a:ea typeface="+mn-ea"/>
                <a:cs typeface="+mn-cs"/>
              </a:rPr>
              <a:t>: nồng độ  thrombopoietin trong huyết tương được điều hòa bởi sự sản xuất tiểu cầu. Tiểu cầu và mẫu tiểu cầu có nhiều thụ thể thrombopoietin (c-Mpl) nên sẽ gắn với thrombpoietin và sẽ làm giảm nồng độ tự do thrombopoietin trong huyết tương. Khi tiểu cầu bị giảm sản xuất từ tủy thì lượng tiểu cầu trong máu giảm, c-mpl  giảm, nên thrombopoietin tự  do trong  máu tăng và kích thích lên mẫu tiểu cầu gây tăng sản xuất tiểu cầu. Khi truyền tiểu cầu vượt ngưỡng bình thường thì c-mpl tăng, tăng độ đào thải thrombopoietin, nên đưa đến giảm sản xuất tiểu cầu ở tủy.Khi cả thrombopoietin và thụ thể c-mpl bị giảm thì sự sản xuất tiểu cầu bị giảm nặng. Điều này khác biệt với erythropoietin: erythropoietin tăng sản xuất khi bị ngạt. </a:t>
            </a:r>
          </a:p>
          <a:p>
            <a:endParaRPr lang="en-US" dirty="0"/>
          </a:p>
        </p:txBody>
      </p:sp>
      <p:sp>
        <p:nvSpPr>
          <p:cNvPr id="1048647" name="Slide Number Placeholder 3"/>
          <p:cNvSpPr>
            <a:spLocks noGrp="1"/>
          </p:cNvSpPr>
          <p:nvPr>
            <p:ph type="sldNum" sz="quarter" idx="10"/>
          </p:nvPr>
        </p:nvSpPr>
        <p:spPr/>
        <p:txBody>
          <a:bodyPr/>
          <a:lstStyle/>
          <a:p>
            <a:fld id="{845AA8CB-952D-4BAC-BC76-F2E21C8E2CB8}" type="slidenum">
              <a:rPr lang="en-US" smtClean="0"/>
              <a:t>4</a:t>
            </a:fld>
            <a:endParaRPr lang="en-US"/>
          </a:p>
        </p:txBody>
      </p:sp>
    </p:spTree>
    <p:extLst>
      <p:ext uri="{BB962C8B-B14F-4D97-AF65-F5344CB8AC3E}">
        <p14:creationId xmlns:p14="http://schemas.microsoft.com/office/powerpoint/2010/main" val="40078713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0" name="Slide Image Placeholder 1"/>
          <p:cNvSpPr>
            <a:spLocks noGrp="1" noRot="1" noChangeAspect="1"/>
          </p:cNvSpPr>
          <p:nvPr>
            <p:ph type="sldImg"/>
          </p:nvPr>
        </p:nvSpPr>
        <p:spPr>
          <a:xfrm>
            <a:off x="381000" y="685800"/>
            <a:ext cx="6096000" cy="3429000"/>
          </a:xfrm>
        </p:spPr>
      </p:sp>
      <p:sp>
        <p:nvSpPr>
          <p:cNvPr id="1048701" name="Notes Placeholder 2"/>
          <p:cNvSpPr>
            <a:spLocks noGrp="1"/>
          </p:cNvSpPr>
          <p:nvPr>
            <p:ph type="body" idx="1"/>
          </p:nvPr>
        </p:nvSpPr>
        <p:spPr/>
        <p:txBody>
          <a:bodyPr/>
          <a:lstStyle/>
          <a:p>
            <a:endParaRPr lang="en-US" dirty="0"/>
          </a:p>
        </p:txBody>
      </p:sp>
      <p:sp>
        <p:nvSpPr>
          <p:cNvPr id="1048702" name="Slide Number Placeholder 3"/>
          <p:cNvSpPr>
            <a:spLocks noGrp="1"/>
          </p:cNvSpPr>
          <p:nvPr>
            <p:ph type="sldNum" sz="quarter" idx="10"/>
          </p:nvPr>
        </p:nvSpPr>
        <p:spPr/>
        <p:txBody>
          <a:bodyPr/>
          <a:lstStyle/>
          <a:p>
            <a:fld id="{845AA8CB-952D-4BAC-BC76-F2E21C8E2CB8}" type="slidenum">
              <a:rPr lang="en-US" smtClean="0"/>
              <a:t>8</a:t>
            </a:fld>
            <a:endParaRPr lang="en-US"/>
          </a:p>
        </p:txBody>
      </p:sp>
    </p:spTree>
    <p:extLst>
      <p:ext uri="{BB962C8B-B14F-4D97-AF65-F5344CB8AC3E}">
        <p14:creationId xmlns:p14="http://schemas.microsoft.com/office/powerpoint/2010/main" val="32638647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0" name="Slide Image Placeholder 1"/>
          <p:cNvSpPr>
            <a:spLocks noGrp="1" noRot="1" noChangeAspect="1"/>
          </p:cNvSpPr>
          <p:nvPr>
            <p:ph type="sldImg"/>
          </p:nvPr>
        </p:nvSpPr>
        <p:spPr>
          <a:xfrm>
            <a:off x="381000" y="685800"/>
            <a:ext cx="6096000" cy="3429000"/>
          </a:xfrm>
        </p:spPr>
      </p:sp>
      <p:sp>
        <p:nvSpPr>
          <p:cNvPr id="1048701" name="Notes Placeholder 2"/>
          <p:cNvSpPr>
            <a:spLocks noGrp="1"/>
          </p:cNvSpPr>
          <p:nvPr>
            <p:ph type="body" idx="1"/>
          </p:nvPr>
        </p:nvSpPr>
        <p:spPr/>
        <p:txBody>
          <a:bodyPr/>
          <a:lstStyle/>
          <a:p>
            <a:endParaRPr lang="en-US" dirty="0"/>
          </a:p>
        </p:txBody>
      </p:sp>
      <p:sp>
        <p:nvSpPr>
          <p:cNvPr id="1048702" name="Slide Number Placeholder 3"/>
          <p:cNvSpPr>
            <a:spLocks noGrp="1"/>
          </p:cNvSpPr>
          <p:nvPr>
            <p:ph type="sldNum" sz="quarter" idx="10"/>
          </p:nvPr>
        </p:nvSpPr>
        <p:spPr/>
        <p:txBody>
          <a:bodyPr/>
          <a:lstStyle/>
          <a:p>
            <a:fld id="{845AA8CB-952D-4BAC-BC76-F2E21C8E2CB8}" type="slidenum">
              <a:rPr lang="en-US" smtClean="0"/>
              <a:t>9</a:t>
            </a:fld>
            <a:endParaRPr lang="en-US"/>
          </a:p>
        </p:txBody>
      </p:sp>
    </p:spTree>
    <p:extLst>
      <p:ext uri="{BB962C8B-B14F-4D97-AF65-F5344CB8AC3E}">
        <p14:creationId xmlns:p14="http://schemas.microsoft.com/office/powerpoint/2010/main" val="5683033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Liên</a:t>
            </a:r>
            <a:r>
              <a:rPr lang="en-US" baseline="0" dirty="0" smtClean="0"/>
              <a:t> quan 2 hiện tượng chính: tăng phá hủy tiểu cầu của lách và giảm sản xuất tiểu cầu trong tủy xương</a:t>
            </a:r>
            <a:endParaRPr lang="en-US" dirty="0" smtClean="0"/>
          </a:p>
          <a:p>
            <a:r>
              <a:rPr lang="vi-VN" dirty="0" smtClean="0"/>
              <a:t>Sự phá hủy tiểu cầu ngoại biên :do tự kháng thể (thường là autoantibody IgG) gắn trực tiếp lên kháng nguyên trên mặt tiểu cầu ( thường là GPIIbIIa),  phức hợp tiểu cầu /kháng thể này bị các đại thực bào ở lách hay hệ nội mô bắt giữ</a:t>
            </a:r>
            <a:r>
              <a:rPr lang="en-US" dirty="0" smtClean="0"/>
              <a:t>.</a:t>
            </a:r>
            <a:endParaRPr lang="vi-VN" dirty="0" smtClean="0"/>
          </a:p>
          <a:p>
            <a:r>
              <a:rPr lang="vi-VN" dirty="0" smtClean="0"/>
              <a:t>Sự giảm sản xuất  tiểu cầu: do kháng thể  ức chế mẫu tiểu cầu ở tủy xương, hoặc do các lympho bào CD8 ức chế hoạt  động  mẫu tiểu cầu ở tủy xương. </a:t>
            </a:r>
          </a:p>
          <a:p>
            <a:r>
              <a:rPr lang="vi-VN" dirty="0" smtClean="0"/>
              <a:t>Rối loạn sản xuất kháng thể do rối loạn hoạt động của các tế bào miễn dịch: do tê bào T CD4  được hoạt hóa qua tiếp xúc với các tế bào trình diện kháng nguyên ( kháng nguyên này là protein màng  của tiểu cầu ) nên lympho T bộc lộ CD40 ligand, T CD4 hoạt hóa sẽ phóng ra cytokines và kích hoạt lympho B qua thụ thể CD 40 ligand làm lympho B tăng sản xuất kháng thể chống protein màng tiểu cầu. </a:t>
            </a:r>
            <a:endParaRPr lang="en-US" dirty="0" smtClean="0"/>
          </a:p>
          <a:p>
            <a:r>
              <a:rPr lang="en-US" dirty="0" smtClean="0"/>
              <a:t>Cổ điển: kháng thể</a:t>
            </a:r>
          </a:p>
          <a:p>
            <a:r>
              <a:rPr lang="en-US" dirty="0" smtClean="0"/>
              <a:t>Mới: tình trạng mạn tính do sự hoạt hóa CD8 CD4, có liên quan chặt chẽ giữa các KT và CD8</a:t>
            </a:r>
          </a:p>
          <a:p>
            <a:r>
              <a:rPr lang="en-US" dirty="0" smtClean="0"/>
              <a:t>Antigenic Mimicry ITP</a:t>
            </a:r>
          </a:p>
          <a:p>
            <a:pPr lvl="1"/>
            <a:r>
              <a:rPr lang="en-US" dirty="0" smtClean="0"/>
              <a:t>KN tạo KT giống như KT kháng tiểu cầu</a:t>
            </a:r>
          </a:p>
          <a:p>
            <a:pPr lvl="1"/>
            <a:r>
              <a:rPr lang="en-US" dirty="0" smtClean="0"/>
              <a:t>HIV, HCV, HBV, quinine</a:t>
            </a:r>
          </a:p>
          <a:p>
            <a:endParaRPr lang="en-US" dirty="0"/>
          </a:p>
        </p:txBody>
      </p:sp>
      <p:sp>
        <p:nvSpPr>
          <p:cNvPr id="4" name="Slide Number Placeholder 3"/>
          <p:cNvSpPr>
            <a:spLocks noGrp="1"/>
          </p:cNvSpPr>
          <p:nvPr>
            <p:ph type="sldNum" sz="quarter" idx="10"/>
          </p:nvPr>
        </p:nvSpPr>
        <p:spPr/>
        <p:txBody>
          <a:bodyPr/>
          <a:lstStyle/>
          <a:p>
            <a:fld id="{845AA8CB-952D-4BAC-BC76-F2E21C8E2CB8}" type="slidenum">
              <a:rPr lang="en-US" smtClean="0"/>
              <a:t>33</a:t>
            </a:fld>
            <a:endParaRPr lang="en-US"/>
          </a:p>
        </p:txBody>
      </p:sp>
    </p:spTree>
    <p:extLst>
      <p:ext uri="{BB962C8B-B14F-4D97-AF65-F5344CB8AC3E}">
        <p14:creationId xmlns:p14="http://schemas.microsoft.com/office/powerpoint/2010/main" val="33220098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Cổ điển: kháng thể</a:t>
            </a:r>
          </a:p>
          <a:p>
            <a:r>
              <a:rPr lang="en-US" dirty="0" smtClean="0"/>
              <a:t>Mới: tình trạng mạn tính do sự hoạt hóa CD8 CD4, có liên quan chặt chẽ giữa các KT và CD8</a:t>
            </a:r>
          </a:p>
          <a:p>
            <a:r>
              <a:rPr lang="en-US" dirty="0" smtClean="0"/>
              <a:t>Antigenic Mimicry ITP</a:t>
            </a:r>
          </a:p>
          <a:p>
            <a:pPr lvl="1"/>
            <a:r>
              <a:rPr lang="en-US" dirty="0" smtClean="0"/>
              <a:t>KN tạo KT giống như KT kháng tiểu cầu</a:t>
            </a:r>
          </a:p>
          <a:p>
            <a:pPr lvl="1"/>
            <a:r>
              <a:rPr lang="en-US" dirty="0" smtClean="0"/>
              <a:t>HIV, HCV, HBV, quinine</a:t>
            </a:r>
          </a:p>
          <a:p>
            <a:endParaRPr lang="en-US" dirty="0"/>
          </a:p>
        </p:txBody>
      </p:sp>
      <p:sp>
        <p:nvSpPr>
          <p:cNvPr id="4" name="Slide Number Placeholder 3"/>
          <p:cNvSpPr>
            <a:spLocks noGrp="1"/>
          </p:cNvSpPr>
          <p:nvPr>
            <p:ph type="sldNum" sz="quarter" idx="10"/>
          </p:nvPr>
        </p:nvSpPr>
        <p:spPr/>
        <p:txBody>
          <a:bodyPr/>
          <a:lstStyle/>
          <a:p>
            <a:fld id="{845AA8CB-952D-4BAC-BC76-F2E21C8E2CB8}" type="slidenum">
              <a:rPr lang="en-US" smtClean="0"/>
              <a:t>34</a:t>
            </a:fld>
            <a:endParaRPr lang="en-US"/>
          </a:p>
        </p:txBody>
      </p:sp>
    </p:spTree>
    <p:extLst>
      <p:ext uri="{BB962C8B-B14F-4D97-AF65-F5344CB8AC3E}">
        <p14:creationId xmlns:p14="http://schemas.microsoft.com/office/powerpoint/2010/main" val="33220098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Sự mất cân đối miễn dịch bao gồm thay đổi cân bằng tế bào T</a:t>
            </a:r>
          </a:p>
          <a:p>
            <a:pPr lvl="1"/>
            <a:r>
              <a:rPr lang="en-US" dirty="0" smtClean="0"/>
              <a:t>Tăng Th1/Th2</a:t>
            </a:r>
          </a:p>
          <a:p>
            <a:pPr lvl="1"/>
            <a:r>
              <a:rPr lang="en-US" dirty="0" smtClean="0"/>
              <a:t>Giảm số lượng, chức năng tế bào Treg</a:t>
            </a:r>
          </a:p>
          <a:p>
            <a:pPr marL="457200" lvl="1" indent="0">
              <a:buNone/>
            </a:pPr>
            <a:r>
              <a:rPr lang="en-US" dirty="0" smtClean="0"/>
              <a:t>(một số đột biến gen ảnh hưởng)</a:t>
            </a:r>
          </a:p>
          <a:p>
            <a:endParaRPr lang="en-US" dirty="0"/>
          </a:p>
        </p:txBody>
      </p:sp>
      <p:sp>
        <p:nvSpPr>
          <p:cNvPr id="4" name="Slide Number Placeholder 3"/>
          <p:cNvSpPr>
            <a:spLocks noGrp="1"/>
          </p:cNvSpPr>
          <p:nvPr>
            <p:ph type="sldNum" sz="quarter" idx="10"/>
          </p:nvPr>
        </p:nvSpPr>
        <p:spPr/>
        <p:txBody>
          <a:bodyPr/>
          <a:lstStyle/>
          <a:p>
            <a:fld id="{845AA8CB-952D-4BAC-BC76-F2E21C8E2CB8}" type="slidenum">
              <a:rPr lang="en-US" smtClean="0"/>
              <a:t>35</a:t>
            </a:fld>
            <a:endParaRPr lang="en-US"/>
          </a:p>
        </p:txBody>
      </p:sp>
    </p:spTree>
    <p:extLst>
      <p:ext uri="{BB962C8B-B14F-4D97-AF65-F5344CB8AC3E}">
        <p14:creationId xmlns:p14="http://schemas.microsoft.com/office/powerpoint/2010/main" val="33220098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Tổ hợp những hiện tượng này được thể hiện qua hình ảnh với 3 vòng tròn</a:t>
            </a:r>
          </a:p>
          <a:p>
            <a:pPr lvl="1"/>
            <a:r>
              <a:rPr lang="en-US" dirty="0" smtClean="0"/>
              <a:t>Sự hoạt hóa quá mức của hệ thống MD với vai trò tb B và sự tương tác bởi các tb  Th1/Th2</a:t>
            </a:r>
          </a:p>
          <a:p>
            <a:pPr lvl="1"/>
            <a:r>
              <a:rPr lang="en-US" dirty="0" smtClean="0"/>
              <a:t>Yếu tố khởi đầu (nhiễm trùng, viêm…) tạo KN bắt chước</a:t>
            </a:r>
          </a:p>
          <a:p>
            <a:pPr lvl="1"/>
            <a:r>
              <a:rPr lang="en-US" dirty="0" smtClean="0"/>
              <a:t>Yếu tố di truyền tác động</a:t>
            </a:r>
          </a:p>
          <a:p>
            <a:endParaRPr lang="en-US" dirty="0"/>
          </a:p>
        </p:txBody>
      </p:sp>
      <p:sp>
        <p:nvSpPr>
          <p:cNvPr id="4" name="Slide Number Placeholder 3"/>
          <p:cNvSpPr>
            <a:spLocks noGrp="1"/>
          </p:cNvSpPr>
          <p:nvPr>
            <p:ph type="sldNum" sz="quarter" idx="10"/>
          </p:nvPr>
        </p:nvSpPr>
        <p:spPr/>
        <p:txBody>
          <a:bodyPr/>
          <a:lstStyle/>
          <a:p>
            <a:fld id="{845AA8CB-952D-4BAC-BC76-F2E21C8E2CB8}" type="slidenum">
              <a:rPr lang="en-US" smtClean="0"/>
              <a:t>36</a:t>
            </a:fld>
            <a:endParaRPr lang="en-US"/>
          </a:p>
        </p:txBody>
      </p:sp>
    </p:spTree>
    <p:extLst>
      <p:ext uri="{BB962C8B-B14F-4D97-AF65-F5344CB8AC3E}">
        <p14:creationId xmlns:p14="http://schemas.microsoft.com/office/powerpoint/2010/main" val="33220098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Cổ điển: kháng thể</a:t>
            </a:r>
          </a:p>
          <a:p>
            <a:r>
              <a:rPr lang="en-US" dirty="0" smtClean="0"/>
              <a:t>Mới: tình trạng mạn tính do sự hoạt hóa CD8 CD4, có liên quan chặt chẽ giữa các KT và CD8</a:t>
            </a:r>
          </a:p>
          <a:p>
            <a:r>
              <a:rPr lang="en-US" dirty="0" smtClean="0"/>
              <a:t>Antigenic Mimicry ITP</a:t>
            </a:r>
          </a:p>
          <a:p>
            <a:pPr lvl="1"/>
            <a:r>
              <a:rPr lang="en-US" dirty="0" smtClean="0"/>
              <a:t>KN tạo KT giống như KT kháng tiểu cầu</a:t>
            </a:r>
          </a:p>
          <a:p>
            <a:pPr lvl="1"/>
            <a:r>
              <a:rPr lang="en-US" dirty="0" smtClean="0"/>
              <a:t>HIV, HCV, HBV, quinine</a:t>
            </a:r>
          </a:p>
          <a:p>
            <a:endParaRPr lang="en-US" dirty="0"/>
          </a:p>
        </p:txBody>
      </p:sp>
      <p:sp>
        <p:nvSpPr>
          <p:cNvPr id="4" name="Slide Number Placeholder 3"/>
          <p:cNvSpPr>
            <a:spLocks noGrp="1"/>
          </p:cNvSpPr>
          <p:nvPr>
            <p:ph type="sldNum" sz="quarter" idx="10"/>
          </p:nvPr>
        </p:nvSpPr>
        <p:spPr/>
        <p:txBody>
          <a:bodyPr/>
          <a:lstStyle/>
          <a:p>
            <a:fld id="{845AA8CB-952D-4BAC-BC76-F2E21C8E2CB8}" type="slidenum">
              <a:rPr lang="en-US" smtClean="0"/>
              <a:t>38</a:t>
            </a:fld>
            <a:endParaRPr lang="en-US"/>
          </a:p>
        </p:txBody>
      </p:sp>
    </p:spTree>
    <p:extLst>
      <p:ext uri="{BB962C8B-B14F-4D97-AF65-F5344CB8AC3E}">
        <p14:creationId xmlns:p14="http://schemas.microsoft.com/office/powerpoint/2010/main" val="33220098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48623" name="Rectangle 22"/>
          <p:cNvSpPr/>
          <p:nvPr/>
        </p:nvSpPr>
        <p:spPr>
          <a:xfrm flipV="1">
            <a:off x="5410183" y="2857501"/>
            <a:ext cx="3733819" cy="68315"/>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624" name="Rectangle 23"/>
          <p:cNvSpPr/>
          <p:nvPr/>
        </p:nvSpPr>
        <p:spPr>
          <a:xfrm flipV="1">
            <a:off x="5410201" y="2922758"/>
            <a:ext cx="3733801" cy="144018"/>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625" name="Rectangle 24"/>
          <p:cNvSpPr/>
          <p:nvPr/>
        </p:nvSpPr>
        <p:spPr>
          <a:xfrm flipV="1">
            <a:off x="5410201" y="3086375"/>
            <a:ext cx="3733801" cy="6858"/>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626" name="Rectangle 25"/>
          <p:cNvSpPr/>
          <p:nvPr/>
        </p:nvSpPr>
        <p:spPr>
          <a:xfrm flipV="1">
            <a:off x="5410200" y="3123302"/>
            <a:ext cx="1965960" cy="13716"/>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627" name="Rectangle 26"/>
          <p:cNvSpPr/>
          <p:nvPr/>
        </p:nvSpPr>
        <p:spPr>
          <a:xfrm flipV="1">
            <a:off x="5410200" y="3149679"/>
            <a:ext cx="1965960" cy="6858"/>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1048628" name="Rounded Rectangle 29"/>
          <p:cNvSpPr/>
          <p:nvPr/>
        </p:nvSpPr>
        <p:spPr bwMode="white">
          <a:xfrm>
            <a:off x="5410200" y="2971800"/>
            <a:ext cx="3063240" cy="20574"/>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1048629" name="Rounded Rectangle 30"/>
          <p:cNvSpPr/>
          <p:nvPr/>
        </p:nvSpPr>
        <p:spPr bwMode="white">
          <a:xfrm>
            <a:off x="7376507" y="3045737"/>
            <a:ext cx="160020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630" name="Rectangle 6"/>
          <p:cNvSpPr/>
          <p:nvPr/>
        </p:nvSpPr>
        <p:spPr>
          <a:xfrm>
            <a:off x="1" y="2737246"/>
            <a:ext cx="9144000" cy="183128"/>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631" name="Rectangle 9"/>
          <p:cNvSpPr/>
          <p:nvPr/>
        </p:nvSpPr>
        <p:spPr>
          <a:xfrm>
            <a:off x="1" y="2756646"/>
            <a:ext cx="9144001" cy="105508"/>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632" name="Rectangle 10"/>
          <p:cNvSpPr/>
          <p:nvPr/>
        </p:nvSpPr>
        <p:spPr>
          <a:xfrm flipV="1">
            <a:off x="6414051" y="2732318"/>
            <a:ext cx="2729950" cy="186324"/>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633" name="Rectangle 18"/>
          <p:cNvSpPr/>
          <p:nvPr/>
        </p:nvSpPr>
        <p:spPr>
          <a:xfrm>
            <a:off x="0" y="0"/>
            <a:ext cx="9144000" cy="2776275"/>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634" name="Title 7"/>
          <p:cNvSpPr>
            <a:spLocks noGrp="1"/>
          </p:cNvSpPr>
          <p:nvPr>
            <p:ph type="ctrTitle"/>
          </p:nvPr>
        </p:nvSpPr>
        <p:spPr>
          <a:xfrm>
            <a:off x="457200" y="1801416"/>
            <a:ext cx="8458200" cy="1102519"/>
          </a:xfrm>
        </p:spPr>
        <p:txBody>
          <a:bodyPr anchor="b"/>
          <a:lstStyle>
            <a:lvl1pPr>
              <a:defRPr sz="4400">
                <a:solidFill>
                  <a:schemeClr val="bg1"/>
                </a:solidFill>
              </a:defRPr>
            </a:lvl1pPr>
          </a:lstStyle>
          <a:p>
            <a:r>
              <a:rPr kumimoji="0" lang="en-US"/>
              <a:t>Click to edit Master title style</a:t>
            </a:r>
          </a:p>
        </p:txBody>
      </p:sp>
      <p:sp>
        <p:nvSpPr>
          <p:cNvPr id="1048635" name="Subtitle 8"/>
          <p:cNvSpPr>
            <a:spLocks noGrp="1"/>
          </p:cNvSpPr>
          <p:nvPr>
            <p:ph type="subTitle" idx="1"/>
          </p:nvPr>
        </p:nvSpPr>
        <p:spPr>
          <a:xfrm>
            <a:off x="457200" y="2924953"/>
            <a:ext cx="4953000" cy="131445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1048636" name="Date Placeholder 27"/>
          <p:cNvSpPr>
            <a:spLocks noGrp="1"/>
          </p:cNvSpPr>
          <p:nvPr>
            <p:ph type="dt" sz="half" idx="10"/>
          </p:nvPr>
        </p:nvSpPr>
        <p:spPr>
          <a:xfrm>
            <a:off x="6705600" y="3154680"/>
            <a:ext cx="960120" cy="342900"/>
          </a:xfrm>
        </p:spPr>
        <p:txBody>
          <a:bodyPr/>
          <a:lstStyle/>
          <a:p>
            <a:fld id="{DEE5C225-4F4C-4797-8899-3576041F6D50}" type="datetimeFigureOut">
              <a:rPr lang="en-US" smtClean="0"/>
              <a:t>7/16/2019</a:t>
            </a:fld>
            <a:endParaRPr lang="en-US"/>
          </a:p>
        </p:txBody>
      </p:sp>
      <p:sp>
        <p:nvSpPr>
          <p:cNvPr id="1048637" name="Footer Placeholder 16"/>
          <p:cNvSpPr>
            <a:spLocks noGrp="1"/>
          </p:cNvSpPr>
          <p:nvPr>
            <p:ph type="ftr" sz="quarter" idx="11"/>
          </p:nvPr>
        </p:nvSpPr>
        <p:spPr>
          <a:xfrm>
            <a:off x="5410200" y="3153966"/>
            <a:ext cx="1295400" cy="342900"/>
          </a:xfrm>
        </p:spPr>
        <p:txBody>
          <a:bodyPr/>
          <a:lstStyle/>
          <a:p>
            <a:endParaRPr lang="en-US"/>
          </a:p>
        </p:txBody>
      </p:sp>
      <p:sp>
        <p:nvSpPr>
          <p:cNvPr id="1048638" name="Slide Number Placeholder 28"/>
          <p:cNvSpPr>
            <a:spLocks noGrp="1"/>
          </p:cNvSpPr>
          <p:nvPr>
            <p:ph type="sldNum" sz="quarter" idx="12"/>
          </p:nvPr>
        </p:nvSpPr>
        <p:spPr>
          <a:xfrm>
            <a:off x="8320088" y="852"/>
            <a:ext cx="747712" cy="274320"/>
          </a:xfrm>
        </p:spPr>
        <p:txBody>
          <a:bodyPr/>
          <a:lstStyle>
            <a:lvl1pPr algn="r">
              <a:defRPr sz="1800">
                <a:solidFill>
                  <a:schemeClr val="bg1"/>
                </a:solidFill>
              </a:defRPr>
            </a:lvl1pPr>
          </a:lstStyle>
          <a:p>
            <a:fld id="{B31C0080-AA13-40BA-A6A8-4C8920E70A60}"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770" name="Title 1"/>
          <p:cNvSpPr>
            <a:spLocks noGrp="1"/>
          </p:cNvSpPr>
          <p:nvPr>
            <p:ph type="title"/>
          </p:nvPr>
        </p:nvSpPr>
        <p:spPr/>
        <p:txBody>
          <a:bodyPr/>
          <a:lstStyle/>
          <a:p>
            <a:r>
              <a:rPr kumimoji="0" lang="en-US"/>
              <a:t>Click to edit Master title style</a:t>
            </a:r>
          </a:p>
        </p:txBody>
      </p:sp>
      <p:sp>
        <p:nvSpPr>
          <p:cNvPr id="1048771"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772" name="Date Placeholder 3"/>
          <p:cNvSpPr>
            <a:spLocks noGrp="1"/>
          </p:cNvSpPr>
          <p:nvPr>
            <p:ph type="dt" sz="half" idx="10"/>
          </p:nvPr>
        </p:nvSpPr>
        <p:spPr/>
        <p:txBody>
          <a:bodyPr/>
          <a:lstStyle/>
          <a:p>
            <a:fld id="{DEE5C225-4F4C-4797-8899-3576041F6D50}" type="datetimeFigureOut">
              <a:rPr lang="en-US" smtClean="0"/>
              <a:t>7/16/2019</a:t>
            </a:fld>
            <a:endParaRPr lang="en-US"/>
          </a:p>
        </p:txBody>
      </p:sp>
      <p:sp>
        <p:nvSpPr>
          <p:cNvPr id="1048773" name="Footer Placeholder 4"/>
          <p:cNvSpPr>
            <a:spLocks noGrp="1"/>
          </p:cNvSpPr>
          <p:nvPr>
            <p:ph type="ftr" sz="quarter" idx="11"/>
          </p:nvPr>
        </p:nvSpPr>
        <p:spPr/>
        <p:txBody>
          <a:bodyPr/>
          <a:lstStyle/>
          <a:p>
            <a:endParaRPr lang="en-US"/>
          </a:p>
        </p:txBody>
      </p:sp>
      <p:sp>
        <p:nvSpPr>
          <p:cNvPr id="1048774" name="Slide Number Placeholder 5"/>
          <p:cNvSpPr>
            <a:spLocks noGrp="1"/>
          </p:cNvSpPr>
          <p:nvPr>
            <p:ph type="sldNum" sz="quarter" idx="12"/>
          </p:nvPr>
        </p:nvSpPr>
        <p:spPr/>
        <p:txBody>
          <a:bodyPr/>
          <a:lstStyle/>
          <a:p>
            <a:fld id="{B31C0080-AA13-40BA-A6A8-4C8920E70A6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759" name="Vertical Title 1"/>
          <p:cNvSpPr>
            <a:spLocks noGrp="1"/>
          </p:cNvSpPr>
          <p:nvPr>
            <p:ph type="title" orient="vert"/>
          </p:nvPr>
        </p:nvSpPr>
        <p:spPr>
          <a:xfrm>
            <a:off x="6781800" y="857250"/>
            <a:ext cx="1905000" cy="4114800"/>
          </a:xfrm>
        </p:spPr>
        <p:txBody>
          <a:bodyPr vert="eaVert"/>
          <a:lstStyle/>
          <a:p>
            <a:r>
              <a:rPr kumimoji="0" lang="en-US"/>
              <a:t>Click to edit Master title style</a:t>
            </a:r>
          </a:p>
        </p:txBody>
      </p:sp>
      <p:sp>
        <p:nvSpPr>
          <p:cNvPr id="1048760" name="Vertical Text Placeholder 2"/>
          <p:cNvSpPr>
            <a:spLocks noGrp="1"/>
          </p:cNvSpPr>
          <p:nvPr>
            <p:ph type="body" orient="vert" idx="1"/>
          </p:nvPr>
        </p:nvSpPr>
        <p:spPr>
          <a:xfrm>
            <a:off x="457200" y="857250"/>
            <a:ext cx="6248400" cy="411480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761" name="Date Placeholder 3"/>
          <p:cNvSpPr>
            <a:spLocks noGrp="1"/>
          </p:cNvSpPr>
          <p:nvPr>
            <p:ph type="dt" sz="half" idx="10"/>
          </p:nvPr>
        </p:nvSpPr>
        <p:spPr/>
        <p:txBody>
          <a:bodyPr/>
          <a:lstStyle/>
          <a:p>
            <a:fld id="{DEE5C225-4F4C-4797-8899-3576041F6D50}" type="datetimeFigureOut">
              <a:rPr lang="en-US" smtClean="0"/>
              <a:t>7/16/2019</a:t>
            </a:fld>
            <a:endParaRPr lang="en-US"/>
          </a:p>
        </p:txBody>
      </p:sp>
      <p:sp>
        <p:nvSpPr>
          <p:cNvPr id="1048762" name="Footer Placeholder 4"/>
          <p:cNvSpPr>
            <a:spLocks noGrp="1"/>
          </p:cNvSpPr>
          <p:nvPr>
            <p:ph type="ftr" sz="quarter" idx="11"/>
          </p:nvPr>
        </p:nvSpPr>
        <p:spPr/>
        <p:txBody>
          <a:bodyPr/>
          <a:lstStyle/>
          <a:p>
            <a:endParaRPr lang="en-US"/>
          </a:p>
        </p:txBody>
      </p:sp>
      <p:sp>
        <p:nvSpPr>
          <p:cNvPr id="1048763" name="Slide Number Placeholder 5"/>
          <p:cNvSpPr>
            <a:spLocks noGrp="1"/>
          </p:cNvSpPr>
          <p:nvPr>
            <p:ph type="sldNum" sz="quarter" idx="12"/>
          </p:nvPr>
        </p:nvSpPr>
        <p:spPr/>
        <p:txBody>
          <a:bodyPr/>
          <a:lstStyle/>
          <a:p>
            <a:fld id="{B31C0080-AA13-40BA-A6A8-4C8920E70A6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94" name="Title 1"/>
          <p:cNvSpPr>
            <a:spLocks noGrp="1"/>
          </p:cNvSpPr>
          <p:nvPr>
            <p:ph type="title"/>
          </p:nvPr>
        </p:nvSpPr>
        <p:spPr/>
        <p:txBody>
          <a:bodyPr/>
          <a:lstStyle/>
          <a:p>
            <a:r>
              <a:rPr kumimoji="0" lang="en-US"/>
              <a:t>Click to edit Master title style</a:t>
            </a:r>
          </a:p>
        </p:txBody>
      </p:sp>
      <p:sp>
        <p:nvSpPr>
          <p:cNvPr id="1048595"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596" name="Date Placeholder 3"/>
          <p:cNvSpPr>
            <a:spLocks noGrp="1"/>
          </p:cNvSpPr>
          <p:nvPr>
            <p:ph type="dt" sz="half" idx="10"/>
          </p:nvPr>
        </p:nvSpPr>
        <p:spPr/>
        <p:txBody>
          <a:bodyPr/>
          <a:lstStyle/>
          <a:p>
            <a:fld id="{DEE5C225-4F4C-4797-8899-3576041F6D50}" type="datetimeFigureOut">
              <a:rPr lang="en-US" smtClean="0"/>
              <a:t>7/16/2019</a:t>
            </a:fld>
            <a:endParaRPr lang="en-US"/>
          </a:p>
        </p:txBody>
      </p:sp>
      <p:sp>
        <p:nvSpPr>
          <p:cNvPr id="1048597" name="Footer Placeholder 4"/>
          <p:cNvSpPr>
            <a:spLocks noGrp="1"/>
          </p:cNvSpPr>
          <p:nvPr>
            <p:ph type="ftr" sz="quarter" idx="11"/>
          </p:nvPr>
        </p:nvSpPr>
        <p:spPr/>
        <p:txBody>
          <a:bodyPr/>
          <a:lstStyle/>
          <a:p>
            <a:endParaRPr lang="en-US"/>
          </a:p>
        </p:txBody>
      </p:sp>
      <p:sp>
        <p:nvSpPr>
          <p:cNvPr id="1048598" name="Slide Number Placeholder 5"/>
          <p:cNvSpPr>
            <a:spLocks noGrp="1"/>
          </p:cNvSpPr>
          <p:nvPr>
            <p:ph type="sldNum" sz="quarter" idx="12"/>
          </p:nvPr>
        </p:nvSpPr>
        <p:spPr/>
        <p:txBody>
          <a:bodyPr/>
          <a:lstStyle/>
          <a:p>
            <a:fld id="{B31C0080-AA13-40BA-A6A8-4C8920E70A6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775" name="Title 1"/>
          <p:cNvSpPr>
            <a:spLocks noGrp="1"/>
          </p:cNvSpPr>
          <p:nvPr>
            <p:ph type="title"/>
          </p:nvPr>
        </p:nvSpPr>
        <p:spPr>
          <a:xfrm>
            <a:off x="722313" y="1485901"/>
            <a:ext cx="7772400" cy="1021556"/>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a:t>Click to edit Master title style</a:t>
            </a:r>
          </a:p>
        </p:txBody>
      </p:sp>
      <p:sp>
        <p:nvSpPr>
          <p:cNvPr id="1048776" name="Text Placeholder 2"/>
          <p:cNvSpPr>
            <a:spLocks noGrp="1"/>
          </p:cNvSpPr>
          <p:nvPr>
            <p:ph type="body" idx="1"/>
          </p:nvPr>
        </p:nvSpPr>
        <p:spPr>
          <a:xfrm>
            <a:off x="722313" y="2525316"/>
            <a:ext cx="7772400" cy="1132284"/>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1048777" name="Date Placeholder 3"/>
          <p:cNvSpPr>
            <a:spLocks noGrp="1"/>
          </p:cNvSpPr>
          <p:nvPr>
            <p:ph type="dt" sz="half" idx="10"/>
          </p:nvPr>
        </p:nvSpPr>
        <p:spPr/>
        <p:txBody>
          <a:bodyPr/>
          <a:lstStyle/>
          <a:p>
            <a:fld id="{DEE5C225-4F4C-4797-8899-3576041F6D50}" type="datetimeFigureOut">
              <a:rPr lang="en-US" smtClean="0"/>
              <a:t>7/16/2019</a:t>
            </a:fld>
            <a:endParaRPr lang="en-US"/>
          </a:p>
        </p:txBody>
      </p:sp>
      <p:sp>
        <p:nvSpPr>
          <p:cNvPr id="1048778" name="Footer Placeholder 4"/>
          <p:cNvSpPr>
            <a:spLocks noGrp="1"/>
          </p:cNvSpPr>
          <p:nvPr>
            <p:ph type="ftr" sz="quarter" idx="11"/>
          </p:nvPr>
        </p:nvSpPr>
        <p:spPr/>
        <p:txBody>
          <a:bodyPr/>
          <a:lstStyle/>
          <a:p>
            <a:endParaRPr lang="en-US"/>
          </a:p>
        </p:txBody>
      </p:sp>
      <p:sp>
        <p:nvSpPr>
          <p:cNvPr id="1048779" name="Slide Number Placeholder 5"/>
          <p:cNvSpPr>
            <a:spLocks noGrp="1"/>
          </p:cNvSpPr>
          <p:nvPr>
            <p:ph type="sldNum" sz="quarter" idx="12"/>
          </p:nvPr>
        </p:nvSpPr>
        <p:spPr/>
        <p:txBody>
          <a:bodyPr/>
          <a:lstStyle/>
          <a:p>
            <a:fld id="{B31C0080-AA13-40BA-A6A8-4C8920E70A60}"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780" name="Title 1"/>
          <p:cNvSpPr>
            <a:spLocks noGrp="1"/>
          </p:cNvSpPr>
          <p:nvPr>
            <p:ph type="title"/>
          </p:nvPr>
        </p:nvSpPr>
        <p:spPr/>
        <p:txBody>
          <a:bodyPr/>
          <a:lstStyle/>
          <a:p>
            <a:r>
              <a:rPr kumimoji="0" lang="en-US"/>
              <a:t>Click to edit Master title style</a:t>
            </a:r>
          </a:p>
        </p:txBody>
      </p:sp>
      <p:sp>
        <p:nvSpPr>
          <p:cNvPr id="1048781" name="Content Placeholder 2"/>
          <p:cNvSpPr>
            <a:spLocks noGrp="1"/>
          </p:cNvSpPr>
          <p:nvPr>
            <p:ph sz="half" idx="1"/>
          </p:nvPr>
        </p:nvSpPr>
        <p:spPr>
          <a:xfrm>
            <a:off x="457200" y="1687069"/>
            <a:ext cx="4038600" cy="3394472"/>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782" name="Content Placeholder 3"/>
          <p:cNvSpPr>
            <a:spLocks noGrp="1"/>
          </p:cNvSpPr>
          <p:nvPr>
            <p:ph sz="half" idx="2"/>
          </p:nvPr>
        </p:nvSpPr>
        <p:spPr>
          <a:xfrm>
            <a:off x="4648200" y="1687069"/>
            <a:ext cx="4038600" cy="3394472"/>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783" name="Date Placeholder 4"/>
          <p:cNvSpPr>
            <a:spLocks noGrp="1"/>
          </p:cNvSpPr>
          <p:nvPr>
            <p:ph type="dt" sz="half" idx="10"/>
          </p:nvPr>
        </p:nvSpPr>
        <p:spPr/>
        <p:txBody>
          <a:bodyPr/>
          <a:lstStyle/>
          <a:p>
            <a:fld id="{DEE5C225-4F4C-4797-8899-3576041F6D50}" type="datetimeFigureOut">
              <a:rPr lang="en-US" smtClean="0"/>
              <a:t>7/16/2019</a:t>
            </a:fld>
            <a:endParaRPr lang="en-US"/>
          </a:p>
        </p:txBody>
      </p:sp>
      <p:sp>
        <p:nvSpPr>
          <p:cNvPr id="1048784" name="Footer Placeholder 5"/>
          <p:cNvSpPr>
            <a:spLocks noGrp="1"/>
          </p:cNvSpPr>
          <p:nvPr>
            <p:ph type="ftr" sz="quarter" idx="11"/>
          </p:nvPr>
        </p:nvSpPr>
        <p:spPr/>
        <p:txBody>
          <a:bodyPr/>
          <a:lstStyle/>
          <a:p>
            <a:endParaRPr lang="en-US"/>
          </a:p>
        </p:txBody>
      </p:sp>
      <p:sp>
        <p:nvSpPr>
          <p:cNvPr id="1048785" name="Slide Number Placeholder 6"/>
          <p:cNvSpPr>
            <a:spLocks noGrp="1"/>
          </p:cNvSpPr>
          <p:nvPr>
            <p:ph type="sldNum" sz="quarter" idx="12"/>
          </p:nvPr>
        </p:nvSpPr>
        <p:spPr/>
        <p:txBody>
          <a:bodyPr/>
          <a:lstStyle/>
          <a:p>
            <a:fld id="{B31C0080-AA13-40BA-A6A8-4C8920E70A60}"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786" name="Title 1"/>
          <p:cNvSpPr>
            <a:spLocks noGrp="1"/>
          </p:cNvSpPr>
          <p:nvPr>
            <p:ph type="title"/>
          </p:nvPr>
        </p:nvSpPr>
        <p:spPr>
          <a:xfrm>
            <a:off x="381000" y="857250"/>
            <a:ext cx="8382000" cy="802386"/>
          </a:xfrm>
        </p:spPr>
        <p:txBody>
          <a:bodyPr anchor="ctr"/>
          <a:lstStyle>
            <a:lvl1pPr>
              <a:defRPr sz="4000" b="0" i="0" cap="none" baseline="0"/>
            </a:lvl1pPr>
          </a:lstStyle>
          <a:p>
            <a:r>
              <a:rPr kumimoji="0" lang="en-US"/>
              <a:t>Click to edit Master title style</a:t>
            </a:r>
          </a:p>
        </p:txBody>
      </p:sp>
      <p:sp>
        <p:nvSpPr>
          <p:cNvPr id="1048787" name="Text Placeholder 2"/>
          <p:cNvSpPr>
            <a:spLocks noGrp="1"/>
          </p:cNvSpPr>
          <p:nvPr>
            <p:ph type="body" idx="1"/>
          </p:nvPr>
        </p:nvSpPr>
        <p:spPr>
          <a:xfrm>
            <a:off x="381000" y="1683728"/>
            <a:ext cx="4041648" cy="3429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1048788" name="Text Placeholder 3"/>
          <p:cNvSpPr>
            <a:spLocks noGrp="1"/>
          </p:cNvSpPr>
          <p:nvPr>
            <p:ph type="body" sz="half" idx="3"/>
          </p:nvPr>
        </p:nvSpPr>
        <p:spPr>
          <a:xfrm>
            <a:off x="4721226" y="1683728"/>
            <a:ext cx="4041775" cy="3429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1048789" name="Content Placeholder 4"/>
          <p:cNvSpPr>
            <a:spLocks noGrp="1"/>
          </p:cNvSpPr>
          <p:nvPr>
            <p:ph sz="quarter" idx="2"/>
          </p:nvPr>
        </p:nvSpPr>
        <p:spPr>
          <a:xfrm>
            <a:off x="381000" y="2031389"/>
            <a:ext cx="4041648" cy="291465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790" name="Content Placeholder 5"/>
          <p:cNvSpPr>
            <a:spLocks noGrp="1"/>
          </p:cNvSpPr>
          <p:nvPr>
            <p:ph sz="quarter" idx="4"/>
          </p:nvPr>
        </p:nvSpPr>
        <p:spPr>
          <a:xfrm>
            <a:off x="4718305" y="2031389"/>
            <a:ext cx="4041775" cy="291465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791" name="Date Placeholder 25"/>
          <p:cNvSpPr>
            <a:spLocks noGrp="1"/>
          </p:cNvSpPr>
          <p:nvPr>
            <p:ph type="dt" sz="half" idx="10"/>
          </p:nvPr>
        </p:nvSpPr>
        <p:spPr/>
        <p:txBody>
          <a:bodyPr rtlCol="0"/>
          <a:lstStyle/>
          <a:p>
            <a:fld id="{DEE5C225-4F4C-4797-8899-3576041F6D50}" type="datetimeFigureOut">
              <a:rPr lang="en-US" smtClean="0"/>
              <a:t>7/16/2019</a:t>
            </a:fld>
            <a:endParaRPr lang="en-US"/>
          </a:p>
        </p:txBody>
      </p:sp>
      <p:sp>
        <p:nvSpPr>
          <p:cNvPr id="1048792" name="Slide Number Placeholder 26"/>
          <p:cNvSpPr>
            <a:spLocks noGrp="1"/>
          </p:cNvSpPr>
          <p:nvPr>
            <p:ph type="sldNum" sz="quarter" idx="11"/>
          </p:nvPr>
        </p:nvSpPr>
        <p:spPr/>
        <p:txBody>
          <a:bodyPr rtlCol="0"/>
          <a:lstStyle/>
          <a:p>
            <a:fld id="{B31C0080-AA13-40BA-A6A8-4C8920E70A60}" type="slidenum">
              <a:rPr lang="en-US" smtClean="0"/>
              <a:t>‹#›</a:t>
            </a:fld>
            <a:endParaRPr lang="en-US"/>
          </a:p>
        </p:txBody>
      </p:sp>
      <p:sp>
        <p:nvSpPr>
          <p:cNvPr id="1048793"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755" name="Title 1"/>
          <p:cNvSpPr>
            <a:spLocks noGrp="1"/>
          </p:cNvSpPr>
          <p:nvPr>
            <p:ph type="title"/>
          </p:nvPr>
        </p:nvSpPr>
        <p:spPr>
          <a:xfrm>
            <a:off x="457200" y="857250"/>
            <a:ext cx="8229600" cy="802386"/>
          </a:xfrm>
        </p:spPr>
        <p:txBody>
          <a:bodyPr anchor="ctr"/>
          <a:lstStyle>
            <a:lvl1pPr>
              <a:defRPr sz="4000">
                <a:solidFill>
                  <a:schemeClr val="tx2"/>
                </a:solidFill>
              </a:defRPr>
            </a:lvl1pPr>
          </a:lstStyle>
          <a:p>
            <a:r>
              <a:rPr kumimoji="0" lang="en-US"/>
              <a:t>Click to edit Master title style</a:t>
            </a:r>
          </a:p>
        </p:txBody>
      </p:sp>
      <p:sp>
        <p:nvSpPr>
          <p:cNvPr id="1048756" name="Date Placeholder 2"/>
          <p:cNvSpPr>
            <a:spLocks noGrp="1"/>
          </p:cNvSpPr>
          <p:nvPr>
            <p:ph type="dt" sz="half" idx="10"/>
          </p:nvPr>
        </p:nvSpPr>
        <p:spPr>
          <a:xfrm>
            <a:off x="6583680" y="459486"/>
            <a:ext cx="957264" cy="342900"/>
          </a:xfrm>
        </p:spPr>
        <p:txBody>
          <a:bodyPr/>
          <a:lstStyle/>
          <a:p>
            <a:fld id="{DEE5C225-4F4C-4797-8899-3576041F6D50}" type="datetimeFigureOut">
              <a:rPr lang="en-US" smtClean="0"/>
              <a:t>7/16/2019</a:t>
            </a:fld>
            <a:endParaRPr lang="en-US"/>
          </a:p>
        </p:txBody>
      </p:sp>
      <p:sp>
        <p:nvSpPr>
          <p:cNvPr id="1048757" name="Footer Placeholder 3"/>
          <p:cNvSpPr>
            <a:spLocks noGrp="1"/>
          </p:cNvSpPr>
          <p:nvPr>
            <p:ph type="ftr" sz="quarter" idx="11"/>
          </p:nvPr>
        </p:nvSpPr>
        <p:spPr>
          <a:xfrm>
            <a:off x="5257800" y="459486"/>
            <a:ext cx="1325880" cy="342900"/>
          </a:xfrm>
        </p:spPr>
        <p:txBody>
          <a:bodyPr/>
          <a:lstStyle/>
          <a:p>
            <a:endParaRPr lang="en-US"/>
          </a:p>
        </p:txBody>
      </p:sp>
      <p:sp>
        <p:nvSpPr>
          <p:cNvPr id="1048758" name="Slide Number Placeholder 4"/>
          <p:cNvSpPr>
            <a:spLocks noGrp="1"/>
          </p:cNvSpPr>
          <p:nvPr>
            <p:ph type="sldNum" sz="quarter" idx="12"/>
          </p:nvPr>
        </p:nvSpPr>
        <p:spPr>
          <a:xfrm>
            <a:off x="8174736" y="1704"/>
            <a:ext cx="762000" cy="274320"/>
          </a:xfrm>
        </p:spPr>
        <p:txBody>
          <a:bodyPr/>
          <a:lstStyle/>
          <a:p>
            <a:fld id="{B31C0080-AA13-40BA-A6A8-4C8920E70A6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794" name="Date Placeholder 1"/>
          <p:cNvSpPr>
            <a:spLocks noGrp="1"/>
          </p:cNvSpPr>
          <p:nvPr>
            <p:ph type="dt" sz="half" idx="10"/>
          </p:nvPr>
        </p:nvSpPr>
        <p:spPr/>
        <p:txBody>
          <a:bodyPr/>
          <a:lstStyle/>
          <a:p>
            <a:fld id="{DEE5C225-4F4C-4797-8899-3576041F6D50}" type="datetimeFigureOut">
              <a:rPr lang="en-US" smtClean="0"/>
              <a:t>7/16/2019</a:t>
            </a:fld>
            <a:endParaRPr lang="en-US"/>
          </a:p>
        </p:txBody>
      </p:sp>
      <p:sp>
        <p:nvSpPr>
          <p:cNvPr id="1048795" name="Footer Placeholder 2"/>
          <p:cNvSpPr>
            <a:spLocks noGrp="1"/>
          </p:cNvSpPr>
          <p:nvPr>
            <p:ph type="ftr" sz="quarter" idx="11"/>
          </p:nvPr>
        </p:nvSpPr>
        <p:spPr/>
        <p:txBody>
          <a:bodyPr/>
          <a:lstStyle/>
          <a:p>
            <a:endParaRPr lang="en-US"/>
          </a:p>
        </p:txBody>
      </p:sp>
      <p:sp>
        <p:nvSpPr>
          <p:cNvPr id="1048796" name="Slide Number Placeholder 3"/>
          <p:cNvSpPr>
            <a:spLocks noGrp="1"/>
          </p:cNvSpPr>
          <p:nvPr>
            <p:ph type="sldNum" sz="quarter" idx="12"/>
          </p:nvPr>
        </p:nvSpPr>
        <p:spPr/>
        <p:txBody>
          <a:bodyPr/>
          <a:lstStyle/>
          <a:p>
            <a:fld id="{B31C0080-AA13-40BA-A6A8-4C8920E70A6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797" name="Title 1"/>
          <p:cNvSpPr>
            <a:spLocks noGrp="1"/>
          </p:cNvSpPr>
          <p:nvPr>
            <p:ph type="title"/>
          </p:nvPr>
        </p:nvSpPr>
        <p:spPr>
          <a:xfrm>
            <a:off x="5353496" y="826478"/>
            <a:ext cx="3383280" cy="658368"/>
          </a:xfrm>
        </p:spPr>
        <p:txBody>
          <a:bodyPr anchor="b"/>
          <a:lstStyle>
            <a:lvl1pPr algn="l">
              <a:buNone/>
              <a:defRPr sz="1800" b="1"/>
            </a:lvl1pPr>
          </a:lstStyle>
          <a:p>
            <a:r>
              <a:rPr kumimoji="0" lang="en-US"/>
              <a:t>Click to edit Master title style</a:t>
            </a:r>
          </a:p>
        </p:txBody>
      </p:sp>
      <p:sp>
        <p:nvSpPr>
          <p:cNvPr id="1048798" name="Text Placeholder 2"/>
          <p:cNvSpPr>
            <a:spLocks noGrp="1"/>
          </p:cNvSpPr>
          <p:nvPr>
            <p:ph type="body" idx="2"/>
          </p:nvPr>
        </p:nvSpPr>
        <p:spPr>
          <a:xfrm>
            <a:off x="5353496" y="1508045"/>
            <a:ext cx="3383280" cy="346329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1048799" name="Content Placeholder 3"/>
          <p:cNvSpPr>
            <a:spLocks noGrp="1"/>
          </p:cNvSpPr>
          <p:nvPr>
            <p:ph sz="half" idx="1"/>
          </p:nvPr>
        </p:nvSpPr>
        <p:spPr>
          <a:xfrm>
            <a:off x="152400" y="582215"/>
            <a:ext cx="5102352" cy="438912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800" name="Date Placeholder 4"/>
          <p:cNvSpPr>
            <a:spLocks noGrp="1"/>
          </p:cNvSpPr>
          <p:nvPr>
            <p:ph type="dt" sz="half" idx="10"/>
          </p:nvPr>
        </p:nvSpPr>
        <p:spPr/>
        <p:txBody>
          <a:bodyPr/>
          <a:lstStyle/>
          <a:p>
            <a:fld id="{DEE5C225-4F4C-4797-8899-3576041F6D50}" type="datetimeFigureOut">
              <a:rPr lang="en-US" smtClean="0"/>
              <a:t>7/16/2019</a:t>
            </a:fld>
            <a:endParaRPr lang="en-US"/>
          </a:p>
        </p:txBody>
      </p:sp>
      <p:sp>
        <p:nvSpPr>
          <p:cNvPr id="1048801" name="Footer Placeholder 5"/>
          <p:cNvSpPr>
            <a:spLocks noGrp="1"/>
          </p:cNvSpPr>
          <p:nvPr>
            <p:ph type="ftr" sz="quarter" idx="11"/>
          </p:nvPr>
        </p:nvSpPr>
        <p:spPr/>
        <p:txBody>
          <a:bodyPr/>
          <a:lstStyle/>
          <a:p>
            <a:endParaRPr lang="en-US"/>
          </a:p>
        </p:txBody>
      </p:sp>
      <p:sp>
        <p:nvSpPr>
          <p:cNvPr id="1048802" name="Slide Number Placeholder 6"/>
          <p:cNvSpPr>
            <a:spLocks noGrp="1"/>
          </p:cNvSpPr>
          <p:nvPr>
            <p:ph type="sldNum" sz="quarter" idx="12"/>
          </p:nvPr>
        </p:nvSpPr>
        <p:spPr/>
        <p:txBody>
          <a:bodyPr/>
          <a:lstStyle/>
          <a:p>
            <a:fld id="{B31C0080-AA13-40BA-A6A8-4C8920E70A60}"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764" name="Title 1"/>
          <p:cNvSpPr>
            <a:spLocks noGrp="1"/>
          </p:cNvSpPr>
          <p:nvPr>
            <p:ph type="title"/>
          </p:nvPr>
        </p:nvSpPr>
        <p:spPr>
          <a:xfrm>
            <a:off x="5440435" y="831870"/>
            <a:ext cx="586803" cy="3511228"/>
          </a:xfrm>
        </p:spPr>
        <p:txBody>
          <a:bodyPr vert="vert270" lIns="45720" tIns="0" rIns="45720" anchor="t"/>
          <a:lstStyle>
            <a:lvl1pPr algn="ctr">
              <a:buNone/>
              <a:defRPr sz="2000" b="1"/>
            </a:lvl1pPr>
          </a:lstStyle>
          <a:p>
            <a:r>
              <a:rPr kumimoji="0" lang="en-US"/>
              <a:t>Click to edit Master title style</a:t>
            </a:r>
          </a:p>
        </p:txBody>
      </p:sp>
      <p:sp>
        <p:nvSpPr>
          <p:cNvPr id="1048765" name="Picture Placeholder 2"/>
          <p:cNvSpPr>
            <a:spLocks noGrp="1"/>
          </p:cNvSpPr>
          <p:nvPr>
            <p:ph type="pic" idx="1"/>
          </p:nvPr>
        </p:nvSpPr>
        <p:spPr>
          <a:xfrm>
            <a:off x="403671" y="857250"/>
            <a:ext cx="4572000" cy="3429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a:t>Click icon to add picture</a:t>
            </a:r>
            <a:endParaRPr kumimoji="0" lang="en-US" dirty="0"/>
          </a:p>
        </p:txBody>
      </p:sp>
      <p:sp>
        <p:nvSpPr>
          <p:cNvPr id="1048766" name="Text Placeholder 3"/>
          <p:cNvSpPr>
            <a:spLocks noGrp="1"/>
          </p:cNvSpPr>
          <p:nvPr>
            <p:ph type="body" sz="half" idx="2"/>
          </p:nvPr>
        </p:nvSpPr>
        <p:spPr>
          <a:xfrm>
            <a:off x="6088443" y="2455731"/>
            <a:ext cx="2590800" cy="1887367"/>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1048767" name="Date Placeholder 4"/>
          <p:cNvSpPr>
            <a:spLocks noGrp="1"/>
          </p:cNvSpPr>
          <p:nvPr>
            <p:ph type="dt" sz="half" idx="10"/>
          </p:nvPr>
        </p:nvSpPr>
        <p:spPr/>
        <p:txBody>
          <a:bodyPr/>
          <a:lstStyle/>
          <a:p>
            <a:fld id="{DEE5C225-4F4C-4797-8899-3576041F6D50}" type="datetimeFigureOut">
              <a:rPr lang="en-US" smtClean="0"/>
              <a:t>7/16/2019</a:t>
            </a:fld>
            <a:endParaRPr lang="en-US"/>
          </a:p>
        </p:txBody>
      </p:sp>
      <p:sp>
        <p:nvSpPr>
          <p:cNvPr id="1048768" name="Footer Placeholder 5"/>
          <p:cNvSpPr>
            <a:spLocks noGrp="1"/>
          </p:cNvSpPr>
          <p:nvPr>
            <p:ph type="ftr" sz="quarter" idx="11"/>
          </p:nvPr>
        </p:nvSpPr>
        <p:spPr/>
        <p:txBody>
          <a:bodyPr/>
          <a:lstStyle/>
          <a:p>
            <a:endParaRPr lang="en-US"/>
          </a:p>
        </p:txBody>
      </p:sp>
      <p:sp>
        <p:nvSpPr>
          <p:cNvPr id="1048769" name="Slide Number Placeholder 6"/>
          <p:cNvSpPr>
            <a:spLocks noGrp="1"/>
          </p:cNvSpPr>
          <p:nvPr>
            <p:ph type="sldNum" sz="quarter" idx="12"/>
          </p:nvPr>
        </p:nvSpPr>
        <p:spPr/>
        <p:txBody>
          <a:bodyPr/>
          <a:lstStyle/>
          <a:p>
            <a:fld id="{B31C0080-AA13-40BA-A6A8-4C8920E70A60}"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Rectangle 27"/>
          <p:cNvSpPr/>
          <p:nvPr/>
        </p:nvSpPr>
        <p:spPr>
          <a:xfrm>
            <a:off x="1" y="275114"/>
            <a:ext cx="9144000" cy="6330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577" name="Rectangle 28"/>
          <p:cNvSpPr/>
          <p:nvPr/>
        </p:nvSpPr>
        <p:spPr>
          <a:xfrm>
            <a:off x="0" y="0"/>
            <a:ext cx="9144000" cy="232997"/>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578" name="Rectangle 29"/>
          <p:cNvSpPr/>
          <p:nvPr/>
        </p:nvSpPr>
        <p:spPr>
          <a:xfrm>
            <a:off x="1" y="231207"/>
            <a:ext cx="9144001" cy="6858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579" name="Rectangle 30"/>
          <p:cNvSpPr/>
          <p:nvPr/>
        </p:nvSpPr>
        <p:spPr>
          <a:xfrm flipV="1">
            <a:off x="5410183" y="270185"/>
            <a:ext cx="3733819" cy="68315"/>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580" name="Rectangle 31"/>
          <p:cNvSpPr/>
          <p:nvPr/>
        </p:nvSpPr>
        <p:spPr>
          <a:xfrm flipV="1">
            <a:off x="5410201" y="330085"/>
            <a:ext cx="3733801" cy="135026"/>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1048581" name="Rounded Rectangle 32"/>
          <p:cNvSpPr/>
          <p:nvPr/>
        </p:nvSpPr>
        <p:spPr bwMode="white">
          <a:xfrm>
            <a:off x="5407339" y="373128"/>
            <a:ext cx="3063240" cy="20574"/>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1048582" name="Rounded Rectangle 33"/>
          <p:cNvSpPr/>
          <p:nvPr/>
        </p:nvSpPr>
        <p:spPr bwMode="white">
          <a:xfrm>
            <a:off x="7373646" y="441707"/>
            <a:ext cx="160020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583" name="Rectangle 34"/>
          <p:cNvSpPr/>
          <p:nvPr/>
        </p:nvSpPr>
        <p:spPr bwMode="invGray">
          <a:xfrm>
            <a:off x="9084966" y="-1501"/>
            <a:ext cx="57626" cy="466344"/>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48584" name="Rectangle 35"/>
          <p:cNvSpPr/>
          <p:nvPr/>
        </p:nvSpPr>
        <p:spPr bwMode="invGray">
          <a:xfrm>
            <a:off x="9044481" y="-1501"/>
            <a:ext cx="27432" cy="466344"/>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48585" name="Rectangle 36"/>
          <p:cNvSpPr/>
          <p:nvPr/>
        </p:nvSpPr>
        <p:spPr bwMode="invGray">
          <a:xfrm>
            <a:off x="9025428" y="-1501"/>
            <a:ext cx="9144" cy="466344"/>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586" name="Rectangle 37"/>
          <p:cNvSpPr/>
          <p:nvPr/>
        </p:nvSpPr>
        <p:spPr bwMode="invGray">
          <a:xfrm>
            <a:off x="8975423" y="-1501"/>
            <a:ext cx="27432" cy="466344"/>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587" name="Rectangle 38"/>
          <p:cNvSpPr/>
          <p:nvPr/>
        </p:nvSpPr>
        <p:spPr bwMode="invGray">
          <a:xfrm>
            <a:off x="8915677" y="285"/>
            <a:ext cx="54864" cy="438912"/>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588" name="Rectangle 39"/>
          <p:cNvSpPr/>
          <p:nvPr/>
        </p:nvSpPr>
        <p:spPr bwMode="invGray">
          <a:xfrm>
            <a:off x="8873475" y="285"/>
            <a:ext cx="9144" cy="438912"/>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48589" name="Title Placeholder 21"/>
          <p:cNvSpPr>
            <a:spLocks noGrp="1"/>
          </p:cNvSpPr>
          <p:nvPr>
            <p:ph type="title"/>
          </p:nvPr>
        </p:nvSpPr>
        <p:spPr>
          <a:xfrm>
            <a:off x="457200" y="857250"/>
            <a:ext cx="8229600" cy="800100"/>
          </a:xfrm>
          <a:prstGeom prst="rect">
            <a:avLst/>
          </a:prstGeom>
        </p:spPr>
        <p:txBody>
          <a:bodyPr vert="horz" anchor="ctr">
            <a:normAutofit/>
          </a:bodyPr>
          <a:lstStyle/>
          <a:p>
            <a:r>
              <a:rPr kumimoji="0" lang="en-US"/>
              <a:t>Click to edit Master title style</a:t>
            </a:r>
          </a:p>
        </p:txBody>
      </p:sp>
      <p:sp>
        <p:nvSpPr>
          <p:cNvPr id="1048590" name="Text Placeholder 12"/>
          <p:cNvSpPr>
            <a:spLocks noGrp="1"/>
          </p:cNvSpPr>
          <p:nvPr>
            <p:ph type="body" idx="1"/>
          </p:nvPr>
        </p:nvSpPr>
        <p:spPr>
          <a:xfrm>
            <a:off x="457200" y="1687068"/>
            <a:ext cx="8229600" cy="3243834"/>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48591" name="Date Placeholder 13"/>
          <p:cNvSpPr>
            <a:spLocks noGrp="1"/>
          </p:cNvSpPr>
          <p:nvPr>
            <p:ph type="dt" sz="half" idx="2"/>
          </p:nvPr>
        </p:nvSpPr>
        <p:spPr>
          <a:xfrm>
            <a:off x="6586536" y="459486"/>
            <a:ext cx="957264" cy="342900"/>
          </a:xfrm>
          <a:prstGeom prst="rect">
            <a:avLst/>
          </a:prstGeom>
        </p:spPr>
        <p:txBody>
          <a:bodyPr vert="horz"/>
          <a:lstStyle>
            <a:lvl1pPr algn="l" eaLnBrk="1" latinLnBrk="0" hangingPunct="1">
              <a:defRPr kumimoji="0" sz="800">
                <a:solidFill>
                  <a:schemeClr val="accent2"/>
                </a:solidFill>
              </a:defRPr>
            </a:lvl1pPr>
          </a:lstStyle>
          <a:p>
            <a:fld id="{DEE5C225-4F4C-4797-8899-3576041F6D50}" type="datetimeFigureOut">
              <a:rPr lang="en-US" smtClean="0"/>
              <a:t>7/16/2019</a:t>
            </a:fld>
            <a:endParaRPr lang="en-US"/>
          </a:p>
        </p:txBody>
      </p:sp>
      <p:sp>
        <p:nvSpPr>
          <p:cNvPr id="1048592" name="Footer Placeholder 2"/>
          <p:cNvSpPr>
            <a:spLocks noGrp="1"/>
          </p:cNvSpPr>
          <p:nvPr>
            <p:ph type="ftr" sz="quarter" idx="3"/>
          </p:nvPr>
        </p:nvSpPr>
        <p:spPr>
          <a:xfrm>
            <a:off x="5257800" y="459486"/>
            <a:ext cx="1325880" cy="3429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1048593" name="Slide Number Placeholder 22"/>
          <p:cNvSpPr>
            <a:spLocks noGrp="1"/>
          </p:cNvSpPr>
          <p:nvPr>
            <p:ph type="sldNum" sz="quarter" idx="4"/>
          </p:nvPr>
        </p:nvSpPr>
        <p:spPr>
          <a:xfrm>
            <a:off x="8174736" y="1704"/>
            <a:ext cx="762000" cy="274320"/>
          </a:xfrm>
          <a:prstGeom prst="rect">
            <a:avLst/>
          </a:prstGeom>
        </p:spPr>
        <p:txBody>
          <a:bodyPr vert="horz" anchor="b"/>
          <a:lstStyle>
            <a:lvl1pPr algn="r" eaLnBrk="1" latinLnBrk="0" hangingPunct="1">
              <a:defRPr kumimoji="0" sz="1800">
                <a:solidFill>
                  <a:srgbClr val="FFFFFF"/>
                </a:solidFill>
              </a:defRPr>
            </a:lvl1pPr>
          </a:lstStyle>
          <a:p>
            <a:fld id="{B31C0080-AA13-40BA-A6A8-4C8920E70A60}"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9" name="Title 1"/>
          <p:cNvSpPr>
            <a:spLocks noGrp="1"/>
          </p:cNvSpPr>
          <p:nvPr>
            <p:ph type="ctrTitle"/>
          </p:nvPr>
        </p:nvSpPr>
        <p:spPr/>
        <p:txBody>
          <a:bodyPr>
            <a:normAutofit/>
          </a:bodyPr>
          <a:lstStyle/>
          <a:p>
            <a:r>
              <a:rPr lang="en-US" sz="6000" i="1" dirty="0" smtClean="0">
                <a:latin typeface="Arial" pitchFamily="34" charset="0"/>
                <a:cs typeface="Arial" pitchFamily="34" charset="0"/>
              </a:rPr>
              <a:t>Bệnh tiểu cầu</a:t>
            </a:r>
            <a:endParaRPr lang="en-US" sz="6000" dirty="0">
              <a:latin typeface="Arial" pitchFamily="34" charset="0"/>
              <a:cs typeface="Arial" pitchFamily="34" charset="0"/>
            </a:endParaRPr>
          </a:p>
        </p:txBody>
      </p:sp>
      <p:sp>
        <p:nvSpPr>
          <p:cNvPr id="1048640" name="Subtitle 2"/>
          <p:cNvSpPr>
            <a:spLocks noGrp="1"/>
          </p:cNvSpPr>
          <p:nvPr>
            <p:ph type="subTitle" idx="1"/>
          </p:nvPr>
        </p:nvSpPr>
        <p:spPr>
          <a:xfrm>
            <a:off x="457200" y="3028950"/>
            <a:ext cx="4953000" cy="1314450"/>
          </a:xfrm>
        </p:spPr>
        <p:txBody>
          <a:bodyPr/>
          <a:lstStyle/>
          <a:p>
            <a:r>
              <a:rPr lang="en-US" dirty="0">
                <a:latin typeface="Arial" panose="020B0604020202020204" pitchFamily="34" charset="0"/>
                <a:cs typeface="Arial" panose="020B0604020202020204" pitchFamily="34" charset="0"/>
              </a:rPr>
              <a:t>BSNT. Nguyễn Tuấn Anh</a:t>
            </a:r>
          </a:p>
          <a:p>
            <a:r>
              <a:rPr lang="en-US" dirty="0">
                <a:latin typeface="Arial" panose="020B0604020202020204" pitchFamily="34" charset="0"/>
                <a:cs typeface="Arial" panose="020B0604020202020204" pitchFamily="34" charset="0"/>
              </a:rPr>
              <a:t>BSNT. Nguyễn Tiết Âu</a:t>
            </a:r>
          </a:p>
          <a:p>
            <a:endParaRPr lang="en-US" dirty="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3" name="Title 1"/>
          <p:cNvSpPr>
            <a:spLocks noGrp="1"/>
          </p:cNvSpPr>
          <p:nvPr>
            <p:ph type="title"/>
          </p:nvPr>
        </p:nvSpPr>
        <p:spPr>
          <a:xfrm>
            <a:off x="457200" y="590550"/>
            <a:ext cx="8229600" cy="800100"/>
          </a:xfrm>
        </p:spPr>
        <p:txBody>
          <a:bodyPr/>
          <a:lstStyle/>
          <a:p>
            <a:r>
              <a:rPr lang="en-US" dirty="0" smtClean="0">
                <a:latin typeface="Arial" pitchFamily="34" charset="0"/>
                <a:cs typeface="Arial" pitchFamily="34" charset="0"/>
              </a:rPr>
              <a:t>Bệnh tiểu cầu</a:t>
            </a:r>
            <a:endParaRPr lang="en-US" dirty="0">
              <a:latin typeface="Arial" pitchFamily="34" charset="0"/>
              <a:cs typeface="Arial" pitchFamily="34" charset="0"/>
            </a:endParaRPr>
          </a:p>
        </p:txBody>
      </p:sp>
      <p:sp>
        <p:nvSpPr>
          <p:cNvPr id="2" name="Content Placeholder 1"/>
          <p:cNvSpPr>
            <a:spLocks noGrp="1"/>
          </p:cNvSpPr>
          <p:nvPr>
            <p:ph idx="1"/>
          </p:nvPr>
        </p:nvSpPr>
        <p:spPr>
          <a:xfrm>
            <a:off x="838200" y="1885950"/>
            <a:ext cx="8229600" cy="3243834"/>
          </a:xfrm>
        </p:spPr>
        <p:txBody>
          <a:bodyPr/>
          <a:lstStyle/>
          <a:p>
            <a:pPr>
              <a:lnSpc>
                <a:spcPct val="150000"/>
              </a:lnSpc>
            </a:pPr>
            <a:r>
              <a:rPr lang="en-US" b="1" i="1" dirty="0" smtClean="0">
                <a:latin typeface="Arial" pitchFamily="34" charset="0"/>
                <a:cs typeface="Arial" pitchFamily="34" charset="0"/>
              </a:rPr>
              <a:t>Giảm chức năng tiểu cầu</a:t>
            </a:r>
          </a:p>
          <a:p>
            <a:pPr>
              <a:lnSpc>
                <a:spcPct val="150000"/>
              </a:lnSpc>
            </a:pPr>
            <a:r>
              <a:rPr lang="en-US" b="1" i="1" dirty="0" smtClean="0">
                <a:latin typeface="Arial" pitchFamily="34" charset="0"/>
                <a:cs typeface="Arial" pitchFamily="34" charset="0"/>
              </a:rPr>
              <a:t>Giảm số lượng tiểu cầu</a:t>
            </a:r>
          </a:p>
          <a:p>
            <a:pPr>
              <a:lnSpc>
                <a:spcPct val="150000"/>
              </a:lnSpc>
            </a:pPr>
            <a:r>
              <a:rPr lang="en-US" dirty="0">
                <a:latin typeface="Arial" pitchFamily="34" charset="0"/>
                <a:cs typeface="Arial" pitchFamily="34" charset="0"/>
              </a:rPr>
              <a:t>Tăng số lượng tiểu cầu bất thường</a:t>
            </a:r>
          </a:p>
        </p:txBody>
      </p:sp>
    </p:spTree>
    <p:extLst>
      <p:ext uri="{BB962C8B-B14F-4D97-AF65-F5344CB8AC3E}">
        <p14:creationId xmlns:p14="http://schemas.microsoft.com/office/powerpoint/2010/main" val="17984008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3" name="Title 1"/>
          <p:cNvSpPr>
            <a:spLocks noGrp="1"/>
          </p:cNvSpPr>
          <p:nvPr>
            <p:ph type="title"/>
          </p:nvPr>
        </p:nvSpPr>
        <p:spPr>
          <a:xfrm>
            <a:off x="457200" y="590550"/>
            <a:ext cx="8229600" cy="800100"/>
          </a:xfrm>
        </p:spPr>
        <p:txBody>
          <a:bodyPr/>
          <a:lstStyle/>
          <a:p>
            <a:r>
              <a:rPr lang="en-US" dirty="0" err="1" smtClean="0">
                <a:latin typeface="Arial" pitchFamily="34" charset="0"/>
                <a:cs typeface="Arial" pitchFamily="34" charset="0"/>
              </a:rPr>
              <a:t>Triệu</a:t>
            </a:r>
            <a:r>
              <a:rPr lang="en-US" dirty="0" smtClean="0">
                <a:latin typeface="Arial" pitchFamily="34" charset="0"/>
                <a:cs typeface="Arial" pitchFamily="34" charset="0"/>
              </a:rPr>
              <a:t> </a:t>
            </a:r>
            <a:r>
              <a:rPr lang="en-US" dirty="0" err="1" smtClean="0">
                <a:latin typeface="Arial" pitchFamily="34" charset="0"/>
                <a:cs typeface="Arial" pitchFamily="34" charset="0"/>
              </a:rPr>
              <a:t>chứng</a:t>
            </a:r>
            <a:r>
              <a:rPr lang="en-US" dirty="0" smtClean="0">
                <a:latin typeface="Arial" pitchFamily="34" charset="0"/>
                <a:cs typeface="Arial" pitchFamily="34" charset="0"/>
              </a:rPr>
              <a:t> </a:t>
            </a:r>
            <a:r>
              <a:rPr lang="en-US" dirty="0" err="1" smtClean="0">
                <a:latin typeface="Arial" pitchFamily="34" charset="0"/>
                <a:cs typeface="Arial" pitchFamily="34" charset="0"/>
              </a:rPr>
              <a:t>lâm</a:t>
            </a:r>
            <a:r>
              <a:rPr lang="en-US" dirty="0" smtClean="0">
                <a:latin typeface="Arial" pitchFamily="34" charset="0"/>
                <a:cs typeface="Arial" pitchFamily="34" charset="0"/>
              </a:rPr>
              <a:t> </a:t>
            </a:r>
            <a:r>
              <a:rPr lang="en-US" dirty="0" err="1" smtClean="0">
                <a:latin typeface="Arial" pitchFamily="34" charset="0"/>
                <a:cs typeface="Arial" pitchFamily="34" charset="0"/>
              </a:rPr>
              <a:t>sàng</a:t>
            </a:r>
            <a:endParaRPr lang="en-US" dirty="0">
              <a:latin typeface="Arial" pitchFamily="34" charset="0"/>
              <a:cs typeface="Arial" pitchFamily="34" charset="0"/>
            </a:endParaRPr>
          </a:p>
        </p:txBody>
      </p:sp>
      <p:sp>
        <p:nvSpPr>
          <p:cNvPr id="2" name="Content Placeholder 1"/>
          <p:cNvSpPr>
            <a:spLocks noGrp="1"/>
          </p:cNvSpPr>
          <p:nvPr>
            <p:ph idx="1"/>
          </p:nvPr>
        </p:nvSpPr>
        <p:spPr>
          <a:xfrm>
            <a:off x="1295400" y="1504950"/>
            <a:ext cx="8229600" cy="3243834"/>
          </a:xfrm>
        </p:spPr>
        <p:txBody>
          <a:bodyPr>
            <a:normAutofit/>
          </a:bodyPr>
          <a:lstStyle/>
          <a:p>
            <a:pPr algn="just">
              <a:lnSpc>
                <a:spcPct val="150000"/>
              </a:lnSpc>
            </a:pPr>
            <a:r>
              <a:rPr lang="en-US" sz="2400" dirty="0" err="1" smtClean="0">
                <a:latin typeface="Arial" pitchFamily="34" charset="0"/>
                <a:cs typeface="Arial" pitchFamily="34" charset="0"/>
              </a:rPr>
              <a:t>Đa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số</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bệnh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nhân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không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có</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triệu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chứng</a:t>
            </a:r>
            <a:endParaRPr lang="en-US" sz="2400" dirty="0" smtClean="0">
              <a:latin typeface="Arial" pitchFamily="34" charset="0"/>
              <a:cs typeface="Arial" pitchFamily="34" charset="0"/>
            </a:endParaRPr>
          </a:p>
          <a:p>
            <a:pPr algn="just">
              <a:lnSpc>
                <a:spcPct val="150000"/>
              </a:lnSpc>
            </a:pPr>
            <a:r>
              <a:rPr lang="en-US" sz="2400" dirty="0" err="1" smtClean="0">
                <a:latin typeface="Arial" pitchFamily="34" charset="0"/>
                <a:cs typeface="Arial" pitchFamily="34" charset="0"/>
              </a:rPr>
              <a:t>Tổng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trạng</a:t>
            </a:r>
            <a:endParaRPr lang="en-US" sz="2400" dirty="0" smtClean="0">
              <a:latin typeface="Arial" pitchFamily="34" charset="0"/>
              <a:cs typeface="Arial" pitchFamily="34" charset="0"/>
            </a:endParaRPr>
          </a:p>
          <a:p>
            <a:pPr algn="just">
              <a:lnSpc>
                <a:spcPct val="150000"/>
              </a:lnSpc>
            </a:pPr>
            <a:r>
              <a:rPr lang="en-US" sz="2400" dirty="0" err="1" smtClean="0">
                <a:latin typeface="Arial" pitchFamily="34" charset="0"/>
                <a:cs typeface="Arial" pitchFamily="34" charset="0"/>
              </a:rPr>
              <a:t>Triệu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chứng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xuất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huyết</a:t>
            </a:r>
            <a:endParaRPr lang="en-US" sz="2400" dirty="0" smtClean="0">
              <a:latin typeface="Arial" pitchFamily="34" charset="0"/>
              <a:cs typeface="Arial" pitchFamily="34" charset="0"/>
            </a:endParaRPr>
          </a:p>
          <a:p>
            <a:pPr algn="just">
              <a:lnSpc>
                <a:spcPct val="150000"/>
              </a:lnSpc>
            </a:pPr>
            <a:r>
              <a:rPr lang="en-US" sz="2400" dirty="0" err="1" smtClean="0">
                <a:latin typeface="Arial" pitchFamily="34" charset="0"/>
                <a:cs typeface="Arial" pitchFamily="34" charset="0"/>
              </a:rPr>
              <a:t>Triệu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chứng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từng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cơ</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quan</a:t>
            </a:r>
            <a:endParaRPr lang="en-US" sz="2400"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3" name="Title 1"/>
          <p:cNvSpPr>
            <a:spLocks noGrp="1"/>
          </p:cNvSpPr>
          <p:nvPr>
            <p:ph type="title"/>
          </p:nvPr>
        </p:nvSpPr>
        <p:spPr>
          <a:xfrm>
            <a:off x="457200" y="590550"/>
            <a:ext cx="8229600" cy="800100"/>
          </a:xfrm>
        </p:spPr>
        <p:txBody>
          <a:bodyPr/>
          <a:lstStyle/>
          <a:p>
            <a:r>
              <a:rPr lang="en-US" dirty="0" err="1" smtClean="0">
                <a:latin typeface="Arial" pitchFamily="34" charset="0"/>
                <a:cs typeface="Arial" pitchFamily="34" charset="0"/>
              </a:rPr>
              <a:t>Tổng</a:t>
            </a:r>
            <a:r>
              <a:rPr lang="en-US" dirty="0" smtClean="0">
                <a:latin typeface="Arial" pitchFamily="34" charset="0"/>
                <a:cs typeface="Arial" pitchFamily="34" charset="0"/>
              </a:rPr>
              <a:t> </a:t>
            </a:r>
            <a:r>
              <a:rPr lang="en-US" dirty="0" err="1" smtClean="0">
                <a:latin typeface="Arial" pitchFamily="34" charset="0"/>
                <a:cs typeface="Arial" pitchFamily="34" charset="0"/>
              </a:rPr>
              <a:t>trạng</a:t>
            </a:r>
            <a:endParaRPr lang="en-US" dirty="0">
              <a:latin typeface="Arial" pitchFamily="34" charset="0"/>
              <a:cs typeface="Arial" pitchFamily="34" charset="0"/>
            </a:endParaRPr>
          </a:p>
        </p:txBody>
      </p:sp>
      <p:sp>
        <p:nvSpPr>
          <p:cNvPr id="2" name="Content Placeholder 1"/>
          <p:cNvSpPr>
            <a:spLocks noGrp="1"/>
          </p:cNvSpPr>
          <p:nvPr>
            <p:ph idx="1"/>
          </p:nvPr>
        </p:nvSpPr>
        <p:spPr>
          <a:xfrm>
            <a:off x="457200" y="1537716"/>
            <a:ext cx="8229600" cy="3243834"/>
          </a:xfrm>
        </p:spPr>
        <p:txBody>
          <a:bodyPr>
            <a:normAutofit/>
          </a:bodyPr>
          <a:lstStyle/>
          <a:p>
            <a:pPr algn="just">
              <a:lnSpc>
                <a:spcPct val="150000"/>
              </a:lnSpc>
            </a:pPr>
            <a:r>
              <a:rPr lang="en-US" sz="2400" dirty="0" err="1" smtClean="0">
                <a:latin typeface="Arial" pitchFamily="34" charset="0"/>
                <a:cs typeface="Arial" pitchFamily="34" charset="0"/>
              </a:rPr>
              <a:t>Đánh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giá</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thể</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chất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tâm</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thần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vận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động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dinh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dưỡng</a:t>
            </a:r>
            <a:endParaRPr lang="en-US" sz="2400" dirty="0" smtClean="0">
              <a:latin typeface="Arial" pitchFamily="34" charset="0"/>
              <a:cs typeface="Arial" pitchFamily="34" charset="0"/>
            </a:endParaRPr>
          </a:p>
          <a:p>
            <a:pPr algn="just">
              <a:lnSpc>
                <a:spcPct val="150000"/>
              </a:lnSpc>
            </a:pPr>
            <a:r>
              <a:rPr lang="en-US" sz="2400" dirty="0" err="1" smtClean="0">
                <a:latin typeface="Arial" pitchFamily="34" charset="0"/>
                <a:cs typeface="Arial" pitchFamily="34" charset="0"/>
              </a:rPr>
              <a:t>Đánh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giá</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các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dị</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tật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bẩm</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sinh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đầu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nhỏ</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dị</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dạng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ngón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tay</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loạn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sản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móng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đốm</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sắc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tố</a:t>
            </a:r>
            <a:endParaRPr lang="en-US" sz="2400" dirty="0" smtClean="0">
              <a:latin typeface="Arial" pitchFamily="34" charset="0"/>
              <a:cs typeface="Arial" pitchFamily="34" charset="0"/>
            </a:endParaRPr>
          </a:p>
          <a:p>
            <a:pPr algn="just">
              <a:lnSpc>
                <a:spcPct val="150000"/>
              </a:lnSpc>
            </a:pPr>
            <a:r>
              <a:rPr lang="en-US" sz="2400" dirty="0" err="1" smtClean="0">
                <a:latin typeface="Arial" pitchFamily="34" charset="0"/>
                <a:cs typeface="Arial" pitchFamily="34" charset="0"/>
              </a:rPr>
              <a:t>Mục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đích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phân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biệt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bệnh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giảm</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tiểu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cầu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tự</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miễn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với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bệnh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lý</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giảm</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tiểu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cầu</a:t>
            </a:r>
            <a:r>
              <a:rPr lang="en-US" sz="2400" dirty="0" smtClean="0">
                <a:latin typeface="Arial" pitchFamily="34" charset="0"/>
                <a:cs typeface="Arial" pitchFamily="34" charset="0"/>
              </a:rPr>
              <a:t> di </a:t>
            </a:r>
            <a:r>
              <a:rPr lang="en-US" sz="2400" dirty="0" err="1" smtClean="0">
                <a:latin typeface="Arial" pitchFamily="34" charset="0"/>
                <a:cs typeface="Arial" pitchFamily="34" charset="0"/>
              </a:rPr>
              <a:t>truyền</a:t>
            </a:r>
            <a:endParaRPr lang="en-US" sz="2400" dirty="0" smtClean="0">
              <a:latin typeface="Arial" pitchFamily="34" charset="0"/>
              <a:cs typeface="Arial" pitchFamily="34" charset="0"/>
            </a:endParaRPr>
          </a:p>
        </p:txBody>
      </p:sp>
    </p:spTree>
    <p:extLst>
      <p:ext uri="{BB962C8B-B14F-4D97-AF65-F5344CB8AC3E}">
        <p14:creationId xmlns:p14="http://schemas.microsoft.com/office/powerpoint/2010/main" val="5175041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3" name="Title 1"/>
          <p:cNvSpPr>
            <a:spLocks noGrp="1"/>
          </p:cNvSpPr>
          <p:nvPr>
            <p:ph type="title"/>
          </p:nvPr>
        </p:nvSpPr>
        <p:spPr>
          <a:xfrm>
            <a:off x="457200" y="590550"/>
            <a:ext cx="8229600" cy="800100"/>
          </a:xfrm>
        </p:spPr>
        <p:txBody>
          <a:bodyPr/>
          <a:lstStyle/>
          <a:p>
            <a:r>
              <a:rPr lang="en-US" dirty="0" err="1" smtClean="0">
                <a:latin typeface="Arial" pitchFamily="34" charset="0"/>
                <a:cs typeface="Arial" pitchFamily="34" charset="0"/>
              </a:rPr>
              <a:t>Triệu</a:t>
            </a:r>
            <a:r>
              <a:rPr lang="en-US" dirty="0" smtClean="0">
                <a:latin typeface="Arial" pitchFamily="34" charset="0"/>
                <a:cs typeface="Arial" pitchFamily="34" charset="0"/>
              </a:rPr>
              <a:t> </a:t>
            </a:r>
            <a:r>
              <a:rPr lang="en-US" dirty="0" err="1" smtClean="0">
                <a:latin typeface="Arial" pitchFamily="34" charset="0"/>
                <a:cs typeface="Arial" pitchFamily="34" charset="0"/>
              </a:rPr>
              <a:t>chứng</a:t>
            </a:r>
            <a:r>
              <a:rPr lang="en-US" dirty="0" smtClean="0">
                <a:latin typeface="Arial" pitchFamily="34" charset="0"/>
                <a:cs typeface="Arial" pitchFamily="34" charset="0"/>
              </a:rPr>
              <a:t> </a:t>
            </a:r>
            <a:r>
              <a:rPr lang="en-US" dirty="0" err="1" smtClean="0">
                <a:latin typeface="Arial" pitchFamily="34" charset="0"/>
                <a:cs typeface="Arial" pitchFamily="34" charset="0"/>
              </a:rPr>
              <a:t>xuất</a:t>
            </a:r>
            <a:r>
              <a:rPr lang="en-US" dirty="0" smtClean="0">
                <a:latin typeface="Arial" pitchFamily="34" charset="0"/>
                <a:cs typeface="Arial" pitchFamily="34" charset="0"/>
              </a:rPr>
              <a:t> </a:t>
            </a:r>
            <a:r>
              <a:rPr lang="en-US" dirty="0" err="1" smtClean="0">
                <a:latin typeface="Arial" pitchFamily="34" charset="0"/>
                <a:cs typeface="Arial" pitchFamily="34" charset="0"/>
              </a:rPr>
              <a:t>huyết</a:t>
            </a:r>
            <a:endParaRPr lang="en-US" dirty="0">
              <a:latin typeface="Arial" pitchFamily="34" charset="0"/>
              <a:cs typeface="Arial" pitchFamily="34" charset="0"/>
            </a:endParaRPr>
          </a:p>
        </p:txBody>
      </p:sp>
      <p:sp>
        <p:nvSpPr>
          <p:cNvPr id="2" name="Content Placeholder 1"/>
          <p:cNvSpPr>
            <a:spLocks noGrp="1"/>
          </p:cNvSpPr>
          <p:nvPr>
            <p:ph idx="1"/>
          </p:nvPr>
        </p:nvSpPr>
        <p:spPr>
          <a:xfrm>
            <a:off x="457200" y="1537716"/>
            <a:ext cx="8229600" cy="3243834"/>
          </a:xfrm>
        </p:spPr>
        <p:txBody>
          <a:bodyPr>
            <a:normAutofit/>
          </a:bodyPr>
          <a:lstStyle/>
          <a:p>
            <a:pPr algn="just">
              <a:lnSpc>
                <a:spcPct val="150000"/>
              </a:lnSpc>
            </a:pPr>
            <a:r>
              <a:rPr lang="en-US" sz="2400" dirty="0" err="1" smtClean="0">
                <a:latin typeface="Arial" pitchFamily="34" charset="0"/>
                <a:cs typeface="Arial" pitchFamily="34" charset="0"/>
              </a:rPr>
              <a:t>Xuất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huyết</a:t>
            </a:r>
            <a:r>
              <a:rPr lang="en-US" sz="2400" dirty="0" smtClean="0">
                <a:latin typeface="Arial" pitchFamily="34" charset="0"/>
                <a:cs typeface="Arial" pitchFamily="34" charset="0"/>
              </a:rPr>
              <a:t> da (dry </a:t>
            </a:r>
            <a:r>
              <a:rPr lang="en-US" sz="2400" dirty="0" err="1" smtClean="0">
                <a:latin typeface="Arial" pitchFamily="34" charset="0"/>
                <a:cs typeface="Arial" pitchFamily="34" charset="0"/>
              </a:rPr>
              <a:t>purpura</a:t>
            </a:r>
            <a:r>
              <a:rPr lang="en-US" sz="2400" dirty="0" smtClean="0">
                <a:latin typeface="Arial" pitchFamily="34" charset="0"/>
                <a:cs typeface="Arial" pitchFamily="34" charset="0"/>
              </a:rPr>
              <a:t>):</a:t>
            </a:r>
          </a:p>
          <a:p>
            <a:pPr lvl="1" algn="just">
              <a:lnSpc>
                <a:spcPct val="150000"/>
              </a:lnSpc>
            </a:pPr>
            <a:r>
              <a:rPr lang="en-US" sz="2200" dirty="0" err="1" smtClean="0">
                <a:latin typeface="Arial" pitchFamily="34" charset="0"/>
                <a:cs typeface="Arial" pitchFamily="34" charset="0"/>
              </a:rPr>
              <a:t>Xuất</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huyết</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đa</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dạng</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chấm</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nốt</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mảng</a:t>
            </a:r>
            <a:r>
              <a:rPr lang="en-US" sz="2200" dirty="0" smtClean="0">
                <a:latin typeface="Arial" pitchFamily="34" charset="0"/>
                <a:cs typeface="Arial" pitchFamily="34" charset="0"/>
              </a:rPr>
              <a:t>)</a:t>
            </a:r>
          </a:p>
          <a:p>
            <a:pPr lvl="1" algn="just">
              <a:lnSpc>
                <a:spcPct val="150000"/>
              </a:lnSpc>
            </a:pPr>
            <a:r>
              <a:rPr lang="en-US" sz="2200" dirty="0" smtClean="0">
                <a:latin typeface="Arial" pitchFamily="34" charset="0"/>
                <a:cs typeface="Arial" pitchFamily="34" charset="0"/>
              </a:rPr>
              <a:t>Ở </a:t>
            </a:r>
            <a:r>
              <a:rPr lang="en-US" sz="2200" dirty="0" err="1">
                <a:latin typeface="Arial" pitchFamily="34" charset="0"/>
                <a:cs typeface="Arial" pitchFamily="34" charset="0"/>
              </a:rPr>
              <a:t>nhiều</a:t>
            </a:r>
            <a:r>
              <a:rPr lang="en-US" sz="2200" dirty="0">
                <a:latin typeface="Arial" pitchFamily="34" charset="0"/>
                <a:cs typeface="Arial" pitchFamily="34" charset="0"/>
              </a:rPr>
              <a:t> </a:t>
            </a:r>
            <a:r>
              <a:rPr lang="en-US" sz="2200" dirty="0" err="1">
                <a:latin typeface="Arial" pitchFamily="34" charset="0"/>
                <a:cs typeface="Arial" pitchFamily="34" charset="0"/>
              </a:rPr>
              <a:t>khu</a:t>
            </a:r>
            <a:r>
              <a:rPr lang="en-US" sz="2200" dirty="0">
                <a:latin typeface="Arial" pitchFamily="34" charset="0"/>
                <a:cs typeface="Arial" pitchFamily="34" charset="0"/>
              </a:rPr>
              <a:t> </a:t>
            </a:r>
            <a:r>
              <a:rPr lang="en-US" sz="2200" dirty="0" err="1">
                <a:latin typeface="Arial" pitchFamily="34" charset="0"/>
                <a:cs typeface="Arial" pitchFamily="34" charset="0"/>
              </a:rPr>
              <a:t>vực</a:t>
            </a:r>
            <a:r>
              <a:rPr lang="en-US" sz="2200" dirty="0">
                <a:latin typeface="Arial" pitchFamily="34" charset="0"/>
                <a:cs typeface="Arial" pitchFamily="34" charset="0"/>
              </a:rPr>
              <a:t> </a:t>
            </a:r>
            <a:r>
              <a:rPr lang="en-US" sz="2200" dirty="0" err="1">
                <a:latin typeface="Arial" pitchFamily="34" charset="0"/>
                <a:cs typeface="Arial" pitchFamily="34" charset="0"/>
              </a:rPr>
              <a:t>trên</a:t>
            </a:r>
            <a:r>
              <a:rPr lang="en-US" sz="2200" dirty="0">
                <a:latin typeface="Arial" pitchFamily="34" charset="0"/>
                <a:cs typeface="Arial" pitchFamily="34" charset="0"/>
              </a:rPr>
              <a:t> </a:t>
            </a:r>
            <a:r>
              <a:rPr lang="en-US" sz="2200" dirty="0" err="1">
                <a:latin typeface="Arial" pitchFamily="34" charset="0"/>
                <a:cs typeface="Arial" pitchFamily="34" charset="0"/>
              </a:rPr>
              <a:t>cơ</a:t>
            </a:r>
            <a:r>
              <a:rPr lang="en-US" sz="2200" dirty="0">
                <a:latin typeface="Arial" pitchFamily="34" charset="0"/>
                <a:cs typeface="Arial" pitchFamily="34" charset="0"/>
              </a:rPr>
              <a:t> </a:t>
            </a:r>
            <a:r>
              <a:rPr lang="en-US" sz="2200" dirty="0" err="1">
                <a:latin typeface="Arial" pitchFamily="34" charset="0"/>
                <a:cs typeface="Arial" pitchFamily="34" charset="0"/>
              </a:rPr>
              <a:t>thể</a:t>
            </a:r>
            <a:r>
              <a:rPr lang="en-US" sz="2200" dirty="0">
                <a:latin typeface="Arial" pitchFamily="34" charset="0"/>
                <a:cs typeface="Arial" pitchFamily="34" charset="0"/>
              </a:rPr>
              <a:t>, </a:t>
            </a:r>
            <a:r>
              <a:rPr lang="en-US" sz="2200" dirty="0" err="1">
                <a:latin typeface="Arial" pitchFamily="34" charset="0"/>
                <a:cs typeface="Arial" pitchFamily="34" charset="0"/>
              </a:rPr>
              <a:t>nông</a:t>
            </a:r>
            <a:r>
              <a:rPr lang="en-US" sz="2200" dirty="0">
                <a:latin typeface="Arial" pitchFamily="34" charset="0"/>
                <a:cs typeface="Arial" pitchFamily="34" charset="0"/>
              </a:rPr>
              <a:t>, </a:t>
            </a:r>
            <a:r>
              <a:rPr lang="en-US" sz="2200" dirty="0" err="1">
                <a:latin typeface="Arial" pitchFamily="34" charset="0"/>
                <a:cs typeface="Arial" pitchFamily="34" charset="0"/>
              </a:rPr>
              <a:t>không</a:t>
            </a:r>
            <a:r>
              <a:rPr lang="en-US" sz="2200" dirty="0">
                <a:latin typeface="Arial" pitchFamily="34" charset="0"/>
                <a:cs typeface="Arial" pitchFamily="34" charset="0"/>
              </a:rPr>
              <a:t> </a:t>
            </a:r>
            <a:r>
              <a:rPr lang="en-US" sz="2200" dirty="0" err="1">
                <a:latin typeface="Arial" pitchFamily="34" charset="0"/>
                <a:cs typeface="Arial" pitchFamily="34" charset="0"/>
              </a:rPr>
              <a:t>gồ</a:t>
            </a:r>
            <a:r>
              <a:rPr lang="en-US" sz="2200" dirty="0">
                <a:latin typeface="Arial" pitchFamily="34" charset="0"/>
                <a:cs typeface="Arial" pitchFamily="34" charset="0"/>
              </a:rPr>
              <a:t> </a:t>
            </a:r>
            <a:r>
              <a:rPr lang="en-US" sz="2200" dirty="0" err="1">
                <a:latin typeface="Arial" pitchFamily="34" charset="0"/>
                <a:cs typeface="Arial" pitchFamily="34" charset="0"/>
              </a:rPr>
              <a:t>lên</a:t>
            </a:r>
            <a:r>
              <a:rPr lang="en-US" sz="2200" dirty="0">
                <a:latin typeface="Arial" pitchFamily="34" charset="0"/>
                <a:cs typeface="Arial" pitchFamily="34" charset="0"/>
              </a:rPr>
              <a:t>, </a:t>
            </a:r>
            <a:r>
              <a:rPr lang="en-US" sz="2200" dirty="0" err="1">
                <a:latin typeface="Arial" pitchFamily="34" charset="0"/>
                <a:cs typeface="Arial" pitchFamily="34" charset="0"/>
              </a:rPr>
              <a:t>không</a:t>
            </a:r>
            <a:r>
              <a:rPr lang="en-US" sz="2200" dirty="0">
                <a:latin typeface="Arial" pitchFamily="34" charset="0"/>
                <a:cs typeface="Arial" pitchFamily="34" charset="0"/>
              </a:rPr>
              <a:t> </a:t>
            </a:r>
            <a:r>
              <a:rPr lang="en-US" sz="2200" dirty="0" err="1">
                <a:latin typeface="Arial" pitchFamily="34" charset="0"/>
                <a:cs typeface="Arial" pitchFamily="34" charset="0"/>
              </a:rPr>
              <a:t>tẩm</a:t>
            </a:r>
            <a:r>
              <a:rPr lang="en-US" sz="2200" dirty="0">
                <a:latin typeface="Arial" pitchFamily="34" charset="0"/>
                <a:cs typeface="Arial" pitchFamily="34" charset="0"/>
              </a:rPr>
              <a:t> </a:t>
            </a:r>
            <a:r>
              <a:rPr lang="en-US" sz="2200" dirty="0" err="1" smtClean="0">
                <a:latin typeface="Arial" pitchFamily="34" charset="0"/>
                <a:cs typeface="Arial" pitchFamily="34" charset="0"/>
              </a:rPr>
              <a:t>nhuận</a:t>
            </a:r>
            <a:endParaRPr lang="en-US" sz="2200" dirty="0" smtClean="0">
              <a:latin typeface="Arial" pitchFamily="34" charset="0"/>
              <a:cs typeface="Arial" pitchFamily="34" charset="0"/>
            </a:endParaRPr>
          </a:p>
          <a:p>
            <a:pPr lvl="1" algn="just">
              <a:lnSpc>
                <a:spcPct val="150000"/>
              </a:lnSpc>
            </a:pPr>
            <a:r>
              <a:rPr lang="en-US" sz="2200" dirty="0" err="1">
                <a:latin typeface="Arial" pitchFamily="34" charset="0"/>
                <a:cs typeface="Arial" pitchFamily="34" charset="0"/>
              </a:rPr>
              <a:t>X</a:t>
            </a:r>
            <a:r>
              <a:rPr lang="en-US" sz="2200" dirty="0" err="1" smtClean="0">
                <a:latin typeface="Arial" pitchFamily="34" charset="0"/>
                <a:cs typeface="Arial" pitchFamily="34" charset="0"/>
              </a:rPr>
              <a:t>uất</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hiện</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tự</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nhiên</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hoặc</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sau</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tiêm</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chích</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băng</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ép</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cầm</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máu</a:t>
            </a:r>
            <a:endParaRPr lang="en-US" sz="2200" dirty="0" smtClean="0">
              <a:latin typeface="Arial" pitchFamily="34" charset="0"/>
              <a:cs typeface="Arial" pitchFamily="34" charset="0"/>
            </a:endParaRPr>
          </a:p>
          <a:p>
            <a:pPr lvl="1" algn="just">
              <a:lnSpc>
                <a:spcPct val="150000"/>
              </a:lnSpc>
            </a:pPr>
            <a:endParaRPr lang="en-US" sz="2200" dirty="0" smtClean="0">
              <a:latin typeface="Arial" pitchFamily="34" charset="0"/>
              <a:cs typeface="Arial" pitchFamily="34" charset="0"/>
            </a:endParaRPr>
          </a:p>
        </p:txBody>
      </p:sp>
    </p:spTree>
    <p:extLst>
      <p:ext uri="{BB962C8B-B14F-4D97-AF65-F5344CB8AC3E}">
        <p14:creationId xmlns:p14="http://schemas.microsoft.com/office/powerpoint/2010/main" val="39722508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3" name="Title 1"/>
          <p:cNvSpPr>
            <a:spLocks noGrp="1"/>
          </p:cNvSpPr>
          <p:nvPr>
            <p:ph type="title"/>
          </p:nvPr>
        </p:nvSpPr>
        <p:spPr>
          <a:xfrm>
            <a:off x="457200" y="590550"/>
            <a:ext cx="8229600" cy="800100"/>
          </a:xfrm>
        </p:spPr>
        <p:txBody>
          <a:bodyPr/>
          <a:lstStyle/>
          <a:p>
            <a:r>
              <a:rPr lang="en-US" dirty="0" err="1" smtClean="0">
                <a:latin typeface="Arial" pitchFamily="34" charset="0"/>
                <a:cs typeface="Arial" pitchFamily="34" charset="0"/>
              </a:rPr>
              <a:t>Triệu</a:t>
            </a:r>
            <a:r>
              <a:rPr lang="en-US" dirty="0" smtClean="0">
                <a:latin typeface="Arial" pitchFamily="34" charset="0"/>
                <a:cs typeface="Arial" pitchFamily="34" charset="0"/>
              </a:rPr>
              <a:t> </a:t>
            </a:r>
            <a:r>
              <a:rPr lang="en-US" dirty="0" err="1" smtClean="0">
                <a:latin typeface="Arial" pitchFamily="34" charset="0"/>
                <a:cs typeface="Arial" pitchFamily="34" charset="0"/>
              </a:rPr>
              <a:t>chứng</a:t>
            </a:r>
            <a:r>
              <a:rPr lang="en-US" dirty="0" smtClean="0">
                <a:latin typeface="Arial" pitchFamily="34" charset="0"/>
                <a:cs typeface="Arial" pitchFamily="34" charset="0"/>
              </a:rPr>
              <a:t> </a:t>
            </a:r>
            <a:r>
              <a:rPr lang="en-US" dirty="0" err="1" smtClean="0">
                <a:latin typeface="Arial" pitchFamily="34" charset="0"/>
                <a:cs typeface="Arial" pitchFamily="34" charset="0"/>
              </a:rPr>
              <a:t>xuất</a:t>
            </a:r>
            <a:r>
              <a:rPr lang="en-US" dirty="0" smtClean="0">
                <a:latin typeface="Arial" pitchFamily="34" charset="0"/>
                <a:cs typeface="Arial" pitchFamily="34" charset="0"/>
              </a:rPr>
              <a:t> </a:t>
            </a:r>
            <a:r>
              <a:rPr lang="en-US" dirty="0" err="1" smtClean="0">
                <a:latin typeface="Arial" pitchFamily="34" charset="0"/>
                <a:cs typeface="Arial" pitchFamily="34" charset="0"/>
              </a:rPr>
              <a:t>huyết</a:t>
            </a:r>
            <a:endParaRPr lang="en-US" dirty="0">
              <a:latin typeface="Arial" pitchFamily="34" charset="0"/>
              <a:cs typeface="Arial" pitchFamily="34" charset="0"/>
            </a:endParaRPr>
          </a:p>
        </p:txBody>
      </p:sp>
      <p:sp>
        <p:nvSpPr>
          <p:cNvPr id="3" name="Content Placeholder 2"/>
          <p:cNvSpPr>
            <a:spLocks noGrp="1"/>
          </p:cNvSpPr>
          <p:nvPr>
            <p:ph idx="1"/>
          </p:nvPr>
        </p:nvSpPr>
        <p:spPr/>
        <p:txBody>
          <a:bodyPr/>
          <a:lstStyle/>
          <a:p>
            <a:endParaRPr lang="en-US"/>
          </a:p>
        </p:txBody>
      </p:sp>
      <p:pic>
        <p:nvPicPr>
          <p:cNvPr id="1026" name="Picture 2" descr="Káº¿t quáº£ hÃ¬nh áº£nh cho petechia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492376"/>
            <a:ext cx="6115050" cy="34385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06674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3" name="Title 1"/>
          <p:cNvSpPr>
            <a:spLocks noGrp="1"/>
          </p:cNvSpPr>
          <p:nvPr>
            <p:ph type="title"/>
          </p:nvPr>
        </p:nvSpPr>
        <p:spPr>
          <a:xfrm>
            <a:off x="457200" y="590550"/>
            <a:ext cx="8229600" cy="800100"/>
          </a:xfrm>
        </p:spPr>
        <p:txBody>
          <a:bodyPr/>
          <a:lstStyle/>
          <a:p>
            <a:r>
              <a:rPr lang="en-US" dirty="0" err="1" smtClean="0">
                <a:latin typeface="Arial" pitchFamily="34" charset="0"/>
                <a:cs typeface="Arial" pitchFamily="34" charset="0"/>
              </a:rPr>
              <a:t>Triệu</a:t>
            </a:r>
            <a:r>
              <a:rPr lang="en-US" dirty="0" smtClean="0">
                <a:latin typeface="Arial" pitchFamily="34" charset="0"/>
                <a:cs typeface="Arial" pitchFamily="34" charset="0"/>
              </a:rPr>
              <a:t> </a:t>
            </a:r>
            <a:r>
              <a:rPr lang="en-US" dirty="0" err="1" smtClean="0">
                <a:latin typeface="Arial" pitchFamily="34" charset="0"/>
                <a:cs typeface="Arial" pitchFamily="34" charset="0"/>
              </a:rPr>
              <a:t>chứng</a:t>
            </a:r>
            <a:r>
              <a:rPr lang="en-US" dirty="0" smtClean="0">
                <a:latin typeface="Arial" pitchFamily="34" charset="0"/>
                <a:cs typeface="Arial" pitchFamily="34" charset="0"/>
              </a:rPr>
              <a:t> </a:t>
            </a:r>
            <a:r>
              <a:rPr lang="en-US" dirty="0" err="1" smtClean="0">
                <a:latin typeface="Arial" pitchFamily="34" charset="0"/>
                <a:cs typeface="Arial" pitchFamily="34" charset="0"/>
              </a:rPr>
              <a:t>xuất</a:t>
            </a:r>
            <a:r>
              <a:rPr lang="en-US" dirty="0" smtClean="0">
                <a:latin typeface="Arial" pitchFamily="34" charset="0"/>
                <a:cs typeface="Arial" pitchFamily="34" charset="0"/>
              </a:rPr>
              <a:t> </a:t>
            </a:r>
            <a:r>
              <a:rPr lang="en-US" dirty="0" err="1" smtClean="0">
                <a:latin typeface="Arial" pitchFamily="34" charset="0"/>
                <a:cs typeface="Arial" pitchFamily="34" charset="0"/>
              </a:rPr>
              <a:t>huyết</a:t>
            </a:r>
            <a:endParaRPr lang="en-US" dirty="0">
              <a:latin typeface="Arial" pitchFamily="34" charset="0"/>
              <a:cs typeface="Arial" pitchFamily="34" charset="0"/>
            </a:endParaRPr>
          </a:p>
        </p:txBody>
      </p:sp>
      <p:sp>
        <p:nvSpPr>
          <p:cNvPr id="3" name="Content Placeholder 2"/>
          <p:cNvSpPr>
            <a:spLocks noGrp="1"/>
          </p:cNvSpPr>
          <p:nvPr>
            <p:ph idx="1"/>
          </p:nvPr>
        </p:nvSpPr>
        <p:spPr/>
        <p:txBody>
          <a:bodyPr/>
          <a:lstStyle/>
          <a:p>
            <a:endParaRPr lang="en-US"/>
          </a:p>
        </p:txBody>
      </p:sp>
      <p:pic>
        <p:nvPicPr>
          <p:cNvPr id="4104" name="Picture 8" descr="HÃ¬nh áº£nh cÃ³ liÃªn qua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1687068"/>
            <a:ext cx="3990975" cy="29893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0644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3" name="Title 1"/>
          <p:cNvSpPr>
            <a:spLocks noGrp="1"/>
          </p:cNvSpPr>
          <p:nvPr>
            <p:ph type="title"/>
          </p:nvPr>
        </p:nvSpPr>
        <p:spPr>
          <a:xfrm>
            <a:off x="457200" y="590550"/>
            <a:ext cx="8229600" cy="800100"/>
          </a:xfrm>
        </p:spPr>
        <p:txBody>
          <a:bodyPr/>
          <a:lstStyle/>
          <a:p>
            <a:r>
              <a:rPr lang="en-US" dirty="0" err="1" smtClean="0">
                <a:latin typeface="Arial" pitchFamily="34" charset="0"/>
                <a:cs typeface="Arial" pitchFamily="34" charset="0"/>
              </a:rPr>
              <a:t>Triệu</a:t>
            </a:r>
            <a:r>
              <a:rPr lang="en-US" dirty="0" smtClean="0">
                <a:latin typeface="Arial" pitchFamily="34" charset="0"/>
                <a:cs typeface="Arial" pitchFamily="34" charset="0"/>
              </a:rPr>
              <a:t> </a:t>
            </a:r>
            <a:r>
              <a:rPr lang="en-US" dirty="0" err="1" smtClean="0">
                <a:latin typeface="Arial" pitchFamily="34" charset="0"/>
                <a:cs typeface="Arial" pitchFamily="34" charset="0"/>
              </a:rPr>
              <a:t>chứng</a:t>
            </a:r>
            <a:r>
              <a:rPr lang="en-US" dirty="0" smtClean="0">
                <a:latin typeface="Arial" pitchFamily="34" charset="0"/>
                <a:cs typeface="Arial" pitchFamily="34" charset="0"/>
              </a:rPr>
              <a:t> </a:t>
            </a:r>
            <a:r>
              <a:rPr lang="en-US" dirty="0" err="1" smtClean="0">
                <a:latin typeface="Arial" pitchFamily="34" charset="0"/>
                <a:cs typeface="Arial" pitchFamily="34" charset="0"/>
              </a:rPr>
              <a:t>xuất</a:t>
            </a:r>
            <a:r>
              <a:rPr lang="en-US" dirty="0" smtClean="0">
                <a:latin typeface="Arial" pitchFamily="34" charset="0"/>
                <a:cs typeface="Arial" pitchFamily="34" charset="0"/>
              </a:rPr>
              <a:t> </a:t>
            </a:r>
            <a:r>
              <a:rPr lang="en-US" dirty="0" err="1" smtClean="0">
                <a:latin typeface="Arial" pitchFamily="34" charset="0"/>
                <a:cs typeface="Arial" pitchFamily="34" charset="0"/>
              </a:rPr>
              <a:t>huyết</a:t>
            </a:r>
            <a:endParaRPr lang="en-US" dirty="0">
              <a:latin typeface="Arial" pitchFamily="34" charset="0"/>
              <a:cs typeface="Arial" pitchFamily="34" charset="0"/>
            </a:endParaRPr>
          </a:p>
        </p:txBody>
      </p:sp>
      <p:sp>
        <p:nvSpPr>
          <p:cNvPr id="3" name="Content Placeholder 2"/>
          <p:cNvSpPr>
            <a:spLocks noGrp="1"/>
          </p:cNvSpPr>
          <p:nvPr>
            <p:ph idx="1"/>
          </p:nvPr>
        </p:nvSpPr>
        <p:spPr/>
        <p:txBody>
          <a:bodyPr/>
          <a:lstStyle/>
          <a:p>
            <a:endParaRPr lang="en-US"/>
          </a:p>
        </p:txBody>
      </p:sp>
      <p:pic>
        <p:nvPicPr>
          <p:cNvPr id="2050" name="Picture 2" descr="HÃ¬nh áº£nh cÃ³ liÃªn qua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1687068"/>
            <a:ext cx="4419600" cy="2952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50881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3" name="Title 1"/>
          <p:cNvSpPr>
            <a:spLocks noGrp="1"/>
          </p:cNvSpPr>
          <p:nvPr>
            <p:ph type="title"/>
          </p:nvPr>
        </p:nvSpPr>
        <p:spPr>
          <a:xfrm>
            <a:off x="457200" y="590550"/>
            <a:ext cx="8229600" cy="800100"/>
          </a:xfrm>
        </p:spPr>
        <p:txBody>
          <a:bodyPr/>
          <a:lstStyle/>
          <a:p>
            <a:r>
              <a:rPr lang="en-US" dirty="0" err="1" smtClean="0">
                <a:latin typeface="Arial" pitchFamily="34" charset="0"/>
                <a:cs typeface="Arial" pitchFamily="34" charset="0"/>
              </a:rPr>
              <a:t>Triệu</a:t>
            </a:r>
            <a:r>
              <a:rPr lang="en-US" dirty="0" smtClean="0">
                <a:latin typeface="Arial" pitchFamily="34" charset="0"/>
                <a:cs typeface="Arial" pitchFamily="34" charset="0"/>
              </a:rPr>
              <a:t> </a:t>
            </a:r>
            <a:r>
              <a:rPr lang="en-US" dirty="0" err="1" smtClean="0">
                <a:latin typeface="Arial" pitchFamily="34" charset="0"/>
                <a:cs typeface="Arial" pitchFamily="34" charset="0"/>
              </a:rPr>
              <a:t>chứng</a:t>
            </a:r>
            <a:r>
              <a:rPr lang="en-US" dirty="0" smtClean="0">
                <a:latin typeface="Arial" pitchFamily="34" charset="0"/>
                <a:cs typeface="Arial" pitchFamily="34" charset="0"/>
              </a:rPr>
              <a:t> </a:t>
            </a:r>
            <a:r>
              <a:rPr lang="en-US" dirty="0" err="1" smtClean="0">
                <a:latin typeface="Arial" pitchFamily="34" charset="0"/>
                <a:cs typeface="Arial" pitchFamily="34" charset="0"/>
              </a:rPr>
              <a:t>xuất</a:t>
            </a:r>
            <a:r>
              <a:rPr lang="en-US" dirty="0" smtClean="0">
                <a:latin typeface="Arial" pitchFamily="34" charset="0"/>
                <a:cs typeface="Arial" pitchFamily="34" charset="0"/>
              </a:rPr>
              <a:t> </a:t>
            </a:r>
            <a:r>
              <a:rPr lang="en-US" dirty="0" err="1" smtClean="0">
                <a:latin typeface="Arial" pitchFamily="34" charset="0"/>
                <a:cs typeface="Arial" pitchFamily="34" charset="0"/>
              </a:rPr>
              <a:t>huyết</a:t>
            </a:r>
            <a:endParaRPr lang="en-US" dirty="0">
              <a:latin typeface="Arial" pitchFamily="34" charset="0"/>
              <a:cs typeface="Arial" pitchFamily="34" charset="0"/>
            </a:endParaRPr>
          </a:p>
        </p:txBody>
      </p:sp>
      <p:sp>
        <p:nvSpPr>
          <p:cNvPr id="2" name="Content Placeholder 1"/>
          <p:cNvSpPr>
            <a:spLocks noGrp="1"/>
          </p:cNvSpPr>
          <p:nvPr>
            <p:ph idx="1"/>
          </p:nvPr>
        </p:nvSpPr>
        <p:spPr>
          <a:xfrm>
            <a:off x="457200" y="1428750"/>
            <a:ext cx="8229600" cy="3714750"/>
          </a:xfrm>
        </p:spPr>
        <p:txBody>
          <a:bodyPr>
            <a:normAutofit lnSpcReduction="10000"/>
          </a:bodyPr>
          <a:lstStyle/>
          <a:p>
            <a:pPr algn="just">
              <a:lnSpc>
                <a:spcPct val="150000"/>
              </a:lnSpc>
            </a:pPr>
            <a:r>
              <a:rPr lang="en-US" sz="2400" dirty="0" err="1" smtClean="0">
                <a:latin typeface="Arial" pitchFamily="34" charset="0"/>
                <a:cs typeface="Arial" pitchFamily="34" charset="0"/>
              </a:rPr>
              <a:t>Xuất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niêm</a:t>
            </a:r>
            <a:r>
              <a:rPr lang="en-US" sz="2400" dirty="0" smtClean="0">
                <a:latin typeface="Arial" pitchFamily="34" charset="0"/>
                <a:cs typeface="Arial" pitchFamily="34" charset="0"/>
              </a:rPr>
              <a:t> (wet </a:t>
            </a:r>
            <a:r>
              <a:rPr lang="en-US" sz="2400" dirty="0" err="1" smtClean="0">
                <a:latin typeface="Arial" pitchFamily="34" charset="0"/>
                <a:cs typeface="Arial" pitchFamily="34" charset="0"/>
              </a:rPr>
              <a:t>purpura</a:t>
            </a:r>
            <a:r>
              <a:rPr lang="en-US" sz="2400" dirty="0" smtClean="0">
                <a:latin typeface="Arial" pitchFamily="34" charset="0"/>
                <a:cs typeface="Arial" pitchFamily="34" charset="0"/>
              </a:rPr>
              <a:t>):</a:t>
            </a:r>
          </a:p>
          <a:p>
            <a:pPr lvl="1" algn="just">
              <a:lnSpc>
                <a:spcPct val="150000"/>
              </a:lnSpc>
            </a:pPr>
            <a:r>
              <a:rPr lang="en-US" sz="2200" dirty="0" err="1">
                <a:latin typeface="Arial" pitchFamily="34" charset="0"/>
                <a:cs typeface="Arial" pitchFamily="34" charset="0"/>
              </a:rPr>
              <a:t>Niêm</a:t>
            </a:r>
            <a:r>
              <a:rPr lang="en-US" sz="2200" dirty="0">
                <a:latin typeface="Arial" pitchFamily="34" charset="0"/>
                <a:cs typeface="Arial" pitchFamily="34" charset="0"/>
              </a:rPr>
              <a:t> </a:t>
            </a:r>
            <a:r>
              <a:rPr lang="en-US" sz="2200" dirty="0" err="1">
                <a:latin typeface="Arial" pitchFamily="34" charset="0"/>
                <a:cs typeface="Arial" pitchFamily="34" charset="0"/>
              </a:rPr>
              <a:t>mạc</a:t>
            </a:r>
            <a:r>
              <a:rPr lang="en-US" sz="2200" dirty="0">
                <a:latin typeface="Arial" pitchFamily="34" charset="0"/>
                <a:cs typeface="Arial" pitchFamily="34" charset="0"/>
              </a:rPr>
              <a:t> </a:t>
            </a:r>
            <a:r>
              <a:rPr lang="en-US" sz="2200" dirty="0" err="1">
                <a:latin typeface="Arial" pitchFamily="34" charset="0"/>
                <a:cs typeface="Arial" pitchFamily="34" charset="0"/>
              </a:rPr>
              <a:t>miệng</a:t>
            </a:r>
            <a:r>
              <a:rPr lang="en-US" sz="2200" dirty="0">
                <a:latin typeface="Arial" pitchFamily="34" charset="0"/>
                <a:cs typeface="Arial" pitchFamily="34" charset="0"/>
              </a:rPr>
              <a:t>, </a:t>
            </a:r>
            <a:r>
              <a:rPr lang="en-US" sz="2200" dirty="0" err="1">
                <a:latin typeface="Arial" pitchFamily="34" charset="0"/>
                <a:cs typeface="Arial" pitchFamily="34" charset="0"/>
              </a:rPr>
              <a:t>nướu</a:t>
            </a:r>
            <a:r>
              <a:rPr lang="en-US" sz="2200" dirty="0">
                <a:latin typeface="Arial" pitchFamily="34" charset="0"/>
                <a:cs typeface="Arial" pitchFamily="34" charset="0"/>
              </a:rPr>
              <a:t> </a:t>
            </a:r>
            <a:r>
              <a:rPr lang="en-US" sz="2200" dirty="0" err="1">
                <a:latin typeface="Arial" pitchFamily="34" charset="0"/>
                <a:cs typeface="Arial" pitchFamily="34" charset="0"/>
              </a:rPr>
              <a:t>răng</a:t>
            </a:r>
            <a:r>
              <a:rPr lang="en-US" sz="2200" dirty="0">
                <a:latin typeface="Arial" pitchFamily="34" charset="0"/>
                <a:cs typeface="Arial" pitchFamily="34" charset="0"/>
              </a:rPr>
              <a:t>, </a:t>
            </a:r>
            <a:r>
              <a:rPr lang="en-US" sz="2200" dirty="0" err="1">
                <a:latin typeface="Arial" pitchFamily="34" charset="0"/>
                <a:cs typeface="Arial" pitchFamily="34" charset="0"/>
              </a:rPr>
              <a:t>mũi</a:t>
            </a:r>
            <a:endParaRPr lang="en-US" sz="2200" dirty="0">
              <a:latin typeface="Arial" pitchFamily="34" charset="0"/>
              <a:cs typeface="Arial" pitchFamily="34" charset="0"/>
            </a:endParaRPr>
          </a:p>
          <a:p>
            <a:pPr lvl="1" algn="just">
              <a:lnSpc>
                <a:spcPct val="150000"/>
              </a:lnSpc>
            </a:pPr>
            <a:r>
              <a:rPr lang="en-US" sz="2200" dirty="0" err="1">
                <a:latin typeface="Arial" pitchFamily="34" charset="0"/>
                <a:cs typeface="Arial" pitchFamily="34" charset="0"/>
              </a:rPr>
              <a:t>Xuất</a:t>
            </a:r>
            <a:r>
              <a:rPr lang="en-US" sz="2200" dirty="0">
                <a:latin typeface="Arial" pitchFamily="34" charset="0"/>
                <a:cs typeface="Arial" pitchFamily="34" charset="0"/>
              </a:rPr>
              <a:t> </a:t>
            </a:r>
            <a:r>
              <a:rPr lang="en-US" sz="2200" dirty="0" err="1">
                <a:latin typeface="Arial" pitchFamily="34" charset="0"/>
                <a:cs typeface="Arial" pitchFamily="34" charset="0"/>
              </a:rPr>
              <a:t>huyết</a:t>
            </a:r>
            <a:r>
              <a:rPr lang="en-US" sz="2200" dirty="0">
                <a:latin typeface="Arial" pitchFamily="34" charset="0"/>
                <a:cs typeface="Arial" pitchFamily="34" charset="0"/>
              </a:rPr>
              <a:t> </a:t>
            </a:r>
            <a:r>
              <a:rPr lang="en-US" sz="2200" dirty="0" err="1">
                <a:latin typeface="Arial" pitchFamily="34" charset="0"/>
                <a:cs typeface="Arial" pitchFamily="34" charset="0"/>
              </a:rPr>
              <a:t>tạng</a:t>
            </a:r>
            <a:r>
              <a:rPr lang="en-US" sz="2200" dirty="0">
                <a:latin typeface="Arial" pitchFamily="34" charset="0"/>
                <a:cs typeface="Arial" pitchFamily="34" charset="0"/>
              </a:rPr>
              <a:t>: </a:t>
            </a:r>
            <a:r>
              <a:rPr lang="en-US" sz="2200" dirty="0" err="1">
                <a:latin typeface="Arial" pitchFamily="34" charset="0"/>
                <a:cs typeface="Arial" pitchFamily="34" charset="0"/>
              </a:rPr>
              <a:t>đường</a:t>
            </a:r>
            <a:r>
              <a:rPr lang="en-US" sz="2200" dirty="0">
                <a:latin typeface="Arial" pitchFamily="34" charset="0"/>
                <a:cs typeface="Arial" pitchFamily="34" charset="0"/>
              </a:rPr>
              <a:t> </a:t>
            </a:r>
            <a:r>
              <a:rPr lang="en-US" sz="2200" dirty="0" err="1">
                <a:latin typeface="Arial" pitchFamily="34" charset="0"/>
                <a:cs typeface="Arial" pitchFamily="34" charset="0"/>
              </a:rPr>
              <a:t>tiêu</a:t>
            </a:r>
            <a:r>
              <a:rPr lang="en-US" sz="2200" dirty="0">
                <a:latin typeface="Arial" pitchFamily="34" charset="0"/>
                <a:cs typeface="Arial" pitchFamily="34" charset="0"/>
              </a:rPr>
              <a:t> </a:t>
            </a:r>
            <a:r>
              <a:rPr lang="en-US" sz="2200" dirty="0" err="1">
                <a:latin typeface="Arial" pitchFamily="34" charset="0"/>
                <a:cs typeface="Arial" pitchFamily="34" charset="0"/>
              </a:rPr>
              <a:t>hóa</a:t>
            </a:r>
            <a:r>
              <a:rPr lang="en-US" sz="2200" dirty="0">
                <a:latin typeface="Arial" pitchFamily="34" charset="0"/>
                <a:cs typeface="Arial" pitchFamily="34" charset="0"/>
              </a:rPr>
              <a:t>, </a:t>
            </a:r>
            <a:r>
              <a:rPr lang="en-US" sz="2200" dirty="0" err="1">
                <a:latin typeface="Arial" pitchFamily="34" charset="0"/>
                <a:cs typeface="Arial" pitchFamily="34" charset="0"/>
              </a:rPr>
              <a:t>tiết</a:t>
            </a:r>
            <a:r>
              <a:rPr lang="en-US" sz="2200" dirty="0">
                <a:latin typeface="Arial" pitchFamily="34" charset="0"/>
                <a:cs typeface="Arial" pitchFamily="34" charset="0"/>
              </a:rPr>
              <a:t> </a:t>
            </a:r>
            <a:r>
              <a:rPr lang="en-US" sz="2200" dirty="0" err="1">
                <a:latin typeface="Arial" pitchFamily="34" charset="0"/>
                <a:cs typeface="Arial" pitchFamily="34" charset="0"/>
              </a:rPr>
              <a:t>niệu</a:t>
            </a:r>
            <a:r>
              <a:rPr lang="en-US" sz="2200" dirty="0">
                <a:latin typeface="Arial" pitchFamily="34" charset="0"/>
                <a:cs typeface="Arial" pitchFamily="34" charset="0"/>
              </a:rPr>
              <a:t> </a:t>
            </a:r>
            <a:r>
              <a:rPr lang="en-US" sz="2200" dirty="0" err="1">
                <a:latin typeface="Arial" pitchFamily="34" charset="0"/>
                <a:cs typeface="Arial" pitchFamily="34" charset="0"/>
              </a:rPr>
              <a:t>sinh</a:t>
            </a:r>
            <a:r>
              <a:rPr lang="en-US" sz="2200" dirty="0">
                <a:latin typeface="Arial" pitchFamily="34" charset="0"/>
                <a:cs typeface="Arial" pitchFamily="34" charset="0"/>
              </a:rPr>
              <a:t> </a:t>
            </a:r>
            <a:r>
              <a:rPr lang="en-US" sz="2200" dirty="0" err="1">
                <a:latin typeface="Arial" pitchFamily="34" charset="0"/>
                <a:cs typeface="Arial" pitchFamily="34" charset="0"/>
              </a:rPr>
              <a:t>dục</a:t>
            </a:r>
            <a:endParaRPr lang="en-US" sz="2200" dirty="0">
              <a:latin typeface="Arial" pitchFamily="34" charset="0"/>
              <a:cs typeface="Arial" pitchFamily="34" charset="0"/>
            </a:endParaRPr>
          </a:p>
          <a:p>
            <a:pPr lvl="1" algn="just">
              <a:lnSpc>
                <a:spcPct val="150000"/>
              </a:lnSpc>
            </a:pPr>
            <a:r>
              <a:rPr lang="en-US" sz="2200" dirty="0" err="1">
                <a:latin typeface="Arial" pitchFamily="34" charset="0"/>
                <a:cs typeface="Arial" pitchFamily="34" charset="0"/>
              </a:rPr>
              <a:t>Là</a:t>
            </a:r>
            <a:r>
              <a:rPr lang="en-US" sz="2200" dirty="0">
                <a:latin typeface="Arial" pitchFamily="34" charset="0"/>
                <a:cs typeface="Arial" pitchFamily="34" charset="0"/>
              </a:rPr>
              <a:t> </a:t>
            </a:r>
            <a:r>
              <a:rPr lang="en-US" sz="2200" dirty="0" err="1">
                <a:latin typeface="Arial" pitchFamily="34" charset="0"/>
                <a:cs typeface="Arial" pitchFamily="34" charset="0"/>
              </a:rPr>
              <a:t>yếu</a:t>
            </a:r>
            <a:r>
              <a:rPr lang="en-US" sz="2200" dirty="0">
                <a:latin typeface="Arial" pitchFamily="34" charset="0"/>
                <a:cs typeface="Arial" pitchFamily="34" charset="0"/>
              </a:rPr>
              <a:t> </a:t>
            </a:r>
            <a:r>
              <a:rPr lang="en-US" sz="2200" dirty="0" err="1">
                <a:latin typeface="Arial" pitchFamily="34" charset="0"/>
                <a:cs typeface="Arial" pitchFamily="34" charset="0"/>
              </a:rPr>
              <a:t>tố</a:t>
            </a:r>
            <a:r>
              <a:rPr lang="en-US" sz="2200" dirty="0">
                <a:latin typeface="Arial" pitchFamily="34" charset="0"/>
                <a:cs typeface="Arial" pitchFamily="34" charset="0"/>
              </a:rPr>
              <a:t> </a:t>
            </a:r>
            <a:r>
              <a:rPr lang="en-US" sz="2200" dirty="0" err="1">
                <a:latin typeface="Arial" pitchFamily="34" charset="0"/>
                <a:cs typeface="Arial" pitchFamily="34" charset="0"/>
              </a:rPr>
              <a:t>nguy</a:t>
            </a:r>
            <a:r>
              <a:rPr lang="en-US" sz="2200" dirty="0">
                <a:latin typeface="Arial" pitchFamily="34" charset="0"/>
                <a:cs typeface="Arial" pitchFamily="34" charset="0"/>
              </a:rPr>
              <a:t> </a:t>
            </a:r>
            <a:r>
              <a:rPr lang="en-US" sz="2200" dirty="0" err="1">
                <a:latin typeface="Arial" pitchFamily="34" charset="0"/>
                <a:cs typeface="Arial" pitchFamily="34" charset="0"/>
              </a:rPr>
              <a:t>cơ</a:t>
            </a:r>
            <a:r>
              <a:rPr lang="en-US" sz="2200" dirty="0">
                <a:latin typeface="Arial" pitchFamily="34" charset="0"/>
                <a:cs typeface="Arial" pitchFamily="34" charset="0"/>
              </a:rPr>
              <a:t> </a:t>
            </a:r>
            <a:r>
              <a:rPr lang="en-US" sz="2200" dirty="0" err="1">
                <a:latin typeface="Arial" pitchFamily="34" charset="0"/>
                <a:cs typeface="Arial" pitchFamily="34" charset="0"/>
              </a:rPr>
              <a:t>của</a:t>
            </a:r>
            <a:r>
              <a:rPr lang="en-US" sz="2200" dirty="0">
                <a:latin typeface="Arial" pitchFamily="34" charset="0"/>
                <a:cs typeface="Arial" pitchFamily="34" charset="0"/>
              </a:rPr>
              <a:t> </a:t>
            </a:r>
            <a:r>
              <a:rPr lang="en-US" sz="2200" dirty="0" err="1">
                <a:latin typeface="Arial" pitchFamily="34" charset="0"/>
                <a:cs typeface="Arial" pitchFamily="34" charset="0"/>
              </a:rPr>
              <a:t>xuất</a:t>
            </a:r>
            <a:r>
              <a:rPr lang="en-US" sz="2200" dirty="0">
                <a:latin typeface="Arial" pitchFamily="34" charset="0"/>
                <a:cs typeface="Arial" pitchFamily="34" charset="0"/>
              </a:rPr>
              <a:t> </a:t>
            </a:r>
            <a:r>
              <a:rPr lang="en-US" sz="2200" dirty="0" err="1">
                <a:latin typeface="Arial" pitchFamily="34" charset="0"/>
                <a:cs typeface="Arial" pitchFamily="34" charset="0"/>
              </a:rPr>
              <a:t>huyết</a:t>
            </a:r>
            <a:r>
              <a:rPr lang="en-US" sz="2200" dirty="0">
                <a:latin typeface="Arial" pitchFamily="34" charset="0"/>
                <a:cs typeface="Arial" pitchFamily="34" charset="0"/>
              </a:rPr>
              <a:t> </a:t>
            </a:r>
            <a:r>
              <a:rPr lang="en-US" sz="2200" dirty="0" err="1" smtClean="0">
                <a:latin typeface="Arial" pitchFamily="34" charset="0"/>
                <a:cs typeface="Arial" pitchFamily="34" charset="0"/>
              </a:rPr>
              <a:t>nặng</a:t>
            </a:r>
            <a:endParaRPr lang="en-US" sz="2200" dirty="0" smtClean="0">
              <a:latin typeface="Arial" pitchFamily="34" charset="0"/>
              <a:cs typeface="Arial" pitchFamily="34" charset="0"/>
            </a:endParaRPr>
          </a:p>
          <a:p>
            <a:pPr algn="just">
              <a:lnSpc>
                <a:spcPct val="150000"/>
              </a:lnSpc>
            </a:pPr>
            <a:r>
              <a:rPr lang="en-US" sz="2400" dirty="0" err="1" smtClean="0">
                <a:latin typeface="Arial" pitchFamily="34" charset="0"/>
                <a:cs typeface="Arial" pitchFamily="34" charset="0"/>
              </a:rPr>
              <a:t>Xuất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huyết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não</a:t>
            </a:r>
            <a:r>
              <a:rPr lang="en-US" sz="2400" dirty="0" smtClean="0">
                <a:latin typeface="Arial" pitchFamily="34" charset="0"/>
                <a:cs typeface="Arial" pitchFamily="34" charset="0"/>
              </a:rPr>
              <a:t> (1%):</a:t>
            </a:r>
          </a:p>
          <a:p>
            <a:pPr lvl="1" algn="just">
              <a:lnSpc>
                <a:spcPct val="150000"/>
              </a:lnSpc>
            </a:pPr>
            <a:r>
              <a:rPr lang="en-US" sz="2200" dirty="0" err="1" smtClean="0">
                <a:latin typeface="Arial" pitchFamily="34" charset="0"/>
                <a:cs typeface="Arial" pitchFamily="34" charset="0"/>
              </a:rPr>
              <a:t>Thường</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kèm</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chấn</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thương</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đầu</a:t>
            </a:r>
            <a:endParaRPr lang="en-US" sz="2200" dirty="0" smtClean="0">
              <a:latin typeface="Arial" pitchFamily="34" charset="0"/>
              <a:cs typeface="Arial" pitchFamily="34" charset="0"/>
            </a:endParaRPr>
          </a:p>
          <a:p>
            <a:pPr lvl="1" algn="just">
              <a:lnSpc>
                <a:spcPct val="150000"/>
              </a:lnSpc>
            </a:pPr>
            <a:r>
              <a:rPr lang="en-US" sz="2200" dirty="0" err="1" smtClean="0">
                <a:latin typeface="Arial" pitchFamily="34" charset="0"/>
                <a:cs typeface="Arial" pitchFamily="34" charset="0"/>
              </a:rPr>
              <a:t>Nguy</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cơ</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tử</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vong</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cao</a:t>
            </a:r>
            <a:endParaRPr lang="en-US" sz="2200" dirty="0" smtClean="0">
              <a:latin typeface="Arial" pitchFamily="34" charset="0"/>
              <a:cs typeface="Arial" pitchFamily="34" charset="0"/>
            </a:endParaRPr>
          </a:p>
        </p:txBody>
      </p:sp>
    </p:spTree>
    <p:extLst>
      <p:ext uri="{BB962C8B-B14F-4D97-AF65-F5344CB8AC3E}">
        <p14:creationId xmlns:p14="http://schemas.microsoft.com/office/powerpoint/2010/main" val="34558719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3" name="Title 1"/>
          <p:cNvSpPr>
            <a:spLocks noGrp="1"/>
          </p:cNvSpPr>
          <p:nvPr>
            <p:ph type="title"/>
          </p:nvPr>
        </p:nvSpPr>
        <p:spPr>
          <a:xfrm>
            <a:off x="457200" y="590550"/>
            <a:ext cx="8229600" cy="800100"/>
          </a:xfrm>
        </p:spPr>
        <p:txBody>
          <a:bodyPr/>
          <a:lstStyle/>
          <a:p>
            <a:r>
              <a:rPr lang="en-US" dirty="0" err="1" smtClean="0">
                <a:latin typeface="Arial" pitchFamily="34" charset="0"/>
                <a:cs typeface="Arial" pitchFamily="34" charset="0"/>
              </a:rPr>
              <a:t>Triệu</a:t>
            </a:r>
            <a:r>
              <a:rPr lang="en-US" dirty="0" smtClean="0">
                <a:latin typeface="Arial" pitchFamily="34" charset="0"/>
                <a:cs typeface="Arial" pitchFamily="34" charset="0"/>
              </a:rPr>
              <a:t> </a:t>
            </a:r>
            <a:r>
              <a:rPr lang="en-US" dirty="0" err="1" smtClean="0">
                <a:latin typeface="Arial" pitchFamily="34" charset="0"/>
                <a:cs typeface="Arial" pitchFamily="34" charset="0"/>
              </a:rPr>
              <a:t>chứng</a:t>
            </a:r>
            <a:r>
              <a:rPr lang="en-US" dirty="0" smtClean="0">
                <a:latin typeface="Arial" pitchFamily="34" charset="0"/>
                <a:cs typeface="Arial" pitchFamily="34" charset="0"/>
              </a:rPr>
              <a:t> </a:t>
            </a:r>
            <a:r>
              <a:rPr lang="en-US" dirty="0" err="1" smtClean="0">
                <a:latin typeface="Arial" pitchFamily="34" charset="0"/>
                <a:cs typeface="Arial" pitchFamily="34" charset="0"/>
              </a:rPr>
              <a:t>xuất</a:t>
            </a:r>
            <a:r>
              <a:rPr lang="en-US" dirty="0" smtClean="0">
                <a:latin typeface="Arial" pitchFamily="34" charset="0"/>
                <a:cs typeface="Arial" pitchFamily="34" charset="0"/>
              </a:rPr>
              <a:t> </a:t>
            </a:r>
            <a:r>
              <a:rPr lang="en-US" dirty="0" err="1" smtClean="0">
                <a:latin typeface="Arial" pitchFamily="34" charset="0"/>
                <a:cs typeface="Arial" pitchFamily="34" charset="0"/>
              </a:rPr>
              <a:t>huyết</a:t>
            </a:r>
            <a:endParaRPr lang="en-US" dirty="0">
              <a:latin typeface="Arial" pitchFamily="34" charset="0"/>
              <a:cs typeface="Arial" pitchFamily="34" charset="0"/>
            </a:endParaRPr>
          </a:p>
        </p:txBody>
      </p:sp>
      <p:sp>
        <p:nvSpPr>
          <p:cNvPr id="3" name="Content Placeholder 2"/>
          <p:cNvSpPr>
            <a:spLocks noGrp="1"/>
          </p:cNvSpPr>
          <p:nvPr>
            <p:ph idx="1"/>
          </p:nvPr>
        </p:nvSpPr>
        <p:spPr/>
        <p:txBody>
          <a:bodyPr/>
          <a:lstStyle/>
          <a:p>
            <a:endParaRPr lang="en-US"/>
          </a:p>
        </p:txBody>
      </p:sp>
      <p:pic>
        <p:nvPicPr>
          <p:cNvPr id="5122" name="Picture 2" descr="Káº¿t quáº£ hÃ¬nh áº£nh cho epistaxi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1687068"/>
            <a:ext cx="4181358" cy="25610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839286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5" name="Title 1"/>
          <p:cNvSpPr>
            <a:spLocks noGrp="1"/>
          </p:cNvSpPr>
          <p:nvPr>
            <p:ph type="title"/>
          </p:nvPr>
        </p:nvSpPr>
        <p:spPr>
          <a:xfrm>
            <a:off x="457200" y="438150"/>
            <a:ext cx="8229600" cy="800100"/>
          </a:xfrm>
        </p:spPr>
        <p:txBody>
          <a:bodyPr>
            <a:normAutofit/>
          </a:bodyPr>
          <a:lstStyle/>
          <a:p>
            <a:r>
              <a:rPr lang="en-US" dirty="0" smtClean="0"/>
              <a:t>Giảm chức năng tiểu cầu</a:t>
            </a:r>
            <a:endParaRPr lang="en-US" dirty="0"/>
          </a:p>
        </p:txBody>
      </p:sp>
      <p:sp>
        <p:nvSpPr>
          <p:cNvPr id="1048706" name="Content Placeholder 2"/>
          <p:cNvSpPr>
            <a:spLocks noGrp="1"/>
          </p:cNvSpPr>
          <p:nvPr>
            <p:ph idx="1"/>
          </p:nvPr>
        </p:nvSpPr>
        <p:spPr>
          <a:xfrm>
            <a:off x="457200" y="1232916"/>
            <a:ext cx="8229600" cy="3243834"/>
          </a:xfrm>
        </p:spPr>
        <p:txBody>
          <a:bodyPr>
            <a:normAutofit/>
          </a:bodyPr>
          <a:lstStyle/>
          <a:p>
            <a:pPr algn="just"/>
            <a:r>
              <a:rPr lang="en-US" dirty="0" smtClean="0">
                <a:latin typeface="Arial" pitchFamily="34" charset="0"/>
                <a:cs typeface="Arial" pitchFamily="34" charset="0"/>
              </a:rPr>
              <a:t>Là bệnh chảy máu do rối loạn chức năng cầm máu của tiểu cầu</a:t>
            </a:r>
          </a:p>
          <a:p>
            <a:pPr algn="just"/>
            <a:r>
              <a:rPr lang="en-US" dirty="0" smtClean="0">
                <a:latin typeface="Arial" pitchFamily="34" charset="0"/>
                <a:cs typeface="Arial" pitchFamily="34" charset="0"/>
              </a:rPr>
              <a:t>Bệnh có thể di truyền hoặc mắc phải</a:t>
            </a:r>
          </a:p>
          <a:p>
            <a:pPr algn="just"/>
            <a:r>
              <a:rPr lang="en-US" dirty="0" smtClean="0">
                <a:latin typeface="Arial" pitchFamily="34" charset="0"/>
                <a:cs typeface="Arial" pitchFamily="34" charset="0"/>
              </a:rPr>
              <a:t>Thể di truyền: xuất hiện sớm, hay tái phát, có tiền sử gia đình</a:t>
            </a:r>
          </a:p>
          <a:p>
            <a:pPr algn="just"/>
            <a:r>
              <a:rPr lang="en-US" dirty="0" smtClean="0">
                <a:latin typeface="Arial" pitchFamily="34" charset="0"/>
                <a:cs typeface="Arial" pitchFamily="34" charset="0"/>
              </a:rPr>
              <a:t>Thể mắc phải: gặp ở trẻ lớn, tiền căn sử dụng thuốc, bệnh lý gan mật</a:t>
            </a:r>
            <a:endParaRPr lang="en-US" dirty="0">
              <a:latin typeface="Arial" pitchFamily="34" charset="0"/>
              <a:cs typeface="Arial" pitchFamily="34" charset="0"/>
            </a:endParaRPr>
          </a:p>
        </p:txBody>
      </p:sp>
    </p:spTree>
    <p:extLst>
      <p:ext uri="{BB962C8B-B14F-4D97-AF65-F5344CB8AC3E}">
        <p14:creationId xmlns:p14="http://schemas.microsoft.com/office/powerpoint/2010/main" val="35247639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1" name="Title 1"/>
          <p:cNvSpPr>
            <a:spLocks noGrp="1"/>
          </p:cNvSpPr>
          <p:nvPr>
            <p:ph type="title"/>
          </p:nvPr>
        </p:nvSpPr>
        <p:spPr/>
        <p:txBody>
          <a:bodyPr/>
          <a:lstStyle/>
          <a:p>
            <a:r>
              <a:rPr lang="en-US" dirty="0" smtClean="0">
                <a:latin typeface="Arial" pitchFamily="34" charset="0"/>
                <a:cs typeface="Arial" pitchFamily="34" charset="0"/>
              </a:rPr>
              <a:t>Tiểu cầu</a:t>
            </a:r>
            <a:endParaRPr lang="en-US" dirty="0">
              <a:latin typeface="Arial" pitchFamily="34" charset="0"/>
              <a:cs typeface="Arial" pitchFamily="34" charset="0"/>
            </a:endParaRPr>
          </a:p>
        </p:txBody>
      </p:sp>
      <p:sp>
        <p:nvSpPr>
          <p:cNvPr id="1048642" name="Content Placeholder 2"/>
          <p:cNvSpPr>
            <a:spLocks noGrp="1"/>
          </p:cNvSpPr>
          <p:nvPr>
            <p:ph idx="1"/>
          </p:nvPr>
        </p:nvSpPr>
        <p:spPr/>
        <p:txBody>
          <a:bodyPr>
            <a:normAutofit fontScale="95833" lnSpcReduction="10000"/>
          </a:bodyPr>
          <a:lstStyle/>
          <a:p>
            <a:pPr algn="just"/>
            <a:r>
              <a:rPr lang="en-US" dirty="0" smtClean="0">
                <a:latin typeface="Arial" pitchFamily="34" charset="0"/>
                <a:cs typeface="Arial" pitchFamily="34" charset="0"/>
              </a:rPr>
              <a:t>Nguồn gốc</a:t>
            </a:r>
            <a:endParaRPr lang="en-US" dirty="0">
              <a:latin typeface="Arial" pitchFamily="34" charset="0"/>
              <a:cs typeface="Arial" pitchFamily="34" charset="0"/>
            </a:endParaRPr>
          </a:p>
          <a:p>
            <a:pPr lvl="1" algn="just"/>
            <a:r>
              <a:rPr lang="en-US" dirty="0" smtClean="0">
                <a:latin typeface="Arial" pitchFamily="34" charset="0"/>
                <a:cs typeface="Arial" pitchFamily="34" charset="0"/>
              </a:rPr>
              <a:t>Mẫu tiểu cầu: tế bào nhân khổng lồ (megakaryocytes)</a:t>
            </a:r>
            <a:endParaRPr lang="en-US" dirty="0">
              <a:latin typeface="Arial" pitchFamily="34" charset="0"/>
              <a:cs typeface="Arial" pitchFamily="34" charset="0"/>
            </a:endParaRPr>
          </a:p>
          <a:p>
            <a:pPr lvl="1" algn="just"/>
            <a:r>
              <a:rPr lang="en-US" dirty="0" smtClean="0">
                <a:latin typeface="Arial" pitchFamily="34" charset="0"/>
                <a:cs typeface="Arial" pitchFamily="34" charset="0"/>
              </a:rPr>
              <a:t>Xuất phát từ tế bào gốc tạo dòng hồng cầu và mẫu tiểu cầu (megakaryocyte – erythroid progenitors)</a:t>
            </a:r>
          </a:p>
          <a:p>
            <a:pPr lvl="1" algn="just"/>
            <a:r>
              <a:rPr lang="en-US" dirty="0" smtClean="0">
                <a:latin typeface="Arial" pitchFamily="34" charset="0"/>
                <a:cs typeface="Arial" pitchFamily="34" charset="0"/>
              </a:rPr>
              <a:t>Mối quan hệ chặt chẽ giữa TC và HC từ cấu trúc phân tử, yếu tố phiên mã, cytokine điều hòa hoạt động tạo máu, erythropoietin và thrombopoietin.</a:t>
            </a:r>
            <a:endParaRPr lang="en-US" dirty="0">
              <a:latin typeface="Arial" pitchFamily="34" charset="0"/>
              <a:cs typeface="Arial" pitchFamily="34" charset="0"/>
            </a:endParaRPr>
          </a:p>
        </p:txBody>
      </p:sp>
      <p:pic>
        <p:nvPicPr>
          <p:cNvPr id="1026" name="Picture 2" descr="Káº¿t quáº£ hÃ¬nh áº£nh cho tiá»u cáº§u"/>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0200" y="590550"/>
            <a:ext cx="3314700" cy="138500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5" name="Title 1"/>
          <p:cNvSpPr>
            <a:spLocks noGrp="1"/>
          </p:cNvSpPr>
          <p:nvPr>
            <p:ph type="title"/>
          </p:nvPr>
        </p:nvSpPr>
        <p:spPr>
          <a:xfrm>
            <a:off x="457200" y="438150"/>
            <a:ext cx="8229600" cy="800100"/>
          </a:xfrm>
        </p:spPr>
        <p:txBody>
          <a:bodyPr>
            <a:normAutofit/>
          </a:bodyPr>
          <a:lstStyle/>
          <a:p>
            <a:r>
              <a:rPr lang="en-US" dirty="0" smtClean="0"/>
              <a:t>Nguyên nhân mắc phải</a:t>
            </a:r>
            <a:endParaRPr lang="en-US" dirty="0"/>
          </a:p>
        </p:txBody>
      </p:sp>
      <p:sp>
        <p:nvSpPr>
          <p:cNvPr id="1048706" name="Content Placeholder 2"/>
          <p:cNvSpPr>
            <a:spLocks noGrp="1"/>
          </p:cNvSpPr>
          <p:nvPr>
            <p:ph idx="1"/>
          </p:nvPr>
        </p:nvSpPr>
        <p:spPr>
          <a:xfrm>
            <a:off x="457200" y="1232916"/>
            <a:ext cx="8229600" cy="3243834"/>
          </a:xfrm>
        </p:spPr>
        <p:txBody>
          <a:bodyPr>
            <a:normAutofit fontScale="92500" lnSpcReduction="10000"/>
          </a:bodyPr>
          <a:lstStyle/>
          <a:p>
            <a:pPr algn="just"/>
            <a:r>
              <a:rPr lang="en-US" dirty="0" smtClean="0">
                <a:latin typeface="Arial" pitchFamily="34" charset="0"/>
                <a:cs typeface="Arial" pitchFamily="34" charset="0"/>
              </a:rPr>
              <a:t>Do thuốc: aspirin, P2Y12i, NSAIDs</a:t>
            </a:r>
          </a:p>
          <a:p>
            <a:pPr algn="just"/>
            <a:r>
              <a:rPr lang="en-US" dirty="0" smtClean="0">
                <a:latin typeface="Arial" pitchFamily="34" charset="0"/>
                <a:cs typeface="Arial" pitchFamily="34" charset="0"/>
              </a:rPr>
              <a:t>Bệnh lý gan: giảm số lượng và chất lượng tiểu cầu trong bệnh gan cấp và mạn tính</a:t>
            </a:r>
          </a:p>
          <a:p>
            <a:pPr algn="just"/>
            <a:r>
              <a:rPr lang="en-US" dirty="0" smtClean="0">
                <a:latin typeface="Arial" pitchFamily="34" charset="0"/>
                <a:cs typeface="Arial" pitchFamily="34" charset="0"/>
              </a:rPr>
              <a:t>Hội chứng ure máu cao</a:t>
            </a:r>
          </a:p>
          <a:p>
            <a:pPr algn="just"/>
            <a:r>
              <a:rPr lang="en-US" dirty="0" smtClean="0">
                <a:latin typeface="Arial" pitchFamily="34" charset="0"/>
                <a:cs typeface="Arial" pitchFamily="34" charset="0"/>
              </a:rPr>
              <a:t>Rối loạn tăng sinh tủy</a:t>
            </a:r>
          </a:p>
          <a:p>
            <a:pPr algn="just"/>
            <a:r>
              <a:rPr lang="en-US" dirty="0" smtClean="0">
                <a:latin typeface="Arial" pitchFamily="34" charset="0"/>
                <a:cs typeface="Arial" pitchFamily="34" charset="0"/>
              </a:rPr>
              <a:t>Đái tháo đường</a:t>
            </a:r>
          </a:p>
          <a:p>
            <a:pPr algn="just"/>
            <a:r>
              <a:rPr lang="en-US" dirty="0" smtClean="0">
                <a:latin typeface="Arial" pitchFamily="34" charset="0"/>
                <a:cs typeface="Arial" pitchFamily="34" charset="0"/>
              </a:rPr>
              <a:t>Chấn thương</a:t>
            </a:r>
          </a:p>
          <a:p>
            <a:pPr algn="just"/>
            <a:r>
              <a:rPr lang="en-US" dirty="0" smtClean="0">
                <a:latin typeface="Arial" pitchFamily="34" charset="0"/>
                <a:cs typeface="Arial" pitchFamily="34" charset="0"/>
              </a:rPr>
              <a:t>Tim phổi nhân tạo</a:t>
            </a:r>
          </a:p>
          <a:p>
            <a:pPr algn="just"/>
            <a:endParaRPr lang="en-US" dirty="0" smtClean="0">
              <a:latin typeface="Arial" pitchFamily="34" charset="0"/>
              <a:cs typeface="Arial" pitchFamily="34" charset="0"/>
            </a:endParaRPr>
          </a:p>
          <a:p>
            <a:pPr algn="just"/>
            <a:endParaRPr lang="en-US"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5" name="Title 1"/>
          <p:cNvSpPr>
            <a:spLocks noGrp="1"/>
          </p:cNvSpPr>
          <p:nvPr>
            <p:ph type="title"/>
          </p:nvPr>
        </p:nvSpPr>
        <p:spPr>
          <a:xfrm>
            <a:off x="457200" y="438150"/>
            <a:ext cx="8229600" cy="800100"/>
          </a:xfrm>
        </p:spPr>
        <p:txBody>
          <a:bodyPr>
            <a:normAutofit/>
          </a:bodyPr>
          <a:lstStyle/>
          <a:p>
            <a:r>
              <a:rPr lang="en-US" dirty="0" smtClean="0"/>
              <a:t>Nguyên nhân bẩm sinh</a:t>
            </a:r>
            <a:endParaRPr lang="en-US" dirty="0"/>
          </a:p>
        </p:txBody>
      </p:sp>
      <p:sp>
        <p:nvSpPr>
          <p:cNvPr id="1048706" name="Content Placeholder 2"/>
          <p:cNvSpPr>
            <a:spLocks noGrp="1"/>
          </p:cNvSpPr>
          <p:nvPr>
            <p:ph idx="1"/>
          </p:nvPr>
        </p:nvSpPr>
        <p:spPr>
          <a:xfrm>
            <a:off x="457200" y="1232916"/>
            <a:ext cx="8229600" cy="3243834"/>
          </a:xfrm>
        </p:spPr>
        <p:txBody>
          <a:bodyPr>
            <a:normAutofit lnSpcReduction="10000"/>
          </a:bodyPr>
          <a:lstStyle/>
          <a:p>
            <a:pPr algn="just"/>
            <a:r>
              <a:rPr lang="en-US" dirty="0" smtClean="0">
                <a:latin typeface="Arial" pitchFamily="34" charset="0"/>
                <a:cs typeface="Arial" pitchFamily="34" charset="0"/>
              </a:rPr>
              <a:t>Bệnh Bernard Soulier</a:t>
            </a:r>
          </a:p>
          <a:p>
            <a:pPr algn="just"/>
            <a:r>
              <a:rPr lang="en-US" dirty="0" smtClean="0">
                <a:latin typeface="Arial" pitchFamily="34" charset="0"/>
                <a:cs typeface="Arial" pitchFamily="34" charset="0"/>
              </a:rPr>
              <a:t>Bệnh nhược tiểu cầu Glanzmann</a:t>
            </a:r>
          </a:p>
          <a:p>
            <a:pPr algn="just"/>
            <a:r>
              <a:rPr lang="en-US" dirty="0" smtClean="0">
                <a:latin typeface="Arial" pitchFamily="34" charset="0"/>
                <a:cs typeface="Arial" pitchFamily="34" charset="0"/>
              </a:rPr>
              <a:t>Hội chứng Wiskott – Aldrich</a:t>
            </a:r>
          </a:p>
          <a:p>
            <a:pPr algn="just"/>
            <a:r>
              <a:rPr lang="en-US" dirty="0" smtClean="0">
                <a:latin typeface="Arial" pitchFamily="34" charset="0"/>
                <a:cs typeface="Arial" pitchFamily="34" charset="0"/>
              </a:rPr>
              <a:t>Bệnh tiểu cầu trống rỗng</a:t>
            </a:r>
          </a:p>
          <a:p>
            <a:pPr algn="just"/>
            <a:r>
              <a:rPr lang="en-US" dirty="0" smtClean="0">
                <a:latin typeface="Arial" pitchFamily="34" charset="0"/>
                <a:cs typeface="Arial" pitchFamily="34" charset="0"/>
              </a:rPr>
              <a:t>Tiểu cầu xám</a:t>
            </a:r>
          </a:p>
          <a:p>
            <a:pPr algn="just"/>
            <a:r>
              <a:rPr lang="en-US" dirty="0" smtClean="0">
                <a:latin typeface="Arial" pitchFamily="34" charset="0"/>
                <a:cs typeface="Arial" pitchFamily="34" charset="0"/>
              </a:rPr>
              <a:t>Rối loạn tiểu cầu khổng lồ</a:t>
            </a:r>
          </a:p>
          <a:p>
            <a:pPr algn="just"/>
            <a:r>
              <a:rPr lang="en-US" dirty="0" smtClean="0">
                <a:latin typeface="Arial" pitchFamily="34" charset="0"/>
                <a:cs typeface="Arial" pitchFamily="34" charset="0"/>
              </a:rPr>
              <a:t>Khiếm khuyết Glycoprotein VI</a:t>
            </a:r>
          </a:p>
          <a:p>
            <a:pPr algn="just"/>
            <a:endParaRPr lang="en-US" dirty="0" smtClean="0">
              <a:latin typeface="Arial" pitchFamily="34" charset="0"/>
              <a:cs typeface="Arial" pitchFamily="34" charset="0"/>
            </a:endParaRPr>
          </a:p>
        </p:txBody>
      </p:sp>
    </p:spTree>
    <p:extLst>
      <p:ext uri="{BB962C8B-B14F-4D97-AF65-F5344CB8AC3E}">
        <p14:creationId xmlns:p14="http://schemas.microsoft.com/office/powerpoint/2010/main" val="217569719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5" name="Title 1"/>
          <p:cNvSpPr>
            <a:spLocks noGrp="1"/>
          </p:cNvSpPr>
          <p:nvPr>
            <p:ph type="title"/>
          </p:nvPr>
        </p:nvSpPr>
        <p:spPr>
          <a:xfrm>
            <a:off x="457200" y="438150"/>
            <a:ext cx="8229600" cy="800100"/>
          </a:xfrm>
        </p:spPr>
        <p:txBody>
          <a:bodyPr>
            <a:normAutofit/>
          </a:bodyPr>
          <a:lstStyle/>
          <a:p>
            <a:r>
              <a:rPr lang="en-US" dirty="0" smtClean="0"/>
              <a:t>Đánh giá chức năng tiểu cầu</a:t>
            </a:r>
            <a:endParaRPr lang="en-US" dirty="0"/>
          </a:p>
        </p:txBody>
      </p:sp>
      <p:sp>
        <p:nvSpPr>
          <p:cNvPr id="1048706" name="Content Placeholder 2"/>
          <p:cNvSpPr>
            <a:spLocks noGrp="1"/>
          </p:cNvSpPr>
          <p:nvPr>
            <p:ph idx="1"/>
          </p:nvPr>
        </p:nvSpPr>
        <p:spPr>
          <a:xfrm>
            <a:off x="457200" y="1232916"/>
            <a:ext cx="8229600" cy="3243834"/>
          </a:xfrm>
        </p:spPr>
        <p:txBody>
          <a:bodyPr>
            <a:normAutofit lnSpcReduction="10000"/>
          </a:bodyPr>
          <a:lstStyle/>
          <a:p>
            <a:pPr algn="just"/>
            <a:r>
              <a:rPr lang="en-US" dirty="0" smtClean="0">
                <a:latin typeface="Arial" pitchFamily="34" charset="0"/>
                <a:cs typeface="Arial" pitchFamily="34" charset="0"/>
              </a:rPr>
              <a:t>Công thức máu: số lượng tiểu cầu bình thường</a:t>
            </a:r>
          </a:p>
          <a:p>
            <a:pPr algn="just"/>
            <a:r>
              <a:rPr lang="en-US" dirty="0" smtClean="0">
                <a:latin typeface="Arial" pitchFamily="34" charset="0"/>
                <a:cs typeface="Arial" pitchFamily="34" charset="0"/>
              </a:rPr>
              <a:t>Phết máu ngoại biên: hình dạng, kích thước, sự kết cụm tiểu cầu</a:t>
            </a:r>
          </a:p>
          <a:p>
            <a:pPr algn="just"/>
            <a:r>
              <a:rPr lang="en-US" dirty="0" smtClean="0">
                <a:latin typeface="Arial" pitchFamily="34" charset="0"/>
                <a:cs typeface="Arial" pitchFamily="34" charset="0"/>
              </a:rPr>
              <a:t>Thời gian chảy máu (TS): kéo dài</a:t>
            </a:r>
          </a:p>
          <a:p>
            <a:pPr algn="just"/>
            <a:r>
              <a:rPr lang="en-US" dirty="0" smtClean="0">
                <a:latin typeface="Arial" pitchFamily="34" charset="0"/>
                <a:cs typeface="Arial" pitchFamily="34" charset="0"/>
              </a:rPr>
              <a:t>Thời gian co cục máu (TC): kéo dài</a:t>
            </a:r>
          </a:p>
          <a:p>
            <a:pPr algn="just"/>
            <a:r>
              <a:rPr lang="en-US" dirty="0" smtClean="0">
                <a:latin typeface="Arial" pitchFamily="34" charset="0"/>
                <a:cs typeface="Arial" pitchFamily="34" charset="0"/>
              </a:rPr>
              <a:t>PFA-100</a:t>
            </a:r>
          </a:p>
          <a:p>
            <a:pPr algn="just"/>
            <a:r>
              <a:rPr lang="en-US" dirty="0" smtClean="0">
                <a:latin typeface="Arial" pitchFamily="34" charset="0"/>
                <a:cs typeface="Arial" pitchFamily="34" charset="0"/>
              </a:rPr>
              <a:t>aPTT, PT: bình thường</a:t>
            </a:r>
          </a:p>
        </p:txBody>
      </p:sp>
    </p:spTree>
    <p:extLst>
      <p:ext uri="{BB962C8B-B14F-4D97-AF65-F5344CB8AC3E}">
        <p14:creationId xmlns:p14="http://schemas.microsoft.com/office/powerpoint/2010/main" val="252682859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5" name="Title 1"/>
          <p:cNvSpPr>
            <a:spLocks noGrp="1"/>
          </p:cNvSpPr>
          <p:nvPr>
            <p:ph type="title"/>
          </p:nvPr>
        </p:nvSpPr>
        <p:spPr>
          <a:xfrm>
            <a:off x="457200" y="438150"/>
            <a:ext cx="8229600" cy="800100"/>
          </a:xfrm>
        </p:spPr>
        <p:txBody>
          <a:bodyPr>
            <a:normAutofit/>
          </a:bodyPr>
          <a:lstStyle/>
          <a:p>
            <a:r>
              <a:rPr lang="en-US" dirty="0" smtClean="0"/>
              <a:t>Điều trị</a:t>
            </a:r>
            <a:endParaRPr lang="en-US" dirty="0"/>
          </a:p>
        </p:txBody>
      </p:sp>
      <p:sp>
        <p:nvSpPr>
          <p:cNvPr id="1048706" name="Content Placeholder 2"/>
          <p:cNvSpPr>
            <a:spLocks noGrp="1"/>
          </p:cNvSpPr>
          <p:nvPr>
            <p:ph idx="1"/>
          </p:nvPr>
        </p:nvSpPr>
        <p:spPr>
          <a:xfrm>
            <a:off x="457200" y="1232916"/>
            <a:ext cx="8229600" cy="3243834"/>
          </a:xfrm>
        </p:spPr>
        <p:txBody>
          <a:bodyPr>
            <a:normAutofit/>
          </a:bodyPr>
          <a:lstStyle/>
          <a:p>
            <a:pPr algn="just"/>
            <a:r>
              <a:rPr lang="en-US" dirty="0" smtClean="0">
                <a:latin typeface="Arial" pitchFamily="34" charset="0"/>
                <a:cs typeface="Arial" pitchFamily="34" charset="0"/>
              </a:rPr>
              <a:t>Nguyên tắc chung</a:t>
            </a:r>
          </a:p>
          <a:p>
            <a:pPr lvl="1" algn="just"/>
            <a:r>
              <a:rPr lang="en-US" dirty="0" smtClean="0">
                <a:latin typeface="Arial" pitchFamily="34" charset="0"/>
                <a:cs typeface="Arial" pitchFamily="34" charset="0"/>
              </a:rPr>
              <a:t>Tiền sử chảy máu, bệnh liên quan, thuốc đã sử dụng</a:t>
            </a:r>
          </a:p>
          <a:p>
            <a:pPr lvl="1" algn="just"/>
            <a:r>
              <a:rPr lang="en-US" dirty="0" smtClean="0">
                <a:latin typeface="Arial" pitchFamily="34" charset="0"/>
                <a:cs typeface="Arial" pitchFamily="34" charset="0"/>
              </a:rPr>
              <a:t>Nên thực hiện xét nghiệm chức năng tiểu cầu khi bệnh nhân có dấu hiệu xuất huyết hoặc bệnh sử, tiền sử nghi ngờ xuất huyết</a:t>
            </a:r>
          </a:p>
          <a:p>
            <a:pPr lvl="1" algn="just"/>
            <a:r>
              <a:rPr lang="en-US" dirty="0" smtClean="0">
                <a:latin typeface="Arial" pitchFamily="34" charset="0"/>
                <a:cs typeface="Arial" pitchFamily="34" charset="0"/>
              </a:rPr>
              <a:t>Điều trị chuyên biệt: còn giới hạn</a:t>
            </a:r>
          </a:p>
        </p:txBody>
      </p:sp>
    </p:spTree>
    <p:extLst>
      <p:ext uri="{BB962C8B-B14F-4D97-AF65-F5344CB8AC3E}">
        <p14:creationId xmlns:p14="http://schemas.microsoft.com/office/powerpoint/2010/main" val="384762025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5" name="Title 1"/>
          <p:cNvSpPr>
            <a:spLocks noGrp="1"/>
          </p:cNvSpPr>
          <p:nvPr>
            <p:ph type="title"/>
          </p:nvPr>
        </p:nvSpPr>
        <p:spPr>
          <a:xfrm>
            <a:off x="457200" y="438150"/>
            <a:ext cx="8229600" cy="800100"/>
          </a:xfrm>
        </p:spPr>
        <p:txBody>
          <a:bodyPr>
            <a:normAutofit/>
          </a:bodyPr>
          <a:lstStyle/>
          <a:p>
            <a:r>
              <a:rPr lang="en-US" dirty="0" smtClean="0"/>
              <a:t>Điều trị</a:t>
            </a:r>
            <a:endParaRPr lang="en-US" dirty="0"/>
          </a:p>
        </p:txBody>
      </p:sp>
      <p:sp>
        <p:nvSpPr>
          <p:cNvPr id="1048706" name="Content Placeholder 2"/>
          <p:cNvSpPr>
            <a:spLocks noGrp="1"/>
          </p:cNvSpPr>
          <p:nvPr>
            <p:ph idx="1"/>
          </p:nvPr>
        </p:nvSpPr>
        <p:spPr>
          <a:xfrm>
            <a:off x="533400" y="1232916"/>
            <a:ext cx="8610600" cy="3243834"/>
          </a:xfrm>
        </p:spPr>
        <p:txBody>
          <a:bodyPr>
            <a:normAutofit fontScale="92500" lnSpcReduction="20000"/>
          </a:bodyPr>
          <a:lstStyle/>
          <a:p>
            <a:pPr algn="just"/>
            <a:r>
              <a:rPr lang="en-US" dirty="0" smtClean="0">
                <a:latin typeface="Arial" pitchFamily="34" charset="0"/>
                <a:cs typeface="Arial" pitchFamily="34" charset="0"/>
              </a:rPr>
              <a:t>Thuốc thường dùng:</a:t>
            </a:r>
          </a:p>
          <a:p>
            <a:pPr lvl="1" algn="just"/>
            <a:r>
              <a:rPr lang="en-US" dirty="0" smtClean="0">
                <a:latin typeface="Arial" pitchFamily="34" charset="0"/>
                <a:cs typeface="Arial" pitchFamily="34" charset="0"/>
              </a:rPr>
              <a:t>Desmopressin (dDAVP): xuất huyết nhẹ trong bệnh vW, dự phòng xuất huyết trong giảm chức năng tiểu cầu di truyền nhẹ khi nhổ răng, tiểu phẫu</a:t>
            </a:r>
          </a:p>
          <a:p>
            <a:pPr lvl="1" algn="just"/>
            <a:r>
              <a:rPr lang="en-US" dirty="0" smtClean="0">
                <a:latin typeface="Arial" pitchFamily="34" charset="0"/>
                <a:cs typeface="Arial" pitchFamily="34" charset="0"/>
              </a:rPr>
              <a:t>Chống tiêu sợi huyết</a:t>
            </a:r>
          </a:p>
          <a:p>
            <a:pPr lvl="1" algn="just"/>
            <a:r>
              <a:rPr lang="en-US" dirty="0" smtClean="0">
                <a:latin typeface="Arial" pitchFamily="34" charset="0"/>
                <a:cs typeface="Arial" pitchFamily="34" charset="0"/>
              </a:rPr>
              <a:t>Estrogen tổng hợp</a:t>
            </a:r>
          </a:p>
          <a:p>
            <a:pPr lvl="1" algn="just"/>
            <a:r>
              <a:rPr lang="en-US" dirty="0" smtClean="0">
                <a:latin typeface="Arial" pitchFamily="34" charset="0"/>
                <a:cs typeface="Arial" pitchFamily="34" charset="0"/>
              </a:rPr>
              <a:t>Truyền tiểu cầu</a:t>
            </a:r>
          </a:p>
          <a:p>
            <a:pPr lvl="1" algn="just"/>
            <a:r>
              <a:rPr lang="en-US" dirty="0" smtClean="0">
                <a:latin typeface="Arial" pitchFamily="34" charset="0"/>
                <a:cs typeface="Arial" pitchFamily="34" charset="0"/>
              </a:rPr>
              <a:t>rFVIIa: kích hoạt yếu tố đông máu giai đoạn đầu nơi tổn thương, gắn lên bề mặt tiểu cầu bị hoạt hóa tạo thrombin độc lập với yếu tố mô</a:t>
            </a:r>
          </a:p>
        </p:txBody>
      </p:sp>
    </p:spTree>
    <p:extLst>
      <p:ext uri="{BB962C8B-B14F-4D97-AF65-F5344CB8AC3E}">
        <p14:creationId xmlns:p14="http://schemas.microsoft.com/office/powerpoint/2010/main" val="200754846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5" name="Title 1"/>
          <p:cNvSpPr>
            <a:spLocks noGrp="1"/>
          </p:cNvSpPr>
          <p:nvPr>
            <p:ph type="title"/>
          </p:nvPr>
        </p:nvSpPr>
        <p:spPr>
          <a:xfrm>
            <a:off x="457200" y="438150"/>
            <a:ext cx="8229600" cy="800100"/>
          </a:xfrm>
        </p:spPr>
        <p:txBody>
          <a:bodyPr>
            <a:normAutofit/>
          </a:bodyPr>
          <a:lstStyle/>
          <a:p>
            <a:r>
              <a:rPr lang="en-US" dirty="0" smtClean="0"/>
              <a:t>Giảm số lượng tiểu cầu</a:t>
            </a:r>
            <a:endParaRPr lang="en-US" dirty="0"/>
          </a:p>
        </p:txBody>
      </p:sp>
      <p:sp>
        <p:nvSpPr>
          <p:cNvPr id="1048706" name="Content Placeholder 2"/>
          <p:cNvSpPr>
            <a:spLocks noGrp="1"/>
          </p:cNvSpPr>
          <p:nvPr>
            <p:ph idx="1"/>
          </p:nvPr>
        </p:nvSpPr>
        <p:spPr>
          <a:xfrm>
            <a:off x="457200" y="1232916"/>
            <a:ext cx="8229600" cy="3243834"/>
          </a:xfrm>
        </p:spPr>
        <p:txBody>
          <a:bodyPr>
            <a:normAutofit/>
          </a:bodyPr>
          <a:lstStyle/>
          <a:p>
            <a:pPr algn="just"/>
            <a:r>
              <a:rPr lang="en-US" dirty="0" smtClean="0">
                <a:latin typeface="Arial" pitchFamily="34" charset="0"/>
                <a:cs typeface="Arial" pitchFamily="34" charset="0"/>
              </a:rPr>
              <a:t>Triệu chứng lâm sàng xuất hiện bầm máu hay chảy máu kéo dài</a:t>
            </a:r>
          </a:p>
          <a:p>
            <a:pPr algn="just"/>
            <a:r>
              <a:rPr lang="en-US" dirty="0" smtClean="0">
                <a:latin typeface="Arial" pitchFamily="34" charset="0"/>
                <a:cs typeface="Arial" pitchFamily="34" charset="0"/>
              </a:rPr>
              <a:t>Số lượng tiểu cầu dưới 150 x 10</a:t>
            </a:r>
            <a:r>
              <a:rPr lang="en-US" baseline="30000" dirty="0" smtClean="0">
                <a:latin typeface="Arial" pitchFamily="34" charset="0"/>
                <a:cs typeface="Arial" pitchFamily="34" charset="0"/>
              </a:rPr>
              <a:t>9</a:t>
            </a:r>
            <a:r>
              <a:rPr lang="en-US" dirty="0" smtClean="0">
                <a:latin typeface="Arial" pitchFamily="34" charset="0"/>
                <a:cs typeface="Arial" pitchFamily="34" charset="0"/>
              </a:rPr>
              <a:t>/L</a:t>
            </a:r>
            <a:endParaRPr lang="en-US" dirty="0">
              <a:latin typeface="Arial" pitchFamily="34" charset="0"/>
              <a:cs typeface="Arial" pitchFamily="34" charset="0"/>
            </a:endParaRPr>
          </a:p>
        </p:txBody>
      </p:sp>
    </p:spTree>
    <p:extLst>
      <p:ext uri="{BB962C8B-B14F-4D97-AF65-F5344CB8AC3E}">
        <p14:creationId xmlns:p14="http://schemas.microsoft.com/office/powerpoint/2010/main" val="92886926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5" name="Title 1"/>
          <p:cNvSpPr>
            <a:spLocks noGrp="1"/>
          </p:cNvSpPr>
          <p:nvPr>
            <p:ph type="title"/>
          </p:nvPr>
        </p:nvSpPr>
        <p:spPr>
          <a:xfrm>
            <a:off x="0" y="133350"/>
            <a:ext cx="8229600" cy="800100"/>
          </a:xfrm>
        </p:spPr>
        <p:txBody>
          <a:bodyPr>
            <a:normAutofit/>
          </a:bodyPr>
          <a:lstStyle/>
          <a:p>
            <a:r>
              <a:rPr lang="en-US" dirty="0" smtClean="0"/>
              <a:t>Nguyên nhân</a:t>
            </a:r>
            <a:endParaRPr lang="en-US" dirty="0"/>
          </a:p>
        </p:txBody>
      </p:sp>
      <p:sp>
        <p:nvSpPr>
          <p:cNvPr id="2" name="Content Placeholder 1"/>
          <p:cNvSpPr>
            <a:spLocks noGrp="1"/>
          </p:cNvSpPr>
          <p:nvPr>
            <p:ph idx="1"/>
          </p:nvPr>
        </p:nvSpPr>
        <p:spPr/>
        <p:txBody>
          <a:bodyPr/>
          <a:lstStyle/>
          <a:p>
            <a:endParaRPr lang="en-US"/>
          </a:p>
        </p:txBody>
      </p:sp>
      <p:pic>
        <p:nvPicPr>
          <p:cNvPr id="3074" name="Picture 2" descr="https://scontent.fsgn1-1.fna.fbcdn.net/v/t1.15752-9/67285920_335370257411259_8626745743081734144_n.jpg?_nc_cat=107&amp;_nc_oc=AQnwIhU_GRpvQSQlUrk3PK0WUuIvEKGjdhAnw_Fwop_z71lbh6GE0-BVbZKO7eF209U&amp;_nc_ht=scontent.fsgn1-1.fna&amp;oh=374f50e0a4bd4fdff94f3d3b02c7da81&amp;oe=5DA2399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3999" y="742950"/>
            <a:ext cx="6705601" cy="4400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850145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5" name="Title 1"/>
          <p:cNvSpPr>
            <a:spLocks noGrp="1"/>
          </p:cNvSpPr>
          <p:nvPr>
            <p:ph type="title"/>
          </p:nvPr>
        </p:nvSpPr>
        <p:spPr>
          <a:xfrm>
            <a:off x="0" y="133350"/>
            <a:ext cx="8229600" cy="800100"/>
          </a:xfrm>
        </p:spPr>
        <p:txBody>
          <a:bodyPr>
            <a:normAutofit/>
          </a:bodyPr>
          <a:lstStyle/>
          <a:p>
            <a:r>
              <a:rPr lang="en-US" dirty="0" smtClean="0"/>
              <a:t>Nguyên nhân</a:t>
            </a:r>
            <a:endParaRPr lang="en-US" dirty="0"/>
          </a:p>
        </p:txBody>
      </p:sp>
      <p:sp>
        <p:nvSpPr>
          <p:cNvPr id="2" name="Content Placeholder 1"/>
          <p:cNvSpPr>
            <a:spLocks noGrp="1"/>
          </p:cNvSpPr>
          <p:nvPr>
            <p:ph idx="1"/>
          </p:nvPr>
        </p:nvSpPr>
        <p:spPr/>
        <p:txBody>
          <a:bodyPr/>
          <a:lstStyle/>
          <a:p>
            <a:endParaRPr lang="en-US"/>
          </a:p>
        </p:txBody>
      </p:sp>
      <p:pic>
        <p:nvPicPr>
          <p:cNvPr id="4098" name="Picture 2" descr="https://scontent.fsgn1-1.fna.fbcdn.net/v/t1.15752-9/67247039_355754495103996_4050766046938791936_n.png?_nc_cat=100&amp;_nc_oc=AQmmVs9GcNBQNJ5IC-0XvyA5SEMLzPUa_5_QvZh8hU0w15wUbEsMbZZ0IRH1m8C6Dsw&amp;_nc_ht=scontent.fsgn1-1.fna&amp;oh=c20a9fb3046704b83e4b9923a7651ddb&amp;oe=5DBEF22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819150"/>
            <a:ext cx="6896100" cy="4324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201698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5" name="Title 1"/>
          <p:cNvSpPr>
            <a:spLocks noGrp="1"/>
          </p:cNvSpPr>
          <p:nvPr>
            <p:ph type="title"/>
          </p:nvPr>
        </p:nvSpPr>
        <p:spPr>
          <a:xfrm>
            <a:off x="0" y="133350"/>
            <a:ext cx="8229600" cy="800100"/>
          </a:xfrm>
        </p:spPr>
        <p:txBody>
          <a:bodyPr>
            <a:normAutofit/>
          </a:bodyPr>
          <a:lstStyle/>
          <a:p>
            <a:r>
              <a:rPr lang="en-US" dirty="0" smtClean="0"/>
              <a:t>Nguyên nhân</a:t>
            </a:r>
            <a:endParaRPr lang="en-US" dirty="0"/>
          </a:p>
        </p:txBody>
      </p:sp>
      <p:sp>
        <p:nvSpPr>
          <p:cNvPr id="2" name="Content Placeholder 1"/>
          <p:cNvSpPr>
            <a:spLocks noGrp="1"/>
          </p:cNvSpPr>
          <p:nvPr>
            <p:ph idx="1"/>
          </p:nvPr>
        </p:nvSpPr>
        <p:spPr/>
        <p:txBody>
          <a:bodyPr/>
          <a:lstStyle/>
          <a:p>
            <a:endParaRPr lang="en-US"/>
          </a:p>
        </p:txBody>
      </p:sp>
      <p:pic>
        <p:nvPicPr>
          <p:cNvPr id="4098" name="Picture 2" descr="https://scontent.fsgn1-1.fna.fbcdn.net/v/t1.15752-9/67247039_355754495103996_4050766046938791936_n.png?_nc_cat=100&amp;_nc_oc=AQmmVs9GcNBQNJ5IC-0XvyA5SEMLzPUa_5_QvZh8hU0w15wUbEsMbZZ0IRH1m8C6Dsw&amp;_nc_ht=scontent.fsgn1-1.fna&amp;oh=c20a9fb3046704b83e4b9923a7651ddb&amp;oe=5DBEF22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819150"/>
            <a:ext cx="6896100" cy="4324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906384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5" name="Title 1"/>
          <p:cNvSpPr>
            <a:spLocks noGrp="1"/>
          </p:cNvSpPr>
          <p:nvPr>
            <p:ph type="title"/>
          </p:nvPr>
        </p:nvSpPr>
        <p:spPr>
          <a:xfrm>
            <a:off x="457200" y="438150"/>
            <a:ext cx="8229600" cy="800100"/>
          </a:xfrm>
        </p:spPr>
        <p:txBody>
          <a:bodyPr>
            <a:normAutofit/>
          </a:bodyPr>
          <a:lstStyle/>
          <a:p>
            <a:r>
              <a:rPr lang="en-US" dirty="0" smtClean="0"/>
              <a:t>XHGTC MIỄN DỊCH</a:t>
            </a:r>
            <a:endParaRPr lang="en-US" dirty="0"/>
          </a:p>
        </p:txBody>
      </p:sp>
      <p:sp>
        <p:nvSpPr>
          <p:cNvPr id="1048706" name="Content Placeholder 2"/>
          <p:cNvSpPr>
            <a:spLocks noGrp="1"/>
          </p:cNvSpPr>
          <p:nvPr>
            <p:ph idx="1"/>
          </p:nvPr>
        </p:nvSpPr>
        <p:spPr>
          <a:xfrm>
            <a:off x="457200" y="1232916"/>
            <a:ext cx="8229600" cy="3243834"/>
          </a:xfrm>
        </p:spPr>
        <p:txBody>
          <a:bodyPr>
            <a:normAutofit/>
          </a:bodyPr>
          <a:lstStyle/>
          <a:p>
            <a:pPr algn="just"/>
            <a:r>
              <a:rPr lang="en-US" dirty="0" smtClean="0">
                <a:latin typeface="Arial" pitchFamily="34" charset="0"/>
                <a:cs typeface="Arial" pitchFamily="34" charset="0"/>
              </a:rPr>
              <a:t>Thuật ngữ:</a:t>
            </a:r>
          </a:p>
          <a:p>
            <a:pPr lvl="1" algn="just"/>
            <a:r>
              <a:rPr lang="en-US" dirty="0" smtClean="0">
                <a:latin typeface="Arial" pitchFamily="34" charset="0"/>
                <a:cs typeface="Arial" pitchFamily="34" charset="0"/>
              </a:rPr>
              <a:t>ITP</a:t>
            </a:r>
          </a:p>
          <a:p>
            <a:pPr lvl="1" algn="just"/>
            <a:r>
              <a:rPr lang="en-US" dirty="0">
                <a:latin typeface="Arial" pitchFamily="34" charset="0"/>
                <a:cs typeface="Arial" pitchFamily="34" charset="0"/>
              </a:rPr>
              <a:t>Idiopathic thrombocytopenic purpura</a:t>
            </a:r>
          </a:p>
          <a:p>
            <a:pPr lvl="1" algn="just"/>
            <a:r>
              <a:rPr lang="en-US" dirty="0">
                <a:latin typeface="Arial" pitchFamily="34" charset="0"/>
                <a:cs typeface="Arial" pitchFamily="34" charset="0"/>
              </a:rPr>
              <a:t>Immune thrombocytopenic purpura</a:t>
            </a:r>
          </a:p>
          <a:p>
            <a:pPr lvl="1" algn="just"/>
            <a:r>
              <a:rPr lang="en-US" dirty="0">
                <a:latin typeface="Arial" pitchFamily="34" charset="0"/>
                <a:cs typeface="Arial" pitchFamily="34" charset="0"/>
              </a:rPr>
              <a:t>Immune thrombocytopenia</a:t>
            </a:r>
          </a:p>
          <a:p>
            <a:pPr lvl="2" algn="just"/>
            <a:endParaRPr lang="en-US" dirty="0">
              <a:latin typeface="Arial" pitchFamily="34" charset="0"/>
              <a:cs typeface="Arial" pitchFamily="34" charset="0"/>
            </a:endParaRPr>
          </a:p>
        </p:txBody>
      </p:sp>
    </p:spTree>
    <p:extLst>
      <p:ext uri="{BB962C8B-B14F-4D97-AF65-F5344CB8AC3E}">
        <p14:creationId xmlns:p14="http://schemas.microsoft.com/office/powerpoint/2010/main" val="34105135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dirty="0"/>
          </a:p>
        </p:txBody>
      </p:sp>
      <p:pic>
        <p:nvPicPr>
          <p:cNvPr id="6" name="Content Placeholder 5"/>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447800" y="590550"/>
            <a:ext cx="6400013" cy="3783883"/>
          </a:xfrm>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5" name="Title 1"/>
          <p:cNvSpPr>
            <a:spLocks noGrp="1"/>
          </p:cNvSpPr>
          <p:nvPr>
            <p:ph type="title"/>
          </p:nvPr>
        </p:nvSpPr>
        <p:spPr>
          <a:xfrm>
            <a:off x="457200" y="438150"/>
            <a:ext cx="8229600" cy="800100"/>
          </a:xfrm>
        </p:spPr>
        <p:txBody>
          <a:bodyPr>
            <a:normAutofit/>
          </a:bodyPr>
          <a:lstStyle/>
          <a:p>
            <a:r>
              <a:rPr lang="en-US" dirty="0" smtClean="0">
                <a:latin typeface="Arial" pitchFamily="34" charset="0"/>
                <a:cs typeface="Arial" pitchFamily="34" charset="0"/>
              </a:rPr>
              <a:t>XHGTC MIỄN DỊCH</a:t>
            </a:r>
            <a:endParaRPr lang="en-US" dirty="0">
              <a:latin typeface="Arial" pitchFamily="34" charset="0"/>
              <a:cs typeface="Arial" pitchFamily="34" charset="0"/>
            </a:endParaRPr>
          </a:p>
        </p:txBody>
      </p:sp>
      <p:sp>
        <p:nvSpPr>
          <p:cNvPr id="1048706" name="Content Placeholder 2"/>
          <p:cNvSpPr>
            <a:spLocks noGrp="1"/>
          </p:cNvSpPr>
          <p:nvPr>
            <p:ph idx="1"/>
          </p:nvPr>
        </p:nvSpPr>
        <p:spPr>
          <a:xfrm>
            <a:off x="457200" y="1385316"/>
            <a:ext cx="8229600" cy="3243834"/>
          </a:xfrm>
        </p:spPr>
        <p:txBody>
          <a:bodyPr>
            <a:normAutofit/>
          </a:bodyPr>
          <a:lstStyle/>
          <a:p>
            <a:pPr algn="just"/>
            <a:r>
              <a:rPr lang="en-US" dirty="0" smtClean="0">
                <a:latin typeface="Arial" pitchFamily="34" charset="0"/>
                <a:cs typeface="Arial" pitchFamily="34" charset="0"/>
              </a:rPr>
              <a:t>Định nghĩa: rối loạn mắc phải làm phá hủy tiểu cầu qua trung gian miễn dịch và có thể ức chế sự tạo tiểu cầu từ nguyên mẫu tiểu cầu</a:t>
            </a:r>
          </a:p>
          <a:p>
            <a:pPr algn="just"/>
            <a:r>
              <a:rPr lang="en-US" dirty="0">
                <a:latin typeface="Arial" pitchFamily="34" charset="0"/>
                <a:cs typeface="Arial" pitchFamily="34" charset="0"/>
              </a:rPr>
              <a:t>Xuất huyết giảm tiểu cầu miễn dịch được xác định khi bệnh xuất hiện đột ngột trên cơ địa đang khỏe </a:t>
            </a:r>
            <a:r>
              <a:rPr lang="en-US" dirty="0" smtClean="0">
                <a:latin typeface="Arial" pitchFamily="34" charset="0"/>
                <a:cs typeface="Arial" pitchFamily="34" charset="0"/>
              </a:rPr>
              <a:t>mạnh. Đa </a:t>
            </a:r>
            <a:r>
              <a:rPr lang="en-US" dirty="0">
                <a:latin typeface="Arial" pitchFamily="34" charset="0"/>
                <a:cs typeface="Arial" pitchFamily="34" charset="0"/>
              </a:rPr>
              <a:t>số bệnh có diễn tiến lành tính và tự giới hạn</a:t>
            </a:r>
            <a:endParaRPr lang="en-US" dirty="0" smtClean="0">
              <a:latin typeface="Arial" pitchFamily="34" charset="0"/>
              <a:cs typeface="Arial" pitchFamily="34" charset="0"/>
            </a:endParaRPr>
          </a:p>
        </p:txBody>
      </p:sp>
    </p:spTree>
    <p:extLst>
      <p:ext uri="{BB962C8B-B14F-4D97-AF65-F5344CB8AC3E}">
        <p14:creationId xmlns:p14="http://schemas.microsoft.com/office/powerpoint/2010/main" val="262351384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5" name="Title 1"/>
          <p:cNvSpPr>
            <a:spLocks noGrp="1"/>
          </p:cNvSpPr>
          <p:nvPr>
            <p:ph type="title"/>
          </p:nvPr>
        </p:nvSpPr>
        <p:spPr>
          <a:xfrm>
            <a:off x="457200" y="438150"/>
            <a:ext cx="8229600" cy="800100"/>
          </a:xfrm>
        </p:spPr>
        <p:txBody>
          <a:bodyPr>
            <a:normAutofit/>
          </a:bodyPr>
          <a:lstStyle/>
          <a:p>
            <a:r>
              <a:rPr lang="en-US" dirty="0" smtClean="0"/>
              <a:t>XHGTC MIỄN DỊCH</a:t>
            </a:r>
            <a:endParaRPr lang="en-US" dirty="0"/>
          </a:p>
        </p:txBody>
      </p:sp>
      <p:sp>
        <p:nvSpPr>
          <p:cNvPr id="2" name="Content Placeholder 1"/>
          <p:cNvSpPr>
            <a:spLocks noGrp="1"/>
          </p:cNvSpPr>
          <p:nvPr>
            <p:ph idx="1"/>
          </p:nvPr>
        </p:nvSpPr>
        <p:spPr/>
        <p:txBody>
          <a:bodyPr/>
          <a:lstStyle/>
          <a:p>
            <a:endParaRPr lang="en-US"/>
          </a:p>
        </p:txBody>
      </p:sp>
      <p:pic>
        <p:nvPicPr>
          <p:cNvPr id="6" name="Picture 5" descr="C:\Users\W7-64Bit SP1\Desktop\CHRONIC ITP\Rodeghiero_Immune_thrombocytopenia_Figure_.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700" y="1295400"/>
            <a:ext cx="7848600" cy="3409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326648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5" name="Title 1"/>
          <p:cNvSpPr>
            <a:spLocks noGrp="1"/>
          </p:cNvSpPr>
          <p:nvPr>
            <p:ph type="title"/>
          </p:nvPr>
        </p:nvSpPr>
        <p:spPr>
          <a:xfrm>
            <a:off x="457200" y="438150"/>
            <a:ext cx="8229600" cy="800100"/>
          </a:xfrm>
        </p:spPr>
        <p:txBody>
          <a:bodyPr>
            <a:normAutofit/>
          </a:bodyPr>
          <a:lstStyle/>
          <a:p>
            <a:r>
              <a:rPr lang="en-US" dirty="0" smtClean="0"/>
              <a:t>XHGTC MIỄN DỊCH</a:t>
            </a:r>
            <a:endParaRPr lang="en-US" dirty="0"/>
          </a:p>
        </p:txBody>
      </p:sp>
      <p:sp>
        <p:nvSpPr>
          <p:cNvPr id="1048706" name="Content Placeholder 2"/>
          <p:cNvSpPr>
            <a:spLocks noGrp="1"/>
          </p:cNvSpPr>
          <p:nvPr>
            <p:ph idx="1"/>
          </p:nvPr>
        </p:nvSpPr>
        <p:spPr>
          <a:xfrm>
            <a:off x="457200" y="1385316"/>
            <a:ext cx="8229600" cy="3243834"/>
          </a:xfrm>
        </p:spPr>
        <p:txBody>
          <a:bodyPr>
            <a:normAutofit/>
          </a:bodyPr>
          <a:lstStyle/>
          <a:p>
            <a:pPr marL="365760" lvl="3" indent="-256032" algn="just">
              <a:buClr>
                <a:schemeClr val="accent3"/>
              </a:buClr>
              <a:buFont typeface="Georgia"/>
              <a:buChar char="•"/>
            </a:pPr>
            <a:r>
              <a:rPr lang="en-US" b="1" dirty="0">
                <a:latin typeface="Arial" pitchFamily="34" charset="0"/>
                <a:cs typeface="Arial" pitchFamily="34" charset="0"/>
              </a:rPr>
              <a:t>ITP tiên phát </a:t>
            </a:r>
            <a:r>
              <a:rPr lang="en-US" b="1" dirty="0" smtClean="0">
                <a:latin typeface="Arial" pitchFamily="34" charset="0"/>
                <a:cs typeface="Arial" pitchFamily="34" charset="0"/>
              </a:rPr>
              <a:t>(primary </a:t>
            </a:r>
            <a:r>
              <a:rPr lang="en-US" b="1" dirty="0">
                <a:latin typeface="Arial" pitchFamily="34" charset="0"/>
                <a:cs typeface="Arial" pitchFamily="34" charset="0"/>
              </a:rPr>
              <a:t>ITP): </a:t>
            </a:r>
            <a:r>
              <a:rPr lang="en-US" dirty="0">
                <a:latin typeface="Arial" pitchFamily="34" charset="0"/>
                <a:cs typeface="Arial" pitchFamily="34" charset="0"/>
              </a:rPr>
              <a:t>khi không xác định được các nguyên nhân gây bệnh hay có bệnh đi kèm. Bệnh thường bộc phát và đa số sẽ tự hết trong vòng 3 tháng. Một số ít có thể kéo dài, tái phát và gây khó khăn trong điều trị. Đây là thể bệnh ITP phổ biến nhất ở </a:t>
            </a:r>
            <a:r>
              <a:rPr lang="en-US" dirty="0" smtClean="0">
                <a:latin typeface="Arial" pitchFamily="34" charset="0"/>
                <a:cs typeface="Arial" pitchFamily="34" charset="0"/>
              </a:rPr>
              <a:t>trẻ em.</a:t>
            </a:r>
            <a:endParaRPr lang="en-US" dirty="0">
              <a:latin typeface="Arial" pitchFamily="34" charset="0"/>
              <a:cs typeface="Arial" pitchFamily="34" charset="0"/>
            </a:endParaRPr>
          </a:p>
          <a:p>
            <a:pPr marL="365760" lvl="3" indent="-256032" algn="just">
              <a:buClr>
                <a:schemeClr val="accent3"/>
              </a:buClr>
              <a:buFont typeface="Georgia"/>
              <a:buChar char="•"/>
            </a:pPr>
            <a:r>
              <a:rPr lang="en-US" b="1" dirty="0">
                <a:latin typeface="Arial" pitchFamily="34" charset="0"/>
                <a:cs typeface="Arial" pitchFamily="34" charset="0"/>
              </a:rPr>
              <a:t>ITP thứ </a:t>
            </a:r>
            <a:r>
              <a:rPr lang="en-US" b="1" dirty="0" smtClean="0">
                <a:latin typeface="Arial" pitchFamily="34" charset="0"/>
                <a:cs typeface="Arial" pitchFamily="34" charset="0"/>
              </a:rPr>
              <a:t>phát (secondary </a:t>
            </a:r>
            <a:r>
              <a:rPr lang="en-US" b="1" dirty="0">
                <a:latin typeface="Arial" pitchFamily="34" charset="0"/>
                <a:cs typeface="Arial" pitchFamily="34" charset="0"/>
              </a:rPr>
              <a:t>ITP): </a:t>
            </a:r>
            <a:r>
              <a:rPr lang="en-US" dirty="0">
                <a:latin typeface="Arial" pitchFamily="34" charset="0"/>
                <a:cs typeface="Arial" pitchFamily="34" charset="0"/>
              </a:rPr>
              <a:t>là giảm tiểu cầu miễn dịch xuất hiện trong các bệnh cảnh như sử dụng thuốc, bệnh Lupus đỏ hệ thống, HIV</a:t>
            </a:r>
            <a:r>
              <a:rPr lang="en-US" dirty="0" smtClean="0">
                <a:latin typeface="Arial" pitchFamily="34" charset="0"/>
                <a:cs typeface="Arial" pitchFamily="34" charset="0"/>
              </a:rPr>
              <a:t>.</a:t>
            </a:r>
            <a:endParaRPr lang="en-US" dirty="0">
              <a:latin typeface="Arial" pitchFamily="34" charset="0"/>
              <a:cs typeface="Arial" pitchFamily="34" charset="0"/>
            </a:endParaRPr>
          </a:p>
        </p:txBody>
      </p:sp>
    </p:spTree>
    <p:extLst>
      <p:ext uri="{BB962C8B-B14F-4D97-AF65-F5344CB8AC3E}">
        <p14:creationId xmlns:p14="http://schemas.microsoft.com/office/powerpoint/2010/main" val="300126009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5" name="Title 1"/>
          <p:cNvSpPr>
            <a:spLocks noGrp="1"/>
          </p:cNvSpPr>
          <p:nvPr>
            <p:ph type="title"/>
          </p:nvPr>
        </p:nvSpPr>
        <p:spPr>
          <a:xfrm>
            <a:off x="152400" y="209550"/>
            <a:ext cx="8229600" cy="800100"/>
          </a:xfrm>
        </p:spPr>
        <p:txBody>
          <a:bodyPr>
            <a:normAutofit/>
          </a:bodyPr>
          <a:lstStyle/>
          <a:p>
            <a:r>
              <a:rPr lang="en-US" dirty="0" smtClean="0">
                <a:latin typeface="Arial" pitchFamily="34" charset="0"/>
                <a:cs typeface="Arial" pitchFamily="34" charset="0"/>
              </a:rPr>
              <a:t>Cơ chế bệnh sinh</a:t>
            </a:r>
            <a:endParaRPr lang="en-US" dirty="0">
              <a:latin typeface="Arial" pitchFamily="34" charset="0"/>
              <a:cs typeface="Arial" pitchFamily="34" charset="0"/>
            </a:endParaRPr>
          </a:p>
        </p:txBody>
      </p:sp>
      <p:sp>
        <p:nvSpPr>
          <p:cNvPr id="2" name="Content Placeholder 1"/>
          <p:cNvSpPr>
            <a:spLocks noGrp="1"/>
          </p:cNvSpPr>
          <p:nvPr>
            <p:ph idx="1"/>
          </p:nvPr>
        </p:nvSpPr>
        <p:spPr/>
        <p:txBody>
          <a:bodyPr/>
          <a:lstStyle/>
          <a:p>
            <a:endParaRPr lang="en-US"/>
          </a:p>
        </p:txBody>
      </p:sp>
      <p:pic>
        <p:nvPicPr>
          <p:cNvPr id="5" name="Picture 2" descr="C:\Users\W7-64Bit SP1\Desktop\CHRONIC ITP\ITP_therapie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788987"/>
            <a:ext cx="4873579" cy="43545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553661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pic>
        <p:nvPicPr>
          <p:cNvPr id="5" name="Picture 2" descr="C:\Users\W7-64Bit SP1\Desktop\CHRONIC ITP\advances-in-the-treatment-of-adult-immune-thrombocytopenia2016-18-638.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0155" y="973667"/>
            <a:ext cx="5376359" cy="4036483"/>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p:cNvSpPr>
            <a:spLocks noGrp="1"/>
          </p:cNvSpPr>
          <p:nvPr>
            <p:ph type="title"/>
          </p:nvPr>
        </p:nvSpPr>
        <p:spPr/>
        <p:txBody>
          <a:bodyPr/>
          <a:lstStyle/>
          <a:p>
            <a:endParaRPr lang="en-US"/>
          </a:p>
        </p:txBody>
      </p:sp>
      <p:sp>
        <p:nvSpPr>
          <p:cNvPr id="7" name="Title 1"/>
          <p:cNvSpPr txBox="1">
            <a:spLocks/>
          </p:cNvSpPr>
          <p:nvPr/>
        </p:nvSpPr>
        <p:spPr>
          <a:xfrm>
            <a:off x="152400" y="209550"/>
            <a:ext cx="8229600" cy="800100"/>
          </a:xfrm>
          <a:prstGeom prst="rect">
            <a:avLst/>
          </a:prstGeom>
        </p:spPr>
        <p:txBody>
          <a:bodyPr vert="horz" anchor="ctr">
            <a:norm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US" smtClean="0">
                <a:latin typeface="Arial" pitchFamily="34" charset="0"/>
                <a:cs typeface="Arial" pitchFamily="34" charset="0"/>
              </a:rPr>
              <a:t>Cơ chế bệnh sinh</a:t>
            </a:r>
            <a:endParaRPr lang="en-US" dirty="0">
              <a:latin typeface="Arial" pitchFamily="34" charset="0"/>
              <a:cs typeface="Arial" pitchFamily="34" charset="0"/>
            </a:endParaRPr>
          </a:p>
        </p:txBody>
      </p:sp>
    </p:spTree>
    <p:extLst>
      <p:ext uri="{BB962C8B-B14F-4D97-AF65-F5344CB8AC3E}">
        <p14:creationId xmlns:p14="http://schemas.microsoft.com/office/powerpoint/2010/main" val="125471678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endParaRPr lang="en-US"/>
          </a:p>
        </p:txBody>
      </p:sp>
      <p:sp>
        <p:nvSpPr>
          <p:cNvPr id="7" name="Title 1"/>
          <p:cNvSpPr txBox="1">
            <a:spLocks/>
          </p:cNvSpPr>
          <p:nvPr/>
        </p:nvSpPr>
        <p:spPr>
          <a:xfrm>
            <a:off x="152400" y="209550"/>
            <a:ext cx="8229600" cy="800100"/>
          </a:xfrm>
          <a:prstGeom prst="rect">
            <a:avLst/>
          </a:prstGeom>
        </p:spPr>
        <p:txBody>
          <a:bodyPr vert="horz" anchor="ctr">
            <a:norm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US" smtClean="0">
                <a:latin typeface="Arial" pitchFamily="34" charset="0"/>
                <a:cs typeface="Arial" pitchFamily="34" charset="0"/>
              </a:rPr>
              <a:t>Cơ chế bệnh sinh</a:t>
            </a:r>
            <a:endParaRPr lang="en-US" dirty="0">
              <a:latin typeface="Arial" pitchFamily="34" charset="0"/>
              <a:cs typeface="Arial" pitchFamily="34" charset="0"/>
            </a:endParaRPr>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895350"/>
            <a:ext cx="8229600" cy="413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5845377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971550"/>
            <a:ext cx="4343401" cy="41609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itle 2"/>
          <p:cNvSpPr>
            <a:spLocks noGrp="1"/>
          </p:cNvSpPr>
          <p:nvPr>
            <p:ph type="title"/>
          </p:nvPr>
        </p:nvSpPr>
        <p:spPr/>
        <p:txBody>
          <a:bodyPr/>
          <a:lstStyle/>
          <a:p>
            <a:endParaRPr lang="en-US"/>
          </a:p>
        </p:txBody>
      </p:sp>
      <p:sp>
        <p:nvSpPr>
          <p:cNvPr id="7" name="Title 1"/>
          <p:cNvSpPr txBox="1">
            <a:spLocks/>
          </p:cNvSpPr>
          <p:nvPr/>
        </p:nvSpPr>
        <p:spPr>
          <a:xfrm>
            <a:off x="152400" y="209550"/>
            <a:ext cx="8229600" cy="800100"/>
          </a:xfrm>
          <a:prstGeom prst="rect">
            <a:avLst/>
          </a:prstGeom>
        </p:spPr>
        <p:txBody>
          <a:bodyPr vert="horz" anchor="ctr">
            <a:norm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US" smtClean="0">
                <a:latin typeface="Arial" pitchFamily="34" charset="0"/>
                <a:cs typeface="Arial" pitchFamily="34" charset="0"/>
              </a:rPr>
              <a:t>Cơ chế bệnh sinh</a:t>
            </a:r>
            <a:endParaRPr lang="en-US" dirty="0">
              <a:latin typeface="Arial" pitchFamily="34" charset="0"/>
              <a:cs typeface="Arial" pitchFamily="34" charset="0"/>
            </a:endParaRPr>
          </a:p>
        </p:txBody>
      </p:sp>
    </p:spTree>
    <p:extLst>
      <p:ext uri="{BB962C8B-B14F-4D97-AF65-F5344CB8AC3E}">
        <p14:creationId xmlns:p14="http://schemas.microsoft.com/office/powerpoint/2010/main" val="197838987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5" name="Title 1"/>
          <p:cNvSpPr>
            <a:spLocks noGrp="1"/>
          </p:cNvSpPr>
          <p:nvPr>
            <p:ph type="title"/>
          </p:nvPr>
        </p:nvSpPr>
        <p:spPr>
          <a:xfrm>
            <a:off x="457200" y="438150"/>
            <a:ext cx="8229600" cy="800100"/>
          </a:xfrm>
        </p:spPr>
        <p:txBody>
          <a:bodyPr>
            <a:normAutofit/>
          </a:bodyPr>
          <a:lstStyle/>
          <a:p>
            <a:r>
              <a:rPr lang="en-US" dirty="0" smtClean="0"/>
              <a:t>XHGTC MIỄN DỊCH</a:t>
            </a:r>
            <a:endParaRPr lang="en-US" dirty="0"/>
          </a:p>
        </p:txBody>
      </p:sp>
      <p:sp>
        <p:nvSpPr>
          <p:cNvPr id="1048706" name="Content Placeholder 2"/>
          <p:cNvSpPr>
            <a:spLocks noGrp="1"/>
          </p:cNvSpPr>
          <p:nvPr>
            <p:ph idx="1"/>
          </p:nvPr>
        </p:nvSpPr>
        <p:spPr>
          <a:xfrm>
            <a:off x="457200" y="1461516"/>
            <a:ext cx="8229600" cy="3243834"/>
          </a:xfrm>
        </p:spPr>
        <p:txBody>
          <a:bodyPr>
            <a:normAutofit/>
          </a:bodyPr>
          <a:lstStyle/>
          <a:p>
            <a:pPr marL="365760" lvl="3" indent="-256032" algn="just">
              <a:buClr>
                <a:schemeClr val="accent3"/>
              </a:buClr>
              <a:buFont typeface="Georgia"/>
              <a:buChar char="•"/>
            </a:pPr>
            <a:r>
              <a:rPr lang="en-US" b="1" dirty="0">
                <a:latin typeface="Arial" pitchFamily="34" charset="0"/>
                <a:cs typeface="Arial" pitchFamily="34" charset="0"/>
              </a:rPr>
              <a:t>ITP tiên phát </a:t>
            </a:r>
            <a:r>
              <a:rPr lang="en-US" b="1" dirty="0" smtClean="0">
                <a:latin typeface="Arial" pitchFamily="34" charset="0"/>
                <a:cs typeface="Arial" pitchFamily="34" charset="0"/>
              </a:rPr>
              <a:t>(primary </a:t>
            </a:r>
            <a:r>
              <a:rPr lang="en-US" b="1" dirty="0">
                <a:latin typeface="Arial" pitchFamily="34" charset="0"/>
                <a:cs typeface="Arial" pitchFamily="34" charset="0"/>
              </a:rPr>
              <a:t>ITP): </a:t>
            </a:r>
            <a:r>
              <a:rPr lang="en-US" dirty="0" smtClean="0">
                <a:latin typeface="Arial" pitchFamily="34" charset="0"/>
                <a:cs typeface="Arial" pitchFamily="34" charset="0"/>
              </a:rPr>
              <a:t>giảm TC đơn độc, là chẩn đoán loại trừ</a:t>
            </a:r>
            <a:endParaRPr lang="en-US" dirty="0">
              <a:latin typeface="Arial" pitchFamily="34" charset="0"/>
              <a:cs typeface="Arial" pitchFamily="34" charset="0"/>
            </a:endParaRPr>
          </a:p>
          <a:p>
            <a:pPr marL="365760" lvl="3" indent="-256032" algn="just">
              <a:buClr>
                <a:schemeClr val="accent3"/>
              </a:buClr>
              <a:buFont typeface="Georgia"/>
              <a:buChar char="•"/>
            </a:pPr>
            <a:r>
              <a:rPr lang="en-US" b="1" dirty="0">
                <a:latin typeface="Arial" pitchFamily="34" charset="0"/>
                <a:cs typeface="Arial" pitchFamily="34" charset="0"/>
              </a:rPr>
              <a:t>ITP thứ </a:t>
            </a:r>
            <a:r>
              <a:rPr lang="en-US" b="1" dirty="0" smtClean="0">
                <a:latin typeface="Arial" pitchFamily="34" charset="0"/>
                <a:cs typeface="Arial" pitchFamily="34" charset="0"/>
              </a:rPr>
              <a:t>phát (secondary </a:t>
            </a:r>
            <a:r>
              <a:rPr lang="en-US" b="1" dirty="0">
                <a:latin typeface="Arial" pitchFamily="34" charset="0"/>
                <a:cs typeface="Arial" pitchFamily="34" charset="0"/>
              </a:rPr>
              <a:t>ITP</a:t>
            </a:r>
            <a:r>
              <a:rPr lang="en-US" b="1" dirty="0" smtClean="0">
                <a:latin typeface="Arial" pitchFamily="34" charset="0"/>
                <a:cs typeface="Arial" pitchFamily="34" charset="0"/>
              </a:rPr>
              <a:t>): </a:t>
            </a:r>
            <a:r>
              <a:rPr lang="en-US" dirty="0" smtClean="0">
                <a:latin typeface="Arial" pitchFamily="34" charset="0"/>
                <a:cs typeface="Arial" pitchFamily="34" charset="0"/>
              </a:rPr>
              <a:t>những bệnh lý giảm tiểu cầu do miễn dịch</a:t>
            </a:r>
          </a:p>
          <a:p>
            <a:pPr marL="576072" lvl="4" indent="-256032" algn="just">
              <a:buFont typeface="Georgia"/>
              <a:buChar char="•"/>
            </a:pPr>
            <a:r>
              <a:rPr lang="en-US" dirty="0" smtClean="0">
                <a:latin typeface="Arial" pitchFamily="34" charset="0"/>
                <a:cs typeface="Arial" pitchFamily="34" charset="0"/>
              </a:rPr>
              <a:t>Nhiễm trùng: HIV, HBV, HCV, CMV, VZV, Hp</a:t>
            </a:r>
          </a:p>
          <a:p>
            <a:pPr marL="576072" lvl="4" indent="-256032" algn="just">
              <a:buFont typeface="Georgia"/>
              <a:buChar char="•"/>
            </a:pPr>
            <a:r>
              <a:rPr lang="en-US" dirty="0" smtClean="0">
                <a:latin typeface="Arial" pitchFamily="34" charset="0"/>
                <a:cs typeface="Arial" pitchFamily="34" charset="0"/>
              </a:rPr>
              <a:t>Chủng ngừa: HAV, MMR, DTaP</a:t>
            </a:r>
          </a:p>
          <a:p>
            <a:pPr marL="576072" lvl="4" indent="-256032" algn="just">
              <a:buFont typeface="Georgia"/>
              <a:buChar char="•"/>
            </a:pPr>
            <a:r>
              <a:rPr lang="en-US" dirty="0" smtClean="0">
                <a:latin typeface="Arial" pitchFamily="34" charset="0"/>
                <a:cs typeface="Arial" pitchFamily="34" charset="0"/>
              </a:rPr>
              <a:t>Bệnh tự miễn: APS, EV, SLE, CLL, hội chứng tăng sinh lympho</a:t>
            </a:r>
          </a:p>
          <a:p>
            <a:pPr marL="576072" lvl="4" indent="-256032" algn="just">
              <a:buFont typeface="Georgia"/>
              <a:buChar char="•"/>
            </a:pPr>
            <a:r>
              <a:rPr lang="en-US" dirty="0" smtClean="0">
                <a:latin typeface="Arial" pitchFamily="34" charset="0"/>
                <a:cs typeface="Arial" pitchFamily="34" charset="0"/>
              </a:rPr>
              <a:t>Suy giảm miễn dịch</a:t>
            </a:r>
            <a:endParaRPr lang="en-US" dirty="0">
              <a:latin typeface="Arial" pitchFamily="34" charset="0"/>
              <a:cs typeface="Arial" pitchFamily="34" charset="0"/>
            </a:endParaRPr>
          </a:p>
        </p:txBody>
      </p:sp>
    </p:spTree>
    <p:extLst>
      <p:ext uri="{BB962C8B-B14F-4D97-AF65-F5344CB8AC3E}">
        <p14:creationId xmlns:p14="http://schemas.microsoft.com/office/powerpoint/2010/main" val="5652034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5" name="Title 1"/>
          <p:cNvSpPr>
            <a:spLocks noGrp="1"/>
          </p:cNvSpPr>
          <p:nvPr>
            <p:ph type="title"/>
          </p:nvPr>
        </p:nvSpPr>
        <p:spPr>
          <a:xfrm>
            <a:off x="152400" y="209550"/>
            <a:ext cx="8229600" cy="800100"/>
          </a:xfrm>
        </p:spPr>
        <p:txBody>
          <a:bodyPr>
            <a:normAutofit/>
          </a:bodyPr>
          <a:lstStyle/>
          <a:p>
            <a:r>
              <a:rPr lang="en-US" dirty="0" smtClean="0">
                <a:latin typeface="Arial" pitchFamily="34" charset="0"/>
                <a:cs typeface="Arial" pitchFamily="34" charset="0"/>
              </a:rPr>
              <a:t>Nguyên nhân</a:t>
            </a:r>
            <a:endParaRPr lang="en-US" dirty="0">
              <a:latin typeface="Arial" pitchFamily="34" charset="0"/>
              <a:cs typeface="Arial" pitchFamily="34" charset="0"/>
            </a:endParaRPr>
          </a:p>
        </p:txBody>
      </p:sp>
      <p:sp>
        <p:nvSpPr>
          <p:cNvPr id="2" name="Content Placeholder 1"/>
          <p:cNvSpPr>
            <a:spLocks noGrp="1"/>
          </p:cNvSpPr>
          <p:nvPr>
            <p:ph idx="1"/>
          </p:nvPr>
        </p:nvSpPr>
        <p:spPr/>
        <p:txBody>
          <a:bodyPr/>
          <a:lstStyle/>
          <a:p>
            <a:endParaRPr lang="en-US" dirty="0"/>
          </a:p>
        </p:txBody>
      </p:sp>
      <p:pic>
        <p:nvPicPr>
          <p:cNvPr id="5122" name="Picture 2" descr="HÃ¬nh áº£nh cÃ³ liÃªn qua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3723" y="971550"/>
            <a:ext cx="5039077" cy="3933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887224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5" name="Title 1"/>
          <p:cNvSpPr>
            <a:spLocks noGrp="1"/>
          </p:cNvSpPr>
          <p:nvPr>
            <p:ph type="title"/>
          </p:nvPr>
        </p:nvSpPr>
        <p:spPr>
          <a:xfrm>
            <a:off x="457200" y="438150"/>
            <a:ext cx="8229600" cy="800100"/>
          </a:xfrm>
        </p:spPr>
        <p:txBody>
          <a:bodyPr>
            <a:normAutofit/>
          </a:bodyPr>
          <a:lstStyle/>
          <a:p>
            <a:r>
              <a:rPr lang="en-US" dirty="0" smtClean="0">
                <a:latin typeface="Arial" pitchFamily="34" charset="0"/>
                <a:cs typeface="Arial" pitchFamily="34" charset="0"/>
              </a:rPr>
              <a:t>Chẩn đoán</a:t>
            </a:r>
            <a:endParaRPr lang="en-US" dirty="0">
              <a:latin typeface="Arial" pitchFamily="34" charset="0"/>
              <a:cs typeface="Arial" pitchFamily="34" charset="0"/>
            </a:endParaRPr>
          </a:p>
        </p:txBody>
      </p:sp>
      <p:sp>
        <p:nvSpPr>
          <p:cNvPr id="1048706" name="Content Placeholder 2"/>
          <p:cNvSpPr>
            <a:spLocks noGrp="1"/>
          </p:cNvSpPr>
          <p:nvPr>
            <p:ph idx="1"/>
          </p:nvPr>
        </p:nvSpPr>
        <p:spPr>
          <a:xfrm>
            <a:off x="457200" y="1537716"/>
            <a:ext cx="8229600" cy="3243834"/>
          </a:xfrm>
        </p:spPr>
        <p:txBody>
          <a:bodyPr>
            <a:normAutofit/>
          </a:bodyPr>
          <a:lstStyle/>
          <a:p>
            <a:pPr algn="just"/>
            <a:r>
              <a:rPr lang="en-US" dirty="0" smtClean="0">
                <a:latin typeface="Arial" pitchFamily="34" charset="0"/>
                <a:cs typeface="Arial" pitchFamily="34" charset="0"/>
              </a:rPr>
              <a:t>Lâm sàng: </a:t>
            </a:r>
          </a:p>
          <a:p>
            <a:pPr lvl="1" algn="just"/>
            <a:r>
              <a:rPr lang="en-US" dirty="0">
                <a:latin typeface="Arial" pitchFamily="34" charset="0"/>
                <a:cs typeface="Arial" pitchFamily="34" charset="0"/>
              </a:rPr>
              <a:t>C</a:t>
            </a:r>
            <a:r>
              <a:rPr lang="en-US" dirty="0" smtClean="0">
                <a:latin typeface="Arial" pitchFamily="34" charset="0"/>
                <a:cs typeface="Arial" pitchFamily="34" charset="0"/>
              </a:rPr>
              <a:t>hủ yếu là xuất huyết (2/3 BN).</a:t>
            </a:r>
          </a:p>
          <a:p>
            <a:pPr lvl="1" algn="just"/>
            <a:r>
              <a:rPr lang="en-US" dirty="0" smtClean="0">
                <a:latin typeface="Arial" pitchFamily="34" charset="0"/>
                <a:cs typeface="Arial" pitchFamily="34" charset="0"/>
              </a:rPr>
              <a:t>Vị trí: thường ở da và niêm “dạng TC”</a:t>
            </a:r>
          </a:p>
          <a:p>
            <a:pPr lvl="1" algn="just"/>
            <a:r>
              <a:rPr lang="en-US" dirty="0" smtClean="0">
                <a:latin typeface="Arial" pitchFamily="34" charset="0"/>
                <a:cs typeface="Arial" pitchFamily="34" charset="0"/>
              </a:rPr>
              <a:t>Mức độ: đa dạng</a:t>
            </a:r>
          </a:p>
          <a:p>
            <a:pPr lvl="1" algn="just"/>
            <a:r>
              <a:rPr lang="en-US" dirty="0" smtClean="0">
                <a:latin typeface="Arial" pitchFamily="34" charset="0"/>
                <a:cs typeface="Arial" pitchFamily="34" charset="0"/>
              </a:rPr>
              <a:t>Khởi phát: đột ngột </a:t>
            </a:r>
          </a:p>
          <a:p>
            <a:pPr lvl="1" algn="just"/>
            <a:endParaRPr lang="en-US" dirty="0" smtClean="0">
              <a:latin typeface="Arial" pitchFamily="34" charset="0"/>
              <a:cs typeface="Arial" pitchFamily="34" charset="0"/>
            </a:endParaRPr>
          </a:p>
          <a:p>
            <a:pPr lvl="1" algn="just"/>
            <a:endParaRPr lang="en-US" dirty="0" smtClean="0">
              <a:latin typeface="Arial" pitchFamily="34" charset="0"/>
              <a:cs typeface="Arial" pitchFamily="34" charset="0"/>
            </a:endParaRPr>
          </a:p>
          <a:p>
            <a:pPr lvl="1" algn="just"/>
            <a:endParaRPr lang="en-US" dirty="0">
              <a:latin typeface="Arial" pitchFamily="34" charset="0"/>
              <a:cs typeface="Arial" pitchFamily="34" charset="0"/>
            </a:endParaRPr>
          </a:p>
        </p:txBody>
      </p:sp>
    </p:spTree>
    <p:extLst>
      <p:ext uri="{BB962C8B-B14F-4D97-AF65-F5344CB8AC3E}">
        <p14:creationId xmlns:p14="http://schemas.microsoft.com/office/powerpoint/2010/main" val="33868480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3" name="Title 1"/>
          <p:cNvSpPr>
            <a:spLocks noGrp="1"/>
          </p:cNvSpPr>
          <p:nvPr>
            <p:ph type="title"/>
          </p:nvPr>
        </p:nvSpPr>
        <p:spPr/>
        <p:txBody>
          <a:bodyPr>
            <a:normAutofit/>
          </a:bodyPr>
          <a:lstStyle/>
          <a:p>
            <a:r>
              <a:rPr lang="en-US" dirty="0" smtClean="0">
                <a:latin typeface="Arial" pitchFamily="34" charset="0"/>
                <a:cs typeface="Arial" pitchFamily="34" charset="0"/>
              </a:rPr>
              <a:t>Sự sản xuất tiểu cầu</a:t>
            </a:r>
            <a:endParaRPr lang="en-US" dirty="0">
              <a:latin typeface="Arial" pitchFamily="34" charset="0"/>
              <a:cs typeface="Arial" pitchFamily="34" charset="0"/>
            </a:endParaRPr>
          </a:p>
        </p:txBody>
      </p:sp>
      <p:sp>
        <p:nvSpPr>
          <p:cNvPr id="1048644" name="Content Placeholder 2"/>
          <p:cNvSpPr>
            <a:spLocks noGrp="1"/>
          </p:cNvSpPr>
          <p:nvPr>
            <p:ph idx="1"/>
          </p:nvPr>
        </p:nvSpPr>
        <p:spPr/>
        <p:txBody>
          <a:bodyPr/>
          <a:lstStyle/>
          <a:p>
            <a:r>
              <a:rPr lang="en-US" dirty="0" smtClean="0">
                <a:latin typeface="Arial" pitchFamily="34" charset="0"/>
                <a:cs typeface="Arial" pitchFamily="34" charset="0"/>
              </a:rPr>
              <a:t>Thrombopoietin (TPO): được sản xuất từ gan, thận, tủy xương</a:t>
            </a:r>
          </a:p>
          <a:p>
            <a:r>
              <a:rPr lang="en-US" dirty="0" smtClean="0">
                <a:latin typeface="Arial" pitchFamily="34" charset="0"/>
                <a:cs typeface="Arial" pitchFamily="34" charset="0"/>
              </a:rPr>
              <a:t>Chức năng TPO: gắn với Rc c-Mpl trên mẫu tiểu cầu → tăng sinh, biệt hóa</a:t>
            </a:r>
          </a:p>
          <a:p>
            <a:r>
              <a:rPr lang="en-US" dirty="0" smtClean="0">
                <a:latin typeface="Arial" pitchFamily="34" charset="0"/>
                <a:cs typeface="Arial" pitchFamily="34" charset="0"/>
              </a:rPr>
              <a:t>Điều hòa TPO và sự sản xuất TC: nồng độ TPO huyết tương được điều hòa bởi sự sản xuất tiểu cầu thông qua Rc c-Mpl</a:t>
            </a:r>
          </a:p>
          <a:p>
            <a:endParaRPr lang="en-US" dirty="0">
              <a:latin typeface="Arial" pitchFamily="34" charset="0"/>
              <a:cs typeface="Arial" pitchFamily="34" charset="0"/>
            </a:endParaRPr>
          </a:p>
        </p:txBody>
      </p:sp>
    </p:spTree>
    <p:extLst>
      <p:ext uri="{BB962C8B-B14F-4D97-AF65-F5344CB8AC3E}">
        <p14:creationId xmlns:p14="http://schemas.microsoft.com/office/powerpoint/2010/main" val="204721235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5" name="Title 1"/>
          <p:cNvSpPr>
            <a:spLocks noGrp="1"/>
          </p:cNvSpPr>
          <p:nvPr>
            <p:ph type="title"/>
          </p:nvPr>
        </p:nvSpPr>
        <p:spPr>
          <a:xfrm>
            <a:off x="457200" y="438150"/>
            <a:ext cx="8229600" cy="800100"/>
          </a:xfrm>
        </p:spPr>
        <p:txBody>
          <a:bodyPr>
            <a:normAutofit/>
          </a:bodyPr>
          <a:lstStyle/>
          <a:p>
            <a:r>
              <a:rPr lang="en-US" dirty="0" smtClean="0"/>
              <a:t>Chẩn đoán</a:t>
            </a:r>
            <a:endParaRPr lang="en-US" dirty="0"/>
          </a:p>
        </p:txBody>
      </p:sp>
      <p:sp>
        <p:nvSpPr>
          <p:cNvPr id="1048706" name="Content Placeholder 2"/>
          <p:cNvSpPr>
            <a:spLocks noGrp="1"/>
          </p:cNvSpPr>
          <p:nvPr>
            <p:ph idx="1"/>
          </p:nvPr>
        </p:nvSpPr>
        <p:spPr>
          <a:xfrm>
            <a:off x="457200" y="1309116"/>
            <a:ext cx="8229600" cy="3243834"/>
          </a:xfrm>
        </p:spPr>
        <p:txBody>
          <a:bodyPr>
            <a:normAutofit/>
          </a:bodyPr>
          <a:lstStyle/>
          <a:p>
            <a:pPr algn="just"/>
            <a:r>
              <a:rPr lang="en-US" dirty="0" smtClean="0">
                <a:latin typeface="Arial" pitchFamily="34" charset="0"/>
                <a:cs typeface="Arial" pitchFamily="34" charset="0"/>
              </a:rPr>
              <a:t>Lâm sàng: các dạng xuất huyết</a:t>
            </a:r>
          </a:p>
          <a:p>
            <a:pPr lvl="1" algn="just"/>
            <a:r>
              <a:rPr lang="en-US" dirty="0" smtClean="0">
                <a:latin typeface="Arial" pitchFamily="34" charset="0"/>
                <a:cs typeface="Arial" pitchFamily="34" charset="0"/>
              </a:rPr>
              <a:t>Petechiae</a:t>
            </a:r>
          </a:p>
          <a:p>
            <a:pPr lvl="1" algn="just"/>
            <a:r>
              <a:rPr lang="en-US" dirty="0" smtClean="0">
                <a:latin typeface="Arial" pitchFamily="34" charset="0"/>
                <a:cs typeface="Arial" pitchFamily="34" charset="0"/>
              </a:rPr>
              <a:t>Purpura: dry/wet</a:t>
            </a:r>
          </a:p>
          <a:p>
            <a:pPr lvl="1" algn="just"/>
            <a:r>
              <a:rPr lang="en-US" dirty="0" smtClean="0">
                <a:latin typeface="Arial" pitchFamily="34" charset="0"/>
                <a:cs typeface="Arial" pitchFamily="34" charset="0"/>
              </a:rPr>
              <a:t>Epistaxis</a:t>
            </a:r>
          </a:p>
          <a:p>
            <a:pPr lvl="1" algn="just"/>
            <a:r>
              <a:rPr lang="en-US" dirty="0" smtClean="0">
                <a:latin typeface="Arial" pitchFamily="34" charset="0"/>
                <a:cs typeface="Arial" pitchFamily="34" charset="0"/>
              </a:rPr>
              <a:t>Severe hemorrhage [1]</a:t>
            </a:r>
          </a:p>
          <a:p>
            <a:pPr lvl="2" algn="just"/>
            <a:r>
              <a:rPr lang="en-US" dirty="0" smtClean="0">
                <a:latin typeface="Arial" pitchFamily="34" charset="0"/>
                <a:cs typeface="Arial" pitchFamily="34" charset="0"/>
              </a:rPr>
              <a:t>ICH: 1.4%</a:t>
            </a:r>
          </a:p>
          <a:p>
            <a:pPr lvl="2" algn="just"/>
            <a:r>
              <a:rPr lang="en-US" dirty="0" smtClean="0">
                <a:latin typeface="Arial" pitchFamily="34" charset="0"/>
                <a:cs typeface="Arial" pitchFamily="34" charset="0"/>
              </a:rPr>
              <a:t>Non ICH: 9.6%</a:t>
            </a:r>
          </a:p>
          <a:p>
            <a:pPr lvl="1" algn="just"/>
            <a:endParaRPr lang="en-US" dirty="0" smtClean="0">
              <a:latin typeface="Arial" pitchFamily="34" charset="0"/>
              <a:cs typeface="Arial" pitchFamily="34" charset="0"/>
            </a:endParaRPr>
          </a:p>
          <a:p>
            <a:pPr lvl="1" algn="just"/>
            <a:endParaRPr lang="en-US" dirty="0">
              <a:latin typeface="Arial" pitchFamily="34" charset="0"/>
              <a:cs typeface="Arial" pitchFamily="34" charset="0"/>
            </a:endParaRPr>
          </a:p>
        </p:txBody>
      </p:sp>
      <p:sp>
        <p:nvSpPr>
          <p:cNvPr id="4" name="Rectangle 5"/>
          <p:cNvSpPr/>
          <p:nvPr/>
        </p:nvSpPr>
        <p:spPr>
          <a:xfrm>
            <a:off x="2895600" y="4564618"/>
            <a:ext cx="6248400" cy="369332"/>
          </a:xfrm>
          <a:prstGeom prst="rect">
            <a:avLst/>
          </a:prstGeom>
        </p:spPr>
        <p:txBody>
          <a:bodyPr wrap="square">
            <a:spAutoFit/>
          </a:bodyPr>
          <a:lstStyle/>
          <a:p>
            <a:r>
              <a:rPr lang="en-US" dirty="0" smtClean="0">
                <a:latin typeface="Arial" pitchFamily="34" charset="0"/>
                <a:cs typeface="Arial" pitchFamily="34" charset="0"/>
              </a:rPr>
              <a:t>J Thromb Haemost. 2015;13(3):456. Epub 2015 Jan 14</a:t>
            </a:r>
            <a:endParaRPr lang="en-US" dirty="0">
              <a:latin typeface="Arial" pitchFamily="34" charset="0"/>
              <a:cs typeface="Arial" pitchFamily="34" charset="0"/>
            </a:endParaRPr>
          </a:p>
        </p:txBody>
      </p:sp>
    </p:spTree>
    <p:extLst>
      <p:ext uri="{BB962C8B-B14F-4D97-AF65-F5344CB8AC3E}">
        <p14:creationId xmlns:p14="http://schemas.microsoft.com/office/powerpoint/2010/main" val="386855125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5" name="Title 1"/>
          <p:cNvSpPr>
            <a:spLocks noGrp="1"/>
          </p:cNvSpPr>
          <p:nvPr>
            <p:ph type="title"/>
          </p:nvPr>
        </p:nvSpPr>
        <p:spPr>
          <a:xfrm>
            <a:off x="457200" y="438150"/>
            <a:ext cx="8229600" cy="800100"/>
          </a:xfrm>
        </p:spPr>
        <p:txBody>
          <a:bodyPr>
            <a:normAutofit/>
          </a:bodyPr>
          <a:lstStyle/>
          <a:p>
            <a:r>
              <a:rPr lang="en-US" dirty="0" smtClean="0">
                <a:latin typeface="Arial" pitchFamily="34" charset="0"/>
                <a:cs typeface="Arial" pitchFamily="34" charset="0"/>
              </a:rPr>
              <a:t>Cận lâm sàng</a:t>
            </a:r>
            <a:endParaRPr lang="en-US" dirty="0">
              <a:latin typeface="Arial" pitchFamily="34" charset="0"/>
              <a:cs typeface="Arial" pitchFamily="34" charset="0"/>
            </a:endParaRPr>
          </a:p>
        </p:txBody>
      </p:sp>
      <p:sp>
        <p:nvSpPr>
          <p:cNvPr id="1048706" name="Content Placeholder 2"/>
          <p:cNvSpPr>
            <a:spLocks noGrp="1"/>
          </p:cNvSpPr>
          <p:nvPr>
            <p:ph idx="1"/>
          </p:nvPr>
        </p:nvSpPr>
        <p:spPr>
          <a:xfrm>
            <a:off x="457200" y="1581150"/>
            <a:ext cx="8229600" cy="3581400"/>
          </a:xfrm>
        </p:spPr>
        <p:txBody>
          <a:bodyPr>
            <a:normAutofit/>
          </a:bodyPr>
          <a:lstStyle/>
          <a:p>
            <a:pPr algn="just"/>
            <a:r>
              <a:rPr lang="en-US" dirty="0" smtClean="0">
                <a:latin typeface="Arial" pitchFamily="34" charset="0"/>
                <a:cs typeface="Arial" pitchFamily="34" charset="0"/>
              </a:rPr>
              <a:t>XN ban đầu: </a:t>
            </a:r>
          </a:p>
          <a:p>
            <a:pPr lvl="1" algn="just"/>
            <a:r>
              <a:rPr lang="en-US" dirty="0" smtClean="0">
                <a:latin typeface="Arial" pitchFamily="34" charset="0"/>
                <a:cs typeface="Arial" pitchFamily="34" charset="0"/>
              </a:rPr>
              <a:t>Công thức máu</a:t>
            </a:r>
          </a:p>
          <a:p>
            <a:pPr lvl="1" algn="just"/>
            <a:r>
              <a:rPr lang="en-US" dirty="0" smtClean="0">
                <a:latin typeface="Arial" pitchFamily="34" charset="0"/>
                <a:cs typeface="Arial" pitchFamily="34" charset="0"/>
              </a:rPr>
              <a:t>Phết máu ngoại biên</a:t>
            </a:r>
          </a:p>
          <a:p>
            <a:pPr lvl="1" algn="just"/>
            <a:r>
              <a:rPr lang="en-US" dirty="0" smtClean="0">
                <a:latin typeface="Arial" pitchFamily="34" charset="0"/>
                <a:cs typeface="Arial" pitchFamily="34" charset="0"/>
              </a:rPr>
              <a:t>Hồng cầu lưới</a:t>
            </a:r>
          </a:p>
          <a:p>
            <a:pPr lvl="1" algn="just"/>
            <a:endParaRPr lang="en-US" dirty="0" smtClean="0">
              <a:latin typeface="Arial" pitchFamily="34" charset="0"/>
              <a:cs typeface="Arial" pitchFamily="34" charset="0"/>
            </a:endParaRPr>
          </a:p>
          <a:p>
            <a:pPr lvl="1" algn="just"/>
            <a:endParaRPr lang="en-US" dirty="0" smtClean="0">
              <a:latin typeface="Arial" pitchFamily="34" charset="0"/>
              <a:cs typeface="Arial" pitchFamily="34" charset="0"/>
            </a:endParaRPr>
          </a:p>
          <a:p>
            <a:pPr lvl="1" algn="just"/>
            <a:endParaRPr lang="en-US" dirty="0" smtClean="0">
              <a:latin typeface="Arial" pitchFamily="34" charset="0"/>
              <a:cs typeface="Arial" pitchFamily="34" charset="0"/>
            </a:endParaRPr>
          </a:p>
          <a:p>
            <a:pPr lvl="1" algn="just"/>
            <a:endParaRPr lang="en-US" dirty="0">
              <a:latin typeface="Arial" pitchFamily="34" charset="0"/>
              <a:cs typeface="Arial" pitchFamily="34" charset="0"/>
            </a:endParaRPr>
          </a:p>
        </p:txBody>
      </p:sp>
    </p:spTree>
    <p:extLst>
      <p:ext uri="{BB962C8B-B14F-4D97-AF65-F5344CB8AC3E}">
        <p14:creationId xmlns:p14="http://schemas.microsoft.com/office/powerpoint/2010/main" val="154485902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5" name="Title 1"/>
          <p:cNvSpPr>
            <a:spLocks noGrp="1"/>
          </p:cNvSpPr>
          <p:nvPr>
            <p:ph type="title"/>
          </p:nvPr>
        </p:nvSpPr>
        <p:spPr>
          <a:xfrm>
            <a:off x="457200" y="438150"/>
            <a:ext cx="8229600" cy="800100"/>
          </a:xfrm>
        </p:spPr>
        <p:txBody>
          <a:bodyPr>
            <a:normAutofit/>
          </a:bodyPr>
          <a:lstStyle/>
          <a:p>
            <a:r>
              <a:rPr lang="en-US" dirty="0" smtClean="0">
                <a:latin typeface="Arial" pitchFamily="34" charset="0"/>
                <a:cs typeface="Arial" pitchFamily="34" charset="0"/>
              </a:rPr>
              <a:t>Cận lâm sàng</a:t>
            </a:r>
            <a:endParaRPr lang="en-US" dirty="0">
              <a:latin typeface="Arial" pitchFamily="34" charset="0"/>
              <a:cs typeface="Arial" pitchFamily="34" charset="0"/>
            </a:endParaRPr>
          </a:p>
        </p:txBody>
      </p:sp>
      <p:sp>
        <p:nvSpPr>
          <p:cNvPr id="1048706" name="Content Placeholder 2"/>
          <p:cNvSpPr>
            <a:spLocks noGrp="1"/>
          </p:cNvSpPr>
          <p:nvPr>
            <p:ph idx="1"/>
          </p:nvPr>
        </p:nvSpPr>
        <p:spPr>
          <a:xfrm>
            <a:off x="457200" y="1352550"/>
            <a:ext cx="8229600" cy="3581400"/>
          </a:xfrm>
        </p:spPr>
        <p:txBody>
          <a:bodyPr>
            <a:normAutofit/>
          </a:bodyPr>
          <a:lstStyle/>
          <a:p>
            <a:pPr marL="109728" indent="0" algn="just">
              <a:buNone/>
            </a:pPr>
            <a:r>
              <a:rPr lang="en-US" dirty="0" smtClean="0">
                <a:latin typeface="Arial" pitchFamily="34" charset="0"/>
                <a:cs typeface="Arial" pitchFamily="34" charset="0"/>
              </a:rPr>
              <a:t>Mối liên quan số lượng TC và xuất huyết</a:t>
            </a:r>
          </a:p>
          <a:p>
            <a:pPr lvl="1" algn="just"/>
            <a:r>
              <a:rPr lang="en-US" dirty="0" smtClean="0">
                <a:latin typeface="Arial" pitchFamily="34" charset="0"/>
                <a:cs typeface="Arial" pitchFamily="34" charset="0"/>
              </a:rPr>
              <a:t>Tiên lượng xuất huyết nặng khi TC &lt;10.000 đến &lt;20.000 tùy vào nghiên cứu (tương quan yếu)</a:t>
            </a:r>
          </a:p>
          <a:p>
            <a:pPr lvl="1" algn="just"/>
            <a:r>
              <a:rPr lang="en-US" dirty="0" smtClean="0">
                <a:latin typeface="Arial" pitchFamily="34" charset="0"/>
                <a:cs typeface="Arial" pitchFamily="34" charset="0"/>
              </a:rPr>
              <a:t>Giảm tiểu cầu do ITP gây xuất huyết ít nặng hơn so với do ức chế tủy với số lượng TC tương đương</a:t>
            </a:r>
          </a:p>
          <a:p>
            <a:pPr lvl="1" algn="just"/>
            <a:r>
              <a:rPr lang="en-US" dirty="0" smtClean="0">
                <a:latin typeface="Arial" pitchFamily="34" charset="0"/>
                <a:cs typeface="Arial" pitchFamily="34" charset="0"/>
              </a:rPr>
              <a:t>Ngoài ra còn liên quan: nữ, lớn tuổi, tiền căn chảy máu, NSAIDs, ITP mạn, bệnh đồng mắc</a:t>
            </a:r>
          </a:p>
          <a:p>
            <a:pPr lvl="1" algn="just"/>
            <a:endParaRPr lang="en-US" dirty="0" smtClean="0">
              <a:latin typeface="Arial" pitchFamily="34" charset="0"/>
              <a:cs typeface="Arial" pitchFamily="34" charset="0"/>
            </a:endParaRPr>
          </a:p>
          <a:p>
            <a:pPr lvl="1" algn="just"/>
            <a:endParaRPr lang="en-US" dirty="0" smtClean="0">
              <a:latin typeface="Arial" pitchFamily="34" charset="0"/>
              <a:cs typeface="Arial" pitchFamily="34" charset="0"/>
            </a:endParaRPr>
          </a:p>
          <a:p>
            <a:pPr lvl="1" algn="just"/>
            <a:endParaRPr lang="en-US" dirty="0" smtClean="0">
              <a:latin typeface="Arial" pitchFamily="34" charset="0"/>
              <a:cs typeface="Arial" pitchFamily="34" charset="0"/>
            </a:endParaRPr>
          </a:p>
          <a:p>
            <a:pPr lvl="1" algn="just"/>
            <a:endParaRPr lang="en-US" dirty="0">
              <a:latin typeface="Arial" pitchFamily="34" charset="0"/>
              <a:cs typeface="Arial" pitchFamily="34" charset="0"/>
            </a:endParaRPr>
          </a:p>
        </p:txBody>
      </p:sp>
    </p:spTree>
    <p:extLst>
      <p:ext uri="{BB962C8B-B14F-4D97-AF65-F5344CB8AC3E}">
        <p14:creationId xmlns:p14="http://schemas.microsoft.com/office/powerpoint/2010/main" val="198400378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5" name="Title 1"/>
          <p:cNvSpPr>
            <a:spLocks noGrp="1"/>
          </p:cNvSpPr>
          <p:nvPr>
            <p:ph type="title"/>
          </p:nvPr>
        </p:nvSpPr>
        <p:spPr>
          <a:xfrm>
            <a:off x="457200" y="438150"/>
            <a:ext cx="8229600" cy="800100"/>
          </a:xfrm>
        </p:spPr>
        <p:txBody>
          <a:bodyPr>
            <a:normAutofit/>
          </a:bodyPr>
          <a:lstStyle/>
          <a:p>
            <a:r>
              <a:rPr lang="en-US" dirty="0" smtClean="0">
                <a:latin typeface="Arial" pitchFamily="34" charset="0"/>
                <a:cs typeface="Arial" pitchFamily="34" charset="0"/>
              </a:rPr>
              <a:t>Cận lâm sàng</a:t>
            </a:r>
            <a:endParaRPr lang="en-US" dirty="0">
              <a:latin typeface="Arial" pitchFamily="34" charset="0"/>
              <a:cs typeface="Arial" pitchFamily="34" charset="0"/>
            </a:endParaRPr>
          </a:p>
        </p:txBody>
      </p:sp>
      <p:sp>
        <p:nvSpPr>
          <p:cNvPr id="1048706" name="Content Placeholder 2"/>
          <p:cNvSpPr>
            <a:spLocks noGrp="1"/>
          </p:cNvSpPr>
          <p:nvPr>
            <p:ph idx="1"/>
          </p:nvPr>
        </p:nvSpPr>
        <p:spPr>
          <a:xfrm>
            <a:off x="457200" y="1200150"/>
            <a:ext cx="8229600" cy="3581400"/>
          </a:xfrm>
        </p:spPr>
        <p:txBody>
          <a:bodyPr>
            <a:normAutofit fontScale="92500" lnSpcReduction="10000"/>
          </a:bodyPr>
          <a:lstStyle/>
          <a:p>
            <a:pPr algn="just"/>
            <a:r>
              <a:rPr lang="en-US" dirty="0" smtClean="0">
                <a:latin typeface="Arial" pitchFamily="34" charset="0"/>
                <a:cs typeface="Arial" pitchFamily="34" charset="0"/>
              </a:rPr>
              <a:t>XN hỗ trợ: </a:t>
            </a:r>
          </a:p>
          <a:p>
            <a:pPr lvl="1" algn="just"/>
            <a:r>
              <a:rPr lang="en-US" dirty="0" smtClean="0">
                <a:latin typeface="Arial" pitchFamily="34" charset="0"/>
                <a:cs typeface="Arial" pitchFamily="34" charset="0"/>
              </a:rPr>
              <a:t>Nhiễm trùng: HIV, HBV, HCV, Hp</a:t>
            </a:r>
          </a:p>
          <a:p>
            <a:pPr lvl="1" algn="just"/>
            <a:r>
              <a:rPr lang="en-US" dirty="0" smtClean="0">
                <a:latin typeface="Arial" pitchFamily="34" charset="0"/>
                <a:cs typeface="Arial" pitchFamily="34" charset="0"/>
              </a:rPr>
              <a:t>PT, aPTT</a:t>
            </a:r>
          </a:p>
          <a:p>
            <a:pPr lvl="1" algn="just"/>
            <a:r>
              <a:rPr lang="en-US" dirty="0" smtClean="0">
                <a:latin typeface="Arial" pitchFamily="34" charset="0"/>
                <a:cs typeface="Arial" pitchFamily="34" charset="0"/>
              </a:rPr>
              <a:t>Chức năng tuyến giáp </a:t>
            </a:r>
          </a:p>
          <a:p>
            <a:pPr lvl="1" algn="just"/>
            <a:r>
              <a:rPr lang="en-US" dirty="0" smtClean="0">
                <a:latin typeface="Arial" pitchFamily="34" charset="0"/>
                <a:cs typeface="Arial" pitchFamily="34" charset="0"/>
              </a:rPr>
              <a:t>Tủy đồ</a:t>
            </a:r>
          </a:p>
          <a:p>
            <a:pPr lvl="1" algn="just"/>
            <a:r>
              <a:rPr lang="en-US" dirty="0" smtClean="0">
                <a:latin typeface="Arial" pitchFamily="34" charset="0"/>
                <a:cs typeface="Arial" pitchFamily="34" charset="0"/>
              </a:rPr>
              <a:t>Bệnh tự miễn: ANA, anti dsDNA, kháng thể kháng phospholipid</a:t>
            </a:r>
          </a:p>
          <a:p>
            <a:pPr lvl="1" algn="just"/>
            <a:r>
              <a:rPr lang="en-US" dirty="0" smtClean="0">
                <a:latin typeface="Arial" pitchFamily="34" charset="0"/>
                <a:cs typeface="Arial" pitchFamily="34" charset="0"/>
              </a:rPr>
              <a:t>Vitamin B9, B12</a:t>
            </a:r>
          </a:p>
          <a:p>
            <a:pPr lvl="1" algn="just"/>
            <a:r>
              <a:rPr lang="en-US" dirty="0" smtClean="0">
                <a:latin typeface="Arial" pitchFamily="34" charset="0"/>
                <a:cs typeface="Arial" pitchFamily="34" charset="0"/>
              </a:rPr>
              <a:t>Kháng thể kháng TC: không khuyến cáo</a:t>
            </a:r>
          </a:p>
          <a:p>
            <a:pPr lvl="1" algn="just"/>
            <a:endParaRPr lang="en-US" dirty="0" smtClean="0">
              <a:latin typeface="Arial" pitchFamily="34" charset="0"/>
              <a:cs typeface="Arial" pitchFamily="34" charset="0"/>
            </a:endParaRPr>
          </a:p>
          <a:p>
            <a:pPr lvl="1" algn="just"/>
            <a:endParaRPr lang="en-US" dirty="0" smtClean="0">
              <a:latin typeface="Arial" pitchFamily="34" charset="0"/>
              <a:cs typeface="Arial" pitchFamily="34" charset="0"/>
            </a:endParaRPr>
          </a:p>
          <a:p>
            <a:pPr lvl="1" algn="just"/>
            <a:endParaRPr lang="en-US" dirty="0" smtClean="0">
              <a:latin typeface="Arial" pitchFamily="34" charset="0"/>
              <a:cs typeface="Arial" pitchFamily="34" charset="0"/>
            </a:endParaRPr>
          </a:p>
          <a:p>
            <a:pPr lvl="1" algn="just"/>
            <a:endParaRPr lang="en-US" dirty="0">
              <a:latin typeface="Arial" pitchFamily="34" charset="0"/>
              <a:cs typeface="Arial" pitchFamily="34" charset="0"/>
            </a:endParaRPr>
          </a:p>
        </p:txBody>
      </p:sp>
    </p:spTree>
    <p:extLst>
      <p:ext uri="{BB962C8B-B14F-4D97-AF65-F5344CB8AC3E}">
        <p14:creationId xmlns:p14="http://schemas.microsoft.com/office/powerpoint/2010/main" val="282964025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5" name="Title 1"/>
          <p:cNvSpPr>
            <a:spLocks noGrp="1"/>
          </p:cNvSpPr>
          <p:nvPr>
            <p:ph type="title"/>
          </p:nvPr>
        </p:nvSpPr>
        <p:spPr>
          <a:xfrm>
            <a:off x="457200" y="438150"/>
            <a:ext cx="8229600" cy="800100"/>
          </a:xfrm>
        </p:spPr>
        <p:txBody>
          <a:bodyPr>
            <a:normAutofit/>
          </a:bodyPr>
          <a:lstStyle/>
          <a:p>
            <a:r>
              <a:rPr lang="en-US" dirty="0" smtClean="0">
                <a:latin typeface="Arial" pitchFamily="34" charset="0"/>
                <a:cs typeface="Arial" pitchFamily="34" charset="0"/>
              </a:rPr>
              <a:t>Điều trị</a:t>
            </a:r>
            <a:endParaRPr lang="en-US" dirty="0">
              <a:latin typeface="Arial" pitchFamily="34" charset="0"/>
              <a:cs typeface="Arial" pitchFamily="34" charset="0"/>
            </a:endParaRPr>
          </a:p>
        </p:txBody>
      </p:sp>
      <p:sp>
        <p:nvSpPr>
          <p:cNvPr id="1048706" name="Content Placeholder 2"/>
          <p:cNvSpPr>
            <a:spLocks noGrp="1"/>
          </p:cNvSpPr>
          <p:nvPr>
            <p:ph idx="1"/>
          </p:nvPr>
        </p:nvSpPr>
        <p:spPr>
          <a:xfrm>
            <a:off x="457200" y="1200150"/>
            <a:ext cx="8229600" cy="3581400"/>
          </a:xfrm>
        </p:spPr>
        <p:txBody>
          <a:bodyPr>
            <a:normAutofit/>
          </a:bodyPr>
          <a:lstStyle/>
          <a:p>
            <a:pPr algn="just">
              <a:lnSpc>
                <a:spcPct val="150000"/>
              </a:lnSpc>
            </a:pPr>
            <a:r>
              <a:rPr lang="en-US" dirty="0" smtClean="0">
                <a:latin typeface="Arial" pitchFamily="34" charset="0"/>
                <a:cs typeface="Arial" pitchFamily="34" charset="0"/>
              </a:rPr>
              <a:t>Điều trị hỗ trợ: hạn chế va chạm, tránh thuốc gây ảnh hưởng cầm máu (aspirin, NSAIDs), không tiêm bắp</a:t>
            </a:r>
          </a:p>
          <a:p>
            <a:pPr algn="just">
              <a:lnSpc>
                <a:spcPct val="150000"/>
              </a:lnSpc>
            </a:pPr>
            <a:r>
              <a:rPr lang="en-US" dirty="0" smtClean="0">
                <a:latin typeface="Arial" pitchFamily="34" charset="0"/>
                <a:cs typeface="Arial" pitchFamily="34" charset="0"/>
              </a:rPr>
              <a:t>Điều trị cầm máu</a:t>
            </a:r>
          </a:p>
          <a:p>
            <a:pPr algn="just">
              <a:lnSpc>
                <a:spcPct val="150000"/>
              </a:lnSpc>
            </a:pPr>
            <a:r>
              <a:rPr lang="en-US" dirty="0" smtClean="0">
                <a:latin typeface="Arial" pitchFamily="34" charset="0"/>
                <a:cs typeface="Arial" pitchFamily="34" charset="0"/>
              </a:rPr>
              <a:t>Điều trị đặc hiệu</a:t>
            </a:r>
          </a:p>
          <a:p>
            <a:pPr lvl="1" algn="just">
              <a:lnSpc>
                <a:spcPct val="150000"/>
              </a:lnSpc>
            </a:pPr>
            <a:endParaRPr lang="en-US" dirty="0" smtClean="0">
              <a:latin typeface="Arial" pitchFamily="34" charset="0"/>
              <a:cs typeface="Arial" pitchFamily="34" charset="0"/>
            </a:endParaRPr>
          </a:p>
          <a:p>
            <a:pPr lvl="1" algn="just">
              <a:lnSpc>
                <a:spcPct val="150000"/>
              </a:lnSpc>
            </a:pPr>
            <a:endParaRPr lang="en-US" dirty="0" smtClean="0">
              <a:latin typeface="Arial" pitchFamily="34" charset="0"/>
              <a:cs typeface="Arial" pitchFamily="34" charset="0"/>
            </a:endParaRPr>
          </a:p>
          <a:p>
            <a:pPr lvl="1" algn="just">
              <a:lnSpc>
                <a:spcPct val="150000"/>
              </a:lnSpc>
            </a:pPr>
            <a:endParaRPr lang="en-US" dirty="0">
              <a:latin typeface="Arial" pitchFamily="34" charset="0"/>
              <a:cs typeface="Arial" pitchFamily="34" charset="0"/>
            </a:endParaRPr>
          </a:p>
        </p:txBody>
      </p:sp>
    </p:spTree>
    <p:extLst>
      <p:ext uri="{BB962C8B-B14F-4D97-AF65-F5344CB8AC3E}">
        <p14:creationId xmlns:p14="http://schemas.microsoft.com/office/powerpoint/2010/main" val="63245109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5" name="Title 1"/>
          <p:cNvSpPr>
            <a:spLocks noGrp="1"/>
          </p:cNvSpPr>
          <p:nvPr>
            <p:ph type="title"/>
          </p:nvPr>
        </p:nvSpPr>
        <p:spPr>
          <a:xfrm>
            <a:off x="457200" y="438150"/>
            <a:ext cx="8229600" cy="800100"/>
          </a:xfrm>
        </p:spPr>
        <p:txBody>
          <a:bodyPr>
            <a:normAutofit/>
          </a:bodyPr>
          <a:lstStyle/>
          <a:p>
            <a:r>
              <a:rPr lang="en-US" dirty="0" smtClean="0">
                <a:latin typeface="Arial" pitchFamily="34" charset="0"/>
                <a:cs typeface="Arial" pitchFamily="34" charset="0"/>
              </a:rPr>
              <a:t>Điều trị cầm máu</a:t>
            </a:r>
            <a:endParaRPr lang="en-US" dirty="0">
              <a:latin typeface="Arial" pitchFamily="34" charset="0"/>
              <a:cs typeface="Arial" pitchFamily="34" charset="0"/>
            </a:endParaRPr>
          </a:p>
        </p:txBody>
      </p:sp>
      <p:sp>
        <p:nvSpPr>
          <p:cNvPr id="1048706" name="Content Placeholder 2"/>
          <p:cNvSpPr>
            <a:spLocks noGrp="1"/>
          </p:cNvSpPr>
          <p:nvPr>
            <p:ph idx="1"/>
          </p:nvPr>
        </p:nvSpPr>
        <p:spPr>
          <a:xfrm>
            <a:off x="457200" y="1123950"/>
            <a:ext cx="8229600" cy="4019550"/>
          </a:xfrm>
        </p:spPr>
        <p:txBody>
          <a:bodyPr>
            <a:normAutofit fontScale="62500" lnSpcReduction="20000"/>
          </a:bodyPr>
          <a:lstStyle/>
          <a:p>
            <a:pPr algn="just">
              <a:lnSpc>
                <a:spcPct val="150000"/>
              </a:lnSpc>
            </a:pPr>
            <a:r>
              <a:rPr lang="en-US" dirty="0" smtClean="0">
                <a:latin typeface="Arial" pitchFamily="34" charset="0"/>
                <a:cs typeface="Arial" pitchFamily="34" charset="0"/>
              </a:rPr>
              <a:t>Xuất huyết nặng hiếm khi xảy ra (1.4% ICH)</a:t>
            </a:r>
          </a:p>
          <a:p>
            <a:pPr algn="just">
              <a:lnSpc>
                <a:spcPct val="150000"/>
              </a:lnSpc>
            </a:pPr>
            <a:r>
              <a:rPr lang="en-US" dirty="0" smtClean="0">
                <a:latin typeface="Arial" pitchFamily="34" charset="0"/>
                <a:cs typeface="Arial" pitchFamily="34" charset="0"/>
              </a:rPr>
              <a:t>Nếu có xuất huyết nặng: can thiệp sớm có thể bảo vệ tính mạng</a:t>
            </a:r>
          </a:p>
          <a:p>
            <a:pPr algn="just">
              <a:lnSpc>
                <a:spcPct val="150000"/>
              </a:lnSpc>
            </a:pPr>
            <a:r>
              <a:rPr lang="en-US" dirty="0" smtClean="0">
                <a:latin typeface="Arial" pitchFamily="34" charset="0"/>
                <a:cs typeface="Arial" pitchFamily="34" charset="0"/>
              </a:rPr>
              <a:t>Khuyến </a:t>
            </a:r>
            <a:r>
              <a:rPr lang="en-US" dirty="0">
                <a:latin typeface="Arial" pitchFamily="34" charset="0"/>
                <a:cs typeface="Arial" pitchFamily="34" charset="0"/>
              </a:rPr>
              <a:t>cáo khi có xuất huyết nặng:</a:t>
            </a:r>
          </a:p>
          <a:p>
            <a:pPr lvl="1" algn="just">
              <a:lnSpc>
                <a:spcPct val="150000"/>
              </a:lnSpc>
            </a:pPr>
            <a:r>
              <a:rPr lang="en-US" dirty="0">
                <a:latin typeface="Arial" pitchFamily="34" charset="0"/>
                <a:cs typeface="Arial" pitchFamily="34" charset="0"/>
              </a:rPr>
              <a:t>Truyền TC</a:t>
            </a:r>
          </a:p>
          <a:p>
            <a:pPr lvl="1" algn="just">
              <a:lnSpc>
                <a:spcPct val="150000"/>
              </a:lnSpc>
            </a:pPr>
            <a:r>
              <a:rPr lang="en-US" dirty="0">
                <a:latin typeface="Arial" pitchFamily="34" charset="0"/>
                <a:cs typeface="Arial" pitchFamily="34" charset="0"/>
              </a:rPr>
              <a:t>IVIG</a:t>
            </a:r>
          </a:p>
          <a:p>
            <a:pPr lvl="1" algn="just">
              <a:lnSpc>
                <a:spcPct val="150000"/>
              </a:lnSpc>
            </a:pPr>
            <a:r>
              <a:rPr lang="en-US" dirty="0">
                <a:latin typeface="Arial" pitchFamily="34" charset="0"/>
                <a:cs typeface="Arial" pitchFamily="34" charset="0"/>
              </a:rPr>
              <a:t>Glucocorticosteroids</a:t>
            </a:r>
          </a:p>
          <a:p>
            <a:pPr lvl="1" algn="just">
              <a:lnSpc>
                <a:spcPct val="150000"/>
              </a:lnSpc>
            </a:pPr>
            <a:r>
              <a:rPr lang="en-US" dirty="0" smtClean="0">
                <a:latin typeface="Arial" pitchFamily="34" charset="0"/>
                <a:cs typeface="Arial" pitchFamily="34" charset="0"/>
              </a:rPr>
              <a:t>Romiplostim</a:t>
            </a:r>
            <a:endParaRPr lang="en-US" dirty="0">
              <a:latin typeface="Arial" pitchFamily="34" charset="0"/>
              <a:cs typeface="Arial" pitchFamily="34" charset="0"/>
            </a:endParaRPr>
          </a:p>
          <a:p>
            <a:pPr algn="just">
              <a:lnSpc>
                <a:spcPct val="150000"/>
              </a:lnSpc>
            </a:pPr>
            <a:r>
              <a:rPr lang="en-US" dirty="0" smtClean="0">
                <a:latin typeface="Arial" pitchFamily="34" charset="0"/>
                <a:cs typeface="Arial" pitchFamily="34" charset="0"/>
              </a:rPr>
              <a:t>Xử trí nơi chảy máu, truyền máu nếu chảy máu đang đe dọa tính mạng</a:t>
            </a:r>
          </a:p>
          <a:p>
            <a:pPr algn="just">
              <a:lnSpc>
                <a:spcPct val="150000"/>
              </a:lnSpc>
            </a:pPr>
            <a:r>
              <a:rPr lang="en-US" dirty="0" smtClean="0">
                <a:latin typeface="Arial" pitchFamily="34" charset="0"/>
                <a:cs typeface="Arial" pitchFamily="34" charset="0"/>
              </a:rPr>
              <a:t>Các thuốc khác khi xuất huyết nặng không đáp ứng truyền TC: Tranexamic acid, Aminocaproic acid, yếu tố VII hoạt hóa</a:t>
            </a:r>
            <a:endParaRPr lang="en-US" dirty="0">
              <a:latin typeface="Arial" pitchFamily="34" charset="0"/>
              <a:cs typeface="Arial" pitchFamily="34" charset="0"/>
            </a:endParaRPr>
          </a:p>
        </p:txBody>
      </p:sp>
    </p:spTree>
    <p:extLst>
      <p:ext uri="{BB962C8B-B14F-4D97-AF65-F5344CB8AC3E}">
        <p14:creationId xmlns:p14="http://schemas.microsoft.com/office/powerpoint/2010/main" val="28812753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5" name="Title 1"/>
          <p:cNvSpPr>
            <a:spLocks noGrp="1"/>
          </p:cNvSpPr>
          <p:nvPr>
            <p:ph type="title"/>
          </p:nvPr>
        </p:nvSpPr>
        <p:spPr>
          <a:xfrm>
            <a:off x="457200" y="438150"/>
            <a:ext cx="8229600" cy="800100"/>
          </a:xfrm>
        </p:spPr>
        <p:txBody>
          <a:bodyPr>
            <a:normAutofit/>
          </a:bodyPr>
          <a:lstStyle/>
          <a:p>
            <a:r>
              <a:rPr lang="en-US" dirty="0" smtClean="0">
                <a:latin typeface="Arial" pitchFamily="34" charset="0"/>
                <a:cs typeface="Arial" pitchFamily="34" charset="0"/>
              </a:rPr>
              <a:t>Điều trị đặc hiệu</a:t>
            </a:r>
            <a:endParaRPr lang="en-US" dirty="0">
              <a:latin typeface="Arial" pitchFamily="34" charset="0"/>
              <a:cs typeface="Arial" pitchFamily="34" charset="0"/>
            </a:endParaRPr>
          </a:p>
        </p:txBody>
      </p:sp>
      <p:sp>
        <p:nvSpPr>
          <p:cNvPr id="1048706" name="Content Placeholder 2"/>
          <p:cNvSpPr>
            <a:spLocks noGrp="1"/>
          </p:cNvSpPr>
          <p:nvPr>
            <p:ph idx="1"/>
          </p:nvPr>
        </p:nvSpPr>
        <p:spPr>
          <a:xfrm>
            <a:off x="457200" y="1123950"/>
            <a:ext cx="8229600" cy="4019550"/>
          </a:xfrm>
        </p:spPr>
        <p:txBody>
          <a:bodyPr>
            <a:normAutofit/>
          </a:bodyPr>
          <a:lstStyle/>
          <a:p>
            <a:pPr algn="just">
              <a:lnSpc>
                <a:spcPct val="150000"/>
              </a:lnSpc>
            </a:pPr>
            <a:r>
              <a:rPr lang="en-US" dirty="0" smtClean="0">
                <a:latin typeface="Arial" pitchFamily="34" charset="0"/>
                <a:cs typeface="Arial" pitchFamily="34" charset="0"/>
              </a:rPr>
              <a:t>First</a:t>
            </a:r>
            <a:r>
              <a:rPr lang="en-US" dirty="0" smtClean="0">
                <a:latin typeface="Arial" pitchFamily="34" charset="0"/>
                <a:cs typeface="Arial" pitchFamily="34" charset="0"/>
              </a:rPr>
              <a:t>-line</a:t>
            </a:r>
            <a:r>
              <a:rPr lang="en-US" dirty="0" smtClean="0">
                <a:latin typeface="Arial" pitchFamily="34" charset="0"/>
                <a:cs typeface="Arial" pitchFamily="34" charset="0"/>
              </a:rPr>
              <a:t>:</a:t>
            </a:r>
          </a:p>
          <a:p>
            <a:pPr lvl="1" algn="just">
              <a:lnSpc>
                <a:spcPct val="150000"/>
              </a:lnSpc>
            </a:pPr>
            <a:r>
              <a:rPr lang="en-US" dirty="0" err="1" smtClean="0">
                <a:latin typeface="Arial" pitchFamily="34" charset="0"/>
                <a:cs typeface="Arial" pitchFamily="34" charset="0"/>
              </a:rPr>
              <a:t>Glucocorticostroids</a:t>
            </a:r>
            <a:endParaRPr lang="en-US" dirty="0" smtClean="0">
              <a:latin typeface="Arial" pitchFamily="34" charset="0"/>
              <a:cs typeface="Arial" pitchFamily="34" charset="0"/>
            </a:endParaRPr>
          </a:p>
          <a:p>
            <a:pPr lvl="1" algn="just">
              <a:lnSpc>
                <a:spcPct val="150000"/>
              </a:lnSpc>
            </a:pPr>
            <a:r>
              <a:rPr lang="en-US" dirty="0" err="1">
                <a:latin typeface="Arial" pitchFamily="34" charset="0"/>
                <a:cs typeface="Arial" pitchFamily="34" charset="0"/>
              </a:rPr>
              <a:t>Ức</a:t>
            </a:r>
            <a:r>
              <a:rPr lang="en-US" dirty="0">
                <a:latin typeface="Arial" pitchFamily="34" charset="0"/>
                <a:cs typeface="Arial" pitchFamily="34" charset="0"/>
              </a:rPr>
              <a:t> </a:t>
            </a:r>
            <a:r>
              <a:rPr lang="en-US" dirty="0" err="1">
                <a:latin typeface="Arial" pitchFamily="34" charset="0"/>
                <a:cs typeface="Arial" pitchFamily="34" charset="0"/>
              </a:rPr>
              <a:t>chế</a:t>
            </a:r>
            <a:r>
              <a:rPr lang="en-US" dirty="0">
                <a:latin typeface="Arial" pitchFamily="34" charset="0"/>
                <a:cs typeface="Arial" pitchFamily="34" charset="0"/>
              </a:rPr>
              <a:t> </a:t>
            </a:r>
            <a:r>
              <a:rPr lang="en-US" dirty="0" err="1">
                <a:latin typeface="Arial" pitchFamily="34" charset="0"/>
                <a:cs typeface="Arial" pitchFamily="34" charset="0"/>
              </a:rPr>
              <a:t>miễn</a:t>
            </a:r>
            <a:r>
              <a:rPr lang="en-US" dirty="0">
                <a:latin typeface="Arial" pitchFamily="34" charset="0"/>
                <a:cs typeface="Arial" pitchFamily="34" charset="0"/>
              </a:rPr>
              <a:t> </a:t>
            </a:r>
            <a:r>
              <a:rPr lang="en-US" dirty="0" err="1" smtClean="0">
                <a:latin typeface="Arial" pitchFamily="34" charset="0"/>
                <a:cs typeface="Arial" pitchFamily="34" charset="0"/>
              </a:rPr>
              <a:t>dịch</a:t>
            </a:r>
            <a:endParaRPr lang="en-US" dirty="0" smtClean="0">
              <a:latin typeface="Arial" pitchFamily="34" charset="0"/>
              <a:cs typeface="Arial" pitchFamily="34" charset="0"/>
            </a:endParaRPr>
          </a:p>
          <a:p>
            <a:pPr lvl="1" algn="just">
              <a:lnSpc>
                <a:spcPct val="150000"/>
              </a:lnSpc>
            </a:pPr>
            <a:r>
              <a:rPr lang="en-US" dirty="0" smtClean="0">
                <a:latin typeface="Arial" pitchFamily="34" charset="0"/>
                <a:cs typeface="Arial" pitchFamily="34" charset="0"/>
              </a:rPr>
              <a:t>IVIG</a:t>
            </a:r>
            <a:endParaRPr lang="en-US" dirty="0" smtClean="0">
              <a:latin typeface="Arial" pitchFamily="34" charset="0"/>
              <a:cs typeface="Arial" pitchFamily="34" charset="0"/>
            </a:endParaRPr>
          </a:p>
          <a:p>
            <a:pPr lvl="1" algn="just">
              <a:lnSpc>
                <a:spcPct val="150000"/>
              </a:lnSpc>
            </a:pPr>
            <a:r>
              <a:rPr lang="en-US" dirty="0" smtClean="0">
                <a:latin typeface="Arial" pitchFamily="34" charset="0"/>
                <a:cs typeface="Arial" pitchFamily="34" charset="0"/>
              </a:rPr>
              <a:t>Anti-</a:t>
            </a:r>
            <a:r>
              <a:rPr lang="en-US" dirty="0" err="1" smtClean="0">
                <a:latin typeface="Arial" pitchFamily="34" charset="0"/>
                <a:cs typeface="Arial" pitchFamily="34" charset="0"/>
              </a:rPr>
              <a:t>RhD</a:t>
            </a:r>
            <a:endParaRPr lang="en-US" dirty="0" smtClean="0">
              <a:latin typeface="Arial" pitchFamily="34" charset="0"/>
              <a:cs typeface="Arial" pitchFamily="34" charset="0"/>
            </a:endParaRPr>
          </a:p>
        </p:txBody>
      </p:sp>
    </p:spTree>
    <p:extLst>
      <p:ext uri="{BB962C8B-B14F-4D97-AF65-F5344CB8AC3E}">
        <p14:creationId xmlns:p14="http://schemas.microsoft.com/office/powerpoint/2010/main" val="182297236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5" name="Title 1"/>
          <p:cNvSpPr>
            <a:spLocks noGrp="1"/>
          </p:cNvSpPr>
          <p:nvPr>
            <p:ph type="title"/>
          </p:nvPr>
        </p:nvSpPr>
        <p:spPr>
          <a:xfrm>
            <a:off x="457200" y="438150"/>
            <a:ext cx="8229600" cy="800100"/>
          </a:xfrm>
        </p:spPr>
        <p:txBody>
          <a:bodyPr>
            <a:normAutofit/>
          </a:bodyPr>
          <a:lstStyle/>
          <a:p>
            <a:r>
              <a:rPr lang="en-US" dirty="0" smtClean="0">
                <a:latin typeface="Arial" pitchFamily="34" charset="0"/>
                <a:cs typeface="Arial" pitchFamily="34" charset="0"/>
              </a:rPr>
              <a:t>Điều trị đặc hiệu</a:t>
            </a:r>
            <a:endParaRPr lang="en-US" dirty="0">
              <a:latin typeface="Arial" pitchFamily="34" charset="0"/>
              <a:cs typeface="Arial" pitchFamily="34" charset="0"/>
            </a:endParaRPr>
          </a:p>
        </p:txBody>
      </p:sp>
      <p:sp>
        <p:nvSpPr>
          <p:cNvPr id="1048706" name="Content Placeholder 2"/>
          <p:cNvSpPr>
            <a:spLocks noGrp="1"/>
          </p:cNvSpPr>
          <p:nvPr>
            <p:ph idx="1"/>
          </p:nvPr>
        </p:nvSpPr>
        <p:spPr>
          <a:xfrm>
            <a:off x="457200" y="1123950"/>
            <a:ext cx="8229600" cy="4019550"/>
          </a:xfrm>
        </p:spPr>
        <p:txBody>
          <a:bodyPr>
            <a:normAutofit fontScale="85000" lnSpcReduction="10000"/>
          </a:bodyPr>
          <a:lstStyle/>
          <a:p>
            <a:pPr marL="365760" lvl="1" indent="-256032" algn="just">
              <a:lnSpc>
                <a:spcPct val="150000"/>
              </a:lnSpc>
              <a:buClr>
                <a:schemeClr val="accent3"/>
              </a:buClr>
              <a:buFont typeface="Georgia"/>
              <a:buChar char="•"/>
            </a:pPr>
            <a:r>
              <a:rPr lang="en-US" dirty="0" smtClean="0">
                <a:latin typeface="Arial" pitchFamily="34" charset="0"/>
                <a:cs typeface="Arial" pitchFamily="34" charset="0"/>
              </a:rPr>
              <a:t>Glucocorticosteroids</a:t>
            </a:r>
          </a:p>
          <a:p>
            <a:pPr lvl="1" algn="just">
              <a:lnSpc>
                <a:spcPct val="150000"/>
              </a:lnSpc>
            </a:pPr>
            <a:r>
              <a:rPr lang="vi-VN" dirty="0" smtClean="0">
                <a:latin typeface="Arial" pitchFamily="34" charset="0"/>
                <a:cs typeface="Arial" pitchFamily="34" charset="0"/>
              </a:rPr>
              <a:t>Ư</a:t>
            </a:r>
            <a:r>
              <a:rPr lang="en-US" dirty="0" smtClean="0">
                <a:latin typeface="Arial" pitchFamily="34" charset="0"/>
                <a:cs typeface="Arial" pitchFamily="34" charset="0"/>
              </a:rPr>
              <a:t>u tiên vì: dễ quản lý, an toàn và hiệu quả, giá thành rẻ</a:t>
            </a:r>
          </a:p>
          <a:p>
            <a:pPr lvl="1" algn="just">
              <a:lnSpc>
                <a:spcPct val="150000"/>
              </a:lnSpc>
            </a:pPr>
            <a:r>
              <a:rPr lang="en-US" dirty="0" smtClean="0">
                <a:latin typeface="Arial" pitchFamily="34" charset="0"/>
                <a:cs typeface="Arial" pitchFamily="34" charset="0"/>
              </a:rPr>
              <a:t>Tác dụng: tăng số lượng TC (2/3 BN) sau 2-5 ngày.</a:t>
            </a:r>
          </a:p>
          <a:p>
            <a:pPr lvl="1" algn="just">
              <a:lnSpc>
                <a:spcPct val="150000"/>
              </a:lnSpc>
            </a:pPr>
            <a:r>
              <a:rPr lang="en-US" dirty="0" smtClean="0">
                <a:latin typeface="Arial" pitchFamily="34" charset="0"/>
                <a:cs typeface="Arial" pitchFamily="34" charset="0"/>
              </a:rPr>
              <a:t>20% BN thuyên giảm trong thời gian dài</a:t>
            </a:r>
          </a:p>
          <a:p>
            <a:pPr lvl="1" algn="just">
              <a:lnSpc>
                <a:spcPct val="150000"/>
              </a:lnSpc>
            </a:pPr>
            <a:r>
              <a:rPr lang="en-US" dirty="0" smtClean="0">
                <a:latin typeface="Arial" pitchFamily="34" charset="0"/>
                <a:cs typeface="Arial" pitchFamily="34" charset="0"/>
              </a:rPr>
              <a:t>Cơ chế: tăng chết chương trình của tế bào Lym sản xuất tự KT và điều hòa giảm hoạt động thực bào tiểu cầu của đại thực bào</a:t>
            </a:r>
            <a:endParaRPr lang="en-US" dirty="0">
              <a:latin typeface="Arial" pitchFamily="34" charset="0"/>
              <a:cs typeface="Arial" pitchFamily="34" charset="0"/>
            </a:endParaRPr>
          </a:p>
        </p:txBody>
      </p:sp>
    </p:spTree>
    <p:extLst>
      <p:ext uri="{BB962C8B-B14F-4D97-AF65-F5344CB8AC3E}">
        <p14:creationId xmlns:p14="http://schemas.microsoft.com/office/powerpoint/2010/main" val="174904475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5" name="Title 1"/>
          <p:cNvSpPr>
            <a:spLocks noGrp="1"/>
          </p:cNvSpPr>
          <p:nvPr>
            <p:ph type="title"/>
          </p:nvPr>
        </p:nvSpPr>
        <p:spPr>
          <a:xfrm>
            <a:off x="457200" y="438150"/>
            <a:ext cx="8229600" cy="800100"/>
          </a:xfrm>
        </p:spPr>
        <p:txBody>
          <a:bodyPr>
            <a:normAutofit/>
          </a:bodyPr>
          <a:lstStyle/>
          <a:p>
            <a:r>
              <a:rPr lang="en-US" dirty="0" smtClean="0">
                <a:latin typeface="Arial" pitchFamily="34" charset="0"/>
                <a:cs typeface="Arial" pitchFamily="34" charset="0"/>
              </a:rPr>
              <a:t>Điều trị đặc hiệu</a:t>
            </a:r>
            <a:endParaRPr lang="en-US" dirty="0">
              <a:latin typeface="Arial" pitchFamily="34" charset="0"/>
              <a:cs typeface="Arial" pitchFamily="34" charset="0"/>
            </a:endParaRPr>
          </a:p>
        </p:txBody>
      </p:sp>
      <p:sp>
        <p:nvSpPr>
          <p:cNvPr id="1048706" name="Content Placeholder 2"/>
          <p:cNvSpPr>
            <a:spLocks noGrp="1"/>
          </p:cNvSpPr>
          <p:nvPr>
            <p:ph idx="1"/>
          </p:nvPr>
        </p:nvSpPr>
        <p:spPr>
          <a:xfrm>
            <a:off x="457200" y="1123950"/>
            <a:ext cx="8229600" cy="4019550"/>
          </a:xfrm>
        </p:spPr>
        <p:txBody>
          <a:bodyPr>
            <a:normAutofit fontScale="85000" lnSpcReduction="10000"/>
          </a:bodyPr>
          <a:lstStyle/>
          <a:p>
            <a:pPr marL="365760" lvl="1" indent="-256032" algn="just">
              <a:lnSpc>
                <a:spcPct val="150000"/>
              </a:lnSpc>
              <a:buClr>
                <a:schemeClr val="accent3"/>
              </a:buClr>
              <a:buFont typeface="Georgia"/>
              <a:buChar char="•"/>
            </a:pPr>
            <a:r>
              <a:rPr lang="en-US" dirty="0" smtClean="0">
                <a:latin typeface="Arial" pitchFamily="34" charset="0"/>
                <a:cs typeface="Arial" pitchFamily="34" charset="0"/>
              </a:rPr>
              <a:t>Glucocorticosteroids</a:t>
            </a:r>
          </a:p>
          <a:p>
            <a:pPr lvl="1" algn="just">
              <a:lnSpc>
                <a:spcPct val="150000"/>
              </a:lnSpc>
            </a:pPr>
            <a:r>
              <a:rPr lang="en-US" dirty="0" err="1" smtClean="0">
                <a:latin typeface="Arial" pitchFamily="34" charset="0"/>
                <a:cs typeface="Arial" pitchFamily="34" charset="0"/>
              </a:rPr>
              <a:t>Đầu</a:t>
            </a:r>
            <a:r>
              <a:rPr lang="en-US" dirty="0" smtClean="0">
                <a:latin typeface="Arial" pitchFamily="34" charset="0"/>
                <a:cs typeface="Arial" pitchFamily="34" charset="0"/>
              </a:rPr>
              <a:t> </a:t>
            </a:r>
            <a:r>
              <a:rPr lang="en-US" dirty="0" err="1" smtClean="0">
                <a:latin typeface="Arial" pitchFamily="34" charset="0"/>
                <a:cs typeface="Arial" pitchFamily="34" charset="0"/>
              </a:rPr>
              <a:t>tay</a:t>
            </a:r>
            <a:r>
              <a:rPr lang="en-US" dirty="0" smtClean="0">
                <a:latin typeface="Arial" pitchFamily="34" charset="0"/>
                <a:cs typeface="Arial" pitchFamily="34" charset="0"/>
              </a:rPr>
              <a:t>: </a:t>
            </a:r>
            <a:r>
              <a:rPr lang="en-US" dirty="0" err="1" smtClean="0">
                <a:latin typeface="Arial" pitchFamily="34" charset="0"/>
                <a:cs typeface="Arial" pitchFamily="34" charset="0"/>
              </a:rPr>
              <a:t>Methylprednisolon</a:t>
            </a:r>
            <a:r>
              <a:rPr lang="en-US" dirty="0" smtClean="0">
                <a:latin typeface="Arial" pitchFamily="34" charset="0"/>
                <a:cs typeface="Arial" pitchFamily="34" charset="0"/>
              </a:rPr>
              <a:t> 1-2 mg/kg/</a:t>
            </a:r>
            <a:r>
              <a:rPr lang="en-US" dirty="0" err="1" smtClean="0">
                <a:latin typeface="Arial" pitchFamily="34" charset="0"/>
                <a:cs typeface="Arial" pitchFamily="34" charset="0"/>
              </a:rPr>
              <a:t>ngày</a:t>
            </a:r>
            <a:endParaRPr lang="en-US" dirty="0" smtClean="0">
              <a:latin typeface="Arial" pitchFamily="34" charset="0"/>
              <a:cs typeface="Arial" pitchFamily="34" charset="0"/>
            </a:endParaRPr>
          </a:p>
          <a:p>
            <a:pPr lvl="1" algn="just">
              <a:lnSpc>
                <a:spcPct val="150000"/>
              </a:lnSpc>
            </a:pPr>
            <a:r>
              <a:rPr lang="en-US" dirty="0" smtClean="0">
                <a:latin typeface="Arial" pitchFamily="34" charset="0"/>
                <a:cs typeface="Arial" pitchFamily="34" charset="0"/>
              </a:rPr>
              <a:t>Dexamethasone </a:t>
            </a:r>
            <a:r>
              <a:rPr lang="en-US" dirty="0" smtClean="0">
                <a:latin typeface="Arial" pitchFamily="34" charset="0"/>
                <a:cs typeface="Arial" pitchFamily="34" charset="0"/>
              </a:rPr>
              <a:t>liều cao 40 mg/ngày uống trong 4 ngày không cần giảm liều</a:t>
            </a:r>
          </a:p>
          <a:p>
            <a:pPr lvl="1" algn="just">
              <a:lnSpc>
                <a:spcPct val="150000"/>
              </a:lnSpc>
            </a:pPr>
            <a:r>
              <a:rPr lang="en-US" dirty="0" smtClean="0">
                <a:latin typeface="Arial" pitchFamily="34" charset="0"/>
                <a:cs typeface="Arial" pitchFamily="34" charset="0"/>
              </a:rPr>
              <a:t>Hoặc, prednisone 1 mg/kg/ngày trong 1-2 tuần giảm liều dần</a:t>
            </a:r>
          </a:p>
          <a:p>
            <a:pPr lvl="1" algn="just">
              <a:lnSpc>
                <a:spcPct val="150000"/>
              </a:lnSpc>
            </a:pPr>
            <a:r>
              <a:rPr lang="en-US" dirty="0" smtClean="0">
                <a:latin typeface="Arial" pitchFamily="34" charset="0"/>
                <a:cs typeface="Arial" pitchFamily="34" charset="0"/>
              </a:rPr>
              <a:t>40 mg/ngày dexamethasone tương đương 4 mg/kg/ngày prednisone</a:t>
            </a:r>
            <a:endParaRPr lang="en-US" dirty="0">
              <a:latin typeface="Arial" pitchFamily="34" charset="0"/>
              <a:cs typeface="Arial" pitchFamily="34" charset="0"/>
            </a:endParaRPr>
          </a:p>
        </p:txBody>
      </p:sp>
    </p:spTree>
    <p:extLst>
      <p:ext uri="{BB962C8B-B14F-4D97-AF65-F5344CB8AC3E}">
        <p14:creationId xmlns:p14="http://schemas.microsoft.com/office/powerpoint/2010/main" val="338709196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27500" t="19565" r="4971" b="57881"/>
          <a:stretch/>
        </p:blipFill>
        <p:spPr bwMode="auto">
          <a:xfrm>
            <a:off x="0" y="285750"/>
            <a:ext cx="8183218"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Content Placeholder 2"/>
          <p:cNvSpPr>
            <a:spLocks noGrp="1"/>
          </p:cNvSpPr>
          <p:nvPr>
            <p:ph idx="1"/>
          </p:nvPr>
        </p:nvSpPr>
        <p:spPr>
          <a:xfrm>
            <a:off x="457200" y="1123950"/>
            <a:ext cx="8229600" cy="4019550"/>
          </a:xfrm>
        </p:spPr>
        <p:txBody>
          <a:bodyPr>
            <a:normAutofit fontScale="92500" lnSpcReduction="10000"/>
          </a:bodyPr>
          <a:lstStyle/>
          <a:p>
            <a:pPr marL="365760" lvl="1" indent="-256032" algn="just">
              <a:lnSpc>
                <a:spcPct val="150000"/>
              </a:lnSpc>
              <a:buClr>
                <a:schemeClr val="accent3"/>
              </a:buClr>
              <a:buFont typeface="Georgia"/>
              <a:buChar char="•"/>
            </a:pPr>
            <a:r>
              <a:rPr lang="en-US" dirty="0" smtClean="0">
                <a:latin typeface="Arial" pitchFamily="34" charset="0"/>
                <a:cs typeface="Arial" pitchFamily="34" charset="0"/>
              </a:rPr>
              <a:t>So với prednisone, dexamethasone khác biệt:</a:t>
            </a:r>
          </a:p>
          <a:p>
            <a:pPr lvl="1" algn="just">
              <a:lnSpc>
                <a:spcPct val="150000"/>
              </a:lnSpc>
            </a:pPr>
            <a:r>
              <a:rPr lang="en-US" dirty="0" smtClean="0">
                <a:latin typeface="Arial" pitchFamily="34" charset="0"/>
                <a:cs typeface="Arial" pitchFamily="34" charset="0"/>
              </a:rPr>
              <a:t>Đáp ứng tốt hơn sau 2 tuần</a:t>
            </a:r>
          </a:p>
          <a:p>
            <a:pPr lvl="1" algn="just">
              <a:lnSpc>
                <a:spcPct val="150000"/>
              </a:lnSpc>
            </a:pPr>
            <a:r>
              <a:rPr lang="en-US" dirty="0" smtClean="0">
                <a:latin typeface="Arial" pitchFamily="34" charset="0"/>
                <a:cs typeface="Arial" pitchFamily="34" charset="0"/>
              </a:rPr>
              <a:t>Biến cố xuất huyết thấp hơn trong 10 ngày đầu</a:t>
            </a:r>
          </a:p>
          <a:p>
            <a:pPr lvl="1" algn="just">
              <a:lnSpc>
                <a:spcPct val="150000"/>
              </a:lnSpc>
            </a:pPr>
            <a:r>
              <a:rPr lang="en-US" dirty="0" smtClean="0">
                <a:latin typeface="Arial" pitchFamily="34" charset="0"/>
                <a:cs typeface="Arial" pitchFamily="34" charset="0"/>
              </a:rPr>
              <a:t>Ít tác dụng phụ hơn (prednisone 1/5 tác dụng phụ là tăng cân)</a:t>
            </a:r>
          </a:p>
          <a:p>
            <a:pPr lvl="1" algn="just">
              <a:lnSpc>
                <a:spcPct val="150000"/>
              </a:lnSpc>
            </a:pPr>
            <a:r>
              <a:rPr lang="en-US" dirty="0" smtClean="0">
                <a:latin typeface="Arial" pitchFamily="34" charset="0"/>
                <a:cs typeface="Arial" pitchFamily="34" charset="0"/>
              </a:rPr>
              <a:t>Không khác nhau về đáp ứng trong thời gian dài (6 tháng)</a:t>
            </a:r>
          </a:p>
          <a:p>
            <a:pPr lvl="1" algn="just">
              <a:lnSpc>
                <a:spcPct val="150000"/>
              </a:lnSpc>
            </a:pPr>
            <a:endParaRPr lang="en-US" dirty="0" smtClean="0">
              <a:latin typeface="Arial" pitchFamily="34" charset="0"/>
              <a:cs typeface="Arial" pitchFamily="34" charset="0"/>
            </a:endParaRPr>
          </a:p>
          <a:p>
            <a:pPr lvl="1" algn="just">
              <a:lnSpc>
                <a:spcPct val="150000"/>
              </a:lnSpc>
            </a:pPr>
            <a:endParaRPr lang="en-US" dirty="0">
              <a:latin typeface="Arial" pitchFamily="34" charset="0"/>
              <a:cs typeface="Arial" pitchFamily="34" charset="0"/>
            </a:endParaRPr>
          </a:p>
        </p:txBody>
      </p:sp>
    </p:spTree>
    <p:extLst>
      <p:ext uri="{BB962C8B-B14F-4D97-AF65-F5344CB8AC3E}">
        <p14:creationId xmlns:p14="http://schemas.microsoft.com/office/powerpoint/2010/main" val="3325105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8" name="Title 1"/>
          <p:cNvSpPr>
            <a:spLocks noGrp="1"/>
          </p:cNvSpPr>
          <p:nvPr>
            <p:ph type="title"/>
          </p:nvPr>
        </p:nvSpPr>
        <p:spPr>
          <a:xfrm>
            <a:off x="293914" y="277782"/>
            <a:ext cx="8229600" cy="800100"/>
          </a:xfrm>
        </p:spPr>
        <p:txBody>
          <a:bodyPr/>
          <a:lstStyle/>
          <a:p>
            <a:r>
              <a:rPr lang="en-US" dirty="0" smtClean="0">
                <a:latin typeface="Arial" pitchFamily="34" charset="0"/>
                <a:cs typeface="Arial" pitchFamily="34" charset="0"/>
              </a:rPr>
              <a:t>Cấu trúc tiểu cầu</a:t>
            </a:r>
            <a:endParaRPr lang="en-US" dirty="0">
              <a:latin typeface="Arial" pitchFamily="34" charset="0"/>
              <a:cs typeface="Arial" pitchFamily="34" charset="0"/>
            </a:endParaRPr>
          </a:p>
        </p:txBody>
      </p:sp>
      <p:sp>
        <p:nvSpPr>
          <p:cNvPr id="2" name="Content Placeholder 1"/>
          <p:cNvSpPr>
            <a:spLocks noGrp="1"/>
          </p:cNvSpPr>
          <p:nvPr>
            <p:ph idx="1"/>
          </p:nvPr>
        </p:nvSpPr>
        <p:spPr>
          <a:xfrm>
            <a:off x="381000" y="1123950"/>
            <a:ext cx="8229600" cy="3243834"/>
          </a:xfrm>
        </p:spPr>
        <p:txBody>
          <a:bodyPr>
            <a:normAutofit fontScale="92500"/>
          </a:bodyPr>
          <a:lstStyle/>
          <a:p>
            <a:r>
              <a:rPr lang="en-US" dirty="0" smtClean="0">
                <a:latin typeface="Arial" pitchFamily="34" charset="0"/>
                <a:cs typeface="Arial" pitchFamily="34" charset="0"/>
              </a:rPr>
              <a:t>Đặc điểm chung:</a:t>
            </a:r>
          </a:p>
          <a:p>
            <a:pPr lvl="1"/>
            <a:r>
              <a:rPr lang="en-US" dirty="0" smtClean="0">
                <a:latin typeface="Arial" pitchFamily="34" charset="0"/>
                <a:cs typeface="Arial" pitchFamily="34" charset="0"/>
              </a:rPr>
              <a:t>Tế bào nhỏ, không nhân, hình dạng không nhất định.</a:t>
            </a:r>
          </a:p>
          <a:p>
            <a:pPr lvl="1"/>
            <a:r>
              <a:rPr lang="en-US" dirty="0" smtClean="0">
                <a:latin typeface="Arial" pitchFamily="34" charset="0"/>
                <a:cs typeface="Arial" pitchFamily="34" charset="0"/>
              </a:rPr>
              <a:t>Đường kính 2-4µm, thể tích 5-7mm</a:t>
            </a:r>
            <a:r>
              <a:rPr lang="en-US" baseline="30000" dirty="0" smtClean="0">
                <a:latin typeface="Arial" pitchFamily="34" charset="0"/>
                <a:cs typeface="Arial" pitchFamily="34" charset="0"/>
              </a:rPr>
              <a:t>3</a:t>
            </a:r>
            <a:r>
              <a:rPr lang="en-US" dirty="0" smtClean="0">
                <a:latin typeface="Arial" pitchFamily="34" charset="0"/>
                <a:cs typeface="Arial" pitchFamily="34" charset="0"/>
              </a:rPr>
              <a:t>.</a:t>
            </a:r>
          </a:p>
          <a:p>
            <a:pPr lvl="1"/>
            <a:r>
              <a:rPr lang="en-US" dirty="0" smtClean="0">
                <a:latin typeface="Arial" pitchFamily="34" charset="0"/>
                <a:cs typeface="Arial" pitchFamily="34" charset="0"/>
              </a:rPr>
              <a:t>Tích điện âm mạnh</a:t>
            </a:r>
          </a:p>
          <a:p>
            <a:pPr lvl="1"/>
            <a:r>
              <a:rPr lang="en-US" dirty="0" smtClean="0">
                <a:latin typeface="Arial" pitchFamily="34" charset="0"/>
                <a:cs typeface="Arial" pitchFamily="34" charset="0"/>
              </a:rPr>
              <a:t>Số lượng 150-400 x 10</a:t>
            </a:r>
            <a:r>
              <a:rPr lang="en-US" baseline="30000" dirty="0" smtClean="0">
                <a:latin typeface="Arial" pitchFamily="34" charset="0"/>
                <a:cs typeface="Arial" pitchFamily="34" charset="0"/>
              </a:rPr>
              <a:t>9</a:t>
            </a:r>
            <a:r>
              <a:rPr lang="en-US" dirty="0" smtClean="0">
                <a:latin typeface="Arial" pitchFamily="34" charset="0"/>
                <a:cs typeface="Arial" pitchFamily="34" charset="0"/>
              </a:rPr>
              <a:t>/L, thời gian sống 8-10 ngày</a:t>
            </a:r>
          </a:p>
          <a:p>
            <a:pPr lvl="1"/>
            <a:r>
              <a:rPr lang="en-US" dirty="0" smtClean="0">
                <a:latin typeface="Arial" pitchFamily="34" charset="0"/>
                <a:cs typeface="Arial" pitchFamily="34" charset="0"/>
              </a:rPr>
              <a:t>30% bị bắt giữ ở lách</a:t>
            </a:r>
          </a:p>
          <a:p>
            <a:pPr lvl="1"/>
            <a:r>
              <a:rPr lang="en-US" dirty="0" smtClean="0">
                <a:latin typeface="Arial" pitchFamily="34" charset="0"/>
                <a:cs typeface="Arial" pitchFamily="34" charset="0"/>
              </a:rPr>
              <a:t>Trẻ sơ sinh # người lớn kể từ ngày thứ 2 sau sinh</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5" name="Title 1"/>
          <p:cNvSpPr>
            <a:spLocks noGrp="1"/>
          </p:cNvSpPr>
          <p:nvPr>
            <p:ph type="title"/>
          </p:nvPr>
        </p:nvSpPr>
        <p:spPr>
          <a:xfrm>
            <a:off x="457200" y="438150"/>
            <a:ext cx="8229600" cy="800100"/>
          </a:xfrm>
        </p:spPr>
        <p:txBody>
          <a:bodyPr>
            <a:normAutofit/>
          </a:bodyPr>
          <a:lstStyle/>
          <a:p>
            <a:r>
              <a:rPr lang="en-US" dirty="0" smtClean="0">
                <a:latin typeface="Arial" pitchFamily="34" charset="0"/>
                <a:cs typeface="Arial" pitchFamily="34" charset="0"/>
              </a:rPr>
              <a:t>Điều trị đặc hiệu</a:t>
            </a:r>
            <a:endParaRPr lang="en-US" dirty="0">
              <a:latin typeface="Arial" pitchFamily="34" charset="0"/>
              <a:cs typeface="Arial" pitchFamily="34" charset="0"/>
            </a:endParaRPr>
          </a:p>
        </p:txBody>
      </p:sp>
      <p:sp>
        <p:nvSpPr>
          <p:cNvPr id="1048706" name="Content Placeholder 2"/>
          <p:cNvSpPr>
            <a:spLocks noGrp="1"/>
          </p:cNvSpPr>
          <p:nvPr>
            <p:ph idx="1"/>
          </p:nvPr>
        </p:nvSpPr>
        <p:spPr>
          <a:xfrm>
            <a:off x="457200" y="1123950"/>
            <a:ext cx="8229600" cy="4019550"/>
          </a:xfrm>
        </p:spPr>
        <p:txBody>
          <a:bodyPr>
            <a:normAutofit fontScale="70000" lnSpcReduction="20000"/>
          </a:bodyPr>
          <a:lstStyle/>
          <a:p>
            <a:pPr marL="365760" lvl="1" indent="-256032" algn="just">
              <a:lnSpc>
                <a:spcPct val="150000"/>
              </a:lnSpc>
              <a:buClr>
                <a:schemeClr val="accent3"/>
              </a:buClr>
              <a:buFont typeface="Georgia"/>
              <a:buChar char="•"/>
            </a:pPr>
            <a:r>
              <a:rPr lang="en-US" sz="3400" dirty="0" smtClean="0">
                <a:latin typeface="Arial" pitchFamily="34" charset="0"/>
                <a:cs typeface="Arial" pitchFamily="34" charset="0"/>
              </a:rPr>
              <a:t>IVIG:</a:t>
            </a:r>
          </a:p>
          <a:p>
            <a:pPr lvl="1" algn="just">
              <a:lnSpc>
                <a:spcPct val="150000"/>
              </a:lnSpc>
            </a:pPr>
            <a:r>
              <a:rPr lang="en-US" dirty="0" smtClean="0">
                <a:latin typeface="Arial" pitchFamily="34" charset="0"/>
                <a:cs typeface="Arial" pitchFamily="34" charset="0"/>
              </a:rPr>
              <a:t>Năng số lượng tiểu cầu trong vòng 24 – 48h</a:t>
            </a:r>
          </a:p>
          <a:p>
            <a:pPr lvl="1" algn="just">
              <a:lnSpc>
                <a:spcPct val="150000"/>
              </a:lnSpc>
            </a:pPr>
            <a:r>
              <a:rPr lang="en-US" dirty="0" smtClean="0">
                <a:latin typeface="Arial" pitchFamily="34" charset="0"/>
                <a:cs typeface="Arial" pitchFamily="34" charset="0"/>
              </a:rPr>
              <a:t>Đáp ứng với IVIG làm tăng tiểu cầu được xem là tiêu chuẩn chẩn đoán ITP</a:t>
            </a:r>
          </a:p>
          <a:p>
            <a:pPr lvl="1" algn="just">
              <a:lnSpc>
                <a:spcPct val="150000"/>
              </a:lnSpc>
            </a:pPr>
            <a:r>
              <a:rPr lang="en-US" dirty="0" smtClean="0">
                <a:latin typeface="Arial" pitchFamily="34" charset="0"/>
                <a:cs typeface="Arial" pitchFamily="34" charset="0"/>
              </a:rPr>
              <a:t>Hiệu quả kéo dài 2 – 6 tuần</a:t>
            </a:r>
          </a:p>
          <a:p>
            <a:pPr lvl="1" algn="just">
              <a:lnSpc>
                <a:spcPct val="150000"/>
              </a:lnSpc>
            </a:pPr>
            <a:r>
              <a:rPr lang="en-US" dirty="0" err="1" smtClean="0">
                <a:latin typeface="Arial" pitchFamily="34" charset="0"/>
                <a:cs typeface="Arial" pitchFamily="34" charset="0"/>
              </a:rPr>
              <a:t>Chỉ</a:t>
            </a:r>
            <a:r>
              <a:rPr lang="en-US" dirty="0" smtClean="0">
                <a:latin typeface="Arial" pitchFamily="34" charset="0"/>
                <a:cs typeface="Arial" pitchFamily="34" charset="0"/>
              </a:rPr>
              <a:t> </a:t>
            </a:r>
            <a:r>
              <a:rPr lang="en-US" dirty="0" err="1" smtClean="0">
                <a:latin typeface="Arial" pitchFamily="34" charset="0"/>
                <a:cs typeface="Arial" pitchFamily="34" charset="0"/>
              </a:rPr>
              <a:t>định</a:t>
            </a:r>
            <a:r>
              <a:rPr lang="en-US" dirty="0" smtClean="0">
                <a:latin typeface="Arial" pitchFamily="34" charset="0"/>
                <a:cs typeface="Arial" pitchFamily="34" charset="0"/>
              </a:rPr>
              <a:t>: </a:t>
            </a:r>
            <a:r>
              <a:rPr lang="en-US" dirty="0" smtClean="0">
                <a:latin typeface="Arial" pitchFamily="34" charset="0"/>
                <a:cs typeface="Arial" pitchFamily="34" charset="0"/>
              </a:rPr>
              <a:t>sử dụng cho BN </a:t>
            </a:r>
            <a:r>
              <a:rPr lang="en-US" dirty="0" err="1" smtClean="0">
                <a:latin typeface="Arial" pitchFamily="34" charset="0"/>
                <a:cs typeface="Arial" pitchFamily="34" charset="0"/>
              </a:rPr>
              <a:t>xuất</a:t>
            </a:r>
            <a:r>
              <a:rPr lang="en-US" dirty="0" smtClean="0">
                <a:latin typeface="Arial" pitchFamily="34" charset="0"/>
                <a:cs typeface="Arial" pitchFamily="34" charset="0"/>
              </a:rPr>
              <a:t> </a:t>
            </a:r>
            <a:r>
              <a:rPr lang="en-US" dirty="0" err="1" smtClean="0">
                <a:latin typeface="Arial" pitchFamily="34" charset="0"/>
                <a:cs typeface="Arial" pitchFamily="34" charset="0"/>
              </a:rPr>
              <a:t>huyết</a:t>
            </a:r>
            <a:r>
              <a:rPr lang="en-US" dirty="0" smtClean="0">
                <a:latin typeface="Arial" pitchFamily="34" charset="0"/>
                <a:cs typeface="Arial" pitchFamily="34" charset="0"/>
              </a:rPr>
              <a:t> </a:t>
            </a:r>
            <a:r>
              <a:rPr lang="en-US" dirty="0" err="1" smtClean="0">
                <a:latin typeface="Arial" pitchFamily="34" charset="0"/>
                <a:cs typeface="Arial" pitchFamily="34" charset="0"/>
              </a:rPr>
              <a:t>đang</a:t>
            </a:r>
            <a:r>
              <a:rPr lang="en-US" dirty="0" smtClean="0">
                <a:latin typeface="Arial" pitchFamily="34" charset="0"/>
                <a:cs typeface="Arial" pitchFamily="34" charset="0"/>
              </a:rPr>
              <a:t> </a:t>
            </a:r>
            <a:r>
              <a:rPr lang="en-US" dirty="0" err="1" smtClean="0">
                <a:latin typeface="Arial" pitchFamily="34" charset="0"/>
                <a:cs typeface="Arial" pitchFamily="34" charset="0"/>
              </a:rPr>
              <a:t>diễn</a:t>
            </a:r>
            <a:r>
              <a:rPr lang="en-US" dirty="0" smtClean="0">
                <a:latin typeface="Arial" pitchFamily="34" charset="0"/>
                <a:cs typeface="Arial" pitchFamily="34" charset="0"/>
              </a:rPr>
              <a:t> </a:t>
            </a:r>
            <a:r>
              <a:rPr lang="en-US" dirty="0" err="1" smtClean="0">
                <a:latin typeface="Arial" pitchFamily="34" charset="0"/>
                <a:cs typeface="Arial" pitchFamily="34" charset="0"/>
              </a:rPr>
              <a:t>tiến</a:t>
            </a:r>
            <a:r>
              <a:rPr lang="en-US" dirty="0" smtClean="0">
                <a:latin typeface="Arial" pitchFamily="34" charset="0"/>
                <a:cs typeface="Arial" pitchFamily="34" charset="0"/>
              </a:rPr>
              <a:t>, </a:t>
            </a:r>
            <a:r>
              <a:rPr lang="en-US" dirty="0" err="1" smtClean="0">
                <a:latin typeface="Arial" pitchFamily="34" charset="0"/>
                <a:cs typeface="Arial" pitchFamily="34" charset="0"/>
              </a:rPr>
              <a:t>cần</a:t>
            </a:r>
            <a:r>
              <a:rPr lang="en-US" dirty="0" smtClean="0">
                <a:latin typeface="Arial" pitchFamily="34" charset="0"/>
                <a:cs typeface="Arial" pitchFamily="34" charset="0"/>
              </a:rPr>
              <a:t> </a:t>
            </a:r>
            <a:r>
              <a:rPr lang="en-US" dirty="0" smtClean="0">
                <a:latin typeface="Arial" pitchFamily="34" charset="0"/>
                <a:cs typeface="Arial" pitchFamily="34" charset="0"/>
              </a:rPr>
              <a:t>nâng nhanh tạm thời số lượng TC để làm thủ thuật hoặc cầm máu hoặc BN không dung </a:t>
            </a:r>
            <a:r>
              <a:rPr lang="en-US" dirty="0" err="1" smtClean="0">
                <a:latin typeface="Arial" pitchFamily="34" charset="0"/>
                <a:cs typeface="Arial" pitchFamily="34" charset="0"/>
              </a:rPr>
              <a:t>nạp</a:t>
            </a:r>
            <a:r>
              <a:rPr lang="en-US" dirty="0" smtClean="0">
                <a:latin typeface="Arial" pitchFamily="34" charset="0"/>
                <a:cs typeface="Arial" pitchFamily="34" charset="0"/>
              </a:rPr>
              <a:t> </a:t>
            </a:r>
            <a:r>
              <a:rPr lang="en-US" dirty="0" smtClean="0">
                <a:latin typeface="Arial" pitchFamily="34" charset="0"/>
                <a:cs typeface="Arial" pitchFamily="34" charset="0"/>
              </a:rPr>
              <a:t>GCS, ITP </a:t>
            </a:r>
            <a:r>
              <a:rPr lang="en-US" dirty="0" err="1" smtClean="0">
                <a:latin typeface="Arial" pitchFamily="34" charset="0"/>
                <a:cs typeface="Arial" pitchFamily="34" charset="0"/>
              </a:rPr>
              <a:t>tái</a:t>
            </a:r>
            <a:r>
              <a:rPr lang="en-US" dirty="0" smtClean="0">
                <a:latin typeface="Arial" pitchFamily="34" charset="0"/>
                <a:cs typeface="Arial" pitchFamily="34" charset="0"/>
              </a:rPr>
              <a:t> </a:t>
            </a:r>
            <a:r>
              <a:rPr lang="en-US" dirty="0" err="1" smtClean="0">
                <a:latin typeface="Arial" pitchFamily="34" charset="0"/>
                <a:cs typeface="Arial" pitchFamily="34" charset="0"/>
              </a:rPr>
              <a:t>phát</a:t>
            </a:r>
            <a:endParaRPr lang="en-US" dirty="0" smtClean="0">
              <a:latin typeface="Arial" pitchFamily="34" charset="0"/>
              <a:cs typeface="Arial" pitchFamily="34" charset="0"/>
            </a:endParaRPr>
          </a:p>
          <a:p>
            <a:pPr lvl="1" algn="just">
              <a:lnSpc>
                <a:spcPct val="150000"/>
              </a:lnSpc>
            </a:pPr>
            <a:r>
              <a:rPr lang="en-US" dirty="0" smtClean="0">
                <a:latin typeface="Arial" pitchFamily="34" charset="0"/>
                <a:cs typeface="Arial" pitchFamily="34" charset="0"/>
              </a:rPr>
              <a:t>Cơ chế: cản trở đại thực bào bị hấp thu bởi tự kháng thể bao quanh tiểu cầu</a:t>
            </a:r>
          </a:p>
          <a:p>
            <a:pPr lvl="1" algn="just">
              <a:lnSpc>
                <a:spcPct val="150000"/>
              </a:lnSpc>
            </a:pPr>
            <a:endParaRPr lang="en-US" dirty="0">
              <a:latin typeface="Arial" pitchFamily="34" charset="0"/>
              <a:cs typeface="Arial" pitchFamily="34" charset="0"/>
            </a:endParaRPr>
          </a:p>
        </p:txBody>
      </p:sp>
    </p:spTree>
    <p:extLst>
      <p:ext uri="{BB962C8B-B14F-4D97-AF65-F5344CB8AC3E}">
        <p14:creationId xmlns:p14="http://schemas.microsoft.com/office/powerpoint/2010/main" val="86057682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5" name="Title 1"/>
          <p:cNvSpPr>
            <a:spLocks noGrp="1"/>
          </p:cNvSpPr>
          <p:nvPr>
            <p:ph type="title"/>
          </p:nvPr>
        </p:nvSpPr>
        <p:spPr>
          <a:xfrm>
            <a:off x="457200" y="438150"/>
            <a:ext cx="8229600" cy="800100"/>
          </a:xfrm>
        </p:spPr>
        <p:txBody>
          <a:bodyPr>
            <a:normAutofit/>
          </a:bodyPr>
          <a:lstStyle/>
          <a:p>
            <a:r>
              <a:rPr lang="en-US" dirty="0" smtClean="0">
                <a:latin typeface="Arial" pitchFamily="34" charset="0"/>
                <a:cs typeface="Arial" pitchFamily="34" charset="0"/>
              </a:rPr>
              <a:t>Điều trị đặc hiệu</a:t>
            </a:r>
            <a:endParaRPr lang="en-US" dirty="0">
              <a:latin typeface="Arial" pitchFamily="34" charset="0"/>
              <a:cs typeface="Arial" pitchFamily="34" charset="0"/>
            </a:endParaRPr>
          </a:p>
        </p:txBody>
      </p:sp>
      <p:sp>
        <p:nvSpPr>
          <p:cNvPr id="1048706" name="Content Placeholder 2"/>
          <p:cNvSpPr>
            <a:spLocks noGrp="1"/>
          </p:cNvSpPr>
          <p:nvPr>
            <p:ph idx="1"/>
          </p:nvPr>
        </p:nvSpPr>
        <p:spPr>
          <a:xfrm>
            <a:off x="457200" y="1123950"/>
            <a:ext cx="8229600" cy="4019550"/>
          </a:xfrm>
        </p:spPr>
        <p:txBody>
          <a:bodyPr>
            <a:normAutofit fontScale="92500" lnSpcReduction="20000"/>
          </a:bodyPr>
          <a:lstStyle/>
          <a:p>
            <a:pPr marL="365760" lvl="1" indent="-256032" algn="just">
              <a:lnSpc>
                <a:spcPct val="150000"/>
              </a:lnSpc>
              <a:buClr>
                <a:schemeClr val="accent3"/>
              </a:buClr>
              <a:buFont typeface="Georgia"/>
              <a:buChar char="•"/>
            </a:pPr>
            <a:r>
              <a:rPr lang="en-US" dirty="0" smtClean="0">
                <a:latin typeface="Arial" pitchFamily="34" charset="0"/>
                <a:cs typeface="Arial" pitchFamily="34" charset="0"/>
              </a:rPr>
              <a:t>IVIG:</a:t>
            </a:r>
          </a:p>
          <a:p>
            <a:pPr lvl="1" algn="just">
              <a:lnSpc>
                <a:spcPct val="150000"/>
              </a:lnSpc>
            </a:pPr>
            <a:r>
              <a:rPr lang="en-US" dirty="0" err="1" smtClean="0">
                <a:latin typeface="Arial" pitchFamily="34" charset="0"/>
                <a:cs typeface="Arial" pitchFamily="34" charset="0"/>
              </a:rPr>
              <a:t>Liều</a:t>
            </a:r>
            <a:r>
              <a:rPr lang="en-US" dirty="0" smtClean="0">
                <a:latin typeface="Arial" pitchFamily="34" charset="0"/>
                <a:cs typeface="Arial" pitchFamily="34" charset="0"/>
              </a:rPr>
              <a:t>: 1 g/kg/</a:t>
            </a:r>
            <a:r>
              <a:rPr lang="en-US" dirty="0" err="1" smtClean="0">
                <a:latin typeface="Arial" pitchFamily="34" charset="0"/>
                <a:cs typeface="Arial" pitchFamily="34" charset="0"/>
              </a:rPr>
              <a:t>ngày</a:t>
            </a:r>
            <a:r>
              <a:rPr lang="en-US" dirty="0" smtClean="0">
                <a:latin typeface="Arial" pitchFamily="34" charset="0"/>
                <a:cs typeface="Arial" pitchFamily="34" charset="0"/>
              </a:rPr>
              <a:t> </a:t>
            </a:r>
            <a:r>
              <a:rPr lang="en-US" dirty="0" err="1" smtClean="0">
                <a:latin typeface="Arial" pitchFamily="34" charset="0"/>
                <a:cs typeface="Arial" pitchFamily="34" charset="0"/>
              </a:rPr>
              <a:t>trong</a:t>
            </a:r>
            <a:r>
              <a:rPr lang="en-US" dirty="0" smtClean="0">
                <a:latin typeface="Arial" pitchFamily="34" charset="0"/>
                <a:cs typeface="Arial" pitchFamily="34" charset="0"/>
              </a:rPr>
              <a:t> 1-2 </a:t>
            </a:r>
            <a:r>
              <a:rPr lang="en-US" dirty="0" err="1" smtClean="0">
                <a:latin typeface="Arial" pitchFamily="34" charset="0"/>
                <a:cs typeface="Arial" pitchFamily="34" charset="0"/>
              </a:rPr>
              <a:t>ngày</a:t>
            </a:r>
            <a:r>
              <a:rPr lang="en-US" dirty="0" smtClean="0">
                <a:latin typeface="Arial" pitchFamily="34" charset="0"/>
                <a:cs typeface="Arial" pitchFamily="34" charset="0"/>
              </a:rPr>
              <a:t> </a:t>
            </a:r>
            <a:r>
              <a:rPr lang="en-US" dirty="0" err="1" smtClean="0">
                <a:latin typeface="Arial" pitchFamily="34" charset="0"/>
                <a:cs typeface="Arial" pitchFamily="34" charset="0"/>
              </a:rPr>
              <a:t>hoặc</a:t>
            </a:r>
            <a:r>
              <a:rPr lang="en-US" dirty="0" smtClean="0">
                <a:latin typeface="Arial" pitchFamily="34" charset="0"/>
                <a:cs typeface="Arial" pitchFamily="34" charset="0"/>
              </a:rPr>
              <a:t> 0.4 g/kg/</a:t>
            </a:r>
            <a:r>
              <a:rPr lang="en-US" dirty="0" err="1" smtClean="0">
                <a:latin typeface="Arial" pitchFamily="34" charset="0"/>
                <a:cs typeface="Arial" pitchFamily="34" charset="0"/>
              </a:rPr>
              <a:t>ngày</a:t>
            </a:r>
            <a:r>
              <a:rPr lang="en-US" dirty="0" smtClean="0">
                <a:latin typeface="Arial" pitchFamily="34" charset="0"/>
                <a:cs typeface="Arial" pitchFamily="34" charset="0"/>
              </a:rPr>
              <a:t> </a:t>
            </a:r>
            <a:r>
              <a:rPr lang="en-US" dirty="0" err="1" smtClean="0">
                <a:latin typeface="Arial" pitchFamily="34" charset="0"/>
                <a:cs typeface="Arial" pitchFamily="34" charset="0"/>
              </a:rPr>
              <a:t>trong</a:t>
            </a:r>
            <a:r>
              <a:rPr lang="en-US" dirty="0" smtClean="0">
                <a:latin typeface="Arial" pitchFamily="34" charset="0"/>
                <a:cs typeface="Arial" pitchFamily="34" charset="0"/>
              </a:rPr>
              <a:t> 5 </a:t>
            </a:r>
            <a:r>
              <a:rPr lang="en-US" dirty="0" err="1" smtClean="0">
                <a:latin typeface="Arial" pitchFamily="34" charset="0"/>
                <a:cs typeface="Arial" pitchFamily="34" charset="0"/>
              </a:rPr>
              <a:t>ngày</a:t>
            </a:r>
            <a:endParaRPr lang="en-US" dirty="0">
              <a:latin typeface="Arial" pitchFamily="34" charset="0"/>
              <a:cs typeface="Arial" pitchFamily="34" charset="0"/>
            </a:endParaRPr>
          </a:p>
          <a:p>
            <a:pPr lvl="1" algn="just">
              <a:lnSpc>
                <a:spcPct val="150000"/>
              </a:lnSpc>
            </a:pPr>
            <a:r>
              <a:rPr lang="en-US" dirty="0" err="1" smtClean="0">
                <a:latin typeface="Arial" pitchFamily="34" charset="0"/>
                <a:cs typeface="Arial" pitchFamily="34" charset="0"/>
              </a:rPr>
              <a:t>Phản</a:t>
            </a:r>
            <a:r>
              <a:rPr lang="en-US" dirty="0" smtClean="0">
                <a:latin typeface="Arial" pitchFamily="34" charset="0"/>
                <a:cs typeface="Arial" pitchFamily="34" charset="0"/>
              </a:rPr>
              <a:t> </a:t>
            </a:r>
            <a:r>
              <a:rPr lang="en-US" dirty="0" err="1" smtClean="0">
                <a:latin typeface="Arial" pitchFamily="34" charset="0"/>
                <a:cs typeface="Arial" pitchFamily="34" charset="0"/>
              </a:rPr>
              <a:t>ứng</a:t>
            </a:r>
            <a:r>
              <a:rPr lang="en-US" dirty="0" smtClean="0">
                <a:latin typeface="Arial" pitchFamily="34" charset="0"/>
                <a:cs typeface="Arial" pitchFamily="34" charset="0"/>
              </a:rPr>
              <a:t> </a:t>
            </a:r>
            <a:r>
              <a:rPr lang="en-US" dirty="0" err="1" smtClean="0">
                <a:latin typeface="Arial" pitchFamily="34" charset="0"/>
                <a:cs typeface="Arial" pitchFamily="34" charset="0"/>
              </a:rPr>
              <a:t>không</a:t>
            </a:r>
            <a:r>
              <a:rPr lang="en-US" dirty="0" smtClean="0">
                <a:latin typeface="Arial" pitchFamily="34" charset="0"/>
                <a:cs typeface="Arial" pitchFamily="34" charset="0"/>
              </a:rPr>
              <a:t> </a:t>
            </a:r>
            <a:r>
              <a:rPr lang="en-US" dirty="0" err="1" smtClean="0">
                <a:latin typeface="Arial" pitchFamily="34" charset="0"/>
                <a:cs typeface="Arial" pitchFamily="34" charset="0"/>
              </a:rPr>
              <a:t>mong</a:t>
            </a:r>
            <a:r>
              <a:rPr lang="en-US" dirty="0" smtClean="0">
                <a:latin typeface="Arial" pitchFamily="34" charset="0"/>
                <a:cs typeface="Arial" pitchFamily="34" charset="0"/>
              </a:rPr>
              <a:t> </a:t>
            </a:r>
            <a:r>
              <a:rPr lang="en-US" dirty="0" err="1" smtClean="0">
                <a:latin typeface="Arial" pitchFamily="34" charset="0"/>
                <a:cs typeface="Arial" pitchFamily="34" charset="0"/>
              </a:rPr>
              <a:t>muốn</a:t>
            </a:r>
            <a:r>
              <a:rPr lang="en-US" dirty="0" smtClean="0">
                <a:latin typeface="Arial" pitchFamily="34" charset="0"/>
                <a:cs typeface="Arial" pitchFamily="34" charset="0"/>
              </a:rPr>
              <a:t>: </a:t>
            </a:r>
            <a:r>
              <a:rPr lang="en-US" dirty="0" err="1" smtClean="0">
                <a:latin typeface="Arial" pitchFamily="34" charset="0"/>
                <a:cs typeface="Arial" pitchFamily="34" charset="0"/>
              </a:rPr>
              <a:t>hầu</a:t>
            </a:r>
            <a:r>
              <a:rPr lang="en-US" dirty="0" smtClean="0">
                <a:latin typeface="Arial" pitchFamily="34" charset="0"/>
                <a:cs typeface="Arial" pitchFamily="34" charset="0"/>
              </a:rPr>
              <a:t> </a:t>
            </a:r>
            <a:r>
              <a:rPr lang="en-US" dirty="0" err="1" smtClean="0">
                <a:latin typeface="Arial" pitchFamily="34" charset="0"/>
                <a:cs typeface="Arial" pitchFamily="34" charset="0"/>
              </a:rPr>
              <a:t>hết</a:t>
            </a:r>
            <a:r>
              <a:rPr lang="en-US" dirty="0" smtClean="0">
                <a:latin typeface="Arial" pitchFamily="34" charset="0"/>
                <a:cs typeface="Arial" pitchFamily="34" charset="0"/>
              </a:rPr>
              <a:t> </a:t>
            </a:r>
            <a:r>
              <a:rPr lang="en-US" dirty="0" err="1" smtClean="0">
                <a:latin typeface="Arial" pitchFamily="34" charset="0"/>
                <a:cs typeface="Arial" pitchFamily="34" charset="0"/>
              </a:rPr>
              <a:t>nhẹ</a:t>
            </a:r>
            <a:r>
              <a:rPr lang="en-US" dirty="0" smtClean="0">
                <a:latin typeface="Arial" pitchFamily="34" charset="0"/>
                <a:cs typeface="Arial" pitchFamily="34" charset="0"/>
              </a:rPr>
              <a:t> </a:t>
            </a:r>
            <a:r>
              <a:rPr lang="en-US" dirty="0" err="1" smtClean="0">
                <a:latin typeface="Arial" pitchFamily="34" charset="0"/>
                <a:cs typeface="Arial" pitchFamily="34" charset="0"/>
              </a:rPr>
              <a:t>và</a:t>
            </a:r>
            <a:r>
              <a:rPr lang="en-US" dirty="0" smtClean="0">
                <a:latin typeface="Arial" pitchFamily="34" charset="0"/>
                <a:cs typeface="Arial" pitchFamily="34" charset="0"/>
              </a:rPr>
              <a:t> </a:t>
            </a:r>
            <a:r>
              <a:rPr lang="en-US" dirty="0" err="1" smtClean="0">
                <a:latin typeface="Arial" pitchFamily="34" charset="0"/>
                <a:cs typeface="Arial" pitchFamily="34" charset="0"/>
              </a:rPr>
              <a:t>thoáng</a:t>
            </a:r>
            <a:r>
              <a:rPr lang="en-US" dirty="0" smtClean="0">
                <a:latin typeface="Arial" pitchFamily="34" charset="0"/>
                <a:cs typeface="Arial" pitchFamily="34" charset="0"/>
              </a:rPr>
              <a:t> qua (</a:t>
            </a:r>
            <a:r>
              <a:rPr lang="en-US" dirty="0" err="1" smtClean="0">
                <a:latin typeface="Arial" pitchFamily="34" charset="0"/>
                <a:cs typeface="Arial" pitchFamily="34" charset="0"/>
              </a:rPr>
              <a:t>đau</a:t>
            </a:r>
            <a:r>
              <a:rPr lang="en-US" dirty="0" smtClean="0">
                <a:latin typeface="Arial" pitchFamily="34" charset="0"/>
                <a:cs typeface="Arial" pitchFamily="34" charset="0"/>
              </a:rPr>
              <a:t> </a:t>
            </a:r>
            <a:r>
              <a:rPr lang="en-US" dirty="0" err="1" smtClean="0">
                <a:latin typeface="Arial" pitchFamily="34" charset="0"/>
                <a:cs typeface="Arial" pitchFamily="34" charset="0"/>
              </a:rPr>
              <a:t>đầu</a:t>
            </a:r>
            <a:r>
              <a:rPr lang="en-US" dirty="0" smtClean="0">
                <a:latin typeface="Arial" pitchFamily="34" charset="0"/>
                <a:cs typeface="Arial" pitchFamily="34" charset="0"/>
              </a:rPr>
              <a:t>, </a:t>
            </a:r>
            <a:r>
              <a:rPr lang="en-US" dirty="0" err="1" smtClean="0">
                <a:latin typeface="Arial" pitchFamily="34" charset="0"/>
                <a:cs typeface="Arial" pitchFamily="34" charset="0"/>
              </a:rPr>
              <a:t>lạnh</a:t>
            </a:r>
            <a:r>
              <a:rPr lang="en-US" dirty="0" smtClean="0">
                <a:latin typeface="Arial" pitchFamily="34" charset="0"/>
                <a:cs typeface="Arial" pitchFamily="34" charset="0"/>
              </a:rPr>
              <a:t> run, </a:t>
            </a:r>
            <a:r>
              <a:rPr lang="en-US" dirty="0" err="1" smtClean="0">
                <a:latin typeface="Arial" pitchFamily="34" charset="0"/>
                <a:cs typeface="Arial" pitchFamily="34" charset="0"/>
              </a:rPr>
              <a:t>nôn</a:t>
            </a:r>
            <a:r>
              <a:rPr lang="en-US" dirty="0" smtClean="0">
                <a:latin typeface="Arial" pitchFamily="34" charset="0"/>
                <a:cs typeface="Arial" pitchFamily="34" charset="0"/>
              </a:rPr>
              <a:t>, </a:t>
            </a:r>
            <a:r>
              <a:rPr lang="en-US" dirty="0" err="1" smtClean="0">
                <a:latin typeface="Arial" pitchFamily="34" charset="0"/>
                <a:cs typeface="Arial" pitchFamily="34" charset="0"/>
              </a:rPr>
              <a:t>tăng</a:t>
            </a:r>
            <a:r>
              <a:rPr lang="en-US" dirty="0" smtClean="0">
                <a:latin typeface="Arial" pitchFamily="34" charset="0"/>
                <a:cs typeface="Arial" pitchFamily="34" charset="0"/>
              </a:rPr>
              <a:t> HA, </a:t>
            </a:r>
            <a:r>
              <a:rPr lang="en-US" dirty="0" err="1" smtClean="0">
                <a:latin typeface="Arial" pitchFamily="34" charset="0"/>
                <a:cs typeface="Arial" pitchFamily="34" charset="0"/>
              </a:rPr>
              <a:t>tụt</a:t>
            </a:r>
            <a:r>
              <a:rPr lang="en-US" dirty="0" smtClean="0">
                <a:latin typeface="Arial" pitchFamily="34" charset="0"/>
                <a:cs typeface="Arial" pitchFamily="34" charset="0"/>
              </a:rPr>
              <a:t> HA, </a:t>
            </a:r>
            <a:r>
              <a:rPr lang="en-US" dirty="0" err="1" smtClean="0">
                <a:latin typeface="Arial" pitchFamily="34" charset="0"/>
                <a:cs typeface="Arial" pitchFamily="34" charset="0"/>
              </a:rPr>
              <a:t>phản</a:t>
            </a:r>
            <a:r>
              <a:rPr lang="en-US" dirty="0" smtClean="0">
                <a:latin typeface="Arial" pitchFamily="34" charset="0"/>
                <a:cs typeface="Arial" pitchFamily="34" charset="0"/>
              </a:rPr>
              <a:t> </a:t>
            </a:r>
            <a:r>
              <a:rPr lang="en-US" dirty="0" err="1" smtClean="0">
                <a:latin typeface="Arial" pitchFamily="34" charset="0"/>
                <a:cs typeface="Arial" pitchFamily="34" charset="0"/>
              </a:rPr>
              <a:t>ứng</a:t>
            </a:r>
            <a:r>
              <a:rPr lang="en-US" dirty="0" smtClean="0">
                <a:latin typeface="Arial" pitchFamily="34" charset="0"/>
                <a:cs typeface="Arial" pitchFamily="34" charset="0"/>
              </a:rPr>
              <a:t> </a:t>
            </a:r>
            <a:r>
              <a:rPr lang="en-US" dirty="0" err="1" smtClean="0">
                <a:latin typeface="Arial" pitchFamily="34" charset="0"/>
                <a:cs typeface="Arial" pitchFamily="34" charset="0"/>
              </a:rPr>
              <a:t>dị</a:t>
            </a:r>
            <a:r>
              <a:rPr lang="en-US" dirty="0" smtClean="0">
                <a:latin typeface="Arial" pitchFamily="34" charset="0"/>
                <a:cs typeface="Arial" pitchFamily="34" charset="0"/>
              </a:rPr>
              <a:t> </a:t>
            </a:r>
            <a:r>
              <a:rPr lang="en-US" dirty="0" err="1" smtClean="0">
                <a:latin typeface="Arial" pitchFamily="34" charset="0"/>
                <a:cs typeface="Arial" pitchFamily="34" charset="0"/>
              </a:rPr>
              <a:t>ứng</a:t>
            </a:r>
            <a:r>
              <a:rPr lang="en-US" dirty="0" smtClean="0">
                <a:latin typeface="Arial" pitchFamily="34" charset="0"/>
                <a:cs typeface="Arial" pitchFamily="34" charset="0"/>
              </a:rPr>
              <a:t>)</a:t>
            </a:r>
          </a:p>
          <a:p>
            <a:pPr lvl="1" algn="just">
              <a:lnSpc>
                <a:spcPct val="150000"/>
              </a:lnSpc>
            </a:pPr>
            <a:r>
              <a:rPr lang="en-US" dirty="0" err="1" smtClean="0">
                <a:latin typeface="Arial" pitchFamily="34" charset="0"/>
                <a:cs typeface="Arial" pitchFamily="34" charset="0"/>
              </a:rPr>
              <a:t>Phản</a:t>
            </a:r>
            <a:r>
              <a:rPr lang="en-US" dirty="0" smtClean="0">
                <a:latin typeface="Arial" pitchFamily="34" charset="0"/>
                <a:cs typeface="Arial" pitchFamily="34" charset="0"/>
              </a:rPr>
              <a:t> </a:t>
            </a:r>
            <a:r>
              <a:rPr lang="en-US" dirty="0" err="1" smtClean="0">
                <a:latin typeface="Arial" pitchFamily="34" charset="0"/>
                <a:cs typeface="Arial" pitchFamily="34" charset="0"/>
              </a:rPr>
              <a:t>ứng</a:t>
            </a:r>
            <a:r>
              <a:rPr lang="en-US" dirty="0" smtClean="0">
                <a:latin typeface="Arial" pitchFamily="34" charset="0"/>
                <a:cs typeface="Arial" pitchFamily="34" charset="0"/>
              </a:rPr>
              <a:t> </a:t>
            </a:r>
            <a:r>
              <a:rPr lang="en-US" dirty="0" err="1" smtClean="0">
                <a:latin typeface="Arial" pitchFamily="34" charset="0"/>
                <a:cs typeface="Arial" pitchFamily="34" charset="0"/>
              </a:rPr>
              <a:t>phụ</a:t>
            </a:r>
            <a:r>
              <a:rPr lang="en-US" dirty="0" smtClean="0">
                <a:latin typeface="Arial" pitchFamily="34" charset="0"/>
                <a:cs typeface="Arial" pitchFamily="34" charset="0"/>
              </a:rPr>
              <a:t> </a:t>
            </a:r>
            <a:r>
              <a:rPr lang="en-US" dirty="0" err="1" smtClean="0">
                <a:latin typeface="Arial" pitchFamily="34" charset="0"/>
                <a:cs typeface="Arial" pitchFamily="34" charset="0"/>
              </a:rPr>
              <a:t>hiếm</a:t>
            </a:r>
            <a:r>
              <a:rPr lang="en-US" dirty="0" smtClean="0">
                <a:latin typeface="Arial" pitchFamily="34" charset="0"/>
                <a:cs typeface="Arial" pitchFamily="34" charset="0"/>
              </a:rPr>
              <a:t>: </a:t>
            </a:r>
            <a:r>
              <a:rPr lang="en-US" dirty="0" err="1" smtClean="0">
                <a:latin typeface="Arial" pitchFamily="34" charset="0"/>
                <a:cs typeface="Arial" pitchFamily="34" charset="0"/>
              </a:rPr>
              <a:t>phản</a:t>
            </a:r>
            <a:r>
              <a:rPr lang="en-US" dirty="0" smtClean="0">
                <a:latin typeface="Arial" pitchFamily="34" charset="0"/>
                <a:cs typeface="Arial" pitchFamily="34" charset="0"/>
              </a:rPr>
              <a:t> </a:t>
            </a:r>
            <a:r>
              <a:rPr lang="en-US" dirty="0" err="1" smtClean="0">
                <a:latin typeface="Arial" pitchFamily="34" charset="0"/>
                <a:cs typeface="Arial" pitchFamily="34" charset="0"/>
              </a:rPr>
              <a:t>vệ</a:t>
            </a:r>
            <a:r>
              <a:rPr lang="en-US" dirty="0" smtClean="0">
                <a:latin typeface="Arial" pitchFamily="34" charset="0"/>
                <a:cs typeface="Arial" pitchFamily="34" charset="0"/>
              </a:rPr>
              <a:t>, </a:t>
            </a:r>
            <a:r>
              <a:rPr lang="en-US" dirty="0" err="1" smtClean="0">
                <a:latin typeface="Arial" pitchFamily="34" charset="0"/>
                <a:cs typeface="Arial" pitchFamily="34" charset="0"/>
              </a:rPr>
              <a:t>thiếu</a:t>
            </a:r>
            <a:r>
              <a:rPr lang="en-US" dirty="0" smtClean="0">
                <a:latin typeface="Arial" pitchFamily="34" charset="0"/>
                <a:cs typeface="Arial" pitchFamily="34" charset="0"/>
              </a:rPr>
              <a:t> </a:t>
            </a:r>
            <a:r>
              <a:rPr lang="en-US" dirty="0" err="1" smtClean="0">
                <a:latin typeface="Arial" pitchFamily="34" charset="0"/>
                <a:cs typeface="Arial" pitchFamily="34" charset="0"/>
              </a:rPr>
              <a:t>máu</a:t>
            </a:r>
            <a:r>
              <a:rPr lang="en-US" dirty="0" smtClean="0">
                <a:latin typeface="Arial" pitchFamily="34" charset="0"/>
                <a:cs typeface="Arial" pitchFamily="34" charset="0"/>
              </a:rPr>
              <a:t> </a:t>
            </a:r>
            <a:r>
              <a:rPr lang="en-US" dirty="0" err="1" smtClean="0">
                <a:latin typeface="Arial" pitchFamily="34" charset="0"/>
                <a:cs typeface="Arial" pitchFamily="34" charset="0"/>
              </a:rPr>
              <a:t>tán</a:t>
            </a:r>
            <a:r>
              <a:rPr lang="en-US" dirty="0" smtClean="0">
                <a:latin typeface="Arial" pitchFamily="34" charset="0"/>
                <a:cs typeface="Arial" pitchFamily="34" charset="0"/>
              </a:rPr>
              <a:t> </a:t>
            </a:r>
            <a:r>
              <a:rPr lang="en-US" dirty="0" err="1" smtClean="0">
                <a:latin typeface="Arial" pitchFamily="34" charset="0"/>
                <a:cs typeface="Arial" pitchFamily="34" charset="0"/>
              </a:rPr>
              <a:t>huyết</a:t>
            </a:r>
            <a:r>
              <a:rPr lang="en-US" dirty="0" smtClean="0">
                <a:latin typeface="Arial" pitchFamily="34" charset="0"/>
                <a:cs typeface="Arial" pitchFamily="34" charset="0"/>
              </a:rPr>
              <a:t>, AKI, </a:t>
            </a:r>
            <a:r>
              <a:rPr lang="en-US" dirty="0" err="1" smtClean="0">
                <a:latin typeface="Arial" pitchFamily="34" charset="0"/>
                <a:cs typeface="Arial" pitchFamily="34" charset="0"/>
              </a:rPr>
              <a:t>huyết</a:t>
            </a:r>
            <a:r>
              <a:rPr lang="en-US" dirty="0" smtClean="0">
                <a:latin typeface="Arial" pitchFamily="34" charset="0"/>
                <a:cs typeface="Arial" pitchFamily="34" charset="0"/>
              </a:rPr>
              <a:t> </a:t>
            </a:r>
            <a:r>
              <a:rPr lang="en-US" dirty="0" err="1" smtClean="0">
                <a:latin typeface="Arial" pitchFamily="34" charset="0"/>
                <a:cs typeface="Arial" pitchFamily="34" charset="0"/>
              </a:rPr>
              <a:t>khối</a:t>
            </a:r>
            <a:r>
              <a:rPr lang="en-US" dirty="0">
                <a:latin typeface="Arial" pitchFamily="34" charset="0"/>
                <a:cs typeface="Arial" pitchFamily="34" charset="0"/>
              </a:rPr>
              <a:t>.</a:t>
            </a:r>
            <a:endParaRPr lang="en-US" dirty="0" smtClean="0">
              <a:latin typeface="Arial" pitchFamily="34" charset="0"/>
              <a:cs typeface="Arial" pitchFamily="34" charset="0"/>
            </a:endParaRPr>
          </a:p>
        </p:txBody>
      </p:sp>
    </p:spTree>
    <p:extLst>
      <p:ext uri="{BB962C8B-B14F-4D97-AF65-F5344CB8AC3E}">
        <p14:creationId xmlns:p14="http://schemas.microsoft.com/office/powerpoint/2010/main" val="169684920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5" name="Title 1"/>
          <p:cNvSpPr>
            <a:spLocks noGrp="1"/>
          </p:cNvSpPr>
          <p:nvPr>
            <p:ph type="title"/>
          </p:nvPr>
        </p:nvSpPr>
        <p:spPr>
          <a:xfrm>
            <a:off x="457200" y="438150"/>
            <a:ext cx="8229600" cy="800100"/>
          </a:xfrm>
        </p:spPr>
        <p:txBody>
          <a:bodyPr>
            <a:normAutofit/>
          </a:bodyPr>
          <a:lstStyle/>
          <a:p>
            <a:r>
              <a:rPr lang="en-US" dirty="0" smtClean="0">
                <a:latin typeface="Arial" pitchFamily="34" charset="0"/>
                <a:cs typeface="Arial" pitchFamily="34" charset="0"/>
              </a:rPr>
              <a:t>Điều trị đặc hiệu</a:t>
            </a:r>
            <a:endParaRPr lang="en-US" dirty="0">
              <a:latin typeface="Arial" pitchFamily="34" charset="0"/>
              <a:cs typeface="Arial" pitchFamily="34" charset="0"/>
            </a:endParaRPr>
          </a:p>
        </p:txBody>
      </p:sp>
      <p:sp>
        <p:nvSpPr>
          <p:cNvPr id="1048706" name="Content Placeholder 2"/>
          <p:cNvSpPr>
            <a:spLocks noGrp="1"/>
          </p:cNvSpPr>
          <p:nvPr>
            <p:ph idx="1"/>
          </p:nvPr>
        </p:nvSpPr>
        <p:spPr>
          <a:xfrm>
            <a:off x="457200" y="1123950"/>
            <a:ext cx="8229600" cy="4019550"/>
          </a:xfrm>
        </p:spPr>
        <p:txBody>
          <a:bodyPr>
            <a:normAutofit fontScale="92500"/>
          </a:bodyPr>
          <a:lstStyle/>
          <a:p>
            <a:pPr marL="365760" lvl="1" indent="-256032" algn="just">
              <a:lnSpc>
                <a:spcPct val="150000"/>
              </a:lnSpc>
              <a:buClr>
                <a:schemeClr val="accent3"/>
              </a:buClr>
              <a:buFont typeface="Georgia"/>
              <a:buChar char="•"/>
            </a:pPr>
            <a:r>
              <a:rPr lang="en-US" dirty="0" smtClean="0">
                <a:latin typeface="Arial" pitchFamily="34" charset="0"/>
                <a:cs typeface="Arial" pitchFamily="34" charset="0"/>
              </a:rPr>
              <a:t>Anti-</a:t>
            </a:r>
            <a:r>
              <a:rPr lang="en-US" dirty="0" err="1" smtClean="0">
                <a:latin typeface="Arial" pitchFamily="34" charset="0"/>
                <a:cs typeface="Arial" pitchFamily="34" charset="0"/>
              </a:rPr>
              <a:t>RhD</a:t>
            </a:r>
            <a:r>
              <a:rPr lang="en-US" dirty="0" smtClean="0">
                <a:latin typeface="Arial" pitchFamily="34" charset="0"/>
                <a:cs typeface="Arial" pitchFamily="34" charset="0"/>
              </a:rPr>
              <a:t>:</a:t>
            </a:r>
            <a:endParaRPr lang="en-US" dirty="0" smtClean="0">
              <a:latin typeface="Arial" pitchFamily="34" charset="0"/>
              <a:cs typeface="Arial" pitchFamily="34" charset="0"/>
            </a:endParaRPr>
          </a:p>
          <a:p>
            <a:pPr lvl="1" algn="just">
              <a:lnSpc>
                <a:spcPct val="150000"/>
              </a:lnSpc>
            </a:pPr>
            <a:r>
              <a:rPr lang="en-US" dirty="0" err="1" smtClean="0">
                <a:latin typeface="Arial" pitchFamily="34" charset="0"/>
                <a:cs typeface="Arial" pitchFamily="34" charset="0"/>
              </a:rPr>
              <a:t>Thay</a:t>
            </a:r>
            <a:r>
              <a:rPr lang="en-US" dirty="0" smtClean="0">
                <a:latin typeface="Arial" pitchFamily="34" charset="0"/>
                <a:cs typeface="Arial" pitchFamily="34" charset="0"/>
              </a:rPr>
              <a:t> </a:t>
            </a:r>
            <a:r>
              <a:rPr lang="en-US" dirty="0" err="1" smtClean="0">
                <a:latin typeface="Arial" pitchFamily="34" charset="0"/>
                <a:cs typeface="Arial" pitchFamily="34" charset="0"/>
              </a:rPr>
              <a:t>thế</a:t>
            </a:r>
            <a:r>
              <a:rPr lang="en-US" dirty="0" smtClean="0">
                <a:latin typeface="Arial" pitchFamily="34" charset="0"/>
                <a:cs typeface="Arial" pitchFamily="34" charset="0"/>
              </a:rPr>
              <a:t> IVIG ở </a:t>
            </a:r>
            <a:r>
              <a:rPr lang="en-US" dirty="0" err="1" smtClean="0">
                <a:latin typeface="Arial" pitchFamily="34" charset="0"/>
                <a:cs typeface="Arial" pitchFamily="34" charset="0"/>
              </a:rPr>
              <a:t>bệnh</a:t>
            </a:r>
            <a:r>
              <a:rPr lang="en-US" dirty="0" smtClean="0">
                <a:latin typeface="Arial" pitchFamily="34" charset="0"/>
                <a:cs typeface="Arial" pitchFamily="34" charset="0"/>
              </a:rPr>
              <a:t> </a:t>
            </a:r>
            <a:r>
              <a:rPr lang="en-US" dirty="0" err="1" smtClean="0">
                <a:latin typeface="Arial" pitchFamily="34" charset="0"/>
                <a:cs typeface="Arial" pitchFamily="34" charset="0"/>
              </a:rPr>
              <a:t>nhân</a:t>
            </a:r>
            <a:r>
              <a:rPr lang="en-US" dirty="0" smtClean="0">
                <a:latin typeface="Arial" pitchFamily="34" charset="0"/>
                <a:cs typeface="Arial" pitchFamily="34" charset="0"/>
              </a:rPr>
              <a:t> </a:t>
            </a:r>
            <a:r>
              <a:rPr lang="en-US" dirty="0" err="1" smtClean="0">
                <a:latin typeface="Arial" pitchFamily="34" charset="0"/>
                <a:cs typeface="Arial" pitchFamily="34" charset="0"/>
              </a:rPr>
              <a:t>nhóm</a:t>
            </a:r>
            <a:r>
              <a:rPr lang="en-US" dirty="0" smtClean="0">
                <a:latin typeface="Arial" pitchFamily="34" charset="0"/>
                <a:cs typeface="Arial" pitchFamily="34" charset="0"/>
              </a:rPr>
              <a:t> </a:t>
            </a:r>
            <a:r>
              <a:rPr lang="en-US" dirty="0" err="1" smtClean="0">
                <a:latin typeface="Arial" pitchFamily="34" charset="0"/>
                <a:cs typeface="Arial" pitchFamily="34" charset="0"/>
              </a:rPr>
              <a:t>máu</a:t>
            </a:r>
            <a:r>
              <a:rPr lang="en-US" dirty="0" smtClean="0">
                <a:latin typeface="Arial" pitchFamily="34" charset="0"/>
                <a:cs typeface="Arial" pitchFamily="34" charset="0"/>
              </a:rPr>
              <a:t> Rh+</a:t>
            </a:r>
          </a:p>
          <a:p>
            <a:pPr lvl="1" algn="just">
              <a:lnSpc>
                <a:spcPct val="150000"/>
              </a:lnSpc>
            </a:pPr>
            <a:r>
              <a:rPr lang="en-US" dirty="0" err="1" smtClean="0">
                <a:latin typeface="Arial" pitchFamily="34" charset="0"/>
                <a:cs typeface="Arial" pitchFamily="34" charset="0"/>
              </a:rPr>
              <a:t>Cơ</a:t>
            </a:r>
            <a:r>
              <a:rPr lang="en-US" dirty="0" smtClean="0">
                <a:latin typeface="Arial" pitchFamily="34" charset="0"/>
                <a:cs typeface="Arial" pitchFamily="34" charset="0"/>
              </a:rPr>
              <a:t> </a:t>
            </a:r>
            <a:r>
              <a:rPr lang="en-US" dirty="0" err="1" smtClean="0">
                <a:latin typeface="Arial" pitchFamily="34" charset="0"/>
                <a:cs typeface="Arial" pitchFamily="34" charset="0"/>
              </a:rPr>
              <a:t>chế</a:t>
            </a:r>
            <a:r>
              <a:rPr lang="en-US" dirty="0" smtClean="0">
                <a:latin typeface="Arial" pitchFamily="34" charset="0"/>
                <a:cs typeface="Arial" pitchFamily="34" charset="0"/>
              </a:rPr>
              <a:t>: </a:t>
            </a:r>
            <a:r>
              <a:rPr lang="en-US" dirty="0" err="1" smtClean="0">
                <a:latin typeface="Arial" pitchFamily="34" charset="0"/>
                <a:cs typeface="Arial" pitchFamily="34" charset="0"/>
              </a:rPr>
              <a:t>bão</a:t>
            </a:r>
            <a:r>
              <a:rPr lang="en-US" dirty="0" smtClean="0">
                <a:latin typeface="Arial" pitchFamily="34" charset="0"/>
                <a:cs typeface="Arial" pitchFamily="34" charset="0"/>
              </a:rPr>
              <a:t> </a:t>
            </a:r>
            <a:r>
              <a:rPr lang="en-US" dirty="0" err="1" smtClean="0">
                <a:latin typeface="Arial" pitchFamily="34" charset="0"/>
                <a:cs typeface="Arial" pitchFamily="34" charset="0"/>
              </a:rPr>
              <a:t>hòa</a:t>
            </a:r>
            <a:r>
              <a:rPr lang="en-US" dirty="0" smtClean="0">
                <a:latin typeface="Arial" pitchFamily="34" charset="0"/>
                <a:cs typeface="Arial" pitchFamily="34" charset="0"/>
              </a:rPr>
              <a:t> </a:t>
            </a:r>
            <a:r>
              <a:rPr lang="en-US" dirty="0" err="1" smtClean="0">
                <a:latin typeface="Arial" pitchFamily="34" charset="0"/>
                <a:cs typeface="Arial" pitchFamily="34" charset="0"/>
              </a:rPr>
              <a:t>thụ</a:t>
            </a:r>
            <a:r>
              <a:rPr lang="en-US" dirty="0" smtClean="0">
                <a:latin typeface="Arial" pitchFamily="34" charset="0"/>
                <a:cs typeface="Arial" pitchFamily="34" charset="0"/>
              </a:rPr>
              <a:t> </a:t>
            </a:r>
            <a:r>
              <a:rPr lang="en-US" dirty="0" err="1" smtClean="0">
                <a:latin typeface="Arial" pitchFamily="34" charset="0"/>
                <a:cs typeface="Arial" pitchFamily="34" charset="0"/>
              </a:rPr>
              <a:t>thể</a:t>
            </a:r>
            <a:r>
              <a:rPr lang="en-US" dirty="0" smtClean="0">
                <a:latin typeface="Arial" pitchFamily="34" charset="0"/>
                <a:cs typeface="Arial" pitchFamily="34" charset="0"/>
              </a:rPr>
              <a:t> Fc </a:t>
            </a:r>
            <a:r>
              <a:rPr lang="en-US" dirty="0" err="1" smtClean="0">
                <a:latin typeface="Arial" pitchFamily="34" charset="0"/>
                <a:cs typeface="Arial" pitchFamily="34" charset="0"/>
              </a:rPr>
              <a:t>đại</a:t>
            </a:r>
            <a:r>
              <a:rPr lang="en-US" dirty="0" smtClean="0">
                <a:latin typeface="Arial" pitchFamily="34" charset="0"/>
                <a:cs typeface="Arial" pitchFamily="34" charset="0"/>
              </a:rPr>
              <a:t> </a:t>
            </a:r>
            <a:r>
              <a:rPr lang="en-US" dirty="0" err="1" smtClean="0">
                <a:latin typeface="Arial" pitchFamily="34" charset="0"/>
                <a:cs typeface="Arial" pitchFamily="34" charset="0"/>
              </a:rPr>
              <a:t>thực</a:t>
            </a:r>
            <a:r>
              <a:rPr lang="en-US" dirty="0" smtClean="0">
                <a:latin typeface="Arial" pitchFamily="34" charset="0"/>
                <a:cs typeface="Arial" pitchFamily="34" charset="0"/>
              </a:rPr>
              <a:t> </a:t>
            </a:r>
            <a:r>
              <a:rPr lang="en-US" dirty="0" err="1" smtClean="0">
                <a:latin typeface="Arial" pitchFamily="34" charset="0"/>
                <a:cs typeface="Arial" pitchFamily="34" charset="0"/>
              </a:rPr>
              <a:t>bào</a:t>
            </a:r>
            <a:r>
              <a:rPr lang="en-US" dirty="0" smtClean="0">
                <a:latin typeface="Arial" pitchFamily="34" charset="0"/>
                <a:cs typeface="Arial" pitchFamily="34" charset="0"/>
              </a:rPr>
              <a:t> </a:t>
            </a:r>
            <a:r>
              <a:rPr lang="en-US" dirty="0" err="1" smtClean="0">
                <a:latin typeface="Arial" pitchFamily="34" charset="0"/>
                <a:cs typeface="Arial" pitchFamily="34" charset="0"/>
              </a:rPr>
              <a:t>bằng</a:t>
            </a:r>
            <a:r>
              <a:rPr lang="en-US" dirty="0" smtClean="0">
                <a:latin typeface="Arial" pitchFamily="34" charset="0"/>
                <a:cs typeface="Arial" pitchFamily="34" charset="0"/>
              </a:rPr>
              <a:t> anti-D</a:t>
            </a:r>
          </a:p>
          <a:p>
            <a:pPr lvl="1" algn="just">
              <a:lnSpc>
                <a:spcPct val="150000"/>
              </a:lnSpc>
            </a:pPr>
            <a:r>
              <a:rPr lang="en-US" dirty="0" err="1" smtClean="0">
                <a:latin typeface="Arial" pitchFamily="34" charset="0"/>
                <a:cs typeface="Arial" pitchFamily="34" charset="0"/>
              </a:rPr>
              <a:t>Không</a:t>
            </a:r>
            <a:r>
              <a:rPr lang="en-US" dirty="0" smtClean="0">
                <a:latin typeface="Arial" pitchFamily="34" charset="0"/>
                <a:cs typeface="Arial" pitchFamily="34" charset="0"/>
              </a:rPr>
              <a:t> </a:t>
            </a:r>
            <a:r>
              <a:rPr lang="en-US" dirty="0" err="1" smtClean="0">
                <a:latin typeface="Arial" pitchFamily="34" charset="0"/>
                <a:cs typeface="Arial" pitchFamily="34" charset="0"/>
              </a:rPr>
              <a:t>hiệu</a:t>
            </a:r>
            <a:r>
              <a:rPr lang="en-US" dirty="0" smtClean="0">
                <a:latin typeface="Arial" pitchFamily="34" charset="0"/>
                <a:cs typeface="Arial" pitchFamily="34" charset="0"/>
              </a:rPr>
              <a:t> </a:t>
            </a:r>
            <a:r>
              <a:rPr lang="en-US" dirty="0" err="1" smtClean="0">
                <a:latin typeface="Arial" pitchFamily="34" charset="0"/>
                <a:cs typeface="Arial" pitchFamily="34" charset="0"/>
              </a:rPr>
              <a:t>quả</a:t>
            </a:r>
            <a:r>
              <a:rPr lang="en-US" dirty="0" smtClean="0">
                <a:latin typeface="Arial" pitchFamily="34" charset="0"/>
                <a:cs typeface="Arial" pitchFamily="34" charset="0"/>
              </a:rPr>
              <a:t> ở BN </a:t>
            </a:r>
            <a:r>
              <a:rPr lang="en-US" dirty="0" err="1" smtClean="0">
                <a:latin typeface="Arial" pitchFamily="34" charset="0"/>
                <a:cs typeface="Arial" pitchFamily="34" charset="0"/>
              </a:rPr>
              <a:t>cắt</a:t>
            </a:r>
            <a:r>
              <a:rPr lang="en-US" dirty="0" smtClean="0">
                <a:latin typeface="Arial" pitchFamily="34" charset="0"/>
                <a:cs typeface="Arial" pitchFamily="34" charset="0"/>
              </a:rPr>
              <a:t> </a:t>
            </a:r>
            <a:r>
              <a:rPr lang="en-US" dirty="0" err="1" smtClean="0">
                <a:latin typeface="Arial" pitchFamily="34" charset="0"/>
                <a:cs typeface="Arial" pitchFamily="34" charset="0"/>
              </a:rPr>
              <a:t>lách</a:t>
            </a:r>
            <a:r>
              <a:rPr lang="en-US" dirty="0" smtClean="0">
                <a:latin typeface="Arial" pitchFamily="34" charset="0"/>
                <a:cs typeface="Arial" pitchFamily="34" charset="0"/>
              </a:rPr>
              <a:t>, </a:t>
            </a:r>
            <a:r>
              <a:rPr lang="en-US" dirty="0" err="1" smtClean="0">
                <a:latin typeface="Arial" pitchFamily="34" charset="0"/>
                <a:cs typeface="Arial" pitchFamily="34" charset="0"/>
              </a:rPr>
              <a:t>không</a:t>
            </a:r>
            <a:r>
              <a:rPr lang="en-US" dirty="0" smtClean="0">
                <a:latin typeface="Arial" pitchFamily="34" charset="0"/>
                <a:cs typeface="Arial" pitchFamily="34" charset="0"/>
              </a:rPr>
              <a:t> </a:t>
            </a:r>
            <a:r>
              <a:rPr lang="en-US" dirty="0" err="1" smtClean="0">
                <a:latin typeface="Arial" pitchFamily="34" charset="0"/>
                <a:cs typeface="Arial" pitchFamily="34" charset="0"/>
              </a:rPr>
              <a:t>dùng</a:t>
            </a:r>
            <a:r>
              <a:rPr lang="en-US" dirty="0" smtClean="0">
                <a:latin typeface="Arial" pitchFamily="34" charset="0"/>
                <a:cs typeface="Arial" pitchFamily="34" charset="0"/>
              </a:rPr>
              <a:t> </a:t>
            </a:r>
            <a:r>
              <a:rPr lang="en-US" dirty="0" err="1" smtClean="0">
                <a:latin typeface="Arial" pitchFamily="34" charset="0"/>
                <a:cs typeface="Arial" pitchFamily="34" charset="0"/>
              </a:rPr>
              <a:t>cho</a:t>
            </a:r>
            <a:r>
              <a:rPr lang="en-US" dirty="0" smtClean="0">
                <a:latin typeface="Arial" pitchFamily="34" charset="0"/>
                <a:cs typeface="Arial" pitchFamily="34" charset="0"/>
              </a:rPr>
              <a:t> BN Rh-</a:t>
            </a:r>
          </a:p>
          <a:p>
            <a:pPr lvl="1" algn="just">
              <a:lnSpc>
                <a:spcPct val="150000"/>
              </a:lnSpc>
            </a:pPr>
            <a:r>
              <a:rPr lang="en-US" dirty="0" err="1" smtClean="0">
                <a:latin typeface="Arial" pitchFamily="34" charset="0"/>
                <a:cs typeface="Arial" pitchFamily="34" charset="0"/>
              </a:rPr>
              <a:t>Liều</a:t>
            </a:r>
            <a:r>
              <a:rPr lang="en-US" dirty="0" smtClean="0">
                <a:latin typeface="Arial" pitchFamily="34" charset="0"/>
                <a:cs typeface="Arial" pitchFamily="34" charset="0"/>
              </a:rPr>
              <a:t>: 50-75 µg/kg IV </a:t>
            </a:r>
            <a:r>
              <a:rPr lang="en-US" dirty="0" err="1" smtClean="0">
                <a:latin typeface="Arial" pitchFamily="34" charset="0"/>
                <a:cs typeface="Arial" pitchFamily="34" charset="0"/>
              </a:rPr>
              <a:t>trong</a:t>
            </a:r>
            <a:r>
              <a:rPr lang="en-US" dirty="0" smtClean="0">
                <a:latin typeface="Arial" pitchFamily="34" charset="0"/>
                <a:cs typeface="Arial" pitchFamily="34" charset="0"/>
              </a:rPr>
              <a:t> 3-5 </a:t>
            </a:r>
            <a:r>
              <a:rPr lang="en-US" dirty="0" err="1" smtClean="0">
                <a:latin typeface="Arial" pitchFamily="34" charset="0"/>
                <a:cs typeface="Arial" pitchFamily="34" charset="0"/>
              </a:rPr>
              <a:t>phút</a:t>
            </a:r>
            <a:endParaRPr lang="en-US" dirty="0" smtClean="0">
              <a:latin typeface="Arial" pitchFamily="34" charset="0"/>
              <a:cs typeface="Arial" pitchFamily="34" charset="0"/>
            </a:endParaRPr>
          </a:p>
        </p:txBody>
      </p:sp>
    </p:spTree>
    <p:extLst>
      <p:ext uri="{BB962C8B-B14F-4D97-AF65-F5344CB8AC3E}">
        <p14:creationId xmlns:p14="http://schemas.microsoft.com/office/powerpoint/2010/main" val="237437794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5" name="Title 1"/>
          <p:cNvSpPr>
            <a:spLocks noGrp="1"/>
          </p:cNvSpPr>
          <p:nvPr>
            <p:ph type="title"/>
          </p:nvPr>
        </p:nvSpPr>
        <p:spPr>
          <a:xfrm>
            <a:off x="457200" y="438150"/>
            <a:ext cx="8229600" cy="800100"/>
          </a:xfrm>
        </p:spPr>
        <p:txBody>
          <a:bodyPr>
            <a:normAutofit/>
          </a:bodyPr>
          <a:lstStyle/>
          <a:p>
            <a:r>
              <a:rPr lang="en-US" dirty="0" smtClean="0">
                <a:latin typeface="Arial" pitchFamily="34" charset="0"/>
                <a:cs typeface="Arial" pitchFamily="34" charset="0"/>
              </a:rPr>
              <a:t>Điều trị đặc hiệu</a:t>
            </a:r>
            <a:endParaRPr lang="en-US" dirty="0">
              <a:latin typeface="Arial" pitchFamily="34" charset="0"/>
              <a:cs typeface="Arial" pitchFamily="34" charset="0"/>
            </a:endParaRPr>
          </a:p>
        </p:txBody>
      </p:sp>
      <p:sp>
        <p:nvSpPr>
          <p:cNvPr id="1048706" name="Content Placeholder 2"/>
          <p:cNvSpPr>
            <a:spLocks noGrp="1"/>
          </p:cNvSpPr>
          <p:nvPr>
            <p:ph idx="1"/>
          </p:nvPr>
        </p:nvSpPr>
        <p:spPr>
          <a:xfrm>
            <a:off x="457200" y="1123950"/>
            <a:ext cx="8229600" cy="4019550"/>
          </a:xfrm>
        </p:spPr>
        <p:txBody>
          <a:bodyPr>
            <a:normAutofit/>
          </a:bodyPr>
          <a:lstStyle/>
          <a:p>
            <a:pPr marL="365760" lvl="1" indent="-256032" algn="just">
              <a:lnSpc>
                <a:spcPct val="150000"/>
              </a:lnSpc>
              <a:buClr>
                <a:schemeClr val="accent3"/>
              </a:buClr>
              <a:buFont typeface="Georgia"/>
              <a:buChar char="•"/>
            </a:pPr>
            <a:r>
              <a:rPr lang="en-US" dirty="0" smtClean="0">
                <a:latin typeface="Arial" pitchFamily="34" charset="0"/>
                <a:cs typeface="Arial" pitchFamily="34" charset="0"/>
              </a:rPr>
              <a:t>Anti-</a:t>
            </a:r>
            <a:r>
              <a:rPr lang="en-US" dirty="0" err="1" smtClean="0">
                <a:latin typeface="Arial" pitchFamily="34" charset="0"/>
                <a:cs typeface="Arial" pitchFamily="34" charset="0"/>
              </a:rPr>
              <a:t>RhD</a:t>
            </a:r>
            <a:r>
              <a:rPr lang="en-US" dirty="0" smtClean="0">
                <a:latin typeface="Arial" pitchFamily="34" charset="0"/>
                <a:cs typeface="Arial" pitchFamily="34" charset="0"/>
              </a:rPr>
              <a:t>:</a:t>
            </a:r>
          </a:p>
          <a:p>
            <a:pPr lvl="1" algn="just">
              <a:lnSpc>
                <a:spcPct val="150000"/>
              </a:lnSpc>
            </a:pPr>
            <a:r>
              <a:rPr lang="en-US" dirty="0" err="1" smtClean="0">
                <a:latin typeface="Arial" pitchFamily="34" charset="0"/>
                <a:cs typeface="Arial" pitchFamily="34" charset="0"/>
              </a:rPr>
              <a:t>Có</a:t>
            </a:r>
            <a:r>
              <a:rPr lang="en-US" dirty="0" smtClean="0">
                <a:latin typeface="Arial" pitchFamily="34" charset="0"/>
                <a:cs typeface="Arial" pitchFamily="34" charset="0"/>
              </a:rPr>
              <a:t> </a:t>
            </a:r>
            <a:r>
              <a:rPr lang="en-US" dirty="0" err="1" smtClean="0">
                <a:latin typeface="Arial" pitchFamily="34" charset="0"/>
                <a:cs typeface="Arial" pitchFamily="34" charset="0"/>
              </a:rPr>
              <a:t>thể</a:t>
            </a:r>
            <a:r>
              <a:rPr lang="en-US" dirty="0" smtClean="0">
                <a:latin typeface="Arial" pitchFamily="34" charset="0"/>
                <a:cs typeface="Arial" pitchFamily="34" charset="0"/>
              </a:rPr>
              <a:t> </a:t>
            </a:r>
            <a:r>
              <a:rPr lang="en-US" dirty="0" err="1" smtClean="0">
                <a:latin typeface="Arial" pitchFamily="34" charset="0"/>
                <a:cs typeface="Arial" pitchFamily="34" charset="0"/>
              </a:rPr>
              <a:t>lặp</a:t>
            </a:r>
            <a:r>
              <a:rPr lang="en-US" dirty="0" smtClean="0">
                <a:latin typeface="Arial" pitchFamily="34" charset="0"/>
                <a:cs typeface="Arial" pitchFamily="34" charset="0"/>
              </a:rPr>
              <a:t> </a:t>
            </a:r>
            <a:r>
              <a:rPr lang="en-US" dirty="0" err="1" smtClean="0">
                <a:latin typeface="Arial" pitchFamily="34" charset="0"/>
                <a:cs typeface="Arial" pitchFamily="34" charset="0"/>
              </a:rPr>
              <a:t>lại</a:t>
            </a:r>
            <a:r>
              <a:rPr lang="en-US" dirty="0" smtClean="0">
                <a:latin typeface="Arial" pitchFamily="34" charset="0"/>
                <a:cs typeface="Arial" pitchFamily="34" charset="0"/>
              </a:rPr>
              <a:t> </a:t>
            </a:r>
            <a:r>
              <a:rPr lang="en-US" dirty="0" err="1" smtClean="0">
                <a:latin typeface="Arial" pitchFamily="34" charset="0"/>
                <a:cs typeface="Arial" pitchFamily="34" charset="0"/>
              </a:rPr>
              <a:t>khi</a:t>
            </a:r>
            <a:r>
              <a:rPr lang="en-US" dirty="0" smtClean="0">
                <a:latin typeface="Arial" pitchFamily="34" charset="0"/>
                <a:cs typeface="Arial" pitchFamily="34" charset="0"/>
              </a:rPr>
              <a:t> TC </a:t>
            </a:r>
            <a:r>
              <a:rPr lang="en-US" dirty="0" err="1" smtClean="0">
                <a:latin typeface="Arial" pitchFamily="34" charset="0"/>
                <a:cs typeface="Arial" pitchFamily="34" charset="0"/>
              </a:rPr>
              <a:t>giảm</a:t>
            </a:r>
            <a:endParaRPr lang="en-US" dirty="0" smtClean="0">
              <a:latin typeface="Arial" pitchFamily="34" charset="0"/>
              <a:cs typeface="Arial" pitchFamily="34" charset="0"/>
            </a:endParaRPr>
          </a:p>
          <a:p>
            <a:pPr lvl="1" algn="just">
              <a:lnSpc>
                <a:spcPct val="150000"/>
              </a:lnSpc>
            </a:pPr>
            <a:r>
              <a:rPr lang="en-US" dirty="0" err="1" smtClean="0">
                <a:latin typeface="Arial" pitchFamily="34" charset="0"/>
                <a:cs typeface="Arial" pitchFamily="34" charset="0"/>
              </a:rPr>
              <a:t>Tác</a:t>
            </a:r>
            <a:r>
              <a:rPr lang="en-US" dirty="0" smtClean="0">
                <a:latin typeface="Arial" pitchFamily="34" charset="0"/>
                <a:cs typeface="Arial" pitchFamily="34" charset="0"/>
              </a:rPr>
              <a:t> </a:t>
            </a:r>
            <a:r>
              <a:rPr lang="en-US" dirty="0" err="1" smtClean="0">
                <a:latin typeface="Arial" pitchFamily="34" charset="0"/>
                <a:cs typeface="Arial" pitchFamily="34" charset="0"/>
              </a:rPr>
              <a:t>dụng</a:t>
            </a:r>
            <a:r>
              <a:rPr lang="en-US" dirty="0" smtClean="0">
                <a:latin typeface="Arial" pitchFamily="34" charset="0"/>
                <a:cs typeface="Arial" pitchFamily="34" charset="0"/>
              </a:rPr>
              <a:t> </a:t>
            </a:r>
            <a:r>
              <a:rPr lang="en-US" dirty="0" err="1" smtClean="0">
                <a:latin typeface="Arial" pitchFamily="34" charset="0"/>
                <a:cs typeface="Arial" pitchFamily="34" charset="0"/>
              </a:rPr>
              <a:t>phụ</a:t>
            </a:r>
            <a:r>
              <a:rPr lang="en-US" dirty="0" smtClean="0">
                <a:latin typeface="Arial" pitchFamily="34" charset="0"/>
                <a:cs typeface="Arial" pitchFamily="34" charset="0"/>
              </a:rPr>
              <a:t>: </a:t>
            </a:r>
            <a:r>
              <a:rPr lang="en-US" dirty="0" err="1" smtClean="0">
                <a:latin typeface="Arial" pitchFamily="34" charset="0"/>
                <a:cs typeface="Arial" pitchFamily="34" charset="0"/>
              </a:rPr>
              <a:t>tương</a:t>
            </a:r>
            <a:r>
              <a:rPr lang="en-US" dirty="0" smtClean="0">
                <a:latin typeface="Arial" pitchFamily="34" charset="0"/>
                <a:cs typeface="Arial" pitchFamily="34" charset="0"/>
              </a:rPr>
              <a:t> </a:t>
            </a:r>
            <a:r>
              <a:rPr lang="en-US" dirty="0" err="1" smtClean="0">
                <a:latin typeface="Arial" pitchFamily="34" charset="0"/>
                <a:cs typeface="Arial" pitchFamily="34" charset="0"/>
              </a:rPr>
              <a:t>tự</a:t>
            </a:r>
            <a:r>
              <a:rPr lang="en-US" dirty="0" smtClean="0">
                <a:latin typeface="Arial" pitchFamily="34" charset="0"/>
                <a:cs typeface="Arial" pitchFamily="34" charset="0"/>
              </a:rPr>
              <a:t> IVIG</a:t>
            </a:r>
          </a:p>
          <a:p>
            <a:pPr lvl="1" algn="just">
              <a:lnSpc>
                <a:spcPct val="150000"/>
              </a:lnSpc>
            </a:pPr>
            <a:r>
              <a:rPr lang="en-US" dirty="0" err="1" smtClean="0">
                <a:latin typeface="Arial" pitchFamily="34" charset="0"/>
                <a:cs typeface="Arial" pitchFamily="34" charset="0"/>
              </a:rPr>
              <a:t>Nguy</a:t>
            </a:r>
            <a:r>
              <a:rPr lang="en-US" dirty="0" smtClean="0">
                <a:latin typeface="Arial" pitchFamily="34" charset="0"/>
                <a:cs typeface="Arial" pitchFamily="34" charset="0"/>
              </a:rPr>
              <a:t> </a:t>
            </a:r>
            <a:r>
              <a:rPr lang="en-US" dirty="0" err="1" smtClean="0">
                <a:latin typeface="Arial" pitchFamily="34" charset="0"/>
                <a:cs typeface="Arial" pitchFamily="34" charset="0"/>
              </a:rPr>
              <a:t>cơ</a:t>
            </a:r>
            <a:r>
              <a:rPr lang="en-US" dirty="0" smtClean="0">
                <a:latin typeface="Arial" pitchFamily="34" charset="0"/>
                <a:cs typeface="Arial" pitchFamily="34" charset="0"/>
              </a:rPr>
              <a:t> </a:t>
            </a:r>
            <a:r>
              <a:rPr lang="en-US" dirty="0" err="1" smtClean="0">
                <a:latin typeface="Arial" pitchFamily="34" charset="0"/>
                <a:cs typeface="Arial" pitchFamily="34" charset="0"/>
              </a:rPr>
              <a:t>thiếu</a:t>
            </a:r>
            <a:r>
              <a:rPr lang="en-US" dirty="0" smtClean="0">
                <a:latin typeface="Arial" pitchFamily="34" charset="0"/>
                <a:cs typeface="Arial" pitchFamily="34" charset="0"/>
              </a:rPr>
              <a:t> </a:t>
            </a:r>
            <a:r>
              <a:rPr lang="en-US" dirty="0" err="1" smtClean="0">
                <a:latin typeface="Arial" pitchFamily="34" charset="0"/>
                <a:cs typeface="Arial" pitchFamily="34" charset="0"/>
              </a:rPr>
              <a:t>máu</a:t>
            </a:r>
            <a:r>
              <a:rPr lang="en-US" dirty="0" smtClean="0">
                <a:latin typeface="Arial" pitchFamily="34" charset="0"/>
                <a:cs typeface="Arial" pitchFamily="34" charset="0"/>
              </a:rPr>
              <a:t> </a:t>
            </a:r>
            <a:r>
              <a:rPr lang="en-US" dirty="0" err="1" smtClean="0">
                <a:latin typeface="Arial" pitchFamily="34" charset="0"/>
                <a:cs typeface="Arial" pitchFamily="34" charset="0"/>
              </a:rPr>
              <a:t>tán</a:t>
            </a:r>
            <a:r>
              <a:rPr lang="en-US" dirty="0" smtClean="0">
                <a:latin typeface="Arial" pitchFamily="34" charset="0"/>
                <a:cs typeface="Arial" pitchFamily="34" charset="0"/>
              </a:rPr>
              <a:t> </a:t>
            </a:r>
            <a:r>
              <a:rPr lang="en-US" dirty="0" err="1" smtClean="0">
                <a:latin typeface="Arial" pitchFamily="34" charset="0"/>
                <a:cs typeface="Arial" pitchFamily="34" charset="0"/>
              </a:rPr>
              <a:t>huyết</a:t>
            </a:r>
            <a:r>
              <a:rPr lang="en-US" dirty="0" smtClean="0">
                <a:latin typeface="Arial" pitchFamily="34" charset="0"/>
                <a:cs typeface="Arial" pitchFamily="34" charset="0"/>
              </a:rPr>
              <a:t>: </a:t>
            </a:r>
            <a:r>
              <a:rPr lang="en-US" dirty="0" err="1" smtClean="0">
                <a:latin typeface="Arial" pitchFamily="34" charset="0"/>
                <a:cs typeface="Arial" pitchFamily="34" charset="0"/>
              </a:rPr>
              <a:t>chủ</a:t>
            </a:r>
            <a:r>
              <a:rPr lang="en-US" dirty="0" smtClean="0">
                <a:latin typeface="Arial" pitchFamily="34" charset="0"/>
                <a:cs typeface="Arial" pitchFamily="34" charset="0"/>
              </a:rPr>
              <a:t> </a:t>
            </a:r>
            <a:r>
              <a:rPr lang="en-US" dirty="0" err="1" smtClean="0">
                <a:latin typeface="Arial" pitchFamily="34" charset="0"/>
                <a:cs typeface="Arial" pitchFamily="34" charset="0"/>
              </a:rPr>
              <a:t>yếu</a:t>
            </a:r>
            <a:r>
              <a:rPr lang="en-US" dirty="0" smtClean="0">
                <a:latin typeface="Arial" pitchFamily="34" charset="0"/>
                <a:cs typeface="Arial" pitchFamily="34" charset="0"/>
              </a:rPr>
              <a:t> </a:t>
            </a:r>
            <a:r>
              <a:rPr lang="en-US" dirty="0" err="1" smtClean="0">
                <a:latin typeface="Arial" pitchFamily="34" charset="0"/>
                <a:cs typeface="Arial" pitchFamily="34" charset="0"/>
              </a:rPr>
              <a:t>nội</a:t>
            </a:r>
            <a:r>
              <a:rPr lang="en-US" dirty="0" smtClean="0">
                <a:latin typeface="Arial" pitchFamily="34" charset="0"/>
                <a:cs typeface="Arial" pitchFamily="34" charset="0"/>
              </a:rPr>
              <a:t> </a:t>
            </a:r>
            <a:r>
              <a:rPr lang="en-US" dirty="0" err="1" smtClean="0">
                <a:latin typeface="Arial" pitchFamily="34" charset="0"/>
                <a:cs typeface="Arial" pitchFamily="34" charset="0"/>
              </a:rPr>
              <a:t>mạch</a:t>
            </a:r>
            <a:r>
              <a:rPr lang="en-US" dirty="0" smtClean="0">
                <a:latin typeface="Arial" pitchFamily="34" charset="0"/>
                <a:cs typeface="Arial" pitchFamily="34" charset="0"/>
              </a:rPr>
              <a:t> </a:t>
            </a:r>
            <a:r>
              <a:rPr lang="en-US" dirty="0" err="1" smtClean="0">
                <a:latin typeface="Arial" pitchFamily="34" charset="0"/>
                <a:cs typeface="Arial" pitchFamily="34" charset="0"/>
              </a:rPr>
              <a:t>gây</a:t>
            </a:r>
            <a:r>
              <a:rPr lang="en-US" dirty="0" smtClean="0">
                <a:latin typeface="Arial" pitchFamily="34" charset="0"/>
                <a:cs typeface="Arial" pitchFamily="34" charset="0"/>
              </a:rPr>
              <a:t> DIC, AKI</a:t>
            </a:r>
          </a:p>
          <a:p>
            <a:pPr lvl="1" algn="just">
              <a:lnSpc>
                <a:spcPct val="150000"/>
              </a:lnSpc>
            </a:pPr>
            <a:r>
              <a:rPr lang="en-US" dirty="0" err="1" smtClean="0">
                <a:latin typeface="Arial" pitchFamily="34" charset="0"/>
                <a:cs typeface="Arial" pitchFamily="34" charset="0"/>
              </a:rPr>
              <a:t>Không</a:t>
            </a:r>
            <a:r>
              <a:rPr lang="en-US" dirty="0" smtClean="0">
                <a:latin typeface="Arial" pitchFamily="34" charset="0"/>
                <a:cs typeface="Arial" pitchFamily="34" charset="0"/>
              </a:rPr>
              <a:t> dung </a:t>
            </a:r>
            <a:r>
              <a:rPr lang="en-US" dirty="0" err="1" smtClean="0">
                <a:latin typeface="Arial" pitchFamily="34" charset="0"/>
                <a:cs typeface="Arial" pitchFamily="34" charset="0"/>
              </a:rPr>
              <a:t>cho</a:t>
            </a:r>
            <a:r>
              <a:rPr lang="en-US" dirty="0" smtClean="0">
                <a:latin typeface="Arial" pitchFamily="34" charset="0"/>
                <a:cs typeface="Arial" pitchFamily="34" charset="0"/>
              </a:rPr>
              <a:t> BN </a:t>
            </a:r>
            <a:r>
              <a:rPr lang="en-US" dirty="0" err="1" smtClean="0">
                <a:latin typeface="Arial" pitchFamily="34" charset="0"/>
                <a:cs typeface="Arial" pitchFamily="34" charset="0"/>
              </a:rPr>
              <a:t>đã</a:t>
            </a:r>
            <a:r>
              <a:rPr lang="en-US" dirty="0" smtClean="0">
                <a:latin typeface="Arial" pitchFamily="34" charset="0"/>
                <a:cs typeface="Arial" pitchFamily="34" charset="0"/>
              </a:rPr>
              <a:t>/</a:t>
            </a:r>
            <a:r>
              <a:rPr lang="en-US" dirty="0" err="1" smtClean="0">
                <a:latin typeface="Arial" pitchFamily="34" charset="0"/>
                <a:cs typeface="Arial" pitchFamily="34" charset="0"/>
              </a:rPr>
              <a:t>nguy</a:t>
            </a:r>
            <a:r>
              <a:rPr lang="en-US" dirty="0" smtClean="0">
                <a:latin typeface="Arial" pitchFamily="34" charset="0"/>
                <a:cs typeface="Arial" pitchFamily="34" charset="0"/>
              </a:rPr>
              <a:t> </a:t>
            </a:r>
            <a:r>
              <a:rPr lang="en-US" dirty="0" err="1" smtClean="0">
                <a:latin typeface="Arial" pitchFamily="34" charset="0"/>
                <a:cs typeface="Arial" pitchFamily="34" charset="0"/>
              </a:rPr>
              <a:t>cơ</a:t>
            </a:r>
            <a:r>
              <a:rPr lang="en-US" dirty="0" smtClean="0">
                <a:latin typeface="Arial" pitchFamily="34" charset="0"/>
                <a:cs typeface="Arial" pitchFamily="34" charset="0"/>
              </a:rPr>
              <a:t> </a:t>
            </a:r>
            <a:r>
              <a:rPr lang="en-US" dirty="0" err="1" smtClean="0">
                <a:latin typeface="Arial" pitchFamily="34" charset="0"/>
                <a:cs typeface="Arial" pitchFamily="34" charset="0"/>
              </a:rPr>
              <a:t>tán</a:t>
            </a:r>
            <a:r>
              <a:rPr lang="en-US" dirty="0" smtClean="0">
                <a:latin typeface="Arial" pitchFamily="34" charset="0"/>
                <a:cs typeface="Arial" pitchFamily="34" charset="0"/>
              </a:rPr>
              <a:t> </a:t>
            </a:r>
            <a:r>
              <a:rPr lang="en-US" dirty="0" err="1" smtClean="0">
                <a:latin typeface="Arial" pitchFamily="34" charset="0"/>
                <a:cs typeface="Arial" pitchFamily="34" charset="0"/>
              </a:rPr>
              <a:t>huyết</a:t>
            </a:r>
            <a:endParaRPr lang="en-US" dirty="0" smtClean="0">
              <a:latin typeface="Arial" pitchFamily="34" charset="0"/>
              <a:cs typeface="Arial" pitchFamily="34" charset="0"/>
            </a:endParaRPr>
          </a:p>
        </p:txBody>
      </p:sp>
    </p:spTree>
    <p:extLst>
      <p:ext uri="{BB962C8B-B14F-4D97-AF65-F5344CB8AC3E}">
        <p14:creationId xmlns:p14="http://schemas.microsoft.com/office/powerpoint/2010/main" val="351578321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5" name="Title 1"/>
          <p:cNvSpPr>
            <a:spLocks noGrp="1"/>
          </p:cNvSpPr>
          <p:nvPr>
            <p:ph type="title"/>
          </p:nvPr>
        </p:nvSpPr>
        <p:spPr>
          <a:xfrm>
            <a:off x="457200" y="438150"/>
            <a:ext cx="8229600" cy="800100"/>
          </a:xfrm>
        </p:spPr>
        <p:txBody>
          <a:bodyPr>
            <a:normAutofit/>
          </a:bodyPr>
          <a:lstStyle/>
          <a:p>
            <a:r>
              <a:rPr lang="en-US" dirty="0" smtClean="0">
                <a:latin typeface="Arial" pitchFamily="34" charset="0"/>
                <a:cs typeface="Arial" pitchFamily="34" charset="0"/>
              </a:rPr>
              <a:t>Điều trị đặc hiệu</a:t>
            </a:r>
            <a:endParaRPr lang="en-US" dirty="0">
              <a:latin typeface="Arial" pitchFamily="34" charset="0"/>
              <a:cs typeface="Arial" pitchFamily="34" charset="0"/>
            </a:endParaRPr>
          </a:p>
        </p:txBody>
      </p:sp>
      <p:sp>
        <p:nvSpPr>
          <p:cNvPr id="1048706" name="Content Placeholder 2"/>
          <p:cNvSpPr>
            <a:spLocks noGrp="1"/>
          </p:cNvSpPr>
          <p:nvPr>
            <p:ph idx="1"/>
          </p:nvPr>
        </p:nvSpPr>
        <p:spPr>
          <a:xfrm>
            <a:off x="457200" y="1447800"/>
            <a:ext cx="8229600" cy="4019550"/>
          </a:xfrm>
        </p:spPr>
        <p:txBody>
          <a:bodyPr>
            <a:normAutofit/>
          </a:bodyPr>
          <a:lstStyle/>
          <a:p>
            <a:pPr algn="just">
              <a:lnSpc>
                <a:spcPct val="150000"/>
              </a:lnSpc>
            </a:pPr>
            <a:r>
              <a:rPr lang="en-US" dirty="0" smtClean="0">
                <a:latin typeface="Arial" pitchFamily="34" charset="0"/>
                <a:cs typeface="Arial" pitchFamily="34" charset="0"/>
              </a:rPr>
              <a:t>Second-line:</a:t>
            </a:r>
          </a:p>
          <a:p>
            <a:pPr lvl="1" algn="just">
              <a:lnSpc>
                <a:spcPct val="150000"/>
              </a:lnSpc>
            </a:pPr>
            <a:r>
              <a:rPr lang="en-US" dirty="0" err="1" smtClean="0">
                <a:latin typeface="Arial" pitchFamily="34" charset="0"/>
                <a:cs typeface="Arial" pitchFamily="34" charset="0"/>
              </a:rPr>
              <a:t>Ức</a:t>
            </a:r>
            <a:r>
              <a:rPr lang="en-US" dirty="0" smtClean="0">
                <a:latin typeface="Arial" pitchFamily="34" charset="0"/>
                <a:cs typeface="Arial" pitchFamily="34" charset="0"/>
              </a:rPr>
              <a:t> </a:t>
            </a:r>
            <a:r>
              <a:rPr lang="en-US" dirty="0" err="1" smtClean="0">
                <a:latin typeface="Arial" pitchFamily="34" charset="0"/>
                <a:cs typeface="Arial" pitchFamily="34" charset="0"/>
              </a:rPr>
              <a:t>chế</a:t>
            </a:r>
            <a:r>
              <a:rPr lang="en-US" dirty="0" smtClean="0">
                <a:latin typeface="Arial" pitchFamily="34" charset="0"/>
                <a:cs typeface="Arial" pitchFamily="34" charset="0"/>
              </a:rPr>
              <a:t> </a:t>
            </a:r>
            <a:r>
              <a:rPr lang="en-US" dirty="0" err="1" smtClean="0">
                <a:latin typeface="Arial" pitchFamily="34" charset="0"/>
                <a:cs typeface="Arial" pitchFamily="34" charset="0"/>
              </a:rPr>
              <a:t>miễn</a:t>
            </a:r>
            <a:r>
              <a:rPr lang="en-US" dirty="0" smtClean="0">
                <a:latin typeface="Arial" pitchFamily="34" charset="0"/>
                <a:cs typeface="Arial" pitchFamily="34" charset="0"/>
              </a:rPr>
              <a:t> </a:t>
            </a:r>
            <a:r>
              <a:rPr lang="en-US" dirty="0" err="1" smtClean="0">
                <a:latin typeface="Arial" pitchFamily="34" charset="0"/>
                <a:cs typeface="Arial" pitchFamily="34" charset="0"/>
              </a:rPr>
              <a:t>dịch</a:t>
            </a:r>
            <a:endParaRPr lang="en-US" dirty="0" smtClean="0">
              <a:latin typeface="Arial" pitchFamily="34" charset="0"/>
              <a:cs typeface="Arial" pitchFamily="34" charset="0"/>
            </a:endParaRPr>
          </a:p>
          <a:p>
            <a:pPr lvl="1" algn="just">
              <a:lnSpc>
                <a:spcPct val="150000"/>
              </a:lnSpc>
            </a:pPr>
            <a:r>
              <a:rPr lang="en-US" dirty="0" err="1" smtClean="0">
                <a:latin typeface="Arial" pitchFamily="34" charset="0"/>
                <a:cs typeface="Arial" pitchFamily="34" charset="0"/>
              </a:rPr>
              <a:t>Cắt</a:t>
            </a:r>
            <a:r>
              <a:rPr lang="en-US" dirty="0" smtClean="0">
                <a:latin typeface="Arial" pitchFamily="34" charset="0"/>
                <a:cs typeface="Arial" pitchFamily="34" charset="0"/>
              </a:rPr>
              <a:t> </a:t>
            </a:r>
            <a:r>
              <a:rPr lang="en-US" dirty="0" err="1" smtClean="0">
                <a:latin typeface="Arial" pitchFamily="34" charset="0"/>
                <a:cs typeface="Arial" pitchFamily="34" charset="0"/>
              </a:rPr>
              <a:t>lách</a:t>
            </a:r>
            <a:endParaRPr lang="en-US" dirty="0" smtClean="0">
              <a:latin typeface="Arial" pitchFamily="34" charset="0"/>
              <a:cs typeface="Arial" pitchFamily="34" charset="0"/>
            </a:endParaRPr>
          </a:p>
          <a:p>
            <a:pPr lvl="1" algn="just">
              <a:lnSpc>
                <a:spcPct val="150000"/>
              </a:lnSpc>
            </a:pPr>
            <a:r>
              <a:rPr lang="en-US" dirty="0" smtClean="0">
                <a:latin typeface="Arial" pitchFamily="34" charset="0"/>
                <a:cs typeface="Arial" pitchFamily="34" charset="0"/>
              </a:rPr>
              <a:t>Rituximab</a:t>
            </a:r>
            <a:endParaRPr lang="en-US" dirty="0" smtClean="0">
              <a:latin typeface="Arial" pitchFamily="34" charset="0"/>
              <a:cs typeface="Arial" pitchFamily="34" charset="0"/>
            </a:endParaRPr>
          </a:p>
          <a:p>
            <a:pPr lvl="1" algn="just">
              <a:lnSpc>
                <a:spcPct val="150000"/>
              </a:lnSpc>
            </a:pPr>
            <a:r>
              <a:rPr lang="en-US" dirty="0" smtClean="0">
                <a:latin typeface="Arial" pitchFamily="34" charset="0"/>
                <a:cs typeface="Arial" pitchFamily="34" charset="0"/>
              </a:rPr>
              <a:t>TPO-</a:t>
            </a:r>
            <a:r>
              <a:rPr lang="en-US" dirty="0" err="1" smtClean="0">
                <a:latin typeface="Arial" pitchFamily="34" charset="0"/>
                <a:cs typeface="Arial" pitchFamily="34" charset="0"/>
              </a:rPr>
              <a:t>Ras</a:t>
            </a:r>
            <a:endParaRPr lang="en-US" dirty="0" smtClean="0">
              <a:latin typeface="Arial" pitchFamily="34" charset="0"/>
              <a:cs typeface="Arial" pitchFamily="34" charset="0"/>
            </a:endParaRPr>
          </a:p>
        </p:txBody>
      </p:sp>
    </p:spTree>
    <p:extLst>
      <p:ext uri="{BB962C8B-B14F-4D97-AF65-F5344CB8AC3E}">
        <p14:creationId xmlns:p14="http://schemas.microsoft.com/office/powerpoint/2010/main" val="137589645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5" name="Title 1"/>
          <p:cNvSpPr>
            <a:spLocks noGrp="1"/>
          </p:cNvSpPr>
          <p:nvPr>
            <p:ph type="title"/>
          </p:nvPr>
        </p:nvSpPr>
        <p:spPr>
          <a:xfrm>
            <a:off x="457200" y="438150"/>
            <a:ext cx="8229600" cy="800100"/>
          </a:xfrm>
        </p:spPr>
        <p:txBody>
          <a:bodyPr>
            <a:normAutofit/>
          </a:bodyPr>
          <a:lstStyle/>
          <a:p>
            <a:r>
              <a:rPr lang="en-US" dirty="0" smtClean="0">
                <a:latin typeface="Arial" pitchFamily="34" charset="0"/>
                <a:cs typeface="Arial" pitchFamily="34" charset="0"/>
              </a:rPr>
              <a:t>Điều trị đặc hiệu</a:t>
            </a:r>
            <a:endParaRPr lang="en-US" dirty="0">
              <a:latin typeface="Arial" pitchFamily="34" charset="0"/>
              <a:cs typeface="Arial" pitchFamily="34" charset="0"/>
            </a:endParaRPr>
          </a:p>
        </p:txBody>
      </p:sp>
      <p:sp>
        <p:nvSpPr>
          <p:cNvPr id="1048706" name="Content Placeholder 2"/>
          <p:cNvSpPr>
            <a:spLocks noGrp="1"/>
          </p:cNvSpPr>
          <p:nvPr>
            <p:ph idx="1"/>
          </p:nvPr>
        </p:nvSpPr>
        <p:spPr>
          <a:xfrm>
            <a:off x="457200" y="1123950"/>
            <a:ext cx="8229600" cy="4019550"/>
          </a:xfrm>
        </p:spPr>
        <p:txBody>
          <a:bodyPr>
            <a:normAutofit fontScale="92500"/>
          </a:bodyPr>
          <a:lstStyle/>
          <a:p>
            <a:pPr marL="365760" lvl="1" indent="-256032" algn="just">
              <a:lnSpc>
                <a:spcPct val="150000"/>
              </a:lnSpc>
              <a:buClr>
                <a:schemeClr val="accent3"/>
              </a:buClr>
              <a:buFont typeface="Georgia"/>
              <a:buChar char="•"/>
            </a:pPr>
            <a:r>
              <a:rPr lang="en-US" dirty="0" err="1" smtClean="0">
                <a:latin typeface="Arial" pitchFamily="34" charset="0"/>
                <a:cs typeface="Arial" pitchFamily="34" charset="0"/>
              </a:rPr>
              <a:t>Ức</a:t>
            </a:r>
            <a:r>
              <a:rPr lang="en-US" dirty="0" smtClean="0">
                <a:latin typeface="Arial" pitchFamily="34" charset="0"/>
                <a:cs typeface="Arial" pitchFamily="34" charset="0"/>
              </a:rPr>
              <a:t> </a:t>
            </a:r>
            <a:r>
              <a:rPr lang="en-US" dirty="0" err="1" smtClean="0">
                <a:latin typeface="Arial" pitchFamily="34" charset="0"/>
                <a:cs typeface="Arial" pitchFamily="34" charset="0"/>
              </a:rPr>
              <a:t>chế</a:t>
            </a:r>
            <a:r>
              <a:rPr lang="en-US" dirty="0" smtClean="0">
                <a:latin typeface="Arial" pitchFamily="34" charset="0"/>
                <a:cs typeface="Arial" pitchFamily="34" charset="0"/>
              </a:rPr>
              <a:t> </a:t>
            </a:r>
            <a:r>
              <a:rPr lang="en-US" dirty="0" err="1" smtClean="0">
                <a:latin typeface="Arial" pitchFamily="34" charset="0"/>
                <a:cs typeface="Arial" pitchFamily="34" charset="0"/>
              </a:rPr>
              <a:t>miễn</a:t>
            </a:r>
            <a:r>
              <a:rPr lang="en-US" dirty="0" smtClean="0">
                <a:latin typeface="Arial" pitchFamily="34" charset="0"/>
                <a:cs typeface="Arial" pitchFamily="34" charset="0"/>
              </a:rPr>
              <a:t> </a:t>
            </a:r>
            <a:r>
              <a:rPr lang="en-US" dirty="0" err="1" smtClean="0">
                <a:latin typeface="Arial" pitchFamily="34" charset="0"/>
                <a:cs typeface="Arial" pitchFamily="34" charset="0"/>
              </a:rPr>
              <a:t>dịch</a:t>
            </a:r>
            <a:r>
              <a:rPr lang="en-US" dirty="0" smtClean="0">
                <a:latin typeface="Arial" pitchFamily="34" charset="0"/>
                <a:cs typeface="Arial" pitchFamily="34" charset="0"/>
              </a:rPr>
              <a:t>: </a:t>
            </a:r>
            <a:r>
              <a:rPr lang="en-US" dirty="0" err="1" smtClean="0">
                <a:latin typeface="Arial" pitchFamily="34" charset="0"/>
                <a:cs typeface="Arial" pitchFamily="34" charset="0"/>
              </a:rPr>
              <a:t>nếu</a:t>
            </a:r>
            <a:r>
              <a:rPr lang="en-US" dirty="0" smtClean="0">
                <a:latin typeface="Arial" pitchFamily="34" charset="0"/>
                <a:cs typeface="Arial" pitchFamily="34" charset="0"/>
              </a:rPr>
              <a:t> </a:t>
            </a:r>
            <a:r>
              <a:rPr lang="en-US" dirty="0" err="1">
                <a:latin typeface="Arial" pitchFamily="34" charset="0"/>
                <a:cs typeface="Arial" pitchFamily="34" charset="0"/>
              </a:rPr>
              <a:t>không</a:t>
            </a:r>
            <a:r>
              <a:rPr lang="en-US" dirty="0">
                <a:latin typeface="Arial" pitchFamily="34" charset="0"/>
                <a:cs typeface="Arial" pitchFamily="34" charset="0"/>
              </a:rPr>
              <a:t> </a:t>
            </a:r>
            <a:r>
              <a:rPr lang="en-US" dirty="0" err="1">
                <a:latin typeface="Arial" pitchFamily="34" charset="0"/>
                <a:cs typeface="Arial" pitchFamily="34" charset="0"/>
              </a:rPr>
              <a:t>đáp</a:t>
            </a:r>
            <a:r>
              <a:rPr lang="en-US" dirty="0">
                <a:latin typeface="Arial" pitchFamily="34" charset="0"/>
                <a:cs typeface="Arial" pitchFamily="34" charset="0"/>
              </a:rPr>
              <a:t> </a:t>
            </a:r>
            <a:r>
              <a:rPr lang="en-US" dirty="0" err="1">
                <a:latin typeface="Arial" pitchFamily="34" charset="0"/>
                <a:cs typeface="Arial" pitchFamily="34" charset="0"/>
              </a:rPr>
              <a:t>ứng</a:t>
            </a:r>
            <a:r>
              <a:rPr lang="en-US" dirty="0">
                <a:latin typeface="Arial" pitchFamily="34" charset="0"/>
                <a:cs typeface="Arial" pitchFamily="34" charset="0"/>
              </a:rPr>
              <a:t> GCS </a:t>
            </a:r>
            <a:r>
              <a:rPr lang="en-US" dirty="0" err="1">
                <a:latin typeface="Arial" pitchFamily="34" charset="0"/>
                <a:cs typeface="Arial" pitchFamily="34" charset="0"/>
              </a:rPr>
              <a:t>sau</a:t>
            </a:r>
            <a:r>
              <a:rPr lang="en-US" dirty="0">
                <a:latin typeface="Arial" pitchFamily="34" charset="0"/>
                <a:cs typeface="Arial" pitchFamily="34" charset="0"/>
              </a:rPr>
              <a:t> </a:t>
            </a:r>
            <a:r>
              <a:rPr lang="en-US" dirty="0" smtClean="0">
                <a:latin typeface="Arial" pitchFamily="34" charset="0"/>
                <a:cs typeface="Arial" pitchFamily="34" charset="0"/>
              </a:rPr>
              <a:t>3w</a:t>
            </a:r>
            <a:endParaRPr lang="en-US" dirty="0" smtClean="0">
              <a:latin typeface="Arial" pitchFamily="34" charset="0"/>
              <a:cs typeface="Arial" pitchFamily="34" charset="0"/>
            </a:endParaRPr>
          </a:p>
          <a:p>
            <a:pPr lvl="1" algn="just">
              <a:lnSpc>
                <a:spcPct val="150000"/>
              </a:lnSpc>
            </a:pPr>
            <a:r>
              <a:rPr lang="en-US" dirty="0" smtClean="0">
                <a:latin typeface="Arial" pitchFamily="34" charset="0"/>
                <a:cs typeface="Arial" pitchFamily="34" charset="0"/>
              </a:rPr>
              <a:t>Cyclophosphamide: 50-200 mg/</a:t>
            </a:r>
            <a:r>
              <a:rPr lang="en-US" dirty="0" err="1" smtClean="0">
                <a:latin typeface="Arial" pitchFamily="34" charset="0"/>
                <a:cs typeface="Arial" pitchFamily="34" charset="0"/>
              </a:rPr>
              <a:t>ngày</a:t>
            </a:r>
            <a:r>
              <a:rPr lang="en-US" dirty="0" smtClean="0">
                <a:latin typeface="Arial" pitchFamily="34" charset="0"/>
                <a:cs typeface="Arial" pitchFamily="34" charset="0"/>
              </a:rPr>
              <a:t> </a:t>
            </a:r>
            <a:r>
              <a:rPr lang="en-US" dirty="0" err="1" smtClean="0">
                <a:latin typeface="Arial" pitchFamily="34" charset="0"/>
                <a:cs typeface="Arial" pitchFamily="34" charset="0"/>
              </a:rPr>
              <a:t>trong</a:t>
            </a:r>
            <a:r>
              <a:rPr lang="en-US" dirty="0" smtClean="0">
                <a:latin typeface="Arial" pitchFamily="34" charset="0"/>
                <a:cs typeface="Arial" pitchFamily="34" charset="0"/>
              </a:rPr>
              <a:t> 4-8w. </a:t>
            </a:r>
            <a:r>
              <a:rPr lang="en-US" dirty="0" err="1" smtClean="0">
                <a:latin typeface="Arial" pitchFamily="34" charset="0"/>
                <a:cs typeface="Arial" pitchFamily="34" charset="0"/>
              </a:rPr>
              <a:t>Khi</a:t>
            </a:r>
            <a:r>
              <a:rPr lang="en-US" dirty="0" smtClean="0">
                <a:latin typeface="Arial" pitchFamily="34" charset="0"/>
                <a:cs typeface="Arial" pitchFamily="34" charset="0"/>
              </a:rPr>
              <a:t> </a:t>
            </a:r>
            <a:r>
              <a:rPr lang="en-US" dirty="0" err="1" smtClean="0">
                <a:latin typeface="Arial" pitchFamily="34" charset="0"/>
                <a:cs typeface="Arial" pitchFamily="34" charset="0"/>
              </a:rPr>
              <a:t>số</a:t>
            </a:r>
            <a:r>
              <a:rPr lang="en-US" dirty="0" smtClean="0">
                <a:latin typeface="Arial" pitchFamily="34" charset="0"/>
                <a:cs typeface="Arial" pitchFamily="34" charset="0"/>
              </a:rPr>
              <a:t> </a:t>
            </a:r>
            <a:r>
              <a:rPr lang="en-US" dirty="0" err="1" smtClean="0">
                <a:latin typeface="Arial" pitchFamily="34" charset="0"/>
                <a:cs typeface="Arial" pitchFamily="34" charset="0"/>
              </a:rPr>
              <a:t>lượng</a:t>
            </a:r>
            <a:r>
              <a:rPr lang="en-US" dirty="0" smtClean="0">
                <a:latin typeface="Arial" pitchFamily="34" charset="0"/>
                <a:cs typeface="Arial" pitchFamily="34" charset="0"/>
              </a:rPr>
              <a:t> TC </a:t>
            </a:r>
            <a:r>
              <a:rPr lang="en-US" dirty="0" err="1" smtClean="0">
                <a:latin typeface="Arial" pitchFamily="34" charset="0"/>
                <a:cs typeface="Arial" pitchFamily="34" charset="0"/>
              </a:rPr>
              <a:t>bình</a:t>
            </a:r>
            <a:r>
              <a:rPr lang="en-US" dirty="0" smtClean="0">
                <a:latin typeface="Arial" pitchFamily="34" charset="0"/>
                <a:cs typeface="Arial" pitchFamily="34" charset="0"/>
              </a:rPr>
              <a:t> </a:t>
            </a:r>
            <a:r>
              <a:rPr lang="en-US" dirty="0" err="1" smtClean="0">
                <a:latin typeface="Arial" pitchFamily="34" charset="0"/>
                <a:cs typeface="Arial" pitchFamily="34" charset="0"/>
              </a:rPr>
              <a:t>thường</a:t>
            </a:r>
            <a:r>
              <a:rPr lang="en-US" dirty="0" smtClean="0">
                <a:latin typeface="Arial" pitchFamily="34" charset="0"/>
                <a:cs typeface="Arial" pitchFamily="34" charset="0"/>
              </a:rPr>
              <a:t>: 50 mg/</a:t>
            </a:r>
            <a:r>
              <a:rPr lang="en-US" dirty="0" err="1" smtClean="0">
                <a:latin typeface="Arial" pitchFamily="34" charset="0"/>
                <a:cs typeface="Arial" pitchFamily="34" charset="0"/>
              </a:rPr>
              <a:t>ngày</a:t>
            </a:r>
            <a:r>
              <a:rPr lang="en-US" dirty="0" smtClean="0">
                <a:latin typeface="Arial" pitchFamily="34" charset="0"/>
                <a:cs typeface="Arial" pitchFamily="34" charset="0"/>
              </a:rPr>
              <a:t> </a:t>
            </a:r>
            <a:r>
              <a:rPr lang="en-US" dirty="0" err="1" smtClean="0">
                <a:latin typeface="Arial" pitchFamily="34" charset="0"/>
                <a:cs typeface="Arial" pitchFamily="34" charset="0"/>
              </a:rPr>
              <a:t>trong</a:t>
            </a:r>
            <a:r>
              <a:rPr lang="en-US" dirty="0" smtClean="0">
                <a:latin typeface="Arial" pitchFamily="34" charset="0"/>
                <a:cs typeface="Arial" pitchFamily="34" charset="0"/>
              </a:rPr>
              <a:t> 3 </a:t>
            </a:r>
            <a:r>
              <a:rPr lang="en-US" dirty="0" err="1" smtClean="0">
                <a:latin typeface="Arial" pitchFamily="34" charset="0"/>
                <a:cs typeface="Arial" pitchFamily="34" charset="0"/>
              </a:rPr>
              <a:t>tháng</a:t>
            </a:r>
            <a:endParaRPr lang="en-US" dirty="0" smtClean="0">
              <a:latin typeface="Arial" pitchFamily="34" charset="0"/>
              <a:cs typeface="Arial" pitchFamily="34" charset="0"/>
            </a:endParaRPr>
          </a:p>
          <a:p>
            <a:pPr lvl="1" algn="just">
              <a:lnSpc>
                <a:spcPct val="150000"/>
              </a:lnSpc>
            </a:pPr>
            <a:r>
              <a:rPr lang="en-US" dirty="0" err="1" smtClean="0">
                <a:latin typeface="Arial" pitchFamily="34" charset="0"/>
                <a:cs typeface="Arial" pitchFamily="34" charset="0"/>
              </a:rPr>
              <a:t>Vinca</a:t>
            </a:r>
            <a:r>
              <a:rPr lang="en-US" dirty="0" smtClean="0">
                <a:latin typeface="Arial" pitchFamily="34" charset="0"/>
                <a:cs typeface="Arial" pitchFamily="34" charset="0"/>
              </a:rPr>
              <a:t> alkaloids: </a:t>
            </a:r>
            <a:r>
              <a:rPr lang="en-US" dirty="0" err="1" smtClean="0">
                <a:latin typeface="Arial" pitchFamily="34" charset="0"/>
                <a:cs typeface="Arial" pitchFamily="34" charset="0"/>
              </a:rPr>
              <a:t>sử</a:t>
            </a:r>
            <a:r>
              <a:rPr lang="en-US" dirty="0" smtClean="0">
                <a:latin typeface="Arial" pitchFamily="34" charset="0"/>
                <a:cs typeface="Arial" pitchFamily="34" charset="0"/>
              </a:rPr>
              <a:t> </a:t>
            </a:r>
            <a:r>
              <a:rPr lang="en-US" dirty="0" err="1" smtClean="0">
                <a:latin typeface="Arial" pitchFamily="34" charset="0"/>
                <a:cs typeface="Arial" pitchFamily="34" charset="0"/>
              </a:rPr>
              <a:t>dụng</a:t>
            </a:r>
            <a:r>
              <a:rPr lang="en-US" dirty="0" smtClean="0">
                <a:latin typeface="Arial" pitchFamily="34" charset="0"/>
                <a:cs typeface="Arial" pitchFamily="34" charset="0"/>
              </a:rPr>
              <a:t> </a:t>
            </a:r>
            <a:r>
              <a:rPr lang="en-US" dirty="0" err="1" smtClean="0">
                <a:latin typeface="Arial" pitchFamily="34" charset="0"/>
                <a:cs typeface="Arial" pitchFamily="34" charset="0"/>
              </a:rPr>
              <a:t>mỗi</a:t>
            </a:r>
            <a:r>
              <a:rPr lang="en-US" dirty="0" smtClean="0">
                <a:latin typeface="Arial" pitchFamily="34" charset="0"/>
                <a:cs typeface="Arial" pitchFamily="34" charset="0"/>
              </a:rPr>
              <a:t> </a:t>
            </a:r>
            <a:r>
              <a:rPr lang="en-US" dirty="0" err="1" smtClean="0">
                <a:latin typeface="Arial" pitchFamily="34" charset="0"/>
                <a:cs typeface="Arial" pitchFamily="34" charset="0"/>
              </a:rPr>
              <a:t>tuần</a:t>
            </a:r>
            <a:r>
              <a:rPr lang="en-US" dirty="0" smtClean="0">
                <a:latin typeface="Arial" pitchFamily="34" charset="0"/>
                <a:cs typeface="Arial" pitchFamily="34" charset="0"/>
              </a:rPr>
              <a:t>, </a:t>
            </a:r>
            <a:r>
              <a:rPr lang="en-US" dirty="0" err="1" smtClean="0">
                <a:latin typeface="Arial" pitchFamily="34" charset="0"/>
                <a:cs typeface="Arial" pitchFamily="34" charset="0"/>
              </a:rPr>
              <a:t>ít</a:t>
            </a:r>
            <a:r>
              <a:rPr lang="en-US" dirty="0" smtClean="0">
                <a:latin typeface="Arial" pitchFamily="34" charset="0"/>
                <a:cs typeface="Arial" pitchFamily="34" charset="0"/>
              </a:rPr>
              <a:t> </a:t>
            </a:r>
            <a:r>
              <a:rPr lang="en-US" dirty="0" err="1" smtClean="0">
                <a:latin typeface="Arial" pitchFamily="34" charset="0"/>
                <a:cs typeface="Arial" pitchFamily="34" charset="0"/>
              </a:rPr>
              <a:t>nhất</a:t>
            </a:r>
            <a:r>
              <a:rPr lang="en-US" dirty="0" smtClean="0">
                <a:latin typeface="Arial" pitchFamily="34" charset="0"/>
                <a:cs typeface="Arial" pitchFamily="34" charset="0"/>
              </a:rPr>
              <a:t> 3w (</a:t>
            </a:r>
            <a:r>
              <a:rPr lang="en-US" dirty="0" err="1" smtClean="0">
                <a:latin typeface="Arial" pitchFamily="34" charset="0"/>
                <a:cs typeface="Arial" pitchFamily="34" charset="0"/>
              </a:rPr>
              <a:t>Vincristin</a:t>
            </a:r>
            <a:r>
              <a:rPr lang="en-US" dirty="0" smtClean="0">
                <a:latin typeface="Arial" pitchFamily="34" charset="0"/>
                <a:cs typeface="Arial" pitchFamily="34" charset="0"/>
              </a:rPr>
              <a:t> 1-2mg, </a:t>
            </a:r>
            <a:r>
              <a:rPr lang="en-US" dirty="0" err="1" smtClean="0">
                <a:latin typeface="Arial" pitchFamily="34" charset="0"/>
                <a:cs typeface="Arial" pitchFamily="34" charset="0"/>
              </a:rPr>
              <a:t>Vinblastin</a:t>
            </a:r>
            <a:r>
              <a:rPr lang="en-US" dirty="0" smtClean="0">
                <a:latin typeface="Arial" pitchFamily="34" charset="0"/>
                <a:cs typeface="Arial" pitchFamily="34" charset="0"/>
              </a:rPr>
              <a:t> 0.1 mg/kg)</a:t>
            </a:r>
          </a:p>
          <a:p>
            <a:pPr lvl="1" algn="just">
              <a:lnSpc>
                <a:spcPct val="150000"/>
              </a:lnSpc>
            </a:pPr>
            <a:r>
              <a:rPr lang="en-US" dirty="0" err="1" smtClean="0">
                <a:latin typeface="Arial" pitchFamily="34" charset="0"/>
                <a:cs typeface="Arial" pitchFamily="34" charset="0"/>
              </a:rPr>
              <a:t>Azathioprin</a:t>
            </a:r>
            <a:r>
              <a:rPr lang="en-US" dirty="0" smtClean="0">
                <a:latin typeface="Arial" pitchFamily="34" charset="0"/>
                <a:cs typeface="Arial" pitchFamily="34" charset="0"/>
              </a:rPr>
              <a:t>: 50-250 mg/</a:t>
            </a:r>
            <a:r>
              <a:rPr lang="en-US" dirty="0" err="1" smtClean="0">
                <a:latin typeface="Arial" pitchFamily="34" charset="0"/>
                <a:cs typeface="Arial" pitchFamily="34" charset="0"/>
              </a:rPr>
              <a:t>ngày</a:t>
            </a:r>
            <a:r>
              <a:rPr lang="en-US" dirty="0" smtClean="0">
                <a:latin typeface="Arial" pitchFamily="34" charset="0"/>
                <a:cs typeface="Arial" pitchFamily="34" charset="0"/>
              </a:rPr>
              <a:t> </a:t>
            </a:r>
            <a:r>
              <a:rPr lang="en-US" dirty="0" err="1" smtClean="0">
                <a:latin typeface="Arial" pitchFamily="34" charset="0"/>
                <a:cs typeface="Arial" pitchFamily="34" charset="0"/>
              </a:rPr>
              <a:t>ít</a:t>
            </a:r>
            <a:r>
              <a:rPr lang="en-US" dirty="0" smtClean="0">
                <a:latin typeface="Arial" pitchFamily="34" charset="0"/>
                <a:cs typeface="Arial" pitchFamily="34" charset="0"/>
              </a:rPr>
              <a:t> </a:t>
            </a:r>
            <a:r>
              <a:rPr lang="en-US" dirty="0" err="1" smtClean="0">
                <a:latin typeface="Arial" pitchFamily="34" charset="0"/>
                <a:cs typeface="Arial" pitchFamily="34" charset="0"/>
              </a:rPr>
              <a:t>nhất</a:t>
            </a:r>
            <a:r>
              <a:rPr lang="en-US" dirty="0" smtClean="0">
                <a:latin typeface="Arial" pitchFamily="34" charset="0"/>
                <a:cs typeface="Arial" pitchFamily="34" charset="0"/>
              </a:rPr>
              <a:t> 4 </a:t>
            </a:r>
            <a:r>
              <a:rPr lang="en-US" dirty="0" err="1" smtClean="0">
                <a:latin typeface="Arial" pitchFamily="34" charset="0"/>
                <a:cs typeface="Arial" pitchFamily="34" charset="0"/>
              </a:rPr>
              <a:t>tháng</a:t>
            </a:r>
            <a:endParaRPr lang="en-US" dirty="0">
              <a:latin typeface="Arial" pitchFamily="34" charset="0"/>
              <a:cs typeface="Arial" pitchFamily="34" charset="0"/>
            </a:endParaRPr>
          </a:p>
          <a:p>
            <a:pPr lvl="1" algn="just">
              <a:lnSpc>
                <a:spcPct val="150000"/>
              </a:lnSpc>
            </a:pPr>
            <a:endParaRPr lang="en-US" dirty="0">
              <a:latin typeface="Arial" pitchFamily="34" charset="0"/>
              <a:cs typeface="Arial" pitchFamily="34" charset="0"/>
            </a:endParaRPr>
          </a:p>
        </p:txBody>
      </p:sp>
    </p:spTree>
    <p:extLst>
      <p:ext uri="{BB962C8B-B14F-4D97-AF65-F5344CB8AC3E}">
        <p14:creationId xmlns:p14="http://schemas.microsoft.com/office/powerpoint/2010/main" val="46539209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5" name="Title 1"/>
          <p:cNvSpPr>
            <a:spLocks noGrp="1"/>
          </p:cNvSpPr>
          <p:nvPr>
            <p:ph type="title"/>
          </p:nvPr>
        </p:nvSpPr>
        <p:spPr>
          <a:xfrm>
            <a:off x="457200" y="438150"/>
            <a:ext cx="8229600" cy="800100"/>
          </a:xfrm>
        </p:spPr>
        <p:txBody>
          <a:bodyPr>
            <a:normAutofit/>
          </a:bodyPr>
          <a:lstStyle/>
          <a:p>
            <a:r>
              <a:rPr lang="en-US" dirty="0" smtClean="0">
                <a:latin typeface="Arial" pitchFamily="34" charset="0"/>
                <a:cs typeface="Arial" pitchFamily="34" charset="0"/>
              </a:rPr>
              <a:t>Điều trị đặc hiệu</a:t>
            </a:r>
            <a:endParaRPr lang="en-US" dirty="0">
              <a:latin typeface="Arial" pitchFamily="34" charset="0"/>
              <a:cs typeface="Arial" pitchFamily="34" charset="0"/>
            </a:endParaRPr>
          </a:p>
        </p:txBody>
      </p:sp>
      <p:sp>
        <p:nvSpPr>
          <p:cNvPr id="1048706" name="Content Placeholder 2"/>
          <p:cNvSpPr>
            <a:spLocks noGrp="1"/>
          </p:cNvSpPr>
          <p:nvPr>
            <p:ph idx="1"/>
          </p:nvPr>
        </p:nvSpPr>
        <p:spPr>
          <a:xfrm>
            <a:off x="457200" y="1123950"/>
            <a:ext cx="8229600" cy="4019550"/>
          </a:xfrm>
        </p:spPr>
        <p:txBody>
          <a:bodyPr>
            <a:normAutofit fontScale="92500" lnSpcReduction="10000"/>
          </a:bodyPr>
          <a:lstStyle/>
          <a:p>
            <a:pPr algn="just">
              <a:lnSpc>
                <a:spcPct val="150000"/>
              </a:lnSpc>
            </a:pPr>
            <a:r>
              <a:rPr lang="en-US" dirty="0" err="1" smtClean="0">
                <a:latin typeface="Arial" pitchFamily="34" charset="0"/>
                <a:cs typeface="Arial" pitchFamily="34" charset="0"/>
              </a:rPr>
              <a:t>Cắt</a:t>
            </a:r>
            <a:r>
              <a:rPr lang="en-US" dirty="0" smtClean="0">
                <a:latin typeface="Arial" pitchFamily="34" charset="0"/>
                <a:cs typeface="Arial" pitchFamily="34" charset="0"/>
              </a:rPr>
              <a:t> </a:t>
            </a:r>
            <a:r>
              <a:rPr lang="en-US" dirty="0" err="1" smtClean="0">
                <a:latin typeface="Arial" pitchFamily="34" charset="0"/>
                <a:cs typeface="Arial" pitchFamily="34" charset="0"/>
              </a:rPr>
              <a:t>lách</a:t>
            </a:r>
            <a:r>
              <a:rPr lang="en-US" dirty="0" smtClean="0">
                <a:latin typeface="Arial" pitchFamily="34" charset="0"/>
                <a:cs typeface="Arial" pitchFamily="34" charset="0"/>
              </a:rPr>
              <a:t>: </a:t>
            </a:r>
            <a:r>
              <a:rPr lang="en-US" dirty="0" err="1" smtClean="0">
                <a:latin typeface="Arial" pitchFamily="34" charset="0"/>
                <a:cs typeface="Arial" pitchFamily="34" charset="0"/>
              </a:rPr>
              <a:t>chỉ</a:t>
            </a:r>
            <a:r>
              <a:rPr lang="en-US" dirty="0" smtClean="0">
                <a:latin typeface="Arial" pitchFamily="34" charset="0"/>
                <a:cs typeface="Arial" pitchFamily="34" charset="0"/>
              </a:rPr>
              <a:t> </a:t>
            </a:r>
            <a:r>
              <a:rPr lang="en-US" dirty="0" err="1" smtClean="0">
                <a:latin typeface="Arial" pitchFamily="34" charset="0"/>
                <a:cs typeface="Arial" pitchFamily="34" charset="0"/>
              </a:rPr>
              <a:t>định</a:t>
            </a:r>
            <a:endParaRPr lang="en-US" dirty="0" smtClean="0">
              <a:latin typeface="Arial" pitchFamily="34" charset="0"/>
              <a:cs typeface="Arial" pitchFamily="34" charset="0"/>
            </a:endParaRPr>
          </a:p>
          <a:p>
            <a:pPr lvl="1" algn="just">
              <a:lnSpc>
                <a:spcPct val="150000"/>
              </a:lnSpc>
            </a:pPr>
            <a:r>
              <a:rPr lang="en-US" dirty="0" err="1" smtClean="0">
                <a:latin typeface="Arial" pitchFamily="34" charset="0"/>
                <a:cs typeface="Arial" pitchFamily="34" charset="0"/>
              </a:rPr>
              <a:t>Điều</a:t>
            </a:r>
            <a:r>
              <a:rPr lang="en-US" dirty="0" smtClean="0">
                <a:latin typeface="Arial" pitchFamily="34" charset="0"/>
                <a:cs typeface="Arial" pitchFamily="34" charset="0"/>
              </a:rPr>
              <a:t> </a:t>
            </a:r>
            <a:r>
              <a:rPr lang="en-US" dirty="0" err="1" smtClean="0">
                <a:latin typeface="Arial" pitchFamily="34" charset="0"/>
                <a:cs typeface="Arial" pitchFamily="34" charset="0"/>
              </a:rPr>
              <a:t>trị</a:t>
            </a:r>
            <a:r>
              <a:rPr lang="en-US" dirty="0" smtClean="0">
                <a:latin typeface="Arial" pitchFamily="34" charset="0"/>
                <a:cs typeface="Arial" pitchFamily="34" charset="0"/>
              </a:rPr>
              <a:t> 6 </a:t>
            </a:r>
            <a:r>
              <a:rPr lang="en-US" dirty="0" err="1" smtClean="0">
                <a:latin typeface="Arial" pitchFamily="34" charset="0"/>
                <a:cs typeface="Arial" pitchFamily="34" charset="0"/>
              </a:rPr>
              <a:t>tháng</a:t>
            </a:r>
            <a:r>
              <a:rPr lang="en-US" dirty="0" smtClean="0">
                <a:latin typeface="Arial" pitchFamily="34" charset="0"/>
                <a:cs typeface="Arial" pitchFamily="34" charset="0"/>
              </a:rPr>
              <a:t> </a:t>
            </a:r>
            <a:r>
              <a:rPr lang="en-US" dirty="0" err="1" smtClean="0">
                <a:latin typeface="Arial" pitchFamily="34" charset="0"/>
                <a:cs typeface="Arial" pitchFamily="34" charset="0"/>
              </a:rPr>
              <a:t>bằng</a:t>
            </a:r>
            <a:r>
              <a:rPr lang="en-US" dirty="0" smtClean="0">
                <a:latin typeface="Arial" pitchFamily="34" charset="0"/>
                <a:cs typeface="Arial" pitchFamily="34" charset="0"/>
              </a:rPr>
              <a:t> MP </a:t>
            </a:r>
            <a:r>
              <a:rPr lang="en-US" dirty="0" err="1" smtClean="0">
                <a:latin typeface="Arial" pitchFamily="34" charset="0"/>
                <a:cs typeface="Arial" pitchFamily="34" charset="0"/>
              </a:rPr>
              <a:t>và</a:t>
            </a:r>
            <a:r>
              <a:rPr lang="en-US" dirty="0" smtClean="0">
                <a:latin typeface="Arial" pitchFamily="34" charset="0"/>
                <a:cs typeface="Arial" pitchFamily="34" charset="0"/>
              </a:rPr>
              <a:t> </a:t>
            </a:r>
            <a:r>
              <a:rPr lang="en-US" dirty="0" err="1" smtClean="0">
                <a:latin typeface="Arial" pitchFamily="34" charset="0"/>
                <a:cs typeface="Arial" pitchFamily="34" charset="0"/>
              </a:rPr>
              <a:t>thuốc</a:t>
            </a:r>
            <a:r>
              <a:rPr lang="en-US" dirty="0" smtClean="0">
                <a:latin typeface="Arial" pitchFamily="34" charset="0"/>
                <a:cs typeface="Arial" pitchFamily="34" charset="0"/>
              </a:rPr>
              <a:t> UCMD </a:t>
            </a:r>
            <a:r>
              <a:rPr lang="en-US" dirty="0" err="1" smtClean="0">
                <a:latin typeface="Arial" pitchFamily="34" charset="0"/>
                <a:cs typeface="Arial" pitchFamily="34" charset="0"/>
              </a:rPr>
              <a:t>khác</a:t>
            </a:r>
            <a:r>
              <a:rPr lang="en-US" dirty="0" smtClean="0">
                <a:latin typeface="Arial" pitchFamily="34" charset="0"/>
                <a:cs typeface="Arial" pitchFamily="34" charset="0"/>
              </a:rPr>
              <a:t> </a:t>
            </a:r>
            <a:r>
              <a:rPr lang="en-US" dirty="0" err="1" smtClean="0">
                <a:latin typeface="Arial" pitchFamily="34" charset="0"/>
                <a:cs typeface="Arial" pitchFamily="34" charset="0"/>
              </a:rPr>
              <a:t>thất</a:t>
            </a:r>
            <a:r>
              <a:rPr lang="en-US" dirty="0" smtClean="0">
                <a:latin typeface="Arial" pitchFamily="34" charset="0"/>
                <a:cs typeface="Arial" pitchFamily="34" charset="0"/>
              </a:rPr>
              <a:t> </a:t>
            </a:r>
            <a:r>
              <a:rPr lang="en-US" dirty="0" err="1" smtClean="0">
                <a:latin typeface="Arial" pitchFamily="34" charset="0"/>
                <a:cs typeface="Arial" pitchFamily="34" charset="0"/>
              </a:rPr>
              <a:t>bại</a:t>
            </a:r>
            <a:endParaRPr lang="en-US" dirty="0" smtClean="0">
              <a:latin typeface="Arial" pitchFamily="34" charset="0"/>
              <a:cs typeface="Arial" pitchFamily="34" charset="0"/>
            </a:endParaRPr>
          </a:p>
          <a:p>
            <a:pPr lvl="1" algn="just">
              <a:lnSpc>
                <a:spcPct val="150000"/>
              </a:lnSpc>
            </a:pPr>
            <a:r>
              <a:rPr lang="en-US" dirty="0" smtClean="0">
                <a:latin typeface="Arial" pitchFamily="34" charset="0"/>
                <a:cs typeface="Arial" pitchFamily="34" charset="0"/>
              </a:rPr>
              <a:t>ITP </a:t>
            </a:r>
            <a:r>
              <a:rPr lang="en-US" dirty="0" err="1" smtClean="0">
                <a:latin typeface="Arial" pitchFamily="34" charset="0"/>
                <a:cs typeface="Arial" pitchFamily="34" charset="0"/>
              </a:rPr>
              <a:t>tái</a:t>
            </a:r>
            <a:r>
              <a:rPr lang="en-US" dirty="0" smtClean="0">
                <a:latin typeface="Arial" pitchFamily="34" charset="0"/>
                <a:cs typeface="Arial" pitchFamily="34" charset="0"/>
              </a:rPr>
              <a:t> </a:t>
            </a:r>
            <a:r>
              <a:rPr lang="en-US" dirty="0" err="1" smtClean="0">
                <a:latin typeface="Arial" pitchFamily="34" charset="0"/>
                <a:cs typeface="Arial" pitchFamily="34" charset="0"/>
              </a:rPr>
              <a:t>phát</a:t>
            </a:r>
            <a:r>
              <a:rPr lang="en-US" dirty="0" smtClean="0">
                <a:latin typeface="Arial" pitchFamily="34" charset="0"/>
                <a:cs typeface="Arial" pitchFamily="34" charset="0"/>
              </a:rPr>
              <a:t> </a:t>
            </a:r>
            <a:r>
              <a:rPr lang="en-US" dirty="0" err="1" smtClean="0">
                <a:latin typeface="Arial" pitchFamily="34" charset="0"/>
                <a:cs typeface="Arial" pitchFamily="34" charset="0"/>
              </a:rPr>
              <a:t>nhiều</a:t>
            </a:r>
            <a:r>
              <a:rPr lang="en-US" dirty="0" smtClean="0">
                <a:latin typeface="Arial" pitchFamily="34" charset="0"/>
                <a:cs typeface="Arial" pitchFamily="34" charset="0"/>
              </a:rPr>
              <a:t> </a:t>
            </a:r>
            <a:r>
              <a:rPr lang="en-US" dirty="0" err="1" smtClean="0">
                <a:latin typeface="Arial" pitchFamily="34" charset="0"/>
                <a:cs typeface="Arial" pitchFamily="34" charset="0"/>
              </a:rPr>
              <a:t>lần</a:t>
            </a:r>
            <a:endParaRPr lang="en-US" dirty="0" smtClean="0">
              <a:latin typeface="Arial" pitchFamily="34" charset="0"/>
              <a:cs typeface="Arial" pitchFamily="34" charset="0"/>
            </a:endParaRPr>
          </a:p>
          <a:p>
            <a:pPr lvl="1" algn="just">
              <a:lnSpc>
                <a:spcPct val="150000"/>
              </a:lnSpc>
            </a:pPr>
            <a:r>
              <a:rPr lang="en-US" dirty="0" err="1" smtClean="0">
                <a:latin typeface="Arial" pitchFamily="34" charset="0"/>
                <a:cs typeface="Arial" pitchFamily="34" charset="0"/>
              </a:rPr>
              <a:t>Tình</a:t>
            </a:r>
            <a:r>
              <a:rPr lang="en-US" dirty="0" smtClean="0">
                <a:latin typeface="Arial" pitchFamily="34" charset="0"/>
                <a:cs typeface="Arial" pitchFamily="34" charset="0"/>
              </a:rPr>
              <a:t> </a:t>
            </a:r>
            <a:r>
              <a:rPr lang="en-US" dirty="0" err="1" smtClean="0">
                <a:latin typeface="Arial" pitchFamily="34" charset="0"/>
                <a:cs typeface="Arial" pitchFamily="34" charset="0"/>
              </a:rPr>
              <a:t>trạng</a:t>
            </a:r>
            <a:r>
              <a:rPr lang="en-US" dirty="0" smtClean="0">
                <a:latin typeface="Arial" pitchFamily="34" charset="0"/>
                <a:cs typeface="Arial" pitchFamily="34" charset="0"/>
              </a:rPr>
              <a:t> </a:t>
            </a:r>
            <a:r>
              <a:rPr lang="en-US" dirty="0" err="1" smtClean="0">
                <a:latin typeface="Arial" pitchFamily="34" charset="0"/>
                <a:cs typeface="Arial" pitchFamily="34" charset="0"/>
              </a:rPr>
              <a:t>sinh</a:t>
            </a:r>
            <a:r>
              <a:rPr lang="en-US" dirty="0" smtClean="0">
                <a:latin typeface="Arial" pitchFamily="34" charset="0"/>
                <a:cs typeface="Arial" pitchFamily="34" charset="0"/>
              </a:rPr>
              <a:t> </a:t>
            </a:r>
            <a:r>
              <a:rPr lang="en-US" dirty="0" err="1" smtClean="0">
                <a:latin typeface="Arial" pitchFamily="34" charset="0"/>
                <a:cs typeface="Arial" pitchFamily="34" charset="0"/>
              </a:rPr>
              <a:t>mẫu</a:t>
            </a:r>
            <a:r>
              <a:rPr lang="en-US" dirty="0" smtClean="0">
                <a:latin typeface="Arial" pitchFamily="34" charset="0"/>
                <a:cs typeface="Arial" pitchFamily="34" charset="0"/>
              </a:rPr>
              <a:t> </a:t>
            </a:r>
            <a:r>
              <a:rPr lang="en-US" dirty="0" err="1" smtClean="0">
                <a:latin typeface="Arial" pitchFamily="34" charset="0"/>
                <a:cs typeface="Arial" pitchFamily="34" charset="0"/>
              </a:rPr>
              <a:t>tiểu</a:t>
            </a:r>
            <a:r>
              <a:rPr lang="en-US" dirty="0" smtClean="0">
                <a:latin typeface="Arial" pitchFamily="34" charset="0"/>
                <a:cs typeface="Arial" pitchFamily="34" charset="0"/>
              </a:rPr>
              <a:t> </a:t>
            </a:r>
            <a:r>
              <a:rPr lang="en-US" dirty="0" err="1" smtClean="0">
                <a:latin typeface="Arial" pitchFamily="34" charset="0"/>
                <a:cs typeface="Arial" pitchFamily="34" charset="0"/>
              </a:rPr>
              <a:t>cầu</a:t>
            </a:r>
            <a:r>
              <a:rPr lang="en-US" dirty="0" smtClean="0">
                <a:latin typeface="Arial" pitchFamily="34" charset="0"/>
                <a:cs typeface="Arial" pitchFamily="34" charset="0"/>
              </a:rPr>
              <a:t> </a:t>
            </a:r>
            <a:r>
              <a:rPr lang="en-US" dirty="0" err="1" smtClean="0">
                <a:latin typeface="Arial" pitchFamily="34" charset="0"/>
                <a:cs typeface="Arial" pitchFamily="34" charset="0"/>
              </a:rPr>
              <a:t>trong</a:t>
            </a:r>
            <a:r>
              <a:rPr lang="en-US" dirty="0" smtClean="0">
                <a:latin typeface="Arial" pitchFamily="34" charset="0"/>
                <a:cs typeface="Arial" pitchFamily="34" charset="0"/>
              </a:rPr>
              <a:t> </a:t>
            </a:r>
            <a:r>
              <a:rPr lang="en-US" dirty="0" err="1" smtClean="0">
                <a:latin typeface="Arial" pitchFamily="34" charset="0"/>
                <a:cs typeface="Arial" pitchFamily="34" charset="0"/>
              </a:rPr>
              <a:t>tủy</a:t>
            </a:r>
            <a:r>
              <a:rPr lang="en-US" dirty="0" smtClean="0">
                <a:latin typeface="Arial" pitchFamily="34" charset="0"/>
                <a:cs typeface="Arial" pitchFamily="34" charset="0"/>
              </a:rPr>
              <a:t> </a:t>
            </a:r>
            <a:r>
              <a:rPr lang="en-US" dirty="0" err="1" smtClean="0">
                <a:latin typeface="Arial" pitchFamily="34" charset="0"/>
                <a:cs typeface="Arial" pitchFamily="34" charset="0"/>
              </a:rPr>
              <a:t>còn</a:t>
            </a:r>
            <a:r>
              <a:rPr lang="en-US" dirty="0" smtClean="0">
                <a:latin typeface="Arial" pitchFamily="34" charset="0"/>
                <a:cs typeface="Arial" pitchFamily="34" charset="0"/>
              </a:rPr>
              <a:t> </a:t>
            </a:r>
            <a:r>
              <a:rPr lang="en-US" dirty="0" err="1" smtClean="0">
                <a:latin typeface="Arial" pitchFamily="34" charset="0"/>
                <a:cs typeface="Arial" pitchFamily="34" charset="0"/>
              </a:rPr>
              <a:t>tốt</a:t>
            </a:r>
            <a:endParaRPr lang="en-US" dirty="0" smtClean="0">
              <a:latin typeface="Arial" pitchFamily="34" charset="0"/>
              <a:cs typeface="Arial" pitchFamily="34" charset="0"/>
            </a:endParaRPr>
          </a:p>
          <a:p>
            <a:pPr lvl="1" algn="just">
              <a:lnSpc>
                <a:spcPct val="150000"/>
              </a:lnSpc>
            </a:pPr>
            <a:r>
              <a:rPr lang="en-US" dirty="0" err="1" smtClean="0">
                <a:latin typeface="Arial" pitchFamily="34" charset="0"/>
                <a:cs typeface="Arial" pitchFamily="34" charset="0"/>
              </a:rPr>
              <a:t>Không</a:t>
            </a:r>
            <a:r>
              <a:rPr lang="en-US" dirty="0" smtClean="0">
                <a:latin typeface="Arial" pitchFamily="34" charset="0"/>
                <a:cs typeface="Arial" pitchFamily="34" charset="0"/>
              </a:rPr>
              <a:t> </a:t>
            </a:r>
            <a:r>
              <a:rPr lang="en-US" dirty="0" err="1" smtClean="0">
                <a:latin typeface="Arial" pitchFamily="34" charset="0"/>
                <a:cs typeface="Arial" pitchFamily="34" charset="0"/>
              </a:rPr>
              <a:t>có</a:t>
            </a:r>
            <a:r>
              <a:rPr lang="en-US" dirty="0" smtClean="0">
                <a:latin typeface="Arial" pitchFamily="34" charset="0"/>
                <a:cs typeface="Arial" pitchFamily="34" charset="0"/>
              </a:rPr>
              <a:t> </a:t>
            </a:r>
            <a:r>
              <a:rPr lang="en-US" dirty="0" err="1" smtClean="0">
                <a:latin typeface="Arial" pitchFamily="34" charset="0"/>
                <a:cs typeface="Arial" pitchFamily="34" charset="0"/>
              </a:rPr>
              <a:t>bệnh</a:t>
            </a:r>
            <a:r>
              <a:rPr lang="en-US" dirty="0" smtClean="0">
                <a:latin typeface="Arial" pitchFamily="34" charset="0"/>
                <a:cs typeface="Arial" pitchFamily="34" charset="0"/>
              </a:rPr>
              <a:t> </a:t>
            </a:r>
            <a:r>
              <a:rPr lang="en-US" dirty="0" err="1" smtClean="0">
                <a:latin typeface="Arial" pitchFamily="34" charset="0"/>
                <a:cs typeface="Arial" pitchFamily="34" charset="0"/>
              </a:rPr>
              <a:t>nội</a:t>
            </a:r>
            <a:r>
              <a:rPr lang="en-US" dirty="0" smtClean="0">
                <a:latin typeface="Arial" pitchFamily="34" charset="0"/>
                <a:cs typeface="Arial" pitchFamily="34" charset="0"/>
              </a:rPr>
              <a:t> </a:t>
            </a:r>
            <a:r>
              <a:rPr lang="en-US" dirty="0" err="1" smtClean="0">
                <a:latin typeface="Arial" pitchFamily="34" charset="0"/>
                <a:cs typeface="Arial" pitchFamily="34" charset="0"/>
              </a:rPr>
              <a:t>khoa</a:t>
            </a:r>
            <a:r>
              <a:rPr lang="en-US" dirty="0" smtClean="0">
                <a:latin typeface="Arial" pitchFamily="34" charset="0"/>
                <a:cs typeface="Arial" pitchFamily="34" charset="0"/>
              </a:rPr>
              <a:t> </a:t>
            </a:r>
            <a:r>
              <a:rPr lang="en-US" dirty="0" err="1" smtClean="0">
                <a:latin typeface="Arial" pitchFamily="34" charset="0"/>
                <a:cs typeface="Arial" pitchFamily="34" charset="0"/>
              </a:rPr>
              <a:t>đi</a:t>
            </a:r>
            <a:r>
              <a:rPr lang="en-US" dirty="0" smtClean="0">
                <a:latin typeface="Arial" pitchFamily="34" charset="0"/>
                <a:cs typeface="Arial" pitchFamily="34" charset="0"/>
              </a:rPr>
              <a:t> </a:t>
            </a:r>
            <a:r>
              <a:rPr lang="en-US" dirty="0" err="1" smtClean="0">
                <a:latin typeface="Arial" pitchFamily="34" charset="0"/>
                <a:cs typeface="Arial" pitchFamily="34" charset="0"/>
              </a:rPr>
              <a:t>kèm</a:t>
            </a:r>
            <a:endParaRPr lang="en-US" dirty="0" smtClean="0">
              <a:latin typeface="Arial" pitchFamily="34" charset="0"/>
              <a:cs typeface="Arial" pitchFamily="34" charset="0"/>
            </a:endParaRPr>
          </a:p>
          <a:p>
            <a:pPr lvl="1" algn="just">
              <a:lnSpc>
                <a:spcPct val="150000"/>
              </a:lnSpc>
            </a:pPr>
            <a:r>
              <a:rPr lang="en-US" dirty="0" err="1" smtClean="0">
                <a:latin typeface="Arial" pitchFamily="34" charset="0"/>
                <a:cs typeface="Arial" pitchFamily="34" charset="0"/>
              </a:rPr>
              <a:t>Người</a:t>
            </a:r>
            <a:r>
              <a:rPr lang="en-US" dirty="0" smtClean="0">
                <a:latin typeface="Arial" pitchFamily="34" charset="0"/>
                <a:cs typeface="Arial" pitchFamily="34" charset="0"/>
              </a:rPr>
              <a:t> </a:t>
            </a:r>
            <a:r>
              <a:rPr lang="en-US" dirty="0" err="1" smtClean="0">
                <a:latin typeface="Arial" pitchFamily="34" charset="0"/>
                <a:cs typeface="Arial" pitchFamily="34" charset="0"/>
              </a:rPr>
              <a:t>bệnh</a:t>
            </a:r>
            <a:r>
              <a:rPr lang="en-US" dirty="0" smtClean="0">
                <a:latin typeface="Arial" pitchFamily="34" charset="0"/>
                <a:cs typeface="Arial" pitchFamily="34" charset="0"/>
              </a:rPr>
              <a:t> </a:t>
            </a:r>
            <a:r>
              <a:rPr lang="en-US" dirty="0" err="1" smtClean="0">
                <a:latin typeface="Arial" pitchFamily="34" charset="0"/>
                <a:cs typeface="Arial" pitchFamily="34" charset="0"/>
              </a:rPr>
              <a:t>tự</a:t>
            </a:r>
            <a:r>
              <a:rPr lang="en-US" dirty="0" smtClean="0">
                <a:latin typeface="Arial" pitchFamily="34" charset="0"/>
                <a:cs typeface="Arial" pitchFamily="34" charset="0"/>
              </a:rPr>
              <a:t> </a:t>
            </a:r>
            <a:r>
              <a:rPr lang="en-US" dirty="0" err="1" smtClean="0">
                <a:latin typeface="Arial" pitchFamily="34" charset="0"/>
                <a:cs typeface="Arial" pitchFamily="34" charset="0"/>
              </a:rPr>
              <a:t>nguyện</a:t>
            </a:r>
            <a:endParaRPr lang="en-US" dirty="0" smtClean="0">
              <a:latin typeface="Arial" pitchFamily="34" charset="0"/>
              <a:cs typeface="Arial" pitchFamily="34" charset="0"/>
            </a:endParaRPr>
          </a:p>
        </p:txBody>
      </p:sp>
    </p:spTree>
    <p:extLst>
      <p:ext uri="{BB962C8B-B14F-4D97-AF65-F5344CB8AC3E}">
        <p14:creationId xmlns:p14="http://schemas.microsoft.com/office/powerpoint/2010/main" val="137023896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5" name="Title 1"/>
          <p:cNvSpPr>
            <a:spLocks noGrp="1"/>
          </p:cNvSpPr>
          <p:nvPr>
            <p:ph type="title"/>
          </p:nvPr>
        </p:nvSpPr>
        <p:spPr>
          <a:xfrm>
            <a:off x="457200" y="438150"/>
            <a:ext cx="8229600" cy="800100"/>
          </a:xfrm>
        </p:spPr>
        <p:txBody>
          <a:bodyPr>
            <a:normAutofit/>
          </a:bodyPr>
          <a:lstStyle/>
          <a:p>
            <a:r>
              <a:rPr lang="en-US" dirty="0" smtClean="0">
                <a:latin typeface="Arial" pitchFamily="34" charset="0"/>
                <a:cs typeface="Arial" pitchFamily="34" charset="0"/>
              </a:rPr>
              <a:t>Điều trị đặc hiệu</a:t>
            </a:r>
            <a:endParaRPr lang="en-US" dirty="0">
              <a:latin typeface="Arial" pitchFamily="34" charset="0"/>
              <a:cs typeface="Arial" pitchFamily="34" charset="0"/>
            </a:endParaRPr>
          </a:p>
        </p:txBody>
      </p:sp>
      <p:sp>
        <p:nvSpPr>
          <p:cNvPr id="1048706" name="Content Placeholder 2"/>
          <p:cNvSpPr>
            <a:spLocks noGrp="1"/>
          </p:cNvSpPr>
          <p:nvPr>
            <p:ph idx="1"/>
          </p:nvPr>
        </p:nvSpPr>
        <p:spPr>
          <a:xfrm>
            <a:off x="457200" y="1123950"/>
            <a:ext cx="8229600" cy="4019550"/>
          </a:xfrm>
        </p:spPr>
        <p:txBody>
          <a:bodyPr>
            <a:normAutofit fontScale="85000" lnSpcReduction="20000"/>
          </a:bodyPr>
          <a:lstStyle/>
          <a:p>
            <a:pPr algn="just">
              <a:lnSpc>
                <a:spcPct val="150000"/>
              </a:lnSpc>
            </a:pPr>
            <a:r>
              <a:rPr lang="en-US" dirty="0" err="1" smtClean="0">
                <a:latin typeface="Arial" pitchFamily="34" charset="0"/>
                <a:cs typeface="Arial" pitchFamily="34" charset="0"/>
              </a:rPr>
              <a:t>Cắt</a:t>
            </a:r>
            <a:r>
              <a:rPr lang="en-US" dirty="0" smtClean="0">
                <a:latin typeface="Arial" pitchFamily="34" charset="0"/>
                <a:cs typeface="Arial" pitchFamily="34" charset="0"/>
              </a:rPr>
              <a:t> </a:t>
            </a:r>
            <a:r>
              <a:rPr lang="en-US" dirty="0" err="1" smtClean="0">
                <a:latin typeface="Arial" pitchFamily="34" charset="0"/>
                <a:cs typeface="Arial" pitchFamily="34" charset="0"/>
              </a:rPr>
              <a:t>lách</a:t>
            </a:r>
            <a:r>
              <a:rPr lang="en-US" dirty="0" smtClean="0">
                <a:latin typeface="Arial" pitchFamily="34" charset="0"/>
                <a:cs typeface="Arial" pitchFamily="34" charset="0"/>
              </a:rPr>
              <a:t>:</a:t>
            </a:r>
            <a:endParaRPr lang="en-US" dirty="0" smtClean="0">
              <a:latin typeface="Arial" pitchFamily="34" charset="0"/>
              <a:cs typeface="Arial" pitchFamily="34" charset="0"/>
            </a:endParaRPr>
          </a:p>
          <a:p>
            <a:pPr lvl="1" algn="just">
              <a:lnSpc>
                <a:spcPct val="150000"/>
              </a:lnSpc>
            </a:pPr>
            <a:r>
              <a:rPr lang="en-US" dirty="0" err="1" smtClean="0">
                <a:latin typeface="Arial" pitchFamily="34" charset="0"/>
                <a:cs typeface="Arial" pitchFamily="34" charset="0"/>
              </a:rPr>
              <a:t>Nếu</a:t>
            </a:r>
            <a:r>
              <a:rPr lang="en-US" dirty="0" smtClean="0">
                <a:latin typeface="Arial" pitchFamily="34" charset="0"/>
                <a:cs typeface="Arial" pitchFamily="34" charset="0"/>
              </a:rPr>
              <a:t> </a:t>
            </a:r>
            <a:r>
              <a:rPr lang="en-US" dirty="0" err="1" smtClean="0">
                <a:latin typeface="Arial" pitchFamily="34" charset="0"/>
                <a:cs typeface="Arial" pitchFamily="34" charset="0"/>
              </a:rPr>
              <a:t>cắt</a:t>
            </a:r>
            <a:r>
              <a:rPr lang="en-US" dirty="0" smtClean="0">
                <a:latin typeface="Arial" pitchFamily="34" charset="0"/>
                <a:cs typeface="Arial" pitchFamily="34" charset="0"/>
              </a:rPr>
              <a:t> </a:t>
            </a:r>
            <a:r>
              <a:rPr lang="en-US" dirty="0" err="1" smtClean="0">
                <a:latin typeface="Arial" pitchFamily="34" charset="0"/>
                <a:cs typeface="Arial" pitchFamily="34" charset="0"/>
              </a:rPr>
              <a:t>lách</a:t>
            </a:r>
            <a:r>
              <a:rPr lang="en-US" dirty="0" smtClean="0">
                <a:latin typeface="Arial" pitchFamily="34" charset="0"/>
                <a:cs typeface="Arial" pitchFamily="34" charset="0"/>
              </a:rPr>
              <a:t> </a:t>
            </a:r>
            <a:r>
              <a:rPr lang="en-US" dirty="0" err="1" smtClean="0">
                <a:latin typeface="Arial" pitchFamily="34" charset="0"/>
                <a:cs typeface="Arial" pitchFamily="34" charset="0"/>
              </a:rPr>
              <a:t>không</a:t>
            </a:r>
            <a:r>
              <a:rPr lang="en-US" dirty="0" smtClean="0">
                <a:latin typeface="Arial" pitchFamily="34" charset="0"/>
                <a:cs typeface="Arial" pitchFamily="34" charset="0"/>
              </a:rPr>
              <a:t> </a:t>
            </a:r>
            <a:r>
              <a:rPr lang="en-US" dirty="0" err="1" smtClean="0">
                <a:latin typeface="Arial" pitchFamily="34" charset="0"/>
                <a:cs typeface="Arial" pitchFamily="34" charset="0"/>
              </a:rPr>
              <a:t>đáp</a:t>
            </a:r>
            <a:r>
              <a:rPr lang="en-US" dirty="0" smtClean="0">
                <a:latin typeface="Arial" pitchFamily="34" charset="0"/>
                <a:cs typeface="Arial" pitchFamily="34" charset="0"/>
              </a:rPr>
              <a:t> </a:t>
            </a:r>
            <a:r>
              <a:rPr lang="en-US" dirty="0" err="1" smtClean="0">
                <a:latin typeface="Arial" pitchFamily="34" charset="0"/>
                <a:cs typeface="Arial" pitchFamily="34" charset="0"/>
              </a:rPr>
              <a:t>ứng</a:t>
            </a:r>
            <a:r>
              <a:rPr lang="en-US" dirty="0" smtClean="0">
                <a:latin typeface="Arial" pitchFamily="34" charset="0"/>
                <a:cs typeface="Arial" pitchFamily="34" charset="0"/>
              </a:rPr>
              <a:t>: </a:t>
            </a:r>
            <a:r>
              <a:rPr lang="en-US" dirty="0" err="1" smtClean="0">
                <a:latin typeface="Arial" pitchFamily="34" charset="0"/>
                <a:cs typeface="Arial" pitchFamily="34" charset="0"/>
              </a:rPr>
              <a:t>điều</a:t>
            </a:r>
            <a:r>
              <a:rPr lang="en-US" dirty="0" smtClean="0">
                <a:latin typeface="Arial" pitchFamily="34" charset="0"/>
                <a:cs typeface="Arial" pitchFamily="34" charset="0"/>
              </a:rPr>
              <a:t> </a:t>
            </a:r>
            <a:r>
              <a:rPr lang="en-US" dirty="0" err="1" smtClean="0">
                <a:latin typeface="Arial" pitchFamily="34" charset="0"/>
                <a:cs typeface="Arial" pitchFamily="34" charset="0"/>
              </a:rPr>
              <a:t>trị</a:t>
            </a:r>
            <a:r>
              <a:rPr lang="en-US" dirty="0" smtClean="0">
                <a:latin typeface="Arial" pitchFamily="34" charset="0"/>
                <a:cs typeface="Arial" pitchFamily="34" charset="0"/>
              </a:rPr>
              <a:t> </a:t>
            </a:r>
            <a:r>
              <a:rPr lang="en-US" dirty="0" err="1" smtClean="0">
                <a:latin typeface="Arial" pitchFamily="34" charset="0"/>
                <a:cs typeface="Arial" pitchFamily="34" charset="0"/>
              </a:rPr>
              <a:t>lại</a:t>
            </a:r>
            <a:r>
              <a:rPr lang="en-US" dirty="0" smtClean="0">
                <a:latin typeface="Arial" pitchFamily="34" charset="0"/>
                <a:cs typeface="Arial" pitchFamily="34" charset="0"/>
              </a:rPr>
              <a:t> </a:t>
            </a:r>
            <a:r>
              <a:rPr lang="en-US" dirty="0" err="1" smtClean="0">
                <a:latin typeface="Arial" pitchFamily="34" charset="0"/>
                <a:cs typeface="Arial" pitchFamily="34" charset="0"/>
              </a:rPr>
              <a:t>bằng</a:t>
            </a:r>
            <a:r>
              <a:rPr lang="en-US" dirty="0" smtClean="0">
                <a:latin typeface="Arial" pitchFamily="34" charset="0"/>
                <a:cs typeface="Arial" pitchFamily="34" charset="0"/>
              </a:rPr>
              <a:t> MP </a:t>
            </a:r>
            <a:r>
              <a:rPr lang="en-US" dirty="0" err="1" smtClean="0">
                <a:latin typeface="Arial" pitchFamily="34" charset="0"/>
                <a:cs typeface="Arial" pitchFamily="34" charset="0"/>
              </a:rPr>
              <a:t>và</a:t>
            </a:r>
            <a:r>
              <a:rPr lang="en-US" dirty="0" smtClean="0">
                <a:latin typeface="Arial" pitchFamily="34" charset="0"/>
                <a:cs typeface="Arial" pitchFamily="34" charset="0"/>
              </a:rPr>
              <a:t> UCMD </a:t>
            </a:r>
            <a:r>
              <a:rPr lang="en-US" dirty="0" err="1" smtClean="0">
                <a:latin typeface="Arial" pitchFamily="34" charset="0"/>
                <a:cs typeface="Arial" pitchFamily="34" charset="0"/>
              </a:rPr>
              <a:t>lại</a:t>
            </a:r>
            <a:r>
              <a:rPr lang="en-US" dirty="0" smtClean="0">
                <a:latin typeface="Arial" pitchFamily="34" charset="0"/>
                <a:cs typeface="Arial" pitchFamily="34" charset="0"/>
              </a:rPr>
              <a:t> </a:t>
            </a:r>
            <a:r>
              <a:rPr lang="en-US" dirty="0" err="1" smtClean="0">
                <a:latin typeface="Arial" pitchFamily="34" charset="0"/>
                <a:cs typeface="Arial" pitchFamily="34" charset="0"/>
              </a:rPr>
              <a:t>như</a:t>
            </a:r>
            <a:r>
              <a:rPr lang="en-US" dirty="0" smtClean="0">
                <a:latin typeface="Arial" pitchFamily="34" charset="0"/>
                <a:cs typeface="Arial" pitchFamily="34" charset="0"/>
              </a:rPr>
              <a:t> ban </a:t>
            </a:r>
            <a:r>
              <a:rPr lang="en-US" dirty="0" err="1" smtClean="0">
                <a:latin typeface="Arial" pitchFamily="34" charset="0"/>
                <a:cs typeface="Arial" pitchFamily="34" charset="0"/>
              </a:rPr>
              <a:t>đầu</a:t>
            </a:r>
            <a:endParaRPr lang="en-US" dirty="0" smtClean="0">
              <a:latin typeface="Arial" pitchFamily="34" charset="0"/>
              <a:cs typeface="Arial" pitchFamily="34" charset="0"/>
            </a:endParaRPr>
          </a:p>
          <a:p>
            <a:pPr lvl="1" algn="just">
              <a:lnSpc>
                <a:spcPct val="150000"/>
              </a:lnSpc>
            </a:pPr>
            <a:r>
              <a:rPr lang="en-US" dirty="0" err="1" smtClean="0">
                <a:latin typeface="Arial" pitchFamily="34" charset="0"/>
                <a:cs typeface="Arial" pitchFamily="34" charset="0"/>
              </a:rPr>
              <a:t>Tiêm</a:t>
            </a:r>
            <a:r>
              <a:rPr lang="en-US" dirty="0" smtClean="0">
                <a:latin typeface="Arial" pitchFamily="34" charset="0"/>
                <a:cs typeface="Arial" pitchFamily="34" charset="0"/>
              </a:rPr>
              <a:t> </a:t>
            </a:r>
            <a:r>
              <a:rPr lang="en-US" dirty="0" err="1" smtClean="0">
                <a:latin typeface="Arial" pitchFamily="34" charset="0"/>
                <a:cs typeface="Arial" pitchFamily="34" charset="0"/>
              </a:rPr>
              <a:t>phòng</a:t>
            </a:r>
            <a:r>
              <a:rPr lang="en-US" dirty="0" smtClean="0">
                <a:latin typeface="Arial" pitchFamily="34" charset="0"/>
                <a:cs typeface="Arial" pitchFamily="34" charset="0"/>
              </a:rPr>
              <a:t> </a:t>
            </a:r>
            <a:r>
              <a:rPr lang="en-US" dirty="0" err="1" smtClean="0">
                <a:latin typeface="Arial" pitchFamily="34" charset="0"/>
                <a:cs typeface="Arial" pitchFamily="34" charset="0"/>
              </a:rPr>
              <a:t>trước</a:t>
            </a:r>
            <a:r>
              <a:rPr lang="en-US" dirty="0" smtClean="0">
                <a:latin typeface="Arial" pitchFamily="34" charset="0"/>
                <a:cs typeface="Arial" pitchFamily="34" charset="0"/>
              </a:rPr>
              <a:t> </a:t>
            </a:r>
            <a:r>
              <a:rPr lang="en-US" dirty="0" err="1" smtClean="0">
                <a:latin typeface="Arial" pitchFamily="34" charset="0"/>
                <a:cs typeface="Arial" pitchFamily="34" charset="0"/>
              </a:rPr>
              <a:t>cắt</a:t>
            </a:r>
            <a:r>
              <a:rPr lang="en-US" dirty="0" smtClean="0">
                <a:latin typeface="Arial" pitchFamily="34" charset="0"/>
                <a:cs typeface="Arial" pitchFamily="34" charset="0"/>
              </a:rPr>
              <a:t> </a:t>
            </a:r>
            <a:r>
              <a:rPr lang="en-US" dirty="0" err="1" smtClean="0">
                <a:latin typeface="Arial" pitchFamily="34" charset="0"/>
                <a:cs typeface="Arial" pitchFamily="34" charset="0"/>
              </a:rPr>
              <a:t>lách</a:t>
            </a:r>
            <a:r>
              <a:rPr lang="en-US" dirty="0" smtClean="0">
                <a:latin typeface="Arial" pitchFamily="34" charset="0"/>
                <a:cs typeface="Arial" pitchFamily="34" charset="0"/>
              </a:rPr>
              <a:t> 2 </a:t>
            </a:r>
            <a:r>
              <a:rPr lang="en-US" dirty="0" err="1" smtClean="0">
                <a:latin typeface="Arial" pitchFamily="34" charset="0"/>
                <a:cs typeface="Arial" pitchFamily="34" charset="0"/>
              </a:rPr>
              <a:t>tuần</a:t>
            </a:r>
            <a:r>
              <a:rPr lang="en-US" dirty="0" smtClean="0">
                <a:latin typeface="Arial" pitchFamily="34" charset="0"/>
                <a:cs typeface="Arial" pitchFamily="34" charset="0"/>
              </a:rPr>
              <a:t>: </a:t>
            </a:r>
            <a:r>
              <a:rPr lang="en-US" dirty="0" err="1" smtClean="0">
                <a:latin typeface="Arial" pitchFamily="34" charset="0"/>
                <a:cs typeface="Arial" pitchFamily="34" charset="0"/>
              </a:rPr>
              <a:t>phế</a:t>
            </a:r>
            <a:r>
              <a:rPr lang="en-US" dirty="0" smtClean="0">
                <a:latin typeface="Arial" pitchFamily="34" charset="0"/>
                <a:cs typeface="Arial" pitchFamily="34" charset="0"/>
              </a:rPr>
              <a:t> </a:t>
            </a:r>
            <a:r>
              <a:rPr lang="en-US" dirty="0" err="1" smtClean="0">
                <a:latin typeface="Arial" pitchFamily="34" charset="0"/>
                <a:cs typeface="Arial" pitchFamily="34" charset="0"/>
              </a:rPr>
              <a:t>cầu</a:t>
            </a:r>
            <a:r>
              <a:rPr lang="en-US" dirty="0" smtClean="0">
                <a:latin typeface="Arial" pitchFamily="34" charset="0"/>
                <a:cs typeface="Arial" pitchFamily="34" charset="0"/>
              </a:rPr>
              <a:t>, </a:t>
            </a:r>
            <a:r>
              <a:rPr lang="en-US" dirty="0" err="1" smtClean="0">
                <a:latin typeface="Arial" pitchFamily="34" charset="0"/>
                <a:cs typeface="Arial" pitchFamily="34" charset="0"/>
              </a:rPr>
              <a:t>não</a:t>
            </a:r>
            <a:r>
              <a:rPr lang="en-US" dirty="0" smtClean="0">
                <a:latin typeface="Arial" pitchFamily="34" charset="0"/>
                <a:cs typeface="Arial" pitchFamily="34" charset="0"/>
              </a:rPr>
              <a:t> </a:t>
            </a:r>
            <a:r>
              <a:rPr lang="en-US" dirty="0" err="1" smtClean="0">
                <a:latin typeface="Arial" pitchFamily="34" charset="0"/>
                <a:cs typeface="Arial" pitchFamily="34" charset="0"/>
              </a:rPr>
              <a:t>mô</a:t>
            </a:r>
            <a:r>
              <a:rPr lang="en-US" dirty="0" smtClean="0">
                <a:latin typeface="Arial" pitchFamily="34" charset="0"/>
                <a:cs typeface="Arial" pitchFamily="34" charset="0"/>
              </a:rPr>
              <a:t> </a:t>
            </a:r>
            <a:r>
              <a:rPr lang="en-US" dirty="0" err="1" smtClean="0">
                <a:latin typeface="Arial" pitchFamily="34" charset="0"/>
                <a:cs typeface="Arial" pitchFamily="34" charset="0"/>
              </a:rPr>
              <a:t>cầu</a:t>
            </a:r>
            <a:r>
              <a:rPr lang="en-US" dirty="0" smtClean="0">
                <a:latin typeface="Arial" pitchFamily="34" charset="0"/>
                <a:cs typeface="Arial" pitchFamily="34" charset="0"/>
              </a:rPr>
              <a:t>, </a:t>
            </a:r>
            <a:r>
              <a:rPr lang="en-US" dirty="0" err="1" smtClean="0">
                <a:latin typeface="Arial" pitchFamily="34" charset="0"/>
                <a:cs typeface="Arial" pitchFamily="34" charset="0"/>
              </a:rPr>
              <a:t>HIb</a:t>
            </a:r>
            <a:endParaRPr lang="en-US" dirty="0">
              <a:latin typeface="Arial" pitchFamily="34" charset="0"/>
              <a:cs typeface="Arial" pitchFamily="34" charset="0"/>
            </a:endParaRPr>
          </a:p>
          <a:p>
            <a:pPr lvl="1" algn="just">
              <a:lnSpc>
                <a:spcPct val="150000"/>
              </a:lnSpc>
            </a:pPr>
            <a:r>
              <a:rPr lang="en-US" dirty="0" err="1" smtClean="0">
                <a:latin typeface="Arial" pitchFamily="34" charset="0"/>
                <a:cs typeface="Arial" pitchFamily="34" charset="0"/>
              </a:rPr>
              <a:t>Kháng</a:t>
            </a:r>
            <a:r>
              <a:rPr lang="en-US" dirty="0" smtClean="0">
                <a:latin typeface="Arial" pitchFamily="34" charset="0"/>
                <a:cs typeface="Arial" pitchFamily="34" charset="0"/>
              </a:rPr>
              <a:t> </a:t>
            </a:r>
            <a:r>
              <a:rPr lang="en-US" dirty="0" err="1" smtClean="0">
                <a:latin typeface="Arial" pitchFamily="34" charset="0"/>
                <a:cs typeface="Arial" pitchFamily="34" charset="0"/>
              </a:rPr>
              <a:t>sinh</a:t>
            </a:r>
            <a:r>
              <a:rPr lang="en-US" dirty="0" smtClean="0">
                <a:latin typeface="Arial" pitchFamily="34" charset="0"/>
                <a:cs typeface="Arial" pitchFamily="34" charset="0"/>
              </a:rPr>
              <a:t> </a:t>
            </a:r>
            <a:r>
              <a:rPr lang="en-US" dirty="0" err="1" smtClean="0">
                <a:latin typeface="Arial" pitchFamily="34" charset="0"/>
                <a:cs typeface="Arial" pitchFamily="34" charset="0"/>
              </a:rPr>
              <a:t>dự</a:t>
            </a:r>
            <a:r>
              <a:rPr lang="en-US" dirty="0" smtClean="0">
                <a:latin typeface="Arial" pitchFamily="34" charset="0"/>
                <a:cs typeface="Arial" pitchFamily="34" charset="0"/>
              </a:rPr>
              <a:t> </a:t>
            </a:r>
            <a:r>
              <a:rPr lang="en-US" dirty="0" err="1" smtClean="0">
                <a:latin typeface="Arial" pitchFamily="34" charset="0"/>
                <a:cs typeface="Arial" pitchFamily="34" charset="0"/>
              </a:rPr>
              <a:t>phòng</a:t>
            </a:r>
            <a:r>
              <a:rPr lang="en-US" dirty="0" smtClean="0">
                <a:latin typeface="Arial" pitchFamily="34" charset="0"/>
                <a:cs typeface="Arial" pitchFamily="34" charset="0"/>
              </a:rPr>
              <a:t> </a:t>
            </a:r>
            <a:r>
              <a:rPr lang="en-US" dirty="0" err="1" smtClean="0">
                <a:latin typeface="Arial" pitchFamily="34" charset="0"/>
                <a:cs typeface="Arial" pitchFamily="34" charset="0"/>
              </a:rPr>
              <a:t>sau</a:t>
            </a:r>
            <a:r>
              <a:rPr lang="en-US" dirty="0" smtClean="0">
                <a:latin typeface="Arial" pitchFamily="34" charset="0"/>
                <a:cs typeface="Arial" pitchFamily="34" charset="0"/>
              </a:rPr>
              <a:t> </a:t>
            </a:r>
            <a:r>
              <a:rPr lang="en-US" dirty="0" err="1" smtClean="0">
                <a:latin typeface="Arial" pitchFamily="34" charset="0"/>
                <a:cs typeface="Arial" pitchFamily="34" charset="0"/>
              </a:rPr>
              <a:t>cắt</a:t>
            </a:r>
            <a:r>
              <a:rPr lang="en-US" dirty="0" smtClean="0">
                <a:latin typeface="Arial" pitchFamily="34" charset="0"/>
                <a:cs typeface="Arial" pitchFamily="34" charset="0"/>
              </a:rPr>
              <a:t> </a:t>
            </a:r>
            <a:r>
              <a:rPr lang="en-US" dirty="0" err="1" smtClean="0">
                <a:latin typeface="Arial" pitchFamily="34" charset="0"/>
                <a:cs typeface="Arial" pitchFamily="34" charset="0"/>
              </a:rPr>
              <a:t>lách</a:t>
            </a:r>
            <a:endParaRPr lang="en-US" dirty="0" smtClean="0">
              <a:latin typeface="Arial" pitchFamily="34" charset="0"/>
              <a:cs typeface="Arial" pitchFamily="34" charset="0"/>
            </a:endParaRPr>
          </a:p>
          <a:p>
            <a:pPr lvl="1" algn="just">
              <a:lnSpc>
                <a:spcPct val="150000"/>
              </a:lnSpc>
            </a:pPr>
            <a:r>
              <a:rPr lang="en-US" dirty="0" err="1" smtClean="0">
                <a:latin typeface="Arial" pitchFamily="34" charset="0"/>
                <a:cs typeface="Arial" pitchFamily="34" charset="0"/>
              </a:rPr>
              <a:t>Truyền</a:t>
            </a:r>
            <a:r>
              <a:rPr lang="en-US" dirty="0" smtClean="0">
                <a:latin typeface="Arial" pitchFamily="34" charset="0"/>
                <a:cs typeface="Arial" pitchFamily="34" charset="0"/>
              </a:rPr>
              <a:t> </a:t>
            </a:r>
            <a:r>
              <a:rPr lang="en-US" dirty="0" err="1" smtClean="0">
                <a:latin typeface="Arial" pitchFamily="34" charset="0"/>
                <a:cs typeface="Arial" pitchFamily="34" charset="0"/>
              </a:rPr>
              <a:t>khối</a:t>
            </a:r>
            <a:r>
              <a:rPr lang="en-US" dirty="0" smtClean="0">
                <a:latin typeface="Arial" pitchFamily="34" charset="0"/>
                <a:cs typeface="Arial" pitchFamily="34" charset="0"/>
              </a:rPr>
              <a:t> TC </a:t>
            </a:r>
            <a:r>
              <a:rPr lang="en-US" dirty="0" err="1" smtClean="0">
                <a:latin typeface="Arial" pitchFamily="34" charset="0"/>
                <a:cs typeface="Arial" pitchFamily="34" charset="0"/>
              </a:rPr>
              <a:t>trước</a:t>
            </a:r>
            <a:r>
              <a:rPr lang="en-US" dirty="0" smtClean="0">
                <a:latin typeface="Arial" pitchFamily="34" charset="0"/>
                <a:cs typeface="Arial" pitchFamily="34" charset="0"/>
              </a:rPr>
              <a:t> </a:t>
            </a:r>
            <a:r>
              <a:rPr lang="en-US" dirty="0" err="1" smtClean="0">
                <a:latin typeface="Arial" pitchFamily="34" charset="0"/>
                <a:cs typeface="Arial" pitchFamily="34" charset="0"/>
              </a:rPr>
              <a:t>và</a:t>
            </a:r>
            <a:r>
              <a:rPr lang="en-US" dirty="0" smtClean="0">
                <a:latin typeface="Arial" pitchFamily="34" charset="0"/>
                <a:cs typeface="Arial" pitchFamily="34" charset="0"/>
              </a:rPr>
              <a:t> </a:t>
            </a:r>
            <a:r>
              <a:rPr lang="en-US" dirty="0" err="1" smtClean="0">
                <a:latin typeface="Arial" pitchFamily="34" charset="0"/>
                <a:cs typeface="Arial" pitchFamily="34" charset="0"/>
              </a:rPr>
              <a:t>trong</a:t>
            </a:r>
            <a:r>
              <a:rPr lang="en-US" dirty="0" smtClean="0">
                <a:latin typeface="Arial" pitchFamily="34" charset="0"/>
                <a:cs typeface="Arial" pitchFamily="34" charset="0"/>
              </a:rPr>
              <a:t> </a:t>
            </a:r>
            <a:r>
              <a:rPr lang="en-US" dirty="0" err="1" smtClean="0">
                <a:latin typeface="Arial" pitchFamily="34" charset="0"/>
                <a:cs typeface="Arial" pitchFamily="34" charset="0"/>
              </a:rPr>
              <a:t>phẫu</a:t>
            </a:r>
            <a:r>
              <a:rPr lang="en-US" dirty="0" smtClean="0">
                <a:latin typeface="Arial" pitchFamily="34" charset="0"/>
                <a:cs typeface="Arial" pitchFamily="34" charset="0"/>
              </a:rPr>
              <a:t> </a:t>
            </a:r>
            <a:r>
              <a:rPr lang="en-US" dirty="0" err="1" smtClean="0">
                <a:latin typeface="Arial" pitchFamily="34" charset="0"/>
                <a:cs typeface="Arial" pitchFamily="34" charset="0"/>
              </a:rPr>
              <a:t>thuật</a:t>
            </a:r>
            <a:r>
              <a:rPr lang="en-US" dirty="0" smtClean="0">
                <a:latin typeface="Arial" pitchFamily="34" charset="0"/>
                <a:cs typeface="Arial" pitchFamily="34" charset="0"/>
              </a:rPr>
              <a:t> </a:t>
            </a:r>
            <a:r>
              <a:rPr lang="en-US" dirty="0" err="1" smtClean="0">
                <a:latin typeface="Arial" pitchFamily="34" charset="0"/>
                <a:cs typeface="Arial" pitchFamily="34" charset="0"/>
              </a:rPr>
              <a:t>để</a:t>
            </a:r>
            <a:r>
              <a:rPr lang="en-US" dirty="0" smtClean="0">
                <a:latin typeface="Arial" pitchFamily="34" charset="0"/>
                <a:cs typeface="Arial" pitchFamily="34" charset="0"/>
              </a:rPr>
              <a:t> </a:t>
            </a:r>
            <a:r>
              <a:rPr lang="en-US" dirty="0" err="1" smtClean="0">
                <a:latin typeface="Arial" pitchFamily="34" charset="0"/>
                <a:cs typeface="Arial" pitchFamily="34" charset="0"/>
              </a:rPr>
              <a:t>hạn</a:t>
            </a:r>
            <a:r>
              <a:rPr lang="en-US" dirty="0" smtClean="0">
                <a:latin typeface="Arial" pitchFamily="34" charset="0"/>
                <a:cs typeface="Arial" pitchFamily="34" charset="0"/>
              </a:rPr>
              <a:t> </a:t>
            </a:r>
            <a:r>
              <a:rPr lang="en-US" dirty="0" err="1" smtClean="0">
                <a:latin typeface="Arial" pitchFamily="34" charset="0"/>
                <a:cs typeface="Arial" pitchFamily="34" charset="0"/>
              </a:rPr>
              <a:t>chế</a:t>
            </a:r>
            <a:r>
              <a:rPr lang="en-US" dirty="0" smtClean="0">
                <a:latin typeface="Arial" pitchFamily="34" charset="0"/>
                <a:cs typeface="Arial" pitchFamily="34" charset="0"/>
              </a:rPr>
              <a:t> </a:t>
            </a:r>
            <a:r>
              <a:rPr lang="en-US" dirty="0" err="1" smtClean="0">
                <a:latin typeface="Arial" pitchFamily="34" charset="0"/>
                <a:cs typeface="Arial" pitchFamily="34" charset="0"/>
              </a:rPr>
              <a:t>nguy</a:t>
            </a:r>
            <a:r>
              <a:rPr lang="en-US" dirty="0" smtClean="0">
                <a:latin typeface="Arial" pitchFamily="34" charset="0"/>
                <a:cs typeface="Arial" pitchFamily="34" charset="0"/>
              </a:rPr>
              <a:t> </a:t>
            </a:r>
            <a:r>
              <a:rPr lang="en-US" dirty="0" err="1" smtClean="0">
                <a:latin typeface="Arial" pitchFamily="34" charset="0"/>
                <a:cs typeface="Arial" pitchFamily="34" charset="0"/>
              </a:rPr>
              <a:t>cơ</a:t>
            </a:r>
            <a:r>
              <a:rPr lang="en-US" dirty="0" smtClean="0">
                <a:latin typeface="Arial" pitchFamily="34" charset="0"/>
                <a:cs typeface="Arial" pitchFamily="34" charset="0"/>
              </a:rPr>
              <a:t> </a:t>
            </a:r>
            <a:r>
              <a:rPr lang="en-US" dirty="0" err="1" smtClean="0">
                <a:latin typeface="Arial" pitchFamily="34" charset="0"/>
                <a:cs typeface="Arial" pitchFamily="34" charset="0"/>
              </a:rPr>
              <a:t>chảy</a:t>
            </a:r>
            <a:r>
              <a:rPr lang="en-US" dirty="0" smtClean="0">
                <a:latin typeface="Arial" pitchFamily="34" charset="0"/>
                <a:cs typeface="Arial" pitchFamily="34" charset="0"/>
              </a:rPr>
              <a:t> </a:t>
            </a:r>
            <a:r>
              <a:rPr lang="en-US" dirty="0" err="1" smtClean="0">
                <a:latin typeface="Arial" pitchFamily="34" charset="0"/>
                <a:cs typeface="Arial" pitchFamily="34" charset="0"/>
              </a:rPr>
              <a:t>máu</a:t>
            </a:r>
            <a:endParaRPr lang="en-US" dirty="0" smtClean="0">
              <a:latin typeface="Arial" pitchFamily="34" charset="0"/>
              <a:cs typeface="Arial" pitchFamily="34" charset="0"/>
            </a:endParaRPr>
          </a:p>
          <a:p>
            <a:pPr lvl="1" algn="just">
              <a:lnSpc>
                <a:spcPct val="150000"/>
              </a:lnSpc>
            </a:pPr>
            <a:endParaRPr lang="en-US" dirty="0" smtClean="0">
              <a:latin typeface="Arial" pitchFamily="34" charset="0"/>
              <a:cs typeface="Arial" pitchFamily="34" charset="0"/>
            </a:endParaRPr>
          </a:p>
        </p:txBody>
      </p:sp>
    </p:spTree>
    <p:extLst>
      <p:ext uri="{BB962C8B-B14F-4D97-AF65-F5344CB8AC3E}">
        <p14:creationId xmlns:p14="http://schemas.microsoft.com/office/powerpoint/2010/main" val="17562085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5" name="Title 1"/>
          <p:cNvSpPr>
            <a:spLocks noGrp="1"/>
          </p:cNvSpPr>
          <p:nvPr>
            <p:ph type="title"/>
          </p:nvPr>
        </p:nvSpPr>
        <p:spPr>
          <a:xfrm>
            <a:off x="457200" y="438150"/>
            <a:ext cx="8229600" cy="800100"/>
          </a:xfrm>
        </p:spPr>
        <p:txBody>
          <a:bodyPr>
            <a:normAutofit/>
          </a:bodyPr>
          <a:lstStyle/>
          <a:p>
            <a:r>
              <a:rPr lang="en-US" dirty="0" smtClean="0">
                <a:latin typeface="Arial" pitchFamily="34" charset="0"/>
                <a:cs typeface="Arial" pitchFamily="34" charset="0"/>
              </a:rPr>
              <a:t>Điều trị đặc hiệu</a:t>
            </a:r>
            <a:endParaRPr lang="en-US" dirty="0">
              <a:latin typeface="Arial" pitchFamily="34" charset="0"/>
              <a:cs typeface="Arial" pitchFamily="34" charset="0"/>
            </a:endParaRPr>
          </a:p>
        </p:txBody>
      </p:sp>
      <p:sp>
        <p:nvSpPr>
          <p:cNvPr id="1048706" name="Content Placeholder 2"/>
          <p:cNvSpPr>
            <a:spLocks noGrp="1"/>
          </p:cNvSpPr>
          <p:nvPr>
            <p:ph idx="1"/>
          </p:nvPr>
        </p:nvSpPr>
        <p:spPr>
          <a:xfrm>
            <a:off x="457200" y="1123950"/>
            <a:ext cx="8229600" cy="4019550"/>
          </a:xfrm>
        </p:spPr>
        <p:txBody>
          <a:bodyPr>
            <a:normAutofit fontScale="92500" lnSpcReduction="10000"/>
          </a:bodyPr>
          <a:lstStyle/>
          <a:p>
            <a:pPr algn="just">
              <a:lnSpc>
                <a:spcPct val="150000"/>
              </a:lnSpc>
            </a:pPr>
            <a:r>
              <a:rPr lang="en-US" dirty="0" smtClean="0">
                <a:latin typeface="Arial" pitchFamily="34" charset="0"/>
                <a:cs typeface="Arial" pitchFamily="34" charset="0"/>
              </a:rPr>
              <a:t>Rituximab:</a:t>
            </a:r>
            <a:endParaRPr lang="en-US" dirty="0" smtClean="0">
              <a:latin typeface="Arial" pitchFamily="34" charset="0"/>
              <a:cs typeface="Arial" pitchFamily="34" charset="0"/>
            </a:endParaRPr>
          </a:p>
          <a:p>
            <a:pPr lvl="1" algn="just">
              <a:lnSpc>
                <a:spcPct val="150000"/>
              </a:lnSpc>
            </a:pPr>
            <a:r>
              <a:rPr lang="en-US" dirty="0" err="1" smtClean="0">
                <a:latin typeface="Arial" pitchFamily="34" charset="0"/>
                <a:cs typeface="Arial" pitchFamily="34" charset="0"/>
              </a:rPr>
              <a:t>Kháng</a:t>
            </a:r>
            <a:r>
              <a:rPr lang="en-US" dirty="0" smtClean="0">
                <a:latin typeface="Arial" pitchFamily="34" charset="0"/>
                <a:cs typeface="Arial" pitchFamily="34" charset="0"/>
              </a:rPr>
              <a:t> </a:t>
            </a:r>
            <a:r>
              <a:rPr lang="en-US" dirty="0" err="1" smtClean="0">
                <a:latin typeface="Arial" pitchFamily="34" charset="0"/>
                <a:cs typeface="Arial" pitchFamily="34" charset="0"/>
              </a:rPr>
              <a:t>thể</a:t>
            </a:r>
            <a:r>
              <a:rPr lang="en-US" dirty="0" smtClean="0">
                <a:latin typeface="Arial" pitchFamily="34" charset="0"/>
                <a:cs typeface="Arial" pitchFamily="34" charset="0"/>
              </a:rPr>
              <a:t> </a:t>
            </a:r>
            <a:r>
              <a:rPr lang="en-US" dirty="0" err="1" smtClean="0">
                <a:latin typeface="Arial" pitchFamily="34" charset="0"/>
                <a:cs typeface="Arial" pitchFamily="34" charset="0"/>
              </a:rPr>
              <a:t>đơn</a:t>
            </a:r>
            <a:r>
              <a:rPr lang="en-US" dirty="0" smtClean="0">
                <a:latin typeface="Arial" pitchFamily="34" charset="0"/>
                <a:cs typeface="Arial" pitchFamily="34" charset="0"/>
              </a:rPr>
              <a:t> </a:t>
            </a:r>
            <a:r>
              <a:rPr lang="en-US" dirty="0" err="1" smtClean="0">
                <a:latin typeface="Arial" pitchFamily="34" charset="0"/>
                <a:cs typeface="Arial" pitchFamily="34" charset="0"/>
              </a:rPr>
              <a:t>dòng</a:t>
            </a:r>
            <a:r>
              <a:rPr lang="en-US" dirty="0" smtClean="0">
                <a:latin typeface="Arial" pitchFamily="34" charset="0"/>
                <a:cs typeface="Arial" pitchFamily="34" charset="0"/>
              </a:rPr>
              <a:t> </a:t>
            </a:r>
            <a:r>
              <a:rPr lang="en-US" dirty="0" err="1" smtClean="0">
                <a:latin typeface="Arial" pitchFamily="34" charset="0"/>
                <a:cs typeface="Arial" pitchFamily="34" charset="0"/>
              </a:rPr>
              <a:t>trực</a:t>
            </a:r>
            <a:r>
              <a:rPr lang="en-US" dirty="0" smtClean="0">
                <a:latin typeface="Arial" pitchFamily="34" charset="0"/>
                <a:cs typeface="Arial" pitchFamily="34" charset="0"/>
              </a:rPr>
              <a:t> </a:t>
            </a:r>
            <a:r>
              <a:rPr lang="en-US" dirty="0" err="1" smtClean="0">
                <a:latin typeface="Arial" pitchFamily="34" charset="0"/>
                <a:cs typeface="Arial" pitchFamily="34" charset="0"/>
              </a:rPr>
              <a:t>tiếp</a:t>
            </a:r>
            <a:r>
              <a:rPr lang="en-US" dirty="0" smtClean="0">
                <a:latin typeface="Arial" pitchFamily="34" charset="0"/>
                <a:cs typeface="Arial" pitchFamily="34" charset="0"/>
              </a:rPr>
              <a:t> </a:t>
            </a:r>
            <a:r>
              <a:rPr lang="en-US" dirty="0" err="1" smtClean="0">
                <a:latin typeface="Arial" pitchFamily="34" charset="0"/>
                <a:cs typeface="Arial" pitchFamily="34" charset="0"/>
              </a:rPr>
              <a:t>kháng</a:t>
            </a:r>
            <a:r>
              <a:rPr lang="en-US" dirty="0" smtClean="0">
                <a:latin typeface="Arial" pitchFamily="34" charset="0"/>
                <a:cs typeface="Arial" pitchFamily="34" charset="0"/>
              </a:rPr>
              <a:t> protein </a:t>
            </a:r>
            <a:r>
              <a:rPr lang="en-US" dirty="0" err="1" smtClean="0">
                <a:latin typeface="Arial" pitchFamily="34" charset="0"/>
                <a:cs typeface="Arial" pitchFamily="34" charset="0"/>
              </a:rPr>
              <a:t>bề</a:t>
            </a:r>
            <a:r>
              <a:rPr lang="en-US" dirty="0" smtClean="0">
                <a:latin typeface="Arial" pitchFamily="34" charset="0"/>
                <a:cs typeface="Arial" pitchFamily="34" charset="0"/>
              </a:rPr>
              <a:t> </a:t>
            </a:r>
            <a:r>
              <a:rPr lang="en-US" dirty="0" err="1" smtClean="0">
                <a:latin typeface="Arial" pitchFamily="34" charset="0"/>
                <a:cs typeface="Arial" pitchFamily="34" charset="0"/>
              </a:rPr>
              <a:t>mặt</a:t>
            </a:r>
            <a:r>
              <a:rPr lang="en-US" dirty="0" smtClean="0">
                <a:latin typeface="Arial" pitchFamily="34" charset="0"/>
                <a:cs typeface="Arial" pitchFamily="34" charset="0"/>
              </a:rPr>
              <a:t> </a:t>
            </a:r>
            <a:r>
              <a:rPr lang="en-US" dirty="0" err="1" smtClean="0">
                <a:latin typeface="Arial" pitchFamily="34" charset="0"/>
                <a:cs typeface="Arial" pitchFamily="34" charset="0"/>
              </a:rPr>
              <a:t>tế</a:t>
            </a:r>
            <a:r>
              <a:rPr lang="en-US" dirty="0" smtClean="0">
                <a:latin typeface="Arial" pitchFamily="34" charset="0"/>
                <a:cs typeface="Arial" pitchFamily="34" charset="0"/>
              </a:rPr>
              <a:t> </a:t>
            </a:r>
            <a:r>
              <a:rPr lang="en-US" dirty="0" err="1" smtClean="0">
                <a:latin typeface="Arial" pitchFamily="34" charset="0"/>
                <a:cs typeface="Arial" pitchFamily="34" charset="0"/>
              </a:rPr>
              <a:t>bào</a:t>
            </a:r>
            <a:r>
              <a:rPr lang="en-US" dirty="0" smtClean="0">
                <a:latin typeface="Arial" pitchFamily="34" charset="0"/>
                <a:cs typeface="Arial" pitchFamily="34" charset="0"/>
              </a:rPr>
              <a:t> </a:t>
            </a:r>
            <a:r>
              <a:rPr lang="en-US" dirty="0" err="1" smtClean="0">
                <a:latin typeface="Arial" pitchFamily="34" charset="0"/>
                <a:cs typeface="Arial" pitchFamily="34" charset="0"/>
              </a:rPr>
              <a:t>LymB</a:t>
            </a:r>
            <a:r>
              <a:rPr lang="en-US" dirty="0" smtClean="0">
                <a:latin typeface="Arial" pitchFamily="34" charset="0"/>
                <a:cs typeface="Arial" pitchFamily="34" charset="0"/>
              </a:rPr>
              <a:t> CD20. </a:t>
            </a:r>
            <a:r>
              <a:rPr lang="en-US" dirty="0" err="1" smtClean="0">
                <a:latin typeface="Arial" pitchFamily="34" charset="0"/>
                <a:cs typeface="Arial" pitchFamily="34" charset="0"/>
              </a:rPr>
              <a:t>Gây</a:t>
            </a:r>
            <a:r>
              <a:rPr lang="en-US" dirty="0" smtClean="0">
                <a:latin typeface="Arial" pitchFamily="34" charset="0"/>
                <a:cs typeface="Arial" pitchFamily="34" charset="0"/>
              </a:rPr>
              <a:t> </a:t>
            </a:r>
            <a:r>
              <a:rPr lang="en-US" dirty="0" err="1" smtClean="0">
                <a:latin typeface="Arial" pitchFamily="34" charset="0"/>
                <a:cs typeface="Arial" pitchFamily="34" charset="0"/>
              </a:rPr>
              <a:t>ra</a:t>
            </a:r>
            <a:r>
              <a:rPr lang="en-US" dirty="0" smtClean="0">
                <a:latin typeface="Arial" pitchFamily="34" charset="0"/>
                <a:cs typeface="Arial" pitchFamily="34" charset="0"/>
              </a:rPr>
              <a:t>: </a:t>
            </a:r>
            <a:r>
              <a:rPr lang="en-US" dirty="0" err="1" smtClean="0">
                <a:latin typeface="Arial" pitchFamily="34" charset="0"/>
                <a:cs typeface="Arial" pitchFamily="34" charset="0"/>
              </a:rPr>
              <a:t>chết</a:t>
            </a:r>
            <a:r>
              <a:rPr lang="en-US" dirty="0" smtClean="0">
                <a:latin typeface="Arial" pitchFamily="34" charset="0"/>
                <a:cs typeface="Arial" pitchFamily="34" charset="0"/>
              </a:rPr>
              <a:t> </a:t>
            </a:r>
            <a:r>
              <a:rPr lang="en-US" dirty="0" err="1" smtClean="0">
                <a:latin typeface="Arial" pitchFamily="34" charset="0"/>
                <a:cs typeface="Arial" pitchFamily="34" charset="0"/>
              </a:rPr>
              <a:t>chương</a:t>
            </a:r>
            <a:r>
              <a:rPr lang="en-US" dirty="0" smtClean="0">
                <a:latin typeface="Arial" pitchFamily="34" charset="0"/>
                <a:cs typeface="Arial" pitchFamily="34" charset="0"/>
              </a:rPr>
              <a:t> </a:t>
            </a:r>
            <a:r>
              <a:rPr lang="en-US" dirty="0" err="1" smtClean="0">
                <a:latin typeface="Arial" pitchFamily="34" charset="0"/>
                <a:cs typeface="Arial" pitchFamily="34" charset="0"/>
              </a:rPr>
              <a:t>trình</a:t>
            </a:r>
            <a:r>
              <a:rPr lang="en-US" dirty="0" smtClean="0">
                <a:latin typeface="Arial" pitchFamily="34" charset="0"/>
                <a:cs typeface="Arial" pitchFamily="34" charset="0"/>
              </a:rPr>
              <a:t> </a:t>
            </a:r>
            <a:r>
              <a:rPr lang="en-US" dirty="0" err="1" smtClean="0">
                <a:latin typeface="Arial" pitchFamily="34" charset="0"/>
                <a:cs typeface="Arial" pitchFamily="34" charset="0"/>
              </a:rPr>
              <a:t>LymB</a:t>
            </a:r>
            <a:r>
              <a:rPr lang="en-US" dirty="0" smtClean="0">
                <a:latin typeface="Arial" pitchFamily="34" charset="0"/>
                <a:cs typeface="Arial" pitchFamily="34" charset="0"/>
              </a:rPr>
              <a:t>, </a:t>
            </a:r>
            <a:r>
              <a:rPr lang="en-US" dirty="0" err="1" smtClean="0">
                <a:latin typeface="Arial" pitchFamily="34" charset="0"/>
                <a:cs typeface="Arial" pitchFamily="34" charset="0"/>
              </a:rPr>
              <a:t>độc</a:t>
            </a:r>
            <a:r>
              <a:rPr lang="en-US" dirty="0" smtClean="0">
                <a:latin typeface="Arial" pitchFamily="34" charset="0"/>
                <a:cs typeface="Arial" pitchFamily="34" charset="0"/>
              </a:rPr>
              <a:t> </a:t>
            </a:r>
            <a:r>
              <a:rPr lang="en-US" dirty="0" err="1" smtClean="0">
                <a:latin typeface="Arial" pitchFamily="34" charset="0"/>
                <a:cs typeface="Arial" pitchFamily="34" charset="0"/>
              </a:rPr>
              <a:t>tế</a:t>
            </a:r>
            <a:r>
              <a:rPr lang="en-US" dirty="0" smtClean="0">
                <a:latin typeface="Arial" pitchFamily="34" charset="0"/>
                <a:cs typeface="Arial" pitchFamily="34" charset="0"/>
              </a:rPr>
              <a:t> </a:t>
            </a:r>
            <a:r>
              <a:rPr lang="en-US" dirty="0" err="1" smtClean="0">
                <a:latin typeface="Arial" pitchFamily="34" charset="0"/>
                <a:cs typeface="Arial" pitchFamily="34" charset="0"/>
              </a:rPr>
              <a:t>bào</a:t>
            </a:r>
            <a:r>
              <a:rPr lang="en-US" dirty="0" smtClean="0">
                <a:latin typeface="Arial" pitchFamily="34" charset="0"/>
                <a:cs typeface="Arial" pitchFamily="34" charset="0"/>
              </a:rPr>
              <a:t> </a:t>
            </a:r>
            <a:r>
              <a:rPr lang="en-US" dirty="0" err="1" smtClean="0">
                <a:latin typeface="Arial" pitchFamily="34" charset="0"/>
                <a:cs typeface="Arial" pitchFamily="34" charset="0"/>
              </a:rPr>
              <a:t>phụ</a:t>
            </a:r>
            <a:r>
              <a:rPr lang="en-US" dirty="0" smtClean="0">
                <a:latin typeface="Arial" pitchFamily="34" charset="0"/>
                <a:cs typeface="Arial" pitchFamily="34" charset="0"/>
              </a:rPr>
              <a:t> </a:t>
            </a:r>
            <a:r>
              <a:rPr lang="en-US" dirty="0" err="1" smtClean="0">
                <a:latin typeface="Arial" pitchFamily="34" charset="0"/>
                <a:cs typeface="Arial" pitchFamily="34" charset="0"/>
              </a:rPr>
              <a:t>thuộc</a:t>
            </a:r>
            <a:r>
              <a:rPr lang="en-US" dirty="0" smtClean="0">
                <a:latin typeface="Arial" pitchFamily="34" charset="0"/>
                <a:cs typeface="Arial" pitchFamily="34" charset="0"/>
              </a:rPr>
              <a:t> KT, </a:t>
            </a:r>
            <a:r>
              <a:rPr lang="en-US" dirty="0" err="1" smtClean="0">
                <a:latin typeface="Arial" pitchFamily="34" charset="0"/>
                <a:cs typeface="Arial" pitchFamily="34" charset="0"/>
              </a:rPr>
              <a:t>ly</a:t>
            </a:r>
            <a:r>
              <a:rPr lang="en-US" dirty="0" smtClean="0">
                <a:latin typeface="Arial" pitchFamily="34" charset="0"/>
                <a:cs typeface="Arial" pitchFamily="34" charset="0"/>
              </a:rPr>
              <a:t> </a:t>
            </a:r>
            <a:r>
              <a:rPr lang="en-US" dirty="0" err="1" smtClean="0">
                <a:latin typeface="Arial" pitchFamily="34" charset="0"/>
                <a:cs typeface="Arial" pitchFamily="34" charset="0"/>
              </a:rPr>
              <a:t>giải</a:t>
            </a:r>
            <a:r>
              <a:rPr lang="en-US" dirty="0" smtClean="0">
                <a:latin typeface="Arial" pitchFamily="34" charset="0"/>
                <a:cs typeface="Arial" pitchFamily="34" charset="0"/>
              </a:rPr>
              <a:t> </a:t>
            </a:r>
            <a:r>
              <a:rPr lang="en-US" dirty="0" err="1" smtClean="0">
                <a:latin typeface="Arial" pitchFamily="34" charset="0"/>
                <a:cs typeface="Arial" pitchFamily="34" charset="0"/>
              </a:rPr>
              <a:t>tế</a:t>
            </a:r>
            <a:r>
              <a:rPr lang="en-US" dirty="0" smtClean="0">
                <a:latin typeface="Arial" pitchFamily="34" charset="0"/>
                <a:cs typeface="Arial" pitchFamily="34" charset="0"/>
              </a:rPr>
              <a:t> </a:t>
            </a:r>
            <a:r>
              <a:rPr lang="en-US" dirty="0" err="1" smtClean="0">
                <a:latin typeface="Arial" pitchFamily="34" charset="0"/>
                <a:cs typeface="Arial" pitchFamily="34" charset="0"/>
              </a:rPr>
              <a:t>bào</a:t>
            </a:r>
            <a:r>
              <a:rPr lang="en-US" dirty="0">
                <a:latin typeface="Arial" pitchFamily="34" charset="0"/>
                <a:cs typeface="Arial" pitchFamily="34" charset="0"/>
              </a:rPr>
              <a:t> </a:t>
            </a:r>
            <a:r>
              <a:rPr lang="en-US" dirty="0" smtClean="0">
                <a:latin typeface="Arial" pitchFamily="34" charset="0"/>
                <a:cs typeface="Arial" pitchFamily="34" charset="0"/>
              </a:rPr>
              <a:t>qua </a:t>
            </a:r>
            <a:r>
              <a:rPr lang="en-US" dirty="0" err="1" smtClean="0">
                <a:latin typeface="Arial" pitchFamily="34" charset="0"/>
                <a:cs typeface="Arial" pitchFamily="34" charset="0"/>
              </a:rPr>
              <a:t>trung</a:t>
            </a:r>
            <a:r>
              <a:rPr lang="en-US" dirty="0" smtClean="0">
                <a:latin typeface="Arial" pitchFamily="34" charset="0"/>
                <a:cs typeface="Arial" pitchFamily="34" charset="0"/>
              </a:rPr>
              <a:t> </a:t>
            </a:r>
            <a:r>
              <a:rPr lang="en-US" dirty="0" err="1" smtClean="0">
                <a:latin typeface="Arial" pitchFamily="34" charset="0"/>
                <a:cs typeface="Arial" pitchFamily="34" charset="0"/>
              </a:rPr>
              <a:t>gian</a:t>
            </a:r>
            <a:r>
              <a:rPr lang="en-US" dirty="0" smtClean="0">
                <a:latin typeface="Arial" pitchFamily="34" charset="0"/>
                <a:cs typeface="Arial" pitchFamily="34" charset="0"/>
              </a:rPr>
              <a:t> </a:t>
            </a:r>
            <a:r>
              <a:rPr lang="en-US" dirty="0" err="1" smtClean="0">
                <a:latin typeface="Arial" pitchFamily="34" charset="0"/>
                <a:cs typeface="Arial" pitchFamily="34" charset="0"/>
              </a:rPr>
              <a:t>bổ</a:t>
            </a:r>
            <a:r>
              <a:rPr lang="en-US" dirty="0" smtClean="0">
                <a:latin typeface="Arial" pitchFamily="34" charset="0"/>
                <a:cs typeface="Arial" pitchFamily="34" charset="0"/>
              </a:rPr>
              <a:t> </a:t>
            </a:r>
            <a:r>
              <a:rPr lang="en-US" dirty="0" err="1" smtClean="0">
                <a:latin typeface="Arial" pitchFamily="34" charset="0"/>
                <a:cs typeface="Arial" pitchFamily="34" charset="0"/>
              </a:rPr>
              <a:t>thể</a:t>
            </a:r>
            <a:endParaRPr lang="en-US" dirty="0" smtClean="0">
              <a:latin typeface="Arial" pitchFamily="34" charset="0"/>
              <a:cs typeface="Arial" pitchFamily="34" charset="0"/>
            </a:endParaRPr>
          </a:p>
          <a:p>
            <a:pPr lvl="1" algn="just">
              <a:lnSpc>
                <a:spcPct val="150000"/>
              </a:lnSpc>
            </a:pPr>
            <a:r>
              <a:rPr lang="en-US" dirty="0" err="1" smtClean="0">
                <a:latin typeface="Arial" pitchFamily="34" charset="0"/>
                <a:cs typeface="Arial" pitchFamily="34" charset="0"/>
              </a:rPr>
              <a:t>Chỉ</a:t>
            </a:r>
            <a:r>
              <a:rPr lang="en-US" dirty="0" smtClean="0">
                <a:latin typeface="Arial" pitchFamily="34" charset="0"/>
                <a:cs typeface="Arial" pitchFamily="34" charset="0"/>
              </a:rPr>
              <a:t> </a:t>
            </a:r>
            <a:r>
              <a:rPr lang="en-US" dirty="0" err="1" smtClean="0">
                <a:latin typeface="Arial" pitchFamily="34" charset="0"/>
                <a:cs typeface="Arial" pitchFamily="34" charset="0"/>
              </a:rPr>
              <a:t>định</a:t>
            </a:r>
            <a:r>
              <a:rPr lang="en-US" dirty="0" smtClean="0">
                <a:latin typeface="Arial" pitchFamily="34" charset="0"/>
                <a:cs typeface="Arial" pitchFamily="34" charset="0"/>
              </a:rPr>
              <a:t>: ITP </a:t>
            </a:r>
            <a:r>
              <a:rPr lang="en-US" dirty="0" err="1" smtClean="0">
                <a:latin typeface="Arial" pitchFamily="34" charset="0"/>
                <a:cs typeface="Arial" pitchFamily="34" charset="0"/>
              </a:rPr>
              <a:t>tái</a:t>
            </a:r>
            <a:r>
              <a:rPr lang="en-US" dirty="0" smtClean="0">
                <a:latin typeface="Arial" pitchFamily="34" charset="0"/>
                <a:cs typeface="Arial" pitchFamily="34" charset="0"/>
              </a:rPr>
              <a:t> </a:t>
            </a:r>
            <a:r>
              <a:rPr lang="en-US" dirty="0" err="1" smtClean="0">
                <a:latin typeface="Arial" pitchFamily="34" charset="0"/>
                <a:cs typeface="Arial" pitchFamily="34" charset="0"/>
              </a:rPr>
              <a:t>phát</a:t>
            </a:r>
            <a:endParaRPr lang="en-US" dirty="0" smtClean="0">
              <a:latin typeface="Arial" pitchFamily="34" charset="0"/>
              <a:cs typeface="Arial" pitchFamily="34" charset="0"/>
            </a:endParaRPr>
          </a:p>
          <a:p>
            <a:pPr lvl="1" algn="just">
              <a:lnSpc>
                <a:spcPct val="150000"/>
              </a:lnSpc>
            </a:pPr>
            <a:r>
              <a:rPr lang="en-US" dirty="0" err="1" smtClean="0">
                <a:latin typeface="Arial" pitchFamily="34" charset="0"/>
                <a:cs typeface="Arial" pitchFamily="34" charset="0"/>
              </a:rPr>
              <a:t>Liều</a:t>
            </a:r>
            <a:r>
              <a:rPr lang="en-US" dirty="0" smtClean="0">
                <a:latin typeface="Arial" pitchFamily="34" charset="0"/>
                <a:cs typeface="Arial" pitchFamily="34" charset="0"/>
              </a:rPr>
              <a:t>: 375mg/m</a:t>
            </a:r>
            <a:r>
              <a:rPr lang="en-US" baseline="30000" dirty="0" smtClean="0">
                <a:latin typeface="Arial" pitchFamily="34" charset="0"/>
                <a:cs typeface="Arial" pitchFamily="34" charset="0"/>
              </a:rPr>
              <a:t>2 </a:t>
            </a:r>
            <a:r>
              <a:rPr lang="en-US" dirty="0" smtClean="0">
                <a:latin typeface="Arial" pitchFamily="34" charset="0"/>
                <a:cs typeface="Arial" pitchFamily="34" charset="0"/>
              </a:rPr>
              <a:t>da/</a:t>
            </a:r>
            <a:r>
              <a:rPr lang="en-US" dirty="0" err="1" smtClean="0">
                <a:latin typeface="Arial" pitchFamily="34" charset="0"/>
                <a:cs typeface="Arial" pitchFamily="34" charset="0"/>
              </a:rPr>
              <a:t>lần</a:t>
            </a:r>
            <a:r>
              <a:rPr lang="en-US" dirty="0" smtClean="0">
                <a:latin typeface="Arial" pitchFamily="34" charset="0"/>
                <a:cs typeface="Arial" pitchFamily="34" charset="0"/>
              </a:rPr>
              <a:t>/</a:t>
            </a:r>
            <a:r>
              <a:rPr lang="en-US" dirty="0" err="1" smtClean="0">
                <a:latin typeface="Arial" pitchFamily="34" charset="0"/>
                <a:cs typeface="Arial" pitchFamily="34" charset="0"/>
              </a:rPr>
              <a:t>tuần</a:t>
            </a:r>
            <a:r>
              <a:rPr lang="en-US" dirty="0" smtClean="0">
                <a:latin typeface="Arial" pitchFamily="34" charset="0"/>
                <a:cs typeface="Arial" pitchFamily="34" charset="0"/>
              </a:rPr>
              <a:t> </a:t>
            </a:r>
            <a:r>
              <a:rPr lang="en-US" dirty="0" err="1" smtClean="0">
                <a:latin typeface="Arial" pitchFamily="34" charset="0"/>
                <a:cs typeface="Arial" pitchFamily="34" charset="0"/>
              </a:rPr>
              <a:t>trong</a:t>
            </a:r>
            <a:r>
              <a:rPr lang="en-US" dirty="0" smtClean="0">
                <a:latin typeface="Arial" pitchFamily="34" charset="0"/>
                <a:cs typeface="Arial" pitchFamily="34" charset="0"/>
              </a:rPr>
              <a:t> 4 </a:t>
            </a:r>
            <a:r>
              <a:rPr lang="en-US" dirty="0" err="1" smtClean="0">
                <a:latin typeface="Arial" pitchFamily="34" charset="0"/>
                <a:cs typeface="Arial" pitchFamily="34" charset="0"/>
              </a:rPr>
              <a:t>tuần</a:t>
            </a:r>
            <a:endParaRPr lang="en-US" dirty="0" smtClean="0">
              <a:latin typeface="Arial" pitchFamily="34" charset="0"/>
              <a:cs typeface="Arial" pitchFamily="34" charset="0"/>
            </a:endParaRPr>
          </a:p>
        </p:txBody>
      </p:sp>
    </p:spTree>
    <p:extLst>
      <p:ext uri="{BB962C8B-B14F-4D97-AF65-F5344CB8AC3E}">
        <p14:creationId xmlns:p14="http://schemas.microsoft.com/office/powerpoint/2010/main" val="7626502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5" name="Title 1"/>
          <p:cNvSpPr>
            <a:spLocks noGrp="1"/>
          </p:cNvSpPr>
          <p:nvPr>
            <p:ph type="title"/>
          </p:nvPr>
        </p:nvSpPr>
        <p:spPr>
          <a:xfrm>
            <a:off x="457200" y="438150"/>
            <a:ext cx="8229600" cy="800100"/>
          </a:xfrm>
        </p:spPr>
        <p:txBody>
          <a:bodyPr>
            <a:normAutofit/>
          </a:bodyPr>
          <a:lstStyle/>
          <a:p>
            <a:r>
              <a:rPr lang="en-US" dirty="0" smtClean="0">
                <a:latin typeface="Arial" pitchFamily="34" charset="0"/>
                <a:cs typeface="Arial" pitchFamily="34" charset="0"/>
              </a:rPr>
              <a:t>Điều trị đặc hiệu</a:t>
            </a:r>
            <a:endParaRPr lang="en-US" dirty="0">
              <a:latin typeface="Arial" pitchFamily="34" charset="0"/>
              <a:cs typeface="Arial" pitchFamily="34" charset="0"/>
            </a:endParaRPr>
          </a:p>
        </p:txBody>
      </p:sp>
      <p:sp>
        <p:nvSpPr>
          <p:cNvPr id="1048706" name="Content Placeholder 2"/>
          <p:cNvSpPr>
            <a:spLocks noGrp="1"/>
          </p:cNvSpPr>
          <p:nvPr>
            <p:ph idx="1"/>
          </p:nvPr>
        </p:nvSpPr>
        <p:spPr>
          <a:xfrm>
            <a:off x="457200" y="1123950"/>
            <a:ext cx="8229600" cy="4019550"/>
          </a:xfrm>
        </p:spPr>
        <p:txBody>
          <a:bodyPr>
            <a:normAutofit fontScale="85000" lnSpcReduction="10000"/>
          </a:bodyPr>
          <a:lstStyle/>
          <a:p>
            <a:pPr algn="just">
              <a:lnSpc>
                <a:spcPct val="150000"/>
              </a:lnSpc>
            </a:pPr>
            <a:r>
              <a:rPr lang="en-US" dirty="0" smtClean="0">
                <a:latin typeface="Arial" pitchFamily="34" charset="0"/>
                <a:cs typeface="Arial" pitchFamily="34" charset="0"/>
              </a:rPr>
              <a:t>Rituximab:</a:t>
            </a:r>
            <a:endParaRPr lang="en-US" dirty="0" smtClean="0">
              <a:latin typeface="Arial" pitchFamily="34" charset="0"/>
              <a:cs typeface="Arial" pitchFamily="34" charset="0"/>
            </a:endParaRPr>
          </a:p>
          <a:p>
            <a:pPr lvl="1" algn="just">
              <a:lnSpc>
                <a:spcPct val="150000"/>
              </a:lnSpc>
            </a:pPr>
            <a:r>
              <a:rPr lang="en-US" dirty="0" err="1" smtClean="0">
                <a:latin typeface="Arial" pitchFamily="34" charset="0"/>
                <a:cs typeface="Arial" pitchFamily="34" charset="0"/>
              </a:rPr>
              <a:t>Thời</a:t>
            </a:r>
            <a:r>
              <a:rPr lang="en-US" dirty="0" smtClean="0">
                <a:latin typeface="Arial" pitchFamily="34" charset="0"/>
                <a:cs typeface="Arial" pitchFamily="34" charset="0"/>
              </a:rPr>
              <a:t> </a:t>
            </a:r>
            <a:r>
              <a:rPr lang="en-US" dirty="0" err="1" smtClean="0">
                <a:latin typeface="Arial" pitchFamily="34" charset="0"/>
                <a:cs typeface="Arial" pitchFamily="34" charset="0"/>
              </a:rPr>
              <a:t>gian</a:t>
            </a:r>
            <a:r>
              <a:rPr lang="en-US" dirty="0" smtClean="0">
                <a:latin typeface="Arial" pitchFamily="34" charset="0"/>
                <a:cs typeface="Arial" pitchFamily="34" charset="0"/>
              </a:rPr>
              <a:t> </a:t>
            </a:r>
            <a:r>
              <a:rPr lang="en-US" dirty="0" err="1" smtClean="0">
                <a:latin typeface="Arial" pitchFamily="34" charset="0"/>
                <a:cs typeface="Arial" pitchFamily="34" charset="0"/>
              </a:rPr>
              <a:t>đáp</a:t>
            </a:r>
            <a:r>
              <a:rPr lang="en-US" dirty="0" smtClean="0">
                <a:latin typeface="Arial" pitchFamily="34" charset="0"/>
                <a:cs typeface="Arial" pitchFamily="34" charset="0"/>
              </a:rPr>
              <a:t> </a:t>
            </a:r>
            <a:r>
              <a:rPr lang="en-US" dirty="0" err="1" smtClean="0">
                <a:latin typeface="Arial" pitchFamily="34" charset="0"/>
                <a:cs typeface="Arial" pitchFamily="34" charset="0"/>
              </a:rPr>
              <a:t>ứng</a:t>
            </a:r>
            <a:r>
              <a:rPr lang="en-US" dirty="0" smtClean="0">
                <a:latin typeface="Arial" pitchFamily="34" charset="0"/>
                <a:cs typeface="Arial" pitchFamily="34" charset="0"/>
              </a:rPr>
              <a:t> </a:t>
            </a:r>
            <a:r>
              <a:rPr lang="en-US" dirty="0" err="1" smtClean="0">
                <a:latin typeface="Arial" pitchFamily="34" charset="0"/>
                <a:cs typeface="Arial" pitchFamily="34" charset="0"/>
              </a:rPr>
              <a:t>trung</a:t>
            </a:r>
            <a:r>
              <a:rPr lang="en-US" dirty="0" smtClean="0">
                <a:latin typeface="Arial" pitchFamily="34" charset="0"/>
                <a:cs typeface="Arial" pitchFamily="34" charset="0"/>
              </a:rPr>
              <a:t> </a:t>
            </a:r>
            <a:r>
              <a:rPr lang="en-US" dirty="0" err="1" smtClean="0">
                <a:latin typeface="Arial" pitchFamily="34" charset="0"/>
                <a:cs typeface="Arial" pitchFamily="34" charset="0"/>
              </a:rPr>
              <a:t>bình</a:t>
            </a:r>
            <a:r>
              <a:rPr lang="en-US" dirty="0" smtClean="0">
                <a:latin typeface="Arial" pitchFamily="34" charset="0"/>
                <a:cs typeface="Arial" pitchFamily="34" charset="0"/>
              </a:rPr>
              <a:t> </a:t>
            </a:r>
            <a:r>
              <a:rPr lang="en-US" dirty="0" err="1" smtClean="0">
                <a:latin typeface="Arial" pitchFamily="34" charset="0"/>
                <a:cs typeface="Arial" pitchFamily="34" charset="0"/>
              </a:rPr>
              <a:t>khoảng</a:t>
            </a:r>
            <a:r>
              <a:rPr lang="en-US" dirty="0" smtClean="0">
                <a:latin typeface="Arial" pitchFamily="34" charset="0"/>
                <a:cs typeface="Arial" pitchFamily="34" charset="0"/>
              </a:rPr>
              <a:t> 1 </a:t>
            </a:r>
            <a:r>
              <a:rPr lang="en-US" dirty="0" err="1" smtClean="0">
                <a:latin typeface="Arial" pitchFamily="34" charset="0"/>
                <a:cs typeface="Arial" pitchFamily="34" charset="0"/>
              </a:rPr>
              <a:t>năm</a:t>
            </a:r>
            <a:r>
              <a:rPr lang="en-US" dirty="0" smtClean="0">
                <a:latin typeface="Arial" pitchFamily="34" charset="0"/>
                <a:cs typeface="Arial" pitchFamily="34" charset="0"/>
              </a:rPr>
              <a:t> (</a:t>
            </a:r>
            <a:r>
              <a:rPr lang="en-US" dirty="0" err="1" smtClean="0">
                <a:latin typeface="Arial" pitchFamily="34" charset="0"/>
                <a:cs typeface="Arial" pitchFamily="34" charset="0"/>
              </a:rPr>
              <a:t>ngắn</a:t>
            </a:r>
            <a:r>
              <a:rPr lang="en-US" dirty="0" smtClean="0">
                <a:latin typeface="Arial" pitchFamily="34" charset="0"/>
                <a:cs typeface="Arial" pitchFamily="34" charset="0"/>
              </a:rPr>
              <a:t> </a:t>
            </a:r>
            <a:r>
              <a:rPr lang="en-US" dirty="0" err="1" smtClean="0">
                <a:latin typeface="Arial" pitchFamily="34" charset="0"/>
                <a:cs typeface="Arial" pitchFamily="34" charset="0"/>
              </a:rPr>
              <a:t>hơn</a:t>
            </a:r>
            <a:r>
              <a:rPr lang="en-US" dirty="0" smtClean="0">
                <a:latin typeface="Arial" pitchFamily="34" charset="0"/>
                <a:cs typeface="Arial" pitchFamily="34" charset="0"/>
              </a:rPr>
              <a:t> </a:t>
            </a:r>
            <a:r>
              <a:rPr lang="en-US" dirty="0" err="1" smtClean="0">
                <a:latin typeface="Arial" pitchFamily="34" charset="0"/>
                <a:cs typeface="Arial" pitchFamily="34" charset="0"/>
              </a:rPr>
              <a:t>cắt</a:t>
            </a:r>
            <a:r>
              <a:rPr lang="en-US" dirty="0" smtClean="0">
                <a:latin typeface="Arial" pitchFamily="34" charset="0"/>
                <a:cs typeface="Arial" pitchFamily="34" charset="0"/>
              </a:rPr>
              <a:t> </a:t>
            </a:r>
            <a:r>
              <a:rPr lang="en-US" dirty="0" err="1" smtClean="0">
                <a:latin typeface="Arial" pitchFamily="34" charset="0"/>
                <a:cs typeface="Arial" pitchFamily="34" charset="0"/>
              </a:rPr>
              <a:t>lách</a:t>
            </a:r>
            <a:r>
              <a:rPr lang="en-US" dirty="0" smtClean="0">
                <a:latin typeface="Arial" pitchFamily="34" charset="0"/>
                <a:cs typeface="Arial" pitchFamily="34" charset="0"/>
              </a:rPr>
              <a:t>)</a:t>
            </a:r>
          </a:p>
          <a:p>
            <a:pPr lvl="1" algn="just">
              <a:lnSpc>
                <a:spcPct val="150000"/>
              </a:lnSpc>
            </a:pPr>
            <a:r>
              <a:rPr lang="en-US" dirty="0" smtClean="0">
                <a:latin typeface="Arial" pitchFamily="34" charset="0"/>
                <a:cs typeface="Arial" pitchFamily="34" charset="0"/>
              </a:rPr>
              <a:t>BN </a:t>
            </a:r>
            <a:r>
              <a:rPr lang="en-US" dirty="0" err="1" smtClean="0">
                <a:latin typeface="Arial" pitchFamily="34" charset="0"/>
                <a:cs typeface="Arial" pitchFamily="34" charset="0"/>
              </a:rPr>
              <a:t>cần</a:t>
            </a:r>
            <a:r>
              <a:rPr lang="en-US" dirty="0" smtClean="0">
                <a:latin typeface="Arial" pitchFamily="34" charset="0"/>
                <a:cs typeface="Arial" pitchFamily="34" charset="0"/>
              </a:rPr>
              <a:t> </a:t>
            </a:r>
            <a:r>
              <a:rPr lang="en-US" dirty="0" err="1" smtClean="0">
                <a:latin typeface="Arial" pitchFamily="34" charset="0"/>
                <a:cs typeface="Arial" pitchFamily="34" charset="0"/>
              </a:rPr>
              <a:t>được</a:t>
            </a:r>
            <a:r>
              <a:rPr lang="en-US" dirty="0" smtClean="0">
                <a:latin typeface="Arial" pitchFamily="34" charset="0"/>
                <a:cs typeface="Arial" pitchFamily="34" charset="0"/>
              </a:rPr>
              <a:t> </a:t>
            </a:r>
            <a:r>
              <a:rPr lang="en-US" dirty="0" err="1" smtClean="0">
                <a:latin typeface="Arial" pitchFamily="34" charset="0"/>
                <a:cs typeface="Arial" pitchFamily="34" charset="0"/>
              </a:rPr>
              <a:t>theo</a:t>
            </a:r>
            <a:r>
              <a:rPr lang="en-US" dirty="0" smtClean="0">
                <a:latin typeface="Arial" pitchFamily="34" charset="0"/>
                <a:cs typeface="Arial" pitchFamily="34" charset="0"/>
              </a:rPr>
              <a:t> </a:t>
            </a:r>
            <a:r>
              <a:rPr lang="en-US" dirty="0" err="1" smtClean="0">
                <a:latin typeface="Arial" pitchFamily="34" charset="0"/>
                <a:cs typeface="Arial" pitchFamily="34" charset="0"/>
              </a:rPr>
              <a:t>dõi</a:t>
            </a:r>
            <a:r>
              <a:rPr lang="en-US" dirty="0" smtClean="0">
                <a:latin typeface="Arial" pitchFamily="34" charset="0"/>
                <a:cs typeface="Arial" pitchFamily="34" charset="0"/>
              </a:rPr>
              <a:t> </a:t>
            </a:r>
            <a:r>
              <a:rPr lang="en-US" dirty="0" err="1" smtClean="0">
                <a:latin typeface="Arial" pitchFamily="34" charset="0"/>
                <a:cs typeface="Arial" pitchFamily="34" charset="0"/>
              </a:rPr>
              <a:t>nhiễm</a:t>
            </a:r>
            <a:r>
              <a:rPr lang="en-US" dirty="0" smtClean="0">
                <a:latin typeface="Arial" pitchFamily="34" charset="0"/>
                <a:cs typeface="Arial" pitchFamily="34" charset="0"/>
              </a:rPr>
              <a:t> HBV </a:t>
            </a:r>
            <a:r>
              <a:rPr lang="en-US" dirty="0" err="1" smtClean="0">
                <a:latin typeface="Arial" pitchFamily="34" charset="0"/>
                <a:cs typeface="Arial" pitchFamily="34" charset="0"/>
              </a:rPr>
              <a:t>sau</a:t>
            </a:r>
            <a:r>
              <a:rPr lang="en-US" dirty="0" smtClean="0">
                <a:latin typeface="Arial" pitchFamily="34" charset="0"/>
                <a:cs typeface="Arial" pitchFamily="34" charset="0"/>
              </a:rPr>
              <a:t> </a:t>
            </a:r>
            <a:r>
              <a:rPr lang="en-US" dirty="0" err="1" smtClean="0">
                <a:latin typeface="Arial" pitchFamily="34" charset="0"/>
                <a:cs typeface="Arial" pitchFamily="34" charset="0"/>
              </a:rPr>
              <a:t>sử</a:t>
            </a:r>
            <a:r>
              <a:rPr lang="en-US" dirty="0" smtClean="0">
                <a:latin typeface="Arial" pitchFamily="34" charset="0"/>
                <a:cs typeface="Arial" pitchFamily="34" charset="0"/>
              </a:rPr>
              <a:t> </a:t>
            </a:r>
            <a:r>
              <a:rPr lang="en-US" dirty="0" err="1" smtClean="0">
                <a:latin typeface="Arial" pitchFamily="34" charset="0"/>
                <a:cs typeface="Arial" pitchFamily="34" charset="0"/>
              </a:rPr>
              <a:t>dụng</a:t>
            </a:r>
            <a:r>
              <a:rPr lang="en-US" dirty="0" smtClean="0">
                <a:latin typeface="Arial" pitchFamily="34" charset="0"/>
                <a:cs typeface="Arial" pitchFamily="34" charset="0"/>
              </a:rPr>
              <a:t> rituximab </a:t>
            </a:r>
            <a:r>
              <a:rPr lang="en-US" dirty="0" err="1" smtClean="0">
                <a:latin typeface="Arial" pitchFamily="34" charset="0"/>
                <a:cs typeface="Arial" pitchFamily="34" charset="0"/>
              </a:rPr>
              <a:t>bởi</a:t>
            </a:r>
            <a:r>
              <a:rPr lang="en-US" dirty="0" smtClean="0">
                <a:latin typeface="Arial" pitchFamily="34" charset="0"/>
                <a:cs typeface="Arial" pitchFamily="34" charset="0"/>
              </a:rPr>
              <a:t> </a:t>
            </a:r>
            <a:r>
              <a:rPr lang="en-US" dirty="0" err="1" smtClean="0">
                <a:latin typeface="Arial" pitchFamily="34" charset="0"/>
                <a:cs typeface="Arial" pitchFamily="34" charset="0"/>
              </a:rPr>
              <a:t>vì</a:t>
            </a:r>
            <a:r>
              <a:rPr lang="en-US" dirty="0" smtClean="0">
                <a:latin typeface="Arial" pitchFamily="34" charset="0"/>
                <a:cs typeface="Arial" pitchFamily="34" charset="0"/>
              </a:rPr>
              <a:t> </a:t>
            </a:r>
            <a:r>
              <a:rPr lang="en-US" dirty="0" err="1" smtClean="0">
                <a:latin typeface="Arial" pitchFamily="34" charset="0"/>
                <a:cs typeface="Arial" pitchFamily="34" charset="0"/>
              </a:rPr>
              <a:t>nguy</a:t>
            </a:r>
            <a:r>
              <a:rPr lang="en-US" dirty="0" smtClean="0">
                <a:latin typeface="Arial" pitchFamily="34" charset="0"/>
                <a:cs typeface="Arial" pitchFamily="34" charset="0"/>
              </a:rPr>
              <a:t> </a:t>
            </a:r>
            <a:r>
              <a:rPr lang="en-US" dirty="0" err="1" smtClean="0">
                <a:latin typeface="Arial" pitchFamily="34" charset="0"/>
                <a:cs typeface="Arial" pitchFamily="34" charset="0"/>
              </a:rPr>
              <a:t>cơ</a:t>
            </a:r>
            <a:r>
              <a:rPr lang="en-US" dirty="0" smtClean="0">
                <a:latin typeface="Arial" pitchFamily="34" charset="0"/>
                <a:cs typeface="Arial" pitchFamily="34" charset="0"/>
              </a:rPr>
              <a:t> </a:t>
            </a:r>
            <a:r>
              <a:rPr lang="en-US" dirty="0" err="1" smtClean="0">
                <a:latin typeface="Arial" pitchFamily="34" charset="0"/>
                <a:cs typeface="Arial" pitchFamily="34" charset="0"/>
              </a:rPr>
              <a:t>tái</a:t>
            </a:r>
            <a:r>
              <a:rPr lang="en-US" dirty="0" smtClean="0">
                <a:latin typeface="Arial" pitchFamily="34" charset="0"/>
                <a:cs typeface="Arial" pitchFamily="34" charset="0"/>
              </a:rPr>
              <a:t> </a:t>
            </a:r>
            <a:r>
              <a:rPr lang="en-US" dirty="0" err="1" smtClean="0">
                <a:latin typeface="Arial" pitchFamily="34" charset="0"/>
                <a:cs typeface="Arial" pitchFamily="34" charset="0"/>
              </a:rPr>
              <a:t>hoạt</a:t>
            </a:r>
            <a:r>
              <a:rPr lang="en-US" dirty="0" smtClean="0">
                <a:latin typeface="Arial" pitchFamily="34" charset="0"/>
                <a:cs typeface="Arial" pitchFamily="34" charset="0"/>
              </a:rPr>
              <a:t> HBV</a:t>
            </a:r>
          </a:p>
          <a:p>
            <a:pPr lvl="1" algn="just">
              <a:lnSpc>
                <a:spcPct val="150000"/>
              </a:lnSpc>
            </a:pPr>
            <a:r>
              <a:rPr lang="en-US" dirty="0" err="1" smtClean="0">
                <a:latin typeface="Arial" pitchFamily="34" charset="0"/>
                <a:cs typeface="Arial" pitchFamily="34" charset="0"/>
              </a:rPr>
              <a:t>Nêu</a:t>
            </a:r>
            <a:r>
              <a:rPr lang="en-US" dirty="0" smtClean="0">
                <a:latin typeface="Arial" pitchFamily="34" charset="0"/>
                <a:cs typeface="Arial" pitchFamily="34" charset="0"/>
              </a:rPr>
              <a:t> </a:t>
            </a:r>
            <a:r>
              <a:rPr lang="en-US" dirty="0" err="1" smtClean="0">
                <a:latin typeface="Arial" pitchFamily="34" charset="0"/>
                <a:cs typeface="Arial" pitchFamily="34" charset="0"/>
              </a:rPr>
              <a:t>bắt</a:t>
            </a:r>
            <a:r>
              <a:rPr lang="en-US" dirty="0" smtClean="0">
                <a:latin typeface="Arial" pitchFamily="34" charset="0"/>
                <a:cs typeface="Arial" pitchFamily="34" charset="0"/>
              </a:rPr>
              <a:t> </a:t>
            </a:r>
            <a:r>
              <a:rPr lang="en-US" dirty="0" err="1" smtClean="0">
                <a:latin typeface="Arial" pitchFamily="34" charset="0"/>
                <a:cs typeface="Arial" pitchFamily="34" charset="0"/>
              </a:rPr>
              <a:t>buộc</a:t>
            </a:r>
            <a:r>
              <a:rPr lang="en-US" dirty="0" smtClean="0">
                <a:latin typeface="Arial" pitchFamily="34" charset="0"/>
                <a:cs typeface="Arial" pitchFamily="34" charset="0"/>
              </a:rPr>
              <a:t> </a:t>
            </a:r>
            <a:r>
              <a:rPr lang="en-US" dirty="0" err="1" smtClean="0">
                <a:latin typeface="Arial" pitchFamily="34" charset="0"/>
                <a:cs typeface="Arial" pitchFamily="34" charset="0"/>
              </a:rPr>
              <a:t>phải</a:t>
            </a:r>
            <a:r>
              <a:rPr lang="en-US" dirty="0" smtClean="0">
                <a:latin typeface="Arial" pitchFamily="34" charset="0"/>
                <a:cs typeface="Arial" pitchFamily="34" charset="0"/>
              </a:rPr>
              <a:t> </a:t>
            </a:r>
            <a:r>
              <a:rPr lang="en-US" dirty="0" err="1" smtClean="0">
                <a:latin typeface="Arial" pitchFamily="34" charset="0"/>
                <a:cs typeface="Arial" pitchFamily="34" charset="0"/>
              </a:rPr>
              <a:t>sử</a:t>
            </a:r>
            <a:r>
              <a:rPr lang="en-US" dirty="0" smtClean="0">
                <a:latin typeface="Arial" pitchFamily="34" charset="0"/>
                <a:cs typeface="Arial" pitchFamily="34" charset="0"/>
              </a:rPr>
              <a:t> </a:t>
            </a:r>
            <a:r>
              <a:rPr lang="en-US" dirty="0" err="1" smtClean="0">
                <a:latin typeface="Arial" pitchFamily="34" charset="0"/>
                <a:cs typeface="Arial" pitchFamily="34" charset="0"/>
              </a:rPr>
              <a:t>dụng</a:t>
            </a:r>
            <a:r>
              <a:rPr lang="en-US" dirty="0" smtClean="0">
                <a:latin typeface="Arial" pitchFamily="34" charset="0"/>
                <a:cs typeface="Arial" pitchFamily="34" charset="0"/>
              </a:rPr>
              <a:t>, </a:t>
            </a:r>
            <a:r>
              <a:rPr lang="en-US" dirty="0" err="1" smtClean="0">
                <a:latin typeface="Arial" pitchFamily="34" charset="0"/>
                <a:cs typeface="Arial" pitchFamily="34" charset="0"/>
              </a:rPr>
              <a:t>điều</a:t>
            </a:r>
            <a:r>
              <a:rPr lang="en-US" dirty="0" smtClean="0">
                <a:latin typeface="Arial" pitchFamily="34" charset="0"/>
                <a:cs typeface="Arial" pitchFamily="34" charset="0"/>
              </a:rPr>
              <a:t> </a:t>
            </a:r>
            <a:r>
              <a:rPr lang="en-US" dirty="0" err="1" smtClean="0">
                <a:latin typeface="Arial" pitchFamily="34" charset="0"/>
                <a:cs typeface="Arial" pitchFamily="34" charset="0"/>
              </a:rPr>
              <a:t>trị</a:t>
            </a:r>
            <a:r>
              <a:rPr lang="en-US" dirty="0" smtClean="0">
                <a:latin typeface="Arial" pitchFamily="34" charset="0"/>
                <a:cs typeface="Arial" pitchFamily="34" charset="0"/>
              </a:rPr>
              <a:t> </a:t>
            </a:r>
            <a:r>
              <a:rPr lang="en-US" dirty="0" err="1" smtClean="0">
                <a:latin typeface="Arial" pitchFamily="34" charset="0"/>
                <a:cs typeface="Arial" pitchFamily="34" charset="0"/>
              </a:rPr>
              <a:t>dự</a:t>
            </a:r>
            <a:r>
              <a:rPr lang="en-US" dirty="0" smtClean="0">
                <a:latin typeface="Arial" pitchFamily="34" charset="0"/>
                <a:cs typeface="Arial" pitchFamily="34" charset="0"/>
              </a:rPr>
              <a:t> </a:t>
            </a:r>
            <a:r>
              <a:rPr lang="en-US" dirty="0" err="1" smtClean="0">
                <a:latin typeface="Arial" pitchFamily="34" charset="0"/>
                <a:cs typeface="Arial" pitchFamily="34" charset="0"/>
              </a:rPr>
              <a:t>phòng</a:t>
            </a:r>
            <a:r>
              <a:rPr lang="en-US" dirty="0" smtClean="0">
                <a:latin typeface="Arial" pitchFamily="34" charset="0"/>
                <a:cs typeface="Arial" pitchFamily="34" charset="0"/>
              </a:rPr>
              <a:t> </a:t>
            </a:r>
            <a:r>
              <a:rPr lang="en-US" dirty="0" err="1" smtClean="0">
                <a:latin typeface="Arial" pitchFamily="34" charset="0"/>
                <a:cs typeface="Arial" pitchFamily="34" charset="0"/>
              </a:rPr>
              <a:t>kháng</a:t>
            </a:r>
            <a:r>
              <a:rPr lang="en-US" dirty="0" smtClean="0">
                <a:latin typeface="Arial" pitchFamily="34" charset="0"/>
                <a:cs typeface="Arial" pitchFamily="34" charset="0"/>
              </a:rPr>
              <a:t> virus HBV </a:t>
            </a:r>
            <a:r>
              <a:rPr lang="en-US" dirty="0" err="1" smtClean="0">
                <a:latin typeface="Arial" pitchFamily="34" charset="0"/>
                <a:cs typeface="Arial" pitchFamily="34" charset="0"/>
              </a:rPr>
              <a:t>nên</a:t>
            </a:r>
            <a:r>
              <a:rPr lang="en-US" dirty="0" smtClean="0">
                <a:latin typeface="Arial" pitchFamily="34" charset="0"/>
                <a:cs typeface="Arial" pitchFamily="34" charset="0"/>
              </a:rPr>
              <a:t> </a:t>
            </a:r>
            <a:r>
              <a:rPr lang="en-US" dirty="0" err="1" smtClean="0">
                <a:latin typeface="Arial" pitchFamily="34" charset="0"/>
                <a:cs typeface="Arial" pitchFamily="34" charset="0"/>
              </a:rPr>
              <a:t>được</a:t>
            </a:r>
            <a:r>
              <a:rPr lang="en-US" dirty="0" smtClean="0">
                <a:latin typeface="Arial" pitchFamily="34" charset="0"/>
                <a:cs typeface="Arial" pitchFamily="34" charset="0"/>
              </a:rPr>
              <a:t> </a:t>
            </a:r>
            <a:r>
              <a:rPr lang="en-US" dirty="0" err="1" smtClean="0">
                <a:latin typeface="Arial" pitchFamily="34" charset="0"/>
                <a:cs typeface="Arial" pitchFamily="34" charset="0"/>
              </a:rPr>
              <a:t>cân</a:t>
            </a:r>
            <a:r>
              <a:rPr lang="en-US" dirty="0" smtClean="0">
                <a:latin typeface="Arial" pitchFamily="34" charset="0"/>
                <a:cs typeface="Arial" pitchFamily="34" charset="0"/>
              </a:rPr>
              <a:t> </a:t>
            </a:r>
            <a:r>
              <a:rPr lang="en-US" dirty="0" err="1" smtClean="0">
                <a:latin typeface="Arial" pitchFamily="34" charset="0"/>
                <a:cs typeface="Arial" pitchFamily="34" charset="0"/>
              </a:rPr>
              <a:t>nhắc</a:t>
            </a:r>
            <a:r>
              <a:rPr lang="en-US" dirty="0" smtClean="0">
                <a:latin typeface="Arial" pitchFamily="34" charset="0"/>
                <a:cs typeface="Arial" pitchFamily="34" charset="0"/>
              </a:rPr>
              <a:t> </a:t>
            </a:r>
            <a:r>
              <a:rPr lang="en-US" dirty="0" err="1" smtClean="0">
                <a:latin typeface="Arial" pitchFamily="34" charset="0"/>
                <a:cs typeface="Arial" pitchFamily="34" charset="0"/>
              </a:rPr>
              <a:t>và</a:t>
            </a:r>
            <a:r>
              <a:rPr lang="en-US" dirty="0" smtClean="0">
                <a:latin typeface="Arial" pitchFamily="34" charset="0"/>
                <a:cs typeface="Arial" pitchFamily="34" charset="0"/>
              </a:rPr>
              <a:t> </a:t>
            </a:r>
            <a:r>
              <a:rPr lang="en-US" dirty="0" err="1" smtClean="0">
                <a:latin typeface="Arial" pitchFamily="34" charset="0"/>
                <a:cs typeface="Arial" pitchFamily="34" charset="0"/>
              </a:rPr>
              <a:t>tham</a:t>
            </a:r>
            <a:r>
              <a:rPr lang="en-US" dirty="0" smtClean="0">
                <a:latin typeface="Arial" pitchFamily="34" charset="0"/>
                <a:cs typeface="Arial" pitchFamily="34" charset="0"/>
              </a:rPr>
              <a:t> </a:t>
            </a:r>
            <a:r>
              <a:rPr lang="en-US" dirty="0" err="1" smtClean="0">
                <a:latin typeface="Arial" pitchFamily="34" charset="0"/>
                <a:cs typeface="Arial" pitchFamily="34" charset="0"/>
              </a:rPr>
              <a:t>vấn</a:t>
            </a:r>
            <a:r>
              <a:rPr lang="en-US" dirty="0" smtClean="0">
                <a:latin typeface="Arial" pitchFamily="34" charset="0"/>
                <a:cs typeface="Arial" pitchFamily="34" charset="0"/>
              </a:rPr>
              <a:t> </a:t>
            </a:r>
            <a:r>
              <a:rPr lang="en-US" dirty="0" err="1" smtClean="0">
                <a:latin typeface="Arial" pitchFamily="34" charset="0"/>
                <a:cs typeface="Arial" pitchFamily="34" charset="0"/>
              </a:rPr>
              <a:t>với</a:t>
            </a:r>
            <a:r>
              <a:rPr lang="en-US" dirty="0" smtClean="0">
                <a:latin typeface="Arial" pitchFamily="34" charset="0"/>
                <a:cs typeface="Arial" pitchFamily="34" charset="0"/>
              </a:rPr>
              <a:t> </a:t>
            </a:r>
            <a:r>
              <a:rPr lang="en-US" dirty="0" err="1" smtClean="0">
                <a:latin typeface="Arial" pitchFamily="34" charset="0"/>
                <a:cs typeface="Arial" pitchFamily="34" charset="0"/>
              </a:rPr>
              <a:t>chuyên</a:t>
            </a:r>
            <a:r>
              <a:rPr lang="en-US" dirty="0" smtClean="0">
                <a:latin typeface="Arial" pitchFamily="34" charset="0"/>
                <a:cs typeface="Arial" pitchFamily="34" charset="0"/>
              </a:rPr>
              <a:t> </a:t>
            </a:r>
            <a:r>
              <a:rPr lang="en-US" dirty="0" err="1" smtClean="0">
                <a:latin typeface="Arial" pitchFamily="34" charset="0"/>
                <a:cs typeface="Arial" pitchFamily="34" charset="0"/>
              </a:rPr>
              <a:t>gia</a:t>
            </a:r>
            <a:r>
              <a:rPr lang="en-US" dirty="0" smtClean="0">
                <a:latin typeface="Arial" pitchFamily="34" charset="0"/>
                <a:cs typeface="Arial" pitchFamily="34" charset="0"/>
              </a:rPr>
              <a:t> </a:t>
            </a:r>
            <a:r>
              <a:rPr lang="en-US" dirty="0" err="1" smtClean="0">
                <a:latin typeface="Arial" pitchFamily="34" charset="0"/>
                <a:cs typeface="Arial" pitchFamily="34" charset="0"/>
              </a:rPr>
              <a:t>bệnh</a:t>
            </a:r>
            <a:r>
              <a:rPr lang="en-US" dirty="0" smtClean="0">
                <a:latin typeface="Arial" pitchFamily="34" charset="0"/>
                <a:cs typeface="Arial" pitchFamily="34" charset="0"/>
              </a:rPr>
              <a:t> </a:t>
            </a:r>
            <a:r>
              <a:rPr lang="en-US" dirty="0" err="1" smtClean="0">
                <a:latin typeface="Arial" pitchFamily="34" charset="0"/>
                <a:cs typeface="Arial" pitchFamily="34" charset="0"/>
              </a:rPr>
              <a:t>truyền</a:t>
            </a:r>
            <a:r>
              <a:rPr lang="en-US" dirty="0" smtClean="0">
                <a:latin typeface="Arial" pitchFamily="34" charset="0"/>
                <a:cs typeface="Arial" pitchFamily="34" charset="0"/>
              </a:rPr>
              <a:t> </a:t>
            </a:r>
            <a:r>
              <a:rPr lang="en-US" dirty="0" err="1" smtClean="0">
                <a:latin typeface="Arial" pitchFamily="34" charset="0"/>
                <a:cs typeface="Arial" pitchFamily="34" charset="0"/>
              </a:rPr>
              <a:t>nhiễm</a:t>
            </a:r>
            <a:endParaRPr lang="en-US" dirty="0" smtClean="0">
              <a:latin typeface="Arial" pitchFamily="34" charset="0"/>
              <a:cs typeface="Arial" pitchFamily="34" charset="0"/>
            </a:endParaRPr>
          </a:p>
        </p:txBody>
      </p:sp>
    </p:spTree>
    <p:extLst>
      <p:ext uri="{BB962C8B-B14F-4D97-AF65-F5344CB8AC3E}">
        <p14:creationId xmlns:p14="http://schemas.microsoft.com/office/powerpoint/2010/main" val="34733009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9" name="Title 1"/>
          <p:cNvSpPr>
            <a:spLocks noGrp="1"/>
          </p:cNvSpPr>
          <p:nvPr>
            <p:ph type="title"/>
          </p:nvPr>
        </p:nvSpPr>
        <p:spPr>
          <a:xfrm>
            <a:off x="457200" y="361950"/>
            <a:ext cx="8229600" cy="800100"/>
          </a:xfrm>
        </p:spPr>
        <p:txBody>
          <a:bodyPr>
            <a:normAutofit/>
          </a:bodyPr>
          <a:lstStyle/>
          <a:p>
            <a:r>
              <a:rPr lang="en-US" dirty="0" smtClean="0">
                <a:latin typeface="Arial" pitchFamily="34" charset="0"/>
                <a:cs typeface="Arial" pitchFamily="34" charset="0"/>
              </a:rPr>
              <a:t>Cấu trúc tiểu cầu</a:t>
            </a:r>
            <a:endParaRPr lang="en-US" dirty="0">
              <a:latin typeface="Arial" pitchFamily="34" charset="0"/>
              <a:cs typeface="Arial" pitchFamily="34" charset="0"/>
            </a:endParaRPr>
          </a:p>
        </p:txBody>
      </p:sp>
      <p:sp>
        <p:nvSpPr>
          <p:cNvPr id="1048650" name="Content Placeholder 2"/>
          <p:cNvSpPr>
            <a:spLocks noGrp="1"/>
          </p:cNvSpPr>
          <p:nvPr>
            <p:ph idx="1"/>
          </p:nvPr>
        </p:nvSpPr>
        <p:spPr>
          <a:xfrm>
            <a:off x="457200" y="1047750"/>
            <a:ext cx="8229600" cy="3883152"/>
          </a:xfrm>
        </p:spPr>
        <p:txBody>
          <a:bodyPr>
            <a:normAutofit/>
          </a:bodyPr>
          <a:lstStyle/>
          <a:p>
            <a:pPr>
              <a:lnSpc>
                <a:spcPct val="150000"/>
              </a:lnSpc>
            </a:pPr>
            <a:r>
              <a:rPr lang="en-US" sz="2400" dirty="0" smtClean="0">
                <a:latin typeface="Arial" panose="020B0604020202020204" pitchFamily="34" charset="0"/>
                <a:cs typeface="Arial" panose="020B0604020202020204" pitchFamily="34" charset="0"/>
              </a:rPr>
              <a:t>Cấu trúc co giãn và bài tiết</a:t>
            </a:r>
          </a:p>
          <a:p>
            <a:r>
              <a:rPr lang="en-US" sz="2400" dirty="0" smtClean="0">
                <a:latin typeface="Arial" panose="020B0604020202020204" pitchFamily="34" charset="0"/>
                <a:cs typeface="Arial" panose="020B0604020202020204" pitchFamily="34" charset="0"/>
              </a:rPr>
              <a:t>Màng tiểu cầu có 3 </a:t>
            </a:r>
            <a:r>
              <a:rPr lang="en-US" sz="2400" dirty="0" err="1" smtClean="0">
                <a:latin typeface="Arial" panose="020B0604020202020204" pitchFamily="34" charset="0"/>
                <a:cs typeface="Arial" panose="020B0604020202020204" pitchFamily="34" charset="0"/>
              </a:rPr>
              <a:t>lớp</a:t>
            </a:r>
            <a:endParaRPr lang="en-US" sz="2400" dirty="0" smtClean="0">
              <a:latin typeface="Arial" panose="020B0604020202020204" pitchFamily="34" charset="0"/>
              <a:cs typeface="Arial" panose="020B0604020202020204" pitchFamily="34" charset="0"/>
            </a:endParaRPr>
          </a:p>
          <a:p>
            <a:pPr>
              <a:lnSpc>
                <a:spcPct val="150000"/>
              </a:lnSpc>
            </a:pPr>
            <a:r>
              <a:rPr lang="en-US" sz="2400" dirty="0" err="1" smtClean="0">
                <a:latin typeface="Arial" panose="020B0604020202020204" pitchFamily="34" charset="0"/>
                <a:cs typeface="Arial" panose="020B0604020202020204" pitchFamily="34" charset="0"/>
              </a:rPr>
              <a:t>Cấu</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trúc</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khung</a:t>
            </a:r>
            <a:r>
              <a:rPr lang="en-US" sz="2400" dirty="0" smtClean="0">
                <a:latin typeface="Arial" panose="020B0604020202020204" pitchFamily="34" charset="0"/>
                <a:cs typeface="Arial" panose="020B0604020202020204" pitchFamily="34" charset="0"/>
              </a:rPr>
              <a:t> TC: </a:t>
            </a:r>
            <a:r>
              <a:rPr lang="en-US" sz="2400" dirty="0" err="1" smtClean="0">
                <a:latin typeface="Arial" panose="020B0604020202020204" pitchFamily="34" charset="0"/>
                <a:cs typeface="Arial" panose="020B0604020202020204" pitchFamily="34" charset="0"/>
              </a:rPr>
              <a:t>giúp</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cho</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tiểu</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cầu</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hoàn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thành</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chức</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năng</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cầm</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máu</a:t>
            </a:r>
            <a:r>
              <a:rPr lang="en-US" sz="2400" dirty="0" smtClean="0">
                <a:latin typeface="Arial" panose="020B0604020202020204" pitchFamily="34" charset="0"/>
                <a:cs typeface="Arial" panose="020B0604020202020204" pitchFamily="34" charset="0"/>
              </a:rPr>
              <a:t>, protein </a:t>
            </a:r>
            <a:r>
              <a:rPr lang="en-US" sz="2400" dirty="0" err="1" smtClean="0">
                <a:latin typeface="Arial" panose="020B0604020202020204" pitchFamily="34" charset="0"/>
                <a:cs typeface="Arial" panose="020B0604020202020204" pitchFamily="34" charset="0"/>
              </a:rPr>
              <a:t>sắp</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xếp</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theo</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cấu</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trúc</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đặc</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biệt</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giúp</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cho</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màng</a:t>
            </a:r>
            <a:r>
              <a:rPr lang="en-US" sz="2400" dirty="0" smtClean="0">
                <a:latin typeface="Arial" panose="020B0604020202020204" pitchFamily="34" charset="0"/>
                <a:cs typeface="Arial" panose="020B0604020202020204" pitchFamily="34" charset="0"/>
              </a:rPr>
              <a:t> TC </a:t>
            </a:r>
            <a:r>
              <a:rPr lang="en-US" sz="2400" dirty="0" err="1" smtClean="0">
                <a:latin typeface="Arial" panose="020B0604020202020204" pitchFamily="34" charset="0"/>
                <a:cs typeface="Arial" panose="020B0604020202020204" pitchFamily="34" charset="0"/>
              </a:rPr>
              <a:t>thay</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đổi</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khi</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hoạt</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động</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các</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thụ</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thể</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được</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bộc</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lộ</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để</a:t>
            </a:r>
            <a:r>
              <a:rPr lang="en-US" sz="2400" dirty="0" smtClean="0">
                <a:latin typeface="Arial" panose="020B0604020202020204" pitchFamily="34" charset="0"/>
                <a:cs typeface="Arial" panose="020B0604020202020204" pitchFamily="34" charset="0"/>
              </a:rPr>
              <a:t> TC </a:t>
            </a:r>
            <a:r>
              <a:rPr lang="en-US" sz="2400" dirty="0" err="1" smtClean="0">
                <a:latin typeface="Arial" panose="020B0604020202020204" pitchFamily="34" charset="0"/>
                <a:cs typeface="Arial" panose="020B0604020202020204" pitchFamily="34" charset="0"/>
              </a:rPr>
              <a:t>bám</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dính</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nơi</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tổn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thương</a:t>
            </a:r>
            <a:endParaRPr lang="en-US" sz="2400" dirty="0">
              <a:latin typeface="Arial" panose="020B0604020202020204" pitchFamily="34" charset="0"/>
              <a:cs typeface="Arial" panose="020B0604020202020204" pitchFamily="34" charset="0"/>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5" name="Title 1"/>
          <p:cNvSpPr>
            <a:spLocks noGrp="1"/>
          </p:cNvSpPr>
          <p:nvPr>
            <p:ph type="title"/>
          </p:nvPr>
        </p:nvSpPr>
        <p:spPr>
          <a:xfrm>
            <a:off x="457200" y="438150"/>
            <a:ext cx="8229600" cy="800100"/>
          </a:xfrm>
        </p:spPr>
        <p:txBody>
          <a:bodyPr>
            <a:normAutofit/>
          </a:bodyPr>
          <a:lstStyle/>
          <a:p>
            <a:r>
              <a:rPr lang="en-US" dirty="0" smtClean="0">
                <a:latin typeface="Arial" pitchFamily="34" charset="0"/>
                <a:cs typeface="Arial" pitchFamily="34" charset="0"/>
              </a:rPr>
              <a:t>Điều trị đặc hiệu</a:t>
            </a:r>
            <a:endParaRPr lang="en-US" dirty="0">
              <a:latin typeface="Arial" pitchFamily="34" charset="0"/>
              <a:cs typeface="Arial" pitchFamily="34" charset="0"/>
            </a:endParaRPr>
          </a:p>
        </p:txBody>
      </p:sp>
      <p:sp>
        <p:nvSpPr>
          <p:cNvPr id="1048706" name="Content Placeholder 2"/>
          <p:cNvSpPr>
            <a:spLocks noGrp="1"/>
          </p:cNvSpPr>
          <p:nvPr>
            <p:ph idx="1"/>
          </p:nvPr>
        </p:nvSpPr>
        <p:spPr>
          <a:xfrm>
            <a:off x="457200" y="1123950"/>
            <a:ext cx="8229600" cy="4019550"/>
          </a:xfrm>
        </p:spPr>
        <p:txBody>
          <a:bodyPr>
            <a:normAutofit fontScale="92500" lnSpcReduction="10000"/>
          </a:bodyPr>
          <a:lstStyle/>
          <a:p>
            <a:pPr algn="just">
              <a:lnSpc>
                <a:spcPct val="150000"/>
              </a:lnSpc>
            </a:pPr>
            <a:r>
              <a:rPr lang="en-US" dirty="0" smtClean="0">
                <a:latin typeface="Arial" pitchFamily="34" charset="0"/>
                <a:cs typeface="Arial" pitchFamily="34" charset="0"/>
              </a:rPr>
              <a:t>TPO-RAs:</a:t>
            </a:r>
            <a:endParaRPr lang="en-US" dirty="0" smtClean="0">
              <a:latin typeface="Arial" pitchFamily="34" charset="0"/>
              <a:cs typeface="Arial" pitchFamily="34" charset="0"/>
            </a:endParaRPr>
          </a:p>
          <a:p>
            <a:pPr lvl="1" algn="just">
              <a:lnSpc>
                <a:spcPct val="150000"/>
              </a:lnSpc>
            </a:pPr>
            <a:r>
              <a:rPr lang="en-US" dirty="0" err="1" smtClean="0">
                <a:latin typeface="Arial" pitchFamily="34" charset="0"/>
                <a:cs typeface="Arial" pitchFamily="34" charset="0"/>
              </a:rPr>
              <a:t>Cơ</a:t>
            </a:r>
            <a:r>
              <a:rPr lang="en-US" dirty="0" smtClean="0">
                <a:latin typeface="Arial" pitchFamily="34" charset="0"/>
                <a:cs typeface="Arial" pitchFamily="34" charset="0"/>
              </a:rPr>
              <a:t> </a:t>
            </a:r>
            <a:r>
              <a:rPr lang="en-US" dirty="0" err="1" smtClean="0">
                <a:latin typeface="Arial" pitchFamily="34" charset="0"/>
                <a:cs typeface="Arial" pitchFamily="34" charset="0"/>
              </a:rPr>
              <a:t>chế</a:t>
            </a:r>
            <a:r>
              <a:rPr lang="en-US" dirty="0" smtClean="0">
                <a:latin typeface="Arial" pitchFamily="34" charset="0"/>
                <a:cs typeface="Arial" pitchFamily="34" charset="0"/>
              </a:rPr>
              <a:t>: </a:t>
            </a:r>
            <a:r>
              <a:rPr lang="en-US" dirty="0" err="1" smtClean="0">
                <a:latin typeface="Arial" pitchFamily="34" charset="0"/>
                <a:cs typeface="Arial" pitchFamily="34" charset="0"/>
              </a:rPr>
              <a:t>kích</a:t>
            </a:r>
            <a:r>
              <a:rPr lang="en-US" dirty="0" smtClean="0">
                <a:latin typeface="Arial" pitchFamily="34" charset="0"/>
                <a:cs typeface="Arial" pitchFamily="34" charset="0"/>
              </a:rPr>
              <a:t> </a:t>
            </a:r>
            <a:r>
              <a:rPr lang="en-US" dirty="0" err="1" smtClean="0">
                <a:latin typeface="Arial" pitchFamily="34" charset="0"/>
                <a:cs typeface="Arial" pitchFamily="34" charset="0"/>
              </a:rPr>
              <a:t>thích</a:t>
            </a:r>
            <a:r>
              <a:rPr lang="en-US" dirty="0" smtClean="0">
                <a:latin typeface="Arial" pitchFamily="34" charset="0"/>
                <a:cs typeface="Arial" pitchFamily="34" charset="0"/>
              </a:rPr>
              <a:t> </a:t>
            </a:r>
            <a:r>
              <a:rPr lang="en-US" dirty="0" err="1" smtClean="0">
                <a:latin typeface="Arial" pitchFamily="34" charset="0"/>
                <a:cs typeface="Arial" pitchFamily="34" charset="0"/>
              </a:rPr>
              <a:t>sản</a:t>
            </a:r>
            <a:r>
              <a:rPr lang="en-US" dirty="0" smtClean="0">
                <a:latin typeface="Arial" pitchFamily="34" charset="0"/>
                <a:cs typeface="Arial" pitchFamily="34" charset="0"/>
              </a:rPr>
              <a:t> </a:t>
            </a:r>
            <a:r>
              <a:rPr lang="en-US" dirty="0" err="1" smtClean="0">
                <a:latin typeface="Arial" pitchFamily="34" charset="0"/>
                <a:cs typeface="Arial" pitchFamily="34" charset="0"/>
              </a:rPr>
              <a:t>xuất</a:t>
            </a:r>
            <a:r>
              <a:rPr lang="en-US" dirty="0" smtClean="0">
                <a:latin typeface="Arial" pitchFamily="34" charset="0"/>
                <a:cs typeface="Arial" pitchFamily="34" charset="0"/>
              </a:rPr>
              <a:t> </a:t>
            </a:r>
            <a:r>
              <a:rPr lang="en-US" dirty="0" err="1" smtClean="0">
                <a:latin typeface="Arial" pitchFamily="34" charset="0"/>
                <a:cs typeface="Arial" pitchFamily="34" charset="0"/>
              </a:rPr>
              <a:t>mẫu</a:t>
            </a:r>
            <a:r>
              <a:rPr lang="en-US" dirty="0" smtClean="0">
                <a:latin typeface="Arial" pitchFamily="34" charset="0"/>
                <a:cs typeface="Arial" pitchFamily="34" charset="0"/>
              </a:rPr>
              <a:t> </a:t>
            </a:r>
            <a:r>
              <a:rPr lang="en-US" dirty="0" err="1" smtClean="0">
                <a:latin typeface="Arial" pitchFamily="34" charset="0"/>
                <a:cs typeface="Arial" pitchFamily="34" charset="0"/>
              </a:rPr>
              <a:t>tiểu</a:t>
            </a:r>
            <a:r>
              <a:rPr lang="en-US" dirty="0" smtClean="0">
                <a:latin typeface="Arial" pitchFamily="34" charset="0"/>
                <a:cs typeface="Arial" pitchFamily="34" charset="0"/>
              </a:rPr>
              <a:t> </a:t>
            </a:r>
            <a:r>
              <a:rPr lang="en-US" dirty="0" err="1" smtClean="0">
                <a:latin typeface="Arial" pitchFamily="34" charset="0"/>
                <a:cs typeface="Arial" pitchFamily="34" charset="0"/>
              </a:rPr>
              <a:t>cầu</a:t>
            </a:r>
            <a:r>
              <a:rPr lang="en-US" dirty="0" smtClean="0">
                <a:latin typeface="Arial" pitchFamily="34" charset="0"/>
                <a:cs typeface="Arial" pitchFamily="34" charset="0"/>
              </a:rPr>
              <a:t> </a:t>
            </a:r>
            <a:r>
              <a:rPr lang="en-US" dirty="0" err="1" smtClean="0">
                <a:latin typeface="Arial" pitchFamily="34" charset="0"/>
                <a:cs typeface="Arial" pitchFamily="34" charset="0"/>
              </a:rPr>
              <a:t>và</a:t>
            </a:r>
            <a:r>
              <a:rPr lang="en-US" dirty="0" smtClean="0">
                <a:latin typeface="Arial" pitchFamily="34" charset="0"/>
                <a:cs typeface="Arial" pitchFamily="34" charset="0"/>
              </a:rPr>
              <a:t> </a:t>
            </a:r>
            <a:r>
              <a:rPr lang="en-US" dirty="0" err="1" smtClean="0">
                <a:latin typeface="Arial" pitchFamily="34" charset="0"/>
                <a:cs typeface="Arial" pitchFamily="34" charset="0"/>
              </a:rPr>
              <a:t>tiểu</a:t>
            </a:r>
            <a:r>
              <a:rPr lang="en-US" dirty="0">
                <a:latin typeface="Arial" pitchFamily="34" charset="0"/>
                <a:cs typeface="Arial" pitchFamily="34" charset="0"/>
              </a:rPr>
              <a:t> </a:t>
            </a:r>
            <a:r>
              <a:rPr lang="en-US" dirty="0" err="1" smtClean="0">
                <a:latin typeface="Arial" pitchFamily="34" charset="0"/>
                <a:cs typeface="Arial" pitchFamily="34" charset="0"/>
              </a:rPr>
              <a:t>cầu</a:t>
            </a:r>
            <a:r>
              <a:rPr lang="en-US" dirty="0" smtClean="0">
                <a:latin typeface="Arial" pitchFamily="34" charset="0"/>
                <a:cs typeface="Arial" pitchFamily="34" charset="0"/>
              </a:rPr>
              <a:t> </a:t>
            </a:r>
            <a:r>
              <a:rPr lang="en-US" dirty="0" err="1" smtClean="0">
                <a:latin typeface="Arial" pitchFamily="34" charset="0"/>
                <a:cs typeface="Arial" pitchFamily="34" charset="0"/>
              </a:rPr>
              <a:t>tại</a:t>
            </a:r>
            <a:r>
              <a:rPr lang="en-US" dirty="0" smtClean="0">
                <a:latin typeface="Arial" pitchFamily="34" charset="0"/>
                <a:cs typeface="Arial" pitchFamily="34" charset="0"/>
              </a:rPr>
              <a:t> </a:t>
            </a:r>
            <a:r>
              <a:rPr lang="en-US" dirty="0" err="1" smtClean="0">
                <a:latin typeface="Arial" pitchFamily="34" charset="0"/>
                <a:cs typeface="Arial" pitchFamily="34" charset="0"/>
              </a:rPr>
              <a:t>tủy</a:t>
            </a:r>
            <a:r>
              <a:rPr lang="en-US" dirty="0" smtClean="0">
                <a:latin typeface="Arial" pitchFamily="34" charset="0"/>
                <a:cs typeface="Arial" pitchFamily="34" charset="0"/>
              </a:rPr>
              <a:t> </a:t>
            </a:r>
            <a:r>
              <a:rPr lang="en-US" dirty="0" err="1" smtClean="0">
                <a:latin typeface="Arial" pitchFamily="34" charset="0"/>
                <a:cs typeface="Arial" pitchFamily="34" charset="0"/>
              </a:rPr>
              <a:t>xương</a:t>
            </a:r>
            <a:r>
              <a:rPr lang="en-US" dirty="0" smtClean="0">
                <a:latin typeface="Arial" pitchFamily="34" charset="0"/>
                <a:cs typeface="Arial" pitchFamily="34" charset="0"/>
              </a:rPr>
              <a:t> </a:t>
            </a:r>
            <a:r>
              <a:rPr lang="en-US" dirty="0" err="1" smtClean="0">
                <a:latin typeface="Arial" pitchFamily="34" charset="0"/>
                <a:cs typeface="Arial" pitchFamily="34" charset="0"/>
              </a:rPr>
              <a:t>bằng</a:t>
            </a:r>
            <a:r>
              <a:rPr lang="en-US" dirty="0" smtClean="0">
                <a:latin typeface="Arial" pitchFamily="34" charset="0"/>
                <a:cs typeface="Arial" pitchFamily="34" charset="0"/>
              </a:rPr>
              <a:t> </a:t>
            </a:r>
            <a:r>
              <a:rPr lang="en-US" dirty="0" err="1" smtClean="0">
                <a:latin typeface="Arial" pitchFamily="34" charset="0"/>
                <a:cs typeface="Arial" pitchFamily="34" charset="0"/>
              </a:rPr>
              <a:t>cách</a:t>
            </a:r>
            <a:r>
              <a:rPr lang="en-US" dirty="0" smtClean="0">
                <a:latin typeface="Arial" pitchFamily="34" charset="0"/>
                <a:cs typeface="Arial" pitchFamily="34" charset="0"/>
              </a:rPr>
              <a:t> </a:t>
            </a:r>
            <a:r>
              <a:rPr lang="en-US" dirty="0" err="1" smtClean="0">
                <a:latin typeface="Arial" pitchFamily="34" charset="0"/>
                <a:cs typeface="Arial" pitchFamily="34" charset="0"/>
              </a:rPr>
              <a:t>gắn</a:t>
            </a:r>
            <a:r>
              <a:rPr lang="en-US" dirty="0" smtClean="0">
                <a:latin typeface="Arial" pitchFamily="34" charset="0"/>
                <a:cs typeface="Arial" pitchFamily="34" charset="0"/>
              </a:rPr>
              <a:t> </a:t>
            </a:r>
            <a:r>
              <a:rPr lang="en-US" dirty="0" err="1" smtClean="0">
                <a:latin typeface="Arial" pitchFamily="34" charset="0"/>
                <a:cs typeface="Arial" pitchFamily="34" charset="0"/>
              </a:rPr>
              <a:t>và</a:t>
            </a:r>
            <a:r>
              <a:rPr lang="en-US" dirty="0" smtClean="0">
                <a:latin typeface="Arial" pitchFamily="34" charset="0"/>
                <a:cs typeface="Arial" pitchFamily="34" charset="0"/>
              </a:rPr>
              <a:t> </a:t>
            </a:r>
            <a:r>
              <a:rPr lang="en-US" dirty="0" err="1" smtClean="0">
                <a:latin typeface="Arial" pitchFamily="34" charset="0"/>
                <a:cs typeface="Arial" pitchFamily="34" charset="0"/>
              </a:rPr>
              <a:t>hoạt</a:t>
            </a:r>
            <a:r>
              <a:rPr lang="en-US" dirty="0" smtClean="0">
                <a:latin typeface="Arial" pitchFamily="34" charset="0"/>
                <a:cs typeface="Arial" pitchFamily="34" charset="0"/>
              </a:rPr>
              <a:t> </a:t>
            </a:r>
            <a:r>
              <a:rPr lang="en-US" dirty="0" err="1" smtClean="0">
                <a:latin typeface="Arial" pitchFamily="34" charset="0"/>
                <a:cs typeface="Arial" pitchFamily="34" charset="0"/>
              </a:rPr>
              <a:t>hó</a:t>
            </a:r>
            <a:r>
              <a:rPr lang="en-US" dirty="0" err="1" smtClean="0">
                <a:latin typeface="Arial" pitchFamily="34" charset="0"/>
                <a:cs typeface="Arial" pitchFamily="34" charset="0"/>
              </a:rPr>
              <a:t>a</a:t>
            </a:r>
            <a:r>
              <a:rPr lang="en-US" dirty="0" smtClean="0">
                <a:latin typeface="Arial" pitchFamily="34" charset="0"/>
                <a:cs typeface="Arial" pitchFamily="34" charset="0"/>
              </a:rPr>
              <a:t> </a:t>
            </a:r>
            <a:r>
              <a:rPr lang="en-US" dirty="0" err="1" smtClean="0">
                <a:latin typeface="Arial" pitchFamily="34" charset="0"/>
                <a:cs typeface="Arial" pitchFamily="34" charset="0"/>
              </a:rPr>
              <a:t>thụ</a:t>
            </a:r>
            <a:r>
              <a:rPr lang="en-US" dirty="0" smtClean="0">
                <a:latin typeface="Arial" pitchFamily="34" charset="0"/>
                <a:cs typeface="Arial" pitchFamily="34" charset="0"/>
              </a:rPr>
              <a:t> </a:t>
            </a:r>
            <a:r>
              <a:rPr lang="en-US" dirty="0" err="1" smtClean="0">
                <a:latin typeface="Arial" pitchFamily="34" charset="0"/>
                <a:cs typeface="Arial" pitchFamily="34" charset="0"/>
              </a:rPr>
              <a:t>thể</a:t>
            </a:r>
            <a:r>
              <a:rPr lang="en-US" dirty="0" smtClean="0">
                <a:latin typeface="Arial" pitchFamily="34" charset="0"/>
                <a:cs typeface="Arial" pitchFamily="34" charset="0"/>
              </a:rPr>
              <a:t> TPO</a:t>
            </a:r>
          </a:p>
          <a:p>
            <a:pPr lvl="1" algn="just">
              <a:lnSpc>
                <a:spcPct val="150000"/>
              </a:lnSpc>
            </a:pPr>
            <a:r>
              <a:rPr lang="en-US" dirty="0" err="1" smtClean="0">
                <a:latin typeface="Arial" pitchFamily="34" charset="0"/>
                <a:cs typeface="Arial" pitchFamily="34" charset="0"/>
              </a:rPr>
              <a:t>Chỉ</a:t>
            </a:r>
            <a:r>
              <a:rPr lang="en-US" dirty="0" smtClean="0">
                <a:latin typeface="Arial" pitchFamily="34" charset="0"/>
                <a:cs typeface="Arial" pitchFamily="34" charset="0"/>
              </a:rPr>
              <a:t> </a:t>
            </a:r>
            <a:r>
              <a:rPr lang="en-US" dirty="0" err="1" smtClean="0">
                <a:latin typeface="Arial" pitchFamily="34" charset="0"/>
                <a:cs typeface="Arial" pitchFamily="34" charset="0"/>
              </a:rPr>
              <a:t>định</a:t>
            </a:r>
            <a:r>
              <a:rPr lang="en-US" dirty="0" smtClean="0">
                <a:latin typeface="Arial" pitchFamily="34" charset="0"/>
                <a:cs typeface="Arial" pitchFamily="34" charset="0"/>
              </a:rPr>
              <a:t>:</a:t>
            </a:r>
          </a:p>
          <a:p>
            <a:pPr lvl="2" algn="just">
              <a:lnSpc>
                <a:spcPct val="150000"/>
              </a:lnSpc>
            </a:pPr>
            <a:r>
              <a:rPr lang="en-US" dirty="0" err="1" smtClean="0">
                <a:latin typeface="Arial" pitchFamily="34" charset="0"/>
                <a:cs typeface="Arial" pitchFamily="34" charset="0"/>
              </a:rPr>
              <a:t>Giảm</a:t>
            </a:r>
            <a:r>
              <a:rPr lang="en-US" dirty="0" smtClean="0">
                <a:latin typeface="Arial" pitchFamily="34" charset="0"/>
                <a:cs typeface="Arial" pitchFamily="34" charset="0"/>
              </a:rPr>
              <a:t> TC </a:t>
            </a:r>
            <a:r>
              <a:rPr lang="en-US" dirty="0" err="1" smtClean="0">
                <a:latin typeface="Arial" pitchFamily="34" charset="0"/>
                <a:cs typeface="Arial" pitchFamily="34" charset="0"/>
              </a:rPr>
              <a:t>dai</a:t>
            </a:r>
            <a:r>
              <a:rPr lang="en-US" dirty="0" smtClean="0">
                <a:latin typeface="Arial" pitchFamily="34" charset="0"/>
                <a:cs typeface="Arial" pitchFamily="34" charset="0"/>
              </a:rPr>
              <a:t> </a:t>
            </a:r>
            <a:r>
              <a:rPr lang="en-US" dirty="0" err="1" smtClean="0">
                <a:latin typeface="Arial" pitchFamily="34" charset="0"/>
                <a:cs typeface="Arial" pitchFamily="34" charset="0"/>
              </a:rPr>
              <a:t>dẳng</a:t>
            </a:r>
            <a:r>
              <a:rPr lang="en-US" dirty="0" smtClean="0">
                <a:latin typeface="Arial" pitchFamily="34" charset="0"/>
                <a:cs typeface="Arial" pitchFamily="34" charset="0"/>
              </a:rPr>
              <a:t> </a:t>
            </a:r>
            <a:r>
              <a:rPr lang="en-US" dirty="0" err="1" smtClean="0">
                <a:latin typeface="Arial" pitchFamily="34" charset="0"/>
                <a:cs typeface="Arial" pitchFamily="34" charset="0"/>
              </a:rPr>
              <a:t>dù</a:t>
            </a:r>
            <a:r>
              <a:rPr lang="en-US" dirty="0" smtClean="0">
                <a:latin typeface="Arial" pitchFamily="34" charset="0"/>
                <a:cs typeface="Arial" pitchFamily="34" charset="0"/>
              </a:rPr>
              <a:t> </a:t>
            </a:r>
            <a:r>
              <a:rPr lang="en-US" dirty="0" err="1" smtClean="0">
                <a:latin typeface="Arial" pitchFamily="34" charset="0"/>
                <a:cs typeface="Arial" pitchFamily="34" charset="0"/>
              </a:rPr>
              <a:t>đã</a:t>
            </a:r>
            <a:r>
              <a:rPr lang="en-US" dirty="0" smtClean="0">
                <a:latin typeface="Arial" pitchFamily="34" charset="0"/>
                <a:cs typeface="Arial" pitchFamily="34" charset="0"/>
              </a:rPr>
              <a:t> </a:t>
            </a:r>
            <a:r>
              <a:rPr lang="en-US" dirty="0" err="1" smtClean="0">
                <a:latin typeface="Arial" pitchFamily="34" charset="0"/>
                <a:cs typeface="Arial" pitchFamily="34" charset="0"/>
              </a:rPr>
              <a:t>cắt</a:t>
            </a:r>
            <a:r>
              <a:rPr lang="en-US" dirty="0" smtClean="0">
                <a:latin typeface="Arial" pitchFamily="34" charset="0"/>
                <a:cs typeface="Arial" pitchFamily="34" charset="0"/>
              </a:rPr>
              <a:t> </a:t>
            </a:r>
            <a:r>
              <a:rPr lang="en-US" dirty="0" err="1" smtClean="0">
                <a:latin typeface="Arial" pitchFamily="34" charset="0"/>
                <a:cs typeface="Arial" pitchFamily="34" charset="0"/>
              </a:rPr>
              <a:t>lách</a:t>
            </a:r>
            <a:r>
              <a:rPr lang="en-US" dirty="0" smtClean="0">
                <a:latin typeface="Arial" pitchFamily="34" charset="0"/>
                <a:cs typeface="Arial" pitchFamily="34" charset="0"/>
              </a:rPr>
              <a:t> </a:t>
            </a:r>
            <a:r>
              <a:rPr lang="en-US" dirty="0" err="1" smtClean="0">
                <a:latin typeface="Arial" pitchFamily="34" charset="0"/>
                <a:cs typeface="Arial" pitchFamily="34" charset="0"/>
              </a:rPr>
              <a:t>và</a:t>
            </a:r>
            <a:r>
              <a:rPr lang="en-US" dirty="0" smtClean="0">
                <a:latin typeface="Arial" pitchFamily="34" charset="0"/>
                <a:cs typeface="Arial" pitchFamily="34" charset="0"/>
              </a:rPr>
              <a:t> dung rituximab</a:t>
            </a:r>
          </a:p>
          <a:p>
            <a:pPr lvl="2" algn="just">
              <a:lnSpc>
                <a:spcPct val="150000"/>
              </a:lnSpc>
            </a:pPr>
            <a:r>
              <a:rPr lang="en-US" dirty="0" err="1" smtClean="0">
                <a:latin typeface="Arial" pitchFamily="34" charset="0"/>
                <a:cs typeface="Arial" pitchFamily="34" charset="0"/>
              </a:rPr>
              <a:t>Không</a:t>
            </a:r>
            <a:r>
              <a:rPr lang="en-US" dirty="0" smtClean="0">
                <a:latin typeface="Arial" pitchFamily="34" charset="0"/>
                <a:cs typeface="Arial" pitchFamily="34" charset="0"/>
              </a:rPr>
              <a:t> </a:t>
            </a:r>
            <a:r>
              <a:rPr lang="en-US" dirty="0" err="1" smtClean="0">
                <a:latin typeface="Arial" pitchFamily="34" charset="0"/>
                <a:cs typeface="Arial" pitchFamily="34" charset="0"/>
              </a:rPr>
              <a:t>thể</a:t>
            </a:r>
            <a:r>
              <a:rPr lang="en-US" dirty="0" smtClean="0">
                <a:latin typeface="Arial" pitchFamily="34" charset="0"/>
                <a:cs typeface="Arial" pitchFamily="34" charset="0"/>
              </a:rPr>
              <a:t> </a:t>
            </a:r>
            <a:r>
              <a:rPr lang="en-US" dirty="0" err="1" smtClean="0">
                <a:latin typeface="Arial" pitchFamily="34" charset="0"/>
                <a:cs typeface="Arial" pitchFamily="34" charset="0"/>
              </a:rPr>
              <a:t>cắt</a:t>
            </a:r>
            <a:r>
              <a:rPr lang="en-US" dirty="0" smtClean="0">
                <a:latin typeface="Arial" pitchFamily="34" charset="0"/>
                <a:cs typeface="Arial" pitchFamily="34" charset="0"/>
              </a:rPr>
              <a:t> </a:t>
            </a:r>
            <a:r>
              <a:rPr lang="en-US" dirty="0" err="1" smtClean="0">
                <a:latin typeface="Arial" pitchFamily="34" charset="0"/>
                <a:cs typeface="Arial" pitchFamily="34" charset="0"/>
              </a:rPr>
              <a:t>lách</a:t>
            </a:r>
            <a:r>
              <a:rPr lang="en-US" dirty="0" smtClean="0">
                <a:latin typeface="Arial" pitchFamily="34" charset="0"/>
                <a:cs typeface="Arial" pitchFamily="34" charset="0"/>
              </a:rPr>
              <a:t> </a:t>
            </a:r>
            <a:r>
              <a:rPr lang="en-US" dirty="0" err="1" smtClean="0">
                <a:latin typeface="Arial" pitchFamily="34" charset="0"/>
                <a:cs typeface="Arial" pitchFamily="34" charset="0"/>
              </a:rPr>
              <a:t>hoặc</a:t>
            </a:r>
            <a:r>
              <a:rPr lang="en-US" dirty="0" smtClean="0">
                <a:latin typeface="Arial" pitchFamily="34" charset="0"/>
                <a:cs typeface="Arial" pitchFamily="34" charset="0"/>
              </a:rPr>
              <a:t> dung rituximab</a:t>
            </a:r>
          </a:p>
          <a:p>
            <a:pPr lvl="2" algn="just">
              <a:lnSpc>
                <a:spcPct val="150000"/>
              </a:lnSpc>
            </a:pPr>
            <a:r>
              <a:rPr lang="en-US" dirty="0" err="1" smtClean="0">
                <a:latin typeface="Arial" pitchFamily="34" charset="0"/>
                <a:cs typeface="Arial" pitchFamily="34" charset="0"/>
              </a:rPr>
              <a:t>Yêu</a:t>
            </a:r>
            <a:r>
              <a:rPr lang="en-US" dirty="0" smtClean="0">
                <a:latin typeface="Arial" pitchFamily="34" charset="0"/>
                <a:cs typeface="Arial" pitchFamily="34" charset="0"/>
              </a:rPr>
              <a:t> </a:t>
            </a:r>
            <a:r>
              <a:rPr lang="en-US" dirty="0" err="1" smtClean="0">
                <a:latin typeface="Arial" pitchFamily="34" charset="0"/>
                <a:cs typeface="Arial" pitchFamily="34" charset="0"/>
              </a:rPr>
              <a:t>cầu</a:t>
            </a:r>
            <a:r>
              <a:rPr lang="en-US" dirty="0" smtClean="0">
                <a:latin typeface="Arial" pitchFamily="34" charset="0"/>
                <a:cs typeface="Arial" pitchFamily="34" charset="0"/>
              </a:rPr>
              <a:t> </a:t>
            </a:r>
            <a:r>
              <a:rPr lang="en-US" dirty="0" err="1" smtClean="0">
                <a:latin typeface="Arial" pitchFamily="34" charset="0"/>
                <a:cs typeface="Arial" pitchFamily="34" charset="0"/>
              </a:rPr>
              <a:t>nâng</a:t>
            </a:r>
            <a:r>
              <a:rPr lang="en-US" dirty="0" smtClean="0">
                <a:latin typeface="Arial" pitchFamily="34" charset="0"/>
                <a:cs typeface="Arial" pitchFamily="34" charset="0"/>
              </a:rPr>
              <a:t> </a:t>
            </a:r>
            <a:r>
              <a:rPr lang="en-US" dirty="0" err="1" smtClean="0">
                <a:latin typeface="Arial" pitchFamily="34" charset="0"/>
                <a:cs typeface="Arial" pitchFamily="34" charset="0"/>
              </a:rPr>
              <a:t>tậm</a:t>
            </a:r>
            <a:r>
              <a:rPr lang="en-US" dirty="0" smtClean="0">
                <a:latin typeface="Arial" pitchFamily="34" charset="0"/>
                <a:cs typeface="Arial" pitchFamily="34" charset="0"/>
              </a:rPr>
              <a:t> </a:t>
            </a:r>
            <a:r>
              <a:rPr lang="en-US" dirty="0" err="1" smtClean="0">
                <a:latin typeface="Arial" pitchFamily="34" charset="0"/>
                <a:cs typeface="Arial" pitchFamily="34" charset="0"/>
              </a:rPr>
              <a:t>thời</a:t>
            </a:r>
            <a:r>
              <a:rPr lang="en-US" dirty="0" smtClean="0">
                <a:latin typeface="Arial" pitchFamily="34" charset="0"/>
                <a:cs typeface="Arial" pitchFamily="34" charset="0"/>
              </a:rPr>
              <a:t> </a:t>
            </a:r>
            <a:r>
              <a:rPr lang="en-US" dirty="0" err="1" smtClean="0">
                <a:latin typeface="Arial" pitchFamily="34" charset="0"/>
                <a:cs typeface="Arial" pitchFamily="34" charset="0"/>
              </a:rPr>
              <a:t>số</a:t>
            </a:r>
            <a:r>
              <a:rPr lang="en-US" dirty="0" smtClean="0">
                <a:latin typeface="Arial" pitchFamily="34" charset="0"/>
                <a:cs typeface="Arial" pitchFamily="34" charset="0"/>
              </a:rPr>
              <a:t> </a:t>
            </a:r>
            <a:r>
              <a:rPr lang="en-US" dirty="0" err="1" smtClean="0">
                <a:latin typeface="Arial" pitchFamily="34" charset="0"/>
                <a:cs typeface="Arial" pitchFamily="34" charset="0"/>
              </a:rPr>
              <a:t>lượng</a:t>
            </a:r>
            <a:r>
              <a:rPr lang="en-US" dirty="0" smtClean="0">
                <a:latin typeface="Arial" pitchFamily="34" charset="0"/>
                <a:cs typeface="Arial" pitchFamily="34" charset="0"/>
              </a:rPr>
              <a:t> </a:t>
            </a:r>
            <a:r>
              <a:rPr lang="en-US" dirty="0" err="1" smtClean="0">
                <a:latin typeface="Arial" pitchFamily="34" charset="0"/>
                <a:cs typeface="Arial" pitchFamily="34" charset="0"/>
              </a:rPr>
              <a:t>tiểu</a:t>
            </a:r>
            <a:r>
              <a:rPr lang="en-US" dirty="0" smtClean="0">
                <a:latin typeface="Arial" pitchFamily="34" charset="0"/>
                <a:cs typeface="Arial" pitchFamily="34" charset="0"/>
              </a:rPr>
              <a:t> </a:t>
            </a:r>
            <a:r>
              <a:rPr lang="en-US" dirty="0" err="1" smtClean="0">
                <a:latin typeface="Arial" pitchFamily="34" charset="0"/>
                <a:cs typeface="Arial" pitchFamily="34" charset="0"/>
              </a:rPr>
              <a:t>cầu</a:t>
            </a:r>
            <a:endParaRPr lang="en-US" dirty="0" smtClean="0">
              <a:latin typeface="Arial" pitchFamily="34" charset="0"/>
              <a:cs typeface="Arial" pitchFamily="34" charset="0"/>
            </a:endParaRPr>
          </a:p>
        </p:txBody>
      </p:sp>
    </p:spTree>
    <p:extLst>
      <p:ext uri="{BB962C8B-B14F-4D97-AF65-F5344CB8AC3E}">
        <p14:creationId xmlns:p14="http://schemas.microsoft.com/office/powerpoint/2010/main" val="417078895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5" name="Title 1"/>
          <p:cNvSpPr>
            <a:spLocks noGrp="1"/>
          </p:cNvSpPr>
          <p:nvPr>
            <p:ph type="title"/>
          </p:nvPr>
        </p:nvSpPr>
        <p:spPr>
          <a:xfrm>
            <a:off x="457200" y="438150"/>
            <a:ext cx="8229600" cy="800100"/>
          </a:xfrm>
        </p:spPr>
        <p:txBody>
          <a:bodyPr>
            <a:normAutofit/>
          </a:bodyPr>
          <a:lstStyle/>
          <a:p>
            <a:r>
              <a:rPr lang="en-US" dirty="0" smtClean="0">
                <a:latin typeface="Arial" pitchFamily="34" charset="0"/>
                <a:cs typeface="Arial" pitchFamily="34" charset="0"/>
              </a:rPr>
              <a:t>Điều trị đặc hiệu</a:t>
            </a:r>
            <a:endParaRPr lang="en-US" dirty="0">
              <a:latin typeface="Arial" pitchFamily="34" charset="0"/>
              <a:cs typeface="Arial" pitchFamily="34" charset="0"/>
            </a:endParaRPr>
          </a:p>
        </p:txBody>
      </p:sp>
      <p:sp>
        <p:nvSpPr>
          <p:cNvPr id="1048706" name="Content Placeholder 2"/>
          <p:cNvSpPr>
            <a:spLocks noGrp="1"/>
          </p:cNvSpPr>
          <p:nvPr>
            <p:ph idx="1"/>
          </p:nvPr>
        </p:nvSpPr>
        <p:spPr>
          <a:xfrm>
            <a:off x="457200" y="1123950"/>
            <a:ext cx="8229600" cy="4019550"/>
          </a:xfrm>
        </p:spPr>
        <p:txBody>
          <a:bodyPr>
            <a:normAutofit/>
          </a:bodyPr>
          <a:lstStyle/>
          <a:p>
            <a:pPr algn="just">
              <a:lnSpc>
                <a:spcPct val="150000"/>
              </a:lnSpc>
            </a:pPr>
            <a:r>
              <a:rPr lang="en-US" dirty="0" smtClean="0">
                <a:latin typeface="Arial" pitchFamily="34" charset="0"/>
                <a:cs typeface="Arial" pitchFamily="34" charset="0"/>
              </a:rPr>
              <a:t>TPO-RAs:</a:t>
            </a:r>
            <a:endParaRPr lang="en-US" dirty="0" smtClean="0">
              <a:latin typeface="Arial" pitchFamily="34" charset="0"/>
              <a:cs typeface="Arial" pitchFamily="34" charset="0"/>
            </a:endParaRPr>
          </a:p>
          <a:p>
            <a:pPr lvl="1" algn="just">
              <a:lnSpc>
                <a:spcPct val="150000"/>
              </a:lnSpc>
            </a:pPr>
            <a:r>
              <a:rPr lang="en-US" dirty="0" err="1" smtClean="0">
                <a:latin typeface="Arial" pitchFamily="34" charset="0"/>
                <a:cs typeface="Arial" pitchFamily="34" charset="0"/>
              </a:rPr>
              <a:t>Các</a:t>
            </a:r>
            <a:r>
              <a:rPr lang="en-US" dirty="0" smtClean="0">
                <a:latin typeface="Arial" pitchFamily="34" charset="0"/>
                <a:cs typeface="Arial" pitchFamily="34" charset="0"/>
              </a:rPr>
              <a:t> </a:t>
            </a:r>
            <a:r>
              <a:rPr lang="en-US" dirty="0" err="1" smtClean="0">
                <a:latin typeface="Arial" pitchFamily="34" charset="0"/>
                <a:cs typeface="Arial" pitchFamily="34" charset="0"/>
              </a:rPr>
              <a:t>thuốc</a:t>
            </a:r>
            <a:r>
              <a:rPr lang="en-US" dirty="0" smtClean="0">
                <a:latin typeface="Arial" pitchFamily="34" charset="0"/>
                <a:cs typeface="Arial" pitchFamily="34" charset="0"/>
              </a:rPr>
              <a:t> </a:t>
            </a:r>
            <a:r>
              <a:rPr lang="en-US" dirty="0" err="1" smtClean="0">
                <a:latin typeface="Arial" pitchFamily="34" charset="0"/>
                <a:cs typeface="Arial" pitchFamily="34" charset="0"/>
              </a:rPr>
              <a:t>lựa</a:t>
            </a:r>
            <a:r>
              <a:rPr lang="en-US" dirty="0" smtClean="0">
                <a:latin typeface="Arial" pitchFamily="34" charset="0"/>
                <a:cs typeface="Arial" pitchFamily="34" charset="0"/>
              </a:rPr>
              <a:t> </a:t>
            </a:r>
            <a:r>
              <a:rPr lang="en-US" dirty="0" err="1" smtClean="0">
                <a:latin typeface="Arial" pitchFamily="34" charset="0"/>
                <a:cs typeface="Arial" pitchFamily="34" charset="0"/>
              </a:rPr>
              <a:t>chọn</a:t>
            </a:r>
            <a:endParaRPr lang="en-US" dirty="0" smtClean="0">
              <a:latin typeface="Arial" pitchFamily="34" charset="0"/>
              <a:cs typeface="Arial" pitchFamily="34" charset="0"/>
            </a:endParaRPr>
          </a:p>
          <a:p>
            <a:pPr lvl="2" algn="just">
              <a:lnSpc>
                <a:spcPct val="150000"/>
              </a:lnSpc>
            </a:pPr>
            <a:r>
              <a:rPr lang="en-US" dirty="0" err="1" smtClean="0">
                <a:latin typeface="Arial" pitchFamily="34" charset="0"/>
                <a:cs typeface="Arial" pitchFamily="34" charset="0"/>
              </a:rPr>
              <a:t>Romiplostim</a:t>
            </a:r>
            <a:r>
              <a:rPr lang="en-US" dirty="0" smtClean="0">
                <a:latin typeface="Arial" pitchFamily="34" charset="0"/>
                <a:cs typeface="Arial" pitchFamily="34" charset="0"/>
              </a:rPr>
              <a:t>: 1 </a:t>
            </a:r>
            <a:r>
              <a:rPr lang="en-US" dirty="0" err="1" smtClean="0">
                <a:latin typeface="Arial" pitchFamily="34" charset="0"/>
                <a:cs typeface="Arial" pitchFamily="34" charset="0"/>
              </a:rPr>
              <a:t>lần</a:t>
            </a:r>
            <a:r>
              <a:rPr lang="en-US" dirty="0" smtClean="0">
                <a:latin typeface="Arial" pitchFamily="34" charset="0"/>
                <a:cs typeface="Arial" pitchFamily="34" charset="0"/>
              </a:rPr>
              <a:t>/</a:t>
            </a:r>
            <a:r>
              <a:rPr lang="en-US" dirty="0" err="1" smtClean="0">
                <a:latin typeface="Arial" pitchFamily="34" charset="0"/>
                <a:cs typeface="Arial" pitchFamily="34" charset="0"/>
              </a:rPr>
              <a:t>tuần</a:t>
            </a:r>
            <a:r>
              <a:rPr lang="en-US" dirty="0" smtClean="0">
                <a:latin typeface="Arial" pitchFamily="34" charset="0"/>
                <a:cs typeface="Arial" pitchFamily="34" charset="0"/>
              </a:rPr>
              <a:t> TDD (1-10 µg/kg)</a:t>
            </a:r>
          </a:p>
          <a:p>
            <a:pPr lvl="2" algn="just">
              <a:lnSpc>
                <a:spcPct val="150000"/>
              </a:lnSpc>
            </a:pPr>
            <a:r>
              <a:rPr lang="en-US" dirty="0" err="1" smtClean="0">
                <a:latin typeface="Arial" pitchFamily="34" charset="0"/>
                <a:cs typeface="Arial" pitchFamily="34" charset="0"/>
              </a:rPr>
              <a:t>Eltrombopag</a:t>
            </a:r>
            <a:r>
              <a:rPr lang="en-US" dirty="0" smtClean="0">
                <a:latin typeface="Arial" pitchFamily="34" charset="0"/>
                <a:cs typeface="Arial" pitchFamily="34" charset="0"/>
              </a:rPr>
              <a:t>: 1 </a:t>
            </a:r>
            <a:r>
              <a:rPr lang="en-US" dirty="0" err="1" smtClean="0">
                <a:latin typeface="Arial" pitchFamily="34" charset="0"/>
                <a:cs typeface="Arial" pitchFamily="34" charset="0"/>
              </a:rPr>
              <a:t>lần</a:t>
            </a:r>
            <a:r>
              <a:rPr lang="en-US" dirty="0" smtClean="0">
                <a:latin typeface="Arial" pitchFamily="34" charset="0"/>
                <a:cs typeface="Arial" pitchFamily="34" charset="0"/>
              </a:rPr>
              <a:t>/</a:t>
            </a:r>
            <a:r>
              <a:rPr lang="en-US" dirty="0" err="1" smtClean="0">
                <a:latin typeface="Arial" pitchFamily="34" charset="0"/>
                <a:cs typeface="Arial" pitchFamily="34" charset="0"/>
              </a:rPr>
              <a:t>ngày</a:t>
            </a:r>
            <a:r>
              <a:rPr lang="en-US" dirty="0" smtClean="0">
                <a:latin typeface="Arial" pitchFamily="34" charset="0"/>
                <a:cs typeface="Arial" pitchFamily="34" charset="0"/>
              </a:rPr>
              <a:t> </a:t>
            </a:r>
            <a:r>
              <a:rPr lang="en-US" dirty="0" err="1" smtClean="0">
                <a:latin typeface="Arial" pitchFamily="34" charset="0"/>
                <a:cs typeface="Arial" pitchFamily="34" charset="0"/>
              </a:rPr>
              <a:t>uống</a:t>
            </a:r>
            <a:r>
              <a:rPr lang="en-US" dirty="0" smtClean="0">
                <a:latin typeface="Arial" pitchFamily="34" charset="0"/>
                <a:cs typeface="Arial" pitchFamily="34" charset="0"/>
              </a:rPr>
              <a:t> (50 mg)</a:t>
            </a:r>
          </a:p>
          <a:p>
            <a:pPr lvl="2" algn="just">
              <a:lnSpc>
                <a:spcPct val="150000"/>
              </a:lnSpc>
            </a:pPr>
            <a:r>
              <a:rPr lang="en-US" dirty="0" err="1" smtClean="0">
                <a:latin typeface="Arial" pitchFamily="34" charset="0"/>
                <a:cs typeface="Arial" pitchFamily="34" charset="0"/>
              </a:rPr>
              <a:t>Avatrombopag</a:t>
            </a:r>
            <a:r>
              <a:rPr lang="en-US" dirty="0" smtClean="0">
                <a:latin typeface="Arial" pitchFamily="34" charset="0"/>
                <a:cs typeface="Arial" pitchFamily="34" charset="0"/>
              </a:rPr>
              <a:t>: 1 </a:t>
            </a:r>
            <a:r>
              <a:rPr lang="en-US" dirty="0" err="1" smtClean="0">
                <a:latin typeface="Arial" pitchFamily="34" charset="0"/>
                <a:cs typeface="Arial" pitchFamily="34" charset="0"/>
              </a:rPr>
              <a:t>lần</a:t>
            </a:r>
            <a:r>
              <a:rPr lang="en-US" dirty="0" smtClean="0">
                <a:latin typeface="Arial" pitchFamily="34" charset="0"/>
                <a:cs typeface="Arial" pitchFamily="34" charset="0"/>
              </a:rPr>
              <a:t>/</a:t>
            </a:r>
            <a:r>
              <a:rPr lang="en-US" dirty="0" err="1" smtClean="0">
                <a:latin typeface="Arial" pitchFamily="34" charset="0"/>
                <a:cs typeface="Arial" pitchFamily="34" charset="0"/>
              </a:rPr>
              <a:t>ngày</a:t>
            </a:r>
            <a:r>
              <a:rPr lang="en-US" dirty="0" smtClean="0">
                <a:latin typeface="Arial" pitchFamily="34" charset="0"/>
                <a:cs typeface="Arial" pitchFamily="34" charset="0"/>
              </a:rPr>
              <a:t> </a:t>
            </a:r>
            <a:r>
              <a:rPr lang="en-US" dirty="0" err="1" smtClean="0">
                <a:latin typeface="Arial" pitchFamily="34" charset="0"/>
                <a:cs typeface="Arial" pitchFamily="34" charset="0"/>
              </a:rPr>
              <a:t>uống</a:t>
            </a:r>
            <a:endParaRPr lang="en-US" dirty="0" smtClean="0">
              <a:latin typeface="Arial" pitchFamily="34" charset="0"/>
              <a:cs typeface="Arial" pitchFamily="34" charset="0"/>
            </a:endParaRPr>
          </a:p>
        </p:txBody>
      </p:sp>
    </p:spTree>
    <p:extLst>
      <p:ext uri="{BB962C8B-B14F-4D97-AF65-F5344CB8AC3E}">
        <p14:creationId xmlns:p14="http://schemas.microsoft.com/office/powerpoint/2010/main" val="284665787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5" name="Title 1"/>
          <p:cNvSpPr>
            <a:spLocks noGrp="1"/>
          </p:cNvSpPr>
          <p:nvPr>
            <p:ph type="title"/>
          </p:nvPr>
        </p:nvSpPr>
        <p:spPr>
          <a:xfrm>
            <a:off x="457200" y="438150"/>
            <a:ext cx="8229600" cy="800100"/>
          </a:xfrm>
        </p:spPr>
        <p:txBody>
          <a:bodyPr>
            <a:normAutofit/>
          </a:bodyPr>
          <a:lstStyle/>
          <a:p>
            <a:r>
              <a:rPr lang="en-US" dirty="0" err="1" smtClean="0">
                <a:latin typeface="Arial" pitchFamily="34" charset="0"/>
                <a:cs typeface="Arial" pitchFamily="34" charset="0"/>
              </a:rPr>
              <a:t>Điều</a:t>
            </a:r>
            <a:r>
              <a:rPr lang="en-US" dirty="0" smtClean="0">
                <a:latin typeface="Arial" pitchFamily="34" charset="0"/>
                <a:cs typeface="Arial" pitchFamily="34" charset="0"/>
              </a:rPr>
              <a:t> </a:t>
            </a:r>
            <a:r>
              <a:rPr lang="en-US" dirty="0" err="1" smtClean="0">
                <a:latin typeface="Arial" pitchFamily="34" charset="0"/>
                <a:cs typeface="Arial" pitchFamily="34" charset="0"/>
              </a:rPr>
              <a:t>trị</a:t>
            </a:r>
            <a:endParaRPr lang="en-US" dirty="0">
              <a:latin typeface="Arial" pitchFamily="34" charset="0"/>
              <a:cs typeface="Arial" pitchFamily="34" charset="0"/>
            </a:endParaRPr>
          </a:p>
        </p:txBody>
      </p:sp>
      <p:sp>
        <p:nvSpPr>
          <p:cNvPr id="2" name="Content Placeholder 1"/>
          <p:cNvSpPr>
            <a:spLocks noGrp="1"/>
          </p:cNvSpPr>
          <p:nvPr>
            <p:ph idx="1"/>
          </p:nvPr>
        </p:nvSpPr>
        <p:spPr>
          <a:xfrm>
            <a:off x="533400" y="1504950"/>
            <a:ext cx="8229600" cy="3243834"/>
          </a:xfrm>
        </p:spPr>
        <p:txBody>
          <a:bodyPr>
            <a:normAutofit/>
          </a:bodyPr>
          <a:lstStyle/>
          <a:p>
            <a:pPr marL="109728" indent="0" algn="just">
              <a:buNone/>
            </a:pPr>
            <a:r>
              <a:rPr lang="en-US" sz="2400" dirty="0" smtClean="0">
                <a:latin typeface="Arial" panose="020B0604020202020204" pitchFamily="34" charset="0"/>
                <a:cs typeface="Arial" panose="020B0604020202020204" pitchFamily="34" charset="0"/>
              </a:rPr>
              <a:t>The goal of all treatment strategies for ITP is to achieve a platelet count that is associated with adequate hemostasis, rather than a normal platelet count. The decision to treat should involve a discussion with the patient and consideration of the severity of bleeding, anticipated surgical procedures, medication side effects, and health-related quality of life.</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3333326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5" name="Title 1"/>
          <p:cNvSpPr>
            <a:spLocks noGrp="1"/>
          </p:cNvSpPr>
          <p:nvPr>
            <p:ph type="title"/>
          </p:nvPr>
        </p:nvSpPr>
        <p:spPr>
          <a:xfrm>
            <a:off x="457200" y="438150"/>
            <a:ext cx="8229600" cy="800100"/>
          </a:xfrm>
        </p:spPr>
        <p:txBody>
          <a:bodyPr>
            <a:normAutofit/>
          </a:bodyPr>
          <a:lstStyle/>
          <a:p>
            <a:r>
              <a:rPr lang="en-US" dirty="0" err="1" smtClean="0">
                <a:latin typeface="Arial" pitchFamily="34" charset="0"/>
                <a:cs typeface="Arial" pitchFamily="34" charset="0"/>
              </a:rPr>
              <a:t>Điều</a:t>
            </a:r>
            <a:r>
              <a:rPr lang="en-US" dirty="0" smtClean="0">
                <a:latin typeface="Arial" pitchFamily="34" charset="0"/>
                <a:cs typeface="Arial" pitchFamily="34" charset="0"/>
              </a:rPr>
              <a:t> </a:t>
            </a:r>
            <a:r>
              <a:rPr lang="en-US" dirty="0" err="1" smtClean="0">
                <a:latin typeface="Arial" pitchFamily="34" charset="0"/>
                <a:cs typeface="Arial" pitchFamily="34" charset="0"/>
              </a:rPr>
              <a:t>trị</a:t>
            </a:r>
            <a:endParaRPr lang="en-US" dirty="0">
              <a:latin typeface="Arial" pitchFamily="34" charset="0"/>
              <a:cs typeface="Arial" pitchFamily="34" charset="0"/>
            </a:endParaRPr>
          </a:p>
        </p:txBody>
      </p:sp>
      <p:sp>
        <p:nvSpPr>
          <p:cNvPr id="3" name="Content Placeholder 2"/>
          <p:cNvSpPr>
            <a:spLocks noGrp="1"/>
          </p:cNvSpPr>
          <p:nvPr>
            <p:ph idx="1"/>
          </p:nvPr>
        </p:nvSpPr>
        <p:spPr/>
        <p:txBody>
          <a:bodyPr/>
          <a:lstStyle/>
          <a:p>
            <a:endParaRPr lang="en-US"/>
          </a:p>
        </p:txBody>
      </p:sp>
      <p:pic>
        <p:nvPicPr>
          <p:cNvPr id="5" name="Picture 4" descr="C:\Users\W7-64Bit SP1\Desktop\CHRONIC ITP\advances-in-the-treatment-of-adult-immune-thrombocytopenia2016-32-63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3630" y="1123950"/>
            <a:ext cx="6996740" cy="4019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522996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5" name="Title 1"/>
          <p:cNvSpPr>
            <a:spLocks noGrp="1"/>
          </p:cNvSpPr>
          <p:nvPr>
            <p:ph type="title"/>
          </p:nvPr>
        </p:nvSpPr>
        <p:spPr>
          <a:xfrm>
            <a:off x="457200" y="438150"/>
            <a:ext cx="8229600" cy="800100"/>
          </a:xfrm>
        </p:spPr>
        <p:txBody>
          <a:bodyPr>
            <a:normAutofit/>
          </a:bodyPr>
          <a:lstStyle/>
          <a:p>
            <a:r>
              <a:rPr lang="en-US" dirty="0" err="1" smtClean="0">
                <a:latin typeface="Arial" pitchFamily="34" charset="0"/>
                <a:cs typeface="Arial" pitchFamily="34" charset="0"/>
              </a:rPr>
              <a:t>Điều</a:t>
            </a:r>
            <a:r>
              <a:rPr lang="en-US" dirty="0" smtClean="0">
                <a:latin typeface="Arial" pitchFamily="34" charset="0"/>
                <a:cs typeface="Arial" pitchFamily="34" charset="0"/>
              </a:rPr>
              <a:t> </a:t>
            </a:r>
            <a:r>
              <a:rPr lang="en-US" dirty="0" err="1" smtClean="0">
                <a:latin typeface="Arial" pitchFamily="34" charset="0"/>
                <a:cs typeface="Arial" pitchFamily="34" charset="0"/>
              </a:rPr>
              <a:t>trị</a:t>
            </a:r>
            <a:endParaRPr lang="en-US" dirty="0">
              <a:latin typeface="Arial" pitchFamily="34" charset="0"/>
              <a:cs typeface="Arial" pitchFamily="34" charset="0"/>
            </a:endParaRPr>
          </a:p>
        </p:txBody>
      </p:sp>
      <p:sp>
        <p:nvSpPr>
          <p:cNvPr id="3" name="Content Placeholder 2"/>
          <p:cNvSpPr>
            <a:spLocks noGrp="1"/>
          </p:cNvSpPr>
          <p:nvPr>
            <p:ph idx="1"/>
          </p:nvPr>
        </p:nvSpPr>
        <p:spPr/>
        <p:txBody>
          <a:bodyPr/>
          <a:lstStyle/>
          <a:p>
            <a:endParaRPr lang="en-US"/>
          </a:p>
        </p:txBody>
      </p:sp>
      <p:pic>
        <p:nvPicPr>
          <p:cNvPr id="6" name="Picture 5" descr="C:\Users\W7-64Bit SP1\Desktop\CHRONIC ITP\advances-in-the-treatment-of-adult-immune-thrombocytopenia2016-34-63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6802" y="1200150"/>
            <a:ext cx="6990396" cy="3905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703629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pic>
        <p:nvPicPr>
          <p:cNvPr id="4" name="Picture 3"/>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054969"/>
            <a:ext cx="8229600" cy="3421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6374143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5" name="Title 1"/>
          <p:cNvSpPr>
            <a:spLocks noGrp="1"/>
          </p:cNvSpPr>
          <p:nvPr>
            <p:ph type="title"/>
          </p:nvPr>
        </p:nvSpPr>
        <p:spPr>
          <a:xfrm>
            <a:off x="457200" y="438150"/>
            <a:ext cx="8229600" cy="800100"/>
          </a:xfrm>
        </p:spPr>
        <p:txBody>
          <a:bodyPr>
            <a:normAutofit/>
          </a:bodyPr>
          <a:lstStyle/>
          <a:p>
            <a:r>
              <a:rPr lang="en-US" dirty="0" smtClean="0">
                <a:latin typeface="Arial" pitchFamily="34" charset="0"/>
                <a:cs typeface="Arial" pitchFamily="34" charset="0"/>
              </a:rPr>
              <a:t>Theo </a:t>
            </a:r>
            <a:r>
              <a:rPr lang="en-US" dirty="0" err="1" smtClean="0">
                <a:latin typeface="Arial" pitchFamily="34" charset="0"/>
                <a:cs typeface="Arial" pitchFamily="34" charset="0"/>
              </a:rPr>
              <a:t>dõi</a:t>
            </a:r>
            <a:endParaRPr lang="en-US" dirty="0">
              <a:latin typeface="Arial" pitchFamily="34" charset="0"/>
              <a:cs typeface="Arial" pitchFamily="34" charset="0"/>
            </a:endParaRPr>
          </a:p>
        </p:txBody>
      </p:sp>
      <p:sp>
        <p:nvSpPr>
          <p:cNvPr id="1048706" name="Content Placeholder 2"/>
          <p:cNvSpPr>
            <a:spLocks noGrp="1"/>
          </p:cNvSpPr>
          <p:nvPr>
            <p:ph idx="1"/>
          </p:nvPr>
        </p:nvSpPr>
        <p:spPr>
          <a:xfrm>
            <a:off x="457200" y="1123950"/>
            <a:ext cx="8229600" cy="4019550"/>
          </a:xfrm>
        </p:spPr>
        <p:txBody>
          <a:bodyPr>
            <a:normAutofit/>
          </a:bodyPr>
          <a:lstStyle/>
          <a:p>
            <a:pPr algn="just">
              <a:lnSpc>
                <a:spcPct val="150000"/>
              </a:lnSpc>
            </a:pPr>
            <a:r>
              <a:rPr lang="en-US" dirty="0" err="1" smtClean="0">
                <a:latin typeface="Arial" pitchFamily="34" charset="0"/>
                <a:cs typeface="Arial" pitchFamily="34" charset="0"/>
              </a:rPr>
              <a:t>Đếm</a:t>
            </a:r>
            <a:r>
              <a:rPr lang="en-US" dirty="0" smtClean="0">
                <a:latin typeface="Arial" pitchFamily="34" charset="0"/>
                <a:cs typeface="Arial" pitchFamily="34" charset="0"/>
              </a:rPr>
              <a:t> TC </a:t>
            </a:r>
            <a:r>
              <a:rPr lang="en-US" dirty="0" err="1" smtClean="0">
                <a:latin typeface="Arial" pitchFamily="34" charset="0"/>
                <a:cs typeface="Arial" pitchFamily="34" charset="0"/>
              </a:rPr>
              <a:t>mỗi</a:t>
            </a:r>
            <a:r>
              <a:rPr lang="en-US" dirty="0" smtClean="0">
                <a:latin typeface="Arial" pitchFamily="34" charset="0"/>
                <a:cs typeface="Arial" pitchFamily="34" charset="0"/>
              </a:rPr>
              <a:t> 1-2 </a:t>
            </a:r>
            <a:r>
              <a:rPr lang="en-US" dirty="0" err="1" smtClean="0">
                <a:latin typeface="Arial" pitchFamily="34" charset="0"/>
                <a:cs typeface="Arial" pitchFamily="34" charset="0"/>
              </a:rPr>
              <a:t>lần</a:t>
            </a:r>
            <a:r>
              <a:rPr lang="en-US" dirty="0" smtClean="0">
                <a:latin typeface="Arial" pitchFamily="34" charset="0"/>
                <a:cs typeface="Arial" pitchFamily="34" charset="0"/>
              </a:rPr>
              <a:t>/</a:t>
            </a:r>
            <a:r>
              <a:rPr lang="en-US" dirty="0" err="1" smtClean="0">
                <a:latin typeface="Arial" pitchFamily="34" charset="0"/>
                <a:cs typeface="Arial" pitchFamily="34" charset="0"/>
              </a:rPr>
              <a:t>tuần</a:t>
            </a:r>
            <a:r>
              <a:rPr lang="en-US" dirty="0" smtClean="0">
                <a:latin typeface="Arial" pitchFamily="34" charset="0"/>
                <a:cs typeface="Arial" pitchFamily="34" charset="0"/>
              </a:rPr>
              <a:t> </a:t>
            </a:r>
            <a:r>
              <a:rPr lang="en-US" dirty="0" err="1" smtClean="0">
                <a:latin typeface="Arial" pitchFamily="34" charset="0"/>
                <a:cs typeface="Arial" pitchFamily="34" charset="0"/>
              </a:rPr>
              <a:t>trong</a:t>
            </a:r>
            <a:r>
              <a:rPr lang="en-US" dirty="0" smtClean="0">
                <a:latin typeface="Arial" pitchFamily="34" charset="0"/>
                <a:cs typeface="Arial" pitchFamily="34" charset="0"/>
              </a:rPr>
              <a:t> </a:t>
            </a:r>
            <a:r>
              <a:rPr lang="en-US" dirty="0" err="1" smtClean="0">
                <a:latin typeface="Arial" pitchFamily="34" charset="0"/>
                <a:cs typeface="Arial" pitchFamily="34" charset="0"/>
              </a:rPr>
              <a:t>giai</a:t>
            </a:r>
            <a:r>
              <a:rPr lang="en-US" dirty="0" smtClean="0">
                <a:latin typeface="Arial" pitchFamily="34" charset="0"/>
                <a:cs typeface="Arial" pitchFamily="34" charset="0"/>
              </a:rPr>
              <a:t> </a:t>
            </a:r>
            <a:r>
              <a:rPr lang="en-US" dirty="0" err="1" smtClean="0">
                <a:latin typeface="Arial" pitchFamily="34" charset="0"/>
                <a:cs typeface="Arial" pitchFamily="34" charset="0"/>
              </a:rPr>
              <a:t>đoạn</a:t>
            </a:r>
            <a:r>
              <a:rPr lang="en-US" dirty="0" smtClean="0">
                <a:latin typeface="Arial" pitchFamily="34" charset="0"/>
                <a:cs typeface="Arial" pitchFamily="34" charset="0"/>
              </a:rPr>
              <a:t> </a:t>
            </a:r>
            <a:r>
              <a:rPr lang="en-US" dirty="0" err="1" smtClean="0">
                <a:latin typeface="Arial" pitchFamily="34" charset="0"/>
                <a:cs typeface="Arial" pitchFamily="34" charset="0"/>
              </a:rPr>
              <a:t>xuất</a:t>
            </a:r>
            <a:r>
              <a:rPr lang="en-US" dirty="0" smtClean="0">
                <a:latin typeface="Arial" pitchFamily="34" charset="0"/>
                <a:cs typeface="Arial" pitchFamily="34" charset="0"/>
              </a:rPr>
              <a:t> </a:t>
            </a:r>
            <a:r>
              <a:rPr lang="en-US" dirty="0" err="1" smtClean="0">
                <a:latin typeface="Arial" pitchFamily="34" charset="0"/>
                <a:cs typeface="Arial" pitchFamily="34" charset="0"/>
              </a:rPr>
              <a:t>huyết</a:t>
            </a:r>
            <a:r>
              <a:rPr lang="en-US" dirty="0" smtClean="0">
                <a:latin typeface="Arial" pitchFamily="34" charset="0"/>
                <a:cs typeface="Arial" pitchFamily="34" charset="0"/>
              </a:rPr>
              <a:t> </a:t>
            </a:r>
            <a:r>
              <a:rPr lang="en-US" dirty="0" err="1" smtClean="0">
                <a:latin typeface="Arial" pitchFamily="34" charset="0"/>
                <a:cs typeface="Arial" pitchFamily="34" charset="0"/>
              </a:rPr>
              <a:t>trầm</a:t>
            </a:r>
            <a:r>
              <a:rPr lang="en-US" dirty="0" smtClean="0">
                <a:latin typeface="Arial" pitchFamily="34" charset="0"/>
                <a:cs typeface="Arial" pitchFamily="34" charset="0"/>
              </a:rPr>
              <a:t> </a:t>
            </a:r>
            <a:r>
              <a:rPr lang="en-US" dirty="0" err="1" smtClean="0">
                <a:latin typeface="Arial" pitchFamily="34" charset="0"/>
                <a:cs typeface="Arial" pitchFamily="34" charset="0"/>
              </a:rPr>
              <a:t>trọng</a:t>
            </a:r>
            <a:endParaRPr lang="en-US" dirty="0" smtClean="0">
              <a:latin typeface="Arial" pitchFamily="34" charset="0"/>
              <a:cs typeface="Arial" pitchFamily="34" charset="0"/>
            </a:endParaRPr>
          </a:p>
          <a:p>
            <a:pPr algn="just">
              <a:lnSpc>
                <a:spcPct val="150000"/>
              </a:lnSpc>
            </a:pPr>
            <a:r>
              <a:rPr lang="en-US" dirty="0" err="1" smtClean="0">
                <a:latin typeface="Arial" pitchFamily="34" charset="0"/>
                <a:cs typeface="Arial" pitchFamily="34" charset="0"/>
              </a:rPr>
              <a:t>Đếm</a:t>
            </a:r>
            <a:r>
              <a:rPr lang="en-US" dirty="0" smtClean="0">
                <a:latin typeface="Arial" pitchFamily="34" charset="0"/>
                <a:cs typeface="Arial" pitchFamily="34" charset="0"/>
              </a:rPr>
              <a:t> TC </a:t>
            </a:r>
            <a:r>
              <a:rPr lang="en-US" dirty="0" err="1" smtClean="0">
                <a:latin typeface="Arial" pitchFamily="34" charset="0"/>
                <a:cs typeface="Arial" pitchFamily="34" charset="0"/>
              </a:rPr>
              <a:t>mỗi</a:t>
            </a:r>
            <a:r>
              <a:rPr lang="en-US" dirty="0" smtClean="0">
                <a:latin typeface="Arial" pitchFamily="34" charset="0"/>
                <a:cs typeface="Arial" pitchFamily="34" charset="0"/>
              </a:rPr>
              <a:t> 1-2 </a:t>
            </a:r>
            <a:r>
              <a:rPr lang="en-US" dirty="0" err="1" smtClean="0">
                <a:latin typeface="Arial" pitchFamily="34" charset="0"/>
                <a:cs typeface="Arial" pitchFamily="34" charset="0"/>
              </a:rPr>
              <a:t>tuần</a:t>
            </a:r>
            <a:r>
              <a:rPr lang="en-US" dirty="0" smtClean="0">
                <a:latin typeface="Arial" pitchFamily="34" charset="0"/>
                <a:cs typeface="Arial" pitchFamily="34" charset="0"/>
              </a:rPr>
              <a:t> </a:t>
            </a:r>
            <a:r>
              <a:rPr lang="en-US" dirty="0" err="1" smtClean="0">
                <a:latin typeface="Arial" pitchFamily="34" charset="0"/>
                <a:cs typeface="Arial" pitchFamily="34" charset="0"/>
              </a:rPr>
              <a:t>khi</a:t>
            </a:r>
            <a:r>
              <a:rPr lang="en-US" dirty="0" smtClean="0">
                <a:latin typeface="Arial" pitchFamily="34" charset="0"/>
                <a:cs typeface="Arial" pitchFamily="34" charset="0"/>
              </a:rPr>
              <a:t> BN </a:t>
            </a:r>
            <a:r>
              <a:rPr lang="en-US" dirty="0" err="1" smtClean="0">
                <a:latin typeface="Arial" pitchFamily="34" charset="0"/>
                <a:cs typeface="Arial" pitchFamily="34" charset="0"/>
              </a:rPr>
              <a:t>hết</a:t>
            </a:r>
            <a:r>
              <a:rPr lang="en-US" dirty="0" smtClean="0">
                <a:latin typeface="Arial" pitchFamily="34" charset="0"/>
                <a:cs typeface="Arial" pitchFamily="34" charset="0"/>
              </a:rPr>
              <a:t> </a:t>
            </a:r>
            <a:r>
              <a:rPr lang="en-US" dirty="0" err="1" smtClean="0">
                <a:latin typeface="Arial" pitchFamily="34" charset="0"/>
                <a:cs typeface="Arial" pitchFamily="34" charset="0"/>
              </a:rPr>
              <a:t>xuất</a:t>
            </a:r>
            <a:r>
              <a:rPr lang="en-US" dirty="0" smtClean="0">
                <a:latin typeface="Arial" pitchFamily="34" charset="0"/>
                <a:cs typeface="Arial" pitchFamily="34" charset="0"/>
              </a:rPr>
              <a:t> </a:t>
            </a:r>
            <a:r>
              <a:rPr lang="en-US" dirty="0" err="1" smtClean="0">
                <a:latin typeface="Arial" pitchFamily="34" charset="0"/>
                <a:cs typeface="Arial" pitchFamily="34" charset="0"/>
              </a:rPr>
              <a:t>huyết</a:t>
            </a:r>
            <a:r>
              <a:rPr lang="en-US" dirty="0" smtClean="0">
                <a:latin typeface="Arial" pitchFamily="34" charset="0"/>
                <a:cs typeface="Arial" pitchFamily="34" charset="0"/>
              </a:rPr>
              <a:t> </a:t>
            </a:r>
            <a:r>
              <a:rPr lang="en-US" dirty="0" err="1" smtClean="0">
                <a:latin typeface="Arial" pitchFamily="34" charset="0"/>
                <a:cs typeface="Arial" pitchFamily="34" charset="0"/>
              </a:rPr>
              <a:t>niêm</a:t>
            </a:r>
            <a:r>
              <a:rPr lang="en-US" dirty="0" smtClean="0">
                <a:latin typeface="Arial" pitchFamily="34" charset="0"/>
                <a:cs typeface="Arial" pitchFamily="34" charset="0"/>
              </a:rPr>
              <a:t>, </a:t>
            </a:r>
            <a:r>
              <a:rPr lang="en-US" dirty="0" err="1" smtClean="0">
                <a:latin typeface="Arial" pitchFamily="34" charset="0"/>
                <a:cs typeface="Arial" pitchFamily="34" charset="0"/>
              </a:rPr>
              <a:t>sau</a:t>
            </a:r>
            <a:r>
              <a:rPr lang="en-US" dirty="0" smtClean="0">
                <a:latin typeface="Arial" pitchFamily="34" charset="0"/>
                <a:cs typeface="Arial" pitchFamily="34" charset="0"/>
              </a:rPr>
              <a:t> </a:t>
            </a:r>
            <a:r>
              <a:rPr lang="en-US" dirty="0" err="1" smtClean="0">
                <a:latin typeface="Arial" pitchFamily="34" charset="0"/>
                <a:cs typeface="Arial" pitchFamily="34" charset="0"/>
              </a:rPr>
              <a:t>đó</a:t>
            </a:r>
            <a:r>
              <a:rPr lang="en-US" dirty="0" smtClean="0">
                <a:latin typeface="Arial" pitchFamily="34" charset="0"/>
                <a:cs typeface="Arial" pitchFamily="34" charset="0"/>
              </a:rPr>
              <a:t> </a:t>
            </a:r>
            <a:r>
              <a:rPr lang="en-US" dirty="0" err="1" smtClean="0">
                <a:latin typeface="Arial" pitchFamily="34" charset="0"/>
                <a:cs typeface="Arial" pitchFamily="34" charset="0"/>
              </a:rPr>
              <a:t>mỗi</a:t>
            </a:r>
            <a:r>
              <a:rPr lang="en-US" dirty="0" smtClean="0">
                <a:latin typeface="Arial" pitchFamily="34" charset="0"/>
                <a:cs typeface="Arial" pitchFamily="34" charset="0"/>
              </a:rPr>
              <a:t> 3-4 </a:t>
            </a:r>
            <a:r>
              <a:rPr lang="en-US" dirty="0" err="1" smtClean="0">
                <a:latin typeface="Arial" pitchFamily="34" charset="0"/>
                <a:cs typeface="Arial" pitchFamily="34" charset="0"/>
              </a:rPr>
              <a:t>tuần</a:t>
            </a:r>
            <a:r>
              <a:rPr lang="en-US" dirty="0" smtClean="0">
                <a:latin typeface="Arial" pitchFamily="34" charset="0"/>
                <a:cs typeface="Arial" pitchFamily="34" charset="0"/>
              </a:rPr>
              <a:t> </a:t>
            </a:r>
            <a:r>
              <a:rPr lang="en-US" dirty="0" err="1" smtClean="0">
                <a:latin typeface="Arial" pitchFamily="34" charset="0"/>
                <a:cs typeface="Arial" pitchFamily="34" charset="0"/>
              </a:rPr>
              <a:t>cho</a:t>
            </a:r>
            <a:r>
              <a:rPr lang="en-US" dirty="0" smtClean="0">
                <a:latin typeface="Arial" pitchFamily="34" charset="0"/>
                <a:cs typeface="Arial" pitchFamily="34" charset="0"/>
              </a:rPr>
              <a:t> </a:t>
            </a:r>
            <a:r>
              <a:rPr lang="en-US" dirty="0" err="1" smtClean="0">
                <a:latin typeface="Arial" pitchFamily="34" charset="0"/>
                <a:cs typeface="Arial" pitchFamily="34" charset="0"/>
              </a:rPr>
              <a:t>đến</a:t>
            </a:r>
            <a:r>
              <a:rPr lang="en-US" dirty="0" smtClean="0">
                <a:latin typeface="Arial" pitchFamily="34" charset="0"/>
                <a:cs typeface="Arial" pitchFamily="34" charset="0"/>
              </a:rPr>
              <a:t> </a:t>
            </a:r>
            <a:r>
              <a:rPr lang="en-US" dirty="0" err="1" smtClean="0">
                <a:latin typeface="Arial" pitchFamily="34" charset="0"/>
                <a:cs typeface="Arial" pitchFamily="34" charset="0"/>
              </a:rPr>
              <a:t>khi</a:t>
            </a:r>
            <a:r>
              <a:rPr lang="en-US" dirty="0" smtClean="0">
                <a:latin typeface="Arial" pitchFamily="34" charset="0"/>
                <a:cs typeface="Arial" pitchFamily="34" charset="0"/>
              </a:rPr>
              <a:t> TC &gt; 150x10</a:t>
            </a:r>
            <a:r>
              <a:rPr lang="en-US" baseline="30000" dirty="0" smtClean="0">
                <a:latin typeface="Arial" pitchFamily="34" charset="0"/>
                <a:cs typeface="Arial" pitchFamily="34" charset="0"/>
              </a:rPr>
              <a:t>9</a:t>
            </a:r>
            <a:r>
              <a:rPr lang="en-US" dirty="0" smtClean="0">
                <a:latin typeface="Arial" pitchFamily="34" charset="0"/>
                <a:cs typeface="Arial" pitchFamily="34" charset="0"/>
              </a:rPr>
              <a:t>/L</a:t>
            </a:r>
          </a:p>
          <a:p>
            <a:pPr algn="just">
              <a:lnSpc>
                <a:spcPct val="150000"/>
              </a:lnSpc>
            </a:pPr>
            <a:r>
              <a:rPr lang="en-US" dirty="0" err="1" smtClean="0">
                <a:latin typeface="Arial" pitchFamily="34" charset="0"/>
                <a:cs typeface="Arial" pitchFamily="34" charset="0"/>
              </a:rPr>
              <a:t>Ngừng</a:t>
            </a:r>
            <a:r>
              <a:rPr lang="en-US" dirty="0" smtClean="0">
                <a:latin typeface="Arial" pitchFamily="34" charset="0"/>
                <a:cs typeface="Arial" pitchFamily="34" charset="0"/>
              </a:rPr>
              <a:t> </a:t>
            </a:r>
            <a:r>
              <a:rPr lang="en-US" dirty="0" err="1" smtClean="0">
                <a:latin typeface="Arial" pitchFamily="34" charset="0"/>
                <a:cs typeface="Arial" pitchFamily="34" charset="0"/>
              </a:rPr>
              <a:t>theo</a:t>
            </a:r>
            <a:r>
              <a:rPr lang="en-US" dirty="0" smtClean="0">
                <a:latin typeface="Arial" pitchFamily="34" charset="0"/>
                <a:cs typeface="Arial" pitchFamily="34" charset="0"/>
              </a:rPr>
              <a:t> </a:t>
            </a:r>
            <a:r>
              <a:rPr lang="en-US" dirty="0" err="1" smtClean="0">
                <a:latin typeface="Arial" pitchFamily="34" charset="0"/>
                <a:cs typeface="Arial" pitchFamily="34" charset="0"/>
              </a:rPr>
              <a:t>dõi</a:t>
            </a:r>
            <a:r>
              <a:rPr lang="en-US" dirty="0" smtClean="0">
                <a:latin typeface="Arial" pitchFamily="34" charset="0"/>
                <a:cs typeface="Arial" pitchFamily="34" charset="0"/>
              </a:rPr>
              <a:t> </a:t>
            </a:r>
            <a:r>
              <a:rPr lang="en-US" dirty="0" err="1" smtClean="0">
                <a:latin typeface="Arial" pitchFamily="34" charset="0"/>
                <a:cs typeface="Arial" pitchFamily="34" charset="0"/>
              </a:rPr>
              <a:t>sau</a:t>
            </a:r>
            <a:r>
              <a:rPr lang="en-US" dirty="0" smtClean="0">
                <a:latin typeface="Arial" pitchFamily="34" charset="0"/>
                <a:cs typeface="Arial" pitchFamily="34" charset="0"/>
              </a:rPr>
              <a:t> </a:t>
            </a:r>
            <a:r>
              <a:rPr lang="en-US" dirty="0" err="1" smtClean="0">
                <a:latin typeface="Arial" pitchFamily="34" charset="0"/>
                <a:cs typeface="Arial" pitchFamily="34" charset="0"/>
              </a:rPr>
              <a:t>khi</a:t>
            </a:r>
            <a:r>
              <a:rPr lang="en-US" dirty="0" smtClean="0">
                <a:latin typeface="Arial" pitchFamily="34" charset="0"/>
                <a:cs typeface="Arial" pitchFamily="34" charset="0"/>
              </a:rPr>
              <a:t> TC </a:t>
            </a:r>
            <a:r>
              <a:rPr lang="en-US" dirty="0" err="1" smtClean="0">
                <a:latin typeface="Arial" pitchFamily="34" charset="0"/>
                <a:cs typeface="Arial" pitchFamily="34" charset="0"/>
              </a:rPr>
              <a:t>ổn</a:t>
            </a:r>
            <a:r>
              <a:rPr lang="en-US" dirty="0" smtClean="0">
                <a:latin typeface="Arial" pitchFamily="34" charset="0"/>
                <a:cs typeface="Arial" pitchFamily="34" charset="0"/>
              </a:rPr>
              <a:t> </a:t>
            </a:r>
            <a:r>
              <a:rPr lang="en-US" dirty="0" err="1" smtClean="0">
                <a:latin typeface="Arial" pitchFamily="34" charset="0"/>
                <a:cs typeface="Arial" pitchFamily="34" charset="0"/>
              </a:rPr>
              <a:t>định</a:t>
            </a:r>
            <a:r>
              <a:rPr lang="en-US" dirty="0" smtClean="0">
                <a:latin typeface="Arial" pitchFamily="34" charset="0"/>
                <a:cs typeface="Arial" pitchFamily="34" charset="0"/>
              </a:rPr>
              <a:t> </a:t>
            </a:r>
            <a:r>
              <a:rPr lang="en-US" dirty="0" err="1" smtClean="0">
                <a:latin typeface="Arial" pitchFamily="34" charset="0"/>
                <a:cs typeface="Arial" pitchFamily="34" charset="0"/>
              </a:rPr>
              <a:t>sau</a:t>
            </a:r>
            <a:r>
              <a:rPr lang="en-US" dirty="0" smtClean="0">
                <a:latin typeface="Arial" pitchFamily="34" charset="0"/>
                <a:cs typeface="Arial" pitchFamily="34" charset="0"/>
              </a:rPr>
              <a:t> 3 </a:t>
            </a:r>
            <a:r>
              <a:rPr lang="en-US" dirty="0" err="1" smtClean="0">
                <a:latin typeface="Arial" pitchFamily="34" charset="0"/>
                <a:cs typeface="Arial" pitchFamily="34" charset="0"/>
              </a:rPr>
              <a:t>tháng</a:t>
            </a:r>
            <a:endParaRPr lang="en-US" dirty="0" smtClean="0">
              <a:latin typeface="Arial" pitchFamily="34" charset="0"/>
              <a:cs typeface="Arial" pitchFamily="34" charset="0"/>
            </a:endParaRPr>
          </a:p>
          <a:p>
            <a:pPr algn="just">
              <a:lnSpc>
                <a:spcPct val="150000"/>
              </a:lnSpc>
            </a:pPr>
            <a:endParaRPr lang="en-US" dirty="0" smtClean="0">
              <a:latin typeface="Arial" pitchFamily="34" charset="0"/>
              <a:cs typeface="Arial" pitchFamily="34" charset="0"/>
            </a:endParaRPr>
          </a:p>
        </p:txBody>
      </p:sp>
    </p:spTree>
    <p:extLst>
      <p:ext uri="{BB962C8B-B14F-4D97-AF65-F5344CB8AC3E}">
        <p14:creationId xmlns:p14="http://schemas.microsoft.com/office/powerpoint/2010/main" val="162414967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5" name="Title 1"/>
          <p:cNvSpPr>
            <a:spLocks noGrp="1"/>
          </p:cNvSpPr>
          <p:nvPr>
            <p:ph type="title"/>
          </p:nvPr>
        </p:nvSpPr>
        <p:spPr>
          <a:xfrm>
            <a:off x="457200" y="438150"/>
            <a:ext cx="8229600" cy="800100"/>
          </a:xfrm>
        </p:spPr>
        <p:txBody>
          <a:bodyPr>
            <a:normAutofit/>
          </a:bodyPr>
          <a:lstStyle/>
          <a:p>
            <a:r>
              <a:rPr lang="en-US" dirty="0" err="1" smtClean="0">
                <a:latin typeface="Arial" pitchFamily="34" charset="0"/>
                <a:cs typeface="Arial" pitchFamily="34" charset="0"/>
              </a:rPr>
              <a:t>Tiên</a:t>
            </a:r>
            <a:r>
              <a:rPr lang="en-US" dirty="0" smtClean="0">
                <a:latin typeface="Arial" pitchFamily="34" charset="0"/>
                <a:cs typeface="Arial" pitchFamily="34" charset="0"/>
              </a:rPr>
              <a:t> </a:t>
            </a:r>
            <a:r>
              <a:rPr lang="en-US" dirty="0" err="1" smtClean="0">
                <a:latin typeface="Arial" pitchFamily="34" charset="0"/>
                <a:cs typeface="Arial" pitchFamily="34" charset="0"/>
              </a:rPr>
              <a:t>lượng</a:t>
            </a:r>
            <a:endParaRPr lang="en-US" dirty="0">
              <a:latin typeface="Arial" pitchFamily="34" charset="0"/>
              <a:cs typeface="Arial" pitchFamily="34" charset="0"/>
            </a:endParaRPr>
          </a:p>
        </p:txBody>
      </p:sp>
      <p:sp>
        <p:nvSpPr>
          <p:cNvPr id="1048706" name="Content Placeholder 2"/>
          <p:cNvSpPr>
            <a:spLocks noGrp="1"/>
          </p:cNvSpPr>
          <p:nvPr>
            <p:ph idx="1"/>
          </p:nvPr>
        </p:nvSpPr>
        <p:spPr>
          <a:xfrm>
            <a:off x="457200" y="1047750"/>
            <a:ext cx="8229600" cy="4019550"/>
          </a:xfrm>
        </p:spPr>
        <p:txBody>
          <a:bodyPr>
            <a:normAutofit/>
          </a:bodyPr>
          <a:lstStyle/>
          <a:p>
            <a:pPr algn="just">
              <a:lnSpc>
                <a:spcPct val="150000"/>
              </a:lnSpc>
            </a:pPr>
            <a:r>
              <a:rPr lang="en-US" dirty="0" err="1" smtClean="0">
                <a:latin typeface="Arial" pitchFamily="34" charset="0"/>
                <a:cs typeface="Arial" pitchFamily="34" charset="0"/>
              </a:rPr>
              <a:t>Hầu</a:t>
            </a:r>
            <a:r>
              <a:rPr lang="en-US" dirty="0" smtClean="0">
                <a:latin typeface="Arial" pitchFamily="34" charset="0"/>
                <a:cs typeface="Arial" pitchFamily="34" charset="0"/>
              </a:rPr>
              <a:t> </a:t>
            </a:r>
            <a:r>
              <a:rPr lang="en-US" dirty="0" err="1" smtClean="0">
                <a:latin typeface="Arial" pitchFamily="34" charset="0"/>
                <a:cs typeface="Arial" pitchFamily="34" charset="0"/>
              </a:rPr>
              <a:t>hết</a:t>
            </a:r>
            <a:r>
              <a:rPr lang="en-US" dirty="0" smtClean="0">
                <a:latin typeface="Arial" pitchFamily="34" charset="0"/>
                <a:cs typeface="Arial" pitchFamily="34" charset="0"/>
              </a:rPr>
              <a:t> BN </a:t>
            </a:r>
            <a:r>
              <a:rPr lang="en-US" dirty="0" err="1" smtClean="0">
                <a:latin typeface="Arial" pitchFamily="34" charset="0"/>
                <a:cs typeface="Arial" pitchFamily="34" charset="0"/>
              </a:rPr>
              <a:t>ổn</a:t>
            </a:r>
            <a:r>
              <a:rPr lang="en-US" dirty="0" smtClean="0">
                <a:latin typeface="Arial" pitchFamily="34" charset="0"/>
                <a:cs typeface="Arial" pitchFamily="34" charset="0"/>
              </a:rPr>
              <a:t> </a:t>
            </a:r>
            <a:r>
              <a:rPr lang="en-US" dirty="0" err="1" smtClean="0">
                <a:latin typeface="Arial" pitchFamily="34" charset="0"/>
                <a:cs typeface="Arial" pitchFamily="34" charset="0"/>
              </a:rPr>
              <a:t>định</a:t>
            </a:r>
            <a:endParaRPr lang="en-US" dirty="0" smtClean="0">
              <a:latin typeface="Arial" pitchFamily="34" charset="0"/>
              <a:cs typeface="Arial" pitchFamily="34" charset="0"/>
            </a:endParaRPr>
          </a:p>
          <a:p>
            <a:pPr algn="just">
              <a:lnSpc>
                <a:spcPct val="150000"/>
              </a:lnSpc>
            </a:pPr>
            <a:r>
              <a:rPr lang="en-US" dirty="0" smtClean="0">
                <a:latin typeface="Arial" pitchFamily="34" charset="0"/>
                <a:cs typeface="Arial" pitchFamily="34" charset="0"/>
              </a:rPr>
              <a:t>10% BN </a:t>
            </a:r>
            <a:r>
              <a:rPr lang="en-US" dirty="0" err="1" smtClean="0">
                <a:latin typeface="Arial" pitchFamily="34" charset="0"/>
                <a:cs typeface="Arial" pitchFamily="34" charset="0"/>
              </a:rPr>
              <a:t>thuyên</a:t>
            </a:r>
            <a:r>
              <a:rPr lang="en-US" dirty="0" smtClean="0">
                <a:latin typeface="Arial" pitchFamily="34" charset="0"/>
                <a:cs typeface="Arial" pitchFamily="34" charset="0"/>
              </a:rPr>
              <a:t> </a:t>
            </a:r>
            <a:r>
              <a:rPr lang="en-US" dirty="0" err="1" smtClean="0">
                <a:latin typeface="Arial" pitchFamily="34" charset="0"/>
                <a:cs typeface="Arial" pitchFamily="34" charset="0"/>
              </a:rPr>
              <a:t>giảm</a:t>
            </a:r>
            <a:r>
              <a:rPr lang="en-US" dirty="0">
                <a:latin typeface="Arial" pitchFamily="34" charset="0"/>
                <a:cs typeface="Arial" pitchFamily="34" charset="0"/>
              </a:rPr>
              <a:t> </a:t>
            </a:r>
            <a:r>
              <a:rPr lang="en-US" dirty="0" err="1" smtClean="0">
                <a:latin typeface="Arial" pitchFamily="34" charset="0"/>
                <a:cs typeface="Arial" pitchFamily="34" charset="0"/>
              </a:rPr>
              <a:t>thường</a:t>
            </a:r>
            <a:r>
              <a:rPr lang="en-US" dirty="0" smtClean="0">
                <a:latin typeface="Arial" pitchFamily="34" charset="0"/>
                <a:cs typeface="Arial" pitchFamily="34" charset="0"/>
              </a:rPr>
              <a:t> </a:t>
            </a:r>
            <a:r>
              <a:rPr lang="en-US" dirty="0" err="1" smtClean="0">
                <a:latin typeface="Arial" pitchFamily="34" charset="0"/>
                <a:cs typeface="Arial" pitchFamily="34" charset="0"/>
              </a:rPr>
              <a:t>trong</a:t>
            </a:r>
            <a:r>
              <a:rPr lang="en-US" dirty="0" smtClean="0">
                <a:latin typeface="Arial" pitchFamily="34" charset="0"/>
                <a:cs typeface="Arial" pitchFamily="34" charset="0"/>
              </a:rPr>
              <a:t> </a:t>
            </a:r>
            <a:r>
              <a:rPr lang="en-US" dirty="0" err="1" smtClean="0">
                <a:latin typeface="Arial" pitchFamily="34" charset="0"/>
                <a:cs typeface="Arial" pitchFamily="34" charset="0"/>
              </a:rPr>
              <a:t>vòng</a:t>
            </a:r>
            <a:r>
              <a:rPr lang="en-US" dirty="0" smtClean="0">
                <a:latin typeface="Arial" pitchFamily="34" charset="0"/>
                <a:cs typeface="Arial" pitchFamily="34" charset="0"/>
              </a:rPr>
              <a:t> 6 </a:t>
            </a:r>
            <a:r>
              <a:rPr lang="en-US" dirty="0" err="1" smtClean="0">
                <a:latin typeface="Arial" pitchFamily="34" charset="0"/>
                <a:cs typeface="Arial" pitchFamily="34" charset="0"/>
              </a:rPr>
              <a:t>tháng</a:t>
            </a:r>
            <a:r>
              <a:rPr lang="en-US" dirty="0" smtClean="0">
                <a:latin typeface="Arial" pitchFamily="34" charset="0"/>
                <a:cs typeface="Arial" pitchFamily="34" charset="0"/>
              </a:rPr>
              <a:t> </a:t>
            </a:r>
            <a:r>
              <a:rPr lang="en-US" dirty="0" err="1" smtClean="0">
                <a:latin typeface="Arial" pitchFamily="34" charset="0"/>
                <a:cs typeface="Arial" pitchFamily="34" charset="0"/>
              </a:rPr>
              <a:t>đầu</a:t>
            </a:r>
            <a:r>
              <a:rPr lang="en-US" dirty="0" smtClean="0">
                <a:latin typeface="Arial" pitchFamily="34" charset="0"/>
                <a:cs typeface="Arial" pitchFamily="34" charset="0"/>
              </a:rPr>
              <a:t> </a:t>
            </a:r>
            <a:r>
              <a:rPr lang="en-US" dirty="0" err="1" smtClean="0">
                <a:latin typeface="Arial" pitchFamily="34" charset="0"/>
                <a:cs typeface="Arial" pitchFamily="34" charset="0"/>
              </a:rPr>
              <a:t>nhưng</a:t>
            </a:r>
            <a:r>
              <a:rPr lang="en-US" dirty="0" smtClean="0">
                <a:latin typeface="Arial" pitchFamily="34" charset="0"/>
                <a:cs typeface="Arial" pitchFamily="34" charset="0"/>
              </a:rPr>
              <a:t> </a:t>
            </a:r>
            <a:r>
              <a:rPr lang="en-US" dirty="0" err="1" smtClean="0">
                <a:latin typeface="Arial" pitchFamily="34" charset="0"/>
                <a:cs typeface="Arial" pitchFamily="34" charset="0"/>
              </a:rPr>
              <a:t>số</a:t>
            </a:r>
            <a:r>
              <a:rPr lang="en-US" dirty="0" smtClean="0">
                <a:latin typeface="Arial" pitchFamily="34" charset="0"/>
                <a:cs typeface="Arial" pitchFamily="34" charset="0"/>
              </a:rPr>
              <a:t> </a:t>
            </a:r>
            <a:r>
              <a:rPr lang="en-US" dirty="0" err="1" smtClean="0">
                <a:latin typeface="Arial" pitchFamily="34" charset="0"/>
                <a:cs typeface="Arial" pitchFamily="34" charset="0"/>
              </a:rPr>
              <a:t>lượng</a:t>
            </a:r>
            <a:r>
              <a:rPr lang="en-US" dirty="0" smtClean="0">
                <a:latin typeface="Arial" pitchFamily="34" charset="0"/>
                <a:cs typeface="Arial" pitchFamily="34" charset="0"/>
              </a:rPr>
              <a:t> TC </a:t>
            </a:r>
            <a:r>
              <a:rPr lang="en-US" dirty="0" err="1" smtClean="0">
                <a:latin typeface="Arial" pitchFamily="34" charset="0"/>
                <a:cs typeface="Arial" pitchFamily="34" charset="0"/>
              </a:rPr>
              <a:t>cải</a:t>
            </a:r>
            <a:r>
              <a:rPr lang="en-US" dirty="0" smtClean="0">
                <a:latin typeface="Arial" pitchFamily="34" charset="0"/>
                <a:cs typeface="Arial" pitchFamily="34" charset="0"/>
              </a:rPr>
              <a:t> </a:t>
            </a:r>
            <a:r>
              <a:rPr lang="en-US" dirty="0" err="1" smtClean="0">
                <a:latin typeface="Arial" pitchFamily="34" charset="0"/>
                <a:cs typeface="Arial" pitchFamily="34" charset="0"/>
              </a:rPr>
              <a:t>thiện</a:t>
            </a:r>
            <a:r>
              <a:rPr lang="en-US" dirty="0" smtClean="0">
                <a:latin typeface="Arial" pitchFamily="34" charset="0"/>
                <a:cs typeface="Arial" pitchFamily="34" charset="0"/>
              </a:rPr>
              <a:t> </a:t>
            </a:r>
            <a:r>
              <a:rPr lang="en-US" dirty="0" err="1" smtClean="0">
                <a:latin typeface="Arial" pitchFamily="34" charset="0"/>
                <a:cs typeface="Arial" pitchFamily="34" charset="0"/>
              </a:rPr>
              <a:t>cần</a:t>
            </a:r>
            <a:r>
              <a:rPr lang="en-US" dirty="0" smtClean="0">
                <a:latin typeface="Arial" pitchFamily="34" charset="0"/>
                <a:cs typeface="Arial" pitchFamily="34" charset="0"/>
              </a:rPr>
              <a:t> 1 </a:t>
            </a:r>
            <a:r>
              <a:rPr lang="en-US" dirty="0" err="1" smtClean="0">
                <a:latin typeface="Arial" pitchFamily="34" charset="0"/>
                <a:cs typeface="Arial" pitchFamily="34" charset="0"/>
              </a:rPr>
              <a:t>năm</a:t>
            </a:r>
            <a:endParaRPr lang="en-US" dirty="0" smtClean="0">
              <a:latin typeface="Arial" pitchFamily="34" charset="0"/>
              <a:cs typeface="Arial" pitchFamily="34" charset="0"/>
            </a:endParaRPr>
          </a:p>
          <a:p>
            <a:pPr algn="just">
              <a:lnSpc>
                <a:spcPct val="150000"/>
              </a:lnSpc>
            </a:pPr>
            <a:r>
              <a:rPr lang="en-US" dirty="0" err="1" smtClean="0">
                <a:latin typeface="Arial" pitchFamily="34" charset="0"/>
                <a:cs typeface="Arial" pitchFamily="34" charset="0"/>
              </a:rPr>
              <a:t>Phần</a:t>
            </a:r>
            <a:r>
              <a:rPr lang="en-US" dirty="0" smtClean="0">
                <a:latin typeface="Arial" pitchFamily="34" charset="0"/>
                <a:cs typeface="Arial" pitchFamily="34" charset="0"/>
              </a:rPr>
              <a:t> </a:t>
            </a:r>
            <a:r>
              <a:rPr lang="en-US" dirty="0" err="1" smtClean="0">
                <a:latin typeface="Arial" pitchFamily="34" charset="0"/>
                <a:cs typeface="Arial" pitchFamily="34" charset="0"/>
              </a:rPr>
              <a:t>lớn</a:t>
            </a:r>
            <a:r>
              <a:rPr lang="en-US" dirty="0" smtClean="0">
                <a:latin typeface="Arial" pitchFamily="34" charset="0"/>
                <a:cs typeface="Arial" pitchFamily="34" charset="0"/>
              </a:rPr>
              <a:t> </a:t>
            </a:r>
            <a:r>
              <a:rPr lang="en-US" dirty="0" err="1" smtClean="0">
                <a:latin typeface="Arial" pitchFamily="34" charset="0"/>
                <a:cs typeface="Arial" pitchFamily="34" charset="0"/>
              </a:rPr>
              <a:t>bệnh</a:t>
            </a:r>
            <a:r>
              <a:rPr lang="en-US" dirty="0" smtClean="0">
                <a:latin typeface="Arial" pitchFamily="34" charset="0"/>
                <a:cs typeface="Arial" pitchFamily="34" charset="0"/>
              </a:rPr>
              <a:t> </a:t>
            </a:r>
            <a:r>
              <a:rPr lang="en-US" dirty="0" err="1" smtClean="0">
                <a:latin typeface="Arial" pitchFamily="34" charset="0"/>
                <a:cs typeface="Arial" pitchFamily="34" charset="0"/>
              </a:rPr>
              <a:t>nhân</a:t>
            </a:r>
            <a:r>
              <a:rPr lang="en-US" dirty="0" smtClean="0">
                <a:latin typeface="Arial" pitchFamily="34" charset="0"/>
                <a:cs typeface="Arial" pitchFamily="34" charset="0"/>
              </a:rPr>
              <a:t> </a:t>
            </a:r>
            <a:r>
              <a:rPr lang="en-US" dirty="0" err="1" smtClean="0">
                <a:latin typeface="Arial" pitchFamily="34" charset="0"/>
                <a:cs typeface="Arial" pitchFamily="34" charset="0"/>
              </a:rPr>
              <a:t>thuyên</a:t>
            </a:r>
            <a:r>
              <a:rPr lang="en-US" dirty="0" smtClean="0">
                <a:latin typeface="Arial" pitchFamily="34" charset="0"/>
                <a:cs typeface="Arial" pitchFamily="34" charset="0"/>
              </a:rPr>
              <a:t> </a:t>
            </a:r>
            <a:r>
              <a:rPr lang="en-US" dirty="0" err="1" smtClean="0">
                <a:latin typeface="Arial" pitchFamily="34" charset="0"/>
                <a:cs typeface="Arial" pitchFamily="34" charset="0"/>
              </a:rPr>
              <a:t>giảm</a:t>
            </a:r>
            <a:r>
              <a:rPr lang="en-US" dirty="0" smtClean="0">
                <a:latin typeface="Arial" pitchFamily="34" charset="0"/>
                <a:cs typeface="Arial" pitchFamily="34" charset="0"/>
              </a:rPr>
              <a:t> </a:t>
            </a:r>
            <a:r>
              <a:rPr lang="en-US" dirty="0" err="1" smtClean="0">
                <a:latin typeface="Arial" pitchFamily="34" charset="0"/>
                <a:cs typeface="Arial" pitchFamily="34" charset="0"/>
              </a:rPr>
              <a:t>tự</a:t>
            </a:r>
            <a:r>
              <a:rPr lang="en-US" dirty="0" smtClean="0">
                <a:latin typeface="Arial" pitchFamily="34" charset="0"/>
                <a:cs typeface="Arial" pitchFamily="34" charset="0"/>
              </a:rPr>
              <a:t> </a:t>
            </a:r>
            <a:r>
              <a:rPr lang="en-US" dirty="0" err="1" smtClean="0">
                <a:latin typeface="Arial" pitchFamily="34" charset="0"/>
                <a:cs typeface="Arial" pitchFamily="34" charset="0"/>
              </a:rPr>
              <a:t>nhiê</a:t>
            </a:r>
            <a:r>
              <a:rPr lang="en-US" dirty="0" err="1" smtClean="0">
                <a:latin typeface="Arial" pitchFamily="34" charset="0"/>
                <a:cs typeface="Arial" pitchFamily="34" charset="0"/>
              </a:rPr>
              <a:t>n</a:t>
            </a:r>
            <a:r>
              <a:rPr lang="en-US" dirty="0" smtClean="0">
                <a:latin typeface="Arial" pitchFamily="34" charset="0"/>
                <a:cs typeface="Arial" pitchFamily="34" charset="0"/>
              </a:rPr>
              <a:t> </a:t>
            </a:r>
            <a:r>
              <a:rPr lang="en-US" dirty="0" err="1" smtClean="0">
                <a:latin typeface="Arial" pitchFamily="34" charset="0"/>
                <a:cs typeface="Arial" pitchFamily="34" charset="0"/>
              </a:rPr>
              <a:t>hoặc</a:t>
            </a:r>
            <a:r>
              <a:rPr lang="en-US" dirty="0" smtClean="0">
                <a:latin typeface="Arial" pitchFamily="34" charset="0"/>
                <a:cs typeface="Arial" pitchFamily="34" charset="0"/>
              </a:rPr>
              <a:t> </a:t>
            </a:r>
            <a:r>
              <a:rPr lang="en-US" dirty="0" err="1" smtClean="0">
                <a:latin typeface="Arial" pitchFamily="34" charset="0"/>
                <a:cs typeface="Arial" pitchFamily="34" charset="0"/>
              </a:rPr>
              <a:t>có</a:t>
            </a:r>
            <a:r>
              <a:rPr lang="en-US" dirty="0" smtClean="0">
                <a:latin typeface="Arial" pitchFamily="34" charset="0"/>
                <a:cs typeface="Arial" pitchFamily="34" charset="0"/>
              </a:rPr>
              <a:t> </a:t>
            </a:r>
            <a:r>
              <a:rPr lang="en-US" dirty="0" err="1" smtClean="0">
                <a:latin typeface="Arial" pitchFamily="34" charset="0"/>
                <a:cs typeface="Arial" pitchFamily="34" charset="0"/>
              </a:rPr>
              <a:t>trị</a:t>
            </a:r>
            <a:r>
              <a:rPr lang="en-US" dirty="0" smtClean="0">
                <a:latin typeface="Arial" pitchFamily="34" charset="0"/>
                <a:cs typeface="Arial" pitchFamily="34" charset="0"/>
              </a:rPr>
              <a:t> </a:t>
            </a:r>
            <a:r>
              <a:rPr lang="en-US" dirty="0" err="1" smtClean="0">
                <a:latin typeface="Arial" pitchFamily="34" charset="0"/>
                <a:cs typeface="Arial" pitchFamily="34" charset="0"/>
              </a:rPr>
              <a:t>liệu</a:t>
            </a:r>
            <a:endParaRPr lang="en-US" dirty="0" smtClean="0">
              <a:latin typeface="Arial" pitchFamily="34" charset="0"/>
              <a:cs typeface="Arial" pitchFamily="34" charset="0"/>
            </a:endParaRPr>
          </a:p>
          <a:p>
            <a:pPr algn="just">
              <a:lnSpc>
                <a:spcPct val="150000"/>
              </a:lnSpc>
            </a:pPr>
            <a:r>
              <a:rPr lang="en-US" dirty="0" err="1" smtClean="0">
                <a:latin typeface="Arial" pitchFamily="34" charset="0"/>
                <a:cs typeface="Arial" pitchFamily="34" charset="0"/>
              </a:rPr>
              <a:t>Tử</a:t>
            </a:r>
            <a:r>
              <a:rPr lang="en-US" dirty="0" smtClean="0">
                <a:latin typeface="Arial" pitchFamily="34" charset="0"/>
                <a:cs typeface="Arial" pitchFamily="34" charset="0"/>
              </a:rPr>
              <a:t> </a:t>
            </a:r>
            <a:r>
              <a:rPr lang="en-US" dirty="0" err="1" smtClean="0">
                <a:latin typeface="Arial" pitchFamily="34" charset="0"/>
                <a:cs typeface="Arial" pitchFamily="34" charset="0"/>
              </a:rPr>
              <a:t>vong</a:t>
            </a:r>
            <a:r>
              <a:rPr lang="en-US" dirty="0" smtClean="0">
                <a:latin typeface="Arial" pitchFamily="34" charset="0"/>
                <a:cs typeface="Arial" pitchFamily="34" charset="0"/>
              </a:rPr>
              <a:t>: </a:t>
            </a:r>
            <a:r>
              <a:rPr lang="en-US" dirty="0" err="1" smtClean="0">
                <a:latin typeface="Arial" pitchFamily="34" charset="0"/>
                <a:cs typeface="Arial" pitchFamily="34" charset="0"/>
              </a:rPr>
              <a:t>hiếm</a:t>
            </a:r>
            <a:endParaRPr lang="en-US" dirty="0" smtClean="0">
              <a:latin typeface="Arial" pitchFamily="34" charset="0"/>
              <a:cs typeface="Arial" pitchFamily="34" charset="0"/>
            </a:endParaRPr>
          </a:p>
        </p:txBody>
      </p:sp>
    </p:spTree>
    <p:extLst>
      <p:ext uri="{BB962C8B-B14F-4D97-AF65-F5344CB8AC3E}">
        <p14:creationId xmlns:p14="http://schemas.microsoft.com/office/powerpoint/2010/main" val="322536628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20861010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9" name="Title 1"/>
          <p:cNvSpPr>
            <a:spLocks noGrp="1"/>
          </p:cNvSpPr>
          <p:nvPr>
            <p:ph type="title"/>
          </p:nvPr>
        </p:nvSpPr>
        <p:spPr>
          <a:xfrm>
            <a:off x="457200" y="361950"/>
            <a:ext cx="8229600" cy="800100"/>
          </a:xfrm>
        </p:spPr>
        <p:txBody>
          <a:bodyPr>
            <a:normAutofit/>
          </a:bodyPr>
          <a:lstStyle/>
          <a:p>
            <a:r>
              <a:rPr lang="en-US" dirty="0" smtClean="0">
                <a:latin typeface="Arial" pitchFamily="34" charset="0"/>
                <a:cs typeface="Arial" pitchFamily="34" charset="0"/>
              </a:rPr>
              <a:t>Cấu trúc tiểu cầu</a:t>
            </a:r>
            <a:endParaRPr lang="en-US" dirty="0">
              <a:latin typeface="Arial" pitchFamily="34" charset="0"/>
              <a:cs typeface="Arial" pitchFamily="34" charset="0"/>
            </a:endParaRPr>
          </a:p>
        </p:txBody>
      </p:sp>
      <p:sp>
        <p:nvSpPr>
          <p:cNvPr id="1048650" name="Content Placeholder 2"/>
          <p:cNvSpPr>
            <a:spLocks noGrp="1"/>
          </p:cNvSpPr>
          <p:nvPr>
            <p:ph idx="1"/>
          </p:nvPr>
        </p:nvSpPr>
        <p:spPr>
          <a:xfrm>
            <a:off x="457200" y="1047750"/>
            <a:ext cx="8229600" cy="3883152"/>
          </a:xfrm>
        </p:spPr>
        <p:txBody>
          <a:bodyPr>
            <a:normAutofit fontScale="85000" lnSpcReduction="20000"/>
          </a:bodyPr>
          <a:lstStyle/>
          <a:p>
            <a:pPr>
              <a:lnSpc>
                <a:spcPct val="150000"/>
              </a:lnSpc>
            </a:pPr>
            <a:r>
              <a:rPr lang="en-US" sz="2400" dirty="0" err="1" smtClean="0">
                <a:latin typeface="Arial" panose="020B0604020202020204" pitchFamily="34" charset="0"/>
                <a:cs typeface="Arial" panose="020B0604020202020204" pitchFamily="34" charset="0"/>
              </a:rPr>
              <a:t>Các</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hạt</a:t>
            </a:r>
            <a:r>
              <a:rPr lang="en-US" sz="2400" dirty="0" smtClean="0">
                <a:latin typeface="Arial" panose="020B0604020202020204" pitchFamily="34" charset="0"/>
                <a:cs typeface="Arial" panose="020B0604020202020204" pitchFamily="34" charset="0"/>
              </a:rPr>
              <a:t> TC:</a:t>
            </a:r>
          </a:p>
          <a:p>
            <a:pPr lvl="1">
              <a:lnSpc>
                <a:spcPct val="150000"/>
              </a:lnSpc>
            </a:pPr>
            <a:r>
              <a:rPr lang="en-US" sz="2200" dirty="0" err="1">
                <a:latin typeface="Arial" panose="020B0604020202020204" pitchFamily="34" charset="0"/>
                <a:cs typeface="Arial" panose="020B0604020202020204" pitchFamily="34" charset="0"/>
              </a:rPr>
              <a:t>Hạt</a:t>
            </a:r>
            <a:r>
              <a:rPr lang="en-US" sz="2200" dirty="0">
                <a:latin typeface="Arial" panose="020B0604020202020204" pitchFamily="34" charset="0"/>
                <a:cs typeface="Arial" panose="020B0604020202020204" pitchFamily="34" charset="0"/>
              </a:rPr>
              <a:t> </a:t>
            </a:r>
            <a:r>
              <a:rPr lang="el-GR" sz="2200" dirty="0">
                <a:latin typeface="Arial" panose="020B0604020202020204" pitchFamily="34" charset="0"/>
                <a:cs typeface="Arial" panose="020B0604020202020204" pitchFamily="34" charset="0"/>
              </a:rPr>
              <a:t>α</a:t>
            </a:r>
            <a:endParaRPr lang="en-US" sz="2200" dirty="0">
              <a:latin typeface="Arial" panose="020B0604020202020204" pitchFamily="34" charset="0"/>
              <a:cs typeface="Arial" panose="020B0604020202020204" pitchFamily="34" charset="0"/>
            </a:endParaRPr>
          </a:p>
          <a:p>
            <a:pPr lvl="1">
              <a:lnSpc>
                <a:spcPct val="150000"/>
              </a:lnSpc>
            </a:pPr>
            <a:r>
              <a:rPr lang="en-US" sz="2200" dirty="0" err="1">
                <a:latin typeface="Arial" panose="020B0604020202020204" pitchFamily="34" charset="0"/>
                <a:cs typeface="Arial" panose="020B0604020202020204" pitchFamily="34" charset="0"/>
              </a:rPr>
              <a:t>Hạt</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đậm</a:t>
            </a:r>
            <a:endParaRPr lang="en-US" sz="2200" dirty="0">
              <a:latin typeface="Arial" panose="020B0604020202020204" pitchFamily="34" charset="0"/>
              <a:cs typeface="Arial" panose="020B0604020202020204" pitchFamily="34" charset="0"/>
            </a:endParaRPr>
          </a:p>
          <a:p>
            <a:pPr lvl="1">
              <a:lnSpc>
                <a:spcPct val="150000"/>
              </a:lnSpc>
            </a:pPr>
            <a:r>
              <a:rPr lang="en-US" sz="2200" dirty="0" err="1">
                <a:latin typeface="Arial" panose="020B0604020202020204" pitchFamily="34" charset="0"/>
                <a:cs typeface="Arial" panose="020B0604020202020204" pitchFamily="34" charset="0"/>
              </a:rPr>
              <a:t>Hạt</a:t>
            </a:r>
            <a:r>
              <a:rPr lang="en-US" sz="2200" dirty="0">
                <a:latin typeface="Arial" panose="020B0604020202020204" pitchFamily="34" charset="0"/>
                <a:cs typeface="Arial" panose="020B0604020202020204" pitchFamily="34" charset="0"/>
              </a:rPr>
              <a:t> </a:t>
            </a:r>
            <a:r>
              <a:rPr lang="en-US" sz="2200" dirty="0" smtClean="0">
                <a:latin typeface="Arial" panose="020B0604020202020204" pitchFamily="34" charset="0"/>
                <a:cs typeface="Arial" panose="020B0604020202020204" pitchFamily="34" charset="0"/>
              </a:rPr>
              <a:t>lysozymes</a:t>
            </a:r>
            <a:endParaRPr lang="en-US" sz="2200" dirty="0" smtClean="0">
              <a:latin typeface="Arial" panose="020B0604020202020204" pitchFamily="34" charset="0"/>
              <a:cs typeface="Arial" panose="020B0604020202020204" pitchFamily="34" charset="0"/>
            </a:endParaRPr>
          </a:p>
          <a:p>
            <a:pPr>
              <a:lnSpc>
                <a:spcPct val="150000"/>
              </a:lnSpc>
            </a:pPr>
            <a:r>
              <a:rPr lang="en-US" sz="2400" dirty="0" err="1" smtClean="0">
                <a:latin typeface="Arial" panose="020B0604020202020204" pitchFamily="34" charset="0"/>
                <a:cs typeface="Arial" panose="020B0604020202020204" pitchFamily="34" charset="0"/>
              </a:rPr>
              <a:t>Chất</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đồng</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vận</a:t>
            </a:r>
            <a:r>
              <a:rPr lang="en-US" sz="2400" dirty="0" smtClean="0">
                <a:latin typeface="Arial" panose="020B0604020202020204" pitchFamily="34" charset="0"/>
                <a:cs typeface="Arial" panose="020B0604020202020204" pitchFamily="34" charset="0"/>
              </a:rPr>
              <a:t> TC:</a:t>
            </a:r>
          </a:p>
          <a:p>
            <a:pPr lvl="1">
              <a:lnSpc>
                <a:spcPct val="150000"/>
              </a:lnSpc>
            </a:pPr>
            <a:r>
              <a:rPr lang="en-US" sz="2200" dirty="0" err="1" smtClean="0">
                <a:latin typeface="Arial" panose="020B0604020202020204" pitchFamily="34" charset="0"/>
                <a:cs typeface="Arial" panose="020B0604020202020204" pitchFamily="34" charset="0"/>
              </a:rPr>
              <a:t>Thụ</a:t>
            </a:r>
            <a:r>
              <a:rPr lang="en-US" sz="2200" dirty="0" smtClean="0">
                <a:latin typeface="Arial" panose="020B0604020202020204" pitchFamily="34" charset="0"/>
                <a:cs typeface="Arial" panose="020B0604020202020204" pitchFamily="34" charset="0"/>
              </a:rPr>
              <a:t> </a:t>
            </a:r>
            <a:r>
              <a:rPr lang="en-US" sz="2200" dirty="0" err="1" smtClean="0">
                <a:latin typeface="Arial" panose="020B0604020202020204" pitchFamily="34" charset="0"/>
                <a:cs typeface="Arial" panose="020B0604020202020204" pitchFamily="34" charset="0"/>
              </a:rPr>
              <a:t>thể</a:t>
            </a:r>
            <a:r>
              <a:rPr lang="en-US" sz="2200" dirty="0" smtClean="0">
                <a:latin typeface="Arial" panose="020B0604020202020204" pitchFamily="34" charset="0"/>
                <a:cs typeface="Arial" panose="020B0604020202020204" pitchFamily="34" charset="0"/>
              </a:rPr>
              <a:t> </a:t>
            </a:r>
            <a:r>
              <a:rPr lang="en-US" sz="2200" dirty="0" err="1" smtClean="0">
                <a:latin typeface="Arial" panose="020B0604020202020204" pitchFamily="34" charset="0"/>
                <a:cs typeface="Arial" panose="020B0604020202020204" pitchFamily="34" charset="0"/>
              </a:rPr>
              <a:t>với</a:t>
            </a:r>
            <a:r>
              <a:rPr lang="en-US" sz="2200" dirty="0" smtClean="0">
                <a:latin typeface="Arial" panose="020B0604020202020204" pitchFamily="34" charset="0"/>
                <a:cs typeface="Arial" panose="020B0604020202020204" pitchFamily="34" charset="0"/>
              </a:rPr>
              <a:t> thrombin (PAR-1)</a:t>
            </a:r>
          </a:p>
          <a:p>
            <a:pPr lvl="1">
              <a:lnSpc>
                <a:spcPct val="150000"/>
              </a:lnSpc>
            </a:pPr>
            <a:r>
              <a:rPr lang="en-US" sz="2200" dirty="0" err="1" smtClean="0">
                <a:latin typeface="Arial" panose="020B0604020202020204" pitchFamily="34" charset="0"/>
                <a:cs typeface="Arial" panose="020B0604020202020204" pitchFamily="34" charset="0"/>
              </a:rPr>
              <a:t>Thụ</a:t>
            </a:r>
            <a:r>
              <a:rPr lang="en-US" sz="2200" dirty="0" smtClean="0">
                <a:latin typeface="Arial" panose="020B0604020202020204" pitchFamily="34" charset="0"/>
                <a:cs typeface="Arial" panose="020B0604020202020204" pitchFamily="34" charset="0"/>
              </a:rPr>
              <a:t> </a:t>
            </a:r>
            <a:r>
              <a:rPr lang="en-US" sz="2200" dirty="0" err="1" smtClean="0">
                <a:latin typeface="Arial" panose="020B0604020202020204" pitchFamily="34" charset="0"/>
                <a:cs typeface="Arial" panose="020B0604020202020204" pitchFamily="34" charset="0"/>
              </a:rPr>
              <a:t>thể</a:t>
            </a:r>
            <a:r>
              <a:rPr lang="en-US" sz="2200" dirty="0" smtClean="0">
                <a:latin typeface="Arial" panose="020B0604020202020204" pitchFamily="34" charset="0"/>
                <a:cs typeface="Arial" panose="020B0604020202020204" pitchFamily="34" charset="0"/>
              </a:rPr>
              <a:t> </a:t>
            </a:r>
            <a:r>
              <a:rPr lang="en-US" sz="2200" dirty="0" err="1" smtClean="0">
                <a:latin typeface="Arial" panose="020B0604020202020204" pitchFamily="34" charset="0"/>
                <a:cs typeface="Arial" panose="020B0604020202020204" pitchFamily="34" charset="0"/>
              </a:rPr>
              <a:t>với</a:t>
            </a:r>
            <a:r>
              <a:rPr lang="en-US" sz="2200" dirty="0" smtClean="0">
                <a:latin typeface="Arial" panose="020B0604020202020204" pitchFamily="34" charset="0"/>
                <a:cs typeface="Arial" panose="020B0604020202020204" pitchFamily="34" charset="0"/>
              </a:rPr>
              <a:t> collagen (</a:t>
            </a:r>
            <a:r>
              <a:rPr lang="en-US" sz="2200" dirty="0" err="1" smtClean="0">
                <a:latin typeface="Arial" panose="020B0604020202020204" pitchFamily="34" charset="0"/>
                <a:cs typeface="Arial" panose="020B0604020202020204" pitchFamily="34" charset="0"/>
              </a:rPr>
              <a:t>GPIa</a:t>
            </a:r>
            <a:r>
              <a:rPr lang="en-US" sz="2200" dirty="0" smtClean="0">
                <a:latin typeface="Arial" panose="020B0604020202020204" pitchFamily="34" charset="0"/>
                <a:cs typeface="Arial" panose="020B0604020202020204" pitchFamily="34" charset="0"/>
              </a:rPr>
              <a:t>/</a:t>
            </a:r>
            <a:r>
              <a:rPr lang="en-US" sz="2200" dirty="0" err="1" smtClean="0">
                <a:latin typeface="Arial" panose="020B0604020202020204" pitchFamily="34" charset="0"/>
                <a:cs typeface="Arial" panose="020B0604020202020204" pitchFamily="34" charset="0"/>
              </a:rPr>
              <a:t>IIa</a:t>
            </a:r>
            <a:r>
              <a:rPr lang="en-US" sz="2200" dirty="0" smtClean="0">
                <a:latin typeface="Arial" panose="020B0604020202020204" pitchFamily="34" charset="0"/>
                <a:cs typeface="Arial" panose="020B0604020202020204" pitchFamily="34" charset="0"/>
              </a:rPr>
              <a:t>, GPVI)</a:t>
            </a:r>
          </a:p>
          <a:p>
            <a:pPr lvl="1">
              <a:lnSpc>
                <a:spcPct val="150000"/>
              </a:lnSpc>
            </a:pPr>
            <a:r>
              <a:rPr lang="en-US" sz="2200" dirty="0" err="1" smtClean="0">
                <a:latin typeface="Arial" panose="020B0604020202020204" pitchFamily="34" charset="0"/>
                <a:cs typeface="Arial" panose="020B0604020202020204" pitchFamily="34" charset="0"/>
              </a:rPr>
              <a:t>Thụ</a:t>
            </a:r>
            <a:r>
              <a:rPr lang="en-US" sz="2200" dirty="0" smtClean="0">
                <a:latin typeface="Arial" panose="020B0604020202020204" pitchFamily="34" charset="0"/>
                <a:cs typeface="Arial" panose="020B0604020202020204" pitchFamily="34" charset="0"/>
              </a:rPr>
              <a:t> </a:t>
            </a:r>
            <a:r>
              <a:rPr lang="en-US" sz="2200" dirty="0" err="1" smtClean="0">
                <a:latin typeface="Arial" panose="020B0604020202020204" pitchFamily="34" charset="0"/>
                <a:cs typeface="Arial" panose="020B0604020202020204" pitchFamily="34" charset="0"/>
              </a:rPr>
              <a:t>thể</a:t>
            </a:r>
            <a:r>
              <a:rPr lang="en-US" sz="2200" dirty="0" smtClean="0">
                <a:latin typeface="Arial" panose="020B0604020202020204" pitchFamily="34" charset="0"/>
                <a:cs typeface="Arial" panose="020B0604020202020204" pitchFamily="34" charset="0"/>
              </a:rPr>
              <a:t> </a:t>
            </a:r>
            <a:r>
              <a:rPr lang="en-US" sz="2200" dirty="0" err="1" smtClean="0">
                <a:latin typeface="Arial" panose="020B0604020202020204" pitchFamily="34" charset="0"/>
                <a:cs typeface="Arial" panose="020B0604020202020204" pitchFamily="34" charset="0"/>
              </a:rPr>
              <a:t>với</a:t>
            </a:r>
            <a:r>
              <a:rPr lang="en-US" sz="2200" dirty="0" smtClean="0">
                <a:latin typeface="Arial" panose="020B0604020202020204" pitchFamily="34" charset="0"/>
                <a:cs typeface="Arial" panose="020B0604020202020204" pitchFamily="34" charset="0"/>
              </a:rPr>
              <a:t> ADP (P2Y12)</a:t>
            </a:r>
          </a:p>
          <a:p>
            <a:pPr lvl="1">
              <a:lnSpc>
                <a:spcPct val="150000"/>
              </a:lnSpc>
            </a:pPr>
            <a:r>
              <a:rPr lang="en-US" sz="2200" dirty="0" err="1" smtClean="0">
                <a:latin typeface="Arial" panose="020B0604020202020204" pitchFamily="34" charset="0"/>
                <a:cs typeface="Arial" panose="020B0604020202020204" pitchFamily="34" charset="0"/>
              </a:rPr>
              <a:t>Thụ</a:t>
            </a:r>
            <a:r>
              <a:rPr lang="en-US" sz="2200" dirty="0" smtClean="0">
                <a:latin typeface="Arial" panose="020B0604020202020204" pitchFamily="34" charset="0"/>
                <a:cs typeface="Arial" panose="020B0604020202020204" pitchFamily="34" charset="0"/>
              </a:rPr>
              <a:t> </a:t>
            </a:r>
            <a:r>
              <a:rPr lang="en-US" sz="2200" dirty="0" err="1" smtClean="0">
                <a:latin typeface="Arial" panose="020B0604020202020204" pitchFamily="34" charset="0"/>
                <a:cs typeface="Arial" panose="020B0604020202020204" pitchFamily="34" charset="0"/>
              </a:rPr>
              <a:t>thể</a:t>
            </a:r>
            <a:r>
              <a:rPr lang="en-US" sz="2200" dirty="0" smtClean="0">
                <a:latin typeface="Arial" panose="020B0604020202020204" pitchFamily="34" charset="0"/>
                <a:cs typeface="Arial" panose="020B0604020202020204" pitchFamily="34" charset="0"/>
              </a:rPr>
              <a:t> </a:t>
            </a:r>
            <a:r>
              <a:rPr lang="en-US" sz="2200" dirty="0" err="1" smtClean="0">
                <a:latin typeface="Arial" panose="020B0604020202020204" pitchFamily="34" charset="0"/>
                <a:cs typeface="Arial" panose="020B0604020202020204" pitchFamily="34" charset="0"/>
              </a:rPr>
              <a:t>với</a:t>
            </a:r>
            <a:r>
              <a:rPr lang="en-US" sz="2200" dirty="0" smtClean="0">
                <a:latin typeface="Arial" panose="020B0604020202020204" pitchFamily="34" charset="0"/>
                <a:cs typeface="Arial" panose="020B0604020202020204" pitchFamily="34" charset="0"/>
              </a:rPr>
              <a:t> thromboxane (TXA2)</a:t>
            </a:r>
          </a:p>
          <a:p>
            <a:pPr>
              <a:lnSpc>
                <a:spcPct val="150000"/>
              </a:lnSpc>
            </a:pPr>
            <a:endParaRPr lang="en-US" sz="24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515360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7" name="Title 1"/>
          <p:cNvSpPr>
            <a:spLocks noGrp="1"/>
          </p:cNvSpPr>
          <p:nvPr>
            <p:ph type="title"/>
          </p:nvPr>
        </p:nvSpPr>
        <p:spPr>
          <a:xfrm>
            <a:off x="457200" y="552450"/>
            <a:ext cx="8229600" cy="800100"/>
          </a:xfrm>
        </p:spPr>
        <p:txBody>
          <a:bodyPr/>
          <a:lstStyle/>
          <a:p>
            <a:pPr algn="just"/>
            <a:r>
              <a:rPr lang="en-US" dirty="0" smtClean="0">
                <a:latin typeface="Arial" pitchFamily="34" charset="0"/>
                <a:cs typeface="Arial" pitchFamily="34" charset="0"/>
              </a:rPr>
              <a:t>Sinh lý đông cầm máu</a:t>
            </a:r>
            <a:endParaRPr lang="en-US" dirty="0">
              <a:latin typeface="Arial" pitchFamily="34" charset="0"/>
              <a:cs typeface="Arial" pitchFamily="34" charset="0"/>
            </a:endParaRPr>
          </a:p>
        </p:txBody>
      </p:sp>
      <p:sp>
        <p:nvSpPr>
          <p:cNvPr id="1048698" name="Content Placeholder 2"/>
          <p:cNvSpPr>
            <a:spLocks noGrp="1"/>
          </p:cNvSpPr>
          <p:nvPr>
            <p:ph idx="1"/>
          </p:nvPr>
        </p:nvSpPr>
        <p:spPr>
          <a:xfrm>
            <a:off x="457200" y="1687068"/>
            <a:ext cx="8229600" cy="1570482"/>
          </a:xfrm>
        </p:spPr>
        <p:txBody>
          <a:bodyPr>
            <a:noAutofit/>
          </a:bodyPr>
          <a:lstStyle/>
          <a:p>
            <a:pPr marL="109728" indent="0" algn="just">
              <a:buNone/>
            </a:pPr>
            <a:r>
              <a:rPr lang="en-US" sz="3200" b="1" dirty="0" smtClean="0">
                <a:latin typeface="Arial" pitchFamily="34" charset="0"/>
                <a:cs typeface="Arial" pitchFamily="34" charset="0"/>
              </a:rPr>
              <a:t>Gồm 3 giai đoạn:</a:t>
            </a:r>
          </a:p>
          <a:p>
            <a:pPr lvl="1" algn="just"/>
            <a:r>
              <a:rPr lang="en-US" sz="3000" b="1" dirty="0" smtClean="0">
                <a:latin typeface="Arial" pitchFamily="34" charset="0"/>
                <a:cs typeface="Arial" pitchFamily="34" charset="0"/>
              </a:rPr>
              <a:t>Cầm máu ban đầu</a:t>
            </a:r>
            <a:r>
              <a:rPr lang="en-US" sz="3000" dirty="0" smtClean="0">
                <a:latin typeface="Arial" pitchFamily="34" charset="0"/>
                <a:cs typeface="Arial" pitchFamily="34" charset="0"/>
              </a:rPr>
              <a:t>: </a:t>
            </a:r>
            <a:r>
              <a:rPr lang="en-US" sz="3000" i="1" dirty="0" smtClean="0">
                <a:latin typeface="Arial" pitchFamily="34" charset="0"/>
                <a:cs typeface="Arial" pitchFamily="34" charset="0"/>
              </a:rPr>
              <a:t>co thắt mạch, thành lập nút chặn tiểu cầu</a:t>
            </a:r>
          </a:p>
          <a:p>
            <a:pPr lvl="1" algn="just"/>
            <a:r>
              <a:rPr lang="en-US" sz="3000" dirty="0" smtClean="0">
                <a:latin typeface="Arial" pitchFamily="34" charset="0"/>
                <a:cs typeface="Arial" pitchFamily="34" charset="0"/>
              </a:rPr>
              <a:t>Đông máu huyết tương</a:t>
            </a:r>
          </a:p>
          <a:p>
            <a:pPr lvl="1" algn="just"/>
            <a:r>
              <a:rPr lang="en-US" sz="3000" dirty="0" smtClean="0">
                <a:latin typeface="Arial" pitchFamily="34" charset="0"/>
                <a:cs typeface="Arial" pitchFamily="34" charset="0"/>
              </a:rPr>
              <a:t>Tiêu sợi huyết </a:t>
            </a:r>
            <a:endParaRPr lang="en-US" sz="3000" dirty="0">
              <a:latin typeface="Arial" pitchFamily="34" charset="0"/>
              <a:cs typeface="Arial" pitchFamily="34" charset="0"/>
            </a:endParaRPr>
          </a:p>
          <a:p>
            <a:pPr marL="0" indent="0" algn="just">
              <a:buNone/>
            </a:pPr>
            <a:endParaRPr lang="en-US" sz="2400" dirty="0">
              <a:latin typeface="Arial" pitchFamily="34" charset="0"/>
              <a:cs typeface="Arial" pitchFamily="34" charset="0"/>
            </a:endParaRPr>
          </a:p>
          <a:p>
            <a:pPr marL="0" indent="0" algn="just">
              <a:buNone/>
            </a:pPr>
            <a:endParaRPr lang="en-US" sz="2400" dirty="0">
              <a:latin typeface="Arial" pitchFamily="34" charset="0"/>
              <a:cs typeface="Arial" pitchFamily="34" charset="0"/>
            </a:endParaRPr>
          </a:p>
        </p:txBody>
      </p:sp>
      <p:sp>
        <p:nvSpPr>
          <p:cNvPr id="1048699" name="AutoShape 3" descr="Home"/>
          <p:cNvSpPr>
            <a:spLocks noChangeAspect="1" noChangeArrowheads="1"/>
          </p:cNvSpPr>
          <p:nvPr/>
        </p:nvSpPr>
        <p:spPr bwMode="auto">
          <a:xfrm>
            <a:off x="155575" y="-136525"/>
            <a:ext cx="298450" cy="29845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9" name="AutoShape 3" descr="Home"/>
          <p:cNvSpPr>
            <a:spLocks noChangeAspect="1" noChangeArrowheads="1"/>
          </p:cNvSpPr>
          <p:nvPr/>
        </p:nvSpPr>
        <p:spPr bwMode="auto">
          <a:xfrm>
            <a:off x="155575" y="-136525"/>
            <a:ext cx="298450" cy="298450"/>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8" name="Picture 7"/>
          <p:cNvPicPr>
            <a:picLocks noChangeAspect="1"/>
          </p:cNvPicPr>
          <p:nvPr/>
        </p:nvPicPr>
        <p:blipFill rotWithShape="1">
          <a:blip r:embed="rId3" cstate="print">
            <a:extLst>
              <a:ext uri="{28A0092B-C50C-407E-A947-70E740481C1C}">
                <a14:useLocalDpi xmlns:a14="http://schemas.microsoft.com/office/drawing/2010/main" val="0"/>
              </a:ext>
            </a:extLst>
          </a:blip>
          <a:srcRect t="10534" b="37229"/>
          <a:stretch/>
        </p:blipFill>
        <p:spPr>
          <a:xfrm>
            <a:off x="2209800" y="438149"/>
            <a:ext cx="5067082" cy="4134557"/>
          </a:xfrm>
          <a:prstGeom prst="rect">
            <a:avLst/>
          </a:prstGeom>
        </p:spPr>
      </p:pic>
    </p:spTree>
    <p:extLst>
      <p:ext uri="{BB962C8B-B14F-4D97-AF65-F5344CB8AC3E}">
        <p14:creationId xmlns:p14="http://schemas.microsoft.com/office/powerpoint/2010/main" val="374059964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0">
              <a:schemeClr val="phClr">
                <a:shade val="30000"/>
                <a:satMod val="175000"/>
              </a:schemeClr>
            </a:gs>
            <a:gs pos="60000">
              <a:schemeClr val="phClr">
                <a:shade val="38000"/>
                <a:satMod val="175000"/>
              </a:schemeClr>
            </a:gs>
            <a:gs pos="100000">
              <a:schemeClr val="phClr">
                <a:tint val="80000"/>
                <a:satMod val="250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1469</TotalTime>
  <Words>3343</Words>
  <Application>Microsoft Office PowerPoint</Application>
  <PresentationFormat>On-screen Show (16:9)</PresentationFormat>
  <Paragraphs>355</Paragraphs>
  <Slides>68</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68</vt:i4>
      </vt:variant>
    </vt:vector>
  </HeadingPairs>
  <TitlesOfParts>
    <vt:vector size="74" baseType="lpstr">
      <vt:lpstr>Arial</vt:lpstr>
      <vt:lpstr>Calibri</vt:lpstr>
      <vt:lpstr>Georgia</vt:lpstr>
      <vt:lpstr>Trebuchet MS</vt:lpstr>
      <vt:lpstr>Wingdings 2</vt:lpstr>
      <vt:lpstr>Urban</vt:lpstr>
      <vt:lpstr>Bệnh tiểu cầu</vt:lpstr>
      <vt:lpstr>Tiểu cầu</vt:lpstr>
      <vt:lpstr>PowerPoint Presentation</vt:lpstr>
      <vt:lpstr>Sự sản xuất tiểu cầu</vt:lpstr>
      <vt:lpstr>Cấu trúc tiểu cầu</vt:lpstr>
      <vt:lpstr>Cấu trúc tiểu cầu</vt:lpstr>
      <vt:lpstr>Cấu trúc tiểu cầu</vt:lpstr>
      <vt:lpstr>Sinh lý đông cầm máu</vt:lpstr>
      <vt:lpstr>PowerPoint Presentation</vt:lpstr>
      <vt:lpstr>Bệnh tiểu cầu</vt:lpstr>
      <vt:lpstr>Triệu chứng lâm sàng</vt:lpstr>
      <vt:lpstr>Tổng trạng</vt:lpstr>
      <vt:lpstr>Triệu chứng xuất huyết</vt:lpstr>
      <vt:lpstr>Triệu chứng xuất huyết</vt:lpstr>
      <vt:lpstr>Triệu chứng xuất huyết</vt:lpstr>
      <vt:lpstr>Triệu chứng xuất huyết</vt:lpstr>
      <vt:lpstr>Triệu chứng xuất huyết</vt:lpstr>
      <vt:lpstr>Triệu chứng xuất huyết</vt:lpstr>
      <vt:lpstr>Giảm chức năng tiểu cầu</vt:lpstr>
      <vt:lpstr>Nguyên nhân mắc phải</vt:lpstr>
      <vt:lpstr>Nguyên nhân bẩm sinh</vt:lpstr>
      <vt:lpstr>Đánh giá chức năng tiểu cầu</vt:lpstr>
      <vt:lpstr>Điều trị</vt:lpstr>
      <vt:lpstr>Điều trị</vt:lpstr>
      <vt:lpstr>Giảm số lượng tiểu cầu</vt:lpstr>
      <vt:lpstr>Nguyên nhân</vt:lpstr>
      <vt:lpstr>Nguyên nhân</vt:lpstr>
      <vt:lpstr>Nguyên nhân</vt:lpstr>
      <vt:lpstr>XHGTC MIỄN DỊCH</vt:lpstr>
      <vt:lpstr>XHGTC MIỄN DỊCH</vt:lpstr>
      <vt:lpstr>XHGTC MIỄN DỊCH</vt:lpstr>
      <vt:lpstr>XHGTC MIỄN DỊCH</vt:lpstr>
      <vt:lpstr>Cơ chế bệnh sinh</vt:lpstr>
      <vt:lpstr>PowerPoint Presentation</vt:lpstr>
      <vt:lpstr>PowerPoint Presentation</vt:lpstr>
      <vt:lpstr>PowerPoint Presentation</vt:lpstr>
      <vt:lpstr>XHGTC MIỄN DỊCH</vt:lpstr>
      <vt:lpstr>Nguyên nhân</vt:lpstr>
      <vt:lpstr>Chẩn đoán</vt:lpstr>
      <vt:lpstr>Chẩn đoán</vt:lpstr>
      <vt:lpstr>Cận lâm sàng</vt:lpstr>
      <vt:lpstr>Cận lâm sàng</vt:lpstr>
      <vt:lpstr>Cận lâm sàng</vt:lpstr>
      <vt:lpstr>Điều trị</vt:lpstr>
      <vt:lpstr>Điều trị cầm máu</vt:lpstr>
      <vt:lpstr>Điều trị đặc hiệu</vt:lpstr>
      <vt:lpstr>Điều trị đặc hiệu</vt:lpstr>
      <vt:lpstr>Điều trị đặc hiệu</vt:lpstr>
      <vt:lpstr>PowerPoint Presentation</vt:lpstr>
      <vt:lpstr>Điều trị đặc hiệu</vt:lpstr>
      <vt:lpstr>Điều trị đặc hiệu</vt:lpstr>
      <vt:lpstr>Điều trị đặc hiệu</vt:lpstr>
      <vt:lpstr>Điều trị đặc hiệu</vt:lpstr>
      <vt:lpstr>Điều trị đặc hiệu</vt:lpstr>
      <vt:lpstr>Điều trị đặc hiệu</vt:lpstr>
      <vt:lpstr>Điều trị đặc hiệu</vt:lpstr>
      <vt:lpstr>Điều trị đặc hiệu</vt:lpstr>
      <vt:lpstr>Điều trị đặc hiệu</vt:lpstr>
      <vt:lpstr>Điều trị đặc hiệu</vt:lpstr>
      <vt:lpstr>Điều trị đặc hiệu</vt:lpstr>
      <vt:lpstr>Điều trị đặc hiệu</vt:lpstr>
      <vt:lpstr>Điều trị</vt:lpstr>
      <vt:lpstr>Điều trị</vt:lpstr>
      <vt:lpstr>Điều trị</vt:lpstr>
      <vt:lpstr>PowerPoint Presentation</vt:lpstr>
      <vt:lpstr>Theo dõi</vt:lpstr>
      <vt:lpstr>Tiên lượng</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pnc</dc:creator>
  <cp:lastModifiedBy>Dell</cp:lastModifiedBy>
  <cp:revision>52</cp:revision>
  <dcterms:created xsi:type="dcterms:W3CDTF">2019-07-06T00:29:35Z</dcterms:created>
  <dcterms:modified xsi:type="dcterms:W3CDTF">2019-07-16T19:00:57Z</dcterms:modified>
</cp:coreProperties>
</file>