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18"/>
  </p:notesMasterIdLst>
  <p:sldIdLst>
    <p:sldId id="256" r:id="rId2"/>
    <p:sldId id="263" r:id="rId3"/>
    <p:sldId id="257" r:id="rId4"/>
    <p:sldId id="258" r:id="rId5"/>
    <p:sldId id="259" r:id="rId6"/>
    <p:sldId id="264" r:id="rId7"/>
    <p:sldId id="265" r:id="rId8"/>
    <p:sldId id="266" r:id="rId9"/>
    <p:sldId id="267" r:id="rId10"/>
    <p:sldId id="268" r:id="rId11"/>
    <p:sldId id="269" r:id="rId12"/>
    <p:sldId id="260" r:id="rId13"/>
    <p:sldId id="270" r:id="rId14"/>
    <p:sldId id="271" r:id="rId15"/>
    <p:sldId id="276" r:id="rId16"/>
    <p:sldId id="272" r:id="rId17"/>
    <p:sldId id="273" r:id="rId18"/>
    <p:sldId id="274" r:id="rId19"/>
    <p:sldId id="363" r:id="rId20"/>
    <p:sldId id="275" r:id="rId21"/>
    <p:sldId id="278" r:id="rId22"/>
    <p:sldId id="277" r:id="rId23"/>
    <p:sldId id="281" r:id="rId24"/>
    <p:sldId id="283" r:id="rId25"/>
    <p:sldId id="282" r:id="rId26"/>
    <p:sldId id="361" r:id="rId27"/>
    <p:sldId id="362" r:id="rId28"/>
    <p:sldId id="284" r:id="rId29"/>
    <p:sldId id="285" r:id="rId30"/>
    <p:sldId id="286" r:id="rId31"/>
    <p:sldId id="287" r:id="rId32"/>
    <p:sldId id="288" r:id="rId33"/>
    <p:sldId id="261" r:id="rId34"/>
    <p:sldId id="279" r:id="rId35"/>
    <p:sldId id="280" r:id="rId36"/>
    <p:sldId id="262" r:id="rId37"/>
    <p:sldId id="289" r:id="rId38"/>
    <p:sldId id="290" r:id="rId39"/>
    <p:sldId id="291" r:id="rId40"/>
    <p:sldId id="292" r:id="rId41"/>
    <p:sldId id="295" r:id="rId42"/>
    <p:sldId id="293" r:id="rId43"/>
    <p:sldId id="294"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65" r:id="rId71"/>
    <p:sldId id="364" r:id="rId72"/>
    <p:sldId id="322" r:id="rId73"/>
    <p:sldId id="323" r:id="rId74"/>
    <p:sldId id="324" r:id="rId75"/>
    <p:sldId id="325" r:id="rId76"/>
    <p:sldId id="326" r:id="rId77"/>
    <p:sldId id="366" r:id="rId78"/>
    <p:sldId id="367" r:id="rId79"/>
    <p:sldId id="368" r:id="rId80"/>
    <p:sldId id="369" r:id="rId81"/>
    <p:sldId id="370" r:id="rId82"/>
    <p:sldId id="371" r:id="rId83"/>
    <p:sldId id="327" r:id="rId84"/>
    <p:sldId id="328" r:id="rId85"/>
    <p:sldId id="329" r:id="rId86"/>
    <p:sldId id="330" r:id="rId87"/>
    <p:sldId id="331" r:id="rId88"/>
    <p:sldId id="332" r:id="rId89"/>
    <p:sldId id="333" r:id="rId90"/>
    <p:sldId id="335" r:id="rId91"/>
    <p:sldId id="336" r:id="rId92"/>
    <p:sldId id="339" r:id="rId93"/>
    <p:sldId id="337" r:id="rId94"/>
    <p:sldId id="338" r:id="rId95"/>
    <p:sldId id="334"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8" d="100"/>
          <a:sy n="68"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BB104-C289-454E-AC2F-7F5CBF9B7AB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FB8A825-6E73-458E-826B-5301C50E96D6}">
      <dgm:prSet phldrT="[Text]"/>
      <dgm:spPr/>
      <dgm:t>
        <a:bodyPr/>
        <a:lstStyle/>
        <a:p>
          <a:r>
            <a:rPr lang="en-US" dirty="0" smtClean="0"/>
            <a:t>Mix test</a:t>
          </a:r>
          <a:endParaRPr lang="en-US" dirty="0"/>
        </a:p>
      </dgm:t>
    </dgm:pt>
    <dgm:pt modelId="{68D9FD57-F04F-4608-85DC-2D2975FA2350}" type="parTrans" cxnId="{21239361-BF43-4B77-8FE5-B47369A2F10E}">
      <dgm:prSet/>
      <dgm:spPr/>
      <dgm:t>
        <a:bodyPr/>
        <a:lstStyle/>
        <a:p>
          <a:endParaRPr lang="en-US"/>
        </a:p>
      </dgm:t>
    </dgm:pt>
    <dgm:pt modelId="{2A4B9F2C-019D-4DB2-BBB9-42C9B611D9BB}" type="sibTrans" cxnId="{21239361-BF43-4B77-8FE5-B47369A2F10E}">
      <dgm:prSet/>
      <dgm:spPr/>
      <dgm:t>
        <a:bodyPr/>
        <a:lstStyle/>
        <a:p>
          <a:endParaRPr lang="en-US"/>
        </a:p>
      </dgm:t>
    </dgm:pt>
    <dgm:pt modelId="{49E3BEEF-34D7-43D2-90B2-49A20777FAB2}">
      <dgm:prSet phldrT="[Text]"/>
      <dgm:spPr/>
      <dgm:t>
        <a:bodyPr/>
        <a:lstStyle/>
        <a:p>
          <a:r>
            <a:rPr lang="en-US" dirty="0" smtClean="0"/>
            <a:t>BT: </a:t>
          </a:r>
          <a:r>
            <a:rPr lang="en-US" dirty="0" err="1" smtClean="0"/>
            <a:t>thiếu</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đông</a:t>
          </a:r>
          <a:r>
            <a:rPr lang="en-US" dirty="0" smtClean="0"/>
            <a:t> </a:t>
          </a:r>
          <a:r>
            <a:rPr lang="en-US" dirty="0" err="1" smtClean="0"/>
            <a:t>máu</a:t>
          </a:r>
          <a:r>
            <a:rPr lang="en-US" dirty="0" smtClean="0"/>
            <a:t> </a:t>
          </a:r>
          <a:r>
            <a:rPr lang="en-US" dirty="0" err="1" smtClean="0"/>
            <a:t>hoặc</a:t>
          </a:r>
          <a:r>
            <a:rPr lang="en-US" dirty="0" smtClean="0"/>
            <a:t> </a:t>
          </a:r>
          <a:r>
            <a:rPr lang="en-US" dirty="0" err="1" smtClean="0"/>
            <a:t>các</a:t>
          </a:r>
          <a:r>
            <a:rPr lang="en-US" dirty="0" smtClean="0"/>
            <a:t> </a:t>
          </a:r>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nồng</a:t>
          </a:r>
          <a:r>
            <a:rPr lang="en-US" dirty="0" smtClean="0"/>
            <a:t> </a:t>
          </a:r>
          <a:r>
            <a:rPr lang="en-US" dirty="0" err="1" smtClean="0"/>
            <a:t>độ</a:t>
          </a:r>
          <a:r>
            <a:rPr lang="en-US" dirty="0" smtClean="0"/>
            <a:t>(VIII)</a:t>
          </a:r>
          <a:endParaRPr lang="en-US" dirty="0"/>
        </a:p>
      </dgm:t>
    </dgm:pt>
    <dgm:pt modelId="{2B0207D3-B046-4734-BFC3-6DB8F9D76D51}" type="parTrans" cxnId="{A8F7A66C-B665-4C18-9F41-081F6A95877B}">
      <dgm:prSet/>
      <dgm:spPr/>
      <dgm:t>
        <a:bodyPr/>
        <a:lstStyle/>
        <a:p>
          <a:endParaRPr lang="en-US"/>
        </a:p>
      </dgm:t>
    </dgm:pt>
    <dgm:pt modelId="{F269FCF3-01D9-4C86-9F73-C09B6201E4D9}" type="sibTrans" cxnId="{A8F7A66C-B665-4C18-9F41-081F6A95877B}">
      <dgm:prSet/>
      <dgm:spPr/>
      <dgm:t>
        <a:bodyPr/>
        <a:lstStyle/>
        <a:p>
          <a:endParaRPr lang="en-US"/>
        </a:p>
      </dgm:t>
    </dgm:pt>
    <dgm:pt modelId="{DD5B491F-FD14-4C03-987B-C11298AF9EF3}">
      <dgm:prSet phldrT="[Text]"/>
      <dgm:spPr/>
      <dgm:t>
        <a:bodyPr/>
        <a:lstStyle/>
        <a:p>
          <a:r>
            <a:rPr lang="en-US" dirty="0" err="1" smtClean="0"/>
            <a:t>Kép</a:t>
          </a:r>
          <a:r>
            <a:rPr lang="en-US" dirty="0" smtClean="0"/>
            <a:t> </a:t>
          </a:r>
          <a:r>
            <a:rPr lang="en-US" dirty="0" err="1" smtClean="0"/>
            <a:t>dài</a:t>
          </a:r>
          <a:r>
            <a:rPr lang="en-US" dirty="0" smtClean="0">
              <a:sym typeface="Wingdings" panose="05000000000000000000" pitchFamily="2" charset="2"/>
            </a:rPr>
            <a:t> </a:t>
          </a:r>
          <a:r>
            <a:rPr lang="en-US" dirty="0" err="1" smtClean="0">
              <a:sym typeface="Wingdings" panose="05000000000000000000" pitchFamily="2" charset="2"/>
            </a:rPr>
            <a:t>chất</a:t>
          </a:r>
          <a:r>
            <a:rPr lang="en-US" dirty="0" smtClean="0">
              <a:sym typeface="Wingdings" panose="05000000000000000000" pitchFamily="2" charset="2"/>
            </a:rPr>
            <a:t> </a:t>
          </a:r>
          <a:r>
            <a:rPr lang="en-US" dirty="0" err="1" smtClean="0">
              <a:sym typeface="Wingdings" panose="05000000000000000000" pitchFamily="2" charset="2"/>
            </a:rPr>
            <a:t>ức</a:t>
          </a:r>
          <a:r>
            <a:rPr lang="en-US" dirty="0" smtClean="0">
              <a:sym typeface="Wingdings" panose="05000000000000000000" pitchFamily="2" charset="2"/>
            </a:rPr>
            <a:t> </a:t>
          </a:r>
          <a:r>
            <a:rPr lang="en-US" dirty="0" err="1" smtClean="0">
              <a:sym typeface="Wingdings" panose="05000000000000000000" pitchFamily="2" charset="2"/>
            </a:rPr>
            <a:t>chế</a:t>
          </a:r>
          <a:endParaRPr lang="en-US" dirty="0"/>
        </a:p>
      </dgm:t>
    </dgm:pt>
    <dgm:pt modelId="{CD1021C2-20FB-4476-8A1D-5D983F3F8373}" type="parTrans" cxnId="{B01DC7A2-E703-41F6-9EB1-3E13A54C398A}">
      <dgm:prSet/>
      <dgm:spPr/>
      <dgm:t>
        <a:bodyPr/>
        <a:lstStyle/>
        <a:p>
          <a:endParaRPr lang="en-US"/>
        </a:p>
      </dgm:t>
    </dgm:pt>
    <dgm:pt modelId="{C045DB34-0668-448B-965A-EDB803634846}" type="sibTrans" cxnId="{B01DC7A2-E703-41F6-9EB1-3E13A54C398A}">
      <dgm:prSet/>
      <dgm:spPr/>
      <dgm:t>
        <a:bodyPr/>
        <a:lstStyle/>
        <a:p>
          <a:endParaRPr lang="en-US"/>
        </a:p>
      </dgm:t>
    </dgm:pt>
    <dgm:pt modelId="{D1B2C40D-6EF1-49D9-A29A-E81B3DA32566}">
      <dgm:prSet phldrT="[Text]"/>
      <dgm:spPr/>
      <dgm:t>
        <a:bodyPr/>
        <a:lstStyle/>
        <a:p>
          <a:r>
            <a:rPr lang="en-US" dirty="0" smtClean="0"/>
            <a:t>Ủ 2h</a:t>
          </a:r>
          <a:endParaRPr lang="en-US" dirty="0"/>
        </a:p>
      </dgm:t>
    </dgm:pt>
    <dgm:pt modelId="{B78B892B-CE8D-4610-AB2A-4983EEC147DF}" type="parTrans" cxnId="{073E2563-1B10-45A3-B626-097155A60C14}">
      <dgm:prSet/>
      <dgm:spPr/>
      <dgm:t>
        <a:bodyPr/>
        <a:lstStyle/>
        <a:p>
          <a:endParaRPr lang="en-US"/>
        </a:p>
      </dgm:t>
    </dgm:pt>
    <dgm:pt modelId="{84E4D3CE-BC00-45DE-A393-94F6313EAF9A}" type="sibTrans" cxnId="{073E2563-1B10-45A3-B626-097155A60C14}">
      <dgm:prSet/>
      <dgm:spPr/>
      <dgm:t>
        <a:bodyPr/>
        <a:lstStyle/>
        <a:p>
          <a:endParaRPr lang="en-US"/>
        </a:p>
      </dgm:t>
    </dgm:pt>
    <dgm:pt modelId="{5C1E25E4-CE2B-4544-B489-0DF1E3C1F6AC}">
      <dgm:prSet phldrT="[Text]"/>
      <dgm:spPr/>
      <dgm:t>
        <a:bodyPr/>
        <a:lstStyle/>
        <a:p>
          <a:r>
            <a:rPr lang="en-US" dirty="0" err="1" smtClean="0"/>
            <a:t>Kéo</a:t>
          </a:r>
          <a:r>
            <a:rPr lang="en-US" dirty="0" smtClean="0"/>
            <a:t> </a:t>
          </a:r>
          <a:r>
            <a:rPr lang="en-US" dirty="0" err="1" smtClean="0"/>
            <a:t>dài</a:t>
          </a:r>
          <a:r>
            <a:rPr lang="en-US" dirty="0" smtClean="0"/>
            <a:t> </a:t>
          </a:r>
          <a:r>
            <a:rPr lang="en-US" dirty="0" err="1" smtClean="0"/>
            <a:t>hơn</a:t>
          </a:r>
          <a:r>
            <a:rPr lang="en-US" dirty="0" smtClean="0">
              <a:sym typeface="Wingdings" panose="05000000000000000000" pitchFamily="2" charset="2"/>
            </a:rPr>
            <a:t> </a:t>
          </a:r>
          <a:r>
            <a:rPr lang="en-US" dirty="0" err="1" smtClean="0">
              <a:sym typeface="Wingdings" panose="05000000000000000000" pitchFamily="2" charset="2"/>
            </a:rPr>
            <a:t>chất</a:t>
          </a:r>
          <a:r>
            <a:rPr lang="en-US" dirty="0" smtClean="0">
              <a:sym typeface="Wingdings" panose="05000000000000000000" pitchFamily="2" charset="2"/>
            </a:rPr>
            <a:t> </a:t>
          </a:r>
          <a:r>
            <a:rPr lang="en-US" dirty="0" err="1" smtClean="0">
              <a:sym typeface="Wingdings" panose="05000000000000000000" pitchFamily="2" charset="2"/>
            </a:rPr>
            <a:t>ức</a:t>
          </a:r>
          <a:r>
            <a:rPr lang="en-US" dirty="0" smtClean="0">
              <a:sym typeface="Wingdings" panose="05000000000000000000" pitchFamily="2" charset="2"/>
            </a:rPr>
            <a:t> </a:t>
          </a:r>
          <a:r>
            <a:rPr lang="en-US" dirty="0" err="1" smtClean="0">
              <a:sym typeface="Wingdings" panose="05000000000000000000" pitchFamily="2" charset="2"/>
            </a:rPr>
            <a:t>chế</a:t>
          </a:r>
          <a:r>
            <a:rPr lang="en-US" dirty="0" smtClean="0">
              <a:sym typeface="Wingdings" panose="05000000000000000000" pitchFamily="2" charset="2"/>
            </a:rPr>
            <a:t> </a:t>
          </a:r>
          <a:r>
            <a:rPr lang="en-US" dirty="0" err="1" smtClean="0">
              <a:sym typeface="Wingdings" panose="05000000000000000000" pitchFamily="2" charset="2"/>
            </a:rPr>
            <a:t>đặc</a:t>
          </a:r>
          <a:r>
            <a:rPr lang="en-US" dirty="0" smtClean="0">
              <a:sym typeface="Wingdings" panose="05000000000000000000" pitchFamily="2" charset="2"/>
            </a:rPr>
            <a:t> </a:t>
          </a:r>
          <a:r>
            <a:rPr lang="en-US" dirty="0" err="1" smtClean="0">
              <a:sym typeface="Wingdings" panose="05000000000000000000" pitchFamily="2" charset="2"/>
            </a:rPr>
            <a:t>hiệu</a:t>
          </a:r>
          <a:r>
            <a:rPr lang="en-US" dirty="0" smtClean="0">
              <a:sym typeface="Wingdings" panose="05000000000000000000" pitchFamily="2" charset="2"/>
            </a:rPr>
            <a:t> </a:t>
          </a:r>
          <a:r>
            <a:rPr lang="en-US" dirty="0" err="1" smtClean="0">
              <a:sym typeface="Wingdings" panose="05000000000000000000" pitchFamily="2" charset="2"/>
            </a:rPr>
            <a:t>ytdm</a:t>
          </a:r>
          <a:endParaRPr lang="en-US" dirty="0"/>
        </a:p>
      </dgm:t>
    </dgm:pt>
    <dgm:pt modelId="{90B924B3-848A-4826-953B-1B9E20E75032}" type="parTrans" cxnId="{86B01B7D-3023-40EA-B52A-E5FC66D24AB1}">
      <dgm:prSet/>
      <dgm:spPr/>
      <dgm:t>
        <a:bodyPr/>
        <a:lstStyle/>
        <a:p>
          <a:endParaRPr lang="en-US"/>
        </a:p>
      </dgm:t>
    </dgm:pt>
    <dgm:pt modelId="{3CFF579C-CC36-4A8B-AB79-8D09873C9FBF}" type="sibTrans" cxnId="{86B01B7D-3023-40EA-B52A-E5FC66D24AB1}">
      <dgm:prSet/>
      <dgm:spPr/>
      <dgm:t>
        <a:bodyPr/>
        <a:lstStyle/>
        <a:p>
          <a:endParaRPr lang="en-US"/>
        </a:p>
      </dgm:t>
    </dgm:pt>
    <dgm:pt modelId="{ADA97DF8-3CA0-4080-814C-A51D526E8C52}">
      <dgm:prSet phldrT="[Text]"/>
      <dgm:spPr/>
      <dgm:t>
        <a:bodyPr/>
        <a:lstStyle/>
        <a:p>
          <a:r>
            <a:rPr lang="en-US" dirty="0" err="1" smtClean="0"/>
            <a:t>Không</a:t>
          </a:r>
          <a:r>
            <a:rPr lang="en-US" dirty="0" smtClean="0"/>
            <a:t> </a:t>
          </a:r>
          <a:r>
            <a:rPr lang="en-US" dirty="0" err="1" smtClean="0"/>
            <a:t>kéo</a:t>
          </a:r>
          <a:r>
            <a:rPr lang="en-US" dirty="0" smtClean="0"/>
            <a:t> </a:t>
          </a:r>
          <a:r>
            <a:rPr lang="en-US" dirty="0" err="1" smtClean="0"/>
            <a:t>dài</a:t>
          </a:r>
          <a:r>
            <a:rPr lang="en-US" dirty="0" smtClean="0"/>
            <a:t> </a:t>
          </a:r>
          <a:r>
            <a:rPr lang="en-US" dirty="0" err="1" smtClean="0"/>
            <a:t>hơn</a:t>
          </a:r>
          <a:r>
            <a:rPr lang="en-US" dirty="0" smtClean="0"/>
            <a:t>: </a:t>
          </a:r>
          <a:r>
            <a:rPr lang="en-US" dirty="0" err="1" smtClean="0"/>
            <a:t>kháng</a:t>
          </a:r>
          <a:r>
            <a:rPr lang="en-US" dirty="0" smtClean="0"/>
            <a:t> </a:t>
          </a:r>
          <a:r>
            <a:rPr lang="en-US" dirty="0" err="1" smtClean="0"/>
            <a:t>đông</a:t>
          </a:r>
          <a:r>
            <a:rPr lang="en-US" dirty="0" smtClean="0"/>
            <a:t> Lupus</a:t>
          </a:r>
          <a:endParaRPr lang="en-US" dirty="0"/>
        </a:p>
      </dgm:t>
    </dgm:pt>
    <dgm:pt modelId="{9444A70C-7998-4119-872C-29BF0BFAC6F5}" type="parTrans" cxnId="{BF0450BE-85CA-48D3-811C-8F773729CC0D}">
      <dgm:prSet/>
      <dgm:spPr/>
      <dgm:t>
        <a:bodyPr/>
        <a:lstStyle/>
        <a:p>
          <a:endParaRPr lang="en-US"/>
        </a:p>
      </dgm:t>
    </dgm:pt>
    <dgm:pt modelId="{C917B40A-3A7E-43B4-924F-44252D5FAF15}" type="sibTrans" cxnId="{BF0450BE-85CA-48D3-811C-8F773729CC0D}">
      <dgm:prSet/>
      <dgm:spPr/>
      <dgm:t>
        <a:bodyPr/>
        <a:lstStyle/>
        <a:p>
          <a:endParaRPr lang="en-US"/>
        </a:p>
      </dgm:t>
    </dgm:pt>
    <dgm:pt modelId="{F95F4ADD-A58D-4759-A865-D96CDE6CC56D}">
      <dgm:prSet phldrT="[Text]"/>
      <dgm:spPr/>
      <dgm:t>
        <a:bodyPr/>
        <a:lstStyle/>
        <a:p>
          <a:r>
            <a:rPr lang="en-US" dirty="0" err="1" smtClean="0"/>
            <a:t>Định</a:t>
          </a:r>
          <a:r>
            <a:rPr lang="en-US" dirty="0" smtClean="0"/>
            <a:t> </a:t>
          </a:r>
          <a:r>
            <a:rPr lang="en-US" dirty="0" err="1" smtClean="0"/>
            <a:t>lượng</a:t>
          </a:r>
          <a:r>
            <a:rPr lang="en-US" dirty="0" smtClean="0"/>
            <a:t> </a:t>
          </a:r>
          <a:r>
            <a:rPr lang="en-US" dirty="0" err="1" smtClean="0"/>
            <a:t>nồng</a:t>
          </a:r>
          <a:r>
            <a:rPr lang="en-US" dirty="0" smtClean="0"/>
            <a:t> </a:t>
          </a:r>
          <a:r>
            <a:rPr lang="en-US" dirty="0" err="1" smtClean="0"/>
            <a:t>độ</a:t>
          </a:r>
          <a:r>
            <a:rPr lang="en-US" dirty="0" smtClean="0"/>
            <a:t> </a:t>
          </a:r>
          <a:r>
            <a:rPr lang="en-US" dirty="0" err="1" smtClean="0"/>
            <a:t>chất</a:t>
          </a:r>
          <a:r>
            <a:rPr lang="en-US" dirty="0" smtClean="0"/>
            <a:t> </a:t>
          </a:r>
          <a:r>
            <a:rPr lang="en-US" dirty="0" err="1" smtClean="0"/>
            <a:t>ức</a:t>
          </a:r>
          <a:r>
            <a:rPr lang="en-US" dirty="0" smtClean="0"/>
            <a:t> </a:t>
          </a:r>
          <a:r>
            <a:rPr lang="en-US" dirty="0" err="1" smtClean="0"/>
            <a:t>chế</a:t>
          </a:r>
          <a:endParaRPr lang="en-US" dirty="0"/>
        </a:p>
      </dgm:t>
    </dgm:pt>
    <dgm:pt modelId="{CD5D9A1F-18F3-477F-963D-53695FADD21F}" type="sibTrans" cxnId="{29B7056B-4B51-4DDB-8491-26BCF0CE0DAA}">
      <dgm:prSet/>
      <dgm:spPr/>
      <dgm:t>
        <a:bodyPr/>
        <a:lstStyle/>
        <a:p>
          <a:endParaRPr lang="en-US"/>
        </a:p>
      </dgm:t>
    </dgm:pt>
    <dgm:pt modelId="{980D9069-434E-4E3E-B54F-3939F25B201F}" type="parTrans" cxnId="{29B7056B-4B51-4DDB-8491-26BCF0CE0DAA}">
      <dgm:prSet/>
      <dgm:spPr/>
      <dgm:t>
        <a:bodyPr/>
        <a:lstStyle/>
        <a:p>
          <a:endParaRPr lang="en-US"/>
        </a:p>
      </dgm:t>
    </dgm:pt>
    <dgm:pt modelId="{2D56C209-5877-4989-846B-CA2BB02F5E50}">
      <dgm:prSet phldrT="[Text]"/>
      <dgm:spPr/>
      <dgm:t>
        <a:bodyPr/>
        <a:lstStyle/>
        <a:p>
          <a:r>
            <a:rPr lang="en-US" dirty="0" err="1" smtClean="0"/>
            <a:t>bethesda</a:t>
          </a:r>
          <a:endParaRPr lang="en-US" dirty="0"/>
        </a:p>
      </dgm:t>
    </dgm:pt>
    <dgm:pt modelId="{BB2CC407-0EB7-4480-9F83-5FF106DB84D6}" type="sibTrans" cxnId="{6D49098F-C998-478C-954B-7B0B0DB6AD29}">
      <dgm:prSet/>
      <dgm:spPr/>
      <dgm:t>
        <a:bodyPr/>
        <a:lstStyle/>
        <a:p>
          <a:endParaRPr lang="en-US"/>
        </a:p>
      </dgm:t>
    </dgm:pt>
    <dgm:pt modelId="{5D883BBF-7B8E-4246-AAD5-391BB1DBA586}" type="parTrans" cxnId="{6D49098F-C998-478C-954B-7B0B0DB6AD29}">
      <dgm:prSet/>
      <dgm:spPr/>
      <dgm:t>
        <a:bodyPr/>
        <a:lstStyle/>
        <a:p>
          <a:endParaRPr lang="en-US"/>
        </a:p>
      </dgm:t>
    </dgm:pt>
    <dgm:pt modelId="{E41349DA-0B9F-4C2D-8F99-FEF7EE2AE7D3}" type="pres">
      <dgm:prSet presAssocID="{D48BB104-C289-454E-AC2F-7F5CBF9B7ABD}" presName="Name0" presStyleCnt="0">
        <dgm:presLayoutVars>
          <dgm:dir/>
          <dgm:animLvl val="lvl"/>
          <dgm:resizeHandles val="exact"/>
        </dgm:presLayoutVars>
      </dgm:prSet>
      <dgm:spPr/>
      <dgm:t>
        <a:bodyPr/>
        <a:lstStyle/>
        <a:p>
          <a:endParaRPr lang="en-US"/>
        </a:p>
      </dgm:t>
    </dgm:pt>
    <dgm:pt modelId="{A088CD4C-CD68-446E-91FA-C6CEFC53DB6C}" type="pres">
      <dgm:prSet presAssocID="{D48BB104-C289-454E-AC2F-7F5CBF9B7ABD}" presName="tSp" presStyleCnt="0"/>
      <dgm:spPr/>
    </dgm:pt>
    <dgm:pt modelId="{2443E1C9-5875-4826-8F05-45B3F47820C6}" type="pres">
      <dgm:prSet presAssocID="{D48BB104-C289-454E-AC2F-7F5CBF9B7ABD}" presName="bSp" presStyleCnt="0"/>
      <dgm:spPr/>
    </dgm:pt>
    <dgm:pt modelId="{21F99347-DF9C-4512-AD96-C5C5208121A8}" type="pres">
      <dgm:prSet presAssocID="{D48BB104-C289-454E-AC2F-7F5CBF9B7ABD}" presName="process" presStyleCnt="0"/>
      <dgm:spPr/>
    </dgm:pt>
    <dgm:pt modelId="{0B213F91-F323-49A1-95CD-5396ED3B7F2A}" type="pres">
      <dgm:prSet presAssocID="{AFB8A825-6E73-458E-826B-5301C50E96D6}" presName="composite1" presStyleCnt="0"/>
      <dgm:spPr/>
    </dgm:pt>
    <dgm:pt modelId="{18471623-33E2-4BAC-9D96-78FCE5224A56}" type="pres">
      <dgm:prSet presAssocID="{AFB8A825-6E73-458E-826B-5301C50E96D6}" presName="dummyNode1" presStyleLbl="node1" presStyleIdx="0" presStyleCnt="3"/>
      <dgm:spPr/>
    </dgm:pt>
    <dgm:pt modelId="{7BC5BC67-CC2B-4BE7-9D3C-FE4FC791549E}" type="pres">
      <dgm:prSet presAssocID="{AFB8A825-6E73-458E-826B-5301C50E96D6}" presName="childNode1" presStyleLbl="bgAcc1" presStyleIdx="0" presStyleCnt="3">
        <dgm:presLayoutVars>
          <dgm:bulletEnabled val="1"/>
        </dgm:presLayoutVars>
      </dgm:prSet>
      <dgm:spPr/>
      <dgm:t>
        <a:bodyPr/>
        <a:lstStyle/>
        <a:p>
          <a:endParaRPr lang="en-US"/>
        </a:p>
      </dgm:t>
    </dgm:pt>
    <dgm:pt modelId="{D46C4D94-27DA-439B-B5E0-B4CA87D511A2}" type="pres">
      <dgm:prSet presAssocID="{AFB8A825-6E73-458E-826B-5301C50E96D6}" presName="childNode1tx" presStyleLbl="bgAcc1" presStyleIdx="0" presStyleCnt="3">
        <dgm:presLayoutVars>
          <dgm:bulletEnabled val="1"/>
        </dgm:presLayoutVars>
      </dgm:prSet>
      <dgm:spPr/>
      <dgm:t>
        <a:bodyPr/>
        <a:lstStyle/>
        <a:p>
          <a:endParaRPr lang="en-US"/>
        </a:p>
      </dgm:t>
    </dgm:pt>
    <dgm:pt modelId="{694523DA-1CA1-457C-A6DF-0C0329C451D2}" type="pres">
      <dgm:prSet presAssocID="{AFB8A825-6E73-458E-826B-5301C50E96D6}" presName="parentNode1" presStyleLbl="node1" presStyleIdx="0" presStyleCnt="3">
        <dgm:presLayoutVars>
          <dgm:chMax val="1"/>
          <dgm:bulletEnabled val="1"/>
        </dgm:presLayoutVars>
      </dgm:prSet>
      <dgm:spPr/>
      <dgm:t>
        <a:bodyPr/>
        <a:lstStyle/>
        <a:p>
          <a:endParaRPr lang="en-US"/>
        </a:p>
      </dgm:t>
    </dgm:pt>
    <dgm:pt modelId="{A2F6EDD3-F577-4E58-B2E3-37C59A3E3D1E}" type="pres">
      <dgm:prSet presAssocID="{AFB8A825-6E73-458E-826B-5301C50E96D6}" presName="connSite1" presStyleCnt="0"/>
      <dgm:spPr/>
    </dgm:pt>
    <dgm:pt modelId="{00AFC6E0-A136-44B5-A825-F660862F8EE3}" type="pres">
      <dgm:prSet presAssocID="{2A4B9F2C-019D-4DB2-BBB9-42C9B611D9BB}" presName="Name9" presStyleLbl="sibTrans2D1" presStyleIdx="0" presStyleCnt="2"/>
      <dgm:spPr/>
      <dgm:t>
        <a:bodyPr/>
        <a:lstStyle/>
        <a:p>
          <a:endParaRPr lang="en-US"/>
        </a:p>
      </dgm:t>
    </dgm:pt>
    <dgm:pt modelId="{1EDB2FDE-588F-467F-92A7-6BFD09FA32FA}" type="pres">
      <dgm:prSet presAssocID="{D1B2C40D-6EF1-49D9-A29A-E81B3DA32566}" presName="composite2" presStyleCnt="0"/>
      <dgm:spPr/>
    </dgm:pt>
    <dgm:pt modelId="{FACB402C-529B-41BE-97EF-ED6DC5657024}" type="pres">
      <dgm:prSet presAssocID="{D1B2C40D-6EF1-49D9-A29A-E81B3DA32566}" presName="dummyNode2" presStyleLbl="node1" presStyleIdx="0" presStyleCnt="3"/>
      <dgm:spPr/>
    </dgm:pt>
    <dgm:pt modelId="{A3384765-E577-429A-8900-F492DF567BD4}" type="pres">
      <dgm:prSet presAssocID="{D1B2C40D-6EF1-49D9-A29A-E81B3DA32566}" presName="childNode2" presStyleLbl="bgAcc1" presStyleIdx="1" presStyleCnt="3">
        <dgm:presLayoutVars>
          <dgm:bulletEnabled val="1"/>
        </dgm:presLayoutVars>
      </dgm:prSet>
      <dgm:spPr/>
      <dgm:t>
        <a:bodyPr/>
        <a:lstStyle/>
        <a:p>
          <a:endParaRPr lang="en-US"/>
        </a:p>
      </dgm:t>
    </dgm:pt>
    <dgm:pt modelId="{9230C606-C579-4E59-9615-398F4CC82E12}" type="pres">
      <dgm:prSet presAssocID="{D1B2C40D-6EF1-49D9-A29A-E81B3DA32566}" presName="childNode2tx" presStyleLbl="bgAcc1" presStyleIdx="1" presStyleCnt="3">
        <dgm:presLayoutVars>
          <dgm:bulletEnabled val="1"/>
        </dgm:presLayoutVars>
      </dgm:prSet>
      <dgm:spPr/>
      <dgm:t>
        <a:bodyPr/>
        <a:lstStyle/>
        <a:p>
          <a:endParaRPr lang="en-US"/>
        </a:p>
      </dgm:t>
    </dgm:pt>
    <dgm:pt modelId="{1366428B-9507-49B3-84CF-97062D8D2A85}" type="pres">
      <dgm:prSet presAssocID="{D1B2C40D-6EF1-49D9-A29A-E81B3DA32566}" presName="parentNode2" presStyleLbl="node1" presStyleIdx="1" presStyleCnt="3">
        <dgm:presLayoutVars>
          <dgm:chMax val="0"/>
          <dgm:bulletEnabled val="1"/>
        </dgm:presLayoutVars>
      </dgm:prSet>
      <dgm:spPr/>
      <dgm:t>
        <a:bodyPr/>
        <a:lstStyle/>
        <a:p>
          <a:endParaRPr lang="en-US"/>
        </a:p>
      </dgm:t>
    </dgm:pt>
    <dgm:pt modelId="{B5896CBB-B2C6-4752-9DB1-EC1BB1B8201C}" type="pres">
      <dgm:prSet presAssocID="{D1B2C40D-6EF1-49D9-A29A-E81B3DA32566}" presName="connSite2" presStyleCnt="0"/>
      <dgm:spPr/>
    </dgm:pt>
    <dgm:pt modelId="{76AAFC1A-3D65-4CED-B00C-E541D49E3925}" type="pres">
      <dgm:prSet presAssocID="{84E4D3CE-BC00-45DE-A393-94F6313EAF9A}" presName="Name18" presStyleLbl="sibTrans2D1" presStyleIdx="1" presStyleCnt="2"/>
      <dgm:spPr/>
      <dgm:t>
        <a:bodyPr/>
        <a:lstStyle/>
        <a:p>
          <a:endParaRPr lang="en-US"/>
        </a:p>
      </dgm:t>
    </dgm:pt>
    <dgm:pt modelId="{13A07BD7-BFF4-4727-A07A-02AD5FA07431}" type="pres">
      <dgm:prSet presAssocID="{2D56C209-5877-4989-846B-CA2BB02F5E50}" presName="composite1" presStyleCnt="0"/>
      <dgm:spPr/>
    </dgm:pt>
    <dgm:pt modelId="{57BB6C3B-FFD0-4593-A96B-8D114D41A0EC}" type="pres">
      <dgm:prSet presAssocID="{2D56C209-5877-4989-846B-CA2BB02F5E50}" presName="dummyNode1" presStyleLbl="node1" presStyleIdx="1" presStyleCnt="3"/>
      <dgm:spPr/>
    </dgm:pt>
    <dgm:pt modelId="{51F3A43D-D3F6-4523-9F5E-B0C19FF7A2B6}" type="pres">
      <dgm:prSet presAssocID="{2D56C209-5877-4989-846B-CA2BB02F5E50}" presName="childNode1" presStyleLbl="bgAcc1" presStyleIdx="2" presStyleCnt="3">
        <dgm:presLayoutVars>
          <dgm:bulletEnabled val="1"/>
        </dgm:presLayoutVars>
      </dgm:prSet>
      <dgm:spPr/>
      <dgm:t>
        <a:bodyPr/>
        <a:lstStyle/>
        <a:p>
          <a:endParaRPr lang="en-US"/>
        </a:p>
      </dgm:t>
    </dgm:pt>
    <dgm:pt modelId="{F88A1147-C2D2-4AFF-A377-D1C8B82AF5B5}" type="pres">
      <dgm:prSet presAssocID="{2D56C209-5877-4989-846B-CA2BB02F5E50}" presName="childNode1tx" presStyleLbl="bgAcc1" presStyleIdx="2" presStyleCnt="3">
        <dgm:presLayoutVars>
          <dgm:bulletEnabled val="1"/>
        </dgm:presLayoutVars>
      </dgm:prSet>
      <dgm:spPr/>
      <dgm:t>
        <a:bodyPr/>
        <a:lstStyle/>
        <a:p>
          <a:endParaRPr lang="en-US"/>
        </a:p>
      </dgm:t>
    </dgm:pt>
    <dgm:pt modelId="{6B915008-A15A-4022-9BA6-4F721BA1BAC4}" type="pres">
      <dgm:prSet presAssocID="{2D56C209-5877-4989-846B-CA2BB02F5E50}" presName="parentNode1" presStyleLbl="node1" presStyleIdx="2" presStyleCnt="3">
        <dgm:presLayoutVars>
          <dgm:chMax val="1"/>
          <dgm:bulletEnabled val="1"/>
        </dgm:presLayoutVars>
      </dgm:prSet>
      <dgm:spPr/>
      <dgm:t>
        <a:bodyPr/>
        <a:lstStyle/>
        <a:p>
          <a:endParaRPr lang="en-US"/>
        </a:p>
      </dgm:t>
    </dgm:pt>
    <dgm:pt modelId="{058A3DB3-73B8-49E2-8899-12D53267EB84}" type="pres">
      <dgm:prSet presAssocID="{2D56C209-5877-4989-846B-CA2BB02F5E50}" presName="connSite1" presStyleCnt="0"/>
      <dgm:spPr/>
    </dgm:pt>
  </dgm:ptLst>
  <dgm:cxnLst>
    <dgm:cxn modelId="{86B01B7D-3023-40EA-B52A-E5FC66D24AB1}" srcId="{D1B2C40D-6EF1-49D9-A29A-E81B3DA32566}" destId="{5C1E25E4-CE2B-4544-B489-0DF1E3C1F6AC}" srcOrd="0" destOrd="0" parTransId="{90B924B3-848A-4826-953B-1B9E20E75032}" sibTransId="{3CFF579C-CC36-4A8B-AB79-8D09873C9FBF}"/>
    <dgm:cxn modelId="{073E2563-1B10-45A3-B626-097155A60C14}" srcId="{D48BB104-C289-454E-AC2F-7F5CBF9B7ABD}" destId="{D1B2C40D-6EF1-49D9-A29A-E81B3DA32566}" srcOrd="1" destOrd="0" parTransId="{B78B892B-CE8D-4610-AB2A-4983EEC147DF}" sibTransId="{84E4D3CE-BC00-45DE-A393-94F6313EAF9A}"/>
    <dgm:cxn modelId="{76457661-2127-4C15-B182-652F68F43B4C}" type="presOf" srcId="{ADA97DF8-3CA0-4080-814C-A51D526E8C52}" destId="{A3384765-E577-429A-8900-F492DF567BD4}" srcOrd="0" destOrd="1" presId="urn:microsoft.com/office/officeart/2005/8/layout/hProcess4"/>
    <dgm:cxn modelId="{F98508A2-CF0E-4C54-8DBC-25D5984259BA}" type="presOf" srcId="{ADA97DF8-3CA0-4080-814C-A51D526E8C52}" destId="{9230C606-C579-4E59-9615-398F4CC82E12}" srcOrd="1" destOrd="1" presId="urn:microsoft.com/office/officeart/2005/8/layout/hProcess4"/>
    <dgm:cxn modelId="{0A7F62EC-F1D1-440D-9452-AC5E8B38CAB4}" type="presOf" srcId="{DD5B491F-FD14-4C03-987B-C11298AF9EF3}" destId="{7BC5BC67-CC2B-4BE7-9D3C-FE4FC791549E}" srcOrd="0" destOrd="1" presId="urn:microsoft.com/office/officeart/2005/8/layout/hProcess4"/>
    <dgm:cxn modelId="{D1F1F80E-C881-4081-9675-D49DA06028A3}" type="presOf" srcId="{49E3BEEF-34D7-43D2-90B2-49A20777FAB2}" destId="{7BC5BC67-CC2B-4BE7-9D3C-FE4FC791549E}" srcOrd="0" destOrd="0" presId="urn:microsoft.com/office/officeart/2005/8/layout/hProcess4"/>
    <dgm:cxn modelId="{05C3287E-C10B-40FE-989F-44B4E2940094}" type="presOf" srcId="{AFB8A825-6E73-458E-826B-5301C50E96D6}" destId="{694523DA-1CA1-457C-A6DF-0C0329C451D2}" srcOrd="0" destOrd="0" presId="urn:microsoft.com/office/officeart/2005/8/layout/hProcess4"/>
    <dgm:cxn modelId="{BF0450BE-85CA-48D3-811C-8F773729CC0D}" srcId="{D1B2C40D-6EF1-49D9-A29A-E81B3DA32566}" destId="{ADA97DF8-3CA0-4080-814C-A51D526E8C52}" srcOrd="1" destOrd="0" parTransId="{9444A70C-7998-4119-872C-29BF0BFAC6F5}" sibTransId="{C917B40A-3A7E-43B4-924F-44252D5FAF15}"/>
    <dgm:cxn modelId="{9627F72D-79E3-4540-90C8-A33096130CF7}" type="presOf" srcId="{2A4B9F2C-019D-4DB2-BBB9-42C9B611D9BB}" destId="{00AFC6E0-A136-44B5-A825-F660862F8EE3}" srcOrd="0" destOrd="0" presId="urn:microsoft.com/office/officeart/2005/8/layout/hProcess4"/>
    <dgm:cxn modelId="{02C1E5D4-989B-4ACB-B177-2BD58A345670}" type="presOf" srcId="{D48BB104-C289-454E-AC2F-7F5CBF9B7ABD}" destId="{E41349DA-0B9F-4C2D-8F99-FEF7EE2AE7D3}" srcOrd="0" destOrd="0" presId="urn:microsoft.com/office/officeart/2005/8/layout/hProcess4"/>
    <dgm:cxn modelId="{26CCB62B-4FB7-465C-AC83-CA6977B33033}" type="presOf" srcId="{D1B2C40D-6EF1-49D9-A29A-E81B3DA32566}" destId="{1366428B-9507-49B3-84CF-97062D8D2A85}" srcOrd="0" destOrd="0" presId="urn:microsoft.com/office/officeart/2005/8/layout/hProcess4"/>
    <dgm:cxn modelId="{81858AD1-15A3-4D20-AAE2-F22492C6E9D8}" type="presOf" srcId="{F95F4ADD-A58D-4759-A865-D96CDE6CC56D}" destId="{51F3A43D-D3F6-4523-9F5E-B0C19FF7A2B6}" srcOrd="0" destOrd="0" presId="urn:microsoft.com/office/officeart/2005/8/layout/hProcess4"/>
    <dgm:cxn modelId="{342C8C1E-A31E-4B1D-AB36-4F532A482265}" type="presOf" srcId="{2D56C209-5877-4989-846B-CA2BB02F5E50}" destId="{6B915008-A15A-4022-9BA6-4F721BA1BAC4}" srcOrd="0" destOrd="0" presId="urn:microsoft.com/office/officeart/2005/8/layout/hProcess4"/>
    <dgm:cxn modelId="{B367E3B2-F550-48C4-B027-BB7BFB9734DD}" type="presOf" srcId="{5C1E25E4-CE2B-4544-B489-0DF1E3C1F6AC}" destId="{9230C606-C579-4E59-9615-398F4CC82E12}" srcOrd="1" destOrd="0" presId="urn:microsoft.com/office/officeart/2005/8/layout/hProcess4"/>
    <dgm:cxn modelId="{78067F62-1BEB-4DFF-9619-217B9864CEB1}" type="presOf" srcId="{49E3BEEF-34D7-43D2-90B2-49A20777FAB2}" destId="{D46C4D94-27DA-439B-B5E0-B4CA87D511A2}" srcOrd="1" destOrd="0" presId="urn:microsoft.com/office/officeart/2005/8/layout/hProcess4"/>
    <dgm:cxn modelId="{6D49098F-C998-478C-954B-7B0B0DB6AD29}" srcId="{D48BB104-C289-454E-AC2F-7F5CBF9B7ABD}" destId="{2D56C209-5877-4989-846B-CA2BB02F5E50}" srcOrd="2" destOrd="0" parTransId="{5D883BBF-7B8E-4246-AAD5-391BB1DBA586}" sibTransId="{BB2CC407-0EB7-4480-9F83-5FF106DB84D6}"/>
    <dgm:cxn modelId="{A8F7A66C-B665-4C18-9F41-081F6A95877B}" srcId="{AFB8A825-6E73-458E-826B-5301C50E96D6}" destId="{49E3BEEF-34D7-43D2-90B2-49A20777FAB2}" srcOrd="0" destOrd="0" parTransId="{2B0207D3-B046-4734-BFC3-6DB8F9D76D51}" sibTransId="{F269FCF3-01D9-4C86-9F73-C09B6201E4D9}"/>
    <dgm:cxn modelId="{1F8C9E81-1975-43AF-867A-6D1E91255EC1}" type="presOf" srcId="{F95F4ADD-A58D-4759-A865-D96CDE6CC56D}" destId="{F88A1147-C2D2-4AFF-A377-D1C8B82AF5B5}" srcOrd="1" destOrd="0" presId="urn:microsoft.com/office/officeart/2005/8/layout/hProcess4"/>
    <dgm:cxn modelId="{29B7056B-4B51-4DDB-8491-26BCF0CE0DAA}" srcId="{2D56C209-5877-4989-846B-CA2BB02F5E50}" destId="{F95F4ADD-A58D-4759-A865-D96CDE6CC56D}" srcOrd="0" destOrd="0" parTransId="{980D9069-434E-4E3E-B54F-3939F25B201F}" sibTransId="{CD5D9A1F-18F3-477F-963D-53695FADD21F}"/>
    <dgm:cxn modelId="{B01DC7A2-E703-41F6-9EB1-3E13A54C398A}" srcId="{AFB8A825-6E73-458E-826B-5301C50E96D6}" destId="{DD5B491F-FD14-4C03-987B-C11298AF9EF3}" srcOrd="1" destOrd="0" parTransId="{CD1021C2-20FB-4476-8A1D-5D983F3F8373}" sibTransId="{C045DB34-0668-448B-965A-EDB803634846}"/>
    <dgm:cxn modelId="{21239361-BF43-4B77-8FE5-B47369A2F10E}" srcId="{D48BB104-C289-454E-AC2F-7F5CBF9B7ABD}" destId="{AFB8A825-6E73-458E-826B-5301C50E96D6}" srcOrd="0" destOrd="0" parTransId="{68D9FD57-F04F-4608-85DC-2D2975FA2350}" sibTransId="{2A4B9F2C-019D-4DB2-BBB9-42C9B611D9BB}"/>
    <dgm:cxn modelId="{E2DABD28-92DA-4E33-8FF4-755F0CFAA0F8}" type="presOf" srcId="{5C1E25E4-CE2B-4544-B489-0DF1E3C1F6AC}" destId="{A3384765-E577-429A-8900-F492DF567BD4}" srcOrd="0" destOrd="0" presId="urn:microsoft.com/office/officeart/2005/8/layout/hProcess4"/>
    <dgm:cxn modelId="{CDC44751-31F5-448F-9FC5-33C3B5CCFAC1}" type="presOf" srcId="{DD5B491F-FD14-4C03-987B-C11298AF9EF3}" destId="{D46C4D94-27DA-439B-B5E0-B4CA87D511A2}" srcOrd="1" destOrd="1" presId="urn:microsoft.com/office/officeart/2005/8/layout/hProcess4"/>
    <dgm:cxn modelId="{C9C07DD2-B82F-4A3B-89DE-766F3FA6D5FE}" type="presOf" srcId="{84E4D3CE-BC00-45DE-A393-94F6313EAF9A}" destId="{76AAFC1A-3D65-4CED-B00C-E541D49E3925}" srcOrd="0" destOrd="0" presId="urn:microsoft.com/office/officeart/2005/8/layout/hProcess4"/>
    <dgm:cxn modelId="{93BA6661-15DE-4975-9E3F-70DD36C067B2}" type="presParOf" srcId="{E41349DA-0B9F-4C2D-8F99-FEF7EE2AE7D3}" destId="{A088CD4C-CD68-446E-91FA-C6CEFC53DB6C}" srcOrd="0" destOrd="0" presId="urn:microsoft.com/office/officeart/2005/8/layout/hProcess4"/>
    <dgm:cxn modelId="{CCD9B9AA-6AD8-4A8B-A5CC-D6293882D573}" type="presParOf" srcId="{E41349DA-0B9F-4C2D-8F99-FEF7EE2AE7D3}" destId="{2443E1C9-5875-4826-8F05-45B3F47820C6}" srcOrd="1" destOrd="0" presId="urn:microsoft.com/office/officeart/2005/8/layout/hProcess4"/>
    <dgm:cxn modelId="{9E59775A-86B2-44A9-9A4A-5581B443ACA2}" type="presParOf" srcId="{E41349DA-0B9F-4C2D-8F99-FEF7EE2AE7D3}" destId="{21F99347-DF9C-4512-AD96-C5C5208121A8}" srcOrd="2" destOrd="0" presId="urn:microsoft.com/office/officeart/2005/8/layout/hProcess4"/>
    <dgm:cxn modelId="{C9B7DF74-ED5F-4E26-8EDD-06EA4A89058D}" type="presParOf" srcId="{21F99347-DF9C-4512-AD96-C5C5208121A8}" destId="{0B213F91-F323-49A1-95CD-5396ED3B7F2A}" srcOrd="0" destOrd="0" presId="urn:microsoft.com/office/officeart/2005/8/layout/hProcess4"/>
    <dgm:cxn modelId="{F437615F-CE29-4879-9F6F-B5D37CC505EC}" type="presParOf" srcId="{0B213F91-F323-49A1-95CD-5396ED3B7F2A}" destId="{18471623-33E2-4BAC-9D96-78FCE5224A56}" srcOrd="0" destOrd="0" presId="urn:microsoft.com/office/officeart/2005/8/layout/hProcess4"/>
    <dgm:cxn modelId="{4B6959EF-F86D-4E00-B7F0-5B9EF832482D}" type="presParOf" srcId="{0B213F91-F323-49A1-95CD-5396ED3B7F2A}" destId="{7BC5BC67-CC2B-4BE7-9D3C-FE4FC791549E}" srcOrd="1" destOrd="0" presId="urn:microsoft.com/office/officeart/2005/8/layout/hProcess4"/>
    <dgm:cxn modelId="{D3EC2BF2-D62A-4F2A-A64C-ABFD43E71C75}" type="presParOf" srcId="{0B213F91-F323-49A1-95CD-5396ED3B7F2A}" destId="{D46C4D94-27DA-439B-B5E0-B4CA87D511A2}" srcOrd="2" destOrd="0" presId="urn:microsoft.com/office/officeart/2005/8/layout/hProcess4"/>
    <dgm:cxn modelId="{E5445655-E5B5-4CD1-B7DB-26D96DDF8B1E}" type="presParOf" srcId="{0B213F91-F323-49A1-95CD-5396ED3B7F2A}" destId="{694523DA-1CA1-457C-A6DF-0C0329C451D2}" srcOrd="3" destOrd="0" presId="urn:microsoft.com/office/officeart/2005/8/layout/hProcess4"/>
    <dgm:cxn modelId="{469CA7AE-5613-4760-8C71-103868825AEB}" type="presParOf" srcId="{0B213F91-F323-49A1-95CD-5396ED3B7F2A}" destId="{A2F6EDD3-F577-4E58-B2E3-37C59A3E3D1E}" srcOrd="4" destOrd="0" presId="urn:microsoft.com/office/officeart/2005/8/layout/hProcess4"/>
    <dgm:cxn modelId="{25A69E35-2BF9-4198-B489-B7485EBD1AE6}" type="presParOf" srcId="{21F99347-DF9C-4512-AD96-C5C5208121A8}" destId="{00AFC6E0-A136-44B5-A825-F660862F8EE3}" srcOrd="1" destOrd="0" presId="urn:microsoft.com/office/officeart/2005/8/layout/hProcess4"/>
    <dgm:cxn modelId="{17674C3F-AA4E-475B-8A94-08D7D461D10C}" type="presParOf" srcId="{21F99347-DF9C-4512-AD96-C5C5208121A8}" destId="{1EDB2FDE-588F-467F-92A7-6BFD09FA32FA}" srcOrd="2" destOrd="0" presId="urn:microsoft.com/office/officeart/2005/8/layout/hProcess4"/>
    <dgm:cxn modelId="{BC4946A3-8BFB-4FC9-9A77-E332CA189422}" type="presParOf" srcId="{1EDB2FDE-588F-467F-92A7-6BFD09FA32FA}" destId="{FACB402C-529B-41BE-97EF-ED6DC5657024}" srcOrd="0" destOrd="0" presId="urn:microsoft.com/office/officeart/2005/8/layout/hProcess4"/>
    <dgm:cxn modelId="{C123ADE3-F492-4A8F-9156-DFB98A981BF6}" type="presParOf" srcId="{1EDB2FDE-588F-467F-92A7-6BFD09FA32FA}" destId="{A3384765-E577-429A-8900-F492DF567BD4}" srcOrd="1" destOrd="0" presId="urn:microsoft.com/office/officeart/2005/8/layout/hProcess4"/>
    <dgm:cxn modelId="{21E82C09-6696-4E45-8134-0D3BC070EE3C}" type="presParOf" srcId="{1EDB2FDE-588F-467F-92A7-6BFD09FA32FA}" destId="{9230C606-C579-4E59-9615-398F4CC82E12}" srcOrd="2" destOrd="0" presId="urn:microsoft.com/office/officeart/2005/8/layout/hProcess4"/>
    <dgm:cxn modelId="{2D8A939E-7AEC-430F-9321-CB8CFE571B90}" type="presParOf" srcId="{1EDB2FDE-588F-467F-92A7-6BFD09FA32FA}" destId="{1366428B-9507-49B3-84CF-97062D8D2A85}" srcOrd="3" destOrd="0" presId="urn:microsoft.com/office/officeart/2005/8/layout/hProcess4"/>
    <dgm:cxn modelId="{93A01992-5491-40CD-872D-9F6F422E51F3}" type="presParOf" srcId="{1EDB2FDE-588F-467F-92A7-6BFD09FA32FA}" destId="{B5896CBB-B2C6-4752-9DB1-EC1BB1B8201C}" srcOrd="4" destOrd="0" presId="urn:microsoft.com/office/officeart/2005/8/layout/hProcess4"/>
    <dgm:cxn modelId="{D074B7CB-E838-4E0A-BE7B-65B9FB30B64C}" type="presParOf" srcId="{21F99347-DF9C-4512-AD96-C5C5208121A8}" destId="{76AAFC1A-3D65-4CED-B00C-E541D49E3925}" srcOrd="3" destOrd="0" presId="urn:microsoft.com/office/officeart/2005/8/layout/hProcess4"/>
    <dgm:cxn modelId="{151B1306-2E8C-4A7A-BD9D-900E5EBC4044}" type="presParOf" srcId="{21F99347-DF9C-4512-AD96-C5C5208121A8}" destId="{13A07BD7-BFF4-4727-A07A-02AD5FA07431}" srcOrd="4" destOrd="0" presId="urn:microsoft.com/office/officeart/2005/8/layout/hProcess4"/>
    <dgm:cxn modelId="{5E5E7E44-A4B7-4FC6-820C-5D421A8329F7}" type="presParOf" srcId="{13A07BD7-BFF4-4727-A07A-02AD5FA07431}" destId="{57BB6C3B-FFD0-4593-A96B-8D114D41A0EC}" srcOrd="0" destOrd="0" presId="urn:microsoft.com/office/officeart/2005/8/layout/hProcess4"/>
    <dgm:cxn modelId="{FA4A1AF0-A688-422C-989A-5C5DCD1E017B}" type="presParOf" srcId="{13A07BD7-BFF4-4727-A07A-02AD5FA07431}" destId="{51F3A43D-D3F6-4523-9F5E-B0C19FF7A2B6}" srcOrd="1" destOrd="0" presId="urn:microsoft.com/office/officeart/2005/8/layout/hProcess4"/>
    <dgm:cxn modelId="{3376D18A-F3A5-44D0-89EF-16E7587025B4}" type="presParOf" srcId="{13A07BD7-BFF4-4727-A07A-02AD5FA07431}" destId="{F88A1147-C2D2-4AFF-A377-D1C8B82AF5B5}" srcOrd="2" destOrd="0" presId="urn:microsoft.com/office/officeart/2005/8/layout/hProcess4"/>
    <dgm:cxn modelId="{ACD267A5-5205-4CBE-9711-D85E76949402}" type="presParOf" srcId="{13A07BD7-BFF4-4727-A07A-02AD5FA07431}" destId="{6B915008-A15A-4022-9BA6-4F721BA1BAC4}" srcOrd="3" destOrd="0" presId="urn:microsoft.com/office/officeart/2005/8/layout/hProcess4"/>
    <dgm:cxn modelId="{89ED89B2-480A-4B3E-AF1B-F8FA7CFEA2D3}" type="presParOf" srcId="{13A07BD7-BFF4-4727-A07A-02AD5FA07431}" destId="{058A3DB3-73B8-49E2-8899-12D53267EB8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5BC67-CC2B-4BE7-9D3C-FE4FC791549E}">
      <dsp:nvSpPr>
        <dsp:cNvPr id="0" name=""/>
        <dsp:cNvSpPr/>
      </dsp:nvSpPr>
      <dsp:spPr>
        <a:xfrm>
          <a:off x="141" y="1774586"/>
          <a:ext cx="2266626" cy="186949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BT: </a:t>
          </a:r>
          <a:r>
            <a:rPr lang="en-US" sz="1500" kern="1200" dirty="0" err="1" smtClean="0"/>
            <a:t>thiếu</a:t>
          </a:r>
          <a:r>
            <a:rPr lang="en-US" sz="1500" kern="1200" dirty="0" smtClean="0"/>
            <a:t> </a:t>
          </a:r>
          <a:r>
            <a:rPr lang="en-US" sz="1500" kern="1200" dirty="0" err="1" smtClean="0"/>
            <a:t>yếu</a:t>
          </a:r>
          <a:r>
            <a:rPr lang="en-US" sz="1500" kern="1200" dirty="0" smtClean="0"/>
            <a:t> </a:t>
          </a:r>
          <a:r>
            <a:rPr lang="en-US" sz="1500" kern="1200" dirty="0" err="1" smtClean="0"/>
            <a:t>tố</a:t>
          </a:r>
          <a:r>
            <a:rPr lang="en-US" sz="1500" kern="1200" dirty="0" smtClean="0"/>
            <a:t> </a:t>
          </a:r>
          <a:r>
            <a:rPr lang="en-US" sz="1500" kern="1200" dirty="0" err="1" smtClean="0"/>
            <a:t>đông</a:t>
          </a:r>
          <a:r>
            <a:rPr lang="en-US" sz="1500" kern="1200" dirty="0" smtClean="0"/>
            <a:t> </a:t>
          </a:r>
          <a:r>
            <a:rPr lang="en-US" sz="1500" kern="1200" dirty="0" err="1" smtClean="0"/>
            <a:t>máu</a:t>
          </a:r>
          <a:r>
            <a:rPr lang="en-US" sz="1500" kern="1200" dirty="0" smtClean="0"/>
            <a:t> </a:t>
          </a:r>
          <a:r>
            <a:rPr lang="en-US" sz="1500" kern="1200" dirty="0" err="1" smtClean="0"/>
            <a:t>hoặc</a:t>
          </a:r>
          <a:r>
            <a:rPr lang="en-US" sz="1500" kern="1200" dirty="0" smtClean="0"/>
            <a:t> </a:t>
          </a:r>
          <a:r>
            <a:rPr lang="en-US" sz="1500" kern="1200" dirty="0" err="1" smtClean="0"/>
            <a:t>các</a:t>
          </a:r>
          <a:r>
            <a:rPr lang="en-US" sz="1500" kern="1200" dirty="0" smtClean="0"/>
            <a:t> </a:t>
          </a:r>
          <a:r>
            <a:rPr lang="en-US" sz="1500" kern="1200" dirty="0" err="1" smtClean="0"/>
            <a:t>chất</a:t>
          </a:r>
          <a:r>
            <a:rPr lang="en-US" sz="1500" kern="1200" dirty="0" smtClean="0"/>
            <a:t> </a:t>
          </a:r>
          <a:r>
            <a:rPr lang="en-US" sz="1500" kern="1200" dirty="0" err="1" smtClean="0"/>
            <a:t>ức</a:t>
          </a:r>
          <a:r>
            <a:rPr lang="en-US" sz="1500" kern="1200" dirty="0" smtClean="0"/>
            <a:t> </a:t>
          </a:r>
          <a:r>
            <a:rPr lang="en-US" sz="1500" kern="1200" dirty="0" err="1" smtClean="0"/>
            <a:t>chế</a:t>
          </a:r>
          <a:r>
            <a:rPr lang="en-US" sz="1500" kern="1200" dirty="0" smtClean="0"/>
            <a:t> </a:t>
          </a:r>
          <a:r>
            <a:rPr lang="en-US" sz="1500" kern="1200" dirty="0" err="1" smtClean="0"/>
            <a:t>phụ</a:t>
          </a:r>
          <a:r>
            <a:rPr lang="en-US" sz="1500" kern="1200" dirty="0" smtClean="0"/>
            <a:t> </a:t>
          </a:r>
          <a:r>
            <a:rPr lang="en-US" sz="1500" kern="1200" dirty="0" err="1" smtClean="0"/>
            <a:t>thuộc</a:t>
          </a:r>
          <a:r>
            <a:rPr lang="en-US" sz="1500" kern="1200" dirty="0" smtClean="0"/>
            <a:t> </a:t>
          </a:r>
          <a:r>
            <a:rPr lang="en-US" sz="1500" kern="1200" dirty="0" err="1" smtClean="0"/>
            <a:t>thời</a:t>
          </a:r>
          <a:r>
            <a:rPr lang="en-US" sz="1500" kern="1200" dirty="0" smtClean="0"/>
            <a:t> </a:t>
          </a:r>
          <a:r>
            <a:rPr lang="en-US" sz="1500" kern="1200" dirty="0" err="1" smtClean="0"/>
            <a:t>gian</a:t>
          </a:r>
          <a:r>
            <a:rPr lang="en-US" sz="1500" kern="1200" dirty="0" smtClean="0"/>
            <a:t> </a:t>
          </a:r>
          <a:r>
            <a:rPr lang="en-US" sz="1500" kern="1200" dirty="0" err="1" smtClean="0"/>
            <a:t>và</a:t>
          </a:r>
          <a:r>
            <a:rPr lang="en-US" sz="1500" kern="1200" dirty="0" smtClean="0"/>
            <a:t> </a:t>
          </a:r>
          <a:r>
            <a:rPr lang="en-US" sz="1500" kern="1200" dirty="0" err="1" smtClean="0"/>
            <a:t>nồng</a:t>
          </a:r>
          <a:r>
            <a:rPr lang="en-US" sz="1500" kern="1200" dirty="0" smtClean="0"/>
            <a:t> </a:t>
          </a:r>
          <a:r>
            <a:rPr lang="en-US" sz="1500" kern="1200" dirty="0" err="1" smtClean="0"/>
            <a:t>độ</a:t>
          </a:r>
          <a:r>
            <a:rPr lang="en-US" sz="1500" kern="1200" dirty="0" smtClean="0"/>
            <a:t>(VIII)</a:t>
          </a:r>
          <a:endParaRPr lang="en-US" sz="1500" kern="1200" dirty="0"/>
        </a:p>
        <a:p>
          <a:pPr marL="114300" lvl="1" indent="-114300" algn="l" defTabSz="666750">
            <a:lnSpc>
              <a:spcPct val="90000"/>
            </a:lnSpc>
            <a:spcBef>
              <a:spcPct val="0"/>
            </a:spcBef>
            <a:spcAft>
              <a:spcPct val="15000"/>
            </a:spcAft>
            <a:buChar char="••"/>
          </a:pPr>
          <a:r>
            <a:rPr lang="en-US" sz="1500" kern="1200" dirty="0" err="1" smtClean="0"/>
            <a:t>Kép</a:t>
          </a:r>
          <a:r>
            <a:rPr lang="en-US" sz="1500" kern="1200" dirty="0" smtClean="0"/>
            <a:t> </a:t>
          </a:r>
          <a:r>
            <a:rPr lang="en-US" sz="1500" kern="1200" dirty="0" err="1" smtClean="0"/>
            <a:t>dài</a:t>
          </a:r>
          <a:r>
            <a:rPr lang="en-US" sz="1500" kern="1200" dirty="0" smtClean="0">
              <a:sym typeface="Wingdings" panose="05000000000000000000" pitchFamily="2" charset="2"/>
            </a:rPr>
            <a:t> </a:t>
          </a:r>
          <a:r>
            <a:rPr lang="en-US" sz="1500" kern="1200" dirty="0" err="1" smtClean="0">
              <a:sym typeface="Wingdings" panose="05000000000000000000" pitchFamily="2" charset="2"/>
            </a:rPr>
            <a:t>chất</a:t>
          </a:r>
          <a:r>
            <a:rPr lang="en-US" sz="1500" kern="1200" dirty="0" smtClean="0">
              <a:sym typeface="Wingdings" panose="05000000000000000000" pitchFamily="2" charset="2"/>
            </a:rPr>
            <a:t> </a:t>
          </a:r>
          <a:r>
            <a:rPr lang="en-US" sz="1500" kern="1200" dirty="0" err="1" smtClean="0">
              <a:sym typeface="Wingdings" panose="05000000000000000000" pitchFamily="2" charset="2"/>
            </a:rPr>
            <a:t>ức</a:t>
          </a:r>
          <a:r>
            <a:rPr lang="en-US" sz="1500" kern="1200" dirty="0" smtClean="0">
              <a:sym typeface="Wingdings" panose="05000000000000000000" pitchFamily="2" charset="2"/>
            </a:rPr>
            <a:t> </a:t>
          </a:r>
          <a:r>
            <a:rPr lang="en-US" sz="1500" kern="1200" dirty="0" err="1" smtClean="0">
              <a:sym typeface="Wingdings" panose="05000000000000000000" pitchFamily="2" charset="2"/>
            </a:rPr>
            <a:t>chế</a:t>
          </a:r>
          <a:endParaRPr lang="en-US" sz="1500" kern="1200" dirty="0"/>
        </a:p>
      </dsp:txBody>
      <dsp:txXfrm>
        <a:off x="43163" y="1817608"/>
        <a:ext cx="2180582" cy="1382843"/>
      </dsp:txXfrm>
    </dsp:sp>
    <dsp:sp modelId="{00AFC6E0-A136-44B5-A825-F660862F8EE3}">
      <dsp:nvSpPr>
        <dsp:cNvPr id="0" name=""/>
        <dsp:cNvSpPr/>
      </dsp:nvSpPr>
      <dsp:spPr>
        <a:xfrm>
          <a:off x="1300946" y="2316885"/>
          <a:ext cx="2356306" cy="2356306"/>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4523DA-1CA1-457C-A6DF-0C0329C451D2}">
      <dsp:nvSpPr>
        <dsp:cNvPr id="0" name=""/>
        <dsp:cNvSpPr/>
      </dsp:nvSpPr>
      <dsp:spPr>
        <a:xfrm>
          <a:off x="503836" y="3243474"/>
          <a:ext cx="2014779" cy="8012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Mix test</a:t>
          </a:r>
          <a:endParaRPr lang="en-US" sz="3500" kern="1200" dirty="0"/>
        </a:p>
      </dsp:txBody>
      <dsp:txXfrm>
        <a:off x="527303" y="3266941"/>
        <a:ext cx="1967845" cy="754277"/>
      </dsp:txXfrm>
    </dsp:sp>
    <dsp:sp modelId="{A3384765-E577-429A-8900-F492DF567BD4}">
      <dsp:nvSpPr>
        <dsp:cNvPr id="0" name=""/>
        <dsp:cNvSpPr/>
      </dsp:nvSpPr>
      <dsp:spPr>
        <a:xfrm>
          <a:off x="2804762" y="1774586"/>
          <a:ext cx="2266626" cy="186949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smtClean="0"/>
            <a:t>Kéo</a:t>
          </a:r>
          <a:r>
            <a:rPr lang="en-US" sz="1500" kern="1200" dirty="0" smtClean="0"/>
            <a:t> </a:t>
          </a:r>
          <a:r>
            <a:rPr lang="en-US" sz="1500" kern="1200" dirty="0" err="1" smtClean="0"/>
            <a:t>dài</a:t>
          </a:r>
          <a:r>
            <a:rPr lang="en-US" sz="1500" kern="1200" dirty="0" smtClean="0"/>
            <a:t> </a:t>
          </a:r>
          <a:r>
            <a:rPr lang="en-US" sz="1500" kern="1200" dirty="0" err="1" smtClean="0"/>
            <a:t>hơn</a:t>
          </a:r>
          <a:r>
            <a:rPr lang="en-US" sz="1500" kern="1200" dirty="0" smtClean="0">
              <a:sym typeface="Wingdings" panose="05000000000000000000" pitchFamily="2" charset="2"/>
            </a:rPr>
            <a:t> </a:t>
          </a:r>
          <a:r>
            <a:rPr lang="en-US" sz="1500" kern="1200" dirty="0" err="1" smtClean="0">
              <a:sym typeface="Wingdings" panose="05000000000000000000" pitchFamily="2" charset="2"/>
            </a:rPr>
            <a:t>chất</a:t>
          </a:r>
          <a:r>
            <a:rPr lang="en-US" sz="1500" kern="1200" dirty="0" smtClean="0">
              <a:sym typeface="Wingdings" panose="05000000000000000000" pitchFamily="2" charset="2"/>
            </a:rPr>
            <a:t> </a:t>
          </a:r>
          <a:r>
            <a:rPr lang="en-US" sz="1500" kern="1200" dirty="0" err="1" smtClean="0">
              <a:sym typeface="Wingdings" panose="05000000000000000000" pitchFamily="2" charset="2"/>
            </a:rPr>
            <a:t>ức</a:t>
          </a:r>
          <a:r>
            <a:rPr lang="en-US" sz="1500" kern="1200" dirty="0" smtClean="0">
              <a:sym typeface="Wingdings" panose="05000000000000000000" pitchFamily="2" charset="2"/>
            </a:rPr>
            <a:t> </a:t>
          </a:r>
          <a:r>
            <a:rPr lang="en-US" sz="1500" kern="1200" dirty="0" err="1" smtClean="0">
              <a:sym typeface="Wingdings" panose="05000000000000000000" pitchFamily="2" charset="2"/>
            </a:rPr>
            <a:t>chế</a:t>
          </a:r>
          <a:r>
            <a:rPr lang="en-US" sz="1500" kern="1200" dirty="0" smtClean="0">
              <a:sym typeface="Wingdings" panose="05000000000000000000" pitchFamily="2" charset="2"/>
            </a:rPr>
            <a:t> </a:t>
          </a:r>
          <a:r>
            <a:rPr lang="en-US" sz="1500" kern="1200" dirty="0" err="1" smtClean="0">
              <a:sym typeface="Wingdings" panose="05000000000000000000" pitchFamily="2" charset="2"/>
            </a:rPr>
            <a:t>đặc</a:t>
          </a:r>
          <a:r>
            <a:rPr lang="en-US" sz="1500" kern="1200" dirty="0" smtClean="0">
              <a:sym typeface="Wingdings" panose="05000000000000000000" pitchFamily="2" charset="2"/>
            </a:rPr>
            <a:t> </a:t>
          </a:r>
          <a:r>
            <a:rPr lang="en-US" sz="1500" kern="1200" dirty="0" err="1" smtClean="0">
              <a:sym typeface="Wingdings" panose="05000000000000000000" pitchFamily="2" charset="2"/>
            </a:rPr>
            <a:t>hiệu</a:t>
          </a:r>
          <a:r>
            <a:rPr lang="en-US" sz="1500" kern="1200" dirty="0" smtClean="0">
              <a:sym typeface="Wingdings" panose="05000000000000000000" pitchFamily="2" charset="2"/>
            </a:rPr>
            <a:t> </a:t>
          </a:r>
          <a:r>
            <a:rPr lang="en-US" sz="1500" kern="1200" dirty="0" err="1" smtClean="0">
              <a:sym typeface="Wingdings" panose="05000000000000000000" pitchFamily="2" charset="2"/>
            </a:rPr>
            <a:t>ytdm</a:t>
          </a:r>
          <a:endParaRPr lang="en-US" sz="1500" kern="1200" dirty="0"/>
        </a:p>
        <a:p>
          <a:pPr marL="114300" lvl="1" indent="-114300" algn="l" defTabSz="666750">
            <a:lnSpc>
              <a:spcPct val="90000"/>
            </a:lnSpc>
            <a:spcBef>
              <a:spcPct val="0"/>
            </a:spcBef>
            <a:spcAft>
              <a:spcPct val="15000"/>
            </a:spcAft>
            <a:buChar char="••"/>
          </a:pPr>
          <a:r>
            <a:rPr lang="en-US" sz="1500" kern="1200" dirty="0" err="1" smtClean="0"/>
            <a:t>Không</a:t>
          </a:r>
          <a:r>
            <a:rPr lang="en-US" sz="1500" kern="1200" dirty="0" smtClean="0"/>
            <a:t> </a:t>
          </a:r>
          <a:r>
            <a:rPr lang="en-US" sz="1500" kern="1200" dirty="0" err="1" smtClean="0"/>
            <a:t>kéo</a:t>
          </a:r>
          <a:r>
            <a:rPr lang="en-US" sz="1500" kern="1200" dirty="0" smtClean="0"/>
            <a:t> </a:t>
          </a:r>
          <a:r>
            <a:rPr lang="en-US" sz="1500" kern="1200" dirty="0" err="1" smtClean="0"/>
            <a:t>dài</a:t>
          </a:r>
          <a:r>
            <a:rPr lang="en-US" sz="1500" kern="1200" dirty="0" smtClean="0"/>
            <a:t> </a:t>
          </a:r>
          <a:r>
            <a:rPr lang="en-US" sz="1500" kern="1200" dirty="0" err="1" smtClean="0"/>
            <a:t>hơn</a:t>
          </a:r>
          <a:r>
            <a:rPr lang="en-US" sz="1500" kern="1200" dirty="0" smtClean="0"/>
            <a:t>: </a:t>
          </a:r>
          <a:r>
            <a:rPr lang="en-US" sz="1500" kern="1200" dirty="0" err="1" smtClean="0"/>
            <a:t>kháng</a:t>
          </a:r>
          <a:r>
            <a:rPr lang="en-US" sz="1500" kern="1200" dirty="0" smtClean="0"/>
            <a:t> </a:t>
          </a:r>
          <a:r>
            <a:rPr lang="en-US" sz="1500" kern="1200" dirty="0" err="1" smtClean="0"/>
            <a:t>đông</a:t>
          </a:r>
          <a:r>
            <a:rPr lang="en-US" sz="1500" kern="1200" dirty="0" smtClean="0"/>
            <a:t> Lupus</a:t>
          </a:r>
          <a:endParaRPr lang="en-US" sz="1500" kern="1200" dirty="0"/>
        </a:p>
      </dsp:txBody>
      <dsp:txXfrm>
        <a:off x="2847784" y="2218214"/>
        <a:ext cx="2180582" cy="1382843"/>
      </dsp:txXfrm>
    </dsp:sp>
    <dsp:sp modelId="{76AAFC1A-3D65-4CED-B00C-E541D49E3925}">
      <dsp:nvSpPr>
        <dsp:cNvPr id="0" name=""/>
        <dsp:cNvSpPr/>
      </dsp:nvSpPr>
      <dsp:spPr>
        <a:xfrm>
          <a:off x="4086679" y="672173"/>
          <a:ext cx="2645930" cy="2645930"/>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66428B-9507-49B3-84CF-97062D8D2A85}">
      <dsp:nvSpPr>
        <dsp:cNvPr id="0" name=""/>
        <dsp:cNvSpPr/>
      </dsp:nvSpPr>
      <dsp:spPr>
        <a:xfrm>
          <a:off x="3308457" y="1373981"/>
          <a:ext cx="2014779" cy="8012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Ủ 2h</a:t>
          </a:r>
          <a:endParaRPr lang="en-US" sz="3500" kern="1200" dirty="0"/>
        </a:p>
      </dsp:txBody>
      <dsp:txXfrm>
        <a:off x="3331924" y="1397448"/>
        <a:ext cx="1967845" cy="754277"/>
      </dsp:txXfrm>
    </dsp:sp>
    <dsp:sp modelId="{51F3A43D-D3F6-4523-9F5E-B0C19FF7A2B6}">
      <dsp:nvSpPr>
        <dsp:cNvPr id="0" name=""/>
        <dsp:cNvSpPr/>
      </dsp:nvSpPr>
      <dsp:spPr>
        <a:xfrm>
          <a:off x="5609383" y="1774586"/>
          <a:ext cx="2266626" cy="186949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smtClean="0"/>
            <a:t>Định</a:t>
          </a:r>
          <a:r>
            <a:rPr lang="en-US" sz="1500" kern="1200" dirty="0" smtClean="0"/>
            <a:t> </a:t>
          </a:r>
          <a:r>
            <a:rPr lang="en-US" sz="1500" kern="1200" dirty="0" err="1" smtClean="0"/>
            <a:t>lượng</a:t>
          </a:r>
          <a:r>
            <a:rPr lang="en-US" sz="1500" kern="1200" dirty="0" smtClean="0"/>
            <a:t> </a:t>
          </a:r>
          <a:r>
            <a:rPr lang="en-US" sz="1500" kern="1200" dirty="0" err="1" smtClean="0"/>
            <a:t>nồng</a:t>
          </a:r>
          <a:r>
            <a:rPr lang="en-US" sz="1500" kern="1200" dirty="0" smtClean="0"/>
            <a:t> </a:t>
          </a:r>
          <a:r>
            <a:rPr lang="en-US" sz="1500" kern="1200" dirty="0" err="1" smtClean="0"/>
            <a:t>độ</a:t>
          </a:r>
          <a:r>
            <a:rPr lang="en-US" sz="1500" kern="1200" dirty="0" smtClean="0"/>
            <a:t> </a:t>
          </a:r>
          <a:r>
            <a:rPr lang="en-US" sz="1500" kern="1200" dirty="0" err="1" smtClean="0"/>
            <a:t>chất</a:t>
          </a:r>
          <a:r>
            <a:rPr lang="en-US" sz="1500" kern="1200" dirty="0" smtClean="0"/>
            <a:t> </a:t>
          </a:r>
          <a:r>
            <a:rPr lang="en-US" sz="1500" kern="1200" dirty="0" err="1" smtClean="0"/>
            <a:t>ức</a:t>
          </a:r>
          <a:r>
            <a:rPr lang="en-US" sz="1500" kern="1200" dirty="0" smtClean="0"/>
            <a:t> </a:t>
          </a:r>
          <a:r>
            <a:rPr lang="en-US" sz="1500" kern="1200" dirty="0" err="1" smtClean="0"/>
            <a:t>chế</a:t>
          </a:r>
          <a:endParaRPr lang="en-US" sz="1500" kern="1200" dirty="0"/>
        </a:p>
      </dsp:txBody>
      <dsp:txXfrm>
        <a:off x="5652405" y="1817608"/>
        <a:ext cx="2180582" cy="1382843"/>
      </dsp:txXfrm>
    </dsp:sp>
    <dsp:sp modelId="{6B915008-A15A-4022-9BA6-4F721BA1BAC4}">
      <dsp:nvSpPr>
        <dsp:cNvPr id="0" name=""/>
        <dsp:cNvSpPr/>
      </dsp:nvSpPr>
      <dsp:spPr>
        <a:xfrm>
          <a:off x="6113078" y="3243474"/>
          <a:ext cx="2014779" cy="8012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err="1" smtClean="0"/>
            <a:t>bethesda</a:t>
          </a:r>
          <a:endParaRPr lang="en-US" sz="3500" kern="1200" dirty="0"/>
        </a:p>
      </dsp:txBody>
      <dsp:txXfrm>
        <a:off x="6136545" y="3266941"/>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B0099-B56D-4A94-95DF-FB8F92F791DF}" type="datetimeFigureOut">
              <a:rPr lang="en-US" smtClean="0"/>
              <a:t>08-May-18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D1B71-209A-49F0-BF2F-5A9C88E8FDE3}" type="slidenum">
              <a:rPr lang="en-US" smtClean="0"/>
              <a:t>‹#›</a:t>
            </a:fld>
            <a:endParaRPr lang="en-US"/>
          </a:p>
        </p:txBody>
      </p:sp>
    </p:spTree>
    <p:extLst>
      <p:ext uri="{BB962C8B-B14F-4D97-AF65-F5344CB8AC3E}">
        <p14:creationId xmlns:p14="http://schemas.microsoft.com/office/powerpoint/2010/main" val="222098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a:t>
            </a:fld>
            <a:endParaRPr lang="en-US"/>
          </a:p>
        </p:txBody>
      </p:sp>
    </p:spTree>
    <p:extLst>
      <p:ext uri="{BB962C8B-B14F-4D97-AF65-F5344CB8AC3E}">
        <p14:creationId xmlns:p14="http://schemas.microsoft.com/office/powerpoint/2010/main" val="1597486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Wafarin</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tới</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VII </a:t>
            </a:r>
            <a:r>
              <a:rPr lang="en-US" baseline="0" dirty="0" err="1" smtClean="0"/>
              <a:t>đầu</a:t>
            </a:r>
            <a:r>
              <a:rPr lang="en-US" baseline="0" dirty="0" smtClean="0"/>
              <a:t> </a:t>
            </a:r>
            <a:r>
              <a:rPr lang="en-US" baseline="0" dirty="0" err="1" smtClean="0"/>
              <a:t>tiên</a:t>
            </a:r>
            <a:r>
              <a:rPr lang="en-US" baseline="0" dirty="0" smtClean="0"/>
              <a:t> (t1/2= 6h)</a:t>
            </a:r>
          </a:p>
          <a:p>
            <a:r>
              <a:rPr lang="en-US" baseline="0" dirty="0" err="1" smtClean="0"/>
              <a:t>Sau</a:t>
            </a:r>
            <a:r>
              <a:rPr lang="en-US" baseline="0" dirty="0" smtClean="0"/>
              <a:t> 3 </a:t>
            </a:r>
            <a:r>
              <a:rPr lang="en-US" baseline="0" dirty="0" err="1" smtClean="0"/>
              <a:t>ngày</a:t>
            </a:r>
            <a:r>
              <a:rPr lang="en-US" baseline="0" dirty="0" smtClean="0"/>
              <a:t> </a:t>
            </a:r>
            <a:r>
              <a:rPr lang="en-US" baseline="0" dirty="0" err="1" smtClean="0"/>
              <a:t>mới</a:t>
            </a:r>
            <a:r>
              <a:rPr lang="en-US" baseline="0" dirty="0" smtClean="0"/>
              <a:t> </a:t>
            </a:r>
            <a:r>
              <a:rPr lang="en-US" baseline="0" dirty="0" err="1" smtClean="0"/>
              <a:t>ức</a:t>
            </a:r>
            <a:r>
              <a:rPr lang="en-US" baseline="0" dirty="0" smtClean="0"/>
              <a:t> </a:t>
            </a:r>
            <a:r>
              <a:rPr lang="en-US" baseline="0" dirty="0" err="1" smtClean="0"/>
              <a:t>chế</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II (t1/2=3day)</a:t>
            </a:r>
          </a:p>
          <a:p>
            <a:r>
              <a:rPr lang="en-US" baseline="0"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sau</a:t>
            </a:r>
            <a:r>
              <a:rPr lang="en-US" baseline="0" dirty="0" smtClean="0"/>
              <a:t> 1 </a:t>
            </a:r>
            <a:r>
              <a:rPr lang="en-US" baseline="0" dirty="0" err="1" smtClean="0"/>
              <a:t>tuần</a:t>
            </a:r>
            <a:r>
              <a:rPr lang="en-US" baseline="0" dirty="0" smtClean="0"/>
              <a:t> </a:t>
            </a:r>
            <a:r>
              <a:rPr lang="en-US" baseline="0" dirty="0" err="1" smtClean="0"/>
              <a:t>khi</a:t>
            </a:r>
            <a:r>
              <a:rPr lang="en-US" baseline="0" dirty="0" smtClean="0"/>
              <a:t> </a:t>
            </a:r>
            <a:r>
              <a:rPr lang="en-US" baseline="0" dirty="0" err="1" smtClean="0"/>
              <a:t>nồng</a:t>
            </a:r>
            <a:r>
              <a:rPr lang="en-US" baseline="0" dirty="0" smtClean="0"/>
              <a:t> </a:t>
            </a:r>
            <a:r>
              <a:rPr lang="en-US" baseline="0" dirty="0" err="1" smtClean="0"/>
              <a:t>độ</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đông</a:t>
            </a:r>
            <a:r>
              <a:rPr lang="en-US" baseline="0" dirty="0" smtClean="0"/>
              <a:t> </a:t>
            </a:r>
            <a:r>
              <a:rPr lang="en-US" baseline="0" dirty="0" err="1" smtClean="0"/>
              <a:t>máu</a:t>
            </a:r>
            <a:r>
              <a:rPr lang="en-US" baseline="0" dirty="0" smtClean="0"/>
              <a:t> </a:t>
            </a:r>
            <a:r>
              <a:rPr lang="en-US" baseline="0" dirty="0" err="1" smtClean="0"/>
              <a:t>còn</a:t>
            </a:r>
            <a:r>
              <a:rPr lang="en-US" baseline="0" dirty="0" smtClean="0"/>
              <a:t> 10-35% </a:t>
            </a:r>
            <a:r>
              <a:rPr lang="en-US" baseline="0" dirty="0" err="1" smtClean="0"/>
              <a:t>bình</a:t>
            </a:r>
            <a:r>
              <a:rPr lang="en-US" baseline="0" dirty="0" smtClean="0"/>
              <a:t> </a:t>
            </a:r>
            <a:r>
              <a:rPr lang="en-US" baseline="0" dirty="0" err="1" smtClean="0"/>
              <a:t>thường</a:t>
            </a:r>
            <a:endParaRPr lang="en-US" baseline="0" dirty="0" smtClean="0"/>
          </a:p>
          <a:p>
            <a:r>
              <a:rPr lang="en-US" baseline="0" dirty="0" smtClean="0"/>
              <a:t>PT </a:t>
            </a:r>
            <a:r>
              <a:rPr lang="en-US" baseline="0" dirty="0" err="1" smtClean="0"/>
              <a:t>có</a:t>
            </a:r>
            <a:r>
              <a:rPr lang="en-US" baseline="0" dirty="0" smtClean="0"/>
              <a:t> 3/5 </a:t>
            </a:r>
            <a:r>
              <a:rPr lang="en-US" baseline="0" dirty="0" err="1" smtClean="0"/>
              <a:t>chất</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vitamin k: II,VII,X</a:t>
            </a:r>
          </a:p>
          <a:p>
            <a:r>
              <a:rPr lang="en-US" baseline="0" dirty="0" err="1" smtClean="0"/>
              <a:t>Tại</a:t>
            </a:r>
            <a:r>
              <a:rPr lang="en-US" baseline="0" dirty="0" smtClean="0"/>
              <a:t> </a:t>
            </a:r>
            <a:r>
              <a:rPr lang="en-US" baseline="0" dirty="0" err="1" smtClean="0"/>
              <a:t>nồng</a:t>
            </a:r>
            <a:r>
              <a:rPr lang="en-US" baseline="0" dirty="0" smtClean="0"/>
              <a:t> </a:t>
            </a:r>
            <a:r>
              <a:rPr lang="en-US" baseline="0" dirty="0" err="1" smtClean="0"/>
              <a:t>độ</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hoặc</a:t>
            </a:r>
            <a:r>
              <a:rPr lang="en-US" baseline="0" dirty="0" smtClean="0"/>
              <a:t> </a:t>
            </a:r>
            <a:r>
              <a:rPr lang="en-US" baseline="0" dirty="0" err="1" smtClean="0"/>
              <a:t>kéo</a:t>
            </a:r>
            <a:r>
              <a:rPr lang="en-US" baseline="0" dirty="0" smtClean="0"/>
              <a:t> </a:t>
            </a:r>
            <a:r>
              <a:rPr lang="en-US" baseline="0" dirty="0" err="1" smtClean="0"/>
              <a:t>dài</a:t>
            </a:r>
            <a:r>
              <a:rPr lang="en-US" baseline="0" dirty="0" smtClean="0"/>
              <a:t> </a:t>
            </a:r>
            <a:r>
              <a:rPr lang="en-US" baseline="0" dirty="0" err="1" smtClean="0"/>
              <a:t>nhẹ</a:t>
            </a:r>
            <a:r>
              <a:rPr lang="en-US" baseline="0" dirty="0" smtClean="0"/>
              <a:t> APTT.</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18</a:t>
            </a:fld>
            <a:endParaRPr lang="en-US"/>
          </a:p>
        </p:txBody>
      </p:sp>
    </p:spTree>
    <p:extLst>
      <p:ext uri="{BB962C8B-B14F-4D97-AF65-F5344CB8AC3E}">
        <p14:creationId xmlns:p14="http://schemas.microsoft.com/office/powerpoint/2010/main" val="3113377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Nồng</a:t>
            </a:r>
            <a:r>
              <a:rPr lang="en-US" dirty="0" smtClean="0"/>
              <a:t> </a:t>
            </a:r>
            <a:r>
              <a:rPr lang="en-US" dirty="0" err="1" smtClean="0"/>
              <a:t>độ</a:t>
            </a:r>
            <a:r>
              <a:rPr lang="en-US" dirty="0" smtClean="0"/>
              <a:t> </a:t>
            </a:r>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tính</a:t>
            </a:r>
            <a:r>
              <a:rPr lang="en-US" dirty="0" smtClean="0"/>
              <a:t> so </a:t>
            </a:r>
            <a:r>
              <a:rPr lang="en-US" dirty="0" err="1" smtClean="0"/>
              <a:t>với</a:t>
            </a:r>
            <a:r>
              <a:rPr lang="en-US" dirty="0" smtClean="0"/>
              <a:t> </a:t>
            </a:r>
            <a:r>
              <a:rPr lang="en-US" dirty="0" err="1" smtClean="0"/>
              <a:t>yếu</a:t>
            </a:r>
            <a:r>
              <a:rPr lang="en-US" dirty="0" smtClean="0"/>
              <a:t> </a:t>
            </a:r>
            <a:r>
              <a:rPr lang="en-US" dirty="0" err="1" smtClean="0"/>
              <a:t>tố</a:t>
            </a:r>
            <a:r>
              <a:rPr lang="en-US" dirty="0" smtClean="0"/>
              <a:t> VIII </a:t>
            </a:r>
            <a:r>
              <a:rPr lang="en-US" dirty="0" err="1" smtClean="0"/>
              <a:t>còn</a:t>
            </a:r>
            <a:r>
              <a:rPr lang="en-US" dirty="0" smtClean="0"/>
              <a:t> </a:t>
            </a:r>
            <a:r>
              <a:rPr lang="en-US" dirty="0" err="1" smtClean="0"/>
              <a:t>lại</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Ví</a:t>
            </a:r>
            <a:r>
              <a:rPr lang="en-US" dirty="0" smtClean="0"/>
              <a:t> </a:t>
            </a:r>
            <a:r>
              <a:rPr lang="en-US" dirty="0" err="1" smtClean="0"/>
              <a:t>dụ</a:t>
            </a:r>
            <a:r>
              <a:rPr lang="en-US" dirty="0" smtClean="0"/>
              <a:t> ở </a:t>
            </a:r>
            <a:r>
              <a:rPr lang="en-US" dirty="0" err="1" smtClean="0"/>
              <a:t>pha</a:t>
            </a:r>
            <a:r>
              <a:rPr lang="en-US" dirty="0" smtClean="0"/>
              <a:t> </a:t>
            </a:r>
            <a:r>
              <a:rPr lang="en-US" dirty="0" err="1" smtClean="0"/>
              <a:t>loãng</a:t>
            </a:r>
            <a:r>
              <a:rPr lang="en-US" dirty="0" smtClean="0"/>
              <a:t> 1/10 </a:t>
            </a:r>
            <a:r>
              <a:rPr lang="en-US" dirty="0" err="1" smtClean="0"/>
              <a:t>có</a:t>
            </a:r>
            <a:r>
              <a:rPr lang="en-US" dirty="0" smtClean="0"/>
              <a:t> </a:t>
            </a:r>
            <a:r>
              <a:rPr lang="en-US" dirty="0" err="1" smtClean="0"/>
              <a:t>yếu</a:t>
            </a:r>
            <a:r>
              <a:rPr lang="en-US" dirty="0" smtClean="0"/>
              <a:t> </a:t>
            </a:r>
            <a:r>
              <a:rPr lang="en-US" dirty="0" err="1" smtClean="0"/>
              <a:t>tố</a:t>
            </a:r>
            <a:r>
              <a:rPr lang="en-US" dirty="0" smtClean="0"/>
              <a:t> VIII </a:t>
            </a:r>
            <a:r>
              <a:rPr lang="en-US" dirty="0" err="1" smtClean="0"/>
              <a:t>còn</a:t>
            </a:r>
            <a:r>
              <a:rPr lang="en-US" dirty="0" smtClean="0"/>
              <a:t> </a:t>
            </a:r>
            <a:r>
              <a:rPr lang="en-US" dirty="0" err="1" smtClean="0"/>
              <a:t>lại</a:t>
            </a:r>
            <a:r>
              <a:rPr lang="en-US" dirty="0" smtClean="0"/>
              <a:t> 50%.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1Bu </a:t>
            </a:r>
            <a:r>
              <a:rPr lang="en-US" dirty="0" err="1" smtClean="0"/>
              <a:t>phải</a:t>
            </a:r>
            <a:r>
              <a:rPr lang="en-US" dirty="0" smtClean="0"/>
              <a:t> </a:t>
            </a:r>
            <a:r>
              <a:rPr lang="en-US" dirty="0" err="1" smtClean="0"/>
              <a:t>nhân</a:t>
            </a:r>
            <a:r>
              <a:rPr lang="en-US" dirty="0" smtClean="0"/>
              <a:t> 10 </a:t>
            </a:r>
            <a:r>
              <a:rPr lang="en-US" dirty="0" err="1" smtClean="0"/>
              <a:t>ra</a:t>
            </a:r>
            <a:r>
              <a:rPr lang="en-US" dirty="0" smtClean="0"/>
              <a:t> </a:t>
            </a:r>
            <a:r>
              <a:rPr lang="en-US" dirty="0" err="1" smtClean="0"/>
              <a:t>nồng</a:t>
            </a:r>
            <a:r>
              <a:rPr lang="en-US" dirty="0" smtClean="0"/>
              <a:t> </a:t>
            </a:r>
            <a:r>
              <a:rPr lang="en-US" dirty="0" err="1" smtClean="0"/>
              <a:t>độ</a:t>
            </a:r>
            <a:r>
              <a:rPr lang="en-US" dirty="0" smtClean="0"/>
              <a:t> </a:t>
            </a:r>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a:t>
            </a:r>
            <a:r>
              <a:rPr lang="en-US" dirty="0" err="1" smtClean="0"/>
              <a:t>là</a:t>
            </a:r>
            <a:r>
              <a:rPr lang="en-US"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Control: </a:t>
            </a:r>
            <a:r>
              <a:rPr lang="en-US" dirty="0" err="1" smtClean="0"/>
              <a:t>huyết</a:t>
            </a:r>
            <a:r>
              <a:rPr lang="en-US" baseline="0" dirty="0" smtClean="0"/>
              <a:t> </a:t>
            </a:r>
            <a:r>
              <a:rPr lang="en-US" baseline="0" dirty="0" err="1" smtClean="0"/>
              <a:t>tương</a:t>
            </a:r>
            <a:r>
              <a:rPr lang="en-US" baseline="0" dirty="0" smtClean="0"/>
              <a:t> </a:t>
            </a:r>
            <a:r>
              <a:rPr lang="en-US" baseline="0" dirty="0" err="1" smtClean="0"/>
              <a:t>người</a:t>
            </a:r>
            <a:r>
              <a:rPr lang="en-US" baseline="0" dirty="0" smtClean="0"/>
              <a:t> </a:t>
            </a:r>
            <a:r>
              <a:rPr lang="en-US" baseline="0" dirty="0" err="1" smtClean="0"/>
              <a:t>bình</a:t>
            </a:r>
            <a:r>
              <a:rPr lang="en-US" baseline="0" dirty="0" smtClean="0"/>
              <a:t> </a:t>
            </a:r>
            <a:r>
              <a:rPr lang="en-US" baseline="0" dirty="0" err="1" smtClean="0"/>
              <a:t>thường</a:t>
            </a:r>
            <a:r>
              <a:rPr lang="en-US" baseline="0" dirty="0" smtClean="0"/>
              <a:t> </a:t>
            </a:r>
            <a:r>
              <a:rPr lang="en-US" baseline="0" dirty="0" err="1" smtClean="0"/>
              <a:t>với</a:t>
            </a:r>
            <a:r>
              <a:rPr lang="en-US" baseline="0" dirty="0" smtClean="0"/>
              <a:t> </a:t>
            </a:r>
            <a:r>
              <a:rPr lang="en-US" baseline="0" dirty="0" err="1" smtClean="0"/>
              <a:t>đệm</a:t>
            </a:r>
            <a:r>
              <a:rPr lang="en-US" baseline="0" dirty="0" smtClean="0"/>
              <a:t> imidazole </a:t>
            </a:r>
            <a:r>
              <a:rPr lang="en-US" baseline="0" dirty="0" err="1" smtClean="0"/>
              <a:t>tỉ</a:t>
            </a:r>
            <a:r>
              <a:rPr lang="en-US" baseline="0" dirty="0" smtClean="0"/>
              <a:t> </a:t>
            </a:r>
            <a:r>
              <a:rPr lang="en-US" baseline="0" dirty="0" err="1" smtClean="0"/>
              <a:t>lệ</a:t>
            </a:r>
            <a:r>
              <a:rPr lang="en-US" baseline="0" dirty="0" smtClean="0"/>
              <a:t> 1:1</a:t>
            </a:r>
            <a:endParaRPr lang="en-US" dirty="0" smtClean="0"/>
          </a:p>
          <a:p>
            <a:r>
              <a:rPr lang="en-US" dirty="0" smtClean="0"/>
              <a:t>(</a:t>
            </a:r>
            <a:r>
              <a:rPr lang="en-US" sz="1200" b="0" i="0" kern="1200" dirty="0" smtClean="0">
                <a:solidFill>
                  <a:schemeClr val="tx1"/>
                </a:solidFill>
                <a:effectLst/>
                <a:latin typeface="+mn-lt"/>
                <a:ea typeface="+mn-ea"/>
                <a:cs typeface="+mn-cs"/>
              </a:rPr>
              <a:t>n the case of the Nijmegen modification, </a:t>
            </a:r>
            <a:r>
              <a:rPr lang="en-US" sz="1200" b="0" i="0" kern="1200" dirty="0" err="1" smtClean="0">
                <a:solidFill>
                  <a:schemeClr val="tx1"/>
                </a:solidFill>
                <a:effectLst/>
                <a:latin typeface="+mn-lt"/>
                <a:ea typeface="+mn-ea"/>
                <a:cs typeface="+mn-cs"/>
              </a:rPr>
              <a:t>immunodepleted</a:t>
            </a:r>
            <a:r>
              <a:rPr lang="en-US" sz="1200" b="0" i="0" kern="1200" dirty="0" smtClean="0">
                <a:solidFill>
                  <a:schemeClr val="tx1"/>
                </a:solidFill>
                <a:effectLst/>
                <a:latin typeface="+mn-lt"/>
                <a:ea typeface="+mn-ea"/>
                <a:cs typeface="+mn-cs"/>
              </a:rPr>
              <a:t> factor VIII deficient plasma)</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28</a:t>
            </a:fld>
            <a:endParaRPr lang="en-US"/>
          </a:p>
        </p:txBody>
      </p:sp>
    </p:spTree>
    <p:extLst>
      <p:ext uri="{BB962C8B-B14F-4D97-AF65-F5344CB8AC3E}">
        <p14:creationId xmlns:p14="http://schemas.microsoft.com/office/powerpoint/2010/main" val="217050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dị</a:t>
            </a:r>
            <a:r>
              <a:rPr lang="en-US" dirty="0" smtClean="0"/>
              <a:t> </a:t>
            </a:r>
            <a:r>
              <a:rPr lang="en-US" dirty="0" err="1" smtClean="0"/>
              <a:t>kháng</a:t>
            </a:r>
            <a:r>
              <a:rPr lang="en-US" dirty="0" smtClean="0"/>
              <a:t> </a:t>
            </a:r>
            <a:r>
              <a:rPr lang="en-US" dirty="0" err="1" smtClean="0"/>
              <a:t>thể</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hemophili</a:t>
            </a:r>
            <a:r>
              <a:rPr lang="en-US" dirty="0" smtClean="0"/>
              <a:t> </a:t>
            </a:r>
            <a:r>
              <a:rPr lang="en-US" dirty="0" err="1" smtClean="0"/>
              <a:t>nặng</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điều</a:t>
            </a:r>
            <a:r>
              <a:rPr lang="en-US" dirty="0" smtClean="0"/>
              <a:t> </a:t>
            </a:r>
            <a:r>
              <a:rPr lang="en-US" dirty="0" err="1" smtClean="0"/>
              <a:t>trị</a:t>
            </a:r>
            <a:r>
              <a:rPr lang="en-US" dirty="0" smtClean="0"/>
              <a:t>. </a:t>
            </a:r>
            <a:r>
              <a:rPr lang="en-US" dirty="0" err="1" smtClean="0"/>
              <a:t>Tự</a:t>
            </a:r>
            <a:r>
              <a:rPr lang="en-US" dirty="0" smtClean="0"/>
              <a:t> </a:t>
            </a:r>
            <a:r>
              <a:rPr lang="en-US" dirty="0" err="1" smtClean="0"/>
              <a:t>kháng</a:t>
            </a:r>
            <a:r>
              <a:rPr lang="en-US" baseline="0" dirty="0" smtClean="0"/>
              <a:t> </a:t>
            </a:r>
            <a:r>
              <a:rPr lang="en-US" baseline="0" dirty="0" err="1" smtClean="0"/>
              <a:t>thể</a:t>
            </a:r>
            <a:r>
              <a:rPr lang="en-US" baseline="0" dirty="0" smtClean="0"/>
              <a:t> </a:t>
            </a:r>
            <a:r>
              <a:rPr lang="en-US" baseline="0" dirty="0" err="1" smtClean="0"/>
              <a:t>hemopholi</a:t>
            </a:r>
            <a:r>
              <a:rPr lang="en-US" baseline="0" dirty="0" smtClean="0"/>
              <a:t> </a:t>
            </a:r>
            <a:r>
              <a:rPr lang="en-US" baseline="0" dirty="0" err="1" smtClean="0"/>
              <a:t>mắc</a:t>
            </a:r>
            <a:r>
              <a:rPr lang="en-US" baseline="0" dirty="0" smtClean="0"/>
              <a:t> </a:t>
            </a:r>
            <a:r>
              <a:rPr lang="en-US" baseline="0" dirty="0" err="1" smtClean="0"/>
              <a:t>phải</a:t>
            </a:r>
            <a:r>
              <a:rPr lang="en-US" baseline="0" dirty="0" smtClean="0"/>
              <a:t>. </a:t>
            </a:r>
            <a:endParaRPr lang="en-US" dirty="0" smtClean="0"/>
          </a:p>
          <a:p>
            <a:r>
              <a:rPr lang="en-US" dirty="0" err="1" smtClean="0"/>
              <a:t>Điều</a:t>
            </a:r>
            <a:r>
              <a:rPr lang="en-US" dirty="0" smtClean="0"/>
              <a:t> </a:t>
            </a:r>
            <a:r>
              <a:rPr lang="en-US" dirty="0" err="1" smtClean="0"/>
              <a:t>này</a:t>
            </a:r>
            <a:r>
              <a:rPr lang="en-US" dirty="0" smtClean="0"/>
              <a:t> </a:t>
            </a:r>
            <a:r>
              <a:rPr lang="en-US" dirty="0" err="1" smtClean="0"/>
              <a:t>giải</a:t>
            </a:r>
            <a:r>
              <a:rPr lang="en-US" dirty="0" smtClean="0"/>
              <a:t> </a:t>
            </a:r>
            <a:r>
              <a:rPr lang="en-US" dirty="0" err="1" smtClean="0"/>
              <a:t>thích</a:t>
            </a:r>
            <a:r>
              <a:rPr lang="en-US" dirty="0" smtClean="0"/>
              <a:t> </a:t>
            </a:r>
            <a:r>
              <a:rPr lang="en-US" dirty="0" err="1" smtClean="0"/>
              <a:t>một</a:t>
            </a:r>
            <a:r>
              <a:rPr lang="en-US" dirty="0" smtClean="0"/>
              <a:t> </a:t>
            </a:r>
            <a:r>
              <a:rPr lang="en-US" dirty="0" err="1" smtClean="0"/>
              <a:t>số</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với</a:t>
            </a:r>
            <a:r>
              <a:rPr lang="en-US" dirty="0" smtClean="0"/>
              <a:t> </a:t>
            </a:r>
            <a:r>
              <a:rPr lang="en-US" dirty="0" err="1" smtClean="0"/>
              <a:t>nồng</a:t>
            </a:r>
            <a:r>
              <a:rPr lang="en-US" dirty="0" smtClean="0"/>
              <a:t> </a:t>
            </a:r>
            <a:r>
              <a:rPr lang="en-US" dirty="0" err="1" smtClean="0"/>
              <a:t>độ</a:t>
            </a:r>
            <a:r>
              <a:rPr lang="en-US" dirty="0" smtClean="0"/>
              <a:t> </a:t>
            </a:r>
            <a:r>
              <a:rPr lang="en-US" dirty="0" err="1" smtClean="0"/>
              <a:t>thấp</a:t>
            </a:r>
            <a:r>
              <a:rPr lang="en-US" dirty="0" smtClean="0"/>
              <a:t> </a:t>
            </a:r>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hiện</a:t>
            </a:r>
            <a:r>
              <a:rPr lang="en-US" dirty="0" smtClean="0"/>
              <a:t>. </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32</a:t>
            </a:fld>
            <a:endParaRPr lang="en-US"/>
          </a:p>
        </p:txBody>
      </p:sp>
    </p:spTree>
    <p:extLst>
      <p:ext uri="{BB962C8B-B14F-4D97-AF65-F5344CB8AC3E}">
        <p14:creationId xmlns:p14="http://schemas.microsoft.com/office/powerpoint/2010/main" val="391494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loãng</a:t>
            </a:r>
            <a:r>
              <a:rPr lang="en-US" sz="1200" b="0" i="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plama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heparin, </a:t>
            </a:r>
            <a:r>
              <a:rPr lang="en-US" sz="1200" kern="1200" dirty="0" err="1" smtClean="0">
                <a:solidFill>
                  <a:schemeClr val="tx1"/>
                </a:solidFill>
                <a:effectLst/>
                <a:latin typeface="+mn-lt"/>
                <a:ea typeface="+mn-ea"/>
                <a:cs typeface="+mn-cs"/>
              </a:rPr>
              <a:t>nồng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FDP.</a:t>
            </a:r>
            <a:endParaRPr lang="en-US" sz="11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thrombin (100U/ml)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thrombin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fibrinogen</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Đường cong chuẩn được thiết lập bằng cách: pha dung dịch fibrinogen chuẩn (biết trước nồng độ) ở các nồng độ khác nhau rồi đo thời gian đông ở mỗi nồng độ sau khi cho thừa thrombin. Từ đó ta vẽ được một đường cong chuẩn nồng độ fibrinogen- thời gian. </a:t>
            </a:r>
            <a:endParaRPr lang="en-US" sz="1200" b="0" i="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labo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vượt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33</a:t>
            </a:fld>
            <a:endParaRPr lang="en-US"/>
          </a:p>
        </p:txBody>
      </p:sp>
    </p:spTree>
    <p:extLst>
      <p:ext uri="{BB962C8B-B14F-4D97-AF65-F5344CB8AC3E}">
        <p14:creationId xmlns:p14="http://schemas.microsoft.com/office/powerpoint/2010/main" val="3014150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Plasma </a:t>
            </a:r>
            <a:r>
              <a:rPr lang="en-US" dirty="0" err="1" smtClean="0"/>
              <a:t>thiếu</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trừ</a:t>
            </a:r>
            <a:r>
              <a:rPr lang="en-US" dirty="0" smtClean="0"/>
              <a:t> </a:t>
            </a:r>
            <a:r>
              <a:rPr lang="en-US" dirty="0" err="1" smtClean="0"/>
              <a:t>yếu</a:t>
            </a:r>
            <a:r>
              <a:rPr lang="en-US" dirty="0" smtClean="0"/>
              <a:t> </a:t>
            </a:r>
            <a:r>
              <a:rPr lang="en-US" dirty="0" err="1" smtClean="0"/>
              <a:t>tố</a:t>
            </a:r>
            <a:r>
              <a:rPr lang="en-US" dirty="0" smtClean="0"/>
              <a:t> </a:t>
            </a:r>
            <a:r>
              <a:rPr lang="en-US" dirty="0" err="1" smtClean="0"/>
              <a:t>muốn</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diện</a:t>
            </a:r>
            <a:r>
              <a:rPr lang="en-US" dirty="0" smtClean="0"/>
              <a:t> </a:t>
            </a:r>
            <a:r>
              <a:rPr lang="en-US" dirty="0" err="1" smtClean="0"/>
              <a:t>trên</a:t>
            </a:r>
            <a:r>
              <a:rPr lang="en-US" dirty="0" smtClean="0"/>
              <a:t> 75% </a:t>
            </a:r>
            <a:r>
              <a:rPr lang="en-US" dirty="0" err="1" smtClean="0"/>
              <a:t>nồng</a:t>
            </a:r>
            <a:r>
              <a:rPr lang="en-US" dirty="0" smtClean="0"/>
              <a:t> </a:t>
            </a:r>
            <a:r>
              <a:rPr lang="en-US" dirty="0" err="1" smtClean="0"/>
              <a:t>độ</a:t>
            </a:r>
            <a:r>
              <a:rPr lang="en-US" dirty="0" smtClean="0"/>
              <a:t> </a:t>
            </a:r>
            <a:r>
              <a:rPr lang="en-US" dirty="0" err="1" smtClean="0"/>
              <a:t>bình</a:t>
            </a:r>
            <a:r>
              <a:rPr lang="en-US" dirty="0" smtClean="0"/>
              <a:t> </a:t>
            </a:r>
            <a:r>
              <a:rPr lang="en-US" dirty="0" err="1" smtClean="0"/>
              <a:t>thường</a:t>
            </a:r>
            <a:r>
              <a:rPr lang="en-US" dirty="0" smtClean="0"/>
              <a:t> , </a:t>
            </a:r>
            <a:r>
              <a:rPr lang="en-US" dirty="0" err="1" smtClean="0"/>
              <a:t>chỉ</a:t>
            </a:r>
            <a:r>
              <a:rPr lang="en-US" dirty="0" smtClean="0"/>
              <a:t> </a:t>
            </a:r>
            <a:r>
              <a:rPr lang="en-US" dirty="0" err="1" smtClean="0"/>
              <a:t>có</a:t>
            </a:r>
            <a:r>
              <a:rPr lang="en-US" dirty="0" smtClean="0"/>
              <a:t> </a:t>
            </a:r>
            <a:r>
              <a:rPr lang="en-US" dirty="0" err="1" smtClean="0"/>
              <a:t>yếu</a:t>
            </a:r>
            <a:r>
              <a:rPr lang="en-US" dirty="0" smtClean="0"/>
              <a:t> </a:t>
            </a:r>
            <a:r>
              <a:rPr lang="en-US" dirty="0" err="1" smtClean="0"/>
              <a:t>tố</a:t>
            </a:r>
            <a:r>
              <a:rPr lang="en-US" dirty="0" smtClean="0"/>
              <a:t> </a:t>
            </a:r>
            <a:r>
              <a:rPr lang="en-US" dirty="0" err="1" smtClean="0"/>
              <a:t>cần</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tới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APTT</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40</a:t>
            </a:fld>
            <a:endParaRPr lang="en-US"/>
          </a:p>
        </p:txBody>
      </p:sp>
    </p:spTree>
    <p:extLst>
      <p:ext uri="{BB962C8B-B14F-4D97-AF65-F5344CB8AC3E}">
        <p14:creationId xmlns:p14="http://schemas.microsoft.com/office/powerpoint/2010/main" val="2092848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 VIII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gen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protein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V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VIII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vitamin K (II, VII, IX, X)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gen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enzyme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vitamin K… </a:t>
            </a: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43</a:t>
            </a:fld>
            <a:endParaRPr lang="en-US"/>
          </a:p>
        </p:txBody>
      </p:sp>
    </p:spTree>
    <p:extLst>
      <p:ext uri="{BB962C8B-B14F-4D97-AF65-F5344CB8AC3E}">
        <p14:creationId xmlns:p14="http://schemas.microsoft.com/office/powerpoint/2010/main" val="1741142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bò</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ủ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90s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Heparin.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tỷ</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màu</a:t>
            </a:r>
            <a:r>
              <a:rPr lang="en-US" sz="1200" kern="1200" dirty="0" smtClean="0">
                <a:solidFill>
                  <a:schemeClr val="tx1"/>
                </a:solidFill>
                <a:effectLst/>
                <a:latin typeface="+mn-lt"/>
                <a:ea typeface="+mn-ea"/>
                <a:cs typeface="+mn-cs"/>
              </a:rPr>
              <a:t> S-2765. </a:t>
            </a:r>
            <a:r>
              <a:rPr lang="en-US" sz="1200" kern="1200" dirty="0" err="1" smtClean="0">
                <a:solidFill>
                  <a:schemeClr val="tx1"/>
                </a:solidFill>
                <a:effectLst/>
                <a:latin typeface="+mn-lt"/>
                <a:ea typeface="+mn-ea"/>
                <a:cs typeface="+mn-cs"/>
              </a:rPr>
              <a:t>pNa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405nm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test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ủ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phút</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do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protease serine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heparin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test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a:t>
            </a:r>
          </a:p>
          <a:p>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Rẫy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bò</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52</a:t>
            </a:fld>
            <a:endParaRPr lang="en-US"/>
          </a:p>
        </p:txBody>
      </p:sp>
    </p:spTree>
    <p:extLst>
      <p:ext uri="{BB962C8B-B14F-4D97-AF65-F5344CB8AC3E}">
        <p14:creationId xmlns:p14="http://schemas.microsoft.com/office/powerpoint/2010/main" val="3327257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err="1" smtClean="0"/>
              <a:t>Sự</a:t>
            </a:r>
            <a:r>
              <a:rPr lang="en-US" dirty="0" smtClean="0"/>
              <a:t> </a:t>
            </a:r>
            <a:r>
              <a:rPr lang="en-US" dirty="0" err="1" smtClean="0"/>
              <a:t>hoạt</a:t>
            </a:r>
            <a:r>
              <a:rPr lang="en-US" dirty="0" smtClean="0"/>
              <a:t> </a:t>
            </a:r>
            <a:r>
              <a:rPr lang="en-US" dirty="0" err="1" smtClean="0"/>
              <a:t>hóa</a:t>
            </a:r>
            <a:r>
              <a:rPr lang="en-US" dirty="0" smtClean="0"/>
              <a:t> </a:t>
            </a:r>
            <a:r>
              <a:rPr lang="en-US" dirty="0" err="1" smtClean="0"/>
              <a:t>từ</a:t>
            </a:r>
            <a:r>
              <a:rPr lang="en-US" dirty="0" smtClean="0"/>
              <a:t> PC </a:t>
            </a:r>
            <a:r>
              <a:rPr lang="en-US" dirty="0" err="1" smtClean="0"/>
              <a:t>thành</a:t>
            </a:r>
            <a:r>
              <a:rPr lang="en-US" dirty="0" smtClean="0"/>
              <a:t> APC </a:t>
            </a:r>
            <a:r>
              <a:rPr lang="en-US" dirty="0" err="1" smtClean="0"/>
              <a:t>xảy</a:t>
            </a:r>
            <a:r>
              <a:rPr lang="en-US" dirty="0" smtClean="0"/>
              <a:t> </a:t>
            </a:r>
            <a:r>
              <a:rPr lang="en-US" dirty="0" err="1" smtClean="0"/>
              <a:t>ra</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chậm</a:t>
            </a:r>
            <a:r>
              <a:rPr lang="en-US" dirty="0" smtClean="0"/>
              <a:t> </a:t>
            </a:r>
            <a:r>
              <a:rPr lang="en-US" dirty="0" err="1" smtClean="0"/>
              <a:t>khi</a:t>
            </a:r>
            <a:r>
              <a:rPr lang="en-US" dirty="0" smtClean="0"/>
              <a:t> </a:t>
            </a:r>
            <a:r>
              <a:rPr lang="en-US" dirty="0" err="1" smtClean="0"/>
              <a:t>có</a:t>
            </a:r>
            <a:r>
              <a:rPr lang="en-US" dirty="0" smtClean="0"/>
              <a:t> </a:t>
            </a:r>
            <a:r>
              <a:rPr lang="en-US" dirty="0" err="1" smtClean="0"/>
              <a:t>sự</a:t>
            </a:r>
            <a:r>
              <a:rPr lang="en-US" dirty="0" smtClean="0"/>
              <a:t> </a:t>
            </a:r>
            <a:r>
              <a:rPr lang="en-US" dirty="0" err="1" smtClean="0"/>
              <a:t>hiện</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mình</a:t>
            </a:r>
            <a:r>
              <a:rPr lang="en-US" dirty="0" smtClean="0"/>
              <a:t> thrombin, </a:t>
            </a:r>
            <a:r>
              <a:rPr lang="en-US" dirty="0" err="1" smtClean="0"/>
              <a:t>nhưng</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hoạt</a:t>
            </a:r>
            <a:r>
              <a:rPr lang="en-US" dirty="0" smtClean="0"/>
              <a:t> </a:t>
            </a:r>
            <a:r>
              <a:rPr lang="en-US" dirty="0" err="1" smtClean="0"/>
              <a:t>hóa</a:t>
            </a:r>
            <a:r>
              <a:rPr lang="en-US" dirty="0" smtClean="0"/>
              <a:t> </a:t>
            </a:r>
            <a:r>
              <a:rPr lang="en-US" dirty="0" err="1" smtClean="0"/>
              <a:t>tăng</a:t>
            </a:r>
            <a:r>
              <a:rPr lang="en-US" dirty="0" smtClean="0"/>
              <a:t> </a:t>
            </a:r>
            <a:r>
              <a:rPr lang="en-US" dirty="0" err="1" smtClean="0"/>
              <a:t>thêm</a:t>
            </a:r>
            <a:r>
              <a:rPr lang="en-US" dirty="0" smtClean="0"/>
              <a:t> </a:t>
            </a:r>
            <a:r>
              <a:rPr lang="en-US" dirty="0" err="1" smtClean="0"/>
              <a:t>có</a:t>
            </a:r>
            <a:r>
              <a:rPr lang="en-US" dirty="0" smtClean="0"/>
              <a:t> ý </a:t>
            </a:r>
            <a:r>
              <a:rPr lang="en-US" dirty="0" err="1" smtClean="0"/>
              <a:t>nghĩa</a:t>
            </a:r>
            <a:r>
              <a:rPr lang="en-US" dirty="0" smtClean="0"/>
              <a:t> </a:t>
            </a:r>
            <a:r>
              <a:rPr lang="en-US" dirty="0" err="1" smtClean="0"/>
              <a:t>khi</a:t>
            </a:r>
            <a:r>
              <a:rPr lang="en-US" dirty="0" smtClean="0"/>
              <a:t> thrombin </a:t>
            </a:r>
            <a:r>
              <a:rPr lang="en-US" dirty="0" err="1" smtClean="0"/>
              <a:t>gắn</a:t>
            </a:r>
            <a:r>
              <a:rPr lang="en-US" dirty="0" smtClean="0"/>
              <a:t> </a:t>
            </a:r>
            <a:r>
              <a:rPr lang="en-US" dirty="0" err="1" smtClean="0"/>
              <a:t>vào</a:t>
            </a:r>
            <a:r>
              <a:rPr lang="en-US" dirty="0" smtClean="0"/>
              <a:t> </a:t>
            </a:r>
            <a:r>
              <a:rPr lang="en-US" dirty="0" err="1" smtClean="0"/>
              <a:t>thrombomodulin</a:t>
            </a:r>
            <a:r>
              <a:rPr lang="en-US" dirty="0" smtClean="0"/>
              <a:t> </a:t>
            </a:r>
            <a:r>
              <a:rPr lang="en-US" dirty="0" err="1" smtClean="0"/>
              <a:t>màng</a:t>
            </a:r>
            <a:r>
              <a:rPr lang="en-US" dirty="0" smtClean="0"/>
              <a:t> (Tm). Thrombin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Tm </a:t>
            </a:r>
            <a:r>
              <a:rPr lang="en-US" dirty="0" err="1" smtClean="0"/>
              <a:t>không</a:t>
            </a:r>
            <a:r>
              <a:rPr lang="en-US" dirty="0" smtClean="0"/>
              <a:t> </a:t>
            </a:r>
            <a:r>
              <a:rPr lang="en-US" dirty="0" err="1" smtClean="0"/>
              <a:t>có</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đông</a:t>
            </a:r>
            <a:r>
              <a:rPr lang="en-US" dirty="0" smtClean="0"/>
              <a:t> </a:t>
            </a:r>
            <a:r>
              <a:rPr lang="en-US" dirty="0" err="1" smtClean="0"/>
              <a:t>máu</a:t>
            </a:r>
            <a:r>
              <a:rPr lang="en-US" dirty="0" smtClean="0"/>
              <a:t> </a:t>
            </a:r>
            <a:r>
              <a:rPr lang="en-US" dirty="0" err="1" smtClean="0"/>
              <a:t>nhưng</a:t>
            </a:r>
            <a:r>
              <a:rPr lang="en-US" dirty="0" smtClean="0"/>
              <a:t> </a:t>
            </a:r>
            <a:r>
              <a:rPr lang="en-US" dirty="0" err="1" smtClean="0"/>
              <a:t>có</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kháng</a:t>
            </a:r>
            <a:r>
              <a:rPr lang="en-US" dirty="0" smtClean="0"/>
              <a:t> </a:t>
            </a:r>
            <a:r>
              <a:rPr lang="en-US" dirty="0" err="1" smtClean="0"/>
              <a:t>đông</a:t>
            </a:r>
            <a:r>
              <a:rPr lang="en-US" dirty="0" smtClean="0"/>
              <a:t> </a:t>
            </a:r>
            <a:r>
              <a:rPr lang="en-US" dirty="0" err="1" smtClean="0"/>
              <a:t>thông</a:t>
            </a:r>
            <a:r>
              <a:rPr lang="en-US" dirty="0" smtClean="0"/>
              <a:t> qua con </a:t>
            </a:r>
            <a:r>
              <a:rPr lang="en-US" dirty="0" err="1" smtClean="0"/>
              <a:t>đường</a:t>
            </a:r>
            <a:r>
              <a:rPr lang="en-US" dirty="0" smtClean="0"/>
              <a:t> protein S-protein 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sz="1600" dirty="0" smtClean="0"/>
              <a:t>(PCI- </a:t>
            </a:r>
            <a:r>
              <a:rPr lang="en-US" sz="1600" dirty="0" err="1" smtClean="0"/>
              <a:t>lịch</a:t>
            </a:r>
            <a:r>
              <a:rPr lang="en-US" sz="1600" dirty="0" smtClean="0"/>
              <a:t> </a:t>
            </a:r>
            <a:r>
              <a:rPr lang="en-US" sz="1600" dirty="0" err="1" smtClean="0"/>
              <a:t>sử</a:t>
            </a:r>
            <a:r>
              <a:rPr lang="en-US" sz="1600" dirty="0" smtClean="0"/>
              <a:t> </a:t>
            </a:r>
            <a:r>
              <a:rPr lang="en-US" sz="1600" dirty="0" err="1" smtClean="0"/>
              <a:t>được</a:t>
            </a:r>
            <a:r>
              <a:rPr lang="en-US" sz="1600" dirty="0" smtClean="0"/>
              <a:t> </a:t>
            </a:r>
            <a:r>
              <a:rPr lang="en-US" sz="1600" dirty="0" err="1" smtClean="0"/>
              <a:t>biết</a:t>
            </a:r>
            <a:r>
              <a:rPr lang="en-US" sz="1600" dirty="0" smtClean="0"/>
              <a:t> </a:t>
            </a:r>
            <a:r>
              <a:rPr lang="en-US" sz="1600" dirty="0" err="1" smtClean="0"/>
              <a:t>đến</a:t>
            </a:r>
            <a:r>
              <a:rPr lang="en-US" sz="1600" dirty="0" smtClean="0"/>
              <a:t> </a:t>
            </a:r>
            <a:r>
              <a:rPr lang="en-US" sz="1600" dirty="0" err="1" smtClean="0"/>
              <a:t>là</a:t>
            </a:r>
            <a:r>
              <a:rPr lang="en-US" sz="1600" dirty="0" smtClean="0"/>
              <a:t> PAI-3) </a:t>
            </a:r>
            <a:r>
              <a:rPr lang="en-US" sz="1600" dirty="0" err="1" smtClean="0"/>
              <a:t>một</a:t>
            </a:r>
            <a:r>
              <a:rPr lang="en-US" sz="1600" dirty="0" smtClean="0"/>
              <a:t> </a:t>
            </a:r>
            <a:r>
              <a:rPr lang="en-US" sz="1600" dirty="0" err="1" smtClean="0"/>
              <a:t>chất</a:t>
            </a:r>
            <a:r>
              <a:rPr lang="en-US" sz="1600" dirty="0" smtClean="0"/>
              <a:t> </a:t>
            </a:r>
            <a:r>
              <a:rPr lang="en-US" sz="1600" dirty="0" err="1" smtClean="0"/>
              <a:t>thuộc</a:t>
            </a:r>
            <a:r>
              <a:rPr lang="en-US" sz="1600" dirty="0" smtClean="0"/>
              <a:t> </a:t>
            </a:r>
            <a:r>
              <a:rPr lang="en-US" sz="1600" dirty="0" err="1" smtClean="0"/>
              <a:t>gia</a:t>
            </a:r>
            <a:r>
              <a:rPr lang="en-US" sz="1600" dirty="0" smtClean="0"/>
              <a:t> </a:t>
            </a:r>
            <a:r>
              <a:rPr lang="en-US" sz="1600" dirty="0" err="1" smtClean="0"/>
              <a:t>đình</a:t>
            </a:r>
            <a:r>
              <a:rPr lang="en-US" sz="1600" dirty="0" smtClean="0"/>
              <a:t> SERPIN </a:t>
            </a:r>
            <a:r>
              <a:rPr lang="en-US" sz="1600" dirty="0" err="1" smtClean="0"/>
              <a:t>của</a:t>
            </a:r>
            <a:r>
              <a:rPr lang="en-US" sz="1600" dirty="0" smtClean="0"/>
              <a:t> </a:t>
            </a:r>
            <a:r>
              <a:rPr lang="en-US" sz="1600" dirty="0" err="1" smtClean="0"/>
              <a:t>chất</a:t>
            </a:r>
            <a:r>
              <a:rPr lang="en-US" sz="1600" dirty="0" smtClean="0"/>
              <a:t> </a:t>
            </a:r>
            <a:r>
              <a:rPr lang="en-US" sz="1600" dirty="0" err="1" smtClean="0"/>
              <a:t>ức</a:t>
            </a:r>
            <a:r>
              <a:rPr lang="en-US" sz="1600" dirty="0" smtClean="0"/>
              <a:t> </a:t>
            </a:r>
            <a:r>
              <a:rPr lang="en-US" sz="1600" dirty="0" err="1" smtClean="0"/>
              <a:t>chế</a:t>
            </a:r>
            <a:r>
              <a:rPr lang="en-US" sz="1600" dirty="0" smtClean="0"/>
              <a:t> protease. </a:t>
            </a:r>
            <a:endParaRPr lang="en-US" sz="1400" dirty="0" smtClean="0"/>
          </a:p>
          <a:p>
            <a:pPr marL="0" marR="0" lvl="3" indent="0" algn="l" defTabSz="914400" rtl="0" eaLnBrk="1" fontAlgn="auto" latinLnBrk="0" hangingPunct="1">
              <a:lnSpc>
                <a:spcPct val="100000"/>
              </a:lnSpc>
              <a:spcBef>
                <a:spcPts val="0"/>
              </a:spcBef>
              <a:spcAft>
                <a:spcPts val="0"/>
              </a:spcAft>
              <a:buClrTx/>
              <a:buSzTx/>
              <a:buFontTx/>
              <a:buNone/>
              <a:tabLst/>
              <a:defRPr/>
            </a:pPr>
            <a:endParaRPr lang="en-US" sz="1600" dirty="0" smtClean="0"/>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57</a:t>
            </a:fld>
            <a:endParaRPr lang="en-US"/>
          </a:p>
        </p:txBody>
      </p:sp>
    </p:spTree>
    <p:extLst>
      <p:ext uri="{BB962C8B-B14F-4D97-AF65-F5344CB8AC3E}">
        <p14:creationId xmlns:p14="http://schemas.microsoft.com/office/powerpoint/2010/main" val="403046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Lưu</a:t>
            </a:r>
            <a:r>
              <a:rPr lang="en-US" dirty="0" smtClean="0"/>
              <a:t> ý, </a:t>
            </a:r>
            <a:r>
              <a:rPr lang="en-US" dirty="0" err="1" smtClean="0"/>
              <a:t>không</a:t>
            </a:r>
            <a:r>
              <a:rPr lang="en-US" dirty="0" smtClean="0"/>
              <a:t> </a:t>
            </a:r>
            <a:r>
              <a:rPr lang="en-US" dirty="0" err="1" smtClean="0"/>
              <a:t>cần</a:t>
            </a:r>
            <a:r>
              <a:rPr lang="en-US" dirty="0" smtClean="0"/>
              <a:t> calcium, phospholipid </a:t>
            </a:r>
            <a:r>
              <a:rPr lang="en-US" dirty="0" err="1" smtClean="0"/>
              <a:t>hoặc</a:t>
            </a:r>
            <a:r>
              <a:rPr lang="en-US" dirty="0" smtClean="0"/>
              <a:t> </a:t>
            </a:r>
            <a:r>
              <a:rPr lang="en-US" dirty="0" err="1" smtClean="0"/>
              <a:t>chất</a:t>
            </a:r>
            <a:r>
              <a:rPr lang="en-US" dirty="0" smtClean="0"/>
              <a:t> </a:t>
            </a:r>
            <a:r>
              <a:rPr lang="en-US" dirty="0" err="1" smtClean="0"/>
              <a:t>hoạt</a:t>
            </a:r>
            <a:r>
              <a:rPr lang="en-US" dirty="0" smtClean="0"/>
              <a:t> </a:t>
            </a:r>
            <a:r>
              <a:rPr lang="en-US" dirty="0" err="1" smtClean="0"/>
              <a:t>hóa</a:t>
            </a:r>
            <a:r>
              <a:rPr lang="en-US" dirty="0" smtClean="0"/>
              <a:t> </a:t>
            </a:r>
            <a:r>
              <a:rPr lang="en-US" dirty="0" err="1" smtClean="0"/>
              <a:t>đông</a:t>
            </a:r>
            <a:r>
              <a:rPr lang="en-US" dirty="0" smtClean="0"/>
              <a:t> </a:t>
            </a:r>
            <a:r>
              <a:rPr lang="en-US" dirty="0" err="1" smtClean="0"/>
              <a:t>máu</a:t>
            </a:r>
            <a:r>
              <a:rPr lang="en-US" dirty="0" smtClean="0"/>
              <a:t> </a:t>
            </a:r>
            <a:r>
              <a:rPr lang="en-US" dirty="0" err="1" smtClean="0"/>
              <a:t>mà</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một</a:t>
            </a:r>
            <a:r>
              <a:rPr lang="en-US" dirty="0" smtClean="0"/>
              <a:t> </a:t>
            </a:r>
            <a:r>
              <a:rPr lang="en-US" dirty="0" err="1" smtClean="0"/>
              <a:t>nguồn</a:t>
            </a:r>
            <a:r>
              <a:rPr lang="en-US" dirty="0" smtClean="0"/>
              <a:t> protein C </a:t>
            </a:r>
            <a:r>
              <a:rPr lang="en-US" dirty="0" err="1" smtClean="0"/>
              <a:t>và</a:t>
            </a:r>
            <a:r>
              <a:rPr lang="en-US" dirty="0" smtClean="0"/>
              <a:t> </a:t>
            </a:r>
            <a:r>
              <a:rPr lang="en-US" dirty="0" err="1" smtClean="0"/>
              <a:t>sự</a:t>
            </a:r>
            <a:r>
              <a:rPr lang="en-US" dirty="0" smtClean="0"/>
              <a:t> </a:t>
            </a:r>
            <a:r>
              <a:rPr lang="en-US" dirty="0" err="1" smtClean="0"/>
              <a:t>hình</a:t>
            </a:r>
            <a:r>
              <a:rPr lang="en-US" dirty="0" smtClean="0"/>
              <a:t> </a:t>
            </a:r>
            <a:r>
              <a:rPr lang="en-US" dirty="0" err="1" smtClean="0"/>
              <a:t>thành</a:t>
            </a:r>
            <a:r>
              <a:rPr lang="en-US" dirty="0" smtClean="0"/>
              <a:t> </a:t>
            </a:r>
            <a:r>
              <a:rPr lang="en-US" dirty="0" err="1" smtClean="0"/>
              <a:t>cục</a:t>
            </a:r>
            <a:r>
              <a:rPr lang="en-US" dirty="0" smtClean="0"/>
              <a:t> </a:t>
            </a:r>
            <a:r>
              <a:rPr lang="en-US" dirty="0" err="1" smtClean="0"/>
              <a:t>máu</a:t>
            </a:r>
            <a:r>
              <a:rPr lang="en-US" dirty="0" smtClean="0"/>
              <a:t> </a:t>
            </a:r>
            <a:r>
              <a:rPr lang="en-US" dirty="0" err="1" smtClean="0"/>
              <a:t>là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thiếu</a:t>
            </a:r>
            <a:r>
              <a:rPr lang="en-US" dirty="0" smtClean="0"/>
              <a:t> </a:t>
            </a:r>
            <a:r>
              <a:rPr lang="en-US" dirty="0" err="1" smtClean="0"/>
              <a:t>cho</a:t>
            </a:r>
            <a:r>
              <a:rPr lang="en-US" dirty="0" smtClean="0"/>
              <a:t> test </a:t>
            </a:r>
            <a:r>
              <a:rPr lang="en-US" dirty="0" err="1" smtClean="0"/>
              <a:t>này</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59</a:t>
            </a:fld>
            <a:endParaRPr lang="en-US"/>
          </a:p>
        </p:txBody>
      </p:sp>
    </p:spTree>
    <p:extLst>
      <p:ext uri="{BB962C8B-B14F-4D97-AF65-F5344CB8AC3E}">
        <p14:creationId xmlns:p14="http://schemas.microsoft.com/office/powerpoint/2010/main" val="3149242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PS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PS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PS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liềm</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thụ</a:t>
            </a:r>
            <a:r>
              <a:rPr lang="en-US" sz="1200" kern="1200" dirty="0" smtClean="0">
                <a:solidFill>
                  <a:schemeClr val="tx1"/>
                </a:solidFill>
                <a:effectLst/>
                <a:latin typeface="+mn-lt"/>
                <a:ea typeface="+mn-ea"/>
                <a:cs typeface="+mn-cs"/>
              </a:rPr>
              <a:t> PS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liềm</a:t>
            </a:r>
            <a:r>
              <a:rPr lang="en-US" sz="1200" kern="1200" dirty="0" smtClean="0">
                <a:solidFill>
                  <a:schemeClr val="tx1"/>
                </a:solidFill>
                <a:effectLst/>
                <a:latin typeface="+mn-lt"/>
                <a:ea typeface="+mn-ea"/>
                <a:cs typeface="+mn-cs"/>
              </a:rPr>
              <a:t>. PS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67</a:t>
            </a:fld>
            <a:endParaRPr lang="en-US"/>
          </a:p>
        </p:txBody>
      </p:sp>
    </p:spTree>
    <p:extLst>
      <p:ext uri="{BB962C8B-B14F-4D97-AF65-F5344CB8AC3E}">
        <p14:creationId xmlns:p14="http://schemas.microsoft.com/office/powerpoint/2010/main" val="300753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Xét</a:t>
            </a:r>
            <a:r>
              <a:rPr lang="en-US" baseline="0" dirty="0" smtClean="0"/>
              <a:t> </a:t>
            </a:r>
            <a:r>
              <a:rPr lang="en-US" baseline="0" dirty="0" err="1" smtClean="0"/>
              <a:t>nghiệm</a:t>
            </a:r>
            <a:r>
              <a:rPr lang="en-US" baseline="0" dirty="0" smtClean="0"/>
              <a:t> con </a:t>
            </a:r>
            <a:r>
              <a:rPr lang="en-US" baseline="0" dirty="0" err="1" smtClean="0"/>
              <a:t>đường</a:t>
            </a:r>
            <a:r>
              <a:rPr lang="en-US" baseline="0" dirty="0" smtClean="0"/>
              <a:t> </a:t>
            </a:r>
            <a:r>
              <a:rPr lang="en-US" baseline="0" dirty="0" err="1" smtClean="0"/>
              <a:t>đông</a:t>
            </a:r>
            <a:r>
              <a:rPr lang="en-US" baseline="0" dirty="0" smtClean="0"/>
              <a:t> </a:t>
            </a:r>
            <a:r>
              <a:rPr lang="en-US" baseline="0" dirty="0" err="1" smtClean="0"/>
              <a:t>máu</a:t>
            </a:r>
            <a:r>
              <a:rPr lang="en-US" baseline="0" dirty="0" smtClean="0"/>
              <a:t> </a:t>
            </a:r>
            <a:r>
              <a:rPr lang="en-US" baseline="0" dirty="0" err="1" smtClean="0"/>
              <a:t>nội</a:t>
            </a:r>
            <a:r>
              <a:rPr lang="en-US" baseline="0" dirty="0" smtClean="0"/>
              <a:t> </a:t>
            </a:r>
            <a:r>
              <a:rPr lang="en-US" baseline="0" dirty="0" err="1" smtClean="0"/>
              <a:t>sinh</a:t>
            </a:r>
            <a:r>
              <a:rPr lang="en-US" baseline="0" dirty="0" smtClean="0"/>
              <a:t> APTT, </a:t>
            </a:r>
            <a:r>
              <a:rPr lang="en-US" baseline="0" dirty="0" err="1" smtClean="0"/>
              <a:t>ngoại</a:t>
            </a:r>
            <a:r>
              <a:rPr lang="en-US" baseline="0" dirty="0" smtClean="0"/>
              <a:t> </a:t>
            </a:r>
            <a:r>
              <a:rPr lang="en-US" baseline="0" dirty="0" err="1" smtClean="0"/>
              <a:t>sinh</a:t>
            </a:r>
            <a:r>
              <a:rPr lang="en-US" baseline="0" dirty="0" smtClean="0"/>
              <a:t> PT, </a:t>
            </a:r>
            <a:r>
              <a:rPr lang="en-US" baseline="0" dirty="0" err="1" smtClean="0"/>
              <a:t>định</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đông</a:t>
            </a:r>
            <a:r>
              <a:rPr lang="en-US" baseline="0" dirty="0" smtClean="0"/>
              <a:t> </a:t>
            </a:r>
            <a:r>
              <a:rPr lang="en-US" baseline="0" dirty="0" err="1" smtClean="0"/>
              <a:t>máu</a:t>
            </a:r>
            <a:r>
              <a:rPr lang="en-US" baseline="0" dirty="0" smtClean="0"/>
              <a:t> </a:t>
            </a:r>
            <a:r>
              <a:rPr lang="en-US" baseline="0" dirty="0" err="1" smtClean="0"/>
              <a:t>thông</a:t>
            </a:r>
            <a:r>
              <a:rPr lang="en-US" baseline="0" dirty="0" smtClean="0"/>
              <a:t> qua </a:t>
            </a:r>
            <a:r>
              <a:rPr lang="en-US" baseline="0" dirty="0" err="1" smtClean="0"/>
              <a:t>nó</a:t>
            </a:r>
            <a:endParaRPr lang="en-US" baseline="0" dirty="0" smtClean="0"/>
          </a:p>
          <a:p>
            <a:r>
              <a:rPr lang="en-US" baseline="0" dirty="0" smtClean="0"/>
              <a:t>thrombin (TT), fibrinogen, </a:t>
            </a:r>
            <a:r>
              <a:rPr lang="en-US" baseline="0" dirty="0" err="1" smtClean="0"/>
              <a:t>định</a:t>
            </a:r>
            <a:r>
              <a:rPr lang="en-US" baseline="0" dirty="0" smtClean="0"/>
              <a:t> </a:t>
            </a:r>
            <a:r>
              <a:rPr lang="en-US" baseline="0" dirty="0" err="1" smtClean="0"/>
              <a:t>lượng</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XIII. </a:t>
            </a:r>
          </a:p>
          <a:p>
            <a:r>
              <a:rPr lang="en-US" baseline="0" dirty="0" err="1" smtClean="0"/>
              <a:t>Bộ</a:t>
            </a:r>
            <a:r>
              <a:rPr lang="en-US" baseline="0" dirty="0" smtClean="0"/>
              <a:t> </a:t>
            </a:r>
            <a:r>
              <a:rPr lang="en-US" baseline="0" dirty="0" err="1" smtClean="0"/>
              <a:t>xét</a:t>
            </a:r>
            <a:r>
              <a:rPr lang="en-US" baseline="0" dirty="0" smtClean="0"/>
              <a:t> </a:t>
            </a:r>
            <a:r>
              <a:rPr lang="en-US" baseline="0" dirty="0" err="1" smtClean="0"/>
              <a:t>nghiệm</a:t>
            </a:r>
            <a:r>
              <a:rPr lang="en-US" baseline="0" dirty="0" smtClean="0"/>
              <a:t> </a:t>
            </a:r>
            <a:r>
              <a:rPr lang="en-US" baseline="0" dirty="0" err="1" smtClean="0"/>
              <a:t>tăng</a:t>
            </a:r>
            <a:r>
              <a:rPr lang="en-US" baseline="0" dirty="0" smtClean="0"/>
              <a:t> </a:t>
            </a:r>
            <a:r>
              <a:rPr lang="en-US" baseline="0" dirty="0" err="1" smtClean="0"/>
              <a:t>đông</a:t>
            </a:r>
            <a:endParaRPr lang="en-US" baseline="0" dirty="0" smtClean="0"/>
          </a:p>
          <a:p>
            <a:r>
              <a:rPr lang="en-US" baseline="0" dirty="0" err="1" smtClean="0"/>
              <a:t>Xét</a:t>
            </a:r>
            <a:r>
              <a:rPr lang="en-US" baseline="0" dirty="0" smtClean="0"/>
              <a:t> </a:t>
            </a:r>
            <a:r>
              <a:rPr lang="en-US" baseline="0" dirty="0" err="1" smtClean="0"/>
              <a:t>nghiệm</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tiểu</a:t>
            </a:r>
            <a:r>
              <a:rPr lang="en-US" baseline="0" dirty="0" smtClean="0"/>
              <a:t> </a:t>
            </a:r>
            <a:r>
              <a:rPr lang="en-US" baseline="0" dirty="0" err="1" smtClean="0"/>
              <a:t>cầu</a:t>
            </a:r>
            <a:endParaRPr lang="en-US" baseline="0" dirty="0" smtClean="0"/>
          </a:p>
          <a:p>
            <a:r>
              <a:rPr lang="en-US" baseline="0" dirty="0" err="1" smtClean="0"/>
              <a:t>Xét</a:t>
            </a:r>
            <a:r>
              <a:rPr lang="en-US" baseline="0" dirty="0" smtClean="0"/>
              <a:t> </a:t>
            </a:r>
            <a:r>
              <a:rPr lang="en-US" baseline="0" dirty="0" err="1" smtClean="0"/>
              <a:t>nghiệm</a:t>
            </a:r>
            <a:r>
              <a:rPr lang="en-US" baseline="0" dirty="0" smtClean="0"/>
              <a:t> VWF</a:t>
            </a:r>
          </a:p>
          <a:p>
            <a:r>
              <a:rPr lang="en-US" baseline="0" dirty="0" err="1" smtClean="0"/>
              <a:t>Định</a:t>
            </a:r>
            <a:r>
              <a:rPr lang="en-US" baseline="0" dirty="0" smtClean="0"/>
              <a:t> </a:t>
            </a:r>
            <a:r>
              <a:rPr lang="en-US" baseline="0" dirty="0" err="1" smtClean="0"/>
              <a:t>lượng</a:t>
            </a:r>
            <a:r>
              <a:rPr lang="en-US" baseline="0" dirty="0" smtClean="0"/>
              <a:t> anti </a:t>
            </a:r>
            <a:r>
              <a:rPr lang="en-US" baseline="0" dirty="0" err="1" smtClean="0"/>
              <a:t>Xa</a:t>
            </a:r>
            <a:endParaRPr lang="en-US" baseline="0" dirty="0" smtClean="0"/>
          </a:p>
          <a:p>
            <a:r>
              <a:rPr lang="en-US" baseline="0" dirty="0" err="1" smtClean="0"/>
              <a:t>Bộ</a:t>
            </a:r>
            <a:r>
              <a:rPr lang="en-US" baseline="0" dirty="0" smtClean="0"/>
              <a:t> </a:t>
            </a:r>
            <a:r>
              <a:rPr lang="en-US" baseline="0" dirty="0" err="1" smtClean="0"/>
              <a:t>xét</a:t>
            </a:r>
            <a:r>
              <a:rPr lang="en-US" baseline="0" dirty="0" smtClean="0"/>
              <a:t> </a:t>
            </a:r>
            <a:r>
              <a:rPr lang="en-US" baseline="0" dirty="0" err="1" smtClean="0"/>
              <a:t>nghiệm</a:t>
            </a:r>
            <a:r>
              <a:rPr lang="en-US" baseline="0" dirty="0" smtClean="0"/>
              <a:t> </a:t>
            </a:r>
            <a:r>
              <a:rPr lang="en-US" baseline="0" dirty="0" err="1" smtClean="0"/>
              <a:t>tiêu</a:t>
            </a:r>
            <a:r>
              <a:rPr lang="en-US" baseline="0" dirty="0" smtClean="0"/>
              <a:t> </a:t>
            </a:r>
            <a:r>
              <a:rPr lang="en-US" baseline="0" dirty="0" err="1" smtClean="0"/>
              <a:t>sợi</a:t>
            </a:r>
            <a:r>
              <a:rPr lang="en-US" baseline="0" dirty="0" smtClean="0"/>
              <a:t> </a:t>
            </a:r>
            <a:r>
              <a:rPr lang="en-US" baseline="0" dirty="0" err="1" smtClean="0"/>
              <a:t>huyết</a:t>
            </a:r>
            <a:endParaRPr lang="en-US" baseline="0" dirty="0" smtClean="0"/>
          </a:p>
        </p:txBody>
      </p:sp>
      <p:sp>
        <p:nvSpPr>
          <p:cNvPr id="4" name="Slide Number Placeholder 3"/>
          <p:cNvSpPr>
            <a:spLocks noGrp="1"/>
          </p:cNvSpPr>
          <p:nvPr>
            <p:ph type="sldNum" sz="quarter" idx="10"/>
          </p:nvPr>
        </p:nvSpPr>
        <p:spPr/>
        <p:txBody>
          <a:bodyPr/>
          <a:lstStyle/>
          <a:p>
            <a:fld id="{A11D1B71-209A-49F0-BF2F-5A9C88E8FDE3}" type="slidenum">
              <a:rPr lang="en-US" smtClean="0"/>
              <a:t>3</a:t>
            </a:fld>
            <a:endParaRPr lang="en-US"/>
          </a:p>
        </p:txBody>
      </p:sp>
    </p:spTree>
    <p:extLst>
      <p:ext uri="{BB962C8B-B14F-4D97-AF65-F5344CB8AC3E}">
        <p14:creationId xmlns:p14="http://schemas.microsoft.com/office/powerpoint/2010/main" val="3822793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APCr</a:t>
            </a:r>
            <a:r>
              <a:rPr lang="en-US" dirty="0" smtClean="0"/>
              <a:t>: </a:t>
            </a:r>
            <a:r>
              <a:rPr lang="en-US" dirty="0" err="1" smtClean="0"/>
              <a:t>được</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đầu</a:t>
            </a:r>
            <a:r>
              <a:rPr lang="en-US" dirty="0" smtClean="0"/>
              <a:t> </a:t>
            </a:r>
            <a:r>
              <a:rPr lang="en-US" dirty="0" err="1" smtClean="0"/>
              <a:t>tiên</a:t>
            </a:r>
            <a:r>
              <a:rPr lang="en-US" dirty="0" smtClean="0"/>
              <a:t> qua </a:t>
            </a:r>
            <a:r>
              <a:rPr lang="en-US" dirty="0" err="1" smtClean="0"/>
              <a:t>sử</a:t>
            </a:r>
            <a:r>
              <a:rPr lang="en-US" dirty="0" smtClean="0"/>
              <a:t> </a:t>
            </a:r>
            <a:r>
              <a:rPr lang="en-US" dirty="0" err="1" smtClean="0"/>
              <a:t>dụng</a:t>
            </a:r>
            <a:r>
              <a:rPr lang="en-US" dirty="0" smtClean="0"/>
              <a:t> APTT </a:t>
            </a:r>
            <a:r>
              <a:rPr lang="en-US" dirty="0" err="1" smtClean="0"/>
              <a:t>biến</a:t>
            </a:r>
            <a:r>
              <a:rPr lang="en-US" dirty="0" smtClean="0"/>
              <a:t> </a:t>
            </a:r>
            <a:r>
              <a:rPr lang="en-US" dirty="0" err="1" smtClean="0"/>
              <a:t>đổi</a:t>
            </a:r>
            <a:r>
              <a:rPr lang="en-US" dirty="0" smtClean="0"/>
              <a:t>.</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68</a:t>
            </a:fld>
            <a:endParaRPr lang="en-US"/>
          </a:p>
        </p:txBody>
      </p:sp>
    </p:spTree>
    <p:extLst>
      <p:ext uri="{BB962C8B-B14F-4D97-AF65-F5344CB8AC3E}">
        <p14:creationId xmlns:p14="http://schemas.microsoft.com/office/powerpoint/2010/main" val="1043693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dirty="0" smtClean="0"/>
              <a:t> </a:t>
            </a:r>
            <a:r>
              <a:rPr lang="en-US" dirty="0" err="1" smtClean="0"/>
              <a:t>sự</a:t>
            </a:r>
            <a:r>
              <a:rPr lang="en-US" dirty="0" smtClean="0"/>
              <a:t> </a:t>
            </a:r>
            <a:r>
              <a:rPr lang="en-US" dirty="0" err="1" smtClean="0"/>
              <a:t>hiện</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huyết</a:t>
            </a:r>
            <a:r>
              <a:rPr lang="en-US" dirty="0" smtClean="0"/>
              <a:t> </a:t>
            </a:r>
            <a:r>
              <a:rPr lang="en-US" dirty="0" err="1" smtClean="0"/>
              <a:t>tương</a:t>
            </a:r>
            <a:r>
              <a:rPr lang="en-US" dirty="0" smtClean="0"/>
              <a:t> </a:t>
            </a:r>
            <a:r>
              <a:rPr lang="en-US" dirty="0" err="1" smtClean="0"/>
              <a:t>thử</a:t>
            </a:r>
            <a:r>
              <a:rPr lang="en-US" dirty="0" smtClean="0"/>
              <a:t> </a:t>
            </a:r>
            <a:r>
              <a:rPr lang="en-US" dirty="0" err="1" smtClean="0"/>
              <a:t>có</a:t>
            </a:r>
            <a:r>
              <a:rPr lang="en-US" dirty="0" smtClean="0"/>
              <a:t> </a:t>
            </a:r>
            <a:r>
              <a:rPr lang="en-US" dirty="0" err="1" smtClean="0"/>
              <a:t>chứa</a:t>
            </a:r>
            <a:r>
              <a:rPr lang="en-US" dirty="0" smtClean="0"/>
              <a:t> </a:t>
            </a:r>
            <a:r>
              <a:rPr lang="en-US" dirty="0" err="1" smtClean="0"/>
              <a:t>yếu</a:t>
            </a:r>
            <a:r>
              <a:rPr lang="en-US" dirty="0" smtClean="0"/>
              <a:t> </a:t>
            </a:r>
            <a:r>
              <a:rPr lang="en-US" dirty="0" err="1" smtClean="0"/>
              <a:t>tố</a:t>
            </a:r>
            <a:r>
              <a:rPr lang="en-US" dirty="0" smtClean="0"/>
              <a:t> V, </a:t>
            </a:r>
            <a:r>
              <a:rPr lang="en-US" dirty="0" err="1" smtClean="0"/>
              <a:t>độ</a:t>
            </a:r>
            <a:r>
              <a:rPr lang="en-US" dirty="0" smtClean="0"/>
              <a:t> </a:t>
            </a:r>
            <a:r>
              <a:rPr lang="en-US" dirty="0" err="1" smtClean="0"/>
              <a:t>nhạy</a:t>
            </a:r>
            <a:r>
              <a:rPr lang="en-US" dirty="0" smtClean="0"/>
              <a:t> </a:t>
            </a:r>
            <a:r>
              <a:rPr lang="en-US" dirty="0" err="1" smtClean="0"/>
              <a:t>và</a:t>
            </a:r>
            <a:r>
              <a:rPr lang="en-US" dirty="0" smtClean="0"/>
              <a:t> </a:t>
            </a:r>
            <a:r>
              <a:rPr lang="en-US" dirty="0" err="1" smtClean="0"/>
              <a:t>độ</a:t>
            </a:r>
            <a:r>
              <a:rPr lang="en-US" dirty="0" smtClean="0"/>
              <a:t> </a:t>
            </a:r>
            <a:r>
              <a:rPr lang="en-US" dirty="0" err="1" smtClean="0"/>
              <a:t>chuyên</a:t>
            </a:r>
            <a:r>
              <a:rPr lang="en-US" dirty="0" smtClean="0"/>
              <a:t> </a:t>
            </a:r>
            <a:r>
              <a:rPr lang="en-US" dirty="0" err="1" smtClean="0"/>
              <a:t>biệt</a:t>
            </a:r>
            <a:r>
              <a:rPr lang="en-US" dirty="0" smtClean="0"/>
              <a:t> </a:t>
            </a:r>
            <a:r>
              <a:rPr lang="en-US" dirty="0" err="1" smtClean="0"/>
              <a:t>cho</a:t>
            </a:r>
            <a:r>
              <a:rPr lang="en-US" dirty="0" smtClean="0"/>
              <a:t> </a:t>
            </a:r>
            <a:r>
              <a:rPr lang="en-US" dirty="0" err="1" smtClean="0"/>
              <a:t>đột</a:t>
            </a:r>
            <a:r>
              <a:rPr lang="en-US" dirty="0" smtClean="0"/>
              <a:t> </a:t>
            </a:r>
            <a:r>
              <a:rPr lang="en-US" dirty="0" err="1" smtClean="0"/>
              <a:t>biến</a:t>
            </a:r>
            <a:r>
              <a:rPr lang="en-US" dirty="0" smtClean="0"/>
              <a:t> </a:t>
            </a:r>
            <a:r>
              <a:rPr lang="en-US" dirty="0" err="1" smtClean="0"/>
              <a:t>yếu</a:t>
            </a:r>
            <a:r>
              <a:rPr lang="en-US" dirty="0" smtClean="0"/>
              <a:t> </a:t>
            </a:r>
            <a:r>
              <a:rPr lang="en-US" dirty="0" err="1" smtClean="0"/>
              <a:t>tố</a:t>
            </a:r>
            <a:r>
              <a:rPr lang="en-US" dirty="0" smtClean="0"/>
              <a:t> V </a:t>
            </a:r>
            <a:r>
              <a:rPr lang="en-US" dirty="0" err="1" smtClean="0"/>
              <a:t>tăng</a:t>
            </a:r>
            <a:r>
              <a:rPr lang="en-US" dirty="0" smtClean="0"/>
              <a:t> </a:t>
            </a:r>
            <a:r>
              <a:rPr lang="en-US" dirty="0" err="1" smtClean="0"/>
              <a:t>lên</a:t>
            </a:r>
            <a:r>
              <a:rPr lang="en-US" dirty="0" smtClean="0"/>
              <a:t>. </a:t>
            </a:r>
            <a:r>
              <a:rPr lang="en-US" dirty="0" err="1" smtClean="0"/>
              <a:t>Hơn</a:t>
            </a:r>
            <a:r>
              <a:rPr lang="en-US" dirty="0" smtClean="0"/>
              <a:t> </a:t>
            </a:r>
            <a:r>
              <a:rPr lang="en-US" dirty="0" err="1" smtClean="0"/>
              <a:t>nữa</a:t>
            </a:r>
            <a:r>
              <a:rPr lang="en-US" dirty="0" smtClean="0"/>
              <a:t> </a:t>
            </a:r>
            <a:r>
              <a:rPr lang="en-US" dirty="0" err="1" smtClean="0"/>
              <a:t>những</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này</a:t>
            </a:r>
            <a:r>
              <a:rPr lang="en-US" dirty="0" smtClean="0"/>
              <a:t> </a:t>
            </a:r>
            <a:r>
              <a:rPr lang="en-US" dirty="0" err="1" smtClean="0"/>
              <a:t>cho</a:t>
            </a:r>
            <a:r>
              <a:rPr lang="en-US" dirty="0" smtClean="0"/>
              <a:t> </a:t>
            </a:r>
            <a:r>
              <a:rPr lang="en-US" dirty="0" err="1" smtClean="0"/>
              <a:t>phép</a:t>
            </a:r>
            <a:r>
              <a:rPr lang="en-US" dirty="0" smtClean="0"/>
              <a:t> </a:t>
            </a:r>
            <a:r>
              <a:rPr lang="en-US" dirty="0" err="1" smtClean="0"/>
              <a:t>phân</a:t>
            </a:r>
            <a:r>
              <a:rPr lang="en-US" dirty="0" smtClean="0"/>
              <a:t> </a:t>
            </a:r>
            <a:r>
              <a:rPr lang="en-US" dirty="0" err="1" smtClean="0"/>
              <a:t>tích</a:t>
            </a:r>
            <a:r>
              <a:rPr lang="en-US" dirty="0" smtClean="0"/>
              <a:t> plasma </a:t>
            </a:r>
            <a:r>
              <a:rPr lang="en-US" dirty="0" err="1" smtClean="0"/>
              <a:t>của</a:t>
            </a:r>
            <a:r>
              <a:rPr lang="en-US" dirty="0" smtClean="0"/>
              <a:t> </a:t>
            </a:r>
            <a:r>
              <a:rPr lang="en-US" dirty="0" err="1" smtClean="0"/>
              <a:t>một</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kháng</a:t>
            </a:r>
            <a:r>
              <a:rPr lang="en-US" dirty="0" smtClean="0"/>
              <a:t> </a:t>
            </a:r>
            <a:r>
              <a:rPr lang="en-US" dirty="0" err="1" smtClean="0"/>
              <a:t>đông</a:t>
            </a:r>
            <a:r>
              <a:rPr lang="en-US" dirty="0" smtClean="0"/>
              <a:t> </a:t>
            </a:r>
            <a:r>
              <a:rPr lang="en-US" dirty="0" err="1" smtClean="0"/>
              <a:t>đường</a:t>
            </a:r>
            <a:r>
              <a:rPr lang="en-US" dirty="0" smtClean="0"/>
              <a:t> </a:t>
            </a:r>
            <a:r>
              <a:rPr lang="en-US" dirty="0" err="1" smtClean="0"/>
              <a:t>uống</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69</a:t>
            </a:fld>
            <a:endParaRPr lang="en-US"/>
          </a:p>
        </p:txBody>
      </p:sp>
    </p:spTree>
    <p:extLst>
      <p:ext uri="{BB962C8B-B14F-4D97-AF65-F5344CB8AC3E}">
        <p14:creationId xmlns:p14="http://schemas.microsoft.com/office/powerpoint/2010/main" val="2029118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Thuật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ngữ</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Cardiolipin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bắt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nguồn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từ</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thực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tế</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rằng</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nó</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được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phân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lập</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đầu</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tiên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từ</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trái</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tim</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bò</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trong</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đầu</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những</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năm</a:t>
            </a:r>
            <a:r>
              <a:rPr lang="en-US" sz="1200" dirty="0" smtClean="0">
                <a:effectLst/>
                <a:latin typeface="Times New Roman" panose="02020603050405020304" pitchFamily="18" charset="0"/>
                <a:cs typeface="Times New Roman" panose="02020603050405020304" pitchFamily="18" charset="0"/>
              </a:rPr>
              <a:t> 1940 </a:t>
            </a:r>
            <a:r>
              <a:rPr lang="en-US" sz="1200" dirty="0" err="1" smtClean="0">
                <a:effectLst/>
                <a:latin typeface="Times New Roman" panose="02020603050405020304" pitchFamily="18" charset="0"/>
                <a:cs typeface="Times New Roman" panose="02020603050405020304" pitchFamily="18" charset="0"/>
              </a:rPr>
              <a:t>và</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hình</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thành</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trên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cơ</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sở</a:t>
            </a:r>
            <a:r>
              <a:rPr lang="en-US" sz="1200" dirty="0" smtClean="0">
                <a:effectLst/>
                <a:latin typeface="Times New Roman" panose="02020603050405020304" pitchFamily="18" charset="0"/>
                <a:cs typeface="Times New Roman" panose="02020603050405020304" pitchFamily="18" charset="0"/>
              </a:rPr>
              <a:t> test Wasserman </a:t>
            </a:r>
            <a:r>
              <a:rPr lang="en-US" sz="1200" dirty="0" err="1" smtClean="0">
                <a:effectLst/>
                <a:latin typeface="Times New Roman" panose="02020603050405020304" pitchFamily="18" charset="0"/>
                <a:cs typeface="Times New Roman" panose="02020603050405020304" pitchFamily="18" charset="0"/>
              </a:rPr>
              <a:t>cho</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giang</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mai</a:t>
            </a:r>
            <a:r>
              <a:rPr lang="en-US" sz="1200" dirty="0" smtClean="0">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75</a:t>
            </a:fld>
            <a:endParaRPr lang="en-US"/>
          </a:p>
        </p:txBody>
      </p:sp>
    </p:spTree>
    <p:extLst>
      <p:ext uri="{BB962C8B-B14F-4D97-AF65-F5344CB8AC3E}">
        <p14:creationId xmlns:p14="http://schemas.microsoft.com/office/powerpoint/2010/main" val="179926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smtClean="0">
                <a:effectLst/>
                <a:latin typeface="Times New Roman" panose="02020603050405020304" pitchFamily="18" charset="0"/>
                <a:cs typeface="Times New Roman" panose="02020603050405020304" pitchFamily="18" charset="0"/>
              </a:rPr>
              <a:t>Không</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có</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một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xét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nghiệm</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nào</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sẽ</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phát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hiện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tất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cả</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các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thuốc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chống</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đông</a:t>
            </a:r>
            <a:r>
              <a:rPr lang="en-US" sz="1200" dirty="0" smtClean="0">
                <a:effectLst/>
                <a:latin typeface="Times New Roman" panose="02020603050405020304" pitchFamily="18" charset="0"/>
                <a:cs typeface="Times New Roman" panose="02020603050405020304" pitchFamily="18" charset="0"/>
              </a:rPr>
              <a:t> Lupus </a:t>
            </a:r>
            <a:r>
              <a:rPr lang="en-US" sz="1200" dirty="0" err="1" smtClean="0">
                <a:effectLst/>
                <a:latin typeface="Times New Roman" panose="02020603050405020304" pitchFamily="18" charset="0"/>
                <a:cs typeface="Times New Roman" panose="02020603050405020304" pitchFamily="18" charset="0"/>
              </a:rPr>
              <a:t>và</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bất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kỳ</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xét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nghiệm</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phát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hiện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nào</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có</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thể</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khác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nhau</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giữa</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các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nhà</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sản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xuất</a:t>
            </a:r>
            <a:r>
              <a:rPr lang="en-US" sz="1200" dirty="0" smtClean="0">
                <a:effectLst/>
                <a:latin typeface="Times New Roman" panose="02020603050405020304" pitchFamily="18" charset="0"/>
                <a:cs typeface="Times New Roman" panose="02020603050405020304" pitchFamily="18" charset="0"/>
              </a:rPr>
              <a:t>. Do </a:t>
            </a:r>
            <a:r>
              <a:rPr lang="en-US" sz="1200" dirty="0" err="1" smtClean="0">
                <a:effectLst/>
                <a:latin typeface="Times New Roman" panose="02020603050405020304" pitchFamily="18" charset="0"/>
                <a:cs typeface="Times New Roman" panose="02020603050405020304" pitchFamily="18" charset="0"/>
              </a:rPr>
              <a:t>đó</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ít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nhất</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hai</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thử</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nghiệm</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khác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nhau</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nên</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được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thực</a:t>
            </a:r>
            <a:r>
              <a:rPr lang="en-US" sz="1200" dirty="0" smtClean="0">
                <a:effectLst/>
                <a:latin typeface="Times New Roman" panose="02020603050405020304" pitchFamily="18" charset="0"/>
                <a:cs typeface="Times New Roman" panose="02020603050405020304" pitchFamily="18" charset="0"/>
              </a:rPr>
              <a:t> </a:t>
            </a:r>
            <a:r>
              <a:rPr lang="en-US" sz="1200" dirty="0" err="1" smtClean="0">
                <a:effectLst/>
                <a:latin typeface="Times New Roman" panose="02020603050405020304" pitchFamily="18" charset="0"/>
                <a:cs typeface="Times New Roman" panose="02020603050405020304" pitchFamily="18" charset="0"/>
              </a:rPr>
              <a:t>hiện</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lupus,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ISTH SSC (International Society on Thrombosis and </a:t>
            </a:r>
            <a:r>
              <a:rPr lang="en-US" sz="1200" kern="1200" dirty="0" err="1" smtClean="0">
                <a:solidFill>
                  <a:schemeClr val="tx1"/>
                </a:solidFill>
                <a:effectLst/>
                <a:latin typeface="+mn-lt"/>
                <a:ea typeface="+mn-ea"/>
                <a:cs typeface="+mn-cs"/>
              </a:rPr>
              <a:t>Heamostasis</a:t>
            </a:r>
            <a:r>
              <a:rPr lang="en-US" sz="1200" kern="1200" dirty="0" smtClean="0">
                <a:solidFill>
                  <a:schemeClr val="tx1"/>
                </a:solidFill>
                <a:effectLst/>
                <a:latin typeface="+mn-lt"/>
                <a:ea typeface="+mn-ea"/>
                <a:cs typeface="+mn-cs"/>
              </a:rPr>
              <a:t> Scientific and Standardization Committee)</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nghị</a:t>
            </a:r>
            <a:r>
              <a:rPr lang="en-US" sz="1200" kern="1200" dirty="0" smtClean="0">
                <a:solidFill>
                  <a:schemeClr val="tx1"/>
                </a:solidFill>
                <a:effectLst/>
                <a:latin typeface="+mn-lt"/>
                <a:ea typeface="+mn-ea"/>
                <a:cs typeface="+mn-cs"/>
              </a:rPr>
              <a:t> Silica Clotting Time [SCT]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the dilute Russell Viper Venom Time [</a:t>
            </a:r>
            <a:r>
              <a:rPr lang="en-US" sz="1200" kern="1200" dirty="0" err="1" smtClean="0">
                <a:solidFill>
                  <a:schemeClr val="tx1"/>
                </a:solidFill>
                <a:effectLst/>
                <a:latin typeface="+mn-lt"/>
                <a:ea typeface="+mn-ea"/>
                <a:cs typeface="+mn-cs"/>
              </a:rPr>
              <a:t>dRVVT</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76</a:t>
            </a:fld>
            <a:endParaRPr lang="en-US"/>
          </a:p>
        </p:txBody>
      </p:sp>
    </p:spTree>
    <p:extLst>
      <p:ext uri="{BB962C8B-B14F-4D97-AF65-F5344CB8AC3E}">
        <p14:creationId xmlns:p14="http://schemas.microsoft.com/office/powerpoint/2010/main" val="232392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Dilute Russell's Viper venom</a:t>
            </a:r>
          </a:p>
          <a:p>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plasma </a:t>
            </a:r>
            <a:r>
              <a:rPr lang="en-US" sz="1200" kern="1200" dirty="0" err="1" smtClean="0">
                <a:solidFill>
                  <a:schemeClr val="tx1"/>
                </a:solidFill>
                <a:effectLst/>
                <a:latin typeface="+mn-lt"/>
                <a:ea typeface="+mn-ea"/>
                <a:cs typeface="+mn-cs"/>
              </a:rPr>
              <a:t>bình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30-40s,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kháng</a:t>
            </a:r>
            <a:r>
              <a:rPr lang="en-US" sz="1200" kern="1200" dirty="0" smtClean="0">
                <a:solidFill>
                  <a:schemeClr val="tx1"/>
                </a:solidFill>
                <a:effectLst/>
                <a:latin typeface="+mn-lt"/>
                <a:ea typeface="+mn-ea"/>
                <a:cs typeface="+mn-cs"/>
              </a:rPr>
              <a:t> phospholipid</a:t>
            </a:r>
          </a:p>
          <a:p>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DRVVT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PL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phóng</a:t>
            </a:r>
            <a:r>
              <a:rPr lang="en-US" sz="1200" kern="1200" dirty="0" smtClean="0">
                <a:solidFill>
                  <a:schemeClr val="tx1"/>
                </a:solidFill>
                <a:effectLst/>
                <a:latin typeface="+mn-lt"/>
                <a:ea typeface="+mn-ea"/>
                <a:cs typeface="+mn-cs"/>
              </a:rPr>
              <a:t> PL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tan </a:t>
            </a:r>
            <a:r>
              <a:rPr lang="en-US" sz="1200" kern="1200" dirty="0" err="1" smtClean="0">
                <a:solidFill>
                  <a:schemeClr val="tx1"/>
                </a:solidFill>
                <a:effectLst/>
                <a:latin typeface="+mn-lt"/>
                <a:ea typeface="+mn-ea"/>
                <a:cs typeface="+mn-cs"/>
              </a:rPr>
              <a:t>băng</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78</a:t>
            </a:fld>
            <a:endParaRPr lang="en-US"/>
          </a:p>
        </p:txBody>
      </p:sp>
    </p:spTree>
    <p:extLst>
      <p:ext uri="{BB962C8B-B14F-4D97-AF65-F5344CB8AC3E}">
        <p14:creationId xmlns:p14="http://schemas.microsoft.com/office/powerpoint/2010/main" val="32899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83</a:t>
            </a:fld>
            <a:endParaRPr lang="en-US"/>
          </a:p>
        </p:txBody>
      </p:sp>
    </p:spTree>
    <p:extLst>
      <p:ext uri="{BB962C8B-B14F-4D97-AF65-F5344CB8AC3E}">
        <p14:creationId xmlns:p14="http://schemas.microsoft.com/office/powerpoint/2010/main" val="4101057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Yếu</a:t>
            </a:r>
            <a:r>
              <a:rPr lang="en-US" dirty="0" smtClean="0"/>
              <a:t> </a:t>
            </a:r>
            <a:r>
              <a:rPr lang="en-US" dirty="0" err="1" smtClean="0"/>
              <a:t>tố</a:t>
            </a:r>
            <a:r>
              <a:rPr lang="en-US" baseline="0" dirty="0" smtClean="0"/>
              <a:t> XII </a:t>
            </a:r>
            <a:r>
              <a:rPr lang="en-US" baseline="0" dirty="0" err="1" smtClean="0"/>
              <a:t>đóng</a:t>
            </a:r>
            <a:r>
              <a:rPr lang="en-US" baseline="0" dirty="0" smtClean="0"/>
              <a:t> </a:t>
            </a:r>
            <a:r>
              <a:rPr lang="en-US" baseline="0" dirty="0" err="1" smtClean="0"/>
              <a:t>góp</a:t>
            </a:r>
            <a:r>
              <a:rPr lang="en-US" baseline="0" dirty="0" smtClean="0"/>
              <a:t> 10% </a:t>
            </a:r>
            <a:r>
              <a:rPr lang="en-US" baseline="0" dirty="0" err="1" smtClean="0"/>
              <a:t>hoạt</a:t>
            </a:r>
            <a:r>
              <a:rPr lang="en-US" baseline="0" dirty="0" smtClean="0"/>
              <a:t> </a:t>
            </a:r>
            <a:r>
              <a:rPr lang="en-US" baseline="0" dirty="0" err="1" smtClean="0"/>
              <a:t>tính</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vào</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chuyển</a:t>
            </a:r>
            <a:r>
              <a:rPr lang="en-US" baseline="0" dirty="0" smtClean="0"/>
              <a:t> plasminogen</a:t>
            </a:r>
            <a:r>
              <a:rPr lang="en-US" baseline="0" dirty="0" smtClean="0">
                <a:sym typeface="Wingdings" panose="05000000000000000000" pitchFamily="2" charset="2"/>
              </a:rPr>
              <a:t> plasmin. </a:t>
            </a:r>
            <a:r>
              <a:rPr lang="en-US" baseline="0" dirty="0" err="1" smtClean="0">
                <a:sym typeface="Wingdings" panose="05000000000000000000" pitchFamily="2" charset="2"/>
              </a:rPr>
              <a:t>Thiếu</a:t>
            </a:r>
            <a:r>
              <a:rPr lang="en-US" baseline="0" dirty="0" smtClean="0">
                <a:sym typeface="Wingdings" panose="05000000000000000000" pitchFamily="2" charset="2"/>
              </a:rPr>
              <a:t>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thường</a:t>
            </a:r>
            <a:r>
              <a:rPr lang="en-US" baseline="0" dirty="0" smtClean="0">
                <a:sym typeface="Wingdings" panose="05000000000000000000" pitchFamily="2" charset="2"/>
              </a:rPr>
              <a:t> </a:t>
            </a:r>
            <a:r>
              <a:rPr lang="en-US" baseline="0" dirty="0" err="1" smtClean="0">
                <a:sym typeface="Wingdings" panose="05000000000000000000" pitchFamily="2" charset="2"/>
              </a:rPr>
              <a:t>gây</a:t>
            </a:r>
            <a:r>
              <a:rPr lang="en-US" baseline="0" dirty="0" smtClean="0">
                <a:sym typeface="Wingdings" panose="05000000000000000000" pitchFamily="2" charset="2"/>
              </a:rPr>
              <a:t> </a:t>
            </a:r>
            <a:r>
              <a:rPr lang="en-US" baseline="0" dirty="0" err="1" smtClean="0">
                <a:sym typeface="Wingdings" panose="05000000000000000000" pitchFamily="2" charset="2"/>
              </a:rPr>
              <a:t>biểu</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tăng</a:t>
            </a:r>
            <a:r>
              <a:rPr lang="en-US" baseline="0" dirty="0" smtClean="0">
                <a:sym typeface="Wingdings" panose="05000000000000000000" pitchFamily="2" charset="2"/>
              </a:rPr>
              <a:t> </a:t>
            </a:r>
            <a:r>
              <a:rPr lang="en-US" baseline="0" dirty="0" err="1" smtClean="0">
                <a:sym typeface="Wingdings" panose="05000000000000000000" pitchFamily="2" charset="2"/>
              </a:rPr>
              <a:t>đông</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hơn</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xuất</a:t>
            </a:r>
            <a:r>
              <a:rPr lang="en-US" baseline="0" dirty="0" smtClean="0">
                <a:sym typeface="Wingdings" panose="05000000000000000000" pitchFamily="2" charset="2"/>
              </a:rPr>
              <a:t> </a:t>
            </a:r>
            <a:r>
              <a:rPr lang="en-US" baseline="0" dirty="0" err="1" smtClean="0">
                <a:sym typeface="Wingdings" panose="05000000000000000000" pitchFamily="2" charset="2"/>
              </a:rPr>
              <a:t>huyết</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90</a:t>
            </a:fld>
            <a:endParaRPr lang="en-US"/>
          </a:p>
        </p:txBody>
      </p:sp>
    </p:spTree>
    <p:extLst>
      <p:ext uri="{BB962C8B-B14F-4D97-AF65-F5344CB8AC3E}">
        <p14:creationId xmlns:p14="http://schemas.microsoft.com/office/powerpoint/2010/main" val="4020133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ꭤ2- PI </a:t>
            </a:r>
            <a:r>
              <a:rPr lang="en-US" dirty="0" err="1" smtClean="0"/>
              <a:t>có</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nhiều</a:t>
            </a:r>
            <a:r>
              <a:rPr lang="en-US" dirty="0" smtClean="0"/>
              <a:t> </a:t>
            </a:r>
            <a:r>
              <a:rPr lang="en-US" dirty="0" err="1" smtClean="0"/>
              <a:t>hơn</a:t>
            </a:r>
            <a:r>
              <a:rPr lang="en-US" dirty="0" smtClean="0"/>
              <a:t> </a:t>
            </a:r>
            <a:r>
              <a:rPr lang="en-US" dirty="0" err="1" smtClean="0"/>
              <a:t>trong</a:t>
            </a:r>
            <a:r>
              <a:rPr lang="en-US" dirty="0" smtClean="0"/>
              <a:t> </a:t>
            </a:r>
            <a:r>
              <a:rPr lang="en-US" dirty="0" err="1" smtClean="0"/>
              <a:t>ức</a:t>
            </a:r>
            <a:r>
              <a:rPr lang="en-US" dirty="0" smtClean="0"/>
              <a:t> </a:t>
            </a:r>
            <a:r>
              <a:rPr lang="en-US" dirty="0" err="1" smtClean="0"/>
              <a:t>chế</a:t>
            </a:r>
            <a:r>
              <a:rPr lang="en-US" dirty="0" smtClean="0"/>
              <a:t> plasmin </a:t>
            </a:r>
            <a:r>
              <a:rPr lang="en-US" dirty="0" err="1" smtClean="0"/>
              <a:t>tự</a:t>
            </a:r>
            <a:r>
              <a:rPr lang="en-US" dirty="0" smtClean="0"/>
              <a:t> do </a:t>
            </a:r>
            <a:r>
              <a:rPr lang="en-US" dirty="0" err="1" smtClean="0"/>
              <a:t>hơn</a:t>
            </a:r>
            <a:r>
              <a:rPr lang="en-US" dirty="0" smtClean="0"/>
              <a:t> </a:t>
            </a:r>
            <a:r>
              <a:rPr lang="en-US" dirty="0" err="1" smtClean="0"/>
              <a:t>là</a:t>
            </a:r>
            <a:r>
              <a:rPr lang="en-US" dirty="0" smtClean="0"/>
              <a:t> plasmin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cục</a:t>
            </a:r>
            <a:r>
              <a:rPr lang="en-US" dirty="0" smtClean="0"/>
              <a:t> fibrin </a:t>
            </a:r>
            <a:r>
              <a:rPr lang="en-US" dirty="0" err="1" smtClean="0"/>
              <a:t>và</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cho</a:t>
            </a:r>
            <a:r>
              <a:rPr lang="en-US" dirty="0" smtClean="0"/>
              <a:t> </a:t>
            </a:r>
            <a:r>
              <a:rPr lang="en-US" dirty="0" err="1" smtClean="0"/>
              <a:t>phép</a:t>
            </a:r>
            <a:r>
              <a:rPr lang="en-US" dirty="0" smtClean="0"/>
              <a:t> </a:t>
            </a:r>
            <a:r>
              <a:rPr lang="en-US" dirty="0" err="1" smtClean="0"/>
              <a:t>tạo</a:t>
            </a:r>
            <a:r>
              <a:rPr lang="en-US" dirty="0" smtClean="0"/>
              <a:t> </a:t>
            </a:r>
            <a:r>
              <a:rPr lang="en-US" dirty="0" err="1" smtClean="0"/>
              <a:t>ra</a:t>
            </a:r>
            <a:r>
              <a:rPr lang="en-US" dirty="0" smtClean="0"/>
              <a:t> </a:t>
            </a:r>
            <a:r>
              <a:rPr lang="en-US" dirty="0" err="1" smtClean="0"/>
              <a:t>plsmin</a:t>
            </a:r>
            <a:r>
              <a:rPr lang="en-US" dirty="0" smtClean="0"/>
              <a:t> </a:t>
            </a:r>
            <a:r>
              <a:rPr lang="en-US" dirty="0" err="1" smtClean="0"/>
              <a:t>khu</a:t>
            </a:r>
            <a:r>
              <a:rPr lang="en-US" dirty="0" smtClean="0"/>
              <a:t> </a:t>
            </a:r>
            <a:r>
              <a:rPr lang="en-US" dirty="0" err="1" smtClean="0"/>
              <a:t>trú</a:t>
            </a:r>
            <a:r>
              <a:rPr lang="en-US" dirty="0" smtClean="0"/>
              <a:t> </a:t>
            </a:r>
            <a:r>
              <a:rPr lang="en-US" dirty="0" err="1" smtClean="0"/>
              <a:t>trên</a:t>
            </a:r>
            <a:r>
              <a:rPr lang="en-US" dirty="0" smtClean="0"/>
              <a:t> </a:t>
            </a:r>
            <a:r>
              <a:rPr lang="en-US" dirty="0" err="1" smtClean="0"/>
              <a:t>cục</a:t>
            </a:r>
            <a:r>
              <a:rPr lang="en-US" dirty="0" smtClean="0"/>
              <a:t> fibrin </a:t>
            </a:r>
            <a:r>
              <a:rPr lang="en-US" dirty="0" err="1" smtClean="0"/>
              <a:t>trong</a:t>
            </a:r>
            <a:r>
              <a:rPr lang="en-US" dirty="0" smtClean="0"/>
              <a:t> </a:t>
            </a:r>
            <a:r>
              <a:rPr lang="en-US" dirty="0" err="1" smtClean="0"/>
              <a:t>khi</a:t>
            </a:r>
            <a:r>
              <a:rPr lang="en-US" dirty="0" smtClean="0"/>
              <a:t> </a:t>
            </a:r>
            <a:r>
              <a:rPr lang="en-US" dirty="0" err="1" smtClean="0"/>
              <a:t>hoạt</a:t>
            </a:r>
            <a:r>
              <a:rPr lang="en-US" dirty="0" smtClean="0"/>
              <a:t> </a:t>
            </a:r>
            <a:r>
              <a:rPr lang="en-US" dirty="0" err="1" smtClean="0"/>
              <a:t>hóa</a:t>
            </a:r>
            <a:r>
              <a:rPr lang="en-US" dirty="0" smtClean="0"/>
              <a:t> enzyme </a:t>
            </a:r>
            <a:r>
              <a:rPr lang="en-US" dirty="0" err="1" smtClean="0"/>
              <a:t>ngăn</a:t>
            </a:r>
            <a:r>
              <a:rPr lang="en-US" dirty="0" smtClean="0"/>
              <a:t> </a:t>
            </a:r>
            <a:r>
              <a:rPr lang="en-US" dirty="0" err="1" smtClean="0"/>
              <a:t>chặn</a:t>
            </a:r>
            <a:r>
              <a:rPr lang="en-US" dirty="0" smtClean="0"/>
              <a:t>/</a:t>
            </a:r>
            <a:r>
              <a:rPr lang="en-US" dirty="0" err="1" smtClean="0"/>
              <a:t>ức</a:t>
            </a:r>
            <a:r>
              <a:rPr lang="en-US" dirty="0" smtClean="0"/>
              <a:t> </a:t>
            </a:r>
            <a:r>
              <a:rPr lang="en-US" dirty="0" err="1" smtClean="0"/>
              <a:t>chế</a:t>
            </a:r>
            <a:r>
              <a:rPr lang="en-US" dirty="0" smtClean="0"/>
              <a:t>. </a:t>
            </a: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97</a:t>
            </a:fld>
            <a:endParaRPr lang="en-US"/>
          </a:p>
        </p:txBody>
      </p:sp>
    </p:spTree>
    <p:extLst>
      <p:ext uri="{BB962C8B-B14F-4D97-AF65-F5344CB8AC3E}">
        <p14:creationId xmlns:p14="http://schemas.microsoft.com/office/powerpoint/2010/main" val="3319037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Plasma </a:t>
            </a:r>
            <a:r>
              <a:rPr lang="en-US" sz="1200" kern="1200" dirty="0" err="1" smtClean="0">
                <a:solidFill>
                  <a:schemeClr val="tx1"/>
                </a:solidFill>
                <a:effectLst/>
                <a:latin typeface="+mn-lt"/>
                <a:ea typeface="+mn-ea"/>
                <a:cs typeface="+mn-cs"/>
              </a:rPr>
              <a:t>bệnh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ꭤ2- PI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ủ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plasmin </a:t>
            </a:r>
            <a:r>
              <a:rPr lang="en-US" sz="1200" kern="1200" dirty="0" err="1" smtClean="0">
                <a:solidFill>
                  <a:schemeClr val="tx1"/>
                </a:solidFill>
                <a:effectLst/>
                <a:latin typeface="+mn-lt"/>
                <a:ea typeface="+mn-ea"/>
                <a:cs typeface="+mn-cs"/>
              </a:rPr>
              <a:t>dư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thừa</a:t>
            </a:r>
            <a:r>
              <a:rPr lang="en-US" sz="1200" kern="1200" dirty="0" smtClean="0">
                <a:solidFill>
                  <a:schemeClr val="tx1"/>
                </a:solidFill>
                <a:effectLst/>
                <a:latin typeface="+mn-lt"/>
                <a:ea typeface="+mn-ea"/>
                <a:cs typeface="+mn-cs"/>
              </a:rPr>
              <a:t>. Plasmin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ꭤ2- PI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plasmin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amidolytic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plasmin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405 nm.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tỷ</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ꭤ2- PI. </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98</a:t>
            </a:fld>
            <a:endParaRPr lang="en-US"/>
          </a:p>
        </p:txBody>
      </p:sp>
    </p:spTree>
    <p:extLst>
      <p:ext uri="{BB962C8B-B14F-4D97-AF65-F5344CB8AC3E}">
        <p14:creationId xmlns:p14="http://schemas.microsoft.com/office/powerpoint/2010/main" val="1200539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cần</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nồng</a:t>
            </a:r>
            <a:r>
              <a:rPr lang="en-US" dirty="0" smtClean="0"/>
              <a:t> </a:t>
            </a:r>
            <a:r>
              <a:rPr lang="en-US" dirty="0" err="1" smtClean="0"/>
              <a:t>đọ</a:t>
            </a:r>
            <a:r>
              <a:rPr lang="en-US" dirty="0" smtClean="0"/>
              <a:t> </a:t>
            </a:r>
            <a:r>
              <a:rPr lang="en-US" dirty="0" err="1" smtClean="0"/>
              <a:t>nitrat</a:t>
            </a:r>
            <a:r>
              <a:rPr lang="en-US" dirty="0" smtClean="0"/>
              <a:t> </a:t>
            </a:r>
            <a:r>
              <a:rPr lang="en-US" dirty="0" err="1" smtClean="0"/>
              <a:t>cố</a:t>
            </a:r>
            <a:r>
              <a:rPr lang="en-US" dirty="0" smtClean="0"/>
              <a:t> </a:t>
            </a:r>
            <a:r>
              <a:rPr lang="en-US" dirty="0" err="1" smtClean="0"/>
              <a:t>định</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103</a:t>
            </a:fld>
            <a:endParaRPr lang="en-US"/>
          </a:p>
        </p:txBody>
      </p:sp>
    </p:spTree>
    <p:extLst>
      <p:ext uri="{BB962C8B-B14F-4D97-AF65-F5344CB8AC3E}">
        <p14:creationId xmlns:p14="http://schemas.microsoft.com/office/powerpoint/2010/main" val="274998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4</a:t>
            </a:fld>
            <a:endParaRPr lang="en-US"/>
          </a:p>
        </p:txBody>
      </p:sp>
    </p:spTree>
    <p:extLst>
      <p:ext uri="{BB962C8B-B14F-4D97-AF65-F5344CB8AC3E}">
        <p14:creationId xmlns:p14="http://schemas.microsoft.com/office/powerpoint/2010/main" val="2001025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UFH </a:t>
            </a:r>
            <a:r>
              <a:rPr lang="en-US" dirty="0" err="1" smtClean="0"/>
              <a:t>được</a:t>
            </a:r>
            <a:r>
              <a:rPr lang="en-US" dirty="0" smtClean="0"/>
              <a:t> </a:t>
            </a:r>
            <a:r>
              <a:rPr lang="en-US" dirty="0" err="1" smtClean="0"/>
              <a:t>theo</a:t>
            </a:r>
            <a:r>
              <a:rPr lang="en-US" dirty="0" smtClean="0"/>
              <a:t> </a:t>
            </a:r>
            <a:r>
              <a:rPr lang="en-US" dirty="0" err="1" smtClean="0"/>
              <a:t>dõi</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bởi</a:t>
            </a:r>
            <a:r>
              <a:rPr lang="en-US" dirty="0" smtClean="0"/>
              <a:t> APTT </a:t>
            </a:r>
            <a:r>
              <a:rPr lang="en-US" dirty="0" err="1" smtClean="0"/>
              <a:t>nhưng</a:t>
            </a:r>
            <a:r>
              <a:rPr lang="en-US" dirty="0" smtClean="0"/>
              <a:t> </a:t>
            </a:r>
            <a:r>
              <a:rPr lang="en-US" dirty="0" err="1" smtClean="0"/>
              <a:t>một</a:t>
            </a:r>
            <a:r>
              <a:rPr lang="en-US" dirty="0" smtClean="0"/>
              <a:t> </a:t>
            </a:r>
            <a:r>
              <a:rPr lang="en-US" dirty="0" err="1" smtClean="0"/>
              <a:t>vài</a:t>
            </a:r>
            <a:r>
              <a:rPr lang="en-US" dirty="0" smtClean="0"/>
              <a:t> </a:t>
            </a:r>
            <a:r>
              <a:rPr lang="en-US" dirty="0" err="1" smtClean="0"/>
              <a:t>trương</a:t>
            </a:r>
            <a:r>
              <a:rPr lang="en-US" dirty="0" smtClean="0"/>
              <a:t> </a:t>
            </a:r>
            <a:r>
              <a:rPr lang="en-US" dirty="0" err="1" smtClean="0"/>
              <a:t>hợp</a:t>
            </a:r>
            <a:r>
              <a:rPr lang="en-US" dirty="0" smtClean="0"/>
              <a:t> (</a:t>
            </a:r>
            <a:r>
              <a:rPr lang="en-US" dirty="0" err="1" smtClean="0"/>
              <a:t>trên</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có</a:t>
            </a:r>
            <a:r>
              <a:rPr lang="en-US" dirty="0" smtClean="0"/>
              <a:t> </a:t>
            </a:r>
            <a:r>
              <a:rPr lang="en-US" dirty="0" err="1" smtClean="0"/>
              <a:t>yếu</a:t>
            </a:r>
            <a:r>
              <a:rPr lang="en-US" dirty="0" smtClean="0"/>
              <a:t> </a:t>
            </a:r>
            <a:r>
              <a:rPr lang="en-US" dirty="0" err="1" smtClean="0"/>
              <a:t>tố</a:t>
            </a:r>
            <a:r>
              <a:rPr lang="en-US" dirty="0" smtClean="0"/>
              <a:t> VIII </a:t>
            </a:r>
            <a:r>
              <a:rPr lang="en-US" dirty="0" err="1" smtClean="0"/>
              <a:t>tăng</a:t>
            </a:r>
            <a:r>
              <a:rPr lang="en-US" dirty="0" smtClean="0"/>
              <a:t>) APTT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được</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kháng</a:t>
            </a:r>
            <a:r>
              <a:rPr lang="en-US" dirty="0" smtClean="0"/>
              <a:t> </a:t>
            </a:r>
            <a:r>
              <a:rPr lang="en-US" dirty="0" err="1" smtClean="0"/>
              <a:t>đông</a:t>
            </a:r>
            <a:r>
              <a:rPr lang="en-US" dirty="0" smtClean="0"/>
              <a:t> </a:t>
            </a:r>
            <a:r>
              <a:rPr lang="en-US" dirty="0" err="1" smtClean="0"/>
              <a:t>gây</a:t>
            </a:r>
            <a:r>
              <a:rPr lang="en-US" dirty="0" smtClean="0"/>
              <a:t> </a:t>
            </a:r>
            <a:r>
              <a:rPr lang="en-US" dirty="0" err="1" smtClean="0"/>
              <a:t>ra</a:t>
            </a:r>
            <a:r>
              <a:rPr lang="en-US" dirty="0" smtClean="0"/>
              <a:t> </a:t>
            </a:r>
            <a:r>
              <a:rPr lang="en-US" dirty="0" err="1" smtClean="0"/>
              <a:t>bởi</a:t>
            </a:r>
            <a:r>
              <a:rPr lang="en-US" dirty="0" smtClean="0"/>
              <a:t> UFH </a:t>
            </a:r>
            <a:r>
              <a:rPr lang="en-US" dirty="0" err="1" smtClean="0"/>
              <a:t>và</a:t>
            </a:r>
            <a:r>
              <a:rPr lang="en-US" dirty="0" smtClean="0"/>
              <a:t> </a:t>
            </a:r>
            <a:r>
              <a:rPr lang="en-US" dirty="0" err="1" smtClean="0"/>
              <a:t>đo</a:t>
            </a:r>
            <a:r>
              <a:rPr lang="en-US" dirty="0" smtClean="0"/>
              <a:t> </a:t>
            </a:r>
            <a:r>
              <a:rPr lang="en-US" dirty="0" err="1" smtClean="0"/>
              <a:t>nồng</a:t>
            </a:r>
            <a:r>
              <a:rPr lang="en-US" dirty="0" smtClean="0"/>
              <a:t> </a:t>
            </a:r>
            <a:r>
              <a:rPr lang="en-US" dirty="0" err="1" smtClean="0"/>
              <a:t>độ</a:t>
            </a:r>
            <a:r>
              <a:rPr lang="en-US" dirty="0" smtClean="0"/>
              <a:t> </a:t>
            </a:r>
            <a:r>
              <a:rPr lang="en-US" dirty="0" err="1" smtClean="0"/>
              <a:t>Xa</a:t>
            </a:r>
            <a:r>
              <a:rPr lang="en-US" dirty="0" smtClean="0"/>
              <a:t> </a:t>
            </a:r>
            <a:r>
              <a:rPr lang="en-US" dirty="0" err="1" smtClean="0"/>
              <a:t>có</a:t>
            </a:r>
            <a:r>
              <a:rPr lang="en-US" dirty="0" smtClean="0"/>
              <a:t> </a:t>
            </a:r>
            <a:r>
              <a:rPr lang="en-US" dirty="0" err="1" smtClean="0"/>
              <a:t>thể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những</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về</a:t>
            </a:r>
            <a:r>
              <a:rPr lang="en-US" dirty="0" smtClean="0"/>
              <a:t> </a:t>
            </a:r>
            <a:r>
              <a:rPr lang="en-US" dirty="0" err="1" smtClean="0"/>
              <a:t>kháng</a:t>
            </a:r>
            <a:r>
              <a:rPr lang="en-US" dirty="0" smtClean="0"/>
              <a:t> </a:t>
            </a:r>
            <a:r>
              <a:rPr lang="en-US" dirty="0" err="1" smtClean="0"/>
              <a:t>đông</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104</a:t>
            </a:fld>
            <a:endParaRPr lang="en-US"/>
          </a:p>
        </p:txBody>
      </p:sp>
    </p:spTree>
    <p:extLst>
      <p:ext uri="{BB962C8B-B14F-4D97-AF65-F5344CB8AC3E}">
        <p14:creationId xmlns:p14="http://schemas.microsoft.com/office/powerpoint/2010/main" val="2524352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smtClean="0"/>
              <a:t>máu,nhóm</a:t>
            </a:r>
            <a:r>
              <a:rPr lang="en-US" dirty="0" smtClean="0"/>
              <a:t> </a:t>
            </a:r>
            <a:r>
              <a:rPr lang="en-US" dirty="0" err="1" smtClean="0"/>
              <a:t>máu</a:t>
            </a:r>
            <a:r>
              <a:rPr lang="en-US" dirty="0" smtClean="0"/>
              <a:t> O </a:t>
            </a:r>
            <a:r>
              <a:rPr lang="en-US" dirty="0" err="1" smtClean="0"/>
              <a:t>có</a:t>
            </a:r>
            <a:r>
              <a:rPr lang="en-US" dirty="0" smtClean="0"/>
              <a:t> </a:t>
            </a:r>
            <a:r>
              <a:rPr lang="en-US" dirty="0" err="1" smtClean="0"/>
              <a:t>nồng</a:t>
            </a:r>
            <a:r>
              <a:rPr lang="en-US" dirty="0" smtClean="0"/>
              <a:t> </a:t>
            </a:r>
            <a:r>
              <a:rPr lang="en-US" dirty="0" err="1" smtClean="0"/>
              <a:t>độ</a:t>
            </a:r>
            <a:r>
              <a:rPr lang="en-US" dirty="0" smtClean="0"/>
              <a:t> VWF </a:t>
            </a:r>
            <a:r>
              <a:rPr lang="en-US" dirty="0" err="1" smtClean="0"/>
              <a:t>thấp</a:t>
            </a:r>
            <a:r>
              <a:rPr lang="en-US" dirty="0" smtClean="0"/>
              <a:t> </a:t>
            </a:r>
            <a:r>
              <a:rPr lang="en-US" dirty="0" err="1" smtClean="0"/>
              <a:t>hơn</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nhóm</a:t>
            </a:r>
            <a:r>
              <a:rPr lang="en-US" dirty="0" smtClean="0"/>
              <a:t> </a:t>
            </a:r>
            <a:r>
              <a:rPr lang="en-US" dirty="0" err="1" smtClean="0"/>
              <a:t>máu</a:t>
            </a:r>
            <a:r>
              <a:rPr lang="en-US" dirty="0" smtClean="0"/>
              <a:t> </a:t>
            </a:r>
            <a:r>
              <a:rPr lang="en-US" dirty="0" err="1" smtClean="0"/>
              <a:t>khác</a:t>
            </a:r>
            <a:r>
              <a:rPr lang="en-US" dirty="0" smtClean="0"/>
              <a:t>. </a:t>
            </a:r>
          </a:p>
          <a:p>
            <a:pPr lvl="0"/>
            <a:r>
              <a:rPr lang="en-US" sz="1100" dirty="0" smtClean="0"/>
              <a:t>(A </a:t>
            </a:r>
            <a:r>
              <a:rPr lang="en-US" sz="1100" dirty="0" err="1" smtClean="0"/>
              <a:t>Disintegrin</a:t>
            </a:r>
            <a:r>
              <a:rPr lang="en-US" sz="1100" dirty="0" smtClean="0"/>
              <a:t>-like And Metalloprotease domain with Thrombospondin type I motifs).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t>Thiếu</a:t>
            </a:r>
            <a:r>
              <a:rPr lang="en-US" sz="1100" dirty="0" smtClean="0"/>
              <a:t> ADAMTS13 </a:t>
            </a:r>
            <a:r>
              <a:rPr lang="en-US" sz="1100" dirty="0" err="1" smtClean="0"/>
              <a:t>dẫn</a:t>
            </a:r>
            <a:r>
              <a:rPr lang="en-US" sz="1100" dirty="0" smtClean="0"/>
              <a:t> </a:t>
            </a:r>
            <a:r>
              <a:rPr lang="en-US" sz="1100" dirty="0" err="1" smtClean="0"/>
              <a:t>tới</a:t>
            </a:r>
            <a:r>
              <a:rPr lang="en-US" sz="1100" dirty="0" smtClean="0"/>
              <a:t> </a:t>
            </a:r>
            <a:r>
              <a:rPr lang="en-US" sz="1100" dirty="0" err="1" smtClean="0"/>
              <a:t>tích</a:t>
            </a:r>
            <a:r>
              <a:rPr lang="en-US" sz="1100" dirty="0" smtClean="0"/>
              <a:t> </a:t>
            </a:r>
            <a:r>
              <a:rPr lang="en-US" sz="1100" dirty="0" err="1" smtClean="0"/>
              <a:t>tụ</a:t>
            </a:r>
            <a:r>
              <a:rPr lang="en-US" sz="1100" dirty="0" smtClean="0"/>
              <a:t> </a:t>
            </a:r>
            <a:r>
              <a:rPr lang="en-US" sz="1100" dirty="0" err="1" smtClean="0"/>
              <a:t>các</a:t>
            </a:r>
            <a:r>
              <a:rPr lang="en-US" sz="1100" dirty="0" smtClean="0"/>
              <a:t> VWF </a:t>
            </a:r>
            <a:r>
              <a:rPr lang="en-US" sz="1100" dirty="0" err="1" smtClean="0"/>
              <a:t>trọng</a:t>
            </a:r>
            <a:r>
              <a:rPr lang="en-US" sz="1100" dirty="0" smtClean="0"/>
              <a:t> </a:t>
            </a:r>
            <a:r>
              <a:rPr lang="en-US" sz="1100" dirty="0" err="1" smtClean="0"/>
              <a:t>lượng</a:t>
            </a:r>
            <a:r>
              <a:rPr lang="en-US" sz="1100" dirty="0" smtClean="0"/>
              <a:t> </a:t>
            </a:r>
            <a:r>
              <a:rPr lang="en-US" sz="1100" dirty="0" err="1" smtClean="0"/>
              <a:t>phân</a:t>
            </a:r>
            <a:r>
              <a:rPr lang="en-US" sz="1100" dirty="0" smtClean="0"/>
              <a:t> </a:t>
            </a:r>
            <a:r>
              <a:rPr lang="en-US" sz="1100" dirty="0" err="1" smtClean="0"/>
              <a:t>tử</a:t>
            </a:r>
            <a:r>
              <a:rPr lang="en-US" sz="1100" dirty="0" smtClean="0"/>
              <a:t> </a:t>
            </a:r>
            <a:r>
              <a:rPr lang="en-US" sz="1100" dirty="0" err="1" smtClean="0"/>
              <a:t>cao</a:t>
            </a:r>
            <a:r>
              <a:rPr lang="en-US" sz="1100" dirty="0" smtClean="0"/>
              <a:t> </a:t>
            </a:r>
            <a:r>
              <a:rPr lang="en-US" sz="1100" dirty="0" smtClean="0">
                <a:sym typeface="Wingdings" panose="05000000000000000000" pitchFamily="2" charset="2"/>
              </a:rPr>
              <a:t></a:t>
            </a:r>
            <a:r>
              <a:rPr lang="en-US" sz="1100" dirty="0" smtClean="0"/>
              <a:t> TTP. </a:t>
            </a:r>
            <a:endParaRPr lang="en-US" sz="1050" dirty="0" smtClean="0"/>
          </a:p>
          <a:p>
            <a:pPr lvl="0"/>
            <a:endParaRPr lang="en-US" sz="11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112</a:t>
            </a:fld>
            <a:endParaRPr lang="en-US"/>
          </a:p>
        </p:txBody>
      </p:sp>
    </p:spTree>
    <p:extLst>
      <p:ext uri="{BB962C8B-B14F-4D97-AF65-F5344CB8AC3E}">
        <p14:creationId xmlns:p14="http://schemas.microsoft.com/office/powerpoint/2010/main" val="367065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Prothrombin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VII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Thrompoplastin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prothrombin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thrombin.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phospholipid. Ở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thỏ</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TF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ISI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relipidate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phospholipid.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III.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international normalized ratio (INR)</a:t>
            </a:r>
            <a:endParaRPr lang="en-US" sz="11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6</a:t>
            </a:fld>
            <a:endParaRPr lang="en-US"/>
          </a:p>
        </p:txBody>
      </p:sp>
    </p:spTree>
    <p:extLst>
      <p:ext uri="{BB962C8B-B14F-4D97-AF65-F5344CB8AC3E}">
        <p14:creationId xmlns:p14="http://schemas.microsoft.com/office/powerpoint/2010/main" val="81623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PT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thromboplatin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test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20 </a:t>
            </a:r>
            <a:r>
              <a:rPr lang="en-US" sz="1200" u="sng" kern="1200" dirty="0" err="1" smtClean="0">
                <a:solidFill>
                  <a:schemeClr val="tx1"/>
                </a:solidFill>
                <a:effectLst/>
                <a:latin typeface="+mn-lt"/>
                <a:ea typeface="+mn-ea"/>
                <a:cs typeface="+mn-cs"/>
              </a:rPr>
              <a:t>người</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cho</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không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sử</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dụng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kháng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đông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và</a:t>
            </a:r>
            <a:r>
              <a:rPr lang="en-US" sz="1200" u="sng" kern="1200" dirty="0" smtClean="0">
                <a:solidFill>
                  <a:schemeClr val="tx1"/>
                </a:solidFill>
                <a:effectLst/>
                <a:latin typeface="+mn-lt"/>
                <a:ea typeface="+mn-ea"/>
                <a:cs typeface="+mn-cs"/>
              </a:rPr>
              <a:t> 60 </a:t>
            </a:r>
            <a:r>
              <a:rPr lang="en-US" sz="1200" u="sng" kern="1200" dirty="0" err="1" smtClean="0">
                <a:solidFill>
                  <a:schemeClr val="tx1"/>
                </a:solidFill>
                <a:effectLst/>
                <a:latin typeface="+mn-lt"/>
                <a:ea typeface="+mn-ea"/>
                <a:cs typeface="+mn-cs"/>
              </a:rPr>
              <a:t>bệnh</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nhân</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có</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sử</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dụng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kháng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đông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dường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uống</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điều</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trị</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ít</a:t>
            </a:r>
            <a:r>
              <a:rPr lang="en-US" sz="1200" u="sng" kern="1200" dirty="0" smtClean="0">
                <a:solidFill>
                  <a:schemeClr val="tx1"/>
                </a:solidFill>
                <a:effectLst/>
                <a:latin typeface="+mn-lt"/>
                <a:ea typeface="+mn-ea"/>
                <a:cs typeface="+mn-cs"/>
              </a:rPr>
              <a:t> </a:t>
            </a:r>
            <a:r>
              <a:rPr lang="en-US" sz="1200" u="sng" kern="1200" dirty="0" err="1" smtClean="0">
                <a:solidFill>
                  <a:schemeClr val="tx1"/>
                </a:solidFill>
                <a:effectLst/>
                <a:latin typeface="+mn-lt"/>
                <a:ea typeface="+mn-ea"/>
                <a:cs typeface="+mn-cs"/>
              </a:rPr>
              <a:t>nhất</a:t>
            </a:r>
            <a:r>
              <a:rPr lang="en-US" sz="1200" u="sng" kern="1200" dirty="0" smtClean="0">
                <a:solidFill>
                  <a:schemeClr val="tx1"/>
                </a:solidFill>
                <a:effectLst/>
                <a:latin typeface="+mn-lt"/>
                <a:ea typeface="+mn-ea"/>
                <a:cs typeface="+mn-cs"/>
              </a:rPr>
              <a:t> 6 </a:t>
            </a:r>
            <a:r>
              <a:rPr lang="en-US" sz="1200" u="sng"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test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giấy</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kép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trục</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plasma test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trục</a:t>
            </a:r>
            <a:r>
              <a:rPr lang="en-US" sz="1200" kern="1200" dirty="0" smtClean="0">
                <a:solidFill>
                  <a:schemeClr val="tx1"/>
                </a:solidFill>
                <a:effectLst/>
                <a:latin typeface="+mn-lt"/>
                <a:ea typeface="+mn-ea"/>
                <a:cs typeface="+mn-cs"/>
              </a:rPr>
              <a:t> X.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giấy</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đôi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PT.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ISI. </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7</a:t>
            </a:fld>
            <a:endParaRPr lang="en-US"/>
          </a:p>
        </p:txBody>
      </p:sp>
    </p:spTree>
    <p:extLst>
      <p:ext uri="{BB962C8B-B14F-4D97-AF65-F5344CB8AC3E}">
        <p14:creationId xmlns:p14="http://schemas.microsoft.com/office/powerpoint/2010/main" val="137283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Thromboplastins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ISI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PT.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INR minh </a:t>
            </a:r>
            <a:r>
              <a:rPr lang="en-US" sz="1200" kern="1200" dirty="0" err="1" smtClean="0">
                <a:solidFill>
                  <a:schemeClr val="tx1"/>
                </a:solidFill>
                <a:effectLst/>
                <a:latin typeface="+mn-lt"/>
                <a:ea typeface="+mn-ea"/>
                <a:cs typeface="+mn-cs"/>
              </a:rPr>
              <a:t>họa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thromboplastin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ISI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1,0 PT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35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INR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ISI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thromboplastin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2,0,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PT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30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INR </a:t>
            </a:r>
            <a:r>
              <a:rPr lang="en-US" sz="1200" kern="1200" dirty="0" err="1" smtClean="0">
                <a:solidFill>
                  <a:schemeClr val="tx1"/>
                </a:solidFill>
                <a:effectLst/>
                <a:latin typeface="+mn-lt"/>
                <a:ea typeface="+mn-ea"/>
                <a:cs typeface="+mn-cs"/>
              </a:rPr>
              <a:t>vượt</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8</a:t>
            </a:fld>
            <a:endParaRPr lang="en-US"/>
          </a:p>
        </p:txBody>
      </p:sp>
    </p:spTree>
    <p:extLst>
      <p:ext uri="{BB962C8B-B14F-4D97-AF65-F5344CB8AC3E}">
        <p14:creationId xmlns:p14="http://schemas.microsoft.com/office/powerpoint/2010/main" val="239580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a:t>
            </a:r>
            <a:r>
              <a:rPr lang="en-US" baseline="0" dirty="0" err="1" smtClean="0"/>
              <a:t>dùng</a:t>
            </a:r>
            <a:r>
              <a:rPr lang="en-US" baseline="0" dirty="0" smtClean="0"/>
              <a:t> phospholipid </a:t>
            </a:r>
            <a:r>
              <a:rPr lang="en-US" baseline="0" dirty="0" err="1" smtClean="0"/>
              <a:t>thay</a:t>
            </a:r>
            <a:r>
              <a:rPr lang="en-US" baseline="0" dirty="0" smtClean="0"/>
              <a:t> </a:t>
            </a:r>
            <a:r>
              <a:rPr lang="en-US" baseline="0" dirty="0" err="1" smtClean="0"/>
              <a:t>thế</a:t>
            </a:r>
            <a:r>
              <a:rPr lang="en-US" baseline="0" dirty="0" smtClean="0"/>
              <a:t> </a:t>
            </a:r>
            <a:r>
              <a:rPr lang="en-US" baseline="0" dirty="0" err="1" smtClean="0"/>
              <a:t>nên</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bởi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tiểu</a:t>
            </a:r>
            <a:r>
              <a:rPr lang="en-US" baseline="0" dirty="0" smtClean="0"/>
              <a:t> </a:t>
            </a:r>
            <a:r>
              <a:rPr lang="en-US" baseline="0" dirty="0" err="1" smtClean="0"/>
              <a:t>cầu</a:t>
            </a:r>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9</a:t>
            </a:fld>
            <a:endParaRPr lang="en-US"/>
          </a:p>
        </p:txBody>
      </p:sp>
    </p:spTree>
    <p:extLst>
      <p:ext uri="{BB962C8B-B14F-4D97-AF65-F5344CB8AC3E}">
        <p14:creationId xmlns:p14="http://schemas.microsoft.com/office/powerpoint/2010/main" val="30212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warfarin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kháng</a:t>
            </a:r>
            <a:r>
              <a:rPr lang="en-US" sz="1200" kern="1200" dirty="0" smtClean="0">
                <a:solidFill>
                  <a:schemeClr val="tx1"/>
                </a:solidFill>
                <a:effectLst/>
                <a:latin typeface="+mn-lt"/>
                <a:ea typeface="+mn-ea"/>
                <a:cs typeface="+mn-cs"/>
              </a:rPr>
              <a:t> vitamin 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PT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nhẹ</a:t>
            </a:r>
            <a:r>
              <a:rPr lang="en-US" sz="1200" kern="1200" dirty="0" smtClean="0">
                <a:solidFill>
                  <a:schemeClr val="tx1"/>
                </a:solidFill>
                <a:effectLst/>
                <a:latin typeface="+mn-lt"/>
                <a:ea typeface="+mn-ea"/>
                <a:cs typeface="+mn-cs"/>
              </a:rPr>
              <a:t> APTT </a:t>
            </a:r>
            <a:r>
              <a:rPr lang="en-US" sz="1200" kern="1200" dirty="0" err="1" smtClean="0">
                <a:solidFill>
                  <a:schemeClr val="tx1"/>
                </a:solidFill>
                <a:effectLst/>
                <a:latin typeface="+mn-lt"/>
                <a:ea typeface="+mn-ea"/>
                <a:cs typeface="+mn-cs"/>
              </a:rPr>
              <a:t>trừ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liều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10</a:t>
            </a:fld>
            <a:endParaRPr lang="en-US"/>
          </a:p>
        </p:txBody>
      </p:sp>
    </p:spTree>
    <p:extLst>
      <p:ext uri="{BB962C8B-B14F-4D97-AF65-F5344CB8AC3E}">
        <p14:creationId xmlns:p14="http://schemas.microsoft.com/office/powerpoint/2010/main" val="290696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Partial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phospholipid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TF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KCT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test </a:t>
            </a:r>
            <a:r>
              <a:rPr lang="en-US" sz="1200" kern="1200" dirty="0" err="1" smtClean="0">
                <a:solidFill>
                  <a:schemeClr val="tx1"/>
                </a:solidFill>
                <a:effectLst/>
                <a:latin typeface="+mn-lt"/>
                <a:ea typeface="+mn-ea"/>
                <a:cs typeface="+mn-cs"/>
              </a:rPr>
              <a:t>tầm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cephalin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Cephalin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phospholipid </a:t>
            </a:r>
            <a:r>
              <a:rPr lang="en-US" sz="1200" kern="1200" dirty="0" err="1" smtClean="0">
                <a:solidFill>
                  <a:schemeClr val="tx1"/>
                </a:solidFill>
                <a:effectLst/>
                <a:latin typeface="+mn-lt"/>
                <a:ea typeface="+mn-ea"/>
                <a:cs typeface="+mn-cs"/>
              </a:rPr>
              <a:t>tiểu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Kaolin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XII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XIIa</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micronized  silica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ellagic</a:t>
            </a:r>
            <a:r>
              <a:rPr lang="en-US" sz="1200" kern="1200" dirty="0" smtClean="0">
                <a:solidFill>
                  <a:schemeClr val="tx1"/>
                </a:solidFill>
                <a:effectLst/>
                <a:latin typeface="+mn-lt"/>
                <a:ea typeface="+mn-ea"/>
                <a:cs typeface="+mn-cs"/>
              </a:rPr>
              <a:t> acid</a:t>
            </a:r>
          </a:p>
          <a:p>
            <a:endParaRPr lang="en-US" dirty="0"/>
          </a:p>
        </p:txBody>
      </p:sp>
      <p:sp>
        <p:nvSpPr>
          <p:cNvPr id="4" name="Slide Number Placeholder 3"/>
          <p:cNvSpPr>
            <a:spLocks noGrp="1"/>
          </p:cNvSpPr>
          <p:nvPr>
            <p:ph type="sldNum" sz="quarter" idx="10"/>
          </p:nvPr>
        </p:nvSpPr>
        <p:spPr/>
        <p:txBody>
          <a:bodyPr/>
          <a:lstStyle/>
          <a:p>
            <a:fld id="{A11D1B71-209A-49F0-BF2F-5A9C88E8FDE3}" type="slidenum">
              <a:rPr lang="en-US" smtClean="0"/>
              <a:t>12</a:t>
            </a:fld>
            <a:endParaRPr lang="en-US"/>
          </a:p>
        </p:txBody>
      </p:sp>
    </p:spTree>
    <p:extLst>
      <p:ext uri="{BB962C8B-B14F-4D97-AF65-F5344CB8AC3E}">
        <p14:creationId xmlns:p14="http://schemas.microsoft.com/office/powerpoint/2010/main" val="137032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20351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171825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855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403761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4868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285295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3676302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377978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261727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B8C3D-D24C-4AA4-8C5A-899B4C101603}" type="datetimeFigureOut">
              <a:rPr lang="en-US" smtClean="0"/>
              <a:t>08-May-18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155791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AB8C3D-D24C-4AA4-8C5A-899B4C101603}" type="datetimeFigureOut">
              <a:rPr lang="en-US" smtClean="0"/>
              <a:t>08-May-18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379279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AB8C3D-D24C-4AA4-8C5A-899B4C101603}" type="datetimeFigureOut">
              <a:rPr lang="en-US" smtClean="0"/>
              <a:t>08-May-18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190051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AB8C3D-D24C-4AA4-8C5A-899B4C101603}" type="datetimeFigureOut">
              <a:rPr lang="en-US" smtClean="0"/>
              <a:t>08-May-18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170784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B8C3D-D24C-4AA4-8C5A-899B4C101603}" type="datetimeFigureOut">
              <a:rPr lang="en-US" smtClean="0"/>
              <a:t>08-May-18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352608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AB8C3D-D24C-4AA4-8C5A-899B4C101603}" type="datetimeFigureOut">
              <a:rPr lang="en-US" smtClean="0"/>
              <a:t>08-May-18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236464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AB8C3D-D24C-4AA4-8C5A-899B4C101603}" type="datetimeFigureOut">
              <a:rPr lang="en-US" smtClean="0"/>
              <a:t>08-May-18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739F6-0D5A-471A-A9A3-319A473FD3CB}" type="slidenum">
              <a:rPr lang="en-US" smtClean="0"/>
              <a:t>‹#›</a:t>
            </a:fld>
            <a:endParaRPr lang="en-US"/>
          </a:p>
        </p:txBody>
      </p:sp>
    </p:spTree>
    <p:extLst>
      <p:ext uri="{BB962C8B-B14F-4D97-AF65-F5344CB8AC3E}">
        <p14:creationId xmlns:p14="http://schemas.microsoft.com/office/powerpoint/2010/main" val="24332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AB8C3D-D24C-4AA4-8C5A-899B4C101603}" type="datetimeFigureOut">
              <a:rPr lang="en-US" smtClean="0"/>
              <a:t>08-May-18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B739F6-0D5A-471A-A9A3-319A473FD3CB}" type="slidenum">
              <a:rPr lang="en-US" smtClean="0"/>
              <a:t>‹#›</a:t>
            </a:fld>
            <a:endParaRPr lang="en-US"/>
          </a:p>
        </p:txBody>
      </p:sp>
    </p:spTree>
    <p:extLst>
      <p:ext uri="{BB962C8B-B14F-4D97-AF65-F5344CB8AC3E}">
        <p14:creationId xmlns:p14="http://schemas.microsoft.com/office/powerpoint/2010/main" val="278244877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máu</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smtClean="0"/>
              <a:t>BSNT: CAO THỊ LỘC</a:t>
            </a:r>
            <a:endParaRPr lang="en-US" dirty="0"/>
          </a:p>
        </p:txBody>
      </p:sp>
    </p:spTree>
    <p:extLst>
      <p:ext uri="{BB962C8B-B14F-4D97-AF65-F5344CB8AC3E}">
        <p14:creationId xmlns:p14="http://schemas.microsoft.com/office/powerpoint/2010/main" val="427804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59338883"/>
              </p:ext>
            </p:extLst>
          </p:nvPr>
        </p:nvGraphicFramePr>
        <p:xfrm>
          <a:off x="1560786" y="1403131"/>
          <a:ext cx="9317421" cy="5016839"/>
        </p:xfrm>
        <a:graphic>
          <a:graphicData uri="http://schemas.openxmlformats.org/drawingml/2006/table">
            <a:tbl>
              <a:tblPr firstRow="1" firstCol="1" bandRow="1">
                <a:tableStyleId>{5C22544A-7EE6-4342-B048-85BDC9FD1C3A}</a:tableStyleId>
              </a:tblPr>
              <a:tblGrid>
                <a:gridCol w="2761084">
                  <a:extLst>
                    <a:ext uri="{9D8B030D-6E8A-4147-A177-3AD203B41FA5}">
                      <a16:colId xmlns:a16="http://schemas.microsoft.com/office/drawing/2014/main" val="362889970"/>
                    </a:ext>
                  </a:extLst>
                </a:gridCol>
                <a:gridCol w="6556337">
                  <a:extLst>
                    <a:ext uri="{9D8B030D-6E8A-4147-A177-3AD203B41FA5}">
                      <a16:colId xmlns:a16="http://schemas.microsoft.com/office/drawing/2014/main" val="2312795878"/>
                    </a:ext>
                  </a:extLst>
                </a:gridCol>
              </a:tblGrid>
              <a:tr h="539196">
                <a:tc>
                  <a:txBody>
                    <a:bodyPr/>
                    <a:lstStyle/>
                    <a:p>
                      <a:pPr marL="457200">
                        <a:lnSpc>
                          <a:spcPct val="115000"/>
                        </a:lnSpc>
                        <a:spcAft>
                          <a:spcPts val="0"/>
                        </a:spcAft>
                        <a:tabLst>
                          <a:tab pos="90170" algn="l"/>
                        </a:tabLst>
                      </a:pP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PT </a:t>
                      </a:r>
                      <a:r>
                        <a:rPr lang="en-US" sz="1800" dirty="0" err="1">
                          <a:effectLst/>
                          <a:latin typeface="Times New Roman" panose="02020603050405020304" pitchFamily="18" charset="0"/>
                          <a:cs typeface="Times New Roman" panose="02020603050405020304" pitchFamily="18" charset="0"/>
                        </a:rPr>
                        <a:t>đơn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90170" algn="l"/>
                        </a:tabLst>
                      </a:pP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VII, X &gt; II, I</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giảm</a:t>
                      </a:r>
                      <a:r>
                        <a:rPr lang="en-US" sz="1800" baseline="0" dirty="0" smtClean="0">
                          <a:effectLst/>
                          <a:latin typeface="Times New Roman" panose="02020603050405020304" pitchFamily="18" charset="0"/>
                          <a:cs typeface="Times New Roman" panose="02020603050405020304" pitchFamily="18" charset="0"/>
                        </a:rPr>
                        <a:t> &lt;10%)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7948891"/>
                  </a:ext>
                </a:extLst>
              </a:tr>
              <a:tr h="3871980">
                <a:tc>
                  <a:txBody>
                    <a:bodyPr/>
                    <a:lstStyle/>
                    <a:p>
                      <a:pPr marL="457200">
                        <a:lnSpc>
                          <a:spcPct val="115000"/>
                        </a:lnSpc>
                        <a:spcAft>
                          <a:spcPts val="0"/>
                        </a:spcAft>
                        <a:tabLst>
                          <a:tab pos="90170" algn="l"/>
                        </a:tabLst>
                      </a:pP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PT </a:t>
                      </a:r>
                      <a:r>
                        <a:rPr lang="en-US" sz="1800" dirty="0" err="1">
                          <a:effectLst/>
                          <a:latin typeface="Times New Roman" panose="02020603050405020304" pitchFamily="18" charset="0"/>
                          <a:cs typeface="Times New Roman" panose="02020603050405020304" pitchFamily="18" charset="0"/>
                        </a:rPr>
                        <a:t>kèm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thường</a:t>
                      </a:r>
                      <a:r>
                        <a:rPr lang="en-US" sz="1800" dirty="0" smtClean="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vitamin K: </a:t>
                      </a: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dinh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dưỡng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kém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hấp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sinh</a:t>
                      </a:r>
                      <a:r>
                        <a:rPr lang="en-US" sz="1800" dirty="0">
                          <a:effectLst/>
                          <a:latin typeface="Times New Roman" panose="02020603050405020304" pitchFamily="18" charset="0"/>
                          <a:cs typeface="Times New Roman" panose="02020603050405020304" pitchFamily="18" charset="0"/>
                        </a:rPr>
                        <a:t>. </a:t>
                      </a:r>
                    </a:p>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Đối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vận</a:t>
                      </a:r>
                      <a:r>
                        <a:rPr lang="en-US" sz="1800" dirty="0">
                          <a:effectLst/>
                          <a:latin typeface="Times New Roman" panose="02020603050405020304" pitchFamily="18" charset="0"/>
                          <a:cs typeface="Times New Roman" panose="02020603050405020304" pitchFamily="18" charset="0"/>
                        </a:rPr>
                        <a:t> vitamin K: </a:t>
                      </a:r>
                      <a:r>
                        <a:rPr lang="en-US" sz="1800" dirty="0" err="1">
                          <a:effectLst/>
                          <a:latin typeface="Times New Roman" panose="02020603050405020304" pitchFamily="18" charset="0"/>
                          <a:cs typeface="Times New Roman" panose="02020603050405020304" pitchFamily="18" charset="0"/>
                        </a:rPr>
                        <a:t>warfari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phenidione</a:t>
                      </a:r>
                      <a:r>
                        <a:rPr lang="en-US" sz="1800" dirty="0">
                          <a:effectLst/>
                          <a:latin typeface="Times New Roman" panose="02020603050405020304" pitchFamily="18" charset="0"/>
                          <a:cs typeface="Times New Roman" panose="02020603050405020304" pitchFamily="18" charset="0"/>
                        </a:rPr>
                        <a:t>, rodenticides</a:t>
                      </a:r>
                    </a:p>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vitamin K e.g. </a:t>
                      </a:r>
                      <a:r>
                        <a:rPr lang="en-US" sz="1800" dirty="0" err="1">
                          <a:effectLst/>
                          <a:latin typeface="Times New Roman" panose="02020603050405020304" pitchFamily="18" charset="0"/>
                          <a:cs typeface="Times New Roman" panose="02020603050405020304" pitchFamily="18" charset="0"/>
                        </a:rPr>
                        <a:t>đột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biến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gen VKORC1</a:t>
                      </a:r>
                    </a:p>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cao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đoạn</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chế</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cs typeface="Times New Roman" panose="02020603050405020304" pitchFamily="18" charset="0"/>
                        </a:rPr>
                        <a:t> thrombin: </a:t>
                      </a:r>
                      <a:r>
                        <a:rPr lang="en-US" sz="1800" dirty="0" err="1">
                          <a:effectLst/>
                          <a:latin typeface="Times New Roman" panose="02020603050405020304" pitchFamily="18" charset="0"/>
                          <a:cs typeface="Times New Roman" panose="02020603050405020304" pitchFamily="18" charset="0"/>
                        </a:rPr>
                        <a:t>lepirudin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argatroban</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Afibrinogenaemia</a:t>
                      </a:r>
                      <a:r>
                        <a:rPr lang="en-US" sz="1800" dirty="0">
                          <a:effectLst/>
                          <a:latin typeface="Times New Roman" panose="02020603050405020304" pitchFamily="18" charset="0"/>
                          <a:cs typeface="Times New Roman" panose="02020603050405020304" pitchFamily="18" charset="0"/>
                        </a:rPr>
                        <a:t> and dysfibrinogenemia</a:t>
                      </a:r>
                    </a:p>
                    <a:p>
                      <a:pPr marL="285750" indent="-285750">
                        <a:lnSpc>
                          <a:spcPct val="115000"/>
                        </a:lnSpc>
                        <a:spcAft>
                          <a:spcPts val="0"/>
                        </a:spcAft>
                        <a:buFont typeface="Arial" panose="020B060402020202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Pha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truyền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lớn</a:t>
                      </a:r>
                      <a:r>
                        <a:rPr lang="en-US" sz="1800" dirty="0">
                          <a:effectLst/>
                          <a:latin typeface="Times New Roman" panose="02020603050405020304" pitchFamily="18" charset="0"/>
                          <a:cs typeface="Times New Roman" panose="02020603050405020304" pitchFamily="18" charset="0"/>
                        </a:rPr>
                        <a:t/>
                      </a:r>
                      <a:br>
                        <a:rPr lang="en-US" sz="1800" dirty="0">
                          <a:effectLst/>
                          <a:latin typeface="Times New Roman" panose="02020603050405020304" pitchFamily="18" charset="0"/>
                          <a:cs typeface="Times New Roman" panose="02020603050405020304" pitchFamily="18" charset="0"/>
                        </a:rPr>
                      </a:b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dụ</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VIII.</a:t>
                      </a:r>
                      <a:br>
                        <a:rPr lang="en-US" sz="1800" dirty="0">
                          <a:effectLst/>
                          <a:latin typeface="Times New Roman" panose="02020603050405020304" pitchFamily="18" charset="0"/>
                          <a:cs typeface="Times New Roman" panose="02020603050405020304" pitchFamily="18" charset="0"/>
                        </a:rPr>
                      </a:br>
                      <a:r>
                        <a:rPr lang="en-US" sz="1800" dirty="0" err="1">
                          <a:effectLst/>
                          <a:latin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nhiễm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cs typeface="Times New Roman" panose="02020603050405020304" pitchFamily="18" charset="0"/>
                        </a:rPr>
                        <a:t>mất</a:t>
                      </a:r>
                      <a:r>
                        <a:rPr lang="en-US" sz="1800" dirty="0">
                          <a:effectLst/>
                          <a:latin typeface="Times New Roman" panose="02020603050405020304" pitchFamily="18" charset="0"/>
                          <a:cs typeface="Times New Roman" panose="02020603050405020304" pitchFamily="18" charset="0"/>
                        </a:rPr>
                        <a:t> gen F7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F10 </a:t>
                      </a:r>
                      <a:r>
                        <a:rPr lang="en-US" sz="1800" dirty="0" err="1">
                          <a:effectLst/>
                          <a:latin typeface="Times New Roman" panose="02020603050405020304" pitchFamily="18" charset="0"/>
                          <a:cs typeface="Times New Roman" panose="02020603050405020304" pitchFamily="18" charset="0"/>
                        </a:rPr>
                        <a:t>nằm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nhánh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nhiễm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13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VII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X.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060791"/>
                  </a:ext>
                </a:extLst>
              </a:tr>
              <a:tr h="539196">
                <a:tc>
                  <a:txBody>
                    <a:bodyPr/>
                    <a:lstStyle/>
                    <a:p>
                      <a:pPr marL="457200">
                        <a:lnSpc>
                          <a:spcPct val="115000"/>
                        </a:lnSpc>
                        <a:spcAft>
                          <a:spcPts val="0"/>
                        </a:spcAft>
                        <a:tabLst>
                          <a:tab pos="90170" algn="l"/>
                        </a:tabLst>
                      </a:pPr>
                      <a:r>
                        <a:rPr lang="en-US" sz="1800" dirty="0" err="1">
                          <a:effectLst/>
                          <a:latin typeface="Times New Roman" panose="02020603050405020304" pitchFamily="18" charset="0"/>
                          <a:cs typeface="Times New Roman" panose="02020603050405020304" pitchFamily="18" charset="0"/>
                        </a:rPr>
                        <a:t>Ngắn</a:t>
                      </a: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PT.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90170" algn="l"/>
                        </a:tabLst>
                      </a:pP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rVIIa</a:t>
                      </a:r>
                      <a:endParaRPr lang="en-US" sz="1800" dirty="0">
                        <a:effectLst/>
                        <a:latin typeface="Times New Roman" panose="02020603050405020304" pitchFamily="18" charset="0"/>
                        <a:cs typeface="Times New Roman" panose="02020603050405020304" pitchFamily="18" charset="0"/>
                      </a:endParaRPr>
                    </a:p>
                    <a:p>
                      <a:pPr marL="457200">
                        <a:lnSpc>
                          <a:spcPct val="115000"/>
                        </a:lnSpc>
                        <a:spcAft>
                          <a:spcPts val="0"/>
                        </a:spcAft>
                        <a:tabLst>
                          <a:tab pos="90170" algn="l"/>
                        </a:tabLst>
                      </a:pPr>
                      <a:r>
                        <a:rPr lang="en-US" sz="1800" dirty="0" err="1">
                          <a:effectLst/>
                          <a:latin typeface="Times New Roman" panose="02020603050405020304" pitchFamily="18" charset="0"/>
                          <a:cs typeface="Times New Roman" panose="02020603050405020304" pitchFamily="18" charset="0"/>
                        </a:rPr>
                        <a:t>Cung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cấp</a:t>
                      </a:r>
                      <a:r>
                        <a:rPr lang="en-US" sz="1800" dirty="0">
                          <a:effectLst/>
                          <a:latin typeface="Times New Roman" panose="02020603050405020304" pitchFamily="18" charset="0"/>
                          <a:cs typeface="Times New Roman" panose="02020603050405020304" pitchFamily="18" charset="0"/>
                        </a:rPr>
                        <a:t> vitamin K, </a:t>
                      </a:r>
                      <a:r>
                        <a:rPr lang="en-US" sz="1800" dirty="0" err="1">
                          <a:effectLst/>
                          <a:latin typeface="Times New Roman" panose="02020603050405020304" pitchFamily="18" charset="0"/>
                          <a:cs typeface="Times New Roman" panose="02020603050405020304" pitchFamily="18" charset="0"/>
                        </a:rPr>
                        <a:t>truyền</a:t>
                      </a:r>
                      <a:r>
                        <a:rPr lang="en-US" sz="1800" dirty="0">
                          <a:effectLst/>
                          <a:latin typeface="Times New Roman" panose="02020603050405020304" pitchFamily="18" charset="0"/>
                          <a:cs typeface="Times New Roman" panose="02020603050405020304" pitchFamily="18" charset="0"/>
                        </a:rPr>
                        <a:t> plasma </a:t>
                      </a:r>
                      <a:r>
                        <a:rPr lang="en-US" sz="1800" dirty="0" err="1">
                          <a:effectLst/>
                          <a:latin typeface="Times New Roman" panose="02020603050405020304" pitchFamily="18" charset="0"/>
                          <a:cs typeface="Times New Roman" panose="02020603050405020304" pitchFamily="18" charset="0"/>
                        </a:rPr>
                        <a:t>tươi</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6999170"/>
                  </a:ext>
                </a:extLst>
              </a:tr>
            </a:tbl>
          </a:graphicData>
        </a:graphic>
      </p:graphicFrame>
    </p:spTree>
    <p:extLst>
      <p:ext uri="{BB962C8B-B14F-4D97-AF65-F5344CB8AC3E}">
        <p14:creationId xmlns:p14="http://schemas.microsoft.com/office/powerpoint/2010/main" val="124420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PFA-100</a:t>
            </a:r>
            <a:endParaRPr lang="en-US" dirty="0"/>
          </a:p>
        </p:txBody>
      </p:sp>
      <p:sp>
        <p:nvSpPr>
          <p:cNvPr id="3" name="Content Placeholder 2"/>
          <p:cNvSpPr>
            <a:spLocks noGrp="1"/>
          </p:cNvSpPr>
          <p:nvPr>
            <p:ph idx="1"/>
          </p:nvPr>
        </p:nvSpPr>
        <p:spPr/>
        <p:txBody>
          <a:bodyPr/>
          <a:lstStyle/>
          <a:p>
            <a:r>
              <a:rPr lang="en-US" dirty="0" smtClean="0"/>
              <a:t>PFA-100: </a:t>
            </a:r>
            <a:r>
              <a:rPr lang="en-US" dirty="0" err="1"/>
              <a:t>máu</a:t>
            </a:r>
            <a:r>
              <a:rPr lang="en-US" dirty="0"/>
              <a:t> </a:t>
            </a:r>
            <a:r>
              <a:rPr lang="en-US" dirty="0" err="1"/>
              <a:t>toàn</a:t>
            </a:r>
            <a:r>
              <a:rPr lang="en-US" dirty="0"/>
              <a:t> </a:t>
            </a:r>
            <a:r>
              <a:rPr lang="en-US" dirty="0" err="1"/>
              <a:t>phần</a:t>
            </a:r>
            <a:r>
              <a:rPr lang="en-US" dirty="0"/>
              <a:t> </a:t>
            </a:r>
            <a:r>
              <a:rPr lang="en-US" dirty="0" err="1"/>
              <a:t>chống</a:t>
            </a:r>
            <a:r>
              <a:rPr lang="en-US" dirty="0"/>
              <a:t> </a:t>
            </a:r>
            <a:r>
              <a:rPr lang="en-US" dirty="0" err="1"/>
              <a:t>đông</a:t>
            </a:r>
            <a:r>
              <a:rPr lang="en-US" dirty="0"/>
              <a:t> </a:t>
            </a:r>
            <a:r>
              <a:rPr lang="en-US" dirty="0" err="1"/>
              <a:t>bằng</a:t>
            </a:r>
            <a:r>
              <a:rPr lang="en-US" dirty="0"/>
              <a:t> citrate </a:t>
            </a:r>
            <a:r>
              <a:rPr lang="en-US" dirty="0" err="1"/>
              <a:t>được</a:t>
            </a:r>
            <a:r>
              <a:rPr lang="en-US" dirty="0"/>
              <a:t> </a:t>
            </a:r>
            <a:r>
              <a:rPr lang="en-US" dirty="0" err="1"/>
              <a:t>hút</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cắt</a:t>
            </a:r>
            <a:r>
              <a:rPr lang="en-US" dirty="0"/>
              <a:t> </a:t>
            </a:r>
            <a:r>
              <a:rPr lang="en-US" dirty="0" err="1"/>
              <a:t>cao</a:t>
            </a:r>
            <a:r>
              <a:rPr lang="en-US" dirty="0"/>
              <a:t> qua </a:t>
            </a:r>
            <a:r>
              <a:rPr lang="en-US" dirty="0" err="1"/>
              <a:t>kít</a:t>
            </a:r>
            <a:r>
              <a:rPr lang="en-US" dirty="0"/>
              <a:t> </a:t>
            </a:r>
            <a:r>
              <a:rPr lang="en-US" dirty="0" err="1"/>
              <a:t>sẳn</a:t>
            </a:r>
            <a:r>
              <a:rPr lang="en-US" dirty="0"/>
              <a:t> </a:t>
            </a:r>
            <a:r>
              <a:rPr lang="en-US" dirty="0" err="1"/>
              <a:t>có</a:t>
            </a:r>
            <a:r>
              <a:rPr lang="en-US" dirty="0"/>
              <a:t> </a:t>
            </a:r>
            <a:r>
              <a:rPr lang="en-US" dirty="0" err="1"/>
              <a:t>một</a:t>
            </a:r>
            <a:r>
              <a:rPr lang="en-US" dirty="0"/>
              <a:t> </a:t>
            </a:r>
            <a:r>
              <a:rPr lang="en-US" dirty="0" err="1"/>
              <a:t>khe</a:t>
            </a:r>
            <a:r>
              <a:rPr lang="en-US" dirty="0"/>
              <a:t> </a:t>
            </a:r>
            <a:r>
              <a:rPr lang="en-US" dirty="0" err="1"/>
              <a:t>hỡ</a:t>
            </a:r>
            <a:r>
              <a:rPr lang="en-US" dirty="0"/>
              <a:t> </a:t>
            </a:r>
            <a:r>
              <a:rPr lang="en-US" dirty="0" err="1"/>
              <a:t>trong</a:t>
            </a:r>
            <a:r>
              <a:rPr lang="en-US" dirty="0"/>
              <a:t> </a:t>
            </a:r>
            <a:r>
              <a:rPr lang="en-US" dirty="0" err="1"/>
              <a:t>một</a:t>
            </a:r>
            <a:r>
              <a:rPr lang="en-US" dirty="0"/>
              <a:t> </a:t>
            </a:r>
            <a:r>
              <a:rPr lang="en-US" dirty="0" err="1"/>
              <a:t>màng</a:t>
            </a:r>
            <a:r>
              <a:rPr lang="en-US" dirty="0"/>
              <a:t> </a:t>
            </a:r>
            <a:r>
              <a:rPr lang="en-US" dirty="0" err="1"/>
              <a:t>được</a:t>
            </a:r>
            <a:r>
              <a:rPr lang="en-US" dirty="0"/>
              <a:t> </a:t>
            </a:r>
            <a:r>
              <a:rPr lang="en-US" dirty="0" err="1"/>
              <a:t>bao</a:t>
            </a:r>
            <a:r>
              <a:rPr lang="en-US" dirty="0"/>
              <a:t> </a:t>
            </a:r>
            <a:r>
              <a:rPr lang="en-US" dirty="0" err="1"/>
              <a:t>bọc</a:t>
            </a:r>
            <a:r>
              <a:rPr lang="en-US" dirty="0"/>
              <a:t> </a:t>
            </a:r>
            <a:r>
              <a:rPr lang="en-US" dirty="0" err="1"/>
              <a:t>hoặc</a:t>
            </a:r>
            <a:r>
              <a:rPr lang="en-US" dirty="0"/>
              <a:t> collagen </a:t>
            </a:r>
            <a:r>
              <a:rPr lang="en-US" dirty="0" err="1"/>
              <a:t>và</a:t>
            </a:r>
            <a:r>
              <a:rPr lang="en-US" dirty="0"/>
              <a:t> epinephrine (CEPI) </a:t>
            </a:r>
            <a:r>
              <a:rPr lang="en-US" dirty="0" err="1"/>
              <a:t>hoặc</a:t>
            </a:r>
            <a:r>
              <a:rPr lang="en-US" dirty="0"/>
              <a:t> collagen </a:t>
            </a:r>
            <a:r>
              <a:rPr lang="en-US" dirty="0" err="1"/>
              <a:t>và</a:t>
            </a:r>
            <a:r>
              <a:rPr lang="en-US" dirty="0"/>
              <a:t> ADP (CADP</a:t>
            </a:r>
            <a:r>
              <a:rPr lang="en-US" dirty="0" smtClean="0"/>
              <a:t>).</a:t>
            </a:r>
          </a:p>
          <a:p>
            <a:r>
              <a:rPr lang="en-US" dirty="0" err="1" smtClean="0"/>
              <a:t>Những</a:t>
            </a:r>
            <a:r>
              <a:rPr lang="en-US" dirty="0" smtClean="0"/>
              <a:t> </a:t>
            </a:r>
            <a:r>
              <a:rPr lang="en-US" dirty="0" err="1"/>
              <a:t>chất</a:t>
            </a:r>
            <a:r>
              <a:rPr lang="en-US" dirty="0"/>
              <a:t> </a:t>
            </a:r>
            <a:r>
              <a:rPr lang="en-US" dirty="0" err="1"/>
              <a:t>đồng</a:t>
            </a:r>
            <a:r>
              <a:rPr lang="en-US" dirty="0"/>
              <a:t> </a:t>
            </a:r>
            <a:r>
              <a:rPr lang="en-US" dirty="0" err="1"/>
              <a:t>vận</a:t>
            </a:r>
            <a:r>
              <a:rPr lang="en-US" dirty="0"/>
              <a:t> </a:t>
            </a:r>
            <a:r>
              <a:rPr lang="en-US" dirty="0" err="1"/>
              <a:t>này</a:t>
            </a:r>
            <a:r>
              <a:rPr lang="en-US" dirty="0"/>
              <a:t> </a:t>
            </a:r>
            <a:r>
              <a:rPr lang="en-US" dirty="0" err="1"/>
              <a:t>gây</a:t>
            </a:r>
            <a:r>
              <a:rPr lang="en-US" dirty="0"/>
              <a:t> </a:t>
            </a:r>
            <a:r>
              <a:rPr lang="en-US" dirty="0" err="1"/>
              <a:t>kết</a:t>
            </a:r>
            <a:r>
              <a:rPr lang="en-US" dirty="0"/>
              <a:t> </a:t>
            </a:r>
            <a:r>
              <a:rPr lang="en-US" dirty="0" err="1"/>
              <a:t>dính</a:t>
            </a:r>
            <a:r>
              <a:rPr lang="en-US" dirty="0"/>
              <a:t> </a:t>
            </a:r>
            <a:r>
              <a:rPr lang="en-US" dirty="0" err="1"/>
              <a:t>tiểu</a:t>
            </a:r>
            <a:r>
              <a:rPr lang="en-US" dirty="0"/>
              <a:t> </a:t>
            </a:r>
            <a:r>
              <a:rPr lang="en-US" dirty="0" err="1"/>
              <a:t>cầu</a:t>
            </a:r>
            <a:r>
              <a:rPr lang="en-US" dirty="0"/>
              <a:t>, </a:t>
            </a:r>
            <a:r>
              <a:rPr lang="en-US" dirty="0" err="1"/>
              <a:t>hoạt</a:t>
            </a:r>
            <a:r>
              <a:rPr lang="en-US" dirty="0"/>
              <a:t> </a:t>
            </a:r>
            <a:r>
              <a:rPr lang="en-US" dirty="0" err="1"/>
              <a:t>hóa</a:t>
            </a:r>
            <a:r>
              <a:rPr lang="en-US" dirty="0"/>
              <a:t> </a:t>
            </a:r>
            <a:r>
              <a:rPr lang="en-US" dirty="0" err="1"/>
              <a:t>và</a:t>
            </a:r>
            <a:r>
              <a:rPr lang="en-US" dirty="0"/>
              <a:t> </a:t>
            </a:r>
            <a:r>
              <a:rPr lang="en-US" dirty="0" err="1"/>
              <a:t>kết</a:t>
            </a:r>
            <a:r>
              <a:rPr lang="en-US" dirty="0"/>
              <a:t> </a:t>
            </a:r>
            <a:r>
              <a:rPr lang="en-US" dirty="0" err="1"/>
              <a:t>tập</a:t>
            </a:r>
            <a:r>
              <a:rPr lang="en-US" dirty="0"/>
              <a:t> </a:t>
            </a:r>
            <a:r>
              <a:rPr lang="en-US" dirty="0" err="1"/>
              <a:t>dẫn</a:t>
            </a:r>
            <a:r>
              <a:rPr lang="en-US" dirty="0"/>
              <a:t> </a:t>
            </a:r>
            <a:r>
              <a:rPr lang="en-US" dirty="0" err="1"/>
              <a:t>tới</a:t>
            </a:r>
            <a:r>
              <a:rPr lang="en-US" dirty="0"/>
              <a:t> </a:t>
            </a:r>
            <a:r>
              <a:rPr lang="en-US" dirty="0" err="1"/>
              <a:t>tắc</a:t>
            </a:r>
            <a:r>
              <a:rPr lang="en-US" dirty="0"/>
              <a:t> </a:t>
            </a:r>
            <a:r>
              <a:rPr lang="en-US" dirty="0" err="1"/>
              <a:t>nhanh</a:t>
            </a:r>
            <a:r>
              <a:rPr lang="en-US" dirty="0"/>
              <a:t> ở </a:t>
            </a:r>
            <a:r>
              <a:rPr lang="en-US" dirty="0" err="1"/>
              <a:t>khe</a:t>
            </a:r>
            <a:r>
              <a:rPr lang="en-US" dirty="0"/>
              <a:t> </a:t>
            </a:r>
            <a:r>
              <a:rPr lang="en-US" dirty="0" err="1"/>
              <a:t>hở</a:t>
            </a:r>
            <a:r>
              <a:rPr lang="en-US" dirty="0"/>
              <a:t> </a:t>
            </a:r>
            <a:r>
              <a:rPr lang="en-US" dirty="0" err="1"/>
              <a:t>và</a:t>
            </a:r>
            <a:r>
              <a:rPr lang="en-US" dirty="0"/>
              <a:t> </a:t>
            </a:r>
            <a:r>
              <a:rPr lang="en-US" dirty="0" err="1"/>
              <a:t>dừng</a:t>
            </a:r>
            <a:r>
              <a:rPr lang="en-US" dirty="0"/>
              <a:t> </a:t>
            </a:r>
            <a:r>
              <a:rPr lang="en-US" dirty="0" err="1"/>
              <a:t>dòng</a:t>
            </a:r>
            <a:r>
              <a:rPr lang="en-US" dirty="0"/>
              <a:t> </a:t>
            </a:r>
            <a:r>
              <a:rPr lang="en-US" dirty="0" err="1"/>
              <a:t>máu</a:t>
            </a:r>
            <a:r>
              <a:rPr lang="en-US" dirty="0"/>
              <a:t> </a:t>
            </a:r>
            <a:r>
              <a:rPr lang="en-US" dirty="0" err="1"/>
              <a:t>chảy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thởi</a:t>
            </a:r>
            <a:r>
              <a:rPr lang="en-US" dirty="0"/>
              <a:t> </a:t>
            </a:r>
            <a:r>
              <a:rPr lang="en-US" dirty="0" err="1"/>
              <a:t>gian</a:t>
            </a:r>
            <a:r>
              <a:rPr lang="en-US" dirty="0"/>
              <a:t> </a:t>
            </a:r>
            <a:r>
              <a:rPr lang="en-US" dirty="0" err="1"/>
              <a:t>đóng</a:t>
            </a:r>
            <a:r>
              <a:rPr lang="en-US" dirty="0"/>
              <a:t> (CT).</a:t>
            </a:r>
          </a:p>
          <a:p>
            <a:endParaRPr lang="en-US" dirty="0"/>
          </a:p>
        </p:txBody>
      </p:sp>
    </p:spTree>
    <p:extLst>
      <p:ext uri="{BB962C8B-B14F-4D97-AF65-F5344CB8AC3E}">
        <p14:creationId xmlns:p14="http://schemas.microsoft.com/office/powerpoint/2010/main" val="14294685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PFA-100</a:t>
            </a:r>
            <a:endParaRPr lang="en-US" dirty="0"/>
          </a:p>
        </p:txBody>
      </p:sp>
      <p:sp>
        <p:nvSpPr>
          <p:cNvPr id="3" name="Content Placeholder 2"/>
          <p:cNvSpPr>
            <a:spLocks noGrp="1"/>
          </p:cNvSpPr>
          <p:nvPr>
            <p:ph idx="1"/>
          </p:nvPr>
        </p:nvSpPr>
        <p:spPr/>
        <p:txBody>
          <a:bodyPr/>
          <a:lstStyle/>
          <a:p>
            <a:r>
              <a:rPr lang="en-US" dirty="0" err="1"/>
              <a:t>Thuốc</a:t>
            </a:r>
            <a:r>
              <a:rPr lang="en-US" dirty="0"/>
              <a:t> </a:t>
            </a:r>
            <a:r>
              <a:rPr lang="en-US" dirty="0" err="1"/>
              <a:t>thử</a:t>
            </a:r>
            <a:r>
              <a:rPr lang="en-US" dirty="0"/>
              <a:t>:</a:t>
            </a:r>
          </a:p>
          <a:p>
            <a:pPr lvl="1"/>
            <a:r>
              <a:rPr lang="en-US" dirty="0" err="1"/>
              <a:t>Kít</a:t>
            </a:r>
            <a:r>
              <a:rPr lang="en-US" dirty="0"/>
              <a:t> CEPI: </a:t>
            </a:r>
            <a:r>
              <a:rPr lang="en-US" dirty="0" err="1"/>
              <a:t>chứa</a:t>
            </a:r>
            <a:r>
              <a:rPr lang="en-US" dirty="0"/>
              <a:t> </a:t>
            </a:r>
            <a:r>
              <a:rPr lang="en-US" dirty="0" err="1"/>
              <a:t>một</a:t>
            </a:r>
            <a:r>
              <a:rPr lang="en-US" dirty="0"/>
              <a:t> </a:t>
            </a:r>
            <a:r>
              <a:rPr lang="en-US" dirty="0" err="1"/>
              <a:t>màng</a:t>
            </a:r>
            <a:r>
              <a:rPr lang="en-US" dirty="0"/>
              <a:t>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2ug </a:t>
            </a:r>
            <a:r>
              <a:rPr lang="en-US" dirty="0" err="1"/>
              <a:t>của</a:t>
            </a:r>
            <a:r>
              <a:rPr lang="en-US" dirty="0"/>
              <a:t> collagen type 1 </a:t>
            </a:r>
            <a:r>
              <a:rPr lang="en-US" dirty="0" err="1"/>
              <a:t>và</a:t>
            </a:r>
            <a:r>
              <a:rPr lang="en-US" dirty="0"/>
              <a:t> 10ug epinephrine </a:t>
            </a:r>
          </a:p>
          <a:p>
            <a:pPr lvl="1"/>
            <a:r>
              <a:rPr lang="en-US" dirty="0" err="1"/>
              <a:t>Kít</a:t>
            </a:r>
            <a:r>
              <a:rPr lang="en-US" dirty="0"/>
              <a:t> CADP: </a:t>
            </a:r>
            <a:r>
              <a:rPr lang="en-US" dirty="0" err="1"/>
              <a:t>chứa</a:t>
            </a:r>
            <a:r>
              <a:rPr lang="en-US" dirty="0"/>
              <a:t> </a:t>
            </a:r>
            <a:r>
              <a:rPr lang="en-US" dirty="0" err="1"/>
              <a:t>một</a:t>
            </a:r>
            <a:r>
              <a:rPr lang="en-US" dirty="0"/>
              <a:t> </a:t>
            </a:r>
            <a:r>
              <a:rPr lang="en-US" dirty="0" err="1"/>
              <a:t>màng</a:t>
            </a:r>
            <a:r>
              <a:rPr lang="en-US" dirty="0"/>
              <a:t>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2ug </a:t>
            </a:r>
            <a:r>
              <a:rPr lang="en-US" dirty="0" err="1"/>
              <a:t>của</a:t>
            </a:r>
            <a:r>
              <a:rPr lang="en-US" dirty="0"/>
              <a:t> collagen type 1 </a:t>
            </a:r>
            <a:r>
              <a:rPr lang="en-US" dirty="0" err="1"/>
              <a:t>và</a:t>
            </a:r>
            <a:r>
              <a:rPr lang="en-US" dirty="0"/>
              <a:t> 50ug ADP (adenosine- 5’- </a:t>
            </a:r>
            <a:r>
              <a:rPr lang="en-US" dirty="0" err="1"/>
              <a:t>disphosphate</a:t>
            </a:r>
            <a:r>
              <a:rPr lang="en-US" dirty="0" smtClean="0"/>
              <a:t>)</a:t>
            </a:r>
          </a:p>
          <a:p>
            <a:pPr lvl="0"/>
            <a:r>
              <a:rPr lang="en-US" dirty="0" err="1"/>
              <a:t>Giá</a:t>
            </a:r>
            <a:r>
              <a:rPr lang="en-US" dirty="0"/>
              <a:t> </a:t>
            </a:r>
            <a:r>
              <a:rPr lang="en-US" dirty="0" err="1"/>
              <a:t>trị</a:t>
            </a:r>
            <a:r>
              <a:rPr lang="en-US" dirty="0"/>
              <a:t> tam </a:t>
            </a:r>
            <a:r>
              <a:rPr lang="en-US" dirty="0" err="1"/>
              <a:t>chiếu</a:t>
            </a:r>
            <a:r>
              <a:rPr lang="en-US" dirty="0"/>
              <a:t>: </a:t>
            </a:r>
          </a:p>
          <a:p>
            <a:pPr lvl="1"/>
            <a:r>
              <a:rPr lang="en-US" dirty="0"/>
              <a:t>78-199s </a:t>
            </a:r>
            <a:r>
              <a:rPr lang="en-US" dirty="0" err="1"/>
              <a:t>với</a:t>
            </a:r>
            <a:r>
              <a:rPr lang="en-US" dirty="0"/>
              <a:t> CEPI</a:t>
            </a:r>
          </a:p>
          <a:p>
            <a:pPr lvl="1"/>
            <a:r>
              <a:rPr lang="en-US" dirty="0"/>
              <a:t>55-137s </a:t>
            </a:r>
            <a:r>
              <a:rPr lang="en-US" dirty="0" err="1"/>
              <a:t>với</a:t>
            </a:r>
            <a:r>
              <a:rPr lang="en-US" dirty="0"/>
              <a:t> CAPD</a:t>
            </a:r>
          </a:p>
          <a:p>
            <a:endParaRPr lang="en-US" dirty="0" smtClean="0"/>
          </a:p>
          <a:p>
            <a:endParaRPr lang="en-US" dirty="0"/>
          </a:p>
          <a:p>
            <a:endParaRPr lang="en-US" dirty="0"/>
          </a:p>
        </p:txBody>
      </p:sp>
    </p:spTree>
    <p:extLst>
      <p:ext uri="{BB962C8B-B14F-4D97-AF65-F5344CB8AC3E}">
        <p14:creationId xmlns:p14="http://schemas.microsoft.com/office/powerpoint/2010/main" val="32165245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0265414"/>
              </p:ext>
            </p:extLst>
          </p:nvPr>
        </p:nvGraphicFramePr>
        <p:xfrm>
          <a:off x="1006641" y="1329329"/>
          <a:ext cx="10347159" cy="5551876"/>
        </p:xfrm>
        <a:graphic>
          <a:graphicData uri="http://schemas.openxmlformats.org/drawingml/2006/table">
            <a:tbl>
              <a:tblPr firstRow="1" firstCol="1" bandRow="1">
                <a:tableStyleId>{5C22544A-7EE6-4342-B048-85BDC9FD1C3A}</a:tableStyleId>
              </a:tblPr>
              <a:tblGrid>
                <a:gridCol w="3449053">
                  <a:extLst>
                    <a:ext uri="{9D8B030D-6E8A-4147-A177-3AD203B41FA5}">
                      <a16:colId xmlns:a16="http://schemas.microsoft.com/office/drawing/2014/main" val="1483158121"/>
                    </a:ext>
                  </a:extLst>
                </a:gridCol>
                <a:gridCol w="3449053">
                  <a:extLst>
                    <a:ext uri="{9D8B030D-6E8A-4147-A177-3AD203B41FA5}">
                      <a16:colId xmlns:a16="http://schemas.microsoft.com/office/drawing/2014/main" val="501329606"/>
                    </a:ext>
                  </a:extLst>
                </a:gridCol>
                <a:gridCol w="3449053">
                  <a:extLst>
                    <a:ext uri="{9D8B030D-6E8A-4147-A177-3AD203B41FA5}">
                      <a16:colId xmlns:a16="http://schemas.microsoft.com/office/drawing/2014/main" val="1308928730"/>
                    </a:ext>
                  </a:extLst>
                </a:gridCol>
              </a:tblGrid>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Rối loạn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CT CADP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CT CEPI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461531"/>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Aspirin hoặc NSAID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Binhg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8373467"/>
                  </a:ext>
                </a:extLst>
              </a:tr>
              <a:tr h="54022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Rối loạn thụ thể ADP bao gồm clopidogrel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997511"/>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8707216"/>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GTT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457200" algn="l"/>
                        </a:tabLs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010537"/>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VWF</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357355"/>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VWF type tiểu cầu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4314922"/>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Thiếu hạt đậm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251920"/>
                  </a:ext>
                </a:extLst>
              </a:tr>
              <a:tr h="504388">
                <a:tc>
                  <a:txBody>
                    <a:bodyPr/>
                    <a:lstStyle/>
                    <a:p>
                      <a:pPr marL="457200" algn="ct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Khiếm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nguyên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phát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2359909"/>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Hội chứng tiểu cầu sám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556461"/>
                  </a:ext>
                </a:extLst>
              </a:tr>
              <a:tr h="504388">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Rối loạn liên quan tới MYH9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335141"/>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Hội chứng scott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9868000"/>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MDS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 hoặc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527607"/>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Bệnh gan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 (có thể do Hb 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 (có thể do Hb 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077350"/>
                  </a:ext>
                </a:extLst>
              </a:tr>
              <a:tr h="270110">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Nhiễm ure huyết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 (có thể do Hb 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do </a:t>
                      </a:r>
                      <a:r>
                        <a:rPr lang="en-US" sz="1800" dirty="0" err="1">
                          <a:effectLst/>
                          <a:latin typeface="Times New Roman" panose="02020603050405020304" pitchFamily="18" charset="0"/>
                          <a:cs typeface="Times New Roman" panose="02020603050405020304" pitchFamily="18" charset="0"/>
                        </a:rPr>
                        <a:t>Hb</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153053"/>
                  </a:ext>
                </a:extLst>
              </a:tr>
            </a:tbl>
          </a:graphicData>
        </a:graphic>
      </p:graphicFrame>
    </p:spTree>
    <p:extLst>
      <p:ext uri="{BB962C8B-B14F-4D97-AF65-F5344CB8AC3E}">
        <p14:creationId xmlns:p14="http://schemas.microsoft.com/office/powerpoint/2010/main" val="23678869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Các</a:t>
            </a:r>
            <a:r>
              <a:rPr lang="en-US" dirty="0"/>
              <a:t> </a:t>
            </a:r>
            <a:r>
              <a:rPr lang="en-US" dirty="0" err="1"/>
              <a:t>yếu</a:t>
            </a:r>
            <a:r>
              <a:rPr lang="en-US" dirty="0"/>
              <a:t> </a:t>
            </a:r>
            <a:r>
              <a:rPr lang="en-US" dirty="0" err="1"/>
              <a:t>tố</a:t>
            </a:r>
            <a:r>
              <a:rPr lang="en-US" dirty="0"/>
              <a:t> </a:t>
            </a:r>
            <a:r>
              <a:rPr lang="en-US" dirty="0" err="1"/>
              <a:t>ảnh</a:t>
            </a:r>
            <a:r>
              <a:rPr lang="en-US" dirty="0"/>
              <a:t> </a:t>
            </a:r>
            <a:r>
              <a:rPr lang="en-US" dirty="0" err="1"/>
              <a:t>hưởng</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err="1"/>
              <a:t>Nồng</a:t>
            </a:r>
            <a:r>
              <a:rPr lang="en-US" dirty="0"/>
              <a:t> </a:t>
            </a:r>
            <a:r>
              <a:rPr lang="en-US" dirty="0" err="1"/>
              <a:t>độ</a:t>
            </a:r>
            <a:r>
              <a:rPr lang="en-US" dirty="0"/>
              <a:t> </a:t>
            </a:r>
            <a:r>
              <a:rPr lang="en-US" dirty="0" smtClean="0"/>
              <a:t>citrate</a:t>
            </a:r>
            <a:endParaRPr lang="en-US" sz="2400" dirty="0"/>
          </a:p>
          <a:p>
            <a:pPr lvl="0"/>
            <a:r>
              <a:rPr lang="en-US" dirty="0" err="1"/>
              <a:t>Thời</a:t>
            </a:r>
            <a:r>
              <a:rPr lang="en-US" dirty="0"/>
              <a:t> </a:t>
            </a:r>
            <a:r>
              <a:rPr lang="en-US" dirty="0" err="1"/>
              <a:t>gian</a:t>
            </a:r>
            <a:r>
              <a:rPr lang="en-US" dirty="0"/>
              <a:t> </a:t>
            </a:r>
            <a:r>
              <a:rPr lang="en-US" dirty="0" err="1"/>
              <a:t>thu</a:t>
            </a:r>
            <a:r>
              <a:rPr lang="en-US" dirty="0"/>
              <a:t> </a:t>
            </a:r>
            <a:r>
              <a:rPr lang="en-US" dirty="0" err="1"/>
              <a:t>thập</a:t>
            </a:r>
            <a:r>
              <a:rPr lang="en-US" dirty="0"/>
              <a:t> </a:t>
            </a:r>
            <a:r>
              <a:rPr lang="en-US" dirty="0" err="1" smtClean="0"/>
              <a:t>mẫu</a:t>
            </a:r>
            <a:r>
              <a:rPr lang="en-US" dirty="0" smtClean="0"/>
              <a:t>: test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dirty="0" err="1"/>
              <a:t>vòng</a:t>
            </a:r>
            <a:r>
              <a:rPr lang="en-US" dirty="0"/>
              <a:t> 4 </a:t>
            </a:r>
            <a:r>
              <a:rPr lang="en-US" dirty="0" err="1"/>
              <a:t>giờ</a:t>
            </a:r>
            <a:r>
              <a:rPr lang="en-US" dirty="0"/>
              <a:t> </a:t>
            </a:r>
            <a:r>
              <a:rPr lang="en-US" dirty="0" err="1"/>
              <a:t>thu</a:t>
            </a:r>
            <a:r>
              <a:rPr lang="en-US" dirty="0"/>
              <a:t> </a:t>
            </a:r>
            <a:r>
              <a:rPr lang="en-US" dirty="0" err="1"/>
              <a:t>thập</a:t>
            </a:r>
            <a:r>
              <a:rPr lang="en-US" dirty="0"/>
              <a:t>.</a:t>
            </a:r>
            <a:endParaRPr lang="en-US" sz="2400" dirty="0"/>
          </a:p>
          <a:p>
            <a:pPr lvl="0"/>
            <a:r>
              <a:rPr lang="en-US" dirty="0"/>
              <a:t>Hematocrit: </a:t>
            </a:r>
            <a:r>
              <a:rPr lang="en-US" dirty="0" err="1"/>
              <a:t>thời</a:t>
            </a:r>
            <a:r>
              <a:rPr lang="en-US" dirty="0"/>
              <a:t> </a:t>
            </a:r>
            <a:r>
              <a:rPr lang="en-US" dirty="0" err="1"/>
              <a:t>gian</a:t>
            </a:r>
            <a:r>
              <a:rPr lang="en-US" dirty="0"/>
              <a:t> </a:t>
            </a:r>
            <a:r>
              <a:rPr lang="en-US" dirty="0" err="1"/>
              <a:t>đóng</a:t>
            </a:r>
            <a:r>
              <a:rPr lang="en-US" dirty="0"/>
              <a:t> </a:t>
            </a:r>
            <a:r>
              <a:rPr lang="en-US" dirty="0" err="1"/>
              <a:t>tăng</a:t>
            </a:r>
            <a:r>
              <a:rPr lang="en-US" dirty="0"/>
              <a:t> </a:t>
            </a:r>
            <a:r>
              <a:rPr lang="en-US" dirty="0" err="1"/>
              <a:t>với</a:t>
            </a:r>
            <a:r>
              <a:rPr lang="en-US" dirty="0"/>
              <a:t> </a:t>
            </a:r>
            <a:r>
              <a:rPr lang="en-US" dirty="0" err="1"/>
              <a:t>sự</a:t>
            </a:r>
            <a:r>
              <a:rPr lang="en-US" dirty="0"/>
              <a:t> </a:t>
            </a:r>
            <a:r>
              <a:rPr lang="en-US" dirty="0" err="1"/>
              <a:t>giảm</a:t>
            </a:r>
            <a:r>
              <a:rPr lang="en-US" dirty="0"/>
              <a:t> hematocrit. </a:t>
            </a:r>
            <a:r>
              <a:rPr lang="en-US" dirty="0" err="1"/>
              <a:t>Trái</a:t>
            </a:r>
            <a:r>
              <a:rPr lang="en-US" dirty="0"/>
              <a:t> </a:t>
            </a:r>
            <a:r>
              <a:rPr lang="en-US" dirty="0" err="1"/>
              <a:t>lại</a:t>
            </a:r>
            <a:r>
              <a:rPr lang="en-US" dirty="0"/>
              <a:t>, CTs </a:t>
            </a:r>
            <a:r>
              <a:rPr lang="en-US" dirty="0" err="1"/>
              <a:t>ngắn</a:t>
            </a:r>
            <a:r>
              <a:rPr lang="en-US" dirty="0"/>
              <a:t> ở </a:t>
            </a:r>
            <a:r>
              <a:rPr lang="en-US" dirty="0" err="1"/>
              <a:t>trẻ</a:t>
            </a:r>
            <a:r>
              <a:rPr lang="en-US" dirty="0"/>
              <a:t> </a:t>
            </a:r>
            <a:r>
              <a:rPr lang="en-US" dirty="0" err="1"/>
              <a:t>sơ</a:t>
            </a:r>
            <a:r>
              <a:rPr lang="en-US" dirty="0"/>
              <a:t> </a:t>
            </a:r>
            <a:r>
              <a:rPr lang="en-US" dirty="0" err="1"/>
              <a:t>sinh</a:t>
            </a:r>
            <a:r>
              <a:rPr lang="en-US" dirty="0"/>
              <a:t> do hematocrit </a:t>
            </a:r>
            <a:r>
              <a:rPr lang="en-US" dirty="0" err="1"/>
              <a:t>của</a:t>
            </a:r>
            <a:r>
              <a:rPr lang="en-US" dirty="0"/>
              <a:t> </a:t>
            </a:r>
            <a:r>
              <a:rPr lang="en-US" dirty="0" err="1" smtClean="0"/>
              <a:t>tăng</a:t>
            </a:r>
            <a:endParaRPr lang="en-US" sz="2400" dirty="0"/>
          </a:p>
          <a:p>
            <a:pPr lvl="0"/>
            <a:r>
              <a:rPr lang="en-US" dirty="0" err="1"/>
              <a:t>Số</a:t>
            </a:r>
            <a:r>
              <a:rPr lang="en-US" dirty="0"/>
              <a:t> </a:t>
            </a:r>
            <a:r>
              <a:rPr lang="en-US" dirty="0" err="1"/>
              <a:t>lượng</a:t>
            </a:r>
            <a:r>
              <a:rPr lang="en-US" dirty="0"/>
              <a:t> </a:t>
            </a:r>
            <a:r>
              <a:rPr lang="en-US" dirty="0" err="1"/>
              <a:t>tiểu</a:t>
            </a:r>
            <a:r>
              <a:rPr lang="en-US" dirty="0"/>
              <a:t> </a:t>
            </a:r>
            <a:r>
              <a:rPr lang="en-US" dirty="0" err="1"/>
              <a:t>cầu</a:t>
            </a:r>
            <a:r>
              <a:rPr lang="en-US" dirty="0"/>
              <a:t>: </a:t>
            </a:r>
            <a:r>
              <a:rPr lang="en-US" dirty="0" err="1"/>
              <a:t>thời</a:t>
            </a:r>
            <a:r>
              <a:rPr lang="en-US" dirty="0"/>
              <a:t> </a:t>
            </a:r>
            <a:r>
              <a:rPr lang="en-US" dirty="0" err="1"/>
              <a:t>gian</a:t>
            </a:r>
            <a:r>
              <a:rPr lang="en-US" dirty="0"/>
              <a:t> </a:t>
            </a:r>
            <a:r>
              <a:rPr lang="en-US" dirty="0" err="1"/>
              <a:t>đóng</a:t>
            </a:r>
            <a:r>
              <a:rPr lang="en-US" dirty="0"/>
              <a:t> </a:t>
            </a:r>
            <a:r>
              <a:rPr lang="en-US" dirty="0" err="1"/>
              <a:t>tăng</a:t>
            </a:r>
            <a:r>
              <a:rPr lang="en-US" dirty="0"/>
              <a:t> </a:t>
            </a:r>
            <a:r>
              <a:rPr lang="en-US" dirty="0" err="1"/>
              <a:t>dần</a:t>
            </a:r>
            <a:r>
              <a:rPr lang="en-US" dirty="0"/>
              <a:t> </a:t>
            </a:r>
            <a:r>
              <a:rPr lang="en-US" dirty="0" err="1"/>
              <a:t>khi</a:t>
            </a:r>
            <a:r>
              <a:rPr lang="en-US" dirty="0"/>
              <a:t> </a:t>
            </a:r>
            <a:r>
              <a:rPr lang="en-US" dirty="0" err="1"/>
              <a:t>số</a:t>
            </a:r>
            <a:r>
              <a:rPr lang="en-US" dirty="0"/>
              <a:t> </a:t>
            </a:r>
            <a:r>
              <a:rPr lang="en-US" dirty="0" err="1"/>
              <a:t>lượng</a:t>
            </a:r>
            <a:r>
              <a:rPr lang="en-US" dirty="0"/>
              <a:t> </a:t>
            </a:r>
            <a:r>
              <a:rPr lang="en-US" dirty="0" err="1"/>
              <a:t>tiểu</a:t>
            </a:r>
            <a:r>
              <a:rPr lang="en-US" dirty="0"/>
              <a:t> </a:t>
            </a:r>
            <a:r>
              <a:rPr lang="en-US" dirty="0" err="1"/>
              <a:t>cầu</a:t>
            </a:r>
            <a:r>
              <a:rPr lang="en-US" dirty="0"/>
              <a:t> &lt; 100*10</a:t>
            </a:r>
            <a:r>
              <a:rPr lang="en-US" baseline="30000" dirty="0"/>
              <a:t>9</a:t>
            </a:r>
            <a:r>
              <a:rPr lang="en-US" dirty="0"/>
              <a:t>/L</a:t>
            </a:r>
            <a:endParaRPr lang="en-US" sz="2400" dirty="0"/>
          </a:p>
          <a:p>
            <a:pPr lvl="0"/>
            <a:r>
              <a:rPr lang="en-US" dirty="0" err="1"/>
              <a:t>Nhóm</a:t>
            </a:r>
            <a:r>
              <a:rPr lang="en-US" dirty="0"/>
              <a:t> </a:t>
            </a:r>
            <a:r>
              <a:rPr lang="en-US" dirty="0" err="1"/>
              <a:t>máu</a:t>
            </a:r>
            <a:r>
              <a:rPr lang="en-US" dirty="0"/>
              <a:t>: </a:t>
            </a:r>
            <a:r>
              <a:rPr lang="en-US" dirty="0" err="1"/>
              <a:t>thời</a:t>
            </a:r>
            <a:r>
              <a:rPr lang="en-US" dirty="0"/>
              <a:t> </a:t>
            </a:r>
            <a:r>
              <a:rPr lang="en-US" dirty="0" err="1"/>
              <a:t>gian</a:t>
            </a:r>
            <a:r>
              <a:rPr lang="en-US" dirty="0"/>
              <a:t> </a:t>
            </a:r>
            <a:r>
              <a:rPr lang="en-US" dirty="0" err="1"/>
              <a:t>đóng</a:t>
            </a:r>
            <a:r>
              <a:rPr lang="en-US" dirty="0"/>
              <a:t> </a:t>
            </a:r>
            <a:r>
              <a:rPr lang="en-US" dirty="0" err="1"/>
              <a:t>tương</a:t>
            </a:r>
            <a:r>
              <a:rPr lang="en-US" dirty="0"/>
              <a:t> </a:t>
            </a:r>
            <a:r>
              <a:rPr lang="en-US" dirty="0" err="1"/>
              <a:t>quan</a:t>
            </a:r>
            <a:r>
              <a:rPr lang="en-US" dirty="0"/>
              <a:t> </a:t>
            </a:r>
            <a:r>
              <a:rPr lang="en-US" dirty="0" err="1"/>
              <a:t>ngược</a:t>
            </a:r>
            <a:r>
              <a:rPr lang="en-US" dirty="0"/>
              <a:t> </a:t>
            </a:r>
            <a:r>
              <a:rPr lang="en-US" dirty="0" err="1"/>
              <a:t>với</a:t>
            </a:r>
            <a:r>
              <a:rPr lang="en-US" dirty="0"/>
              <a:t> </a:t>
            </a:r>
            <a:r>
              <a:rPr lang="en-US" dirty="0" err="1"/>
              <a:t>nồng</a:t>
            </a:r>
            <a:r>
              <a:rPr lang="en-US" dirty="0"/>
              <a:t> </a:t>
            </a:r>
            <a:r>
              <a:rPr lang="en-US" dirty="0" err="1"/>
              <a:t>độ</a:t>
            </a:r>
            <a:r>
              <a:rPr lang="en-US" dirty="0"/>
              <a:t> </a:t>
            </a:r>
            <a:r>
              <a:rPr lang="en-US" dirty="0" err="1"/>
              <a:t>hoạt</a:t>
            </a:r>
            <a:r>
              <a:rPr lang="en-US" dirty="0"/>
              <a:t> </a:t>
            </a:r>
            <a:r>
              <a:rPr lang="en-US" dirty="0" err="1"/>
              <a:t>động</a:t>
            </a:r>
            <a:r>
              <a:rPr lang="en-US" dirty="0"/>
              <a:t> </a:t>
            </a:r>
            <a:r>
              <a:rPr lang="en-US" dirty="0" err="1"/>
              <a:t>của</a:t>
            </a:r>
            <a:r>
              <a:rPr lang="en-US" dirty="0"/>
              <a:t> VWF </a:t>
            </a:r>
            <a:r>
              <a:rPr lang="en-US" dirty="0" err="1"/>
              <a:t>và</a:t>
            </a:r>
            <a:r>
              <a:rPr lang="en-US" dirty="0"/>
              <a:t> </a:t>
            </a:r>
            <a:r>
              <a:rPr lang="en-US" dirty="0" err="1"/>
              <a:t>có</a:t>
            </a:r>
            <a:r>
              <a:rPr lang="en-US" dirty="0"/>
              <a:t> </a:t>
            </a:r>
            <a:r>
              <a:rPr lang="en-US" dirty="0" err="1"/>
              <a:t>thể</a:t>
            </a:r>
            <a:r>
              <a:rPr lang="en-US" dirty="0"/>
              <a:t> </a:t>
            </a:r>
            <a:r>
              <a:rPr lang="en-US" dirty="0" err="1"/>
              <a:t>tăng</a:t>
            </a:r>
            <a:r>
              <a:rPr lang="en-US" dirty="0"/>
              <a:t> </a:t>
            </a:r>
            <a:r>
              <a:rPr lang="en-US" dirty="0" err="1"/>
              <a:t>trong</a:t>
            </a:r>
            <a:r>
              <a:rPr lang="en-US" dirty="0"/>
              <a:t> </a:t>
            </a:r>
            <a:r>
              <a:rPr lang="en-US" dirty="0" err="1"/>
              <a:t>nhóm</a:t>
            </a:r>
            <a:r>
              <a:rPr lang="en-US" dirty="0"/>
              <a:t> </a:t>
            </a:r>
            <a:r>
              <a:rPr lang="en-US" dirty="0" err="1"/>
              <a:t>máu</a:t>
            </a:r>
            <a:r>
              <a:rPr lang="en-US" dirty="0"/>
              <a:t> O </a:t>
            </a:r>
            <a:r>
              <a:rPr lang="en-US" dirty="0" err="1"/>
              <a:t>vì</a:t>
            </a:r>
            <a:r>
              <a:rPr lang="en-US" dirty="0"/>
              <a:t> </a:t>
            </a:r>
            <a:r>
              <a:rPr lang="en-US" dirty="0" err="1"/>
              <a:t>nguyên</a:t>
            </a:r>
            <a:r>
              <a:rPr lang="en-US" dirty="0"/>
              <a:t> </a:t>
            </a:r>
            <a:r>
              <a:rPr lang="en-US" dirty="0" err="1"/>
              <a:t>nhân</a:t>
            </a:r>
            <a:r>
              <a:rPr lang="en-US" dirty="0"/>
              <a:t> </a:t>
            </a:r>
            <a:r>
              <a:rPr lang="en-US" dirty="0" err="1"/>
              <a:t>này</a:t>
            </a:r>
            <a:r>
              <a:rPr lang="en-US" dirty="0"/>
              <a:t> (</a:t>
            </a:r>
            <a:r>
              <a:rPr lang="en-US" dirty="0" err="1"/>
              <a:t>người</a:t>
            </a:r>
            <a:r>
              <a:rPr lang="en-US" dirty="0"/>
              <a:t> </a:t>
            </a:r>
            <a:r>
              <a:rPr lang="en-US" dirty="0" err="1"/>
              <a:t>có</a:t>
            </a:r>
            <a:r>
              <a:rPr lang="en-US" dirty="0"/>
              <a:t> </a:t>
            </a:r>
            <a:r>
              <a:rPr lang="en-US" dirty="0" err="1"/>
              <a:t>nhóm</a:t>
            </a:r>
            <a:r>
              <a:rPr lang="en-US" dirty="0"/>
              <a:t> </a:t>
            </a:r>
            <a:r>
              <a:rPr lang="en-US" dirty="0" err="1"/>
              <a:t>máu</a:t>
            </a:r>
            <a:r>
              <a:rPr lang="en-US" dirty="0"/>
              <a:t> O </a:t>
            </a:r>
            <a:r>
              <a:rPr lang="en-US" dirty="0" err="1"/>
              <a:t>có</a:t>
            </a:r>
            <a:r>
              <a:rPr lang="en-US" dirty="0"/>
              <a:t> </a:t>
            </a:r>
            <a:r>
              <a:rPr lang="en-US" dirty="0" err="1"/>
              <a:t>nồng</a:t>
            </a:r>
            <a:r>
              <a:rPr lang="en-US" dirty="0"/>
              <a:t> </a:t>
            </a:r>
            <a:r>
              <a:rPr lang="en-US" dirty="0" err="1"/>
              <a:t>độ</a:t>
            </a:r>
            <a:r>
              <a:rPr lang="en-US" dirty="0"/>
              <a:t> VWF </a:t>
            </a:r>
            <a:r>
              <a:rPr lang="en-US" dirty="0" err="1"/>
              <a:t>thấp</a:t>
            </a:r>
            <a:r>
              <a:rPr lang="en-US" dirty="0"/>
              <a:t> </a:t>
            </a:r>
            <a:r>
              <a:rPr lang="en-US" dirty="0" err="1"/>
              <a:t>hơn</a:t>
            </a:r>
            <a:r>
              <a:rPr lang="en-US" dirty="0"/>
              <a:t>)</a:t>
            </a:r>
            <a:endParaRPr lang="en-US" sz="2400" dirty="0"/>
          </a:p>
          <a:p>
            <a:pPr lvl="0"/>
            <a:r>
              <a:rPr lang="en-US" dirty="0" err="1"/>
              <a:t>Thuốc</a:t>
            </a:r>
            <a:r>
              <a:rPr lang="en-US" dirty="0"/>
              <a:t>: </a:t>
            </a:r>
            <a:r>
              <a:rPr lang="en-US" dirty="0" err="1"/>
              <a:t>ức</a:t>
            </a:r>
            <a:r>
              <a:rPr lang="en-US" dirty="0"/>
              <a:t> </a:t>
            </a:r>
            <a:r>
              <a:rPr lang="en-US" dirty="0" err="1"/>
              <a:t>chế</a:t>
            </a:r>
            <a:r>
              <a:rPr lang="en-US" dirty="0"/>
              <a:t> COX </a:t>
            </a:r>
            <a:r>
              <a:rPr lang="en-US" dirty="0" err="1"/>
              <a:t>ví</a:t>
            </a:r>
            <a:r>
              <a:rPr lang="en-US" dirty="0"/>
              <a:t> </a:t>
            </a:r>
            <a:r>
              <a:rPr lang="en-US" dirty="0" err="1"/>
              <a:t>dụ</a:t>
            </a:r>
            <a:r>
              <a:rPr lang="en-US" dirty="0"/>
              <a:t> aspirin </a:t>
            </a:r>
            <a:r>
              <a:rPr lang="en-US" dirty="0" err="1"/>
              <a:t>và</a:t>
            </a:r>
            <a:r>
              <a:rPr lang="en-US" dirty="0"/>
              <a:t> NSAIDs </a:t>
            </a:r>
            <a:r>
              <a:rPr lang="en-US" dirty="0" err="1"/>
              <a:t>thường</a:t>
            </a:r>
            <a:r>
              <a:rPr lang="en-US" dirty="0"/>
              <a:t> </a:t>
            </a:r>
            <a:r>
              <a:rPr lang="en-US" dirty="0" err="1"/>
              <a:t>kéo</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đóng</a:t>
            </a:r>
            <a:r>
              <a:rPr lang="en-US" dirty="0"/>
              <a:t> </a:t>
            </a:r>
            <a:r>
              <a:rPr lang="en-US" dirty="0" err="1"/>
              <a:t>của</a:t>
            </a:r>
            <a:r>
              <a:rPr lang="en-US" dirty="0"/>
              <a:t> CEPI </a:t>
            </a:r>
            <a:r>
              <a:rPr lang="en-US" dirty="0" err="1"/>
              <a:t>nhưng</a:t>
            </a:r>
            <a:r>
              <a:rPr lang="en-US" dirty="0"/>
              <a:t> </a:t>
            </a:r>
            <a:r>
              <a:rPr lang="en-US" dirty="0" err="1"/>
              <a:t>không</a:t>
            </a:r>
            <a:r>
              <a:rPr lang="en-US" dirty="0"/>
              <a:t> </a:t>
            </a:r>
            <a:r>
              <a:rPr lang="en-US" dirty="0" err="1"/>
              <a:t>ảnh</a:t>
            </a:r>
            <a:r>
              <a:rPr lang="en-US" dirty="0"/>
              <a:t> </a:t>
            </a:r>
            <a:r>
              <a:rPr lang="en-US" dirty="0" err="1"/>
              <a:t>hưởng</a:t>
            </a:r>
            <a:r>
              <a:rPr lang="en-US" dirty="0"/>
              <a:t> kit CADP</a:t>
            </a:r>
            <a:endParaRPr lang="en-US" sz="2400" dirty="0"/>
          </a:p>
          <a:p>
            <a:pPr lvl="1"/>
            <a:r>
              <a:rPr lang="en-US" dirty="0" err="1"/>
              <a:t>ảnh</a:t>
            </a:r>
            <a:r>
              <a:rPr lang="en-US" dirty="0"/>
              <a:t> </a:t>
            </a:r>
            <a:r>
              <a:rPr lang="en-US" dirty="0" err="1"/>
              <a:t>hưởng</a:t>
            </a:r>
            <a:r>
              <a:rPr lang="en-US" dirty="0"/>
              <a:t> </a:t>
            </a:r>
            <a:r>
              <a:rPr lang="en-US" dirty="0" err="1"/>
              <a:t>ức</a:t>
            </a:r>
            <a:r>
              <a:rPr lang="en-US" dirty="0"/>
              <a:t> </a:t>
            </a:r>
            <a:r>
              <a:rPr lang="en-US" dirty="0" err="1"/>
              <a:t>chế</a:t>
            </a:r>
            <a:r>
              <a:rPr lang="en-US" dirty="0"/>
              <a:t> </a:t>
            </a:r>
            <a:r>
              <a:rPr lang="en-US" dirty="0" err="1"/>
              <a:t>thụ</a:t>
            </a:r>
            <a:r>
              <a:rPr lang="en-US" dirty="0"/>
              <a:t> </a:t>
            </a:r>
            <a:r>
              <a:rPr lang="en-US" dirty="0" err="1"/>
              <a:t>thể</a:t>
            </a:r>
            <a:r>
              <a:rPr lang="en-US" dirty="0"/>
              <a:t> ADP </a:t>
            </a:r>
            <a:r>
              <a:rPr lang="en-US" dirty="0" err="1"/>
              <a:t>ví</a:t>
            </a:r>
            <a:r>
              <a:rPr lang="en-US" dirty="0"/>
              <a:t> </a:t>
            </a:r>
            <a:r>
              <a:rPr lang="en-US" dirty="0" err="1"/>
              <a:t>dụ</a:t>
            </a:r>
            <a:r>
              <a:rPr lang="en-US" dirty="0"/>
              <a:t> </a:t>
            </a:r>
            <a:r>
              <a:rPr lang="en-US" dirty="0" err="1"/>
              <a:t>như</a:t>
            </a:r>
            <a:r>
              <a:rPr lang="en-US" dirty="0"/>
              <a:t> </a:t>
            </a:r>
            <a:r>
              <a:rPr lang="en-US" dirty="0" err="1"/>
              <a:t>clopidogrel</a:t>
            </a:r>
            <a:r>
              <a:rPr lang="en-US" dirty="0"/>
              <a:t> </a:t>
            </a:r>
            <a:r>
              <a:rPr lang="en-US" dirty="0" err="1"/>
              <a:t>là</a:t>
            </a:r>
            <a:r>
              <a:rPr lang="en-US" dirty="0"/>
              <a:t> </a:t>
            </a:r>
            <a:r>
              <a:rPr lang="en-US" dirty="0" err="1"/>
              <a:t>không</a:t>
            </a:r>
            <a:r>
              <a:rPr lang="en-US" dirty="0"/>
              <a:t> </a:t>
            </a:r>
            <a:r>
              <a:rPr lang="en-US" dirty="0" err="1"/>
              <a:t>thể</a:t>
            </a:r>
            <a:r>
              <a:rPr lang="en-US" dirty="0"/>
              <a:t> </a:t>
            </a:r>
            <a:r>
              <a:rPr lang="en-US" dirty="0" err="1"/>
              <a:t>dự</a:t>
            </a:r>
            <a:r>
              <a:rPr lang="en-US" dirty="0"/>
              <a:t> </a:t>
            </a:r>
            <a:r>
              <a:rPr lang="en-US" dirty="0" err="1"/>
              <a:t>báo</a:t>
            </a:r>
            <a:r>
              <a:rPr lang="en-US" dirty="0"/>
              <a:t>.</a:t>
            </a:r>
            <a:endParaRPr lang="en-US" sz="2000" dirty="0"/>
          </a:p>
          <a:p>
            <a:pPr lvl="1"/>
            <a:r>
              <a:rPr lang="en-US" dirty="0" err="1"/>
              <a:t>ức</a:t>
            </a:r>
            <a:r>
              <a:rPr lang="en-US" dirty="0"/>
              <a:t> </a:t>
            </a:r>
            <a:r>
              <a:rPr lang="en-US" dirty="0" err="1"/>
              <a:t>chế</a:t>
            </a:r>
            <a:r>
              <a:rPr lang="en-US" dirty="0"/>
              <a:t> </a:t>
            </a:r>
            <a:r>
              <a:rPr lang="en-US" dirty="0" err="1"/>
              <a:t>thụ</a:t>
            </a:r>
            <a:r>
              <a:rPr lang="en-US" dirty="0"/>
              <a:t> </a:t>
            </a:r>
            <a:r>
              <a:rPr lang="en-US" dirty="0" err="1"/>
              <a:t>thể</a:t>
            </a:r>
            <a:r>
              <a:rPr lang="en-US" dirty="0"/>
              <a:t> </a:t>
            </a:r>
            <a:r>
              <a:rPr lang="en-US" dirty="0" err="1"/>
              <a:t>GIIb-IIIa</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kéo</a:t>
            </a:r>
            <a:r>
              <a:rPr lang="en-US" dirty="0"/>
              <a:t> </a:t>
            </a:r>
            <a:r>
              <a:rPr lang="en-US" dirty="0" err="1"/>
              <a:t>dài</a:t>
            </a:r>
            <a:r>
              <a:rPr lang="en-US" dirty="0"/>
              <a:t> </a:t>
            </a:r>
            <a:r>
              <a:rPr lang="en-US" dirty="0" err="1"/>
              <a:t>có</a:t>
            </a:r>
            <a:r>
              <a:rPr lang="en-US" dirty="0"/>
              <a:t> ý </a:t>
            </a:r>
            <a:r>
              <a:rPr lang="en-US" dirty="0" err="1"/>
              <a:t>nghĩa</a:t>
            </a:r>
            <a:r>
              <a:rPr lang="en-US" dirty="0"/>
              <a:t> ở </a:t>
            </a:r>
            <a:r>
              <a:rPr lang="en-US" dirty="0" err="1"/>
              <a:t>cả</a:t>
            </a:r>
            <a:r>
              <a:rPr lang="en-US" dirty="0"/>
              <a:t> 2 kit</a:t>
            </a:r>
            <a:endParaRPr lang="en-US" sz="2000" dirty="0"/>
          </a:p>
          <a:p>
            <a:pPr lvl="0"/>
            <a:r>
              <a:rPr lang="en-US" dirty="0" err="1"/>
              <a:t>Khiếm</a:t>
            </a:r>
            <a:r>
              <a:rPr lang="en-US" dirty="0"/>
              <a:t> </a:t>
            </a:r>
            <a:r>
              <a:rPr lang="en-US" dirty="0" err="1"/>
              <a:t>khuyết</a:t>
            </a:r>
            <a:r>
              <a:rPr lang="en-US" dirty="0"/>
              <a:t> </a:t>
            </a:r>
            <a:r>
              <a:rPr lang="en-US" dirty="0" err="1"/>
              <a:t>chức</a:t>
            </a:r>
            <a:r>
              <a:rPr lang="en-US" dirty="0"/>
              <a:t> </a:t>
            </a:r>
            <a:r>
              <a:rPr lang="en-US" dirty="0" err="1"/>
              <a:t>năng</a:t>
            </a:r>
            <a:r>
              <a:rPr lang="en-US" dirty="0"/>
              <a:t> </a:t>
            </a:r>
            <a:r>
              <a:rPr lang="en-US" dirty="0" err="1"/>
              <a:t>tiểu</a:t>
            </a:r>
            <a:r>
              <a:rPr lang="en-US" dirty="0"/>
              <a:t> </a:t>
            </a:r>
            <a:r>
              <a:rPr lang="en-US" dirty="0" err="1"/>
              <a:t>cầu</a:t>
            </a:r>
            <a:r>
              <a:rPr lang="en-US" dirty="0"/>
              <a:t> </a:t>
            </a:r>
            <a:r>
              <a:rPr lang="en-US" dirty="0" err="1"/>
              <a:t>mắc</a:t>
            </a:r>
            <a:r>
              <a:rPr lang="en-US" dirty="0"/>
              <a:t> </a:t>
            </a:r>
            <a:r>
              <a:rPr lang="en-US" dirty="0" err="1"/>
              <a:t>phải</a:t>
            </a:r>
            <a:r>
              <a:rPr lang="en-US" dirty="0"/>
              <a:t>: </a:t>
            </a:r>
            <a:r>
              <a:rPr lang="en-US" dirty="0" err="1"/>
              <a:t>bắc</a:t>
            </a:r>
            <a:r>
              <a:rPr lang="en-US" dirty="0"/>
              <a:t> </a:t>
            </a:r>
            <a:r>
              <a:rPr lang="en-US" dirty="0" err="1"/>
              <a:t>cầu</a:t>
            </a:r>
            <a:r>
              <a:rPr lang="en-US" dirty="0"/>
              <a:t> </a:t>
            </a:r>
            <a:r>
              <a:rPr lang="en-US" dirty="0" err="1"/>
              <a:t>tim</a:t>
            </a:r>
            <a:r>
              <a:rPr lang="en-US" dirty="0"/>
              <a:t> </a:t>
            </a:r>
            <a:r>
              <a:rPr lang="en-US" dirty="0" err="1"/>
              <a:t>phổi</a:t>
            </a:r>
            <a:r>
              <a:rPr lang="en-US" dirty="0"/>
              <a:t>, </a:t>
            </a:r>
            <a:r>
              <a:rPr lang="en-US" dirty="0" err="1"/>
              <a:t>bệnh</a:t>
            </a:r>
            <a:r>
              <a:rPr lang="en-US" dirty="0"/>
              <a:t> </a:t>
            </a:r>
            <a:r>
              <a:rPr lang="en-US" dirty="0" err="1"/>
              <a:t>gan</a:t>
            </a:r>
            <a:r>
              <a:rPr lang="en-US" dirty="0"/>
              <a:t>, </a:t>
            </a:r>
            <a:r>
              <a:rPr lang="en-US" dirty="0" err="1"/>
              <a:t>nhiễm</a:t>
            </a:r>
            <a:r>
              <a:rPr lang="en-US" dirty="0"/>
              <a:t> </a:t>
            </a:r>
            <a:r>
              <a:rPr lang="en-US" dirty="0" err="1"/>
              <a:t>ure</a:t>
            </a:r>
            <a:r>
              <a:rPr lang="en-US" dirty="0"/>
              <a:t> </a:t>
            </a:r>
            <a:r>
              <a:rPr lang="en-US" dirty="0" err="1"/>
              <a:t>máu</a:t>
            </a:r>
            <a:r>
              <a:rPr lang="en-US" dirty="0"/>
              <a:t>.</a:t>
            </a:r>
            <a:endParaRPr lang="en-US" sz="2400" dirty="0"/>
          </a:p>
          <a:p>
            <a:pPr lvl="0"/>
            <a:r>
              <a:rPr lang="en-US" dirty="0" err="1"/>
              <a:t>Một</a:t>
            </a:r>
            <a:r>
              <a:rPr lang="en-US" dirty="0"/>
              <a:t> </a:t>
            </a:r>
            <a:r>
              <a:rPr lang="en-US" dirty="0" err="1"/>
              <a:t>vài</a:t>
            </a:r>
            <a:r>
              <a:rPr lang="en-US" dirty="0"/>
              <a:t> </a:t>
            </a:r>
            <a:r>
              <a:rPr lang="en-US" dirty="0" err="1"/>
              <a:t>thức</a:t>
            </a:r>
            <a:r>
              <a:rPr lang="en-US" dirty="0"/>
              <a:t> </a:t>
            </a:r>
            <a:r>
              <a:rPr lang="en-US" dirty="0" err="1"/>
              <a:t>ăn</a:t>
            </a:r>
            <a:r>
              <a:rPr lang="en-US" dirty="0"/>
              <a:t>: </a:t>
            </a:r>
            <a:r>
              <a:rPr lang="en-US" dirty="0" err="1"/>
              <a:t>sản</a:t>
            </a:r>
            <a:r>
              <a:rPr lang="en-US" dirty="0"/>
              <a:t> </a:t>
            </a:r>
            <a:r>
              <a:rPr lang="en-US" dirty="0" err="1"/>
              <a:t>sinh</a:t>
            </a:r>
            <a:r>
              <a:rPr lang="en-US" dirty="0"/>
              <a:t> </a:t>
            </a:r>
            <a:r>
              <a:rPr lang="en-US" dirty="0" err="1"/>
              <a:t>sự</a:t>
            </a:r>
            <a:r>
              <a:rPr lang="en-US" dirty="0"/>
              <a:t> </a:t>
            </a:r>
            <a:r>
              <a:rPr lang="en-US" dirty="0" err="1"/>
              <a:t>dương</a:t>
            </a:r>
            <a:r>
              <a:rPr lang="en-US" dirty="0"/>
              <a:t> </a:t>
            </a:r>
            <a:r>
              <a:rPr lang="en-US" dirty="0" err="1"/>
              <a:t>tính</a:t>
            </a:r>
            <a:r>
              <a:rPr lang="en-US" dirty="0"/>
              <a:t> </a:t>
            </a:r>
            <a:r>
              <a:rPr lang="en-US" dirty="0" err="1"/>
              <a:t>giả</a:t>
            </a:r>
            <a:r>
              <a:rPr lang="en-US" dirty="0"/>
              <a:t> </a:t>
            </a:r>
            <a:r>
              <a:rPr lang="en-US" dirty="0" err="1"/>
              <a:t>đặc</a:t>
            </a:r>
            <a:r>
              <a:rPr lang="en-US" dirty="0"/>
              <a:t> </a:t>
            </a:r>
            <a:r>
              <a:rPr lang="en-US" dirty="0" err="1"/>
              <a:t>biệt</a:t>
            </a:r>
            <a:r>
              <a:rPr lang="en-US" dirty="0"/>
              <a:t> </a:t>
            </a:r>
            <a:r>
              <a:rPr lang="en-US" dirty="0" err="1"/>
              <a:t>với</a:t>
            </a:r>
            <a:r>
              <a:rPr lang="en-US" dirty="0"/>
              <a:t> kit CEPI</a:t>
            </a:r>
            <a:endParaRPr lang="en-US" sz="2400" dirty="0"/>
          </a:p>
          <a:p>
            <a:endParaRPr lang="en-US" dirty="0"/>
          </a:p>
        </p:txBody>
      </p:sp>
    </p:spTree>
    <p:extLst>
      <p:ext uri="{BB962C8B-B14F-4D97-AF65-F5344CB8AC3E}">
        <p14:creationId xmlns:p14="http://schemas.microsoft.com/office/powerpoint/2010/main" val="635936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ANTI </a:t>
            </a:r>
            <a:r>
              <a:rPr lang="en-US" dirty="0" err="1"/>
              <a:t>Xa</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Anti X a </a:t>
            </a:r>
            <a:r>
              <a:rPr lang="en-US" dirty="0" err="1"/>
              <a:t>là</a:t>
            </a:r>
            <a:r>
              <a:rPr lang="en-US" dirty="0"/>
              <a:t> </a:t>
            </a:r>
            <a:r>
              <a:rPr lang="en-US" dirty="0" err="1"/>
              <a:t>một</a:t>
            </a:r>
            <a:r>
              <a:rPr lang="en-US" dirty="0"/>
              <a:t> test </a:t>
            </a:r>
            <a:r>
              <a:rPr lang="en-US" dirty="0" err="1"/>
              <a:t>theo</a:t>
            </a:r>
            <a:r>
              <a:rPr lang="en-US" dirty="0"/>
              <a:t> </a:t>
            </a:r>
            <a:r>
              <a:rPr lang="en-US" dirty="0" err="1"/>
              <a:t>dõi</a:t>
            </a:r>
            <a:r>
              <a:rPr lang="en-US" dirty="0"/>
              <a:t> </a:t>
            </a:r>
            <a:r>
              <a:rPr lang="en-US" dirty="0" smtClean="0"/>
              <a:t>BN </a:t>
            </a:r>
            <a:r>
              <a:rPr lang="en-US" dirty="0" err="1" smtClean="0"/>
              <a:t>sử</a:t>
            </a:r>
            <a:r>
              <a:rPr lang="en-US" dirty="0" smtClean="0"/>
              <a:t> </a:t>
            </a:r>
            <a:r>
              <a:rPr lang="en-US" dirty="0" err="1"/>
              <a:t>dụng</a:t>
            </a:r>
            <a:r>
              <a:rPr lang="en-US" dirty="0"/>
              <a:t> LMWHs </a:t>
            </a:r>
            <a:r>
              <a:rPr lang="en-US" dirty="0" err="1"/>
              <a:t>hoặc</a:t>
            </a:r>
            <a:r>
              <a:rPr lang="en-US" dirty="0"/>
              <a:t> UFH. </a:t>
            </a:r>
            <a:endParaRPr lang="en-US" dirty="0" smtClean="0"/>
          </a:p>
          <a:p>
            <a:pPr lvl="0"/>
            <a:r>
              <a:rPr lang="en-US" dirty="0"/>
              <a:t>LMWHs </a:t>
            </a:r>
            <a:r>
              <a:rPr lang="en-US" dirty="0" err="1"/>
              <a:t>có</a:t>
            </a:r>
            <a:r>
              <a:rPr lang="en-US" dirty="0"/>
              <a:t> </a:t>
            </a:r>
            <a:r>
              <a:rPr lang="en-US" dirty="0" err="1"/>
              <a:t>hoạt</a:t>
            </a:r>
            <a:r>
              <a:rPr lang="en-US" dirty="0"/>
              <a:t> </a:t>
            </a:r>
            <a:r>
              <a:rPr lang="en-US" dirty="0" err="1"/>
              <a:t>động</a:t>
            </a:r>
            <a:r>
              <a:rPr lang="en-US" dirty="0"/>
              <a:t> </a:t>
            </a:r>
            <a:r>
              <a:rPr lang="en-US" dirty="0" err="1"/>
              <a:t>chống</a:t>
            </a:r>
            <a:r>
              <a:rPr lang="en-US" dirty="0"/>
              <a:t> </a:t>
            </a:r>
            <a:r>
              <a:rPr lang="en-US" dirty="0" err="1"/>
              <a:t>Xa</a:t>
            </a:r>
            <a:r>
              <a:rPr lang="en-US" dirty="0"/>
              <a:t> </a:t>
            </a:r>
            <a:r>
              <a:rPr lang="en-US" dirty="0" err="1"/>
              <a:t>chủ</a:t>
            </a:r>
            <a:r>
              <a:rPr lang="en-US" dirty="0"/>
              <a:t> </a:t>
            </a:r>
            <a:r>
              <a:rPr lang="en-US" dirty="0" err="1"/>
              <a:t>yếu</a:t>
            </a:r>
            <a:r>
              <a:rPr lang="en-US" dirty="0"/>
              <a:t> </a:t>
            </a:r>
            <a:r>
              <a:rPr lang="en-US" dirty="0" err="1"/>
              <a:t>trong</a:t>
            </a:r>
            <a:r>
              <a:rPr lang="en-US" dirty="0"/>
              <a:t> </a:t>
            </a:r>
            <a:r>
              <a:rPr lang="en-US" dirty="0" err="1"/>
              <a:t>khi</a:t>
            </a:r>
            <a:r>
              <a:rPr lang="en-US" dirty="0"/>
              <a:t> UFH </a:t>
            </a:r>
            <a:r>
              <a:rPr lang="en-US" dirty="0" err="1"/>
              <a:t>chống</a:t>
            </a:r>
            <a:r>
              <a:rPr lang="en-US" dirty="0"/>
              <a:t> </a:t>
            </a:r>
            <a:r>
              <a:rPr lang="en-US" dirty="0" err="1"/>
              <a:t>cả</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yếu</a:t>
            </a:r>
            <a:r>
              <a:rPr lang="en-US" dirty="0"/>
              <a:t> </a:t>
            </a:r>
            <a:r>
              <a:rPr lang="en-US" dirty="0" err="1"/>
              <a:t>tố</a:t>
            </a:r>
            <a:r>
              <a:rPr lang="en-US" dirty="0"/>
              <a:t> </a:t>
            </a:r>
            <a:r>
              <a:rPr lang="en-US" dirty="0" err="1"/>
              <a:t>Xa</a:t>
            </a:r>
            <a:r>
              <a:rPr lang="en-US" dirty="0"/>
              <a:t> </a:t>
            </a:r>
            <a:r>
              <a:rPr lang="en-US" dirty="0" err="1"/>
              <a:t>và</a:t>
            </a:r>
            <a:r>
              <a:rPr lang="en-US" dirty="0"/>
              <a:t> </a:t>
            </a:r>
            <a:r>
              <a:rPr lang="en-US" dirty="0" err="1"/>
              <a:t>yếu</a:t>
            </a:r>
            <a:r>
              <a:rPr lang="en-US" dirty="0"/>
              <a:t> </a:t>
            </a:r>
            <a:r>
              <a:rPr lang="en-US" dirty="0" err="1"/>
              <a:t>tố</a:t>
            </a:r>
            <a:r>
              <a:rPr lang="en-US" dirty="0"/>
              <a:t> </a:t>
            </a:r>
            <a:r>
              <a:rPr lang="en-US" dirty="0" err="1" smtClean="0"/>
              <a:t>IIa</a:t>
            </a:r>
            <a:endParaRPr lang="en-US" dirty="0" smtClean="0"/>
          </a:p>
          <a:p>
            <a:pPr lvl="0"/>
            <a:endParaRPr lang="en-US" dirty="0"/>
          </a:p>
        </p:txBody>
      </p:sp>
    </p:spTree>
    <p:extLst>
      <p:ext uri="{BB962C8B-B14F-4D97-AF65-F5344CB8AC3E}">
        <p14:creationId xmlns:p14="http://schemas.microsoft.com/office/powerpoint/2010/main" val="668028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normAutofit/>
          </a:bodyPr>
          <a:lstStyle/>
          <a:p>
            <a:pPr lvl="0"/>
            <a:r>
              <a:rPr lang="en-US" dirty="0" err="1" smtClean="0"/>
              <a:t>Thêm</a:t>
            </a:r>
            <a:r>
              <a:rPr lang="en-US" dirty="0" smtClean="0"/>
              <a:t> </a:t>
            </a:r>
            <a:r>
              <a:rPr lang="en-US" dirty="0" err="1" smtClean="0"/>
              <a:t>một</a:t>
            </a:r>
            <a:r>
              <a:rPr lang="en-US" dirty="0" smtClean="0"/>
              <a:t> </a:t>
            </a:r>
            <a:r>
              <a:rPr lang="en-US" dirty="0" err="1" smtClean="0"/>
              <a:t>lượng</a:t>
            </a:r>
            <a:r>
              <a:rPr lang="en-US" dirty="0" smtClean="0"/>
              <a:t> </a:t>
            </a:r>
            <a:r>
              <a:rPr lang="en-US" dirty="0" err="1" smtClean="0"/>
              <a:t>lớn</a:t>
            </a:r>
            <a:r>
              <a:rPr lang="en-US" dirty="0" smtClean="0"/>
              <a:t> </a:t>
            </a:r>
            <a:r>
              <a:rPr lang="en-US" dirty="0" err="1" smtClean="0"/>
              <a:t>yếu</a:t>
            </a:r>
            <a:r>
              <a:rPr lang="en-US" dirty="0" smtClean="0"/>
              <a:t> </a:t>
            </a:r>
            <a:r>
              <a:rPr lang="en-US" dirty="0" err="1" smtClean="0"/>
              <a:t>tố</a:t>
            </a:r>
            <a:r>
              <a:rPr lang="en-US" dirty="0" smtClean="0"/>
              <a:t> </a:t>
            </a:r>
            <a:r>
              <a:rPr lang="en-US" dirty="0" err="1" smtClean="0"/>
              <a:t>Xa</a:t>
            </a:r>
            <a:endParaRPr lang="en-US" dirty="0" smtClean="0"/>
          </a:p>
          <a:p>
            <a:pPr lvl="0"/>
            <a:r>
              <a:rPr lang="en-US" dirty="0" err="1" smtClean="0"/>
              <a:t>Yếu</a:t>
            </a:r>
            <a:r>
              <a:rPr lang="en-US" dirty="0" smtClean="0"/>
              <a:t> </a:t>
            </a:r>
            <a:r>
              <a:rPr lang="en-US" dirty="0" err="1"/>
              <a:t>tố</a:t>
            </a:r>
            <a:r>
              <a:rPr lang="en-US" dirty="0"/>
              <a:t> </a:t>
            </a:r>
            <a:r>
              <a:rPr lang="en-US" dirty="0" err="1"/>
              <a:t>Xa</a:t>
            </a:r>
            <a:r>
              <a:rPr lang="en-US" dirty="0"/>
              <a:t> </a:t>
            </a:r>
            <a:r>
              <a:rPr lang="en-US" dirty="0" err="1"/>
              <a:t>trung</a:t>
            </a:r>
            <a:r>
              <a:rPr lang="en-US" dirty="0"/>
              <a:t> </a:t>
            </a:r>
            <a:r>
              <a:rPr lang="en-US" dirty="0" err="1"/>
              <a:t>hòa</a:t>
            </a:r>
            <a:r>
              <a:rPr lang="en-US" dirty="0"/>
              <a:t> </a:t>
            </a:r>
            <a:r>
              <a:rPr lang="en-US" dirty="0" err="1"/>
              <a:t>bởi</a:t>
            </a:r>
            <a:r>
              <a:rPr lang="en-US" dirty="0"/>
              <a:t> </a:t>
            </a:r>
            <a:r>
              <a:rPr lang="en-US" dirty="0" err="1"/>
              <a:t>phức</a:t>
            </a:r>
            <a:r>
              <a:rPr lang="en-US" dirty="0"/>
              <a:t> </a:t>
            </a:r>
            <a:r>
              <a:rPr lang="en-US" dirty="0" err="1"/>
              <a:t>hợp</a:t>
            </a:r>
            <a:r>
              <a:rPr lang="en-US" dirty="0"/>
              <a:t> Heparin-</a:t>
            </a:r>
            <a:r>
              <a:rPr lang="en-US" dirty="0" err="1"/>
              <a:t>Xa</a:t>
            </a:r>
            <a:r>
              <a:rPr lang="en-US" dirty="0"/>
              <a:t> </a:t>
            </a:r>
            <a:r>
              <a:rPr lang="en-US" dirty="0" err="1"/>
              <a:t>hoặc</a:t>
            </a:r>
            <a:r>
              <a:rPr lang="en-US" dirty="0"/>
              <a:t> </a:t>
            </a:r>
            <a:r>
              <a:rPr lang="en-US" dirty="0" err="1"/>
              <a:t>trực</a:t>
            </a:r>
            <a:r>
              <a:rPr lang="en-US" dirty="0"/>
              <a:t> </a:t>
            </a:r>
            <a:r>
              <a:rPr lang="en-US" dirty="0" err="1"/>
              <a:t>tiếp</a:t>
            </a:r>
            <a:r>
              <a:rPr lang="en-US" dirty="0"/>
              <a:t> </a:t>
            </a:r>
            <a:r>
              <a:rPr lang="en-US" dirty="0" err="1"/>
              <a:t>bởi</a:t>
            </a:r>
            <a:r>
              <a:rPr lang="en-US" dirty="0"/>
              <a:t> </a:t>
            </a:r>
            <a:r>
              <a:rPr lang="en-US" dirty="0" err="1"/>
              <a:t>Rivaroxaban</a:t>
            </a:r>
            <a:r>
              <a:rPr lang="en-US" dirty="0"/>
              <a:t>.</a:t>
            </a:r>
          </a:p>
          <a:p>
            <a:pPr lvl="0"/>
            <a:r>
              <a:rPr lang="en-US" dirty="0" err="1"/>
              <a:t>Yếu</a:t>
            </a:r>
            <a:r>
              <a:rPr lang="en-US" dirty="0"/>
              <a:t> </a:t>
            </a:r>
            <a:r>
              <a:rPr lang="en-US" dirty="0" err="1"/>
              <a:t>tố</a:t>
            </a:r>
            <a:r>
              <a:rPr lang="en-US" dirty="0"/>
              <a:t> </a:t>
            </a:r>
            <a:r>
              <a:rPr lang="en-US" dirty="0" err="1"/>
              <a:t>Xa</a:t>
            </a:r>
            <a:r>
              <a:rPr lang="en-US" dirty="0"/>
              <a:t> </a:t>
            </a:r>
            <a:r>
              <a:rPr lang="en-US" dirty="0" err="1"/>
              <a:t>còn</a:t>
            </a:r>
            <a:r>
              <a:rPr lang="en-US" dirty="0"/>
              <a:t> </a:t>
            </a:r>
            <a:r>
              <a:rPr lang="en-US" dirty="0" err="1"/>
              <a:t>lại</a:t>
            </a:r>
            <a:r>
              <a:rPr lang="en-US" dirty="0"/>
              <a:t> </a:t>
            </a:r>
            <a:r>
              <a:rPr lang="en-US" dirty="0" err="1"/>
              <a:t>được</a:t>
            </a:r>
            <a:r>
              <a:rPr lang="en-US" dirty="0"/>
              <a:t> </a:t>
            </a:r>
            <a:r>
              <a:rPr lang="en-US" dirty="0" err="1"/>
              <a:t>định</a:t>
            </a:r>
            <a:r>
              <a:rPr lang="en-US" dirty="0"/>
              <a:t> </a:t>
            </a:r>
            <a:r>
              <a:rPr lang="en-US" dirty="0" err="1"/>
              <a:t>lượng</a:t>
            </a:r>
            <a:r>
              <a:rPr lang="en-US" dirty="0"/>
              <a:t> </a:t>
            </a:r>
            <a:r>
              <a:rPr lang="en-US" dirty="0" err="1"/>
              <a:t>với</a:t>
            </a:r>
            <a:r>
              <a:rPr lang="en-US" dirty="0"/>
              <a:t> </a:t>
            </a:r>
            <a:r>
              <a:rPr lang="en-US" dirty="0" err="1"/>
              <a:t>chất</a:t>
            </a:r>
            <a:r>
              <a:rPr lang="en-US" dirty="0"/>
              <a:t> </a:t>
            </a:r>
            <a:r>
              <a:rPr lang="en-US" dirty="0" err="1"/>
              <a:t>nền</a:t>
            </a:r>
            <a:r>
              <a:rPr lang="en-US" dirty="0"/>
              <a:t> </a:t>
            </a:r>
            <a:r>
              <a:rPr lang="en-US" dirty="0" err="1"/>
              <a:t>sinh</a:t>
            </a:r>
            <a:r>
              <a:rPr lang="en-US" dirty="0"/>
              <a:t> </a:t>
            </a:r>
            <a:r>
              <a:rPr lang="en-US" dirty="0" err="1"/>
              <a:t>màu</a:t>
            </a:r>
            <a:r>
              <a:rPr lang="en-US" dirty="0"/>
              <a:t> </a:t>
            </a:r>
            <a:r>
              <a:rPr lang="en-US" dirty="0" err="1"/>
              <a:t>tổng</a:t>
            </a:r>
            <a:r>
              <a:rPr lang="en-US" dirty="0"/>
              <a:t> </a:t>
            </a:r>
            <a:r>
              <a:rPr lang="en-US" dirty="0" err="1"/>
              <a:t>hợp</a:t>
            </a:r>
            <a:r>
              <a:rPr lang="en-US" dirty="0"/>
              <a:t>. </a:t>
            </a:r>
            <a:r>
              <a:rPr lang="en-US" dirty="0" err="1"/>
              <a:t>Paranitroaniline</a:t>
            </a:r>
            <a:r>
              <a:rPr lang="en-US" dirty="0"/>
              <a:t> </a:t>
            </a:r>
            <a:r>
              <a:rPr lang="en-US" dirty="0" err="1"/>
              <a:t>được</a:t>
            </a:r>
            <a:r>
              <a:rPr lang="en-US" dirty="0"/>
              <a:t> </a:t>
            </a:r>
            <a:r>
              <a:rPr lang="en-US" dirty="0" err="1"/>
              <a:t>giải</a:t>
            </a:r>
            <a:r>
              <a:rPr lang="en-US" dirty="0"/>
              <a:t> </a:t>
            </a:r>
            <a:r>
              <a:rPr lang="en-US" dirty="0" err="1"/>
              <a:t>phóng</a:t>
            </a:r>
            <a:r>
              <a:rPr lang="en-US" dirty="0"/>
              <a:t> </a:t>
            </a:r>
            <a:r>
              <a:rPr lang="en-US" dirty="0" err="1"/>
              <a:t>và</a:t>
            </a:r>
            <a:r>
              <a:rPr lang="en-US" dirty="0"/>
              <a:t> </a:t>
            </a:r>
            <a:r>
              <a:rPr lang="en-US" dirty="0" err="1"/>
              <a:t>được</a:t>
            </a:r>
            <a:r>
              <a:rPr lang="en-US" dirty="0"/>
              <a:t> </a:t>
            </a:r>
            <a:r>
              <a:rPr lang="en-US" dirty="0" err="1"/>
              <a:t>theo</a:t>
            </a:r>
            <a:r>
              <a:rPr lang="en-US" dirty="0"/>
              <a:t> </a:t>
            </a:r>
            <a:r>
              <a:rPr lang="en-US" dirty="0" err="1"/>
              <a:t>dõi</a:t>
            </a:r>
            <a:r>
              <a:rPr lang="en-US" dirty="0"/>
              <a:t> </a:t>
            </a:r>
            <a:r>
              <a:rPr lang="en-US" dirty="0" err="1"/>
              <a:t>động</a:t>
            </a:r>
            <a:r>
              <a:rPr lang="en-US" dirty="0"/>
              <a:t> </a:t>
            </a:r>
            <a:r>
              <a:rPr lang="en-US" dirty="0" err="1"/>
              <a:t>học</a:t>
            </a:r>
            <a:r>
              <a:rPr lang="en-US" dirty="0"/>
              <a:t> </a:t>
            </a:r>
            <a:r>
              <a:rPr lang="en-US" dirty="0" err="1"/>
              <a:t>tại</a:t>
            </a:r>
            <a:r>
              <a:rPr lang="en-US" dirty="0"/>
              <a:t> 405nm </a:t>
            </a:r>
            <a:r>
              <a:rPr lang="en-US" dirty="0" err="1"/>
              <a:t>và</a:t>
            </a:r>
            <a:r>
              <a:rPr lang="en-US" dirty="0"/>
              <a:t> </a:t>
            </a:r>
            <a:r>
              <a:rPr lang="en-US" dirty="0" err="1"/>
              <a:t>tỉ</a:t>
            </a:r>
            <a:r>
              <a:rPr lang="en-US" dirty="0"/>
              <a:t> </a:t>
            </a:r>
            <a:r>
              <a:rPr lang="en-US" dirty="0" err="1"/>
              <a:t>lệ</a:t>
            </a:r>
            <a:r>
              <a:rPr lang="en-US" dirty="0"/>
              <a:t> </a:t>
            </a:r>
            <a:r>
              <a:rPr lang="en-US" dirty="0" err="1"/>
              <a:t>nghịch</a:t>
            </a:r>
            <a:r>
              <a:rPr lang="en-US" dirty="0"/>
              <a:t> </a:t>
            </a:r>
            <a:r>
              <a:rPr lang="en-US" dirty="0" err="1"/>
              <a:t>với</a:t>
            </a:r>
            <a:r>
              <a:rPr lang="en-US" dirty="0"/>
              <a:t> </a:t>
            </a:r>
            <a:r>
              <a:rPr lang="en-US" dirty="0" err="1"/>
              <a:t>nồng</a:t>
            </a:r>
            <a:r>
              <a:rPr lang="en-US" dirty="0"/>
              <a:t> </a:t>
            </a:r>
            <a:r>
              <a:rPr lang="en-US" dirty="0" err="1"/>
              <a:t>độ</a:t>
            </a:r>
            <a:r>
              <a:rPr lang="en-US" dirty="0"/>
              <a:t> heparin </a:t>
            </a:r>
            <a:r>
              <a:rPr lang="en-US" dirty="0" err="1"/>
              <a:t>hoặc</a:t>
            </a:r>
            <a:r>
              <a:rPr lang="en-US" dirty="0"/>
              <a:t> </a:t>
            </a:r>
            <a:r>
              <a:rPr lang="en-US" dirty="0" err="1"/>
              <a:t>Rivaroxaban</a:t>
            </a:r>
            <a:r>
              <a:rPr lang="en-US" dirty="0"/>
              <a:t> </a:t>
            </a:r>
            <a:r>
              <a:rPr lang="en-US" dirty="0" err="1"/>
              <a:t>trong</a:t>
            </a:r>
            <a:r>
              <a:rPr lang="en-US" dirty="0"/>
              <a:t> </a:t>
            </a:r>
            <a:r>
              <a:rPr lang="en-US" dirty="0" err="1"/>
              <a:t>mẫu</a:t>
            </a:r>
            <a:endParaRPr lang="en-US" dirty="0"/>
          </a:p>
          <a:p>
            <a:pPr lvl="0"/>
            <a:r>
              <a:rPr lang="en-US" dirty="0" err="1"/>
              <a:t>Để</a:t>
            </a:r>
            <a:r>
              <a:rPr lang="en-US" dirty="0"/>
              <a:t> </a:t>
            </a:r>
            <a:r>
              <a:rPr lang="en-US" dirty="0" err="1"/>
              <a:t>giảm</a:t>
            </a:r>
            <a:r>
              <a:rPr lang="en-US" dirty="0"/>
              <a:t> </a:t>
            </a:r>
            <a:r>
              <a:rPr lang="en-US" dirty="0" err="1"/>
              <a:t>ảnh</a:t>
            </a:r>
            <a:r>
              <a:rPr lang="en-US" dirty="0"/>
              <a:t> </a:t>
            </a:r>
            <a:r>
              <a:rPr lang="en-US" dirty="0" err="1"/>
              <a:t>hưởng</a:t>
            </a:r>
            <a:r>
              <a:rPr lang="en-US" dirty="0"/>
              <a:t> </a:t>
            </a:r>
            <a:r>
              <a:rPr lang="en-US" dirty="0" err="1"/>
              <a:t>từ</a:t>
            </a:r>
            <a:r>
              <a:rPr lang="en-US" dirty="0"/>
              <a:t> </a:t>
            </a:r>
            <a:r>
              <a:rPr lang="en-US" dirty="0" err="1"/>
              <a:t>chất</a:t>
            </a:r>
            <a:r>
              <a:rPr lang="en-US" dirty="0"/>
              <a:t> </a:t>
            </a:r>
            <a:r>
              <a:rPr lang="en-US" dirty="0" err="1"/>
              <a:t>đối</a:t>
            </a:r>
            <a:r>
              <a:rPr lang="en-US" dirty="0"/>
              <a:t> </a:t>
            </a:r>
            <a:r>
              <a:rPr lang="en-US" dirty="0" err="1"/>
              <a:t>vận</a:t>
            </a:r>
            <a:r>
              <a:rPr lang="en-US" dirty="0"/>
              <a:t> </a:t>
            </a:r>
            <a:r>
              <a:rPr lang="en-US" dirty="0" err="1"/>
              <a:t>với</a:t>
            </a:r>
            <a:r>
              <a:rPr lang="en-US" dirty="0"/>
              <a:t> heparin, </a:t>
            </a:r>
            <a:r>
              <a:rPr lang="en-US" dirty="0" err="1"/>
              <a:t>ví</a:t>
            </a:r>
            <a:r>
              <a:rPr lang="en-US" dirty="0"/>
              <a:t> </a:t>
            </a:r>
            <a:r>
              <a:rPr lang="en-US" dirty="0" err="1"/>
              <a:t>dụ</a:t>
            </a:r>
            <a:r>
              <a:rPr lang="en-US" dirty="0"/>
              <a:t> </a:t>
            </a:r>
            <a:r>
              <a:rPr lang="en-US" dirty="0" err="1"/>
              <a:t>yếu</a:t>
            </a:r>
            <a:r>
              <a:rPr lang="en-US" dirty="0"/>
              <a:t> </a:t>
            </a:r>
            <a:r>
              <a:rPr lang="en-US" dirty="0" err="1"/>
              <a:t>tố</a:t>
            </a:r>
            <a:r>
              <a:rPr lang="en-US" dirty="0"/>
              <a:t> 4 </a:t>
            </a:r>
            <a:r>
              <a:rPr lang="en-US" dirty="0" err="1"/>
              <a:t>tiểu</a:t>
            </a:r>
            <a:r>
              <a:rPr lang="en-US" dirty="0"/>
              <a:t> </a:t>
            </a:r>
            <a:r>
              <a:rPr lang="en-US" dirty="0" err="1"/>
              <a:t>cầu</a:t>
            </a:r>
            <a:r>
              <a:rPr lang="en-US" dirty="0"/>
              <a:t>, </a:t>
            </a:r>
            <a:r>
              <a:rPr lang="en-US" dirty="0" err="1"/>
              <a:t>dextransulfate</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hỗn</a:t>
            </a:r>
            <a:r>
              <a:rPr lang="en-US" dirty="0"/>
              <a:t> </a:t>
            </a:r>
            <a:r>
              <a:rPr lang="en-US" dirty="0" err="1"/>
              <a:t>hợp</a:t>
            </a:r>
            <a:r>
              <a:rPr lang="en-US" dirty="0"/>
              <a:t> </a:t>
            </a:r>
            <a:r>
              <a:rPr lang="en-US" dirty="0" err="1"/>
              <a:t>phản</a:t>
            </a:r>
            <a:r>
              <a:rPr lang="en-US" dirty="0"/>
              <a:t> </a:t>
            </a:r>
            <a:r>
              <a:rPr lang="en-US" dirty="0" err="1"/>
              <a:t>ứng</a:t>
            </a:r>
            <a:r>
              <a:rPr lang="en-US" dirty="0"/>
              <a:t>.</a:t>
            </a:r>
          </a:p>
          <a:p>
            <a:endParaRPr lang="en-US" dirty="0"/>
          </a:p>
        </p:txBody>
      </p:sp>
    </p:spTree>
    <p:extLst>
      <p:ext uri="{BB962C8B-B14F-4D97-AF65-F5344CB8AC3E}">
        <p14:creationId xmlns:p14="http://schemas.microsoft.com/office/powerpoint/2010/main" val="36877670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a:t>
            </a:r>
            <a:r>
              <a:rPr lang="en-US" dirty="0" err="1" smtClean="0"/>
              <a:t>Xa</a:t>
            </a:r>
            <a:endParaRPr lang="en-US" dirty="0"/>
          </a:p>
        </p:txBody>
      </p:sp>
      <p:sp>
        <p:nvSpPr>
          <p:cNvPr id="3" name="Content Placeholder 2"/>
          <p:cNvSpPr>
            <a:spLocks noGrp="1"/>
          </p:cNvSpPr>
          <p:nvPr>
            <p:ph idx="1"/>
          </p:nvPr>
        </p:nvSpPr>
        <p:spPr/>
        <p:txBody>
          <a:bodyPr/>
          <a:lstStyle/>
          <a:p>
            <a:r>
              <a:rPr lang="en-US" dirty="0" err="1" smtClean="0"/>
              <a:t>Thuốc</a:t>
            </a:r>
            <a:r>
              <a:rPr lang="en-US" dirty="0" smtClean="0"/>
              <a:t> </a:t>
            </a:r>
            <a:r>
              <a:rPr lang="en-US" dirty="0" err="1" smtClean="0"/>
              <a:t>thử</a:t>
            </a:r>
            <a:r>
              <a:rPr lang="en-US" dirty="0" smtClean="0"/>
              <a:t>:</a:t>
            </a:r>
            <a:endParaRPr lang="en-US" sz="2400" dirty="0"/>
          </a:p>
          <a:p>
            <a:pPr lvl="1"/>
            <a:r>
              <a:rPr lang="en-US" dirty="0" err="1"/>
              <a:t>Thuốc</a:t>
            </a:r>
            <a:r>
              <a:rPr lang="en-US" dirty="0"/>
              <a:t> </a:t>
            </a:r>
            <a:r>
              <a:rPr lang="en-US" dirty="0" err="1"/>
              <a:t>thử</a:t>
            </a:r>
            <a:r>
              <a:rPr lang="en-US" dirty="0"/>
              <a:t> </a:t>
            </a:r>
            <a:r>
              <a:rPr lang="en-US" dirty="0" err="1"/>
              <a:t>yếu</a:t>
            </a:r>
            <a:r>
              <a:rPr lang="en-US" dirty="0"/>
              <a:t> </a:t>
            </a:r>
            <a:r>
              <a:rPr lang="en-US" dirty="0" err="1"/>
              <a:t>tố</a:t>
            </a:r>
            <a:r>
              <a:rPr lang="en-US" dirty="0"/>
              <a:t> </a:t>
            </a:r>
            <a:r>
              <a:rPr lang="en-US" dirty="0" err="1"/>
              <a:t>Xa</a:t>
            </a:r>
            <a:r>
              <a:rPr lang="en-US" dirty="0"/>
              <a:t>: </a:t>
            </a:r>
            <a:r>
              <a:rPr lang="en-US" dirty="0" err="1"/>
              <a:t>lọ</a:t>
            </a:r>
            <a:r>
              <a:rPr lang="en-US" dirty="0"/>
              <a:t> 5 *2.5ml </a:t>
            </a:r>
            <a:r>
              <a:rPr lang="en-US" dirty="0" err="1"/>
              <a:t>yếu</a:t>
            </a:r>
            <a:r>
              <a:rPr lang="en-US" dirty="0"/>
              <a:t> </a:t>
            </a:r>
            <a:r>
              <a:rPr lang="en-US" dirty="0" err="1"/>
              <a:t>tố</a:t>
            </a:r>
            <a:r>
              <a:rPr lang="en-US" dirty="0"/>
              <a:t> </a:t>
            </a:r>
            <a:r>
              <a:rPr lang="en-US" dirty="0" err="1"/>
              <a:t>Xa</a:t>
            </a:r>
            <a:r>
              <a:rPr lang="en-US" dirty="0"/>
              <a:t> </a:t>
            </a:r>
            <a:r>
              <a:rPr lang="en-US" dirty="0" err="1"/>
              <a:t>bò</a:t>
            </a:r>
            <a:r>
              <a:rPr lang="en-US" dirty="0"/>
              <a:t> </a:t>
            </a:r>
            <a:r>
              <a:rPr lang="en-US" dirty="0" err="1"/>
              <a:t>tinh</a:t>
            </a:r>
            <a:r>
              <a:rPr lang="en-US" dirty="0"/>
              <a:t> </a:t>
            </a:r>
            <a:r>
              <a:rPr lang="en-US" dirty="0" err="1"/>
              <a:t>chế</a:t>
            </a:r>
            <a:r>
              <a:rPr lang="en-US" dirty="0"/>
              <a:t>, </a:t>
            </a:r>
            <a:r>
              <a:rPr lang="en-US" dirty="0" err="1"/>
              <a:t>đệm</a:t>
            </a:r>
            <a:r>
              <a:rPr lang="en-US" dirty="0"/>
              <a:t>, EDTA, dextran sulfate, sodium </a:t>
            </a:r>
            <a:r>
              <a:rPr lang="en-US" dirty="0" err="1"/>
              <a:t>chlorua</a:t>
            </a:r>
            <a:r>
              <a:rPr lang="en-US" dirty="0"/>
              <a:t> </a:t>
            </a:r>
            <a:r>
              <a:rPr lang="en-US" dirty="0" err="1"/>
              <a:t>và</a:t>
            </a:r>
            <a:r>
              <a:rPr lang="en-US" dirty="0"/>
              <a:t> albumin </a:t>
            </a:r>
            <a:r>
              <a:rPr lang="en-US" dirty="0" err="1"/>
              <a:t>huyết</a:t>
            </a:r>
            <a:r>
              <a:rPr lang="en-US" dirty="0"/>
              <a:t> </a:t>
            </a:r>
            <a:r>
              <a:rPr lang="en-US" dirty="0" err="1"/>
              <a:t>thanh</a:t>
            </a:r>
            <a:r>
              <a:rPr lang="en-US" dirty="0"/>
              <a:t> </a:t>
            </a:r>
            <a:r>
              <a:rPr lang="en-US" dirty="0" err="1"/>
              <a:t>bò</a:t>
            </a:r>
            <a:r>
              <a:rPr lang="en-US" dirty="0"/>
              <a:t>.</a:t>
            </a:r>
            <a:endParaRPr lang="en-US" sz="2000" dirty="0"/>
          </a:p>
          <a:p>
            <a:pPr lvl="1"/>
            <a:r>
              <a:rPr lang="en-US" dirty="0" err="1"/>
              <a:t>Chất</a:t>
            </a:r>
            <a:r>
              <a:rPr lang="en-US" dirty="0"/>
              <a:t> </a:t>
            </a:r>
            <a:r>
              <a:rPr lang="en-US" dirty="0" err="1"/>
              <a:t>nền</a:t>
            </a:r>
            <a:r>
              <a:rPr lang="en-US" dirty="0"/>
              <a:t> </a:t>
            </a:r>
            <a:r>
              <a:rPr lang="en-US" dirty="0" err="1"/>
              <a:t>sinh</a:t>
            </a:r>
            <a:r>
              <a:rPr lang="en-US" dirty="0"/>
              <a:t> </a:t>
            </a:r>
            <a:r>
              <a:rPr lang="en-US" dirty="0" err="1"/>
              <a:t>màu</a:t>
            </a:r>
            <a:r>
              <a:rPr lang="en-US" dirty="0"/>
              <a:t>: </a:t>
            </a:r>
            <a:r>
              <a:rPr lang="en-US" dirty="0" err="1"/>
              <a:t>lọ</a:t>
            </a:r>
            <a:r>
              <a:rPr lang="en-US" dirty="0"/>
              <a:t> 5*3ml </a:t>
            </a:r>
            <a:r>
              <a:rPr lang="en-US" dirty="0" err="1"/>
              <a:t>chất</a:t>
            </a:r>
            <a:r>
              <a:rPr lang="en-US" dirty="0"/>
              <a:t> </a:t>
            </a:r>
            <a:r>
              <a:rPr lang="en-US" dirty="0" err="1"/>
              <a:t>nền</a:t>
            </a:r>
            <a:r>
              <a:rPr lang="en-US" dirty="0"/>
              <a:t> </a:t>
            </a:r>
            <a:r>
              <a:rPr lang="en-US" dirty="0" err="1"/>
              <a:t>sinh</a:t>
            </a:r>
            <a:r>
              <a:rPr lang="en-US" dirty="0"/>
              <a:t> </a:t>
            </a:r>
            <a:r>
              <a:rPr lang="en-US" dirty="0" err="1"/>
              <a:t>màu</a:t>
            </a:r>
            <a:r>
              <a:rPr lang="en-US" dirty="0"/>
              <a:t> </a:t>
            </a:r>
            <a:r>
              <a:rPr lang="en-US" dirty="0" smtClean="0"/>
              <a:t>S-2732</a:t>
            </a:r>
          </a:p>
          <a:p>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196403882"/>
              </p:ext>
            </p:extLst>
          </p:nvPr>
        </p:nvGraphicFramePr>
        <p:xfrm>
          <a:off x="3855470" y="3753852"/>
          <a:ext cx="7498330" cy="2839212"/>
        </p:xfrm>
        <a:graphic>
          <a:graphicData uri="http://schemas.openxmlformats.org/drawingml/2006/table">
            <a:tbl>
              <a:tblPr firstRow="1" firstCol="1" bandRow="1">
                <a:tableStyleId>{5C22544A-7EE6-4342-B048-85BDC9FD1C3A}</a:tableStyleId>
              </a:tblPr>
              <a:tblGrid>
                <a:gridCol w="3748775">
                  <a:extLst>
                    <a:ext uri="{9D8B030D-6E8A-4147-A177-3AD203B41FA5}">
                      <a16:colId xmlns:a16="http://schemas.microsoft.com/office/drawing/2014/main" val="2169671311"/>
                    </a:ext>
                  </a:extLst>
                </a:gridCol>
                <a:gridCol w="3749555">
                  <a:extLst>
                    <a:ext uri="{9D8B030D-6E8A-4147-A177-3AD203B41FA5}">
                      <a16:colId xmlns:a16="http://schemas.microsoft.com/office/drawing/2014/main" val="1203261564"/>
                    </a:ext>
                  </a:extLst>
                </a:gridCol>
              </a:tblGrid>
              <a:tr h="268840">
                <a:tc>
                  <a:txBody>
                    <a:bodyPr/>
                    <a:lstStyle/>
                    <a:p>
                      <a:pPr marL="457200">
                        <a:lnSpc>
                          <a:spcPct val="115000"/>
                        </a:lnSpc>
                        <a:spcAft>
                          <a:spcPts val="0"/>
                        </a:spcAft>
                        <a:tabLst>
                          <a:tab pos="270510" algn="l"/>
                        </a:tabLst>
                      </a:pPr>
                      <a:r>
                        <a:rPr lang="en-US" sz="1800" dirty="0" err="1" smtClean="0">
                          <a:effectLst/>
                          <a:latin typeface="Times New Roman" panose="02020603050405020304" pitchFamily="18" charset="0"/>
                          <a:cs typeface="Times New Roman" panose="02020603050405020304" pitchFamily="18" charset="0"/>
                        </a:rPr>
                        <a:t>Loại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Nồng độ anti-Xa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6303817"/>
                  </a:ext>
                </a:extLst>
              </a:tr>
              <a:tr h="268840">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Bệnh nhân không dùng heparin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0 U/ml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0309329"/>
                  </a:ext>
                </a:extLst>
              </a:tr>
              <a:tr h="1125540">
                <a:tc>
                  <a:txBody>
                    <a:bodyPr/>
                    <a:lstStyle/>
                    <a:p>
                      <a:pPr marL="457200">
                        <a:lnSpc>
                          <a:spcPct val="115000"/>
                        </a:lnSpc>
                        <a:spcAft>
                          <a:spcPts val="0"/>
                        </a:spcAft>
                        <a:tabLst>
                          <a:tab pos="270510" algn="l"/>
                        </a:tabLst>
                      </a:pPr>
                      <a:r>
                        <a:rPr lang="en-US" sz="1800" dirty="0" err="1">
                          <a:effectLst/>
                          <a:latin typeface="Times New Roman" panose="02020603050405020304" pitchFamily="18" charset="0"/>
                          <a:cs typeface="Times New Roman" panose="02020603050405020304" pitchFamily="18" charset="0"/>
                        </a:rPr>
                        <a:t>Phạm</a:t>
                      </a:r>
                      <a:r>
                        <a:rPr lang="en-US" sz="1800" dirty="0">
                          <a:effectLst/>
                          <a:latin typeface="Times New Roman" panose="02020603050405020304" pitchFamily="18" charset="0"/>
                          <a:cs typeface="Times New Roman" panose="02020603050405020304" pitchFamily="18" charset="0"/>
                        </a:rPr>
                        <a:t> vi </a:t>
                      </a: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DVT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UFH: 0.3-0.7 U/ml</a:t>
                      </a:r>
                    </a:p>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LMWH: 0.4-1.1 U/ml bd</a:t>
                      </a:r>
                    </a:p>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LMWH: 1-2 U/ml</a:t>
                      </a:r>
                    </a:p>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Danaparoid: 0.5-0.8 U/ml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7719835"/>
                  </a:ext>
                </a:extLst>
              </a:tr>
              <a:tr h="554407">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Dự phòng DVT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tabLst>
                          <a:tab pos="270510" algn="l"/>
                        </a:tabLst>
                      </a:pP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cs typeface="Times New Roman" panose="02020603050405020304" pitchFamily="18" charset="0"/>
                        </a:rPr>
                        <a:t> 0.1-0.3 U/ml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đo</a:t>
                      </a:r>
                      <a:r>
                        <a:rPr lang="en-US" sz="1800" dirty="0">
                          <a:effectLst/>
                          <a:latin typeface="Times New Roman" panose="02020603050405020304" pitchFamily="18" charset="0"/>
                          <a:cs typeface="Times New Roman" panose="02020603050405020304" pitchFamily="18" charset="0"/>
                        </a:rPr>
                        <a:t> 3-4h </a:t>
                      </a: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dưới</a:t>
                      </a:r>
                      <a:r>
                        <a:rPr lang="en-US" sz="1800" dirty="0">
                          <a:effectLst/>
                          <a:latin typeface="Times New Roman" panose="02020603050405020304" pitchFamily="18" charset="0"/>
                          <a:cs typeface="Times New Roman" panose="02020603050405020304" pitchFamily="18" charset="0"/>
                        </a:rPr>
                        <a:t> da.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654038"/>
                  </a:ext>
                </a:extLst>
              </a:tr>
            </a:tbl>
          </a:graphicData>
        </a:graphic>
      </p:graphicFrame>
    </p:spTree>
    <p:extLst>
      <p:ext uri="{BB962C8B-B14F-4D97-AF65-F5344CB8AC3E}">
        <p14:creationId xmlns:p14="http://schemas.microsoft.com/office/powerpoint/2010/main" val="3121933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Diễn</a:t>
            </a:r>
            <a:r>
              <a:rPr lang="en-US" dirty="0" smtClean="0"/>
              <a:t> </a:t>
            </a:r>
            <a:r>
              <a:rPr lang="en-US" dirty="0" err="1" smtClean="0"/>
              <a:t>giải</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err="1" smtClean="0"/>
              <a:t>Máu</a:t>
            </a:r>
            <a:r>
              <a:rPr lang="en-US" dirty="0" smtClean="0"/>
              <a:t> </a:t>
            </a:r>
            <a:r>
              <a:rPr lang="en-US" dirty="0" err="1" smtClean="0"/>
              <a:t>được</a:t>
            </a:r>
            <a:r>
              <a:rPr lang="en-US" dirty="0" smtClean="0"/>
              <a:t> </a:t>
            </a:r>
            <a:r>
              <a:rPr lang="en-US" dirty="0" err="1"/>
              <a:t>lấy</a:t>
            </a:r>
            <a:r>
              <a:rPr lang="en-US" dirty="0"/>
              <a:t> 3-4h </a:t>
            </a:r>
            <a:r>
              <a:rPr lang="en-US" dirty="0" err="1"/>
              <a:t>sau</a:t>
            </a:r>
            <a:r>
              <a:rPr lang="en-US" dirty="0"/>
              <a:t> </a:t>
            </a:r>
            <a:r>
              <a:rPr lang="en-US" dirty="0" err="1"/>
              <a:t>khi</a:t>
            </a:r>
            <a:r>
              <a:rPr lang="en-US" dirty="0"/>
              <a:t> LMWH </a:t>
            </a:r>
            <a:r>
              <a:rPr lang="en-US" dirty="0" err="1"/>
              <a:t>được</a:t>
            </a:r>
            <a:r>
              <a:rPr lang="en-US" dirty="0"/>
              <a:t> </a:t>
            </a:r>
            <a:r>
              <a:rPr lang="en-US" dirty="0" err="1"/>
              <a:t>chỉ</a:t>
            </a:r>
            <a:r>
              <a:rPr lang="en-US" dirty="0"/>
              <a:t> </a:t>
            </a:r>
            <a:r>
              <a:rPr lang="en-US" dirty="0" err="1"/>
              <a:t>định</a:t>
            </a:r>
            <a:r>
              <a:rPr lang="en-US" dirty="0"/>
              <a:t>, </a:t>
            </a:r>
            <a:r>
              <a:rPr lang="en-US" dirty="0" err="1"/>
              <a:t>khi</a:t>
            </a:r>
            <a:r>
              <a:rPr lang="en-US" dirty="0"/>
              <a:t> </a:t>
            </a:r>
            <a:r>
              <a:rPr lang="en-US" dirty="0" err="1"/>
              <a:t>nồng</a:t>
            </a:r>
            <a:r>
              <a:rPr lang="en-US" dirty="0"/>
              <a:t> </a:t>
            </a:r>
            <a:r>
              <a:rPr lang="en-US" dirty="0" err="1"/>
              <a:t>độ</a:t>
            </a:r>
            <a:r>
              <a:rPr lang="en-US" dirty="0"/>
              <a:t> </a:t>
            </a:r>
            <a:r>
              <a:rPr lang="en-US" dirty="0" err="1"/>
              <a:t>trong</a:t>
            </a:r>
            <a:r>
              <a:rPr lang="en-US" dirty="0"/>
              <a:t> </a:t>
            </a:r>
            <a:r>
              <a:rPr lang="en-US" dirty="0" err="1"/>
              <a:t>máu</a:t>
            </a:r>
            <a:r>
              <a:rPr lang="en-US" dirty="0"/>
              <a:t> </a:t>
            </a:r>
            <a:r>
              <a:rPr lang="en-US" dirty="0" err="1"/>
              <a:t>được</a:t>
            </a:r>
            <a:r>
              <a:rPr lang="en-US" dirty="0"/>
              <a:t> </a:t>
            </a:r>
            <a:r>
              <a:rPr lang="en-US" dirty="0" err="1"/>
              <a:t>kì</a:t>
            </a:r>
            <a:r>
              <a:rPr lang="en-US" dirty="0"/>
              <a:t> </a:t>
            </a:r>
            <a:r>
              <a:rPr lang="en-US" dirty="0" err="1"/>
              <a:t>vọng</a:t>
            </a:r>
            <a:r>
              <a:rPr lang="en-US" dirty="0"/>
              <a:t> </a:t>
            </a:r>
            <a:r>
              <a:rPr lang="en-US" dirty="0" err="1"/>
              <a:t>là</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nó</a:t>
            </a:r>
            <a:r>
              <a:rPr lang="en-US" dirty="0"/>
              <a:t>. </a:t>
            </a:r>
          </a:p>
          <a:p>
            <a:pPr lvl="0"/>
            <a:r>
              <a:rPr lang="en-US" dirty="0"/>
              <a:t>Test anti </a:t>
            </a:r>
            <a:r>
              <a:rPr lang="en-US" dirty="0" err="1"/>
              <a:t>Xa</a:t>
            </a:r>
            <a:r>
              <a:rPr lang="en-US" dirty="0"/>
              <a:t> </a:t>
            </a:r>
            <a:r>
              <a:rPr lang="en-US" dirty="0" err="1"/>
              <a:t>ngẫu</a:t>
            </a:r>
            <a:r>
              <a:rPr lang="en-US" dirty="0"/>
              <a:t> </a:t>
            </a:r>
            <a:r>
              <a:rPr lang="en-US" dirty="0" err="1"/>
              <a:t>nhiên</a:t>
            </a:r>
            <a:r>
              <a:rPr lang="en-US" dirty="0"/>
              <a:t> </a:t>
            </a:r>
            <a:r>
              <a:rPr lang="en-US" dirty="0" err="1"/>
              <a:t>và</a:t>
            </a:r>
            <a:r>
              <a:rPr lang="en-US" dirty="0"/>
              <a:t> ‘trough’ </a:t>
            </a:r>
            <a:r>
              <a:rPr lang="en-US" dirty="0" err="1"/>
              <a:t>có</a:t>
            </a:r>
            <a:r>
              <a:rPr lang="en-US" dirty="0"/>
              <a:t> </a:t>
            </a:r>
            <a:r>
              <a:rPr lang="en-US" dirty="0" err="1"/>
              <a:t>thể</a:t>
            </a:r>
            <a:r>
              <a:rPr lang="en-US" dirty="0"/>
              <a:t> </a:t>
            </a:r>
            <a:r>
              <a:rPr lang="en-US" dirty="0" err="1"/>
              <a:t>được</a:t>
            </a:r>
            <a:r>
              <a:rPr lang="en-US" dirty="0"/>
              <a:t> </a:t>
            </a:r>
            <a:r>
              <a:rPr lang="en-US" dirty="0" err="1"/>
              <a:t>đề</a:t>
            </a:r>
            <a:r>
              <a:rPr lang="en-US" dirty="0"/>
              <a:t> </a:t>
            </a:r>
            <a:r>
              <a:rPr lang="en-US" dirty="0" err="1"/>
              <a:t>nghị</a:t>
            </a:r>
            <a:r>
              <a:rPr lang="en-US" dirty="0"/>
              <a:t> </a:t>
            </a:r>
            <a:r>
              <a:rPr lang="en-US" dirty="0" err="1"/>
              <a:t>khi</a:t>
            </a:r>
            <a:r>
              <a:rPr lang="en-US" dirty="0"/>
              <a:t> </a:t>
            </a:r>
            <a:r>
              <a:rPr lang="en-US" dirty="0" err="1"/>
              <a:t>có</a:t>
            </a:r>
            <a:r>
              <a:rPr lang="en-US" dirty="0"/>
              <a:t> </a:t>
            </a:r>
            <a:r>
              <a:rPr lang="en-US" dirty="0" err="1"/>
              <a:t>sự</a:t>
            </a:r>
            <a:r>
              <a:rPr lang="en-US" dirty="0"/>
              <a:t> lo </a:t>
            </a:r>
            <a:r>
              <a:rPr lang="en-US" dirty="0" err="1"/>
              <a:t>lắng</a:t>
            </a:r>
            <a:r>
              <a:rPr lang="en-US" dirty="0"/>
              <a:t> </a:t>
            </a:r>
            <a:r>
              <a:rPr lang="en-US" dirty="0" err="1"/>
              <a:t>về</a:t>
            </a:r>
            <a:r>
              <a:rPr lang="en-US" dirty="0"/>
              <a:t> </a:t>
            </a:r>
            <a:r>
              <a:rPr lang="en-US" dirty="0" err="1"/>
              <a:t>tích</a:t>
            </a:r>
            <a:r>
              <a:rPr lang="en-US" dirty="0"/>
              <a:t> </a:t>
            </a:r>
            <a:r>
              <a:rPr lang="en-US" dirty="0" err="1"/>
              <a:t>thụ</a:t>
            </a:r>
            <a:r>
              <a:rPr lang="en-US" dirty="0"/>
              <a:t> </a:t>
            </a:r>
            <a:r>
              <a:rPr lang="en-US" dirty="0" err="1"/>
              <a:t>thuốc</a:t>
            </a:r>
            <a:r>
              <a:rPr lang="en-US" dirty="0"/>
              <a:t>, </a:t>
            </a:r>
            <a:r>
              <a:rPr lang="en-US" dirty="0" err="1"/>
              <a:t>ví</a:t>
            </a:r>
            <a:r>
              <a:rPr lang="en-US" dirty="0"/>
              <a:t> </a:t>
            </a:r>
            <a:r>
              <a:rPr lang="en-US" dirty="0" err="1"/>
              <a:t>dụ</a:t>
            </a:r>
            <a:r>
              <a:rPr lang="en-US" dirty="0"/>
              <a:t> </a:t>
            </a:r>
            <a:r>
              <a:rPr lang="en-US" dirty="0" err="1"/>
              <a:t>như</a:t>
            </a:r>
            <a:r>
              <a:rPr lang="en-US" dirty="0"/>
              <a:t> </a:t>
            </a:r>
            <a:r>
              <a:rPr lang="en-US" dirty="0" err="1"/>
              <a:t>suy</a:t>
            </a:r>
            <a:r>
              <a:rPr lang="en-US" dirty="0"/>
              <a:t> </a:t>
            </a:r>
            <a:r>
              <a:rPr lang="en-US" dirty="0" err="1" smtClean="0"/>
              <a:t>thận</a:t>
            </a:r>
            <a:endParaRPr lang="en-US" dirty="0" smtClean="0"/>
          </a:p>
          <a:p>
            <a:pPr lvl="0"/>
            <a:r>
              <a:rPr lang="en-US" dirty="0"/>
              <a:t>A</a:t>
            </a:r>
            <a:r>
              <a:rPr lang="en-US" dirty="0" smtClean="0"/>
              <a:t>nti </a:t>
            </a:r>
            <a:r>
              <a:rPr lang="en-US" dirty="0" err="1"/>
              <a:t>Xa</a:t>
            </a:r>
            <a:r>
              <a:rPr lang="en-US" dirty="0"/>
              <a:t> </a:t>
            </a:r>
            <a:r>
              <a:rPr lang="en-US" dirty="0" err="1"/>
              <a:t>dưới</a:t>
            </a:r>
            <a:r>
              <a:rPr lang="en-US" dirty="0"/>
              <a:t> </a:t>
            </a:r>
            <a:r>
              <a:rPr lang="en-US" dirty="0" err="1"/>
              <a:t>mức</a:t>
            </a:r>
            <a:r>
              <a:rPr lang="en-US" dirty="0"/>
              <a:t> </a:t>
            </a:r>
            <a:r>
              <a:rPr lang="en-US" dirty="0" err="1"/>
              <a:t>điều</a:t>
            </a:r>
            <a:r>
              <a:rPr lang="en-US" dirty="0"/>
              <a:t> </a:t>
            </a:r>
            <a:r>
              <a:rPr lang="en-US" dirty="0" err="1"/>
              <a:t>trị</a:t>
            </a:r>
            <a:r>
              <a:rPr lang="en-US" dirty="0"/>
              <a:t> (</a:t>
            </a:r>
            <a:r>
              <a:rPr lang="en-US" dirty="0" err="1"/>
              <a:t>subtherapeutic</a:t>
            </a:r>
            <a:r>
              <a:rPr lang="en-US" dirty="0"/>
              <a:t>):</a:t>
            </a:r>
            <a:endParaRPr lang="en-US" sz="2400" dirty="0"/>
          </a:p>
          <a:p>
            <a:pPr lvl="1"/>
            <a:r>
              <a:rPr lang="en-US" dirty="0" err="1"/>
              <a:t>Hút</a:t>
            </a:r>
            <a:r>
              <a:rPr lang="en-US" dirty="0"/>
              <a:t> </a:t>
            </a:r>
            <a:r>
              <a:rPr lang="en-US" dirty="0" err="1"/>
              <a:t>mẫu</a:t>
            </a:r>
            <a:r>
              <a:rPr lang="en-US" dirty="0"/>
              <a:t> </a:t>
            </a:r>
            <a:r>
              <a:rPr lang="en-US" dirty="0" err="1"/>
              <a:t>không</a:t>
            </a:r>
            <a:r>
              <a:rPr lang="en-US" dirty="0"/>
              <a:t> </a:t>
            </a:r>
            <a:r>
              <a:rPr lang="en-US" dirty="0" err="1"/>
              <a:t>đúng</a:t>
            </a:r>
            <a:r>
              <a:rPr lang="en-US" dirty="0"/>
              <a:t> </a:t>
            </a:r>
            <a:r>
              <a:rPr lang="en-US" dirty="0" err="1"/>
              <a:t>thời</a:t>
            </a:r>
            <a:r>
              <a:rPr lang="en-US" dirty="0"/>
              <a:t> </a:t>
            </a:r>
            <a:r>
              <a:rPr lang="en-US" dirty="0" err="1"/>
              <a:t>gian</a:t>
            </a:r>
            <a:endParaRPr lang="en-US" sz="2000" dirty="0"/>
          </a:p>
          <a:p>
            <a:pPr lvl="1"/>
            <a:r>
              <a:rPr lang="en-US" dirty="0" err="1"/>
              <a:t>Vận</a:t>
            </a:r>
            <a:r>
              <a:rPr lang="en-US" dirty="0"/>
              <a:t> </a:t>
            </a:r>
            <a:r>
              <a:rPr lang="en-US" dirty="0" err="1"/>
              <a:t>chuyển</a:t>
            </a:r>
            <a:r>
              <a:rPr lang="en-US" dirty="0"/>
              <a:t> </a:t>
            </a:r>
            <a:r>
              <a:rPr lang="en-US" dirty="0" err="1"/>
              <a:t>mẫu</a:t>
            </a:r>
            <a:r>
              <a:rPr lang="en-US" dirty="0"/>
              <a:t> </a:t>
            </a:r>
            <a:r>
              <a:rPr lang="en-US" dirty="0" err="1"/>
              <a:t>kéo</a:t>
            </a:r>
            <a:r>
              <a:rPr lang="en-US" dirty="0"/>
              <a:t> </a:t>
            </a:r>
            <a:r>
              <a:rPr lang="en-US" dirty="0" err="1"/>
              <a:t>dài</a:t>
            </a:r>
            <a:r>
              <a:rPr lang="en-US" dirty="0"/>
              <a:t> </a:t>
            </a:r>
            <a:r>
              <a:rPr lang="en-US" dirty="0" err="1"/>
              <a:t>trên</a:t>
            </a:r>
            <a:r>
              <a:rPr lang="en-US" dirty="0"/>
              <a:t> 2h</a:t>
            </a:r>
            <a:endParaRPr lang="en-US" sz="2000" dirty="0"/>
          </a:p>
          <a:p>
            <a:pPr lvl="1"/>
            <a:r>
              <a:rPr lang="en-US" dirty="0" err="1"/>
              <a:t>Bệnh</a:t>
            </a:r>
            <a:r>
              <a:rPr lang="en-US" dirty="0"/>
              <a:t> </a:t>
            </a:r>
            <a:r>
              <a:rPr lang="en-US" dirty="0" err="1"/>
              <a:t>nhân</a:t>
            </a:r>
            <a:r>
              <a:rPr lang="en-US" dirty="0"/>
              <a:t> </a:t>
            </a:r>
            <a:r>
              <a:rPr lang="en-US" dirty="0" err="1"/>
              <a:t>nhận</a:t>
            </a:r>
            <a:r>
              <a:rPr lang="en-US" dirty="0"/>
              <a:t> </a:t>
            </a:r>
            <a:r>
              <a:rPr lang="en-US" dirty="0" err="1"/>
              <a:t>được</a:t>
            </a:r>
            <a:r>
              <a:rPr lang="en-US" dirty="0"/>
              <a:t> </a:t>
            </a:r>
            <a:r>
              <a:rPr lang="en-US" dirty="0" err="1"/>
              <a:t>liều</a:t>
            </a:r>
            <a:r>
              <a:rPr lang="en-US" dirty="0"/>
              <a:t> </a:t>
            </a:r>
            <a:r>
              <a:rPr lang="en-US" dirty="0" err="1"/>
              <a:t>dự</a:t>
            </a:r>
            <a:r>
              <a:rPr lang="en-US" dirty="0"/>
              <a:t> </a:t>
            </a:r>
            <a:r>
              <a:rPr lang="en-US" dirty="0" err="1"/>
              <a:t>phòng</a:t>
            </a:r>
            <a:endParaRPr lang="en-US" sz="2000" dirty="0"/>
          </a:p>
          <a:p>
            <a:pPr lvl="1"/>
            <a:r>
              <a:rPr lang="en-US" dirty="0" err="1"/>
              <a:t>Cần</a:t>
            </a:r>
            <a:r>
              <a:rPr lang="en-US" dirty="0"/>
              <a:t> </a:t>
            </a:r>
            <a:r>
              <a:rPr lang="en-US" dirty="0" err="1"/>
              <a:t>phải</a:t>
            </a:r>
            <a:r>
              <a:rPr lang="en-US" dirty="0"/>
              <a:t> </a:t>
            </a:r>
            <a:r>
              <a:rPr lang="en-US" dirty="0" err="1"/>
              <a:t>tăng</a:t>
            </a:r>
            <a:r>
              <a:rPr lang="en-US" dirty="0"/>
              <a:t> </a:t>
            </a:r>
            <a:r>
              <a:rPr lang="en-US" dirty="0" err="1"/>
              <a:t>liều</a:t>
            </a:r>
            <a:r>
              <a:rPr lang="en-US" dirty="0"/>
              <a:t> - </a:t>
            </a:r>
            <a:r>
              <a:rPr lang="en-US" dirty="0" err="1"/>
              <a:t>không</a:t>
            </a:r>
            <a:r>
              <a:rPr lang="en-US" dirty="0"/>
              <a:t> </a:t>
            </a:r>
            <a:r>
              <a:rPr lang="en-US" dirty="0" err="1"/>
              <a:t>phổ</a:t>
            </a:r>
            <a:r>
              <a:rPr lang="en-US" dirty="0"/>
              <a:t> </a:t>
            </a:r>
            <a:r>
              <a:rPr lang="en-US" dirty="0" err="1"/>
              <a:t>biến</a:t>
            </a:r>
            <a:r>
              <a:rPr lang="en-US" dirty="0"/>
              <a:t> </a:t>
            </a:r>
            <a:r>
              <a:rPr lang="en-US" dirty="0" err="1"/>
              <a:t>với</a:t>
            </a:r>
            <a:r>
              <a:rPr lang="en-US" dirty="0"/>
              <a:t> LMWH </a:t>
            </a:r>
            <a:r>
              <a:rPr lang="en-US" dirty="0" err="1"/>
              <a:t>hoặc</a:t>
            </a:r>
            <a:r>
              <a:rPr lang="en-US" dirty="0"/>
              <a:t> </a:t>
            </a:r>
            <a:r>
              <a:rPr lang="en-US" dirty="0" err="1"/>
              <a:t>danaparoid</a:t>
            </a:r>
            <a:r>
              <a:rPr lang="en-US" dirty="0"/>
              <a:t> </a:t>
            </a:r>
            <a:r>
              <a:rPr lang="en-US" dirty="0" err="1"/>
              <a:t>nhưng</a:t>
            </a:r>
            <a:r>
              <a:rPr lang="en-US" dirty="0"/>
              <a:t> </a:t>
            </a:r>
            <a:r>
              <a:rPr lang="en-US" dirty="0" err="1"/>
              <a:t>phổ</a:t>
            </a:r>
            <a:r>
              <a:rPr lang="en-US" dirty="0"/>
              <a:t> </a:t>
            </a:r>
            <a:r>
              <a:rPr lang="en-US" dirty="0" err="1"/>
              <a:t>biến</a:t>
            </a:r>
            <a:r>
              <a:rPr lang="en-US" dirty="0"/>
              <a:t> </a:t>
            </a:r>
            <a:r>
              <a:rPr lang="en-US" dirty="0" err="1"/>
              <a:t>hơn</a:t>
            </a:r>
            <a:r>
              <a:rPr lang="en-US" dirty="0"/>
              <a:t> </a:t>
            </a:r>
            <a:r>
              <a:rPr lang="en-US" dirty="0" err="1"/>
              <a:t>với</a:t>
            </a:r>
            <a:r>
              <a:rPr lang="en-US" dirty="0"/>
              <a:t> heparin</a:t>
            </a:r>
            <a:endParaRPr lang="en-US" sz="2000" dirty="0"/>
          </a:p>
          <a:p>
            <a:pPr lvl="0"/>
            <a:r>
              <a:rPr lang="en-US" dirty="0"/>
              <a:t>A</a:t>
            </a:r>
            <a:r>
              <a:rPr lang="en-US" dirty="0" smtClean="0"/>
              <a:t>nti </a:t>
            </a:r>
            <a:r>
              <a:rPr lang="en-US" dirty="0" err="1"/>
              <a:t>Xa</a:t>
            </a:r>
            <a:r>
              <a:rPr lang="en-US" dirty="0"/>
              <a:t> </a:t>
            </a:r>
            <a:r>
              <a:rPr lang="en-US" dirty="0" err="1"/>
              <a:t>trên</a:t>
            </a:r>
            <a:r>
              <a:rPr lang="en-US" dirty="0"/>
              <a:t> </a:t>
            </a:r>
            <a:r>
              <a:rPr lang="en-US" dirty="0" err="1"/>
              <a:t>mức</a:t>
            </a:r>
            <a:r>
              <a:rPr lang="en-US" dirty="0"/>
              <a:t> </a:t>
            </a:r>
            <a:r>
              <a:rPr lang="en-US" dirty="0" err="1"/>
              <a:t>điều</a:t>
            </a:r>
            <a:r>
              <a:rPr lang="en-US" dirty="0"/>
              <a:t> </a:t>
            </a:r>
            <a:r>
              <a:rPr lang="en-US" dirty="0" err="1"/>
              <a:t>trị</a:t>
            </a:r>
            <a:r>
              <a:rPr lang="en-US" dirty="0"/>
              <a:t> (</a:t>
            </a:r>
            <a:r>
              <a:rPr lang="en-US" dirty="0" err="1"/>
              <a:t>supratherapeutic</a:t>
            </a:r>
            <a:r>
              <a:rPr lang="en-US" dirty="0"/>
              <a:t>)</a:t>
            </a:r>
            <a:endParaRPr lang="en-US" sz="2400" dirty="0"/>
          </a:p>
          <a:p>
            <a:pPr lvl="1"/>
            <a:r>
              <a:rPr lang="en-US" dirty="0" err="1"/>
              <a:t>Suy</a:t>
            </a:r>
            <a:r>
              <a:rPr lang="en-US" dirty="0"/>
              <a:t> </a:t>
            </a:r>
            <a:r>
              <a:rPr lang="en-US" dirty="0" err="1"/>
              <a:t>thận</a:t>
            </a:r>
            <a:endParaRPr lang="en-US" sz="2000" dirty="0"/>
          </a:p>
          <a:p>
            <a:pPr lvl="1"/>
            <a:r>
              <a:rPr lang="en-US" dirty="0" err="1"/>
              <a:t>Nhiễm</a:t>
            </a:r>
            <a:r>
              <a:rPr lang="en-US" dirty="0"/>
              <a:t> </a:t>
            </a:r>
            <a:r>
              <a:rPr lang="en-US" dirty="0" err="1"/>
              <a:t>bẩn</a:t>
            </a:r>
            <a:r>
              <a:rPr lang="en-US" dirty="0"/>
              <a:t> heparin</a:t>
            </a:r>
            <a:endParaRPr lang="en-US" sz="2000" dirty="0"/>
          </a:p>
          <a:p>
            <a:pPr lvl="1"/>
            <a:r>
              <a:rPr lang="en-US" dirty="0" err="1"/>
              <a:t>Sự</a:t>
            </a:r>
            <a:r>
              <a:rPr lang="en-US" dirty="0"/>
              <a:t> </a:t>
            </a:r>
            <a:r>
              <a:rPr lang="en-US" dirty="0" err="1"/>
              <a:t>giảm</a:t>
            </a:r>
            <a:r>
              <a:rPr lang="en-US" dirty="0"/>
              <a:t> </a:t>
            </a:r>
            <a:r>
              <a:rPr lang="en-US" dirty="0" err="1"/>
              <a:t>liều</a:t>
            </a:r>
            <a:r>
              <a:rPr lang="en-US" dirty="0"/>
              <a:t> </a:t>
            </a:r>
            <a:r>
              <a:rPr lang="en-US" dirty="0" err="1"/>
              <a:t>theo</a:t>
            </a:r>
            <a:r>
              <a:rPr lang="en-US" dirty="0"/>
              <a:t> </a:t>
            </a:r>
            <a:r>
              <a:rPr lang="en-US" dirty="0" err="1"/>
              <a:t>nhu</a:t>
            </a:r>
            <a:r>
              <a:rPr lang="en-US" dirty="0"/>
              <a:t> </a:t>
            </a:r>
            <a:r>
              <a:rPr lang="en-US" dirty="0" err="1"/>
              <a:t>cầu</a:t>
            </a:r>
            <a:endParaRPr lang="en-US" sz="2000" dirty="0"/>
          </a:p>
          <a:p>
            <a:pPr lvl="0"/>
            <a:endParaRPr lang="en-US" dirty="0"/>
          </a:p>
          <a:p>
            <a:endParaRPr lang="en-US" dirty="0"/>
          </a:p>
        </p:txBody>
      </p:sp>
    </p:spTree>
    <p:extLst>
      <p:ext uri="{BB962C8B-B14F-4D97-AF65-F5344CB8AC3E}">
        <p14:creationId xmlns:p14="http://schemas.microsoft.com/office/powerpoint/2010/main" val="39138370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a:t>
            </a:r>
            <a:r>
              <a:rPr lang="en-US" dirty="0" err="1" smtClean="0"/>
              <a:t>Xa</a:t>
            </a:r>
            <a:endParaRPr lang="en-US" dirty="0"/>
          </a:p>
        </p:txBody>
      </p:sp>
      <p:sp>
        <p:nvSpPr>
          <p:cNvPr id="3" name="Content Placeholder 2"/>
          <p:cNvSpPr>
            <a:spLocks noGrp="1"/>
          </p:cNvSpPr>
          <p:nvPr>
            <p:ph idx="1"/>
          </p:nvPr>
        </p:nvSpPr>
        <p:spPr/>
        <p:txBody>
          <a:bodyPr/>
          <a:lstStyle/>
          <a:p>
            <a:r>
              <a:rPr lang="en-US" dirty="0"/>
              <a:t>Protamine Sulfate </a:t>
            </a:r>
            <a:r>
              <a:rPr lang="en-US" dirty="0" err="1"/>
              <a:t>có</a:t>
            </a:r>
            <a:r>
              <a:rPr lang="en-US" dirty="0"/>
              <a:t> </a:t>
            </a:r>
            <a:r>
              <a:rPr lang="en-US" dirty="0" err="1"/>
              <a:t>thể</a:t>
            </a:r>
            <a:r>
              <a:rPr lang="en-US" dirty="0"/>
              <a:t> </a:t>
            </a:r>
            <a:r>
              <a:rPr lang="en-US" dirty="0" err="1"/>
              <a:t>nhanh</a:t>
            </a:r>
            <a:r>
              <a:rPr lang="en-US" dirty="0"/>
              <a:t> </a:t>
            </a:r>
            <a:r>
              <a:rPr lang="en-US" dirty="0" err="1"/>
              <a:t>chóng</a:t>
            </a:r>
            <a:r>
              <a:rPr lang="en-US" dirty="0"/>
              <a:t> </a:t>
            </a:r>
            <a:r>
              <a:rPr lang="en-US" dirty="0" err="1"/>
              <a:t>đảo</a:t>
            </a:r>
            <a:r>
              <a:rPr lang="en-US" dirty="0"/>
              <a:t> </a:t>
            </a:r>
            <a:r>
              <a:rPr lang="en-US" dirty="0" err="1"/>
              <a:t>ngược</a:t>
            </a:r>
            <a:r>
              <a:rPr lang="en-US" dirty="0"/>
              <a:t> </a:t>
            </a:r>
            <a:r>
              <a:rPr lang="en-US" dirty="0" err="1"/>
              <a:t>hiệu</a:t>
            </a:r>
            <a:r>
              <a:rPr lang="en-US" dirty="0"/>
              <a:t> </a:t>
            </a:r>
            <a:r>
              <a:rPr lang="en-US" dirty="0" err="1"/>
              <a:t>hỏa</a:t>
            </a:r>
            <a:r>
              <a:rPr lang="en-US" dirty="0"/>
              <a:t> </a:t>
            </a:r>
            <a:r>
              <a:rPr lang="en-US" dirty="0" err="1"/>
              <a:t>kháng</a:t>
            </a:r>
            <a:r>
              <a:rPr lang="en-US" dirty="0"/>
              <a:t> </a:t>
            </a:r>
            <a:r>
              <a:rPr lang="en-US" dirty="0" err="1"/>
              <a:t>đông</a:t>
            </a:r>
            <a:r>
              <a:rPr lang="en-US" dirty="0"/>
              <a:t> </a:t>
            </a:r>
            <a:r>
              <a:rPr lang="en-US" dirty="0" err="1"/>
              <a:t>của</a:t>
            </a:r>
            <a:r>
              <a:rPr lang="en-US" dirty="0"/>
              <a:t> UHF </a:t>
            </a:r>
            <a:r>
              <a:rPr lang="en-US" dirty="0" err="1"/>
              <a:t>nhưng</a:t>
            </a:r>
            <a:r>
              <a:rPr lang="en-US" dirty="0"/>
              <a:t> </a:t>
            </a:r>
            <a:r>
              <a:rPr lang="en-US" dirty="0" err="1"/>
              <a:t>ít</a:t>
            </a:r>
            <a:r>
              <a:rPr lang="en-US" dirty="0"/>
              <a:t> </a:t>
            </a:r>
            <a:r>
              <a:rPr lang="en-US" dirty="0" err="1" smtClean="0"/>
              <a:t>hiệu</a:t>
            </a:r>
            <a:r>
              <a:rPr lang="en-US" dirty="0" smtClean="0"/>
              <a:t> </a:t>
            </a:r>
            <a:r>
              <a:rPr lang="en-US" dirty="0" err="1"/>
              <a:t>quả</a:t>
            </a:r>
            <a:r>
              <a:rPr lang="en-US" dirty="0"/>
              <a:t> </a:t>
            </a:r>
            <a:r>
              <a:rPr lang="en-US" dirty="0" err="1"/>
              <a:t>trên</a:t>
            </a:r>
            <a:r>
              <a:rPr lang="en-US" dirty="0"/>
              <a:t> LMWH. </a:t>
            </a:r>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44842" y="2935705"/>
            <a:ext cx="8245641" cy="2967790"/>
          </a:xfrm>
          <a:prstGeom prst="rect">
            <a:avLst/>
          </a:prstGeom>
        </p:spPr>
      </p:pic>
    </p:spTree>
    <p:extLst>
      <p:ext uri="{BB962C8B-B14F-4D97-AF65-F5344CB8AC3E}">
        <p14:creationId xmlns:p14="http://schemas.microsoft.com/office/powerpoint/2010/main" val="4182206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Giảm</a:t>
            </a:r>
            <a:r>
              <a:rPr lang="en-US" dirty="0"/>
              <a:t> </a:t>
            </a:r>
            <a:r>
              <a:rPr lang="en-US" dirty="0" err="1"/>
              <a:t>tiểu</a:t>
            </a:r>
            <a:r>
              <a:rPr lang="en-US" dirty="0"/>
              <a:t> </a:t>
            </a:r>
            <a:r>
              <a:rPr lang="en-US" dirty="0" err="1"/>
              <a:t>cầu</a:t>
            </a:r>
            <a:r>
              <a:rPr lang="en-US" dirty="0"/>
              <a:t> </a:t>
            </a:r>
            <a:r>
              <a:rPr lang="en-US" dirty="0" err="1"/>
              <a:t>gây</a:t>
            </a:r>
            <a:r>
              <a:rPr lang="en-US" dirty="0"/>
              <a:t> </a:t>
            </a:r>
            <a:r>
              <a:rPr lang="en-US" dirty="0" err="1"/>
              <a:t>ra</a:t>
            </a:r>
            <a:r>
              <a:rPr lang="en-US" dirty="0"/>
              <a:t> </a:t>
            </a:r>
            <a:r>
              <a:rPr lang="en-US" dirty="0" err="1"/>
              <a:t>bởi</a:t>
            </a:r>
            <a:r>
              <a:rPr lang="en-US" dirty="0"/>
              <a:t> heparin (HIT).</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7730743"/>
              </p:ext>
            </p:extLst>
          </p:nvPr>
        </p:nvGraphicFramePr>
        <p:xfrm>
          <a:off x="954505" y="1114383"/>
          <a:ext cx="10282989" cy="5846853"/>
        </p:xfrm>
        <a:graphic>
          <a:graphicData uri="http://schemas.openxmlformats.org/drawingml/2006/table">
            <a:tbl>
              <a:tblPr firstRow="1" firstCol="1" bandRow="1">
                <a:tableStyleId>{5C22544A-7EE6-4342-B048-85BDC9FD1C3A}</a:tableStyleId>
              </a:tblPr>
              <a:tblGrid>
                <a:gridCol w="1354978">
                  <a:extLst>
                    <a:ext uri="{9D8B030D-6E8A-4147-A177-3AD203B41FA5}">
                      <a16:colId xmlns:a16="http://schemas.microsoft.com/office/drawing/2014/main" val="2842238176"/>
                    </a:ext>
                  </a:extLst>
                </a:gridCol>
                <a:gridCol w="8928011">
                  <a:extLst>
                    <a:ext uri="{9D8B030D-6E8A-4147-A177-3AD203B41FA5}">
                      <a16:colId xmlns:a16="http://schemas.microsoft.com/office/drawing/2014/main" val="598069139"/>
                    </a:ext>
                  </a:extLst>
                </a:gridCol>
              </a:tblGrid>
              <a:tr h="550639">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Loại HIT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771" marR="45771" marT="0" marB="0"/>
                </a:tc>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Đặc điểm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771" marR="45771" marT="0" marB="0"/>
                </a:tc>
                <a:extLst>
                  <a:ext uri="{0D108BD9-81ED-4DB2-BD59-A6C34878D82A}">
                    <a16:rowId xmlns:a16="http://schemas.microsoft.com/office/drawing/2014/main" val="1298486353"/>
                  </a:ext>
                </a:extLst>
              </a:tr>
              <a:tr h="1238933">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771" marR="45771" marT="0" marB="0"/>
                </a:tc>
                <a:tc>
                  <a:txBody>
                    <a:bodyPr/>
                    <a:lstStyle/>
                    <a:p>
                      <a:pPr marL="742950" indent="-285750">
                        <a:lnSpc>
                          <a:spcPct val="115000"/>
                        </a:lnSpc>
                        <a:spcAft>
                          <a:spcPts val="0"/>
                        </a:spcAft>
                        <a:buFont typeface="Arial" panose="020B0604020202020204" pitchFamily="34" charset="0"/>
                        <a:buChar char="•"/>
                        <a:tabLst>
                          <a:tab pos="270510" algn="l"/>
                        </a:tabLst>
                      </a:pPr>
                      <a:r>
                        <a:rPr lang="en-US" sz="1800" dirty="0" err="1" smtClean="0">
                          <a:effectLst/>
                          <a:latin typeface="Times New Roman" panose="02020603050405020304" pitchFamily="18" charset="0"/>
                          <a:cs typeface="Times New Roman" panose="02020603050405020304" pitchFamily="18" charset="0"/>
                        </a:rPr>
                        <a:t>Nó</a:t>
                      </a:r>
                      <a:r>
                        <a:rPr lang="en-US" sz="1800" dirty="0" smtClean="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tập</a:t>
                      </a:r>
                      <a:r>
                        <a:rPr lang="en-US" sz="1800"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trực</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tiếp</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của</a:t>
                      </a:r>
                      <a:r>
                        <a:rPr lang="en-US" sz="1800" b="1" dirty="0">
                          <a:effectLst/>
                          <a:latin typeface="Times New Roman" panose="02020603050405020304" pitchFamily="18" charset="0"/>
                          <a:cs typeface="Times New Roman" panose="02020603050405020304" pitchFamily="18" charset="0"/>
                        </a:rPr>
                        <a:t> heparin </a:t>
                      </a:r>
                      <a:r>
                        <a:rPr lang="en-US" sz="1800" b="1" dirty="0" err="1">
                          <a:effectLst/>
                          <a:latin typeface="Times New Roman" panose="02020603050405020304" pitchFamily="18" charset="0"/>
                          <a:cs typeface="Times New Roman" panose="02020603050405020304" pitchFamily="18" charset="0"/>
                        </a:rPr>
                        <a:t>trên</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tiểu</a:t>
                      </a:r>
                      <a:r>
                        <a:rPr lang="en-US" sz="1800" b="1" dirty="0">
                          <a:effectLst/>
                          <a:latin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cs typeface="Times New Roman" panose="02020603050405020304" pitchFamily="18" charset="0"/>
                        </a:rPr>
                        <a:t>cầu</a:t>
                      </a:r>
                      <a:r>
                        <a:rPr lang="en-US" sz="1800" b="1" baseline="0" dirty="0" smtClean="0">
                          <a:effectLst/>
                          <a:latin typeface="Times New Roman" panose="02020603050405020304" pitchFamily="18" charset="0"/>
                          <a:cs typeface="Times New Roman" panose="02020603050405020304" pitchFamily="18" charset="0"/>
                        </a:rPr>
                        <a:t> </a:t>
                      </a:r>
                      <a:r>
                        <a:rPr lang="en-US" sz="1800" baseline="0" dirty="0" smtClean="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dirty="0" err="1" smtClean="0">
                          <a:effectLst/>
                          <a:latin typeface="Times New Roman" panose="02020603050405020304" pitchFamily="18" charset="0"/>
                          <a:cs typeface="Times New Roman" panose="02020603050405020304" pitchFamily="18" charset="0"/>
                        </a:rPr>
                        <a:t>giảm</a:t>
                      </a:r>
                      <a:r>
                        <a:rPr lang="en-US" sz="1800" dirty="0" smtClean="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nhẹ</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thoáng</a:t>
                      </a:r>
                      <a:r>
                        <a:rPr lang="en-US" sz="1800" dirty="0">
                          <a:effectLst/>
                          <a:latin typeface="Times New Roman" panose="02020603050405020304" pitchFamily="18" charset="0"/>
                          <a:cs typeface="Times New Roman" panose="02020603050405020304" pitchFamily="18" charset="0"/>
                        </a:rPr>
                        <a:t> qua. </a:t>
                      </a:r>
                    </a:p>
                    <a:p>
                      <a:pPr marL="742950" indent="-285750">
                        <a:lnSpc>
                          <a:spcPct val="115000"/>
                        </a:lnSpc>
                        <a:spcAft>
                          <a:spcPts val="0"/>
                        </a:spcAft>
                        <a:buFont typeface="Arial" panose="020B0604020202020204" pitchFamily="34" charset="0"/>
                        <a:buChar char="•"/>
                        <a:tabLst>
                          <a:tab pos="270510" algn="l"/>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sau</a:t>
                      </a:r>
                      <a:r>
                        <a:rPr lang="en-US" sz="1800" b="1" dirty="0">
                          <a:effectLst/>
                          <a:latin typeface="Times New Roman" panose="02020603050405020304" pitchFamily="18" charset="0"/>
                          <a:cs typeface="Times New Roman" panose="02020603050405020304" pitchFamily="18" charset="0"/>
                        </a:rPr>
                        <a:t> 2-3 </a:t>
                      </a:r>
                      <a:r>
                        <a:rPr lang="en-US" sz="1800" b="1" dirty="0" err="1">
                          <a:effectLst/>
                          <a:latin typeface="Times New Roman" panose="02020603050405020304" pitchFamily="18" charset="0"/>
                          <a:cs typeface="Times New Roman" panose="02020603050405020304" pitchFamily="18" charset="0"/>
                        </a:rPr>
                        <a:t>ngày</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khởi</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đầu</a:t>
                      </a:r>
                      <a:r>
                        <a:rPr lang="en-US" sz="1800" b="1"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phục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hồi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ngưng</a:t>
                      </a:r>
                      <a:r>
                        <a:rPr lang="en-US" sz="1800" dirty="0">
                          <a:effectLst/>
                          <a:latin typeface="Times New Roman" panose="02020603050405020304" pitchFamily="18" charset="0"/>
                          <a:cs typeface="Times New Roman" panose="02020603050405020304" pitchFamily="18" charset="0"/>
                        </a:rPr>
                        <a:t> heparin</a:t>
                      </a:r>
                    </a:p>
                    <a:p>
                      <a:pPr marL="742950" indent="-285750">
                        <a:lnSpc>
                          <a:spcPct val="115000"/>
                        </a:lnSpc>
                        <a:spcAft>
                          <a:spcPts val="0"/>
                        </a:spcAft>
                        <a:buFont typeface="Arial" panose="020B0604020202020204" pitchFamily="34" charset="0"/>
                        <a:buChar char="•"/>
                        <a:tabLst>
                          <a:tab pos="270510" algn="l"/>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hiếm</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khi</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giảm</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dưới</a:t>
                      </a:r>
                      <a:r>
                        <a:rPr lang="en-US" sz="1800" b="1" dirty="0">
                          <a:effectLst/>
                          <a:latin typeface="Times New Roman" panose="02020603050405020304" pitchFamily="18" charset="0"/>
                          <a:cs typeface="Times New Roman" panose="02020603050405020304" pitchFamily="18" charset="0"/>
                        </a:rPr>
                        <a:t> 100*10</a:t>
                      </a:r>
                      <a:r>
                        <a:rPr lang="en-US" sz="1800" b="1" baseline="30000" dirty="0">
                          <a:effectLst/>
                          <a:latin typeface="Times New Roman" panose="02020603050405020304" pitchFamily="18" charset="0"/>
                          <a:cs typeface="Times New Roman" panose="02020603050405020304" pitchFamily="18" charset="0"/>
                        </a:rPr>
                        <a:t>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771" marR="45771" marT="0" marB="0"/>
                </a:tc>
                <a:extLst>
                  <a:ext uri="{0D108BD9-81ED-4DB2-BD59-A6C34878D82A}">
                    <a16:rowId xmlns:a16="http://schemas.microsoft.com/office/drawing/2014/main" val="1421145889"/>
                  </a:ext>
                </a:extLst>
              </a:tr>
              <a:tr h="3954045">
                <a:tc>
                  <a:txBody>
                    <a:bodyPr/>
                    <a:lstStyle/>
                    <a:p>
                      <a:pPr marL="457200">
                        <a:lnSpc>
                          <a:spcPct val="115000"/>
                        </a:lnSpc>
                        <a:spcAft>
                          <a:spcPts val="0"/>
                        </a:spcAft>
                        <a:tabLst>
                          <a:tab pos="270510" algn="l"/>
                        </a:tabLst>
                      </a:pPr>
                      <a:r>
                        <a:rPr lang="en-US" sz="1800">
                          <a:effectLst/>
                          <a:latin typeface="Times New Roman" panose="02020603050405020304" pitchFamily="18" charset="0"/>
                          <a:cs typeface="Times New Roman" panose="02020603050405020304" pitchFamily="18" charset="0"/>
                        </a:rPr>
                        <a:t>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771" marR="45771" marT="0" marB="0"/>
                </a:tc>
                <a:tc>
                  <a:txBody>
                    <a:bodyPr/>
                    <a:lstStyle/>
                    <a:p>
                      <a:pPr marL="742950" indent="-285750">
                        <a:lnSpc>
                          <a:spcPct val="115000"/>
                        </a:lnSpc>
                        <a:spcAft>
                          <a:spcPts val="0"/>
                        </a:spcAft>
                        <a:buFont typeface="Arial" panose="020B0604020202020204" pitchFamily="34" charset="0"/>
                        <a:buChar char="•"/>
                        <a:tabLst>
                          <a:tab pos="270510" algn="l"/>
                        </a:tabLst>
                      </a:pP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loạn</a:t>
                      </a:r>
                      <a:r>
                        <a:rPr lang="en-US" sz="1800" dirty="0">
                          <a:effectLst/>
                          <a:latin typeface="Times New Roman" panose="02020603050405020304" pitchFamily="18" charset="0"/>
                          <a:cs typeface="Times New Roman" panose="02020603050405020304" pitchFamily="18" charset="0"/>
                        </a:rPr>
                        <a:t> qua </a:t>
                      </a:r>
                      <a:r>
                        <a:rPr lang="en-US" sz="1800" b="1" dirty="0" err="1" smtClean="0">
                          <a:effectLst/>
                          <a:latin typeface="Times New Roman" panose="02020603050405020304" pitchFamily="18" charset="0"/>
                          <a:cs typeface="Times New Roman" panose="02020603050405020304" pitchFamily="18" charset="0"/>
                        </a:rPr>
                        <a:t>trung</a:t>
                      </a:r>
                      <a:r>
                        <a:rPr lang="en-US" sz="1800" b="1" dirty="0" smtClean="0">
                          <a:effectLst/>
                          <a:latin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cs typeface="Times New Roman" panose="02020603050405020304" pitchFamily="18" charset="0"/>
                        </a:rPr>
                        <a:t>gian</a:t>
                      </a:r>
                      <a:r>
                        <a:rPr lang="en-US" sz="1800" b="1" dirty="0" smtClean="0">
                          <a:effectLst/>
                          <a:latin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cs typeface="Times New Roman" panose="02020603050405020304" pitchFamily="18" charset="0"/>
                        </a:rPr>
                        <a:t>miễn</a:t>
                      </a:r>
                      <a:r>
                        <a:rPr lang="en-US" sz="1800" b="1" dirty="0" smtClean="0">
                          <a:effectLst/>
                          <a:latin typeface="Times New Roman" panose="02020603050405020304" pitchFamily="18" charset="0"/>
                          <a:cs typeface="Times New Roman" panose="02020603050405020304" pitchFamily="18" charset="0"/>
                        </a:rPr>
                        <a:t> </a:t>
                      </a:r>
                      <a:r>
                        <a:rPr lang="en-US" sz="1800" b="1" dirty="0" err="1" smtClean="0">
                          <a:effectLst/>
                          <a:latin typeface="Times New Roman" panose="02020603050405020304" pitchFamily="18" charset="0"/>
                          <a:cs typeface="Times New Roman" panose="02020603050405020304" pitchFamily="18" charset="0"/>
                        </a:rPr>
                        <a:t>dịch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đó</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4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(PF4)- </a:t>
                      </a: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protein </a:t>
                      </a:r>
                      <a:r>
                        <a:rPr lang="en-US" sz="1800" dirty="0" err="1">
                          <a:effectLst/>
                          <a:latin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diện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tương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dẫn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IgG </a:t>
                      </a:r>
                      <a:r>
                        <a:rPr lang="en-US" sz="1800" dirty="0" err="1">
                          <a:effectLst/>
                          <a:latin typeface="Times New Roman" panose="02020603050405020304" pitchFamily="18" charset="0"/>
                          <a:cs typeface="Times New Roman" panose="02020603050405020304" pitchFamily="18" charset="0"/>
                        </a:rPr>
                        <a:t>chống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PF4-Heparin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hợp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miễn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dịch</a:t>
                      </a:r>
                      <a:r>
                        <a:rPr lang="en-US" sz="1800" dirty="0">
                          <a:effectLst/>
                          <a:latin typeface="Times New Roman" panose="02020603050405020304" pitchFamily="18" charset="0"/>
                          <a:cs typeface="Times New Roman" panose="02020603050405020304" pitchFamily="18" charset="0"/>
                        </a:rPr>
                        <a:t> heparin-PF4 IgG.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thụ</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Fc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dẫn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hóa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smtClean="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tabLst>
                          <a:tab pos="270510" algn="l"/>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5-14 </a:t>
                      </a:r>
                      <a:r>
                        <a:rPr lang="en-US" sz="1800" b="1" dirty="0" err="1">
                          <a:effectLst/>
                          <a:latin typeface="Times New Roman" panose="02020603050405020304" pitchFamily="18" charset="0"/>
                          <a:cs typeface="Times New Roman" panose="02020603050405020304" pitchFamily="18" charset="0"/>
                        </a:rPr>
                        <a:t>ngày</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sau</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khi</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bắt</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đầu</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dùng</a:t>
                      </a:r>
                      <a:r>
                        <a:rPr lang="en-US" sz="1800" b="1"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nhưng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nhanh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chóng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trước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nhiễm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những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PF4-heparin IgG.</a:t>
                      </a:r>
                    </a:p>
                    <a:p>
                      <a:pPr marL="742950" indent="-285750">
                        <a:lnSpc>
                          <a:spcPct val="115000"/>
                        </a:lnSpc>
                        <a:spcAft>
                          <a:spcPts val="0"/>
                        </a:spcAft>
                        <a:buFont typeface="Arial" panose="020B0604020202020204" pitchFamily="34" charset="0"/>
                        <a:buChar char="•"/>
                        <a:tabLst>
                          <a:tab pos="270510" algn="l"/>
                        </a:tabLst>
                      </a:pP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ngưng</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bắt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đầu</a:t>
                      </a:r>
                      <a:r>
                        <a:rPr lang="en-US" sz="1800"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tăng</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trong</a:t>
                      </a:r>
                      <a:r>
                        <a:rPr lang="en-US" sz="1800" b="1" dirty="0">
                          <a:effectLst/>
                          <a:latin typeface="Times New Roman" panose="02020603050405020304" pitchFamily="18" charset="0"/>
                          <a:cs typeface="Times New Roman" panose="02020603050405020304" pitchFamily="18" charset="0"/>
                        </a:rPr>
                        <a:t> 2-3 </a:t>
                      </a:r>
                      <a:r>
                        <a:rPr lang="en-US" sz="1800" b="1" dirty="0" err="1">
                          <a:effectLst/>
                          <a:latin typeface="Times New Roman" panose="02020603050405020304" pitchFamily="18" charset="0"/>
                          <a:cs typeface="Times New Roman" panose="02020603050405020304" pitchFamily="18" charset="0"/>
                        </a:rPr>
                        <a:t>ngày</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và</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thường</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bình</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thường</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trong</a:t>
                      </a:r>
                      <a:r>
                        <a:rPr lang="en-US" sz="1800" b="1" dirty="0">
                          <a:effectLst/>
                          <a:latin typeface="Times New Roman" panose="02020603050405020304" pitchFamily="18" charset="0"/>
                          <a:cs typeface="Times New Roman" panose="02020603050405020304" pitchFamily="18" charset="0"/>
                        </a:rPr>
                        <a:t> 10-14 </a:t>
                      </a:r>
                      <a:r>
                        <a:rPr lang="en-US" sz="1800" b="1" dirty="0" err="1">
                          <a:effectLst/>
                          <a:latin typeface="Times New Roman" panose="02020603050405020304" pitchFamily="18" charset="0"/>
                          <a:cs typeface="Times New Roman" panose="02020603050405020304" pitchFamily="18" charset="0"/>
                        </a:rPr>
                        <a:t>ngày</a:t>
                      </a:r>
                      <a:r>
                        <a:rPr lang="en-US" sz="1800" b="1" dirty="0">
                          <a:effectLst/>
                          <a:latin typeface="Times New Roman" panose="02020603050405020304" pitchFamily="18" charset="0"/>
                          <a:cs typeface="Times New Roman" panose="02020603050405020304" pitchFamily="18" charset="0"/>
                        </a:rPr>
                        <a:t>. </a:t>
                      </a:r>
                    </a:p>
                    <a:p>
                      <a:pPr marL="742950" indent="-285750">
                        <a:lnSpc>
                          <a:spcPct val="115000"/>
                        </a:lnSpc>
                        <a:spcAft>
                          <a:spcPts val="0"/>
                        </a:spcAft>
                        <a:buFont typeface="Arial" panose="020B0604020202020204" pitchFamily="34" charset="0"/>
                        <a:buChar char="•"/>
                        <a:tabLst>
                          <a:tab pos="270510" algn="l"/>
                        </a:tabLst>
                      </a:pP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100 </a:t>
                      </a:r>
                      <a:r>
                        <a:rPr lang="en-US" sz="1800" dirty="0" err="1">
                          <a:effectLst/>
                          <a:latin typeface="Times New Roman" panose="02020603050405020304" pitchFamily="18" charset="0"/>
                          <a:cs typeface="Times New Roman" panose="02020603050405020304" pitchFamily="18" charset="0"/>
                        </a:rPr>
                        <a:t>ngày</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tabLst>
                          <a:tab pos="270510" algn="l"/>
                        </a:tabLst>
                      </a:pPr>
                      <a:r>
                        <a:rPr lang="en-US" sz="1800" dirty="0">
                          <a:effectLst/>
                          <a:latin typeface="Times New Roman" panose="02020603050405020304" pitchFamily="18" charset="0"/>
                          <a:cs typeface="Times New Roman" panose="02020603050405020304" pitchFamily="18" charset="0"/>
                        </a:rPr>
                        <a:t>HIT </a:t>
                      </a:r>
                      <a:r>
                        <a:rPr lang="en-US" sz="1800" dirty="0" err="1">
                          <a:effectLst/>
                          <a:latin typeface="Times New Roman" panose="02020603050405020304" pitchFamily="18" charset="0"/>
                          <a:cs typeface="Times New Roman" panose="02020603050405020304" pitchFamily="18" charset="0"/>
                        </a:rPr>
                        <a:t>loại</a:t>
                      </a:r>
                      <a:r>
                        <a:rPr lang="en-US" sz="1800" dirty="0">
                          <a:effectLst/>
                          <a:latin typeface="Times New Roman" panose="02020603050405020304" pitchFamily="18" charset="0"/>
                          <a:cs typeface="Times New Roman" panose="02020603050405020304" pitchFamily="18" charset="0"/>
                        </a:rPr>
                        <a:t> 2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dẫn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trung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nặng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&lt;100 * 10</a:t>
                      </a:r>
                      <a:r>
                        <a:rPr lang="en-US" sz="1800" b="1" baseline="30000" dirty="0">
                          <a:effectLst/>
                          <a:latin typeface="Times New Roman" panose="02020603050405020304" pitchFamily="18" charset="0"/>
                          <a:cs typeface="Times New Roman" panose="02020603050405020304" pitchFamily="18" charset="0"/>
                        </a:rPr>
                        <a:t>9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771" marR="45771" marT="0" marB="0"/>
                </a:tc>
                <a:extLst>
                  <a:ext uri="{0D108BD9-81ED-4DB2-BD59-A6C34878D82A}">
                    <a16:rowId xmlns:a16="http://schemas.microsoft.com/office/drawing/2014/main" val="25332459"/>
                  </a:ext>
                </a:extLst>
              </a:tr>
            </a:tbl>
          </a:graphicData>
        </a:graphic>
      </p:graphicFrame>
    </p:spTree>
    <p:extLst>
      <p:ext uri="{BB962C8B-B14F-4D97-AF65-F5344CB8AC3E}">
        <p14:creationId xmlns:p14="http://schemas.microsoft.com/office/powerpoint/2010/main" val="339986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Yếu</a:t>
            </a:r>
            <a:r>
              <a:rPr lang="en-US" dirty="0" smtClean="0"/>
              <a:t> </a:t>
            </a:r>
            <a:r>
              <a:rPr lang="en-US" dirty="0" err="1" smtClean="0"/>
              <a:t>tố</a:t>
            </a:r>
            <a:r>
              <a:rPr lang="en-US" dirty="0" smtClean="0"/>
              <a:t> </a:t>
            </a:r>
            <a:r>
              <a:rPr lang="en-US" dirty="0" err="1" smtClean="0"/>
              <a:t>làm</a:t>
            </a:r>
            <a:r>
              <a:rPr lang="en-US" dirty="0" smtClean="0"/>
              <a:t> </a:t>
            </a:r>
            <a:r>
              <a:rPr lang="en-US" dirty="0" err="1" smtClean="0"/>
              <a:t>nhiễu</a:t>
            </a:r>
            <a:endParaRPr lang="en-US" dirty="0"/>
          </a:p>
        </p:txBody>
      </p:sp>
      <p:sp>
        <p:nvSpPr>
          <p:cNvPr id="3" name="Content Placeholder 2"/>
          <p:cNvSpPr>
            <a:spLocks noGrp="1"/>
          </p:cNvSpPr>
          <p:nvPr>
            <p:ph idx="1"/>
          </p:nvPr>
        </p:nvSpPr>
        <p:spPr/>
        <p:txBody>
          <a:bodyPr/>
          <a:lstStyle/>
          <a:p>
            <a:r>
              <a:rPr lang="en-US" dirty="0" smtClean="0"/>
              <a:t>Plasma: </a:t>
            </a:r>
            <a:r>
              <a:rPr lang="en-US" dirty="0"/>
              <a:t>triglyceride &gt;1000mg/dl, bilirubin&gt;30mg/dl, </a:t>
            </a:r>
            <a:r>
              <a:rPr lang="en-US" dirty="0" err="1"/>
              <a:t>Hb</a:t>
            </a:r>
            <a:r>
              <a:rPr lang="en-US" dirty="0"/>
              <a:t>&gt;500mg/dl, heparin&gt;1u/ml.  </a:t>
            </a:r>
          </a:p>
          <a:p>
            <a:r>
              <a:rPr lang="en-US" dirty="0" smtClean="0"/>
              <a:t>Kim </a:t>
            </a:r>
            <a:r>
              <a:rPr lang="en-US" dirty="0" err="1"/>
              <a:t>hút</a:t>
            </a:r>
            <a:r>
              <a:rPr lang="en-US" dirty="0"/>
              <a:t> </a:t>
            </a:r>
            <a:r>
              <a:rPr lang="en-US" dirty="0" err="1"/>
              <a:t>nghẹt</a:t>
            </a:r>
            <a:r>
              <a:rPr lang="en-US" dirty="0"/>
              <a:t>, </a:t>
            </a:r>
            <a:r>
              <a:rPr lang="en-US" dirty="0" err="1"/>
              <a:t>máy</a:t>
            </a:r>
            <a:r>
              <a:rPr lang="en-US" dirty="0"/>
              <a:t> </a:t>
            </a:r>
            <a:r>
              <a:rPr lang="en-US" dirty="0" err="1"/>
              <a:t>cũ</a:t>
            </a:r>
            <a:r>
              <a:rPr lang="en-US" dirty="0"/>
              <a:t>, </a:t>
            </a:r>
            <a:r>
              <a:rPr lang="en-US" dirty="0" err="1"/>
              <a:t>hư</a:t>
            </a:r>
            <a:r>
              <a:rPr lang="en-US" dirty="0"/>
              <a:t>. </a:t>
            </a:r>
          </a:p>
          <a:p>
            <a:r>
              <a:rPr lang="en-US" dirty="0" err="1"/>
              <a:t>Khắc</a:t>
            </a:r>
            <a:r>
              <a:rPr lang="en-US" dirty="0"/>
              <a:t> </a:t>
            </a:r>
            <a:r>
              <a:rPr lang="en-US" dirty="0" err="1"/>
              <a:t>phục</a:t>
            </a:r>
            <a:r>
              <a:rPr lang="en-US" dirty="0"/>
              <a:t>: </a:t>
            </a:r>
            <a:r>
              <a:rPr lang="en-US" dirty="0" err="1"/>
              <a:t>kiểm</a:t>
            </a:r>
            <a:r>
              <a:rPr lang="en-US" dirty="0"/>
              <a:t> </a:t>
            </a:r>
            <a:r>
              <a:rPr lang="en-US" dirty="0" err="1"/>
              <a:t>tra</a:t>
            </a:r>
            <a:r>
              <a:rPr lang="en-US" dirty="0"/>
              <a:t> </a:t>
            </a:r>
            <a:r>
              <a:rPr lang="en-US" dirty="0" err="1"/>
              <a:t>lại</a:t>
            </a:r>
            <a:r>
              <a:rPr lang="en-US" dirty="0"/>
              <a:t> </a:t>
            </a:r>
            <a:r>
              <a:rPr lang="en-US" dirty="0" err="1"/>
              <a:t>lần</a:t>
            </a:r>
            <a:r>
              <a:rPr lang="en-US" dirty="0"/>
              <a:t> 2 </a:t>
            </a:r>
            <a:r>
              <a:rPr lang="en-US" dirty="0" err="1"/>
              <a:t>trên</a:t>
            </a:r>
            <a:r>
              <a:rPr lang="en-US" dirty="0"/>
              <a:t> </a:t>
            </a:r>
            <a:r>
              <a:rPr lang="en-US" dirty="0" err="1"/>
              <a:t>máy</a:t>
            </a:r>
            <a:r>
              <a:rPr lang="en-US" dirty="0"/>
              <a:t> </a:t>
            </a:r>
            <a:r>
              <a:rPr lang="en-US" dirty="0" err="1"/>
              <a:t>khác</a:t>
            </a:r>
            <a:r>
              <a:rPr lang="en-US" dirty="0"/>
              <a:t>. </a:t>
            </a:r>
            <a:endParaRPr lang="en-US" dirty="0" smtClean="0"/>
          </a:p>
          <a:p>
            <a:r>
              <a:rPr lang="en-US" dirty="0" err="1" smtClean="0"/>
              <a:t>Mẫu</a:t>
            </a:r>
            <a:r>
              <a:rPr lang="en-US" dirty="0" smtClean="0"/>
              <a:t> </a:t>
            </a:r>
            <a:r>
              <a:rPr lang="en-US" dirty="0" err="1"/>
              <a:t>thử</a:t>
            </a:r>
            <a:r>
              <a:rPr lang="en-US" dirty="0"/>
              <a:t> </a:t>
            </a:r>
            <a:r>
              <a:rPr lang="en-US" dirty="0" err="1"/>
              <a:t>không</a:t>
            </a:r>
            <a:r>
              <a:rPr lang="en-US" dirty="0"/>
              <a:t> </a:t>
            </a:r>
            <a:r>
              <a:rPr lang="en-US" dirty="0" err="1" smtClean="0"/>
              <a:t>đông</a:t>
            </a:r>
            <a:r>
              <a:rPr lang="en-US" dirty="0" smtClean="0"/>
              <a:t>: PT&gt;100s</a:t>
            </a:r>
            <a:r>
              <a:rPr lang="en-US" dirty="0"/>
              <a:t>, INR&gt;10</a:t>
            </a:r>
          </a:p>
        </p:txBody>
      </p:sp>
    </p:spTree>
    <p:extLst>
      <p:ext uri="{BB962C8B-B14F-4D97-AF65-F5344CB8AC3E}">
        <p14:creationId xmlns:p14="http://schemas.microsoft.com/office/powerpoint/2010/main" val="28854834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Chẩn</a:t>
            </a:r>
            <a:r>
              <a:rPr lang="en-US" dirty="0" smtClean="0"/>
              <a:t> </a:t>
            </a:r>
            <a:r>
              <a:rPr lang="en-US" dirty="0" err="1" smtClean="0"/>
              <a:t>đoán</a:t>
            </a:r>
            <a:endParaRPr lang="en-US" dirty="0"/>
          </a:p>
        </p:txBody>
      </p:sp>
      <p:sp>
        <p:nvSpPr>
          <p:cNvPr id="3" name="Content Placeholder 2"/>
          <p:cNvSpPr>
            <a:spLocks noGrp="1"/>
          </p:cNvSpPr>
          <p:nvPr>
            <p:ph idx="1"/>
          </p:nvPr>
        </p:nvSpPr>
        <p:spPr/>
        <p:txBody>
          <a:bodyPr/>
          <a:lstStyle/>
          <a:p>
            <a:r>
              <a:rPr lang="en-US" dirty="0" err="1" smtClean="0"/>
              <a:t>Bằng</a:t>
            </a:r>
            <a:r>
              <a:rPr lang="en-US" dirty="0" smtClean="0"/>
              <a:t> </a:t>
            </a:r>
            <a:r>
              <a:rPr lang="en-US" dirty="0" err="1" smtClean="0"/>
              <a:t>tiêu</a:t>
            </a:r>
            <a:r>
              <a:rPr lang="en-US" dirty="0" smtClean="0"/>
              <a:t> </a:t>
            </a:r>
            <a:r>
              <a:rPr lang="en-US" dirty="0" err="1" smtClean="0"/>
              <a:t>chẩn</a:t>
            </a:r>
            <a:r>
              <a:rPr lang="en-US" dirty="0" smtClean="0"/>
              <a:t> 4T</a:t>
            </a:r>
          </a:p>
          <a:p>
            <a:r>
              <a:rPr lang="en-US" dirty="0" err="1" smtClean="0"/>
              <a:t>Phương</a:t>
            </a:r>
            <a:r>
              <a:rPr lang="en-US" dirty="0" smtClean="0"/>
              <a:t> </a:t>
            </a:r>
            <a:r>
              <a:rPr lang="en-US" dirty="0" err="1" smtClean="0"/>
              <a:t>pháp</a:t>
            </a:r>
            <a:r>
              <a:rPr lang="en-US" dirty="0" smtClean="0"/>
              <a:t>: </a:t>
            </a:r>
            <a:r>
              <a:rPr lang="en-US" dirty="0" err="1"/>
              <a:t>Xét</a:t>
            </a:r>
            <a:r>
              <a:rPr lang="en-US" dirty="0"/>
              <a:t> </a:t>
            </a:r>
            <a:r>
              <a:rPr lang="en-US" dirty="0" err="1"/>
              <a:t>nghiệm</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kháng</a:t>
            </a:r>
            <a:r>
              <a:rPr lang="en-US" dirty="0"/>
              <a:t> </a:t>
            </a:r>
            <a:r>
              <a:rPr lang="en-US" dirty="0" err="1"/>
              <a:t>thể</a:t>
            </a:r>
            <a:r>
              <a:rPr lang="en-US" dirty="0"/>
              <a:t> </a:t>
            </a:r>
            <a:r>
              <a:rPr lang="en-US" dirty="0" err="1"/>
              <a:t>đơn</a:t>
            </a:r>
            <a:r>
              <a:rPr lang="en-US" dirty="0"/>
              <a:t> </a:t>
            </a:r>
            <a:r>
              <a:rPr lang="en-US" dirty="0" err="1"/>
              <a:t>dòng</a:t>
            </a:r>
            <a:r>
              <a:rPr lang="en-US" dirty="0"/>
              <a:t> </a:t>
            </a:r>
            <a:r>
              <a:rPr lang="en-US" dirty="0" err="1"/>
              <a:t>giống</a:t>
            </a:r>
            <a:r>
              <a:rPr lang="en-US" dirty="0"/>
              <a:t> </a:t>
            </a:r>
            <a:r>
              <a:rPr lang="en-US" dirty="0" err="1"/>
              <a:t>kháng</a:t>
            </a:r>
            <a:r>
              <a:rPr lang="en-US" dirty="0"/>
              <a:t> </a:t>
            </a:r>
            <a:r>
              <a:rPr lang="en-US" dirty="0" err="1"/>
              <a:t>thể</a:t>
            </a:r>
            <a:r>
              <a:rPr lang="en-US" dirty="0"/>
              <a:t> HIT </a:t>
            </a:r>
            <a:r>
              <a:rPr lang="en-US" dirty="0" err="1"/>
              <a:t>của</a:t>
            </a:r>
            <a:r>
              <a:rPr lang="en-US" dirty="0"/>
              <a:t> </a:t>
            </a:r>
            <a:r>
              <a:rPr lang="en-US" dirty="0" err="1"/>
              <a:t>người</a:t>
            </a:r>
            <a:r>
              <a:rPr lang="en-US" dirty="0"/>
              <a:t> </a:t>
            </a:r>
            <a:r>
              <a:rPr lang="en-US" dirty="0" err="1"/>
              <a:t>và</a:t>
            </a:r>
            <a:r>
              <a:rPr lang="en-US" dirty="0"/>
              <a:t> </a:t>
            </a:r>
            <a:r>
              <a:rPr lang="en-US" dirty="0" err="1"/>
              <a:t>được</a:t>
            </a:r>
            <a:r>
              <a:rPr lang="en-US" dirty="0"/>
              <a:t> </a:t>
            </a:r>
            <a:r>
              <a:rPr lang="en-US" dirty="0" err="1"/>
              <a:t>phủ</a:t>
            </a:r>
            <a:r>
              <a:rPr lang="en-US" dirty="0"/>
              <a:t> </a:t>
            </a:r>
            <a:r>
              <a:rPr lang="en-US" dirty="0" err="1"/>
              <a:t>lên</a:t>
            </a:r>
            <a:r>
              <a:rPr lang="en-US" dirty="0"/>
              <a:t> </a:t>
            </a:r>
            <a:r>
              <a:rPr lang="en-US" dirty="0" err="1"/>
              <a:t>các</a:t>
            </a:r>
            <a:r>
              <a:rPr lang="en-US" dirty="0"/>
              <a:t> </a:t>
            </a:r>
            <a:r>
              <a:rPr lang="en-US" dirty="0" err="1"/>
              <a:t>hạt</a:t>
            </a:r>
            <a:r>
              <a:rPr lang="en-US" dirty="0"/>
              <a:t> latex. </a:t>
            </a:r>
            <a:r>
              <a:rPr lang="en-US" dirty="0" err="1"/>
              <a:t>Với</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PF4 </a:t>
            </a:r>
            <a:r>
              <a:rPr lang="en-US" dirty="0" err="1"/>
              <a:t>từ</a:t>
            </a:r>
            <a:r>
              <a:rPr lang="en-US" dirty="0"/>
              <a:t> </a:t>
            </a:r>
            <a:r>
              <a:rPr lang="en-US" dirty="0" err="1"/>
              <a:t>phức</a:t>
            </a:r>
            <a:r>
              <a:rPr lang="en-US" dirty="0"/>
              <a:t> </a:t>
            </a:r>
            <a:r>
              <a:rPr lang="en-US" dirty="0" err="1"/>
              <a:t>hợp</a:t>
            </a:r>
            <a:r>
              <a:rPr lang="en-US" dirty="0"/>
              <a:t> </a:t>
            </a:r>
            <a:r>
              <a:rPr lang="en-US" dirty="0" err="1"/>
              <a:t>tiểu</a:t>
            </a:r>
            <a:r>
              <a:rPr lang="en-US" dirty="0"/>
              <a:t> </a:t>
            </a:r>
            <a:r>
              <a:rPr lang="en-US" dirty="0" err="1"/>
              <a:t>cầu</a:t>
            </a:r>
            <a:r>
              <a:rPr lang="en-US" dirty="0"/>
              <a:t> </a:t>
            </a:r>
            <a:r>
              <a:rPr lang="en-US" dirty="0" err="1"/>
              <a:t>của</a:t>
            </a:r>
            <a:r>
              <a:rPr lang="en-US" dirty="0"/>
              <a:t> </a:t>
            </a:r>
            <a:r>
              <a:rPr lang="en-US" dirty="0" err="1"/>
              <a:t>người</a:t>
            </a:r>
            <a:r>
              <a:rPr lang="en-US" dirty="0"/>
              <a:t> </a:t>
            </a:r>
            <a:r>
              <a:rPr lang="en-US" dirty="0" err="1"/>
              <a:t>với</a:t>
            </a:r>
            <a:r>
              <a:rPr lang="en-US" dirty="0"/>
              <a:t> polyvinyl sulfonate </a:t>
            </a:r>
            <a:r>
              <a:rPr lang="en-US" dirty="0" err="1"/>
              <a:t>và</a:t>
            </a:r>
            <a:r>
              <a:rPr lang="en-US" dirty="0"/>
              <a:t> </a:t>
            </a:r>
            <a:r>
              <a:rPr lang="en-US" dirty="0" err="1"/>
              <a:t>mẫu</a:t>
            </a:r>
            <a:r>
              <a:rPr lang="en-US" dirty="0"/>
              <a:t> </a:t>
            </a:r>
            <a:r>
              <a:rPr lang="en-US" dirty="0" err="1"/>
              <a:t>bệnh</a:t>
            </a:r>
            <a:r>
              <a:rPr lang="en-US" dirty="0"/>
              <a:t> </a:t>
            </a:r>
            <a:r>
              <a:rPr lang="en-US" dirty="0" err="1"/>
              <a:t>nhân</a:t>
            </a:r>
            <a:r>
              <a:rPr lang="en-US" dirty="0"/>
              <a:t>, </a:t>
            </a:r>
            <a:r>
              <a:rPr lang="en-US" dirty="0" err="1"/>
              <a:t>một</a:t>
            </a:r>
            <a:r>
              <a:rPr lang="en-US" dirty="0"/>
              <a:t> </a:t>
            </a:r>
            <a:r>
              <a:rPr lang="en-US" dirty="0" err="1"/>
              <a:t>phản</a:t>
            </a:r>
            <a:r>
              <a:rPr lang="en-US" dirty="0"/>
              <a:t> </a:t>
            </a:r>
            <a:r>
              <a:rPr lang="en-US" dirty="0" err="1"/>
              <a:t>ứng</a:t>
            </a:r>
            <a:r>
              <a:rPr lang="en-US" dirty="0"/>
              <a:t> </a:t>
            </a:r>
            <a:r>
              <a:rPr lang="en-US" dirty="0" err="1"/>
              <a:t>ngưng</a:t>
            </a:r>
            <a:r>
              <a:rPr lang="en-US" dirty="0"/>
              <a:t> </a:t>
            </a:r>
            <a:r>
              <a:rPr lang="en-US" dirty="0" err="1"/>
              <a:t>tập</a:t>
            </a:r>
            <a:r>
              <a:rPr lang="en-US" dirty="0"/>
              <a:t> </a:t>
            </a:r>
            <a:r>
              <a:rPr lang="en-US" dirty="0" err="1"/>
              <a:t>cạnh</a:t>
            </a:r>
            <a:r>
              <a:rPr lang="en-US" dirty="0"/>
              <a:t> </a:t>
            </a:r>
            <a:r>
              <a:rPr lang="en-US" dirty="0" err="1"/>
              <a:t>tranh</a:t>
            </a:r>
            <a:r>
              <a:rPr lang="en-US" dirty="0"/>
              <a:t> </a:t>
            </a:r>
            <a:r>
              <a:rPr lang="en-US" dirty="0" err="1"/>
              <a:t>xảy</a:t>
            </a:r>
            <a:r>
              <a:rPr lang="en-US" dirty="0"/>
              <a:t> </a:t>
            </a:r>
            <a:r>
              <a:rPr lang="en-US" dirty="0" err="1"/>
              <a:t>ra.</a:t>
            </a:r>
            <a:r>
              <a:rPr lang="en-US" dirty="0"/>
              <a:t> </a:t>
            </a:r>
            <a:r>
              <a:rPr lang="en-US" dirty="0" err="1"/>
              <a:t>Mức</a:t>
            </a:r>
            <a:r>
              <a:rPr lang="en-US" dirty="0"/>
              <a:t> </a:t>
            </a:r>
            <a:r>
              <a:rPr lang="en-US" dirty="0" err="1"/>
              <a:t>độ</a:t>
            </a:r>
            <a:r>
              <a:rPr lang="en-US" dirty="0"/>
              <a:t> </a:t>
            </a:r>
            <a:r>
              <a:rPr lang="en-US" dirty="0" err="1"/>
              <a:t>kết</a:t>
            </a:r>
            <a:r>
              <a:rPr lang="en-US" dirty="0"/>
              <a:t> </a:t>
            </a:r>
            <a:r>
              <a:rPr lang="en-US" dirty="0" err="1"/>
              <a:t>tụ</a:t>
            </a:r>
            <a:r>
              <a:rPr lang="en-US" dirty="0"/>
              <a:t> </a:t>
            </a:r>
            <a:r>
              <a:rPr lang="en-US" dirty="0" err="1"/>
              <a:t>tỷ</a:t>
            </a:r>
            <a:r>
              <a:rPr lang="en-US" dirty="0"/>
              <a:t> </a:t>
            </a:r>
            <a:r>
              <a:rPr lang="en-US" dirty="0" err="1"/>
              <a:t>lệ</a:t>
            </a:r>
            <a:r>
              <a:rPr lang="en-US" dirty="0"/>
              <a:t> </a:t>
            </a:r>
            <a:r>
              <a:rPr lang="en-US" dirty="0" err="1"/>
              <a:t>nghịch</a:t>
            </a:r>
            <a:r>
              <a:rPr lang="en-US" dirty="0"/>
              <a:t> </a:t>
            </a:r>
            <a:r>
              <a:rPr lang="en-US" dirty="0" err="1"/>
              <a:t>với</a:t>
            </a:r>
            <a:r>
              <a:rPr lang="en-US" dirty="0"/>
              <a:t> </a:t>
            </a:r>
            <a:r>
              <a:rPr lang="en-US" dirty="0" err="1"/>
              <a:t>nồng</a:t>
            </a:r>
            <a:r>
              <a:rPr lang="en-US" dirty="0"/>
              <a:t> </a:t>
            </a:r>
            <a:r>
              <a:rPr lang="en-US" dirty="0" err="1"/>
              <a:t>độ</a:t>
            </a:r>
            <a:r>
              <a:rPr lang="en-US" dirty="0"/>
              <a:t> </a:t>
            </a:r>
            <a:r>
              <a:rPr lang="en-US" dirty="0" err="1"/>
              <a:t>kháng</a:t>
            </a:r>
            <a:r>
              <a:rPr lang="en-US" dirty="0"/>
              <a:t> </a:t>
            </a:r>
            <a:r>
              <a:rPr lang="en-US" dirty="0" err="1"/>
              <a:t>thể</a:t>
            </a:r>
            <a:r>
              <a:rPr lang="en-US" dirty="0"/>
              <a:t> </a:t>
            </a:r>
            <a:r>
              <a:rPr lang="en-US" dirty="0" err="1"/>
              <a:t>trong</a:t>
            </a:r>
            <a:r>
              <a:rPr lang="en-US" dirty="0"/>
              <a:t> </a:t>
            </a:r>
            <a:r>
              <a:rPr lang="en-US" dirty="0" err="1"/>
              <a:t>mẫu</a:t>
            </a:r>
            <a:r>
              <a:rPr lang="en-US" dirty="0"/>
              <a:t> </a:t>
            </a:r>
            <a:r>
              <a:rPr lang="en-US" dirty="0" err="1"/>
              <a:t>và</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a:t>
            </a:r>
            <a:r>
              <a:rPr lang="en-US" dirty="0" err="1"/>
              <a:t>cách</a:t>
            </a:r>
            <a:r>
              <a:rPr lang="en-US" dirty="0"/>
              <a:t> </a:t>
            </a:r>
            <a:r>
              <a:rPr lang="en-US" dirty="0" err="1"/>
              <a:t>đo</a:t>
            </a:r>
            <a:r>
              <a:rPr lang="en-US" dirty="0"/>
              <a:t> </a:t>
            </a:r>
            <a:r>
              <a:rPr lang="en-US" dirty="0" err="1"/>
              <a:t>sự</a:t>
            </a:r>
            <a:r>
              <a:rPr lang="en-US" dirty="0"/>
              <a:t> </a:t>
            </a:r>
            <a:r>
              <a:rPr lang="en-US" dirty="0" err="1"/>
              <a:t>giảm</a:t>
            </a:r>
            <a:r>
              <a:rPr lang="en-US" dirty="0"/>
              <a:t> </a:t>
            </a:r>
            <a:r>
              <a:rPr lang="en-US" dirty="0" err="1"/>
              <a:t>ánh</a:t>
            </a:r>
            <a:r>
              <a:rPr lang="en-US" dirty="0"/>
              <a:t> </a:t>
            </a:r>
            <a:r>
              <a:rPr lang="en-US" dirty="0" err="1"/>
              <a:t>sáng</a:t>
            </a:r>
            <a:r>
              <a:rPr lang="en-US" dirty="0"/>
              <a:t> </a:t>
            </a:r>
            <a:r>
              <a:rPr lang="en-US" dirty="0" err="1"/>
              <a:t>truyền</a:t>
            </a:r>
            <a:r>
              <a:rPr lang="en-US" dirty="0"/>
              <a:t> do </a:t>
            </a:r>
            <a:r>
              <a:rPr lang="en-US" dirty="0" err="1"/>
              <a:t>nguyên</a:t>
            </a:r>
            <a:r>
              <a:rPr lang="en-US" dirty="0"/>
              <a:t> </a:t>
            </a:r>
            <a:r>
              <a:rPr lang="en-US" dirty="0" err="1"/>
              <a:t>liệu</a:t>
            </a:r>
            <a:r>
              <a:rPr lang="en-US" dirty="0"/>
              <a:t> </a:t>
            </a:r>
            <a:r>
              <a:rPr lang="en-US" dirty="0" err="1"/>
              <a:t>tổng</a:t>
            </a:r>
            <a:r>
              <a:rPr lang="en-US" dirty="0"/>
              <a:t> </a:t>
            </a:r>
            <a:r>
              <a:rPr lang="en-US" dirty="0" err="1"/>
              <a:t>hợp</a:t>
            </a:r>
            <a:r>
              <a:rPr lang="en-US" dirty="0"/>
              <a:t> </a:t>
            </a:r>
            <a:r>
              <a:rPr lang="en-US" dirty="0" err="1"/>
              <a:t>gây</a:t>
            </a:r>
            <a:r>
              <a:rPr lang="en-US" dirty="0"/>
              <a:t> </a:t>
            </a:r>
            <a:r>
              <a:rPr lang="en-US" dirty="0" err="1"/>
              <a:t>ra</a:t>
            </a:r>
            <a:endParaRPr lang="en-US" dirty="0"/>
          </a:p>
        </p:txBody>
      </p:sp>
    </p:spTree>
    <p:extLst>
      <p:ext uri="{BB962C8B-B14F-4D97-AF65-F5344CB8AC3E}">
        <p14:creationId xmlns:p14="http://schemas.microsoft.com/office/powerpoint/2010/main" val="390266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pPr lvl="1"/>
            <a:r>
              <a:rPr lang="en-US" dirty="0" err="1"/>
              <a:t>Thuốc</a:t>
            </a:r>
            <a:r>
              <a:rPr lang="en-US" dirty="0"/>
              <a:t> </a:t>
            </a:r>
            <a:r>
              <a:rPr lang="en-US" dirty="0" err="1"/>
              <a:t>thử</a:t>
            </a:r>
            <a:r>
              <a:rPr lang="en-US" dirty="0"/>
              <a:t> Latex: 2 </a:t>
            </a:r>
            <a:r>
              <a:rPr lang="en-US" dirty="0" err="1"/>
              <a:t>lọ</a:t>
            </a:r>
            <a:r>
              <a:rPr lang="en-US" dirty="0"/>
              <a:t> *1.8ml </a:t>
            </a:r>
            <a:r>
              <a:rPr lang="en-US" dirty="0" err="1"/>
              <a:t>một</a:t>
            </a:r>
            <a:r>
              <a:rPr lang="en-US" dirty="0"/>
              <a:t> </a:t>
            </a:r>
            <a:r>
              <a:rPr lang="en-US" dirty="0" err="1"/>
              <a:t>huyền</a:t>
            </a:r>
            <a:r>
              <a:rPr lang="en-US" dirty="0"/>
              <a:t> </a:t>
            </a:r>
            <a:r>
              <a:rPr lang="en-US" dirty="0" err="1"/>
              <a:t>dịch</a:t>
            </a:r>
            <a:r>
              <a:rPr lang="en-US" dirty="0"/>
              <a:t> </a:t>
            </a:r>
            <a:r>
              <a:rPr lang="en-US" dirty="0" err="1"/>
              <a:t>phân</a:t>
            </a:r>
            <a:r>
              <a:rPr lang="en-US" dirty="0"/>
              <a:t> </a:t>
            </a:r>
            <a:r>
              <a:rPr lang="en-US" dirty="0" err="1"/>
              <a:t>tử</a:t>
            </a:r>
            <a:r>
              <a:rPr lang="en-US" dirty="0"/>
              <a:t> latex polystyrene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anti-PF4-heparin </a:t>
            </a:r>
            <a:r>
              <a:rPr lang="en-US" dirty="0" err="1"/>
              <a:t>đơn</a:t>
            </a:r>
            <a:r>
              <a:rPr lang="en-US" dirty="0"/>
              <a:t> </a:t>
            </a:r>
            <a:r>
              <a:rPr lang="en-US" dirty="0" err="1"/>
              <a:t>dòng</a:t>
            </a:r>
            <a:r>
              <a:rPr lang="en-US" dirty="0"/>
              <a:t> </a:t>
            </a:r>
            <a:r>
              <a:rPr lang="en-US" dirty="0" err="1"/>
              <a:t>tinh</a:t>
            </a:r>
            <a:r>
              <a:rPr lang="en-US" dirty="0"/>
              <a:t> </a:t>
            </a:r>
            <a:r>
              <a:rPr lang="en-US" dirty="0" err="1"/>
              <a:t>chế</a:t>
            </a:r>
            <a:r>
              <a:rPr lang="en-US" dirty="0"/>
              <a:t> </a:t>
            </a:r>
            <a:r>
              <a:rPr lang="en-US" dirty="0" err="1"/>
              <a:t>chuột</a:t>
            </a:r>
            <a:r>
              <a:rPr lang="en-US" dirty="0"/>
              <a:t> </a:t>
            </a:r>
            <a:r>
              <a:rPr lang="en-US" dirty="0" err="1"/>
              <a:t>trong</a:t>
            </a:r>
            <a:r>
              <a:rPr lang="en-US" dirty="0"/>
              <a:t> </a:t>
            </a:r>
            <a:r>
              <a:rPr lang="en-US" dirty="0" err="1"/>
              <a:t>đệm</a:t>
            </a:r>
            <a:r>
              <a:rPr lang="en-US" dirty="0"/>
              <a:t> </a:t>
            </a:r>
            <a:r>
              <a:rPr lang="en-US" dirty="0" err="1"/>
              <a:t>Tris</a:t>
            </a:r>
            <a:r>
              <a:rPr lang="en-US" dirty="0"/>
              <a:t>, albumin </a:t>
            </a:r>
            <a:r>
              <a:rPr lang="en-US" dirty="0" err="1"/>
              <a:t>huyết</a:t>
            </a:r>
            <a:r>
              <a:rPr lang="en-US" dirty="0"/>
              <a:t> </a:t>
            </a:r>
            <a:r>
              <a:rPr lang="en-US" dirty="0" err="1"/>
              <a:t>thanh</a:t>
            </a:r>
            <a:r>
              <a:rPr lang="en-US" dirty="0"/>
              <a:t> </a:t>
            </a:r>
            <a:r>
              <a:rPr lang="en-US" dirty="0" err="1"/>
              <a:t>người</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endParaRPr lang="en-US" sz="2000" dirty="0"/>
          </a:p>
          <a:p>
            <a:pPr lvl="1"/>
            <a:r>
              <a:rPr lang="en-US" dirty="0" err="1"/>
              <a:t>Chất</a:t>
            </a:r>
            <a:r>
              <a:rPr lang="en-US" dirty="0"/>
              <a:t> </a:t>
            </a:r>
            <a:r>
              <a:rPr lang="en-US" dirty="0" err="1"/>
              <a:t>ổn</a:t>
            </a:r>
            <a:r>
              <a:rPr lang="en-US" dirty="0"/>
              <a:t> </a:t>
            </a:r>
            <a:r>
              <a:rPr lang="en-US" dirty="0" err="1"/>
              <a:t>định</a:t>
            </a:r>
            <a:r>
              <a:rPr lang="en-US" dirty="0"/>
              <a:t>: 2 </a:t>
            </a:r>
            <a:r>
              <a:rPr lang="en-US" dirty="0" err="1"/>
              <a:t>lọ</a:t>
            </a:r>
            <a:r>
              <a:rPr lang="en-US" dirty="0"/>
              <a:t> * 3.2 </a:t>
            </a:r>
            <a:r>
              <a:rPr lang="en-US" dirty="0" err="1"/>
              <a:t>đệm</a:t>
            </a:r>
            <a:r>
              <a:rPr lang="en-US" dirty="0"/>
              <a:t> PBS </a:t>
            </a:r>
            <a:r>
              <a:rPr lang="en-US" dirty="0" err="1"/>
              <a:t>chứa</a:t>
            </a:r>
            <a:r>
              <a:rPr lang="en-US" dirty="0"/>
              <a:t> </a:t>
            </a:r>
            <a:r>
              <a:rPr lang="en-US" dirty="0" err="1"/>
              <a:t>huyết</a:t>
            </a:r>
            <a:r>
              <a:rPr lang="en-US" dirty="0"/>
              <a:t> </a:t>
            </a:r>
            <a:r>
              <a:rPr lang="en-US" dirty="0" err="1"/>
              <a:t>thanh</a:t>
            </a:r>
            <a:r>
              <a:rPr lang="en-US" dirty="0"/>
              <a:t> </a:t>
            </a:r>
            <a:r>
              <a:rPr lang="en-US" dirty="0" err="1"/>
              <a:t>bò</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endParaRPr lang="en-US" sz="2000" dirty="0"/>
          </a:p>
          <a:p>
            <a:pPr lvl="1"/>
            <a:r>
              <a:rPr lang="en-US" dirty="0" err="1"/>
              <a:t>Phức</a:t>
            </a:r>
            <a:r>
              <a:rPr lang="en-US" dirty="0"/>
              <a:t> </a:t>
            </a:r>
            <a:r>
              <a:rPr lang="en-US" dirty="0" err="1"/>
              <a:t>hợp</a:t>
            </a:r>
            <a:r>
              <a:rPr lang="en-US" dirty="0"/>
              <a:t>: </a:t>
            </a:r>
            <a:r>
              <a:rPr lang="en-US" dirty="0" err="1"/>
              <a:t>phức</a:t>
            </a:r>
            <a:r>
              <a:rPr lang="en-US" dirty="0"/>
              <a:t> </a:t>
            </a:r>
            <a:r>
              <a:rPr lang="en-US" dirty="0" err="1"/>
              <a:t>hợp</a:t>
            </a:r>
            <a:r>
              <a:rPr lang="en-US" dirty="0"/>
              <a:t> </a:t>
            </a:r>
            <a:r>
              <a:rPr lang="en-US" dirty="0" err="1"/>
              <a:t>hòa</a:t>
            </a:r>
            <a:r>
              <a:rPr lang="en-US" dirty="0"/>
              <a:t> tan PF4-PVS </a:t>
            </a:r>
            <a:r>
              <a:rPr lang="en-US" dirty="0" err="1"/>
              <a:t>trong</a:t>
            </a:r>
            <a:r>
              <a:rPr lang="en-US" dirty="0"/>
              <a:t> </a:t>
            </a:r>
            <a:r>
              <a:rPr lang="en-US" dirty="0" err="1"/>
              <a:t>chất</a:t>
            </a:r>
            <a:r>
              <a:rPr lang="en-US" dirty="0"/>
              <a:t> </a:t>
            </a:r>
            <a:r>
              <a:rPr lang="en-US" dirty="0" err="1"/>
              <a:t>đệm</a:t>
            </a:r>
            <a:r>
              <a:rPr lang="en-US" dirty="0"/>
              <a:t> PBS,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 </a:t>
            </a:r>
            <a:endParaRPr lang="en-US" sz="2000" dirty="0"/>
          </a:p>
          <a:p>
            <a:pPr lvl="1"/>
            <a:r>
              <a:rPr lang="en-US" dirty="0"/>
              <a:t>Calibrator: 2 </a:t>
            </a:r>
            <a:r>
              <a:rPr lang="en-US" dirty="0" err="1"/>
              <a:t>lọ</a:t>
            </a:r>
            <a:r>
              <a:rPr lang="en-US" dirty="0"/>
              <a:t> *1ml </a:t>
            </a:r>
            <a:r>
              <a:rPr lang="en-US" dirty="0" err="1"/>
              <a:t>kháng</a:t>
            </a:r>
            <a:r>
              <a:rPr lang="en-US" dirty="0"/>
              <a:t> </a:t>
            </a:r>
            <a:r>
              <a:rPr lang="en-US" dirty="0" err="1"/>
              <a:t>thể</a:t>
            </a:r>
            <a:r>
              <a:rPr lang="en-US" dirty="0"/>
              <a:t> -PF4- heparin </a:t>
            </a:r>
            <a:r>
              <a:rPr lang="en-US" dirty="0" err="1"/>
              <a:t>trong</a:t>
            </a:r>
            <a:r>
              <a:rPr lang="en-US" dirty="0"/>
              <a:t> </a:t>
            </a:r>
            <a:r>
              <a:rPr lang="en-US" dirty="0" err="1"/>
              <a:t>đệm</a:t>
            </a:r>
            <a:r>
              <a:rPr lang="en-US" dirty="0"/>
              <a:t> PBS </a:t>
            </a:r>
            <a:r>
              <a:rPr lang="en-US" dirty="0" err="1"/>
              <a:t>chứa</a:t>
            </a:r>
            <a:r>
              <a:rPr lang="en-US" dirty="0"/>
              <a:t> </a:t>
            </a:r>
            <a:r>
              <a:rPr lang="en-US" dirty="0" err="1"/>
              <a:t>chất</a:t>
            </a:r>
            <a:r>
              <a:rPr lang="en-US" dirty="0"/>
              <a:t> </a:t>
            </a:r>
            <a:r>
              <a:rPr lang="en-US" dirty="0" err="1"/>
              <a:t>ổn</a:t>
            </a:r>
            <a:r>
              <a:rPr lang="en-US" dirty="0"/>
              <a:t> </a:t>
            </a:r>
            <a:r>
              <a:rPr lang="en-US" dirty="0" err="1"/>
              <a:t>đinh</a:t>
            </a:r>
            <a:r>
              <a:rPr lang="en-US" dirty="0"/>
              <a:t>, </a:t>
            </a:r>
            <a:r>
              <a:rPr lang="en-US" dirty="0" err="1"/>
              <a:t>chất</a:t>
            </a:r>
            <a:r>
              <a:rPr lang="en-US" dirty="0"/>
              <a:t> </a:t>
            </a:r>
            <a:r>
              <a:rPr lang="en-US" dirty="0" err="1"/>
              <a:t>bảo</a:t>
            </a:r>
            <a:r>
              <a:rPr lang="en-US" dirty="0"/>
              <a:t> </a:t>
            </a:r>
            <a:r>
              <a:rPr lang="en-US" dirty="0" err="1"/>
              <a:t>quản</a:t>
            </a:r>
            <a:r>
              <a:rPr lang="en-US" dirty="0" smtClean="0"/>
              <a:t>.</a:t>
            </a:r>
          </a:p>
          <a:p>
            <a:pPr lvl="1"/>
            <a:r>
              <a:rPr lang="en-US" dirty="0" err="1"/>
              <a:t>Giá</a:t>
            </a:r>
            <a:r>
              <a:rPr lang="en-US" dirty="0"/>
              <a:t> </a:t>
            </a:r>
            <a:r>
              <a:rPr lang="en-US" dirty="0" err="1"/>
              <a:t>trị</a:t>
            </a:r>
            <a:r>
              <a:rPr lang="en-US" dirty="0"/>
              <a:t> </a:t>
            </a:r>
            <a:r>
              <a:rPr lang="en-US" dirty="0" err="1"/>
              <a:t>tham</a:t>
            </a:r>
            <a:r>
              <a:rPr lang="en-US" dirty="0"/>
              <a:t> </a:t>
            </a:r>
            <a:r>
              <a:rPr lang="en-US" dirty="0" err="1"/>
              <a:t>chiếu</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tham</a:t>
            </a:r>
            <a:r>
              <a:rPr lang="en-US" dirty="0"/>
              <a:t> </a:t>
            </a:r>
            <a:r>
              <a:rPr lang="en-US" dirty="0" err="1"/>
              <a:t>chiếu</a:t>
            </a:r>
            <a:r>
              <a:rPr lang="en-US" dirty="0"/>
              <a:t> </a:t>
            </a:r>
            <a:r>
              <a:rPr lang="en-US" dirty="0" err="1"/>
              <a:t>cho</a:t>
            </a:r>
            <a:r>
              <a:rPr lang="en-US" dirty="0"/>
              <a:t> test. </a:t>
            </a:r>
            <a:r>
              <a:rPr lang="en-US" dirty="0" err="1"/>
              <a:t>Nhớ</a:t>
            </a:r>
            <a:r>
              <a:rPr lang="en-US" dirty="0"/>
              <a:t> </a:t>
            </a:r>
            <a:r>
              <a:rPr lang="en-US" dirty="0" err="1"/>
              <a:t>rằng</a:t>
            </a:r>
            <a:r>
              <a:rPr lang="en-US" dirty="0"/>
              <a:t>, </a:t>
            </a:r>
            <a:r>
              <a:rPr lang="en-US" dirty="0" err="1"/>
              <a:t>mặc</a:t>
            </a:r>
            <a:r>
              <a:rPr lang="en-US" dirty="0"/>
              <a:t> </a:t>
            </a:r>
            <a:r>
              <a:rPr lang="en-US" dirty="0" err="1"/>
              <a:t>dù</a:t>
            </a:r>
            <a:r>
              <a:rPr lang="en-US" dirty="0"/>
              <a:t> </a:t>
            </a:r>
            <a:r>
              <a:rPr lang="en-US" dirty="0" err="1"/>
              <a:t>kháng</a:t>
            </a:r>
            <a:r>
              <a:rPr lang="en-US" dirty="0"/>
              <a:t> </a:t>
            </a:r>
            <a:r>
              <a:rPr lang="en-US" dirty="0" err="1"/>
              <a:t>thể</a:t>
            </a:r>
            <a:r>
              <a:rPr lang="en-US" dirty="0"/>
              <a:t> HIT </a:t>
            </a:r>
            <a:r>
              <a:rPr lang="en-US" dirty="0" err="1"/>
              <a:t>có</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nhưng</a:t>
            </a:r>
            <a:r>
              <a:rPr lang="en-US" dirty="0"/>
              <a:t> </a:t>
            </a:r>
            <a:r>
              <a:rPr lang="en-US" dirty="0" err="1"/>
              <a:t>nó</a:t>
            </a:r>
            <a:r>
              <a:rPr lang="en-US" dirty="0"/>
              <a:t> </a:t>
            </a:r>
            <a:r>
              <a:rPr lang="en-US" dirty="0" err="1"/>
              <a:t>không</a:t>
            </a:r>
            <a:r>
              <a:rPr lang="en-US" dirty="0"/>
              <a:t> </a:t>
            </a:r>
            <a:r>
              <a:rPr lang="en-US" dirty="0" err="1"/>
              <a:t>nhất</a:t>
            </a:r>
            <a:r>
              <a:rPr lang="en-US" dirty="0"/>
              <a:t> </a:t>
            </a:r>
            <a:r>
              <a:rPr lang="en-US" dirty="0" err="1"/>
              <a:t>thiết</a:t>
            </a:r>
            <a:r>
              <a:rPr lang="en-US" dirty="0"/>
              <a:t> </a:t>
            </a:r>
            <a:r>
              <a:rPr lang="en-US" dirty="0" err="1"/>
              <a:t>là</a:t>
            </a:r>
            <a:r>
              <a:rPr lang="en-US" dirty="0"/>
              <a:t> </a:t>
            </a:r>
            <a:r>
              <a:rPr lang="en-US" dirty="0" err="1"/>
              <a:t>nó</a:t>
            </a:r>
            <a:r>
              <a:rPr lang="en-US" dirty="0"/>
              <a:t> </a:t>
            </a:r>
            <a:r>
              <a:rPr lang="en-US" dirty="0" err="1"/>
              <a:t>gây</a:t>
            </a:r>
            <a:r>
              <a:rPr lang="en-US" dirty="0"/>
              <a:t> </a:t>
            </a:r>
            <a:r>
              <a:rPr lang="en-US" dirty="0" err="1"/>
              <a:t>bệnh</a:t>
            </a:r>
            <a:endParaRPr lang="en-US" sz="2000" dirty="0"/>
          </a:p>
        </p:txBody>
      </p:sp>
    </p:spTree>
    <p:extLst>
      <p:ext uri="{BB962C8B-B14F-4D97-AF65-F5344CB8AC3E}">
        <p14:creationId xmlns:p14="http://schemas.microsoft.com/office/powerpoint/2010/main" val="42161153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VWF</a:t>
            </a:r>
            <a:endParaRPr lang="en-US" dirty="0"/>
          </a:p>
        </p:txBody>
      </p:sp>
      <p:sp>
        <p:nvSpPr>
          <p:cNvPr id="3" name="Content Placeholder 2"/>
          <p:cNvSpPr>
            <a:spLocks noGrp="1"/>
          </p:cNvSpPr>
          <p:nvPr>
            <p:ph idx="1"/>
          </p:nvPr>
        </p:nvSpPr>
        <p:spPr/>
        <p:txBody>
          <a:bodyPr>
            <a:normAutofit fontScale="92500"/>
          </a:bodyPr>
          <a:lstStyle/>
          <a:p>
            <a:pPr lvl="0"/>
            <a:r>
              <a:rPr lang="en-US" dirty="0" err="1"/>
              <a:t>Là</a:t>
            </a:r>
            <a:r>
              <a:rPr lang="en-US" dirty="0"/>
              <a:t> </a:t>
            </a:r>
            <a:r>
              <a:rPr lang="en-US" dirty="0" err="1"/>
              <a:t>một</a:t>
            </a:r>
            <a:r>
              <a:rPr lang="en-US" dirty="0"/>
              <a:t> glycoprotein 20.106 </a:t>
            </a:r>
            <a:r>
              <a:rPr lang="en-US" dirty="0" err="1"/>
              <a:t>daltons</a:t>
            </a:r>
            <a:r>
              <a:rPr lang="en-US" dirty="0"/>
              <a:t>.</a:t>
            </a:r>
            <a:endParaRPr lang="en-US" sz="2400" dirty="0"/>
          </a:p>
          <a:p>
            <a:pPr lvl="0"/>
            <a:r>
              <a:rPr lang="en-US" dirty="0" err="1"/>
              <a:t>Được</a:t>
            </a:r>
            <a:r>
              <a:rPr lang="en-US" dirty="0"/>
              <a:t> </a:t>
            </a:r>
            <a:r>
              <a:rPr lang="en-US" dirty="0" err="1"/>
              <a:t>tổng</a:t>
            </a:r>
            <a:r>
              <a:rPr lang="en-US" dirty="0"/>
              <a:t> </a:t>
            </a:r>
            <a:r>
              <a:rPr lang="en-US" dirty="0" err="1"/>
              <a:t>hợp</a:t>
            </a:r>
            <a:r>
              <a:rPr lang="en-US" dirty="0"/>
              <a:t> ở </a:t>
            </a:r>
            <a:r>
              <a:rPr lang="en-US" dirty="0" err="1"/>
              <a:t>tế</a:t>
            </a:r>
            <a:r>
              <a:rPr lang="en-US" dirty="0"/>
              <a:t> </a:t>
            </a:r>
            <a:r>
              <a:rPr lang="en-US" dirty="0" err="1"/>
              <a:t>bào</a:t>
            </a:r>
            <a:r>
              <a:rPr lang="en-US" dirty="0"/>
              <a:t> </a:t>
            </a:r>
            <a:r>
              <a:rPr lang="en-US" dirty="0" err="1"/>
              <a:t>nội</a:t>
            </a:r>
            <a:r>
              <a:rPr lang="en-US" dirty="0"/>
              <a:t> </a:t>
            </a:r>
            <a:r>
              <a:rPr lang="en-US" dirty="0" err="1"/>
              <a:t>mô</a:t>
            </a:r>
            <a:r>
              <a:rPr lang="en-US" dirty="0"/>
              <a:t>, </a:t>
            </a:r>
            <a:r>
              <a:rPr lang="en-US" dirty="0" err="1"/>
              <a:t>tích</a:t>
            </a:r>
            <a:r>
              <a:rPr lang="en-US" dirty="0"/>
              <a:t> </a:t>
            </a:r>
            <a:r>
              <a:rPr lang="en-US" dirty="0" err="1"/>
              <a:t>trữ</a:t>
            </a:r>
            <a:r>
              <a:rPr lang="en-US" dirty="0"/>
              <a:t> </a:t>
            </a:r>
            <a:r>
              <a:rPr lang="en-US" dirty="0" err="1"/>
              <a:t>trong</a:t>
            </a:r>
            <a:r>
              <a:rPr lang="en-US" dirty="0"/>
              <a:t> </a:t>
            </a:r>
            <a:r>
              <a:rPr lang="en-US" dirty="0" err="1"/>
              <a:t>thể</a:t>
            </a:r>
            <a:r>
              <a:rPr lang="en-US" dirty="0"/>
              <a:t> </a:t>
            </a:r>
            <a:r>
              <a:rPr lang="en-US" dirty="0" err="1"/>
              <a:t>Weibel</a:t>
            </a:r>
            <a:r>
              <a:rPr lang="en-US" dirty="0"/>
              <a:t>-Palade </a:t>
            </a:r>
            <a:r>
              <a:rPr lang="en-US" dirty="0" err="1"/>
              <a:t>trước</a:t>
            </a:r>
            <a:r>
              <a:rPr lang="en-US" dirty="0"/>
              <a:t> </a:t>
            </a:r>
            <a:r>
              <a:rPr lang="en-US" dirty="0" err="1"/>
              <a:t>khi</a:t>
            </a:r>
            <a:r>
              <a:rPr lang="en-US" dirty="0"/>
              <a:t> </a:t>
            </a:r>
            <a:r>
              <a:rPr lang="en-US" dirty="0" err="1"/>
              <a:t>được</a:t>
            </a:r>
            <a:r>
              <a:rPr lang="en-US" dirty="0"/>
              <a:t> </a:t>
            </a:r>
            <a:r>
              <a:rPr lang="en-US" dirty="0" err="1"/>
              <a:t>giải</a:t>
            </a:r>
            <a:r>
              <a:rPr lang="en-US" dirty="0"/>
              <a:t> </a:t>
            </a:r>
            <a:r>
              <a:rPr lang="en-US" dirty="0" err="1"/>
              <a:t>phóng</a:t>
            </a:r>
            <a:r>
              <a:rPr lang="en-US" dirty="0"/>
              <a:t>, </a:t>
            </a:r>
            <a:r>
              <a:rPr lang="en-US" dirty="0" err="1"/>
              <a:t>và</a:t>
            </a:r>
            <a:r>
              <a:rPr lang="en-US" dirty="0"/>
              <a:t> </a:t>
            </a:r>
            <a:r>
              <a:rPr lang="en-US" dirty="0" err="1"/>
              <a:t>mẫu</a:t>
            </a:r>
            <a:r>
              <a:rPr lang="en-US" dirty="0"/>
              <a:t> </a:t>
            </a:r>
            <a:r>
              <a:rPr lang="en-US" dirty="0" err="1"/>
              <a:t>tiểu</a:t>
            </a:r>
            <a:r>
              <a:rPr lang="en-US" dirty="0"/>
              <a:t> </a:t>
            </a:r>
            <a:r>
              <a:rPr lang="en-US" dirty="0" err="1"/>
              <a:t>cầu</a:t>
            </a:r>
            <a:r>
              <a:rPr lang="en-US" dirty="0"/>
              <a:t> </a:t>
            </a:r>
            <a:r>
              <a:rPr lang="en-US" dirty="0" err="1"/>
              <a:t>trong</a:t>
            </a:r>
            <a:r>
              <a:rPr lang="en-US" dirty="0"/>
              <a:t> </a:t>
            </a:r>
            <a:r>
              <a:rPr lang="en-US" dirty="0" err="1"/>
              <a:t>tủy</a:t>
            </a:r>
            <a:r>
              <a:rPr lang="en-US" dirty="0"/>
              <a:t> </a:t>
            </a:r>
            <a:r>
              <a:rPr lang="en-US" dirty="0" err="1"/>
              <a:t>xương</a:t>
            </a:r>
            <a:r>
              <a:rPr lang="en-US" dirty="0"/>
              <a:t> </a:t>
            </a:r>
            <a:r>
              <a:rPr lang="en-US" dirty="0" err="1"/>
              <a:t>nên</a:t>
            </a:r>
            <a:r>
              <a:rPr lang="en-US" dirty="0"/>
              <a:t> </a:t>
            </a:r>
            <a:r>
              <a:rPr lang="en-US" dirty="0" err="1"/>
              <a:t>nó</a:t>
            </a:r>
            <a:r>
              <a:rPr lang="en-US" dirty="0"/>
              <a:t> </a:t>
            </a:r>
            <a:r>
              <a:rPr lang="en-US" dirty="0" err="1"/>
              <a:t>hiện</a:t>
            </a:r>
            <a:r>
              <a:rPr lang="en-US" dirty="0"/>
              <a:t> </a:t>
            </a:r>
            <a:r>
              <a:rPr lang="en-US" dirty="0" err="1"/>
              <a:t>diện</a:t>
            </a:r>
            <a:r>
              <a:rPr lang="en-US" dirty="0"/>
              <a:t> </a:t>
            </a:r>
            <a:r>
              <a:rPr lang="en-US" dirty="0" err="1"/>
              <a:t>trên</a:t>
            </a:r>
            <a:r>
              <a:rPr lang="en-US" dirty="0"/>
              <a:t> </a:t>
            </a:r>
            <a:r>
              <a:rPr lang="en-US" dirty="0" err="1"/>
              <a:t>tiểu</a:t>
            </a:r>
            <a:r>
              <a:rPr lang="en-US" dirty="0"/>
              <a:t> </a:t>
            </a:r>
            <a:r>
              <a:rPr lang="en-US" dirty="0" err="1"/>
              <a:t>cầu</a:t>
            </a:r>
            <a:r>
              <a:rPr lang="en-US" dirty="0"/>
              <a:t>.</a:t>
            </a:r>
            <a:endParaRPr lang="en-US" sz="2400" dirty="0"/>
          </a:p>
          <a:p>
            <a:pPr lvl="0"/>
            <a:r>
              <a:rPr lang="en-US" dirty="0"/>
              <a:t>VWF ban </a:t>
            </a:r>
            <a:r>
              <a:rPr lang="en-US" dirty="0" err="1"/>
              <a:t>đầu</a:t>
            </a:r>
            <a:r>
              <a:rPr lang="en-US" dirty="0"/>
              <a:t> </a:t>
            </a:r>
            <a:r>
              <a:rPr lang="en-US" dirty="0" err="1"/>
              <a:t>đươc</a:t>
            </a:r>
            <a:r>
              <a:rPr lang="en-US" dirty="0"/>
              <a:t> </a:t>
            </a:r>
            <a:r>
              <a:rPr lang="en-US" dirty="0" err="1"/>
              <a:t>tổng</a:t>
            </a:r>
            <a:r>
              <a:rPr lang="en-US" dirty="0"/>
              <a:t> </a:t>
            </a:r>
            <a:r>
              <a:rPr lang="en-US" dirty="0" err="1"/>
              <a:t>hợp</a:t>
            </a:r>
            <a:r>
              <a:rPr lang="en-US" dirty="0"/>
              <a:t> </a:t>
            </a:r>
            <a:r>
              <a:rPr lang="en-US" dirty="0" err="1"/>
              <a:t>một</a:t>
            </a:r>
            <a:r>
              <a:rPr lang="en-US" dirty="0"/>
              <a:t> </a:t>
            </a:r>
            <a:r>
              <a:rPr lang="en-US" dirty="0" err="1"/>
              <a:t>chuỗi</a:t>
            </a:r>
            <a:r>
              <a:rPr lang="en-US" dirty="0"/>
              <a:t> </a:t>
            </a:r>
            <a:r>
              <a:rPr lang="en-US" dirty="0" err="1"/>
              <a:t>rất</a:t>
            </a:r>
            <a:r>
              <a:rPr lang="en-US" dirty="0"/>
              <a:t> </a:t>
            </a:r>
            <a:r>
              <a:rPr lang="en-US" dirty="0" err="1"/>
              <a:t>lớn</a:t>
            </a:r>
            <a:r>
              <a:rPr lang="en-US" dirty="0"/>
              <a:t> </a:t>
            </a:r>
            <a:r>
              <a:rPr lang="en-US" dirty="0" err="1"/>
              <a:t>mulimers</a:t>
            </a:r>
            <a:r>
              <a:rPr lang="en-US" dirty="0"/>
              <a:t> </a:t>
            </a:r>
            <a:r>
              <a:rPr lang="en-US" dirty="0" err="1"/>
              <a:t>được</a:t>
            </a:r>
            <a:r>
              <a:rPr lang="en-US" dirty="0"/>
              <a:t> </a:t>
            </a:r>
            <a:r>
              <a:rPr lang="en-US" dirty="0" err="1"/>
              <a:t>phân</a:t>
            </a:r>
            <a:r>
              <a:rPr lang="en-US" dirty="0"/>
              <a:t> </a:t>
            </a:r>
            <a:r>
              <a:rPr lang="en-US" dirty="0" err="1"/>
              <a:t>cắt</a:t>
            </a:r>
            <a:r>
              <a:rPr lang="en-US" dirty="0"/>
              <a:t> </a:t>
            </a:r>
            <a:r>
              <a:rPr lang="en-US" dirty="0" err="1"/>
              <a:t>bởi</a:t>
            </a:r>
            <a:r>
              <a:rPr lang="en-US" dirty="0"/>
              <a:t> metalloprotease ADAMTS13 </a:t>
            </a:r>
            <a:r>
              <a:rPr lang="en-US" dirty="0" smtClean="0"/>
              <a:t>2 </a:t>
            </a:r>
            <a:r>
              <a:rPr lang="en-US" dirty="0" err="1"/>
              <a:t>vai</a:t>
            </a:r>
            <a:r>
              <a:rPr lang="en-US" dirty="0"/>
              <a:t> </a:t>
            </a:r>
            <a:r>
              <a:rPr lang="en-US" dirty="0" err="1"/>
              <a:t>trò</a:t>
            </a:r>
            <a:r>
              <a:rPr lang="en-US" dirty="0"/>
              <a:t> </a:t>
            </a:r>
            <a:r>
              <a:rPr lang="en-US" dirty="0" err="1"/>
              <a:t>chính</a:t>
            </a:r>
            <a:r>
              <a:rPr lang="en-US" dirty="0"/>
              <a:t>: </a:t>
            </a:r>
            <a:endParaRPr lang="en-US" sz="2400" dirty="0"/>
          </a:p>
          <a:p>
            <a:pPr lvl="1"/>
            <a:r>
              <a:rPr lang="en-US" dirty="0"/>
              <a:t>Protein </a:t>
            </a:r>
            <a:r>
              <a:rPr lang="en-US" dirty="0" err="1"/>
              <a:t>mang</a:t>
            </a:r>
            <a:r>
              <a:rPr lang="en-US" dirty="0"/>
              <a:t> </a:t>
            </a:r>
            <a:r>
              <a:rPr lang="en-US" dirty="0" err="1"/>
              <a:t>yếu</a:t>
            </a:r>
            <a:r>
              <a:rPr lang="en-US" dirty="0"/>
              <a:t> </a:t>
            </a:r>
            <a:r>
              <a:rPr lang="en-US" dirty="0" err="1"/>
              <a:t>tố</a:t>
            </a:r>
            <a:r>
              <a:rPr lang="en-US" dirty="0"/>
              <a:t> VIII, </a:t>
            </a:r>
            <a:r>
              <a:rPr lang="en-US" dirty="0" err="1"/>
              <a:t>ngăn</a:t>
            </a:r>
            <a:r>
              <a:rPr lang="en-US" dirty="0"/>
              <a:t> </a:t>
            </a:r>
            <a:r>
              <a:rPr lang="en-US" dirty="0" err="1"/>
              <a:t>cản</a:t>
            </a:r>
            <a:r>
              <a:rPr lang="en-US" dirty="0"/>
              <a:t> </a:t>
            </a:r>
            <a:r>
              <a:rPr lang="en-US" dirty="0" err="1"/>
              <a:t>sự</a:t>
            </a:r>
            <a:r>
              <a:rPr lang="en-US" dirty="0"/>
              <a:t> </a:t>
            </a:r>
            <a:r>
              <a:rPr lang="en-US" dirty="0" err="1"/>
              <a:t>thoái</a:t>
            </a:r>
            <a:r>
              <a:rPr lang="en-US" dirty="0"/>
              <a:t> </a:t>
            </a:r>
            <a:r>
              <a:rPr lang="en-US" dirty="0" err="1"/>
              <a:t>giáng</a:t>
            </a:r>
            <a:r>
              <a:rPr lang="en-US" dirty="0"/>
              <a:t> </a:t>
            </a:r>
            <a:r>
              <a:rPr lang="en-US" dirty="0" err="1"/>
              <a:t>của</a:t>
            </a:r>
            <a:r>
              <a:rPr lang="en-US" dirty="0"/>
              <a:t> </a:t>
            </a:r>
            <a:r>
              <a:rPr lang="en-US" dirty="0" err="1"/>
              <a:t>yếu</a:t>
            </a:r>
            <a:r>
              <a:rPr lang="en-US" dirty="0"/>
              <a:t> </a:t>
            </a:r>
            <a:r>
              <a:rPr lang="en-US" dirty="0" err="1"/>
              <a:t>tố</a:t>
            </a:r>
            <a:r>
              <a:rPr lang="en-US" dirty="0"/>
              <a:t> VIII </a:t>
            </a:r>
            <a:r>
              <a:rPr lang="en-US" dirty="0" err="1"/>
              <a:t>trong</a:t>
            </a:r>
            <a:r>
              <a:rPr lang="en-US" dirty="0"/>
              <a:t> </a:t>
            </a:r>
            <a:r>
              <a:rPr lang="en-US" dirty="0" err="1"/>
              <a:t>huyết</a:t>
            </a:r>
            <a:r>
              <a:rPr lang="en-US" dirty="0"/>
              <a:t> </a:t>
            </a:r>
            <a:r>
              <a:rPr lang="en-US" dirty="0" err="1"/>
              <a:t>tương</a:t>
            </a:r>
            <a:r>
              <a:rPr lang="en-US" dirty="0"/>
              <a:t>.</a:t>
            </a:r>
            <a:endParaRPr lang="en-US" sz="2000" dirty="0"/>
          </a:p>
          <a:p>
            <a:pPr lvl="1"/>
            <a:r>
              <a:rPr lang="en-US" dirty="0" err="1"/>
              <a:t>Một</a:t>
            </a:r>
            <a:r>
              <a:rPr lang="en-US" dirty="0"/>
              <a:t> protein </a:t>
            </a:r>
            <a:r>
              <a:rPr lang="en-US" dirty="0" err="1"/>
              <a:t>kết</a:t>
            </a:r>
            <a:r>
              <a:rPr lang="en-US" dirty="0"/>
              <a:t> </a:t>
            </a:r>
            <a:r>
              <a:rPr lang="en-US" dirty="0" err="1"/>
              <a:t>dính</a:t>
            </a:r>
            <a:r>
              <a:rPr lang="en-US" dirty="0"/>
              <a:t> </a:t>
            </a:r>
            <a:r>
              <a:rPr lang="en-US" dirty="0" err="1"/>
              <a:t>liên</a:t>
            </a:r>
            <a:r>
              <a:rPr lang="en-US" dirty="0"/>
              <a:t> </a:t>
            </a:r>
            <a:r>
              <a:rPr lang="en-US" dirty="0" err="1"/>
              <a:t>quan</a:t>
            </a:r>
            <a:r>
              <a:rPr lang="en-US" dirty="0"/>
              <a:t> </a:t>
            </a:r>
            <a:r>
              <a:rPr lang="en-US" dirty="0" err="1"/>
              <a:t>với</a:t>
            </a:r>
            <a:r>
              <a:rPr lang="en-US" dirty="0"/>
              <a:t> </a:t>
            </a:r>
            <a:r>
              <a:rPr lang="en-US" dirty="0" err="1"/>
              <a:t>tương</a:t>
            </a:r>
            <a:r>
              <a:rPr lang="en-US" dirty="0"/>
              <a:t> </a:t>
            </a:r>
            <a:r>
              <a:rPr lang="en-US" dirty="0" err="1"/>
              <a:t>tác</a:t>
            </a:r>
            <a:r>
              <a:rPr lang="en-US" dirty="0"/>
              <a:t> </a:t>
            </a:r>
            <a:r>
              <a:rPr lang="en-US" dirty="0" err="1"/>
              <a:t>giữa</a:t>
            </a:r>
            <a:r>
              <a:rPr lang="en-US" dirty="0"/>
              <a:t> </a:t>
            </a:r>
            <a:r>
              <a:rPr lang="en-US" dirty="0" err="1"/>
              <a:t>tiểu</a:t>
            </a:r>
            <a:r>
              <a:rPr lang="en-US" dirty="0"/>
              <a:t> </a:t>
            </a:r>
            <a:r>
              <a:rPr lang="en-US" dirty="0" err="1"/>
              <a:t>cầu</a:t>
            </a:r>
            <a:r>
              <a:rPr lang="en-US" dirty="0"/>
              <a:t> </a:t>
            </a:r>
            <a:r>
              <a:rPr lang="en-US" dirty="0" err="1"/>
              <a:t>và</a:t>
            </a:r>
            <a:r>
              <a:rPr lang="en-US" dirty="0"/>
              <a:t> </a:t>
            </a:r>
            <a:r>
              <a:rPr lang="en-US" dirty="0" err="1"/>
              <a:t>thành</a:t>
            </a:r>
            <a:r>
              <a:rPr lang="en-US" dirty="0"/>
              <a:t> </a:t>
            </a:r>
            <a:r>
              <a:rPr lang="en-US" dirty="0" err="1"/>
              <a:t>mạch</a:t>
            </a:r>
            <a:r>
              <a:rPr lang="en-US" dirty="0"/>
              <a:t> </a:t>
            </a:r>
            <a:r>
              <a:rPr lang="en-US" dirty="0" err="1"/>
              <a:t>máu</a:t>
            </a:r>
            <a:r>
              <a:rPr lang="en-US" dirty="0"/>
              <a:t>.</a:t>
            </a:r>
            <a:endParaRPr lang="en-US" sz="2000" dirty="0"/>
          </a:p>
          <a:p>
            <a:pPr lvl="0"/>
            <a:r>
              <a:rPr lang="en-US" dirty="0" smtClean="0"/>
              <a:t>T1/2: 12h </a:t>
            </a:r>
            <a:r>
              <a:rPr lang="en-US" dirty="0"/>
              <a:t>(9-15h).</a:t>
            </a:r>
            <a:endParaRPr lang="en-US" sz="2400" dirty="0"/>
          </a:p>
          <a:p>
            <a:pPr lvl="0"/>
            <a:r>
              <a:rPr lang="en-US" dirty="0"/>
              <a:t>VWF: </a:t>
            </a:r>
            <a:r>
              <a:rPr lang="en-US" dirty="0" err="1"/>
              <a:t>tăng</a:t>
            </a:r>
            <a:r>
              <a:rPr lang="en-US" dirty="0"/>
              <a:t> </a:t>
            </a:r>
            <a:r>
              <a:rPr lang="en-US" dirty="0" err="1"/>
              <a:t>khi</a:t>
            </a:r>
            <a:r>
              <a:rPr lang="en-US" dirty="0"/>
              <a:t> </a:t>
            </a:r>
            <a:r>
              <a:rPr lang="en-US" dirty="0" err="1"/>
              <a:t>sinh</a:t>
            </a:r>
            <a:r>
              <a:rPr lang="en-US" dirty="0"/>
              <a:t> </a:t>
            </a:r>
            <a:r>
              <a:rPr lang="en-US" dirty="0" err="1"/>
              <a:t>và</a:t>
            </a:r>
            <a:r>
              <a:rPr lang="en-US" dirty="0"/>
              <a:t> </a:t>
            </a:r>
            <a:r>
              <a:rPr lang="en-US" dirty="0" err="1"/>
              <a:t>đạt</a:t>
            </a:r>
            <a:r>
              <a:rPr lang="en-US" dirty="0"/>
              <a:t> </a:t>
            </a:r>
            <a:r>
              <a:rPr lang="en-US" dirty="0" err="1"/>
              <a:t>bình</a:t>
            </a:r>
            <a:r>
              <a:rPr lang="en-US" dirty="0"/>
              <a:t> </a:t>
            </a:r>
            <a:r>
              <a:rPr lang="en-US" dirty="0" err="1"/>
              <a:t>thường</a:t>
            </a:r>
            <a:r>
              <a:rPr lang="en-US" dirty="0"/>
              <a:t> ở 6m </a:t>
            </a:r>
            <a:r>
              <a:rPr lang="en-US" dirty="0" err="1"/>
              <a:t>tuổi</a:t>
            </a:r>
            <a:r>
              <a:rPr lang="en-US" dirty="0"/>
              <a:t>. </a:t>
            </a:r>
            <a:r>
              <a:rPr lang="en-US" dirty="0" err="1"/>
              <a:t>Nó</a:t>
            </a:r>
            <a:r>
              <a:rPr lang="en-US" dirty="0"/>
              <a:t> </a:t>
            </a:r>
            <a:r>
              <a:rPr lang="en-US" dirty="0" err="1"/>
              <a:t>tăng</a:t>
            </a:r>
            <a:r>
              <a:rPr lang="en-US" dirty="0"/>
              <a:t> </a:t>
            </a:r>
            <a:r>
              <a:rPr lang="en-US" dirty="0" err="1"/>
              <a:t>theo</a:t>
            </a:r>
            <a:r>
              <a:rPr lang="en-US" dirty="0"/>
              <a:t> </a:t>
            </a:r>
            <a:r>
              <a:rPr lang="en-US" dirty="0" err="1"/>
              <a:t>tuổi</a:t>
            </a:r>
            <a:r>
              <a:rPr lang="en-US" dirty="0"/>
              <a:t>, </a:t>
            </a:r>
            <a:r>
              <a:rPr lang="en-US" dirty="0" err="1"/>
              <a:t>trung</a:t>
            </a:r>
            <a:r>
              <a:rPr lang="en-US" dirty="0"/>
              <a:t> </a:t>
            </a:r>
            <a:r>
              <a:rPr lang="en-US" dirty="0" err="1"/>
              <a:t>bình</a:t>
            </a:r>
            <a:r>
              <a:rPr lang="en-US" dirty="0"/>
              <a:t> </a:t>
            </a:r>
            <a:r>
              <a:rPr lang="en-US" dirty="0" err="1"/>
              <a:t>khoảng</a:t>
            </a:r>
            <a:r>
              <a:rPr lang="en-US" dirty="0"/>
              <a:t> 10UI/</a:t>
            </a:r>
            <a:r>
              <a:rPr lang="en-US" dirty="0" err="1"/>
              <a:t>dL</a:t>
            </a:r>
            <a:r>
              <a:rPr lang="en-US" dirty="0"/>
              <a:t> </a:t>
            </a:r>
            <a:r>
              <a:rPr lang="en-US" dirty="0" err="1"/>
              <a:t>cho</a:t>
            </a:r>
            <a:r>
              <a:rPr lang="en-US" dirty="0"/>
              <a:t> </a:t>
            </a:r>
            <a:r>
              <a:rPr lang="en-US" dirty="0" err="1"/>
              <a:t>mỗi</a:t>
            </a:r>
            <a:r>
              <a:rPr lang="en-US" dirty="0"/>
              <a:t> 10 </a:t>
            </a:r>
            <a:r>
              <a:rPr lang="en-US" dirty="0" err="1"/>
              <a:t>năm</a:t>
            </a:r>
            <a:r>
              <a:rPr lang="en-US" dirty="0"/>
              <a:t>.</a:t>
            </a:r>
            <a:endParaRPr lang="en-US" sz="2400" dirty="0"/>
          </a:p>
          <a:p>
            <a:pPr lvl="0"/>
            <a:r>
              <a:rPr lang="en-US" dirty="0" err="1"/>
              <a:t>Nồng</a:t>
            </a:r>
            <a:r>
              <a:rPr lang="en-US" dirty="0"/>
              <a:t> </a:t>
            </a:r>
            <a:r>
              <a:rPr lang="en-US" dirty="0" err="1"/>
              <a:t>đọ</a:t>
            </a:r>
            <a:r>
              <a:rPr lang="en-US" dirty="0"/>
              <a:t> VWF </a:t>
            </a:r>
            <a:r>
              <a:rPr lang="en-US" dirty="0" err="1"/>
              <a:t>thay</a:t>
            </a:r>
            <a:r>
              <a:rPr lang="en-US" dirty="0"/>
              <a:t> </a:t>
            </a:r>
            <a:r>
              <a:rPr lang="en-US" dirty="0" err="1"/>
              <a:t>đổi</a:t>
            </a:r>
            <a:r>
              <a:rPr lang="en-US" dirty="0"/>
              <a:t> </a:t>
            </a:r>
            <a:r>
              <a:rPr lang="en-US" dirty="0" err="1"/>
              <a:t>theo</a:t>
            </a:r>
            <a:r>
              <a:rPr lang="en-US" dirty="0"/>
              <a:t> </a:t>
            </a:r>
            <a:r>
              <a:rPr lang="en-US" dirty="0" err="1" smtClean="0"/>
              <a:t>nhóm</a:t>
            </a:r>
            <a:r>
              <a:rPr lang="en-US" dirty="0" smtClean="0"/>
              <a:t> </a:t>
            </a:r>
            <a:r>
              <a:rPr lang="en-US" dirty="0" err="1" smtClean="0"/>
              <a:t>máu</a:t>
            </a:r>
            <a:endParaRPr lang="en-US" dirty="0"/>
          </a:p>
        </p:txBody>
      </p:sp>
    </p:spTree>
    <p:extLst>
      <p:ext uri="{BB962C8B-B14F-4D97-AF65-F5344CB8AC3E}">
        <p14:creationId xmlns:p14="http://schemas.microsoft.com/office/powerpoint/2010/main" val="31936404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est </a:t>
            </a:r>
            <a:r>
              <a:rPr lang="en-US" dirty="0" err="1" smtClean="0"/>
              <a:t>miễn</a:t>
            </a:r>
            <a:r>
              <a:rPr lang="en-US" dirty="0" smtClean="0"/>
              <a:t> </a:t>
            </a:r>
            <a:r>
              <a:rPr lang="en-US" dirty="0" err="1" smtClean="0"/>
              <a:t>dịch</a:t>
            </a:r>
            <a:r>
              <a:rPr lang="en-US" dirty="0" smtClean="0"/>
              <a:t> (</a:t>
            </a:r>
            <a:r>
              <a:rPr lang="en-US" dirty="0" err="1" smtClean="0"/>
              <a:t>VWF:Ag</a:t>
            </a:r>
            <a:r>
              <a:rPr lang="en-US" dirty="0" smtClean="0"/>
              <a:t>)</a:t>
            </a:r>
            <a:endParaRPr lang="en-US" dirty="0"/>
          </a:p>
        </p:txBody>
      </p:sp>
      <p:sp>
        <p:nvSpPr>
          <p:cNvPr id="3" name="Content Placeholder 2"/>
          <p:cNvSpPr>
            <a:spLocks noGrp="1"/>
          </p:cNvSpPr>
          <p:nvPr>
            <p:ph idx="1"/>
          </p:nvPr>
        </p:nvSpPr>
        <p:spPr/>
        <p:txBody>
          <a:bodyPr/>
          <a:lstStyle/>
          <a:p>
            <a:pPr lvl="0"/>
            <a:r>
              <a:rPr lang="en-US" dirty="0" err="1"/>
              <a:t>M</a:t>
            </a:r>
            <a:r>
              <a:rPr lang="en-US" dirty="0" err="1" smtClean="0"/>
              <a:t>ột</a:t>
            </a:r>
            <a:r>
              <a:rPr lang="en-US" dirty="0" smtClean="0"/>
              <a:t> </a:t>
            </a:r>
            <a:r>
              <a:rPr lang="en-US" dirty="0" err="1"/>
              <a:t>xét</a:t>
            </a:r>
            <a:r>
              <a:rPr lang="en-US" dirty="0"/>
              <a:t> </a:t>
            </a:r>
            <a:r>
              <a:rPr lang="en-US" dirty="0" err="1"/>
              <a:t>nghiệm</a:t>
            </a:r>
            <a:r>
              <a:rPr lang="en-US" dirty="0"/>
              <a:t> </a:t>
            </a:r>
            <a:r>
              <a:rPr lang="en-US" dirty="0" err="1"/>
              <a:t>miễn</a:t>
            </a:r>
            <a:r>
              <a:rPr lang="en-US" dirty="0"/>
              <a:t> </a:t>
            </a:r>
            <a:r>
              <a:rPr lang="en-US" dirty="0" err="1"/>
              <a:t>dịch</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đo</a:t>
            </a:r>
            <a:r>
              <a:rPr lang="en-US" dirty="0"/>
              <a:t> </a:t>
            </a:r>
            <a:r>
              <a:rPr lang="en-US" dirty="0" err="1"/>
              <a:t>nồng</a:t>
            </a:r>
            <a:r>
              <a:rPr lang="en-US" dirty="0"/>
              <a:t> </a:t>
            </a:r>
            <a:r>
              <a:rPr lang="en-US" dirty="0" err="1"/>
              <a:t>độ</a:t>
            </a:r>
            <a:r>
              <a:rPr lang="en-US" dirty="0"/>
              <a:t> protein VWF </a:t>
            </a:r>
            <a:r>
              <a:rPr lang="en-US" dirty="0" err="1"/>
              <a:t>trong</a:t>
            </a:r>
            <a:r>
              <a:rPr lang="en-US" dirty="0"/>
              <a:t> </a:t>
            </a:r>
            <a:r>
              <a:rPr lang="en-US" dirty="0" err="1"/>
              <a:t>huyết</a:t>
            </a:r>
            <a:r>
              <a:rPr lang="en-US" dirty="0"/>
              <a:t> </a:t>
            </a:r>
            <a:r>
              <a:rPr lang="en-US" dirty="0" err="1"/>
              <a:t>tương</a:t>
            </a:r>
            <a:r>
              <a:rPr lang="en-US" dirty="0"/>
              <a:t>. </a:t>
            </a:r>
            <a:endParaRPr lang="en-US" dirty="0" smtClean="0"/>
          </a:p>
          <a:p>
            <a:pPr lvl="0"/>
            <a:r>
              <a:rPr lang="en-US" dirty="0" err="1" smtClean="0"/>
              <a:t>Không</a:t>
            </a:r>
            <a:r>
              <a:rPr lang="en-US" dirty="0" smtClean="0"/>
              <a:t> </a:t>
            </a:r>
            <a:r>
              <a:rPr lang="en-US" dirty="0" err="1"/>
              <a:t>chỉ</a:t>
            </a:r>
            <a:r>
              <a:rPr lang="en-US" dirty="0"/>
              <a:t> </a:t>
            </a:r>
            <a:r>
              <a:rPr lang="en-US" dirty="0" err="1"/>
              <a:t>định</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chức</a:t>
            </a:r>
            <a:r>
              <a:rPr lang="en-US" dirty="0"/>
              <a:t> </a:t>
            </a:r>
            <a:r>
              <a:rPr lang="en-US" dirty="0" err="1"/>
              <a:t>năng</a:t>
            </a:r>
            <a:r>
              <a:rPr lang="en-US" dirty="0"/>
              <a:t>. </a:t>
            </a:r>
            <a:endParaRPr lang="en-US" dirty="0" smtClean="0"/>
          </a:p>
          <a:p>
            <a:pPr lvl="0"/>
            <a:r>
              <a:rPr lang="en-US" dirty="0" smtClean="0"/>
              <a:t>Pp </a:t>
            </a:r>
            <a:r>
              <a:rPr lang="en-US" dirty="0" err="1" smtClean="0"/>
              <a:t>đo</a:t>
            </a:r>
            <a:r>
              <a:rPr lang="en-US" dirty="0" smtClean="0"/>
              <a:t> </a:t>
            </a:r>
            <a:r>
              <a:rPr lang="en-US" dirty="0" err="1" smtClean="0"/>
              <a:t>VWF:Ag</a:t>
            </a:r>
            <a:r>
              <a:rPr lang="en-US" dirty="0" smtClean="0"/>
              <a:t>: test </a:t>
            </a:r>
            <a:r>
              <a:rPr lang="en-US" dirty="0"/>
              <a:t>ELISA </a:t>
            </a:r>
            <a:r>
              <a:rPr lang="en-US" dirty="0" err="1"/>
              <a:t>và</a:t>
            </a:r>
            <a:r>
              <a:rPr lang="en-US" dirty="0"/>
              <a:t> </a:t>
            </a:r>
            <a:r>
              <a:rPr lang="en-US" dirty="0" err="1"/>
              <a:t>miễn</a:t>
            </a:r>
            <a:r>
              <a:rPr lang="en-US" dirty="0"/>
              <a:t> </a:t>
            </a:r>
            <a:r>
              <a:rPr lang="en-US" dirty="0" err="1"/>
              <a:t>dịch</a:t>
            </a:r>
            <a:r>
              <a:rPr lang="en-US" dirty="0"/>
              <a:t> Latex </a:t>
            </a:r>
            <a:r>
              <a:rPr lang="en-US" dirty="0" err="1"/>
              <a:t>tự</a:t>
            </a:r>
            <a:r>
              <a:rPr lang="en-US" dirty="0"/>
              <a:t> </a:t>
            </a:r>
            <a:r>
              <a:rPr lang="en-US" dirty="0" err="1"/>
              <a:t>động</a:t>
            </a:r>
            <a:r>
              <a:rPr lang="en-US" dirty="0"/>
              <a:t>. </a:t>
            </a:r>
            <a:endParaRPr lang="en-US" dirty="0" smtClean="0"/>
          </a:p>
          <a:p>
            <a:pPr lvl="0"/>
            <a:r>
              <a:rPr lang="en-US" dirty="0"/>
              <a:t>Test latex: test </a:t>
            </a:r>
            <a:r>
              <a:rPr lang="en-US" dirty="0" err="1"/>
              <a:t>sử</a:t>
            </a:r>
            <a:r>
              <a:rPr lang="en-US" dirty="0"/>
              <a:t> </a:t>
            </a:r>
            <a:r>
              <a:rPr lang="en-US" dirty="0" err="1"/>
              <a:t>dụng</a:t>
            </a:r>
            <a:r>
              <a:rPr lang="en-US" dirty="0"/>
              <a:t> </a:t>
            </a:r>
            <a:r>
              <a:rPr lang="en-US" dirty="0" err="1"/>
              <a:t>một</a:t>
            </a:r>
            <a:r>
              <a:rPr lang="en-US" dirty="0"/>
              <a:t> vi </a:t>
            </a:r>
            <a:r>
              <a:rPr lang="en-US" dirty="0" err="1"/>
              <a:t>phân</a:t>
            </a:r>
            <a:r>
              <a:rPr lang="en-US" dirty="0"/>
              <a:t> </a:t>
            </a:r>
            <a:r>
              <a:rPr lang="en-US" dirty="0" err="1"/>
              <a:t>tử</a:t>
            </a:r>
            <a:r>
              <a:rPr lang="en-US" dirty="0"/>
              <a:t> latex </a:t>
            </a:r>
            <a:r>
              <a:rPr lang="en-US" dirty="0" err="1"/>
              <a:t>được</a:t>
            </a:r>
            <a:r>
              <a:rPr lang="en-US" dirty="0"/>
              <a:t> </a:t>
            </a:r>
            <a:r>
              <a:rPr lang="en-US" dirty="0" err="1"/>
              <a:t>bao</a:t>
            </a:r>
            <a:r>
              <a:rPr lang="en-US" dirty="0"/>
              <a:t> </a:t>
            </a:r>
            <a:r>
              <a:rPr lang="en-US" dirty="0" err="1"/>
              <a:t>phủ</a:t>
            </a:r>
            <a:r>
              <a:rPr lang="en-US" dirty="0"/>
              <a:t> </a:t>
            </a:r>
            <a:r>
              <a:rPr lang="en-US" dirty="0" err="1"/>
              <a:t>với</a:t>
            </a:r>
            <a:r>
              <a:rPr lang="en-US" dirty="0"/>
              <a:t> </a:t>
            </a:r>
            <a:r>
              <a:rPr lang="en-US" dirty="0" err="1"/>
              <a:t>kháng</a:t>
            </a:r>
            <a:r>
              <a:rPr lang="en-US" dirty="0"/>
              <a:t> </a:t>
            </a:r>
            <a:r>
              <a:rPr lang="en-US" dirty="0" err="1"/>
              <a:t>thể</a:t>
            </a:r>
            <a:r>
              <a:rPr lang="en-US" dirty="0"/>
              <a:t> </a:t>
            </a:r>
            <a:r>
              <a:rPr lang="en-US" dirty="0" err="1"/>
              <a:t>vởi</a:t>
            </a:r>
            <a:r>
              <a:rPr lang="en-US" dirty="0"/>
              <a:t> VWF </a:t>
            </a:r>
            <a:r>
              <a:rPr lang="en-US" dirty="0" err="1"/>
              <a:t>người</a:t>
            </a:r>
            <a:r>
              <a:rPr lang="en-US" dirty="0"/>
              <a:t>. </a:t>
            </a:r>
            <a:r>
              <a:rPr lang="en-US" dirty="0" err="1"/>
              <a:t>Với</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VWF </a:t>
            </a:r>
            <a:r>
              <a:rPr lang="en-US" dirty="0" err="1"/>
              <a:t>các</a:t>
            </a:r>
            <a:r>
              <a:rPr lang="en-US" dirty="0"/>
              <a:t> </a:t>
            </a:r>
            <a:r>
              <a:rPr lang="en-US" dirty="0" err="1"/>
              <a:t>phân</a:t>
            </a:r>
            <a:r>
              <a:rPr lang="en-US" dirty="0"/>
              <a:t> </a:t>
            </a:r>
            <a:r>
              <a:rPr lang="en-US" dirty="0" err="1"/>
              <a:t>tử</a:t>
            </a:r>
            <a:r>
              <a:rPr lang="en-US" dirty="0"/>
              <a:t> latex </a:t>
            </a:r>
            <a:r>
              <a:rPr lang="en-US" dirty="0" err="1"/>
              <a:t>ngưng</a:t>
            </a:r>
            <a:r>
              <a:rPr lang="en-US" dirty="0"/>
              <a:t> </a:t>
            </a:r>
            <a:r>
              <a:rPr lang="en-US" dirty="0" err="1"/>
              <a:t>kết</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với</a:t>
            </a:r>
            <a:r>
              <a:rPr lang="en-US" dirty="0"/>
              <a:t> </a:t>
            </a:r>
            <a:r>
              <a:rPr lang="en-US" dirty="0" err="1"/>
              <a:t>nồng</a:t>
            </a:r>
            <a:r>
              <a:rPr lang="en-US" dirty="0"/>
              <a:t> </a:t>
            </a:r>
            <a:r>
              <a:rPr lang="en-US" dirty="0" err="1"/>
              <a:t>độ</a:t>
            </a:r>
            <a:r>
              <a:rPr lang="en-US" dirty="0"/>
              <a:t> </a:t>
            </a:r>
            <a:r>
              <a:rPr lang="en-US" dirty="0" err="1"/>
              <a:t>VWF:Ag</a:t>
            </a:r>
            <a:r>
              <a:rPr lang="en-US" dirty="0"/>
              <a:t> </a:t>
            </a:r>
            <a:r>
              <a:rPr lang="en-US" dirty="0" err="1"/>
              <a:t>trong</a:t>
            </a:r>
            <a:r>
              <a:rPr lang="en-US" dirty="0"/>
              <a:t> </a:t>
            </a:r>
            <a:r>
              <a:rPr lang="en-US" dirty="0" err="1"/>
              <a:t>mẫu</a:t>
            </a:r>
            <a:r>
              <a:rPr lang="en-US" dirty="0"/>
              <a:t> plasma </a:t>
            </a:r>
            <a:r>
              <a:rPr lang="en-US" dirty="0" err="1"/>
              <a:t>và</a:t>
            </a:r>
            <a:r>
              <a:rPr lang="en-US" dirty="0"/>
              <a:t> </a:t>
            </a:r>
            <a:r>
              <a:rPr lang="en-US" dirty="0" err="1"/>
              <a:t>được</a:t>
            </a:r>
            <a:r>
              <a:rPr lang="en-US" dirty="0"/>
              <a:t> </a:t>
            </a:r>
            <a:r>
              <a:rPr lang="en-US" dirty="0" err="1"/>
              <a:t>quyết</a:t>
            </a:r>
            <a:r>
              <a:rPr lang="en-US" dirty="0"/>
              <a:t> </a:t>
            </a:r>
            <a:r>
              <a:rPr lang="en-US" dirty="0" err="1"/>
              <a:t>định</a:t>
            </a:r>
            <a:r>
              <a:rPr lang="en-US" dirty="0"/>
              <a:t> </a:t>
            </a:r>
            <a:r>
              <a:rPr lang="en-US" dirty="0" err="1"/>
              <a:t>bởi</a:t>
            </a:r>
            <a:r>
              <a:rPr lang="en-US" dirty="0"/>
              <a:t> </a:t>
            </a:r>
            <a:r>
              <a:rPr lang="en-US" dirty="0" err="1"/>
              <a:t>sự</a:t>
            </a:r>
            <a:r>
              <a:rPr lang="en-US" dirty="0"/>
              <a:t> </a:t>
            </a:r>
            <a:r>
              <a:rPr lang="en-US" dirty="0" err="1"/>
              <a:t>giảm</a:t>
            </a:r>
            <a:r>
              <a:rPr lang="en-US" dirty="0"/>
              <a:t> </a:t>
            </a:r>
            <a:r>
              <a:rPr lang="en-US" dirty="0" err="1"/>
              <a:t>nồng</a:t>
            </a:r>
            <a:r>
              <a:rPr lang="en-US" dirty="0"/>
              <a:t> </a:t>
            </a:r>
            <a:r>
              <a:rPr lang="en-US" dirty="0" err="1"/>
              <a:t>độ</a:t>
            </a:r>
            <a:r>
              <a:rPr lang="en-US" dirty="0"/>
              <a:t> </a:t>
            </a:r>
            <a:r>
              <a:rPr lang="en-US" dirty="0" err="1"/>
              <a:t>ánh</a:t>
            </a:r>
            <a:r>
              <a:rPr lang="en-US" dirty="0"/>
              <a:t> </a:t>
            </a:r>
            <a:r>
              <a:rPr lang="en-US" dirty="0" err="1"/>
              <a:t>sáng</a:t>
            </a:r>
            <a:r>
              <a:rPr lang="en-US" dirty="0"/>
              <a:t> </a:t>
            </a:r>
            <a:r>
              <a:rPr lang="en-US" dirty="0" err="1"/>
              <a:t>gây</a:t>
            </a:r>
            <a:r>
              <a:rPr lang="en-US" dirty="0"/>
              <a:t> </a:t>
            </a:r>
            <a:r>
              <a:rPr lang="en-US" dirty="0" err="1"/>
              <a:t>ra</a:t>
            </a:r>
            <a:r>
              <a:rPr lang="en-US" dirty="0"/>
              <a:t> </a:t>
            </a:r>
            <a:r>
              <a:rPr lang="en-US" dirty="0" err="1"/>
              <a:t>bởi</a:t>
            </a:r>
            <a:r>
              <a:rPr lang="en-US" dirty="0"/>
              <a:t> </a:t>
            </a:r>
            <a:r>
              <a:rPr lang="en-US" dirty="0" err="1"/>
              <a:t>ngưng</a:t>
            </a:r>
            <a:r>
              <a:rPr lang="en-US" dirty="0"/>
              <a:t> </a:t>
            </a:r>
            <a:r>
              <a:rPr lang="en-US" dirty="0" err="1"/>
              <a:t>kết</a:t>
            </a:r>
            <a:endParaRPr lang="en-US" dirty="0"/>
          </a:p>
          <a:p>
            <a:endParaRPr lang="en-US" dirty="0"/>
          </a:p>
        </p:txBody>
      </p:sp>
    </p:spTree>
    <p:extLst>
      <p:ext uri="{BB962C8B-B14F-4D97-AF65-F5344CB8AC3E}">
        <p14:creationId xmlns:p14="http://schemas.microsoft.com/office/powerpoint/2010/main" val="397565108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VWF: Ag</a:t>
            </a:r>
            <a:endParaRPr lang="en-US" dirty="0"/>
          </a:p>
        </p:txBody>
      </p:sp>
      <p:sp>
        <p:nvSpPr>
          <p:cNvPr id="3" name="Content Placeholder 2"/>
          <p:cNvSpPr>
            <a:spLocks noGrp="1"/>
          </p:cNvSpPr>
          <p:nvPr>
            <p:ph idx="1"/>
          </p:nvPr>
        </p:nvSpPr>
        <p:spPr/>
        <p:txBody>
          <a:bodyPr>
            <a:normAutofit/>
          </a:bodyPr>
          <a:lstStyle/>
          <a:p>
            <a:r>
              <a:rPr lang="en-US" dirty="0" err="1" smtClean="0"/>
              <a:t>Thuốc</a:t>
            </a:r>
            <a:r>
              <a:rPr lang="en-US" dirty="0" smtClean="0"/>
              <a:t> </a:t>
            </a:r>
            <a:r>
              <a:rPr lang="en-US" dirty="0" err="1" smtClean="0"/>
              <a:t>thử</a:t>
            </a:r>
            <a:r>
              <a:rPr lang="en-US" dirty="0" smtClean="0"/>
              <a:t>: </a:t>
            </a:r>
          </a:p>
          <a:p>
            <a:pPr lvl="1"/>
            <a:r>
              <a:rPr lang="en-US" dirty="0" err="1"/>
              <a:t>Thuốc</a:t>
            </a:r>
            <a:r>
              <a:rPr lang="en-US" dirty="0"/>
              <a:t> </a:t>
            </a:r>
            <a:r>
              <a:rPr lang="en-US" dirty="0" err="1"/>
              <a:t>thử</a:t>
            </a:r>
            <a:r>
              <a:rPr lang="en-US" dirty="0"/>
              <a:t> Latex : 2 </a:t>
            </a:r>
            <a:r>
              <a:rPr lang="en-US" dirty="0" err="1"/>
              <a:t>lọ</a:t>
            </a:r>
            <a:r>
              <a:rPr lang="en-US" dirty="0"/>
              <a:t> *3ml </a:t>
            </a:r>
            <a:r>
              <a:rPr lang="en-US" dirty="0" err="1"/>
              <a:t>một</a:t>
            </a:r>
            <a:r>
              <a:rPr lang="en-US" dirty="0"/>
              <a:t> </a:t>
            </a:r>
            <a:r>
              <a:rPr lang="en-US" dirty="0" err="1"/>
              <a:t>huyền</a:t>
            </a:r>
            <a:r>
              <a:rPr lang="en-US" dirty="0"/>
              <a:t> </a:t>
            </a:r>
            <a:r>
              <a:rPr lang="en-US" dirty="0" err="1"/>
              <a:t>dịch</a:t>
            </a:r>
            <a:r>
              <a:rPr lang="en-US" dirty="0"/>
              <a:t> </a:t>
            </a:r>
            <a:r>
              <a:rPr lang="en-US" dirty="0" err="1"/>
              <a:t>những</a:t>
            </a:r>
            <a:r>
              <a:rPr lang="en-US" dirty="0"/>
              <a:t> </a:t>
            </a:r>
            <a:r>
              <a:rPr lang="en-US" dirty="0" err="1"/>
              <a:t>phân</a:t>
            </a:r>
            <a:r>
              <a:rPr lang="en-US" dirty="0"/>
              <a:t> </a:t>
            </a:r>
            <a:r>
              <a:rPr lang="en-US" dirty="0" err="1"/>
              <a:t>tử</a:t>
            </a:r>
            <a:r>
              <a:rPr lang="en-US" dirty="0"/>
              <a:t> Latex </a:t>
            </a:r>
            <a:r>
              <a:rPr lang="en-US" dirty="0" err="1"/>
              <a:t>polysteren</a:t>
            </a:r>
            <a:r>
              <a:rPr lang="en-US" dirty="0"/>
              <a:t>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a:t>
            </a:r>
            <a:r>
              <a:rPr lang="en-US" dirty="0" err="1"/>
              <a:t>kháng</a:t>
            </a:r>
            <a:r>
              <a:rPr lang="en-US" dirty="0"/>
              <a:t> </a:t>
            </a:r>
            <a:r>
              <a:rPr lang="en-US" dirty="0" err="1"/>
              <a:t>thể</a:t>
            </a:r>
            <a:r>
              <a:rPr lang="en-US" dirty="0"/>
              <a:t> </a:t>
            </a:r>
            <a:r>
              <a:rPr lang="en-US" dirty="0" err="1"/>
              <a:t>đa</a:t>
            </a:r>
            <a:r>
              <a:rPr lang="en-US" dirty="0"/>
              <a:t> </a:t>
            </a:r>
            <a:r>
              <a:rPr lang="en-US" dirty="0" err="1"/>
              <a:t>dòng</a:t>
            </a:r>
            <a:r>
              <a:rPr lang="en-US" dirty="0"/>
              <a:t> </a:t>
            </a:r>
            <a:r>
              <a:rPr lang="en-US" dirty="0" err="1"/>
              <a:t>thỏ</a:t>
            </a:r>
            <a:r>
              <a:rPr lang="en-US" dirty="0"/>
              <a:t> </a:t>
            </a:r>
            <a:r>
              <a:rPr lang="en-US" dirty="0" err="1"/>
              <a:t>kháng</a:t>
            </a:r>
            <a:r>
              <a:rPr lang="en-US" dirty="0"/>
              <a:t> </a:t>
            </a:r>
            <a:r>
              <a:rPr lang="en-US" dirty="0" err="1"/>
              <a:t>trực</a:t>
            </a:r>
            <a:r>
              <a:rPr lang="en-US" dirty="0"/>
              <a:t> </a:t>
            </a:r>
            <a:r>
              <a:rPr lang="en-US" dirty="0" err="1"/>
              <a:t>tiếp</a:t>
            </a:r>
            <a:r>
              <a:rPr lang="en-US" dirty="0"/>
              <a:t> VWF </a:t>
            </a:r>
            <a:r>
              <a:rPr lang="en-US" dirty="0" err="1"/>
              <a:t>chứa</a:t>
            </a:r>
            <a:r>
              <a:rPr lang="en-US" dirty="0"/>
              <a:t> albumin </a:t>
            </a:r>
            <a:r>
              <a:rPr lang="en-US" dirty="0" err="1"/>
              <a:t>bò</a:t>
            </a:r>
            <a:r>
              <a:rPr lang="en-US" dirty="0"/>
              <a:t>, </a:t>
            </a:r>
            <a:r>
              <a:rPr lang="en-US" dirty="0" err="1"/>
              <a:t>chất</a:t>
            </a:r>
            <a:r>
              <a:rPr lang="en-US" dirty="0"/>
              <a:t> </a:t>
            </a:r>
            <a:r>
              <a:rPr lang="en-US" dirty="0" err="1"/>
              <a:t>đệm</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a:t>
            </a:r>
          </a:p>
          <a:p>
            <a:pPr lvl="1"/>
            <a:r>
              <a:rPr lang="en-US" dirty="0" err="1"/>
              <a:t>Đệm</a:t>
            </a:r>
            <a:r>
              <a:rPr lang="en-US" dirty="0"/>
              <a:t> </a:t>
            </a:r>
            <a:r>
              <a:rPr lang="en-US" dirty="0" err="1"/>
              <a:t>phản</a:t>
            </a:r>
            <a:r>
              <a:rPr lang="en-US" dirty="0"/>
              <a:t> </a:t>
            </a:r>
            <a:r>
              <a:rPr lang="en-US" dirty="0" err="1"/>
              <a:t>ứng</a:t>
            </a:r>
            <a:r>
              <a:rPr lang="en-US" dirty="0"/>
              <a:t>: 2 </a:t>
            </a:r>
            <a:r>
              <a:rPr lang="en-US" dirty="0" err="1"/>
              <a:t>lọ</a:t>
            </a:r>
            <a:r>
              <a:rPr lang="en-US" dirty="0"/>
              <a:t> *4ml </a:t>
            </a:r>
            <a:r>
              <a:rPr lang="en-US" dirty="0" err="1"/>
              <a:t>đệm</a:t>
            </a:r>
            <a:r>
              <a:rPr lang="en-US" dirty="0"/>
              <a:t> HEPES </a:t>
            </a:r>
            <a:r>
              <a:rPr lang="en-US" dirty="0" err="1"/>
              <a:t>chứa</a:t>
            </a:r>
            <a:r>
              <a:rPr lang="en-US" dirty="0"/>
              <a:t> albumin </a:t>
            </a:r>
            <a:r>
              <a:rPr lang="en-US" dirty="0" err="1"/>
              <a:t>bò</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vệ</a:t>
            </a:r>
            <a:r>
              <a:rPr lang="en-US" dirty="0"/>
              <a:t>.</a:t>
            </a:r>
          </a:p>
          <a:p>
            <a:pPr lvl="0"/>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endParaRPr lang="en-US" dirty="0" smtClean="0"/>
          </a:p>
          <a:p>
            <a:pPr marL="457200" lvl="1" indent="0">
              <a:buNone/>
            </a:pPr>
            <a:r>
              <a:rPr lang="en-US" dirty="0" smtClean="0"/>
              <a:t> </a:t>
            </a:r>
            <a:r>
              <a:rPr lang="en-US" dirty="0" err="1" smtClean="0"/>
              <a:t>nhóm</a:t>
            </a:r>
            <a:r>
              <a:rPr lang="en-US" dirty="0" smtClean="0"/>
              <a:t> </a:t>
            </a:r>
            <a:r>
              <a:rPr lang="en-US" dirty="0" err="1" smtClean="0"/>
              <a:t>máu</a:t>
            </a:r>
            <a:r>
              <a:rPr lang="en-US" dirty="0" smtClean="0"/>
              <a:t> O: 42- 140.8, </a:t>
            </a:r>
            <a:r>
              <a:rPr lang="en-US" dirty="0" err="1" smtClean="0"/>
              <a:t>nhóm</a:t>
            </a:r>
            <a:r>
              <a:rPr lang="en-US" dirty="0" smtClean="0"/>
              <a:t> </a:t>
            </a:r>
            <a:r>
              <a:rPr lang="en-US" dirty="0" err="1" smtClean="0"/>
              <a:t>máu</a:t>
            </a:r>
            <a:r>
              <a:rPr lang="en-US" dirty="0" smtClean="0"/>
              <a:t> </a:t>
            </a:r>
            <a:r>
              <a:rPr lang="en-US" dirty="0" err="1" smtClean="0"/>
              <a:t>còn</a:t>
            </a:r>
            <a:r>
              <a:rPr lang="en-US" dirty="0" smtClean="0"/>
              <a:t> </a:t>
            </a:r>
            <a:r>
              <a:rPr lang="en-US" dirty="0" err="1" smtClean="0"/>
              <a:t>lại</a:t>
            </a:r>
            <a:r>
              <a:rPr lang="en-US" dirty="0" smtClean="0"/>
              <a:t>: 61.3- 157.8 %</a:t>
            </a:r>
          </a:p>
          <a:p>
            <a:pPr lvl="0"/>
            <a:r>
              <a:rPr lang="en-US" dirty="0" err="1" smtClean="0"/>
              <a:t>Giải</a:t>
            </a:r>
            <a:r>
              <a:rPr lang="en-US" dirty="0" smtClean="0"/>
              <a:t> </a:t>
            </a:r>
            <a:r>
              <a:rPr lang="en-US" dirty="0" err="1" smtClean="0"/>
              <a:t>thích</a:t>
            </a:r>
            <a:r>
              <a:rPr lang="en-US" dirty="0" smtClean="0"/>
              <a:t>:</a:t>
            </a:r>
          </a:p>
          <a:p>
            <a:pPr lvl="1"/>
            <a:r>
              <a:rPr lang="en-US" dirty="0" err="1" smtClean="0"/>
              <a:t>Nên</a:t>
            </a:r>
            <a:r>
              <a:rPr lang="en-US" dirty="0" smtClean="0"/>
              <a:t> </a:t>
            </a:r>
            <a:r>
              <a:rPr lang="en-US" dirty="0" err="1"/>
              <a:t>được</a:t>
            </a:r>
            <a:r>
              <a:rPr lang="en-US" dirty="0"/>
              <a:t> </a:t>
            </a:r>
            <a:r>
              <a:rPr lang="en-US" dirty="0" err="1"/>
              <a:t>làm</a:t>
            </a:r>
            <a:r>
              <a:rPr lang="en-US" dirty="0"/>
              <a:t> </a:t>
            </a:r>
            <a:r>
              <a:rPr lang="en-US" dirty="0" err="1"/>
              <a:t>cùng</a:t>
            </a:r>
            <a:r>
              <a:rPr lang="en-US" dirty="0"/>
              <a:t> </a:t>
            </a:r>
            <a:r>
              <a:rPr lang="en-US" dirty="0" err="1"/>
              <a:t>với</a:t>
            </a:r>
            <a:r>
              <a:rPr lang="en-US" dirty="0"/>
              <a:t> test VWF activity </a:t>
            </a:r>
            <a:r>
              <a:rPr lang="en-US" dirty="0" err="1"/>
              <a:t>và</a:t>
            </a:r>
            <a:r>
              <a:rPr lang="en-US" dirty="0"/>
              <a:t> </a:t>
            </a:r>
            <a:r>
              <a:rPr lang="en-US" dirty="0" err="1"/>
              <a:t>yếu</a:t>
            </a:r>
            <a:r>
              <a:rPr lang="en-US" dirty="0"/>
              <a:t> </a:t>
            </a:r>
            <a:r>
              <a:rPr lang="en-US" dirty="0" err="1"/>
              <a:t>tố</a:t>
            </a:r>
            <a:r>
              <a:rPr lang="en-US" dirty="0"/>
              <a:t> VIII</a:t>
            </a:r>
          </a:p>
          <a:p>
            <a:pPr lvl="1"/>
            <a:r>
              <a:rPr lang="en-US" dirty="0"/>
              <a:t>VWF </a:t>
            </a:r>
            <a:r>
              <a:rPr lang="en-US" dirty="0" err="1"/>
              <a:t>là</a:t>
            </a:r>
            <a:r>
              <a:rPr lang="en-US" dirty="0"/>
              <a:t> </a:t>
            </a:r>
            <a:r>
              <a:rPr lang="en-US" dirty="0" err="1"/>
              <a:t>một</a:t>
            </a:r>
            <a:r>
              <a:rPr lang="en-US" dirty="0"/>
              <a:t> </a:t>
            </a:r>
            <a:r>
              <a:rPr lang="en-US" dirty="0" err="1"/>
              <a:t>phrotein</a:t>
            </a:r>
            <a:r>
              <a:rPr lang="en-US" dirty="0"/>
              <a:t> </a:t>
            </a:r>
            <a:r>
              <a:rPr lang="en-US" dirty="0" err="1"/>
              <a:t>của</a:t>
            </a:r>
            <a:r>
              <a:rPr lang="en-US" dirty="0"/>
              <a:t> </a:t>
            </a:r>
            <a:r>
              <a:rPr lang="en-US" dirty="0" err="1"/>
              <a:t>pha</a:t>
            </a:r>
            <a:r>
              <a:rPr lang="en-US" dirty="0"/>
              <a:t> </a:t>
            </a:r>
            <a:r>
              <a:rPr lang="en-US" dirty="0" err="1"/>
              <a:t>cấp</a:t>
            </a:r>
            <a:r>
              <a:rPr lang="en-US" dirty="0"/>
              <a:t>, </a:t>
            </a:r>
            <a:r>
              <a:rPr lang="en-US" dirty="0" err="1"/>
              <a:t>sẽ</a:t>
            </a:r>
            <a:r>
              <a:rPr lang="en-US" dirty="0"/>
              <a:t> </a:t>
            </a:r>
            <a:r>
              <a:rPr lang="en-US" dirty="0" err="1"/>
              <a:t>tăng</a:t>
            </a:r>
            <a:r>
              <a:rPr lang="en-US" dirty="0"/>
              <a:t> </a:t>
            </a:r>
            <a:r>
              <a:rPr lang="en-US" dirty="0" err="1"/>
              <a:t>trong</a:t>
            </a:r>
            <a:r>
              <a:rPr lang="en-US" dirty="0"/>
              <a:t> </a:t>
            </a:r>
            <a:r>
              <a:rPr lang="en-US" dirty="0" err="1"/>
              <a:t>thai</a:t>
            </a:r>
            <a:r>
              <a:rPr lang="en-US" dirty="0"/>
              <a:t> </a:t>
            </a:r>
            <a:r>
              <a:rPr lang="en-US" dirty="0" err="1"/>
              <a:t>kỳ</a:t>
            </a:r>
            <a:r>
              <a:rPr lang="en-US" dirty="0"/>
              <a:t> </a:t>
            </a:r>
            <a:r>
              <a:rPr lang="en-US" dirty="0" err="1"/>
              <a:t>và</a:t>
            </a:r>
            <a:r>
              <a:rPr lang="en-US" dirty="0"/>
              <a:t> </a:t>
            </a:r>
            <a:r>
              <a:rPr lang="en-US" dirty="0" err="1"/>
              <a:t>theo</a:t>
            </a:r>
            <a:r>
              <a:rPr lang="en-US" dirty="0"/>
              <a:t> </a:t>
            </a:r>
            <a:r>
              <a:rPr lang="en-US" dirty="0" err="1"/>
              <a:t>sau</a:t>
            </a:r>
            <a:r>
              <a:rPr lang="en-US" dirty="0"/>
              <a:t> </a:t>
            </a:r>
            <a:r>
              <a:rPr lang="en-US" dirty="0" err="1"/>
              <a:t>phẫu</a:t>
            </a:r>
            <a:r>
              <a:rPr lang="en-US" dirty="0"/>
              <a:t> </a:t>
            </a:r>
            <a:r>
              <a:rPr lang="en-US" dirty="0" err="1"/>
              <a:t>thuật</a:t>
            </a:r>
            <a:r>
              <a:rPr lang="en-US" dirty="0"/>
              <a:t>. </a:t>
            </a:r>
          </a:p>
          <a:p>
            <a:endParaRPr lang="en-US" dirty="0"/>
          </a:p>
        </p:txBody>
      </p:sp>
    </p:spTree>
    <p:extLst>
      <p:ext uri="{BB962C8B-B14F-4D97-AF65-F5344CB8AC3E}">
        <p14:creationId xmlns:p14="http://schemas.microsoft.com/office/powerpoint/2010/main" val="39039260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VWF activity</a:t>
            </a:r>
          </a:p>
        </p:txBody>
      </p:sp>
      <p:sp>
        <p:nvSpPr>
          <p:cNvPr id="3" name="Content Placeholder 2"/>
          <p:cNvSpPr>
            <a:spLocks noGrp="1"/>
          </p:cNvSpPr>
          <p:nvPr>
            <p:ph idx="1"/>
          </p:nvPr>
        </p:nvSpPr>
        <p:spPr/>
        <p:txBody>
          <a:bodyPr/>
          <a:lstStyle/>
          <a:p>
            <a:r>
              <a:rPr lang="en-US" dirty="0" err="1"/>
              <a:t>Một</a:t>
            </a:r>
            <a:r>
              <a:rPr lang="en-US" dirty="0"/>
              <a:t> </a:t>
            </a:r>
            <a:r>
              <a:rPr lang="en-US" dirty="0" err="1"/>
              <a:t>kháng</a:t>
            </a:r>
            <a:r>
              <a:rPr lang="en-US" dirty="0"/>
              <a:t> </a:t>
            </a:r>
            <a:r>
              <a:rPr lang="en-US" dirty="0" err="1"/>
              <a:t>thể</a:t>
            </a:r>
            <a:r>
              <a:rPr lang="en-US" dirty="0"/>
              <a:t> </a:t>
            </a:r>
            <a:r>
              <a:rPr lang="en-US" dirty="0" err="1"/>
              <a:t>đơn</a:t>
            </a:r>
            <a:r>
              <a:rPr lang="en-US" dirty="0"/>
              <a:t> </a:t>
            </a:r>
            <a:r>
              <a:rPr lang="en-US" dirty="0" err="1"/>
              <a:t>dòng</a:t>
            </a:r>
            <a:r>
              <a:rPr lang="en-US" dirty="0"/>
              <a:t> </a:t>
            </a:r>
            <a:r>
              <a:rPr lang="en-US" dirty="0" err="1"/>
              <a:t>chuyên</a:t>
            </a:r>
            <a:r>
              <a:rPr lang="en-US" dirty="0"/>
              <a:t> </a:t>
            </a:r>
            <a:r>
              <a:rPr lang="en-US" dirty="0" err="1"/>
              <a:t>biệt</a:t>
            </a:r>
            <a:r>
              <a:rPr lang="en-US" dirty="0"/>
              <a:t> </a:t>
            </a:r>
            <a:r>
              <a:rPr lang="en-US" dirty="0" err="1"/>
              <a:t>kháng</a:t>
            </a:r>
            <a:r>
              <a:rPr lang="en-US" dirty="0"/>
              <a:t> VWF </a:t>
            </a:r>
            <a:r>
              <a:rPr lang="en-US" dirty="0" err="1"/>
              <a:t>được</a:t>
            </a:r>
            <a:r>
              <a:rPr lang="en-US" dirty="0"/>
              <a:t> </a:t>
            </a:r>
            <a:r>
              <a:rPr lang="en-US" dirty="0" err="1"/>
              <a:t>hấp</a:t>
            </a:r>
            <a:r>
              <a:rPr lang="en-US" dirty="0"/>
              <a:t> </a:t>
            </a:r>
            <a:r>
              <a:rPr lang="en-US" dirty="0" err="1"/>
              <a:t>thụ</a:t>
            </a:r>
            <a:r>
              <a:rPr lang="en-US" dirty="0"/>
              <a:t> </a:t>
            </a:r>
            <a:r>
              <a:rPr lang="en-US" dirty="0" err="1"/>
              <a:t>vào</a:t>
            </a:r>
            <a:r>
              <a:rPr lang="en-US" dirty="0"/>
              <a:t> </a:t>
            </a:r>
            <a:r>
              <a:rPr lang="en-US" dirty="0" err="1"/>
              <a:t>thuốc</a:t>
            </a:r>
            <a:r>
              <a:rPr lang="en-US" dirty="0"/>
              <a:t> </a:t>
            </a:r>
            <a:r>
              <a:rPr lang="en-US" dirty="0" err="1"/>
              <a:t>thử</a:t>
            </a:r>
            <a:r>
              <a:rPr lang="en-US" dirty="0"/>
              <a:t> latex, </a:t>
            </a:r>
            <a:r>
              <a:rPr lang="en-US" dirty="0" err="1"/>
              <a:t>chống</a:t>
            </a:r>
            <a:r>
              <a:rPr lang="en-US" dirty="0"/>
              <a:t> </a:t>
            </a:r>
            <a:r>
              <a:rPr lang="en-US" dirty="0" err="1"/>
              <a:t>trực</a:t>
            </a:r>
            <a:r>
              <a:rPr lang="en-US" dirty="0"/>
              <a:t> </a:t>
            </a:r>
            <a:r>
              <a:rPr lang="en-US" dirty="0" err="1"/>
              <a:t>tiếp</a:t>
            </a:r>
            <a:r>
              <a:rPr lang="en-US" dirty="0"/>
              <a:t> </a:t>
            </a:r>
            <a:r>
              <a:rPr lang="en-US" dirty="0" err="1"/>
              <a:t>với</a:t>
            </a:r>
            <a:r>
              <a:rPr lang="en-US" dirty="0"/>
              <a:t> </a:t>
            </a:r>
            <a:r>
              <a:rPr lang="en-US" dirty="0" err="1"/>
              <a:t>vị</a:t>
            </a:r>
            <a:r>
              <a:rPr lang="en-US" dirty="0"/>
              <a:t> </a:t>
            </a:r>
            <a:r>
              <a:rPr lang="en-US" dirty="0" err="1"/>
              <a:t>trí</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tiểu</a:t>
            </a:r>
            <a:r>
              <a:rPr lang="en-US" dirty="0"/>
              <a:t> </a:t>
            </a:r>
            <a:r>
              <a:rPr lang="en-US" dirty="0" err="1"/>
              <a:t>cầu</a:t>
            </a:r>
            <a:r>
              <a:rPr lang="en-US" dirty="0"/>
              <a:t> </a:t>
            </a:r>
            <a:r>
              <a:rPr lang="en-US" dirty="0" err="1"/>
              <a:t>của</a:t>
            </a:r>
            <a:r>
              <a:rPr lang="en-US" dirty="0"/>
              <a:t> VWF (</a:t>
            </a:r>
            <a:r>
              <a:rPr lang="en-US" dirty="0" err="1"/>
              <a:t>thụ</a:t>
            </a:r>
            <a:r>
              <a:rPr lang="en-US" dirty="0"/>
              <a:t> </a:t>
            </a:r>
            <a:r>
              <a:rPr lang="en-US" dirty="0" err="1"/>
              <a:t>thể</a:t>
            </a:r>
            <a:r>
              <a:rPr lang="en-US" dirty="0"/>
              <a:t> </a:t>
            </a:r>
            <a:r>
              <a:rPr lang="en-US" dirty="0" err="1"/>
              <a:t>GpIb</a:t>
            </a:r>
            <a:r>
              <a:rPr lang="en-US" dirty="0"/>
              <a:t>) </a:t>
            </a:r>
            <a:r>
              <a:rPr lang="en-US" dirty="0" err="1"/>
              <a:t>phản</a:t>
            </a:r>
            <a:r>
              <a:rPr lang="en-US" dirty="0"/>
              <a:t> </a:t>
            </a:r>
            <a:r>
              <a:rPr lang="en-US" dirty="0" err="1"/>
              <a:t>ứng</a:t>
            </a:r>
            <a:r>
              <a:rPr lang="en-US" dirty="0"/>
              <a:t> </a:t>
            </a:r>
            <a:r>
              <a:rPr lang="en-US" dirty="0" err="1"/>
              <a:t>với</a:t>
            </a:r>
            <a:r>
              <a:rPr lang="en-US" dirty="0"/>
              <a:t> VWF </a:t>
            </a:r>
            <a:r>
              <a:rPr lang="en-US" dirty="0" err="1"/>
              <a:t>trong</a:t>
            </a:r>
            <a:r>
              <a:rPr lang="en-US" dirty="0"/>
              <a:t> </a:t>
            </a:r>
            <a:r>
              <a:rPr lang="en-US" dirty="0" err="1"/>
              <a:t>huyết</a:t>
            </a:r>
            <a:r>
              <a:rPr lang="en-US" dirty="0"/>
              <a:t> </a:t>
            </a:r>
            <a:r>
              <a:rPr lang="en-US" dirty="0" err="1"/>
              <a:t>tương</a:t>
            </a:r>
            <a:r>
              <a:rPr lang="en-US" dirty="0"/>
              <a:t> </a:t>
            </a:r>
            <a:r>
              <a:rPr lang="en-US" dirty="0" err="1"/>
              <a:t>của</a:t>
            </a:r>
            <a:r>
              <a:rPr lang="en-US" dirty="0"/>
              <a:t> </a:t>
            </a:r>
            <a:r>
              <a:rPr lang="en-US" dirty="0" err="1"/>
              <a:t>bệnh</a:t>
            </a:r>
            <a:r>
              <a:rPr lang="en-US" dirty="0"/>
              <a:t> </a:t>
            </a:r>
            <a:r>
              <a:rPr lang="en-US" dirty="0" err="1"/>
              <a:t>nhân</a:t>
            </a:r>
            <a:r>
              <a:rPr lang="en-US" dirty="0"/>
              <a:t>. </a:t>
            </a:r>
            <a:r>
              <a:rPr lang="en-US" dirty="0" err="1"/>
              <a:t>Mức</a:t>
            </a:r>
            <a:r>
              <a:rPr lang="en-US" dirty="0"/>
              <a:t> </a:t>
            </a:r>
            <a:r>
              <a:rPr lang="en-US" dirty="0" err="1"/>
              <a:t>độ</a:t>
            </a:r>
            <a:r>
              <a:rPr lang="en-US" dirty="0"/>
              <a:t> </a:t>
            </a:r>
            <a:r>
              <a:rPr lang="en-US" dirty="0" err="1"/>
              <a:t>ngưng</a:t>
            </a:r>
            <a:r>
              <a:rPr lang="en-US" dirty="0"/>
              <a:t> </a:t>
            </a:r>
            <a:r>
              <a:rPr lang="en-US" dirty="0" err="1"/>
              <a:t>kết</a:t>
            </a:r>
            <a:r>
              <a:rPr lang="en-US" dirty="0"/>
              <a:t> </a:t>
            </a:r>
            <a:r>
              <a:rPr lang="en-US" dirty="0" err="1"/>
              <a:t>tỉ</a:t>
            </a:r>
            <a:r>
              <a:rPr lang="en-US" dirty="0"/>
              <a:t> </a:t>
            </a:r>
            <a:r>
              <a:rPr lang="en-US" dirty="0" err="1"/>
              <a:t>lệ</a:t>
            </a:r>
            <a:r>
              <a:rPr lang="en-US" dirty="0"/>
              <a:t> </a:t>
            </a:r>
            <a:r>
              <a:rPr lang="en-US" dirty="0" err="1"/>
              <a:t>thuận</a:t>
            </a:r>
            <a:r>
              <a:rPr lang="en-US" dirty="0"/>
              <a:t> </a:t>
            </a:r>
            <a:r>
              <a:rPr lang="en-US" dirty="0" err="1"/>
              <a:t>với</a:t>
            </a:r>
            <a:r>
              <a:rPr lang="en-US" dirty="0"/>
              <a:t> </a:t>
            </a:r>
            <a:r>
              <a:rPr lang="en-US" dirty="0" err="1"/>
              <a:t>hoạt</a:t>
            </a:r>
            <a:r>
              <a:rPr lang="en-US" dirty="0"/>
              <a:t> </a:t>
            </a:r>
            <a:r>
              <a:rPr lang="en-US" dirty="0" err="1"/>
              <a:t>động</a:t>
            </a:r>
            <a:r>
              <a:rPr lang="en-US" dirty="0"/>
              <a:t> </a:t>
            </a:r>
            <a:r>
              <a:rPr lang="en-US" dirty="0" err="1"/>
              <a:t>của</a:t>
            </a:r>
            <a:r>
              <a:rPr lang="en-US" dirty="0"/>
              <a:t> VWF </a:t>
            </a:r>
            <a:r>
              <a:rPr lang="en-US" dirty="0" err="1"/>
              <a:t>trong</a:t>
            </a:r>
            <a:r>
              <a:rPr lang="en-US" dirty="0"/>
              <a:t> </a:t>
            </a:r>
            <a:r>
              <a:rPr lang="en-US" dirty="0" err="1"/>
              <a:t>mẫu</a:t>
            </a:r>
            <a:r>
              <a:rPr lang="en-US" dirty="0"/>
              <a:t> </a:t>
            </a:r>
            <a:r>
              <a:rPr lang="en-US" dirty="0" err="1"/>
              <a:t>bệnh</a:t>
            </a:r>
            <a:r>
              <a:rPr lang="en-US" dirty="0"/>
              <a:t> </a:t>
            </a:r>
            <a:r>
              <a:rPr lang="en-US" dirty="0" err="1"/>
              <a:t>phẩm</a:t>
            </a:r>
            <a:r>
              <a:rPr lang="en-US" dirty="0"/>
              <a:t> </a:t>
            </a:r>
            <a:r>
              <a:rPr lang="en-US" dirty="0" err="1"/>
              <a:t>và</a:t>
            </a:r>
            <a:r>
              <a:rPr lang="en-US" dirty="0"/>
              <a:t> </a:t>
            </a:r>
            <a:r>
              <a:rPr lang="en-US" dirty="0" err="1"/>
              <a:t>nó</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a:t>
            </a:r>
            <a:r>
              <a:rPr lang="en-US" dirty="0" err="1"/>
              <a:t>sự</a:t>
            </a:r>
            <a:r>
              <a:rPr lang="en-US" dirty="0"/>
              <a:t> </a:t>
            </a:r>
            <a:r>
              <a:rPr lang="en-US" dirty="0" err="1"/>
              <a:t>giảm</a:t>
            </a:r>
            <a:r>
              <a:rPr lang="en-US" dirty="0"/>
              <a:t> </a:t>
            </a:r>
            <a:r>
              <a:rPr lang="en-US" dirty="0" err="1"/>
              <a:t>truyền</a:t>
            </a:r>
            <a:r>
              <a:rPr lang="en-US" dirty="0"/>
              <a:t> </a:t>
            </a:r>
            <a:r>
              <a:rPr lang="en-US" dirty="0" err="1"/>
              <a:t>ánh</a:t>
            </a:r>
            <a:r>
              <a:rPr lang="en-US" dirty="0"/>
              <a:t> </a:t>
            </a:r>
            <a:r>
              <a:rPr lang="en-US" dirty="0" err="1"/>
              <a:t>sáng</a:t>
            </a:r>
            <a:r>
              <a:rPr lang="en-US" dirty="0"/>
              <a:t> qua </a:t>
            </a:r>
            <a:r>
              <a:rPr lang="en-US" dirty="0" err="1"/>
              <a:t>bởi</a:t>
            </a:r>
            <a:r>
              <a:rPr lang="en-US" dirty="0"/>
              <a:t> </a:t>
            </a:r>
            <a:r>
              <a:rPr lang="en-US" dirty="0" err="1"/>
              <a:t>sự</a:t>
            </a:r>
            <a:r>
              <a:rPr lang="en-US" dirty="0"/>
              <a:t> </a:t>
            </a:r>
            <a:r>
              <a:rPr lang="en-US" dirty="0" err="1"/>
              <a:t>ngưng</a:t>
            </a:r>
            <a:r>
              <a:rPr lang="en-US" dirty="0"/>
              <a:t> </a:t>
            </a:r>
            <a:r>
              <a:rPr lang="en-US" dirty="0" err="1"/>
              <a:t>kết</a:t>
            </a:r>
            <a:endParaRPr lang="en-US" dirty="0"/>
          </a:p>
        </p:txBody>
      </p:sp>
    </p:spTree>
    <p:extLst>
      <p:ext uri="{BB962C8B-B14F-4D97-AF65-F5344CB8AC3E}">
        <p14:creationId xmlns:p14="http://schemas.microsoft.com/office/powerpoint/2010/main" val="189334125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VWF activity</a:t>
            </a:r>
            <a:endParaRPr lang="en-US" dirty="0"/>
          </a:p>
        </p:txBody>
      </p:sp>
      <p:sp>
        <p:nvSpPr>
          <p:cNvPr id="3" name="Content Placeholder 2"/>
          <p:cNvSpPr>
            <a:spLocks noGrp="1"/>
          </p:cNvSpPr>
          <p:nvPr>
            <p:ph idx="1"/>
          </p:nvPr>
        </p:nvSpPr>
        <p:spPr/>
        <p:txBody>
          <a:bodyPr/>
          <a:lstStyle/>
          <a:p>
            <a:r>
              <a:rPr lang="en-US" dirty="0" err="1"/>
              <a:t>Thuốc</a:t>
            </a:r>
            <a:r>
              <a:rPr lang="en-US" dirty="0"/>
              <a:t> </a:t>
            </a:r>
            <a:r>
              <a:rPr lang="en-US" dirty="0" err="1"/>
              <a:t>thử</a:t>
            </a:r>
            <a:r>
              <a:rPr lang="en-US" dirty="0"/>
              <a:t>:</a:t>
            </a:r>
          </a:p>
          <a:p>
            <a:pPr lvl="1"/>
            <a:r>
              <a:rPr lang="en-US" dirty="0" err="1"/>
              <a:t>Thuốc</a:t>
            </a:r>
            <a:r>
              <a:rPr lang="en-US" dirty="0"/>
              <a:t> </a:t>
            </a:r>
            <a:r>
              <a:rPr lang="en-US" dirty="0" err="1"/>
              <a:t>thử</a:t>
            </a:r>
            <a:r>
              <a:rPr lang="en-US" dirty="0"/>
              <a:t> latex: 2 </a:t>
            </a:r>
            <a:r>
              <a:rPr lang="en-US" dirty="0" err="1"/>
              <a:t>lọ</a:t>
            </a:r>
            <a:r>
              <a:rPr lang="en-US" dirty="0"/>
              <a:t> *4.5 ml </a:t>
            </a:r>
            <a:r>
              <a:rPr lang="en-US" dirty="0" err="1"/>
              <a:t>một</a:t>
            </a:r>
            <a:r>
              <a:rPr lang="en-US" dirty="0"/>
              <a:t> </a:t>
            </a:r>
            <a:r>
              <a:rPr lang="en-US" dirty="0" err="1"/>
              <a:t>huyền</a:t>
            </a:r>
            <a:r>
              <a:rPr lang="en-US" dirty="0"/>
              <a:t> </a:t>
            </a:r>
            <a:r>
              <a:rPr lang="en-US" dirty="0" err="1"/>
              <a:t>dịch</a:t>
            </a:r>
            <a:r>
              <a:rPr lang="en-US" dirty="0"/>
              <a:t> </a:t>
            </a:r>
            <a:r>
              <a:rPr lang="en-US" dirty="0" err="1"/>
              <a:t>những</a:t>
            </a:r>
            <a:r>
              <a:rPr lang="en-US" dirty="0"/>
              <a:t> </a:t>
            </a:r>
            <a:r>
              <a:rPr lang="en-US" dirty="0" err="1"/>
              <a:t>phân</a:t>
            </a:r>
            <a:r>
              <a:rPr lang="en-US" dirty="0"/>
              <a:t> </a:t>
            </a:r>
            <a:r>
              <a:rPr lang="en-US" dirty="0" err="1"/>
              <a:t>tử</a:t>
            </a:r>
            <a:r>
              <a:rPr lang="en-US" dirty="0"/>
              <a:t> Latex </a:t>
            </a:r>
            <a:r>
              <a:rPr lang="en-US" dirty="0" err="1"/>
              <a:t>polysteren</a:t>
            </a:r>
            <a:r>
              <a:rPr lang="en-US" dirty="0"/>
              <a:t> </a:t>
            </a:r>
            <a:r>
              <a:rPr lang="en-US" dirty="0" err="1"/>
              <a:t>khô</a:t>
            </a:r>
            <a:r>
              <a:rPr lang="en-US" dirty="0"/>
              <a:t>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a:t>
            </a:r>
            <a:r>
              <a:rPr lang="en-US" dirty="0" err="1"/>
              <a:t>kháng</a:t>
            </a:r>
            <a:r>
              <a:rPr lang="en-US" dirty="0"/>
              <a:t> </a:t>
            </a:r>
            <a:r>
              <a:rPr lang="en-US" dirty="0" err="1"/>
              <a:t>thể</a:t>
            </a:r>
            <a:r>
              <a:rPr lang="en-US" dirty="0"/>
              <a:t> </a:t>
            </a:r>
            <a:r>
              <a:rPr lang="en-US" dirty="0" err="1"/>
              <a:t>đơn</a:t>
            </a:r>
            <a:r>
              <a:rPr lang="en-US" dirty="0"/>
              <a:t> </a:t>
            </a:r>
            <a:r>
              <a:rPr lang="en-US" dirty="0" err="1"/>
              <a:t>dòng</a:t>
            </a:r>
            <a:r>
              <a:rPr lang="en-US" dirty="0"/>
              <a:t> </a:t>
            </a:r>
            <a:r>
              <a:rPr lang="en-US" dirty="0" err="1"/>
              <a:t>chuột</a:t>
            </a:r>
            <a:r>
              <a:rPr lang="en-US" dirty="0"/>
              <a:t> anti- VWF </a:t>
            </a:r>
            <a:r>
              <a:rPr lang="en-US" dirty="0" err="1"/>
              <a:t>kháng</a:t>
            </a:r>
            <a:r>
              <a:rPr lang="en-US" dirty="0"/>
              <a:t> </a:t>
            </a:r>
            <a:r>
              <a:rPr lang="en-US" dirty="0" err="1"/>
              <a:t>trực</a:t>
            </a:r>
            <a:r>
              <a:rPr lang="en-US" dirty="0"/>
              <a:t> </a:t>
            </a:r>
            <a:r>
              <a:rPr lang="en-US" dirty="0" err="1"/>
              <a:t>tiếp</a:t>
            </a:r>
            <a:r>
              <a:rPr lang="en-US" dirty="0"/>
              <a:t> epitope VWF </a:t>
            </a:r>
            <a:r>
              <a:rPr lang="en-US" dirty="0" err="1"/>
              <a:t>chứa</a:t>
            </a:r>
            <a:r>
              <a:rPr lang="en-US" dirty="0"/>
              <a:t> albumin </a:t>
            </a:r>
            <a:r>
              <a:rPr lang="en-US" dirty="0" err="1"/>
              <a:t>bò</a:t>
            </a:r>
            <a:r>
              <a:rPr lang="en-US" dirty="0"/>
              <a:t>, </a:t>
            </a:r>
            <a:r>
              <a:rPr lang="en-US" dirty="0" err="1"/>
              <a:t>chất</a:t>
            </a:r>
            <a:r>
              <a:rPr lang="en-US" dirty="0"/>
              <a:t> </a:t>
            </a:r>
            <a:r>
              <a:rPr lang="en-US" dirty="0" err="1"/>
              <a:t>đệm</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endParaRPr lang="en-US" dirty="0"/>
          </a:p>
          <a:p>
            <a:pPr lvl="1"/>
            <a:r>
              <a:rPr lang="en-US" dirty="0"/>
              <a:t>Dung </a:t>
            </a:r>
            <a:r>
              <a:rPr lang="en-US" dirty="0" err="1"/>
              <a:t>dịch</a:t>
            </a:r>
            <a:r>
              <a:rPr lang="en-US" dirty="0"/>
              <a:t> </a:t>
            </a:r>
            <a:r>
              <a:rPr lang="en-US" dirty="0" err="1" smtClean="0"/>
              <a:t>đệm</a:t>
            </a:r>
            <a:endParaRPr lang="en-US" dirty="0" smtClean="0"/>
          </a:p>
          <a:p>
            <a:pPr marL="228600" lvl="1">
              <a:spcBef>
                <a:spcPts val="1000"/>
              </a:spcBef>
            </a:pPr>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a:t>
            </a:r>
          </a:p>
          <a:p>
            <a:pPr marL="0" lvl="1" indent="0">
              <a:spcBef>
                <a:spcPts val="1000"/>
              </a:spcBef>
              <a:buNone/>
            </a:pPr>
            <a:r>
              <a:rPr lang="en-US" dirty="0"/>
              <a:t> </a:t>
            </a:r>
            <a:r>
              <a:rPr lang="en-US" dirty="0" smtClean="0"/>
              <a:t>        </a:t>
            </a:r>
            <a:r>
              <a:rPr lang="en-US" dirty="0" err="1" smtClean="0"/>
              <a:t>nhóm</a:t>
            </a:r>
            <a:r>
              <a:rPr lang="en-US" dirty="0" smtClean="0"/>
              <a:t> </a:t>
            </a:r>
            <a:r>
              <a:rPr lang="en-US" dirty="0" err="1" smtClean="0"/>
              <a:t>máu</a:t>
            </a:r>
            <a:r>
              <a:rPr lang="en-US" dirty="0" smtClean="0"/>
              <a:t> O: 40.3-125.9, </a:t>
            </a:r>
            <a:r>
              <a:rPr lang="en-US" dirty="0" err="1" smtClean="0"/>
              <a:t>nhóm</a:t>
            </a:r>
            <a:r>
              <a:rPr lang="en-US" dirty="0" smtClean="0"/>
              <a:t> </a:t>
            </a:r>
            <a:r>
              <a:rPr lang="en-US" dirty="0" err="1" smtClean="0"/>
              <a:t>máu</a:t>
            </a:r>
            <a:r>
              <a:rPr lang="en-US" dirty="0" smtClean="0"/>
              <a:t> </a:t>
            </a:r>
            <a:r>
              <a:rPr lang="en-US" dirty="0" err="1" smtClean="0"/>
              <a:t>còn</a:t>
            </a:r>
            <a:r>
              <a:rPr lang="en-US" dirty="0" smtClean="0"/>
              <a:t> </a:t>
            </a:r>
            <a:r>
              <a:rPr lang="en-US" dirty="0" err="1" smtClean="0"/>
              <a:t>lại</a:t>
            </a:r>
            <a:r>
              <a:rPr lang="en-US" dirty="0" smtClean="0"/>
              <a:t>: 48.8-163.4 %</a:t>
            </a:r>
          </a:p>
          <a:p>
            <a:endParaRPr lang="en-US" dirty="0"/>
          </a:p>
        </p:txBody>
      </p:sp>
    </p:spTree>
    <p:extLst>
      <p:ext uri="{BB962C8B-B14F-4D97-AF65-F5344CB8AC3E}">
        <p14:creationId xmlns:p14="http://schemas.microsoft.com/office/powerpoint/2010/main" val="4230957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APTT ( Activated  Partial Thromboplastin Time)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Kaolin </a:t>
            </a:r>
            <a:r>
              <a:rPr lang="en-US" b="1" dirty="0" err="1"/>
              <a:t>Cephalin</a:t>
            </a:r>
            <a:r>
              <a:rPr lang="en-US" dirty="0"/>
              <a:t> Clotting Time (</a:t>
            </a:r>
            <a:r>
              <a:rPr lang="en-US" dirty="0" smtClean="0"/>
              <a:t>KCCT)</a:t>
            </a:r>
          </a:p>
          <a:p>
            <a:r>
              <a:rPr lang="en-US" dirty="0"/>
              <a:t>Partial Thromboplastin Time with </a:t>
            </a:r>
            <a:r>
              <a:rPr lang="en-US" b="1" dirty="0"/>
              <a:t>Kaolin </a:t>
            </a:r>
            <a:r>
              <a:rPr lang="en-US" dirty="0"/>
              <a:t>(</a:t>
            </a:r>
            <a:r>
              <a:rPr lang="en-US" dirty="0" smtClean="0"/>
              <a:t>PTTK)</a:t>
            </a:r>
            <a:endParaRPr lang="en-US" dirty="0"/>
          </a:p>
        </p:txBody>
      </p:sp>
    </p:spTree>
    <p:extLst>
      <p:ext uri="{BB962C8B-B14F-4D97-AF65-F5344CB8AC3E}">
        <p14:creationId xmlns:p14="http://schemas.microsoft.com/office/powerpoint/2010/main" val="3568725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1930" y="1690688"/>
            <a:ext cx="5123793" cy="4457864"/>
          </a:xfrm>
          <a:prstGeom prst="rect">
            <a:avLst/>
          </a:prstGeom>
          <a:noFill/>
          <a:ln>
            <a:noFill/>
          </a:ln>
        </p:spPr>
      </p:pic>
    </p:spTree>
    <p:extLst>
      <p:ext uri="{BB962C8B-B14F-4D97-AF65-F5344CB8AC3E}">
        <p14:creationId xmlns:p14="http://schemas.microsoft.com/office/powerpoint/2010/main" val="2863541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pPr lvl="1"/>
            <a:r>
              <a:rPr lang="en-US" dirty="0"/>
              <a:t>APTT </a:t>
            </a:r>
            <a:r>
              <a:rPr lang="en-US" dirty="0" err="1"/>
              <a:t>reagen</a:t>
            </a:r>
            <a:r>
              <a:rPr lang="en-US" dirty="0"/>
              <a:t>: </a:t>
            </a:r>
            <a:r>
              <a:rPr lang="en-US" dirty="0" err="1"/>
              <a:t>lọ</a:t>
            </a:r>
            <a:r>
              <a:rPr lang="en-US" dirty="0"/>
              <a:t> 5*10ml </a:t>
            </a:r>
            <a:r>
              <a:rPr lang="en-US" dirty="0" err="1"/>
              <a:t>thuốc</a:t>
            </a:r>
            <a:r>
              <a:rPr lang="en-US" dirty="0"/>
              <a:t> </a:t>
            </a:r>
            <a:r>
              <a:rPr lang="en-US" dirty="0" err="1"/>
              <a:t>thử</a:t>
            </a:r>
            <a:r>
              <a:rPr lang="en-US" dirty="0"/>
              <a:t> phospholipid </a:t>
            </a:r>
            <a:r>
              <a:rPr lang="en-US" dirty="0" err="1"/>
              <a:t>tổng</a:t>
            </a:r>
            <a:r>
              <a:rPr lang="en-US" dirty="0"/>
              <a:t> </a:t>
            </a:r>
            <a:r>
              <a:rPr lang="en-US" dirty="0" err="1"/>
              <a:t>hợp</a:t>
            </a:r>
            <a:r>
              <a:rPr lang="en-US" dirty="0"/>
              <a:t> </a:t>
            </a:r>
            <a:r>
              <a:rPr lang="en-US" dirty="0" err="1"/>
              <a:t>được</a:t>
            </a:r>
            <a:r>
              <a:rPr lang="en-US" dirty="0"/>
              <a:t> </a:t>
            </a:r>
            <a:r>
              <a:rPr lang="en-US" dirty="0" err="1"/>
              <a:t>đệm</a:t>
            </a:r>
            <a:r>
              <a:rPr lang="en-US" dirty="0"/>
              <a:t> </a:t>
            </a:r>
            <a:r>
              <a:rPr lang="en-US" dirty="0" err="1"/>
              <a:t>chứa</a:t>
            </a:r>
            <a:r>
              <a:rPr lang="en-US" dirty="0"/>
              <a:t> </a:t>
            </a:r>
            <a:r>
              <a:rPr lang="en-US" dirty="0" err="1"/>
              <a:t>chất</a:t>
            </a:r>
            <a:r>
              <a:rPr lang="en-US" dirty="0"/>
              <a:t> </a:t>
            </a:r>
            <a:r>
              <a:rPr lang="en-US" dirty="0" err="1"/>
              <a:t>hoạt</a:t>
            </a:r>
            <a:r>
              <a:rPr lang="en-US" dirty="0"/>
              <a:t> </a:t>
            </a:r>
            <a:r>
              <a:rPr lang="en-US" dirty="0" err="1"/>
              <a:t>hóa</a:t>
            </a:r>
            <a:r>
              <a:rPr lang="en-US" dirty="0"/>
              <a:t> </a:t>
            </a:r>
            <a:r>
              <a:rPr lang="en-US" dirty="0" err="1"/>
              <a:t>silical</a:t>
            </a:r>
            <a:r>
              <a:rPr lang="en-US" dirty="0"/>
              <a:t> colloidal,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a:t>
            </a:r>
            <a:endParaRPr lang="en-US" sz="2000" dirty="0"/>
          </a:p>
          <a:p>
            <a:pPr lvl="1"/>
            <a:r>
              <a:rPr lang="en-US" dirty="0" err="1"/>
              <a:t>Calciclorua</a:t>
            </a:r>
            <a:r>
              <a:rPr lang="en-US" dirty="0"/>
              <a:t>: </a:t>
            </a:r>
            <a:r>
              <a:rPr lang="en-US" dirty="0" err="1"/>
              <a:t>lọ</a:t>
            </a:r>
            <a:r>
              <a:rPr lang="en-US" dirty="0"/>
              <a:t> 5*10ml dung </a:t>
            </a:r>
            <a:r>
              <a:rPr lang="en-US" dirty="0" err="1"/>
              <a:t>dịch</a:t>
            </a:r>
            <a:r>
              <a:rPr lang="en-US" dirty="0"/>
              <a:t> </a:t>
            </a:r>
            <a:r>
              <a:rPr lang="en-US" dirty="0" err="1"/>
              <a:t>calci</a:t>
            </a:r>
            <a:r>
              <a:rPr lang="en-US" dirty="0"/>
              <a:t> </a:t>
            </a:r>
            <a:r>
              <a:rPr lang="en-US" dirty="0" err="1"/>
              <a:t>klorua</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smtClean="0"/>
              <a:t>quản</a:t>
            </a:r>
            <a:endParaRPr lang="en-US" dirty="0" smtClean="0"/>
          </a:p>
          <a:p>
            <a:pPr marL="457200" lvl="1" indent="0">
              <a:buNone/>
            </a:pPr>
            <a:endParaRPr lang="en-US" sz="2000" dirty="0"/>
          </a:p>
          <a:p>
            <a:pPr marL="457200" lvl="1" indent="0">
              <a:buNone/>
            </a:pPr>
            <a:endParaRPr lang="en-US" sz="2000" dirty="0"/>
          </a:p>
          <a:p>
            <a:pPr marL="0" indent="0">
              <a:buNone/>
            </a:pPr>
            <a:endParaRPr lang="en-US" dirty="0"/>
          </a:p>
        </p:txBody>
      </p:sp>
    </p:spTree>
    <p:extLst>
      <p:ext uri="{BB962C8B-B14F-4D97-AF65-F5344CB8AC3E}">
        <p14:creationId xmlns:p14="http://schemas.microsoft.com/office/powerpoint/2010/main" val="3009205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1"/>
          </p:cNvSpPr>
          <p:nvPr>
            <p:ph idx="1"/>
          </p:nvPr>
        </p:nvSpPr>
        <p:spPr/>
        <p:txBody>
          <a:bodyPr/>
          <a:lstStyle/>
          <a:p>
            <a:r>
              <a:rPr lang="en-US" dirty="0"/>
              <a:t>ACL- TOP: </a:t>
            </a:r>
            <a:r>
              <a:rPr lang="en-US" dirty="0" smtClean="0"/>
              <a:t>26-37s</a:t>
            </a:r>
          </a:p>
          <a:p>
            <a:r>
              <a:rPr lang="en-US" dirty="0" err="1" smtClean="0"/>
              <a:t>Tùy</a:t>
            </a:r>
            <a:r>
              <a:rPr lang="en-US" dirty="0" smtClean="0"/>
              <a:t> </a:t>
            </a:r>
            <a:r>
              <a:rPr lang="en-US" dirty="0" err="1" smtClean="0"/>
              <a:t>tứng</a:t>
            </a:r>
            <a:r>
              <a:rPr lang="en-US" dirty="0" smtClean="0"/>
              <a:t> </a:t>
            </a:r>
            <a:r>
              <a:rPr lang="en-US" dirty="0" err="1" smtClean="0"/>
              <a:t>phòng</a:t>
            </a:r>
            <a:r>
              <a:rPr lang="en-US" dirty="0" smtClean="0"/>
              <a:t> </a:t>
            </a:r>
            <a:r>
              <a:rPr lang="en-US" dirty="0" err="1" smtClean="0"/>
              <a:t>xét</a:t>
            </a:r>
            <a:r>
              <a:rPr lang="en-US" dirty="0" smtClean="0"/>
              <a:t> </a:t>
            </a:r>
            <a:r>
              <a:rPr lang="en-US" dirty="0" err="1" smtClean="0"/>
              <a:t>nghiệm</a:t>
            </a:r>
            <a:r>
              <a:rPr lang="en-US" dirty="0" smtClean="0"/>
              <a:t>, </a:t>
            </a:r>
            <a:r>
              <a:rPr lang="en-US" dirty="0" err="1" smtClean="0"/>
              <a:t>thuốc</a:t>
            </a:r>
            <a:r>
              <a:rPr lang="en-US" dirty="0" smtClean="0"/>
              <a:t> </a:t>
            </a:r>
            <a:r>
              <a:rPr lang="en-US" dirty="0" err="1" smtClean="0"/>
              <a:t>thử</a:t>
            </a:r>
            <a:endParaRPr lang="en-US" dirty="0"/>
          </a:p>
          <a:p>
            <a:pPr marL="0" indent="0">
              <a:buNone/>
            </a:pPr>
            <a:endParaRPr lang="en-US" dirty="0"/>
          </a:p>
        </p:txBody>
      </p:sp>
    </p:spTree>
    <p:extLst>
      <p:ext uri="{BB962C8B-B14F-4D97-AF65-F5344CB8AC3E}">
        <p14:creationId xmlns:p14="http://schemas.microsoft.com/office/powerpoint/2010/main" val="2979852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496" y="380890"/>
            <a:ext cx="10515600" cy="1325563"/>
          </a:xfrm>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1537870"/>
              </p:ext>
            </p:extLst>
          </p:nvPr>
        </p:nvGraphicFramePr>
        <p:xfrm>
          <a:off x="1891860" y="1986455"/>
          <a:ext cx="8135008" cy="4101084"/>
        </p:xfrm>
        <a:graphic>
          <a:graphicData uri="http://schemas.openxmlformats.org/drawingml/2006/table">
            <a:tbl>
              <a:tblPr firstRow="1" firstCol="1" bandRow="1">
                <a:tableStyleId>{5C22544A-7EE6-4342-B048-85BDC9FD1C3A}</a:tableStyleId>
              </a:tblPr>
              <a:tblGrid>
                <a:gridCol w="1277009">
                  <a:extLst>
                    <a:ext uri="{9D8B030D-6E8A-4147-A177-3AD203B41FA5}">
                      <a16:colId xmlns:a16="http://schemas.microsoft.com/office/drawing/2014/main" val="1545943100"/>
                    </a:ext>
                  </a:extLst>
                </a:gridCol>
                <a:gridCol w="6857999">
                  <a:extLst>
                    <a:ext uri="{9D8B030D-6E8A-4147-A177-3AD203B41FA5}">
                      <a16:colId xmlns:a16="http://schemas.microsoft.com/office/drawing/2014/main" val="2944607093"/>
                    </a:ext>
                  </a:extLst>
                </a:gridCol>
              </a:tblGrid>
              <a:tr h="3720662">
                <a:tc>
                  <a:txBody>
                    <a:bodyPr/>
                    <a:lstStyle/>
                    <a:p>
                      <a:pPr marL="457200" algn="l">
                        <a:lnSpc>
                          <a:spcPct val="115000"/>
                        </a:lnSpc>
                        <a:spcAft>
                          <a:spcPts val="0"/>
                        </a:spcAft>
                        <a:tabLst>
                          <a:tab pos="90170" algn="l"/>
                        </a:tabLst>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baseline="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0" dirty="0" err="1" smtClean="0">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baseline="0" dirty="0" smtClean="0">
                          <a:effectLst/>
                          <a:latin typeface="Times New Roman" panose="02020603050405020304" pitchFamily="18" charset="0"/>
                          <a:ea typeface="Calibri" panose="020F0502020204030204" pitchFamily="34" charset="0"/>
                          <a:cs typeface="Times New Roman" panose="02020603050405020304" pitchFamily="18" charset="0"/>
                        </a:rPr>
                        <a:t> APTT </a:t>
                      </a:r>
                      <a:r>
                        <a:rPr lang="en-US" sz="1800" baseline="0" dirty="0" err="1" smtClean="0">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baseline="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0" dirty="0" err="1" smtClean="0">
                          <a:effectLst/>
                          <a:latin typeface="Times New Roman" panose="02020603050405020304" pitchFamily="18" charset="0"/>
                          <a:ea typeface="Calibri" panose="020F0502020204030204" pitchFamily="34" charset="0"/>
                          <a:cs typeface="Times New Roman" panose="02020603050405020304" pitchFamily="18" charset="0"/>
                        </a:rPr>
                        <a:t>độc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Calibri" panose="020F050202020403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XII, XI, IX, VIII . </a:t>
                      </a:r>
                      <a:r>
                        <a:rPr lang="en-US" sz="1800" dirty="0" err="1">
                          <a:effectLst/>
                          <a:latin typeface="Times New Roman" panose="02020603050405020304" pitchFamily="18" charset="0"/>
                          <a:cs typeface="Times New Roman" panose="02020603050405020304" pitchFamily="18" charset="0"/>
                        </a:rPr>
                        <a:t>Tuy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nhẹ</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Nói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chung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hơn</a:t>
                      </a:r>
                      <a:r>
                        <a:rPr lang="en-US" sz="1800" dirty="0">
                          <a:effectLst/>
                          <a:latin typeface="Times New Roman" panose="02020603050405020304" pitchFamily="18" charset="0"/>
                          <a:cs typeface="Times New Roman" panose="02020603050405020304" pitchFamily="18" charset="0"/>
                        </a:rPr>
                        <a:t> 20-40% </a:t>
                      </a:r>
                      <a:r>
                        <a:rPr lang="en-US" sz="1800" dirty="0" err="1">
                          <a:effectLst/>
                          <a:latin typeface="Times New Roman" panose="02020603050405020304" pitchFamily="18" charset="0"/>
                          <a:cs typeface="Times New Roman" panose="02020603050405020304" pitchFamily="18" charset="0"/>
                        </a:rPr>
                        <a:t>mức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trước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cs typeface="Times New Roman" panose="02020603050405020304" pitchFamily="18" charset="0"/>
                        </a:rPr>
                        <a:t> APTT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endParaRPr lang="en-US" sz="18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kallikrein</a:t>
                      </a:r>
                      <a:r>
                        <a:rPr lang="en-US" sz="1800" dirty="0">
                          <a:effectLst/>
                          <a:latin typeface="Times New Roman" panose="02020603050405020304" pitchFamily="18" charset="0"/>
                          <a:cs typeface="Times New Roman" panose="02020603050405020304" pitchFamily="18" charset="0"/>
                        </a:rPr>
                        <a:t>.. APTT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mà</a:t>
                      </a:r>
                      <a:r>
                        <a:rPr lang="en-US" sz="1800" dirty="0">
                          <a:effectLst/>
                          <a:latin typeface="Times New Roman" panose="02020603050405020304" pitchFamily="18" charset="0"/>
                          <a:cs typeface="Times New Roman" panose="02020603050405020304" pitchFamily="18" charset="0"/>
                        </a:rPr>
                        <a:t> YTĐM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nhẹ</a:t>
                      </a:r>
                      <a:endParaRPr lang="en-US" sz="18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Chất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chế</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VIII,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hemophili</a:t>
                      </a:r>
                      <a:r>
                        <a:rPr lang="en-US" sz="1800" dirty="0">
                          <a:effectLst/>
                          <a:latin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VIII do </a:t>
                      </a:r>
                      <a:r>
                        <a:rPr lang="en-US" sz="1800" dirty="0" err="1">
                          <a:effectLst/>
                          <a:latin typeface="Times New Roman" panose="02020603050405020304" pitchFamily="18" charset="0"/>
                          <a:cs typeface="Times New Roman" panose="02020603050405020304" pitchFamily="18" charset="0"/>
                        </a:rPr>
                        <a:t>truyền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yt</a:t>
                      </a:r>
                      <a:r>
                        <a:rPr lang="en-US" sz="1800" dirty="0">
                          <a:effectLst/>
                          <a:latin typeface="Times New Roman" panose="02020603050405020304" pitchFamily="18" charset="0"/>
                          <a:cs typeface="Times New Roman" panose="02020603050405020304" pitchFamily="18" charset="0"/>
                        </a:rPr>
                        <a:t> VIII </a:t>
                      </a:r>
                      <a:r>
                        <a:rPr lang="en-US" sz="1800" dirty="0" err="1">
                          <a:effectLst/>
                          <a:latin typeface="Times New Roman" panose="02020603050405020304" pitchFamily="18" charset="0"/>
                          <a:cs typeface="Times New Roman" panose="02020603050405020304" pitchFamily="18" charset="0"/>
                        </a:rPr>
                        <a:t>ngoại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sinh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Vd</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a:t>
                      </a:r>
                    </a:p>
                    <a:p>
                      <a:pPr marL="342900" lvl="0" indent="-342900">
                        <a:lnSpc>
                          <a:spcPct val="115000"/>
                        </a:lnSpc>
                        <a:spcAft>
                          <a:spcPts val="0"/>
                        </a:spcAft>
                        <a:buFont typeface="Calibri" panose="020F0502020204030204" pitchFamily="34" charset="0"/>
                        <a:buChar char="⁻"/>
                        <a:tabLst>
                          <a:tab pos="90170" algn="l"/>
                        </a:tabLst>
                      </a:pPr>
                      <a:r>
                        <a:rPr lang="en-US" sz="1800" dirty="0">
                          <a:effectLst/>
                          <a:latin typeface="Times New Roman" panose="02020603050405020304" pitchFamily="18" charset="0"/>
                          <a:cs typeface="Times New Roman" panose="02020603050405020304" pitchFamily="18" charset="0"/>
                        </a:rPr>
                        <a:t>LA- do </a:t>
                      </a:r>
                      <a:r>
                        <a:rPr lang="en-US" sz="1800" dirty="0" err="1">
                          <a:effectLst/>
                          <a:latin typeface="Times New Roman" panose="02020603050405020304" pitchFamily="18" charset="0"/>
                          <a:cs typeface="Times New Roman" panose="02020603050405020304" pitchFamily="18" charset="0"/>
                        </a:rPr>
                        <a:t>đích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phospholipid</a:t>
                      </a:r>
                      <a:r>
                        <a:rPr lang="en-US" sz="1800"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APTT </a:t>
                      </a:r>
                      <a:r>
                        <a:rPr lang="en-US" sz="1800" dirty="0" err="1">
                          <a:effectLst/>
                          <a:latin typeface="Times New Roman" panose="02020603050405020304" pitchFamily="18" charset="0"/>
                          <a:cs typeface="Times New Roman" panose="02020603050405020304" pitchFamily="18" charset="0"/>
                        </a:rPr>
                        <a:t>đơn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a:t>
                      </a:r>
                      <a:r>
                        <a:rPr lang="en-US" sz="1800" dirty="0">
                          <a:effectLst/>
                          <a:latin typeface="Times New Roman" panose="02020603050405020304" pitchFamily="18" charset="0"/>
                          <a:cs typeface="Times New Roman" panose="02020603050405020304" pitchFamily="18" charset="0"/>
                        </a:rPr>
                        <a:t> PT </a:t>
                      </a:r>
                      <a:r>
                        <a:rPr lang="en-US" sz="1800" dirty="0" err="1">
                          <a:effectLst/>
                          <a:latin typeface="Times New Roman" panose="02020603050405020304" pitchFamily="18" charset="0"/>
                          <a:cs typeface="Times New Roman" panose="02020603050405020304" pitchFamily="18" charset="0"/>
                        </a:rPr>
                        <a:t>cũng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phospholipid </a:t>
                      </a:r>
                      <a:r>
                        <a:rPr lang="en-US" sz="1800" dirty="0" err="1">
                          <a:effectLst/>
                          <a:latin typeface="Times New Roman" panose="02020603050405020304" pitchFamily="18" charset="0"/>
                          <a:cs typeface="Times New Roman" panose="02020603050405020304" pitchFamily="18" charset="0"/>
                        </a:rPr>
                        <a:t>nhưng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thuốc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PT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phospholipid </a:t>
                      </a:r>
                      <a:r>
                        <a:rPr lang="en-US" sz="1800" dirty="0" err="1">
                          <a:effectLst/>
                          <a:latin typeface="Times New Roman" panose="02020603050405020304" pitchFamily="18" charset="0"/>
                          <a:cs typeface="Times New Roman" panose="02020603050405020304" pitchFamily="18" charset="0"/>
                        </a:rPr>
                        <a:t>cao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trung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hòa</a:t>
                      </a:r>
                      <a:r>
                        <a:rPr lang="en-US" sz="1800" dirty="0">
                          <a:effectLst/>
                          <a:latin typeface="Times New Roman" panose="02020603050405020304" pitchFamily="18" charset="0"/>
                          <a:cs typeface="Times New Roman" panose="02020603050405020304" pitchFamily="18" charset="0"/>
                        </a:rPr>
                        <a:t> LA, </a:t>
                      </a:r>
                      <a:r>
                        <a:rPr lang="en-US" sz="1800" dirty="0" err="1">
                          <a:effectLst/>
                          <a:latin typeface="Times New Roman" panose="02020603050405020304" pitchFamily="18" charset="0"/>
                          <a:cs typeface="Times New Roman" panose="02020603050405020304" pitchFamily="18" charset="0"/>
                        </a:rPr>
                        <a:t>nên</a:t>
                      </a:r>
                      <a:r>
                        <a:rPr lang="en-US" sz="1800" dirty="0">
                          <a:effectLst/>
                          <a:latin typeface="Times New Roman" panose="02020603050405020304" pitchFamily="18" charset="0"/>
                          <a:cs typeface="Times New Roman" panose="02020603050405020304" pitchFamily="18" charset="0"/>
                        </a:rPr>
                        <a:t> PT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6930816"/>
                  </a:ext>
                </a:extLst>
              </a:tr>
            </a:tbl>
          </a:graphicData>
        </a:graphic>
      </p:graphicFrame>
    </p:spTree>
    <p:extLst>
      <p:ext uri="{BB962C8B-B14F-4D97-AF65-F5344CB8AC3E}">
        <p14:creationId xmlns:p14="http://schemas.microsoft.com/office/powerpoint/2010/main" val="1418417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302030"/>
              </p:ext>
            </p:extLst>
          </p:nvPr>
        </p:nvGraphicFramePr>
        <p:xfrm>
          <a:off x="1245476" y="1690688"/>
          <a:ext cx="8812923" cy="4879150"/>
        </p:xfrm>
        <a:graphic>
          <a:graphicData uri="http://schemas.openxmlformats.org/drawingml/2006/table">
            <a:tbl>
              <a:tblPr firstRow="1" firstCol="1" bandRow="1">
                <a:tableStyleId>{5C22544A-7EE6-4342-B048-85BDC9FD1C3A}</a:tableStyleId>
              </a:tblPr>
              <a:tblGrid>
                <a:gridCol w="1294302">
                  <a:extLst>
                    <a:ext uri="{9D8B030D-6E8A-4147-A177-3AD203B41FA5}">
                      <a16:colId xmlns:a16="http://schemas.microsoft.com/office/drawing/2014/main" val="586326395"/>
                    </a:ext>
                  </a:extLst>
                </a:gridCol>
                <a:gridCol w="7518621">
                  <a:extLst>
                    <a:ext uri="{9D8B030D-6E8A-4147-A177-3AD203B41FA5}">
                      <a16:colId xmlns:a16="http://schemas.microsoft.com/office/drawing/2014/main" val="1289794135"/>
                    </a:ext>
                  </a:extLst>
                </a:gridCol>
              </a:tblGrid>
              <a:tr h="4725878">
                <a:tc>
                  <a:txBody>
                    <a:bodyPr/>
                    <a:lstStyle/>
                    <a:p>
                      <a:pPr marL="457200">
                        <a:lnSpc>
                          <a:spcPct val="115000"/>
                        </a:lnSpc>
                        <a:spcAft>
                          <a:spcPts val="0"/>
                        </a:spcAft>
                        <a:tabLst>
                          <a:tab pos="90170" algn="l"/>
                        </a:tabLst>
                      </a:pPr>
                      <a:r>
                        <a:rPr lang="en-US" sz="2000" dirty="0" err="1">
                          <a:effectLst/>
                          <a:latin typeface="Times New Roman" panose="02020603050405020304" pitchFamily="18" charset="0"/>
                          <a:cs typeface="Times New Roman" panose="02020603050405020304" pitchFamily="18" charset="0"/>
                        </a:rPr>
                        <a:t>Kéo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dài</a:t>
                      </a:r>
                      <a:r>
                        <a:rPr lang="en-US" sz="2000" dirty="0">
                          <a:effectLst/>
                          <a:latin typeface="Times New Roman" panose="02020603050405020304" pitchFamily="18" charset="0"/>
                          <a:cs typeface="Times New Roman" panose="02020603050405020304" pitchFamily="18" charset="0"/>
                        </a:rPr>
                        <a:t> APTT+PT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Calibri" panose="020F0502020204030204" pitchFamily="34" charset="0"/>
                        <a:buChar char="⁻"/>
                        <a:tabLst>
                          <a:tab pos="90170" algn="l"/>
                        </a:tabLst>
                      </a:pPr>
                      <a:r>
                        <a:rPr lang="en-US" sz="2000" dirty="0" err="1">
                          <a:effectLst/>
                          <a:latin typeface="Times New Roman" panose="02020603050405020304" pitchFamily="18" charset="0"/>
                          <a:cs typeface="Times New Roman" panose="02020603050405020304" pitchFamily="18" charset="0"/>
                        </a:rPr>
                        <a:t>Thiếu</a:t>
                      </a:r>
                      <a:r>
                        <a:rPr lang="en-US" sz="2000" dirty="0">
                          <a:effectLst/>
                          <a:latin typeface="Times New Roman" panose="02020603050405020304" pitchFamily="18" charset="0"/>
                          <a:cs typeface="Times New Roman" panose="02020603050405020304" pitchFamily="18" charset="0"/>
                        </a:rPr>
                        <a:t> vitamin K</a:t>
                      </a:r>
                    </a:p>
                    <a:p>
                      <a:pPr marL="342900" lvl="0" indent="-342900">
                        <a:lnSpc>
                          <a:spcPct val="115000"/>
                        </a:lnSpc>
                        <a:spcAft>
                          <a:spcPts val="0"/>
                        </a:spcAft>
                        <a:buFont typeface="Calibri" panose="020F0502020204030204" pitchFamily="34" charset="0"/>
                        <a:buChar char="⁻"/>
                        <a:tabLst>
                          <a:tab pos="90170" algn="l"/>
                        </a:tabLst>
                      </a:pPr>
                      <a:r>
                        <a:rPr lang="en-US" sz="2000" dirty="0" err="1">
                          <a:effectLst/>
                          <a:latin typeface="Times New Roman" panose="02020603050405020304" pitchFamily="18" charset="0"/>
                          <a:cs typeface="Times New Roman" panose="02020603050405020304" pitchFamily="18" charset="0"/>
                        </a:rPr>
                        <a:t>Bệnh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gan</a:t>
                      </a:r>
                      <a:r>
                        <a:rPr lang="en-US" sz="2000" dirty="0">
                          <a:effectLst/>
                          <a:latin typeface="Times New Roman" panose="02020603050405020304" pitchFamily="18" charset="0"/>
                          <a:cs typeface="Times New Roman" panose="02020603050405020304" pitchFamily="18" charset="0"/>
                        </a:rPr>
                        <a:t> do</a:t>
                      </a:r>
                    </a:p>
                    <a:p>
                      <a:pPr marL="457200">
                        <a:lnSpc>
                          <a:spcPct val="115000"/>
                        </a:lnSpc>
                        <a:spcAft>
                          <a:spcPts val="0"/>
                        </a:spcAft>
                        <a:tabLst>
                          <a:tab pos="90170" algn="l"/>
                        </a:tabLst>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Kém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hấp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thu</a:t>
                      </a:r>
                      <a:r>
                        <a:rPr lang="en-US" sz="2000" dirty="0">
                          <a:effectLst/>
                          <a:latin typeface="Times New Roman" panose="02020603050405020304" pitchFamily="18" charset="0"/>
                          <a:cs typeface="Times New Roman" panose="02020603050405020304" pitchFamily="18" charset="0"/>
                        </a:rPr>
                        <a:t> vitamin K</a:t>
                      </a:r>
                    </a:p>
                    <a:p>
                      <a:pPr marL="457200">
                        <a:lnSpc>
                          <a:spcPct val="115000"/>
                        </a:lnSpc>
                        <a:spcAft>
                          <a:spcPts val="0"/>
                        </a:spcAft>
                        <a:tabLst>
                          <a:tab pos="90170" algn="l"/>
                        </a:tabLst>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Giảm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tổng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hợp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yếu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máu</a:t>
                      </a:r>
                      <a:endParaRPr lang="en-US" sz="2000" dirty="0">
                        <a:effectLst/>
                        <a:latin typeface="Times New Roman" panose="02020603050405020304" pitchFamily="18" charset="0"/>
                        <a:cs typeface="Times New Roman" panose="02020603050405020304" pitchFamily="18" charset="0"/>
                      </a:endParaRPr>
                    </a:p>
                    <a:p>
                      <a:pPr marL="457200">
                        <a:lnSpc>
                          <a:spcPct val="115000"/>
                        </a:lnSpc>
                        <a:spcAft>
                          <a:spcPts val="0"/>
                        </a:spcAft>
                        <a:tabLst>
                          <a:tab pos="90170" algn="l"/>
                        </a:tabLst>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Rối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loạn</a:t>
                      </a:r>
                      <a:r>
                        <a:rPr lang="en-US" sz="2000" dirty="0">
                          <a:effectLst/>
                          <a:latin typeface="Times New Roman" panose="02020603050405020304" pitchFamily="18" charset="0"/>
                          <a:cs typeface="Times New Roman" panose="02020603050405020304" pitchFamily="18" charset="0"/>
                        </a:rPr>
                        <a:t> fibrinogen </a:t>
                      </a:r>
                      <a:r>
                        <a:rPr lang="en-US" sz="2000" dirty="0" err="1">
                          <a:effectLst/>
                          <a:latin typeface="Times New Roman" panose="02020603050405020304" pitchFamily="18" charset="0"/>
                          <a:cs typeface="Times New Roman" panose="02020603050405020304" pitchFamily="18" charset="0"/>
                        </a:rPr>
                        <a:t>mắc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phải</a:t>
                      </a:r>
                      <a:r>
                        <a:rPr lang="en-US" sz="2000" dirty="0">
                          <a:effectLst/>
                          <a:latin typeface="Times New Roman" panose="02020603050405020304" pitchFamily="18" charset="0"/>
                          <a:cs typeface="Times New Roman" panose="02020603050405020304" pitchFamily="18" charset="0"/>
                        </a:rPr>
                        <a:t> do </a:t>
                      </a:r>
                      <a:r>
                        <a:rPr lang="en-US" sz="2000" dirty="0" err="1">
                          <a:effectLst/>
                          <a:latin typeface="Times New Roman" panose="02020603050405020304" pitchFamily="18" charset="0"/>
                          <a:cs typeface="Times New Roman" panose="02020603050405020304" pitchFamily="18" charset="0"/>
                        </a:rPr>
                        <a:t>thay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đổi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thành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phần</a:t>
                      </a:r>
                      <a:r>
                        <a:rPr lang="en-US" sz="2000" dirty="0">
                          <a:effectLst/>
                          <a:latin typeface="Times New Roman" panose="02020603050405020304" pitchFamily="18" charset="0"/>
                          <a:cs typeface="Times New Roman" panose="02020603050405020304" pitchFamily="18" charset="0"/>
                        </a:rPr>
                        <a:t> sialic 	acid </a:t>
                      </a:r>
                      <a:r>
                        <a:rPr lang="en-US" sz="2000" dirty="0" err="1">
                          <a:effectLst/>
                          <a:latin typeface="Times New Roman" panose="02020603050405020304" pitchFamily="18" charset="0"/>
                          <a:cs typeface="Times New Roman" panose="02020603050405020304" pitchFamily="18" charset="0"/>
                        </a:rPr>
                        <a:t>trong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phân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tử</a:t>
                      </a:r>
                      <a:r>
                        <a:rPr lang="en-US" sz="2000" dirty="0">
                          <a:effectLst/>
                          <a:latin typeface="Times New Roman" panose="02020603050405020304" pitchFamily="18" charset="0"/>
                          <a:cs typeface="Times New Roman" panose="02020603050405020304" pitchFamily="18" charset="0"/>
                        </a:rPr>
                        <a:t> fibrinogen. </a:t>
                      </a:r>
                      <a:r>
                        <a:rPr lang="en-US" sz="2000" dirty="0" err="1">
                          <a:effectLst/>
                          <a:latin typeface="Times New Roman" panose="02020603050405020304" pitchFamily="18" charset="0"/>
                          <a:cs typeface="Times New Roman" panose="02020603050405020304" pitchFamily="18" charset="0"/>
                        </a:rPr>
                        <a:t>Cũng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thấy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tương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tự</a:t>
                      </a:r>
                      <a:r>
                        <a:rPr lang="en-US" sz="2000" dirty="0">
                          <a:effectLst/>
                          <a:latin typeface="Times New Roman" panose="02020603050405020304" pitchFamily="18" charset="0"/>
                          <a:cs typeface="Times New Roman" panose="02020603050405020304" pitchFamily="18" charset="0"/>
                        </a:rPr>
                        <a:t> ở </a:t>
                      </a:r>
                      <a:r>
                        <a:rPr lang="en-US" sz="2000" dirty="0" err="1">
                          <a:effectLst/>
                          <a:latin typeface="Times New Roman" panose="02020603050405020304" pitchFamily="18" charset="0"/>
                          <a:cs typeface="Times New Roman" panose="02020603050405020304" pitchFamily="18" charset="0"/>
                        </a:rPr>
                        <a:t>trẻ</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nhũ</a:t>
                      </a:r>
                      <a:r>
                        <a:rPr lang="en-US" sz="2000" baseline="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nhi</a:t>
                      </a:r>
                      <a:r>
                        <a:rPr lang="en-US" sz="2000" dirty="0" smtClean="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gọi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là</a:t>
                      </a:r>
                      <a:r>
                        <a:rPr lang="en-US" sz="2000" dirty="0">
                          <a:effectLst/>
                          <a:latin typeface="Times New Roman" panose="02020603050405020304" pitchFamily="18" charset="0"/>
                          <a:cs typeface="Times New Roman" panose="02020603050405020304" pitchFamily="18" charset="0"/>
                        </a:rPr>
                        <a:t> “fetal fibrinogen”</a:t>
                      </a:r>
                    </a:p>
                    <a:p>
                      <a:pPr marL="342900" lvl="0" indent="-342900">
                        <a:lnSpc>
                          <a:spcPct val="115000"/>
                        </a:lnSpc>
                        <a:spcAft>
                          <a:spcPts val="0"/>
                        </a:spcAft>
                        <a:buFont typeface="Calibri" panose="020F0502020204030204" pitchFamily="34" charset="0"/>
                        <a:buChar char="⁻"/>
                        <a:tabLst>
                          <a:tab pos="90170" algn="l"/>
                        </a:tabLst>
                      </a:pPr>
                      <a:r>
                        <a:rPr lang="en-US" sz="2000" dirty="0" err="1">
                          <a:effectLst/>
                          <a:latin typeface="Times New Roman" panose="02020603050405020304" pitchFamily="18" charset="0"/>
                          <a:cs typeface="Times New Roman" panose="02020603050405020304" pitchFamily="18" charset="0"/>
                        </a:rPr>
                        <a:t>Ức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trực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tiếp</a:t>
                      </a:r>
                      <a:r>
                        <a:rPr lang="en-US" sz="2000" dirty="0">
                          <a:effectLst/>
                          <a:latin typeface="Times New Roman" panose="02020603050405020304" pitchFamily="18" charset="0"/>
                          <a:cs typeface="Times New Roman" panose="02020603050405020304" pitchFamily="18" charset="0"/>
                        </a:rPr>
                        <a:t> thrombin: </a:t>
                      </a:r>
                      <a:r>
                        <a:rPr lang="en-US" sz="2000" dirty="0" err="1">
                          <a:effectLst/>
                          <a:latin typeface="Times New Roman" panose="02020603050405020304" pitchFamily="18" charset="0"/>
                          <a:cs typeface="Times New Roman" panose="02020603050405020304" pitchFamily="18" charset="0"/>
                        </a:rPr>
                        <a:t>hirudin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argatroban</a:t>
                      </a:r>
                      <a:r>
                        <a:rPr lang="en-US" sz="2000" dirty="0">
                          <a:effectLst/>
                          <a:latin typeface="Times New Roman" panose="02020603050405020304" pitchFamily="18" charset="0"/>
                          <a:cs typeface="Times New Roman" panose="02020603050405020304" pitchFamily="18" charset="0"/>
                        </a:rPr>
                        <a:t>, dabigatran (</a:t>
                      </a:r>
                      <a:r>
                        <a:rPr lang="en-US" sz="2000" dirty="0" err="1">
                          <a:effectLst/>
                          <a:latin typeface="Times New Roman" panose="02020603050405020304" pitchFamily="18" charset="0"/>
                          <a:cs typeface="Times New Roman" panose="02020603050405020304" pitchFamily="18" charset="0"/>
                        </a:rPr>
                        <a:t>nồng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độ</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thấp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có</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thể</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kéo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dài</a:t>
                      </a:r>
                      <a:r>
                        <a:rPr lang="en-US" sz="2000" dirty="0">
                          <a:effectLst/>
                          <a:latin typeface="Times New Roman" panose="02020603050405020304" pitchFamily="18" charset="0"/>
                          <a:cs typeface="Times New Roman" panose="02020603050405020304" pitchFamily="18" charset="0"/>
                        </a:rPr>
                        <a:t> PT).</a:t>
                      </a:r>
                    </a:p>
                    <a:p>
                      <a:pPr marL="342900" lvl="0" indent="-342900">
                        <a:lnSpc>
                          <a:spcPct val="115000"/>
                        </a:lnSpc>
                        <a:spcAft>
                          <a:spcPts val="0"/>
                        </a:spcAft>
                        <a:buFont typeface="Calibri" panose="020F0502020204030204" pitchFamily="34" charset="0"/>
                        <a:buChar char="⁻"/>
                        <a:tabLst>
                          <a:tab pos="90170" algn="l"/>
                        </a:tabLst>
                      </a:pPr>
                      <a:r>
                        <a:rPr lang="en-US" sz="2000" dirty="0">
                          <a:effectLst/>
                          <a:latin typeface="Times New Roman" panose="02020603050405020304" pitchFamily="18" charset="0"/>
                          <a:cs typeface="Times New Roman" panose="02020603050405020304" pitchFamily="18" charset="0"/>
                        </a:rPr>
                        <a:t>DIC: </a:t>
                      </a:r>
                      <a:r>
                        <a:rPr lang="en-US" sz="2000" dirty="0" err="1">
                          <a:effectLst/>
                          <a:latin typeface="Times New Roman" panose="02020603050405020304" pitchFamily="18" charset="0"/>
                          <a:cs typeface="Times New Roman" panose="02020603050405020304" pitchFamily="18" charset="0"/>
                        </a:rPr>
                        <a:t>tiêu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thụ</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yếu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máu</a:t>
                      </a:r>
                      <a:endParaRPr lang="en-US" sz="20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tabLst>
                          <a:tab pos="90170" algn="l"/>
                        </a:tabLst>
                      </a:pPr>
                      <a:r>
                        <a:rPr lang="en-US" sz="2000" dirty="0" err="1">
                          <a:effectLst/>
                          <a:latin typeface="Times New Roman" panose="02020603050405020304" pitchFamily="18" charset="0"/>
                          <a:cs typeface="Times New Roman" panose="02020603050405020304" pitchFamily="18" charset="0"/>
                        </a:rPr>
                        <a:t>Truyền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khối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lượng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lớn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dẫn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tới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yếu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bị</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loãng</a:t>
                      </a:r>
                      <a:endParaRPr lang="en-US" sz="20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Calibri" panose="020F0502020204030204" pitchFamily="34" charset="0"/>
                        <a:buChar char="⁻"/>
                        <a:tabLst>
                          <a:tab pos="90170" algn="l"/>
                        </a:tabLst>
                      </a:pPr>
                      <a:r>
                        <a:rPr lang="en-US" sz="2000" dirty="0" err="1">
                          <a:effectLst/>
                          <a:latin typeface="Times New Roman" panose="02020603050405020304" pitchFamily="18" charset="0"/>
                          <a:cs typeface="Times New Roman" panose="02020603050405020304" pitchFamily="18" charset="0"/>
                        </a:rPr>
                        <a:t>Điều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trị</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tiêu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sợi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huyết</a:t>
                      </a:r>
                      <a:r>
                        <a:rPr lang="en-US" sz="2000" dirty="0">
                          <a:effectLst/>
                          <a:latin typeface="Times New Roman" panose="02020603050405020304" pitchFamily="18" charset="0"/>
                          <a:cs typeface="Times New Roman" panose="02020603050405020304" pitchFamily="18" charset="0"/>
                        </a:rPr>
                        <a:t> do </a:t>
                      </a:r>
                      <a:r>
                        <a:rPr lang="en-US" sz="2000" dirty="0" err="1">
                          <a:effectLst/>
                          <a:latin typeface="Times New Roman" panose="02020603050405020304" pitchFamily="18" charset="0"/>
                          <a:cs typeface="Times New Roman" panose="02020603050405020304" pitchFamily="18" charset="0"/>
                        </a:rPr>
                        <a:t>giảm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nồng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độ</a:t>
                      </a:r>
                      <a:r>
                        <a:rPr lang="en-US" sz="2000" dirty="0">
                          <a:effectLst/>
                          <a:latin typeface="Times New Roman" panose="02020603050405020304" pitchFamily="18" charset="0"/>
                          <a:cs typeface="Times New Roman" panose="02020603050405020304" pitchFamily="18" charset="0"/>
                        </a:rPr>
                        <a:t> fibrinogen</a:t>
                      </a:r>
                    </a:p>
                    <a:p>
                      <a:pPr marL="342900" lvl="0" indent="-342900">
                        <a:lnSpc>
                          <a:spcPct val="115000"/>
                        </a:lnSpc>
                        <a:spcAft>
                          <a:spcPts val="0"/>
                        </a:spcAft>
                        <a:buFont typeface="Calibri" panose="020F0502020204030204" pitchFamily="34" charset="0"/>
                        <a:buChar char="⁻"/>
                        <a:tabLst>
                          <a:tab pos="90170" algn="l"/>
                        </a:tabLst>
                      </a:pPr>
                      <a:r>
                        <a:rPr lang="en-US" sz="2000" dirty="0" err="1">
                          <a:effectLst/>
                          <a:latin typeface="Times New Roman" panose="02020603050405020304" pitchFamily="18" charset="0"/>
                          <a:cs typeface="Times New Roman" panose="02020603050405020304" pitchFamily="18" charset="0"/>
                        </a:rPr>
                        <a:t>Thiếu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nhiều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yếu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Giảm</a:t>
                      </a:r>
                      <a:r>
                        <a:rPr lang="en-US" sz="2000" dirty="0">
                          <a:effectLst/>
                          <a:latin typeface="Times New Roman" panose="02020603050405020304" pitchFamily="18" charset="0"/>
                          <a:cs typeface="Times New Roman" panose="02020603050405020304" pitchFamily="18" charset="0"/>
                        </a:rPr>
                        <a:t> con </a:t>
                      </a:r>
                      <a:r>
                        <a:rPr lang="en-US" sz="2000" dirty="0" err="1">
                          <a:effectLst/>
                          <a:latin typeface="Times New Roman" panose="02020603050405020304" pitchFamily="18" charset="0"/>
                          <a:cs typeface="Times New Roman" panose="02020603050405020304" pitchFamily="18" charset="0"/>
                        </a:rPr>
                        <a:t>đường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chung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062274"/>
                  </a:ext>
                </a:extLst>
              </a:tr>
            </a:tbl>
          </a:graphicData>
        </a:graphic>
      </p:graphicFrame>
    </p:spTree>
    <p:extLst>
      <p:ext uri="{BB962C8B-B14F-4D97-AF65-F5344CB8AC3E}">
        <p14:creationId xmlns:p14="http://schemas.microsoft.com/office/powerpoint/2010/main" val="4192268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4805406"/>
              </p:ext>
            </p:extLst>
          </p:nvPr>
        </p:nvGraphicFramePr>
        <p:xfrm>
          <a:off x="1401097" y="1578078"/>
          <a:ext cx="9306232" cy="4881717"/>
        </p:xfrm>
        <a:graphic>
          <a:graphicData uri="http://schemas.openxmlformats.org/drawingml/2006/table">
            <a:tbl>
              <a:tblPr firstRow="1" firstCol="1" bandRow="1">
                <a:tableStyleId>{5C22544A-7EE6-4342-B048-85BDC9FD1C3A}</a:tableStyleId>
              </a:tblPr>
              <a:tblGrid>
                <a:gridCol w="2171360">
                  <a:extLst>
                    <a:ext uri="{9D8B030D-6E8A-4147-A177-3AD203B41FA5}">
                      <a16:colId xmlns:a16="http://schemas.microsoft.com/office/drawing/2014/main" val="806529218"/>
                    </a:ext>
                  </a:extLst>
                </a:gridCol>
                <a:gridCol w="7134872">
                  <a:extLst>
                    <a:ext uri="{9D8B030D-6E8A-4147-A177-3AD203B41FA5}">
                      <a16:colId xmlns:a16="http://schemas.microsoft.com/office/drawing/2014/main" val="3086937398"/>
                    </a:ext>
                  </a:extLst>
                </a:gridCol>
              </a:tblGrid>
              <a:tr h="1769689">
                <a:tc>
                  <a:txBody>
                    <a:bodyPr/>
                    <a:lstStyle/>
                    <a:p>
                      <a:pPr marL="457200">
                        <a:lnSpc>
                          <a:spcPct val="115000"/>
                        </a:lnSpc>
                        <a:spcAft>
                          <a:spcPts val="0"/>
                        </a:spcAft>
                        <a:tabLst>
                          <a:tab pos="90170" algn="l"/>
                        </a:tabLst>
                      </a:pPr>
                      <a:r>
                        <a:rPr lang="en-US" sz="1800">
                          <a:effectLst/>
                          <a:latin typeface="Times New Roman" panose="02020603050405020304" pitchFamily="18" charset="0"/>
                          <a:cs typeface="Times New Roman" panose="02020603050405020304" pitchFamily="18" charset="0"/>
                        </a:rPr>
                        <a:t>Tăng APTT +- kéo dài PT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Calibri" panose="020F0502020204030204" pitchFamily="34" charset="0"/>
                        <a:buChar char="⁻"/>
                        <a:tabLst>
                          <a:tab pos="90170" algn="l"/>
                        </a:tabLst>
                      </a:pPr>
                      <a:r>
                        <a:rPr lang="en-US" sz="1800" dirty="0">
                          <a:effectLst/>
                          <a:latin typeface="Times New Roman" panose="02020603050405020304" pitchFamily="18" charset="0"/>
                          <a:cs typeface="Times New Roman" panose="02020603050405020304" pitchFamily="18" charset="0"/>
                        </a:rPr>
                        <a:t>UFH: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APTT, PT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nhẹ</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APTT </a:t>
                      </a:r>
                      <a:r>
                        <a:rPr lang="en-US" sz="1800" dirty="0" err="1">
                          <a:effectLst/>
                          <a:latin typeface="Times New Roman" panose="02020603050405020304" pitchFamily="18" charset="0"/>
                          <a:cs typeface="Times New Roman" panose="02020603050405020304" pitchFamily="18" charset="0"/>
                        </a:rPr>
                        <a:t>đơn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chủ</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vì</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thuốc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PT </a:t>
                      </a:r>
                      <a:r>
                        <a:rPr lang="en-US" sz="1800" dirty="0" err="1">
                          <a:effectLst/>
                          <a:latin typeface="Times New Roman" panose="02020603050405020304" pitchFamily="18" charset="0"/>
                          <a:cs typeface="Times New Roman" panose="02020603050405020304" pitchFamily="18" charset="0"/>
                        </a:rPr>
                        <a:t>chứa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nên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chặn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hiệu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cao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2 test.</a:t>
                      </a:r>
                    </a:p>
                    <a:p>
                      <a:pPr marL="342900" lvl="0" indent="-342900">
                        <a:lnSpc>
                          <a:spcPct val="115000"/>
                        </a:lnSpc>
                        <a:spcAft>
                          <a:spcPts val="0"/>
                        </a:spcAft>
                        <a:buFont typeface="Calibri" panose="020F050202020403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phospholipid</a:t>
                      </a:r>
                    </a:p>
                    <a:p>
                      <a:pPr marL="342900" lvl="0" indent="-342900">
                        <a:lnSpc>
                          <a:spcPct val="115000"/>
                        </a:lnSpc>
                        <a:spcAft>
                          <a:spcPts val="0"/>
                        </a:spcAft>
                        <a:buFont typeface="Calibri" panose="020F0502020204030204" pitchFamily="34" charset="0"/>
                        <a:buChar char="⁻"/>
                        <a:tabLst>
                          <a:tab pos="90170" algn="l"/>
                        </a:tabLst>
                      </a:pPr>
                      <a:r>
                        <a:rPr lang="en-US" sz="1800" dirty="0" err="1">
                          <a:effectLst/>
                          <a:latin typeface="Times New Roman" panose="02020603050405020304" pitchFamily="18" charset="0"/>
                          <a:cs typeface="Times New Roman" panose="02020603050405020304" pitchFamily="18" charset="0"/>
                        </a:rPr>
                        <a:t>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chế</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cs typeface="Times New Roman" panose="02020603050405020304" pitchFamily="18" charset="0"/>
                        </a:rPr>
                        <a:t> FX, FV.</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097044"/>
                  </a:ext>
                </a:extLst>
              </a:tr>
              <a:tr h="1342339">
                <a:tc>
                  <a:txBody>
                    <a:bodyPr/>
                    <a:lstStyle/>
                    <a:p>
                      <a:pPr marL="457200">
                        <a:lnSpc>
                          <a:spcPct val="115000"/>
                        </a:lnSpc>
                        <a:spcAft>
                          <a:spcPts val="0"/>
                        </a:spcAft>
                        <a:tabLst>
                          <a:tab pos="901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APTT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defTabSz="914400" rtl="0" eaLnBrk="1" fontAlgn="auto" latinLnBrk="0" hangingPunct="1">
                        <a:lnSpc>
                          <a:spcPct val="115000"/>
                        </a:lnSpc>
                        <a:spcBef>
                          <a:spcPts val="0"/>
                        </a:spcBef>
                        <a:spcAft>
                          <a:spcPts val="0"/>
                        </a:spcAft>
                        <a:buClrTx/>
                        <a:buSzTx/>
                        <a:buFont typeface="Calibri" panose="020F0502020204030204" pitchFamily="34" charset="0"/>
                        <a:buChar char="⁻"/>
                        <a:tabLst>
                          <a:tab pos="90170" algn="l"/>
                        </a:tabLst>
                        <a:defRP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Warfarin: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APTT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liều</a:t>
                      </a:r>
                      <a:endParaRPr lang="en-US"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spcAft>
                          <a:spcPts val="0"/>
                        </a:spcAft>
                        <a:buFont typeface="Calibri" panose="020F0502020204030204" pitchFamily="34" charset="0"/>
                        <a:buNone/>
                        <a:tabLst>
                          <a:tab pos="9017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nồng</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1882138"/>
                  </a:ext>
                </a:extLst>
              </a:tr>
              <a:tr h="1769689">
                <a:tc>
                  <a:txBody>
                    <a:bodyPr/>
                    <a:lstStyle/>
                    <a:p>
                      <a:pPr marL="457200">
                        <a:lnSpc>
                          <a:spcPct val="115000"/>
                        </a:lnSpc>
                        <a:spcAft>
                          <a:spcPts val="0"/>
                        </a:spcAft>
                        <a:tabLst>
                          <a:tab pos="9017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APTT</a:t>
                      </a:r>
                    </a:p>
                  </a:txBody>
                  <a:tcPr marL="68580" marR="68580" marT="0" marB="0"/>
                </a:tc>
                <a:tc>
                  <a:txBody>
                    <a:bodyPr/>
                    <a:lstStyle/>
                    <a:p>
                      <a:pPr marL="342900" lvl="0" indent="-342900">
                        <a:lnSpc>
                          <a:spcPct val="115000"/>
                        </a:lnSpc>
                        <a:spcAft>
                          <a:spcPts val="0"/>
                        </a:spcAft>
                        <a:buFont typeface="Calibri" panose="020F0502020204030204" pitchFamily="34" charset="0"/>
                        <a:buChar char="⁻"/>
                        <a:tabLst>
                          <a:tab pos="901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VIII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protein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VIII.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VIII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anti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UFH</a:t>
                      </a:r>
                    </a:p>
                    <a:p>
                      <a:pPr marL="342900" lvl="0" indent="-342900">
                        <a:lnSpc>
                          <a:spcPct val="115000"/>
                        </a:lnSpc>
                        <a:spcAft>
                          <a:spcPts val="0"/>
                        </a:spcAft>
                        <a:buFont typeface="Calibri" panose="020F0502020204030204" pitchFamily="34" charset="0"/>
                        <a:buChar char="⁻"/>
                        <a:tabLst>
                          <a:tab pos="9017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564518210"/>
                  </a:ext>
                </a:extLst>
              </a:tr>
            </a:tbl>
          </a:graphicData>
        </a:graphic>
      </p:graphicFrame>
    </p:spTree>
    <p:extLst>
      <p:ext uri="{BB962C8B-B14F-4D97-AF65-F5344CB8AC3E}">
        <p14:creationId xmlns:p14="http://schemas.microsoft.com/office/powerpoint/2010/main" val="307660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Những</a:t>
            </a:r>
            <a:r>
              <a:rPr lang="en-US" dirty="0" smtClean="0"/>
              <a:t> </a:t>
            </a:r>
            <a:r>
              <a:rPr lang="en-US" dirty="0" err="1" smtClean="0"/>
              <a:t>điều</a:t>
            </a:r>
            <a:r>
              <a:rPr lang="en-US" dirty="0" smtClean="0"/>
              <a:t> </a:t>
            </a:r>
            <a:r>
              <a:rPr lang="en-US" dirty="0" err="1" smtClean="0"/>
              <a:t>cần</a:t>
            </a:r>
            <a:r>
              <a:rPr lang="en-US" dirty="0" smtClean="0"/>
              <a:t> </a:t>
            </a:r>
            <a:r>
              <a:rPr lang="en-US" dirty="0" err="1" smtClean="0"/>
              <a:t>lưu</a:t>
            </a:r>
            <a:r>
              <a:rPr lang="en-US" dirty="0" smtClean="0"/>
              <a:t> ý </a:t>
            </a:r>
            <a:endParaRPr lang="en-US" dirty="0"/>
          </a:p>
        </p:txBody>
      </p:sp>
      <p:sp>
        <p:nvSpPr>
          <p:cNvPr id="3" name="Content Placeholder 2"/>
          <p:cNvSpPr>
            <a:spLocks noGrp="1"/>
          </p:cNvSpPr>
          <p:nvPr>
            <p:ph idx="1"/>
          </p:nvPr>
        </p:nvSpPr>
        <p:spPr/>
        <p:txBody>
          <a:bodyPr/>
          <a:lstStyle/>
          <a:p>
            <a:pPr lvl="0"/>
            <a:r>
              <a:rPr lang="en-US" b="1" dirty="0"/>
              <a:t>APTT </a:t>
            </a:r>
            <a:r>
              <a:rPr lang="en-US" b="1" dirty="0" err="1"/>
              <a:t>rất</a:t>
            </a:r>
            <a:r>
              <a:rPr lang="en-US" b="1" dirty="0"/>
              <a:t> </a:t>
            </a:r>
            <a:r>
              <a:rPr lang="en-US" b="1" dirty="0" err="1"/>
              <a:t>thường</a:t>
            </a:r>
            <a:r>
              <a:rPr lang="en-US" b="1" dirty="0"/>
              <a:t> </a:t>
            </a:r>
            <a:r>
              <a:rPr lang="en-US" b="1" dirty="0" err="1"/>
              <a:t>được</a:t>
            </a:r>
            <a:r>
              <a:rPr lang="en-US" b="1" dirty="0"/>
              <a:t> </a:t>
            </a:r>
            <a:r>
              <a:rPr lang="en-US" b="1" dirty="0" err="1"/>
              <a:t>sử</a:t>
            </a:r>
            <a:r>
              <a:rPr lang="en-US" b="1" dirty="0"/>
              <a:t> </a:t>
            </a:r>
            <a:r>
              <a:rPr lang="en-US" b="1" dirty="0" err="1"/>
              <a:t>dụng</a:t>
            </a:r>
            <a:r>
              <a:rPr lang="en-US" b="1" dirty="0"/>
              <a:t> </a:t>
            </a:r>
            <a:r>
              <a:rPr lang="en-US" b="1" dirty="0" err="1"/>
              <a:t>để</a:t>
            </a:r>
            <a:r>
              <a:rPr lang="en-US" b="1" dirty="0"/>
              <a:t> </a:t>
            </a:r>
            <a:r>
              <a:rPr lang="en-US" b="1" dirty="0" err="1"/>
              <a:t>theo</a:t>
            </a:r>
            <a:r>
              <a:rPr lang="en-US" b="1" dirty="0"/>
              <a:t> </a:t>
            </a:r>
            <a:r>
              <a:rPr lang="en-US" b="1" dirty="0" err="1"/>
              <a:t>dõi</a:t>
            </a:r>
            <a:r>
              <a:rPr lang="en-US" b="1" dirty="0"/>
              <a:t> UFH. </a:t>
            </a:r>
            <a:r>
              <a:rPr lang="en-US" b="1" dirty="0" err="1"/>
              <a:t>Nhưng</a:t>
            </a:r>
            <a:r>
              <a:rPr lang="en-US" b="1" dirty="0"/>
              <a:t> </a:t>
            </a:r>
            <a:r>
              <a:rPr lang="en-US" b="1" dirty="0" err="1"/>
              <a:t>nó</a:t>
            </a:r>
            <a:r>
              <a:rPr lang="en-US" b="1" dirty="0"/>
              <a:t> </a:t>
            </a:r>
            <a:r>
              <a:rPr lang="en-US" b="1" dirty="0" err="1"/>
              <a:t>lại</a:t>
            </a:r>
            <a:r>
              <a:rPr lang="en-US" b="1" dirty="0"/>
              <a:t> </a:t>
            </a:r>
            <a:r>
              <a:rPr lang="en-US" b="1" dirty="0" err="1"/>
              <a:t>cực</a:t>
            </a:r>
            <a:r>
              <a:rPr lang="en-US" b="1" dirty="0"/>
              <a:t> </a:t>
            </a:r>
            <a:r>
              <a:rPr lang="en-US" b="1" dirty="0" err="1"/>
              <a:t>kì</a:t>
            </a:r>
            <a:r>
              <a:rPr lang="en-US" b="1" dirty="0"/>
              <a:t> </a:t>
            </a:r>
            <a:r>
              <a:rPr lang="en-US" b="1" dirty="0" err="1"/>
              <a:t>nhạy</a:t>
            </a:r>
            <a:r>
              <a:rPr lang="en-US" b="1" dirty="0"/>
              <a:t> </a:t>
            </a:r>
            <a:r>
              <a:rPr lang="en-US" b="1" dirty="0" err="1"/>
              <a:t>với</a:t>
            </a:r>
            <a:r>
              <a:rPr lang="en-US" b="1" dirty="0"/>
              <a:t> </a:t>
            </a:r>
            <a:r>
              <a:rPr lang="en-US" b="1" dirty="0" err="1"/>
              <a:t>yếu</a:t>
            </a:r>
            <a:r>
              <a:rPr lang="en-US" b="1" dirty="0"/>
              <a:t> </a:t>
            </a:r>
            <a:r>
              <a:rPr lang="en-US" b="1" dirty="0" err="1"/>
              <a:t>tố</a:t>
            </a:r>
            <a:r>
              <a:rPr lang="en-US" b="1" dirty="0"/>
              <a:t> VIII (</a:t>
            </a:r>
            <a:r>
              <a:rPr lang="en-US" b="1" dirty="0" err="1"/>
              <a:t>chất</a:t>
            </a:r>
            <a:r>
              <a:rPr lang="en-US" b="1" dirty="0"/>
              <a:t> </a:t>
            </a:r>
            <a:r>
              <a:rPr lang="en-US" b="1" dirty="0" err="1"/>
              <a:t>trong</a:t>
            </a:r>
            <a:r>
              <a:rPr lang="en-US" b="1" dirty="0"/>
              <a:t> phase </a:t>
            </a:r>
            <a:r>
              <a:rPr lang="en-US" b="1" dirty="0" err="1"/>
              <a:t>cấp</a:t>
            </a:r>
            <a:r>
              <a:rPr lang="en-US" b="1" dirty="0"/>
              <a:t>) </a:t>
            </a:r>
            <a:r>
              <a:rPr lang="en-US" b="1" dirty="0" err="1"/>
              <a:t>có</a:t>
            </a:r>
            <a:r>
              <a:rPr lang="en-US" b="1" dirty="0"/>
              <a:t> </a:t>
            </a:r>
            <a:r>
              <a:rPr lang="en-US" b="1" dirty="0" err="1"/>
              <a:t>thể</a:t>
            </a:r>
            <a:r>
              <a:rPr lang="en-US" b="1" dirty="0"/>
              <a:t> </a:t>
            </a:r>
            <a:r>
              <a:rPr lang="en-US" b="1" dirty="0" err="1"/>
              <a:t>làm</a:t>
            </a:r>
            <a:r>
              <a:rPr lang="en-US" b="1" dirty="0"/>
              <a:t> APTT </a:t>
            </a:r>
            <a:r>
              <a:rPr lang="en-US" b="1" dirty="0" err="1"/>
              <a:t>ngắn</a:t>
            </a:r>
            <a:r>
              <a:rPr lang="en-US" b="1" dirty="0"/>
              <a:t> </a:t>
            </a:r>
            <a:r>
              <a:rPr lang="en-US" b="1" dirty="0" err="1"/>
              <a:t>giả</a:t>
            </a:r>
            <a:r>
              <a:rPr lang="en-US" b="1" dirty="0"/>
              <a:t>. </a:t>
            </a:r>
            <a:r>
              <a:rPr lang="en-US" b="1" dirty="0" err="1"/>
              <a:t>Lúc</a:t>
            </a:r>
            <a:r>
              <a:rPr lang="en-US" b="1" dirty="0"/>
              <a:t> </a:t>
            </a:r>
            <a:r>
              <a:rPr lang="en-US" b="1" dirty="0" err="1"/>
              <a:t>này</a:t>
            </a:r>
            <a:r>
              <a:rPr lang="en-US" b="1" dirty="0"/>
              <a:t> </a:t>
            </a:r>
            <a:r>
              <a:rPr lang="en-US" b="1" dirty="0" err="1"/>
              <a:t>phải</a:t>
            </a:r>
            <a:r>
              <a:rPr lang="en-US" b="1" dirty="0"/>
              <a:t> </a:t>
            </a:r>
            <a:r>
              <a:rPr lang="en-US" b="1" dirty="0" err="1"/>
              <a:t>theo</a:t>
            </a:r>
            <a:r>
              <a:rPr lang="en-US" b="1" dirty="0"/>
              <a:t> </a:t>
            </a:r>
            <a:r>
              <a:rPr lang="en-US" b="1" dirty="0" err="1"/>
              <a:t>dõi</a:t>
            </a:r>
            <a:r>
              <a:rPr lang="en-US" b="1" dirty="0"/>
              <a:t> </a:t>
            </a:r>
            <a:r>
              <a:rPr lang="en-US" b="1" dirty="0" err="1"/>
              <a:t>bằng</a:t>
            </a:r>
            <a:r>
              <a:rPr lang="en-US" b="1" dirty="0"/>
              <a:t> anti </a:t>
            </a:r>
            <a:r>
              <a:rPr lang="en-US" b="1" dirty="0" err="1"/>
              <a:t>Xa</a:t>
            </a:r>
            <a:r>
              <a:rPr lang="en-US" b="1" dirty="0"/>
              <a:t>.</a:t>
            </a:r>
            <a:endParaRPr lang="en-US" dirty="0"/>
          </a:p>
          <a:p>
            <a:r>
              <a:rPr lang="en-US" b="1" dirty="0" err="1"/>
              <a:t>Sử</a:t>
            </a:r>
            <a:r>
              <a:rPr lang="en-US" b="1" dirty="0"/>
              <a:t> </a:t>
            </a:r>
            <a:r>
              <a:rPr lang="en-US" b="1" dirty="0" err="1"/>
              <a:t>dụng</a:t>
            </a:r>
            <a:r>
              <a:rPr lang="en-US" b="1" dirty="0"/>
              <a:t> APTT </a:t>
            </a:r>
            <a:r>
              <a:rPr lang="en-US" b="1" dirty="0" err="1"/>
              <a:t>để</a:t>
            </a:r>
            <a:r>
              <a:rPr lang="en-US" b="1" dirty="0"/>
              <a:t> </a:t>
            </a:r>
            <a:r>
              <a:rPr lang="en-US" b="1" dirty="0" err="1"/>
              <a:t>theo</a:t>
            </a:r>
            <a:r>
              <a:rPr lang="en-US" b="1" dirty="0"/>
              <a:t> </a:t>
            </a:r>
            <a:r>
              <a:rPr lang="en-US" b="1" dirty="0" err="1"/>
              <a:t>dõi</a:t>
            </a:r>
            <a:r>
              <a:rPr lang="en-US" b="1" dirty="0"/>
              <a:t> </a:t>
            </a:r>
            <a:r>
              <a:rPr lang="en-US" b="1" dirty="0" err="1"/>
              <a:t>kháng</a:t>
            </a:r>
            <a:r>
              <a:rPr lang="en-US" b="1" dirty="0"/>
              <a:t> </a:t>
            </a:r>
            <a:r>
              <a:rPr lang="en-US" b="1" dirty="0" err="1"/>
              <a:t>đông</a:t>
            </a:r>
            <a:r>
              <a:rPr lang="en-US" b="1" dirty="0"/>
              <a:t>, </a:t>
            </a:r>
            <a:r>
              <a:rPr lang="en-US" b="1" dirty="0" err="1"/>
              <a:t>quan</a:t>
            </a:r>
            <a:r>
              <a:rPr lang="en-US" b="1" dirty="0"/>
              <a:t> </a:t>
            </a:r>
            <a:r>
              <a:rPr lang="en-US" b="1" dirty="0" err="1"/>
              <a:t>trọng</a:t>
            </a:r>
            <a:r>
              <a:rPr lang="en-US" b="1" dirty="0"/>
              <a:t> </a:t>
            </a:r>
            <a:r>
              <a:rPr lang="en-US" b="1" dirty="0" err="1"/>
              <a:t>là</a:t>
            </a:r>
            <a:r>
              <a:rPr lang="en-US" b="1" dirty="0"/>
              <a:t> </a:t>
            </a:r>
            <a:r>
              <a:rPr lang="en-US" b="1" dirty="0" err="1"/>
              <a:t>phải</a:t>
            </a:r>
            <a:r>
              <a:rPr lang="en-US" b="1" dirty="0"/>
              <a:t> </a:t>
            </a:r>
            <a:r>
              <a:rPr lang="en-US" b="1" dirty="0" err="1"/>
              <a:t>tách</a:t>
            </a:r>
            <a:r>
              <a:rPr lang="en-US" b="1" dirty="0"/>
              <a:t> plasma </a:t>
            </a:r>
            <a:r>
              <a:rPr lang="en-US" b="1" dirty="0" err="1"/>
              <a:t>khỏi</a:t>
            </a:r>
            <a:r>
              <a:rPr lang="en-US" b="1" dirty="0"/>
              <a:t> </a:t>
            </a:r>
            <a:r>
              <a:rPr lang="en-US" b="1" dirty="0" err="1"/>
              <a:t>tế</a:t>
            </a:r>
            <a:r>
              <a:rPr lang="en-US" b="1" dirty="0"/>
              <a:t> </a:t>
            </a:r>
            <a:r>
              <a:rPr lang="en-US" b="1" dirty="0" err="1"/>
              <a:t>bào</a:t>
            </a:r>
            <a:r>
              <a:rPr lang="en-US" b="1" dirty="0"/>
              <a:t> </a:t>
            </a:r>
            <a:r>
              <a:rPr lang="en-US" b="1" dirty="0" err="1"/>
              <a:t>trong</a:t>
            </a:r>
            <a:r>
              <a:rPr lang="en-US" b="1" dirty="0"/>
              <a:t> 60 </a:t>
            </a:r>
            <a:r>
              <a:rPr lang="en-US" b="1" dirty="0" err="1"/>
              <a:t>phút</a:t>
            </a:r>
            <a:r>
              <a:rPr lang="en-US" b="1" dirty="0"/>
              <a:t> </a:t>
            </a:r>
            <a:r>
              <a:rPr lang="en-US" b="1" dirty="0" err="1"/>
              <a:t>lấy</a:t>
            </a:r>
            <a:r>
              <a:rPr lang="en-US" b="1" dirty="0"/>
              <a:t> </a:t>
            </a:r>
            <a:r>
              <a:rPr lang="en-US" b="1" dirty="0" err="1"/>
              <a:t>mẫu</a:t>
            </a:r>
            <a:r>
              <a:rPr lang="en-US" b="1" dirty="0"/>
              <a:t>. Do </a:t>
            </a:r>
            <a:r>
              <a:rPr lang="en-US" b="1" dirty="0" err="1"/>
              <a:t>yếu</a:t>
            </a:r>
            <a:r>
              <a:rPr lang="en-US" b="1" dirty="0"/>
              <a:t> </a:t>
            </a:r>
            <a:r>
              <a:rPr lang="en-US" b="1" dirty="0" err="1"/>
              <a:t>tố</a:t>
            </a:r>
            <a:r>
              <a:rPr lang="en-US" b="1" dirty="0"/>
              <a:t> 4 </a:t>
            </a:r>
            <a:r>
              <a:rPr lang="en-US" b="1" dirty="0" err="1"/>
              <a:t>tiểu</a:t>
            </a:r>
            <a:r>
              <a:rPr lang="en-US" b="1" dirty="0"/>
              <a:t> </a:t>
            </a:r>
            <a:r>
              <a:rPr lang="en-US" b="1" dirty="0" err="1"/>
              <a:t>cầu</a:t>
            </a:r>
            <a:r>
              <a:rPr lang="en-US" b="1" dirty="0"/>
              <a:t> </a:t>
            </a:r>
            <a:r>
              <a:rPr lang="en-US" b="1" dirty="0" err="1"/>
              <a:t>giải</a:t>
            </a:r>
            <a:r>
              <a:rPr lang="en-US" b="1" dirty="0"/>
              <a:t> </a:t>
            </a:r>
            <a:r>
              <a:rPr lang="en-US" b="1" dirty="0" err="1"/>
              <a:t>phóng</a:t>
            </a:r>
            <a:r>
              <a:rPr lang="en-US" b="1" dirty="0"/>
              <a:t> </a:t>
            </a:r>
            <a:r>
              <a:rPr lang="en-US" b="1" dirty="0" err="1"/>
              <a:t>từ</a:t>
            </a:r>
            <a:r>
              <a:rPr lang="en-US" b="1" dirty="0"/>
              <a:t> TC </a:t>
            </a:r>
            <a:r>
              <a:rPr lang="en-US" b="1" dirty="0" err="1"/>
              <a:t>sẽ</a:t>
            </a:r>
            <a:r>
              <a:rPr lang="en-US" b="1" dirty="0"/>
              <a:t> </a:t>
            </a:r>
            <a:r>
              <a:rPr lang="en-US" b="1" dirty="0" err="1"/>
              <a:t>trung</a:t>
            </a:r>
            <a:r>
              <a:rPr lang="en-US" b="1" dirty="0"/>
              <a:t> </a:t>
            </a:r>
            <a:r>
              <a:rPr lang="en-US" b="1" dirty="0" err="1"/>
              <a:t>hòa</a:t>
            </a:r>
            <a:r>
              <a:rPr lang="en-US" b="1" dirty="0"/>
              <a:t> heparin </a:t>
            </a:r>
            <a:r>
              <a:rPr lang="en-US" b="1" dirty="0" err="1"/>
              <a:t>và</a:t>
            </a:r>
            <a:r>
              <a:rPr lang="en-US" b="1" dirty="0"/>
              <a:t> </a:t>
            </a:r>
            <a:r>
              <a:rPr lang="en-US" b="1" dirty="0" err="1"/>
              <a:t>có</a:t>
            </a:r>
            <a:r>
              <a:rPr lang="en-US" b="1" dirty="0"/>
              <a:t> </a:t>
            </a:r>
            <a:r>
              <a:rPr lang="en-US" b="1" dirty="0" err="1"/>
              <a:t>thể</a:t>
            </a:r>
            <a:r>
              <a:rPr lang="en-US" b="1" dirty="0"/>
              <a:t> </a:t>
            </a:r>
            <a:r>
              <a:rPr lang="en-US" b="1" dirty="0" err="1"/>
              <a:t>dẫn</a:t>
            </a:r>
            <a:r>
              <a:rPr lang="en-US" b="1" dirty="0"/>
              <a:t> </a:t>
            </a:r>
            <a:r>
              <a:rPr lang="en-US" b="1" dirty="0" err="1"/>
              <a:t>tới</a:t>
            </a:r>
            <a:r>
              <a:rPr lang="en-US" b="1" dirty="0"/>
              <a:t> </a:t>
            </a:r>
            <a:r>
              <a:rPr lang="en-US" b="1" dirty="0" err="1"/>
              <a:t>giảm</a:t>
            </a:r>
            <a:r>
              <a:rPr lang="en-US" b="1" dirty="0"/>
              <a:t> </a:t>
            </a:r>
            <a:r>
              <a:rPr lang="en-US" b="1" dirty="0" err="1"/>
              <a:t>giả</a:t>
            </a:r>
            <a:r>
              <a:rPr lang="en-US" b="1" dirty="0"/>
              <a:t> </a:t>
            </a:r>
            <a:r>
              <a:rPr lang="en-US" b="1" dirty="0" err="1"/>
              <a:t>tạo</a:t>
            </a:r>
            <a:r>
              <a:rPr lang="en-US" b="1" dirty="0"/>
              <a:t> </a:t>
            </a:r>
            <a:r>
              <a:rPr lang="en-US" b="1" dirty="0" smtClean="0"/>
              <a:t>APTT</a:t>
            </a:r>
          </a:p>
          <a:p>
            <a:endParaRPr lang="en-US" dirty="0"/>
          </a:p>
        </p:txBody>
      </p:sp>
    </p:spTree>
    <p:extLst>
      <p:ext uri="{BB962C8B-B14F-4D97-AF65-F5344CB8AC3E}">
        <p14:creationId xmlns:p14="http://schemas.microsoft.com/office/powerpoint/2010/main" val="397065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ngưng</a:t>
            </a:r>
            <a:r>
              <a:rPr lang="en-US" dirty="0" smtClean="0"/>
              <a:t> </a:t>
            </a:r>
            <a:r>
              <a:rPr lang="en-US" dirty="0" err="1" smtClean="0"/>
              <a:t>tập</a:t>
            </a:r>
            <a:r>
              <a:rPr lang="en-US" dirty="0" smtClean="0"/>
              <a:t> </a:t>
            </a:r>
            <a:r>
              <a:rPr lang="en-US" dirty="0" err="1" smtClean="0"/>
              <a:t>tiểu</a:t>
            </a:r>
            <a:r>
              <a:rPr lang="en-US" dirty="0" smtClean="0"/>
              <a:t> </a:t>
            </a:r>
            <a:r>
              <a:rPr lang="en-US" dirty="0" err="1" smtClean="0"/>
              <a:t>cầu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591" y="2160588"/>
            <a:ext cx="3766855" cy="3881437"/>
          </a:xfrm>
        </p:spPr>
      </p:pic>
    </p:spTree>
    <p:extLst>
      <p:ext uri="{BB962C8B-B14F-4D97-AF65-F5344CB8AC3E}">
        <p14:creationId xmlns:p14="http://schemas.microsoft.com/office/powerpoint/2010/main" val="200413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điều</a:t>
            </a:r>
            <a:r>
              <a:rPr lang="en-US" dirty="0" smtClean="0"/>
              <a:t> </a:t>
            </a:r>
            <a:r>
              <a:rPr lang="en-US" dirty="0" err="1" smtClean="0"/>
              <a:t>trị</a:t>
            </a:r>
            <a:endParaRPr lang="en-US" dirty="0"/>
          </a:p>
        </p:txBody>
      </p:sp>
      <p:pic>
        <p:nvPicPr>
          <p:cNvPr id="7" name="Content Placeholder 6"/>
          <p:cNvPicPr>
            <a:picLocks noGrp="1" noChangeAspect="1"/>
          </p:cNvPicPr>
          <p:nvPr>
            <p:ph idx="1"/>
          </p:nvPr>
        </p:nvPicPr>
        <p:blipFill>
          <a:blip r:embed="rId2"/>
          <a:stretch>
            <a:fillRect/>
          </a:stretch>
        </p:blipFill>
        <p:spPr>
          <a:xfrm>
            <a:off x="1563329" y="1320766"/>
            <a:ext cx="8318090" cy="4919146"/>
          </a:xfrm>
          <a:prstGeom prst="rect">
            <a:avLst/>
          </a:prstGeom>
        </p:spPr>
      </p:pic>
    </p:spTree>
    <p:extLst>
      <p:ext uri="{BB962C8B-B14F-4D97-AF65-F5344CB8AC3E}">
        <p14:creationId xmlns:p14="http://schemas.microsoft.com/office/powerpoint/2010/main" val="2772012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28799" y="722671"/>
            <a:ext cx="8568813" cy="5863729"/>
          </a:xfrm>
          <a:prstGeom prst="rect">
            <a:avLst/>
          </a:prstGeom>
        </p:spPr>
      </p:pic>
    </p:spTree>
    <p:extLst>
      <p:ext uri="{BB962C8B-B14F-4D97-AF65-F5344CB8AC3E}">
        <p14:creationId xmlns:p14="http://schemas.microsoft.com/office/powerpoint/2010/main" val="1937583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5723" y="2457604"/>
            <a:ext cx="6640725" cy="2769496"/>
          </a:xfrm>
          <a:prstGeom prst="rect">
            <a:avLst/>
          </a:prstGeom>
        </p:spPr>
      </p:pic>
      <p:pic>
        <p:nvPicPr>
          <p:cNvPr id="5" name="Picture 4"/>
          <p:cNvPicPr>
            <a:picLocks noChangeAspect="1"/>
          </p:cNvPicPr>
          <p:nvPr/>
        </p:nvPicPr>
        <p:blipFill>
          <a:blip r:embed="rId3"/>
          <a:stretch>
            <a:fillRect/>
          </a:stretch>
        </p:blipFill>
        <p:spPr>
          <a:xfrm>
            <a:off x="8248902" y="2522000"/>
            <a:ext cx="2419350" cy="2705100"/>
          </a:xfrm>
          <a:prstGeom prst="rect">
            <a:avLst/>
          </a:prstGeom>
        </p:spPr>
      </p:pic>
    </p:spTree>
    <p:extLst>
      <p:ext uri="{BB962C8B-B14F-4D97-AF65-F5344CB8AC3E}">
        <p14:creationId xmlns:p14="http://schemas.microsoft.com/office/powerpoint/2010/main" val="3036899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0"/>
            <a:ext cx="10530348" cy="6506720"/>
          </a:xfrm>
        </p:spPr>
      </p:pic>
    </p:spTree>
    <p:extLst>
      <p:ext uri="{BB962C8B-B14F-4D97-AF65-F5344CB8AC3E}">
        <p14:creationId xmlns:p14="http://schemas.microsoft.com/office/powerpoint/2010/main" val="207148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Chất</a:t>
            </a:r>
            <a:r>
              <a:rPr lang="en-US" dirty="0" smtClean="0"/>
              <a:t> </a:t>
            </a:r>
            <a:r>
              <a:rPr lang="en-US" dirty="0" err="1" smtClean="0"/>
              <a:t>ức</a:t>
            </a:r>
            <a:r>
              <a:rPr lang="en-US" dirty="0" smtClean="0"/>
              <a:t> </a:t>
            </a:r>
            <a:r>
              <a:rPr lang="en-US" dirty="0" err="1" smtClean="0"/>
              <a:t>chế</a:t>
            </a:r>
            <a:r>
              <a:rPr lang="en-US" dirty="0" smtClean="0"/>
              <a:t>-Bethesda</a:t>
            </a:r>
            <a:endParaRPr lang="en-US" dirty="0"/>
          </a:p>
        </p:txBody>
      </p:sp>
      <p:sp>
        <p:nvSpPr>
          <p:cNvPr id="3" name="Content Placeholder 2"/>
          <p:cNvSpPr>
            <a:spLocks noGrp="1"/>
          </p:cNvSpPr>
          <p:nvPr>
            <p:ph idx="1"/>
          </p:nvPr>
        </p:nvSpPr>
        <p:spPr/>
        <p:txBody>
          <a:bodyPr/>
          <a:lstStyle/>
          <a:p>
            <a:r>
              <a:rPr lang="en-US" dirty="0"/>
              <a:t>1 </a:t>
            </a:r>
            <a:r>
              <a:rPr lang="en-US" dirty="0" err="1"/>
              <a:t>đơn</a:t>
            </a:r>
            <a:r>
              <a:rPr lang="en-US" dirty="0"/>
              <a:t> </a:t>
            </a:r>
            <a:r>
              <a:rPr lang="en-US" dirty="0" err="1"/>
              <a:t>vị</a:t>
            </a:r>
            <a:r>
              <a:rPr lang="en-US" dirty="0"/>
              <a:t> Bethesda </a:t>
            </a:r>
            <a:r>
              <a:rPr lang="en-US" dirty="0" err="1"/>
              <a:t>được</a:t>
            </a:r>
            <a:r>
              <a:rPr lang="en-US" dirty="0"/>
              <a:t> </a:t>
            </a:r>
            <a:r>
              <a:rPr lang="en-US" dirty="0" err="1"/>
              <a:t>định</a:t>
            </a:r>
            <a:r>
              <a:rPr lang="en-US" dirty="0"/>
              <a:t> </a:t>
            </a:r>
            <a:r>
              <a:rPr lang="en-US" dirty="0" err="1"/>
              <a:t>nghĩa</a:t>
            </a:r>
            <a:r>
              <a:rPr lang="en-US" dirty="0"/>
              <a:t> </a:t>
            </a:r>
            <a:r>
              <a:rPr lang="en-US" dirty="0" err="1" smtClean="0"/>
              <a:t>là</a:t>
            </a:r>
            <a:r>
              <a:rPr lang="en-US" dirty="0" smtClean="0"/>
              <a:t> </a:t>
            </a:r>
            <a:r>
              <a:rPr lang="en-US" dirty="0" err="1"/>
              <a:t>lượng</a:t>
            </a:r>
            <a:r>
              <a:rPr lang="en-US" dirty="0"/>
              <a:t> </a:t>
            </a:r>
            <a:r>
              <a:rPr lang="en-US" dirty="0" err="1"/>
              <a:t>chất</a:t>
            </a:r>
            <a:r>
              <a:rPr lang="en-US" dirty="0"/>
              <a:t> </a:t>
            </a:r>
            <a:r>
              <a:rPr lang="en-US" dirty="0" err="1"/>
              <a:t>ức</a:t>
            </a:r>
            <a:r>
              <a:rPr lang="en-US" dirty="0"/>
              <a:t> </a:t>
            </a:r>
            <a:r>
              <a:rPr lang="en-US" dirty="0" err="1"/>
              <a:t>chế</a:t>
            </a:r>
            <a:r>
              <a:rPr lang="en-US" dirty="0"/>
              <a:t> </a:t>
            </a:r>
            <a:r>
              <a:rPr lang="en-US" dirty="0" err="1"/>
              <a:t>sẽ</a:t>
            </a:r>
            <a:r>
              <a:rPr lang="en-US" dirty="0"/>
              <a:t> </a:t>
            </a:r>
            <a:r>
              <a:rPr lang="en-US" dirty="0" err="1"/>
              <a:t>trung</a:t>
            </a:r>
            <a:r>
              <a:rPr lang="en-US" dirty="0"/>
              <a:t> </a:t>
            </a:r>
            <a:r>
              <a:rPr lang="en-US" dirty="0" err="1"/>
              <a:t>hòa</a:t>
            </a:r>
            <a:r>
              <a:rPr lang="en-US" dirty="0"/>
              <a:t> </a:t>
            </a:r>
            <a:r>
              <a:rPr lang="en-US" dirty="0" err="1"/>
              <a:t>hết</a:t>
            </a:r>
            <a:r>
              <a:rPr lang="en-US" dirty="0"/>
              <a:t> 50% 1 </a:t>
            </a:r>
            <a:r>
              <a:rPr lang="en-US" dirty="0" err="1"/>
              <a:t>đơn</a:t>
            </a:r>
            <a:r>
              <a:rPr lang="en-US" dirty="0"/>
              <a:t> </a:t>
            </a:r>
            <a:r>
              <a:rPr lang="en-US" dirty="0" err="1"/>
              <a:t>vị</a:t>
            </a:r>
            <a:r>
              <a:rPr lang="en-US" dirty="0"/>
              <a:t> </a:t>
            </a:r>
            <a:r>
              <a:rPr lang="en-US" dirty="0" err="1"/>
              <a:t>yếu</a:t>
            </a:r>
            <a:r>
              <a:rPr lang="en-US" dirty="0"/>
              <a:t> </a:t>
            </a:r>
            <a:r>
              <a:rPr lang="en-US" dirty="0" err="1"/>
              <a:t>tố</a:t>
            </a:r>
            <a:r>
              <a:rPr lang="en-US" dirty="0"/>
              <a:t> VIII C </a:t>
            </a:r>
            <a:r>
              <a:rPr lang="en-US" dirty="0" err="1"/>
              <a:t>trong</a:t>
            </a:r>
            <a:r>
              <a:rPr lang="en-US" dirty="0"/>
              <a:t> </a:t>
            </a:r>
            <a:r>
              <a:rPr lang="en-US" dirty="0" err="1"/>
              <a:t>huyết</a:t>
            </a:r>
            <a:r>
              <a:rPr lang="en-US" dirty="0"/>
              <a:t> </a:t>
            </a:r>
            <a:r>
              <a:rPr lang="en-US" dirty="0" err="1"/>
              <a:t>tương</a:t>
            </a:r>
            <a:r>
              <a:rPr lang="en-US" dirty="0"/>
              <a:t> </a:t>
            </a:r>
            <a:r>
              <a:rPr lang="en-US" dirty="0" err="1"/>
              <a:t>bình</a:t>
            </a:r>
            <a:r>
              <a:rPr lang="en-US" dirty="0"/>
              <a:t> </a:t>
            </a:r>
            <a:r>
              <a:rPr lang="en-US" dirty="0" err="1"/>
              <a:t>thường</a:t>
            </a:r>
            <a:r>
              <a:rPr lang="en-US" dirty="0"/>
              <a:t> </a:t>
            </a:r>
            <a:r>
              <a:rPr lang="en-US" dirty="0" err="1"/>
              <a:t>sau</a:t>
            </a:r>
            <a:r>
              <a:rPr lang="en-US" dirty="0"/>
              <a:t> 120 </a:t>
            </a:r>
            <a:r>
              <a:rPr lang="en-US" dirty="0" err="1"/>
              <a:t>phút</a:t>
            </a:r>
            <a:r>
              <a:rPr lang="en-US" dirty="0"/>
              <a:t> ủ </a:t>
            </a:r>
            <a:r>
              <a:rPr lang="en-US" dirty="0" err="1"/>
              <a:t>tại</a:t>
            </a:r>
            <a:r>
              <a:rPr lang="en-US" dirty="0"/>
              <a:t> </a:t>
            </a:r>
            <a:r>
              <a:rPr lang="en-US" dirty="0" smtClean="0"/>
              <a:t>37°C</a:t>
            </a:r>
          </a:p>
          <a:p>
            <a:r>
              <a:rPr lang="en-US" dirty="0" err="1" smtClean="0"/>
              <a:t>Bước</a:t>
            </a:r>
            <a:r>
              <a:rPr lang="en-US" dirty="0" smtClean="0"/>
              <a:t> ủ </a:t>
            </a:r>
            <a:r>
              <a:rPr lang="en-US" dirty="0" err="1" smtClean="0"/>
              <a:t>dành</a:t>
            </a:r>
            <a:r>
              <a:rPr lang="en-US" dirty="0" smtClean="0"/>
              <a:t> </a:t>
            </a:r>
            <a:r>
              <a:rPr lang="en-US" dirty="0" err="1" smtClean="0"/>
              <a:t>cho</a:t>
            </a:r>
            <a:r>
              <a:rPr lang="en-US" dirty="0" smtClean="0"/>
              <a:t> </a:t>
            </a:r>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nồng</a:t>
            </a:r>
            <a:r>
              <a:rPr lang="en-US" dirty="0" smtClean="0"/>
              <a:t> </a:t>
            </a:r>
            <a:r>
              <a:rPr lang="en-US" dirty="0" err="1" smtClean="0"/>
              <a:t>độ</a:t>
            </a:r>
            <a:r>
              <a:rPr lang="en-US" dirty="0" smtClean="0"/>
              <a:t> </a:t>
            </a:r>
            <a:r>
              <a:rPr lang="en-US" dirty="0" err="1" smtClean="0"/>
              <a:t>và</a:t>
            </a:r>
            <a:r>
              <a:rPr lang="en-US" dirty="0" smtClean="0"/>
              <a:t> </a:t>
            </a:r>
            <a:r>
              <a:rPr lang="en-US" dirty="0" err="1" smtClean="0"/>
              <a:t>thời</a:t>
            </a:r>
            <a:r>
              <a:rPr lang="en-US" dirty="0" smtClean="0"/>
              <a:t> </a:t>
            </a:r>
            <a:r>
              <a:rPr lang="en-US" dirty="0" err="1" smtClean="0"/>
              <a:t>gian</a:t>
            </a:r>
            <a:endParaRPr lang="en-US" dirty="0"/>
          </a:p>
          <a:p>
            <a:pPr lvl="1"/>
            <a:r>
              <a:rPr lang="en-US" dirty="0" err="1" smtClean="0"/>
              <a:t>Yếu</a:t>
            </a:r>
            <a:r>
              <a:rPr lang="en-US" dirty="0" smtClean="0"/>
              <a:t> </a:t>
            </a:r>
            <a:r>
              <a:rPr lang="en-US" dirty="0" err="1" smtClean="0"/>
              <a:t>tố</a:t>
            </a:r>
            <a:r>
              <a:rPr lang="en-US" dirty="0" smtClean="0"/>
              <a:t> V: 45 </a:t>
            </a:r>
            <a:r>
              <a:rPr lang="en-US" dirty="0" err="1" smtClean="0"/>
              <a:t>phút</a:t>
            </a:r>
            <a:r>
              <a:rPr lang="en-US" dirty="0" smtClean="0"/>
              <a:t> </a:t>
            </a:r>
          </a:p>
          <a:p>
            <a:pPr lvl="1"/>
            <a:r>
              <a:rPr lang="en-US" dirty="0" err="1" smtClean="0"/>
              <a:t>Yếu</a:t>
            </a:r>
            <a:r>
              <a:rPr lang="en-US" dirty="0" smtClean="0"/>
              <a:t> </a:t>
            </a:r>
            <a:r>
              <a:rPr lang="en-US" dirty="0" err="1" smtClean="0"/>
              <a:t>tố</a:t>
            </a:r>
            <a:r>
              <a:rPr lang="en-US" dirty="0" smtClean="0"/>
              <a:t> IX: </a:t>
            </a:r>
            <a:r>
              <a:rPr lang="en-US" dirty="0" err="1" smtClean="0"/>
              <a:t>ngay</a:t>
            </a:r>
            <a:r>
              <a:rPr lang="en-US" dirty="0" smtClean="0"/>
              <a:t> </a:t>
            </a:r>
            <a:r>
              <a:rPr lang="en-US" dirty="0" err="1" smtClean="0"/>
              <a:t>lập</a:t>
            </a:r>
            <a:r>
              <a:rPr lang="en-US" dirty="0" smtClean="0"/>
              <a:t> </a:t>
            </a:r>
            <a:r>
              <a:rPr lang="en-US" dirty="0" err="1" smtClean="0"/>
              <a:t>tức</a:t>
            </a:r>
            <a:endParaRPr lang="en-US" dirty="0" smtClean="0"/>
          </a:p>
          <a:p>
            <a:pPr lvl="1"/>
            <a:r>
              <a:rPr lang="en-US" dirty="0" err="1" smtClean="0"/>
              <a:t>Yếu</a:t>
            </a:r>
            <a:r>
              <a:rPr lang="en-US" dirty="0" smtClean="0"/>
              <a:t> </a:t>
            </a:r>
            <a:r>
              <a:rPr lang="en-US" dirty="0" err="1" smtClean="0"/>
              <a:t>tố</a:t>
            </a:r>
            <a:r>
              <a:rPr lang="en-US" dirty="0" smtClean="0"/>
              <a:t> VIII: 2h</a:t>
            </a:r>
            <a:endParaRPr lang="en-US" dirty="0"/>
          </a:p>
        </p:txBody>
      </p:sp>
    </p:spTree>
    <p:extLst>
      <p:ext uri="{BB962C8B-B14F-4D97-AF65-F5344CB8AC3E}">
        <p14:creationId xmlns:p14="http://schemas.microsoft.com/office/powerpoint/2010/main" val="3335357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3668"/>
            <a:ext cx="8596668" cy="1320800"/>
          </a:xfrm>
        </p:spPr>
        <p:txBody>
          <a:bodyPr/>
          <a:lstStyle/>
          <a:p>
            <a:r>
              <a:rPr lang="en-US" dirty="0" err="1" smtClean="0"/>
              <a:t>Chất</a:t>
            </a:r>
            <a:r>
              <a:rPr lang="en-US" dirty="0" smtClean="0"/>
              <a:t> </a:t>
            </a:r>
            <a:r>
              <a:rPr lang="en-US" dirty="0" err="1" smtClean="0"/>
              <a:t>ức</a:t>
            </a:r>
            <a:r>
              <a:rPr lang="en-US" dirty="0" smtClean="0"/>
              <a:t> </a:t>
            </a:r>
            <a:r>
              <a:rPr lang="en-US" dirty="0" err="1" smtClean="0"/>
              <a:t>chế</a:t>
            </a:r>
            <a:endParaRPr lang="en-US" dirty="0"/>
          </a:p>
        </p:txBody>
      </p:sp>
      <p:sp>
        <p:nvSpPr>
          <p:cNvPr id="3" name="Content Placeholder 2"/>
          <p:cNvSpPr>
            <a:spLocks noGrp="1"/>
          </p:cNvSpPr>
          <p:nvPr>
            <p:ph idx="1"/>
          </p:nvPr>
        </p:nvSpPr>
        <p:spPr/>
        <p:txBody>
          <a:bodyPr/>
          <a:lstStyle/>
          <a:p>
            <a:r>
              <a:rPr lang="en-US" b="1" i="1" u="sng" dirty="0" err="1"/>
              <a:t>Mixtest</a:t>
            </a:r>
            <a:r>
              <a:rPr lang="en-US" b="1" dirty="0"/>
              <a:t>:</a:t>
            </a:r>
            <a:r>
              <a:rPr lang="en-US" dirty="0"/>
              <a:t> </a:t>
            </a:r>
            <a:r>
              <a:rPr lang="en-US" dirty="0" err="1"/>
              <a:t>phân</a:t>
            </a:r>
            <a:r>
              <a:rPr lang="en-US" dirty="0"/>
              <a:t> </a:t>
            </a:r>
            <a:r>
              <a:rPr lang="en-US" dirty="0" err="1"/>
              <a:t>biệt</a:t>
            </a:r>
            <a:r>
              <a:rPr lang="en-US" dirty="0"/>
              <a:t> </a:t>
            </a:r>
            <a:r>
              <a:rPr lang="en-US" dirty="0" err="1"/>
              <a:t>thiếu</a:t>
            </a:r>
            <a:r>
              <a:rPr lang="en-US" dirty="0"/>
              <a:t> </a:t>
            </a:r>
            <a:r>
              <a:rPr lang="en-US" dirty="0" err="1"/>
              <a:t>yếu</a:t>
            </a:r>
            <a:r>
              <a:rPr lang="en-US" dirty="0"/>
              <a:t> </a:t>
            </a:r>
            <a:r>
              <a:rPr lang="en-US" dirty="0" err="1"/>
              <a:t>tố</a:t>
            </a:r>
            <a:r>
              <a:rPr lang="en-US" dirty="0"/>
              <a:t> </a:t>
            </a:r>
            <a:r>
              <a:rPr lang="en-US" dirty="0" err="1"/>
              <a:t>đông</a:t>
            </a:r>
            <a:r>
              <a:rPr lang="en-US" dirty="0"/>
              <a:t> </a:t>
            </a:r>
            <a:r>
              <a:rPr lang="en-US" dirty="0" err="1"/>
              <a:t>máu</a:t>
            </a:r>
            <a:r>
              <a:rPr lang="en-US" dirty="0"/>
              <a:t> </a:t>
            </a:r>
            <a:r>
              <a:rPr lang="en-US" dirty="0" err="1"/>
              <a:t>hoặc</a:t>
            </a:r>
            <a:r>
              <a:rPr lang="en-US" dirty="0"/>
              <a:t> </a:t>
            </a:r>
            <a:r>
              <a:rPr lang="en-US" dirty="0" err="1"/>
              <a:t>chất</a:t>
            </a:r>
            <a:r>
              <a:rPr lang="en-US" dirty="0"/>
              <a:t> </a:t>
            </a:r>
            <a:r>
              <a:rPr lang="en-US" dirty="0" err="1"/>
              <a:t>ức</a:t>
            </a:r>
            <a:r>
              <a:rPr lang="en-US" dirty="0"/>
              <a:t> </a:t>
            </a:r>
            <a:r>
              <a:rPr lang="en-US" dirty="0" err="1"/>
              <a:t>chế</a:t>
            </a:r>
            <a:r>
              <a:rPr lang="en-US" dirty="0"/>
              <a:t>. Ủ </a:t>
            </a:r>
            <a:r>
              <a:rPr lang="en-US" dirty="0" err="1"/>
              <a:t>huyết</a:t>
            </a:r>
            <a:r>
              <a:rPr lang="en-US" dirty="0"/>
              <a:t> </a:t>
            </a:r>
            <a:r>
              <a:rPr lang="en-US" dirty="0" err="1"/>
              <a:t>tương</a:t>
            </a:r>
            <a:r>
              <a:rPr lang="en-US" dirty="0"/>
              <a:t> </a:t>
            </a:r>
            <a:r>
              <a:rPr lang="en-US" dirty="0" err="1"/>
              <a:t>bệnh</a:t>
            </a:r>
            <a:r>
              <a:rPr lang="en-US" dirty="0"/>
              <a:t> </a:t>
            </a:r>
            <a:r>
              <a:rPr lang="en-US" dirty="0" err="1"/>
              <a:t>nhân</a:t>
            </a:r>
            <a:r>
              <a:rPr lang="en-US" dirty="0"/>
              <a:t> </a:t>
            </a:r>
            <a:r>
              <a:rPr lang="en-US" dirty="0" err="1"/>
              <a:t>và</a:t>
            </a:r>
            <a:r>
              <a:rPr lang="en-US" dirty="0"/>
              <a:t> </a:t>
            </a:r>
            <a:r>
              <a:rPr lang="en-US" dirty="0" err="1"/>
              <a:t>huyết</a:t>
            </a:r>
            <a:r>
              <a:rPr lang="en-US" dirty="0"/>
              <a:t> </a:t>
            </a:r>
            <a:r>
              <a:rPr lang="en-US" dirty="0" err="1"/>
              <a:t>tương</a:t>
            </a:r>
            <a:r>
              <a:rPr lang="en-US" dirty="0"/>
              <a:t> </a:t>
            </a:r>
            <a:r>
              <a:rPr lang="en-US" dirty="0" err="1"/>
              <a:t>người</a:t>
            </a:r>
            <a:r>
              <a:rPr lang="en-US" dirty="0"/>
              <a:t> </a:t>
            </a:r>
            <a:r>
              <a:rPr lang="en-US" dirty="0" err="1"/>
              <a:t>bình</a:t>
            </a:r>
            <a:r>
              <a:rPr lang="en-US" dirty="0"/>
              <a:t> </a:t>
            </a:r>
            <a:r>
              <a:rPr lang="en-US" dirty="0" err="1"/>
              <a:t>thường</a:t>
            </a:r>
            <a:r>
              <a:rPr lang="en-US" dirty="0"/>
              <a:t> </a:t>
            </a:r>
            <a:r>
              <a:rPr lang="en-US" dirty="0" err="1"/>
              <a:t>tỉ</a:t>
            </a:r>
            <a:r>
              <a:rPr lang="en-US" dirty="0"/>
              <a:t> </a:t>
            </a:r>
            <a:r>
              <a:rPr lang="en-US" dirty="0" err="1"/>
              <a:t>lệ</a:t>
            </a:r>
            <a:r>
              <a:rPr lang="en-US" dirty="0"/>
              <a:t> 1:1</a:t>
            </a:r>
            <a:r>
              <a:rPr lang="en-US" dirty="0" smtClean="0"/>
              <a:t>.</a:t>
            </a:r>
          </a:p>
          <a:p>
            <a:endParaRPr lang="en-US" dirty="0" smtClean="0"/>
          </a:p>
          <a:p>
            <a:endParaRPr lang="en-US" dirty="0"/>
          </a:p>
          <a:p>
            <a:endParaRPr lang="en-US" dirty="0"/>
          </a:p>
        </p:txBody>
      </p:sp>
      <p:graphicFrame>
        <p:nvGraphicFramePr>
          <p:cNvPr id="4" name="Diagram 3"/>
          <p:cNvGraphicFramePr/>
          <p:nvPr>
            <p:extLst>
              <p:ext uri="{D42A27DB-BD31-4B8C-83A1-F6EECF244321}">
                <p14:modId xmlns:p14="http://schemas.microsoft.com/office/powerpoint/2010/main" val="451336526"/>
              </p:ext>
            </p:extLst>
          </p:nvPr>
        </p:nvGraphicFramePr>
        <p:xfrm>
          <a:off x="1027520" y="216058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170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0806613"/>
              </p:ext>
            </p:extLst>
          </p:nvPr>
        </p:nvGraphicFramePr>
        <p:xfrm>
          <a:off x="1563329" y="1445344"/>
          <a:ext cx="7654413" cy="3793251"/>
        </p:xfrm>
        <a:graphic>
          <a:graphicData uri="http://schemas.openxmlformats.org/drawingml/2006/table">
            <a:tbl>
              <a:tblPr firstRow="1" firstCol="1" bandRow="1">
                <a:tableStyleId>{5C22544A-7EE6-4342-B048-85BDC9FD1C3A}</a:tableStyleId>
              </a:tblPr>
              <a:tblGrid>
                <a:gridCol w="1739351">
                  <a:extLst>
                    <a:ext uri="{9D8B030D-6E8A-4147-A177-3AD203B41FA5}">
                      <a16:colId xmlns:a16="http://schemas.microsoft.com/office/drawing/2014/main" val="1819270457"/>
                    </a:ext>
                  </a:extLst>
                </a:gridCol>
                <a:gridCol w="1739351">
                  <a:extLst>
                    <a:ext uri="{9D8B030D-6E8A-4147-A177-3AD203B41FA5}">
                      <a16:colId xmlns:a16="http://schemas.microsoft.com/office/drawing/2014/main" val="1525346291"/>
                    </a:ext>
                  </a:extLst>
                </a:gridCol>
                <a:gridCol w="1739351">
                  <a:extLst>
                    <a:ext uri="{9D8B030D-6E8A-4147-A177-3AD203B41FA5}">
                      <a16:colId xmlns:a16="http://schemas.microsoft.com/office/drawing/2014/main" val="416719002"/>
                    </a:ext>
                  </a:extLst>
                </a:gridCol>
                <a:gridCol w="2436360">
                  <a:extLst>
                    <a:ext uri="{9D8B030D-6E8A-4147-A177-3AD203B41FA5}">
                      <a16:colId xmlns:a16="http://schemas.microsoft.com/office/drawing/2014/main" val="1880771210"/>
                    </a:ext>
                  </a:extLst>
                </a:gridCol>
              </a:tblGrid>
              <a:tr h="1283343">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ống 1- plasma bình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Óng 2- plasma test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ống 3- thể tích bằng plasma bình thường+test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528032"/>
                  </a:ext>
                </a:extLst>
              </a:tr>
              <a:tr h="846275">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Bước 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ủ 37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120 </a:t>
                      </a:r>
                      <a:r>
                        <a:rPr lang="en-US" sz="1800" dirty="0" err="1">
                          <a:effectLst/>
                          <a:latin typeface="Times New Roman" panose="02020603050405020304" pitchFamily="18" charset="0"/>
                          <a:cs typeface="Times New Roman" panose="02020603050405020304" pitchFamily="18" charset="0"/>
                        </a:rPr>
                        <a:t>phút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ủ 37 độ trong 120 phút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ủ 37 độ trong 120 phút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1089095"/>
                  </a:ext>
                </a:extLst>
              </a:tr>
              <a:tr h="408943">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Bước 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Đặt vào đá</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Đặt vào đá</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Đặt vào đá</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4657782"/>
                  </a:ext>
                </a:extLst>
              </a:tr>
              <a:tr h="846011">
                <a:tc gridSpan="4">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Chuẩn bị thể tích huyết tương bằng nhau bình thường + test vd  tube 1 +tube 2= tube 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12912377"/>
                  </a:ext>
                </a:extLst>
              </a:tr>
              <a:tr h="408679">
                <a:tc gridSpan="4">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cs typeface="Times New Roman" panose="02020603050405020304" pitchFamily="18" charset="0"/>
                        </a:rPr>
                        <a:t> APTT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ống</a:t>
                      </a:r>
                      <a:r>
                        <a:rPr lang="en-US" sz="1800" dirty="0">
                          <a:effectLst/>
                          <a:latin typeface="Times New Roman" panose="02020603050405020304" pitchFamily="18" charset="0"/>
                          <a:cs typeface="Times New Roman" panose="02020603050405020304" pitchFamily="18" charset="0"/>
                        </a:rPr>
                        <a:t> 1,2,3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6394182"/>
                  </a:ext>
                </a:extLst>
              </a:tr>
            </a:tbl>
          </a:graphicData>
        </a:graphic>
      </p:graphicFrame>
    </p:spTree>
    <p:extLst>
      <p:ext uri="{BB962C8B-B14F-4D97-AF65-F5344CB8AC3E}">
        <p14:creationId xmlns:p14="http://schemas.microsoft.com/office/powerpoint/2010/main" val="792706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Chất</a:t>
            </a:r>
            <a:r>
              <a:rPr lang="en-US" dirty="0" smtClean="0"/>
              <a:t> </a:t>
            </a:r>
            <a:r>
              <a:rPr lang="en-US" dirty="0" err="1" smtClean="0"/>
              <a:t>ức</a:t>
            </a:r>
            <a:r>
              <a:rPr lang="en-US" dirty="0" smtClean="0"/>
              <a:t> </a:t>
            </a:r>
            <a:r>
              <a:rPr lang="en-US" dirty="0" err="1" smtClean="0"/>
              <a:t>chế</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619" y="1430594"/>
            <a:ext cx="8053697" cy="4458020"/>
          </a:xfrm>
          <a:prstGeom prst="rect">
            <a:avLst/>
          </a:prstGeom>
          <a:noFill/>
          <a:ln>
            <a:noFill/>
          </a:ln>
        </p:spPr>
      </p:pic>
    </p:spTree>
    <p:extLst>
      <p:ext uri="{BB962C8B-B14F-4D97-AF65-F5344CB8AC3E}">
        <p14:creationId xmlns:p14="http://schemas.microsoft.com/office/powerpoint/2010/main" val="32296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tiến</a:t>
            </a:r>
            <a:r>
              <a:rPr lang="en-US" dirty="0" smtClean="0"/>
              <a:t> </a:t>
            </a:r>
            <a:r>
              <a:rPr lang="en-US" dirty="0" err="1" smtClean="0"/>
              <a:t>hành</a:t>
            </a:r>
            <a:endParaRPr lang="en-US" dirty="0"/>
          </a:p>
        </p:txBody>
      </p:sp>
      <p:sp>
        <p:nvSpPr>
          <p:cNvPr id="3" name="Content Placeholder 2"/>
          <p:cNvSpPr>
            <a:spLocks noGrp="1"/>
          </p:cNvSpPr>
          <p:nvPr>
            <p:ph idx="1"/>
          </p:nvPr>
        </p:nvSpPr>
        <p:spPr>
          <a:xfrm>
            <a:off x="381000" y="1265186"/>
            <a:ext cx="10515600" cy="4351338"/>
          </a:xfrm>
        </p:spPr>
        <p:txBody>
          <a:bodyPr>
            <a:normAutofit/>
          </a:bodyPr>
          <a:lstStyle/>
          <a:p>
            <a:r>
              <a:rPr lang="en-US" dirty="0" err="1" smtClean="0"/>
              <a:t>Pha</a:t>
            </a:r>
            <a:r>
              <a:rPr lang="en-US" dirty="0" smtClean="0"/>
              <a:t> </a:t>
            </a:r>
            <a:r>
              <a:rPr lang="en-US" dirty="0" err="1" smtClean="0"/>
              <a:t>loãng</a:t>
            </a:r>
            <a:r>
              <a:rPr lang="en-US" dirty="0"/>
              <a:t> </a:t>
            </a:r>
            <a:r>
              <a:rPr lang="en-US" dirty="0" err="1" smtClean="0"/>
              <a:t>huyết</a:t>
            </a:r>
            <a:r>
              <a:rPr lang="en-US" dirty="0" smtClean="0"/>
              <a:t> </a:t>
            </a:r>
            <a:r>
              <a:rPr lang="en-US" dirty="0" err="1" smtClean="0"/>
              <a:t>tương</a:t>
            </a:r>
            <a:r>
              <a:rPr lang="en-US" dirty="0" smtClean="0"/>
              <a:t> BN </a:t>
            </a:r>
            <a:r>
              <a:rPr lang="en-US" dirty="0" err="1" smtClean="0"/>
              <a:t>với</a:t>
            </a:r>
            <a:r>
              <a:rPr lang="en-US" dirty="0" smtClean="0"/>
              <a:t> </a:t>
            </a:r>
            <a:r>
              <a:rPr lang="en-US" dirty="0" err="1" smtClean="0"/>
              <a:t>đệm</a:t>
            </a:r>
            <a:r>
              <a:rPr lang="en-US" dirty="0" smtClean="0"/>
              <a:t> Imidazole (1/2-1/1024)</a:t>
            </a:r>
          </a:p>
          <a:p>
            <a:r>
              <a:rPr lang="en-US" dirty="0" smtClean="0"/>
              <a:t>Mix plasma </a:t>
            </a:r>
            <a:r>
              <a:rPr lang="en-US" dirty="0" err="1" smtClean="0"/>
              <a:t>pha</a:t>
            </a:r>
            <a:r>
              <a:rPr lang="en-US" dirty="0" smtClean="0"/>
              <a:t> </a:t>
            </a:r>
            <a:r>
              <a:rPr lang="en-US" dirty="0" err="1" smtClean="0"/>
              <a:t>loãng</a:t>
            </a:r>
            <a:r>
              <a:rPr lang="en-US" dirty="0" smtClean="0"/>
              <a:t> </a:t>
            </a:r>
            <a:r>
              <a:rPr lang="en-US" dirty="0" err="1" smtClean="0"/>
              <a:t>với</a:t>
            </a:r>
            <a:r>
              <a:rPr lang="en-US" dirty="0" smtClean="0"/>
              <a:t> plasma </a:t>
            </a:r>
            <a:r>
              <a:rPr lang="en-US" dirty="0" err="1" smtClean="0"/>
              <a:t>người</a:t>
            </a:r>
            <a:r>
              <a:rPr lang="en-US" dirty="0" smtClean="0"/>
              <a:t> </a:t>
            </a:r>
            <a:r>
              <a:rPr lang="en-US" dirty="0" err="1" smtClean="0"/>
              <a:t>bình</a:t>
            </a:r>
            <a:r>
              <a:rPr lang="en-US" dirty="0" smtClean="0"/>
              <a:t> </a:t>
            </a:r>
            <a:r>
              <a:rPr lang="en-US" dirty="0" err="1" smtClean="0"/>
              <a:t>thường</a:t>
            </a:r>
            <a:r>
              <a:rPr lang="en-US" dirty="0" smtClean="0"/>
              <a:t> </a:t>
            </a:r>
            <a:r>
              <a:rPr lang="en-US" dirty="0" err="1" smtClean="0"/>
              <a:t>tỉ</a:t>
            </a:r>
            <a:r>
              <a:rPr lang="en-US" dirty="0" smtClean="0"/>
              <a:t> </a:t>
            </a:r>
            <a:r>
              <a:rPr lang="en-US" dirty="0" err="1" smtClean="0"/>
              <a:t>lệ</a:t>
            </a:r>
            <a:r>
              <a:rPr lang="en-US" dirty="0" smtClean="0"/>
              <a:t> 1:1</a:t>
            </a:r>
          </a:p>
          <a:p>
            <a:r>
              <a:rPr lang="en-US" dirty="0" err="1" smtClean="0"/>
              <a:t>Chuẩn</a:t>
            </a:r>
            <a:r>
              <a:rPr lang="en-US" dirty="0" smtClean="0"/>
              <a:t> </a:t>
            </a:r>
            <a:r>
              <a:rPr lang="en-US" dirty="0" err="1" smtClean="0"/>
              <a:t>bị</a:t>
            </a:r>
            <a:r>
              <a:rPr lang="en-US" dirty="0" smtClean="0"/>
              <a:t> </a:t>
            </a:r>
            <a:r>
              <a:rPr lang="en-US" dirty="0" err="1" smtClean="0"/>
              <a:t>hỗn</a:t>
            </a:r>
            <a:r>
              <a:rPr lang="en-US" dirty="0" smtClean="0"/>
              <a:t> </a:t>
            </a:r>
            <a:r>
              <a:rPr lang="en-US" dirty="0" err="1" smtClean="0"/>
              <a:t>hợp</a:t>
            </a:r>
            <a:r>
              <a:rPr lang="en-US" dirty="0" smtClean="0"/>
              <a:t> control</a:t>
            </a:r>
          </a:p>
          <a:p>
            <a:r>
              <a:rPr lang="en-US" dirty="0" smtClean="0"/>
              <a:t>Ủ 37 </a:t>
            </a:r>
            <a:r>
              <a:rPr lang="en-US" dirty="0" err="1" smtClean="0"/>
              <a:t>độ</a:t>
            </a:r>
            <a:r>
              <a:rPr lang="en-US" dirty="0" smtClean="0"/>
              <a:t> </a:t>
            </a:r>
            <a:r>
              <a:rPr lang="en-US" dirty="0" err="1" smtClean="0"/>
              <a:t>trong</a:t>
            </a:r>
            <a:r>
              <a:rPr lang="en-US" dirty="0" smtClean="0"/>
              <a:t> 2h</a:t>
            </a:r>
            <a:r>
              <a:rPr lang="en-US" dirty="0" smtClean="0">
                <a:sym typeface="Wingdings" panose="05000000000000000000" pitchFamily="2" charset="2"/>
              </a:rPr>
              <a:t> </a:t>
            </a:r>
            <a:r>
              <a:rPr lang="en-US" dirty="0" err="1" smtClean="0">
                <a:sym typeface="Wingdings" panose="05000000000000000000" pitchFamily="2" charset="2"/>
              </a:rPr>
              <a:t>lấy</a:t>
            </a:r>
            <a:r>
              <a:rPr lang="en-US" dirty="0" smtClean="0">
                <a:sym typeface="Wingdings" panose="05000000000000000000" pitchFamily="2" charset="2"/>
              </a:rPr>
              <a:t> </a:t>
            </a:r>
            <a:r>
              <a:rPr lang="en-US" dirty="0" err="1" smtClean="0">
                <a:sym typeface="Wingdings" panose="05000000000000000000" pitchFamily="2" charset="2"/>
              </a:rPr>
              <a:t>bỏ</a:t>
            </a:r>
            <a:r>
              <a:rPr lang="en-US" dirty="0" smtClean="0">
                <a:sym typeface="Wingdings" panose="05000000000000000000" pitchFamily="2" charset="2"/>
              </a:rPr>
              <a:t> </a:t>
            </a:r>
            <a:r>
              <a:rPr lang="en-US" dirty="0" err="1" smtClean="0">
                <a:sym typeface="Wingdings" panose="05000000000000000000" pitchFamily="2" charset="2"/>
              </a:rPr>
              <a:t>đá</a:t>
            </a:r>
            <a:r>
              <a:rPr lang="en-US" dirty="0" smtClean="0">
                <a:sym typeface="Wingdings" panose="05000000000000000000" pitchFamily="2" charset="2"/>
              </a:rPr>
              <a:t> 10phut </a:t>
            </a:r>
            <a:r>
              <a:rPr lang="en-US" dirty="0" err="1" smtClean="0">
                <a:sym typeface="Wingdings" panose="05000000000000000000" pitchFamily="2" charset="2"/>
              </a:rPr>
              <a:t>đo</a:t>
            </a:r>
            <a:r>
              <a:rPr lang="en-US" dirty="0" smtClean="0">
                <a:sym typeface="Wingdings" panose="05000000000000000000" pitchFamily="2" charset="2"/>
              </a:rPr>
              <a:t> </a:t>
            </a:r>
            <a:endParaRPr lang="en-US" dirty="0" smtClean="0"/>
          </a:p>
          <a:p>
            <a:r>
              <a:rPr lang="en-US" dirty="0" err="1"/>
              <a:t>Dò</a:t>
            </a:r>
            <a:r>
              <a:rPr lang="en-US" dirty="0"/>
              <a:t> </a:t>
            </a:r>
            <a:r>
              <a:rPr lang="en-US" dirty="0" err="1"/>
              <a:t>biểu</a:t>
            </a:r>
            <a:r>
              <a:rPr lang="en-US" dirty="0"/>
              <a:t> </a:t>
            </a:r>
            <a:r>
              <a:rPr lang="en-US" dirty="0" err="1" smtClean="0"/>
              <a:t>đồ</a:t>
            </a:r>
            <a:r>
              <a:rPr lang="en-US" dirty="0" smtClean="0"/>
              <a:t>, </a:t>
            </a:r>
            <a:r>
              <a:rPr lang="en-US" dirty="0" err="1" smtClean="0"/>
              <a:t>không</a:t>
            </a:r>
            <a:r>
              <a:rPr lang="en-US" dirty="0" smtClean="0"/>
              <a:t> </a:t>
            </a:r>
            <a:r>
              <a:rPr lang="en-US" dirty="0" err="1"/>
              <a:t>có</a:t>
            </a:r>
            <a:r>
              <a:rPr lang="en-US" dirty="0"/>
              <a:t> </a:t>
            </a:r>
            <a:r>
              <a:rPr lang="en-US" dirty="0" err="1"/>
              <a:t>biểu</a:t>
            </a:r>
            <a:r>
              <a:rPr lang="en-US" dirty="0"/>
              <a:t> </a:t>
            </a:r>
            <a:r>
              <a:rPr lang="en-US" dirty="0" err="1"/>
              <a:t>đồ</a:t>
            </a:r>
            <a:r>
              <a:rPr lang="en-US" dirty="0"/>
              <a:t>: </a:t>
            </a:r>
            <a:r>
              <a:rPr lang="en-US" dirty="0" err="1"/>
              <a:t>dò</a:t>
            </a:r>
            <a:r>
              <a:rPr lang="en-US" dirty="0"/>
              <a:t> </a:t>
            </a:r>
            <a:r>
              <a:rPr lang="en-US" dirty="0" err="1"/>
              <a:t>bảng</a:t>
            </a:r>
            <a:r>
              <a:rPr lang="en-US" dirty="0"/>
              <a:t>. </a:t>
            </a:r>
            <a:r>
              <a:rPr lang="en-US" dirty="0" err="1"/>
              <a:t>Nhân</a:t>
            </a:r>
            <a:r>
              <a:rPr lang="en-US" dirty="0"/>
              <a:t> </a:t>
            </a:r>
            <a:r>
              <a:rPr lang="en-US" dirty="0" err="1"/>
              <a:t>với</a:t>
            </a:r>
            <a:r>
              <a:rPr lang="en-US" dirty="0"/>
              <a:t> </a:t>
            </a:r>
            <a:r>
              <a:rPr lang="en-US" dirty="0" err="1"/>
              <a:t>hệ</a:t>
            </a:r>
            <a:r>
              <a:rPr lang="en-US" dirty="0"/>
              <a:t> </a:t>
            </a:r>
            <a:r>
              <a:rPr lang="en-US" dirty="0" err="1"/>
              <a:t>số</a:t>
            </a:r>
            <a:r>
              <a:rPr lang="en-US" dirty="0"/>
              <a:t> </a:t>
            </a:r>
            <a:r>
              <a:rPr lang="en-US" dirty="0" err="1"/>
              <a:t>pha</a:t>
            </a:r>
            <a:r>
              <a:rPr lang="en-US" dirty="0"/>
              <a:t> </a:t>
            </a:r>
            <a:r>
              <a:rPr lang="en-US" dirty="0" err="1"/>
              <a:t>loãng</a:t>
            </a:r>
            <a:r>
              <a:rPr lang="en-US" dirty="0"/>
              <a:t> </a:t>
            </a:r>
            <a:r>
              <a:rPr lang="en-US" dirty="0" err="1"/>
              <a:t>để</a:t>
            </a:r>
            <a:r>
              <a:rPr lang="en-US" dirty="0"/>
              <a:t> </a:t>
            </a:r>
            <a:r>
              <a:rPr lang="en-US" dirty="0" err="1"/>
              <a:t>ra</a:t>
            </a:r>
            <a:r>
              <a:rPr lang="en-US" dirty="0"/>
              <a:t> </a:t>
            </a:r>
            <a:r>
              <a:rPr lang="en-US" dirty="0" err="1"/>
              <a:t>kết</a:t>
            </a:r>
            <a:r>
              <a:rPr lang="en-US" dirty="0"/>
              <a:t> </a:t>
            </a:r>
            <a:r>
              <a:rPr lang="en-US" dirty="0" err="1"/>
              <a:t>quả</a:t>
            </a:r>
            <a:r>
              <a:rPr lang="en-US" dirty="0"/>
              <a:t>. </a:t>
            </a:r>
            <a:endParaRPr lang="en-US" dirty="0" smtClean="0"/>
          </a:p>
          <a:p>
            <a:r>
              <a:rPr lang="en-US" dirty="0" err="1" smtClean="0"/>
              <a:t>Chọn</a:t>
            </a:r>
            <a:r>
              <a:rPr lang="en-US" dirty="0" smtClean="0"/>
              <a:t> </a:t>
            </a:r>
            <a:r>
              <a:rPr lang="en-US" dirty="0" err="1"/>
              <a:t>ống</a:t>
            </a:r>
            <a:r>
              <a:rPr lang="en-US" dirty="0"/>
              <a:t> </a:t>
            </a:r>
            <a:r>
              <a:rPr lang="en-US" dirty="0" err="1"/>
              <a:t>là</a:t>
            </a:r>
            <a:r>
              <a:rPr lang="en-US" dirty="0"/>
              <a:t> </a:t>
            </a:r>
            <a:r>
              <a:rPr lang="en-US" dirty="0" err="1"/>
              <a:t>còn</a:t>
            </a:r>
            <a:r>
              <a:rPr lang="en-US" dirty="0"/>
              <a:t> </a:t>
            </a:r>
            <a:r>
              <a:rPr lang="en-US" dirty="0" err="1"/>
              <a:t>gần</a:t>
            </a:r>
            <a:r>
              <a:rPr lang="en-US" dirty="0"/>
              <a:t> </a:t>
            </a:r>
            <a:r>
              <a:rPr lang="en-US" dirty="0" err="1"/>
              <a:t>nhất</a:t>
            </a:r>
            <a:r>
              <a:rPr lang="en-US" dirty="0"/>
              <a:t> 50% </a:t>
            </a:r>
            <a:r>
              <a:rPr lang="en-US" dirty="0" err="1"/>
              <a:t>yếu</a:t>
            </a:r>
            <a:r>
              <a:rPr lang="en-US" dirty="0"/>
              <a:t> </a:t>
            </a:r>
            <a:r>
              <a:rPr lang="en-US" dirty="0" err="1"/>
              <a:t>tố</a:t>
            </a:r>
            <a:r>
              <a:rPr lang="en-US" dirty="0"/>
              <a:t> VIII (30-60</a:t>
            </a:r>
            <a:r>
              <a:rPr lang="en-US" dirty="0" smtClean="0"/>
              <a:t>%).</a:t>
            </a:r>
          </a:p>
          <a:p>
            <a:pPr lvl="1"/>
            <a:r>
              <a:rPr lang="en-US" dirty="0" smtClean="0"/>
              <a:t> </a:t>
            </a:r>
            <a:r>
              <a:rPr lang="en-US" dirty="0"/>
              <a:t>&lt;25% </a:t>
            </a:r>
            <a:r>
              <a:rPr lang="en-US" dirty="0" err="1"/>
              <a:t>cần</a:t>
            </a:r>
            <a:r>
              <a:rPr lang="en-US" dirty="0"/>
              <a:t> </a:t>
            </a:r>
            <a:r>
              <a:rPr lang="en-US" dirty="0" err="1"/>
              <a:t>phải</a:t>
            </a:r>
            <a:r>
              <a:rPr lang="en-US" dirty="0"/>
              <a:t> </a:t>
            </a:r>
            <a:r>
              <a:rPr lang="en-US" dirty="0" err="1"/>
              <a:t>pha</a:t>
            </a:r>
            <a:r>
              <a:rPr lang="en-US" dirty="0"/>
              <a:t> </a:t>
            </a:r>
            <a:r>
              <a:rPr lang="en-US" dirty="0" err="1"/>
              <a:t>loãng</a:t>
            </a:r>
            <a:r>
              <a:rPr lang="en-US" dirty="0"/>
              <a:t> </a:t>
            </a:r>
            <a:r>
              <a:rPr lang="en-US" dirty="0" err="1"/>
              <a:t>thêm</a:t>
            </a:r>
            <a:r>
              <a:rPr lang="en-US" dirty="0"/>
              <a:t>. </a:t>
            </a:r>
            <a:endParaRPr lang="en-US" dirty="0" smtClean="0"/>
          </a:p>
          <a:p>
            <a:pPr lvl="1"/>
            <a:r>
              <a:rPr lang="en-US" dirty="0" smtClean="0"/>
              <a:t>&gt;</a:t>
            </a:r>
            <a:r>
              <a:rPr lang="en-US" dirty="0"/>
              <a:t>75% </a:t>
            </a:r>
            <a:r>
              <a:rPr lang="en-US" dirty="0" smtClean="0"/>
              <a:t> </a:t>
            </a:r>
            <a:r>
              <a:rPr lang="en-US" dirty="0" err="1"/>
              <a:t>không</a:t>
            </a:r>
            <a:r>
              <a:rPr lang="en-US" dirty="0"/>
              <a:t> </a:t>
            </a:r>
            <a:r>
              <a:rPr lang="en-US" dirty="0" err="1"/>
              <a:t>có</a:t>
            </a:r>
            <a:r>
              <a:rPr lang="en-US" dirty="0"/>
              <a:t> </a:t>
            </a:r>
            <a:r>
              <a:rPr lang="en-US" dirty="0" err="1"/>
              <a:t>chất</a:t>
            </a:r>
            <a:r>
              <a:rPr lang="en-US" dirty="0"/>
              <a:t> </a:t>
            </a:r>
            <a:r>
              <a:rPr lang="en-US" dirty="0" err="1"/>
              <a:t>ức</a:t>
            </a:r>
            <a:r>
              <a:rPr lang="en-US" dirty="0"/>
              <a:t> </a:t>
            </a:r>
            <a:r>
              <a:rPr lang="en-US" dirty="0" err="1"/>
              <a:t>chế</a:t>
            </a:r>
            <a:r>
              <a:rPr lang="en-US" dirty="0"/>
              <a:t>. </a:t>
            </a:r>
          </a:p>
          <a:p>
            <a:endParaRPr lang="en-US" dirty="0"/>
          </a:p>
        </p:txBody>
      </p:sp>
    </p:spTree>
    <p:extLst>
      <p:ext uri="{BB962C8B-B14F-4D97-AF65-F5344CB8AC3E}">
        <p14:creationId xmlns:p14="http://schemas.microsoft.com/office/powerpoint/2010/main" val="2769722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2501" y="44597"/>
            <a:ext cx="4665733" cy="6813403"/>
          </a:xfrm>
        </p:spPr>
      </p:pic>
    </p:spTree>
    <p:extLst>
      <p:ext uri="{BB962C8B-B14F-4D97-AF65-F5344CB8AC3E}">
        <p14:creationId xmlns:p14="http://schemas.microsoft.com/office/powerpoint/2010/main" val="1430599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228" y="286603"/>
            <a:ext cx="10162452" cy="520261"/>
          </a:xfrm>
        </p:spPr>
        <p:txBody>
          <a:bodyPr>
            <a:normAutofit fontScale="90000"/>
          </a:bodyPr>
          <a:lstStyle/>
          <a:p>
            <a:r>
              <a:rPr lang="en-US" dirty="0" err="1" smtClean="0"/>
              <a:t>Sơ</a:t>
            </a:r>
            <a:r>
              <a:rPr lang="en-US" dirty="0" smtClean="0"/>
              <a:t> </a:t>
            </a:r>
            <a:r>
              <a:rPr lang="en-US" dirty="0" err="1" smtClean="0"/>
              <a:t>đồ</a:t>
            </a:r>
            <a:r>
              <a:rPr lang="en-US" dirty="0" smtClean="0"/>
              <a:t> </a:t>
            </a:r>
            <a:r>
              <a:rPr lang="en-US" dirty="0" err="1" smtClean="0"/>
              <a:t>đông</a:t>
            </a:r>
            <a:r>
              <a:rPr lang="en-US" dirty="0" smtClean="0"/>
              <a:t> </a:t>
            </a:r>
            <a:r>
              <a:rPr lang="en-US" dirty="0" err="1" smtClean="0"/>
              <a:t>cầm</a:t>
            </a:r>
            <a:r>
              <a:rPr lang="en-US" dirty="0" smtClean="0"/>
              <a:t> </a:t>
            </a:r>
            <a:r>
              <a:rPr lang="en-US" dirty="0" err="1" smtClean="0"/>
              <a:t>máu</a:t>
            </a:r>
            <a:endParaRPr lang="en-US" dirty="0"/>
          </a:p>
        </p:txBody>
      </p:sp>
      <p:pic>
        <p:nvPicPr>
          <p:cNvPr id="4" name="Content Placeholder 3" descr="https://medschoolminutes.files.wordpress.com/2014/05/clotting-cascade.jpg"/>
          <p:cNvPicPr>
            <a:picLocks noGrp="1"/>
          </p:cNvPicPr>
          <p:nvPr>
            <p:ph idx="1"/>
          </p:nvPr>
        </p:nvPicPr>
        <p:blipFill>
          <a:blip r:embed="rId3"/>
          <a:srcRect/>
          <a:stretch>
            <a:fillRect/>
          </a:stretch>
        </p:blipFill>
        <p:spPr bwMode="auto">
          <a:xfrm>
            <a:off x="4362672" y="806864"/>
            <a:ext cx="6649189" cy="5582385"/>
          </a:xfrm>
          <a:prstGeom prst="rect">
            <a:avLst/>
          </a:prstGeom>
          <a:noFill/>
          <a:ln w="9525">
            <a:noFill/>
            <a:miter lim="800000"/>
            <a:headEnd/>
            <a:tailEnd/>
          </a:ln>
        </p:spPr>
      </p:pic>
    </p:spTree>
    <p:extLst>
      <p:ext uri="{BB962C8B-B14F-4D97-AF65-F5344CB8AC3E}">
        <p14:creationId xmlns:p14="http://schemas.microsoft.com/office/powerpoint/2010/main" val="1824260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4347" y="1872357"/>
            <a:ext cx="11887653" cy="3301222"/>
          </a:xfrm>
          <a:prstGeom prst="rect">
            <a:avLst/>
          </a:prstGeom>
        </p:spPr>
      </p:pic>
    </p:spTree>
    <p:extLst>
      <p:ext uri="{BB962C8B-B14F-4D97-AF65-F5344CB8AC3E}">
        <p14:creationId xmlns:p14="http://schemas.microsoft.com/office/powerpoint/2010/main" val="97796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kêt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pPr lvl="0"/>
            <a:r>
              <a:rPr lang="en-US" dirty="0" err="1"/>
              <a:t>Nguyên</a:t>
            </a:r>
            <a:r>
              <a:rPr lang="en-US" dirty="0"/>
              <a:t> </a:t>
            </a:r>
            <a:r>
              <a:rPr lang="en-US" dirty="0" err="1"/>
              <a:t>nhân</a:t>
            </a:r>
            <a:r>
              <a:rPr lang="en-US" dirty="0"/>
              <a:t> </a:t>
            </a:r>
            <a:r>
              <a:rPr lang="en-US" dirty="0" err="1"/>
              <a:t>chất</a:t>
            </a:r>
            <a:r>
              <a:rPr lang="en-US" dirty="0"/>
              <a:t> </a:t>
            </a:r>
            <a:r>
              <a:rPr lang="en-US" dirty="0" err="1"/>
              <a:t>ức</a:t>
            </a:r>
            <a:r>
              <a:rPr lang="en-US" dirty="0"/>
              <a:t> </a:t>
            </a:r>
            <a:r>
              <a:rPr lang="en-US" dirty="0" err="1"/>
              <a:t>chế</a:t>
            </a:r>
            <a:r>
              <a:rPr lang="en-US" dirty="0"/>
              <a:t>:</a:t>
            </a:r>
            <a:endParaRPr lang="en-US" sz="2400" dirty="0"/>
          </a:p>
          <a:p>
            <a:pPr lvl="1"/>
            <a:r>
              <a:rPr lang="en-US" dirty="0" err="1"/>
              <a:t>Chất</a:t>
            </a:r>
            <a:r>
              <a:rPr lang="en-US" dirty="0"/>
              <a:t> </a:t>
            </a:r>
            <a:r>
              <a:rPr lang="en-US" dirty="0" err="1"/>
              <a:t>ức</a:t>
            </a:r>
            <a:r>
              <a:rPr lang="en-US" dirty="0"/>
              <a:t> </a:t>
            </a:r>
            <a:r>
              <a:rPr lang="en-US" dirty="0" err="1"/>
              <a:t>chế</a:t>
            </a:r>
            <a:r>
              <a:rPr lang="en-US" dirty="0"/>
              <a:t> </a:t>
            </a:r>
            <a:r>
              <a:rPr lang="en-US" dirty="0" err="1"/>
              <a:t>yếu</a:t>
            </a:r>
            <a:r>
              <a:rPr lang="en-US" dirty="0"/>
              <a:t> </a:t>
            </a:r>
            <a:r>
              <a:rPr lang="en-US" dirty="0" err="1"/>
              <a:t>tố</a:t>
            </a:r>
            <a:r>
              <a:rPr lang="en-US" dirty="0"/>
              <a:t> </a:t>
            </a:r>
            <a:r>
              <a:rPr lang="en-US" dirty="0" err="1"/>
              <a:t>đông</a:t>
            </a:r>
            <a:r>
              <a:rPr lang="en-US" dirty="0"/>
              <a:t> </a:t>
            </a:r>
            <a:r>
              <a:rPr lang="en-US" dirty="0" err="1"/>
              <a:t>máu</a:t>
            </a:r>
            <a:r>
              <a:rPr lang="en-US" dirty="0"/>
              <a:t> </a:t>
            </a:r>
            <a:r>
              <a:rPr lang="en-US" dirty="0" err="1"/>
              <a:t>mắc</a:t>
            </a:r>
            <a:r>
              <a:rPr lang="en-US" dirty="0"/>
              <a:t> </a:t>
            </a:r>
            <a:r>
              <a:rPr lang="en-US" dirty="0" err="1"/>
              <a:t>phải</a:t>
            </a:r>
            <a:r>
              <a:rPr lang="en-US" dirty="0"/>
              <a:t>: </a:t>
            </a:r>
            <a:r>
              <a:rPr lang="en-US" dirty="0" smtClean="0"/>
              <a:t> </a:t>
            </a:r>
            <a:r>
              <a:rPr lang="en-US" dirty="0"/>
              <a:t>VIII, IX, V, X </a:t>
            </a:r>
            <a:endParaRPr lang="en-US" sz="2000" dirty="0"/>
          </a:p>
          <a:p>
            <a:pPr lvl="1"/>
            <a:r>
              <a:rPr lang="en-US" dirty="0" err="1"/>
              <a:t>Kháng</a:t>
            </a:r>
            <a:r>
              <a:rPr lang="en-US" dirty="0"/>
              <a:t> </a:t>
            </a:r>
            <a:r>
              <a:rPr lang="en-US" dirty="0" err="1"/>
              <a:t>thể</a:t>
            </a:r>
            <a:r>
              <a:rPr lang="en-US" dirty="0"/>
              <a:t> </a:t>
            </a:r>
            <a:r>
              <a:rPr lang="en-US" dirty="0" err="1"/>
              <a:t>kháng</a:t>
            </a:r>
            <a:r>
              <a:rPr lang="en-US" dirty="0"/>
              <a:t> </a:t>
            </a:r>
            <a:r>
              <a:rPr lang="en-US" dirty="0" smtClean="0"/>
              <a:t>phospholipid: </a:t>
            </a:r>
            <a:r>
              <a:rPr lang="en-US" dirty="0" err="1" smtClean="0"/>
              <a:t>nó</a:t>
            </a:r>
            <a:r>
              <a:rPr lang="en-US" dirty="0" smtClean="0"/>
              <a:t> </a:t>
            </a:r>
            <a:r>
              <a:rPr lang="en-US" dirty="0" err="1" smtClean="0"/>
              <a:t>sẽ</a:t>
            </a:r>
            <a:r>
              <a:rPr lang="en-US" dirty="0" smtClean="0"/>
              <a:t> correct </a:t>
            </a:r>
            <a:r>
              <a:rPr lang="en-US" dirty="0" err="1" smtClean="0"/>
              <a:t>khi</a:t>
            </a:r>
            <a:r>
              <a:rPr lang="en-US" dirty="0" smtClean="0"/>
              <a:t> </a:t>
            </a:r>
            <a:r>
              <a:rPr lang="en-US" dirty="0" err="1" smtClean="0"/>
              <a:t>thêm</a:t>
            </a:r>
            <a:r>
              <a:rPr lang="en-US" dirty="0" smtClean="0"/>
              <a:t> phospholipid</a:t>
            </a:r>
            <a:r>
              <a:rPr lang="en-US" dirty="0" smtClean="0">
                <a:sym typeface="Wingdings" panose="05000000000000000000" pitchFamily="2" charset="2"/>
              </a:rPr>
              <a:t></a:t>
            </a:r>
            <a:r>
              <a:rPr lang="en-US" dirty="0" smtClean="0"/>
              <a:t> </a:t>
            </a:r>
            <a:r>
              <a:rPr lang="en-US" dirty="0" err="1"/>
              <a:t>làm</a:t>
            </a:r>
            <a:r>
              <a:rPr lang="en-US" dirty="0"/>
              <a:t> </a:t>
            </a:r>
            <a:r>
              <a:rPr lang="en-US" dirty="0" err="1"/>
              <a:t>dRVVT</a:t>
            </a:r>
            <a:r>
              <a:rPr lang="en-US" dirty="0"/>
              <a:t> </a:t>
            </a:r>
            <a:r>
              <a:rPr lang="en-US" dirty="0" err="1"/>
              <a:t>hoặc</a:t>
            </a:r>
            <a:r>
              <a:rPr lang="en-US" dirty="0"/>
              <a:t> PTT-LA.</a:t>
            </a:r>
            <a:endParaRPr lang="en-US" sz="2000" dirty="0"/>
          </a:p>
          <a:p>
            <a:pPr lvl="1"/>
            <a:r>
              <a:rPr lang="en-US" dirty="0"/>
              <a:t>DIC</a:t>
            </a:r>
            <a:endParaRPr lang="en-US" sz="2000" dirty="0"/>
          </a:p>
          <a:p>
            <a:pPr lvl="1"/>
            <a:r>
              <a:rPr lang="en-US" dirty="0" err="1"/>
              <a:t>Chất</a:t>
            </a:r>
            <a:r>
              <a:rPr lang="en-US" dirty="0"/>
              <a:t> </a:t>
            </a:r>
            <a:r>
              <a:rPr lang="en-US" dirty="0" err="1"/>
              <a:t>ức</a:t>
            </a:r>
            <a:r>
              <a:rPr lang="en-US" dirty="0"/>
              <a:t> </a:t>
            </a:r>
            <a:r>
              <a:rPr lang="en-US" dirty="0" err="1"/>
              <a:t>chế</a:t>
            </a:r>
            <a:r>
              <a:rPr lang="en-US" dirty="0"/>
              <a:t> </a:t>
            </a:r>
            <a:r>
              <a:rPr lang="en-US" dirty="0" err="1"/>
              <a:t>đông</a:t>
            </a:r>
            <a:r>
              <a:rPr lang="en-US" dirty="0"/>
              <a:t> </a:t>
            </a:r>
            <a:r>
              <a:rPr lang="en-US" dirty="0" err="1"/>
              <a:t>máu</a:t>
            </a:r>
            <a:r>
              <a:rPr lang="en-US" dirty="0"/>
              <a:t> </a:t>
            </a:r>
            <a:r>
              <a:rPr lang="en-US" dirty="0" err="1"/>
              <a:t>trên</a:t>
            </a:r>
            <a:r>
              <a:rPr lang="en-US" dirty="0"/>
              <a:t> </a:t>
            </a:r>
            <a:r>
              <a:rPr lang="en-US" dirty="0" err="1"/>
              <a:t>người</a:t>
            </a:r>
            <a:r>
              <a:rPr lang="en-US" dirty="0"/>
              <a:t> hemophilia: </a:t>
            </a:r>
            <a:r>
              <a:rPr lang="en-US" dirty="0" err="1"/>
              <a:t>dị</a:t>
            </a:r>
            <a:r>
              <a:rPr lang="en-US" dirty="0"/>
              <a:t> </a:t>
            </a:r>
            <a:r>
              <a:rPr lang="en-US" dirty="0" err="1"/>
              <a:t>kháng</a:t>
            </a:r>
            <a:r>
              <a:rPr lang="en-US" dirty="0"/>
              <a:t> </a:t>
            </a:r>
            <a:r>
              <a:rPr lang="en-US" dirty="0" err="1"/>
              <a:t>thể</a:t>
            </a:r>
            <a:r>
              <a:rPr lang="en-US" dirty="0"/>
              <a:t> </a:t>
            </a:r>
            <a:r>
              <a:rPr lang="en-US" dirty="0" err="1"/>
              <a:t>chống</a:t>
            </a:r>
            <a:r>
              <a:rPr lang="en-US" dirty="0"/>
              <a:t> </a:t>
            </a:r>
            <a:r>
              <a:rPr lang="en-US" dirty="0" err="1"/>
              <a:t>yếu</a:t>
            </a:r>
            <a:r>
              <a:rPr lang="en-US" dirty="0"/>
              <a:t> </a:t>
            </a:r>
            <a:r>
              <a:rPr lang="en-US" dirty="0" err="1"/>
              <a:t>tố</a:t>
            </a:r>
            <a:r>
              <a:rPr lang="en-US" dirty="0"/>
              <a:t> VIII, IX </a:t>
            </a:r>
            <a:r>
              <a:rPr lang="en-US" dirty="0" err="1"/>
              <a:t>phát</a:t>
            </a:r>
            <a:r>
              <a:rPr lang="en-US" dirty="0"/>
              <a:t> </a:t>
            </a:r>
            <a:r>
              <a:rPr lang="en-US" dirty="0" err="1"/>
              <a:t>triển</a:t>
            </a:r>
            <a:r>
              <a:rPr lang="en-US" dirty="0"/>
              <a:t> </a:t>
            </a:r>
            <a:r>
              <a:rPr lang="en-US" dirty="0" err="1"/>
              <a:t>sau</a:t>
            </a:r>
            <a:r>
              <a:rPr lang="en-US" dirty="0"/>
              <a:t> </a:t>
            </a:r>
            <a:r>
              <a:rPr lang="en-US" dirty="0" err="1"/>
              <a:t>truyền</a:t>
            </a:r>
            <a:r>
              <a:rPr lang="en-US" dirty="0"/>
              <a:t> </a:t>
            </a:r>
            <a:r>
              <a:rPr lang="en-US" dirty="0" err="1"/>
              <a:t>yếu</a:t>
            </a:r>
            <a:r>
              <a:rPr lang="en-US" dirty="0"/>
              <a:t> </a:t>
            </a:r>
            <a:r>
              <a:rPr lang="en-US" dirty="0" err="1"/>
              <a:t>tố</a:t>
            </a:r>
            <a:r>
              <a:rPr lang="en-US" dirty="0"/>
              <a:t>.</a:t>
            </a:r>
            <a:endParaRPr lang="en-US" sz="2000" dirty="0"/>
          </a:p>
          <a:p>
            <a:pPr lvl="1"/>
            <a:r>
              <a:rPr lang="en-US" dirty="0"/>
              <a:t>Heparin: </a:t>
            </a:r>
            <a:r>
              <a:rPr lang="en-US" dirty="0" err="1"/>
              <a:t>phân</a:t>
            </a:r>
            <a:r>
              <a:rPr lang="en-US" dirty="0"/>
              <a:t> </a:t>
            </a:r>
            <a:r>
              <a:rPr lang="en-US" dirty="0" err="1"/>
              <a:t>biệt</a:t>
            </a:r>
            <a:r>
              <a:rPr lang="en-US" dirty="0"/>
              <a:t> </a:t>
            </a:r>
            <a:r>
              <a:rPr lang="en-US" dirty="0" err="1"/>
              <a:t>bằng</a:t>
            </a:r>
            <a:r>
              <a:rPr lang="en-US" dirty="0"/>
              <a:t> </a:t>
            </a:r>
            <a:r>
              <a:rPr lang="en-US" dirty="0" err="1"/>
              <a:t>Reptilase</a:t>
            </a:r>
            <a:r>
              <a:rPr lang="en-US" dirty="0"/>
              <a:t> time</a:t>
            </a:r>
            <a:endParaRPr lang="en-US" sz="2000" dirty="0"/>
          </a:p>
          <a:p>
            <a:endParaRPr lang="en-US" dirty="0"/>
          </a:p>
        </p:txBody>
      </p:sp>
    </p:spTree>
    <p:extLst>
      <p:ext uri="{BB962C8B-B14F-4D97-AF65-F5344CB8AC3E}">
        <p14:creationId xmlns:p14="http://schemas.microsoft.com/office/powerpoint/2010/main" val="782107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Chất</a:t>
            </a:r>
            <a:r>
              <a:rPr lang="en-US" dirty="0" smtClean="0"/>
              <a:t> </a:t>
            </a:r>
            <a:r>
              <a:rPr lang="en-US" dirty="0" err="1" smtClean="0"/>
              <a:t>ức</a:t>
            </a:r>
            <a:r>
              <a:rPr lang="en-US" dirty="0" smtClean="0"/>
              <a:t> </a:t>
            </a:r>
            <a:r>
              <a:rPr lang="en-US" dirty="0" err="1" smtClean="0"/>
              <a:t>chế</a:t>
            </a:r>
            <a:endParaRPr lang="en-US" dirty="0"/>
          </a:p>
        </p:txBody>
      </p:sp>
      <p:sp>
        <p:nvSpPr>
          <p:cNvPr id="3" name="Content Placeholder 2"/>
          <p:cNvSpPr>
            <a:spLocks noGrp="1"/>
          </p:cNvSpPr>
          <p:nvPr>
            <p:ph idx="1"/>
          </p:nvPr>
        </p:nvSpPr>
        <p:spPr/>
        <p:txBody>
          <a:bodyPr/>
          <a:lstStyle/>
          <a:p>
            <a:pPr lvl="0"/>
            <a:r>
              <a:rPr lang="en-US" dirty="0" err="1"/>
              <a:t>Chất</a:t>
            </a:r>
            <a:r>
              <a:rPr lang="en-US" dirty="0"/>
              <a:t> </a:t>
            </a:r>
            <a:r>
              <a:rPr lang="en-US" dirty="0" err="1"/>
              <a:t>ức</a:t>
            </a:r>
            <a:r>
              <a:rPr lang="en-US" dirty="0"/>
              <a:t> </a:t>
            </a:r>
            <a:r>
              <a:rPr lang="en-US" dirty="0" err="1"/>
              <a:t>chế</a:t>
            </a:r>
            <a:r>
              <a:rPr lang="en-US" dirty="0"/>
              <a:t> </a:t>
            </a:r>
            <a:r>
              <a:rPr lang="en-US" dirty="0" err="1"/>
              <a:t>yếu</a:t>
            </a:r>
            <a:r>
              <a:rPr lang="en-US" dirty="0"/>
              <a:t> </a:t>
            </a:r>
            <a:r>
              <a:rPr lang="en-US" dirty="0" err="1"/>
              <a:t>tố</a:t>
            </a:r>
            <a:r>
              <a:rPr lang="en-US" dirty="0"/>
              <a:t> VIII: Chia </a:t>
            </a:r>
            <a:r>
              <a:rPr lang="en-US" dirty="0" err="1"/>
              <a:t>làm</a:t>
            </a:r>
            <a:r>
              <a:rPr lang="en-US" dirty="0"/>
              <a:t> 2 type </a:t>
            </a:r>
            <a:r>
              <a:rPr lang="en-US" dirty="0" err="1"/>
              <a:t>phụ</a:t>
            </a:r>
            <a:r>
              <a:rPr lang="en-US" dirty="0"/>
              <a:t> </a:t>
            </a:r>
            <a:r>
              <a:rPr lang="en-US" dirty="0" err="1"/>
              <a:t>thuộc</a:t>
            </a:r>
            <a:r>
              <a:rPr lang="en-US" dirty="0"/>
              <a:t> </a:t>
            </a:r>
            <a:r>
              <a:rPr lang="en-US" dirty="0" err="1"/>
              <a:t>vào</a:t>
            </a:r>
            <a:r>
              <a:rPr lang="en-US" dirty="0"/>
              <a:t> </a:t>
            </a:r>
            <a:r>
              <a:rPr lang="en-US" dirty="0" err="1"/>
              <a:t>động</a:t>
            </a:r>
            <a:r>
              <a:rPr lang="en-US" dirty="0"/>
              <a:t> </a:t>
            </a:r>
            <a:r>
              <a:rPr lang="en-US" dirty="0" err="1"/>
              <a:t>học</a:t>
            </a:r>
            <a:r>
              <a:rPr lang="en-US" dirty="0"/>
              <a:t> </a:t>
            </a:r>
            <a:r>
              <a:rPr lang="en-US" dirty="0" err="1"/>
              <a:t>của</a:t>
            </a:r>
            <a:r>
              <a:rPr lang="en-US" dirty="0"/>
              <a:t> </a:t>
            </a:r>
            <a:r>
              <a:rPr lang="en-US" dirty="0" err="1"/>
              <a:t>chất</a:t>
            </a:r>
            <a:r>
              <a:rPr lang="en-US" dirty="0"/>
              <a:t> </a:t>
            </a:r>
            <a:r>
              <a:rPr lang="en-US" dirty="0" err="1"/>
              <a:t>ức</a:t>
            </a:r>
            <a:r>
              <a:rPr lang="en-US" dirty="0"/>
              <a:t> </a:t>
            </a:r>
            <a:r>
              <a:rPr lang="en-US" dirty="0" err="1"/>
              <a:t>chế</a:t>
            </a:r>
            <a:r>
              <a:rPr lang="en-US" dirty="0"/>
              <a:t>.</a:t>
            </a:r>
            <a:endParaRPr lang="en-US" sz="2400" dirty="0"/>
          </a:p>
          <a:p>
            <a:pPr lvl="1"/>
            <a:r>
              <a:rPr lang="en-US" dirty="0"/>
              <a:t>Type 1</a:t>
            </a:r>
            <a:r>
              <a:rPr lang="en-US" dirty="0" smtClean="0"/>
              <a:t>:</a:t>
            </a:r>
          </a:p>
          <a:p>
            <a:pPr lvl="2"/>
            <a:r>
              <a:rPr lang="en-US" dirty="0" smtClean="0"/>
              <a:t> </a:t>
            </a:r>
            <a:r>
              <a:rPr lang="en-US" dirty="0" err="1" smtClean="0"/>
              <a:t>Ức</a:t>
            </a:r>
            <a:r>
              <a:rPr lang="en-US" dirty="0" smtClean="0"/>
              <a:t> </a:t>
            </a:r>
            <a:r>
              <a:rPr lang="en-US" dirty="0" err="1"/>
              <a:t>chế</a:t>
            </a:r>
            <a:r>
              <a:rPr lang="en-US" dirty="0"/>
              <a:t> </a:t>
            </a:r>
            <a:r>
              <a:rPr lang="en-US" dirty="0" err="1"/>
              <a:t>hoàn</a:t>
            </a:r>
            <a:r>
              <a:rPr lang="en-US" dirty="0"/>
              <a:t> </a:t>
            </a:r>
            <a:r>
              <a:rPr lang="en-US" dirty="0" err="1" smtClean="0"/>
              <a:t>toàn</a:t>
            </a:r>
            <a:endParaRPr lang="en-US" dirty="0"/>
          </a:p>
          <a:p>
            <a:pPr lvl="2"/>
            <a:r>
              <a:rPr lang="en-US" dirty="0" smtClean="0"/>
              <a:t> </a:t>
            </a:r>
            <a:r>
              <a:rPr lang="en-US" dirty="0" err="1" smtClean="0"/>
              <a:t>Phụ</a:t>
            </a:r>
            <a:r>
              <a:rPr lang="en-US" dirty="0" smtClean="0"/>
              <a:t> </a:t>
            </a:r>
            <a:r>
              <a:rPr lang="en-US" dirty="0" err="1"/>
              <a:t>thuộc</a:t>
            </a:r>
            <a:r>
              <a:rPr lang="en-US" dirty="0"/>
              <a:t> </a:t>
            </a:r>
            <a:r>
              <a:rPr lang="en-US" dirty="0" err="1"/>
              <a:t>cả</a:t>
            </a:r>
            <a:r>
              <a:rPr lang="en-US" dirty="0"/>
              <a:t> </a:t>
            </a:r>
            <a:r>
              <a:rPr lang="en-US" dirty="0" err="1"/>
              <a:t>nồng</a:t>
            </a:r>
            <a:r>
              <a:rPr lang="en-US" dirty="0"/>
              <a:t> </a:t>
            </a:r>
            <a:r>
              <a:rPr lang="en-US" dirty="0" err="1"/>
              <a:t>độ</a:t>
            </a:r>
            <a:r>
              <a:rPr lang="en-US" dirty="0"/>
              <a:t> </a:t>
            </a:r>
            <a:r>
              <a:rPr lang="en-US" dirty="0" err="1"/>
              <a:t>và</a:t>
            </a:r>
            <a:r>
              <a:rPr lang="en-US" dirty="0"/>
              <a:t> </a:t>
            </a:r>
            <a:r>
              <a:rPr lang="en-US" dirty="0" err="1"/>
              <a:t>thời</a:t>
            </a:r>
            <a:r>
              <a:rPr lang="en-US" dirty="0"/>
              <a:t> </a:t>
            </a:r>
            <a:r>
              <a:rPr lang="en-US" dirty="0" err="1"/>
              <a:t>gian</a:t>
            </a:r>
            <a:r>
              <a:rPr lang="en-US" dirty="0" smtClean="0"/>
              <a:t>.</a:t>
            </a:r>
          </a:p>
          <a:p>
            <a:pPr lvl="2"/>
            <a:r>
              <a:rPr lang="en-US" dirty="0" err="1" smtClean="0"/>
              <a:t>Có</a:t>
            </a:r>
            <a:r>
              <a:rPr lang="en-US" dirty="0" smtClean="0"/>
              <a:t> </a:t>
            </a:r>
            <a:r>
              <a:rPr lang="en-US" dirty="0" err="1"/>
              <a:t>tương</a:t>
            </a:r>
            <a:r>
              <a:rPr lang="en-US" dirty="0"/>
              <a:t> </a:t>
            </a:r>
            <a:r>
              <a:rPr lang="en-US" dirty="0" err="1"/>
              <a:t>quan</a:t>
            </a:r>
            <a:r>
              <a:rPr lang="en-US" dirty="0"/>
              <a:t> </a:t>
            </a:r>
            <a:r>
              <a:rPr lang="en-US" dirty="0" err="1"/>
              <a:t>tuyến</a:t>
            </a:r>
            <a:r>
              <a:rPr lang="en-US" dirty="0"/>
              <a:t> </a:t>
            </a:r>
            <a:r>
              <a:rPr lang="en-US" dirty="0" err="1"/>
              <a:t>tính</a:t>
            </a:r>
            <a:r>
              <a:rPr lang="en-US" dirty="0"/>
              <a:t> </a:t>
            </a:r>
            <a:r>
              <a:rPr lang="en-US" dirty="0" err="1"/>
              <a:t>với</a:t>
            </a:r>
            <a:r>
              <a:rPr lang="en-US" dirty="0"/>
              <a:t> </a:t>
            </a:r>
            <a:r>
              <a:rPr lang="en-US" dirty="0" err="1"/>
              <a:t>hàm</a:t>
            </a:r>
            <a:r>
              <a:rPr lang="en-US" dirty="0"/>
              <a:t> </a:t>
            </a:r>
            <a:r>
              <a:rPr lang="en-US" dirty="0" err="1"/>
              <a:t>logarid</a:t>
            </a:r>
            <a:r>
              <a:rPr lang="en-US" dirty="0"/>
              <a:t> </a:t>
            </a:r>
            <a:r>
              <a:rPr lang="en-US" dirty="0" err="1"/>
              <a:t>của</a:t>
            </a:r>
            <a:r>
              <a:rPr lang="en-US" dirty="0"/>
              <a:t> FVIII:C </a:t>
            </a:r>
            <a:r>
              <a:rPr lang="en-US" dirty="0" err="1"/>
              <a:t>và</a:t>
            </a:r>
            <a:r>
              <a:rPr lang="en-US" dirty="0"/>
              <a:t> </a:t>
            </a:r>
            <a:r>
              <a:rPr lang="en-US" dirty="0" err="1"/>
              <a:t>nồng</a:t>
            </a:r>
            <a:r>
              <a:rPr lang="en-US" dirty="0"/>
              <a:t> </a:t>
            </a:r>
            <a:r>
              <a:rPr lang="en-US" dirty="0" err="1"/>
              <a:t>độ</a:t>
            </a:r>
            <a:r>
              <a:rPr lang="en-US" dirty="0"/>
              <a:t> </a:t>
            </a:r>
            <a:r>
              <a:rPr lang="en-US" dirty="0" err="1"/>
              <a:t>kháng</a:t>
            </a:r>
            <a:r>
              <a:rPr lang="en-US" dirty="0"/>
              <a:t> </a:t>
            </a:r>
            <a:r>
              <a:rPr lang="en-US" dirty="0" err="1"/>
              <a:t>thể</a:t>
            </a:r>
            <a:r>
              <a:rPr lang="en-US" dirty="0"/>
              <a:t>. </a:t>
            </a:r>
            <a:endParaRPr lang="en-US" dirty="0" smtClean="0"/>
          </a:p>
          <a:p>
            <a:pPr lvl="2"/>
            <a:r>
              <a:rPr lang="en-US" dirty="0" err="1"/>
              <a:t>D</a:t>
            </a:r>
            <a:r>
              <a:rPr lang="en-US" dirty="0" err="1" smtClean="0"/>
              <a:t>ị</a:t>
            </a:r>
            <a:r>
              <a:rPr lang="en-US" dirty="0" smtClean="0"/>
              <a:t> </a:t>
            </a:r>
            <a:r>
              <a:rPr lang="en-US" dirty="0" err="1"/>
              <a:t>kháng</a:t>
            </a:r>
            <a:r>
              <a:rPr lang="en-US" dirty="0"/>
              <a:t> </a:t>
            </a:r>
            <a:r>
              <a:rPr lang="en-US" dirty="0" err="1"/>
              <a:t>thể</a:t>
            </a:r>
            <a:r>
              <a:rPr lang="en-US" dirty="0"/>
              <a:t> </a:t>
            </a:r>
            <a:endParaRPr lang="en-US" sz="1600" dirty="0"/>
          </a:p>
          <a:p>
            <a:pPr lvl="1"/>
            <a:r>
              <a:rPr lang="en-US" dirty="0"/>
              <a:t>Type 2</a:t>
            </a:r>
            <a:r>
              <a:rPr lang="en-US" dirty="0" smtClean="0"/>
              <a:t>:</a:t>
            </a:r>
          </a:p>
          <a:p>
            <a:pPr lvl="2"/>
            <a:r>
              <a:rPr lang="en-US" dirty="0" smtClean="0"/>
              <a:t> </a:t>
            </a:r>
            <a:r>
              <a:rPr lang="en-US" dirty="0" err="1"/>
              <a:t>Ứ</a:t>
            </a:r>
            <a:r>
              <a:rPr lang="en-US" dirty="0" err="1" smtClean="0"/>
              <a:t>c</a:t>
            </a:r>
            <a:r>
              <a:rPr lang="en-US" dirty="0" smtClean="0"/>
              <a:t> </a:t>
            </a:r>
            <a:r>
              <a:rPr lang="en-US" dirty="0" err="1"/>
              <a:t>chế</a:t>
            </a:r>
            <a:r>
              <a:rPr lang="en-US" dirty="0"/>
              <a:t> </a:t>
            </a:r>
            <a:r>
              <a:rPr lang="en-US" dirty="0" err="1"/>
              <a:t>không</a:t>
            </a:r>
            <a:r>
              <a:rPr lang="en-US" dirty="0"/>
              <a:t> </a:t>
            </a:r>
            <a:r>
              <a:rPr lang="en-US" dirty="0" err="1"/>
              <a:t>hoàn</a:t>
            </a:r>
            <a:r>
              <a:rPr lang="en-US" dirty="0"/>
              <a:t> </a:t>
            </a:r>
            <a:r>
              <a:rPr lang="en-US" dirty="0" err="1"/>
              <a:t>toàn</a:t>
            </a:r>
            <a:r>
              <a:rPr lang="en-US" dirty="0"/>
              <a:t> FVIII:C </a:t>
            </a:r>
            <a:r>
              <a:rPr lang="en-US" dirty="0" err="1"/>
              <a:t>thậm</a:t>
            </a:r>
            <a:r>
              <a:rPr lang="en-US" dirty="0"/>
              <a:t> </a:t>
            </a:r>
            <a:r>
              <a:rPr lang="en-US" dirty="0" err="1"/>
              <a:t>chí</a:t>
            </a:r>
            <a:r>
              <a:rPr lang="en-US" dirty="0"/>
              <a:t> ở </a:t>
            </a:r>
            <a:r>
              <a:rPr lang="en-US" dirty="0" err="1"/>
              <a:t>nồng</a:t>
            </a:r>
            <a:r>
              <a:rPr lang="en-US" dirty="0"/>
              <a:t> </a:t>
            </a:r>
            <a:r>
              <a:rPr lang="en-US" dirty="0" err="1"/>
              <a:t>độ</a:t>
            </a:r>
            <a:r>
              <a:rPr lang="en-US" dirty="0"/>
              <a:t> </a:t>
            </a:r>
            <a:r>
              <a:rPr lang="en-US" dirty="0" err="1"/>
              <a:t>tối</a:t>
            </a:r>
            <a:r>
              <a:rPr lang="en-US" dirty="0"/>
              <a:t> </a:t>
            </a:r>
            <a:r>
              <a:rPr lang="en-US" dirty="0" err="1"/>
              <a:t>đa</a:t>
            </a:r>
            <a:r>
              <a:rPr lang="en-US" dirty="0"/>
              <a:t> (</a:t>
            </a:r>
            <a:r>
              <a:rPr lang="en-US" dirty="0" err="1"/>
              <a:t>chưa</a:t>
            </a:r>
            <a:r>
              <a:rPr lang="en-US" dirty="0"/>
              <a:t> </a:t>
            </a:r>
            <a:r>
              <a:rPr lang="en-US" dirty="0" err="1"/>
              <a:t>pha</a:t>
            </a:r>
            <a:r>
              <a:rPr lang="en-US" dirty="0"/>
              <a:t> </a:t>
            </a:r>
            <a:r>
              <a:rPr lang="en-US" dirty="0" err="1"/>
              <a:t>loãng</a:t>
            </a:r>
            <a:r>
              <a:rPr lang="en-US" dirty="0" smtClean="0"/>
              <a:t>).</a:t>
            </a:r>
          </a:p>
          <a:p>
            <a:pPr lvl="2"/>
            <a:r>
              <a:rPr lang="en-US" dirty="0" smtClean="0"/>
              <a:t> </a:t>
            </a:r>
            <a:r>
              <a:rPr lang="en-US" dirty="0" err="1"/>
              <a:t>T</a:t>
            </a:r>
            <a:r>
              <a:rPr lang="en-US" dirty="0" err="1" smtClean="0"/>
              <a:t>ự</a:t>
            </a:r>
            <a:r>
              <a:rPr lang="en-US" dirty="0" smtClean="0"/>
              <a:t> </a:t>
            </a:r>
            <a:r>
              <a:rPr lang="en-US" dirty="0" err="1"/>
              <a:t>kháng</a:t>
            </a:r>
            <a:r>
              <a:rPr lang="en-US" dirty="0"/>
              <a:t> </a:t>
            </a:r>
            <a:r>
              <a:rPr lang="en-US" dirty="0" err="1" smtClean="0"/>
              <a:t>thể</a:t>
            </a:r>
            <a:endParaRPr lang="en-US" dirty="0"/>
          </a:p>
        </p:txBody>
      </p:sp>
    </p:spTree>
    <p:extLst>
      <p:ext uri="{BB962C8B-B14F-4D97-AF65-F5344CB8AC3E}">
        <p14:creationId xmlns:p14="http://schemas.microsoft.com/office/powerpoint/2010/main" val="2044488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FIBRINOGEN</a:t>
            </a:r>
            <a:br>
              <a:rPr lang="en-US" dirty="0"/>
            </a:br>
            <a:endParaRPr lang="en-US" dirty="0"/>
          </a:p>
        </p:txBody>
      </p:sp>
      <p:sp>
        <p:nvSpPr>
          <p:cNvPr id="3"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fibrinogen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Clauss</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lớn</a:t>
            </a:r>
            <a:r>
              <a:rPr lang="en-US" sz="2400" b="1" dirty="0">
                <a:latin typeface="Times New Roman" panose="02020603050405020304" pitchFamily="18" charset="0"/>
                <a:cs typeface="Times New Roman" panose="02020603050405020304" pitchFamily="18" charset="0"/>
              </a:rPr>
              <a:t> thrombin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fibtrinogen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fibrin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huyết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loãng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thrombin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fibrinogen, </a:t>
            </a:r>
            <a:r>
              <a:rPr lang="en-US" sz="2400" dirty="0" err="1">
                <a:latin typeface="Times New Roman" panose="02020603050405020304" pitchFamily="18" charset="0"/>
                <a:cs typeface="Times New Roman" panose="02020603050405020304" pitchFamily="18" charset="0"/>
              </a:rPr>
              <a:t>tỉ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fibrinogen</a:t>
            </a:r>
            <a:r>
              <a:rPr lang="en-US"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Thời gian đông được đối chiếu với đường cong chuẩn có sẵn sẽ biết được nồng độ fibrinogen trong huyết tương của bệnh nhân.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244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pPr lvl="0"/>
            <a:r>
              <a:rPr lang="en-US" dirty="0" err="1" smtClean="0"/>
              <a:t>Thuốc</a:t>
            </a:r>
            <a:r>
              <a:rPr lang="en-US" dirty="0" smtClean="0"/>
              <a:t> </a:t>
            </a:r>
            <a:r>
              <a:rPr lang="en-US" dirty="0" err="1" smtClean="0"/>
              <a:t>thử</a:t>
            </a:r>
            <a:r>
              <a:rPr lang="en-US" dirty="0" smtClean="0"/>
              <a:t>: Thrombin </a:t>
            </a:r>
            <a:r>
              <a:rPr lang="en-US" dirty="0" err="1"/>
              <a:t>bò</a:t>
            </a:r>
            <a:r>
              <a:rPr lang="en-US" dirty="0"/>
              <a:t>: </a:t>
            </a:r>
            <a:r>
              <a:rPr lang="en-US" dirty="0" err="1"/>
              <a:t>lọ</a:t>
            </a:r>
            <a:r>
              <a:rPr lang="en-US" dirty="0"/>
              <a:t> 10*2ml thrombin </a:t>
            </a:r>
            <a:r>
              <a:rPr lang="en-US" dirty="0" err="1"/>
              <a:t>bò</a:t>
            </a:r>
            <a:r>
              <a:rPr lang="en-US" dirty="0"/>
              <a:t> </a:t>
            </a:r>
            <a:r>
              <a:rPr lang="en-US" dirty="0" err="1"/>
              <a:t>khô</a:t>
            </a:r>
            <a:r>
              <a:rPr lang="en-US" dirty="0"/>
              <a:t> </a:t>
            </a:r>
            <a:r>
              <a:rPr lang="en-US" dirty="0" err="1"/>
              <a:t>lạnh</a:t>
            </a:r>
            <a:r>
              <a:rPr lang="en-US" dirty="0"/>
              <a:t> (35UNIH/ml) </a:t>
            </a:r>
            <a:r>
              <a:rPr lang="en-US" dirty="0" err="1"/>
              <a:t>với</a:t>
            </a:r>
            <a:r>
              <a:rPr lang="en-US" dirty="0"/>
              <a:t> albumin </a:t>
            </a:r>
            <a:r>
              <a:rPr lang="en-US" dirty="0" err="1"/>
              <a:t>bò</a:t>
            </a:r>
            <a:r>
              <a:rPr lang="en-US" dirty="0"/>
              <a:t>, calcium chloride, dung </a:t>
            </a:r>
            <a:r>
              <a:rPr lang="en-US" dirty="0" err="1"/>
              <a:t>dịch</a:t>
            </a:r>
            <a:r>
              <a:rPr lang="en-US" dirty="0"/>
              <a:t> </a:t>
            </a:r>
            <a:r>
              <a:rPr lang="en-US" dirty="0" err="1"/>
              <a:t>đệm</a:t>
            </a:r>
            <a:r>
              <a:rPr lang="en-US" dirty="0"/>
              <a:t> </a:t>
            </a:r>
            <a:r>
              <a:rPr lang="en-US" dirty="0" err="1"/>
              <a:t>và</a:t>
            </a:r>
            <a:r>
              <a:rPr lang="en-US" dirty="0"/>
              <a:t> </a:t>
            </a:r>
            <a:r>
              <a:rPr lang="en-US" dirty="0" err="1"/>
              <a:t>chất</a:t>
            </a:r>
            <a:r>
              <a:rPr lang="en-US" dirty="0"/>
              <a:t> </a:t>
            </a:r>
            <a:r>
              <a:rPr lang="en-US" dirty="0" err="1"/>
              <a:t>ổn</a:t>
            </a:r>
            <a:r>
              <a:rPr lang="en-US" dirty="0"/>
              <a:t> </a:t>
            </a:r>
            <a:r>
              <a:rPr lang="en-US" dirty="0" err="1" smtClean="0"/>
              <a:t>định</a:t>
            </a:r>
            <a:endParaRPr lang="en-US" dirty="0" smtClean="0"/>
          </a:p>
          <a:p>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a:t>
            </a:r>
            <a:r>
              <a:rPr lang="en-US" dirty="0"/>
              <a:t>ACL TOP: 2-4s</a:t>
            </a:r>
          </a:p>
          <a:p>
            <a:pPr marL="0" lvl="0" indent="0">
              <a:buNone/>
            </a:pPr>
            <a:endParaRPr lang="en-US" dirty="0"/>
          </a:p>
        </p:txBody>
      </p:sp>
    </p:spTree>
    <p:extLst>
      <p:ext uri="{BB962C8B-B14F-4D97-AF65-F5344CB8AC3E}">
        <p14:creationId xmlns:p14="http://schemas.microsoft.com/office/powerpoint/2010/main" val="84404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97877478"/>
              </p:ext>
            </p:extLst>
          </p:nvPr>
        </p:nvGraphicFramePr>
        <p:xfrm>
          <a:off x="1061884" y="1474840"/>
          <a:ext cx="9306232" cy="5287137"/>
        </p:xfrm>
        <a:graphic>
          <a:graphicData uri="http://schemas.openxmlformats.org/drawingml/2006/table">
            <a:tbl>
              <a:tblPr firstRow="1" firstCol="1" bandRow="1">
                <a:tableStyleId>{5C22544A-7EE6-4342-B048-85BDC9FD1C3A}</a:tableStyleId>
              </a:tblPr>
              <a:tblGrid>
                <a:gridCol w="1917290">
                  <a:extLst>
                    <a:ext uri="{9D8B030D-6E8A-4147-A177-3AD203B41FA5}">
                      <a16:colId xmlns:a16="http://schemas.microsoft.com/office/drawing/2014/main" val="3514406964"/>
                    </a:ext>
                  </a:extLst>
                </a:gridCol>
                <a:gridCol w="7388942">
                  <a:extLst>
                    <a:ext uri="{9D8B030D-6E8A-4147-A177-3AD203B41FA5}">
                      <a16:colId xmlns:a16="http://schemas.microsoft.com/office/drawing/2014/main" val="383354364"/>
                    </a:ext>
                  </a:extLst>
                </a:gridCol>
              </a:tblGrid>
              <a:tr h="496949">
                <a:tc>
                  <a:txBody>
                    <a:bodyPr/>
                    <a:lstStyle/>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fibrinogne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Giải thích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691655"/>
                  </a:ext>
                </a:extLst>
              </a:tr>
              <a:tr h="2288746">
                <a:tc>
                  <a:txBody>
                    <a:bodyPr/>
                    <a:lstStyle/>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Giảm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742950" indent="-285750">
                        <a:lnSpc>
                          <a:spcPct val="115000"/>
                        </a:lnSpc>
                        <a:spcAft>
                          <a:spcPts val="0"/>
                        </a:spcAft>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DIC</a:t>
                      </a:r>
                      <a:r>
                        <a:rPr lang="en-US" sz="1800" dirty="0">
                          <a:effectLst/>
                          <a:latin typeface="Times New Roman" panose="02020603050405020304" pitchFamily="18" charset="0"/>
                          <a:cs typeface="Times New Roman" panose="02020603050405020304" pitchFamily="18" charset="0"/>
                        </a:rPr>
                        <a:t> do </a:t>
                      </a:r>
                      <a:r>
                        <a:rPr lang="en-US" sz="1800" dirty="0" err="1">
                          <a:effectLst/>
                          <a:latin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thụ</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b="1" dirty="0" err="1">
                          <a:effectLst/>
                          <a:latin typeface="Times New Roman" panose="02020603050405020304" pitchFamily="18" charset="0"/>
                          <a:cs typeface="Times New Roman" panose="02020603050405020304" pitchFamily="18" charset="0"/>
                        </a:rPr>
                        <a:t>Bệnh</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gan</a:t>
                      </a:r>
                      <a:r>
                        <a:rPr lang="en-US" sz="1800" b="1"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do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tổng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hợp</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fibrinogen </a:t>
                      </a:r>
                      <a:r>
                        <a:rPr lang="en-US" sz="1800" dirty="0" err="1">
                          <a:effectLst/>
                          <a:latin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thấy</a:t>
                      </a:r>
                      <a:r>
                        <a:rPr lang="en-US" sz="1800" dirty="0">
                          <a:effectLst/>
                          <a:latin typeface="Times New Roman" panose="02020603050405020304" pitchFamily="18" charset="0"/>
                          <a:cs typeface="Times New Roman" panose="02020603050405020304" pitchFamily="18" charset="0"/>
                        </a:rPr>
                        <a:t> ở </a:t>
                      </a:r>
                      <a:r>
                        <a:rPr lang="en-US" sz="1800" dirty="0" err="1">
                          <a:effectLst/>
                          <a:latin typeface="Times New Roman" panose="02020603050405020304" pitchFamily="18" charset="0"/>
                          <a:cs typeface="Times New Roman" panose="02020603050405020304" pitchFamily="18" charset="0"/>
                        </a:rPr>
                        <a:t>những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gan</a:t>
                      </a:r>
                      <a:r>
                        <a:rPr lang="en-US" sz="1800" dirty="0">
                          <a:effectLst/>
                          <a:latin typeface="Times New Roman" panose="02020603050405020304" pitchFamily="18" charset="0"/>
                          <a:cs typeface="Times New Roman" panose="02020603050405020304" pitchFamily="18" charset="0"/>
                        </a:rPr>
                        <a:t> do </a:t>
                      </a: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sialic acid</a:t>
                      </a:r>
                    </a:p>
                    <a:p>
                      <a:pPr marL="742950" indent="-285750">
                        <a:lnSpc>
                          <a:spcPct val="115000"/>
                        </a:lnSpc>
                        <a:spcAft>
                          <a:spcPts val="0"/>
                        </a:spcAft>
                        <a:buFont typeface="Arial" panose="020B0604020202020204" pitchFamily="34" charset="0"/>
                        <a:buChar char="•"/>
                      </a:pPr>
                      <a:r>
                        <a:rPr lang="en-US" sz="1800" b="1" dirty="0" err="1">
                          <a:effectLst/>
                          <a:latin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máu</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khôi</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lượng</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lớn</a:t>
                      </a:r>
                      <a:r>
                        <a:rPr lang="en-US" sz="1800" b="1"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dẫn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loãng</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dirty="0" err="1" smtClean="0">
                          <a:effectLst/>
                          <a:latin typeface="Times New Roman" panose="02020603050405020304" pitchFamily="18" charset="0"/>
                          <a:cs typeface="Times New Roman" panose="02020603050405020304" pitchFamily="18" charset="0"/>
                        </a:rPr>
                        <a:t>Thiếu</a:t>
                      </a:r>
                      <a:r>
                        <a:rPr lang="en-US" sz="1800" dirty="0" smtClean="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di </a:t>
                      </a:r>
                      <a:r>
                        <a:rPr lang="en-US" sz="1800" b="1" dirty="0" err="1">
                          <a:effectLst/>
                          <a:latin typeface="Times New Roman" panose="02020603050405020304" pitchFamily="18" charset="0"/>
                          <a:cs typeface="Times New Roman" panose="02020603050405020304" pitchFamily="18" charset="0"/>
                        </a:rPr>
                        <a:t>truyền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loạn</a:t>
                      </a:r>
                      <a:r>
                        <a:rPr lang="en-US" sz="1800" dirty="0">
                          <a:effectLst/>
                          <a:latin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cũng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tính</a:t>
                      </a:r>
                      <a:r>
                        <a:rPr lang="en-US" sz="1800" dirty="0">
                          <a:effectLst/>
                          <a:latin typeface="Times New Roman" panose="02020603050405020304" pitchFamily="18" charset="0"/>
                          <a:cs typeface="Times New Roman" panose="02020603050405020304" pitchFamily="18" charset="0"/>
                        </a:rPr>
                        <a:t>). </a:t>
                      </a:r>
                    </a:p>
                    <a:p>
                      <a:pPr marL="742950" indent="-285750">
                        <a:lnSpc>
                          <a:spcPct val="115000"/>
                        </a:lnSpc>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Theo </a:t>
                      </a: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khối</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theo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asparaginase</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2726506"/>
                  </a:ext>
                </a:extLst>
              </a:tr>
              <a:tr h="1520833">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Tăng fibrinogen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742950" indent="-285750">
                        <a:lnSpc>
                          <a:spcPct val="115000"/>
                        </a:lnSpc>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Lớn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tuổi</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Giới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nữ</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thuốc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tránh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uống</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Phụ</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nữ</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mãn</a:t>
                      </a:r>
                      <a:r>
                        <a:rPr lang="en-US" sz="1800" dirty="0" smtClean="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kinh</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
                      </a:pPr>
                      <a:r>
                        <a:rPr lang="en-US" sz="1800" b="1" dirty="0" err="1">
                          <a:effectLst/>
                          <a:latin typeface="Times New Roman" panose="02020603050405020304" pitchFamily="18" charset="0"/>
                          <a:cs typeface="Times New Roman" panose="02020603050405020304" pitchFamily="18" charset="0"/>
                        </a:rPr>
                        <a:t>Phản</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ứng</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pha</a:t>
                      </a:r>
                      <a:r>
                        <a:rPr lang="en-US" sz="1800" b="1" dirty="0">
                          <a:effectLst/>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cs typeface="Times New Roman" panose="02020603050405020304" pitchFamily="18" charset="0"/>
                        </a:rPr>
                        <a:t>cấp</a:t>
                      </a:r>
                      <a:endParaRPr lang="en-US" sz="1800" b="1"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tính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tỏa</a:t>
                      </a:r>
                      <a:r>
                        <a:rPr lang="en-US" sz="1800" dirty="0">
                          <a:effectLst/>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cs typeface="Times New Roman" panose="02020603050405020304" pitchFamily="18" charset="0"/>
                        </a:rPr>
                        <a:t>nhưng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cũng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DIC)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3154180"/>
                  </a:ext>
                </a:extLst>
              </a:tr>
            </a:tbl>
          </a:graphicData>
        </a:graphic>
      </p:graphicFrame>
    </p:spTree>
    <p:extLst>
      <p:ext uri="{BB962C8B-B14F-4D97-AF65-F5344CB8AC3E}">
        <p14:creationId xmlns:p14="http://schemas.microsoft.com/office/powerpoint/2010/main" val="1362834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Thrombin time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err="1"/>
              <a:t>Mục</a:t>
            </a:r>
            <a:r>
              <a:rPr lang="en-US" dirty="0"/>
              <a:t> </a:t>
            </a:r>
            <a:r>
              <a:rPr lang="en-US" dirty="0" err="1"/>
              <a:t>đích</a:t>
            </a:r>
            <a:r>
              <a:rPr lang="en-US" dirty="0"/>
              <a:t>: </a:t>
            </a:r>
          </a:p>
          <a:p>
            <a:pPr lvl="1"/>
            <a:r>
              <a:rPr lang="en-US" dirty="0" err="1"/>
              <a:t>Đánh</a:t>
            </a:r>
            <a:r>
              <a:rPr lang="en-US" dirty="0"/>
              <a:t> </a:t>
            </a:r>
            <a:r>
              <a:rPr lang="en-US" dirty="0" err="1"/>
              <a:t>giá</a:t>
            </a:r>
            <a:r>
              <a:rPr lang="en-US" dirty="0"/>
              <a:t> DIC</a:t>
            </a:r>
          </a:p>
          <a:p>
            <a:pPr lvl="1"/>
            <a:r>
              <a:rPr lang="en-US" dirty="0"/>
              <a:t>Theo </a:t>
            </a:r>
            <a:r>
              <a:rPr lang="en-US" dirty="0" err="1"/>
              <a:t>dõi</a:t>
            </a:r>
            <a:r>
              <a:rPr lang="en-US" dirty="0"/>
              <a:t> </a:t>
            </a:r>
            <a:r>
              <a:rPr lang="en-US" dirty="0" err="1"/>
              <a:t>kháng</a:t>
            </a:r>
            <a:r>
              <a:rPr lang="en-US" dirty="0"/>
              <a:t> </a:t>
            </a:r>
            <a:r>
              <a:rPr lang="en-US" dirty="0" err="1"/>
              <a:t>đông</a:t>
            </a:r>
            <a:r>
              <a:rPr lang="en-US" dirty="0"/>
              <a:t> heparin </a:t>
            </a:r>
            <a:r>
              <a:rPr lang="en-US" dirty="0" err="1"/>
              <a:t>và</a:t>
            </a:r>
            <a:r>
              <a:rPr lang="en-US" dirty="0"/>
              <a:t> </a:t>
            </a:r>
            <a:r>
              <a:rPr lang="en-US" dirty="0" err="1"/>
              <a:t>điều</a:t>
            </a:r>
            <a:r>
              <a:rPr lang="en-US" dirty="0"/>
              <a:t> </a:t>
            </a:r>
            <a:r>
              <a:rPr lang="en-US" dirty="0" err="1"/>
              <a:t>trị</a:t>
            </a:r>
            <a:r>
              <a:rPr lang="en-US" dirty="0"/>
              <a:t> </a:t>
            </a:r>
            <a:r>
              <a:rPr lang="en-US" dirty="0" err="1"/>
              <a:t>tiêu</a:t>
            </a:r>
            <a:r>
              <a:rPr lang="en-US" dirty="0"/>
              <a:t> </a:t>
            </a:r>
            <a:r>
              <a:rPr lang="en-US" dirty="0" err="1"/>
              <a:t>sợi</a:t>
            </a:r>
            <a:r>
              <a:rPr lang="en-US" dirty="0"/>
              <a:t> </a:t>
            </a:r>
            <a:r>
              <a:rPr lang="en-US" dirty="0" err="1"/>
              <a:t>huyết</a:t>
            </a:r>
            <a:endParaRPr lang="en-US" dirty="0"/>
          </a:p>
          <a:p>
            <a:pPr lvl="1"/>
            <a:r>
              <a:rPr lang="en-US" dirty="0" err="1"/>
              <a:t>Phát</a:t>
            </a:r>
            <a:r>
              <a:rPr lang="en-US" dirty="0"/>
              <a:t> </a:t>
            </a:r>
            <a:r>
              <a:rPr lang="en-US" dirty="0" err="1"/>
              <a:t>hiện</a:t>
            </a:r>
            <a:r>
              <a:rPr lang="en-US" dirty="0"/>
              <a:t> </a:t>
            </a:r>
            <a:r>
              <a:rPr lang="en-US" dirty="0" err="1"/>
              <a:t>sự</a:t>
            </a:r>
            <a:r>
              <a:rPr lang="en-US" dirty="0"/>
              <a:t> </a:t>
            </a:r>
            <a:r>
              <a:rPr lang="en-US" dirty="0" err="1"/>
              <a:t>hiện</a:t>
            </a:r>
            <a:r>
              <a:rPr lang="en-US" dirty="0"/>
              <a:t> </a:t>
            </a:r>
            <a:r>
              <a:rPr lang="en-US" dirty="0" err="1"/>
              <a:t>diện</a:t>
            </a:r>
            <a:r>
              <a:rPr lang="en-US" dirty="0"/>
              <a:t> FDP (</a:t>
            </a:r>
            <a:r>
              <a:rPr lang="en-US" dirty="0" err="1"/>
              <a:t>sản</a:t>
            </a:r>
            <a:r>
              <a:rPr lang="en-US" dirty="0"/>
              <a:t> </a:t>
            </a:r>
            <a:r>
              <a:rPr lang="en-US" dirty="0" err="1"/>
              <a:t>phẩm</a:t>
            </a:r>
            <a:r>
              <a:rPr lang="en-US" dirty="0"/>
              <a:t> </a:t>
            </a:r>
            <a:r>
              <a:rPr lang="en-US" dirty="0" err="1"/>
              <a:t>thoái</a:t>
            </a:r>
            <a:r>
              <a:rPr lang="en-US" dirty="0"/>
              <a:t> </a:t>
            </a:r>
            <a:r>
              <a:rPr lang="en-US" dirty="0" err="1"/>
              <a:t>giáng</a:t>
            </a:r>
            <a:r>
              <a:rPr lang="en-US" dirty="0"/>
              <a:t> </a:t>
            </a:r>
            <a:r>
              <a:rPr lang="en-US" dirty="0" err="1"/>
              <a:t>của</a:t>
            </a:r>
            <a:r>
              <a:rPr lang="en-US" dirty="0"/>
              <a:t> </a:t>
            </a:r>
            <a:r>
              <a:rPr lang="en-US" dirty="0" smtClean="0"/>
              <a:t>fibrin/fibrinogen)</a:t>
            </a:r>
          </a:p>
          <a:p>
            <a:pPr lvl="1"/>
            <a:r>
              <a:rPr lang="en-US" dirty="0" err="1" smtClean="0"/>
              <a:t>Bất</a:t>
            </a:r>
            <a:r>
              <a:rPr lang="en-US" dirty="0" smtClean="0"/>
              <a:t> </a:t>
            </a:r>
            <a:r>
              <a:rPr lang="en-US" dirty="0" err="1" smtClean="0"/>
              <a:t>thường</a:t>
            </a:r>
            <a:r>
              <a:rPr lang="en-US" dirty="0" smtClean="0"/>
              <a:t> </a:t>
            </a:r>
            <a:r>
              <a:rPr lang="en-US" dirty="0" err="1"/>
              <a:t>số</a:t>
            </a:r>
            <a:r>
              <a:rPr lang="en-US" dirty="0"/>
              <a:t> </a:t>
            </a:r>
            <a:r>
              <a:rPr lang="en-US" dirty="0" err="1"/>
              <a:t>lượng</a:t>
            </a:r>
            <a:r>
              <a:rPr lang="en-US" dirty="0"/>
              <a:t> </a:t>
            </a:r>
            <a:r>
              <a:rPr lang="en-US" dirty="0" err="1"/>
              <a:t>và</a:t>
            </a:r>
            <a:r>
              <a:rPr lang="en-US" dirty="0"/>
              <a:t> </a:t>
            </a:r>
            <a:r>
              <a:rPr lang="en-US" dirty="0" err="1"/>
              <a:t>chất</a:t>
            </a:r>
            <a:r>
              <a:rPr lang="en-US" dirty="0"/>
              <a:t> </a:t>
            </a:r>
            <a:r>
              <a:rPr lang="en-US" dirty="0" err="1"/>
              <a:t>lượng</a:t>
            </a:r>
            <a:r>
              <a:rPr lang="en-US" dirty="0"/>
              <a:t> fibrinogen </a:t>
            </a:r>
            <a:r>
              <a:rPr lang="en-US" dirty="0" err="1"/>
              <a:t>mắc</a:t>
            </a:r>
            <a:r>
              <a:rPr lang="en-US" dirty="0"/>
              <a:t> </a:t>
            </a:r>
            <a:r>
              <a:rPr lang="en-US" dirty="0" err="1"/>
              <a:t>phải</a:t>
            </a:r>
            <a:r>
              <a:rPr lang="en-US" dirty="0"/>
              <a:t>, di </a:t>
            </a:r>
            <a:r>
              <a:rPr lang="en-US" dirty="0" err="1" smtClean="0"/>
              <a:t>truyền</a:t>
            </a:r>
            <a:endParaRPr lang="en-US" dirty="0" smtClean="0"/>
          </a:p>
          <a:p>
            <a:r>
              <a:rPr lang="en-US" dirty="0" smtClean="0"/>
              <a:t> </a:t>
            </a:r>
            <a:r>
              <a:rPr lang="en-US" dirty="0" err="1"/>
              <a:t>Nguyên</a:t>
            </a:r>
            <a:r>
              <a:rPr lang="en-US" dirty="0"/>
              <a:t> </a:t>
            </a:r>
            <a:r>
              <a:rPr lang="en-US" dirty="0" err="1"/>
              <a:t>lý</a:t>
            </a:r>
            <a:r>
              <a:rPr lang="en-US" dirty="0"/>
              <a:t>: </a:t>
            </a:r>
            <a:r>
              <a:rPr lang="en-US" dirty="0" err="1"/>
              <a:t>bổ</a:t>
            </a:r>
            <a:r>
              <a:rPr lang="en-US" dirty="0"/>
              <a:t> sung thrombin </a:t>
            </a:r>
            <a:r>
              <a:rPr lang="en-US" dirty="0" err="1"/>
              <a:t>người</a:t>
            </a:r>
            <a:r>
              <a:rPr lang="en-US" dirty="0"/>
              <a:t> </a:t>
            </a:r>
            <a:r>
              <a:rPr lang="en-US" dirty="0" err="1"/>
              <a:t>hoặc</a:t>
            </a:r>
            <a:r>
              <a:rPr lang="en-US" dirty="0"/>
              <a:t> </a:t>
            </a:r>
            <a:r>
              <a:rPr lang="en-US" dirty="0" err="1"/>
              <a:t>bò</a:t>
            </a:r>
            <a:r>
              <a:rPr lang="en-US" dirty="0"/>
              <a:t> </a:t>
            </a:r>
            <a:r>
              <a:rPr lang="en-US" dirty="0" err="1"/>
              <a:t>vào</a:t>
            </a:r>
            <a:r>
              <a:rPr lang="en-US" dirty="0"/>
              <a:t> </a:t>
            </a:r>
            <a:r>
              <a:rPr lang="en-US" dirty="0" err="1"/>
              <a:t>huyết</a:t>
            </a:r>
            <a:r>
              <a:rPr lang="en-US" dirty="0"/>
              <a:t> </a:t>
            </a:r>
            <a:r>
              <a:rPr lang="en-US" dirty="0" err="1"/>
              <a:t>tương</a:t>
            </a:r>
            <a:r>
              <a:rPr lang="en-US" dirty="0"/>
              <a:t> </a:t>
            </a:r>
            <a:r>
              <a:rPr lang="en-US" dirty="0" err="1"/>
              <a:t>nghèo</a:t>
            </a:r>
            <a:r>
              <a:rPr lang="en-US" dirty="0"/>
              <a:t> </a:t>
            </a:r>
            <a:r>
              <a:rPr lang="en-US" dirty="0" err="1"/>
              <a:t>tiểu</a:t>
            </a:r>
            <a:r>
              <a:rPr lang="en-US" dirty="0"/>
              <a:t> </a:t>
            </a:r>
            <a:r>
              <a:rPr lang="en-US" dirty="0" err="1"/>
              <a:t>cầu</a:t>
            </a:r>
            <a:r>
              <a:rPr lang="en-US" dirty="0"/>
              <a:t>. </a:t>
            </a:r>
            <a:r>
              <a:rPr lang="en-US" dirty="0" err="1"/>
              <a:t>Nó</a:t>
            </a:r>
            <a:r>
              <a:rPr lang="en-US" dirty="0"/>
              <a:t> </a:t>
            </a:r>
            <a:r>
              <a:rPr lang="en-US" dirty="0" err="1"/>
              <a:t>phản</a:t>
            </a:r>
            <a:r>
              <a:rPr lang="en-US" dirty="0"/>
              <a:t> </a:t>
            </a:r>
            <a:r>
              <a:rPr lang="en-US" dirty="0" err="1"/>
              <a:t>ánh</a:t>
            </a:r>
            <a:r>
              <a:rPr lang="en-US" dirty="0"/>
              <a:t> </a:t>
            </a:r>
            <a:r>
              <a:rPr lang="en-US" dirty="0" err="1"/>
              <a:t>chuyển</a:t>
            </a:r>
            <a:r>
              <a:rPr lang="en-US" dirty="0"/>
              <a:t> fibrinogen </a:t>
            </a:r>
            <a:r>
              <a:rPr lang="en-US" dirty="0" err="1"/>
              <a:t>thành</a:t>
            </a:r>
            <a:r>
              <a:rPr lang="en-US" dirty="0"/>
              <a:t> fibrin </a:t>
            </a:r>
            <a:r>
              <a:rPr lang="en-US" dirty="0" err="1" smtClean="0"/>
              <a:t>đồng</a:t>
            </a:r>
            <a:r>
              <a:rPr lang="en-US" dirty="0" smtClean="0"/>
              <a:t> </a:t>
            </a:r>
            <a:r>
              <a:rPr lang="en-US" dirty="0" err="1" smtClean="0"/>
              <a:t>thời</a:t>
            </a:r>
            <a:r>
              <a:rPr lang="en-US" dirty="0" smtClean="0"/>
              <a:t> </a:t>
            </a:r>
            <a:r>
              <a:rPr lang="en-US" dirty="0" err="1" smtClean="0"/>
              <a:t>nhạy</a:t>
            </a:r>
            <a:r>
              <a:rPr lang="en-US" dirty="0" smtClean="0"/>
              <a:t> </a:t>
            </a:r>
            <a:r>
              <a:rPr lang="en-US" dirty="0" err="1" smtClean="0"/>
              <a:t>các</a:t>
            </a:r>
            <a:r>
              <a:rPr lang="en-US" dirty="0" smtClean="0"/>
              <a:t> </a:t>
            </a:r>
            <a:r>
              <a:rPr lang="en-US" dirty="0" err="1"/>
              <a:t>chất</a:t>
            </a:r>
            <a:r>
              <a:rPr lang="en-US" dirty="0"/>
              <a:t> </a:t>
            </a:r>
            <a:r>
              <a:rPr lang="en-US" dirty="0" err="1"/>
              <a:t>ức</a:t>
            </a:r>
            <a:r>
              <a:rPr lang="en-US" dirty="0"/>
              <a:t> </a:t>
            </a:r>
            <a:r>
              <a:rPr lang="en-US" dirty="0" err="1"/>
              <a:t>chế</a:t>
            </a:r>
            <a:r>
              <a:rPr lang="en-US" dirty="0"/>
              <a:t> </a:t>
            </a:r>
            <a:r>
              <a:rPr lang="en-US" dirty="0" err="1"/>
              <a:t>hiện</a:t>
            </a:r>
            <a:r>
              <a:rPr lang="en-US" dirty="0"/>
              <a:t> </a:t>
            </a:r>
            <a:r>
              <a:rPr lang="en-US" dirty="0" err="1"/>
              <a:t>diện</a:t>
            </a:r>
            <a:r>
              <a:rPr lang="en-US" dirty="0"/>
              <a:t> </a:t>
            </a:r>
            <a:r>
              <a:rPr lang="en-US" dirty="0" err="1"/>
              <a:t>trong</a:t>
            </a:r>
            <a:r>
              <a:rPr lang="en-US" dirty="0"/>
              <a:t> </a:t>
            </a:r>
            <a:r>
              <a:rPr lang="en-US" dirty="0" err="1"/>
              <a:t>huyết</a:t>
            </a:r>
            <a:r>
              <a:rPr lang="en-US" dirty="0"/>
              <a:t> </a:t>
            </a:r>
            <a:r>
              <a:rPr lang="en-US" dirty="0" err="1" smtClean="0"/>
              <a:t>tương</a:t>
            </a:r>
            <a:r>
              <a:rPr lang="en-US" dirty="0"/>
              <a:t> </a:t>
            </a:r>
            <a:r>
              <a:rPr lang="en-US" dirty="0" smtClean="0"/>
              <a:t>(heparin)</a:t>
            </a:r>
            <a:endParaRPr lang="en-US" dirty="0"/>
          </a:p>
          <a:p>
            <a:pPr lvl="1"/>
            <a:endParaRPr lang="en-US" dirty="0" smtClean="0"/>
          </a:p>
        </p:txBody>
      </p:sp>
    </p:spTree>
    <p:extLst>
      <p:ext uri="{BB962C8B-B14F-4D97-AF65-F5344CB8AC3E}">
        <p14:creationId xmlns:p14="http://schemas.microsoft.com/office/powerpoint/2010/main" val="2913283505"/>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a:t>
            </a:r>
            <a:endParaRPr lang="en-US" dirty="0"/>
          </a:p>
        </p:txBody>
      </p:sp>
      <p:sp>
        <p:nvSpPr>
          <p:cNvPr id="3" name="Content Placeholder 2"/>
          <p:cNvSpPr>
            <a:spLocks noGrp="1"/>
          </p:cNvSpPr>
          <p:nvPr>
            <p:ph idx="1"/>
          </p:nvPr>
        </p:nvSpPr>
        <p:spPr/>
        <p:txBody>
          <a:bodyPr/>
          <a:lstStyle/>
          <a:p>
            <a:pPr lvl="0"/>
            <a:r>
              <a:rPr lang="en-US" dirty="0" err="1"/>
              <a:t>Thành</a:t>
            </a:r>
            <a:r>
              <a:rPr lang="en-US" dirty="0"/>
              <a:t> </a:t>
            </a:r>
            <a:r>
              <a:rPr lang="en-US" dirty="0" err="1"/>
              <a:t>phần</a:t>
            </a:r>
            <a:r>
              <a:rPr lang="en-US" dirty="0"/>
              <a:t>:</a:t>
            </a:r>
            <a:endParaRPr lang="en-US" sz="2400" dirty="0"/>
          </a:p>
          <a:p>
            <a:pPr lvl="1"/>
            <a:r>
              <a:rPr lang="en-US" dirty="0"/>
              <a:t>Dung </a:t>
            </a:r>
            <a:r>
              <a:rPr lang="en-US" dirty="0" err="1"/>
              <a:t>dịch</a:t>
            </a:r>
            <a:r>
              <a:rPr lang="en-US" dirty="0"/>
              <a:t> </a:t>
            </a:r>
            <a:r>
              <a:rPr lang="en-US" dirty="0" err="1"/>
              <a:t>đệm</a:t>
            </a:r>
            <a:r>
              <a:rPr lang="en-US" dirty="0"/>
              <a:t>: 1*9ml dung </a:t>
            </a:r>
            <a:r>
              <a:rPr lang="en-US" dirty="0" err="1"/>
              <a:t>dịch</a:t>
            </a:r>
            <a:r>
              <a:rPr lang="en-US" dirty="0"/>
              <a:t> </a:t>
            </a:r>
            <a:r>
              <a:rPr lang="en-US" dirty="0" err="1"/>
              <a:t>cô</a:t>
            </a:r>
            <a:r>
              <a:rPr lang="en-US" dirty="0"/>
              <a:t> </a:t>
            </a:r>
            <a:r>
              <a:rPr lang="en-US" dirty="0" err="1"/>
              <a:t>đặc</a:t>
            </a:r>
            <a:r>
              <a:rPr lang="en-US" dirty="0"/>
              <a:t> </a:t>
            </a:r>
            <a:r>
              <a:rPr lang="en-US" dirty="0" err="1"/>
              <a:t>chứa</a:t>
            </a:r>
            <a:r>
              <a:rPr lang="en-US" dirty="0"/>
              <a:t> calcium chloride (0.5 </a:t>
            </a:r>
            <a:r>
              <a:rPr lang="en-US" dirty="0" err="1"/>
              <a:t>Mol</a:t>
            </a:r>
            <a:r>
              <a:rPr lang="en-US" dirty="0"/>
              <a:t>/L), </a:t>
            </a:r>
            <a:r>
              <a:rPr lang="en-US" dirty="0" err="1"/>
              <a:t>đệm</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 </a:t>
            </a:r>
            <a:endParaRPr lang="en-US" sz="2000" dirty="0"/>
          </a:p>
          <a:p>
            <a:pPr lvl="1"/>
            <a:r>
              <a:rPr lang="en-US" dirty="0"/>
              <a:t>Thrombin </a:t>
            </a:r>
            <a:r>
              <a:rPr lang="en-US" dirty="0" err="1"/>
              <a:t>bò</a:t>
            </a:r>
            <a:r>
              <a:rPr lang="en-US" dirty="0"/>
              <a:t>: 4*2.5 </a:t>
            </a:r>
            <a:r>
              <a:rPr lang="en-US" dirty="0" err="1"/>
              <a:t>hoặc</a:t>
            </a:r>
            <a:r>
              <a:rPr lang="en-US" dirty="0"/>
              <a:t> 8ml </a:t>
            </a:r>
            <a:r>
              <a:rPr lang="en-US" dirty="0" err="1"/>
              <a:t>thrombine</a:t>
            </a:r>
            <a:r>
              <a:rPr lang="en-US" dirty="0"/>
              <a:t> </a:t>
            </a:r>
            <a:r>
              <a:rPr lang="en-US" dirty="0" err="1"/>
              <a:t>bò</a:t>
            </a:r>
            <a:r>
              <a:rPr lang="en-US" dirty="0"/>
              <a:t> </a:t>
            </a:r>
            <a:r>
              <a:rPr lang="en-US" dirty="0" err="1"/>
              <a:t>khô</a:t>
            </a:r>
            <a:r>
              <a:rPr lang="en-US" dirty="0"/>
              <a:t> </a:t>
            </a:r>
            <a:r>
              <a:rPr lang="en-US" dirty="0" err="1"/>
              <a:t>lạnh</a:t>
            </a:r>
            <a:r>
              <a:rPr lang="en-US" dirty="0"/>
              <a:t> (15 UNIH/</a:t>
            </a:r>
            <a:r>
              <a:rPr lang="en-US" dirty="0" err="1"/>
              <a:t>lọ</a:t>
            </a:r>
            <a:r>
              <a:rPr lang="en-US" dirty="0"/>
              <a:t>) </a:t>
            </a:r>
            <a:r>
              <a:rPr lang="en-US" dirty="0" err="1"/>
              <a:t>với</a:t>
            </a:r>
            <a:r>
              <a:rPr lang="en-US" dirty="0"/>
              <a:t> albumin </a:t>
            </a:r>
            <a:r>
              <a:rPr lang="en-US" dirty="0" err="1"/>
              <a:t>bò</a:t>
            </a:r>
            <a:r>
              <a:rPr lang="en-US" dirty="0"/>
              <a:t> </a:t>
            </a:r>
            <a:r>
              <a:rPr lang="en-US" dirty="0" err="1"/>
              <a:t>và</a:t>
            </a:r>
            <a:r>
              <a:rPr lang="en-US" dirty="0"/>
              <a:t> </a:t>
            </a:r>
            <a:r>
              <a:rPr lang="en-US" dirty="0" err="1"/>
              <a:t>đệm</a:t>
            </a:r>
            <a:r>
              <a:rPr lang="en-US" dirty="0"/>
              <a:t>.</a:t>
            </a:r>
            <a:endParaRPr lang="en-US" sz="2000" dirty="0"/>
          </a:p>
          <a:p>
            <a:pPr lvl="0"/>
            <a:r>
              <a:rPr lang="en-US" dirty="0" err="1"/>
              <a:t>Giá</a:t>
            </a:r>
            <a:r>
              <a:rPr lang="en-US" dirty="0"/>
              <a:t> </a:t>
            </a:r>
            <a:r>
              <a:rPr lang="en-US" dirty="0" err="1"/>
              <a:t>trị</a:t>
            </a:r>
            <a:r>
              <a:rPr lang="en-US" dirty="0"/>
              <a:t> </a:t>
            </a:r>
            <a:r>
              <a:rPr lang="en-US" dirty="0" err="1"/>
              <a:t>tham</a:t>
            </a:r>
            <a:r>
              <a:rPr lang="en-US" dirty="0"/>
              <a:t> </a:t>
            </a:r>
            <a:r>
              <a:rPr lang="en-US" dirty="0" err="1"/>
              <a:t>chiếu</a:t>
            </a:r>
            <a:r>
              <a:rPr lang="en-US" dirty="0"/>
              <a:t>: </a:t>
            </a:r>
            <a:r>
              <a:rPr lang="en-US" dirty="0" smtClean="0"/>
              <a:t>13-15s (</a:t>
            </a:r>
            <a:r>
              <a:rPr lang="en-US" dirty="0" err="1" smtClean="0"/>
              <a:t>tùy</a:t>
            </a:r>
            <a:r>
              <a:rPr lang="en-US" dirty="0" smtClean="0"/>
              <a:t> </a:t>
            </a:r>
            <a:r>
              <a:rPr lang="en-US" dirty="0" err="1" smtClean="0"/>
              <a:t>từng</a:t>
            </a:r>
            <a:r>
              <a:rPr lang="en-US" dirty="0" smtClean="0"/>
              <a:t> </a:t>
            </a:r>
            <a:r>
              <a:rPr lang="en-US" dirty="0" err="1" smtClean="0"/>
              <a:t>labo</a:t>
            </a:r>
            <a:r>
              <a:rPr lang="en-US" dirty="0" smtClean="0"/>
              <a:t>)</a:t>
            </a:r>
            <a:endParaRPr lang="en-US" dirty="0"/>
          </a:p>
          <a:p>
            <a:endParaRPr lang="en-US" dirty="0"/>
          </a:p>
        </p:txBody>
      </p:sp>
    </p:spTree>
    <p:extLst>
      <p:ext uri="{BB962C8B-B14F-4D97-AF65-F5344CB8AC3E}">
        <p14:creationId xmlns:p14="http://schemas.microsoft.com/office/powerpoint/2010/main" val="2233516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1914858"/>
              </p:ext>
            </p:extLst>
          </p:nvPr>
        </p:nvGraphicFramePr>
        <p:xfrm>
          <a:off x="1194619" y="1401096"/>
          <a:ext cx="8908026" cy="4971669"/>
        </p:xfrm>
        <a:graphic>
          <a:graphicData uri="http://schemas.openxmlformats.org/drawingml/2006/table">
            <a:tbl>
              <a:tblPr firstRow="1" firstCol="1" bandRow="1">
                <a:tableStyleId>{5C22544A-7EE6-4342-B048-85BDC9FD1C3A}</a:tableStyleId>
              </a:tblPr>
              <a:tblGrid>
                <a:gridCol w="2302521">
                  <a:extLst>
                    <a:ext uri="{9D8B030D-6E8A-4147-A177-3AD203B41FA5}">
                      <a16:colId xmlns:a16="http://schemas.microsoft.com/office/drawing/2014/main" val="2152371951"/>
                    </a:ext>
                  </a:extLst>
                </a:gridCol>
                <a:gridCol w="6605505">
                  <a:extLst>
                    <a:ext uri="{9D8B030D-6E8A-4147-A177-3AD203B41FA5}">
                      <a16:colId xmlns:a16="http://schemas.microsoft.com/office/drawing/2014/main" val="4188896940"/>
                    </a:ext>
                  </a:extLst>
                </a:gridCol>
              </a:tblGrid>
              <a:tr h="204334">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Bất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Giải thích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5743423"/>
                  </a:ext>
                </a:extLst>
              </a:tr>
              <a:tr h="2043338">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fibrinogen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Bẩm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sinh</a:t>
                      </a:r>
                      <a:r>
                        <a:rPr lang="en-US" sz="1800" dirty="0">
                          <a:effectLst/>
                          <a:latin typeface="Times New Roman" panose="02020603050405020304" pitchFamily="18" charset="0"/>
                          <a:cs typeface="Times New Roman" panose="02020603050405020304" pitchFamily="18" charset="0"/>
                        </a:rPr>
                        <a:t>:</a:t>
                      </a:r>
                    </a:p>
                    <a:p>
                      <a:pPr marL="285750" indent="-285750">
                        <a:lnSpc>
                          <a:spcPct val="115000"/>
                        </a:lnSpc>
                        <a:spcAft>
                          <a:spcPts val="0"/>
                        </a:spcAft>
                        <a:buFont typeface="Wingdings" panose="05000000000000000000" pitchFamily="2" charset="2"/>
                        <a:buChar char="ü"/>
                      </a:pP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bẩm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sinh</a:t>
                      </a:r>
                      <a:r>
                        <a:rPr lang="en-US" sz="1800" dirty="0">
                          <a:effectLst/>
                          <a:latin typeface="Times New Roman" panose="02020603050405020304" pitchFamily="18" charset="0"/>
                          <a:cs typeface="Times New Roman" panose="02020603050405020304" pitchFamily="18" charset="0"/>
                        </a:rPr>
                        <a:t> fibrinogen</a:t>
                      </a:r>
                    </a:p>
                    <a:p>
                      <a:pPr marL="285750" indent="-285750">
                        <a:lnSpc>
                          <a:spcPct val="115000"/>
                        </a:lnSpc>
                        <a:spcAft>
                          <a:spcPts val="0"/>
                        </a:spcAft>
                        <a:buFont typeface="Wingdings" panose="05000000000000000000" pitchFamily="2" charset="2"/>
                        <a:buChar char="ü"/>
                      </a:pP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fibrinogen</a:t>
                      </a:r>
                    </a:p>
                    <a:p>
                      <a:pPr marL="285750" indent="-285750">
                        <a:lnSpc>
                          <a:spcPct val="115000"/>
                        </a:lnSpc>
                        <a:spcAft>
                          <a:spcPts val="0"/>
                        </a:spcAft>
                        <a:buFont typeface="Wingdings" panose="05000000000000000000" pitchFamily="2" charset="2"/>
                        <a:buChar char="ü"/>
                      </a:pPr>
                      <a:r>
                        <a:rPr lang="en-US" sz="1800" dirty="0" err="1">
                          <a:effectLst/>
                          <a:latin typeface="Times New Roman" panose="02020603050405020304" pitchFamily="18" charset="0"/>
                          <a:cs typeface="Times New Roman" panose="02020603050405020304" pitchFamily="18" charset="0"/>
                        </a:rPr>
                        <a:t>Rối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loạn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fibrinogen-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kèm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a:t>
                      </a:r>
                    </a:p>
                    <a:p>
                      <a:pPr marL="342900" lvl="0" indent="-342900">
                        <a:lnSpc>
                          <a:spcPct val="115000"/>
                        </a:lnSpc>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Mắc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cs typeface="Times New Roman" panose="02020603050405020304" pitchFamily="18" charset="0"/>
                        </a:rPr>
                        <a:t>:</a:t>
                      </a:r>
                    </a:p>
                    <a:p>
                      <a:pPr marL="285750" indent="-285750">
                        <a:lnSpc>
                          <a:spcPct val="115000"/>
                        </a:lnSpc>
                        <a:spcAft>
                          <a:spcPts val="0"/>
                        </a:spcAft>
                        <a:buFont typeface="Wingdings" panose="05000000000000000000" pitchFamily="2" charset="2"/>
                        <a:buChar char="ü"/>
                      </a:pPr>
                      <a:r>
                        <a:rPr lang="en-US" sz="1800" dirty="0">
                          <a:effectLst/>
                          <a:latin typeface="Times New Roman" panose="02020603050405020304" pitchFamily="18" charset="0"/>
                          <a:cs typeface="Times New Roman" panose="02020603050405020304" pitchFamily="18" charset="0"/>
                        </a:rPr>
                        <a:t>DIC</a:t>
                      </a:r>
                    </a:p>
                    <a:p>
                      <a:pPr marL="285750" indent="-285750">
                        <a:lnSpc>
                          <a:spcPct val="115000"/>
                        </a:lnSpc>
                        <a:spcAft>
                          <a:spcPts val="0"/>
                        </a:spcAft>
                        <a:buFont typeface="Wingdings" panose="05000000000000000000" pitchFamily="2" charset="2"/>
                        <a:buChar char="ü"/>
                      </a:pPr>
                      <a:r>
                        <a:rPr lang="en-US" sz="1800" dirty="0" err="1">
                          <a:effectLst/>
                          <a:latin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khối</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ü"/>
                      </a:pP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gan</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ü"/>
                      </a:pP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tính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522793"/>
                  </a:ext>
                </a:extLst>
              </a:tr>
              <a:tr h="1430337">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sẽ</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TT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Heparin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đoạn</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Hirudin</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Argatroban</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Warfarin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hưởng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TT</a:t>
                      </a:r>
                    </a:p>
                    <a:p>
                      <a:pPr marL="285750" indent="-285750">
                        <a:lnSpc>
                          <a:spcPct val="115000"/>
                        </a:lnSpc>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theo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dõi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chế</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cs typeface="Times New Roman" panose="02020603050405020304" pitchFamily="18" charset="0"/>
                        </a:rPr>
                        <a:t> thrombin.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900099"/>
                  </a:ext>
                </a:extLst>
              </a:tr>
            </a:tbl>
          </a:graphicData>
        </a:graphic>
      </p:graphicFrame>
    </p:spTree>
    <p:extLst>
      <p:ext uri="{BB962C8B-B14F-4D97-AF65-F5344CB8AC3E}">
        <p14:creationId xmlns:p14="http://schemas.microsoft.com/office/powerpoint/2010/main" val="551240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4742478"/>
              </p:ext>
            </p:extLst>
          </p:nvPr>
        </p:nvGraphicFramePr>
        <p:xfrm>
          <a:off x="1814051" y="1690688"/>
          <a:ext cx="7787005" cy="4114797"/>
        </p:xfrm>
        <a:graphic>
          <a:graphicData uri="http://schemas.openxmlformats.org/drawingml/2006/table">
            <a:tbl>
              <a:tblPr firstRow="1" firstCol="1" bandRow="1">
                <a:tableStyleId>{5C22544A-7EE6-4342-B048-85BDC9FD1C3A}</a:tableStyleId>
              </a:tblPr>
              <a:tblGrid>
                <a:gridCol w="3556629">
                  <a:extLst>
                    <a:ext uri="{9D8B030D-6E8A-4147-A177-3AD203B41FA5}">
                      <a16:colId xmlns:a16="http://schemas.microsoft.com/office/drawing/2014/main" val="2013038369"/>
                    </a:ext>
                  </a:extLst>
                </a:gridCol>
                <a:gridCol w="4230376">
                  <a:extLst>
                    <a:ext uri="{9D8B030D-6E8A-4147-A177-3AD203B41FA5}">
                      <a16:colId xmlns:a16="http://schemas.microsoft.com/office/drawing/2014/main" val="2896598397"/>
                    </a:ext>
                  </a:extLst>
                </a:gridCol>
              </a:tblGrid>
              <a:tr h="1141362">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Tăng nồng độ sản phẩm thoái giáng của fibrinogen (FDPs)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cs typeface="Times New Roman" panose="02020603050405020304" pitchFamily="18" charset="0"/>
                        </a:rPr>
                        <a:t> can </a:t>
                      </a:r>
                      <a:r>
                        <a:rPr lang="en-US" sz="1800" dirty="0" err="1">
                          <a:effectLst/>
                          <a:latin typeface="Times New Roman" panose="02020603050405020304" pitchFamily="18" charset="0"/>
                          <a:cs typeface="Times New Roman" panose="02020603050405020304" pitchFamily="18" charset="0"/>
                        </a:rPr>
                        <a:t>thiệp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sự</a:t>
                      </a:r>
                      <a:r>
                        <a:rPr lang="en-US" sz="1800" dirty="0">
                          <a:effectLst/>
                          <a:latin typeface="Times New Roman" panose="02020603050405020304" pitchFamily="18" charset="0"/>
                          <a:cs typeface="Times New Roman" panose="02020603050405020304" pitchFamily="18" charset="0"/>
                        </a:rPr>
                        <a:t> polymer </a:t>
                      </a:r>
                      <a:r>
                        <a:rPr lang="en-US" sz="1800" dirty="0" err="1">
                          <a:effectLst/>
                          <a:latin typeface="Times New Roman" panose="02020603050405020304" pitchFamily="18" charset="0"/>
                          <a:cs typeface="Times New Roman" panose="02020603050405020304" pitchFamily="18" charset="0"/>
                        </a:rPr>
                        <a:t>hóa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fibrin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cao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dẫn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TT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7077246"/>
                  </a:ext>
                </a:extLst>
              </a:tr>
              <a:tr h="1917424">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Giảm albumin máu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TT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reptilase</a:t>
                      </a:r>
                      <a:r>
                        <a:rPr lang="en-US" sz="1800" dirty="0">
                          <a:effectLst/>
                          <a:latin typeface="Times New Roman" panose="02020603050405020304" pitchFamily="18" charset="0"/>
                          <a:cs typeface="Times New Roman" panose="02020603050405020304" pitchFamily="18" charset="0"/>
                        </a:rPr>
                        <a:t> time.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kiểm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soát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bằng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albumin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nguy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xuất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tiểu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nguy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khối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7112170"/>
                  </a:ext>
                </a:extLst>
              </a:tr>
              <a:tr h="1056011">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Amyloidosis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TT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Reptilase</a:t>
                      </a:r>
                      <a:r>
                        <a:rPr lang="en-US" sz="1800" dirty="0">
                          <a:effectLst/>
                          <a:latin typeface="Times New Roman" panose="02020603050405020304" pitchFamily="18" charset="0"/>
                          <a:cs typeface="Times New Roman" panose="02020603050405020304" pitchFamily="18" charset="0"/>
                        </a:rPr>
                        <a:t> time do </a:t>
                      </a:r>
                      <a:r>
                        <a:rPr lang="en-US" sz="1800" dirty="0" err="1">
                          <a:effectLst/>
                          <a:latin typeface="Times New Roman" panose="02020603050405020304" pitchFamily="18" charset="0"/>
                          <a:cs typeface="Times New Roman" panose="02020603050405020304" pitchFamily="18" charset="0"/>
                        </a:rPr>
                        <a:t>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chế</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chuyển</a:t>
                      </a:r>
                      <a:r>
                        <a:rPr lang="en-US" sz="1800" dirty="0">
                          <a:effectLst/>
                          <a:latin typeface="Times New Roman" panose="02020603050405020304" pitchFamily="18" charset="0"/>
                          <a:cs typeface="Times New Roman" panose="02020603050405020304" pitchFamily="18" charset="0"/>
                        </a:rPr>
                        <a:t> fibrinogen </a:t>
                      </a:r>
                      <a:r>
                        <a:rPr lang="en-US" sz="1800" dirty="0" err="1">
                          <a:effectLst/>
                          <a:latin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cs typeface="Times New Roman" panose="02020603050405020304" pitchFamily="18" charset="0"/>
                        </a:rPr>
                        <a:t> fibrin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206688"/>
                  </a:ext>
                </a:extLst>
              </a:tr>
            </a:tbl>
          </a:graphicData>
        </a:graphic>
      </p:graphicFrame>
    </p:spTree>
    <p:extLst>
      <p:ext uri="{BB962C8B-B14F-4D97-AF65-F5344CB8AC3E}">
        <p14:creationId xmlns:p14="http://schemas.microsoft.com/office/powerpoint/2010/main" val="399552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Xét</a:t>
            </a:r>
            <a:r>
              <a:rPr lang="en-US" dirty="0" smtClean="0"/>
              <a:t> </a:t>
            </a:r>
            <a:r>
              <a:rPr lang="en-US" dirty="0" err="1" smtClean="0"/>
              <a:t>nghiệm</a:t>
            </a:r>
            <a:r>
              <a:rPr lang="en-US" dirty="0" smtClean="0"/>
              <a:t> </a:t>
            </a:r>
            <a:r>
              <a:rPr lang="en-US" dirty="0" err="1" smtClean="0"/>
              <a:t>đông</a:t>
            </a:r>
            <a:r>
              <a:rPr lang="en-US" dirty="0" smtClean="0"/>
              <a:t> </a:t>
            </a:r>
            <a:r>
              <a:rPr lang="en-US" dirty="0" err="1" smtClean="0"/>
              <a:t>máu</a:t>
            </a:r>
            <a:r>
              <a:rPr lang="en-US" dirty="0" smtClean="0"/>
              <a:t> </a:t>
            </a:r>
            <a:r>
              <a:rPr lang="en-US" dirty="0" err="1" smtClean="0"/>
              <a:t>thường</a:t>
            </a:r>
            <a:r>
              <a:rPr lang="en-US" dirty="0" smtClean="0"/>
              <a:t> </a:t>
            </a:r>
            <a:r>
              <a:rPr lang="en-US" dirty="0" err="1" smtClean="0"/>
              <a:t>quy</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PT (</a:t>
            </a:r>
            <a:r>
              <a:rPr lang="en-US" sz="2400" dirty="0" err="1">
                <a:latin typeface="Times New Roman" panose="02020603050405020304" pitchFamily="18" charset="0"/>
                <a:cs typeface="Times New Roman" panose="02020603050405020304" pitchFamily="18" charset="0"/>
              </a:rPr>
              <a:t>prothrombine</a:t>
            </a:r>
            <a:r>
              <a:rPr lang="en-US" sz="2400" dirty="0">
                <a:latin typeface="Times New Roman" panose="02020603050405020304" pitchFamily="18" charset="0"/>
                <a:cs typeface="Times New Roman" panose="02020603050405020304" pitchFamily="18" charset="0"/>
              </a:rPr>
              <a:t> time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APTT ( Activated  Partial Thromboplastin Time</a:t>
            </a:r>
            <a:r>
              <a:rPr lang="en-US" sz="24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Fibrinogen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Thrombin time</a:t>
            </a:r>
          </a:p>
          <a:p>
            <a:pPr lvl="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940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đông</a:t>
            </a:r>
            <a:r>
              <a:rPr lang="en-US" dirty="0" smtClean="0"/>
              <a:t> </a:t>
            </a:r>
            <a:r>
              <a:rPr lang="en-US" dirty="0" err="1" smtClean="0"/>
              <a:t>máu</a:t>
            </a:r>
            <a:endParaRPr lang="en-US" dirty="0"/>
          </a:p>
        </p:txBody>
      </p:sp>
      <p:sp>
        <p:nvSpPr>
          <p:cNvPr id="3" name="Content Placeholder 2"/>
          <p:cNvSpPr>
            <a:spLocks noGrp="1"/>
          </p:cNvSpPr>
          <p:nvPr>
            <p:ph idx="1"/>
          </p:nvPr>
        </p:nvSpPr>
        <p:spPr/>
        <p:txBody>
          <a:bodyPr>
            <a:normAutofit/>
          </a:bodyPr>
          <a:lstStyle/>
          <a:p>
            <a:pPr lvl="0"/>
            <a:r>
              <a:rPr lang="en-US" dirty="0" err="1"/>
              <a:t>Nguyên</a:t>
            </a:r>
            <a:r>
              <a:rPr lang="en-US" dirty="0"/>
              <a:t> </a:t>
            </a:r>
            <a:r>
              <a:rPr lang="en-US" dirty="0" err="1"/>
              <a:t>lý</a:t>
            </a:r>
            <a:r>
              <a:rPr lang="en-US" dirty="0" smtClean="0"/>
              <a:t>: </a:t>
            </a:r>
            <a:r>
              <a:rPr lang="en-US" dirty="0" err="1" smtClean="0"/>
              <a:t>đo</a:t>
            </a:r>
            <a:r>
              <a:rPr lang="en-US" dirty="0" smtClean="0"/>
              <a:t> </a:t>
            </a:r>
            <a:r>
              <a:rPr lang="en-US" dirty="0" err="1" smtClean="0"/>
              <a:t>gián</a:t>
            </a:r>
            <a:r>
              <a:rPr lang="en-US" dirty="0"/>
              <a:t> </a:t>
            </a:r>
            <a:r>
              <a:rPr lang="en-US" dirty="0" err="1" smtClean="0"/>
              <a:t>tiếp</a:t>
            </a:r>
            <a:r>
              <a:rPr lang="en-US" dirty="0" smtClean="0"/>
              <a:t> APTT </a:t>
            </a:r>
            <a:r>
              <a:rPr lang="en-US" dirty="0" err="1" smtClean="0"/>
              <a:t>với</a:t>
            </a:r>
            <a:r>
              <a:rPr lang="en-US" dirty="0" smtClean="0"/>
              <a:t> </a:t>
            </a:r>
            <a:r>
              <a:rPr lang="en-US" dirty="0" err="1" smtClean="0"/>
              <a:t>các</a:t>
            </a:r>
            <a:r>
              <a:rPr lang="en-US" dirty="0" smtClean="0"/>
              <a:t> </a:t>
            </a:r>
            <a:r>
              <a:rPr lang="en-US" dirty="0" err="1" smtClean="0"/>
              <a:t>ytdm</a:t>
            </a:r>
            <a:r>
              <a:rPr lang="en-US" dirty="0" smtClean="0"/>
              <a:t> con </a:t>
            </a:r>
            <a:r>
              <a:rPr lang="en-US" dirty="0" err="1" smtClean="0"/>
              <a:t>đường</a:t>
            </a:r>
            <a:r>
              <a:rPr lang="en-US" dirty="0" smtClean="0"/>
              <a:t> </a:t>
            </a:r>
            <a:r>
              <a:rPr lang="en-US" dirty="0" err="1" smtClean="0"/>
              <a:t>nội</a:t>
            </a:r>
            <a:r>
              <a:rPr lang="en-US" dirty="0" smtClean="0"/>
              <a:t> </a:t>
            </a:r>
            <a:r>
              <a:rPr lang="en-US" dirty="0" err="1" smtClean="0"/>
              <a:t>sinh</a:t>
            </a:r>
            <a:r>
              <a:rPr lang="en-US" dirty="0" smtClean="0"/>
              <a:t>. Plasma </a:t>
            </a:r>
            <a:r>
              <a:rPr lang="en-US" dirty="0" err="1" smtClean="0"/>
              <a:t>bệnh</a:t>
            </a:r>
            <a:r>
              <a:rPr lang="en-US" dirty="0" smtClean="0"/>
              <a:t> </a:t>
            </a:r>
            <a:r>
              <a:rPr lang="en-US" dirty="0" err="1" smtClean="0"/>
              <a:t>nhân</a:t>
            </a:r>
            <a:r>
              <a:rPr lang="en-US" dirty="0" smtClean="0"/>
              <a:t> </a:t>
            </a:r>
            <a:r>
              <a:rPr lang="en-US" dirty="0" err="1"/>
              <a:t>được</a:t>
            </a:r>
            <a:r>
              <a:rPr lang="en-US" dirty="0"/>
              <a:t> </a:t>
            </a:r>
            <a:r>
              <a:rPr lang="en-US" dirty="0" err="1"/>
              <a:t>trộn</a:t>
            </a:r>
            <a:r>
              <a:rPr lang="en-US" dirty="0"/>
              <a:t> </a:t>
            </a:r>
            <a:r>
              <a:rPr lang="en-US" dirty="0" err="1"/>
              <a:t>với</a:t>
            </a:r>
            <a:r>
              <a:rPr lang="en-US" dirty="0"/>
              <a:t> </a:t>
            </a:r>
            <a:r>
              <a:rPr lang="en-US" dirty="0" err="1"/>
              <a:t>cùng</a:t>
            </a:r>
            <a:r>
              <a:rPr lang="en-US" dirty="0"/>
              <a:t> </a:t>
            </a:r>
            <a:r>
              <a:rPr lang="en-US" dirty="0" err="1"/>
              <a:t>thể</a:t>
            </a:r>
            <a:r>
              <a:rPr lang="en-US" dirty="0"/>
              <a:t> </a:t>
            </a:r>
            <a:r>
              <a:rPr lang="en-US" dirty="0" err="1"/>
              <a:t>tích</a:t>
            </a:r>
            <a:r>
              <a:rPr lang="en-US" dirty="0"/>
              <a:t> plasma </a:t>
            </a:r>
            <a:r>
              <a:rPr lang="en-US" dirty="0" err="1"/>
              <a:t>thử</a:t>
            </a:r>
            <a:r>
              <a:rPr lang="en-US" dirty="0"/>
              <a:t> </a:t>
            </a:r>
            <a:r>
              <a:rPr lang="en-US" dirty="0" err="1"/>
              <a:t>thiếu</a:t>
            </a:r>
            <a:r>
              <a:rPr lang="en-US" dirty="0"/>
              <a:t> </a:t>
            </a:r>
            <a:r>
              <a:rPr lang="en-US" dirty="0" err="1"/>
              <a:t>yếu</a:t>
            </a:r>
            <a:r>
              <a:rPr lang="en-US" dirty="0"/>
              <a:t> </a:t>
            </a:r>
            <a:r>
              <a:rPr lang="en-US" dirty="0" err="1"/>
              <a:t>tố</a:t>
            </a:r>
            <a:r>
              <a:rPr lang="en-US" dirty="0"/>
              <a:t> </a:t>
            </a:r>
            <a:r>
              <a:rPr lang="en-US" dirty="0" err="1"/>
              <a:t>đông</a:t>
            </a:r>
            <a:r>
              <a:rPr lang="en-US" dirty="0"/>
              <a:t> </a:t>
            </a:r>
            <a:r>
              <a:rPr lang="en-US" dirty="0" err="1"/>
              <a:t>máu</a:t>
            </a:r>
            <a:r>
              <a:rPr lang="en-US" dirty="0"/>
              <a:t> </a:t>
            </a:r>
            <a:r>
              <a:rPr lang="en-US" dirty="0" err="1"/>
              <a:t>cần</a:t>
            </a:r>
            <a:r>
              <a:rPr lang="en-US" dirty="0"/>
              <a:t> </a:t>
            </a:r>
            <a:r>
              <a:rPr lang="en-US" dirty="0" err="1"/>
              <a:t>khảo</a:t>
            </a:r>
            <a:r>
              <a:rPr lang="en-US" dirty="0"/>
              <a:t> </a:t>
            </a:r>
            <a:r>
              <a:rPr lang="en-US" dirty="0" err="1"/>
              <a:t>sát</a:t>
            </a:r>
            <a:r>
              <a:rPr lang="en-US" dirty="0"/>
              <a:t>, </a:t>
            </a:r>
            <a:r>
              <a:rPr lang="en-US" dirty="0" err="1"/>
              <a:t>ví</a:t>
            </a:r>
            <a:r>
              <a:rPr lang="en-US" dirty="0"/>
              <a:t> </a:t>
            </a:r>
            <a:r>
              <a:rPr lang="en-US" dirty="0" err="1"/>
              <a:t>dụ</a:t>
            </a:r>
            <a:r>
              <a:rPr lang="en-US" dirty="0"/>
              <a:t>, </a:t>
            </a:r>
            <a:r>
              <a:rPr lang="en-US" dirty="0" err="1"/>
              <a:t>huyết</a:t>
            </a:r>
            <a:r>
              <a:rPr lang="en-US" dirty="0"/>
              <a:t> </a:t>
            </a:r>
            <a:r>
              <a:rPr lang="en-US" dirty="0" err="1"/>
              <a:t>tương</a:t>
            </a:r>
            <a:r>
              <a:rPr lang="en-US" dirty="0"/>
              <a:t> </a:t>
            </a:r>
            <a:r>
              <a:rPr lang="en-US" dirty="0" err="1"/>
              <a:t>thiếu</a:t>
            </a:r>
            <a:r>
              <a:rPr lang="en-US" dirty="0"/>
              <a:t> </a:t>
            </a:r>
            <a:r>
              <a:rPr lang="en-US" dirty="0" err="1"/>
              <a:t>yếu</a:t>
            </a:r>
            <a:r>
              <a:rPr lang="en-US" dirty="0"/>
              <a:t> </a:t>
            </a:r>
            <a:r>
              <a:rPr lang="en-US" dirty="0" err="1"/>
              <a:t>tố</a:t>
            </a:r>
            <a:r>
              <a:rPr lang="en-US" dirty="0"/>
              <a:t> VIII </a:t>
            </a:r>
            <a:r>
              <a:rPr lang="en-US" dirty="0" err="1"/>
              <a:t>được</a:t>
            </a:r>
            <a:r>
              <a:rPr lang="en-US" dirty="0"/>
              <a:t> </a:t>
            </a:r>
            <a:r>
              <a:rPr lang="en-US" dirty="0" err="1"/>
              <a:t>thêm</a:t>
            </a:r>
            <a:r>
              <a:rPr lang="en-US" dirty="0"/>
              <a:t> </a:t>
            </a:r>
            <a:r>
              <a:rPr lang="en-US" dirty="0" err="1"/>
              <a:t>vào</a:t>
            </a:r>
            <a:r>
              <a:rPr lang="en-US" dirty="0"/>
              <a:t> </a:t>
            </a:r>
            <a:r>
              <a:rPr lang="en-US" dirty="0" err="1"/>
              <a:t>huyết</a:t>
            </a:r>
            <a:r>
              <a:rPr lang="en-US" dirty="0"/>
              <a:t> </a:t>
            </a:r>
            <a:r>
              <a:rPr lang="en-US" dirty="0" err="1"/>
              <a:t>tương</a:t>
            </a:r>
            <a:r>
              <a:rPr lang="en-US" dirty="0"/>
              <a:t> </a:t>
            </a:r>
            <a:r>
              <a:rPr lang="en-US" dirty="0" err="1"/>
              <a:t>pha</a:t>
            </a:r>
            <a:r>
              <a:rPr lang="en-US" dirty="0"/>
              <a:t> </a:t>
            </a:r>
            <a:r>
              <a:rPr lang="en-US" dirty="0" err="1"/>
              <a:t>loãng</a:t>
            </a:r>
            <a:r>
              <a:rPr lang="en-US" dirty="0"/>
              <a:t> </a:t>
            </a:r>
            <a:r>
              <a:rPr lang="en-US" dirty="0" err="1"/>
              <a:t>của</a:t>
            </a:r>
            <a:r>
              <a:rPr lang="en-US" dirty="0"/>
              <a:t> </a:t>
            </a:r>
            <a:r>
              <a:rPr lang="en-US" dirty="0" err="1"/>
              <a:t>bệnh</a:t>
            </a:r>
            <a:r>
              <a:rPr lang="en-US" dirty="0"/>
              <a:t> </a:t>
            </a:r>
            <a:r>
              <a:rPr lang="en-US" dirty="0" err="1"/>
              <a:t>nhân</a:t>
            </a:r>
            <a:r>
              <a:rPr lang="en-US" dirty="0"/>
              <a:t> </a:t>
            </a:r>
            <a:r>
              <a:rPr lang="en-US" dirty="0" err="1"/>
              <a:t>nghi</a:t>
            </a:r>
            <a:r>
              <a:rPr lang="en-US" dirty="0"/>
              <a:t> </a:t>
            </a:r>
            <a:r>
              <a:rPr lang="en-US" dirty="0" err="1"/>
              <a:t>ngờ</a:t>
            </a:r>
            <a:r>
              <a:rPr lang="en-US" dirty="0"/>
              <a:t> </a:t>
            </a:r>
            <a:r>
              <a:rPr lang="en-US" dirty="0" err="1" smtClean="0"/>
              <a:t>thiếu</a:t>
            </a:r>
            <a:r>
              <a:rPr lang="en-US" dirty="0" smtClean="0"/>
              <a:t> </a:t>
            </a:r>
            <a:r>
              <a:rPr lang="en-US" dirty="0" err="1" smtClean="0"/>
              <a:t>yếu</a:t>
            </a:r>
            <a:r>
              <a:rPr lang="en-US" dirty="0" smtClean="0"/>
              <a:t> </a:t>
            </a:r>
            <a:r>
              <a:rPr lang="en-US" dirty="0" err="1" smtClean="0"/>
              <a:t>tố</a:t>
            </a:r>
            <a:r>
              <a:rPr lang="en-US" dirty="0" smtClean="0"/>
              <a:t> VIII. </a:t>
            </a:r>
          </a:p>
          <a:p>
            <a:pPr lvl="1"/>
            <a:r>
              <a:rPr lang="en-US" dirty="0" smtClean="0"/>
              <a:t> </a:t>
            </a:r>
            <a:r>
              <a:rPr lang="en-US" dirty="0" err="1"/>
              <a:t>T</a:t>
            </a:r>
            <a:r>
              <a:rPr lang="en-US" dirty="0" err="1" smtClean="0"/>
              <a:t>huốc</a:t>
            </a:r>
            <a:r>
              <a:rPr lang="en-US" dirty="0" smtClean="0"/>
              <a:t> </a:t>
            </a:r>
            <a:r>
              <a:rPr lang="en-US" dirty="0" err="1" smtClean="0"/>
              <a:t>thử</a:t>
            </a:r>
            <a:r>
              <a:rPr lang="en-US" dirty="0" smtClean="0"/>
              <a:t> APTT: phospholipid, </a:t>
            </a:r>
            <a:r>
              <a:rPr lang="en-US" dirty="0" err="1" smtClean="0"/>
              <a:t>một</a:t>
            </a:r>
            <a:r>
              <a:rPr lang="en-US" dirty="0" smtClean="0"/>
              <a:t> </a:t>
            </a:r>
            <a:r>
              <a:rPr lang="en-US" dirty="0" err="1" smtClean="0"/>
              <a:t>chất</a:t>
            </a:r>
            <a:r>
              <a:rPr lang="en-US" dirty="0" smtClean="0"/>
              <a:t> </a:t>
            </a:r>
            <a:r>
              <a:rPr lang="en-US" dirty="0" err="1" smtClean="0"/>
              <a:t>hoạt</a:t>
            </a:r>
            <a:r>
              <a:rPr lang="en-US" dirty="0" smtClean="0"/>
              <a:t> </a:t>
            </a:r>
            <a:r>
              <a:rPr lang="en-US" dirty="0" err="1" smtClean="0"/>
              <a:t>hóa</a:t>
            </a:r>
            <a:r>
              <a:rPr lang="en-US" dirty="0" smtClean="0"/>
              <a:t> (silica, </a:t>
            </a:r>
            <a:r>
              <a:rPr lang="en-US" dirty="0" err="1" smtClean="0"/>
              <a:t>ellagic</a:t>
            </a:r>
            <a:r>
              <a:rPr lang="en-US" dirty="0" smtClean="0"/>
              <a:t> acid, kaolin </a:t>
            </a:r>
            <a:r>
              <a:rPr lang="en-US" dirty="0" err="1" smtClean="0"/>
              <a:t>và</a:t>
            </a:r>
            <a:r>
              <a:rPr lang="en-US" dirty="0" smtClean="0"/>
              <a:t> </a:t>
            </a:r>
            <a:r>
              <a:rPr lang="en-US" dirty="0" err="1" smtClean="0"/>
              <a:t>chất</a:t>
            </a:r>
            <a:r>
              <a:rPr lang="en-US" dirty="0" smtClean="0"/>
              <a:t> </a:t>
            </a:r>
            <a:r>
              <a:rPr lang="en-US" dirty="0" err="1" smtClean="0"/>
              <a:t>khác</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và</a:t>
            </a:r>
            <a:r>
              <a:rPr lang="en-US" dirty="0" smtClean="0"/>
              <a:t> </a:t>
            </a:r>
            <a:r>
              <a:rPr lang="en-US" dirty="0" err="1" smtClean="0"/>
              <a:t>hỗn</a:t>
            </a:r>
            <a:r>
              <a:rPr lang="en-US" dirty="0" smtClean="0"/>
              <a:t> </a:t>
            </a:r>
            <a:r>
              <a:rPr lang="en-US" dirty="0" err="1" smtClean="0"/>
              <a:t>hợp</a:t>
            </a:r>
            <a:r>
              <a:rPr lang="en-US" dirty="0" smtClean="0"/>
              <a:t> </a:t>
            </a:r>
            <a:r>
              <a:rPr lang="en-US" dirty="0" err="1" smtClean="0"/>
              <a:t>được</a:t>
            </a:r>
            <a:r>
              <a:rPr lang="en-US" dirty="0" smtClean="0"/>
              <a:t> ủ </a:t>
            </a:r>
            <a:r>
              <a:rPr lang="en-US" dirty="0" err="1" smtClean="0"/>
              <a:t>một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tiếp</a:t>
            </a:r>
            <a:r>
              <a:rPr lang="en-US" dirty="0" smtClean="0"/>
              <a:t> </a:t>
            </a:r>
            <a:r>
              <a:rPr lang="en-US" dirty="0" err="1" smtClean="0"/>
              <a:t>xúc</a:t>
            </a:r>
            <a:r>
              <a:rPr lang="en-US" dirty="0" smtClean="0"/>
              <a:t> </a:t>
            </a:r>
            <a:r>
              <a:rPr lang="en-US" dirty="0" err="1" smtClean="0"/>
              <a:t>hoạt</a:t>
            </a:r>
            <a:r>
              <a:rPr lang="en-US" dirty="0" smtClean="0"/>
              <a:t> </a:t>
            </a:r>
            <a:r>
              <a:rPr lang="en-US" dirty="0" err="1" smtClean="0"/>
              <a:t>hóa</a:t>
            </a:r>
            <a:r>
              <a:rPr lang="en-US" dirty="0" smtClean="0">
                <a:sym typeface="Wingdings" panose="05000000000000000000" pitchFamily="2" charset="2"/>
              </a:rPr>
              <a:t> </a:t>
            </a:r>
            <a:r>
              <a:rPr lang="en-US" dirty="0" err="1" smtClean="0">
                <a:sym typeface="Wingdings" panose="05000000000000000000" pitchFamily="2" charset="2"/>
              </a:rPr>
              <a:t>thêm</a:t>
            </a:r>
            <a:r>
              <a:rPr lang="en-US" dirty="0" smtClean="0">
                <a:sym typeface="Wingdings" panose="05000000000000000000" pitchFamily="2" charset="2"/>
              </a:rPr>
              <a:t> </a:t>
            </a:r>
            <a:r>
              <a:rPr lang="en-US" dirty="0" err="1" smtClean="0"/>
              <a:t>Calci</a:t>
            </a:r>
            <a:r>
              <a:rPr lang="en-US" dirty="0" smtClean="0"/>
              <a:t> </a:t>
            </a:r>
            <a:r>
              <a:rPr lang="en-US" dirty="0" err="1" smtClean="0"/>
              <a:t>clorua</a:t>
            </a:r>
            <a:r>
              <a:rPr lang="en-US" dirty="0"/>
              <a:t> </a:t>
            </a:r>
            <a:r>
              <a:rPr lang="en-US" dirty="0" err="1" smtClean="0"/>
              <a:t>để</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đông</a:t>
            </a:r>
            <a:r>
              <a:rPr lang="en-US" dirty="0" smtClean="0"/>
              <a:t> </a:t>
            </a:r>
            <a:r>
              <a:rPr lang="en-US" dirty="0" err="1" smtClean="0"/>
              <a:t>máu</a:t>
            </a:r>
            <a:endParaRPr lang="en-US" dirty="0" smtClean="0"/>
          </a:p>
          <a:p>
            <a:pPr lvl="0"/>
            <a:r>
              <a:rPr lang="en-US" dirty="0" err="1" smtClean="0"/>
              <a:t>Các</a:t>
            </a:r>
            <a:r>
              <a:rPr lang="en-US" dirty="0" smtClean="0"/>
              <a:t> </a:t>
            </a:r>
            <a:r>
              <a:rPr lang="en-US" dirty="0" err="1" smtClean="0"/>
              <a:t>ytdm</a:t>
            </a:r>
            <a:r>
              <a:rPr lang="en-US" dirty="0" smtClean="0"/>
              <a:t> </a:t>
            </a:r>
            <a:r>
              <a:rPr lang="en-US" dirty="0"/>
              <a:t>con </a:t>
            </a:r>
            <a:r>
              <a:rPr lang="en-US" dirty="0" err="1"/>
              <a:t>đường</a:t>
            </a:r>
            <a:r>
              <a:rPr lang="en-US" dirty="0"/>
              <a:t> </a:t>
            </a:r>
            <a:r>
              <a:rPr lang="en-US" dirty="0" err="1" smtClean="0"/>
              <a:t>ngoại</a:t>
            </a:r>
            <a:r>
              <a:rPr lang="en-US" dirty="0" smtClean="0"/>
              <a:t> </a:t>
            </a:r>
            <a:r>
              <a:rPr lang="en-US" dirty="0" err="1" smtClean="0"/>
              <a:t>sinh</a:t>
            </a:r>
            <a:r>
              <a:rPr lang="en-US" dirty="0" smtClean="0"/>
              <a:t> qua PT</a:t>
            </a:r>
            <a:r>
              <a:rPr lang="en-US" dirty="0"/>
              <a:t>. </a:t>
            </a:r>
            <a:endParaRPr lang="en-US" dirty="0" smtClean="0"/>
          </a:p>
          <a:p>
            <a:pPr lvl="1"/>
            <a:r>
              <a:rPr lang="en-US" dirty="0" err="1"/>
              <a:t>T</a:t>
            </a:r>
            <a:r>
              <a:rPr lang="en-US" dirty="0" err="1" smtClean="0"/>
              <a:t>huốc</a:t>
            </a:r>
            <a:r>
              <a:rPr lang="en-US" dirty="0" smtClean="0"/>
              <a:t> </a:t>
            </a:r>
            <a:r>
              <a:rPr lang="en-US" dirty="0" err="1" smtClean="0"/>
              <a:t>thử</a:t>
            </a:r>
            <a:r>
              <a:rPr lang="en-US" dirty="0" smtClean="0"/>
              <a:t>:  </a:t>
            </a:r>
            <a:r>
              <a:rPr lang="en-US" dirty="0"/>
              <a:t>thromboplastin </a:t>
            </a:r>
            <a:r>
              <a:rPr lang="en-US" dirty="0" err="1"/>
              <a:t>gồm</a:t>
            </a:r>
            <a:r>
              <a:rPr lang="en-US" dirty="0"/>
              <a:t> </a:t>
            </a:r>
            <a:r>
              <a:rPr lang="en-US" dirty="0" err="1"/>
              <a:t>yếu</a:t>
            </a:r>
            <a:r>
              <a:rPr lang="en-US" dirty="0"/>
              <a:t> </a:t>
            </a:r>
            <a:r>
              <a:rPr lang="en-US" dirty="0" err="1"/>
              <a:t>tố</a:t>
            </a:r>
            <a:r>
              <a:rPr lang="en-US" dirty="0"/>
              <a:t> </a:t>
            </a:r>
            <a:r>
              <a:rPr lang="en-US" dirty="0" err="1"/>
              <a:t>mô</a:t>
            </a:r>
            <a:r>
              <a:rPr lang="en-US" dirty="0"/>
              <a:t>, phospholipid, </a:t>
            </a:r>
            <a:r>
              <a:rPr lang="en-US" dirty="0" err="1"/>
              <a:t>calciclorua</a:t>
            </a:r>
            <a:r>
              <a:rPr lang="en-US" dirty="0" smtClean="0"/>
              <a:t>.</a:t>
            </a:r>
          </a:p>
          <a:p>
            <a:pPr marL="0" indent="0">
              <a:buNone/>
            </a:pPr>
            <a:r>
              <a:rPr lang="en-US" dirty="0" smtClean="0">
                <a:sym typeface="Wingdings" panose="05000000000000000000" pitchFamily="2" charset="2"/>
              </a:rPr>
              <a:t> </a:t>
            </a:r>
            <a:r>
              <a:rPr lang="en-US" dirty="0" err="1"/>
              <a:t>Kết</a:t>
            </a:r>
            <a:r>
              <a:rPr lang="en-US" dirty="0"/>
              <a:t> </a:t>
            </a:r>
            <a:r>
              <a:rPr lang="en-US" dirty="0" err="1"/>
              <a:t>quả</a:t>
            </a:r>
            <a:r>
              <a:rPr lang="en-US" dirty="0"/>
              <a:t> </a:t>
            </a:r>
            <a:r>
              <a:rPr lang="en-US" dirty="0" err="1"/>
              <a:t>được</a:t>
            </a:r>
            <a:r>
              <a:rPr lang="en-US" dirty="0"/>
              <a:t> </a:t>
            </a:r>
            <a:r>
              <a:rPr lang="en-US" dirty="0" err="1"/>
              <a:t>tính</a:t>
            </a:r>
            <a:r>
              <a:rPr lang="en-US" dirty="0"/>
              <a:t> </a:t>
            </a:r>
            <a:r>
              <a:rPr lang="en-US" dirty="0" err="1"/>
              <a:t>bởi</a:t>
            </a:r>
            <a:r>
              <a:rPr lang="en-US" dirty="0"/>
              <a:t> </a:t>
            </a:r>
            <a:r>
              <a:rPr lang="en-US" dirty="0" err="1"/>
              <a:t>sự</a:t>
            </a:r>
            <a:r>
              <a:rPr lang="en-US" dirty="0"/>
              <a:t> so </a:t>
            </a:r>
            <a:r>
              <a:rPr lang="en-US" dirty="0" err="1"/>
              <a:t>sánh</a:t>
            </a:r>
            <a:r>
              <a:rPr lang="en-US" dirty="0"/>
              <a:t> </a:t>
            </a:r>
            <a:r>
              <a:rPr lang="en-US" dirty="0" err="1"/>
              <a:t>pha</a:t>
            </a:r>
            <a:r>
              <a:rPr lang="en-US" dirty="0"/>
              <a:t> </a:t>
            </a:r>
            <a:r>
              <a:rPr lang="en-US" dirty="0" err="1"/>
              <a:t>loãng</a:t>
            </a:r>
            <a:r>
              <a:rPr lang="en-US" dirty="0"/>
              <a:t> </a:t>
            </a:r>
            <a:r>
              <a:rPr lang="en-US" dirty="0" err="1"/>
              <a:t>của</a:t>
            </a:r>
            <a:r>
              <a:rPr lang="en-US" dirty="0"/>
              <a:t> plasma test </a:t>
            </a:r>
            <a:r>
              <a:rPr lang="en-US" dirty="0" err="1"/>
              <a:t>với</a:t>
            </a:r>
            <a:r>
              <a:rPr lang="en-US" dirty="0"/>
              <a:t> </a:t>
            </a:r>
            <a:r>
              <a:rPr lang="en-US" dirty="0" err="1"/>
              <a:t>đường</a:t>
            </a:r>
            <a:r>
              <a:rPr lang="en-US" dirty="0"/>
              <a:t> </a:t>
            </a:r>
            <a:r>
              <a:rPr lang="en-US" dirty="0" err="1"/>
              <a:t>cong</a:t>
            </a:r>
            <a:r>
              <a:rPr lang="en-US" dirty="0"/>
              <a:t> </a:t>
            </a:r>
            <a:r>
              <a:rPr lang="en-US" dirty="0" err="1"/>
              <a:t>tạo</a:t>
            </a:r>
            <a:r>
              <a:rPr lang="en-US" dirty="0"/>
              <a:t> </a:t>
            </a:r>
            <a:r>
              <a:rPr lang="en-US" dirty="0" err="1"/>
              <a:t>bởi</a:t>
            </a:r>
            <a:r>
              <a:rPr lang="en-US" dirty="0"/>
              <a:t> plasma </a:t>
            </a:r>
            <a:r>
              <a:rPr lang="en-US" dirty="0" err="1"/>
              <a:t>chuẩn</a:t>
            </a:r>
            <a:r>
              <a:rPr lang="en-US" dirty="0" smtClean="0"/>
              <a:t> </a:t>
            </a:r>
            <a:endParaRPr lang="en-US" dirty="0"/>
          </a:p>
          <a:p>
            <a:endParaRPr lang="en-US" dirty="0"/>
          </a:p>
        </p:txBody>
      </p:sp>
    </p:spTree>
    <p:extLst>
      <p:ext uri="{BB962C8B-B14F-4D97-AF65-F5344CB8AC3E}">
        <p14:creationId xmlns:p14="http://schemas.microsoft.com/office/powerpoint/2010/main" val="34108351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4" y="193555"/>
            <a:ext cx="7338702" cy="6664446"/>
          </a:xfrm>
        </p:spPr>
      </p:pic>
    </p:spTree>
    <p:extLst>
      <p:ext uri="{BB962C8B-B14F-4D97-AF65-F5344CB8AC3E}">
        <p14:creationId xmlns:p14="http://schemas.microsoft.com/office/powerpoint/2010/main" val="341077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Giá</a:t>
            </a:r>
            <a:r>
              <a:rPr lang="en-US" dirty="0" smtClean="0"/>
              <a:t> </a:t>
            </a:r>
            <a:r>
              <a:rPr lang="en-US" dirty="0" err="1" smtClean="0"/>
              <a:t>thị</a:t>
            </a:r>
            <a:r>
              <a:rPr lang="en-US" dirty="0" smtClean="0"/>
              <a:t> </a:t>
            </a:r>
            <a:r>
              <a:rPr lang="en-US" dirty="0" err="1" smtClean="0"/>
              <a:t>tham</a:t>
            </a:r>
            <a:r>
              <a:rPr lang="en-US" dirty="0" smtClean="0"/>
              <a:t> </a:t>
            </a:r>
            <a:r>
              <a:rPr lang="en-US" dirty="0" err="1" smtClean="0"/>
              <a:t>chiếu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6550442"/>
              </p:ext>
            </p:extLst>
          </p:nvPr>
        </p:nvGraphicFramePr>
        <p:xfrm>
          <a:off x="1592825" y="1690689"/>
          <a:ext cx="7742903" cy="3146139"/>
        </p:xfrm>
        <a:graphic>
          <a:graphicData uri="http://schemas.openxmlformats.org/drawingml/2006/table">
            <a:tbl>
              <a:tblPr firstRow="1" firstCol="1" bandRow="1">
                <a:tableStyleId>{5C22544A-7EE6-4342-B048-85BDC9FD1C3A}</a:tableStyleId>
              </a:tblPr>
              <a:tblGrid>
                <a:gridCol w="3867954">
                  <a:extLst>
                    <a:ext uri="{9D8B030D-6E8A-4147-A177-3AD203B41FA5}">
                      <a16:colId xmlns:a16="http://schemas.microsoft.com/office/drawing/2014/main" val="1364699029"/>
                    </a:ext>
                  </a:extLst>
                </a:gridCol>
                <a:gridCol w="3874949">
                  <a:extLst>
                    <a:ext uri="{9D8B030D-6E8A-4147-A177-3AD203B41FA5}">
                      <a16:colId xmlns:a16="http://schemas.microsoft.com/office/drawing/2014/main" val="101211712"/>
                    </a:ext>
                  </a:extLst>
                </a:gridCol>
              </a:tblGrid>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Yếu tố đông máu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Giá trị tham chiếu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1884585"/>
                  </a:ext>
                </a:extLst>
              </a:tr>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XII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50-150%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919879"/>
                  </a:ext>
                </a:extLst>
              </a:tr>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XI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65-150%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1543143"/>
                  </a:ext>
                </a:extLst>
              </a:tr>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IX</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65-150%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8347487"/>
                  </a:ext>
                </a:extLst>
              </a:tr>
              <a:tr h="349571">
                <a:tc>
                  <a:txBody>
                    <a:bodyPr/>
                    <a:lstStyle/>
                    <a:p>
                      <a:pPr marL="457200">
                        <a:lnSpc>
                          <a:spcPct val="115000"/>
                        </a:lnSpc>
                        <a:spcAft>
                          <a:spcPts val="0"/>
                        </a:spcAft>
                      </a:pPr>
                      <a:r>
                        <a:rPr lang="en-US" sz="1800" dirty="0">
                          <a:effectLst/>
                          <a:latin typeface="Times New Roman" panose="02020603050405020304" pitchFamily="18" charset="0"/>
                          <a:cs typeface="Times New Roman" panose="02020603050405020304" pitchFamily="18" charset="0"/>
                        </a:rPr>
                        <a:t>X</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77-131%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9751979"/>
                  </a:ext>
                </a:extLst>
              </a:tr>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VIII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50-150%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803837"/>
                  </a:ext>
                </a:extLst>
              </a:tr>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VII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50-129%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1161407"/>
                  </a:ext>
                </a:extLst>
              </a:tr>
              <a:tr h="34957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V</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62-139%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17796"/>
                  </a:ext>
                </a:extLst>
              </a:tr>
              <a:tr h="349571">
                <a:tc>
                  <a:txBody>
                    <a:bodyPr/>
                    <a:lstStyle/>
                    <a:p>
                      <a:pPr marL="457200">
                        <a:lnSpc>
                          <a:spcPct val="115000"/>
                        </a:lnSpc>
                        <a:spcAft>
                          <a:spcPts val="0"/>
                        </a:spcAft>
                      </a:pPr>
                      <a:r>
                        <a:rPr lang="en-US" sz="1800" dirty="0">
                          <a:effectLst/>
                          <a:latin typeface="Times New Roman" panose="02020603050405020304" pitchFamily="18" charset="0"/>
                          <a:cs typeface="Times New Roman" panose="02020603050405020304" pitchFamily="18" charset="0"/>
                        </a:rPr>
                        <a:t>II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latin typeface="Times New Roman" panose="02020603050405020304" pitchFamily="18" charset="0"/>
                          <a:cs typeface="Times New Roman" panose="02020603050405020304" pitchFamily="18" charset="0"/>
                        </a:rPr>
                        <a:t>79-131%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69963"/>
                  </a:ext>
                </a:extLst>
              </a:tr>
            </a:tbl>
          </a:graphicData>
        </a:graphic>
      </p:graphicFrame>
    </p:spTree>
    <p:extLst>
      <p:ext uri="{BB962C8B-B14F-4D97-AF65-F5344CB8AC3E}">
        <p14:creationId xmlns:p14="http://schemas.microsoft.com/office/powerpoint/2010/main" val="386023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r>
              <a:rPr lang="en-US" dirty="0" err="1" smtClean="0"/>
              <a:t>Thiếu</a:t>
            </a:r>
            <a:r>
              <a:rPr lang="en-US" dirty="0" smtClean="0"/>
              <a:t> </a:t>
            </a:r>
            <a:r>
              <a:rPr lang="en-US" dirty="0" err="1" smtClean="0"/>
              <a:t>bẩm</a:t>
            </a:r>
            <a:r>
              <a:rPr lang="en-US" dirty="0" smtClean="0"/>
              <a:t> </a:t>
            </a:r>
            <a:r>
              <a:rPr lang="en-US" dirty="0" err="1" smtClean="0"/>
              <a:t>sinh</a:t>
            </a:r>
            <a:r>
              <a:rPr lang="en-US" dirty="0" smtClean="0"/>
              <a:t>: V</a:t>
            </a:r>
            <a:r>
              <a:rPr lang="en-US" dirty="0"/>
              <a:t>, V+VIII, VII, X, XI, </a:t>
            </a:r>
            <a:r>
              <a:rPr lang="en-US" dirty="0" smtClean="0"/>
              <a:t>XIII</a:t>
            </a:r>
          </a:p>
          <a:p>
            <a:r>
              <a:rPr lang="en-US" dirty="0" err="1" smtClean="0"/>
              <a:t>Mắc</a:t>
            </a:r>
            <a:r>
              <a:rPr lang="en-US" dirty="0" smtClean="0"/>
              <a:t> </a:t>
            </a:r>
            <a:r>
              <a:rPr lang="en-US" dirty="0" err="1" smtClean="0"/>
              <a:t>phải</a:t>
            </a:r>
            <a:r>
              <a:rPr lang="en-US" dirty="0" smtClean="0"/>
              <a:t>:</a:t>
            </a:r>
          </a:p>
          <a:p>
            <a:pPr lvl="1"/>
            <a:r>
              <a:rPr lang="en-US" dirty="0" err="1"/>
              <a:t>Giảm</a:t>
            </a:r>
            <a:r>
              <a:rPr lang="en-US" dirty="0"/>
              <a:t> </a:t>
            </a:r>
            <a:r>
              <a:rPr lang="en-US" dirty="0" err="1" smtClean="0"/>
              <a:t>ytdm</a:t>
            </a:r>
            <a:r>
              <a:rPr lang="en-US" dirty="0" smtClean="0"/>
              <a:t> </a:t>
            </a:r>
            <a:r>
              <a:rPr lang="en-US" dirty="0" err="1"/>
              <a:t>phụ</a:t>
            </a:r>
            <a:r>
              <a:rPr lang="en-US" dirty="0"/>
              <a:t> </a:t>
            </a:r>
            <a:r>
              <a:rPr lang="en-US" dirty="0" err="1"/>
              <a:t>thuộc</a:t>
            </a:r>
            <a:r>
              <a:rPr lang="en-US" dirty="0"/>
              <a:t> vitamin K: prothrombin, VII, IX, X, protein S, protein C </a:t>
            </a:r>
            <a:endParaRPr lang="en-US" dirty="0" smtClean="0"/>
          </a:p>
          <a:p>
            <a:pPr lvl="2"/>
            <a:r>
              <a:rPr lang="en-US" dirty="0" err="1"/>
              <a:t>T</a:t>
            </a:r>
            <a:r>
              <a:rPr lang="en-US" dirty="0" err="1" smtClean="0"/>
              <a:t>rẻ</a:t>
            </a:r>
            <a:r>
              <a:rPr lang="en-US" dirty="0" smtClean="0"/>
              <a:t> </a:t>
            </a:r>
            <a:r>
              <a:rPr lang="en-US" dirty="0" err="1"/>
              <a:t>sơ</a:t>
            </a:r>
            <a:r>
              <a:rPr lang="en-US" dirty="0"/>
              <a:t> </a:t>
            </a:r>
            <a:r>
              <a:rPr lang="en-US" dirty="0" err="1" smtClean="0"/>
              <a:t>sinh</a:t>
            </a:r>
            <a:endParaRPr lang="en-US" dirty="0" smtClean="0"/>
          </a:p>
          <a:p>
            <a:pPr lvl="2"/>
            <a:r>
              <a:rPr lang="en-US" dirty="0" err="1"/>
              <a:t>Tắc</a:t>
            </a:r>
            <a:r>
              <a:rPr lang="en-US" dirty="0"/>
              <a:t> </a:t>
            </a:r>
            <a:r>
              <a:rPr lang="en-US" dirty="0" err="1"/>
              <a:t>mật</a:t>
            </a:r>
            <a:r>
              <a:rPr lang="en-US" dirty="0"/>
              <a:t> </a:t>
            </a:r>
            <a:r>
              <a:rPr lang="en-US" dirty="0" err="1"/>
              <a:t>trong</a:t>
            </a:r>
            <a:r>
              <a:rPr lang="en-US" dirty="0"/>
              <a:t> </a:t>
            </a:r>
            <a:r>
              <a:rPr lang="en-US" dirty="0" err="1"/>
              <a:t>gan</a:t>
            </a:r>
            <a:r>
              <a:rPr lang="en-US" dirty="0"/>
              <a:t> </a:t>
            </a:r>
            <a:r>
              <a:rPr lang="en-US" dirty="0" err="1"/>
              <a:t>hoặc</a:t>
            </a:r>
            <a:r>
              <a:rPr lang="en-US" dirty="0"/>
              <a:t> </a:t>
            </a:r>
            <a:r>
              <a:rPr lang="en-US" dirty="0" err="1"/>
              <a:t>ngoài</a:t>
            </a:r>
            <a:r>
              <a:rPr lang="en-US" dirty="0"/>
              <a:t> </a:t>
            </a:r>
            <a:r>
              <a:rPr lang="en-US" dirty="0" err="1" smtClean="0"/>
              <a:t>gan</a:t>
            </a:r>
            <a:endParaRPr lang="en-US" sz="1800" dirty="0"/>
          </a:p>
          <a:p>
            <a:pPr lvl="2"/>
            <a:r>
              <a:rPr lang="en-US" dirty="0" err="1"/>
              <a:t>Hội</a:t>
            </a:r>
            <a:r>
              <a:rPr lang="en-US" dirty="0"/>
              <a:t> </a:t>
            </a:r>
            <a:r>
              <a:rPr lang="en-US" dirty="0" err="1"/>
              <a:t>chứng</a:t>
            </a:r>
            <a:r>
              <a:rPr lang="en-US" dirty="0"/>
              <a:t> </a:t>
            </a:r>
            <a:r>
              <a:rPr lang="en-US" dirty="0" err="1"/>
              <a:t>rối</a:t>
            </a:r>
            <a:r>
              <a:rPr lang="en-US" dirty="0"/>
              <a:t> </a:t>
            </a:r>
            <a:r>
              <a:rPr lang="en-US" dirty="0" err="1"/>
              <a:t>loạn</a:t>
            </a:r>
            <a:r>
              <a:rPr lang="en-US" dirty="0"/>
              <a:t> </a:t>
            </a:r>
            <a:r>
              <a:rPr lang="en-US" dirty="0" err="1"/>
              <a:t>hấp</a:t>
            </a:r>
            <a:r>
              <a:rPr lang="en-US" dirty="0"/>
              <a:t> </a:t>
            </a:r>
            <a:r>
              <a:rPr lang="en-US" dirty="0" err="1"/>
              <a:t>thu</a:t>
            </a:r>
            <a:r>
              <a:rPr lang="en-US" dirty="0"/>
              <a:t> </a:t>
            </a:r>
            <a:r>
              <a:rPr lang="en-US" dirty="0" err="1"/>
              <a:t>hoặc</a:t>
            </a:r>
            <a:r>
              <a:rPr lang="en-US" dirty="0"/>
              <a:t> </a:t>
            </a:r>
            <a:r>
              <a:rPr lang="en-US" dirty="0" err="1"/>
              <a:t>bệnh</a:t>
            </a:r>
            <a:r>
              <a:rPr lang="en-US" dirty="0"/>
              <a:t> </a:t>
            </a:r>
            <a:r>
              <a:rPr lang="en-US" dirty="0" err="1"/>
              <a:t>mạn</a:t>
            </a:r>
            <a:r>
              <a:rPr lang="en-US" dirty="0"/>
              <a:t> </a:t>
            </a:r>
            <a:r>
              <a:rPr lang="en-US" dirty="0" err="1"/>
              <a:t>tính</a:t>
            </a:r>
            <a:r>
              <a:rPr lang="en-US" dirty="0"/>
              <a:t> </a:t>
            </a:r>
            <a:r>
              <a:rPr lang="en-US" dirty="0" err="1"/>
              <a:t>dạ</a:t>
            </a:r>
            <a:r>
              <a:rPr lang="en-US" dirty="0"/>
              <a:t> </a:t>
            </a:r>
            <a:r>
              <a:rPr lang="en-US" dirty="0" err="1"/>
              <a:t>dày</a:t>
            </a:r>
            <a:r>
              <a:rPr lang="en-US" dirty="0"/>
              <a:t> </a:t>
            </a:r>
            <a:r>
              <a:rPr lang="en-US" dirty="0" err="1"/>
              <a:t>ruột</a:t>
            </a:r>
            <a:endParaRPr lang="en-US" dirty="0"/>
          </a:p>
          <a:p>
            <a:pPr lvl="2"/>
            <a:r>
              <a:rPr lang="en-US" dirty="0" err="1" smtClean="0"/>
              <a:t>Thuốc</a:t>
            </a:r>
            <a:r>
              <a:rPr lang="en-US" dirty="0" smtClean="0"/>
              <a:t>: </a:t>
            </a:r>
            <a:r>
              <a:rPr lang="en-US" dirty="0" err="1" smtClean="0"/>
              <a:t>kháng</a:t>
            </a:r>
            <a:r>
              <a:rPr lang="en-US" dirty="0" smtClean="0"/>
              <a:t> </a:t>
            </a:r>
            <a:r>
              <a:rPr lang="en-US" dirty="0" err="1" smtClean="0"/>
              <a:t>sinh</a:t>
            </a:r>
            <a:r>
              <a:rPr lang="en-US" dirty="0"/>
              <a:t> , </a:t>
            </a:r>
            <a:r>
              <a:rPr lang="en-US" dirty="0" err="1"/>
              <a:t>chlestyramine</a:t>
            </a:r>
            <a:r>
              <a:rPr lang="en-US" dirty="0"/>
              <a:t>, vitamin </a:t>
            </a:r>
            <a:r>
              <a:rPr lang="en-US" dirty="0" smtClean="0"/>
              <a:t>E, </a:t>
            </a:r>
            <a:r>
              <a:rPr lang="en-US" dirty="0" err="1" smtClean="0"/>
              <a:t>liều</a:t>
            </a:r>
            <a:r>
              <a:rPr lang="en-US" dirty="0" smtClean="0"/>
              <a:t> </a:t>
            </a:r>
            <a:r>
              <a:rPr lang="en-US" dirty="0" err="1" smtClean="0"/>
              <a:t>cao</a:t>
            </a:r>
            <a:r>
              <a:rPr lang="en-US" dirty="0" smtClean="0"/>
              <a:t> </a:t>
            </a:r>
            <a:r>
              <a:rPr lang="en-US" dirty="0" err="1" smtClean="0"/>
              <a:t>asirin</a:t>
            </a:r>
            <a:endParaRPr lang="en-US" dirty="0" smtClean="0"/>
          </a:p>
          <a:p>
            <a:pPr lvl="1"/>
            <a:r>
              <a:rPr lang="en-US" dirty="0" err="1" smtClean="0"/>
              <a:t>Bệnh</a:t>
            </a:r>
            <a:r>
              <a:rPr lang="en-US" dirty="0" smtClean="0"/>
              <a:t> </a:t>
            </a:r>
            <a:r>
              <a:rPr lang="en-US" dirty="0" err="1" smtClean="0"/>
              <a:t>gan</a:t>
            </a:r>
            <a:endParaRPr lang="en-US" dirty="0" smtClean="0"/>
          </a:p>
          <a:p>
            <a:pPr lvl="1"/>
            <a:r>
              <a:rPr lang="en-US" dirty="0" smtClean="0"/>
              <a:t>DIC</a:t>
            </a:r>
          </a:p>
          <a:p>
            <a:pPr lvl="1"/>
            <a:r>
              <a:rPr lang="en-US" dirty="0" err="1"/>
              <a:t>Chất</a:t>
            </a:r>
            <a:r>
              <a:rPr lang="en-US" dirty="0"/>
              <a:t> </a:t>
            </a:r>
            <a:r>
              <a:rPr lang="en-US" dirty="0" err="1"/>
              <a:t>ức</a:t>
            </a:r>
            <a:r>
              <a:rPr lang="en-US" dirty="0"/>
              <a:t> </a:t>
            </a:r>
            <a:r>
              <a:rPr lang="en-US" dirty="0" err="1"/>
              <a:t>chế</a:t>
            </a:r>
            <a:r>
              <a:rPr lang="en-US" dirty="0"/>
              <a:t> </a:t>
            </a:r>
            <a:r>
              <a:rPr lang="en-US" dirty="0" err="1"/>
              <a:t>yếu</a:t>
            </a:r>
            <a:r>
              <a:rPr lang="en-US" dirty="0"/>
              <a:t> </a:t>
            </a:r>
            <a:r>
              <a:rPr lang="en-US" dirty="0" err="1"/>
              <a:t>tố</a:t>
            </a:r>
            <a:r>
              <a:rPr lang="en-US" dirty="0"/>
              <a:t> </a:t>
            </a:r>
            <a:r>
              <a:rPr lang="en-US" dirty="0" err="1"/>
              <a:t>đông</a:t>
            </a:r>
            <a:r>
              <a:rPr lang="en-US" dirty="0"/>
              <a:t> </a:t>
            </a:r>
            <a:r>
              <a:rPr lang="en-US" dirty="0" err="1"/>
              <a:t>máu</a:t>
            </a:r>
            <a:endParaRPr lang="en-US" dirty="0" smtClean="0"/>
          </a:p>
        </p:txBody>
      </p:sp>
    </p:spTree>
    <p:extLst>
      <p:ext uri="{BB962C8B-B14F-4D97-AF65-F5344CB8AC3E}">
        <p14:creationId xmlns:p14="http://schemas.microsoft.com/office/powerpoint/2010/main" val="13166276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Yếu</a:t>
            </a:r>
            <a:r>
              <a:rPr lang="en-US" dirty="0" smtClean="0"/>
              <a:t> </a:t>
            </a:r>
            <a:r>
              <a:rPr lang="en-US" dirty="0" err="1" smtClean="0"/>
              <a:t>tố</a:t>
            </a:r>
            <a:r>
              <a:rPr lang="en-US" dirty="0" smtClean="0"/>
              <a:t> XIII</a:t>
            </a:r>
            <a:endParaRPr lang="en-US" dirty="0"/>
          </a:p>
        </p:txBody>
      </p:sp>
      <p:sp>
        <p:nvSpPr>
          <p:cNvPr id="3" name="Content Placeholder 2"/>
          <p:cNvSpPr>
            <a:spLocks noGrp="1"/>
          </p:cNvSpPr>
          <p:nvPr>
            <p:ph idx="1"/>
          </p:nvPr>
        </p:nvSpPr>
        <p:spPr/>
        <p:txBody>
          <a:bodyPr/>
          <a:lstStyle/>
          <a:p>
            <a:r>
              <a:rPr lang="en-US" dirty="0" err="1"/>
              <a:t>Yếu</a:t>
            </a:r>
            <a:r>
              <a:rPr lang="en-US" dirty="0"/>
              <a:t> </a:t>
            </a:r>
            <a:r>
              <a:rPr lang="en-US" dirty="0" err="1"/>
              <a:t>tố</a:t>
            </a:r>
            <a:r>
              <a:rPr lang="en-US" dirty="0"/>
              <a:t> XIII </a:t>
            </a:r>
            <a:r>
              <a:rPr lang="en-US" dirty="0" err="1"/>
              <a:t>là</a:t>
            </a:r>
            <a:r>
              <a:rPr lang="en-US" dirty="0"/>
              <a:t> </a:t>
            </a:r>
            <a:r>
              <a:rPr lang="en-US" dirty="0" err="1"/>
              <a:t>chất</a:t>
            </a:r>
            <a:r>
              <a:rPr lang="en-US" dirty="0"/>
              <a:t> </a:t>
            </a:r>
            <a:r>
              <a:rPr lang="en-US" dirty="0" err="1"/>
              <a:t>ổn</a:t>
            </a:r>
            <a:r>
              <a:rPr lang="en-US" dirty="0"/>
              <a:t> </a:t>
            </a:r>
            <a:r>
              <a:rPr lang="en-US" dirty="0" err="1"/>
              <a:t>định</a:t>
            </a:r>
            <a:r>
              <a:rPr lang="en-US" dirty="0"/>
              <a:t> fibrin, </a:t>
            </a:r>
            <a:r>
              <a:rPr lang="en-US" dirty="0" err="1"/>
              <a:t>là</a:t>
            </a:r>
            <a:r>
              <a:rPr lang="en-US" dirty="0"/>
              <a:t> </a:t>
            </a:r>
            <a:r>
              <a:rPr lang="en-US" dirty="0" err="1"/>
              <a:t>một</a:t>
            </a:r>
            <a:r>
              <a:rPr lang="en-US" dirty="0"/>
              <a:t> heterodimer </a:t>
            </a:r>
            <a:r>
              <a:rPr lang="en-US" dirty="0" err="1" smtClean="0"/>
              <a:t>gồm</a:t>
            </a:r>
            <a:r>
              <a:rPr lang="en-US" dirty="0" smtClean="0"/>
              <a:t>:</a:t>
            </a:r>
          </a:p>
          <a:p>
            <a:pPr lvl="1"/>
            <a:r>
              <a:rPr lang="en-US" dirty="0" smtClean="0"/>
              <a:t>2 </a:t>
            </a:r>
            <a:r>
              <a:rPr lang="en-US" dirty="0" err="1"/>
              <a:t>tiểu</a:t>
            </a:r>
            <a:r>
              <a:rPr lang="en-US" dirty="0"/>
              <a:t> </a:t>
            </a:r>
            <a:r>
              <a:rPr lang="en-US" dirty="0" err="1"/>
              <a:t>đơn</a:t>
            </a:r>
            <a:r>
              <a:rPr lang="en-US" dirty="0"/>
              <a:t> </a:t>
            </a:r>
            <a:r>
              <a:rPr lang="en-US" dirty="0" err="1"/>
              <a:t>vị</a:t>
            </a:r>
            <a:r>
              <a:rPr lang="en-US" dirty="0"/>
              <a:t> </a:t>
            </a:r>
            <a:r>
              <a:rPr lang="en-US" dirty="0" smtClean="0"/>
              <a:t>A: </a:t>
            </a:r>
            <a:r>
              <a:rPr lang="en-US" dirty="0" err="1" smtClean="0"/>
              <a:t>phần</a:t>
            </a:r>
            <a:r>
              <a:rPr lang="en-US" dirty="0" smtClean="0"/>
              <a:t> </a:t>
            </a:r>
            <a:r>
              <a:rPr lang="en-US" dirty="0" err="1" smtClean="0"/>
              <a:t>hoạt</a:t>
            </a:r>
            <a:r>
              <a:rPr lang="en-US" dirty="0" smtClean="0"/>
              <a:t> </a:t>
            </a:r>
            <a:r>
              <a:rPr lang="en-US" dirty="0" err="1" smtClean="0"/>
              <a:t>động</a:t>
            </a:r>
            <a:endParaRPr lang="en-US" dirty="0" smtClean="0"/>
          </a:p>
          <a:p>
            <a:pPr lvl="1"/>
            <a:r>
              <a:rPr lang="en-US" dirty="0" smtClean="0"/>
              <a:t>2 </a:t>
            </a:r>
            <a:r>
              <a:rPr lang="en-US" dirty="0" err="1"/>
              <a:t>tiểu</a:t>
            </a:r>
            <a:r>
              <a:rPr lang="en-US" dirty="0"/>
              <a:t> </a:t>
            </a:r>
            <a:r>
              <a:rPr lang="en-US" dirty="0" err="1"/>
              <a:t>đơn</a:t>
            </a:r>
            <a:r>
              <a:rPr lang="en-US" dirty="0"/>
              <a:t> </a:t>
            </a:r>
            <a:r>
              <a:rPr lang="en-US" dirty="0" err="1"/>
              <a:t>vị</a:t>
            </a:r>
            <a:r>
              <a:rPr lang="en-US" dirty="0"/>
              <a:t> </a:t>
            </a:r>
            <a:r>
              <a:rPr lang="en-US" dirty="0" smtClean="0"/>
              <a:t>B: </a:t>
            </a:r>
            <a:r>
              <a:rPr lang="en-US" dirty="0" err="1" smtClean="0"/>
              <a:t>chất</a:t>
            </a:r>
            <a:r>
              <a:rPr lang="en-US" dirty="0" smtClean="0"/>
              <a:t> </a:t>
            </a:r>
            <a:r>
              <a:rPr lang="en-US" dirty="0" err="1" smtClean="0"/>
              <a:t>mang</a:t>
            </a:r>
            <a:r>
              <a:rPr lang="en-US" dirty="0" smtClean="0"/>
              <a:t> </a:t>
            </a:r>
            <a:r>
              <a:rPr lang="en-US" dirty="0" err="1" smtClean="0"/>
              <a:t>tiểu</a:t>
            </a:r>
            <a:r>
              <a:rPr lang="en-US" dirty="0" smtClean="0"/>
              <a:t> </a:t>
            </a:r>
            <a:r>
              <a:rPr lang="en-US" dirty="0" err="1" smtClean="0"/>
              <a:t>đơn</a:t>
            </a:r>
            <a:r>
              <a:rPr lang="en-US" dirty="0" smtClean="0"/>
              <a:t> </a:t>
            </a:r>
            <a:r>
              <a:rPr lang="en-US" dirty="0" err="1" smtClean="0"/>
              <a:t>vị</a:t>
            </a:r>
            <a:r>
              <a:rPr lang="en-US" dirty="0" smtClean="0"/>
              <a:t> A, </a:t>
            </a:r>
            <a:r>
              <a:rPr lang="en-US" dirty="0" err="1" smtClean="0"/>
              <a:t>ngăn</a:t>
            </a:r>
            <a:r>
              <a:rPr lang="en-US" dirty="0" smtClean="0"/>
              <a:t> </a:t>
            </a:r>
            <a:r>
              <a:rPr lang="en-US" dirty="0" err="1" smtClean="0"/>
              <a:t>thoái</a:t>
            </a:r>
            <a:r>
              <a:rPr lang="en-US" dirty="0" smtClean="0"/>
              <a:t> </a:t>
            </a:r>
            <a:r>
              <a:rPr lang="en-US" dirty="0" err="1" smtClean="0"/>
              <a:t>giáng</a:t>
            </a:r>
            <a:endParaRPr lang="en-US" dirty="0" smtClean="0"/>
          </a:p>
          <a:p>
            <a:r>
              <a:rPr lang="en-US" dirty="0" err="1" smtClean="0"/>
              <a:t>Vai</a:t>
            </a:r>
            <a:r>
              <a:rPr lang="en-US" dirty="0" smtClean="0"/>
              <a:t> </a:t>
            </a:r>
            <a:r>
              <a:rPr lang="en-US" dirty="0" err="1" smtClean="0"/>
              <a:t>trò</a:t>
            </a:r>
            <a:r>
              <a:rPr lang="en-US" dirty="0" smtClean="0"/>
              <a:t>: </a:t>
            </a:r>
          </a:p>
          <a:p>
            <a:pPr lvl="1"/>
            <a:r>
              <a:rPr lang="en-US" dirty="0" err="1" smtClean="0"/>
              <a:t>Ổn</a:t>
            </a:r>
            <a:r>
              <a:rPr lang="en-US" dirty="0" smtClean="0"/>
              <a:t> </a:t>
            </a:r>
            <a:r>
              <a:rPr lang="en-US" dirty="0" err="1" smtClean="0"/>
              <a:t>định</a:t>
            </a:r>
            <a:r>
              <a:rPr lang="en-US" dirty="0" smtClean="0"/>
              <a:t> </a:t>
            </a:r>
            <a:r>
              <a:rPr lang="en-US" dirty="0" err="1" smtClean="0"/>
              <a:t>và</a:t>
            </a:r>
            <a:r>
              <a:rPr lang="en-US" dirty="0" smtClean="0"/>
              <a:t> </a:t>
            </a:r>
            <a:r>
              <a:rPr lang="en-US" dirty="0" err="1" smtClean="0"/>
              <a:t>duy</a:t>
            </a:r>
            <a:r>
              <a:rPr lang="en-US" dirty="0" smtClean="0"/>
              <a:t> </a:t>
            </a:r>
            <a:r>
              <a:rPr lang="en-US" dirty="0" err="1" smtClean="0"/>
              <a:t>trì</a:t>
            </a:r>
            <a:r>
              <a:rPr lang="en-US" dirty="0" smtClean="0"/>
              <a:t> fibrin</a:t>
            </a:r>
          </a:p>
          <a:p>
            <a:pPr lvl="1"/>
            <a:r>
              <a:rPr lang="en-US" dirty="0" err="1" smtClean="0"/>
              <a:t>Duy</a:t>
            </a:r>
            <a:r>
              <a:rPr lang="en-US" dirty="0" smtClean="0"/>
              <a:t> </a:t>
            </a:r>
            <a:r>
              <a:rPr lang="en-US" dirty="0" err="1"/>
              <a:t>trì</a:t>
            </a:r>
            <a:r>
              <a:rPr lang="en-US" dirty="0"/>
              <a:t> </a:t>
            </a:r>
            <a:r>
              <a:rPr lang="en-US" dirty="0" err="1"/>
              <a:t>thai</a:t>
            </a:r>
            <a:r>
              <a:rPr lang="en-US" dirty="0"/>
              <a:t> </a:t>
            </a:r>
            <a:r>
              <a:rPr lang="en-US" dirty="0" err="1"/>
              <a:t>kỳ</a:t>
            </a:r>
            <a:r>
              <a:rPr lang="en-US" dirty="0"/>
              <a:t> </a:t>
            </a:r>
            <a:r>
              <a:rPr lang="en-US" dirty="0" err="1"/>
              <a:t>và</a:t>
            </a:r>
            <a:r>
              <a:rPr lang="en-US" dirty="0"/>
              <a:t> </a:t>
            </a:r>
            <a:r>
              <a:rPr lang="en-US" dirty="0" err="1"/>
              <a:t>chữa</a:t>
            </a:r>
            <a:r>
              <a:rPr lang="en-US" dirty="0"/>
              <a:t> </a:t>
            </a:r>
            <a:r>
              <a:rPr lang="en-US" dirty="0" err="1"/>
              <a:t>lành</a:t>
            </a:r>
            <a:r>
              <a:rPr lang="en-US" dirty="0"/>
              <a:t> </a:t>
            </a:r>
            <a:r>
              <a:rPr lang="en-US" dirty="0" err="1"/>
              <a:t>vết</a:t>
            </a:r>
            <a:r>
              <a:rPr lang="en-US" dirty="0"/>
              <a:t> </a:t>
            </a:r>
            <a:r>
              <a:rPr lang="en-US" dirty="0" err="1"/>
              <a:t>thương</a:t>
            </a:r>
            <a:r>
              <a:rPr lang="en-US" dirty="0"/>
              <a:t>. </a:t>
            </a:r>
          </a:p>
        </p:txBody>
      </p:sp>
    </p:spTree>
    <p:extLst>
      <p:ext uri="{BB962C8B-B14F-4D97-AF65-F5344CB8AC3E}">
        <p14:creationId xmlns:p14="http://schemas.microsoft.com/office/powerpoint/2010/main" val="2181673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pPr lvl="0"/>
            <a:endParaRPr lang="en-US" dirty="0"/>
          </a:p>
          <a:p>
            <a:pPr lvl="1"/>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latex: dung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latex polystyrene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XIII</a:t>
            </a:r>
          </a:p>
          <a:p>
            <a:pPr lvl="1"/>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XIII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tiểu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Latex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kit,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latex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XIII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057304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pPr lvl="0"/>
            <a:r>
              <a:rPr lang="en-US" dirty="0" err="1"/>
              <a:t>Thuốc</a:t>
            </a:r>
            <a:r>
              <a:rPr lang="en-US" dirty="0"/>
              <a:t> </a:t>
            </a:r>
            <a:r>
              <a:rPr lang="en-US" dirty="0" err="1"/>
              <a:t>thử</a:t>
            </a:r>
            <a:r>
              <a:rPr lang="en-US" dirty="0"/>
              <a:t> latex: 2 </a:t>
            </a:r>
            <a:r>
              <a:rPr lang="en-US" dirty="0" err="1"/>
              <a:t>lọ</a:t>
            </a:r>
            <a:r>
              <a:rPr lang="en-US" dirty="0"/>
              <a:t> *2.5ml dung </a:t>
            </a:r>
            <a:r>
              <a:rPr lang="en-US" dirty="0" err="1"/>
              <a:t>dịch</a:t>
            </a:r>
            <a:r>
              <a:rPr lang="en-US" dirty="0"/>
              <a:t> </a:t>
            </a:r>
            <a:r>
              <a:rPr lang="en-US" dirty="0" err="1"/>
              <a:t>của</a:t>
            </a:r>
            <a:r>
              <a:rPr lang="en-US" dirty="0"/>
              <a:t> </a:t>
            </a:r>
            <a:r>
              <a:rPr lang="en-US" dirty="0" err="1"/>
              <a:t>các</a:t>
            </a:r>
            <a:r>
              <a:rPr lang="en-US" dirty="0"/>
              <a:t> </a:t>
            </a:r>
            <a:r>
              <a:rPr lang="en-US" dirty="0" err="1"/>
              <a:t>phân</a:t>
            </a:r>
            <a:r>
              <a:rPr lang="en-US" dirty="0"/>
              <a:t> </a:t>
            </a:r>
            <a:r>
              <a:rPr lang="en-US" dirty="0" err="1"/>
              <a:t>tử</a:t>
            </a:r>
            <a:r>
              <a:rPr lang="en-US" dirty="0"/>
              <a:t> latex polystyrene </a:t>
            </a:r>
            <a:r>
              <a:rPr lang="en-US" dirty="0" err="1"/>
              <a:t>đồng</a:t>
            </a:r>
            <a:r>
              <a:rPr lang="en-US" dirty="0"/>
              <a:t> </a:t>
            </a:r>
            <a:r>
              <a:rPr lang="en-US" dirty="0" err="1"/>
              <a:t>dạng</a:t>
            </a:r>
            <a:r>
              <a:rPr lang="en-US" dirty="0"/>
              <a:t>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a:t>
            </a:r>
            <a:r>
              <a:rPr lang="en-US" dirty="0" err="1"/>
              <a:t>kháng</a:t>
            </a:r>
            <a:r>
              <a:rPr lang="en-US" dirty="0"/>
              <a:t> </a:t>
            </a:r>
            <a:r>
              <a:rPr lang="en-US" dirty="0" err="1"/>
              <a:t>thể</a:t>
            </a:r>
            <a:r>
              <a:rPr lang="en-US" dirty="0"/>
              <a:t> </a:t>
            </a:r>
            <a:r>
              <a:rPr lang="en-US" dirty="0" err="1"/>
              <a:t>đa</a:t>
            </a:r>
            <a:r>
              <a:rPr lang="en-US" dirty="0"/>
              <a:t> </a:t>
            </a:r>
            <a:r>
              <a:rPr lang="en-US" dirty="0" err="1"/>
              <a:t>dòng</a:t>
            </a:r>
            <a:r>
              <a:rPr lang="en-US" dirty="0"/>
              <a:t> </a:t>
            </a:r>
            <a:r>
              <a:rPr lang="en-US" dirty="0" err="1"/>
              <a:t>thỏ</a:t>
            </a:r>
            <a:r>
              <a:rPr lang="en-US" dirty="0"/>
              <a:t> </a:t>
            </a:r>
            <a:r>
              <a:rPr lang="en-US" dirty="0" err="1"/>
              <a:t>chống</a:t>
            </a:r>
            <a:r>
              <a:rPr lang="en-US" dirty="0"/>
              <a:t> </a:t>
            </a:r>
            <a:r>
              <a:rPr lang="en-US" dirty="0" err="1"/>
              <a:t>trực</a:t>
            </a:r>
            <a:r>
              <a:rPr lang="en-US" dirty="0"/>
              <a:t> </a:t>
            </a:r>
            <a:r>
              <a:rPr lang="en-US" dirty="0" err="1"/>
              <a:t>tiếp</a:t>
            </a:r>
            <a:r>
              <a:rPr lang="en-US" dirty="0"/>
              <a:t> </a:t>
            </a:r>
            <a:r>
              <a:rPr lang="en-US" dirty="0" err="1"/>
              <a:t>yếu</a:t>
            </a:r>
            <a:r>
              <a:rPr lang="en-US" dirty="0"/>
              <a:t> </a:t>
            </a:r>
            <a:r>
              <a:rPr lang="en-US" dirty="0" err="1"/>
              <a:t>tố</a:t>
            </a:r>
            <a:r>
              <a:rPr lang="en-US" dirty="0"/>
              <a:t> XIII </a:t>
            </a:r>
            <a:r>
              <a:rPr lang="en-US" dirty="0" err="1"/>
              <a:t>có</a:t>
            </a:r>
            <a:r>
              <a:rPr lang="en-US" dirty="0"/>
              <a:t> </a:t>
            </a:r>
            <a:r>
              <a:rPr lang="en-US" dirty="0" err="1"/>
              <a:t>tiểu</a:t>
            </a:r>
            <a:r>
              <a:rPr lang="en-US" dirty="0"/>
              <a:t> </a:t>
            </a:r>
            <a:r>
              <a:rPr lang="en-US" dirty="0" err="1"/>
              <a:t>đơn</a:t>
            </a:r>
            <a:r>
              <a:rPr lang="en-US" dirty="0"/>
              <a:t> </a:t>
            </a:r>
            <a:r>
              <a:rPr lang="en-US" dirty="0" err="1"/>
              <a:t>vị</a:t>
            </a:r>
            <a:r>
              <a:rPr lang="en-US" dirty="0"/>
              <a:t> A </a:t>
            </a:r>
            <a:r>
              <a:rPr lang="en-US" dirty="0" err="1"/>
              <a:t>hoạt</a:t>
            </a:r>
            <a:r>
              <a:rPr lang="en-US" dirty="0"/>
              <a:t> </a:t>
            </a:r>
            <a:r>
              <a:rPr lang="en-US" dirty="0" err="1"/>
              <a:t>hóa</a:t>
            </a:r>
            <a:r>
              <a:rPr lang="en-US" dirty="0"/>
              <a:t> </a:t>
            </a:r>
            <a:r>
              <a:rPr lang="en-US" dirty="0" err="1"/>
              <a:t>chứa</a:t>
            </a:r>
            <a:r>
              <a:rPr lang="en-US" dirty="0"/>
              <a:t> </a:t>
            </a:r>
            <a:r>
              <a:rPr lang="en-US" dirty="0" err="1"/>
              <a:t>đệm</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 </a:t>
            </a:r>
          </a:p>
          <a:p>
            <a:pPr lvl="0"/>
            <a:r>
              <a:rPr lang="en-US" dirty="0" err="1"/>
              <a:t>Đệm</a:t>
            </a:r>
            <a:r>
              <a:rPr lang="en-US" dirty="0"/>
              <a:t>: 2*5ml </a:t>
            </a:r>
            <a:r>
              <a:rPr lang="en-US" dirty="0" err="1"/>
              <a:t>đệm</a:t>
            </a:r>
            <a:r>
              <a:rPr lang="en-US" dirty="0"/>
              <a:t> TRIS </a:t>
            </a:r>
            <a:r>
              <a:rPr lang="en-US" dirty="0" err="1"/>
              <a:t>có</a:t>
            </a:r>
            <a:r>
              <a:rPr lang="en-US" dirty="0"/>
              <a:t> </a:t>
            </a:r>
            <a:r>
              <a:rPr lang="en-US" dirty="0" err="1"/>
              <a:t>chứa</a:t>
            </a:r>
            <a:r>
              <a:rPr lang="en-US" dirty="0"/>
              <a:t> albumin </a:t>
            </a:r>
            <a:r>
              <a:rPr lang="en-US" dirty="0" err="1"/>
              <a:t>huyết</a:t>
            </a:r>
            <a:r>
              <a:rPr lang="en-US" dirty="0"/>
              <a:t> </a:t>
            </a:r>
            <a:r>
              <a:rPr lang="en-US" dirty="0" err="1"/>
              <a:t>thanh</a:t>
            </a:r>
            <a:r>
              <a:rPr lang="en-US" dirty="0"/>
              <a:t> </a:t>
            </a:r>
            <a:r>
              <a:rPr lang="en-US" dirty="0" err="1"/>
              <a:t>bò</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endParaRPr lang="en-US" dirty="0"/>
          </a:p>
          <a:p>
            <a:pPr lvl="0"/>
            <a:r>
              <a:rPr lang="en-US" dirty="0"/>
              <a:t>Diluent: 2 </a:t>
            </a:r>
            <a:r>
              <a:rPr lang="en-US" dirty="0" err="1"/>
              <a:t>lọ</a:t>
            </a:r>
            <a:r>
              <a:rPr lang="en-US" dirty="0"/>
              <a:t> *6ml </a:t>
            </a:r>
            <a:r>
              <a:rPr lang="en-US" dirty="0" err="1"/>
              <a:t>đệm</a:t>
            </a:r>
            <a:r>
              <a:rPr lang="en-US" dirty="0"/>
              <a:t> TRIS </a:t>
            </a:r>
            <a:r>
              <a:rPr lang="en-US" dirty="0" err="1"/>
              <a:t>có</a:t>
            </a:r>
            <a:r>
              <a:rPr lang="en-US" dirty="0"/>
              <a:t> </a:t>
            </a:r>
            <a:r>
              <a:rPr lang="en-US" dirty="0" err="1"/>
              <a:t>chứa</a:t>
            </a:r>
            <a:r>
              <a:rPr lang="en-US" dirty="0"/>
              <a:t> albumin </a:t>
            </a:r>
            <a:r>
              <a:rPr lang="en-US" dirty="0" err="1"/>
              <a:t>huyết</a:t>
            </a:r>
            <a:r>
              <a:rPr lang="en-US" dirty="0"/>
              <a:t> </a:t>
            </a:r>
            <a:r>
              <a:rPr lang="en-US" dirty="0" err="1"/>
              <a:t>thanh</a:t>
            </a:r>
            <a:r>
              <a:rPr lang="en-US" dirty="0"/>
              <a:t> </a:t>
            </a:r>
            <a:r>
              <a:rPr lang="en-US" dirty="0" err="1"/>
              <a:t>bò</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a:t>
            </a:r>
          </a:p>
          <a:p>
            <a:pPr marL="0" indent="0">
              <a:buNone/>
            </a:pPr>
            <a:endParaRPr lang="en-US" dirty="0"/>
          </a:p>
        </p:txBody>
      </p:sp>
    </p:spTree>
    <p:extLst>
      <p:ext uri="{BB962C8B-B14F-4D97-AF65-F5344CB8AC3E}">
        <p14:creationId xmlns:p14="http://schemas.microsoft.com/office/powerpoint/2010/main" val="2464197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Diễn</a:t>
            </a:r>
            <a:r>
              <a:rPr lang="en-US" dirty="0" smtClean="0"/>
              <a:t> </a:t>
            </a:r>
            <a:r>
              <a:rPr lang="en-US" dirty="0" err="1" smtClean="0"/>
              <a:t>giải</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err="1"/>
              <a:t>Giá</a:t>
            </a:r>
            <a:r>
              <a:rPr lang="en-US" dirty="0"/>
              <a:t> </a:t>
            </a:r>
            <a:r>
              <a:rPr lang="en-US" dirty="0" err="1"/>
              <a:t>trị</a:t>
            </a:r>
            <a:r>
              <a:rPr lang="en-US" dirty="0"/>
              <a:t> </a:t>
            </a:r>
            <a:r>
              <a:rPr lang="en-US" dirty="0" err="1"/>
              <a:t>tham</a:t>
            </a:r>
            <a:r>
              <a:rPr lang="en-US" dirty="0"/>
              <a:t> </a:t>
            </a:r>
            <a:r>
              <a:rPr lang="en-US" dirty="0" err="1"/>
              <a:t>chiếu</a:t>
            </a:r>
            <a:r>
              <a:rPr lang="en-US" dirty="0"/>
              <a:t>:  </a:t>
            </a:r>
            <a:r>
              <a:rPr lang="en-US" dirty="0" err="1"/>
              <a:t>nồng</a:t>
            </a:r>
            <a:r>
              <a:rPr lang="en-US" dirty="0"/>
              <a:t> </a:t>
            </a:r>
            <a:r>
              <a:rPr lang="en-US" dirty="0" err="1"/>
              <a:t>độ</a:t>
            </a:r>
            <a:r>
              <a:rPr lang="en-US" dirty="0"/>
              <a:t> sub A 60- 150</a:t>
            </a:r>
            <a:r>
              <a:rPr lang="en-US" dirty="0" smtClean="0"/>
              <a:t>%</a:t>
            </a:r>
          </a:p>
          <a:p>
            <a:pPr lvl="0"/>
            <a:r>
              <a:rPr lang="en-US" dirty="0" err="1"/>
              <a:t>Nồng</a:t>
            </a:r>
            <a:r>
              <a:rPr lang="en-US" dirty="0"/>
              <a:t> </a:t>
            </a:r>
            <a:r>
              <a:rPr lang="en-US" dirty="0" err="1"/>
              <a:t>độ</a:t>
            </a:r>
            <a:r>
              <a:rPr lang="en-US" dirty="0"/>
              <a:t> </a:t>
            </a:r>
            <a:r>
              <a:rPr lang="en-US" dirty="0" err="1"/>
              <a:t>yếu</a:t>
            </a:r>
            <a:r>
              <a:rPr lang="en-US" dirty="0"/>
              <a:t> </a:t>
            </a:r>
            <a:r>
              <a:rPr lang="en-US" dirty="0" err="1"/>
              <a:t>tố</a:t>
            </a:r>
            <a:r>
              <a:rPr lang="en-US" dirty="0"/>
              <a:t> XIII </a:t>
            </a:r>
            <a:r>
              <a:rPr lang="en-US" dirty="0" err="1"/>
              <a:t>thấp</a:t>
            </a:r>
            <a:r>
              <a:rPr lang="en-US" dirty="0"/>
              <a:t>:</a:t>
            </a:r>
            <a:endParaRPr lang="en-US" sz="2400" dirty="0"/>
          </a:p>
          <a:p>
            <a:pPr lvl="1"/>
            <a:r>
              <a:rPr lang="en-US" dirty="0" err="1"/>
              <a:t>Thiếu</a:t>
            </a:r>
            <a:r>
              <a:rPr lang="en-US" dirty="0"/>
              <a:t> </a:t>
            </a:r>
            <a:r>
              <a:rPr lang="en-US" dirty="0" err="1"/>
              <a:t>yếu</a:t>
            </a:r>
            <a:r>
              <a:rPr lang="en-US" dirty="0"/>
              <a:t> </a:t>
            </a:r>
            <a:r>
              <a:rPr lang="en-US" dirty="0" err="1"/>
              <a:t>tố</a:t>
            </a:r>
            <a:r>
              <a:rPr lang="en-US" dirty="0"/>
              <a:t> XIII </a:t>
            </a:r>
            <a:r>
              <a:rPr lang="en-US" b="1" dirty="0"/>
              <a:t>di </a:t>
            </a:r>
            <a:r>
              <a:rPr lang="en-US" b="1" dirty="0" err="1"/>
              <a:t>truyền</a:t>
            </a:r>
            <a:endParaRPr lang="en-US" sz="2000" b="1" dirty="0"/>
          </a:p>
          <a:p>
            <a:pPr lvl="1"/>
            <a:r>
              <a:rPr lang="en-US" dirty="0" err="1"/>
              <a:t>Bệnh</a:t>
            </a:r>
            <a:r>
              <a:rPr lang="en-US" dirty="0"/>
              <a:t> </a:t>
            </a:r>
            <a:r>
              <a:rPr lang="en-US" dirty="0" err="1"/>
              <a:t>gan</a:t>
            </a:r>
            <a:endParaRPr lang="en-US" sz="2000" dirty="0"/>
          </a:p>
          <a:p>
            <a:pPr lvl="1"/>
            <a:r>
              <a:rPr lang="en-US" dirty="0" err="1"/>
              <a:t>Bạch</a:t>
            </a:r>
            <a:r>
              <a:rPr lang="en-US" dirty="0"/>
              <a:t> </a:t>
            </a:r>
            <a:r>
              <a:rPr lang="en-US" dirty="0" err="1"/>
              <a:t>cầu</a:t>
            </a:r>
            <a:r>
              <a:rPr lang="en-US" dirty="0"/>
              <a:t> </a:t>
            </a:r>
            <a:r>
              <a:rPr lang="en-US" dirty="0" err="1"/>
              <a:t>cấp</a:t>
            </a:r>
            <a:endParaRPr lang="en-US" sz="2000" dirty="0"/>
          </a:p>
          <a:p>
            <a:pPr lvl="1"/>
            <a:r>
              <a:rPr lang="en-US" dirty="0" err="1"/>
              <a:t>Chất</a:t>
            </a:r>
            <a:r>
              <a:rPr lang="en-US" dirty="0"/>
              <a:t> </a:t>
            </a:r>
            <a:r>
              <a:rPr lang="en-US" dirty="0" err="1"/>
              <a:t>ức</a:t>
            </a:r>
            <a:r>
              <a:rPr lang="en-US" dirty="0"/>
              <a:t> </a:t>
            </a:r>
            <a:r>
              <a:rPr lang="en-US" dirty="0" err="1"/>
              <a:t>chế</a:t>
            </a:r>
            <a:r>
              <a:rPr lang="en-US" dirty="0"/>
              <a:t> </a:t>
            </a:r>
            <a:r>
              <a:rPr lang="en-US" dirty="0" err="1"/>
              <a:t>yếu</a:t>
            </a:r>
            <a:r>
              <a:rPr lang="en-US" dirty="0"/>
              <a:t> </a:t>
            </a:r>
            <a:r>
              <a:rPr lang="en-US" dirty="0" err="1"/>
              <a:t>tố</a:t>
            </a:r>
            <a:r>
              <a:rPr lang="en-US" dirty="0"/>
              <a:t> XIII- </a:t>
            </a:r>
            <a:r>
              <a:rPr lang="en-US" dirty="0" err="1"/>
              <a:t>hiếm</a:t>
            </a:r>
            <a:r>
              <a:rPr lang="en-US" dirty="0"/>
              <a:t> </a:t>
            </a:r>
            <a:r>
              <a:rPr lang="en-US" dirty="0" err="1"/>
              <a:t>nhưng</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liên</a:t>
            </a:r>
            <a:r>
              <a:rPr lang="en-US" dirty="0"/>
              <a:t> </a:t>
            </a:r>
            <a:r>
              <a:rPr lang="en-US" dirty="0" err="1"/>
              <a:t>quan</a:t>
            </a:r>
            <a:r>
              <a:rPr lang="en-US" dirty="0"/>
              <a:t> </a:t>
            </a:r>
            <a:r>
              <a:rPr lang="en-US" dirty="0" err="1"/>
              <a:t>với</a:t>
            </a:r>
            <a:r>
              <a:rPr lang="en-US" dirty="0"/>
              <a:t> Isoniazid</a:t>
            </a:r>
            <a:endParaRPr lang="en-US" sz="2000" dirty="0"/>
          </a:p>
          <a:p>
            <a:pPr lvl="1"/>
            <a:r>
              <a:rPr lang="en-US" dirty="0"/>
              <a:t>Ban Henoch-</a:t>
            </a:r>
            <a:r>
              <a:rPr lang="en-US" dirty="0" err="1"/>
              <a:t>Shoenlein</a:t>
            </a:r>
            <a:endParaRPr lang="en-US" sz="2000" dirty="0"/>
          </a:p>
          <a:p>
            <a:pPr lvl="1"/>
            <a:r>
              <a:rPr lang="en-US" dirty="0" err="1"/>
              <a:t>Bệnh</a:t>
            </a:r>
            <a:r>
              <a:rPr lang="en-US" dirty="0"/>
              <a:t> </a:t>
            </a:r>
            <a:r>
              <a:rPr lang="en-US" dirty="0" err="1"/>
              <a:t>nhân</a:t>
            </a:r>
            <a:r>
              <a:rPr lang="en-US" dirty="0"/>
              <a:t> </a:t>
            </a:r>
            <a:r>
              <a:rPr lang="en-US" dirty="0" err="1"/>
              <a:t>đang</a:t>
            </a:r>
            <a:r>
              <a:rPr lang="en-US" dirty="0"/>
              <a:t> </a:t>
            </a:r>
            <a:r>
              <a:rPr lang="en-US" dirty="0" err="1"/>
              <a:t>và</a:t>
            </a:r>
            <a:r>
              <a:rPr lang="en-US" dirty="0"/>
              <a:t> </a:t>
            </a:r>
            <a:r>
              <a:rPr lang="en-US" dirty="0" err="1"/>
              <a:t>theo</a:t>
            </a:r>
            <a:r>
              <a:rPr lang="en-US" dirty="0"/>
              <a:t> </a:t>
            </a:r>
            <a:r>
              <a:rPr lang="en-US" dirty="0" err="1"/>
              <a:t>dõi</a:t>
            </a:r>
            <a:r>
              <a:rPr lang="en-US" dirty="0"/>
              <a:t> </a:t>
            </a:r>
            <a:r>
              <a:rPr lang="en-US" dirty="0" err="1"/>
              <a:t>bắc</a:t>
            </a:r>
            <a:r>
              <a:rPr lang="en-US" dirty="0"/>
              <a:t> </a:t>
            </a:r>
            <a:r>
              <a:rPr lang="en-US" dirty="0" err="1"/>
              <a:t>cầu</a:t>
            </a:r>
            <a:r>
              <a:rPr lang="en-US" dirty="0"/>
              <a:t> </a:t>
            </a:r>
            <a:r>
              <a:rPr lang="en-US" dirty="0" err="1"/>
              <a:t>tim</a:t>
            </a:r>
            <a:r>
              <a:rPr lang="en-US" dirty="0"/>
              <a:t> </a:t>
            </a:r>
            <a:r>
              <a:rPr lang="en-US" dirty="0" err="1"/>
              <a:t>phổi</a:t>
            </a:r>
            <a:endParaRPr lang="en-US" sz="2000" dirty="0"/>
          </a:p>
          <a:p>
            <a:pPr lvl="1"/>
            <a:r>
              <a:rPr lang="en-US" dirty="0" err="1"/>
              <a:t>Bệnh</a:t>
            </a:r>
            <a:r>
              <a:rPr lang="en-US" dirty="0"/>
              <a:t> </a:t>
            </a:r>
            <a:r>
              <a:rPr lang="en-US" dirty="0" err="1"/>
              <a:t>viêm</a:t>
            </a:r>
            <a:r>
              <a:rPr lang="en-US" dirty="0"/>
              <a:t> </a:t>
            </a:r>
            <a:r>
              <a:rPr lang="en-US" dirty="0" err="1"/>
              <a:t>ruột</a:t>
            </a:r>
            <a:r>
              <a:rPr lang="en-US" dirty="0"/>
              <a:t> </a:t>
            </a:r>
            <a:r>
              <a:rPr lang="en-US" dirty="0" err="1"/>
              <a:t>mạn</a:t>
            </a:r>
            <a:r>
              <a:rPr lang="en-US" dirty="0"/>
              <a:t> </a:t>
            </a:r>
            <a:r>
              <a:rPr lang="en-US" dirty="0" err="1"/>
              <a:t>tính</a:t>
            </a:r>
            <a:endParaRPr lang="en-US" sz="2000" dirty="0"/>
          </a:p>
          <a:p>
            <a:pPr lvl="1"/>
            <a:r>
              <a:rPr lang="en-US" dirty="0" err="1"/>
              <a:t>GvHD</a:t>
            </a:r>
            <a:r>
              <a:rPr lang="en-US" dirty="0"/>
              <a:t> </a:t>
            </a:r>
            <a:r>
              <a:rPr lang="en-US" dirty="0" err="1"/>
              <a:t>nặng</a:t>
            </a:r>
            <a:r>
              <a:rPr lang="en-US" dirty="0"/>
              <a:t> </a:t>
            </a:r>
            <a:r>
              <a:rPr lang="en-US" dirty="0" err="1"/>
              <a:t>của</a:t>
            </a:r>
            <a:r>
              <a:rPr lang="en-US" dirty="0"/>
              <a:t> </a:t>
            </a:r>
            <a:r>
              <a:rPr lang="en-US" dirty="0" err="1"/>
              <a:t>ruột</a:t>
            </a:r>
            <a:endParaRPr lang="en-US" sz="2000" dirty="0"/>
          </a:p>
          <a:p>
            <a:pPr lvl="1"/>
            <a:r>
              <a:rPr lang="en-US" dirty="0" err="1"/>
              <a:t>Nồng</a:t>
            </a:r>
            <a:r>
              <a:rPr lang="en-US" dirty="0"/>
              <a:t> </a:t>
            </a:r>
            <a:r>
              <a:rPr lang="en-US" dirty="0" err="1"/>
              <a:t>độ</a:t>
            </a:r>
            <a:r>
              <a:rPr lang="en-US" dirty="0"/>
              <a:t> </a:t>
            </a:r>
            <a:r>
              <a:rPr lang="en-US" dirty="0" err="1"/>
              <a:t>giảm</a:t>
            </a:r>
            <a:r>
              <a:rPr lang="en-US" dirty="0"/>
              <a:t> </a:t>
            </a:r>
            <a:r>
              <a:rPr lang="en-US" dirty="0" err="1"/>
              <a:t>trong</a:t>
            </a:r>
            <a:r>
              <a:rPr lang="en-US" dirty="0"/>
              <a:t> </a:t>
            </a:r>
            <a:r>
              <a:rPr lang="en-US" dirty="0" err="1"/>
              <a:t>thai</a:t>
            </a:r>
            <a:r>
              <a:rPr lang="en-US" dirty="0"/>
              <a:t> </a:t>
            </a:r>
            <a:r>
              <a:rPr lang="en-US" dirty="0" err="1"/>
              <a:t>kỳ</a:t>
            </a:r>
            <a:r>
              <a:rPr lang="en-US" dirty="0"/>
              <a:t>. </a:t>
            </a:r>
            <a:r>
              <a:rPr lang="en-US" dirty="0" err="1"/>
              <a:t>Thiếu</a:t>
            </a:r>
            <a:r>
              <a:rPr lang="en-US" dirty="0"/>
              <a:t> </a:t>
            </a:r>
            <a:r>
              <a:rPr lang="en-US" dirty="0" err="1"/>
              <a:t>yếu</a:t>
            </a:r>
            <a:r>
              <a:rPr lang="en-US" dirty="0"/>
              <a:t> </a:t>
            </a:r>
            <a:r>
              <a:rPr lang="en-US" dirty="0" err="1"/>
              <a:t>tố</a:t>
            </a:r>
            <a:r>
              <a:rPr lang="en-US" dirty="0"/>
              <a:t> XIII di </a:t>
            </a:r>
            <a:r>
              <a:rPr lang="en-US" dirty="0" err="1"/>
              <a:t>truyền</a:t>
            </a:r>
            <a:r>
              <a:rPr lang="en-US" dirty="0"/>
              <a:t> </a:t>
            </a:r>
            <a:r>
              <a:rPr lang="en-US" dirty="0" err="1"/>
              <a:t>nặng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sảy</a:t>
            </a:r>
            <a:r>
              <a:rPr lang="en-US" dirty="0"/>
              <a:t> </a:t>
            </a:r>
            <a:r>
              <a:rPr lang="en-US" dirty="0" err="1"/>
              <a:t>thai</a:t>
            </a:r>
            <a:r>
              <a:rPr lang="en-US" dirty="0"/>
              <a:t> </a:t>
            </a:r>
            <a:r>
              <a:rPr lang="en-US" dirty="0" err="1"/>
              <a:t>liên</a:t>
            </a:r>
            <a:r>
              <a:rPr lang="en-US" dirty="0"/>
              <a:t> </a:t>
            </a:r>
            <a:r>
              <a:rPr lang="en-US" dirty="0" err="1"/>
              <a:t>tiếp</a:t>
            </a:r>
            <a:r>
              <a:rPr lang="en-US" dirty="0"/>
              <a:t>. </a:t>
            </a:r>
            <a:endParaRPr lang="en-US" sz="2000" dirty="0"/>
          </a:p>
          <a:p>
            <a:pPr lvl="1"/>
            <a:r>
              <a:rPr lang="en-US" dirty="0" err="1"/>
              <a:t>Hoạt</a:t>
            </a:r>
            <a:r>
              <a:rPr lang="en-US" dirty="0"/>
              <a:t> </a:t>
            </a:r>
            <a:r>
              <a:rPr lang="en-US" dirty="0" err="1"/>
              <a:t>động</a:t>
            </a:r>
            <a:r>
              <a:rPr lang="en-US" dirty="0"/>
              <a:t> </a:t>
            </a:r>
            <a:r>
              <a:rPr lang="en-US" dirty="0" err="1"/>
              <a:t>quá</a:t>
            </a:r>
            <a:r>
              <a:rPr lang="en-US" dirty="0"/>
              <a:t> </a:t>
            </a:r>
            <a:r>
              <a:rPr lang="en-US" dirty="0" err="1"/>
              <a:t>mức</a:t>
            </a:r>
            <a:r>
              <a:rPr lang="en-US" dirty="0"/>
              <a:t>, </a:t>
            </a:r>
            <a:r>
              <a:rPr lang="en-US" dirty="0" err="1"/>
              <a:t>thấy</a:t>
            </a:r>
            <a:r>
              <a:rPr lang="en-US" dirty="0"/>
              <a:t> </a:t>
            </a:r>
            <a:r>
              <a:rPr lang="en-US" dirty="0" err="1"/>
              <a:t>trong</a:t>
            </a:r>
            <a:r>
              <a:rPr lang="en-US" dirty="0"/>
              <a:t> DIC, </a:t>
            </a:r>
            <a:r>
              <a:rPr lang="en-US" dirty="0" err="1"/>
              <a:t>phơi</a:t>
            </a:r>
            <a:r>
              <a:rPr lang="en-US" dirty="0"/>
              <a:t> </a:t>
            </a:r>
            <a:r>
              <a:rPr lang="en-US" dirty="0" err="1"/>
              <a:t>nhiễm</a:t>
            </a:r>
            <a:r>
              <a:rPr lang="en-US" dirty="0"/>
              <a:t> </a:t>
            </a:r>
            <a:r>
              <a:rPr lang="en-US" dirty="0" err="1"/>
              <a:t>với</a:t>
            </a:r>
            <a:r>
              <a:rPr lang="en-US" dirty="0"/>
              <a:t> </a:t>
            </a:r>
            <a:r>
              <a:rPr lang="en-US" dirty="0" err="1"/>
              <a:t>nọc</a:t>
            </a:r>
            <a:r>
              <a:rPr lang="en-US" dirty="0"/>
              <a:t> </a:t>
            </a:r>
            <a:r>
              <a:rPr lang="en-US" dirty="0" err="1"/>
              <a:t>rắn</a:t>
            </a:r>
            <a:r>
              <a:rPr lang="en-US" dirty="0"/>
              <a:t> </a:t>
            </a:r>
            <a:r>
              <a:rPr lang="en-US" dirty="0" err="1"/>
              <a:t>và</a:t>
            </a:r>
            <a:r>
              <a:rPr lang="en-US" dirty="0"/>
              <a:t> </a:t>
            </a:r>
            <a:r>
              <a:rPr lang="en-US" dirty="0" err="1"/>
              <a:t>độc</a:t>
            </a:r>
            <a:r>
              <a:rPr lang="en-US" dirty="0"/>
              <a:t> </a:t>
            </a:r>
            <a:r>
              <a:rPr lang="en-US" dirty="0" err="1"/>
              <a:t>tố</a:t>
            </a:r>
            <a:r>
              <a:rPr lang="en-US" dirty="0"/>
              <a:t> </a:t>
            </a:r>
            <a:r>
              <a:rPr lang="en-US" dirty="0" err="1"/>
              <a:t>của</a:t>
            </a:r>
            <a:r>
              <a:rPr lang="en-US" dirty="0"/>
              <a:t> </a:t>
            </a:r>
            <a:r>
              <a:rPr lang="en-US" dirty="0" err="1"/>
              <a:t>sâu</a:t>
            </a:r>
            <a:r>
              <a:rPr lang="en-US" dirty="0"/>
              <a:t> </a:t>
            </a:r>
            <a:r>
              <a:rPr lang="en-US" dirty="0" err="1"/>
              <a:t>bướm</a:t>
            </a:r>
            <a:r>
              <a:rPr lang="en-US" dirty="0"/>
              <a:t> [</a:t>
            </a:r>
            <a:r>
              <a:rPr lang="en-US" i="1" dirty="0" err="1"/>
              <a:t>Lonomia</a:t>
            </a:r>
            <a:r>
              <a:rPr lang="en-US" i="1" dirty="0"/>
              <a:t> Achelou</a:t>
            </a:r>
            <a:r>
              <a:rPr lang="en-US" dirty="0"/>
              <a:t>s caterpillar Venom]</a:t>
            </a:r>
            <a:endParaRPr lang="en-US" sz="2000" dirty="0"/>
          </a:p>
          <a:p>
            <a:pPr lvl="0"/>
            <a:r>
              <a:rPr lang="en-US" dirty="0" err="1"/>
              <a:t>Tăng</a:t>
            </a:r>
            <a:r>
              <a:rPr lang="en-US" dirty="0"/>
              <a:t> </a:t>
            </a:r>
            <a:r>
              <a:rPr lang="en-US" dirty="0" err="1"/>
              <a:t>yếu</a:t>
            </a:r>
            <a:r>
              <a:rPr lang="en-US" dirty="0"/>
              <a:t> </a:t>
            </a:r>
            <a:r>
              <a:rPr lang="en-US" dirty="0" err="1"/>
              <a:t>tố</a:t>
            </a:r>
            <a:r>
              <a:rPr lang="en-US" dirty="0"/>
              <a:t> XIII: </a:t>
            </a:r>
            <a:endParaRPr lang="en-US" sz="2400" dirty="0"/>
          </a:p>
          <a:p>
            <a:pPr lvl="1"/>
            <a:r>
              <a:rPr lang="en-US" dirty="0" err="1"/>
              <a:t>Xơ</a:t>
            </a:r>
            <a:r>
              <a:rPr lang="en-US" dirty="0"/>
              <a:t> </a:t>
            </a:r>
            <a:r>
              <a:rPr lang="en-US" dirty="0" err="1"/>
              <a:t>vữa</a:t>
            </a:r>
            <a:r>
              <a:rPr lang="en-US" dirty="0"/>
              <a:t> </a:t>
            </a:r>
            <a:r>
              <a:rPr lang="en-US" dirty="0" err="1"/>
              <a:t>động</a:t>
            </a:r>
            <a:r>
              <a:rPr lang="en-US" dirty="0"/>
              <a:t> </a:t>
            </a:r>
            <a:r>
              <a:rPr lang="en-US" dirty="0" err="1"/>
              <a:t>mạch</a:t>
            </a:r>
            <a:r>
              <a:rPr lang="en-US" dirty="0"/>
              <a:t> </a:t>
            </a:r>
            <a:r>
              <a:rPr lang="en-US" dirty="0" err="1"/>
              <a:t>tắc</a:t>
            </a:r>
            <a:r>
              <a:rPr lang="en-US" dirty="0"/>
              <a:t> </a:t>
            </a:r>
            <a:r>
              <a:rPr lang="en-US" dirty="0" err="1"/>
              <a:t>nghẽn</a:t>
            </a:r>
            <a:r>
              <a:rPr lang="en-US" dirty="0"/>
              <a:t> </a:t>
            </a:r>
            <a:r>
              <a:rPr lang="en-US" dirty="0" err="1"/>
              <a:t>và</a:t>
            </a:r>
            <a:r>
              <a:rPr lang="en-US" dirty="0"/>
              <a:t> </a:t>
            </a:r>
            <a:r>
              <a:rPr lang="en-US" dirty="0" err="1"/>
              <a:t>bệnh</a:t>
            </a:r>
            <a:r>
              <a:rPr lang="en-US" dirty="0"/>
              <a:t> </a:t>
            </a:r>
            <a:r>
              <a:rPr lang="en-US" dirty="0" err="1"/>
              <a:t>mạch</a:t>
            </a:r>
            <a:r>
              <a:rPr lang="en-US" dirty="0"/>
              <a:t> </a:t>
            </a:r>
            <a:r>
              <a:rPr lang="en-US" dirty="0" err="1"/>
              <a:t>máu</a:t>
            </a:r>
            <a:r>
              <a:rPr lang="en-US" dirty="0"/>
              <a:t> </a:t>
            </a:r>
            <a:r>
              <a:rPr lang="en-US" dirty="0" err="1"/>
              <a:t>đái</a:t>
            </a:r>
            <a:r>
              <a:rPr lang="en-US" dirty="0"/>
              <a:t> </a:t>
            </a:r>
            <a:r>
              <a:rPr lang="en-US" dirty="0" err="1"/>
              <a:t>tháo</a:t>
            </a:r>
            <a:r>
              <a:rPr lang="en-US" dirty="0"/>
              <a:t> </a:t>
            </a:r>
            <a:r>
              <a:rPr lang="en-US" dirty="0" err="1"/>
              <a:t>đường</a:t>
            </a:r>
            <a:r>
              <a:rPr lang="en-US" dirty="0"/>
              <a:t>, </a:t>
            </a:r>
            <a:r>
              <a:rPr lang="en-US" dirty="0" err="1"/>
              <a:t>bạch</a:t>
            </a:r>
            <a:r>
              <a:rPr lang="en-US" dirty="0"/>
              <a:t> </a:t>
            </a:r>
            <a:r>
              <a:rPr lang="en-US" dirty="0" err="1"/>
              <a:t>cầu</a:t>
            </a:r>
            <a:r>
              <a:rPr lang="en-US" dirty="0"/>
              <a:t> </a:t>
            </a:r>
            <a:r>
              <a:rPr lang="en-US" dirty="0" err="1"/>
              <a:t>mạn</a:t>
            </a:r>
            <a:r>
              <a:rPr lang="en-US" dirty="0"/>
              <a:t> </a:t>
            </a:r>
            <a:r>
              <a:rPr lang="en-US" dirty="0" err="1"/>
              <a:t>với</a:t>
            </a:r>
            <a:r>
              <a:rPr lang="en-US" dirty="0"/>
              <a:t> </a:t>
            </a:r>
            <a:r>
              <a:rPr lang="en-US" dirty="0" err="1"/>
              <a:t>sự</a:t>
            </a:r>
            <a:r>
              <a:rPr lang="en-US" dirty="0"/>
              <a:t> </a:t>
            </a:r>
            <a:r>
              <a:rPr lang="en-US" dirty="0" err="1"/>
              <a:t>tăng</a:t>
            </a:r>
            <a:r>
              <a:rPr lang="en-US" dirty="0"/>
              <a:t> </a:t>
            </a:r>
            <a:r>
              <a:rPr lang="en-US" dirty="0" err="1"/>
              <a:t>sinh</a:t>
            </a:r>
            <a:r>
              <a:rPr lang="en-US" dirty="0"/>
              <a:t> </a:t>
            </a:r>
            <a:r>
              <a:rPr lang="en-US" dirty="0" err="1"/>
              <a:t>của</a:t>
            </a:r>
            <a:r>
              <a:rPr lang="en-US" dirty="0"/>
              <a:t> </a:t>
            </a:r>
            <a:r>
              <a:rPr lang="en-US" dirty="0" err="1"/>
              <a:t>mẫu</a:t>
            </a:r>
            <a:r>
              <a:rPr lang="en-US" dirty="0"/>
              <a:t> </a:t>
            </a:r>
            <a:r>
              <a:rPr lang="en-US" dirty="0" err="1"/>
              <a:t>tiểu</a:t>
            </a:r>
            <a:r>
              <a:rPr lang="en-US" dirty="0"/>
              <a:t> </a:t>
            </a:r>
            <a:r>
              <a:rPr lang="en-US" dirty="0" err="1"/>
              <a:t>cầu</a:t>
            </a:r>
            <a:r>
              <a:rPr lang="en-US" dirty="0"/>
              <a:t>. </a:t>
            </a:r>
            <a:endParaRPr lang="en-US" sz="2000" dirty="0"/>
          </a:p>
          <a:p>
            <a:pPr lvl="0"/>
            <a:endParaRPr lang="en-US" dirty="0"/>
          </a:p>
          <a:p>
            <a:endParaRPr lang="en-US" dirty="0"/>
          </a:p>
        </p:txBody>
      </p:sp>
    </p:spTree>
    <p:extLst>
      <p:ext uri="{BB962C8B-B14F-4D97-AF65-F5344CB8AC3E}">
        <p14:creationId xmlns:p14="http://schemas.microsoft.com/office/powerpoint/2010/main" val="2027918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gây</a:t>
            </a:r>
            <a:r>
              <a:rPr lang="en-US" dirty="0" smtClean="0"/>
              <a:t> </a:t>
            </a:r>
            <a:r>
              <a:rPr lang="en-US" dirty="0" err="1" smtClean="0"/>
              <a:t>nhiễu</a:t>
            </a:r>
            <a:endParaRPr lang="en-US" dirty="0"/>
          </a:p>
        </p:txBody>
      </p:sp>
      <p:sp>
        <p:nvSpPr>
          <p:cNvPr id="3" name="Content Placeholder 2"/>
          <p:cNvSpPr>
            <a:spLocks noGrp="1"/>
          </p:cNvSpPr>
          <p:nvPr>
            <p:ph idx="1"/>
          </p:nvPr>
        </p:nvSpPr>
        <p:spPr/>
        <p:txBody>
          <a:bodyPr/>
          <a:lstStyle/>
          <a:p>
            <a:pPr marL="0" lvl="0" indent="0">
              <a:buNone/>
            </a:pPr>
            <a:endParaRPr lang="en-US" dirty="0"/>
          </a:p>
          <a:p>
            <a:pPr lvl="0"/>
            <a:r>
              <a:rPr lang="en-US" dirty="0" err="1"/>
              <a:t>Nồng</a:t>
            </a:r>
            <a:r>
              <a:rPr lang="en-US" dirty="0"/>
              <a:t> </a:t>
            </a:r>
            <a:r>
              <a:rPr lang="en-US" dirty="0" err="1"/>
              <a:t>độ</a:t>
            </a:r>
            <a:r>
              <a:rPr lang="en-US" dirty="0"/>
              <a:t> fibrinogen </a:t>
            </a:r>
            <a:r>
              <a:rPr lang="en-US" dirty="0" err="1"/>
              <a:t>trên</a:t>
            </a:r>
            <a:r>
              <a:rPr lang="en-US" dirty="0"/>
              <a:t> 600mg/dl </a:t>
            </a:r>
            <a:r>
              <a:rPr lang="en-US" dirty="0" err="1"/>
              <a:t>hoặc</a:t>
            </a:r>
            <a:r>
              <a:rPr lang="en-US" dirty="0"/>
              <a:t> </a:t>
            </a:r>
            <a:r>
              <a:rPr lang="en-US" dirty="0" err="1"/>
              <a:t>dưới</a:t>
            </a:r>
            <a:r>
              <a:rPr lang="en-US" dirty="0"/>
              <a:t> 80mg/dl </a:t>
            </a:r>
            <a:r>
              <a:rPr lang="en-US" dirty="0" err="1"/>
              <a:t>làm</a:t>
            </a:r>
            <a:r>
              <a:rPr lang="en-US" dirty="0"/>
              <a:t> </a:t>
            </a:r>
            <a:r>
              <a:rPr lang="en-US" dirty="0" err="1"/>
              <a:t>hoạt</a:t>
            </a:r>
            <a:r>
              <a:rPr lang="en-US" dirty="0"/>
              <a:t> </a:t>
            </a:r>
            <a:r>
              <a:rPr lang="en-US" dirty="0" err="1"/>
              <a:t>động</a:t>
            </a:r>
            <a:r>
              <a:rPr lang="en-US" dirty="0"/>
              <a:t> </a:t>
            </a:r>
            <a:r>
              <a:rPr lang="en-US" dirty="0" err="1"/>
              <a:t>yếu</a:t>
            </a:r>
            <a:r>
              <a:rPr lang="en-US" dirty="0"/>
              <a:t> </a:t>
            </a:r>
            <a:r>
              <a:rPr lang="en-US" dirty="0" err="1"/>
              <a:t>tố</a:t>
            </a:r>
            <a:r>
              <a:rPr lang="en-US" dirty="0"/>
              <a:t> XIII </a:t>
            </a:r>
            <a:r>
              <a:rPr lang="en-US" dirty="0" err="1"/>
              <a:t>giảm</a:t>
            </a:r>
            <a:r>
              <a:rPr lang="en-US" dirty="0"/>
              <a:t> </a:t>
            </a:r>
            <a:r>
              <a:rPr lang="en-US" dirty="0" err="1"/>
              <a:t>làm</a:t>
            </a:r>
            <a:r>
              <a:rPr lang="en-US" dirty="0"/>
              <a:t> </a:t>
            </a:r>
            <a:r>
              <a:rPr lang="en-US" dirty="0" err="1"/>
              <a:t>dương</a:t>
            </a:r>
            <a:r>
              <a:rPr lang="en-US" dirty="0"/>
              <a:t> </a:t>
            </a:r>
            <a:r>
              <a:rPr lang="en-US" dirty="0" err="1"/>
              <a:t>tính</a:t>
            </a:r>
            <a:r>
              <a:rPr lang="en-US" dirty="0"/>
              <a:t> </a:t>
            </a:r>
            <a:r>
              <a:rPr lang="en-US" dirty="0" err="1"/>
              <a:t>giả</a:t>
            </a:r>
            <a:endParaRPr lang="en-US" dirty="0"/>
          </a:p>
          <a:p>
            <a:pPr lvl="0"/>
            <a:r>
              <a:rPr lang="en-US" dirty="0"/>
              <a:t>Hemoglobin &gt;500, bilirubin &gt;18 mg/dl, triglyceride &gt;1028 mg/dl </a:t>
            </a:r>
            <a:r>
              <a:rPr lang="en-US" dirty="0" err="1"/>
              <a:t>và</a:t>
            </a:r>
            <a:r>
              <a:rPr lang="en-US" dirty="0"/>
              <a:t> </a:t>
            </a:r>
            <a:r>
              <a:rPr lang="en-US" dirty="0" err="1"/>
              <a:t>yếu</a:t>
            </a:r>
            <a:r>
              <a:rPr lang="en-US" dirty="0"/>
              <a:t> </a:t>
            </a:r>
            <a:r>
              <a:rPr lang="en-US" dirty="0" err="1"/>
              <a:t>tố</a:t>
            </a:r>
            <a:r>
              <a:rPr lang="en-US" dirty="0"/>
              <a:t> </a:t>
            </a:r>
            <a:r>
              <a:rPr lang="en-US" dirty="0" err="1"/>
              <a:t>thấp</a:t>
            </a:r>
            <a:r>
              <a:rPr lang="en-US" dirty="0"/>
              <a:t> &gt; 500 </a:t>
            </a:r>
            <a:r>
              <a:rPr lang="en-US" dirty="0" smtClean="0"/>
              <a:t>UI/ml</a:t>
            </a:r>
            <a:endParaRPr lang="en-US" dirty="0"/>
          </a:p>
        </p:txBody>
      </p:sp>
    </p:spTree>
    <p:extLst>
      <p:ext uri="{BB962C8B-B14F-4D97-AF65-F5344CB8AC3E}">
        <p14:creationId xmlns:p14="http://schemas.microsoft.com/office/powerpoint/2010/main" val="548162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xét</a:t>
            </a:r>
            <a:r>
              <a:rPr lang="en-US" dirty="0" smtClean="0"/>
              <a:t> </a:t>
            </a:r>
            <a:r>
              <a:rPr lang="en-US" dirty="0" err="1" smtClean="0"/>
              <a:t>nghiệm</a:t>
            </a:r>
            <a:r>
              <a:rPr lang="en-US" dirty="0" smtClean="0"/>
              <a:t> </a:t>
            </a:r>
            <a:r>
              <a:rPr lang="en-US" dirty="0" err="1" smtClean="0"/>
              <a:t>tăng</a:t>
            </a:r>
            <a:r>
              <a:rPr lang="en-US" dirty="0" smtClean="0"/>
              <a:t> </a:t>
            </a:r>
            <a:r>
              <a:rPr lang="en-US" dirty="0" err="1" smtClean="0"/>
              <a:t>đông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519" y="2196306"/>
            <a:ext cx="5715000" cy="3810000"/>
          </a:xfrm>
        </p:spPr>
      </p:pic>
    </p:spTree>
    <p:extLst>
      <p:ext uri="{BB962C8B-B14F-4D97-AF65-F5344CB8AC3E}">
        <p14:creationId xmlns:p14="http://schemas.microsoft.com/office/powerpoint/2010/main" val="1240680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PT (</a:t>
            </a:r>
            <a:r>
              <a:rPr lang="en-US" b="1" dirty="0" err="1"/>
              <a:t>prothrombine</a:t>
            </a:r>
            <a:r>
              <a:rPr lang="en-US" b="1" dirty="0"/>
              <a:t> time)</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464464" y="2160588"/>
            <a:ext cx="3023109" cy="3881437"/>
          </a:xfrm>
          <a:prstGeom prst="rect">
            <a:avLst/>
          </a:prstGeom>
          <a:noFill/>
          <a:ln>
            <a:noFill/>
          </a:ln>
        </p:spPr>
      </p:pic>
    </p:spTree>
    <p:extLst>
      <p:ext uri="{BB962C8B-B14F-4D97-AF65-F5344CB8AC3E}">
        <p14:creationId xmlns:p14="http://schemas.microsoft.com/office/powerpoint/2010/main" val="4011245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Antithrombin</a:t>
            </a:r>
            <a:r>
              <a:rPr lang="en-US" dirty="0" smtClean="0"/>
              <a:t> (AT-III)</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0748" y="1887795"/>
            <a:ext cx="6916993" cy="3988746"/>
          </a:xfrm>
          <a:prstGeom prst="rect">
            <a:avLst/>
          </a:prstGeom>
          <a:noFill/>
          <a:ln>
            <a:noFill/>
          </a:ln>
        </p:spPr>
      </p:pic>
    </p:spTree>
    <p:extLst>
      <p:ext uri="{BB962C8B-B14F-4D97-AF65-F5344CB8AC3E}">
        <p14:creationId xmlns:p14="http://schemas.microsoft.com/office/powerpoint/2010/main" val="3033222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pPr marL="228600" lvl="2">
              <a:spcBef>
                <a:spcPts val="1000"/>
              </a:spcBef>
            </a:pPr>
            <a:r>
              <a:rPr lang="en-US" dirty="0" err="1" smtClean="0"/>
              <a:t>Antithrombin</a:t>
            </a:r>
            <a:r>
              <a:rPr lang="en-US" dirty="0" smtClean="0"/>
              <a:t>:</a:t>
            </a:r>
          </a:p>
          <a:p>
            <a:pPr marL="685800" lvl="3">
              <a:spcBef>
                <a:spcPts val="1000"/>
              </a:spcBef>
            </a:pPr>
            <a:r>
              <a:rPr lang="en-US" dirty="0" err="1" smtClean="0"/>
              <a:t>Một</a:t>
            </a:r>
            <a:r>
              <a:rPr lang="en-US" dirty="0" smtClean="0"/>
              <a:t> </a:t>
            </a:r>
            <a:r>
              <a:rPr lang="en-US" dirty="0" err="1"/>
              <a:t>chất</a:t>
            </a:r>
            <a:r>
              <a:rPr lang="en-US" dirty="0"/>
              <a:t> </a:t>
            </a:r>
            <a:r>
              <a:rPr lang="en-US" dirty="0" err="1"/>
              <a:t>kháng</a:t>
            </a:r>
            <a:r>
              <a:rPr lang="en-US" dirty="0"/>
              <a:t> </a:t>
            </a:r>
            <a:r>
              <a:rPr lang="en-US" dirty="0" err="1"/>
              <a:t>đông</a:t>
            </a:r>
            <a:r>
              <a:rPr lang="en-US" dirty="0"/>
              <a:t> </a:t>
            </a:r>
            <a:r>
              <a:rPr lang="en-US" dirty="0" err="1"/>
              <a:t>tự</a:t>
            </a:r>
            <a:r>
              <a:rPr lang="en-US" dirty="0"/>
              <a:t> </a:t>
            </a:r>
            <a:r>
              <a:rPr lang="en-US" dirty="0" err="1" smtClean="0"/>
              <a:t>nhiên</a:t>
            </a:r>
            <a:endParaRPr lang="en-US" dirty="0"/>
          </a:p>
          <a:p>
            <a:pPr marL="685800" lvl="3">
              <a:spcBef>
                <a:spcPts val="1000"/>
              </a:spcBef>
            </a:pPr>
            <a:r>
              <a:rPr lang="en-US" dirty="0" err="1" smtClean="0"/>
              <a:t>Ức</a:t>
            </a:r>
            <a:r>
              <a:rPr lang="en-US" dirty="0" smtClean="0"/>
              <a:t> </a:t>
            </a:r>
            <a:r>
              <a:rPr lang="en-US" dirty="0" err="1" smtClean="0"/>
              <a:t>chế</a:t>
            </a:r>
            <a:r>
              <a:rPr lang="en-US" dirty="0" smtClean="0"/>
              <a:t>  </a:t>
            </a:r>
            <a:r>
              <a:rPr lang="en-US" dirty="0" err="1" smtClean="0"/>
              <a:t>IIa</a:t>
            </a:r>
            <a:r>
              <a:rPr lang="en-US" dirty="0" smtClean="0"/>
              <a:t>, </a:t>
            </a:r>
            <a:r>
              <a:rPr lang="en-US" dirty="0" err="1"/>
              <a:t>yếu</a:t>
            </a:r>
            <a:r>
              <a:rPr lang="en-US" dirty="0"/>
              <a:t> </a:t>
            </a:r>
            <a:r>
              <a:rPr lang="en-US" dirty="0" err="1"/>
              <a:t>tố</a:t>
            </a:r>
            <a:r>
              <a:rPr lang="en-US" dirty="0"/>
              <a:t> </a:t>
            </a:r>
            <a:r>
              <a:rPr lang="en-US" dirty="0" err="1"/>
              <a:t>Xa</a:t>
            </a:r>
            <a:r>
              <a:rPr lang="en-US" dirty="0"/>
              <a:t>, </a:t>
            </a:r>
            <a:r>
              <a:rPr lang="en-US" dirty="0" err="1"/>
              <a:t>ít</a:t>
            </a:r>
            <a:r>
              <a:rPr lang="en-US" dirty="0"/>
              <a:t> </a:t>
            </a:r>
            <a:r>
              <a:rPr lang="en-US" dirty="0" err="1"/>
              <a:t>hơn</a:t>
            </a:r>
            <a:r>
              <a:rPr lang="en-US" dirty="0"/>
              <a:t> </a:t>
            </a:r>
            <a:r>
              <a:rPr lang="en-US" dirty="0" err="1"/>
              <a:t>lên</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IXa</a:t>
            </a:r>
            <a:r>
              <a:rPr lang="en-US" dirty="0"/>
              <a:t>, </a:t>
            </a:r>
            <a:r>
              <a:rPr lang="en-US" dirty="0" err="1"/>
              <a:t>và</a:t>
            </a:r>
            <a:r>
              <a:rPr lang="en-US" dirty="0"/>
              <a:t> </a:t>
            </a:r>
            <a:r>
              <a:rPr lang="en-US" dirty="0" err="1"/>
              <a:t>yếu</a:t>
            </a:r>
            <a:r>
              <a:rPr lang="en-US" dirty="0"/>
              <a:t> </a:t>
            </a:r>
            <a:r>
              <a:rPr lang="en-US" dirty="0" err="1"/>
              <a:t>tố</a:t>
            </a:r>
            <a:r>
              <a:rPr lang="en-US" dirty="0"/>
              <a:t> </a:t>
            </a:r>
            <a:r>
              <a:rPr lang="en-US" dirty="0" err="1" smtClean="0"/>
              <a:t>XIa</a:t>
            </a:r>
            <a:r>
              <a:rPr lang="en-US" dirty="0" smtClean="0"/>
              <a:t>.</a:t>
            </a:r>
          </a:p>
          <a:p>
            <a:pPr marL="685800" lvl="3">
              <a:spcBef>
                <a:spcPts val="1000"/>
              </a:spcBef>
            </a:pPr>
            <a:r>
              <a:rPr lang="en-US" dirty="0" err="1" smtClean="0"/>
              <a:t>Có</a:t>
            </a:r>
            <a:r>
              <a:rPr lang="en-US" dirty="0" smtClean="0"/>
              <a:t> </a:t>
            </a:r>
            <a:r>
              <a:rPr lang="en-US" dirty="0"/>
              <a:t>6 </a:t>
            </a:r>
            <a:r>
              <a:rPr lang="en-US" dirty="0" err="1"/>
              <a:t>loại</a:t>
            </a:r>
            <a:r>
              <a:rPr lang="en-US" dirty="0"/>
              <a:t> </a:t>
            </a:r>
            <a:r>
              <a:rPr lang="en-US" dirty="0" err="1"/>
              <a:t>antithrombin</a:t>
            </a:r>
            <a:r>
              <a:rPr lang="en-US" dirty="0"/>
              <a:t> </a:t>
            </a:r>
            <a:r>
              <a:rPr lang="en-US" dirty="0" err="1"/>
              <a:t>tử</a:t>
            </a:r>
            <a:r>
              <a:rPr lang="en-US" dirty="0"/>
              <a:t> I </a:t>
            </a:r>
            <a:r>
              <a:rPr lang="en-US" dirty="0" err="1"/>
              <a:t>tới</a:t>
            </a:r>
            <a:r>
              <a:rPr lang="en-US" dirty="0"/>
              <a:t> VI </a:t>
            </a:r>
            <a:r>
              <a:rPr lang="en-US" dirty="0" err="1"/>
              <a:t>và</a:t>
            </a:r>
            <a:r>
              <a:rPr lang="en-US" dirty="0"/>
              <a:t> </a:t>
            </a:r>
            <a:r>
              <a:rPr lang="en-US" dirty="0" err="1"/>
              <a:t>antithrombin</a:t>
            </a:r>
            <a:r>
              <a:rPr lang="en-US" dirty="0"/>
              <a:t> III </a:t>
            </a:r>
            <a:r>
              <a:rPr lang="en-US" dirty="0" err="1"/>
              <a:t>là</a:t>
            </a:r>
            <a:r>
              <a:rPr lang="en-US" dirty="0"/>
              <a:t> </a:t>
            </a:r>
            <a:r>
              <a:rPr lang="en-US" dirty="0" err="1"/>
              <a:t>quan</a:t>
            </a:r>
            <a:r>
              <a:rPr lang="en-US" dirty="0"/>
              <a:t> </a:t>
            </a:r>
            <a:r>
              <a:rPr lang="en-US" dirty="0" err="1"/>
              <a:t>trọng</a:t>
            </a:r>
            <a:r>
              <a:rPr lang="en-US" dirty="0"/>
              <a:t> </a:t>
            </a:r>
            <a:r>
              <a:rPr lang="en-US" dirty="0" err="1"/>
              <a:t>nhất</a:t>
            </a:r>
            <a:r>
              <a:rPr lang="en-US" dirty="0"/>
              <a:t>. </a:t>
            </a:r>
            <a:endParaRPr lang="en-US" dirty="0" smtClean="0"/>
          </a:p>
          <a:p>
            <a:pPr marL="685800" lvl="3">
              <a:spcBef>
                <a:spcPts val="1000"/>
              </a:spcBef>
            </a:pPr>
            <a:r>
              <a:rPr lang="en-US" dirty="0" err="1"/>
              <a:t>T</a:t>
            </a:r>
            <a:r>
              <a:rPr lang="en-US" dirty="0" err="1" smtClean="0"/>
              <a:t>ổng</a:t>
            </a:r>
            <a:r>
              <a:rPr lang="en-US" dirty="0" smtClean="0"/>
              <a:t> </a:t>
            </a:r>
            <a:r>
              <a:rPr lang="en-US" dirty="0" err="1"/>
              <a:t>hợp</a:t>
            </a:r>
            <a:r>
              <a:rPr lang="en-US" dirty="0"/>
              <a:t> </a:t>
            </a:r>
            <a:r>
              <a:rPr lang="en-US" dirty="0" err="1"/>
              <a:t>chủ</a:t>
            </a:r>
            <a:r>
              <a:rPr lang="en-US" dirty="0"/>
              <a:t> </a:t>
            </a:r>
            <a:r>
              <a:rPr lang="en-US" dirty="0" err="1"/>
              <a:t>yếu</a:t>
            </a:r>
            <a:r>
              <a:rPr lang="en-US" dirty="0"/>
              <a:t> ở </a:t>
            </a:r>
            <a:r>
              <a:rPr lang="en-US" dirty="0" err="1"/>
              <a:t>gan</a:t>
            </a:r>
            <a:r>
              <a:rPr lang="en-US" dirty="0"/>
              <a:t> </a:t>
            </a:r>
            <a:r>
              <a:rPr lang="en-US" dirty="0" err="1"/>
              <a:t>và</a:t>
            </a:r>
            <a:r>
              <a:rPr lang="en-US" dirty="0"/>
              <a:t> </a:t>
            </a:r>
            <a:r>
              <a:rPr lang="en-US" dirty="0" err="1"/>
              <a:t>lưu</a:t>
            </a:r>
            <a:r>
              <a:rPr lang="en-US" dirty="0"/>
              <a:t> </a:t>
            </a:r>
            <a:r>
              <a:rPr lang="en-US" dirty="0" err="1"/>
              <a:t>hành</a:t>
            </a:r>
            <a:r>
              <a:rPr lang="en-US" dirty="0"/>
              <a:t> </a:t>
            </a:r>
            <a:r>
              <a:rPr lang="en-US" dirty="0" err="1"/>
              <a:t>trong</a:t>
            </a:r>
            <a:r>
              <a:rPr lang="en-US" dirty="0"/>
              <a:t> </a:t>
            </a:r>
            <a:r>
              <a:rPr lang="en-US" dirty="0" err="1"/>
              <a:t>huyết</a:t>
            </a:r>
            <a:r>
              <a:rPr lang="en-US" dirty="0"/>
              <a:t> </a:t>
            </a:r>
            <a:r>
              <a:rPr lang="en-US" dirty="0" err="1"/>
              <a:t>tương</a:t>
            </a:r>
            <a:r>
              <a:rPr lang="en-US" dirty="0"/>
              <a:t> </a:t>
            </a:r>
            <a:endParaRPr lang="en-US" dirty="0" smtClean="0"/>
          </a:p>
          <a:p>
            <a:pPr marL="685800" lvl="3">
              <a:spcBef>
                <a:spcPts val="1000"/>
              </a:spcBef>
            </a:pPr>
            <a:r>
              <a:rPr lang="en-US" dirty="0" err="1" smtClean="0"/>
              <a:t>Nồng</a:t>
            </a:r>
            <a:r>
              <a:rPr lang="en-US" dirty="0" smtClean="0"/>
              <a:t> </a:t>
            </a:r>
            <a:r>
              <a:rPr lang="en-US" dirty="0" err="1"/>
              <a:t>độ</a:t>
            </a:r>
            <a:r>
              <a:rPr lang="en-US" dirty="0"/>
              <a:t> </a:t>
            </a:r>
            <a:r>
              <a:rPr lang="en-US" dirty="0" err="1"/>
              <a:t>trong</a:t>
            </a:r>
            <a:r>
              <a:rPr lang="en-US" dirty="0"/>
              <a:t> </a:t>
            </a:r>
            <a:r>
              <a:rPr lang="en-US" dirty="0" err="1"/>
              <a:t>huyết</a:t>
            </a:r>
            <a:r>
              <a:rPr lang="en-US" dirty="0"/>
              <a:t> </a:t>
            </a:r>
            <a:r>
              <a:rPr lang="en-US" dirty="0" err="1"/>
              <a:t>tương</a:t>
            </a:r>
            <a:r>
              <a:rPr lang="en-US" dirty="0"/>
              <a:t> </a:t>
            </a:r>
            <a:r>
              <a:rPr lang="en-US" dirty="0" err="1"/>
              <a:t>bình</a:t>
            </a:r>
            <a:r>
              <a:rPr lang="en-US" dirty="0"/>
              <a:t> </a:t>
            </a:r>
            <a:r>
              <a:rPr lang="en-US" dirty="0" err="1"/>
              <a:t>thường</a:t>
            </a:r>
            <a:r>
              <a:rPr lang="en-US" dirty="0"/>
              <a:t> </a:t>
            </a:r>
            <a:r>
              <a:rPr lang="en-US" dirty="0" err="1"/>
              <a:t>là</a:t>
            </a:r>
            <a:r>
              <a:rPr lang="en-US" dirty="0"/>
              <a:t> 150 </a:t>
            </a:r>
            <a:r>
              <a:rPr lang="en-US" dirty="0" err="1" smtClean="0"/>
              <a:t>ug</a:t>
            </a:r>
            <a:r>
              <a:rPr lang="en-US" dirty="0" smtClean="0"/>
              <a:t>/mL</a:t>
            </a:r>
          </a:p>
          <a:p>
            <a:pPr marL="685800" lvl="3">
              <a:spcBef>
                <a:spcPts val="1000"/>
              </a:spcBef>
            </a:pPr>
            <a:r>
              <a:rPr lang="en-US" dirty="0" smtClean="0"/>
              <a:t>T1/2: </a:t>
            </a:r>
            <a:r>
              <a:rPr lang="en-US" dirty="0" err="1" smtClean="0"/>
              <a:t>khoảng</a:t>
            </a:r>
            <a:r>
              <a:rPr lang="en-US" dirty="0" smtClean="0"/>
              <a:t> </a:t>
            </a:r>
            <a:r>
              <a:rPr lang="en-US" dirty="0"/>
              <a:t>3 </a:t>
            </a:r>
            <a:r>
              <a:rPr lang="en-US" dirty="0" err="1"/>
              <a:t>ngày</a:t>
            </a:r>
            <a:r>
              <a:rPr lang="en-US" dirty="0"/>
              <a:t>. </a:t>
            </a:r>
            <a:endParaRPr lang="en-US" dirty="0" smtClean="0"/>
          </a:p>
          <a:p>
            <a:pPr marL="228600" lvl="2">
              <a:spcBef>
                <a:spcPts val="1000"/>
              </a:spcBef>
            </a:pPr>
            <a:r>
              <a:rPr lang="en-US" dirty="0"/>
              <a:t>Gen </a:t>
            </a:r>
            <a:r>
              <a:rPr lang="en-US" dirty="0" err="1"/>
              <a:t>mã</a:t>
            </a:r>
            <a:r>
              <a:rPr lang="en-US" dirty="0"/>
              <a:t> </a:t>
            </a:r>
            <a:r>
              <a:rPr lang="en-US" dirty="0" err="1"/>
              <a:t>hóa</a:t>
            </a:r>
            <a:r>
              <a:rPr lang="en-US" dirty="0"/>
              <a:t> </a:t>
            </a:r>
            <a:r>
              <a:rPr lang="en-US" dirty="0" err="1"/>
              <a:t>cho</a:t>
            </a:r>
            <a:r>
              <a:rPr lang="en-US" dirty="0"/>
              <a:t> AT </a:t>
            </a:r>
            <a:r>
              <a:rPr lang="en-US" dirty="0" err="1"/>
              <a:t>nằm</a:t>
            </a:r>
            <a:r>
              <a:rPr lang="en-US" dirty="0"/>
              <a:t> </a:t>
            </a:r>
            <a:r>
              <a:rPr lang="en-US" dirty="0" err="1"/>
              <a:t>trên</a:t>
            </a:r>
            <a:r>
              <a:rPr lang="en-US" dirty="0"/>
              <a:t> NST </a:t>
            </a:r>
            <a:r>
              <a:rPr lang="en-US" dirty="0" err="1"/>
              <a:t>số</a:t>
            </a:r>
            <a:r>
              <a:rPr lang="en-US" dirty="0"/>
              <a:t> </a:t>
            </a:r>
            <a:r>
              <a:rPr lang="en-US" dirty="0" smtClean="0"/>
              <a:t>1</a:t>
            </a:r>
          </a:p>
          <a:p>
            <a:pPr marL="228600" lvl="2">
              <a:spcBef>
                <a:spcPts val="1000"/>
              </a:spcBef>
            </a:pPr>
            <a:r>
              <a:rPr lang="en-US" dirty="0" err="1"/>
              <a:t>Thiếu</a:t>
            </a:r>
            <a:r>
              <a:rPr lang="en-US" dirty="0"/>
              <a:t> </a:t>
            </a:r>
            <a:r>
              <a:rPr lang="en-US" dirty="0" err="1"/>
              <a:t>antithrombin</a:t>
            </a:r>
            <a:r>
              <a:rPr lang="en-US" dirty="0"/>
              <a:t> di </a:t>
            </a:r>
            <a:r>
              <a:rPr lang="en-US" dirty="0" err="1"/>
              <a:t>truyền</a:t>
            </a:r>
            <a:r>
              <a:rPr lang="en-US" dirty="0"/>
              <a:t> </a:t>
            </a:r>
            <a:r>
              <a:rPr lang="en-US" dirty="0" err="1"/>
              <a:t>tăng</a:t>
            </a:r>
            <a:r>
              <a:rPr lang="en-US" dirty="0"/>
              <a:t> </a:t>
            </a:r>
            <a:r>
              <a:rPr lang="en-US" dirty="0" err="1"/>
              <a:t>yếu</a:t>
            </a:r>
            <a:r>
              <a:rPr lang="en-US" dirty="0"/>
              <a:t> </a:t>
            </a:r>
            <a:r>
              <a:rPr lang="en-US" dirty="0" err="1"/>
              <a:t>tố</a:t>
            </a:r>
            <a:r>
              <a:rPr lang="en-US" dirty="0"/>
              <a:t> </a:t>
            </a:r>
            <a:r>
              <a:rPr lang="en-US" dirty="0" err="1"/>
              <a:t>nguy</a:t>
            </a:r>
            <a:r>
              <a:rPr lang="en-US" dirty="0"/>
              <a:t> </a:t>
            </a:r>
            <a:r>
              <a:rPr lang="en-US" dirty="0" err="1"/>
              <a:t>cơ</a:t>
            </a:r>
            <a:r>
              <a:rPr lang="en-US" dirty="0"/>
              <a:t> </a:t>
            </a:r>
            <a:r>
              <a:rPr lang="en-US" dirty="0" err="1"/>
              <a:t>của</a:t>
            </a:r>
            <a:r>
              <a:rPr lang="en-US" dirty="0"/>
              <a:t> </a:t>
            </a:r>
            <a:r>
              <a:rPr lang="en-US" dirty="0" smtClean="0"/>
              <a:t>VTE (  </a:t>
            </a:r>
            <a:r>
              <a:rPr lang="en-US" dirty="0"/>
              <a:t>1-2% </a:t>
            </a:r>
            <a:r>
              <a:rPr lang="en-US" dirty="0" err="1"/>
              <a:t>bệnh</a:t>
            </a:r>
            <a:r>
              <a:rPr lang="en-US" dirty="0"/>
              <a:t> </a:t>
            </a:r>
            <a:r>
              <a:rPr lang="en-US" dirty="0" err="1"/>
              <a:t>nhân</a:t>
            </a:r>
            <a:r>
              <a:rPr lang="en-US" dirty="0"/>
              <a:t> VTE so </a:t>
            </a:r>
            <a:r>
              <a:rPr lang="en-US" dirty="0" err="1"/>
              <a:t>với</a:t>
            </a:r>
            <a:r>
              <a:rPr lang="en-US" dirty="0"/>
              <a:t> 0.02-0.2% </a:t>
            </a:r>
            <a:r>
              <a:rPr lang="en-US" dirty="0" err="1"/>
              <a:t>dân</a:t>
            </a:r>
            <a:r>
              <a:rPr lang="en-US" dirty="0"/>
              <a:t> </a:t>
            </a:r>
            <a:r>
              <a:rPr lang="en-US" dirty="0" err="1"/>
              <a:t>số</a:t>
            </a:r>
            <a:r>
              <a:rPr lang="en-US" dirty="0"/>
              <a:t> </a:t>
            </a:r>
            <a:r>
              <a:rPr lang="en-US" dirty="0" err="1"/>
              <a:t>bình</a:t>
            </a:r>
            <a:r>
              <a:rPr lang="en-US" dirty="0"/>
              <a:t> </a:t>
            </a:r>
            <a:r>
              <a:rPr lang="en-US" dirty="0" err="1" smtClean="0"/>
              <a:t>thường</a:t>
            </a:r>
            <a:r>
              <a:rPr lang="en-US" dirty="0" smtClean="0"/>
              <a:t>).</a:t>
            </a:r>
          </a:p>
          <a:p>
            <a:pPr marL="685800" lvl="3">
              <a:spcBef>
                <a:spcPts val="1000"/>
              </a:spcBef>
            </a:pPr>
            <a:r>
              <a:rPr lang="en-US" dirty="0" smtClean="0"/>
              <a:t> </a:t>
            </a:r>
            <a:r>
              <a:rPr lang="en-US" dirty="0" err="1"/>
              <a:t>Đ</a:t>
            </a:r>
            <a:r>
              <a:rPr lang="en-US" dirty="0" err="1" smtClean="0"/>
              <a:t>ộ</a:t>
            </a:r>
            <a:r>
              <a:rPr lang="en-US" dirty="0" smtClean="0"/>
              <a:t> </a:t>
            </a:r>
            <a:r>
              <a:rPr lang="en-US" dirty="0" err="1"/>
              <a:t>lưu</a:t>
            </a:r>
            <a:r>
              <a:rPr lang="en-US" dirty="0"/>
              <a:t> </a:t>
            </a:r>
            <a:r>
              <a:rPr lang="en-US" dirty="0" err="1" smtClean="0"/>
              <a:t>hành</a:t>
            </a:r>
            <a:r>
              <a:rPr lang="en-US" dirty="0" smtClean="0"/>
              <a:t>:  </a:t>
            </a:r>
            <a:r>
              <a:rPr lang="en-US" dirty="0"/>
              <a:t>0.2-0.5/1000</a:t>
            </a:r>
          </a:p>
          <a:p>
            <a:pPr marL="228600" lvl="2">
              <a:spcBef>
                <a:spcPts val="1000"/>
              </a:spcBef>
            </a:pPr>
            <a:endParaRPr lang="en-US" dirty="0"/>
          </a:p>
          <a:p>
            <a:pPr marL="685800" lvl="3">
              <a:spcBef>
                <a:spcPts val="1000"/>
              </a:spcBef>
            </a:pPr>
            <a:endParaRPr lang="en-US" sz="1600" dirty="0"/>
          </a:p>
          <a:p>
            <a:endParaRPr lang="en-US" dirty="0"/>
          </a:p>
        </p:txBody>
      </p:sp>
    </p:spTree>
    <p:extLst>
      <p:ext uri="{BB962C8B-B14F-4D97-AF65-F5344CB8AC3E}">
        <p14:creationId xmlns:p14="http://schemas.microsoft.com/office/powerpoint/2010/main" val="3089096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lí</a:t>
            </a:r>
            <a:r>
              <a:rPr lang="en-US" dirty="0"/>
              <a:t> </a:t>
            </a:r>
            <a:r>
              <a:rPr lang="en-US" dirty="0" err="1"/>
              <a:t>và</a:t>
            </a:r>
            <a:r>
              <a:rPr lang="en-US" dirty="0"/>
              <a:t> </a:t>
            </a:r>
            <a:r>
              <a:rPr lang="en-US" dirty="0" err="1"/>
              <a:t>phương</a:t>
            </a:r>
            <a:r>
              <a:rPr lang="en-US" dirty="0"/>
              <a:t> </a:t>
            </a:r>
            <a:r>
              <a:rPr lang="en-US" dirty="0" err="1"/>
              <a:t>pháp</a:t>
            </a:r>
            <a:endParaRPr lang="en-US" dirty="0"/>
          </a:p>
        </p:txBody>
      </p:sp>
      <p:sp>
        <p:nvSpPr>
          <p:cNvPr id="3" name="Content Placeholder 2"/>
          <p:cNvSpPr>
            <a:spLocks noGrp="1"/>
          </p:cNvSpPr>
          <p:nvPr>
            <p:ph idx="1"/>
          </p:nvPr>
        </p:nvSpPr>
        <p:spPr/>
        <p:txBody>
          <a:bodyPr/>
          <a:lstStyle/>
          <a:p>
            <a:r>
              <a:rPr lang="en-US" dirty="0" err="1"/>
              <a:t>Đáng</a:t>
            </a:r>
            <a:r>
              <a:rPr lang="en-US" dirty="0"/>
              <a:t> </a:t>
            </a:r>
            <a:r>
              <a:rPr lang="en-US" dirty="0" err="1"/>
              <a:t>giá</a:t>
            </a:r>
            <a:r>
              <a:rPr lang="en-US" dirty="0"/>
              <a:t> </a:t>
            </a:r>
            <a:r>
              <a:rPr lang="en-US" dirty="0" err="1"/>
              <a:t>chức</a:t>
            </a:r>
            <a:r>
              <a:rPr lang="en-US" dirty="0"/>
              <a:t> </a:t>
            </a:r>
            <a:r>
              <a:rPr lang="en-US" dirty="0" err="1"/>
              <a:t>năng</a:t>
            </a:r>
            <a:r>
              <a:rPr lang="en-US" dirty="0"/>
              <a:t> </a:t>
            </a:r>
            <a:r>
              <a:rPr lang="en-US" dirty="0" err="1"/>
              <a:t>của</a:t>
            </a:r>
            <a:r>
              <a:rPr lang="en-US" dirty="0"/>
              <a:t> AT </a:t>
            </a:r>
            <a:r>
              <a:rPr lang="en-US" dirty="0" err="1"/>
              <a:t>dựa</a:t>
            </a:r>
            <a:r>
              <a:rPr lang="en-US" dirty="0"/>
              <a:t> </a:t>
            </a:r>
            <a:r>
              <a:rPr lang="en-US" dirty="0" err="1"/>
              <a:t>trên</a:t>
            </a:r>
            <a:r>
              <a:rPr lang="en-US" dirty="0"/>
              <a:t> </a:t>
            </a:r>
            <a:r>
              <a:rPr lang="en-US" dirty="0" err="1"/>
              <a:t>nguyên</a:t>
            </a:r>
            <a:r>
              <a:rPr lang="en-US" dirty="0"/>
              <a:t> </a:t>
            </a:r>
            <a:r>
              <a:rPr lang="en-US" dirty="0" err="1"/>
              <a:t>lí</a:t>
            </a:r>
            <a:r>
              <a:rPr lang="en-US" dirty="0"/>
              <a:t> </a:t>
            </a:r>
            <a:r>
              <a:rPr lang="en-US" dirty="0" err="1"/>
              <a:t>ức</a:t>
            </a:r>
            <a:r>
              <a:rPr lang="en-US" dirty="0"/>
              <a:t> </a:t>
            </a:r>
            <a:r>
              <a:rPr lang="en-US" dirty="0" err="1"/>
              <a:t>chế</a:t>
            </a:r>
            <a:r>
              <a:rPr lang="en-US" dirty="0"/>
              <a:t> </a:t>
            </a:r>
            <a:r>
              <a:rPr lang="en-US" dirty="0" err="1"/>
              <a:t>yếu</a:t>
            </a:r>
            <a:r>
              <a:rPr lang="en-US" dirty="0"/>
              <a:t> </a:t>
            </a:r>
            <a:r>
              <a:rPr lang="en-US" dirty="0" err="1"/>
              <a:t>tố</a:t>
            </a:r>
            <a:r>
              <a:rPr lang="en-US" dirty="0"/>
              <a:t> </a:t>
            </a:r>
            <a:r>
              <a:rPr lang="en-US" dirty="0" err="1"/>
              <a:t>IIa</a:t>
            </a:r>
            <a:r>
              <a:rPr lang="en-US" dirty="0"/>
              <a:t> </a:t>
            </a:r>
            <a:r>
              <a:rPr lang="en-US" dirty="0" err="1"/>
              <a:t>và</a:t>
            </a:r>
            <a:r>
              <a:rPr lang="en-US" dirty="0"/>
              <a:t> </a:t>
            </a:r>
            <a:r>
              <a:rPr lang="en-US" dirty="0" err="1"/>
              <a:t>Xa</a:t>
            </a:r>
            <a:r>
              <a:rPr lang="en-US" dirty="0"/>
              <a:t> </a:t>
            </a:r>
            <a:r>
              <a:rPr lang="en-US" dirty="0" err="1"/>
              <a:t>với</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heparin. </a:t>
            </a:r>
            <a:r>
              <a:rPr lang="en-US" dirty="0" err="1" smtClean="0"/>
              <a:t>Được</a:t>
            </a:r>
            <a:r>
              <a:rPr lang="en-US" dirty="0" smtClean="0"/>
              <a:t> </a:t>
            </a:r>
            <a:r>
              <a:rPr lang="en-US" dirty="0" err="1"/>
              <a:t>đo</a:t>
            </a:r>
            <a:r>
              <a:rPr lang="en-US" dirty="0"/>
              <a:t> </a:t>
            </a:r>
            <a:r>
              <a:rPr lang="en-US" dirty="0" err="1"/>
              <a:t>bởi</a:t>
            </a:r>
            <a:r>
              <a:rPr lang="en-US" dirty="0"/>
              <a:t> </a:t>
            </a:r>
            <a:r>
              <a:rPr lang="en-US" dirty="0" err="1"/>
              <a:t>cục</a:t>
            </a:r>
            <a:r>
              <a:rPr lang="en-US" dirty="0"/>
              <a:t> </a:t>
            </a:r>
            <a:r>
              <a:rPr lang="en-US" dirty="0" err="1"/>
              <a:t>máu</a:t>
            </a:r>
            <a:r>
              <a:rPr lang="en-US" dirty="0"/>
              <a:t> </a:t>
            </a:r>
            <a:r>
              <a:rPr lang="en-US" dirty="0" err="1"/>
              <a:t>đông</a:t>
            </a:r>
            <a:r>
              <a:rPr lang="en-US" dirty="0"/>
              <a:t> </a:t>
            </a:r>
            <a:r>
              <a:rPr lang="en-US" dirty="0" err="1"/>
              <a:t>hoặc</a:t>
            </a:r>
            <a:r>
              <a:rPr lang="en-US" dirty="0"/>
              <a:t> test </a:t>
            </a:r>
            <a:r>
              <a:rPr lang="en-US" dirty="0" err="1"/>
              <a:t>ánh</a:t>
            </a:r>
            <a:r>
              <a:rPr lang="en-US" dirty="0"/>
              <a:t> </a:t>
            </a:r>
            <a:r>
              <a:rPr lang="en-US" dirty="0" err="1"/>
              <a:t>sáng</a:t>
            </a:r>
            <a:r>
              <a:rPr lang="en-US" dirty="0"/>
              <a:t>. </a:t>
            </a:r>
            <a:r>
              <a:rPr lang="en-US" dirty="0" err="1"/>
              <a:t>Sự</a:t>
            </a:r>
            <a:r>
              <a:rPr lang="en-US" dirty="0"/>
              <a:t> </a:t>
            </a:r>
            <a:r>
              <a:rPr lang="en-US" dirty="0" err="1"/>
              <a:t>phân</a:t>
            </a:r>
            <a:r>
              <a:rPr lang="en-US" dirty="0"/>
              <a:t> </a:t>
            </a:r>
            <a:r>
              <a:rPr lang="en-US" dirty="0" err="1"/>
              <a:t>tích</a:t>
            </a:r>
            <a:r>
              <a:rPr lang="en-US" dirty="0"/>
              <a:t> </a:t>
            </a:r>
            <a:r>
              <a:rPr lang="en-US" dirty="0" err="1"/>
              <a:t>ánh</a:t>
            </a:r>
            <a:r>
              <a:rPr lang="en-US" dirty="0"/>
              <a:t> </a:t>
            </a:r>
            <a:r>
              <a:rPr lang="en-US" dirty="0" err="1"/>
              <a:t>sáng</a:t>
            </a:r>
            <a:r>
              <a:rPr lang="en-US" dirty="0"/>
              <a:t> </a:t>
            </a:r>
            <a:r>
              <a:rPr lang="en-US" dirty="0" err="1"/>
              <a:t>phổ</a:t>
            </a:r>
            <a:r>
              <a:rPr lang="en-US" dirty="0"/>
              <a:t> </a:t>
            </a:r>
            <a:r>
              <a:rPr lang="en-US" dirty="0" err="1"/>
              <a:t>biến</a:t>
            </a:r>
            <a:r>
              <a:rPr lang="en-US" dirty="0"/>
              <a:t> </a:t>
            </a:r>
            <a:r>
              <a:rPr lang="en-US" dirty="0" err="1"/>
              <a:t>hơn</a:t>
            </a:r>
            <a:r>
              <a:rPr lang="en-US" dirty="0"/>
              <a:t> do </a:t>
            </a:r>
            <a:r>
              <a:rPr lang="en-US" dirty="0" err="1"/>
              <a:t>nó</a:t>
            </a:r>
            <a:r>
              <a:rPr lang="en-US" dirty="0"/>
              <a:t> </a:t>
            </a:r>
            <a:r>
              <a:rPr lang="en-US" dirty="0" err="1"/>
              <a:t>thuận</a:t>
            </a:r>
            <a:r>
              <a:rPr lang="en-US" dirty="0"/>
              <a:t> </a:t>
            </a:r>
            <a:r>
              <a:rPr lang="en-US" dirty="0" err="1"/>
              <a:t>tiện</a:t>
            </a:r>
            <a:r>
              <a:rPr lang="en-US" dirty="0"/>
              <a:t> </a:t>
            </a:r>
            <a:r>
              <a:rPr lang="en-US" dirty="0" err="1"/>
              <a:t>hơn</a:t>
            </a:r>
            <a:r>
              <a:rPr lang="en-US" dirty="0" smtClean="0"/>
              <a:t>.</a:t>
            </a:r>
          </a:p>
          <a:p>
            <a:r>
              <a:rPr lang="en-US" b="1" dirty="0"/>
              <a:t>Chromogenic assay:</a:t>
            </a:r>
            <a:r>
              <a:rPr lang="en-US" dirty="0"/>
              <a:t>  </a:t>
            </a:r>
            <a:r>
              <a:rPr lang="en-US" dirty="0" err="1"/>
              <a:t>huyết</a:t>
            </a:r>
            <a:r>
              <a:rPr lang="en-US" dirty="0"/>
              <a:t> </a:t>
            </a:r>
            <a:r>
              <a:rPr lang="en-US" dirty="0" err="1"/>
              <a:t>tương</a:t>
            </a:r>
            <a:r>
              <a:rPr lang="en-US" dirty="0"/>
              <a:t> </a:t>
            </a:r>
            <a:r>
              <a:rPr lang="en-US" dirty="0" err="1"/>
              <a:t>được</a:t>
            </a:r>
            <a:r>
              <a:rPr lang="en-US" dirty="0"/>
              <a:t> ủ </a:t>
            </a:r>
            <a:r>
              <a:rPr lang="en-US" dirty="0" err="1"/>
              <a:t>với</a:t>
            </a:r>
            <a:r>
              <a:rPr lang="en-US" dirty="0"/>
              <a:t> </a:t>
            </a:r>
            <a:r>
              <a:rPr lang="en-US" dirty="0" err="1"/>
              <a:t>lượng</a:t>
            </a:r>
            <a:r>
              <a:rPr lang="en-US" dirty="0"/>
              <a:t> </a:t>
            </a:r>
            <a:r>
              <a:rPr lang="en-US" dirty="0" err="1"/>
              <a:t>lớn</a:t>
            </a:r>
            <a:r>
              <a:rPr lang="en-US" dirty="0"/>
              <a:t> </a:t>
            </a:r>
            <a:r>
              <a:rPr lang="en-US" dirty="0" err="1"/>
              <a:t>chất</a:t>
            </a:r>
            <a:r>
              <a:rPr lang="en-US" dirty="0"/>
              <a:t> </a:t>
            </a:r>
            <a:r>
              <a:rPr lang="en-US" dirty="0" err="1"/>
              <a:t>nền</a:t>
            </a:r>
            <a:r>
              <a:rPr lang="en-US" dirty="0"/>
              <a:t> </a:t>
            </a:r>
            <a:r>
              <a:rPr lang="en-US" dirty="0" err="1"/>
              <a:t>liên</a:t>
            </a:r>
            <a:r>
              <a:rPr lang="en-US" dirty="0"/>
              <a:t> </a:t>
            </a:r>
            <a:r>
              <a:rPr lang="en-US" dirty="0" err="1"/>
              <a:t>quan</a:t>
            </a:r>
            <a:r>
              <a:rPr lang="en-US" dirty="0"/>
              <a:t> </a:t>
            </a:r>
            <a:r>
              <a:rPr lang="en-US" dirty="0" err="1"/>
              <a:t>khi</a:t>
            </a:r>
            <a:r>
              <a:rPr lang="en-US" dirty="0"/>
              <a:t> </a:t>
            </a:r>
            <a:r>
              <a:rPr lang="en-US" dirty="0" err="1"/>
              <a:t>có</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heparin. Heparin </a:t>
            </a:r>
            <a:r>
              <a:rPr lang="en-US" dirty="0" err="1"/>
              <a:t>liên</a:t>
            </a:r>
            <a:r>
              <a:rPr lang="en-US" dirty="0"/>
              <a:t> </a:t>
            </a:r>
            <a:r>
              <a:rPr lang="en-US" dirty="0" err="1" smtClean="0"/>
              <a:t>kểt</a:t>
            </a:r>
            <a:r>
              <a:rPr lang="en-US" dirty="0" smtClean="0"/>
              <a:t> </a:t>
            </a:r>
            <a:r>
              <a:rPr lang="en-US" dirty="0" err="1"/>
              <a:t>và</a:t>
            </a:r>
            <a:r>
              <a:rPr lang="en-US" dirty="0"/>
              <a:t> </a:t>
            </a:r>
            <a:r>
              <a:rPr lang="en-US" dirty="0" err="1"/>
              <a:t>gây</a:t>
            </a:r>
            <a:r>
              <a:rPr lang="en-US" dirty="0"/>
              <a:t> </a:t>
            </a:r>
            <a:r>
              <a:rPr lang="en-US" dirty="0" err="1"/>
              <a:t>thay</a:t>
            </a:r>
            <a:r>
              <a:rPr lang="en-US" dirty="0"/>
              <a:t> </a:t>
            </a:r>
            <a:r>
              <a:rPr lang="en-US" dirty="0" err="1"/>
              <a:t>đổi</a:t>
            </a:r>
            <a:r>
              <a:rPr lang="en-US" dirty="0"/>
              <a:t> </a:t>
            </a:r>
            <a:r>
              <a:rPr lang="en-US" dirty="0" err="1"/>
              <a:t>hình</a:t>
            </a:r>
            <a:r>
              <a:rPr lang="en-US" dirty="0"/>
              <a:t> </a:t>
            </a:r>
            <a:r>
              <a:rPr lang="en-US" dirty="0" err="1"/>
              <a:t>dạng</a:t>
            </a:r>
            <a:r>
              <a:rPr lang="en-US" dirty="0"/>
              <a:t> </a:t>
            </a:r>
            <a:r>
              <a:rPr lang="en-US" dirty="0" err="1"/>
              <a:t>của</a:t>
            </a:r>
            <a:r>
              <a:rPr lang="en-US" dirty="0"/>
              <a:t> </a:t>
            </a:r>
            <a:r>
              <a:rPr lang="en-US" dirty="0" err="1"/>
              <a:t>antithrombin</a:t>
            </a:r>
            <a:r>
              <a:rPr lang="en-US" dirty="0"/>
              <a:t> </a:t>
            </a:r>
            <a:r>
              <a:rPr lang="en-US" dirty="0" err="1"/>
              <a:t>làm</a:t>
            </a:r>
            <a:r>
              <a:rPr lang="en-US" dirty="0"/>
              <a:t> </a:t>
            </a:r>
            <a:r>
              <a:rPr lang="en-US" dirty="0" err="1"/>
              <a:t>tăng</a:t>
            </a:r>
            <a:r>
              <a:rPr lang="en-US" dirty="0"/>
              <a:t> </a:t>
            </a:r>
            <a:r>
              <a:rPr lang="en-US" dirty="0" err="1"/>
              <a:t>có</a:t>
            </a:r>
            <a:r>
              <a:rPr lang="en-US" dirty="0"/>
              <a:t> ý </a:t>
            </a:r>
            <a:r>
              <a:rPr lang="en-US" dirty="0" err="1"/>
              <a:t>nghĩa</a:t>
            </a:r>
            <a:r>
              <a:rPr lang="en-US" dirty="0"/>
              <a:t> </a:t>
            </a:r>
            <a:r>
              <a:rPr lang="en-US" dirty="0" err="1"/>
              <a:t>khả</a:t>
            </a:r>
            <a:r>
              <a:rPr lang="en-US" dirty="0"/>
              <a:t> </a:t>
            </a:r>
            <a:r>
              <a:rPr lang="en-US" dirty="0" err="1"/>
              <a:t>năng</a:t>
            </a:r>
            <a:r>
              <a:rPr lang="en-US" dirty="0"/>
              <a:t> </a:t>
            </a:r>
            <a:r>
              <a:rPr lang="en-US" dirty="0" err="1"/>
              <a:t>ức</a:t>
            </a:r>
            <a:r>
              <a:rPr lang="en-US" dirty="0"/>
              <a:t> </a:t>
            </a:r>
            <a:r>
              <a:rPr lang="en-US" dirty="0" err="1"/>
              <a:t>chế</a:t>
            </a:r>
            <a:r>
              <a:rPr lang="en-US" dirty="0"/>
              <a:t> </a:t>
            </a:r>
            <a:r>
              <a:rPr lang="en-US" dirty="0" err="1"/>
              <a:t>của</a:t>
            </a:r>
            <a:r>
              <a:rPr lang="en-US" dirty="0"/>
              <a:t> </a:t>
            </a:r>
            <a:r>
              <a:rPr lang="en-US" dirty="0" err="1"/>
              <a:t>nó</a:t>
            </a:r>
            <a:r>
              <a:rPr lang="en-US" dirty="0"/>
              <a:t>. </a:t>
            </a:r>
            <a:r>
              <a:rPr lang="en-US" dirty="0" err="1"/>
              <a:t>Một</a:t>
            </a:r>
            <a:r>
              <a:rPr lang="en-US" dirty="0"/>
              <a:t> </a:t>
            </a:r>
            <a:r>
              <a:rPr lang="en-US" dirty="0" err="1"/>
              <a:t>chất</a:t>
            </a:r>
            <a:r>
              <a:rPr lang="en-US" dirty="0"/>
              <a:t> </a:t>
            </a:r>
            <a:r>
              <a:rPr lang="en-US" dirty="0" err="1"/>
              <a:t>nền</a:t>
            </a:r>
            <a:r>
              <a:rPr lang="en-US" dirty="0"/>
              <a:t> </a:t>
            </a:r>
            <a:r>
              <a:rPr lang="en-US" dirty="0" err="1"/>
              <a:t>sinh</a:t>
            </a:r>
            <a:r>
              <a:rPr lang="en-US" dirty="0"/>
              <a:t> </a:t>
            </a:r>
            <a:r>
              <a:rPr lang="en-US" dirty="0" err="1"/>
              <a:t>màu</a:t>
            </a:r>
            <a:r>
              <a:rPr lang="en-US" dirty="0"/>
              <a:t> </a:t>
            </a:r>
            <a:r>
              <a:rPr lang="en-US" dirty="0" err="1"/>
              <a:t>chuyên</a:t>
            </a:r>
            <a:r>
              <a:rPr lang="en-US" dirty="0"/>
              <a:t> </a:t>
            </a:r>
            <a:r>
              <a:rPr lang="en-US" dirty="0" err="1"/>
              <a:t>biệt</a:t>
            </a:r>
            <a:r>
              <a:rPr lang="en-US" dirty="0"/>
              <a:t> </a:t>
            </a:r>
            <a:r>
              <a:rPr lang="en-US" dirty="0" err="1"/>
              <a:t>cho</a:t>
            </a:r>
            <a:r>
              <a:rPr lang="en-US" dirty="0"/>
              <a:t> protease </a:t>
            </a:r>
            <a:r>
              <a:rPr lang="en-US" dirty="0" err="1"/>
              <a:t>ví</a:t>
            </a:r>
            <a:r>
              <a:rPr lang="en-US" dirty="0"/>
              <a:t> </a:t>
            </a:r>
            <a:r>
              <a:rPr lang="en-US" dirty="0" err="1"/>
              <a:t>dụ</a:t>
            </a:r>
            <a:r>
              <a:rPr lang="en-US" dirty="0"/>
              <a:t> </a:t>
            </a:r>
            <a:r>
              <a:rPr lang="en-US" dirty="0" err="1"/>
              <a:t>yếu</a:t>
            </a:r>
            <a:r>
              <a:rPr lang="en-US" dirty="0"/>
              <a:t> </a:t>
            </a:r>
            <a:r>
              <a:rPr lang="en-US" dirty="0" err="1"/>
              <a:t>tố</a:t>
            </a:r>
            <a:r>
              <a:rPr lang="en-US" dirty="0"/>
              <a:t> </a:t>
            </a:r>
            <a:r>
              <a:rPr lang="en-US" dirty="0" err="1"/>
              <a:t>Xa</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và</a:t>
            </a:r>
            <a:r>
              <a:rPr lang="en-US" dirty="0"/>
              <a:t> </a:t>
            </a:r>
            <a:r>
              <a:rPr lang="en-US" dirty="0" err="1"/>
              <a:t>bất</a:t>
            </a:r>
            <a:r>
              <a:rPr lang="en-US" dirty="0"/>
              <a:t> </a:t>
            </a:r>
            <a:r>
              <a:rPr lang="en-US" dirty="0" err="1"/>
              <a:t>cứ</a:t>
            </a:r>
            <a:r>
              <a:rPr lang="en-US" dirty="0"/>
              <a:t> protease </a:t>
            </a:r>
            <a:r>
              <a:rPr lang="en-US" dirty="0" err="1"/>
              <a:t>còn</a:t>
            </a:r>
            <a:r>
              <a:rPr lang="en-US" dirty="0"/>
              <a:t> </a:t>
            </a:r>
            <a:r>
              <a:rPr lang="en-US" dirty="0" err="1"/>
              <a:t>lại</a:t>
            </a:r>
            <a:r>
              <a:rPr lang="en-US" dirty="0"/>
              <a:t> </a:t>
            </a:r>
            <a:r>
              <a:rPr lang="en-US" dirty="0" err="1"/>
              <a:t>sẽ</a:t>
            </a:r>
            <a:r>
              <a:rPr lang="en-US" dirty="0"/>
              <a:t> </a:t>
            </a:r>
            <a:r>
              <a:rPr lang="en-US" dirty="0" err="1"/>
              <a:t>gây</a:t>
            </a:r>
            <a:r>
              <a:rPr lang="en-US" dirty="0"/>
              <a:t> </a:t>
            </a:r>
            <a:r>
              <a:rPr lang="en-US" dirty="0" err="1"/>
              <a:t>phân</a:t>
            </a:r>
            <a:r>
              <a:rPr lang="en-US" dirty="0"/>
              <a:t> </a:t>
            </a:r>
            <a:r>
              <a:rPr lang="en-US" dirty="0" err="1"/>
              <a:t>cắt</a:t>
            </a:r>
            <a:r>
              <a:rPr lang="en-US" dirty="0"/>
              <a:t> </a:t>
            </a:r>
            <a:r>
              <a:rPr lang="en-US" dirty="0" err="1"/>
              <a:t>chất</a:t>
            </a:r>
            <a:r>
              <a:rPr lang="en-US" dirty="0"/>
              <a:t> </a:t>
            </a:r>
            <a:r>
              <a:rPr lang="en-US" dirty="0" err="1"/>
              <a:t>nền</a:t>
            </a:r>
            <a:r>
              <a:rPr lang="en-US" dirty="0"/>
              <a:t> </a:t>
            </a:r>
            <a:r>
              <a:rPr lang="en-US" dirty="0" err="1"/>
              <a:t>và</a:t>
            </a:r>
            <a:r>
              <a:rPr lang="en-US" dirty="0"/>
              <a:t> </a:t>
            </a:r>
            <a:r>
              <a:rPr lang="en-US" dirty="0" err="1"/>
              <a:t>gây</a:t>
            </a:r>
            <a:r>
              <a:rPr lang="en-US" dirty="0"/>
              <a:t> </a:t>
            </a:r>
            <a:r>
              <a:rPr lang="en-US" dirty="0" err="1"/>
              <a:t>thay</a:t>
            </a:r>
            <a:r>
              <a:rPr lang="en-US" dirty="0"/>
              <a:t> </a:t>
            </a:r>
            <a:r>
              <a:rPr lang="en-US" dirty="0" err="1"/>
              <a:t>đổi</a:t>
            </a:r>
            <a:r>
              <a:rPr lang="en-US" dirty="0"/>
              <a:t> </a:t>
            </a:r>
            <a:r>
              <a:rPr lang="en-US" dirty="0" err="1"/>
              <a:t>màu</a:t>
            </a:r>
            <a:r>
              <a:rPr lang="en-US" dirty="0"/>
              <a:t>. </a:t>
            </a:r>
            <a:r>
              <a:rPr lang="en-US" dirty="0" err="1"/>
              <a:t>Độ</a:t>
            </a:r>
            <a:r>
              <a:rPr lang="en-US" dirty="0"/>
              <a:t> </a:t>
            </a:r>
            <a:r>
              <a:rPr lang="en-US" dirty="0" err="1"/>
              <a:t>hấp</a:t>
            </a:r>
            <a:r>
              <a:rPr lang="en-US" dirty="0"/>
              <a:t> </a:t>
            </a:r>
            <a:r>
              <a:rPr lang="en-US" dirty="0" err="1"/>
              <a:t>thụ</a:t>
            </a:r>
            <a:r>
              <a:rPr lang="en-US" dirty="0"/>
              <a:t> </a:t>
            </a:r>
            <a:r>
              <a:rPr lang="en-US" dirty="0" err="1"/>
              <a:t>được</a:t>
            </a:r>
            <a:r>
              <a:rPr lang="en-US" dirty="0"/>
              <a:t> </a:t>
            </a:r>
            <a:r>
              <a:rPr lang="en-US" dirty="0" err="1"/>
              <a:t>đo</a:t>
            </a:r>
            <a:r>
              <a:rPr lang="en-US" dirty="0"/>
              <a:t> ở 405nm </a:t>
            </a:r>
            <a:r>
              <a:rPr lang="en-US" dirty="0" err="1"/>
              <a:t>tỷ</a:t>
            </a:r>
            <a:r>
              <a:rPr lang="en-US" dirty="0"/>
              <a:t> </a:t>
            </a:r>
            <a:r>
              <a:rPr lang="en-US" dirty="0" err="1"/>
              <a:t>lệ</a:t>
            </a:r>
            <a:r>
              <a:rPr lang="en-US" dirty="0"/>
              <a:t> </a:t>
            </a:r>
            <a:r>
              <a:rPr lang="en-US" dirty="0" err="1"/>
              <a:t>nghịch</a:t>
            </a:r>
            <a:r>
              <a:rPr lang="en-US" dirty="0"/>
              <a:t> </a:t>
            </a:r>
            <a:r>
              <a:rPr lang="en-US" dirty="0" err="1"/>
              <a:t>với</a:t>
            </a:r>
            <a:r>
              <a:rPr lang="en-US" dirty="0"/>
              <a:t> </a:t>
            </a:r>
            <a:r>
              <a:rPr lang="en-US" dirty="0" err="1"/>
              <a:t>nồng</a:t>
            </a:r>
            <a:r>
              <a:rPr lang="en-US" dirty="0"/>
              <a:t> </a:t>
            </a:r>
            <a:r>
              <a:rPr lang="en-US" dirty="0" err="1"/>
              <a:t>độ</a:t>
            </a:r>
            <a:r>
              <a:rPr lang="en-US" dirty="0"/>
              <a:t> AT </a:t>
            </a:r>
            <a:r>
              <a:rPr lang="en-US" dirty="0" err="1"/>
              <a:t>hoạt</a:t>
            </a:r>
            <a:r>
              <a:rPr lang="en-US" dirty="0"/>
              <a:t> </a:t>
            </a:r>
            <a:r>
              <a:rPr lang="en-US" dirty="0" err="1"/>
              <a:t>tính</a:t>
            </a:r>
            <a:r>
              <a:rPr lang="en-US" dirty="0"/>
              <a:t> </a:t>
            </a:r>
            <a:r>
              <a:rPr lang="en-US" dirty="0" err="1"/>
              <a:t>trong</a:t>
            </a:r>
            <a:r>
              <a:rPr lang="en-US" dirty="0"/>
              <a:t> </a:t>
            </a:r>
            <a:r>
              <a:rPr lang="en-US" dirty="0" err="1"/>
              <a:t>mẫu</a:t>
            </a:r>
            <a:r>
              <a:rPr lang="en-US" dirty="0"/>
              <a:t> </a:t>
            </a:r>
            <a:r>
              <a:rPr lang="en-US" dirty="0" err="1"/>
              <a:t>huyết</a:t>
            </a:r>
            <a:r>
              <a:rPr lang="en-US" dirty="0"/>
              <a:t> </a:t>
            </a:r>
            <a:r>
              <a:rPr lang="en-US" dirty="0" err="1"/>
              <a:t>tương</a:t>
            </a:r>
            <a:endParaRPr lang="en-US" dirty="0"/>
          </a:p>
          <a:p>
            <a:endParaRPr lang="en-US" dirty="0"/>
          </a:p>
        </p:txBody>
      </p:sp>
    </p:spTree>
    <p:extLst>
      <p:ext uri="{BB962C8B-B14F-4D97-AF65-F5344CB8AC3E}">
        <p14:creationId xmlns:p14="http://schemas.microsoft.com/office/powerpoint/2010/main" val="20414396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err="1" smtClean="0"/>
              <a:t>Thuốc</a:t>
            </a:r>
            <a:r>
              <a:rPr lang="en-US" b="1" dirty="0" smtClean="0"/>
              <a:t> </a:t>
            </a:r>
            <a:r>
              <a:rPr lang="en-US" b="1" dirty="0" err="1"/>
              <a:t>thử</a:t>
            </a:r>
            <a:r>
              <a:rPr lang="en-US" dirty="0"/>
              <a:t>: </a:t>
            </a:r>
            <a:endParaRPr lang="en-US" sz="2400" dirty="0"/>
          </a:p>
          <a:p>
            <a:pPr lvl="1"/>
            <a:r>
              <a:rPr lang="en-US" dirty="0" err="1"/>
              <a:t>Chất</a:t>
            </a:r>
            <a:r>
              <a:rPr lang="en-US" dirty="0"/>
              <a:t> </a:t>
            </a:r>
            <a:r>
              <a:rPr lang="en-US" dirty="0" err="1"/>
              <a:t>nền</a:t>
            </a:r>
            <a:r>
              <a:rPr lang="en-US" dirty="0"/>
              <a:t> </a:t>
            </a:r>
            <a:r>
              <a:rPr lang="en-US" dirty="0" err="1"/>
              <a:t>sinh</a:t>
            </a:r>
            <a:r>
              <a:rPr lang="en-US" dirty="0"/>
              <a:t> </a:t>
            </a:r>
            <a:r>
              <a:rPr lang="en-US" dirty="0" err="1"/>
              <a:t>màu</a:t>
            </a:r>
            <a:r>
              <a:rPr lang="en-US" dirty="0"/>
              <a:t>: 4*4.5ml </a:t>
            </a:r>
            <a:r>
              <a:rPr lang="en-US" dirty="0" err="1"/>
              <a:t>chất</a:t>
            </a:r>
            <a:r>
              <a:rPr lang="en-US" dirty="0"/>
              <a:t> </a:t>
            </a:r>
            <a:r>
              <a:rPr lang="en-US" dirty="0" err="1"/>
              <a:t>nền</a:t>
            </a:r>
            <a:r>
              <a:rPr lang="en-US" dirty="0"/>
              <a:t> </a:t>
            </a:r>
            <a:r>
              <a:rPr lang="en-US" dirty="0" err="1"/>
              <a:t>sinh</a:t>
            </a:r>
            <a:r>
              <a:rPr lang="en-US" dirty="0"/>
              <a:t> </a:t>
            </a:r>
            <a:r>
              <a:rPr lang="en-US" dirty="0" err="1"/>
              <a:t>màu</a:t>
            </a:r>
            <a:r>
              <a:rPr lang="en-US" dirty="0"/>
              <a:t> S-2765 , </a:t>
            </a:r>
            <a:r>
              <a:rPr lang="en-US" dirty="0" err="1"/>
              <a:t>chất</a:t>
            </a:r>
            <a:r>
              <a:rPr lang="en-US" dirty="0"/>
              <a:t> </a:t>
            </a:r>
            <a:r>
              <a:rPr lang="en-US" dirty="0" err="1"/>
              <a:t>bề</a:t>
            </a:r>
            <a:r>
              <a:rPr lang="en-US" dirty="0"/>
              <a:t> </a:t>
            </a:r>
            <a:r>
              <a:rPr lang="en-US" dirty="0" err="1"/>
              <a:t>mặt</a:t>
            </a:r>
            <a:r>
              <a:rPr lang="en-US" dirty="0"/>
              <a:t>, </a:t>
            </a:r>
            <a:r>
              <a:rPr lang="en-US" dirty="0" err="1"/>
              <a:t>đệm</a:t>
            </a:r>
            <a:endParaRPr lang="en-US" sz="2000" dirty="0"/>
          </a:p>
          <a:p>
            <a:pPr lvl="1"/>
            <a:r>
              <a:rPr lang="en-US" dirty="0" err="1"/>
              <a:t>Thuốc</a:t>
            </a:r>
            <a:r>
              <a:rPr lang="en-US" dirty="0"/>
              <a:t> </a:t>
            </a:r>
            <a:r>
              <a:rPr lang="en-US" dirty="0" err="1"/>
              <a:t>thử</a:t>
            </a:r>
            <a:r>
              <a:rPr lang="en-US" dirty="0"/>
              <a:t> </a:t>
            </a:r>
            <a:r>
              <a:rPr lang="en-US" dirty="0" err="1"/>
              <a:t>yếu</a:t>
            </a:r>
            <a:r>
              <a:rPr lang="en-US" dirty="0"/>
              <a:t> </a:t>
            </a:r>
            <a:r>
              <a:rPr lang="en-US" dirty="0" err="1"/>
              <a:t>tố</a:t>
            </a:r>
            <a:r>
              <a:rPr lang="en-US" dirty="0"/>
              <a:t> </a:t>
            </a:r>
            <a:r>
              <a:rPr lang="en-US" dirty="0" err="1"/>
              <a:t>Xa</a:t>
            </a:r>
            <a:r>
              <a:rPr lang="en-US" dirty="0"/>
              <a:t>: </a:t>
            </a:r>
            <a:r>
              <a:rPr lang="en-US" dirty="0" err="1"/>
              <a:t>lọ</a:t>
            </a:r>
            <a:r>
              <a:rPr lang="en-US" dirty="0"/>
              <a:t> 4*4.5 ml dung </a:t>
            </a:r>
            <a:r>
              <a:rPr lang="en-US" dirty="0" err="1"/>
              <a:t>dịch</a:t>
            </a:r>
            <a:r>
              <a:rPr lang="en-US" dirty="0"/>
              <a:t> </a:t>
            </a:r>
            <a:r>
              <a:rPr lang="en-US" dirty="0" err="1"/>
              <a:t>có</a:t>
            </a:r>
            <a:r>
              <a:rPr lang="en-US" dirty="0"/>
              <a:t> </a:t>
            </a:r>
            <a:r>
              <a:rPr lang="en-US" dirty="0" err="1"/>
              <a:t>chứa</a:t>
            </a:r>
            <a:r>
              <a:rPr lang="en-US" dirty="0"/>
              <a:t> </a:t>
            </a:r>
            <a:r>
              <a:rPr lang="en-US" dirty="0" err="1"/>
              <a:t>yếu</a:t>
            </a:r>
            <a:r>
              <a:rPr lang="en-US" dirty="0"/>
              <a:t> </a:t>
            </a:r>
            <a:r>
              <a:rPr lang="en-US" dirty="0" err="1"/>
              <a:t>tố</a:t>
            </a:r>
            <a:r>
              <a:rPr lang="en-US" dirty="0"/>
              <a:t> </a:t>
            </a:r>
            <a:r>
              <a:rPr lang="en-US" dirty="0" err="1"/>
              <a:t>Xa</a:t>
            </a:r>
            <a:r>
              <a:rPr lang="en-US" dirty="0"/>
              <a:t> </a:t>
            </a:r>
            <a:r>
              <a:rPr lang="en-US" dirty="0" err="1"/>
              <a:t>bò</a:t>
            </a:r>
            <a:r>
              <a:rPr lang="en-US" dirty="0"/>
              <a:t>, heparin, dung </a:t>
            </a:r>
            <a:r>
              <a:rPr lang="en-US" dirty="0" err="1"/>
              <a:t>dịch</a:t>
            </a:r>
            <a:r>
              <a:rPr lang="en-US" dirty="0"/>
              <a:t> </a:t>
            </a:r>
            <a:r>
              <a:rPr lang="en-US" dirty="0" err="1"/>
              <a:t>đệm</a:t>
            </a:r>
            <a:r>
              <a:rPr lang="en-US" dirty="0"/>
              <a:t> </a:t>
            </a:r>
            <a:r>
              <a:rPr lang="en-US" dirty="0" err="1"/>
              <a:t>và</a:t>
            </a:r>
            <a:r>
              <a:rPr lang="en-US" dirty="0"/>
              <a:t> albumin </a:t>
            </a:r>
            <a:r>
              <a:rPr lang="en-US" dirty="0" err="1"/>
              <a:t>huyết</a:t>
            </a:r>
            <a:r>
              <a:rPr lang="en-US" dirty="0"/>
              <a:t> </a:t>
            </a:r>
            <a:r>
              <a:rPr lang="en-US" dirty="0" err="1"/>
              <a:t>thanh</a:t>
            </a:r>
            <a:r>
              <a:rPr lang="en-US" dirty="0"/>
              <a:t> </a:t>
            </a:r>
            <a:r>
              <a:rPr lang="en-US" dirty="0" err="1"/>
              <a:t>bò</a:t>
            </a:r>
            <a:r>
              <a:rPr lang="en-US" dirty="0"/>
              <a:t>, </a:t>
            </a:r>
            <a:r>
              <a:rPr lang="en-US" dirty="0" err="1"/>
              <a:t>chất</a:t>
            </a:r>
            <a:r>
              <a:rPr lang="en-US" dirty="0"/>
              <a:t> </a:t>
            </a:r>
            <a:r>
              <a:rPr lang="en-US" dirty="0" err="1"/>
              <a:t>bảo</a:t>
            </a:r>
            <a:r>
              <a:rPr lang="en-US" dirty="0"/>
              <a:t> </a:t>
            </a:r>
            <a:r>
              <a:rPr lang="en-US" dirty="0" err="1"/>
              <a:t>quản</a:t>
            </a:r>
            <a:r>
              <a:rPr lang="en-US" dirty="0"/>
              <a:t>. </a:t>
            </a:r>
            <a:endParaRPr lang="en-US" sz="2000" dirty="0"/>
          </a:p>
          <a:p>
            <a:r>
              <a:rPr lang="en-US" b="1" dirty="0" err="1"/>
              <a:t>Giá</a:t>
            </a:r>
            <a:r>
              <a:rPr lang="en-US" b="1" dirty="0"/>
              <a:t> </a:t>
            </a:r>
            <a:r>
              <a:rPr lang="en-US" b="1" dirty="0" err="1"/>
              <a:t>trị</a:t>
            </a:r>
            <a:r>
              <a:rPr lang="en-US" b="1" dirty="0"/>
              <a:t> </a:t>
            </a:r>
            <a:r>
              <a:rPr lang="en-US" b="1" dirty="0" err="1"/>
              <a:t>tham</a:t>
            </a:r>
            <a:r>
              <a:rPr lang="en-US" b="1" dirty="0"/>
              <a:t> </a:t>
            </a:r>
            <a:r>
              <a:rPr lang="en-US" b="1" dirty="0" err="1"/>
              <a:t>chiếu</a:t>
            </a:r>
            <a:r>
              <a:rPr lang="en-US" dirty="0"/>
              <a:t>: 83-128%. </a:t>
            </a:r>
            <a:r>
              <a:rPr lang="en-US" dirty="0" err="1"/>
              <a:t>Trẻ</a:t>
            </a:r>
            <a:r>
              <a:rPr lang="en-US" dirty="0"/>
              <a:t> </a:t>
            </a:r>
            <a:r>
              <a:rPr lang="en-US" dirty="0" err="1"/>
              <a:t>sơ</a:t>
            </a:r>
            <a:r>
              <a:rPr lang="en-US" dirty="0"/>
              <a:t> </a:t>
            </a:r>
            <a:r>
              <a:rPr lang="en-US" dirty="0" err="1"/>
              <a:t>sinh</a:t>
            </a:r>
            <a:r>
              <a:rPr lang="en-US" dirty="0"/>
              <a:t> </a:t>
            </a:r>
            <a:r>
              <a:rPr lang="en-US" dirty="0" err="1"/>
              <a:t>giảm</a:t>
            </a:r>
            <a:r>
              <a:rPr lang="en-US" dirty="0"/>
              <a:t> 30-50% so </a:t>
            </a:r>
            <a:r>
              <a:rPr lang="en-US" dirty="0" err="1"/>
              <a:t>với</a:t>
            </a:r>
            <a:r>
              <a:rPr lang="en-US" dirty="0"/>
              <a:t> </a:t>
            </a:r>
            <a:r>
              <a:rPr lang="en-US" dirty="0" err="1"/>
              <a:t>người</a:t>
            </a:r>
            <a:r>
              <a:rPr lang="en-US" dirty="0"/>
              <a:t> </a:t>
            </a:r>
            <a:r>
              <a:rPr lang="en-US" dirty="0" err="1"/>
              <a:t>lớn</a:t>
            </a:r>
            <a:r>
              <a:rPr lang="en-US" dirty="0"/>
              <a:t> </a:t>
            </a:r>
            <a:r>
              <a:rPr lang="en-US" dirty="0" err="1"/>
              <a:t>lúc</a:t>
            </a:r>
            <a:r>
              <a:rPr lang="en-US" dirty="0"/>
              <a:t> </a:t>
            </a:r>
            <a:r>
              <a:rPr lang="en-US" dirty="0" err="1"/>
              <a:t>sinh</a:t>
            </a:r>
            <a:r>
              <a:rPr lang="en-US" dirty="0"/>
              <a:t> </a:t>
            </a:r>
            <a:r>
              <a:rPr lang="en-US" dirty="0" err="1"/>
              <a:t>sau</a:t>
            </a:r>
            <a:r>
              <a:rPr lang="en-US" dirty="0"/>
              <a:t> </a:t>
            </a:r>
            <a:r>
              <a:rPr lang="en-US" dirty="0" err="1"/>
              <a:t>đó</a:t>
            </a:r>
            <a:r>
              <a:rPr lang="en-US" dirty="0"/>
              <a:t> </a:t>
            </a:r>
            <a:r>
              <a:rPr lang="en-US" dirty="0" err="1"/>
              <a:t>tăng</a:t>
            </a:r>
            <a:r>
              <a:rPr lang="en-US" dirty="0"/>
              <a:t> </a:t>
            </a:r>
            <a:r>
              <a:rPr lang="en-US" dirty="0" err="1"/>
              <a:t>lên</a:t>
            </a:r>
            <a:r>
              <a:rPr lang="en-US" dirty="0"/>
              <a:t> </a:t>
            </a:r>
            <a:r>
              <a:rPr lang="en-US" dirty="0" err="1"/>
              <a:t>khoảng</a:t>
            </a:r>
            <a:r>
              <a:rPr lang="en-US" dirty="0"/>
              <a:t> 60% </a:t>
            </a:r>
            <a:r>
              <a:rPr lang="en-US" dirty="0" err="1"/>
              <a:t>nồng</a:t>
            </a:r>
            <a:r>
              <a:rPr lang="en-US" dirty="0"/>
              <a:t> </a:t>
            </a:r>
            <a:r>
              <a:rPr lang="en-US" dirty="0" err="1"/>
              <a:t>độ</a:t>
            </a:r>
            <a:r>
              <a:rPr lang="en-US" dirty="0"/>
              <a:t> </a:t>
            </a:r>
            <a:r>
              <a:rPr lang="en-US" dirty="0" err="1"/>
              <a:t>của</a:t>
            </a:r>
            <a:r>
              <a:rPr lang="en-US" dirty="0"/>
              <a:t> </a:t>
            </a:r>
            <a:r>
              <a:rPr lang="en-US" dirty="0" err="1"/>
              <a:t>người</a:t>
            </a:r>
            <a:r>
              <a:rPr lang="en-US" dirty="0"/>
              <a:t> </a:t>
            </a:r>
            <a:r>
              <a:rPr lang="en-US" dirty="0" err="1"/>
              <a:t>lớn</a:t>
            </a:r>
            <a:r>
              <a:rPr lang="en-US" dirty="0"/>
              <a:t> 1 </a:t>
            </a:r>
            <a:r>
              <a:rPr lang="en-US" dirty="0" err="1"/>
              <a:t>tháng</a:t>
            </a:r>
            <a:r>
              <a:rPr lang="en-US" dirty="0"/>
              <a:t> </a:t>
            </a:r>
            <a:r>
              <a:rPr lang="en-US" dirty="0" err="1"/>
              <a:t>sau</a:t>
            </a:r>
            <a:r>
              <a:rPr lang="en-US" dirty="0"/>
              <a:t> </a:t>
            </a:r>
            <a:r>
              <a:rPr lang="en-US" dirty="0" err="1" smtClean="0"/>
              <a:t>sinh</a:t>
            </a:r>
            <a:r>
              <a:rPr lang="en-US" dirty="0" smtClean="0"/>
              <a:t>.</a:t>
            </a:r>
            <a:endParaRPr lang="en-US" dirty="0"/>
          </a:p>
        </p:txBody>
      </p:sp>
    </p:spTree>
    <p:extLst>
      <p:ext uri="{BB962C8B-B14F-4D97-AF65-F5344CB8AC3E}">
        <p14:creationId xmlns:p14="http://schemas.microsoft.com/office/powerpoint/2010/main" val="40559825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132880"/>
              </p:ext>
            </p:extLst>
          </p:nvPr>
        </p:nvGraphicFramePr>
        <p:xfrm>
          <a:off x="1678525" y="2398611"/>
          <a:ext cx="7802562" cy="3339560"/>
        </p:xfrm>
        <a:graphic>
          <a:graphicData uri="http://schemas.openxmlformats.org/drawingml/2006/table">
            <a:tbl>
              <a:tblPr firstRow="1" firstCol="1" bandRow="1">
                <a:tableStyleId>{5C22544A-7EE6-4342-B048-85BDC9FD1C3A}</a:tableStyleId>
              </a:tblPr>
              <a:tblGrid>
                <a:gridCol w="1198372">
                  <a:extLst>
                    <a:ext uri="{9D8B030D-6E8A-4147-A177-3AD203B41FA5}">
                      <a16:colId xmlns:a16="http://schemas.microsoft.com/office/drawing/2014/main" val="4054829914"/>
                    </a:ext>
                  </a:extLst>
                </a:gridCol>
                <a:gridCol w="6604190">
                  <a:extLst>
                    <a:ext uri="{9D8B030D-6E8A-4147-A177-3AD203B41FA5}">
                      <a16:colId xmlns:a16="http://schemas.microsoft.com/office/drawing/2014/main" val="2418340764"/>
                    </a:ext>
                  </a:extLst>
                </a:gridCol>
              </a:tblGrid>
              <a:tr h="313788">
                <a:tc>
                  <a:txBody>
                    <a:bodyPr/>
                    <a:lstStyle/>
                    <a:p>
                      <a:pPr marL="228600">
                        <a:lnSpc>
                          <a:spcPct val="115000"/>
                        </a:lnSpc>
                        <a:spcAft>
                          <a:spcPts val="0"/>
                        </a:spcAft>
                      </a:pPr>
                      <a:r>
                        <a:rPr lang="en-US" sz="1800">
                          <a:effectLst/>
                          <a:latin typeface="Times New Roman" panose="02020603050405020304" pitchFamily="18" charset="0"/>
                          <a:cs typeface="Times New Roman" panose="02020603050405020304" pitchFamily="18" charset="0"/>
                        </a:rPr>
                        <a:t>Loại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en-US" sz="1800">
                          <a:effectLst/>
                          <a:latin typeface="Times New Roman" panose="02020603050405020304" pitchFamily="18" charset="0"/>
                          <a:cs typeface="Times New Roman" panose="02020603050405020304" pitchFamily="18" charset="0"/>
                        </a:rPr>
                        <a:t>Giải thích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3070692"/>
                  </a:ext>
                </a:extLst>
              </a:tr>
              <a:tr h="875548">
                <a:tc>
                  <a:txBody>
                    <a:bodyPr/>
                    <a:lstStyle/>
                    <a:p>
                      <a:pPr marL="228600">
                        <a:lnSpc>
                          <a:spcPct val="115000"/>
                        </a:lnSpc>
                        <a:spcAft>
                          <a:spcPts val="0"/>
                        </a:spcAft>
                      </a:pPr>
                      <a:r>
                        <a:rPr lang="en-US" sz="1800">
                          <a:effectLst/>
                          <a:latin typeface="Times New Roman" panose="02020603050405020304" pitchFamily="18" charset="0"/>
                          <a:cs typeface="Times New Roman" panose="02020603050405020304" pitchFamily="18" charset="0"/>
                        </a:rPr>
                        <a:t>Type 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en-US" sz="1800">
                          <a:effectLst/>
                          <a:latin typeface="Times New Roman" panose="02020603050405020304" pitchFamily="18" charset="0"/>
                          <a:cs typeface="Times New Roman" panose="02020603050405020304" pitchFamily="18" charset="0"/>
                        </a:rPr>
                        <a:t>Thay đổi về số lượng- liên quan tới giảm song song chức năng và miễn dịch tới 50% người bình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7379533"/>
                  </a:ext>
                </a:extLst>
              </a:tr>
              <a:tr h="875548">
                <a:tc>
                  <a:txBody>
                    <a:bodyPr/>
                    <a:lstStyle/>
                    <a:p>
                      <a:pPr marL="228600">
                        <a:lnSpc>
                          <a:spcPct val="115000"/>
                        </a:lnSpc>
                        <a:spcAft>
                          <a:spcPts val="0"/>
                        </a:spcAft>
                      </a:pPr>
                      <a:r>
                        <a:rPr lang="en-US" sz="1800">
                          <a:effectLst/>
                          <a:latin typeface="Times New Roman" panose="02020603050405020304" pitchFamily="18" charset="0"/>
                          <a:cs typeface="Times New Roman" panose="02020603050405020304" pitchFamily="18" charset="0"/>
                        </a:rPr>
                        <a:t>Type 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Thay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hơn</a:t>
                      </a:r>
                      <a:r>
                        <a:rPr lang="en-US" sz="1800" dirty="0">
                          <a:effectLst/>
                          <a:latin typeface="Times New Roman" panose="02020603050405020304" pitchFamily="18" charset="0"/>
                          <a:cs typeface="Times New Roman" panose="02020603050405020304" pitchFamily="18" charset="0"/>
                        </a:rPr>
                        <a:t> so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miễn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dịch</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6657976"/>
                  </a:ext>
                </a:extLst>
              </a:tr>
              <a:tr h="313788">
                <a:tc gridSpan="2">
                  <a:txBody>
                    <a:bodyPr/>
                    <a:lstStyle/>
                    <a:p>
                      <a:pPr marL="228600">
                        <a:lnSpc>
                          <a:spcPct val="115000"/>
                        </a:lnSpc>
                        <a:spcAft>
                          <a:spcPts val="0"/>
                        </a:spcAft>
                      </a:pPr>
                      <a:r>
                        <a:rPr lang="en-US" sz="1800" dirty="0">
                          <a:effectLst/>
                          <a:latin typeface="Times New Roman" panose="02020603050405020304" pitchFamily="18" charset="0"/>
                          <a:cs typeface="Times New Roman" panose="02020603050405020304" pitchFamily="18" charset="0"/>
                        </a:rPr>
                        <a:t>Type II HBS: </a:t>
                      </a:r>
                      <a:r>
                        <a:rPr lang="en-US" sz="1800" dirty="0" err="1">
                          <a:effectLst/>
                          <a:latin typeface="Times New Roman" panose="02020603050405020304" pitchFamily="18" charset="0"/>
                          <a:cs typeface="Times New Roman" panose="02020603050405020304" pitchFamily="18" charset="0"/>
                        </a:rPr>
                        <a:t>đột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biến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hưởng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domain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96492935"/>
                  </a:ext>
                </a:extLst>
              </a:tr>
              <a:tr h="313788">
                <a:tc gridSpan="2">
                  <a:txBody>
                    <a:bodyPr/>
                    <a:lstStyle/>
                    <a:p>
                      <a:pPr marL="228600">
                        <a:lnSpc>
                          <a:spcPct val="115000"/>
                        </a:lnSpc>
                        <a:spcAft>
                          <a:spcPts val="0"/>
                        </a:spcAft>
                      </a:pPr>
                      <a:r>
                        <a:rPr lang="en-US" sz="1800" dirty="0">
                          <a:effectLst/>
                          <a:latin typeface="Times New Roman" panose="02020603050405020304" pitchFamily="18" charset="0"/>
                          <a:cs typeface="Times New Roman" panose="02020603050405020304" pitchFamily="18" charset="0"/>
                        </a:rPr>
                        <a:t>Type II RS: </a:t>
                      </a:r>
                      <a:r>
                        <a:rPr lang="en-US" sz="1800" dirty="0" err="1">
                          <a:effectLst/>
                          <a:latin typeface="Times New Roman" panose="02020603050405020304" pitchFamily="18" charset="0"/>
                          <a:cs typeface="Times New Roman" panose="02020603050405020304" pitchFamily="18" charset="0"/>
                        </a:rPr>
                        <a:t>đột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biến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hưởng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24790070"/>
                  </a:ext>
                </a:extLst>
              </a:tr>
              <a:tr h="647100">
                <a:tc gridSpan="2">
                  <a:txBody>
                    <a:bodyPr/>
                    <a:lstStyle/>
                    <a:p>
                      <a:pPr marL="228600">
                        <a:lnSpc>
                          <a:spcPct val="115000"/>
                        </a:lnSpc>
                        <a:spcAft>
                          <a:spcPts val="0"/>
                        </a:spcAft>
                      </a:pPr>
                      <a:r>
                        <a:rPr lang="en-US" sz="1800" dirty="0">
                          <a:effectLst/>
                          <a:latin typeface="Times New Roman" panose="02020603050405020304" pitchFamily="18" charset="0"/>
                          <a:cs typeface="Times New Roman" panose="02020603050405020304" pitchFamily="18" charset="0"/>
                        </a:rPr>
                        <a:t>Type II PL: </a:t>
                      </a:r>
                      <a:r>
                        <a:rPr lang="en-US" sz="1800" dirty="0" err="1">
                          <a:effectLst/>
                          <a:latin typeface="Times New Roman" panose="02020603050405020304" pitchFamily="18" charset="0"/>
                          <a:cs typeface="Times New Roman" panose="02020603050405020304" pitchFamily="18" charset="0"/>
                        </a:rPr>
                        <a:t>đột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biến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hưởng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domain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heparin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90736395"/>
                  </a:ext>
                </a:extLst>
              </a:tr>
            </a:tbl>
          </a:graphicData>
        </a:graphic>
      </p:graphicFrame>
    </p:spTree>
    <p:extLst>
      <p:ext uri="{BB962C8B-B14F-4D97-AF65-F5344CB8AC3E}">
        <p14:creationId xmlns:p14="http://schemas.microsoft.com/office/powerpoint/2010/main" val="9588262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err="1"/>
              <a:t>Đột</a:t>
            </a:r>
            <a:r>
              <a:rPr lang="en-US" dirty="0"/>
              <a:t> </a:t>
            </a:r>
            <a:r>
              <a:rPr lang="en-US" dirty="0" err="1"/>
              <a:t>biến</a:t>
            </a:r>
            <a:r>
              <a:rPr lang="en-US" dirty="0"/>
              <a:t> type I, </a:t>
            </a:r>
            <a:r>
              <a:rPr lang="en-US" dirty="0" err="1"/>
              <a:t>liên</a:t>
            </a:r>
            <a:r>
              <a:rPr lang="en-US" dirty="0"/>
              <a:t> </a:t>
            </a:r>
            <a:r>
              <a:rPr lang="en-US" dirty="0" err="1"/>
              <a:t>quan</a:t>
            </a:r>
            <a:r>
              <a:rPr lang="en-US" dirty="0"/>
              <a:t> </a:t>
            </a:r>
            <a:r>
              <a:rPr lang="en-US" dirty="0" err="1"/>
              <a:t>tới</a:t>
            </a:r>
            <a:r>
              <a:rPr lang="en-US" dirty="0"/>
              <a:t> </a:t>
            </a:r>
            <a:r>
              <a:rPr lang="en-US" dirty="0" err="1"/>
              <a:t>nguy</a:t>
            </a:r>
            <a:r>
              <a:rPr lang="en-US" dirty="0"/>
              <a:t> </a:t>
            </a:r>
            <a:r>
              <a:rPr lang="en-US" dirty="0" err="1"/>
              <a:t>cơ</a:t>
            </a:r>
            <a:r>
              <a:rPr lang="en-US" dirty="0"/>
              <a:t> </a:t>
            </a:r>
            <a:r>
              <a:rPr lang="en-US" dirty="0" err="1"/>
              <a:t>thuyên</a:t>
            </a:r>
            <a:r>
              <a:rPr lang="en-US" dirty="0"/>
              <a:t> </a:t>
            </a:r>
            <a:r>
              <a:rPr lang="en-US" dirty="0" err="1"/>
              <a:t>tắc</a:t>
            </a:r>
            <a:r>
              <a:rPr lang="en-US" dirty="0"/>
              <a:t> </a:t>
            </a:r>
            <a:r>
              <a:rPr lang="en-US" dirty="0" err="1"/>
              <a:t>huyết</a:t>
            </a:r>
            <a:r>
              <a:rPr lang="en-US" dirty="0"/>
              <a:t> </a:t>
            </a:r>
            <a:r>
              <a:rPr lang="en-US" dirty="0" err="1"/>
              <a:t>khối</a:t>
            </a:r>
            <a:r>
              <a:rPr lang="en-US" dirty="0"/>
              <a:t> </a:t>
            </a:r>
            <a:r>
              <a:rPr lang="en-US" dirty="0" err="1"/>
              <a:t>tĩnh</a:t>
            </a:r>
            <a:r>
              <a:rPr lang="en-US" dirty="0"/>
              <a:t> </a:t>
            </a:r>
            <a:r>
              <a:rPr lang="en-US" dirty="0" err="1"/>
              <a:t>mạch</a:t>
            </a:r>
            <a:r>
              <a:rPr lang="en-US" dirty="0"/>
              <a:t> </a:t>
            </a:r>
            <a:r>
              <a:rPr lang="en-US" dirty="0" err="1"/>
              <a:t>nhiều</a:t>
            </a:r>
            <a:r>
              <a:rPr lang="en-US" dirty="0"/>
              <a:t> </a:t>
            </a:r>
            <a:r>
              <a:rPr lang="en-US" dirty="0" err="1"/>
              <a:t>hơn</a:t>
            </a:r>
            <a:r>
              <a:rPr lang="en-US" dirty="0"/>
              <a:t> </a:t>
            </a:r>
            <a:r>
              <a:rPr lang="en-US" dirty="0" err="1"/>
              <a:t>đột</a:t>
            </a:r>
            <a:r>
              <a:rPr lang="en-US" dirty="0"/>
              <a:t> </a:t>
            </a:r>
            <a:r>
              <a:rPr lang="en-US" dirty="0" err="1"/>
              <a:t>biến</a:t>
            </a:r>
            <a:r>
              <a:rPr lang="en-US" dirty="0"/>
              <a:t> </a:t>
            </a:r>
            <a:r>
              <a:rPr lang="en-US" dirty="0" err="1"/>
              <a:t>chỉ</a:t>
            </a:r>
            <a:r>
              <a:rPr lang="en-US" dirty="0"/>
              <a:t> </a:t>
            </a:r>
            <a:r>
              <a:rPr lang="en-US" dirty="0" err="1"/>
              <a:t>ảnh</a:t>
            </a:r>
            <a:r>
              <a:rPr lang="en-US" dirty="0"/>
              <a:t> </a:t>
            </a:r>
            <a:r>
              <a:rPr lang="en-US" dirty="0" err="1"/>
              <a:t>hưởng</a:t>
            </a:r>
            <a:r>
              <a:rPr lang="en-US" dirty="0"/>
              <a:t> </a:t>
            </a:r>
            <a:r>
              <a:rPr lang="en-US" dirty="0" err="1"/>
              <a:t>tới</a:t>
            </a:r>
            <a:r>
              <a:rPr lang="en-US" dirty="0"/>
              <a:t> domain </a:t>
            </a:r>
            <a:r>
              <a:rPr lang="en-US" dirty="0" err="1"/>
              <a:t>liên</a:t>
            </a:r>
            <a:r>
              <a:rPr lang="en-US" dirty="0"/>
              <a:t> </a:t>
            </a:r>
            <a:r>
              <a:rPr lang="en-US" dirty="0" err="1"/>
              <a:t>kết</a:t>
            </a:r>
            <a:r>
              <a:rPr lang="en-US" dirty="0"/>
              <a:t> </a:t>
            </a:r>
            <a:r>
              <a:rPr lang="en-US" dirty="0" err="1"/>
              <a:t>với</a:t>
            </a:r>
            <a:r>
              <a:rPr lang="en-US" dirty="0"/>
              <a:t> heparin</a:t>
            </a:r>
          </a:p>
          <a:p>
            <a:pPr lvl="0"/>
            <a:r>
              <a:rPr lang="en-US" dirty="0" smtClean="0"/>
              <a:t>AT </a:t>
            </a:r>
            <a:r>
              <a:rPr lang="en-US" dirty="0" err="1"/>
              <a:t>còn</a:t>
            </a:r>
            <a:r>
              <a:rPr lang="en-US" dirty="0"/>
              <a:t> </a:t>
            </a:r>
            <a:r>
              <a:rPr lang="en-US" dirty="0" err="1"/>
              <a:t>giảm</a:t>
            </a:r>
            <a:r>
              <a:rPr lang="en-US" dirty="0"/>
              <a:t> </a:t>
            </a:r>
            <a:r>
              <a:rPr lang="en-US" dirty="0" err="1"/>
              <a:t>trong</a:t>
            </a:r>
            <a:r>
              <a:rPr lang="en-US" dirty="0"/>
              <a:t> </a:t>
            </a:r>
            <a:r>
              <a:rPr lang="en-US" dirty="0" err="1"/>
              <a:t>sepsip</a:t>
            </a:r>
            <a:r>
              <a:rPr lang="en-US" dirty="0"/>
              <a:t> </a:t>
            </a:r>
            <a:r>
              <a:rPr lang="en-US" dirty="0" err="1"/>
              <a:t>và</a:t>
            </a:r>
            <a:r>
              <a:rPr lang="en-US" dirty="0"/>
              <a:t> </a:t>
            </a:r>
            <a:r>
              <a:rPr lang="en-US" dirty="0" err="1"/>
              <a:t>trên</a:t>
            </a:r>
            <a:r>
              <a:rPr lang="en-US" dirty="0"/>
              <a:t> </a:t>
            </a:r>
            <a:r>
              <a:rPr lang="en-US" dirty="0" err="1"/>
              <a:t>những</a:t>
            </a:r>
            <a:r>
              <a:rPr lang="en-US" dirty="0"/>
              <a:t> </a:t>
            </a:r>
            <a:r>
              <a:rPr lang="en-US" dirty="0" err="1"/>
              <a:t>bệnh</a:t>
            </a:r>
            <a:r>
              <a:rPr lang="en-US" dirty="0"/>
              <a:t> </a:t>
            </a:r>
            <a:r>
              <a:rPr lang="en-US" dirty="0" err="1"/>
              <a:t>nhân</a:t>
            </a:r>
            <a:r>
              <a:rPr lang="en-US" dirty="0"/>
              <a:t> </a:t>
            </a:r>
            <a:r>
              <a:rPr lang="en-US" dirty="0" err="1"/>
              <a:t>nhận</a:t>
            </a:r>
            <a:r>
              <a:rPr lang="en-US" dirty="0"/>
              <a:t> </a:t>
            </a:r>
            <a:r>
              <a:rPr lang="en-US" dirty="0" err="1"/>
              <a:t>được</a:t>
            </a:r>
            <a:r>
              <a:rPr lang="en-US" dirty="0"/>
              <a:t> </a:t>
            </a:r>
            <a:r>
              <a:rPr lang="en-US" dirty="0" err="1"/>
              <a:t>aspariginase</a:t>
            </a:r>
            <a:r>
              <a:rPr lang="en-US" dirty="0"/>
              <a:t> </a:t>
            </a:r>
            <a:r>
              <a:rPr lang="en-US" dirty="0" err="1"/>
              <a:t>trong</a:t>
            </a:r>
            <a:r>
              <a:rPr lang="en-US" dirty="0"/>
              <a:t> </a:t>
            </a:r>
            <a:r>
              <a:rPr lang="en-US" dirty="0" err="1"/>
              <a:t>điều</a:t>
            </a:r>
            <a:r>
              <a:rPr lang="en-US" dirty="0"/>
              <a:t> </a:t>
            </a:r>
            <a:r>
              <a:rPr lang="en-US" dirty="0" err="1"/>
              <a:t>trị</a:t>
            </a:r>
            <a:r>
              <a:rPr lang="en-US" dirty="0"/>
              <a:t> </a:t>
            </a:r>
            <a:r>
              <a:rPr lang="en-US" dirty="0" err="1"/>
              <a:t>bạch</a:t>
            </a:r>
            <a:r>
              <a:rPr lang="en-US" dirty="0"/>
              <a:t> </a:t>
            </a:r>
            <a:r>
              <a:rPr lang="en-US" dirty="0" err="1"/>
              <a:t>cầu</a:t>
            </a:r>
            <a:r>
              <a:rPr lang="en-US" dirty="0"/>
              <a:t> </a:t>
            </a:r>
            <a:r>
              <a:rPr lang="en-US" dirty="0" err="1"/>
              <a:t>cấp</a:t>
            </a:r>
            <a:r>
              <a:rPr lang="en-US" dirty="0"/>
              <a:t>, </a:t>
            </a:r>
            <a:r>
              <a:rPr lang="en-US" dirty="0" err="1"/>
              <a:t>sử</a:t>
            </a:r>
            <a:r>
              <a:rPr lang="en-US" dirty="0"/>
              <a:t> </a:t>
            </a:r>
            <a:r>
              <a:rPr lang="en-US" dirty="0" err="1"/>
              <a:t>dụng</a:t>
            </a:r>
            <a:r>
              <a:rPr lang="en-US" dirty="0"/>
              <a:t> </a:t>
            </a:r>
            <a:r>
              <a:rPr lang="en-US" dirty="0" err="1"/>
              <a:t>thuốc</a:t>
            </a:r>
            <a:r>
              <a:rPr lang="en-US" dirty="0"/>
              <a:t> heparin, </a:t>
            </a:r>
            <a:r>
              <a:rPr lang="en-US" dirty="0" err="1"/>
              <a:t>huyết</a:t>
            </a:r>
            <a:r>
              <a:rPr lang="en-US" dirty="0"/>
              <a:t> </a:t>
            </a:r>
            <a:r>
              <a:rPr lang="en-US" dirty="0" err="1"/>
              <a:t>khối</a:t>
            </a:r>
            <a:r>
              <a:rPr lang="en-US" dirty="0"/>
              <a:t>, DIC, </a:t>
            </a:r>
            <a:r>
              <a:rPr lang="en-US" dirty="0" err="1"/>
              <a:t>bệnh</a:t>
            </a:r>
            <a:r>
              <a:rPr lang="en-US" dirty="0"/>
              <a:t> </a:t>
            </a:r>
            <a:r>
              <a:rPr lang="en-US" dirty="0" err="1"/>
              <a:t>gan</a:t>
            </a:r>
            <a:r>
              <a:rPr lang="en-US" dirty="0"/>
              <a:t>, </a:t>
            </a:r>
            <a:r>
              <a:rPr lang="en-US" dirty="0" err="1"/>
              <a:t>bệnh</a:t>
            </a:r>
            <a:r>
              <a:rPr lang="en-US" dirty="0"/>
              <a:t> </a:t>
            </a:r>
            <a:r>
              <a:rPr lang="en-US" dirty="0" err="1"/>
              <a:t>thận</a:t>
            </a:r>
            <a:r>
              <a:rPr lang="en-US" dirty="0"/>
              <a:t>.</a:t>
            </a:r>
          </a:p>
          <a:p>
            <a:endParaRPr lang="en-US" dirty="0"/>
          </a:p>
        </p:txBody>
      </p:sp>
    </p:spTree>
    <p:extLst>
      <p:ext uri="{BB962C8B-B14F-4D97-AF65-F5344CB8AC3E}">
        <p14:creationId xmlns:p14="http://schemas.microsoft.com/office/powerpoint/2010/main" val="2622524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C</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6065" y="1690689"/>
            <a:ext cx="8170605" cy="4385646"/>
          </a:xfrm>
          <a:prstGeom prst="rect">
            <a:avLst/>
          </a:prstGeom>
          <a:noFill/>
          <a:ln>
            <a:noFill/>
          </a:ln>
        </p:spPr>
      </p:pic>
    </p:spTree>
    <p:extLst>
      <p:ext uri="{BB962C8B-B14F-4D97-AF65-F5344CB8AC3E}">
        <p14:creationId xmlns:p14="http://schemas.microsoft.com/office/powerpoint/2010/main" val="13673396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pPr lvl="3"/>
            <a:r>
              <a:rPr lang="en-US" dirty="0"/>
              <a:t>Protein C </a:t>
            </a:r>
            <a:r>
              <a:rPr lang="en-US" dirty="0" err="1"/>
              <a:t>là</a:t>
            </a:r>
            <a:r>
              <a:rPr lang="en-US" dirty="0"/>
              <a:t> </a:t>
            </a:r>
            <a:r>
              <a:rPr lang="en-US" dirty="0" err="1"/>
              <a:t>một</a:t>
            </a:r>
            <a:r>
              <a:rPr lang="en-US" dirty="0"/>
              <a:t> protease serine </a:t>
            </a:r>
            <a:r>
              <a:rPr lang="en-US" dirty="0" err="1"/>
              <a:t>phụ</a:t>
            </a:r>
            <a:r>
              <a:rPr lang="en-US" dirty="0"/>
              <a:t> </a:t>
            </a:r>
            <a:r>
              <a:rPr lang="en-US" dirty="0" err="1"/>
              <a:t>thuộc</a:t>
            </a:r>
            <a:r>
              <a:rPr lang="en-US" dirty="0"/>
              <a:t> vitamin K, MW 62kDa, </a:t>
            </a:r>
            <a:r>
              <a:rPr lang="en-US" dirty="0" err="1"/>
              <a:t>và</a:t>
            </a:r>
            <a:r>
              <a:rPr lang="en-US" dirty="0"/>
              <a:t> </a:t>
            </a:r>
            <a:r>
              <a:rPr lang="en-US" dirty="0" err="1"/>
              <a:t>là</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của</a:t>
            </a:r>
            <a:r>
              <a:rPr lang="en-US" dirty="0"/>
              <a:t> con </a:t>
            </a:r>
            <a:r>
              <a:rPr lang="en-US" dirty="0" err="1"/>
              <a:t>đường</a:t>
            </a:r>
            <a:r>
              <a:rPr lang="en-US" dirty="0"/>
              <a:t> </a:t>
            </a:r>
            <a:r>
              <a:rPr lang="en-US" dirty="0" err="1"/>
              <a:t>kháng</a:t>
            </a:r>
            <a:r>
              <a:rPr lang="en-US" dirty="0"/>
              <a:t> </a:t>
            </a:r>
            <a:r>
              <a:rPr lang="en-US" dirty="0" err="1"/>
              <a:t>đông</a:t>
            </a:r>
            <a:r>
              <a:rPr lang="en-US" dirty="0"/>
              <a:t> </a:t>
            </a:r>
            <a:r>
              <a:rPr lang="en-US" dirty="0" err="1"/>
              <a:t>tự</a:t>
            </a:r>
            <a:r>
              <a:rPr lang="en-US" dirty="0"/>
              <a:t> </a:t>
            </a:r>
            <a:r>
              <a:rPr lang="en-US" dirty="0" err="1" smtClean="0"/>
              <a:t>nhiên</a:t>
            </a:r>
            <a:endParaRPr lang="en-US" dirty="0" smtClean="0"/>
          </a:p>
          <a:p>
            <a:pPr lvl="3"/>
            <a:r>
              <a:rPr lang="en-US" dirty="0" smtClean="0"/>
              <a:t> </a:t>
            </a:r>
            <a:r>
              <a:rPr lang="en-US" dirty="0" err="1"/>
              <a:t>Nó</a:t>
            </a:r>
            <a:r>
              <a:rPr lang="en-US" dirty="0"/>
              <a:t> </a:t>
            </a:r>
            <a:r>
              <a:rPr lang="en-US" dirty="0" err="1"/>
              <a:t>tuần</a:t>
            </a:r>
            <a:r>
              <a:rPr lang="en-US" dirty="0"/>
              <a:t> </a:t>
            </a:r>
            <a:r>
              <a:rPr lang="en-US" dirty="0" err="1"/>
              <a:t>hoàn</a:t>
            </a:r>
            <a:r>
              <a:rPr lang="en-US" dirty="0"/>
              <a:t> </a:t>
            </a:r>
            <a:r>
              <a:rPr lang="en-US" dirty="0" err="1"/>
              <a:t>dưới</a:t>
            </a:r>
            <a:r>
              <a:rPr lang="en-US" dirty="0"/>
              <a:t> </a:t>
            </a:r>
            <a:r>
              <a:rPr lang="en-US" dirty="0" err="1"/>
              <a:t>dạng</a:t>
            </a:r>
            <a:r>
              <a:rPr lang="en-US" dirty="0"/>
              <a:t> </a:t>
            </a:r>
            <a:r>
              <a:rPr lang="en-US" dirty="0" err="1"/>
              <a:t>một</a:t>
            </a:r>
            <a:r>
              <a:rPr lang="en-US" dirty="0"/>
              <a:t> </a:t>
            </a:r>
            <a:r>
              <a:rPr lang="en-US" dirty="0" err="1"/>
              <a:t>chuỗi</a:t>
            </a:r>
            <a:r>
              <a:rPr lang="en-US" dirty="0"/>
              <a:t> </a:t>
            </a:r>
            <a:r>
              <a:rPr lang="en-US" dirty="0" err="1"/>
              <a:t>đơn</a:t>
            </a:r>
            <a:r>
              <a:rPr lang="en-US" dirty="0"/>
              <a:t> protein </a:t>
            </a:r>
            <a:r>
              <a:rPr lang="en-US" dirty="0" err="1"/>
              <a:t>và</a:t>
            </a:r>
            <a:r>
              <a:rPr lang="en-US" dirty="0"/>
              <a:t> </a:t>
            </a:r>
            <a:r>
              <a:rPr lang="en-US" dirty="0" err="1"/>
              <a:t>được</a:t>
            </a:r>
            <a:r>
              <a:rPr lang="en-US" dirty="0"/>
              <a:t> </a:t>
            </a:r>
            <a:r>
              <a:rPr lang="en-US" dirty="0" err="1"/>
              <a:t>chuyển</a:t>
            </a:r>
            <a:r>
              <a:rPr lang="en-US" dirty="0"/>
              <a:t> </a:t>
            </a:r>
            <a:r>
              <a:rPr lang="en-US" dirty="0" err="1"/>
              <a:t>thành</a:t>
            </a:r>
            <a:r>
              <a:rPr lang="en-US" dirty="0"/>
              <a:t> </a:t>
            </a:r>
            <a:r>
              <a:rPr lang="en-US" dirty="0" err="1"/>
              <a:t>dạng</a:t>
            </a:r>
            <a:r>
              <a:rPr lang="en-US" dirty="0"/>
              <a:t> </a:t>
            </a:r>
            <a:r>
              <a:rPr lang="en-US" dirty="0" err="1"/>
              <a:t>hoạt</a:t>
            </a:r>
            <a:r>
              <a:rPr lang="en-US" dirty="0"/>
              <a:t> </a:t>
            </a:r>
            <a:r>
              <a:rPr lang="en-US" dirty="0" err="1"/>
              <a:t>động</a:t>
            </a:r>
            <a:r>
              <a:rPr lang="en-US" dirty="0"/>
              <a:t> </a:t>
            </a:r>
            <a:r>
              <a:rPr lang="en-US" dirty="0" err="1"/>
              <a:t>nhờ</a:t>
            </a:r>
            <a:r>
              <a:rPr lang="en-US" dirty="0"/>
              <a:t> thrombin ( protein C </a:t>
            </a:r>
            <a:r>
              <a:rPr lang="en-US" dirty="0" err="1"/>
              <a:t>hoạt</a:t>
            </a:r>
            <a:r>
              <a:rPr lang="en-US" dirty="0"/>
              <a:t> </a:t>
            </a:r>
            <a:r>
              <a:rPr lang="en-US" dirty="0" err="1"/>
              <a:t>hóa</a:t>
            </a:r>
            <a:r>
              <a:rPr lang="en-US" dirty="0"/>
              <a:t> hay APC</a:t>
            </a:r>
            <a:r>
              <a:rPr lang="en-US" dirty="0" smtClean="0"/>
              <a:t>),</a:t>
            </a:r>
          </a:p>
          <a:p>
            <a:pPr lvl="3"/>
            <a:r>
              <a:rPr lang="en-US" dirty="0" smtClean="0"/>
              <a:t>Cofactor: </a:t>
            </a:r>
            <a:r>
              <a:rPr lang="en-US" dirty="0"/>
              <a:t>protein </a:t>
            </a:r>
            <a:r>
              <a:rPr lang="en-US" dirty="0" smtClean="0"/>
              <a:t>S</a:t>
            </a:r>
          </a:p>
          <a:p>
            <a:pPr lvl="3"/>
            <a:r>
              <a:rPr lang="en-US" dirty="0" err="1" smtClean="0"/>
              <a:t>Vai</a:t>
            </a:r>
            <a:r>
              <a:rPr lang="en-US" dirty="0"/>
              <a:t> </a:t>
            </a:r>
            <a:r>
              <a:rPr lang="en-US" dirty="0" err="1" smtClean="0"/>
              <a:t>trò</a:t>
            </a:r>
            <a:r>
              <a:rPr lang="en-US" dirty="0" smtClean="0"/>
              <a:t>:</a:t>
            </a:r>
          </a:p>
          <a:p>
            <a:pPr lvl="4"/>
            <a:r>
              <a:rPr lang="en-US" dirty="0" smtClean="0"/>
              <a:t> </a:t>
            </a:r>
            <a:r>
              <a:rPr lang="en-US" dirty="0" err="1" smtClean="0"/>
              <a:t>Thoái</a:t>
            </a:r>
            <a:r>
              <a:rPr lang="en-US" dirty="0" smtClean="0"/>
              <a:t> </a:t>
            </a:r>
            <a:r>
              <a:rPr lang="en-US" dirty="0" err="1"/>
              <a:t>giáng</a:t>
            </a:r>
            <a:r>
              <a:rPr lang="en-US" dirty="0"/>
              <a:t> </a:t>
            </a:r>
            <a:r>
              <a:rPr lang="en-US" dirty="0" err="1"/>
              <a:t>yếu</a:t>
            </a:r>
            <a:r>
              <a:rPr lang="en-US" dirty="0"/>
              <a:t> </a:t>
            </a:r>
            <a:r>
              <a:rPr lang="en-US" dirty="0" err="1"/>
              <a:t>tố</a:t>
            </a:r>
            <a:r>
              <a:rPr lang="en-US" dirty="0"/>
              <a:t> </a:t>
            </a:r>
            <a:r>
              <a:rPr lang="en-US" dirty="0" err="1"/>
              <a:t>Va</a:t>
            </a:r>
            <a:r>
              <a:rPr lang="en-US" dirty="0"/>
              <a:t>  </a:t>
            </a:r>
            <a:r>
              <a:rPr lang="en-US" dirty="0" err="1"/>
              <a:t>và</a:t>
            </a:r>
            <a:r>
              <a:rPr lang="en-US" dirty="0"/>
              <a:t> </a:t>
            </a:r>
            <a:r>
              <a:rPr lang="en-US" dirty="0" err="1"/>
              <a:t>VIIIa</a:t>
            </a:r>
            <a:r>
              <a:rPr lang="en-US" dirty="0"/>
              <a:t>. </a:t>
            </a:r>
            <a:endParaRPr lang="en-US" dirty="0" smtClean="0"/>
          </a:p>
          <a:p>
            <a:pPr lvl="4"/>
            <a:r>
              <a:rPr lang="en-US" dirty="0" err="1"/>
              <a:t>H</a:t>
            </a:r>
            <a:r>
              <a:rPr lang="en-US" dirty="0" err="1" smtClean="0"/>
              <a:t>oạt</a:t>
            </a:r>
            <a:r>
              <a:rPr lang="en-US" dirty="0" smtClean="0"/>
              <a:t> </a:t>
            </a:r>
            <a:r>
              <a:rPr lang="en-US" dirty="0" err="1"/>
              <a:t>tính</a:t>
            </a:r>
            <a:r>
              <a:rPr lang="en-US" dirty="0"/>
              <a:t> </a:t>
            </a:r>
            <a:r>
              <a:rPr lang="en-US" dirty="0" err="1"/>
              <a:t>kháng</a:t>
            </a:r>
            <a:r>
              <a:rPr lang="en-US" dirty="0"/>
              <a:t> </a:t>
            </a:r>
            <a:r>
              <a:rPr lang="en-US" dirty="0" err="1"/>
              <a:t>viêm</a:t>
            </a:r>
            <a:r>
              <a:rPr lang="en-US" dirty="0"/>
              <a:t> </a:t>
            </a:r>
            <a:r>
              <a:rPr lang="en-US" dirty="0" err="1"/>
              <a:t>và</a:t>
            </a:r>
            <a:r>
              <a:rPr lang="en-US" dirty="0"/>
              <a:t> </a:t>
            </a:r>
            <a:r>
              <a:rPr lang="en-US" dirty="0" err="1"/>
              <a:t>chống</a:t>
            </a:r>
            <a:r>
              <a:rPr lang="en-US" dirty="0"/>
              <a:t> </a:t>
            </a:r>
            <a:r>
              <a:rPr lang="en-US" dirty="0" err="1"/>
              <a:t>chết</a:t>
            </a:r>
            <a:r>
              <a:rPr lang="en-US" dirty="0"/>
              <a:t> </a:t>
            </a:r>
            <a:r>
              <a:rPr lang="en-US" dirty="0" err="1"/>
              <a:t>theo</a:t>
            </a:r>
            <a:r>
              <a:rPr lang="en-US" dirty="0"/>
              <a:t> </a:t>
            </a:r>
            <a:r>
              <a:rPr lang="en-US" dirty="0" err="1"/>
              <a:t>chu</a:t>
            </a:r>
            <a:r>
              <a:rPr lang="en-US" dirty="0"/>
              <a:t> </a:t>
            </a:r>
            <a:r>
              <a:rPr lang="en-US" dirty="0" err="1"/>
              <a:t>trình</a:t>
            </a:r>
            <a:r>
              <a:rPr lang="en-US" dirty="0" smtClean="0"/>
              <a:t>.</a:t>
            </a:r>
          </a:p>
          <a:p>
            <a:pPr lvl="4"/>
            <a:r>
              <a:rPr lang="en-US" dirty="0" smtClean="0"/>
              <a:t> </a:t>
            </a:r>
            <a:r>
              <a:rPr lang="en-US" dirty="0"/>
              <a:t>APC </a:t>
            </a:r>
            <a:r>
              <a:rPr lang="en-US" dirty="0" err="1"/>
              <a:t>còn</a:t>
            </a:r>
            <a:r>
              <a:rPr lang="en-US" dirty="0"/>
              <a:t> </a:t>
            </a:r>
            <a:r>
              <a:rPr lang="en-US" dirty="0" err="1"/>
              <a:t>liên</a:t>
            </a:r>
            <a:r>
              <a:rPr lang="en-US" dirty="0"/>
              <a:t> </a:t>
            </a:r>
            <a:r>
              <a:rPr lang="en-US" dirty="0" err="1" smtClean="0"/>
              <a:t>kết</a:t>
            </a:r>
            <a:r>
              <a:rPr lang="en-US" dirty="0" smtClean="0"/>
              <a:t> </a:t>
            </a:r>
            <a:r>
              <a:rPr lang="en-US" dirty="0" err="1" smtClean="0"/>
              <a:t>và</a:t>
            </a:r>
            <a:r>
              <a:rPr lang="en-US" dirty="0" smtClean="0"/>
              <a:t> </a:t>
            </a:r>
            <a:r>
              <a:rPr lang="en-US" dirty="0" err="1" smtClean="0"/>
              <a:t>ức</a:t>
            </a:r>
            <a:r>
              <a:rPr lang="en-US" dirty="0" smtClean="0"/>
              <a:t> </a:t>
            </a:r>
            <a:r>
              <a:rPr lang="en-US" dirty="0" err="1" smtClean="0"/>
              <a:t>chế</a:t>
            </a:r>
            <a:r>
              <a:rPr lang="en-US" dirty="0" smtClean="0"/>
              <a:t> PAI-1</a:t>
            </a:r>
            <a:r>
              <a:rPr lang="en-US" dirty="0" smtClean="0">
                <a:sym typeface="Wingdings" panose="05000000000000000000" pitchFamily="2" charset="2"/>
              </a:rPr>
              <a:t> </a:t>
            </a:r>
            <a:r>
              <a:rPr lang="en-US" dirty="0" err="1" smtClean="0"/>
              <a:t>ngăn</a:t>
            </a:r>
            <a:r>
              <a:rPr lang="en-US" dirty="0" smtClean="0"/>
              <a:t> </a:t>
            </a:r>
            <a:r>
              <a:rPr lang="en-US" dirty="0" err="1"/>
              <a:t>ức</a:t>
            </a:r>
            <a:r>
              <a:rPr lang="en-US" dirty="0"/>
              <a:t> </a:t>
            </a:r>
            <a:r>
              <a:rPr lang="en-US" dirty="0" err="1"/>
              <a:t>chế</a:t>
            </a:r>
            <a:r>
              <a:rPr lang="en-US" dirty="0"/>
              <a:t> t-PA </a:t>
            </a:r>
            <a:r>
              <a:rPr lang="en-US" dirty="0" err="1"/>
              <a:t>và</a:t>
            </a:r>
            <a:r>
              <a:rPr lang="en-US" dirty="0"/>
              <a:t> </a:t>
            </a:r>
            <a:r>
              <a:rPr lang="en-US" dirty="0" err="1"/>
              <a:t>làm</a:t>
            </a:r>
            <a:r>
              <a:rPr lang="en-US" dirty="0"/>
              <a:t> </a:t>
            </a:r>
            <a:r>
              <a:rPr lang="en-US" dirty="0" err="1"/>
              <a:t>tăng</a:t>
            </a:r>
            <a:r>
              <a:rPr lang="en-US" dirty="0"/>
              <a:t> </a:t>
            </a:r>
            <a:r>
              <a:rPr lang="en-US" dirty="0" err="1"/>
              <a:t>sự</a:t>
            </a:r>
            <a:r>
              <a:rPr lang="en-US" dirty="0"/>
              <a:t> </a:t>
            </a:r>
            <a:r>
              <a:rPr lang="en-US" dirty="0" err="1"/>
              <a:t>tiêu</a:t>
            </a:r>
            <a:r>
              <a:rPr lang="en-US" dirty="0"/>
              <a:t> </a:t>
            </a:r>
            <a:r>
              <a:rPr lang="en-US" dirty="0" err="1"/>
              <a:t>sợi</a:t>
            </a:r>
            <a:r>
              <a:rPr lang="en-US" dirty="0"/>
              <a:t> </a:t>
            </a:r>
            <a:r>
              <a:rPr lang="en-US" dirty="0" err="1"/>
              <a:t>huyết</a:t>
            </a:r>
            <a:r>
              <a:rPr lang="en-US" dirty="0"/>
              <a:t>.</a:t>
            </a:r>
            <a:endParaRPr lang="en-US" sz="1600" dirty="0"/>
          </a:p>
          <a:p>
            <a:pPr lvl="3"/>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PCI (</a:t>
            </a:r>
            <a:r>
              <a:rPr lang="en-US" dirty="0" err="1" smtClean="0"/>
              <a:t>lịch</a:t>
            </a:r>
            <a:r>
              <a:rPr lang="en-US" dirty="0" smtClean="0"/>
              <a:t> </a:t>
            </a:r>
            <a:r>
              <a:rPr lang="en-US" dirty="0" err="1"/>
              <a:t>sử</a:t>
            </a:r>
            <a:r>
              <a:rPr lang="en-US" dirty="0"/>
              <a:t> </a:t>
            </a:r>
            <a:r>
              <a:rPr lang="en-US" dirty="0" err="1"/>
              <a:t>được</a:t>
            </a:r>
            <a:r>
              <a:rPr lang="en-US" dirty="0"/>
              <a:t> </a:t>
            </a:r>
            <a:r>
              <a:rPr lang="en-US" dirty="0" err="1"/>
              <a:t>biết</a:t>
            </a:r>
            <a:r>
              <a:rPr lang="en-US" dirty="0"/>
              <a:t> </a:t>
            </a:r>
            <a:r>
              <a:rPr lang="en-US" dirty="0" err="1"/>
              <a:t>đến</a:t>
            </a:r>
            <a:r>
              <a:rPr lang="en-US" dirty="0"/>
              <a:t> </a:t>
            </a:r>
            <a:r>
              <a:rPr lang="en-US" dirty="0" err="1"/>
              <a:t>là</a:t>
            </a:r>
            <a:r>
              <a:rPr lang="en-US" dirty="0"/>
              <a:t> PAI-3) </a:t>
            </a:r>
            <a:r>
              <a:rPr lang="en-US" dirty="0" err="1"/>
              <a:t>một</a:t>
            </a:r>
            <a:r>
              <a:rPr lang="en-US" dirty="0"/>
              <a:t> </a:t>
            </a:r>
            <a:r>
              <a:rPr lang="en-US" dirty="0" err="1"/>
              <a:t>chất</a:t>
            </a:r>
            <a:r>
              <a:rPr lang="en-US" dirty="0"/>
              <a:t> </a:t>
            </a:r>
            <a:r>
              <a:rPr lang="en-US" dirty="0" err="1"/>
              <a:t>thuộc</a:t>
            </a:r>
            <a:r>
              <a:rPr lang="en-US" dirty="0"/>
              <a:t> </a:t>
            </a:r>
            <a:r>
              <a:rPr lang="en-US" dirty="0" err="1"/>
              <a:t>gia</a:t>
            </a:r>
            <a:r>
              <a:rPr lang="en-US" dirty="0"/>
              <a:t> </a:t>
            </a:r>
            <a:r>
              <a:rPr lang="en-US" dirty="0" err="1"/>
              <a:t>đình</a:t>
            </a:r>
            <a:r>
              <a:rPr lang="en-US" dirty="0"/>
              <a:t> SERPIN </a:t>
            </a:r>
            <a:r>
              <a:rPr lang="en-US" dirty="0" err="1"/>
              <a:t>của</a:t>
            </a:r>
            <a:r>
              <a:rPr lang="en-US" dirty="0"/>
              <a:t> </a:t>
            </a:r>
            <a:r>
              <a:rPr lang="en-US" dirty="0" err="1"/>
              <a:t>chất</a:t>
            </a:r>
            <a:r>
              <a:rPr lang="en-US" dirty="0"/>
              <a:t> </a:t>
            </a:r>
            <a:r>
              <a:rPr lang="en-US" dirty="0" err="1"/>
              <a:t>ức</a:t>
            </a:r>
            <a:r>
              <a:rPr lang="en-US" dirty="0"/>
              <a:t> </a:t>
            </a:r>
            <a:r>
              <a:rPr lang="en-US" dirty="0" err="1"/>
              <a:t>chế</a:t>
            </a:r>
            <a:r>
              <a:rPr lang="en-US" dirty="0"/>
              <a:t> protease. </a:t>
            </a:r>
            <a:endParaRPr lang="en-US" sz="1600" dirty="0"/>
          </a:p>
          <a:p>
            <a:pPr lvl="3"/>
            <a:r>
              <a:rPr lang="en-US" dirty="0" smtClean="0"/>
              <a:t>T1/2: </a:t>
            </a:r>
            <a:r>
              <a:rPr lang="en-US" dirty="0"/>
              <a:t>6h</a:t>
            </a:r>
            <a:endParaRPr lang="en-US" sz="1600" dirty="0"/>
          </a:p>
          <a:p>
            <a:endParaRPr lang="en-US" dirty="0"/>
          </a:p>
        </p:txBody>
      </p:sp>
    </p:spTree>
    <p:extLst>
      <p:ext uri="{BB962C8B-B14F-4D97-AF65-F5344CB8AC3E}">
        <p14:creationId xmlns:p14="http://schemas.microsoft.com/office/powerpoint/2010/main" val="2493117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endParaRPr lang="en-US" dirty="0"/>
          </a:p>
        </p:txBody>
      </p:sp>
      <p:sp>
        <p:nvSpPr>
          <p:cNvPr id="3" name="Content Placeholder 2"/>
          <p:cNvSpPr>
            <a:spLocks noGrp="1"/>
          </p:cNvSpPr>
          <p:nvPr>
            <p:ph idx="1"/>
          </p:nvPr>
        </p:nvSpPr>
        <p:spPr/>
        <p:txBody>
          <a:bodyPr>
            <a:normAutofit/>
          </a:bodyPr>
          <a:lstStyle/>
          <a:p>
            <a:pPr lvl="0"/>
            <a:r>
              <a:rPr lang="en-US" dirty="0" err="1" smtClean="0"/>
              <a:t>Miễn</a:t>
            </a:r>
            <a:r>
              <a:rPr lang="en-US" dirty="0" smtClean="0"/>
              <a:t> </a:t>
            </a:r>
            <a:r>
              <a:rPr lang="en-US" dirty="0" err="1"/>
              <a:t>dịch</a:t>
            </a:r>
            <a:r>
              <a:rPr lang="en-US" dirty="0"/>
              <a:t> </a:t>
            </a:r>
            <a:r>
              <a:rPr lang="en-US" dirty="0" err="1"/>
              <a:t>bởi</a:t>
            </a:r>
            <a:r>
              <a:rPr lang="en-US" dirty="0"/>
              <a:t> ELISA . </a:t>
            </a:r>
            <a:r>
              <a:rPr lang="en-US" dirty="0" err="1"/>
              <a:t>Chỉ</a:t>
            </a:r>
            <a:r>
              <a:rPr lang="en-US" dirty="0"/>
              <a:t> </a:t>
            </a:r>
            <a:r>
              <a:rPr lang="en-US" dirty="0" err="1"/>
              <a:t>đánh</a:t>
            </a:r>
            <a:r>
              <a:rPr lang="en-US" dirty="0"/>
              <a:t> </a:t>
            </a:r>
            <a:r>
              <a:rPr lang="en-US" dirty="0" err="1"/>
              <a:t>giá</a:t>
            </a:r>
            <a:r>
              <a:rPr lang="en-US" dirty="0"/>
              <a:t> </a:t>
            </a:r>
            <a:r>
              <a:rPr lang="en-US" dirty="0" err="1"/>
              <a:t>số</a:t>
            </a:r>
            <a:r>
              <a:rPr lang="en-US" dirty="0"/>
              <a:t> </a:t>
            </a:r>
            <a:r>
              <a:rPr lang="en-US" dirty="0" err="1"/>
              <a:t>lượng</a:t>
            </a:r>
            <a:r>
              <a:rPr lang="en-US" dirty="0"/>
              <a:t>, </a:t>
            </a:r>
            <a:r>
              <a:rPr lang="en-US" dirty="0" err="1"/>
              <a:t>không</a:t>
            </a:r>
            <a:r>
              <a:rPr lang="en-US" dirty="0"/>
              <a:t> </a:t>
            </a:r>
            <a:r>
              <a:rPr lang="en-US" dirty="0" err="1"/>
              <a:t>đánh</a:t>
            </a:r>
            <a:r>
              <a:rPr lang="en-US" dirty="0"/>
              <a:t> </a:t>
            </a:r>
            <a:r>
              <a:rPr lang="en-US" dirty="0" err="1"/>
              <a:t>giá</a:t>
            </a:r>
            <a:r>
              <a:rPr lang="en-US" dirty="0"/>
              <a:t> </a:t>
            </a:r>
            <a:r>
              <a:rPr lang="en-US" dirty="0" err="1"/>
              <a:t>chức</a:t>
            </a:r>
            <a:r>
              <a:rPr lang="en-US" dirty="0"/>
              <a:t> </a:t>
            </a:r>
            <a:r>
              <a:rPr lang="en-US" dirty="0" err="1"/>
              <a:t>năng</a:t>
            </a:r>
            <a:r>
              <a:rPr lang="en-US" dirty="0"/>
              <a:t>. </a:t>
            </a:r>
            <a:endParaRPr lang="en-US" sz="2400" dirty="0"/>
          </a:p>
          <a:p>
            <a:pPr lvl="0"/>
            <a:r>
              <a:rPr lang="en-US" dirty="0" err="1"/>
              <a:t>Hình</a:t>
            </a:r>
            <a:r>
              <a:rPr lang="en-US" dirty="0"/>
              <a:t> </a:t>
            </a:r>
            <a:r>
              <a:rPr lang="en-US" dirty="0" err="1"/>
              <a:t>thành</a:t>
            </a:r>
            <a:r>
              <a:rPr lang="en-US" dirty="0"/>
              <a:t> </a:t>
            </a:r>
            <a:r>
              <a:rPr lang="en-US" dirty="0" err="1"/>
              <a:t>cục</a:t>
            </a:r>
            <a:r>
              <a:rPr lang="en-US" dirty="0"/>
              <a:t> </a:t>
            </a:r>
            <a:r>
              <a:rPr lang="en-US" dirty="0" err="1"/>
              <a:t>máu</a:t>
            </a:r>
            <a:r>
              <a:rPr lang="en-US" dirty="0"/>
              <a:t> </a:t>
            </a:r>
            <a:r>
              <a:rPr lang="en-US" dirty="0" err="1"/>
              <a:t>đông</a:t>
            </a:r>
            <a:r>
              <a:rPr lang="en-US" dirty="0"/>
              <a:t> qua APTT: </a:t>
            </a:r>
            <a:r>
              <a:rPr lang="en-US" dirty="0" err="1"/>
              <a:t>thời</a:t>
            </a:r>
            <a:r>
              <a:rPr lang="en-US" dirty="0"/>
              <a:t> </a:t>
            </a:r>
            <a:r>
              <a:rPr lang="en-US" dirty="0" err="1"/>
              <a:t>gian</a:t>
            </a:r>
            <a:r>
              <a:rPr lang="en-US" dirty="0"/>
              <a:t> </a:t>
            </a:r>
            <a:r>
              <a:rPr lang="en-US" dirty="0" err="1"/>
              <a:t>hình</a:t>
            </a:r>
            <a:r>
              <a:rPr lang="en-US" dirty="0"/>
              <a:t> </a:t>
            </a:r>
            <a:r>
              <a:rPr lang="en-US" dirty="0" err="1"/>
              <a:t>thành</a:t>
            </a:r>
            <a:r>
              <a:rPr lang="en-US" dirty="0"/>
              <a:t> </a:t>
            </a:r>
            <a:r>
              <a:rPr lang="en-US" dirty="0" err="1"/>
              <a:t>cục</a:t>
            </a:r>
            <a:r>
              <a:rPr lang="en-US" dirty="0"/>
              <a:t> </a:t>
            </a:r>
            <a:r>
              <a:rPr lang="en-US" dirty="0" err="1"/>
              <a:t>máu</a:t>
            </a:r>
            <a:r>
              <a:rPr lang="en-US" dirty="0"/>
              <a:t> </a:t>
            </a:r>
            <a:r>
              <a:rPr lang="en-US" dirty="0" err="1"/>
              <a:t>đông</a:t>
            </a:r>
            <a:r>
              <a:rPr lang="en-US" dirty="0"/>
              <a:t> </a:t>
            </a:r>
            <a:r>
              <a:rPr lang="en-US" dirty="0" err="1"/>
              <a:t>sau</a:t>
            </a:r>
            <a:r>
              <a:rPr lang="en-US" dirty="0"/>
              <a:t> </a:t>
            </a:r>
            <a:r>
              <a:rPr lang="en-US" dirty="0" err="1"/>
              <a:t>khi</a:t>
            </a:r>
            <a:r>
              <a:rPr lang="en-US" dirty="0"/>
              <a:t> </a:t>
            </a:r>
            <a:r>
              <a:rPr lang="en-US" dirty="0" err="1"/>
              <a:t>thêm</a:t>
            </a:r>
            <a:r>
              <a:rPr lang="en-US" dirty="0"/>
              <a:t> APC </a:t>
            </a:r>
            <a:r>
              <a:rPr lang="en-US" dirty="0" err="1"/>
              <a:t>và</a:t>
            </a:r>
            <a:r>
              <a:rPr lang="en-US" dirty="0"/>
              <a:t> </a:t>
            </a:r>
            <a:r>
              <a:rPr lang="en-US" dirty="0" err="1"/>
              <a:t>từ</a:t>
            </a:r>
            <a:r>
              <a:rPr lang="en-US" dirty="0"/>
              <a:t> </a:t>
            </a:r>
            <a:r>
              <a:rPr lang="en-US" dirty="0" err="1"/>
              <a:t>đó</a:t>
            </a:r>
            <a:r>
              <a:rPr lang="en-US" dirty="0"/>
              <a:t> </a:t>
            </a:r>
            <a:r>
              <a:rPr lang="en-US" dirty="0" err="1"/>
              <a:t>số</a:t>
            </a:r>
            <a:r>
              <a:rPr lang="en-US" dirty="0"/>
              <a:t> </a:t>
            </a:r>
            <a:r>
              <a:rPr lang="en-US" dirty="0" err="1"/>
              <a:t>lượng</a:t>
            </a:r>
            <a:r>
              <a:rPr lang="en-US" dirty="0"/>
              <a:t> protein C </a:t>
            </a:r>
            <a:r>
              <a:rPr lang="en-US" dirty="0" err="1"/>
              <a:t>hiện</a:t>
            </a:r>
            <a:r>
              <a:rPr lang="en-US" dirty="0"/>
              <a:t> </a:t>
            </a:r>
            <a:r>
              <a:rPr lang="en-US" dirty="0" err="1"/>
              <a:t>diện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xác</a:t>
            </a:r>
            <a:r>
              <a:rPr lang="en-US" dirty="0"/>
              <a:t> </a:t>
            </a:r>
            <a:r>
              <a:rPr lang="en-US" dirty="0" err="1"/>
              <a:t>định</a:t>
            </a:r>
            <a:endParaRPr lang="en-US" sz="2400" dirty="0"/>
          </a:p>
          <a:p>
            <a:pPr lvl="0"/>
            <a:r>
              <a:rPr lang="en-US" dirty="0" err="1"/>
              <a:t>Thử</a:t>
            </a:r>
            <a:r>
              <a:rPr lang="en-US" dirty="0"/>
              <a:t> </a:t>
            </a:r>
            <a:r>
              <a:rPr lang="en-US" dirty="0" err="1"/>
              <a:t>nghiệm</a:t>
            </a:r>
            <a:r>
              <a:rPr lang="en-US" dirty="0"/>
              <a:t> </a:t>
            </a:r>
            <a:r>
              <a:rPr lang="en-US" dirty="0" err="1"/>
              <a:t>chất</a:t>
            </a:r>
            <a:r>
              <a:rPr lang="en-US" dirty="0"/>
              <a:t> </a:t>
            </a:r>
            <a:r>
              <a:rPr lang="en-US" dirty="0" err="1"/>
              <a:t>màu</a:t>
            </a:r>
            <a:r>
              <a:rPr lang="en-US" dirty="0"/>
              <a:t>: protein </a:t>
            </a:r>
            <a:r>
              <a:rPr lang="en-US" dirty="0" err="1"/>
              <a:t>được</a:t>
            </a:r>
            <a:r>
              <a:rPr lang="en-US" dirty="0"/>
              <a:t> </a:t>
            </a:r>
            <a:r>
              <a:rPr lang="en-US" dirty="0" err="1"/>
              <a:t>hoạt</a:t>
            </a:r>
            <a:r>
              <a:rPr lang="en-US" dirty="0"/>
              <a:t> </a:t>
            </a:r>
            <a:r>
              <a:rPr lang="en-US" dirty="0" err="1"/>
              <a:t>hóa</a:t>
            </a:r>
            <a:r>
              <a:rPr lang="en-US" dirty="0"/>
              <a:t> </a:t>
            </a:r>
            <a:r>
              <a:rPr lang="en-US" dirty="0" err="1"/>
              <a:t>sử</a:t>
            </a:r>
            <a:r>
              <a:rPr lang="en-US" dirty="0"/>
              <a:t> </a:t>
            </a:r>
            <a:r>
              <a:rPr lang="en-US" dirty="0" err="1"/>
              <a:t>dụng</a:t>
            </a:r>
            <a:r>
              <a:rPr lang="en-US" dirty="0"/>
              <a:t> </a:t>
            </a:r>
            <a:r>
              <a:rPr lang="en-US" dirty="0" err="1"/>
              <a:t>Protac</a:t>
            </a:r>
            <a:r>
              <a:rPr lang="en-US" dirty="0"/>
              <a:t>, </a:t>
            </a:r>
            <a:r>
              <a:rPr lang="en-US" dirty="0" err="1"/>
              <a:t>một</a:t>
            </a:r>
            <a:r>
              <a:rPr lang="en-US" dirty="0"/>
              <a:t> </a:t>
            </a:r>
            <a:r>
              <a:rPr lang="en-US" dirty="0" err="1"/>
              <a:t>phần</a:t>
            </a:r>
            <a:r>
              <a:rPr lang="en-US" dirty="0"/>
              <a:t> </a:t>
            </a:r>
            <a:r>
              <a:rPr lang="en-US" dirty="0" err="1"/>
              <a:t>triết</a:t>
            </a:r>
            <a:r>
              <a:rPr lang="en-US" dirty="0"/>
              <a:t> </a:t>
            </a:r>
            <a:r>
              <a:rPr lang="en-US" dirty="0" err="1"/>
              <a:t>từ</a:t>
            </a:r>
            <a:r>
              <a:rPr lang="en-US" dirty="0"/>
              <a:t> </a:t>
            </a:r>
            <a:r>
              <a:rPr lang="en-US" dirty="0" err="1"/>
              <a:t>nọc</a:t>
            </a:r>
            <a:r>
              <a:rPr lang="en-US" dirty="0"/>
              <a:t> </a:t>
            </a:r>
            <a:r>
              <a:rPr lang="en-US" dirty="0" err="1"/>
              <a:t>độc</a:t>
            </a:r>
            <a:r>
              <a:rPr lang="en-US" dirty="0"/>
              <a:t> </a:t>
            </a:r>
            <a:r>
              <a:rPr lang="en-US" dirty="0" err="1"/>
              <a:t>của</a:t>
            </a:r>
            <a:r>
              <a:rPr lang="en-US" dirty="0"/>
              <a:t> con </a:t>
            </a:r>
            <a:r>
              <a:rPr lang="en-US" dirty="0" err="1"/>
              <a:t>Akistrodon</a:t>
            </a:r>
            <a:r>
              <a:rPr lang="en-US" dirty="0"/>
              <a:t> </a:t>
            </a:r>
            <a:r>
              <a:rPr lang="en-US" dirty="0" err="1"/>
              <a:t>contortrix</a:t>
            </a:r>
            <a:r>
              <a:rPr lang="en-US" dirty="0"/>
              <a:t> </a:t>
            </a:r>
            <a:r>
              <a:rPr lang="en-US" dirty="0" err="1"/>
              <a:t>contortrix</a:t>
            </a:r>
            <a:r>
              <a:rPr lang="en-US" dirty="0"/>
              <a:t> </a:t>
            </a:r>
            <a:r>
              <a:rPr lang="en-US" dirty="0" err="1"/>
              <a:t>và</a:t>
            </a:r>
            <a:r>
              <a:rPr lang="en-US" dirty="0"/>
              <a:t> </a:t>
            </a:r>
            <a:r>
              <a:rPr lang="en-US" dirty="0" err="1"/>
              <a:t>nồng</a:t>
            </a:r>
            <a:r>
              <a:rPr lang="en-US" dirty="0"/>
              <a:t> </a:t>
            </a:r>
            <a:r>
              <a:rPr lang="en-US" dirty="0" err="1"/>
              <a:t>độ</a:t>
            </a:r>
            <a:r>
              <a:rPr lang="en-US" dirty="0"/>
              <a:t> protein C </a:t>
            </a:r>
            <a:r>
              <a:rPr lang="en-US" dirty="0" err="1"/>
              <a:t>được</a:t>
            </a:r>
            <a:r>
              <a:rPr lang="en-US" dirty="0"/>
              <a:t> </a:t>
            </a:r>
            <a:r>
              <a:rPr lang="en-US" dirty="0" err="1"/>
              <a:t>xác</a:t>
            </a:r>
            <a:r>
              <a:rPr lang="en-US" dirty="0"/>
              <a:t> </a:t>
            </a:r>
            <a:r>
              <a:rPr lang="en-US" dirty="0" err="1"/>
              <a:t>định</a:t>
            </a:r>
            <a:r>
              <a:rPr lang="en-US" dirty="0"/>
              <a:t> </a:t>
            </a:r>
            <a:r>
              <a:rPr lang="en-US" dirty="0" err="1"/>
              <a:t>từ</a:t>
            </a:r>
            <a:r>
              <a:rPr lang="en-US" dirty="0"/>
              <a:t> </a:t>
            </a:r>
            <a:r>
              <a:rPr lang="en-US" dirty="0" err="1"/>
              <a:t>tỷ</a:t>
            </a:r>
            <a:r>
              <a:rPr lang="en-US" dirty="0"/>
              <a:t> </a:t>
            </a:r>
            <a:r>
              <a:rPr lang="en-US" dirty="0" err="1"/>
              <a:t>lệ</a:t>
            </a:r>
            <a:r>
              <a:rPr lang="en-US" dirty="0"/>
              <a:t> </a:t>
            </a:r>
            <a:r>
              <a:rPr lang="en-US" dirty="0" err="1"/>
              <a:t>thay</a:t>
            </a:r>
            <a:r>
              <a:rPr lang="en-US" dirty="0"/>
              <a:t> </a:t>
            </a:r>
            <a:r>
              <a:rPr lang="en-US" dirty="0" err="1"/>
              <a:t>đổi</a:t>
            </a:r>
            <a:r>
              <a:rPr lang="en-US" dirty="0"/>
              <a:t> </a:t>
            </a:r>
            <a:r>
              <a:rPr lang="en-US" dirty="0" err="1"/>
              <a:t>màu</a:t>
            </a:r>
            <a:r>
              <a:rPr lang="en-US" dirty="0"/>
              <a:t> </a:t>
            </a:r>
            <a:r>
              <a:rPr lang="en-US" dirty="0" err="1"/>
              <a:t>sắc</a:t>
            </a:r>
            <a:r>
              <a:rPr lang="en-US" dirty="0"/>
              <a:t> </a:t>
            </a:r>
            <a:r>
              <a:rPr lang="en-US" dirty="0" err="1"/>
              <a:t>trong</a:t>
            </a:r>
            <a:r>
              <a:rPr lang="en-US" dirty="0"/>
              <a:t> </a:t>
            </a:r>
            <a:r>
              <a:rPr lang="en-US" dirty="0" err="1"/>
              <a:t>mẫu</a:t>
            </a:r>
            <a:r>
              <a:rPr lang="en-US" dirty="0"/>
              <a:t> test do </a:t>
            </a:r>
            <a:r>
              <a:rPr lang="en-US" dirty="0" err="1"/>
              <a:t>sự</a:t>
            </a:r>
            <a:r>
              <a:rPr lang="en-US" dirty="0"/>
              <a:t> </a:t>
            </a:r>
            <a:r>
              <a:rPr lang="en-US" dirty="0" err="1"/>
              <a:t>phân</a:t>
            </a:r>
            <a:r>
              <a:rPr lang="en-US" dirty="0"/>
              <a:t> </a:t>
            </a:r>
            <a:r>
              <a:rPr lang="en-US" dirty="0" err="1"/>
              <a:t>cắt</a:t>
            </a:r>
            <a:r>
              <a:rPr lang="en-US" dirty="0"/>
              <a:t> </a:t>
            </a:r>
            <a:r>
              <a:rPr lang="en-US" dirty="0" err="1"/>
              <a:t>chất</a:t>
            </a:r>
            <a:r>
              <a:rPr lang="en-US" dirty="0"/>
              <a:t> </a:t>
            </a:r>
            <a:r>
              <a:rPr lang="en-US" dirty="0" err="1"/>
              <a:t>nền</a:t>
            </a:r>
            <a:endParaRPr lang="en-US" sz="2400" dirty="0"/>
          </a:p>
          <a:p>
            <a:pPr lvl="0"/>
            <a:r>
              <a:rPr lang="en-US" dirty="0"/>
              <a:t>Test </a:t>
            </a:r>
            <a:r>
              <a:rPr lang="en-US" dirty="0" err="1"/>
              <a:t>dựa</a:t>
            </a:r>
            <a:r>
              <a:rPr lang="en-US" dirty="0"/>
              <a:t> </a:t>
            </a:r>
            <a:r>
              <a:rPr lang="en-US" dirty="0" err="1"/>
              <a:t>vào</a:t>
            </a:r>
            <a:r>
              <a:rPr lang="en-US" dirty="0"/>
              <a:t> </a:t>
            </a:r>
            <a:r>
              <a:rPr lang="en-US" dirty="0" err="1"/>
              <a:t>sự</a:t>
            </a:r>
            <a:r>
              <a:rPr lang="en-US" dirty="0"/>
              <a:t> </a:t>
            </a:r>
            <a:r>
              <a:rPr lang="en-US" dirty="0" err="1"/>
              <a:t>sản</a:t>
            </a:r>
            <a:r>
              <a:rPr lang="en-US" dirty="0"/>
              <a:t> </a:t>
            </a:r>
            <a:r>
              <a:rPr lang="en-US" dirty="0" err="1"/>
              <a:t>sinh</a:t>
            </a:r>
            <a:r>
              <a:rPr lang="en-US" dirty="0"/>
              <a:t> thrombin </a:t>
            </a:r>
            <a:endParaRPr lang="en-US" sz="2400" dirty="0"/>
          </a:p>
          <a:p>
            <a:endParaRPr lang="en-US" dirty="0"/>
          </a:p>
        </p:txBody>
      </p:sp>
    </p:spTree>
    <p:extLst>
      <p:ext uri="{BB962C8B-B14F-4D97-AF65-F5344CB8AC3E}">
        <p14:creationId xmlns:p14="http://schemas.microsoft.com/office/powerpoint/2010/main" val="978633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Chromogenic Assay</a:t>
            </a:r>
            <a:endParaRPr lang="en-US" dirty="0"/>
          </a:p>
        </p:txBody>
      </p:sp>
      <p:sp>
        <p:nvSpPr>
          <p:cNvPr id="3" name="Content Placeholder 2"/>
          <p:cNvSpPr>
            <a:spLocks noGrp="1"/>
          </p:cNvSpPr>
          <p:nvPr>
            <p:ph idx="1"/>
          </p:nvPr>
        </p:nvSpPr>
        <p:spPr/>
        <p:txBody>
          <a:bodyPr/>
          <a:lstStyle/>
          <a:p>
            <a:r>
              <a:rPr lang="en-US" dirty="0" err="1"/>
              <a:t>H</a:t>
            </a:r>
            <a:r>
              <a:rPr lang="en-US" dirty="0" err="1" smtClean="0"/>
              <a:t>uyết</a:t>
            </a:r>
            <a:r>
              <a:rPr lang="en-US" dirty="0" smtClean="0"/>
              <a:t> </a:t>
            </a:r>
            <a:r>
              <a:rPr lang="en-US" dirty="0" err="1" smtClean="0"/>
              <a:t>tương</a:t>
            </a:r>
            <a:r>
              <a:rPr lang="en-US" dirty="0" smtClean="0"/>
              <a:t> </a:t>
            </a:r>
            <a:r>
              <a:rPr lang="en-US" dirty="0" err="1" smtClean="0"/>
              <a:t>nghèo</a:t>
            </a:r>
            <a:r>
              <a:rPr lang="en-US" dirty="0" smtClean="0"/>
              <a:t> </a:t>
            </a:r>
            <a:r>
              <a:rPr lang="en-US" dirty="0" err="1" smtClean="0"/>
              <a:t>tiểu</a:t>
            </a:r>
            <a:r>
              <a:rPr lang="en-US" dirty="0" smtClean="0"/>
              <a:t> </a:t>
            </a:r>
            <a:r>
              <a:rPr lang="en-US" dirty="0" err="1" smtClean="0"/>
              <a:t>cầu</a:t>
            </a:r>
            <a:r>
              <a:rPr lang="en-US" dirty="0" smtClean="0"/>
              <a:t> </a:t>
            </a:r>
            <a:r>
              <a:rPr lang="en-US" dirty="0" err="1" smtClean="0"/>
              <a:t>được</a:t>
            </a:r>
            <a:r>
              <a:rPr lang="en-US" dirty="0" smtClean="0"/>
              <a:t> ủ ở 37 </a:t>
            </a:r>
            <a:r>
              <a:rPr lang="en-US" dirty="0" err="1" smtClean="0"/>
              <a:t>độ</a:t>
            </a:r>
            <a:r>
              <a:rPr lang="en-US" dirty="0" smtClean="0"/>
              <a:t> C </a:t>
            </a:r>
            <a:r>
              <a:rPr lang="en-US" dirty="0" err="1" smtClean="0"/>
              <a:t>với</a:t>
            </a:r>
            <a:r>
              <a:rPr lang="en-US" dirty="0" smtClean="0"/>
              <a:t> protein </a:t>
            </a:r>
            <a:r>
              <a:rPr lang="en-US" dirty="0"/>
              <a:t>C </a:t>
            </a:r>
            <a:r>
              <a:rPr lang="en-US" dirty="0" err="1"/>
              <a:t>hoạt</a:t>
            </a:r>
            <a:r>
              <a:rPr lang="en-US" dirty="0"/>
              <a:t> </a:t>
            </a:r>
            <a:r>
              <a:rPr lang="en-US" dirty="0" err="1"/>
              <a:t>hóa</a:t>
            </a:r>
            <a:r>
              <a:rPr lang="en-US" dirty="0"/>
              <a:t>, </a:t>
            </a:r>
            <a:r>
              <a:rPr lang="en-US" dirty="0" err="1"/>
              <a:t>ví</a:t>
            </a:r>
            <a:r>
              <a:rPr lang="en-US" dirty="0"/>
              <a:t> </a:t>
            </a:r>
            <a:r>
              <a:rPr lang="en-US" dirty="0" err="1"/>
              <a:t>dụ</a:t>
            </a:r>
            <a:r>
              <a:rPr lang="en-US" dirty="0"/>
              <a:t> </a:t>
            </a:r>
            <a:r>
              <a:rPr lang="en-US" dirty="0" err="1"/>
              <a:t>Protac</a:t>
            </a:r>
            <a:r>
              <a:rPr lang="en-US" dirty="0"/>
              <a:t>. </a:t>
            </a:r>
            <a:r>
              <a:rPr lang="en-US" dirty="0" err="1"/>
              <a:t>Sau</a:t>
            </a:r>
            <a:r>
              <a:rPr lang="en-US" dirty="0"/>
              <a:t> </a:t>
            </a:r>
            <a:r>
              <a:rPr lang="en-US" dirty="0" err="1"/>
              <a:t>khi</a:t>
            </a:r>
            <a:r>
              <a:rPr lang="en-US" dirty="0"/>
              <a:t> ủ (</a:t>
            </a:r>
            <a:r>
              <a:rPr lang="en-US" dirty="0" err="1"/>
              <a:t>thường</a:t>
            </a:r>
            <a:r>
              <a:rPr lang="en-US" dirty="0"/>
              <a:t> 5 </a:t>
            </a:r>
            <a:r>
              <a:rPr lang="en-US" dirty="0" err="1"/>
              <a:t>phút</a:t>
            </a:r>
            <a:r>
              <a:rPr lang="en-US" dirty="0"/>
              <a:t>) </a:t>
            </a:r>
            <a:r>
              <a:rPr lang="en-US" dirty="0" err="1"/>
              <a:t>một</a:t>
            </a:r>
            <a:r>
              <a:rPr lang="en-US" dirty="0"/>
              <a:t> </a:t>
            </a:r>
            <a:r>
              <a:rPr lang="en-US" dirty="0" err="1"/>
              <a:t>chất</a:t>
            </a:r>
            <a:r>
              <a:rPr lang="en-US" dirty="0"/>
              <a:t> </a:t>
            </a:r>
            <a:r>
              <a:rPr lang="en-US" dirty="0" err="1"/>
              <a:t>nền</a:t>
            </a:r>
            <a:r>
              <a:rPr lang="en-US" dirty="0"/>
              <a:t> </a:t>
            </a:r>
            <a:r>
              <a:rPr lang="en-US" dirty="0" err="1"/>
              <a:t>nhuộm</a:t>
            </a:r>
            <a:r>
              <a:rPr lang="en-US" dirty="0"/>
              <a:t> </a:t>
            </a:r>
            <a:r>
              <a:rPr lang="en-US" dirty="0" err="1"/>
              <a:t>màu</a:t>
            </a:r>
            <a:r>
              <a:rPr lang="en-US" dirty="0"/>
              <a:t> </a:t>
            </a:r>
            <a:r>
              <a:rPr lang="en-US" dirty="0" err="1"/>
              <a:t>cho</a:t>
            </a:r>
            <a:r>
              <a:rPr lang="en-US" dirty="0"/>
              <a:t> </a:t>
            </a:r>
            <a:r>
              <a:rPr lang="en-US" dirty="0" err="1"/>
              <a:t>sự</a:t>
            </a:r>
            <a:r>
              <a:rPr lang="en-US" dirty="0"/>
              <a:t> </a:t>
            </a:r>
            <a:r>
              <a:rPr lang="en-US" dirty="0" err="1"/>
              <a:t>hoạt</a:t>
            </a:r>
            <a:r>
              <a:rPr lang="en-US" dirty="0"/>
              <a:t> </a:t>
            </a:r>
            <a:r>
              <a:rPr lang="en-US" dirty="0" err="1"/>
              <a:t>hóa</a:t>
            </a:r>
            <a:r>
              <a:rPr lang="en-US" dirty="0"/>
              <a:t> protein C </a:t>
            </a:r>
            <a:r>
              <a:rPr lang="en-US" dirty="0" err="1"/>
              <a:t>được</a:t>
            </a:r>
            <a:r>
              <a:rPr lang="en-US" dirty="0"/>
              <a:t> </a:t>
            </a:r>
            <a:r>
              <a:rPr lang="en-US" dirty="0" err="1"/>
              <a:t>thêm</a:t>
            </a:r>
            <a:r>
              <a:rPr lang="en-US" dirty="0"/>
              <a:t> </a:t>
            </a:r>
            <a:r>
              <a:rPr lang="en-US" dirty="0" err="1"/>
              <a:t>vào</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mật</a:t>
            </a:r>
            <a:r>
              <a:rPr lang="en-US" dirty="0"/>
              <a:t> </a:t>
            </a:r>
            <a:r>
              <a:rPr lang="en-US" dirty="0" err="1"/>
              <a:t>độ</a:t>
            </a:r>
            <a:r>
              <a:rPr lang="en-US" dirty="0"/>
              <a:t> </a:t>
            </a:r>
            <a:r>
              <a:rPr lang="en-US" dirty="0" err="1"/>
              <a:t>quang</a:t>
            </a:r>
            <a:r>
              <a:rPr lang="en-US" dirty="0"/>
              <a:t> </a:t>
            </a:r>
            <a:r>
              <a:rPr lang="en-US" dirty="0" err="1"/>
              <a:t>học</a:t>
            </a:r>
            <a:r>
              <a:rPr lang="en-US" dirty="0"/>
              <a:t> </a:t>
            </a:r>
            <a:r>
              <a:rPr lang="en-US" dirty="0" err="1"/>
              <a:t>được</a:t>
            </a:r>
            <a:r>
              <a:rPr lang="en-US" dirty="0"/>
              <a:t> </a:t>
            </a:r>
            <a:r>
              <a:rPr lang="en-US" dirty="0" err="1"/>
              <a:t>đo</a:t>
            </a:r>
            <a:r>
              <a:rPr lang="en-US" dirty="0"/>
              <a:t> </a:t>
            </a:r>
            <a:r>
              <a:rPr lang="en-US" dirty="0" err="1"/>
              <a:t>và</a:t>
            </a:r>
            <a:r>
              <a:rPr lang="en-US" dirty="0"/>
              <a:t> so </a:t>
            </a:r>
            <a:r>
              <a:rPr lang="en-US" dirty="0" err="1"/>
              <a:t>sánh</a:t>
            </a:r>
            <a:r>
              <a:rPr lang="en-US" dirty="0"/>
              <a:t> </a:t>
            </a:r>
            <a:r>
              <a:rPr lang="en-US" dirty="0" err="1"/>
              <a:t>với</a:t>
            </a:r>
            <a:r>
              <a:rPr lang="en-US" dirty="0"/>
              <a:t> </a:t>
            </a:r>
            <a:r>
              <a:rPr lang="en-US" dirty="0" err="1"/>
              <a:t>đường</a:t>
            </a:r>
            <a:r>
              <a:rPr lang="en-US" dirty="0"/>
              <a:t> </a:t>
            </a:r>
            <a:r>
              <a:rPr lang="en-US" dirty="0" err="1"/>
              <a:t>cong</a:t>
            </a:r>
            <a:r>
              <a:rPr lang="en-US" dirty="0"/>
              <a:t> </a:t>
            </a:r>
            <a:r>
              <a:rPr lang="en-US" dirty="0" err="1"/>
              <a:t>chuẩn</a:t>
            </a:r>
            <a:r>
              <a:rPr lang="en-US" dirty="0"/>
              <a:t> </a:t>
            </a:r>
            <a:r>
              <a:rPr lang="en-US" dirty="0" err="1"/>
              <a:t>của</a:t>
            </a:r>
            <a:r>
              <a:rPr lang="en-US" dirty="0"/>
              <a:t> </a:t>
            </a:r>
            <a:r>
              <a:rPr lang="en-US" dirty="0" err="1"/>
              <a:t>nồng</a:t>
            </a:r>
            <a:r>
              <a:rPr lang="en-US" dirty="0"/>
              <a:t> </a:t>
            </a:r>
            <a:r>
              <a:rPr lang="en-US" dirty="0" err="1"/>
              <a:t>độ</a:t>
            </a:r>
            <a:r>
              <a:rPr lang="en-US" dirty="0"/>
              <a:t> </a:t>
            </a:r>
            <a:r>
              <a:rPr lang="en-US" dirty="0" err="1"/>
              <a:t>protine</a:t>
            </a:r>
            <a:r>
              <a:rPr lang="en-US" dirty="0"/>
              <a:t> C </a:t>
            </a:r>
            <a:r>
              <a:rPr lang="en-US" dirty="0" err="1"/>
              <a:t>được</a:t>
            </a:r>
            <a:r>
              <a:rPr lang="en-US" dirty="0"/>
              <a:t> </a:t>
            </a:r>
            <a:r>
              <a:rPr lang="en-US" dirty="0" err="1"/>
              <a:t>xác</a:t>
            </a:r>
            <a:r>
              <a:rPr lang="en-US" dirty="0"/>
              <a:t> </a:t>
            </a:r>
            <a:r>
              <a:rPr lang="en-US" dirty="0" err="1"/>
              <a:t>định</a:t>
            </a:r>
            <a:r>
              <a:rPr lang="en-US" dirty="0"/>
              <a:t>. </a:t>
            </a:r>
          </a:p>
        </p:txBody>
      </p:sp>
    </p:spTree>
    <p:extLst>
      <p:ext uri="{BB962C8B-B14F-4D97-AF65-F5344CB8AC3E}">
        <p14:creationId xmlns:p14="http://schemas.microsoft.com/office/powerpoint/2010/main" val="311745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err="1"/>
              <a:t>Được</a:t>
            </a:r>
            <a:r>
              <a:rPr lang="en-US" dirty="0"/>
              <a:t> </a:t>
            </a:r>
            <a:r>
              <a:rPr lang="en-US" dirty="0" err="1"/>
              <a:t>mô</a:t>
            </a:r>
            <a:r>
              <a:rPr lang="en-US" dirty="0"/>
              <a:t> </a:t>
            </a:r>
            <a:r>
              <a:rPr lang="en-US" dirty="0" err="1"/>
              <a:t>tả</a:t>
            </a:r>
            <a:r>
              <a:rPr lang="en-US" dirty="0"/>
              <a:t> </a:t>
            </a:r>
            <a:r>
              <a:rPr lang="en-US" dirty="0" err="1"/>
              <a:t>bởi</a:t>
            </a:r>
            <a:r>
              <a:rPr lang="en-US" dirty="0"/>
              <a:t> </a:t>
            </a:r>
            <a:r>
              <a:rPr lang="en-US" dirty="0" err="1"/>
              <a:t>Quik</a:t>
            </a:r>
            <a:r>
              <a:rPr lang="en-US" dirty="0"/>
              <a:t> </a:t>
            </a:r>
            <a:r>
              <a:rPr lang="en-US" dirty="0" err="1"/>
              <a:t>năm</a:t>
            </a:r>
            <a:r>
              <a:rPr lang="en-US" dirty="0"/>
              <a:t> 1935, </a:t>
            </a:r>
            <a:r>
              <a:rPr lang="en-US" dirty="0" err="1"/>
              <a:t>thường</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Quik</a:t>
            </a:r>
            <a:r>
              <a:rPr lang="en-US" dirty="0"/>
              <a:t> in Prothrombin </a:t>
            </a:r>
            <a:r>
              <a:rPr lang="en-US" dirty="0" smtClean="0"/>
              <a:t>Time</a:t>
            </a:r>
            <a:endParaRPr lang="vi-VN" dirty="0" smtClean="0"/>
          </a:p>
          <a:p>
            <a:pPr lvl="1">
              <a:buFont typeface="Arial" panose="020B0604020202020204" pitchFamily="34" charset="0"/>
              <a:buChar char="•"/>
            </a:pPr>
            <a:r>
              <a:rPr lang="vi-VN" dirty="0" smtClean="0"/>
              <a:t>M</a:t>
            </a:r>
            <a:r>
              <a:rPr lang="en-US" dirty="0" err="1" smtClean="0"/>
              <a:t>ục</a:t>
            </a:r>
            <a:r>
              <a:rPr lang="en-US" dirty="0" smtClean="0"/>
              <a:t> </a:t>
            </a:r>
            <a:r>
              <a:rPr lang="en-US" dirty="0" err="1" smtClean="0"/>
              <a:t>tiêu</a:t>
            </a:r>
            <a:r>
              <a:rPr lang="en-US" dirty="0" smtClean="0"/>
              <a:t>: </a:t>
            </a:r>
            <a:r>
              <a:rPr lang="en-US" dirty="0" err="1" smtClean="0"/>
              <a:t>đánh</a:t>
            </a:r>
            <a:r>
              <a:rPr lang="en-US" dirty="0" smtClean="0"/>
              <a:t> </a:t>
            </a:r>
            <a:r>
              <a:rPr lang="en-US" dirty="0" err="1" smtClean="0"/>
              <a:t>giá</a:t>
            </a:r>
            <a:r>
              <a:rPr lang="en-US" dirty="0" smtClean="0"/>
              <a:t> </a:t>
            </a:r>
            <a:r>
              <a:rPr lang="en-US" dirty="0" err="1"/>
              <a:t>đường</a:t>
            </a:r>
            <a:r>
              <a:rPr lang="en-US" dirty="0"/>
              <a:t> </a:t>
            </a:r>
            <a:r>
              <a:rPr lang="en-US" dirty="0" err="1"/>
              <a:t>đông</a:t>
            </a:r>
            <a:r>
              <a:rPr lang="en-US" dirty="0"/>
              <a:t> </a:t>
            </a:r>
            <a:r>
              <a:rPr lang="en-US" dirty="0" err="1"/>
              <a:t>máu</a:t>
            </a:r>
            <a:r>
              <a:rPr lang="en-US" dirty="0"/>
              <a:t> </a:t>
            </a:r>
            <a:r>
              <a:rPr lang="en-US" dirty="0" err="1"/>
              <a:t>ngoại</a:t>
            </a:r>
            <a:r>
              <a:rPr lang="en-US" dirty="0"/>
              <a:t> </a:t>
            </a:r>
            <a:r>
              <a:rPr lang="en-US" dirty="0" err="1"/>
              <a:t>sinh</a:t>
            </a:r>
            <a:r>
              <a:rPr lang="en-US" dirty="0"/>
              <a:t> </a:t>
            </a:r>
            <a:r>
              <a:rPr lang="en-US" dirty="0" err="1"/>
              <a:t>và</a:t>
            </a:r>
            <a:r>
              <a:rPr lang="en-US" dirty="0"/>
              <a:t> con </a:t>
            </a:r>
            <a:r>
              <a:rPr lang="en-US" dirty="0" err="1"/>
              <a:t>đường</a:t>
            </a:r>
            <a:r>
              <a:rPr lang="en-US" dirty="0"/>
              <a:t> </a:t>
            </a:r>
            <a:r>
              <a:rPr lang="en-US" dirty="0" err="1" smtClean="0"/>
              <a:t>chung</a:t>
            </a:r>
            <a:endParaRPr lang="en-US" dirty="0" smtClean="0"/>
          </a:p>
          <a:p>
            <a:pPr lvl="1">
              <a:buFont typeface="Arial" panose="020B0604020202020204" pitchFamily="34" charset="0"/>
              <a:buChar char="•"/>
            </a:pPr>
            <a:r>
              <a:rPr lang="en-US" dirty="0"/>
              <a:t>PT </a:t>
            </a:r>
            <a:r>
              <a:rPr lang="en-US" dirty="0" err="1"/>
              <a:t>là</a:t>
            </a:r>
            <a:r>
              <a:rPr lang="en-US" dirty="0"/>
              <a:t> </a:t>
            </a:r>
            <a:r>
              <a:rPr lang="en-US" dirty="0" err="1"/>
              <a:t>một</a:t>
            </a:r>
            <a:r>
              <a:rPr lang="en-US" dirty="0"/>
              <a:t> test </a:t>
            </a:r>
            <a:r>
              <a:rPr lang="en-US" dirty="0" err="1"/>
              <a:t>một</a:t>
            </a:r>
            <a:r>
              <a:rPr lang="en-US" dirty="0"/>
              <a:t> </a:t>
            </a:r>
            <a:r>
              <a:rPr lang="en-US" dirty="0" err="1"/>
              <a:t>giai</a:t>
            </a:r>
            <a:r>
              <a:rPr lang="en-US" dirty="0"/>
              <a:t> </a:t>
            </a:r>
            <a:r>
              <a:rPr lang="en-US" dirty="0" err="1"/>
              <a:t>đoạn</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tới</a:t>
            </a:r>
            <a:r>
              <a:rPr lang="en-US" dirty="0"/>
              <a:t> </a:t>
            </a:r>
            <a:r>
              <a:rPr lang="en-US" dirty="0" err="1"/>
              <a:t>khi</a:t>
            </a:r>
            <a:r>
              <a:rPr lang="en-US" dirty="0"/>
              <a:t> </a:t>
            </a:r>
            <a:r>
              <a:rPr lang="en-US" dirty="0" err="1"/>
              <a:t>hình</a:t>
            </a:r>
            <a:r>
              <a:rPr lang="en-US" dirty="0"/>
              <a:t> </a:t>
            </a:r>
            <a:r>
              <a:rPr lang="en-US" dirty="0" err="1"/>
              <a:t>thành</a:t>
            </a:r>
            <a:r>
              <a:rPr lang="en-US" dirty="0"/>
              <a:t> </a:t>
            </a:r>
            <a:r>
              <a:rPr lang="en-US" dirty="0" err="1"/>
              <a:t>cục</a:t>
            </a:r>
            <a:r>
              <a:rPr lang="en-US" dirty="0"/>
              <a:t> fibrin </a:t>
            </a:r>
            <a:r>
              <a:rPr lang="en-US" dirty="0" err="1"/>
              <a:t>sau</a:t>
            </a:r>
            <a:r>
              <a:rPr lang="en-US" dirty="0"/>
              <a:t> </a:t>
            </a:r>
            <a:r>
              <a:rPr lang="en-US" dirty="0" err="1"/>
              <a:t>khi</a:t>
            </a:r>
            <a:r>
              <a:rPr lang="en-US" dirty="0"/>
              <a:t> </a:t>
            </a:r>
            <a:r>
              <a:rPr lang="en-US" dirty="0" err="1"/>
              <a:t>thêm</a:t>
            </a:r>
            <a:r>
              <a:rPr lang="en-US" dirty="0"/>
              <a:t> </a:t>
            </a:r>
            <a:r>
              <a:rPr lang="en-US" dirty="0" err="1"/>
              <a:t>yếu</a:t>
            </a:r>
            <a:r>
              <a:rPr lang="en-US" dirty="0"/>
              <a:t> </a:t>
            </a:r>
            <a:r>
              <a:rPr lang="en-US" dirty="0" err="1"/>
              <a:t>tố</a:t>
            </a:r>
            <a:r>
              <a:rPr lang="en-US" dirty="0"/>
              <a:t> </a:t>
            </a:r>
            <a:r>
              <a:rPr lang="en-US" dirty="0" err="1"/>
              <a:t>mô</a:t>
            </a:r>
            <a:r>
              <a:rPr lang="en-US" dirty="0"/>
              <a:t> (TF) (</a:t>
            </a:r>
            <a:r>
              <a:rPr lang="en-US" dirty="0" err="1"/>
              <a:t>hoặc</a:t>
            </a:r>
            <a:r>
              <a:rPr lang="en-US" dirty="0"/>
              <a:t> </a:t>
            </a:r>
            <a:r>
              <a:rPr lang="en-US" dirty="0" err="1"/>
              <a:t>quá</a:t>
            </a:r>
            <a:r>
              <a:rPr lang="en-US" dirty="0"/>
              <a:t> </a:t>
            </a:r>
            <a:r>
              <a:rPr lang="en-US" dirty="0" err="1"/>
              <a:t>khứ</a:t>
            </a:r>
            <a:r>
              <a:rPr lang="en-US" dirty="0"/>
              <a:t> </a:t>
            </a:r>
            <a:r>
              <a:rPr lang="en-US" dirty="0" err="1"/>
              <a:t>gọi</a:t>
            </a:r>
            <a:r>
              <a:rPr lang="en-US" dirty="0"/>
              <a:t> </a:t>
            </a:r>
            <a:r>
              <a:rPr lang="en-US" dirty="0" err="1"/>
              <a:t>là</a:t>
            </a:r>
            <a:r>
              <a:rPr lang="en-US" dirty="0"/>
              <a:t> Tissue thromboplastin), phospholipid </a:t>
            </a:r>
            <a:r>
              <a:rPr lang="en-US" dirty="0" err="1"/>
              <a:t>và</a:t>
            </a:r>
            <a:r>
              <a:rPr lang="en-US" dirty="0"/>
              <a:t> calcium </a:t>
            </a:r>
            <a:r>
              <a:rPr lang="en-US" dirty="0" err="1"/>
              <a:t>vào</a:t>
            </a:r>
            <a:r>
              <a:rPr lang="en-US" dirty="0"/>
              <a:t> </a:t>
            </a:r>
            <a:r>
              <a:rPr lang="en-US" dirty="0" err="1"/>
              <a:t>huyết</a:t>
            </a:r>
            <a:r>
              <a:rPr lang="en-US" dirty="0"/>
              <a:t> </a:t>
            </a:r>
            <a:r>
              <a:rPr lang="en-US" dirty="0" err="1"/>
              <a:t>tương</a:t>
            </a:r>
            <a:r>
              <a:rPr lang="en-US" dirty="0"/>
              <a:t> </a:t>
            </a:r>
            <a:r>
              <a:rPr lang="en-US" dirty="0" err="1"/>
              <a:t>ngèo</a:t>
            </a:r>
            <a:r>
              <a:rPr lang="en-US" dirty="0"/>
              <a:t> </a:t>
            </a:r>
            <a:r>
              <a:rPr lang="en-US" dirty="0" err="1"/>
              <a:t>tiểu</a:t>
            </a:r>
            <a:r>
              <a:rPr lang="en-US" dirty="0"/>
              <a:t> </a:t>
            </a:r>
            <a:r>
              <a:rPr lang="en-US" dirty="0" err="1"/>
              <a:t>cầu</a:t>
            </a:r>
            <a:r>
              <a:rPr lang="en-US" dirty="0"/>
              <a:t>, </a:t>
            </a:r>
            <a:r>
              <a:rPr lang="en-US" dirty="0" err="1" smtClean="0"/>
              <a:t>decaldied</a:t>
            </a:r>
            <a:endParaRPr lang="en-US" dirty="0" smtClean="0"/>
          </a:p>
          <a:p>
            <a:pPr lvl="1">
              <a:buFont typeface="Arial" panose="020B0604020202020204" pitchFamily="34" charset="0"/>
              <a:buChar char="•"/>
            </a:pPr>
            <a:r>
              <a:rPr lang="en-US" dirty="0"/>
              <a:t>PT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bởi</a:t>
            </a:r>
            <a:r>
              <a:rPr lang="en-US" dirty="0"/>
              <a:t> </a:t>
            </a:r>
            <a:r>
              <a:rPr lang="en-US" dirty="0" err="1"/>
              <a:t>thiết</a:t>
            </a:r>
            <a:r>
              <a:rPr lang="en-US" dirty="0"/>
              <a:t> </a:t>
            </a:r>
            <a:r>
              <a:rPr lang="en-US" dirty="0" err="1"/>
              <a:t>bị</a:t>
            </a:r>
            <a:r>
              <a:rPr lang="en-US" dirty="0"/>
              <a:t>, </a:t>
            </a:r>
            <a:r>
              <a:rPr lang="en-US" dirty="0" err="1"/>
              <a:t>quan</a:t>
            </a:r>
            <a:r>
              <a:rPr lang="en-US" dirty="0"/>
              <a:t> </a:t>
            </a:r>
            <a:r>
              <a:rPr lang="en-US" dirty="0" err="1"/>
              <a:t>trọng</a:t>
            </a:r>
            <a:r>
              <a:rPr lang="en-US" dirty="0"/>
              <a:t> </a:t>
            </a:r>
            <a:r>
              <a:rPr lang="en-US" dirty="0" err="1"/>
              <a:t>hơn</a:t>
            </a:r>
            <a:r>
              <a:rPr lang="en-US" dirty="0"/>
              <a:t> </a:t>
            </a:r>
            <a:r>
              <a:rPr lang="en-US" dirty="0" err="1"/>
              <a:t>là</a:t>
            </a:r>
            <a:r>
              <a:rPr lang="en-US" dirty="0"/>
              <a:t> </a:t>
            </a:r>
            <a:r>
              <a:rPr lang="en-US" dirty="0" err="1"/>
              <a:t>thuốc</a:t>
            </a:r>
            <a:r>
              <a:rPr lang="en-US" dirty="0"/>
              <a:t> </a:t>
            </a:r>
            <a:r>
              <a:rPr lang="en-US" dirty="0" err="1"/>
              <a:t>thử</a:t>
            </a:r>
            <a:r>
              <a:rPr lang="en-US" dirty="0"/>
              <a:t> </a:t>
            </a:r>
            <a:endParaRPr lang="en-US" dirty="0" smtClean="0"/>
          </a:p>
          <a:p>
            <a:pPr lvl="1">
              <a:buFont typeface="Arial" panose="020B0604020202020204" pitchFamily="34" charset="0"/>
              <a:buChar char="•"/>
            </a:pPr>
            <a:r>
              <a:rPr lang="en-US" dirty="0"/>
              <a:t>INR  =  [Patient PT ÷ Control PT]</a:t>
            </a:r>
            <a:r>
              <a:rPr lang="en-US" baseline="30000" dirty="0"/>
              <a:t>ISI </a:t>
            </a:r>
            <a:endParaRPr lang="en-US" baseline="30000" dirty="0" smtClean="0"/>
          </a:p>
          <a:p>
            <a:pPr lvl="1">
              <a:buFont typeface="Arial" panose="020B0604020202020204" pitchFamily="34" charset="0"/>
              <a:buChar char="•"/>
            </a:pPr>
            <a:r>
              <a:rPr lang="en-US" dirty="0" smtClean="0"/>
              <a:t>ISI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thromboplastin </a:t>
            </a:r>
            <a:r>
              <a:rPr lang="en-US" dirty="0" err="1" smtClean="0"/>
              <a:t>tham</a:t>
            </a:r>
            <a:r>
              <a:rPr lang="en-US" dirty="0" smtClean="0"/>
              <a:t> </a:t>
            </a:r>
            <a:r>
              <a:rPr lang="en-US" dirty="0" err="1" smtClean="0"/>
              <a:t>chiếu</a:t>
            </a:r>
            <a:r>
              <a:rPr lang="en-US" dirty="0" smtClean="0"/>
              <a:t> </a:t>
            </a:r>
            <a:r>
              <a:rPr lang="en-US" dirty="0" err="1" smtClean="0"/>
              <a:t>quốc</a:t>
            </a:r>
            <a:r>
              <a:rPr lang="en-US" dirty="0" smtClean="0"/>
              <a:t> </a:t>
            </a:r>
            <a:r>
              <a:rPr lang="en-US" dirty="0" err="1" smtClean="0"/>
              <a:t>tế</a:t>
            </a:r>
            <a:r>
              <a:rPr lang="en-US" dirty="0" smtClean="0"/>
              <a:t> </a:t>
            </a:r>
          </a:p>
          <a:p>
            <a:pPr lvl="1">
              <a:buFont typeface="Arial" panose="020B0604020202020204" pitchFamily="34" charset="0"/>
              <a:buChar char="•"/>
            </a:pPr>
            <a:endParaRPr lang="vi-VN" dirty="0" smtClean="0"/>
          </a:p>
        </p:txBody>
      </p:sp>
    </p:spTree>
    <p:extLst>
      <p:ext uri="{BB962C8B-B14F-4D97-AF65-F5344CB8AC3E}">
        <p14:creationId xmlns:p14="http://schemas.microsoft.com/office/powerpoint/2010/main" val="20001622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pPr lvl="0"/>
            <a:r>
              <a:rPr lang="en-US" dirty="0" smtClean="0"/>
              <a:t>Diluent</a:t>
            </a:r>
            <a:r>
              <a:rPr lang="en-US" dirty="0"/>
              <a:t>: </a:t>
            </a:r>
            <a:r>
              <a:rPr lang="en-US" dirty="0" err="1"/>
              <a:t>lọ</a:t>
            </a:r>
            <a:r>
              <a:rPr lang="en-US" dirty="0"/>
              <a:t> 1*8ml dung </a:t>
            </a:r>
            <a:r>
              <a:rPr lang="en-US" dirty="0" err="1"/>
              <a:t>dịch</a:t>
            </a:r>
            <a:r>
              <a:rPr lang="en-US" dirty="0"/>
              <a:t> </a:t>
            </a:r>
            <a:r>
              <a:rPr lang="en-US" dirty="0" err="1"/>
              <a:t>chứa</a:t>
            </a:r>
            <a:r>
              <a:rPr lang="en-US" dirty="0"/>
              <a:t> </a:t>
            </a:r>
            <a:r>
              <a:rPr lang="en-US" dirty="0" err="1"/>
              <a:t>natriclorua</a:t>
            </a:r>
            <a:r>
              <a:rPr lang="en-US" dirty="0"/>
              <a:t> 0.9%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a:t>.</a:t>
            </a:r>
            <a:endParaRPr lang="en-US" sz="2400" dirty="0"/>
          </a:p>
          <a:p>
            <a:pPr lvl="0"/>
            <a:r>
              <a:rPr lang="en-US" dirty="0"/>
              <a:t>Protein C </a:t>
            </a:r>
            <a:r>
              <a:rPr lang="en-US" dirty="0" err="1"/>
              <a:t>hoạt</a:t>
            </a:r>
            <a:r>
              <a:rPr lang="en-US" dirty="0"/>
              <a:t> </a:t>
            </a:r>
            <a:r>
              <a:rPr lang="en-US" dirty="0" err="1"/>
              <a:t>hóa</a:t>
            </a:r>
            <a:r>
              <a:rPr lang="en-US" dirty="0"/>
              <a:t>: </a:t>
            </a:r>
            <a:r>
              <a:rPr lang="en-US" dirty="0" err="1"/>
              <a:t>lọ</a:t>
            </a:r>
            <a:r>
              <a:rPr lang="en-US" dirty="0"/>
              <a:t> 2*2.5 </a:t>
            </a:r>
            <a:r>
              <a:rPr lang="en-US" dirty="0" err="1"/>
              <a:t>phần</a:t>
            </a:r>
            <a:r>
              <a:rPr lang="en-US" dirty="0"/>
              <a:t> </a:t>
            </a:r>
            <a:r>
              <a:rPr lang="en-US" dirty="0" err="1"/>
              <a:t>khô</a:t>
            </a:r>
            <a:r>
              <a:rPr lang="en-US" dirty="0"/>
              <a:t> </a:t>
            </a:r>
            <a:r>
              <a:rPr lang="en-US" dirty="0" err="1"/>
              <a:t>từ</a:t>
            </a:r>
            <a:r>
              <a:rPr lang="en-US" dirty="0"/>
              <a:t> </a:t>
            </a:r>
            <a:r>
              <a:rPr lang="en-US" dirty="0" err="1"/>
              <a:t>nọc</a:t>
            </a:r>
            <a:r>
              <a:rPr lang="en-US" dirty="0"/>
              <a:t> </a:t>
            </a:r>
            <a:r>
              <a:rPr lang="en-US" dirty="0" err="1"/>
              <a:t>độc</a:t>
            </a:r>
            <a:r>
              <a:rPr lang="en-US" dirty="0"/>
              <a:t> </a:t>
            </a:r>
            <a:r>
              <a:rPr lang="en-US" dirty="0" err="1"/>
              <a:t>Akistrodon</a:t>
            </a:r>
            <a:r>
              <a:rPr lang="en-US" dirty="0"/>
              <a:t> </a:t>
            </a:r>
            <a:r>
              <a:rPr lang="en-US" dirty="0" err="1"/>
              <a:t>contortrix</a:t>
            </a:r>
            <a:r>
              <a:rPr lang="en-US" dirty="0"/>
              <a:t> </a:t>
            </a:r>
            <a:r>
              <a:rPr lang="en-US" dirty="0" err="1"/>
              <a:t>contortrix</a:t>
            </a:r>
            <a:r>
              <a:rPr lang="en-US" dirty="0"/>
              <a:t> (1 </a:t>
            </a:r>
            <a:r>
              <a:rPr lang="en-US" dirty="0" err="1"/>
              <a:t>đơn</a:t>
            </a:r>
            <a:r>
              <a:rPr lang="en-US" dirty="0"/>
              <a:t> </a:t>
            </a:r>
            <a:r>
              <a:rPr lang="en-US" dirty="0" err="1"/>
              <a:t>vị</a:t>
            </a:r>
            <a:r>
              <a:rPr lang="en-US" dirty="0"/>
              <a:t>/1lo), </a:t>
            </a:r>
            <a:r>
              <a:rPr lang="en-US" dirty="0" err="1"/>
              <a:t>đệm</a:t>
            </a:r>
            <a:r>
              <a:rPr lang="en-US" dirty="0"/>
              <a:t>, albumin </a:t>
            </a:r>
            <a:r>
              <a:rPr lang="en-US" dirty="0" err="1"/>
              <a:t>huyết</a:t>
            </a:r>
            <a:r>
              <a:rPr lang="en-US" dirty="0"/>
              <a:t> </a:t>
            </a:r>
            <a:r>
              <a:rPr lang="en-US" dirty="0" err="1"/>
              <a:t>thanh</a:t>
            </a:r>
            <a:r>
              <a:rPr lang="en-US" dirty="0"/>
              <a:t> </a:t>
            </a:r>
            <a:r>
              <a:rPr lang="en-US" dirty="0" err="1"/>
              <a:t>bò</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endParaRPr lang="en-US" sz="2400" dirty="0"/>
          </a:p>
          <a:p>
            <a:pPr lvl="0"/>
            <a:r>
              <a:rPr lang="en-US" dirty="0" err="1"/>
              <a:t>Chất</a:t>
            </a:r>
            <a:r>
              <a:rPr lang="en-US" dirty="0"/>
              <a:t> </a:t>
            </a:r>
            <a:r>
              <a:rPr lang="en-US" dirty="0" err="1"/>
              <a:t>nền</a:t>
            </a:r>
            <a:r>
              <a:rPr lang="en-US" dirty="0"/>
              <a:t> </a:t>
            </a:r>
            <a:r>
              <a:rPr lang="en-US" dirty="0" err="1"/>
              <a:t>nhuộm</a:t>
            </a:r>
            <a:r>
              <a:rPr lang="en-US" dirty="0"/>
              <a:t> </a:t>
            </a:r>
            <a:r>
              <a:rPr lang="en-US" dirty="0" err="1"/>
              <a:t>màu</a:t>
            </a:r>
            <a:r>
              <a:rPr lang="en-US" dirty="0"/>
              <a:t>: </a:t>
            </a:r>
            <a:r>
              <a:rPr lang="en-US" dirty="0" err="1"/>
              <a:t>lọ</a:t>
            </a:r>
            <a:r>
              <a:rPr lang="en-US" dirty="0"/>
              <a:t> 2*2.5 ml </a:t>
            </a:r>
            <a:r>
              <a:rPr lang="en-US" dirty="0" err="1"/>
              <a:t>chất</a:t>
            </a:r>
            <a:r>
              <a:rPr lang="en-US" dirty="0"/>
              <a:t> </a:t>
            </a:r>
            <a:r>
              <a:rPr lang="en-US" dirty="0" err="1"/>
              <a:t>nền</a:t>
            </a:r>
            <a:r>
              <a:rPr lang="en-US" dirty="0"/>
              <a:t> </a:t>
            </a:r>
            <a:r>
              <a:rPr lang="en-US" dirty="0" err="1"/>
              <a:t>nhuộm</a:t>
            </a:r>
            <a:r>
              <a:rPr lang="en-US" dirty="0"/>
              <a:t> </a:t>
            </a:r>
            <a:r>
              <a:rPr lang="en-US" dirty="0" err="1"/>
              <a:t>màu</a:t>
            </a:r>
            <a:r>
              <a:rPr lang="en-US" dirty="0"/>
              <a:t> </a:t>
            </a:r>
            <a:r>
              <a:rPr lang="en-US" dirty="0" err="1"/>
              <a:t>khô</a:t>
            </a:r>
            <a:r>
              <a:rPr lang="en-US" dirty="0"/>
              <a:t> S-2366, </a:t>
            </a:r>
            <a:r>
              <a:rPr lang="en-US" dirty="0" err="1"/>
              <a:t>chất</a:t>
            </a:r>
            <a:r>
              <a:rPr lang="en-US" dirty="0"/>
              <a:t> </a:t>
            </a:r>
            <a:r>
              <a:rPr lang="en-US" dirty="0" err="1"/>
              <a:t>ức</a:t>
            </a:r>
            <a:r>
              <a:rPr lang="en-US" dirty="0"/>
              <a:t> </a:t>
            </a:r>
            <a:r>
              <a:rPr lang="en-US" dirty="0" err="1"/>
              <a:t>chế</a:t>
            </a:r>
            <a:r>
              <a:rPr lang="en-US" dirty="0"/>
              <a:t> thrombin </a:t>
            </a:r>
            <a:r>
              <a:rPr lang="en-US" dirty="0" err="1"/>
              <a:t>tổng</a:t>
            </a:r>
            <a:r>
              <a:rPr lang="en-US" dirty="0"/>
              <a:t> </a:t>
            </a:r>
            <a:r>
              <a:rPr lang="en-US" dirty="0" err="1" smtClean="0"/>
              <a:t>hợp</a:t>
            </a:r>
            <a:endParaRPr lang="en-US" sz="2400" dirty="0"/>
          </a:p>
        </p:txBody>
      </p:sp>
    </p:spTree>
    <p:extLst>
      <p:ext uri="{BB962C8B-B14F-4D97-AF65-F5344CB8AC3E}">
        <p14:creationId xmlns:p14="http://schemas.microsoft.com/office/powerpoint/2010/main" val="17158194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pPr marL="228600" lvl="1">
              <a:spcBef>
                <a:spcPts val="1000"/>
              </a:spcBef>
            </a:pPr>
            <a:r>
              <a:rPr lang="en-US" dirty="0" err="1"/>
              <a:t>Giá</a:t>
            </a:r>
            <a:r>
              <a:rPr lang="en-US" dirty="0"/>
              <a:t> tri </a:t>
            </a:r>
            <a:r>
              <a:rPr lang="en-US" dirty="0" err="1"/>
              <a:t>tham</a:t>
            </a:r>
            <a:r>
              <a:rPr lang="en-US" dirty="0"/>
              <a:t> </a:t>
            </a:r>
            <a:r>
              <a:rPr lang="en-US" dirty="0" err="1"/>
              <a:t>chiếu</a:t>
            </a:r>
            <a:r>
              <a:rPr lang="en-US" dirty="0"/>
              <a:t>: 70-140%, </a:t>
            </a:r>
            <a:r>
              <a:rPr lang="en-US" dirty="0" err="1"/>
              <a:t>giảm</a:t>
            </a:r>
            <a:r>
              <a:rPr lang="en-US" dirty="0"/>
              <a:t> ở </a:t>
            </a:r>
            <a:r>
              <a:rPr lang="en-US" dirty="0" err="1"/>
              <a:t>trẻ</a:t>
            </a:r>
            <a:r>
              <a:rPr lang="en-US" dirty="0"/>
              <a:t> </a:t>
            </a:r>
            <a:r>
              <a:rPr lang="en-US" dirty="0" err="1"/>
              <a:t>mới</a:t>
            </a:r>
            <a:r>
              <a:rPr lang="en-US" dirty="0"/>
              <a:t> </a:t>
            </a:r>
            <a:r>
              <a:rPr lang="en-US" dirty="0" err="1"/>
              <a:t>sinh</a:t>
            </a:r>
            <a:r>
              <a:rPr lang="en-US" dirty="0"/>
              <a:t> </a:t>
            </a:r>
            <a:r>
              <a:rPr lang="en-US" dirty="0" err="1"/>
              <a:t>và</a:t>
            </a:r>
            <a:r>
              <a:rPr lang="en-US" dirty="0"/>
              <a:t> </a:t>
            </a:r>
            <a:r>
              <a:rPr lang="en-US" dirty="0" err="1"/>
              <a:t>trẻ</a:t>
            </a:r>
            <a:r>
              <a:rPr lang="en-US" dirty="0"/>
              <a:t> </a:t>
            </a:r>
            <a:r>
              <a:rPr lang="en-US" dirty="0" err="1"/>
              <a:t>nhũ</a:t>
            </a:r>
            <a:r>
              <a:rPr lang="en-US" dirty="0"/>
              <a:t> </a:t>
            </a:r>
            <a:r>
              <a:rPr lang="en-US" dirty="0" err="1"/>
              <a:t>nhi</a:t>
            </a:r>
            <a:r>
              <a:rPr lang="en-US" dirty="0"/>
              <a:t>, </a:t>
            </a:r>
            <a:r>
              <a:rPr lang="en-US" dirty="0" err="1"/>
              <a:t>tăng</a:t>
            </a:r>
            <a:r>
              <a:rPr lang="en-US" dirty="0"/>
              <a:t> ở </a:t>
            </a:r>
            <a:r>
              <a:rPr lang="en-US" dirty="0" err="1"/>
              <a:t>người</a:t>
            </a:r>
            <a:r>
              <a:rPr lang="en-US" dirty="0"/>
              <a:t> </a:t>
            </a:r>
            <a:r>
              <a:rPr lang="en-US" dirty="0" err="1"/>
              <a:t>lớn</a:t>
            </a:r>
            <a:r>
              <a:rPr lang="en-US" dirty="0"/>
              <a:t> </a:t>
            </a:r>
            <a:r>
              <a:rPr lang="en-US" dirty="0" err="1"/>
              <a:t>thanh</a:t>
            </a:r>
            <a:r>
              <a:rPr lang="en-US" dirty="0"/>
              <a:t> </a:t>
            </a:r>
            <a:r>
              <a:rPr lang="en-US" dirty="0" err="1"/>
              <a:t>thiếu</a:t>
            </a:r>
            <a:r>
              <a:rPr lang="en-US" dirty="0"/>
              <a:t> </a:t>
            </a:r>
            <a:r>
              <a:rPr lang="en-US" dirty="0" err="1"/>
              <a:t>niên</a:t>
            </a:r>
            <a:r>
              <a:rPr lang="en-US" dirty="0"/>
              <a:t>. </a:t>
            </a:r>
            <a:endParaRPr lang="en-US" dirty="0" smtClean="0"/>
          </a:p>
          <a:p>
            <a:pPr marL="228600" lvl="1">
              <a:spcBef>
                <a:spcPts val="1000"/>
              </a:spcBef>
            </a:pPr>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7505458"/>
              </p:ext>
            </p:extLst>
          </p:nvPr>
        </p:nvGraphicFramePr>
        <p:xfrm>
          <a:off x="1641231" y="2848708"/>
          <a:ext cx="8179191" cy="3151304"/>
        </p:xfrm>
        <a:graphic>
          <a:graphicData uri="http://schemas.openxmlformats.org/drawingml/2006/table">
            <a:tbl>
              <a:tblPr firstRow="1" firstCol="1" bandRow="1">
                <a:tableStyleId>{5C22544A-7EE6-4342-B048-85BDC9FD1C3A}</a:tableStyleId>
              </a:tblPr>
              <a:tblGrid>
                <a:gridCol w="3514187">
                  <a:extLst>
                    <a:ext uri="{9D8B030D-6E8A-4147-A177-3AD203B41FA5}">
                      <a16:colId xmlns:a16="http://schemas.microsoft.com/office/drawing/2014/main" val="2846081306"/>
                    </a:ext>
                  </a:extLst>
                </a:gridCol>
                <a:gridCol w="4665004">
                  <a:extLst>
                    <a:ext uri="{9D8B030D-6E8A-4147-A177-3AD203B41FA5}">
                      <a16:colId xmlns:a16="http://schemas.microsoft.com/office/drawing/2014/main" val="1236259766"/>
                    </a:ext>
                  </a:extLst>
                </a:gridCol>
              </a:tblGrid>
              <a:tr h="500076">
                <a:tc>
                  <a:txBody>
                    <a:bodyPr/>
                    <a:lstStyle/>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Nguyên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thấp</a:t>
                      </a:r>
                      <a:r>
                        <a:rPr lang="en-US" sz="1800" dirty="0">
                          <a:effectLst/>
                          <a:latin typeface="Times New Roman" panose="02020603050405020304" pitchFamily="18" charset="0"/>
                          <a:cs typeface="Times New Roman" panose="02020603050405020304" pitchFamily="18" charset="0"/>
                        </a:rPr>
                        <a:t> protein C </a:t>
                      </a:r>
                      <a:r>
                        <a:rPr lang="en-US" sz="1800" dirty="0" err="1">
                          <a:effectLst/>
                          <a:latin typeface="Times New Roman" panose="02020603050405020304" pitchFamily="18" charset="0"/>
                          <a:cs typeface="Times New Roman" panose="02020603050405020304" pitchFamily="18" charset="0"/>
                        </a:rPr>
                        <a:t>bề</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ngoài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Nguyên nhân thấp protein C thực sự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2933844"/>
                  </a:ext>
                </a:extLst>
              </a:tr>
              <a:tr h="1530402">
                <a:tc rowSpan="2">
                  <a:txBody>
                    <a:bodyPr/>
                    <a:lstStyle/>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 Leiden</a:t>
                      </a:r>
                    </a:p>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tố</a:t>
                      </a:r>
                      <a:r>
                        <a:rPr lang="en-US" sz="1800" dirty="0">
                          <a:effectLst/>
                          <a:latin typeface="Times New Roman" panose="02020603050405020304" pitchFamily="18" charset="0"/>
                          <a:cs typeface="Times New Roman" panose="02020603050405020304" pitchFamily="18" charset="0"/>
                        </a:rPr>
                        <a:t> VIII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tương</a:t>
                      </a:r>
                      <a:endParaRPr lang="en-US" sz="1800" dirty="0">
                        <a:effectLst/>
                        <a:latin typeface="Times New Roman" panose="02020603050405020304" pitchFamily="18" charset="0"/>
                        <a:cs typeface="Times New Roman" panose="02020603050405020304" pitchFamily="18" charset="0"/>
                      </a:endParaRPr>
                    </a:p>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Nguyên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gây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kháng</a:t>
                      </a:r>
                      <a:r>
                        <a:rPr lang="en-US" sz="1800" dirty="0">
                          <a:effectLst/>
                          <a:latin typeface="Times New Roman" panose="02020603050405020304" pitchFamily="18" charset="0"/>
                          <a:cs typeface="Times New Roman" panose="02020603050405020304" pitchFamily="18" charset="0"/>
                        </a:rPr>
                        <a:t> protein C </a:t>
                      </a:r>
                      <a:r>
                        <a:rPr lang="en-US" sz="1800" dirty="0" err="1">
                          <a:effectLst/>
                          <a:latin typeface="Times New Roman" panose="02020603050405020304" pitchFamily="18" charset="0"/>
                          <a:cs typeface="Times New Roman" panose="02020603050405020304" pitchFamily="18" charset="0"/>
                        </a:rPr>
                        <a:t>hoạt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hóa</a:t>
                      </a:r>
                      <a:endParaRPr lang="en-US" sz="1800" dirty="0">
                        <a:effectLst/>
                        <a:latin typeface="Times New Roman" panose="02020603050405020304" pitchFamily="18" charset="0"/>
                        <a:cs typeface="Times New Roman" panose="02020603050405020304" pitchFamily="18" charset="0"/>
                      </a:endParaRPr>
                    </a:p>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lipid </a:t>
                      </a:r>
                      <a:r>
                        <a:rPr lang="en-US" sz="1800" dirty="0" err="1">
                          <a:effectLst/>
                          <a:latin typeface="Times New Roman" panose="02020603050405020304" pitchFamily="18" charset="0"/>
                          <a:cs typeface="Times New Roman" panose="02020603050405020304" pitchFamily="18" charset="0"/>
                        </a:rPr>
                        <a:t>máu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latin typeface="Times New Roman" panose="02020603050405020304" pitchFamily="18" charset="0"/>
                          <a:cs typeface="Times New Roman" panose="02020603050405020304" pitchFamily="18" charset="0"/>
                        </a:rPr>
                        <a:t>Di </a:t>
                      </a:r>
                      <a:r>
                        <a:rPr lang="en-US" sz="1800" dirty="0" err="1">
                          <a:effectLst/>
                          <a:latin typeface="Times New Roman" panose="02020603050405020304" pitchFamily="18" charset="0"/>
                          <a:cs typeface="Times New Roman" panose="02020603050405020304" pitchFamily="18" charset="0"/>
                        </a:rPr>
                        <a:t>truyền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protein C </a:t>
                      </a:r>
                      <a:r>
                        <a:rPr lang="en-US" sz="1800" dirty="0" err="1">
                          <a:effectLst/>
                          <a:latin typeface="Times New Roman" panose="02020603050405020304" pitchFamily="18" charset="0"/>
                          <a:cs typeface="Times New Roman" panose="02020603050405020304" pitchFamily="18" charset="0"/>
                        </a:rPr>
                        <a:t>dị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hợp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chiếm</a:t>
                      </a:r>
                      <a:r>
                        <a:rPr lang="en-US" sz="1800" dirty="0">
                          <a:effectLst/>
                          <a:latin typeface="Times New Roman" panose="02020603050405020304" pitchFamily="18" charset="0"/>
                          <a:cs typeface="Times New Roman" panose="02020603050405020304" pitchFamily="18" charset="0"/>
                        </a:rPr>
                        <a:t> 0.2% </a:t>
                      </a:r>
                      <a:r>
                        <a:rPr lang="en-US" sz="1800" dirty="0" err="1">
                          <a:effectLst/>
                          <a:latin typeface="Times New Roman" panose="02020603050405020304" pitchFamily="18" charset="0"/>
                          <a:cs typeface="Times New Roman" panose="02020603050405020304" pitchFamily="18" charset="0"/>
                        </a:rPr>
                        <a:t>dân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3%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lựa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VTE.</a:t>
                      </a:r>
                    </a:p>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cs typeface="Times New Roman" panose="02020603050405020304" pitchFamily="18" charset="0"/>
                        </a:rPr>
                        <a:t> protein C </a:t>
                      </a:r>
                      <a:r>
                        <a:rPr lang="en-US" sz="1800" dirty="0" err="1">
                          <a:effectLst/>
                          <a:latin typeface="Times New Roman" panose="02020603050405020304" pitchFamily="18" charset="0"/>
                          <a:cs typeface="Times New Roman" panose="02020603050405020304" pitchFamily="18" charset="0"/>
                        </a:rPr>
                        <a:t>đồng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hợp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thì</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hiếm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1987567"/>
                  </a:ext>
                </a:extLst>
              </a:tr>
              <a:tr h="1015239">
                <a:tc vMerge="1">
                  <a:txBody>
                    <a:bodyPr/>
                    <a:lstStyle/>
                    <a:p>
                      <a:endParaRPr lang="en-US"/>
                    </a:p>
                  </a:txBody>
                  <a:tcPr/>
                </a:tc>
                <a:tc>
                  <a:txBody>
                    <a:bodyPr/>
                    <a:lstStyle/>
                    <a:p>
                      <a:pPr marL="457200">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Mắc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cs typeface="Times New Roman" panose="02020603050405020304" pitchFamily="18" charset="0"/>
                        </a:rPr>
                        <a:t>phản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cs typeface="Times New Roman" panose="02020603050405020304" pitchFamily="18" charset="0"/>
                        </a:rPr>
                        <a:t> phase </a:t>
                      </a:r>
                      <a:r>
                        <a:rPr lang="en-US" sz="1800" dirty="0" err="1">
                          <a:effectLst/>
                          <a:latin typeface="Times New Roman" panose="02020603050405020304" pitchFamily="18" charset="0"/>
                          <a:cs typeface="Times New Roman" panose="02020603050405020304" pitchFamily="18" charset="0"/>
                        </a:rPr>
                        <a:t>cấp</a:t>
                      </a:r>
                      <a:r>
                        <a:rPr lang="en-US" sz="1800" dirty="0">
                          <a:effectLst/>
                          <a:latin typeface="Times New Roman" panose="02020603050405020304" pitchFamily="18" charset="0"/>
                          <a:cs typeface="Times New Roman" panose="02020603050405020304" pitchFamily="18" charset="0"/>
                        </a:rPr>
                        <a:t>, DIC,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vận</a:t>
                      </a:r>
                      <a:r>
                        <a:rPr lang="en-US" sz="1800" dirty="0">
                          <a:effectLst/>
                          <a:latin typeface="Times New Roman" panose="02020603050405020304" pitchFamily="18" charset="0"/>
                          <a:cs typeface="Times New Roman" panose="02020603050405020304" pitchFamily="18" charset="0"/>
                        </a:rPr>
                        <a:t> vitamin K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bệnh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tế</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liềm</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0601962"/>
                  </a:ext>
                </a:extLst>
              </a:tr>
            </a:tbl>
          </a:graphicData>
        </a:graphic>
      </p:graphicFrame>
    </p:spTree>
    <p:extLst>
      <p:ext uri="{BB962C8B-B14F-4D97-AF65-F5344CB8AC3E}">
        <p14:creationId xmlns:p14="http://schemas.microsoft.com/office/powerpoint/2010/main" val="31672896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Protein S </a:t>
            </a:r>
            <a:r>
              <a:rPr lang="en-US" dirty="0" err="1"/>
              <a:t>là</a:t>
            </a:r>
            <a:r>
              <a:rPr lang="en-US" dirty="0"/>
              <a:t> </a:t>
            </a:r>
            <a:r>
              <a:rPr lang="en-US" dirty="0" err="1"/>
              <a:t>một</a:t>
            </a:r>
            <a:r>
              <a:rPr lang="en-US" dirty="0"/>
              <a:t> glycoprotein </a:t>
            </a:r>
            <a:r>
              <a:rPr lang="en-US" dirty="0" err="1"/>
              <a:t>phụ</a:t>
            </a:r>
            <a:r>
              <a:rPr lang="en-US" dirty="0"/>
              <a:t> </a:t>
            </a:r>
            <a:r>
              <a:rPr lang="en-US" dirty="0" err="1"/>
              <a:t>thuộc</a:t>
            </a:r>
            <a:r>
              <a:rPr lang="en-US" dirty="0"/>
              <a:t> vitamin K </a:t>
            </a:r>
            <a:r>
              <a:rPr lang="en-US" dirty="0" smtClean="0"/>
              <a:t> </a:t>
            </a:r>
            <a:endParaRPr lang="en-US" dirty="0"/>
          </a:p>
          <a:p>
            <a:pPr lvl="0"/>
            <a:r>
              <a:rPr lang="en-US" dirty="0"/>
              <a:t>Protein S </a:t>
            </a:r>
            <a:r>
              <a:rPr lang="en-US" dirty="0" err="1"/>
              <a:t>hoạt</a:t>
            </a:r>
            <a:r>
              <a:rPr lang="en-US" dirty="0"/>
              <a:t> </a:t>
            </a:r>
            <a:r>
              <a:rPr lang="en-US" dirty="0" err="1"/>
              <a:t>động</a:t>
            </a:r>
            <a:r>
              <a:rPr lang="en-US" dirty="0"/>
              <a:t> </a:t>
            </a:r>
            <a:r>
              <a:rPr lang="en-US" dirty="0" err="1"/>
              <a:t>như</a:t>
            </a:r>
            <a:r>
              <a:rPr lang="en-US" dirty="0"/>
              <a:t> </a:t>
            </a:r>
            <a:r>
              <a:rPr lang="en-US" dirty="0" err="1"/>
              <a:t>một</a:t>
            </a:r>
            <a:r>
              <a:rPr lang="en-US" dirty="0"/>
              <a:t> cofactor </a:t>
            </a:r>
            <a:r>
              <a:rPr lang="en-US" dirty="0" err="1"/>
              <a:t>của</a:t>
            </a:r>
            <a:r>
              <a:rPr lang="en-US" dirty="0"/>
              <a:t> </a:t>
            </a:r>
            <a:r>
              <a:rPr lang="en-US" dirty="0" err="1"/>
              <a:t>phức</a:t>
            </a:r>
            <a:r>
              <a:rPr lang="en-US" dirty="0"/>
              <a:t> </a:t>
            </a:r>
            <a:r>
              <a:rPr lang="en-US" dirty="0" err="1"/>
              <a:t>hợp</a:t>
            </a:r>
            <a:r>
              <a:rPr lang="en-US" dirty="0"/>
              <a:t> protein C </a:t>
            </a:r>
            <a:r>
              <a:rPr lang="en-US" dirty="0" err="1"/>
              <a:t>hoạt</a:t>
            </a:r>
            <a:r>
              <a:rPr lang="en-US" dirty="0"/>
              <a:t> </a:t>
            </a:r>
            <a:r>
              <a:rPr lang="en-US" dirty="0" err="1" smtClean="0"/>
              <a:t>hóa</a:t>
            </a:r>
            <a:r>
              <a:rPr lang="en-US" dirty="0" smtClean="0">
                <a:sym typeface="Wingdings" panose="05000000000000000000" pitchFamily="2" charset="2"/>
              </a:rPr>
              <a:t></a:t>
            </a:r>
            <a:r>
              <a:rPr lang="en-US" dirty="0" smtClean="0"/>
              <a:t> </a:t>
            </a:r>
            <a:r>
              <a:rPr lang="en-US" dirty="0" err="1"/>
              <a:t>bất</a:t>
            </a:r>
            <a:r>
              <a:rPr lang="en-US" dirty="0"/>
              <a:t> </a:t>
            </a:r>
            <a:r>
              <a:rPr lang="en-US" dirty="0" err="1"/>
              <a:t>hoạt</a:t>
            </a:r>
            <a:r>
              <a:rPr lang="en-US" dirty="0"/>
              <a:t> </a:t>
            </a:r>
            <a:r>
              <a:rPr lang="en-US" dirty="0" err="1"/>
              <a:t>yếu</a:t>
            </a:r>
            <a:r>
              <a:rPr lang="en-US" dirty="0"/>
              <a:t> </a:t>
            </a:r>
            <a:r>
              <a:rPr lang="en-US" dirty="0" err="1"/>
              <a:t>tố</a:t>
            </a:r>
            <a:r>
              <a:rPr lang="en-US" dirty="0"/>
              <a:t> </a:t>
            </a:r>
            <a:r>
              <a:rPr lang="en-US" dirty="0" err="1"/>
              <a:t>Va</a:t>
            </a:r>
            <a:r>
              <a:rPr lang="en-US" dirty="0"/>
              <a:t> </a:t>
            </a:r>
            <a:r>
              <a:rPr lang="en-US" dirty="0" err="1"/>
              <a:t>và</a:t>
            </a:r>
            <a:r>
              <a:rPr lang="en-US" dirty="0"/>
              <a:t> </a:t>
            </a:r>
            <a:r>
              <a:rPr lang="en-US" dirty="0" err="1"/>
              <a:t>VIIIa</a:t>
            </a:r>
            <a:r>
              <a:rPr lang="en-US" dirty="0"/>
              <a:t>. </a:t>
            </a:r>
            <a:endParaRPr lang="en-US" dirty="0" smtClean="0"/>
          </a:p>
          <a:p>
            <a:pPr lvl="0"/>
            <a:r>
              <a:rPr lang="en-US" dirty="0" smtClean="0"/>
              <a:t>Protein </a:t>
            </a:r>
            <a:r>
              <a:rPr lang="en-US" dirty="0"/>
              <a:t>S </a:t>
            </a:r>
            <a:r>
              <a:rPr lang="en-US" dirty="0" err="1" smtClean="0"/>
              <a:t>cũng</a:t>
            </a:r>
            <a:r>
              <a:rPr lang="en-US" dirty="0" smtClean="0"/>
              <a:t> </a:t>
            </a:r>
            <a:r>
              <a:rPr lang="en-US" dirty="0" err="1" smtClean="0"/>
              <a:t>chống</a:t>
            </a:r>
            <a:r>
              <a:rPr lang="en-US" dirty="0" smtClean="0"/>
              <a:t> </a:t>
            </a:r>
            <a:r>
              <a:rPr lang="en-US" dirty="0" err="1"/>
              <a:t>trực</a:t>
            </a:r>
            <a:r>
              <a:rPr lang="en-US" dirty="0"/>
              <a:t> </a:t>
            </a:r>
            <a:r>
              <a:rPr lang="en-US" dirty="0" err="1"/>
              <a:t>tiếp</a:t>
            </a:r>
            <a:r>
              <a:rPr lang="en-US" dirty="0"/>
              <a:t> </a:t>
            </a:r>
            <a:r>
              <a:rPr lang="en-US" dirty="0" err="1"/>
              <a:t>yếu</a:t>
            </a:r>
            <a:r>
              <a:rPr lang="en-US" dirty="0"/>
              <a:t> </a:t>
            </a:r>
            <a:r>
              <a:rPr lang="en-US" dirty="0" err="1"/>
              <a:t>tố</a:t>
            </a:r>
            <a:r>
              <a:rPr lang="en-US" dirty="0"/>
              <a:t> </a:t>
            </a:r>
            <a:r>
              <a:rPr lang="en-US" dirty="0" err="1"/>
              <a:t>Va</a:t>
            </a:r>
            <a:r>
              <a:rPr lang="en-US" dirty="0"/>
              <a:t>, VIII </a:t>
            </a:r>
            <a:r>
              <a:rPr lang="en-US" dirty="0" err="1"/>
              <a:t>và</a:t>
            </a:r>
            <a:r>
              <a:rPr lang="en-US" dirty="0"/>
              <a:t> </a:t>
            </a:r>
            <a:r>
              <a:rPr lang="en-US" dirty="0" err="1"/>
              <a:t>Xa</a:t>
            </a:r>
            <a:r>
              <a:rPr lang="en-US" dirty="0"/>
              <a:t>. </a:t>
            </a:r>
          </a:p>
          <a:p>
            <a:pPr lvl="0"/>
            <a:r>
              <a:rPr lang="en-US" dirty="0" err="1" smtClean="0"/>
              <a:t>Tăng</a:t>
            </a:r>
            <a:r>
              <a:rPr lang="en-US" dirty="0" smtClean="0"/>
              <a:t> </a:t>
            </a:r>
            <a:r>
              <a:rPr lang="en-US" dirty="0" err="1"/>
              <a:t>sự</a:t>
            </a:r>
            <a:r>
              <a:rPr lang="en-US" dirty="0"/>
              <a:t> </a:t>
            </a:r>
            <a:r>
              <a:rPr lang="en-US" dirty="0" err="1"/>
              <a:t>thực</a:t>
            </a:r>
            <a:r>
              <a:rPr lang="en-US" dirty="0"/>
              <a:t> </a:t>
            </a:r>
            <a:r>
              <a:rPr lang="en-US" dirty="0" err="1" smtClean="0"/>
              <a:t>bào</a:t>
            </a:r>
            <a:r>
              <a:rPr lang="en-US" dirty="0" smtClean="0"/>
              <a:t> </a:t>
            </a:r>
            <a:r>
              <a:rPr lang="en-US" dirty="0" err="1"/>
              <a:t>các</a:t>
            </a:r>
            <a:r>
              <a:rPr lang="en-US" dirty="0"/>
              <a:t> </a:t>
            </a:r>
            <a:r>
              <a:rPr lang="en-US" dirty="0" err="1"/>
              <a:t>tế</a:t>
            </a:r>
            <a:r>
              <a:rPr lang="en-US" dirty="0"/>
              <a:t> </a:t>
            </a:r>
            <a:r>
              <a:rPr lang="en-US" dirty="0" err="1"/>
              <a:t>bào</a:t>
            </a:r>
            <a:r>
              <a:rPr lang="en-US" dirty="0"/>
              <a:t> </a:t>
            </a:r>
            <a:r>
              <a:rPr lang="en-US" dirty="0" err="1"/>
              <a:t>chết</a:t>
            </a:r>
            <a:r>
              <a:rPr lang="en-US" dirty="0"/>
              <a:t> </a:t>
            </a:r>
            <a:r>
              <a:rPr lang="en-US" dirty="0" err="1"/>
              <a:t>theo</a:t>
            </a:r>
            <a:r>
              <a:rPr lang="en-US" dirty="0"/>
              <a:t> </a:t>
            </a:r>
            <a:r>
              <a:rPr lang="en-US" dirty="0" err="1"/>
              <a:t>chương</a:t>
            </a:r>
            <a:r>
              <a:rPr lang="en-US" dirty="0"/>
              <a:t> </a:t>
            </a:r>
            <a:r>
              <a:rPr lang="en-US" dirty="0" err="1"/>
              <a:t>trình</a:t>
            </a:r>
            <a:r>
              <a:rPr lang="en-US" dirty="0"/>
              <a:t>.</a:t>
            </a:r>
          </a:p>
          <a:p>
            <a:pPr lvl="0"/>
            <a:r>
              <a:rPr lang="en-US" dirty="0" smtClean="0"/>
              <a:t>2 </a:t>
            </a:r>
            <a:r>
              <a:rPr lang="en-US" dirty="0" err="1"/>
              <a:t>dạng</a:t>
            </a:r>
            <a:r>
              <a:rPr lang="en-US" dirty="0"/>
              <a:t>: </a:t>
            </a:r>
            <a:endParaRPr lang="en-US" dirty="0" smtClean="0"/>
          </a:p>
          <a:p>
            <a:pPr lvl="1"/>
            <a:r>
              <a:rPr lang="en-US" dirty="0" err="1"/>
              <a:t>T</a:t>
            </a:r>
            <a:r>
              <a:rPr lang="en-US" dirty="0" err="1" smtClean="0"/>
              <a:t>ự</a:t>
            </a:r>
            <a:r>
              <a:rPr lang="en-US" dirty="0" smtClean="0"/>
              <a:t> </a:t>
            </a:r>
            <a:r>
              <a:rPr lang="en-US" dirty="0"/>
              <a:t>do </a:t>
            </a:r>
            <a:r>
              <a:rPr lang="en-US" dirty="0" smtClean="0"/>
              <a:t>: </a:t>
            </a:r>
            <a:r>
              <a:rPr lang="en-US" dirty="0" err="1" smtClean="0"/>
              <a:t>dạng</a:t>
            </a:r>
            <a:r>
              <a:rPr lang="en-US" dirty="0" smtClean="0"/>
              <a:t> </a:t>
            </a:r>
            <a:r>
              <a:rPr lang="en-US" dirty="0" err="1" smtClean="0"/>
              <a:t>hoạt</a:t>
            </a:r>
            <a:r>
              <a:rPr lang="en-US" dirty="0" smtClean="0"/>
              <a:t> </a:t>
            </a:r>
            <a:r>
              <a:rPr lang="en-US" dirty="0" err="1" smtClean="0"/>
              <a:t>động</a:t>
            </a:r>
            <a:endParaRPr lang="en-US" dirty="0"/>
          </a:p>
          <a:p>
            <a:pPr lvl="1"/>
            <a:r>
              <a:rPr lang="en-US" dirty="0" err="1" smtClean="0"/>
              <a:t>liên</a:t>
            </a:r>
            <a:r>
              <a:rPr lang="en-US" dirty="0" smtClean="0"/>
              <a:t> </a:t>
            </a:r>
            <a:r>
              <a:rPr lang="en-US" dirty="0" err="1" smtClean="0"/>
              <a:t>kết</a:t>
            </a:r>
            <a:r>
              <a:rPr lang="en-US" dirty="0" smtClean="0"/>
              <a:t> (65%liên </a:t>
            </a:r>
            <a:r>
              <a:rPr lang="en-US" dirty="0" err="1"/>
              <a:t>kết</a:t>
            </a:r>
            <a:r>
              <a:rPr lang="en-US" dirty="0"/>
              <a:t> </a:t>
            </a:r>
            <a:r>
              <a:rPr lang="en-US" dirty="0" err="1"/>
              <a:t>với</a:t>
            </a:r>
            <a:r>
              <a:rPr lang="en-US" dirty="0"/>
              <a:t> C4b (C4bBP</a:t>
            </a:r>
            <a:r>
              <a:rPr lang="en-US" dirty="0" smtClean="0"/>
              <a:t>)) </a:t>
            </a:r>
            <a:r>
              <a:rPr lang="en-US" dirty="0" err="1"/>
              <a:t>và</a:t>
            </a:r>
            <a:r>
              <a:rPr lang="en-US" dirty="0"/>
              <a:t> </a:t>
            </a:r>
            <a:r>
              <a:rPr lang="en-US" dirty="0" err="1"/>
              <a:t>là</a:t>
            </a:r>
            <a:r>
              <a:rPr lang="en-US" dirty="0"/>
              <a:t> </a:t>
            </a:r>
            <a:r>
              <a:rPr lang="en-US" dirty="0" err="1"/>
              <a:t>dạng</a:t>
            </a:r>
            <a:r>
              <a:rPr lang="en-US" dirty="0"/>
              <a:t> </a:t>
            </a:r>
            <a:r>
              <a:rPr lang="en-US" dirty="0" err="1"/>
              <a:t>bất</a:t>
            </a:r>
            <a:r>
              <a:rPr lang="en-US" dirty="0"/>
              <a:t> </a:t>
            </a:r>
            <a:r>
              <a:rPr lang="en-US" dirty="0" err="1" smtClean="0"/>
              <a:t>hoạt</a:t>
            </a:r>
            <a:r>
              <a:rPr lang="en-US" dirty="0" smtClean="0"/>
              <a:t>.</a:t>
            </a:r>
          </a:p>
          <a:p>
            <a:pPr lvl="1"/>
            <a:r>
              <a:rPr lang="en-US" dirty="0" err="1" smtClean="0"/>
              <a:t>Tỷ</a:t>
            </a:r>
            <a:r>
              <a:rPr lang="en-US" dirty="0" smtClean="0"/>
              <a:t> </a:t>
            </a:r>
            <a:r>
              <a:rPr lang="en-US" dirty="0" err="1"/>
              <a:t>lệ</a:t>
            </a:r>
            <a:r>
              <a:rPr lang="en-US" dirty="0"/>
              <a:t> </a:t>
            </a:r>
            <a:r>
              <a:rPr lang="en-US" dirty="0" err="1"/>
              <a:t>dạng</a:t>
            </a:r>
            <a:r>
              <a:rPr lang="en-US" dirty="0"/>
              <a:t> </a:t>
            </a:r>
            <a:r>
              <a:rPr lang="en-US" dirty="0" err="1"/>
              <a:t>liên</a:t>
            </a:r>
            <a:r>
              <a:rPr lang="en-US" dirty="0"/>
              <a:t> </a:t>
            </a:r>
            <a:r>
              <a:rPr lang="en-US" dirty="0" err="1"/>
              <a:t>kết</a:t>
            </a:r>
            <a:r>
              <a:rPr lang="en-US" dirty="0"/>
              <a:t> </a:t>
            </a:r>
            <a:r>
              <a:rPr lang="en-US" dirty="0" err="1"/>
              <a:t>và</a:t>
            </a:r>
            <a:r>
              <a:rPr lang="en-US" dirty="0"/>
              <a:t> </a:t>
            </a:r>
            <a:r>
              <a:rPr lang="en-US" dirty="0" err="1"/>
              <a:t>không</a:t>
            </a:r>
            <a:r>
              <a:rPr lang="en-US" dirty="0"/>
              <a:t> </a:t>
            </a:r>
            <a:r>
              <a:rPr lang="en-US" dirty="0" err="1"/>
              <a:t>liên</a:t>
            </a:r>
            <a:r>
              <a:rPr lang="en-US" dirty="0"/>
              <a:t> </a:t>
            </a:r>
            <a:r>
              <a:rPr lang="en-US" dirty="0" err="1"/>
              <a:t>kết</a:t>
            </a:r>
            <a:r>
              <a:rPr lang="en-US" dirty="0"/>
              <a:t> </a:t>
            </a:r>
            <a:r>
              <a:rPr lang="en-US" dirty="0" err="1"/>
              <a:t>được</a:t>
            </a:r>
            <a:r>
              <a:rPr lang="en-US" dirty="0"/>
              <a:t> </a:t>
            </a:r>
            <a:r>
              <a:rPr lang="en-US" dirty="0" err="1"/>
              <a:t>điều</a:t>
            </a:r>
            <a:r>
              <a:rPr lang="en-US" dirty="0"/>
              <a:t> </a:t>
            </a:r>
            <a:r>
              <a:rPr lang="en-US" dirty="0" err="1"/>
              <a:t>hòa</a:t>
            </a:r>
            <a:r>
              <a:rPr lang="en-US" dirty="0"/>
              <a:t> </a:t>
            </a:r>
            <a:r>
              <a:rPr lang="en-US" dirty="0" err="1"/>
              <a:t>bởi</a:t>
            </a:r>
            <a:r>
              <a:rPr lang="en-US" dirty="0"/>
              <a:t> </a:t>
            </a:r>
            <a:r>
              <a:rPr lang="en-US" dirty="0" err="1"/>
              <a:t>hoạt</a:t>
            </a:r>
            <a:r>
              <a:rPr lang="en-US" dirty="0"/>
              <a:t> </a:t>
            </a:r>
            <a:r>
              <a:rPr lang="en-US" dirty="0" err="1"/>
              <a:t>tính</a:t>
            </a:r>
            <a:r>
              <a:rPr lang="en-US" dirty="0"/>
              <a:t> </a:t>
            </a:r>
            <a:r>
              <a:rPr lang="en-US" dirty="0" err="1"/>
              <a:t>của</a:t>
            </a:r>
            <a:r>
              <a:rPr lang="en-US" dirty="0"/>
              <a:t> C4bBP</a:t>
            </a:r>
            <a:r>
              <a:rPr lang="en-US" dirty="0" smtClean="0"/>
              <a:t>.</a:t>
            </a:r>
          </a:p>
          <a:p>
            <a:r>
              <a:rPr lang="en-US" dirty="0" err="1" smtClean="0"/>
              <a:t>Tổng</a:t>
            </a:r>
            <a:r>
              <a:rPr lang="en-US" dirty="0" smtClean="0"/>
              <a:t> </a:t>
            </a:r>
            <a:r>
              <a:rPr lang="en-US" dirty="0" err="1" smtClean="0"/>
              <a:t>hợp</a:t>
            </a:r>
            <a:r>
              <a:rPr lang="en-US" dirty="0" smtClean="0"/>
              <a:t>: </a:t>
            </a:r>
            <a:r>
              <a:rPr lang="en-US" dirty="0" err="1"/>
              <a:t>gan</a:t>
            </a:r>
            <a:r>
              <a:rPr lang="en-US" dirty="0"/>
              <a:t>, </a:t>
            </a:r>
            <a:r>
              <a:rPr lang="en-US" dirty="0" err="1"/>
              <a:t>tế</a:t>
            </a:r>
            <a:r>
              <a:rPr lang="en-US" dirty="0"/>
              <a:t> </a:t>
            </a:r>
            <a:r>
              <a:rPr lang="en-US" dirty="0" err="1"/>
              <a:t>bào</a:t>
            </a:r>
            <a:r>
              <a:rPr lang="en-US" dirty="0"/>
              <a:t> </a:t>
            </a:r>
            <a:r>
              <a:rPr lang="en-US" dirty="0" err="1"/>
              <a:t>nội</a:t>
            </a:r>
            <a:r>
              <a:rPr lang="en-US" dirty="0"/>
              <a:t> </a:t>
            </a:r>
            <a:r>
              <a:rPr lang="en-US" dirty="0" err="1"/>
              <a:t>mô</a:t>
            </a:r>
            <a:r>
              <a:rPr lang="en-US" dirty="0"/>
              <a:t> </a:t>
            </a:r>
            <a:r>
              <a:rPr lang="en-US" dirty="0" err="1"/>
              <a:t>và</a:t>
            </a:r>
            <a:r>
              <a:rPr lang="en-US" dirty="0"/>
              <a:t> </a:t>
            </a:r>
            <a:r>
              <a:rPr lang="en-US" dirty="0" err="1"/>
              <a:t>mẫu</a:t>
            </a:r>
            <a:r>
              <a:rPr lang="en-US" dirty="0"/>
              <a:t> </a:t>
            </a:r>
            <a:r>
              <a:rPr lang="en-US" dirty="0" err="1"/>
              <a:t>tiểu</a:t>
            </a:r>
            <a:r>
              <a:rPr lang="en-US" dirty="0"/>
              <a:t> </a:t>
            </a:r>
            <a:r>
              <a:rPr lang="en-US" dirty="0" err="1"/>
              <a:t>cầu</a:t>
            </a:r>
            <a:r>
              <a:rPr lang="en-US" dirty="0"/>
              <a:t>. </a:t>
            </a:r>
            <a:endParaRPr lang="en-US" dirty="0" smtClean="0"/>
          </a:p>
          <a:p>
            <a:r>
              <a:rPr lang="en-US" dirty="0" smtClean="0"/>
              <a:t>T1/2: 42 </a:t>
            </a:r>
            <a:r>
              <a:rPr lang="en-US" dirty="0" err="1"/>
              <a:t>giờ</a:t>
            </a:r>
            <a:r>
              <a:rPr lang="en-US" dirty="0"/>
              <a:t>.</a:t>
            </a:r>
          </a:p>
          <a:p>
            <a:endParaRPr lang="en-US" dirty="0"/>
          </a:p>
        </p:txBody>
      </p:sp>
    </p:spTree>
    <p:extLst>
      <p:ext uri="{BB962C8B-B14F-4D97-AF65-F5344CB8AC3E}">
        <p14:creationId xmlns:p14="http://schemas.microsoft.com/office/powerpoint/2010/main" val="28618306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pPr lvl="0"/>
            <a:r>
              <a:rPr lang="en-US" dirty="0"/>
              <a:t>Protein </a:t>
            </a:r>
            <a:r>
              <a:rPr lang="en-US" dirty="0" smtClean="0"/>
              <a:t>S: </a:t>
            </a:r>
            <a:r>
              <a:rPr lang="en-US" dirty="0" err="1" smtClean="0"/>
              <a:t>chức</a:t>
            </a:r>
            <a:r>
              <a:rPr lang="en-US" dirty="0" smtClean="0"/>
              <a:t> </a:t>
            </a:r>
            <a:r>
              <a:rPr lang="en-US" dirty="0" err="1"/>
              <a:t>năng</a:t>
            </a:r>
            <a:r>
              <a:rPr lang="en-US" dirty="0"/>
              <a:t> </a:t>
            </a:r>
            <a:r>
              <a:rPr lang="en-US" dirty="0" err="1"/>
              <a:t>hoặc</a:t>
            </a:r>
            <a:r>
              <a:rPr lang="en-US" dirty="0"/>
              <a:t> </a:t>
            </a:r>
            <a:r>
              <a:rPr lang="en-US" dirty="0" err="1"/>
              <a:t>miễn</a:t>
            </a:r>
            <a:r>
              <a:rPr lang="en-US" dirty="0"/>
              <a:t> </a:t>
            </a:r>
            <a:r>
              <a:rPr lang="en-US" dirty="0" err="1" smtClean="0"/>
              <a:t>dịch</a:t>
            </a:r>
            <a:endParaRPr lang="en-US" dirty="0" smtClean="0"/>
          </a:p>
          <a:p>
            <a:pPr lvl="1"/>
            <a:r>
              <a:rPr lang="en-US" dirty="0" err="1" smtClean="0"/>
              <a:t>Chức</a:t>
            </a:r>
            <a:r>
              <a:rPr lang="en-US" dirty="0" smtClean="0"/>
              <a:t> </a:t>
            </a:r>
            <a:r>
              <a:rPr lang="en-US" dirty="0" err="1" smtClean="0"/>
              <a:t>năng</a:t>
            </a:r>
            <a:r>
              <a:rPr lang="en-US" dirty="0" smtClean="0"/>
              <a:t>: protein </a:t>
            </a:r>
            <a:r>
              <a:rPr lang="en-US" dirty="0"/>
              <a:t>S </a:t>
            </a:r>
            <a:r>
              <a:rPr lang="en-US" dirty="0" err="1"/>
              <a:t>tự</a:t>
            </a:r>
            <a:r>
              <a:rPr lang="en-US" dirty="0"/>
              <a:t> </a:t>
            </a:r>
            <a:r>
              <a:rPr lang="en-US" dirty="0" smtClean="0"/>
              <a:t>do ( </a:t>
            </a:r>
            <a:r>
              <a:rPr lang="en-US" dirty="0" err="1" smtClean="0"/>
              <a:t>ngưng</a:t>
            </a:r>
            <a:r>
              <a:rPr lang="en-US" dirty="0" smtClean="0"/>
              <a:t> </a:t>
            </a:r>
            <a:r>
              <a:rPr lang="en-US" dirty="0" err="1" smtClean="0"/>
              <a:t>kết</a:t>
            </a:r>
            <a:r>
              <a:rPr lang="en-US" dirty="0" smtClean="0"/>
              <a:t> latex), PT, </a:t>
            </a:r>
            <a:r>
              <a:rPr lang="en-US" dirty="0" err="1" smtClean="0"/>
              <a:t>aPTT</a:t>
            </a:r>
            <a:endParaRPr lang="en-US" dirty="0" smtClean="0"/>
          </a:p>
          <a:p>
            <a:pPr lvl="1"/>
            <a:r>
              <a:rPr lang="en-US" dirty="0" err="1"/>
              <a:t>Tổng</a:t>
            </a:r>
            <a:r>
              <a:rPr lang="en-US" dirty="0"/>
              <a:t> </a:t>
            </a:r>
            <a:r>
              <a:rPr lang="en-US" dirty="0" err="1"/>
              <a:t>kháng</a:t>
            </a:r>
            <a:r>
              <a:rPr lang="en-US" dirty="0"/>
              <a:t> </a:t>
            </a:r>
            <a:r>
              <a:rPr lang="en-US" dirty="0" err="1"/>
              <a:t>nguyên</a:t>
            </a:r>
            <a:r>
              <a:rPr lang="en-US" dirty="0"/>
              <a:t> protein S</a:t>
            </a:r>
            <a:r>
              <a:rPr lang="en-US" dirty="0" smtClean="0"/>
              <a:t>: ELISA</a:t>
            </a:r>
          </a:p>
          <a:p>
            <a:pPr lvl="1"/>
            <a:r>
              <a:rPr lang="en-US" dirty="0" smtClean="0"/>
              <a:t>Test </a:t>
            </a:r>
            <a:r>
              <a:rPr lang="en-US" dirty="0" err="1" smtClean="0"/>
              <a:t>miển</a:t>
            </a:r>
            <a:r>
              <a:rPr lang="en-US" dirty="0" smtClean="0"/>
              <a:t> </a:t>
            </a:r>
            <a:r>
              <a:rPr lang="en-US" dirty="0" err="1" smtClean="0"/>
              <a:t>dịch</a:t>
            </a:r>
            <a:r>
              <a:rPr lang="en-US" dirty="0" smtClean="0"/>
              <a:t>: </a:t>
            </a:r>
            <a:r>
              <a:rPr lang="en-US" dirty="0" err="1" smtClean="0"/>
              <a:t>đo</a:t>
            </a:r>
            <a:r>
              <a:rPr lang="en-US" dirty="0" smtClean="0"/>
              <a:t> </a:t>
            </a:r>
            <a:r>
              <a:rPr lang="en-US" dirty="0" err="1" smtClean="0"/>
              <a:t>cả</a:t>
            </a:r>
            <a:r>
              <a:rPr lang="en-US" dirty="0" smtClean="0"/>
              <a:t> </a:t>
            </a:r>
            <a:r>
              <a:rPr lang="en-US" dirty="0" err="1" smtClean="0"/>
              <a:t>tự</a:t>
            </a:r>
            <a:r>
              <a:rPr lang="en-US" dirty="0" smtClean="0"/>
              <a:t> do </a:t>
            </a:r>
            <a:r>
              <a:rPr lang="en-US" dirty="0" err="1" smtClean="0"/>
              <a:t>và</a:t>
            </a:r>
            <a:r>
              <a:rPr lang="en-US" dirty="0" smtClean="0"/>
              <a:t> </a:t>
            </a:r>
            <a:r>
              <a:rPr lang="en-US" dirty="0" err="1" smtClean="0"/>
              <a:t>liên</a:t>
            </a:r>
            <a:r>
              <a:rPr lang="en-US" dirty="0" smtClean="0"/>
              <a:t> </a:t>
            </a:r>
            <a:r>
              <a:rPr lang="en-US" dirty="0" err="1" smtClean="0"/>
              <a:t>kết</a:t>
            </a:r>
            <a:endParaRPr lang="en-US" dirty="0"/>
          </a:p>
          <a:p>
            <a:r>
              <a:rPr lang="en-US" dirty="0" err="1"/>
              <a:t>Bệnh</a:t>
            </a:r>
            <a:r>
              <a:rPr lang="en-US" dirty="0"/>
              <a:t> </a:t>
            </a:r>
            <a:r>
              <a:rPr lang="en-US" dirty="0" err="1"/>
              <a:t>viện</a:t>
            </a:r>
            <a:r>
              <a:rPr lang="en-US" dirty="0"/>
              <a:t> </a:t>
            </a:r>
            <a:r>
              <a:rPr lang="en-US" dirty="0" err="1"/>
              <a:t>Chợ</a:t>
            </a:r>
            <a:r>
              <a:rPr lang="en-US" dirty="0"/>
              <a:t> </a:t>
            </a:r>
            <a:r>
              <a:rPr lang="en-US" dirty="0" err="1"/>
              <a:t>Rẫy</a:t>
            </a:r>
            <a:r>
              <a:rPr lang="en-US" dirty="0"/>
              <a:t> </a:t>
            </a:r>
            <a:r>
              <a:rPr lang="en-US" dirty="0" err="1"/>
              <a:t>là</a:t>
            </a:r>
            <a:r>
              <a:rPr lang="en-US" dirty="0"/>
              <a:t> </a:t>
            </a:r>
            <a:r>
              <a:rPr lang="en-US" dirty="0" err="1"/>
              <a:t>theo</a:t>
            </a:r>
            <a:r>
              <a:rPr lang="en-US" dirty="0"/>
              <a:t> PT: </a:t>
            </a:r>
            <a:r>
              <a:rPr lang="en-US" dirty="0" err="1"/>
              <a:t>đánh</a:t>
            </a:r>
            <a:r>
              <a:rPr lang="en-US" dirty="0"/>
              <a:t> </a:t>
            </a:r>
            <a:r>
              <a:rPr lang="en-US" dirty="0" err="1"/>
              <a:t>giá</a:t>
            </a:r>
            <a:r>
              <a:rPr lang="en-US" dirty="0"/>
              <a:t> </a:t>
            </a:r>
            <a:r>
              <a:rPr lang="en-US" dirty="0" err="1"/>
              <a:t>hoạt</a:t>
            </a:r>
            <a:r>
              <a:rPr lang="en-US" dirty="0"/>
              <a:t> </a:t>
            </a:r>
            <a:r>
              <a:rPr lang="en-US" dirty="0" err="1"/>
              <a:t>động</a:t>
            </a:r>
            <a:r>
              <a:rPr lang="en-US" dirty="0"/>
              <a:t> cofactor </a:t>
            </a:r>
            <a:r>
              <a:rPr lang="en-US" dirty="0" err="1"/>
              <a:t>của</a:t>
            </a:r>
            <a:r>
              <a:rPr lang="en-US" dirty="0"/>
              <a:t> PS </a:t>
            </a:r>
            <a:r>
              <a:rPr lang="en-US" dirty="0" err="1"/>
              <a:t>trong</a:t>
            </a:r>
            <a:r>
              <a:rPr lang="en-US" dirty="0"/>
              <a:t> APC </a:t>
            </a:r>
            <a:r>
              <a:rPr lang="en-US" dirty="0" err="1"/>
              <a:t>được</a:t>
            </a:r>
            <a:r>
              <a:rPr lang="en-US" dirty="0"/>
              <a:t> </a:t>
            </a:r>
            <a:r>
              <a:rPr lang="en-US" dirty="0" err="1"/>
              <a:t>đo</a:t>
            </a:r>
            <a:r>
              <a:rPr lang="en-US" dirty="0"/>
              <a:t> </a:t>
            </a:r>
            <a:r>
              <a:rPr lang="en-US" dirty="0" err="1"/>
              <a:t>dựa</a:t>
            </a:r>
            <a:r>
              <a:rPr lang="en-US" dirty="0"/>
              <a:t> </a:t>
            </a:r>
            <a:r>
              <a:rPr lang="en-US" dirty="0" err="1"/>
              <a:t>vào</a:t>
            </a:r>
            <a:r>
              <a:rPr lang="en-US" dirty="0"/>
              <a:t> </a:t>
            </a:r>
            <a:r>
              <a:rPr lang="en-US" dirty="0" err="1"/>
              <a:t>mức</a:t>
            </a:r>
            <a:r>
              <a:rPr lang="en-US" dirty="0"/>
              <a:t> </a:t>
            </a:r>
            <a:r>
              <a:rPr lang="en-US" dirty="0" err="1"/>
              <a:t>độ</a:t>
            </a:r>
            <a:r>
              <a:rPr lang="en-US" dirty="0"/>
              <a:t> </a:t>
            </a:r>
            <a:r>
              <a:rPr lang="en-US" dirty="0" err="1"/>
              <a:t>kéo</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đông</a:t>
            </a:r>
            <a:r>
              <a:rPr lang="en-US" dirty="0"/>
              <a:t> </a:t>
            </a:r>
            <a:r>
              <a:rPr lang="en-US" dirty="0" err="1"/>
              <a:t>máu</a:t>
            </a:r>
            <a:r>
              <a:rPr lang="en-US" dirty="0"/>
              <a:t> </a:t>
            </a:r>
            <a:r>
              <a:rPr lang="en-US" dirty="0" err="1"/>
              <a:t>dựa</a:t>
            </a:r>
            <a:r>
              <a:rPr lang="en-US" dirty="0"/>
              <a:t> </a:t>
            </a:r>
            <a:r>
              <a:rPr lang="en-US" dirty="0" err="1"/>
              <a:t>vào</a:t>
            </a:r>
            <a:r>
              <a:rPr lang="en-US" dirty="0"/>
              <a:t> PT. Plasma </a:t>
            </a:r>
            <a:r>
              <a:rPr lang="en-US" dirty="0" err="1"/>
              <a:t>thiếu</a:t>
            </a:r>
            <a:r>
              <a:rPr lang="en-US" dirty="0"/>
              <a:t> Protein S </a:t>
            </a:r>
            <a:r>
              <a:rPr lang="en-US" dirty="0" err="1"/>
              <a:t>được</a:t>
            </a:r>
            <a:r>
              <a:rPr lang="en-US" dirty="0"/>
              <a:t> </a:t>
            </a:r>
            <a:r>
              <a:rPr lang="en-US" dirty="0" err="1"/>
              <a:t>trộn</a:t>
            </a:r>
            <a:r>
              <a:rPr lang="en-US" dirty="0"/>
              <a:t> </a:t>
            </a:r>
            <a:r>
              <a:rPr lang="en-US" dirty="0" err="1"/>
              <a:t>với</a:t>
            </a:r>
            <a:r>
              <a:rPr lang="en-US" dirty="0"/>
              <a:t> plasma </a:t>
            </a:r>
            <a:r>
              <a:rPr lang="en-US" dirty="0" err="1"/>
              <a:t>mẫu</a:t>
            </a:r>
            <a:r>
              <a:rPr lang="en-US" dirty="0"/>
              <a:t> </a:t>
            </a:r>
            <a:r>
              <a:rPr lang="en-US" dirty="0" err="1"/>
              <a:t>và</a:t>
            </a:r>
            <a:r>
              <a:rPr lang="en-US" dirty="0"/>
              <a:t> </a:t>
            </a:r>
            <a:r>
              <a:rPr lang="en-US" dirty="0" err="1"/>
              <a:t>Protac</a:t>
            </a:r>
            <a:r>
              <a:rPr lang="en-US" dirty="0"/>
              <a:t>- APC, </a:t>
            </a:r>
            <a:r>
              <a:rPr lang="en-US" dirty="0" err="1"/>
              <a:t>yếu</a:t>
            </a:r>
            <a:r>
              <a:rPr lang="en-US" dirty="0"/>
              <a:t> </a:t>
            </a:r>
            <a:r>
              <a:rPr lang="en-US" dirty="0" err="1"/>
              <a:t>tố</a:t>
            </a:r>
            <a:r>
              <a:rPr lang="en-US" dirty="0"/>
              <a:t> </a:t>
            </a:r>
            <a:r>
              <a:rPr lang="en-US" dirty="0" err="1"/>
              <a:t>mô</a:t>
            </a:r>
            <a:r>
              <a:rPr lang="en-US" dirty="0"/>
              <a:t>, phospholipid </a:t>
            </a:r>
            <a:r>
              <a:rPr lang="en-US" dirty="0" err="1"/>
              <a:t>và</a:t>
            </a:r>
            <a:r>
              <a:rPr lang="en-US" dirty="0"/>
              <a:t> calcium </a:t>
            </a:r>
            <a:r>
              <a:rPr lang="en-US" dirty="0" err="1"/>
              <a:t>được</a:t>
            </a:r>
            <a:r>
              <a:rPr lang="en-US" dirty="0"/>
              <a:t> </a:t>
            </a:r>
            <a:r>
              <a:rPr lang="en-US" dirty="0" err="1"/>
              <a:t>thêm</a:t>
            </a:r>
            <a:r>
              <a:rPr lang="en-US" dirty="0"/>
              <a:t> </a:t>
            </a:r>
            <a:r>
              <a:rPr lang="en-US" dirty="0" err="1"/>
              <a:t>vào</a:t>
            </a:r>
            <a:r>
              <a:rPr lang="en-US" dirty="0"/>
              <a:t>. </a:t>
            </a:r>
            <a:r>
              <a:rPr lang="en-US" dirty="0" err="1"/>
              <a:t>Thời</a:t>
            </a:r>
            <a:r>
              <a:rPr lang="en-US" dirty="0"/>
              <a:t> </a:t>
            </a:r>
            <a:r>
              <a:rPr lang="en-US" dirty="0" err="1"/>
              <a:t>gian</a:t>
            </a:r>
            <a:r>
              <a:rPr lang="en-US" dirty="0"/>
              <a:t> </a:t>
            </a:r>
            <a:r>
              <a:rPr lang="en-US" dirty="0" err="1"/>
              <a:t>đông</a:t>
            </a:r>
            <a:r>
              <a:rPr lang="en-US" dirty="0"/>
              <a:t> </a:t>
            </a:r>
            <a:r>
              <a:rPr lang="en-US" dirty="0" err="1"/>
              <a:t>máu</a:t>
            </a:r>
            <a:r>
              <a:rPr lang="en-US" dirty="0"/>
              <a:t> </a:t>
            </a:r>
            <a:r>
              <a:rPr lang="en-US" dirty="0" err="1"/>
              <a:t>tỉ</a:t>
            </a:r>
            <a:r>
              <a:rPr lang="en-US" dirty="0"/>
              <a:t> </a:t>
            </a:r>
            <a:r>
              <a:rPr lang="en-US" dirty="0" err="1"/>
              <a:t>lệ</a:t>
            </a:r>
            <a:r>
              <a:rPr lang="en-US" dirty="0"/>
              <a:t> </a:t>
            </a:r>
            <a:r>
              <a:rPr lang="en-US" dirty="0" err="1"/>
              <a:t>với</a:t>
            </a:r>
            <a:r>
              <a:rPr lang="en-US" dirty="0"/>
              <a:t> </a:t>
            </a:r>
            <a:r>
              <a:rPr lang="en-US" dirty="0" err="1"/>
              <a:t>nồng</a:t>
            </a:r>
            <a:r>
              <a:rPr lang="en-US" dirty="0"/>
              <a:t> </a:t>
            </a:r>
            <a:r>
              <a:rPr lang="en-US" dirty="0" err="1"/>
              <a:t>độ</a:t>
            </a:r>
            <a:r>
              <a:rPr lang="en-US" dirty="0"/>
              <a:t> protein S </a:t>
            </a:r>
            <a:r>
              <a:rPr lang="en-US" dirty="0" err="1"/>
              <a:t>trong</a:t>
            </a:r>
            <a:r>
              <a:rPr lang="en-US" dirty="0"/>
              <a:t> </a:t>
            </a:r>
            <a:r>
              <a:rPr lang="en-US" dirty="0" err="1"/>
              <a:t>mẫu</a:t>
            </a:r>
            <a:r>
              <a:rPr lang="en-US" dirty="0"/>
              <a:t> </a:t>
            </a:r>
            <a:r>
              <a:rPr lang="en-US" dirty="0" err="1"/>
              <a:t>huyết</a:t>
            </a:r>
            <a:r>
              <a:rPr lang="en-US" dirty="0"/>
              <a:t> </a:t>
            </a:r>
            <a:r>
              <a:rPr lang="en-US" dirty="0" err="1"/>
              <a:t>tương</a:t>
            </a:r>
            <a:r>
              <a:rPr lang="en-US" dirty="0"/>
              <a:t>.</a:t>
            </a:r>
          </a:p>
          <a:p>
            <a:endParaRPr lang="en-US" dirty="0"/>
          </a:p>
        </p:txBody>
      </p:sp>
    </p:spTree>
    <p:extLst>
      <p:ext uri="{BB962C8B-B14F-4D97-AF65-F5344CB8AC3E}">
        <p14:creationId xmlns:p14="http://schemas.microsoft.com/office/powerpoint/2010/main" val="40488490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1"/>
          </p:cNvSpPr>
          <p:nvPr>
            <p:ph idx="1"/>
          </p:nvPr>
        </p:nvSpPr>
        <p:spPr>
          <a:xfrm>
            <a:off x="650631" y="1529130"/>
            <a:ext cx="10515600" cy="4351338"/>
          </a:xfrm>
        </p:spPr>
        <p:txBody>
          <a:bodyPr>
            <a:normAutofit/>
          </a:bodyPr>
          <a:lstStyle/>
          <a:p>
            <a:r>
              <a:rPr lang="en-US" dirty="0" err="1" smtClean="0"/>
              <a:t>Thuốc</a:t>
            </a:r>
            <a:r>
              <a:rPr lang="en-US" dirty="0" smtClean="0"/>
              <a:t> </a:t>
            </a:r>
            <a:r>
              <a:rPr lang="en-US" dirty="0" err="1" smtClean="0"/>
              <a:t>thử</a:t>
            </a:r>
            <a:r>
              <a:rPr lang="en-US" dirty="0" smtClean="0"/>
              <a:t>:</a:t>
            </a:r>
          </a:p>
          <a:p>
            <a:pPr lvl="1"/>
            <a:r>
              <a:rPr lang="en-US" dirty="0" err="1" smtClean="0"/>
              <a:t>Thuốc</a:t>
            </a:r>
            <a:r>
              <a:rPr lang="en-US" dirty="0" smtClean="0"/>
              <a:t> </a:t>
            </a:r>
            <a:r>
              <a:rPr lang="en-US" dirty="0" err="1"/>
              <a:t>thử</a:t>
            </a:r>
            <a:r>
              <a:rPr lang="en-US" dirty="0"/>
              <a:t> protein S: </a:t>
            </a:r>
            <a:r>
              <a:rPr lang="en-US" dirty="0" err="1"/>
              <a:t>lọ</a:t>
            </a:r>
            <a:r>
              <a:rPr lang="en-US" dirty="0"/>
              <a:t> 3*2ml </a:t>
            </a:r>
            <a:r>
              <a:rPr lang="en-US" dirty="0" err="1"/>
              <a:t>có</a:t>
            </a:r>
            <a:r>
              <a:rPr lang="en-US" dirty="0"/>
              <a:t> </a:t>
            </a:r>
            <a:r>
              <a:rPr lang="en-US" dirty="0" err="1"/>
              <a:t>hỗn</a:t>
            </a:r>
            <a:r>
              <a:rPr lang="en-US" dirty="0"/>
              <a:t> </a:t>
            </a:r>
            <a:r>
              <a:rPr lang="en-US" dirty="0" err="1"/>
              <a:t>hợp</a:t>
            </a:r>
            <a:r>
              <a:rPr lang="en-US" dirty="0"/>
              <a:t> </a:t>
            </a:r>
            <a:r>
              <a:rPr lang="en-US" dirty="0" err="1"/>
              <a:t>khô</a:t>
            </a:r>
            <a:r>
              <a:rPr lang="en-US" dirty="0"/>
              <a:t> </a:t>
            </a:r>
            <a:r>
              <a:rPr lang="en-US" dirty="0" err="1"/>
              <a:t>lạnh</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a:t>
            </a:r>
            <a:r>
              <a:rPr lang="en-US" dirty="0"/>
              <a:t> </a:t>
            </a:r>
            <a:r>
              <a:rPr lang="en-US" dirty="0" err="1"/>
              <a:t>người</a:t>
            </a:r>
            <a:r>
              <a:rPr lang="en-US" dirty="0"/>
              <a:t> </a:t>
            </a:r>
            <a:r>
              <a:rPr lang="en-US" dirty="0" err="1"/>
              <a:t>tái</a:t>
            </a:r>
            <a:r>
              <a:rPr lang="en-US" dirty="0"/>
              <a:t> </a:t>
            </a:r>
            <a:r>
              <a:rPr lang="en-US" dirty="0" err="1"/>
              <a:t>tổ</a:t>
            </a:r>
            <a:r>
              <a:rPr lang="en-US" dirty="0"/>
              <a:t> </a:t>
            </a:r>
            <a:r>
              <a:rPr lang="en-US" dirty="0" err="1"/>
              <a:t>hợp</a:t>
            </a:r>
            <a:r>
              <a:rPr lang="en-US" dirty="0"/>
              <a:t>, phospholipid </a:t>
            </a:r>
            <a:r>
              <a:rPr lang="en-US" dirty="0" err="1"/>
              <a:t>tổng</a:t>
            </a:r>
            <a:r>
              <a:rPr lang="en-US" dirty="0"/>
              <a:t> </a:t>
            </a:r>
            <a:r>
              <a:rPr lang="en-US" dirty="0" err="1"/>
              <a:t>hợp</a:t>
            </a:r>
            <a:r>
              <a:rPr lang="en-US" dirty="0"/>
              <a:t>, APC, </a:t>
            </a:r>
            <a:r>
              <a:rPr lang="en-US" dirty="0" err="1"/>
              <a:t>đệm</a:t>
            </a:r>
            <a:r>
              <a:rPr lang="en-US" dirty="0"/>
              <a:t>, </a:t>
            </a:r>
            <a:r>
              <a:rPr lang="en-US" dirty="0" err="1"/>
              <a:t>polybrene</a:t>
            </a:r>
            <a:r>
              <a:rPr lang="en-US" dirty="0"/>
              <a:t>, </a:t>
            </a:r>
            <a:r>
              <a:rPr lang="en-US" dirty="0" err="1"/>
              <a:t>và</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chất</a:t>
            </a:r>
            <a:r>
              <a:rPr lang="en-US" dirty="0"/>
              <a:t> </a:t>
            </a:r>
            <a:r>
              <a:rPr lang="en-US" dirty="0" err="1"/>
              <a:t>bảo</a:t>
            </a:r>
            <a:r>
              <a:rPr lang="en-US" dirty="0"/>
              <a:t> </a:t>
            </a:r>
            <a:r>
              <a:rPr lang="en-US" dirty="0" err="1" smtClean="0"/>
              <a:t>quản</a:t>
            </a:r>
            <a:endParaRPr lang="en-US" dirty="0" smtClean="0"/>
          </a:p>
          <a:p>
            <a:pPr lvl="1"/>
            <a:r>
              <a:rPr lang="en-US" dirty="0" err="1" smtClean="0"/>
              <a:t>Thuốc</a:t>
            </a:r>
            <a:r>
              <a:rPr lang="en-US" dirty="0" smtClean="0"/>
              <a:t> </a:t>
            </a:r>
            <a:r>
              <a:rPr lang="en-US" dirty="0" err="1"/>
              <a:t>thử</a:t>
            </a:r>
            <a:r>
              <a:rPr lang="en-US" dirty="0"/>
              <a:t> Calcium: </a:t>
            </a:r>
            <a:r>
              <a:rPr lang="en-US" dirty="0" err="1"/>
              <a:t>lọ</a:t>
            </a:r>
            <a:r>
              <a:rPr lang="en-US" dirty="0"/>
              <a:t> 3*6ml </a:t>
            </a:r>
            <a:r>
              <a:rPr lang="en-US" dirty="0" err="1"/>
              <a:t>chứa</a:t>
            </a:r>
            <a:r>
              <a:rPr lang="en-US" dirty="0"/>
              <a:t> </a:t>
            </a:r>
            <a:r>
              <a:rPr lang="en-US" dirty="0" smtClean="0"/>
              <a:t>calcium</a:t>
            </a:r>
          </a:p>
          <a:p>
            <a:pPr lvl="1"/>
            <a:r>
              <a:rPr lang="en-US" dirty="0" smtClean="0"/>
              <a:t>Plasma </a:t>
            </a:r>
            <a:r>
              <a:rPr lang="en-US" dirty="0" err="1" smtClean="0"/>
              <a:t>thiếu</a:t>
            </a:r>
            <a:r>
              <a:rPr lang="en-US" dirty="0" smtClean="0"/>
              <a:t> </a:t>
            </a:r>
            <a:r>
              <a:rPr lang="en-US" dirty="0"/>
              <a:t>protein S: </a:t>
            </a:r>
            <a:r>
              <a:rPr lang="en-US" dirty="0" err="1"/>
              <a:t>lọ</a:t>
            </a:r>
            <a:r>
              <a:rPr lang="en-US" dirty="0"/>
              <a:t> 3*2ml plasma </a:t>
            </a:r>
            <a:r>
              <a:rPr lang="en-US" dirty="0" err="1"/>
              <a:t>người</a:t>
            </a:r>
            <a:r>
              <a:rPr lang="en-US" dirty="0"/>
              <a:t> </a:t>
            </a:r>
            <a:r>
              <a:rPr lang="en-US" dirty="0" err="1"/>
              <a:t>khô</a:t>
            </a:r>
            <a:r>
              <a:rPr lang="en-US" dirty="0"/>
              <a:t> </a:t>
            </a:r>
            <a:r>
              <a:rPr lang="en-US" dirty="0" err="1"/>
              <a:t>lạnh</a:t>
            </a:r>
            <a:r>
              <a:rPr lang="en-US" dirty="0"/>
              <a:t> </a:t>
            </a:r>
            <a:r>
              <a:rPr lang="en-US" dirty="0" err="1"/>
              <a:t>được</a:t>
            </a:r>
            <a:r>
              <a:rPr lang="en-US" dirty="0"/>
              <a:t> </a:t>
            </a:r>
            <a:r>
              <a:rPr lang="en-US" dirty="0" err="1"/>
              <a:t>làm</a:t>
            </a:r>
            <a:r>
              <a:rPr lang="en-US" dirty="0"/>
              <a:t> </a:t>
            </a:r>
            <a:r>
              <a:rPr lang="en-US" dirty="0" err="1"/>
              <a:t>mất</a:t>
            </a:r>
            <a:r>
              <a:rPr lang="en-US" dirty="0"/>
              <a:t> protein </a:t>
            </a:r>
            <a:r>
              <a:rPr lang="en-US" dirty="0" smtClean="0"/>
              <a:t>S</a:t>
            </a:r>
          </a:p>
          <a:p>
            <a:r>
              <a:rPr lang="en-US" b="1" dirty="0" err="1" smtClean="0"/>
              <a:t>Giá</a:t>
            </a:r>
            <a:r>
              <a:rPr lang="en-US" b="1" dirty="0" smtClean="0"/>
              <a:t> </a:t>
            </a:r>
            <a:r>
              <a:rPr lang="en-US" b="1" dirty="0" err="1" smtClean="0"/>
              <a:t>trị</a:t>
            </a:r>
            <a:r>
              <a:rPr lang="en-US" b="1" dirty="0" smtClean="0"/>
              <a:t> </a:t>
            </a:r>
            <a:r>
              <a:rPr lang="en-US" b="1" dirty="0" err="1" smtClean="0"/>
              <a:t>tham</a:t>
            </a:r>
            <a:r>
              <a:rPr lang="en-US" b="1" dirty="0" smtClean="0"/>
              <a:t> </a:t>
            </a:r>
            <a:r>
              <a:rPr lang="en-US" b="1" dirty="0" err="1" smtClean="0"/>
              <a:t>chiếu</a:t>
            </a:r>
            <a:r>
              <a:rPr lang="en-US" b="1" dirty="0" smtClean="0"/>
              <a:t>: </a:t>
            </a:r>
            <a:endParaRPr lang="en-US" sz="2000" dirty="0" smtClean="0"/>
          </a:p>
          <a:p>
            <a:pPr lvl="1"/>
            <a:r>
              <a:rPr lang="en-US" dirty="0" smtClean="0"/>
              <a:t>Nam &gt;73 U/dl</a:t>
            </a:r>
            <a:endParaRPr lang="en-US" sz="2000" dirty="0" smtClean="0"/>
          </a:p>
          <a:p>
            <a:pPr lvl="1"/>
            <a:r>
              <a:rPr lang="en-US" dirty="0" err="1" smtClean="0"/>
              <a:t>Nữ</a:t>
            </a:r>
            <a:r>
              <a:rPr lang="en-US" dirty="0" smtClean="0"/>
              <a:t> &gt;63 U/dl</a:t>
            </a:r>
            <a:endParaRPr lang="en-US" sz="2000" dirty="0" smtClean="0"/>
          </a:p>
          <a:p>
            <a:pPr lvl="1"/>
            <a:r>
              <a:rPr lang="en-US" dirty="0" err="1" smtClean="0"/>
              <a:t>Nồng</a:t>
            </a:r>
            <a:r>
              <a:rPr lang="en-US" dirty="0" smtClean="0"/>
              <a:t> </a:t>
            </a:r>
            <a:r>
              <a:rPr lang="en-US" dirty="0" err="1" smtClean="0"/>
              <a:t>độ</a:t>
            </a:r>
            <a:r>
              <a:rPr lang="en-US" dirty="0" smtClean="0"/>
              <a:t> protein S </a:t>
            </a:r>
            <a:r>
              <a:rPr lang="en-US" dirty="0" err="1" smtClean="0"/>
              <a:t>thấp</a:t>
            </a:r>
            <a:r>
              <a:rPr lang="en-US" dirty="0" smtClean="0"/>
              <a:t> </a:t>
            </a:r>
            <a:r>
              <a:rPr lang="en-US" dirty="0" err="1" smtClean="0"/>
              <a:t>lúc</a:t>
            </a:r>
            <a:r>
              <a:rPr lang="en-US" dirty="0" smtClean="0"/>
              <a:t> </a:t>
            </a:r>
            <a:r>
              <a:rPr lang="en-US" dirty="0" err="1" smtClean="0"/>
              <a:t>sinh</a:t>
            </a:r>
            <a:r>
              <a:rPr lang="en-US" dirty="0" smtClean="0"/>
              <a:t> </a:t>
            </a:r>
            <a:r>
              <a:rPr lang="en-US" dirty="0" err="1" smtClean="0"/>
              <a:t>và</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như</a:t>
            </a:r>
            <a:r>
              <a:rPr lang="en-US" dirty="0" smtClean="0"/>
              <a:t> </a:t>
            </a:r>
            <a:r>
              <a:rPr lang="en-US" dirty="0" err="1" smtClean="0"/>
              <a:t>người</a:t>
            </a:r>
            <a:r>
              <a:rPr lang="en-US" dirty="0" smtClean="0"/>
              <a:t> </a:t>
            </a:r>
            <a:r>
              <a:rPr lang="en-US" dirty="0" err="1" smtClean="0"/>
              <a:t>lớn</a:t>
            </a:r>
            <a:r>
              <a:rPr lang="en-US" dirty="0" smtClean="0"/>
              <a:t> </a:t>
            </a:r>
            <a:r>
              <a:rPr lang="en-US" dirty="0" err="1" smtClean="0"/>
              <a:t>cho</a:t>
            </a:r>
            <a:r>
              <a:rPr lang="en-US" dirty="0" smtClean="0"/>
              <a:t> </a:t>
            </a:r>
            <a:r>
              <a:rPr lang="en-US" dirty="0" err="1" smtClean="0"/>
              <a:t>tới</a:t>
            </a:r>
            <a:r>
              <a:rPr lang="en-US" dirty="0" smtClean="0"/>
              <a:t> </a:t>
            </a:r>
            <a:r>
              <a:rPr lang="en-US" dirty="0" err="1" smtClean="0"/>
              <a:t>khi</a:t>
            </a:r>
            <a:r>
              <a:rPr lang="en-US" dirty="0" smtClean="0"/>
              <a:t> 6 </a:t>
            </a:r>
            <a:r>
              <a:rPr lang="en-US" dirty="0" err="1" smtClean="0"/>
              <a:t>tháng</a:t>
            </a:r>
            <a:r>
              <a:rPr lang="en-US" dirty="0" smtClean="0"/>
              <a:t> </a:t>
            </a:r>
            <a:r>
              <a:rPr lang="en-US" dirty="0" err="1" smtClean="0"/>
              <a:t>tuổi</a:t>
            </a:r>
            <a:r>
              <a:rPr lang="en-US" dirty="0" smtClean="0"/>
              <a:t>. </a:t>
            </a:r>
            <a:endParaRPr lang="en-US" sz="2000" dirty="0" smtClean="0"/>
          </a:p>
          <a:p>
            <a:pPr lvl="1"/>
            <a:endParaRPr lang="en-US" dirty="0" smtClean="0"/>
          </a:p>
          <a:p>
            <a:pPr lvl="4"/>
            <a:endParaRPr lang="en-US" sz="1600" dirty="0"/>
          </a:p>
          <a:p>
            <a:pPr lvl="2"/>
            <a:endParaRPr lang="en-US" dirty="0"/>
          </a:p>
        </p:txBody>
      </p:sp>
    </p:spTree>
    <p:extLst>
      <p:ext uri="{BB962C8B-B14F-4D97-AF65-F5344CB8AC3E}">
        <p14:creationId xmlns:p14="http://schemas.microsoft.com/office/powerpoint/2010/main" val="6348777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r>
              <a:rPr lang="en-US" dirty="0" err="1" smtClean="0"/>
              <a:t>Thiếu</a:t>
            </a:r>
            <a:r>
              <a:rPr lang="en-US" dirty="0" smtClean="0"/>
              <a:t> protein S di </a:t>
            </a:r>
            <a:r>
              <a:rPr lang="en-US" dirty="0" err="1" smtClean="0"/>
              <a:t>truyền</a:t>
            </a:r>
            <a:r>
              <a:rPr lang="en-US" dirty="0" smtClean="0"/>
              <a:t>:</a:t>
            </a:r>
          </a:p>
          <a:p>
            <a:r>
              <a:rPr lang="en-US" dirty="0" smtClean="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8341172"/>
              </p:ext>
            </p:extLst>
          </p:nvPr>
        </p:nvGraphicFramePr>
        <p:xfrm>
          <a:off x="1301262" y="2543910"/>
          <a:ext cx="7674781" cy="1933889"/>
        </p:xfrm>
        <a:graphic>
          <a:graphicData uri="http://schemas.openxmlformats.org/drawingml/2006/table">
            <a:tbl>
              <a:tblPr firstRow="1" firstCol="1" bandRow="1">
                <a:tableStyleId>{5C22544A-7EE6-4342-B048-85BDC9FD1C3A}</a:tableStyleId>
              </a:tblPr>
              <a:tblGrid>
                <a:gridCol w="1561861">
                  <a:extLst>
                    <a:ext uri="{9D8B030D-6E8A-4147-A177-3AD203B41FA5}">
                      <a16:colId xmlns:a16="http://schemas.microsoft.com/office/drawing/2014/main" val="4217175934"/>
                    </a:ext>
                  </a:extLst>
                </a:gridCol>
                <a:gridCol w="1664237">
                  <a:extLst>
                    <a:ext uri="{9D8B030D-6E8A-4147-A177-3AD203B41FA5}">
                      <a16:colId xmlns:a16="http://schemas.microsoft.com/office/drawing/2014/main" val="2170559970"/>
                    </a:ext>
                  </a:extLst>
                </a:gridCol>
                <a:gridCol w="1663391">
                  <a:extLst>
                    <a:ext uri="{9D8B030D-6E8A-4147-A177-3AD203B41FA5}">
                      <a16:colId xmlns:a16="http://schemas.microsoft.com/office/drawing/2014/main" val="1140697078"/>
                    </a:ext>
                  </a:extLst>
                </a:gridCol>
                <a:gridCol w="1392646">
                  <a:extLst>
                    <a:ext uri="{9D8B030D-6E8A-4147-A177-3AD203B41FA5}">
                      <a16:colId xmlns:a16="http://schemas.microsoft.com/office/drawing/2014/main" val="2521258153"/>
                    </a:ext>
                  </a:extLst>
                </a:gridCol>
                <a:gridCol w="1392646">
                  <a:extLst>
                    <a:ext uri="{9D8B030D-6E8A-4147-A177-3AD203B41FA5}">
                      <a16:colId xmlns:a16="http://schemas.microsoft.com/office/drawing/2014/main" val="402480101"/>
                    </a:ext>
                  </a:extLst>
                </a:gridCol>
              </a:tblGrid>
              <a:tr h="787817">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Type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Protein S </a:t>
                      </a:r>
                      <a:r>
                        <a:rPr lang="en-US" sz="1800" dirty="0" err="1">
                          <a:effectLst/>
                          <a:latin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cs typeface="Times New Roman" panose="02020603050405020304" pitchFamily="18" charset="0"/>
                        </a:rPr>
                        <a:t> do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Protein S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Protein S tổng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Protein S chức năng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7142719"/>
                  </a:ext>
                </a:extLst>
              </a:tr>
              <a:tr h="382024">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Giảm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Giảm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473113"/>
                  </a:ext>
                </a:extLst>
              </a:tr>
              <a:tr h="382024">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Bình thường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9264229"/>
                  </a:ext>
                </a:extLst>
              </a:tr>
              <a:tr h="382024">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III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7238499"/>
                  </a:ext>
                </a:extLst>
              </a:tr>
            </a:tbl>
          </a:graphicData>
        </a:graphic>
      </p:graphicFrame>
    </p:spTree>
    <p:extLst>
      <p:ext uri="{BB962C8B-B14F-4D97-AF65-F5344CB8AC3E}">
        <p14:creationId xmlns:p14="http://schemas.microsoft.com/office/powerpoint/2010/main" val="3686611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Thiếu</a:t>
            </a:r>
            <a:r>
              <a:rPr lang="en-US" dirty="0" smtClean="0"/>
              <a:t> PS di </a:t>
            </a:r>
            <a:r>
              <a:rPr lang="en-US" dirty="0" err="1" smtClean="0"/>
              <a:t>truyền</a:t>
            </a:r>
            <a:endParaRPr lang="en-US" dirty="0"/>
          </a:p>
        </p:txBody>
      </p:sp>
      <p:sp>
        <p:nvSpPr>
          <p:cNvPr id="3" name="Content Placeholder 2"/>
          <p:cNvSpPr>
            <a:spLocks noGrp="1"/>
          </p:cNvSpPr>
          <p:nvPr>
            <p:ph idx="1"/>
          </p:nvPr>
        </p:nvSpPr>
        <p:spPr/>
        <p:txBody>
          <a:bodyPr/>
          <a:lstStyle/>
          <a:p>
            <a:pPr lvl="0"/>
            <a:r>
              <a:rPr lang="en-US" dirty="0" smtClean="0"/>
              <a:t>Di </a:t>
            </a:r>
            <a:r>
              <a:rPr lang="en-US" dirty="0" err="1"/>
              <a:t>truyền</a:t>
            </a:r>
            <a:r>
              <a:rPr lang="en-US" dirty="0"/>
              <a:t> </a:t>
            </a:r>
            <a:r>
              <a:rPr lang="en-US" dirty="0" err="1"/>
              <a:t>trội</a:t>
            </a:r>
            <a:r>
              <a:rPr lang="en-US" dirty="0"/>
              <a:t> </a:t>
            </a:r>
            <a:r>
              <a:rPr lang="en-US" dirty="0" err="1"/>
              <a:t>nhiễm</a:t>
            </a:r>
            <a:r>
              <a:rPr lang="en-US" dirty="0"/>
              <a:t> </a:t>
            </a:r>
            <a:r>
              <a:rPr lang="en-US" dirty="0" err="1"/>
              <a:t>sắc</a:t>
            </a:r>
            <a:r>
              <a:rPr lang="en-US" dirty="0"/>
              <a:t> </a:t>
            </a:r>
            <a:r>
              <a:rPr lang="en-US" dirty="0" err="1"/>
              <a:t>thể</a:t>
            </a:r>
            <a:r>
              <a:rPr lang="en-US" dirty="0"/>
              <a:t> </a:t>
            </a:r>
            <a:r>
              <a:rPr lang="en-US" dirty="0" err="1"/>
              <a:t>thường</a:t>
            </a:r>
            <a:r>
              <a:rPr lang="en-US" dirty="0"/>
              <a:t> </a:t>
            </a:r>
            <a:r>
              <a:rPr lang="en-US" dirty="0" err="1"/>
              <a:t>và</a:t>
            </a:r>
            <a:r>
              <a:rPr lang="en-US" dirty="0"/>
              <a:t> </a:t>
            </a:r>
            <a:r>
              <a:rPr lang="en-US" dirty="0" err="1"/>
              <a:t>tăng</a:t>
            </a:r>
            <a:r>
              <a:rPr lang="en-US" dirty="0"/>
              <a:t> </a:t>
            </a:r>
            <a:r>
              <a:rPr lang="en-US" dirty="0" err="1"/>
              <a:t>yếu</a:t>
            </a:r>
            <a:r>
              <a:rPr lang="en-US" dirty="0"/>
              <a:t> </a:t>
            </a:r>
            <a:r>
              <a:rPr lang="en-US" dirty="0" err="1"/>
              <a:t>tố</a:t>
            </a:r>
            <a:r>
              <a:rPr lang="en-US" dirty="0"/>
              <a:t> </a:t>
            </a:r>
            <a:r>
              <a:rPr lang="en-US" dirty="0" err="1"/>
              <a:t>nguy</a:t>
            </a:r>
            <a:r>
              <a:rPr lang="en-US" dirty="0"/>
              <a:t> </a:t>
            </a:r>
            <a:r>
              <a:rPr lang="en-US" dirty="0" err="1"/>
              <a:t>cơ</a:t>
            </a:r>
            <a:r>
              <a:rPr lang="en-US" dirty="0"/>
              <a:t> VTE</a:t>
            </a:r>
            <a:endParaRPr lang="en-US" dirty="0" smtClean="0"/>
          </a:p>
          <a:p>
            <a:pPr lvl="0"/>
            <a:r>
              <a:rPr lang="en-US" dirty="0" err="1" smtClean="0"/>
              <a:t>Tần</a:t>
            </a:r>
            <a:r>
              <a:rPr lang="en-US" dirty="0" smtClean="0"/>
              <a:t> suất:1:700 </a:t>
            </a:r>
            <a:r>
              <a:rPr lang="en-US" dirty="0" err="1"/>
              <a:t>dựa</a:t>
            </a:r>
            <a:r>
              <a:rPr lang="en-US" dirty="0"/>
              <a:t> </a:t>
            </a:r>
            <a:r>
              <a:rPr lang="en-US" dirty="0" err="1"/>
              <a:t>vào</a:t>
            </a:r>
            <a:r>
              <a:rPr lang="en-US" dirty="0"/>
              <a:t> </a:t>
            </a:r>
            <a:r>
              <a:rPr lang="en-US" dirty="0" err="1"/>
              <a:t>nghiên</a:t>
            </a:r>
            <a:r>
              <a:rPr lang="en-US" dirty="0"/>
              <a:t> </a:t>
            </a:r>
            <a:r>
              <a:rPr lang="en-US" dirty="0" err="1"/>
              <a:t>cứu</a:t>
            </a:r>
            <a:r>
              <a:rPr lang="en-US" dirty="0"/>
              <a:t> </a:t>
            </a:r>
            <a:r>
              <a:rPr lang="en-US" dirty="0" err="1"/>
              <a:t>máu</a:t>
            </a:r>
            <a:r>
              <a:rPr lang="en-US" dirty="0"/>
              <a:t> </a:t>
            </a:r>
            <a:r>
              <a:rPr lang="en-US" dirty="0" err="1"/>
              <a:t>người</a:t>
            </a:r>
            <a:r>
              <a:rPr lang="en-US" dirty="0"/>
              <a:t> </a:t>
            </a:r>
            <a:r>
              <a:rPr lang="en-US" dirty="0" err="1"/>
              <a:t>cho</a:t>
            </a:r>
            <a:r>
              <a:rPr lang="en-US" dirty="0" smtClean="0"/>
              <a:t>.</a:t>
            </a:r>
          </a:p>
          <a:p>
            <a:pPr lvl="0"/>
            <a:r>
              <a:rPr lang="en-US" dirty="0" err="1" smtClean="0"/>
              <a:t>Phổ</a:t>
            </a:r>
            <a:r>
              <a:rPr lang="en-US" dirty="0" smtClean="0"/>
              <a:t> </a:t>
            </a:r>
            <a:r>
              <a:rPr lang="en-US" dirty="0" err="1"/>
              <a:t>biến</a:t>
            </a:r>
            <a:r>
              <a:rPr lang="en-US" dirty="0"/>
              <a:t> ở </a:t>
            </a:r>
            <a:r>
              <a:rPr lang="en-US" dirty="0" err="1"/>
              <a:t>Nhật</a:t>
            </a:r>
            <a:r>
              <a:rPr lang="en-US" dirty="0"/>
              <a:t> </a:t>
            </a:r>
            <a:r>
              <a:rPr lang="en-US" dirty="0" err="1"/>
              <a:t>Bản</a:t>
            </a:r>
            <a:r>
              <a:rPr lang="en-US" dirty="0"/>
              <a:t> </a:t>
            </a:r>
            <a:r>
              <a:rPr lang="en-US" dirty="0" err="1"/>
              <a:t>hơn</a:t>
            </a:r>
            <a:r>
              <a:rPr lang="en-US" dirty="0"/>
              <a:t> </a:t>
            </a:r>
            <a:r>
              <a:rPr lang="en-US" dirty="0" err="1"/>
              <a:t>là</a:t>
            </a:r>
            <a:r>
              <a:rPr lang="en-US" dirty="0"/>
              <a:t> </a:t>
            </a:r>
            <a:r>
              <a:rPr lang="en-US" dirty="0" err="1"/>
              <a:t>chủng</a:t>
            </a:r>
            <a:r>
              <a:rPr lang="en-US" dirty="0"/>
              <a:t> </a:t>
            </a:r>
            <a:r>
              <a:rPr lang="en-US" dirty="0" err="1"/>
              <a:t>tộc</a:t>
            </a:r>
            <a:r>
              <a:rPr lang="en-US" dirty="0"/>
              <a:t> da </a:t>
            </a:r>
            <a:r>
              <a:rPr lang="en-US" dirty="0" err="1"/>
              <a:t>trắng</a:t>
            </a:r>
            <a:r>
              <a:rPr lang="en-US" dirty="0"/>
              <a:t>.</a:t>
            </a:r>
          </a:p>
          <a:p>
            <a:pPr lvl="0"/>
            <a:r>
              <a:rPr lang="en-US" dirty="0" err="1"/>
              <a:t>Bệnh</a:t>
            </a:r>
            <a:r>
              <a:rPr lang="en-US" dirty="0"/>
              <a:t> </a:t>
            </a:r>
            <a:r>
              <a:rPr lang="en-US" dirty="0" err="1"/>
              <a:t>nhân</a:t>
            </a:r>
            <a:r>
              <a:rPr lang="en-US" dirty="0"/>
              <a:t> </a:t>
            </a:r>
            <a:r>
              <a:rPr lang="en-US" dirty="0" err="1"/>
              <a:t>với</a:t>
            </a:r>
            <a:r>
              <a:rPr lang="en-US" dirty="0"/>
              <a:t> thrombosis </a:t>
            </a:r>
            <a:r>
              <a:rPr lang="en-US" dirty="0" err="1"/>
              <a:t>tái</a:t>
            </a:r>
            <a:r>
              <a:rPr lang="en-US" dirty="0"/>
              <a:t> </a:t>
            </a:r>
            <a:r>
              <a:rPr lang="en-US" dirty="0" err="1"/>
              <a:t>phát</a:t>
            </a:r>
            <a:r>
              <a:rPr lang="en-US" dirty="0"/>
              <a:t> </a:t>
            </a:r>
            <a:r>
              <a:rPr lang="en-US" dirty="0" err="1"/>
              <a:t>hoặc</a:t>
            </a:r>
            <a:r>
              <a:rPr lang="en-US" dirty="0"/>
              <a:t> </a:t>
            </a:r>
            <a:r>
              <a:rPr lang="en-US" dirty="0" err="1"/>
              <a:t>tiền</a:t>
            </a:r>
            <a:r>
              <a:rPr lang="en-US" dirty="0"/>
              <a:t> </a:t>
            </a:r>
            <a:r>
              <a:rPr lang="en-US" dirty="0" err="1"/>
              <a:t>sử</a:t>
            </a:r>
            <a:r>
              <a:rPr lang="en-US" dirty="0"/>
              <a:t> </a:t>
            </a:r>
            <a:r>
              <a:rPr lang="en-US" dirty="0" err="1"/>
              <a:t>giai</a:t>
            </a:r>
            <a:r>
              <a:rPr lang="en-US" dirty="0"/>
              <a:t> </a:t>
            </a:r>
            <a:r>
              <a:rPr lang="en-US" dirty="0" err="1"/>
              <a:t>đình</a:t>
            </a:r>
            <a:r>
              <a:rPr lang="en-US" dirty="0"/>
              <a:t> </a:t>
            </a:r>
            <a:r>
              <a:rPr lang="en-US" dirty="0" err="1"/>
              <a:t>của</a:t>
            </a:r>
            <a:r>
              <a:rPr lang="en-US" dirty="0"/>
              <a:t> </a:t>
            </a:r>
            <a:r>
              <a:rPr lang="en-US" dirty="0" smtClean="0"/>
              <a:t>thrombosis, </a:t>
            </a:r>
            <a:r>
              <a:rPr lang="en-US" dirty="0" err="1"/>
              <a:t>tần</a:t>
            </a:r>
            <a:r>
              <a:rPr lang="en-US" dirty="0"/>
              <a:t> </a:t>
            </a:r>
            <a:r>
              <a:rPr lang="en-US" dirty="0" err="1"/>
              <a:t>suất</a:t>
            </a:r>
            <a:r>
              <a:rPr lang="en-US" dirty="0"/>
              <a:t> </a:t>
            </a:r>
            <a:r>
              <a:rPr lang="en-US" dirty="0" err="1"/>
              <a:t>thiếu</a:t>
            </a:r>
            <a:r>
              <a:rPr lang="en-US" dirty="0"/>
              <a:t> protein S </a:t>
            </a:r>
            <a:r>
              <a:rPr lang="en-US" dirty="0" err="1"/>
              <a:t>là</a:t>
            </a:r>
            <a:r>
              <a:rPr lang="en-US" dirty="0"/>
              <a:t> 3-6%. </a:t>
            </a:r>
          </a:p>
          <a:p>
            <a:pPr marL="0" indent="0">
              <a:buNone/>
            </a:pPr>
            <a:endParaRPr lang="en-US" dirty="0"/>
          </a:p>
        </p:txBody>
      </p:sp>
    </p:spTree>
    <p:extLst>
      <p:ext uri="{BB962C8B-B14F-4D97-AF65-F5344CB8AC3E}">
        <p14:creationId xmlns:p14="http://schemas.microsoft.com/office/powerpoint/2010/main" val="11482458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Thiếu</a:t>
            </a:r>
            <a:r>
              <a:rPr lang="en-US" dirty="0" smtClean="0"/>
              <a:t> PS </a:t>
            </a:r>
            <a:r>
              <a:rPr lang="en-US" dirty="0" err="1" smtClean="0"/>
              <a:t>mắc</a:t>
            </a:r>
            <a:r>
              <a:rPr lang="en-US" dirty="0" smtClean="0"/>
              <a:t> </a:t>
            </a:r>
            <a:r>
              <a:rPr lang="en-US" dirty="0" err="1" smtClean="0"/>
              <a:t>phải</a:t>
            </a:r>
            <a:endParaRPr lang="en-US" dirty="0"/>
          </a:p>
        </p:txBody>
      </p:sp>
      <p:sp>
        <p:nvSpPr>
          <p:cNvPr id="3" name="Content Placeholder 2"/>
          <p:cNvSpPr>
            <a:spLocks noGrp="1"/>
          </p:cNvSpPr>
          <p:nvPr>
            <p:ph idx="1"/>
          </p:nvPr>
        </p:nvSpPr>
        <p:spPr/>
        <p:txBody>
          <a:bodyPr/>
          <a:lstStyle/>
          <a:p>
            <a:r>
              <a:rPr lang="en-US" dirty="0" smtClean="0"/>
              <a:t>Thai </a:t>
            </a:r>
            <a:r>
              <a:rPr lang="en-US" dirty="0" err="1" smtClean="0"/>
              <a:t>kỳ</a:t>
            </a:r>
            <a:endParaRPr lang="en-US" dirty="0" smtClean="0"/>
          </a:p>
          <a:p>
            <a:r>
              <a:rPr lang="en-US" dirty="0" err="1" smtClean="0"/>
              <a:t>Sử</a:t>
            </a:r>
            <a:r>
              <a:rPr lang="en-US" dirty="0" smtClean="0"/>
              <a:t> </a:t>
            </a:r>
            <a:r>
              <a:rPr lang="en-US" dirty="0" err="1" smtClean="0"/>
              <a:t>dụng</a:t>
            </a:r>
            <a:r>
              <a:rPr lang="en-US" dirty="0" smtClean="0"/>
              <a:t> </a:t>
            </a:r>
            <a:r>
              <a:rPr lang="en-US" dirty="0" err="1" smtClean="0"/>
              <a:t>thuốc</a:t>
            </a:r>
            <a:r>
              <a:rPr lang="en-US" dirty="0" smtClean="0"/>
              <a:t> </a:t>
            </a:r>
            <a:r>
              <a:rPr lang="en-US" dirty="0" err="1" smtClean="0"/>
              <a:t>ngừa</a:t>
            </a:r>
            <a:r>
              <a:rPr lang="en-US" dirty="0" smtClean="0"/>
              <a:t> </a:t>
            </a:r>
            <a:r>
              <a:rPr lang="en-US" dirty="0" err="1" smtClean="0"/>
              <a:t>thái</a:t>
            </a:r>
            <a:r>
              <a:rPr lang="en-US" dirty="0" smtClean="0"/>
              <a:t> OCP</a:t>
            </a:r>
          </a:p>
          <a:p>
            <a:r>
              <a:rPr lang="en-US" dirty="0" err="1" smtClean="0"/>
              <a:t>Bệnh</a:t>
            </a:r>
            <a:r>
              <a:rPr lang="en-US" dirty="0" smtClean="0"/>
              <a:t> </a:t>
            </a:r>
            <a:r>
              <a:rPr lang="en-US" dirty="0" err="1" smtClean="0"/>
              <a:t>gan</a:t>
            </a:r>
            <a:endParaRPr lang="en-US" dirty="0" smtClean="0"/>
          </a:p>
          <a:p>
            <a:r>
              <a:rPr lang="en-US" dirty="0" smtClean="0"/>
              <a:t>HIV</a:t>
            </a:r>
          </a:p>
          <a:p>
            <a:r>
              <a:rPr lang="en-US" dirty="0" err="1" smtClean="0"/>
              <a:t>Hồng</a:t>
            </a:r>
            <a:r>
              <a:rPr lang="en-US" dirty="0" smtClean="0"/>
              <a:t> </a:t>
            </a:r>
            <a:r>
              <a:rPr lang="en-US" dirty="0" err="1" smtClean="0"/>
              <a:t>cầu</a:t>
            </a:r>
            <a:r>
              <a:rPr lang="en-US" dirty="0" smtClean="0"/>
              <a:t> </a:t>
            </a:r>
            <a:r>
              <a:rPr lang="en-US" dirty="0" err="1" smtClean="0"/>
              <a:t>hình</a:t>
            </a:r>
            <a:r>
              <a:rPr lang="en-US" dirty="0" smtClean="0"/>
              <a:t> </a:t>
            </a:r>
            <a:r>
              <a:rPr lang="en-US" dirty="0" err="1" smtClean="0"/>
              <a:t>liềm</a:t>
            </a:r>
            <a:endParaRPr lang="en-US" dirty="0"/>
          </a:p>
        </p:txBody>
      </p:sp>
    </p:spTree>
    <p:extLst>
      <p:ext uri="{BB962C8B-B14F-4D97-AF65-F5344CB8AC3E}">
        <p14:creationId xmlns:p14="http://schemas.microsoft.com/office/powerpoint/2010/main" val="26127954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to Activated Protein C [</a:t>
            </a:r>
            <a:r>
              <a:rPr lang="en-US" dirty="0" err="1"/>
              <a:t>APCr</a:t>
            </a:r>
            <a:r>
              <a:rPr lang="en-US" dirty="0"/>
              <a:t> Assays</a:t>
            </a:r>
            <a:r>
              <a:rPr lang="en-US" dirty="0" smtClean="0"/>
              <a:t>]- </a:t>
            </a:r>
            <a:r>
              <a:rPr lang="en-US" dirty="0" err="1" smtClean="0"/>
              <a:t>yếu</a:t>
            </a:r>
            <a:r>
              <a:rPr lang="en-US" dirty="0" smtClean="0"/>
              <a:t> </a:t>
            </a:r>
            <a:r>
              <a:rPr lang="en-US" dirty="0" err="1" smtClean="0"/>
              <a:t>tố</a:t>
            </a:r>
            <a:r>
              <a:rPr lang="en-US" dirty="0" smtClean="0"/>
              <a:t> V Leiden</a:t>
            </a:r>
            <a:endParaRPr lang="en-US" dirty="0"/>
          </a:p>
        </p:txBody>
      </p:sp>
      <p:sp>
        <p:nvSpPr>
          <p:cNvPr id="3" name="Content Placeholder 2"/>
          <p:cNvSpPr>
            <a:spLocks noGrp="1"/>
          </p:cNvSpPr>
          <p:nvPr>
            <p:ph idx="1"/>
          </p:nvPr>
        </p:nvSpPr>
        <p:spPr/>
        <p:txBody>
          <a:bodyPr/>
          <a:lstStyle/>
          <a:p>
            <a:pPr lvl="0"/>
            <a:r>
              <a:rPr lang="en-US" dirty="0" err="1" smtClean="0"/>
              <a:t>Được</a:t>
            </a:r>
            <a:r>
              <a:rPr lang="en-US" dirty="0" smtClean="0"/>
              <a:t> </a:t>
            </a:r>
            <a:r>
              <a:rPr lang="en-US" dirty="0" err="1" smtClean="0"/>
              <a:t>báo</a:t>
            </a:r>
            <a:r>
              <a:rPr lang="en-US" dirty="0" smtClean="0"/>
              <a:t> </a:t>
            </a:r>
            <a:r>
              <a:rPr lang="en-US" dirty="0" err="1" smtClean="0"/>
              <a:t>cáo</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năm</a:t>
            </a:r>
            <a:r>
              <a:rPr lang="en-US" dirty="0" smtClean="0"/>
              <a:t> 1995, </a:t>
            </a:r>
            <a:r>
              <a:rPr lang="en-US" dirty="0" err="1" smtClean="0"/>
              <a:t>trong</a:t>
            </a:r>
            <a:r>
              <a:rPr lang="en-US" dirty="0" smtClean="0"/>
              <a:t> 95% </a:t>
            </a:r>
            <a:r>
              <a:rPr lang="en-US" dirty="0" err="1" smtClean="0"/>
              <a:t>đột</a:t>
            </a:r>
            <a:r>
              <a:rPr lang="en-US" dirty="0" smtClean="0"/>
              <a:t> </a:t>
            </a:r>
            <a:r>
              <a:rPr lang="en-US" dirty="0" err="1" smtClean="0"/>
              <a:t>biến</a:t>
            </a:r>
            <a:r>
              <a:rPr lang="en-US" dirty="0" smtClean="0"/>
              <a:t> V Leiden</a:t>
            </a:r>
            <a:endParaRPr lang="en-US" dirty="0" smtClean="0"/>
          </a:p>
          <a:p>
            <a:pPr lvl="0"/>
            <a:r>
              <a:rPr lang="en-US" dirty="0" err="1" smtClean="0"/>
              <a:t>Sự</a:t>
            </a:r>
            <a:r>
              <a:rPr lang="en-US" dirty="0" smtClean="0"/>
              <a:t> </a:t>
            </a:r>
            <a:r>
              <a:rPr lang="en-US" dirty="0" err="1"/>
              <a:t>kháng</a:t>
            </a:r>
            <a:r>
              <a:rPr lang="en-US" dirty="0"/>
              <a:t> </a:t>
            </a:r>
            <a:r>
              <a:rPr lang="en-US" dirty="0" err="1"/>
              <a:t>với</a:t>
            </a:r>
            <a:r>
              <a:rPr lang="en-US" dirty="0"/>
              <a:t> protein C </a:t>
            </a:r>
            <a:r>
              <a:rPr lang="en-US" dirty="0" err="1"/>
              <a:t>hoạt</a:t>
            </a:r>
            <a:r>
              <a:rPr lang="en-US" dirty="0"/>
              <a:t> </a:t>
            </a:r>
            <a:r>
              <a:rPr lang="en-US" dirty="0" err="1"/>
              <a:t>hóa</a:t>
            </a:r>
            <a:r>
              <a:rPr lang="en-US" dirty="0"/>
              <a:t> (</a:t>
            </a:r>
            <a:r>
              <a:rPr lang="en-US" dirty="0" err="1"/>
              <a:t>APCr</a:t>
            </a:r>
            <a:r>
              <a:rPr lang="en-US" dirty="0" smtClean="0"/>
              <a:t>): </a:t>
            </a:r>
            <a:r>
              <a:rPr lang="en-US" dirty="0" err="1"/>
              <a:t>xuất</a:t>
            </a:r>
            <a:r>
              <a:rPr lang="en-US" dirty="0"/>
              <a:t> </a:t>
            </a:r>
            <a:r>
              <a:rPr lang="en-US" dirty="0" err="1"/>
              <a:t>phát</a:t>
            </a:r>
            <a:r>
              <a:rPr lang="en-US" dirty="0"/>
              <a:t> </a:t>
            </a:r>
            <a:r>
              <a:rPr lang="en-US" dirty="0" err="1"/>
              <a:t>từ</a:t>
            </a:r>
            <a:r>
              <a:rPr lang="en-US" dirty="0"/>
              <a:t> </a:t>
            </a:r>
            <a:r>
              <a:rPr lang="en-US" dirty="0" err="1"/>
              <a:t>đột</a:t>
            </a:r>
            <a:r>
              <a:rPr lang="en-US" dirty="0"/>
              <a:t> </a:t>
            </a:r>
            <a:r>
              <a:rPr lang="en-US" dirty="0" err="1"/>
              <a:t>biến</a:t>
            </a:r>
            <a:r>
              <a:rPr lang="en-US" dirty="0"/>
              <a:t> </a:t>
            </a:r>
            <a:r>
              <a:rPr lang="en-US" dirty="0" err="1"/>
              <a:t>nhẫm</a:t>
            </a:r>
            <a:r>
              <a:rPr lang="en-US" dirty="0"/>
              <a:t> </a:t>
            </a:r>
            <a:r>
              <a:rPr lang="en-US" dirty="0" err="1"/>
              <a:t>lẫn</a:t>
            </a:r>
            <a:r>
              <a:rPr lang="en-US" dirty="0"/>
              <a:t> </a:t>
            </a:r>
            <a:r>
              <a:rPr lang="en-US" dirty="0" err="1"/>
              <a:t>chuyển</a:t>
            </a:r>
            <a:r>
              <a:rPr lang="en-US" dirty="0"/>
              <a:t> G-&gt; A </a:t>
            </a:r>
            <a:r>
              <a:rPr lang="en-US" dirty="0" err="1"/>
              <a:t>tại</a:t>
            </a:r>
            <a:r>
              <a:rPr lang="en-US" dirty="0"/>
              <a:t> nucleotide 1691 </a:t>
            </a:r>
            <a:r>
              <a:rPr lang="en-US" dirty="0" err="1"/>
              <a:t>trên</a:t>
            </a:r>
            <a:r>
              <a:rPr lang="en-US" dirty="0"/>
              <a:t> gen </a:t>
            </a:r>
            <a:r>
              <a:rPr lang="en-US" dirty="0" smtClean="0"/>
              <a:t>F5</a:t>
            </a:r>
            <a:r>
              <a:rPr lang="en-US" dirty="0" smtClean="0">
                <a:sym typeface="Wingdings" panose="05000000000000000000" pitchFamily="2" charset="2"/>
              </a:rPr>
              <a:t></a:t>
            </a:r>
            <a:r>
              <a:rPr lang="en-US" dirty="0" smtClean="0"/>
              <a:t>Arg506 </a:t>
            </a:r>
            <a:r>
              <a:rPr lang="en-US" dirty="0" err="1"/>
              <a:t>tại</a:t>
            </a:r>
            <a:r>
              <a:rPr lang="en-US" dirty="0"/>
              <a:t> </a:t>
            </a:r>
            <a:r>
              <a:rPr lang="en-US" dirty="0" err="1"/>
              <a:t>vị</a:t>
            </a:r>
            <a:r>
              <a:rPr lang="en-US" dirty="0"/>
              <a:t> </a:t>
            </a:r>
            <a:r>
              <a:rPr lang="en-US" dirty="0" err="1"/>
              <a:t>trí</a:t>
            </a:r>
            <a:r>
              <a:rPr lang="en-US" dirty="0"/>
              <a:t> arginine 506 </a:t>
            </a:r>
            <a:r>
              <a:rPr lang="en-US" dirty="0" err="1"/>
              <a:t>của</a:t>
            </a:r>
            <a:r>
              <a:rPr lang="en-US" dirty="0"/>
              <a:t> </a:t>
            </a:r>
            <a:r>
              <a:rPr lang="en-US" dirty="0" err="1"/>
              <a:t>yếu</a:t>
            </a:r>
            <a:r>
              <a:rPr lang="en-US" dirty="0"/>
              <a:t> </a:t>
            </a:r>
            <a:r>
              <a:rPr lang="en-US" dirty="0" err="1"/>
              <a:t>tố</a:t>
            </a:r>
            <a:r>
              <a:rPr lang="en-US" dirty="0"/>
              <a:t> </a:t>
            </a:r>
            <a:r>
              <a:rPr lang="en-US" dirty="0" err="1"/>
              <a:t>Va</a:t>
            </a:r>
            <a:r>
              <a:rPr lang="en-US" dirty="0"/>
              <a:t> </a:t>
            </a:r>
            <a:r>
              <a:rPr lang="en-US" dirty="0" err="1"/>
              <a:t>bị</a:t>
            </a:r>
            <a:r>
              <a:rPr lang="en-US" dirty="0"/>
              <a:t> </a:t>
            </a:r>
            <a:r>
              <a:rPr lang="en-US" dirty="0" err="1"/>
              <a:t>thay</a:t>
            </a:r>
            <a:r>
              <a:rPr lang="en-US" dirty="0"/>
              <a:t> </a:t>
            </a:r>
            <a:r>
              <a:rPr lang="en-US" dirty="0" err="1"/>
              <a:t>thể</a:t>
            </a:r>
            <a:r>
              <a:rPr lang="en-US" dirty="0"/>
              <a:t> </a:t>
            </a:r>
            <a:r>
              <a:rPr lang="en-US" dirty="0" err="1"/>
              <a:t>bởi</a:t>
            </a:r>
            <a:r>
              <a:rPr lang="en-US" dirty="0"/>
              <a:t> </a:t>
            </a:r>
            <a:r>
              <a:rPr lang="en-US" dirty="0" smtClean="0"/>
              <a:t>glutamine</a:t>
            </a:r>
            <a:r>
              <a:rPr lang="en-US" dirty="0" smtClean="0">
                <a:sym typeface="Wingdings" panose="05000000000000000000" pitchFamily="2" charset="2"/>
              </a:rPr>
              <a:t></a:t>
            </a:r>
            <a:r>
              <a:rPr lang="en-US" dirty="0" smtClean="0"/>
              <a:t> </a:t>
            </a:r>
            <a:r>
              <a:rPr lang="en-US" dirty="0" err="1"/>
              <a:t>nó</a:t>
            </a:r>
            <a:r>
              <a:rPr lang="en-US" dirty="0"/>
              <a:t> </a:t>
            </a:r>
            <a:r>
              <a:rPr lang="en-US" dirty="0" err="1"/>
              <a:t>làm</a:t>
            </a:r>
            <a:r>
              <a:rPr lang="en-US" dirty="0"/>
              <a:t> </a:t>
            </a:r>
            <a:r>
              <a:rPr lang="en-US" dirty="0" err="1"/>
              <a:t>mất</a:t>
            </a:r>
            <a:r>
              <a:rPr lang="en-US" dirty="0"/>
              <a:t> </a:t>
            </a:r>
            <a:r>
              <a:rPr lang="en-US" dirty="0" err="1"/>
              <a:t>vị</a:t>
            </a:r>
            <a:r>
              <a:rPr lang="en-US" dirty="0"/>
              <a:t> </a:t>
            </a:r>
            <a:r>
              <a:rPr lang="en-US" dirty="0" err="1"/>
              <a:t>trí</a:t>
            </a:r>
            <a:r>
              <a:rPr lang="en-US" dirty="0"/>
              <a:t> </a:t>
            </a:r>
            <a:r>
              <a:rPr lang="en-US" dirty="0" err="1"/>
              <a:t>phân</a:t>
            </a:r>
            <a:r>
              <a:rPr lang="en-US" dirty="0"/>
              <a:t> </a:t>
            </a:r>
            <a:r>
              <a:rPr lang="en-US" dirty="0" err="1"/>
              <a:t>cắt</a:t>
            </a:r>
            <a:r>
              <a:rPr lang="en-US" dirty="0"/>
              <a:t> </a:t>
            </a:r>
            <a:r>
              <a:rPr lang="en-US" dirty="0" err="1"/>
              <a:t>bất</a:t>
            </a:r>
            <a:r>
              <a:rPr lang="en-US" dirty="0"/>
              <a:t> </a:t>
            </a:r>
            <a:r>
              <a:rPr lang="en-US" dirty="0" err="1"/>
              <a:t>hoạt</a:t>
            </a:r>
            <a:r>
              <a:rPr lang="en-US" dirty="0"/>
              <a:t> </a:t>
            </a:r>
            <a:r>
              <a:rPr lang="en-US" dirty="0" err="1"/>
              <a:t>của</a:t>
            </a:r>
            <a:r>
              <a:rPr lang="en-US" dirty="0"/>
              <a:t> </a:t>
            </a:r>
            <a:r>
              <a:rPr lang="en-US" dirty="0" smtClean="0"/>
              <a:t>APC </a:t>
            </a:r>
            <a:r>
              <a:rPr lang="en-US" dirty="0"/>
              <a:t>(gen F5 </a:t>
            </a:r>
            <a:r>
              <a:rPr lang="en-US" dirty="0" err="1"/>
              <a:t>nằm</a:t>
            </a:r>
            <a:r>
              <a:rPr lang="en-US" dirty="0"/>
              <a:t> </a:t>
            </a:r>
            <a:r>
              <a:rPr lang="en-US" dirty="0" err="1"/>
              <a:t>trên</a:t>
            </a:r>
            <a:r>
              <a:rPr lang="en-US" dirty="0"/>
              <a:t> </a:t>
            </a:r>
            <a:r>
              <a:rPr lang="en-US" dirty="0" err="1"/>
              <a:t>nhánh</a:t>
            </a:r>
            <a:r>
              <a:rPr lang="en-US" dirty="0"/>
              <a:t> </a:t>
            </a:r>
            <a:r>
              <a:rPr lang="en-US" dirty="0" err="1"/>
              <a:t>dài</a:t>
            </a:r>
            <a:r>
              <a:rPr lang="en-US" dirty="0"/>
              <a:t> </a:t>
            </a:r>
            <a:r>
              <a:rPr lang="en-US" dirty="0" err="1"/>
              <a:t>nhiễm</a:t>
            </a:r>
            <a:r>
              <a:rPr lang="en-US" dirty="0"/>
              <a:t> </a:t>
            </a:r>
            <a:r>
              <a:rPr lang="en-US" dirty="0" err="1"/>
              <a:t>sắc</a:t>
            </a:r>
            <a:r>
              <a:rPr lang="en-US" dirty="0"/>
              <a:t> </a:t>
            </a:r>
            <a:r>
              <a:rPr lang="en-US" dirty="0" err="1"/>
              <a:t>thể</a:t>
            </a:r>
            <a:r>
              <a:rPr lang="en-US" dirty="0"/>
              <a:t> </a:t>
            </a:r>
            <a:r>
              <a:rPr lang="en-US" dirty="0" err="1"/>
              <a:t>số</a:t>
            </a:r>
            <a:r>
              <a:rPr lang="en-US" dirty="0"/>
              <a:t> 1 -1q23</a:t>
            </a:r>
            <a:r>
              <a:rPr lang="en-US" dirty="0" smtClean="0"/>
              <a:t>). </a:t>
            </a:r>
          </a:p>
          <a:p>
            <a:r>
              <a:rPr lang="en-US" dirty="0"/>
              <a:t>GLn506 </a:t>
            </a:r>
            <a:r>
              <a:rPr lang="en-US" dirty="0" err="1"/>
              <a:t>làm</a:t>
            </a:r>
            <a:r>
              <a:rPr lang="en-US" dirty="0"/>
              <a:t> </a:t>
            </a:r>
            <a:r>
              <a:rPr lang="en-US" dirty="0" err="1"/>
              <a:t>giảm</a:t>
            </a:r>
            <a:r>
              <a:rPr lang="en-US" dirty="0"/>
              <a:t> </a:t>
            </a:r>
            <a:r>
              <a:rPr lang="en-US" dirty="0" err="1"/>
              <a:t>ái</a:t>
            </a:r>
            <a:r>
              <a:rPr lang="en-US" dirty="0"/>
              <a:t> </a:t>
            </a:r>
            <a:r>
              <a:rPr lang="en-US" dirty="0" err="1"/>
              <a:t>lực</a:t>
            </a:r>
            <a:r>
              <a:rPr lang="en-US" dirty="0"/>
              <a:t> </a:t>
            </a:r>
            <a:r>
              <a:rPr lang="en-US" dirty="0" err="1"/>
              <a:t>với</a:t>
            </a:r>
            <a:r>
              <a:rPr lang="en-US" dirty="0"/>
              <a:t> APC </a:t>
            </a:r>
            <a:r>
              <a:rPr lang="en-US" dirty="0" err="1"/>
              <a:t>gấp</a:t>
            </a:r>
            <a:r>
              <a:rPr lang="en-US" dirty="0"/>
              <a:t> 10 </a:t>
            </a:r>
            <a:r>
              <a:rPr lang="en-US" dirty="0" err="1"/>
              <a:t>lần</a:t>
            </a:r>
            <a:r>
              <a:rPr lang="en-US" dirty="0"/>
              <a:t> so </a:t>
            </a:r>
            <a:r>
              <a:rPr lang="en-US" dirty="0" err="1"/>
              <a:t>với</a:t>
            </a:r>
            <a:r>
              <a:rPr lang="en-US" dirty="0"/>
              <a:t> Arg506-Va. </a:t>
            </a:r>
            <a:endParaRPr lang="en-US" dirty="0" smtClean="0"/>
          </a:p>
          <a:p>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93448" y="4962891"/>
            <a:ext cx="5010150" cy="1457325"/>
          </a:xfrm>
          <a:prstGeom prst="rect">
            <a:avLst/>
          </a:prstGeom>
          <a:noFill/>
          <a:ln>
            <a:noFill/>
          </a:ln>
        </p:spPr>
      </p:pic>
    </p:spTree>
    <p:extLst>
      <p:ext uri="{BB962C8B-B14F-4D97-AF65-F5344CB8AC3E}">
        <p14:creationId xmlns:p14="http://schemas.microsoft.com/office/powerpoint/2010/main" val="3905278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lí</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normAutofit/>
          </a:bodyPr>
          <a:lstStyle/>
          <a:p>
            <a:r>
              <a:rPr lang="en-US" dirty="0" err="1" smtClean="0"/>
              <a:t>Phương</a:t>
            </a:r>
            <a:r>
              <a:rPr lang="en-US" dirty="0" smtClean="0"/>
              <a:t> </a:t>
            </a:r>
            <a:r>
              <a:rPr lang="en-US" dirty="0" err="1"/>
              <a:t>pháp</a:t>
            </a:r>
            <a:r>
              <a:rPr lang="en-US" dirty="0"/>
              <a:t> </a:t>
            </a:r>
            <a:r>
              <a:rPr lang="en-US" dirty="0" err="1" smtClean="0"/>
              <a:t>chính</a:t>
            </a:r>
            <a:r>
              <a:rPr lang="en-US" dirty="0" smtClean="0"/>
              <a:t> </a:t>
            </a:r>
            <a:r>
              <a:rPr lang="en-US" dirty="0" err="1" smtClean="0"/>
              <a:t>là</a:t>
            </a:r>
            <a:r>
              <a:rPr lang="en-US" dirty="0" smtClean="0"/>
              <a:t> </a:t>
            </a:r>
            <a:r>
              <a:rPr lang="en-US" dirty="0" err="1" smtClean="0"/>
              <a:t>làm</a:t>
            </a:r>
            <a:r>
              <a:rPr lang="en-US" dirty="0" smtClean="0"/>
              <a:t> </a:t>
            </a:r>
            <a:r>
              <a:rPr lang="en-US" dirty="0"/>
              <a:t>PCR </a:t>
            </a:r>
            <a:r>
              <a:rPr lang="en-US" dirty="0" err="1"/>
              <a:t>để</a:t>
            </a:r>
            <a:r>
              <a:rPr lang="en-US" dirty="0"/>
              <a:t> </a:t>
            </a:r>
            <a:r>
              <a:rPr lang="en-US" dirty="0" err="1"/>
              <a:t>khuếch</a:t>
            </a:r>
            <a:r>
              <a:rPr lang="en-US" dirty="0"/>
              <a:t> </a:t>
            </a:r>
            <a:r>
              <a:rPr lang="en-US" dirty="0" err="1"/>
              <a:t>đại</a:t>
            </a:r>
            <a:r>
              <a:rPr lang="en-US" dirty="0"/>
              <a:t> gen </a:t>
            </a:r>
            <a:r>
              <a:rPr lang="en-US" dirty="0" err="1"/>
              <a:t>theo</a:t>
            </a:r>
            <a:r>
              <a:rPr lang="en-US" dirty="0"/>
              <a:t> </a:t>
            </a:r>
            <a:r>
              <a:rPr lang="en-US" dirty="0" err="1"/>
              <a:t>sau</a:t>
            </a:r>
            <a:r>
              <a:rPr lang="en-US" dirty="0"/>
              <a:t> </a:t>
            </a:r>
            <a:r>
              <a:rPr lang="en-US" dirty="0" err="1"/>
              <a:t>bởi</a:t>
            </a:r>
            <a:r>
              <a:rPr lang="en-US" dirty="0"/>
              <a:t> </a:t>
            </a:r>
            <a:r>
              <a:rPr lang="en-US" dirty="0" err="1"/>
              <a:t>phương</a:t>
            </a:r>
            <a:r>
              <a:rPr lang="en-US" dirty="0"/>
              <a:t> </a:t>
            </a:r>
            <a:r>
              <a:rPr lang="en-US" dirty="0" err="1" smtClean="0"/>
              <a:t>pháp</a:t>
            </a:r>
            <a:r>
              <a:rPr lang="en-US" dirty="0" smtClean="0"/>
              <a:t> </a:t>
            </a:r>
            <a:r>
              <a:rPr lang="en-US" dirty="0" err="1"/>
              <a:t>xác</a:t>
            </a:r>
            <a:r>
              <a:rPr lang="en-US" dirty="0"/>
              <a:t> </a:t>
            </a:r>
            <a:r>
              <a:rPr lang="en-US" dirty="0" err="1"/>
              <a:t>định</a:t>
            </a:r>
            <a:r>
              <a:rPr lang="en-US" dirty="0"/>
              <a:t> </a:t>
            </a:r>
            <a:r>
              <a:rPr lang="en-US" dirty="0" err="1" smtClean="0"/>
              <a:t>có</a:t>
            </a:r>
            <a:r>
              <a:rPr lang="en-US" dirty="0" smtClean="0"/>
              <a:t> </a:t>
            </a:r>
            <a:r>
              <a:rPr lang="en-US" dirty="0" err="1"/>
              <a:t>hoặc</a:t>
            </a:r>
            <a:r>
              <a:rPr lang="en-US" dirty="0"/>
              <a:t> </a:t>
            </a:r>
            <a:r>
              <a:rPr lang="en-US" dirty="0" err="1"/>
              <a:t>không</a:t>
            </a:r>
            <a:r>
              <a:rPr lang="en-US" dirty="0"/>
              <a:t> </a:t>
            </a:r>
            <a:r>
              <a:rPr lang="en-US" dirty="0" err="1" smtClean="0"/>
              <a:t>có</a:t>
            </a:r>
            <a:r>
              <a:rPr lang="en-US" dirty="0" smtClean="0"/>
              <a:t> </a:t>
            </a:r>
            <a:r>
              <a:rPr lang="en-US" dirty="0" err="1"/>
              <a:t>đột</a:t>
            </a:r>
            <a:r>
              <a:rPr lang="en-US" dirty="0"/>
              <a:t> </a:t>
            </a:r>
            <a:r>
              <a:rPr lang="en-US" dirty="0" err="1"/>
              <a:t>biến</a:t>
            </a:r>
            <a:r>
              <a:rPr lang="en-US" dirty="0"/>
              <a:t> </a:t>
            </a:r>
            <a:r>
              <a:rPr lang="en-US" dirty="0" err="1"/>
              <a:t>nhầm</a:t>
            </a:r>
            <a:r>
              <a:rPr lang="en-US" dirty="0"/>
              <a:t> </a:t>
            </a:r>
            <a:r>
              <a:rPr lang="en-US" dirty="0" err="1"/>
              <a:t>lẫn</a:t>
            </a:r>
            <a:r>
              <a:rPr lang="en-US" dirty="0" smtClean="0"/>
              <a:t>.</a:t>
            </a:r>
            <a:endParaRPr lang="en-US" sz="2200" dirty="0"/>
          </a:p>
          <a:p>
            <a:r>
              <a:rPr lang="en-US" dirty="0" smtClean="0"/>
              <a:t>APTT:</a:t>
            </a:r>
          </a:p>
          <a:p>
            <a:pPr lvl="1"/>
            <a:r>
              <a:rPr lang="en-US" dirty="0" smtClean="0"/>
              <a:t>P</a:t>
            </a:r>
            <a:r>
              <a:rPr lang="en-US" dirty="0" smtClean="0"/>
              <a:t>lasma </a:t>
            </a:r>
            <a:r>
              <a:rPr lang="en-US" dirty="0" err="1"/>
              <a:t>mẫu</a:t>
            </a:r>
            <a:r>
              <a:rPr lang="en-US" dirty="0"/>
              <a:t> </a:t>
            </a:r>
            <a:r>
              <a:rPr lang="en-US" dirty="0" err="1"/>
              <a:t>không</a:t>
            </a:r>
            <a:r>
              <a:rPr lang="en-US" dirty="0"/>
              <a:t> </a:t>
            </a:r>
            <a:r>
              <a:rPr lang="en-US" dirty="0" err="1"/>
              <a:t>có</a:t>
            </a:r>
            <a:r>
              <a:rPr lang="en-US" dirty="0"/>
              <a:t> </a:t>
            </a:r>
            <a:r>
              <a:rPr lang="en-US" dirty="0" err="1" smtClean="0"/>
              <a:t>APCr</a:t>
            </a:r>
            <a:r>
              <a:rPr lang="en-US" dirty="0" err="1" smtClean="0">
                <a:sym typeface="Wingdings" panose="05000000000000000000" pitchFamily="2" charset="2"/>
              </a:rPr>
              <a:t></a:t>
            </a:r>
            <a:r>
              <a:rPr lang="en-US" dirty="0" err="1" smtClean="0"/>
              <a:t>kéo</a:t>
            </a:r>
            <a:r>
              <a:rPr lang="en-US" dirty="0" smtClean="0"/>
              <a:t> </a:t>
            </a:r>
            <a:r>
              <a:rPr lang="en-US" dirty="0" err="1"/>
              <a:t>dài</a:t>
            </a:r>
            <a:r>
              <a:rPr lang="en-US" dirty="0"/>
              <a:t> APTT. </a:t>
            </a:r>
            <a:endParaRPr lang="en-US" dirty="0" smtClean="0"/>
          </a:p>
          <a:p>
            <a:pPr lvl="1"/>
            <a:r>
              <a:rPr lang="en-US" dirty="0" err="1" smtClean="0"/>
              <a:t>Huyết</a:t>
            </a:r>
            <a:r>
              <a:rPr lang="en-US" dirty="0" smtClean="0"/>
              <a:t> </a:t>
            </a:r>
            <a:r>
              <a:rPr lang="en-US" dirty="0" err="1"/>
              <a:t>tương</a:t>
            </a:r>
            <a:r>
              <a:rPr lang="en-US" dirty="0"/>
              <a:t> </a:t>
            </a:r>
            <a:r>
              <a:rPr lang="en-US" dirty="0" err="1"/>
              <a:t>có</a:t>
            </a:r>
            <a:r>
              <a:rPr lang="en-US" dirty="0"/>
              <a:t> </a:t>
            </a:r>
            <a:r>
              <a:rPr lang="en-US" dirty="0" err="1"/>
              <a:t>APCr</a:t>
            </a:r>
            <a:r>
              <a:rPr lang="en-US" dirty="0"/>
              <a:t> </a:t>
            </a:r>
            <a:r>
              <a:rPr lang="en-US" dirty="0" smtClean="0">
                <a:sym typeface="Wingdings" panose="05000000000000000000" pitchFamily="2" charset="2"/>
              </a:rPr>
              <a:t> </a:t>
            </a:r>
            <a:r>
              <a:rPr lang="en-US" dirty="0" smtClean="0"/>
              <a:t>APTT </a:t>
            </a:r>
            <a:r>
              <a:rPr lang="en-US" dirty="0" err="1"/>
              <a:t>kéo</a:t>
            </a:r>
            <a:r>
              <a:rPr lang="en-US" dirty="0"/>
              <a:t> </a:t>
            </a:r>
            <a:r>
              <a:rPr lang="en-US" dirty="0" err="1"/>
              <a:t>dài</a:t>
            </a:r>
            <a:r>
              <a:rPr lang="en-US" dirty="0"/>
              <a:t> </a:t>
            </a:r>
            <a:r>
              <a:rPr lang="en-US" dirty="0" err="1"/>
              <a:t>ít</a:t>
            </a:r>
            <a:r>
              <a:rPr lang="en-US" dirty="0"/>
              <a:t> </a:t>
            </a:r>
            <a:r>
              <a:rPr lang="en-US" dirty="0" err="1"/>
              <a:t>hơn</a:t>
            </a:r>
            <a:r>
              <a:rPr lang="en-US" dirty="0"/>
              <a:t>.</a:t>
            </a:r>
            <a:endParaRPr lang="en-US" sz="1400" dirty="0"/>
          </a:p>
          <a:p>
            <a:r>
              <a:rPr lang="en-US" dirty="0" err="1"/>
              <a:t>Tỉ</a:t>
            </a:r>
            <a:r>
              <a:rPr lang="en-US" dirty="0"/>
              <a:t> </a:t>
            </a:r>
            <a:r>
              <a:rPr lang="en-US" dirty="0" err="1"/>
              <a:t>lệ</a:t>
            </a:r>
            <a:r>
              <a:rPr lang="en-US" dirty="0"/>
              <a:t>:  [APTT+APC]/[APTT-APC]</a:t>
            </a:r>
            <a:endParaRPr lang="en-US" sz="1600" dirty="0"/>
          </a:p>
          <a:p>
            <a:r>
              <a:rPr lang="en-US" dirty="0" smtClean="0"/>
              <a:t>&gt;2: </a:t>
            </a:r>
            <a:r>
              <a:rPr lang="en-US" dirty="0" err="1"/>
              <a:t>không</a:t>
            </a:r>
            <a:r>
              <a:rPr lang="en-US" dirty="0"/>
              <a:t> </a:t>
            </a:r>
            <a:r>
              <a:rPr lang="en-US" dirty="0" err="1"/>
              <a:t>có</a:t>
            </a:r>
            <a:r>
              <a:rPr lang="en-US" dirty="0"/>
              <a:t> </a:t>
            </a:r>
            <a:r>
              <a:rPr lang="en-US" dirty="0" err="1"/>
              <a:t>đột</a:t>
            </a:r>
            <a:r>
              <a:rPr lang="en-US" dirty="0"/>
              <a:t> </a:t>
            </a:r>
            <a:r>
              <a:rPr lang="en-US" dirty="0" err="1"/>
              <a:t>biến</a:t>
            </a:r>
            <a:r>
              <a:rPr lang="en-US" dirty="0"/>
              <a:t> VL </a:t>
            </a:r>
            <a:r>
              <a:rPr lang="en-US" dirty="0" smtClean="0"/>
              <a:t> </a:t>
            </a:r>
            <a:endParaRPr lang="en-US" dirty="0"/>
          </a:p>
          <a:p>
            <a:r>
              <a:rPr lang="en-US" dirty="0" smtClean="0"/>
              <a:t>&lt;2: </a:t>
            </a:r>
            <a:r>
              <a:rPr lang="en-US" dirty="0" err="1"/>
              <a:t>D</a:t>
            </a:r>
            <a:r>
              <a:rPr lang="en-US" dirty="0" err="1" smtClean="0"/>
              <a:t>ị</a:t>
            </a:r>
            <a:r>
              <a:rPr lang="en-US" dirty="0" smtClean="0"/>
              <a:t> </a:t>
            </a:r>
            <a:r>
              <a:rPr lang="en-US" dirty="0" err="1"/>
              <a:t>hợp</a:t>
            </a:r>
            <a:r>
              <a:rPr lang="en-US" dirty="0"/>
              <a:t> </a:t>
            </a:r>
            <a:r>
              <a:rPr lang="en-US" dirty="0" err="1"/>
              <a:t>tử</a:t>
            </a:r>
            <a:r>
              <a:rPr lang="en-US" dirty="0"/>
              <a:t> </a:t>
            </a:r>
            <a:r>
              <a:rPr lang="en-US" dirty="0" err="1" smtClean="0"/>
              <a:t>và</a:t>
            </a:r>
            <a:r>
              <a:rPr lang="en-US" dirty="0" smtClean="0"/>
              <a:t> </a:t>
            </a:r>
            <a:r>
              <a:rPr lang="en-US" dirty="0" err="1"/>
              <a:t>người</a:t>
            </a:r>
            <a:r>
              <a:rPr lang="en-US" dirty="0"/>
              <a:t> </a:t>
            </a:r>
            <a:r>
              <a:rPr lang="en-US" dirty="0" err="1"/>
              <a:t>bình</a:t>
            </a:r>
            <a:r>
              <a:rPr lang="en-US" dirty="0"/>
              <a:t> </a:t>
            </a:r>
            <a:r>
              <a:rPr lang="en-US" dirty="0" err="1"/>
              <a:t>thường</a:t>
            </a:r>
            <a:r>
              <a:rPr lang="en-US" dirty="0"/>
              <a:t>.</a:t>
            </a:r>
            <a:endParaRPr lang="en-US" dirty="0" smtClean="0"/>
          </a:p>
          <a:p>
            <a:r>
              <a:rPr lang="en-US" dirty="0" smtClean="0"/>
              <a:t>Test </a:t>
            </a:r>
            <a:r>
              <a:rPr lang="en-US" dirty="0" err="1"/>
              <a:t>yêu</a:t>
            </a:r>
            <a:r>
              <a:rPr lang="en-US" dirty="0"/>
              <a:t> </a:t>
            </a:r>
            <a:r>
              <a:rPr lang="en-US" dirty="0" err="1"/>
              <a:t>cầu</a:t>
            </a:r>
            <a:r>
              <a:rPr lang="en-US" dirty="0"/>
              <a:t> APTT </a:t>
            </a:r>
            <a:r>
              <a:rPr lang="en-US" dirty="0" err="1"/>
              <a:t>trước</a:t>
            </a:r>
            <a:r>
              <a:rPr lang="en-US" dirty="0"/>
              <a:t> test </a:t>
            </a:r>
            <a:r>
              <a:rPr lang="en-US" dirty="0" err="1"/>
              <a:t>phải</a:t>
            </a:r>
            <a:r>
              <a:rPr lang="en-US" dirty="0"/>
              <a:t> </a:t>
            </a:r>
            <a:r>
              <a:rPr lang="en-US" dirty="0" err="1"/>
              <a:t>bình</a:t>
            </a:r>
            <a:r>
              <a:rPr lang="en-US" dirty="0"/>
              <a:t> </a:t>
            </a:r>
            <a:r>
              <a:rPr lang="en-US" dirty="0" err="1"/>
              <a:t>thường</a:t>
            </a:r>
            <a:r>
              <a:rPr lang="en-US" dirty="0"/>
              <a:t>.</a:t>
            </a:r>
            <a:endParaRPr lang="en-US" sz="1600" dirty="0"/>
          </a:p>
          <a:p>
            <a:endParaRPr lang="en-US" dirty="0" smtClean="0"/>
          </a:p>
          <a:p>
            <a:pPr lvl="2"/>
            <a:endParaRPr lang="en-US" dirty="0" smtClean="0"/>
          </a:p>
        </p:txBody>
      </p:sp>
    </p:spTree>
    <p:extLst>
      <p:ext uri="{BB962C8B-B14F-4D97-AF65-F5344CB8AC3E}">
        <p14:creationId xmlns:p14="http://schemas.microsoft.com/office/powerpoint/2010/main" val="686800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218" y="0"/>
            <a:ext cx="10058400" cy="1450757"/>
          </a:xfrm>
        </p:spPr>
        <p:txBody>
          <a:bodyPr/>
          <a:lstStyle/>
          <a:p>
            <a:r>
              <a:rPr lang="en-US" dirty="0" smtClean="0"/>
              <a:t>ISI (</a:t>
            </a:r>
            <a:r>
              <a:rPr lang="en-US" dirty="0"/>
              <a:t>International sensitivity </a:t>
            </a:r>
            <a:r>
              <a:rPr lang="en-US" dirty="0" smtClean="0"/>
              <a:t>index)</a:t>
            </a:r>
            <a:endParaRPr lang="en-US" dirty="0"/>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39383" y="2160588"/>
            <a:ext cx="2873271" cy="3881437"/>
          </a:xfrm>
          <a:prstGeom prst="rect">
            <a:avLst/>
          </a:prstGeom>
        </p:spPr>
      </p:pic>
    </p:spTree>
    <p:extLst>
      <p:ext uri="{BB962C8B-B14F-4D97-AF65-F5344CB8AC3E}">
        <p14:creationId xmlns:p14="http://schemas.microsoft.com/office/powerpoint/2010/main" val="38982744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APTT normalized</a:t>
            </a:r>
          </a:p>
        </p:txBody>
      </p:sp>
      <p:sp>
        <p:nvSpPr>
          <p:cNvPr id="3" name="Content Placeholder 2"/>
          <p:cNvSpPr>
            <a:spLocks noGrp="1"/>
          </p:cNvSpPr>
          <p:nvPr>
            <p:ph idx="1"/>
          </p:nvPr>
        </p:nvSpPr>
        <p:spPr/>
        <p:txBody>
          <a:bodyPr/>
          <a:lstStyle/>
          <a:p>
            <a:r>
              <a:rPr lang="en-US" dirty="0"/>
              <a:t>APTT </a:t>
            </a:r>
            <a:r>
              <a:rPr lang="en-US" dirty="0" smtClean="0"/>
              <a:t>normalized: </a:t>
            </a:r>
            <a:r>
              <a:rPr lang="en-US" dirty="0" err="1"/>
              <a:t>phân</a:t>
            </a:r>
            <a:r>
              <a:rPr lang="en-US" dirty="0"/>
              <a:t> </a:t>
            </a:r>
            <a:r>
              <a:rPr lang="en-US" dirty="0" err="1"/>
              <a:t>biệt</a:t>
            </a:r>
            <a:r>
              <a:rPr lang="en-US" dirty="0"/>
              <a:t> </a:t>
            </a:r>
            <a:r>
              <a:rPr lang="en-US" dirty="0" err="1"/>
              <a:t>giữa</a:t>
            </a:r>
            <a:r>
              <a:rPr lang="en-US" dirty="0"/>
              <a:t> </a:t>
            </a:r>
            <a:r>
              <a:rPr lang="en-US" dirty="0" err="1"/>
              <a:t>đột</a:t>
            </a:r>
            <a:r>
              <a:rPr lang="en-US" dirty="0"/>
              <a:t> </a:t>
            </a:r>
            <a:r>
              <a:rPr lang="en-US" dirty="0" err="1"/>
              <a:t>biến</a:t>
            </a:r>
            <a:r>
              <a:rPr lang="en-US" dirty="0"/>
              <a:t> VL </a:t>
            </a:r>
            <a:r>
              <a:rPr lang="en-US" dirty="0" err="1"/>
              <a:t>dị</a:t>
            </a:r>
            <a:r>
              <a:rPr lang="en-US" dirty="0"/>
              <a:t> </a:t>
            </a:r>
            <a:r>
              <a:rPr lang="en-US" dirty="0" err="1"/>
              <a:t>hợp</a:t>
            </a:r>
            <a:r>
              <a:rPr lang="en-US" dirty="0"/>
              <a:t> </a:t>
            </a:r>
            <a:r>
              <a:rPr lang="en-US" dirty="0" err="1"/>
              <a:t>tử</a:t>
            </a:r>
            <a:r>
              <a:rPr lang="en-US" dirty="0"/>
              <a:t> </a:t>
            </a:r>
            <a:r>
              <a:rPr lang="en-US" dirty="0" err="1"/>
              <a:t>và</a:t>
            </a:r>
            <a:r>
              <a:rPr lang="en-US" dirty="0"/>
              <a:t> </a:t>
            </a:r>
            <a:r>
              <a:rPr lang="en-US" dirty="0" err="1"/>
              <a:t>người</a:t>
            </a:r>
            <a:r>
              <a:rPr lang="en-US" dirty="0"/>
              <a:t> </a:t>
            </a:r>
            <a:r>
              <a:rPr lang="en-US" dirty="0" err="1"/>
              <a:t>bình</a:t>
            </a:r>
            <a:r>
              <a:rPr lang="en-US" dirty="0"/>
              <a:t> </a:t>
            </a:r>
            <a:r>
              <a:rPr lang="en-US" dirty="0" err="1"/>
              <a:t>thường</a:t>
            </a:r>
            <a:r>
              <a:rPr lang="en-US" dirty="0"/>
              <a:t>. </a:t>
            </a:r>
          </a:p>
          <a:p>
            <a:r>
              <a:rPr lang="en-US" u="sng" dirty="0"/>
              <a:t>[APTT+APC]/[APTT-APC]</a:t>
            </a:r>
            <a:r>
              <a:rPr lang="en-US" dirty="0"/>
              <a:t> of patient sample</a:t>
            </a:r>
            <a:br>
              <a:rPr lang="en-US" dirty="0"/>
            </a:br>
            <a:r>
              <a:rPr lang="en-US" dirty="0"/>
              <a:t>[APTT+APC]/[APTT-APC] of a normal reference plasma pool</a:t>
            </a:r>
          </a:p>
          <a:p>
            <a:r>
              <a:rPr lang="en-US" dirty="0"/>
              <a:t>80% </a:t>
            </a:r>
            <a:r>
              <a:rPr lang="en-US" dirty="0" err="1"/>
              <a:t>bệnh</a:t>
            </a:r>
            <a:r>
              <a:rPr lang="en-US" dirty="0"/>
              <a:t> </a:t>
            </a:r>
            <a:r>
              <a:rPr lang="en-US" dirty="0" err="1"/>
              <a:t>nhân</a:t>
            </a:r>
            <a:r>
              <a:rPr lang="en-US" dirty="0"/>
              <a:t> </a:t>
            </a:r>
            <a:r>
              <a:rPr lang="en-US" dirty="0" err="1"/>
              <a:t>với</a:t>
            </a:r>
            <a:r>
              <a:rPr lang="en-US" dirty="0"/>
              <a:t> </a:t>
            </a:r>
            <a:r>
              <a:rPr lang="en-US" dirty="0" err="1"/>
              <a:t>tỉ</a:t>
            </a:r>
            <a:r>
              <a:rPr lang="en-US" dirty="0"/>
              <a:t> </a:t>
            </a:r>
            <a:r>
              <a:rPr lang="en-US" dirty="0" err="1"/>
              <a:t>lệ</a:t>
            </a:r>
            <a:r>
              <a:rPr lang="en-US" dirty="0"/>
              <a:t> </a:t>
            </a:r>
            <a:r>
              <a:rPr lang="en-US" dirty="0" err="1"/>
              <a:t>nhạy</a:t>
            </a:r>
            <a:r>
              <a:rPr lang="en-US" dirty="0"/>
              <a:t> APC </a:t>
            </a:r>
            <a:r>
              <a:rPr lang="en-US" dirty="0" err="1"/>
              <a:t>này</a:t>
            </a:r>
            <a:r>
              <a:rPr lang="en-US" dirty="0"/>
              <a:t> &lt;0.84 </a:t>
            </a:r>
            <a:r>
              <a:rPr lang="en-US" dirty="0" err="1"/>
              <a:t>và</a:t>
            </a:r>
            <a:r>
              <a:rPr lang="en-US" dirty="0"/>
              <a:t> 100% </a:t>
            </a:r>
            <a:r>
              <a:rPr lang="en-US" dirty="0" err="1"/>
              <a:t>bệnh</a:t>
            </a:r>
            <a:r>
              <a:rPr lang="en-US" dirty="0"/>
              <a:t> </a:t>
            </a:r>
            <a:r>
              <a:rPr lang="en-US" dirty="0" err="1"/>
              <a:t>nhân</a:t>
            </a:r>
            <a:r>
              <a:rPr lang="en-US" dirty="0"/>
              <a:t> </a:t>
            </a:r>
            <a:r>
              <a:rPr lang="en-US" dirty="0" err="1"/>
              <a:t>với</a:t>
            </a:r>
            <a:r>
              <a:rPr lang="en-US" dirty="0"/>
              <a:t> </a:t>
            </a:r>
            <a:r>
              <a:rPr lang="en-US" dirty="0" err="1"/>
              <a:t>tỉ</a:t>
            </a:r>
            <a:r>
              <a:rPr lang="en-US" dirty="0"/>
              <a:t> </a:t>
            </a:r>
            <a:r>
              <a:rPr lang="en-US" dirty="0" err="1"/>
              <a:t>lệ</a:t>
            </a:r>
            <a:r>
              <a:rPr lang="en-US" dirty="0"/>
              <a:t> </a:t>
            </a:r>
            <a:r>
              <a:rPr lang="en-US" dirty="0" err="1"/>
              <a:t>này</a:t>
            </a:r>
            <a:r>
              <a:rPr lang="en-US" dirty="0"/>
              <a:t> &lt;0.7 </a:t>
            </a:r>
            <a:r>
              <a:rPr lang="en-US" dirty="0" err="1"/>
              <a:t>là</a:t>
            </a:r>
            <a:r>
              <a:rPr lang="en-US" dirty="0"/>
              <a:t> </a:t>
            </a:r>
            <a:r>
              <a:rPr lang="en-US" dirty="0" err="1"/>
              <a:t>dị</a:t>
            </a:r>
            <a:r>
              <a:rPr lang="en-US" dirty="0"/>
              <a:t> </a:t>
            </a:r>
            <a:r>
              <a:rPr lang="en-US" dirty="0" err="1"/>
              <a:t>hợp</a:t>
            </a:r>
            <a:r>
              <a:rPr lang="en-US" dirty="0"/>
              <a:t> </a:t>
            </a:r>
            <a:r>
              <a:rPr lang="en-US" dirty="0" err="1"/>
              <a:t>tử</a:t>
            </a:r>
            <a:r>
              <a:rPr lang="en-US" dirty="0"/>
              <a:t> </a:t>
            </a:r>
            <a:r>
              <a:rPr lang="en-US" dirty="0" err="1"/>
              <a:t>và</a:t>
            </a:r>
            <a:r>
              <a:rPr lang="en-US" dirty="0"/>
              <a:t> </a:t>
            </a:r>
            <a:r>
              <a:rPr lang="en-US" dirty="0" err="1"/>
              <a:t>đồng</a:t>
            </a:r>
            <a:r>
              <a:rPr lang="en-US" dirty="0"/>
              <a:t> </a:t>
            </a:r>
            <a:r>
              <a:rPr lang="en-US" dirty="0" err="1"/>
              <a:t>hợp</a:t>
            </a:r>
            <a:r>
              <a:rPr lang="en-US" dirty="0"/>
              <a:t> </a:t>
            </a:r>
            <a:r>
              <a:rPr lang="en-US" dirty="0" err="1"/>
              <a:t>tử</a:t>
            </a:r>
            <a:r>
              <a:rPr lang="en-US" dirty="0"/>
              <a:t> </a:t>
            </a:r>
            <a:r>
              <a:rPr lang="en-US" dirty="0" err="1"/>
              <a:t>đột</a:t>
            </a:r>
            <a:r>
              <a:rPr lang="en-US" dirty="0"/>
              <a:t> </a:t>
            </a:r>
            <a:r>
              <a:rPr lang="en-US" dirty="0" err="1"/>
              <a:t>biến</a:t>
            </a:r>
            <a:r>
              <a:rPr lang="en-US" dirty="0"/>
              <a:t> V Leiden</a:t>
            </a:r>
          </a:p>
          <a:p>
            <a:r>
              <a:rPr lang="en-US" dirty="0" err="1"/>
              <a:t>Cần</a:t>
            </a:r>
            <a:r>
              <a:rPr lang="en-US" dirty="0"/>
              <a:t> </a:t>
            </a:r>
            <a:r>
              <a:rPr lang="en-US" dirty="0" err="1"/>
              <a:t>nhớ</a:t>
            </a:r>
            <a:r>
              <a:rPr lang="en-US" dirty="0"/>
              <a:t>: </a:t>
            </a:r>
            <a:r>
              <a:rPr lang="en-US" dirty="0" err="1"/>
              <a:t>người</a:t>
            </a:r>
            <a:r>
              <a:rPr lang="en-US" dirty="0"/>
              <a:t> </a:t>
            </a:r>
            <a:r>
              <a:rPr lang="en-US" dirty="0" err="1"/>
              <a:t>bình</a:t>
            </a:r>
            <a:r>
              <a:rPr lang="en-US" dirty="0"/>
              <a:t> </a:t>
            </a:r>
            <a:r>
              <a:rPr lang="en-US" dirty="0" err="1"/>
              <a:t>thường</a:t>
            </a:r>
            <a:r>
              <a:rPr lang="en-US" dirty="0"/>
              <a:t> </a:t>
            </a:r>
            <a:r>
              <a:rPr lang="en-US" dirty="0" err="1"/>
              <a:t>có</a:t>
            </a:r>
            <a:r>
              <a:rPr lang="en-US" dirty="0"/>
              <a:t> </a:t>
            </a:r>
            <a:r>
              <a:rPr lang="en-US" dirty="0" err="1"/>
              <a:t>đột</a:t>
            </a:r>
            <a:r>
              <a:rPr lang="en-US" dirty="0"/>
              <a:t> </a:t>
            </a:r>
            <a:r>
              <a:rPr lang="en-US" dirty="0" err="1"/>
              <a:t>biến</a:t>
            </a:r>
            <a:r>
              <a:rPr lang="en-US" dirty="0"/>
              <a:t> VL </a:t>
            </a:r>
            <a:r>
              <a:rPr lang="en-US" dirty="0" err="1"/>
              <a:t>dị</a:t>
            </a:r>
            <a:r>
              <a:rPr lang="en-US" dirty="0"/>
              <a:t> </a:t>
            </a:r>
            <a:r>
              <a:rPr lang="en-US" dirty="0" err="1"/>
              <a:t>hợp</a:t>
            </a:r>
            <a:r>
              <a:rPr lang="en-US" dirty="0"/>
              <a:t> </a:t>
            </a:r>
            <a:r>
              <a:rPr lang="en-US" dirty="0" err="1"/>
              <a:t>tử</a:t>
            </a:r>
            <a:r>
              <a:rPr lang="en-US" dirty="0"/>
              <a:t> </a:t>
            </a:r>
            <a:r>
              <a:rPr lang="en-US" dirty="0" err="1"/>
              <a:t>làm</a:t>
            </a:r>
            <a:r>
              <a:rPr lang="en-US" dirty="0"/>
              <a:t> </a:t>
            </a:r>
            <a:r>
              <a:rPr lang="en-US" dirty="0" err="1"/>
              <a:t>giảm</a:t>
            </a:r>
            <a:r>
              <a:rPr lang="en-US" dirty="0"/>
              <a:t> </a:t>
            </a:r>
            <a:r>
              <a:rPr lang="en-US" dirty="0" err="1"/>
              <a:t>tỉ</a:t>
            </a:r>
            <a:r>
              <a:rPr lang="en-US" dirty="0"/>
              <a:t> </a:t>
            </a:r>
            <a:r>
              <a:rPr lang="en-US" dirty="0" err="1"/>
              <a:t>lệ</a:t>
            </a:r>
            <a:r>
              <a:rPr lang="en-US" dirty="0"/>
              <a:t> APC pool plasma </a:t>
            </a:r>
            <a:r>
              <a:rPr lang="en-US" dirty="0" err="1"/>
              <a:t>người</a:t>
            </a:r>
            <a:r>
              <a:rPr lang="en-US" dirty="0"/>
              <a:t> </a:t>
            </a:r>
            <a:r>
              <a:rPr lang="en-US" dirty="0" err="1"/>
              <a:t>bình</a:t>
            </a:r>
            <a:r>
              <a:rPr lang="en-US" dirty="0"/>
              <a:t> </a:t>
            </a:r>
            <a:r>
              <a:rPr lang="en-US" dirty="0" err="1"/>
              <a:t>thường</a:t>
            </a:r>
            <a:r>
              <a:rPr lang="en-US" dirty="0"/>
              <a:t>.</a:t>
            </a:r>
          </a:p>
          <a:p>
            <a:endParaRPr lang="en-US" dirty="0"/>
          </a:p>
        </p:txBody>
      </p:sp>
    </p:spTree>
    <p:extLst>
      <p:ext uri="{BB962C8B-B14F-4D97-AF65-F5344CB8AC3E}">
        <p14:creationId xmlns:p14="http://schemas.microsoft.com/office/powerpoint/2010/main" val="3617055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APTT </a:t>
            </a:r>
            <a:r>
              <a:rPr lang="en-US" dirty="0" err="1"/>
              <a:t>biến</a:t>
            </a:r>
            <a:r>
              <a:rPr lang="en-US" dirty="0"/>
              <a:t> </a:t>
            </a:r>
            <a:r>
              <a:rPr lang="en-US" dirty="0" err="1"/>
              <a:t>đổi</a:t>
            </a:r>
            <a:r>
              <a:rPr lang="en-US" dirty="0"/>
              <a:t> </a:t>
            </a:r>
            <a:r>
              <a:rPr lang="en-US" dirty="0" err="1"/>
              <a:t>với</a:t>
            </a:r>
            <a:r>
              <a:rPr lang="en-US" dirty="0"/>
              <a:t> </a:t>
            </a:r>
            <a:r>
              <a:rPr lang="en-US" dirty="0" err="1"/>
              <a:t>pha</a:t>
            </a:r>
            <a:r>
              <a:rPr lang="en-US" dirty="0"/>
              <a:t> </a:t>
            </a:r>
            <a:r>
              <a:rPr lang="en-US" dirty="0" err="1"/>
              <a:t>loãng</a:t>
            </a:r>
            <a:r>
              <a:rPr lang="en-US" dirty="0"/>
              <a:t> </a:t>
            </a:r>
            <a:r>
              <a:rPr lang="en-US" dirty="0" err="1"/>
              <a:t>huyết</a:t>
            </a:r>
            <a:r>
              <a:rPr lang="en-US" dirty="0"/>
              <a:t> </a:t>
            </a:r>
            <a:r>
              <a:rPr lang="en-US" dirty="0" err="1"/>
              <a:t>tương</a:t>
            </a:r>
            <a:r>
              <a:rPr lang="en-US" dirty="0"/>
              <a:t> </a:t>
            </a:r>
            <a:r>
              <a:rPr lang="en-US" dirty="0" err="1"/>
              <a:t>với</a:t>
            </a:r>
            <a:r>
              <a:rPr lang="en-US" dirty="0"/>
              <a:t> </a:t>
            </a:r>
            <a:r>
              <a:rPr lang="en-US" dirty="0" err="1"/>
              <a:t>huyết</a:t>
            </a:r>
            <a:r>
              <a:rPr lang="en-US" dirty="0"/>
              <a:t> </a:t>
            </a:r>
            <a:r>
              <a:rPr lang="en-US" dirty="0" err="1"/>
              <a:t>tương</a:t>
            </a:r>
            <a:r>
              <a:rPr lang="en-US" dirty="0"/>
              <a:t> </a:t>
            </a:r>
            <a:r>
              <a:rPr lang="en-US" dirty="0" err="1"/>
              <a:t>thiếu</a:t>
            </a:r>
            <a:r>
              <a:rPr lang="en-US" dirty="0"/>
              <a:t> </a:t>
            </a:r>
            <a:r>
              <a:rPr lang="en-US" dirty="0" err="1"/>
              <a:t>yếu</a:t>
            </a:r>
            <a:r>
              <a:rPr lang="en-US" dirty="0"/>
              <a:t> </a:t>
            </a:r>
            <a:r>
              <a:rPr lang="en-US" dirty="0" err="1"/>
              <a:t>tố</a:t>
            </a:r>
            <a:r>
              <a:rPr lang="en-US" dirty="0"/>
              <a:t> V</a:t>
            </a:r>
            <a:endParaRPr lang="en-US" dirty="0"/>
          </a:p>
        </p:txBody>
      </p:sp>
      <p:sp>
        <p:nvSpPr>
          <p:cNvPr id="3" name="Content Placeholder 2"/>
          <p:cNvSpPr>
            <a:spLocks noGrp="1"/>
          </p:cNvSpPr>
          <p:nvPr>
            <p:ph idx="1"/>
          </p:nvPr>
        </p:nvSpPr>
        <p:spPr/>
        <p:txBody>
          <a:bodyPr>
            <a:normAutofit/>
          </a:bodyPr>
          <a:lstStyle/>
          <a:p>
            <a:pPr marL="342900" lvl="2" indent="-342900"/>
            <a:r>
              <a:rPr lang="en-US" sz="1800" dirty="0" err="1"/>
              <a:t>Thông</a:t>
            </a:r>
            <a:r>
              <a:rPr lang="en-US" sz="1800" dirty="0"/>
              <a:t> qua APTT. Plasma </a:t>
            </a:r>
            <a:r>
              <a:rPr lang="en-US" sz="1800" dirty="0" err="1"/>
              <a:t>mẫu</a:t>
            </a:r>
            <a:r>
              <a:rPr lang="en-US" sz="1800" dirty="0"/>
              <a:t> </a:t>
            </a:r>
            <a:r>
              <a:rPr lang="en-US" sz="1800" dirty="0" err="1"/>
              <a:t>trước</a:t>
            </a:r>
            <a:r>
              <a:rPr lang="en-US" sz="1800" dirty="0"/>
              <a:t> </a:t>
            </a:r>
            <a:r>
              <a:rPr lang="en-US" sz="1800" dirty="0" err="1"/>
              <a:t>pha</a:t>
            </a:r>
            <a:r>
              <a:rPr lang="en-US" sz="1800" dirty="0"/>
              <a:t> </a:t>
            </a:r>
            <a:r>
              <a:rPr lang="en-US" sz="1800" dirty="0" err="1"/>
              <a:t>loãng</a:t>
            </a:r>
            <a:r>
              <a:rPr lang="en-US" sz="1800" dirty="0"/>
              <a:t> </a:t>
            </a:r>
            <a:r>
              <a:rPr lang="en-US" sz="1800" dirty="0" err="1"/>
              <a:t>với</a:t>
            </a:r>
            <a:r>
              <a:rPr lang="en-US" sz="1800" dirty="0"/>
              <a:t> plasma </a:t>
            </a:r>
            <a:r>
              <a:rPr lang="en-US" sz="1800" dirty="0" err="1"/>
              <a:t>thử</a:t>
            </a:r>
            <a:r>
              <a:rPr lang="en-US" sz="1800" dirty="0"/>
              <a:t> </a:t>
            </a:r>
            <a:r>
              <a:rPr lang="en-US" sz="1800" dirty="0" err="1"/>
              <a:t>chứa</a:t>
            </a:r>
            <a:r>
              <a:rPr lang="en-US" sz="1800" dirty="0"/>
              <a:t> </a:t>
            </a:r>
            <a:r>
              <a:rPr lang="en-US" sz="1800" dirty="0" err="1"/>
              <a:t>yếu</a:t>
            </a:r>
            <a:r>
              <a:rPr lang="en-US" sz="1800" dirty="0"/>
              <a:t> </a:t>
            </a:r>
            <a:r>
              <a:rPr lang="en-US" sz="1800" dirty="0" err="1"/>
              <a:t>tố</a:t>
            </a:r>
            <a:r>
              <a:rPr lang="en-US" sz="1800" dirty="0"/>
              <a:t> </a:t>
            </a:r>
            <a:r>
              <a:rPr lang="en-US" sz="1800" dirty="0" smtClean="0"/>
              <a:t>V </a:t>
            </a:r>
            <a:r>
              <a:rPr lang="en-US" sz="1800" dirty="0" err="1" smtClean="0"/>
              <a:t>thấp</a:t>
            </a:r>
            <a:r>
              <a:rPr lang="en-US" sz="1800" dirty="0" smtClean="0"/>
              <a:t> </a:t>
            </a:r>
            <a:r>
              <a:rPr lang="en-US" sz="1800" dirty="0" err="1"/>
              <a:t>và</a:t>
            </a:r>
            <a:r>
              <a:rPr lang="en-US" sz="1800" dirty="0"/>
              <a:t> </a:t>
            </a:r>
            <a:r>
              <a:rPr lang="en-US" sz="1800" dirty="0" err="1"/>
              <a:t>được</a:t>
            </a:r>
            <a:r>
              <a:rPr lang="en-US" sz="1800" dirty="0"/>
              <a:t> Ủ </a:t>
            </a:r>
            <a:r>
              <a:rPr lang="en-US" sz="1800" dirty="0" err="1"/>
              <a:t>với</a:t>
            </a:r>
            <a:r>
              <a:rPr lang="en-US" sz="1800" dirty="0"/>
              <a:t> </a:t>
            </a:r>
            <a:r>
              <a:rPr lang="en-US" sz="1800" dirty="0" err="1"/>
              <a:t>thuốc</a:t>
            </a:r>
            <a:r>
              <a:rPr lang="en-US" sz="1800" dirty="0"/>
              <a:t> </a:t>
            </a:r>
            <a:r>
              <a:rPr lang="en-US" sz="1800" dirty="0" err="1"/>
              <a:t>thử</a:t>
            </a:r>
            <a:r>
              <a:rPr lang="en-US" sz="1800" dirty="0"/>
              <a:t>  APTT </a:t>
            </a:r>
            <a:r>
              <a:rPr lang="en-US" sz="1800" dirty="0" err="1"/>
              <a:t>trong</a:t>
            </a:r>
            <a:r>
              <a:rPr lang="en-US" sz="1800" dirty="0"/>
              <a:t> </a:t>
            </a:r>
            <a:r>
              <a:rPr lang="en-US" sz="1800" dirty="0" err="1"/>
              <a:t>thời</a:t>
            </a:r>
            <a:r>
              <a:rPr lang="en-US" sz="1800" dirty="0"/>
              <a:t> </a:t>
            </a:r>
            <a:r>
              <a:rPr lang="en-US" sz="1800" dirty="0" err="1"/>
              <a:t>gian</a:t>
            </a:r>
            <a:r>
              <a:rPr lang="en-US" sz="1800" dirty="0"/>
              <a:t> </a:t>
            </a:r>
            <a:r>
              <a:rPr lang="en-US" sz="1800" dirty="0" err="1"/>
              <a:t>tiêu</a:t>
            </a:r>
            <a:r>
              <a:rPr lang="en-US" sz="1800" dirty="0"/>
              <a:t> </a:t>
            </a:r>
            <a:r>
              <a:rPr lang="en-US" sz="1800" dirty="0" err="1"/>
              <a:t>chuẩn</a:t>
            </a:r>
            <a:r>
              <a:rPr lang="en-US" sz="1800" dirty="0"/>
              <a:t>. </a:t>
            </a:r>
            <a:r>
              <a:rPr lang="en-US" sz="1800" dirty="0" err="1"/>
              <a:t>Đông</a:t>
            </a:r>
            <a:r>
              <a:rPr lang="en-US" sz="1800" dirty="0"/>
              <a:t> </a:t>
            </a:r>
            <a:r>
              <a:rPr lang="en-US" sz="1800" dirty="0" err="1"/>
              <a:t>máu</a:t>
            </a:r>
            <a:r>
              <a:rPr lang="en-US" sz="1800" dirty="0"/>
              <a:t> </a:t>
            </a:r>
            <a:r>
              <a:rPr lang="en-US" sz="1800" dirty="0" err="1"/>
              <a:t>sẽ</a:t>
            </a:r>
            <a:r>
              <a:rPr lang="en-US" sz="1800" dirty="0"/>
              <a:t> </a:t>
            </a:r>
            <a:r>
              <a:rPr lang="en-US" sz="1800" dirty="0" err="1"/>
              <a:t>xảy</a:t>
            </a:r>
            <a:r>
              <a:rPr lang="en-US" sz="1800" dirty="0"/>
              <a:t> </a:t>
            </a:r>
            <a:r>
              <a:rPr lang="en-US" sz="1800" dirty="0" err="1"/>
              <a:t>ra</a:t>
            </a:r>
            <a:r>
              <a:rPr lang="en-US" sz="1800" dirty="0"/>
              <a:t> </a:t>
            </a:r>
            <a:r>
              <a:rPr lang="en-US" sz="1800" dirty="0" err="1"/>
              <a:t>khi</a:t>
            </a:r>
            <a:r>
              <a:rPr lang="en-US" sz="1800" dirty="0"/>
              <a:t> </a:t>
            </a:r>
            <a:r>
              <a:rPr lang="en-US" sz="1800" dirty="0" err="1"/>
              <a:t>cho</a:t>
            </a:r>
            <a:r>
              <a:rPr lang="en-US" sz="1800" dirty="0"/>
              <a:t> </a:t>
            </a:r>
            <a:r>
              <a:rPr lang="en-US" sz="1800" dirty="0" err="1"/>
              <a:t>thêm</a:t>
            </a:r>
            <a:r>
              <a:rPr lang="en-US" sz="1800" dirty="0"/>
              <a:t> CaCl2 </a:t>
            </a:r>
            <a:r>
              <a:rPr lang="en-US" sz="1800" dirty="0" err="1"/>
              <a:t>với</a:t>
            </a:r>
            <a:r>
              <a:rPr lang="en-US" sz="1800" dirty="0"/>
              <a:t> </a:t>
            </a:r>
            <a:r>
              <a:rPr lang="en-US" sz="1800" dirty="0" err="1"/>
              <a:t>sự</a:t>
            </a:r>
            <a:r>
              <a:rPr lang="en-US" sz="1800" dirty="0"/>
              <a:t> </a:t>
            </a:r>
            <a:r>
              <a:rPr lang="en-US" sz="1800" dirty="0" err="1"/>
              <a:t>hiện</a:t>
            </a:r>
            <a:r>
              <a:rPr lang="en-US" sz="1800" dirty="0"/>
              <a:t> </a:t>
            </a:r>
            <a:r>
              <a:rPr lang="en-US" sz="1800" dirty="0" err="1"/>
              <a:t>diện</a:t>
            </a:r>
            <a:r>
              <a:rPr lang="en-US" sz="1800" dirty="0"/>
              <a:t> </a:t>
            </a:r>
            <a:r>
              <a:rPr lang="en-US" sz="1800" dirty="0" err="1"/>
              <a:t>hoặc</a:t>
            </a:r>
            <a:r>
              <a:rPr lang="en-US" sz="1800" dirty="0"/>
              <a:t> </a:t>
            </a:r>
            <a:r>
              <a:rPr lang="en-US" sz="1800" dirty="0" err="1"/>
              <a:t>không</a:t>
            </a:r>
            <a:r>
              <a:rPr lang="en-US" sz="1800" dirty="0"/>
              <a:t> </a:t>
            </a:r>
            <a:r>
              <a:rPr lang="en-US" sz="1800" dirty="0" err="1"/>
              <a:t>của</a:t>
            </a:r>
            <a:r>
              <a:rPr lang="en-US" sz="1800" dirty="0"/>
              <a:t> APC </a:t>
            </a:r>
            <a:r>
              <a:rPr lang="en-US" sz="1800" dirty="0" err="1"/>
              <a:t>và</a:t>
            </a:r>
            <a:r>
              <a:rPr lang="en-US" sz="1800" dirty="0"/>
              <a:t> </a:t>
            </a:r>
            <a:r>
              <a:rPr lang="en-US" sz="1800" dirty="0" err="1"/>
              <a:t>thời</a:t>
            </a:r>
            <a:r>
              <a:rPr lang="en-US" sz="1800" dirty="0"/>
              <a:t> </a:t>
            </a:r>
            <a:r>
              <a:rPr lang="en-US" sz="1800" dirty="0" err="1"/>
              <a:t>gian</a:t>
            </a:r>
            <a:r>
              <a:rPr lang="en-US" sz="1800" dirty="0"/>
              <a:t> </a:t>
            </a:r>
            <a:r>
              <a:rPr lang="en-US" sz="1800" dirty="0" err="1"/>
              <a:t>hình</a:t>
            </a:r>
            <a:r>
              <a:rPr lang="en-US" sz="1800" dirty="0"/>
              <a:t> </a:t>
            </a:r>
            <a:r>
              <a:rPr lang="en-US" sz="1800" dirty="0" err="1"/>
              <a:t>thành</a:t>
            </a:r>
            <a:r>
              <a:rPr lang="en-US" sz="1800" dirty="0"/>
              <a:t> </a:t>
            </a:r>
            <a:r>
              <a:rPr lang="en-US" sz="1800" dirty="0" err="1"/>
              <a:t>cục</a:t>
            </a:r>
            <a:r>
              <a:rPr lang="en-US" sz="1800" dirty="0"/>
              <a:t> </a:t>
            </a:r>
            <a:r>
              <a:rPr lang="en-US" sz="1800" dirty="0" err="1"/>
              <a:t>máu</a:t>
            </a:r>
            <a:r>
              <a:rPr lang="en-US" sz="1800" dirty="0"/>
              <a:t> </a:t>
            </a:r>
            <a:r>
              <a:rPr lang="en-US" sz="1800" dirty="0" err="1"/>
              <a:t>đông</a:t>
            </a:r>
            <a:r>
              <a:rPr lang="en-US" sz="1800" dirty="0"/>
              <a:t> </a:t>
            </a:r>
            <a:r>
              <a:rPr lang="en-US" sz="1800" dirty="0" err="1"/>
              <a:t>được</a:t>
            </a:r>
            <a:r>
              <a:rPr lang="en-US" sz="1800" dirty="0"/>
              <a:t> </a:t>
            </a:r>
            <a:r>
              <a:rPr lang="en-US" sz="1800" dirty="0" err="1"/>
              <a:t>ghi</a:t>
            </a:r>
            <a:r>
              <a:rPr lang="en-US" sz="1800" dirty="0"/>
              <a:t> </a:t>
            </a:r>
            <a:r>
              <a:rPr lang="en-US" sz="1800" dirty="0" err="1"/>
              <a:t>nhận</a:t>
            </a:r>
            <a:r>
              <a:rPr lang="en-US" sz="1800" dirty="0" smtClean="0"/>
              <a:t>.</a:t>
            </a:r>
          </a:p>
          <a:p>
            <a:pPr marL="342900" lvl="2" indent="-342900"/>
            <a:r>
              <a:rPr lang="en-US" sz="1800" dirty="0" err="1" smtClean="0"/>
              <a:t>Ưu</a:t>
            </a:r>
            <a:r>
              <a:rPr lang="en-US" sz="1800" dirty="0" smtClean="0"/>
              <a:t> </a:t>
            </a:r>
            <a:r>
              <a:rPr lang="en-US" sz="1800" dirty="0" err="1" smtClean="0"/>
              <a:t>điểm</a:t>
            </a:r>
            <a:r>
              <a:rPr lang="en-US" sz="1800" dirty="0" smtClean="0"/>
              <a:t>: </a:t>
            </a:r>
            <a:r>
              <a:rPr lang="en-US" sz="1800" dirty="0" err="1" smtClean="0"/>
              <a:t>giảm</a:t>
            </a:r>
            <a:r>
              <a:rPr lang="en-US" sz="1800" dirty="0" smtClean="0"/>
              <a:t> </a:t>
            </a:r>
            <a:r>
              <a:rPr lang="en-US" sz="1800" dirty="0" err="1"/>
              <a:t>số</a:t>
            </a:r>
            <a:r>
              <a:rPr lang="en-US" sz="1800" dirty="0"/>
              <a:t> </a:t>
            </a:r>
            <a:r>
              <a:rPr lang="en-US" sz="1800" dirty="0" err="1"/>
              <a:t>lượng</a:t>
            </a:r>
            <a:r>
              <a:rPr lang="en-US" sz="1800" dirty="0"/>
              <a:t> </a:t>
            </a:r>
            <a:r>
              <a:rPr lang="en-US" sz="1800" dirty="0" err="1" smtClean="0"/>
              <a:t>các</a:t>
            </a:r>
            <a:r>
              <a:rPr lang="en-US" sz="1800" dirty="0" smtClean="0"/>
              <a:t> </a:t>
            </a:r>
            <a:r>
              <a:rPr lang="en-US" sz="1800" dirty="0" err="1"/>
              <a:t>yếu</a:t>
            </a:r>
            <a:r>
              <a:rPr lang="en-US" sz="1800" dirty="0"/>
              <a:t> </a:t>
            </a:r>
            <a:r>
              <a:rPr lang="en-US" sz="1800" dirty="0" err="1"/>
              <a:t>tố</a:t>
            </a:r>
            <a:r>
              <a:rPr lang="en-US" sz="1800" dirty="0"/>
              <a:t> </a:t>
            </a:r>
            <a:r>
              <a:rPr lang="en-US" sz="1800" dirty="0" err="1"/>
              <a:t>trùng</a:t>
            </a:r>
            <a:r>
              <a:rPr lang="en-US" sz="1800" dirty="0"/>
              <a:t> </a:t>
            </a:r>
            <a:r>
              <a:rPr lang="en-US" sz="1800" dirty="0" err="1"/>
              <a:t>hợp</a:t>
            </a:r>
            <a:r>
              <a:rPr lang="en-US" sz="1800" dirty="0"/>
              <a:t> </a:t>
            </a:r>
            <a:r>
              <a:rPr lang="en-US" sz="1800" dirty="0" err="1"/>
              <a:t>bên</a:t>
            </a:r>
            <a:r>
              <a:rPr lang="en-US" sz="1800" dirty="0"/>
              <a:t> </a:t>
            </a:r>
            <a:r>
              <a:rPr lang="en-US" sz="1800" dirty="0" err="1"/>
              <a:t>ngoài</a:t>
            </a:r>
            <a:r>
              <a:rPr lang="en-US" sz="1800" dirty="0"/>
              <a:t> </a:t>
            </a:r>
            <a:r>
              <a:rPr lang="en-US" sz="1800" dirty="0" err="1"/>
              <a:t>mà</a:t>
            </a:r>
            <a:r>
              <a:rPr lang="en-US" sz="1800" dirty="0"/>
              <a:t> </a:t>
            </a:r>
            <a:r>
              <a:rPr lang="en-US" sz="1800" dirty="0" err="1"/>
              <a:t>ảnh</a:t>
            </a:r>
            <a:r>
              <a:rPr lang="en-US" sz="1800" dirty="0"/>
              <a:t> </a:t>
            </a:r>
            <a:r>
              <a:rPr lang="en-US" sz="1800" dirty="0" err="1"/>
              <a:t>hưởng</a:t>
            </a:r>
            <a:r>
              <a:rPr lang="en-US" sz="1800" dirty="0"/>
              <a:t> </a:t>
            </a:r>
            <a:r>
              <a:rPr lang="en-US" sz="1800" dirty="0" err="1"/>
              <a:t>tới</a:t>
            </a:r>
            <a:r>
              <a:rPr lang="en-US" sz="1800" dirty="0"/>
              <a:t> APTT. </a:t>
            </a:r>
            <a:r>
              <a:rPr lang="en-US" sz="1800" dirty="0" err="1"/>
              <a:t>Ví</a:t>
            </a:r>
            <a:r>
              <a:rPr lang="en-US" sz="1800" dirty="0"/>
              <a:t> </a:t>
            </a:r>
            <a:r>
              <a:rPr lang="en-US" sz="1800" dirty="0" err="1"/>
              <a:t>dụ</a:t>
            </a:r>
            <a:r>
              <a:rPr lang="en-US" sz="1800" dirty="0"/>
              <a:t>, </a:t>
            </a:r>
            <a:r>
              <a:rPr lang="en-US" sz="1800" dirty="0" err="1"/>
              <a:t>nồng</a:t>
            </a:r>
            <a:r>
              <a:rPr lang="en-US" sz="1800" dirty="0"/>
              <a:t> </a:t>
            </a:r>
            <a:r>
              <a:rPr lang="en-US" sz="1800" dirty="0" err="1"/>
              <a:t>độ</a:t>
            </a:r>
            <a:r>
              <a:rPr lang="en-US" sz="1800" dirty="0"/>
              <a:t> </a:t>
            </a:r>
            <a:r>
              <a:rPr lang="en-US" sz="1800" dirty="0" err="1"/>
              <a:t>cao</a:t>
            </a:r>
            <a:r>
              <a:rPr lang="en-US" sz="1800" dirty="0"/>
              <a:t> </a:t>
            </a:r>
            <a:r>
              <a:rPr lang="en-US" sz="1800" dirty="0" err="1"/>
              <a:t>yếu</a:t>
            </a:r>
            <a:r>
              <a:rPr lang="en-US" sz="1800" dirty="0"/>
              <a:t> </a:t>
            </a:r>
            <a:r>
              <a:rPr lang="en-US" sz="1800" dirty="0" err="1"/>
              <a:t>tố</a:t>
            </a:r>
            <a:r>
              <a:rPr lang="en-US" sz="1800" dirty="0"/>
              <a:t> VIII </a:t>
            </a:r>
            <a:r>
              <a:rPr lang="en-US" sz="1800" dirty="0" err="1"/>
              <a:t>và</a:t>
            </a:r>
            <a:r>
              <a:rPr lang="en-US" sz="1800" dirty="0"/>
              <a:t> </a:t>
            </a:r>
            <a:r>
              <a:rPr lang="en-US" sz="1800" dirty="0" err="1"/>
              <a:t>làm</a:t>
            </a:r>
            <a:r>
              <a:rPr lang="en-US" sz="1800" dirty="0"/>
              <a:t> test </a:t>
            </a:r>
            <a:r>
              <a:rPr lang="en-US" sz="1800" dirty="0" err="1"/>
              <a:t>chuyên</a:t>
            </a:r>
            <a:r>
              <a:rPr lang="en-US" sz="1800" dirty="0"/>
              <a:t> </a:t>
            </a:r>
            <a:r>
              <a:rPr lang="en-US" sz="1800" dirty="0" err="1"/>
              <a:t>biệt</a:t>
            </a:r>
            <a:r>
              <a:rPr lang="en-US" sz="1800" dirty="0"/>
              <a:t> </a:t>
            </a:r>
            <a:r>
              <a:rPr lang="en-US" sz="1800" dirty="0" err="1"/>
              <a:t>cho</a:t>
            </a:r>
            <a:r>
              <a:rPr lang="en-US" sz="1800" dirty="0"/>
              <a:t> </a:t>
            </a:r>
            <a:r>
              <a:rPr lang="en-US" sz="1800" dirty="0" err="1"/>
              <a:t>thiếu</a:t>
            </a:r>
            <a:r>
              <a:rPr lang="en-US" sz="1800" dirty="0"/>
              <a:t> </a:t>
            </a:r>
            <a:r>
              <a:rPr lang="en-US" sz="1800" dirty="0" err="1"/>
              <a:t>yếu</a:t>
            </a:r>
            <a:r>
              <a:rPr lang="en-US" sz="1800" dirty="0"/>
              <a:t> </a:t>
            </a:r>
            <a:r>
              <a:rPr lang="en-US" sz="1800" dirty="0" err="1"/>
              <a:t>tố</a:t>
            </a:r>
            <a:r>
              <a:rPr lang="en-US" sz="1800" dirty="0"/>
              <a:t> V. </a:t>
            </a:r>
            <a:r>
              <a:rPr lang="en-US" sz="1800" dirty="0" err="1"/>
              <a:t>Tuy</a:t>
            </a:r>
            <a:r>
              <a:rPr lang="en-US" sz="1800" dirty="0"/>
              <a:t> </a:t>
            </a:r>
            <a:r>
              <a:rPr lang="en-US" sz="1800" dirty="0" err="1"/>
              <a:t>nhiên</a:t>
            </a:r>
            <a:r>
              <a:rPr lang="en-US" sz="1800" dirty="0"/>
              <a:t>, </a:t>
            </a:r>
            <a:r>
              <a:rPr lang="en-US" sz="1800" dirty="0" err="1"/>
              <a:t>sự</a:t>
            </a:r>
            <a:r>
              <a:rPr lang="en-US" sz="1800" dirty="0"/>
              <a:t> </a:t>
            </a:r>
            <a:r>
              <a:rPr lang="en-US" sz="1800" dirty="0" err="1"/>
              <a:t>hiện</a:t>
            </a:r>
            <a:r>
              <a:rPr lang="en-US" sz="1800" dirty="0"/>
              <a:t> </a:t>
            </a:r>
            <a:r>
              <a:rPr lang="en-US" sz="1800" dirty="0" err="1"/>
              <a:t>diện</a:t>
            </a:r>
            <a:r>
              <a:rPr lang="en-US" sz="1800" dirty="0"/>
              <a:t> </a:t>
            </a:r>
            <a:r>
              <a:rPr lang="en-US" sz="1800" dirty="0" err="1"/>
              <a:t>của</a:t>
            </a:r>
            <a:r>
              <a:rPr lang="en-US" sz="1800" dirty="0"/>
              <a:t> LA, </a:t>
            </a:r>
            <a:r>
              <a:rPr lang="en-US" sz="1800" dirty="0" err="1"/>
              <a:t>phản</a:t>
            </a:r>
            <a:r>
              <a:rPr lang="en-US" sz="1800" dirty="0"/>
              <a:t> </a:t>
            </a:r>
            <a:r>
              <a:rPr lang="en-US" sz="1800" dirty="0" err="1"/>
              <a:t>ứng</a:t>
            </a:r>
            <a:r>
              <a:rPr lang="en-US" sz="1800" dirty="0"/>
              <a:t> </a:t>
            </a:r>
            <a:r>
              <a:rPr lang="en-US" sz="1800" dirty="0" err="1"/>
              <a:t>với</a:t>
            </a:r>
            <a:r>
              <a:rPr lang="en-US" sz="1800" dirty="0"/>
              <a:t> phospholipid </a:t>
            </a:r>
            <a:r>
              <a:rPr lang="en-US" sz="1800" dirty="0" err="1"/>
              <a:t>làm</a:t>
            </a:r>
            <a:r>
              <a:rPr lang="en-US" sz="1800" dirty="0"/>
              <a:t> </a:t>
            </a:r>
            <a:r>
              <a:rPr lang="en-US" sz="1800" dirty="0" err="1"/>
              <a:t>kéo</a:t>
            </a:r>
            <a:r>
              <a:rPr lang="en-US" sz="1800" dirty="0"/>
              <a:t> </a:t>
            </a:r>
            <a:r>
              <a:rPr lang="en-US" sz="1800" dirty="0" err="1"/>
              <a:t>dài</a:t>
            </a:r>
            <a:r>
              <a:rPr lang="en-US" sz="1800" dirty="0"/>
              <a:t> APTT </a:t>
            </a:r>
            <a:r>
              <a:rPr lang="en-US" sz="1800" dirty="0" err="1"/>
              <a:t>làm</a:t>
            </a:r>
            <a:r>
              <a:rPr lang="en-US" sz="1800" dirty="0"/>
              <a:t> test </a:t>
            </a:r>
            <a:r>
              <a:rPr lang="en-US" sz="1800" dirty="0" err="1"/>
              <a:t>dương</a:t>
            </a:r>
            <a:r>
              <a:rPr lang="en-US" sz="1800" dirty="0"/>
              <a:t> </a:t>
            </a:r>
            <a:r>
              <a:rPr lang="en-US" sz="1800" dirty="0" err="1"/>
              <a:t>tính</a:t>
            </a:r>
            <a:r>
              <a:rPr lang="en-US" sz="1800" dirty="0"/>
              <a:t> </a:t>
            </a:r>
            <a:r>
              <a:rPr lang="en-US" sz="1800" dirty="0" err="1"/>
              <a:t>giải</a:t>
            </a:r>
            <a:r>
              <a:rPr lang="en-US" sz="1800" dirty="0"/>
              <a:t> </a:t>
            </a:r>
            <a:r>
              <a:rPr lang="en-US" sz="1800" dirty="0" err="1"/>
              <a:t>với</a:t>
            </a:r>
            <a:r>
              <a:rPr lang="en-US" sz="1800" dirty="0"/>
              <a:t> </a:t>
            </a:r>
            <a:r>
              <a:rPr lang="en-US" sz="1800" dirty="0" err="1"/>
              <a:t>đột</a:t>
            </a:r>
            <a:r>
              <a:rPr lang="en-US" sz="1800" dirty="0"/>
              <a:t> </a:t>
            </a:r>
            <a:r>
              <a:rPr lang="en-US" sz="1800" dirty="0" err="1"/>
              <a:t>biến</a:t>
            </a:r>
            <a:r>
              <a:rPr lang="en-US" sz="1800" dirty="0"/>
              <a:t> VL.</a:t>
            </a:r>
          </a:p>
          <a:p>
            <a:pPr marL="342900" lvl="2" indent="-342900"/>
            <a:endParaRPr lang="en-US" sz="1800" dirty="0"/>
          </a:p>
          <a:p>
            <a:endParaRPr lang="en-US" dirty="0"/>
          </a:p>
        </p:txBody>
      </p:sp>
    </p:spTree>
    <p:extLst>
      <p:ext uri="{BB962C8B-B14F-4D97-AF65-F5344CB8AC3E}">
        <p14:creationId xmlns:p14="http://schemas.microsoft.com/office/powerpoint/2010/main" val="3617000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a:xfrm>
            <a:off x="943708" y="1544271"/>
            <a:ext cx="10515600" cy="4351338"/>
          </a:xfrm>
        </p:spPr>
        <p:txBody>
          <a:bodyPr>
            <a:normAutofit/>
          </a:bodyPr>
          <a:lstStyle/>
          <a:p>
            <a:pPr lvl="0"/>
            <a:r>
              <a:rPr lang="en-US" dirty="0" err="1"/>
              <a:t>Thuốc</a:t>
            </a:r>
            <a:r>
              <a:rPr lang="en-US" dirty="0"/>
              <a:t> </a:t>
            </a:r>
            <a:r>
              <a:rPr lang="en-US" dirty="0" err="1"/>
              <a:t>thử</a:t>
            </a:r>
            <a:r>
              <a:rPr lang="en-US" dirty="0"/>
              <a:t> APTT: 2*4ml phospholipid </a:t>
            </a:r>
            <a:r>
              <a:rPr lang="en-US" dirty="0" err="1"/>
              <a:t>tinh</a:t>
            </a:r>
            <a:r>
              <a:rPr lang="en-US" dirty="0"/>
              <a:t> </a:t>
            </a:r>
            <a:r>
              <a:rPr lang="en-US" dirty="0" err="1"/>
              <a:t>chế</a:t>
            </a:r>
            <a:r>
              <a:rPr lang="en-US" dirty="0"/>
              <a:t> </a:t>
            </a:r>
            <a:r>
              <a:rPr lang="en-US" dirty="0" err="1"/>
              <a:t>với</a:t>
            </a:r>
            <a:r>
              <a:rPr lang="en-US" dirty="0"/>
              <a:t> silica </a:t>
            </a:r>
            <a:r>
              <a:rPr lang="en-US" dirty="0" err="1"/>
              <a:t>dạng</a:t>
            </a:r>
            <a:r>
              <a:rPr lang="en-US" dirty="0"/>
              <a:t> </a:t>
            </a:r>
            <a:r>
              <a:rPr lang="en-US" dirty="0" err="1"/>
              <a:t>keo</a:t>
            </a:r>
            <a:r>
              <a:rPr lang="en-US" dirty="0"/>
              <a:t>, </a:t>
            </a:r>
            <a:r>
              <a:rPr lang="en-US" dirty="0" err="1"/>
              <a:t>như</a:t>
            </a:r>
            <a:r>
              <a:rPr lang="en-US" dirty="0"/>
              <a:t> </a:t>
            </a:r>
            <a:r>
              <a:rPr lang="en-US" dirty="0" err="1"/>
              <a:t>là</a:t>
            </a:r>
            <a:r>
              <a:rPr lang="en-US" dirty="0"/>
              <a:t> </a:t>
            </a:r>
            <a:r>
              <a:rPr lang="en-US" dirty="0" err="1"/>
              <a:t>chất</a:t>
            </a:r>
            <a:r>
              <a:rPr lang="en-US" dirty="0"/>
              <a:t> </a:t>
            </a:r>
            <a:r>
              <a:rPr lang="en-US" dirty="0" err="1"/>
              <a:t>hoạt</a:t>
            </a:r>
            <a:r>
              <a:rPr lang="en-US" dirty="0"/>
              <a:t> </a:t>
            </a:r>
            <a:r>
              <a:rPr lang="en-US" dirty="0" err="1"/>
              <a:t>hóa</a:t>
            </a:r>
            <a:r>
              <a:rPr lang="en-US" dirty="0"/>
              <a:t> </a:t>
            </a:r>
            <a:r>
              <a:rPr lang="en-US" dirty="0" err="1"/>
              <a:t>tiếp</a:t>
            </a:r>
            <a:r>
              <a:rPr lang="en-US" dirty="0"/>
              <a:t> </a:t>
            </a:r>
            <a:r>
              <a:rPr lang="en-US" dirty="0" err="1"/>
              <a:t>xúc</a:t>
            </a:r>
            <a:endParaRPr lang="en-US" dirty="0"/>
          </a:p>
          <a:p>
            <a:pPr lvl="0"/>
            <a:r>
              <a:rPr lang="en-US" dirty="0"/>
              <a:t>Plasma </a:t>
            </a:r>
            <a:r>
              <a:rPr lang="en-US" dirty="0" err="1"/>
              <a:t>chứa</a:t>
            </a:r>
            <a:r>
              <a:rPr lang="en-US" dirty="0"/>
              <a:t> </a:t>
            </a:r>
            <a:r>
              <a:rPr lang="en-US" dirty="0" err="1"/>
              <a:t>yếu</a:t>
            </a:r>
            <a:r>
              <a:rPr lang="en-US" dirty="0"/>
              <a:t> </a:t>
            </a:r>
            <a:r>
              <a:rPr lang="en-US" dirty="0" err="1"/>
              <a:t>tố</a:t>
            </a:r>
            <a:r>
              <a:rPr lang="en-US" dirty="0"/>
              <a:t> V: 2*4ml plasma </a:t>
            </a:r>
            <a:r>
              <a:rPr lang="en-US" dirty="0" err="1"/>
              <a:t>người</a:t>
            </a:r>
            <a:r>
              <a:rPr lang="en-US" dirty="0"/>
              <a:t> </a:t>
            </a:r>
            <a:r>
              <a:rPr lang="en-US" dirty="0" err="1"/>
              <a:t>khô</a:t>
            </a:r>
            <a:r>
              <a:rPr lang="en-US" dirty="0"/>
              <a:t> </a:t>
            </a:r>
            <a:r>
              <a:rPr lang="en-US" dirty="0" err="1"/>
              <a:t>với</a:t>
            </a:r>
            <a:r>
              <a:rPr lang="en-US" dirty="0"/>
              <a:t> </a:t>
            </a:r>
            <a:r>
              <a:rPr lang="en-US" dirty="0" err="1"/>
              <a:t>nồng</a:t>
            </a:r>
            <a:r>
              <a:rPr lang="en-US" dirty="0"/>
              <a:t> </a:t>
            </a:r>
            <a:r>
              <a:rPr lang="en-US" dirty="0" err="1"/>
              <a:t>độ</a:t>
            </a:r>
            <a:r>
              <a:rPr lang="en-US" dirty="0"/>
              <a:t> </a:t>
            </a:r>
            <a:r>
              <a:rPr lang="en-US" dirty="0" err="1"/>
              <a:t>thấp</a:t>
            </a:r>
            <a:r>
              <a:rPr lang="en-US" dirty="0"/>
              <a:t> </a:t>
            </a:r>
            <a:r>
              <a:rPr lang="en-US" dirty="0" err="1"/>
              <a:t>yếu</a:t>
            </a:r>
            <a:r>
              <a:rPr lang="en-US" dirty="0"/>
              <a:t> </a:t>
            </a:r>
            <a:r>
              <a:rPr lang="en-US" dirty="0" err="1"/>
              <a:t>tố</a:t>
            </a:r>
            <a:r>
              <a:rPr lang="en-US" dirty="0"/>
              <a:t> V </a:t>
            </a:r>
            <a:r>
              <a:rPr lang="en-US" dirty="0" err="1"/>
              <a:t>hoạt</a:t>
            </a:r>
            <a:r>
              <a:rPr lang="en-US" dirty="0"/>
              <a:t> </a:t>
            </a:r>
            <a:r>
              <a:rPr lang="en-US" dirty="0" err="1"/>
              <a:t>hóa</a:t>
            </a:r>
            <a:r>
              <a:rPr lang="en-US" dirty="0"/>
              <a:t> </a:t>
            </a:r>
            <a:r>
              <a:rPr lang="en-US" dirty="0" err="1"/>
              <a:t>và</a:t>
            </a:r>
            <a:r>
              <a:rPr lang="en-US" dirty="0"/>
              <a:t> </a:t>
            </a:r>
            <a:r>
              <a:rPr lang="en-US" dirty="0" err="1"/>
              <a:t>làm</a:t>
            </a:r>
            <a:r>
              <a:rPr lang="en-US" dirty="0"/>
              <a:t> </a:t>
            </a:r>
            <a:r>
              <a:rPr lang="en-US" dirty="0" err="1"/>
              <a:t>đầy</a:t>
            </a:r>
            <a:r>
              <a:rPr lang="en-US" dirty="0"/>
              <a:t> (filler)</a:t>
            </a:r>
          </a:p>
          <a:p>
            <a:pPr lvl="0"/>
            <a:r>
              <a:rPr lang="en-US" dirty="0"/>
              <a:t>APC/CaCl2: </a:t>
            </a:r>
            <a:r>
              <a:rPr lang="en-US" dirty="0" err="1"/>
              <a:t>lọ</a:t>
            </a:r>
            <a:r>
              <a:rPr lang="en-US" dirty="0"/>
              <a:t> 2*2ml </a:t>
            </a:r>
            <a:r>
              <a:rPr lang="en-US" dirty="0" err="1"/>
              <a:t>với</a:t>
            </a:r>
            <a:r>
              <a:rPr lang="en-US" dirty="0"/>
              <a:t> APC </a:t>
            </a:r>
            <a:r>
              <a:rPr lang="en-US" dirty="0" err="1"/>
              <a:t>hoạt</a:t>
            </a:r>
            <a:r>
              <a:rPr lang="en-US" dirty="0"/>
              <a:t> </a:t>
            </a:r>
            <a:r>
              <a:rPr lang="en-US" dirty="0" err="1"/>
              <a:t>hóa</a:t>
            </a:r>
            <a:r>
              <a:rPr lang="en-US" dirty="0"/>
              <a:t> co-lyophilized </a:t>
            </a:r>
            <a:r>
              <a:rPr lang="en-US" dirty="0" err="1"/>
              <a:t>với</a:t>
            </a:r>
            <a:r>
              <a:rPr lang="en-US" dirty="0"/>
              <a:t> CaCl2</a:t>
            </a:r>
          </a:p>
          <a:p>
            <a:pPr lvl="0"/>
            <a:r>
              <a:rPr lang="en-US" dirty="0"/>
              <a:t>Calcium </a:t>
            </a:r>
            <a:r>
              <a:rPr lang="en-US" dirty="0" err="1"/>
              <a:t>clorua</a:t>
            </a:r>
            <a:endParaRPr lang="en-US" dirty="0"/>
          </a:p>
          <a:p>
            <a:pPr lvl="0"/>
            <a:r>
              <a:rPr lang="en-US" dirty="0"/>
              <a:t>Plasma </a:t>
            </a:r>
            <a:r>
              <a:rPr lang="en-US" dirty="0" err="1"/>
              <a:t>kiểm</a:t>
            </a:r>
            <a:r>
              <a:rPr lang="en-US" dirty="0"/>
              <a:t> </a:t>
            </a:r>
            <a:r>
              <a:rPr lang="en-US" dirty="0" err="1"/>
              <a:t>soát</a:t>
            </a:r>
            <a:r>
              <a:rPr lang="en-US" dirty="0"/>
              <a:t> APC lever 1: </a:t>
            </a:r>
            <a:r>
              <a:rPr lang="en-US" dirty="0" err="1"/>
              <a:t>lọ</a:t>
            </a:r>
            <a:r>
              <a:rPr lang="en-US" dirty="0"/>
              <a:t> 2*1ml plasma </a:t>
            </a:r>
            <a:r>
              <a:rPr lang="en-US" dirty="0" err="1"/>
              <a:t>người</a:t>
            </a:r>
            <a:r>
              <a:rPr lang="en-US" dirty="0"/>
              <a:t> </a:t>
            </a:r>
            <a:r>
              <a:rPr lang="en-US" dirty="0" err="1"/>
              <a:t>bình</a:t>
            </a:r>
            <a:r>
              <a:rPr lang="en-US" dirty="0"/>
              <a:t> </a:t>
            </a:r>
            <a:r>
              <a:rPr lang="en-US" dirty="0" err="1"/>
              <a:t>thường</a:t>
            </a:r>
            <a:r>
              <a:rPr lang="en-US" dirty="0"/>
              <a:t> </a:t>
            </a:r>
            <a:r>
              <a:rPr lang="en-US" dirty="0" err="1"/>
              <a:t>đông</a:t>
            </a:r>
            <a:r>
              <a:rPr lang="en-US" dirty="0"/>
              <a:t> </a:t>
            </a:r>
            <a:r>
              <a:rPr lang="en-US" dirty="0" err="1"/>
              <a:t>khô</a:t>
            </a:r>
            <a:endParaRPr lang="en-US" dirty="0"/>
          </a:p>
          <a:p>
            <a:pPr lvl="0"/>
            <a:r>
              <a:rPr lang="en-US" dirty="0"/>
              <a:t>Plasma </a:t>
            </a:r>
            <a:r>
              <a:rPr lang="en-US" dirty="0" err="1"/>
              <a:t>kiểm</a:t>
            </a:r>
            <a:r>
              <a:rPr lang="en-US" dirty="0"/>
              <a:t> </a:t>
            </a:r>
            <a:r>
              <a:rPr lang="en-US" dirty="0" err="1"/>
              <a:t>soát</a:t>
            </a:r>
            <a:r>
              <a:rPr lang="en-US" dirty="0"/>
              <a:t> APC lever 2: </a:t>
            </a:r>
            <a:r>
              <a:rPr lang="en-US" dirty="0" err="1"/>
              <a:t>lọ</a:t>
            </a:r>
            <a:r>
              <a:rPr lang="en-US" dirty="0"/>
              <a:t> 2*1 plasma </a:t>
            </a:r>
            <a:r>
              <a:rPr lang="en-US" dirty="0" err="1"/>
              <a:t>bất</a:t>
            </a:r>
            <a:r>
              <a:rPr lang="en-US" dirty="0"/>
              <a:t> </a:t>
            </a:r>
            <a:r>
              <a:rPr lang="en-US" dirty="0" err="1"/>
              <a:t>thường</a:t>
            </a:r>
            <a:r>
              <a:rPr lang="en-US" dirty="0"/>
              <a:t> </a:t>
            </a:r>
            <a:r>
              <a:rPr lang="en-US" dirty="0" err="1"/>
              <a:t>người</a:t>
            </a:r>
            <a:r>
              <a:rPr lang="en-US" dirty="0"/>
              <a:t> </a:t>
            </a:r>
            <a:r>
              <a:rPr lang="en-US" dirty="0" err="1"/>
              <a:t>đông</a:t>
            </a:r>
            <a:r>
              <a:rPr lang="en-US" dirty="0"/>
              <a:t> </a:t>
            </a:r>
            <a:r>
              <a:rPr lang="en-US" dirty="0" err="1"/>
              <a:t>khô</a:t>
            </a:r>
            <a:r>
              <a:rPr lang="en-US" dirty="0"/>
              <a:t> </a:t>
            </a:r>
          </a:p>
          <a:p>
            <a:endParaRPr lang="en-US" dirty="0"/>
          </a:p>
        </p:txBody>
      </p:sp>
    </p:spTree>
    <p:extLst>
      <p:ext uri="{BB962C8B-B14F-4D97-AF65-F5344CB8AC3E}">
        <p14:creationId xmlns:p14="http://schemas.microsoft.com/office/powerpoint/2010/main" val="2458542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Leiden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2.61-3.32</a:t>
            </a:r>
          </a:p>
          <a:p>
            <a:pPr marL="228600" lvl="1">
              <a:spcBef>
                <a:spcPts val="1000"/>
              </a:spcBef>
              <a:buFont typeface="Wingdings" panose="05000000000000000000" pitchFamily="2" charset="2"/>
              <a:buChar char="Ø"/>
            </a:pPr>
            <a:r>
              <a:rPr lang="en-US" dirty="0" err="1"/>
              <a:t>Đột</a:t>
            </a:r>
            <a:r>
              <a:rPr lang="en-US" dirty="0"/>
              <a:t> </a:t>
            </a:r>
            <a:r>
              <a:rPr lang="en-US" dirty="0" err="1"/>
              <a:t>biến</a:t>
            </a:r>
            <a:r>
              <a:rPr lang="en-US" dirty="0"/>
              <a:t> </a:t>
            </a:r>
            <a:r>
              <a:rPr lang="en-US" dirty="0" err="1"/>
              <a:t>có</a:t>
            </a:r>
            <a:r>
              <a:rPr lang="en-US" dirty="0"/>
              <a:t> </a:t>
            </a:r>
            <a:r>
              <a:rPr lang="en-US" dirty="0" err="1"/>
              <a:t>hiện</a:t>
            </a:r>
            <a:r>
              <a:rPr lang="en-US" dirty="0"/>
              <a:t> </a:t>
            </a:r>
            <a:r>
              <a:rPr lang="en-US" dirty="0" err="1"/>
              <a:t>hiện</a:t>
            </a:r>
            <a:r>
              <a:rPr lang="en-US" dirty="0"/>
              <a:t> ở </a:t>
            </a:r>
            <a:r>
              <a:rPr lang="en-US" dirty="0" err="1"/>
              <a:t>dạng</a:t>
            </a:r>
            <a:r>
              <a:rPr lang="en-US" dirty="0"/>
              <a:t> </a:t>
            </a:r>
            <a:r>
              <a:rPr lang="en-US" dirty="0" err="1"/>
              <a:t>đồng</a:t>
            </a:r>
            <a:r>
              <a:rPr lang="en-US" dirty="0"/>
              <a:t> </a:t>
            </a:r>
            <a:r>
              <a:rPr lang="en-US" dirty="0" err="1"/>
              <a:t>hợp</a:t>
            </a:r>
            <a:r>
              <a:rPr lang="en-US" dirty="0"/>
              <a:t> </a:t>
            </a:r>
            <a:r>
              <a:rPr lang="en-US" dirty="0" err="1" smtClean="0"/>
              <a:t>tử</a:t>
            </a:r>
            <a:r>
              <a:rPr lang="en-US" dirty="0" smtClean="0"/>
              <a:t>, </a:t>
            </a:r>
            <a:r>
              <a:rPr lang="en-US" dirty="0" err="1"/>
              <a:t>dị</a:t>
            </a:r>
            <a:r>
              <a:rPr lang="en-US" dirty="0"/>
              <a:t> </a:t>
            </a:r>
            <a:r>
              <a:rPr lang="en-US" dirty="0" err="1"/>
              <a:t>hợp</a:t>
            </a:r>
            <a:r>
              <a:rPr lang="en-US" dirty="0"/>
              <a:t> </a:t>
            </a:r>
            <a:r>
              <a:rPr lang="en-US" dirty="0" err="1"/>
              <a:t>tử</a:t>
            </a:r>
            <a:r>
              <a:rPr lang="en-US" dirty="0"/>
              <a:t> </a:t>
            </a:r>
            <a:r>
              <a:rPr lang="en-US" dirty="0" err="1"/>
              <a:t>hoặc</a:t>
            </a:r>
            <a:r>
              <a:rPr lang="en-US" dirty="0"/>
              <a:t> </a:t>
            </a:r>
            <a:r>
              <a:rPr lang="en-US" dirty="0" err="1"/>
              <a:t>không</a:t>
            </a:r>
            <a:r>
              <a:rPr lang="en-US" dirty="0"/>
              <a:t> </a:t>
            </a:r>
            <a:r>
              <a:rPr lang="en-US" dirty="0" err="1"/>
              <a:t>hiện</a:t>
            </a:r>
            <a:r>
              <a:rPr lang="en-US" dirty="0"/>
              <a:t> </a:t>
            </a:r>
            <a:r>
              <a:rPr lang="en-US" dirty="0" err="1"/>
              <a:t>diện</a:t>
            </a:r>
            <a:r>
              <a:rPr lang="en-US" dirty="0" smtClean="0"/>
              <a:t>.</a:t>
            </a:r>
          </a:p>
          <a:p>
            <a:pPr marL="0" indent="0">
              <a:buNone/>
            </a:pPr>
            <a:endParaRPr lang="en-US" dirty="0"/>
          </a:p>
        </p:txBody>
      </p:sp>
    </p:spTree>
    <p:extLst>
      <p:ext uri="{BB962C8B-B14F-4D97-AF65-F5344CB8AC3E}">
        <p14:creationId xmlns:p14="http://schemas.microsoft.com/office/powerpoint/2010/main" val="15641719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69" y="271340"/>
            <a:ext cx="10515600" cy="1325563"/>
          </a:xfrm>
        </p:spPr>
        <p:txBody>
          <a:bodyPr/>
          <a:lstStyle/>
          <a:p>
            <a:pPr lvl="0"/>
            <a:r>
              <a:rPr lang="en-US" dirty="0"/>
              <a:t>KHÁNG THỂ KHÁNG PHOSPHOLIPID</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9475"/>
              </p:ext>
            </p:extLst>
          </p:nvPr>
        </p:nvGraphicFramePr>
        <p:xfrm>
          <a:off x="1636711" y="1198318"/>
          <a:ext cx="8327905" cy="5384186"/>
        </p:xfrm>
        <a:graphic>
          <a:graphicData uri="http://schemas.openxmlformats.org/drawingml/2006/table">
            <a:tbl>
              <a:tblPr firstRow="1" firstCol="1" bandRow="1">
                <a:tableStyleId>{5C22544A-7EE6-4342-B048-85BDC9FD1C3A}</a:tableStyleId>
              </a:tblPr>
              <a:tblGrid>
                <a:gridCol w="1481628">
                  <a:extLst>
                    <a:ext uri="{9D8B030D-6E8A-4147-A177-3AD203B41FA5}">
                      <a16:colId xmlns:a16="http://schemas.microsoft.com/office/drawing/2014/main" val="1993695457"/>
                    </a:ext>
                  </a:extLst>
                </a:gridCol>
                <a:gridCol w="6846277">
                  <a:extLst>
                    <a:ext uri="{9D8B030D-6E8A-4147-A177-3AD203B41FA5}">
                      <a16:colId xmlns:a16="http://schemas.microsoft.com/office/drawing/2014/main" val="1988752080"/>
                    </a:ext>
                  </a:extLst>
                </a:gridCol>
              </a:tblGrid>
              <a:tr h="117233">
                <a:tc gridSpan="2">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Tiêu chuẩn lâm sàng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8928" marR="48928" marT="0" marB="0"/>
                </a:tc>
                <a:tc hMerge="1">
                  <a:txBody>
                    <a:bodyPr/>
                    <a:lstStyle/>
                    <a:p>
                      <a:endParaRPr lang="en-US"/>
                    </a:p>
                  </a:txBody>
                  <a:tcPr/>
                </a:tc>
                <a:extLst>
                  <a:ext uri="{0D108BD9-81ED-4DB2-BD59-A6C34878D82A}">
                    <a16:rowId xmlns:a16="http://schemas.microsoft.com/office/drawing/2014/main" val="3122844686"/>
                  </a:ext>
                </a:extLst>
              </a:tr>
              <a:tr h="1964584">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Thuyên tắc mạch máu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8928" marR="48928" marT="0" marB="0"/>
                </a:tc>
                <a:tc>
                  <a:txBody>
                    <a:bodyPr/>
                    <a:lstStyle/>
                    <a:p>
                      <a:pPr marL="342900" lvl="0" indent="-342900">
                        <a:lnSpc>
                          <a:spcPct val="115000"/>
                        </a:lnSpc>
                        <a:spcAft>
                          <a:spcPts val="0"/>
                        </a:spcAft>
                        <a:buFont typeface="Symbol" panose="05050102010706020507" pitchFamily="18" charset="2"/>
                        <a:buChar char=""/>
                      </a:pP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cơn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thuyên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mạch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tĩnh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mạch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mạch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nhỏ</a:t>
                      </a:r>
                      <a:r>
                        <a:rPr lang="en-US" sz="1800" dirty="0">
                          <a:effectLst/>
                          <a:latin typeface="Times New Roman" panose="02020603050405020304" pitchFamily="18" charset="0"/>
                          <a:cs typeface="Times New Roman" panose="02020603050405020304" pitchFamily="18" charset="0"/>
                        </a:rPr>
                        <a:t> ở </a:t>
                      </a:r>
                      <a:r>
                        <a:rPr lang="en-US" sz="1800" dirty="0" err="1">
                          <a:effectLst/>
                          <a:latin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kì</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quan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nào</a:t>
                      </a:r>
                      <a:r>
                        <a:rPr lang="en-US" sz="1800" dirty="0">
                          <a:effectLst/>
                          <a:latin typeface="Times New Roman" panose="02020603050405020304" pitchFamily="18" charset="0"/>
                          <a:cs typeface="Times New Roman" panose="02020603050405020304" pitchFamily="18" charset="0"/>
                        </a:rPr>
                        <a:t>.</a:t>
                      </a:r>
                    </a:p>
                    <a:p>
                      <a:pPr marL="342900" lvl="0" indent="-342900">
                        <a:lnSpc>
                          <a:spcPct val="115000"/>
                        </a:lnSpc>
                        <a:spcAft>
                          <a:spcPts val="0"/>
                        </a:spcAft>
                        <a:buFont typeface="Symbol" panose="05050102010706020507" pitchFamily="18" charset="2"/>
                        <a:buChar char=""/>
                      </a:pPr>
                      <a:r>
                        <a:rPr lang="en-US" sz="1800" dirty="0" err="1">
                          <a:effectLst/>
                          <a:latin typeface="Times New Roman" panose="02020603050405020304" pitchFamily="18" charset="0"/>
                          <a:cs typeface="Times New Roman" panose="02020603050405020304" pitchFamily="18" charset="0"/>
                        </a:rPr>
                        <a:t>Huyết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học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học</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928" marR="48928" marT="0" marB="0"/>
                </a:tc>
                <a:extLst>
                  <a:ext uri="{0D108BD9-81ED-4DB2-BD59-A6C34878D82A}">
                    <a16:rowId xmlns:a16="http://schemas.microsoft.com/office/drawing/2014/main" val="1485668428"/>
                  </a:ext>
                </a:extLst>
              </a:tr>
              <a:tr h="1471627">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Thai kỳ bệnh lý</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8928" marR="48928" marT="0" marB="0"/>
                </a:tc>
                <a:tc>
                  <a:txBody>
                    <a:bodyPr/>
                    <a:lstStyle/>
                    <a:p>
                      <a:pPr marL="342900" lvl="0" indent="-342900">
                        <a:lnSpc>
                          <a:spcPct val="115000"/>
                        </a:lnSpc>
                        <a:spcAft>
                          <a:spcPts val="0"/>
                        </a:spcAft>
                        <a:buFont typeface="Symbol" panose="05050102010706020507" pitchFamily="18" charset="2"/>
                        <a:buChar char=""/>
                      </a:pP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thích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học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điểm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lớn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hơn</a:t>
                      </a:r>
                      <a:r>
                        <a:rPr lang="en-US" sz="1800" dirty="0">
                          <a:effectLst/>
                          <a:latin typeface="Times New Roman" panose="02020603050405020304" pitchFamily="18" charset="0"/>
                          <a:cs typeface="Times New Roman" panose="02020603050405020304" pitchFamily="18" charset="0"/>
                        </a:rPr>
                        <a:t> 10 </a:t>
                      </a:r>
                      <a:r>
                        <a:rPr lang="en-US" sz="1800" dirty="0" err="1">
                          <a:effectLst/>
                          <a:latin typeface="Times New Roman" panose="02020603050405020304" pitchFamily="18" charset="0"/>
                          <a:cs typeface="Times New Roman" panose="02020603050405020304" pitchFamily="18" charset="0"/>
                        </a:rPr>
                        <a:t>tuần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tuổi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endParaRPr lang="en-US" sz="18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sinh</a:t>
                      </a:r>
                      <a:r>
                        <a:rPr lang="en-US" sz="1800" dirty="0">
                          <a:effectLst/>
                          <a:latin typeface="Times New Roman" panose="02020603050405020304" pitchFamily="18" charset="0"/>
                          <a:cs typeface="Times New Roman" panose="02020603050405020304" pitchFamily="18" charset="0"/>
                        </a:rPr>
                        <a:t> non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đứa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trẻ</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học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trước</a:t>
                      </a:r>
                      <a:r>
                        <a:rPr lang="en-US" sz="1800" dirty="0">
                          <a:effectLst/>
                          <a:latin typeface="Times New Roman" panose="02020603050405020304" pitchFamily="18" charset="0"/>
                          <a:cs typeface="Times New Roman" panose="02020603050405020304" pitchFamily="18" charset="0"/>
                        </a:rPr>
                        <a:t> 34 </a:t>
                      </a:r>
                      <a:r>
                        <a:rPr lang="en-US" sz="1800" dirty="0" err="1">
                          <a:effectLst/>
                          <a:latin typeface="Times New Roman" panose="02020603050405020304" pitchFamily="18" charset="0"/>
                          <a:cs typeface="Times New Roman" panose="02020603050405020304" pitchFamily="18" charset="0"/>
                        </a:rPr>
                        <a:t>tuần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vì</a:t>
                      </a:r>
                      <a:r>
                        <a:rPr lang="en-US" sz="1800" dirty="0">
                          <a:effectLst/>
                          <a:latin typeface="Times New Roman" panose="02020603050405020304" pitchFamily="18" charset="0"/>
                          <a:cs typeface="Times New Roman" panose="02020603050405020304" pitchFamily="18" charset="0"/>
                        </a:rPr>
                        <a:t>:</a:t>
                      </a:r>
                    </a:p>
                    <a:p>
                      <a:pPr marL="1143000" lvl="2" indent="-228600">
                        <a:lnSpc>
                          <a:spcPct val="115000"/>
                        </a:lnSpc>
                        <a:spcAft>
                          <a:spcPts val="0"/>
                        </a:spcAft>
                        <a:buFont typeface="Courier New" panose="02070309020205020404" pitchFamily="49" charset="0"/>
                        <a:buChar char="o"/>
                      </a:pPr>
                      <a:r>
                        <a:rPr lang="en-US" sz="1800" dirty="0" err="1">
                          <a:effectLst/>
                          <a:latin typeface="Times New Roman" panose="02020603050405020304" pitchFamily="18" charset="0"/>
                          <a:cs typeface="Times New Roman" panose="02020603050405020304" pitchFamily="18" charset="0"/>
                        </a:rPr>
                        <a:t>Tiền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tiền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nặng</a:t>
                      </a:r>
                      <a:endParaRPr lang="en-US" sz="1800" dirty="0">
                        <a:effectLst/>
                        <a:latin typeface="Times New Roman" panose="02020603050405020304" pitchFamily="18" charset="0"/>
                        <a:cs typeface="Times New Roman" panose="02020603050405020304" pitchFamily="18" charset="0"/>
                      </a:endParaRPr>
                    </a:p>
                    <a:p>
                      <a:pPr marL="1143000" lvl="2" indent="-228600">
                        <a:lnSpc>
                          <a:spcPct val="115000"/>
                        </a:lnSpc>
                        <a:spcAft>
                          <a:spcPts val="0"/>
                        </a:spcAft>
                        <a:buFont typeface="Courier New" panose="02070309020205020404" pitchFamily="49" charset="0"/>
                        <a:buChar char="o"/>
                      </a:pPr>
                      <a:r>
                        <a:rPr lang="en-US" sz="1800" dirty="0" err="1">
                          <a:effectLst/>
                          <a:latin typeface="Times New Roman" panose="02020603050405020304" pitchFamily="18" charset="0"/>
                          <a:cs typeface="Times New Roman" panose="02020603050405020304" pitchFamily="18" charset="0"/>
                        </a:rPr>
                        <a:t>Đặc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điểm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suy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nhau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endParaRPr lang="en-US" sz="18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800" dirty="0" err="1">
                          <a:effectLst/>
                          <a:latin typeface="Times New Roman" panose="02020603050405020304" pitchFamily="18" charset="0"/>
                          <a:cs typeface="Times New Roman" panose="02020603050405020304" pitchFamily="18" charset="0"/>
                        </a:rPr>
                        <a:t>Lớn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hơn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bằng</a:t>
                      </a:r>
                      <a:r>
                        <a:rPr lang="en-US" sz="1800" dirty="0">
                          <a:effectLst/>
                          <a:latin typeface="Times New Roman" panose="02020603050405020304" pitchFamily="18" charset="0"/>
                          <a:cs typeface="Times New Roman" panose="02020603050405020304" pitchFamily="18" charset="0"/>
                        </a:rPr>
                        <a:t> 3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sảy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thích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trước</a:t>
                      </a:r>
                      <a:r>
                        <a:rPr lang="en-US" sz="1800" dirty="0">
                          <a:effectLst/>
                          <a:latin typeface="Times New Roman" panose="02020603050405020304" pitchFamily="18" charset="0"/>
                          <a:cs typeface="Times New Roman" panose="02020603050405020304" pitchFamily="18" charset="0"/>
                        </a:rPr>
                        <a:t> 10 </a:t>
                      </a:r>
                      <a:r>
                        <a:rPr lang="en-US" sz="1800" dirty="0" err="1">
                          <a:effectLst/>
                          <a:latin typeface="Times New Roman" panose="02020603050405020304" pitchFamily="18" charset="0"/>
                          <a:cs typeface="Times New Roman" panose="02020603050405020304" pitchFamily="18" charset="0"/>
                        </a:rPr>
                        <a:t>tuần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tuổi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phẫu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mẹ</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hocmon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nguyên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nhiễm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mẹ</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trừ</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928" marR="48928" marT="0" marB="0"/>
                </a:tc>
                <a:extLst>
                  <a:ext uri="{0D108BD9-81ED-4DB2-BD59-A6C34878D82A}">
                    <a16:rowId xmlns:a16="http://schemas.microsoft.com/office/drawing/2014/main" val="2497439448"/>
                  </a:ext>
                </a:extLst>
              </a:tr>
            </a:tbl>
          </a:graphicData>
        </a:graphic>
      </p:graphicFrame>
    </p:spTree>
    <p:extLst>
      <p:ext uri="{BB962C8B-B14F-4D97-AF65-F5344CB8AC3E}">
        <p14:creationId xmlns:p14="http://schemas.microsoft.com/office/powerpoint/2010/main" val="25847188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KHÁNG THỂ KHÁNG </a:t>
            </a:r>
            <a:r>
              <a:rPr lang="en-US" dirty="0" smtClean="0"/>
              <a:t>PHOSPHOLIPID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009525"/>
              </p:ext>
            </p:extLst>
          </p:nvPr>
        </p:nvGraphicFramePr>
        <p:xfrm>
          <a:off x="1060939" y="1395045"/>
          <a:ext cx="10292861" cy="4607570"/>
        </p:xfrm>
        <a:graphic>
          <a:graphicData uri="http://schemas.openxmlformats.org/drawingml/2006/table">
            <a:tbl>
              <a:tblPr firstRow="1" firstCol="1" bandRow="1">
                <a:tableStyleId>{5C22544A-7EE6-4342-B048-85BDC9FD1C3A}</a:tableStyleId>
              </a:tblPr>
              <a:tblGrid>
                <a:gridCol w="1157918">
                  <a:extLst>
                    <a:ext uri="{9D8B030D-6E8A-4147-A177-3AD203B41FA5}">
                      <a16:colId xmlns:a16="http://schemas.microsoft.com/office/drawing/2014/main" val="2313914018"/>
                    </a:ext>
                  </a:extLst>
                </a:gridCol>
                <a:gridCol w="9134943">
                  <a:extLst>
                    <a:ext uri="{9D8B030D-6E8A-4147-A177-3AD203B41FA5}">
                      <a16:colId xmlns:a16="http://schemas.microsoft.com/office/drawing/2014/main" val="864516082"/>
                    </a:ext>
                  </a:extLst>
                </a:gridCol>
              </a:tblGrid>
              <a:tr h="401572">
                <a:tc gridSpan="2">
                  <a:txBody>
                    <a:bodyPr/>
                    <a:lstStyle/>
                    <a:p>
                      <a:pPr marL="457200">
                        <a:lnSpc>
                          <a:spcPct val="115000"/>
                        </a:lnSpc>
                        <a:spcAft>
                          <a:spcPts val="0"/>
                        </a:spcAft>
                      </a:pPr>
                      <a:r>
                        <a:rPr lang="en-US" sz="1400" dirty="0" err="1">
                          <a:effectLst/>
                          <a:latin typeface="Times New Roman" panose="02020603050405020304" pitchFamily="18" charset="0"/>
                          <a:cs typeface="Times New Roman" panose="02020603050405020304" pitchFamily="18" charset="0"/>
                        </a:rPr>
                        <a:t>Tiêu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chuẩn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cận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lâm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sàng</a:t>
                      </a:r>
                      <a:endParaRPr lang="en-US" sz="1400" dirty="0">
                        <a:effectLst/>
                        <a:latin typeface="Times New Roman" panose="02020603050405020304" pitchFamily="18" charset="0"/>
                        <a:cs typeface="Times New Roman" panose="02020603050405020304" pitchFamily="18" charset="0"/>
                      </a:endParaRPr>
                    </a:p>
                    <a:p>
                      <a:pPr marL="457200">
                        <a:lnSpc>
                          <a:spcPct val="115000"/>
                        </a:lnSpc>
                        <a:spcAft>
                          <a:spcPts val="0"/>
                        </a:spcAft>
                      </a:pPr>
                      <a:r>
                        <a:rPr lang="en-US" sz="1400" dirty="0" err="1">
                          <a:effectLst/>
                          <a:latin typeface="Times New Roman" panose="02020603050405020304" pitchFamily="18" charset="0"/>
                          <a:cs typeface="Times New Roman" panose="02020603050405020304" pitchFamily="18" charset="0"/>
                        </a:rPr>
                        <a:t>Ít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nhất</a:t>
                      </a:r>
                      <a:r>
                        <a:rPr lang="en-US" sz="1400" dirty="0">
                          <a:effectLst/>
                          <a:latin typeface="Times New Roman" panose="02020603050405020304" pitchFamily="18" charset="0"/>
                          <a:cs typeface="Times New Roman" panose="02020603050405020304" pitchFamily="18" charset="0"/>
                        </a:rPr>
                        <a:t> 2 test </a:t>
                      </a:r>
                      <a:r>
                        <a:rPr lang="en-US" sz="1400" dirty="0" err="1">
                          <a:effectLst/>
                          <a:latin typeface="Times New Roman" panose="02020603050405020304" pitchFamily="18" charset="0"/>
                          <a:cs typeface="Times New Roman" panose="02020603050405020304" pitchFamily="18" charset="0"/>
                        </a:rPr>
                        <a:t>dương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tính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12 </a:t>
                      </a:r>
                      <a:r>
                        <a:rPr lang="en-US" sz="1400" dirty="0" err="1">
                          <a:effectLst/>
                          <a:latin typeface="Times New Roman" panose="02020603050405020304" pitchFamily="18" charset="0"/>
                          <a:cs typeface="Times New Roman" panose="02020603050405020304" pitchFamily="18" charset="0"/>
                        </a:rPr>
                        <a:t>tuần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74" marR="54574" marT="0" marB="0"/>
                </a:tc>
                <a:tc hMerge="1">
                  <a:txBody>
                    <a:bodyPr/>
                    <a:lstStyle/>
                    <a:p>
                      <a:endParaRPr lang="en-US"/>
                    </a:p>
                  </a:txBody>
                  <a:tcPr/>
                </a:tc>
                <a:extLst>
                  <a:ext uri="{0D108BD9-81ED-4DB2-BD59-A6C34878D82A}">
                    <a16:rowId xmlns:a16="http://schemas.microsoft.com/office/drawing/2014/main" val="78142739"/>
                  </a:ext>
                </a:extLst>
              </a:tr>
              <a:tr h="4116842">
                <a:tc>
                  <a:txBody>
                    <a:bodyPr/>
                    <a:lstStyle/>
                    <a:p>
                      <a:pPr marL="457200">
                        <a:lnSpc>
                          <a:spcPct val="115000"/>
                        </a:lnSpc>
                        <a:spcAft>
                          <a:spcPts val="0"/>
                        </a:spcAft>
                      </a:pPr>
                      <a:r>
                        <a:rPr lang="en-US" sz="1400">
                          <a:effectLst/>
                          <a:latin typeface="Times New Roman" panose="02020603050405020304" pitchFamily="18" charset="0"/>
                          <a:cs typeface="Times New Roman" panose="02020603050405020304" pitchFamily="18" charset="0"/>
                        </a:rPr>
                        <a:t>Test trực tiếp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4574" marR="54574" marT="0" marB="0"/>
                </a:tc>
                <a:tc>
                  <a:txBody>
                    <a:bodyPr/>
                    <a:lstStyle/>
                    <a:p>
                      <a:pPr marL="342900" lvl="0" indent="-342900">
                        <a:lnSpc>
                          <a:spcPct val="115000"/>
                        </a:lnSpc>
                        <a:spcAft>
                          <a:spcPts val="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ELISA (test </a:t>
                      </a:r>
                      <a:r>
                        <a:rPr lang="en-US" sz="1400" dirty="0" err="1">
                          <a:effectLst/>
                          <a:latin typeface="Times New Roman" panose="02020603050405020304" pitchFamily="18" charset="0"/>
                          <a:cs typeface="Times New Roman" panose="02020603050405020304" pitchFamily="18" charset="0"/>
                        </a:rPr>
                        <a:t>hấp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thụ</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miễn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dịch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a:t>
                      </a:r>
                      <a:r>
                        <a:rPr lang="en-US" sz="1400" dirty="0" smtClean="0">
                          <a:effectLst/>
                          <a:latin typeface="Times New Roman" panose="02020603050405020304" pitchFamily="18" charset="0"/>
                          <a:cs typeface="Times New Roman" panose="02020603050405020304" pitchFamily="18" charset="0"/>
                        </a:rPr>
                        <a:t>enzyme</a:t>
                      </a:r>
                      <a:endParaRPr lang="en-US" sz="14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Ba </a:t>
                      </a:r>
                      <a:r>
                        <a:rPr lang="en-US" sz="1400" dirty="0" err="1">
                          <a:effectLst/>
                          <a:latin typeface="Times New Roman" panose="02020603050405020304" pitchFamily="18" charset="0"/>
                          <a:cs typeface="Times New Roman" panose="02020603050405020304" pitchFamily="18" charset="0"/>
                        </a:rPr>
                        <a:t>đặc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điểm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quan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trực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tiếp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là</a:t>
                      </a:r>
                      <a:r>
                        <a:rPr lang="en-US" sz="1400" dirty="0">
                          <a:effectLst/>
                          <a:latin typeface="Times New Roman" panose="02020603050405020304" pitchFamily="18" charset="0"/>
                          <a:cs typeface="Times New Roman" panose="02020603050405020304" pitchFamily="18" charset="0"/>
                        </a:rPr>
                        <a:t> ELISA) </a:t>
                      </a:r>
                      <a:r>
                        <a:rPr lang="en-US" sz="1400" dirty="0" err="1" smtClean="0">
                          <a:effectLst/>
                          <a:latin typeface="Times New Roman" panose="02020603050405020304" pitchFamily="18" charset="0"/>
                          <a:cs typeface="Times New Roman" panose="02020603050405020304" pitchFamily="18" charset="0"/>
                        </a:rPr>
                        <a:t>để</a:t>
                      </a:r>
                      <a:r>
                        <a:rPr lang="en-US" sz="1400" dirty="0" smtClean="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phát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smtClean="0">
                          <a:effectLst/>
                          <a:latin typeface="Times New Roman" panose="02020603050405020304" pitchFamily="18" charset="0"/>
                          <a:cs typeface="Times New Roman" panose="02020603050405020304" pitchFamily="18" charset="0"/>
                        </a:rPr>
                        <a:t>phospholipid: </a:t>
                      </a:r>
                      <a:r>
                        <a:rPr lang="en-US" sz="1400" dirty="0" err="1">
                          <a:effectLst/>
                          <a:latin typeface="Times New Roman" panose="02020603050405020304" pitchFamily="18" charset="0"/>
                          <a:cs typeface="Times New Roman" panose="02020603050405020304" pitchFamily="18" charset="0"/>
                        </a:rPr>
                        <a:t>mục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kiểu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chuẩn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độ</a:t>
                      </a:r>
                      <a:r>
                        <a:rPr lang="en-US" sz="1400" dirty="0">
                          <a:effectLst/>
                          <a:latin typeface="Times New Roman" panose="02020603050405020304" pitchFamily="18" charset="0"/>
                          <a:cs typeface="Times New Roman" panose="02020603050405020304" pitchFamily="18" charset="0"/>
                        </a:rPr>
                        <a:t>.</a:t>
                      </a:r>
                    </a:p>
                    <a:p>
                      <a:pPr marL="342900" lvl="0" indent="-342900">
                        <a:lnSpc>
                          <a:spcPct val="115000"/>
                        </a:lnSpc>
                        <a:spcAft>
                          <a:spcPts val="0"/>
                        </a:spcAft>
                        <a:buFont typeface="Symbol" panose="05050102010706020507" pitchFamily="18" charset="2"/>
                        <a:buChar char=""/>
                      </a:pPr>
                      <a:r>
                        <a:rPr lang="en-US" sz="1400" dirty="0" err="1">
                          <a:effectLst/>
                          <a:latin typeface="Times New Roman" panose="02020603050405020304" pitchFamily="18" charset="0"/>
                          <a:cs typeface="Times New Roman" panose="02020603050405020304" pitchFamily="18" charset="0"/>
                        </a:rPr>
                        <a:t>Để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ý </a:t>
                      </a:r>
                      <a:r>
                        <a:rPr lang="en-US" sz="1400" dirty="0" err="1">
                          <a:effectLst/>
                          <a:latin typeface="Times New Roman" panose="02020603050405020304" pitchFamily="18" charset="0"/>
                          <a:cs typeface="Times New Roman" panose="02020603050405020304" pitchFamily="18" charset="0"/>
                        </a:rPr>
                        <a:t>nghĩa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phải</a:t>
                      </a:r>
                      <a:r>
                        <a:rPr lang="en-US" sz="1400" dirty="0">
                          <a:effectLst/>
                          <a:latin typeface="Times New Roman" panose="02020603050405020304" pitchFamily="18" charset="0"/>
                          <a:cs typeface="Times New Roman" panose="02020603050405020304" pitchFamily="18" charset="0"/>
                        </a:rPr>
                        <a:t>: </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A, </a:t>
                      </a:r>
                      <a:r>
                        <a:rPr lang="en-US" sz="1400" dirty="0" err="1">
                          <a:effectLst/>
                          <a:latin typeface="Times New Roman" panose="02020603050405020304" pitchFamily="18" charset="0"/>
                          <a:cs typeface="Times New Roman" panose="02020603050405020304" pitchFamily="18" charset="0"/>
                        </a:rPr>
                        <a:t>Chống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trực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tiếp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cardiolipin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aCL</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β2-glycoprotein-I (anti-β2GPI).</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B, IgM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IgG</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C, </a:t>
                      </a:r>
                      <a:r>
                        <a:rPr lang="en-US" sz="1400" dirty="0" err="1">
                          <a:effectLst/>
                          <a:latin typeface="Times New Roman" panose="02020603050405020304" pitchFamily="18" charset="0"/>
                          <a:cs typeface="Times New Roman" panose="02020603050405020304" pitchFamily="18" charset="0"/>
                        </a:rPr>
                        <a:t>Hiện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hiệu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trung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bình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cao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tức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là</a:t>
                      </a:r>
                      <a:r>
                        <a:rPr lang="en-US" sz="1400" dirty="0">
                          <a:effectLst/>
                          <a:latin typeface="Times New Roman" panose="02020603050405020304" pitchFamily="18" charset="0"/>
                          <a:cs typeface="Times New Roman" panose="02020603050405020304" pitchFamily="18" charset="0"/>
                        </a:rPr>
                        <a:t> &gt;40 GPLU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MPLU </a:t>
                      </a:r>
                      <a:r>
                        <a:rPr lang="en-US" sz="1400" dirty="0" err="1" smtClean="0">
                          <a:effectLst/>
                          <a:latin typeface="Times New Roman" panose="02020603050405020304" pitchFamily="18" charset="0"/>
                          <a:cs typeface="Times New Roman" panose="02020603050405020304" pitchFamily="18" charset="0"/>
                        </a:rPr>
                        <a:t>cho</a:t>
                      </a:r>
                      <a:r>
                        <a:rPr lang="en-US" sz="1400" baseline="0" dirty="0" smtClean="0">
                          <a:effectLst/>
                          <a:latin typeface="Times New Roman" panose="02020603050405020304" pitchFamily="18" charset="0"/>
                          <a:cs typeface="Times New Roman" panose="02020603050405020304" pitchFamily="18" charset="0"/>
                        </a:rPr>
                        <a:t> </a:t>
                      </a:r>
                      <a:r>
                        <a:rPr lang="en-US" sz="1400" dirty="0" err="1" smtClean="0">
                          <a:effectLst/>
                          <a:latin typeface="Times New Roman" panose="02020603050405020304" pitchFamily="18" charset="0"/>
                          <a:cs typeface="Times New Roman" panose="02020603050405020304" pitchFamily="18" charset="0"/>
                        </a:rPr>
                        <a:t>aCL</a:t>
                      </a:r>
                      <a:r>
                        <a:rPr lang="en-US" sz="1400" dirty="0" smtClean="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lớn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hơn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phân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vị</a:t>
                      </a:r>
                      <a:r>
                        <a:rPr lang="en-US" sz="1400" dirty="0">
                          <a:effectLst/>
                          <a:latin typeface="Times New Roman" panose="02020603050405020304" pitchFamily="18" charset="0"/>
                          <a:cs typeface="Times New Roman" panose="02020603050405020304" pitchFamily="18" charset="0"/>
                        </a:rPr>
                        <a:t> 99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aCL</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smtClean="0">
                          <a:effectLst/>
                          <a:latin typeface="Times New Roman" panose="02020603050405020304" pitchFamily="18" charset="0"/>
                          <a:cs typeface="Times New Roman" panose="02020603050405020304" pitchFamily="18" charset="0"/>
                        </a:rPr>
                        <a:t>anti-β2GPI)</a:t>
                      </a:r>
                      <a:endParaRPr lang="en-US" sz="1400" dirty="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400" dirty="0" err="1" smtClean="0">
                          <a:effectLst/>
                          <a:latin typeface="Times New Roman" panose="02020603050405020304" pitchFamily="18" charset="0"/>
                          <a:cs typeface="Times New Roman" panose="02020603050405020304" pitchFamily="18" charset="0"/>
                        </a:rPr>
                        <a:t>Cardiolipin</a:t>
                      </a:r>
                      <a:r>
                        <a:rPr lang="en-US" sz="1400" dirty="0" smtClean="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duy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nhất</a:t>
                      </a:r>
                      <a:r>
                        <a:rPr lang="en-US" sz="1400" dirty="0">
                          <a:effectLst/>
                          <a:latin typeface="Times New Roman" panose="02020603050405020304" pitchFamily="18" charset="0"/>
                          <a:cs typeface="Times New Roman" panose="02020603050405020304" pitchFamily="18" charset="0"/>
                        </a:rPr>
                        <a:t> ở </a:t>
                      </a:r>
                      <a:r>
                        <a:rPr lang="en-US" sz="1400" dirty="0" err="1">
                          <a:effectLst/>
                          <a:latin typeface="Times New Roman" panose="02020603050405020304" pitchFamily="18" charset="0"/>
                          <a:cs typeface="Times New Roman" panose="02020603050405020304" pitchFamily="18" charset="0"/>
                        </a:rPr>
                        <a:t>phía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màng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thực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vai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trò</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yếu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là</a:t>
                      </a:r>
                      <a:r>
                        <a:rPr lang="en-US" sz="1400" dirty="0">
                          <a:effectLst/>
                          <a:latin typeface="Times New Roman" panose="02020603050405020304" pitchFamily="18" charset="0"/>
                          <a:cs typeface="Times New Roman" panose="02020603050405020304" pitchFamily="18" charset="0"/>
                        </a:rPr>
                        <a:t> enzyme </a:t>
                      </a:r>
                      <a:r>
                        <a:rPr lang="en-US" sz="1400" dirty="0" err="1">
                          <a:effectLst/>
                          <a:latin typeface="Times New Roman" panose="02020603050405020304" pitchFamily="18" charset="0"/>
                          <a:cs typeface="Times New Roman" panose="02020603050405020304" pitchFamily="18" charset="0"/>
                        </a:rPr>
                        <a:t>điều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hòa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quan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chuyển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hóa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năng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lượng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ty </a:t>
                      </a:r>
                      <a:r>
                        <a:rPr lang="en-US" sz="1400" dirty="0" err="1" smtClean="0">
                          <a:effectLst/>
                          <a:latin typeface="Times New Roman" panose="02020603050405020304" pitchFamily="18" charset="0"/>
                          <a:cs typeface="Times New Roman" panose="02020603050405020304" pitchFamily="18" charset="0"/>
                        </a:rPr>
                        <a:t>thể</a:t>
                      </a:r>
                      <a:endParaRPr lang="en-US" sz="1400" dirty="0" smtClean="0">
                        <a:effectLst/>
                        <a:latin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400" dirty="0" smtClean="0">
                          <a:effectLst/>
                          <a:latin typeface="Times New Roman" panose="02020603050405020304" pitchFamily="18" charset="0"/>
                          <a:cs typeface="Times New Roman" panose="02020603050405020304" pitchFamily="18" charset="0"/>
                        </a:rPr>
                        <a:t>β2-glycoprotein-I </a:t>
                      </a:r>
                      <a:r>
                        <a:rPr lang="en-US" sz="1400" dirty="0">
                          <a:effectLst/>
                          <a:latin typeface="Times New Roman" panose="02020603050405020304" pitchFamily="18" charset="0"/>
                          <a:cs typeface="Times New Roman" panose="02020603050405020304" pitchFamily="18" charset="0"/>
                        </a:rPr>
                        <a:t>(còn gọi là Apolipoprotein H) là một protein đa chức năng, ngoài </a:t>
                      </a:r>
                      <a:r>
                        <a:rPr lang="en-US" sz="1400" dirty="0" err="1">
                          <a:effectLst/>
                          <a:latin typeface="Times New Roman" panose="02020603050405020304" pitchFamily="18" charset="0"/>
                          <a:cs typeface="Times New Roman" panose="02020603050405020304" pitchFamily="18" charset="0"/>
                        </a:rPr>
                        <a:t>việc</a:t>
                      </a:r>
                      <a:r>
                        <a:rPr lang="en-US" sz="1400" dirty="0">
                          <a:effectLst/>
                          <a:latin typeface="Times New Roman" panose="02020603050405020304" pitchFamily="18" charset="0"/>
                          <a:cs typeface="Times New Roman" panose="02020603050405020304" pitchFamily="18" charset="0"/>
                        </a:rPr>
                        <a:t> </a:t>
                      </a:r>
                      <a:r>
                        <a:rPr lang="en-US" sz="1400" dirty="0" err="1" smtClean="0">
                          <a:effectLst/>
                          <a:latin typeface="Times New Roman" panose="02020603050405020304" pitchFamily="18" charset="0"/>
                          <a:cs typeface="Times New Roman" panose="02020603050405020304" pitchFamily="18" charset="0"/>
                        </a:rPr>
                        <a:t>liên</a:t>
                      </a:r>
                      <a:r>
                        <a:rPr lang="en-US" sz="1400" dirty="0" smtClean="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kết với cardiolipin và gây ra sự thay đổi cấu trúc liên quan tới chức năng, cũng cản trở sự ngưng tập tiểu cầu bởi ức chế giải phòng serotonin và can thiệp vào nhiểu giai đoạn khác nhau của quá trình đông máu. </a:t>
                      </a:r>
                    </a:p>
                    <a:p>
                      <a:pPr marL="342900" lvl="0" indent="-342900">
                        <a:lnSpc>
                          <a:spcPct val="115000"/>
                        </a:lnSpc>
                        <a:spcAft>
                          <a:spcPts val="0"/>
                        </a:spcAft>
                        <a:buFont typeface="Symbol" panose="05050102010706020507" pitchFamily="18" charset="2"/>
                        <a:buChar char=""/>
                      </a:pPr>
                      <a:r>
                        <a:rPr lang="en-US" sz="1400" dirty="0" err="1">
                          <a:effectLst/>
                          <a:latin typeface="Times New Roman" panose="02020603050405020304" pitchFamily="18" charset="0"/>
                          <a:cs typeface="Times New Roman" panose="02020603050405020304" pitchFamily="18" charset="0"/>
                        </a:rPr>
                        <a:t>Tập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hợp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β2-glycoprotein-I </a:t>
                      </a:r>
                      <a:r>
                        <a:rPr lang="en-US" sz="1400" dirty="0" err="1">
                          <a:effectLst/>
                          <a:latin typeface="Times New Roman" panose="02020603050405020304" pitchFamily="18" charset="0"/>
                          <a:cs typeface="Times New Roman" panose="02020603050405020304" pitchFamily="18" charset="0"/>
                        </a:rPr>
                        <a:t>tương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quan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mạnh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biến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chứng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huyết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khối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APS</a:t>
                      </a:r>
                    </a:p>
                    <a:p>
                      <a:pPr marL="457200">
                        <a:lnSpc>
                          <a:spcPct val="115000"/>
                        </a:lnSpc>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74" marR="54574" marT="0" marB="0"/>
                </a:tc>
                <a:extLst>
                  <a:ext uri="{0D108BD9-81ED-4DB2-BD59-A6C34878D82A}">
                    <a16:rowId xmlns:a16="http://schemas.microsoft.com/office/drawing/2014/main" val="1551042777"/>
                  </a:ext>
                </a:extLst>
              </a:tr>
            </a:tbl>
          </a:graphicData>
        </a:graphic>
      </p:graphicFrame>
    </p:spTree>
    <p:extLst>
      <p:ext uri="{BB962C8B-B14F-4D97-AF65-F5344CB8AC3E}">
        <p14:creationId xmlns:p14="http://schemas.microsoft.com/office/powerpoint/2010/main" val="29174460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KHÁNG THỂ KHÁNG PHOSPHOLIPID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2512073"/>
              </p:ext>
            </p:extLst>
          </p:nvPr>
        </p:nvGraphicFramePr>
        <p:xfrm>
          <a:off x="1148863" y="1195754"/>
          <a:ext cx="9296400" cy="4416552"/>
        </p:xfrm>
        <a:graphic>
          <a:graphicData uri="http://schemas.openxmlformats.org/drawingml/2006/table">
            <a:tbl>
              <a:tblPr firstRow="1" firstCol="1" bandRow="1">
                <a:tableStyleId>{5C22544A-7EE6-4342-B048-85BDC9FD1C3A}</a:tableStyleId>
              </a:tblPr>
              <a:tblGrid>
                <a:gridCol w="928057">
                  <a:extLst>
                    <a:ext uri="{9D8B030D-6E8A-4147-A177-3AD203B41FA5}">
                      <a16:colId xmlns:a16="http://schemas.microsoft.com/office/drawing/2014/main" val="2904642516"/>
                    </a:ext>
                  </a:extLst>
                </a:gridCol>
                <a:gridCol w="8368343">
                  <a:extLst>
                    <a:ext uri="{9D8B030D-6E8A-4147-A177-3AD203B41FA5}">
                      <a16:colId xmlns:a16="http://schemas.microsoft.com/office/drawing/2014/main" val="2671518519"/>
                    </a:ext>
                  </a:extLst>
                </a:gridCol>
              </a:tblGrid>
              <a:tr h="4090255">
                <a:tc>
                  <a:txBody>
                    <a:bodyPr/>
                    <a:lstStyle/>
                    <a:p>
                      <a:pPr marL="457200">
                        <a:lnSpc>
                          <a:spcPct val="115000"/>
                        </a:lnSpc>
                        <a:spcAft>
                          <a:spcPts val="0"/>
                        </a:spcAft>
                      </a:pPr>
                      <a:r>
                        <a:rPr lang="en-US" sz="1400">
                          <a:effectLst/>
                          <a:latin typeface="Times New Roman" panose="02020603050405020304" pitchFamily="18" charset="0"/>
                          <a:cs typeface="Times New Roman" panose="02020603050405020304" pitchFamily="18" charset="0"/>
                        </a:rPr>
                        <a:t>Gián tiếp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9121" marR="59121" marT="0" marB="0"/>
                </a:tc>
                <a:tc>
                  <a:txBody>
                    <a:bodyPr/>
                    <a:lstStyle/>
                    <a:p>
                      <a:pPr marL="342900" lvl="0" indent="-342900">
                        <a:lnSpc>
                          <a:spcPct val="115000"/>
                        </a:lnSpc>
                        <a:spcAft>
                          <a:spcPts val="0"/>
                        </a:spcAft>
                        <a:buFont typeface="Symbol" panose="05050102010706020507" pitchFamily="18" charset="2"/>
                        <a:buChar char=""/>
                      </a:pPr>
                      <a:r>
                        <a:rPr lang="en-US" sz="1400" dirty="0" err="1">
                          <a:effectLst/>
                          <a:latin typeface="Times New Roman" panose="02020603050405020304" pitchFamily="18" charset="0"/>
                          <a:cs typeface="Times New Roman" panose="02020603050405020304" pitchFamily="18" charset="0"/>
                        </a:rPr>
                        <a:t>Thông</a:t>
                      </a:r>
                      <a:r>
                        <a:rPr lang="en-US" sz="1400" dirty="0">
                          <a:effectLst/>
                          <a:latin typeface="Times New Roman" panose="02020603050405020304" pitchFamily="18" charset="0"/>
                          <a:cs typeface="Times New Roman" panose="02020603050405020304" pitchFamily="18" charset="0"/>
                        </a:rPr>
                        <a:t> qua </a:t>
                      </a:r>
                      <a:r>
                        <a:rPr lang="en-US" sz="1400" dirty="0" err="1">
                          <a:effectLst/>
                          <a:latin typeface="Times New Roman" panose="02020603050405020304" pitchFamily="18" charset="0"/>
                          <a:cs typeface="Times New Roman" panose="02020603050405020304" pitchFamily="18" charset="0"/>
                        </a:rPr>
                        <a:t>tác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dụng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trên</a:t>
                      </a:r>
                      <a:r>
                        <a:rPr lang="en-US" sz="1400" dirty="0">
                          <a:effectLst/>
                          <a:latin typeface="Times New Roman" panose="02020603050405020304" pitchFamily="18" charset="0"/>
                          <a:cs typeface="Times New Roman" panose="02020603050405020304" pitchFamily="18" charset="0"/>
                        </a:rPr>
                        <a:t> con </a:t>
                      </a:r>
                      <a:r>
                        <a:rPr lang="en-US" sz="1400" b="0" dirty="0" err="1">
                          <a:effectLst/>
                          <a:latin typeface="Times New Roman" panose="02020603050405020304" pitchFamily="18" charset="0"/>
                          <a:cs typeface="Times New Roman" panose="02020603050405020304" pitchFamily="18" charset="0"/>
                        </a:rPr>
                        <a:t>đường</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đông</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máu</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phụ</a:t>
                      </a:r>
                      <a:r>
                        <a:rPr lang="en-US" sz="1400" b="0" dirty="0">
                          <a:effectLst/>
                          <a:latin typeface="Times New Roman" panose="02020603050405020304" pitchFamily="18" charset="0"/>
                          <a:cs typeface="Times New Roman" panose="02020603050405020304" pitchFamily="18" charset="0"/>
                        </a:rPr>
                        <a:t> </a:t>
                      </a:r>
                      <a:r>
                        <a:rPr lang="en-US" sz="1400" b="0" dirty="0" err="1">
                          <a:effectLst/>
                          <a:latin typeface="Times New Roman" panose="02020603050405020304" pitchFamily="18" charset="0"/>
                          <a:cs typeface="Times New Roman" panose="02020603050405020304" pitchFamily="18" charset="0"/>
                        </a:rPr>
                        <a:t>thuộc</a:t>
                      </a:r>
                      <a:r>
                        <a:rPr lang="en-US" sz="1400" b="0" dirty="0">
                          <a:effectLst/>
                          <a:latin typeface="Times New Roman" panose="02020603050405020304" pitchFamily="18" charset="0"/>
                          <a:cs typeface="Times New Roman" panose="02020603050405020304" pitchFamily="18" charset="0"/>
                        </a:rPr>
                        <a:t> phospholipid</a:t>
                      </a:r>
                      <a:r>
                        <a:rPr lang="en-US" sz="1400" dirty="0">
                          <a:effectLst/>
                          <a:latin typeface="Times New Roman" panose="02020603050405020304" pitchFamily="18" charset="0"/>
                          <a:cs typeface="Times New Roman" panose="02020603050405020304" pitchFamily="18" charset="0"/>
                        </a:rPr>
                        <a:t>.</a:t>
                      </a:r>
                    </a:p>
                    <a:p>
                      <a:pPr marL="342900" lvl="0" indent="-342900">
                        <a:lnSpc>
                          <a:spcPct val="115000"/>
                        </a:lnSpc>
                        <a:spcAft>
                          <a:spcPts val="0"/>
                        </a:spcAft>
                        <a:buFont typeface="Symbol" panose="05050102010706020507" pitchFamily="18" charset="2"/>
                        <a:buChar char=""/>
                      </a:pPr>
                      <a:r>
                        <a:rPr lang="en-US" sz="1400" dirty="0" err="1">
                          <a:effectLst/>
                          <a:latin typeface="Times New Roman" panose="02020603050405020304" pitchFamily="18" charset="0"/>
                          <a:cs typeface="Times New Roman" panose="02020603050405020304" pitchFamily="18" charset="0"/>
                        </a:rPr>
                        <a:t>Nguyên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lý</a:t>
                      </a:r>
                      <a:r>
                        <a:rPr lang="en-US" sz="1400" dirty="0">
                          <a:effectLst/>
                          <a:latin typeface="Times New Roman" panose="02020603050405020304" pitchFamily="18" charset="0"/>
                          <a:cs typeface="Times New Roman" panose="02020603050405020304" pitchFamily="18" charset="0"/>
                        </a:rPr>
                        <a:t>: </a:t>
                      </a:r>
                    </a:p>
                    <a:p>
                      <a:pPr marL="342900" lvl="0" indent="-342900">
                        <a:lnSpc>
                          <a:spcPct val="115000"/>
                        </a:lnSpc>
                        <a:spcAft>
                          <a:spcPts val="0"/>
                        </a:spcAft>
                        <a:buFont typeface="Symbol" panose="05050102010706020507" pitchFamily="18" charset="2"/>
                        <a:buChar char=""/>
                      </a:pP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ảnh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hưởng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tới</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dụng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xét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nghiệm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máu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dụ</a:t>
                      </a:r>
                      <a:r>
                        <a:rPr lang="en-US" sz="1400" dirty="0">
                          <a:effectLst/>
                          <a:latin typeface="Times New Roman" panose="02020603050405020304" pitchFamily="18" charset="0"/>
                          <a:cs typeface="Times New Roman" panose="02020603050405020304" pitchFamily="18" charset="0"/>
                        </a:rPr>
                        <a:t> APTT)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tạo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ra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một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thời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máu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kéo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Những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ảnh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hưởng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này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có</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được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khắc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phục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bởi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việc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bổ</a:t>
                      </a:r>
                      <a:r>
                        <a:rPr lang="en-US" sz="1400" dirty="0">
                          <a:effectLst/>
                          <a:latin typeface="Times New Roman" panose="02020603050405020304" pitchFamily="18" charset="0"/>
                          <a:cs typeface="Times New Roman" panose="02020603050405020304" pitchFamily="18" charset="0"/>
                        </a:rPr>
                        <a:t> sung </a:t>
                      </a:r>
                      <a:r>
                        <a:rPr lang="en-US" sz="1400" dirty="0" err="1">
                          <a:effectLst/>
                          <a:latin typeface="Times New Roman" panose="02020603050405020304" pitchFamily="18" charset="0"/>
                          <a:cs typeface="Times New Roman" panose="02020603050405020304" pitchFamily="18" charset="0"/>
                        </a:rPr>
                        <a:t>đầy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đủ</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lượng</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dư</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thừa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bị</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quá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tải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thời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máu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trong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phòng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nghiệm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sẽ</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ngắn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lại</a:t>
                      </a:r>
                      <a:r>
                        <a:rPr lang="en-US" sz="1400" dirty="0">
                          <a:effectLst/>
                          <a:latin typeface="Times New Roman" panose="02020603050405020304" pitchFamily="18" charset="0"/>
                          <a:cs typeface="Times New Roman" panose="02020603050405020304" pitchFamily="18" charset="0"/>
                        </a:rPr>
                        <a:t>. </a:t>
                      </a:r>
                    </a:p>
                    <a:p>
                      <a:pPr marL="342900" lvl="0" indent="-342900">
                        <a:lnSpc>
                          <a:spcPct val="115000"/>
                        </a:lnSpc>
                        <a:spcAft>
                          <a:spcPts val="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Cho </a:t>
                      </a:r>
                      <a:r>
                        <a:rPr lang="en-US" sz="1400" dirty="0" err="1">
                          <a:effectLst/>
                          <a:latin typeface="Times New Roman" panose="02020603050405020304" pitchFamily="18" charset="0"/>
                          <a:cs typeface="Times New Roman" panose="02020603050405020304" pitchFamily="18" charset="0"/>
                        </a:rPr>
                        <a:t>thấy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sự</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thể</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kháng</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bởi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xét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nghiệm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máu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cầu</a:t>
                      </a:r>
                      <a:r>
                        <a:rPr lang="en-US" sz="1400" dirty="0">
                          <a:effectLst/>
                          <a:latin typeface="Times New Roman" panose="02020603050405020304" pitchFamily="18" charset="0"/>
                          <a:cs typeface="Times New Roman" panose="02020603050405020304" pitchFamily="18" charset="0"/>
                        </a:rPr>
                        <a:t>:</a:t>
                      </a:r>
                    </a:p>
                    <a:p>
                      <a:pPr marL="651510">
                        <a:lnSpc>
                          <a:spcPct val="115000"/>
                        </a:lnSpc>
                        <a:spcAft>
                          <a:spcPts val="0"/>
                        </a:spcAft>
                      </a:pPr>
                      <a:r>
                        <a:rPr lang="en-US" sz="1400" dirty="0">
                          <a:effectLst/>
                          <a:latin typeface="Times New Roman" panose="02020603050405020304" pitchFamily="18" charset="0"/>
                          <a:cs typeface="Times New Roman" panose="02020603050405020304" pitchFamily="18" charset="0"/>
                        </a:rPr>
                        <a:t>A, </a:t>
                      </a:r>
                      <a:r>
                        <a:rPr lang="en-US" sz="1400" dirty="0" err="1">
                          <a:effectLst/>
                          <a:latin typeface="Times New Roman" panose="02020603050405020304" pitchFamily="18" charset="0"/>
                          <a:cs typeface="Times New Roman" panose="02020603050405020304" pitchFamily="18" charset="0"/>
                        </a:rPr>
                        <a:t>Kéo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nghiệm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máu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phụ</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thuộc</a:t>
                      </a:r>
                      <a:r>
                        <a:rPr lang="en-US" sz="1400" dirty="0">
                          <a:effectLst/>
                          <a:latin typeface="Times New Roman" panose="02020603050405020304" pitchFamily="18" charset="0"/>
                          <a:cs typeface="Times New Roman" panose="02020603050405020304" pitchFamily="18" charset="0"/>
                        </a:rPr>
                        <a:t> phospholipid </a:t>
                      </a:r>
                      <a:r>
                        <a:rPr lang="en-US" sz="1400" b="0" dirty="0">
                          <a:effectLst/>
                          <a:latin typeface="Times New Roman" panose="02020603050405020304" pitchFamily="18" charset="0"/>
                          <a:cs typeface="Times New Roman" panose="02020603050405020304" pitchFamily="18" charset="0"/>
                        </a:rPr>
                        <a:t>VÀ</a:t>
                      </a:r>
                    </a:p>
                    <a:p>
                      <a:pPr marL="651510">
                        <a:lnSpc>
                          <a:spcPct val="115000"/>
                        </a:lnSpc>
                        <a:spcAft>
                          <a:spcPts val="0"/>
                        </a:spcAft>
                      </a:pPr>
                      <a:r>
                        <a:rPr lang="en-US" sz="1400" dirty="0">
                          <a:effectLst/>
                          <a:latin typeface="Times New Roman" panose="02020603050405020304" pitchFamily="18" charset="0"/>
                          <a:cs typeface="Times New Roman" panose="02020603050405020304" pitchFamily="18" charset="0"/>
                        </a:rPr>
                        <a:t>B, </a:t>
                      </a:r>
                      <a:r>
                        <a:rPr lang="en-US" sz="1400" dirty="0" err="1">
                          <a:effectLst/>
                          <a:latin typeface="Times New Roman" panose="02020603050405020304" pitchFamily="18" charset="0"/>
                          <a:cs typeface="Times New Roman" panose="02020603050405020304" pitchFamily="18" charset="0"/>
                        </a:rPr>
                        <a:t>Điều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chỉnh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thời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gian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kéo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bằng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thêm</a:t>
                      </a:r>
                      <a:r>
                        <a:rPr lang="en-US" sz="1400" dirty="0">
                          <a:effectLst/>
                          <a:latin typeface="Times New Roman" panose="02020603050405020304" pitchFamily="18" charset="0"/>
                          <a:cs typeface="Times New Roman" panose="02020603050405020304" pitchFamily="18" charset="0"/>
                        </a:rPr>
                        <a:t> phospholipid </a:t>
                      </a:r>
                      <a:r>
                        <a:rPr lang="en-US" sz="1400" dirty="0" err="1">
                          <a:effectLst/>
                          <a:latin typeface="Times New Roman" panose="02020603050405020304" pitchFamily="18" charset="0"/>
                          <a:cs typeface="Times New Roman" panose="02020603050405020304" pitchFamily="18" charset="0"/>
                        </a:rPr>
                        <a:t>dư</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thừa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loại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bỏ</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động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của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bất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khì</a:t>
                      </a:r>
                      <a:r>
                        <a:rPr lang="en-US" sz="1400" dirty="0">
                          <a:effectLst/>
                          <a:latin typeface="Times New Roman" panose="02020603050405020304" pitchFamily="18" charset="0"/>
                          <a:cs typeface="Times New Roman" panose="02020603050405020304" pitchFamily="18" charset="0"/>
                        </a:rPr>
                        <a:t> APL </a:t>
                      </a:r>
                      <a:r>
                        <a:rPr lang="en-US" sz="1400" b="0" dirty="0">
                          <a:effectLst/>
                          <a:latin typeface="Times New Roman" panose="02020603050405020304" pitchFamily="18" charset="0"/>
                          <a:cs typeface="Times New Roman" panose="02020603050405020304" pitchFamily="18" charset="0"/>
                        </a:rPr>
                        <a:t>HOẶC</a:t>
                      </a:r>
                    </a:p>
                    <a:p>
                      <a:pPr marL="651510">
                        <a:lnSpc>
                          <a:spcPct val="115000"/>
                        </a:lnSpc>
                        <a:spcAft>
                          <a:spcPts val="0"/>
                        </a:spcAft>
                      </a:pPr>
                      <a:r>
                        <a:rPr lang="en-US" sz="1400" dirty="0">
                          <a:effectLst/>
                          <a:latin typeface="Times New Roman" panose="02020603050405020304" pitchFamily="18" charset="0"/>
                          <a:cs typeface="Times New Roman" panose="02020603050405020304" pitchFamily="18" charset="0"/>
                        </a:rPr>
                        <a:t>C, So </a:t>
                      </a:r>
                      <a:r>
                        <a:rPr lang="en-US" sz="1400" dirty="0" err="1">
                          <a:effectLst/>
                          <a:latin typeface="Times New Roman" panose="02020603050405020304" pitchFamily="18" charset="0"/>
                          <a:cs typeface="Times New Roman" panose="02020603050405020304" pitchFamily="18" charset="0"/>
                        </a:rPr>
                        <a:t>sánh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xét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nghiệm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định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độc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lập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với</a:t>
                      </a:r>
                      <a:r>
                        <a:rPr lang="en-US" sz="1400" dirty="0">
                          <a:effectLst/>
                          <a:latin typeface="Times New Roman" panose="02020603050405020304" pitchFamily="18" charset="0"/>
                          <a:cs typeface="Times New Roman" panose="02020603050405020304" pitchFamily="18" charset="0"/>
                        </a:rPr>
                        <a:t> phospholipid. </a:t>
                      </a:r>
                    </a:p>
                    <a:p>
                      <a:pPr marL="342900" lvl="0" indent="-342900">
                        <a:lnSpc>
                          <a:spcPct val="115000"/>
                        </a:lnSpc>
                        <a:spcAft>
                          <a:spcPts val="0"/>
                        </a:spcAft>
                        <a:buFont typeface="Symbol" panose="05050102010706020507" pitchFamily="18" charset="2"/>
                        <a:buChar char=""/>
                      </a:pP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xét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nghiệm</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dụng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mực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đích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này</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bao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gồm</a:t>
                      </a:r>
                      <a:r>
                        <a:rPr lang="en-US" sz="1400" dirty="0">
                          <a:effectLst/>
                          <a:latin typeface="Times New Roman" panose="02020603050405020304" pitchFamily="18" charset="0"/>
                          <a:cs typeface="Times New Roman" panose="02020603050405020304" pitchFamily="18" charset="0"/>
                        </a:rPr>
                        <a:t>: 	</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Dilute Russell Viper venom test (DRVVT)</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Silica clotting time (SCT) </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Kaolin clotting time (KCT) </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The </a:t>
                      </a:r>
                      <a:r>
                        <a:rPr lang="en-US" sz="1400" dirty="0" err="1">
                          <a:effectLst/>
                          <a:latin typeface="Times New Roman" panose="02020603050405020304" pitchFamily="18" charset="0"/>
                          <a:cs typeface="Times New Roman" panose="02020603050405020304" pitchFamily="18" charset="0"/>
                        </a:rPr>
                        <a:t>Textarin</a:t>
                      </a:r>
                      <a:r>
                        <a:rPr lang="en-US"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Ecarin</a:t>
                      </a:r>
                      <a:r>
                        <a:rPr lang="en-US" sz="1400" dirty="0">
                          <a:effectLst/>
                          <a:latin typeface="Times New Roman" panose="02020603050405020304" pitchFamily="18" charset="0"/>
                          <a:cs typeface="Times New Roman" panose="02020603050405020304" pitchFamily="18" charset="0"/>
                        </a:rPr>
                        <a:t> time </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Taipan venom time (TVT) </a:t>
                      </a:r>
                    </a:p>
                    <a:p>
                      <a:pPr marL="742950" lvl="1" indent="-285750">
                        <a:lnSpc>
                          <a:spcPct val="115000"/>
                        </a:lnSpc>
                        <a:spcAft>
                          <a:spcPts val="0"/>
                        </a:spcAft>
                        <a:buFont typeface="Courier New" panose="02070309020205020404" pitchFamily="49" charset="0"/>
                        <a:buChar char="o"/>
                      </a:pPr>
                      <a:r>
                        <a:rPr lang="en-US" sz="1400" dirty="0">
                          <a:effectLst/>
                          <a:latin typeface="Times New Roman" panose="02020603050405020304" pitchFamily="18" charset="0"/>
                          <a:cs typeface="Times New Roman" panose="02020603050405020304" pitchFamily="18" charset="0"/>
                        </a:rPr>
                        <a:t>Factor V </a:t>
                      </a:r>
                      <a:r>
                        <a:rPr lang="en-US" sz="1400" dirty="0" smtClean="0">
                          <a:effectLst/>
                          <a:latin typeface="Times New Roman" panose="02020603050405020304" pitchFamily="18" charset="0"/>
                          <a:cs typeface="Times New Roman" panose="02020603050405020304" pitchFamily="18" charset="0"/>
                        </a:rPr>
                        <a:t>ratio</a:t>
                      </a:r>
                      <a:endParaRPr lang="en-US" sz="1400" dirty="0">
                        <a:effectLst/>
                        <a:latin typeface="Times New Roman" panose="02020603050405020304" pitchFamily="18" charset="0"/>
                        <a:cs typeface="Times New Roman" panose="02020603050405020304" pitchFamily="18" charset="0"/>
                      </a:endParaRPr>
                    </a:p>
                  </a:txBody>
                  <a:tcPr marL="59121" marR="59121" marT="0" marB="0"/>
                </a:tc>
                <a:extLst>
                  <a:ext uri="{0D108BD9-81ED-4DB2-BD59-A6C34878D82A}">
                    <a16:rowId xmlns:a16="http://schemas.microsoft.com/office/drawing/2014/main" val="2538611535"/>
                  </a:ext>
                </a:extLst>
              </a:tr>
            </a:tbl>
          </a:graphicData>
        </a:graphic>
      </p:graphicFrame>
    </p:spTree>
    <p:extLst>
      <p:ext uri="{BB962C8B-B14F-4D97-AF65-F5344CB8AC3E}">
        <p14:creationId xmlns:p14="http://schemas.microsoft.com/office/powerpoint/2010/main" val="12143016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Dilute Russell's Viper Venom Time [DRVVT]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Nọc</a:t>
            </a:r>
            <a:r>
              <a:rPr lang="en-US" dirty="0"/>
              <a:t> </a:t>
            </a:r>
            <a:r>
              <a:rPr lang="en-US" dirty="0" err="1"/>
              <a:t>độc</a:t>
            </a:r>
            <a:r>
              <a:rPr lang="en-US" dirty="0"/>
              <a:t> </a:t>
            </a:r>
            <a:r>
              <a:rPr lang="en-US" dirty="0" err="1"/>
              <a:t>của</a:t>
            </a:r>
            <a:r>
              <a:rPr lang="en-US" dirty="0"/>
              <a:t> </a:t>
            </a:r>
            <a:r>
              <a:rPr lang="en-US" dirty="0" err="1"/>
              <a:t>rắn</a:t>
            </a:r>
            <a:r>
              <a:rPr lang="en-US" dirty="0"/>
              <a:t> Russell (RVV) </a:t>
            </a:r>
            <a:r>
              <a:rPr lang="en-US" dirty="0" err="1"/>
              <a:t>phân</a:t>
            </a:r>
            <a:r>
              <a:rPr lang="en-US" dirty="0"/>
              <a:t> </a:t>
            </a:r>
            <a:r>
              <a:rPr lang="en-US" dirty="0" err="1"/>
              <a:t>lập</a:t>
            </a:r>
            <a:r>
              <a:rPr lang="en-US" dirty="0"/>
              <a:t> </a:t>
            </a:r>
            <a:r>
              <a:rPr lang="en-US" dirty="0" err="1"/>
              <a:t>từ</a:t>
            </a:r>
            <a:r>
              <a:rPr lang="en-US" dirty="0"/>
              <a:t> con </a:t>
            </a:r>
            <a:r>
              <a:rPr lang="en-US" dirty="0" err="1"/>
              <a:t>rắn</a:t>
            </a:r>
            <a:r>
              <a:rPr lang="en-US" dirty="0"/>
              <a:t> </a:t>
            </a:r>
            <a:r>
              <a:rPr lang="en-US" dirty="0" err="1"/>
              <a:t>Daboia</a:t>
            </a:r>
            <a:r>
              <a:rPr lang="en-US" dirty="0"/>
              <a:t> </a:t>
            </a:r>
            <a:r>
              <a:rPr lang="en-US" dirty="0" err="1"/>
              <a:t>ruselii</a:t>
            </a:r>
            <a:r>
              <a:rPr lang="en-US" dirty="0"/>
              <a:t> </a:t>
            </a:r>
            <a:r>
              <a:rPr lang="en-US" dirty="0" err="1"/>
              <a:t>chứa</a:t>
            </a:r>
            <a:r>
              <a:rPr lang="en-US" dirty="0"/>
              <a:t> </a:t>
            </a:r>
            <a:r>
              <a:rPr lang="en-US" dirty="0" err="1"/>
              <a:t>một</a:t>
            </a:r>
            <a:r>
              <a:rPr lang="en-US" dirty="0"/>
              <a:t> </a:t>
            </a:r>
            <a:r>
              <a:rPr lang="en-US" dirty="0" err="1"/>
              <a:t>chất</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hoạt</a:t>
            </a:r>
            <a:r>
              <a:rPr lang="en-US" dirty="0"/>
              <a:t> </a:t>
            </a:r>
            <a:r>
              <a:rPr lang="en-US" dirty="0" err="1"/>
              <a:t>hóa</a:t>
            </a:r>
            <a:r>
              <a:rPr lang="en-US" dirty="0"/>
              <a:t> </a:t>
            </a:r>
            <a:r>
              <a:rPr lang="en-US" dirty="0" err="1"/>
              <a:t>yếu</a:t>
            </a:r>
            <a:r>
              <a:rPr lang="en-US" dirty="0"/>
              <a:t> </a:t>
            </a:r>
            <a:r>
              <a:rPr lang="en-US" dirty="0" err="1"/>
              <a:t>tố</a:t>
            </a:r>
            <a:r>
              <a:rPr lang="en-US" dirty="0"/>
              <a:t> X </a:t>
            </a:r>
            <a:r>
              <a:rPr lang="en-US" dirty="0" err="1"/>
              <a:t>với</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phospholipid (PL), prothrombin </a:t>
            </a:r>
            <a:r>
              <a:rPr lang="en-US" dirty="0" err="1"/>
              <a:t>và</a:t>
            </a:r>
            <a:r>
              <a:rPr lang="en-US" dirty="0"/>
              <a:t> ion </a:t>
            </a:r>
            <a:r>
              <a:rPr lang="en-US" dirty="0" err="1" smtClean="0"/>
              <a:t>calci</a:t>
            </a:r>
            <a:r>
              <a:rPr lang="en-US" dirty="0" smtClean="0"/>
              <a:t> </a:t>
            </a:r>
            <a:r>
              <a:rPr lang="en-US" dirty="0" err="1" smtClean="0"/>
              <a:t>chuyển</a:t>
            </a:r>
            <a:r>
              <a:rPr lang="en-US" dirty="0" smtClean="0"/>
              <a:t> </a:t>
            </a:r>
            <a:r>
              <a:rPr lang="en-US" dirty="0"/>
              <a:t>fibrinogen </a:t>
            </a:r>
            <a:r>
              <a:rPr lang="en-US" dirty="0" err="1"/>
              <a:t>thành</a:t>
            </a:r>
            <a:r>
              <a:rPr lang="en-US" dirty="0"/>
              <a:t> fibrin. </a:t>
            </a:r>
            <a:endParaRPr lang="en-US" dirty="0" smtClean="0"/>
          </a:p>
          <a:p>
            <a:r>
              <a:rPr lang="en-US" dirty="0" smtClean="0"/>
              <a:t>LA: </a:t>
            </a:r>
            <a:r>
              <a:rPr lang="en-US" dirty="0" err="1" smtClean="0"/>
              <a:t>kháng</a:t>
            </a:r>
            <a:r>
              <a:rPr lang="en-US" dirty="0" smtClean="0"/>
              <a:t> </a:t>
            </a:r>
            <a:r>
              <a:rPr lang="en-US" dirty="0" err="1"/>
              <a:t>thể</a:t>
            </a:r>
            <a:r>
              <a:rPr lang="en-US" dirty="0"/>
              <a:t> </a:t>
            </a:r>
            <a:r>
              <a:rPr lang="en-US" dirty="0"/>
              <a:t>+</a:t>
            </a:r>
            <a:r>
              <a:rPr lang="en-US" dirty="0" smtClean="0"/>
              <a:t> </a:t>
            </a:r>
            <a:r>
              <a:rPr lang="en-US" dirty="0"/>
              <a:t>phospholipid </a:t>
            </a:r>
            <a:r>
              <a:rPr lang="en-US" dirty="0" smtClean="0">
                <a:sym typeface="Wingdings" panose="05000000000000000000" pitchFamily="2" charset="2"/>
              </a:rPr>
              <a:t> </a:t>
            </a:r>
            <a:r>
              <a:rPr lang="en-US" dirty="0" err="1" smtClean="0"/>
              <a:t>ức</a:t>
            </a:r>
            <a:r>
              <a:rPr lang="en-US" dirty="0" smtClean="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smtClean="0"/>
              <a:t>RVV </a:t>
            </a:r>
            <a:r>
              <a:rPr lang="en-US" dirty="0" smtClean="0">
                <a:sym typeface="Wingdings" panose="05000000000000000000" pitchFamily="2" charset="2"/>
              </a:rPr>
              <a:t> </a:t>
            </a:r>
            <a:r>
              <a:rPr lang="en-US" dirty="0" err="1" smtClean="0"/>
              <a:t>kéo</a:t>
            </a:r>
            <a:r>
              <a:rPr lang="en-US" dirty="0" smtClean="0"/>
              <a:t> </a:t>
            </a:r>
            <a:r>
              <a:rPr lang="en-US" dirty="0" err="1"/>
              <a:t>dài</a:t>
            </a:r>
            <a:r>
              <a:rPr lang="en-US" dirty="0"/>
              <a:t> </a:t>
            </a:r>
            <a:r>
              <a:rPr lang="en-US" dirty="0" err="1"/>
              <a:t>thời</a:t>
            </a:r>
            <a:r>
              <a:rPr lang="en-US" dirty="0"/>
              <a:t> </a:t>
            </a:r>
            <a:r>
              <a:rPr lang="en-US" dirty="0" err="1"/>
              <a:t>gian</a:t>
            </a:r>
            <a:r>
              <a:rPr lang="en-US" dirty="0"/>
              <a:t> </a:t>
            </a:r>
            <a:r>
              <a:rPr lang="en-US" dirty="0" err="1"/>
              <a:t>đông</a:t>
            </a:r>
            <a:r>
              <a:rPr lang="en-US" dirty="0"/>
              <a:t> </a:t>
            </a:r>
            <a:r>
              <a:rPr lang="en-US" dirty="0" err="1"/>
              <a:t>máu</a:t>
            </a:r>
            <a:r>
              <a:rPr lang="en-US" dirty="0"/>
              <a:t>. </a:t>
            </a:r>
            <a:r>
              <a:rPr lang="en-US" dirty="0" err="1"/>
              <a:t>Khi</a:t>
            </a:r>
            <a:r>
              <a:rPr lang="en-US" dirty="0"/>
              <a:t> RVV </a:t>
            </a:r>
            <a:r>
              <a:rPr lang="en-US" dirty="0" err="1"/>
              <a:t>hoạt</a:t>
            </a:r>
            <a:r>
              <a:rPr lang="en-US" dirty="0"/>
              <a:t> </a:t>
            </a:r>
            <a:r>
              <a:rPr lang="en-US" dirty="0" err="1"/>
              <a:t>động</a:t>
            </a:r>
            <a:r>
              <a:rPr lang="en-US" dirty="0"/>
              <a:t> </a:t>
            </a:r>
            <a:r>
              <a:rPr lang="en-US" dirty="0" err="1"/>
              <a:t>trực</a:t>
            </a:r>
            <a:r>
              <a:rPr lang="en-US" dirty="0"/>
              <a:t> </a:t>
            </a:r>
            <a:r>
              <a:rPr lang="en-US" dirty="0" err="1" smtClean="0"/>
              <a:t>tiếp</a:t>
            </a:r>
            <a:r>
              <a:rPr lang="en-US" dirty="0" smtClean="0"/>
              <a:t> </a:t>
            </a:r>
            <a:r>
              <a:rPr lang="en-US" dirty="0" err="1"/>
              <a:t>yếu</a:t>
            </a:r>
            <a:r>
              <a:rPr lang="en-US" dirty="0"/>
              <a:t> </a:t>
            </a:r>
            <a:r>
              <a:rPr lang="en-US" dirty="0" err="1"/>
              <a:t>tố</a:t>
            </a:r>
            <a:r>
              <a:rPr lang="en-US" dirty="0"/>
              <a:t> X, </a:t>
            </a:r>
            <a:endParaRPr lang="en-US" dirty="0" smtClean="0"/>
          </a:p>
          <a:p>
            <a:r>
              <a:rPr lang="en-US" dirty="0" err="1" smtClean="0"/>
              <a:t>Ưu</a:t>
            </a:r>
            <a:r>
              <a:rPr lang="en-US" dirty="0" smtClean="0"/>
              <a:t> </a:t>
            </a:r>
            <a:r>
              <a:rPr lang="en-US" dirty="0" err="1" smtClean="0"/>
              <a:t>điểm</a:t>
            </a:r>
            <a:r>
              <a:rPr lang="en-US" dirty="0" smtClean="0"/>
              <a:t>: </a:t>
            </a:r>
            <a:r>
              <a:rPr lang="en-US" dirty="0" err="1" smtClean="0"/>
              <a:t>không</a:t>
            </a:r>
            <a:r>
              <a:rPr lang="en-US" dirty="0" smtClean="0"/>
              <a:t> </a:t>
            </a:r>
            <a:r>
              <a:rPr lang="en-US" dirty="0" err="1"/>
              <a:t>bị</a:t>
            </a:r>
            <a:r>
              <a:rPr lang="en-US" dirty="0"/>
              <a:t> </a:t>
            </a:r>
            <a:r>
              <a:rPr lang="en-US" dirty="0" err="1"/>
              <a:t>ảnh</a:t>
            </a:r>
            <a:r>
              <a:rPr lang="en-US" dirty="0"/>
              <a:t> </a:t>
            </a:r>
            <a:r>
              <a:rPr lang="en-US" dirty="0" err="1"/>
              <a:t>hưởng</a:t>
            </a:r>
            <a:r>
              <a:rPr lang="en-US" dirty="0"/>
              <a:t> </a:t>
            </a:r>
            <a:r>
              <a:rPr lang="en-US" dirty="0" err="1"/>
              <a:t>bởi</a:t>
            </a:r>
            <a:r>
              <a:rPr lang="en-US" dirty="0"/>
              <a:t> </a:t>
            </a:r>
            <a:r>
              <a:rPr lang="en-US" dirty="0" err="1"/>
              <a:t>thiếu</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đông</a:t>
            </a:r>
            <a:r>
              <a:rPr lang="en-US" dirty="0"/>
              <a:t> </a:t>
            </a:r>
            <a:r>
              <a:rPr lang="en-US" dirty="0" err="1"/>
              <a:t>máu</a:t>
            </a:r>
            <a:r>
              <a:rPr lang="en-US" dirty="0"/>
              <a:t> XII, XI, IX, </a:t>
            </a:r>
            <a:r>
              <a:rPr lang="en-US" dirty="0" smtClean="0"/>
              <a:t>VIII.</a:t>
            </a:r>
          </a:p>
          <a:p>
            <a:r>
              <a:rPr lang="en-US" dirty="0" smtClean="0"/>
              <a:t>DRVVT </a:t>
            </a:r>
            <a:r>
              <a:rPr lang="en-US" dirty="0" err="1"/>
              <a:t>thường</a:t>
            </a:r>
            <a:r>
              <a:rPr lang="en-US" dirty="0"/>
              <a:t> </a:t>
            </a:r>
            <a:r>
              <a:rPr lang="en-US" dirty="0" err="1"/>
              <a:t>được</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thủ</a:t>
            </a:r>
            <a:r>
              <a:rPr lang="en-US" dirty="0"/>
              <a:t> </a:t>
            </a:r>
            <a:r>
              <a:rPr lang="en-US" dirty="0" err="1"/>
              <a:t>thuật</a:t>
            </a:r>
            <a:r>
              <a:rPr lang="en-US" dirty="0"/>
              <a:t> </a:t>
            </a:r>
            <a:r>
              <a:rPr lang="en-US" dirty="0" err="1"/>
              <a:t>trung</a:t>
            </a:r>
            <a:r>
              <a:rPr lang="en-US" dirty="0"/>
              <a:t> </a:t>
            </a:r>
            <a:r>
              <a:rPr lang="en-US" dirty="0" err="1"/>
              <a:t>hòa</a:t>
            </a:r>
            <a:r>
              <a:rPr lang="en-US" dirty="0"/>
              <a:t> </a:t>
            </a:r>
            <a:r>
              <a:rPr lang="en-US" dirty="0" err="1"/>
              <a:t>tiểu</a:t>
            </a:r>
            <a:r>
              <a:rPr lang="en-US" dirty="0"/>
              <a:t> </a:t>
            </a:r>
            <a:r>
              <a:rPr lang="en-US" dirty="0" err="1"/>
              <a:t>cầu</a:t>
            </a:r>
            <a:r>
              <a:rPr lang="en-US" dirty="0"/>
              <a:t> </a:t>
            </a:r>
            <a:r>
              <a:rPr lang="en-US" dirty="0" err="1"/>
              <a:t>để</a:t>
            </a:r>
            <a:r>
              <a:rPr lang="en-US" dirty="0"/>
              <a:t> </a:t>
            </a:r>
            <a:r>
              <a:rPr lang="en-US" dirty="0" err="1"/>
              <a:t>chứng</a:t>
            </a:r>
            <a:r>
              <a:rPr lang="en-US" dirty="0"/>
              <a:t> minh </a:t>
            </a:r>
            <a:r>
              <a:rPr lang="en-US" dirty="0" err="1"/>
              <a:t>tính</a:t>
            </a:r>
            <a:r>
              <a:rPr lang="en-US" dirty="0"/>
              <a:t> </a:t>
            </a:r>
            <a:r>
              <a:rPr lang="en-US" dirty="0" err="1"/>
              <a:t>đặc</a:t>
            </a:r>
            <a:r>
              <a:rPr lang="en-US" dirty="0"/>
              <a:t> </a:t>
            </a:r>
            <a:r>
              <a:rPr lang="en-US" dirty="0" err="1"/>
              <a:t>hiệu</a:t>
            </a:r>
            <a:r>
              <a:rPr lang="en-US" dirty="0"/>
              <a:t> phospholipid </a:t>
            </a:r>
            <a:r>
              <a:rPr lang="en-US" dirty="0" err="1"/>
              <a:t>của</a:t>
            </a:r>
            <a:r>
              <a:rPr lang="en-US" dirty="0"/>
              <a:t> </a:t>
            </a:r>
            <a:r>
              <a:rPr lang="en-US" dirty="0" err="1"/>
              <a:t>kháng</a:t>
            </a:r>
            <a:r>
              <a:rPr lang="en-US" dirty="0"/>
              <a:t> </a:t>
            </a:r>
            <a:r>
              <a:rPr lang="en-US" dirty="0" err="1"/>
              <a:t>thể</a:t>
            </a:r>
            <a:r>
              <a:rPr lang="en-US" dirty="0"/>
              <a:t>.</a:t>
            </a:r>
            <a:endParaRPr lang="en-US" dirty="0"/>
          </a:p>
        </p:txBody>
      </p:sp>
    </p:spTree>
    <p:extLst>
      <p:ext uri="{BB962C8B-B14F-4D97-AF65-F5344CB8AC3E}">
        <p14:creationId xmlns:p14="http://schemas.microsoft.com/office/powerpoint/2010/main" val="6184580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Dilute Russell's Viper Venom Time [DRVVT]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Huyết</a:t>
            </a:r>
            <a:r>
              <a:rPr lang="en-US" dirty="0"/>
              <a:t> </a:t>
            </a:r>
            <a:r>
              <a:rPr lang="en-US" dirty="0" err="1"/>
              <a:t>tương</a:t>
            </a:r>
            <a:r>
              <a:rPr lang="en-US" dirty="0"/>
              <a:t> </a:t>
            </a:r>
            <a:r>
              <a:rPr lang="en-US" dirty="0" err="1"/>
              <a:t>nghèo</a:t>
            </a:r>
            <a:r>
              <a:rPr lang="en-US" dirty="0"/>
              <a:t> </a:t>
            </a:r>
            <a:r>
              <a:rPr lang="en-US" dirty="0" err="1"/>
              <a:t>tiểu</a:t>
            </a:r>
            <a:r>
              <a:rPr lang="en-US" dirty="0"/>
              <a:t> </a:t>
            </a:r>
            <a:r>
              <a:rPr lang="en-US" dirty="0" err="1" smtClean="0"/>
              <a:t>cầu</a:t>
            </a:r>
            <a:r>
              <a:rPr lang="en-US" dirty="0"/>
              <a:t> </a:t>
            </a:r>
            <a:r>
              <a:rPr lang="en-US" dirty="0" smtClean="0"/>
              <a:t>+ </a:t>
            </a:r>
            <a:r>
              <a:rPr lang="en-US" dirty="0"/>
              <a:t>PL </a:t>
            </a:r>
            <a:r>
              <a:rPr lang="en-US" dirty="0" err="1"/>
              <a:t>pha</a:t>
            </a:r>
            <a:r>
              <a:rPr lang="en-US" dirty="0"/>
              <a:t> </a:t>
            </a:r>
            <a:r>
              <a:rPr lang="en-US" dirty="0" err="1"/>
              <a:t>loãng</a:t>
            </a:r>
            <a:r>
              <a:rPr lang="en-US" dirty="0"/>
              <a:t> ở 37°C. RVV </a:t>
            </a:r>
            <a:r>
              <a:rPr lang="en-US" dirty="0" err="1"/>
              <a:t>pha</a:t>
            </a:r>
            <a:r>
              <a:rPr lang="en-US" dirty="0"/>
              <a:t> </a:t>
            </a:r>
            <a:r>
              <a:rPr lang="en-US" dirty="0" err="1"/>
              <a:t>loãng</a:t>
            </a:r>
            <a:r>
              <a:rPr lang="en-US" dirty="0"/>
              <a:t> </a:t>
            </a:r>
            <a:r>
              <a:rPr lang="en-US" dirty="0" err="1"/>
              <a:t>và</a:t>
            </a:r>
            <a:r>
              <a:rPr lang="en-US" dirty="0"/>
              <a:t> </a:t>
            </a:r>
            <a:r>
              <a:rPr lang="en-US" dirty="0" err="1"/>
              <a:t>calciclorua</a:t>
            </a:r>
            <a:r>
              <a:rPr lang="en-US" dirty="0"/>
              <a:t> </a:t>
            </a:r>
            <a:r>
              <a:rPr lang="en-US" dirty="0" err="1"/>
              <a:t>được</a:t>
            </a:r>
            <a:r>
              <a:rPr lang="en-US" dirty="0"/>
              <a:t> </a:t>
            </a:r>
            <a:r>
              <a:rPr lang="en-US" dirty="0" err="1"/>
              <a:t>thêm</a:t>
            </a:r>
            <a:r>
              <a:rPr lang="en-US" dirty="0"/>
              <a:t> </a:t>
            </a:r>
            <a:r>
              <a:rPr lang="en-US" dirty="0" err="1" smtClean="0"/>
              <a:t>vào</a:t>
            </a:r>
            <a:r>
              <a:rPr lang="en-US" dirty="0" smtClean="0">
                <a:sym typeface="Wingdings" panose="05000000000000000000" pitchFamily="2" charset="2"/>
              </a:rPr>
              <a:t> </a:t>
            </a:r>
            <a:r>
              <a:rPr lang="en-US" dirty="0" err="1" smtClean="0">
                <a:sym typeface="Wingdings" panose="05000000000000000000" pitchFamily="2" charset="2"/>
              </a:rPr>
              <a:t>đo</a:t>
            </a:r>
            <a:r>
              <a:rPr lang="en-US" dirty="0" smtClean="0">
                <a:sym typeface="Wingdings" panose="05000000000000000000" pitchFamily="2" charset="2"/>
              </a:rPr>
              <a:t> </a:t>
            </a:r>
            <a:r>
              <a:rPr lang="en-US" dirty="0" err="1" smtClean="0"/>
              <a:t>thời</a:t>
            </a:r>
            <a:r>
              <a:rPr lang="en-US" dirty="0" smtClean="0"/>
              <a:t> </a:t>
            </a:r>
            <a:r>
              <a:rPr lang="en-US" dirty="0" err="1"/>
              <a:t>gian</a:t>
            </a:r>
            <a:r>
              <a:rPr lang="en-US" dirty="0"/>
              <a:t> </a:t>
            </a:r>
            <a:r>
              <a:rPr lang="en-US" dirty="0" err="1"/>
              <a:t>hình</a:t>
            </a:r>
            <a:r>
              <a:rPr lang="en-US" dirty="0"/>
              <a:t> </a:t>
            </a:r>
            <a:r>
              <a:rPr lang="en-US" dirty="0" err="1"/>
              <a:t>thành</a:t>
            </a:r>
            <a:r>
              <a:rPr lang="en-US" dirty="0"/>
              <a:t> </a:t>
            </a:r>
            <a:r>
              <a:rPr lang="en-US" dirty="0" err="1"/>
              <a:t>cục</a:t>
            </a:r>
            <a:r>
              <a:rPr lang="en-US" dirty="0"/>
              <a:t> </a:t>
            </a:r>
            <a:r>
              <a:rPr lang="en-US" dirty="0" err="1"/>
              <a:t>máu</a:t>
            </a:r>
            <a:r>
              <a:rPr lang="en-US" dirty="0"/>
              <a:t> </a:t>
            </a:r>
            <a:r>
              <a:rPr lang="en-US" dirty="0" err="1" smtClean="0"/>
              <a:t>đông</a:t>
            </a:r>
            <a:r>
              <a:rPr lang="en-US" dirty="0" smtClean="0"/>
              <a:t>. </a:t>
            </a:r>
          </a:p>
          <a:p>
            <a:r>
              <a:rPr lang="en-US" dirty="0" smtClean="0"/>
              <a:t>Test </a:t>
            </a:r>
            <a:r>
              <a:rPr lang="en-US" dirty="0" err="1"/>
              <a:t>sau</a:t>
            </a:r>
            <a:r>
              <a:rPr lang="en-US" dirty="0"/>
              <a:t> </a:t>
            </a:r>
            <a:r>
              <a:rPr lang="en-US" dirty="0" err="1"/>
              <a:t>đó</a:t>
            </a:r>
            <a:r>
              <a:rPr lang="en-US" dirty="0"/>
              <a:t> </a:t>
            </a:r>
            <a:r>
              <a:rPr lang="en-US" dirty="0" err="1"/>
              <a:t>được</a:t>
            </a:r>
            <a:r>
              <a:rPr lang="en-US" dirty="0"/>
              <a:t> </a:t>
            </a:r>
            <a:r>
              <a:rPr lang="en-US" dirty="0" err="1"/>
              <a:t>lặp</a:t>
            </a:r>
            <a:r>
              <a:rPr lang="en-US" dirty="0"/>
              <a:t> </a:t>
            </a:r>
            <a:r>
              <a:rPr lang="en-US" dirty="0" err="1"/>
              <a:t>lại</a:t>
            </a:r>
            <a:r>
              <a:rPr lang="en-US" dirty="0"/>
              <a:t> </a:t>
            </a:r>
            <a:r>
              <a:rPr lang="en-US" dirty="0" err="1"/>
              <a:t>sử</a:t>
            </a:r>
            <a:r>
              <a:rPr lang="en-US" dirty="0"/>
              <a:t> </a:t>
            </a:r>
            <a:r>
              <a:rPr lang="en-US" dirty="0" err="1"/>
              <a:t>dụng</a:t>
            </a:r>
            <a:r>
              <a:rPr lang="en-US" dirty="0"/>
              <a:t> </a:t>
            </a:r>
            <a:r>
              <a:rPr lang="en-US" dirty="0" err="1"/>
              <a:t>huyết</a:t>
            </a:r>
            <a:r>
              <a:rPr lang="en-US" dirty="0"/>
              <a:t> </a:t>
            </a:r>
            <a:r>
              <a:rPr lang="en-US" dirty="0" err="1"/>
              <a:t>tương</a:t>
            </a:r>
            <a:r>
              <a:rPr lang="en-US" dirty="0"/>
              <a:t> </a:t>
            </a:r>
            <a:r>
              <a:rPr lang="en-US" dirty="0" err="1"/>
              <a:t>của</a:t>
            </a:r>
            <a:r>
              <a:rPr lang="en-US" dirty="0"/>
              <a:t> </a:t>
            </a:r>
            <a:r>
              <a:rPr lang="en-US" dirty="0" err="1"/>
              <a:t>bệnh</a:t>
            </a:r>
            <a:r>
              <a:rPr lang="en-US" dirty="0"/>
              <a:t> </a:t>
            </a:r>
            <a:r>
              <a:rPr lang="en-US" dirty="0" err="1"/>
              <a:t>nhân</a:t>
            </a:r>
            <a:r>
              <a:rPr lang="en-US" dirty="0"/>
              <a:t> </a:t>
            </a:r>
            <a:r>
              <a:rPr lang="en-US" dirty="0" err="1"/>
              <a:t>và</a:t>
            </a:r>
            <a:r>
              <a:rPr lang="en-US" dirty="0"/>
              <a:t> </a:t>
            </a:r>
            <a:r>
              <a:rPr lang="en-US" dirty="0" err="1"/>
              <a:t>tỉ</a:t>
            </a:r>
            <a:r>
              <a:rPr lang="en-US" dirty="0"/>
              <a:t> </a:t>
            </a:r>
            <a:r>
              <a:rPr lang="en-US" dirty="0" err="1"/>
              <a:t>số</a:t>
            </a:r>
            <a:r>
              <a:rPr lang="en-US" dirty="0"/>
              <a:t> </a:t>
            </a:r>
            <a:r>
              <a:rPr lang="en-US" dirty="0" err="1"/>
              <a:t>giữa</a:t>
            </a:r>
            <a:r>
              <a:rPr lang="en-US" dirty="0"/>
              <a:t> test: </a:t>
            </a:r>
            <a:r>
              <a:rPr lang="en-US" dirty="0" err="1"/>
              <a:t>huyết</a:t>
            </a:r>
            <a:r>
              <a:rPr lang="en-US" dirty="0"/>
              <a:t> </a:t>
            </a:r>
            <a:r>
              <a:rPr lang="en-US" dirty="0" err="1"/>
              <a:t>tương</a:t>
            </a:r>
            <a:r>
              <a:rPr lang="en-US" dirty="0"/>
              <a:t> </a:t>
            </a:r>
            <a:r>
              <a:rPr lang="en-US" dirty="0" err="1"/>
              <a:t>bình</a:t>
            </a:r>
            <a:r>
              <a:rPr lang="en-US" dirty="0"/>
              <a:t> </a:t>
            </a:r>
            <a:r>
              <a:rPr lang="en-US" dirty="0" err="1"/>
              <a:t>thường</a:t>
            </a:r>
            <a:r>
              <a:rPr lang="en-US" dirty="0"/>
              <a:t> </a:t>
            </a:r>
            <a:r>
              <a:rPr lang="en-US" dirty="0" err="1"/>
              <a:t>được</a:t>
            </a:r>
            <a:r>
              <a:rPr lang="en-US" dirty="0"/>
              <a:t> </a:t>
            </a:r>
            <a:r>
              <a:rPr lang="en-US" dirty="0" err="1"/>
              <a:t>tính</a:t>
            </a:r>
            <a:r>
              <a:rPr lang="en-US" dirty="0"/>
              <a:t>. </a:t>
            </a:r>
          </a:p>
          <a:p>
            <a:r>
              <a:rPr lang="en-US" dirty="0" err="1" smtClean="0"/>
              <a:t>Nếu</a:t>
            </a:r>
            <a:r>
              <a:rPr lang="en-US" dirty="0" smtClean="0"/>
              <a:t> DRVVT </a:t>
            </a:r>
            <a:r>
              <a:rPr lang="en-US" dirty="0" err="1"/>
              <a:t>không</a:t>
            </a:r>
            <a:r>
              <a:rPr lang="en-US" dirty="0"/>
              <a:t> </a:t>
            </a:r>
            <a:r>
              <a:rPr lang="en-US" dirty="0" err="1"/>
              <a:t>kéo</a:t>
            </a:r>
            <a:r>
              <a:rPr lang="en-US" dirty="0"/>
              <a:t> </a:t>
            </a:r>
            <a:r>
              <a:rPr lang="en-US" dirty="0" err="1"/>
              <a:t>dài</a:t>
            </a:r>
            <a:r>
              <a:rPr lang="en-US" dirty="0"/>
              <a:t>, </a:t>
            </a:r>
            <a:r>
              <a:rPr lang="en-US" dirty="0" err="1"/>
              <a:t>thì</a:t>
            </a:r>
            <a:r>
              <a:rPr lang="en-US" dirty="0"/>
              <a:t> test </a:t>
            </a:r>
            <a:r>
              <a:rPr lang="en-US" dirty="0" err="1"/>
              <a:t>chính</a:t>
            </a:r>
            <a:r>
              <a:rPr lang="en-US" dirty="0"/>
              <a:t> </a:t>
            </a:r>
            <a:r>
              <a:rPr lang="en-US" dirty="0" err="1"/>
              <a:t>xác</a:t>
            </a:r>
            <a:r>
              <a:rPr lang="en-US" dirty="0"/>
              <a:t> (the correction test- test </a:t>
            </a:r>
            <a:r>
              <a:rPr lang="en-US" dirty="0" err="1"/>
              <a:t>trung</a:t>
            </a:r>
            <a:r>
              <a:rPr lang="en-US" dirty="0"/>
              <a:t> </a:t>
            </a:r>
            <a:r>
              <a:rPr lang="en-US" dirty="0" err="1"/>
              <a:t>hòa</a:t>
            </a:r>
            <a:r>
              <a:rPr lang="en-US" dirty="0"/>
              <a:t>) </a:t>
            </a:r>
            <a:r>
              <a:rPr lang="en-US" dirty="0" err="1"/>
              <a:t>không</a:t>
            </a:r>
            <a:r>
              <a:rPr lang="en-US" dirty="0"/>
              <a:t> </a:t>
            </a:r>
            <a:r>
              <a:rPr lang="en-US" dirty="0" err="1"/>
              <a:t>được</a:t>
            </a:r>
            <a:r>
              <a:rPr lang="en-US" dirty="0"/>
              <a:t> </a:t>
            </a:r>
            <a:r>
              <a:rPr lang="en-US" dirty="0" err="1"/>
              <a:t>chỉ</a:t>
            </a:r>
            <a:r>
              <a:rPr lang="en-US" dirty="0"/>
              <a:t> </a:t>
            </a:r>
            <a:r>
              <a:rPr lang="en-US" dirty="0" err="1"/>
              <a:t>định</a:t>
            </a:r>
            <a:endParaRPr lang="en-US" dirty="0"/>
          </a:p>
        </p:txBody>
      </p:sp>
    </p:spTree>
    <p:extLst>
      <p:ext uri="{BB962C8B-B14F-4D97-AF65-F5344CB8AC3E}">
        <p14:creationId xmlns:p14="http://schemas.microsoft.com/office/powerpoint/2010/main" val="2091124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096087"/>
            <a:ext cx="8596668" cy="3123028"/>
          </a:xfrm>
          <a:prstGeom prst="rect">
            <a:avLst/>
          </a:prstGeom>
          <a:noFill/>
          <a:ln>
            <a:noFill/>
          </a:ln>
        </p:spPr>
      </p:pic>
    </p:spTree>
    <p:extLst>
      <p:ext uri="{BB962C8B-B14F-4D97-AF65-F5344CB8AC3E}">
        <p14:creationId xmlns:p14="http://schemas.microsoft.com/office/powerpoint/2010/main" val="79411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lvl="1">
                  <a:buFont typeface="Arial" panose="020B0604020202020204" pitchFamily="34" charset="0"/>
                  <a:buChar char="•"/>
                </a:pPr>
                <a:r>
                  <a:rPr lang="en-US" dirty="0" smtClean="0"/>
                  <a:t>Slope</a:t>
                </a:r>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e>
                    </m:d>
                  </m:oMath>
                </a14:m>
                <a:endParaRPr lang="en-US" dirty="0" smtClean="0"/>
              </a:p>
              <a:p>
                <a:pPr lvl="1">
                  <a:buFont typeface="Arial" panose="020B0604020202020204" pitchFamily="34" charset="0"/>
                  <a:buChar char="•"/>
                </a:pPr>
                <a:r>
                  <a:rPr lang="en-US" dirty="0" err="1" smtClean="0"/>
                  <a:t>Ví</a:t>
                </a:r>
                <a:r>
                  <a:rPr lang="en-US" dirty="0" smtClean="0"/>
                  <a:t> </a:t>
                </a:r>
                <a:r>
                  <a:rPr lang="en-US" dirty="0" err="1" smtClean="0"/>
                  <a:t>dụ</a:t>
                </a:r>
                <a:r>
                  <a:rPr lang="en-US" dirty="0" smtClean="0"/>
                  <a:t>: </a:t>
                </a:r>
                <a:r>
                  <a:rPr lang="en-US" dirty="0" err="1" smtClean="0"/>
                  <a:t>Khoảng</a:t>
                </a:r>
                <a:r>
                  <a:rPr lang="en-US" dirty="0" smtClean="0"/>
                  <a:t> </a:t>
                </a:r>
                <a:r>
                  <a:rPr lang="en-US" dirty="0" err="1"/>
                  <a:t>cách</a:t>
                </a:r>
                <a:r>
                  <a:rPr lang="en-US" dirty="0"/>
                  <a:t> A </a:t>
                </a:r>
                <a:r>
                  <a:rPr lang="en-US" dirty="0" err="1"/>
                  <a:t>đến</a:t>
                </a:r>
                <a:r>
                  <a:rPr lang="en-US" dirty="0"/>
                  <a:t> C = 125mm </a:t>
                </a:r>
                <a:r>
                  <a:rPr lang="en-US" dirty="0" err="1"/>
                  <a:t>và</a:t>
                </a:r>
                <a:r>
                  <a:rPr lang="en-US" dirty="0"/>
                  <a:t> </a:t>
                </a:r>
                <a:r>
                  <a:rPr lang="en-US" dirty="0" err="1"/>
                  <a:t>khoảng</a:t>
                </a:r>
                <a:r>
                  <a:rPr lang="en-US" dirty="0"/>
                  <a:t> </a:t>
                </a:r>
                <a:r>
                  <a:rPr lang="en-US" dirty="0" err="1"/>
                  <a:t>cách</a:t>
                </a:r>
                <a:r>
                  <a:rPr lang="en-US" dirty="0"/>
                  <a:t> B </a:t>
                </a:r>
                <a:r>
                  <a:rPr lang="en-US" dirty="0" err="1"/>
                  <a:t>đến</a:t>
                </a:r>
                <a:r>
                  <a:rPr lang="en-US" dirty="0"/>
                  <a:t> C = 110mm</a:t>
                </a:r>
                <a:endParaRPr lang="en-US" sz="1600" dirty="0"/>
              </a:p>
              <a:p>
                <a:r>
                  <a:rPr lang="en-US" dirty="0" smtClean="0"/>
                  <a:t>-</a:t>
                </a:r>
                <a:r>
                  <a:rPr lang="en-US" dirty="0" smtClean="0">
                    <a:sym typeface="Wingdings" panose="05000000000000000000" pitchFamily="2" charset="2"/>
                  </a:rPr>
                  <a:t> </a:t>
                </a:r>
                <a:r>
                  <a:rPr lang="en-US" dirty="0" smtClean="0"/>
                  <a:t>Slope</a:t>
                </a:r>
                <a:r>
                  <a:rPr lang="en-US" dirty="0"/>
                  <a:t>= </a:t>
                </a:r>
                <a:r>
                  <a:rPr lang="en-US" dirty="0" smtClean="0"/>
                  <a:t>1.14</a:t>
                </a:r>
              </a:p>
              <a:p>
                <a:endParaRPr lang="en-US" sz="1600" dirty="0"/>
              </a:p>
              <a:p>
                <a:endParaRPr lang="en-US" sz="1600" dirty="0" smtClean="0"/>
              </a:p>
              <a:p>
                <a:endParaRPr lang="en-US" sz="1600" dirty="0"/>
              </a:p>
              <a:p>
                <a:endParaRPr lang="en-US" sz="1600" dirty="0" smtClean="0"/>
              </a:p>
              <a:p>
                <a:pPr lvl="1">
                  <a:buFont typeface="Arial" panose="020B0604020202020204" pitchFamily="34" charset="0"/>
                  <a:buChar char="•"/>
                </a:pPr>
                <a:r>
                  <a:rPr lang="en-US" dirty="0"/>
                  <a:t>ISI </a:t>
                </a:r>
                <a:r>
                  <a:rPr lang="en-US" dirty="0" err="1"/>
                  <a:t>của</a:t>
                </a:r>
                <a:r>
                  <a:rPr lang="en-US" dirty="0"/>
                  <a:t> Thromboplastin </a:t>
                </a:r>
                <a:r>
                  <a:rPr lang="en-US" dirty="0" err="1"/>
                  <a:t>tham</a:t>
                </a:r>
                <a:r>
                  <a:rPr lang="en-US" dirty="0"/>
                  <a:t> </a:t>
                </a:r>
                <a:r>
                  <a:rPr lang="en-US" dirty="0" err="1"/>
                  <a:t>chiếu</a:t>
                </a:r>
                <a:r>
                  <a:rPr lang="en-US" dirty="0"/>
                  <a:t> </a:t>
                </a:r>
                <a:r>
                  <a:rPr lang="en-US" dirty="0" err="1"/>
                  <a:t>là</a:t>
                </a:r>
                <a:r>
                  <a:rPr lang="en-US" dirty="0"/>
                  <a:t> 1,1 </a:t>
                </a:r>
                <a:r>
                  <a:rPr lang="en-US" dirty="0" err="1"/>
                  <a:t>và</a:t>
                </a:r>
                <a:r>
                  <a:rPr lang="en-US" dirty="0"/>
                  <a:t> ISI </a:t>
                </a:r>
                <a:r>
                  <a:rPr lang="en-US" dirty="0" err="1"/>
                  <a:t>bắt</a:t>
                </a:r>
                <a:r>
                  <a:rPr lang="en-US" dirty="0"/>
                  <a:t> </a:t>
                </a:r>
                <a:r>
                  <a:rPr lang="en-US" dirty="0" err="1"/>
                  <a:t>nguồn</a:t>
                </a:r>
                <a:r>
                  <a:rPr lang="en-US" dirty="0"/>
                  <a:t> </a:t>
                </a:r>
                <a:r>
                  <a:rPr lang="en-US" dirty="0" err="1"/>
                  <a:t>từ</a:t>
                </a:r>
                <a:r>
                  <a:rPr lang="en-US" dirty="0"/>
                  <a:t> </a:t>
                </a:r>
                <a:r>
                  <a:rPr lang="en-US" dirty="0" err="1"/>
                  <a:t>độ</a:t>
                </a:r>
                <a:r>
                  <a:rPr lang="en-US" dirty="0"/>
                  <a:t> </a:t>
                </a:r>
                <a:r>
                  <a:rPr lang="en-US" dirty="0" err="1"/>
                  <a:t>dốc</a:t>
                </a:r>
                <a:r>
                  <a:rPr lang="en-US" dirty="0"/>
                  <a:t> </a:t>
                </a:r>
                <a:r>
                  <a:rPr lang="en-US" dirty="0" err="1"/>
                  <a:t>là</a:t>
                </a:r>
                <a:r>
                  <a:rPr lang="en-US" dirty="0"/>
                  <a:t> 1,14, </a:t>
                </a:r>
                <a:r>
                  <a:rPr lang="en-US" dirty="0" err="1"/>
                  <a:t>thì</a:t>
                </a:r>
                <a:r>
                  <a:rPr lang="en-US" dirty="0"/>
                  <a:t> ISI </a:t>
                </a:r>
                <a:r>
                  <a:rPr lang="en-US" dirty="0" err="1"/>
                  <a:t>của</a:t>
                </a:r>
                <a:r>
                  <a:rPr lang="en-US" dirty="0"/>
                  <a:t> Thromboplastin </a:t>
                </a:r>
                <a:r>
                  <a:rPr lang="en-US" dirty="0" err="1"/>
                  <a:t>thử</a:t>
                </a:r>
                <a:r>
                  <a:rPr lang="en-US" dirty="0"/>
                  <a:t> </a:t>
                </a:r>
                <a:r>
                  <a:rPr lang="en-US" dirty="0" err="1"/>
                  <a:t>nghiệm</a:t>
                </a:r>
                <a:r>
                  <a:rPr lang="en-US" dirty="0"/>
                  <a:t> </a:t>
                </a:r>
                <a:r>
                  <a:rPr lang="en-US" dirty="0" err="1"/>
                  <a:t>là</a:t>
                </a:r>
                <a:r>
                  <a:rPr lang="en-US" dirty="0"/>
                  <a:t> 1,1 x 1,14 = 1,25.</a:t>
                </a:r>
              </a:p>
              <a:p>
                <a:pPr lvl="1">
                  <a:buFont typeface="Arial" panose="020B0604020202020204" pitchFamily="34" charset="0"/>
                  <a:buChar char="•"/>
                </a:pPr>
                <a:r>
                  <a:rPr lang="en-US" b="1" dirty="0"/>
                  <a:t>Thromboplastins </a:t>
                </a:r>
                <a:r>
                  <a:rPr lang="en-US" b="1" dirty="0" err="1"/>
                  <a:t>nên</a:t>
                </a:r>
                <a:r>
                  <a:rPr lang="en-US" b="1" dirty="0"/>
                  <a:t> </a:t>
                </a:r>
                <a:r>
                  <a:rPr lang="en-US" b="1" dirty="0" err="1"/>
                  <a:t>được</a:t>
                </a:r>
                <a:r>
                  <a:rPr lang="en-US" b="1" dirty="0"/>
                  <a:t> </a:t>
                </a:r>
                <a:r>
                  <a:rPr lang="en-US" b="1" dirty="0" err="1"/>
                  <a:t>chọn</a:t>
                </a:r>
                <a:r>
                  <a:rPr lang="en-US" b="1" dirty="0"/>
                  <a:t> </a:t>
                </a:r>
                <a:r>
                  <a:rPr lang="en-US" b="1" dirty="0" err="1"/>
                  <a:t>với</a:t>
                </a:r>
                <a:r>
                  <a:rPr lang="en-US" b="1" dirty="0"/>
                  <a:t> ISI </a:t>
                </a:r>
                <a:r>
                  <a:rPr lang="en-US" b="1" dirty="0" err="1"/>
                  <a:t>gần</a:t>
                </a:r>
                <a:r>
                  <a:rPr lang="en-US" b="1" dirty="0"/>
                  <a:t> 1.0</a:t>
                </a:r>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44" t="-1357"/>
                </a:stretch>
              </a:blipFill>
            </p:spPr>
            <p:txBody>
              <a:bodyPr/>
              <a:lstStyle/>
              <a:p>
                <a:r>
                  <a:rPr lang="en-US">
                    <a:noFill/>
                  </a:rPr>
                  <a:t> </a:t>
                </a:r>
              </a:p>
            </p:txBody>
          </p:sp>
        </mc:Fallback>
      </mc:AlternateContent>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190041" y="3674138"/>
            <a:ext cx="5372429" cy="953039"/>
          </a:xfrm>
          <a:prstGeom prst="rect">
            <a:avLst/>
          </a:prstGeom>
        </p:spPr>
      </p:pic>
    </p:spTree>
    <p:extLst>
      <p:ext uri="{BB962C8B-B14F-4D97-AF65-F5344CB8AC3E}">
        <p14:creationId xmlns:p14="http://schemas.microsoft.com/office/powerpoint/2010/main" val="17314712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thích</a:t>
            </a:r>
            <a:endParaRPr lang="en-US" dirty="0"/>
          </a:p>
        </p:txBody>
      </p:sp>
      <p:pic>
        <p:nvPicPr>
          <p:cNvPr id="4" name="Content Placeholder 3" descr="http://practical-haemostasis.com/images/Images-2/Thrombophilia%20Tests/eqn_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428" y="2222695"/>
            <a:ext cx="4414092" cy="682491"/>
          </a:xfrm>
          <a:prstGeom prst="rect">
            <a:avLst/>
          </a:prstGeom>
          <a:noFill/>
          <a:ln>
            <a:noFill/>
          </a:ln>
        </p:spPr>
      </p:pic>
      <p:pic>
        <p:nvPicPr>
          <p:cNvPr id="5" name="Picture 4" descr="http://practical-haemostasis.com/images/Images-2/Thrombophilia%20Tests/eqn_2.jpg"/>
          <p:cNvPicPr/>
          <p:nvPr/>
        </p:nvPicPr>
        <p:blipFill>
          <a:blip r:embed="rId3">
            <a:extLst>
              <a:ext uri="{28A0092B-C50C-407E-A947-70E740481C1C}">
                <a14:useLocalDpi xmlns:a14="http://schemas.microsoft.com/office/drawing/2010/main" val="0"/>
              </a:ext>
            </a:extLst>
          </a:blip>
          <a:srcRect/>
          <a:stretch>
            <a:fillRect/>
          </a:stretch>
        </p:blipFill>
        <p:spPr bwMode="auto">
          <a:xfrm>
            <a:off x="790954" y="4519348"/>
            <a:ext cx="5247249" cy="900333"/>
          </a:xfrm>
          <a:prstGeom prst="rect">
            <a:avLst/>
          </a:prstGeom>
          <a:noFill/>
          <a:ln>
            <a:noFill/>
          </a:ln>
        </p:spPr>
      </p:pic>
      <p:sp>
        <p:nvSpPr>
          <p:cNvPr id="6" name="Rectangle 5"/>
          <p:cNvSpPr/>
          <p:nvPr/>
        </p:nvSpPr>
        <p:spPr>
          <a:xfrm>
            <a:off x="790954" y="3647176"/>
            <a:ext cx="3484928" cy="369332"/>
          </a:xfrm>
          <a:prstGeom prst="rect">
            <a:avLst/>
          </a:prstGeom>
        </p:spPr>
        <p:txBody>
          <a:bodyPr wrap="none">
            <a:spAutoFit/>
          </a:bodyPr>
          <a:lstStyle/>
          <a:p>
            <a:r>
              <a:rPr lang="en-US" b="1" dirty="0">
                <a:solidFill>
                  <a:srgbClr val="333333"/>
                </a:solidFill>
                <a:latin typeface="Times New Roman" panose="02020603050405020304" pitchFamily="18" charset="0"/>
                <a:ea typeface="Calibri" panose="020F0502020204030204" pitchFamily="34" charset="0"/>
              </a:rPr>
              <a:t>Percentage correction of the ratio</a:t>
            </a:r>
            <a:endParaRPr lang="en-US" dirty="0"/>
          </a:p>
        </p:txBody>
      </p:sp>
    </p:spTree>
    <p:extLst>
      <p:ext uri="{BB962C8B-B14F-4D97-AF65-F5344CB8AC3E}">
        <p14:creationId xmlns:p14="http://schemas.microsoft.com/office/powerpoint/2010/main" val="3145958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Bệnh</a:t>
            </a:r>
            <a:r>
              <a:rPr lang="en-US" dirty="0" smtClean="0"/>
              <a:t> </a:t>
            </a:r>
            <a:r>
              <a:rPr lang="en-US" dirty="0" err="1" smtClean="0"/>
              <a:t>nhân</a:t>
            </a:r>
            <a:r>
              <a:rPr lang="en-US" dirty="0" smtClean="0"/>
              <a:t> </a:t>
            </a:r>
            <a:r>
              <a:rPr lang="en-US" dirty="0" err="1" smtClean="0"/>
              <a:t>có</a:t>
            </a:r>
            <a:r>
              <a:rPr lang="en-US" dirty="0" smtClean="0"/>
              <a:t> LA?</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806" y="2433711"/>
            <a:ext cx="7624832" cy="2500929"/>
          </a:xfrm>
          <a:prstGeom prst="rect">
            <a:avLst/>
          </a:prstGeom>
          <a:noFill/>
          <a:ln>
            <a:noFill/>
          </a:ln>
        </p:spPr>
      </p:pic>
    </p:spTree>
    <p:extLst>
      <p:ext uri="{BB962C8B-B14F-4D97-AF65-F5344CB8AC3E}">
        <p14:creationId xmlns:p14="http://schemas.microsoft.com/office/powerpoint/2010/main" val="3892059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Bệnh</a:t>
            </a:r>
            <a:r>
              <a:rPr lang="en-US" dirty="0" smtClean="0"/>
              <a:t> </a:t>
            </a:r>
            <a:r>
              <a:rPr lang="en-US" dirty="0" err="1" smtClean="0"/>
              <a:t>nhân</a:t>
            </a:r>
            <a:r>
              <a:rPr lang="en-US" dirty="0" smtClean="0"/>
              <a:t> </a:t>
            </a:r>
            <a:r>
              <a:rPr lang="en-US" dirty="0" err="1" smtClean="0"/>
              <a:t>có</a:t>
            </a:r>
            <a:r>
              <a:rPr lang="en-US" dirty="0" smtClean="0"/>
              <a:t> LA?</a:t>
            </a:r>
            <a:endParaRPr lang="en-US" dirty="0"/>
          </a:p>
        </p:txBody>
      </p:sp>
      <p:sp>
        <p:nvSpPr>
          <p:cNvPr id="3" name="Content Placeholder 2"/>
          <p:cNvSpPr>
            <a:spLocks noGrp="1"/>
          </p:cNvSpPr>
          <p:nvPr>
            <p:ph idx="1"/>
          </p:nvPr>
        </p:nvSpPr>
        <p:spPr/>
        <p:txBody>
          <a:bodyPr/>
          <a:lstStyle/>
          <a:p>
            <a:pPr lvl="0"/>
            <a:r>
              <a:rPr lang="en-US" dirty="0" err="1"/>
              <a:t>Từ</a:t>
            </a:r>
            <a:r>
              <a:rPr lang="en-US" dirty="0"/>
              <a:t> </a:t>
            </a:r>
            <a:r>
              <a:rPr lang="en-US" dirty="0" err="1"/>
              <a:t>số</a:t>
            </a:r>
            <a:r>
              <a:rPr lang="en-US" dirty="0"/>
              <a:t> </a:t>
            </a:r>
            <a:r>
              <a:rPr lang="en-US" dirty="0" err="1"/>
              <a:t>liệu</a:t>
            </a:r>
            <a:r>
              <a:rPr lang="en-US" dirty="0"/>
              <a:t> ở </a:t>
            </a:r>
            <a:r>
              <a:rPr lang="en-US" dirty="0" err="1"/>
              <a:t>trên</a:t>
            </a:r>
            <a:r>
              <a:rPr lang="en-US" dirty="0"/>
              <a:t>: (1.82-1.21/1.82) *100= 33.5%. </a:t>
            </a:r>
            <a:r>
              <a:rPr lang="en-US" dirty="0" err="1"/>
              <a:t>Vậy</a:t>
            </a:r>
            <a:r>
              <a:rPr lang="en-US" dirty="0"/>
              <a:t> </a:t>
            </a:r>
            <a:r>
              <a:rPr lang="en-US" dirty="0" err="1"/>
              <a:t>bệnh</a:t>
            </a:r>
            <a:r>
              <a:rPr lang="en-US" dirty="0"/>
              <a:t> </a:t>
            </a:r>
            <a:r>
              <a:rPr lang="en-US" dirty="0" err="1"/>
              <a:t>nhân</a:t>
            </a:r>
            <a:r>
              <a:rPr lang="en-US" dirty="0"/>
              <a:t> </a:t>
            </a:r>
            <a:r>
              <a:rPr lang="en-US" dirty="0" err="1"/>
              <a:t>với</a:t>
            </a:r>
            <a:r>
              <a:rPr lang="en-US" dirty="0"/>
              <a:t> </a:t>
            </a:r>
            <a:r>
              <a:rPr lang="en-US" dirty="0" err="1"/>
              <a:t>dRVVT</a:t>
            </a:r>
            <a:r>
              <a:rPr lang="en-US" dirty="0"/>
              <a:t> </a:t>
            </a:r>
            <a:r>
              <a:rPr lang="en-US" dirty="0" err="1"/>
              <a:t>kéo</a:t>
            </a:r>
            <a:r>
              <a:rPr lang="en-US" dirty="0"/>
              <a:t> </a:t>
            </a:r>
            <a:r>
              <a:rPr lang="en-US" dirty="0" err="1"/>
              <a:t>dài</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là</a:t>
            </a:r>
            <a:r>
              <a:rPr lang="en-US" dirty="0"/>
              <a:t> 69.2s, 33.5% correction </a:t>
            </a:r>
            <a:r>
              <a:rPr lang="en-US" dirty="0" err="1"/>
              <a:t>được</a:t>
            </a:r>
            <a:r>
              <a:rPr lang="en-US" dirty="0"/>
              <a:t> </a:t>
            </a:r>
            <a:r>
              <a:rPr lang="en-US" dirty="0" err="1"/>
              <a:t>xem</a:t>
            </a:r>
            <a:r>
              <a:rPr lang="en-US" dirty="0"/>
              <a:t> </a:t>
            </a:r>
            <a:r>
              <a:rPr lang="en-US" dirty="0" err="1"/>
              <a:t>là</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a:t>
            </a:r>
            <a:r>
              <a:rPr lang="en-US" dirty="0" err="1"/>
              <a:t>kháng</a:t>
            </a:r>
            <a:r>
              <a:rPr lang="en-US" dirty="0"/>
              <a:t> </a:t>
            </a:r>
            <a:r>
              <a:rPr lang="en-US" dirty="0" err="1"/>
              <a:t>đông</a:t>
            </a:r>
            <a:r>
              <a:rPr lang="en-US" dirty="0"/>
              <a:t> Lupus.</a:t>
            </a:r>
          </a:p>
          <a:p>
            <a:r>
              <a:rPr lang="en-US" dirty="0" err="1"/>
              <a:t>Kết</a:t>
            </a:r>
            <a:r>
              <a:rPr lang="en-US" dirty="0"/>
              <a:t> </a:t>
            </a:r>
            <a:r>
              <a:rPr lang="en-US" dirty="0" err="1"/>
              <a:t>luận</a:t>
            </a:r>
            <a:r>
              <a:rPr lang="en-US" dirty="0"/>
              <a:t>: </a:t>
            </a:r>
            <a:r>
              <a:rPr lang="en-US" b="1" dirty="0" err="1"/>
              <a:t>T</a:t>
            </a:r>
            <a:r>
              <a:rPr lang="en-US" b="1" dirty="0" err="1" smtClean="0"/>
              <a:t>ỉ</a:t>
            </a:r>
            <a:r>
              <a:rPr lang="en-US" b="1" dirty="0" smtClean="0"/>
              <a:t> </a:t>
            </a:r>
            <a:r>
              <a:rPr lang="en-US" b="1" dirty="0" err="1"/>
              <a:t>lệ</a:t>
            </a:r>
            <a:r>
              <a:rPr lang="en-US" b="1" dirty="0"/>
              <a:t> correction &gt;10% </a:t>
            </a:r>
            <a:r>
              <a:rPr lang="en-US" b="1" dirty="0" err="1"/>
              <a:t>với</a:t>
            </a:r>
            <a:r>
              <a:rPr lang="en-US" b="1" dirty="0"/>
              <a:t> PL </a:t>
            </a:r>
            <a:r>
              <a:rPr lang="en-US" b="1" dirty="0" err="1"/>
              <a:t>là</a:t>
            </a:r>
            <a:r>
              <a:rPr lang="en-US" b="1" dirty="0"/>
              <a:t> </a:t>
            </a:r>
            <a:r>
              <a:rPr lang="en-US" b="1" dirty="0" err="1"/>
              <a:t>dương</a:t>
            </a:r>
            <a:r>
              <a:rPr lang="en-US" b="1" dirty="0"/>
              <a:t> </a:t>
            </a:r>
            <a:r>
              <a:rPr lang="en-US" b="1" dirty="0" err="1" smtClean="0"/>
              <a:t>tính</a:t>
            </a:r>
            <a:endParaRPr lang="en-US" b="1" dirty="0" smtClean="0"/>
          </a:p>
          <a:p>
            <a:r>
              <a:rPr lang="en-US" dirty="0" err="1"/>
              <a:t>Kháng</a:t>
            </a:r>
            <a:r>
              <a:rPr lang="en-US" dirty="0"/>
              <a:t> </a:t>
            </a:r>
            <a:r>
              <a:rPr lang="en-US" dirty="0" err="1"/>
              <a:t>thể</a:t>
            </a:r>
            <a:r>
              <a:rPr lang="en-US" dirty="0"/>
              <a:t> FV </a:t>
            </a:r>
            <a:r>
              <a:rPr lang="en-US" dirty="0" err="1"/>
              <a:t>hoặc</a:t>
            </a:r>
            <a:r>
              <a:rPr lang="en-US" dirty="0"/>
              <a:t> </a:t>
            </a:r>
            <a:r>
              <a:rPr lang="en-US" dirty="0" err="1"/>
              <a:t>thiếu</a:t>
            </a:r>
            <a:r>
              <a:rPr lang="en-US" dirty="0"/>
              <a:t> FV </a:t>
            </a:r>
            <a:r>
              <a:rPr lang="en-US" dirty="0" err="1"/>
              <a:t>sẽ</a:t>
            </a:r>
            <a:r>
              <a:rPr lang="en-US" dirty="0"/>
              <a:t> </a:t>
            </a:r>
            <a:r>
              <a:rPr lang="en-US" dirty="0" err="1"/>
              <a:t>kéo</a:t>
            </a:r>
            <a:r>
              <a:rPr lang="en-US" dirty="0"/>
              <a:t> </a:t>
            </a:r>
            <a:r>
              <a:rPr lang="en-US" dirty="0" err="1"/>
              <a:t>dài</a:t>
            </a:r>
            <a:r>
              <a:rPr lang="en-US" dirty="0"/>
              <a:t> DRVVT </a:t>
            </a:r>
            <a:r>
              <a:rPr lang="en-US" dirty="0" err="1"/>
              <a:t>nhưng</a:t>
            </a:r>
            <a:r>
              <a:rPr lang="en-US" dirty="0"/>
              <a:t> </a:t>
            </a:r>
            <a:r>
              <a:rPr lang="en-US" dirty="0" err="1"/>
              <a:t>kéo</a:t>
            </a:r>
            <a:r>
              <a:rPr lang="en-US" dirty="0"/>
              <a:t> </a:t>
            </a:r>
            <a:r>
              <a:rPr lang="en-US" dirty="0" err="1"/>
              <a:t>dài</a:t>
            </a:r>
            <a:r>
              <a:rPr lang="en-US" dirty="0"/>
              <a:t> </a:t>
            </a:r>
            <a:r>
              <a:rPr lang="en-US" dirty="0" err="1"/>
              <a:t>không</a:t>
            </a:r>
            <a:r>
              <a:rPr lang="en-US" dirty="0"/>
              <a:t> </a:t>
            </a:r>
            <a:r>
              <a:rPr lang="en-US" dirty="0" err="1"/>
              <a:t>điều</a:t>
            </a:r>
            <a:r>
              <a:rPr lang="en-US" dirty="0"/>
              <a:t> </a:t>
            </a:r>
            <a:r>
              <a:rPr lang="en-US" dirty="0" err="1"/>
              <a:t>chỉnh</a:t>
            </a:r>
            <a:r>
              <a:rPr lang="en-US" dirty="0"/>
              <a:t> phospholipid </a:t>
            </a:r>
            <a:r>
              <a:rPr lang="en-US" dirty="0" err="1"/>
              <a:t>được</a:t>
            </a:r>
            <a:r>
              <a:rPr lang="en-US" dirty="0"/>
              <a:t> </a:t>
            </a:r>
            <a:r>
              <a:rPr lang="en-US" dirty="0" err="1"/>
              <a:t>thêm</a:t>
            </a:r>
            <a:r>
              <a:rPr lang="en-US" dirty="0"/>
              <a:t> </a:t>
            </a:r>
            <a:r>
              <a:rPr lang="en-US" dirty="0" err="1" smtClean="0"/>
              <a:t>vào</a:t>
            </a:r>
            <a:endParaRPr lang="en-US" dirty="0" smtClean="0"/>
          </a:p>
          <a:p>
            <a:r>
              <a:rPr lang="en-US" dirty="0"/>
              <a:t>Heparin </a:t>
            </a:r>
            <a:r>
              <a:rPr lang="en-US" dirty="0" err="1"/>
              <a:t>sẽ</a:t>
            </a:r>
            <a:r>
              <a:rPr lang="en-US" dirty="0"/>
              <a:t> </a:t>
            </a:r>
            <a:r>
              <a:rPr lang="en-US" dirty="0" err="1"/>
              <a:t>kéo</a:t>
            </a:r>
            <a:r>
              <a:rPr lang="en-US" dirty="0"/>
              <a:t> </a:t>
            </a:r>
            <a:r>
              <a:rPr lang="en-US" dirty="0" err="1"/>
              <a:t>dài</a:t>
            </a:r>
            <a:r>
              <a:rPr lang="en-US" dirty="0"/>
              <a:t> DRVVT </a:t>
            </a:r>
            <a:r>
              <a:rPr lang="en-US" dirty="0" err="1"/>
              <a:t>nhưng</a:t>
            </a:r>
            <a:r>
              <a:rPr lang="en-US" dirty="0"/>
              <a:t> </a:t>
            </a:r>
            <a:r>
              <a:rPr lang="en-US" dirty="0" err="1"/>
              <a:t>điều</a:t>
            </a:r>
            <a:r>
              <a:rPr lang="en-US" dirty="0"/>
              <a:t> </a:t>
            </a:r>
            <a:r>
              <a:rPr lang="en-US" dirty="0" err="1"/>
              <a:t>này</a:t>
            </a:r>
            <a:r>
              <a:rPr lang="en-US" dirty="0"/>
              <a:t> </a:t>
            </a:r>
            <a:r>
              <a:rPr lang="en-US" dirty="0" err="1"/>
              <a:t>cũng</a:t>
            </a:r>
            <a:r>
              <a:rPr lang="en-US" dirty="0"/>
              <a:t> </a:t>
            </a:r>
            <a:r>
              <a:rPr lang="en-US" dirty="0" err="1"/>
              <a:t>sẽ</a:t>
            </a:r>
            <a:r>
              <a:rPr lang="en-US" dirty="0"/>
              <a:t> </a:t>
            </a:r>
            <a:r>
              <a:rPr lang="en-US" dirty="0" err="1"/>
              <a:t>kéo</a:t>
            </a:r>
            <a:r>
              <a:rPr lang="en-US" dirty="0"/>
              <a:t> </a:t>
            </a:r>
            <a:r>
              <a:rPr lang="en-US" dirty="0" err="1"/>
              <a:t>dài</a:t>
            </a:r>
            <a:r>
              <a:rPr lang="en-US" dirty="0"/>
              <a:t> </a:t>
            </a:r>
            <a:r>
              <a:rPr lang="en-US" dirty="0" err="1"/>
              <a:t>thời</a:t>
            </a:r>
            <a:r>
              <a:rPr lang="en-US" dirty="0"/>
              <a:t> </a:t>
            </a:r>
            <a:r>
              <a:rPr lang="en-US" dirty="0" err="1"/>
              <a:t>gian</a:t>
            </a:r>
            <a:r>
              <a:rPr lang="en-US" dirty="0"/>
              <a:t> thrombin, </a:t>
            </a:r>
            <a:r>
              <a:rPr lang="en-US" dirty="0" err="1"/>
              <a:t>nó</a:t>
            </a:r>
            <a:r>
              <a:rPr lang="en-US" dirty="0"/>
              <a:t> </a:t>
            </a:r>
            <a:r>
              <a:rPr lang="en-US" dirty="0" err="1"/>
              <a:t>hiếm</a:t>
            </a:r>
            <a:r>
              <a:rPr lang="en-US" dirty="0"/>
              <a:t> </a:t>
            </a:r>
            <a:r>
              <a:rPr lang="en-US" dirty="0" err="1"/>
              <a:t>gặp</a:t>
            </a:r>
            <a:r>
              <a:rPr lang="en-US" dirty="0"/>
              <a:t> </a:t>
            </a:r>
            <a:r>
              <a:rPr lang="en-US" dirty="0" err="1"/>
              <a:t>với</a:t>
            </a:r>
            <a:r>
              <a:rPr lang="en-US" dirty="0"/>
              <a:t> APL. </a:t>
            </a:r>
            <a:r>
              <a:rPr lang="en-US" dirty="0" err="1"/>
              <a:t>Nếu</a:t>
            </a:r>
            <a:r>
              <a:rPr lang="en-US" dirty="0"/>
              <a:t> </a:t>
            </a:r>
            <a:r>
              <a:rPr lang="en-US" dirty="0" err="1"/>
              <a:t>thời</a:t>
            </a:r>
            <a:r>
              <a:rPr lang="en-US" dirty="0"/>
              <a:t> </a:t>
            </a:r>
            <a:r>
              <a:rPr lang="en-US" dirty="0" err="1"/>
              <a:t>gian</a:t>
            </a:r>
            <a:r>
              <a:rPr lang="en-US" dirty="0"/>
              <a:t> thrombin </a:t>
            </a:r>
            <a:r>
              <a:rPr lang="en-US" dirty="0" err="1"/>
              <a:t>kéo</a:t>
            </a:r>
            <a:r>
              <a:rPr lang="en-US" dirty="0"/>
              <a:t> </a:t>
            </a:r>
            <a:r>
              <a:rPr lang="en-US" dirty="0" err="1"/>
              <a:t>dài</a:t>
            </a:r>
            <a:r>
              <a:rPr lang="en-US" dirty="0"/>
              <a:t>, </a:t>
            </a:r>
            <a:r>
              <a:rPr lang="en-US" dirty="0" err="1"/>
              <a:t>thực</a:t>
            </a:r>
            <a:r>
              <a:rPr lang="en-US" dirty="0"/>
              <a:t> </a:t>
            </a:r>
            <a:r>
              <a:rPr lang="en-US" dirty="0" err="1"/>
              <a:t>hiện</a:t>
            </a:r>
            <a:r>
              <a:rPr lang="en-US" dirty="0"/>
              <a:t> </a:t>
            </a:r>
            <a:r>
              <a:rPr lang="en-US" dirty="0" err="1"/>
              <a:t>thời</a:t>
            </a:r>
            <a:r>
              <a:rPr lang="en-US" dirty="0"/>
              <a:t> </a:t>
            </a:r>
            <a:r>
              <a:rPr lang="en-US" dirty="0" err="1"/>
              <a:t>gian</a:t>
            </a:r>
            <a:r>
              <a:rPr lang="en-US" dirty="0"/>
              <a:t> </a:t>
            </a:r>
            <a:r>
              <a:rPr lang="en-US" dirty="0" err="1"/>
              <a:t>reptilase</a:t>
            </a:r>
            <a:r>
              <a:rPr lang="en-US" dirty="0"/>
              <a:t> </a:t>
            </a:r>
            <a:r>
              <a:rPr lang="en-US" dirty="0" err="1"/>
              <a:t>sẽ</a:t>
            </a:r>
            <a:r>
              <a:rPr lang="en-US" dirty="0"/>
              <a:t> </a:t>
            </a:r>
            <a:r>
              <a:rPr lang="en-US" dirty="0" err="1"/>
              <a:t>xác</a:t>
            </a:r>
            <a:r>
              <a:rPr lang="en-US" dirty="0"/>
              <a:t> </a:t>
            </a:r>
            <a:r>
              <a:rPr lang="en-US" dirty="0" err="1"/>
              <a:t>định</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heparin</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0146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lnSpc>
                <a:spcPct val="90000"/>
              </a:lnSpc>
              <a:spcBef>
                <a:spcPct val="0"/>
              </a:spcBef>
            </a:pPr>
            <a:r>
              <a:rPr lang="en-US" sz="3600" dirty="0" smtClean="0"/>
              <a:t>Anti β2-glycoprotein-I (anti-β2GPI)- IgG/ IgM</a:t>
            </a:r>
            <a:br>
              <a:rPr lang="en-US" sz="3600" dirty="0" smtClean="0"/>
            </a:br>
            <a:endParaRPr lang="en-US" sz="3600" dirty="0"/>
          </a:p>
        </p:txBody>
      </p:sp>
      <p:sp>
        <p:nvSpPr>
          <p:cNvPr id="3" name="Content Placeholder 2"/>
          <p:cNvSpPr>
            <a:spLocks noGrp="1"/>
          </p:cNvSpPr>
          <p:nvPr>
            <p:ph idx="1"/>
          </p:nvPr>
        </p:nvSpPr>
        <p:spPr/>
        <p:txBody>
          <a:bodyPr>
            <a:normAutofit/>
          </a:bodyPr>
          <a:lstStyle/>
          <a:p>
            <a:r>
              <a:rPr lang="en-US" dirty="0" smtClean="0"/>
              <a:t>β2-glycoprotein-I (</a:t>
            </a:r>
            <a:r>
              <a:rPr lang="en-US" dirty="0" err="1" smtClean="0"/>
              <a:t>apolipoprotein</a:t>
            </a:r>
            <a:r>
              <a:rPr lang="en-US" dirty="0" smtClean="0"/>
              <a:t> H): </a:t>
            </a:r>
            <a:r>
              <a:rPr lang="en-US" dirty="0" err="1"/>
              <a:t>là</a:t>
            </a:r>
            <a:r>
              <a:rPr lang="en-US" dirty="0"/>
              <a:t> </a:t>
            </a:r>
            <a:r>
              <a:rPr lang="en-US" dirty="0" err="1"/>
              <a:t>một</a:t>
            </a:r>
            <a:r>
              <a:rPr lang="en-US" dirty="0"/>
              <a:t> glycoprotein 44kDA </a:t>
            </a:r>
            <a:r>
              <a:rPr lang="en-US" dirty="0" err="1"/>
              <a:t>có</a:t>
            </a:r>
            <a:r>
              <a:rPr lang="en-US" dirty="0"/>
              <a:t> 5 </a:t>
            </a:r>
            <a:r>
              <a:rPr lang="en-US" dirty="0" err="1"/>
              <a:t>chuỗi</a:t>
            </a:r>
            <a:r>
              <a:rPr lang="en-US" dirty="0"/>
              <a:t> </a:t>
            </a:r>
            <a:r>
              <a:rPr lang="en-US" dirty="0" err="1"/>
              <a:t>hiện</a:t>
            </a:r>
            <a:r>
              <a:rPr lang="en-US" dirty="0"/>
              <a:t> </a:t>
            </a:r>
            <a:r>
              <a:rPr lang="en-US" dirty="0" err="1"/>
              <a:t>diện</a:t>
            </a:r>
            <a:r>
              <a:rPr lang="en-US" dirty="0"/>
              <a:t> </a:t>
            </a:r>
            <a:r>
              <a:rPr lang="en-US" dirty="0" err="1"/>
              <a:t>trong</a:t>
            </a:r>
            <a:r>
              <a:rPr lang="en-US" dirty="0"/>
              <a:t> plasma. </a:t>
            </a:r>
            <a:r>
              <a:rPr lang="en-US" dirty="0" err="1"/>
              <a:t>Chuỗi</a:t>
            </a:r>
            <a:r>
              <a:rPr lang="en-US" dirty="0"/>
              <a:t> </a:t>
            </a:r>
            <a:r>
              <a:rPr lang="en-US" dirty="0" err="1"/>
              <a:t>thứ</a:t>
            </a:r>
            <a:r>
              <a:rPr lang="en-US" dirty="0"/>
              <a:t> 5 </a:t>
            </a:r>
            <a:r>
              <a:rPr lang="en-US" dirty="0" err="1"/>
              <a:t>có</a:t>
            </a:r>
            <a:r>
              <a:rPr lang="en-US" dirty="0"/>
              <a:t> </a:t>
            </a:r>
            <a:r>
              <a:rPr lang="en-US" dirty="0" err="1"/>
              <a:t>chứa</a:t>
            </a:r>
            <a:r>
              <a:rPr lang="en-US" dirty="0"/>
              <a:t> </a:t>
            </a:r>
            <a:r>
              <a:rPr lang="en-US" dirty="0" err="1"/>
              <a:t>một</a:t>
            </a:r>
            <a:r>
              <a:rPr lang="en-US" dirty="0"/>
              <a:t> </a:t>
            </a:r>
            <a:r>
              <a:rPr lang="en-US" dirty="0" err="1"/>
              <a:t>cụm</a:t>
            </a:r>
            <a:r>
              <a:rPr lang="en-US" dirty="0"/>
              <a:t> </a:t>
            </a:r>
            <a:r>
              <a:rPr lang="en-US" dirty="0" err="1"/>
              <a:t>các</a:t>
            </a:r>
            <a:r>
              <a:rPr lang="en-US" dirty="0"/>
              <a:t> acid </a:t>
            </a:r>
            <a:r>
              <a:rPr lang="en-US" dirty="0" err="1"/>
              <a:t>amin</a:t>
            </a:r>
            <a:r>
              <a:rPr lang="en-US" dirty="0"/>
              <a:t> </a:t>
            </a:r>
            <a:r>
              <a:rPr lang="en-US" dirty="0" err="1"/>
              <a:t>tích</a:t>
            </a:r>
            <a:r>
              <a:rPr lang="en-US" dirty="0"/>
              <a:t> </a:t>
            </a:r>
            <a:r>
              <a:rPr lang="en-US" dirty="0" err="1"/>
              <a:t>điện</a:t>
            </a:r>
            <a:r>
              <a:rPr lang="en-US" dirty="0"/>
              <a:t> </a:t>
            </a:r>
            <a:r>
              <a:rPr lang="en-US" dirty="0" err="1"/>
              <a:t>tích</a:t>
            </a:r>
            <a:r>
              <a:rPr lang="en-US" dirty="0"/>
              <a:t> </a:t>
            </a:r>
            <a:r>
              <a:rPr lang="en-US" dirty="0" err="1"/>
              <a:t>dương</a:t>
            </a:r>
            <a:r>
              <a:rPr lang="en-US" dirty="0"/>
              <a:t> </a:t>
            </a:r>
            <a:r>
              <a:rPr lang="en-US" dirty="0" err="1"/>
              <a:t>nơi</a:t>
            </a:r>
            <a:r>
              <a:rPr lang="en-US" dirty="0"/>
              <a:t> </a:t>
            </a:r>
            <a:r>
              <a:rPr lang="en-US" dirty="0" err="1"/>
              <a:t>liên</a:t>
            </a:r>
            <a:r>
              <a:rPr lang="en-US" dirty="0"/>
              <a:t> </a:t>
            </a:r>
            <a:r>
              <a:rPr lang="en-US" dirty="0" err="1"/>
              <a:t>kết</a:t>
            </a:r>
            <a:r>
              <a:rPr lang="en-US" dirty="0"/>
              <a:t> </a:t>
            </a:r>
            <a:r>
              <a:rPr lang="en-US" dirty="0" err="1"/>
              <a:t>với</a:t>
            </a:r>
            <a:r>
              <a:rPr lang="en-US" dirty="0"/>
              <a:t> phospholipid </a:t>
            </a:r>
            <a:r>
              <a:rPr lang="en-US" dirty="0" err="1"/>
              <a:t>tích</a:t>
            </a:r>
            <a:r>
              <a:rPr lang="en-US" dirty="0"/>
              <a:t> </a:t>
            </a:r>
            <a:r>
              <a:rPr lang="en-US" dirty="0" err="1"/>
              <a:t>điện</a:t>
            </a:r>
            <a:r>
              <a:rPr lang="en-US" dirty="0"/>
              <a:t> </a:t>
            </a:r>
            <a:r>
              <a:rPr lang="en-US" dirty="0" err="1"/>
              <a:t>âm</a:t>
            </a:r>
            <a:r>
              <a:rPr lang="en-US" dirty="0" smtClean="0"/>
              <a:t>.</a:t>
            </a:r>
          </a:p>
          <a:p>
            <a:r>
              <a:rPr lang="en-US" dirty="0" err="1" smtClean="0"/>
              <a:t>Phương</a:t>
            </a:r>
            <a:r>
              <a:rPr lang="en-US" dirty="0" smtClean="0"/>
              <a:t> </a:t>
            </a:r>
            <a:r>
              <a:rPr lang="en-US" dirty="0" err="1" smtClean="0"/>
              <a:t>pháp</a:t>
            </a:r>
            <a:r>
              <a:rPr lang="en-US" dirty="0" smtClean="0"/>
              <a:t>: </a:t>
            </a:r>
            <a:r>
              <a:rPr lang="en-US" dirty="0" err="1" smtClean="0"/>
              <a:t>làm</a:t>
            </a:r>
            <a:r>
              <a:rPr lang="en-US" dirty="0" smtClean="0"/>
              <a:t> </a:t>
            </a:r>
            <a:r>
              <a:rPr lang="en-US" dirty="0" err="1" smtClean="0"/>
              <a:t>một</a:t>
            </a:r>
            <a:r>
              <a:rPr lang="en-US" dirty="0" smtClean="0"/>
              <a:t> XN </a:t>
            </a:r>
            <a:r>
              <a:rPr lang="en-US" dirty="0" err="1" smtClean="0"/>
              <a:t>miễn</a:t>
            </a:r>
            <a:r>
              <a:rPr lang="en-US" dirty="0" smtClean="0"/>
              <a:t> </a:t>
            </a:r>
            <a:r>
              <a:rPr lang="en-US" dirty="0" err="1" smtClean="0"/>
              <a:t>dịch</a:t>
            </a:r>
            <a:r>
              <a:rPr lang="en-US" dirty="0" smtClean="0"/>
              <a:t> </a:t>
            </a:r>
            <a:r>
              <a:rPr lang="en-US" dirty="0" err="1" smtClean="0"/>
              <a:t>phát</a:t>
            </a:r>
            <a:r>
              <a:rPr lang="en-US" dirty="0" smtClean="0"/>
              <a:t> </a:t>
            </a:r>
            <a:r>
              <a:rPr lang="en-US" dirty="0" err="1" smtClean="0"/>
              <a:t>quang</a:t>
            </a:r>
            <a:r>
              <a:rPr lang="en-US" dirty="0" smtClean="0"/>
              <a:t> </a:t>
            </a:r>
            <a:r>
              <a:rPr lang="en-US" dirty="0" err="1" smtClean="0"/>
              <a:t>hóa</a:t>
            </a:r>
            <a:r>
              <a:rPr lang="en-US" dirty="0" smtClean="0"/>
              <a:t> </a:t>
            </a:r>
            <a:r>
              <a:rPr lang="en-US" dirty="0" err="1" smtClean="0"/>
              <a:t>học</a:t>
            </a:r>
            <a:r>
              <a:rPr lang="en-US" dirty="0" smtClean="0"/>
              <a:t> 2 </a:t>
            </a:r>
            <a:r>
              <a:rPr lang="en-US" dirty="0" err="1" smtClean="0"/>
              <a:t>giai</a:t>
            </a:r>
            <a:r>
              <a:rPr lang="en-US" dirty="0" smtClean="0"/>
              <a:t> </a:t>
            </a:r>
            <a:r>
              <a:rPr lang="en-US" dirty="0" err="1" smtClean="0"/>
              <a:t>đoạn</a:t>
            </a:r>
            <a:r>
              <a:rPr lang="en-US" dirty="0" smtClean="0"/>
              <a:t> </a:t>
            </a:r>
            <a:r>
              <a:rPr lang="en-US" dirty="0" err="1" smtClean="0"/>
              <a:t>gồm</a:t>
            </a:r>
            <a:r>
              <a:rPr lang="en-US" dirty="0" smtClean="0"/>
              <a:t> </a:t>
            </a:r>
            <a:r>
              <a:rPr lang="en-US" dirty="0" err="1" smtClean="0"/>
              <a:t>các</a:t>
            </a:r>
            <a:r>
              <a:rPr lang="en-US" dirty="0" smtClean="0"/>
              <a:t> </a:t>
            </a:r>
            <a:r>
              <a:rPr lang="en-US" b="1" dirty="0" err="1" smtClean="0"/>
              <a:t>phân</a:t>
            </a:r>
            <a:r>
              <a:rPr lang="en-US" b="1" dirty="0" smtClean="0"/>
              <a:t> </a:t>
            </a:r>
            <a:r>
              <a:rPr lang="en-US" b="1" dirty="0" err="1" smtClean="0"/>
              <a:t>tử</a:t>
            </a:r>
            <a:r>
              <a:rPr lang="en-US" b="1" dirty="0" smtClean="0"/>
              <a:t> </a:t>
            </a:r>
            <a:r>
              <a:rPr lang="en-US" b="1" dirty="0" err="1" smtClean="0"/>
              <a:t>từ</a:t>
            </a:r>
            <a:r>
              <a:rPr lang="en-US" b="1" dirty="0" smtClean="0"/>
              <a:t> </a:t>
            </a:r>
            <a:r>
              <a:rPr lang="en-US" b="1" dirty="0" err="1" smtClean="0"/>
              <a:t>tình</a:t>
            </a:r>
            <a:r>
              <a:rPr lang="en-US" b="1" dirty="0" smtClean="0"/>
              <a:t> </a:t>
            </a:r>
            <a:r>
              <a:rPr lang="en-US" b="1" dirty="0" err="1" smtClean="0"/>
              <a:t>được</a:t>
            </a:r>
            <a:r>
              <a:rPr lang="en-US" b="1" dirty="0" smtClean="0"/>
              <a:t> </a:t>
            </a:r>
            <a:r>
              <a:rPr lang="en-US" b="1" dirty="0" err="1" smtClean="0"/>
              <a:t>bao</a:t>
            </a:r>
            <a:r>
              <a:rPr lang="en-US" b="1" dirty="0" smtClean="0"/>
              <a:t> </a:t>
            </a:r>
            <a:r>
              <a:rPr lang="en-US" b="1" dirty="0" err="1" smtClean="0"/>
              <a:t>phủ</a:t>
            </a:r>
            <a:r>
              <a:rPr lang="en-US" b="1" dirty="0" smtClean="0"/>
              <a:t> </a:t>
            </a:r>
            <a:r>
              <a:rPr lang="en-US" b="1" dirty="0" err="1" smtClean="0"/>
              <a:t>bởi</a:t>
            </a:r>
            <a:r>
              <a:rPr lang="en-US" b="1" dirty="0" smtClean="0"/>
              <a:t> β2GPI </a:t>
            </a:r>
            <a:r>
              <a:rPr lang="en-US" b="1" dirty="0" err="1" smtClean="0"/>
              <a:t>tinh</a:t>
            </a:r>
            <a:r>
              <a:rPr lang="en-US" b="1" dirty="0" smtClean="0"/>
              <a:t> </a:t>
            </a:r>
            <a:r>
              <a:rPr lang="en-US" b="1" dirty="0" err="1" smtClean="0"/>
              <a:t>chế</a:t>
            </a:r>
            <a:r>
              <a:rPr lang="en-US" dirty="0" smtClean="0"/>
              <a:t>. </a:t>
            </a:r>
            <a:r>
              <a:rPr lang="en-US" dirty="0" err="1" smtClean="0"/>
              <a:t>Sau</a:t>
            </a:r>
            <a:r>
              <a:rPr lang="en-US" dirty="0" smtClean="0"/>
              <a:t> ủ, </a:t>
            </a:r>
            <a:r>
              <a:rPr lang="en-US" dirty="0" err="1" smtClean="0"/>
              <a:t>tách</a:t>
            </a:r>
            <a:r>
              <a:rPr lang="en-US" dirty="0" smtClean="0"/>
              <a:t> </a:t>
            </a:r>
            <a:r>
              <a:rPr lang="en-US" dirty="0" err="1" smtClean="0"/>
              <a:t>từ</a:t>
            </a:r>
            <a:r>
              <a:rPr lang="en-US" dirty="0" smtClean="0"/>
              <a:t> </a:t>
            </a:r>
            <a:r>
              <a:rPr lang="en-US" dirty="0" err="1" smtClean="0"/>
              <a:t>tính</a:t>
            </a:r>
            <a:r>
              <a:rPr lang="en-US" dirty="0" smtClean="0"/>
              <a:t>, </a:t>
            </a:r>
            <a:r>
              <a:rPr lang="en-US" dirty="0" err="1" smtClean="0"/>
              <a:t>và</a:t>
            </a:r>
            <a:r>
              <a:rPr lang="en-US" dirty="0" smtClean="0"/>
              <a:t> </a:t>
            </a:r>
            <a:r>
              <a:rPr lang="en-US" dirty="0" err="1" smtClean="0"/>
              <a:t>rữa</a:t>
            </a:r>
            <a:r>
              <a:rPr lang="en-US" dirty="0" smtClean="0"/>
              <a:t>. </a:t>
            </a:r>
            <a:r>
              <a:rPr lang="en-US" dirty="0" err="1" smtClean="0"/>
              <a:t>Thêm</a:t>
            </a:r>
            <a:r>
              <a:rPr lang="en-US" dirty="0" smtClean="0"/>
              <a:t> </a:t>
            </a:r>
            <a:r>
              <a:rPr lang="en-US" dirty="0" err="1" smtClean="0"/>
              <a:t>chất</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chứa</a:t>
            </a:r>
            <a:r>
              <a:rPr lang="en-US" dirty="0" smtClean="0"/>
              <a:t> </a:t>
            </a:r>
            <a:r>
              <a:rPr lang="en-US" dirty="0" err="1" smtClean="0"/>
              <a:t>isoluminol</a:t>
            </a:r>
            <a:r>
              <a:rPr lang="en-US" dirty="0" smtClean="0"/>
              <a:t>-labeled antihuman IgG antibody </a:t>
            </a:r>
            <a:r>
              <a:rPr lang="en-US" dirty="0" err="1" smtClean="0"/>
              <a:t>có</a:t>
            </a:r>
            <a:r>
              <a:rPr lang="en-US" dirty="0" smtClean="0"/>
              <a:t> </a:t>
            </a:r>
            <a:r>
              <a:rPr lang="en-US" dirty="0" err="1" smtClean="0"/>
              <a:t>thể</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anti-β2GPI IgG </a:t>
            </a:r>
            <a:r>
              <a:rPr lang="en-US" dirty="0" err="1" smtClean="0"/>
              <a:t>trong</a:t>
            </a:r>
            <a:r>
              <a:rPr lang="en-US" dirty="0" smtClean="0"/>
              <a:t> </a:t>
            </a:r>
            <a:r>
              <a:rPr lang="en-US" dirty="0" err="1" smtClean="0"/>
              <a:t>mẫu</a:t>
            </a:r>
            <a:r>
              <a:rPr lang="en-US" dirty="0" smtClean="0"/>
              <a:t>. </a:t>
            </a:r>
            <a:r>
              <a:rPr lang="en-US" dirty="0" err="1" smtClean="0"/>
              <a:t>Sau</a:t>
            </a:r>
            <a:r>
              <a:rPr lang="en-US" dirty="0" smtClean="0"/>
              <a:t> ủ </a:t>
            </a:r>
            <a:r>
              <a:rPr lang="en-US" dirty="0" err="1" smtClean="0"/>
              <a:t>lần</a:t>
            </a:r>
            <a:r>
              <a:rPr lang="en-US" dirty="0" smtClean="0"/>
              <a:t> 2, </a:t>
            </a:r>
            <a:r>
              <a:rPr lang="en-US" dirty="0" err="1" smtClean="0"/>
              <a:t>tách</a:t>
            </a:r>
            <a:r>
              <a:rPr lang="en-US" dirty="0" smtClean="0"/>
              <a:t> </a:t>
            </a:r>
            <a:r>
              <a:rPr lang="en-US" dirty="0" err="1" smtClean="0"/>
              <a:t>từ</a:t>
            </a:r>
            <a:r>
              <a:rPr lang="en-US" dirty="0" smtClean="0"/>
              <a:t> </a:t>
            </a:r>
            <a:r>
              <a:rPr lang="en-US" dirty="0" err="1" smtClean="0"/>
              <a:t>tính</a:t>
            </a:r>
            <a:r>
              <a:rPr lang="en-US" dirty="0" smtClean="0"/>
              <a:t> </a:t>
            </a:r>
            <a:r>
              <a:rPr lang="en-US" dirty="0" err="1" smtClean="0"/>
              <a:t>và</a:t>
            </a:r>
            <a:r>
              <a:rPr lang="en-US" dirty="0" smtClean="0"/>
              <a:t> </a:t>
            </a:r>
            <a:r>
              <a:rPr lang="en-US" dirty="0" err="1" smtClean="0"/>
              <a:t>rữa</a:t>
            </a:r>
            <a:r>
              <a:rPr lang="en-US" dirty="0" smtClean="0"/>
              <a:t>. </a:t>
            </a:r>
            <a:r>
              <a:rPr lang="en-US" dirty="0" err="1" smtClean="0"/>
              <a:t>Chất</a:t>
            </a:r>
            <a:r>
              <a:rPr lang="en-US" dirty="0" smtClean="0"/>
              <a:t> </a:t>
            </a:r>
            <a:r>
              <a:rPr lang="en-US" dirty="0" err="1" smtClean="0"/>
              <a:t>gây</a:t>
            </a:r>
            <a:r>
              <a:rPr lang="en-US" dirty="0" smtClean="0"/>
              <a:t> </a:t>
            </a:r>
            <a:r>
              <a:rPr lang="en-US" dirty="0" err="1" smtClean="0"/>
              <a:t>phản</a:t>
            </a:r>
            <a:r>
              <a:rPr lang="en-US" dirty="0" smtClean="0"/>
              <a:t> </a:t>
            </a:r>
            <a:r>
              <a:rPr lang="en-US" dirty="0" err="1" smtClean="0"/>
              <a:t>ứng</a:t>
            </a:r>
            <a:r>
              <a:rPr lang="en-US" dirty="0" smtClean="0"/>
              <a:t> </a:t>
            </a:r>
            <a:r>
              <a:rPr lang="en-US" dirty="0" err="1" smtClean="0"/>
              <a:t>quang</a:t>
            </a:r>
            <a:r>
              <a:rPr lang="en-US" dirty="0" smtClean="0"/>
              <a:t> </a:t>
            </a:r>
            <a:r>
              <a:rPr lang="en-US" dirty="0" err="1" smtClean="0"/>
              <a:t>học</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ánh</a:t>
            </a:r>
            <a:r>
              <a:rPr lang="en-US" dirty="0" smtClean="0"/>
              <a:t> </a:t>
            </a:r>
            <a:r>
              <a:rPr lang="en-US" dirty="0" err="1" smtClean="0"/>
              <a:t>sáng</a:t>
            </a:r>
            <a:r>
              <a:rPr lang="en-US" dirty="0" smtClean="0"/>
              <a:t> </a:t>
            </a:r>
            <a:r>
              <a:rPr lang="en-US" dirty="0" err="1" smtClean="0"/>
              <a:t>tỏa</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đo</a:t>
            </a:r>
            <a:r>
              <a:rPr lang="en-US" dirty="0"/>
              <a:t> </a:t>
            </a:r>
            <a:r>
              <a:rPr lang="en-US" dirty="0" err="1" smtClean="0"/>
              <a:t>đơn</a:t>
            </a:r>
            <a:r>
              <a:rPr lang="en-US" dirty="0" smtClean="0"/>
              <a:t> </a:t>
            </a:r>
            <a:r>
              <a:rPr lang="en-US" dirty="0" err="1" smtClean="0"/>
              <a:t>vị</a:t>
            </a:r>
            <a:r>
              <a:rPr lang="en-US" dirty="0" smtClean="0"/>
              <a:t> RLUs. RLUs </a:t>
            </a:r>
            <a:r>
              <a:rPr lang="en-US" dirty="0" err="1" smtClean="0"/>
              <a:t>tỉ</a:t>
            </a:r>
            <a:r>
              <a:rPr lang="en-US" dirty="0" smtClean="0"/>
              <a:t> </a:t>
            </a:r>
            <a:r>
              <a:rPr lang="en-US" dirty="0" err="1" smtClean="0"/>
              <a:t>lệ</a:t>
            </a:r>
            <a:r>
              <a:rPr lang="en-US" dirty="0" smtClean="0"/>
              <a:t> </a:t>
            </a:r>
            <a:r>
              <a:rPr lang="en-US" dirty="0" err="1" smtClean="0"/>
              <a:t>với</a:t>
            </a:r>
            <a:r>
              <a:rPr lang="en-US" dirty="0" smtClean="0"/>
              <a:t> </a:t>
            </a:r>
            <a:r>
              <a:rPr lang="en-US" dirty="0" err="1" smtClean="0"/>
              <a:t>nồng</a:t>
            </a:r>
            <a:r>
              <a:rPr lang="en-US" dirty="0" smtClean="0"/>
              <a:t> </a:t>
            </a:r>
            <a:r>
              <a:rPr lang="en-US" dirty="0" err="1" smtClean="0"/>
              <a:t>độ</a:t>
            </a:r>
            <a:r>
              <a:rPr lang="en-US" dirty="0" smtClean="0"/>
              <a:t> </a:t>
            </a:r>
            <a:r>
              <a:rPr lang="en-US" dirty="0" err="1" smtClean="0"/>
              <a:t>kháng</a:t>
            </a:r>
            <a:r>
              <a:rPr lang="en-US" dirty="0" smtClean="0"/>
              <a:t> </a:t>
            </a:r>
            <a:r>
              <a:rPr lang="en-US" dirty="0" err="1" smtClean="0"/>
              <a:t>thể</a:t>
            </a:r>
            <a:r>
              <a:rPr lang="en-US" dirty="0" smtClean="0"/>
              <a:t> </a:t>
            </a:r>
            <a:r>
              <a:rPr lang="en-US" dirty="0" err="1" smtClean="0"/>
              <a:t>trong</a:t>
            </a:r>
            <a:r>
              <a:rPr lang="en-US" dirty="0" smtClean="0"/>
              <a:t> </a:t>
            </a:r>
            <a:r>
              <a:rPr lang="en-US" dirty="0" err="1" smtClean="0"/>
              <a:t>mẫu</a:t>
            </a:r>
            <a:r>
              <a:rPr lang="en-US" sz="2400" dirty="0" smtClean="0"/>
              <a:t/>
            </a:r>
            <a:br>
              <a:rPr lang="en-US" sz="2400" dirty="0" smtClean="0"/>
            </a:br>
            <a:endParaRPr lang="en-US" dirty="0"/>
          </a:p>
          <a:p>
            <a:endParaRPr lang="en-US" dirty="0"/>
          </a:p>
          <a:p>
            <a:endParaRPr lang="en-US" dirty="0"/>
          </a:p>
        </p:txBody>
      </p:sp>
    </p:spTree>
    <p:extLst>
      <p:ext uri="{BB962C8B-B14F-4D97-AF65-F5344CB8AC3E}">
        <p14:creationId xmlns:p14="http://schemas.microsoft.com/office/powerpoint/2010/main" val="28149239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1"/>
          </p:cNvSpPr>
          <p:nvPr>
            <p:ph idx="1"/>
          </p:nvPr>
        </p:nvSpPr>
        <p:spPr/>
        <p:txBody>
          <a:bodyPr/>
          <a:lstStyle/>
          <a:p>
            <a:r>
              <a:rPr lang="en-US" dirty="0" smtClean="0"/>
              <a:t>β2-glycoprotein IgG cartridge for 50 determination: </a:t>
            </a:r>
            <a:r>
              <a:rPr lang="en-US" dirty="0" err="1" smtClean="0"/>
              <a:t>một</a:t>
            </a:r>
            <a:r>
              <a:rPr lang="en-US" dirty="0" smtClean="0"/>
              <a:t> </a:t>
            </a:r>
            <a:r>
              <a:rPr lang="en-US" dirty="0" err="1" smtClean="0"/>
              <a:t>kít</a:t>
            </a:r>
            <a:r>
              <a:rPr lang="en-US" dirty="0" smtClean="0"/>
              <a:t> </a:t>
            </a:r>
            <a:r>
              <a:rPr lang="en-US" dirty="0" err="1" smtClean="0"/>
              <a:t>chứa</a:t>
            </a:r>
            <a:r>
              <a:rPr lang="en-US" dirty="0" smtClean="0"/>
              <a:t> 1 </a:t>
            </a:r>
            <a:r>
              <a:rPr lang="en-US" dirty="0" err="1" smtClean="0"/>
              <a:t>lọ</a:t>
            </a:r>
            <a:r>
              <a:rPr lang="en-US" dirty="0" smtClean="0"/>
              <a:t> </a:t>
            </a:r>
            <a:r>
              <a:rPr lang="en-US" dirty="0" err="1" smtClean="0"/>
              <a:t>hạt</a:t>
            </a:r>
            <a:r>
              <a:rPr lang="en-US" dirty="0" smtClean="0"/>
              <a:t> </a:t>
            </a:r>
            <a:r>
              <a:rPr lang="en-US" dirty="0" err="1" smtClean="0"/>
              <a:t>từ</a:t>
            </a:r>
            <a:r>
              <a:rPr lang="en-US" dirty="0" smtClean="0"/>
              <a:t> </a:t>
            </a:r>
            <a:r>
              <a:rPr lang="en-US" dirty="0" err="1" smtClean="0"/>
              <a:t>tính</a:t>
            </a:r>
            <a:r>
              <a:rPr lang="en-US" dirty="0" smtClean="0"/>
              <a:t> </a:t>
            </a:r>
            <a:r>
              <a:rPr lang="en-US" dirty="0" err="1" smtClean="0"/>
              <a:t>được</a:t>
            </a:r>
            <a:r>
              <a:rPr lang="en-US" dirty="0" smtClean="0"/>
              <a:t> </a:t>
            </a:r>
            <a:r>
              <a:rPr lang="en-US" dirty="0" err="1" smtClean="0"/>
              <a:t>phủ</a:t>
            </a:r>
            <a:r>
              <a:rPr lang="en-US" dirty="0" smtClean="0"/>
              <a:t> </a:t>
            </a:r>
            <a:r>
              <a:rPr lang="en-US" dirty="0" err="1" smtClean="0"/>
              <a:t>kháng</a:t>
            </a:r>
            <a:r>
              <a:rPr lang="en-US" dirty="0" smtClean="0"/>
              <a:t> </a:t>
            </a:r>
            <a:r>
              <a:rPr lang="en-US" dirty="0" err="1" smtClean="0"/>
              <a:t>thể</a:t>
            </a:r>
            <a:r>
              <a:rPr lang="en-US" dirty="0" smtClean="0"/>
              <a:t>, </a:t>
            </a:r>
            <a:r>
              <a:rPr lang="en-US" dirty="0" err="1" smtClean="0"/>
              <a:t>một</a:t>
            </a:r>
            <a:r>
              <a:rPr lang="en-US" dirty="0" smtClean="0"/>
              <a:t> </a:t>
            </a:r>
            <a:r>
              <a:rPr lang="en-US" dirty="0" err="1" smtClean="0"/>
              <a:t>chất</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đệm</a:t>
            </a:r>
            <a:endParaRPr lang="en-US" dirty="0" smtClean="0"/>
          </a:p>
          <a:p>
            <a:r>
              <a:rPr lang="en-US" dirty="0" smtClean="0"/>
              <a:t>Anti β2-glycoprotein-I calibrator 1: dung </a:t>
            </a:r>
            <a:r>
              <a:rPr lang="en-US" dirty="0" err="1" smtClean="0"/>
              <a:t>dịch</a:t>
            </a:r>
            <a:r>
              <a:rPr lang="en-US" dirty="0" smtClean="0"/>
              <a:t> anti </a:t>
            </a:r>
            <a:r>
              <a:rPr lang="en-US" dirty="0" err="1" smtClean="0"/>
              <a:t>Anti</a:t>
            </a:r>
            <a:r>
              <a:rPr lang="en-US" dirty="0" smtClean="0"/>
              <a:t> β2-glycoprotein-I IgG</a:t>
            </a:r>
          </a:p>
          <a:p>
            <a:r>
              <a:rPr lang="en-US" dirty="0" smtClean="0"/>
              <a:t>Anti β2-glycoprotein-I calibrator 2</a:t>
            </a:r>
          </a:p>
          <a:p>
            <a:r>
              <a:rPr lang="en-US" dirty="0" smtClean="0"/>
              <a:t>Anti β2-glycoprotein-I IgM: </a:t>
            </a:r>
            <a:r>
              <a:rPr lang="en-US" dirty="0" err="1" smtClean="0"/>
              <a:t>làm</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chỉ</a:t>
            </a:r>
            <a:r>
              <a:rPr lang="en-US" dirty="0" smtClean="0"/>
              <a:t> </a:t>
            </a:r>
            <a:r>
              <a:rPr lang="en-US" dirty="0" err="1" smtClean="0"/>
              <a:t>thay</a:t>
            </a:r>
            <a:r>
              <a:rPr lang="en-US" dirty="0" smtClean="0"/>
              <a:t> </a:t>
            </a:r>
            <a:r>
              <a:rPr lang="en-US" dirty="0" err="1" smtClean="0"/>
              <a:t>kháng</a:t>
            </a:r>
            <a:r>
              <a:rPr lang="en-US" dirty="0" smtClean="0"/>
              <a:t> </a:t>
            </a:r>
            <a:r>
              <a:rPr lang="en-US" dirty="0" err="1" smtClean="0"/>
              <a:t>thể</a:t>
            </a:r>
            <a:r>
              <a:rPr lang="en-US" dirty="0" smtClean="0"/>
              <a:t> IgM</a:t>
            </a:r>
          </a:p>
          <a:p>
            <a:pPr lvl="0"/>
            <a:r>
              <a:rPr lang="en-US" dirty="0"/>
              <a:t>Anti </a:t>
            </a:r>
            <a:r>
              <a:rPr lang="en-US" dirty="0" err="1"/>
              <a:t>Cardiolipin</a:t>
            </a:r>
            <a:r>
              <a:rPr lang="en-US" dirty="0"/>
              <a:t> IgM, IgG </a:t>
            </a:r>
            <a:r>
              <a:rPr lang="en-US" dirty="0" err="1"/>
              <a:t>cũng</a:t>
            </a:r>
            <a:r>
              <a:rPr lang="en-US" dirty="0"/>
              <a:t> </a:t>
            </a:r>
            <a:r>
              <a:rPr lang="en-US" dirty="0" err="1"/>
              <a:t>làm</a:t>
            </a:r>
            <a:r>
              <a:rPr lang="en-US" dirty="0"/>
              <a:t> </a:t>
            </a:r>
            <a:r>
              <a:rPr lang="en-US" dirty="0" err="1"/>
              <a:t>tượng</a:t>
            </a:r>
            <a:r>
              <a:rPr lang="en-US" dirty="0"/>
              <a:t> </a:t>
            </a:r>
            <a:r>
              <a:rPr lang="en-US" dirty="0" err="1"/>
              <a:t>tự</a:t>
            </a:r>
            <a:r>
              <a:rPr lang="en-US" dirty="0"/>
              <a:t> </a:t>
            </a:r>
            <a:r>
              <a:rPr lang="en-US" dirty="0" err="1"/>
              <a:t>nhưng</a:t>
            </a:r>
            <a:r>
              <a:rPr lang="en-US" dirty="0"/>
              <a:t> </a:t>
            </a:r>
            <a:r>
              <a:rPr lang="en-US" dirty="0" err="1"/>
              <a:t>thay</a:t>
            </a:r>
            <a:r>
              <a:rPr lang="en-US" dirty="0"/>
              <a:t> </a:t>
            </a:r>
            <a:r>
              <a:rPr lang="en-US" dirty="0" err="1"/>
              <a:t>các</a:t>
            </a:r>
            <a:r>
              <a:rPr lang="en-US" dirty="0"/>
              <a:t> </a:t>
            </a:r>
            <a:r>
              <a:rPr lang="en-US" dirty="0" err="1"/>
              <a:t>kháng</a:t>
            </a:r>
            <a:r>
              <a:rPr lang="en-US" dirty="0"/>
              <a:t> </a:t>
            </a:r>
            <a:r>
              <a:rPr lang="en-US" dirty="0" err="1"/>
              <a:t>thể</a:t>
            </a:r>
            <a:r>
              <a:rPr lang="en-US" dirty="0"/>
              <a:t> </a:t>
            </a:r>
            <a:r>
              <a:rPr lang="en-US" dirty="0" err="1"/>
              <a:t>tương</a:t>
            </a:r>
            <a:r>
              <a:rPr lang="en-US" dirty="0"/>
              <a:t> </a:t>
            </a:r>
            <a:r>
              <a:rPr lang="en-US" dirty="0" err="1"/>
              <a:t>ứng</a:t>
            </a:r>
            <a:r>
              <a:rPr lang="en-US" dirty="0"/>
              <a:t> </a:t>
            </a:r>
            <a:r>
              <a:rPr lang="en-US" dirty="0" err="1"/>
              <a:t>trong</a:t>
            </a:r>
            <a:r>
              <a:rPr lang="en-US" dirty="0"/>
              <a:t> </a:t>
            </a:r>
            <a:r>
              <a:rPr lang="en-US" dirty="0" err="1"/>
              <a:t>thuốc</a:t>
            </a:r>
            <a:r>
              <a:rPr lang="en-US" dirty="0"/>
              <a:t> </a:t>
            </a:r>
            <a:r>
              <a:rPr lang="en-US" dirty="0" err="1"/>
              <a:t>thử</a:t>
            </a:r>
            <a:r>
              <a:rPr lang="en-US" dirty="0" smtClean="0"/>
              <a:t>.</a:t>
            </a:r>
          </a:p>
          <a:p>
            <a:pPr lvl="0"/>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&lt;20</a:t>
            </a:r>
            <a:endParaRPr lang="en-US" dirty="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279740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xét</a:t>
            </a:r>
            <a:r>
              <a:rPr lang="en-US" dirty="0" smtClean="0"/>
              <a:t> </a:t>
            </a:r>
            <a:r>
              <a:rPr lang="en-US" dirty="0" err="1" smtClean="0"/>
              <a:t>nghiệm</a:t>
            </a:r>
            <a:r>
              <a:rPr lang="en-US" dirty="0" smtClean="0"/>
              <a:t> </a:t>
            </a:r>
            <a:r>
              <a:rPr lang="en-US" dirty="0" err="1" smtClean="0"/>
              <a:t>tiêu</a:t>
            </a:r>
            <a:r>
              <a:rPr lang="en-US" dirty="0" smtClean="0"/>
              <a:t> </a:t>
            </a:r>
            <a:r>
              <a:rPr lang="en-US" dirty="0" err="1" smtClean="0"/>
              <a:t>sợi</a:t>
            </a:r>
            <a:r>
              <a:rPr lang="en-US" dirty="0" smtClean="0"/>
              <a:t> </a:t>
            </a:r>
            <a:r>
              <a:rPr lang="en-US" dirty="0" err="1" smtClean="0"/>
              <a:t>huyết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4201" y="2160588"/>
            <a:ext cx="5563635" cy="3881437"/>
          </a:xfrm>
          <a:prstGeom prst="rect">
            <a:avLst/>
          </a:prstGeom>
          <a:noFill/>
          <a:ln>
            <a:noFill/>
          </a:ln>
        </p:spPr>
      </p:pic>
    </p:spTree>
    <p:extLst>
      <p:ext uri="{BB962C8B-B14F-4D97-AF65-F5344CB8AC3E}">
        <p14:creationId xmlns:p14="http://schemas.microsoft.com/office/powerpoint/2010/main" val="629570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Dimer</a:t>
            </a:r>
            <a:endParaRPr lang="en-US" dirty="0"/>
          </a:p>
        </p:txBody>
      </p:sp>
      <p:pic>
        <p:nvPicPr>
          <p:cNvPr id="4" name="Content Placeholder 3"/>
          <p:cNvPicPr>
            <a:picLocks noGrp="1" noChangeAspect="1"/>
          </p:cNvPicPr>
          <p:nvPr>
            <p:ph idx="1"/>
          </p:nvPr>
        </p:nvPicPr>
        <p:blipFill>
          <a:blip r:embed="rId2"/>
          <a:stretch>
            <a:fillRect/>
          </a:stretch>
        </p:blipFill>
        <p:spPr>
          <a:xfrm>
            <a:off x="3090862" y="1340810"/>
            <a:ext cx="6010275" cy="3524250"/>
          </a:xfrm>
          <a:prstGeom prst="rect">
            <a:avLst/>
          </a:prstGeom>
        </p:spPr>
      </p:pic>
    </p:spTree>
    <p:extLst>
      <p:ext uri="{BB962C8B-B14F-4D97-AF65-F5344CB8AC3E}">
        <p14:creationId xmlns:p14="http://schemas.microsoft.com/office/powerpoint/2010/main" val="40423145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pPr lvl="0"/>
            <a:r>
              <a:rPr lang="en-US" dirty="0" err="1"/>
              <a:t>Cách</a:t>
            </a:r>
            <a:r>
              <a:rPr lang="en-US" dirty="0"/>
              <a:t> </a:t>
            </a:r>
            <a:r>
              <a:rPr lang="en-US" dirty="0" err="1"/>
              <a:t>đo</a:t>
            </a:r>
            <a:r>
              <a:rPr lang="en-US" dirty="0"/>
              <a:t>: </a:t>
            </a:r>
            <a:r>
              <a:rPr lang="en-US" dirty="0" err="1"/>
              <a:t>khi</a:t>
            </a:r>
            <a:r>
              <a:rPr lang="en-US" dirty="0"/>
              <a:t> plasma </a:t>
            </a:r>
            <a:r>
              <a:rPr lang="en-US" dirty="0" err="1"/>
              <a:t>chứa</a:t>
            </a:r>
            <a:r>
              <a:rPr lang="en-US" dirty="0"/>
              <a:t> D dimer </a:t>
            </a:r>
            <a:r>
              <a:rPr lang="en-US" dirty="0" err="1"/>
              <a:t>được</a:t>
            </a:r>
            <a:r>
              <a:rPr lang="en-US" dirty="0"/>
              <a:t> </a:t>
            </a:r>
            <a:r>
              <a:rPr lang="en-US" dirty="0" err="1"/>
              <a:t>trộn</a:t>
            </a:r>
            <a:r>
              <a:rPr lang="en-US" dirty="0"/>
              <a:t> </a:t>
            </a:r>
            <a:r>
              <a:rPr lang="en-US" dirty="0" err="1"/>
              <a:t>với</a:t>
            </a:r>
            <a:r>
              <a:rPr lang="en-US" dirty="0"/>
              <a:t> </a:t>
            </a:r>
            <a:r>
              <a:rPr lang="en-US" dirty="0" err="1"/>
              <a:t>thuốc</a:t>
            </a:r>
            <a:r>
              <a:rPr lang="en-US" dirty="0"/>
              <a:t> </a:t>
            </a:r>
            <a:r>
              <a:rPr lang="en-US" dirty="0" err="1"/>
              <a:t>thử</a:t>
            </a:r>
            <a:r>
              <a:rPr lang="en-US" dirty="0"/>
              <a:t> latex </a:t>
            </a:r>
            <a:r>
              <a:rPr lang="en-US" dirty="0" err="1"/>
              <a:t>và</a:t>
            </a:r>
            <a:r>
              <a:rPr lang="en-US" dirty="0"/>
              <a:t> </a:t>
            </a:r>
            <a:r>
              <a:rPr lang="en-US" dirty="0" err="1"/>
              <a:t>đệm</a:t>
            </a:r>
            <a:r>
              <a:rPr lang="en-US" dirty="0"/>
              <a:t> </a:t>
            </a:r>
            <a:r>
              <a:rPr lang="en-US" dirty="0" err="1" smtClean="0"/>
              <a:t>chứa</a:t>
            </a:r>
            <a:r>
              <a:rPr lang="en-US" dirty="0" smtClean="0"/>
              <a:t> </a:t>
            </a:r>
            <a:r>
              <a:rPr lang="en-US" dirty="0" err="1" smtClean="0"/>
              <a:t>các</a:t>
            </a:r>
            <a:r>
              <a:rPr lang="en-US" dirty="0" smtClean="0"/>
              <a:t> </a:t>
            </a:r>
            <a:r>
              <a:rPr lang="en-US" dirty="0" err="1" smtClean="0"/>
              <a:t>phân</a:t>
            </a:r>
            <a:r>
              <a:rPr lang="en-US" dirty="0" smtClean="0"/>
              <a:t> </a:t>
            </a:r>
            <a:r>
              <a:rPr lang="en-US" dirty="0" err="1"/>
              <a:t>tử</a:t>
            </a:r>
            <a:r>
              <a:rPr lang="en-US" dirty="0"/>
              <a:t> latex </a:t>
            </a:r>
            <a:r>
              <a:rPr lang="en-US" dirty="0" err="1"/>
              <a:t>dính</a:t>
            </a:r>
            <a:r>
              <a:rPr lang="en-US" dirty="0"/>
              <a:t> </a:t>
            </a:r>
            <a:r>
              <a:rPr lang="en-US" dirty="0" err="1"/>
              <a:t>kết</a:t>
            </a:r>
            <a:r>
              <a:rPr lang="en-US" dirty="0"/>
              <a:t>. </a:t>
            </a:r>
            <a:r>
              <a:rPr lang="en-US" dirty="0" err="1"/>
              <a:t>Mức</a:t>
            </a:r>
            <a:r>
              <a:rPr lang="en-US" dirty="0"/>
              <a:t> </a:t>
            </a:r>
            <a:r>
              <a:rPr lang="en-US" dirty="0" err="1" smtClean="0"/>
              <a:t>độ</a:t>
            </a:r>
            <a:r>
              <a:rPr lang="en-US" dirty="0" smtClean="0"/>
              <a:t> </a:t>
            </a:r>
            <a:r>
              <a:rPr lang="en-US" dirty="0" err="1"/>
              <a:t>dính</a:t>
            </a:r>
            <a:r>
              <a:rPr lang="en-US" dirty="0"/>
              <a:t> </a:t>
            </a:r>
            <a:r>
              <a:rPr lang="en-US" dirty="0" err="1"/>
              <a:t>kết</a:t>
            </a:r>
            <a:r>
              <a:rPr lang="en-US" dirty="0"/>
              <a:t> </a:t>
            </a:r>
            <a:r>
              <a:rPr lang="en-US" dirty="0" err="1"/>
              <a:t>tỉ</a:t>
            </a:r>
            <a:r>
              <a:rPr lang="en-US" dirty="0"/>
              <a:t> </a:t>
            </a:r>
            <a:r>
              <a:rPr lang="en-US" dirty="0" err="1"/>
              <a:t>lệ</a:t>
            </a:r>
            <a:r>
              <a:rPr lang="en-US" dirty="0"/>
              <a:t> </a:t>
            </a:r>
            <a:r>
              <a:rPr lang="en-US" dirty="0" err="1"/>
              <a:t>trực</a:t>
            </a:r>
            <a:r>
              <a:rPr lang="en-US" dirty="0"/>
              <a:t> </a:t>
            </a:r>
            <a:r>
              <a:rPr lang="en-US" dirty="0" err="1"/>
              <a:t>tiếp</a:t>
            </a:r>
            <a:r>
              <a:rPr lang="en-US" dirty="0"/>
              <a:t> </a:t>
            </a:r>
            <a:r>
              <a:rPr lang="en-US" dirty="0" err="1"/>
              <a:t>với</a:t>
            </a:r>
            <a:r>
              <a:rPr lang="en-US" dirty="0"/>
              <a:t> </a:t>
            </a:r>
            <a:r>
              <a:rPr lang="en-US" dirty="0" err="1"/>
              <a:t>nồng</a:t>
            </a:r>
            <a:r>
              <a:rPr lang="en-US" dirty="0"/>
              <a:t> </a:t>
            </a:r>
            <a:r>
              <a:rPr lang="en-US" dirty="0" err="1"/>
              <a:t>độ</a:t>
            </a:r>
            <a:r>
              <a:rPr lang="en-US" dirty="0"/>
              <a:t> D dimer </a:t>
            </a:r>
            <a:r>
              <a:rPr lang="en-US" dirty="0" err="1"/>
              <a:t>trong</a:t>
            </a:r>
            <a:r>
              <a:rPr lang="en-US" dirty="0"/>
              <a:t> </a:t>
            </a:r>
            <a:r>
              <a:rPr lang="en-US" dirty="0" err="1"/>
              <a:t>mẫu</a:t>
            </a:r>
            <a:r>
              <a:rPr lang="en-US" dirty="0"/>
              <a:t> </a:t>
            </a:r>
            <a:r>
              <a:rPr lang="en-US" dirty="0" err="1"/>
              <a:t>và</a:t>
            </a:r>
            <a:r>
              <a:rPr lang="en-US" dirty="0"/>
              <a:t> </a:t>
            </a:r>
            <a:r>
              <a:rPr lang="en-US" dirty="0" err="1"/>
              <a:t>được</a:t>
            </a:r>
            <a:r>
              <a:rPr lang="en-US" dirty="0"/>
              <a:t> </a:t>
            </a:r>
            <a:r>
              <a:rPr lang="en-US" dirty="0" err="1"/>
              <a:t>đo</a:t>
            </a:r>
            <a:r>
              <a:rPr lang="en-US" dirty="0"/>
              <a:t> </a:t>
            </a:r>
            <a:r>
              <a:rPr lang="en-US" dirty="0" err="1"/>
              <a:t>bởi</a:t>
            </a:r>
            <a:r>
              <a:rPr lang="en-US" dirty="0"/>
              <a:t> </a:t>
            </a:r>
            <a:r>
              <a:rPr lang="en-US" dirty="0" err="1"/>
              <a:t>sự</a:t>
            </a:r>
            <a:r>
              <a:rPr lang="en-US" dirty="0"/>
              <a:t> </a:t>
            </a:r>
            <a:r>
              <a:rPr lang="en-US" dirty="0" err="1"/>
              <a:t>giảm</a:t>
            </a:r>
            <a:r>
              <a:rPr lang="en-US" dirty="0"/>
              <a:t> </a:t>
            </a:r>
            <a:r>
              <a:rPr lang="en-US" dirty="0" err="1"/>
              <a:t>truyền</a:t>
            </a:r>
            <a:r>
              <a:rPr lang="en-US" dirty="0"/>
              <a:t> qua </a:t>
            </a:r>
            <a:r>
              <a:rPr lang="en-US" dirty="0" err="1"/>
              <a:t>của</a:t>
            </a:r>
            <a:r>
              <a:rPr lang="en-US" dirty="0"/>
              <a:t> </a:t>
            </a:r>
            <a:r>
              <a:rPr lang="en-US" dirty="0" err="1"/>
              <a:t>ánh</a:t>
            </a:r>
            <a:r>
              <a:rPr lang="en-US" dirty="0"/>
              <a:t> </a:t>
            </a:r>
            <a:r>
              <a:rPr lang="en-US" dirty="0" err="1"/>
              <a:t>sáng</a:t>
            </a:r>
            <a:r>
              <a:rPr lang="en-US" dirty="0"/>
              <a:t> </a:t>
            </a:r>
            <a:r>
              <a:rPr lang="en-US" dirty="0" err="1"/>
              <a:t>gây</a:t>
            </a:r>
            <a:r>
              <a:rPr lang="en-US" dirty="0"/>
              <a:t> </a:t>
            </a:r>
            <a:r>
              <a:rPr lang="en-US" dirty="0" err="1"/>
              <a:t>ra</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dính</a:t>
            </a:r>
            <a:r>
              <a:rPr lang="en-US" dirty="0"/>
              <a:t>. </a:t>
            </a:r>
          </a:p>
          <a:p>
            <a:endParaRPr lang="en-US" dirty="0"/>
          </a:p>
        </p:txBody>
      </p:sp>
    </p:spTree>
    <p:extLst>
      <p:ext uri="{BB962C8B-B14F-4D97-AF65-F5344CB8AC3E}">
        <p14:creationId xmlns:p14="http://schemas.microsoft.com/office/powerpoint/2010/main" val="27117568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a:xfrm>
            <a:off x="950495" y="1552909"/>
            <a:ext cx="10515600" cy="4351338"/>
          </a:xfrm>
        </p:spPr>
        <p:txBody>
          <a:bodyPr/>
          <a:lstStyle/>
          <a:p>
            <a:pPr lvl="1"/>
            <a:r>
              <a:rPr lang="en-US" dirty="0" err="1" smtClean="0"/>
              <a:t>Thuốc</a:t>
            </a:r>
            <a:r>
              <a:rPr lang="en-US" dirty="0" smtClean="0"/>
              <a:t> </a:t>
            </a:r>
            <a:r>
              <a:rPr lang="en-US" dirty="0" err="1"/>
              <a:t>thử</a:t>
            </a:r>
            <a:r>
              <a:rPr lang="en-US" dirty="0"/>
              <a:t> Latex </a:t>
            </a:r>
            <a:r>
              <a:rPr lang="en-US" dirty="0" err="1"/>
              <a:t>là</a:t>
            </a:r>
            <a:r>
              <a:rPr lang="en-US" dirty="0"/>
              <a:t> dung </a:t>
            </a:r>
            <a:r>
              <a:rPr lang="en-US" dirty="0" err="1"/>
              <a:t>dịch</a:t>
            </a:r>
            <a:r>
              <a:rPr lang="en-US" dirty="0"/>
              <a:t> </a:t>
            </a:r>
            <a:r>
              <a:rPr lang="en-US" dirty="0" err="1"/>
              <a:t>lỏng</a:t>
            </a:r>
            <a:r>
              <a:rPr lang="en-US" dirty="0"/>
              <a:t> </a:t>
            </a:r>
            <a:r>
              <a:rPr lang="en-US" dirty="0" err="1"/>
              <a:t>với</a:t>
            </a:r>
            <a:r>
              <a:rPr lang="en-US" dirty="0"/>
              <a:t> </a:t>
            </a:r>
            <a:r>
              <a:rPr lang="en-US" dirty="0" err="1"/>
              <a:t>các</a:t>
            </a:r>
            <a:r>
              <a:rPr lang="en-US" dirty="0"/>
              <a:t> </a:t>
            </a:r>
            <a:r>
              <a:rPr lang="en-US" dirty="0" err="1"/>
              <a:t>phân</a:t>
            </a:r>
            <a:r>
              <a:rPr lang="en-US" dirty="0"/>
              <a:t> </a:t>
            </a:r>
            <a:r>
              <a:rPr lang="en-US" dirty="0" err="1"/>
              <a:t>tử</a:t>
            </a:r>
            <a:r>
              <a:rPr lang="en-US" dirty="0"/>
              <a:t> latex polystyrene </a:t>
            </a:r>
            <a:r>
              <a:rPr lang="en-US" dirty="0" err="1"/>
              <a:t>với</a:t>
            </a:r>
            <a:r>
              <a:rPr lang="en-US" dirty="0"/>
              <a:t> </a:t>
            </a:r>
            <a:r>
              <a:rPr lang="en-US" dirty="0" err="1"/>
              <a:t>kích</a:t>
            </a:r>
            <a:r>
              <a:rPr lang="en-US" dirty="0"/>
              <a:t> </a:t>
            </a:r>
            <a:r>
              <a:rPr lang="en-US" dirty="0" err="1"/>
              <a:t>thước</a:t>
            </a:r>
            <a:r>
              <a:rPr lang="en-US" dirty="0"/>
              <a:t> </a:t>
            </a:r>
            <a:r>
              <a:rPr lang="en-US" dirty="0" err="1"/>
              <a:t>đông</a:t>
            </a:r>
            <a:r>
              <a:rPr lang="en-US" dirty="0"/>
              <a:t> </a:t>
            </a:r>
            <a:r>
              <a:rPr lang="en-US" dirty="0" err="1"/>
              <a:t>nhất</a:t>
            </a:r>
            <a:r>
              <a:rPr lang="en-US" dirty="0"/>
              <a:t> </a:t>
            </a:r>
            <a:r>
              <a:rPr lang="en-US" dirty="0" err="1"/>
              <a:t>được</a:t>
            </a:r>
            <a:r>
              <a:rPr lang="en-US" dirty="0"/>
              <a:t> </a:t>
            </a:r>
            <a:r>
              <a:rPr lang="en-US" dirty="0" err="1"/>
              <a:t>bao</a:t>
            </a:r>
            <a:r>
              <a:rPr lang="en-US" dirty="0"/>
              <a:t> </a:t>
            </a:r>
            <a:r>
              <a:rPr lang="en-US" dirty="0" err="1"/>
              <a:t>phủ</a:t>
            </a:r>
            <a:r>
              <a:rPr lang="en-US" dirty="0"/>
              <a:t> </a:t>
            </a:r>
            <a:r>
              <a:rPr lang="en-US" dirty="0" err="1"/>
              <a:t>bởi</a:t>
            </a:r>
            <a:r>
              <a:rPr lang="en-US" dirty="0"/>
              <a:t> </a:t>
            </a:r>
            <a:r>
              <a:rPr lang="en-US" dirty="0" err="1"/>
              <a:t>mảnh</a:t>
            </a:r>
            <a:r>
              <a:rPr lang="en-US" dirty="0"/>
              <a:t> </a:t>
            </a:r>
            <a:r>
              <a:rPr lang="en-US" b="1" dirty="0"/>
              <a:t>F(ab’)</a:t>
            </a:r>
            <a:r>
              <a:rPr lang="en-US" b="1" baseline="-25000" dirty="0"/>
              <a:t>2  </a:t>
            </a:r>
            <a:r>
              <a:rPr lang="en-US" b="1" dirty="0" err="1"/>
              <a:t>là</a:t>
            </a:r>
            <a:r>
              <a:rPr lang="en-US" b="1" dirty="0"/>
              <a:t> </a:t>
            </a:r>
            <a:r>
              <a:rPr lang="en-US" b="1" dirty="0" err="1"/>
              <a:t>một</a:t>
            </a:r>
            <a:r>
              <a:rPr lang="en-US" b="1" dirty="0"/>
              <a:t> </a:t>
            </a:r>
            <a:r>
              <a:rPr lang="en-US" b="1" dirty="0" err="1"/>
              <a:t>kháng</a:t>
            </a:r>
            <a:r>
              <a:rPr lang="en-US" b="1" dirty="0"/>
              <a:t> </a:t>
            </a:r>
            <a:r>
              <a:rPr lang="en-US" b="1" dirty="0" err="1"/>
              <a:t>thể</a:t>
            </a:r>
            <a:r>
              <a:rPr lang="en-US" b="1" dirty="0"/>
              <a:t> </a:t>
            </a:r>
            <a:r>
              <a:rPr lang="en-US" b="1" dirty="0" err="1"/>
              <a:t>chuyên</a:t>
            </a:r>
            <a:r>
              <a:rPr lang="en-US" b="1" dirty="0"/>
              <a:t> </a:t>
            </a:r>
            <a:r>
              <a:rPr lang="en-US" b="1" dirty="0" err="1"/>
              <a:t>biệt</a:t>
            </a:r>
            <a:r>
              <a:rPr lang="en-US" b="1" dirty="0"/>
              <a:t> </a:t>
            </a:r>
            <a:r>
              <a:rPr lang="en-US" b="1" dirty="0" err="1"/>
              <a:t>cao</a:t>
            </a:r>
            <a:r>
              <a:rPr lang="en-US" b="1" dirty="0"/>
              <a:t> </a:t>
            </a:r>
            <a:r>
              <a:rPr lang="en-US" b="1" dirty="0" err="1"/>
              <a:t>cho</a:t>
            </a:r>
            <a:r>
              <a:rPr lang="en-US" b="1" dirty="0"/>
              <a:t> </a:t>
            </a:r>
            <a:r>
              <a:rPr lang="en-US" b="1" dirty="0" err="1"/>
              <a:t>chuỗi</a:t>
            </a:r>
            <a:r>
              <a:rPr lang="en-US" b="1" dirty="0"/>
              <a:t> D dimer</a:t>
            </a:r>
            <a:r>
              <a:rPr lang="en-US" dirty="0"/>
              <a:t> </a:t>
            </a:r>
            <a:r>
              <a:rPr lang="en-US" dirty="0" err="1"/>
              <a:t>bao</a:t>
            </a:r>
            <a:r>
              <a:rPr lang="en-US" dirty="0"/>
              <a:t> </a:t>
            </a:r>
            <a:r>
              <a:rPr lang="en-US" dirty="0" err="1"/>
              <a:t>gồm</a:t>
            </a:r>
            <a:r>
              <a:rPr lang="en-US" dirty="0"/>
              <a:t> </a:t>
            </a:r>
            <a:r>
              <a:rPr lang="en-US" dirty="0" err="1"/>
              <a:t>cả</a:t>
            </a:r>
            <a:r>
              <a:rPr lang="en-US" dirty="0"/>
              <a:t> </a:t>
            </a:r>
            <a:r>
              <a:rPr lang="en-US" dirty="0" err="1"/>
              <a:t>bắt</a:t>
            </a:r>
            <a:r>
              <a:rPr lang="en-US" dirty="0"/>
              <a:t> </a:t>
            </a:r>
            <a:r>
              <a:rPr lang="en-US" dirty="0" err="1"/>
              <a:t>nguồn</a:t>
            </a:r>
            <a:r>
              <a:rPr lang="en-US" dirty="0"/>
              <a:t> </a:t>
            </a:r>
            <a:r>
              <a:rPr lang="en-US" dirty="0" err="1"/>
              <a:t>từ</a:t>
            </a:r>
            <a:r>
              <a:rPr lang="en-US" dirty="0"/>
              <a:t> fibrin </a:t>
            </a:r>
            <a:r>
              <a:rPr lang="en-US" dirty="0" err="1"/>
              <a:t>hòa</a:t>
            </a:r>
            <a:r>
              <a:rPr lang="en-US" dirty="0"/>
              <a:t> tan. </a:t>
            </a:r>
            <a:r>
              <a:rPr lang="en-US" dirty="0" err="1"/>
              <a:t>Sử</a:t>
            </a:r>
            <a:r>
              <a:rPr lang="en-US" dirty="0"/>
              <a:t> </a:t>
            </a:r>
            <a:r>
              <a:rPr lang="en-US" dirty="0" err="1"/>
              <a:t>dụng</a:t>
            </a:r>
            <a:r>
              <a:rPr lang="en-US" dirty="0"/>
              <a:t> F(ab’)</a:t>
            </a:r>
            <a:r>
              <a:rPr lang="en-US" baseline="-25000" dirty="0"/>
              <a:t>2</a:t>
            </a:r>
            <a:r>
              <a:rPr lang="en-US" dirty="0"/>
              <a:t> </a:t>
            </a:r>
            <a:r>
              <a:rPr lang="en-US" dirty="0" err="1"/>
              <a:t>chuyên</a:t>
            </a:r>
            <a:r>
              <a:rPr lang="en-US" dirty="0"/>
              <a:t> </a:t>
            </a:r>
            <a:r>
              <a:rPr lang="en-US" dirty="0" err="1"/>
              <a:t>biệt</a:t>
            </a:r>
            <a:r>
              <a:rPr lang="en-US" dirty="0"/>
              <a:t> </a:t>
            </a:r>
            <a:r>
              <a:rPr lang="en-US" dirty="0" err="1"/>
              <a:t>hơn</a:t>
            </a:r>
            <a:r>
              <a:rPr lang="en-US" dirty="0"/>
              <a:t> </a:t>
            </a:r>
            <a:r>
              <a:rPr lang="en-US" dirty="0" err="1"/>
              <a:t>phát</a:t>
            </a:r>
            <a:r>
              <a:rPr lang="en-US" dirty="0"/>
              <a:t> </a:t>
            </a:r>
            <a:r>
              <a:rPr lang="en-US" dirty="0" err="1"/>
              <a:t>hiện</a:t>
            </a:r>
            <a:r>
              <a:rPr lang="en-US" dirty="0"/>
              <a:t> D dimer </a:t>
            </a:r>
            <a:r>
              <a:rPr lang="en-US" dirty="0" err="1"/>
              <a:t>tránh</a:t>
            </a:r>
            <a:r>
              <a:rPr lang="en-US" dirty="0"/>
              <a:t> can </a:t>
            </a:r>
            <a:r>
              <a:rPr lang="en-US" dirty="0" err="1"/>
              <a:t>thiệp</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yếu</a:t>
            </a:r>
            <a:r>
              <a:rPr lang="en-US" dirty="0"/>
              <a:t> </a:t>
            </a:r>
            <a:r>
              <a:rPr lang="en-US" dirty="0" err="1"/>
              <a:t>tố</a:t>
            </a:r>
            <a:r>
              <a:rPr lang="en-US" dirty="0"/>
              <a:t> </a:t>
            </a:r>
            <a:r>
              <a:rPr lang="en-US" dirty="0" err="1"/>
              <a:t>nội</a:t>
            </a:r>
            <a:r>
              <a:rPr lang="en-US" dirty="0"/>
              <a:t> </a:t>
            </a:r>
            <a:r>
              <a:rPr lang="en-US" dirty="0" err="1"/>
              <a:t>sinh</a:t>
            </a:r>
            <a:r>
              <a:rPr lang="en-US" dirty="0"/>
              <a:t> </a:t>
            </a:r>
            <a:r>
              <a:rPr lang="en-US" dirty="0" err="1"/>
              <a:t>như</a:t>
            </a:r>
            <a:r>
              <a:rPr lang="en-US" dirty="0"/>
              <a:t> </a:t>
            </a:r>
            <a:r>
              <a:rPr lang="en-US" dirty="0" err="1"/>
              <a:t>yếu</a:t>
            </a:r>
            <a:r>
              <a:rPr lang="en-US" dirty="0"/>
              <a:t> </a:t>
            </a:r>
            <a:r>
              <a:rPr lang="en-US" dirty="0" err="1"/>
              <a:t>tố</a:t>
            </a:r>
            <a:r>
              <a:rPr lang="en-US" dirty="0"/>
              <a:t> </a:t>
            </a:r>
            <a:r>
              <a:rPr lang="en-US" dirty="0" err="1"/>
              <a:t>thấp</a:t>
            </a:r>
            <a:r>
              <a:rPr lang="en-US" dirty="0"/>
              <a:t>. </a:t>
            </a:r>
            <a:r>
              <a:rPr lang="en-US" dirty="0" err="1"/>
              <a:t>Ngoài</a:t>
            </a:r>
            <a:r>
              <a:rPr lang="en-US" dirty="0"/>
              <a:t> </a:t>
            </a:r>
            <a:r>
              <a:rPr lang="en-US" dirty="0" err="1"/>
              <a:t>ra</a:t>
            </a:r>
            <a:r>
              <a:rPr lang="en-US" dirty="0"/>
              <a:t> </a:t>
            </a:r>
            <a:r>
              <a:rPr lang="en-US" dirty="0" err="1"/>
              <a:t>còn</a:t>
            </a:r>
            <a:r>
              <a:rPr lang="en-US" dirty="0"/>
              <a:t> </a:t>
            </a:r>
            <a:r>
              <a:rPr lang="en-US" dirty="0" err="1"/>
              <a:t>chứ</a:t>
            </a:r>
            <a:r>
              <a:rPr lang="en-US" dirty="0"/>
              <a:t> </a:t>
            </a:r>
            <a:r>
              <a:rPr lang="en-US" dirty="0" err="1"/>
              <a:t>đệm</a:t>
            </a:r>
            <a:r>
              <a:rPr lang="en-US" dirty="0"/>
              <a:t>, </a:t>
            </a:r>
            <a:r>
              <a:rPr lang="en-US" dirty="0" err="1"/>
              <a:t>chất</a:t>
            </a:r>
            <a:r>
              <a:rPr lang="en-US" dirty="0"/>
              <a:t> </a:t>
            </a:r>
            <a:r>
              <a:rPr lang="en-US" dirty="0" err="1"/>
              <a:t>bảo</a:t>
            </a:r>
            <a:r>
              <a:rPr lang="en-US" dirty="0"/>
              <a:t> </a:t>
            </a:r>
            <a:r>
              <a:rPr lang="en-US" dirty="0" err="1"/>
              <a:t>quản</a:t>
            </a:r>
            <a:r>
              <a:rPr lang="en-US" dirty="0"/>
              <a:t> </a:t>
            </a:r>
            <a:r>
              <a:rPr lang="en-US" dirty="0" err="1"/>
              <a:t>và</a:t>
            </a:r>
            <a:r>
              <a:rPr lang="en-US" dirty="0"/>
              <a:t> albumin </a:t>
            </a:r>
            <a:r>
              <a:rPr lang="en-US" dirty="0" err="1"/>
              <a:t>huyết</a:t>
            </a:r>
            <a:r>
              <a:rPr lang="en-US" dirty="0"/>
              <a:t> </a:t>
            </a:r>
            <a:r>
              <a:rPr lang="en-US" dirty="0" err="1"/>
              <a:t>thanh</a:t>
            </a:r>
            <a:r>
              <a:rPr lang="en-US" dirty="0"/>
              <a:t> </a:t>
            </a:r>
            <a:r>
              <a:rPr lang="en-US" dirty="0" err="1"/>
              <a:t>bò</a:t>
            </a:r>
            <a:endParaRPr lang="en-US" sz="2000" dirty="0"/>
          </a:p>
          <a:p>
            <a:pPr lvl="1"/>
            <a:r>
              <a:rPr lang="en-US" dirty="0"/>
              <a:t>Reaction buffer: 3lo *6ml </a:t>
            </a:r>
            <a:r>
              <a:rPr lang="en-US" dirty="0" err="1"/>
              <a:t>chứa</a:t>
            </a:r>
            <a:r>
              <a:rPr lang="en-US" dirty="0"/>
              <a:t> albumin </a:t>
            </a:r>
            <a:r>
              <a:rPr lang="en-US" dirty="0" err="1"/>
              <a:t>huyết</a:t>
            </a:r>
            <a:r>
              <a:rPr lang="en-US" dirty="0"/>
              <a:t> </a:t>
            </a:r>
            <a:r>
              <a:rPr lang="en-US" dirty="0" err="1"/>
              <a:t>thanh</a:t>
            </a:r>
            <a:r>
              <a:rPr lang="en-US" dirty="0"/>
              <a:t> </a:t>
            </a:r>
            <a:r>
              <a:rPr lang="en-US" dirty="0" err="1"/>
              <a:t>bò</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endParaRPr lang="en-US" sz="2000" dirty="0"/>
          </a:p>
          <a:p>
            <a:pPr lvl="1"/>
            <a:r>
              <a:rPr lang="en-US" dirty="0"/>
              <a:t>D dimer calibrator: 2 </a:t>
            </a:r>
            <a:r>
              <a:rPr lang="en-US" dirty="0" err="1"/>
              <a:t>lọ</a:t>
            </a:r>
            <a:r>
              <a:rPr lang="en-US" dirty="0"/>
              <a:t> *1ml </a:t>
            </a:r>
            <a:r>
              <a:rPr lang="en-US" dirty="0" err="1"/>
              <a:t>là</a:t>
            </a:r>
            <a:r>
              <a:rPr lang="en-US" dirty="0"/>
              <a:t> </a:t>
            </a:r>
            <a:r>
              <a:rPr lang="en-US" dirty="0" err="1"/>
              <a:t>một</a:t>
            </a:r>
            <a:r>
              <a:rPr lang="en-US" dirty="0"/>
              <a:t> dung </a:t>
            </a:r>
            <a:r>
              <a:rPr lang="en-US" dirty="0" err="1"/>
              <a:t>dịch</a:t>
            </a:r>
            <a:r>
              <a:rPr lang="en-US" dirty="0"/>
              <a:t> </a:t>
            </a:r>
            <a:r>
              <a:rPr lang="en-US" dirty="0" err="1"/>
              <a:t>khô</a:t>
            </a:r>
            <a:r>
              <a:rPr lang="en-US" dirty="0"/>
              <a:t> </a:t>
            </a:r>
            <a:r>
              <a:rPr lang="en-US" dirty="0" err="1"/>
              <a:t>của</a:t>
            </a:r>
            <a:r>
              <a:rPr lang="en-US" dirty="0"/>
              <a:t> </a:t>
            </a:r>
            <a:r>
              <a:rPr lang="en-US" b="1" dirty="0" err="1"/>
              <a:t>phân</a:t>
            </a:r>
            <a:r>
              <a:rPr lang="en-US" b="1" dirty="0"/>
              <a:t> </a:t>
            </a:r>
            <a:r>
              <a:rPr lang="en-US" b="1" dirty="0" err="1"/>
              <a:t>tử</a:t>
            </a:r>
            <a:r>
              <a:rPr lang="en-US" b="1" dirty="0"/>
              <a:t> D dimer </a:t>
            </a:r>
            <a:r>
              <a:rPr lang="en-US" dirty="0" err="1"/>
              <a:t>được</a:t>
            </a:r>
            <a:r>
              <a:rPr lang="en-US" dirty="0"/>
              <a:t> </a:t>
            </a:r>
            <a:r>
              <a:rPr lang="en-US" dirty="0" err="1"/>
              <a:t>tinh</a:t>
            </a:r>
            <a:r>
              <a:rPr lang="en-US" dirty="0"/>
              <a:t> </a:t>
            </a:r>
            <a:r>
              <a:rPr lang="en-US" dirty="0" err="1"/>
              <a:t>chế</a:t>
            </a:r>
            <a:r>
              <a:rPr lang="en-US" dirty="0"/>
              <a:t> </a:t>
            </a:r>
            <a:r>
              <a:rPr lang="en-US" dirty="0" err="1"/>
              <a:t>từ</a:t>
            </a:r>
            <a:r>
              <a:rPr lang="en-US" dirty="0"/>
              <a:t> fibrin </a:t>
            </a:r>
            <a:r>
              <a:rPr lang="en-US" dirty="0" err="1"/>
              <a:t>người</a:t>
            </a:r>
            <a:r>
              <a:rPr lang="en-US" dirty="0"/>
              <a:t> </a:t>
            </a:r>
            <a:r>
              <a:rPr lang="en-US" dirty="0" err="1"/>
              <a:t>mà</a:t>
            </a:r>
            <a:r>
              <a:rPr lang="en-US" dirty="0"/>
              <a:t> </a:t>
            </a:r>
            <a:r>
              <a:rPr lang="en-US" dirty="0" err="1"/>
              <a:t>được</a:t>
            </a:r>
            <a:r>
              <a:rPr lang="en-US" dirty="0"/>
              <a:t> </a:t>
            </a:r>
            <a:r>
              <a:rPr lang="en-US" dirty="0" err="1"/>
              <a:t>phân</a:t>
            </a:r>
            <a:r>
              <a:rPr lang="en-US" dirty="0"/>
              <a:t> </a:t>
            </a:r>
            <a:r>
              <a:rPr lang="en-US" dirty="0" err="1"/>
              <a:t>hủy</a:t>
            </a:r>
            <a:r>
              <a:rPr lang="en-US" dirty="0"/>
              <a:t> </a:t>
            </a:r>
            <a:r>
              <a:rPr lang="en-US" dirty="0" err="1"/>
              <a:t>bởi</a:t>
            </a:r>
            <a:r>
              <a:rPr lang="en-US" dirty="0"/>
              <a:t> plasma </a:t>
            </a:r>
            <a:r>
              <a:rPr lang="en-US" dirty="0" err="1"/>
              <a:t>người</a:t>
            </a:r>
            <a:r>
              <a:rPr lang="en-US" dirty="0"/>
              <a:t> </a:t>
            </a:r>
            <a:r>
              <a:rPr lang="en-US" dirty="0" err="1"/>
              <a:t>chứa</a:t>
            </a:r>
            <a:r>
              <a:rPr lang="en-US" dirty="0"/>
              <a:t> albumin </a:t>
            </a:r>
            <a:r>
              <a:rPr lang="en-US" dirty="0" err="1"/>
              <a:t>huyết</a:t>
            </a:r>
            <a:r>
              <a:rPr lang="en-US" dirty="0"/>
              <a:t> </a:t>
            </a:r>
            <a:r>
              <a:rPr lang="en-US" dirty="0" err="1"/>
              <a:t>thanh</a:t>
            </a:r>
            <a:r>
              <a:rPr lang="en-US" dirty="0"/>
              <a:t> </a:t>
            </a:r>
            <a:r>
              <a:rPr lang="en-US" dirty="0" err="1"/>
              <a:t>người</a:t>
            </a:r>
            <a:r>
              <a:rPr lang="en-US" dirty="0"/>
              <a:t>, </a:t>
            </a:r>
            <a:r>
              <a:rPr lang="en-US" dirty="0" err="1"/>
              <a:t>chất</a:t>
            </a:r>
            <a:r>
              <a:rPr lang="en-US" dirty="0"/>
              <a:t> </a:t>
            </a:r>
            <a:r>
              <a:rPr lang="en-US" dirty="0" err="1"/>
              <a:t>ổn</a:t>
            </a:r>
            <a:r>
              <a:rPr lang="en-US" dirty="0"/>
              <a:t> </a:t>
            </a:r>
            <a:r>
              <a:rPr lang="en-US" dirty="0" err="1"/>
              <a:t>định</a:t>
            </a:r>
            <a:r>
              <a:rPr lang="en-US" dirty="0"/>
              <a:t>, </a:t>
            </a:r>
            <a:r>
              <a:rPr lang="en-US" dirty="0" err="1"/>
              <a:t>đệm</a:t>
            </a:r>
            <a:r>
              <a:rPr lang="en-US" dirty="0"/>
              <a:t> </a:t>
            </a:r>
            <a:r>
              <a:rPr lang="en-US" dirty="0" err="1"/>
              <a:t>và</a:t>
            </a:r>
            <a:r>
              <a:rPr lang="en-US" dirty="0"/>
              <a:t> </a:t>
            </a:r>
            <a:r>
              <a:rPr lang="en-US" dirty="0" err="1"/>
              <a:t>chất</a:t>
            </a:r>
            <a:r>
              <a:rPr lang="en-US" dirty="0"/>
              <a:t> </a:t>
            </a:r>
            <a:r>
              <a:rPr lang="en-US" dirty="0" err="1"/>
              <a:t>bảo</a:t>
            </a:r>
            <a:r>
              <a:rPr lang="en-US" dirty="0"/>
              <a:t> </a:t>
            </a:r>
            <a:r>
              <a:rPr lang="en-US" dirty="0" err="1"/>
              <a:t>quản</a:t>
            </a:r>
            <a:r>
              <a:rPr lang="en-US" dirty="0" smtClean="0"/>
              <a:t>.</a:t>
            </a:r>
            <a:endParaRPr lang="en-US" sz="2000" dirty="0"/>
          </a:p>
        </p:txBody>
      </p:sp>
    </p:spTree>
    <p:extLst>
      <p:ext uri="{BB962C8B-B14F-4D97-AF65-F5344CB8AC3E}">
        <p14:creationId xmlns:p14="http://schemas.microsoft.com/office/powerpoint/2010/main" val="21578275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Diễn</a:t>
            </a:r>
            <a:r>
              <a:rPr lang="en-US" dirty="0" smtClean="0"/>
              <a:t> </a:t>
            </a:r>
            <a:r>
              <a:rPr lang="en-US" dirty="0" err="1" smtClean="0"/>
              <a:t>giải</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normAutofit/>
          </a:bodyPr>
          <a:lstStyle/>
          <a:p>
            <a:pPr lvl="0"/>
            <a:r>
              <a:rPr lang="en-US" dirty="0"/>
              <a:t>D dimer </a:t>
            </a:r>
            <a:r>
              <a:rPr lang="en-US" dirty="0" err="1"/>
              <a:t>tăng</a:t>
            </a:r>
            <a:r>
              <a:rPr lang="en-US" dirty="0"/>
              <a:t> </a:t>
            </a:r>
            <a:r>
              <a:rPr lang="en-US" dirty="0" err="1"/>
              <a:t>trong</a:t>
            </a:r>
            <a:r>
              <a:rPr lang="en-US" dirty="0"/>
              <a:t> DIC</a:t>
            </a:r>
          </a:p>
          <a:p>
            <a:pPr lvl="0"/>
            <a:r>
              <a:rPr lang="en-US" dirty="0"/>
              <a:t>D </a:t>
            </a:r>
            <a:r>
              <a:rPr lang="en-US" dirty="0"/>
              <a:t>dimer: </a:t>
            </a:r>
            <a:r>
              <a:rPr lang="en-US" dirty="0" err="1" smtClean="0"/>
              <a:t>giá</a:t>
            </a:r>
            <a:r>
              <a:rPr lang="en-US" dirty="0" smtClean="0"/>
              <a:t> </a:t>
            </a:r>
            <a:r>
              <a:rPr lang="en-US" dirty="0" err="1"/>
              <a:t>trị</a:t>
            </a:r>
            <a:r>
              <a:rPr lang="en-US" dirty="0"/>
              <a:t> </a:t>
            </a:r>
            <a:r>
              <a:rPr lang="en-US" dirty="0" err="1"/>
              <a:t>dự</a:t>
            </a:r>
            <a:r>
              <a:rPr lang="en-US" dirty="0"/>
              <a:t> </a:t>
            </a:r>
            <a:r>
              <a:rPr lang="en-US" dirty="0" err="1"/>
              <a:t>báo</a:t>
            </a:r>
            <a:r>
              <a:rPr lang="en-US" dirty="0"/>
              <a:t> </a:t>
            </a:r>
            <a:r>
              <a:rPr lang="en-US" dirty="0" err="1"/>
              <a:t>âm</a:t>
            </a:r>
            <a:r>
              <a:rPr lang="en-US" dirty="0"/>
              <a:t> </a:t>
            </a:r>
            <a:r>
              <a:rPr lang="en-US" dirty="0" err="1" smtClean="0"/>
              <a:t>cao</a:t>
            </a:r>
            <a:r>
              <a:rPr lang="en-US" dirty="0" smtClean="0">
                <a:sym typeface="Wingdings" panose="05000000000000000000" pitchFamily="2" charset="2"/>
              </a:rPr>
              <a:t></a:t>
            </a:r>
            <a:r>
              <a:rPr lang="en-US" dirty="0" smtClean="0"/>
              <a:t> </a:t>
            </a:r>
            <a:r>
              <a:rPr lang="en-US" dirty="0" err="1"/>
              <a:t>loại</a:t>
            </a:r>
            <a:r>
              <a:rPr lang="en-US" dirty="0"/>
              <a:t> </a:t>
            </a:r>
            <a:r>
              <a:rPr lang="en-US" dirty="0" err="1"/>
              <a:t>trừ</a:t>
            </a:r>
            <a:r>
              <a:rPr lang="en-US" dirty="0"/>
              <a:t> </a:t>
            </a:r>
            <a:r>
              <a:rPr lang="en-US" dirty="0" smtClean="0"/>
              <a:t>DVT. </a:t>
            </a:r>
            <a:r>
              <a:rPr lang="en-US" dirty="0" err="1"/>
              <a:t>Tuy</a:t>
            </a:r>
            <a:r>
              <a:rPr lang="en-US" dirty="0"/>
              <a:t> </a:t>
            </a:r>
            <a:r>
              <a:rPr lang="en-US" dirty="0" err="1"/>
              <a:t>nhiên</a:t>
            </a:r>
            <a:r>
              <a:rPr lang="en-US" dirty="0"/>
              <a:t> D dimer </a:t>
            </a:r>
            <a:r>
              <a:rPr lang="en-US" dirty="0" err="1"/>
              <a:t>một</a:t>
            </a:r>
            <a:r>
              <a:rPr lang="en-US" dirty="0"/>
              <a:t> </a:t>
            </a:r>
            <a:r>
              <a:rPr lang="en-US" dirty="0" err="1"/>
              <a:t>mình</a:t>
            </a:r>
            <a:r>
              <a:rPr lang="en-US" dirty="0"/>
              <a:t> </a:t>
            </a:r>
            <a:r>
              <a:rPr lang="en-US" dirty="0" err="1"/>
              <a:t>không</a:t>
            </a:r>
            <a:r>
              <a:rPr lang="en-US" dirty="0"/>
              <a:t> </a:t>
            </a:r>
            <a:r>
              <a:rPr lang="en-US" dirty="0" err="1"/>
              <a:t>nên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loại</a:t>
            </a:r>
            <a:r>
              <a:rPr lang="en-US" dirty="0"/>
              <a:t> </a:t>
            </a:r>
            <a:r>
              <a:rPr lang="en-US" dirty="0" err="1"/>
              <a:t>trừ</a:t>
            </a:r>
            <a:r>
              <a:rPr lang="en-US" dirty="0"/>
              <a:t> </a:t>
            </a:r>
            <a:r>
              <a:rPr lang="en-US" dirty="0" err="1"/>
              <a:t>chẩn</a:t>
            </a:r>
            <a:r>
              <a:rPr lang="en-US" dirty="0"/>
              <a:t> </a:t>
            </a:r>
            <a:r>
              <a:rPr lang="en-US" dirty="0" err="1"/>
              <a:t>đoán</a:t>
            </a:r>
            <a:r>
              <a:rPr lang="en-US" dirty="0"/>
              <a:t> DVT ở </a:t>
            </a:r>
            <a:r>
              <a:rPr lang="en-US" dirty="0" err="1"/>
              <a:t>những</a:t>
            </a:r>
            <a:r>
              <a:rPr lang="en-US" dirty="0"/>
              <a:t> </a:t>
            </a:r>
            <a:r>
              <a:rPr lang="en-US" dirty="0" err="1"/>
              <a:t>bệnh</a:t>
            </a:r>
            <a:r>
              <a:rPr lang="en-US" dirty="0"/>
              <a:t> </a:t>
            </a:r>
            <a:r>
              <a:rPr lang="en-US" dirty="0" err="1"/>
              <a:t>nhân</a:t>
            </a:r>
            <a:r>
              <a:rPr lang="en-US" dirty="0"/>
              <a:t> </a:t>
            </a:r>
            <a:r>
              <a:rPr lang="en-US" dirty="0" err="1"/>
              <a:t>có</a:t>
            </a:r>
            <a:r>
              <a:rPr lang="en-US" dirty="0"/>
              <a:t> </a:t>
            </a:r>
            <a:r>
              <a:rPr lang="en-US" dirty="0" err="1"/>
              <a:t>đặc</a:t>
            </a:r>
            <a:r>
              <a:rPr lang="en-US" dirty="0"/>
              <a:t> </a:t>
            </a:r>
            <a:r>
              <a:rPr lang="en-US" dirty="0" err="1"/>
              <a:t>điểm</a:t>
            </a:r>
            <a:r>
              <a:rPr lang="en-US" dirty="0"/>
              <a:t> </a:t>
            </a:r>
            <a:r>
              <a:rPr lang="en-US" dirty="0" err="1"/>
              <a:t>lâm</a:t>
            </a:r>
            <a:r>
              <a:rPr lang="en-US" dirty="0"/>
              <a:t> </a:t>
            </a:r>
            <a:r>
              <a:rPr lang="en-US" dirty="0" err="1"/>
              <a:t>sàng</a:t>
            </a:r>
            <a:r>
              <a:rPr lang="en-US" dirty="0"/>
              <a:t> </a:t>
            </a:r>
            <a:r>
              <a:rPr lang="en-US" dirty="0" err="1"/>
              <a:t>trước</a:t>
            </a:r>
            <a:r>
              <a:rPr lang="en-US" dirty="0"/>
              <a:t> test </a:t>
            </a:r>
            <a:r>
              <a:rPr lang="en-US" dirty="0" err="1"/>
              <a:t>nghi</a:t>
            </a:r>
            <a:r>
              <a:rPr lang="en-US" dirty="0"/>
              <a:t> </a:t>
            </a:r>
            <a:r>
              <a:rPr lang="en-US" dirty="0" err="1"/>
              <a:t>ngờ</a:t>
            </a:r>
            <a:r>
              <a:rPr lang="en-US" dirty="0"/>
              <a:t> </a:t>
            </a:r>
            <a:r>
              <a:rPr lang="en-US" dirty="0" err="1"/>
              <a:t>cao</a:t>
            </a:r>
            <a:r>
              <a:rPr lang="en-US" dirty="0"/>
              <a:t>.</a:t>
            </a:r>
          </a:p>
          <a:p>
            <a:pPr lvl="0"/>
            <a:r>
              <a:rPr lang="en-US" dirty="0" smtClean="0"/>
              <a:t>D-dimer: </a:t>
            </a:r>
            <a:r>
              <a:rPr lang="en-US" dirty="0" err="1" smtClean="0"/>
              <a:t>giá</a:t>
            </a:r>
            <a:r>
              <a:rPr lang="en-US" dirty="0" smtClean="0"/>
              <a:t> </a:t>
            </a:r>
            <a:r>
              <a:rPr lang="en-US" dirty="0" err="1"/>
              <a:t>trị</a:t>
            </a:r>
            <a:r>
              <a:rPr lang="en-US" dirty="0"/>
              <a:t> </a:t>
            </a:r>
            <a:r>
              <a:rPr lang="en-US" dirty="0" err="1"/>
              <a:t>dự</a:t>
            </a:r>
            <a:r>
              <a:rPr lang="en-US" dirty="0"/>
              <a:t> </a:t>
            </a:r>
            <a:r>
              <a:rPr lang="en-US" dirty="0" err="1" smtClean="0"/>
              <a:t>báo</a:t>
            </a:r>
            <a:r>
              <a:rPr lang="en-US" dirty="0" smtClean="0"/>
              <a:t> </a:t>
            </a:r>
            <a:r>
              <a:rPr lang="en-US" dirty="0" err="1"/>
              <a:t>dương</a:t>
            </a:r>
            <a:r>
              <a:rPr lang="en-US" dirty="0"/>
              <a:t> </a:t>
            </a:r>
            <a:r>
              <a:rPr lang="en-US" dirty="0" err="1"/>
              <a:t>thấp</a:t>
            </a:r>
            <a:r>
              <a:rPr lang="en-US" dirty="0"/>
              <a:t> </a:t>
            </a:r>
            <a:r>
              <a:rPr lang="en-US" dirty="0" err="1"/>
              <a:t>cho</a:t>
            </a:r>
            <a:r>
              <a:rPr lang="en-US" dirty="0"/>
              <a:t> VTE</a:t>
            </a:r>
          </a:p>
          <a:p>
            <a:pPr lvl="0"/>
            <a:r>
              <a:rPr lang="en-US" dirty="0" err="1"/>
              <a:t>Nó</a:t>
            </a:r>
            <a:r>
              <a:rPr lang="en-US" dirty="0"/>
              <a:t> </a:t>
            </a:r>
            <a:r>
              <a:rPr lang="en-US" dirty="0" err="1"/>
              <a:t>có</a:t>
            </a:r>
            <a:r>
              <a:rPr lang="en-US" dirty="0"/>
              <a:t> </a:t>
            </a:r>
            <a:r>
              <a:rPr lang="en-US" dirty="0" err="1"/>
              <a:t>thể</a:t>
            </a:r>
            <a:r>
              <a:rPr lang="en-US" dirty="0"/>
              <a:t> </a:t>
            </a:r>
            <a:r>
              <a:rPr lang="en-US" dirty="0" err="1"/>
              <a:t>tăng</a:t>
            </a:r>
            <a:r>
              <a:rPr lang="en-US" dirty="0"/>
              <a:t> </a:t>
            </a:r>
            <a:r>
              <a:rPr lang="en-US" dirty="0" err="1"/>
              <a:t>trong</a:t>
            </a:r>
            <a:r>
              <a:rPr lang="en-US" dirty="0"/>
              <a:t>: </a:t>
            </a:r>
            <a:r>
              <a:rPr lang="en-US" dirty="0" err="1"/>
              <a:t>thai</a:t>
            </a:r>
            <a:r>
              <a:rPr lang="en-US" dirty="0"/>
              <a:t> </a:t>
            </a:r>
            <a:r>
              <a:rPr lang="en-US" dirty="0" err="1"/>
              <a:t>kì</a:t>
            </a:r>
            <a:r>
              <a:rPr lang="en-US" dirty="0"/>
              <a:t>, </a:t>
            </a:r>
            <a:r>
              <a:rPr lang="en-US" dirty="0" err="1"/>
              <a:t>bệnh</a:t>
            </a:r>
            <a:r>
              <a:rPr lang="en-US" dirty="0"/>
              <a:t> </a:t>
            </a:r>
            <a:r>
              <a:rPr lang="en-US" dirty="0" err="1"/>
              <a:t>ác</a:t>
            </a:r>
            <a:r>
              <a:rPr lang="en-US" dirty="0"/>
              <a:t> </a:t>
            </a:r>
            <a:r>
              <a:rPr lang="en-US" dirty="0" err="1"/>
              <a:t>tính</a:t>
            </a:r>
            <a:r>
              <a:rPr lang="en-US" dirty="0"/>
              <a:t>, </a:t>
            </a:r>
            <a:r>
              <a:rPr lang="en-US" dirty="0" err="1"/>
              <a:t>nhiễm</a:t>
            </a:r>
            <a:r>
              <a:rPr lang="en-US" dirty="0"/>
              <a:t> </a:t>
            </a:r>
            <a:r>
              <a:rPr lang="en-US" dirty="0" err="1"/>
              <a:t>trùng</a:t>
            </a:r>
            <a:r>
              <a:rPr lang="en-US" dirty="0"/>
              <a:t>, DIC, </a:t>
            </a:r>
            <a:r>
              <a:rPr lang="en-US" dirty="0" err="1"/>
              <a:t>cơn</a:t>
            </a:r>
            <a:r>
              <a:rPr lang="en-US" dirty="0"/>
              <a:t> </a:t>
            </a:r>
            <a:r>
              <a:rPr lang="en-US" dirty="0" err="1"/>
              <a:t>tắc</a:t>
            </a:r>
            <a:r>
              <a:rPr lang="en-US" dirty="0"/>
              <a:t> </a:t>
            </a:r>
            <a:r>
              <a:rPr lang="en-US" dirty="0" err="1"/>
              <a:t>mạch</a:t>
            </a:r>
            <a:r>
              <a:rPr lang="en-US" dirty="0"/>
              <a:t> </a:t>
            </a:r>
            <a:r>
              <a:rPr lang="en-US" dirty="0" err="1"/>
              <a:t>hồng</a:t>
            </a:r>
            <a:r>
              <a:rPr lang="en-US" dirty="0"/>
              <a:t> </a:t>
            </a:r>
            <a:r>
              <a:rPr lang="en-US" dirty="0" err="1"/>
              <a:t>cầu</a:t>
            </a:r>
            <a:r>
              <a:rPr lang="en-US" dirty="0"/>
              <a:t> </a:t>
            </a:r>
            <a:r>
              <a:rPr lang="en-US" dirty="0" err="1"/>
              <a:t>hình</a:t>
            </a:r>
            <a:r>
              <a:rPr lang="en-US" dirty="0"/>
              <a:t> </a:t>
            </a:r>
            <a:r>
              <a:rPr lang="en-US" dirty="0" err="1"/>
              <a:t>liềm</a:t>
            </a:r>
            <a:r>
              <a:rPr lang="en-US" dirty="0"/>
              <a:t>, </a:t>
            </a:r>
            <a:r>
              <a:rPr lang="en-US" dirty="0" err="1"/>
              <a:t>phẫu</a:t>
            </a:r>
            <a:r>
              <a:rPr lang="en-US" dirty="0"/>
              <a:t> </a:t>
            </a:r>
            <a:r>
              <a:rPr lang="en-US" dirty="0" err="1"/>
              <a:t>thuật</a:t>
            </a:r>
            <a:r>
              <a:rPr lang="en-US" dirty="0"/>
              <a:t>, </a:t>
            </a:r>
            <a:r>
              <a:rPr lang="en-US" dirty="0" err="1"/>
              <a:t>bỏng</a:t>
            </a:r>
            <a:r>
              <a:rPr lang="en-US" dirty="0"/>
              <a:t>, </a:t>
            </a:r>
            <a:r>
              <a:rPr lang="en-US" dirty="0" err="1"/>
              <a:t>bệnh</a:t>
            </a:r>
            <a:r>
              <a:rPr lang="en-US" dirty="0"/>
              <a:t> </a:t>
            </a:r>
            <a:r>
              <a:rPr lang="en-US" dirty="0" err="1"/>
              <a:t>gan</a:t>
            </a:r>
            <a:r>
              <a:rPr lang="en-US" dirty="0"/>
              <a:t>, </a:t>
            </a:r>
            <a:r>
              <a:rPr lang="en-US" dirty="0" err="1"/>
              <a:t>rắn</a:t>
            </a:r>
            <a:r>
              <a:rPr lang="en-US" dirty="0"/>
              <a:t> </a:t>
            </a:r>
            <a:r>
              <a:rPr lang="en-US" dirty="0" err="1"/>
              <a:t>cắn</a:t>
            </a:r>
            <a:r>
              <a:rPr lang="en-US" dirty="0"/>
              <a:t>, rung </a:t>
            </a:r>
            <a:r>
              <a:rPr lang="en-US" dirty="0" err="1"/>
              <a:t>nhĩ</a:t>
            </a:r>
            <a:r>
              <a:rPr lang="en-US" dirty="0"/>
              <a:t>, </a:t>
            </a:r>
            <a:r>
              <a:rPr lang="en-US" dirty="0" err="1"/>
              <a:t>suy</a:t>
            </a:r>
            <a:r>
              <a:rPr lang="en-US" dirty="0"/>
              <a:t> </a:t>
            </a:r>
            <a:r>
              <a:rPr lang="en-US" dirty="0" err="1"/>
              <a:t>thận</a:t>
            </a:r>
            <a:r>
              <a:rPr lang="en-US" dirty="0"/>
              <a:t>, </a:t>
            </a:r>
            <a:r>
              <a:rPr lang="en-US" dirty="0" err="1"/>
              <a:t>suy</a:t>
            </a:r>
            <a:r>
              <a:rPr lang="en-US" dirty="0"/>
              <a:t> </a:t>
            </a:r>
            <a:r>
              <a:rPr lang="en-US" dirty="0" err="1"/>
              <a:t>tim</a:t>
            </a:r>
            <a:r>
              <a:rPr lang="en-US" dirty="0"/>
              <a:t>, </a:t>
            </a:r>
            <a:r>
              <a:rPr lang="en-US" dirty="0" err="1"/>
              <a:t>bệnh</a:t>
            </a:r>
            <a:r>
              <a:rPr lang="en-US" dirty="0"/>
              <a:t> </a:t>
            </a:r>
            <a:r>
              <a:rPr lang="en-US" dirty="0" err="1"/>
              <a:t>thuyên</a:t>
            </a:r>
            <a:r>
              <a:rPr lang="en-US" dirty="0"/>
              <a:t> </a:t>
            </a:r>
            <a:r>
              <a:rPr lang="en-US" dirty="0" err="1"/>
              <a:t>tắc</a:t>
            </a:r>
            <a:r>
              <a:rPr lang="en-US" dirty="0"/>
              <a:t> </a:t>
            </a:r>
            <a:r>
              <a:rPr lang="en-US" dirty="0" err="1"/>
              <a:t>huyết</a:t>
            </a:r>
            <a:r>
              <a:rPr lang="en-US" dirty="0"/>
              <a:t> </a:t>
            </a:r>
            <a:r>
              <a:rPr lang="en-US" dirty="0" err="1"/>
              <a:t>khối</a:t>
            </a:r>
            <a:r>
              <a:rPr lang="en-US" dirty="0"/>
              <a:t> </a:t>
            </a:r>
            <a:r>
              <a:rPr lang="en-US" dirty="0" err="1"/>
              <a:t>tĩnh</a:t>
            </a:r>
            <a:r>
              <a:rPr lang="en-US" dirty="0"/>
              <a:t> </a:t>
            </a:r>
            <a:r>
              <a:rPr lang="en-US" dirty="0" err="1"/>
              <a:t>mạch</a:t>
            </a:r>
            <a:r>
              <a:rPr lang="en-US" dirty="0"/>
              <a:t>, </a:t>
            </a:r>
            <a:r>
              <a:rPr lang="en-US" dirty="0" err="1"/>
              <a:t>phẫu</a:t>
            </a:r>
            <a:r>
              <a:rPr lang="en-US" dirty="0"/>
              <a:t> </a:t>
            </a:r>
            <a:r>
              <a:rPr lang="en-US" dirty="0" err="1"/>
              <a:t>thuật</a:t>
            </a:r>
            <a:r>
              <a:rPr lang="en-US" dirty="0"/>
              <a:t> </a:t>
            </a:r>
            <a:r>
              <a:rPr lang="en-US" dirty="0" err="1"/>
              <a:t>động</a:t>
            </a:r>
            <a:r>
              <a:rPr lang="en-US" dirty="0"/>
              <a:t> </a:t>
            </a:r>
            <a:r>
              <a:rPr lang="en-US" dirty="0" err="1"/>
              <a:t>mạch</a:t>
            </a:r>
            <a:r>
              <a:rPr lang="en-US" dirty="0"/>
              <a:t> </a:t>
            </a:r>
            <a:r>
              <a:rPr lang="en-US" dirty="0" err="1"/>
              <a:t>chủ</a:t>
            </a:r>
            <a:r>
              <a:rPr lang="en-US" dirty="0"/>
              <a:t>. </a:t>
            </a:r>
          </a:p>
          <a:p>
            <a:r>
              <a:rPr lang="en-US" dirty="0"/>
              <a:t>D dimer </a:t>
            </a:r>
            <a:r>
              <a:rPr lang="en-US" dirty="0" err="1" smtClean="0"/>
              <a:t>giảm</a:t>
            </a:r>
            <a:r>
              <a:rPr lang="en-US" dirty="0" smtClean="0"/>
              <a:t>: BN</a:t>
            </a:r>
            <a:r>
              <a:rPr lang="en-US" dirty="0" smtClean="0"/>
              <a:t> </a:t>
            </a:r>
            <a:r>
              <a:rPr lang="en-US" dirty="0"/>
              <a:t>DVT </a:t>
            </a:r>
            <a:r>
              <a:rPr lang="en-US" dirty="0" err="1"/>
              <a:t>điều</a:t>
            </a:r>
            <a:r>
              <a:rPr lang="en-US" dirty="0"/>
              <a:t> </a:t>
            </a:r>
            <a:r>
              <a:rPr lang="en-US" dirty="0" err="1"/>
              <a:t>trị</a:t>
            </a:r>
            <a:r>
              <a:rPr lang="en-US" dirty="0"/>
              <a:t> heparin</a:t>
            </a:r>
          </a:p>
        </p:txBody>
      </p:sp>
    </p:spTree>
    <p:extLst>
      <p:ext uri="{BB962C8B-B14F-4D97-AF65-F5344CB8AC3E}">
        <p14:creationId xmlns:p14="http://schemas.microsoft.com/office/powerpoint/2010/main" val="2319879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err="1"/>
              <a:t>Cách</a:t>
            </a:r>
            <a:r>
              <a:rPr lang="en-US" dirty="0"/>
              <a:t> </a:t>
            </a:r>
            <a:r>
              <a:rPr lang="en-US" dirty="0" err="1"/>
              <a:t>làm</a:t>
            </a:r>
            <a:r>
              <a:rPr lang="en-US" dirty="0"/>
              <a:t>: </a:t>
            </a:r>
            <a:r>
              <a:rPr lang="en-US" dirty="0" err="1"/>
              <a:t>Huyết</a:t>
            </a:r>
            <a:r>
              <a:rPr lang="en-US" dirty="0"/>
              <a:t> </a:t>
            </a:r>
            <a:r>
              <a:rPr lang="en-US" dirty="0" err="1"/>
              <a:t>tương</a:t>
            </a:r>
            <a:r>
              <a:rPr lang="en-US" dirty="0"/>
              <a:t> </a:t>
            </a:r>
            <a:r>
              <a:rPr lang="en-US" dirty="0" err="1"/>
              <a:t>tương</a:t>
            </a:r>
            <a:r>
              <a:rPr lang="en-US" dirty="0"/>
              <a:t> </a:t>
            </a:r>
            <a:r>
              <a:rPr lang="en-US" dirty="0" err="1"/>
              <a:t>ngèo</a:t>
            </a:r>
            <a:r>
              <a:rPr lang="en-US" dirty="0"/>
              <a:t> </a:t>
            </a:r>
            <a:r>
              <a:rPr lang="en-US" dirty="0" err="1"/>
              <a:t>tiểu</a:t>
            </a:r>
            <a:r>
              <a:rPr lang="en-US" dirty="0"/>
              <a:t> </a:t>
            </a:r>
            <a:r>
              <a:rPr lang="en-US" dirty="0" err="1"/>
              <a:t>cầu</a:t>
            </a:r>
            <a:r>
              <a:rPr lang="en-US" dirty="0"/>
              <a:t> (PPP) + TF + </a:t>
            </a:r>
            <a:r>
              <a:rPr lang="en-US" dirty="0" err="1"/>
              <a:t>calciclorua</a:t>
            </a:r>
            <a:r>
              <a:rPr lang="en-US" dirty="0"/>
              <a:t> (</a:t>
            </a:r>
            <a:r>
              <a:rPr lang="en-US" dirty="0" smtClean="0"/>
              <a:t>25mM</a:t>
            </a:r>
          </a:p>
          <a:p>
            <a:pPr lvl="1">
              <a:buFont typeface="Arial" panose="020B0604020202020204" pitchFamily="34" charset="0"/>
              <a:buChar char="•"/>
            </a:pPr>
            <a:r>
              <a:rPr lang="en-US" dirty="0" err="1" smtClean="0"/>
              <a:t>Thuốc</a:t>
            </a:r>
            <a:r>
              <a:rPr lang="en-US" dirty="0" smtClean="0"/>
              <a:t> </a:t>
            </a:r>
            <a:r>
              <a:rPr lang="en-US" dirty="0" err="1" smtClean="0"/>
              <a:t>thử</a:t>
            </a:r>
            <a:r>
              <a:rPr lang="en-US" dirty="0" smtClean="0"/>
              <a:t> :</a:t>
            </a:r>
          </a:p>
          <a:p>
            <a:pPr lvl="2">
              <a:buFont typeface="Wingdings" panose="05000000000000000000" pitchFamily="2" charset="2"/>
              <a:buChar char="ü"/>
            </a:pPr>
            <a:r>
              <a:rPr lang="en-US" sz="1800" dirty="0"/>
              <a:t>RTF: </a:t>
            </a:r>
            <a:r>
              <a:rPr lang="en-US" sz="1800" dirty="0" err="1"/>
              <a:t>lọ</a:t>
            </a:r>
            <a:r>
              <a:rPr lang="en-US" sz="1800" dirty="0"/>
              <a:t> 5*8ml </a:t>
            </a:r>
            <a:r>
              <a:rPr lang="en-US" sz="1800" dirty="0" err="1"/>
              <a:t>yếu</a:t>
            </a:r>
            <a:r>
              <a:rPr lang="en-US" sz="1800" dirty="0"/>
              <a:t> </a:t>
            </a:r>
            <a:r>
              <a:rPr lang="en-US" sz="1800" dirty="0" err="1"/>
              <a:t>tố</a:t>
            </a:r>
            <a:r>
              <a:rPr lang="en-US" sz="1800" dirty="0"/>
              <a:t> </a:t>
            </a:r>
            <a:r>
              <a:rPr lang="en-US" sz="1800" dirty="0" err="1"/>
              <a:t>mô</a:t>
            </a:r>
            <a:r>
              <a:rPr lang="en-US" sz="1800" dirty="0"/>
              <a:t> </a:t>
            </a:r>
            <a:r>
              <a:rPr lang="en-US" sz="1800" dirty="0" err="1"/>
              <a:t>người</a:t>
            </a:r>
            <a:r>
              <a:rPr lang="en-US" sz="1800" dirty="0"/>
              <a:t> </a:t>
            </a:r>
            <a:r>
              <a:rPr lang="en-US" sz="1800" dirty="0" err="1"/>
              <a:t>tái</a:t>
            </a:r>
            <a:r>
              <a:rPr lang="en-US" sz="1800" dirty="0"/>
              <a:t> </a:t>
            </a:r>
            <a:r>
              <a:rPr lang="en-US" sz="1800" dirty="0" err="1"/>
              <a:t>tổ</a:t>
            </a:r>
            <a:r>
              <a:rPr lang="en-US" sz="1800" dirty="0"/>
              <a:t> </a:t>
            </a:r>
            <a:r>
              <a:rPr lang="en-US" sz="1800" dirty="0" err="1"/>
              <a:t>hợp</a:t>
            </a:r>
            <a:r>
              <a:rPr lang="en-US" sz="1800" dirty="0"/>
              <a:t> </a:t>
            </a:r>
            <a:r>
              <a:rPr lang="en-US" sz="1800" dirty="0" err="1"/>
              <a:t>khô</a:t>
            </a:r>
            <a:r>
              <a:rPr lang="en-US" sz="1800" dirty="0"/>
              <a:t>, phospholipid </a:t>
            </a:r>
            <a:r>
              <a:rPr lang="en-US" sz="1800" dirty="0" err="1"/>
              <a:t>tổng</a:t>
            </a:r>
            <a:r>
              <a:rPr lang="en-US" sz="1800" dirty="0"/>
              <a:t> </a:t>
            </a:r>
            <a:r>
              <a:rPr lang="en-US" sz="1800" dirty="0" err="1"/>
              <a:t>hợp</a:t>
            </a:r>
            <a:r>
              <a:rPr lang="en-US" sz="1800" dirty="0"/>
              <a:t> </a:t>
            </a:r>
            <a:r>
              <a:rPr lang="en-US" sz="1800" dirty="0" err="1"/>
              <a:t>với</a:t>
            </a:r>
            <a:r>
              <a:rPr lang="en-US" sz="1800" dirty="0"/>
              <a:t> </a:t>
            </a:r>
            <a:r>
              <a:rPr lang="en-US" sz="1800" dirty="0" err="1"/>
              <a:t>chất</a:t>
            </a:r>
            <a:r>
              <a:rPr lang="en-US" sz="1800" dirty="0"/>
              <a:t> </a:t>
            </a:r>
            <a:r>
              <a:rPr lang="en-US" sz="1800" dirty="0" err="1"/>
              <a:t>ổn</a:t>
            </a:r>
            <a:r>
              <a:rPr lang="en-US" sz="1800" dirty="0"/>
              <a:t> </a:t>
            </a:r>
            <a:r>
              <a:rPr lang="en-US" sz="1800" dirty="0" err="1"/>
              <a:t>định</a:t>
            </a:r>
            <a:r>
              <a:rPr lang="en-US" sz="1800" dirty="0"/>
              <a:t>, </a:t>
            </a:r>
            <a:r>
              <a:rPr lang="en-US" sz="1800" dirty="0" err="1"/>
              <a:t>chất</a:t>
            </a:r>
            <a:r>
              <a:rPr lang="en-US" sz="1800" dirty="0"/>
              <a:t> </a:t>
            </a:r>
            <a:r>
              <a:rPr lang="en-US" sz="1800" dirty="0" err="1"/>
              <a:t>bảo</a:t>
            </a:r>
            <a:r>
              <a:rPr lang="en-US" sz="1800" dirty="0"/>
              <a:t> </a:t>
            </a:r>
            <a:r>
              <a:rPr lang="en-US" sz="1800" dirty="0" err="1"/>
              <a:t>quản</a:t>
            </a:r>
            <a:r>
              <a:rPr lang="en-US" sz="1800" dirty="0"/>
              <a:t> </a:t>
            </a:r>
            <a:r>
              <a:rPr lang="en-US" sz="1800" dirty="0" err="1"/>
              <a:t>và</a:t>
            </a:r>
            <a:r>
              <a:rPr lang="en-US" sz="1800" dirty="0"/>
              <a:t> </a:t>
            </a:r>
            <a:r>
              <a:rPr lang="en-US" sz="1800" dirty="0" err="1"/>
              <a:t>đệm</a:t>
            </a:r>
            <a:r>
              <a:rPr lang="en-US" sz="1800" dirty="0"/>
              <a:t>.</a:t>
            </a:r>
          </a:p>
          <a:p>
            <a:pPr lvl="2">
              <a:buFont typeface="Wingdings" panose="05000000000000000000" pitchFamily="2" charset="2"/>
              <a:buChar char="ü"/>
            </a:pPr>
            <a:r>
              <a:rPr lang="en-US" sz="1800" dirty="0"/>
              <a:t>RFT dilute: </a:t>
            </a:r>
            <a:r>
              <a:rPr lang="en-US" sz="1800" dirty="0" err="1"/>
              <a:t>lọ</a:t>
            </a:r>
            <a:r>
              <a:rPr lang="en-US" sz="1800" dirty="0"/>
              <a:t> 5*8ml dung </a:t>
            </a:r>
            <a:r>
              <a:rPr lang="en-US" sz="1800" dirty="0" err="1"/>
              <a:t>dịch</a:t>
            </a:r>
            <a:r>
              <a:rPr lang="en-US" sz="1800" dirty="0"/>
              <a:t> calcium chloride, </a:t>
            </a:r>
            <a:r>
              <a:rPr lang="en-US" sz="1800" dirty="0" err="1"/>
              <a:t>polybrene</a:t>
            </a:r>
            <a:r>
              <a:rPr lang="en-US" sz="1800" dirty="0"/>
              <a:t>, </a:t>
            </a:r>
            <a:r>
              <a:rPr lang="en-US" sz="1800" dirty="0" err="1"/>
              <a:t>và</a:t>
            </a:r>
            <a:r>
              <a:rPr lang="en-US" sz="1800" dirty="0"/>
              <a:t> </a:t>
            </a:r>
            <a:r>
              <a:rPr lang="en-US" sz="1800" dirty="0" err="1"/>
              <a:t>một</a:t>
            </a:r>
            <a:r>
              <a:rPr lang="en-US" sz="1800" dirty="0"/>
              <a:t> </a:t>
            </a:r>
            <a:r>
              <a:rPr lang="en-US" sz="1800" dirty="0" err="1"/>
              <a:t>chất</a:t>
            </a:r>
            <a:r>
              <a:rPr lang="en-US" sz="1800" dirty="0"/>
              <a:t> </a:t>
            </a:r>
            <a:r>
              <a:rPr lang="en-US" sz="1800" dirty="0" err="1"/>
              <a:t>bảo</a:t>
            </a:r>
            <a:r>
              <a:rPr lang="en-US" sz="1800" dirty="0"/>
              <a:t> </a:t>
            </a:r>
            <a:r>
              <a:rPr lang="en-US" sz="1800" dirty="0" err="1" smtClean="0"/>
              <a:t>quản</a:t>
            </a:r>
            <a:endParaRPr lang="en-US" dirty="0" smtClean="0"/>
          </a:p>
          <a:p>
            <a:pPr lvl="1">
              <a:buFont typeface="Arial" panose="020B0604020202020204" pitchFamily="34" charset="0"/>
              <a:buChar char="•"/>
            </a:pPr>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PT: 12-14s</a:t>
            </a:r>
          </a:p>
          <a:p>
            <a:pPr marL="1471400" lvl="8" indent="0">
              <a:buNone/>
            </a:pPr>
            <a:r>
              <a:rPr lang="en-US" dirty="0"/>
              <a:t>	</a:t>
            </a:r>
            <a:r>
              <a:rPr lang="en-US" dirty="0" smtClean="0"/>
              <a:t>         </a:t>
            </a:r>
            <a:r>
              <a:rPr lang="en-US" sz="1800" dirty="0" smtClean="0"/>
              <a:t>INR: 0.8-1.2</a:t>
            </a:r>
            <a:endParaRPr lang="en-US" sz="1800" dirty="0"/>
          </a:p>
        </p:txBody>
      </p:sp>
    </p:spTree>
    <p:extLst>
      <p:ext uri="{BB962C8B-B14F-4D97-AF65-F5344CB8AC3E}">
        <p14:creationId xmlns:p14="http://schemas.microsoft.com/office/powerpoint/2010/main" val="27642826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Plasminogen </a:t>
            </a:r>
            <a:endParaRPr lang="en-US" dirty="0"/>
          </a:p>
        </p:txBody>
      </p:sp>
      <p:sp>
        <p:nvSpPr>
          <p:cNvPr id="3" name="Content Placeholder 2"/>
          <p:cNvSpPr>
            <a:spLocks noGrp="1"/>
          </p:cNvSpPr>
          <p:nvPr>
            <p:ph idx="1"/>
          </p:nvPr>
        </p:nvSpPr>
        <p:spPr/>
        <p:txBody>
          <a:bodyPr>
            <a:normAutofit lnSpcReduction="10000"/>
          </a:bodyPr>
          <a:lstStyle/>
          <a:p>
            <a:pPr lvl="0"/>
            <a:r>
              <a:rPr lang="en-US" dirty="0"/>
              <a:t>Plasminogen </a:t>
            </a:r>
            <a:r>
              <a:rPr lang="en-US" dirty="0" err="1"/>
              <a:t>được</a:t>
            </a:r>
            <a:r>
              <a:rPr lang="en-US" dirty="0"/>
              <a:t> </a:t>
            </a:r>
            <a:r>
              <a:rPr lang="en-US" dirty="0" err="1"/>
              <a:t>tổng</a:t>
            </a:r>
            <a:r>
              <a:rPr lang="en-US" dirty="0"/>
              <a:t> </a:t>
            </a:r>
            <a:r>
              <a:rPr lang="en-US" dirty="0" err="1"/>
              <a:t>hợp</a:t>
            </a:r>
            <a:r>
              <a:rPr lang="en-US" dirty="0"/>
              <a:t> ở </a:t>
            </a:r>
            <a:r>
              <a:rPr lang="en-US" dirty="0" err="1"/>
              <a:t>gan</a:t>
            </a:r>
            <a:r>
              <a:rPr lang="en-US" dirty="0"/>
              <a:t> </a:t>
            </a:r>
            <a:r>
              <a:rPr lang="en-US" dirty="0" err="1"/>
              <a:t>và</a:t>
            </a:r>
            <a:r>
              <a:rPr lang="en-US" dirty="0"/>
              <a:t> </a:t>
            </a:r>
            <a:r>
              <a:rPr lang="en-US" dirty="0" err="1"/>
              <a:t>tuần</a:t>
            </a:r>
            <a:r>
              <a:rPr lang="en-US" dirty="0"/>
              <a:t> </a:t>
            </a:r>
            <a:r>
              <a:rPr lang="en-US" dirty="0" err="1"/>
              <a:t>hoàn</a:t>
            </a:r>
            <a:r>
              <a:rPr lang="en-US" dirty="0"/>
              <a:t> </a:t>
            </a:r>
            <a:r>
              <a:rPr lang="en-US" dirty="0" err="1"/>
              <a:t>dưới</a:t>
            </a:r>
            <a:r>
              <a:rPr lang="en-US" dirty="0"/>
              <a:t> 2 </a:t>
            </a:r>
            <a:r>
              <a:rPr lang="en-US" dirty="0" err="1"/>
              <a:t>dạng</a:t>
            </a:r>
            <a:r>
              <a:rPr lang="en-US" dirty="0"/>
              <a:t> </a:t>
            </a:r>
            <a:r>
              <a:rPr lang="en-US" dirty="0" err="1"/>
              <a:t>Glu</a:t>
            </a:r>
            <a:r>
              <a:rPr lang="en-US" dirty="0"/>
              <a:t>-plasminogen </a:t>
            </a:r>
            <a:r>
              <a:rPr lang="en-US" dirty="0" err="1"/>
              <a:t>và</a:t>
            </a:r>
            <a:r>
              <a:rPr lang="en-US" dirty="0"/>
              <a:t> </a:t>
            </a:r>
            <a:r>
              <a:rPr lang="en-US" dirty="0" err="1"/>
              <a:t>Gly</a:t>
            </a:r>
            <a:r>
              <a:rPr lang="en-US" dirty="0"/>
              <a:t>- plasminogen</a:t>
            </a:r>
            <a:endParaRPr lang="en-US" dirty="0" smtClean="0"/>
          </a:p>
          <a:p>
            <a:pPr lvl="0"/>
            <a:r>
              <a:rPr lang="en-US" dirty="0" smtClean="0"/>
              <a:t>Plasmin: </a:t>
            </a:r>
            <a:r>
              <a:rPr lang="en-US" dirty="0" err="1" smtClean="0"/>
              <a:t>chuyển</a:t>
            </a:r>
            <a:r>
              <a:rPr lang="en-US" dirty="0" smtClean="0"/>
              <a:t> </a:t>
            </a:r>
            <a:r>
              <a:rPr lang="en-US" dirty="0" err="1" smtClean="0"/>
              <a:t>thành</a:t>
            </a:r>
            <a:r>
              <a:rPr lang="en-US" dirty="0" smtClean="0"/>
              <a:t> </a:t>
            </a:r>
            <a:r>
              <a:rPr lang="en-US" dirty="0" err="1" smtClean="0"/>
              <a:t>dạng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nhờ</a:t>
            </a:r>
            <a:r>
              <a:rPr lang="en-US" dirty="0" smtClean="0"/>
              <a:t> </a:t>
            </a:r>
            <a:r>
              <a:rPr lang="en-US" dirty="0" err="1" smtClean="0"/>
              <a:t>tPA</a:t>
            </a:r>
            <a:r>
              <a:rPr lang="en-US" dirty="0" smtClean="0"/>
              <a:t>, </a:t>
            </a:r>
            <a:r>
              <a:rPr lang="en-US" dirty="0" err="1" smtClean="0"/>
              <a:t>với</a:t>
            </a:r>
            <a:r>
              <a:rPr lang="en-US" dirty="0" smtClean="0"/>
              <a:t> </a:t>
            </a:r>
            <a:r>
              <a:rPr lang="en-US" dirty="0" err="1" smtClean="0"/>
              <a:t>sự</a:t>
            </a:r>
            <a:r>
              <a:rPr lang="en-US" dirty="0" smtClean="0"/>
              <a:t> </a:t>
            </a:r>
            <a:r>
              <a:rPr lang="en-US" dirty="0" err="1" smtClean="0"/>
              <a:t>hiện</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cục</a:t>
            </a:r>
            <a:r>
              <a:rPr lang="en-US" dirty="0" smtClean="0"/>
              <a:t> fibrin. </a:t>
            </a:r>
            <a:r>
              <a:rPr lang="en-US" dirty="0" err="1" smtClean="0"/>
              <a:t>Ngoài</a:t>
            </a:r>
            <a:r>
              <a:rPr lang="en-US" dirty="0" smtClean="0"/>
              <a:t> </a:t>
            </a:r>
            <a:r>
              <a:rPr lang="en-US" dirty="0" err="1" smtClean="0"/>
              <a:t>ra</a:t>
            </a:r>
            <a:r>
              <a:rPr lang="en-US" dirty="0" smtClean="0"/>
              <a:t> </a:t>
            </a:r>
            <a:r>
              <a:rPr lang="en-US" dirty="0" err="1" smtClean="0"/>
              <a:t>còn</a:t>
            </a:r>
            <a:r>
              <a:rPr lang="en-US" dirty="0" smtClean="0"/>
              <a:t> qua u-PA, XI, </a:t>
            </a:r>
            <a:r>
              <a:rPr lang="en-US" b="1" dirty="0" smtClean="0"/>
              <a:t>XII</a:t>
            </a:r>
          </a:p>
          <a:p>
            <a:pPr lvl="0"/>
            <a:r>
              <a:rPr lang="en-US" dirty="0" smtClean="0"/>
              <a:t>Plasmin </a:t>
            </a:r>
            <a:r>
              <a:rPr lang="en-US" dirty="0" err="1"/>
              <a:t>cắt</a:t>
            </a:r>
            <a:r>
              <a:rPr lang="en-US" dirty="0"/>
              <a:t> fibrin </a:t>
            </a:r>
            <a:r>
              <a:rPr lang="en-US" dirty="0" err="1"/>
              <a:t>thành</a:t>
            </a:r>
            <a:r>
              <a:rPr lang="en-US" dirty="0"/>
              <a:t> </a:t>
            </a:r>
            <a:r>
              <a:rPr lang="en-US" dirty="0" err="1"/>
              <a:t>sản</a:t>
            </a:r>
            <a:r>
              <a:rPr lang="en-US" dirty="0"/>
              <a:t> </a:t>
            </a:r>
            <a:r>
              <a:rPr lang="en-US" dirty="0" err="1"/>
              <a:t>phẩm</a:t>
            </a:r>
            <a:r>
              <a:rPr lang="en-US" dirty="0"/>
              <a:t> </a:t>
            </a:r>
            <a:r>
              <a:rPr lang="en-US" dirty="0" err="1"/>
              <a:t>thoái</a:t>
            </a:r>
            <a:r>
              <a:rPr lang="en-US" dirty="0"/>
              <a:t> </a:t>
            </a:r>
            <a:r>
              <a:rPr lang="en-US" dirty="0" err="1"/>
              <a:t>giáng</a:t>
            </a:r>
            <a:r>
              <a:rPr lang="en-US" dirty="0"/>
              <a:t> fibrin </a:t>
            </a:r>
            <a:r>
              <a:rPr lang="en-US" dirty="0" err="1"/>
              <a:t>hòa</a:t>
            </a:r>
            <a:r>
              <a:rPr lang="en-US" dirty="0"/>
              <a:t> tan (FDPs). FDPs </a:t>
            </a:r>
            <a:r>
              <a:rPr lang="en-US" dirty="0" err="1"/>
              <a:t>cạnh</a:t>
            </a:r>
            <a:r>
              <a:rPr lang="en-US" dirty="0"/>
              <a:t> </a:t>
            </a:r>
            <a:r>
              <a:rPr lang="en-US" dirty="0" err="1"/>
              <a:t>tranh</a:t>
            </a:r>
            <a:r>
              <a:rPr lang="en-US" dirty="0"/>
              <a:t> </a:t>
            </a:r>
            <a:r>
              <a:rPr lang="en-US" dirty="0" err="1"/>
              <a:t>ức</a:t>
            </a:r>
            <a:r>
              <a:rPr lang="en-US" dirty="0"/>
              <a:t> </a:t>
            </a:r>
            <a:r>
              <a:rPr lang="en-US" dirty="0" err="1"/>
              <a:t>chế</a:t>
            </a:r>
            <a:r>
              <a:rPr lang="en-US" dirty="0"/>
              <a:t> thrombin </a:t>
            </a:r>
            <a:r>
              <a:rPr lang="en-US" dirty="0" err="1"/>
              <a:t>làm</a:t>
            </a:r>
            <a:r>
              <a:rPr lang="en-US" dirty="0"/>
              <a:t> </a:t>
            </a:r>
            <a:r>
              <a:rPr lang="en-US" dirty="0" err="1"/>
              <a:t>giảm</a:t>
            </a:r>
            <a:r>
              <a:rPr lang="en-US" dirty="0"/>
              <a:t> </a:t>
            </a:r>
            <a:r>
              <a:rPr lang="en-US" dirty="0" err="1"/>
              <a:t>chuyển</a:t>
            </a:r>
            <a:r>
              <a:rPr lang="en-US" dirty="0"/>
              <a:t> fibrinogen </a:t>
            </a:r>
            <a:r>
              <a:rPr lang="en-US" dirty="0" err="1"/>
              <a:t>thành</a:t>
            </a:r>
            <a:r>
              <a:rPr lang="en-US" dirty="0"/>
              <a:t> fibrin. Plasmin </a:t>
            </a:r>
            <a:r>
              <a:rPr lang="en-US" dirty="0" err="1" smtClean="0"/>
              <a:t>chịu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cả</a:t>
            </a:r>
            <a:r>
              <a:rPr lang="en-US" dirty="0" smtClean="0"/>
              <a:t> breakdown </a:t>
            </a:r>
            <a:r>
              <a:rPr lang="en-US" dirty="0" err="1" smtClean="0"/>
              <a:t>cục</a:t>
            </a:r>
            <a:r>
              <a:rPr lang="en-US" dirty="0" smtClean="0"/>
              <a:t> </a:t>
            </a:r>
            <a:r>
              <a:rPr lang="en-US" dirty="0" err="1" smtClean="0"/>
              <a:t>máu</a:t>
            </a:r>
            <a:r>
              <a:rPr lang="en-US" dirty="0" smtClean="0"/>
              <a:t> </a:t>
            </a:r>
            <a:r>
              <a:rPr lang="en-US" dirty="0" err="1" smtClean="0"/>
              <a:t>đông</a:t>
            </a:r>
            <a:r>
              <a:rPr lang="en-US" dirty="0" smtClean="0"/>
              <a:t> </a:t>
            </a:r>
            <a:r>
              <a:rPr lang="en-US" dirty="0" err="1" smtClean="0"/>
              <a:t>và</a:t>
            </a:r>
            <a:r>
              <a:rPr lang="en-US" dirty="0" smtClean="0"/>
              <a:t> </a:t>
            </a:r>
            <a:r>
              <a:rPr lang="en-US" dirty="0" err="1" smtClean="0"/>
              <a:t>gián</a:t>
            </a:r>
            <a:r>
              <a:rPr lang="en-US" dirty="0" smtClean="0"/>
              <a:t> </a:t>
            </a:r>
            <a:r>
              <a:rPr lang="en-US" dirty="0" err="1" smtClean="0"/>
              <a:t>tiếp</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hình</a:t>
            </a:r>
            <a:r>
              <a:rPr lang="en-US" dirty="0" smtClean="0"/>
              <a:t> </a:t>
            </a:r>
            <a:r>
              <a:rPr lang="en-US" dirty="0" err="1" smtClean="0"/>
              <a:t>thành</a:t>
            </a:r>
            <a:r>
              <a:rPr lang="en-US" dirty="0" smtClean="0"/>
              <a:t> </a:t>
            </a:r>
            <a:r>
              <a:rPr lang="en-US" dirty="0" err="1" smtClean="0"/>
              <a:t>cục</a:t>
            </a:r>
            <a:r>
              <a:rPr lang="en-US" dirty="0" smtClean="0"/>
              <a:t> </a:t>
            </a:r>
            <a:r>
              <a:rPr lang="en-US" dirty="0" err="1" smtClean="0"/>
              <a:t>máu</a:t>
            </a:r>
            <a:r>
              <a:rPr lang="en-US" dirty="0" smtClean="0"/>
              <a:t> </a:t>
            </a:r>
            <a:r>
              <a:rPr lang="en-US" dirty="0" err="1"/>
              <a:t>đông</a:t>
            </a:r>
            <a:r>
              <a:rPr lang="en-US" dirty="0"/>
              <a:t>. </a:t>
            </a:r>
          </a:p>
          <a:p>
            <a:pPr lvl="0"/>
            <a:r>
              <a:rPr lang="en-US" dirty="0" err="1"/>
              <a:t>Ngoài</a:t>
            </a:r>
            <a:r>
              <a:rPr lang="en-US" dirty="0"/>
              <a:t> </a:t>
            </a:r>
            <a:r>
              <a:rPr lang="en-US" dirty="0" err="1"/>
              <a:t>ra</a:t>
            </a:r>
            <a:r>
              <a:rPr lang="en-US" dirty="0"/>
              <a:t>, plasmin </a:t>
            </a:r>
            <a:r>
              <a:rPr lang="en-US" dirty="0" err="1"/>
              <a:t>còn</a:t>
            </a:r>
            <a:r>
              <a:rPr lang="en-US" dirty="0"/>
              <a:t> </a:t>
            </a:r>
            <a:r>
              <a:rPr lang="en-US" dirty="0" err="1"/>
              <a:t>phân</a:t>
            </a:r>
            <a:r>
              <a:rPr lang="en-US" dirty="0"/>
              <a:t> </a:t>
            </a:r>
            <a:r>
              <a:rPr lang="en-US" dirty="0" err="1"/>
              <a:t>tách</a:t>
            </a:r>
            <a:r>
              <a:rPr lang="en-US" dirty="0"/>
              <a:t> fibronectin, </a:t>
            </a:r>
            <a:r>
              <a:rPr lang="en-US" dirty="0" err="1"/>
              <a:t>thrombospodin</a:t>
            </a:r>
            <a:r>
              <a:rPr lang="en-US" dirty="0"/>
              <a:t>, </a:t>
            </a:r>
            <a:r>
              <a:rPr lang="en-US" dirty="0" err="1"/>
              <a:t>laminin</a:t>
            </a:r>
            <a:r>
              <a:rPr lang="en-US" dirty="0"/>
              <a:t>, VWF, </a:t>
            </a:r>
            <a:r>
              <a:rPr lang="en-US" dirty="0" err="1"/>
              <a:t>một</a:t>
            </a:r>
            <a:r>
              <a:rPr lang="en-US" dirty="0"/>
              <a:t> </a:t>
            </a:r>
            <a:r>
              <a:rPr lang="en-US" dirty="0" err="1"/>
              <a:t>vài</a:t>
            </a:r>
            <a:r>
              <a:rPr lang="en-US" dirty="0"/>
              <a:t> collagenase </a:t>
            </a:r>
            <a:r>
              <a:rPr lang="en-US" dirty="0" err="1"/>
              <a:t>và</a:t>
            </a:r>
            <a:r>
              <a:rPr lang="en-US" dirty="0"/>
              <a:t> </a:t>
            </a:r>
            <a:r>
              <a:rPr lang="en-US" dirty="0" err="1"/>
              <a:t>các</a:t>
            </a:r>
            <a:r>
              <a:rPr lang="en-US" dirty="0"/>
              <a:t> </a:t>
            </a:r>
            <a:r>
              <a:rPr lang="en-US" dirty="0" err="1"/>
              <a:t>phức</a:t>
            </a:r>
            <a:r>
              <a:rPr lang="en-US" dirty="0"/>
              <a:t> </a:t>
            </a:r>
            <a:r>
              <a:rPr lang="en-US" dirty="0" err="1"/>
              <a:t>hợp</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bổ</a:t>
            </a:r>
            <a:r>
              <a:rPr lang="en-US" dirty="0"/>
              <a:t> </a:t>
            </a:r>
            <a:r>
              <a:rPr lang="en-US" dirty="0" err="1" smtClean="0"/>
              <a:t>thể</a:t>
            </a:r>
            <a:r>
              <a:rPr lang="en-US" dirty="0" smtClean="0"/>
              <a:t>, </a:t>
            </a:r>
            <a:r>
              <a:rPr lang="en-US" dirty="0" err="1"/>
              <a:t>vai</a:t>
            </a:r>
            <a:r>
              <a:rPr lang="en-US" dirty="0"/>
              <a:t> </a:t>
            </a:r>
            <a:r>
              <a:rPr lang="en-US" dirty="0" err="1"/>
              <a:t>trò</a:t>
            </a:r>
            <a:r>
              <a:rPr lang="en-US" dirty="0"/>
              <a:t> </a:t>
            </a:r>
            <a:r>
              <a:rPr lang="en-US" dirty="0" err="1"/>
              <a:t>trong</a:t>
            </a:r>
            <a:r>
              <a:rPr lang="en-US" dirty="0"/>
              <a:t> </a:t>
            </a:r>
            <a:r>
              <a:rPr lang="en-US" dirty="0" err="1"/>
              <a:t>rụng</a:t>
            </a:r>
            <a:r>
              <a:rPr lang="en-US" dirty="0"/>
              <a:t> </a:t>
            </a:r>
            <a:r>
              <a:rPr lang="en-US" dirty="0" err="1"/>
              <a:t>trứng</a:t>
            </a:r>
            <a:r>
              <a:rPr lang="en-US" dirty="0"/>
              <a:t> </a:t>
            </a:r>
            <a:r>
              <a:rPr lang="en-US" dirty="0" err="1"/>
              <a:t>và</a:t>
            </a:r>
            <a:r>
              <a:rPr lang="en-US" dirty="0"/>
              <a:t> </a:t>
            </a:r>
            <a:r>
              <a:rPr lang="en-US" dirty="0" err="1"/>
              <a:t>chữa</a:t>
            </a:r>
            <a:r>
              <a:rPr lang="en-US" dirty="0"/>
              <a:t> </a:t>
            </a:r>
            <a:r>
              <a:rPr lang="en-US" dirty="0" err="1"/>
              <a:t>lành</a:t>
            </a:r>
            <a:r>
              <a:rPr lang="en-US" dirty="0"/>
              <a:t> </a:t>
            </a:r>
            <a:r>
              <a:rPr lang="en-US" dirty="0" err="1"/>
              <a:t>vết</a:t>
            </a:r>
            <a:r>
              <a:rPr lang="en-US" dirty="0"/>
              <a:t> </a:t>
            </a:r>
            <a:r>
              <a:rPr lang="en-US" dirty="0" err="1" smtClean="0"/>
              <a:t>thương</a:t>
            </a:r>
            <a:endParaRPr lang="en-US" dirty="0"/>
          </a:p>
          <a:p>
            <a:pPr lvl="0"/>
            <a:r>
              <a:rPr lang="en-US" dirty="0" err="1" smtClean="0"/>
              <a:t>Chất</a:t>
            </a:r>
            <a:r>
              <a:rPr lang="en-US" dirty="0" smtClean="0"/>
              <a:t> </a:t>
            </a:r>
            <a:r>
              <a:rPr lang="en-US" dirty="0" err="1" smtClean="0"/>
              <a:t>ức</a:t>
            </a:r>
            <a:r>
              <a:rPr lang="en-US" dirty="0" smtClean="0"/>
              <a:t> </a:t>
            </a:r>
            <a:r>
              <a:rPr lang="en-US" dirty="0" err="1" smtClean="0"/>
              <a:t>chế</a:t>
            </a:r>
            <a:r>
              <a:rPr lang="en-US" dirty="0" smtClean="0"/>
              <a:t>: </a:t>
            </a:r>
            <a:r>
              <a:rPr lang="en-US" dirty="0"/>
              <a:t>alpha 2 </a:t>
            </a:r>
            <a:r>
              <a:rPr lang="en-US" dirty="0" err="1"/>
              <a:t>antiplasmin</a:t>
            </a:r>
            <a:r>
              <a:rPr lang="en-US" dirty="0"/>
              <a:t> </a:t>
            </a:r>
          </a:p>
          <a:p>
            <a:endParaRPr lang="en-US" dirty="0"/>
          </a:p>
        </p:txBody>
      </p:sp>
    </p:spTree>
    <p:extLst>
      <p:ext uri="{BB962C8B-B14F-4D97-AF65-F5344CB8AC3E}">
        <p14:creationId xmlns:p14="http://schemas.microsoft.com/office/powerpoint/2010/main" val="1369630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pPr lvl="0"/>
            <a:r>
              <a:rPr lang="en-US" dirty="0" err="1" smtClean="0"/>
              <a:t>Đánh</a:t>
            </a:r>
            <a:r>
              <a:rPr lang="en-US" dirty="0" smtClean="0"/>
              <a:t> </a:t>
            </a:r>
            <a:r>
              <a:rPr lang="en-US" dirty="0" err="1"/>
              <a:t>giá</a:t>
            </a:r>
            <a:r>
              <a:rPr lang="en-US" dirty="0"/>
              <a:t> </a:t>
            </a:r>
            <a:r>
              <a:rPr lang="en-US" dirty="0" err="1"/>
              <a:t>miễn</a:t>
            </a:r>
            <a:r>
              <a:rPr lang="en-US" dirty="0"/>
              <a:t> </a:t>
            </a:r>
            <a:r>
              <a:rPr lang="en-US" dirty="0" err="1"/>
              <a:t>dịch</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miễn</a:t>
            </a:r>
            <a:r>
              <a:rPr lang="en-US" dirty="0"/>
              <a:t> </a:t>
            </a:r>
            <a:r>
              <a:rPr lang="en-US" dirty="0" err="1"/>
              <a:t>dịch</a:t>
            </a:r>
            <a:r>
              <a:rPr lang="en-US" dirty="0"/>
              <a:t> </a:t>
            </a:r>
            <a:r>
              <a:rPr lang="en-US" dirty="0" err="1"/>
              <a:t>tồn</a:t>
            </a:r>
            <a:r>
              <a:rPr lang="en-US" dirty="0"/>
              <a:t> </a:t>
            </a:r>
            <a:r>
              <a:rPr lang="en-US" dirty="0" err="1"/>
              <a:t>tại</a:t>
            </a:r>
            <a:r>
              <a:rPr lang="en-US" dirty="0"/>
              <a:t> </a:t>
            </a:r>
            <a:r>
              <a:rPr lang="en-US" dirty="0" err="1"/>
              <a:t>để</a:t>
            </a:r>
            <a:r>
              <a:rPr lang="en-US" dirty="0"/>
              <a:t> </a:t>
            </a:r>
            <a:r>
              <a:rPr lang="en-US" dirty="0" err="1"/>
              <a:t>đo</a:t>
            </a:r>
            <a:r>
              <a:rPr lang="en-US" dirty="0"/>
              <a:t> </a:t>
            </a:r>
            <a:r>
              <a:rPr lang="en-US" dirty="0" err="1"/>
              <a:t>kháng</a:t>
            </a:r>
            <a:r>
              <a:rPr lang="en-US" dirty="0"/>
              <a:t> </a:t>
            </a:r>
            <a:r>
              <a:rPr lang="en-US" dirty="0" err="1"/>
              <a:t>nguyên</a:t>
            </a:r>
            <a:r>
              <a:rPr lang="en-US" dirty="0"/>
              <a:t> PAI-1 </a:t>
            </a:r>
            <a:r>
              <a:rPr lang="en-US" dirty="0" err="1"/>
              <a:t>sử</a:t>
            </a:r>
            <a:r>
              <a:rPr lang="en-US" dirty="0"/>
              <a:t> </a:t>
            </a:r>
            <a:r>
              <a:rPr lang="en-US" dirty="0" err="1"/>
              <a:t>dụng</a:t>
            </a:r>
            <a:r>
              <a:rPr lang="en-US" dirty="0"/>
              <a:t> ELISA</a:t>
            </a:r>
            <a:endParaRPr lang="en-US" sz="2000" dirty="0"/>
          </a:p>
          <a:p>
            <a:r>
              <a:rPr lang="en-US" dirty="0" err="1"/>
              <a:t>Đáng</a:t>
            </a:r>
            <a:r>
              <a:rPr lang="en-US" dirty="0"/>
              <a:t> </a:t>
            </a:r>
            <a:r>
              <a:rPr lang="en-US" dirty="0" err="1"/>
              <a:t>giá</a:t>
            </a:r>
            <a:r>
              <a:rPr lang="en-US" dirty="0"/>
              <a:t> </a:t>
            </a:r>
            <a:r>
              <a:rPr lang="en-US" dirty="0" err="1"/>
              <a:t>chức</a:t>
            </a:r>
            <a:r>
              <a:rPr lang="en-US" dirty="0"/>
              <a:t> </a:t>
            </a:r>
            <a:r>
              <a:rPr lang="en-US" dirty="0" err="1"/>
              <a:t>năng</a:t>
            </a:r>
            <a:r>
              <a:rPr lang="en-US" dirty="0"/>
              <a:t>: </a:t>
            </a:r>
            <a:r>
              <a:rPr lang="en-US" dirty="0" err="1" smtClean="0"/>
              <a:t>đánh</a:t>
            </a:r>
            <a:r>
              <a:rPr lang="en-US" dirty="0" smtClean="0"/>
              <a:t> </a:t>
            </a:r>
            <a:r>
              <a:rPr lang="en-US" dirty="0" err="1" smtClean="0"/>
              <a:t>giá</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đổi</a:t>
            </a:r>
            <a:r>
              <a:rPr lang="en-US" dirty="0" smtClean="0"/>
              <a:t> </a:t>
            </a:r>
            <a:r>
              <a:rPr lang="en-US" dirty="0"/>
              <a:t>plasminogen </a:t>
            </a:r>
            <a:r>
              <a:rPr lang="en-US" dirty="0" smtClean="0">
                <a:sym typeface="Wingdings" panose="05000000000000000000" pitchFamily="2" charset="2"/>
              </a:rPr>
              <a:t></a:t>
            </a:r>
            <a:r>
              <a:rPr lang="en-US" dirty="0" smtClean="0"/>
              <a:t> </a:t>
            </a:r>
            <a:r>
              <a:rPr lang="en-US" dirty="0"/>
              <a:t>plasmin (streptokinase </a:t>
            </a:r>
            <a:r>
              <a:rPr lang="en-US" dirty="0" err="1"/>
              <a:t>hoặc</a:t>
            </a:r>
            <a:r>
              <a:rPr lang="en-US" dirty="0"/>
              <a:t> </a:t>
            </a:r>
            <a:r>
              <a:rPr lang="en-US" dirty="0" err="1"/>
              <a:t>urokinase</a:t>
            </a:r>
            <a:r>
              <a:rPr lang="en-US" dirty="0" smtClean="0"/>
              <a:t>)</a:t>
            </a:r>
            <a:r>
              <a:rPr lang="en-US" dirty="0" smtClean="0">
                <a:sym typeface="Wingdings" panose="05000000000000000000" pitchFamily="2" charset="2"/>
              </a:rPr>
              <a:t> </a:t>
            </a:r>
            <a:r>
              <a:rPr lang="en-US" dirty="0" err="1" smtClean="0">
                <a:sym typeface="Wingdings" panose="05000000000000000000" pitchFamily="2" charset="2"/>
              </a:rPr>
              <a:t>sau</a:t>
            </a:r>
            <a:r>
              <a:rPr lang="en-US" dirty="0" smtClean="0">
                <a:sym typeface="Wingdings" panose="05000000000000000000" pitchFamily="2" charset="2"/>
              </a:rPr>
              <a:t> </a:t>
            </a:r>
            <a:r>
              <a:rPr lang="en-US" dirty="0" err="1" smtClean="0">
                <a:sym typeface="Wingdings" panose="05000000000000000000" pitchFamily="2" charset="2"/>
              </a:rPr>
              <a:t>đó</a:t>
            </a:r>
            <a:r>
              <a:rPr lang="en-US" dirty="0" smtClean="0">
                <a:sym typeface="Wingdings" panose="05000000000000000000" pitchFamily="2" charset="2"/>
              </a:rPr>
              <a:t> </a:t>
            </a:r>
            <a:r>
              <a:rPr lang="en-US" dirty="0" err="1" smtClean="0">
                <a:sym typeface="Wingdings" panose="05000000000000000000" pitchFamily="2" charset="2"/>
              </a:rPr>
              <a:t>đo</a:t>
            </a:r>
            <a:r>
              <a:rPr lang="en-US" dirty="0" smtClean="0">
                <a:sym typeface="Wingdings" panose="05000000000000000000" pitchFamily="2" charset="2"/>
              </a:rPr>
              <a:t> </a:t>
            </a:r>
            <a:r>
              <a:rPr lang="en-US" dirty="0" err="1" smtClean="0">
                <a:sym typeface="Wingdings" panose="05000000000000000000" pitchFamily="2" charset="2"/>
              </a:rPr>
              <a:t>hoạt</a:t>
            </a:r>
            <a:r>
              <a:rPr lang="en-US" dirty="0" smtClean="0">
                <a:sym typeface="Wingdings" panose="05000000000000000000" pitchFamily="2" charset="2"/>
              </a:rPr>
              <a:t> </a:t>
            </a:r>
            <a:r>
              <a:rPr lang="en-US" dirty="0" err="1" smtClean="0">
                <a:sym typeface="Wingdings" panose="05000000000000000000" pitchFamily="2" charset="2"/>
              </a:rPr>
              <a:t>động</a:t>
            </a:r>
            <a:r>
              <a:rPr lang="en-US" dirty="0" smtClean="0"/>
              <a:t> </a:t>
            </a:r>
            <a:r>
              <a:rPr lang="en-US" dirty="0"/>
              <a:t>plasmin </a:t>
            </a:r>
            <a:r>
              <a:rPr lang="en-US" dirty="0" err="1"/>
              <a:t>sử</a:t>
            </a:r>
            <a:r>
              <a:rPr lang="en-US" dirty="0"/>
              <a:t> </a:t>
            </a:r>
            <a:r>
              <a:rPr lang="en-US" dirty="0" err="1"/>
              <a:t>dụng</a:t>
            </a:r>
            <a:r>
              <a:rPr lang="en-US" dirty="0"/>
              <a:t> </a:t>
            </a:r>
            <a:r>
              <a:rPr lang="en-US" dirty="0" err="1"/>
              <a:t>nhiều</a:t>
            </a:r>
            <a:r>
              <a:rPr lang="en-US" dirty="0"/>
              <a:t> </a:t>
            </a:r>
            <a:r>
              <a:rPr lang="en-US" dirty="0" err="1"/>
              <a:t>loại</a:t>
            </a:r>
            <a:r>
              <a:rPr lang="en-US" dirty="0"/>
              <a:t> </a:t>
            </a:r>
            <a:r>
              <a:rPr lang="en-US" dirty="0" err="1"/>
              <a:t>chất</a:t>
            </a:r>
            <a:r>
              <a:rPr lang="en-US" dirty="0"/>
              <a:t> </a:t>
            </a:r>
            <a:r>
              <a:rPr lang="en-US" dirty="0" err="1"/>
              <a:t>nền</a:t>
            </a:r>
            <a:r>
              <a:rPr lang="en-US" dirty="0"/>
              <a:t>. </a:t>
            </a:r>
            <a:endParaRPr lang="en-US" dirty="0" smtClean="0"/>
          </a:p>
          <a:p>
            <a:r>
              <a:rPr lang="en-US" dirty="0" smtClean="0"/>
              <a:t>BVCR </a:t>
            </a:r>
            <a:r>
              <a:rPr lang="en-US" dirty="0" err="1" smtClean="0"/>
              <a:t>sử</a:t>
            </a:r>
            <a:r>
              <a:rPr lang="en-US" dirty="0" smtClean="0"/>
              <a:t> </a:t>
            </a:r>
            <a:r>
              <a:rPr lang="en-US" dirty="0" err="1" smtClean="0"/>
              <a:t>dụng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với</a:t>
            </a:r>
            <a:r>
              <a:rPr lang="en-US" dirty="0" smtClean="0"/>
              <a:t> </a:t>
            </a:r>
            <a:r>
              <a:rPr lang="en-US" dirty="0" err="1" smtClean="0"/>
              <a:t>thuốc</a:t>
            </a:r>
            <a:r>
              <a:rPr lang="en-US" dirty="0" smtClean="0"/>
              <a:t> </a:t>
            </a:r>
            <a:r>
              <a:rPr lang="en-US" dirty="0" err="1" smtClean="0"/>
              <a:t>thử</a:t>
            </a:r>
            <a:r>
              <a:rPr lang="en-US" dirty="0" smtClean="0"/>
              <a:t> </a:t>
            </a:r>
            <a:r>
              <a:rPr lang="en-US" dirty="0" err="1" smtClean="0"/>
              <a:t>chứa</a:t>
            </a:r>
            <a:r>
              <a:rPr lang="en-US" dirty="0" smtClean="0"/>
              <a:t> streptokinase </a:t>
            </a:r>
            <a:r>
              <a:rPr lang="en-US" dirty="0" err="1" smtClean="0"/>
              <a:t>và</a:t>
            </a:r>
            <a:r>
              <a:rPr lang="en-US" dirty="0" smtClean="0"/>
              <a:t> </a:t>
            </a:r>
            <a:r>
              <a:rPr lang="en-US" dirty="0" err="1" smtClean="0"/>
              <a:t>chất</a:t>
            </a:r>
            <a:r>
              <a:rPr lang="en-US" dirty="0" smtClean="0"/>
              <a:t> </a:t>
            </a:r>
            <a:r>
              <a:rPr lang="en-US" dirty="0" err="1" smtClean="0"/>
              <a:t>nền</a:t>
            </a:r>
            <a:r>
              <a:rPr lang="en-US" dirty="0" smtClean="0"/>
              <a:t> fibrin.</a:t>
            </a:r>
          </a:p>
          <a:p>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75-150%</a:t>
            </a:r>
          </a:p>
          <a:p>
            <a:pPr marL="0" indent="0">
              <a:buNone/>
            </a:pPr>
            <a:endParaRPr lang="en-US" dirty="0"/>
          </a:p>
        </p:txBody>
      </p:sp>
    </p:spTree>
    <p:extLst>
      <p:ext uri="{BB962C8B-B14F-4D97-AF65-F5344CB8AC3E}">
        <p14:creationId xmlns:p14="http://schemas.microsoft.com/office/powerpoint/2010/main" val="25510412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Diễn</a:t>
            </a:r>
            <a:r>
              <a:rPr lang="en-US" dirty="0" smtClean="0"/>
              <a:t> </a:t>
            </a:r>
            <a:r>
              <a:rPr lang="en-US" dirty="0" err="1" smtClean="0"/>
              <a:t>giải</a:t>
            </a:r>
            <a:r>
              <a:rPr lang="en-US" dirty="0" smtClean="0"/>
              <a:t> </a:t>
            </a:r>
            <a:r>
              <a:rPr lang="en-US" dirty="0" err="1" smtClean="0"/>
              <a:t>kết</a:t>
            </a:r>
            <a:r>
              <a:rPr lang="en-US" dirty="0" smtClean="0"/>
              <a:t> </a:t>
            </a:r>
            <a:r>
              <a:rPr lang="en-US" dirty="0" err="1" smtClean="0"/>
              <a:t>quả</a:t>
            </a:r>
            <a:endParaRPr lang="en-US" dirty="0"/>
          </a:p>
        </p:txBody>
      </p:sp>
      <p:sp>
        <p:nvSpPr>
          <p:cNvPr id="3" name="Content Placeholder 2"/>
          <p:cNvSpPr>
            <a:spLocks noGrp="1"/>
          </p:cNvSpPr>
          <p:nvPr>
            <p:ph idx="1"/>
          </p:nvPr>
        </p:nvSpPr>
        <p:spPr/>
        <p:txBody>
          <a:bodyPr/>
          <a:lstStyle/>
          <a:p>
            <a:r>
              <a:rPr lang="en-US" dirty="0" err="1" smtClean="0"/>
              <a:t>Thiếu</a:t>
            </a:r>
            <a:r>
              <a:rPr lang="en-US" dirty="0" smtClean="0"/>
              <a:t> di </a:t>
            </a:r>
            <a:r>
              <a:rPr lang="en-US" dirty="0" err="1" smtClean="0"/>
              <a:t>truyền</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3192677"/>
              </p:ext>
            </p:extLst>
          </p:nvPr>
        </p:nvGraphicFramePr>
        <p:xfrm>
          <a:off x="1732546" y="2414658"/>
          <a:ext cx="8726907" cy="4510467"/>
        </p:xfrm>
        <a:graphic>
          <a:graphicData uri="http://schemas.openxmlformats.org/drawingml/2006/table">
            <a:tbl>
              <a:tblPr firstRow="1" firstCol="1" bandRow="1">
                <a:tableStyleId>{5C22544A-7EE6-4342-B048-85BDC9FD1C3A}</a:tableStyleId>
              </a:tblPr>
              <a:tblGrid>
                <a:gridCol w="898613">
                  <a:extLst>
                    <a:ext uri="{9D8B030D-6E8A-4147-A177-3AD203B41FA5}">
                      <a16:colId xmlns:a16="http://schemas.microsoft.com/office/drawing/2014/main" val="3696927974"/>
                    </a:ext>
                  </a:extLst>
                </a:gridCol>
                <a:gridCol w="2903209">
                  <a:extLst>
                    <a:ext uri="{9D8B030D-6E8A-4147-A177-3AD203B41FA5}">
                      <a16:colId xmlns:a16="http://schemas.microsoft.com/office/drawing/2014/main" val="1821688618"/>
                    </a:ext>
                  </a:extLst>
                </a:gridCol>
                <a:gridCol w="2022617">
                  <a:extLst>
                    <a:ext uri="{9D8B030D-6E8A-4147-A177-3AD203B41FA5}">
                      <a16:colId xmlns:a16="http://schemas.microsoft.com/office/drawing/2014/main" val="1283306220"/>
                    </a:ext>
                  </a:extLst>
                </a:gridCol>
                <a:gridCol w="2902468">
                  <a:extLst>
                    <a:ext uri="{9D8B030D-6E8A-4147-A177-3AD203B41FA5}">
                      <a16:colId xmlns:a16="http://schemas.microsoft.com/office/drawing/2014/main" val="2038660669"/>
                    </a:ext>
                  </a:extLst>
                </a:gridCol>
              </a:tblGrid>
              <a:tr h="724851">
                <a:tc>
                  <a:txBody>
                    <a:bodyPr/>
                    <a:lstStyle/>
                    <a:p>
                      <a:pPr marL="457200">
                        <a:lnSpc>
                          <a:spcPct val="115000"/>
                        </a:lnSpc>
                        <a:spcAft>
                          <a:spcPts val="0"/>
                        </a:spcAft>
                      </a:pPr>
                      <a:r>
                        <a:rPr lang="en-US" sz="1800">
                          <a:effectLst/>
                        </a:rPr>
                        <a: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rPr>
                        <a:t>Plasminogen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rPr>
                        <a:t>Độ lưu hành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7623655"/>
                  </a:ext>
                </a:extLst>
              </a:tr>
              <a:tr h="2169120">
                <a:tc>
                  <a:txBody>
                    <a:bodyPr/>
                    <a:lstStyle/>
                    <a:p>
                      <a:pPr marL="457200">
                        <a:lnSpc>
                          <a:spcPct val="115000"/>
                        </a:lnSpc>
                        <a:spcAft>
                          <a:spcPts val="0"/>
                        </a:spcAft>
                      </a:pPr>
                      <a:r>
                        <a:rPr lang="en-US" sz="1800" dirty="0">
                          <a:effectLst/>
                        </a:rPr>
                        <a:t>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rPr>
                        <a:t>Giảm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rPr>
                        <a:t>1:1.6 triệu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err="1" smtClean="0">
                          <a:effectLst/>
                        </a:rPr>
                        <a:t>Liên</a:t>
                      </a:r>
                      <a:r>
                        <a:rPr lang="en-US" sz="1800" dirty="0" smtClean="0">
                          <a:effectLst/>
                        </a:rPr>
                        <a:t> </a:t>
                      </a:r>
                      <a:r>
                        <a:rPr lang="en-US" sz="1800" dirty="0" err="1">
                          <a:effectLst/>
                        </a:rPr>
                        <a:t>quan</a:t>
                      </a:r>
                      <a:r>
                        <a:rPr lang="en-US" sz="1800" dirty="0">
                          <a:effectLst/>
                        </a:rPr>
                        <a:t> </a:t>
                      </a:r>
                      <a:r>
                        <a:rPr lang="en-US" sz="1800" dirty="0" err="1">
                          <a:effectLst/>
                        </a:rPr>
                        <a:t>tới</a:t>
                      </a:r>
                      <a:r>
                        <a:rPr lang="en-US" sz="1800" dirty="0">
                          <a:effectLst/>
                        </a:rPr>
                        <a:t> </a:t>
                      </a:r>
                      <a:r>
                        <a:rPr lang="en-US" sz="1800" dirty="0" err="1">
                          <a:effectLst/>
                        </a:rPr>
                        <a:t>bệnh</a:t>
                      </a:r>
                      <a:r>
                        <a:rPr lang="en-US" sz="1800" dirty="0">
                          <a:effectLst/>
                        </a:rPr>
                        <a:t> </a:t>
                      </a:r>
                      <a:r>
                        <a:rPr lang="en-US" sz="1800" dirty="0" err="1">
                          <a:effectLst/>
                        </a:rPr>
                        <a:t>giả</a:t>
                      </a:r>
                      <a:r>
                        <a:rPr lang="en-US" sz="1800" dirty="0">
                          <a:effectLst/>
                        </a:rPr>
                        <a:t> </a:t>
                      </a:r>
                      <a:r>
                        <a:rPr lang="en-US" sz="1800" dirty="0" err="1">
                          <a:effectLst/>
                        </a:rPr>
                        <a:t>màng</a:t>
                      </a:r>
                      <a:r>
                        <a:rPr lang="en-US" sz="1800" dirty="0">
                          <a:effectLst/>
                        </a:rPr>
                        <a:t> </a:t>
                      </a:r>
                      <a:r>
                        <a:rPr lang="en-US" sz="1800" dirty="0" err="1">
                          <a:effectLst/>
                        </a:rPr>
                        <a:t>đặc</a:t>
                      </a:r>
                      <a:r>
                        <a:rPr lang="en-US" sz="1800" dirty="0">
                          <a:effectLst/>
                        </a:rPr>
                        <a:t> </a:t>
                      </a:r>
                      <a:r>
                        <a:rPr lang="en-US" sz="1800" dirty="0" err="1">
                          <a:effectLst/>
                        </a:rPr>
                        <a:t>biệt</a:t>
                      </a:r>
                      <a:r>
                        <a:rPr lang="en-US" sz="1800" dirty="0">
                          <a:effectLst/>
                        </a:rPr>
                        <a:t> </a:t>
                      </a:r>
                      <a:r>
                        <a:rPr lang="en-US" sz="1800" dirty="0" err="1">
                          <a:effectLst/>
                        </a:rPr>
                        <a:t>viêm</a:t>
                      </a:r>
                      <a:r>
                        <a:rPr lang="en-US" sz="1800" dirty="0">
                          <a:effectLst/>
                        </a:rPr>
                        <a:t> </a:t>
                      </a:r>
                      <a:r>
                        <a:rPr lang="en-US" sz="1800" dirty="0" err="1">
                          <a:effectLst/>
                        </a:rPr>
                        <a:t>kết</a:t>
                      </a:r>
                      <a:r>
                        <a:rPr lang="en-US" sz="1800" dirty="0">
                          <a:effectLst/>
                        </a:rPr>
                        <a:t> </a:t>
                      </a:r>
                      <a:r>
                        <a:rPr lang="en-US" sz="1800" dirty="0" err="1" smtClean="0">
                          <a:effectLst/>
                        </a:rPr>
                        <a:t>mạc</a:t>
                      </a:r>
                      <a:r>
                        <a:rPr lang="en-US" sz="1800" baseline="0" dirty="0" smtClean="0">
                          <a:effectLst/>
                        </a:rPr>
                        <a:t> </a:t>
                      </a:r>
                      <a:r>
                        <a:rPr lang="en-US" sz="1800" dirty="0" err="1" smtClean="0">
                          <a:effectLst/>
                        </a:rPr>
                        <a:t>dạng</a:t>
                      </a:r>
                      <a:r>
                        <a:rPr lang="en-US" sz="1800" dirty="0" smtClean="0">
                          <a:effectLst/>
                        </a:rPr>
                        <a:t> </a:t>
                      </a:r>
                      <a:r>
                        <a:rPr lang="en-US" sz="1800" dirty="0" err="1">
                          <a:effectLst/>
                        </a:rPr>
                        <a:t>gỗ</a:t>
                      </a:r>
                      <a:r>
                        <a:rPr lang="en-US" sz="1800" dirty="0">
                          <a:effectLst/>
                        </a:rPr>
                        <a:t> (ligneous</a:t>
                      </a:r>
                      <a:r>
                        <a:rPr lang="en-US" sz="1800" dirty="0" smtClean="0">
                          <a:effectLst/>
                        </a:rPr>
                        <a:t>),</a:t>
                      </a:r>
                      <a:r>
                        <a:rPr lang="en-US" sz="1800" baseline="0" dirty="0" smtClean="0">
                          <a:effectLst/>
                        </a:rPr>
                        <a:t> </a:t>
                      </a:r>
                      <a:r>
                        <a:rPr lang="en-US" sz="1800" dirty="0" err="1" smtClean="0">
                          <a:effectLst/>
                        </a:rPr>
                        <a:t>giảm</a:t>
                      </a:r>
                      <a:r>
                        <a:rPr lang="en-US" sz="1800" dirty="0" smtClean="0">
                          <a:effectLst/>
                        </a:rPr>
                        <a:t> </a:t>
                      </a:r>
                      <a:r>
                        <a:rPr lang="en-US" sz="1800" dirty="0" err="1">
                          <a:effectLst/>
                        </a:rPr>
                        <a:t>chữa</a:t>
                      </a:r>
                      <a:r>
                        <a:rPr lang="en-US" sz="1800" dirty="0">
                          <a:effectLst/>
                        </a:rPr>
                        <a:t> </a:t>
                      </a:r>
                      <a:r>
                        <a:rPr lang="en-US" sz="1800" dirty="0" err="1">
                          <a:effectLst/>
                        </a:rPr>
                        <a:t>lành</a:t>
                      </a:r>
                      <a:r>
                        <a:rPr lang="en-US" sz="1800" dirty="0">
                          <a:effectLst/>
                        </a:rPr>
                        <a:t> </a:t>
                      </a:r>
                      <a:r>
                        <a:rPr lang="en-US" sz="1800" dirty="0" err="1">
                          <a:effectLst/>
                        </a:rPr>
                        <a:t>vết</a:t>
                      </a:r>
                      <a:r>
                        <a:rPr lang="en-US" sz="1800" dirty="0">
                          <a:effectLst/>
                        </a:rPr>
                        <a:t> </a:t>
                      </a:r>
                      <a:r>
                        <a:rPr lang="en-US" sz="1800" dirty="0" err="1">
                          <a:effectLst/>
                        </a:rPr>
                        <a:t>thương</a:t>
                      </a:r>
                      <a:r>
                        <a:rPr lang="en-US" sz="1800" dirty="0">
                          <a:effectLst/>
                        </a:rPr>
                        <a:t> </a:t>
                      </a:r>
                      <a:r>
                        <a:rPr lang="en-US" sz="1800" dirty="0" err="1">
                          <a:effectLst/>
                        </a:rPr>
                        <a:t>và</a:t>
                      </a:r>
                      <a:r>
                        <a:rPr lang="en-US" sz="1800" dirty="0">
                          <a:effectLst/>
                        </a:rPr>
                        <a:t> </a:t>
                      </a:r>
                      <a:r>
                        <a:rPr lang="en-US" sz="1800" dirty="0" err="1">
                          <a:effectLst/>
                        </a:rPr>
                        <a:t>giảm</a:t>
                      </a:r>
                      <a:r>
                        <a:rPr lang="en-US" sz="1800" dirty="0">
                          <a:effectLst/>
                        </a:rPr>
                        <a:t> </a:t>
                      </a:r>
                      <a:r>
                        <a:rPr lang="en-US" sz="1800" dirty="0" err="1">
                          <a:effectLst/>
                        </a:rPr>
                        <a:t>khả</a:t>
                      </a:r>
                      <a:r>
                        <a:rPr lang="en-US" sz="1800" dirty="0">
                          <a:effectLst/>
                        </a:rPr>
                        <a:t> </a:t>
                      </a:r>
                      <a:r>
                        <a:rPr lang="en-US" sz="1800" dirty="0" err="1">
                          <a:effectLst/>
                        </a:rPr>
                        <a:t>năng</a:t>
                      </a:r>
                      <a:r>
                        <a:rPr lang="en-US" sz="1800" dirty="0">
                          <a:effectLst/>
                        </a:rPr>
                        <a:t> </a:t>
                      </a:r>
                      <a:r>
                        <a:rPr lang="en-US" sz="1800" dirty="0" err="1">
                          <a:effectLst/>
                        </a:rPr>
                        <a:t>sinh</a:t>
                      </a:r>
                      <a:r>
                        <a:rPr lang="en-US" sz="1800" dirty="0">
                          <a:effectLst/>
                        </a:rPr>
                        <a:t> </a:t>
                      </a:r>
                      <a:r>
                        <a:rPr lang="en-US" sz="1800" dirty="0" err="1">
                          <a:effectLst/>
                        </a:rPr>
                        <a:t>sản</a:t>
                      </a:r>
                      <a:r>
                        <a:rPr lang="en-US" sz="1800" dirty="0">
                          <a:effectLst/>
                        </a:rPr>
                        <a:t> ở </a:t>
                      </a:r>
                      <a:r>
                        <a:rPr lang="en-US" sz="1800" dirty="0" err="1">
                          <a:effectLst/>
                        </a:rPr>
                        <a:t>nữ</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781932"/>
                  </a:ext>
                </a:extLst>
              </a:tr>
              <a:tr h="1549371">
                <a:tc>
                  <a:txBody>
                    <a:bodyPr/>
                    <a:lstStyle/>
                    <a:p>
                      <a:pPr marL="457200">
                        <a:lnSpc>
                          <a:spcPct val="115000"/>
                        </a:lnSpc>
                        <a:spcAft>
                          <a:spcPts val="0"/>
                        </a:spcAft>
                      </a:pPr>
                      <a:r>
                        <a:rPr lang="en-US" sz="1800">
                          <a:effectLst/>
                        </a:rPr>
                        <a:t>II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rPr>
                        <a:t>Giảm về hoạt động chức năng nhưng hoạt động miễn dịch bình thường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rPr>
                        <a:t>Lên tới 3% ở một vài nhóm dân tộc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err="1">
                          <a:effectLst/>
                        </a:rPr>
                        <a:t>Không</a:t>
                      </a:r>
                      <a:r>
                        <a:rPr lang="en-US" sz="1800" dirty="0">
                          <a:effectLst/>
                        </a:rPr>
                        <a:t> </a:t>
                      </a:r>
                      <a:r>
                        <a:rPr lang="en-US" sz="1800" dirty="0" err="1">
                          <a:effectLst/>
                        </a:rPr>
                        <a:t>bó</a:t>
                      </a:r>
                      <a:r>
                        <a:rPr lang="en-US" sz="1800" dirty="0">
                          <a:effectLst/>
                        </a:rPr>
                        <a:t> </a:t>
                      </a:r>
                      <a:r>
                        <a:rPr lang="en-US" sz="1800" dirty="0" err="1">
                          <a:effectLst/>
                        </a:rPr>
                        <a:t>bệnh</a:t>
                      </a:r>
                      <a:r>
                        <a:rPr lang="en-US" sz="1800" dirty="0">
                          <a:effectLst/>
                        </a:rPr>
                        <a:t> </a:t>
                      </a:r>
                      <a:r>
                        <a:rPr lang="en-US" sz="1800" dirty="0" err="1">
                          <a:effectLst/>
                        </a:rPr>
                        <a:t>giả</a:t>
                      </a:r>
                      <a:r>
                        <a:rPr lang="en-US" sz="1800" dirty="0">
                          <a:effectLst/>
                        </a:rPr>
                        <a:t> </a:t>
                      </a:r>
                      <a:r>
                        <a:rPr lang="en-US" sz="1800" dirty="0" err="1">
                          <a:effectLst/>
                        </a:rPr>
                        <a:t>mạc</a:t>
                      </a:r>
                      <a:r>
                        <a:rPr lang="en-US" sz="1800" dirty="0">
                          <a:effectLst/>
                        </a:rPr>
                        <a:t> </a:t>
                      </a:r>
                      <a:r>
                        <a:rPr lang="en-US" sz="1800" dirty="0" err="1">
                          <a:effectLst/>
                        </a:rPr>
                        <a:t>nhưng</a:t>
                      </a:r>
                      <a:r>
                        <a:rPr lang="en-US" sz="1800" dirty="0">
                          <a:effectLst/>
                        </a:rPr>
                        <a:t> </a:t>
                      </a:r>
                      <a:r>
                        <a:rPr lang="en-US" sz="1800" dirty="0" err="1">
                          <a:effectLst/>
                        </a:rPr>
                        <a:t>suy</a:t>
                      </a:r>
                      <a:r>
                        <a:rPr lang="en-US" sz="1800" dirty="0">
                          <a:effectLst/>
                        </a:rPr>
                        <a:t> </a:t>
                      </a:r>
                      <a:r>
                        <a:rPr lang="en-US" sz="1800" dirty="0" err="1">
                          <a:effectLst/>
                        </a:rPr>
                        <a:t>giảm</a:t>
                      </a:r>
                      <a:r>
                        <a:rPr lang="en-US" sz="1800" dirty="0">
                          <a:effectLst/>
                        </a:rPr>
                        <a:t> </a:t>
                      </a:r>
                      <a:r>
                        <a:rPr lang="en-US" sz="1800" dirty="0" err="1">
                          <a:effectLst/>
                        </a:rPr>
                        <a:t>chữa</a:t>
                      </a:r>
                      <a:r>
                        <a:rPr lang="en-US" sz="1800" dirty="0">
                          <a:effectLst/>
                        </a:rPr>
                        <a:t> </a:t>
                      </a:r>
                      <a:r>
                        <a:rPr lang="en-US" sz="1800" dirty="0" err="1">
                          <a:effectLst/>
                        </a:rPr>
                        <a:t>lành</a:t>
                      </a:r>
                      <a:r>
                        <a:rPr lang="en-US" sz="1800" dirty="0">
                          <a:effectLst/>
                        </a:rPr>
                        <a:t> </a:t>
                      </a:r>
                      <a:r>
                        <a:rPr lang="en-US" sz="1800" dirty="0" err="1">
                          <a:effectLst/>
                        </a:rPr>
                        <a:t>và</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giảm</a:t>
                      </a:r>
                      <a:r>
                        <a:rPr lang="en-US" sz="1800" dirty="0">
                          <a:effectLst/>
                        </a:rPr>
                        <a:t> </a:t>
                      </a:r>
                      <a:r>
                        <a:rPr lang="en-US" sz="1800" dirty="0" err="1">
                          <a:effectLst/>
                        </a:rPr>
                        <a:t>khả</a:t>
                      </a:r>
                      <a:r>
                        <a:rPr lang="en-US" sz="1800" dirty="0">
                          <a:effectLst/>
                        </a:rPr>
                        <a:t> </a:t>
                      </a:r>
                      <a:r>
                        <a:rPr lang="en-US" sz="1800" dirty="0" err="1">
                          <a:effectLst/>
                        </a:rPr>
                        <a:t>năng</a:t>
                      </a:r>
                      <a:r>
                        <a:rPr lang="en-US" sz="1800" dirty="0">
                          <a:effectLst/>
                        </a:rPr>
                        <a:t> </a:t>
                      </a:r>
                      <a:r>
                        <a:rPr lang="en-US" sz="1800" dirty="0" err="1">
                          <a:effectLst/>
                        </a:rPr>
                        <a:t>sinh</a:t>
                      </a:r>
                      <a:r>
                        <a:rPr lang="en-US" sz="1800" dirty="0">
                          <a:effectLst/>
                        </a:rPr>
                        <a:t> </a:t>
                      </a:r>
                      <a:r>
                        <a:rPr lang="en-US" sz="1800" dirty="0" err="1">
                          <a:effectLst/>
                        </a:rPr>
                        <a:t>sản</a:t>
                      </a:r>
                      <a:r>
                        <a:rPr lang="en-US" sz="1800" dirty="0">
                          <a:effectLst/>
                        </a:rPr>
                        <a:t> ở </a:t>
                      </a:r>
                      <a:r>
                        <a:rPr lang="en-US" sz="1800" dirty="0" err="1">
                          <a:effectLst/>
                        </a:rPr>
                        <a:t>nữ</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600762"/>
                  </a:ext>
                </a:extLst>
              </a:tr>
            </a:tbl>
          </a:graphicData>
        </a:graphic>
      </p:graphicFrame>
    </p:spTree>
    <p:extLst>
      <p:ext uri="{BB962C8B-B14F-4D97-AF65-F5344CB8AC3E}">
        <p14:creationId xmlns:p14="http://schemas.microsoft.com/office/powerpoint/2010/main" val="2728116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Diễn</a:t>
            </a:r>
            <a:r>
              <a:rPr lang="en-US" dirty="0" smtClean="0"/>
              <a:t> </a:t>
            </a:r>
            <a:r>
              <a:rPr lang="en-US" dirty="0" err="1" smtClean="0"/>
              <a:t>giải</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3450285"/>
              </p:ext>
            </p:extLst>
          </p:nvPr>
        </p:nvGraphicFramePr>
        <p:xfrm>
          <a:off x="1556084" y="2310063"/>
          <a:ext cx="8454190" cy="3737811"/>
        </p:xfrm>
        <a:graphic>
          <a:graphicData uri="http://schemas.openxmlformats.org/drawingml/2006/table">
            <a:tbl>
              <a:tblPr firstRow="1" firstCol="1" bandRow="1">
                <a:tableStyleId>{5C22544A-7EE6-4342-B048-85BDC9FD1C3A}</a:tableStyleId>
              </a:tblPr>
              <a:tblGrid>
                <a:gridCol w="4227095">
                  <a:extLst>
                    <a:ext uri="{9D8B030D-6E8A-4147-A177-3AD203B41FA5}">
                      <a16:colId xmlns:a16="http://schemas.microsoft.com/office/drawing/2014/main" val="807344220"/>
                    </a:ext>
                  </a:extLst>
                </a:gridCol>
                <a:gridCol w="4227095">
                  <a:extLst>
                    <a:ext uri="{9D8B030D-6E8A-4147-A177-3AD203B41FA5}">
                      <a16:colId xmlns:a16="http://schemas.microsoft.com/office/drawing/2014/main" val="3424307121"/>
                    </a:ext>
                  </a:extLst>
                </a:gridCol>
              </a:tblGrid>
              <a:tr h="396141">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Nồng độ plasminogen tăng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a:effectLst/>
                          <a:latin typeface="Times New Roman" panose="02020603050405020304" pitchFamily="18" charset="0"/>
                          <a:cs typeface="Times New Roman" panose="02020603050405020304" pitchFamily="18" charset="0"/>
                        </a:rPr>
                        <a:t>Nồng độ plasminogen giảm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0055793"/>
                  </a:ext>
                </a:extLst>
              </a:tr>
              <a:tr h="3341670">
                <a:tc>
                  <a:txBody>
                    <a:bodyPr/>
                    <a:lstStyle/>
                    <a:p>
                      <a:pPr marL="742950" indent="-285750">
                        <a:lnSpc>
                          <a:spcPct val="115000"/>
                        </a:lnSpc>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Steroid </a:t>
                      </a:r>
                      <a:r>
                        <a:rPr lang="en-US" sz="1800" dirty="0" err="1">
                          <a:effectLst/>
                          <a:latin typeface="Times New Roman" panose="02020603050405020304" pitchFamily="18" charset="0"/>
                          <a:cs typeface="Times New Roman" panose="02020603050405020304" pitchFamily="18" charset="0"/>
                        </a:rPr>
                        <a:t>đồng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hóa</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Nhược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giáp</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Tránh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bằng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hocmon</a:t>
                      </a:r>
                      <a:endParaRPr lang="en-US" sz="1800" dirty="0">
                        <a:effectLst/>
                        <a:latin typeface="Times New Roman" panose="02020603050405020304" pitchFamily="18" charset="0"/>
                        <a:cs typeface="Times New Roman" panose="02020603050405020304" pitchFamily="18" charset="0"/>
                      </a:endParaRPr>
                    </a:p>
                    <a:p>
                      <a:pPr marL="742950" indent="-285750">
                        <a:lnSpc>
                          <a:spcPct val="115000"/>
                        </a:lnSpc>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Plasminogen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cs typeface="Times New Roman" panose="02020603050405020304" pitchFamily="18" charset="0"/>
                        </a:rPr>
                        <a:t> protein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cấp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vì</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vậy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cũng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trọng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nhiễm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chấn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viêm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tính</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n-US" sz="1800" dirty="0">
                          <a:effectLst/>
                          <a:latin typeface="Times New Roman" panose="02020603050405020304" pitchFamily="18" charset="0"/>
                          <a:cs typeface="Times New Roman" panose="02020603050405020304" pitchFamily="18" charset="0"/>
                        </a:rPr>
                        <a:t>1.Thiếu di </a:t>
                      </a:r>
                      <a:r>
                        <a:rPr lang="en-US" sz="1800" dirty="0" err="1">
                          <a:effectLst/>
                          <a:latin typeface="Times New Roman" panose="02020603050405020304" pitchFamily="18" charset="0"/>
                          <a:cs typeface="Times New Roman" panose="02020603050405020304" pitchFamily="18" charset="0"/>
                        </a:rPr>
                        <a:t>truyền</a:t>
                      </a:r>
                      <a:endParaRPr lang="en-US" sz="1800" dirty="0">
                        <a:effectLst/>
                        <a:latin typeface="Times New Roman" panose="02020603050405020304" pitchFamily="18" charset="0"/>
                        <a:cs typeface="Times New Roman" panose="02020603050405020304" pitchFamily="18" charset="0"/>
                      </a:endParaRPr>
                    </a:p>
                    <a:p>
                      <a:pPr marL="457200">
                        <a:lnSpc>
                          <a:spcPct val="115000"/>
                        </a:lnSpc>
                        <a:spcAft>
                          <a:spcPts val="0"/>
                        </a:spcAft>
                      </a:pPr>
                      <a:r>
                        <a:rPr lang="en-US" sz="1800" dirty="0">
                          <a:effectLst/>
                          <a:latin typeface="Times New Roman" panose="02020603050405020304" pitchFamily="18" charset="0"/>
                          <a:cs typeface="Times New Roman" panose="02020603050405020304" pitchFamily="18" charset="0"/>
                        </a:rPr>
                        <a:t>2.Thiếu </a:t>
                      </a:r>
                      <a:r>
                        <a:rPr lang="en-US" sz="1800" dirty="0" err="1">
                          <a:effectLst/>
                          <a:latin typeface="Times New Roman" panose="02020603050405020304" pitchFamily="18" charset="0"/>
                          <a:cs typeface="Times New Roman" panose="02020603050405020304" pitchFamily="18" charset="0"/>
                        </a:rPr>
                        <a:t>mắc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phải</a:t>
                      </a:r>
                      <a:endParaRPr lang="en-US" sz="1800" dirty="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
                      </a:pPr>
                      <a:r>
                        <a:rPr lang="en-US" sz="1800" dirty="0" smtClean="0">
                          <a:effectLst/>
                          <a:latin typeface="Times New Roman" panose="02020603050405020304" pitchFamily="18" charset="0"/>
                          <a:cs typeface="Times New Roman" panose="02020603050405020304" pitchFamily="18" charset="0"/>
                        </a:rPr>
                        <a:t>Acid </a:t>
                      </a:r>
                      <a:r>
                        <a:rPr lang="en-US" sz="1800" dirty="0" err="1" smtClean="0">
                          <a:effectLst/>
                          <a:latin typeface="Times New Roman" panose="02020603050405020304" pitchFamily="18" charset="0"/>
                          <a:cs typeface="Times New Roman" panose="02020603050405020304" pitchFamily="18" charset="0"/>
                        </a:rPr>
                        <a:t>tranxamic</a:t>
                      </a:r>
                      <a:endParaRPr lang="en-US" sz="1800" dirty="0" smtClean="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
                      </a:pPr>
                      <a:r>
                        <a:rPr lang="en-US" sz="1800" dirty="0" smtClean="0">
                          <a:effectLst/>
                          <a:latin typeface="Times New Roman" panose="02020603050405020304" pitchFamily="18" charset="0"/>
                          <a:cs typeface="Times New Roman" panose="02020603050405020304" pitchFamily="18" charset="0"/>
                        </a:rPr>
                        <a:t>L-</a:t>
                      </a:r>
                      <a:r>
                        <a:rPr lang="en-US" sz="1800" dirty="0" err="1" smtClean="0">
                          <a:effectLst/>
                          <a:latin typeface="Times New Roman" panose="02020603050405020304" pitchFamily="18" charset="0"/>
                          <a:cs typeface="Times New Roman" panose="02020603050405020304" pitchFamily="18" charset="0"/>
                        </a:rPr>
                        <a:t>asparaginase</a:t>
                      </a:r>
                      <a:endParaRPr lang="en-US" sz="1800" dirty="0" smtClean="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
                      </a:pPr>
                      <a:r>
                        <a:rPr lang="en-US" sz="1800" dirty="0" smtClean="0">
                          <a:effectLst/>
                          <a:latin typeface="Times New Roman" panose="02020603050405020304" pitchFamily="18" charset="0"/>
                          <a:cs typeface="Times New Roman" panose="02020603050405020304" pitchFamily="18" charset="0"/>
                        </a:rPr>
                        <a:t>DIC</a:t>
                      </a:r>
                    </a:p>
                    <a:p>
                      <a:pPr marL="285750" indent="-285750">
                        <a:lnSpc>
                          <a:spcPct val="115000"/>
                        </a:lnSpc>
                        <a:spcAft>
                          <a:spcPts val="0"/>
                        </a:spcAft>
                        <a:buFont typeface="Wingdings" panose="05000000000000000000" pitchFamily="2" charset="2"/>
                        <a:buChar char="§"/>
                      </a:pPr>
                      <a:r>
                        <a:rPr lang="en-US" sz="1800" dirty="0" err="1" smtClean="0">
                          <a:effectLst/>
                          <a:latin typeface="Times New Roman" panose="02020603050405020304" pitchFamily="18" charset="0"/>
                          <a:cs typeface="Times New Roman" panose="02020603050405020304" pitchFamily="18" charset="0"/>
                        </a:rPr>
                        <a:t>Bệnh</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gan</a:t>
                      </a:r>
                      <a:endParaRPr lang="en-US" sz="1800" dirty="0" smtClean="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
                      </a:pPr>
                      <a:r>
                        <a:rPr lang="en-US" sz="1800" dirty="0" err="1" smtClean="0">
                          <a:effectLst/>
                          <a:latin typeface="Times New Roman" panose="02020603050405020304" pitchFamily="18" charset="0"/>
                          <a:cs typeface="Times New Roman" panose="02020603050405020304" pitchFamily="18" charset="0"/>
                        </a:rPr>
                        <a:t>Trong</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và</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sau</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liệu</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pháp</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kháng</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đông</a:t>
                      </a:r>
                      <a:endParaRPr lang="en-US" sz="1800" dirty="0" smtClean="0">
                        <a:effectLst/>
                        <a:latin typeface="Times New Roman" panose="02020603050405020304" pitchFamily="18" charset="0"/>
                        <a:cs typeface="Times New Roman" panose="02020603050405020304" pitchFamily="18" charset="0"/>
                      </a:endParaRPr>
                    </a:p>
                    <a:p>
                      <a:pPr marL="285750" indent="-285750">
                        <a:lnSpc>
                          <a:spcPct val="115000"/>
                        </a:lnSpc>
                        <a:spcAft>
                          <a:spcPts val="0"/>
                        </a:spcAft>
                        <a:buFont typeface="Wingdings" panose="05000000000000000000" pitchFamily="2" charset="2"/>
                        <a:buChar char="§"/>
                      </a:pPr>
                      <a:r>
                        <a:rPr lang="en-US" sz="1800" dirty="0" err="1" smtClean="0">
                          <a:effectLst/>
                          <a:latin typeface="Times New Roman" panose="02020603050405020304" pitchFamily="18" charset="0"/>
                          <a:cs typeface="Times New Roman" panose="02020603050405020304" pitchFamily="18" charset="0"/>
                        </a:rPr>
                        <a:t>Trẻ</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nhũ</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nhi</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mới</a:t>
                      </a:r>
                      <a:r>
                        <a:rPr lang="en-US" sz="1800" dirty="0" smtClean="0">
                          <a:effectLst/>
                          <a:latin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cs typeface="Times New Roman" panose="02020603050405020304" pitchFamily="18" charset="0"/>
                        </a:rPr>
                        <a:t>sinh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8558935"/>
                  </a:ext>
                </a:extLst>
              </a:tr>
            </a:tbl>
          </a:graphicData>
        </a:graphic>
      </p:graphicFrame>
    </p:spTree>
    <p:extLst>
      <p:ext uri="{BB962C8B-B14F-4D97-AF65-F5344CB8AC3E}">
        <p14:creationId xmlns:p14="http://schemas.microsoft.com/office/powerpoint/2010/main" val="30637647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Chất</a:t>
            </a:r>
            <a:r>
              <a:rPr lang="en-US" dirty="0"/>
              <a:t> </a:t>
            </a:r>
            <a:r>
              <a:rPr lang="en-US" dirty="0" err="1"/>
              <a:t>ức</a:t>
            </a:r>
            <a:r>
              <a:rPr lang="en-US" dirty="0"/>
              <a:t> </a:t>
            </a:r>
            <a:r>
              <a:rPr lang="en-US" dirty="0" err="1"/>
              <a:t>chế</a:t>
            </a:r>
            <a:r>
              <a:rPr lang="en-US" dirty="0"/>
              <a:t> </a:t>
            </a:r>
            <a:r>
              <a:rPr lang="en-US" dirty="0" err="1"/>
              <a:t>hoạt</a:t>
            </a:r>
            <a:r>
              <a:rPr lang="en-US" dirty="0"/>
              <a:t> </a:t>
            </a:r>
            <a:r>
              <a:rPr lang="en-US" dirty="0" err="1"/>
              <a:t>hóa</a:t>
            </a:r>
            <a:r>
              <a:rPr lang="en-US" dirty="0"/>
              <a:t> plasminogen type 1 (PAI-1)</a:t>
            </a:r>
          </a:p>
        </p:txBody>
      </p:sp>
      <p:sp>
        <p:nvSpPr>
          <p:cNvPr id="3" name="Content Placeholder 2"/>
          <p:cNvSpPr>
            <a:spLocks noGrp="1"/>
          </p:cNvSpPr>
          <p:nvPr>
            <p:ph idx="1"/>
          </p:nvPr>
        </p:nvSpPr>
        <p:spPr/>
        <p:txBody>
          <a:bodyPr>
            <a:normAutofit fontScale="92500" lnSpcReduction="10000"/>
          </a:bodyPr>
          <a:lstStyle/>
          <a:p>
            <a:pPr lvl="0"/>
            <a:r>
              <a:rPr lang="en-US" dirty="0" err="1" smtClean="0"/>
              <a:t>Là</a:t>
            </a:r>
            <a:r>
              <a:rPr lang="en-US" dirty="0" smtClean="0"/>
              <a:t> </a:t>
            </a:r>
            <a:r>
              <a:rPr lang="en-US" dirty="0" err="1"/>
              <a:t>một</a:t>
            </a:r>
            <a:r>
              <a:rPr lang="en-US" dirty="0"/>
              <a:t> </a:t>
            </a:r>
            <a:r>
              <a:rPr lang="en-US" dirty="0" err="1"/>
              <a:t>chất</a:t>
            </a:r>
            <a:r>
              <a:rPr lang="en-US" dirty="0"/>
              <a:t> </a:t>
            </a:r>
            <a:r>
              <a:rPr lang="en-US" dirty="0" err="1"/>
              <a:t>ức</a:t>
            </a:r>
            <a:r>
              <a:rPr lang="en-US" dirty="0"/>
              <a:t> </a:t>
            </a:r>
            <a:r>
              <a:rPr lang="en-US" dirty="0" err="1"/>
              <a:t>chế</a:t>
            </a:r>
            <a:r>
              <a:rPr lang="en-US" dirty="0"/>
              <a:t> protease </a:t>
            </a:r>
            <a:r>
              <a:rPr lang="en-US" dirty="0" err="1" smtClean="0"/>
              <a:t>serin</a:t>
            </a:r>
            <a:endParaRPr lang="en-US" dirty="0" smtClean="0"/>
          </a:p>
          <a:p>
            <a:pPr lvl="0"/>
            <a:r>
              <a:rPr lang="en-US" dirty="0" err="1" smtClean="0"/>
              <a:t>Được</a:t>
            </a:r>
            <a:r>
              <a:rPr lang="en-US" dirty="0" smtClean="0"/>
              <a:t> </a:t>
            </a:r>
            <a:r>
              <a:rPr lang="en-US" dirty="0" err="1"/>
              <a:t>tiết</a:t>
            </a:r>
            <a:r>
              <a:rPr lang="en-US" dirty="0"/>
              <a:t> </a:t>
            </a:r>
            <a:r>
              <a:rPr lang="en-US" dirty="0" err="1"/>
              <a:t>phần</a:t>
            </a:r>
            <a:r>
              <a:rPr lang="en-US" dirty="0"/>
              <a:t> </a:t>
            </a:r>
            <a:r>
              <a:rPr lang="en-US" dirty="0" err="1"/>
              <a:t>lớn</a:t>
            </a:r>
            <a:r>
              <a:rPr lang="en-US" dirty="0"/>
              <a:t> </a:t>
            </a:r>
            <a:r>
              <a:rPr lang="en-US" dirty="0" err="1"/>
              <a:t>bởi</a:t>
            </a:r>
            <a:r>
              <a:rPr lang="en-US" dirty="0"/>
              <a:t> </a:t>
            </a:r>
            <a:r>
              <a:rPr lang="en-US" dirty="0" err="1" smtClean="0"/>
              <a:t>tế</a:t>
            </a:r>
            <a:r>
              <a:rPr lang="en-US" dirty="0" smtClean="0"/>
              <a:t> </a:t>
            </a:r>
            <a:r>
              <a:rPr lang="en-US" dirty="0" err="1" smtClean="0"/>
              <a:t>bòa</a:t>
            </a:r>
            <a:r>
              <a:rPr lang="en-US" dirty="0" smtClean="0"/>
              <a:t> </a:t>
            </a:r>
            <a:r>
              <a:rPr lang="en-US" dirty="0" err="1" smtClean="0"/>
              <a:t>nội</a:t>
            </a:r>
            <a:r>
              <a:rPr lang="en-US" dirty="0" smtClean="0"/>
              <a:t> </a:t>
            </a:r>
            <a:r>
              <a:rPr lang="en-US" dirty="0" err="1" smtClean="0"/>
              <a:t>mô</a:t>
            </a:r>
            <a:r>
              <a:rPr lang="en-US" dirty="0" smtClean="0"/>
              <a:t> </a:t>
            </a:r>
            <a:r>
              <a:rPr lang="en-US" dirty="0" err="1"/>
              <a:t>và</a:t>
            </a:r>
            <a:r>
              <a:rPr lang="en-US" dirty="0"/>
              <a:t> </a:t>
            </a:r>
            <a:r>
              <a:rPr lang="en-US" dirty="0" err="1"/>
              <a:t>tế</a:t>
            </a:r>
            <a:r>
              <a:rPr lang="en-US" dirty="0"/>
              <a:t> </a:t>
            </a:r>
            <a:r>
              <a:rPr lang="en-US" dirty="0" err="1"/>
              <a:t>bào</a:t>
            </a:r>
            <a:r>
              <a:rPr lang="en-US" dirty="0"/>
              <a:t> </a:t>
            </a:r>
            <a:r>
              <a:rPr lang="en-US" dirty="0" err="1"/>
              <a:t>mô</a:t>
            </a:r>
            <a:r>
              <a:rPr lang="en-US" dirty="0"/>
              <a:t> </a:t>
            </a:r>
            <a:r>
              <a:rPr lang="en-US" dirty="0" err="1"/>
              <a:t>mỡ</a:t>
            </a:r>
            <a:r>
              <a:rPr lang="en-US" dirty="0"/>
              <a:t> </a:t>
            </a:r>
            <a:endParaRPr lang="en-US" dirty="0" smtClean="0"/>
          </a:p>
          <a:p>
            <a:pPr lvl="0"/>
            <a:r>
              <a:rPr lang="en-US" dirty="0" err="1" smtClean="0"/>
              <a:t>Vai</a:t>
            </a:r>
            <a:r>
              <a:rPr lang="en-US" dirty="0" smtClean="0"/>
              <a:t> </a:t>
            </a:r>
            <a:r>
              <a:rPr lang="en-US" dirty="0" err="1" smtClean="0"/>
              <a:t>trò</a:t>
            </a:r>
            <a:r>
              <a:rPr lang="en-US" dirty="0" smtClean="0"/>
              <a:t>: </a:t>
            </a:r>
          </a:p>
          <a:p>
            <a:pPr lvl="1"/>
            <a:r>
              <a:rPr lang="en-US" dirty="0" err="1"/>
              <a:t>C</a:t>
            </a:r>
            <a:r>
              <a:rPr lang="en-US" dirty="0" err="1" smtClean="0"/>
              <a:t>hất</a:t>
            </a:r>
            <a:r>
              <a:rPr lang="en-US" dirty="0" smtClean="0"/>
              <a:t> </a:t>
            </a:r>
            <a:r>
              <a:rPr lang="en-US" dirty="0" err="1"/>
              <a:t>ức</a:t>
            </a:r>
            <a:r>
              <a:rPr lang="en-US" dirty="0"/>
              <a:t> </a:t>
            </a:r>
            <a:r>
              <a:rPr lang="en-US" dirty="0" err="1"/>
              <a:t>chế</a:t>
            </a:r>
            <a:r>
              <a:rPr lang="en-US" dirty="0"/>
              <a:t> </a:t>
            </a:r>
            <a:r>
              <a:rPr lang="en-US" dirty="0" err="1"/>
              <a:t>chính</a:t>
            </a:r>
            <a:r>
              <a:rPr lang="en-US" dirty="0"/>
              <a:t> </a:t>
            </a:r>
            <a:r>
              <a:rPr lang="en-US" dirty="0" err="1"/>
              <a:t>của</a:t>
            </a:r>
            <a:r>
              <a:rPr lang="en-US" dirty="0"/>
              <a:t> t-PA </a:t>
            </a:r>
            <a:r>
              <a:rPr lang="en-US" dirty="0" err="1"/>
              <a:t>và</a:t>
            </a:r>
            <a:r>
              <a:rPr lang="en-US" dirty="0"/>
              <a:t> </a:t>
            </a:r>
            <a:r>
              <a:rPr lang="en-US" dirty="0" err="1"/>
              <a:t>urokinase</a:t>
            </a:r>
            <a:r>
              <a:rPr lang="en-US" dirty="0" smtClean="0"/>
              <a:t>..</a:t>
            </a:r>
          </a:p>
          <a:p>
            <a:pPr lvl="1"/>
            <a:r>
              <a:rPr lang="en-US" dirty="0" err="1"/>
              <a:t>T</a:t>
            </a:r>
            <a:r>
              <a:rPr lang="en-US" dirty="0" err="1" smtClean="0"/>
              <a:t>ái</a:t>
            </a:r>
            <a:r>
              <a:rPr lang="en-US" dirty="0" smtClean="0"/>
              <a:t> </a:t>
            </a:r>
            <a:r>
              <a:rPr lang="en-US" dirty="0" err="1"/>
              <a:t>cấu</a:t>
            </a:r>
            <a:r>
              <a:rPr lang="en-US" dirty="0"/>
              <a:t> </a:t>
            </a:r>
            <a:r>
              <a:rPr lang="en-US" dirty="0" err="1"/>
              <a:t>trúc</a:t>
            </a:r>
            <a:r>
              <a:rPr lang="en-US" dirty="0"/>
              <a:t> </a:t>
            </a:r>
            <a:r>
              <a:rPr lang="en-US" dirty="0" err="1"/>
              <a:t>chất</a:t>
            </a:r>
            <a:r>
              <a:rPr lang="en-US" dirty="0"/>
              <a:t> </a:t>
            </a:r>
            <a:r>
              <a:rPr lang="en-US" dirty="0" err="1"/>
              <a:t>nền</a:t>
            </a:r>
            <a:r>
              <a:rPr lang="en-US" dirty="0"/>
              <a:t> </a:t>
            </a:r>
            <a:r>
              <a:rPr lang="en-US" dirty="0" err="1"/>
              <a:t>ngoại</a:t>
            </a:r>
            <a:r>
              <a:rPr lang="en-US" dirty="0"/>
              <a:t> </a:t>
            </a:r>
            <a:r>
              <a:rPr lang="en-US" dirty="0" err="1" smtClean="0"/>
              <a:t>bào</a:t>
            </a:r>
            <a:r>
              <a:rPr lang="en-US" dirty="0" smtClean="0"/>
              <a:t>: </a:t>
            </a:r>
            <a:r>
              <a:rPr lang="en-US" dirty="0" err="1" smtClean="0"/>
              <a:t>tân</a:t>
            </a:r>
            <a:r>
              <a:rPr lang="en-US" dirty="0" smtClean="0"/>
              <a:t> </a:t>
            </a:r>
            <a:r>
              <a:rPr lang="en-US" dirty="0" err="1"/>
              <a:t>tạo</a:t>
            </a:r>
            <a:r>
              <a:rPr lang="en-US" dirty="0"/>
              <a:t> </a:t>
            </a:r>
            <a:r>
              <a:rPr lang="en-US" dirty="0" err="1" smtClean="0"/>
              <a:t>mạch</a:t>
            </a:r>
            <a:r>
              <a:rPr lang="en-US" dirty="0" smtClean="0"/>
              <a:t>.</a:t>
            </a:r>
          </a:p>
          <a:p>
            <a:pPr lvl="1"/>
            <a:r>
              <a:rPr lang="en-US" dirty="0" err="1"/>
              <a:t>T</a:t>
            </a:r>
            <a:r>
              <a:rPr lang="en-US" dirty="0" err="1" smtClean="0"/>
              <a:t>iên</a:t>
            </a:r>
            <a:r>
              <a:rPr lang="en-US" dirty="0" smtClean="0"/>
              <a:t> </a:t>
            </a:r>
            <a:r>
              <a:rPr lang="en-US" dirty="0" err="1"/>
              <a:t>lượng</a:t>
            </a:r>
            <a:r>
              <a:rPr lang="en-US" dirty="0"/>
              <a:t> </a:t>
            </a:r>
            <a:r>
              <a:rPr lang="en-US" dirty="0" err="1"/>
              <a:t>một</a:t>
            </a:r>
            <a:r>
              <a:rPr lang="en-US" dirty="0"/>
              <a:t> </a:t>
            </a:r>
            <a:r>
              <a:rPr lang="en-US" dirty="0" err="1"/>
              <a:t>vài</a:t>
            </a:r>
            <a:r>
              <a:rPr lang="en-US" dirty="0"/>
              <a:t> </a:t>
            </a:r>
            <a:r>
              <a:rPr lang="en-US" dirty="0" err="1"/>
              <a:t>loại</a:t>
            </a:r>
            <a:r>
              <a:rPr lang="en-US" dirty="0"/>
              <a:t> </a:t>
            </a:r>
            <a:r>
              <a:rPr lang="en-US" dirty="0" err="1"/>
              <a:t>ung</a:t>
            </a:r>
            <a:r>
              <a:rPr lang="en-US" dirty="0"/>
              <a:t> </a:t>
            </a:r>
            <a:r>
              <a:rPr lang="en-US" dirty="0" err="1"/>
              <a:t>thư</a:t>
            </a:r>
            <a:endParaRPr lang="en-US" dirty="0" smtClean="0"/>
          </a:p>
          <a:p>
            <a:pPr lvl="0"/>
            <a:r>
              <a:rPr lang="en-US" dirty="0" err="1" smtClean="0"/>
              <a:t>Nồng</a:t>
            </a:r>
            <a:r>
              <a:rPr lang="en-US" dirty="0" smtClean="0"/>
              <a:t> </a:t>
            </a:r>
            <a:r>
              <a:rPr lang="en-US" dirty="0" err="1"/>
              <a:t>độ</a:t>
            </a:r>
            <a:r>
              <a:rPr lang="en-US" dirty="0"/>
              <a:t> PAI-1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yếu</a:t>
            </a:r>
            <a:r>
              <a:rPr lang="en-US" dirty="0"/>
              <a:t> </a:t>
            </a:r>
            <a:r>
              <a:rPr lang="en-US" dirty="0" err="1"/>
              <a:t>tố</a:t>
            </a:r>
            <a:r>
              <a:rPr lang="en-US" dirty="0"/>
              <a:t> </a:t>
            </a:r>
            <a:r>
              <a:rPr lang="en-US" dirty="0" err="1"/>
              <a:t>nguy</a:t>
            </a:r>
            <a:r>
              <a:rPr lang="en-US" dirty="0"/>
              <a:t> </a:t>
            </a:r>
            <a:r>
              <a:rPr lang="en-US" dirty="0" err="1"/>
              <a:t>cơ</a:t>
            </a:r>
            <a:r>
              <a:rPr lang="en-US" dirty="0"/>
              <a:t> </a:t>
            </a:r>
            <a:r>
              <a:rPr lang="en-US" dirty="0" err="1"/>
              <a:t>cho</a:t>
            </a:r>
            <a:r>
              <a:rPr lang="en-US" dirty="0"/>
              <a:t> </a:t>
            </a:r>
            <a:r>
              <a:rPr lang="en-US" dirty="0" err="1"/>
              <a:t>bệnh</a:t>
            </a:r>
            <a:r>
              <a:rPr lang="en-US" dirty="0"/>
              <a:t> </a:t>
            </a:r>
            <a:r>
              <a:rPr lang="en-US" dirty="0" err="1"/>
              <a:t>tim</a:t>
            </a:r>
            <a:r>
              <a:rPr lang="en-US" dirty="0"/>
              <a:t> </a:t>
            </a:r>
            <a:r>
              <a:rPr lang="en-US" dirty="0" err="1"/>
              <a:t>mạch</a:t>
            </a:r>
            <a:r>
              <a:rPr lang="en-US" dirty="0"/>
              <a:t> </a:t>
            </a:r>
            <a:r>
              <a:rPr lang="en-US" dirty="0" err="1"/>
              <a:t>và</a:t>
            </a:r>
            <a:r>
              <a:rPr lang="en-US" dirty="0"/>
              <a:t> </a:t>
            </a:r>
            <a:r>
              <a:rPr lang="en-US" dirty="0" err="1"/>
              <a:t>huyết</a:t>
            </a:r>
            <a:r>
              <a:rPr lang="en-US" dirty="0"/>
              <a:t> </a:t>
            </a:r>
            <a:r>
              <a:rPr lang="en-US" dirty="0" err="1"/>
              <a:t>khối</a:t>
            </a:r>
            <a:r>
              <a:rPr lang="en-US" dirty="0"/>
              <a:t> </a:t>
            </a:r>
            <a:r>
              <a:rPr lang="en-US" dirty="0" err="1"/>
              <a:t>sau</a:t>
            </a:r>
            <a:r>
              <a:rPr lang="en-US" dirty="0"/>
              <a:t> </a:t>
            </a:r>
            <a:r>
              <a:rPr lang="en-US" dirty="0" err="1"/>
              <a:t>phẫu</a:t>
            </a:r>
            <a:r>
              <a:rPr lang="en-US" dirty="0"/>
              <a:t> </a:t>
            </a:r>
            <a:r>
              <a:rPr lang="en-US" dirty="0" err="1"/>
              <a:t>thuật</a:t>
            </a:r>
            <a:r>
              <a:rPr lang="en-US" dirty="0"/>
              <a:t>. </a:t>
            </a:r>
            <a:r>
              <a:rPr lang="en-US" dirty="0" err="1"/>
              <a:t>Tuy</a:t>
            </a:r>
            <a:r>
              <a:rPr lang="en-US" dirty="0"/>
              <a:t> </a:t>
            </a:r>
            <a:r>
              <a:rPr lang="en-US" dirty="0" err="1"/>
              <a:t>nhiên</a:t>
            </a:r>
            <a:r>
              <a:rPr lang="en-US" dirty="0"/>
              <a:t>, </a:t>
            </a:r>
            <a:r>
              <a:rPr lang="en-US" dirty="0" err="1"/>
              <a:t>hiện</a:t>
            </a:r>
            <a:r>
              <a:rPr lang="en-US" dirty="0"/>
              <a:t> </a:t>
            </a:r>
            <a:r>
              <a:rPr lang="en-US" dirty="0" err="1"/>
              <a:t>tại</a:t>
            </a:r>
            <a:r>
              <a:rPr lang="en-US" dirty="0"/>
              <a:t>, </a:t>
            </a:r>
            <a:r>
              <a:rPr lang="en-US" dirty="0" err="1"/>
              <a:t>nồng</a:t>
            </a:r>
            <a:r>
              <a:rPr lang="en-US" dirty="0"/>
              <a:t> </a:t>
            </a:r>
            <a:r>
              <a:rPr lang="en-US" dirty="0" err="1"/>
              <a:t>độ</a:t>
            </a:r>
            <a:r>
              <a:rPr lang="en-US" dirty="0"/>
              <a:t> PAI-1 </a:t>
            </a:r>
            <a:r>
              <a:rPr lang="en-US" dirty="0" err="1"/>
              <a:t>chưa</a:t>
            </a:r>
            <a:r>
              <a:rPr lang="en-US" dirty="0"/>
              <a:t> </a:t>
            </a:r>
            <a:r>
              <a:rPr lang="en-US" dirty="0" err="1"/>
              <a:t>có</a:t>
            </a:r>
            <a:r>
              <a:rPr lang="en-US" dirty="0"/>
              <a:t> </a:t>
            </a:r>
            <a:r>
              <a:rPr lang="en-US" dirty="0" err="1"/>
              <a:t>ứng</a:t>
            </a:r>
            <a:r>
              <a:rPr lang="en-US" dirty="0"/>
              <a:t> </a:t>
            </a:r>
            <a:r>
              <a:rPr lang="en-US" dirty="0" err="1"/>
              <a:t>dụng</a:t>
            </a:r>
            <a:r>
              <a:rPr lang="en-US" dirty="0"/>
              <a:t> </a:t>
            </a:r>
            <a:r>
              <a:rPr lang="en-US" dirty="0" err="1"/>
              <a:t>lâm</a:t>
            </a:r>
            <a:r>
              <a:rPr lang="en-US" dirty="0"/>
              <a:t> </a:t>
            </a:r>
            <a:r>
              <a:rPr lang="en-US" dirty="0" err="1"/>
              <a:t>sàng</a:t>
            </a:r>
            <a:r>
              <a:rPr lang="en-US" dirty="0"/>
              <a:t> </a:t>
            </a:r>
            <a:r>
              <a:rPr lang="en-US" dirty="0" err="1"/>
              <a:t>rõ</a:t>
            </a:r>
            <a:r>
              <a:rPr lang="en-US" dirty="0"/>
              <a:t> </a:t>
            </a:r>
            <a:r>
              <a:rPr lang="en-US" dirty="0" err="1"/>
              <a:t>ràng</a:t>
            </a:r>
            <a:r>
              <a:rPr lang="en-US" dirty="0"/>
              <a:t>, </a:t>
            </a:r>
            <a:r>
              <a:rPr lang="en-US" dirty="0" err="1"/>
              <a:t>chúng</a:t>
            </a:r>
            <a:r>
              <a:rPr lang="en-US" dirty="0"/>
              <a:t> </a:t>
            </a:r>
            <a:r>
              <a:rPr lang="en-US" dirty="0" err="1"/>
              <a:t>không</a:t>
            </a:r>
            <a:r>
              <a:rPr lang="en-US" dirty="0"/>
              <a:t> </a:t>
            </a:r>
            <a:r>
              <a:rPr lang="en-US" dirty="0" err="1"/>
              <a:t>hình</a:t>
            </a:r>
            <a:r>
              <a:rPr lang="en-US" dirty="0"/>
              <a:t> </a:t>
            </a:r>
            <a:r>
              <a:rPr lang="en-US" dirty="0" err="1"/>
              <a:t>thành</a:t>
            </a:r>
            <a:r>
              <a:rPr lang="en-US" dirty="0"/>
              <a:t> </a:t>
            </a:r>
            <a:r>
              <a:rPr lang="en-US" dirty="0" err="1"/>
              <a:t>cơ</a:t>
            </a:r>
            <a:r>
              <a:rPr lang="en-US" dirty="0"/>
              <a:t> </a:t>
            </a:r>
            <a:r>
              <a:rPr lang="en-US" dirty="0" err="1"/>
              <a:t>sở</a:t>
            </a:r>
            <a:r>
              <a:rPr lang="en-US" dirty="0"/>
              <a:t> </a:t>
            </a:r>
            <a:r>
              <a:rPr lang="en-US" dirty="0" err="1"/>
              <a:t>quyết</a:t>
            </a:r>
            <a:r>
              <a:rPr lang="en-US" dirty="0"/>
              <a:t> </a:t>
            </a:r>
            <a:r>
              <a:rPr lang="en-US" dirty="0" err="1"/>
              <a:t>định</a:t>
            </a:r>
            <a:r>
              <a:rPr lang="en-US" dirty="0"/>
              <a:t> </a:t>
            </a:r>
            <a:r>
              <a:rPr lang="en-US" dirty="0" err="1"/>
              <a:t>điều</a:t>
            </a:r>
            <a:r>
              <a:rPr lang="en-US" dirty="0"/>
              <a:t> </a:t>
            </a:r>
            <a:r>
              <a:rPr lang="en-US" dirty="0" err="1"/>
              <a:t>trị</a:t>
            </a:r>
            <a:r>
              <a:rPr lang="en-US" dirty="0"/>
              <a:t> </a:t>
            </a:r>
            <a:r>
              <a:rPr lang="en-US" dirty="0" err="1"/>
              <a:t>hoặc</a:t>
            </a:r>
            <a:r>
              <a:rPr lang="en-US" dirty="0"/>
              <a:t> </a:t>
            </a:r>
            <a:r>
              <a:rPr lang="en-US" dirty="0" err="1"/>
              <a:t>thông</a:t>
            </a:r>
            <a:r>
              <a:rPr lang="en-US" dirty="0"/>
              <a:t> tin </a:t>
            </a:r>
            <a:r>
              <a:rPr lang="en-US" dirty="0" err="1"/>
              <a:t>tiên</a:t>
            </a:r>
            <a:r>
              <a:rPr lang="en-US" dirty="0"/>
              <a:t> </a:t>
            </a:r>
            <a:r>
              <a:rPr lang="en-US" dirty="0" err="1"/>
              <a:t>lượng</a:t>
            </a:r>
            <a:r>
              <a:rPr lang="en-US" dirty="0"/>
              <a:t> </a:t>
            </a:r>
            <a:r>
              <a:rPr lang="en-US" dirty="0" err="1"/>
              <a:t>hữu</a:t>
            </a:r>
            <a:r>
              <a:rPr lang="en-US" dirty="0"/>
              <a:t> </a:t>
            </a:r>
            <a:r>
              <a:rPr lang="en-US" dirty="0" err="1"/>
              <a:t>ích</a:t>
            </a:r>
            <a:r>
              <a:rPr lang="en-US" dirty="0"/>
              <a:t> </a:t>
            </a:r>
            <a:r>
              <a:rPr lang="en-US" dirty="0" err="1"/>
              <a:t>trong</a:t>
            </a:r>
            <a:r>
              <a:rPr lang="en-US" dirty="0"/>
              <a:t> </a:t>
            </a:r>
            <a:r>
              <a:rPr lang="en-US" dirty="0" err="1"/>
              <a:t>thực</a:t>
            </a:r>
            <a:r>
              <a:rPr lang="en-US" dirty="0"/>
              <a:t> </a:t>
            </a:r>
            <a:r>
              <a:rPr lang="en-US" dirty="0" err="1"/>
              <a:t>hành</a:t>
            </a:r>
            <a:r>
              <a:rPr lang="en-US" dirty="0"/>
              <a:t> </a:t>
            </a:r>
            <a:r>
              <a:rPr lang="en-US" dirty="0" err="1"/>
              <a:t>lâm</a:t>
            </a:r>
            <a:r>
              <a:rPr lang="en-US" dirty="0"/>
              <a:t> </a:t>
            </a:r>
            <a:r>
              <a:rPr lang="en-US" dirty="0" err="1"/>
              <a:t>sàng</a:t>
            </a:r>
            <a:r>
              <a:rPr lang="en-US" dirty="0"/>
              <a:t> </a:t>
            </a:r>
            <a:r>
              <a:rPr lang="en-US" dirty="0" err="1"/>
              <a:t>thường</a:t>
            </a:r>
            <a:r>
              <a:rPr lang="en-US" dirty="0"/>
              <a:t> qui</a:t>
            </a:r>
            <a:r>
              <a:rPr lang="en-US" dirty="0" smtClean="0"/>
              <a:t>.</a:t>
            </a:r>
          </a:p>
          <a:p>
            <a:pPr lvl="0"/>
            <a:r>
              <a:rPr lang="en-US" dirty="0" err="1"/>
              <a:t>Trong</a:t>
            </a:r>
            <a:r>
              <a:rPr lang="en-US" dirty="0"/>
              <a:t> </a:t>
            </a:r>
            <a:r>
              <a:rPr lang="en-US" dirty="0" err="1"/>
              <a:t>thời</a:t>
            </a:r>
            <a:r>
              <a:rPr lang="en-US" dirty="0"/>
              <a:t> </a:t>
            </a:r>
            <a:r>
              <a:rPr lang="en-US" dirty="0" err="1"/>
              <a:t>kỳ</a:t>
            </a:r>
            <a:r>
              <a:rPr lang="en-US" dirty="0"/>
              <a:t> </a:t>
            </a:r>
            <a:r>
              <a:rPr lang="en-US" dirty="0" err="1"/>
              <a:t>mang</a:t>
            </a:r>
            <a:r>
              <a:rPr lang="en-US" dirty="0"/>
              <a:t> </a:t>
            </a:r>
            <a:r>
              <a:rPr lang="en-US" dirty="0" err="1"/>
              <a:t>thai</a:t>
            </a:r>
            <a:r>
              <a:rPr lang="en-US" dirty="0"/>
              <a:t>, PAI-2 </a:t>
            </a:r>
            <a:r>
              <a:rPr lang="en-US" dirty="0" err="1"/>
              <a:t>được</a:t>
            </a:r>
            <a:r>
              <a:rPr lang="en-US" dirty="0"/>
              <a:t> </a:t>
            </a:r>
            <a:r>
              <a:rPr lang="en-US" dirty="0" err="1"/>
              <a:t>tiết</a:t>
            </a:r>
            <a:r>
              <a:rPr lang="en-US" dirty="0"/>
              <a:t> </a:t>
            </a:r>
            <a:r>
              <a:rPr lang="en-US" dirty="0" err="1"/>
              <a:t>bởi</a:t>
            </a:r>
            <a:r>
              <a:rPr lang="en-US" dirty="0"/>
              <a:t> </a:t>
            </a:r>
            <a:r>
              <a:rPr lang="en-US" dirty="0" err="1"/>
              <a:t>nhau</a:t>
            </a:r>
            <a:r>
              <a:rPr lang="en-US" dirty="0"/>
              <a:t> </a:t>
            </a:r>
            <a:r>
              <a:rPr lang="en-US" dirty="0" err="1"/>
              <a:t>thai</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thương</a:t>
            </a:r>
            <a:r>
              <a:rPr lang="en-US" dirty="0"/>
              <a:t> </a:t>
            </a:r>
            <a:r>
              <a:rPr lang="en-US" dirty="0" err="1"/>
              <a:t>tự</a:t>
            </a:r>
            <a:r>
              <a:rPr lang="en-US" dirty="0"/>
              <a:t> </a:t>
            </a:r>
            <a:r>
              <a:rPr lang="en-US" dirty="0" err="1"/>
              <a:t>như</a:t>
            </a:r>
            <a:r>
              <a:rPr lang="en-US" dirty="0"/>
              <a:t> PAI-1</a:t>
            </a:r>
          </a:p>
          <a:p>
            <a:endParaRPr lang="en-US" dirty="0"/>
          </a:p>
        </p:txBody>
      </p:sp>
    </p:spTree>
    <p:extLst>
      <p:ext uri="{BB962C8B-B14F-4D97-AF65-F5344CB8AC3E}">
        <p14:creationId xmlns:p14="http://schemas.microsoft.com/office/powerpoint/2010/main" val="34363288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r>
              <a:rPr lang="en-US" dirty="0" smtClean="0"/>
              <a:t>PAI + </a:t>
            </a:r>
            <a:r>
              <a:rPr lang="en-US" dirty="0" err="1" smtClean="0"/>
              <a:t>urokinase</a:t>
            </a:r>
            <a:r>
              <a:rPr lang="en-US" dirty="0" smtClean="0"/>
              <a:t>                                  </a:t>
            </a:r>
            <a:r>
              <a:rPr lang="en-US" dirty="0" err="1" smtClean="0"/>
              <a:t>Urikinase</a:t>
            </a:r>
            <a:r>
              <a:rPr lang="en-US" dirty="0" smtClean="0"/>
              <a:t>-PAI + </a:t>
            </a:r>
            <a:r>
              <a:rPr lang="en-US" dirty="0" err="1" smtClean="0"/>
              <a:t>urokinase</a:t>
            </a:r>
            <a:r>
              <a:rPr lang="en-US" sz="2000" dirty="0" err="1" smtClean="0"/>
              <a:t>residua</a:t>
            </a:r>
            <a:r>
              <a:rPr lang="en-US" sz="1800" dirty="0" smtClean="0"/>
              <a:t> </a:t>
            </a:r>
            <a:r>
              <a:rPr lang="en-US" sz="100" dirty="0" smtClean="0"/>
              <a:t>&lt;</a:t>
            </a:r>
          </a:p>
          <a:p>
            <a:r>
              <a:rPr lang="en-US" sz="100" dirty="0" smtClean="0"/>
              <a:t>p</a:t>
            </a:r>
            <a:endParaRPr lang="en-US" sz="1000" dirty="0"/>
          </a:p>
          <a:p>
            <a:r>
              <a:rPr lang="en-US" dirty="0" smtClean="0"/>
              <a:t>                      </a:t>
            </a:r>
            <a:r>
              <a:rPr lang="en-US" dirty="0" err="1" smtClean="0"/>
              <a:t>Urokinase</a:t>
            </a:r>
            <a:r>
              <a:rPr lang="en-US" sz="2400" dirty="0" err="1" smtClean="0"/>
              <a:t>residual</a:t>
            </a:r>
            <a:endParaRPr lang="en-US" sz="2400" dirty="0" smtClean="0"/>
          </a:p>
          <a:p>
            <a:r>
              <a:rPr lang="en-US" dirty="0" smtClean="0"/>
              <a:t>Plasminogen                                    plasmin</a:t>
            </a:r>
          </a:p>
          <a:p>
            <a:r>
              <a:rPr lang="en-US" dirty="0" smtClean="0"/>
              <a:t>                                        plasmin</a:t>
            </a:r>
            <a:endParaRPr lang="en-US" dirty="0"/>
          </a:p>
          <a:p>
            <a:r>
              <a:rPr lang="en-US" dirty="0" smtClean="0"/>
              <a:t>HD-</a:t>
            </a:r>
            <a:r>
              <a:rPr lang="en-US" dirty="0" err="1" smtClean="0"/>
              <a:t>Nva</a:t>
            </a:r>
            <a:r>
              <a:rPr lang="en-US" dirty="0" smtClean="0"/>
              <a:t>-CHA-Lys-</a:t>
            </a:r>
            <a:r>
              <a:rPr lang="en-US" dirty="0" err="1" smtClean="0"/>
              <a:t>pNa</a:t>
            </a:r>
            <a:r>
              <a:rPr lang="en-US" dirty="0" smtClean="0"/>
              <a:t>                   HD-</a:t>
            </a:r>
            <a:r>
              <a:rPr lang="en-US" dirty="0" err="1" smtClean="0"/>
              <a:t>Nva</a:t>
            </a:r>
            <a:r>
              <a:rPr lang="en-US" dirty="0" smtClean="0"/>
              <a:t>-CHA-Lys-</a:t>
            </a:r>
            <a:r>
              <a:rPr lang="en-US" dirty="0" err="1" smtClean="0"/>
              <a:t>pNa</a:t>
            </a:r>
            <a:r>
              <a:rPr lang="en-US" dirty="0" smtClean="0"/>
              <a:t> + </a:t>
            </a:r>
            <a:r>
              <a:rPr lang="en-US" dirty="0" err="1" smtClean="0"/>
              <a:t>pnitrosniline</a:t>
            </a:r>
            <a:endParaRPr lang="en-US" dirty="0" smtClean="0"/>
          </a:p>
          <a:p>
            <a:r>
              <a:rPr lang="en-US" dirty="0" err="1" smtClean="0"/>
              <a:t>Kết</a:t>
            </a:r>
            <a:r>
              <a:rPr lang="en-US" dirty="0" smtClean="0"/>
              <a:t> </a:t>
            </a:r>
            <a:r>
              <a:rPr lang="en-US" dirty="0" err="1" smtClean="0"/>
              <a:t>quả</a:t>
            </a:r>
            <a:r>
              <a:rPr lang="en-US" dirty="0" smtClean="0"/>
              <a:t> plasmin </a:t>
            </a:r>
            <a:r>
              <a:rPr lang="en-US" dirty="0" err="1" smtClean="0"/>
              <a:t>được</a:t>
            </a:r>
            <a:r>
              <a:rPr lang="en-US" dirty="0" smtClean="0"/>
              <a:t> </a:t>
            </a:r>
            <a:r>
              <a:rPr lang="en-US" dirty="0" err="1" smtClean="0"/>
              <a:t>đo</a:t>
            </a:r>
            <a:r>
              <a:rPr lang="en-US" dirty="0" smtClean="0"/>
              <a:t> </a:t>
            </a:r>
            <a:r>
              <a:rPr lang="en-US" dirty="0" err="1" smtClean="0"/>
              <a:t>bởi</a:t>
            </a:r>
            <a:r>
              <a:rPr lang="en-US" dirty="0" smtClean="0"/>
              <a:t> </a:t>
            </a:r>
            <a:r>
              <a:rPr lang="en-US" dirty="0" err="1" smtClean="0"/>
              <a:t>sự</a:t>
            </a:r>
            <a:r>
              <a:rPr lang="en-US" dirty="0" smtClean="0"/>
              <a:t> </a:t>
            </a:r>
            <a:r>
              <a:rPr lang="en-US" dirty="0" err="1" smtClean="0"/>
              <a:t>phân</a:t>
            </a:r>
            <a:r>
              <a:rPr lang="en-US" dirty="0" smtClean="0"/>
              <a:t> </a:t>
            </a:r>
            <a:r>
              <a:rPr lang="en-US" dirty="0" err="1" smtClean="0"/>
              <a:t>tách</a:t>
            </a:r>
            <a:r>
              <a:rPr lang="en-US" dirty="0" smtClean="0"/>
              <a:t> </a:t>
            </a:r>
            <a:r>
              <a:rPr lang="en-US" dirty="0" err="1" smtClean="0"/>
              <a:t>chất</a:t>
            </a:r>
            <a:r>
              <a:rPr lang="en-US" dirty="0" smtClean="0"/>
              <a:t> </a:t>
            </a:r>
            <a:r>
              <a:rPr lang="en-US" dirty="0" err="1" smtClean="0"/>
              <a:t>nền</a:t>
            </a:r>
            <a:r>
              <a:rPr lang="en-US" dirty="0" smtClean="0"/>
              <a:t> </a:t>
            </a:r>
            <a:r>
              <a:rPr lang="en-US" dirty="0" err="1" smtClean="0"/>
              <a:t>tạo</a:t>
            </a:r>
            <a:r>
              <a:rPr lang="en-US" dirty="0" smtClean="0"/>
              <a:t> </a:t>
            </a:r>
            <a:r>
              <a:rPr lang="en-US" dirty="0" err="1" smtClean="0"/>
              <a:t>màu</a:t>
            </a:r>
            <a:r>
              <a:rPr lang="en-US" dirty="0" smtClean="0"/>
              <a:t> ở 405nm.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hấp</a:t>
            </a:r>
            <a:r>
              <a:rPr lang="en-US" dirty="0" smtClean="0"/>
              <a:t> </a:t>
            </a:r>
            <a:r>
              <a:rPr lang="en-US" dirty="0" err="1" smtClean="0"/>
              <a:t>thụ</a:t>
            </a:r>
            <a:r>
              <a:rPr lang="en-US" dirty="0" smtClean="0"/>
              <a:t> </a:t>
            </a:r>
            <a:r>
              <a:rPr lang="en-US" dirty="0" err="1" smtClean="0"/>
              <a:t>tỉ</a:t>
            </a:r>
            <a:r>
              <a:rPr lang="en-US" dirty="0" smtClean="0"/>
              <a:t> </a:t>
            </a:r>
            <a:r>
              <a:rPr lang="en-US" dirty="0" err="1" smtClean="0"/>
              <a:t>lệ</a:t>
            </a:r>
            <a:r>
              <a:rPr lang="en-US" dirty="0" smtClean="0"/>
              <a:t> </a:t>
            </a:r>
            <a:r>
              <a:rPr lang="en-US" dirty="0" err="1" smtClean="0"/>
              <a:t>nghịch</a:t>
            </a:r>
            <a:r>
              <a:rPr lang="en-US" dirty="0" smtClean="0"/>
              <a:t> </a:t>
            </a:r>
            <a:r>
              <a:rPr lang="en-US" dirty="0" err="1" smtClean="0"/>
              <a:t>với</a:t>
            </a:r>
            <a:r>
              <a:rPr lang="en-US" dirty="0" smtClean="0"/>
              <a:t> </a:t>
            </a:r>
            <a:r>
              <a:rPr lang="en-US" dirty="0" err="1" smtClean="0"/>
              <a:t>hoạt</a:t>
            </a:r>
            <a:r>
              <a:rPr lang="en-US" dirty="0" smtClean="0"/>
              <a:t> </a:t>
            </a:r>
            <a:r>
              <a:rPr lang="en-US" dirty="0" err="1" smtClean="0"/>
              <a:t>động</a:t>
            </a:r>
            <a:r>
              <a:rPr lang="en-US" dirty="0" smtClean="0"/>
              <a:t> PAI </a:t>
            </a:r>
            <a:r>
              <a:rPr lang="en-US" dirty="0" err="1" smtClean="0"/>
              <a:t>trong</a:t>
            </a:r>
            <a:r>
              <a:rPr lang="en-US" dirty="0" smtClean="0"/>
              <a:t> </a:t>
            </a:r>
            <a:r>
              <a:rPr lang="en-US" dirty="0" err="1" smtClean="0"/>
              <a:t>mẫu</a:t>
            </a:r>
            <a:endParaRPr lang="en-US" dirty="0"/>
          </a:p>
        </p:txBody>
      </p:sp>
      <p:cxnSp>
        <p:nvCxnSpPr>
          <p:cNvPr id="5" name="Straight Arrow Connector 4"/>
          <p:cNvCxnSpPr/>
          <p:nvPr/>
        </p:nvCxnSpPr>
        <p:spPr>
          <a:xfrm flipV="1">
            <a:off x="2771335" y="2447778"/>
            <a:ext cx="1955410" cy="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353377" y="3432517"/>
            <a:ext cx="2373368" cy="4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91547" y="4246962"/>
            <a:ext cx="1171074" cy="3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5429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endParaRPr lang="en-US" dirty="0"/>
          </a:p>
        </p:txBody>
      </p:sp>
      <p:sp>
        <p:nvSpPr>
          <p:cNvPr id="3" name="Content Placeholder 2"/>
          <p:cNvSpPr>
            <a:spLocks noGrp="1"/>
          </p:cNvSpPr>
          <p:nvPr>
            <p:ph idx="1"/>
          </p:nvPr>
        </p:nvSpPr>
        <p:spPr/>
        <p:txBody>
          <a:bodyPr/>
          <a:lstStyle/>
          <a:p>
            <a:r>
              <a:rPr lang="en-US" dirty="0" err="1" smtClean="0"/>
              <a:t>Thuốc</a:t>
            </a:r>
            <a:r>
              <a:rPr lang="en-US" dirty="0" smtClean="0"/>
              <a:t> </a:t>
            </a:r>
            <a:r>
              <a:rPr lang="en-US" dirty="0" err="1" smtClean="0"/>
              <a:t>thử</a:t>
            </a:r>
            <a:r>
              <a:rPr lang="en-US" dirty="0" smtClean="0"/>
              <a:t>: </a:t>
            </a:r>
            <a:r>
              <a:rPr lang="en-US" dirty="0" err="1" smtClean="0"/>
              <a:t>urokinase</a:t>
            </a:r>
            <a:r>
              <a:rPr lang="en-US" dirty="0" smtClean="0"/>
              <a:t>, </a:t>
            </a:r>
            <a:r>
              <a:rPr lang="en-US" dirty="0" err="1" smtClean="0"/>
              <a:t>thuốc</a:t>
            </a:r>
            <a:r>
              <a:rPr lang="en-US" dirty="0" smtClean="0"/>
              <a:t> </a:t>
            </a:r>
            <a:r>
              <a:rPr lang="en-US" dirty="0" err="1" smtClean="0"/>
              <a:t>thử</a:t>
            </a:r>
            <a:r>
              <a:rPr lang="en-US" dirty="0" smtClean="0"/>
              <a:t> plasminogen, </a:t>
            </a:r>
            <a:r>
              <a:rPr lang="en-US" dirty="0" err="1" smtClean="0"/>
              <a:t>chất</a:t>
            </a:r>
            <a:r>
              <a:rPr lang="en-US" dirty="0" smtClean="0"/>
              <a:t> </a:t>
            </a:r>
            <a:r>
              <a:rPr lang="en-US" dirty="0" err="1" smtClean="0"/>
              <a:t>nền</a:t>
            </a:r>
            <a:r>
              <a:rPr lang="en-US" dirty="0" smtClean="0"/>
              <a:t> plasmin</a:t>
            </a:r>
          </a:p>
          <a:p>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2-7 U/ml</a:t>
            </a:r>
          </a:p>
          <a:p>
            <a:r>
              <a:rPr lang="en-US" dirty="0" err="1" smtClean="0"/>
              <a:t>Diễn</a:t>
            </a:r>
            <a:r>
              <a:rPr lang="en-US" dirty="0" smtClean="0"/>
              <a:t> </a:t>
            </a:r>
            <a:r>
              <a:rPr lang="en-US" dirty="0" err="1" smtClean="0"/>
              <a:t>giải</a:t>
            </a:r>
            <a:r>
              <a:rPr lang="en-US" dirty="0" smtClean="0"/>
              <a:t>: </a:t>
            </a:r>
            <a:r>
              <a:rPr lang="en-US" dirty="0" err="1" smtClean="0"/>
              <a:t>Tăng</a:t>
            </a:r>
            <a:r>
              <a:rPr lang="en-US" dirty="0" smtClean="0"/>
              <a:t> PAI 1 </a:t>
            </a:r>
            <a:r>
              <a:rPr lang="en-US" dirty="0" err="1" smtClean="0"/>
              <a:t>dẫn</a:t>
            </a:r>
            <a:r>
              <a:rPr lang="en-US" dirty="0" smtClean="0"/>
              <a:t> </a:t>
            </a:r>
            <a:r>
              <a:rPr lang="en-US" dirty="0" err="1" smtClean="0"/>
              <a:t>tới</a:t>
            </a:r>
            <a:r>
              <a:rPr lang="en-US" dirty="0" smtClean="0"/>
              <a:t> </a:t>
            </a:r>
            <a:r>
              <a:rPr lang="en-US" dirty="0" err="1" smtClean="0"/>
              <a:t>tăng</a:t>
            </a:r>
            <a:r>
              <a:rPr lang="en-US" dirty="0" smtClean="0"/>
              <a:t> </a:t>
            </a:r>
            <a:r>
              <a:rPr lang="en-US" dirty="0" err="1" smtClean="0"/>
              <a:t>đông</a:t>
            </a:r>
            <a:endParaRPr lang="en-US" dirty="0" smtClean="0"/>
          </a:p>
        </p:txBody>
      </p:sp>
    </p:spTree>
    <p:extLst>
      <p:ext uri="{BB962C8B-B14F-4D97-AF65-F5344CB8AC3E}">
        <p14:creationId xmlns:p14="http://schemas.microsoft.com/office/powerpoint/2010/main" val="42642476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Alpha 2- </a:t>
            </a:r>
            <a:r>
              <a:rPr lang="en-US" dirty="0" err="1" smtClean="0"/>
              <a:t>antiplasmin</a:t>
            </a:r>
            <a:r>
              <a:rPr lang="en-US" dirty="0" smtClean="0"/>
              <a:t> (ꭤ2-AP)</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err="1" smtClean="0"/>
              <a:t>Liên</a:t>
            </a:r>
            <a:r>
              <a:rPr lang="en-US" dirty="0" smtClean="0"/>
              <a:t> </a:t>
            </a:r>
            <a:r>
              <a:rPr lang="en-US" dirty="0" err="1"/>
              <a:t>kết</a:t>
            </a:r>
            <a:r>
              <a:rPr lang="en-US" dirty="0"/>
              <a:t> </a:t>
            </a:r>
            <a:r>
              <a:rPr lang="en-US" dirty="0" err="1"/>
              <a:t>với</a:t>
            </a:r>
            <a:r>
              <a:rPr lang="en-US" dirty="0"/>
              <a:t> TAFI </a:t>
            </a:r>
            <a:r>
              <a:rPr lang="en-US" dirty="0" err="1"/>
              <a:t>và</a:t>
            </a:r>
            <a:r>
              <a:rPr lang="en-US" dirty="0"/>
              <a:t> PAI-1 </a:t>
            </a:r>
            <a:r>
              <a:rPr lang="en-US" dirty="0" err="1"/>
              <a:t>là</a:t>
            </a:r>
            <a:r>
              <a:rPr lang="en-US" dirty="0"/>
              <a:t> </a:t>
            </a:r>
            <a:r>
              <a:rPr lang="en-US" dirty="0" err="1"/>
              <a:t>chất</a:t>
            </a:r>
            <a:r>
              <a:rPr lang="en-US" dirty="0"/>
              <a:t> </a:t>
            </a:r>
            <a:r>
              <a:rPr lang="en-US" dirty="0" err="1"/>
              <a:t>ức</a:t>
            </a:r>
            <a:r>
              <a:rPr lang="en-US" dirty="0"/>
              <a:t> </a:t>
            </a:r>
            <a:r>
              <a:rPr lang="en-US" dirty="0" err="1"/>
              <a:t>chế</a:t>
            </a:r>
            <a:r>
              <a:rPr lang="en-US" dirty="0"/>
              <a:t> plasmin </a:t>
            </a:r>
            <a:r>
              <a:rPr lang="en-US" dirty="0" err="1"/>
              <a:t>sinh</a:t>
            </a:r>
            <a:r>
              <a:rPr lang="en-US" dirty="0"/>
              <a:t> </a:t>
            </a:r>
            <a:r>
              <a:rPr lang="en-US" dirty="0" err="1" smtClean="0"/>
              <a:t>lý</a:t>
            </a:r>
            <a:endParaRPr lang="en-US" dirty="0"/>
          </a:p>
          <a:p>
            <a:pPr lvl="0"/>
            <a:r>
              <a:rPr lang="en-US" dirty="0" err="1"/>
              <a:t>T</a:t>
            </a:r>
            <a:r>
              <a:rPr lang="en-US" dirty="0" err="1" smtClean="0"/>
              <a:t>ổng</a:t>
            </a:r>
            <a:r>
              <a:rPr lang="en-US" dirty="0" smtClean="0"/>
              <a:t> </a:t>
            </a:r>
            <a:r>
              <a:rPr lang="en-US" dirty="0" err="1"/>
              <a:t>hợp</a:t>
            </a:r>
            <a:r>
              <a:rPr lang="en-US" dirty="0"/>
              <a:t> ở </a:t>
            </a:r>
            <a:r>
              <a:rPr lang="en-US" dirty="0" err="1" smtClean="0"/>
              <a:t>gan</a:t>
            </a:r>
            <a:r>
              <a:rPr lang="en-US" dirty="0" smtClean="0"/>
              <a:t>,</a:t>
            </a:r>
            <a:r>
              <a:rPr lang="en-US" dirty="0"/>
              <a:t> </a:t>
            </a:r>
            <a:r>
              <a:rPr lang="en-US" dirty="0" err="1" smtClean="0"/>
              <a:t>hạt</a:t>
            </a:r>
            <a:r>
              <a:rPr lang="en-US" dirty="0" smtClean="0"/>
              <a:t> </a:t>
            </a:r>
            <a:r>
              <a:rPr lang="en-US" dirty="0"/>
              <a:t>alpha </a:t>
            </a:r>
            <a:r>
              <a:rPr lang="en-US" dirty="0" err="1"/>
              <a:t>của</a:t>
            </a:r>
            <a:r>
              <a:rPr lang="en-US" dirty="0"/>
              <a:t> </a:t>
            </a:r>
            <a:r>
              <a:rPr lang="en-US" dirty="0" err="1"/>
              <a:t>tiểu</a:t>
            </a:r>
            <a:r>
              <a:rPr lang="en-US" dirty="0"/>
              <a:t> </a:t>
            </a:r>
            <a:r>
              <a:rPr lang="en-US" dirty="0" err="1" smtClean="0"/>
              <a:t>cầu</a:t>
            </a:r>
            <a:r>
              <a:rPr lang="en-US" dirty="0" smtClean="0"/>
              <a:t> (</a:t>
            </a:r>
            <a:r>
              <a:rPr lang="en-US" dirty="0" err="1" smtClean="0"/>
              <a:t>được</a:t>
            </a:r>
            <a:r>
              <a:rPr lang="en-US" dirty="0" smtClean="0"/>
              <a:t> </a:t>
            </a:r>
            <a:r>
              <a:rPr lang="en-US" dirty="0" err="1"/>
              <a:t>tiết</a:t>
            </a:r>
            <a:r>
              <a:rPr lang="en-US" dirty="0"/>
              <a:t> </a:t>
            </a:r>
            <a:r>
              <a:rPr lang="en-US" dirty="0" err="1"/>
              <a:t>ra</a:t>
            </a:r>
            <a:r>
              <a:rPr lang="en-US" dirty="0"/>
              <a:t> </a:t>
            </a:r>
            <a:r>
              <a:rPr lang="en-US" dirty="0" err="1"/>
              <a:t>khi</a:t>
            </a:r>
            <a:r>
              <a:rPr lang="en-US" dirty="0"/>
              <a:t> </a:t>
            </a:r>
            <a:r>
              <a:rPr lang="en-US" dirty="0" err="1"/>
              <a:t>tiểu</a:t>
            </a:r>
            <a:r>
              <a:rPr lang="en-US" dirty="0"/>
              <a:t> </a:t>
            </a:r>
            <a:r>
              <a:rPr lang="en-US" dirty="0" err="1"/>
              <a:t>cầu</a:t>
            </a:r>
            <a:r>
              <a:rPr lang="en-US" dirty="0"/>
              <a:t> </a:t>
            </a:r>
            <a:r>
              <a:rPr lang="en-US" dirty="0" err="1"/>
              <a:t>được</a:t>
            </a:r>
            <a:r>
              <a:rPr lang="en-US" dirty="0"/>
              <a:t> </a:t>
            </a:r>
            <a:r>
              <a:rPr lang="en-US" dirty="0" err="1"/>
              <a:t>hoạt</a:t>
            </a:r>
            <a:r>
              <a:rPr lang="en-US" dirty="0"/>
              <a:t> </a:t>
            </a:r>
            <a:r>
              <a:rPr lang="en-US" dirty="0" err="1" smtClean="0"/>
              <a:t>hóa</a:t>
            </a:r>
            <a:r>
              <a:rPr lang="en-US" dirty="0" smtClean="0"/>
              <a:t>). </a:t>
            </a:r>
          </a:p>
          <a:p>
            <a:pPr lvl="0"/>
            <a:r>
              <a:rPr lang="en-US" dirty="0" err="1" smtClean="0"/>
              <a:t>Có</a:t>
            </a:r>
            <a:r>
              <a:rPr lang="en-US" dirty="0" smtClean="0"/>
              <a:t> </a:t>
            </a:r>
            <a:r>
              <a:rPr lang="en-US" dirty="0"/>
              <a:t>2 </a:t>
            </a:r>
            <a:r>
              <a:rPr lang="en-US" dirty="0" err="1"/>
              <a:t>dạng</a:t>
            </a:r>
            <a:r>
              <a:rPr lang="en-US" dirty="0"/>
              <a:t>. 70% </a:t>
            </a:r>
            <a:r>
              <a:rPr lang="en-US" dirty="0" err="1" smtClean="0"/>
              <a:t>Asn</a:t>
            </a:r>
            <a:r>
              <a:rPr lang="en-US" dirty="0" smtClean="0"/>
              <a:t>-</a:t>
            </a:r>
            <a:r>
              <a:rPr lang="en-US" dirty="0"/>
              <a:t>ꭤ2- PI </a:t>
            </a:r>
            <a:r>
              <a:rPr lang="en-US" dirty="0" err="1"/>
              <a:t>hoạt</a:t>
            </a:r>
            <a:r>
              <a:rPr lang="en-US" dirty="0"/>
              <a:t> </a:t>
            </a:r>
            <a:r>
              <a:rPr lang="en-US" dirty="0" err="1"/>
              <a:t>động</a:t>
            </a:r>
            <a:r>
              <a:rPr lang="en-US" dirty="0"/>
              <a:t> </a:t>
            </a:r>
            <a:r>
              <a:rPr lang="en-US" dirty="0" err="1"/>
              <a:t>sinh</a:t>
            </a:r>
            <a:r>
              <a:rPr lang="en-US" dirty="0"/>
              <a:t> </a:t>
            </a:r>
            <a:r>
              <a:rPr lang="en-US" dirty="0" err="1"/>
              <a:t>lí</a:t>
            </a:r>
            <a:r>
              <a:rPr lang="en-US" dirty="0"/>
              <a:t> </a:t>
            </a:r>
            <a:r>
              <a:rPr lang="en-US" dirty="0" err="1"/>
              <a:t>hơn</a:t>
            </a:r>
            <a:r>
              <a:rPr lang="en-US" dirty="0"/>
              <a:t> </a:t>
            </a:r>
            <a:r>
              <a:rPr lang="en-US" dirty="0" err="1"/>
              <a:t>dạng</a:t>
            </a:r>
            <a:r>
              <a:rPr lang="en-US" dirty="0"/>
              <a:t> </a:t>
            </a:r>
            <a:r>
              <a:rPr lang="en-US" dirty="0" err="1"/>
              <a:t>kia</a:t>
            </a:r>
            <a:r>
              <a:rPr lang="en-US" dirty="0"/>
              <a:t> </a:t>
            </a:r>
            <a:r>
              <a:rPr lang="en-US" dirty="0" err="1"/>
              <a:t>và</a:t>
            </a:r>
            <a:r>
              <a:rPr lang="en-US" dirty="0"/>
              <a:t> 30</a:t>
            </a:r>
            <a:r>
              <a:rPr lang="en-US" dirty="0" smtClean="0"/>
              <a:t>%- </a:t>
            </a:r>
            <a:r>
              <a:rPr lang="en-US" dirty="0"/>
              <a:t>Met-ꭤ2- PI. </a:t>
            </a:r>
          </a:p>
          <a:p>
            <a:pPr lvl="0"/>
            <a:r>
              <a:rPr lang="en-US" dirty="0" err="1" smtClean="0"/>
              <a:t>Điều</a:t>
            </a:r>
            <a:r>
              <a:rPr lang="en-US" dirty="0" smtClean="0"/>
              <a:t> </a:t>
            </a:r>
            <a:r>
              <a:rPr lang="en-US" dirty="0" err="1" smtClean="0"/>
              <a:t>hòa</a:t>
            </a:r>
            <a:r>
              <a:rPr lang="en-US" dirty="0" smtClean="0"/>
              <a:t> TSH </a:t>
            </a:r>
            <a:r>
              <a:rPr lang="en-US" dirty="0" err="1" smtClean="0"/>
              <a:t>theo</a:t>
            </a:r>
            <a:r>
              <a:rPr lang="en-US" dirty="0" smtClean="0"/>
              <a:t> 3 </a:t>
            </a:r>
            <a:r>
              <a:rPr lang="en-US" dirty="0" err="1" smtClean="0"/>
              <a:t>cách</a:t>
            </a:r>
            <a:r>
              <a:rPr lang="en-US" dirty="0" smtClean="0"/>
              <a:t>: </a:t>
            </a:r>
            <a:endParaRPr lang="en-US" dirty="0"/>
          </a:p>
          <a:p>
            <a:pPr lvl="1"/>
            <a:r>
              <a:rPr lang="en-US" dirty="0" err="1" smtClean="0"/>
              <a:t>Tạo</a:t>
            </a:r>
            <a:r>
              <a:rPr lang="en-US" dirty="0" smtClean="0"/>
              <a:t> </a:t>
            </a:r>
            <a:r>
              <a:rPr lang="en-US" dirty="0" err="1"/>
              <a:t>phức</a:t>
            </a:r>
            <a:r>
              <a:rPr lang="en-US" dirty="0"/>
              <a:t> </a:t>
            </a:r>
            <a:r>
              <a:rPr lang="en-US" dirty="0" err="1"/>
              <a:t>hợp</a:t>
            </a:r>
            <a:r>
              <a:rPr lang="en-US" dirty="0"/>
              <a:t> </a:t>
            </a:r>
            <a:r>
              <a:rPr lang="en-US" dirty="0" err="1"/>
              <a:t>cân</a:t>
            </a:r>
            <a:r>
              <a:rPr lang="en-US" dirty="0"/>
              <a:t> </a:t>
            </a:r>
            <a:r>
              <a:rPr lang="en-US" dirty="0" err="1"/>
              <a:t>bằng</a:t>
            </a:r>
            <a:r>
              <a:rPr lang="en-US" dirty="0"/>
              <a:t> </a:t>
            </a:r>
            <a:r>
              <a:rPr lang="en-US" dirty="0" err="1"/>
              <a:t>hóa</a:t>
            </a:r>
            <a:r>
              <a:rPr lang="en-US" dirty="0"/>
              <a:t> </a:t>
            </a:r>
            <a:r>
              <a:rPr lang="en-US" dirty="0" err="1"/>
              <a:t>học</a:t>
            </a:r>
            <a:r>
              <a:rPr lang="en-US" dirty="0"/>
              <a:t> </a:t>
            </a:r>
            <a:r>
              <a:rPr lang="en-US" dirty="0" err="1"/>
              <a:t>với</a:t>
            </a:r>
            <a:r>
              <a:rPr lang="en-US" dirty="0"/>
              <a:t> plasmin. </a:t>
            </a:r>
            <a:endParaRPr lang="en-US" dirty="0" smtClean="0"/>
          </a:p>
          <a:p>
            <a:pPr lvl="1"/>
            <a:r>
              <a:rPr lang="en-US" dirty="0" err="1"/>
              <a:t>Ứ</a:t>
            </a:r>
            <a:r>
              <a:rPr lang="en-US" dirty="0" err="1" smtClean="0"/>
              <a:t>c</a:t>
            </a:r>
            <a:r>
              <a:rPr lang="en-US" dirty="0" smtClean="0"/>
              <a:t> </a:t>
            </a:r>
            <a:r>
              <a:rPr lang="en-US" dirty="0" err="1"/>
              <a:t>chế</a:t>
            </a:r>
            <a:r>
              <a:rPr lang="en-US" dirty="0"/>
              <a:t> </a:t>
            </a:r>
            <a:r>
              <a:rPr lang="en-US" dirty="0" err="1"/>
              <a:t>hấp</a:t>
            </a:r>
            <a:r>
              <a:rPr lang="en-US" dirty="0"/>
              <a:t> </a:t>
            </a:r>
            <a:r>
              <a:rPr lang="en-US" dirty="0" err="1"/>
              <a:t>thụ</a:t>
            </a:r>
            <a:r>
              <a:rPr lang="en-US" dirty="0"/>
              <a:t> plasmin </a:t>
            </a:r>
            <a:r>
              <a:rPr lang="en-US" dirty="0" err="1"/>
              <a:t>trên</a:t>
            </a:r>
            <a:r>
              <a:rPr lang="en-US" dirty="0"/>
              <a:t> </a:t>
            </a:r>
            <a:r>
              <a:rPr lang="en-US" dirty="0" err="1"/>
              <a:t>cục</a:t>
            </a:r>
            <a:r>
              <a:rPr lang="en-US" dirty="0"/>
              <a:t> fibrin. ꭤ2- PI </a:t>
            </a:r>
            <a:r>
              <a:rPr lang="en-US" dirty="0" err="1"/>
              <a:t>gắn</a:t>
            </a:r>
            <a:r>
              <a:rPr lang="en-US" dirty="0"/>
              <a:t> </a:t>
            </a:r>
            <a:r>
              <a:rPr lang="en-US" dirty="0" err="1"/>
              <a:t>kết</a:t>
            </a:r>
            <a:r>
              <a:rPr lang="en-US" dirty="0"/>
              <a:t> </a:t>
            </a:r>
            <a:r>
              <a:rPr lang="en-US" dirty="0" err="1"/>
              <a:t>cộng</a:t>
            </a:r>
            <a:r>
              <a:rPr lang="en-US" dirty="0"/>
              <a:t> </a:t>
            </a:r>
            <a:r>
              <a:rPr lang="en-US" dirty="0" err="1"/>
              <a:t>hóa</a:t>
            </a:r>
            <a:r>
              <a:rPr lang="en-US" dirty="0"/>
              <a:t> </a:t>
            </a:r>
            <a:r>
              <a:rPr lang="en-US" dirty="0" err="1"/>
              <a:t>trị</a:t>
            </a:r>
            <a:r>
              <a:rPr lang="en-US" dirty="0"/>
              <a:t> </a:t>
            </a:r>
            <a:r>
              <a:rPr lang="en-US" dirty="0" err="1"/>
              <a:t>với</a:t>
            </a:r>
            <a:r>
              <a:rPr lang="en-US" dirty="0"/>
              <a:t> </a:t>
            </a:r>
            <a:r>
              <a:rPr lang="en-US" dirty="0" err="1"/>
              <a:t>cục</a:t>
            </a:r>
            <a:r>
              <a:rPr lang="en-US" dirty="0"/>
              <a:t> fibrin </a:t>
            </a:r>
            <a:r>
              <a:rPr lang="en-US" dirty="0" err="1"/>
              <a:t>bằng</a:t>
            </a:r>
            <a:r>
              <a:rPr lang="en-US" dirty="0"/>
              <a:t> </a:t>
            </a:r>
            <a:r>
              <a:rPr lang="en-US" dirty="0" err="1"/>
              <a:t>yếu</a:t>
            </a:r>
            <a:r>
              <a:rPr lang="en-US" dirty="0"/>
              <a:t> </a:t>
            </a:r>
            <a:r>
              <a:rPr lang="en-US" dirty="0" err="1"/>
              <a:t>tố</a:t>
            </a:r>
            <a:r>
              <a:rPr lang="en-US" dirty="0"/>
              <a:t> </a:t>
            </a:r>
            <a:r>
              <a:rPr lang="en-US" dirty="0" err="1"/>
              <a:t>XIIIa</a:t>
            </a:r>
            <a:r>
              <a:rPr lang="en-US" dirty="0"/>
              <a:t> </a:t>
            </a:r>
            <a:r>
              <a:rPr lang="en-US" dirty="0" err="1"/>
              <a:t>dẫn</a:t>
            </a:r>
            <a:r>
              <a:rPr lang="en-US" dirty="0"/>
              <a:t> </a:t>
            </a:r>
            <a:r>
              <a:rPr lang="en-US" dirty="0" err="1"/>
              <a:t>tới</a:t>
            </a:r>
            <a:r>
              <a:rPr lang="en-US" dirty="0"/>
              <a:t> </a:t>
            </a:r>
            <a:r>
              <a:rPr lang="en-US" dirty="0" err="1"/>
              <a:t>tăng</a:t>
            </a:r>
            <a:r>
              <a:rPr lang="en-US" dirty="0"/>
              <a:t> </a:t>
            </a:r>
            <a:r>
              <a:rPr lang="en-US" dirty="0" err="1"/>
              <a:t>đề</a:t>
            </a:r>
            <a:r>
              <a:rPr lang="en-US" dirty="0"/>
              <a:t> </a:t>
            </a:r>
            <a:r>
              <a:rPr lang="en-US" dirty="0" err="1"/>
              <a:t>kháng</a:t>
            </a:r>
            <a:r>
              <a:rPr lang="en-US" dirty="0"/>
              <a:t> </a:t>
            </a:r>
            <a:r>
              <a:rPr lang="en-US" dirty="0" err="1"/>
              <a:t>với</a:t>
            </a:r>
            <a:r>
              <a:rPr lang="en-US" dirty="0"/>
              <a:t> </a:t>
            </a:r>
            <a:r>
              <a:rPr lang="en-US" dirty="0" err="1"/>
              <a:t>tiêu</a:t>
            </a:r>
            <a:r>
              <a:rPr lang="en-US" dirty="0"/>
              <a:t> </a:t>
            </a:r>
            <a:r>
              <a:rPr lang="en-US" dirty="0" err="1"/>
              <a:t>sợi</a:t>
            </a:r>
            <a:r>
              <a:rPr lang="en-US" dirty="0"/>
              <a:t> </a:t>
            </a:r>
            <a:r>
              <a:rPr lang="en-US" dirty="0" err="1"/>
              <a:t>huyết</a:t>
            </a:r>
            <a:r>
              <a:rPr lang="en-US" dirty="0"/>
              <a:t> qua </a:t>
            </a:r>
            <a:r>
              <a:rPr lang="en-US" dirty="0" err="1"/>
              <a:t>cục</a:t>
            </a:r>
            <a:r>
              <a:rPr lang="en-US" dirty="0"/>
              <a:t> fibrin. </a:t>
            </a:r>
          </a:p>
          <a:p>
            <a:pPr lvl="1"/>
            <a:r>
              <a:rPr lang="en-US" dirty="0" err="1"/>
              <a:t>Bởi</a:t>
            </a:r>
            <a:r>
              <a:rPr lang="en-US" dirty="0"/>
              <a:t> </a:t>
            </a:r>
            <a:r>
              <a:rPr lang="en-US" dirty="0" err="1"/>
              <a:t>việc</a:t>
            </a:r>
            <a:r>
              <a:rPr lang="en-US" dirty="0"/>
              <a:t> </a:t>
            </a:r>
            <a:r>
              <a:rPr lang="en-US" dirty="0" err="1"/>
              <a:t>ngăn</a:t>
            </a:r>
            <a:r>
              <a:rPr lang="en-US" dirty="0"/>
              <a:t> </a:t>
            </a:r>
            <a:r>
              <a:rPr lang="en-US" dirty="0" err="1"/>
              <a:t>cản</a:t>
            </a:r>
            <a:r>
              <a:rPr lang="en-US" dirty="0"/>
              <a:t> plasminogen </a:t>
            </a:r>
            <a:r>
              <a:rPr lang="en-US" dirty="0" err="1"/>
              <a:t>vào</a:t>
            </a:r>
            <a:r>
              <a:rPr lang="en-US" dirty="0"/>
              <a:t> </a:t>
            </a:r>
            <a:r>
              <a:rPr lang="en-US" dirty="0" err="1"/>
              <a:t>cục</a:t>
            </a:r>
            <a:r>
              <a:rPr lang="en-US" dirty="0"/>
              <a:t> fibrin. </a:t>
            </a:r>
            <a:r>
              <a:rPr lang="en-US" dirty="0" err="1"/>
              <a:t>Đầu</a:t>
            </a:r>
            <a:r>
              <a:rPr lang="en-US" dirty="0"/>
              <a:t> </a:t>
            </a:r>
            <a:r>
              <a:rPr lang="en-US" dirty="0" err="1"/>
              <a:t>tận</a:t>
            </a:r>
            <a:r>
              <a:rPr lang="en-US" dirty="0"/>
              <a:t> C </a:t>
            </a:r>
            <a:r>
              <a:rPr lang="en-US" dirty="0" err="1"/>
              <a:t>của</a:t>
            </a:r>
            <a:r>
              <a:rPr lang="en-US" dirty="0"/>
              <a:t> ꭤ2- PI </a:t>
            </a:r>
            <a:r>
              <a:rPr lang="en-US" dirty="0" err="1"/>
              <a:t>liên</a:t>
            </a:r>
            <a:r>
              <a:rPr lang="en-US" dirty="0"/>
              <a:t> </a:t>
            </a:r>
            <a:r>
              <a:rPr lang="en-US" dirty="0" err="1"/>
              <a:t>kết</a:t>
            </a:r>
            <a:r>
              <a:rPr lang="en-US" dirty="0"/>
              <a:t> </a:t>
            </a:r>
            <a:r>
              <a:rPr lang="en-US" dirty="0" err="1"/>
              <a:t>ái</a:t>
            </a:r>
            <a:r>
              <a:rPr lang="en-US" dirty="0"/>
              <a:t> </a:t>
            </a:r>
            <a:r>
              <a:rPr lang="en-US" dirty="0" err="1"/>
              <a:t>lực</a:t>
            </a:r>
            <a:r>
              <a:rPr lang="en-US" dirty="0"/>
              <a:t> </a:t>
            </a:r>
            <a:r>
              <a:rPr lang="en-US" dirty="0" err="1"/>
              <a:t>cao</a:t>
            </a:r>
            <a:r>
              <a:rPr lang="en-US" dirty="0"/>
              <a:t> </a:t>
            </a:r>
            <a:r>
              <a:rPr lang="en-US" dirty="0" err="1"/>
              <a:t>với</a:t>
            </a:r>
            <a:r>
              <a:rPr lang="en-US" dirty="0"/>
              <a:t> </a:t>
            </a:r>
            <a:r>
              <a:rPr lang="en-US" dirty="0" err="1"/>
              <a:t>điểm</a:t>
            </a:r>
            <a:r>
              <a:rPr lang="en-US" dirty="0"/>
              <a:t> </a:t>
            </a:r>
            <a:r>
              <a:rPr lang="en-US" dirty="0" err="1"/>
              <a:t>liên</a:t>
            </a:r>
            <a:r>
              <a:rPr lang="en-US" dirty="0"/>
              <a:t> </a:t>
            </a:r>
            <a:r>
              <a:rPr lang="en-US" dirty="0" err="1"/>
              <a:t>kết</a:t>
            </a:r>
            <a:r>
              <a:rPr lang="en-US" dirty="0"/>
              <a:t> lysine </a:t>
            </a:r>
            <a:r>
              <a:rPr lang="en-US" dirty="0" err="1"/>
              <a:t>của</a:t>
            </a:r>
            <a:r>
              <a:rPr lang="en-US" dirty="0"/>
              <a:t> plasminogen </a:t>
            </a:r>
            <a:r>
              <a:rPr lang="en-US" dirty="0" err="1"/>
              <a:t>nơi</a:t>
            </a:r>
            <a:r>
              <a:rPr lang="en-US" dirty="0"/>
              <a:t> </a:t>
            </a:r>
            <a:r>
              <a:rPr lang="en-US" dirty="0" err="1"/>
              <a:t>mà</a:t>
            </a:r>
            <a:r>
              <a:rPr lang="en-US" dirty="0"/>
              <a:t> fibrin </a:t>
            </a:r>
            <a:r>
              <a:rPr lang="en-US" dirty="0" err="1"/>
              <a:t>cũng</a:t>
            </a:r>
            <a:r>
              <a:rPr lang="en-US" dirty="0"/>
              <a:t> </a:t>
            </a:r>
            <a:r>
              <a:rPr lang="en-US" dirty="0" err="1"/>
              <a:t>liên</a:t>
            </a:r>
            <a:r>
              <a:rPr lang="en-US" dirty="0"/>
              <a:t> </a:t>
            </a:r>
            <a:r>
              <a:rPr lang="en-US" dirty="0" err="1"/>
              <a:t>kết</a:t>
            </a:r>
            <a:r>
              <a:rPr lang="en-US" dirty="0"/>
              <a:t>. </a:t>
            </a:r>
            <a:r>
              <a:rPr lang="en-US" dirty="0" err="1"/>
              <a:t>bằng</a:t>
            </a:r>
            <a:r>
              <a:rPr lang="en-US" dirty="0"/>
              <a:t> </a:t>
            </a:r>
            <a:r>
              <a:rPr lang="en-US" dirty="0" err="1"/>
              <a:t>cách</a:t>
            </a:r>
            <a:r>
              <a:rPr lang="en-US" dirty="0"/>
              <a:t> </a:t>
            </a:r>
            <a:r>
              <a:rPr lang="en-US" dirty="0" err="1"/>
              <a:t>này</a:t>
            </a:r>
            <a:r>
              <a:rPr lang="en-US" dirty="0"/>
              <a:t> ꭤ2- PI </a:t>
            </a:r>
            <a:r>
              <a:rPr lang="en-US" dirty="0" err="1"/>
              <a:t>ngăn</a:t>
            </a:r>
            <a:r>
              <a:rPr lang="en-US" dirty="0"/>
              <a:t> plasminogen </a:t>
            </a:r>
            <a:r>
              <a:rPr lang="en-US" dirty="0" err="1"/>
              <a:t>gắn</a:t>
            </a:r>
            <a:r>
              <a:rPr lang="en-US" dirty="0"/>
              <a:t> </a:t>
            </a:r>
            <a:r>
              <a:rPr lang="en-US" dirty="0" err="1"/>
              <a:t>kết</a:t>
            </a:r>
            <a:r>
              <a:rPr lang="en-US" dirty="0"/>
              <a:t> </a:t>
            </a:r>
            <a:r>
              <a:rPr lang="en-US" dirty="0" err="1"/>
              <a:t>bới</a:t>
            </a:r>
            <a:r>
              <a:rPr lang="en-US" dirty="0"/>
              <a:t> fibrin.</a:t>
            </a:r>
          </a:p>
          <a:p>
            <a:r>
              <a:rPr lang="en-US" dirty="0" err="1"/>
              <a:t>Nồng</a:t>
            </a:r>
            <a:r>
              <a:rPr lang="en-US" dirty="0"/>
              <a:t> </a:t>
            </a:r>
            <a:r>
              <a:rPr lang="en-US" dirty="0" err="1"/>
              <a:t>độ</a:t>
            </a:r>
            <a:r>
              <a:rPr lang="en-US" dirty="0"/>
              <a:t> </a:t>
            </a:r>
            <a:r>
              <a:rPr lang="en-US" dirty="0" err="1"/>
              <a:t>trong</a:t>
            </a:r>
            <a:r>
              <a:rPr lang="en-US" dirty="0"/>
              <a:t> </a:t>
            </a:r>
            <a:r>
              <a:rPr lang="en-US" dirty="0" err="1"/>
              <a:t>huyết</a:t>
            </a:r>
            <a:r>
              <a:rPr lang="en-US" dirty="0"/>
              <a:t> </a:t>
            </a:r>
            <a:r>
              <a:rPr lang="en-US" dirty="0" err="1"/>
              <a:t>tương</a:t>
            </a:r>
            <a:r>
              <a:rPr lang="en-US" dirty="0"/>
              <a:t> </a:t>
            </a:r>
            <a:r>
              <a:rPr lang="en-US" dirty="0" err="1"/>
              <a:t>là</a:t>
            </a:r>
            <a:r>
              <a:rPr lang="en-US" dirty="0"/>
              <a:t> 0.7 </a:t>
            </a:r>
            <a:r>
              <a:rPr lang="en-US" dirty="0" smtClean="0"/>
              <a:t>mg/ml</a:t>
            </a:r>
          </a:p>
          <a:p>
            <a:r>
              <a:rPr lang="en-US" dirty="0" smtClean="0"/>
              <a:t>T1/2: </a:t>
            </a:r>
            <a:r>
              <a:rPr lang="en-US" dirty="0"/>
              <a:t>2-6 </a:t>
            </a:r>
            <a:r>
              <a:rPr lang="en-US" dirty="0" err="1"/>
              <a:t>ngày</a:t>
            </a:r>
            <a:endParaRPr lang="en-US" dirty="0"/>
          </a:p>
        </p:txBody>
      </p:sp>
    </p:spTree>
    <p:extLst>
      <p:ext uri="{BB962C8B-B14F-4D97-AF65-F5344CB8AC3E}">
        <p14:creationId xmlns:p14="http://schemas.microsoft.com/office/powerpoint/2010/main" val="12838074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r>
              <a:rPr lang="en-US" dirty="0" smtClean="0"/>
              <a:t>Alpha 2- </a:t>
            </a:r>
            <a:r>
              <a:rPr lang="en-US" dirty="0" err="1" smtClean="0"/>
              <a:t>antiplasmin</a:t>
            </a:r>
            <a:r>
              <a:rPr lang="en-US" dirty="0" smtClean="0"/>
              <a:t>(</a:t>
            </a:r>
            <a:r>
              <a:rPr lang="en-US" sz="2400" dirty="0" smtClean="0"/>
              <a:t>sample) + </a:t>
            </a:r>
            <a:r>
              <a:rPr lang="en-US" dirty="0" smtClean="0"/>
              <a:t>plasmin</a:t>
            </a:r>
            <a:r>
              <a:rPr lang="en-US" sz="2400" dirty="0" smtClean="0"/>
              <a:t>(excess)                       Alpha 2- </a:t>
            </a:r>
            <a:r>
              <a:rPr lang="en-US" sz="2400" dirty="0" err="1" smtClean="0"/>
              <a:t>antiplasmin</a:t>
            </a:r>
            <a:r>
              <a:rPr lang="en-US" sz="2400" dirty="0" smtClean="0"/>
              <a:t>-plasmin + plasmin</a:t>
            </a:r>
            <a:r>
              <a:rPr lang="en-US" sz="2000" dirty="0" smtClean="0"/>
              <a:t>(residual)</a:t>
            </a:r>
          </a:p>
          <a:p>
            <a:r>
              <a:rPr lang="en-US" sz="2000" dirty="0" smtClean="0"/>
              <a:t>                              </a:t>
            </a:r>
            <a:r>
              <a:rPr lang="en-US" sz="2400" dirty="0" smtClean="0"/>
              <a:t>plasmin</a:t>
            </a:r>
            <a:r>
              <a:rPr lang="en-US" sz="2000" dirty="0" smtClean="0"/>
              <a:t>(residual</a:t>
            </a:r>
            <a:r>
              <a:rPr lang="en-US" sz="2000" dirty="0" smtClean="0"/>
              <a:t>)</a:t>
            </a:r>
            <a:endParaRPr lang="en-US" sz="2000" dirty="0"/>
          </a:p>
          <a:p>
            <a:r>
              <a:rPr lang="en-US" dirty="0" smtClean="0"/>
              <a:t>HD-</a:t>
            </a:r>
            <a:r>
              <a:rPr lang="en-US" dirty="0" err="1" smtClean="0"/>
              <a:t>Nva</a:t>
            </a:r>
            <a:r>
              <a:rPr lang="en-US" dirty="0" smtClean="0"/>
              <a:t>-CHA-Lys-</a:t>
            </a:r>
            <a:r>
              <a:rPr lang="en-US" dirty="0" err="1" smtClean="0"/>
              <a:t>pNa</a:t>
            </a:r>
            <a:r>
              <a:rPr lang="en-US" dirty="0" smtClean="0"/>
              <a:t>                   HD-</a:t>
            </a:r>
            <a:r>
              <a:rPr lang="en-US" dirty="0" err="1" smtClean="0"/>
              <a:t>Nva</a:t>
            </a:r>
            <a:r>
              <a:rPr lang="en-US" dirty="0" smtClean="0"/>
              <a:t>-CHA-Lys-</a:t>
            </a:r>
            <a:r>
              <a:rPr lang="en-US" dirty="0" err="1" smtClean="0"/>
              <a:t>pNa</a:t>
            </a:r>
            <a:r>
              <a:rPr lang="en-US" dirty="0" smtClean="0"/>
              <a:t> + </a:t>
            </a:r>
            <a:r>
              <a:rPr lang="en-US" dirty="0" err="1" smtClean="0"/>
              <a:t>pnitrosniline</a:t>
            </a:r>
            <a:endParaRPr lang="en-US" dirty="0" smtClean="0"/>
          </a:p>
          <a:p>
            <a:r>
              <a:rPr lang="en-US" dirty="0" err="1" smtClean="0"/>
              <a:t>Thành</a:t>
            </a:r>
            <a:r>
              <a:rPr lang="en-US" dirty="0" smtClean="0"/>
              <a:t> </a:t>
            </a:r>
            <a:r>
              <a:rPr lang="en-US" dirty="0" err="1" smtClean="0"/>
              <a:t>phần</a:t>
            </a:r>
            <a:r>
              <a:rPr lang="en-US" dirty="0" smtClean="0"/>
              <a:t> plasmin </a:t>
            </a:r>
            <a:r>
              <a:rPr lang="en-US" dirty="0" err="1" smtClean="0"/>
              <a:t>còn</a:t>
            </a:r>
            <a:r>
              <a:rPr lang="en-US" dirty="0" smtClean="0"/>
              <a:t> </a:t>
            </a:r>
            <a:r>
              <a:rPr lang="en-US" dirty="0" err="1" smtClean="0"/>
              <a:t>lại</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trong</a:t>
            </a:r>
            <a:r>
              <a:rPr lang="en-US" dirty="0" smtClean="0"/>
              <a:t> test </a:t>
            </a:r>
            <a:r>
              <a:rPr lang="en-US" dirty="0" err="1" smtClean="0"/>
              <a:t>động</a:t>
            </a:r>
            <a:r>
              <a:rPr lang="en-US" dirty="0" smtClean="0"/>
              <a:t> </a:t>
            </a:r>
            <a:r>
              <a:rPr lang="en-US" dirty="0" err="1" smtClean="0"/>
              <a:t>học</a:t>
            </a:r>
            <a:r>
              <a:rPr lang="en-US" dirty="0" smtClean="0"/>
              <a:t>, </a:t>
            </a:r>
            <a:r>
              <a:rPr lang="en-US" dirty="0" err="1" smtClean="0"/>
              <a:t>đo</a:t>
            </a:r>
            <a:r>
              <a:rPr lang="en-US" dirty="0" smtClean="0"/>
              <a:t> </a:t>
            </a:r>
            <a:r>
              <a:rPr lang="en-US" dirty="0" err="1" smtClean="0"/>
              <a:t>sự</a:t>
            </a:r>
            <a:r>
              <a:rPr lang="en-US" dirty="0" smtClean="0"/>
              <a:t> </a:t>
            </a:r>
            <a:r>
              <a:rPr lang="en-US" dirty="0" err="1" smtClean="0"/>
              <a:t>tăng</a:t>
            </a:r>
            <a:r>
              <a:rPr lang="en-US" dirty="0" smtClean="0"/>
              <a:t> ở </a:t>
            </a:r>
            <a:r>
              <a:rPr lang="en-US" dirty="0" err="1" smtClean="0"/>
              <a:t>điểm</a:t>
            </a:r>
            <a:r>
              <a:rPr lang="en-US" dirty="0" smtClean="0"/>
              <a:t> </a:t>
            </a:r>
            <a:r>
              <a:rPr lang="en-US" dirty="0" err="1" smtClean="0"/>
              <a:t>hấp</a:t>
            </a:r>
            <a:r>
              <a:rPr lang="en-US" dirty="0" smtClean="0"/>
              <a:t> </a:t>
            </a:r>
            <a:r>
              <a:rPr lang="en-US" dirty="0" err="1" smtClean="0"/>
              <a:t>thụ</a:t>
            </a:r>
            <a:r>
              <a:rPr lang="en-US" dirty="0" smtClean="0"/>
              <a:t> 405nm. </a:t>
            </a:r>
          </a:p>
          <a:p>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hấp</a:t>
            </a:r>
            <a:r>
              <a:rPr lang="en-US" dirty="0" smtClean="0"/>
              <a:t> </a:t>
            </a:r>
            <a:r>
              <a:rPr lang="en-US" dirty="0" err="1" smtClean="0"/>
              <a:t>thụ</a:t>
            </a:r>
            <a:r>
              <a:rPr lang="en-US" dirty="0" smtClean="0"/>
              <a:t> </a:t>
            </a:r>
            <a:r>
              <a:rPr lang="en-US" dirty="0" err="1" smtClean="0"/>
              <a:t>tỉ</a:t>
            </a:r>
            <a:r>
              <a:rPr lang="en-US" dirty="0" smtClean="0"/>
              <a:t> </a:t>
            </a:r>
            <a:r>
              <a:rPr lang="en-US" dirty="0" err="1" smtClean="0"/>
              <a:t>lệ</a:t>
            </a:r>
            <a:r>
              <a:rPr lang="en-US" dirty="0" smtClean="0"/>
              <a:t> </a:t>
            </a:r>
            <a:r>
              <a:rPr lang="en-US" dirty="0" err="1" smtClean="0"/>
              <a:t>nghịch</a:t>
            </a:r>
            <a:r>
              <a:rPr lang="en-US" dirty="0" smtClean="0"/>
              <a:t> </a:t>
            </a:r>
            <a:r>
              <a:rPr lang="en-US" dirty="0" err="1" smtClean="0"/>
              <a:t>với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antiplasmin</a:t>
            </a:r>
            <a:r>
              <a:rPr lang="en-US" dirty="0" smtClean="0"/>
              <a:t> alpha 2 </a:t>
            </a:r>
            <a:r>
              <a:rPr lang="en-US" dirty="0" err="1" smtClean="0"/>
              <a:t>trong</a:t>
            </a:r>
            <a:r>
              <a:rPr lang="en-US" dirty="0" smtClean="0"/>
              <a:t> </a:t>
            </a:r>
            <a:r>
              <a:rPr lang="en-US" dirty="0" err="1" smtClean="0"/>
              <a:t>mẫu</a:t>
            </a:r>
            <a:endParaRPr lang="en-US" dirty="0"/>
          </a:p>
        </p:txBody>
      </p:sp>
      <p:cxnSp>
        <p:nvCxnSpPr>
          <p:cNvPr id="5" name="Straight Arrow Connector 4"/>
          <p:cNvCxnSpPr/>
          <p:nvPr/>
        </p:nvCxnSpPr>
        <p:spPr>
          <a:xfrm flipV="1">
            <a:off x="8037095" y="2422358"/>
            <a:ext cx="1363579"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344756" y="3752125"/>
            <a:ext cx="1103384" cy="1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3777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Thuốc</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r>
              <a:rPr lang="en-US" dirty="0" err="1" smtClean="0"/>
              <a:t>Thuốc</a:t>
            </a:r>
            <a:r>
              <a:rPr lang="en-US" dirty="0" smtClean="0"/>
              <a:t> </a:t>
            </a:r>
            <a:r>
              <a:rPr lang="en-US" dirty="0" err="1" smtClean="0"/>
              <a:t>thử</a:t>
            </a:r>
            <a:r>
              <a:rPr lang="en-US" dirty="0" smtClean="0"/>
              <a:t>: plasmin, </a:t>
            </a:r>
            <a:r>
              <a:rPr lang="en-US" dirty="0" err="1" smtClean="0"/>
              <a:t>chất</a:t>
            </a:r>
            <a:r>
              <a:rPr lang="en-US" dirty="0" smtClean="0"/>
              <a:t> </a:t>
            </a:r>
            <a:r>
              <a:rPr lang="en-US" dirty="0" err="1" smtClean="0"/>
              <a:t>nền</a:t>
            </a:r>
            <a:r>
              <a:rPr lang="en-US" dirty="0" smtClean="0"/>
              <a:t> plasmin, </a:t>
            </a:r>
            <a:r>
              <a:rPr lang="en-US" dirty="0" err="1" smtClean="0"/>
              <a:t>đệm</a:t>
            </a:r>
            <a:endParaRPr lang="en-US" dirty="0" smtClean="0"/>
          </a:p>
          <a:p>
            <a:r>
              <a:rPr lang="en-US" dirty="0" err="1" smtClean="0"/>
              <a:t>Giá</a:t>
            </a:r>
            <a:r>
              <a:rPr lang="en-US" dirty="0" smtClean="0"/>
              <a:t> </a:t>
            </a:r>
            <a:r>
              <a:rPr lang="en-US" dirty="0" err="1" smtClean="0"/>
              <a:t>trị</a:t>
            </a:r>
            <a:r>
              <a:rPr lang="en-US" dirty="0" smtClean="0"/>
              <a:t> </a:t>
            </a:r>
            <a:r>
              <a:rPr lang="en-US" dirty="0" err="1" smtClean="0"/>
              <a:t>tham</a:t>
            </a:r>
            <a:r>
              <a:rPr lang="en-US" dirty="0" smtClean="0"/>
              <a:t> </a:t>
            </a:r>
            <a:r>
              <a:rPr lang="en-US" dirty="0" err="1" smtClean="0"/>
              <a:t>chiếu</a:t>
            </a:r>
            <a:r>
              <a:rPr lang="en-US" dirty="0" smtClean="0"/>
              <a:t>: 80- 120 %</a:t>
            </a:r>
          </a:p>
          <a:p>
            <a:r>
              <a:rPr lang="en-US" dirty="0" err="1" smtClean="0"/>
              <a:t>Diễn</a:t>
            </a:r>
            <a:r>
              <a:rPr lang="en-US" dirty="0" smtClean="0"/>
              <a:t> </a:t>
            </a:r>
            <a:r>
              <a:rPr lang="en-US" dirty="0" err="1" smtClean="0"/>
              <a:t>giải</a:t>
            </a:r>
            <a:r>
              <a:rPr lang="en-US" dirty="0" smtClean="0"/>
              <a:t> </a:t>
            </a:r>
            <a:r>
              <a:rPr lang="en-US" dirty="0" err="1" smtClean="0"/>
              <a:t>kết</a:t>
            </a:r>
            <a:r>
              <a:rPr lang="en-US" dirty="0" smtClean="0"/>
              <a:t> </a:t>
            </a:r>
            <a:r>
              <a:rPr lang="en-US" dirty="0" err="1" smtClean="0"/>
              <a:t>quả</a:t>
            </a:r>
            <a:r>
              <a:rPr lang="en-US" dirty="0" smtClean="0"/>
              <a:t>: </a:t>
            </a:r>
            <a:r>
              <a:rPr lang="en-US" dirty="0" err="1"/>
              <a:t>thiếu</a:t>
            </a:r>
            <a:r>
              <a:rPr lang="en-US" dirty="0"/>
              <a:t> ꭤ2- PI di </a:t>
            </a:r>
            <a:r>
              <a:rPr lang="en-US" dirty="0" err="1"/>
              <a:t>truyền</a:t>
            </a:r>
            <a:r>
              <a:rPr lang="en-US" dirty="0"/>
              <a:t> </a:t>
            </a:r>
            <a:r>
              <a:rPr lang="en-US" dirty="0" err="1"/>
              <a:t>thì</a:t>
            </a:r>
            <a:r>
              <a:rPr lang="en-US" dirty="0"/>
              <a:t> </a:t>
            </a:r>
            <a:r>
              <a:rPr lang="en-US" dirty="0" err="1"/>
              <a:t>hiếm</a:t>
            </a:r>
            <a:r>
              <a:rPr lang="en-US" dirty="0"/>
              <a:t> </a:t>
            </a:r>
            <a:r>
              <a:rPr lang="en-US" dirty="0" err="1"/>
              <a:t>gặp</a:t>
            </a:r>
            <a:r>
              <a:rPr lang="en-US" dirty="0"/>
              <a:t> </a:t>
            </a:r>
            <a:r>
              <a:rPr lang="en-US" dirty="0" err="1"/>
              <a:t>và</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ít</a:t>
            </a:r>
            <a:r>
              <a:rPr lang="en-US" dirty="0"/>
              <a:t> </a:t>
            </a:r>
            <a:r>
              <a:rPr lang="en-US" dirty="0" err="1"/>
              <a:t>các</a:t>
            </a:r>
            <a:r>
              <a:rPr lang="en-US" dirty="0"/>
              <a:t> case </a:t>
            </a:r>
            <a:r>
              <a:rPr lang="en-US" dirty="0" err="1"/>
              <a:t>được</a:t>
            </a:r>
            <a:r>
              <a:rPr lang="en-US" dirty="0"/>
              <a:t> </a:t>
            </a:r>
            <a:r>
              <a:rPr lang="en-US" dirty="0" err="1"/>
              <a:t>báo</a:t>
            </a:r>
            <a:r>
              <a:rPr lang="en-US" dirty="0"/>
              <a:t> </a:t>
            </a:r>
            <a:r>
              <a:rPr lang="en-US" dirty="0" err="1"/>
              <a:t>cáo</a:t>
            </a:r>
            <a:r>
              <a:rPr lang="en-US" dirty="0"/>
              <a:t> </a:t>
            </a:r>
            <a:r>
              <a:rPr lang="en-US" dirty="0" err="1"/>
              <a:t>trong</a:t>
            </a:r>
            <a:r>
              <a:rPr lang="en-US" dirty="0"/>
              <a:t> y </a:t>
            </a:r>
            <a:r>
              <a:rPr lang="en-US" dirty="0" err="1"/>
              <a:t>văn</a:t>
            </a:r>
            <a:r>
              <a:rPr lang="en-US" dirty="0"/>
              <a:t>. </a:t>
            </a:r>
            <a:endParaRPr lang="en-US" dirty="0" smtClean="0"/>
          </a:p>
          <a:p>
            <a:pPr lvl="1"/>
            <a:r>
              <a:rPr lang="en-US" dirty="0" smtClean="0"/>
              <a:t> </a:t>
            </a:r>
            <a:r>
              <a:rPr lang="en-US" dirty="0"/>
              <a:t>PT, APTT </a:t>
            </a:r>
            <a:r>
              <a:rPr lang="en-US" dirty="0" err="1"/>
              <a:t>thì</a:t>
            </a:r>
            <a:r>
              <a:rPr lang="en-US" dirty="0"/>
              <a:t> </a:t>
            </a:r>
            <a:r>
              <a:rPr lang="en-US" dirty="0" err="1"/>
              <a:t>bình</a:t>
            </a:r>
            <a:r>
              <a:rPr lang="en-US" dirty="0"/>
              <a:t> </a:t>
            </a:r>
            <a:r>
              <a:rPr lang="en-US" dirty="0" err="1"/>
              <a:t>thường</a:t>
            </a:r>
            <a:r>
              <a:rPr lang="en-US" dirty="0"/>
              <a:t> </a:t>
            </a:r>
            <a:r>
              <a:rPr lang="en-US" dirty="0" err="1"/>
              <a:t>trong</a:t>
            </a:r>
            <a:r>
              <a:rPr lang="en-US" dirty="0"/>
              <a:t> </a:t>
            </a:r>
            <a:r>
              <a:rPr lang="en-US" dirty="0" err="1"/>
              <a:t>thiếu</a:t>
            </a:r>
            <a:r>
              <a:rPr lang="en-US" dirty="0"/>
              <a:t> ꭤ2- PI. </a:t>
            </a:r>
            <a:endParaRPr lang="en-US" dirty="0" smtClean="0"/>
          </a:p>
          <a:p>
            <a:pPr lvl="1"/>
            <a:r>
              <a:rPr lang="en-US" dirty="0" err="1" smtClean="0"/>
              <a:t>Thiếu</a:t>
            </a:r>
            <a:r>
              <a:rPr lang="en-US" dirty="0" smtClean="0"/>
              <a:t> </a:t>
            </a:r>
            <a:r>
              <a:rPr lang="en-US" dirty="0" err="1"/>
              <a:t>đồng</a:t>
            </a:r>
            <a:r>
              <a:rPr lang="en-US" dirty="0"/>
              <a:t> </a:t>
            </a:r>
            <a:r>
              <a:rPr lang="en-US" dirty="0" err="1"/>
              <a:t>hợp</a:t>
            </a:r>
            <a:r>
              <a:rPr lang="en-US" dirty="0"/>
              <a:t> </a:t>
            </a:r>
            <a:r>
              <a:rPr lang="en-US" dirty="0" err="1"/>
              <a:t>thường</a:t>
            </a:r>
            <a:r>
              <a:rPr lang="en-US" dirty="0"/>
              <a:t> &lt;10% </a:t>
            </a:r>
            <a:r>
              <a:rPr lang="en-US" dirty="0" err="1"/>
              <a:t>bình</a:t>
            </a:r>
            <a:r>
              <a:rPr lang="en-US" dirty="0"/>
              <a:t> </a:t>
            </a:r>
            <a:r>
              <a:rPr lang="en-US" dirty="0" err="1"/>
              <a:t>thường</a:t>
            </a:r>
            <a:r>
              <a:rPr lang="en-US" dirty="0"/>
              <a:t> </a:t>
            </a:r>
            <a:r>
              <a:rPr lang="en-US" dirty="0" err="1"/>
              <a:t>và</a:t>
            </a:r>
            <a:r>
              <a:rPr lang="en-US" dirty="0"/>
              <a:t> </a:t>
            </a:r>
            <a:r>
              <a:rPr lang="en-US" dirty="0" err="1"/>
              <a:t>một</a:t>
            </a:r>
            <a:r>
              <a:rPr lang="en-US" dirty="0"/>
              <a:t> </a:t>
            </a:r>
            <a:r>
              <a:rPr lang="en-US" dirty="0" err="1"/>
              <a:t>vài</a:t>
            </a:r>
            <a:r>
              <a:rPr lang="en-US" dirty="0"/>
              <a:t> case </a:t>
            </a:r>
            <a:r>
              <a:rPr lang="en-US" dirty="0" err="1"/>
              <a:t>có</a:t>
            </a:r>
            <a:r>
              <a:rPr lang="en-US" dirty="0"/>
              <a:t> </a:t>
            </a:r>
            <a:r>
              <a:rPr lang="en-US" dirty="0" err="1"/>
              <a:t>biểu</a:t>
            </a:r>
            <a:r>
              <a:rPr lang="en-US" dirty="0"/>
              <a:t> </a:t>
            </a:r>
            <a:r>
              <a:rPr lang="en-US" dirty="0" err="1"/>
              <a:t>hiện</a:t>
            </a:r>
            <a:r>
              <a:rPr lang="en-US" dirty="0"/>
              <a:t> </a:t>
            </a:r>
            <a:r>
              <a:rPr lang="en-US" dirty="0" err="1"/>
              <a:t>xuất</a:t>
            </a:r>
            <a:r>
              <a:rPr lang="en-US" dirty="0"/>
              <a:t> </a:t>
            </a:r>
            <a:r>
              <a:rPr lang="en-US" dirty="0" err="1"/>
              <a:t>huyết</a:t>
            </a:r>
            <a:r>
              <a:rPr lang="en-US" dirty="0"/>
              <a:t>. </a:t>
            </a:r>
            <a:endParaRPr lang="en-US" dirty="0" smtClean="0"/>
          </a:p>
          <a:p>
            <a:pPr lvl="1"/>
            <a:r>
              <a:rPr lang="en-US" dirty="0" err="1" smtClean="0"/>
              <a:t>Dị</a:t>
            </a:r>
            <a:r>
              <a:rPr lang="en-US" dirty="0" smtClean="0"/>
              <a:t> </a:t>
            </a:r>
            <a:r>
              <a:rPr lang="en-US" dirty="0" err="1"/>
              <a:t>hợp</a:t>
            </a:r>
            <a:r>
              <a:rPr lang="en-US" dirty="0"/>
              <a:t> </a:t>
            </a:r>
            <a:r>
              <a:rPr lang="en-US" dirty="0" err="1"/>
              <a:t>tử</a:t>
            </a:r>
            <a:r>
              <a:rPr lang="en-US" dirty="0"/>
              <a:t> </a:t>
            </a:r>
            <a:r>
              <a:rPr lang="en-US" dirty="0" err="1"/>
              <a:t>thì</a:t>
            </a:r>
            <a:r>
              <a:rPr lang="en-US" dirty="0"/>
              <a:t> </a:t>
            </a:r>
            <a:r>
              <a:rPr lang="en-US" dirty="0" err="1"/>
              <a:t>thường</a:t>
            </a:r>
            <a:r>
              <a:rPr lang="en-US" dirty="0"/>
              <a:t> 30-60% </a:t>
            </a:r>
            <a:r>
              <a:rPr lang="en-US" dirty="0" err="1"/>
              <a:t>và</a:t>
            </a:r>
            <a:r>
              <a:rPr lang="en-US" dirty="0"/>
              <a:t> </a:t>
            </a:r>
            <a:r>
              <a:rPr lang="en-US" dirty="0" err="1"/>
              <a:t>không</a:t>
            </a:r>
            <a:r>
              <a:rPr lang="en-US" dirty="0"/>
              <a:t> </a:t>
            </a:r>
            <a:r>
              <a:rPr lang="en-US" dirty="0" err="1"/>
              <a:t>có</a:t>
            </a:r>
            <a:r>
              <a:rPr lang="en-US" dirty="0"/>
              <a:t> </a:t>
            </a:r>
            <a:r>
              <a:rPr lang="en-US" dirty="0" err="1"/>
              <a:t>triệu</a:t>
            </a:r>
            <a:r>
              <a:rPr lang="en-US" dirty="0"/>
              <a:t> </a:t>
            </a:r>
            <a:r>
              <a:rPr lang="en-US" dirty="0" err="1"/>
              <a:t>chứng</a:t>
            </a:r>
            <a:endParaRPr lang="en-US" dirty="0" smtClean="0"/>
          </a:p>
        </p:txBody>
      </p:sp>
    </p:spTree>
    <p:extLst>
      <p:ext uri="{BB962C8B-B14F-4D97-AF65-F5344CB8AC3E}">
        <p14:creationId xmlns:p14="http://schemas.microsoft.com/office/powerpoint/2010/main" val="40143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2058</TotalTime>
  <Words>10907</Words>
  <Application>Microsoft Office PowerPoint</Application>
  <PresentationFormat>Widescreen</PresentationFormat>
  <Paragraphs>868</Paragraphs>
  <Slides>116</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116</vt:i4>
      </vt:variant>
    </vt:vector>
  </HeadingPairs>
  <TitlesOfParts>
    <vt:vector size="126" baseType="lpstr">
      <vt:lpstr>Arial</vt:lpstr>
      <vt:lpstr>Calibri</vt:lpstr>
      <vt:lpstr>Cambria Math</vt:lpstr>
      <vt:lpstr>Courier New</vt:lpstr>
      <vt:lpstr>Symbol</vt:lpstr>
      <vt:lpstr>Times New Roman</vt:lpstr>
      <vt:lpstr>Trebuchet MS</vt:lpstr>
      <vt:lpstr>Wingdings</vt:lpstr>
      <vt:lpstr>Wingdings 3</vt:lpstr>
      <vt:lpstr>Facet</vt:lpstr>
      <vt:lpstr>Các xét nghiệm cơ bản trong đông máu</vt:lpstr>
      <vt:lpstr>Sự ngưng tập tiểu cầu</vt:lpstr>
      <vt:lpstr>Sơ đồ đông cầm máu</vt:lpstr>
      <vt:lpstr>Xét nghiệm đông máu thường quy</vt:lpstr>
      <vt:lpstr>PT (prothrombine time) </vt:lpstr>
      <vt:lpstr>PowerPoint Presentation</vt:lpstr>
      <vt:lpstr>ISI (International sensitivity index)</vt:lpstr>
      <vt:lpstr>ISI</vt:lpstr>
      <vt:lpstr>PT</vt:lpstr>
      <vt:lpstr>Giải thích kết quả</vt:lpstr>
      <vt:lpstr>Yếu tố làm nhiễu</vt:lpstr>
      <vt:lpstr>APTT ( Activated  Partial Thromboplastin Time) </vt:lpstr>
      <vt:lpstr>Nguyên lý</vt:lpstr>
      <vt:lpstr>Thuốc thử</vt:lpstr>
      <vt:lpstr>Giá trị tham chiếu</vt:lpstr>
      <vt:lpstr>Giải thích kết quả</vt:lpstr>
      <vt:lpstr>PowerPoint Presentation</vt:lpstr>
      <vt:lpstr>PowerPoint Presentation</vt:lpstr>
      <vt:lpstr>Những điều cần lưu ý </vt:lpstr>
      <vt:lpstr>Hướng tiếp cận điều trị</vt:lpstr>
      <vt:lpstr>PowerPoint Presentation</vt:lpstr>
      <vt:lpstr>PowerPoint Presentation</vt:lpstr>
      <vt:lpstr>PowerPoint Presentation</vt:lpstr>
      <vt:lpstr>Chất ức chế-Bethesda</vt:lpstr>
      <vt:lpstr>Chất ức chế</vt:lpstr>
      <vt:lpstr>Các bước thực hiện</vt:lpstr>
      <vt:lpstr>Chất ức chế</vt:lpstr>
      <vt:lpstr>Các bước tiến hành</vt:lpstr>
      <vt:lpstr>PowerPoint Presentation</vt:lpstr>
      <vt:lpstr>PowerPoint Presentation</vt:lpstr>
      <vt:lpstr>Giải thích kêt quả</vt:lpstr>
      <vt:lpstr>Chất ức chế</vt:lpstr>
      <vt:lpstr>FIBRINOGEN </vt:lpstr>
      <vt:lpstr>Thuốc thử</vt:lpstr>
      <vt:lpstr>Giải thích kết quả</vt:lpstr>
      <vt:lpstr>Thrombin time </vt:lpstr>
      <vt:lpstr>TT</vt:lpstr>
      <vt:lpstr>Giải thích kết quả</vt:lpstr>
      <vt:lpstr>PowerPoint Presentation</vt:lpstr>
      <vt:lpstr>Định lượng các yếu tố đông máu</vt:lpstr>
      <vt:lpstr>PowerPoint Presentation</vt:lpstr>
      <vt:lpstr>Giá thị tham chiếu</vt:lpstr>
      <vt:lpstr>Giải thích kết quả</vt:lpstr>
      <vt:lpstr>Yếu tố XIII</vt:lpstr>
      <vt:lpstr>Phương pháp</vt:lpstr>
      <vt:lpstr>Thuốc thử</vt:lpstr>
      <vt:lpstr>Diễn giải kết quả</vt:lpstr>
      <vt:lpstr>Các yếu tố gây nhiễu</vt:lpstr>
      <vt:lpstr>Các xét nghiệm tăng đông</vt:lpstr>
      <vt:lpstr>Antithrombin (AT-III)</vt:lpstr>
      <vt:lpstr>Tổng quan</vt:lpstr>
      <vt:lpstr>Nguyên lí và phương pháp</vt:lpstr>
      <vt:lpstr>PowerPoint Presentation</vt:lpstr>
      <vt:lpstr>Giải thích kết quả</vt:lpstr>
      <vt:lpstr>PowerPoint Presentation</vt:lpstr>
      <vt:lpstr>Protein C</vt:lpstr>
      <vt:lpstr>Tổng quan</vt:lpstr>
      <vt:lpstr>Nguyên lý</vt:lpstr>
      <vt:lpstr>Chromogenic Assay</vt:lpstr>
      <vt:lpstr>Thuốc thử</vt:lpstr>
      <vt:lpstr>Giải thích kết quả</vt:lpstr>
      <vt:lpstr>Protein S</vt:lpstr>
      <vt:lpstr>Phương pháp</vt:lpstr>
      <vt:lpstr>Thuốc thử và giá trị tham chiếu</vt:lpstr>
      <vt:lpstr>Giải thích kết quả</vt:lpstr>
      <vt:lpstr>Thiếu PS di truyền</vt:lpstr>
      <vt:lpstr>Thiếu PS mắc phải</vt:lpstr>
      <vt:lpstr>Resistance to Activated Protein C [APCr Assays]- yếu tố V Leiden</vt:lpstr>
      <vt:lpstr>Nguyên lí và phương pháp</vt:lpstr>
      <vt:lpstr>APTT normalized</vt:lpstr>
      <vt:lpstr>APTT biến đổi với pha loãng huyết tương với huyết tương thiếu yếu tố V</vt:lpstr>
      <vt:lpstr>Thuốc thử</vt:lpstr>
      <vt:lpstr>V Leiden</vt:lpstr>
      <vt:lpstr>KHÁNG THỂ KHÁNG PHOSPHOLIPID </vt:lpstr>
      <vt:lpstr>KHÁNG THỂ KHÁNG PHOSPHOLIPID</vt:lpstr>
      <vt:lpstr>KHÁNG THỂ KHÁNG PHOSPHOLIPID</vt:lpstr>
      <vt:lpstr>Dilute Russell's Viper Venom Time [DRVVT] </vt:lpstr>
      <vt:lpstr>Dilute Russell's Viper Venom Time [DRVVT] </vt:lpstr>
      <vt:lpstr>Giải thích</vt:lpstr>
      <vt:lpstr>Giải thích</vt:lpstr>
      <vt:lpstr>Bệnh nhân có LA?</vt:lpstr>
      <vt:lpstr>Bệnh nhân có LA?</vt:lpstr>
      <vt:lpstr>Anti β2-glycoprotein-I (anti-β2GPI)- IgG/ IgM </vt:lpstr>
      <vt:lpstr>Thuốc thử và giá trị tham chiếu</vt:lpstr>
      <vt:lpstr>Các xét nghiệm tiêu sợi huyết</vt:lpstr>
      <vt:lpstr>D Dimer</vt:lpstr>
      <vt:lpstr>Phương pháp</vt:lpstr>
      <vt:lpstr>Thuốc thử</vt:lpstr>
      <vt:lpstr>Diễn giải kết quả</vt:lpstr>
      <vt:lpstr>Plasminogen </vt:lpstr>
      <vt:lpstr>Nguyên lý và phương pháp</vt:lpstr>
      <vt:lpstr>Diễn giải kết quả</vt:lpstr>
      <vt:lpstr>Diễn giải kết quả</vt:lpstr>
      <vt:lpstr>Chất ức chế hoạt hóa plasminogen type 1 (PAI-1)</vt:lpstr>
      <vt:lpstr>Phương pháp</vt:lpstr>
      <vt:lpstr>Thuốc thử và giá trị tham chiếu</vt:lpstr>
      <vt:lpstr>Alpha 2- antiplasmin (ꭤ2-AP) </vt:lpstr>
      <vt:lpstr>Phương pháp</vt:lpstr>
      <vt:lpstr>Thuốc thử</vt:lpstr>
      <vt:lpstr>PFA-100</vt:lpstr>
      <vt:lpstr>PFA-100</vt:lpstr>
      <vt:lpstr>Giải thích kết quả</vt:lpstr>
      <vt:lpstr>Các yếu tố ảnh hưởng  </vt:lpstr>
      <vt:lpstr>ANTI Xa </vt:lpstr>
      <vt:lpstr>Phương pháp</vt:lpstr>
      <vt:lpstr>Anti Xa</vt:lpstr>
      <vt:lpstr>Diễn giải kết quả</vt:lpstr>
      <vt:lpstr>Anti Xa</vt:lpstr>
      <vt:lpstr>Giảm tiểu cầu gây ra bởi heparin (HIT). </vt:lpstr>
      <vt:lpstr>Chẩn đoán</vt:lpstr>
      <vt:lpstr>Thuốc thử</vt:lpstr>
      <vt:lpstr>VWF</vt:lpstr>
      <vt:lpstr>Test miễn dịch (VWF:Ag)</vt:lpstr>
      <vt:lpstr>VWF: Ag</vt:lpstr>
      <vt:lpstr>VWF activity</vt:lpstr>
      <vt:lpstr>VWF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lượng các yếu tố đông máu con đường ngoại sinh và nội sinh Nguyên lý: Các yếu tố đông máu nội sinh được đo qua sự thay đổi của APTT. Có ít nhất 3 dung dịch khác nhau được làm nên test plasma trong dung dịch đệm imidazole. Dung dịch này được trộn với cùng thể tích plasma thử thiếu yếu tố đông máu cần khảo sát, ví dụ, huyết tương thiếu yếu tố VIII được thêm vào huyết tương pha loãng của bệnh nhân nghi ngờ thiếu yếu tố VIII.  Plasma thiếu yếu tố được thêm vào để đảm bảo tất cả các yếu tố trừ yếu tố muốn khảo sát hiện diện trên 75% nồng độ bình thường , chỉ có yếu tố cần khảo sát ảnh hưởng tới kết quả của APTT. Kế đến thuốc thử APTT gồm có phospholipid, một chất hoạt hóa (silica, ellagic acid, kaolin và chất khác) được thêm vào và hỗn hợp được ủ một thời gian để yếu tố tiếp xúc hoạt hóa. Calci clorua được thêm vào và hỗn hợp được đo thời gian đến khi cục máu đông được hình thành. Kết quả được</dc:title>
  <dc:creator>Windows 10 Version 2</dc:creator>
  <cp:lastModifiedBy>Windows 10 Version 2</cp:lastModifiedBy>
  <cp:revision>107</cp:revision>
  <dcterms:created xsi:type="dcterms:W3CDTF">2018-05-05T00:16:10Z</dcterms:created>
  <dcterms:modified xsi:type="dcterms:W3CDTF">2018-05-08T05:30:30Z</dcterms:modified>
</cp:coreProperties>
</file>