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94" r:id="rId5"/>
    <p:sldId id="280" r:id="rId6"/>
    <p:sldId id="293" r:id="rId7"/>
    <p:sldId id="281" r:id="rId8"/>
    <p:sldId id="282" r:id="rId9"/>
    <p:sldId id="285" r:id="rId10"/>
    <p:sldId id="286" r:id="rId11"/>
    <p:sldId id="283" r:id="rId12"/>
    <p:sldId id="284" r:id="rId13"/>
    <p:sldId id="275" r:id="rId14"/>
    <p:sldId id="276" r:id="rId15"/>
    <p:sldId id="262" r:id="rId16"/>
    <p:sldId id="287" r:id="rId17"/>
    <p:sldId id="266" r:id="rId18"/>
    <p:sldId id="263" r:id="rId19"/>
    <p:sldId id="299" r:id="rId20"/>
    <p:sldId id="300" r:id="rId21"/>
    <p:sldId id="298" r:id="rId22"/>
    <p:sldId id="278" r:id="rId23"/>
    <p:sldId id="296" r:id="rId24"/>
    <p:sldId id="301" r:id="rId25"/>
    <p:sldId id="302" r:id="rId26"/>
    <p:sldId id="265" r:id="rId27"/>
    <p:sldId id="267" r:id="rId28"/>
    <p:sldId id="279" r:id="rId29"/>
    <p:sldId id="268" r:id="rId30"/>
    <p:sldId id="289" r:id="rId31"/>
    <p:sldId id="290" r:id="rId32"/>
    <p:sldId id="291" r:id="rId33"/>
    <p:sldId id="271" r:id="rId34"/>
    <p:sldId id="272"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85053" autoAdjust="0"/>
  </p:normalViewPr>
  <p:slideViewPr>
    <p:cSldViewPr>
      <p:cViewPr>
        <p:scale>
          <a:sx n="60" d="100"/>
          <a:sy n="60" d="100"/>
        </p:scale>
        <p:origin x="-1560" y="-1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D436C-63A0-46A2-A629-5E9166D44B0C}" type="datetimeFigureOut">
              <a:rPr lang="en-US" smtClean="0"/>
              <a:t>3/13/2018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5F4EA-B60A-42CD-87EB-66A174FBF6FC}" type="slidenum">
              <a:rPr lang="en-US" smtClean="0"/>
              <a:t>‹#›</a:t>
            </a:fld>
            <a:endParaRPr lang="en-US"/>
          </a:p>
        </p:txBody>
      </p:sp>
    </p:spTree>
    <p:extLst>
      <p:ext uri="{BB962C8B-B14F-4D97-AF65-F5344CB8AC3E}">
        <p14:creationId xmlns:p14="http://schemas.microsoft.com/office/powerpoint/2010/main" val="124722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www.ncbi.nlm.nih.gov/pmc/articles/PMC4678321/#B50" TargetMode="External"/><Relationship Id="rId3" Type="http://schemas.openxmlformats.org/officeDocument/2006/relationships/hyperlink" Target="https://www.ncbi.nlm.nih.gov/pmc/articles/PMC4678321/#B47" TargetMode="External"/><Relationship Id="rId7" Type="http://schemas.openxmlformats.org/officeDocument/2006/relationships/hyperlink" Target="https://www.ncbi.nlm.nih.gov/pmc/articles/PMC4678321/#B8"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www.ncbi.nlm.nih.gov/pmc/articles/PMC4678321/figure/F3/" TargetMode="External"/><Relationship Id="rId5" Type="http://schemas.openxmlformats.org/officeDocument/2006/relationships/hyperlink" Target="https://www.ncbi.nlm.nih.gov/pmc/articles/PMC4678321/#B49" TargetMode="External"/><Relationship Id="rId4" Type="http://schemas.openxmlformats.org/officeDocument/2006/relationships/hyperlink" Target="https://www.ncbi.nlm.nih.gov/pmc/articles/PMC4678321/#B48" TargetMode="External"/><Relationship Id="rId9" Type="http://schemas.openxmlformats.org/officeDocument/2006/relationships/hyperlink" Target="https://www.ncbi.nlm.nih.gov/pmc/articles/PMC4678321/#B5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Karl</a:t>
            </a:r>
            <a:r>
              <a:rPr lang="en-US" sz="1200" baseline="0" dirty="0" smtClean="0"/>
              <a:t> </a:t>
            </a:r>
            <a:r>
              <a:rPr lang="en-US" sz="1200" dirty="0" smtClean="0"/>
              <a:t>Landsteiner:</a:t>
            </a:r>
            <a:r>
              <a:rPr lang="en-US" sz="1200" baseline="0" dirty="0" smtClean="0"/>
              <a:t> </a:t>
            </a:r>
            <a:r>
              <a:rPr lang="en-US" sz="1200" baseline="0" dirty="0" err="1" smtClean="0"/>
              <a:t>nhà</a:t>
            </a:r>
            <a:r>
              <a:rPr lang="en-US" sz="1200" baseline="0" dirty="0" smtClean="0"/>
              <a:t> </a:t>
            </a:r>
            <a:r>
              <a:rPr lang="en-US" sz="1200" baseline="0" dirty="0" err="1" smtClean="0"/>
              <a:t>sinh</a:t>
            </a:r>
            <a:r>
              <a:rPr lang="en-US" sz="1200" baseline="0" dirty="0" smtClean="0"/>
              <a:t> </a:t>
            </a:r>
            <a:r>
              <a:rPr lang="en-US" sz="1200" baseline="0" dirty="0" err="1" smtClean="0"/>
              <a:t>học</a:t>
            </a:r>
            <a:r>
              <a:rPr lang="en-US" sz="1200" baseline="0" dirty="0" smtClean="0"/>
              <a:t> </a:t>
            </a:r>
            <a:r>
              <a:rPr lang="en-US" sz="1200" baseline="0" dirty="0" err="1" smtClean="0"/>
              <a:t>người</a:t>
            </a:r>
            <a:r>
              <a:rPr lang="en-US" sz="1200" baseline="0" dirty="0" smtClean="0"/>
              <a:t> </a:t>
            </a:r>
            <a:r>
              <a:rPr lang="en-US" sz="1200" baseline="0" dirty="0" err="1" smtClean="0"/>
              <a:t>Áo</a:t>
            </a:r>
            <a:r>
              <a:rPr lang="en-US" sz="1200" baseline="0" dirty="0" smtClean="0"/>
              <a:t>, ABO</a:t>
            </a:r>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3</a:t>
            </a:fld>
            <a:endParaRPr lang="en-US"/>
          </a:p>
        </p:txBody>
      </p:sp>
    </p:spTree>
    <p:extLst>
      <p:ext uri="{BB962C8B-B14F-4D97-AF65-F5344CB8AC3E}">
        <p14:creationId xmlns:p14="http://schemas.microsoft.com/office/powerpoint/2010/main" val="399882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65</a:t>
            </a:r>
            <a:r>
              <a:rPr lang="en-US" sz="1200" b="0" i="0" kern="1200" baseline="0" dirty="0" smtClean="0">
                <a:solidFill>
                  <a:schemeClr val="tx1"/>
                </a:solidFill>
                <a:effectLst/>
                <a:latin typeface="+mn-lt"/>
                <a:ea typeface="+mn-ea"/>
                <a:cs typeface="+mn-cs"/>
              </a:rPr>
              <a:t> cases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CR rates after 6 and 12 months were 63% and 75%. This compared to CR rates of 39% at 6 months and </a:t>
            </a:r>
            <a:r>
              <a:rPr lang="en-US" sz="1200" b="0" i="0" kern="1200" dirty="0" smtClean="0">
                <a:solidFill>
                  <a:schemeClr val="tx1"/>
                </a:solidFill>
                <a:effectLst/>
                <a:latin typeface="+mn-lt"/>
                <a:ea typeface="+mn-ea"/>
                <a:cs typeface="+mn-cs"/>
              </a:rPr>
              <a:t>36% at </a:t>
            </a:r>
            <a:r>
              <a:rPr lang="en-US" sz="1200" b="0" i="0" kern="1200" dirty="0" smtClean="0">
                <a:solidFill>
                  <a:schemeClr val="tx1"/>
                </a:solidFill>
                <a:effectLst/>
                <a:latin typeface="+mn-lt"/>
                <a:ea typeface="+mn-ea"/>
                <a:cs typeface="+mn-cs"/>
              </a:rPr>
              <a:t>12 months in the group treated with prednisolone </a:t>
            </a:r>
            <a:r>
              <a:rPr lang="en-US" sz="1200" b="0" i="0" kern="1200" dirty="0" err="1" smtClean="0">
                <a:solidFill>
                  <a:schemeClr val="tx1"/>
                </a:solidFill>
                <a:effectLst/>
                <a:latin typeface="+mn-lt"/>
                <a:ea typeface="+mn-ea"/>
                <a:cs typeface="+mn-cs"/>
              </a:rPr>
              <a:t>monotherapy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Relapse-free survival: Thirty-six months after start of treatment, about 70% of the patients who showed either CR or PR were still relapse-free in the combination treatment group, whereas the corresponding proportion in the group receiving prednisolone </a:t>
            </a:r>
            <a:r>
              <a:rPr lang="en-US" sz="1200" b="0" i="0" kern="1200" dirty="0" err="1" smtClean="0">
                <a:solidFill>
                  <a:schemeClr val="tx1"/>
                </a:solidFill>
                <a:effectLst/>
                <a:latin typeface="+mn-lt"/>
                <a:ea typeface="+mn-ea"/>
                <a:cs typeface="+mn-cs"/>
              </a:rPr>
              <a:t>monotherapy</a:t>
            </a:r>
            <a:r>
              <a:rPr lang="en-US" sz="1200" b="0" i="0" kern="1200" dirty="0" smtClean="0">
                <a:solidFill>
                  <a:schemeClr val="tx1"/>
                </a:solidFill>
                <a:effectLst/>
                <a:latin typeface="+mn-lt"/>
                <a:ea typeface="+mn-ea"/>
                <a:cs typeface="+mn-cs"/>
              </a:rPr>
              <a:t> was only about 45%. </a:t>
            </a:r>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21</a:t>
            </a:fld>
            <a:endParaRPr lang="en-US"/>
          </a:p>
        </p:txBody>
      </p:sp>
    </p:spTree>
    <p:extLst>
      <p:ext uri="{BB962C8B-B14F-4D97-AF65-F5344CB8AC3E}">
        <p14:creationId xmlns:p14="http://schemas.microsoft.com/office/powerpoint/2010/main" val="1168878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22</a:t>
            </a:fld>
            <a:endParaRPr lang="en-US"/>
          </a:p>
        </p:txBody>
      </p:sp>
    </p:spTree>
    <p:extLst>
      <p:ext uri="{BB962C8B-B14F-4D97-AF65-F5344CB8AC3E}">
        <p14:creationId xmlns:p14="http://schemas.microsoft.com/office/powerpoint/2010/main" val="2107385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Tăng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folate</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hồng</a:t>
            </a:r>
            <a:r>
              <a:rPr lang="en-US" baseline="0" dirty="0" smtClean="0"/>
              <a:t> </a:t>
            </a:r>
            <a:r>
              <a:rPr lang="en-US" baseline="0" dirty="0" err="1" smtClean="0"/>
              <a:t>cầu</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Cách</a:t>
            </a:r>
            <a:r>
              <a:rPr lang="en-US" sz="1200" dirty="0" smtClean="0"/>
              <a:t> </a:t>
            </a:r>
            <a:r>
              <a:rPr lang="en-US" sz="1200" dirty="0" err="1" smtClean="0"/>
              <a:t>tốt</a:t>
            </a:r>
            <a:r>
              <a:rPr lang="en-US" sz="1200" dirty="0" smtClean="0"/>
              <a:t> </a:t>
            </a:r>
            <a:r>
              <a:rPr lang="en-US" sz="1200" dirty="0" err="1" smtClean="0"/>
              <a:t>nhất</a:t>
            </a:r>
            <a:r>
              <a:rPr lang="en-US" sz="1200" dirty="0" smtClean="0"/>
              <a:t> </a:t>
            </a:r>
            <a:r>
              <a:rPr lang="en-US" sz="1200" dirty="0" err="1" smtClean="0"/>
              <a:t>để</a:t>
            </a:r>
            <a:r>
              <a:rPr lang="en-US" sz="1200" dirty="0" smtClean="0"/>
              <a:t> </a:t>
            </a:r>
            <a:r>
              <a:rPr lang="en-US" sz="1200" dirty="0" err="1" smtClean="0"/>
              <a:t>đánh</a:t>
            </a:r>
            <a:r>
              <a:rPr lang="en-US" sz="1200" dirty="0" smtClean="0"/>
              <a:t> </a:t>
            </a:r>
            <a:r>
              <a:rPr lang="en-US" sz="1200" dirty="0" err="1" smtClean="0"/>
              <a:t>giá</a:t>
            </a:r>
            <a:r>
              <a:rPr lang="en-US" sz="1200" dirty="0" smtClean="0"/>
              <a:t> </a:t>
            </a:r>
            <a:r>
              <a:rPr lang="en-US" sz="1200" dirty="0" err="1" smtClean="0"/>
              <a:t>hiệu</a:t>
            </a:r>
            <a:r>
              <a:rPr lang="en-US" sz="1200" dirty="0" smtClean="0"/>
              <a:t> </a:t>
            </a:r>
            <a:r>
              <a:rPr lang="en-US" sz="1200" dirty="0" err="1" smtClean="0"/>
              <a:t>quả</a:t>
            </a:r>
            <a:r>
              <a:rPr lang="en-US" sz="1200" dirty="0" smtClean="0"/>
              <a:t> </a:t>
            </a:r>
            <a:r>
              <a:rPr lang="en-US" sz="1200" dirty="0" err="1" smtClean="0"/>
              <a:t>điều</a:t>
            </a:r>
            <a:r>
              <a:rPr lang="en-US" sz="1200" dirty="0" smtClean="0"/>
              <a:t> </a:t>
            </a:r>
            <a:r>
              <a:rPr lang="en-US" sz="1200" dirty="0" err="1" smtClean="0"/>
              <a:t>trị</a:t>
            </a:r>
            <a:r>
              <a:rPr lang="en-US" sz="1200" dirty="0" smtClean="0"/>
              <a:t> </a:t>
            </a:r>
            <a:r>
              <a:rPr lang="en-US" sz="1200" dirty="0" err="1" smtClean="0"/>
              <a:t>là</a:t>
            </a:r>
            <a:r>
              <a:rPr lang="en-US" sz="1200" dirty="0" smtClean="0"/>
              <a:t> </a:t>
            </a:r>
            <a:r>
              <a:rPr lang="en-US" sz="1200" dirty="0" err="1" smtClean="0"/>
              <a:t>theo</a:t>
            </a:r>
            <a:r>
              <a:rPr lang="en-US" sz="1200" dirty="0" smtClean="0"/>
              <a:t> </a:t>
            </a:r>
            <a:r>
              <a:rPr lang="en-US" sz="1200" dirty="0" err="1" smtClean="0"/>
              <a:t>dõi</a:t>
            </a:r>
            <a:r>
              <a:rPr lang="en-US" sz="1200" dirty="0" smtClean="0"/>
              <a:t> </a:t>
            </a:r>
            <a:r>
              <a:rPr lang="en-US" sz="1200" dirty="0" err="1" smtClean="0"/>
              <a:t>sự</a:t>
            </a:r>
            <a:r>
              <a:rPr lang="en-US" sz="1200" dirty="0" smtClean="0"/>
              <a:t> </a:t>
            </a:r>
            <a:r>
              <a:rPr lang="en-US" sz="1200" dirty="0" err="1" smtClean="0"/>
              <a:t>phục</a:t>
            </a:r>
            <a:r>
              <a:rPr lang="en-US" sz="1200" dirty="0" smtClean="0"/>
              <a:t> </a:t>
            </a:r>
            <a:r>
              <a:rPr lang="en-US" sz="1200" dirty="0" err="1" smtClean="0"/>
              <a:t>hồi</a:t>
            </a:r>
            <a:r>
              <a:rPr lang="en-US" sz="1200" dirty="0" smtClean="0"/>
              <a:t> </a:t>
            </a:r>
            <a:r>
              <a:rPr lang="en-US" sz="1200" dirty="0" err="1" smtClean="0"/>
              <a:t>Hb</a:t>
            </a:r>
            <a:r>
              <a:rPr lang="en-US" sz="1200" dirty="0" smtClean="0"/>
              <a:t> </a:t>
            </a:r>
            <a:r>
              <a:rPr lang="en-US" sz="1200" dirty="0" err="1" smtClean="0"/>
              <a:t>và</a:t>
            </a:r>
            <a:r>
              <a:rPr lang="en-US" sz="1200" dirty="0" smtClean="0"/>
              <a:t> </a:t>
            </a:r>
            <a:r>
              <a:rPr lang="en-US" sz="1200" dirty="0" err="1" smtClean="0"/>
              <a:t>hồng</a:t>
            </a:r>
            <a:r>
              <a:rPr lang="en-US" sz="1200" dirty="0" smtClean="0"/>
              <a:t> </a:t>
            </a:r>
            <a:r>
              <a:rPr lang="en-US" sz="1200" dirty="0" err="1" smtClean="0"/>
              <a:t>cầu</a:t>
            </a:r>
            <a:r>
              <a:rPr lang="en-US" sz="1200" dirty="0" smtClean="0"/>
              <a:t> </a:t>
            </a:r>
            <a:r>
              <a:rPr lang="en-US" sz="1200" dirty="0" err="1" smtClean="0"/>
              <a:t>lưới</a:t>
            </a:r>
            <a:r>
              <a:rPr lang="en-US" sz="1200" dirty="0" smtClean="0"/>
              <a:t>. </a:t>
            </a:r>
            <a:r>
              <a:rPr lang="en-US" sz="1200" dirty="0" err="1" smtClean="0"/>
              <a:t>Việc</a:t>
            </a:r>
            <a:r>
              <a:rPr lang="en-US" sz="1200" dirty="0" smtClean="0"/>
              <a:t> </a:t>
            </a:r>
            <a:r>
              <a:rPr lang="en-US" sz="1200" dirty="0" err="1" smtClean="0"/>
              <a:t>theo</a:t>
            </a:r>
            <a:r>
              <a:rPr lang="en-US" sz="1200" dirty="0" smtClean="0"/>
              <a:t> </a:t>
            </a:r>
            <a:r>
              <a:rPr lang="en-US" sz="1200" dirty="0" err="1" smtClean="0"/>
              <a:t>dõi</a:t>
            </a:r>
            <a:r>
              <a:rPr lang="en-US" sz="1200" dirty="0" smtClean="0"/>
              <a:t> DAT </a:t>
            </a:r>
            <a:r>
              <a:rPr lang="en-US" sz="1200" dirty="0" err="1" smtClean="0"/>
              <a:t>có</a:t>
            </a:r>
            <a:r>
              <a:rPr lang="en-US" sz="1200" dirty="0" smtClean="0"/>
              <a:t> </a:t>
            </a:r>
            <a:r>
              <a:rPr lang="en-US" sz="1200" dirty="0" err="1" smtClean="0"/>
              <a:t>thể</a:t>
            </a:r>
            <a:r>
              <a:rPr lang="en-US" sz="1200" dirty="0" smtClean="0"/>
              <a:t> </a:t>
            </a:r>
            <a:r>
              <a:rPr lang="en-US" sz="1200" dirty="0" err="1" smtClean="0"/>
              <a:t>được</a:t>
            </a:r>
            <a:r>
              <a:rPr lang="en-US" sz="1200" dirty="0" smtClean="0"/>
              <a:t> </a:t>
            </a:r>
            <a:r>
              <a:rPr lang="en-US" sz="1200" dirty="0" err="1" smtClean="0"/>
              <a:t>thực</a:t>
            </a:r>
            <a:r>
              <a:rPr lang="en-US" sz="1200" dirty="0" smtClean="0"/>
              <a:t> </a:t>
            </a:r>
            <a:r>
              <a:rPr lang="en-US" sz="1200" dirty="0" err="1" smtClean="0"/>
              <a:t>hiện</a:t>
            </a:r>
            <a:r>
              <a:rPr lang="en-US" sz="1200" dirty="0" smtClean="0"/>
              <a:t>, </a:t>
            </a:r>
            <a:r>
              <a:rPr lang="en-US" sz="1200" dirty="0" err="1" smtClean="0"/>
              <a:t>tuy</a:t>
            </a:r>
            <a:r>
              <a:rPr lang="en-US" sz="1200" dirty="0" smtClean="0"/>
              <a:t> </a:t>
            </a:r>
            <a:r>
              <a:rPr lang="en-US" sz="1200" dirty="0" err="1" smtClean="0"/>
              <a:t>nhiên</a:t>
            </a:r>
            <a:r>
              <a:rPr lang="en-US" sz="1200" dirty="0" smtClean="0"/>
              <a:t> </a:t>
            </a:r>
            <a:r>
              <a:rPr lang="en-US" sz="1200" dirty="0" err="1" smtClean="0"/>
              <a:t>ngay</a:t>
            </a:r>
            <a:r>
              <a:rPr lang="en-US" sz="1200" dirty="0" smtClean="0"/>
              <a:t> </a:t>
            </a:r>
            <a:r>
              <a:rPr lang="en-US" sz="1200" dirty="0" err="1" smtClean="0"/>
              <a:t>cả</a:t>
            </a:r>
            <a:r>
              <a:rPr lang="en-US" sz="1200" dirty="0" smtClean="0"/>
              <a:t> </a:t>
            </a:r>
            <a:r>
              <a:rPr lang="en-US" sz="1200" dirty="0" err="1" smtClean="0"/>
              <a:t>khi</a:t>
            </a:r>
            <a:r>
              <a:rPr lang="en-US" sz="1200" dirty="0" smtClean="0"/>
              <a:t> DAT </a:t>
            </a:r>
            <a:r>
              <a:rPr lang="en-US" sz="1200" dirty="0" err="1" smtClean="0"/>
              <a:t>còn</a:t>
            </a:r>
            <a:r>
              <a:rPr lang="en-US" sz="1200" dirty="0" smtClean="0"/>
              <a:t> (+) </a:t>
            </a:r>
            <a:r>
              <a:rPr lang="en-US" sz="1200" dirty="0" err="1" smtClean="0"/>
              <a:t>cũng</a:t>
            </a:r>
            <a:r>
              <a:rPr lang="en-US" sz="1200" dirty="0" smtClean="0"/>
              <a:t> </a:t>
            </a:r>
            <a:r>
              <a:rPr lang="en-US" sz="1200" dirty="0" err="1" smtClean="0"/>
              <a:t>không</a:t>
            </a:r>
            <a:r>
              <a:rPr lang="en-US" sz="1200" dirty="0" smtClean="0"/>
              <a:t> </a:t>
            </a:r>
            <a:r>
              <a:rPr lang="en-US" sz="1200" dirty="0" err="1" smtClean="0"/>
              <a:t>thể</a:t>
            </a:r>
            <a:r>
              <a:rPr lang="en-US" sz="1200" dirty="0" smtClean="0"/>
              <a:t> </a:t>
            </a:r>
            <a:r>
              <a:rPr lang="en-US" sz="1200" dirty="0" err="1" smtClean="0"/>
              <a:t>phản</a:t>
            </a:r>
            <a:r>
              <a:rPr lang="en-US" sz="1200" dirty="0" smtClean="0"/>
              <a:t> </a:t>
            </a:r>
            <a:r>
              <a:rPr lang="en-US" sz="1200" dirty="0" err="1" smtClean="0"/>
              <a:t>ánh</a:t>
            </a:r>
            <a:r>
              <a:rPr lang="en-US" sz="1200" dirty="0" smtClean="0"/>
              <a:t> </a:t>
            </a:r>
            <a:r>
              <a:rPr lang="en-US" sz="1200" dirty="0" err="1" smtClean="0"/>
              <a:t>rằng</a:t>
            </a:r>
            <a:r>
              <a:rPr lang="en-US" sz="1200" dirty="0" smtClean="0"/>
              <a:t> </a:t>
            </a:r>
            <a:r>
              <a:rPr lang="en-US" sz="1200" dirty="0" err="1" smtClean="0"/>
              <a:t>điều</a:t>
            </a:r>
            <a:r>
              <a:rPr lang="en-US" sz="1200" dirty="0" smtClean="0"/>
              <a:t> </a:t>
            </a:r>
            <a:r>
              <a:rPr lang="en-US" sz="1200" dirty="0" err="1" smtClean="0"/>
              <a:t>trị</a:t>
            </a:r>
            <a:r>
              <a:rPr lang="en-US" sz="1200" dirty="0" smtClean="0"/>
              <a:t> </a:t>
            </a:r>
            <a:r>
              <a:rPr lang="en-US" sz="1200" dirty="0" err="1" smtClean="0"/>
              <a:t>không</a:t>
            </a:r>
            <a:r>
              <a:rPr lang="en-US" sz="1200" dirty="0" smtClean="0"/>
              <a:t> </a:t>
            </a:r>
            <a:r>
              <a:rPr lang="en-US" sz="1200" dirty="0" err="1" smtClean="0"/>
              <a:t>hiệu</a:t>
            </a:r>
            <a:r>
              <a:rPr lang="en-US" sz="1200" dirty="0" smtClean="0"/>
              <a:t> </a:t>
            </a:r>
            <a:r>
              <a:rPr lang="en-US" sz="1200" dirty="0" err="1" smtClean="0"/>
              <a:t>quả</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23</a:t>
            </a:fld>
            <a:endParaRPr lang="en-US"/>
          </a:p>
        </p:txBody>
      </p:sp>
    </p:spTree>
    <p:extLst>
      <p:ext uri="{BB962C8B-B14F-4D97-AF65-F5344CB8AC3E}">
        <p14:creationId xmlns:p14="http://schemas.microsoft.com/office/powerpoint/2010/main" val="3998827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24</a:t>
            </a:fld>
            <a:endParaRPr lang="en-US"/>
          </a:p>
        </p:txBody>
      </p:sp>
    </p:spTree>
    <p:extLst>
      <p:ext uri="{BB962C8B-B14F-4D97-AF65-F5344CB8AC3E}">
        <p14:creationId xmlns:p14="http://schemas.microsoft.com/office/powerpoint/2010/main" val="3998827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25</a:t>
            </a:fld>
            <a:endParaRPr lang="en-US"/>
          </a:p>
        </p:txBody>
      </p:sp>
    </p:spTree>
    <p:extLst>
      <p:ext uri="{BB962C8B-B14F-4D97-AF65-F5344CB8AC3E}">
        <p14:creationId xmlns:p14="http://schemas.microsoft.com/office/powerpoint/2010/main" val="3998827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Cắt</a:t>
            </a:r>
            <a:r>
              <a:rPr lang="en-US" sz="1200" dirty="0" smtClean="0"/>
              <a:t> </a:t>
            </a:r>
            <a:r>
              <a:rPr lang="en-US" sz="1200" dirty="0" err="1" smtClean="0"/>
              <a:t>lách</a:t>
            </a:r>
            <a:r>
              <a:rPr lang="en-US" sz="1200" dirty="0" smtClean="0"/>
              <a:t>: </a:t>
            </a:r>
            <a:r>
              <a:rPr lang="en-US" sz="1200" dirty="0" err="1" smtClean="0"/>
              <a:t>có</a:t>
            </a:r>
            <a:r>
              <a:rPr lang="en-US" sz="1200" dirty="0" smtClean="0"/>
              <a:t> </a:t>
            </a:r>
            <a:r>
              <a:rPr lang="en-US" sz="1200" dirty="0" err="1" smtClean="0"/>
              <a:t>thể</a:t>
            </a:r>
            <a:r>
              <a:rPr lang="en-US" sz="1200" dirty="0" smtClean="0"/>
              <a:t> </a:t>
            </a:r>
            <a:r>
              <a:rPr lang="en-US" sz="1200" dirty="0" err="1" smtClean="0"/>
              <a:t>có</a:t>
            </a:r>
            <a:r>
              <a:rPr lang="en-US" sz="1200" dirty="0" smtClean="0"/>
              <a:t> </a:t>
            </a:r>
            <a:r>
              <a:rPr lang="en-US" sz="1200" dirty="0" err="1" smtClean="0"/>
              <a:t>hiệu</a:t>
            </a:r>
            <a:r>
              <a:rPr lang="en-US" sz="1200" dirty="0" smtClean="0"/>
              <a:t> </a:t>
            </a:r>
            <a:r>
              <a:rPr lang="en-US" sz="1200" dirty="0" err="1" smtClean="0"/>
              <a:t>quả</a:t>
            </a:r>
            <a:r>
              <a:rPr lang="en-US" sz="1200" dirty="0" smtClean="0"/>
              <a:t>, </a:t>
            </a:r>
            <a:r>
              <a:rPr lang="en-US" sz="1200" dirty="0" err="1" smtClean="0"/>
              <a:t>đáp</a:t>
            </a:r>
            <a:r>
              <a:rPr lang="en-US" sz="1200" dirty="0" smtClean="0"/>
              <a:t> </a:t>
            </a:r>
            <a:r>
              <a:rPr lang="en-US" sz="1200" dirty="0" err="1" smtClean="0"/>
              <a:t>ứng</a:t>
            </a:r>
            <a:r>
              <a:rPr lang="en-US" sz="1200" dirty="0" smtClean="0"/>
              <a:t> 60-90%, </a:t>
            </a:r>
            <a:r>
              <a:rPr lang="en-US" sz="1200" dirty="0" err="1" smtClean="0"/>
              <a:t>tuy</a:t>
            </a:r>
            <a:r>
              <a:rPr lang="en-US" sz="1200" dirty="0" smtClean="0"/>
              <a:t> </a:t>
            </a:r>
            <a:r>
              <a:rPr lang="en-US" sz="1200" dirty="0" err="1" smtClean="0"/>
              <a:t>nhiên</a:t>
            </a:r>
            <a:r>
              <a:rPr lang="en-US" sz="1200" dirty="0" smtClean="0"/>
              <a:t> 1/3 </a:t>
            </a:r>
            <a:r>
              <a:rPr lang="en-US" sz="1200" dirty="0" err="1" smtClean="0"/>
              <a:t>tái</a:t>
            </a:r>
            <a:r>
              <a:rPr lang="en-US" sz="1200" dirty="0" smtClean="0"/>
              <a:t> </a:t>
            </a:r>
            <a:r>
              <a:rPr lang="en-US" sz="1200" dirty="0" err="1" smtClean="0"/>
              <a:t>phát</a:t>
            </a:r>
            <a:r>
              <a:rPr lang="en-US" sz="1200" dirty="0" smtClean="0"/>
              <a:t> </a:t>
            </a:r>
            <a:r>
              <a:rPr lang="en-US" sz="1200" dirty="0" err="1" smtClean="0"/>
              <a:t>trong</a:t>
            </a:r>
            <a:r>
              <a:rPr lang="en-US" sz="1200" dirty="0" smtClean="0"/>
              <a:t> </a:t>
            </a:r>
            <a:r>
              <a:rPr lang="en-US" sz="1200" dirty="0" err="1" smtClean="0"/>
              <a:t>vòng</a:t>
            </a:r>
            <a:r>
              <a:rPr lang="en-US" sz="1200" dirty="0" smtClean="0"/>
              <a:t> 1-2 </a:t>
            </a:r>
            <a:r>
              <a:rPr lang="en-US" sz="1200" dirty="0" err="1" smtClean="0"/>
              <a:t>tháng</a:t>
            </a:r>
            <a:r>
              <a:rPr lang="en-US" sz="1200" dirty="0" smtClean="0"/>
              <a:t>. </a:t>
            </a:r>
            <a:r>
              <a:rPr lang="en-US" sz="1200" dirty="0" err="1" smtClean="0"/>
              <a:t>Việc</a:t>
            </a:r>
            <a:r>
              <a:rPr lang="en-US" sz="1200" dirty="0" smtClean="0"/>
              <a:t> </a:t>
            </a:r>
            <a:r>
              <a:rPr lang="en-US" sz="1200" dirty="0" err="1" smtClean="0"/>
              <a:t>ra</a:t>
            </a:r>
            <a:r>
              <a:rPr lang="en-US" sz="1200" dirty="0" smtClean="0"/>
              <a:t> </a:t>
            </a:r>
            <a:r>
              <a:rPr lang="en-US" sz="1200" dirty="0" err="1" smtClean="0"/>
              <a:t>đời</a:t>
            </a:r>
            <a:r>
              <a:rPr lang="en-US" sz="1200" dirty="0" smtClean="0"/>
              <a:t> rituximab </a:t>
            </a:r>
            <a:r>
              <a:rPr lang="en-US" sz="1200" dirty="0" err="1" smtClean="0"/>
              <a:t>càng</a:t>
            </a:r>
            <a:r>
              <a:rPr lang="en-US" sz="1200" dirty="0" smtClean="0"/>
              <a:t> </a:t>
            </a:r>
            <a:r>
              <a:rPr lang="en-US" sz="1200" dirty="0" err="1" smtClean="0"/>
              <a:t>thay</a:t>
            </a:r>
            <a:r>
              <a:rPr lang="en-US" sz="1200" dirty="0" smtClean="0"/>
              <a:t> </a:t>
            </a:r>
            <a:r>
              <a:rPr lang="en-US" sz="1200" dirty="0" err="1" smtClean="0"/>
              <a:t>thế</a:t>
            </a:r>
            <a:r>
              <a:rPr lang="en-US" sz="1200" dirty="0" smtClean="0"/>
              <a:t> </a:t>
            </a:r>
            <a:r>
              <a:rPr lang="en-US" sz="1200" dirty="0" err="1" smtClean="0"/>
              <a:t>việc</a:t>
            </a:r>
            <a:r>
              <a:rPr lang="en-US" sz="1200" dirty="0" smtClean="0"/>
              <a:t> </a:t>
            </a:r>
            <a:r>
              <a:rPr lang="en-US" sz="1200" dirty="0" err="1" smtClean="0"/>
              <a:t>cắt</a:t>
            </a:r>
            <a:r>
              <a:rPr lang="en-US" sz="1200" dirty="0" smtClean="0"/>
              <a:t> </a:t>
            </a:r>
            <a:r>
              <a:rPr lang="en-US" sz="1200" dirty="0" err="1" smtClean="0"/>
              <a:t>lách</a:t>
            </a:r>
            <a:r>
              <a:rPr lang="en-US" sz="1200" dirty="0" smtClean="0"/>
              <a:t>. </a:t>
            </a:r>
            <a:r>
              <a:rPr lang="en-US" sz="1200" dirty="0" err="1" smtClean="0"/>
              <a:t>Chủng</a:t>
            </a:r>
            <a:r>
              <a:rPr lang="en-US" sz="1200" dirty="0" smtClean="0"/>
              <a:t> </a:t>
            </a:r>
            <a:r>
              <a:rPr lang="en-US" sz="1200" dirty="0" err="1" smtClean="0"/>
              <a:t>ngừa</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26</a:t>
            </a:fld>
            <a:endParaRPr lang="en-US"/>
          </a:p>
        </p:txBody>
      </p:sp>
    </p:spTree>
    <p:extLst>
      <p:ext uri="{BB962C8B-B14F-4D97-AF65-F5344CB8AC3E}">
        <p14:creationId xmlns:p14="http://schemas.microsoft.com/office/powerpoint/2010/main" val="244540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 are usually directed against the Ii blood group system, most CA in CAD being specific for the I carbohydrate antigen [</a:t>
            </a:r>
            <a:r>
              <a:rPr lang="en-US" sz="1200" b="0" i="0" kern="1200" dirty="0" smtClean="0">
                <a:solidFill>
                  <a:schemeClr val="tx1"/>
                </a:solidFill>
                <a:effectLst/>
                <a:latin typeface="+mn-lt"/>
                <a:ea typeface="+mn-ea"/>
                <a:cs typeface="+mn-cs"/>
                <a:hlinkClick r:id="rId3"/>
              </a:rPr>
              <a:t>47</a:t>
            </a:r>
            <a:r>
              <a:rPr 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hlinkClick r:id="rId4"/>
              </a:rPr>
              <a:t>48</a:t>
            </a:r>
            <a:r>
              <a:rPr 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hlinkClick r:id="rId5"/>
              </a:rPr>
              <a:t>49</a:t>
            </a:r>
            <a:r>
              <a:rPr lang="en-US" sz="1200" b="0" i="0" kern="1200" dirty="0" smtClean="0">
                <a:solidFill>
                  <a:schemeClr val="tx1"/>
                </a:solidFill>
                <a:effectLst/>
                <a:latin typeface="+mn-lt"/>
                <a:ea typeface="+mn-ea"/>
                <a:cs typeface="+mn-cs"/>
              </a:rPr>
              <a:t>]. Cooling of blood during passage through </a:t>
            </a:r>
            <a:r>
              <a:rPr lang="en-US" sz="1200" b="0" i="0" kern="1200" dirty="0" err="1" smtClean="0">
                <a:solidFill>
                  <a:schemeClr val="tx1"/>
                </a:solidFill>
                <a:effectLst/>
                <a:latin typeface="+mn-lt"/>
                <a:ea typeface="+mn-ea"/>
                <a:cs typeface="+mn-cs"/>
              </a:rPr>
              <a:t>acral</a:t>
            </a:r>
            <a:r>
              <a:rPr lang="en-US" sz="1200" b="0" i="0" kern="1200" dirty="0" smtClean="0">
                <a:solidFill>
                  <a:schemeClr val="tx1"/>
                </a:solidFill>
                <a:effectLst/>
                <a:latin typeface="+mn-lt"/>
                <a:ea typeface="+mn-ea"/>
                <a:cs typeface="+mn-cs"/>
              </a:rPr>
              <a:t> parts of the circulation allows CA to bind to erythrocytes and cause agglutination (figure </a:t>
            </a:r>
            <a:r>
              <a:rPr lang="en-US" sz="1200" b="0" i="0" u="none" strike="noStrike" kern="1200" dirty="0" smtClean="0">
                <a:solidFill>
                  <a:schemeClr val="tx1"/>
                </a:solidFill>
                <a:effectLst/>
                <a:latin typeface="+mn-lt"/>
                <a:ea typeface="+mn-ea"/>
                <a:cs typeface="+mn-cs"/>
                <a:hlinkClick r:id="rId6"/>
              </a:rPr>
              <a:t>​(figure3).</a:t>
            </a:r>
            <a:r>
              <a:rPr lang="en-US" sz="1200" b="0" i="0" kern="1200" dirty="0" smtClean="0">
                <a:solidFill>
                  <a:schemeClr val="tx1"/>
                </a:solidFill>
                <a:effectLst/>
                <a:latin typeface="+mn-lt"/>
                <a:ea typeface="+mn-ea"/>
                <a:cs typeface="+mn-cs"/>
                <a:hlinkClick r:id="rId6"/>
              </a:rPr>
              <a:t>3</a:t>
            </a:r>
            <a:r>
              <a:rPr lang="en-US" sz="1200" b="0" i="0" kern="1200" dirty="0" smtClean="0">
                <a:solidFill>
                  <a:schemeClr val="tx1"/>
                </a:solidFill>
                <a:effectLst/>
                <a:latin typeface="+mn-lt"/>
                <a:ea typeface="+mn-ea"/>
                <a:cs typeface="+mn-cs"/>
              </a:rPr>
              <a:t>). Being a strong complement activator, antigen-bound </a:t>
            </a:r>
            <a:r>
              <a:rPr lang="en-US" sz="1200" b="0" i="0" kern="1200" dirty="0" err="1" smtClean="0">
                <a:solidFill>
                  <a:schemeClr val="tx1"/>
                </a:solidFill>
                <a:effectLst/>
                <a:latin typeface="+mn-lt"/>
                <a:ea typeface="+mn-ea"/>
                <a:cs typeface="+mn-cs"/>
              </a:rPr>
              <a:t>IgM</a:t>
            </a:r>
            <a:r>
              <a:rPr lang="en-US" sz="1200" b="0" i="0" kern="1200" dirty="0" smtClean="0">
                <a:solidFill>
                  <a:schemeClr val="tx1"/>
                </a:solidFill>
                <a:effectLst/>
                <a:latin typeface="+mn-lt"/>
                <a:ea typeface="+mn-ea"/>
                <a:cs typeface="+mn-cs"/>
              </a:rPr>
              <a:t> CA on the cell surface binds C1q and thereby initiates the classical complement pathway [</a:t>
            </a:r>
            <a:r>
              <a:rPr lang="en-US" sz="1200" b="0" i="0" kern="1200" dirty="0" smtClean="0">
                <a:solidFill>
                  <a:schemeClr val="tx1"/>
                </a:solidFill>
                <a:effectLst/>
                <a:latin typeface="+mn-lt"/>
                <a:ea typeface="+mn-ea"/>
                <a:cs typeface="+mn-cs"/>
                <a:hlinkClick r:id="rId7"/>
              </a:rPr>
              <a:t>8</a:t>
            </a:r>
            <a:r>
              <a:rPr 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hlinkClick r:id="rId5"/>
              </a:rPr>
              <a:t>49</a:t>
            </a:r>
            <a:r>
              <a:rPr 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hlinkClick r:id="rId8"/>
              </a:rPr>
              <a:t>50</a:t>
            </a:r>
            <a:r>
              <a:rPr 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hlinkClick r:id="rId9"/>
              </a:rPr>
              <a:t>51</a:t>
            </a:r>
            <a:r>
              <a:rPr lang="en-US" sz="1200" b="0" i="0" kern="1200" dirty="0" smtClean="0">
                <a:solidFill>
                  <a:schemeClr val="tx1"/>
                </a:solidFill>
                <a:effectLst/>
                <a:latin typeface="+mn-lt"/>
                <a:ea typeface="+mn-ea"/>
                <a:cs typeface="+mn-cs"/>
              </a:rPr>
              <a:t>]. C1 esterase activates C4 and C2, generating C3 </a:t>
            </a:r>
            <a:r>
              <a:rPr lang="en-US" sz="1200" b="0" i="0" kern="1200" dirty="0" err="1" smtClean="0">
                <a:solidFill>
                  <a:schemeClr val="tx1"/>
                </a:solidFill>
                <a:effectLst/>
                <a:latin typeface="+mn-lt"/>
                <a:ea typeface="+mn-ea"/>
                <a:cs typeface="+mn-cs"/>
              </a:rPr>
              <a:t>convertase</a:t>
            </a:r>
            <a:r>
              <a:rPr lang="en-US" sz="1200" b="0" i="0" kern="1200" dirty="0" smtClean="0">
                <a:solidFill>
                  <a:schemeClr val="tx1"/>
                </a:solidFill>
                <a:effectLst/>
                <a:latin typeface="+mn-lt"/>
                <a:ea typeface="+mn-ea"/>
                <a:cs typeface="+mn-cs"/>
              </a:rPr>
              <a:t> which results in the cleavage of C3 to C3a and C3b. Upon returning to central parts of the body with a temperature of 37 °C, </a:t>
            </a:r>
            <a:r>
              <a:rPr lang="en-US" sz="1200" b="0" i="0" kern="1200" dirty="0" err="1" smtClean="0">
                <a:solidFill>
                  <a:schemeClr val="tx1"/>
                </a:solidFill>
                <a:effectLst/>
                <a:latin typeface="+mn-lt"/>
                <a:ea typeface="+mn-ea"/>
                <a:cs typeface="+mn-cs"/>
              </a:rPr>
              <a:t>IgM</a:t>
            </a:r>
            <a:r>
              <a:rPr lang="en-US" sz="1200" b="0" i="0" kern="1200" dirty="0" smtClean="0">
                <a:solidFill>
                  <a:schemeClr val="tx1"/>
                </a:solidFill>
                <a:effectLst/>
                <a:latin typeface="+mn-lt"/>
                <a:ea typeface="+mn-ea"/>
                <a:cs typeface="+mn-cs"/>
              </a:rPr>
              <a:t> CA detaches from the cell surface, allowing agglutinated erythrocytes to separate, while C3b remains bound. A proportion of the C3b-coated cells is sequestered by macrophages of the </a:t>
            </a:r>
            <a:r>
              <a:rPr lang="en-US" sz="1200" b="0" i="0" kern="1200" dirty="0" err="1" smtClean="0">
                <a:solidFill>
                  <a:schemeClr val="tx1"/>
                </a:solidFill>
                <a:effectLst/>
                <a:latin typeface="+mn-lt"/>
                <a:ea typeface="+mn-ea"/>
                <a:cs typeface="+mn-cs"/>
              </a:rPr>
              <a:t>reticulo</a:t>
            </a:r>
            <a:r>
              <a:rPr lang="en-US" sz="1200" b="0" i="0" kern="1200" dirty="0" smtClean="0">
                <a:solidFill>
                  <a:schemeClr val="tx1"/>
                </a:solidFill>
                <a:effectLst/>
                <a:latin typeface="+mn-lt"/>
                <a:ea typeface="+mn-ea"/>
                <a:cs typeface="+mn-cs"/>
              </a:rPr>
              <a:t>-endothelial system, mainly in the liver. On the surface of the surviving erythrocytes, C3b is cleaved, leaving high numbers of C3d molecules on the cell surface. These mechanisms explain why the </a:t>
            </a:r>
            <a:r>
              <a:rPr lang="en-US" sz="1200" b="0" i="0" kern="1200" dirty="0" err="1" smtClean="0">
                <a:solidFill>
                  <a:schemeClr val="tx1"/>
                </a:solidFill>
                <a:effectLst/>
                <a:latin typeface="+mn-lt"/>
                <a:ea typeface="+mn-ea"/>
                <a:cs typeface="+mn-cs"/>
              </a:rPr>
              <a:t>monospecific</a:t>
            </a:r>
            <a:r>
              <a:rPr lang="en-US" sz="1200" b="0" i="0" kern="1200" dirty="0" smtClean="0">
                <a:solidFill>
                  <a:schemeClr val="tx1"/>
                </a:solidFill>
                <a:effectLst/>
                <a:latin typeface="+mn-lt"/>
                <a:ea typeface="+mn-ea"/>
                <a:cs typeface="+mn-cs"/>
              </a:rPr>
              <a:t> DAT is strongly positive for C3d in patients with CA-mediated hemolysis and, in the majority, negative for </a:t>
            </a:r>
            <a:r>
              <a:rPr lang="en-US" sz="1200" b="0" i="0" kern="1200" dirty="0" err="1" smtClean="0">
                <a:solidFill>
                  <a:schemeClr val="tx1"/>
                </a:solidFill>
                <a:effectLst/>
                <a:latin typeface="+mn-lt"/>
                <a:ea typeface="+mn-ea"/>
                <a:cs typeface="+mn-cs"/>
              </a:rPr>
              <a:t>IgM</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IgG</a:t>
            </a:r>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28</a:t>
            </a:fld>
            <a:endParaRPr lang="en-US"/>
          </a:p>
        </p:txBody>
      </p:sp>
    </p:spTree>
    <p:extLst>
      <p:ext uri="{BB962C8B-B14F-4D97-AF65-F5344CB8AC3E}">
        <p14:creationId xmlns:p14="http://schemas.microsoft.com/office/powerpoint/2010/main" val="2342706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TMTHMD</a:t>
            </a:r>
            <a:r>
              <a:rPr lang="en-US" baseline="0" dirty="0" smtClean="0"/>
              <a:t> </a:t>
            </a:r>
            <a:r>
              <a:rPr lang="en-US" baseline="0" dirty="0" err="1" smtClean="0"/>
              <a:t>thứ</a:t>
            </a:r>
            <a:r>
              <a:rPr lang="en-US" baseline="0" dirty="0" smtClean="0"/>
              <a:t> </a:t>
            </a:r>
            <a:r>
              <a:rPr lang="en-US" baseline="0" dirty="0" err="1" smtClean="0"/>
              <a:t>phát</a:t>
            </a:r>
            <a:r>
              <a:rPr lang="en-US" baseline="0" dirty="0" smtClean="0"/>
              <a:t> </a:t>
            </a:r>
            <a:r>
              <a:rPr lang="en-US" baseline="0" dirty="0" err="1" smtClean="0"/>
              <a:t>thường</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bệnh</a:t>
            </a:r>
            <a:r>
              <a:rPr lang="en-US" baseline="0" dirty="0" smtClean="0"/>
              <a:t> </a:t>
            </a:r>
            <a:r>
              <a:rPr lang="en-US" baseline="0" dirty="0" err="1" smtClean="0"/>
              <a:t>lý</a:t>
            </a:r>
            <a:r>
              <a:rPr lang="en-US" baseline="0" dirty="0" smtClean="0"/>
              <a:t> </a:t>
            </a:r>
            <a:r>
              <a:rPr lang="en-US" baseline="0" dirty="0" err="1" smtClean="0"/>
              <a:t>ác</a:t>
            </a:r>
            <a:r>
              <a:rPr lang="en-US" baseline="0" dirty="0" smtClean="0"/>
              <a:t> </a:t>
            </a:r>
            <a:r>
              <a:rPr lang="en-US" baseline="0" dirty="0" err="1" smtClean="0"/>
              <a:t>tính</a:t>
            </a:r>
            <a:r>
              <a:rPr lang="en-US" baseline="0" dirty="0" smtClean="0"/>
              <a:t> </a:t>
            </a:r>
            <a:r>
              <a:rPr lang="en-US" baseline="0" dirty="0" err="1" smtClean="0"/>
              <a:t>dòng</a:t>
            </a:r>
            <a:r>
              <a:rPr lang="en-US" baseline="0" dirty="0" smtClean="0"/>
              <a:t> </a:t>
            </a:r>
            <a:r>
              <a:rPr lang="en-US" baseline="0" dirty="0" err="1" smtClean="0"/>
              <a:t>lympho</a:t>
            </a:r>
            <a:r>
              <a:rPr lang="en-US" baseline="0" dirty="0" smtClean="0"/>
              <a:t>, </a:t>
            </a:r>
            <a:r>
              <a:rPr lang="en-US" baseline="0" dirty="0" err="1" smtClean="0"/>
              <a:t>bệnh</a:t>
            </a:r>
            <a:r>
              <a:rPr lang="en-US" baseline="0" dirty="0" smtClean="0"/>
              <a:t> </a:t>
            </a:r>
            <a:r>
              <a:rPr lang="en-US" baseline="0" dirty="0" err="1" smtClean="0"/>
              <a:t>lý</a:t>
            </a:r>
            <a:r>
              <a:rPr lang="en-US" baseline="0" dirty="0" smtClean="0"/>
              <a:t> </a:t>
            </a:r>
            <a:r>
              <a:rPr lang="en-US" baseline="0" dirty="0" err="1" smtClean="0"/>
              <a:t>tự</a:t>
            </a:r>
            <a:r>
              <a:rPr lang="en-US" baseline="0" dirty="0" smtClean="0"/>
              <a:t> </a:t>
            </a:r>
            <a:r>
              <a:rPr lang="en-US" baseline="0" dirty="0" err="1" smtClean="0"/>
              <a:t>miễn</a:t>
            </a:r>
            <a:r>
              <a:rPr lang="en-US" baseline="0" dirty="0" smtClean="0"/>
              <a:t>, </a:t>
            </a:r>
            <a:r>
              <a:rPr lang="en-US" baseline="0" dirty="0" err="1" smtClean="0"/>
              <a:t>thuốc</a:t>
            </a:r>
            <a:r>
              <a:rPr lang="en-US" baseline="0" dirty="0" smtClean="0"/>
              <a:t>.</a:t>
            </a:r>
          </a:p>
          <a:p>
            <a:r>
              <a:rPr lang="en-US" baseline="0" dirty="0" err="1" smtClean="0"/>
              <a:t>Tiên</a:t>
            </a:r>
            <a:r>
              <a:rPr lang="en-US" baseline="0" dirty="0" smtClean="0"/>
              <a:t> </a:t>
            </a:r>
            <a:r>
              <a:rPr lang="en-US" baseline="0" dirty="0" err="1" smtClean="0"/>
              <a:t>phát</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chưa</a:t>
            </a:r>
            <a:r>
              <a:rPr lang="en-US" baseline="0" dirty="0" smtClean="0"/>
              <a:t> </a:t>
            </a:r>
            <a:r>
              <a:rPr lang="en-US" baseline="0" dirty="0" err="1" smtClean="0"/>
              <a:t>tìm</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rõ</a:t>
            </a:r>
            <a:r>
              <a:rPr lang="en-US" baseline="0" dirty="0" smtClean="0"/>
              <a:t> </a:t>
            </a:r>
            <a:r>
              <a:rPr lang="en-US" baseline="0" dirty="0" err="1" smtClean="0"/>
              <a:t>ràng</a:t>
            </a:r>
            <a:r>
              <a:rPr lang="en-US" baseline="0" dirty="0" smtClean="0"/>
              <a:t> </a:t>
            </a:r>
            <a:r>
              <a:rPr lang="en-US" baseline="0" dirty="0" err="1" smtClean="0"/>
              <a:t>gây</a:t>
            </a:r>
            <a:r>
              <a:rPr lang="en-US" baseline="0" dirty="0" smtClean="0"/>
              <a:t> </a:t>
            </a:r>
            <a:r>
              <a:rPr lang="en-US" baseline="0" dirty="0" err="1" smtClean="0"/>
              <a:t>tán</a:t>
            </a:r>
            <a:r>
              <a:rPr lang="en-US" baseline="0" dirty="0" smtClean="0"/>
              <a:t> </a:t>
            </a:r>
            <a:r>
              <a:rPr lang="en-US" baseline="0" dirty="0" err="1" smtClean="0"/>
              <a:t>huyết</a:t>
            </a:r>
            <a:r>
              <a:rPr lang="en-US" baseline="0" dirty="0" smtClean="0"/>
              <a:t>.</a:t>
            </a:r>
          </a:p>
          <a:p>
            <a:r>
              <a:rPr lang="en-US" baseline="0" dirty="0" err="1" smtClean="0"/>
              <a:t>Thứ</a:t>
            </a:r>
            <a:r>
              <a:rPr lang="en-US" baseline="0" dirty="0" smtClean="0"/>
              <a:t> </a:t>
            </a:r>
            <a:r>
              <a:rPr lang="en-US" baseline="0" dirty="0" err="1" smtClean="0"/>
              <a:t>phát</a:t>
            </a:r>
            <a:r>
              <a:rPr lang="en-US" baseline="0" dirty="0" smtClean="0"/>
              <a:t>: </a:t>
            </a:r>
            <a:r>
              <a:rPr lang="en-US" baseline="0" dirty="0" err="1" smtClean="0"/>
              <a:t>có</a:t>
            </a:r>
            <a:r>
              <a:rPr lang="en-US" baseline="0" dirty="0" smtClean="0"/>
              <a:t> </a:t>
            </a:r>
            <a:r>
              <a:rPr lang="en-US" baseline="0" dirty="0" err="1" smtClean="0"/>
              <a:t>bệnh</a:t>
            </a:r>
            <a:r>
              <a:rPr lang="en-US" baseline="0" dirty="0" smtClean="0"/>
              <a:t> </a:t>
            </a:r>
            <a:r>
              <a:rPr lang="en-US" baseline="0" dirty="0" err="1" smtClean="0"/>
              <a:t>lý</a:t>
            </a:r>
            <a:r>
              <a:rPr lang="en-US" baseline="0" dirty="0" smtClean="0"/>
              <a:t>/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gây</a:t>
            </a:r>
            <a:r>
              <a:rPr lang="en-US" baseline="0" dirty="0" smtClean="0"/>
              <a:t> </a:t>
            </a:r>
            <a:r>
              <a:rPr lang="en-US" baseline="0" dirty="0" err="1" smtClean="0"/>
              <a:t>ra</a:t>
            </a:r>
            <a:r>
              <a:rPr lang="en-US" baseline="0" dirty="0" smtClean="0"/>
              <a:t> </a:t>
            </a:r>
            <a:r>
              <a:rPr lang="en-US" baseline="0" dirty="0" err="1" smtClean="0"/>
              <a:t>tán</a:t>
            </a:r>
            <a:r>
              <a:rPr lang="en-US" baseline="0" dirty="0" smtClean="0"/>
              <a:t> </a:t>
            </a:r>
            <a:r>
              <a:rPr lang="en-US" baseline="0" dirty="0" err="1" smtClean="0"/>
              <a:t>huyết</a:t>
            </a:r>
            <a:r>
              <a:rPr lang="en-US" baseline="0" smtClean="0"/>
              <a:t>.</a:t>
            </a:r>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4</a:t>
            </a:fld>
            <a:endParaRPr lang="en-US"/>
          </a:p>
        </p:txBody>
      </p:sp>
    </p:spTree>
    <p:extLst>
      <p:ext uri="{BB962C8B-B14F-4D97-AF65-F5344CB8AC3E}">
        <p14:creationId xmlns:p14="http://schemas.microsoft.com/office/powerpoint/2010/main" val="3998827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Viêm</a:t>
            </a:r>
            <a:r>
              <a:rPr lang="en-US" baseline="0" dirty="0" smtClean="0"/>
              <a:t> </a:t>
            </a:r>
            <a:r>
              <a:rPr lang="en-US" baseline="0" dirty="0" err="1" smtClean="0"/>
              <a:t>khớp</a:t>
            </a:r>
            <a:r>
              <a:rPr lang="en-US" baseline="0" dirty="0" smtClean="0"/>
              <a:t> </a:t>
            </a:r>
            <a:r>
              <a:rPr lang="en-US" baseline="0" dirty="0" err="1" smtClean="0"/>
              <a:t>dạng</a:t>
            </a:r>
            <a:r>
              <a:rPr lang="en-US" baseline="0" dirty="0" smtClean="0"/>
              <a:t> </a:t>
            </a:r>
            <a:r>
              <a:rPr lang="en-US" baseline="0" dirty="0" err="1" smtClean="0"/>
              <a:t>thấp</a:t>
            </a:r>
            <a:r>
              <a:rPr lang="en-US" baseline="0" dirty="0" smtClean="0"/>
              <a:t>, </a:t>
            </a:r>
            <a:r>
              <a:rPr lang="en-US" baseline="0" dirty="0" err="1" smtClean="0"/>
              <a:t>viêm</a:t>
            </a:r>
            <a:r>
              <a:rPr lang="en-US" baseline="0" dirty="0" smtClean="0"/>
              <a:t> </a:t>
            </a:r>
            <a:r>
              <a:rPr lang="en-US" baseline="0" dirty="0" err="1" smtClean="0"/>
              <a:t>loét</a:t>
            </a:r>
            <a:r>
              <a:rPr lang="en-US" baseline="0" dirty="0" smtClean="0"/>
              <a:t> </a:t>
            </a:r>
            <a:r>
              <a:rPr lang="en-US" baseline="0" dirty="0" err="1" smtClean="0"/>
              <a:t>đại</a:t>
            </a:r>
            <a:r>
              <a:rPr lang="en-US" baseline="0" dirty="0" smtClean="0"/>
              <a:t> </a:t>
            </a:r>
            <a:r>
              <a:rPr lang="en-US" baseline="0" dirty="0" err="1" smtClean="0"/>
              <a:t>tràng</a:t>
            </a:r>
            <a:endParaRPr lang="en-US" baseline="0" dirty="0" smtClean="0"/>
          </a:p>
          <a:p>
            <a:r>
              <a:rPr lang="en-US" baseline="0" dirty="0" err="1" smtClean="0"/>
              <a:t>Mệt</a:t>
            </a:r>
            <a:r>
              <a:rPr lang="en-US" baseline="0" dirty="0" smtClean="0"/>
              <a:t> </a:t>
            </a:r>
            <a:r>
              <a:rPr lang="en-US" baseline="0" dirty="0" err="1" smtClean="0"/>
              <a:t>mỏi</a:t>
            </a:r>
            <a:r>
              <a:rPr lang="en-US" baseline="0" dirty="0" smtClean="0"/>
              <a:t>, </a:t>
            </a:r>
            <a:r>
              <a:rPr lang="en-US" baseline="0" dirty="0" err="1" smtClean="0"/>
              <a:t>tái</a:t>
            </a:r>
            <a:r>
              <a:rPr lang="en-US" baseline="0" dirty="0" smtClean="0"/>
              <a:t>, </a:t>
            </a:r>
            <a:r>
              <a:rPr lang="en-US" baseline="0" dirty="0" err="1" smtClean="0"/>
              <a:t>ớn</a:t>
            </a:r>
            <a:r>
              <a:rPr lang="en-US" baseline="0" dirty="0" smtClean="0"/>
              <a:t> </a:t>
            </a:r>
            <a:r>
              <a:rPr lang="en-US" baseline="0" dirty="0" err="1" smtClean="0"/>
              <a:t>lạnh</a:t>
            </a:r>
            <a:r>
              <a:rPr lang="en-US" baseline="0" dirty="0" smtClean="0"/>
              <a:t>, </a:t>
            </a:r>
            <a:r>
              <a:rPr lang="en-US" baseline="0" dirty="0" err="1" smtClean="0"/>
              <a:t>đau</a:t>
            </a:r>
            <a:r>
              <a:rPr lang="en-US" baseline="0" dirty="0" smtClean="0"/>
              <a:t> </a:t>
            </a:r>
            <a:r>
              <a:rPr lang="en-US" baseline="0" dirty="0" err="1" smtClean="0"/>
              <a:t>lưng</a:t>
            </a:r>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5</a:t>
            </a:fld>
            <a:endParaRPr lang="en-US"/>
          </a:p>
        </p:txBody>
      </p:sp>
    </p:spTree>
    <p:extLst>
      <p:ext uri="{BB962C8B-B14F-4D97-AF65-F5344CB8AC3E}">
        <p14:creationId xmlns:p14="http://schemas.microsoft.com/office/powerpoint/2010/main" val="387582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a:r>
            <a:r>
              <a:rPr lang="en-US" baseline="0" dirty="0" smtClean="0"/>
              <a:t> </a:t>
            </a:r>
            <a:r>
              <a:rPr lang="en-US" baseline="0" dirty="0" err="1" smtClean="0"/>
              <a:t>nội</a:t>
            </a:r>
            <a:r>
              <a:rPr lang="en-US" baseline="0" dirty="0" smtClean="0"/>
              <a:t> </a:t>
            </a:r>
            <a:r>
              <a:rPr lang="en-US" baseline="0" dirty="0" err="1" smtClean="0"/>
              <a:t>mạch</a:t>
            </a:r>
            <a:r>
              <a:rPr lang="en-US" baseline="0" dirty="0" smtClean="0"/>
              <a:t>: </a:t>
            </a:r>
            <a:r>
              <a:rPr lang="en-US" baseline="0" dirty="0" err="1" smtClean="0"/>
              <a:t>trong</a:t>
            </a:r>
            <a:r>
              <a:rPr lang="en-US" baseline="0" dirty="0" smtClean="0"/>
              <a:t> </a:t>
            </a:r>
            <a:r>
              <a:rPr lang="en-US" baseline="0" dirty="0" err="1" smtClean="0"/>
              <a:t>lòng</a:t>
            </a:r>
            <a:r>
              <a:rPr lang="en-US" baseline="0" dirty="0" smtClean="0"/>
              <a:t> </a:t>
            </a:r>
            <a:r>
              <a:rPr lang="en-US" baseline="0" dirty="0" err="1" smtClean="0"/>
              <a:t>mạch</a:t>
            </a:r>
            <a:r>
              <a:rPr lang="en-US" baseline="0" dirty="0" smtClean="0"/>
              <a:t> </a:t>
            </a:r>
            <a:r>
              <a:rPr lang="en-US" baseline="0" dirty="0" err="1" smtClean="0"/>
              <a:t>máu</a:t>
            </a:r>
            <a:r>
              <a:rPr lang="en-US" baseline="0" dirty="0" smtClean="0"/>
              <a:t>, free </a:t>
            </a:r>
            <a:r>
              <a:rPr lang="en-US" baseline="0" dirty="0" err="1" smtClean="0"/>
              <a:t>Hb</a:t>
            </a:r>
            <a:r>
              <a:rPr lang="en-US" baseline="0" dirty="0" smtClean="0"/>
              <a:t> </a:t>
            </a:r>
            <a:r>
              <a:rPr lang="en-US" baseline="0" dirty="0" err="1" smtClean="0"/>
              <a:t>giải</a:t>
            </a:r>
            <a:r>
              <a:rPr lang="en-US" baseline="0" dirty="0" smtClean="0"/>
              <a:t> </a:t>
            </a:r>
            <a:r>
              <a:rPr lang="en-US" baseline="0" dirty="0" err="1" smtClean="0"/>
              <a:t>phóng</a:t>
            </a:r>
            <a:r>
              <a:rPr lang="en-US" baseline="0" dirty="0" smtClean="0"/>
              <a:t> </a:t>
            </a:r>
            <a:r>
              <a:rPr lang="en-US" baseline="0" dirty="0" err="1" smtClean="0"/>
              <a:t>vào</a:t>
            </a:r>
            <a:r>
              <a:rPr lang="en-US" baseline="0" dirty="0" smtClean="0"/>
              <a:t> </a:t>
            </a:r>
            <a:r>
              <a:rPr lang="en-US" baseline="0" dirty="0" err="1" smtClean="0"/>
              <a:t>máu</a:t>
            </a:r>
            <a:r>
              <a:rPr lang="en-US" baseline="0" dirty="0" smtClean="0"/>
              <a:t> </a:t>
            </a:r>
            <a:r>
              <a:rPr lang="en-US" baseline="0" dirty="0" err="1" smtClean="0"/>
              <a:t>gắn</a:t>
            </a:r>
            <a:r>
              <a:rPr lang="en-US" baseline="0" dirty="0" smtClean="0"/>
              <a:t> </a:t>
            </a:r>
            <a:r>
              <a:rPr lang="en-US" baseline="0" dirty="0" err="1" smtClean="0"/>
              <a:t>với</a:t>
            </a:r>
            <a:r>
              <a:rPr lang="en-US" baseline="0" dirty="0" smtClean="0"/>
              <a:t> </a:t>
            </a:r>
            <a:r>
              <a:rPr lang="en-US" baseline="0" dirty="0" err="1" smtClean="0"/>
              <a:t>hapto</a:t>
            </a:r>
            <a:r>
              <a:rPr lang="en-US" baseline="0" dirty="0" smtClean="0"/>
              <a:t>- </a:t>
            </a:r>
            <a:r>
              <a:rPr lang="en-US" baseline="0" dirty="0" smtClean="0">
                <a:sym typeface="Wingdings" pitchFamily="2" charset="2"/>
              </a:rPr>
              <a:t> </a:t>
            </a:r>
            <a:r>
              <a:rPr lang="en-US" baseline="0" dirty="0" err="1" smtClean="0">
                <a:sym typeface="Wingdings" pitchFamily="2" charset="2"/>
              </a:rPr>
              <a:t>giảm</a:t>
            </a:r>
            <a:r>
              <a:rPr lang="en-US" baseline="0" dirty="0" smtClean="0">
                <a:sym typeface="Wingdings" pitchFamily="2" charset="2"/>
              </a:rPr>
              <a:t> </a:t>
            </a:r>
            <a:r>
              <a:rPr lang="en-US" baseline="0" dirty="0" err="1" smtClean="0">
                <a:sym typeface="Wingdings" pitchFamily="2" charset="2"/>
              </a:rPr>
              <a:t>Hapto</a:t>
            </a:r>
            <a:r>
              <a:rPr lang="en-US" baseline="0" dirty="0" smtClean="0">
                <a:sym typeface="Wingdings" pitchFamily="2" charset="2"/>
              </a:rPr>
              <a:t>-. </a:t>
            </a:r>
            <a:r>
              <a:rPr lang="en-US" baseline="0" dirty="0" err="1" smtClean="0">
                <a:sym typeface="Wingdings" pitchFamily="2" charset="2"/>
              </a:rPr>
              <a:t>Vượt</a:t>
            </a:r>
            <a:r>
              <a:rPr lang="en-US" baseline="0" dirty="0" smtClean="0">
                <a:sym typeface="Wingdings" pitchFamily="2" charset="2"/>
              </a:rPr>
              <a:t> </a:t>
            </a:r>
            <a:r>
              <a:rPr lang="en-US" baseline="0" dirty="0" err="1" smtClean="0">
                <a:sym typeface="Wingdings" pitchFamily="2" charset="2"/>
              </a:rPr>
              <a:t>quá</a:t>
            </a:r>
            <a:r>
              <a:rPr lang="en-US" baseline="0" dirty="0" smtClean="0">
                <a:sym typeface="Wingdings" pitchFamily="2" charset="2"/>
              </a:rPr>
              <a:t> </a:t>
            </a:r>
            <a:r>
              <a:rPr lang="en-US" baseline="0" dirty="0" err="1" smtClean="0">
                <a:sym typeface="Wingdings" pitchFamily="2" charset="2"/>
              </a:rPr>
              <a:t>khả</a:t>
            </a:r>
            <a:r>
              <a:rPr lang="en-US" baseline="0" dirty="0" smtClean="0">
                <a:sym typeface="Wingdings" pitchFamily="2" charset="2"/>
              </a:rPr>
              <a:t> </a:t>
            </a:r>
            <a:r>
              <a:rPr lang="en-US" baseline="0" dirty="0" err="1" smtClean="0">
                <a:sym typeface="Wingdings" pitchFamily="2" charset="2"/>
              </a:rPr>
              <a:t>năng</a:t>
            </a:r>
            <a:r>
              <a:rPr lang="en-US" baseline="0" dirty="0" smtClean="0">
                <a:sym typeface="Wingdings" pitchFamily="2" charset="2"/>
              </a:rPr>
              <a:t> </a:t>
            </a:r>
            <a:r>
              <a:rPr lang="en-US" baseline="0" dirty="0" err="1" smtClean="0">
                <a:sym typeface="Wingdings" pitchFamily="2" charset="2"/>
              </a:rPr>
              <a:t>gắn</a:t>
            </a:r>
            <a:r>
              <a:rPr lang="en-US" baseline="0" dirty="0" smtClean="0">
                <a:sym typeface="Wingdings" pitchFamily="2" charset="2"/>
              </a:rPr>
              <a:t> </a:t>
            </a:r>
            <a:r>
              <a:rPr lang="en-US" baseline="0" dirty="0" err="1" smtClean="0">
                <a:sym typeface="Wingdings" pitchFamily="2" charset="2"/>
              </a:rPr>
              <a:t>của</a:t>
            </a:r>
            <a:r>
              <a:rPr lang="en-US" baseline="0" dirty="0" smtClean="0">
                <a:sym typeface="Wingdings" pitchFamily="2" charset="2"/>
              </a:rPr>
              <a:t> </a:t>
            </a:r>
            <a:r>
              <a:rPr lang="en-US" baseline="0" dirty="0" err="1" smtClean="0">
                <a:sym typeface="Wingdings" pitchFamily="2" charset="2"/>
              </a:rPr>
              <a:t>Hapto</a:t>
            </a:r>
            <a:r>
              <a:rPr lang="en-US" baseline="0" dirty="0" smtClean="0">
                <a:sym typeface="Wingdings" pitchFamily="2" charset="2"/>
              </a:rPr>
              <a:t>  </a:t>
            </a:r>
            <a:r>
              <a:rPr lang="en-US" baseline="0" dirty="0" err="1" smtClean="0">
                <a:sym typeface="Wingdings" pitchFamily="2" charset="2"/>
              </a:rPr>
              <a:t>bài</a:t>
            </a:r>
            <a:r>
              <a:rPr lang="en-US" baseline="0" dirty="0" smtClean="0">
                <a:sym typeface="Wingdings" pitchFamily="2" charset="2"/>
              </a:rPr>
              <a:t> </a:t>
            </a:r>
            <a:r>
              <a:rPr lang="en-US" baseline="0" dirty="0" err="1" smtClean="0">
                <a:sym typeface="Wingdings" pitchFamily="2" charset="2"/>
              </a:rPr>
              <a:t>tiết</a:t>
            </a:r>
            <a:r>
              <a:rPr lang="en-US" baseline="0" dirty="0" smtClean="0">
                <a:sym typeface="Wingdings" pitchFamily="2" charset="2"/>
              </a:rPr>
              <a:t> </a:t>
            </a:r>
            <a:r>
              <a:rPr lang="en-US" baseline="0" dirty="0" err="1" smtClean="0">
                <a:sym typeface="Wingdings" pitchFamily="2" charset="2"/>
              </a:rPr>
              <a:t>Hb</a:t>
            </a:r>
            <a:r>
              <a:rPr lang="en-US" baseline="0" dirty="0" smtClean="0">
                <a:sym typeface="Wingdings" pitchFamily="2" charset="2"/>
              </a:rPr>
              <a:t> </a:t>
            </a:r>
            <a:r>
              <a:rPr lang="en-US" baseline="0" dirty="0" err="1" smtClean="0">
                <a:sym typeface="Wingdings" pitchFamily="2" charset="2"/>
              </a:rPr>
              <a:t>tự</a:t>
            </a:r>
            <a:r>
              <a:rPr lang="en-US" baseline="0" dirty="0" smtClean="0">
                <a:sym typeface="Wingdings" pitchFamily="2" charset="2"/>
              </a:rPr>
              <a:t> do qua </a:t>
            </a:r>
            <a:r>
              <a:rPr lang="en-US" baseline="0" dirty="0" err="1" smtClean="0">
                <a:sym typeface="Wingdings" pitchFamily="2" charset="2"/>
              </a:rPr>
              <a:t>thận</a:t>
            </a:r>
            <a:r>
              <a:rPr lang="en-US" baseline="0" dirty="0" smtClean="0">
                <a:sym typeface="Wingdings" pitchFamily="2" charset="2"/>
              </a:rPr>
              <a:t>  </a:t>
            </a:r>
            <a:r>
              <a:rPr lang="en-US" baseline="0" dirty="0" err="1" smtClean="0">
                <a:sym typeface="Wingdings" pitchFamily="2" charset="2"/>
              </a:rPr>
              <a:t>suy</a:t>
            </a:r>
            <a:r>
              <a:rPr lang="en-US" baseline="0" dirty="0" smtClean="0">
                <a:sym typeface="Wingdings" pitchFamily="2" charset="2"/>
              </a:rPr>
              <a:t> </a:t>
            </a:r>
            <a:r>
              <a:rPr lang="en-US" baseline="0" dirty="0" err="1" smtClean="0">
                <a:sym typeface="Wingdings" pitchFamily="2" charset="2"/>
              </a:rPr>
              <a:t>thận</a:t>
            </a:r>
            <a:r>
              <a:rPr lang="en-US" baseline="0" dirty="0" smtClean="0">
                <a:sym typeface="Wingdings" pitchFamily="2" charset="2"/>
              </a:rPr>
              <a:t>, THA,…</a:t>
            </a:r>
          </a:p>
          <a:p>
            <a:r>
              <a:rPr lang="en-US" sz="1200" b="0" i="0" kern="1200" dirty="0" err="1" smtClean="0">
                <a:solidFill>
                  <a:schemeClr val="tx1"/>
                </a:solidFill>
                <a:effectLst/>
                <a:latin typeface="+mn-lt"/>
                <a:ea typeface="+mn-ea"/>
                <a:cs typeface="+mn-cs"/>
              </a:rPr>
              <a:t>Sắc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phẩm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thoái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hemoglobin. </a:t>
            </a:r>
            <a:r>
              <a:rPr lang="en-US" sz="1200" b="0" i="0" kern="1200" dirty="0" err="1" smtClean="0">
                <a:solidFill>
                  <a:schemeClr val="tx1"/>
                </a:solidFill>
                <a:effectLst/>
                <a:latin typeface="+mn-lt"/>
                <a:ea typeface="+mn-ea"/>
                <a:cs typeface="+mn-cs"/>
              </a:rPr>
              <a:t>Sắc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chủ</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yếu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bilirubin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biliverdin</a:t>
            </a:r>
            <a:endParaRPr lang="en-US" sz="1200" b="0" i="0" kern="1200" dirty="0" smtClean="0">
              <a:solidFill>
                <a:schemeClr val="tx1"/>
              </a:solidFill>
              <a:effectLst/>
              <a:latin typeface="+mn-lt"/>
              <a:ea typeface="+mn-ea"/>
              <a:cs typeface="+mn-cs"/>
            </a:endParaRPr>
          </a:p>
          <a:p>
            <a:r>
              <a:rPr lang="en-US" sz="1200" dirty="0" err="1" smtClean="0"/>
              <a:t>Sinh</a:t>
            </a:r>
            <a:r>
              <a:rPr lang="en-US" sz="1200" dirty="0" smtClean="0"/>
              <a:t> </a:t>
            </a:r>
            <a:r>
              <a:rPr lang="en-US" sz="1200" dirty="0" err="1" smtClean="0"/>
              <a:t>lý</a:t>
            </a:r>
            <a:r>
              <a:rPr lang="en-US" sz="1200" dirty="0" smtClean="0"/>
              <a:t> </a:t>
            </a:r>
            <a:r>
              <a:rPr lang="en-US" sz="1200" dirty="0" err="1" smtClean="0"/>
              <a:t>bệnh</a:t>
            </a:r>
            <a:r>
              <a:rPr lang="en-US" sz="1200" dirty="0" smtClean="0"/>
              <a:t> </a:t>
            </a:r>
            <a:r>
              <a:rPr lang="en-US" sz="1200" dirty="0" err="1" smtClean="0"/>
              <a:t>và</a:t>
            </a:r>
            <a:r>
              <a:rPr lang="en-US" sz="1200" dirty="0" smtClean="0"/>
              <a:t> </a:t>
            </a:r>
            <a:r>
              <a:rPr lang="en-US" sz="1200" dirty="0" err="1" smtClean="0"/>
              <a:t>triệu</a:t>
            </a:r>
            <a:r>
              <a:rPr lang="en-US" sz="1200" dirty="0" smtClean="0"/>
              <a:t> </a:t>
            </a:r>
            <a:r>
              <a:rPr lang="en-US" sz="1200" dirty="0" err="1" smtClean="0"/>
              <a:t>chứng</a:t>
            </a:r>
            <a:r>
              <a:rPr lang="en-US" sz="1200" dirty="0" smtClean="0"/>
              <a:t> </a:t>
            </a:r>
            <a:r>
              <a:rPr lang="en-US" sz="1200" dirty="0" err="1" smtClean="0"/>
              <a:t>lâm</a:t>
            </a:r>
            <a:r>
              <a:rPr lang="en-US" sz="1200" dirty="0" smtClean="0"/>
              <a:t> </a:t>
            </a:r>
            <a:r>
              <a:rPr lang="en-US" sz="1200" dirty="0" err="1" smtClean="0"/>
              <a:t>sàng</a:t>
            </a:r>
            <a:r>
              <a:rPr lang="en-US" sz="1200" dirty="0" smtClean="0"/>
              <a:t> </a:t>
            </a:r>
            <a:r>
              <a:rPr lang="en-US" sz="1200" dirty="0" err="1" smtClean="0"/>
              <a:t>của</a:t>
            </a:r>
            <a:r>
              <a:rPr lang="en-US" sz="1200" dirty="0" smtClean="0"/>
              <a:t> TMTHMD </a:t>
            </a:r>
            <a:r>
              <a:rPr lang="en-US" sz="1200" dirty="0" err="1" smtClean="0"/>
              <a:t>phụ</a:t>
            </a:r>
            <a:r>
              <a:rPr lang="en-US" sz="1200" dirty="0" smtClean="0"/>
              <a:t> </a:t>
            </a:r>
            <a:r>
              <a:rPr lang="en-US" sz="1200" dirty="0" err="1" smtClean="0"/>
              <a:t>thuộc</a:t>
            </a:r>
            <a:r>
              <a:rPr lang="en-US" sz="1200" dirty="0" smtClean="0"/>
              <a:t> </a:t>
            </a:r>
            <a:r>
              <a:rPr lang="en-US" sz="1200" dirty="0" err="1" smtClean="0"/>
              <a:t>vào</a:t>
            </a:r>
            <a:r>
              <a:rPr lang="en-US" sz="1200" dirty="0" smtClean="0"/>
              <a:t> </a:t>
            </a:r>
            <a:r>
              <a:rPr lang="en-US" sz="1200" dirty="0" err="1" smtClean="0"/>
              <a:t>loại</a:t>
            </a:r>
            <a:r>
              <a:rPr lang="en-US" sz="1200" dirty="0" smtClean="0"/>
              <a:t> </a:t>
            </a:r>
            <a:r>
              <a:rPr lang="en-US" sz="1200" dirty="0" err="1" smtClean="0"/>
              <a:t>kháng</a:t>
            </a:r>
            <a:r>
              <a:rPr lang="en-US" sz="1200" dirty="0" smtClean="0"/>
              <a:t> </a:t>
            </a:r>
            <a:r>
              <a:rPr lang="en-US" sz="1200" dirty="0" err="1" smtClean="0"/>
              <a:t>thể</a:t>
            </a:r>
            <a:r>
              <a:rPr lang="en-US" sz="1200" dirty="0" smtClean="0"/>
              <a:t>, </a:t>
            </a:r>
            <a:r>
              <a:rPr lang="en-US" sz="1200" dirty="0" err="1" smtClean="0"/>
              <a:t>nhiệt</a:t>
            </a:r>
            <a:r>
              <a:rPr lang="en-US" sz="1200" dirty="0" smtClean="0"/>
              <a:t> </a:t>
            </a:r>
            <a:r>
              <a:rPr lang="en-US" sz="1200" dirty="0" err="1" smtClean="0"/>
              <a:t>độ</a:t>
            </a:r>
            <a:r>
              <a:rPr lang="en-US" sz="1200" dirty="0" smtClean="0"/>
              <a:t>, </a:t>
            </a:r>
            <a:r>
              <a:rPr lang="en-US" sz="1200" dirty="0" err="1" smtClean="0"/>
              <a:t>khả</a:t>
            </a:r>
            <a:r>
              <a:rPr lang="en-US" sz="1200" dirty="0" smtClean="0"/>
              <a:t> </a:t>
            </a:r>
            <a:r>
              <a:rPr lang="en-US" sz="1200" dirty="0" err="1" smtClean="0"/>
              <a:t>năng</a:t>
            </a:r>
            <a:r>
              <a:rPr lang="en-US" sz="1200" dirty="0" smtClean="0"/>
              <a:t> </a:t>
            </a:r>
            <a:r>
              <a:rPr lang="en-US" sz="1200" dirty="0" err="1" smtClean="0"/>
              <a:t>kích</a:t>
            </a:r>
            <a:r>
              <a:rPr lang="en-US" sz="1200" dirty="0" smtClean="0"/>
              <a:t> </a:t>
            </a:r>
            <a:r>
              <a:rPr lang="en-US" sz="1200" dirty="0" err="1" smtClean="0"/>
              <a:t>hoạt</a:t>
            </a:r>
            <a:r>
              <a:rPr lang="en-US" sz="1200" dirty="0" smtClean="0"/>
              <a:t> </a:t>
            </a:r>
            <a:r>
              <a:rPr lang="en-US" sz="1200" dirty="0" err="1" smtClean="0"/>
              <a:t>bổ</a:t>
            </a:r>
            <a:r>
              <a:rPr lang="en-US" sz="1200" dirty="0" smtClean="0"/>
              <a:t> </a:t>
            </a:r>
            <a:r>
              <a:rPr lang="en-US" sz="1200" dirty="0" err="1" smtClean="0"/>
              <a:t>thể</a:t>
            </a:r>
            <a:r>
              <a:rPr lang="en-US" sz="1200" dirty="0" smtClean="0"/>
              <a:t>.</a:t>
            </a:r>
          </a:p>
          <a:p>
            <a:endParaRPr lang="en-US" b="0" baseline="0" dirty="0" smtClean="0"/>
          </a:p>
        </p:txBody>
      </p:sp>
      <p:sp>
        <p:nvSpPr>
          <p:cNvPr id="4" name="Slide Number Placeholder 3"/>
          <p:cNvSpPr>
            <a:spLocks noGrp="1"/>
          </p:cNvSpPr>
          <p:nvPr>
            <p:ph type="sldNum" sz="quarter" idx="10"/>
          </p:nvPr>
        </p:nvSpPr>
        <p:spPr/>
        <p:txBody>
          <a:bodyPr/>
          <a:lstStyle/>
          <a:p>
            <a:fld id="{CCE5F4EA-B60A-42CD-87EB-66A174FBF6FC}" type="slidenum">
              <a:rPr lang="en-US" smtClean="0"/>
              <a:t>8</a:t>
            </a:fld>
            <a:endParaRPr lang="en-US"/>
          </a:p>
        </p:txBody>
      </p:sp>
    </p:spTree>
    <p:extLst>
      <p:ext uri="{BB962C8B-B14F-4D97-AF65-F5344CB8AC3E}">
        <p14:creationId xmlns:p14="http://schemas.microsoft.com/office/powerpoint/2010/main" val="4077749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IgG</a:t>
            </a:r>
            <a:r>
              <a:rPr lang="en-US" dirty="0" smtClean="0"/>
              <a:t> 1 </a:t>
            </a:r>
            <a:r>
              <a:rPr lang="en-US" dirty="0" err="1" smtClean="0"/>
              <a:t>và</a:t>
            </a:r>
            <a:r>
              <a:rPr lang="en-US" baseline="0" dirty="0" smtClean="0"/>
              <a:t> 3 </a:t>
            </a:r>
            <a:r>
              <a:rPr lang="en-US" baseline="0" dirty="0" err="1" smtClean="0"/>
              <a:t>có</a:t>
            </a:r>
            <a:r>
              <a:rPr lang="en-US" baseline="0" dirty="0" smtClean="0"/>
              <a:t> </a:t>
            </a:r>
            <a:r>
              <a:rPr lang="en-US" baseline="0" dirty="0" err="1" smtClean="0"/>
              <a:t>ái</a:t>
            </a:r>
            <a:r>
              <a:rPr lang="en-US" baseline="0" dirty="0" smtClean="0"/>
              <a:t> </a:t>
            </a:r>
            <a:r>
              <a:rPr lang="en-US" baseline="0" dirty="0" err="1" smtClean="0"/>
              <a:t>lực</a:t>
            </a:r>
            <a:r>
              <a:rPr lang="en-US" baseline="0" dirty="0" smtClean="0"/>
              <a:t> </a:t>
            </a:r>
            <a:r>
              <a:rPr lang="en-US" baseline="0" dirty="0" err="1" smtClean="0"/>
              <a:t>cao</a:t>
            </a:r>
            <a:r>
              <a:rPr lang="en-US" baseline="0" dirty="0" smtClean="0"/>
              <a:t> </a:t>
            </a:r>
            <a:r>
              <a:rPr lang="en-US" baseline="0" dirty="0" err="1" smtClean="0"/>
              <a:t>nhất</a:t>
            </a:r>
            <a:r>
              <a:rPr lang="en-US" baseline="0" dirty="0" smtClean="0"/>
              <a:t> </a:t>
            </a:r>
            <a:r>
              <a:rPr lang="en-US" baseline="0" dirty="0" err="1" smtClean="0"/>
              <a:t>với</a:t>
            </a:r>
            <a:r>
              <a:rPr lang="en-US" baseline="0" dirty="0" smtClean="0"/>
              <a:t> </a:t>
            </a:r>
            <a:r>
              <a:rPr lang="en-US" baseline="0" dirty="0" err="1" smtClean="0"/>
              <a:t>thụ</a:t>
            </a:r>
            <a:r>
              <a:rPr lang="en-US" baseline="0" dirty="0" smtClean="0"/>
              <a:t> </a:t>
            </a:r>
            <a:r>
              <a:rPr lang="en-US" baseline="0" dirty="0" err="1" smtClean="0"/>
              <a:t>thể</a:t>
            </a:r>
            <a:r>
              <a:rPr lang="en-US" baseline="0" dirty="0" smtClean="0"/>
              <a:t> Fc </a:t>
            </a:r>
            <a:r>
              <a:rPr lang="en-US" baseline="0" dirty="0" err="1" smtClean="0"/>
              <a:t>đại</a:t>
            </a:r>
            <a:r>
              <a:rPr lang="en-US" baseline="0" dirty="0" smtClean="0"/>
              <a:t> </a:t>
            </a:r>
            <a:r>
              <a:rPr lang="en-US" baseline="0" dirty="0" err="1" smtClean="0"/>
              <a:t>thực</a:t>
            </a:r>
            <a:r>
              <a:rPr lang="en-US" baseline="0" dirty="0" smtClean="0"/>
              <a:t> </a:t>
            </a:r>
            <a:r>
              <a:rPr lang="en-US" baseline="0" dirty="0" err="1" smtClean="0"/>
              <a:t>bào</a:t>
            </a:r>
            <a:endParaRPr lang="en-US" baseline="0" dirty="0" smtClean="0"/>
          </a:p>
          <a:p>
            <a:r>
              <a:rPr lang="vi-VN" sz="1200" b="0" i="0" kern="1200" dirty="0" smtClean="0">
                <a:solidFill>
                  <a:schemeClr val="tx1"/>
                </a:solidFill>
                <a:effectLst/>
                <a:latin typeface="+mn-lt"/>
                <a:ea typeface="+mn-ea"/>
                <a:cs typeface="+mn-cs"/>
              </a:rPr>
              <a:t>Hệ </a:t>
            </a:r>
            <a:r>
              <a:rPr lang="vi-VN" sz="1200" b="0" i="0" kern="1200" dirty="0" smtClean="0">
                <a:solidFill>
                  <a:schemeClr val="tx1"/>
                </a:solidFill>
                <a:effectLst/>
                <a:latin typeface="+mn-lt"/>
                <a:ea typeface="+mn-ea"/>
                <a:cs typeface="+mn-cs"/>
              </a:rPr>
              <a:t>thống bổ thể có ba chức năng trong đề kháng của cơ thể. Chức năng thứ nhất được thực hiện nhờ mảnh C3b, mảnh này phủ lên các vi sinh vật tạo thuận lợi cho các tế bào làm nhiệm vụ thực bào có các thụ thể dành cho C3b dễ dàng bắt giữ sau đó tiêu diệt các vi sinh vật đó. Chức năng thứ hai do một số sản phẩm phân cắt các của các protein bổ thể có tác dụng hoá hướng động (hấp dẫn hoá học làm các tế bào di chuyển) đối với các bạch cầu trung tính và các tế bào mono và thúc đẩy phản ứng viêm tại nơi diễn ra hoạt hoá bổ thể. Chức năng thứ ba đó là các protein bổ thể tham gia tạo thành các phức hợp protein thuỷ phân được gọi là </a:t>
            </a:r>
            <a:r>
              <a:rPr lang="vi-VN" sz="1200" b="1" i="0" kern="1200" dirty="0" smtClean="0">
                <a:solidFill>
                  <a:schemeClr val="tx1"/>
                </a:solidFill>
                <a:effectLst/>
                <a:latin typeface="+mn-lt"/>
                <a:ea typeface="+mn-ea"/>
                <a:cs typeface="+mn-cs"/>
              </a:rPr>
              <a:t>phức hợp tấn công màng</a:t>
            </a:r>
            <a:r>
              <a:rPr lang="vi-VN" sz="1200" b="0" i="0" kern="1200" dirty="0" smtClean="0">
                <a:solidFill>
                  <a:schemeClr val="tx1"/>
                </a:solidFill>
                <a:effectLst/>
                <a:latin typeface="+mn-lt"/>
                <a:ea typeface="+mn-ea"/>
                <a:cs typeface="+mn-cs"/>
              </a:rPr>
              <a:t> (membrane attack complex)</a:t>
            </a:r>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13</a:t>
            </a:fld>
            <a:endParaRPr lang="en-US"/>
          </a:p>
        </p:txBody>
      </p:sp>
    </p:spTree>
    <p:extLst>
      <p:ext uri="{BB962C8B-B14F-4D97-AF65-F5344CB8AC3E}">
        <p14:creationId xmlns:p14="http://schemas.microsoft.com/office/powerpoint/2010/main" val="355146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17</a:t>
            </a:fld>
            <a:endParaRPr lang="en-US"/>
          </a:p>
        </p:txBody>
      </p:sp>
    </p:spTree>
    <p:extLst>
      <p:ext uri="{BB962C8B-B14F-4D97-AF65-F5344CB8AC3E}">
        <p14:creationId xmlns:p14="http://schemas.microsoft.com/office/powerpoint/2010/main" val="54165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Tầm</a:t>
            </a:r>
            <a:r>
              <a:rPr lang="en-US" sz="1200" baseline="0" dirty="0" smtClean="0"/>
              <a:t> </a:t>
            </a:r>
            <a:r>
              <a:rPr lang="en-US" sz="1200" baseline="0" dirty="0" err="1" smtClean="0"/>
              <a:t>soát</a:t>
            </a:r>
            <a:r>
              <a:rPr lang="en-US" sz="1200" baseline="0" dirty="0" smtClean="0"/>
              <a:t> </a:t>
            </a:r>
            <a:r>
              <a:rPr lang="en-US" sz="1200" dirty="0" err="1" smtClean="0"/>
              <a:t>bệnh</a:t>
            </a:r>
            <a:r>
              <a:rPr lang="en-US" sz="1200" dirty="0" smtClean="0"/>
              <a:t> </a:t>
            </a:r>
            <a:r>
              <a:rPr lang="en-US" sz="1200" dirty="0" err="1" smtClean="0"/>
              <a:t>lý</a:t>
            </a:r>
            <a:r>
              <a:rPr lang="en-US" sz="1200" dirty="0" smtClean="0"/>
              <a:t> </a:t>
            </a:r>
            <a:r>
              <a:rPr lang="en-US" sz="1200" dirty="0" err="1" smtClean="0"/>
              <a:t>ác</a:t>
            </a:r>
            <a:r>
              <a:rPr lang="en-US" sz="1200" dirty="0" smtClean="0"/>
              <a:t> </a:t>
            </a:r>
            <a:r>
              <a:rPr lang="en-US" sz="1200" dirty="0" err="1" smtClean="0"/>
              <a:t>tính</a:t>
            </a:r>
            <a:r>
              <a:rPr lang="en-US" sz="1200" dirty="0" smtClean="0"/>
              <a:t> </a:t>
            </a:r>
            <a:r>
              <a:rPr lang="en-US" sz="1200" dirty="0" err="1" smtClean="0"/>
              <a:t>dòng</a:t>
            </a:r>
            <a:r>
              <a:rPr lang="en-US" sz="1200" dirty="0" smtClean="0"/>
              <a:t> </a:t>
            </a:r>
            <a:r>
              <a:rPr lang="en-US" sz="1200" dirty="0" err="1" smtClean="0"/>
              <a:t>lympho</a:t>
            </a:r>
            <a:r>
              <a:rPr lang="en-US" sz="1200" dirty="0" smtClean="0"/>
              <a:t> (CT scan)</a:t>
            </a:r>
          </a:p>
          <a:p>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18</a:t>
            </a:fld>
            <a:endParaRPr lang="en-US"/>
          </a:p>
        </p:txBody>
      </p:sp>
    </p:spTree>
    <p:extLst>
      <p:ext uri="{BB962C8B-B14F-4D97-AF65-F5344CB8AC3E}">
        <p14:creationId xmlns:p14="http://schemas.microsoft.com/office/powerpoint/2010/main" val="272922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19</a:t>
            </a:fld>
            <a:endParaRPr lang="en-US"/>
          </a:p>
        </p:txBody>
      </p:sp>
    </p:spTree>
    <p:extLst>
      <p:ext uri="{BB962C8B-B14F-4D97-AF65-F5344CB8AC3E}">
        <p14:creationId xmlns:p14="http://schemas.microsoft.com/office/powerpoint/2010/main" val="2729226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Ngưng</a:t>
            </a:r>
            <a:r>
              <a:rPr lang="en-US" sz="1200" dirty="0" smtClean="0"/>
              <a:t> </a:t>
            </a:r>
            <a:r>
              <a:rPr lang="en-US" sz="1200" dirty="0" err="1" smtClean="0"/>
              <a:t>các</a:t>
            </a:r>
            <a:r>
              <a:rPr lang="en-US" sz="1200" dirty="0" smtClean="0"/>
              <a:t> </a:t>
            </a:r>
            <a:r>
              <a:rPr lang="en-US" sz="1200" dirty="0" err="1" smtClean="0"/>
              <a:t>thuốc</a:t>
            </a:r>
            <a:r>
              <a:rPr lang="en-US" sz="1200" dirty="0" smtClean="0"/>
              <a:t> </a:t>
            </a:r>
            <a:r>
              <a:rPr lang="en-US" sz="1200" dirty="0" err="1" smtClean="0"/>
              <a:t>có</a:t>
            </a:r>
            <a:r>
              <a:rPr lang="en-US" sz="1200" dirty="0" smtClean="0"/>
              <a:t> </a:t>
            </a:r>
            <a:r>
              <a:rPr lang="en-US" sz="1200" dirty="0" err="1" smtClean="0"/>
              <a:t>thể</a:t>
            </a:r>
            <a:r>
              <a:rPr lang="en-US" sz="1200" dirty="0" smtClean="0"/>
              <a:t> </a:t>
            </a:r>
            <a:r>
              <a:rPr lang="en-US" sz="1200" dirty="0" err="1" smtClean="0"/>
              <a:t>gây</a:t>
            </a:r>
            <a:r>
              <a:rPr lang="en-US" sz="1200" dirty="0" smtClean="0"/>
              <a:t> </a:t>
            </a:r>
            <a:r>
              <a:rPr lang="en-US" sz="1200" dirty="0" err="1" smtClean="0"/>
              <a:t>tán</a:t>
            </a:r>
            <a:r>
              <a:rPr lang="en-US" sz="1200" dirty="0" smtClean="0"/>
              <a:t> </a:t>
            </a:r>
            <a:r>
              <a:rPr lang="en-US" sz="1200" dirty="0" err="1" smtClean="0"/>
              <a:t>huyết</a:t>
            </a:r>
            <a:r>
              <a:rPr lang="en-US" sz="1200" dirty="0" smtClean="0"/>
              <a:t>, </a:t>
            </a:r>
            <a:r>
              <a:rPr lang="en-US" sz="1200" dirty="0" err="1" smtClean="0"/>
              <a:t>điều</a:t>
            </a:r>
            <a:r>
              <a:rPr lang="en-US" sz="1200" dirty="0" smtClean="0"/>
              <a:t> </a:t>
            </a:r>
            <a:r>
              <a:rPr lang="en-US" sz="1200" dirty="0" err="1" smtClean="0"/>
              <a:t>trị</a:t>
            </a:r>
            <a:r>
              <a:rPr lang="en-US" sz="1200" dirty="0" smtClean="0"/>
              <a:t> </a:t>
            </a:r>
            <a:r>
              <a:rPr lang="en-US" sz="1200" dirty="0" err="1" smtClean="0"/>
              <a:t>bệnh</a:t>
            </a:r>
            <a:r>
              <a:rPr lang="en-US" sz="1200" dirty="0" smtClean="0"/>
              <a:t> </a:t>
            </a:r>
            <a:r>
              <a:rPr lang="en-US" sz="1200" dirty="0" err="1" smtClean="0"/>
              <a:t>cơ</a:t>
            </a:r>
            <a:r>
              <a:rPr lang="en-US" sz="1200" dirty="0" smtClean="0"/>
              <a:t> </a:t>
            </a:r>
            <a:r>
              <a:rPr lang="en-US" sz="1200" dirty="0" err="1" smtClean="0"/>
              <a:t>bản</a:t>
            </a:r>
            <a:r>
              <a:rPr lang="en-US" sz="1200" dirty="0" smtClean="0"/>
              <a:t> </a:t>
            </a:r>
            <a:r>
              <a:rPr lang="en-US" sz="1200" dirty="0" err="1" smtClean="0"/>
              <a:t>như</a:t>
            </a:r>
            <a:r>
              <a:rPr lang="en-US" sz="1200" dirty="0" smtClean="0"/>
              <a:t> lupus, CLL,…</a:t>
            </a:r>
          </a:p>
          <a:p>
            <a:endParaRPr lang="en-US" dirty="0"/>
          </a:p>
        </p:txBody>
      </p:sp>
      <p:sp>
        <p:nvSpPr>
          <p:cNvPr id="4" name="Slide Number Placeholder 3"/>
          <p:cNvSpPr>
            <a:spLocks noGrp="1"/>
          </p:cNvSpPr>
          <p:nvPr>
            <p:ph type="sldNum" sz="quarter" idx="10"/>
          </p:nvPr>
        </p:nvSpPr>
        <p:spPr/>
        <p:txBody>
          <a:bodyPr/>
          <a:lstStyle/>
          <a:p>
            <a:fld id="{CCE5F4EA-B60A-42CD-87EB-66A174FBF6FC}" type="slidenum">
              <a:rPr lang="en-US" smtClean="0"/>
              <a:t>20</a:t>
            </a:fld>
            <a:endParaRPr lang="en-US"/>
          </a:p>
        </p:txBody>
      </p:sp>
    </p:spTree>
    <p:extLst>
      <p:ext uri="{BB962C8B-B14F-4D97-AF65-F5344CB8AC3E}">
        <p14:creationId xmlns:p14="http://schemas.microsoft.com/office/powerpoint/2010/main" val="255647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4.wdp"/></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5.wdp"/></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1042"/>
          <a:stretch/>
        </p:blipFill>
        <p:spPr>
          <a:xfrm>
            <a:off x="152400" y="1295400"/>
            <a:ext cx="8134350" cy="4572000"/>
          </a:xfrm>
          <a:prstGeom prst="parallelogram">
            <a:avLst/>
          </a:prstGeom>
        </p:spPr>
      </p:pic>
      <p:sp>
        <p:nvSpPr>
          <p:cNvPr id="2" name="Title 1"/>
          <p:cNvSpPr>
            <a:spLocks noGrp="1"/>
          </p:cNvSpPr>
          <p:nvPr>
            <p:ph type="ctrTitle"/>
          </p:nvPr>
        </p:nvSpPr>
        <p:spPr>
          <a:xfrm>
            <a:off x="628650" y="304800"/>
            <a:ext cx="8134350" cy="1470025"/>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Thiếu</a:t>
            </a:r>
            <a:r>
              <a:rPr lang="en-US"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4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máu</a:t>
            </a:r>
            <a:r>
              <a:rPr lang="en-US"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4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tán</a:t>
            </a:r>
            <a:r>
              <a:rPr lang="en-US"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4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huyết</a:t>
            </a:r>
            <a:r>
              <a:rPr lang="en-US"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4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miễn</a:t>
            </a:r>
            <a:r>
              <a:rPr lang="en-US"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4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dịch</a:t>
            </a:r>
            <a:endParaRPr 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Subtitle 2"/>
          <p:cNvSpPr>
            <a:spLocks noGrp="1"/>
          </p:cNvSpPr>
          <p:nvPr>
            <p:ph type="subTitle" idx="1"/>
          </p:nvPr>
        </p:nvSpPr>
        <p:spPr>
          <a:xfrm>
            <a:off x="3733800" y="5181600"/>
            <a:ext cx="5410200" cy="1143000"/>
          </a:xfrm>
          <a:solidFill>
            <a:schemeClr val="bg1"/>
          </a:solidFill>
        </p:spPr>
        <p:txBody>
          <a:bodyPr>
            <a:normAutofit/>
          </a:bodyPr>
          <a:lstStyle/>
          <a:p>
            <a:endParaRPr lang="en-US" sz="2800" dirty="0" smtClean="0">
              <a:solidFill>
                <a:schemeClr val="tx1"/>
              </a:solidFill>
            </a:endParaRPr>
          </a:p>
          <a:p>
            <a:r>
              <a:rPr lang="en-US" sz="2800" i="1" dirty="0" err="1" smtClean="0">
                <a:solidFill>
                  <a:schemeClr val="tx1"/>
                </a:solidFill>
              </a:rPr>
              <a:t>Trình</a:t>
            </a:r>
            <a:r>
              <a:rPr lang="en-US" sz="2800" i="1" dirty="0" smtClean="0">
                <a:solidFill>
                  <a:schemeClr val="tx1"/>
                </a:solidFill>
              </a:rPr>
              <a:t> </a:t>
            </a:r>
            <a:r>
              <a:rPr lang="en-US" sz="2800" i="1" dirty="0" err="1" smtClean="0">
                <a:solidFill>
                  <a:schemeClr val="tx1"/>
                </a:solidFill>
              </a:rPr>
              <a:t>bày</a:t>
            </a:r>
            <a:r>
              <a:rPr lang="en-US" sz="2800" i="1" dirty="0" smtClean="0">
                <a:solidFill>
                  <a:schemeClr val="tx1"/>
                </a:solidFill>
              </a:rPr>
              <a:t>: </a:t>
            </a:r>
            <a:r>
              <a:rPr lang="en-US" sz="2800" b="1" dirty="0" smtClean="0">
                <a:solidFill>
                  <a:schemeClr val="tx1"/>
                </a:solidFill>
              </a:rPr>
              <a:t>BSNT. </a:t>
            </a:r>
            <a:r>
              <a:rPr lang="en-US" sz="2800" b="1" dirty="0" err="1" smtClean="0">
                <a:solidFill>
                  <a:schemeClr val="tx1"/>
                </a:solidFill>
              </a:rPr>
              <a:t>Hồ</a:t>
            </a:r>
            <a:r>
              <a:rPr lang="en-US" sz="2800" b="1" dirty="0" smtClean="0">
                <a:solidFill>
                  <a:schemeClr val="tx1"/>
                </a:solidFill>
              </a:rPr>
              <a:t> </a:t>
            </a:r>
            <a:r>
              <a:rPr lang="en-US" sz="2800" b="1" dirty="0" err="1" smtClean="0">
                <a:solidFill>
                  <a:schemeClr val="tx1"/>
                </a:solidFill>
              </a:rPr>
              <a:t>Châu</a:t>
            </a:r>
            <a:r>
              <a:rPr lang="en-US" sz="2800" b="1" dirty="0" smtClean="0">
                <a:solidFill>
                  <a:schemeClr val="tx1"/>
                </a:solidFill>
              </a:rPr>
              <a:t> Minh </a:t>
            </a:r>
            <a:r>
              <a:rPr lang="en-US" sz="2800" b="1" dirty="0" err="1" smtClean="0">
                <a:solidFill>
                  <a:schemeClr val="tx1"/>
                </a:solidFill>
              </a:rPr>
              <a:t>Thư</a:t>
            </a:r>
            <a:endParaRPr lang="en-US" sz="2800" b="1" dirty="0">
              <a:solidFill>
                <a:schemeClr val="tx1"/>
              </a:solidFill>
            </a:endParaRPr>
          </a:p>
        </p:txBody>
      </p:sp>
    </p:spTree>
    <p:extLst>
      <p:ext uri="{BB962C8B-B14F-4D97-AF65-F5344CB8AC3E}">
        <p14:creationId xmlns:p14="http://schemas.microsoft.com/office/powerpoint/2010/main" val="3739576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b="1" dirty="0" err="1" smtClean="0">
                <a:effectLst>
                  <a:outerShdw blurRad="38100" dist="38100" dir="2700000" algn="tl">
                    <a:srgbClr val="000000">
                      <a:alpha val="43137"/>
                    </a:srgbClr>
                  </a:outerShdw>
                </a:effectLst>
              </a:rPr>
              <a:t>Các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khái</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niệ</a:t>
            </a:r>
            <a:r>
              <a:rPr lang="en-US" b="1" dirty="0" err="1">
                <a:effectLst>
                  <a:outerShdw blurRad="38100" dist="38100" dir="2700000" algn="tl">
                    <a:srgbClr val="000000">
                      <a:alpha val="43137"/>
                    </a:srgbClr>
                  </a:outerShdw>
                </a:effectLst>
              </a:rPr>
              <a:t>m</a:t>
            </a:r>
            <a:endParaRPr lang="en-US" b="1"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00" y="1676400"/>
            <a:ext cx="7385213" cy="5029200"/>
          </a:xfrm>
          <a:prstGeom prst="rect">
            <a:avLst/>
          </a:prstGeom>
        </p:spPr>
      </p:pic>
    </p:spTree>
    <p:extLst>
      <p:ext uri="{BB962C8B-B14F-4D97-AF65-F5344CB8AC3E}">
        <p14:creationId xmlns:p14="http://schemas.microsoft.com/office/powerpoint/2010/main" val="2682253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b="1" dirty="0" err="1" smtClean="0">
                <a:effectLst>
                  <a:outerShdw blurRad="38100" dist="38100" dir="2700000" algn="tl">
                    <a:srgbClr val="000000">
                      <a:alpha val="43137"/>
                    </a:srgbClr>
                  </a:outerShdw>
                </a:effectLst>
              </a:rPr>
              <a:t>Phân</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loại</a:t>
            </a:r>
            <a:r>
              <a:rPr lang="en-US" b="1" dirty="0" smtClean="0">
                <a:effectLst>
                  <a:outerShdw blurRad="38100" dist="38100" dir="2700000" algn="tl">
                    <a:srgbClr val="000000">
                      <a:alpha val="43137"/>
                    </a:srgbClr>
                  </a:outerShdw>
                </a:effectLst>
              </a:rPr>
              <a:t> TMTH </a:t>
            </a:r>
            <a:r>
              <a:rPr lang="en-US" b="1" dirty="0" err="1" smtClean="0">
                <a:effectLst>
                  <a:outerShdw blurRad="38100" dist="38100" dir="2700000" algn="tl">
                    <a:srgbClr val="000000">
                      <a:alpha val="43137"/>
                    </a:srgbClr>
                  </a:outerShdw>
                </a:effectLst>
              </a:rPr>
              <a:t>miễn</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dịch</a:t>
            </a:r>
            <a:endParaRPr lang="en-US" b="1" dirty="0">
              <a:effectLst>
                <a:outerShdw blurRad="38100" dist="38100" dir="2700000" algn="tl">
                  <a:srgbClr val="000000">
                    <a:alpha val="43137"/>
                  </a:srgbClr>
                </a:outerShdw>
              </a:effectLst>
            </a:endParaRPr>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20000"/>
                    </a14:imgEffect>
                  </a14:imgLayer>
                </a14:imgProps>
              </a:ext>
              <a:ext uri="{28A0092B-C50C-407E-A947-70E740481C1C}">
                <a14:useLocalDpi xmlns:a14="http://schemas.microsoft.com/office/drawing/2010/main" val="0"/>
              </a:ext>
            </a:extLst>
          </a:blip>
          <a:srcRect l="2632" t="28735" r="2284" b="3553"/>
          <a:stretch/>
        </p:blipFill>
        <p:spPr>
          <a:xfrm>
            <a:off x="457200" y="1828800"/>
            <a:ext cx="8217142" cy="43933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79856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72" y="533400"/>
            <a:ext cx="8478828"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8411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Autofit/>
          </a:bodyPr>
          <a:lstStyle/>
          <a:p>
            <a:r>
              <a:rPr lang="en-US" sz="3600" b="1" dirty="0" err="1" smtClean="0">
                <a:effectLst>
                  <a:outerShdw blurRad="38100" dist="38100" dir="2700000" algn="tl">
                    <a:srgbClr val="000000">
                      <a:alpha val="43137"/>
                    </a:srgbClr>
                  </a:outerShdw>
                </a:effectLst>
              </a:rPr>
              <a:t>Cơ</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chế</a:t>
            </a:r>
            <a:r>
              <a:rPr lang="en-US" sz="3600" b="1" dirty="0" smtClean="0">
                <a:effectLst>
                  <a:outerShdw blurRad="38100" dist="38100" dir="2700000" algn="tl">
                    <a:srgbClr val="000000">
                      <a:alpha val="43137"/>
                    </a:srgbClr>
                  </a:outerShdw>
                </a:effectLst>
              </a:rPr>
              <a:t> TMTH MD - </a:t>
            </a:r>
            <a:r>
              <a:rPr lang="en-US" sz="3600" b="1" dirty="0" err="1" smtClean="0">
                <a:effectLst>
                  <a:outerShdw blurRad="38100" dist="38100" dir="2700000" algn="tl">
                    <a:srgbClr val="000000">
                      <a:alpha val="43137"/>
                    </a:srgbClr>
                  </a:outerShdw>
                </a:effectLst>
              </a:rPr>
              <a:t>kháng</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thể</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nóng</a:t>
            </a:r>
            <a:endParaRPr lang="en-US" sz="3600"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rotWithShape="1">
          <a:blip r:embed="rId3">
            <a:extLst>
              <a:ext uri="{BEBA8EAE-BF5A-486C-A8C5-ECC9F3942E4B}">
                <a14:imgProps xmlns:a14="http://schemas.microsoft.com/office/drawing/2010/main">
                  <a14:imgLayer r:embed="rId4">
                    <a14:imgEffect>
                      <a14:sharpenSoften amount="20000"/>
                    </a14:imgEffect>
                  </a14:imgLayer>
                </a14:imgProps>
              </a:ext>
              <a:ext uri="{28A0092B-C50C-407E-A947-70E740481C1C}">
                <a14:useLocalDpi xmlns:a14="http://schemas.microsoft.com/office/drawing/2010/main" val="0"/>
              </a:ext>
            </a:extLst>
          </a:blip>
          <a:srcRect b="8067"/>
          <a:stretch/>
        </p:blipFill>
        <p:spPr>
          <a:xfrm>
            <a:off x="1295400" y="1492468"/>
            <a:ext cx="6691492" cy="5410200"/>
          </a:xfrm>
        </p:spPr>
      </p:pic>
    </p:spTree>
    <p:extLst>
      <p:ext uri="{BB962C8B-B14F-4D97-AF65-F5344CB8AC3E}">
        <p14:creationId xmlns:p14="http://schemas.microsoft.com/office/powerpoint/2010/main" val="2628849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err="1" smtClean="0"/>
              <a:t>Có</a:t>
            </a:r>
            <a:r>
              <a:rPr lang="en-US" sz="2800" dirty="0" smtClean="0"/>
              <a:t> </a:t>
            </a:r>
            <a:r>
              <a:rPr lang="en-US" sz="2800" dirty="0" err="1"/>
              <a:t>thể</a:t>
            </a:r>
            <a:r>
              <a:rPr lang="en-US" sz="2800" dirty="0"/>
              <a:t> </a:t>
            </a:r>
            <a:r>
              <a:rPr lang="en-US" sz="2800" dirty="0" err="1"/>
              <a:t>xảy</a:t>
            </a:r>
            <a:r>
              <a:rPr lang="en-US" sz="2800" dirty="0"/>
              <a:t> </a:t>
            </a:r>
            <a:r>
              <a:rPr lang="en-US" sz="2800" dirty="0" err="1"/>
              <a:t>ra</a:t>
            </a:r>
            <a:r>
              <a:rPr lang="en-US" sz="2800" dirty="0"/>
              <a:t> </a:t>
            </a:r>
            <a:r>
              <a:rPr lang="en-US" sz="2800" dirty="0" err="1"/>
              <a:t>đột</a:t>
            </a:r>
            <a:r>
              <a:rPr lang="en-US" sz="2800" dirty="0"/>
              <a:t> </a:t>
            </a:r>
            <a:r>
              <a:rPr lang="en-US" sz="2800" dirty="0" err="1"/>
              <a:t>ngột</a:t>
            </a:r>
            <a:r>
              <a:rPr lang="en-US" sz="2800" dirty="0"/>
              <a:t>, </a:t>
            </a:r>
            <a:r>
              <a:rPr lang="en-US" sz="2800" dirty="0" err="1"/>
              <a:t>nhanh</a:t>
            </a:r>
            <a:r>
              <a:rPr lang="en-US" sz="2800" dirty="0"/>
              <a:t> </a:t>
            </a:r>
            <a:r>
              <a:rPr lang="en-US" sz="2800" dirty="0" err="1"/>
              <a:t>chóng</a:t>
            </a:r>
            <a:r>
              <a:rPr lang="en-US" sz="2800" dirty="0"/>
              <a:t>, </a:t>
            </a:r>
            <a:r>
              <a:rPr lang="en-US" sz="2800" dirty="0" err="1"/>
              <a:t>diễn</a:t>
            </a:r>
            <a:r>
              <a:rPr lang="en-US" sz="2800" dirty="0"/>
              <a:t> </a:t>
            </a:r>
            <a:r>
              <a:rPr lang="en-US" sz="2800" dirty="0" err="1"/>
              <a:t>tiến</a:t>
            </a:r>
            <a:r>
              <a:rPr lang="en-US" sz="2800" dirty="0"/>
              <a:t> </a:t>
            </a:r>
            <a:r>
              <a:rPr lang="en-US" sz="2800" dirty="0" err="1"/>
              <a:t>nặng</a:t>
            </a:r>
            <a:r>
              <a:rPr lang="en-US" sz="2800" dirty="0"/>
              <a:t>, </a:t>
            </a:r>
            <a:r>
              <a:rPr lang="en-US" sz="2800" dirty="0" err="1"/>
              <a:t>là</a:t>
            </a:r>
            <a:r>
              <a:rPr lang="en-US" sz="2800" dirty="0"/>
              <a:t> 1 </a:t>
            </a:r>
            <a:r>
              <a:rPr lang="en-US" sz="2800" dirty="0" err="1"/>
              <a:t>cấp</a:t>
            </a:r>
            <a:r>
              <a:rPr lang="en-US" sz="2800" dirty="0"/>
              <a:t> </a:t>
            </a:r>
            <a:r>
              <a:rPr lang="en-US" sz="2800" dirty="0" err="1"/>
              <a:t>cứu</a:t>
            </a:r>
            <a:r>
              <a:rPr lang="en-US" sz="2800" dirty="0"/>
              <a:t> </a:t>
            </a:r>
            <a:r>
              <a:rPr lang="en-US" sz="2800" dirty="0" err="1"/>
              <a:t>nội</a:t>
            </a:r>
            <a:r>
              <a:rPr lang="en-US" sz="2800" dirty="0"/>
              <a:t> </a:t>
            </a:r>
            <a:r>
              <a:rPr lang="en-US" sz="2800" dirty="0" err="1"/>
              <a:t>khoa</a:t>
            </a:r>
            <a:r>
              <a:rPr lang="en-US" sz="2800" dirty="0"/>
              <a:t>: </a:t>
            </a:r>
            <a:r>
              <a:rPr lang="en-US" sz="2800" dirty="0" err="1"/>
              <a:t>lơ</a:t>
            </a:r>
            <a:r>
              <a:rPr lang="en-US" sz="2800" dirty="0"/>
              <a:t> </a:t>
            </a:r>
            <a:r>
              <a:rPr lang="en-US" sz="2800" dirty="0" err="1"/>
              <a:t>mơ</a:t>
            </a:r>
            <a:r>
              <a:rPr lang="en-US" sz="2800" dirty="0"/>
              <a:t>, </a:t>
            </a:r>
            <a:r>
              <a:rPr lang="en-US" sz="2800" dirty="0" err="1"/>
              <a:t>phù</a:t>
            </a:r>
            <a:r>
              <a:rPr lang="en-US" sz="2800" dirty="0"/>
              <a:t> </a:t>
            </a:r>
            <a:r>
              <a:rPr lang="en-US" sz="2800" dirty="0" err="1"/>
              <a:t>phổi</a:t>
            </a:r>
            <a:r>
              <a:rPr lang="en-US" sz="2800" dirty="0"/>
              <a:t>, </a:t>
            </a:r>
            <a:r>
              <a:rPr lang="en-US" sz="2800" dirty="0" err="1"/>
              <a:t>khó</a:t>
            </a:r>
            <a:r>
              <a:rPr lang="en-US" sz="2800" dirty="0"/>
              <a:t> </a:t>
            </a:r>
            <a:r>
              <a:rPr lang="en-US" sz="2800" dirty="0" err="1"/>
              <a:t>thở</a:t>
            </a:r>
            <a:r>
              <a:rPr lang="en-US" sz="2800" dirty="0" smtClean="0"/>
              <a:t>,…</a:t>
            </a:r>
          </a:p>
          <a:p>
            <a:r>
              <a:rPr lang="en-US" sz="2800" dirty="0" err="1"/>
              <a:t>Hội</a:t>
            </a:r>
            <a:r>
              <a:rPr lang="en-US" sz="2800" dirty="0"/>
              <a:t> </a:t>
            </a:r>
            <a:r>
              <a:rPr lang="en-US" sz="2800" dirty="0" err="1"/>
              <a:t>chứng</a:t>
            </a:r>
            <a:r>
              <a:rPr lang="en-US" sz="2800" dirty="0"/>
              <a:t> </a:t>
            </a:r>
            <a:r>
              <a:rPr lang="en-US" sz="2800" b="1" dirty="0" err="1"/>
              <a:t>thiếu</a:t>
            </a:r>
            <a:r>
              <a:rPr lang="en-US" sz="2800" b="1" dirty="0"/>
              <a:t> </a:t>
            </a:r>
            <a:r>
              <a:rPr lang="en-US" sz="2800" b="1" dirty="0" err="1" smtClean="0"/>
              <a:t>máu</a:t>
            </a:r>
            <a:endParaRPr lang="en-US" sz="2800" b="1" dirty="0"/>
          </a:p>
          <a:p>
            <a:r>
              <a:rPr lang="en-US" sz="2800" b="1" dirty="0" err="1"/>
              <a:t>Vàng</a:t>
            </a:r>
            <a:r>
              <a:rPr lang="en-US" sz="2800" b="1" dirty="0"/>
              <a:t> da</a:t>
            </a:r>
          </a:p>
          <a:p>
            <a:r>
              <a:rPr lang="en-US" sz="2800" b="1" dirty="0" err="1"/>
              <a:t>Lách</a:t>
            </a:r>
            <a:r>
              <a:rPr lang="en-US" sz="2800" b="1" dirty="0"/>
              <a:t> </a:t>
            </a:r>
            <a:r>
              <a:rPr lang="en-US" sz="2800" b="1" dirty="0" smtClean="0"/>
              <a:t>to </a:t>
            </a:r>
            <a:r>
              <a:rPr lang="en-US" sz="2800" dirty="0" smtClean="0"/>
              <a:t>(</a:t>
            </a:r>
            <a:r>
              <a:rPr lang="en-US" sz="2800" dirty="0" err="1" smtClean="0"/>
              <a:t>đặc</a:t>
            </a:r>
            <a:r>
              <a:rPr lang="en-US" sz="2800" dirty="0" smtClean="0"/>
              <a:t> </a:t>
            </a:r>
            <a:r>
              <a:rPr lang="en-US" sz="2800" dirty="0" err="1" smtClean="0"/>
              <a:t>biệt</a:t>
            </a:r>
            <a:r>
              <a:rPr lang="en-US" sz="2800" dirty="0" smtClean="0"/>
              <a:t> </a:t>
            </a:r>
            <a:r>
              <a:rPr lang="en-US" sz="2800" dirty="0" err="1" smtClean="0"/>
              <a:t>trong</a:t>
            </a:r>
            <a:r>
              <a:rPr lang="en-US" sz="2800" dirty="0" smtClean="0"/>
              <a:t> </a:t>
            </a:r>
            <a:r>
              <a:rPr lang="en-US" sz="2800" dirty="0" err="1" smtClean="0"/>
              <a:t>tán</a:t>
            </a:r>
            <a:r>
              <a:rPr lang="en-US" sz="2800" dirty="0" smtClean="0"/>
              <a:t> </a:t>
            </a:r>
            <a:r>
              <a:rPr lang="en-US" sz="2800" dirty="0" err="1" smtClean="0"/>
              <a:t>huyết</a:t>
            </a:r>
            <a:r>
              <a:rPr lang="en-US" sz="2800" dirty="0" smtClean="0"/>
              <a:t> </a:t>
            </a:r>
            <a:r>
              <a:rPr lang="en-US" sz="2800" dirty="0" err="1" smtClean="0"/>
              <a:t>nội</a:t>
            </a:r>
            <a:r>
              <a:rPr lang="en-US" sz="2800" dirty="0" smtClean="0"/>
              <a:t> </a:t>
            </a:r>
            <a:r>
              <a:rPr lang="en-US" sz="2800" dirty="0" err="1" smtClean="0"/>
              <a:t>mô</a:t>
            </a:r>
            <a:r>
              <a:rPr lang="en-US" sz="2800" dirty="0" smtClean="0"/>
              <a:t>)</a:t>
            </a:r>
            <a:endParaRPr lang="en-US" sz="2800" dirty="0"/>
          </a:p>
          <a:p>
            <a:endParaRPr lang="en-US" sz="2800" dirty="0"/>
          </a:p>
        </p:txBody>
      </p:sp>
      <p:sp>
        <p:nvSpPr>
          <p:cNvPr id="5" name="Title 1"/>
          <p:cNvSpPr>
            <a:spLocks noGrp="1"/>
          </p:cNvSpPr>
          <p:nvPr>
            <p:ph type="title"/>
          </p:nvPr>
        </p:nvSpPr>
        <p:spPr>
          <a:xfrm>
            <a:off x="457200" y="274638"/>
            <a:ext cx="8229600" cy="1143000"/>
          </a:xfrm>
        </p:spPr>
        <p:style>
          <a:lnRef idx="1">
            <a:schemeClr val="accent2"/>
          </a:lnRef>
          <a:fillRef idx="2">
            <a:schemeClr val="accent2"/>
          </a:fillRef>
          <a:effectRef idx="1">
            <a:schemeClr val="accent2"/>
          </a:effectRef>
          <a:fontRef idx="minor">
            <a:schemeClr val="dk1"/>
          </a:fontRef>
        </p:style>
        <p:txBody>
          <a:bodyPr>
            <a:noAutofit/>
          </a:bodyPr>
          <a:lstStyle/>
          <a:p>
            <a:r>
              <a:rPr lang="en-US" sz="3600" b="1" dirty="0" err="1" smtClean="0">
                <a:effectLst>
                  <a:outerShdw blurRad="38100" dist="38100" dir="2700000" algn="tl">
                    <a:srgbClr val="000000">
                      <a:alpha val="43137"/>
                    </a:srgbClr>
                  </a:outerShdw>
                </a:effectLst>
              </a:rPr>
              <a:t>Lâm</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sàng</a:t>
            </a:r>
            <a:r>
              <a:rPr lang="en-US" sz="3600" b="1" dirty="0" smtClean="0">
                <a:effectLst>
                  <a:outerShdw blurRad="38100" dist="38100" dir="2700000" algn="tl">
                    <a:srgbClr val="000000">
                      <a:alpha val="43137"/>
                    </a:srgbClr>
                  </a:outerShdw>
                </a:effectLst>
              </a:rPr>
              <a:t> TMTH MD - </a:t>
            </a:r>
            <a:r>
              <a:rPr lang="en-US" sz="3600" b="1" dirty="0" err="1" smtClean="0">
                <a:effectLst>
                  <a:outerShdw blurRad="38100" dist="38100" dir="2700000" algn="tl">
                    <a:srgbClr val="000000">
                      <a:alpha val="43137"/>
                    </a:srgbClr>
                  </a:outerShdw>
                </a:effectLst>
              </a:rPr>
              <a:t>kháng</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thể</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nóng</a:t>
            </a:r>
            <a:endParaRPr lang="en-US" sz="3600"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4323080"/>
            <a:ext cx="2895600" cy="204622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0000" b="16526"/>
          <a:stretch/>
        </p:blipFill>
        <p:spPr>
          <a:xfrm>
            <a:off x="6934200" y="4191000"/>
            <a:ext cx="1905000" cy="25442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377563"/>
            <a:ext cx="2599395" cy="1947037"/>
          </a:xfrm>
          <a:prstGeom prst="rect">
            <a:avLst/>
          </a:prstGeom>
        </p:spPr>
      </p:pic>
    </p:spTree>
    <p:extLst>
      <p:ext uri="{BB962C8B-B14F-4D97-AF65-F5344CB8AC3E}">
        <p14:creationId xmlns:p14="http://schemas.microsoft.com/office/powerpoint/2010/main" val="2108523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err="1" smtClean="0"/>
              <a:t>Số</a:t>
            </a:r>
            <a:r>
              <a:rPr lang="en-US" sz="2800" dirty="0" smtClean="0"/>
              <a:t> </a:t>
            </a:r>
            <a:r>
              <a:rPr lang="en-US" sz="2800" dirty="0" err="1" smtClean="0"/>
              <a:t>lượng</a:t>
            </a:r>
            <a:r>
              <a:rPr lang="en-US" sz="2800" dirty="0" smtClean="0"/>
              <a:t> </a:t>
            </a:r>
            <a:r>
              <a:rPr lang="en-US" sz="2800" dirty="0" err="1" smtClean="0"/>
              <a:t>hồng</a:t>
            </a:r>
            <a:r>
              <a:rPr lang="en-US" sz="2800" dirty="0" smtClean="0"/>
              <a:t> </a:t>
            </a:r>
            <a:r>
              <a:rPr lang="en-US" sz="2800" dirty="0" err="1" smtClean="0"/>
              <a:t>cầu</a:t>
            </a:r>
            <a:r>
              <a:rPr lang="en-US" sz="2800" dirty="0" smtClean="0"/>
              <a:t>, </a:t>
            </a:r>
            <a:r>
              <a:rPr lang="en-US" sz="2800" dirty="0" err="1" smtClean="0"/>
              <a:t>Hb</a:t>
            </a:r>
            <a:r>
              <a:rPr lang="en-US" sz="2800" dirty="0" smtClean="0"/>
              <a:t>, </a:t>
            </a:r>
            <a:r>
              <a:rPr lang="en-US" sz="2800" dirty="0" err="1" smtClean="0"/>
              <a:t>Hct</a:t>
            </a:r>
            <a:r>
              <a:rPr lang="en-US" sz="2800" dirty="0" smtClean="0"/>
              <a:t>: </a:t>
            </a:r>
            <a:r>
              <a:rPr lang="en-US" sz="2800" dirty="0" err="1" smtClean="0"/>
              <a:t>giảm</a:t>
            </a:r>
            <a:endParaRPr lang="en-US" sz="2800" dirty="0" smtClean="0"/>
          </a:p>
          <a:p>
            <a:r>
              <a:rPr lang="en-US" sz="2800" dirty="0" smtClean="0"/>
              <a:t>MCV: </a:t>
            </a:r>
            <a:r>
              <a:rPr lang="en-US" sz="2800" dirty="0" err="1" smtClean="0"/>
              <a:t>thường</a:t>
            </a:r>
            <a:r>
              <a:rPr lang="en-US" sz="2800" dirty="0" smtClean="0"/>
              <a:t> </a:t>
            </a:r>
            <a:r>
              <a:rPr lang="en-US" sz="2800" dirty="0" err="1" smtClean="0"/>
              <a:t>tăng</a:t>
            </a:r>
            <a:endParaRPr lang="en-US" sz="2800" dirty="0" smtClean="0"/>
          </a:p>
          <a:p>
            <a:r>
              <a:rPr lang="en-US" sz="2800" dirty="0" smtClean="0"/>
              <a:t>PMNB: </a:t>
            </a:r>
            <a:r>
              <a:rPr lang="en-US" sz="2800" dirty="0" err="1" smtClean="0"/>
              <a:t>hồng</a:t>
            </a:r>
            <a:r>
              <a:rPr lang="en-US" sz="2800" dirty="0" smtClean="0"/>
              <a:t> </a:t>
            </a:r>
            <a:r>
              <a:rPr lang="en-US" sz="2800" dirty="0" err="1" smtClean="0"/>
              <a:t>cầu</a:t>
            </a:r>
            <a:r>
              <a:rPr lang="en-US" sz="2800" dirty="0" smtClean="0"/>
              <a:t> </a:t>
            </a:r>
            <a:r>
              <a:rPr lang="en-US" sz="2800" dirty="0" err="1" smtClean="0"/>
              <a:t>hình</a:t>
            </a:r>
            <a:r>
              <a:rPr lang="en-US" sz="2800" dirty="0" smtClean="0"/>
              <a:t> </a:t>
            </a:r>
            <a:r>
              <a:rPr lang="en-US" sz="2800" dirty="0" err="1" smtClean="0"/>
              <a:t>cầu</a:t>
            </a:r>
            <a:endParaRPr lang="en-US" sz="2800" dirty="0" smtClean="0"/>
          </a:p>
          <a:p>
            <a:r>
              <a:rPr lang="en-US" sz="2800" dirty="0" err="1" smtClean="0"/>
              <a:t>Hồng</a:t>
            </a:r>
            <a:r>
              <a:rPr lang="en-US" sz="2800" dirty="0" smtClean="0"/>
              <a:t> </a:t>
            </a:r>
            <a:r>
              <a:rPr lang="en-US" sz="2800" dirty="0" err="1" smtClean="0"/>
              <a:t>cầu</a:t>
            </a:r>
            <a:r>
              <a:rPr lang="en-US" sz="2800" dirty="0" smtClean="0"/>
              <a:t> </a:t>
            </a:r>
            <a:r>
              <a:rPr lang="en-US" sz="2800" dirty="0" err="1" smtClean="0"/>
              <a:t>lưới</a:t>
            </a:r>
            <a:r>
              <a:rPr lang="en-US" sz="2800" dirty="0" smtClean="0"/>
              <a:t>: </a:t>
            </a:r>
            <a:r>
              <a:rPr lang="en-US" sz="2800" dirty="0" err="1" smtClean="0"/>
              <a:t>tăng</a:t>
            </a:r>
            <a:endParaRPr lang="en-US" sz="2800" dirty="0" smtClean="0"/>
          </a:p>
          <a:p>
            <a:r>
              <a:rPr lang="en-US" sz="2800" dirty="0" err="1"/>
              <a:t>Tiểu</a:t>
            </a:r>
            <a:r>
              <a:rPr lang="en-US" sz="2800" dirty="0"/>
              <a:t> </a:t>
            </a:r>
            <a:r>
              <a:rPr lang="en-US" sz="2800" dirty="0" err="1"/>
              <a:t>cầu</a:t>
            </a:r>
            <a:r>
              <a:rPr lang="en-US" sz="2800" dirty="0"/>
              <a:t> </a:t>
            </a:r>
            <a:r>
              <a:rPr lang="en-US" sz="2800" dirty="0" err="1"/>
              <a:t>giảm</a:t>
            </a:r>
            <a:r>
              <a:rPr lang="en-US" sz="2800" dirty="0"/>
              <a:t> </a:t>
            </a:r>
            <a:r>
              <a:rPr lang="en-US" sz="2800" dirty="0" err="1"/>
              <a:t>trong</a:t>
            </a:r>
            <a:r>
              <a:rPr lang="en-US" sz="2800" dirty="0"/>
              <a:t> </a:t>
            </a:r>
            <a:r>
              <a:rPr lang="en-US" sz="2800" dirty="0" err="1"/>
              <a:t>hội</a:t>
            </a:r>
            <a:r>
              <a:rPr lang="en-US" sz="2800" dirty="0"/>
              <a:t> </a:t>
            </a:r>
            <a:r>
              <a:rPr lang="en-US" sz="2800" dirty="0" err="1"/>
              <a:t>chứng</a:t>
            </a:r>
            <a:r>
              <a:rPr lang="en-US" sz="2800" dirty="0"/>
              <a:t> </a:t>
            </a:r>
            <a:r>
              <a:rPr lang="en-US" sz="2800" dirty="0" smtClean="0"/>
              <a:t>Evans</a:t>
            </a:r>
          </a:p>
          <a:p>
            <a:r>
              <a:rPr lang="en-US" sz="2800" dirty="0" err="1" smtClean="0"/>
              <a:t>Tủy</a:t>
            </a:r>
            <a:r>
              <a:rPr lang="en-US" sz="2800" dirty="0" smtClean="0"/>
              <a:t> </a:t>
            </a:r>
            <a:r>
              <a:rPr lang="en-US" sz="2800" dirty="0" err="1" smtClean="0"/>
              <a:t>đồ</a:t>
            </a:r>
            <a:r>
              <a:rPr lang="en-US" sz="2800" dirty="0" smtClean="0"/>
              <a:t>: </a:t>
            </a:r>
            <a:r>
              <a:rPr lang="en-US" sz="2800" dirty="0" err="1" smtClean="0"/>
              <a:t>tăng</a:t>
            </a:r>
            <a:r>
              <a:rPr lang="en-US" sz="2800" dirty="0" smtClean="0"/>
              <a:t> </a:t>
            </a:r>
            <a:r>
              <a:rPr lang="en-US" sz="2800" dirty="0" err="1" smtClean="0"/>
              <a:t>sinh</a:t>
            </a:r>
            <a:r>
              <a:rPr lang="en-US" sz="2800" dirty="0" smtClean="0"/>
              <a:t> </a:t>
            </a:r>
            <a:r>
              <a:rPr lang="en-US" sz="2800" dirty="0" err="1" smtClean="0"/>
              <a:t>dòng</a:t>
            </a:r>
            <a:r>
              <a:rPr lang="en-US" sz="2800" dirty="0" smtClean="0"/>
              <a:t> </a:t>
            </a:r>
            <a:r>
              <a:rPr lang="en-US" sz="2800" dirty="0" err="1" smtClean="0"/>
              <a:t>hồng</a:t>
            </a:r>
            <a:r>
              <a:rPr lang="en-US" sz="2800" dirty="0" smtClean="0"/>
              <a:t> </a:t>
            </a:r>
            <a:r>
              <a:rPr lang="en-US" sz="2800" dirty="0" err="1" smtClean="0"/>
              <a:t>cầu</a:t>
            </a:r>
            <a:endParaRPr lang="en-US" sz="2800" dirty="0" smtClean="0"/>
          </a:p>
          <a:p>
            <a:r>
              <a:rPr lang="en-US" sz="2800" b="1" dirty="0" err="1" smtClean="0"/>
              <a:t>Coomb’s</a:t>
            </a:r>
            <a:r>
              <a:rPr lang="en-US" sz="2800" b="1" dirty="0" smtClean="0"/>
              <a:t> test </a:t>
            </a:r>
            <a:r>
              <a:rPr lang="en-US" sz="2800" b="1" dirty="0" err="1" smtClean="0"/>
              <a:t>dương</a:t>
            </a:r>
            <a:r>
              <a:rPr lang="en-US" sz="2800" b="1" dirty="0" smtClean="0"/>
              <a:t> </a:t>
            </a:r>
            <a:r>
              <a:rPr lang="en-US" sz="2800" b="1" dirty="0" err="1" smtClean="0"/>
              <a:t>tính</a:t>
            </a:r>
            <a:endParaRPr lang="en-US" sz="2800" b="1" dirty="0" smtClean="0"/>
          </a:p>
          <a:p>
            <a:r>
              <a:rPr lang="en-US" sz="2800" dirty="0" err="1" smtClean="0"/>
              <a:t>Bilirubine</a:t>
            </a:r>
            <a:r>
              <a:rPr lang="en-US" sz="2800" dirty="0" smtClean="0"/>
              <a:t> </a:t>
            </a:r>
            <a:r>
              <a:rPr lang="en-US" sz="2800" dirty="0" err="1" smtClean="0"/>
              <a:t>gián</a:t>
            </a:r>
            <a:r>
              <a:rPr lang="en-US" sz="2800" dirty="0" smtClean="0"/>
              <a:t> </a:t>
            </a:r>
            <a:r>
              <a:rPr lang="en-US" sz="2800" dirty="0" err="1" smtClean="0"/>
              <a:t>tiếp</a:t>
            </a:r>
            <a:r>
              <a:rPr lang="en-US" sz="2800" dirty="0" smtClean="0"/>
              <a:t> </a:t>
            </a:r>
            <a:r>
              <a:rPr lang="en-US" sz="2800" dirty="0" err="1" smtClean="0"/>
              <a:t>tăng</a:t>
            </a:r>
            <a:r>
              <a:rPr lang="en-US" sz="2800" dirty="0" smtClean="0"/>
              <a:t>, LDH </a:t>
            </a:r>
            <a:r>
              <a:rPr lang="en-US" sz="2800" dirty="0" err="1" smtClean="0"/>
              <a:t>tăng</a:t>
            </a:r>
            <a:endParaRPr lang="en-US" sz="2800" dirty="0" smtClean="0"/>
          </a:p>
          <a:p>
            <a:r>
              <a:rPr lang="en-US" sz="2800" dirty="0" err="1" smtClean="0"/>
              <a:t>Haptoglobin</a:t>
            </a:r>
            <a:r>
              <a:rPr lang="en-US" sz="2800" dirty="0" smtClean="0"/>
              <a:t> </a:t>
            </a:r>
            <a:r>
              <a:rPr lang="en-US" sz="2800" dirty="0" err="1" smtClean="0"/>
              <a:t>giảm</a:t>
            </a:r>
            <a:endParaRPr lang="en-US" sz="2800" dirty="0"/>
          </a:p>
        </p:txBody>
      </p:sp>
      <p:sp>
        <p:nvSpPr>
          <p:cNvPr id="6" name="Title 1"/>
          <p:cNvSpPr>
            <a:spLocks noGrp="1"/>
          </p:cNvSpPr>
          <p:nvPr>
            <p:ph type="title"/>
          </p:nvPr>
        </p:nvSpPr>
        <p:spPr>
          <a:xfrm>
            <a:off x="457200" y="274638"/>
            <a:ext cx="8229600" cy="1143000"/>
          </a:xfrm>
        </p:spPr>
        <p:style>
          <a:lnRef idx="1">
            <a:schemeClr val="accent2"/>
          </a:lnRef>
          <a:fillRef idx="2">
            <a:schemeClr val="accent2"/>
          </a:fillRef>
          <a:effectRef idx="1">
            <a:schemeClr val="accent2"/>
          </a:effectRef>
          <a:fontRef idx="minor">
            <a:schemeClr val="dk1"/>
          </a:fontRef>
        </p:style>
        <p:txBody>
          <a:bodyPr>
            <a:noAutofit/>
          </a:bodyPr>
          <a:lstStyle/>
          <a:p>
            <a:r>
              <a:rPr lang="en-US" sz="3600" b="1" dirty="0" err="1" smtClean="0">
                <a:effectLst>
                  <a:outerShdw blurRad="38100" dist="38100" dir="2700000" algn="tl">
                    <a:srgbClr val="000000">
                      <a:alpha val="43137"/>
                    </a:srgbClr>
                  </a:outerShdw>
                </a:effectLst>
              </a:rPr>
              <a:t>Xét</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nghiệm</a:t>
            </a:r>
            <a:r>
              <a:rPr lang="en-US" sz="3600" b="1" dirty="0" smtClean="0">
                <a:effectLst>
                  <a:outerShdw blurRad="38100" dist="38100" dir="2700000" algn="tl">
                    <a:srgbClr val="000000">
                      <a:alpha val="43137"/>
                    </a:srgbClr>
                  </a:outerShdw>
                </a:effectLst>
              </a:rPr>
              <a:t> TMTH MD - </a:t>
            </a:r>
            <a:r>
              <a:rPr lang="en-US" sz="3600" b="1" dirty="0" err="1" smtClean="0">
                <a:effectLst>
                  <a:outerShdw blurRad="38100" dist="38100" dir="2700000" algn="tl">
                    <a:srgbClr val="000000">
                      <a:alpha val="43137"/>
                    </a:srgbClr>
                  </a:outerShdw>
                </a:effectLst>
              </a:rPr>
              <a:t>kháng</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thể</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nóng</a:t>
            </a:r>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82306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style>
          <a:lnRef idx="1">
            <a:schemeClr val="accent2"/>
          </a:lnRef>
          <a:fillRef idx="2">
            <a:schemeClr val="accent2"/>
          </a:fillRef>
          <a:effectRef idx="1">
            <a:schemeClr val="accent2"/>
          </a:effectRef>
          <a:fontRef idx="minor">
            <a:schemeClr val="dk1"/>
          </a:fontRef>
        </p:style>
        <p:txBody>
          <a:bodyPr>
            <a:noAutofit/>
          </a:bodyPr>
          <a:lstStyle/>
          <a:p>
            <a:r>
              <a:rPr lang="en-US" sz="3600" b="1" dirty="0" err="1" smtClean="0">
                <a:effectLst>
                  <a:outerShdw blurRad="38100" dist="38100" dir="2700000" algn="tl">
                    <a:srgbClr val="000000">
                      <a:alpha val="43137"/>
                    </a:srgbClr>
                  </a:outerShdw>
                </a:effectLst>
              </a:rPr>
              <a:t>Xét</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nghiệm</a:t>
            </a:r>
            <a:r>
              <a:rPr lang="en-US" sz="3600" b="1" dirty="0" smtClean="0">
                <a:effectLst>
                  <a:outerShdw blurRad="38100" dist="38100" dir="2700000" algn="tl">
                    <a:srgbClr val="000000">
                      <a:alpha val="43137"/>
                    </a:srgbClr>
                  </a:outerShdw>
                </a:effectLst>
              </a:rPr>
              <a:t> TMTH MD - </a:t>
            </a:r>
            <a:r>
              <a:rPr lang="en-US" sz="3600" b="1" dirty="0" err="1" smtClean="0">
                <a:effectLst>
                  <a:outerShdw blurRad="38100" dist="38100" dir="2700000" algn="tl">
                    <a:srgbClr val="000000">
                      <a:alpha val="43137"/>
                    </a:srgbClr>
                  </a:outerShdw>
                </a:effectLst>
              </a:rPr>
              <a:t>kháng</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thể</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nóng</a:t>
            </a:r>
            <a:endParaRPr lang="en-US" sz="3600" b="1"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720439"/>
            <a:ext cx="4114800" cy="3003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875690"/>
            <a:ext cx="4114800"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528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b="1" dirty="0" err="1" smtClean="0">
                <a:effectLst>
                  <a:outerShdw blurRad="38100" dist="38100" dir="2700000" algn="tl">
                    <a:srgbClr val="000000">
                      <a:alpha val="43137"/>
                    </a:srgbClr>
                  </a:outerShdw>
                </a:effectLst>
              </a:rPr>
              <a:t>Hội</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chứng</a:t>
            </a:r>
            <a:r>
              <a:rPr lang="en-US" b="1" dirty="0" smtClean="0">
                <a:effectLst>
                  <a:outerShdw blurRad="38100" dist="38100" dir="2700000" algn="tl">
                    <a:srgbClr val="000000">
                      <a:alpha val="43137"/>
                    </a:srgbClr>
                  </a:outerShdw>
                </a:effectLst>
              </a:rPr>
              <a:t> Evans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err="1" smtClean="0"/>
              <a:t>Bao</a:t>
            </a:r>
            <a:r>
              <a:rPr lang="en-US" sz="2800" dirty="0" smtClean="0"/>
              <a:t> </a:t>
            </a:r>
            <a:r>
              <a:rPr lang="en-US" sz="2800" dirty="0" err="1" smtClean="0"/>
              <a:t>gồm</a:t>
            </a:r>
            <a:r>
              <a:rPr lang="en-US" sz="2800" dirty="0" smtClean="0"/>
              <a:t>: </a:t>
            </a:r>
            <a:r>
              <a:rPr lang="en-US" sz="2800" dirty="0" err="1" smtClean="0">
                <a:solidFill>
                  <a:srgbClr val="FF0000"/>
                </a:solidFill>
              </a:rPr>
              <a:t>thiếu</a:t>
            </a:r>
            <a:r>
              <a:rPr lang="en-US" sz="2800" dirty="0" smtClean="0">
                <a:solidFill>
                  <a:srgbClr val="FF0000"/>
                </a:solidFill>
              </a:rPr>
              <a:t> </a:t>
            </a:r>
            <a:r>
              <a:rPr lang="en-US" sz="2800" dirty="0" err="1" smtClean="0">
                <a:solidFill>
                  <a:srgbClr val="FF0000"/>
                </a:solidFill>
              </a:rPr>
              <a:t>máu</a:t>
            </a:r>
            <a:r>
              <a:rPr lang="en-US" sz="2800" dirty="0" smtClean="0">
                <a:solidFill>
                  <a:srgbClr val="FF0000"/>
                </a:solidFill>
              </a:rPr>
              <a:t> </a:t>
            </a:r>
            <a:r>
              <a:rPr lang="en-US" sz="2800" dirty="0" err="1" smtClean="0">
                <a:solidFill>
                  <a:srgbClr val="FF0000"/>
                </a:solidFill>
              </a:rPr>
              <a:t>tán</a:t>
            </a:r>
            <a:r>
              <a:rPr lang="en-US" sz="2800" dirty="0" smtClean="0">
                <a:solidFill>
                  <a:srgbClr val="FF0000"/>
                </a:solidFill>
              </a:rPr>
              <a:t> </a:t>
            </a:r>
            <a:r>
              <a:rPr lang="en-US" sz="2800" dirty="0" err="1" smtClean="0">
                <a:solidFill>
                  <a:srgbClr val="FF0000"/>
                </a:solidFill>
              </a:rPr>
              <a:t>huyết</a:t>
            </a:r>
            <a:r>
              <a:rPr lang="en-US" sz="2800" dirty="0" smtClean="0">
                <a:solidFill>
                  <a:srgbClr val="FF0000"/>
                </a:solidFill>
              </a:rPr>
              <a:t> </a:t>
            </a:r>
            <a:r>
              <a:rPr lang="en-US" sz="2800" dirty="0" err="1" smtClean="0">
                <a:solidFill>
                  <a:srgbClr val="FF0000"/>
                </a:solidFill>
              </a:rPr>
              <a:t>miễn</a:t>
            </a:r>
            <a:r>
              <a:rPr lang="en-US" sz="2800" dirty="0" smtClean="0">
                <a:solidFill>
                  <a:srgbClr val="FF0000"/>
                </a:solidFill>
              </a:rPr>
              <a:t> </a:t>
            </a:r>
            <a:r>
              <a:rPr lang="en-US" sz="2800" dirty="0" err="1" smtClean="0">
                <a:solidFill>
                  <a:srgbClr val="FF0000"/>
                </a:solidFill>
              </a:rPr>
              <a:t>dịch</a:t>
            </a:r>
            <a:r>
              <a:rPr lang="en-US" sz="2800" dirty="0" smtClean="0">
                <a:solidFill>
                  <a:srgbClr val="FF0000"/>
                </a:solidFill>
              </a:rPr>
              <a:t> </a:t>
            </a:r>
            <a:r>
              <a:rPr lang="en-US" sz="2800" dirty="0" err="1" smtClean="0">
                <a:solidFill>
                  <a:srgbClr val="FF0000"/>
                </a:solidFill>
              </a:rPr>
              <a:t>kháng</a:t>
            </a:r>
            <a:r>
              <a:rPr lang="en-US" sz="2800" dirty="0" smtClean="0">
                <a:solidFill>
                  <a:srgbClr val="FF0000"/>
                </a:solidFill>
              </a:rPr>
              <a:t> </a:t>
            </a:r>
            <a:r>
              <a:rPr lang="en-US" sz="2800" dirty="0" err="1" smtClean="0">
                <a:solidFill>
                  <a:srgbClr val="FF0000"/>
                </a:solidFill>
              </a:rPr>
              <a:t>thể</a:t>
            </a:r>
            <a:r>
              <a:rPr lang="en-US" sz="2800" dirty="0" smtClean="0">
                <a:solidFill>
                  <a:srgbClr val="FF0000"/>
                </a:solidFill>
              </a:rPr>
              <a:t> </a:t>
            </a:r>
            <a:r>
              <a:rPr lang="en-US" sz="2800" dirty="0" err="1" smtClean="0">
                <a:solidFill>
                  <a:srgbClr val="FF0000"/>
                </a:solidFill>
              </a:rPr>
              <a:t>nóng</a:t>
            </a:r>
            <a:r>
              <a:rPr lang="en-US" sz="2800" dirty="0" smtClean="0"/>
              <a:t> + </a:t>
            </a:r>
            <a:r>
              <a:rPr lang="en-US" sz="2800" dirty="0" err="1" smtClean="0">
                <a:solidFill>
                  <a:srgbClr val="008000"/>
                </a:solidFill>
              </a:rPr>
              <a:t>giảm</a:t>
            </a:r>
            <a:r>
              <a:rPr lang="en-US" sz="2800" dirty="0" smtClean="0">
                <a:solidFill>
                  <a:srgbClr val="008000"/>
                </a:solidFill>
              </a:rPr>
              <a:t> </a:t>
            </a:r>
            <a:r>
              <a:rPr lang="en-US" sz="2800" dirty="0" err="1" smtClean="0">
                <a:solidFill>
                  <a:srgbClr val="008000"/>
                </a:solidFill>
              </a:rPr>
              <a:t>tiểu</a:t>
            </a:r>
            <a:r>
              <a:rPr lang="en-US" sz="2800" dirty="0" smtClean="0">
                <a:solidFill>
                  <a:srgbClr val="008000"/>
                </a:solidFill>
              </a:rPr>
              <a:t> </a:t>
            </a:r>
            <a:r>
              <a:rPr lang="en-US" sz="2800" dirty="0" err="1" smtClean="0">
                <a:solidFill>
                  <a:srgbClr val="008000"/>
                </a:solidFill>
              </a:rPr>
              <a:t>cầu</a:t>
            </a:r>
            <a:r>
              <a:rPr lang="en-US" sz="2800" dirty="0" smtClean="0">
                <a:solidFill>
                  <a:srgbClr val="008000"/>
                </a:solidFill>
              </a:rPr>
              <a:t> </a:t>
            </a:r>
            <a:r>
              <a:rPr lang="en-US" sz="2800" dirty="0" err="1" smtClean="0">
                <a:solidFill>
                  <a:srgbClr val="008000"/>
                </a:solidFill>
              </a:rPr>
              <a:t>miễn</a:t>
            </a:r>
            <a:r>
              <a:rPr lang="en-US" sz="2800" dirty="0" smtClean="0">
                <a:solidFill>
                  <a:srgbClr val="008000"/>
                </a:solidFill>
              </a:rPr>
              <a:t> </a:t>
            </a:r>
            <a:r>
              <a:rPr lang="en-US" sz="2800" dirty="0" err="1" smtClean="0">
                <a:solidFill>
                  <a:srgbClr val="008000"/>
                </a:solidFill>
              </a:rPr>
              <a:t>dịch</a:t>
            </a:r>
            <a:r>
              <a:rPr lang="en-US" sz="2800" dirty="0" smtClean="0"/>
              <a:t>.</a:t>
            </a:r>
          </a:p>
          <a:p>
            <a:r>
              <a:rPr lang="en-US" sz="2800" dirty="0" err="1" smtClean="0"/>
              <a:t>Nguyên</a:t>
            </a:r>
            <a:r>
              <a:rPr lang="en-US" sz="2800" dirty="0" smtClean="0"/>
              <a:t> </a:t>
            </a:r>
            <a:r>
              <a:rPr lang="en-US" sz="2800" dirty="0" err="1" smtClean="0"/>
              <a:t>nhân</a:t>
            </a:r>
            <a:r>
              <a:rPr lang="en-US" sz="2800" dirty="0" smtClean="0"/>
              <a:t>: </a:t>
            </a:r>
            <a:r>
              <a:rPr lang="en-US" sz="2800" dirty="0" err="1" smtClean="0"/>
              <a:t>đa</a:t>
            </a:r>
            <a:r>
              <a:rPr lang="en-US" sz="2800" dirty="0" smtClean="0"/>
              <a:t> </a:t>
            </a:r>
            <a:r>
              <a:rPr lang="en-US" sz="2800" dirty="0" err="1" smtClean="0"/>
              <a:t>số</a:t>
            </a:r>
            <a:r>
              <a:rPr lang="en-US" sz="2800" dirty="0" smtClean="0"/>
              <a:t> </a:t>
            </a:r>
            <a:r>
              <a:rPr lang="en-US" sz="2800" dirty="0" err="1" smtClean="0"/>
              <a:t>là</a:t>
            </a:r>
            <a:r>
              <a:rPr lang="en-US" sz="2800" dirty="0" smtClean="0"/>
              <a:t> </a:t>
            </a:r>
            <a:r>
              <a:rPr lang="en-US" sz="2800" dirty="0" err="1" smtClean="0"/>
              <a:t>vô</a:t>
            </a:r>
            <a:r>
              <a:rPr lang="en-US" sz="2800" dirty="0" smtClean="0"/>
              <a:t> </a:t>
            </a:r>
            <a:r>
              <a:rPr lang="en-US" sz="2800" dirty="0" err="1" smtClean="0"/>
              <a:t>văn</a:t>
            </a:r>
            <a:r>
              <a:rPr lang="en-US" sz="2800" dirty="0" smtClean="0"/>
              <a:t>, 50% </a:t>
            </a:r>
            <a:r>
              <a:rPr lang="en-US" sz="2800" dirty="0" err="1" smtClean="0"/>
              <a:t>trường</a:t>
            </a:r>
            <a:r>
              <a:rPr lang="en-US" sz="2800" dirty="0" smtClean="0"/>
              <a:t> </a:t>
            </a:r>
            <a:r>
              <a:rPr lang="en-US" sz="2800" dirty="0" err="1" smtClean="0"/>
              <a:t>hợp</a:t>
            </a:r>
            <a:r>
              <a:rPr lang="en-US" sz="2800" dirty="0" smtClean="0"/>
              <a:t> </a:t>
            </a:r>
            <a:r>
              <a:rPr lang="en-US" sz="2800" dirty="0" err="1" smtClean="0"/>
              <a:t>kết</a:t>
            </a:r>
            <a:r>
              <a:rPr lang="en-US" sz="2800" dirty="0" smtClean="0"/>
              <a:t> </a:t>
            </a:r>
            <a:r>
              <a:rPr lang="en-US" sz="2800" dirty="0" err="1" smtClean="0"/>
              <a:t>hợp</a:t>
            </a:r>
            <a:r>
              <a:rPr lang="en-US" sz="2800" dirty="0" smtClean="0"/>
              <a:t> </a:t>
            </a:r>
            <a:r>
              <a:rPr lang="en-US" sz="2800" dirty="0" err="1" smtClean="0"/>
              <a:t>với</a:t>
            </a:r>
            <a:r>
              <a:rPr lang="en-US" sz="2800" dirty="0" smtClean="0"/>
              <a:t> lupus, </a:t>
            </a:r>
            <a:r>
              <a:rPr lang="en-US" sz="2800" dirty="0" err="1" smtClean="0"/>
              <a:t>rối</a:t>
            </a:r>
            <a:r>
              <a:rPr lang="en-US" sz="2800" dirty="0" smtClean="0"/>
              <a:t> </a:t>
            </a:r>
            <a:r>
              <a:rPr lang="en-US" sz="2800" dirty="0" err="1" smtClean="0"/>
              <a:t>loạn</a:t>
            </a:r>
            <a:r>
              <a:rPr lang="en-US" sz="2800" dirty="0" smtClean="0"/>
              <a:t> </a:t>
            </a:r>
            <a:r>
              <a:rPr lang="en-US" sz="2800" dirty="0" err="1" smtClean="0"/>
              <a:t>tăng</a:t>
            </a:r>
            <a:r>
              <a:rPr lang="en-US" sz="2800" dirty="0" smtClean="0"/>
              <a:t> </a:t>
            </a:r>
            <a:r>
              <a:rPr lang="en-US" sz="2800" dirty="0" err="1" smtClean="0"/>
              <a:t>sinh</a:t>
            </a:r>
            <a:r>
              <a:rPr lang="en-US" sz="2800" dirty="0" smtClean="0"/>
              <a:t> </a:t>
            </a:r>
            <a:r>
              <a:rPr lang="en-US" sz="2800" dirty="0" err="1" smtClean="0"/>
              <a:t>dòng</a:t>
            </a:r>
            <a:r>
              <a:rPr lang="en-US" sz="2800" dirty="0" smtClean="0"/>
              <a:t> </a:t>
            </a:r>
            <a:r>
              <a:rPr lang="en-US" sz="2800" dirty="0" err="1" smtClean="0"/>
              <a:t>lympho</a:t>
            </a:r>
            <a:r>
              <a:rPr lang="en-US" sz="2800" dirty="0" smtClean="0"/>
              <a:t>, SGMD, </a:t>
            </a:r>
            <a:r>
              <a:rPr lang="en-US" sz="2800" dirty="0" err="1" smtClean="0"/>
              <a:t>dị</a:t>
            </a:r>
            <a:r>
              <a:rPr lang="en-US" sz="2800" dirty="0" smtClean="0"/>
              <a:t> </a:t>
            </a:r>
            <a:r>
              <a:rPr lang="en-US" sz="2800" dirty="0" err="1" smtClean="0"/>
              <a:t>ghép</a:t>
            </a:r>
            <a:r>
              <a:rPr lang="en-US" sz="2800" dirty="0" smtClean="0"/>
              <a:t> </a:t>
            </a:r>
            <a:r>
              <a:rPr lang="en-US" sz="2800" dirty="0" err="1" smtClean="0"/>
              <a:t>tế</a:t>
            </a:r>
            <a:r>
              <a:rPr lang="en-US" sz="2800" dirty="0" smtClean="0"/>
              <a:t> </a:t>
            </a:r>
            <a:r>
              <a:rPr lang="en-US" sz="2800" dirty="0" err="1" smtClean="0"/>
              <a:t>bào</a:t>
            </a:r>
            <a:r>
              <a:rPr lang="en-US" sz="2800" dirty="0" smtClean="0"/>
              <a:t> </a:t>
            </a:r>
            <a:r>
              <a:rPr lang="en-US" sz="2800" dirty="0" err="1" smtClean="0"/>
              <a:t>gốc</a:t>
            </a:r>
            <a:r>
              <a:rPr lang="en-US" sz="2800" dirty="0" smtClean="0"/>
              <a:t>.</a:t>
            </a:r>
          </a:p>
          <a:p>
            <a:r>
              <a:rPr lang="en-US" sz="2800" dirty="0" err="1" smtClean="0"/>
              <a:t>Thường</a:t>
            </a:r>
            <a:r>
              <a:rPr lang="en-US" sz="2800" dirty="0" smtClean="0"/>
              <a:t> </a:t>
            </a:r>
            <a:r>
              <a:rPr lang="en-US" sz="2800" dirty="0" err="1" smtClean="0"/>
              <a:t>không</a:t>
            </a:r>
            <a:r>
              <a:rPr lang="en-US" sz="2800" dirty="0" smtClean="0"/>
              <a:t> </a:t>
            </a:r>
            <a:r>
              <a:rPr lang="en-US" sz="2800" dirty="0" err="1" smtClean="0"/>
              <a:t>đáp</a:t>
            </a:r>
            <a:r>
              <a:rPr lang="en-US" sz="2800" dirty="0" smtClean="0"/>
              <a:t> </a:t>
            </a:r>
            <a:r>
              <a:rPr lang="en-US" sz="2800" dirty="0" err="1" smtClean="0"/>
              <a:t>ứng</a:t>
            </a:r>
            <a:r>
              <a:rPr lang="en-US" sz="2800" dirty="0" smtClean="0"/>
              <a:t> </a:t>
            </a:r>
            <a:r>
              <a:rPr lang="en-US" sz="2800" dirty="0" err="1" smtClean="0"/>
              <a:t>với</a:t>
            </a:r>
            <a:r>
              <a:rPr lang="en-US" sz="2800" dirty="0" smtClean="0"/>
              <a:t> </a:t>
            </a:r>
            <a:r>
              <a:rPr lang="en-US" sz="2800" dirty="0" err="1" smtClean="0"/>
              <a:t>điều</a:t>
            </a:r>
            <a:r>
              <a:rPr lang="en-US" sz="2800" dirty="0" smtClean="0"/>
              <a:t> </a:t>
            </a:r>
            <a:r>
              <a:rPr lang="en-US" sz="2800" dirty="0" err="1" smtClean="0"/>
              <a:t>trị</a:t>
            </a:r>
            <a:r>
              <a:rPr lang="en-US" sz="2800" dirty="0" smtClean="0"/>
              <a:t> </a:t>
            </a:r>
            <a:r>
              <a:rPr lang="en-US" sz="2800" dirty="0" err="1" smtClean="0"/>
              <a:t>chuẩn</a:t>
            </a:r>
            <a:r>
              <a:rPr lang="en-US" sz="2800" dirty="0" smtClean="0"/>
              <a:t>, </a:t>
            </a:r>
            <a:r>
              <a:rPr lang="en-US" sz="2800" dirty="0" err="1" smtClean="0"/>
              <a:t>thường</a:t>
            </a:r>
            <a:r>
              <a:rPr lang="en-US" sz="2800" dirty="0" smtClean="0"/>
              <a:t> </a:t>
            </a:r>
            <a:r>
              <a:rPr lang="en-US" sz="2800" dirty="0" err="1" smtClean="0"/>
              <a:t>diễn</a:t>
            </a:r>
            <a:r>
              <a:rPr lang="en-US" sz="2800" dirty="0" smtClean="0"/>
              <a:t> </a:t>
            </a:r>
            <a:r>
              <a:rPr lang="en-US" sz="2800" dirty="0" err="1" smtClean="0"/>
              <a:t>tiến</a:t>
            </a:r>
            <a:r>
              <a:rPr lang="en-US" sz="2800" dirty="0" smtClean="0"/>
              <a:t> </a:t>
            </a:r>
            <a:r>
              <a:rPr lang="en-US" sz="2800" dirty="0" err="1" smtClean="0"/>
              <a:t>mãn</a:t>
            </a:r>
            <a:r>
              <a:rPr lang="en-US" sz="2800" dirty="0" smtClean="0"/>
              <a:t> </a:t>
            </a:r>
            <a:r>
              <a:rPr lang="en-US" sz="2800" dirty="0" err="1" smtClean="0"/>
              <a:t>tính</a:t>
            </a:r>
            <a:r>
              <a:rPr lang="en-US" sz="2800" dirty="0" smtClean="0"/>
              <a:t>, hay </a:t>
            </a:r>
            <a:r>
              <a:rPr lang="en-US" sz="2800" dirty="0" err="1" smtClean="0"/>
              <a:t>tái</a:t>
            </a:r>
            <a:r>
              <a:rPr lang="en-US" sz="2800" dirty="0" smtClean="0"/>
              <a:t> </a:t>
            </a:r>
            <a:r>
              <a:rPr lang="en-US" sz="2800" dirty="0" err="1" smtClean="0"/>
              <a:t>phát</a:t>
            </a:r>
            <a:r>
              <a:rPr lang="en-US" sz="2800" dirty="0"/>
              <a:t>.</a:t>
            </a:r>
          </a:p>
        </p:txBody>
      </p:sp>
    </p:spTree>
    <p:extLst>
      <p:ext uri="{BB962C8B-B14F-4D97-AF65-F5344CB8AC3E}">
        <p14:creationId xmlns:p14="http://schemas.microsoft.com/office/powerpoint/2010/main" val="3799697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b="1" dirty="0" err="1" smtClean="0">
                <a:effectLst>
                  <a:outerShdw blurRad="38100" dist="38100" dir="2700000" algn="tl">
                    <a:srgbClr val="000000">
                      <a:alpha val="43137"/>
                    </a:srgbClr>
                  </a:outerShdw>
                </a:effectLst>
              </a:rPr>
              <a:t>Điều</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trị</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t>Ở </a:t>
            </a:r>
            <a:r>
              <a:rPr lang="en-US" sz="2800" dirty="0" err="1" smtClean="0"/>
              <a:t>trẻ</a:t>
            </a:r>
            <a:r>
              <a:rPr lang="en-US" sz="2800" dirty="0" smtClean="0"/>
              <a:t> </a:t>
            </a:r>
            <a:r>
              <a:rPr lang="en-US" sz="2800" dirty="0" err="1" smtClean="0"/>
              <a:t>em</a:t>
            </a:r>
            <a:r>
              <a:rPr lang="en-US" sz="2800" dirty="0" smtClean="0"/>
              <a:t> </a:t>
            </a:r>
            <a:r>
              <a:rPr lang="en-US" sz="2800" dirty="0" err="1" smtClean="0"/>
              <a:t>đa</a:t>
            </a:r>
            <a:r>
              <a:rPr lang="en-US" sz="2800" dirty="0" smtClean="0"/>
              <a:t> </a:t>
            </a:r>
            <a:r>
              <a:rPr lang="en-US" sz="2800" dirty="0" err="1" smtClean="0"/>
              <a:t>số</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tự</a:t>
            </a:r>
            <a:r>
              <a:rPr lang="en-US" sz="2800" dirty="0" smtClean="0"/>
              <a:t> </a:t>
            </a:r>
            <a:r>
              <a:rPr lang="en-US" sz="2800" dirty="0" err="1" smtClean="0"/>
              <a:t>giới</a:t>
            </a:r>
            <a:r>
              <a:rPr lang="en-US" sz="2800" dirty="0" smtClean="0"/>
              <a:t> </a:t>
            </a:r>
            <a:r>
              <a:rPr lang="en-US" sz="2800" dirty="0" err="1" smtClean="0"/>
              <a:t>hạn</a:t>
            </a:r>
            <a:r>
              <a:rPr lang="en-US" sz="2800" dirty="0" smtClean="0"/>
              <a:t> </a:t>
            </a:r>
            <a:r>
              <a:rPr lang="en-US" sz="2800" dirty="0" err="1" smtClean="0"/>
              <a:t>sau</a:t>
            </a:r>
            <a:r>
              <a:rPr lang="en-US" sz="2800" dirty="0" smtClean="0"/>
              <a:t> 1-3 </a:t>
            </a:r>
            <a:r>
              <a:rPr lang="en-US" sz="2800" dirty="0" err="1" smtClean="0"/>
              <a:t>tuần</a:t>
            </a:r>
            <a:r>
              <a:rPr lang="en-US" sz="2800" dirty="0" smtClean="0"/>
              <a:t> </a:t>
            </a:r>
            <a:r>
              <a:rPr lang="en-US" sz="2800" dirty="0" err="1" smtClean="0"/>
              <a:t>nhiễm</a:t>
            </a:r>
            <a:r>
              <a:rPr lang="en-US" sz="2800" dirty="0" smtClean="0"/>
              <a:t> </a:t>
            </a:r>
            <a:r>
              <a:rPr lang="en-US" sz="2800" dirty="0" err="1" smtClean="0"/>
              <a:t>siêu</a:t>
            </a:r>
            <a:r>
              <a:rPr lang="en-US" sz="2800" dirty="0" smtClean="0"/>
              <a:t> vi </a:t>
            </a:r>
            <a:r>
              <a:rPr lang="en-US" sz="2800" dirty="0" err="1" smtClean="0"/>
              <a:t>và</a:t>
            </a:r>
            <a:r>
              <a:rPr lang="en-US" sz="2800" dirty="0" smtClean="0"/>
              <a:t> </a:t>
            </a:r>
            <a:r>
              <a:rPr lang="en-US" sz="2800" dirty="0" err="1" smtClean="0"/>
              <a:t>biến</a:t>
            </a:r>
            <a:r>
              <a:rPr lang="en-US" sz="2800" dirty="0" smtClean="0"/>
              <a:t> </a:t>
            </a:r>
            <a:r>
              <a:rPr lang="en-US" sz="2800" dirty="0" err="1" smtClean="0"/>
              <a:t>mất</a:t>
            </a:r>
            <a:r>
              <a:rPr lang="en-US" sz="2800" dirty="0" smtClean="0"/>
              <a:t> </a:t>
            </a:r>
            <a:r>
              <a:rPr lang="en-US" sz="2800" dirty="0" err="1" smtClean="0"/>
              <a:t>trong</a:t>
            </a:r>
            <a:r>
              <a:rPr lang="en-US" sz="2800" dirty="0" smtClean="0"/>
              <a:t> 1-3 </a:t>
            </a:r>
            <a:r>
              <a:rPr lang="en-US" sz="2800" dirty="0" err="1" smtClean="0"/>
              <a:t>tháng</a:t>
            </a:r>
            <a:r>
              <a:rPr lang="en-US" sz="2800" dirty="0" smtClean="0"/>
              <a:t>.</a:t>
            </a:r>
          </a:p>
          <a:p>
            <a:r>
              <a:rPr lang="en-US" sz="2800" dirty="0" smtClean="0"/>
              <a:t>Ở </a:t>
            </a:r>
            <a:r>
              <a:rPr lang="en-US" sz="2800" dirty="0" err="1" smtClean="0"/>
              <a:t>người</a:t>
            </a:r>
            <a:r>
              <a:rPr lang="en-US" sz="2800" dirty="0" smtClean="0"/>
              <a:t> </a:t>
            </a:r>
            <a:r>
              <a:rPr lang="en-US" sz="2800" dirty="0" err="1" smtClean="0"/>
              <a:t>lớn</a:t>
            </a:r>
            <a:r>
              <a:rPr lang="en-US" sz="2800" dirty="0" smtClean="0"/>
              <a:t>, </a:t>
            </a:r>
            <a:r>
              <a:rPr lang="en-US" sz="2800" dirty="0" err="1" smtClean="0"/>
              <a:t>bệnh</a:t>
            </a:r>
            <a:r>
              <a:rPr lang="en-US" sz="2800" dirty="0" smtClean="0"/>
              <a:t> </a:t>
            </a:r>
            <a:r>
              <a:rPr lang="en-US" sz="2800" dirty="0" err="1" smtClean="0"/>
              <a:t>thường</a:t>
            </a:r>
            <a:r>
              <a:rPr lang="en-US" sz="2800" dirty="0" smtClean="0"/>
              <a:t> </a:t>
            </a:r>
            <a:r>
              <a:rPr lang="en-US" sz="2800" dirty="0" err="1" smtClean="0"/>
              <a:t>diễn</a:t>
            </a:r>
            <a:r>
              <a:rPr lang="en-US" sz="2800" dirty="0" smtClean="0"/>
              <a:t> </a:t>
            </a:r>
            <a:r>
              <a:rPr lang="en-US" sz="2800" dirty="0" err="1" smtClean="0"/>
              <a:t>tiến</a:t>
            </a:r>
            <a:r>
              <a:rPr lang="en-US" sz="2800" dirty="0" smtClean="0"/>
              <a:t> </a:t>
            </a:r>
            <a:r>
              <a:rPr lang="en-US" sz="2800" dirty="0" err="1" smtClean="0"/>
              <a:t>mãn</a:t>
            </a:r>
            <a:r>
              <a:rPr lang="en-US" sz="2800" dirty="0" smtClean="0"/>
              <a:t> </a:t>
            </a:r>
            <a:r>
              <a:rPr lang="en-US" sz="2800" dirty="0" err="1" smtClean="0"/>
              <a:t>tính</a:t>
            </a:r>
            <a:r>
              <a:rPr lang="en-US" sz="2800" dirty="0" smtClean="0"/>
              <a:t>, </a:t>
            </a:r>
            <a:r>
              <a:rPr lang="en-US" sz="2800" dirty="0" err="1" smtClean="0"/>
              <a:t>triệu</a:t>
            </a:r>
            <a:r>
              <a:rPr lang="en-US" sz="2800" dirty="0" smtClean="0"/>
              <a:t> </a:t>
            </a:r>
            <a:r>
              <a:rPr lang="en-US" sz="2800" dirty="0" err="1" smtClean="0"/>
              <a:t>chứng</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trở</a:t>
            </a:r>
            <a:r>
              <a:rPr lang="en-US" sz="2800" dirty="0" smtClean="0"/>
              <a:t> </a:t>
            </a:r>
            <a:r>
              <a:rPr lang="en-US" sz="2800" dirty="0" err="1" smtClean="0"/>
              <a:t>nên</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và</a:t>
            </a:r>
            <a:r>
              <a:rPr lang="en-US" sz="2800" dirty="0" smtClean="0"/>
              <a:t> </a:t>
            </a:r>
            <a:r>
              <a:rPr lang="en-US" sz="2800" dirty="0" err="1" smtClean="0"/>
              <a:t>thay</a:t>
            </a:r>
            <a:r>
              <a:rPr lang="en-US" sz="2800" dirty="0" smtClean="0"/>
              <a:t> </a:t>
            </a:r>
            <a:r>
              <a:rPr lang="en-US" sz="2800" dirty="0" err="1" smtClean="0"/>
              <a:t>đổi</a:t>
            </a:r>
            <a:r>
              <a:rPr lang="en-US" sz="2800" dirty="0" smtClean="0"/>
              <a:t> </a:t>
            </a:r>
            <a:r>
              <a:rPr lang="en-US" sz="2800" dirty="0" err="1" smtClean="0"/>
              <a:t>theo</a:t>
            </a:r>
            <a:r>
              <a:rPr lang="en-US" sz="2800" dirty="0" smtClean="0"/>
              <a:t> </a:t>
            </a:r>
            <a:r>
              <a:rPr lang="en-US" sz="2800" dirty="0" err="1" smtClean="0"/>
              <a:t>thời</a:t>
            </a:r>
            <a:r>
              <a:rPr lang="en-US" sz="2800" dirty="0" smtClean="0"/>
              <a:t> </a:t>
            </a:r>
            <a:r>
              <a:rPr lang="en-US" sz="2800" dirty="0" err="1" smtClean="0"/>
              <a:t>gian</a:t>
            </a:r>
            <a:r>
              <a:rPr lang="en-US" sz="2800" dirty="0" smtClean="0"/>
              <a:t>.</a:t>
            </a:r>
          </a:p>
        </p:txBody>
      </p:sp>
    </p:spTree>
    <p:extLst>
      <p:ext uri="{BB962C8B-B14F-4D97-AF65-F5344CB8AC3E}">
        <p14:creationId xmlns:p14="http://schemas.microsoft.com/office/powerpoint/2010/main" val="1258292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b="1" dirty="0" err="1" smtClean="0">
                <a:effectLst>
                  <a:outerShdw blurRad="38100" dist="38100" dir="2700000" algn="tl">
                    <a:srgbClr val="000000">
                      <a:alpha val="43137"/>
                    </a:srgbClr>
                  </a:outerShdw>
                </a:effectLst>
              </a:rPr>
              <a:t>Điều</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trị</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05000"/>
            <a:ext cx="8229600" cy="3962400"/>
          </a:xfrm>
        </p:spPr>
        <p:txBody>
          <a:bodyPr anchor="ctr">
            <a:noAutofit/>
          </a:bodyPr>
          <a:lstStyle/>
          <a:p>
            <a:pPr marL="0" indent="0" algn="ctr">
              <a:buNone/>
            </a:pPr>
            <a:r>
              <a:rPr lang="en-US" sz="4800" b="1" dirty="0" err="1" smtClean="0"/>
              <a:t>Thuốc</a:t>
            </a:r>
            <a:r>
              <a:rPr lang="en-US" sz="4800" b="1" dirty="0" smtClean="0"/>
              <a:t>?</a:t>
            </a:r>
          </a:p>
          <a:p>
            <a:pPr marL="0" indent="0" algn="ctr">
              <a:buNone/>
            </a:pPr>
            <a:r>
              <a:rPr lang="en-US" sz="4800" b="1" dirty="0" err="1" smtClean="0"/>
              <a:t>Liều</a:t>
            </a:r>
            <a:r>
              <a:rPr lang="en-US" sz="4800" b="1" dirty="0" smtClean="0"/>
              <a:t>?</a:t>
            </a:r>
          </a:p>
          <a:p>
            <a:pPr marL="0" indent="0" algn="ctr">
              <a:buNone/>
            </a:pPr>
            <a:r>
              <a:rPr lang="en-US" sz="4800" b="1" dirty="0" err="1" smtClean="0"/>
              <a:t>Bao</a:t>
            </a:r>
            <a:r>
              <a:rPr lang="en-US" sz="4800" b="1" dirty="0" smtClean="0"/>
              <a:t> </a:t>
            </a:r>
            <a:r>
              <a:rPr lang="en-US" sz="4800" b="1" dirty="0" err="1" smtClean="0"/>
              <a:t>lâu</a:t>
            </a:r>
            <a:r>
              <a:rPr lang="en-US" sz="4800" b="1" dirty="0" smtClean="0"/>
              <a:t>?</a:t>
            </a:r>
          </a:p>
          <a:p>
            <a:pPr marL="0" indent="0" algn="ctr">
              <a:buNone/>
            </a:pPr>
            <a:r>
              <a:rPr lang="en-US" sz="4800" b="1" dirty="0" err="1" smtClean="0"/>
              <a:t>Phương</a:t>
            </a:r>
            <a:r>
              <a:rPr lang="en-US" sz="4800" b="1" dirty="0" smtClean="0"/>
              <a:t> </a:t>
            </a:r>
            <a:r>
              <a:rPr lang="en-US" sz="4800" b="1" dirty="0" err="1" smtClean="0"/>
              <a:t>pháp</a:t>
            </a:r>
            <a:r>
              <a:rPr lang="en-US" sz="4800" b="1" dirty="0" smtClean="0"/>
              <a:t> </a:t>
            </a:r>
            <a:r>
              <a:rPr lang="en-US" sz="4800" b="1" dirty="0" err="1" smtClean="0"/>
              <a:t>khác</a:t>
            </a:r>
            <a:r>
              <a:rPr lang="en-US" sz="4800" b="1" smtClean="0"/>
              <a:t>?</a:t>
            </a:r>
            <a:endParaRPr lang="en-US" sz="48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57400"/>
            <a:ext cx="1895475" cy="2409825"/>
          </a:xfrm>
          <a:prstGeom prst="rect">
            <a:avLst/>
          </a:prstGeom>
        </p:spPr>
      </p:pic>
    </p:spTree>
    <p:extLst>
      <p:ext uri="{BB962C8B-B14F-4D97-AF65-F5344CB8AC3E}">
        <p14:creationId xmlns:p14="http://schemas.microsoft.com/office/powerpoint/2010/main" val="63214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b="1" dirty="0" err="1" smtClean="0">
                <a:effectLst>
                  <a:outerShdw blurRad="38100" dist="38100" dir="2700000" algn="tl">
                    <a:srgbClr val="000000">
                      <a:alpha val="43137"/>
                    </a:srgbClr>
                  </a:outerShdw>
                </a:effectLst>
              </a:rPr>
              <a:t>Nội</a:t>
            </a:r>
            <a:r>
              <a:rPr lang="en-US" b="1" dirty="0" smtClean="0">
                <a:effectLst>
                  <a:outerShdw blurRad="38100" dist="38100" dir="2700000" algn="tl">
                    <a:srgbClr val="000000">
                      <a:alpha val="43137"/>
                    </a:srgbClr>
                  </a:outerShdw>
                </a:effectLst>
              </a:rPr>
              <a:t> dung</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err="1" smtClean="0"/>
              <a:t>Lịch</a:t>
            </a:r>
            <a:r>
              <a:rPr lang="en-US" dirty="0" smtClean="0"/>
              <a:t> </a:t>
            </a:r>
            <a:r>
              <a:rPr lang="en-US" dirty="0" err="1" smtClean="0"/>
              <a:t>sử</a:t>
            </a:r>
            <a:endParaRPr lang="en-US" dirty="0" smtClean="0"/>
          </a:p>
          <a:p>
            <a:r>
              <a:rPr lang="en-US" dirty="0" err="1" smtClean="0"/>
              <a:t>Dịch</a:t>
            </a:r>
            <a:r>
              <a:rPr lang="en-US" dirty="0" smtClean="0"/>
              <a:t> </a:t>
            </a:r>
            <a:r>
              <a:rPr lang="en-US" dirty="0" err="1" smtClean="0"/>
              <a:t>tễ</a:t>
            </a:r>
            <a:r>
              <a:rPr lang="en-US" dirty="0" smtClean="0"/>
              <a:t> </a:t>
            </a:r>
            <a:r>
              <a:rPr lang="en-US" dirty="0" err="1" smtClean="0"/>
              <a:t>học</a:t>
            </a:r>
            <a:endParaRPr lang="en-US" dirty="0" smtClean="0"/>
          </a:p>
          <a:p>
            <a:r>
              <a:rPr lang="en-US" dirty="0" err="1" smtClean="0"/>
              <a:t>Định</a:t>
            </a:r>
            <a:r>
              <a:rPr lang="en-US" dirty="0" smtClean="0"/>
              <a:t> </a:t>
            </a:r>
            <a:r>
              <a:rPr lang="en-US" dirty="0" err="1" smtClean="0"/>
              <a:t>nghĩa</a:t>
            </a:r>
            <a:r>
              <a:rPr lang="en-US" dirty="0" smtClean="0"/>
              <a:t> – </a:t>
            </a:r>
            <a:r>
              <a:rPr lang="en-US" dirty="0" err="1" smtClean="0"/>
              <a:t>các</a:t>
            </a:r>
            <a:r>
              <a:rPr lang="en-US" dirty="0" smtClean="0"/>
              <a:t> </a:t>
            </a:r>
            <a:r>
              <a:rPr lang="en-US" dirty="0" err="1" smtClean="0"/>
              <a:t>khái</a:t>
            </a:r>
            <a:r>
              <a:rPr lang="en-US" dirty="0" smtClean="0"/>
              <a:t> </a:t>
            </a:r>
            <a:r>
              <a:rPr lang="en-US" dirty="0" err="1" smtClean="0"/>
              <a:t>niệm</a:t>
            </a:r>
            <a:endParaRPr lang="en-US" dirty="0" smtClean="0"/>
          </a:p>
          <a:p>
            <a:r>
              <a:rPr lang="en-US" dirty="0" err="1" smtClean="0"/>
              <a:t>Phân</a:t>
            </a:r>
            <a:r>
              <a:rPr lang="en-US" dirty="0" smtClean="0"/>
              <a:t> </a:t>
            </a:r>
            <a:r>
              <a:rPr lang="en-US" dirty="0" err="1" smtClean="0"/>
              <a:t>loại</a:t>
            </a:r>
            <a:r>
              <a:rPr lang="en-US" dirty="0" smtClean="0"/>
              <a:t> </a:t>
            </a:r>
            <a:r>
              <a:rPr lang="en-US" dirty="0" err="1" smtClean="0"/>
              <a:t>thiếu</a:t>
            </a:r>
            <a:r>
              <a:rPr lang="en-US" dirty="0" smtClean="0"/>
              <a:t> </a:t>
            </a:r>
            <a:r>
              <a:rPr lang="en-US" dirty="0" err="1" smtClean="0"/>
              <a:t>máu</a:t>
            </a:r>
            <a:r>
              <a:rPr lang="en-US" dirty="0" smtClean="0"/>
              <a:t> </a:t>
            </a:r>
            <a:r>
              <a:rPr lang="en-US" dirty="0" err="1" smtClean="0"/>
              <a:t>tán</a:t>
            </a:r>
            <a:r>
              <a:rPr lang="en-US" dirty="0" smtClean="0"/>
              <a:t> </a:t>
            </a:r>
            <a:r>
              <a:rPr lang="en-US" dirty="0" err="1" smtClean="0"/>
              <a:t>huyết</a:t>
            </a:r>
            <a:r>
              <a:rPr lang="en-US" dirty="0" smtClean="0"/>
              <a:t> </a:t>
            </a:r>
            <a:r>
              <a:rPr lang="en-US" dirty="0" err="1" smtClean="0"/>
              <a:t>miễn</a:t>
            </a:r>
            <a:r>
              <a:rPr lang="en-US" dirty="0" smtClean="0"/>
              <a:t> </a:t>
            </a:r>
            <a:r>
              <a:rPr lang="en-US" dirty="0" err="1" smtClean="0"/>
              <a:t>dịch</a:t>
            </a:r>
            <a:endParaRPr lang="en-US" dirty="0" smtClean="0"/>
          </a:p>
          <a:p>
            <a:r>
              <a:rPr lang="en-US" dirty="0" err="1" smtClean="0"/>
              <a:t>Triệu</a:t>
            </a:r>
            <a:r>
              <a:rPr lang="en-US" dirty="0" smtClean="0"/>
              <a:t> </a:t>
            </a:r>
            <a:r>
              <a:rPr lang="en-US" dirty="0" err="1" smtClean="0"/>
              <a:t>chứng</a:t>
            </a:r>
            <a:r>
              <a:rPr lang="en-US" dirty="0" smtClean="0"/>
              <a:t> </a:t>
            </a:r>
            <a:r>
              <a:rPr lang="en-US" dirty="0" err="1" smtClean="0"/>
              <a:t>lâm</a:t>
            </a:r>
            <a:r>
              <a:rPr lang="en-US" dirty="0" smtClean="0"/>
              <a:t> </a:t>
            </a:r>
            <a:r>
              <a:rPr lang="en-US" dirty="0" err="1" smtClean="0"/>
              <a:t>sàng</a:t>
            </a:r>
            <a:endParaRPr lang="en-US" dirty="0" smtClean="0"/>
          </a:p>
          <a:p>
            <a:r>
              <a:rPr lang="en-US" dirty="0" err="1" smtClean="0"/>
              <a:t>Xét</a:t>
            </a:r>
            <a:r>
              <a:rPr lang="en-US" dirty="0" smtClean="0"/>
              <a:t> </a:t>
            </a:r>
            <a:r>
              <a:rPr lang="en-US" dirty="0" err="1" smtClean="0"/>
              <a:t>nghiệm</a:t>
            </a:r>
            <a:r>
              <a:rPr lang="en-US" dirty="0" smtClean="0"/>
              <a:t> </a:t>
            </a:r>
            <a:r>
              <a:rPr lang="en-US" dirty="0" err="1" smtClean="0"/>
              <a:t>chẩn</a:t>
            </a:r>
            <a:r>
              <a:rPr lang="en-US" dirty="0" smtClean="0"/>
              <a:t> </a:t>
            </a:r>
            <a:r>
              <a:rPr lang="en-US" dirty="0" err="1" smtClean="0"/>
              <a:t>đoán</a:t>
            </a:r>
            <a:endParaRPr lang="en-US" dirty="0" smtClean="0"/>
          </a:p>
          <a:p>
            <a:r>
              <a:rPr lang="en-US" dirty="0" err="1" smtClean="0"/>
              <a:t>Điều</a:t>
            </a:r>
            <a:r>
              <a:rPr lang="en-US" dirty="0" smtClean="0"/>
              <a:t> </a:t>
            </a:r>
            <a:r>
              <a:rPr lang="en-US" dirty="0" err="1" smtClean="0"/>
              <a:t>trị</a:t>
            </a:r>
            <a:endParaRPr lang="en-US" dirty="0" smtClean="0"/>
          </a:p>
          <a:p>
            <a:pPr marL="0" indent="0">
              <a:buNone/>
            </a:pPr>
            <a:endParaRPr lang="en-US" dirty="0"/>
          </a:p>
        </p:txBody>
      </p:sp>
    </p:spTree>
    <p:extLst>
      <p:ext uri="{BB962C8B-B14F-4D97-AF65-F5344CB8AC3E}">
        <p14:creationId xmlns:p14="http://schemas.microsoft.com/office/powerpoint/2010/main" val="2663037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72" y="533400"/>
            <a:ext cx="8478828"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26792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Layer>
                </a14:imgProps>
              </a:ext>
              <a:ext uri="{28A0092B-C50C-407E-A947-70E740481C1C}">
                <a14:useLocalDpi xmlns:a14="http://schemas.microsoft.com/office/drawing/2010/main" val="0"/>
              </a:ext>
            </a:extLst>
          </a:blip>
          <a:srcRect l="5895" t="25755" r="30492" b="57435"/>
          <a:stretch/>
        </p:blipFill>
        <p:spPr bwMode="auto">
          <a:xfrm>
            <a:off x="304800" y="294289"/>
            <a:ext cx="8276897" cy="122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2195693"/>
            <a:ext cx="4114800" cy="308283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6800" y="2133600"/>
            <a:ext cx="4114800" cy="3383279"/>
          </a:xfrm>
          <a:prstGeom prst="rect">
            <a:avLst/>
          </a:prstGeom>
        </p:spPr>
      </p:pic>
    </p:spTree>
    <p:extLst>
      <p:ext uri="{BB962C8B-B14F-4D97-AF65-F5344CB8AC3E}">
        <p14:creationId xmlns:p14="http://schemas.microsoft.com/office/powerpoint/2010/main" val="1944071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b="1" dirty="0" err="1" smtClean="0">
                <a:effectLst>
                  <a:outerShdw blurRad="38100" dist="38100" dir="2700000" algn="tl">
                    <a:srgbClr val="000000">
                      <a:alpha val="43137"/>
                    </a:srgbClr>
                  </a:outerShdw>
                </a:effectLst>
              </a:rPr>
              <a:t>Cơ</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chế</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tác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dụng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của</a:t>
            </a:r>
            <a:r>
              <a:rPr lang="en-US" b="1" dirty="0" smtClean="0">
                <a:effectLst>
                  <a:outerShdw blurRad="38100" dist="38100" dir="2700000" algn="tl">
                    <a:srgbClr val="000000">
                      <a:alpha val="43137"/>
                    </a:srgbClr>
                  </a:outerShdw>
                </a:effectLst>
              </a:rPr>
              <a:t> Rituximab</a:t>
            </a:r>
            <a:endParaRPr lang="en-US"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0430" y="1600200"/>
            <a:ext cx="5988739" cy="5105400"/>
          </a:xfrm>
        </p:spPr>
      </p:pic>
    </p:spTree>
    <p:extLst>
      <p:ext uri="{BB962C8B-B14F-4D97-AF65-F5344CB8AC3E}">
        <p14:creationId xmlns:p14="http://schemas.microsoft.com/office/powerpoint/2010/main" val="3435251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b="1" dirty="0" smtClean="0">
                <a:effectLst>
                  <a:outerShdw blurRad="38100" dist="38100" dir="2700000" algn="tl">
                    <a:srgbClr val="000000">
                      <a:alpha val="43137"/>
                    </a:srgbClr>
                  </a:outerShdw>
                </a:effectLst>
              </a:rPr>
              <a:t>Rituximab - Corticoid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438400"/>
          </a:xfrm>
        </p:spPr>
        <p:txBody>
          <a:bodyPr>
            <a:normAutofit fontScale="92500" lnSpcReduction="10000"/>
          </a:bodyPr>
          <a:lstStyle/>
          <a:p>
            <a:r>
              <a:rPr lang="en-US" sz="2800" b="1" dirty="0" smtClean="0"/>
              <a:t>Rituximab</a:t>
            </a:r>
            <a:r>
              <a:rPr lang="en-US" sz="2800" b="1" dirty="0"/>
              <a:t>: 375 </a:t>
            </a:r>
            <a:r>
              <a:rPr lang="en-US" sz="2800" b="1" dirty="0" smtClean="0"/>
              <a:t>mg/m</a:t>
            </a:r>
            <a:r>
              <a:rPr lang="en-US" sz="2800" b="1" baseline="30000" dirty="0" smtClean="0"/>
              <a:t>2</a:t>
            </a:r>
            <a:r>
              <a:rPr lang="en-US" sz="2800" b="1" dirty="0" smtClean="0"/>
              <a:t>/</a:t>
            </a:r>
            <a:r>
              <a:rPr lang="en-US" sz="2800" b="1" dirty="0" err="1" smtClean="0"/>
              <a:t>tuần</a:t>
            </a:r>
            <a:r>
              <a:rPr lang="en-US" sz="2800" b="1" dirty="0" smtClean="0"/>
              <a:t> x 4</a:t>
            </a:r>
          </a:p>
          <a:p>
            <a:r>
              <a:rPr lang="en-US" sz="2800" b="1" dirty="0" smtClean="0"/>
              <a:t>Corticoid</a:t>
            </a:r>
            <a:r>
              <a:rPr lang="en-US" sz="2800" dirty="0" smtClean="0"/>
              <a:t>: </a:t>
            </a:r>
            <a:r>
              <a:rPr lang="en-US" sz="2800" dirty="0" err="1" smtClean="0"/>
              <a:t>khởi</a:t>
            </a:r>
            <a:r>
              <a:rPr lang="en-US" sz="2800" dirty="0" smtClean="0"/>
              <a:t> </a:t>
            </a:r>
            <a:r>
              <a:rPr lang="en-US" sz="2800" dirty="0" err="1" smtClean="0"/>
              <a:t>đầu</a:t>
            </a:r>
            <a:r>
              <a:rPr lang="en-US" sz="2800" dirty="0" smtClean="0"/>
              <a:t> </a:t>
            </a:r>
            <a:r>
              <a:rPr lang="en-US" sz="2800" b="1" dirty="0" smtClean="0"/>
              <a:t>1-1,5mg/kg/</a:t>
            </a:r>
            <a:r>
              <a:rPr lang="en-US" sz="2800" b="1" dirty="0" err="1" smtClean="0"/>
              <a:t>ngày</a:t>
            </a:r>
            <a:r>
              <a:rPr lang="en-US" sz="2800" dirty="0" smtClean="0"/>
              <a:t> x </a:t>
            </a:r>
            <a:r>
              <a:rPr lang="en-US" sz="2800" dirty="0" err="1" smtClean="0"/>
              <a:t>ít</a:t>
            </a:r>
            <a:r>
              <a:rPr lang="en-US" sz="2800" dirty="0" smtClean="0"/>
              <a:t> </a:t>
            </a:r>
            <a:r>
              <a:rPr lang="en-US" sz="2800" dirty="0" err="1" smtClean="0"/>
              <a:t>nhất</a:t>
            </a:r>
            <a:r>
              <a:rPr lang="en-US" sz="2800" dirty="0" smtClean="0"/>
              <a:t> 2 </a:t>
            </a:r>
            <a:r>
              <a:rPr lang="en-US" sz="2800" dirty="0" err="1" smtClean="0"/>
              <a:t>tuần</a:t>
            </a:r>
            <a:r>
              <a:rPr lang="en-US" sz="2800" dirty="0" smtClean="0"/>
              <a:t> </a:t>
            </a:r>
            <a:r>
              <a:rPr lang="en-US" sz="2800" dirty="0" err="1" smtClean="0"/>
              <a:t>sau</a:t>
            </a:r>
            <a:r>
              <a:rPr lang="en-US" sz="2800" dirty="0" smtClean="0"/>
              <a:t> </a:t>
            </a:r>
            <a:r>
              <a:rPr lang="en-US" sz="2800" dirty="0" err="1" smtClean="0"/>
              <a:t>đó</a:t>
            </a:r>
            <a:r>
              <a:rPr lang="en-US" sz="2800" dirty="0" smtClean="0"/>
              <a:t> </a:t>
            </a:r>
            <a:r>
              <a:rPr lang="en-US" sz="2800" dirty="0" err="1" smtClean="0"/>
              <a:t>giảm</a:t>
            </a:r>
            <a:r>
              <a:rPr lang="en-US" sz="2800" dirty="0" smtClean="0"/>
              <a:t> 20mg/</a:t>
            </a:r>
            <a:r>
              <a:rPr lang="en-US" sz="2800" dirty="0" err="1" smtClean="0"/>
              <a:t>tuần</a:t>
            </a:r>
            <a:r>
              <a:rPr lang="en-US" sz="2800" dirty="0" smtClean="0"/>
              <a:t> </a:t>
            </a:r>
            <a:r>
              <a:rPr lang="en-US" sz="2800" dirty="0" err="1" smtClean="0"/>
              <a:t>cho</a:t>
            </a:r>
            <a:r>
              <a:rPr lang="en-US" sz="2800" dirty="0" smtClean="0"/>
              <a:t> </a:t>
            </a:r>
            <a:r>
              <a:rPr lang="en-US" sz="2800" dirty="0" err="1" smtClean="0"/>
              <a:t>tới</a:t>
            </a:r>
            <a:r>
              <a:rPr lang="en-US" sz="2800" dirty="0" smtClean="0"/>
              <a:t> </a:t>
            </a:r>
            <a:r>
              <a:rPr lang="en-US" sz="2800" dirty="0" err="1" smtClean="0"/>
              <a:t>liều</a:t>
            </a:r>
            <a:r>
              <a:rPr lang="en-US" sz="2800" dirty="0" smtClean="0"/>
              <a:t> 20mg/</a:t>
            </a:r>
            <a:r>
              <a:rPr lang="en-US" sz="2800" dirty="0" err="1" smtClean="0"/>
              <a:t>ngày</a:t>
            </a:r>
            <a:r>
              <a:rPr lang="en-US" sz="2800" dirty="0" smtClean="0"/>
              <a:t>, </a:t>
            </a:r>
            <a:r>
              <a:rPr lang="en-US" sz="2800" dirty="0" err="1" smtClean="0"/>
              <a:t>giảm</a:t>
            </a:r>
            <a:r>
              <a:rPr lang="en-US" sz="2800" dirty="0" smtClean="0"/>
              <a:t> </a:t>
            </a:r>
            <a:r>
              <a:rPr lang="en-US" sz="2800" dirty="0" err="1" smtClean="0"/>
              <a:t>chậm</a:t>
            </a:r>
            <a:r>
              <a:rPr lang="en-US" sz="2800" dirty="0" smtClean="0"/>
              <a:t> </a:t>
            </a:r>
            <a:r>
              <a:rPr lang="en-US" sz="2800" dirty="0" err="1" smtClean="0"/>
              <a:t>hơn</a:t>
            </a:r>
            <a:r>
              <a:rPr lang="en-US" sz="2800" dirty="0" smtClean="0"/>
              <a:t> 4-8 </a:t>
            </a:r>
            <a:r>
              <a:rPr lang="en-US" sz="2800" dirty="0" err="1" smtClean="0"/>
              <a:t>tuần</a:t>
            </a:r>
            <a:r>
              <a:rPr lang="en-US" sz="2800" dirty="0" smtClean="0"/>
              <a:t> </a:t>
            </a:r>
            <a:r>
              <a:rPr lang="en-US" sz="2800" dirty="0" err="1" smtClean="0"/>
              <a:t>tiếp</a:t>
            </a:r>
            <a:r>
              <a:rPr lang="en-US" sz="2800" dirty="0" smtClean="0"/>
              <a:t> </a:t>
            </a:r>
            <a:r>
              <a:rPr lang="en-US" sz="2800" dirty="0" err="1" smtClean="0"/>
              <a:t>theo.</a:t>
            </a:r>
            <a:endParaRPr lang="en-US" sz="2800" dirty="0" smtClean="0"/>
          </a:p>
          <a:p>
            <a:r>
              <a:rPr lang="en-US" sz="2800" dirty="0" err="1" smtClean="0"/>
              <a:t>Bổ</a:t>
            </a:r>
            <a:r>
              <a:rPr lang="en-US" sz="2800" dirty="0" smtClean="0"/>
              <a:t> sung </a:t>
            </a:r>
            <a:r>
              <a:rPr lang="en-US" sz="2800" b="1" dirty="0" smtClean="0"/>
              <a:t>acid folic</a:t>
            </a:r>
            <a:r>
              <a:rPr lang="en-US" sz="2800" dirty="0" smtClean="0"/>
              <a:t> 1mg/</a:t>
            </a:r>
            <a:r>
              <a:rPr lang="en-US" sz="2800" dirty="0" err="1" smtClean="0"/>
              <a:t>ngày</a:t>
            </a:r>
            <a:r>
              <a:rPr lang="en-US" sz="2800" dirty="0" smtClean="0"/>
              <a:t> </a:t>
            </a:r>
            <a:r>
              <a:rPr lang="en-US" sz="2800" dirty="0" err="1" smtClean="0"/>
              <a:t>khi</a:t>
            </a:r>
            <a:r>
              <a:rPr lang="en-US" sz="2800" dirty="0" smtClean="0"/>
              <a:t> </a:t>
            </a:r>
            <a:r>
              <a:rPr lang="en-US" sz="2800" dirty="0" err="1" smtClean="0"/>
              <a:t>bắt</a:t>
            </a:r>
            <a:r>
              <a:rPr lang="en-US" sz="2800" dirty="0" smtClean="0"/>
              <a:t> </a:t>
            </a:r>
            <a:r>
              <a:rPr lang="en-US" sz="2800" dirty="0" err="1" smtClean="0"/>
              <a:t>đầu</a:t>
            </a:r>
            <a:r>
              <a:rPr lang="en-US" sz="2800" dirty="0" smtClean="0"/>
              <a:t> </a:t>
            </a:r>
            <a:r>
              <a:rPr lang="en-US" sz="2800" dirty="0" err="1" smtClean="0"/>
              <a:t>sử</a:t>
            </a:r>
            <a:r>
              <a:rPr lang="en-US" sz="2800" dirty="0" smtClean="0"/>
              <a:t> </a:t>
            </a:r>
            <a:r>
              <a:rPr lang="en-US" sz="2800" dirty="0" err="1" smtClean="0"/>
              <a:t>dụng</a:t>
            </a:r>
            <a:r>
              <a:rPr lang="en-US" sz="2800" dirty="0" smtClean="0"/>
              <a:t> corticoid.</a:t>
            </a:r>
          </a:p>
          <a:p>
            <a:endParaRPr lang="en-US" sz="28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3733800"/>
            <a:ext cx="2895600" cy="30919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4119360"/>
            <a:ext cx="2223138" cy="2662440"/>
          </a:xfrm>
          <a:prstGeom prst="rect">
            <a:avLst/>
          </a:prstGeom>
        </p:spPr>
      </p:pic>
    </p:spTree>
    <p:extLst>
      <p:ext uri="{BB962C8B-B14F-4D97-AF65-F5344CB8AC3E}">
        <p14:creationId xmlns:p14="http://schemas.microsoft.com/office/powerpoint/2010/main" val="1496002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Autofit/>
          </a:bodyPr>
          <a:lstStyle/>
          <a:p>
            <a:r>
              <a:rPr lang="en-US" sz="4000" b="1" dirty="0" smtClean="0">
                <a:effectLst>
                  <a:outerShdw blurRad="38100" dist="38100" dir="2700000" algn="tl">
                    <a:srgbClr val="000000">
                      <a:alpha val="43137"/>
                    </a:srgbClr>
                  </a:outerShdw>
                </a:effectLst>
              </a:rPr>
              <a:t>TMTHMD – KT </a:t>
            </a:r>
            <a:r>
              <a:rPr lang="en-US" sz="4000" b="1" dirty="0" err="1" smtClean="0">
                <a:effectLst>
                  <a:outerShdw blurRad="38100" dist="38100" dir="2700000" algn="tl">
                    <a:srgbClr val="000000">
                      <a:alpha val="43137"/>
                    </a:srgbClr>
                  </a:outerShdw>
                </a:effectLst>
              </a:rPr>
              <a:t>nóng</a:t>
            </a:r>
            <a:r>
              <a:rPr lang="en-US" sz="4000" b="1" dirty="0" smtClean="0">
                <a:effectLst>
                  <a:outerShdw blurRad="38100" dist="38100" dir="2700000" algn="tl">
                    <a:srgbClr val="000000">
                      <a:alpha val="43137"/>
                    </a:srgbClr>
                  </a:outerShdw>
                </a:effectLst>
              </a:rPr>
              <a:t> </a:t>
            </a:r>
            <a:br>
              <a:rPr lang="en-US" sz="4000" b="1" dirty="0" smtClean="0">
                <a:effectLst>
                  <a:outerShdw blurRad="38100" dist="38100" dir="2700000" algn="tl">
                    <a:srgbClr val="000000">
                      <a:alpha val="43137"/>
                    </a:srgbClr>
                  </a:outerShdw>
                </a:effectLst>
              </a:rPr>
            </a:br>
            <a:r>
              <a:rPr lang="en-US" sz="4000" b="1" dirty="0" err="1" smtClean="0">
                <a:effectLst>
                  <a:outerShdw blurRad="38100" dist="38100" dir="2700000" algn="tl">
                    <a:srgbClr val="000000">
                      <a:alpha val="43137"/>
                    </a:srgbClr>
                  </a:outerShdw>
                </a:effectLst>
              </a:rPr>
              <a:t>tái</a:t>
            </a:r>
            <a:r>
              <a:rPr lang="en-US" sz="4000" b="1" dirty="0" smtClean="0">
                <a:effectLst>
                  <a:outerShdw blurRad="38100" dist="38100" dir="2700000" algn="tl">
                    <a:srgbClr val="000000">
                      <a:alpha val="43137"/>
                    </a:srgbClr>
                  </a:outerShdw>
                </a:effectLst>
              </a:rPr>
              <a:t> </a:t>
            </a:r>
            <a:r>
              <a:rPr lang="en-US" sz="4000" b="1" dirty="0" err="1" smtClean="0">
                <a:effectLst>
                  <a:outerShdw blurRad="38100" dist="38100" dir="2700000" algn="tl">
                    <a:srgbClr val="000000">
                      <a:alpha val="43137"/>
                    </a:srgbClr>
                  </a:outerShdw>
                </a:effectLst>
              </a:rPr>
              <a:t>phát</a:t>
            </a:r>
            <a:r>
              <a:rPr lang="en-US" sz="4000" b="1" dirty="0" smtClean="0">
                <a:effectLst>
                  <a:outerShdw blurRad="38100" dist="38100" dir="2700000" algn="tl">
                    <a:srgbClr val="000000">
                      <a:alpha val="43137"/>
                    </a:srgbClr>
                  </a:outerShdw>
                </a:effectLst>
              </a:rPr>
              <a:t>/</a:t>
            </a:r>
            <a:r>
              <a:rPr lang="en-US" sz="4000" b="1" dirty="0" err="1" smtClean="0">
                <a:effectLst>
                  <a:outerShdw blurRad="38100" dist="38100" dir="2700000" algn="tl">
                    <a:srgbClr val="000000">
                      <a:alpha val="43137"/>
                    </a:srgbClr>
                  </a:outerShdw>
                </a:effectLst>
              </a:rPr>
              <a:t>kháng</a:t>
            </a:r>
            <a:r>
              <a:rPr lang="en-US" sz="4000" b="1" dirty="0" smtClean="0">
                <a:effectLst>
                  <a:outerShdw blurRad="38100" dist="38100" dir="2700000" algn="tl">
                    <a:srgbClr val="000000">
                      <a:alpha val="43137"/>
                    </a:srgbClr>
                  </a:outerShdw>
                </a:effectLst>
              </a:rPr>
              <a:t> </a:t>
            </a:r>
            <a:r>
              <a:rPr lang="en-US" sz="4000" b="1" dirty="0" err="1" smtClean="0">
                <a:effectLst>
                  <a:outerShdw blurRad="38100" dist="38100" dir="2700000" algn="tl">
                    <a:srgbClr val="000000">
                      <a:alpha val="43137"/>
                    </a:srgbClr>
                  </a:outerShdw>
                </a:effectLst>
              </a:rPr>
              <a:t>trị</a:t>
            </a:r>
            <a:r>
              <a:rPr lang="en-US" sz="4000" b="1" dirty="0" smtClean="0">
                <a:effectLst>
                  <a:outerShdw blurRad="38100" dist="38100" dir="2700000" algn="tl">
                    <a:srgbClr val="000000">
                      <a:alpha val="43137"/>
                    </a:srgbClr>
                  </a:outerShdw>
                </a:effectLst>
              </a:rPr>
              <a:t>?</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76401"/>
            <a:ext cx="8229600" cy="4190999"/>
          </a:xfrm>
        </p:spPr>
        <p:txBody>
          <a:bodyPr>
            <a:normAutofit/>
          </a:bodyPr>
          <a:lstStyle/>
          <a:p>
            <a:pPr marL="0" indent="0">
              <a:buNone/>
            </a:pPr>
            <a:r>
              <a:rPr lang="en-US" sz="2800" b="1" dirty="0" err="1" smtClean="0"/>
              <a:t>Xem</a:t>
            </a:r>
            <a:r>
              <a:rPr lang="en-US" sz="2800" b="1" dirty="0" smtClean="0"/>
              <a:t> </a:t>
            </a:r>
            <a:r>
              <a:rPr lang="en-US" sz="2800" b="1" dirty="0" err="1" smtClean="0"/>
              <a:t>xét</a:t>
            </a:r>
            <a:r>
              <a:rPr lang="en-US" sz="2800" b="1" dirty="0" smtClean="0"/>
              <a:t> </a:t>
            </a:r>
            <a:r>
              <a:rPr lang="en-US" sz="2800" b="1" dirty="0" err="1" smtClean="0"/>
              <a:t>khi</a:t>
            </a:r>
            <a:r>
              <a:rPr lang="en-US" sz="2800" b="1" dirty="0" smtClean="0"/>
              <a:t>:</a:t>
            </a:r>
          </a:p>
          <a:p>
            <a:r>
              <a:rPr lang="en-US" sz="2800" dirty="0" err="1" smtClean="0"/>
              <a:t>Phải</a:t>
            </a:r>
            <a:r>
              <a:rPr lang="en-US" sz="2800" dirty="0" smtClean="0"/>
              <a:t> </a:t>
            </a:r>
            <a:r>
              <a:rPr lang="en-US" sz="2800" dirty="0" err="1" smtClean="0"/>
              <a:t>duy</a:t>
            </a:r>
            <a:r>
              <a:rPr lang="en-US" sz="2800" dirty="0" smtClean="0"/>
              <a:t> </a:t>
            </a:r>
            <a:r>
              <a:rPr lang="en-US" sz="2800" dirty="0" err="1" smtClean="0"/>
              <a:t>trì</a:t>
            </a:r>
            <a:r>
              <a:rPr lang="en-US" sz="2800" dirty="0" smtClean="0"/>
              <a:t> </a:t>
            </a:r>
            <a:r>
              <a:rPr lang="en-US" sz="2800" dirty="0" err="1" smtClean="0"/>
              <a:t>liều</a:t>
            </a:r>
            <a:r>
              <a:rPr lang="en-US" sz="2800" dirty="0" smtClean="0"/>
              <a:t> prednisone &gt;20mg / </a:t>
            </a:r>
            <a:r>
              <a:rPr lang="en-US" sz="2800" dirty="0" err="1" smtClean="0"/>
              <a:t>ngày</a:t>
            </a:r>
            <a:r>
              <a:rPr lang="en-US" sz="2800" dirty="0" smtClean="0"/>
              <a:t> </a:t>
            </a:r>
            <a:r>
              <a:rPr lang="en-US" sz="2800" dirty="0" err="1" smtClean="0"/>
              <a:t>để</a:t>
            </a:r>
            <a:r>
              <a:rPr lang="en-US" sz="2800" dirty="0" smtClean="0"/>
              <a:t> </a:t>
            </a:r>
            <a:r>
              <a:rPr lang="en-US" sz="2800" dirty="0" err="1" smtClean="0"/>
              <a:t>kiểm</a:t>
            </a:r>
            <a:r>
              <a:rPr lang="en-US" sz="2800" dirty="0" smtClean="0"/>
              <a:t> </a:t>
            </a:r>
            <a:r>
              <a:rPr lang="en-US" sz="2800" dirty="0" err="1" smtClean="0"/>
              <a:t>soát</a:t>
            </a:r>
            <a:r>
              <a:rPr lang="en-US" sz="2800" dirty="0" smtClean="0"/>
              <a:t> </a:t>
            </a:r>
            <a:r>
              <a:rPr lang="en-US" sz="2800" dirty="0" err="1" smtClean="0"/>
              <a:t>tình</a:t>
            </a:r>
            <a:r>
              <a:rPr lang="en-US" sz="2800" dirty="0" smtClean="0"/>
              <a:t> </a:t>
            </a:r>
            <a:r>
              <a:rPr lang="en-US" sz="2800" dirty="0" err="1" smtClean="0"/>
              <a:t>trạng</a:t>
            </a:r>
            <a:r>
              <a:rPr lang="en-US" sz="2800" dirty="0" smtClean="0"/>
              <a:t> </a:t>
            </a:r>
            <a:r>
              <a:rPr lang="en-US" sz="2800" dirty="0" err="1" smtClean="0"/>
              <a:t>tán</a:t>
            </a:r>
            <a:r>
              <a:rPr lang="en-US" sz="2800" dirty="0" smtClean="0"/>
              <a:t> </a:t>
            </a:r>
            <a:r>
              <a:rPr lang="en-US" sz="2800" dirty="0" err="1" smtClean="0"/>
              <a:t>huyết</a:t>
            </a:r>
            <a:endParaRPr lang="en-US" sz="2800" dirty="0" smtClean="0"/>
          </a:p>
          <a:p>
            <a:r>
              <a:rPr lang="en-US" sz="2800" dirty="0" err="1" smtClean="0"/>
              <a:t>Tái</a:t>
            </a:r>
            <a:r>
              <a:rPr lang="en-US" sz="2800" dirty="0" smtClean="0"/>
              <a:t> </a:t>
            </a:r>
            <a:r>
              <a:rPr lang="en-US" sz="2800" dirty="0" err="1" smtClean="0"/>
              <a:t>phát</a:t>
            </a:r>
            <a:r>
              <a:rPr lang="en-US" sz="2800" dirty="0" smtClean="0"/>
              <a:t> </a:t>
            </a:r>
            <a:r>
              <a:rPr lang="en-US" sz="2800" dirty="0" err="1" smtClean="0"/>
              <a:t>về</a:t>
            </a:r>
            <a:r>
              <a:rPr lang="en-US" sz="2800" dirty="0" smtClean="0"/>
              <a:t> </a:t>
            </a:r>
            <a:r>
              <a:rPr lang="en-US" sz="2800" dirty="0" err="1" smtClean="0"/>
              <a:t>lâm</a:t>
            </a:r>
            <a:r>
              <a:rPr lang="en-US" sz="2800" dirty="0" smtClean="0"/>
              <a:t> </a:t>
            </a:r>
            <a:r>
              <a:rPr lang="en-US" sz="2800" dirty="0" err="1" smtClean="0"/>
              <a:t>sàng</a:t>
            </a:r>
            <a:r>
              <a:rPr lang="en-US" sz="2800" dirty="0" smtClean="0"/>
              <a:t>: </a:t>
            </a:r>
            <a:r>
              <a:rPr lang="en-US" sz="2800" dirty="0" err="1" smtClean="0"/>
              <a:t>Hb</a:t>
            </a:r>
            <a:r>
              <a:rPr lang="en-US" sz="2800" dirty="0" smtClean="0"/>
              <a:t> &lt; 11g/dl </a:t>
            </a:r>
            <a:r>
              <a:rPr lang="en-US" sz="2800" dirty="0" err="1" smtClean="0"/>
              <a:t>hoặc</a:t>
            </a:r>
            <a:r>
              <a:rPr lang="en-US" sz="2800" dirty="0" smtClean="0"/>
              <a:t> </a:t>
            </a:r>
            <a:r>
              <a:rPr lang="en-US" sz="2800" dirty="0" err="1" smtClean="0"/>
              <a:t>có</a:t>
            </a:r>
            <a:r>
              <a:rPr lang="en-US" sz="2800" dirty="0" smtClean="0"/>
              <a:t> </a:t>
            </a:r>
            <a:r>
              <a:rPr lang="en-US" sz="2800" dirty="0" err="1" smtClean="0"/>
              <a:t>triệu</a:t>
            </a:r>
            <a:r>
              <a:rPr lang="en-US" sz="2800" dirty="0" smtClean="0"/>
              <a:t> </a:t>
            </a:r>
            <a:r>
              <a:rPr lang="en-US" sz="2800" dirty="0" err="1" smtClean="0"/>
              <a:t>chứng</a:t>
            </a:r>
            <a:r>
              <a:rPr lang="en-US" sz="2800" dirty="0" smtClean="0"/>
              <a:t> </a:t>
            </a:r>
            <a:r>
              <a:rPr lang="en-US" sz="2800" dirty="0" err="1" smtClean="0"/>
              <a:t>thiếu</a:t>
            </a:r>
            <a:r>
              <a:rPr lang="en-US" sz="2800" dirty="0" smtClean="0"/>
              <a:t> </a:t>
            </a:r>
            <a:r>
              <a:rPr lang="en-US" sz="2800" dirty="0" err="1" smtClean="0"/>
              <a:t>máu</a:t>
            </a:r>
            <a:r>
              <a:rPr lang="en-US" sz="2800" dirty="0" smtClean="0"/>
              <a:t> </a:t>
            </a:r>
            <a:r>
              <a:rPr lang="en-US" sz="2800" dirty="0" err="1" smtClean="0"/>
              <a:t>với</a:t>
            </a:r>
            <a:r>
              <a:rPr lang="en-US" sz="2800" dirty="0" smtClean="0"/>
              <a:t> </a:t>
            </a:r>
            <a:r>
              <a:rPr lang="en-US" sz="2800" dirty="0" err="1" smtClean="0"/>
              <a:t>bằng</a:t>
            </a:r>
            <a:r>
              <a:rPr lang="en-US" sz="2800" dirty="0" smtClean="0"/>
              <a:t> </a:t>
            </a:r>
            <a:r>
              <a:rPr lang="en-US" sz="2800" dirty="0" err="1" smtClean="0"/>
              <a:t>chứng</a:t>
            </a:r>
            <a:r>
              <a:rPr lang="en-US" sz="2800" dirty="0" smtClean="0"/>
              <a:t> </a:t>
            </a:r>
            <a:r>
              <a:rPr lang="en-US" sz="2800" dirty="0" err="1" smtClean="0"/>
              <a:t>tán</a:t>
            </a:r>
            <a:r>
              <a:rPr lang="en-US" sz="2800" dirty="0" smtClean="0"/>
              <a:t> </a:t>
            </a:r>
            <a:r>
              <a:rPr lang="en-US" sz="2800" dirty="0" err="1" smtClean="0"/>
              <a:t>huyết</a:t>
            </a:r>
            <a:r>
              <a:rPr lang="en-US" sz="2800" dirty="0" smtClean="0"/>
              <a:t> </a:t>
            </a:r>
            <a:r>
              <a:rPr lang="en-US" sz="2800" dirty="0" err="1" smtClean="0"/>
              <a:t>đang</a:t>
            </a:r>
            <a:r>
              <a:rPr lang="en-US" sz="2800" dirty="0" smtClean="0"/>
              <a:t> </a:t>
            </a:r>
            <a:r>
              <a:rPr lang="en-US" sz="2800" dirty="0" err="1" smtClean="0"/>
              <a:t>diễn</a:t>
            </a:r>
            <a:r>
              <a:rPr lang="en-US" sz="2800" dirty="0" smtClean="0"/>
              <a:t> </a:t>
            </a:r>
            <a:r>
              <a:rPr lang="en-US" sz="2800" dirty="0" err="1" smtClean="0"/>
              <a:t>tiến</a:t>
            </a:r>
            <a:endParaRPr lang="en-US" sz="2800" dirty="0" smtClean="0"/>
          </a:p>
          <a:p>
            <a:r>
              <a:rPr lang="en-US" sz="2800" dirty="0" err="1" smtClean="0"/>
              <a:t>Không</a:t>
            </a:r>
            <a:r>
              <a:rPr lang="en-US" sz="2800" dirty="0" smtClean="0"/>
              <a:t> dung </a:t>
            </a:r>
            <a:r>
              <a:rPr lang="en-US" sz="2800" dirty="0" err="1" smtClean="0"/>
              <a:t>nạp</a:t>
            </a:r>
            <a:r>
              <a:rPr lang="en-US" sz="2800" dirty="0" smtClean="0"/>
              <a:t> </a:t>
            </a:r>
            <a:r>
              <a:rPr lang="en-US" sz="2800" dirty="0" err="1" smtClean="0"/>
              <a:t>với</a:t>
            </a:r>
            <a:r>
              <a:rPr lang="en-US" sz="2800" dirty="0" smtClean="0"/>
              <a:t> </a:t>
            </a:r>
            <a:r>
              <a:rPr lang="en-US" sz="2800" dirty="0" err="1" smtClean="0"/>
              <a:t>điều</a:t>
            </a:r>
            <a:r>
              <a:rPr lang="en-US" sz="2800" dirty="0" smtClean="0"/>
              <a:t> </a:t>
            </a:r>
            <a:r>
              <a:rPr lang="en-US" sz="2800" dirty="0" err="1" smtClean="0"/>
              <a:t>trị</a:t>
            </a:r>
            <a:r>
              <a:rPr lang="en-US" sz="2800" dirty="0" smtClean="0"/>
              <a:t> </a:t>
            </a:r>
            <a:r>
              <a:rPr lang="en-US" sz="2800" dirty="0" err="1" smtClean="0"/>
              <a:t>hiện</a:t>
            </a:r>
            <a:r>
              <a:rPr lang="en-US" sz="2800" dirty="0" smtClean="0"/>
              <a:t> </a:t>
            </a:r>
            <a:r>
              <a:rPr lang="en-US" sz="2800" dirty="0" err="1" smtClean="0"/>
              <a:t>tại</a:t>
            </a:r>
            <a:endParaRPr lang="en-US" sz="2800" dirty="0"/>
          </a:p>
        </p:txBody>
      </p:sp>
    </p:spTree>
    <p:extLst>
      <p:ext uri="{BB962C8B-B14F-4D97-AF65-F5344CB8AC3E}">
        <p14:creationId xmlns:p14="http://schemas.microsoft.com/office/powerpoint/2010/main" val="2208291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Autofit/>
          </a:bodyPr>
          <a:lstStyle/>
          <a:p>
            <a:r>
              <a:rPr lang="en-US" sz="4000" b="1" dirty="0" smtClean="0">
                <a:effectLst>
                  <a:outerShdw blurRad="38100" dist="38100" dir="2700000" algn="tl">
                    <a:srgbClr val="000000">
                      <a:alpha val="43137"/>
                    </a:srgbClr>
                  </a:outerShdw>
                </a:effectLst>
              </a:rPr>
              <a:t>TMTHMD – KT </a:t>
            </a:r>
            <a:r>
              <a:rPr lang="en-US" sz="4000" b="1" dirty="0" err="1" smtClean="0">
                <a:effectLst>
                  <a:outerShdw blurRad="38100" dist="38100" dir="2700000" algn="tl">
                    <a:srgbClr val="000000">
                      <a:alpha val="43137"/>
                    </a:srgbClr>
                  </a:outerShdw>
                </a:effectLst>
              </a:rPr>
              <a:t>nóng</a:t>
            </a:r>
            <a:r>
              <a:rPr lang="en-US" sz="4000" b="1" dirty="0" smtClean="0">
                <a:effectLst>
                  <a:outerShdw blurRad="38100" dist="38100" dir="2700000" algn="tl">
                    <a:srgbClr val="000000">
                      <a:alpha val="43137"/>
                    </a:srgbClr>
                  </a:outerShdw>
                </a:effectLst>
              </a:rPr>
              <a:t> </a:t>
            </a:r>
            <a:br>
              <a:rPr lang="en-US" sz="4000" b="1" dirty="0" smtClean="0">
                <a:effectLst>
                  <a:outerShdw blurRad="38100" dist="38100" dir="2700000" algn="tl">
                    <a:srgbClr val="000000">
                      <a:alpha val="43137"/>
                    </a:srgbClr>
                  </a:outerShdw>
                </a:effectLst>
              </a:rPr>
            </a:br>
            <a:r>
              <a:rPr lang="en-US" sz="4000" b="1" dirty="0" err="1" smtClean="0">
                <a:effectLst>
                  <a:outerShdw blurRad="38100" dist="38100" dir="2700000" algn="tl">
                    <a:srgbClr val="000000">
                      <a:alpha val="43137"/>
                    </a:srgbClr>
                  </a:outerShdw>
                </a:effectLst>
              </a:rPr>
              <a:t>tái</a:t>
            </a:r>
            <a:r>
              <a:rPr lang="en-US" sz="4000" b="1" dirty="0" smtClean="0">
                <a:effectLst>
                  <a:outerShdw blurRad="38100" dist="38100" dir="2700000" algn="tl">
                    <a:srgbClr val="000000">
                      <a:alpha val="43137"/>
                    </a:srgbClr>
                  </a:outerShdw>
                </a:effectLst>
              </a:rPr>
              <a:t> </a:t>
            </a:r>
            <a:r>
              <a:rPr lang="en-US" sz="4000" b="1" dirty="0" err="1" smtClean="0">
                <a:effectLst>
                  <a:outerShdw blurRad="38100" dist="38100" dir="2700000" algn="tl">
                    <a:srgbClr val="000000">
                      <a:alpha val="43137"/>
                    </a:srgbClr>
                  </a:outerShdw>
                </a:effectLst>
              </a:rPr>
              <a:t>phát</a:t>
            </a:r>
            <a:r>
              <a:rPr lang="en-US" sz="4000" b="1" dirty="0" smtClean="0">
                <a:effectLst>
                  <a:outerShdw blurRad="38100" dist="38100" dir="2700000" algn="tl">
                    <a:srgbClr val="000000">
                      <a:alpha val="43137"/>
                    </a:srgbClr>
                  </a:outerShdw>
                </a:effectLst>
              </a:rPr>
              <a:t>/</a:t>
            </a:r>
            <a:r>
              <a:rPr lang="en-US" sz="4000" b="1" dirty="0" err="1" smtClean="0">
                <a:effectLst>
                  <a:outerShdw blurRad="38100" dist="38100" dir="2700000" algn="tl">
                    <a:srgbClr val="000000">
                      <a:alpha val="43137"/>
                    </a:srgbClr>
                  </a:outerShdw>
                </a:effectLst>
              </a:rPr>
              <a:t>kháng</a:t>
            </a:r>
            <a:r>
              <a:rPr lang="en-US" sz="4000" b="1" dirty="0" smtClean="0">
                <a:effectLst>
                  <a:outerShdw blurRad="38100" dist="38100" dir="2700000" algn="tl">
                    <a:srgbClr val="000000">
                      <a:alpha val="43137"/>
                    </a:srgbClr>
                  </a:outerShdw>
                </a:effectLst>
              </a:rPr>
              <a:t> </a:t>
            </a:r>
            <a:r>
              <a:rPr lang="en-US" sz="4000" b="1" dirty="0" err="1" smtClean="0">
                <a:effectLst>
                  <a:outerShdw blurRad="38100" dist="38100" dir="2700000" algn="tl">
                    <a:srgbClr val="000000">
                      <a:alpha val="43137"/>
                    </a:srgbClr>
                  </a:outerShdw>
                </a:effectLst>
              </a:rPr>
              <a:t>trị</a:t>
            </a:r>
            <a:r>
              <a:rPr lang="en-US" sz="4000" b="1" dirty="0" smtClean="0">
                <a:effectLst>
                  <a:outerShdw blurRad="38100" dist="38100" dir="2700000" algn="tl">
                    <a:srgbClr val="000000">
                      <a:alpha val="43137"/>
                    </a:srgbClr>
                  </a:outerShdw>
                </a:effectLst>
              </a:rPr>
              <a:t>?</a:t>
            </a:r>
            <a:endParaRPr lang="en-US" sz="40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Layer>
                </a14:imgProps>
              </a:ext>
              <a:ext uri="{28A0092B-C50C-407E-A947-70E740481C1C}">
                <a14:useLocalDpi xmlns:a14="http://schemas.microsoft.com/office/drawing/2010/main" val="0"/>
              </a:ext>
            </a:extLst>
          </a:blip>
          <a:srcRect l="15630" t="13146" r="14454" b="14655"/>
          <a:stretch/>
        </p:blipFill>
        <p:spPr bwMode="auto">
          <a:xfrm>
            <a:off x="15765" y="1547650"/>
            <a:ext cx="9096703" cy="528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011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855" y="2797738"/>
            <a:ext cx="2889945" cy="3755462"/>
          </a:xfrm>
          <a:prstGeom prst="rect">
            <a:avLst/>
          </a:prstGeom>
        </p:spPr>
      </p:pic>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b="1" dirty="0" err="1" smtClean="0">
                <a:effectLst>
                  <a:outerShdw blurRad="38100" dist="38100" dir="2700000" algn="tl">
                    <a:srgbClr val="000000">
                      <a:alpha val="43137"/>
                    </a:srgbClr>
                  </a:outerShdw>
                </a:effectLst>
              </a:rPr>
              <a:t>Phương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pháp</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khác</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1905000"/>
          </a:xfrm>
        </p:spPr>
        <p:txBody>
          <a:bodyPr>
            <a:normAutofit lnSpcReduction="10000"/>
          </a:bodyPr>
          <a:lstStyle/>
          <a:p>
            <a:r>
              <a:rPr lang="en-US" sz="2800" dirty="0" err="1" smtClean="0"/>
              <a:t>Cắt</a:t>
            </a:r>
            <a:r>
              <a:rPr lang="en-US" sz="2800" dirty="0" smtClean="0"/>
              <a:t> </a:t>
            </a:r>
            <a:r>
              <a:rPr lang="en-US" sz="2800" dirty="0" err="1" smtClean="0"/>
              <a:t>lách</a:t>
            </a:r>
            <a:endParaRPr lang="en-US" sz="2800" dirty="0" smtClean="0"/>
          </a:p>
          <a:p>
            <a:r>
              <a:rPr lang="en-US" sz="2800" dirty="0" err="1" smtClean="0"/>
              <a:t>IVIg</a:t>
            </a:r>
            <a:endParaRPr lang="en-US" sz="2800" dirty="0" smtClean="0"/>
          </a:p>
          <a:p>
            <a:r>
              <a:rPr lang="en-US" sz="2800" dirty="0" err="1" smtClean="0"/>
              <a:t>Truyền</a:t>
            </a:r>
            <a:r>
              <a:rPr lang="en-US" sz="2800" dirty="0" smtClean="0"/>
              <a:t> </a:t>
            </a:r>
            <a:r>
              <a:rPr lang="en-US" sz="2800" dirty="0" err="1"/>
              <a:t>máu</a:t>
            </a:r>
            <a:r>
              <a:rPr lang="en-US" sz="2800" dirty="0" smtClean="0"/>
              <a:t>: </a:t>
            </a:r>
            <a:r>
              <a:rPr lang="en-US" sz="2800" dirty="0" err="1" smtClean="0"/>
              <a:t>cân</a:t>
            </a:r>
            <a:r>
              <a:rPr lang="en-US" sz="2800" dirty="0" smtClean="0"/>
              <a:t> </a:t>
            </a:r>
            <a:r>
              <a:rPr lang="en-US" sz="2800" dirty="0" err="1"/>
              <a:t>nhắc</a:t>
            </a:r>
            <a:r>
              <a:rPr lang="en-US" sz="2800" dirty="0"/>
              <a:t> </a:t>
            </a:r>
            <a:r>
              <a:rPr lang="en-US" sz="2800" dirty="0" err="1"/>
              <a:t>khi</a:t>
            </a:r>
            <a:r>
              <a:rPr lang="en-US" sz="2800" dirty="0"/>
              <a:t> </a:t>
            </a:r>
            <a:r>
              <a:rPr lang="en-US" sz="2800" dirty="0" err="1"/>
              <a:t>Hb</a:t>
            </a:r>
            <a:r>
              <a:rPr lang="en-US" sz="2800" dirty="0"/>
              <a:t>&lt;7g/dl, </a:t>
            </a:r>
            <a:r>
              <a:rPr lang="en-US" sz="2800" dirty="0" err="1"/>
              <a:t>dựa</a:t>
            </a:r>
            <a:r>
              <a:rPr lang="en-US" sz="2800" dirty="0"/>
              <a:t> </a:t>
            </a:r>
            <a:r>
              <a:rPr lang="en-US" sz="2800" dirty="0" err="1"/>
              <a:t>vào</a:t>
            </a:r>
            <a:r>
              <a:rPr lang="en-US" sz="2800" dirty="0"/>
              <a:t> </a:t>
            </a:r>
            <a:r>
              <a:rPr lang="en-US" sz="2800" dirty="0" err="1"/>
              <a:t>triệu</a:t>
            </a:r>
            <a:r>
              <a:rPr lang="en-US" sz="2800" dirty="0"/>
              <a:t> </a:t>
            </a:r>
            <a:r>
              <a:rPr lang="en-US" sz="2800" dirty="0" err="1"/>
              <a:t>chứng</a:t>
            </a:r>
            <a:r>
              <a:rPr lang="en-US" sz="2800" dirty="0"/>
              <a:t> </a:t>
            </a:r>
            <a:r>
              <a:rPr lang="en-US" sz="2800" dirty="0" err="1"/>
              <a:t>lâm</a:t>
            </a:r>
            <a:r>
              <a:rPr lang="en-US" sz="2800" dirty="0"/>
              <a:t> </a:t>
            </a:r>
            <a:r>
              <a:rPr lang="en-US" sz="2800" dirty="0" err="1"/>
              <a:t>sàng</a:t>
            </a:r>
            <a:r>
              <a:rPr lang="en-US" sz="2800" dirty="0"/>
              <a:t> </a:t>
            </a:r>
            <a:r>
              <a:rPr lang="en-US" sz="2800" dirty="0" err="1"/>
              <a:t>của</a:t>
            </a:r>
            <a:r>
              <a:rPr lang="en-US" sz="2800" dirty="0"/>
              <a:t> </a:t>
            </a:r>
            <a:r>
              <a:rPr lang="en-US" sz="2800" dirty="0" err="1"/>
              <a:t>bệnh</a:t>
            </a:r>
            <a:r>
              <a:rPr lang="en-US" sz="2800" dirty="0"/>
              <a:t> </a:t>
            </a:r>
            <a:r>
              <a:rPr lang="en-US" sz="2800" dirty="0" err="1"/>
              <a:t>nhân</a:t>
            </a:r>
            <a:r>
              <a:rPr lang="en-US" sz="2800" dirty="0"/>
              <a:t>.</a:t>
            </a:r>
          </a:p>
          <a:p>
            <a:endParaRPr lang="en-US" sz="2800" dirty="0"/>
          </a:p>
        </p:txBody>
      </p:sp>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20000"/>
                    </a14:imgEffect>
                  </a14:imgLayer>
                </a14:imgProps>
              </a:ext>
              <a:ext uri="{28A0092B-C50C-407E-A947-70E740481C1C}">
                <a14:useLocalDpi xmlns:a14="http://schemas.microsoft.com/office/drawing/2010/main" val="0"/>
              </a:ext>
            </a:extLst>
          </a:blip>
          <a:stretch>
            <a:fillRect/>
          </a:stretch>
        </p:blipFill>
        <p:spPr>
          <a:xfrm>
            <a:off x="990600" y="3429000"/>
            <a:ext cx="3886200" cy="3112057"/>
          </a:xfrm>
          <a:prstGeom prst="rect">
            <a:avLst/>
          </a:prstGeom>
        </p:spPr>
      </p:pic>
    </p:spTree>
    <p:extLst>
      <p:ext uri="{BB962C8B-B14F-4D97-AF65-F5344CB8AC3E}">
        <p14:creationId xmlns:p14="http://schemas.microsoft.com/office/powerpoint/2010/main" val="2652025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Autofit/>
          </a:bodyPr>
          <a:lstStyle/>
          <a:p>
            <a:r>
              <a:rPr lang="en-US" b="1" dirty="0" err="1" smtClean="0">
                <a:effectLst>
                  <a:outerShdw blurRad="38100" dist="38100" dir="2700000" algn="tl">
                    <a:srgbClr val="000000">
                      <a:alpha val="43137"/>
                    </a:srgbClr>
                  </a:outerShdw>
                </a:effectLst>
              </a:rPr>
              <a:t>Bệnh</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ngưng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kết</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lạnh</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133600"/>
          </a:xfrm>
        </p:spPr>
        <p:txBody>
          <a:bodyPr>
            <a:normAutofit/>
          </a:bodyPr>
          <a:lstStyle/>
          <a:p>
            <a:r>
              <a:rPr lang="en-US" sz="2800" dirty="0" smtClean="0"/>
              <a:t>Cold Agglutinin Disease – CAD.</a:t>
            </a:r>
          </a:p>
          <a:p>
            <a:r>
              <a:rPr lang="en-US" sz="2800" dirty="0" smtClean="0"/>
              <a:t>Do </a:t>
            </a:r>
            <a:r>
              <a:rPr lang="en-US" sz="2800" dirty="0" err="1" smtClean="0"/>
              <a:t>kháng</a:t>
            </a:r>
            <a:r>
              <a:rPr lang="en-US" sz="2800" dirty="0" smtClean="0"/>
              <a:t> </a:t>
            </a:r>
            <a:r>
              <a:rPr lang="en-US" sz="2800" dirty="0" err="1" smtClean="0"/>
              <a:t>thể</a:t>
            </a:r>
            <a:r>
              <a:rPr lang="en-US" sz="2800" dirty="0" smtClean="0"/>
              <a:t> </a:t>
            </a:r>
            <a:r>
              <a:rPr lang="en-US" sz="2800" b="1" dirty="0" err="1" smtClean="0"/>
              <a:t>IgM</a:t>
            </a:r>
            <a:r>
              <a:rPr lang="en-US" sz="2800" dirty="0" smtClean="0"/>
              <a:t> (</a:t>
            </a:r>
            <a:r>
              <a:rPr lang="en-US" sz="2800" dirty="0" err="1" smtClean="0"/>
              <a:t>hiếm</a:t>
            </a:r>
            <a:r>
              <a:rPr lang="en-US" sz="2800" dirty="0" smtClean="0"/>
              <a:t> </a:t>
            </a:r>
            <a:r>
              <a:rPr lang="en-US" sz="2800" dirty="0" err="1" smtClean="0"/>
              <a:t>khi</a:t>
            </a:r>
            <a:r>
              <a:rPr lang="en-US" sz="2800" dirty="0" smtClean="0"/>
              <a:t> </a:t>
            </a:r>
            <a:r>
              <a:rPr lang="en-US" sz="2800" dirty="0" err="1" smtClean="0"/>
              <a:t>là</a:t>
            </a:r>
            <a:r>
              <a:rPr lang="en-US" sz="2800" dirty="0" smtClean="0"/>
              <a:t> IgA, </a:t>
            </a:r>
            <a:r>
              <a:rPr lang="en-US" sz="2800" dirty="0" err="1" smtClean="0"/>
              <a:t>IgG</a:t>
            </a:r>
            <a:r>
              <a:rPr lang="en-US" sz="2800" dirty="0" smtClean="0"/>
              <a:t>) </a:t>
            </a:r>
            <a:r>
              <a:rPr lang="en-US" sz="2800" dirty="0" err="1" smtClean="0"/>
              <a:t>tác</a:t>
            </a:r>
            <a:r>
              <a:rPr lang="en-US" sz="2800" dirty="0" smtClean="0"/>
              <a:t> </a:t>
            </a:r>
            <a:r>
              <a:rPr lang="en-US" sz="2800" dirty="0" err="1" smtClean="0"/>
              <a:t>động</a:t>
            </a:r>
            <a:r>
              <a:rPr lang="en-US" sz="2800" dirty="0" smtClean="0"/>
              <a:t> </a:t>
            </a:r>
            <a:r>
              <a:rPr lang="en-US" sz="2800" dirty="0" err="1" smtClean="0"/>
              <a:t>lên</a:t>
            </a:r>
            <a:r>
              <a:rPr lang="en-US" sz="2800" dirty="0" smtClean="0"/>
              <a:t> KN polysaccharide (</a:t>
            </a:r>
            <a:r>
              <a:rPr lang="en-US" sz="2800" dirty="0" err="1" smtClean="0"/>
              <a:t>thường</a:t>
            </a:r>
            <a:r>
              <a:rPr lang="en-US" sz="2800" dirty="0" smtClean="0"/>
              <a:t> </a:t>
            </a:r>
            <a:r>
              <a:rPr lang="en-US" sz="2800" dirty="0" err="1" smtClean="0"/>
              <a:t>gặp</a:t>
            </a:r>
            <a:r>
              <a:rPr lang="en-US" sz="2800" dirty="0" smtClean="0"/>
              <a:t> </a:t>
            </a:r>
            <a:r>
              <a:rPr lang="en-US" sz="2800" dirty="0" err="1" smtClean="0"/>
              <a:t>là</a:t>
            </a:r>
            <a:r>
              <a:rPr lang="en-US" sz="2800" dirty="0" smtClean="0"/>
              <a:t> KN I) </a:t>
            </a:r>
            <a:r>
              <a:rPr lang="en-US" sz="2800" dirty="0" err="1" smtClean="0"/>
              <a:t>trên</a:t>
            </a:r>
            <a:r>
              <a:rPr lang="en-US" sz="2800" dirty="0" smtClean="0"/>
              <a:t> </a:t>
            </a:r>
            <a:r>
              <a:rPr lang="en-US" sz="2800" dirty="0" err="1" smtClean="0"/>
              <a:t>bề</a:t>
            </a:r>
            <a:r>
              <a:rPr lang="en-US" sz="2800" dirty="0" smtClean="0"/>
              <a:t> </a:t>
            </a:r>
            <a:r>
              <a:rPr lang="en-US" sz="2800" dirty="0" err="1" smtClean="0"/>
              <a:t>mặt</a:t>
            </a:r>
            <a:r>
              <a:rPr lang="en-US" sz="2800" dirty="0" smtClean="0"/>
              <a:t> </a:t>
            </a:r>
            <a:r>
              <a:rPr lang="en-US" sz="2800" dirty="0" err="1" smtClean="0"/>
              <a:t>hồng</a:t>
            </a:r>
            <a:r>
              <a:rPr lang="en-US" sz="2800" dirty="0" smtClean="0"/>
              <a:t> </a:t>
            </a:r>
            <a:r>
              <a:rPr lang="en-US" sz="2800" dirty="0" err="1" smtClean="0"/>
              <a:t>cầu</a:t>
            </a:r>
            <a:r>
              <a:rPr lang="en-US" sz="2800" dirty="0" smtClean="0"/>
              <a:t> ở </a:t>
            </a:r>
            <a:r>
              <a:rPr lang="en-US" sz="2800" dirty="0" err="1" smtClean="0"/>
              <a:t>nhiệt</a:t>
            </a:r>
            <a:r>
              <a:rPr lang="en-US" sz="2800" dirty="0" smtClean="0"/>
              <a:t> </a:t>
            </a:r>
            <a:r>
              <a:rPr lang="en-US" sz="2800" dirty="0" err="1" smtClean="0"/>
              <a:t>độ</a:t>
            </a:r>
            <a:r>
              <a:rPr lang="en-US" sz="2800" dirty="0" smtClean="0"/>
              <a:t> </a:t>
            </a:r>
            <a:r>
              <a:rPr lang="en-US" sz="2800" b="1" dirty="0" err="1" smtClean="0"/>
              <a:t>thấp</a:t>
            </a:r>
            <a:r>
              <a:rPr lang="en-US" sz="2800" b="1" dirty="0" smtClean="0"/>
              <a:t> </a:t>
            </a:r>
            <a:r>
              <a:rPr lang="en-US" sz="2800" b="1" dirty="0" err="1" smtClean="0"/>
              <a:t>hơn</a:t>
            </a:r>
            <a:r>
              <a:rPr lang="en-US" sz="2800" b="1" dirty="0" smtClean="0"/>
              <a:t> </a:t>
            </a:r>
            <a:r>
              <a:rPr lang="en-US" sz="2800" b="1" dirty="0" err="1" smtClean="0"/>
              <a:t>nhiệt</a:t>
            </a:r>
            <a:r>
              <a:rPr lang="en-US" sz="2800" b="1" dirty="0" smtClean="0"/>
              <a:t> </a:t>
            </a:r>
            <a:r>
              <a:rPr lang="en-US" sz="2800" b="1" dirty="0" err="1" smtClean="0"/>
              <a:t>độ</a:t>
            </a:r>
            <a:r>
              <a:rPr lang="en-US" sz="2800" b="1" dirty="0" smtClean="0"/>
              <a:t> </a:t>
            </a:r>
            <a:r>
              <a:rPr lang="en-US" sz="2800" b="1" dirty="0" err="1" smtClean="0"/>
              <a:t>cơ</a:t>
            </a:r>
            <a:r>
              <a:rPr lang="en-US" sz="2800" b="1" dirty="0" smtClean="0"/>
              <a:t> </a:t>
            </a:r>
            <a:r>
              <a:rPr lang="en-US" sz="2800" b="1" dirty="0" err="1" smtClean="0"/>
              <a:t>thể</a:t>
            </a:r>
            <a:r>
              <a:rPr lang="en-US" sz="28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581400"/>
            <a:ext cx="4953000" cy="3105150"/>
          </a:xfrm>
          <a:prstGeom prst="rect">
            <a:avLst/>
          </a:prstGeom>
        </p:spPr>
      </p:pic>
    </p:spTree>
    <p:extLst>
      <p:ext uri="{BB962C8B-B14F-4D97-AF65-F5344CB8AC3E}">
        <p14:creationId xmlns:p14="http://schemas.microsoft.com/office/powerpoint/2010/main" val="1090064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b="1" dirty="0" err="1" smtClean="0">
                <a:effectLst>
                  <a:outerShdw blurRad="38100" dist="38100" dir="2700000" algn="tl">
                    <a:srgbClr val="000000">
                      <a:alpha val="43137"/>
                    </a:srgbClr>
                  </a:outerShdw>
                </a:effectLst>
              </a:rPr>
              <a:t>Cơ</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chế</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tán</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huyết</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kháng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thể</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lạnh</a:t>
            </a:r>
            <a:endParaRPr lang="en-US"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676400"/>
            <a:ext cx="8008281" cy="5029200"/>
          </a:xfrm>
        </p:spPr>
      </p:pic>
    </p:spTree>
    <p:extLst>
      <p:ext uri="{BB962C8B-B14F-4D97-AF65-F5344CB8AC3E}">
        <p14:creationId xmlns:p14="http://schemas.microsoft.com/office/powerpoint/2010/main" val="2380422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err="1" smtClean="0"/>
              <a:t>Hội</a:t>
            </a:r>
            <a:r>
              <a:rPr lang="en-US" sz="2800" dirty="0" smtClean="0"/>
              <a:t> </a:t>
            </a:r>
            <a:r>
              <a:rPr lang="en-US" sz="2800" dirty="0" err="1" smtClean="0"/>
              <a:t>chứng</a:t>
            </a:r>
            <a:r>
              <a:rPr lang="en-US" sz="2800" dirty="0" smtClean="0"/>
              <a:t> </a:t>
            </a:r>
            <a:r>
              <a:rPr lang="en-US" sz="2800" dirty="0" err="1" smtClean="0"/>
              <a:t>thiếu</a:t>
            </a:r>
            <a:r>
              <a:rPr lang="en-US" sz="2800" dirty="0" smtClean="0"/>
              <a:t> </a:t>
            </a:r>
            <a:r>
              <a:rPr lang="en-US" sz="2800" dirty="0" err="1" smtClean="0"/>
              <a:t>máu</a:t>
            </a:r>
            <a:r>
              <a:rPr lang="en-US" sz="2800" dirty="0" smtClean="0"/>
              <a:t>, </a:t>
            </a:r>
            <a:r>
              <a:rPr lang="en-US" sz="2800" dirty="0" err="1" smtClean="0"/>
              <a:t>thường</a:t>
            </a:r>
            <a:r>
              <a:rPr lang="en-US" sz="2800" dirty="0" smtClean="0"/>
              <a:t> ở </a:t>
            </a:r>
            <a:r>
              <a:rPr lang="en-US" sz="2800" dirty="0" err="1" smtClean="0"/>
              <a:t>mức</a:t>
            </a:r>
            <a:r>
              <a:rPr lang="en-US" sz="2800" dirty="0" smtClean="0"/>
              <a:t> </a:t>
            </a:r>
            <a:r>
              <a:rPr lang="en-US" sz="2800" dirty="0" err="1" smtClean="0"/>
              <a:t>độ</a:t>
            </a:r>
            <a:r>
              <a:rPr lang="en-US" sz="2800" dirty="0" smtClean="0"/>
              <a:t> </a:t>
            </a:r>
            <a:r>
              <a:rPr lang="en-US" sz="2800" dirty="0" err="1" smtClean="0"/>
              <a:t>nhẹ</a:t>
            </a:r>
            <a:r>
              <a:rPr lang="en-US" sz="2800" dirty="0" smtClean="0"/>
              <a:t>.</a:t>
            </a:r>
          </a:p>
          <a:p>
            <a:r>
              <a:rPr lang="en-US" sz="2800" dirty="0" err="1" smtClean="0"/>
              <a:t>Khi</a:t>
            </a:r>
            <a:r>
              <a:rPr lang="en-US" sz="2800" dirty="0" smtClean="0"/>
              <a:t> </a:t>
            </a:r>
            <a:r>
              <a:rPr lang="en-US" sz="2800" b="1" dirty="0" err="1" smtClean="0"/>
              <a:t>tiếp</a:t>
            </a:r>
            <a:r>
              <a:rPr lang="en-US" sz="2800" b="1" dirty="0" smtClean="0"/>
              <a:t> </a:t>
            </a:r>
            <a:r>
              <a:rPr lang="en-US" sz="2800" b="1" dirty="0" err="1" smtClean="0"/>
              <a:t>xúc</a:t>
            </a:r>
            <a:r>
              <a:rPr lang="en-US" sz="2800" b="1" dirty="0" smtClean="0"/>
              <a:t> </a:t>
            </a:r>
            <a:r>
              <a:rPr lang="en-US" sz="2800" b="1" dirty="0" err="1" smtClean="0"/>
              <a:t>với</a:t>
            </a:r>
            <a:r>
              <a:rPr lang="en-US" sz="2800" b="1" dirty="0" smtClean="0"/>
              <a:t> </a:t>
            </a:r>
            <a:r>
              <a:rPr lang="en-US" sz="2800" b="1" dirty="0" err="1" smtClean="0"/>
              <a:t>nhiệt</a:t>
            </a:r>
            <a:r>
              <a:rPr lang="en-US" sz="2800" b="1" dirty="0" smtClean="0"/>
              <a:t> </a:t>
            </a:r>
            <a:r>
              <a:rPr lang="en-US" sz="2800" b="1" dirty="0" err="1" smtClean="0"/>
              <a:t>độ</a:t>
            </a:r>
            <a:r>
              <a:rPr lang="en-US" sz="2800" b="1" dirty="0" smtClean="0"/>
              <a:t> </a:t>
            </a:r>
            <a:r>
              <a:rPr lang="en-US" sz="2800" b="1" dirty="0" err="1" smtClean="0"/>
              <a:t>lạnh</a:t>
            </a:r>
            <a:r>
              <a:rPr lang="en-US" sz="2800" b="1" dirty="0" smtClean="0"/>
              <a:t> </a:t>
            </a:r>
            <a:r>
              <a:rPr lang="en-US" sz="2800" dirty="0" err="1" smtClean="0"/>
              <a:t>sẽ</a:t>
            </a:r>
            <a:r>
              <a:rPr lang="en-US" sz="2800" dirty="0" smtClean="0"/>
              <a:t> </a:t>
            </a:r>
            <a:r>
              <a:rPr lang="en-US" sz="2800" dirty="0" err="1" smtClean="0"/>
              <a:t>gây</a:t>
            </a:r>
            <a:r>
              <a:rPr lang="en-US" sz="2800" dirty="0" smtClean="0"/>
              <a:t> </a:t>
            </a:r>
            <a:r>
              <a:rPr lang="en-US" sz="2800" dirty="0" err="1" smtClean="0"/>
              <a:t>nên</a:t>
            </a:r>
            <a:r>
              <a:rPr lang="en-US" sz="2800" dirty="0" smtClean="0"/>
              <a:t> </a:t>
            </a:r>
            <a:r>
              <a:rPr lang="en-US" sz="2800" dirty="0" err="1" smtClean="0"/>
              <a:t>những</a:t>
            </a:r>
            <a:r>
              <a:rPr lang="en-US" sz="2800" dirty="0" smtClean="0"/>
              <a:t> </a:t>
            </a:r>
            <a:r>
              <a:rPr lang="en-US" sz="2800" dirty="0" err="1" smtClean="0"/>
              <a:t>thay</a:t>
            </a:r>
            <a:r>
              <a:rPr lang="en-US" sz="2800" dirty="0" smtClean="0"/>
              <a:t> </a:t>
            </a:r>
            <a:r>
              <a:rPr lang="en-US" sz="2800" dirty="0" err="1" smtClean="0"/>
              <a:t>đổi</a:t>
            </a:r>
            <a:r>
              <a:rPr lang="en-US" sz="2800" dirty="0" smtClean="0"/>
              <a:t> ở da: </a:t>
            </a:r>
            <a:r>
              <a:rPr lang="en-US" sz="2800" dirty="0" err="1" smtClean="0"/>
              <a:t>vết</a:t>
            </a:r>
            <a:r>
              <a:rPr lang="en-US" sz="2800" dirty="0" smtClean="0"/>
              <a:t> </a:t>
            </a:r>
            <a:r>
              <a:rPr lang="en-US" sz="2800" dirty="0" err="1" smtClean="0"/>
              <a:t>bầm</a:t>
            </a:r>
            <a:r>
              <a:rPr lang="en-US" sz="2800" dirty="0" smtClean="0"/>
              <a:t> da </a:t>
            </a:r>
            <a:r>
              <a:rPr lang="en-US" sz="2800" dirty="0" err="1" smtClean="0"/>
              <a:t>dạng</a:t>
            </a:r>
            <a:r>
              <a:rPr lang="en-US" sz="2800" dirty="0" smtClean="0"/>
              <a:t> </a:t>
            </a:r>
            <a:r>
              <a:rPr lang="en-US" sz="2800" dirty="0" err="1" smtClean="0"/>
              <a:t>lưới</a:t>
            </a:r>
            <a:r>
              <a:rPr lang="en-US" sz="2800" dirty="0" smtClean="0"/>
              <a:t>, </a:t>
            </a:r>
            <a:r>
              <a:rPr lang="en-US" sz="2800" dirty="0" err="1" smtClean="0"/>
              <a:t>xanh</a:t>
            </a:r>
            <a:r>
              <a:rPr lang="en-US" sz="2800" dirty="0" smtClean="0"/>
              <a:t> </a:t>
            </a:r>
            <a:r>
              <a:rPr lang="en-US" sz="2800" dirty="0" err="1" smtClean="0"/>
              <a:t>tím</a:t>
            </a:r>
            <a:r>
              <a:rPr lang="en-US" sz="2800" dirty="0" smtClean="0"/>
              <a:t> </a:t>
            </a:r>
            <a:r>
              <a:rPr lang="en-US" sz="2800" dirty="0" err="1" smtClean="0"/>
              <a:t>đầu</a:t>
            </a:r>
            <a:r>
              <a:rPr lang="en-US" sz="2800" dirty="0" smtClean="0"/>
              <a:t> chi, </a:t>
            </a:r>
            <a:r>
              <a:rPr lang="en-US" sz="2800" dirty="0" err="1" smtClean="0"/>
              <a:t>thay</a:t>
            </a:r>
            <a:r>
              <a:rPr lang="en-US" sz="2800" dirty="0" smtClean="0"/>
              <a:t> </a:t>
            </a:r>
            <a:r>
              <a:rPr lang="en-US" sz="2800" dirty="0" err="1" smtClean="0"/>
              <a:t>đổi</a:t>
            </a:r>
            <a:r>
              <a:rPr lang="en-US" sz="2800" dirty="0" smtClean="0"/>
              <a:t> </a:t>
            </a:r>
            <a:r>
              <a:rPr lang="en-US" sz="2800" dirty="0" err="1" smtClean="0"/>
              <a:t>màu</a:t>
            </a:r>
            <a:r>
              <a:rPr lang="en-US" sz="2800" dirty="0" smtClean="0"/>
              <a:t> da </a:t>
            </a:r>
            <a:r>
              <a:rPr lang="en-US" sz="2800" dirty="0" err="1" smtClean="0"/>
              <a:t>từ</a:t>
            </a:r>
            <a:r>
              <a:rPr lang="en-US" sz="2800" dirty="0" smtClean="0"/>
              <a:t> </a:t>
            </a:r>
            <a:r>
              <a:rPr lang="en-US" sz="2800" dirty="0" err="1" smtClean="0"/>
              <a:t>đen</a:t>
            </a:r>
            <a:r>
              <a:rPr lang="en-US" sz="2800" dirty="0" smtClean="0"/>
              <a:t>, </a:t>
            </a:r>
            <a:r>
              <a:rPr lang="en-US" sz="2800" dirty="0" err="1" smtClean="0"/>
              <a:t>tím</a:t>
            </a:r>
            <a:r>
              <a:rPr lang="en-US" sz="2800" dirty="0" smtClean="0"/>
              <a:t> </a:t>
            </a:r>
            <a:r>
              <a:rPr lang="en-US" sz="2800" dirty="0" err="1" smtClean="0"/>
              <a:t>sáng</a:t>
            </a:r>
            <a:r>
              <a:rPr lang="en-US" sz="2800" dirty="0" smtClean="0"/>
              <a:t> </a:t>
            </a:r>
            <a:r>
              <a:rPr lang="en-US" sz="2800" dirty="0" err="1" smtClean="0"/>
              <a:t>xám</a:t>
            </a:r>
            <a:r>
              <a:rPr lang="en-US" sz="2800" dirty="0" smtClean="0"/>
              <a:t> ở da </a:t>
            </a:r>
            <a:r>
              <a:rPr lang="en-US" sz="2800" dirty="0" err="1" smtClean="0"/>
              <a:t>vùng</a:t>
            </a:r>
            <a:r>
              <a:rPr lang="en-US" sz="2800" dirty="0" smtClean="0"/>
              <a:t> </a:t>
            </a:r>
            <a:r>
              <a:rPr lang="en-US" sz="2800" dirty="0" err="1" smtClean="0"/>
              <a:t>đầu</a:t>
            </a:r>
            <a:r>
              <a:rPr lang="en-US" sz="2800" dirty="0" smtClean="0"/>
              <a:t> chi. </a:t>
            </a:r>
            <a:r>
              <a:rPr lang="en-US" sz="2800" b="1" dirty="0" err="1" smtClean="0"/>
              <a:t>Những</a:t>
            </a:r>
            <a:r>
              <a:rPr lang="en-US" sz="2800" b="1" dirty="0" smtClean="0"/>
              <a:t> </a:t>
            </a:r>
            <a:r>
              <a:rPr lang="en-US" sz="2800" b="1" dirty="0" err="1" smtClean="0"/>
              <a:t>thay</a:t>
            </a:r>
            <a:r>
              <a:rPr lang="en-US" sz="2800" b="1" dirty="0" smtClean="0"/>
              <a:t> </a:t>
            </a:r>
            <a:r>
              <a:rPr lang="en-US" sz="2800" b="1" dirty="0" err="1" smtClean="0"/>
              <a:t>đổi</a:t>
            </a:r>
            <a:r>
              <a:rPr lang="en-US" sz="2800" b="1" dirty="0" smtClean="0"/>
              <a:t> </a:t>
            </a:r>
            <a:r>
              <a:rPr lang="en-US" sz="2800" b="1" dirty="0" err="1" smtClean="0"/>
              <a:t>này</a:t>
            </a:r>
            <a:r>
              <a:rPr lang="en-US" sz="2800" b="1" dirty="0" smtClean="0"/>
              <a:t> </a:t>
            </a:r>
            <a:r>
              <a:rPr lang="en-US" sz="2800" b="1" dirty="0" err="1" smtClean="0"/>
              <a:t>biến</a:t>
            </a:r>
            <a:r>
              <a:rPr lang="en-US" sz="2800" b="1" dirty="0" smtClean="0"/>
              <a:t> </a:t>
            </a:r>
            <a:r>
              <a:rPr lang="en-US" sz="2800" b="1" dirty="0" err="1" smtClean="0"/>
              <a:t>mất</a:t>
            </a:r>
            <a:r>
              <a:rPr lang="en-US" sz="2800" b="1" dirty="0" smtClean="0"/>
              <a:t> </a:t>
            </a:r>
            <a:r>
              <a:rPr lang="en-US" sz="2800" b="1" dirty="0" err="1" smtClean="0"/>
              <a:t>khi</a:t>
            </a:r>
            <a:r>
              <a:rPr lang="en-US" sz="2800" b="1" dirty="0" smtClean="0"/>
              <a:t> </a:t>
            </a:r>
            <a:r>
              <a:rPr lang="en-US" sz="2800" b="1" dirty="0" err="1" smtClean="0"/>
              <a:t>vùng</a:t>
            </a:r>
            <a:r>
              <a:rPr lang="en-US" sz="2800" b="1" dirty="0" smtClean="0"/>
              <a:t> da </a:t>
            </a:r>
            <a:r>
              <a:rPr lang="en-US" sz="2800" b="1" dirty="0" err="1" smtClean="0"/>
              <a:t>ấm</a:t>
            </a:r>
            <a:r>
              <a:rPr lang="en-US" sz="2800" b="1" dirty="0" smtClean="0"/>
              <a:t> </a:t>
            </a:r>
            <a:r>
              <a:rPr lang="en-US" sz="2800" b="1" dirty="0" err="1" smtClean="0"/>
              <a:t>lên</a:t>
            </a:r>
            <a:r>
              <a:rPr lang="en-US" sz="2800" dirty="0" smtClean="0"/>
              <a:t>.</a:t>
            </a:r>
          </a:p>
          <a:p>
            <a:r>
              <a:rPr lang="en-US" sz="2800" dirty="0" err="1" smtClean="0"/>
              <a:t>Đau</a:t>
            </a:r>
            <a:r>
              <a:rPr lang="en-US" sz="2800" dirty="0" smtClean="0"/>
              <a:t> </a:t>
            </a:r>
            <a:r>
              <a:rPr lang="en-US" sz="2800" dirty="0" err="1" smtClean="0"/>
              <a:t>và</a:t>
            </a:r>
            <a:r>
              <a:rPr lang="en-US" sz="2800" dirty="0" smtClean="0"/>
              <a:t> </a:t>
            </a:r>
            <a:r>
              <a:rPr lang="en-US" sz="2800" dirty="0" err="1" smtClean="0"/>
              <a:t>khó</a:t>
            </a:r>
            <a:r>
              <a:rPr lang="en-US" sz="2800" dirty="0" smtClean="0"/>
              <a:t> </a:t>
            </a:r>
            <a:r>
              <a:rPr lang="en-US" sz="2800" dirty="0" err="1" smtClean="0"/>
              <a:t>chịu</a:t>
            </a:r>
            <a:r>
              <a:rPr lang="en-US" sz="2800" dirty="0" smtClean="0"/>
              <a:t> </a:t>
            </a:r>
            <a:r>
              <a:rPr lang="en-US" sz="2800" dirty="0" err="1" smtClean="0"/>
              <a:t>khi</a:t>
            </a:r>
            <a:r>
              <a:rPr lang="en-US" sz="2800" dirty="0" smtClean="0"/>
              <a:t> </a:t>
            </a:r>
            <a:r>
              <a:rPr lang="en-US" sz="2800" dirty="0" err="1" smtClean="0"/>
              <a:t>nuốt</a:t>
            </a:r>
            <a:r>
              <a:rPr lang="en-US" sz="2800" dirty="0" smtClean="0"/>
              <a:t> </a:t>
            </a:r>
            <a:r>
              <a:rPr lang="en-US" sz="2800" dirty="0" err="1" smtClean="0"/>
              <a:t>thức</a:t>
            </a:r>
            <a:r>
              <a:rPr lang="en-US" sz="2800" dirty="0" smtClean="0"/>
              <a:t> </a:t>
            </a:r>
            <a:r>
              <a:rPr lang="en-US" sz="2800" dirty="0" err="1" smtClean="0"/>
              <a:t>ăn</a:t>
            </a:r>
            <a:r>
              <a:rPr lang="en-US" sz="2800" dirty="0" smtClean="0"/>
              <a:t>/</a:t>
            </a:r>
            <a:r>
              <a:rPr lang="en-US" sz="2800" dirty="0" err="1" smtClean="0"/>
              <a:t>thức</a:t>
            </a:r>
            <a:r>
              <a:rPr lang="en-US" sz="2800" dirty="0" smtClean="0"/>
              <a:t> </a:t>
            </a:r>
            <a:r>
              <a:rPr lang="en-US" sz="2800" dirty="0" err="1" smtClean="0"/>
              <a:t>uống</a:t>
            </a:r>
            <a:r>
              <a:rPr lang="en-US" sz="2800" dirty="0" smtClean="0"/>
              <a:t> </a:t>
            </a:r>
            <a:r>
              <a:rPr lang="en-US" sz="2800" dirty="0" err="1" smtClean="0"/>
              <a:t>lạnh</a:t>
            </a:r>
            <a:r>
              <a:rPr lang="en-US" sz="2800" dirty="0" smtClean="0"/>
              <a:t>.</a:t>
            </a:r>
          </a:p>
          <a:p>
            <a:r>
              <a:rPr lang="en-US" sz="2800" dirty="0" err="1" smtClean="0"/>
              <a:t>Vàng</a:t>
            </a:r>
            <a:r>
              <a:rPr lang="en-US" sz="2800" dirty="0" smtClean="0"/>
              <a:t> </a:t>
            </a:r>
            <a:r>
              <a:rPr lang="en-US" sz="2800" dirty="0" smtClean="0"/>
              <a:t>da</a:t>
            </a:r>
            <a:endParaRPr lang="en-US" sz="2800" dirty="0" smtClean="0"/>
          </a:p>
        </p:txBody>
      </p:sp>
      <p:sp>
        <p:nvSpPr>
          <p:cNvPr id="5" name="Title 1"/>
          <p:cNvSpPr>
            <a:spLocks noGrp="1"/>
          </p:cNvSpPr>
          <p:nvPr>
            <p:ph type="title"/>
          </p:nvPr>
        </p:nvSpPr>
        <p:spPr>
          <a:xfrm>
            <a:off x="457200" y="274638"/>
            <a:ext cx="8229600" cy="1143000"/>
          </a:xfrm>
        </p:spPr>
        <p:style>
          <a:lnRef idx="1">
            <a:schemeClr val="accent4"/>
          </a:lnRef>
          <a:fillRef idx="2">
            <a:schemeClr val="accent4"/>
          </a:fillRef>
          <a:effectRef idx="1">
            <a:schemeClr val="accent4"/>
          </a:effectRef>
          <a:fontRef idx="minor">
            <a:schemeClr val="dk1"/>
          </a:fontRef>
        </p:style>
        <p:txBody>
          <a:bodyPr>
            <a:noAutofit/>
          </a:bodyPr>
          <a:lstStyle/>
          <a:p>
            <a:r>
              <a:rPr lang="en-US" b="1" dirty="0" err="1" smtClean="0">
                <a:effectLst>
                  <a:outerShdw blurRad="38100" dist="38100" dir="2700000" algn="tl">
                    <a:srgbClr val="000000">
                      <a:alpha val="43137"/>
                    </a:srgbClr>
                  </a:outerShdw>
                </a:effectLst>
              </a:rPr>
              <a:t>Lâm</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sàng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bệnh</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ngưng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kết</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lạnh</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88232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b="1" dirty="0" err="1" smtClean="0">
                <a:effectLst>
                  <a:outerShdw blurRad="38100" dist="38100" dir="2700000" algn="tl">
                    <a:srgbClr val="000000">
                      <a:alpha val="43137"/>
                    </a:srgbClr>
                  </a:outerShdw>
                </a:effectLst>
              </a:rPr>
              <a:t>Lịch</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sử</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438400"/>
          </a:xfrm>
        </p:spPr>
        <p:txBody>
          <a:bodyPr>
            <a:normAutofit/>
          </a:bodyPr>
          <a:lstStyle/>
          <a:p>
            <a:r>
              <a:rPr lang="en-US" sz="2800" dirty="0" err="1" smtClean="0"/>
              <a:t>Mô</a:t>
            </a:r>
            <a:r>
              <a:rPr lang="en-US" sz="2800" dirty="0" smtClean="0"/>
              <a:t> </a:t>
            </a:r>
            <a:r>
              <a:rPr lang="en-US" sz="2800" dirty="0" err="1" smtClean="0"/>
              <a:t>tả</a:t>
            </a:r>
            <a:r>
              <a:rPr lang="en-US" sz="2800" dirty="0" smtClean="0"/>
              <a:t> </a:t>
            </a:r>
            <a:r>
              <a:rPr lang="en-US" sz="2800" dirty="0" err="1" smtClean="0"/>
              <a:t>lần</a:t>
            </a:r>
            <a:r>
              <a:rPr lang="en-US" sz="2800" dirty="0" smtClean="0"/>
              <a:t> </a:t>
            </a:r>
            <a:r>
              <a:rPr lang="en-US" sz="2800" dirty="0" err="1" smtClean="0"/>
              <a:t>đầu</a:t>
            </a:r>
            <a:r>
              <a:rPr lang="en-US" sz="2800" dirty="0" smtClean="0"/>
              <a:t> </a:t>
            </a:r>
            <a:r>
              <a:rPr lang="en-US" sz="2800" dirty="0" err="1" smtClean="0"/>
              <a:t>tiên</a:t>
            </a:r>
            <a:r>
              <a:rPr lang="en-US" sz="2800" dirty="0" smtClean="0"/>
              <a:t> </a:t>
            </a:r>
            <a:r>
              <a:rPr lang="en-US" sz="2800" dirty="0" err="1" smtClean="0"/>
              <a:t>vào</a:t>
            </a:r>
            <a:r>
              <a:rPr lang="en-US" sz="2800" dirty="0" smtClean="0"/>
              <a:t> </a:t>
            </a:r>
            <a:r>
              <a:rPr lang="en-US" sz="2800" dirty="0" err="1" smtClean="0"/>
              <a:t>thế</a:t>
            </a:r>
            <a:r>
              <a:rPr lang="en-US" sz="2800" dirty="0" smtClean="0"/>
              <a:t> </a:t>
            </a:r>
            <a:r>
              <a:rPr lang="en-US" sz="2800" dirty="0" err="1" smtClean="0"/>
              <a:t>kỷ</a:t>
            </a:r>
            <a:r>
              <a:rPr lang="en-US" sz="2800" dirty="0" smtClean="0"/>
              <a:t> 19, </a:t>
            </a:r>
            <a:r>
              <a:rPr lang="en-US" sz="2800" dirty="0" err="1" smtClean="0"/>
              <a:t>sau</a:t>
            </a:r>
            <a:r>
              <a:rPr lang="en-US" sz="2800" dirty="0" smtClean="0"/>
              <a:t> </a:t>
            </a:r>
            <a:r>
              <a:rPr lang="en-US" sz="2800" dirty="0" err="1" smtClean="0"/>
              <a:t>đó</a:t>
            </a:r>
            <a:r>
              <a:rPr lang="en-US" sz="2800" dirty="0" smtClean="0"/>
              <a:t> </a:t>
            </a:r>
            <a:r>
              <a:rPr lang="en-US" sz="2800" dirty="0" err="1" smtClean="0"/>
              <a:t>được</a:t>
            </a:r>
            <a:r>
              <a:rPr lang="en-US" sz="2800" dirty="0"/>
              <a:t>  </a:t>
            </a:r>
            <a:r>
              <a:rPr lang="en-US" sz="2800" dirty="0" err="1" smtClean="0"/>
              <a:t>J.Donath</a:t>
            </a:r>
            <a:r>
              <a:rPr lang="en-US" sz="2800" dirty="0" smtClean="0"/>
              <a:t> </a:t>
            </a:r>
            <a:r>
              <a:rPr lang="en-US" sz="2800" dirty="0"/>
              <a:t>and </a:t>
            </a:r>
            <a:r>
              <a:rPr lang="en-US" sz="2800" dirty="0" err="1" smtClean="0"/>
              <a:t>K.Landsteiner</a:t>
            </a:r>
            <a:r>
              <a:rPr lang="en-US" sz="2800" dirty="0" smtClean="0"/>
              <a:t> </a:t>
            </a:r>
            <a:r>
              <a:rPr lang="en-US" sz="2800" dirty="0" err="1" smtClean="0"/>
              <a:t>trình</a:t>
            </a:r>
            <a:r>
              <a:rPr lang="en-US" sz="2800" dirty="0" smtClean="0"/>
              <a:t> </a:t>
            </a:r>
            <a:r>
              <a:rPr lang="en-US" sz="2800" dirty="0" err="1" smtClean="0"/>
              <a:t>bày</a:t>
            </a:r>
            <a:r>
              <a:rPr lang="en-US" sz="2800" dirty="0" smtClean="0"/>
              <a:t> </a:t>
            </a:r>
            <a:r>
              <a:rPr lang="en-US" sz="2800" dirty="0" err="1" smtClean="0"/>
              <a:t>rõ</a:t>
            </a:r>
            <a:r>
              <a:rPr lang="en-US" sz="2800" dirty="0" smtClean="0"/>
              <a:t> </a:t>
            </a:r>
            <a:r>
              <a:rPr lang="en-US" sz="2800" dirty="0" err="1" smtClean="0"/>
              <a:t>ràng</a:t>
            </a:r>
            <a:r>
              <a:rPr lang="en-US" sz="2800" dirty="0" smtClean="0"/>
              <a:t> </a:t>
            </a:r>
            <a:r>
              <a:rPr lang="en-US" sz="2800" dirty="0" err="1" smtClean="0"/>
              <a:t>hơn</a:t>
            </a:r>
            <a:r>
              <a:rPr lang="en-US" sz="2800" dirty="0" smtClean="0"/>
              <a:t> </a:t>
            </a:r>
            <a:r>
              <a:rPr lang="en-US" sz="2800" dirty="0" err="1" smtClean="0"/>
              <a:t>vào</a:t>
            </a:r>
            <a:r>
              <a:rPr lang="en-US" sz="2800" dirty="0" smtClean="0"/>
              <a:t> </a:t>
            </a:r>
            <a:r>
              <a:rPr lang="en-US" sz="2800" dirty="0" err="1" smtClean="0"/>
              <a:t>đầu</a:t>
            </a:r>
            <a:r>
              <a:rPr lang="en-US" sz="2800" dirty="0" smtClean="0"/>
              <a:t> </a:t>
            </a:r>
            <a:r>
              <a:rPr lang="en-US" sz="2800" dirty="0" err="1" smtClean="0"/>
              <a:t>thế</a:t>
            </a:r>
            <a:r>
              <a:rPr lang="en-US" sz="2800" dirty="0" smtClean="0"/>
              <a:t> </a:t>
            </a:r>
            <a:r>
              <a:rPr lang="en-US" sz="2800" dirty="0" err="1" smtClean="0"/>
              <a:t>kỷ</a:t>
            </a:r>
            <a:r>
              <a:rPr lang="en-US" sz="2800" dirty="0" smtClean="0"/>
              <a:t> 20.</a:t>
            </a:r>
          </a:p>
          <a:p>
            <a:r>
              <a:rPr lang="en-US" sz="2800" dirty="0" smtClean="0"/>
              <a:t>1945: </a:t>
            </a:r>
            <a:r>
              <a:rPr lang="en-US" sz="2800" dirty="0" err="1" smtClean="0"/>
              <a:t>Coomb’s</a:t>
            </a:r>
            <a:r>
              <a:rPr lang="en-US" sz="2800" dirty="0" smtClean="0"/>
              <a:t> test </a:t>
            </a:r>
            <a:r>
              <a:rPr lang="en-US" sz="2800" dirty="0" err="1" smtClean="0"/>
              <a:t>trực</a:t>
            </a:r>
            <a:r>
              <a:rPr lang="en-US" sz="2800" dirty="0" smtClean="0"/>
              <a:t> </a:t>
            </a:r>
            <a:r>
              <a:rPr lang="en-US" sz="2800" dirty="0" err="1" smtClean="0"/>
              <a:t>tiếp</a:t>
            </a:r>
            <a:r>
              <a:rPr lang="en-US" sz="2800" dirty="0" smtClean="0"/>
              <a:t> </a:t>
            </a:r>
            <a:r>
              <a:rPr lang="en-US" sz="2800" dirty="0"/>
              <a:t>(Direct </a:t>
            </a:r>
            <a:r>
              <a:rPr lang="en-US" sz="2800" dirty="0" err="1" smtClean="0"/>
              <a:t>Antiglobulin</a:t>
            </a:r>
            <a:r>
              <a:rPr lang="en-US" sz="2800" dirty="0" smtClean="0"/>
              <a:t> Test – DAT) </a:t>
            </a:r>
            <a:r>
              <a:rPr lang="en-US" sz="2800" dirty="0" err="1" smtClean="0"/>
              <a:t>ra</a:t>
            </a:r>
            <a:r>
              <a:rPr lang="en-US" sz="2800" dirty="0" smtClean="0"/>
              <a:t> </a:t>
            </a:r>
            <a:r>
              <a:rPr lang="en-US" sz="2800" dirty="0" err="1" smtClean="0"/>
              <a:t>đời</a:t>
            </a:r>
            <a:r>
              <a:rPr lang="en-US" sz="2800" dirty="0" smtClean="0"/>
              <a:t> </a:t>
            </a:r>
            <a:r>
              <a:rPr lang="en-US" sz="2800" dirty="0" err="1" smtClean="0"/>
              <a:t>bởi</a:t>
            </a:r>
            <a:r>
              <a:rPr lang="en-US" sz="2800" dirty="0"/>
              <a:t> Robin Coombs </a:t>
            </a:r>
            <a:r>
              <a:rPr lang="en-US" sz="2800" dirty="0" err="1" smtClean="0"/>
              <a:t>và</a:t>
            </a:r>
            <a:r>
              <a:rPr lang="en-US" sz="2800" dirty="0" smtClean="0"/>
              <a:t> </a:t>
            </a:r>
            <a:r>
              <a:rPr lang="en-US" sz="2800" dirty="0"/>
              <a:t>A. </a:t>
            </a:r>
            <a:r>
              <a:rPr lang="en-US" sz="2800" dirty="0" err="1" smtClean="0"/>
              <a:t>Mourant</a:t>
            </a:r>
            <a:r>
              <a:rPr lang="en-US" sz="2800" dirty="0" smtClean="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1" y="4001728"/>
            <a:ext cx="1882787" cy="2743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3962400"/>
            <a:ext cx="1940527" cy="2743200"/>
          </a:xfrm>
          <a:prstGeom prst="rect">
            <a:avLst/>
          </a:prstGeom>
        </p:spPr>
      </p:pic>
    </p:spTree>
    <p:extLst>
      <p:ext uri="{BB962C8B-B14F-4D97-AF65-F5344CB8AC3E}">
        <p14:creationId xmlns:p14="http://schemas.microsoft.com/office/powerpoint/2010/main" val="714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style>
          <a:lnRef idx="1">
            <a:schemeClr val="accent4"/>
          </a:lnRef>
          <a:fillRef idx="2">
            <a:schemeClr val="accent4"/>
          </a:fillRef>
          <a:effectRef idx="1">
            <a:schemeClr val="accent4"/>
          </a:effectRef>
          <a:fontRef idx="minor">
            <a:schemeClr val="dk1"/>
          </a:fontRef>
        </p:style>
        <p:txBody>
          <a:bodyPr>
            <a:noAutofit/>
          </a:bodyPr>
          <a:lstStyle/>
          <a:p>
            <a:r>
              <a:rPr lang="en-US" b="1" dirty="0" err="1">
                <a:effectLst>
                  <a:outerShdw blurRad="38100" dist="38100" dir="2700000" algn="tl">
                    <a:srgbClr val="000000">
                      <a:alpha val="43137"/>
                    </a:srgbClr>
                  </a:outerShdw>
                </a:effectLst>
              </a:rPr>
              <a:t>Lâm</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sàng</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bệnh</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ngưng</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kết</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lạnh</a:t>
            </a:r>
            <a:endParaRPr lang="en-US"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810407"/>
            <a:ext cx="5381625" cy="325446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738562"/>
            <a:ext cx="2971800" cy="3911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4950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err="1" smtClean="0"/>
              <a:t>Số</a:t>
            </a:r>
            <a:r>
              <a:rPr lang="en-US" sz="2800" dirty="0" smtClean="0"/>
              <a:t> </a:t>
            </a:r>
            <a:r>
              <a:rPr lang="en-US" sz="2800" dirty="0" err="1" smtClean="0"/>
              <a:t>lượng</a:t>
            </a:r>
            <a:r>
              <a:rPr lang="en-US" sz="2800" dirty="0" smtClean="0"/>
              <a:t> </a:t>
            </a:r>
            <a:r>
              <a:rPr lang="en-US" sz="2800" dirty="0" err="1" smtClean="0"/>
              <a:t>hồng</a:t>
            </a:r>
            <a:r>
              <a:rPr lang="en-US" sz="2800" dirty="0" smtClean="0"/>
              <a:t> </a:t>
            </a:r>
            <a:r>
              <a:rPr lang="en-US" sz="2800" dirty="0" err="1" smtClean="0"/>
              <a:t>cầu</a:t>
            </a:r>
            <a:r>
              <a:rPr lang="en-US" sz="2800" dirty="0" smtClean="0"/>
              <a:t>, </a:t>
            </a:r>
            <a:r>
              <a:rPr lang="en-US" sz="2800" dirty="0" err="1" smtClean="0"/>
              <a:t>Hb</a:t>
            </a:r>
            <a:r>
              <a:rPr lang="en-US" sz="2800" dirty="0" smtClean="0"/>
              <a:t>, </a:t>
            </a:r>
            <a:r>
              <a:rPr lang="en-US" sz="2800" dirty="0" err="1" smtClean="0"/>
              <a:t>Hct</a:t>
            </a:r>
            <a:r>
              <a:rPr lang="en-US" sz="2800" dirty="0" smtClean="0"/>
              <a:t>: </a:t>
            </a:r>
            <a:r>
              <a:rPr lang="en-US" sz="2800" dirty="0" err="1" smtClean="0"/>
              <a:t>giảm</a:t>
            </a:r>
            <a:endParaRPr lang="en-US" sz="2800" dirty="0" smtClean="0"/>
          </a:p>
          <a:p>
            <a:r>
              <a:rPr lang="en-US" sz="2800" dirty="0" smtClean="0"/>
              <a:t>MCV: </a:t>
            </a:r>
            <a:r>
              <a:rPr lang="en-US" sz="2800" dirty="0" err="1" smtClean="0"/>
              <a:t>thường</a:t>
            </a:r>
            <a:r>
              <a:rPr lang="en-US" sz="2800" dirty="0" smtClean="0"/>
              <a:t> </a:t>
            </a:r>
            <a:r>
              <a:rPr lang="en-US" sz="2800" dirty="0" err="1" smtClean="0"/>
              <a:t>tăng</a:t>
            </a:r>
            <a:endParaRPr lang="en-US" sz="2800" dirty="0" smtClean="0"/>
          </a:p>
          <a:p>
            <a:r>
              <a:rPr lang="en-US" sz="2800" b="1" dirty="0" smtClean="0"/>
              <a:t>PMNB: </a:t>
            </a:r>
            <a:r>
              <a:rPr lang="en-US" sz="2800" b="1" dirty="0" err="1" smtClean="0"/>
              <a:t>hồng</a:t>
            </a:r>
            <a:r>
              <a:rPr lang="en-US" sz="2800" b="1" dirty="0" smtClean="0"/>
              <a:t> </a:t>
            </a:r>
            <a:r>
              <a:rPr lang="en-US" sz="2800" b="1" dirty="0" err="1" smtClean="0"/>
              <a:t>cầu</a:t>
            </a:r>
            <a:r>
              <a:rPr lang="en-US" sz="2800" b="1" dirty="0" smtClean="0"/>
              <a:t> </a:t>
            </a:r>
            <a:r>
              <a:rPr lang="en-US" sz="2800" b="1" dirty="0" err="1" smtClean="0"/>
              <a:t>ngưng</a:t>
            </a:r>
            <a:r>
              <a:rPr lang="en-US" sz="2800" b="1" dirty="0" smtClean="0"/>
              <a:t> </a:t>
            </a:r>
            <a:r>
              <a:rPr lang="en-US" sz="2800" b="1" dirty="0" err="1" smtClean="0"/>
              <a:t>kết</a:t>
            </a:r>
            <a:endParaRPr lang="en-US" sz="2800" b="1" dirty="0" smtClean="0"/>
          </a:p>
          <a:p>
            <a:r>
              <a:rPr lang="en-US" sz="2800" dirty="0" err="1" smtClean="0"/>
              <a:t>Hồng</a:t>
            </a:r>
            <a:r>
              <a:rPr lang="en-US" sz="2800" dirty="0" smtClean="0"/>
              <a:t> </a:t>
            </a:r>
            <a:r>
              <a:rPr lang="en-US" sz="2800" dirty="0" err="1" smtClean="0"/>
              <a:t>cầu</a:t>
            </a:r>
            <a:r>
              <a:rPr lang="en-US" sz="2800" dirty="0" smtClean="0"/>
              <a:t> </a:t>
            </a:r>
            <a:r>
              <a:rPr lang="en-US" sz="2800" dirty="0" err="1" smtClean="0"/>
              <a:t>lưới</a:t>
            </a:r>
            <a:r>
              <a:rPr lang="en-US" sz="2800" dirty="0" smtClean="0"/>
              <a:t>: </a:t>
            </a:r>
            <a:r>
              <a:rPr lang="en-US" sz="2800" dirty="0" err="1" smtClean="0"/>
              <a:t>tăng</a:t>
            </a:r>
            <a:endParaRPr lang="en-US" sz="2800" dirty="0" smtClean="0"/>
          </a:p>
          <a:p>
            <a:r>
              <a:rPr lang="en-US" sz="2800" dirty="0" err="1" smtClean="0"/>
              <a:t>Tủy</a:t>
            </a:r>
            <a:r>
              <a:rPr lang="en-US" sz="2800" dirty="0" smtClean="0"/>
              <a:t> </a:t>
            </a:r>
            <a:r>
              <a:rPr lang="en-US" sz="2800" dirty="0" err="1" smtClean="0"/>
              <a:t>đồ</a:t>
            </a:r>
            <a:r>
              <a:rPr lang="en-US" sz="2800" dirty="0" smtClean="0"/>
              <a:t>: </a:t>
            </a:r>
            <a:r>
              <a:rPr lang="en-US" sz="2800" dirty="0" err="1" smtClean="0"/>
              <a:t>tăng</a:t>
            </a:r>
            <a:r>
              <a:rPr lang="en-US" sz="2800" dirty="0" smtClean="0"/>
              <a:t> </a:t>
            </a:r>
            <a:r>
              <a:rPr lang="en-US" sz="2800" dirty="0" err="1" smtClean="0"/>
              <a:t>sinh</a:t>
            </a:r>
            <a:r>
              <a:rPr lang="en-US" sz="2800" dirty="0" smtClean="0"/>
              <a:t> </a:t>
            </a:r>
            <a:r>
              <a:rPr lang="en-US" sz="2800" dirty="0" err="1" smtClean="0"/>
              <a:t>dòng</a:t>
            </a:r>
            <a:r>
              <a:rPr lang="en-US" sz="2800" dirty="0" smtClean="0"/>
              <a:t> </a:t>
            </a:r>
            <a:r>
              <a:rPr lang="en-US" sz="2800" dirty="0" err="1" smtClean="0"/>
              <a:t>hồng</a:t>
            </a:r>
            <a:r>
              <a:rPr lang="en-US" sz="2800" dirty="0" smtClean="0"/>
              <a:t> </a:t>
            </a:r>
            <a:r>
              <a:rPr lang="en-US" sz="2800" dirty="0" err="1" smtClean="0"/>
              <a:t>cầu</a:t>
            </a:r>
            <a:endParaRPr lang="en-US" sz="2800" dirty="0" smtClean="0"/>
          </a:p>
          <a:p>
            <a:r>
              <a:rPr lang="en-US" sz="2800" dirty="0" err="1" smtClean="0"/>
              <a:t>Bilirubine</a:t>
            </a:r>
            <a:r>
              <a:rPr lang="en-US" sz="2800" dirty="0" smtClean="0"/>
              <a:t> </a:t>
            </a:r>
            <a:r>
              <a:rPr lang="en-US" sz="2800" dirty="0" err="1" smtClean="0"/>
              <a:t>gián</a:t>
            </a:r>
            <a:r>
              <a:rPr lang="en-US" sz="2800" dirty="0" smtClean="0"/>
              <a:t> </a:t>
            </a:r>
            <a:r>
              <a:rPr lang="en-US" sz="2800" dirty="0" err="1" smtClean="0"/>
              <a:t>tiếp</a:t>
            </a:r>
            <a:r>
              <a:rPr lang="en-US" sz="2800" dirty="0" smtClean="0"/>
              <a:t> </a:t>
            </a:r>
            <a:r>
              <a:rPr lang="en-US" sz="2800" dirty="0" err="1" smtClean="0"/>
              <a:t>tăng</a:t>
            </a:r>
            <a:r>
              <a:rPr lang="en-US" sz="2800" dirty="0" smtClean="0"/>
              <a:t>, LDH </a:t>
            </a:r>
            <a:r>
              <a:rPr lang="en-US" sz="2800" dirty="0" err="1" smtClean="0"/>
              <a:t>tăng</a:t>
            </a:r>
            <a:endParaRPr lang="en-US" sz="2800" dirty="0" smtClean="0"/>
          </a:p>
          <a:p>
            <a:r>
              <a:rPr lang="en-US" sz="2800" dirty="0" err="1" smtClean="0"/>
              <a:t>Haptoglobin</a:t>
            </a:r>
            <a:r>
              <a:rPr lang="en-US" sz="2800" dirty="0" smtClean="0"/>
              <a:t> </a:t>
            </a:r>
            <a:r>
              <a:rPr lang="en-US" sz="2800" dirty="0" err="1" smtClean="0"/>
              <a:t>giảm</a:t>
            </a:r>
            <a:endParaRPr lang="en-US" sz="2800" dirty="0"/>
          </a:p>
        </p:txBody>
      </p:sp>
      <p:sp>
        <p:nvSpPr>
          <p:cNvPr id="6" name="Title 1"/>
          <p:cNvSpPr>
            <a:spLocks noGrp="1"/>
          </p:cNvSpPr>
          <p:nvPr>
            <p:ph type="title"/>
          </p:nvPr>
        </p:nvSpPr>
        <p:spPr>
          <a:xfrm>
            <a:off x="457200" y="274638"/>
            <a:ext cx="8229600" cy="1143000"/>
          </a:xfrm>
        </p:spPr>
        <p:style>
          <a:lnRef idx="1">
            <a:schemeClr val="accent4"/>
          </a:lnRef>
          <a:fillRef idx="2">
            <a:schemeClr val="accent4"/>
          </a:fillRef>
          <a:effectRef idx="1">
            <a:schemeClr val="accent4"/>
          </a:effectRef>
          <a:fontRef idx="minor">
            <a:schemeClr val="dk1"/>
          </a:fontRef>
        </p:style>
        <p:txBody>
          <a:bodyPr>
            <a:noAutofit/>
          </a:bodyPr>
          <a:lstStyle/>
          <a:p>
            <a:r>
              <a:rPr lang="en-US" sz="3600" b="1" dirty="0" err="1" smtClean="0">
                <a:effectLst>
                  <a:outerShdw blurRad="38100" dist="38100" dir="2700000" algn="tl">
                    <a:srgbClr val="000000">
                      <a:alpha val="43137"/>
                    </a:srgbClr>
                  </a:outerShdw>
                </a:effectLst>
              </a:rPr>
              <a:t>Xét</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nghiệm</a:t>
            </a:r>
            <a:r>
              <a:rPr lang="en-US" sz="3600" b="1" dirty="0" smtClean="0">
                <a:effectLst>
                  <a:outerShdw blurRad="38100" dist="38100" dir="2700000" algn="tl">
                    <a:srgbClr val="000000">
                      <a:alpha val="43137"/>
                    </a:srgbClr>
                  </a:outerShdw>
                </a:effectLst>
              </a:rPr>
              <a:t> TMTH MD - </a:t>
            </a:r>
            <a:r>
              <a:rPr lang="en-US" sz="3600" b="1" dirty="0" err="1" smtClean="0">
                <a:effectLst>
                  <a:outerShdw blurRad="38100" dist="38100" dir="2700000" algn="tl">
                    <a:srgbClr val="000000">
                      <a:alpha val="43137"/>
                    </a:srgbClr>
                  </a:outerShdw>
                </a:effectLst>
              </a:rPr>
              <a:t>kháng</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thể</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lạnh</a:t>
            </a:r>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075650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style>
          <a:lnRef idx="1">
            <a:schemeClr val="accent4"/>
          </a:lnRef>
          <a:fillRef idx="2">
            <a:schemeClr val="accent4"/>
          </a:fillRef>
          <a:effectRef idx="1">
            <a:schemeClr val="accent4"/>
          </a:effectRef>
          <a:fontRef idx="minor">
            <a:schemeClr val="dk1"/>
          </a:fontRef>
        </p:style>
        <p:txBody>
          <a:bodyPr>
            <a:noAutofit/>
          </a:bodyPr>
          <a:lstStyle/>
          <a:p>
            <a:r>
              <a:rPr lang="en-US" sz="3600" b="1" dirty="0" err="1" smtClean="0">
                <a:effectLst>
                  <a:outerShdw blurRad="38100" dist="38100" dir="2700000" algn="tl">
                    <a:srgbClr val="000000">
                      <a:alpha val="43137"/>
                    </a:srgbClr>
                  </a:outerShdw>
                </a:effectLst>
              </a:rPr>
              <a:t>Xét</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nghiệm</a:t>
            </a:r>
            <a:r>
              <a:rPr lang="en-US" sz="3600" b="1" dirty="0" smtClean="0">
                <a:effectLst>
                  <a:outerShdw blurRad="38100" dist="38100" dir="2700000" algn="tl">
                    <a:srgbClr val="000000">
                      <a:alpha val="43137"/>
                    </a:srgbClr>
                  </a:outerShdw>
                </a:effectLst>
              </a:rPr>
              <a:t> TMTH MD - </a:t>
            </a:r>
            <a:r>
              <a:rPr lang="en-US" sz="3600" b="1" dirty="0" err="1" smtClean="0">
                <a:effectLst>
                  <a:outerShdw blurRad="38100" dist="38100" dir="2700000" algn="tl">
                    <a:srgbClr val="000000">
                      <a:alpha val="43137"/>
                    </a:srgbClr>
                  </a:outerShdw>
                </a:effectLst>
              </a:rPr>
              <a:t>kháng</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thể</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lạnh</a:t>
            </a:r>
            <a:endParaRPr lang="en-US" sz="3600"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15000"/>
                    </a14:imgEffect>
                  </a14:imgLayer>
                </a14:imgProps>
              </a:ext>
              <a:ext uri="{28A0092B-C50C-407E-A947-70E740481C1C}">
                <a14:useLocalDpi xmlns:a14="http://schemas.microsoft.com/office/drawing/2010/main" val="0"/>
              </a:ext>
            </a:extLst>
          </a:blip>
          <a:stretch>
            <a:fillRect/>
          </a:stretch>
        </p:blipFill>
        <p:spPr>
          <a:xfrm>
            <a:off x="228600" y="1641511"/>
            <a:ext cx="4114800" cy="3576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733800"/>
            <a:ext cx="4430393" cy="2967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2812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b="1" dirty="0" err="1" smtClean="0">
                <a:effectLst>
                  <a:outerShdw blurRad="38100" dist="38100" dir="2700000" algn="tl">
                    <a:srgbClr val="000000">
                      <a:alpha val="43137"/>
                    </a:srgbClr>
                  </a:outerShdw>
                </a:effectLst>
              </a:rPr>
              <a:t>Điều</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trị</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b="1" dirty="0" err="1" smtClean="0"/>
              <a:t>Tránh</a:t>
            </a:r>
            <a:r>
              <a:rPr lang="en-US" sz="2800" b="1" dirty="0" smtClean="0"/>
              <a:t> </a:t>
            </a:r>
            <a:r>
              <a:rPr lang="en-US" sz="2800" b="1" dirty="0" err="1" smtClean="0"/>
              <a:t>tiếp</a:t>
            </a:r>
            <a:r>
              <a:rPr lang="en-US" sz="2800" b="1" dirty="0" smtClean="0"/>
              <a:t> </a:t>
            </a:r>
            <a:r>
              <a:rPr lang="en-US" sz="2800" b="1" dirty="0" err="1" smtClean="0"/>
              <a:t>xúc</a:t>
            </a:r>
            <a:r>
              <a:rPr lang="en-US" sz="2800" b="1" dirty="0" smtClean="0"/>
              <a:t> </a:t>
            </a:r>
            <a:r>
              <a:rPr lang="en-US" sz="2800" b="1" dirty="0" err="1" smtClean="0"/>
              <a:t>với</a:t>
            </a:r>
            <a:r>
              <a:rPr lang="en-US" sz="2800" b="1" dirty="0" smtClean="0"/>
              <a:t> </a:t>
            </a:r>
            <a:r>
              <a:rPr lang="en-US" sz="2800" b="1" dirty="0" err="1" smtClean="0"/>
              <a:t>nhiệt</a:t>
            </a:r>
            <a:r>
              <a:rPr lang="en-US" sz="2800" b="1" dirty="0" smtClean="0"/>
              <a:t> </a:t>
            </a:r>
            <a:r>
              <a:rPr lang="en-US" sz="2800" b="1" dirty="0" err="1" smtClean="0"/>
              <a:t>độ</a:t>
            </a:r>
            <a:r>
              <a:rPr lang="en-US" sz="2800" b="1" dirty="0" smtClean="0"/>
              <a:t> </a:t>
            </a:r>
            <a:r>
              <a:rPr lang="en-US" sz="2800" b="1" dirty="0" err="1" smtClean="0"/>
              <a:t>lạnh</a:t>
            </a:r>
            <a:endParaRPr lang="en-US" sz="2800" b="1" dirty="0" smtClean="0"/>
          </a:p>
          <a:p>
            <a:r>
              <a:rPr lang="en-US" sz="2800" dirty="0" err="1" smtClean="0"/>
              <a:t>Các</a:t>
            </a:r>
            <a:r>
              <a:rPr lang="en-US" sz="2800" dirty="0" smtClean="0"/>
              <a:t> </a:t>
            </a:r>
            <a:r>
              <a:rPr lang="en-US" sz="2800" dirty="0" err="1" smtClean="0"/>
              <a:t>trường</a:t>
            </a:r>
            <a:r>
              <a:rPr lang="en-US" sz="2800" dirty="0" smtClean="0"/>
              <a:t> </a:t>
            </a:r>
            <a:r>
              <a:rPr lang="en-US" sz="2800" dirty="0" err="1" smtClean="0"/>
              <a:t>hợp</a:t>
            </a:r>
            <a:r>
              <a:rPr lang="en-US" sz="2800" dirty="0" smtClean="0"/>
              <a:t> CAD do </a:t>
            </a:r>
            <a:r>
              <a:rPr lang="en-US" sz="2800" dirty="0" err="1" smtClean="0"/>
              <a:t>nhiễm</a:t>
            </a:r>
            <a:r>
              <a:rPr lang="en-US" sz="2800" dirty="0" smtClean="0"/>
              <a:t> </a:t>
            </a:r>
            <a:r>
              <a:rPr lang="en-US" sz="2800" dirty="0" err="1" smtClean="0"/>
              <a:t>trùng</a:t>
            </a:r>
            <a:r>
              <a:rPr lang="en-US" sz="2800" dirty="0" smtClean="0"/>
              <a:t> </a:t>
            </a:r>
            <a:r>
              <a:rPr lang="en-US" sz="2800" dirty="0" err="1" smtClean="0"/>
              <a:t>thường</a:t>
            </a:r>
            <a:r>
              <a:rPr lang="en-US" sz="2800" dirty="0" smtClean="0"/>
              <a:t> </a:t>
            </a:r>
            <a:r>
              <a:rPr lang="en-US" sz="2800" dirty="0" err="1" smtClean="0"/>
              <a:t>sẽ</a:t>
            </a:r>
            <a:r>
              <a:rPr lang="en-US" sz="2800" dirty="0" smtClean="0"/>
              <a:t> </a:t>
            </a:r>
            <a:r>
              <a:rPr lang="en-US" sz="2800" dirty="0" err="1" smtClean="0"/>
              <a:t>tự</a:t>
            </a:r>
            <a:r>
              <a:rPr lang="en-US" sz="2800" dirty="0" smtClean="0"/>
              <a:t> </a:t>
            </a:r>
            <a:r>
              <a:rPr lang="en-US" sz="2800" dirty="0" err="1" smtClean="0"/>
              <a:t>giới</a:t>
            </a:r>
            <a:r>
              <a:rPr lang="en-US" sz="2800" dirty="0" smtClean="0"/>
              <a:t> </a:t>
            </a:r>
            <a:r>
              <a:rPr lang="en-US" sz="2800" dirty="0" err="1" smtClean="0"/>
              <a:t>hạn</a:t>
            </a:r>
            <a:r>
              <a:rPr lang="en-US" sz="2800" dirty="0" smtClean="0"/>
              <a:t>.</a:t>
            </a:r>
          </a:p>
          <a:p>
            <a:r>
              <a:rPr lang="en-US" sz="2800" dirty="0" err="1" smtClean="0"/>
              <a:t>Thay</a:t>
            </a:r>
            <a:r>
              <a:rPr lang="en-US" sz="2800" dirty="0" smtClean="0"/>
              <a:t> </a:t>
            </a:r>
            <a:r>
              <a:rPr lang="en-US" sz="2800" dirty="0" err="1" smtClean="0"/>
              <a:t>huyết</a:t>
            </a:r>
            <a:r>
              <a:rPr lang="en-US" sz="2800" dirty="0" smtClean="0"/>
              <a:t> </a:t>
            </a:r>
            <a:r>
              <a:rPr lang="en-US" sz="2800" dirty="0" err="1" smtClean="0"/>
              <a:t>tương</a:t>
            </a:r>
            <a:r>
              <a:rPr lang="en-US" sz="2800" dirty="0" smtClean="0"/>
              <a:t>.</a:t>
            </a:r>
            <a:endParaRPr lang="en-US" sz="2800" dirty="0" smtClean="0"/>
          </a:p>
          <a:p>
            <a:r>
              <a:rPr lang="en-US" sz="2800" i="1" dirty="0" smtClean="0"/>
              <a:t>Corticoid </a:t>
            </a:r>
            <a:r>
              <a:rPr lang="en-US" sz="2800" i="1" dirty="0" err="1" smtClean="0"/>
              <a:t>không</a:t>
            </a:r>
            <a:r>
              <a:rPr lang="en-US" sz="2800" i="1" dirty="0" smtClean="0"/>
              <a:t> </a:t>
            </a:r>
            <a:r>
              <a:rPr lang="en-US" sz="2800" i="1" dirty="0" err="1" smtClean="0"/>
              <a:t>có</a:t>
            </a:r>
            <a:r>
              <a:rPr lang="en-US" sz="2800" i="1" dirty="0" smtClean="0"/>
              <a:t> </a:t>
            </a:r>
            <a:r>
              <a:rPr lang="en-US" sz="2800" i="1" dirty="0" err="1" smtClean="0"/>
              <a:t>giá</a:t>
            </a:r>
            <a:r>
              <a:rPr lang="en-US" sz="2800" i="1" dirty="0" smtClean="0"/>
              <a:t> </a:t>
            </a:r>
            <a:r>
              <a:rPr lang="en-US" sz="2800" i="1" dirty="0" err="1" smtClean="0"/>
              <a:t>trị</a:t>
            </a:r>
            <a:r>
              <a:rPr lang="en-US" sz="2800" i="1" dirty="0" smtClean="0"/>
              <a:t>.</a:t>
            </a:r>
          </a:p>
          <a:p>
            <a:r>
              <a:rPr lang="en-US" sz="2800" i="1" dirty="0" err="1" smtClean="0"/>
              <a:t>Cắt</a:t>
            </a:r>
            <a:r>
              <a:rPr lang="en-US" sz="2800" i="1" dirty="0" smtClean="0"/>
              <a:t> </a:t>
            </a:r>
            <a:r>
              <a:rPr lang="en-US" sz="2800" i="1" dirty="0" err="1" smtClean="0"/>
              <a:t>lách</a:t>
            </a:r>
            <a:r>
              <a:rPr lang="en-US" sz="2800" i="1" dirty="0" smtClean="0"/>
              <a:t> </a:t>
            </a:r>
            <a:r>
              <a:rPr lang="en-US" sz="2800" i="1" dirty="0" err="1" smtClean="0"/>
              <a:t>không</a:t>
            </a:r>
            <a:r>
              <a:rPr lang="en-US" sz="2800" i="1" dirty="0" smtClean="0"/>
              <a:t> </a:t>
            </a:r>
            <a:r>
              <a:rPr lang="en-US" sz="2800" i="1" dirty="0" err="1" smtClean="0"/>
              <a:t>có</a:t>
            </a:r>
            <a:r>
              <a:rPr lang="en-US" sz="2800" i="1" dirty="0" smtClean="0"/>
              <a:t> </a:t>
            </a:r>
            <a:r>
              <a:rPr lang="en-US" sz="2800" i="1" dirty="0" err="1" smtClean="0"/>
              <a:t>giá</a:t>
            </a:r>
            <a:r>
              <a:rPr lang="en-US" sz="2800" i="1" dirty="0" smtClean="0"/>
              <a:t> </a:t>
            </a:r>
            <a:r>
              <a:rPr lang="en-US" sz="2800" i="1" dirty="0" err="1" smtClean="0"/>
              <a:t>trị</a:t>
            </a:r>
            <a:r>
              <a:rPr lang="en-US" sz="2800" i="1" dirty="0" smtClean="0"/>
              <a:t> </a:t>
            </a:r>
            <a:r>
              <a:rPr lang="en-US" sz="2800" dirty="0" smtClean="0"/>
              <a:t>do </a:t>
            </a:r>
            <a:r>
              <a:rPr lang="en-US" sz="2800" dirty="0" err="1" smtClean="0"/>
              <a:t>lách</a:t>
            </a:r>
            <a:r>
              <a:rPr lang="en-US" sz="2800" dirty="0" smtClean="0"/>
              <a:t> </a:t>
            </a:r>
            <a:r>
              <a:rPr lang="en-US" sz="2800" dirty="0" err="1" smtClean="0"/>
              <a:t>không</a:t>
            </a:r>
            <a:r>
              <a:rPr lang="en-US" sz="2800" dirty="0" smtClean="0"/>
              <a:t> </a:t>
            </a:r>
            <a:r>
              <a:rPr lang="en-US" sz="2800" dirty="0" err="1" smtClean="0"/>
              <a:t>phải</a:t>
            </a:r>
            <a:r>
              <a:rPr lang="en-US" sz="2800" dirty="0" smtClean="0"/>
              <a:t> </a:t>
            </a:r>
            <a:r>
              <a:rPr lang="en-US" sz="2800" dirty="0" err="1" smtClean="0"/>
              <a:t>là</a:t>
            </a:r>
            <a:r>
              <a:rPr lang="en-US" sz="2800" dirty="0" smtClean="0"/>
              <a:t> </a:t>
            </a:r>
            <a:r>
              <a:rPr lang="en-US" sz="2800" dirty="0" err="1" smtClean="0"/>
              <a:t>cơ</a:t>
            </a:r>
            <a:r>
              <a:rPr lang="en-US" sz="2800" dirty="0" smtClean="0"/>
              <a:t> </a:t>
            </a:r>
            <a:r>
              <a:rPr lang="en-US" sz="2800" dirty="0" err="1" smtClean="0"/>
              <a:t>quan</a:t>
            </a:r>
            <a:r>
              <a:rPr lang="en-US" sz="2800" dirty="0" smtClean="0"/>
              <a:t> </a:t>
            </a:r>
            <a:r>
              <a:rPr lang="en-US" sz="2800" dirty="0" err="1" smtClean="0"/>
              <a:t>phá</a:t>
            </a:r>
            <a:r>
              <a:rPr lang="en-US" sz="2800" dirty="0" smtClean="0"/>
              <a:t> </a:t>
            </a:r>
            <a:r>
              <a:rPr lang="en-US" sz="2800" dirty="0" err="1" smtClean="0"/>
              <a:t>hủy</a:t>
            </a:r>
            <a:r>
              <a:rPr lang="en-US" sz="2800" dirty="0" smtClean="0"/>
              <a:t> </a:t>
            </a:r>
            <a:r>
              <a:rPr lang="en-US" sz="2800" dirty="0" err="1" smtClean="0"/>
              <a:t>kháng</a:t>
            </a:r>
            <a:r>
              <a:rPr lang="en-US" sz="2800" dirty="0" smtClean="0"/>
              <a:t> </a:t>
            </a:r>
            <a:r>
              <a:rPr lang="en-US" sz="2800" dirty="0" err="1" smtClean="0"/>
              <a:t>thể</a:t>
            </a:r>
            <a:r>
              <a:rPr lang="en-US" sz="2800" dirty="0" smtClean="0"/>
              <a:t> </a:t>
            </a:r>
            <a:r>
              <a:rPr lang="en-US" sz="2800" dirty="0" err="1" smtClean="0"/>
              <a:t>lạnh</a:t>
            </a:r>
            <a:r>
              <a:rPr lang="en-US" sz="2800" dirty="0" smtClean="0"/>
              <a:t>.</a:t>
            </a:r>
            <a:endParaRPr lang="en-US" sz="2800" dirty="0"/>
          </a:p>
        </p:txBody>
      </p:sp>
    </p:spTree>
    <p:extLst>
      <p:ext uri="{BB962C8B-B14F-4D97-AF65-F5344CB8AC3E}">
        <p14:creationId xmlns:p14="http://schemas.microsoft.com/office/powerpoint/2010/main" val="17249449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268" y="1447800"/>
            <a:ext cx="8686800" cy="5257800"/>
          </a:xfrm>
        </p:spPr>
        <p:txBody>
          <a:bodyPr>
            <a:noAutofit/>
          </a:bodyPr>
          <a:lstStyle/>
          <a:p>
            <a:r>
              <a:rPr lang="en-US" sz="2400" b="1" dirty="0" err="1"/>
              <a:t>Thiếu</a:t>
            </a:r>
            <a:r>
              <a:rPr lang="en-US" sz="2400" b="1" dirty="0"/>
              <a:t> </a:t>
            </a:r>
            <a:r>
              <a:rPr lang="en-US" sz="2400" b="1" dirty="0" err="1"/>
              <a:t>máu</a:t>
            </a:r>
            <a:r>
              <a:rPr lang="en-US" sz="2400" b="1" dirty="0"/>
              <a:t> </a:t>
            </a:r>
            <a:r>
              <a:rPr lang="en-US" sz="2400" b="1" dirty="0" err="1"/>
              <a:t>tán</a:t>
            </a:r>
            <a:r>
              <a:rPr lang="en-US" sz="2400" b="1" dirty="0"/>
              <a:t> </a:t>
            </a:r>
            <a:r>
              <a:rPr lang="en-US" sz="2400" b="1" dirty="0" err="1"/>
              <a:t>huyết</a:t>
            </a:r>
            <a:r>
              <a:rPr lang="en-US" sz="2400" b="1" dirty="0"/>
              <a:t> </a:t>
            </a:r>
            <a:r>
              <a:rPr lang="en-US" sz="2400" b="1" dirty="0" err="1"/>
              <a:t>miễn</a:t>
            </a:r>
            <a:r>
              <a:rPr lang="en-US" sz="2400" b="1" dirty="0"/>
              <a:t> </a:t>
            </a:r>
            <a:r>
              <a:rPr lang="en-US" sz="2400" b="1" dirty="0" err="1"/>
              <a:t>dịch</a:t>
            </a:r>
            <a:r>
              <a:rPr lang="en-US" sz="2400" b="1" dirty="0"/>
              <a:t> </a:t>
            </a:r>
            <a:r>
              <a:rPr lang="en-US" sz="2400" b="1" dirty="0" smtClean="0"/>
              <a:t>–</a:t>
            </a:r>
            <a:r>
              <a:rPr lang="en-US" sz="2400" dirty="0" smtClean="0"/>
              <a:t> </a:t>
            </a:r>
            <a:r>
              <a:rPr lang="en-US" sz="2400" b="1" dirty="0" smtClean="0"/>
              <a:t>AIHA</a:t>
            </a:r>
            <a:r>
              <a:rPr lang="en-US" sz="2400" dirty="0"/>
              <a:t> </a:t>
            </a:r>
            <a:r>
              <a:rPr lang="en-US" sz="2400" dirty="0" err="1" smtClean="0"/>
              <a:t>là</a:t>
            </a:r>
            <a:r>
              <a:rPr lang="en-US" sz="2400" dirty="0" smtClean="0"/>
              <a:t> do </a:t>
            </a:r>
            <a:r>
              <a:rPr lang="en-US" sz="2400" b="1" dirty="0" smtClean="0"/>
              <a:t>KT </a:t>
            </a:r>
            <a:r>
              <a:rPr lang="en-US" sz="2400" b="1" dirty="0" err="1" smtClean="0"/>
              <a:t>gắn</a:t>
            </a:r>
            <a:r>
              <a:rPr lang="en-US" sz="2400" b="1" dirty="0" smtClean="0"/>
              <a:t> </a:t>
            </a:r>
            <a:r>
              <a:rPr lang="en-US" sz="2400" b="1" dirty="0" err="1"/>
              <a:t>trên</a:t>
            </a:r>
            <a:r>
              <a:rPr lang="en-US" sz="2400" b="1" dirty="0"/>
              <a:t> </a:t>
            </a:r>
            <a:r>
              <a:rPr lang="en-US" sz="2400" b="1" dirty="0" err="1"/>
              <a:t>bề</a:t>
            </a:r>
            <a:r>
              <a:rPr lang="en-US" sz="2400" b="1" dirty="0"/>
              <a:t> </a:t>
            </a:r>
            <a:r>
              <a:rPr lang="en-US" sz="2400" b="1" dirty="0" err="1"/>
              <a:t>mặt</a:t>
            </a:r>
            <a:r>
              <a:rPr lang="en-US" sz="2400" b="1" dirty="0"/>
              <a:t> </a:t>
            </a:r>
            <a:r>
              <a:rPr lang="en-US" sz="2400" b="1" dirty="0" smtClean="0"/>
              <a:t>KN </a:t>
            </a:r>
            <a:r>
              <a:rPr lang="en-US" sz="2400" b="1" dirty="0" err="1" smtClean="0"/>
              <a:t>hồng</a:t>
            </a:r>
            <a:r>
              <a:rPr lang="en-US" sz="2400" b="1" dirty="0" smtClean="0"/>
              <a:t> </a:t>
            </a:r>
            <a:r>
              <a:rPr lang="en-US" sz="2400" b="1" dirty="0" err="1"/>
              <a:t>cầu</a:t>
            </a:r>
            <a:r>
              <a:rPr lang="en-US" sz="2400" b="1" dirty="0"/>
              <a:t> </a:t>
            </a:r>
            <a:r>
              <a:rPr lang="en-US" sz="2400" dirty="0" err="1"/>
              <a:t>gây</a:t>
            </a:r>
            <a:r>
              <a:rPr lang="en-US" sz="2400" dirty="0"/>
              <a:t> </a:t>
            </a:r>
            <a:r>
              <a:rPr lang="en-US" sz="2400" dirty="0" err="1"/>
              <a:t>phá</a:t>
            </a:r>
            <a:r>
              <a:rPr lang="en-US" sz="2400" dirty="0"/>
              <a:t> </a:t>
            </a:r>
            <a:r>
              <a:rPr lang="en-US" sz="2400" dirty="0" err="1"/>
              <a:t>hủy</a:t>
            </a:r>
            <a:r>
              <a:rPr lang="en-US" sz="2400" dirty="0"/>
              <a:t> </a:t>
            </a:r>
            <a:r>
              <a:rPr lang="en-US" sz="2400" dirty="0" err="1"/>
              <a:t>hồng</a:t>
            </a:r>
            <a:r>
              <a:rPr lang="en-US" sz="2400" dirty="0"/>
              <a:t> </a:t>
            </a:r>
            <a:r>
              <a:rPr lang="en-US" sz="2400" dirty="0" err="1"/>
              <a:t>cầu</a:t>
            </a:r>
            <a:r>
              <a:rPr lang="en-US" sz="2400" dirty="0"/>
              <a:t> </a:t>
            </a:r>
            <a:r>
              <a:rPr lang="en-US" sz="2400" dirty="0" err="1"/>
              <a:t>thông</a:t>
            </a:r>
            <a:r>
              <a:rPr lang="en-US" sz="2400" dirty="0"/>
              <a:t> qua </a:t>
            </a:r>
            <a:r>
              <a:rPr lang="en-US" sz="2400" dirty="0" err="1"/>
              <a:t>hệ</a:t>
            </a:r>
            <a:r>
              <a:rPr lang="en-US" sz="2400" dirty="0"/>
              <a:t> </a:t>
            </a:r>
            <a:r>
              <a:rPr lang="en-US" sz="2400" dirty="0" err="1"/>
              <a:t>thống</a:t>
            </a:r>
            <a:r>
              <a:rPr lang="en-US" sz="2400" dirty="0"/>
              <a:t> </a:t>
            </a:r>
            <a:r>
              <a:rPr lang="en-US" sz="2400" dirty="0" err="1"/>
              <a:t>bổ</a:t>
            </a:r>
            <a:r>
              <a:rPr lang="en-US" sz="2400" dirty="0"/>
              <a:t> </a:t>
            </a:r>
            <a:r>
              <a:rPr lang="en-US" sz="2400" dirty="0" err="1" smtClean="0"/>
              <a:t>thể</a:t>
            </a:r>
            <a:r>
              <a:rPr lang="en-US" sz="2400" dirty="0" smtClean="0"/>
              <a:t> </a:t>
            </a:r>
            <a:r>
              <a:rPr lang="en-US" sz="2400" dirty="0" err="1"/>
              <a:t>hoặc</a:t>
            </a:r>
            <a:r>
              <a:rPr lang="en-US" sz="2400" dirty="0"/>
              <a:t> </a:t>
            </a:r>
            <a:r>
              <a:rPr lang="en-US" sz="2400" dirty="0" err="1"/>
              <a:t>hệ</a:t>
            </a:r>
            <a:r>
              <a:rPr lang="en-US" sz="2400" dirty="0"/>
              <a:t> </a:t>
            </a:r>
            <a:r>
              <a:rPr lang="en-US" sz="2400" dirty="0" err="1"/>
              <a:t>võng</a:t>
            </a:r>
            <a:r>
              <a:rPr lang="en-US" sz="2400" dirty="0"/>
              <a:t> </a:t>
            </a:r>
            <a:r>
              <a:rPr lang="en-US" sz="2400" dirty="0" err="1"/>
              <a:t>nội</a:t>
            </a:r>
            <a:r>
              <a:rPr lang="en-US" sz="2400" dirty="0"/>
              <a:t> </a:t>
            </a:r>
            <a:r>
              <a:rPr lang="en-US" sz="2400" dirty="0" err="1" smtClean="0"/>
              <a:t>mô</a:t>
            </a:r>
            <a:r>
              <a:rPr lang="en-US" sz="2400" dirty="0" smtClean="0"/>
              <a:t>, </a:t>
            </a:r>
            <a:r>
              <a:rPr lang="en-US" sz="2400" dirty="0" err="1" smtClean="0"/>
              <a:t>gồm</a:t>
            </a:r>
            <a:r>
              <a:rPr lang="en-US" sz="2400" dirty="0" smtClean="0"/>
              <a:t> </a:t>
            </a:r>
            <a:r>
              <a:rPr lang="en-US" sz="2400" dirty="0" err="1" smtClean="0"/>
              <a:t>có</a:t>
            </a:r>
            <a:r>
              <a:rPr lang="en-US" sz="2400" dirty="0" smtClean="0"/>
              <a:t> </a:t>
            </a:r>
            <a:r>
              <a:rPr lang="en-US" sz="2400" b="1" dirty="0" err="1" smtClean="0"/>
              <a:t>tán</a:t>
            </a:r>
            <a:r>
              <a:rPr lang="en-US" sz="2400" b="1" dirty="0" smtClean="0"/>
              <a:t> </a:t>
            </a:r>
            <a:r>
              <a:rPr lang="en-US" sz="2400" b="1" dirty="0" err="1" smtClean="0"/>
              <a:t>huyết</a:t>
            </a:r>
            <a:r>
              <a:rPr lang="en-US" sz="2400" b="1" dirty="0" smtClean="0"/>
              <a:t> </a:t>
            </a:r>
            <a:r>
              <a:rPr lang="en-US" sz="2400" b="1" dirty="0" err="1" smtClean="0"/>
              <a:t>nội</a:t>
            </a:r>
            <a:r>
              <a:rPr lang="en-US" sz="2400" b="1" dirty="0" smtClean="0"/>
              <a:t> </a:t>
            </a:r>
            <a:r>
              <a:rPr lang="en-US" sz="2400" b="1" dirty="0" err="1" smtClean="0"/>
              <a:t>mạch</a:t>
            </a:r>
            <a:r>
              <a:rPr lang="en-US" sz="2400" b="1" dirty="0" smtClean="0"/>
              <a:t> </a:t>
            </a:r>
            <a:r>
              <a:rPr lang="en-US" sz="2400" dirty="0" err="1" smtClean="0"/>
              <a:t>và</a:t>
            </a:r>
            <a:r>
              <a:rPr lang="en-US" sz="2400" dirty="0" smtClean="0"/>
              <a:t> </a:t>
            </a:r>
            <a:r>
              <a:rPr lang="en-US" sz="2400" b="1" dirty="0" err="1" smtClean="0"/>
              <a:t>tán</a:t>
            </a:r>
            <a:r>
              <a:rPr lang="en-US" sz="2400" b="1" dirty="0" smtClean="0"/>
              <a:t> </a:t>
            </a:r>
            <a:r>
              <a:rPr lang="en-US" sz="2400" b="1" dirty="0" err="1" smtClean="0"/>
              <a:t>huyết</a:t>
            </a:r>
            <a:r>
              <a:rPr lang="en-US" sz="2400" b="1" dirty="0" smtClean="0"/>
              <a:t> </a:t>
            </a:r>
            <a:r>
              <a:rPr lang="en-US" sz="2400" b="1" dirty="0" err="1" smtClean="0"/>
              <a:t>nội</a:t>
            </a:r>
            <a:r>
              <a:rPr lang="en-US" sz="2400" b="1" dirty="0" smtClean="0"/>
              <a:t> </a:t>
            </a:r>
            <a:r>
              <a:rPr lang="en-US" sz="2400" b="1" dirty="0" err="1" smtClean="0"/>
              <a:t>mô</a:t>
            </a:r>
            <a:r>
              <a:rPr lang="en-US" sz="2400" b="1" dirty="0" smtClean="0"/>
              <a:t> </a:t>
            </a:r>
            <a:r>
              <a:rPr lang="en-US" sz="2400" dirty="0" smtClean="0"/>
              <a:t>(</a:t>
            </a:r>
            <a:r>
              <a:rPr lang="en-US" sz="2400" dirty="0" err="1" smtClean="0"/>
              <a:t>hoặc</a:t>
            </a:r>
            <a:r>
              <a:rPr lang="en-US" sz="2400" dirty="0" smtClean="0"/>
              <a:t> </a:t>
            </a:r>
            <a:r>
              <a:rPr lang="en-US" sz="2400" dirty="0" err="1" smtClean="0"/>
              <a:t>tán</a:t>
            </a:r>
            <a:r>
              <a:rPr lang="en-US" sz="2400" dirty="0" smtClean="0"/>
              <a:t> </a:t>
            </a:r>
            <a:r>
              <a:rPr lang="en-US" sz="2400" dirty="0" err="1" smtClean="0"/>
              <a:t>huyết</a:t>
            </a:r>
            <a:r>
              <a:rPr lang="en-US" sz="2400" dirty="0" smtClean="0"/>
              <a:t> </a:t>
            </a:r>
            <a:r>
              <a:rPr lang="en-US" sz="2400" dirty="0" err="1" smtClean="0"/>
              <a:t>ngoại</a:t>
            </a:r>
            <a:r>
              <a:rPr lang="en-US" sz="2400" dirty="0" smtClean="0"/>
              <a:t> </a:t>
            </a:r>
            <a:r>
              <a:rPr lang="en-US" sz="2400" dirty="0" err="1" smtClean="0"/>
              <a:t>mạch</a:t>
            </a:r>
            <a:r>
              <a:rPr lang="en-US" sz="2400" dirty="0" smtClean="0"/>
              <a:t>).</a:t>
            </a:r>
            <a:endParaRPr lang="en-US" sz="2400" dirty="0"/>
          </a:p>
          <a:p>
            <a:r>
              <a:rPr lang="en-US" sz="2400" b="1" dirty="0" smtClean="0">
                <a:solidFill>
                  <a:srgbClr val="FF0000"/>
                </a:solidFill>
              </a:rPr>
              <a:t>KT </a:t>
            </a:r>
            <a:r>
              <a:rPr lang="en-US" sz="2400" b="1" dirty="0" err="1" smtClean="0">
                <a:solidFill>
                  <a:srgbClr val="FF0000"/>
                </a:solidFill>
              </a:rPr>
              <a:t>nóng</a:t>
            </a:r>
            <a:r>
              <a:rPr lang="en-US" sz="2400" b="1" dirty="0" smtClean="0">
                <a:solidFill>
                  <a:srgbClr val="FF0000"/>
                </a:solidFill>
              </a:rPr>
              <a:t> (</a:t>
            </a:r>
            <a:r>
              <a:rPr lang="en-US" sz="2400" b="1" dirty="0" err="1" smtClean="0">
                <a:solidFill>
                  <a:srgbClr val="FF0000"/>
                </a:solidFill>
              </a:rPr>
              <a:t>thường</a:t>
            </a:r>
            <a:r>
              <a:rPr lang="en-US" sz="2400" b="1" dirty="0" smtClean="0">
                <a:solidFill>
                  <a:srgbClr val="FF0000"/>
                </a:solidFill>
              </a:rPr>
              <a:t> </a:t>
            </a:r>
            <a:r>
              <a:rPr lang="en-US" sz="2400" b="1" dirty="0" err="1" smtClean="0">
                <a:solidFill>
                  <a:srgbClr val="FF0000"/>
                </a:solidFill>
              </a:rPr>
              <a:t>là</a:t>
            </a:r>
            <a:r>
              <a:rPr lang="en-US" sz="2400" b="1" dirty="0" smtClean="0">
                <a:solidFill>
                  <a:srgbClr val="FF0000"/>
                </a:solidFill>
              </a:rPr>
              <a:t> </a:t>
            </a:r>
            <a:r>
              <a:rPr lang="en-US" sz="2400" b="1" dirty="0" err="1" smtClean="0">
                <a:solidFill>
                  <a:srgbClr val="FF0000"/>
                </a:solidFill>
              </a:rPr>
              <a:t>IgG</a:t>
            </a:r>
            <a:r>
              <a:rPr lang="en-US" sz="2400" b="1" dirty="0" smtClean="0">
                <a:solidFill>
                  <a:srgbClr val="FF0000"/>
                </a:solidFill>
              </a:rPr>
              <a:t>) </a:t>
            </a:r>
            <a:r>
              <a:rPr lang="en-US" sz="2400" dirty="0" err="1" smtClean="0"/>
              <a:t>và</a:t>
            </a:r>
            <a:r>
              <a:rPr lang="en-US" sz="2400" dirty="0" smtClean="0"/>
              <a:t> </a:t>
            </a:r>
            <a:r>
              <a:rPr lang="en-US" sz="2400" b="1" dirty="0" smtClean="0">
                <a:solidFill>
                  <a:srgbClr val="002060"/>
                </a:solidFill>
              </a:rPr>
              <a:t>KT </a:t>
            </a:r>
            <a:r>
              <a:rPr lang="en-US" sz="2400" b="1" dirty="0" err="1" smtClean="0">
                <a:solidFill>
                  <a:srgbClr val="002060"/>
                </a:solidFill>
              </a:rPr>
              <a:t>lạnh</a:t>
            </a:r>
            <a:r>
              <a:rPr lang="en-US" sz="2400" b="1" dirty="0" smtClean="0">
                <a:solidFill>
                  <a:srgbClr val="002060"/>
                </a:solidFill>
              </a:rPr>
              <a:t> (</a:t>
            </a:r>
            <a:r>
              <a:rPr lang="en-US" sz="2400" b="1" dirty="0" err="1" smtClean="0">
                <a:solidFill>
                  <a:srgbClr val="002060"/>
                </a:solidFill>
              </a:rPr>
              <a:t>thường</a:t>
            </a:r>
            <a:r>
              <a:rPr lang="en-US" sz="2400" b="1" dirty="0" smtClean="0">
                <a:solidFill>
                  <a:srgbClr val="002060"/>
                </a:solidFill>
              </a:rPr>
              <a:t> </a:t>
            </a:r>
            <a:r>
              <a:rPr lang="en-US" sz="2400" b="1" dirty="0" err="1" smtClean="0">
                <a:solidFill>
                  <a:srgbClr val="002060"/>
                </a:solidFill>
              </a:rPr>
              <a:t>là</a:t>
            </a:r>
            <a:r>
              <a:rPr lang="en-US" sz="2400" b="1" dirty="0" smtClean="0">
                <a:solidFill>
                  <a:srgbClr val="002060"/>
                </a:solidFill>
              </a:rPr>
              <a:t> </a:t>
            </a:r>
            <a:r>
              <a:rPr lang="en-US" sz="2400" b="1" dirty="0" err="1" smtClean="0">
                <a:solidFill>
                  <a:srgbClr val="002060"/>
                </a:solidFill>
              </a:rPr>
              <a:t>IgM</a:t>
            </a:r>
            <a:r>
              <a:rPr lang="en-US" sz="2400" b="1" dirty="0" smtClean="0">
                <a:solidFill>
                  <a:srgbClr val="002060"/>
                </a:solidFill>
              </a:rPr>
              <a:t>)</a:t>
            </a:r>
            <a:r>
              <a:rPr lang="en-US" sz="2400" dirty="0" smtClean="0"/>
              <a:t>.</a:t>
            </a:r>
          </a:p>
          <a:p>
            <a:r>
              <a:rPr lang="en-US" sz="2400" b="1" dirty="0" err="1" smtClean="0"/>
              <a:t>Coomb’s</a:t>
            </a:r>
            <a:r>
              <a:rPr lang="en-US" sz="2400" b="1" dirty="0" smtClean="0"/>
              <a:t> Test </a:t>
            </a:r>
            <a:r>
              <a:rPr lang="en-US" sz="2400" b="1" dirty="0" err="1" smtClean="0"/>
              <a:t>trực</a:t>
            </a:r>
            <a:r>
              <a:rPr lang="en-US" sz="2400" b="1" dirty="0" smtClean="0"/>
              <a:t> </a:t>
            </a:r>
            <a:r>
              <a:rPr lang="en-US" sz="2400" b="1" dirty="0" err="1" smtClean="0"/>
              <a:t>tiếp</a:t>
            </a:r>
            <a:r>
              <a:rPr lang="en-US" sz="2400" b="1" dirty="0" smtClean="0"/>
              <a:t> (DAT) </a:t>
            </a:r>
            <a:r>
              <a:rPr lang="en-US" sz="2400" b="1" dirty="0" err="1" smtClean="0"/>
              <a:t>dương</a:t>
            </a:r>
            <a:r>
              <a:rPr lang="en-US" sz="2400" b="1" dirty="0" smtClean="0"/>
              <a:t> </a:t>
            </a:r>
            <a:r>
              <a:rPr lang="en-US" sz="2400" b="1" dirty="0" err="1" smtClean="0"/>
              <a:t>tính</a:t>
            </a:r>
            <a:r>
              <a:rPr lang="en-US" sz="2400" b="1" dirty="0" smtClean="0"/>
              <a:t>.</a:t>
            </a:r>
          </a:p>
          <a:p>
            <a:r>
              <a:rPr lang="en-US" sz="2400" dirty="0" err="1" smtClean="0"/>
              <a:t>Cân</a:t>
            </a:r>
            <a:r>
              <a:rPr lang="en-US" sz="2400" dirty="0" smtClean="0"/>
              <a:t> </a:t>
            </a:r>
            <a:r>
              <a:rPr lang="en-US" sz="2400" dirty="0" err="1" smtClean="0"/>
              <a:t>nhắc</a:t>
            </a:r>
            <a:r>
              <a:rPr lang="en-US" sz="2400" dirty="0" smtClean="0"/>
              <a:t> </a:t>
            </a:r>
            <a:r>
              <a:rPr lang="en-US" sz="2400" dirty="0" err="1" smtClean="0"/>
              <a:t>điều</a:t>
            </a:r>
            <a:r>
              <a:rPr lang="en-US" sz="2400" dirty="0" smtClean="0"/>
              <a:t> </a:t>
            </a:r>
            <a:r>
              <a:rPr lang="en-US" sz="2400" dirty="0" err="1" smtClean="0"/>
              <a:t>trị</a:t>
            </a:r>
            <a:r>
              <a:rPr lang="en-US" sz="2400" dirty="0" smtClean="0"/>
              <a:t> </a:t>
            </a:r>
            <a:r>
              <a:rPr lang="en-US" sz="2400" dirty="0" err="1" smtClean="0"/>
              <a:t>tùy</a:t>
            </a:r>
            <a:r>
              <a:rPr lang="en-US" sz="2400" dirty="0" smtClean="0"/>
              <a:t> </a:t>
            </a:r>
            <a:r>
              <a:rPr lang="en-US" sz="2400" dirty="0" err="1" smtClean="0"/>
              <a:t>từng</a:t>
            </a:r>
            <a:r>
              <a:rPr lang="en-US" sz="2400" dirty="0" smtClean="0"/>
              <a:t> </a:t>
            </a:r>
            <a:r>
              <a:rPr lang="en-US" sz="2400" dirty="0" err="1" smtClean="0"/>
              <a:t>bệnh</a:t>
            </a:r>
            <a:r>
              <a:rPr lang="en-US" sz="2400" dirty="0" smtClean="0"/>
              <a:t> </a:t>
            </a:r>
            <a:r>
              <a:rPr lang="en-US" sz="2400" dirty="0" err="1" smtClean="0"/>
              <a:t>nhân</a:t>
            </a:r>
            <a:r>
              <a:rPr lang="en-US" sz="2400" dirty="0" smtClean="0"/>
              <a:t> (</a:t>
            </a:r>
            <a:r>
              <a:rPr lang="en-US" sz="2400" dirty="0" err="1" smtClean="0"/>
              <a:t>chẩn</a:t>
            </a:r>
            <a:r>
              <a:rPr lang="en-US" sz="2400" dirty="0" smtClean="0"/>
              <a:t> </a:t>
            </a:r>
            <a:r>
              <a:rPr lang="en-US" sz="2400" dirty="0" err="1" smtClean="0"/>
              <a:t>đoán</a:t>
            </a:r>
            <a:r>
              <a:rPr lang="en-US" sz="2400" dirty="0" smtClean="0"/>
              <a:t>, </a:t>
            </a:r>
            <a:r>
              <a:rPr lang="en-US" sz="2400" dirty="0" err="1" smtClean="0"/>
              <a:t>loại</a:t>
            </a:r>
            <a:r>
              <a:rPr lang="en-US" sz="2400" dirty="0" smtClean="0"/>
              <a:t> </a:t>
            </a:r>
            <a:r>
              <a:rPr lang="en-US" sz="2400" dirty="0" err="1" smtClean="0"/>
              <a:t>tán</a:t>
            </a:r>
            <a:r>
              <a:rPr lang="en-US" sz="2400" dirty="0" smtClean="0"/>
              <a:t> </a:t>
            </a:r>
            <a:r>
              <a:rPr lang="en-US" sz="2400" dirty="0" err="1" smtClean="0"/>
              <a:t>huyết</a:t>
            </a:r>
            <a:r>
              <a:rPr lang="en-US" sz="2400" dirty="0" smtClean="0"/>
              <a:t>, </a:t>
            </a:r>
            <a:r>
              <a:rPr lang="en-US" sz="2400" dirty="0" err="1" smtClean="0"/>
              <a:t>mức</a:t>
            </a:r>
            <a:r>
              <a:rPr lang="en-US" sz="2400" dirty="0" smtClean="0"/>
              <a:t> </a:t>
            </a:r>
            <a:r>
              <a:rPr lang="en-US" sz="2400" dirty="0" err="1" smtClean="0"/>
              <a:t>độ</a:t>
            </a:r>
            <a:r>
              <a:rPr lang="en-US" sz="2400" dirty="0" smtClean="0"/>
              <a:t> </a:t>
            </a:r>
            <a:r>
              <a:rPr lang="en-US" sz="2400" dirty="0" err="1" smtClean="0"/>
              <a:t>trầm</a:t>
            </a:r>
            <a:r>
              <a:rPr lang="en-US" sz="2400" dirty="0" smtClean="0"/>
              <a:t> </a:t>
            </a:r>
            <a:r>
              <a:rPr lang="en-US" sz="2400" dirty="0" err="1" smtClean="0"/>
              <a:t>trọng</a:t>
            </a:r>
            <a:r>
              <a:rPr lang="en-US" sz="2400" dirty="0" smtClean="0"/>
              <a:t>, </a:t>
            </a:r>
            <a:r>
              <a:rPr lang="en-US" sz="2400" dirty="0" err="1" smtClean="0"/>
              <a:t>khả</a:t>
            </a:r>
            <a:r>
              <a:rPr lang="en-US" sz="2400" dirty="0" smtClean="0"/>
              <a:t> </a:t>
            </a:r>
            <a:r>
              <a:rPr lang="en-US" sz="2400" dirty="0" err="1" smtClean="0"/>
              <a:t>năng</a:t>
            </a:r>
            <a:r>
              <a:rPr lang="en-US" sz="2400" dirty="0" smtClean="0"/>
              <a:t> </a:t>
            </a:r>
            <a:r>
              <a:rPr lang="en-US" sz="2400" dirty="0" err="1" smtClean="0"/>
              <a:t>kinh</a:t>
            </a:r>
            <a:r>
              <a:rPr lang="en-US" sz="2400" dirty="0" smtClean="0"/>
              <a:t> </a:t>
            </a:r>
            <a:r>
              <a:rPr lang="en-US" sz="2400" dirty="0" err="1" smtClean="0"/>
              <a:t>tế</a:t>
            </a:r>
            <a:r>
              <a:rPr lang="en-US" sz="2400" dirty="0" smtClean="0"/>
              <a:t>…)</a:t>
            </a:r>
            <a:endParaRPr lang="en-US" sz="2400" dirty="0"/>
          </a:p>
          <a:p>
            <a:r>
              <a:rPr lang="en-US" sz="2400" dirty="0" err="1" smtClean="0"/>
              <a:t>Cần</a:t>
            </a:r>
            <a:r>
              <a:rPr lang="en-US" sz="2400" dirty="0" smtClean="0"/>
              <a:t> </a:t>
            </a:r>
            <a:r>
              <a:rPr lang="en-US" sz="2400" dirty="0" err="1" smtClean="0"/>
              <a:t>tầm</a:t>
            </a:r>
            <a:r>
              <a:rPr lang="en-US" sz="2400" dirty="0" smtClean="0"/>
              <a:t> </a:t>
            </a:r>
            <a:r>
              <a:rPr lang="en-US" sz="2400" dirty="0" err="1" smtClean="0"/>
              <a:t>soát</a:t>
            </a:r>
            <a:r>
              <a:rPr lang="en-US" sz="2400" dirty="0" smtClean="0"/>
              <a:t> SLE, CLL, </a:t>
            </a:r>
            <a:r>
              <a:rPr lang="en-US" sz="2400" dirty="0" err="1" smtClean="0"/>
              <a:t>thuốc</a:t>
            </a:r>
            <a:r>
              <a:rPr lang="en-US" sz="2400" dirty="0" smtClean="0"/>
              <a:t> </a:t>
            </a:r>
            <a:r>
              <a:rPr lang="en-US" sz="2400" dirty="0" err="1" smtClean="0"/>
              <a:t>đối</a:t>
            </a:r>
            <a:r>
              <a:rPr lang="en-US" sz="2400" dirty="0" smtClean="0"/>
              <a:t> </a:t>
            </a:r>
            <a:r>
              <a:rPr lang="en-US" sz="2400" dirty="0" err="1" smtClean="0"/>
              <a:t>với</a:t>
            </a:r>
            <a:r>
              <a:rPr lang="en-US" sz="2400" dirty="0" smtClean="0"/>
              <a:t> AIHA – KT </a:t>
            </a:r>
            <a:r>
              <a:rPr lang="en-US" sz="2400" dirty="0" err="1" smtClean="0"/>
              <a:t>nóng</a:t>
            </a:r>
            <a:r>
              <a:rPr lang="en-US" sz="2400" dirty="0" smtClean="0"/>
              <a:t>; </a:t>
            </a:r>
            <a:r>
              <a:rPr lang="en-US" sz="2400" dirty="0" err="1" smtClean="0"/>
              <a:t>tăng</a:t>
            </a:r>
            <a:r>
              <a:rPr lang="en-US" sz="2400" dirty="0" smtClean="0"/>
              <a:t> </a:t>
            </a:r>
            <a:r>
              <a:rPr lang="en-US" sz="2400" dirty="0" err="1" smtClean="0"/>
              <a:t>bạch</a:t>
            </a:r>
            <a:r>
              <a:rPr lang="en-US" sz="2400" dirty="0" smtClean="0"/>
              <a:t> </a:t>
            </a:r>
            <a:r>
              <a:rPr lang="en-US" sz="2400" dirty="0" err="1" smtClean="0"/>
              <a:t>cầu</a:t>
            </a:r>
            <a:r>
              <a:rPr lang="en-US" sz="2400" dirty="0" smtClean="0"/>
              <a:t> </a:t>
            </a:r>
            <a:r>
              <a:rPr lang="en-US" sz="2400" dirty="0" err="1" smtClean="0"/>
              <a:t>đơn</a:t>
            </a:r>
            <a:r>
              <a:rPr lang="en-US" sz="2400" dirty="0" smtClean="0"/>
              <a:t> </a:t>
            </a:r>
            <a:r>
              <a:rPr lang="en-US" sz="2400" dirty="0" err="1" smtClean="0"/>
              <a:t>nhân</a:t>
            </a:r>
            <a:r>
              <a:rPr lang="en-US" sz="2400" dirty="0" smtClean="0"/>
              <a:t> </a:t>
            </a:r>
            <a:r>
              <a:rPr lang="en-US" sz="2400" dirty="0" err="1" smtClean="0"/>
              <a:t>nhiễm</a:t>
            </a:r>
            <a:r>
              <a:rPr lang="en-US" sz="2400" dirty="0" smtClean="0"/>
              <a:t> </a:t>
            </a:r>
            <a:r>
              <a:rPr lang="en-US" sz="2400" dirty="0" err="1" smtClean="0"/>
              <a:t>khuẩn</a:t>
            </a:r>
            <a:r>
              <a:rPr lang="en-US" sz="2400" dirty="0" smtClean="0"/>
              <a:t>, mycoplasma, lymphoma, </a:t>
            </a:r>
            <a:r>
              <a:rPr lang="en-US" sz="2400" dirty="0" err="1" smtClean="0"/>
              <a:t>Waldenstrom</a:t>
            </a:r>
            <a:r>
              <a:rPr lang="en-US" sz="2400" dirty="0" smtClean="0"/>
              <a:t> </a:t>
            </a:r>
            <a:r>
              <a:rPr lang="en-US" sz="2400" dirty="0" err="1" smtClean="0"/>
              <a:t>đối</a:t>
            </a:r>
            <a:r>
              <a:rPr lang="en-US" sz="2400" dirty="0" smtClean="0"/>
              <a:t> </a:t>
            </a:r>
            <a:r>
              <a:rPr lang="en-US" sz="2400" dirty="0" err="1" smtClean="0"/>
              <a:t>với</a:t>
            </a:r>
            <a:r>
              <a:rPr lang="en-US" sz="2400" dirty="0" smtClean="0"/>
              <a:t> KT </a:t>
            </a:r>
            <a:r>
              <a:rPr lang="en-US" sz="2400" dirty="0" err="1" smtClean="0"/>
              <a:t>lạnh</a:t>
            </a:r>
            <a:r>
              <a:rPr lang="en-US" sz="2400" dirty="0" smtClean="0"/>
              <a:t>.</a:t>
            </a:r>
          </a:p>
        </p:txBody>
      </p:sp>
      <p:sp>
        <p:nvSpPr>
          <p:cNvPr id="6" name="Title 1"/>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lstStyle/>
          <a:p>
            <a:r>
              <a:rPr lang="en-US" b="1" dirty="0" err="1" smtClean="0">
                <a:effectLst>
                  <a:outerShdw blurRad="38100" dist="38100" dir="2700000" algn="tl">
                    <a:srgbClr val="000000">
                      <a:alpha val="43137"/>
                    </a:srgbClr>
                  </a:outerShdw>
                </a:effectLst>
              </a:rPr>
              <a:t>Tóm</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lại</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50677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408" t="3019" r="909" b="-457"/>
          <a:stretch/>
        </p:blipFill>
        <p:spPr>
          <a:xfrm>
            <a:off x="701566" y="1174531"/>
            <a:ext cx="7760804" cy="4540469"/>
          </a:xfrm>
        </p:spPr>
      </p:pic>
    </p:spTree>
    <p:extLst>
      <p:ext uri="{BB962C8B-B14F-4D97-AF65-F5344CB8AC3E}">
        <p14:creationId xmlns:p14="http://schemas.microsoft.com/office/powerpoint/2010/main" val="1753600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b="1" dirty="0" err="1" smtClean="0">
                <a:effectLst>
                  <a:outerShdw blurRad="38100" dist="38100" dir="2700000" algn="tl">
                    <a:srgbClr val="000000">
                      <a:alpha val="43137"/>
                    </a:srgbClr>
                  </a:outerShdw>
                </a:effectLst>
              </a:rPr>
              <a:t>Dịch</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tễ</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học</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3810000"/>
          </a:xfrm>
        </p:spPr>
        <p:txBody>
          <a:bodyPr>
            <a:noAutofit/>
          </a:bodyPr>
          <a:lstStyle/>
          <a:p>
            <a:r>
              <a:rPr lang="en-US" sz="2800" dirty="0" err="1" smtClean="0"/>
              <a:t>Tỉ</a:t>
            </a:r>
            <a:r>
              <a:rPr lang="en-US" sz="2800" dirty="0" smtClean="0"/>
              <a:t> </a:t>
            </a:r>
            <a:r>
              <a:rPr lang="en-US" sz="2800" dirty="0" err="1" smtClean="0"/>
              <a:t>lệ</a:t>
            </a:r>
            <a:r>
              <a:rPr lang="en-US" sz="2800" dirty="0" smtClean="0"/>
              <a:t> </a:t>
            </a:r>
            <a:r>
              <a:rPr lang="en-US" sz="2800" dirty="0" err="1" smtClean="0"/>
              <a:t>mới</a:t>
            </a:r>
            <a:r>
              <a:rPr lang="en-US" sz="2800" dirty="0" smtClean="0"/>
              <a:t> </a:t>
            </a:r>
            <a:r>
              <a:rPr lang="en-US" sz="2800" dirty="0" err="1" smtClean="0"/>
              <a:t>mắc</a:t>
            </a:r>
            <a:r>
              <a:rPr lang="en-US" sz="2800" dirty="0"/>
              <a:t>:</a:t>
            </a:r>
            <a:r>
              <a:rPr lang="en-US" sz="2800" dirty="0" smtClean="0"/>
              <a:t> 1 – 3 /100.000 </a:t>
            </a:r>
            <a:r>
              <a:rPr lang="en-US" sz="2800" dirty="0" err="1" smtClean="0"/>
              <a:t>người</a:t>
            </a:r>
            <a:r>
              <a:rPr lang="en-US" sz="2800" dirty="0" smtClean="0"/>
              <a:t>/</a:t>
            </a:r>
            <a:r>
              <a:rPr lang="en-US" sz="2800" dirty="0" err="1" smtClean="0"/>
              <a:t>năm</a:t>
            </a:r>
            <a:r>
              <a:rPr lang="en-US" sz="2800" dirty="0"/>
              <a:t>.</a:t>
            </a:r>
            <a:endParaRPr lang="en-US" sz="2800" dirty="0" smtClean="0"/>
          </a:p>
          <a:p>
            <a:r>
              <a:rPr lang="en-US" sz="2800" dirty="0" smtClean="0"/>
              <a:t>75 – 90% </a:t>
            </a:r>
            <a:r>
              <a:rPr lang="en-US" sz="2800" dirty="0" err="1" smtClean="0"/>
              <a:t>các</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smtClean="0"/>
              <a:t>là</a:t>
            </a:r>
            <a:r>
              <a:rPr lang="en-US" sz="2800" dirty="0" smtClean="0"/>
              <a:t> </a:t>
            </a:r>
            <a:r>
              <a:rPr lang="en-US" sz="2800" dirty="0" err="1" smtClean="0"/>
              <a:t>thiếu</a:t>
            </a:r>
            <a:r>
              <a:rPr lang="en-US" sz="2800" dirty="0" smtClean="0"/>
              <a:t> </a:t>
            </a:r>
            <a:r>
              <a:rPr lang="en-US" sz="2800" dirty="0" err="1" smtClean="0"/>
              <a:t>máu</a:t>
            </a:r>
            <a:r>
              <a:rPr lang="en-US" sz="2800" dirty="0" smtClean="0"/>
              <a:t> </a:t>
            </a:r>
            <a:r>
              <a:rPr lang="en-US" sz="2800" dirty="0" err="1" smtClean="0"/>
              <a:t>tán</a:t>
            </a:r>
            <a:r>
              <a:rPr lang="en-US" sz="2800" dirty="0" smtClean="0"/>
              <a:t> </a:t>
            </a:r>
            <a:r>
              <a:rPr lang="en-US" sz="2800" dirty="0" err="1" smtClean="0"/>
              <a:t>huyết</a:t>
            </a:r>
            <a:r>
              <a:rPr lang="en-US" sz="2800" dirty="0" smtClean="0"/>
              <a:t> </a:t>
            </a:r>
            <a:r>
              <a:rPr lang="en-US" sz="2800" dirty="0" err="1" smtClean="0"/>
              <a:t>miễn</a:t>
            </a:r>
            <a:r>
              <a:rPr lang="en-US" sz="2800" dirty="0" smtClean="0"/>
              <a:t> </a:t>
            </a:r>
            <a:r>
              <a:rPr lang="en-US" sz="2800" dirty="0" err="1" smtClean="0"/>
              <a:t>dịch</a:t>
            </a:r>
            <a:r>
              <a:rPr lang="en-US" sz="2800" dirty="0" smtClean="0"/>
              <a:t> </a:t>
            </a:r>
            <a:r>
              <a:rPr lang="en-US" sz="2800" dirty="0" err="1" smtClean="0"/>
              <a:t>là</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b="1" dirty="0" err="1" smtClean="0"/>
              <a:t>kháng</a:t>
            </a:r>
            <a:r>
              <a:rPr lang="en-US" sz="2800" b="1" dirty="0" smtClean="0"/>
              <a:t> </a:t>
            </a:r>
            <a:r>
              <a:rPr lang="en-US" sz="2800" b="1" dirty="0" err="1" smtClean="0"/>
              <a:t>thể</a:t>
            </a:r>
            <a:r>
              <a:rPr lang="en-US" sz="2800" b="1" dirty="0" smtClean="0"/>
              <a:t> </a:t>
            </a:r>
            <a:r>
              <a:rPr lang="en-US" sz="2800" b="1" dirty="0" err="1" smtClean="0"/>
              <a:t>nóng</a:t>
            </a:r>
            <a:r>
              <a:rPr lang="en-US" sz="2800" dirty="0" smtClean="0"/>
              <a:t>.</a:t>
            </a:r>
          </a:p>
          <a:p>
            <a:r>
              <a:rPr lang="en-US" sz="2800" dirty="0" smtClean="0"/>
              <a:t>50% </a:t>
            </a:r>
            <a:r>
              <a:rPr lang="en-US" sz="2800" dirty="0" err="1" smtClean="0"/>
              <a:t>trường</a:t>
            </a:r>
            <a:r>
              <a:rPr lang="en-US" sz="2800" dirty="0" smtClean="0"/>
              <a:t> </a:t>
            </a:r>
            <a:r>
              <a:rPr lang="en-US" sz="2800" dirty="0" err="1" smtClean="0"/>
              <a:t>hợp</a:t>
            </a:r>
            <a:r>
              <a:rPr lang="en-US" sz="2800" dirty="0" smtClean="0"/>
              <a:t> </a:t>
            </a:r>
            <a:r>
              <a:rPr lang="en-US" sz="2800" dirty="0" err="1" smtClean="0"/>
              <a:t>là</a:t>
            </a:r>
            <a:r>
              <a:rPr lang="en-US" sz="2800" dirty="0" smtClean="0"/>
              <a:t> TMTHMD </a:t>
            </a:r>
            <a:r>
              <a:rPr lang="en-US" sz="2800" b="1" dirty="0" err="1" smtClean="0"/>
              <a:t>tiên</a:t>
            </a:r>
            <a:r>
              <a:rPr lang="en-US" sz="2800" b="1" dirty="0" smtClean="0"/>
              <a:t> </a:t>
            </a:r>
            <a:r>
              <a:rPr lang="en-US" sz="2800" b="1" dirty="0" err="1" smtClean="0"/>
              <a:t>phát</a:t>
            </a:r>
            <a:r>
              <a:rPr lang="en-US" sz="2800" b="1" dirty="0" smtClean="0"/>
              <a:t> </a:t>
            </a:r>
            <a:r>
              <a:rPr lang="en-US" sz="2800" dirty="0" smtClean="0"/>
              <a:t>(</a:t>
            </a:r>
            <a:r>
              <a:rPr lang="en-US" sz="2800" dirty="0" err="1" smtClean="0"/>
              <a:t>vô</a:t>
            </a:r>
            <a:r>
              <a:rPr lang="en-US" sz="2800" dirty="0" smtClean="0"/>
              <a:t> </a:t>
            </a:r>
            <a:r>
              <a:rPr lang="en-US" sz="2800" dirty="0" err="1" smtClean="0"/>
              <a:t>căn</a:t>
            </a:r>
            <a:r>
              <a:rPr lang="en-US" sz="2800" dirty="0" smtClean="0"/>
              <a:t>).</a:t>
            </a:r>
          </a:p>
          <a:p>
            <a:r>
              <a:rPr lang="en-US" sz="2800" dirty="0" err="1"/>
              <a:t>H</a:t>
            </a:r>
            <a:r>
              <a:rPr lang="en-US" sz="2800" dirty="0" err="1" smtClean="0"/>
              <a:t>iểu</a:t>
            </a:r>
            <a:r>
              <a:rPr lang="en-US" sz="2800" dirty="0" smtClean="0"/>
              <a:t> </a:t>
            </a:r>
            <a:r>
              <a:rPr lang="en-US" sz="2800" dirty="0" err="1" smtClean="0"/>
              <a:t>rõ</a:t>
            </a:r>
            <a:r>
              <a:rPr lang="en-US" sz="2800" dirty="0" smtClean="0"/>
              <a:t> </a:t>
            </a:r>
            <a:r>
              <a:rPr lang="en-US" sz="2800" dirty="0" err="1" smtClean="0"/>
              <a:t>hơn</a:t>
            </a:r>
            <a:r>
              <a:rPr lang="en-US" sz="2800" dirty="0" smtClean="0"/>
              <a:t> </a:t>
            </a:r>
            <a:r>
              <a:rPr lang="en-US" sz="2800" dirty="0" err="1" smtClean="0"/>
              <a:t>về</a:t>
            </a:r>
            <a:r>
              <a:rPr lang="en-US" sz="2800" dirty="0" smtClean="0"/>
              <a:t> </a:t>
            </a:r>
            <a:r>
              <a:rPr lang="en-US" sz="2800" dirty="0" err="1" smtClean="0"/>
              <a:t>sinh</a:t>
            </a:r>
            <a:r>
              <a:rPr lang="en-US" sz="2800" dirty="0" smtClean="0"/>
              <a:t> </a:t>
            </a:r>
            <a:r>
              <a:rPr lang="en-US" sz="2800" dirty="0" err="1" smtClean="0"/>
              <a:t>lý</a:t>
            </a:r>
            <a:r>
              <a:rPr lang="en-US" sz="2800" dirty="0" smtClean="0"/>
              <a:t> </a:t>
            </a:r>
            <a:r>
              <a:rPr lang="en-US" sz="2800" dirty="0" err="1" smtClean="0"/>
              <a:t>bệnh</a:t>
            </a:r>
            <a:r>
              <a:rPr lang="en-US" sz="2800" dirty="0"/>
              <a:t> </a:t>
            </a:r>
            <a:r>
              <a:rPr lang="en-US" sz="2800" dirty="0" err="1" smtClean="0"/>
              <a:t>cũng</a:t>
            </a:r>
            <a:r>
              <a:rPr lang="en-US" sz="2800" dirty="0" smtClean="0"/>
              <a:t> </a:t>
            </a:r>
            <a:r>
              <a:rPr lang="en-US" sz="2800" dirty="0" err="1" smtClean="0"/>
              <a:t>như</a:t>
            </a:r>
            <a:r>
              <a:rPr lang="en-US" sz="2800" dirty="0" smtClean="0"/>
              <a:t> </a:t>
            </a:r>
            <a:r>
              <a:rPr lang="en-US" sz="2800" dirty="0" err="1" smtClean="0"/>
              <a:t>việc</a:t>
            </a:r>
            <a:r>
              <a:rPr lang="en-US" sz="2800" dirty="0" smtClean="0"/>
              <a:t> </a:t>
            </a:r>
            <a:r>
              <a:rPr lang="en-US" sz="2800" dirty="0" err="1" smtClean="0"/>
              <a:t>sử</a:t>
            </a:r>
            <a:r>
              <a:rPr lang="en-US" sz="2800" dirty="0" smtClean="0"/>
              <a:t> </a:t>
            </a:r>
            <a:r>
              <a:rPr lang="en-US" sz="2800" dirty="0" err="1" smtClean="0"/>
              <a:t>dụng</a:t>
            </a:r>
            <a:r>
              <a:rPr lang="en-US" sz="2800" dirty="0" smtClean="0"/>
              <a:t> anti-CD20 +/- </a:t>
            </a:r>
            <a:r>
              <a:rPr lang="en-US" sz="2800" dirty="0" err="1" smtClean="0"/>
              <a:t>thuốc</a:t>
            </a:r>
            <a:r>
              <a:rPr lang="en-US" sz="2800" dirty="0" smtClean="0"/>
              <a:t> </a:t>
            </a:r>
            <a:r>
              <a:rPr lang="en-US" sz="2800" dirty="0" err="1" smtClean="0"/>
              <a:t>ức</a:t>
            </a:r>
            <a:r>
              <a:rPr lang="en-US" sz="2800" dirty="0" smtClean="0"/>
              <a:t> </a:t>
            </a:r>
            <a:r>
              <a:rPr lang="en-US" sz="2800" dirty="0" err="1" smtClean="0"/>
              <a:t>chế</a:t>
            </a:r>
            <a:r>
              <a:rPr lang="en-US" sz="2800" dirty="0" smtClean="0"/>
              <a:t> </a:t>
            </a:r>
            <a:r>
              <a:rPr lang="en-US" sz="2800" dirty="0" err="1" smtClean="0"/>
              <a:t>miễn</a:t>
            </a:r>
            <a:r>
              <a:rPr lang="en-US" sz="2800" dirty="0" smtClean="0"/>
              <a:t> </a:t>
            </a:r>
            <a:r>
              <a:rPr lang="en-US" sz="2800" dirty="0" err="1" smtClean="0"/>
              <a:t>dịch</a:t>
            </a:r>
            <a:r>
              <a:rPr lang="en-US" sz="2800" dirty="0" smtClean="0"/>
              <a:t> </a:t>
            </a:r>
            <a:r>
              <a:rPr lang="en-US" sz="2800" dirty="0" smtClean="0">
                <a:sym typeface="Wingdings" pitchFamily="2" charset="2"/>
              </a:rPr>
              <a:t></a:t>
            </a:r>
            <a:r>
              <a:rPr lang="en-US" sz="2800" dirty="0" smtClean="0"/>
              <a:t> </a:t>
            </a:r>
            <a:r>
              <a:rPr lang="en-US" sz="2800" dirty="0" err="1" smtClean="0"/>
              <a:t>hiệu</a:t>
            </a:r>
            <a:r>
              <a:rPr lang="en-US" sz="2800" dirty="0" smtClean="0"/>
              <a:t> </a:t>
            </a:r>
            <a:r>
              <a:rPr lang="en-US" sz="2800" dirty="0" err="1" smtClean="0"/>
              <a:t>quả</a:t>
            </a:r>
            <a:r>
              <a:rPr lang="en-US" sz="2800" dirty="0" smtClean="0"/>
              <a:t> </a:t>
            </a:r>
            <a:r>
              <a:rPr lang="en-US" sz="2800" dirty="0" err="1" smtClean="0"/>
              <a:t>điều</a:t>
            </a:r>
            <a:r>
              <a:rPr lang="en-US" sz="2800" dirty="0" smtClean="0"/>
              <a:t> </a:t>
            </a:r>
            <a:r>
              <a:rPr lang="en-US" sz="2800" dirty="0" err="1" smtClean="0"/>
              <a:t>trị</a:t>
            </a:r>
            <a:r>
              <a:rPr lang="en-US" sz="2800" dirty="0" smtClean="0"/>
              <a:t> </a:t>
            </a:r>
            <a:r>
              <a:rPr lang="en-US" sz="2800" dirty="0" err="1" smtClean="0"/>
              <a:t>ngày</a:t>
            </a:r>
            <a:r>
              <a:rPr lang="en-US" sz="2800" dirty="0" smtClean="0"/>
              <a:t> </a:t>
            </a:r>
            <a:r>
              <a:rPr lang="en-US" sz="2800" dirty="0" err="1" smtClean="0"/>
              <a:t>càng</a:t>
            </a:r>
            <a:r>
              <a:rPr lang="en-US" sz="2800" dirty="0" smtClean="0"/>
              <a:t> </a:t>
            </a:r>
            <a:r>
              <a:rPr lang="en-US" sz="2800" dirty="0" err="1" smtClean="0"/>
              <a:t>được</a:t>
            </a:r>
            <a:r>
              <a:rPr lang="en-US" sz="2800" dirty="0" smtClean="0"/>
              <a:t> </a:t>
            </a:r>
            <a:r>
              <a:rPr lang="en-US" sz="2800" dirty="0" err="1" smtClean="0"/>
              <a:t>nâng</a:t>
            </a:r>
            <a:r>
              <a:rPr lang="en-US" sz="2800" dirty="0" smtClean="0"/>
              <a:t> </a:t>
            </a:r>
            <a:r>
              <a:rPr lang="en-US" sz="2800" dirty="0" err="1" smtClean="0"/>
              <a:t>cao</a:t>
            </a:r>
            <a:r>
              <a:rPr lang="en-US" sz="2800" dirty="0" smtClean="0"/>
              <a:t>.</a:t>
            </a:r>
          </a:p>
        </p:txBody>
      </p:sp>
    </p:spTree>
    <p:extLst>
      <p:ext uri="{BB962C8B-B14F-4D97-AF65-F5344CB8AC3E}">
        <p14:creationId xmlns:p14="http://schemas.microsoft.com/office/powerpoint/2010/main" val="3511580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295400"/>
            <a:ext cx="8991600" cy="4495800"/>
          </a:xfrm>
        </p:spPr>
      </p:pic>
    </p:spTree>
    <p:extLst>
      <p:ext uri="{BB962C8B-B14F-4D97-AF65-F5344CB8AC3E}">
        <p14:creationId xmlns:p14="http://schemas.microsoft.com/office/powerpoint/2010/main" val="323449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
                    </a14:imgEffect>
                  </a14:imgLayer>
                </a14:imgProps>
              </a:ext>
              <a:ext uri="{28A0092B-C50C-407E-A947-70E740481C1C}">
                <a14:useLocalDpi xmlns:a14="http://schemas.microsoft.com/office/drawing/2010/main" val="0"/>
              </a:ext>
            </a:extLst>
          </a:blip>
          <a:srcRect t="16208" b="17126"/>
          <a:stretch/>
        </p:blipFill>
        <p:spPr>
          <a:xfrm>
            <a:off x="1905000" y="3886200"/>
            <a:ext cx="5181600" cy="2590800"/>
          </a:xfrm>
          <a:prstGeom prst="rect">
            <a:avLst/>
          </a:prstGeom>
        </p:spPr>
      </p:pic>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b="1" dirty="0" err="1" smtClean="0">
                <a:effectLst>
                  <a:outerShdw blurRad="38100" dist="38100" dir="2700000" algn="tl">
                    <a:srgbClr val="000000">
                      <a:alpha val="43137"/>
                    </a:srgbClr>
                  </a:outerShdw>
                </a:effectLst>
              </a:rPr>
              <a:t>Các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khái</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niệ</a:t>
            </a:r>
            <a:r>
              <a:rPr lang="en-US" b="1" dirty="0" err="1">
                <a:effectLst>
                  <a:outerShdw blurRad="38100" dist="38100" dir="2700000" algn="tl">
                    <a:srgbClr val="000000">
                      <a:alpha val="43137"/>
                    </a:srgbClr>
                  </a:outerShdw>
                </a:effectLst>
              </a:rPr>
              <a:t>m</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438400"/>
          </a:xfrm>
        </p:spPr>
        <p:txBody>
          <a:bodyPr>
            <a:normAutofit/>
          </a:bodyPr>
          <a:lstStyle/>
          <a:p>
            <a:r>
              <a:rPr lang="en-US" sz="2800" b="1" dirty="0" err="1" smtClean="0"/>
              <a:t>Thiếu</a:t>
            </a:r>
            <a:r>
              <a:rPr lang="en-US" sz="2800" b="1" dirty="0" smtClean="0"/>
              <a:t> </a:t>
            </a:r>
            <a:r>
              <a:rPr lang="en-US" sz="2800" b="1" dirty="0" err="1" smtClean="0"/>
              <a:t>máu</a:t>
            </a:r>
            <a:r>
              <a:rPr lang="en-US" sz="2800" b="1" dirty="0" smtClean="0"/>
              <a:t> </a:t>
            </a:r>
            <a:r>
              <a:rPr lang="en-US" sz="2800" b="1" dirty="0" err="1" smtClean="0"/>
              <a:t>tán</a:t>
            </a:r>
            <a:r>
              <a:rPr lang="en-US" sz="2800" b="1" dirty="0" smtClean="0"/>
              <a:t> </a:t>
            </a:r>
            <a:r>
              <a:rPr lang="en-US" sz="2800" b="1" dirty="0" err="1" smtClean="0"/>
              <a:t>huyết</a:t>
            </a:r>
            <a:r>
              <a:rPr lang="en-US" sz="2800" b="1" dirty="0" smtClean="0"/>
              <a:t> </a:t>
            </a:r>
            <a:r>
              <a:rPr lang="en-US" sz="2800" b="1" dirty="0" err="1" smtClean="0"/>
              <a:t>miễn</a:t>
            </a:r>
            <a:r>
              <a:rPr lang="en-US" sz="2800" b="1" dirty="0" smtClean="0"/>
              <a:t> </a:t>
            </a:r>
            <a:r>
              <a:rPr lang="en-US" sz="2800" b="1" dirty="0" err="1" smtClean="0"/>
              <a:t>dịch</a:t>
            </a:r>
            <a:r>
              <a:rPr lang="en-US" sz="2800" b="1" dirty="0" smtClean="0"/>
              <a:t> </a:t>
            </a:r>
            <a:r>
              <a:rPr lang="en-US" sz="2800" dirty="0" smtClean="0"/>
              <a:t>(Autoimmune Hemolytic Anemia – </a:t>
            </a:r>
            <a:r>
              <a:rPr lang="en-US" sz="2800" b="1" dirty="0" smtClean="0"/>
              <a:t>AIHA</a:t>
            </a:r>
            <a:r>
              <a:rPr lang="en-US" sz="2800" dirty="0" smtClean="0"/>
              <a:t>) </a:t>
            </a:r>
            <a:r>
              <a:rPr lang="en-US" sz="2800" dirty="0" err="1" smtClean="0"/>
              <a:t>là</a:t>
            </a:r>
            <a:r>
              <a:rPr lang="en-US" sz="2800" dirty="0" smtClean="0"/>
              <a:t> </a:t>
            </a:r>
            <a:r>
              <a:rPr lang="en-US" sz="2800" dirty="0" err="1" smtClean="0"/>
              <a:t>tình</a:t>
            </a:r>
            <a:r>
              <a:rPr lang="en-US" sz="2800" dirty="0" smtClean="0"/>
              <a:t> </a:t>
            </a:r>
            <a:r>
              <a:rPr lang="en-US" sz="2800" dirty="0" err="1" smtClean="0"/>
              <a:t>trạng</a:t>
            </a:r>
            <a:r>
              <a:rPr lang="en-US" sz="2800" dirty="0" smtClean="0"/>
              <a:t> </a:t>
            </a:r>
            <a:r>
              <a:rPr lang="en-US" sz="2800" dirty="0" err="1" smtClean="0"/>
              <a:t>lâm</a:t>
            </a:r>
            <a:r>
              <a:rPr lang="en-US" sz="2800" dirty="0" smtClean="0"/>
              <a:t> </a:t>
            </a:r>
            <a:r>
              <a:rPr lang="en-US" sz="2800" dirty="0" err="1" smtClean="0"/>
              <a:t>sàng</a:t>
            </a:r>
            <a:r>
              <a:rPr lang="en-US" sz="2800" dirty="0" smtClean="0"/>
              <a:t> do </a:t>
            </a:r>
            <a:r>
              <a:rPr lang="en-US" sz="2800" b="1" dirty="0" err="1" smtClean="0"/>
              <a:t>kháng</a:t>
            </a:r>
            <a:r>
              <a:rPr lang="en-US" sz="2800" b="1" dirty="0" smtClean="0"/>
              <a:t> </a:t>
            </a:r>
            <a:r>
              <a:rPr lang="en-US" sz="2800" b="1" dirty="0" err="1" smtClean="0"/>
              <a:t>thể</a:t>
            </a:r>
            <a:r>
              <a:rPr lang="en-US" sz="2800" b="1" dirty="0" smtClean="0"/>
              <a:t> </a:t>
            </a:r>
            <a:r>
              <a:rPr lang="en-US" sz="2800" b="1" dirty="0" err="1" smtClean="0"/>
              <a:t>gắn</a:t>
            </a:r>
            <a:r>
              <a:rPr lang="en-US" sz="2800" b="1" dirty="0" smtClean="0"/>
              <a:t> </a:t>
            </a:r>
            <a:r>
              <a:rPr lang="en-US" sz="2800" b="1" dirty="0" err="1" smtClean="0"/>
              <a:t>trên</a:t>
            </a:r>
            <a:r>
              <a:rPr lang="en-US" sz="2800" b="1" dirty="0" smtClean="0"/>
              <a:t> </a:t>
            </a:r>
            <a:r>
              <a:rPr lang="en-US" sz="2800" b="1" dirty="0" err="1" smtClean="0"/>
              <a:t>bề</a:t>
            </a:r>
            <a:r>
              <a:rPr lang="en-US" sz="2800" b="1" dirty="0" smtClean="0"/>
              <a:t> </a:t>
            </a:r>
            <a:r>
              <a:rPr lang="en-US" sz="2800" b="1" dirty="0" err="1" smtClean="0"/>
              <a:t>mặt</a:t>
            </a:r>
            <a:r>
              <a:rPr lang="en-US" sz="2800" b="1" dirty="0" smtClean="0"/>
              <a:t> </a:t>
            </a:r>
            <a:r>
              <a:rPr lang="en-US" sz="2800" b="1" dirty="0" err="1" smtClean="0"/>
              <a:t>kháng</a:t>
            </a:r>
            <a:r>
              <a:rPr lang="en-US" sz="2800" b="1" dirty="0" smtClean="0"/>
              <a:t> </a:t>
            </a:r>
            <a:r>
              <a:rPr lang="en-US" sz="2800" b="1" dirty="0" err="1" smtClean="0"/>
              <a:t>nguyên</a:t>
            </a:r>
            <a:r>
              <a:rPr lang="en-US" sz="2800" b="1" dirty="0" smtClean="0"/>
              <a:t> </a:t>
            </a:r>
            <a:r>
              <a:rPr lang="en-US" sz="2800" b="1" dirty="0" err="1" smtClean="0"/>
              <a:t>hồng</a:t>
            </a:r>
            <a:r>
              <a:rPr lang="en-US" sz="2800" b="1" dirty="0" smtClean="0"/>
              <a:t> </a:t>
            </a:r>
            <a:r>
              <a:rPr lang="en-US" sz="2800" b="1" dirty="0" err="1" smtClean="0"/>
              <a:t>cầu</a:t>
            </a:r>
            <a:r>
              <a:rPr lang="en-US" sz="2800" b="1" dirty="0" smtClean="0"/>
              <a:t> </a:t>
            </a:r>
            <a:r>
              <a:rPr lang="en-US" sz="2800" dirty="0" err="1" smtClean="0"/>
              <a:t>gây</a:t>
            </a:r>
            <a:r>
              <a:rPr lang="en-US" sz="2800" dirty="0" smtClean="0"/>
              <a:t> </a:t>
            </a:r>
            <a:r>
              <a:rPr lang="en-US" sz="2800" dirty="0" err="1" smtClean="0"/>
              <a:t>phá</a:t>
            </a:r>
            <a:r>
              <a:rPr lang="en-US" sz="2800" dirty="0" smtClean="0"/>
              <a:t> </a:t>
            </a:r>
            <a:r>
              <a:rPr lang="en-US" sz="2800" dirty="0" err="1" smtClean="0"/>
              <a:t>hủy</a:t>
            </a:r>
            <a:r>
              <a:rPr lang="en-US" sz="2800" dirty="0" smtClean="0"/>
              <a:t> </a:t>
            </a:r>
            <a:r>
              <a:rPr lang="en-US" sz="2800" dirty="0" err="1" smtClean="0"/>
              <a:t>hồng</a:t>
            </a:r>
            <a:r>
              <a:rPr lang="en-US" sz="2800" dirty="0" smtClean="0"/>
              <a:t> </a:t>
            </a:r>
            <a:r>
              <a:rPr lang="en-US" sz="2800" dirty="0" err="1" smtClean="0"/>
              <a:t>cầu</a:t>
            </a:r>
            <a:r>
              <a:rPr lang="en-US" sz="2800" dirty="0" smtClean="0"/>
              <a:t> </a:t>
            </a:r>
            <a:r>
              <a:rPr lang="en-US" sz="2800" dirty="0" err="1" smtClean="0"/>
              <a:t>thông</a:t>
            </a:r>
            <a:r>
              <a:rPr lang="en-US" sz="2800" dirty="0" smtClean="0"/>
              <a:t> qua </a:t>
            </a:r>
            <a:r>
              <a:rPr lang="en-US" sz="2800" b="1" dirty="0" err="1" smtClean="0"/>
              <a:t>hệ</a:t>
            </a:r>
            <a:r>
              <a:rPr lang="en-US" sz="2800" b="1" dirty="0" smtClean="0"/>
              <a:t> </a:t>
            </a:r>
            <a:r>
              <a:rPr lang="en-US" sz="2800" b="1" dirty="0" err="1" smtClean="0"/>
              <a:t>thống</a:t>
            </a:r>
            <a:r>
              <a:rPr lang="en-US" sz="2800" b="1" dirty="0" smtClean="0"/>
              <a:t> </a:t>
            </a:r>
            <a:r>
              <a:rPr lang="en-US" sz="2800" b="1" dirty="0" err="1" smtClean="0"/>
              <a:t>bổ</a:t>
            </a:r>
            <a:r>
              <a:rPr lang="en-US" sz="2800" b="1" dirty="0" smtClean="0"/>
              <a:t> </a:t>
            </a:r>
            <a:r>
              <a:rPr lang="en-US" sz="2800" b="1" dirty="0" err="1" smtClean="0"/>
              <a:t>thể</a:t>
            </a:r>
            <a:r>
              <a:rPr lang="en-US" sz="2800" b="1" dirty="0" smtClean="0"/>
              <a:t> </a:t>
            </a:r>
            <a:r>
              <a:rPr lang="en-US" sz="2800" dirty="0" err="1" smtClean="0"/>
              <a:t>hoặc</a:t>
            </a:r>
            <a:r>
              <a:rPr lang="en-US" sz="2800" dirty="0" smtClean="0"/>
              <a:t> </a:t>
            </a:r>
            <a:r>
              <a:rPr lang="en-US" sz="2800" b="1" dirty="0" err="1" smtClean="0"/>
              <a:t>hệ</a:t>
            </a:r>
            <a:r>
              <a:rPr lang="en-US" sz="2800" b="1" dirty="0" smtClean="0"/>
              <a:t> </a:t>
            </a:r>
            <a:r>
              <a:rPr lang="en-US" sz="2800" b="1" dirty="0" err="1" smtClean="0"/>
              <a:t>võng</a:t>
            </a:r>
            <a:r>
              <a:rPr lang="en-US" sz="2800" b="1" dirty="0" smtClean="0"/>
              <a:t> </a:t>
            </a:r>
            <a:r>
              <a:rPr lang="en-US" sz="2800" b="1" dirty="0" err="1" smtClean="0"/>
              <a:t>nội</a:t>
            </a:r>
            <a:r>
              <a:rPr lang="en-US" sz="2800" b="1" dirty="0" smtClean="0"/>
              <a:t> </a:t>
            </a:r>
            <a:r>
              <a:rPr lang="en-US" sz="2800" b="1" dirty="0" err="1" smtClean="0"/>
              <a:t>mô</a:t>
            </a:r>
            <a:r>
              <a:rPr lang="en-US" sz="2800" dirty="0" smtClean="0"/>
              <a:t>.</a:t>
            </a:r>
          </a:p>
        </p:txBody>
      </p:sp>
    </p:spTree>
    <p:extLst>
      <p:ext uri="{BB962C8B-B14F-4D97-AF65-F5344CB8AC3E}">
        <p14:creationId xmlns:p14="http://schemas.microsoft.com/office/powerpoint/2010/main" val="3466055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b="1" dirty="0" err="1" smtClean="0">
                <a:effectLst>
                  <a:outerShdw blurRad="38100" dist="38100" dir="2700000" algn="tl">
                    <a:srgbClr val="000000">
                      <a:alpha val="43137"/>
                    </a:srgbClr>
                  </a:outerShdw>
                </a:effectLst>
              </a:rPr>
              <a:t>Các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khái</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niệ</a:t>
            </a:r>
            <a:r>
              <a:rPr lang="en-US" b="1" dirty="0" err="1">
                <a:effectLst>
                  <a:outerShdw blurRad="38100" dist="38100" dir="2700000" algn="tl">
                    <a:srgbClr val="000000">
                      <a:alpha val="43137"/>
                    </a:srgbClr>
                  </a:outerShdw>
                </a:effectLst>
              </a:rPr>
              <a:t>m</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3048000"/>
          </a:xfrm>
        </p:spPr>
        <p:txBody>
          <a:bodyPr>
            <a:normAutofit/>
          </a:bodyPr>
          <a:lstStyle/>
          <a:p>
            <a:pPr marL="0" indent="0">
              <a:buNone/>
            </a:pPr>
            <a:r>
              <a:rPr lang="en-US" sz="2800" dirty="0" err="1" smtClean="0"/>
              <a:t>Hiện</a:t>
            </a:r>
            <a:r>
              <a:rPr lang="en-US" sz="2800" dirty="0" smtClean="0"/>
              <a:t> </a:t>
            </a:r>
            <a:r>
              <a:rPr lang="en-US" sz="2800" dirty="0" err="1" smtClean="0"/>
              <a:t>tượng</a:t>
            </a:r>
            <a:r>
              <a:rPr lang="en-US" sz="2800" dirty="0" smtClean="0"/>
              <a:t> </a:t>
            </a:r>
            <a:r>
              <a:rPr lang="en-US" sz="2800" dirty="0" err="1" smtClean="0"/>
              <a:t>tán</a:t>
            </a:r>
            <a:r>
              <a:rPr lang="en-US" sz="2800" dirty="0" smtClean="0"/>
              <a:t> </a:t>
            </a:r>
            <a:r>
              <a:rPr lang="en-US" sz="2800" dirty="0" err="1" smtClean="0"/>
              <a:t>huyết</a:t>
            </a:r>
            <a:r>
              <a:rPr lang="en-US" sz="2800" dirty="0" smtClean="0"/>
              <a:t> </a:t>
            </a:r>
            <a:r>
              <a:rPr lang="en-US" sz="2800" dirty="0" err="1" smtClean="0"/>
              <a:t>miễn</a:t>
            </a:r>
            <a:r>
              <a:rPr lang="en-US" sz="2800" dirty="0" smtClean="0"/>
              <a:t> </a:t>
            </a:r>
            <a:r>
              <a:rPr lang="en-US" sz="2800" dirty="0" err="1" smtClean="0"/>
              <a:t>dịch</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xảy</a:t>
            </a:r>
            <a:r>
              <a:rPr lang="en-US" sz="2800" dirty="0" smtClean="0"/>
              <a:t> </a:t>
            </a:r>
            <a:r>
              <a:rPr lang="en-US" sz="2800" dirty="0" err="1" smtClean="0"/>
              <a:t>ra</a:t>
            </a:r>
            <a:r>
              <a:rPr lang="en-US" sz="2800" dirty="0" smtClean="0"/>
              <a:t>:</a:t>
            </a:r>
          </a:p>
          <a:p>
            <a:r>
              <a:rPr lang="en-US" sz="2800" dirty="0" err="1" smtClean="0"/>
              <a:t>Trong</a:t>
            </a:r>
            <a:r>
              <a:rPr lang="en-US" sz="2800" dirty="0" smtClean="0"/>
              <a:t> </a:t>
            </a:r>
            <a:r>
              <a:rPr lang="en-US" sz="2800" dirty="0" err="1" smtClean="0"/>
              <a:t>lòng</a:t>
            </a:r>
            <a:r>
              <a:rPr lang="en-US" sz="2800" dirty="0" smtClean="0"/>
              <a:t> </a:t>
            </a:r>
            <a:r>
              <a:rPr lang="en-US" sz="2800" dirty="0" err="1" smtClean="0"/>
              <a:t>mạch</a:t>
            </a:r>
            <a:r>
              <a:rPr lang="en-US" sz="2800" dirty="0" smtClean="0"/>
              <a:t> (</a:t>
            </a:r>
            <a:r>
              <a:rPr lang="en-US" sz="2800" b="1" dirty="0" err="1" smtClean="0"/>
              <a:t>tán</a:t>
            </a:r>
            <a:r>
              <a:rPr lang="en-US" sz="2800" b="1" dirty="0" smtClean="0"/>
              <a:t> </a:t>
            </a:r>
            <a:r>
              <a:rPr lang="en-US" sz="2800" b="1" dirty="0" err="1" smtClean="0"/>
              <a:t>huyết</a:t>
            </a:r>
            <a:r>
              <a:rPr lang="en-US" sz="2800" b="1" dirty="0" smtClean="0"/>
              <a:t> </a:t>
            </a:r>
            <a:r>
              <a:rPr lang="en-US" sz="2800" b="1" dirty="0" err="1" smtClean="0"/>
              <a:t>nội</a:t>
            </a:r>
            <a:r>
              <a:rPr lang="en-US" sz="2800" b="1" dirty="0" smtClean="0"/>
              <a:t> </a:t>
            </a:r>
            <a:r>
              <a:rPr lang="en-US" sz="2800" b="1" dirty="0" err="1" smtClean="0"/>
              <a:t>mạch</a:t>
            </a:r>
            <a:r>
              <a:rPr lang="en-US" sz="2800" dirty="0" smtClean="0"/>
              <a:t>): do </a:t>
            </a:r>
            <a:r>
              <a:rPr lang="en-US" sz="2800" dirty="0" err="1" smtClean="0"/>
              <a:t>phản</a:t>
            </a:r>
            <a:r>
              <a:rPr lang="en-US" sz="2800" dirty="0" smtClean="0"/>
              <a:t> </a:t>
            </a:r>
            <a:r>
              <a:rPr lang="en-US" sz="2800" dirty="0" err="1" smtClean="0"/>
              <a:t>ứng</a:t>
            </a:r>
            <a:r>
              <a:rPr lang="en-US" sz="2800" dirty="0" smtClean="0"/>
              <a:t> </a:t>
            </a:r>
            <a:r>
              <a:rPr lang="en-US" sz="2800" dirty="0" err="1" smtClean="0"/>
              <a:t>của</a:t>
            </a:r>
            <a:r>
              <a:rPr lang="en-US" sz="2800" dirty="0" smtClean="0"/>
              <a:t> KN-KT-</a:t>
            </a:r>
            <a:r>
              <a:rPr lang="en-US" sz="2800" dirty="0" err="1" smtClean="0"/>
              <a:t>bổ</a:t>
            </a:r>
            <a:r>
              <a:rPr lang="en-US" sz="2800" dirty="0" smtClean="0"/>
              <a:t> </a:t>
            </a:r>
            <a:r>
              <a:rPr lang="en-US" sz="2800" dirty="0" err="1" smtClean="0"/>
              <a:t>thể</a:t>
            </a:r>
            <a:r>
              <a:rPr lang="en-US" sz="2800" dirty="0" smtClean="0"/>
              <a:t> </a:t>
            </a:r>
            <a:r>
              <a:rPr lang="en-US" sz="2800" dirty="0" err="1" smtClean="0"/>
              <a:t>trên</a:t>
            </a:r>
            <a:r>
              <a:rPr lang="en-US" sz="2800" dirty="0" smtClean="0"/>
              <a:t> </a:t>
            </a:r>
            <a:r>
              <a:rPr lang="en-US" sz="2800" dirty="0" err="1" smtClean="0"/>
              <a:t>bề</a:t>
            </a:r>
            <a:r>
              <a:rPr lang="en-US" sz="2800" dirty="0" smtClean="0"/>
              <a:t> </a:t>
            </a:r>
            <a:r>
              <a:rPr lang="en-US" sz="2800" dirty="0" err="1" smtClean="0"/>
              <a:t>mặt</a:t>
            </a:r>
            <a:r>
              <a:rPr lang="en-US" sz="2800" dirty="0" smtClean="0"/>
              <a:t> </a:t>
            </a:r>
            <a:r>
              <a:rPr lang="en-US" sz="2800" dirty="0" err="1" smtClean="0"/>
              <a:t>hồng</a:t>
            </a:r>
            <a:r>
              <a:rPr lang="en-US" sz="2800" dirty="0" smtClean="0"/>
              <a:t> </a:t>
            </a:r>
            <a:r>
              <a:rPr lang="en-US" sz="2800" dirty="0" err="1" smtClean="0"/>
              <a:t>cầu</a:t>
            </a:r>
            <a:r>
              <a:rPr lang="en-US" sz="2800" dirty="0" smtClean="0"/>
              <a:t>.</a:t>
            </a:r>
          </a:p>
          <a:p>
            <a:r>
              <a:rPr lang="en-US" sz="2800" dirty="0" err="1" smtClean="0"/>
              <a:t>Trong</a:t>
            </a:r>
            <a:r>
              <a:rPr lang="en-US" sz="2800" dirty="0" smtClean="0"/>
              <a:t> </a:t>
            </a:r>
            <a:r>
              <a:rPr lang="en-US" sz="2800" dirty="0" err="1" smtClean="0"/>
              <a:t>hệ</a:t>
            </a:r>
            <a:r>
              <a:rPr lang="en-US" sz="2800" dirty="0" smtClean="0"/>
              <a:t> </a:t>
            </a:r>
            <a:r>
              <a:rPr lang="en-US" sz="2800" dirty="0" err="1" smtClean="0"/>
              <a:t>võng</a:t>
            </a:r>
            <a:r>
              <a:rPr lang="en-US" sz="2800" dirty="0" smtClean="0"/>
              <a:t> </a:t>
            </a:r>
            <a:r>
              <a:rPr lang="en-US" sz="2800" dirty="0" err="1" smtClean="0"/>
              <a:t>nội</a:t>
            </a:r>
            <a:r>
              <a:rPr lang="en-US" sz="2800" dirty="0" smtClean="0"/>
              <a:t> </a:t>
            </a:r>
            <a:r>
              <a:rPr lang="en-US" sz="2800" dirty="0" err="1" smtClean="0"/>
              <a:t>mô</a:t>
            </a:r>
            <a:r>
              <a:rPr lang="en-US" sz="2800" dirty="0" smtClean="0"/>
              <a:t> </a:t>
            </a:r>
            <a:r>
              <a:rPr lang="en-US" sz="2800" dirty="0" err="1" smtClean="0"/>
              <a:t>như</a:t>
            </a:r>
            <a:r>
              <a:rPr lang="en-US" sz="2800" dirty="0" smtClean="0"/>
              <a:t> </a:t>
            </a:r>
            <a:r>
              <a:rPr lang="en-US" sz="2800" dirty="0" err="1" smtClean="0"/>
              <a:t>gan</a:t>
            </a:r>
            <a:r>
              <a:rPr lang="en-US" sz="2800" dirty="0" smtClean="0"/>
              <a:t>, </a:t>
            </a:r>
            <a:r>
              <a:rPr lang="en-US" sz="2800" dirty="0" err="1" smtClean="0"/>
              <a:t>lách</a:t>
            </a:r>
            <a:r>
              <a:rPr lang="en-US" sz="2800" dirty="0" smtClean="0"/>
              <a:t>, </a:t>
            </a:r>
            <a:r>
              <a:rPr lang="en-US" sz="2800" dirty="0" err="1" smtClean="0"/>
              <a:t>hạch</a:t>
            </a:r>
            <a:r>
              <a:rPr lang="en-US" sz="2800" dirty="0" smtClean="0"/>
              <a:t>… (</a:t>
            </a:r>
            <a:r>
              <a:rPr lang="en-US" sz="2800" b="1" dirty="0" err="1" smtClean="0"/>
              <a:t>tán</a:t>
            </a:r>
            <a:r>
              <a:rPr lang="en-US" sz="2800" b="1" dirty="0" smtClean="0"/>
              <a:t> </a:t>
            </a:r>
            <a:r>
              <a:rPr lang="en-US" sz="2800" b="1" dirty="0" err="1" smtClean="0"/>
              <a:t>huyết</a:t>
            </a:r>
            <a:r>
              <a:rPr lang="en-US" sz="2800" b="1" dirty="0" smtClean="0"/>
              <a:t> </a:t>
            </a:r>
            <a:r>
              <a:rPr lang="en-US" sz="2800" b="1" dirty="0" err="1" smtClean="0"/>
              <a:t>nội</a:t>
            </a:r>
            <a:r>
              <a:rPr lang="en-US" sz="2800" b="1" dirty="0" smtClean="0"/>
              <a:t> </a:t>
            </a:r>
            <a:r>
              <a:rPr lang="en-US" sz="2800" b="1" dirty="0" err="1" smtClean="0"/>
              <a:t>mô</a:t>
            </a:r>
            <a:r>
              <a:rPr lang="en-US" sz="2800" b="1" dirty="0" smtClean="0"/>
              <a:t> / </a:t>
            </a:r>
            <a:r>
              <a:rPr lang="en-US" sz="2800" b="1" dirty="0" err="1" smtClean="0"/>
              <a:t>tán</a:t>
            </a:r>
            <a:r>
              <a:rPr lang="en-US" sz="2800" b="1" dirty="0" smtClean="0"/>
              <a:t> </a:t>
            </a:r>
            <a:r>
              <a:rPr lang="en-US" sz="2800" b="1" dirty="0" err="1" smtClean="0"/>
              <a:t>huyết</a:t>
            </a:r>
            <a:r>
              <a:rPr lang="en-US" sz="2800" b="1" dirty="0" smtClean="0"/>
              <a:t> </a:t>
            </a:r>
            <a:r>
              <a:rPr lang="en-US" sz="2800" b="1" dirty="0" err="1" smtClean="0"/>
              <a:t>ngoại</a:t>
            </a:r>
            <a:r>
              <a:rPr lang="en-US" sz="2800" b="1" dirty="0" smtClean="0"/>
              <a:t> </a:t>
            </a:r>
            <a:r>
              <a:rPr lang="en-US" sz="2800" b="1" dirty="0" err="1" smtClean="0"/>
              <a:t>mạch</a:t>
            </a:r>
            <a:r>
              <a:rPr lang="en-US" sz="2800" dirty="0" smtClean="0"/>
              <a:t>): do </a:t>
            </a:r>
            <a:r>
              <a:rPr lang="en-US" sz="2800" dirty="0" err="1" smtClean="0"/>
              <a:t>hiện</a:t>
            </a:r>
            <a:r>
              <a:rPr lang="en-US" sz="2800" dirty="0" smtClean="0"/>
              <a:t> </a:t>
            </a:r>
            <a:r>
              <a:rPr lang="en-US" sz="2800" dirty="0" err="1" smtClean="0"/>
              <a:t>tượng</a:t>
            </a:r>
            <a:r>
              <a:rPr lang="en-US" sz="2800" dirty="0" smtClean="0"/>
              <a:t> </a:t>
            </a:r>
            <a:r>
              <a:rPr lang="en-US" sz="2800" dirty="0" err="1" smtClean="0"/>
              <a:t>thực</a:t>
            </a:r>
            <a:r>
              <a:rPr lang="en-US" sz="2800" dirty="0" smtClean="0"/>
              <a:t> </a:t>
            </a:r>
            <a:r>
              <a:rPr lang="en-US" sz="2800" dirty="0" err="1" smtClean="0"/>
              <a:t>bào</a:t>
            </a:r>
            <a:r>
              <a:rPr lang="en-US" sz="2800" dirty="0" smtClean="0"/>
              <a:t> </a:t>
            </a:r>
            <a:r>
              <a:rPr lang="en-US" sz="2800" dirty="0" err="1" smtClean="0"/>
              <a:t>các</a:t>
            </a:r>
            <a:r>
              <a:rPr lang="en-US" sz="2800" dirty="0" smtClean="0"/>
              <a:t> </a:t>
            </a:r>
            <a:r>
              <a:rPr lang="en-US" sz="2800" dirty="0" err="1" smtClean="0"/>
              <a:t>hồng</a:t>
            </a:r>
            <a:r>
              <a:rPr lang="en-US" sz="2800" dirty="0" smtClean="0"/>
              <a:t> </a:t>
            </a:r>
            <a:r>
              <a:rPr lang="en-US" sz="2800" dirty="0" err="1" smtClean="0"/>
              <a:t>cầu</a:t>
            </a:r>
            <a:r>
              <a:rPr lang="en-US" sz="2800" dirty="0" smtClean="0"/>
              <a:t> </a:t>
            </a:r>
            <a:r>
              <a:rPr lang="en-US" sz="2800" dirty="0" err="1" smtClean="0"/>
              <a:t>gắn</a:t>
            </a:r>
            <a:r>
              <a:rPr lang="en-US" sz="2800" dirty="0" smtClean="0"/>
              <a:t> </a:t>
            </a:r>
            <a:r>
              <a:rPr lang="en-US" sz="2800" dirty="0" err="1" smtClean="0"/>
              <a:t>kháng</a:t>
            </a:r>
            <a:r>
              <a:rPr lang="en-US" sz="2800" dirty="0" smtClean="0"/>
              <a:t> </a:t>
            </a:r>
            <a:r>
              <a:rPr lang="en-US" sz="2800" dirty="0" err="1" smtClean="0"/>
              <a:t>thể</a:t>
            </a:r>
            <a:r>
              <a:rPr lang="en-US" sz="2800" dirty="0" smtClean="0"/>
              <a:t>.</a:t>
            </a:r>
            <a:endParaRPr lang="en-US" sz="2800" dirty="0"/>
          </a:p>
        </p:txBody>
      </p:sp>
    </p:spTree>
    <p:extLst>
      <p:ext uri="{BB962C8B-B14F-4D97-AF65-F5344CB8AC3E}">
        <p14:creationId xmlns:p14="http://schemas.microsoft.com/office/powerpoint/2010/main" val="1751035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b="1" dirty="0" err="1" smtClean="0">
                <a:effectLst>
                  <a:outerShdw blurRad="38100" dist="38100" dir="2700000" algn="tl">
                    <a:srgbClr val="000000">
                      <a:alpha val="43137"/>
                    </a:srgbClr>
                  </a:outerShdw>
                </a:effectLst>
              </a:rPr>
              <a:t>Các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khái</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niệ</a:t>
            </a:r>
            <a:r>
              <a:rPr lang="en-US" b="1" dirty="0" err="1">
                <a:effectLst>
                  <a:outerShdw blurRad="38100" dist="38100" dir="2700000" algn="tl">
                    <a:srgbClr val="000000">
                      <a:alpha val="43137"/>
                    </a:srgbClr>
                  </a:outerShdw>
                </a:effectLst>
              </a:rPr>
              <a:t>m</a:t>
            </a:r>
            <a:endParaRPr lang="en-US" b="1"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676400"/>
            <a:ext cx="7691215" cy="5029200"/>
          </a:xfrm>
          <a:prstGeom prst="rect">
            <a:avLst/>
          </a:prstGeom>
        </p:spPr>
      </p:pic>
    </p:spTree>
    <p:extLst>
      <p:ext uri="{BB962C8B-B14F-4D97-AF65-F5344CB8AC3E}">
        <p14:creationId xmlns:p14="http://schemas.microsoft.com/office/powerpoint/2010/main" val="1938049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b="1" dirty="0" err="1" smtClean="0">
                <a:effectLst>
                  <a:outerShdw blurRad="38100" dist="38100" dir="2700000" algn="tl">
                    <a:srgbClr val="000000">
                      <a:alpha val="43137"/>
                    </a:srgbClr>
                  </a:outerShdw>
                </a:effectLst>
              </a:rPr>
              <a:t>Các</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khái</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niệ</a:t>
            </a:r>
            <a:r>
              <a:rPr lang="en-US" b="1" dirty="0" err="1">
                <a:effectLst>
                  <a:outerShdw blurRad="38100" dist="38100" dir="2700000" algn="tl">
                    <a:srgbClr val="000000">
                      <a:alpha val="43137"/>
                    </a:srgbClr>
                  </a:outerShdw>
                </a:effectLst>
              </a:rPr>
              <a:t>m</a:t>
            </a:r>
            <a:endParaRPr lang="en-US" b="1"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215" y="1676400"/>
            <a:ext cx="7398784" cy="5029200"/>
          </a:xfrm>
          <a:prstGeom prst="rect">
            <a:avLst/>
          </a:prstGeom>
        </p:spPr>
      </p:pic>
    </p:spTree>
    <p:extLst>
      <p:ext uri="{BB962C8B-B14F-4D97-AF65-F5344CB8AC3E}">
        <p14:creationId xmlns:p14="http://schemas.microsoft.com/office/powerpoint/2010/main" val="661000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1847</TotalTime>
  <Words>1612</Words>
  <Application>Microsoft Office PowerPoint</Application>
  <PresentationFormat>On-screen Show (4:3)</PresentationFormat>
  <Paragraphs>140</Paragraphs>
  <Slides>35</Slides>
  <Notes>16</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Thiếu máu tán huyết miễn dịch</vt:lpstr>
      <vt:lpstr>Nội dung</vt:lpstr>
      <vt:lpstr>Lịch sử</vt:lpstr>
      <vt:lpstr>Dịch tễ học</vt:lpstr>
      <vt:lpstr>PowerPoint Presentation</vt:lpstr>
      <vt:lpstr>Các khái niệm</vt:lpstr>
      <vt:lpstr>Các khái niệm</vt:lpstr>
      <vt:lpstr>Các khái niệm</vt:lpstr>
      <vt:lpstr>Các khái niệm</vt:lpstr>
      <vt:lpstr>Các khái niệm</vt:lpstr>
      <vt:lpstr>Phân loại TMTH miễn dịch</vt:lpstr>
      <vt:lpstr>PowerPoint Presentation</vt:lpstr>
      <vt:lpstr>Cơ chế TMTH MD - kháng thể nóng</vt:lpstr>
      <vt:lpstr>Lâm sàng TMTH MD - kháng thể nóng</vt:lpstr>
      <vt:lpstr>Xét nghiệm TMTH MD - kháng thể nóng</vt:lpstr>
      <vt:lpstr>Xét nghiệm TMTH MD - kháng thể nóng</vt:lpstr>
      <vt:lpstr>Hội chứng Evans</vt:lpstr>
      <vt:lpstr>Điều trị</vt:lpstr>
      <vt:lpstr>Điều trị</vt:lpstr>
      <vt:lpstr>PowerPoint Presentation</vt:lpstr>
      <vt:lpstr>PowerPoint Presentation</vt:lpstr>
      <vt:lpstr>Cơ chế tác dụng của Rituximab</vt:lpstr>
      <vt:lpstr>Rituximab - Corticoid</vt:lpstr>
      <vt:lpstr>TMTHMD – KT nóng  tái phát/kháng trị?</vt:lpstr>
      <vt:lpstr>TMTHMD – KT nóng  tái phát/kháng trị?</vt:lpstr>
      <vt:lpstr>Phương pháp khác</vt:lpstr>
      <vt:lpstr>Bệnh ngưng kết lạnh</vt:lpstr>
      <vt:lpstr>Cơ chế tán huyết kháng thể lạnh</vt:lpstr>
      <vt:lpstr>Lâm sàng bệnh ngưng kết lạnh</vt:lpstr>
      <vt:lpstr>Lâm sàng bệnh ngưng kết lạnh</vt:lpstr>
      <vt:lpstr>Xét nghiệm TMTH MD - kháng thể lạnh</vt:lpstr>
      <vt:lpstr>Xét nghiệm TMTH MD - kháng thể lạnh</vt:lpstr>
      <vt:lpstr>Điều trị</vt:lpstr>
      <vt:lpstr>Tóm lại</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 Cung</dc:creator>
  <cp:lastModifiedBy>K551</cp:lastModifiedBy>
  <cp:revision>66</cp:revision>
  <dcterms:created xsi:type="dcterms:W3CDTF">2006-08-16T00:00:00Z</dcterms:created>
  <dcterms:modified xsi:type="dcterms:W3CDTF">2018-03-13T06:03:02Z</dcterms:modified>
</cp:coreProperties>
</file>