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69"/>
  </p:notesMasterIdLst>
  <p:sldIdLst>
    <p:sldId id="256" r:id="rId2"/>
    <p:sldId id="258" r:id="rId3"/>
    <p:sldId id="259" r:id="rId4"/>
    <p:sldId id="260" r:id="rId5"/>
    <p:sldId id="314" r:id="rId6"/>
    <p:sldId id="315" r:id="rId7"/>
    <p:sldId id="379" r:id="rId8"/>
    <p:sldId id="316" r:id="rId9"/>
    <p:sldId id="320" r:id="rId10"/>
    <p:sldId id="318" r:id="rId11"/>
    <p:sldId id="319" r:id="rId12"/>
    <p:sldId id="375" r:id="rId13"/>
    <p:sldId id="325" r:id="rId14"/>
    <p:sldId id="321" r:id="rId15"/>
    <p:sldId id="323" r:id="rId16"/>
    <p:sldId id="317" r:id="rId17"/>
    <p:sldId id="326" r:id="rId18"/>
    <p:sldId id="386" r:id="rId19"/>
    <p:sldId id="380"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2" r:id="rId35"/>
    <p:sldId id="343" r:id="rId36"/>
    <p:sldId id="345" r:id="rId37"/>
    <p:sldId id="349" r:id="rId38"/>
    <p:sldId id="351" r:id="rId39"/>
    <p:sldId id="352" r:id="rId40"/>
    <p:sldId id="353" r:id="rId41"/>
    <p:sldId id="354" r:id="rId42"/>
    <p:sldId id="355" r:id="rId43"/>
    <p:sldId id="357" r:id="rId44"/>
    <p:sldId id="356" r:id="rId45"/>
    <p:sldId id="358" r:id="rId46"/>
    <p:sldId id="359" r:id="rId47"/>
    <p:sldId id="360" r:id="rId48"/>
    <p:sldId id="361" r:id="rId49"/>
    <p:sldId id="362" r:id="rId50"/>
    <p:sldId id="381" r:id="rId51"/>
    <p:sldId id="372" r:id="rId52"/>
    <p:sldId id="364" r:id="rId53"/>
    <p:sldId id="366" r:id="rId54"/>
    <p:sldId id="367" r:id="rId55"/>
    <p:sldId id="365" r:id="rId56"/>
    <p:sldId id="368" r:id="rId57"/>
    <p:sldId id="369" r:id="rId58"/>
    <p:sldId id="370" r:id="rId59"/>
    <p:sldId id="371" r:id="rId60"/>
    <p:sldId id="363" r:id="rId61"/>
    <p:sldId id="387" r:id="rId62"/>
    <p:sldId id="382" r:id="rId63"/>
    <p:sldId id="384" r:id="rId64"/>
    <p:sldId id="377" r:id="rId65"/>
    <p:sldId id="385" r:id="rId66"/>
    <p:sldId id="383" r:id="rId67"/>
    <p:sldId id="374" r:id="rId68"/>
  </p:sldIdLst>
  <p:sldSz cx="9144000" cy="5143500" type="screen16x9"/>
  <p:notesSz cx="6858000" cy="9144000"/>
  <p:embeddedFontLst>
    <p:embeddedFont>
      <p:font typeface="Inter" panose="020B0604020202020204" charset="0"/>
      <p:regular r:id="rId70"/>
      <p:bold r:id="rId71"/>
    </p:embeddedFont>
    <p:embeddedFont>
      <p:font typeface="Inter-Regular" panose="020B0604020202020204" charset="0"/>
      <p:bold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0909"/>
    <a:srgbClr val="FFFFFF"/>
    <a:srgbClr val="E6E6E6"/>
    <a:srgbClr val="F3F3F3"/>
    <a:srgbClr val="F7F7F7"/>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F4DED2-9325-42F2-8482-CFDA2EC6299D}">
  <a:tblStyle styleId="{A3F4DED2-9325-42F2-8482-CFDA2EC6299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48" y="-7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1.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ce2b7925c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ce2b7925c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2632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870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6838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244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2875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4667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ce2b7925cf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ce2b7925cf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3998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3429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5322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0999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ce2b7925cf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ce2b7925c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8983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3233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73948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ce2b7925cf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ce2b7925cf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9103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34214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3339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96680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66327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72799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294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ce2b7925cf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ce2b7925cf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65289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33516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45856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1372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ce2b7925cf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ce2b7925cf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50042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44746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99758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2268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ce2b7925cf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ce2b7925cf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8065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9728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54298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21417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69465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45910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52294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55635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8391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68637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43288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1772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38601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44575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280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87523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74786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ce2b7925cf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ce2b7925cf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00574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5893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130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07602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03241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401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5722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5078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215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ce2b7925c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ce2b7925c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5965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401800" y="1127775"/>
            <a:ext cx="4340400" cy="17064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58400" y="3284375"/>
            <a:ext cx="28272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solidFill>
                  <a:srgbClr val="000000"/>
                </a:solidFill>
                <a:latin typeface="Inter"/>
                <a:ea typeface="Inter"/>
                <a:cs typeface="Inter"/>
                <a:sym typeface="Inter"/>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450350" y="2509625"/>
            <a:ext cx="3522300" cy="1161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1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4450350" y="3943250"/>
            <a:ext cx="2691600" cy="58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 name="Google Shape;15;p3"/>
          <p:cNvSpPr txBox="1">
            <a:spLocks noGrp="1"/>
          </p:cNvSpPr>
          <p:nvPr>
            <p:ph type="title" idx="2" hasCustomPrompt="1"/>
          </p:nvPr>
        </p:nvSpPr>
        <p:spPr>
          <a:xfrm>
            <a:off x="4450350" y="812888"/>
            <a:ext cx="3106800" cy="1346700"/>
          </a:xfrm>
          <a:prstGeom prst="rect">
            <a:avLst/>
          </a:prstGeom>
        </p:spPr>
        <p:txBody>
          <a:bodyPr spcFirstLastPara="1" wrap="square" lIns="91425" tIns="91425" rIns="91425" bIns="91425" anchor="b" anchorCtr="0">
            <a:noAutofit/>
          </a:bodyPr>
          <a:lstStyle>
            <a:lvl1pPr lvl="0" rtl="0">
              <a:spcBef>
                <a:spcPts val="0"/>
              </a:spcBef>
              <a:spcAft>
                <a:spcPts val="0"/>
              </a:spcAft>
              <a:buSzPts val="10000"/>
              <a:buNone/>
              <a:defRPr sz="100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714300" y="388381"/>
            <a:ext cx="3402600" cy="1107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3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2" name="Google Shape;52;p9"/>
          <p:cNvSpPr txBox="1">
            <a:spLocks noGrp="1"/>
          </p:cNvSpPr>
          <p:nvPr>
            <p:ph type="subTitle" idx="1"/>
          </p:nvPr>
        </p:nvSpPr>
        <p:spPr>
          <a:xfrm>
            <a:off x="714300" y="1842125"/>
            <a:ext cx="3857700" cy="27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0"/>
        <p:cNvGrpSpPr/>
        <p:nvPr/>
      </p:nvGrpSpPr>
      <p:grpSpPr>
        <a:xfrm>
          <a:off x="0" y="0"/>
          <a:ext cx="0" cy="0"/>
          <a:chOff x="0" y="0"/>
          <a:chExt cx="0" cy="0"/>
        </a:xfrm>
      </p:grpSpPr>
      <p:sp>
        <p:nvSpPr>
          <p:cNvPr id="71" name="Google Shape;71;p13"/>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rgbClr val="DB0909"/>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3"/>
          <p:cNvSpPr txBox="1">
            <a:spLocks noGrp="1"/>
          </p:cNvSpPr>
          <p:nvPr>
            <p:ph type="title" idx="2"/>
          </p:nvPr>
        </p:nvSpPr>
        <p:spPr>
          <a:xfrm>
            <a:off x="714300" y="1864037"/>
            <a:ext cx="2513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solidFill>
                  <a:srgbClr val="DB0909"/>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3" name="Google Shape;73;p13"/>
          <p:cNvSpPr txBox="1">
            <a:spLocks noGrp="1"/>
          </p:cNvSpPr>
          <p:nvPr>
            <p:ph type="subTitle" idx="1"/>
          </p:nvPr>
        </p:nvSpPr>
        <p:spPr>
          <a:xfrm>
            <a:off x="714300" y="2250300"/>
            <a:ext cx="2513400" cy="70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4" name="Google Shape;74;p13"/>
          <p:cNvSpPr txBox="1">
            <a:spLocks noGrp="1"/>
          </p:cNvSpPr>
          <p:nvPr>
            <p:ph type="title" idx="3" hasCustomPrompt="1"/>
          </p:nvPr>
        </p:nvSpPr>
        <p:spPr>
          <a:xfrm>
            <a:off x="714300" y="1152750"/>
            <a:ext cx="2513400" cy="6219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DB0909"/>
              </a:buClr>
              <a:buSzPts val="2400"/>
              <a:buNone/>
              <a:defRPr sz="3100">
                <a:solidFill>
                  <a:srgbClr val="DB0909"/>
                </a:solidFill>
              </a:defRPr>
            </a:lvl1pPr>
            <a:lvl2pPr lvl="1" algn="ctr" rtl="0">
              <a:spcBef>
                <a:spcPts val="0"/>
              </a:spcBef>
              <a:spcAft>
                <a:spcPts val="0"/>
              </a:spcAft>
              <a:buClr>
                <a:srgbClr val="DB0909"/>
              </a:buClr>
              <a:buSzPts val="2400"/>
              <a:buNone/>
              <a:defRPr sz="2400">
                <a:solidFill>
                  <a:srgbClr val="DB0909"/>
                </a:solidFill>
              </a:defRPr>
            </a:lvl2pPr>
            <a:lvl3pPr lvl="2" algn="ctr" rtl="0">
              <a:spcBef>
                <a:spcPts val="0"/>
              </a:spcBef>
              <a:spcAft>
                <a:spcPts val="0"/>
              </a:spcAft>
              <a:buClr>
                <a:srgbClr val="DB0909"/>
              </a:buClr>
              <a:buSzPts val="2400"/>
              <a:buNone/>
              <a:defRPr sz="2400">
                <a:solidFill>
                  <a:srgbClr val="DB0909"/>
                </a:solidFill>
              </a:defRPr>
            </a:lvl3pPr>
            <a:lvl4pPr lvl="3" algn="ctr" rtl="0">
              <a:spcBef>
                <a:spcPts val="0"/>
              </a:spcBef>
              <a:spcAft>
                <a:spcPts val="0"/>
              </a:spcAft>
              <a:buClr>
                <a:srgbClr val="DB0909"/>
              </a:buClr>
              <a:buSzPts val="2400"/>
              <a:buNone/>
              <a:defRPr sz="2400">
                <a:solidFill>
                  <a:srgbClr val="DB0909"/>
                </a:solidFill>
              </a:defRPr>
            </a:lvl4pPr>
            <a:lvl5pPr lvl="4" algn="ctr" rtl="0">
              <a:spcBef>
                <a:spcPts val="0"/>
              </a:spcBef>
              <a:spcAft>
                <a:spcPts val="0"/>
              </a:spcAft>
              <a:buClr>
                <a:srgbClr val="DB0909"/>
              </a:buClr>
              <a:buSzPts val="2400"/>
              <a:buNone/>
              <a:defRPr sz="2400">
                <a:solidFill>
                  <a:srgbClr val="DB0909"/>
                </a:solidFill>
              </a:defRPr>
            </a:lvl5pPr>
            <a:lvl6pPr lvl="5" algn="ctr" rtl="0">
              <a:spcBef>
                <a:spcPts val="0"/>
              </a:spcBef>
              <a:spcAft>
                <a:spcPts val="0"/>
              </a:spcAft>
              <a:buClr>
                <a:srgbClr val="DB0909"/>
              </a:buClr>
              <a:buSzPts val="2400"/>
              <a:buNone/>
              <a:defRPr sz="2400">
                <a:solidFill>
                  <a:srgbClr val="DB0909"/>
                </a:solidFill>
              </a:defRPr>
            </a:lvl6pPr>
            <a:lvl7pPr lvl="6" algn="ctr" rtl="0">
              <a:spcBef>
                <a:spcPts val="0"/>
              </a:spcBef>
              <a:spcAft>
                <a:spcPts val="0"/>
              </a:spcAft>
              <a:buClr>
                <a:srgbClr val="DB0909"/>
              </a:buClr>
              <a:buSzPts val="2400"/>
              <a:buNone/>
              <a:defRPr sz="2400">
                <a:solidFill>
                  <a:srgbClr val="DB0909"/>
                </a:solidFill>
              </a:defRPr>
            </a:lvl7pPr>
            <a:lvl8pPr lvl="7" algn="ctr" rtl="0">
              <a:spcBef>
                <a:spcPts val="0"/>
              </a:spcBef>
              <a:spcAft>
                <a:spcPts val="0"/>
              </a:spcAft>
              <a:buClr>
                <a:srgbClr val="DB0909"/>
              </a:buClr>
              <a:buSzPts val="2400"/>
              <a:buNone/>
              <a:defRPr sz="2400">
                <a:solidFill>
                  <a:srgbClr val="DB0909"/>
                </a:solidFill>
              </a:defRPr>
            </a:lvl8pPr>
            <a:lvl9pPr lvl="8" algn="ctr" rtl="0">
              <a:spcBef>
                <a:spcPts val="0"/>
              </a:spcBef>
              <a:spcAft>
                <a:spcPts val="0"/>
              </a:spcAft>
              <a:buClr>
                <a:srgbClr val="DB0909"/>
              </a:buClr>
              <a:buSzPts val="2400"/>
              <a:buNone/>
              <a:defRPr sz="2400">
                <a:solidFill>
                  <a:srgbClr val="DB0909"/>
                </a:solidFill>
              </a:defRPr>
            </a:lvl9pPr>
          </a:lstStyle>
          <a:p>
            <a:r>
              <a:t>xx%</a:t>
            </a:r>
          </a:p>
        </p:txBody>
      </p:sp>
      <p:sp>
        <p:nvSpPr>
          <p:cNvPr id="75" name="Google Shape;75;p13"/>
          <p:cNvSpPr txBox="1">
            <a:spLocks noGrp="1"/>
          </p:cNvSpPr>
          <p:nvPr>
            <p:ph type="title" idx="4"/>
          </p:nvPr>
        </p:nvSpPr>
        <p:spPr>
          <a:xfrm>
            <a:off x="3315300" y="1864037"/>
            <a:ext cx="2513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solidFill>
                  <a:srgbClr val="DB0909"/>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6" name="Google Shape;76;p13"/>
          <p:cNvSpPr txBox="1">
            <a:spLocks noGrp="1"/>
          </p:cNvSpPr>
          <p:nvPr>
            <p:ph type="subTitle" idx="5"/>
          </p:nvPr>
        </p:nvSpPr>
        <p:spPr>
          <a:xfrm>
            <a:off x="3315300" y="2250300"/>
            <a:ext cx="2513400" cy="70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7" name="Google Shape;77;p13"/>
          <p:cNvSpPr txBox="1">
            <a:spLocks noGrp="1"/>
          </p:cNvSpPr>
          <p:nvPr>
            <p:ph type="title" idx="6" hasCustomPrompt="1"/>
          </p:nvPr>
        </p:nvSpPr>
        <p:spPr>
          <a:xfrm>
            <a:off x="3315300" y="1152750"/>
            <a:ext cx="2513400" cy="6219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DB0909"/>
              </a:buClr>
              <a:buSzPts val="2400"/>
              <a:buNone/>
              <a:defRPr sz="3100">
                <a:solidFill>
                  <a:srgbClr val="DB0909"/>
                </a:solidFill>
              </a:defRPr>
            </a:lvl1pPr>
            <a:lvl2pPr lvl="1" algn="ctr" rtl="0">
              <a:spcBef>
                <a:spcPts val="0"/>
              </a:spcBef>
              <a:spcAft>
                <a:spcPts val="0"/>
              </a:spcAft>
              <a:buClr>
                <a:srgbClr val="DB0909"/>
              </a:buClr>
              <a:buSzPts val="2400"/>
              <a:buNone/>
              <a:defRPr sz="2400">
                <a:solidFill>
                  <a:srgbClr val="DB0909"/>
                </a:solidFill>
              </a:defRPr>
            </a:lvl2pPr>
            <a:lvl3pPr lvl="2" algn="ctr" rtl="0">
              <a:spcBef>
                <a:spcPts val="0"/>
              </a:spcBef>
              <a:spcAft>
                <a:spcPts val="0"/>
              </a:spcAft>
              <a:buClr>
                <a:srgbClr val="DB0909"/>
              </a:buClr>
              <a:buSzPts val="2400"/>
              <a:buNone/>
              <a:defRPr sz="2400">
                <a:solidFill>
                  <a:srgbClr val="DB0909"/>
                </a:solidFill>
              </a:defRPr>
            </a:lvl3pPr>
            <a:lvl4pPr lvl="3" algn="ctr" rtl="0">
              <a:spcBef>
                <a:spcPts val="0"/>
              </a:spcBef>
              <a:spcAft>
                <a:spcPts val="0"/>
              </a:spcAft>
              <a:buClr>
                <a:srgbClr val="DB0909"/>
              </a:buClr>
              <a:buSzPts val="2400"/>
              <a:buNone/>
              <a:defRPr sz="2400">
                <a:solidFill>
                  <a:srgbClr val="DB0909"/>
                </a:solidFill>
              </a:defRPr>
            </a:lvl4pPr>
            <a:lvl5pPr lvl="4" algn="ctr" rtl="0">
              <a:spcBef>
                <a:spcPts val="0"/>
              </a:spcBef>
              <a:spcAft>
                <a:spcPts val="0"/>
              </a:spcAft>
              <a:buClr>
                <a:srgbClr val="DB0909"/>
              </a:buClr>
              <a:buSzPts val="2400"/>
              <a:buNone/>
              <a:defRPr sz="2400">
                <a:solidFill>
                  <a:srgbClr val="DB0909"/>
                </a:solidFill>
              </a:defRPr>
            </a:lvl5pPr>
            <a:lvl6pPr lvl="5" algn="ctr" rtl="0">
              <a:spcBef>
                <a:spcPts val="0"/>
              </a:spcBef>
              <a:spcAft>
                <a:spcPts val="0"/>
              </a:spcAft>
              <a:buClr>
                <a:srgbClr val="DB0909"/>
              </a:buClr>
              <a:buSzPts val="2400"/>
              <a:buNone/>
              <a:defRPr sz="2400">
                <a:solidFill>
                  <a:srgbClr val="DB0909"/>
                </a:solidFill>
              </a:defRPr>
            </a:lvl6pPr>
            <a:lvl7pPr lvl="6" algn="ctr" rtl="0">
              <a:spcBef>
                <a:spcPts val="0"/>
              </a:spcBef>
              <a:spcAft>
                <a:spcPts val="0"/>
              </a:spcAft>
              <a:buClr>
                <a:srgbClr val="DB0909"/>
              </a:buClr>
              <a:buSzPts val="2400"/>
              <a:buNone/>
              <a:defRPr sz="2400">
                <a:solidFill>
                  <a:srgbClr val="DB0909"/>
                </a:solidFill>
              </a:defRPr>
            </a:lvl7pPr>
            <a:lvl8pPr lvl="7" algn="ctr" rtl="0">
              <a:spcBef>
                <a:spcPts val="0"/>
              </a:spcBef>
              <a:spcAft>
                <a:spcPts val="0"/>
              </a:spcAft>
              <a:buClr>
                <a:srgbClr val="DB0909"/>
              </a:buClr>
              <a:buSzPts val="2400"/>
              <a:buNone/>
              <a:defRPr sz="2400">
                <a:solidFill>
                  <a:srgbClr val="DB0909"/>
                </a:solidFill>
              </a:defRPr>
            </a:lvl8pPr>
            <a:lvl9pPr lvl="8" algn="ctr" rtl="0">
              <a:spcBef>
                <a:spcPts val="0"/>
              </a:spcBef>
              <a:spcAft>
                <a:spcPts val="0"/>
              </a:spcAft>
              <a:buClr>
                <a:srgbClr val="DB0909"/>
              </a:buClr>
              <a:buSzPts val="2400"/>
              <a:buNone/>
              <a:defRPr sz="2400">
                <a:solidFill>
                  <a:srgbClr val="DB0909"/>
                </a:solidFill>
              </a:defRPr>
            </a:lvl9pPr>
          </a:lstStyle>
          <a:p>
            <a:r>
              <a:t>xx%</a:t>
            </a:r>
          </a:p>
        </p:txBody>
      </p:sp>
      <p:sp>
        <p:nvSpPr>
          <p:cNvPr id="78" name="Google Shape;78;p13"/>
          <p:cNvSpPr txBox="1">
            <a:spLocks noGrp="1"/>
          </p:cNvSpPr>
          <p:nvPr>
            <p:ph type="title" idx="7"/>
          </p:nvPr>
        </p:nvSpPr>
        <p:spPr>
          <a:xfrm>
            <a:off x="5916300" y="1864037"/>
            <a:ext cx="2513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solidFill>
                  <a:srgbClr val="DB0909"/>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9" name="Google Shape;79;p13"/>
          <p:cNvSpPr txBox="1">
            <a:spLocks noGrp="1"/>
          </p:cNvSpPr>
          <p:nvPr>
            <p:ph type="subTitle" idx="8"/>
          </p:nvPr>
        </p:nvSpPr>
        <p:spPr>
          <a:xfrm>
            <a:off x="5916300" y="2250300"/>
            <a:ext cx="2513400" cy="70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title" idx="9" hasCustomPrompt="1"/>
          </p:nvPr>
        </p:nvSpPr>
        <p:spPr>
          <a:xfrm>
            <a:off x="5916300" y="1152750"/>
            <a:ext cx="2513400" cy="6219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DB0909"/>
              </a:buClr>
              <a:buSzPts val="2400"/>
              <a:buNone/>
              <a:defRPr sz="3100">
                <a:solidFill>
                  <a:srgbClr val="DB0909"/>
                </a:solidFill>
              </a:defRPr>
            </a:lvl1pPr>
            <a:lvl2pPr lvl="1" algn="ctr" rtl="0">
              <a:spcBef>
                <a:spcPts val="0"/>
              </a:spcBef>
              <a:spcAft>
                <a:spcPts val="0"/>
              </a:spcAft>
              <a:buClr>
                <a:srgbClr val="DB0909"/>
              </a:buClr>
              <a:buSzPts val="2400"/>
              <a:buNone/>
              <a:defRPr sz="2400">
                <a:solidFill>
                  <a:srgbClr val="DB0909"/>
                </a:solidFill>
              </a:defRPr>
            </a:lvl2pPr>
            <a:lvl3pPr lvl="2" algn="ctr" rtl="0">
              <a:spcBef>
                <a:spcPts val="0"/>
              </a:spcBef>
              <a:spcAft>
                <a:spcPts val="0"/>
              </a:spcAft>
              <a:buClr>
                <a:srgbClr val="DB0909"/>
              </a:buClr>
              <a:buSzPts val="2400"/>
              <a:buNone/>
              <a:defRPr sz="2400">
                <a:solidFill>
                  <a:srgbClr val="DB0909"/>
                </a:solidFill>
              </a:defRPr>
            </a:lvl3pPr>
            <a:lvl4pPr lvl="3" algn="ctr" rtl="0">
              <a:spcBef>
                <a:spcPts val="0"/>
              </a:spcBef>
              <a:spcAft>
                <a:spcPts val="0"/>
              </a:spcAft>
              <a:buClr>
                <a:srgbClr val="DB0909"/>
              </a:buClr>
              <a:buSzPts val="2400"/>
              <a:buNone/>
              <a:defRPr sz="2400">
                <a:solidFill>
                  <a:srgbClr val="DB0909"/>
                </a:solidFill>
              </a:defRPr>
            </a:lvl4pPr>
            <a:lvl5pPr lvl="4" algn="ctr" rtl="0">
              <a:spcBef>
                <a:spcPts val="0"/>
              </a:spcBef>
              <a:spcAft>
                <a:spcPts val="0"/>
              </a:spcAft>
              <a:buClr>
                <a:srgbClr val="DB0909"/>
              </a:buClr>
              <a:buSzPts val="2400"/>
              <a:buNone/>
              <a:defRPr sz="2400">
                <a:solidFill>
                  <a:srgbClr val="DB0909"/>
                </a:solidFill>
              </a:defRPr>
            </a:lvl5pPr>
            <a:lvl6pPr lvl="5" algn="ctr" rtl="0">
              <a:spcBef>
                <a:spcPts val="0"/>
              </a:spcBef>
              <a:spcAft>
                <a:spcPts val="0"/>
              </a:spcAft>
              <a:buClr>
                <a:srgbClr val="DB0909"/>
              </a:buClr>
              <a:buSzPts val="2400"/>
              <a:buNone/>
              <a:defRPr sz="2400">
                <a:solidFill>
                  <a:srgbClr val="DB0909"/>
                </a:solidFill>
              </a:defRPr>
            </a:lvl6pPr>
            <a:lvl7pPr lvl="6" algn="ctr" rtl="0">
              <a:spcBef>
                <a:spcPts val="0"/>
              </a:spcBef>
              <a:spcAft>
                <a:spcPts val="0"/>
              </a:spcAft>
              <a:buClr>
                <a:srgbClr val="DB0909"/>
              </a:buClr>
              <a:buSzPts val="2400"/>
              <a:buNone/>
              <a:defRPr sz="2400">
                <a:solidFill>
                  <a:srgbClr val="DB0909"/>
                </a:solidFill>
              </a:defRPr>
            </a:lvl7pPr>
            <a:lvl8pPr lvl="7" algn="ctr" rtl="0">
              <a:spcBef>
                <a:spcPts val="0"/>
              </a:spcBef>
              <a:spcAft>
                <a:spcPts val="0"/>
              </a:spcAft>
              <a:buClr>
                <a:srgbClr val="DB0909"/>
              </a:buClr>
              <a:buSzPts val="2400"/>
              <a:buNone/>
              <a:defRPr sz="2400">
                <a:solidFill>
                  <a:srgbClr val="DB0909"/>
                </a:solidFill>
              </a:defRPr>
            </a:lvl8pPr>
            <a:lvl9pPr lvl="8" algn="ctr" rtl="0">
              <a:spcBef>
                <a:spcPts val="0"/>
              </a:spcBef>
              <a:spcAft>
                <a:spcPts val="0"/>
              </a:spcAft>
              <a:buClr>
                <a:srgbClr val="DB0909"/>
              </a:buClr>
              <a:buSzPts val="2400"/>
              <a:buNone/>
              <a:defRPr sz="2400">
                <a:solidFill>
                  <a:srgbClr val="DB0909"/>
                </a:solidFill>
              </a:defRPr>
            </a:lvl9pPr>
          </a:lstStyle>
          <a:p>
            <a:r>
              <a:t>xx%</a:t>
            </a:r>
          </a:p>
        </p:txBody>
      </p:sp>
      <p:sp>
        <p:nvSpPr>
          <p:cNvPr id="81" name="Google Shape;81;p13"/>
          <p:cNvSpPr txBox="1">
            <a:spLocks noGrp="1"/>
          </p:cNvSpPr>
          <p:nvPr>
            <p:ph type="title" idx="13"/>
          </p:nvPr>
        </p:nvSpPr>
        <p:spPr>
          <a:xfrm>
            <a:off x="714300" y="3684263"/>
            <a:ext cx="2513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solidFill>
                  <a:srgbClr val="DB0909"/>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2" name="Google Shape;82;p13"/>
          <p:cNvSpPr txBox="1">
            <a:spLocks noGrp="1"/>
          </p:cNvSpPr>
          <p:nvPr>
            <p:ph type="subTitle" idx="14"/>
          </p:nvPr>
        </p:nvSpPr>
        <p:spPr>
          <a:xfrm>
            <a:off x="714300" y="4070525"/>
            <a:ext cx="2513400" cy="70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title" idx="15" hasCustomPrompt="1"/>
          </p:nvPr>
        </p:nvSpPr>
        <p:spPr>
          <a:xfrm>
            <a:off x="714300" y="2972975"/>
            <a:ext cx="2513400" cy="6219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DB0909"/>
              </a:buClr>
              <a:buSzPts val="2400"/>
              <a:buNone/>
              <a:defRPr sz="3100">
                <a:solidFill>
                  <a:srgbClr val="DB0909"/>
                </a:solidFill>
              </a:defRPr>
            </a:lvl1pPr>
            <a:lvl2pPr lvl="1" algn="ctr" rtl="0">
              <a:spcBef>
                <a:spcPts val="0"/>
              </a:spcBef>
              <a:spcAft>
                <a:spcPts val="0"/>
              </a:spcAft>
              <a:buClr>
                <a:srgbClr val="DB0909"/>
              </a:buClr>
              <a:buSzPts val="2400"/>
              <a:buNone/>
              <a:defRPr sz="2400">
                <a:solidFill>
                  <a:srgbClr val="DB0909"/>
                </a:solidFill>
              </a:defRPr>
            </a:lvl2pPr>
            <a:lvl3pPr lvl="2" algn="ctr" rtl="0">
              <a:spcBef>
                <a:spcPts val="0"/>
              </a:spcBef>
              <a:spcAft>
                <a:spcPts val="0"/>
              </a:spcAft>
              <a:buClr>
                <a:srgbClr val="DB0909"/>
              </a:buClr>
              <a:buSzPts val="2400"/>
              <a:buNone/>
              <a:defRPr sz="2400">
                <a:solidFill>
                  <a:srgbClr val="DB0909"/>
                </a:solidFill>
              </a:defRPr>
            </a:lvl3pPr>
            <a:lvl4pPr lvl="3" algn="ctr" rtl="0">
              <a:spcBef>
                <a:spcPts val="0"/>
              </a:spcBef>
              <a:spcAft>
                <a:spcPts val="0"/>
              </a:spcAft>
              <a:buClr>
                <a:srgbClr val="DB0909"/>
              </a:buClr>
              <a:buSzPts val="2400"/>
              <a:buNone/>
              <a:defRPr sz="2400">
                <a:solidFill>
                  <a:srgbClr val="DB0909"/>
                </a:solidFill>
              </a:defRPr>
            </a:lvl4pPr>
            <a:lvl5pPr lvl="4" algn="ctr" rtl="0">
              <a:spcBef>
                <a:spcPts val="0"/>
              </a:spcBef>
              <a:spcAft>
                <a:spcPts val="0"/>
              </a:spcAft>
              <a:buClr>
                <a:srgbClr val="DB0909"/>
              </a:buClr>
              <a:buSzPts val="2400"/>
              <a:buNone/>
              <a:defRPr sz="2400">
                <a:solidFill>
                  <a:srgbClr val="DB0909"/>
                </a:solidFill>
              </a:defRPr>
            </a:lvl5pPr>
            <a:lvl6pPr lvl="5" algn="ctr" rtl="0">
              <a:spcBef>
                <a:spcPts val="0"/>
              </a:spcBef>
              <a:spcAft>
                <a:spcPts val="0"/>
              </a:spcAft>
              <a:buClr>
                <a:srgbClr val="DB0909"/>
              </a:buClr>
              <a:buSzPts val="2400"/>
              <a:buNone/>
              <a:defRPr sz="2400">
                <a:solidFill>
                  <a:srgbClr val="DB0909"/>
                </a:solidFill>
              </a:defRPr>
            </a:lvl6pPr>
            <a:lvl7pPr lvl="6" algn="ctr" rtl="0">
              <a:spcBef>
                <a:spcPts val="0"/>
              </a:spcBef>
              <a:spcAft>
                <a:spcPts val="0"/>
              </a:spcAft>
              <a:buClr>
                <a:srgbClr val="DB0909"/>
              </a:buClr>
              <a:buSzPts val="2400"/>
              <a:buNone/>
              <a:defRPr sz="2400">
                <a:solidFill>
                  <a:srgbClr val="DB0909"/>
                </a:solidFill>
              </a:defRPr>
            </a:lvl7pPr>
            <a:lvl8pPr lvl="7" algn="ctr" rtl="0">
              <a:spcBef>
                <a:spcPts val="0"/>
              </a:spcBef>
              <a:spcAft>
                <a:spcPts val="0"/>
              </a:spcAft>
              <a:buClr>
                <a:srgbClr val="DB0909"/>
              </a:buClr>
              <a:buSzPts val="2400"/>
              <a:buNone/>
              <a:defRPr sz="2400">
                <a:solidFill>
                  <a:srgbClr val="DB0909"/>
                </a:solidFill>
              </a:defRPr>
            </a:lvl8pPr>
            <a:lvl9pPr lvl="8" algn="ctr" rtl="0">
              <a:spcBef>
                <a:spcPts val="0"/>
              </a:spcBef>
              <a:spcAft>
                <a:spcPts val="0"/>
              </a:spcAft>
              <a:buClr>
                <a:srgbClr val="DB0909"/>
              </a:buClr>
              <a:buSzPts val="2400"/>
              <a:buNone/>
              <a:defRPr sz="2400">
                <a:solidFill>
                  <a:srgbClr val="DB0909"/>
                </a:solidFill>
              </a:defRPr>
            </a:lvl9pPr>
          </a:lstStyle>
          <a:p>
            <a:r>
              <a:t>xx%</a:t>
            </a:r>
          </a:p>
        </p:txBody>
      </p:sp>
      <p:sp>
        <p:nvSpPr>
          <p:cNvPr id="84" name="Google Shape;84;p13"/>
          <p:cNvSpPr txBox="1">
            <a:spLocks noGrp="1"/>
          </p:cNvSpPr>
          <p:nvPr>
            <p:ph type="title" idx="16"/>
          </p:nvPr>
        </p:nvSpPr>
        <p:spPr>
          <a:xfrm>
            <a:off x="3315300" y="3684263"/>
            <a:ext cx="2513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solidFill>
                  <a:srgbClr val="DB0909"/>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3"/>
          <p:cNvSpPr txBox="1">
            <a:spLocks noGrp="1"/>
          </p:cNvSpPr>
          <p:nvPr>
            <p:ph type="subTitle" idx="17"/>
          </p:nvPr>
        </p:nvSpPr>
        <p:spPr>
          <a:xfrm>
            <a:off x="3315300" y="4070525"/>
            <a:ext cx="2513400" cy="70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3"/>
          <p:cNvSpPr txBox="1">
            <a:spLocks noGrp="1"/>
          </p:cNvSpPr>
          <p:nvPr>
            <p:ph type="title" idx="18" hasCustomPrompt="1"/>
          </p:nvPr>
        </p:nvSpPr>
        <p:spPr>
          <a:xfrm>
            <a:off x="3315300" y="2972975"/>
            <a:ext cx="2513400" cy="6219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DB0909"/>
              </a:buClr>
              <a:buSzPts val="2400"/>
              <a:buNone/>
              <a:defRPr sz="3100">
                <a:solidFill>
                  <a:srgbClr val="DB0909"/>
                </a:solidFill>
              </a:defRPr>
            </a:lvl1pPr>
            <a:lvl2pPr lvl="1" algn="ctr" rtl="0">
              <a:spcBef>
                <a:spcPts val="0"/>
              </a:spcBef>
              <a:spcAft>
                <a:spcPts val="0"/>
              </a:spcAft>
              <a:buClr>
                <a:srgbClr val="DB0909"/>
              </a:buClr>
              <a:buSzPts val="2400"/>
              <a:buNone/>
              <a:defRPr sz="2400">
                <a:solidFill>
                  <a:srgbClr val="DB0909"/>
                </a:solidFill>
              </a:defRPr>
            </a:lvl2pPr>
            <a:lvl3pPr lvl="2" algn="ctr" rtl="0">
              <a:spcBef>
                <a:spcPts val="0"/>
              </a:spcBef>
              <a:spcAft>
                <a:spcPts val="0"/>
              </a:spcAft>
              <a:buClr>
                <a:srgbClr val="DB0909"/>
              </a:buClr>
              <a:buSzPts val="2400"/>
              <a:buNone/>
              <a:defRPr sz="2400">
                <a:solidFill>
                  <a:srgbClr val="DB0909"/>
                </a:solidFill>
              </a:defRPr>
            </a:lvl3pPr>
            <a:lvl4pPr lvl="3" algn="ctr" rtl="0">
              <a:spcBef>
                <a:spcPts val="0"/>
              </a:spcBef>
              <a:spcAft>
                <a:spcPts val="0"/>
              </a:spcAft>
              <a:buClr>
                <a:srgbClr val="DB0909"/>
              </a:buClr>
              <a:buSzPts val="2400"/>
              <a:buNone/>
              <a:defRPr sz="2400">
                <a:solidFill>
                  <a:srgbClr val="DB0909"/>
                </a:solidFill>
              </a:defRPr>
            </a:lvl4pPr>
            <a:lvl5pPr lvl="4" algn="ctr" rtl="0">
              <a:spcBef>
                <a:spcPts val="0"/>
              </a:spcBef>
              <a:spcAft>
                <a:spcPts val="0"/>
              </a:spcAft>
              <a:buClr>
                <a:srgbClr val="DB0909"/>
              </a:buClr>
              <a:buSzPts val="2400"/>
              <a:buNone/>
              <a:defRPr sz="2400">
                <a:solidFill>
                  <a:srgbClr val="DB0909"/>
                </a:solidFill>
              </a:defRPr>
            </a:lvl5pPr>
            <a:lvl6pPr lvl="5" algn="ctr" rtl="0">
              <a:spcBef>
                <a:spcPts val="0"/>
              </a:spcBef>
              <a:spcAft>
                <a:spcPts val="0"/>
              </a:spcAft>
              <a:buClr>
                <a:srgbClr val="DB0909"/>
              </a:buClr>
              <a:buSzPts val="2400"/>
              <a:buNone/>
              <a:defRPr sz="2400">
                <a:solidFill>
                  <a:srgbClr val="DB0909"/>
                </a:solidFill>
              </a:defRPr>
            </a:lvl6pPr>
            <a:lvl7pPr lvl="6" algn="ctr" rtl="0">
              <a:spcBef>
                <a:spcPts val="0"/>
              </a:spcBef>
              <a:spcAft>
                <a:spcPts val="0"/>
              </a:spcAft>
              <a:buClr>
                <a:srgbClr val="DB0909"/>
              </a:buClr>
              <a:buSzPts val="2400"/>
              <a:buNone/>
              <a:defRPr sz="2400">
                <a:solidFill>
                  <a:srgbClr val="DB0909"/>
                </a:solidFill>
              </a:defRPr>
            </a:lvl7pPr>
            <a:lvl8pPr lvl="7" algn="ctr" rtl="0">
              <a:spcBef>
                <a:spcPts val="0"/>
              </a:spcBef>
              <a:spcAft>
                <a:spcPts val="0"/>
              </a:spcAft>
              <a:buClr>
                <a:srgbClr val="DB0909"/>
              </a:buClr>
              <a:buSzPts val="2400"/>
              <a:buNone/>
              <a:defRPr sz="2400">
                <a:solidFill>
                  <a:srgbClr val="DB0909"/>
                </a:solidFill>
              </a:defRPr>
            </a:lvl8pPr>
            <a:lvl9pPr lvl="8" algn="ctr" rtl="0">
              <a:spcBef>
                <a:spcPts val="0"/>
              </a:spcBef>
              <a:spcAft>
                <a:spcPts val="0"/>
              </a:spcAft>
              <a:buClr>
                <a:srgbClr val="DB0909"/>
              </a:buClr>
              <a:buSzPts val="2400"/>
              <a:buNone/>
              <a:defRPr sz="2400">
                <a:solidFill>
                  <a:srgbClr val="DB0909"/>
                </a:solidFill>
              </a:defRPr>
            </a:lvl9pPr>
          </a:lstStyle>
          <a:p>
            <a:r>
              <a:t>xx%</a:t>
            </a:r>
          </a:p>
        </p:txBody>
      </p:sp>
      <p:sp>
        <p:nvSpPr>
          <p:cNvPr id="87" name="Google Shape;87;p13"/>
          <p:cNvSpPr txBox="1">
            <a:spLocks noGrp="1"/>
          </p:cNvSpPr>
          <p:nvPr>
            <p:ph type="title" idx="19"/>
          </p:nvPr>
        </p:nvSpPr>
        <p:spPr>
          <a:xfrm>
            <a:off x="5916300" y="3684263"/>
            <a:ext cx="2513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solidFill>
                  <a:srgbClr val="DB0909"/>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8" name="Google Shape;88;p13"/>
          <p:cNvSpPr txBox="1">
            <a:spLocks noGrp="1"/>
          </p:cNvSpPr>
          <p:nvPr>
            <p:ph type="subTitle" idx="20"/>
          </p:nvPr>
        </p:nvSpPr>
        <p:spPr>
          <a:xfrm>
            <a:off x="5916300" y="4070525"/>
            <a:ext cx="2513400" cy="70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title" idx="21" hasCustomPrompt="1"/>
          </p:nvPr>
        </p:nvSpPr>
        <p:spPr>
          <a:xfrm>
            <a:off x="5916300" y="2972975"/>
            <a:ext cx="2513400" cy="6219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DB0909"/>
              </a:buClr>
              <a:buSzPts val="2400"/>
              <a:buNone/>
              <a:defRPr sz="3100">
                <a:solidFill>
                  <a:srgbClr val="DB0909"/>
                </a:solidFill>
              </a:defRPr>
            </a:lvl1pPr>
            <a:lvl2pPr lvl="1" algn="ctr" rtl="0">
              <a:spcBef>
                <a:spcPts val="0"/>
              </a:spcBef>
              <a:spcAft>
                <a:spcPts val="0"/>
              </a:spcAft>
              <a:buClr>
                <a:srgbClr val="DB0909"/>
              </a:buClr>
              <a:buSzPts val="2400"/>
              <a:buNone/>
              <a:defRPr sz="2400">
                <a:solidFill>
                  <a:srgbClr val="DB0909"/>
                </a:solidFill>
              </a:defRPr>
            </a:lvl2pPr>
            <a:lvl3pPr lvl="2" algn="ctr" rtl="0">
              <a:spcBef>
                <a:spcPts val="0"/>
              </a:spcBef>
              <a:spcAft>
                <a:spcPts val="0"/>
              </a:spcAft>
              <a:buClr>
                <a:srgbClr val="DB0909"/>
              </a:buClr>
              <a:buSzPts val="2400"/>
              <a:buNone/>
              <a:defRPr sz="2400">
                <a:solidFill>
                  <a:srgbClr val="DB0909"/>
                </a:solidFill>
              </a:defRPr>
            </a:lvl3pPr>
            <a:lvl4pPr lvl="3" algn="ctr" rtl="0">
              <a:spcBef>
                <a:spcPts val="0"/>
              </a:spcBef>
              <a:spcAft>
                <a:spcPts val="0"/>
              </a:spcAft>
              <a:buClr>
                <a:srgbClr val="DB0909"/>
              </a:buClr>
              <a:buSzPts val="2400"/>
              <a:buNone/>
              <a:defRPr sz="2400">
                <a:solidFill>
                  <a:srgbClr val="DB0909"/>
                </a:solidFill>
              </a:defRPr>
            </a:lvl4pPr>
            <a:lvl5pPr lvl="4" algn="ctr" rtl="0">
              <a:spcBef>
                <a:spcPts val="0"/>
              </a:spcBef>
              <a:spcAft>
                <a:spcPts val="0"/>
              </a:spcAft>
              <a:buClr>
                <a:srgbClr val="DB0909"/>
              </a:buClr>
              <a:buSzPts val="2400"/>
              <a:buNone/>
              <a:defRPr sz="2400">
                <a:solidFill>
                  <a:srgbClr val="DB0909"/>
                </a:solidFill>
              </a:defRPr>
            </a:lvl5pPr>
            <a:lvl6pPr lvl="5" algn="ctr" rtl="0">
              <a:spcBef>
                <a:spcPts val="0"/>
              </a:spcBef>
              <a:spcAft>
                <a:spcPts val="0"/>
              </a:spcAft>
              <a:buClr>
                <a:srgbClr val="DB0909"/>
              </a:buClr>
              <a:buSzPts val="2400"/>
              <a:buNone/>
              <a:defRPr sz="2400">
                <a:solidFill>
                  <a:srgbClr val="DB0909"/>
                </a:solidFill>
              </a:defRPr>
            </a:lvl6pPr>
            <a:lvl7pPr lvl="6" algn="ctr" rtl="0">
              <a:spcBef>
                <a:spcPts val="0"/>
              </a:spcBef>
              <a:spcAft>
                <a:spcPts val="0"/>
              </a:spcAft>
              <a:buClr>
                <a:srgbClr val="DB0909"/>
              </a:buClr>
              <a:buSzPts val="2400"/>
              <a:buNone/>
              <a:defRPr sz="2400">
                <a:solidFill>
                  <a:srgbClr val="DB0909"/>
                </a:solidFill>
              </a:defRPr>
            </a:lvl7pPr>
            <a:lvl8pPr lvl="7" algn="ctr" rtl="0">
              <a:spcBef>
                <a:spcPts val="0"/>
              </a:spcBef>
              <a:spcAft>
                <a:spcPts val="0"/>
              </a:spcAft>
              <a:buClr>
                <a:srgbClr val="DB0909"/>
              </a:buClr>
              <a:buSzPts val="2400"/>
              <a:buNone/>
              <a:defRPr sz="2400">
                <a:solidFill>
                  <a:srgbClr val="DB0909"/>
                </a:solidFill>
              </a:defRPr>
            </a:lvl8pPr>
            <a:lvl9pPr lvl="8" algn="ctr" rtl="0">
              <a:spcBef>
                <a:spcPts val="0"/>
              </a:spcBef>
              <a:spcAft>
                <a:spcPts val="0"/>
              </a:spcAft>
              <a:buClr>
                <a:srgbClr val="DB0909"/>
              </a:buClr>
              <a:buSzPts val="2400"/>
              <a:buNone/>
              <a:defRPr sz="2400">
                <a:solidFill>
                  <a:srgbClr val="DB0909"/>
                </a:solidFill>
              </a:defRPr>
            </a:lvl9pPr>
          </a:lstStyle>
          <a:p>
            <a:r>
              <a:t>xx%</a:t>
            </a:r>
          </a:p>
        </p:txBody>
      </p:sp>
      <p:sp>
        <p:nvSpPr>
          <p:cNvPr id="90" name="Google Shape;90;p13"/>
          <p:cNvSpPr/>
          <p:nvPr/>
        </p:nvSpPr>
        <p:spPr>
          <a:xfrm>
            <a:off x="7487514" y="3367712"/>
            <a:ext cx="1656483" cy="1775669"/>
          </a:xfrm>
          <a:custGeom>
            <a:avLst/>
            <a:gdLst/>
            <a:ahLst/>
            <a:cxnLst/>
            <a:rect l="l" t="t" r="r" b="b"/>
            <a:pathLst>
              <a:path w="51757" h="55481" extrusionOk="0">
                <a:moveTo>
                  <a:pt x="51757" y="1"/>
                </a:moveTo>
                <a:cubicBezTo>
                  <a:pt x="44261" y="27563"/>
                  <a:pt x="24574" y="48863"/>
                  <a:pt x="0" y="55481"/>
                </a:cubicBezTo>
                <a:lnTo>
                  <a:pt x="51757" y="55481"/>
                </a:lnTo>
                <a:lnTo>
                  <a:pt x="517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rot="10800000">
            <a:off x="0" y="-50"/>
            <a:ext cx="1656483" cy="1775669"/>
          </a:xfrm>
          <a:custGeom>
            <a:avLst/>
            <a:gdLst/>
            <a:ahLst/>
            <a:cxnLst/>
            <a:rect l="l" t="t" r="r" b="b"/>
            <a:pathLst>
              <a:path w="51757" h="55481" extrusionOk="0">
                <a:moveTo>
                  <a:pt x="51757" y="1"/>
                </a:moveTo>
                <a:cubicBezTo>
                  <a:pt x="44261" y="27563"/>
                  <a:pt x="24574" y="48863"/>
                  <a:pt x="0" y="55481"/>
                </a:cubicBezTo>
                <a:lnTo>
                  <a:pt x="51757" y="55481"/>
                </a:lnTo>
                <a:lnTo>
                  <a:pt x="517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rot="10800000">
            <a:off x="3" y="3356350"/>
            <a:ext cx="1702794" cy="1787031"/>
          </a:xfrm>
          <a:custGeom>
            <a:avLst/>
            <a:gdLst/>
            <a:ahLst/>
            <a:cxnLst/>
            <a:rect l="l" t="t" r="r" b="b"/>
            <a:pathLst>
              <a:path w="53204" h="55836" extrusionOk="0">
                <a:moveTo>
                  <a:pt x="0" y="0"/>
                </a:moveTo>
                <a:cubicBezTo>
                  <a:pt x="25238" y="6167"/>
                  <a:pt x="45566" y="27752"/>
                  <a:pt x="53204" y="55836"/>
                </a:cubicBezTo>
                <a:lnTo>
                  <a:pt x="53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7441200" y="-50"/>
            <a:ext cx="1702794" cy="1787031"/>
          </a:xfrm>
          <a:custGeom>
            <a:avLst/>
            <a:gdLst/>
            <a:ahLst/>
            <a:cxnLst/>
            <a:rect l="l" t="t" r="r" b="b"/>
            <a:pathLst>
              <a:path w="53204" h="55836" extrusionOk="0">
                <a:moveTo>
                  <a:pt x="0" y="0"/>
                </a:moveTo>
                <a:cubicBezTo>
                  <a:pt x="25238" y="6167"/>
                  <a:pt x="45566" y="27752"/>
                  <a:pt x="53204" y="55836"/>
                </a:cubicBezTo>
                <a:lnTo>
                  <a:pt x="53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7786575" y="-1023475"/>
            <a:ext cx="2827200" cy="3520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1985025" y="2972975"/>
            <a:ext cx="2827200" cy="3520800"/>
          </a:xfrm>
          <a:prstGeom prst="ellipse">
            <a:avLst/>
          </a:prstGeom>
          <a:noFill/>
          <a:ln w="19050"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2251725" y="2972975"/>
            <a:ext cx="2827200" cy="3520800"/>
          </a:xfrm>
          <a:prstGeom prst="ellipse">
            <a:avLst/>
          </a:prstGeom>
          <a:noFill/>
          <a:ln w="19050"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8053275" y="-1023475"/>
            <a:ext cx="2827200" cy="3520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6E6E6">
            <a:alpha val="4600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Inter-Regular"/>
              <a:buNone/>
              <a:defRPr sz="2800">
                <a:solidFill>
                  <a:schemeClr val="dk2"/>
                </a:solidFill>
                <a:latin typeface="Inter-Regular"/>
                <a:ea typeface="Inter-Regular"/>
                <a:cs typeface="Inter-Regular"/>
                <a:sym typeface="Inter-Regular"/>
              </a:defRPr>
            </a:lvl1pPr>
            <a:lvl2pPr lvl="1">
              <a:spcBef>
                <a:spcPts val="0"/>
              </a:spcBef>
              <a:spcAft>
                <a:spcPts val="0"/>
              </a:spcAft>
              <a:buClr>
                <a:schemeClr val="dk2"/>
              </a:buClr>
              <a:buSzPts val="2800"/>
              <a:buFont typeface="Inter-Regular"/>
              <a:buNone/>
              <a:defRPr sz="2800">
                <a:solidFill>
                  <a:schemeClr val="dk2"/>
                </a:solidFill>
                <a:latin typeface="Inter-Regular"/>
                <a:ea typeface="Inter-Regular"/>
                <a:cs typeface="Inter-Regular"/>
                <a:sym typeface="Inter-Regular"/>
              </a:defRPr>
            </a:lvl2pPr>
            <a:lvl3pPr lvl="2">
              <a:spcBef>
                <a:spcPts val="0"/>
              </a:spcBef>
              <a:spcAft>
                <a:spcPts val="0"/>
              </a:spcAft>
              <a:buClr>
                <a:schemeClr val="dk2"/>
              </a:buClr>
              <a:buSzPts val="2800"/>
              <a:buFont typeface="Inter-Regular"/>
              <a:buNone/>
              <a:defRPr sz="2800">
                <a:solidFill>
                  <a:schemeClr val="dk2"/>
                </a:solidFill>
                <a:latin typeface="Inter-Regular"/>
                <a:ea typeface="Inter-Regular"/>
                <a:cs typeface="Inter-Regular"/>
                <a:sym typeface="Inter-Regular"/>
              </a:defRPr>
            </a:lvl3pPr>
            <a:lvl4pPr lvl="3">
              <a:spcBef>
                <a:spcPts val="0"/>
              </a:spcBef>
              <a:spcAft>
                <a:spcPts val="0"/>
              </a:spcAft>
              <a:buClr>
                <a:schemeClr val="dk2"/>
              </a:buClr>
              <a:buSzPts val="2800"/>
              <a:buFont typeface="Inter-Regular"/>
              <a:buNone/>
              <a:defRPr sz="2800">
                <a:solidFill>
                  <a:schemeClr val="dk2"/>
                </a:solidFill>
                <a:latin typeface="Inter-Regular"/>
                <a:ea typeface="Inter-Regular"/>
                <a:cs typeface="Inter-Regular"/>
                <a:sym typeface="Inter-Regular"/>
              </a:defRPr>
            </a:lvl4pPr>
            <a:lvl5pPr lvl="4">
              <a:spcBef>
                <a:spcPts val="0"/>
              </a:spcBef>
              <a:spcAft>
                <a:spcPts val="0"/>
              </a:spcAft>
              <a:buClr>
                <a:schemeClr val="dk2"/>
              </a:buClr>
              <a:buSzPts val="2800"/>
              <a:buFont typeface="Inter-Regular"/>
              <a:buNone/>
              <a:defRPr sz="2800">
                <a:solidFill>
                  <a:schemeClr val="dk2"/>
                </a:solidFill>
                <a:latin typeface="Inter-Regular"/>
                <a:ea typeface="Inter-Regular"/>
                <a:cs typeface="Inter-Regular"/>
                <a:sym typeface="Inter-Regular"/>
              </a:defRPr>
            </a:lvl5pPr>
            <a:lvl6pPr lvl="5">
              <a:spcBef>
                <a:spcPts val="0"/>
              </a:spcBef>
              <a:spcAft>
                <a:spcPts val="0"/>
              </a:spcAft>
              <a:buClr>
                <a:schemeClr val="dk2"/>
              </a:buClr>
              <a:buSzPts val="2800"/>
              <a:buFont typeface="Inter-Regular"/>
              <a:buNone/>
              <a:defRPr sz="2800">
                <a:solidFill>
                  <a:schemeClr val="dk2"/>
                </a:solidFill>
                <a:latin typeface="Inter-Regular"/>
                <a:ea typeface="Inter-Regular"/>
                <a:cs typeface="Inter-Regular"/>
                <a:sym typeface="Inter-Regular"/>
              </a:defRPr>
            </a:lvl6pPr>
            <a:lvl7pPr lvl="6">
              <a:spcBef>
                <a:spcPts val="0"/>
              </a:spcBef>
              <a:spcAft>
                <a:spcPts val="0"/>
              </a:spcAft>
              <a:buClr>
                <a:schemeClr val="dk2"/>
              </a:buClr>
              <a:buSzPts val="2800"/>
              <a:buFont typeface="Inter-Regular"/>
              <a:buNone/>
              <a:defRPr sz="2800">
                <a:solidFill>
                  <a:schemeClr val="dk2"/>
                </a:solidFill>
                <a:latin typeface="Inter-Regular"/>
                <a:ea typeface="Inter-Regular"/>
                <a:cs typeface="Inter-Regular"/>
                <a:sym typeface="Inter-Regular"/>
              </a:defRPr>
            </a:lvl7pPr>
            <a:lvl8pPr lvl="7">
              <a:spcBef>
                <a:spcPts val="0"/>
              </a:spcBef>
              <a:spcAft>
                <a:spcPts val="0"/>
              </a:spcAft>
              <a:buClr>
                <a:schemeClr val="dk2"/>
              </a:buClr>
              <a:buSzPts val="2800"/>
              <a:buFont typeface="Inter-Regular"/>
              <a:buNone/>
              <a:defRPr sz="2800">
                <a:solidFill>
                  <a:schemeClr val="dk2"/>
                </a:solidFill>
                <a:latin typeface="Inter-Regular"/>
                <a:ea typeface="Inter-Regular"/>
                <a:cs typeface="Inter-Regular"/>
                <a:sym typeface="Inter-Regular"/>
              </a:defRPr>
            </a:lvl8pPr>
            <a:lvl9pPr lvl="8">
              <a:spcBef>
                <a:spcPts val="0"/>
              </a:spcBef>
              <a:spcAft>
                <a:spcPts val="0"/>
              </a:spcAft>
              <a:buClr>
                <a:schemeClr val="dk2"/>
              </a:buClr>
              <a:buSzPts val="2800"/>
              <a:buFont typeface="Inter-Regular"/>
              <a:buNone/>
              <a:defRPr sz="2800">
                <a:solidFill>
                  <a:schemeClr val="dk2"/>
                </a:solidFill>
                <a:latin typeface="Inter-Regular"/>
                <a:ea typeface="Inter-Regular"/>
                <a:cs typeface="Inter-Regular"/>
                <a:sym typeface="Inter-Regular"/>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Inter"/>
              <a:buChar char="●"/>
              <a:defRPr sz="1800">
                <a:solidFill>
                  <a:schemeClr val="dk1"/>
                </a:solidFill>
                <a:latin typeface="Inter"/>
                <a:ea typeface="Inter"/>
                <a:cs typeface="Inter"/>
                <a:sym typeface="Inter"/>
              </a:defRPr>
            </a:lvl1pPr>
            <a:lvl2pPr marL="914400" lvl="1"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marL="1371600" lvl="2"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marL="1828800" lvl="3"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marL="2286000" lvl="4"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marL="2743200" lvl="5"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marL="3200400" lvl="6"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marL="3657600" lvl="7"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marL="4114800" lvl="8"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5"/>
          <p:cNvSpPr/>
          <p:nvPr/>
        </p:nvSpPr>
        <p:spPr>
          <a:xfrm>
            <a:off x="7487514" y="3367712"/>
            <a:ext cx="1656483" cy="1775669"/>
          </a:xfrm>
          <a:custGeom>
            <a:avLst/>
            <a:gdLst/>
            <a:ahLst/>
            <a:cxnLst/>
            <a:rect l="l" t="t" r="r" b="b"/>
            <a:pathLst>
              <a:path w="51757" h="55481" extrusionOk="0">
                <a:moveTo>
                  <a:pt x="51757" y="1"/>
                </a:moveTo>
                <a:cubicBezTo>
                  <a:pt x="44261" y="27563"/>
                  <a:pt x="24574" y="48863"/>
                  <a:pt x="0" y="55481"/>
                </a:cubicBezTo>
                <a:lnTo>
                  <a:pt x="51757" y="55481"/>
                </a:lnTo>
                <a:lnTo>
                  <a:pt x="517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5"/>
          <p:cNvSpPr/>
          <p:nvPr/>
        </p:nvSpPr>
        <p:spPr>
          <a:xfrm>
            <a:off x="7441200" y="-50"/>
            <a:ext cx="1702794" cy="1787031"/>
          </a:xfrm>
          <a:custGeom>
            <a:avLst/>
            <a:gdLst/>
            <a:ahLst/>
            <a:cxnLst/>
            <a:rect l="l" t="t" r="r" b="b"/>
            <a:pathLst>
              <a:path w="53204" h="55836" extrusionOk="0">
                <a:moveTo>
                  <a:pt x="0" y="0"/>
                </a:moveTo>
                <a:cubicBezTo>
                  <a:pt x="25238" y="6167"/>
                  <a:pt x="45566" y="27752"/>
                  <a:pt x="53204" y="55836"/>
                </a:cubicBezTo>
                <a:lnTo>
                  <a:pt x="53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txBox="1">
            <a:spLocks noGrp="1"/>
          </p:cNvSpPr>
          <p:nvPr>
            <p:ph type="ctrTitle"/>
          </p:nvPr>
        </p:nvSpPr>
        <p:spPr>
          <a:xfrm>
            <a:off x="781521" y="1182885"/>
            <a:ext cx="7570539" cy="2123628"/>
          </a:xfrm>
          <a:prstGeom prst="rect">
            <a:avLst/>
          </a:prstGeom>
        </p:spPr>
        <p:txBody>
          <a:bodyPr spcFirstLastPara="1" wrap="square" lIns="91425" tIns="91425" rIns="91425" bIns="91425" anchor="b" anchorCtr="0">
            <a:spAutoFit/>
          </a:bodyPr>
          <a:lstStyle/>
          <a:p>
            <a:pPr marL="0" lvl="0" indent="0" algn="ctr" rtl="0">
              <a:lnSpc>
                <a:spcPct val="150000"/>
              </a:lnSpc>
              <a:spcBef>
                <a:spcPts val="0"/>
              </a:spcBef>
              <a:spcAft>
                <a:spcPts val="0"/>
              </a:spcAft>
              <a:buNone/>
            </a:pPr>
            <a:r>
              <a:rPr lang="en" sz="3600"/>
              <a:t>CHUYÊN ĐỀ</a:t>
            </a:r>
            <a:br>
              <a:rPr lang="en"/>
            </a:br>
            <a:r>
              <a:rPr lang="en"/>
              <a:t>THIẾU MÁU THIẾU SẮT</a:t>
            </a:r>
            <a:endParaRPr/>
          </a:p>
        </p:txBody>
      </p:sp>
      <p:sp>
        <p:nvSpPr>
          <p:cNvPr id="291" name="Google Shape;291;p35"/>
          <p:cNvSpPr txBox="1">
            <a:spLocks noGrp="1"/>
          </p:cNvSpPr>
          <p:nvPr>
            <p:ph type="subTitle" idx="1"/>
          </p:nvPr>
        </p:nvSpPr>
        <p:spPr>
          <a:xfrm>
            <a:off x="3153190" y="3408904"/>
            <a:ext cx="2827200" cy="140414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b="1" dirty="0"/>
              <a:t>NHÓM 2:</a:t>
            </a:r>
          </a:p>
          <a:p>
            <a:pPr marL="452438" indent="0" algn="l">
              <a:lnSpc>
                <a:spcPct val="150000"/>
              </a:lnSpc>
              <a:buNone/>
            </a:pPr>
            <a:r>
              <a:rPr lang="en-US" sz="1200" dirty="0"/>
              <a:t>1. </a:t>
            </a:r>
            <a:r>
              <a:rPr lang="en-US" sz="1200" dirty="0" err="1"/>
              <a:t>Đinh</a:t>
            </a:r>
            <a:r>
              <a:rPr lang="en-US" sz="1200" dirty="0"/>
              <a:t> Thị </a:t>
            </a:r>
            <a:r>
              <a:rPr lang="en-US" sz="1200" dirty="0" err="1"/>
              <a:t>Bảo</a:t>
            </a:r>
            <a:r>
              <a:rPr lang="en-US" sz="1200" dirty="0"/>
              <a:t> </a:t>
            </a:r>
            <a:r>
              <a:rPr lang="en-US" sz="1200" dirty="0" err="1"/>
              <a:t>Ngọc</a:t>
            </a:r>
            <a:r>
              <a:rPr lang="en-US" sz="1200" dirty="0"/>
              <a:t>.</a:t>
            </a:r>
          </a:p>
          <a:p>
            <a:pPr marL="452438" indent="0" algn="l">
              <a:lnSpc>
                <a:spcPct val="150000"/>
              </a:lnSpc>
              <a:buNone/>
            </a:pPr>
            <a:r>
              <a:rPr lang="en-US" sz="1200" dirty="0"/>
              <a:t>2. Nguyễn </a:t>
            </a:r>
            <a:r>
              <a:rPr lang="en-US" sz="1200" dirty="0" err="1"/>
              <a:t>Đức</a:t>
            </a:r>
            <a:r>
              <a:rPr lang="en-US" sz="1200" dirty="0"/>
              <a:t> </a:t>
            </a:r>
            <a:r>
              <a:rPr lang="en-US" sz="1200" dirty="0" err="1"/>
              <a:t>Thắng</a:t>
            </a:r>
            <a:r>
              <a:rPr lang="en-US" sz="1200" dirty="0"/>
              <a:t>.</a:t>
            </a:r>
          </a:p>
          <a:p>
            <a:pPr marL="452438" indent="0" algn="l">
              <a:lnSpc>
                <a:spcPct val="150000"/>
              </a:lnSpc>
              <a:buNone/>
            </a:pPr>
            <a:r>
              <a:rPr lang="en-US" sz="1200" dirty="0"/>
              <a:t>3. Nguyễn </a:t>
            </a:r>
            <a:r>
              <a:rPr lang="en-US" sz="1200" dirty="0" err="1"/>
              <a:t>Huỳnh</a:t>
            </a:r>
            <a:r>
              <a:rPr lang="en-US" sz="1200" dirty="0"/>
              <a:t> </a:t>
            </a:r>
            <a:r>
              <a:rPr lang="en-US" sz="1200" dirty="0" err="1"/>
              <a:t>Đức</a:t>
            </a:r>
            <a:r>
              <a:rPr lang="en-US" sz="1200" dirty="0"/>
              <a:t> </a:t>
            </a:r>
            <a:r>
              <a:rPr lang="en-US" sz="1200" dirty="0" err="1"/>
              <a:t>Thiện</a:t>
            </a:r>
            <a:r>
              <a:rPr lang="en-US" sz="1200" dirty="0"/>
              <a:t>.</a:t>
            </a:r>
          </a:p>
          <a:p>
            <a:pPr marL="452438" indent="0" algn="l">
              <a:lnSpc>
                <a:spcPct val="150000"/>
              </a:lnSpc>
              <a:buNone/>
            </a:pPr>
            <a:r>
              <a:rPr lang="en-US" sz="1200" dirty="0"/>
              <a:t>4. </a:t>
            </a:r>
            <a:r>
              <a:rPr lang="en-US" sz="1200" dirty="0" err="1"/>
              <a:t>Trần</a:t>
            </a:r>
            <a:r>
              <a:rPr lang="en-US" sz="1200" dirty="0"/>
              <a:t> </a:t>
            </a:r>
            <a:r>
              <a:rPr lang="en-US" sz="1200" dirty="0" err="1"/>
              <a:t>Quốc</a:t>
            </a:r>
            <a:r>
              <a:rPr lang="en-US" sz="1200" dirty="0"/>
              <a:t> </a:t>
            </a:r>
            <a:r>
              <a:rPr lang="en-US" sz="1200" dirty="0" err="1"/>
              <a:t>Toàn</a:t>
            </a:r>
            <a:r>
              <a:rPr lang="en-US" sz="1200" dirty="0"/>
              <a:t>.</a:t>
            </a:r>
            <a:endParaRPr lang="en-US" sz="1100" dirty="0"/>
          </a:p>
        </p:txBody>
      </p:sp>
      <p:cxnSp>
        <p:nvCxnSpPr>
          <p:cNvPr id="292" name="Google Shape;292;p35"/>
          <p:cNvCxnSpPr>
            <a:cxnSpLocks/>
          </p:cNvCxnSpPr>
          <p:nvPr/>
        </p:nvCxnSpPr>
        <p:spPr>
          <a:xfrm>
            <a:off x="4339090" y="3275563"/>
            <a:ext cx="455400" cy="0"/>
          </a:xfrm>
          <a:prstGeom prst="straightConnector1">
            <a:avLst/>
          </a:prstGeom>
          <a:noFill/>
          <a:ln w="76200" cap="flat" cmpd="sng">
            <a:solidFill>
              <a:schemeClr val="dk2"/>
            </a:solidFill>
            <a:prstDash val="solid"/>
            <a:round/>
            <a:headEnd type="none" w="med" len="med"/>
            <a:tailEnd type="none" w="med" len="med"/>
          </a:ln>
        </p:spPr>
      </p:cxnSp>
      <p:sp>
        <p:nvSpPr>
          <p:cNvPr id="293" name="Google Shape;293;p35"/>
          <p:cNvSpPr/>
          <p:nvPr/>
        </p:nvSpPr>
        <p:spPr>
          <a:xfrm>
            <a:off x="7754225" y="-1058550"/>
            <a:ext cx="2827200" cy="3520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5"/>
          <p:cNvSpPr/>
          <p:nvPr/>
        </p:nvSpPr>
        <p:spPr>
          <a:xfrm>
            <a:off x="7487525" y="-1069150"/>
            <a:ext cx="2827200" cy="3520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5"/>
          <p:cNvSpPr/>
          <p:nvPr/>
        </p:nvSpPr>
        <p:spPr>
          <a:xfrm>
            <a:off x="-1681275" y="2844050"/>
            <a:ext cx="2827200" cy="3520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5"/>
          <p:cNvSpPr/>
          <p:nvPr/>
        </p:nvSpPr>
        <p:spPr>
          <a:xfrm>
            <a:off x="-1947975" y="2844050"/>
            <a:ext cx="2827200" cy="3520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0;p35">
            <a:extLst>
              <a:ext uri="{FF2B5EF4-FFF2-40B4-BE49-F238E27FC236}">
                <a16:creationId xmlns:a16="http://schemas.microsoft.com/office/drawing/2014/main" id="{A5F977D2-1E42-426A-948B-8EE04B3755EE}"/>
              </a:ext>
            </a:extLst>
          </p:cNvPr>
          <p:cNvSpPr txBox="1">
            <a:spLocks/>
          </p:cNvSpPr>
          <p:nvPr/>
        </p:nvSpPr>
        <p:spPr>
          <a:xfrm>
            <a:off x="2388790" y="210705"/>
            <a:ext cx="4356000" cy="615523"/>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5200"/>
              <a:buFont typeface="Inter-Regular"/>
              <a:buNone/>
              <a:defRPr sz="48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5200"/>
              <a:buFont typeface="Inter-Regular"/>
              <a:buNone/>
              <a:defRPr sz="5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5200"/>
              <a:buFont typeface="Inter-Regular"/>
              <a:buNone/>
              <a:defRPr sz="5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5200"/>
              <a:buFont typeface="Inter-Regular"/>
              <a:buNone/>
              <a:defRPr sz="5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5200"/>
              <a:buFont typeface="Inter-Regular"/>
              <a:buNone/>
              <a:defRPr sz="5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5200"/>
              <a:buFont typeface="Inter-Regular"/>
              <a:buNone/>
              <a:defRPr sz="5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5200"/>
              <a:buFont typeface="Inter-Regular"/>
              <a:buNone/>
              <a:defRPr sz="5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5200"/>
              <a:buFont typeface="Inter-Regular"/>
              <a:buNone/>
              <a:defRPr sz="5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5200"/>
              <a:buFont typeface="Inter-Regular"/>
              <a:buNone/>
              <a:defRPr sz="5200" b="0" i="0" u="none" strike="noStrike" cap="none">
                <a:solidFill>
                  <a:schemeClr val="dk2"/>
                </a:solidFill>
                <a:latin typeface="Inter-Regular"/>
                <a:ea typeface="Inter-Regular"/>
                <a:cs typeface="Inter-Regular"/>
                <a:sym typeface="Inter-Regular"/>
              </a:defRPr>
            </a:lvl9pPr>
          </a:lstStyle>
          <a:p>
            <a:r>
              <a:rPr lang="en" sz="1400">
                <a:solidFill>
                  <a:schemeClr val="tx1"/>
                </a:solidFill>
              </a:rPr>
              <a:t>ĐẠI HỌC Y DƯỢC THÀNH PHỐ HỒ CHÍ MINH</a:t>
            </a:r>
          </a:p>
          <a:p>
            <a:r>
              <a:rPr lang="en" sz="1400">
                <a:solidFill>
                  <a:schemeClr val="tx1"/>
                </a:solidFill>
              </a:rPr>
              <a:t>BỘ MÔN HUYẾT HỌC</a:t>
            </a:r>
            <a:endParaRPr lang="en-US" sz="140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39"/>
          <p:cNvSpPr txBox="1">
            <a:spLocks noGrp="1"/>
          </p:cNvSpPr>
          <p:nvPr>
            <p:ph type="subTitle" idx="1"/>
          </p:nvPr>
        </p:nvSpPr>
        <p:spPr>
          <a:xfrm>
            <a:off x="714300" y="1213950"/>
            <a:ext cx="7870302" cy="2123628"/>
          </a:xfrm>
          <a:prstGeom prst="rect">
            <a:avLst/>
          </a:prstGeom>
        </p:spPr>
        <p:txBody>
          <a:bodyPr spcFirstLastPara="1" wrap="square" lIns="91425" tIns="91425" rIns="91425" bIns="91425" anchor="t" anchorCtr="0">
            <a:spAutoFit/>
          </a:bodyPr>
          <a:lstStyle/>
          <a:p>
            <a:pPr marL="0" lvl="0" indent="180000" algn="just" rtl="0">
              <a:lnSpc>
                <a:spcPct val="150000"/>
              </a:lnSpc>
              <a:spcBef>
                <a:spcPts val="0"/>
              </a:spcBef>
              <a:spcAft>
                <a:spcPts val="0"/>
              </a:spcAft>
              <a:buClr>
                <a:schemeClr val="dk1"/>
              </a:buClr>
              <a:buSzPts val="1100"/>
              <a:buFont typeface="Arial"/>
              <a:buNone/>
            </a:pPr>
            <a:r>
              <a:rPr lang="en-US"/>
              <a:t>Sắt được lấy từ hai nguồn là từ hồng cầu già bị vỡ và thức ăn.</a:t>
            </a:r>
          </a:p>
          <a:p>
            <a:pPr marL="0" lvl="0" indent="180000" algn="just" rtl="0">
              <a:lnSpc>
                <a:spcPct val="150000"/>
              </a:lnSpc>
              <a:spcBef>
                <a:spcPts val="0"/>
              </a:spcBef>
              <a:spcAft>
                <a:spcPts val="0"/>
              </a:spcAft>
              <a:buClr>
                <a:schemeClr val="dk1"/>
              </a:buClr>
              <a:buSzPts val="1100"/>
              <a:buNone/>
            </a:pPr>
            <a:r>
              <a:rPr lang="en-US"/>
              <a:t>- Hồng cầu già: m</a:t>
            </a:r>
            <a:r>
              <a:rPr lang="vi-VN"/>
              <a:t>ỗi ngày có 1% hồng cầu già bị vỡ, tương đương 50ml,</a:t>
            </a:r>
            <a:r>
              <a:rPr lang="en-US"/>
              <a:t> cứ</a:t>
            </a:r>
            <a:r>
              <a:rPr lang="vi-VN"/>
              <a:t> 2ml máu sẽ cung cấp được 1mg sắt.</a:t>
            </a:r>
            <a:r>
              <a:rPr lang="en-US"/>
              <a:t> </a:t>
            </a:r>
            <a:r>
              <a:rPr lang="vi-VN"/>
              <a:t>Như vậy, mỗi ngày hồng cầu già vỡ đi sẽ cung cấp 25mg sắt cho tủy tạo hồng cầu mới.</a:t>
            </a:r>
            <a:endParaRPr lang="en-US"/>
          </a:p>
          <a:p>
            <a:pPr marL="0" lvl="0" indent="180000" algn="just" rtl="0">
              <a:lnSpc>
                <a:spcPct val="150000"/>
              </a:lnSpc>
              <a:spcBef>
                <a:spcPts val="0"/>
              </a:spcBef>
              <a:spcAft>
                <a:spcPts val="0"/>
              </a:spcAft>
              <a:buClr>
                <a:schemeClr val="dk1"/>
              </a:buClr>
              <a:buSzPts val="1100"/>
              <a:buNone/>
            </a:pPr>
            <a:r>
              <a:rPr lang="en-US"/>
              <a:t>- Thức ăn: s</a:t>
            </a:r>
            <a:r>
              <a:rPr lang="vi-VN"/>
              <a:t>ắt trong thức ăn được hấp thu tại niêm mạc tá tràng. Lượng sắt hấp thu qua tá tràng tùy tính sinh khả dụng sắt trong thức ăn và nhu cầu tạo máu của tủy xương.</a:t>
            </a:r>
          </a:p>
        </p:txBody>
      </p:sp>
      <p:sp>
        <p:nvSpPr>
          <p:cNvPr id="352" name="Google Shape;352;p39"/>
          <p:cNvSpPr txBox="1">
            <a:spLocks noGrp="1"/>
          </p:cNvSpPr>
          <p:nvPr>
            <p:ph type="title"/>
          </p:nvPr>
        </p:nvSpPr>
        <p:spPr>
          <a:xfrm>
            <a:off x="714300" y="463585"/>
            <a:ext cx="8124900" cy="6463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a:t>NGUỒN CUNG CẤP SẮT CHO CƠ THỂ</a:t>
            </a:r>
            <a:endParaRPr/>
          </a:p>
        </p:txBody>
      </p:sp>
    </p:spTree>
    <p:extLst>
      <p:ext uri="{BB962C8B-B14F-4D97-AF65-F5344CB8AC3E}">
        <p14:creationId xmlns:p14="http://schemas.microsoft.com/office/powerpoint/2010/main" val="1595574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7" name="Google Shape;352;p39">
            <a:extLst>
              <a:ext uri="{FF2B5EF4-FFF2-40B4-BE49-F238E27FC236}">
                <a16:creationId xmlns:a16="http://schemas.microsoft.com/office/drawing/2014/main" id="{30354991-D319-4002-9136-C3001DA3BA37}"/>
              </a:ext>
            </a:extLst>
          </p:cNvPr>
          <p:cNvSpPr txBox="1">
            <a:spLocks/>
          </p:cNvSpPr>
          <p:nvPr/>
        </p:nvSpPr>
        <p:spPr>
          <a:xfrm>
            <a:off x="714300" y="463585"/>
            <a:ext cx="8124900" cy="646300"/>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r>
              <a:rPr lang="en"/>
              <a:t>HẤP THU VÀ CHUYỂN HÓA SẮT</a:t>
            </a:r>
            <a:endParaRPr lang="en-US"/>
          </a:p>
        </p:txBody>
      </p:sp>
      <p:pic>
        <p:nvPicPr>
          <p:cNvPr id="6" name="Picture 1">
            <a:extLst>
              <a:ext uri="{FF2B5EF4-FFF2-40B4-BE49-F238E27FC236}">
                <a16:creationId xmlns:a16="http://schemas.microsoft.com/office/drawing/2014/main" id="{6F60BF17-8A83-4D51-BCB1-40295C213D0D}"/>
              </a:ext>
            </a:extLst>
          </p:cNvPr>
          <p:cNvPicPr/>
          <p:nvPr/>
        </p:nvPicPr>
        <p:blipFill>
          <a:blip r:embed="rId3"/>
          <a:stretch>
            <a:fillRect/>
          </a:stretch>
        </p:blipFill>
        <p:spPr>
          <a:xfrm>
            <a:off x="1600200" y="1544920"/>
            <a:ext cx="5943600" cy="3134995"/>
          </a:xfrm>
          <a:prstGeom prst="rect">
            <a:avLst/>
          </a:prstGeom>
        </p:spPr>
      </p:pic>
    </p:spTree>
    <p:extLst>
      <p:ext uri="{BB962C8B-B14F-4D97-AF65-F5344CB8AC3E}">
        <p14:creationId xmlns:p14="http://schemas.microsoft.com/office/powerpoint/2010/main" val="2761149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7" name="Google Shape;352;p39">
            <a:extLst>
              <a:ext uri="{FF2B5EF4-FFF2-40B4-BE49-F238E27FC236}">
                <a16:creationId xmlns:a16="http://schemas.microsoft.com/office/drawing/2014/main" id="{30354991-D319-4002-9136-C3001DA3BA37}"/>
              </a:ext>
            </a:extLst>
          </p:cNvPr>
          <p:cNvSpPr txBox="1">
            <a:spLocks/>
          </p:cNvSpPr>
          <p:nvPr/>
        </p:nvSpPr>
        <p:spPr>
          <a:xfrm>
            <a:off x="714300" y="463585"/>
            <a:ext cx="8124900" cy="646300"/>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r>
              <a:rPr lang="en"/>
              <a:t>HẤP THU VÀ CHUYỂN HÓA SẮT</a:t>
            </a:r>
            <a:endParaRPr lang="en-US"/>
          </a:p>
        </p:txBody>
      </p:sp>
      <p:pic>
        <p:nvPicPr>
          <p:cNvPr id="3" name="Hình ảnh 2">
            <a:extLst>
              <a:ext uri="{FF2B5EF4-FFF2-40B4-BE49-F238E27FC236}">
                <a16:creationId xmlns:a16="http://schemas.microsoft.com/office/drawing/2014/main" id="{8145EBE3-188A-4A47-A0FA-AB23EF22ACFB}"/>
              </a:ext>
            </a:extLst>
          </p:cNvPr>
          <p:cNvPicPr>
            <a:picLocks noChangeAspect="1"/>
          </p:cNvPicPr>
          <p:nvPr/>
        </p:nvPicPr>
        <p:blipFill>
          <a:blip r:embed="rId3"/>
          <a:stretch>
            <a:fillRect/>
          </a:stretch>
        </p:blipFill>
        <p:spPr>
          <a:xfrm>
            <a:off x="2031422" y="1202747"/>
            <a:ext cx="5081155" cy="3810866"/>
          </a:xfrm>
          <a:prstGeom prst="rect">
            <a:avLst/>
          </a:prstGeom>
          <a:ln w="19050">
            <a:solidFill>
              <a:schemeClr val="accent6">
                <a:lumMod val="75000"/>
              </a:schemeClr>
            </a:solidFill>
          </a:ln>
        </p:spPr>
      </p:pic>
    </p:spTree>
    <p:extLst>
      <p:ext uri="{BB962C8B-B14F-4D97-AF65-F5344CB8AC3E}">
        <p14:creationId xmlns:p14="http://schemas.microsoft.com/office/powerpoint/2010/main" val="492078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2" name="Google Shape;352;p39"/>
          <p:cNvSpPr txBox="1">
            <a:spLocks noGrp="1"/>
          </p:cNvSpPr>
          <p:nvPr>
            <p:ph type="title"/>
          </p:nvPr>
        </p:nvSpPr>
        <p:spPr>
          <a:xfrm>
            <a:off x="714300" y="463585"/>
            <a:ext cx="8124900" cy="6463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a:t>NHU CẦU SẮT CỦA CƠ THỂ</a:t>
            </a:r>
            <a:endParaRPr/>
          </a:p>
        </p:txBody>
      </p:sp>
      <p:graphicFrame>
        <p:nvGraphicFramePr>
          <p:cNvPr id="4" name="Bảng 3">
            <a:extLst>
              <a:ext uri="{FF2B5EF4-FFF2-40B4-BE49-F238E27FC236}">
                <a16:creationId xmlns:a16="http://schemas.microsoft.com/office/drawing/2014/main" id="{850F3FAD-6AC8-4FF8-8328-6E6B020D5D39}"/>
              </a:ext>
            </a:extLst>
          </p:cNvPr>
          <p:cNvGraphicFramePr>
            <a:graphicFrameLocks noGrp="1"/>
          </p:cNvGraphicFramePr>
          <p:nvPr>
            <p:extLst>
              <p:ext uri="{D42A27DB-BD31-4B8C-83A1-F6EECF244321}">
                <p14:modId xmlns:p14="http://schemas.microsoft.com/office/powerpoint/2010/main" val="2660255996"/>
              </p:ext>
            </p:extLst>
          </p:nvPr>
        </p:nvGraphicFramePr>
        <p:xfrm>
          <a:off x="1805033" y="1057680"/>
          <a:ext cx="5533931" cy="3751429"/>
        </p:xfrm>
        <a:graphic>
          <a:graphicData uri="http://schemas.openxmlformats.org/drawingml/2006/table">
            <a:tbl>
              <a:tblPr firstRow="1" firstCol="1" bandRow="1">
                <a:tableStyleId>{A3F4DED2-9325-42F2-8482-CFDA2EC6299D}</a:tableStyleId>
              </a:tblPr>
              <a:tblGrid>
                <a:gridCol w="767505">
                  <a:extLst>
                    <a:ext uri="{9D8B030D-6E8A-4147-A177-3AD203B41FA5}">
                      <a16:colId xmlns:a16="http://schemas.microsoft.com/office/drawing/2014/main" val="4038147455"/>
                    </a:ext>
                  </a:extLst>
                </a:gridCol>
                <a:gridCol w="678792">
                  <a:extLst>
                    <a:ext uri="{9D8B030D-6E8A-4147-A177-3AD203B41FA5}">
                      <a16:colId xmlns:a16="http://schemas.microsoft.com/office/drawing/2014/main" val="2045115415"/>
                    </a:ext>
                  </a:extLst>
                </a:gridCol>
                <a:gridCol w="1134552">
                  <a:extLst>
                    <a:ext uri="{9D8B030D-6E8A-4147-A177-3AD203B41FA5}">
                      <a16:colId xmlns:a16="http://schemas.microsoft.com/office/drawing/2014/main" val="1618550268"/>
                    </a:ext>
                  </a:extLst>
                </a:gridCol>
                <a:gridCol w="1144249">
                  <a:extLst>
                    <a:ext uri="{9D8B030D-6E8A-4147-A177-3AD203B41FA5}">
                      <a16:colId xmlns:a16="http://schemas.microsoft.com/office/drawing/2014/main" val="4055712094"/>
                    </a:ext>
                  </a:extLst>
                </a:gridCol>
                <a:gridCol w="812402">
                  <a:extLst>
                    <a:ext uri="{9D8B030D-6E8A-4147-A177-3AD203B41FA5}">
                      <a16:colId xmlns:a16="http://schemas.microsoft.com/office/drawing/2014/main" val="118087573"/>
                    </a:ext>
                  </a:extLst>
                </a:gridCol>
                <a:gridCol w="996431">
                  <a:extLst>
                    <a:ext uri="{9D8B030D-6E8A-4147-A177-3AD203B41FA5}">
                      <a16:colId xmlns:a16="http://schemas.microsoft.com/office/drawing/2014/main" val="2305361956"/>
                    </a:ext>
                  </a:extLst>
                </a:gridCol>
              </a:tblGrid>
              <a:tr h="418432">
                <a:tc rowSpan="2">
                  <a:txBody>
                    <a:bodyPr/>
                    <a:lstStyle/>
                    <a:p>
                      <a:pPr algn="ctr">
                        <a:lnSpc>
                          <a:spcPct val="100000"/>
                        </a:lnSpc>
                        <a:spcAft>
                          <a:spcPts val="0"/>
                        </a:spcAft>
                      </a:pPr>
                      <a:r>
                        <a:rPr lang="en-US" sz="1100">
                          <a:effectLst/>
                          <a:latin typeface="Inter" panose="020B0604020202020204" charset="0"/>
                          <a:ea typeface="Inter" panose="020B0604020202020204" charset="0"/>
                        </a:rPr>
                        <a:t>Các nhóm</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lnSpc>
                          <a:spcPct val="100000"/>
                        </a:lnSpc>
                        <a:spcAft>
                          <a:spcPts val="0"/>
                        </a:spcAft>
                      </a:pPr>
                      <a:r>
                        <a:rPr lang="en-US" sz="1100">
                          <a:effectLst/>
                          <a:latin typeface="Inter" panose="020B0604020202020204" charset="0"/>
                          <a:ea typeface="Inter" panose="020B0604020202020204" charset="0"/>
                        </a:rPr>
                        <a:t>Tuổi</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lnSpc>
                          <a:spcPct val="100000"/>
                        </a:lnSpc>
                        <a:spcAft>
                          <a:spcPts val="0"/>
                        </a:spcAft>
                      </a:pPr>
                      <a:r>
                        <a:rPr lang="en-US" sz="1100">
                          <a:effectLst/>
                          <a:latin typeface="Inter" panose="020B0604020202020204" charset="0"/>
                          <a:ea typeface="Inter" panose="020B0604020202020204" charset="0"/>
                        </a:rPr>
                        <a:t>Trọng lượng cơ thể trung bình (kg)</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lnSpc>
                          <a:spcPct val="100000"/>
                        </a:lnSpc>
                        <a:spcAft>
                          <a:spcPts val="0"/>
                        </a:spcAft>
                      </a:pPr>
                      <a:r>
                        <a:rPr lang="en-US" sz="1100">
                          <a:effectLst/>
                          <a:latin typeface="Inter" panose="020B0604020202020204" charset="0"/>
                          <a:ea typeface="Inter" panose="020B0604020202020204" charset="0"/>
                        </a:rPr>
                        <a:t>Lượng sắt cần thiết (mg/ngày)</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lnSpc>
                          <a:spcPct val="100000"/>
                        </a:lnSpc>
                        <a:spcAft>
                          <a:spcPts val="0"/>
                        </a:spcAft>
                      </a:pPr>
                      <a:r>
                        <a:rPr lang="en-US" sz="1100">
                          <a:effectLst/>
                          <a:latin typeface="Inter" panose="020B0604020202020204" charset="0"/>
                          <a:ea typeface="Inter" panose="020B0604020202020204" charset="0"/>
                        </a:rPr>
                        <a:t>Lượng sắt mất trung bình (mg/ngày)</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08222143"/>
                  </a:ext>
                </a:extLst>
              </a:tr>
              <a:tr h="39099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lnSpc>
                          <a:spcPct val="100000"/>
                        </a:lnSpc>
                        <a:spcAft>
                          <a:spcPts val="0"/>
                        </a:spcAft>
                      </a:pPr>
                      <a:r>
                        <a:rPr lang="en-US" sz="1100">
                          <a:effectLst/>
                          <a:latin typeface="Inter" panose="020B0604020202020204" charset="0"/>
                          <a:ea typeface="Inter" panose="020B0604020202020204" charset="0"/>
                        </a:rPr>
                        <a:t>Cơ bản</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Kinh nguyệt</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0275420"/>
                  </a:ext>
                </a:extLst>
              </a:tr>
              <a:tr h="216000">
                <a:tc rowSpan="4">
                  <a:txBody>
                    <a:bodyPr/>
                    <a:lstStyle/>
                    <a:p>
                      <a:pPr algn="ctr">
                        <a:lnSpc>
                          <a:spcPct val="100000"/>
                        </a:lnSpc>
                        <a:spcAft>
                          <a:spcPts val="0"/>
                        </a:spcAft>
                      </a:pPr>
                      <a:r>
                        <a:rPr lang="en-US" sz="1100">
                          <a:effectLst/>
                          <a:latin typeface="Inter" panose="020B0604020202020204" charset="0"/>
                          <a:ea typeface="Inter" panose="020B0604020202020204" charset="0"/>
                        </a:rPr>
                        <a:t>Trẻ em</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0,5 – 1</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9,0</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0,55</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0,17</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 </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7070578"/>
                  </a:ext>
                </a:extLst>
              </a:tr>
              <a:tr h="216000">
                <a:tc vMerge="1">
                  <a:txBody>
                    <a:bodyPr/>
                    <a:lstStyle/>
                    <a:p>
                      <a:pPr algn="ctr">
                        <a:lnSpc>
                          <a:spcPct val="150000"/>
                        </a:lnSpc>
                        <a:spcAft>
                          <a:spcPts val="800"/>
                        </a:spcAft>
                      </a:pPr>
                      <a:r>
                        <a:rPr lang="en-US" sz="900">
                          <a:effectLst/>
                        </a:rPr>
                        <a:t> </a:t>
                      </a:r>
                      <a:endParaRPr lang="en-US"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48302" marR="48302" marT="0" marB="0" anchor="ctr"/>
                </a:tc>
                <a:tc>
                  <a:txBody>
                    <a:bodyPr/>
                    <a:lstStyle/>
                    <a:p>
                      <a:pPr algn="ctr">
                        <a:lnSpc>
                          <a:spcPct val="100000"/>
                        </a:lnSpc>
                        <a:spcAft>
                          <a:spcPts val="0"/>
                        </a:spcAft>
                      </a:pPr>
                      <a:r>
                        <a:rPr lang="en-US" sz="1100">
                          <a:effectLst/>
                          <a:latin typeface="Inter" panose="020B0604020202020204" charset="0"/>
                          <a:ea typeface="Inter" panose="020B0604020202020204" charset="0"/>
                        </a:rPr>
                        <a:t>1 – 3</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13,3</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0,27</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0,19</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 </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5894452"/>
                  </a:ext>
                </a:extLst>
              </a:tr>
              <a:tr h="216000">
                <a:tc vMerge="1">
                  <a:txBody>
                    <a:bodyPr/>
                    <a:lstStyle/>
                    <a:p>
                      <a:pPr algn="ctr">
                        <a:lnSpc>
                          <a:spcPct val="150000"/>
                        </a:lnSpc>
                        <a:spcAft>
                          <a:spcPts val="800"/>
                        </a:spcAft>
                      </a:pPr>
                      <a:r>
                        <a:rPr lang="en-US" sz="900">
                          <a:effectLst/>
                        </a:rPr>
                        <a:t> </a:t>
                      </a:r>
                      <a:endParaRPr lang="en-US"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48302" marR="48302" marT="0" marB="0" anchor="ctr"/>
                </a:tc>
                <a:tc>
                  <a:txBody>
                    <a:bodyPr/>
                    <a:lstStyle/>
                    <a:p>
                      <a:pPr algn="ctr">
                        <a:lnSpc>
                          <a:spcPct val="100000"/>
                        </a:lnSpc>
                        <a:spcAft>
                          <a:spcPts val="0"/>
                        </a:spcAft>
                      </a:pPr>
                      <a:r>
                        <a:rPr lang="en-US" sz="1100">
                          <a:effectLst/>
                          <a:latin typeface="Inter" panose="020B0604020202020204" charset="0"/>
                          <a:ea typeface="Inter" panose="020B0604020202020204" charset="0"/>
                        </a:rPr>
                        <a:t>4 – 6</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19,2</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0,23</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0,27</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 </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3521759"/>
                  </a:ext>
                </a:extLst>
              </a:tr>
              <a:tr h="216000">
                <a:tc vMerge="1">
                  <a:txBody>
                    <a:bodyPr/>
                    <a:lstStyle/>
                    <a:p>
                      <a:pPr algn="ctr">
                        <a:lnSpc>
                          <a:spcPct val="150000"/>
                        </a:lnSpc>
                        <a:spcAft>
                          <a:spcPts val="800"/>
                        </a:spcAft>
                      </a:pPr>
                      <a:r>
                        <a:rPr lang="en-US" sz="900">
                          <a:effectLst/>
                        </a:rPr>
                        <a:t> </a:t>
                      </a:r>
                      <a:endParaRPr lang="en-US"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48302" marR="48302" marT="0" marB="0" anchor="ctr"/>
                </a:tc>
                <a:tc>
                  <a:txBody>
                    <a:bodyPr/>
                    <a:lstStyle/>
                    <a:p>
                      <a:pPr algn="ctr">
                        <a:lnSpc>
                          <a:spcPct val="100000"/>
                        </a:lnSpc>
                        <a:spcAft>
                          <a:spcPts val="0"/>
                        </a:spcAft>
                      </a:pPr>
                      <a:r>
                        <a:rPr lang="en-US" sz="1100">
                          <a:effectLst/>
                          <a:latin typeface="Inter" panose="020B0604020202020204" charset="0"/>
                          <a:ea typeface="Inter" panose="020B0604020202020204" charset="0"/>
                        </a:rPr>
                        <a:t>7 – 10</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28,1</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0,32</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0,39</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 </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3788823"/>
                  </a:ext>
                </a:extLst>
              </a:tr>
              <a:tr h="216000">
                <a:tc rowSpan="3">
                  <a:txBody>
                    <a:bodyPr/>
                    <a:lstStyle/>
                    <a:p>
                      <a:pPr algn="ctr">
                        <a:lnSpc>
                          <a:spcPct val="100000"/>
                        </a:lnSpc>
                        <a:spcAft>
                          <a:spcPts val="0"/>
                        </a:spcAft>
                      </a:pPr>
                      <a:r>
                        <a:rPr lang="en-US" sz="1100">
                          <a:effectLst/>
                          <a:latin typeface="Inter" panose="020B0604020202020204" charset="0"/>
                          <a:ea typeface="Inter" panose="020B0604020202020204" charset="0"/>
                        </a:rPr>
                        <a:t>Đàn ông</a:t>
                      </a: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11 – 14</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45,0</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0,55</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0,62</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 </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0633903"/>
                  </a:ext>
                </a:extLst>
              </a:tr>
              <a:tr h="216000">
                <a:tc vMerge="1">
                  <a:txBody>
                    <a:bodyPr/>
                    <a:lstStyle/>
                    <a:p>
                      <a:pPr algn="ctr">
                        <a:lnSpc>
                          <a:spcPct val="150000"/>
                        </a:lnSpc>
                        <a:spcAft>
                          <a:spcPts val="800"/>
                        </a:spcAft>
                      </a:pPr>
                      <a:r>
                        <a:rPr lang="en-US" sz="900">
                          <a:effectLst/>
                        </a:rPr>
                        <a:t> </a:t>
                      </a:r>
                      <a:endParaRPr lang="en-US"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48302" marR="48302" marT="0" marB="0" anchor="ctr"/>
                </a:tc>
                <a:tc>
                  <a:txBody>
                    <a:bodyPr/>
                    <a:lstStyle/>
                    <a:p>
                      <a:pPr algn="ctr">
                        <a:lnSpc>
                          <a:spcPct val="100000"/>
                        </a:lnSpc>
                        <a:spcAft>
                          <a:spcPts val="0"/>
                        </a:spcAft>
                      </a:pPr>
                      <a:r>
                        <a:rPr lang="en-US" sz="1100">
                          <a:effectLst/>
                          <a:latin typeface="Inter" panose="020B0604020202020204" charset="0"/>
                          <a:ea typeface="Inter" panose="020B0604020202020204" charset="0"/>
                        </a:rPr>
                        <a:t>15 – 17</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64,4</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0,6</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0,9</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 </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7903526"/>
                  </a:ext>
                </a:extLst>
              </a:tr>
              <a:tr h="216000">
                <a:tc vMerge="1">
                  <a:txBody>
                    <a:bodyPr/>
                    <a:lstStyle/>
                    <a:p>
                      <a:pPr algn="ctr">
                        <a:lnSpc>
                          <a:spcPct val="150000"/>
                        </a:lnSpc>
                        <a:spcAft>
                          <a:spcPts val="800"/>
                        </a:spcAft>
                      </a:pPr>
                      <a:r>
                        <a:rPr lang="en-US" sz="900">
                          <a:effectLst/>
                        </a:rPr>
                        <a:t> </a:t>
                      </a:r>
                      <a:endParaRPr lang="en-US"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48302" marR="48302" marT="0" marB="0" anchor="ctr"/>
                </a:tc>
                <a:tc>
                  <a:txBody>
                    <a:bodyPr/>
                    <a:lstStyle/>
                    <a:p>
                      <a:pPr algn="ctr">
                        <a:lnSpc>
                          <a:spcPct val="100000"/>
                        </a:lnSpc>
                        <a:spcAft>
                          <a:spcPts val="0"/>
                        </a:spcAft>
                      </a:pPr>
                      <a:r>
                        <a:rPr lang="en-US" sz="1100">
                          <a:effectLst/>
                          <a:latin typeface="Inter" panose="020B0604020202020204" charset="0"/>
                          <a:ea typeface="Inter" panose="020B0604020202020204" charset="0"/>
                        </a:rPr>
                        <a:t>Trên 18</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75</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1,05</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 </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3663395"/>
                  </a:ext>
                </a:extLst>
              </a:tr>
              <a:tr h="216000">
                <a:tc rowSpan="3">
                  <a:txBody>
                    <a:bodyPr/>
                    <a:lstStyle/>
                    <a:p>
                      <a:pPr algn="ctr">
                        <a:lnSpc>
                          <a:spcPct val="100000"/>
                        </a:lnSpc>
                        <a:spcAft>
                          <a:spcPts val="0"/>
                        </a:spcAft>
                      </a:pPr>
                      <a:r>
                        <a:rPr lang="en-US" sz="1100">
                          <a:effectLst/>
                          <a:latin typeface="Inter" panose="020B0604020202020204" charset="0"/>
                          <a:ea typeface="Inter" panose="020B0604020202020204" charset="0"/>
                        </a:rPr>
                        <a:t>Phụ nữ</a:t>
                      </a: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11 – 14</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46,1</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0,55</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0,65</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0,48</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5306724"/>
                  </a:ext>
                </a:extLst>
              </a:tr>
              <a:tr h="216000">
                <a:tc vMerge="1">
                  <a:txBody>
                    <a:bodyPr/>
                    <a:lstStyle/>
                    <a:p>
                      <a:pPr algn="ctr">
                        <a:lnSpc>
                          <a:spcPct val="150000"/>
                        </a:lnSpc>
                        <a:spcAft>
                          <a:spcPts val="800"/>
                        </a:spcAft>
                      </a:pPr>
                      <a:r>
                        <a:rPr lang="en-US" sz="900">
                          <a:effectLst/>
                        </a:rPr>
                        <a:t> </a:t>
                      </a:r>
                      <a:endParaRPr lang="en-US"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48302" marR="48302" marT="0" marB="0" anchor="ctr"/>
                </a:tc>
                <a:tc>
                  <a:txBody>
                    <a:bodyPr/>
                    <a:lstStyle/>
                    <a:p>
                      <a:pPr algn="ctr">
                        <a:lnSpc>
                          <a:spcPct val="100000"/>
                        </a:lnSpc>
                        <a:spcAft>
                          <a:spcPts val="0"/>
                        </a:spcAft>
                      </a:pPr>
                      <a:r>
                        <a:rPr lang="en-US" sz="1100">
                          <a:effectLst/>
                          <a:latin typeface="Inter" panose="020B0604020202020204" charset="0"/>
                          <a:ea typeface="Inter" panose="020B0604020202020204" charset="0"/>
                        </a:rPr>
                        <a:t>15 - 17</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56,4</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0,35</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0,79</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0,48</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3944044"/>
                  </a:ext>
                </a:extLst>
              </a:tr>
              <a:tr h="216000">
                <a:tc vMerge="1">
                  <a:txBody>
                    <a:bodyPr/>
                    <a:lstStyle/>
                    <a:p>
                      <a:pPr algn="ctr">
                        <a:lnSpc>
                          <a:spcPct val="150000"/>
                        </a:lnSpc>
                        <a:spcAft>
                          <a:spcPts val="800"/>
                        </a:spcAft>
                      </a:pPr>
                      <a:r>
                        <a:rPr lang="en-US" sz="900">
                          <a:effectLst/>
                        </a:rPr>
                        <a:t> </a:t>
                      </a:r>
                      <a:endParaRPr lang="en-US"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48302" marR="48302" marT="0" marB="0" anchor="ctr"/>
                </a:tc>
                <a:tc>
                  <a:txBody>
                    <a:bodyPr/>
                    <a:lstStyle/>
                    <a:p>
                      <a:pPr algn="ctr">
                        <a:lnSpc>
                          <a:spcPct val="100000"/>
                        </a:lnSpc>
                        <a:spcAft>
                          <a:spcPts val="0"/>
                        </a:spcAft>
                      </a:pPr>
                      <a:r>
                        <a:rPr lang="en-US" sz="1100">
                          <a:effectLst/>
                          <a:latin typeface="Inter" panose="020B0604020202020204" charset="0"/>
                          <a:ea typeface="Inter" panose="020B0604020202020204" charset="0"/>
                        </a:rPr>
                        <a:t>Trên 18</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62,0</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 </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0,87</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0,48</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3223287"/>
                  </a:ext>
                </a:extLst>
              </a:tr>
              <a:tr h="390999">
                <a:tc gridSpan="2">
                  <a:txBody>
                    <a:bodyPr/>
                    <a:lstStyle/>
                    <a:p>
                      <a:pPr algn="ctr">
                        <a:lnSpc>
                          <a:spcPct val="100000"/>
                        </a:lnSpc>
                        <a:spcAft>
                          <a:spcPts val="0"/>
                        </a:spcAft>
                      </a:pPr>
                      <a:r>
                        <a:rPr lang="en-US" sz="1100">
                          <a:effectLst/>
                          <a:latin typeface="Inter" panose="020B0604020202020204" charset="0"/>
                          <a:ea typeface="Inter" panose="020B0604020202020204" charset="0"/>
                        </a:rPr>
                        <a:t>Phụ nữ mãn kinh</a:t>
                      </a: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lnSpc>
                          <a:spcPct val="150000"/>
                        </a:lnSpc>
                        <a:spcAft>
                          <a:spcPts val="800"/>
                        </a:spcAft>
                      </a:pPr>
                      <a:r>
                        <a:rPr lang="en-US" sz="900">
                          <a:effectLst/>
                        </a:rPr>
                        <a:t> </a:t>
                      </a:r>
                      <a:endParaRPr lang="en-US"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48302" marR="48302" marT="0" marB="0" anchor="ctr"/>
                </a:tc>
                <a:tc>
                  <a:txBody>
                    <a:bodyPr/>
                    <a:lstStyle/>
                    <a:p>
                      <a:pPr algn="ctr">
                        <a:lnSpc>
                          <a:spcPct val="100000"/>
                        </a:lnSpc>
                        <a:spcAft>
                          <a:spcPts val="0"/>
                        </a:spcAft>
                      </a:pPr>
                      <a:r>
                        <a:rPr lang="en-US" sz="1100">
                          <a:effectLst/>
                          <a:latin typeface="Inter" panose="020B0604020202020204" charset="0"/>
                          <a:ea typeface="Inter" panose="020B0604020202020204" charset="0"/>
                        </a:rPr>
                        <a:t>62,0</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 </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0,87</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 </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4723942"/>
                  </a:ext>
                </a:extLst>
              </a:tr>
              <a:tr h="390999">
                <a:tc gridSpan="2">
                  <a:txBody>
                    <a:bodyPr/>
                    <a:lstStyle/>
                    <a:p>
                      <a:pPr algn="ctr">
                        <a:lnSpc>
                          <a:spcPct val="100000"/>
                        </a:lnSpc>
                        <a:spcAft>
                          <a:spcPts val="0"/>
                        </a:spcAft>
                      </a:pPr>
                      <a:r>
                        <a:rPr lang="en-US" sz="1100">
                          <a:effectLst/>
                          <a:latin typeface="Inter" panose="020B0604020202020204" charset="0"/>
                          <a:ea typeface="Inter" panose="020B0604020202020204" charset="0"/>
                        </a:rPr>
                        <a:t>Phụ nữ cho con bú</a:t>
                      </a: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lnSpc>
                          <a:spcPct val="150000"/>
                        </a:lnSpc>
                        <a:spcAft>
                          <a:spcPts val="800"/>
                        </a:spcAft>
                      </a:pPr>
                      <a:r>
                        <a:rPr lang="en-US" sz="900">
                          <a:effectLst/>
                        </a:rPr>
                        <a:t> </a:t>
                      </a:r>
                      <a:endParaRPr lang="en-US"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48302" marR="48302" marT="0" marB="0" anchor="ctr"/>
                </a:tc>
                <a:tc>
                  <a:txBody>
                    <a:bodyPr/>
                    <a:lstStyle/>
                    <a:p>
                      <a:pPr algn="ctr">
                        <a:lnSpc>
                          <a:spcPct val="100000"/>
                        </a:lnSpc>
                        <a:spcAft>
                          <a:spcPts val="0"/>
                        </a:spcAft>
                      </a:pPr>
                      <a:r>
                        <a:rPr lang="en-US" sz="1100">
                          <a:effectLst/>
                          <a:latin typeface="Inter" panose="020B0604020202020204" charset="0"/>
                          <a:ea typeface="Inter" panose="020B0604020202020204" charset="0"/>
                        </a:rPr>
                        <a:t>62,0</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 </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1,15</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100">
                          <a:effectLst/>
                          <a:latin typeface="Inter" panose="020B0604020202020204" charset="0"/>
                          <a:ea typeface="Inter" panose="020B0604020202020204" charset="0"/>
                        </a:rPr>
                        <a:t> </a:t>
                      </a:r>
                      <a:endParaRPr lang="en-US" sz="1100">
                        <a:effectLst/>
                        <a:latin typeface="Inter" panose="020B0604020202020204" charset="0"/>
                        <a:ea typeface="Inter" panose="020B0604020202020204" charset="0"/>
                        <a:cs typeface="Times New Roman" panose="02020603050405020304" pitchFamily="18" charset="0"/>
                      </a:endParaRPr>
                    </a:p>
                  </a:txBody>
                  <a:tcPr marL="48302" marR="48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673102"/>
                  </a:ext>
                </a:extLst>
              </a:tr>
            </a:tbl>
          </a:graphicData>
        </a:graphic>
      </p:graphicFrame>
      <p:sp>
        <p:nvSpPr>
          <p:cNvPr id="7" name="Google Shape;351;p39">
            <a:extLst>
              <a:ext uri="{FF2B5EF4-FFF2-40B4-BE49-F238E27FC236}">
                <a16:creationId xmlns:a16="http://schemas.microsoft.com/office/drawing/2014/main" id="{29E72C3F-F96F-47E1-99B4-55A7EFA5FF65}"/>
              </a:ext>
            </a:extLst>
          </p:cNvPr>
          <p:cNvSpPr txBox="1">
            <a:spLocks noGrp="1"/>
          </p:cNvSpPr>
          <p:nvPr>
            <p:ph type="subTitle" idx="1"/>
          </p:nvPr>
        </p:nvSpPr>
        <p:spPr>
          <a:xfrm>
            <a:off x="636848" y="4756904"/>
            <a:ext cx="7870302" cy="438551"/>
          </a:xfrm>
          <a:prstGeom prst="rect">
            <a:avLst/>
          </a:prstGeom>
        </p:spPr>
        <p:txBody>
          <a:bodyPr spcFirstLastPara="1" wrap="square" lIns="91425" tIns="91425" rIns="91425" bIns="91425" anchor="t" anchorCtr="0">
            <a:spAutoFit/>
          </a:bodyPr>
          <a:lstStyle/>
          <a:p>
            <a:pPr marL="0" indent="180000" algn="ctr">
              <a:lnSpc>
                <a:spcPct val="150000"/>
              </a:lnSpc>
              <a:buNone/>
            </a:pPr>
            <a:r>
              <a:rPr lang="en-US" sz="1050" i="1"/>
              <a:t>Bảng nhu cầu sắt và lượng sắt khuyên nghị theo nhóm tuổi và giới tính theo WHO</a:t>
            </a:r>
          </a:p>
        </p:txBody>
      </p:sp>
    </p:spTree>
    <p:extLst>
      <p:ext uri="{BB962C8B-B14F-4D97-AF65-F5344CB8AC3E}">
        <p14:creationId xmlns:p14="http://schemas.microsoft.com/office/powerpoint/2010/main" val="2908116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7" name="Google Shape;352;p39">
            <a:extLst>
              <a:ext uri="{FF2B5EF4-FFF2-40B4-BE49-F238E27FC236}">
                <a16:creationId xmlns:a16="http://schemas.microsoft.com/office/drawing/2014/main" id="{A0681A15-C680-4363-AD6D-60116818F17A}"/>
              </a:ext>
            </a:extLst>
          </p:cNvPr>
          <p:cNvSpPr txBox="1">
            <a:spLocks/>
          </p:cNvSpPr>
          <p:nvPr/>
        </p:nvSpPr>
        <p:spPr>
          <a:xfrm>
            <a:off x="714300" y="463585"/>
            <a:ext cx="8124900" cy="646300"/>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r>
              <a:rPr lang="en"/>
              <a:t>VAI TRÒ CỦA SẮT TRONG SỰ TẠO HEME</a:t>
            </a:r>
            <a:endParaRPr lang="en-US"/>
          </a:p>
        </p:txBody>
      </p:sp>
      <p:pic>
        <p:nvPicPr>
          <p:cNvPr id="1026" name="Picture 2" descr="Schematic diagram of the heme biosynthetic pathway. Heme synthesis... |  Download Scientific Diagram">
            <a:extLst>
              <a:ext uri="{FF2B5EF4-FFF2-40B4-BE49-F238E27FC236}">
                <a16:creationId xmlns:a16="http://schemas.microsoft.com/office/drawing/2014/main" id="{6EA86971-A1DD-42CA-988C-4A6D864EBF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923" y="1194044"/>
            <a:ext cx="5502153" cy="3668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883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6" name="Google Shape;352;p39">
            <a:extLst>
              <a:ext uri="{FF2B5EF4-FFF2-40B4-BE49-F238E27FC236}">
                <a16:creationId xmlns:a16="http://schemas.microsoft.com/office/drawing/2014/main" id="{C7A09CF9-1255-451F-8067-143EC256D0C2}"/>
              </a:ext>
            </a:extLst>
          </p:cNvPr>
          <p:cNvSpPr txBox="1">
            <a:spLocks/>
          </p:cNvSpPr>
          <p:nvPr/>
        </p:nvSpPr>
        <p:spPr>
          <a:xfrm>
            <a:off x="714300" y="463585"/>
            <a:ext cx="8124900" cy="646300"/>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r>
              <a:rPr lang="en"/>
              <a:t>VAI TRÒ CỦA SẮT TRONG MIỄN DỊCH</a:t>
            </a:r>
            <a:endParaRPr lang="en-US"/>
          </a:p>
        </p:txBody>
      </p:sp>
      <p:sp>
        <p:nvSpPr>
          <p:cNvPr id="351" name="Google Shape;351;p39"/>
          <p:cNvSpPr txBox="1">
            <a:spLocks noGrp="1"/>
          </p:cNvSpPr>
          <p:nvPr>
            <p:ph type="subTitle" idx="1"/>
          </p:nvPr>
        </p:nvSpPr>
        <p:spPr>
          <a:xfrm>
            <a:off x="714300" y="1213950"/>
            <a:ext cx="7870302" cy="1477297"/>
          </a:xfrm>
          <a:prstGeom prst="rect">
            <a:avLst/>
          </a:prstGeom>
        </p:spPr>
        <p:txBody>
          <a:bodyPr spcFirstLastPara="1" wrap="square" lIns="91425" tIns="91425" rIns="91425" bIns="91425" anchor="t" anchorCtr="0">
            <a:spAutoFit/>
          </a:bodyPr>
          <a:lstStyle/>
          <a:p>
            <a:pPr marL="0" lvl="0" indent="180000" algn="just" rtl="0">
              <a:lnSpc>
                <a:spcPct val="150000"/>
              </a:lnSpc>
              <a:spcBef>
                <a:spcPts val="0"/>
              </a:spcBef>
              <a:spcAft>
                <a:spcPts val="0"/>
              </a:spcAft>
              <a:buClr>
                <a:schemeClr val="dk1"/>
              </a:buClr>
              <a:buSzPts val="1100"/>
              <a:buNone/>
            </a:pPr>
            <a:r>
              <a:rPr lang="vi-VN"/>
              <a:t>Sắt có vai trò trong chức năng miễn dịch và tính nhạy cảm với nhiễm trùng.</a:t>
            </a:r>
            <a:endParaRPr lang="en-US"/>
          </a:p>
          <a:p>
            <a:pPr marL="0" lvl="0" indent="180000" algn="just" rtl="0">
              <a:lnSpc>
                <a:spcPct val="150000"/>
              </a:lnSpc>
              <a:spcBef>
                <a:spcPts val="0"/>
              </a:spcBef>
              <a:spcAft>
                <a:spcPts val="0"/>
              </a:spcAft>
              <a:buClr>
                <a:schemeClr val="dk1"/>
              </a:buClr>
              <a:buSzPts val="1100"/>
              <a:buNone/>
            </a:pPr>
            <a:r>
              <a:rPr lang="en-US"/>
              <a:t>- T</a:t>
            </a:r>
            <a:r>
              <a:rPr lang="vi-VN"/>
              <a:t>hiếu sắt ở trẻ em gây giảm tạo IL-2 và IL-6 làm giảm chức năng của bạch cầu và lympho bào từ nhẹ đến trung bình.</a:t>
            </a:r>
            <a:endParaRPr lang="en-US"/>
          </a:p>
          <a:p>
            <a:pPr marL="0" lvl="0" indent="180000" algn="just" rtl="0">
              <a:lnSpc>
                <a:spcPct val="150000"/>
              </a:lnSpc>
              <a:spcBef>
                <a:spcPts val="0"/>
              </a:spcBef>
              <a:spcAft>
                <a:spcPts val="0"/>
              </a:spcAft>
              <a:buClr>
                <a:schemeClr val="dk1"/>
              </a:buClr>
              <a:buSzPts val="1100"/>
              <a:buNone/>
            </a:pPr>
            <a:r>
              <a:rPr lang="en-US"/>
              <a:t>- N</a:t>
            </a:r>
            <a:r>
              <a:rPr lang="vi-VN"/>
              <a:t>guy cơ nhiễm trùng tăng khi sự bão hoà sắt đạt tối đa</a:t>
            </a:r>
            <a:r>
              <a:rPr lang="en-US"/>
              <a:t>.</a:t>
            </a:r>
          </a:p>
        </p:txBody>
      </p:sp>
    </p:spTree>
    <p:extLst>
      <p:ext uri="{BB962C8B-B14F-4D97-AF65-F5344CB8AC3E}">
        <p14:creationId xmlns:p14="http://schemas.microsoft.com/office/powerpoint/2010/main" val="398180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9" name="Google Shape;339;p38"/>
          <p:cNvSpPr txBox="1">
            <a:spLocks noGrp="1"/>
          </p:cNvSpPr>
          <p:nvPr>
            <p:ph type="title" idx="2"/>
          </p:nvPr>
        </p:nvSpPr>
        <p:spPr>
          <a:xfrm>
            <a:off x="4450350" y="812888"/>
            <a:ext cx="3106800" cy="134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cxnSp>
        <p:nvCxnSpPr>
          <p:cNvPr id="340" name="Google Shape;340;p38"/>
          <p:cNvCxnSpPr/>
          <p:nvPr/>
        </p:nvCxnSpPr>
        <p:spPr>
          <a:xfrm>
            <a:off x="4661825" y="2198275"/>
            <a:ext cx="455400" cy="0"/>
          </a:xfrm>
          <a:prstGeom prst="straightConnector1">
            <a:avLst/>
          </a:prstGeom>
          <a:noFill/>
          <a:ln w="76200" cap="flat" cmpd="sng">
            <a:solidFill>
              <a:schemeClr val="dk2"/>
            </a:solidFill>
            <a:prstDash val="solid"/>
            <a:round/>
            <a:headEnd type="none" w="med" len="med"/>
            <a:tailEnd type="none" w="med" len="med"/>
          </a:ln>
        </p:spPr>
      </p:cxnSp>
      <p:sp>
        <p:nvSpPr>
          <p:cNvPr id="341" name="Google Shape;341;p38"/>
          <p:cNvSpPr/>
          <p:nvPr/>
        </p:nvSpPr>
        <p:spPr>
          <a:xfrm>
            <a:off x="190500" y="-155350"/>
            <a:ext cx="3351600" cy="4098600"/>
          </a:xfrm>
          <a:prstGeom prst="ellipse">
            <a:avLst/>
          </a:prstGeom>
          <a:noFill/>
          <a:ln w="19050" cap="flat" cmpd="sng">
            <a:solidFill>
              <a:srgbClr val="DB090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7487514" y="3367712"/>
            <a:ext cx="1656483" cy="1775669"/>
          </a:xfrm>
          <a:custGeom>
            <a:avLst/>
            <a:gdLst/>
            <a:ahLst/>
            <a:cxnLst/>
            <a:rect l="l" t="t" r="r" b="b"/>
            <a:pathLst>
              <a:path w="51757" h="55481" extrusionOk="0">
                <a:moveTo>
                  <a:pt x="51757" y="1"/>
                </a:moveTo>
                <a:cubicBezTo>
                  <a:pt x="44261" y="27563"/>
                  <a:pt x="24574" y="48863"/>
                  <a:pt x="0" y="55481"/>
                </a:cubicBezTo>
                <a:lnTo>
                  <a:pt x="51757" y="55481"/>
                </a:lnTo>
                <a:lnTo>
                  <a:pt x="517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7441200" y="-50"/>
            <a:ext cx="1702794" cy="1787031"/>
          </a:xfrm>
          <a:custGeom>
            <a:avLst/>
            <a:gdLst/>
            <a:ahLst/>
            <a:cxnLst/>
            <a:rect l="l" t="t" r="r" b="b"/>
            <a:pathLst>
              <a:path w="53204" h="55836" extrusionOk="0">
                <a:moveTo>
                  <a:pt x="0" y="0"/>
                </a:moveTo>
                <a:cubicBezTo>
                  <a:pt x="25238" y="6167"/>
                  <a:pt x="45566" y="27752"/>
                  <a:pt x="53204" y="55836"/>
                </a:cubicBezTo>
                <a:lnTo>
                  <a:pt x="53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8357250" y="2475350"/>
            <a:ext cx="2827200" cy="3520800"/>
          </a:xfrm>
          <a:prstGeom prst="ellipse">
            <a:avLst/>
          </a:prstGeom>
          <a:noFill/>
          <a:ln w="19050"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8090550" y="2475350"/>
            <a:ext cx="2827200" cy="3520800"/>
          </a:xfrm>
          <a:prstGeom prst="ellipse">
            <a:avLst/>
          </a:prstGeom>
          <a:noFill/>
          <a:ln w="19050"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41;p38">
            <a:extLst>
              <a:ext uri="{FF2B5EF4-FFF2-40B4-BE49-F238E27FC236}">
                <a16:creationId xmlns:a16="http://schemas.microsoft.com/office/drawing/2014/main" id="{18D5F5BF-0F77-4423-81D3-67D6552A1FAC}"/>
              </a:ext>
            </a:extLst>
          </p:cNvPr>
          <p:cNvSpPr/>
          <p:nvPr/>
        </p:nvSpPr>
        <p:spPr>
          <a:xfrm>
            <a:off x="714150" y="522441"/>
            <a:ext cx="3351600" cy="4098600"/>
          </a:xfrm>
          <a:prstGeom prst="ellipse">
            <a:avLst/>
          </a:prstGeom>
          <a:noFill/>
          <a:ln w="19050" cap="flat" cmpd="sng">
            <a:solidFill>
              <a:srgbClr val="DB090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txBox="1">
            <a:spLocks noGrp="1"/>
          </p:cNvSpPr>
          <p:nvPr>
            <p:ph type="title"/>
          </p:nvPr>
        </p:nvSpPr>
        <p:spPr>
          <a:xfrm>
            <a:off x="4450350" y="2509625"/>
            <a:ext cx="4693650" cy="116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800"/>
              <a:t>SINH LÝ BỆNH VÀ NGUYÊN NHÂN GÂY THIẾU MÁU THIẾU SẮT</a:t>
            </a:r>
          </a:p>
        </p:txBody>
      </p:sp>
    </p:spTree>
    <p:extLst>
      <p:ext uri="{BB962C8B-B14F-4D97-AF65-F5344CB8AC3E}">
        <p14:creationId xmlns:p14="http://schemas.microsoft.com/office/powerpoint/2010/main" val="2812378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7" name="Google Shape;351;p39">
            <a:extLst>
              <a:ext uri="{FF2B5EF4-FFF2-40B4-BE49-F238E27FC236}">
                <a16:creationId xmlns:a16="http://schemas.microsoft.com/office/drawing/2014/main" id="{9D1E49DA-635F-4C2C-AAA0-78FCB70740C1}"/>
              </a:ext>
            </a:extLst>
          </p:cNvPr>
          <p:cNvSpPr txBox="1">
            <a:spLocks/>
          </p:cNvSpPr>
          <p:nvPr/>
        </p:nvSpPr>
        <p:spPr>
          <a:xfrm>
            <a:off x="714300" y="1213950"/>
            <a:ext cx="7870302" cy="83096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180000" algn="just">
              <a:lnSpc>
                <a:spcPct val="150000"/>
              </a:lnSpc>
              <a:buSzPts val="1100"/>
              <a:buFont typeface="Arial"/>
              <a:buNone/>
            </a:pPr>
            <a:r>
              <a:rPr lang="vi-VN"/>
              <a:t>Khi sắt giảm trong cơ thể, sẽ xuất hiện phản ứng nhằm tăng sự hấp thu sắt</a:t>
            </a:r>
            <a:r>
              <a:rPr lang="en-US"/>
              <a:t>,</a:t>
            </a:r>
            <a:r>
              <a:rPr lang="vi-VN"/>
              <a:t> điều hòa sử dụng sắt và phản ứng lại các chất ức chế sự hấp thu sắt trong hồng cầu tăng.</a:t>
            </a:r>
            <a:endParaRPr lang="en-US"/>
          </a:p>
        </p:txBody>
      </p:sp>
      <p:sp>
        <p:nvSpPr>
          <p:cNvPr id="352" name="Google Shape;352;p39"/>
          <p:cNvSpPr txBox="1">
            <a:spLocks noGrp="1"/>
          </p:cNvSpPr>
          <p:nvPr>
            <p:ph type="title"/>
          </p:nvPr>
        </p:nvSpPr>
        <p:spPr>
          <a:xfrm>
            <a:off x="714300" y="463585"/>
            <a:ext cx="8124900" cy="6463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a:t>SINH LÝ BỆNH THIẾU MÁU THIẾU SẮT</a:t>
            </a:r>
            <a:endParaRPr/>
          </a:p>
        </p:txBody>
      </p:sp>
    </p:spTree>
    <p:extLst>
      <p:ext uri="{BB962C8B-B14F-4D97-AF65-F5344CB8AC3E}">
        <p14:creationId xmlns:p14="http://schemas.microsoft.com/office/powerpoint/2010/main" val="2547454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39"/>
          <p:cNvSpPr txBox="1">
            <a:spLocks noGrp="1"/>
          </p:cNvSpPr>
          <p:nvPr>
            <p:ph type="subTitle" idx="1"/>
          </p:nvPr>
        </p:nvSpPr>
        <p:spPr>
          <a:xfrm>
            <a:off x="636848" y="1216001"/>
            <a:ext cx="7870302" cy="507801"/>
          </a:xfrm>
          <a:prstGeom prst="rect">
            <a:avLst/>
          </a:prstGeom>
        </p:spPr>
        <p:txBody>
          <a:bodyPr spcFirstLastPara="1" wrap="square" lIns="91425" tIns="91425" rIns="91425" bIns="91425" anchor="t" anchorCtr="0">
            <a:spAutoFit/>
          </a:bodyPr>
          <a:lstStyle/>
          <a:p>
            <a:pPr marL="0" lvl="0" indent="180000" algn="ctr" rtl="0">
              <a:lnSpc>
                <a:spcPct val="150000"/>
              </a:lnSpc>
              <a:spcBef>
                <a:spcPts val="0"/>
              </a:spcBef>
              <a:spcAft>
                <a:spcPts val="0"/>
              </a:spcAft>
              <a:buClr>
                <a:schemeClr val="dk1"/>
              </a:buClr>
              <a:buSzPts val="1100"/>
              <a:buFont typeface="Arial"/>
              <a:buNone/>
            </a:pPr>
            <a:r>
              <a:rPr lang="en-US"/>
              <a:t>Tăng hấp thu tại niêm mạc ruột</a:t>
            </a:r>
          </a:p>
        </p:txBody>
      </p:sp>
      <p:sp>
        <p:nvSpPr>
          <p:cNvPr id="352" name="Google Shape;352;p39"/>
          <p:cNvSpPr txBox="1">
            <a:spLocks noGrp="1"/>
          </p:cNvSpPr>
          <p:nvPr>
            <p:ph type="title"/>
          </p:nvPr>
        </p:nvSpPr>
        <p:spPr>
          <a:xfrm>
            <a:off x="714300" y="463585"/>
            <a:ext cx="8124900" cy="6463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a:t>SINH LÝ BỆNH THIẾU MÁU THIẾU SẮT</a:t>
            </a:r>
            <a:endParaRPr/>
          </a:p>
        </p:txBody>
      </p:sp>
      <p:pic>
        <p:nvPicPr>
          <p:cNvPr id="4" name="Picture 1">
            <a:extLst>
              <a:ext uri="{FF2B5EF4-FFF2-40B4-BE49-F238E27FC236}">
                <a16:creationId xmlns:a16="http://schemas.microsoft.com/office/drawing/2014/main" id="{1C6DF618-972E-4A40-9A82-AA12F89FE426}"/>
              </a:ext>
            </a:extLst>
          </p:cNvPr>
          <p:cNvPicPr/>
          <p:nvPr/>
        </p:nvPicPr>
        <p:blipFill>
          <a:blip r:embed="rId3"/>
          <a:stretch>
            <a:fillRect/>
          </a:stretch>
        </p:blipFill>
        <p:spPr>
          <a:xfrm>
            <a:off x="1870363" y="1829919"/>
            <a:ext cx="5403273" cy="2849996"/>
          </a:xfrm>
          <a:prstGeom prst="rect">
            <a:avLst/>
          </a:prstGeom>
        </p:spPr>
      </p:pic>
    </p:spTree>
    <p:extLst>
      <p:ext uri="{BB962C8B-B14F-4D97-AF65-F5344CB8AC3E}">
        <p14:creationId xmlns:p14="http://schemas.microsoft.com/office/powerpoint/2010/main" val="327208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39"/>
          <p:cNvSpPr txBox="1">
            <a:spLocks noGrp="1"/>
          </p:cNvSpPr>
          <p:nvPr>
            <p:ph type="subTitle" idx="1"/>
          </p:nvPr>
        </p:nvSpPr>
        <p:spPr>
          <a:xfrm>
            <a:off x="714300" y="1213950"/>
            <a:ext cx="7870302" cy="2123628"/>
          </a:xfrm>
          <a:prstGeom prst="rect">
            <a:avLst/>
          </a:prstGeom>
        </p:spPr>
        <p:txBody>
          <a:bodyPr spcFirstLastPara="1" wrap="square" lIns="91425" tIns="91425" rIns="91425" bIns="91425" anchor="t" anchorCtr="0">
            <a:spAutoFit/>
          </a:bodyPr>
          <a:lstStyle/>
          <a:p>
            <a:pPr marL="0" lvl="0" indent="180000" algn="just" rtl="0">
              <a:lnSpc>
                <a:spcPct val="150000"/>
              </a:lnSpc>
              <a:spcBef>
                <a:spcPts val="0"/>
              </a:spcBef>
              <a:spcAft>
                <a:spcPts val="0"/>
              </a:spcAft>
              <a:buClr>
                <a:schemeClr val="dk1"/>
              </a:buClr>
              <a:buSzPts val="1100"/>
              <a:buFont typeface="Arial"/>
              <a:buNone/>
            </a:pPr>
            <a:r>
              <a:rPr lang="en-US"/>
              <a:t>- Sự điều hòa tế bào: Khi thiếu sắt, protein điều hòa sắt (IRP) gắn với yếu tố điều hòa sắt của các ferritin (IRE) để ức chế thành lập các ferritin. IRP gắn với IRE của TfR để tăng sản xuất TfR.</a:t>
            </a:r>
          </a:p>
          <a:p>
            <a:pPr marL="0" lvl="0" indent="180000" algn="just" rtl="0">
              <a:lnSpc>
                <a:spcPct val="150000"/>
              </a:lnSpc>
              <a:spcBef>
                <a:spcPts val="0"/>
              </a:spcBef>
              <a:spcAft>
                <a:spcPts val="0"/>
              </a:spcAft>
              <a:buClr>
                <a:schemeClr val="dk1"/>
              </a:buClr>
              <a:buSzPts val="1100"/>
              <a:buFont typeface="Arial"/>
              <a:buNone/>
            </a:pPr>
            <a:r>
              <a:rPr lang="en-US"/>
              <a:t>- </a:t>
            </a:r>
            <a:r>
              <a:rPr lang="vi-VN"/>
              <a:t>Sự tạo hồng cầu khi sắt bị hạn chế: Sự thiếu oxy mô làm tăng tiết HIF2ɑ, là chất kích hoạt tăng sản xuất erythropoietin (EPO), giảm hepcidin, tăng T</a:t>
            </a:r>
            <a:r>
              <a:rPr lang="en-US"/>
              <a:t>f</a:t>
            </a:r>
            <a:r>
              <a:rPr lang="vi-VN"/>
              <a:t>R hòa tan. Do số hồng cầu non tăng và lượng heme bị giảm, tỉ lệ heme/globin cho ra hồng cầu nhỏ, nhược sắc.</a:t>
            </a:r>
            <a:endParaRPr lang="en-US"/>
          </a:p>
        </p:txBody>
      </p:sp>
      <p:sp>
        <p:nvSpPr>
          <p:cNvPr id="352" name="Google Shape;352;p39"/>
          <p:cNvSpPr txBox="1">
            <a:spLocks noGrp="1"/>
          </p:cNvSpPr>
          <p:nvPr>
            <p:ph type="title"/>
          </p:nvPr>
        </p:nvSpPr>
        <p:spPr>
          <a:xfrm>
            <a:off x="714300" y="463585"/>
            <a:ext cx="8124900" cy="6463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a:t>SINH LÝ BỆNH THIẾU MÁU THIẾU SẮT</a:t>
            </a:r>
            <a:endParaRPr/>
          </a:p>
        </p:txBody>
      </p:sp>
    </p:spTree>
    <p:extLst>
      <p:ext uri="{BB962C8B-B14F-4D97-AF65-F5344CB8AC3E}">
        <p14:creationId xmlns:p14="http://schemas.microsoft.com/office/powerpoint/2010/main" val="221581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7"/>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MỤC LỤC</a:t>
            </a:r>
            <a:endParaRPr/>
          </a:p>
        </p:txBody>
      </p:sp>
      <p:sp>
        <p:nvSpPr>
          <p:cNvPr id="308" name="Google Shape;308;p37"/>
          <p:cNvSpPr txBox="1">
            <a:spLocks noGrp="1"/>
          </p:cNvSpPr>
          <p:nvPr>
            <p:ph type="title" idx="2"/>
          </p:nvPr>
        </p:nvSpPr>
        <p:spPr>
          <a:xfrm>
            <a:off x="714300" y="1864037"/>
            <a:ext cx="2513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TỔNG QUÁT</a:t>
            </a:r>
            <a:endParaRPr/>
          </a:p>
        </p:txBody>
      </p:sp>
      <p:sp>
        <p:nvSpPr>
          <p:cNvPr id="310" name="Google Shape;310;p37"/>
          <p:cNvSpPr txBox="1">
            <a:spLocks noGrp="1"/>
          </p:cNvSpPr>
          <p:nvPr>
            <p:ph type="title" idx="3"/>
          </p:nvPr>
        </p:nvSpPr>
        <p:spPr>
          <a:xfrm>
            <a:off x="714300" y="1152750"/>
            <a:ext cx="2513400" cy="62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cxnSp>
        <p:nvCxnSpPr>
          <p:cNvPr id="311" name="Google Shape;311;p37"/>
          <p:cNvCxnSpPr/>
          <p:nvPr/>
        </p:nvCxnSpPr>
        <p:spPr>
          <a:xfrm>
            <a:off x="842175" y="1793525"/>
            <a:ext cx="283200" cy="0"/>
          </a:xfrm>
          <a:prstGeom prst="straightConnector1">
            <a:avLst/>
          </a:prstGeom>
          <a:noFill/>
          <a:ln w="38100" cap="flat" cmpd="sng">
            <a:solidFill>
              <a:srgbClr val="DB0909"/>
            </a:solidFill>
            <a:prstDash val="solid"/>
            <a:round/>
            <a:headEnd type="none" w="med" len="med"/>
            <a:tailEnd type="none" w="med" len="med"/>
          </a:ln>
        </p:spPr>
      </p:cxnSp>
      <p:sp>
        <p:nvSpPr>
          <p:cNvPr id="312" name="Google Shape;312;p37"/>
          <p:cNvSpPr txBox="1">
            <a:spLocks noGrp="1"/>
          </p:cNvSpPr>
          <p:nvPr>
            <p:ph type="title" idx="4"/>
          </p:nvPr>
        </p:nvSpPr>
        <p:spPr>
          <a:xfrm>
            <a:off x="3315300" y="1864037"/>
            <a:ext cx="2513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SINH LÝ BỆNH VÀ NGUYÊN NHÂN</a:t>
            </a:r>
            <a:br>
              <a:rPr lang="en"/>
            </a:br>
            <a:r>
              <a:rPr lang="en"/>
              <a:t>GÂY THIẾU MÁU THIẾU SẮT</a:t>
            </a:r>
            <a:endParaRPr/>
          </a:p>
        </p:txBody>
      </p:sp>
      <p:sp>
        <p:nvSpPr>
          <p:cNvPr id="314" name="Google Shape;314;p37"/>
          <p:cNvSpPr txBox="1">
            <a:spLocks noGrp="1"/>
          </p:cNvSpPr>
          <p:nvPr>
            <p:ph type="title" idx="6"/>
          </p:nvPr>
        </p:nvSpPr>
        <p:spPr>
          <a:xfrm>
            <a:off x="3315300" y="1152750"/>
            <a:ext cx="2513400" cy="62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315" name="Google Shape;315;p37"/>
          <p:cNvSpPr txBox="1">
            <a:spLocks noGrp="1"/>
          </p:cNvSpPr>
          <p:nvPr>
            <p:ph type="title" idx="7"/>
          </p:nvPr>
        </p:nvSpPr>
        <p:spPr>
          <a:xfrm>
            <a:off x="5916300" y="1864037"/>
            <a:ext cx="2513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TRIỆU CHỨNG</a:t>
            </a:r>
            <a:br>
              <a:rPr lang="en"/>
            </a:br>
            <a:r>
              <a:rPr lang="en"/>
              <a:t>LÂM SÀNG VÀ</a:t>
            </a:r>
            <a:br>
              <a:rPr lang="en"/>
            </a:br>
            <a:r>
              <a:rPr lang="en"/>
              <a:t>CẬN LÂM SÀNG</a:t>
            </a:r>
            <a:endParaRPr/>
          </a:p>
        </p:txBody>
      </p:sp>
      <p:sp>
        <p:nvSpPr>
          <p:cNvPr id="317" name="Google Shape;317;p37"/>
          <p:cNvSpPr txBox="1">
            <a:spLocks noGrp="1"/>
          </p:cNvSpPr>
          <p:nvPr>
            <p:ph type="title" idx="9"/>
          </p:nvPr>
        </p:nvSpPr>
        <p:spPr>
          <a:xfrm>
            <a:off x="5916300" y="1152750"/>
            <a:ext cx="2513400" cy="62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cxnSp>
        <p:nvCxnSpPr>
          <p:cNvPr id="318" name="Google Shape;318;p37"/>
          <p:cNvCxnSpPr/>
          <p:nvPr/>
        </p:nvCxnSpPr>
        <p:spPr>
          <a:xfrm>
            <a:off x="3443175" y="1774650"/>
            <a:ext cx="283200" cy="0"/>
          </a:xfrm>
          <a:prstGeom prst="straightConnector1">
            <a:avLst/>
          </a:prstGeom>
          <a:noFill/>
          <a:ln w="38100" cap="flat" cmpd="sng">
            <a:solidFill>
              <a:srgbClr val="DB0909"/>
            </a:solidFill>
            <a:prstDash val="solid"/>
            <a:round/>
            <a:headEnd type="none" w="med" len="med"/>
            <a:tailEnd type="none" w="med" len="med"/>
          </a:ln>
        </p:spPr>
      </p:cxnSp>
      <p:cxnSp>
        <p:nvCxnSpPr>
          <p:cNvPr id="319" name="Google Shape;319;p37"/>
          <p:cNvCxnSpPr/>
          <p:nvPr/>
        </p:nvCxnSpPr>
        <p:spPr>
          <a:xfrm>
            <a:off x="6044175" y="1774650"/>
            <a:ext cx="283200" cy="0"/>
          </a:xfrm>
          <a:prstGeom prst="straightConnector1">
            <a:avLst/>
          </a:prstGeom>
          <a:noFill/>
          <a:ln w="38100" cap="flat" cmpd="sng">
            <a:solidFill>
              <a:srgbClr val="DB0909"/>
            </a:solidFill>
            <a:prstDash val="solid"/>
            <a:round/>
            <a:headEnd type="none" w="med" len="med"/>
            <a:tailEnd type="none" w="med" len="med"/>
          </a:ln>
        </p:spPr>
      </p:cxnSp>
      <p:sp>
        <p:nvSpPr>
          <p:cNvPr id="320" name="Google Shape;320;p37"/>
          <p:cNvSpPr txBox="1">
            <a:spLocks noGrp="1"/>
          </p:cNvSpPr>
          <p:nvPr>
            <p:ph type="title" idx="13"/>
          </p:nvPr>
        </p:nvSpPr>
        <p:spPr>
          <a:xfrm>
            <a:off x="714299" y="3801493"/>
            <a:ext cx="2728875"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CÁC GIAI ĐOẠN</a:t>
            </a:r>
            <a:br>
              <a:rPr lang="en-US"/>
            </a:br>
            <a:r>
              <a:rPr lang="en-US"/>
              <a:t>THIẾU SẮT VÀ</a:t>
            </a:r>
            <a:br>
              <a:rPr lang="en-US"/>
            </a:br>
            <a:r>
              <a:rPr lang="en-US"/>
              <a:t>PHÂN ĐỘ THIẾU MÁU</a:t>
            </a:r>
          </a:p>
        </p:txBody>
      </p:sp>
      <p:sp>
        <p:nvSpPr>
          <p:cNvPr id="322" name="Google Shape;322;p37"/>
          <p:cNvSpPr txBox="1">
            <a:spLocks noGrp="1"/>
          </p:cNvSpPr>
          <p:nvPr>
            <p:ph type="title" idx="15"/>
          </p:nvPr>
        </p:nvSpPr>
        <p:spPr>
          <a:xfrm>
            <a:off x="714300" y="3090205"/>
            <a:ext cx="2513400" cy="62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323" name="Google Shape;323;p37"/>
          <p:cNvSpPr txBox="1">
            <a:spLocks noGrp="1"/>
          </p:cNvSpPr>
          <p:nvPr>
            <p:ph type="title" idx="16"/>
          </p:nvPr>
        </p:nvSpPr>
        <p:spPr>
          <a:xfrm>
            <a:off x="3315300" y="3801493"/>
            <a:ext cx="2513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CHẨN ĐOÁN</a:t>
            </a:r>
            <a:br>
              <a:rPr lang="en"/>
            </a:br>
            <a:r>
              <a:rPr lang="en"/>
              <a:t>VÀ ĐIỀU TRỊ</a:t>
            </a:r>
            <a:endParaRPr/>
          </a:p>
        </p:txBody>
      </p:sp>
      <p:sp>
        <p:nvSpPr>
          <p:cNvPr id="325" name="Google Shape;325;p37"/>
          <p:cNvSpPr txBox="1">
            <a:spLocks noGrp="1"/>
          </p:cNvSpPr>
          <p:nvPr>
            <p:ph type="title" idx="18"/>
          </p:nvPr>
        </p:nvSpPr>
        <p:spPr>
          <a:xfrm>
            <a:off x="3315300" y="3090205"/>
            <a:ext cx="2513400" cy="62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sp>
        <p:nvSpPr>
          <p:cNvPr id="326" name="Google Shape;326;p37"/>
          <p:cNvSpPr txBox="1">
            <a:spLocks noGrp="1"/>
          </p:cNvSpPr>
          <p:nvPr>
            <p:ph type="title" idx="19"/>
          </p:nvPr>
        </p:nvSpPr>
        <p:spPr>
          <a:xfrm>
            <a:off x="5916300" y="3801493"/>
            <a:ext cx="2513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PHÒNG NGỪA</a:t>
            </a:r>
            <a:endParaRPr/>
          </a:p>
        </p:txBody>
      </p:sp>
      <p:sp>
        <p:nvSpPr>
          <p:cNvPr id="328" name="Google Shape;328;p37"/>
          <p:cNvSpPr txBox="1">
            <a:spLocks noGrp="1"/>
          </p:cNvSpPr>
          <p:nvPr>
            <p:ph type="title" idx="21"/>
          </p:nvPr>
        </p:nvSpPr>
        <p:spPr>
          <a:xfrm>
            <a:off x="5916300" y="3090205"/>
            <a:ext cx="2513400" cy="62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a:p>
        </p:txBody>
      </p:sp>
      <p:cxnSp>
        <p:nvCxnSpPr>
          <p:cNvPr id="329" name="Google Shape;329;p37"/>
          <p:cNvCxnSpPr/>
          <p:nvPr/>
        </p:nvCxnSpPr>
        <p:spPr>
          <a:xfrm>
            <a:off x="842175" y="3712105"/>
            <a:ext cx="283200" cy="0"/>
          </a:xfrm>
          <a:prstGeom prst="straightConnector1">
            <a:avLst/>
          </a:prstGeom>
          <a:noFill/>
          <a:ln w="38100" cap="flat" cmpd="sng">
            <a:solidFill>
              <a:srgbClr val="DB0909"/>
            </a:solidFill>
            <a:prstDash val="solid"/>
            <a:round/>
            <a:headEnd type="none" w="med" len="med"/>
            <a:tailEnd type="none" w="med" len="med"/>
          </a:ln>
        </p:spPr>
      </p:cxnSp>
      <p:cxnSp>
        <p:nvCxnSpPr>
          <p:cNvPr id="330" name="Google Shape;330;p37"/>
          <p:cNvCxnSpPr/>
          <p:nvPr/>
        </p:nvCxnSpPr>
        <p:spPr>
          <a:xfrm>
            <a:off x="3443175" y="3594875"/>
            <a:ext cx="283200" cy="0"/>
          </a:xfrm>
          <a:prstGeom prst="straightConnector1">
            <a:avLst/>
          </a:prstGeom>
          <a:noFill/>
          <a:ln w="38100" cap="flat" cmpd="sng">
            <a:solidFill>
              <a:srgbClr val="DB0909"/>
            </a:solidFill>
            <a:prstDash val="solid"/>
            <a:round/>
            <a:headEnd type="none" w="med" len="med"/>
            <a:tailEnd type="none" w="med" len="med"/>
          </a:ln>
        </p:spPr>
      </p:cxnSp>
      <p:cxnSp>
        <p:nvCxnSpPr>
          <p:cNvPr id="331" name="Google Shape;331;p37"/>
          <p:cNvCxnSpPr/>
          <p:nvPr/>
        </p:nvCxnSpPr>
        <p:spPr>
          <a:xfrm>
            <a:off x="6044175" y="3712105"/>
            <a:ext cx="283200" cy="0"/>
          </a:xfrm>
          <a:prstGeom prst="straightConnector1">
            <a:avLst/>
          </a:prstGeom>
          <a:noFill/>
          <a:ln w="38100" cap="flat" cmpd="sng">
            <a:solidFill>
              <a:srgbClr val="DB0909"/>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39"/>
          <p:cNvSpPr txBox="1">
            <a:spLocks noGrp="1"/>
          </p:cNvSpPr>
          <p:nvPr>
            <p:ph type="subTitle" idx="1"/>
          </p:nvPr>
        </p:nvSpPr>
        <p:spPr>
          <a:xfrm>
            <a:off x="714300" y="1213950"/>
            <a:ext cx="7870302" cy="1800463"/>
          </a:xfrm>
          <a:prstGeom prst="rect">
            <a:avLst/>
          </a:prstGeom>
        </p:spPr>
        <p:txBody>
          <a:bodyPr spcFirstLastPara="1" wrap="square" lIns="91425" tIns="91425" rIns="91425" bIns="91425" anchor="t" anchorCtr="0">
            <a:spAutoFit/>
          </a:bodyPr>
          <a:lstStyle/>
          <a:p>
            <a:pPr marL="0" lvl="0" indent="180000" algn="just" rtl="0">
              <a:lnSpc>
                <a:spcPct val="150000"/>
              </a:lnSpc>
              <a:spcBef>
                <a:spcPts val="0"/>
              </a:spcBef>
              <a:spcAft>
                <a:spcPts val="0"/>
              </a:spcAft>
              <a:buClr>
                <a:schemeClr val="dk1"/>
              </a:buClr>
              <a:buSzPts val="1100"/>
              <a:buFont typeface="Arial"/>
              <a:buNone/>
            </a:pPr>
            <a:r>
              <a:rPr lang="en-US"/>
              <a:t>Sự thay đổi huyết học diễn tiến qua các giai đoạn</a:t>
            </a:r>
          </a:p>
          <a:p>
            <a:pPr marL="0" lvl="0" indent="180000" algn="just" rtl="0">
              <a:lnSpc>
                <a:spcPct val="150000"/>
              </a:lnSpc>
              <a:spcBef>
                <a:spcPts val="0"/>
              </a:spcBef>
              <a:spcAft>
                <a:spcPts val="0"/>
              </a:spcAft>
              <a:buClr>
                <a:schemeClr val="dk1"/>
              </a:buClr>
              <a:buSzPts val="1100"/>
              <a:buFont typeface="Arial"/>
              <a:buNone/>
            </a:pPr>
            <a:r>
              <a:rPr lang="en-US"/>
              <a:t>- </a:t>
            </a:r>
            <a:r>
              <a:rPr lang="en-US" b="1"/>
              <a:t>Giai đoạn sớm: </a:t>
            </a:r>
            <a:r>
              <a:rPr lang="en-US"/>
              <a:t>ferritin giảm.</a:t>
            </a:r>
          </a:p>
          <a:p>
            <a:pPr marL="0" lvl="0" indent="180000" algn="just" rtl="0">
              <a:lnSpc>
                <a:spcPct val="150000"/>
              </a:lnSpc>
              <a:spcBef>
                <a:spcPts val="0"/>
              </a:spcBef>
              <a:spcAft>
                <a:spcPts val="0"/>
              </a:spcAft>
              <a:buClr>
                <a:schemeClr val="dk1"/>
              </a:buClr>
              <a:buSzPts val="1100"/>
              <a:buFont typeface="Arial"/>
              <a:buNone/>
            </a:pPr>
            <a:r>
              <a:rPr lang="en-US"/>
              <a:t>- </a:t>
            </a:r>
            <a:r>
              <a:rPr lang="en-US" b="1"/>
              <a:t>Giai đoạn trung gian: </a:t>
            </a:r>
            <a:r>
              <a:rPr lang="en-US"/>
              <a:t>ferritin giảm, sắt huyết thanh giảm, độ bảo hòa transferritin giảm, hepcidin giảm, khả năng vận chuyển sắt toàn bộ tăng, sTfR tăng, protoporphyrin tăng.</a:t>
            </a:r>
          </a:p>
          <a:p>
            <a:pPr marL="0" lvl="0" indent="180000" algn="just" rtl="0">
              <a:lnSpc>
                <a:spcPct val="150000"/>
              </a:lnSpc>
              <a:spcBef>
                <a:spcPts val="0"/>
              </a:spcBef>
              <a:spcAft>
                <a:spcPts val="0"/>
              </a:spcAft>
              <a:buClr>
                <a:schemeClr val="dk1"/>
              </a:buClr>
              <a:buSzPts val="1100"/>
              <a:buFont typeface="Arial"/>
              <a:buNone/>
            </a:pPr>
            <a:r>
              <a:rPr lang="en-US"/>
              <a:t>- </a:t>
            </a:r>
            <a:r>
              <a:rPr lang="en-US" b="1"/>
              <a:t>Giai đoạn muộn: </a:t>
            </a:r>
            <a:r>
              <a:rPr lang="en-US"/>
              <a:t>toàn bộ giai đoạn trung gian và Hb giảm, MCV giảm, MCH giảm. </a:t>
            </a:r>
          </a:p>
        </p:txBody>
      </p:sp>
      <p:sp>
        <p:nvSpPr>
          <p:cNvPr id="352" name="Google Shape;352;p39"/>
          <p:cNvSpPr txBox="1">
            <a:spLocks noGrp="1"/>
          </p:cNvSpPr>
          <p:nvPr>
            <p:ph type="title"/>
          </p:nvPr>
        </p:nvSpPr>
        <p:spPr>
          <a:xfrm>
            <a:off x="714300" y="463585"/>
            <a:ext cx="8124900" cy="646300"/>
          </a:xfrm>
          <a:prstGeom prst="rect">
            <a:avLst/>
          </a:prstGeom>
        </p:spPr>
        <p:txBody>
          <a:bodyPr spcFirstLastPara="1" wrap="square" lIns="91425" tIns="91425" rIns="91425" bIns="91425" anchor="b" anchorCtr="0">
            <a:spAutoFit/>
          </a:bodyPr>
          <a:lstStyle/>
          <a:p>
            <a:pPr marL="0" lvl="0" indent="0" rtl="0">
              <a:spcBef>
                <a:spcPts val="0"/>
              </a:spcBef>
              <a:spcAft>
                <a:spcPts val="0"/>
              </a:spcAft>
              <a:buNone/>
            </a:pPr>
            <a:r>
              <a:rPr lang="en"/>
              <a:t>SINH LÝ BỆNH THIẾU MÁU THIẾU SẮT</a:t>
            </a:r>
            <a:endParaRPr/>
          </a:p>
        </p:txBody>
      </p:sp>
    </p:spTree>
    <p:extLst>
      <p:ext uri="{BB962C8B-B14F-4D97-AF65-F5344CB8AC3E}">
        <p14:creationId xmlns:p14="http://schemas.microsoft.com/office/powerpoint/2010/main" val="83398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39"/>
          <p:cNvSpPr txBox="1">
            <a:spLocks noGrp="1"/>
          </p:cNvSpPr>
          <p:nvPr>
            <p:ph type="subTitle" idx="1"/>
          </p:nvPr>
        </p:nvSpPr>
        <p:spPr>
          <a:xfrm>
            <a:off x="714300" y="1213950"/>
            <a:ext cx="7870302" cy="2769959"/>
          </a:xfrm>
          <a:prstGeom prst="rect">
            <a:avLst/>
          </a:prstGeom>
        </p:spPr>
        <p:txBody>
          <a:bodyPr spcFirstLastPara="1" wrap="square" lIns="91425" tIns="91425" rIns="91425" bIns="91425" anchor="t" anchorCtr="0">
            <a:spAutoFit/>
          </a:bodyPr>
          <a:lstStyle/>
          <a:p>
            <a:pPr marL="0" lvl="0" indent="180000" algn="just">
              <a:lnSpc>
                <a:spcPct val="150000"/>
              </a:lnSpc>
              <a:buSzPts val="1100"/>
              <a:buNone/>
            </a:pPr>
            <a:r>
              <a:rPr lang="en-US"/>
              <a:t>- </a:t>
            </a:r>
            <a:r>
              <a:rPr lang="vi-VN"/>
              <a:t>Thiếu máu do viêm nhiễm trùng mạn tính</a:t>
            </a:r>
            <a:r>
              <a:rPr lang="en-US"/>
              <a:t>,</a:t>
            </a:r>
            <a:r>
              <a:rPr lang="vi-VN"/>
              <a:t> các cytokines của hiện tượng viêm: như IL6, IL1</a:t>
            </a:r>
            <a:r>
              <a:rPr lang="el-GR"/>
              <a:t>β </a:t>
            </a:r>
            <a:r>
              <a:rPr lang="vi-VN"/>
              <a:t>hoạt hóa tế bào gan sản suất hepcidin</a:t>
            </a:r>
            <a:r>
              <a:rPr lang="en-US"/>
              <a:t> làm giảm </a:t>
            </a:r>
            <a:r>
              <a:rPr lang="vi-VN"/>
              <a:t>hấp thu sắt</a:t>
            </a:r>
            <a:r>
              <a:rPr lang="en-US"/>
              <a:t> tại niêm mạc tá tràng và gia </a:t>
            </a:r>
            <a:r>
              <a:rPr lang="vi-VN"/>
              <a:t>tăng bắt giữ sắt ở đại thực bào</a:t>
            </a:r>
            <a:r>
              <a:rPr lang="en-US"/>
              <a:t>, </a:t>
            </a:r>
            <a:r>
              <a:rPr lang="vi-VN"/>
              <a:t>TNF làm đại thực bào tăng lưu giữ sắt từ hồng cầu già bị hủy</a:t>
            </a:r>
            <a:r>
              <a:rPr lang="en-US"/>
              <a:t>,</a:t>
            </a:r>
            <a:r>
              <a:rPr lang="vi-VN"/>
              <a:t> IFN-</a:t>
            </a:r>
            <a:r>
              <a:rPr lang="el-GR"/>
              <a:t>γ </a:t>
            </a:r>
            <a:r>
              <a:rPr lang="vi-VN"/>
              <a:t>ngăn sự sản xuất ferroportin</a:t>
            </a:r>
            <a:r>
              <a:rPr lang="en-US"/>
              <a:t>,</a:t>
            </a:r>
            <a:r>
              <a:rPr lang="vi-VN"/>
              <a:t> các cytokins IL1, TNF</a:t>
            </a:r>
            <a:r>
              <a:rPr lang="en-US"/>
              <a:t> làm</a:t>
            </a:r>
            <a:r>
              <a:rPr lang="vi-VN"/>
              <a:t> giảm sản xuất EPO, ức chế sự tạo hồng cầu.</a:t>
            </a:r>
            <a:endParaRPr lang="en-US"/>
          </a:p>
          <a:p>
            <a:pPr marL="0" lvl="0" indent="180000" algn="just" rtl="0">
              <a:lnSpc>
                <a:spcPct val="150000"/>
              </a:lnSpc>
              <a:spcBef>
                <a:spcPts val="0"/>
              </a:spcBef>
              <a:spcAft>
                <a:spcPts val="0"/>
              </a:spcAft>
              <a:buClr>
                <a:schemeClr val="dk1"/>
              </a:buClr>
              <a:buSzPts val="1100"/>
              <a:buFont typeface="Arial"/>
              <a:buNone/>
            </a:pPr>
            <a:r>
              <a:rPr lang="en-US"/>
              <a:t>- </a:t>
            </a:r>
            <a:r>
              <a:rPr lang="vi-VN"/>
              <a:t>Thiếu máu do viêm mạn tính có sắt huyết thanh thấp và ferritin </a:t>
            </a:r>
            <a:r>
              <a:rPr lang="en-US"/>
              <a:t>tăng.</a:t>
            </a:r>
          </a:p>
          <a:p>
            <a:pPr marL="0" lvl="0" indent="180000" algn="just" rtl="0">
              <a:lnSpc>
                <a:spcPct val="150000"/>
              </a:lnSpc>
              <a:spcBef>
                <a:spcPts val="0"/>
              </a:spcBef>
              <a:spcAft>
                <a:spcPts val="0"/>
              </a:spcAft>
              <a:buClr>
                <a:schemeClr val="dk1"/>
              </a:buClr>
              <a:buSzPts val="1100"/>
              <a:buFont typeface="Arial"/>
              <a:buNone/>
            </a:pPr>
            <a:r>
              <a:rPr lang="en-US"/>
              <a:t>-</a:t>
            </a:r>
            <a:r>
              <a:rPr lang="vi-VN"/>
              <a:t> Bệnh nhân thalassemia thể trung gian không truyền máu có sự tạo máu tại tủy cao nên có hepcidin thấp và ferritin cao. </a:t>
            </a:r>
            <a:endParaRPr lang="en-US"/>
          </a:p>
        </p:txBody>
      </p:sp>
      <p:sp>
        <p:nvSpPr>
          <p:cNvPr id="352" name="Google Shape;352;p39"/>
          <p:cNvSpPr txBox="1">
            <a:spLocks noGrp="1"/>
          </p:cNvSpPr>
          <p:nvPr>
            <p:ph type="title"/>
          </p:nvPr>
        </p:nvSpPr>
        <p:spPr>
          <a:xfrm>
            <a:off x="714300" y="463585"/>
            <a:ext cx="8124900" cy="6463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a:t>SINH LÝ BỆNH THIẾU MÁU THIẾU SẮT</a:t>
            </a:r>
            <a:endParaRPr/>
          </a:p>
        </p:txBody>
      </p:sp>
    </p:spTree>
    <p:extLst>
      <p:ext uri="{BB962C8B-B14F-4D97-AF65-F5344CB8AC3E}">
        <p14:creationId xmlns:p14="http://schemas.microsoft.com/office/powerpoint/2010/main" val="4349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39"/>
          <p:cNvSpPr txBox="1">
            <a:spLocks noGrp="1"/>
          </p:cNvSpPr>
          <p:nvPr>
            <p:ph type="subTitle" idx="1"/>
          </p:nvPr>
        </p:nvSpPr>
        <p:spPr>
          <a:xfrm>
            <a:off x="714300" y="1213950"/>
            <a:ext cx="7870302" cy="3416290"/>
          </a:xfrm>
          <a:prstGeom prst="rect">
            <a:avLst/>
          </a:prstGeom>
        </p:spPr>
        <p:txBody>
          <a:bodyPr spcFirstLastPara="1" wrap="square" lIns="91425" tIns="91425" rIns="91425" bIns="91425" anchor="t" anchorCtr="0">
            <a:spAutoFit/>
          </a:bodyPr>
          <a:lstStyle/>
          <a:p>
            <a:pPr marL="0" lvl="0" indent="180000" algn="just" rtl="0">
              <a:lnSpc>
                <a:spcPct val="150000"/>
              </a:lnSpc>
              <a:spcBef>
                <a:spcPts val="0"/>
              </a:spcBef>
              <a:spcAft>
                <a:spcPts val="0"/>
              </a:spcAft>
              <a:buClr>
                <a:schemeClr val="dk1"/>
              </a:buClr>
              <a:buSzPts val="1100"/>
              <a:buFont typeface="Arial"/>
              <a:buNone/>
            </a:pPr>
            <a:r>
              <a:rPr lang="en-US"/>
              <a:t>- </a:t>
            </a:r>
            <a:r>
              <a:rPr lang="vi-VN"/>
              <a:t>Thiếu cung cấp sắt: sắt hấp thu kém, chất sắt trong khẩu phần hầu như không đáp ứng yêu cầu hàng ngày đối với hầu hết mọi người.</a:t>
            </a:r>
            <a:endParaRPr lang="en-US"/>
          </a:p>
          <a:p>
            <a:pPr marL="0" lvl="0" indent="180000" algn="just" rtl="0">
              <a:lnSpc>
                <a:spcPct val="150000"/>
              </a:lnSpc>
              <a:spcBef>
                <a:spcPts val="0"/>
              </a:spcBef>
              <a:spcAft>
                <a:spcPts val="0"/>
              </a:spcAft>
              <a:buClr>
                <a:schemeClr val="dk1"/>
              </a:buClr>
              <a:buSzPts val="1100"/>
              <a:buFont typeface="Arial"/>
              <a:buNone/>
            </a:pPr>
            <a:r>
              <a:rPr lang="en-US"/>
              <a:t>- Tăng nhu cầu sắt ở trẻ em, phụ nữ mang thai và cho con bú.</a:t>
            </a:r>
          </a:p>
          <a:p>
            <a:pPr marL="0" lvl="0" indent="180000" algn="just" rtl="0">
              <a:lnSpc>
                <a:spcPct val="150000"/>
              </a:lnSpc>
              <a:spcBef>
                <a:spcPts val="0"/>
              </a:spcBef>
              <a:spcAft>
                <a:spcPts val="0"/>
              </a:spcAft>
              <a:buClr>
                <a:schemeClr val="dk1"/>
              </a:buClr>
              <a:buSzPts val="1100"/>
              <a:buFont typeface="Arial"/>
              <a:buNone/>
            </a:pPr>
            <a:r>
              <a:rPr lang="en-US"/>
              <a:t>- Giảm hấp thu: do cắt dạ dày,</a:t>
            </a:r>
            <a:r>
              <a:rPr lang="vi-VN"/>
              <a:t> hội chứng kém hấp thu </a:t>
            </a:r>
            <a:r>
              <a:rPr lang="en-US"/>
              <a:t>(</a:t>
            </a:r>
            <a:r>
              <a:rPr lang="vi-VN"/>
              <a:t>bệnh celiac, viêm dạ dày ruột thiểu sản và giảm tiết dịch vị</a:t>
            </a:r>
            <a:r>
              <a:rPr lang="en-US"/>
              <a:t>).</a:t>
            </a:r>
          </a:p>
          <a:p>
            <a:pPr marL="0" lvl="0" indent="180000" algn="just" rtl="0">
              <a:lnSpc>
                <a:spcPct val="150000"/>
              </a:lnSpc>
              <a:spcBef>
                <a:spcPts val="0"/>
              </a:spcBef>
              <a:spcAft>
                <a:spcPts val="0"/>
              </a:spcAft>
              <a:buClr>
                <a:schemeClr val="dk1"/>
              </a:buClr>
              <a:buSzPts val="1100"/>
              <a:buFont typeface="Arial"/>
              <a:buNone/>
            </a:pPr>
            <a:r>
              <a:rPr lang="en-US"/>
              <a:t>- </a:t>
            </a:r>
            <a:r>
              <a:rPr lang="vi-VN"/>
              <a:t>Thiếu chất vận chuyển sắt:</a:t>
            </a:r>
            <a:r>
              <a:rPr lang="en-US"/>
              <a:t> </a:t>
            </a:r>
            <a:r>
              <a:rPr lang="vi-VN"/>
              <a:t>thiếu transferrin máu bẩm sinh, thiếu vitamin C (Scorbut, vitamin C có tác dụng huy động sắt ở dự trữ các tổ chức)</a:t>
            </a:r>
            <a:r>
              <a:rPr lang="en-US"/>
              <a:t>, </a:t>
            </a:r>
            <a:r>
              <a:rPr lang="vi-VN"/>
              <a:t>viêm nhiễm do vi trùng, do các bệnh tự miễn, do u ác tính.</a:t>
            </a:r>
            <a:endParaRPr lang="en-US"/>
          </a:p>
          <a:p>
            <a:pPr marL="0" lvl="0" indent="180000" algn="just" rtl="0">
              <a:lnSpc>
                <a:spcPct val="150000"/>
              </a:lnSpc>
              <a:spcBef>
                <a:spcPts val="0"/>
              </a:spcBef>
              <a:spcAft>
                <a:spcPts val="0"/>
              </a:spcAft>
              <a:buClr>
                <a:schemeClr val="dk1"/>
              </a:buClr>
              <a:buSzPts val="1100"/>
              <a:buFont typeface="Arial"/>
              <a:buNone/>
            </a:pPr>
            <a:r>
              <a:rPr lang="en-US"/>
              <a:t>- Mất máu: viêm loét dạ dày, trĩ, bệnh ác tính, kinh nguyệt (ở nữ chưa mãn kinh), nhiễm giun móc...</a:t>
            </a:r>
          </a:p>
        </p:txBody>
      </p:sp>
      <p:sp>
        <p:nvSpPr>
          <p:cNvPr id="352" name="Google Shape;352;p39"/>
          <p:cNvSpPr txBox="1">
            <a:spLocks noGrp="1"/>
          </p:cNvSpPr>
          <p:nvPr>
            <p:ph type="title"/>
          </p:nvPr>
        </p:nvSpPr>
        <p:spPr>
          <a:xfrm>
            <a:off x="714300" y="463585"/>
            <a:ext cx="8124900" cy="6463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a:t>NGUYÊN NHÂN</a:t>
            </a:r>
            <a:endParaRPr/>
          </a:p>
        </p:txBody>
      </p:sp>
    </p:spTree>
    <p:extLst>
      <p:ext uri="{BB962C8B-B14F-4D97-AF65-F5344CB8AC3E}">
        <p14:creationId xmlns:p14="http://schemas.microsoft.com/office/powerpoint/2010/main" val="411534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9" name="Google Shape;339;p38"/>
          <p:cNvSpPr txBox="1">
            <a:spLocks noGrp="1"/>
          </p:cNvSpPr>
          <p:nvPr>
            <p:ph type="title" idx="2"/>
          </p:nvPr>
        </p:nvSpPr>
        <p:spPr>
          <a:xfrm>
            <a:off x="4450350" y="812888"/>
            <a:ext cx="3106800" cy="134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cxnSp>
        <p:nvCxnSpPr>
          <p:cNvPr id="340" name="Google Shape;340;p38"/>
          <p:cNvCxnSpPr/>
          <p:nvPr/>
        </p:nvCxnSpPr>
        <p:spPr>
          <a:xfrm>
            <a:off x="4661825" y="2198275"/>
            <a:ext cx="455400" cy="0"/>
          </a:xfrm>
          <a:prstGeom prst="straightConnector1">
            <a:avLst/>
          </a:prstGeom>
          <a:noFill/>
          <a:ln w="76200" cap="flat" cmpd="sng">
            <a:solidFill>
              <a:schemeClr val="dk2"/>
            </a:solidFill>
            <a:prstDash val="solid"/>
            <a:round/>
            <a:headEnd type="none" w="med" len="med"/>
            <a:tailEnd type="none" w="med" len="med"/>
          </a:ln>
        </p:spPr>
      </p:cxnSp>
      <p:sp>
        <p:nvSpPr>
          <p:cNvPr id="341" name="Google Shape;341;p38"/>
          <p:cNvSpPr/>
          <p:nvPr/>
        </p:nvSpPr>
        <p:spPr>
          <a:xfrm>
            <a:off x="190500" y="-155350"/>
            <a:ext cx="3351600" cy="4098600"/>
          </a:xfrm>
          <a:prstGeom prst="ellipse">
            <a:avLst/>
          </a:prstGeom>
          <a:noFill/>
          <a:ln w="19050" cap="flat" cmpd="sng">
            <a:solidFill>
              <a:srgbClr val="DB090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7487514" y="3367712"/>
            <a:ext cx="1656483" cy="1775669"/>
          </a:xfrm>
          <a:custGeom>
            <a:avLst/>
            <a:gdLst/>
            <a:ahLst/>
            <a:cxnLst/>
            <a:rect l="l" t="t" r="r" b="b"/>
            <a:pathLst>
              <a:path w="51757" h="55481" extrusionOk="0">
                <a:moveTo>
                  <a:pt x="51757" y="1"/>
                </a:moveTo>
                <a:cubicBezTo>
                  <a:pt x="44261" y="27563"/>
                  <a:pt x="24574" y="48863"/>
                  <a:pt x="0" y="55481"/>
                </a:cubicBezTo>
                <a:lnTo>
                  <a:pt x="51757" y="55481"/>
                </a:lnTo>
                <a:lnTo>
                  <a:pt x="517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7441200" y="-50"/>
            <a:ext cx="1702794" cy="1787031"/>
          </a:xfrm>
          <a:custGeom>
            <a:avLst/>
            <a:gdLst/>
            <a:ahLst/>
            <a:cxnLst/>
            <a:rect l="l" t="t" r="r" b="b"/>
            <a:pathLst>
              <a:path w="53204" h="55836" extrusionOk="0">
                <a:moveTo>
                  <a:pt x="0" y="0"/>
                </a:moveTo>
                <a:cubicBezTo>
                  <a:pt x="25238" y="6167"/>
                  <a:pt x="45566" y="27752"/>
                  <a:pt x="53204" y="55836"/>
                </a:cubicBezTo>
                <a:lnTo>
                  <a:pt x="53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8357250" y="2475350"/>
            <a:ext cx="2827200" cy="3520800"/>
          </a:xfrm>
          <a:prstGeom prst="ellipse">
            <a:avLst/>
          </a:prstGeom>
          <a:noFill/>
          <a:ln w="19050"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8090550" y="2475350"/>
            <a:ext cx="2827200" cy="3520800"/>
          </a:xfrm>
          <a:prstGeom prst="ellipse">
            <a:avLst/>
          </a:prstGeom>
          <a:noFill/>
          <a:ln w="19050"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41;p38">
            <a:extLst>
              <a:ext uri="{FF2B5EF4-FFF2-40B4-BE49-F238E27FC236}">
                <a16:creationId xmlns:a16="http://schemas.microsoft.com/office/drawing/2014/main" id="{18D5F5BF-0F77-4423-81D3-67D6552A1FAC}"/>
              </a:ext>
            </a:extLst>
          </p:cNvPr>
          <p:cNvSpPr/>
          <p:nvPr/>
        </p:nvSpPr>
        <p:spPr>
          <a:xfrm>
            <a:off x="714150" y="522441"/>
            <a:ext cx="3351600" cy="4098600"/>
          </a:xfrm>
          <a:prstGeom prst="ellipse">
            <a:avLst/>
          </a:prstGeom>
          <a:noFill/>
          <a:ln w="19050" cap="flat" cmpd="sng">
            <a:solidFill>
              <a:srgbClr val="DB090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txBox="1">
            <a:spLocks noGrp="1"/>
          </p:cNvSpPr>
          <p:nvPr>
            <p:ph type="title"/>
          </p:nvPr>
        </p:nvSpPr>
        <p:spPr>
          <a:xfrm>
            <a:off x="4450349" y="2509625"/>
            <a:ext cx="4693651" cy="116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800"/>
              <a:t>TRIỆU CHỨNG</a:t>
            </a:r>
            <a:br>
              <a:rPr lang="en-US" sz="2800"/>
            </a:br>
            <a:r>
              <a:rPr lang="en-US" sz="2800"/>
              <a:t>LÂM SÀNG VÀ</a:t>
            </a:r>
            <a:br>
              <a:rPr lang="en-US" sz="2800"/>
            </a:br>
            <a:r>
              <a:rPr lang="en-US" sz="2800"/>
              <a:t>CẬN LÂM SÀNG</a:t>
            </a:r>
          </a:p>
        </p:txBody>
      </p:sp>
    </p:spTree>
    <p:extLst>
      <p:ext uri="{BB962C8B-B14F-4D97-AF65-F5344CB8AC3E}">
        <p14:creationId xmlns:p14="http://schemas.microsoft.com/office/powerpoint/2010/main" val="380444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Hình chữ nhật 12">
            <a:extLst>
              <a:ext uri="{FF2B5EF4-FFF2-40B4-BE49-F238E27FC236}">
                <a16:creationId xmlns:a16="http://schemas.microsoft.com/office/drawing/2014/main" id="{2D657A50-74FB-4A63-89D0-C57DFB5E1EE3}"/>
              </a:ext>
            </a:extLst>
          </p:cNvPr>
          <p:cNvSpPr/>
          <p:nvPr/>
        </p:nvSpPr>
        <p:spPr>
          <a:xfrm>
            <a:off x="0" y="0"/>
            <a:ext cx="9144000" cy="1635161"/>
          </a:xfrm>
          <a:prstGeom prst="rect">
            <a:avLst/>
          </a:prstGeom>
          <a:solidFill>
            <a:srgbClr val="DB0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ộp Văn bản 7">
            <a:extLst>
              <a:ext uri="{FF2B5EF4-FFF2-40B4-BE49-F238E27FC236}">
                <a16:creationId xmlns:a16="http://schemas.microsoft.com/office/drawing/2014/main" id="{36B17E07-E24C-47E6-9FE9-DDF9D2E39E2D}"/>
              </a:ext>
            </a:extLst>
          </p:cNvPr>
          <p:cNvSpPr txBox="1"/>
          <p:nvPr/>
        </p:nvSpPr>
        <p:spPr>
          <a:xfrm>
            <a:off x="0" y="388863"/>
            <a:ext cx="9144000" cy="923299"/>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a:buClr>
                <a:schemeClr val="dk2"/>
              </a:buClr>
              <a:buSzPts val="4200"/>
              <a:buFont typeface="Inter-Regular"/>
              <a:buNone/>
              <a:defRPr sz="3000">
                <a:solidFill>
                  <a:schemeClr val="dk2"/>
                </a:solidFill>
                <a:latin typeface="Inter-Regular"/>
                <a:ea typeface="Inter-Regular"/>
                <a:cs typeface="Inter-Regular"/>
                <a:sym typeface="Inter-Regular"/>
              </a:defRPr>
            </a:lvl1pPr>
            <a:lvl2pPr algn="ctr">
              <a:buClr>
                <a:schemeClr val="dk2"/>
              </a:buClr>
              <a:buSzPts val="4200"/>
              <a:buFont typeface="Inter-Regular"/>
              <a:buNone/>
              <a:defRPr sz="4200">
                <a:solidFill>
                  <a:schemeClr val="dk2"/>
                </a:solidFill>
                <a:latin typeface="Inter-Regular"/>
                <a:ea typeface="Inter-Regular"/>
                <a:cs typeface="Inter-Regular"/>
                <a:sym typeface="Inter-Regular"/>
              </a:defRPr>
            </a:lvl2pPr>
            <a:lvl3pPr algn="ctr">
              <a:buClr>
                <a:schemeClr val="dk2"/>
              </a:buClr>
              <a:buSzPts val="4200"/>
              <a:buFont typeface="Inter-Regular"/>
              <a:buNone/>
              <a:defRPr sz="4200">
                <a:solidFill>
                  <a:schemeClr val="dk2"/>
                </a:solidFill>
                <a:latin typeface="Inter-Regular"/>
                <a:ea typeface="Inter-Regular"/>
                <a:cs typeface="Inter-Regular"/>
                <a:sym typeface="Inter-Regular"/>
              </a:defRPr>
            </a:lvl3pPr>
            <a:lvl4pPr algn="ctr">
              <a:buClr>
                <a:schemeClr val="dk2"/>
              </a:buClr>
              <a:buSzPts val="4200"/>
              <a:buFont typeface="Inter-Regular"/>
              <a:buNone/>
              <a:defRPr sz="4200">
                <a:solidFill>
                  <a:schemeClr val="dk2"/>
                </a:solidFill>
                <a:latin typeface="Inter-Regular"/>
                <a:ea typeface="Inter-Regular"/>
                <a:cs typeface="Inter-Regular"/>
                <a:sym typeface="Inter-Regular"/>
              </a:defRPr>
            </a:lvl4pPr>
            <a:lvl5pPr algn="ctr">
              <a:buClr>
                <a:schemeClr val="dk2"/>
              </a:buClr>
              <a:buSzPts val="4200"/>
              <a:buFont typeface="Inter-Regular"/>
              <a:buNone/>
              <a:defRPr sz="4200">
                <a:solidFill>
                  <a:schemeClr val="dk2"/>
                </a:solidFill>
                <a:latin typeface="Inter-Regular"/>
                <a:ea typeface="Inter-Regular"/>
                <a:cs typeface="Inter-Regular"/>
                <a:sym typeface="Inter-Regular"/>
              </a:defRPr>
            </a:lvl5pPr>
            <a:lvl6pPr algn="ctr">
              <a:buClr>
                <a:schemeClr val="dk2"/>
              </a:buClr>
              <a:buSzPts val="4200"/>
              <a:buFont typeface="Inter-Regular"/>
              <a:buNone/>
              <a:defRPr sz="4200">
                <a:solidFill>
                  <a:schemeClr val="dk2"/>
                </a:solidFill>
                <a:latin typeface="Inter-Regular"/>
                <a:ea typeface="Inter-Regular"/>
                <a:cs typeface="Inter-Regular"/>
                <a:sym typeface="Inter-Regular"/>
              </a:defRPr>
            </a:lvl6pPr>
            <a:lvl7pPr algn="ctr">
              <a:buClr>
                <a:schemeClr val="dk2"/>
              </a:buClr>
              <a:buSzPts val="4200"/>
              <a:buFont typeface="Inter-Regular"/>
              <a:buNone/>
              <a:defRPr sz="4200">
                <a:solidFill>
                  <a:schemeClr val="dk2"/>
                </a:solidFill>
                <a:latin typeface="Inter-Regular"/>
                <a:ea typeface="Inter-Regular"/>
                <a:cs typeface="Inter-Regular"/>
                <a:sym typeface="Inter-Regular"/>
              </a:defRPr>
            </a:lvl7pPr>
            <a:lvl8pPr algn="ctr">
              <a:buClr>
                <a:schemeClr val="dk2"/>
              </a:buClr>
              <a:buSzPts val="4200"/>
              <a:buFont typeface="Inter-Regular"/>
              <a:buNone/>
              <a:defRPr sz="4200">
                <a:solidFill>
                  <a:schemeClr val="dk2"/>
                </a:solidFill>
                <a:latin typeface="Inter-Regular"/>
                <a:ea typeface="Inter-Regular"/>
                <a:cs typeface="Inter-Regular"/>
                <a:sym typeface="Inter-Regular"/>
              </a:defRPr>
            </a:lvl8pPr>
            <a:lvl9pPr algn="ctr">
              <a:buClr>
                <a:schemeClr val="dk2"/>
              </a:buClr>
              <a:buSzPts val="4200"/>
              <a:buFont typeface="Inter-Regular"/>
              <a:buNone/>
              <a:defRPr sz="4200">
                <a:solidFill>
                  <a:schemeClr val="dk2"/>
                </a:solidFill>
                <a:latin typeface="Inter-Regular"/>
                <a:ea typeface="Inter-Regular"/>
                <a:cs typeface="Inter-Regular"/>
                <a:sym typeface="Inter-Regular"/>
              </a:defRPr>
            </a:lvl9pPr>
          </a:lstStyle>
          <a:p>
            <a:pPr algn="ctr"/>
            <a:r>
              <a:rPr lang="en-US" sz="4800">
                <a:solidFill>
                  <a:schemeClr val="bg1">
                    <a:lumMod val="20000"/>
                    <a:lumOff val="80000"/>
                  </a:schemeClr>
                </a:solidFill>
              </a:rPr>
              <a:t>TRIỆU CHỨNG LÂM SÀNG</a:t>
            </a:r>
          </a:p>
        </p:txBody>
      </p:sp>
      <p:sp>
        <p:nvSpPr>
          <p:cNvPr id="11" name="Google Shape;351;p39">
            <a:extLst>
              <a:ext uri="{FF2B5EF4-FFF2-40B4-BE49-F238E27FC236}">
                <a16:creationId xmlns:a16="http://schemas.microsoft.com/office/drawing/2014/main" id="{ED1A2516-7FE8-4B4D-96DD-4BC22A9FDD83}"/>
              </a:ext>
            </a:extLst>
          </p:cNvPr>
          <p:cNvSpPr txBox="1">
            <a:spLocks noGrp="1"/>
          </p:cNvSpPr>
          <p:nvPr>
            <p:ph type="subTitle" idx="1"/>
          </p:nvPr>
        </p:nvSpPr>
        <p:spPr>
          <a:xfrm>
            <a:off x="636849" y="2121000"/>
            <a:ext cx="7870302" cy="2492960"/>
          </a:xfrm>
          <a:prstGeom prst="rect">
            <a:avLst/>
          </a:prstGeom>
          <a:noFill/>
          <a:ln>
            <a:noFill/>
          </a:ln>
        </p:spPr>
        <p:txBody>
          <a:bodyPr spcFirstLastPara="1" wrap="square" lIns="91425" tIns="91425" rIns="91425" bIns="91425" anchor="b" anchorCtr="0">
            <a:spAutoFit/>
          </a:bodyPr>
          <a:lstStyle/>
          <a:p>
            <a:pPr marL="0" indent="0">
              <a:lnSpc>
                <a:spcPct val="150000"/>
              </a:lnSpc>
              <a:buClr>
                <a:schemeClr val="dk2"/>
              </a:buClr>
              <a:buSzPts val="4200"/>
              <a:buNone/>
            </a:pPr>
            <a:r>
              <a:rPr lang="en-US" sz="2000">
                <a:solidFill>
                  <a:srgbClr val="DB0909"/>
                </a:solidFill>
                <a:latin typeface="Inter-Regular"/>
                <a:ea typeface="Inter-Regular"/>
                <a:sym typeface="Arial"/>
              </a:rPr>
              <a:t>1. Triệu chứng có liên quan tới giảm sắt ở các men.</a:t>
            </a:r>
          </a:p>
          <a:p>
            <a:pPr marL="0" indent="0">
              <a:lnSpc>
                <a:spcPct val="150000"/>
              </a:lnSpc>
              <a:buClr>
                <a:schemeClr val="dk2"/>
              </a:buClr>
              <a:buSzPts val="4200"/>
              <a:buNone/>
            </a:pPr>
            <a:r>
              <a:rPr lang="en-US" sz="2000">
                <a:solidFill>
                  <a:srgbClr val="DB0909"/>
                </a:solidFill>
                <a:latin typeface="Inter-Regular"/>
                <a:ea typeface="Inter-Regular"/>
                <a:sym typeface="Arial"/>
              </a:rPr>
              <a:t>2.</a:t>
            </a:r>
            <a:r>
              <a:rPr lang="vi-VN" sz="2000">
                <a:solidFill>
                  <a:srgbClr val="DB0909"/>
                </a:solidFill>
                <a:latin typeface="Inter-Regular"/>
                <a:ea typeface="Inter-Regular"/>
                <a:sym typeface="Arial"/>
              </a:rPr>
              <a:t> Triệu chứng liên quan tới giảm sắt ở cơ</a:t>
            </a:r>
            <a:r>
              <a:rPr lang="en-US" sz="2000">
                <a:solidFill>
                  <a:srgbClr val="DB0909"/>
                </a:solidFill>
                <a:latin typeface="Inter-Regular"/>
                <a:ea typeface="Inter-Regular"/>
                <a:sym typeface="Arial"/>
              </a:rPr>
              <a:t>.</a:t>
            </a:r>
          </a:p>
          <a:p>
            <a:pPr marL="0" indent="0">
              <a:lnSpc>
                <a:spcPct val="150000"/>
              </a:lnSpc>
              <a:buClr>
                <a:schemeClr val="dk2"/>
              </a:buClr>
              <a:buSzPts val="4200"/>
              <a:buNone/>
            </a:pPr>
            <a:r>
              <a:rPr lang="en-US" sz="2000">
                <a:solidFill>
                  <a:srgbClr val="DB0909"/>
                </a:solidFill>
                <a:latin typeface="Inter-Regular"/>
                <a:ea typeface="Inter-Regular"/>
              </a:rPr>
              <a:t>3. Triệu chứng liên quan tới giảm sắt ở hồng cầu.</a:t>
            </a:r>
          </a:p>
          <a:p>
            <a:pPr marL="0" indent="0">
              <a:lnSpc>
                <a:spcPct val="150000"/>
              </a:lnSpc>
              <a:buClr>
                <a:schemeClr val="dk2"/>
              </a:buClr>
              <a:buSzPts val="4200"/>
              <a:buNone/>
            </a:pPr>
            <a:r>
              <a:rPr lang="vi-VN" sz="2000">
                <a:solidFill>
                  <a:srgbClr val="DB0909"/>
                </a:solidFill>
                <a:latin typeface="Inter-Regular"/>
                <a:ea typeface="Inter-Regular"/>
              </a:rPr>
              <a:t>4. Triệu chứng liên quan tới nuôi dưỡng tế bào</a:t>
            </a:r>
            <a:r>
              <a:rPr lang="en-US" sz="2000">
                <a:solidFill>
                  <a:srgbClr val="DB0909"/>
                </a:solidFill>
                <a:latin typeface="Inter-Regular"/>
                <a:ea typeface="Inter-Regular"/>
              </a:rPr>
              <a:t>.</a:t>
            </a:r>
          </a:p>
          <a:p>
            <a:pPr marL="0" indent="0">
              <a:lnSpc>
                <a:spcPct val="150000"/>
              </a:lnSpc>
              <a:buClr>
                <a:schemeClr val="dk2"/>
              </a:buClr>
              <a:buSzPts val="4200"/>
              <a:buNone/>
            </a:pPr>
            <a:r>
              <a:rPr lang="vi-VN" sz="2000">
                <a:solidFill>
                  <a:srgbClr val="DB0909"/>
                </a:solidFill>
                <a:latin typeface="Inter-Regular"/>
                <a:ea typeface="Inter-Regular"/>
              </a:rPr>
              <a:t>5. Một số bất thường khá</a:t>
            </a:r>
            <a:r>
              <a:rPr lang="en-US" sz="2000">
                <a:solidFill>
                  <a:srgbClr val="DB0909"/>
                </a:solidFill>
                <a:latin typeface="Inter-Regular"/>
                <a:ea typeface="Inter-Regular"/>
              </a:rPr>
              <a:t>c.</a:t>
            </a:r>
            <a:endParaRPr lang="en-US" sz="2000">
              <a:solidFill>
                <a:srgbClr val="DB0909"/>
              </a:solidFill>
              <a:latin typeface="Inter-Regular"/>
              <a:ea typeface="Inter-Regular"/>
              <a:sym typeface="Arial"/>
            </a:endParaRPr>
          </a:p>
        </p:txBody>
      </p:sp>
    </p:spTree>
    <p:extLst>
      <p:ext uri="{BB962C8B-B14F-4D97-AF65-F5344CB8AC3E}">
        <p14:creationId xmlns:p14="http://schemas.microsoft.com/office/powerpoint/2010/main" val="4059410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39"/>
          <p:cNvSpPr txBox="1">
            <a:spLocks noGrp="1"/>
          </p:cNvSpPr>
          <p:nvPr>
            <p:ph type="subTitle" idx="1"/>
          </p:nvPr>
        </p:nvSpPr>
        <p:spPr>
          <a:xfrm>
            <a:off x="714300" y="1213950"/>
            <a:ext cx="7870302" cy="2446793"/>
          </a:xfrm>
          <a:prstGeom prst="rect">
            <a:avLst/>
          </a:prstGeom>
        </p:spPr>
        <p:txBody>
          <a:bodyPr spcFirstLastPara="1" wrap="square" lIns="91425" tIns="91425" rIns="91425" bIns="91425" anchor="t" anchorCtr="0">
            <a:spAutoFit/>
          </a:bodyPr>
          <a:lstStyle/>
          <a:p>
            <a:pPr marL="0" lvl="0" indent="180000" algn="just" rtl="0">
              <a:lnSpc>
                <a:spcPct val="150000"/>
              </a:lnSpc>
              <a:spcBef>
                <a:spcPts val="0"/>
              </a:spcBef>
              <a:spcAft>
                <a:spcPts val="0"/>
              </a:spcAft>
              <a:buClr>
                <a:schemeClr val="dk1"/>
              </a:buClr>
              <a:buSzPts val="1100"/>
              <a:buFont typeface="Arial"/>
              <a:buNone/>
            </a:pPr>
            <a:r>
              <a:rPr lang="en-US"/>
              <a:t>Giảm sắt ở các men catalase, peroxydase cytochrome và nhất là monoamineoxydase (MAO) gây rối loạn thần kinh:</a:t>
            </a:r>
          </a:p>
          <a:p>
            <a:pPr marL="0" lvl="0" indent="180000" algn="just" rtl="0">
              <a:lnSpc>
                <a:spcPct val="150000"/>
              </a:lnSpc>
              <a:spcBef>
                <a:spcPts val="0"/>
              </a:spcBef>
              <a:spcAft>
                <a:spcPts val="0"/>
              </a:spcAft>
              <a:buClr>
                <a:schemeClr val="dk1"/>
              </a:buClr>
              <a:buSzPts val="1100"/>
              <a:buFont typeface="Arial"/>
              <a:buNone/>
            </a:pPr>
            <a:r>
              <a:rPr lang="en-US"/>
              <a:t>- Kích thích.</a:t>
            </a:r>
          </a:p>
          <a:p>
            <a:pPr marL="0" lvl="0" indent="180000" algn="just" rtl="0">
              <a:lnSpc>
                <a:spcPct val="150000"/>
              </a:lnSpc>
              <a:spcBef>
                <a:spcPts val="0"/>
              </a:spcBef>
              <a:spcAft>
                <a:spcPts val="0"/>
              </a:spcAft>
              <a:buClr>
                <a:schemeClr val="dk1"/>
              </a:buClr>
              <a:buSzPts val="1100"/>
              <a:buFont typeface="Arial"/>
              <a:buNone/>
            </a:pPr>
            <a:r>
              <a:rPr lang="en-US"/>
              <a:t>- Chán ăn.</a:t>
            </a:r>
          </a:p>
          <a:p>
            <a:pPr marL="0" lvl="0" indent="180000" algn="just" rtl="0">
              <a:lnSpc>
                <a:spcPct val="150000"/>
              </a:lnSpc>
              <a:spcBef>
                <a:spcPts val="0"/>
              </a:spcBef>
              <a:spcAft>
                <a:spcPts val="0"/>
              </a:spcAft>
              <a:buClr>
                <a:schemeClr val="dk1"/>
              </a:buClr>
              <a:buSzPts val="1100"/>
              <a:buFont typeface="Arial"/>
              <a:buNone/>
            </a:pPr>
            <a:r>
              <a:rPr lang="en-US"/>
              <a:t>- Ngủ ít, sinh hoạt chậm chạp, kém minh mẫn, hay quên.</a:t>
            </a:r>
          </a:p>
          <a:p>
            <a:pPr marL="0" lvl="0" indent="180000" algn="just" rtl="0">
              <a:lnSpc>
                <a:spcPct val="150000"/>
              </a:lnSpc>
              <a:spcBef>
                <a:spcPts val="0"/>
              </a:spcBef>
              <a:spcAft>
                <a:spcPts val="0"/>
              </a:spcAft>
              <a:buClr>
                <a:schemeClr val="dk1"/>
              </a:buClr>
              <a:buSzPts val="1100"/>
              <a:buFont typeface="Arial"/>
              <a:buNone/>
            </a:pPr>
            <a:r>
              <a:rPr lang="en-US"/>
              <a:t>- Chóng mệt.</a:t>
            </a:r>
          </a:p>
          <a:p>
            <a:pPr marL="0" lvl="0" indent="180000" algn="just" rtl="0">
              <a:lnSpc>
                <a:spcPct val="150000"/>
              </a:lnSpc>
              <a:spcBef>
                <a:spcPts val="0"/>
              </a:spcBef>
              <a:spcAft>
                <a:spcPts val="0"/>
              </a:spcAft>
              <a:buClr>
                <a:schemeClr val="dk1"/>
              </a:buClr>
              <a:buSzPts val="1100"/>
              <a:buFont typeface="Arial"/>
              <a:buNone/>
            </a:pPr>
            <a:r>
              <a:rPr lang="en-US"/>
              <a:t>- Chóng mặt, nhức đầu, ù tai.</a:t>
            </a:r>
          </a:p>
        </p:txBody>
      </p:sp>
      <p:sp>
        <p:nvSpPr>
          <p:cNvPr id="352" name="Google Shape;352;p39"/>
          <p:cNvSpPr txBox="1">
            <a:spLocks noGrp="1"/>
          </p:cNvSpPr>
          <p:nvPr>
            <p:ph type="title"/>
          </p:nvPr>
        </p:nvSpPr>
        <p:spPr>
          <a:xfrm>
            <a:off x="714300" y="555917"/>
            <a:ext cx="8124900" cy="553968"/>
          </a:xfrm>
          <a:prstGeom prst="rect">
            <a:avLst/>
          </a:prstGeom>
        </p:spPr>
        <p:txBody>
          <a:bodyPr spcFirstLastPara="1" wrap="square" lIns="91425" tIns="91425" rIns="91425" bIns="91425" anchor="b" anchorCtr="0">
            <a:spAutoFit/>
          </a:bodyPr>
          <a:lstStyle/>
          <a:p>
            <a:pPr marL="0" lvl="0" indent="0" rtl="0">
              <a:spcBef>
                <a:spcPts val="0"/>
              </a:spcBef>
              <a:spcAft>
                <a:spcPts val="0"/>
              </a:spcAft>
              <a:buNone/>
            </a:pPr>
            <a:r>
              <a:rPr lang="en-US" sz="2400"/>
              <a:t>1. Triệu chứng có liên quan tới giảm sắt ở các men</a:t>
            </a:r>
            <a:endParaRPr sz="2400"/>
          </a:p>
        </p:txBody>
      </p:sp>
    </p:spTree>
    <p:extLst>
      <p:ext uri="{BB962C8B-B14F-4D97-AF65-F5344CB8AC3E}">
        <p14:creationId xmlns:p14="http://schemas.microsoft.com/office/powerpoint/2010/main" val="4041514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39"/>
          <p:cNvSpPr txBox="1">
            <a:spLocks noGrp="1"/>
          </p:cNvSpPr>
          <p:nvPr>
            <p:ph type="subTitle" idx="1"/>
          </p:nvPr>
        </p:nvSpPr>
        <p:spPr>
          <a:xfrm>
            <a:off x="714300" y="1213950"/>
            <a:ext cx="7870302" cy="1154132"/>
          </a:xfrm>
          <a:prstGeom prst="rect">
            <a:avLst/>
          </a:prstGeom>
        </p:spPr>
        <p:txBody>
          <a:bodyPr spcFirstLastPara="1" wrap="square" lIns="91425" tIns="91425" rIns="91425" bIns="91425" anchor="t" anchorCtr="0">
            <a:spAutoFit/>
          </a:bodyPr>
          <a:lstStyle/>
          <a:p>
            <a:pPr marL="0" lvl="0" indent="180000" algn="just">
              <a:lnSpc>
                <a:spcPct val="150000"/>
              </a:lnSpc>
              <a:buSzPts val="1100"/>
              <a:buNone/>
            </a:pPr>
            <a:r>
              <a:rPr lang="en-US"/>
              <a:t>- </a:t>
            </a:r>
            <a:r>
              <a:rPr lang="vi-VN"/>
              <a:t>Giảm trương lực cơ, bắp thịt nhão, bụng chướng.</a:t>
            </a:r>
            <a:endParaRPr lang="en-US"/>
          </a:p>
          <a:p>
            <a:pPr marL="0" lvl="0" indent="180000" algn="just">
              <a:lnSpc>
                <a:spcPct val="150000"/>
              </a:lnSpc>
              <a:buSzPts val="1100"/>
              <a:buNone/>
            </a:pPr>
            <a:r>
              <a:rPr lang="en-US"/>
              <a:t>- </a:t>
            </a:r>
            <a:r>
              <a:rPr lang="vi-VN"/>
              <a:t>Tim nhanh, có tiếng thổi cơ năng của thiếu máu, suy tim.</a:t>
            </a:r>
            <a:endParaRPr lang="en-US"/>
          </a:p>
          <a:p>
            <a:pPr marL="0" lvl="0" indent="180000" algn="just">
              <a:lnSpc>
                <a:spcPct val="150000"/>
              </a:lnSpc>
              <a:buSzPts val="1100"/>
              <a:buNone/>
            </a:pPr>
            <a:r>
              <a:rPr lang="en-US"/>
              <a:t>- </a:t>
            </a:r>
            <a:r>
              <a:rPr lang="vi-VN"/>
              <a:t>Trẻ em thường chậm phát triển vận động, chậm phát triển chiều cao</a:t>
            </a:r>
            <a:r>
              <a:rPr lang="en-US"/>
              <a:t>.</a:t>
            </a:r>
          </a:p>
        </p:txBody>
      </p:sp>
      <p:sp>
        <p:nvSpPr>
          <p:cNvPr id="352" name="Google Shape;352;p39"/>
          <p:cNvSpPr txBox="1">
            <a:spLocks noGrp="1"/>
          </p:cNvSpPr>
          <p:nvPr>
            <p:ph type="title"/>
          </p:nvPr>
        </p:nvSpPr>
        <p:spPr>
          <a:xfrm>
            <a:off x="714300" y="555917"/>
            <a:ext cx="8124900" cy="553968"/>
          </a:xfrm>
          <a:prstGeom prst="rect">
            <a:avLst/>
          </a:prstGeom>
        </p:spPr>
        <p:txBody>
          <a:bodyPr spcFirstLastPara="1" wrap="square" lIns="91425" tIns="91425" rIns="91425" bIns="91425" anchor="b" anchorCtr="0">
            <a:spAutoFit/>
          </a:bodyPr>
          <a:lstStyle/>
          <a:p>
            <a:pPr marL="0" lvl="0" indent="0" rtl="0">
              <a:spcBef>
                <a:spcPts val="0"/>
              </a:spcBef>
              <a:spcAft>
                <a:spcPts val="0"/>
              </a:spcAft>
              <a:buNone/>
            </a:pPr>
            <a:r>
              <a:rPr lang="vi-VN" sz="2400"/>
              <a:t>2. Triệu chứng liên quan tới giảm sắt ở cơ</a:t>
            </a:r>
            <a:endParaRPr lang="en-US" sz="4000"/>
          </a:p>
        </p:txBody>
      </p:sp>
    </p:spTree>
    <p:extLst>
      <p:ext uri="{BB962C8B-B14F-4D97-AF65-F5344CB8AC3E}">
        <p14:creationId xmlns:p14="http://schemas.microsoft.com/office/powerpoint/2010/main" val="3122942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39"/>
          <p:cNvSpPr txBox="1">
            <a:spLocks noGrp="1"/>
          </p:cNvSpPr>
          <p:nvPr>
            <p:ph type="subTitle" idx="1"/>
          </p:nvPr>
        </p:nvSpPr>
        <p:spPr>
          <a:xfrm>
            <a:off x="714300" y="1213950"/>
            <a:ext cx="7870302" cy="2123628"/>
          </a:xfrm>
          <a:prstGeom prst="rect">
            <a:avLst/>
          </a:prstGeom>
        </p:spPr>
        <p:txBody>
          <a:bodyPr spcFirstLastPara="1" wrap="square" lIns="91425" tIns="91425" rIns="91425" bIns="91425" anchor="t" anchorCtr="0">
            <a:spAutoFit/>
          </a:bodyPr>
          <a:lstStyle/>
          <a:p>
            <a:pPr marL="0" lvl="0" indent="180000" algn="just">
              <a:lnSpc>
                <a:spcPct val="150000"/>
              </a:lnSpc>
              <a:buSzPts val="1100"/>
              <a:buNone/>
            </a:pPr>
            <a:r>
              <a:rPr lang="en-US"/>
              <a:t>- Thiếu máu, da xanh do giảm tổng hợp Hb (&lt; 12g/dL).</a:t>
            </a:r>
          </a:p>
          <a:p>
            <a:pPr marL="0" lvl="0" indent="180000" algn="just">
              <a:lnSpc>
                <a:spcPct val="150000"/>
              </a:lnSpc>
              <a:buSzPts val="1100"/>
              <a:buNone/>
            </a:pPr>
            <a:r>
              <a:rPr lang="en-US"/>
              <a:t>- Tăng phục hồi chức năng tạo máu của gan, lách làm gan lách to.</a:t>
            </a:r>
          </a:p>
          <a:p>
            <a:pPr marL="0" lvl="0" indent="180000" algn="just">
              <a:lnSpc>
                <a:spcPct val="150000"/>
              </a:lnSpc>
              <a:buSzPts val="1100"/>
              <a:buNone/>
            </a:pPr>
            <a:r>
              <a:rPr lang="en-US"/>
              <a:t>- </a:t>
            </a:r>
            <a:r>
              <a:rPr lang="vi-VN"/>
              <a:t>Tăng tạo máu của tủy, giảm chất lượng hồng cầu và bạch cầu.</a:t>
            </a:r>
            <a:endParaRPr lang="en-US"/>
          </a:p>
          <a:p>
            <a:pPr marL="0" lvl="0" indent="180000" algn="just">
              <a:lnSpc>
                <a:spcPct val="150000"/>
              </a:lnSpc>
              <a:buSzPts val="1100"/>
              <a:buNone/>
            </a:pPr>
            <a:r>
              <a:rPr lang="en-US"/>
              <a:t>- </a:t>
            </a:r>
            <a:r>
              <a:rPr lang="vi-VN"/>
              <a:t>Ngoài ra do transferrin và lactoferrin giảm làm người bệnh rất dễ bị bội nhiễm. Bệnh nhân có thể bị sốt do bội nhiễm hoặc đơn thuần do tăng phản ứng phục hồi chức năng tạo máu.</a:t>
            </a:r>
            <a:endParaRPr lang="en-US"/>
          </a:p>
        </p:txBody>
      </p:sp>
      <p:sp>
        <p:nvSpPr>
          <p:cNvPr id="352" name="Google Shape;352;p39"/>
          <p:cNvSpPr txBox="1">
            <a:spLocks noGrp="1"/>
          </p:cNvSpPr>
          <p:nvPr>
            <p:ph type="title"/>
          </p:nvPr>
        </p:nvSpPr>
        <p:spPr>
          <a:xfrm>
            <a:off x="714300" y="555917"/>
            <a:ext cx="8124900" cy="553968"/>
          </a:xfrm>
          <a:prstGeom prst="rect">
            <a:avLst/>
          </a:prstGeom>
        </p:spPr>
        <p:txBody>
          <a:bodyPr spcFirstLastPara="1" wrap="square" lIns="91425" tIns="91425" rIns="91425" bIns="91425" anchor="b" anchorCtr="0">
            <a:spAutoFit/>
          </a:bodyPr>
          <a:lstStyle/>
          <a:p>
            <a:pPr marL="0" lvl="0" indent="0" rtl="0">
              <a:spcBef>
                <a:spcPts val="0"/>
              </a:spcBef>
              <a:spcAft>
                <a:spcPts val="0"/>
              </a:spcAft>
              <a:buNone/>
            </a:pPr>
            <a:r>
              <a:rPr lang="en-US" sz="2400"/>
              <a:t>3. Triệu chứng liên quan tới giảm sắt ở hồng cầu</a:t>
            </a:r>
            <a:endParaRPr lang="en-US" sz="6000"/>
          </a:p>
        </p:txBody>
      </p:sp>
    </p:spTree>
    <p:extLst>
      <p:ext uri="{BB962C8B-B14F-4D97-AF65-F5344CB8AC3E}">
        <p14:creationId xmlns:p14="http://schemas.microsoft.com/office/powerpoint/2010/main" val="3347184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39"/>
          <p:cNvSpPr txBox="1">
            <a:spLocks noGrp="1"/>
          </p:cNvSpPr>
          <p:nvPr>
            <p:ph type="subTitle" idx="1"/>
          </p:nvPr>
        </p:nvSpPr>
        <p:spPr>
          <a:xfrm>
            <a:off x="714300" y="1213950"/>
            <a:ext cx="7870302" cy="1154132"/>
          </a:xfrm>
          <a:prstGeom prst="rect">
            <a:avLst/>
          </a:prstGeom>
        </p:spPr>
        <p:txBody>
          <a:bodyPr spcFirstLastPara="1" wrap="square" lIns="91425" tIns="91425" rIns="91425" bIns="91425" anchor="t" anchorCtr="0">
            <a:spAutoFit/>
          </a:bodyPr>
          <a:lstStyle/>
          <a:p>
            <a:pPr marL="0" lvl="0" indent="180000" algn="just">
              <a:lnSpc>
                <a:spcPct val="150000"/>
              </a:lnSpc>
              <a:buSzPts val="1100"/>
              <a:buNone/>
            </a:pPr>
            <a:r>
              <a:rPr lang="en-US"/>
              <a:t>- </a:t>
            </a:r>
            <a:r>
              <a:rPr lang="vi-VN"/>
              <a:t>Tóc dễ gãy rụng</a:t>
            </a:r>
            <a:r>
              <a:rPr lang="en-US"/>
              <a:t>.</a:t>
            </a:r>
          </a:p>
          <a:p>
            <a:pPr marL="0" lvl="0" indent="180000" algn="just">
              <a:lnSpc>
                <a:spcPct val="150000"/>
              </a:lnSpc>
              <a:buSzPts val="1100"/>
              <a:buNone/>
            </a:pPr>
            <a:r>
              <a:rPr lang="en-US"/>
              <a:t>- </a:t>
            </a:r>
            <a:r>
              <a:rPr lang="vi-VN"/>
              <a:t>Móng tay, chân biến dạng: dẹp, lõm.</a:t>
            </a:r>
            <a:endParaRPr lang="en-US"/>
          </a:p>
          <a:p>
            <a:pPr marL="0" lvl="0" indent="180000" algn="just">
              <a:lnSpc>
                <a:spcPct val="150000"/>
              </a:lnSpc>
              <a:buSzPts val="1100"/>
              <a:buNone/>
            </a:pPr>
            <a:r>
              <a:rPr lang="en-US"/>
              <a:t>- </a:t>
            </a:r>
            <a:r>
              <a:rPr lang="vi-VN"/>
              <a:t>Xương: bị đau nhức</a:t>
            </a:r>
            <a:r>
              <a:rPr lang="en-US"/>
              <a:t>, biến dạng.</a:t>
            </a:r>
          </a:p>
        </p:txBody>
      </p:sp>
      <p:sp>
        <p:nvSpPr>
          <p:cNvPr id="352" name="Google Shape;352;p39"/>
          <p:cNvSpPr txBox="1">
            <a:spLocks noGrp="1"/>
          </p:cNvSpPr>
          <p:nvPr>
            <p:ph type="title"/>
          </p:nvPr>
        </p:nvSpPr>
        <p:spPr>
          <a:xfrm>
            <a:off x="714300" y="555917"/>
            <a:ext cx="8124900" cy="553968"/>
          </a:xfrm>
          <a:prstGeom prst="rect">
            <a:avLst/>
          </a:prstGeom>
        </p:spPr>
        <p:txBody>
          <a:bodyPr spcFirstLastPara="1" wrap="square" lIns="91425" tIns="91425" rIns="91425" bIns="91425" anchor="b" anchorCtr="0">
            <a:spAutoFit/>
          </a:bodyPr>
          <a:lstStyle/>
          <a:p>
            <a:pPr marL="0" lvl="0" indent="0" rtl="0">
              <a:spcBef>
                <a:spcPts val="0"/>
              </a:spcBef>
              <a:spcAft>
                <a:spcPts val="0"/>
              </a:spcAft>
              <a:buNone/>
            </a:pPr>
            <a:r>
              <a:rPr lang="vi-VN" sz="2400"/>
              <a:t>4. Triệu chứng liên quan tới nuôi dưỡng tế bào</a:t>
            </a:r>
            <a:endParaRPr lang="en-US" sz="8800"/>
          </a:p>
        </p:txBody>
      </p:sp>
    </p:spTree>
    <p:extLst>
      <p:ext uri="{BB962C8B-B14F-4D97-AF65-F5344CB8AC3E}">
        <p14:creationId xmlns:p14="http://schemas.microsoft.com/office/powerpoint/2010/main" val="4184007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4" name="Google Shape;351;p39">
            <a:extLst>
              <a:ext uri="{FF2B5EF4-FFF2-40B4-BE49-F238E27FC236}">
                <a16:creationId xmlns:a16="http://schemas.microsoft.com/office/drawing/2014/main" id="{FFD71B4A-CBBE-4310-BF1A-EBD5798BB2D8}"/>
              </a:ext>
            </a:extLst>
          </p:cNvPr>
          <p:cNvSpPr txBox="1">
            <a:spLocks/>
          </p:cNvSpPr>
          <p:nvPr/>
        </p:nvSpPr>
        <p:spPr>
          <a:xfrm>
            <a:off x="714300" y="1213950"/>
            <a:ext cx="7870302" cy="276995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180000" algn="just">
              <a:lnSpc>
                <a:spcPct val="150000"/>
              </a:lnSpc>
              <a:buSzPts val="1100"/>
              <a:buFont typeface="Inter"/>
              <a:buNone/>
            </a:pPr>
            <a:r>
              <a:rPr lang="en-US"/>
              <a:t>- </a:t>
            </a:r>
            <a:r>
              <a:rPr lang="vi-VN"/>
              <a:t>Hội chứng PICA và pagophagia: thèm ăn đối với các chất bất thường không phù hợp dinh dưỡng như: đất sét, than, giấy, gạo sống, khoai sống, sơn… Cơ chế gây hiện tượng PICA chưa được rõ trong TMTS, nhưng “dấu hiệu hay ăn bậy” thường gặp trong tình trạng thiếu sắt và đáp ứng sớm với bù sắt.</a:t>
            </a:r>
            <a:endParaRPr lang="en-US"/>
          </a:p>
          <a:p>
            <a:pPr marL="0" indent="180000" algn="just">
              <a:lnSpc>
                <a:spcPct val="150000"/>
              </a:lnSpc>
              <a:buSzPts val="1100"/>
              <a:buFont typeface="Inter"/>
              <a:buNone/>
            </a:pPr>
            <a:r>
              <a:rPr lang="en-US"/>
              <a:t>- </a:t>
            </a:r>
            <a:r>
              <a:rPr lang="vi-VN"/>
              <a:t>Huyết khối: người TMTS dễ bị huyết khối, tắc mạch não nhiều hơn người khỏe mạnh, có thể do tăng sản xuất tủy, làm tăng tiểu cầu máu...</a:t>
            </a:r>
            <a:endParaRPr lang="en-US"/>
          </a:p>
          <a:p>
            <a:pPr marL="0" indent="180000" algn="just">
              <a:lnSpc>
                <a:spcPct val="150000"/>
              </a:lnSpc>
              <a:buSzPts val="1100"/>
              <a:buFont typeface="Inter"/>
              <a:buNone/>
            </a:pPr>
            <a:r>
              <a:rPr lang="en-US"/>
              <a:t>- </a:t>
            </a:r>
            <a:r>
              <a:rPr lang="vi-VN"/>
              <a:t>Các triệu chứng lâm sàng mất đi rất nhanh sau điều trị đặc hiệu, nhất là các triệu chứng có liên quan đến men chuyển hóa.</a:t>
            </a:r>
            <a:endParaRPr lang="en-US"/>
          </a:p>
        </p:txBody>
      </p:sp>
      <p:sp>
        <p:nvSpPr>
          <p:cNvPr id="5" name="Google Shape;352;p39">
            <a:extLst>
              <a:ext uri="{FF2B5EF4-FFF2-40B4-BE49-F238E27FC236}">
                <a16:creationId xmlns:a16="http://schemas.microsoft.com/office/drawing/2014/main" id="{627E8413-24E1-45F2-823F-CFCB69B1BBD1}"/>
              </a:ext>
            </a:extLst>
          </p:cNvPr>
          <p:cNvSpPr txBox="1">
            <a:spLocks/>
          </p:cNvSpPr>
          <p:nvPr/>
        </p:nvSpPr>
        <p:spPr>
          <a:xfrm>
            <a:off x="714300" y="555917"/>
            <a:ext cx="8124900" cy="553968"/>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r>
              <a:rPr lang="vi-VN" sz="2400"/>
              <a:t>5. Một số bất thường khác</a:t>
            </a:r>
            <a:endParaRPr lang="en-US" sz="16600"/>
          </a:p>
        </p:txBody>
      </p:sp>
    </p:spTree>
    <p:extLst>
      <p:ext uri="{BB962C8B-B14F-4D97-AF65-F5344CB8AC3E}">
        <p14:creationId xmlns:p14="http://schemas.microsoft.com/office/powerpoint/2010/main" val="59519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7" name="Google Shape;337;p38"/>
          <p:cNvSpPr txBox="1">
            <a:spLocks noGrp="1"/>
          </p:cNvSpPr>
          <p:nvPr>
            <p:ph type="title"/>
          </p:nvPr>
        </p:nvSpPr>
        <p:spPr>
          <a:xfrm>
            <a:off x="4450349" y="2509625"/>
            <a:ext cx="4400573" cy="116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TỔNG QUÁT</a:t>
            </a:r>
            <a:endParaRPr/>
          </a:p>
        </p:txBody>
      </p:sp>
      <p:sp>
        <p:nvSpPr>
          <p:cNvPr id="339" name="Google Shape;339;p38"/>
          <p:cNvSpPr txBox="1">
            <a:spLocks noGrp="1"/>
          </p:cNvSpPr>
          <p:nvPr>
            <p:ph type="title" idx="2"/>
          </p:nvPr>
        </p:nvSpPr>
        <p:spPr>
          <a:xfrm>
            <a:off x="4450350" y="812888"/>
            <a:ext cx="3106800" cy="134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cxnSp>
        <p:nvCxnSpPr>
          <p:cNvPr id="340" name="Google Shape;340;p38"/>
          <p:cNvCxnSpPr/>
          <p:nvPr/>
        </p:nvCxnSpPr>
        <p:spPr>
          <a:xfrm>
            <a:off x="4661825" y="2198275"/>
            <a:ext cx="455400" cy="0"/>
          </a:xfrm>
          <a:prstGeom prst="straightConnector1">
            <a:avLst/>
          </a:prstGeom>
          <a:noFill/>
          <a:ln w="76200" cap="flat" cmpd="sng">
            <a:solidFill>
              <a:schemeClr val="dk2"/>
            </a:solidFill>
            <a:prstDash val="solid"/>
            <a:round/>
            <a:headEnd type="none" w="med" len="med"/>
            <a:tailEnd type="none" w="med" len="med"/>
          </a:ln>
        </p:spPr>
      </p:cxnSp>
      <p:sp>
        <p:nvSpPr>
          <p:cNvPr id="341" name="Google Shape;341;p38"/>
          <p:cNvSpPr/>
          <p:nvPr/>
        </p:nvSpPr>
        <p:spPr>
          <a:xfrm>
            <a:off x="190500" y="-155350"/>
            <a:ext cx="3351600" cy="4098600"/>
          </a:xfrm>
          <a:prstGeom prst="ellipse">
            <a:avLst/>
          </a:prstGeom>
          <a:noFill/>
          <a:ln w="19050" cap="flat" cmpd="sng">
            <a:solidFill>
              <a:srgbClr val="DB090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7487514" y="3367712"/>
            <a:ext cx="1656483" cy="1775669"/>
          </a:xfrm>
          <a:custGeom>
            <a:avLst/>
            <a:gdLst/>
            <a:ahLst/>
            <a:cxnLst/>
            <a:rect l="l" t="t" r="r" b="b"/>
            <a:pathLst>
              <a:path w="51757" h="55481" extrusionOk="0">
                <a:moveTo>
                  <a:pt x="51757" y="1"/>
                </a:moveTo>
                <a:cubicBezTo>
                  <a:pt x="44261" y="27563"/>
                  <a:pt x="24574" y="48863"/>
                  <a:pt x="0" y="55481"/>
                </a:cubicBezTo>
                <a:lnTo>
                  <a:pt x="51757" y="55481"/>
                </a:lnTo>
                <a:lnTo>
                  <a:pt x="517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7441200" y="-50"/>
            <a:ext cx="1702794" cy="1787031"/>
          </a:xfrm>
          <a:custGeom>
            <a:avLst/>
            <a:gdLst/>
            <a:ahLst/>
            <a:cxnLst/>
            <a:rect l="l" t="t" r="r" b="b"/>
            <a:pathLst>
              <a:path w="53204" h="55836" extrusionOk="0">
                <a:moveTo>
                  <a:pt x="0" y="0"/>
                </a:moveTo>
                <a:cubicBezTo>
                  <a:pt x="25238" y="6167"/>
                  <a:pt x="45566" y="27752"/>
                  <a:pt x="53204" y="55836"/>
                </a:cubicBezTo>
                <a:lnTo>
                  <a:pt x="53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8357250" y="2475350"/>
            <a:ext cx="2827200" cy="3520800"/>
          </a:xfrm>
          <a:prstGeom prst="ellipse">
            <a:avLst/>
          </a:prstGeom>
          <a:noFill/>
          <a:ln w="19050"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8090550" y="2475350"/>
            <a:ext cx="2827200" cy="3520800"/>
          </a:xfrm>
          <a:prstGeom prst="ellipse">
            <a:avLst/>
          </a:prstGeom>
          <a:noFill/>
          <a:ln w="19050"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41;p38">
            <a:extLst>
              <a:ext uri="{FF2B5EF4-FFF2-40B4-BE49-F238E27FC236}">
                <a16:creationId xmlns:a16="http://schemas.microsoft.com/office/drawing/2014/main" id="{18D5F5BF-0F77-4423-81D3-67D6552A1FAC}"/>
              </a:ext>
            </a:extLst>
          </p:cNvPr>
          <p:cNvSpPr/>
          <p:nvPr/>
        </p:nvSpPr>
        <p:spPr>
          <a:xfrm>
            <a:off x="714150" y="522441"/>
            <a:ext cx="3351600" cy="4098600"/>
          </a:xfrm>
          <a:prstGeom prst="ellipse">
            <a:avLst/>
          </a:prstGeom>
          <a:noFill/>
          <a:ln w="19050" cap="flat" cmpd="sng">
            <a:solidFill>
              <a:srgbClr val="DB090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B0909"/>
        </a:solidFill>
        <a:effectLst/>
      </p:bgPr>
    </p:bg>
    <p:spTree>
      <p:nvGrpSpPr>
        <p:cNvPr id="1" name=""/>
        <p:cNvGrpSpPr/>
        <p:nvPr/>
      </p:nvGrpSpPr>
      <p:grpSpPr>
        <a:xfrm>
          <a:off x="0" y="0"/>
          <a:ext cx="0" cy="0"/>
          <a:chOff x="0" y="0"/>
          <a:chExt cx="0" cy="0"/>
        </a:xfrm>
      </p:grpSpPr>
      <p:sp>
        <p:nvSpPr>
          <p:cNvPr id="8" name="Hộp Văn bản 7">
            <a:extLst>
              <a:ext uri="{FF2B5EF4-FFF2-40B4-BE49-F238E27FC236}">
                <a16:creationId xmlns:a16="http://schemas.microsoft.com/office/drawing/2014/main" id="{36B17E07-E24C-47E6-9FE9-DDF9D2E39E2D}"/>
              </a:ext>
            </a:extLst>
          </p:cNvPr>
          <p:cNvSpPr txBox="1"/>
          <p:nvPr/>
        </p:nvSpPr>
        <p:spPr>
          <a:xfrm>
            <a:off x="0" y="2140878"/>
            <a:ext cx="9144000" cy="861744"/>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a:buClr>
                <a:schemeClr val="dk2"/>
              </a:buClr>
              <a:buSzPts val="4200"/>
              <a:buFont typeface="Inter-Regular"/>
              <a:buNone/>
              <a:defRPr sz="3000">
                <a:solidFill>
                  <a:schemeClr val="dk2"/>
                </a:solidFill>
                <a:latin typeface="Inter-Regular"/>
                <a:ea typeface="Inter-Regular"/>
                <a:cs typeface="Inter-Regular"/>
                <a:sym typeface="Inter-Regular"/>
              </a:defRPr>
            </a:lvl1pPr>
            <a:lvl2pPr algn="ctr">
              <a:buClr>
                <a:schemeClr val="dk2"/>
              </a:buClr>
              <a:buSzPts val="4200"/>
              <a:buFont typeface="Inter-Regular"/>
              <a:buNone/>
              <a:defRPr sz="4200">
                <a:solidFill>
                  <a:schemeClr val="dk2"/>
                </a:solidFill>
                <a:latin typeface="Inter-Regular"/>
                <a:ea typeface="Inter-Regular"/>
                <a:cs typeface="Inter-Regular"/>
                <a:sym typeface="Inter-Regular"/>
              </a:defRPr>
            </a:lvl2pPr>
            <a:lvl3pPr algn="ctr">
              <a:buClr>
                <a:schemeClr val="dk2"/>
              </a:buClr>
              <a:buSzPts val="4200"/>
              <a:buFont typeface="Inter-Regular"/>
              <a:buNone/>
              <a:defRPr sz="4200">
                <a:solidFill>
                  <a:schemeClr val="dk2"/>
                </a:solidFill>
                <a:latin typeface="Inter-Regular"/>
                <a:ea typeface="Inter-Regular"/>
                <a:cs typeface="Inter-Regular"/>
                <a:sym typeface="Inter-Regular"/>
              </a:defRPr>
            </a:lvl3pPr>
            <a:lvl4pPr algn="ctr">
              <a:buClr>
                <a:schemeClr val="dk2"/>
              </a:buClr>
              <a:buSzPts val="4200"/>
              <a:buFont typeface="Inter-Regular"/>
              <a:buNone/>
              <a:defRPr sz="4200">
                <a:solidFill>
                  <a:schemeClr val="dk2"/>
                </a:solidFill>
                <a:latin typeface="Inter-Regular"/>
                <a:ea typeface="Inter-Regular"/>
                <a:cs typeface="Inter-Regular"/>
                <a:sym typeface="Inter-Regular"/>
              </a:defRPr>
            </a:lvl4pPr>
            <a:lvl5pPr algn="ctr">
              <a:buClr>
                <a:schemeClr val="dk2"/>
              </a:buClr>
              <a:buSzPts val="4200"/>
              <a:buFont typeface="Inter-Regular"/>
              <a:buNone/>
              <a:defRPr sz="4200">
                <a:solidFill>
                  <a:schemeClr val="dk2"/>
                </a:solidFill>
                <a:latin typeface="Inter-Regular"/>
                <a:ea typeface="Inter-Regular"/>
                <a:cs typeface="Inter-Regular"/>
                <a:sym typeface="Inter-Regular"/>
              </a:defRPr>
            </a:lvl5pPr>
            <a:lvl6pPr algn="ctr">
              <a:buClr>
                <a:schemeClr val="dk2"/>
              </a:buClr>
              <a:buSzPts val="4200"/>
              <a:buFont typeface="Inter-Regular"/>
              <a:buNone/>
              <a:defRPr sz="4200">
                <a:solidFill>
                  <a:schemeClr val="dk2"/>
                </a:solidFill>
                <a:latin typeface="Inter-Regular"/>
                <a:ea typeface="Inter-Regular"/>
                <a:cs typeface="Inter-Regular"/>
                <a:sym typeface="Inter-Regular"/>
              </a:defRPr>
            </a:lvl6pPr>
            <a:lvl7pPr algn="ctr">
              <a:buClr>
                <a:schemeClr val="dk2"/>
              </a:buClr>
              <a:buSzPts val="4200"/>
              <a:buFont typeface="Inter-Regular"/>
              <a:buNone/>
              <a:defRPr sz="4200">
                <a:solidFill>
                  <a:schemeClr val="dk2"/>
                </a:solidFill>
                <a:latin typeface="Inter-Regular"/>
                <a:ea typeface="Inter-Regular"/>
                <a:cs typeface="Inter-Regular"/>
                <a:sym typeface="Inter-Regular"/>
              </a:defRPr>
            </a:lvl7pPr>
            <a:lvl8pPr algn="ctr">
              <a:buClr>
                <a:schemeClr val="dk2"/>
              </a:buClr>
              <a:buSzPts val="4200"/>
              <a:buFont typeface="Inter-Regular"/>
              <a:buNone/>
              <a:defRPr sz="4200">
                <a:solidFill>
                  <a:schemeClr val="dk2"/>
                </a:solidFill>
                <a:latin typeface="Inter-Regular"/>
                <a:ea typeface="Inter-Regular"/>
                <a:cs typeface="Inter-Regular"/>
                <a:sym typeface="Inter-Regular"/>
              </a:defRPr>
            </a:lvl8pPr>
            <a:lvl9pPr algn="ctr">
              <a:buClr>
                <a:schemeClr val="dk2"/>
              </a:buClr>
              <a:buSzPts val="4200"/>
              <a:buFont typeface="Inter-Regular"/>
              <a:buNone/>
              <a:defRPr sz="4200">
                <a:solidFill>
                  <a:schemeClr val="dk2"/>
                </a:solidFill>
                <a:latin typeface="Inter-Regular"/>
                <a:ea typeface="Inter-Regular"/>
                <a:cs typeface="Inter-Regular"/>
                <a:sym typeface="Inter-Regular"/>
              </a:defRPr>
            </a:lvl9pPr>
          </a:lstStyle>
          <a:p>
            <a:pPr algn="ctr"/>
            <a:r>
              <a:rPr lang="en-US" sz="4400">
                <a:solidFill>
                  <a:schemeClr val="bg1">
                    <a:lumMod val="20000"/>
                    <a:lumOff val="80000"/>
                  </a:schemeClr>
                </a:solidFill>
              </a:rPr>
              <a:t>TRIỆU CHỨNG CẬN LÂM SÀNG</a:t>
            </a:r>
          </a:p>
        </p:txBody>
      </p:sp>
    </p:spTree>
    <p:extLst>
      <p:ext uri="{BB962C8B-B14F-4D97-AF65-F5344CB8AC3E}">
        <p14:creationId xmlns:p14="http://schemas.microsoft.com/office/powerpoint/2010/main" val="234732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4" name="Google Shape;351;p39">
            <a:extLst>
              <a:ext uri="{FF2B5EF4-FFF2-40B4-BE49-F238E27FC236}">
                <a16:creationId xmlns:a16="http://schemas.microsoft.com/office/drawing/2014/main" id="{FFD71B4A-CBBE-4310-BF1A-EBD5798BB2D8}"/>
              </a:ext>
            </a:extLst>
          </p:cNvPr>
          <p:cNvSpPr txBox="1">
            <a:spLocks/>
          </p:cNvSpPr>
          <p:nvPr/>
        </p:nvSpPr>
        <p:spPr>
          <a:xfrm>
            <a:off x="714300" y="1213950"/>
            <a:ext cx="7870302" cy="373945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180000" algn="just">
              <a:lnSpc>
                <a:spcPct val="150000"/>
              </a:lnSpc>
              <a:buSzPts val="1100"/>
              <a:buNone/>
            </a:pPr>
            <a:r>
              <a:rPr lang="en-US"/>
              <a:t>- </a:t>
            </a:r>
            <a:r>
              <a:rPr lang="vi-VN"/>
              <a:t>Thiếu máu:</a:t>
            </a:r>
            <a:endParaRPr lang="en-US"/>
          </a:p>
          <a:p>
            <a:pPr marL="0" indent="360000" algn="just">
              <a:lnSpc>
                <a:spcPct val="150000"/>
              </a:lnSpc>
              <a:buSzPts val="1100"/>
              <a:buNone/>
            </a:pPr>
            <a:r>
              <a:rPr lang="en-US"/>
              <a:t>+ </a:t>
            </a:r>
            <a:r>
              <a:rPr lang="vi-VN"/>
              <a:t>Hồng cầu giảm (nam &lt;</a:t>
            </a:r>
            <a:r>
              <a:rPr lang="en-US"/>
              <a:t> </a:t>
            </a:r>
            <a:r>
              <a:rPr lang="vi-VN"/>
              <a:t>4.5</a:t>
            </a:r>
            <a:r>
              <a:rPr lang="en-US"/>
              <a:t>T</a:t>
            </a:r>
            <a:r>
              <a:rPr lang="vi-VN"/>
              <a:t>/L, nữ &lt;</a:t>
            </a:r>
            <a:r>
              <a:rPr lang="en-US"/>
              <a:t> </a:t>
            </a:r>
            <a:r>
              <a:rPr lang="vi-VN"/>
              <a:t>4</a:t>
            </a:r>
            <a:r>
              <a:rPr lang="en-US"/>
              <a:t>T</a:t>
            </a:r>
            <a:r>
              <a:rPr lang="vi-VN"/>
              <a:t>/L)</a:t>
            </a:r>
            <a:r>
              <a:rPr lang="en-US"/>
              <a:t>.</a:t>
            </a:r>
          </a:p>
          <a:p>
            <a:pPr marL="0" indent="360000" algn="just">
              <a:lnSpc>
                <a:spcPct val="150000"/>
              </a:lnSpc>
              <a:buSzPts val="1100"/>
              <a:buNone/>
            </a:pPr>
            <a:r>
              <a:rPr lang="en-US"/>
              <a:t>+ </a:t>
            </a:r>
            <a:r>
              <a:rPr lang="vi-VN"/>
              <a:t>Hct giảm (nam &lt;</a:t>
            </a:r>
            <a:r>
              <a:rPr lang="en-US"/>
              <a:t> </a:t>
            </a:r>
            <a:r>
              <a:rPr lang="vi-VN"/>
              <a:t>40%, nữ &lt;</a:t>
            </a:r>
            <a:r>
              <a:rPr lang="en-US"/>
              <a:t> </a:t>
            </a:r>
            <a:r>
              <a:rPr lang="vi-VN"/>
              <a:t>35%)</a:t>
            </a:r>
            <a:r>
              <a:rPr lang="en-US"/>
              <a:t>.</a:t>
            </a:r>
          </a:p>
          <a:p>
            <a:pPr marL="0" indent="360000" algn="just">
              <a:lnSpc>
                <a:spcPct val="150000"/>
              </a:lnSpc>
              <a:buSzPts val="1100"/>
              <a:buNone/>
            </a:pPr>
            <a:r>
              <a:rPr lang="en-US"/>
              <a:t>+ </a:t>
            </a:r>
            <a:r>
              <a:rPr lang="vi-VN"/>
              <a:t>Hb giảm (nam &lt;</a:t>
            </a:r>
            <a:r>
              <a:rPr lang="en-US"/>
              <a:t> </a:t>
            </a:r>
            <a:r>
              <a:rPr lang="vi-VN"/>
              <a:t>13g/dL, nữ &lt;</a:t>
            </a:r>
            <a:r>
              <a:rPr lang="en-US"/>
              <a:t> </a:t>
            </a:r>
            <a:r>
              <a:rPr lang="vi-VN"/>
              <a:t>12 g/dL)</a:t>
            </a:r>
            <a:r>
              <a:rPr lang="en-US"/>
              <a:t>.</a:t>
            </a:r>
          </a:p>
          <a:p>
            <a:pPr marL="0" indent="180000" algn="just">
              <a:lnSpc>
                <a:spcPct val="150000"/>
              </a:lnSpc>
              <a:buSzPts val="1100"/>
              <a:buNone/>
            </a:pPr>
            <a:r>
              <a:rPr lang="en-US"/>
              <a:t>-</a:t>
            </a:r>
            <a:r>
              <a:rPr lang="vi-VN"/>
              <a:t> Hồng cầu nhỏ nhược sắc:</a:t>
            </a:r>
            <a:endParaRPr lang="en-US"/>
          </a:p>
          <a:p>
            <a:pPr marL="0" indent="360000" algn="just">
              <a:lnSpc>
                <a:spcPct val="150000"/>
              </a:lnSpc>
              <a:buSzPts val="1100"/>
              <a:buNone/>
            </a:pPr>
            <a:r>
              <a:rPr lang="en-US"/>
              <a:t>+</a:t>
            </a:r>
            <a:r>
              <a:rPr lang="vi-VN"/>
              <a:t> MCV giảm &lt;</a:t>
            </a:r>
            <a:r>
              <a:rPr lang="en-US"/>
              <a:t> </a:t>
            </a:r>
            <a:r>
              <a:rPr lang="vi-VN"/>
              <a:t>80fL</a:t>
            </a:r>
            <a:r>
              <a:rPr lang="en-US"/>
              <a:t>.</a:t>
            </a:r>
          </a:p>
          <a:p>
            <a:pPr marL="0" indent="360000" algn="just">
              <a:lnSpc>
                <a:spcPct val="150000"/>
              </a:lnSpc>
              <a:buSzPts val="1100"/>
              <a:buNone/>
            </a:pPr>
            <a:r>
              <a:rPr lang="en-US"/>
              <a:t>+</a:t>
            </a:r>
            <a:r>
              <a:rPr lang="vi-VN"/>
              <a:t> MCH giảm &lt;</a:t>
            </a:r>
            <a:r>
              <a:rPr lang="en-US"/>
              <a:t> </a:t>
            </a:r>
            <a:r>
              <a:rPr lang="vi-VN"/>
              <a:t>27</a:t>
            </a:r>
            <a:r>
              <a:rPr lang="en-US"/>
              <a:t>pg.</a:t>
            </a:r>
          </a:p>
          <a:p>
            <a:pPr marL="0" indent="360000" algn="just">
              <a:lnSpc>
                <a:spcPct val="150000"/>
              </a:lnSpc>
              <a:buSzPts val="1100"/>
              <a:buNone/>
            </a:pPr>
            <a:r>
              <a:rPr lang="en-US"/>
              <a:t>+</a:t>
            </a:r>
            <a:r>
              <a:rPr lang="vi-VN"/>
              <a:t> MCHC giảm &lt;</a:t>
            </a:r>
            <a:r>
              <a:rPr lang="en-US"/>
              <a:t> </a:t>
            </a:r>
            <a:r>
              <a:rPr lang="vi-VN"/>
              <a:t>300g/dL</a:t>
            </a:r>
            <a:r>
              <a:rPr lang="en-US"/>
              <a:t>.</a:t>
            </a:r>
          </a:p>
          <a:p>
            <a:pPr marL="0" indent="180000" algn="just">
              <a:lnSpc>
                <a:spcPct val="150000"/>
              </a:lnSpc>
              <a:buSzPts val="1100"/>
              <a:buNone/>
            </a:pPr>
            <a:r>
              <a:rPr lang="en-US"/>
              <a:t>- R</a:t>
            </a:r>
            <a:r>
              <a:rPr lang="vi-VN"/>
              <a:t>DW tăng ≥</a:t>
            </a:r>
            <a:r>
              <a:rPr lang="en-US"/>
              <a:t> </a:t>
            </a:r>
            <a:r>
              <a:rPr lang="vi-VN"/>
              <a:t>15.</a:t>
            </a:r>
            <a:endParaRPr lang="en-US"/>
          </a:p>
          <a:p>
            <a:pPr marL="0" indent="180000" algn="just">
              <a:lnSpc>
                <a:spcPct val="150000"/>
              </a:lnSpc>
              <a:buSzPts val="1100"/>
              <a:buNone/>
            </a:pPr>
            <a:r>
              <a:rPr lang="en-US"/>
              <a:t>- </a:t>
            </a:r>
            <a:r>
              <a:rPr lang="vi-VN"/>
              <a:t>Hồng cầu đa hình dạng (poikilocytosis).</a:t>
            </a:r>
            <a:endParaRPr lang="en-US"/>
          </a:p>
          <a:p>
            <a:pPr marL="0" indent="0" algn="just">
              <a:lnSpc>
                <a:spcPct val="150000"/>
              </a:lnSpc>
              <a:buSzPts val="1100"/>
              <a:buNone/>
            </a:pPr>
            <a:r>
              <a:rPr lang="vi-VN" b="1">
                <a:solidFill>
                  <a:srgbClr val="DB0909"/>
                </a:solidFill>
              </a:rPr>
              <a:t>Kết luận: </a:t>
            </a:r>
            <a:r>
              <a:rPr lang="vi-VN"/>
              <a:t>thiếu máu hồng cầu nhỏ nhược sắc, hồng cầu đa kích thước, đa hình dạng.</a:t>
            </a:r>
            <a:endParaRPr lang="en-US"/>
          </a:p>
        </p:txBody>
      </p:sp>
      <p:sp>
        <p:nvSpPr>
          <p:cNvPr id="5" name="Google Shape;352;p39">
            <a:extLst>
              <a:ext uri="{FF2B5EF4-FFF2-40B4-BE49-F238E27FC236}">
                <a16:creationId xmlns:a16="http://schemas.microsoft.com/office/drawing/2014/main" id="{627E8413-24E1-45F2-823F-CFCB69B1BBD1}"/>
              </a:ext>
            </a:extLst>
          </p:cNvPr>
          <p:cNvSpPr txBox="1">
            <a:spLocks/>
          </p:cNvSpPr>
          <p:nvPr/>
        </p:nvSpPr>
        <p:spPr>
          <a:xfrm>
            <a:off x="714300" y="555917"/>
            <a:ext cx="8124900" cy="553968"/>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r>
              <a:rPr lang="en-US" sz="2400"/>
              <a:t>1. Tổng phân tích tế bào máu</a:t>
            </a:r>
            <a:endParaRPr lang="en-US" sz="34400"/>
          </a:p>
        </p:txBody>
      </p:sp>
    </p:spTree>
    <p:extLst>
      <p:ext uri="{BB962C8B-B14F-4D97-AF65-F5344CB8AC3E}">
        <p14:creationId xmlns:p14="http://schemas.microsoft.com/office/powerpoint/2010/main" val="320320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4" name="Google Shape;351;p39">
            <a:extLst>
              <a:ext uri="{FF2B5EF4-FFF2-40B4-BE49-F238E27FC236}">
                <a16:creationId xmlns:a16="http://schemas.microsoft.com/office/drawing/2014/main" id="{FFD71B4A-CBBE-4310-BF1A-EBD5798BB2D8}"/>
              </a:ext>
            </a:extLst>
          </p:cNvPr>
          <p:cNvSpPr txBox="1">
            <a:spLocks/>
          </p:cNvSpPr>
          <p:nvPr/>
        </p:nvSpPr>
        <p:spPr>
          <a:xfrm>
            <a:off x="714300" y="1213950"/>
            <a:ext cx="7870302" cy="147729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180000" algn="just">
              <a:lnSpc>
                <a:spcPct val="150000"/>
              </a:lnSpc>
              <a:buSzPts val="1100"/>
              <a:buNone/>
            </a:pPr>
            <a:r>
              <a:rPr lang="en-US"/>
              <a:t>- </a:t>
            </a:r>
            <a:r>
              <a:rPr lang="vi-VN"/>
              <a:t>Bạch cầu giảm nhẹ 3000 – 4000/mm3.</a:t>
            </a:r>
            <a:endParaRPr lang="en-US"/>
          </a:p>
          <a:p>
            <a:pPr marL="0" indent="180000" algn="just">
              <a:lnSpc>
                <a:spcPct val="150000"/>
              </a:lnSpc>
              <a:buSzPts val="1100"/>
              <a:buNone/>
            </a:pPr>
            <a:r>
              <a:rPr lang="en-US"/>
              <a:t>- </a:t>
            </a:r>
            <a:r>
              <a:rPr lang="vi-VN"/>
              <a:t>Tiểu cầu:</a:t>
            </a:r>
            <a:endParaRPr lang="en-US"/>
          </a:p>
          <a:p>
            <a:pPr marL="0" indent="360000" algn="just">
              <a:lnSpc>
                <a:spcPct val="150000"/>
              </a:lnSpc>
              <a:buSzPts val="1100"/>
              <a:buNone/>
            </a:pPr>
            <a:r>
              <a:rPr lang="vi-VN"/>
              <a:t>+ Giảm trong 28% trẻ em</a:t>
            </a:r>
            <a:r>
              <a:rPr lang="en-US"/>
              <a:t>.</a:t>
            </a:r>
          </a:p>
          <a:p>
            <a:pPr marL="0" indent="360000" algn="just">
              <a:lnSpc>
                <a:spcPct val="150000"/>
              </a:lnSpc>
              <a:buSzPts val="1100"/>
              <a:buNone/>
            </a:pPr>
            <a:r>
              <a:rPr lang="vi-VN"/>
              <a:t>+ Người lớn: tiểu cầu bình thường hoặc tăng</a:t>
            </a:r>
            <a:r>
              <a:rPr lang="en-US"/>
              <a:t>.</a:t>
            </a:r>
          </a:p>
        </p:txBody>
      </p:sp>
      <p:sp>
        <p:nvSpPr>
          <p:cNvPr id="5" name="Google Shape;352;p39">
            <a:extLst>
              <a:ext uri="{FF2B5EF4-FFF2-40B4-BE49-F238E27FC236}">
                <a16:creationId xmlns:a16="http://schemas.microsoft.com/office/drawing/2014/main" id="{627E8413-24E1-45F2-823F-CFCB69B1BBD1}"/>
              </a:ext>
            </a:extLst>
          </p:cNvPr>
          <p:cNvSpPr txBox="1">
            <a:spLocks/>
          </p:cNvSpPr>
          <p:nvPr/>
        </p:nvSpPr>
        <p:spPr>
          <a:xfrm>
            <a:off x="714300" y="555917"/>
            <a:ext cx="8124900" cy="553968"/>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r>
              <a:rPr lang="en-US" sz="2400"/>
              <a:t>1. Tổng phân tích tế bào máu</a:t>
            </a:r>
            <a:endParaRPr lang="en-US" sz="34400"/>
          </a:p>
        </p:txBody>
      </p:sp>
    </p:spTree>
    <p:extLst>
      <p:ext uri="{BB962C8B-B14F-4D97-AF65-F5344CB8AC3E}">
        <p14:creationId xmlns:p14="http://schemas.microsoft.com/office/powerpoint/2010/main" val="1222373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4" name="Google Shape;351;p39">
            <a:extLst>
              <a:ext uri="{FF2B5EF4-FFF2-40B4-BE49-F238E27FC236}">
                <a16:creationId xmlns:a16="http://schemas.microsoft.com/office/drawing/2014/main" id="{FFD71B4A-CBBE-4310-BF1A-EBD5798BB2D8}"/>
              </a:ext>
            </a:extLst>
          </p:cNvPr>
          <p:cNvSpPr txBox="1">
            <a:spLocks/>
          </p:cNvSpPr>
          <p:nvPr/>
        </p:nvSpPr>
        <p:spPr>
          <a:xfrm>
            <a:off x="714299" y="2657448"/>
            <a:ext cx="7870302" cy="244679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180000" algn="just">
              <a:lnSpc>
                <a:spcPct val="150000"/>
              </a:lnSpc>
              <a:buSzPts val="1100"/>
              <a:buNone/>
            </a:pPr>
            <a:r>
              <a:rPr lang="en-US">
                <a:cs typeface="Arial"/>
              </a:rPr>
              <a:t>Tình trạng giảm sắc tố và tăng tế bào vi mô đặc trưng của bệnh thiếu máu do thiếu sắt mức độ vừa phải.</a:t>
            </a:r>
            <a:endParaRPr lang="en-US">
              <a:cs typeface="Arial"/>
              <a:sym typeface="Arial"/>
            </a:endParaRPr>
          </a:p>
          <a:p>
            <a:pPr marL="0" marR="0" indent="360000" algn="just" rtl="0">
              <a:lnSpc>
                <a:spcPct val="150000"/>
              </a:lnSpc>
              <a:spcBef>
                <a:spcPts val="0"/>
              </a:spcBef>
              <a:spcAft>
                <a:spcPts val="0"/>
              </a:spcAft>
              <a:buClr>
                <a:schemeClr val="dk1"/>
              </a:buClr>
              <a:buSzPts val="1100"/>
              <a:buFont typeface="Inter"/>
              <a:buNone/>
            </a:pPr>
            <a:r>
              <a:rPr lang="en-US" sz="1400" b="1" i="0" u="none" strike="noStrike" cap="none">
                <a:solidFill>
                  <a:srgbClr val="DB0909"/>
                </a:solidFill>
                <a:latin typeface="Inter"/>
                <a:ea typeface="Inter"/>
                <a:cs typeface="Arial"/>
                <a:sym typeface="Arial"/>
              </a:rPr>
              <a:t>A.</a:t>
            </a:r>
            <a:r>
              <a:rPr lang="en-US" sz="1400" i="0" u="none" strike="noStrike" cap="none">
                <a:solidFill>
                  <a:srgbClr val="DB0909"/>
                </a:solidFill>
                <a:latin typeface="Inter"/>
                <a:ea typeface="Inter"/>
                <a:cs typeface="Arial"/>
                <a:sym typeface="Arial"/>
              </a:rPr>
              <a:t> </a:t>
            </a:r>
            <a:r>
              <a:rPr lang="en-US" sz="1400" i="0" u="none" strike="noStrike" cap="none">
                <a:solidFill>
                  <a:schemeClr val="dk1"/>
                </a:solidFill>
                <a:latin typeface="Inter"/>
                <a:ea typeface="Inter"/>
                <a:cs typeface="Arial"/>
                <a:sym typeface="Arial"/>
              </a:rPr>
              <a:t>Hình ảnh máu bình thường.</a:t>
            </a:r>
          </a:p>
          <a:p>
            <a:pPr marL="0" marR="0" indent="360000" algn="just" rtl="0">
              <a:lnSpc>
                <a:spcPct val="150000"/>
              </a:lnSpc>
              <a:spcBef>
                <a:spcPts val="0"/>
              </a:spcBef>
              <a:spcAft>
                <a:spcPts val="0"/>
              </a:spcAft>
              <a:buClr>
                <a:schemeClr val="dk1"/>
              </a:buClr>
              <a:buSzPts val="1100"/>
              <a:buFont typeface="Inter"/>
              <a:buNone/>
            </a:pPr>
            <a:r>
              <a:rPr lang="en-US" sz="1400" b="1" i="0" u="none" strike="noStrike" cap="none">
                <a:solidFill>
                  <a:srgbClr val="DB0909"/>
                </a:solidFill>
                <a:latin typeface="Inter"/>
                <a:ea typeface="Inter"/>
                <a:cs typeface="Arial"/>
                <a:sym typeface="Arial"/>
              </a:rPr>
              <a:t>B.</a:t>
            </a:r>
            <a:r>
              <a:rPr lang="en-US" sz="1400" i="0" u="none" strike="noStrike" cap="none">
                <a:solidFill>
                  <a:srgbClr val="DB0909"/>
                </a:solidFill>
                <a:latin typeface="Inter"/>
                <a:ea typeface="Inter"/>
                <a:cs typeface="Arial"/>
                <a:sym typeface="Arial"/>
              </a:rPr>
              <a:t> </a:t>
            </a:r>
            <a:r>
              <a:rPr lang="en-US" sz="1400" i="0" u="none" strike="noStrike" cap="none">
                <a:solidFill>
                  <a:schemeClr val="dk1"/>
                </a:solidFill>
                <a:latin typeface="Inter"/>
                <a:ea typeface="Inter"/>
                <a:cs typeface="Arial"/>
                <a:sym typeface="Arial"/>
              </a:rPr>
              <a:t>Thiếu máu thiếu sắt nhẹ.</a:t>
            </a:r>
          </a:p>
          <a:p>
            <a:pPr marL="0" marR="0" indent="360000" algn="just" rtl="0">
              <a:lnSpc>
                <a:spcPct val="150000"/>
              </a:lnSpc>
              <a:spcBef>
                <a:spcPts val="0"/>
              </a:spcBef>
              <a:spcAft>
                <a:spcPts val="0"/>
              </a:spcAft>
              <a:buClr>
                <a:schemeClr val="dk1"/>
              </a:buClr>
              <a:buSzPts val="1100"/>
              <a:buFont typeface="Inter"/>
              <a:buNone/>
            </a:pPr>
            <a:r>
              <a:rPr lang="en-US" sz="1400" b="1" i="0" u="none" strike="noStrike" cap="none">
                <a:solidFill>
                  <a:srgbClr val="DB0909"/>
                </a:solidFill>
                <a:latin typeface="Inter"/>
                <a:ea typeface="Inter"/>
                <a:cs typeface="Arial"/>
                <a:sym typeface="Arial"/>
              </a:rPr>
              <a:t>C. </a:t>
            </a:r>
            <a:r>
              <a:rPr lang="en-US" sz="1400" i="0" u="none" strike="noStrike" cap="none">
                <a:solidFill>
                  <a:schemeClr val="dk1"/>
                </a:solidFill>
                <a:latin typeface="Inter"/>
                <a:ea typeface="Inter"/>
                <a:sym typeface="Inter"/>
              </a:rPr>
              <a:t>Thiếu máu thiếu sắt nặng.</a:t>
            </a:r>
          </a:p>
          <a:p>
            <a:pPr marL="0" marR="0" indent="180000" algn="just" rtl="0">
              <a:lnSpc>
                <a:spcPct val="150000"/>
              </a:lnSpc>
              <a:spcBef>
                <a:spcPts val="0"/>
              </a:spcBef>
              <a:spcAft>
                <a:spcPts val="0"/>
              </a:spcAft>
              <a:buClr>
                <a:schemeClr val="dk1"/>
              </a:buClr>
              <a:buSzPts val="1100"/>
              <a:buFont typeface="Inter"/>
              <a:buNone/>
            </a:pPr>
            <a:r>
              <a:rPr lang="en-US" sz="1400" b="0" i="0" u="none" strike="noStrike" cap="none">
                <a:solidFill>
                  <a:schemeClr val="dk1"/>
                </a:solidFill>
                <a:latin typeface="Inter"/>
                <a:ea typeface="Inter"/>
                <a:sym typeface="Inter"/>
              </a:rPr>
              <a:t>Sự tiến triển của giảm sắc tố và tăng tế bào dị ứng theo thứ tự từ A đến C.</a:t>
            </a:r>
          </a:p>
          <a:p>
            <a:pPr marL="0" marR="0" indent="180000" algn="r" rtl="0">
              <a:lnSpc>
                <a:spcPct val="150000"/>
              </a:lnSpc>
              <a:spcBef>
                <a:spcPts val="0"/>
              </a:spcBef>
              <a:spcAft>
                <a:spcPts val="0"/>
              </a:spcAft>
              <a:buClr>
                <a:schemeClr val="dk1"/>
              </a:buClr>
              <a:buSzPts val="1100"/>
              <a:buFont typeface="Inter"/>
              <a:buNone/>
            </a:pPr>
            <a:r>
              <a:rPr lang="en-US" sz="1050" i="1">
                <a:cs typeface="Arial"/>
              </a:rPr>
              <a:t>(Lichtman’s Atlas of hematology)</a:t>
            </a:r>
          </a:p>
        </p:txBody>
      </p:sp>
      <p:sp>
        <p:nvSpPr>
          <p:cNvPr id="5" name="Google Shape;352;p39">
            <a:extLst>
              <a:ext uri="{FF2B5EF4-FFF2-40B4-BE49-F238E27FC236}">
                <a16:creationId xmlns:a16="http://schemas.microsoft.com/office/drawing/2014/main" id="{627E8413-24E1-45F2-823F-CFCB69B1BBD1}"/>
              </a:ext>
            </a:extLst>
          </p:cNvPr>
          <p:cNvSpPr txBox="1">
            <a:spLocks/>
          </p:cNvSpPr>
          <p:nvPr/>
        </p:nvSpPr>
        <p:spPr>
          <a:xfrm>
            <a:off x="714300" y="555917"/>
            <a:ext cx="8124900" cy="553968"/>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r>
              <a:rPr lang="en-US" sz="2400"/>
              <a:t>2. Phết máu ngoại biên</a:t>
            </a:r>
            <a:endParaRPr lang="en-US" sz="34400"/>
          </a:p>
        </p:txBody>
      </p:sp>
      <p:sp>
        <p:nvSpPr>
          <p:cNvPr id="2" name="Rectangle 2">
            <a:extLst>
              <a:ext uri="{FF2B5EF4-FFF2-40B4-BE49-F238E27FC236}">
                <a16:creationId xmlns:a16="http://schemas.microsoft.com/office/drawing/2014/main" id="{D172E853-0458-4CE2-BC15-C4B8DA9939F4}"/>
              </a:ext>
            </a:extLst>
          </p:cNvPr>
          <p:cNvSpPr>
            <a:spLocks noChangeArrowheads="1"/>
          </p:cNvSpPr>
          <p:nvPr/>
        </p:nvSpPr>
        <p:spPr bwMode="auto">
          <a:xfrm>
            <a:off x="200025" y="272068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257301931" descr="A picture containing text, fabric&#10;&#10;Description automatically generated">
            <a:extLst>
              <a:ext uri="{FF2B5EF4-FFF2-40B4-BE49-F238E27FC236}">
                <a16:creationId xmlns:a16="http://schemas.microsoft.com/office/drawing/2014/main" id="{F5A6D35C-4027-4869-AC96-B68C1BCCE5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3462" y="1180983"/>
            <a:ext cx="4371975"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95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6" name="Google Shape;352;p39">
            <a:extLst>
              <a:ext uri="{FF2B5EF4-FFF2-40B4-BE49-F238E27FC236}">
                <a16:creationId xmlns:a16="http://schemas.microsoft.com/office/drawing/2014/main" id="{E0155E7E-4096-45BF-BD50-56E9564D40E2}"/>
              </a:ext>
            </a:extLst>
          </p:cNvPr>
          <p:cNvSpPr txBox="1">
            <a:spLocks/>
          </p:cNvSpPr>
          <p:nvPr/>
        </p:nvSpPr>
        <p:spPr>
          <a:xfrm>
            <a:off x="714300" y="442350"/>
            <a:ext cx="8124900" cy="738633"/>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pPr marL="0" marR="0" lvl="0" algn="just" defTabSz="914400" rtl="0" eaLnBrk="1" fontAlgn="auto" latinLnBrk="0" hangingPunct="1">
              <a:lnSpc>
                <a:spcPct val="150000"/>
              </a:lnSpc>
              <a:spcBef>
                <a:spcPts val="0"/>
              </a:spcBef>
              <a:spcAft>
                <a:spcPts val="0"/>
              </a:spcAft>
              <a:buClr>
                <a:srgbClr val="000000"/>
              </a:buClr>
              <a:buSzPts val="1100"/>
              <a:buFont typeface="Arial"/>
              <a:buNone/>
              <a:tabLst/>
              <a:defRPr/>
            </a:pPr>
            <a:r>
              <a:rPr lang="en-US" sz="2400"/>
              <a:t>3. Hồng cầu lưới: </a:t>
            </a:r>
            <a:r>
              <a:rPr kumimoji="0" lang="en-US" sz="1400" b="0" i="0" u="none" strike="noStrike" kern="0" cap="none" spc="0" normalizeH="0" baseline="0" noProof="0">
                <a:ln>
                  <a:noFill/>
                </a:ln>
                <a:solidFill>
                  <a:srgbClr val="000000"/>
                </a:solidFill>
                <a:effectLst/>
                <a:uLnTx/>
                <a:uFillTx/>
                <a:latin typeface="Inter" panose="020B0604020202020204" charset="0"/>
                <a:ea typeface="Inter" panose="020B0604020202020204" charset="0"/>
                <a:cs typeface="Arial"/>
                <a:sym typeface="Arial"/>
              </a:rPr>
              <a:t>Giảm (bình thường 1 – 1,5%).</a:t>
            </a:r>
          </a:p>
        </p:txBody>
      </p:sp>
      <p:sp>
        <p:nvSpPr>
          <p:cNvPr id="7" name="Google Shape;352;p39">
            <a:extLst>
              <a:ext uri="{FF2B5EF4-FFF2-40B4-BE49-F238E27FC236}">
                <a16:creationId xmlns:a16="http://schemas.microsoft.com/office/drawing/2014/main" id="{8A183627-8325-4FD9-AB2E-8E031BE41FA6}"/>
              </a:ext>
            </a:extLst>
          </p:cNvPr>
          <p:cNvSpPr txBox="1">
            <a:spLocks/>
          </p:cNvSpPr>
          <p:nvPr/>
        </p:nvSpPr>
        <p:spPr>
          <a:xfrm>
            <a:off x="714300" y="1180983"/>
            <a:ext cx="8124900" cy="738633"/>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pPr marL="0" marR="0" lvl="0" algn="just" defTabSz="914400" rtl="0" eaLnBrk="1" fontAlgn="auto" latinLnBrk="0" hangingPunct="1">
              <a:lnSpc>
                <a:spcPct val="150000"/>
              </a:lnSpc>
              <a:spcBef>
                <a:spcPts val="0"/>
              </a:spcBef>
              <a:spcAft>
                <a:spcPts val="0"/>
              </a:spcAft>
              <a:buClr>
                <a:srgbClr val="000000"/>
              </a:buClr>
              <a:buSzPts val="1100"/>
              <a:buFont typeface="Arial"/>
              <a:buNone/>
              <a:tabLst/>
              <a:defRPr/>
            </a:pPr>
            <a:r>
              <a:rPr lang="en-US" sz="2400" dirty="0"/>
              <a:t>4. </a:t>
            </a:r>
            <a:r>
              <a:rPr lang="en-US" sz="2400" dirty="0" err="1"/>
              <a:t>Sắt</a:t>
            </a:r>
            <a:r>
              <a:rPr lang="en-US" sz="2400" dirty="0"/>
              <a:t> </a:t>
            </a:r>
            <a:r>
              <a:rPr lang="en-US" sz="2400" dirty="0" err="1"/>
              <a:t>huyết</a:t>
            </a:r>
            <a:r>
              <a:rPr lang="en-US" sz="2400" dirty="0"/>
              <a:t> </a:t>
            </a:r>
            <a:r>
              <a:rPr lang="en-US" sz="2400" dirty="0" err="1"/>
              <a:t>thanh</a:t>
            </a:r>
            <a:r>
              <a:rPr lang="en-US" sz="2400" dirty="0"/>
              <a:t>: </a:t>
            </a:r>
            <a:r>
              <a:rPr lang="en-US" sz="1400" dirty="0" err="1">
                <a:solidFill>
                  <a:srgbClr val="000000"/>
                </a:solidFill>
                <a:latin typeface="Inter" panose="020B0604020202020204" charset="0"/>
                <a:ea typeface="Inter" panose="020B0604020202020204" charset="0"/>
                <a:cs typeface="Arial"/>
                <a:sym typeface="Arial"/>
              </a:rPr>
              <a:t>Bình</a:t>
            </a:r>
            <a:r>
              <a:rPr lang="en-US" sz="1400" dirty="0">
                <a:solidFill>
                  <a:srgbClr val="000000"/>
                </a:solidFill>
                <a:latin typeface="Inter" panose="020B0604020202020204" charset="0"/>
                <a:ea typeface="Inter" panose="020B0604020202020204" charset="0"/>
                <a:cs typeface="Arial"/>
                <a:sym typeface="Arial"/>
              </a:rPr>
              <a:t> </a:t>
            </a:r>
            <a:r>
              <a:rPr lang="en-US" sz="1400" dirty="0" err="1">
                <a:solidFill>
                  <a:srgbClr val="000000"/>
                </a:solidFill>
                <a:latin typeface="Inter" panose="020B0604020202020204" charset="0"/>
                <a:ea typeface="Inter" panose="020B0604020202020204" charset="0"/>
                <a:cs typeface="Arial"/>
                <a:sym typeface="Arial"/>
              </a:rPr>
              <a:t>thường</a:t>
            </a:r>
            <a:r>
              <a:rPr lang="en-US" sz="1400" dirty="0">
                <a:solidFill>
                  <a:srgbClr val="000000"/>
                </a:solidFill>
                <a:latin typeface="Inter" panose="020B0604020202020204" charset="0"/>
                <a:ea typeface="Inter" panose="020B0604020202020204" charset="0"/>
                <a:cs typeface="Arial"/>
                <a:sym typeface="Arial"/>
              </a:rPr>
              <a:t> </a:t>
            </a:r>
            <a:r>
              <a:rPr lang="en-US" sz="1400" dirty="0" err="1">
                <a:solidFill>
                  <a:srgbClr val="000000"/>
                </a:solidFill>
                <a:latin typeface="Inter" panose="020B0604020202020204" charset="0"/>
                <a:ea typeface="Inter" panose="020B0604020202020204" charset="0"/>
                <a:cs typeface="Arial"/>
                <a:sym typeface="Arial"/>
              </a:rPr>
              <a:t>hoặc</a:t>
            </a:r>
            <a:r>
              <a:rPr lang="en-US" sz="1400" dirty="0">
                <a:solidFill>
                  <a:srgbClr val="000000"/>
                </a:solidFill>
                <a:latin typeface="Inter" panose="020B0604020202020204" charset="0"/>
                <a:ea typeface="Inter" panose="020B0604020202020204" charset="0"/>
                <a:cs typeface="Arial"/>
                <a:sym typeface="Arial"/>
              </a:rPr>
              <a:t> </a:t>
            </a:r>
            <a:r>
              <a:rPr lang="en-US" sz="1400" dirty="0" err="1">
                <a:solidFill>
                  <a:srgbClr val="000000"/>
                </a:solidFill>
                <a:latin typeface="Inter" panose="020B0604020202020204" charset="0"/>
                <a:ea typeface="Inter" panose="020B0604020202020204" charset="0"/>
                <a:cs typeface="Arial"/>
                <a:sym typeface="Arial"/>
              </a:rPr>
              <a:t>thấp</a:t>
            </a:r>
            <a:r>
              <a:rPr kumimoji="0" lang="en-US" sz="1400" b="0" i="0" u="none" strike="noStrike" kern="0" cap="none" spc="0" normalizeH="0" baseline="0" noProof="0" dirty="0">
                <a:ln>
                  <a:noFill/>
                </a:ln>
                <a:solidFill>
                  <a:srgbClr val="000000"/>
                </a:solidFill>
                <a:effectLst/>
                <a:uLnTx/>
                <a:uFillTx/>
                <a:latin typeface="Inter" panose="020B0604020202020204" charset="0"/>
                <a:ea typeface="Inter" panose="020B0604020202020204" charset="0"/>
                <a:cs typeface="Arial"/>
                <a:sym typeface="Arial"/>
              </a:rPr>
              <a:t> (</a:t>
            </a:r>
            <a:r>
              <a:rPr kumimoji="0" lang="en-US" sz="1400" b="0" i="0" u="none" strike="noStrike" kern="0" cap="none" spc="0" normalizeH="0" baseline="0" noProof="0" dirty="0" err="1">
                <a:ln>
                  <a:noFill/>
                </a:ln>
                <a:solidFill>
                  <a:srgbClr val="000000"/>
                </a:solidFill>
                <a:effectLst/>
                <a:uLnTx/>
                <a:uFillTx/>
                <a:latin typeface="Inter" panose="020B0604020202020204" charset="0"/>
                <a:ea typeface="Inter" panose="020B0604020202020204" charset="0"/>
                <a:cs typeface="Arial"/>
                <a:sym typeface="Arial"/>
              </a:rPr>
              <a:t>bình</a:t>
            </a:r>
            <a:r>
              <a:rPr kumimoji="0" lang="en-US" sz="1400" b="0" i="0" u="none" strike="noStrike" kern="0" cap="none" spc="0" normalizeH="0" baseline="0" noProof="0" dirty="0">
                <a:ln>
                  <a:noFill/>
                </a:ln>
                <a:solidFill>
                  <a:srgbClr val="000000"/>
                </a:solidFill>
                <a:effectLst/>
                <a:uLnTx/>
                <a:uFillTx/>
                <a:latin typeface="Inter" panose="020B0604020202020204" charset="0"/>
                <a:ea typeface="Inter" panose="020B0604020202020204" charset="0"/>
                <a:cs typeface="Arial"/>
                <a:sym typeface="Arial"/>
              </a:rPr>
              <a:t> </a:t>
            </a:r>
            <a:r>
              <a:rPr kumimoji="0" lang="en-US" sz="1400" b="0" i="0" u="none" strike="noStrike" kern="0" cap="none" spc="0" normalizeH="0" baseline="0" noProof="0" dirty="0" err="1">
                <a:ln>
                  <a:noFill/>
                </a:ln>
                <a:solidFill>
                  <a:srgbClr val="000000"/>
                </a:solidFill>
                <a:effectLst/>
                <a:uLnTx/>
                <a:uFillTx/>
                <a:latin typeface="Inter" panose="020B0604020202020204" charset="0"/>
                <a:ea typeface="Inter" panose="020B0604020202020204" charset="0"/>
                <a:cs typeface="Arial"/>
                <a:sym typeface="Arial"/>
              </a:rPr>
              <a:t>thường</a:t>
            </a:r>
            <a:r>
              <a:rPr kumimoji="0" lang="en-US" sz="1400" b="0" i="0" u="none" strike="noStrike" kern="0" cap="none" spc="0" normalizeH="0" baseline="0" noProof="0" dirty="0">
                <a:ln>
                  <a:noFill/>
                </a:ln>
                <a:solidFill>
                  <a:srgbClr val="000000"/>
                </a:solidFill>
                <a:effectLst/>
                <a:uLnTx/>
                <a:uFillTx/>
                <a:latin typeface="Inter" panose="020B0604020202020204" charset="0"/>
                <a:ea typeface="Inter" panose="020B0604020202020204" charset="0"/>
                <a:cs typeface="Arial"/>
                <a:sym typeface="Arial"/>
              </a:rPr>
              <a:t> 5 – 25μmol/L).</a:t>
            </a:r>
          </a:p>
        </p:txBody>
      </p:sp>
      <p:sp>
        <p:nvSpPr>
          <p:cNvPr id="8" name="Google Shape;352;p39">
            <a:extLst>
              <a:ext uri="{FF2B5EF4-FFF2-40B4-BE49-F238E27FC236}">
                <a16:creationId xmlns:a16="http://schemas.microsoft.com/office/drawing/2014/main" id="{7AE475A4-2011-42E0-BCA4-B8E21EC46D1A}"/>
              </a:ext>
            </a:extLst>
          </p:cNvPr>
          <p:cNvSpPr txBox="1">
            <a:spLocks/>
          </p:cNvSpPr>
          <p:nvPr/>
        </p:nvSpPr>
        <p:spPr>
          <a:xfrm>
            <a:off x="714300" y="1919616"/>
            <a:ext cx="8124900" cy="738633"/>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pPr marL="0" marR="0" lvl="0" algn="just" defTabSz="914400" rtl="0" eaLnBrk="1" fontAlgn="auto" latinLnBrk="0" hangingPunct="1">
              <a:lnSpc>
                <a:spcPct val="150000"/>
              </a:lnSpc>
              <a:spcBef>
                <a:spcPts val="0"/>
              </a:spcBef>
              <a:spcAft>
                <a:spcPts val="0"/>
              </a:spcAft>
              <a:buClr>
                <a:srgbClr val="000000"/>
              </a:buClr>
              <a:buSzPts val="1100"/>
              <a:buFont typeface="Arial"/>
              <a:buNone/>
              <a:tabLst/>
              <a:defRPr/>
            </a:pPr>
            <a:r>
              <a:rPr lang="en-US" sz="2400"/>
              <a:t>5. Ferritin: </a:t>
            </a:r>
            <a:r>
              <a:rPr lang="en-US" sz="1400">
                <a:solidFill>
                  <a:srgbClr val="000000"/>
                </a:solidFill>
                <a:latin typeface="Inter" panose="020B0604020202020204" charset="0"/>
                <a:ea typeface="Inter" panose="020B0604020202020204" charset="0"/>
                <a:cs typeface="Arial"/>
                <a:sym typeface="Arial"/>
              </a:rPr>
              <a:t>Giảm</a:t>
            </a:r>
            <a:r>
              <a:rPr kumimoji="0" lang="en-US" sz="1400" b="0" i="0" u="none" strike="noStrike" kern="0" cap="none" spc="0" normalizeH="0" baseline="0" noProof="0">
                <a:ln>
                  <a:noFill/>
                </a:ln>
                <a:solidFill>
                  <a:srgbClr val="000000"/>
                </a:solidFill>
                <a:effectLst/>
                <a:uLnTx/>
                <a:uFillTx/>
                <a:latin typeface="Inter" panose="020B0604020202020204" charset="0"/>
                <a:ea typeface="Inter" panose="020B0604020202020204" charset="0"/>
                <a:cs typeface="Arial"/>
                <a:sym typeface="Arial"/>
              </a:rPr>
              <a:t> (bình thường 30 – 160ng/mL).</a:t>
            </a:r>
          </a:p>
        </p:txBody>
      </p:sp>
      <p:sp>
        <p:nvSpPr>
          <p:cNvPr id="9" name="Google Shape;352;p39">
            <a:extLst>
              <a:ext uri="{FF2B5EF4-FFF2-40B4-BE49-F238E27FC236}">
                <a16:creationId xmlns:a16="http://schemas.microsoft.com/office/drawing/2014/main" id="{A95C633E-48ED-4255-A5C6-3E721B8E7A9B}"/>
              </a:ext>
            </a:extLst>
          </p:cNvPr>
          <p:cNvSpPr txBox="1">
            <a:spLocks/>
          </p:cNvSpPr>
          <p:nvPr/>
        </p:nvSpPr>
        <p:spPr>
          <a:xfrm>
            <a:off x="714300" y="2658249"/>
            <a:ext cx="8124900" cy="738633"/>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pPr marL="0" marR="0" lvl="0" algn="just" defTabSz="914400" rtl="0" eaLnBrk="1" fontAlgn="auto" latinLnBrk="0" hangingPunct="1">
              <a:lnSpc>
                <a:spcPct val="150000"/>
              </a:lnSpc>
              <a:spcBef>
                <a:spcPts val="0"/>
              </a:spcBef>
              <a:spcAft>
                <a:spcPts val="0"/>
              </a:spcAft>
              <a:buClr>
                <a:srgbClr val="000000"/>
              </a:buClr>
              <a:buSzPts val="1100"/>
              <a:buFont typeface="Arial"/>
              <a:buNone/>
              <a:tabLst/>
              <a:defRPr/>
            </a:pPr>
            <a:r>
              <a:rPr lang="en-US" sz="2400" dirty="0"/>
              <a:t>6. </a:t>
            </a:r>
            <a:r>
              <a:rPr lang="en-US" sz="2400" dirty="0" err="1"/>
              <a:t>Độ</a:t>
            </a:r>
            <a:r>
              <a:rPr lang="en-US" sz="2400" dirty="0"/>
              <a:t> </a:t>
            </a:r>
            <a:r>
              <a:rPr lang="en-US" sz="2400" dirty="0" err="1"/>
              <a:t>bão</a:t>
            </a:r>
            <a:r>
              <a:rPr lang="en-US" sz="2400" dirty="0"/>
              <a:t> </a:t>
            </a:r>
            <a:r>
              <a:rPr lang="en-US" sz="2400" dirty="0" err="1"/>
              <a:t>hòa</a:t>
            </a:r>
            <a:r>
              <a:rPr lang="en-US" sz="2400" dirty="0"/>
              <a:t> </a:t>
            </a:r>
            <a:r>
              <a:rPr lang="en-US" sz="2400" dirty="0" err="1"/>
              <a:t>transferin</a:t>
            </a:r>
            <a:r>
              <a:rPr lang="en-US" sz="2400" dirty="0"/>
              <a:t>: </a:t>
            </a:r>
            <a:r>
              <a:rPr lang="en-US" sz="1400" dirty="0" err="1">
                <a:solidFill>
                  <a:srgbClr val="000000"/>
                </a:solidFill>
                <a:latin typeface="Inter" panose="020B0604020202020204" charset="0"/>
                <a:ea typeface="Inter" panose="020B0604020202020204" charset="0"/>
                <a:cs typeface="Arial"/>
                <a:sym typeface="Arial"/>
              </a:rPr>
              <a:t>giảm</a:t>
            </a:r>
            <a:r>
              <a:rPr kumimoji="0" lang="en-US" sz="1400" b="0" i="0" u="none" strike="noStrike" kern="0" cap="none" spc="0" normalizeH="0" baseline="0" noProof="0" dirty="0">
                <a:ln>
                  <a:noFill/>
                </a:ln>
                <a:solidFill>
                  <a:srgbClr val="000000"/>
                </a:solidFill>
                <a:effectLst/>
                <a:uLnTx/>
                <a:uFillTx/>
                <a:latin typeface="Inter" panose="020B0604020202020204" charset="0"/>
                <a:ea typeface="Inter" panose="020B0604020202020204" charset="0"/>
                <a:cs typeface="Arial"/>
                <a:sym typeface="Arial"/>
              </a:rPr>
              <a:t> (</a:t>
            </a:r>
            <a:r>
              <a:rPr kumimoji="0" lang="en-US" sz="1400" b="0" i="0" u="none" strike="noStrike" kern="0" cap="none" spc="0" normalizeH="0" baseline="0" noProof="0" dirty="0" err="1">
                <a:ln>
                  <a:noFill/>
                </a:ln>
                <a:solidFill>
                  <a:srgbClr val="000000"/>
                </a:solidFill>
                <a:effectLst/>
                <a:uLnTx/>
                <a:uFillTx/>
                <a:latin typeface="Inter" panose="020B0604020202020204" charset="0"/>
                <a:ea typeface="Inter" panose="020B0604020202020204" charset="0"/>
                <a:cs typeface="Arial"/>
                <a:sym typeface="Arial"/>
              </a:rPr>
              <a:t>bình</a:t>
            </a:r>
            <a:r>
              <a:rPr kumimoji="0" lang="en-US" sz="1400" b="0" i="0" u="none" strike="noStrike" kern="0" cap="none" spc="0" normalizeH="0" baseline="0" noProof="0" dirty="0">
                <a:ln>
                  <a:noFill/>
                </a:ln>
                <a:solidFill>
                  <a:srgbClr val="000000"/>
                </a:solidFill>
                <a:effectLst/>
                <a:uLnTx/>
                <a:uFillTx/>
                <a:latin typeface="Inter" panose="020B0604020202020204" charset="0"/>
                <a:ea typeface="Inter" panose="020B0604020202020204" charset="0"/>
                <a:cs typeface="Arial"/>
                <a:sym typeface="Arial"/>
              </a:rPr>
              <a:t> </a:t>
            </a:r>
            <a:r>
              <a:rPr kumimoji="0" lang="en-US" sz="1400" b="0" i="0" u="none" strike="noStrike" kern="0" cap="none" spc="0" normalizeH="0" baseline="0" noProof="0" dirty="0" err="1">
                <a:ln>
                  <a:noFill/>
                </a:ln>
                <a:solidFill>
                  <a:srgbClr val="000000"/>
                </a:solidFill>
                <a:effectLst/>
                <a:uLnTx/>
                <a:uFillTx/>
                <a:latin typeface="Inter" panose="020B0604020202020204" charset="0"/>
                <a:ea typeface="Inter" panose="020B0604020202020204" charset="0"/>
                <a:cs typeface="Arial"/>
                <a:sym typeface="Arial"/>
              </a:rPr>
              <a:t>thường</a:t>
            </a:r>
            <a:r>
              <a:rPr kumimoji="0" lang="en-US" sz="1400" b="0" i="0" u="none" strike="noStrike" kern="0" cap="none" spc="0" normalizeH="0" baseline="0" noProof="0" dirty="0">
                <a:ln>
                  <a:noFill/>
                </a:ln>
                <a:solidFill>
                  <a:srgbClr val="000000"/>
                </a:solidFill>
                <a:effectLst/>
                <a:uLnTx/>
                <a:uFillTx/>
                <a:latin typeface="Inter" panose="020B0604020202020204" charset="0"/>
                <a:ea typeface="Inter" panose="020B0604020202020204" charset="0"/>
                <a:cs typeface="Arial"/>
                <a:sym typeface="Arial"/>
              </a:rPr>
              <a:t> 20 – 50%).</a:t>
            </a:r>
          </a:p>
        </p:txBody>
      </p:sp>
      <p:sp>
        <p:nvSpPr>
          <p:cNvPr id="10" name="Google Shape;352;p39">
            <a:extLst>
              <a:ext uri="{FF2B5EF4-FFF2-40B4-BE49-F238E27FC236}">
                <a16:creationId xmlns:a16="http://schemas.microsoft.com/office/drawing/2014/main" id="{8659F34D-33AF-4DD0-8810-4707B4EB9D2A}"/>
              </a:ext>
            </a:extLst>
          </p:cNvPr>
          <p:cNvSpPr txBox="1">
            <a:spLocks/>
          </p:cNvSpPr>
          <p:nvPr/>
        </p:nvSpPr>
        <p:spPr>
          <a:xfrm>
            <a:off x="714300" y="3396882"/>
            <a:ext cx="8124900" cy="738633"/>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pPr marL="0" marR="0" lvl="0" algn="just" defTabSz="914400" rtl="0" eaLnBrk="1" fontAlgn="auto" latinLnBrk="0" hangingPunct="1">
              <a:lnSpc>
                <a:spcPct val="150000"/>
              </a:lnSpc>
              <a:spcBef>
                <a:spcPts val="0"/>
              </a:spcBef>
              <a:spcAft>
                <a:spcPts val="0"/>
              </a:spcAft>
              <a:buClr>
                <a:srgbClr val="000000"/>
              </a:buClr>
              <a:buSzPts val="1100"/>
              <a:buFont typeface="Arial"/>
              <a:buNone/>
              <a:tabLst/>
              <a:defRPr/>
            </a:pPr>
            <a:r>
              <a:rPr lang="en-US" sz="2400"/>
              <a:t>7. TIBC: </a:t>
            </a:r>
            <a:r>
              <a:rPr lang="en-US" sz="1400">
                <a:solidFill>
                  <a:schemeClr val="tx1"/>
                </a:solidFill>
                <a:latin typeface="Inter" panose="020B0604020202020204" charset="0"/>
                <a:ea typeface="Inter" panose="020B0604020202020204" charset="0"/>
                <a:cs typeface="Arial"/>
                <a:sym typeface="Arial"/>
              </a:rPr>
              <a:t>Tăng</a:t>
            </a:r>
            <a:r>
              <a:rPr kumimoji="0" lang="en-US" sz="1400" b="0" i="0" u="none" strike="noStrike" kern="0" cap="none" spc="0" normalizeH="0" baseline="0" noProof="0">
                <a:ln>
                  <a:noFill/>
                </a:ln>
                <a:solidFill>
                  <a:schemeClr val="tx1"/>
                </a:solidFill>
                <a:effectLst/>
                <a:uLnTx/>
                <a:uFillTx/>
                <a:latin typeface="Inter" panose="020B0604020202020204" charset="0"/>
                <a:ea typeface="Inter" panose="020B0604020202020204" charset="0"/>
                <a:cs typeface="Arial"/>
                <a:sym typeface="Arial"/>
              </a:rPr>
              <a:t> </a:t>
            </a:r>
            <a:r>
              <a:rPr lang="en-US" sz="1400">
                <a:solidFill>
                  <a:schemeClr val="tx1"/>
                </a:solidFill>
                <a:effectLst/>
                <a:latin typeface="Inter" panose="020B0604020202020204" charset="0"/>
                <a:ea typeface="Inter" panose="020B0604020202020204" charset="0"/>
              </a:rPr>
              <a:t>(bình thường: 40-75 μmol/L).</a:t>
            </a:r>
            <a:endParaRPr kumimoji="0" lang="en-US" sz="1400" b="0" i="0" u="none" strike="noStrike" kern="0" cap="none" spc="0" normalizeH="0" baseline="0" noProof="0">
              <a:ln>
                <a:noFill/>
              </a:ln>
              <a:solidFill>
                <a:schemeClr val="tx1"/>
              </a:solidFill>
              <a:effectLst/>
              <a:uLnTx/>
              <a:uFillTx/>
              <a:latin typeface="Inter" panose="020B0604020202020204" charset="0"/>
              <a:ea typeface="Inter" panose="020B0604020202020204" charset="0"/>
              <a:cs typeface="Arial"/>
              <a:sym typeface="Arial"/>
            </a:endParaRPr>
          </a:p>
        </p:txBody>
      </p:sp>
      <p:sp>
        <p:nvSpPr>
          <p:cNvPr id="2" name="Rectangle 2">
            <a:extLst>
              <a:ext uri="{FF2B5EF4-FFF2-40B4-BE49-F238E27FC236}">
                <a16:creationId xmlns:a16="http://schemas.microsoft.com/office/drawing/2014/main" id="{D172E853-0458-4CE2-BC15-C4B8DA9939F4}"/>
              </a:ext>
            </a:extLst>
          </p:cNvPr>
          <p:cNvSpPr>
            <a:spLocks noChangeArrowheads="1"/>
          </p:cNvSpPr>
          <p:nvPr/>
        </p:nvSpPr>
        <p:spPr bwMode="auto">
          <a:xfrm>
            <a:off x="200025" y="272068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190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4" name="Google Shape;351;p39">
            <a:extLst>
              <a:ext uri="{FF2B5EF4-FFF2-40B4-BE49-F238E27FC236}">
                <a16:creationId xmlns:a16="http://schemas.microsoft.com/office/drawing/2014/main" id="{FFD71B4A-CBBE-4310-BF1A-EBD5798BB2D8}"/>
              </a:ext>
            </a:extLst>
          </p:cNvPr>
          <p:cNvSpPr txBox="1">
            <a:spLocks/>
          </p:cNvSpPr>
          <p:nvPr/>
        </p:nvSpPr>
        <p:spPr>
          <a:xfrm>
            <a:off x="714300" y="1213950"/>
            <a:ext cx="7870302" cy="244679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180000" algn="just">
              <a:lnSpc>
                <a:spcPct val="150000"/>
              </a:lnSpc>
              <a:buNone/>
            </a:pPr>
            <a:r>
              <a:rPr lang="en-US">
                <a:effectLst/>
                <a:latin typeface="Inter" panose="020B0604020202020204" charset="0"/>
                <a:ea typeface="Inter" panose="020B0604020202020204" charset="0"/>
                <a:cs typeface="Times New Roman" panose="02020603050405020304" pitchFamily="18" charset="0"/>
              </a:rPr>
              <a:t>Sắt trong đại thực bào và tế bào đầu dòng dòng hồng cầu có thể phát hiện bằng phương pháp nhuộm Prussian Blue ở phết lam tủy xương.</a:t>
            </a:r>
          </a:p>
          <a:p>
            <a:pPr marL="0" indent="180000" algn="just">
              <a:lnSpc>
                <a:spcPct val="150000"/>
              </a:lnSpc>
              <a:buNone/>
            </a:pPr>
            <a:r>
              <a:rPr lang="en-US">
                <a:effectLst/>
                <a:latin typeface="Inter" panose="020B0604020202020204" charset="0"/>
                <a:ea typeface="Inter" panose="020B0604020202020204" charset="0"/>
                <a:cs typeface="Times New Roman" panose="02020603050405020304" pitchFamily="18" charset="0"/>
              </a:rPr>
              <a:t>Không thấy sắt trên phết nhuộm lam tủy là </a:t>
            </a:r>
            <a:r>
              <a:rPr lang="en-US" b="1">
                <a:effectLst/>
                <a:latin typeface="Inter" panose="020B0604020202020204" charset="0"/>
                <a:ea typeface="Inter" panose="020B0604020202020204" charset="0"/>
                <a:cs typeface="Times New Roman" panose="02020603050405020304" pitchFamily="18" charset="0"/>
              </a:rPr>
              <a:t>tiêu chuẩn vàng để chẩn đoán TMTS</a:t>
            </a:r>
            <a:r>
              <a:rPr lang="en-US">
                <a:effectLst/>
                <a:latin typeface="Inter" panose="020B0604020202020204" charset="0"/>
                <a:ea typeface="Inter" panose="020B0604020202020204" charset="0"/>
                <a:cs typeface="Times New Roman" panose="02020603050405020304" pitchFamily="18" charset="0"/>
              </a:rPr>
              <a:t>.</a:t>
            </a:r>
          </a:p>
          <a:p>
            <a:pPr marL="0" indent="180000" algn="just">
              <a:lnSpc>
                <a:spcPct val="150000"/>
              </a:lnSpc>
              <a:buNone/>
            </a:pPr>
            <a:r>
              <a:rPr lang="en-US">
                <a:effectLst/>
                <a:latin typeface="Inter" panose="020B0604020202020204" charset="0"/>
                <a:ea typeface="Inter" panose="020B0604020202020204" charset="0"/>
                <a:cs typeface="Times New Roman" panose="02020603050405020304" pitchFamily="18" charset="0"/>
              </a:rPr>
              <a:t>Ngược lại trong thiếu máu do bệnh viêm mạn, sắt có nhiều trong đại thực bào nhưng không có trong tế bào đầu dòng dòng hồng cầu.</a:t>
            </a:r>
          </a:p>
          <a:p>
            <a:pPr marL="0" indent="180000" algn="just">
              <a:lnSpc>
                <a:spcPct val="150000"/>
              </a:lnSpc>
              <a:buNone/>
            </a:pPr>
            <a:r>
              <a:rPr lang="en-US">
                <a:effectLst/>
                <a:latin typeface="Inter" panose="020B0604020202020204" charset="0"/>
                <a:ea typeface="Inter" panose="020B0604020202020204" charset="0"/>
                <a:cs typeface="Times New Roman" panose="02020603050405020304" pitchFamily="18" charset="0"/>
              </a:rPr>
              <a:t>Xét nghiệm này ít được làm vì gây xâm lấn nhiều và khó thực hiện ở một số nơi. Do đó trên thực tế người ta thường đo ferritin huyết thanh để chẩn đoán thiếu sắt.</a:t>
            </a:r>
          </a:p>
        </p:txBody>
      </p:sp>
      <p:sp>
        <p:nvSpPr>
          <p:cNvPr id="5" name="Google Shape;352;p39">
            <a:extLst>
              <a:ext uri="{FF2B5EF4-FFF2-40B4-BE49-F238E27FC236}">
                <a16:creationId xmlns:a16="http://schemas.microsoft.com/office/drawing/2014/main" id="{627E8413-24E1-45F2-823F-CFCB69B1BBD1}"/>
              </a:ext>
            </a:extLst>
          </p:cNvPr>
          <p:cNvSpPr txBox="1">
            <a:spLocks/>
          </p:cNvSpPr>
          <p:nvPr/>
        </p:nvSpPr>
        <p:spPr>
          <a:xfrm>
            <a:off x="714300" y="555917"/>
            <a:ext cx="8124900" cy="553968"/>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r>
              <a:rPr lang="en-US" sz="2400"/>
              <a:t>8. Sắt trong tủy xương</a:t>
            </a:r>
          </a:p>
        </p:txBody>
      </p:sp>
    </p:spTree>
    <p:extLst>
      <p:ext uri="{BB962C8B-B14F-4D97-AF65-F5344CB8AC3E}">
        <p14:creationId xmlns:p14="http://schemas.microsoft.com/office/powerpoint/2010/main" val="2393729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9" name="Google Shape;339;p38"/>
          <p:cNvSpPr txBox="1">
            <a:spLocks noGrp="1"/>
          </p:cNvSpPr>
          <p:nvPr>
            <p:ph type="title" idx="2"/>
          </p:nvPr>
        </p:nvSpPr>
        <p:spPr>
          <a:xfrm>
            <a:off x="4450350" y="812888"/>
            <a:ext cx="3106800" cy="134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cxnSp>
        <p:nvCxnSpPr>
          <p:cNvPr id="340" name="Google Shape;340;p38"/>
          <p:cNvCxnSpPr/>
          <p:nvPr/>
        </p:nvCxnSpPr>
        <p:spPr>
          <a:xfrm>
            <a:off x="4661825" y="2198275"/>
            <a:ext cx="455400" cy="0"/>
          </a:xfrm>
          <a:prstGeom prst="straightConnector1">
            <a:avLst/>
          </a:prstGeom>
          <a:noFill/>
          <a:ln w="76200" cap="flat" cmpd="sng">
            <a:solidFill>
              <a:schemeClr val="dk2"/>
            </a:solidFill>
            <a:prstDash val="solid"/>
            <a:round/>
            <a:headEnd type="none" w="med" len="med"/>
            <a:tailEnd type="none" w="med" len="med"/>
          </a:ln>
        </p:spPr>
      </p:cxnSp>
      <p:sp>
        <p:nvSpPr>
          <p:cNvPr id="341" name="Google Shape;341;p38"/>
          <p:cNvSpPr/>
          <p:nvPr/>
        </p:nvSpPr>
        <p:spPr>
          <a:xfrm>
            <a:off x="190500" y="-155350"/>
            <a:ext cx="3351600" cy="4098600"/>
          </a:xfrm>
          <a:prstGeom prst="ellipse">
            <a:avLst/>
          </a:prstGeom>
          <a:noFill/>
          <a:ln w="19050" cap="flat" cmpd="sng">
            <a:solidFill>
              <a:srgbClr val="DB090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7487514" y="3367712"/>
            <a:ext cx="1656483" cy="1775669"/>
          </a:xfrm>
          <a:custGeom>
            <a:avLst/>
            <a:gdLst/>
            <a:ahLst/>
            <a:cxnLst/>
            <a:rect l="l" t="t" r="r" b="b"/>
            <a:pathLst>
              <a:path w="51757" h="55481" extrusionOk="0">
                <a:moveTo>
                  <a:pt x="51757" y="1"/>
                </a:moveTo>
                <a:cubicBezTo>
                  <a:pt x="44261" y="27563"/>
                  <a:pt x="24574" y="48863"/>
                  <a:pt x="0" y="55481"/>
                </a:cubicBezTo>
                <a:lnTo>
                  <a:pt x="51757" y="55481"/>
                </a:lnTo>
                <a:lnTo>
                  <a:pt x="517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7441200" y="-50"/>
            <a:ext cx="1702794" cy="1787031"/>
          </a:xfrm>
          <a:custGeom>
            <a:avLst/>
            <a:gdLst/>
            <a:ahLst/>
            <a:cxnLst/>
            <a:rect l="l" t="t" r="r" b="b"/>
            <a:pathLst>
              <a:path w="53204" h="55836" extrusionOk="0">
                <a:moveTo>
                  <a:pt x="0" y="0"/>
                </a:moveTo>
                <a:cubicBezTo>
                  <a:pt x="25238" y="6167"/>
                  <a:pt x="45566" y="27752"/>
                  <a:pt x="53204" y="55836"/>
                </a:cubicBezTo>
                <a:lnTo>
                  <a:pt x="53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8357250" y="2475350"/>
            <a:ext cx="2827200" cy="3520800"/>
          </a:xfrm>
          <a:prstGeom prst="ellipse">
            <a:avLst/>
          </a:prstGeom>
          <a:noFill/>
          <a:ln w="19050"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8090550" y="2475350"/>
            <a:ext cx="2827200" cy="3520800"/>
          </a:xfrm>
          <a:prstGeom prst="ellipse">
            <a:avLst/>
          </a:prstGeom>
          <a:noFill/>
          <a:ln w="19050"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41;p38">
            <a:extLst>
              <a:ext uri="{FF2B5EF4-FFF2-40B4-BE49-F238E27FC236}">
                <a16:creationId xmlns:a16="http://schemas.microsoft.com/office/drawing/2014/main" id="{18D5F5BF-0F77-4423-81D3-67D6552A1FAC}"/>
              </a:ext>
            </a:extLst>
          </p:cNvPr>
          <p:cNvSpPr/>
          <p:nvPr/>
        </p:nvSpPr>
        <p:spPr>
          <a:xfrm>
            <a:off x="714150" y="522441"/>
            <a:ext cx="3351600" cy="4098600"/>
          </a:xfrm>
          <a:prstGeom prst="ellipse">
            <a:avLst/>
          </a:prstGeom>
          <a:noFill/>
          <a:ln w="19050" cap="flat" cmpd="sng">
            <a:solidFill>
              <a:srgbClr val="DB090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txBox="1">
            <a:spLocks noGrp="1"/>
          </p:cNvSpPr>
          <p:nvPr>
            <p:ph type="title"/>
          </p:nvPr>
        </p:nvSpPr>
        <p:spPr>
          <a:xfrm>
            <a:off x="4450350" y="2509625"/>
            <a:ext cx="4693650" cy="116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800"/>
              <a:t>CÁC GIAI ĐOẠN</a:t>
            </a:r>
            <a:br>
              <a:rPr lang="en-US" sz="2800"/>
            </a:br>
            <a:r>
              <a:rPr lang="en-US" sz="2800"/>
              <a:t>THIẾU SẮT VÀ</a:t>
            </a:r>
            <a:br>
              <a:rPr lang="en-US" sz="2800"/>
            </a:br>
            <a:r>
              <a:rPr lang="en-US" sz="2800"/>
              <a:t>PHÂN ĐỘ THIẾU MÁU</a:t>
            </a:r>
          </a:p>
        </p:txBody>
      </p:sp>
    </p:spTree>
    <p:extLst>
      <p:ext uri="{BB962C8B-B14F-4D97-AF65-F5344CB8AC3E}">
        <p14:creationId xmlns:p14="http://schemas.microsoft.com/office/powerpoint/2010/main" val="35185067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4" name="Google Shape;351;p39">
            <a:extLst>
              <a:ext uri="{FF2B5EF4-FFF2-40B4-BE49-F238E27FC236}">
                <a16:creationId xmlns:a16="http://schemas.microsoft.com/office/drawing/2014/main" id="{FFD71B4A-CBBE-4310-BF1A-EBD5798BB2D8}"/>
              </a:ext>
            </a:extLst>
          </p:cNvPr>
          <p:cNvSpPr txBox="1">
            <a:spLocks/>
          </p:cNvSpPr>
          <p:nvPr/>
        </p:nvSpPr>
        <p:spPr>
          <a:xfrm>
            <a:off x="714300" y="1213950"/>
            <a:ext cx="7870302" cy="244679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180000" algn="just">
              <a:lnSpc>
                <a:spcPct val="150000"/>
              </a:lnSpc>
              <a:buNone/>
            </a:pPr>
            <a:r>
              <a:rPr lang="vi-VN" b="1" i="0">
                <a:solidFill>
                  <a:srgbClr val="000000"/>
                </a:solidFill>
                <a:effectLst/>
                <a:latin typeface="Inter" panose="020B0604020202020204" charset="0"/>
                <a:ea typeface="Inter" panose="020B0604020202020204" charset="0"/>
              </a:rPr>
              <a:t>Giai đoạn 1: </a:t>
            </a:r>
            <a:r>
              <a:rPr lang="vi-VN" b="0" i="0">
                <a:solidFill>
                  <a:srgbClr val="000000"/>
                </a:solidFill>
                <a:effectLst/>
                <a:latin typeface="Inter" panose="020B0604020202020204" charset="0"/>
                <a:ea typeface="Inter" panose="020B0604020202020204" charset="0"/>
              </a:rPr>
              <a:t>đặc trưng bởi giảm sắt dự trữ trong tủy xương, sắt trong hemoglobin</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và huyết thanh vẫn bình thường, nhưng nồng độ ferritin huyết thanh giảm xuống &lt;</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20ng/mL. Trong các nguyên nhân do hấp thu sắt cơ thể sẽ bù lại bằng cách tăng khả năng</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gắn sắt.</a:t>
            </a:r>
            <a:endParaRPr lang="en-US" b="0" i="0">
              <a:solidFill>
                <a:srgbClr val="000000"/>
              </a:solidFill>
              <a:effectLst/>
              <a:latin typeface="Inter" panose="020B0604020202020204" charset="0"/>
              <a:ea typeface="Inter" panose="020B0604020202020204" charset="0"/>
            </a:endParaRPr>
          </a:p>
          <a:p>
            <a:pPr marL="0" indent="180000" algn="just">
              <a:lnSpc>
                <a:spcPct val="150000"/>
              </a:lnSpc>
              <a:buNone/>
            </a:pPr>
            <a:r>
              <a:rPr lang="vi-VN" b="1" i="0">
                <a:solidFill>
                  <a:srgbClr val="000000"/>
                </a:solidFill>
                <a:effectLst/>
                <a:latin typeface="Inter" panose="020B0604020202020204" charset="0"/>
                <a:ea typeface="Inter" panose="020B0604020202020204" charset="0"/>
              </a:rPr>
              <a:t>Giai đoạn 2: </a:t>
            </a:r>
            <a:r>
              <a:rPr lang="vi-VN" b="0" i="0">
                <a:solidFill>
                  <a:srgbClr val="000000"/>
                </a:solidFill>
                <a:effectLst/>
                <a:latin typeface="Inter" panose="020B0604020202020204" charset="0"/>
                <a:ea typeface="Inter" panose="020B0604020202020204" charset="0"/>
              </a:rPr>
              <a:t>sinh hồng cầu bị hư. Mặc dù transferrin tăng lên nhưng nồng độ sắt</a:t>
            </a:r>
            <a:br>
              <a:rPr lang="vi-VN" b="0" i="0">
                <a:solidFill>
                  <a:srgbClr val="000000"/>
                </a:solidFill>
                <a:effectLst/>
                <a:latin typeface="Inter" panose="020B0604020202020204" charset="0"/>
                <a:ea typeface="Inter" panose="020B0604020202020204" charset="0"/>
              </a:rPr>
            </a:br>
            <a:r>
              <a:rPr lang="vi-VN" b="0" i="0">
                <a:solidFill>
                  <a:srgbClr val="000000"/>
                </a:solidFill>
                <a:effectLst/>
                <a:latin typeface="Inter" panose="020B0604020202020204" charset="0"/>
                <a:ea typeface="Inter" panose="020B0604020202020204" charset="0"/>
              </a:rPr>
              <a:t>huyết thanh giảm; độ bão hòa transferrin giảm. Sinh hồng cầu bị hư khi sắt huyết thanh</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giảm xuống</a:t>
            </a:r>
            <a:r>
              <a:rPr lang="en-US" b="0" i="0">
                <a:solidFill>
                  <a:srgbClr val="000000"/>
                </a:solidFill>
                <a:effectLst/>
                <a:latin typeface="Inter" panose="020B0604020202020204" charset="0"/>
                <a:ea typeface="Inter" panose="020B0604020202020204" charset="0"/>
              </a:rPr>
              <a:t> &lt; </a:t>
            </a:r>
            <a:r>
              <a:rPr lang="vi-VN" b="0" i="0">
                <a:solidFill>
                  <a:srgbClr val="000000"/>
                </a:solidFill>
                <a:effectLst/>
                <a:latin typeface="Inter" panose="020B0604020202020204" charset="0"/>
                <a:ea typeface="Inter" panose="020B0604020202020204" charset="0"/>
              </a:rPr>
              <a:t>50</a:t>
            </a:r>
            <a:r>
              <a:rPr lang="el-GR" b="0" i="0">
                <a:solidFill>
                  <a:srgbClr val="000000"/>
                </a:solidFill>
                <a:effectLst/>
                <a:latin typeface="Inter" panose="020B0604020202020204" charset="0"/>
                <a:ea typeface="Inter" panose="020B0604020202020204" charset="0"/>
              </a:rPr>
              <a:t>μ</a:t>
            </a:r>
            <a:r>
              <a:rPr lang="vi-VN" b="0" i="0">
                <a:solidFill>
                  <a:srgbClr val="000000"/>
                </a:solidFill>
                <a:effectLst/>
                <a:latin typeface="Inter" panose="020B0604020202020204" charset="0"/>
                <a:ea typeface="Inter" panose="020B0604020202020204" charset="0"/>
              </a:rPr>
              <a:t>g/dL (&lt;</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9</a:t>
            </a:r>
            <a:r>
              <a:rPr lang="el-GR" b="0" i="0">
                <a:solidFill>
                  <a:srgbClr val="000000"/>
                </a:solidFill>
                <a:effectLst/>
                <a:latin typeface="Inter" panose="020B0604020202020204" charset="0"/>
                <a:ea typeface="Inter" panose="020B0604020202020204" charset="0"/>
              </a:rPr>
              <a:t>μ</a:t>
            </a:r>
            <a:r>
              <a:rPr lang="vi-VN" b="0" i="0">
                <a:solidFill>
                  <a:srgbClr val="000000"/>
                </a:solidFill>
                <a:effectLst/>
                <a:latin typeface="Inter" panose="020B0604020202020204" charset="0"/>
                <a:ea typeface="Inter" panose="020B0604020202020204" charset="0"/>
              </a:rPr>
              <a:t>mol/L) và độ bão hòa transferrin xuống &lt;</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16%. Nồng độ</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receptor của transferrin huyết thanh tăng lên (&gt;</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8,5mg/L).</a:t>
            </a:r>
            <a:endParaRPr lang="en-US">
              <a:effectLst/>
              <a:latin typeface="Inter" panose="020B0604020202020204" charset="0"/>
              <a:ea typeface="Inter" panose="020B0604020202020204" charset="0"/>
              <a:cs typeface="Times New Roman" panose="02020603050405020304" pitchFamily="18" charset="0"/>
            </a:endParaRPr>
          </a:p>
        </p:txBody>
      </p:sp>
      <p:sp>
        <p:nvSpPr>
          <p:cNvPr id="5" name="Google Shape;352;p39">
            <a:extLst>
              <a:ext uri="{FF2B5EF4-FFF2-40B4-BE49-F238E27FC236}">
                <a16:creationId xmlns:a16="http://schemas.microsoft.com/office/drawing/2014/main" id="{627E8413-24E1-45F2-823F-CFCB69B1BBD1}"/>
              </a:ext>
            </a:extLst>
          </p:cNvPr>
          <p:cNvSpPr txBox="1">
            <a:spLocks/>
          </p:cNvSpPr>
          <p:nvPr/>
        </p:nvSpPr>
        <p:spPr>
          <a:xfrm>
            <a:off x="714300" y="555917"/>
            <a:ext cx="8124900" cy="553968"/>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r>
              <a:rPr lang="en-US" sz="2400"/>
              <a:t>1. CÁC GIAI ĐOẠN THIẾU SẮT</a:t>
            </a:r>
          </a:p>
        </p:txBody>
      </p:sp>
    </p:spTree>
    <p:extLst>
      <p:ext uri="{BB962C8B-B14F-4D97-AF65-F5344CB8AC3E}">
        <p14:creationId xmlns:p14="http://schemas.microsoft.com/office/powerpoint/2010/main" val="313062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4" name="Google Shape;351;p39">
            <a:extLst>
              <a:ext uri="{FF2B5EF4-FFF2-40B4-BE49-F238E27FC236}">
                <a16:creationId xmlns:a16="http://schemas.microsoft.com/office/drawing/2014/main" id="{FFD71B4A-CBBE-4310-BF1A-EBD5798BB2D8}"/>
              </a:ext>
            </a:extLst>
          </p:cNvPr>
          <p:cNvSpPr txBox="1">
            <a:spLocks/>
          </p:cNvSpPr>
          <p:nvPr/>
        </p:nvSpPr>
        <p:spPr>
          <a:xfrm>
            <a:off x="714300" y="1213950"/>
            <a:ext cx="7870302" cy="1154132"/>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180000" algn="just">
              <a:lnSpc>
                <a:spcPct val="150000"/>
              </a:lnSpc>
              <a:buNone/>
            </a:pPr>
            <a:r>
              <a:rPr lang="vi-VN" b="1" i="0">
                <a:solidFill>
                  <a:srgbClr val="000000"/>
                </a:solidFill>
                <a:effectLst/>
                <a:latin typeface="Inter" panose="020B0604020202020204" charset="0"/>
                <a:ea typeface="Inter" panose="020B0604020202020204" charset="0"/>
              </a:rPr>
              <a:t>Giai đoạn 3: </a:t>
            </a:r>
            <a:r>
              <a:rPr lang="vi-VN" b="0" i="0">
                <a:solidFill>
                  <a:srgbClr val="000000"/>
                </a:solidFill>
                <a:effectLst/>
                <a:latin typeface="Inter" panose="020B0604020202020204" charset="0"/>
                <a:ea typeface="Inter" panose="020B0604020202020204" charset="0"/>
              </a:rPr>
              <a:t>thiếu máu với hồng cầu và các chỉ số bình thường xuất hiện.</a:t>
            </a:r>
            <a:endParaRPr lang="en-US" b="0" i="0">
              <a:solidFill>
                <a:srgbClr val="000000"/>
              </a:solidFill>
              <a:effectLst/>
              <a:latin typeface="Inter" panose="020B0604020202020204" charset="0"/>
              <a:ea typeface="Inter" panose="020B0604020202020204" charset="0"/>
            </a:endParaRPr>
          </a:p>
          <a:p>
            <a:pPr marL="0" indent="180000" algn="just">
              <a:lnSpc>
                <a:spcPct val="150000"/>
              </a:lnSpc>
              <a:buNone/>
            </a:pPr>
            <a:r>
              <a:rPr lang="vi-VN" b="1" i="0">
                <a:solidFill>
                  <a:srgbClr val="000000"/>
                </a:solidFill>
                <a:effectLst/>
                <a:latin typeface="Inter" panose="020B0604020202020204" charset="0"/>
                <a:ea typeface="Inter" panose="020B0604020202020204" charset="0"/>
              </a:rPr>
              <a:t>Giai đoạn 4: </a:t>
            </a:r>
            <a:r>
              <a:rPr lang="vi-VN" b="0" i="0">
                <a:solidFill>
                  <a:srgbClr val="000000"/>
                </a:solidFill>
                <a:effectLst/>
                <a:latin typeface="Inter" panose="020B0604020202020204" charset="0"/>
                <a:ea typeface="Inter" panose="020B0604020202020204" charset="0"/>
              </a:rPr>
              <a:t>thiếu máu hồng cầu nhỏ nhược sắc.</a:t>
            </a:r>
            <a:endParaRPr lang="en-US">
              <a:solidFill>
                <a:srgbClr val="000000"/>
              </a:solidFill>
              <a:latin typeface="Inter" panose="020B0604020202020204" charset="0"/>
              <a:ea typeface="Inter" panose="020B0604020202020204" charset="0"/>
            </a:endParaRPr>
          </a:p>
          <a:p>
            <a:pPr marL="0" indent="180000" algn="just">
              <a:lnSpc>
                <a:spcPct val="150000"/>
              </a:lnSpc>
              <a:buNone/>
            </a:pPr>
            <a:r>
              <a:rPr lang="vi-VN" b="1" i="0">
                <a:solidFill>
                  <a:srgbClr val="000000"/>
                </a:solidFill>
                <a:effectLst/>
                <a:latin typeface="Inter" panose="020B0604020202020204" charset="0"/>
                <a:ea typeface="Inter" panose="020B0604020202020204" charset="0"/>
              </a:rPr>
              <a:t>Giai đoạn 5: </a:t>
            </a:r>
            <a:r>
              <a:rPr lang="vi-VN" b="0" i="0">
                <a:solidFill>
                  <a:srgbClr val="000000"/>
                </a:solidFill>
                <a:effectLst/>
                <a:latin typeface="Inter" panose="020B0604020202020204" charset="0"/>
                <a:ea typeface="Inter" panose="020B0604020202020204" charset="0"/>
              </a:rPr>
              <a:t>thiếu sắt ảnh hưởng đến mô, dẫn đến triệu chứng và dấu hiệ</a:t>
            </a:r>
            <a:r>
              <a:rPr lang="en-US">
                <a:solidFill>
                  <a:srgbClr val="000000"/>
                </a:solidFill>
                <a:latin typeface="Inter" panose="020B0604020202020204" charset="0"/>
                <a:ea typeface="Inter" panose="020B0604020202020204" charset="0"/>
              </a:rPr>
              <a:t>u.</a:t>
            </a:r>
            <a:endParaRPr lang="en-US">
              <a:effectLst/>
              <a:latin typeface="Inter" panose="020B0604020202020204" charset="0"/>
              <a:ea typeface="Inter" panose="020B0604020202020204" charset="0"/>
              <a:cs typeface="Times New Roman" panose="02020603050405020304" pitchFamily="18" charset="0"/>
            </a:endParaRPr>
          </a:p>
        </p:txBody>
      </p:sp>
      <p:sp>
        <p:nvSpPr>
          <p:cNvPr id="5" name="Google Shape;352;p39">
            <a:extLst>
              <a:ext uri="{FF2B5EF4-FFF2-40B4-BE49-F238E27FC236}">
                <a16:creationId xmlns:a16="http://schemas.microsoft.com/office/drawing/2014/main" id="{627E8413-24E1-45F2-823F-CFCB69B1BBD1}"/>
              </a:ext>
            </a:extLst>
          </p:cNvPr>
          <p:cNvSpPr txBox="1">
            <a:spLocks/>
          </p:cNvSpPr>
          <p:nvPr/>
        </p:nvSpPr>
        <p:spPr>
          <a:xfrm>
            <a:off x="714300" y="555917"/>
            <a:ext cx="8124900" cy="553968"/>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r>
              <a:rPr lang="en-US" sz="2400"/>
              <a:t>1. CÁC GIAI ĐOẠN THIẾU SẮT</a:t>
            </a:r>
          </a:p>
        </p:txBody>
      </p:sp>
    </p:spTree>
    <p:extLst>
      <p:ext uri="{BB962C8B-B14F-4D97-AF65-F5344CB8AC3E}">
        <p14:creationId xmlns:p14="http://schemas.microsoft.com/office/powerpoint/2010/main" val="177507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graphicFrame>
        <p:nvGraphicFramePr>
          <p:cNvPr id="2" name="Bảng 1">
            <a:extLst>
              <a:ext uri="{FF2B5EF4-FFF2-40B4-BE49-F238E27FC236}">
                <a16:creationId xmlns:a16="http://schemas.microsoft.com/office/drawing/2014/main" id="{4B87BA4B-6089-4BCA-8659-7BB7CBD911E3}"/>
              </a:ext>
            </a:extLst>
          </p:cNvPr>
          <p:cNvGraphicFramePr>
            <a:graphicFrameLocks noGrp="1"/>
          </p:cNvGraphicFramePr>
          <p:nvPr>
            <p:extLst>
              <p:ext uri="{D42A27DB-BD31-4B8C-83A1-F6EECF244321}">
                <p14:modId xmlns:p14="http://schemas.microsoft.com/office/powerpoint/2010/main" val="3390470906"/>
              </p:ext>
            </p:extLst>
          </p:nvPr>
        </p:nvGraphicFramePr>
        <p:xfrm>
          <a:off x="432593" y="1549743"/>
          <a:ext cx="8278813" cy="3037840"/>
        </p:xfrm>
        <a:graphic>
          <a:graphicData uri="http://schemas.openxmlformats.org/drawingml/2006/table">
            <a:tbl>
              <a:tblPr firstRow="1" firstCol="1" bandRow="1">
                <a:tableStyleId>{A3F4DED2-9325-42F2-8482-CFDA2EC6299D}</a:tableStyleId>
              </a:tblPr>
              <a:tblGrid>
                <a:gridCol w="2561009">
                  <a:extLst>
                    <a:ext uri="{9D8B030D-6E8A-4147-A177-3AD203B41FA5}">
                      <a16:colId xmlns:a16="http://schemas.microsoft.com/office/drawing/2014/main" val="1398369100"/>
                    </a:ext>
                  </a:extLst>
                </a:gridCol>
                <a:gridCol w="957749">
                  <a:extLst>
                    <a:ext uri="{9D8B030D-6E8A-4147-A177-3AD203B41FA5}">
                      <a16:colId xmlns:a16="http://schemas.microsoft.com/office/drawing/2014/main" val="618389292"/>
                    </a:ext>
                  </a:extLst>
                </a:gridCol>
                <a:gridCol w="970690">
                  <a:extLst>
                    <a:ext uri="{9D8B030D-6E8A-4147-A177-3AD203B41FA5}">
                      <a16:colId xmlns:a16="http://schemas.microsoft.com/office/drawing/2014/main" val="3006549549"/>
                    </a:ext>
                  </a:extLst>
                </a:gridCol>
                <a:gridCol w="1249365">
                  <a:extLst>
                    <a:ext uri="{9D8B030D-6E8A-4147-A177-3AD203B41FA5}">
                      <a16:colId xmlns:a16="http://schemas.microsoft.com/office/drawing/2014/main" val="1906434257"/>
                    </a:ext>
                  </a:extLst>
                </a:gridCol>
                <a:gridCol w="1320800">
                  <a:extLst>
                    <a:ext uri="{9D8B030D-6E8A-4147-A177-3AD203B41FA5}">
                      <a16:colId xmlns:a16="http://schemas.microsoft.com/office/drawing/2014/main" val="3015744511"/>
                    </a:ext>
                  </a:extLst>
                </a:gridCol>
                <a:gridCol w="1219200">
                  <a:extLst>
                    <a:ext uri="{9D8B030D-6E8A-4147-A177-3AD203B41FA5}">
                      <a16:colId xmlns:a16="http://schemas.microsoft.com/office/drawing/2014/main" val="425731787"/>
                    </a:ext>
                  </a:extLst>
                </a:gridCol>
              </a:tblGrid>
              <a:tr h="379730">
                <a:tc rowSpan="2">
                  <a:txBody>
                    <a:bodyPr/>
                    <a:lstStyle/>
                    <a:p>
                      <a:pPr algn="ctr">
                        <a:lnSpc>
                          <a:spcPct val="100000"/>
                        </a:lnSpc>
                        <a:spcAft>
                          <a:spcPts val="0"/>
                        </a:spcAft>
                      </a:pPr>
                      <a:r>
                        <a:rPr lang="en-US" sz="1400">
                          <a:effectLst/>
                          <a:latin typeface="Inter" panose="020B0604020202020204" charset="0"/>
                          <a:ea typeface="Inter" panose="020B0604020202020204" charset="0"/>
                        </a:rPr>
                        <a:t>Tuổi và giới tính</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lnSpc>
                          <a:spcPct val="100000"/>
                        </a:lnSpc>
                        <a:spcAft>
                          <a:spcPts val="0"/>
                        </a:spcAft>
                      </a:pPr>
                      <a:r>
                        <a:rPr lang="en-US" sz="1400">
                          <a:effectLst/>
                          <a:latin typeface="Inter" panose="020B0604020202020204" charset="0"/>
                          <a:ea typeface="Inter" panose="020B0604020202020204" charset="0"/>
                        </a:rPr>
                        <a:t>Bình thường</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row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a:effectLst/>
                          <a:latin typeface="Inter" panose="020B0604020202020204" charset="0"/>
                          <a:ea typeface="Inter" panose="020B0604020202020204" charset="0"/>
                        </a:rPr>
                        <a:t>Thiếu máu nhẹ</a:t>
                      </a:r>
                      <a:br>
                        <a:rPr lang="en-US" sz="1400">
                          <a:effectLst/>
                          <a:latin typeface="Inter" panose="020B0604020202020204" charset="0"/>
                          <a:ea typeface="Inter" panose="020B0604020202020204" charset="0"/>
                          <a:cs typeface="Times New Roman" panose="02020603050405020304" pitchFamily="18" charset="0"/>
                        </a:rPr>
                      </a:br>
                      <a:r>
                        <a:rPr lang="en-US" sz="1400">
                          <a:effectLst/>
                          <a:latin typeface="Inter" panose="020B0604020202020204" charset="0"/>
                          <a:ea typeface="Inter" panose="020B0604020202020204" charset="0"/>
                        </a:rPr>
                        <a:t>Hb (g/dL)</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a:effectLst/>
                          <a:latin typeface="Inter" panose="020B0604020202020204" charset="0"/>
                          <a:ea typeface="Inter" panose="020B0604020202020204" charset="0"/>
                        </a:rPr>
                        <a:t>Thiếu máu trung bình</a:t>
                      </a:r>
                      <a:br>
                        <a:rPr lang="en-US" sz="1400">
                          <a:effectLst/>
                          <a:latin typeface="Inter" panose="020B0604020202020204" charset="0"/>
                          <a:ea typeface="Inter" panose="020B0604020202020204" charset="0"/>
                        </a:rPr>
                      </a:br>
                      <a:r>
                        <a:rPr lang="en-US" sz="1400">
                          <a:effectLst/>
                          <a:latin typeface="Inter" panose="020B0604020202020204" charset="0"/>
                          <a:ea typeface="Inter" panose="020B0604020202020204" charset="0"/>
                        </a:rPr>
                        <a:t>Hb (g/dL)</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a:effectLst/>
                          <a:latin typeface="Inter" panose="020B0604020202020204" charset="0"/>
                          <a:ea typeface="Inter" panose="020B0604020202020204" charset="0"/>
                        </a:rPr>
                        <a:t>Thiếu máu nặng</a:t>
                      </a:r>
                      <a:br>
                        <a:rPr lang="en-US" sz="1400">
                          <a:effectLst/>
                          <a:latin typeface="Inter" panose="020B0604020202020204" charset="0"/>
                          <a:ea typeface="Inter" panose="020B0604020202020204" charset="0"/>
                        </a:rPr>
                      </a:br>
                      <a:r>
                        <a:rPr lang="en-US" sz="1400">
                          <a:effectLst/>
                          <a:latin typeface="Inter" panose="020B0604020202020204" charset="0"/>
                          <a:ea typeface="Inter" panose="020B0604020202020204" charset="0"/>
                        </a:rPr>
                        <a:t>Hb (g/dL)</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573330"/>
                  </a:ext>
                </a:extLst>
              </a:tr>
              <a:tr h="379730">
                <a:tc vMerge="1">
                  <a:txBody>
                    <a:bodyPr/>
                    <a:lstStyle/>
                    <a:p>
                      <a:endParaRPr lang="en-US"/>
                    </a:p>
                  </a:txBody>
                  <a:tcPr/>
                </a:tc>
                <a:tc>
                  <a:txBody>
                    <a:bodyPr/>
                    <a:lstStyle/>
                    <a:p>
                      <a:pPr algn="ctr">
                        <a:lnSpc>
                          <a:spcPct val="100000"/>
                        </a:lnSpc>
                        <a:spcAft>
                          <a:spcPts val="0"/>
                        </a:spcAft>
                      </a:pPr>
                      <a:r>
                        <a:rPr lang="en-US" sz="1400">
                          <a:effectLst/>
                          <a:latin typeface="Inter" panose="020B0604020202020204" charset="0"/>
                          <a:ea typeface="Inter" panose="020B0604020202020204" charset="0"/>
                        </a:rPr>
                        <a:t>Hb (g/dL)</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a:effectLst/>
                          <a:latin typeface="Inter" panose="020B0604020202020204" charset="0"/>
                          <a:ea typeface="Inter" panose="020B0604020202020204" charset="0"/>
                        </a:rPr>
                        <a:t>Hct (%)</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642325844"/>
                  </a:ext>
                </a:extLst>
              </a:tr>
              <a:tr h="379730">
                <a:tc>
                  <a:txBody>
                    <a:bodyPr/>
                    <a:lstStyle/>
                    <a:p>
                      <a:pPr>
                        <a:lnSpc>
                          <a:spcPct val="100000"/>
                        </a:lnSpc>
                        <a:spcAft>
                          <a:spcPts val="0"/>
                        </a:spcAft>
                      </a:pPr>
                      <a:r>
                        <a:rPr lang="en-US" sz="1400">
                          <a:effectLst/>
                          <a:latin typeface="Inter" panose="020B0604020202020204" charset="0"/>
                          <a:ea typeface="Inter" panose="020B0604020202020204" charset="0"/>
                        </a:rPr>
                        <a:t>Trẻ em 6 tháng - 59 tháng</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a:effectLst/>
                          <a:latin typeface="Inter" panose="020B0604020202020204" charset="0"/>
                          <a:ea typeface="Inter" panose="020B0604020202020204" charset="0"/>
                        </a:rPr>
                        <a:t>≥11,0</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a:effectLst/>
                          <a:latin typeface="Inter" panose="020B0604020202020204" charset="0"/>
                          <a:ea typeface="Inter" panose="020B0604020202020204" charset="0"/>
                        </a:rPr>
                        <a:t>33</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a:effectLst/>
                          <a:latin typeface="Inter" panose="020B0604020202020204" charset="0"/>
                          <a:ea typeface="Inter" panose="020B0604020202020204" charset="0"/>
                        </a:rPr>
                        <a:t>10-10,9</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a:effectLst/>
                          <a:latin typeface="Inter" panose="020B0604020202020204" charset="0"/>
                          <a:ea typeface="Inter" panose="020B0604020202020204" charset="0"/>
                        </a:rPr>
                        <a:t>7,0-9,9</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a:effectLst/>
                          <a:latin typeface="Inter" panose="020B0604020202020204" charset="0"/>
                          <a:ea typeface="Inter" panose="020B0604020202020204" charset="0"/>
                        </a:rPr>
                        <a:t>&lt;7</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665826"/>
                  </a:ext>
                </a:extLst>
              </a:tr>
              <a:tr h="379730">
                <a:tc>
                  <a:txBody>
                    <a:bodyPr/>
                    <a:lstStyle/>
                    <a:p>
                      <a:pPr>
                        <a:lnSpc>
                          <a:spcPct val="100000"/>
                        </a:lnSpc>
                        <a:spcAft>
                          <a:spcPts val="0"/>
                        </a:spcAft>
                      </a:pPr>
                      <a:r>
                        <a:rPr lang="en-US" sz="1400">
                          <a:effectLst/>
                          <a:latin typeface="Inter" panose="020B0604020202020204" charset="0"/>
                          <a:ea typeface="Inter" panose="020B0604020202020204" charset="0"/>
                        </a:rPr>
                        <a:t>Trẻ em 5-11 tuổi</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a:effectLst/>
                          <a:latin typeface="Inter" panose="020B0604020202020204" charset="0"/>
                          <a:ea typeface="Inter" panose="020B0604020202020204" charset="0"/>
                        </a:rPr>
                        <a:t>≥11,5</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a:effectLst/>
                          <a:latin typeface="Inter" panose="020B0604020202020204" charset="0"/>
                          <a:ea typeface="Inter" panose="020B0604020202020204" charset="0"/>
                        </a:rPr>
                        <a:t>34</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a:effectLst/>
                          <a:latin typeface="Inter" panose="020B0604020202020204" charset="0"/>
                          <a:ea typeface="Inter" panose="020B0604020202020204" charset="0"/>
                        </a:rPr>
                        <a:t>11-11,4</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a:effectLst/>
                          <a:latin typeface="Inter" panose="020B0604020202020204" charset="0"/>
                          <a:ea typeface="Inter" panose="020B0604020202020204" charset="0"/>
                        </a:rPr>
                        <a:t>7,0-10,9</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a:effectLst/>
                          <a:latin typeface="Inter" panose="020B0604020202020204" charset="0"/>
                          <a:ea typeface="Inter" panose="020B0604020202020204" charset="0"/>
                        </a:rPr>
                        <a:t>&lt;7</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5198355"/>
                  </a:ext>
                </a:extLst>
              </a:tr>
              <a:tr h="379730">
                <a:tc>
                  <a:txBody>
                    <a:bodyPr/>
                    <a:lstStyle/>
                    <a:p>
                      <a:pPr>
                        <a:lnSpc>
                          <a:spcPct val="100000"/>
                        </a:lnSpc>
                        <a:spcAft>
                          <a:spcPts val="0"/>
                        </a:spcAft>
                      </a:pPr>
                      <a:r>
                        <a:rPr lang="en-US" sz="1400">
                          <a:effectLst/>
                          <a:latin typeface="Inter" panose="020B0604020202020204" charset="0"/>
                          <a:ea typeface="Inter" panose="020B0604020202020204" charset="0"/>
                        </a:rPr>
                        <a:t>Trẻ em 12-14 tuổi</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a:effectLst/>
                          <a:latin typeface="Inter" panose="020B0604020202020204" charset="0"/>
                          <a:ea typeface="Inter" panose="020B0604020202020204" charset="0"/>
                        </a:rPr>
                        <a:t>≥12,0</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a:effectLst/>
                          <a:latin typeface="Inter" panose="020B0604020202020204" charset="0"/>
                          <a:ea typeface="Inter" panose="020B0604020202020204" charset="0"/>
                        </a:rPr>
                        <a:t>36</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a:effectLst/>
                          <a:latin typeface="Inter" panose="020B0604020202020204" charset="0"/>
                          <a:ea typeface="Inter" panose="020B0604020202020204" charset="0"/>
                        </a:rPr>
                        <a:t>11-11,9</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a:effectLst/>
                          <a:latin typeface="Inter" panose="020B0604020202020204" charset="0"/>
                          <a:ea typeface="Inter" panose="020B0604020202020204" charset="0"/>
                        </a:rPr>
                        <a:t>7,0-10,9</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a:effectLst/>
                          <a:latin typeface="Inter" panose="020B0604020202020204" charset="0"/>
                          <a:ea typeface="Inter" panose="020B0604020202020204" charset="0"/>
                        </a:rPr>
                        <a:t>&lt;7</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3045924"/>
                  </a:ext>
                </a:extLst>
              </a:tr>
              <a:tr h="379730">
                <a:tc>
                  <a:txBody>
                    <a:bodyPr/>
                    <a:lstStyle/>
                    <a:p>
                      <a:pPr>
                        <a:lnSpc>
                          <a:spcPct val="100000"/>
                        </a:lnSpc>
                        <a:spcAft>
                          <a:spcPts val="0"/>
                        </a:spcAft>
                      </a:pPr>
                      <a:r>
                        <a:rPr lang="en-US" sz="1400">
                          <a:effectLst/>
                          <a:latin typeface="Inter" panose="020B0604020202020204" charset="0"/>
                          <a:ea typeface="Inter" panose="020B0604020202020204" charset="0"/>
                        </a:rPr>
                        <a:t>Phụ nữ không mang thai</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a:effectLst/>
                          <a:latin typeface="Inter" panose="020B0604020202020204" charset="0"/>
                          <a:ea typeface="Inter" panose="020B0604020202020204" charset="0"/>
                        </a:rPr>
                        <a:t>≥12,0</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a:effectLst/>
                          <a:latin typeface="Inter" panose="020B0604020202020204" charset="0"/>
                          <a:ea typeface="Inter" panose="020B0604020202020204" charset="0"/>
                        </a:rPr>
                        <a:t>36</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a:effectLst/>
                          <a:latin typeface="Inter" panose="020B0604020202020204" charset="0"/>
                          <a:ea typeface="Inter" panose="020B0604020202020204" charset="0"/>
                        </a:rPr>
                        <a:t>11-11,9</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a:effectLst/>
                          <a:latin typeface="Inter" panose="020B0604020202020204" charset="0"/>
                          <a:ea typeface="Inter" panose="020B0604020202020204" charset="0"/>
                        </a:rPr>
                        <a:t>7,0-10,9</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a:effectLst/>
                          <a:latin typeface="Inter" panose="020B0604020202020204" charset="0"/>
                          <a:ea typeface="Inter" panose="020B0604020202020204" charset="0"/>
                        </a:rPr>
                        <a:t>&lt;7</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5827337"/>
                  </a:ext>
                </a:extLst>
              </a:tr>
              <a:tr h="379730">
                <a:tc>
                  <a:txBody>
                    <a:bodyPr/>
                    <a:lstStyle/>
                    <a:p>
                      <a:pPr>
                        <a:lnSpc>
                          <a:spcPct val="100000"/>
                        </a:lnSpc>
                        <a:spcAft>
                          <a:spcPts val="0"/>
                        </a:spcAft>
                      </a:pPr>
                      <a:r>
                        <a:rPr lang="en-US" sz="1400">
                          <a:effectLst/>
                          <a:latin typeface="Inter" panose="020B0604020202020204" charset="0"/>
                          <a:ea typeface="Inter" panose="020B0604020202020204" charset="0"/>
                        </a:rPr>
                        <a:t>Phụ nữ đang mang thai</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a:effectLst/>
                          <a:latin typeface="Inter" panose="020B0604020202020204" charset="0"/>
                          <a:ea typeface="Inter" panose="020B0604020202020204" charset="0"/>
                        </a:rPr>
                        <a:t>≥11,0</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a:effectLst/>
                          <a:latin typeface="Inter" panose="020B0604020202020204" charset="0"/>
                          <a:ea typeface="Inter" panose="020B0604020202020204" charset="0"/>
                        </a:rPr>
                        <a:t>33</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a:effectLst/>
                          <a:latin typeface="Inter" panose="020B0604020202020204" charset="0"/>
                          <a:ea typeface="Inter" panose="020B0604020202020204" charset="0"/>
                        </a:rPr>
                        <a:t>10-10,9</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a:effectLst/>
                          <a:latin typeface="Inter" panose="020B0604020202020204" charset="0"/>
                          <a:ea typeface="Inter" panose="020B0604020202020204" charset="0"/>
                        </a:rPr>
                        <a:t>7,0-9,9</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a:effectLst/>
                          <a:latin typeface="Inter" panose="020B0604020202020204" charset="0"/>
                          <a:ea typeface="Inter" panose="020B0604020202020204" charset="0"/>
                        </a:rPr>
                        <a:t>&lt;7</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6186984"/>
                  </a:ext>
                </a:extLst>
              </a:tr>
              <a:tr h="379730">
                <a:tc>
                  <a:txBody>
                    <a:bodyPr/>
                    <a:lstStyle/>
                    <a:p>
                      <a:pPr>
                        <a:lnSpc>
                          <a:spcPct val="100000"/>
                        </a:lnSpc>
                        <a:spcAft>
                          <a:spcPts val="0"/>
                        </a:spcAft>
                      </a:pPr>
                      <a:r>
                        <a:rPr lang="en-US" sz="1400">
                          <a:effectLst/>
                          <a:latin typeface="Inter" panose="020B0604020202020204" charset="0"/>
                          <a:ea typeface="Inter" panose="020B0604020202020204" charset="0"/>
                        </a:rPr>
                        <a:t>Nam trưởng thành &gt;15 tuổi</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a:effectLst/>
                          <a:latin typeface="Inter" panose="020B0604020202020204" charset="0"/>
                          <a:ea typeface="Inter" panose="020B0604020202020204" charset="0"/>
                        </a:rPr>
                        <a:t>≥13,0</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a:effectLst/>
                          <a:latin typeface="Inter" panose="020B0604020202020204" charset="0"/>
                          <a:ea typeface="Inter" panose="020B0604020202020204" charset="0"/>
                        </a:rPr>
                        <a:t>39</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a:effectLst/>
                          <a:latin typeface="Inter" panose="020B0604020202020204" charset="0"/>
                          <a:ea typeface="Inter" panose="020B0604020202020204" charset="0"/>
                        </a:rPr>
                        <a:t>12-12,9</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a:effectLst/>
                          <a:latin typeface="Inter" panose="020B0604020202020204" charset="0"/>
                          <a:ea typeface="Inter" panose="020B0604020202020204" charset="0"/>
                        </a:rPr>
                        <a:t>9,0-11,9</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a:effectLst/>
                          <a:latin typeface="Inter" panose="020B0604020202020204" charset="0"/>
                          <a:ea typeface="Inter" panose="020B0604020202020204" charset="0"/>
                        </a:rPr>
                        <a:t>&lt;9</a:t>
                      </a:r>
                      <a:endParaRPr lang="en-US" sz="1400">
                        <a:effectLst/>
                        <a:latin typeface="Inter" panose="020B0604020202020204" charset="0"/>
                        <a:ea typeface="Inter" panose="020B060402020202020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2876669"/>
                  </a:ext>
                </a:extLst>
              </a:tr>
            </a:tbl>
          </a:graphicData>
        </a:graphic>
      </p:graphicFrame>
      <p:sp>
        <p:nvSpPr>
          <p:cNvPr id="5" name="Google Shape;352;p39">
            <a:extLst>
              <a:ext uri="{FF2B5EF4-FFF2-40B4-BE49-F238E27FC236}">
                <a16:creationId xmlns:a16="http://schemas.microsoft.com/office/drawing/2014/main" id="{627E8413-24E1-45F2-823F-CFCB69B1BBD1}"/>
              </a:ext>
            </a:extLst>
          </p:cNvPr>
          <p:cNvSpPr txBox="1">
            <a:spLocks/>
          </p:cNvSpPr>
          <p:nvPr/>
        </p:nvSpPr>
        <p:spPr>
          <a:xfrm>
            <a:off x="714300" y="555917"/>
            <a:ext cx="8124900" cy="553968"/>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r>
              <a:rPr lang="en-US" sz="2400"/>
              <a:t>2. PHÂN ĐỘ THIẾU MÁU</a:t>
            </a:r>
          </a:p>
        </p:txBody>
      </p:sp>
    </p:spTree>
    <p:extLst>
      <p:ext uri="{BB962C8B-B14F-4D97-AF65-F5344CB8AC3E}">
        <p14:creationId xmlns:p14="http://schemas.microsoft.com/office/powerpoint/2010/main" val="4052249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39"/>
          <p:cNvSpPr txBox="1">
            <a:spLocks noGrp="1"/>
          </p:cNvSpPr>
          <p:nvPr>
            <p:ph type="subTitle" idx="1"/>
          </p:nvPr>
        </p:nvSpPr>
        <p:spPr>
          <a:xfrm>
            <a:off x="714300" y="1213950"/>
            <a:ext cx="7870302" cy="3416290"/>
          </a:xfrm>
          <a:prstGeom prst="rect">
            <a:avLst/>
          </a:prstGeom>
        </p:spPr>
        <p:txBody>
          <a:bodyPr spcFirstLastPara="1" wrap="square" lIns="91425" tIns="91425" rIns="91425" bIns="91425" anchor="t" anchorCtr="0">
            <a:spAutoFit/>
          </a:bodyPr>
          <a:lstStyle/>
          <a:p>
            <a:pPr marL="0" lvl="0" indent="180000" algn="just" rtl="0">
              <a:lnSpc>
                <a:spcPct val="150000"/>
              </a:lnSpc>
              <a:spcBef>
                <a:spcPts val="0"/>
              </a:spcBef>
              <a:spcAft>
                <a:spcPts val="0"/>
              </a:spcAft>
              <a:buClr>
                <a:schemeClr val="dk1"/>
              </a:buClr>
              <a:buSzPts val="1100"/>
              <a:buFont typeface="Arial"/>
              <a:buNone/>
            </a:pPr>
            <a:r>
              <a:rPr lang="vi-VN"/>
              <a:t>Thiếu máu là một trong những vấn đề toàn cầu, làm ảnh hưởng sự phát triển về thể chất</a:t>
            </a:r>
            <a:r>
              <a:rPr lang="en-US"/>
              <a:t>, </a:t>
            </a:r>
            <a:r>
              <a:rPr lang="vi-VN"/>
              <a:t>tâm thần ở trẻ em và thanh thiếu niên, giảm hiệu quả làm việc ở người trưởng thành, để lại nhiều hậu quả lớn đối với sức khỏe con người cũng như sự phát triển của nền kinh tế - xã hội của cả hai nhóm quốc gia: phát triển và đang phát triển.</a:t>
            </a:r>
            <a:endParaRPr lang="en-US"/>
          </a:p>
          <a:p>
            <a:pPr marL="0" lvl="0" indent="180000" algn="just" rtl="0">
              <a:lnSpc>
                <a:spcPct val="150000"/>
              </a:lnSpc>
              <a:spcBef>
                <a:spcPts val="0"/>
              </a:spcBef>
              <a:spcAft>
                <a:spcPts val="0"/>
              </a:spcAft>
              <a:buClr>
                <a:schemeClr val="dk1"/>
              </a:buClr>
              <a:buSzPts val="1100"/>
              <a:buFont typeface="Arial"/>
              <a:buNone/>
            </a:pPr>
            <a:r>
              <a:rPr lang="vi-VN"/>
              <a:t>Thiếu máu thiếu sắt (TMTS) là nguyên nhân hàng đầu trong các nguyên nhân gây thiếu máu trên thế giới (chiếm khoảng 50%). Theo sự phát triển của khoa học kỹ thuật hiện đại, hiện nay TMTS được dễ dàng chẩn đoán nên rất hiếm khi đe dọa đến tính mạng của bệnh nhân, nhưng điều đáng chú ý ở đây là nó ảnh hưởng rất lớn đến chất lượng của cuộc sống của người bệnh vì vậy cần phải được chẩn đoán và điều trị nhanh chóng để làm giảm tác động của căn bệnh này đối với cuộc sống của họ. </a:t>
            </a:r>
            <a:endParaRPr/>
          </a:p>
        </p:txBody>
      </p:sp>
      <p:sp>
        <p:nvSpPr>
          <p:cNvPr id="352" name="Google Shape;352;p39"/>
          <p:cNvSpPr txBox="1">
            <a:spLocks noGrp="1"/>
          </p:cNvSpPr>
          <p:nvPr>
            <p:ph type="title"/>
          </p:nvPr>
        </p:nvSpPr>
        <p:spPr>
          <a:xfrm>
            <a:off x="714300" y="463585"/>
            <a:ext cx="3402600" cy="6463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a:t>GIỚI THIỆU</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9" name="Google Shape;339;p38"/>
          <p:cNvSpPr txBox="1">
            <a:spLocks noGrp="1"/>
          </p:cNvSpPr>
          <p:nvPr>
            <p:ph type="title" idx="2"/>
          </p:nvPr>
        </p:nvSpPr>
        <p:spPr>
          <a:xfrm>
            <a:off x="4450350" y="812888"/>
            <a:ext cx="3106800" cy="134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cxnSp>
        <p:nvCxnSpPr>
          <p:cNvPr id="340" name="Google Shape;340;p38"/>
          <p:cNvCxnSpPr/>
          <p:nvPr/>
        </p:nvCxnSpPr>
        <p:spPr>
          <a:xfrm>
            <a:off x="4661825" y="2198275"/>
            <a:ext cx="455400" cy="0"/>
          </a:xfrm>
          <a:prstGeom prst="straightConnector1">
            <a:avLst/>
          </a:prstGeom>
          <a:noFill/>
          <a:ln w="76200" cap="flat" cmpd="sng">
            <a:solidFill>
              <a:schemeClr val="dk2"/>
            </a:solidFill>
            <a:prstDash val="solid"/>
            <a:round/>
            <a:headEnd type="none" w="med" len="med"/>
            <a:tailEnd type="none" w="med" len="med"/>
          </a:ln>
        </p:spPr>
      </p:cxnSp>
      <p:sp>
        <p:nvSpPr>
          <p:cNvPr id="341" name="Google Shape;341;p38"/>
          <p:cNvSpPr/>
          <p:nvPr/>
        </p:nvSpPr>
        <p:spPr>
          <a:xfrm>
            <a:off x="190500" y="-155350"/>
            <a:ext cx="3351600" cy="4098600"/>
          </a:xfrm>
          <a:prstGeom prst="ellipse">
            <a:avLst/>
          </a:prstGeom>
          <a:noFill/>
          <a:ln w="19050" cap="flat" cmpd="sng">
            <a:solidFill>
              <a:srgbClr val="DB090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7487514" y="3367712"/>
            <a:ext cx="1656483" cy="1775669"/>
          </a:xfrm>
          <a:custGeom>
            <a:avLst/>
            <a:gdLst/>
            <a:ahLst/>
            <a:cxnLst/>
            <a:rect l="l" t="t" r="r" b="b"/>
            <a:pathLst>
              <a:path w="51757" h="55481" extrusionOk="0">
                <a:moveTo>
                  <a:pt x="51757" y="1"/>
                </a:moveTo>
                <a:cubicBezTo>
                  <a:pt x="44261" y="27563"/>
                  <a:pt x="24574" y="48863"/>
                  <a:pt x="0" y="55481"/>
                </a:cubicBezTo>
                <a:lnTo>
                  <a:pt x="51757" y="55481"/>
                </a:lnTo>
                <a:lnTo>
                  <a:pt x="517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7441200" y="-50"/>
            <a:ext cx="1702794" cy="1787031"/>
          </a:xfrm>
          <a:custGeom>
            <a:avLst/>
            <a:gdLst/>
            <a:ahLst/>
            <a:cxnLst/>
            <a:rect l="l" t="t" r="r" b="b"/>
            <a:pathLst>
              <a:path w="53204" h="55836" extrusionOk="0">
                <a:moveTo>
                  <a:pt x="0" y="0"/>
                </a:moveTo>
                <a:cubicBezTo>
                  <a:pt x="25238" y="6167"/>
                  <a:pt x="45566" y="27752"/>
                  <a:pt x="53204" y="55836"/>
                </a:cubicBezTo>
                <a:lnTo>
                  <a:pt x="53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8357250" y="2475350"/>
            <a:ext cx="2827200" cy="3520800"/>
          </a:xfrm>
          <a:prstGeom prst="ellipse">
            <a:avLst/>
          </a:prstGeom>
          <a:noFill/>
          <a:ln w="19050"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8090550" y="2475350"/>
            <a:ext cx="2827200" cy="3520800"/>
          </a:xfrm>
          <a:prstGeom prst="ellipse">
            <a:avLst/>
          </a:prstGeom>
          <a:noFill/>
          <a:ln w="19050"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41;p38">
            <a:extLst>
              <a:ext uri="{FF2B5EF4-FFF2-40B4-BE49-F238E27FC236}">
                <a16:creationId xmlns:a16="http://schemas.microsoft.com/office/drawing/2014/main" id="{18D5F5BF-0F77-4423-81D3-67D6552A1FAC}"/>
              </a:ext>
            </a:extLst>
          </p:cNvPr>
          <p:cNvSpPr/>
          <p:nvPr/>
        </p:nvSpPr>
        <p:spPr>
          <a:xfrm>
            <a:off x="714150" y="522441"/>
            <a:ext cx="3351600" cy="4098600"/>
          </a:xfrm>
          <a:prstGeom prst="ellipse">
            <a:avLst/>
          </a:prstGeom>
          <a:noFill/>
          <a:ln w="19050" cap="flat" cmpd="sng">
            <a:solidFill>
              <a:srgbClr val="DB090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txBox="1">
            <a:spLocks noGrp="1"/>
          </p:cNvSpPr>
          <p:nvPr>
            <p:ph type="title"/>
          </p:nvPr>
        </p:nvSpPr>
        <p:spPr>
          <a:xfrm>
            <a:off x="4450350" y="2509625"/>
            <a:ext cx="4693650" cy="116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t>CHẨN ĐOÁN</a:t>
            </a:r>
            <a:br>
              <a:rPr lang="en-US"/>
            </a:br>
            <a:r>
              <a:rPr lang="en-US"/>
              <a:t>VÀ ĐIỀU TRỊ</a:t>
            </a:r>
          </a:p>
        </p:txBody>
      </p:sp>
    </p:spTree>
    <p:extLst>
      <p:ext uri="{BB962C8B-B14F-4D97-AF65-F5344CB8AC3E}">
        <p14:creationId xmlns:p14="http://schemas.microsoft.com/office/powerpoint/2010/main" val="18069079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DB0909"/>
        </a:solidFill>
        <a:effectLst/>
      </p:bgPr>
    </p:bg>
    <p:spTree>
      <p:nvGrpSpPr>
        <p:cNvPr id="1" name=""/>
        <p:cNvGrpSpPr/>
        <p:nvPr/>
      </p:nvGrpSpPr>
      <p:grpSpPr>
        <a:xfrm>
          <a:off x="0" y="0"/>
          <a:ext cx="0" cy="0"/>
          <a:chOff x="0" y="0"/>
          <a:chExt cx="0" cy="0"/>
        </a:xfrm>
      </p:grpSpPr>
      <p:sp>
        <p:nvSpPr>
          <p:cNvPr id="8" name="Hộp Văn bản 7">
            <a:extLst>
              <a:ext uri="{FF2B5EF4-FFF2-40B4-BE49-F238E27FC236}">
                <a16:creationId xmlns:a16="http://schemas.microsoft.com/office/drawing/2014/main" id="{36B17E07-E24C-47E6-9FE9-DDF9D2E39E2D}"/>
              </a:ext>
            </a:extLst>
          </p:cNvPr>
          <p:cNvSpPr txBox="1"/>
          <p:nvPr/>
        </p:nvSpPr>
        <p:spPr>
          <a:xfrm>
            <a:off x="0" y="2140878"/>
            <a:ext cx="9144000" cy="861744"/>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a:buClr>
                <a:schemeClr val="dk2"/>
              </a:buClr>
              <a:buSzPts val="4200"/>
              <a:buFont typeface="Inter-Regular"/>
              <a:buNone/>
              <a:defRPr sz="3000">
                <a:solidFill>
                  <a:schemeClr val="dk2"/>
                </a:solidFill>
                <a:latin typeface="Inter-Regular"/>
                <a:ea typeface="Inter-Regular"/>
                <a:cs typeface="Inter-Regular"/>
                <a:sym typeface="Inter-Regular"/>
              </a:defRPr>
            </a:lvl1pPr>
            <a:lvl2pPr algn="ctr">
              <a:buClr>
                <a:schemeClr val="dk2"/>
              </a:buClr>
              <a:buSzPts val="4200"/>
              <a:buFont typeface="Inter-Regular"/>
              <a:buNone/>
              <a:defRPr sz="4200">
                <a:solidFill>
                  <a:schemeClr val="dk2"/>
                </a:solidFill>
                <a:latin typeface="Inter-Regular"/>
                <a:ea typeface="Inter-Regular"/>
                <a:cs typeface="Inter-Regular"/>
                <a:sym typeface="Inter-Regular"/>
              </a:defRPr>
            </a:lvl2pPr>
            <a:lvl3pPr algn="ctr">
              <a:buClr>
                <a:schemeClr val="dk2"/>
              </a:buClr>
              <a:buSzPts val="4200"/>
              <a:buFont typeface="Inter-Regular"/>
              <a:buNone/>
              <a:defRPr sz="4200">
                <a:solidFill>
                  <a:schemeClr val="dk2"/>
                </a:solidFill>
                <a:latin typeface="Inter-Regular"/>
                <a:ea typeface="Inter-Regular"/>
                <a:cs typeface="Inter-Regular"/>
                <a:sym typeface="Inter-Regular"/>
              </a:defRPr>
            </a:lvl3pPr>
            <a:lvl4pPr algn="ctr">
              <a:buClr>
                <a:schemeClr val="dk2"/>
              </a:buClr>
              <a:buSzPts val="4200"/>
              <a:buFont typeface="Inter-Regular"/>
              <a:buNone/>
              <a:defRPr sz="4200">
                <a:solidFill>
                  <a:schemeClr val="dk2"/>
                </a:solidFill>
                <a:latin typeface="Inter-Regular"/>
                <a:ea typeface="Inter-Regular"/>
                <a:cs typeface="Inter-Regular"/>
                <a:sym typeface="Inter-Regular"/>
              </a:defRPr>
            </a:lvl4pPr>
            <a:lvl5pPr algn="ctr">
              <a:buClr>
                <a:schemeClr val="dk2"/>
              </a:buClr>
              <a:buSzPts val="4200"/>
              <a:buFont typeface="Inter-Regular"/>
              <a:buNone/>
              <a:defRPr sz="4200">
                <a:solidFill>
                  <a:schemeClr val="dk2"/>
                </a:solidFill>
                <a:latin typeface="Inter-Regular"/>
                <a:ea typeface="Inter-Regular"/>
                <a:cs typeface="Inter-Regular"/>
                <a:sym typeface="Inter-Regular"/>
              </a:defRPr>
            </a:lvl5pPr>
            <a:lvl6pPr algn="ctr">
              <a:buClr>
                <a:schemeClr val="dk2"/>
              </a:buClr>
              <a:buSzPts val="4200"/>
              <a:buFont typeface="Inter-Regular"/>
              <a:buNone/>
              <a:defRPr sz="4200">
                <a:solidFill>
                  <a:schemeClr val="dk2"/>
                </a:solidFill>
                <a:latin typeface="Inter-Regular"/>
                <a:ea typeface="Inter-Regular"/>
                <a:cs typeface="Inter-Regular"/>
                <a:sym typeface="Inter-Regular"/>
              </a:defRPr>
            </a:lvl6pPr>
            <a:lvl7pPr algn="ctr">
              <a:buClr>
                <a:schemeClr val="dk2"/>
              </a:buClr>
              <a:buSzPts val="4200"/>
              <a:buFont typeface="Inter-Regular"/>
              <a:buNone/>
              <a:defRPr sz="4200">
                <a:solidFill>
                  <a:schemeClr val="dk2"/>
                </a:solidFill>
                <a:latin typeface="Inter-Regular"/>
                <a:ea typeface="Inter-Regular"/>
                <a:cs typeface="Inter-Regular"/>
                <a:sym typeface="Inter-Regular"/>
              </a:defRPr>
            </a:lvl7pPr>
            <a:lvl8pPr algn="ctr">
              <a:buClr>
                <a:schemeClr val="dk2"/>
              </a:buClr>
              <a:buSzPts val="4200"/>
              <a:buFont typeface="Inter-Regular"/>
              <a:buNone/>
              <a:defRPr sz="4200">
                <a:solidFill>
                  <a:schemeClr val="dk2"/>
                </a:solidFill>
                <a:latin typeface="Inter-Regular"/>
                <a:ea typeface="Inter-Regular"/>
                <a:cs typeface="Inter-Regular"/>
                <a:sym typeface="Inter-Regular"/>
              </a:defRPr>
            </a:lvl8pPr>
            <a:lvl9pPr algn="ctr">
              <a:buClr>
                <a:schemeClr val="dk2"/>
              </a:buClr>
              <a:buSzPts val="4200"/>
              <a:buFont typeface="Inter-Regular"/>
              <a:buNone/>
              <a:defRPr sz="4200">
                <a:solidFill>
                  <a:schemeClr val="dk2"/>
                </a:solidFill>
                <a:latin typeface="Inter-Regular"/>
                <a:ea typeface="Inter-Regular"/>
                <a:cs typeface="Inter-Regular"/>
                <a:sym typeface="Inter-Regular"/>
              </a:defRPr>
            </a:lvl9pPr>
          </a:lstStyle>
          <a:p>
            <a:pPr algn="ctr"/>
            <a:r>
              <a:rPr lang="en-US" sz="4400">
                <a:solidFill>
                  <a:schemeClr val="bg1">
                    <a:lumMod val="20000"/>
                    <a:lumOff val="80000"/>
                  </a:schemeClr>
                </a:solidFill>
              </a:rPr>
              <a:t>CHẨN ĐOÁN XÁC ĐỊNH</a:t>
            </a:r>
          </a:p>
        </p:txBody>
      </p:sp>
    </p:spTree>
    <p:extLst>
      <p:ext uri="{BB962C8B-B14F-4D97-AF65-F5344CB8AC3E}">
        <p14:creationId xmlns:p14="http://schemas.microsoft.com/office/powerpoint/2010/main" val="456257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4" name="Google Shape;351;p39">
            <a:extLst>
              <a:ext uri="{FF2B5EF4-FFF2-40B4-BE49-F238E27FC236}">
                <a16:creationId xmlns:a16="http://schemas.microsoft.com/office/drawing/2014/main" id="{FFD71B4A-CBBE-4310-BF1A-EBD5798BB2D8}"/>
              </a:ext>
            </a:extLst>
          </p:cNvPr>
          <p:cNvSpPr txBox="1">
            <a:spLocks/>
          </p:cNvSpPr>
          <p:nvPr/>
        </p:nvSpPr>
        <p:spPr>
          <a:xfrm>
            <a:off x="714300" y="1213950"/>
            <a:ext cx="7870302" cy="212362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180000" algn="just">
              <a:lnSpc>
                <a:spcPct val="150000"/>
              </a:lnSpc>
              <a:buNone/>
            </a:pPr>
            <a:r>
              <a:rPr lang="vi-VN" b="1">
                <a:solidFill>
                  <a:srgbClr val="000000"/>
                </a:solidFill>
                <a:effectLst/>
                <a:latin typeface="Inter" panose="020B0604020202020204" charset="0"/>
                <a:ea typeface="Inter" panose="020B0604020202020204" charset="0"/>
              </a:rPr>
              <a:t>Triệu chứng cơ năng:</a:t>
            </a:r>
            <a:endParaRPr lang="en-US" b="1">
              <a:solidFill>
                <a:srgbClr val="000000"/>
              </a:solidFill>
              <a:effectLst/>
              <a:latin typeface="Inter" panose="020B0604020202020204" charset="0"/>
              <a:ea typeface="Inter" panose="020B0604020202020204" charset="0"/>
            </a:endParaRPr>
          </a:p>
          <a:p>
            <a:pPr marL="0" indent="180000" algn="just">
              <a:lnSpc>
                <a:spcPct val="150000"/>
              </a:lnSpc>
              <a:buNone/>
            </a:pPr>
            <a:r>
              <a:rPr lang="en-US" i="1">
                <a:solidFill>
                  <a:srgbClr val="000000"/>
                </a:solidFill>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Mệt mỏi, cảm giác yếu ớt, chán ăn, giảm chất lượng cuộc sống.</a:t>
            </a:r>
            <a:endParaRPr lang="en-US" b="0" i="0">
              <a:solidFill>
                <a:srgbClr val="000000"/>
              </a:solidFill>
              <a:effectLst/>
              <a:latin typeface="Inter" panose="020B0604020202020204" charset="0"/>
              <a:ea typeface="Inter" panose="020B0604020202020204" charset="0"/>
            </a:endParaRPr>
          </a:p>
          <a:p>
            <a:pPr marL="0" indent="180000" algn="just">
              <a:lnSpc>
                <a:spcPct val="150000"/>
              </a:lnSpc>
              <a:buNone/>
            </a:pPr>
            <a:r>
              <a:rPr lang="en-US">
                <a:solidFill>
                  <a:srgbClr val="000000"/>
                </a:solidFill>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Choáng váng, chóng mặt, ù tai, hoa mắt, khó thở, nhất là khi gắng sức hoặc khi</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thay đổi tư thế</a:t>
            </a:r>
            <a:r>
              <a:rPr lang="en-US" b="0" i="0">
                <a:solidFill>
                  <a:srgbClr val="000000"/>
                </a:solidFill>
                <a:effectLst/>
                <a:latin typeface="Inter" panose="020B0604020202020204" charset="0"/>
                <a:ea typeface="Inter" panose="020B0604020202020204" charset="0"/>
              </a:rPr>
              <a:t>.</a:t>
            </a:r>
          </a:p>
          <a:p>
            <a:pPr marL="0" indent="180000" algn="just">
              <a:lnSpc>
                <a:spcPct val="150000"/>
              </a:lnSpc>
              <a:buNone/>
            </a:pPr>
            <a:r>
              <a:rPr lang="vi-VN" b="0" i="0">
                <a:solidFill>
                  <a:srgbClr val="000000"/>
                </a:solidFill>
                <a:effectLst/>
                <a:latin typeface="Inter" panose="020B0604020202020204" charset="0"/>
                <a:ea typeface="Inter" panose="020B0604020202020204" charset="0"/>
              </a:rPr>
              <a:t>- Hồi hộp, đánh trống ngực, tim đập nhanh.</a:t>
            </a:r>
            <a:endParaRPr lang="en-US">
              <a:solidFill>
                <a:srgbClr val="000000"/>
              </a:solidFill>
              <a:latin typeface="Inter" panose="020B0604020202020204" charset="0"/>
              <a:ea typeface="Inter" panose="020B0604020202020204" charset="0"/>
            </a:endParaRPr>
          </a:p>
          <a:p>
            <a:pPr marL="0" indent="180000" algn="just">
              <a:lnSpc>
                <a:spcPct val="150000"/>
              </a:lnSpc>
              <a:buNone/>
            </a:pP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Tê mỏi cơ bắp, chuột rút.</a:t>
            </a:r>
            <a:endParaRPr lang="en-US">
              <a:solidFill>
                <a:srgbClr val="000000"/>
              </a:solidFill>
              <a:latin typeface="Inter" panose="020B0604020202020204" charset="0"/>
              <a:ea typeface="Inter" panose="020B0604020202020204" charset="0"/>
            </a:endParaRPr>
          </a:p>
        </p:txBody>
      </p:sp>
      <p:sp>
        <p:nvSpPr>
          <p:cNvPr id="5" name="Google Shape;352;p39">
            <a:extLst>
              <a:ext uri="{FF2B5EF4-FFF2-40B4-BE49-F238E27FC236}">
                <a16:creationId xmlns:a16="http://schemas.microsoft.com/office/drawing/2014/main" id="{627E8413-24E1-45F2-823F-CFCB69B1BBD1}"/>
              </a:ext>
            </a:extLst>
          </p:cNvPr>
          <p:cNvSpPr txBox="1">
            <a:spLocks/>
          </p:cNvSpPr>
          <p:nvPr/>
        </p:nvSpPr>
        <p:spPr>
          <a:xfrm>
            <a:off x="714300" y="555917"/>
            <a:ext cx="8124900" cy="553968"/>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r>
              <a:rPr lang="en-US" sz="2400"/>
              <a:t>1. LÂM SÀNG</a:t>
            </a:r>
          </a:p>
        </p:txBody>
      </p:sp>
    </p:spTree>
    <p:extLst>
      <p:ext uri="{BB962C8B-B14F-4D97-AF65-F5344CB8AC3E}">
        <p14:creationId xmlns:p14="http://schemas.microsoft.com/office/powerpoint/2010/main" val="49088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4" name="Google Shape;351;p39">
            <a:extLst>
              <a:ext uri="{FF2B5EF4-FFF2-40B4-BE49-F238E27FC236}">
                <a16:creationId xmlns:a16="http://schemas.microsoft.com/office/drawing/2014/main" id="{FFD71B4A-CBBE-4310-BF1A-EBD5798BB2D8}"/>
              </a:ext>
            </a:extLst>
          </p:cNvPr>
          <p:cNvSpPr txBox="1">
            <a:spLocks/>
          </p:cNvSpPr>
          <p:nvPr/>
        </p:nvSpPr>
        <p:spPr>
          <a:xfrm>
            <a:off x="714300" y="1213950"/>
            <a:ext cx="4553891" cy="34162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180000" algn="just">
              <a:lnSpc>
                <a:spcPct val="150000"/>
              </a:lnSpc>
              <a:buNone/>
            </a:pPr>
            <a:r>
              <a:rPr lang="vi-VN" b="1">
                <a:solidFill>
                  <a:srgbClr val="000000"/>
                </a:solidFill>
                <a:effectLst/>
                <a:latin typeface="Inter" panose="020B0604020202020204" charset="0"/>
                <a:ea typeface="Inter" panose="020B0604020202020204" charset="0"/>
              </a:rPr>
              <a:t>Triệu chứng thực thể:</a:t>
            </a:r>
            <a:endParaRPr lang="en-US" b="1">
              <a:solidFill>
                <a:srgbClr val="000000"/>
              </a:solidFill>
              <a:effectLst/>
              <a:latin typeface="Inter" panose="020B0604020202020204" charset="0"/>
              <a:ea typeface="Inter" panose="020B0604020202020204" charset="0"/>
            </a:endParaRPr>
          </a:p>
          <a:p>
            <a:pPr marL="0" indent="180000" algn="just">
              <a:lnSpc>
                <a:spcPct val="150000"/>
              </a:lnSpc>
              <a:buNone/>
            </a:pP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Đầu: bướu trán (thiếu sắt nặng ở trẻ em).</a:t>
            </a:r>
            <a:endParaRPr lang="en-US" b="0" i="0">
              <a:solidFill>
                <a:srgbClr val="000000"/>
              </a:solidFill>
              <a:effectLst/>
              <a:latin typeface="Inter" panose="020B0604020202020204" charset="0"/>
              <a:ea typeface="Inter" panose="020B0604020202020204" charset="0"/>
            </a:endParaRPr>
          </a:p>
          <a:p>
            <a:pPr marL="0" indent="180000" algn="just">
              <a:lnSpc>
                <a:spcPct val="150000"/>
              </a:lnSpc>
              <a:buNone/>
            </a:pP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Mắt: võng mạc màu xanh, niêm mạc mắt nhạt.</a:t>
            </a:r>
            <a:endParaRPr lang="en-US" b="0" i="0">
              <a:solidFill>
                <a:srgbClr val="000000"/>
              </a:solidFill>
              <a:effectLst/>
              <a:latin typeface="Inter" panose="020B0604020202020204" charset="0"/>
              <a:ea typeface="Inter" panose="020B0604020202020204" charset="0"/>
            </a:endParaRPr>
          </a:p>
          <a:p>
            <a:pPr marL="0" indent="180000" algn="just">
              <a:lnSpc>
                <a:spcPct val="150000"/>
              </a:lnSpc>
              <a:buNone/>
            </a:pP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Miệng: viêm lưỡi, viêm khóe miệng.</a:t>
            </a:r>
            <a:endParaRPr lang="en-US" b="0" i="0">
              <a:solidFill>
                <a:srgbClr val="000000"/>
              </a:solidFill>
              <a:effectLst/>
              <a:latin typeface="Inter" panose="020B0604020202020204" charset="0"/>
              <a:ea typeface="Inter" panose="020B0604020202020204" charset="0"/>
            </a:endParaRPr>
          </a:p>
          <a:p>
            <a:pPr marL="0" indent="180000" algn="just">
              <a:lnSpc>
                <a:spcPct val="150000"/>
              </a:lnSpc>
              <a:buNone/>
            </a:pPr>
            <a:r>
              <a:rPr lang="en-US" b="0" i="0">
                <a:solidFill>
                  <a:srgbClr val="000000"/>
                </a:solidFill>
                <a:effectLst/>
                <a:latin typeface="Inter" panose="020B0604020202020204" charset="0"/>
                <a:ea typeface="Inter" panose="020B0604020202020204" charset="0"/>
              </a:rPr>
              <a:t>- G</a:t>
            </a:r>
            <a:r>
              <a:rPr lang="vi-VN" b="0" i="0">
                <a:solidFill>
                  <a:srgbClr val="000000"/>
                </a:solidFill>
                <a:effectLst/>
                <a:latin typeface="Inter" panose="020B0604020202020204" charset="0"/>
                <a:ea typeface="Inter" panose="020B0604020202020204" charset="0"/>
              </a:rPr>
              <a:t>iảm trương lực cơ, nhịp tim nhanh.</a:t>
            </a:r>
            <a:endParaRPr lang="en-US" b="0" i="0">
              <a:solidFill>
                <a:srgbClr val="000000"/>
              </a:solidFill>
              <a:effectLst/>
              <a:latin typeface="Inter" panose="020B0604020202020204" charset="0"/>
              <a:ea typeface="Inter" panose="020B0604020202020204" charset="0"/>
            </a:endParaRPr>
          </a:p>
          <a:p>
            <a:pPr marL="0" indent="180000" algn="just">
              <a:lnSpc>
                <a:spcPct val="150000"/>
              </a:lnSpc>
              <a:buNone/>
            </a:pP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Tóc dễ gãy rụng, móng tay móng chân biến dạng dẹt, lõm.</a:t>
            </a:r>
            <a:endParaRPr lang="en-US" b="0" i="0">
              <a:solidFill>
                <a:srgbClr val="000000"/>
              </a:solidFill>
              <a:effectLst/>
              <a:latin typeface="Inter" panose="020B0604020202020204" charset="0"/>
              <a:ea typeface="Inter" panose="020B0604020202020204" charset="0"/>
            </a:endParaRPr>
          </a:p>
          <a:p>
            <a:pPr marL="0" indent="180000" algn="just">
              <a:lnSpc>
                <a:spcPct val="150000"/>
              </a:lnSpc>
              <a:buNone/>
            </a:pP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Đau nhức xương.</a:t>
            </a:r>
            <a:endParaRPr lang="en-US" b="0" i="0">
              <a:solidFill>
                <a:srgbClr val="000000"/>
              </a:solidFill>
              <a:effectLst/>
              <a:latin typeface="Inter" panose="020B0604020202020204" charset="0"/>
              <a:ea typeface="Inter" panose="020B0604020202020204" charset="0"/>
            </a:endParaRPr>
          </a:p>
          <a:p>
            <a:pPr marL="0" indent="180000" algn="just">
              <a:lnSpc>
                <a:spcPct val="150000"/>
              </a:lnSpc>
              <a:buNone/>
            </a:pP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Bụng: gan to, lách to.</a:t>
            </a:r>
            <a:endParaRPr lang="en-US" b="0" i="0">
              <a:solidFill>
                <a:srgbClr val="000000"/>
              </a:solidFill>
              <a:effectLst/>
              <a:latin typeface="Inter" panose="020B0604020202020204" charset="0"/>
              <a:ea typeface="Inter" panose="020B0604020202020204" charset="0"/>
            </a:endParaRPr>
          </a:p>
          <a:p>
            <a:pPr marL="0" indent="180000" algn="just">
              <a:lnSpc>
                <a:spcPct val="150000"/>
              </a:lnSpc>
              <a:buNone/>
            </a:pP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Trực tràng: tiêu ra máu.</a:t>
            </a:r>
            <a:endParaRPr lang="en-US" sz="1100">
              <a:solidFill>
                <a:srgbClr val="000000"/>
              </a:solidFill>
              <a:latin typeface="Inter" panose="020B0604020202020204" charset="0"/>
              <a:ea typeface="Inter" panose="020B0604020202020204" charset="0"/>
            </a:endParaRPr>
          </a:p>
        </p:txBody>
      </p:sp>
      <p:sp>
        <p:nvSpPr>
          <p:cNvPr id="5" name="Google Shape;352;p39">
            <a:extLst>
              <a:ext uri="{FF2B5EF4-FFF2-40B4-BE49-F238E27FC236}">
                <a16:creationId xmlns:a16="http://schemas.microsoft.com/office/drawing/2014/main" id="{627E8413-24E1-45F2-823F-CFCB69B1BBD1}"/>
              </a:ext>
            </a:extLst>
          </p:cNvPr>
          <p:cNvSpPr txBox="1">
            <a:spLocks/>
          </p:cNvSpPr>
          <p:nvPr/>
        </p:nvSpPr>
        <p:spPr>
          <a:xfrm>
            <a:off x="714300" y="555917"/>
            <a:ext cx="8124900" cy="553968"/>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r>
              <a:rPr lang="en-US" sz="2400"/>
              <a:t>1. LÂM SÀNG</a:t>
            </a:r>
          </a:p>
        </p:txBody>
      </p:sp>
      <p:pic>
        <p:nvPicPr>
          <p:cNvPr id="6" name="Picture 2" descr="Không có mô tả.">
            <a:extLst>
              <a:ext uri="{FF2B5EF4-FFF2-40B4-BE49-F238E27FC236}">
                <a16:creationId xmlns:a16="http://schemas.microsoft.com/office/drawing/2014/main" id="{3852FFE4-3504-4014-8D76-1E9784995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8191" y="1487670"/>
            <a:ext cx="3571009" cy="286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38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4" name="Google Shape;351;p39">
            <a:extLst>
              <a:ext uri="{FF2B5EF4-FFF2-40B4-BE49-F238E27FC236}">
                <a16:creationId xmlns:a16="http://schemas.microsoft.com/office/drawing/2014/main" id="{FFD71B4A-CBBE-4310-BF1A-EBD5798BB2D8}"/>
              </a:ext>
            </a:extLst>
          </p:cNvPr>
          <p:cNvSpPr txBox="1">
            <a:spLocks/>
          </p:cNvSpPr>
          <p:nvPr/>
        </p:nvSpPr>
        <p:spPr>
          <a:xfrm>
            <a:off x="714300" y="1213950"/>
            <a:ext cx="7870302" cy="244679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180000" algn="just">
              <a:lnSpc>
                <a:spcPct val="150000"/>
              </a:lnSpc>
              <a:buNone/>
            </a:pPr>
            <a:r>
              <a:rPr lang="vi-VN" b="1">
                <a:solidFill>
                  <a:srgbClr val="000000"/>
                </a:solidFill>
                <a:effectLst/>
                <a:latin typeface="Inter" panose="020B0604020202020204" charset="0"/>
                <a:ea typeface="Inter" panose="020B0604020202020204" charset="0"/>
              </a:rPr>
              <a:t>Tiền căn:</a:t>
            </a:r>
            <a:endParaRPr lang="en-US" b="1">
              <a:solidFill>
                <a:srgbClr val="000000"/>
              </a:solidFill>
              <a:effectLst/>
              <a:latin typeface="Inter" panose="020B0604020202020204" charset="0"/>
              <a:ea typeface="Inter" panose="020B0604020202020204" charset="0"/>
            </a:endParaRPr>
          </a:p>
          <a:p>
            <a:pPr marL="0" indent="180000" algn="just">
              <a:lnSpc>
                <a:spcPct val="150000"/>
              </a:lnSpc>
              <a:buNone/>
            </a:pPr>
            <a:r>
              <a:rPr lang="en-US">
                <a:solidFill>
                  <a:srgbClr val="000000"/>
                </a:solidFill>
                <a:latin typeface="Inter" panose="020B0604020202020204" charset="0"/>
                <a:ea typeface="Inter" panose="020B0604020202020204" charset="0"/>
              </a:rPr>
              <a:t>- S</a:t>
            </a:r>
            <a:r>
              <a:rPr lang="vi-VN" b="0" i="0">
                <a:solidFill>
                  <a:srgbClr val="000000"/>
                </a:solidFill>
                <a:effectLst/>
                <a:latin typeface="Inter" panose="020B0604020202020204" charset="0"/>
                <a:ea typeface="Inter" panose="020B0604020202020204" charset="0"/>
              </a:rPr>
              <a:t>inh non, nhẹ cân</a:t>
            </a:r>
            <a:r>
              <a:rPr lang="en-US" b="0" i="0">
                <a:solidFill>
                  <a:srgbClr val="000000"/>
                </a:solidFill>
                <a:effectLst/>
                <a:latin typeface="Inter" panose="020B0604020202020204" charset="0"/>
                <a:ea typeface="Inter" panose="020B0604020202020204" charset="0"/>
              </a:rPr>
              <a:t>.</a:t>
            </a:r>
          </a:p>
          <a:p>
            <a:pPr marL="0" indent="180000" algn="just">
              <a:lnSpc>
                <a:spcPct val="150000"/>
              </a:lnSpc>
              <a:buNone/>
            </a:pPr>
            <a:r>
              <a:rPr lang="en-US" b="0" i="0">
                <a:solidFill>
                  <a:srgbClr val="000000"/>
                </a:solidFill>
                <a:effectLst/>
                <a:latin typeface="Inter" panose="020B0604020202020204" charset="0"/>
                <a:ea typeface="Inter" panose="020B0604020202020204" charset="0"/>
              </a:rPr>
              <a:t>- T</a:t>
            </a:r>
            <a:r>
              <a:rPr lang="vi-VN" b="0" i="0">
                <a:solidFill>
                  <a:srgbClr val="000000"/>
                </a:solidFill>
                <a:effectLst/>
                <a:latin typeface="Inter" panose="020B0604020202020204" charset="0"/>
                <a:ea typeface="Inter" panose="020B0604020202020204" charset="0"/>
              </a:rPr>
              <a:t>uổi ăn dặm, chế độ ăn không cân đối</a:t>
            </a:r>
            <a:r>
              <a:rPr lang="en-US">
                <a:solidFill>
                  <a:srgbClr val="000000"/>
                </a:solidFill>
                <a:latin typeface="Inter" panose="020B0604020202020204" charset="0"/>
                <a:ea typeface="Inter" panose="020B0604020202020204" charset="0"/>
              </a:rPr>
              <a:t>.</a:t>
            </a:r>
          </a:p>
          <a:p>
            <a:pPr marL="0" indent="180000" algn="just">
              <a:lnSpc>
                <a:spcPct val="150000"/>
              </a:lnSpc>
              <a:buNone/>
            </a:pPr>
            <a:r>
              <a:rPr lang="en-US" b="0" i="0">
                <a:solidFill>
                  <a:srgbClr val="000000"/>
                </a:solidFill>
                <a:effectLst/>
                <a:latin typeface="Inter" panose="020B0604020202020204" charset="0"/>
                <a:ea typeface="Inter" panose="020B0604020202020204" charset="0"/>
              </a:rPr>
              <a:t>- T</a:t>
            </a:r>
            <a:r>
              <a:rPr lang="vi-VN" b="0" i="0">
                <a:solidFill>
                  <a:srgbClr val="000000"/>
                </a:solidFill>
                <a:effectLst/>
                <a:latin typeface="Inter" panose="020B0604020202020204" charset="0"/>
                <a:ea typeface="Inter" panose="020B0604020202020204" charset="0"/>
              </a:rPr>
              <a:t>rẻ nữ</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tuổi dậy thì</a:t>
            </a:r>
            <a:r>
              <a:rPr lang="en-US" b="0" i="0">
                <a:solidFill>
                  <a:srgbClr val="000000"/>
                </a:solidFill>
                <a:effectLst/>
                <a:latin typeface="Inter" panose="020B0604020202020204" charset="0"/>
                <a:ea typeface="Inter" panose="020B0604020202020204" charset="0"/>
              </a:rPr>
              <a:t>,</a:t>
            </a:r>
            <a:r>
              <a:rPr lang="vi-VN" b="0" i="0">
                <a:solidFill>
                  <a:srgbClr val="000000"/>
                </a:solidFill>
                <a:effectLst/>
                <a:latin typeface="Inter" panose="020B0604020202020204" charset="0"/>
                <a:ea typeface="Inter" panose="020B0604020202020204" charset="0"/>
              </a:rPr>
              <a:t> rong kinh</a:t>
            </a:r>
            <a:r>
              <a:rPr lang="en-US" b="0" i="0">
                <a:solidFill>
                  <a:srgbClr val="000000"/>
                </a:solidFill>
                <a:effectLst/>
                <a:latin typeface="Inter" panose="020B0604020202020204" charset="0"/>
                <a:ea typeface="Inter" panose="020B0604020202020204" charset="0"/>
              </a:rPr>
              <a:t>.</a:t>
            </a:r>
          </a:p>
          <a:p>
            <a:pPr marL="0" indent="180000" algn="just">
              <a:lnSpc>
                <a:spcPct val="150000"/>
              </a:lnSpc>
              <a:buNone/>
            </a:pPr>
            <a:r>
              <a:rPr lang="en-US">
                <a:solidFill>
                  <a:srgbClr val="000000"/>
                </a:solidFill>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Bệnh lý tiêu hóa: viêm loét dạ dày, tá tràng, xuất huyết tiêu hóa.</a:t>
            </a:r>
            <a:endParaRPr lang="en-US">
              <a:solidFill>
                <a:srgbClr val="000000"/>
              </a:solidFill>
              <a:latin typeface="Inter" panose="020B0604020202020204" charset="0"/>
              <a:ea typeface="Inter" panose="020B0604020202020204" charset="0"/>
            </a:endParaRPr>
          </a:p>
          <a:p>
            <a:pPr marL="0" indent="180000" algn="just">
              <a:lnSpc>
                <a:spcPct val="150000"/>
              </a:lnSpc>
              <a:buNone/>
            </a:pP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Nhiễm trùng: Giardia giảm hấp thu sắt lâm sàng có gợi ý thiếu máu và có một</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nguyên nhân mất máu rỉ rả</a:t>
            </a:r>
            <a:r>
              <a:rPr lang="en-US" b="0" i="0">
                <a:solidFill>
                  <a:srgbClr val="000000"/>
                </a:solidFill>
                <a:effectLst/>
                <a:latin typeface="Inter" panose="020B0604020202020204" charset="0"/>
                <a:ea typeface="Inter" panose="020B0604020202020204" charset="0"/>
              </a:rPr>
              <a:t>.</a:t>
            </a:r>
            <a:endParaRPr lang="en-US">
              <a:effectLst/>
              <a:latin typeface="Inter" panose="020B0604020202020204" charset="0"/>
              <a:ea typeface="Inter" panose="020B0604020202020204" charset="0"/>
              <a:cs typeface="Times New Roman" panose="02020603050405020304" pitchFamily="18" charset="0"/>
            </a:endParaRPr>
          </a:p>
        </p:txBody>
      </p:sp>
      <p:sp>
        <p:nvSpPr>
          <p:cNvPr id="5" name="Google Shape;352;p39">
            <a:extLst>
              <a:ext uri="{FF2B5EF4-FFF2-40B4-BE49-F238E27FC236}">
                <a16:creationId xmlns:a16="http://schemas.microsoft.com/office/drawing/2014/main" id="{627E8413-24E1-45F2-823F-CFCB69B1BBD1}"/>
              </a:ext>
            </a:extLst>
          </p:cNvPr>
          <p:cNvSpPr txBox="1">
            <a:spLocks/>
          </p:cNvSpPr>
          <p:nvPr/>
        </p:nvSpPr>
        <p:spPr>
          <a:xfrm>
            <a:off x="714300" y="555917"/>
            <a:ext cx="8124900" cy="553968"/>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r>
              <a:rPr lang="en-US" sz="2400"/>
              <a:t>1. LÂM SÀNG</a:t>
            </a:r>
          </a:p>
        </p:txBody>
      </p:sp>
    </p:spTree>
    <p:extLst>
      <p:ext uri="{BB962C8B-B14F-4D97-AF65-F5344CB8AC3E}">
        <p14:creationId xmlns:p14="http://schemas.microsoft.com/office/powerpoint/2010/main" val="175328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4" name="Google Shape;351;p39">
            <a:extLst>
              <a:ext uri="{FF2B5EF4-FFF2-40B4-BE49-F238E27FC236}">
                <a16:creationId xmlns:a16="http://schemas.microsoft.com/office/drawing/2014/main" id="{FFD71B4A-CBBE-4310-BF1A-EBD5798BB2D8}"/>
              </a:ext>
            </a:extLst>
          </p:cNvPr>
          <p:cNvSpPr txBox="1">
            <a:spLocks/>
          </p:cNvSpPr>
          <p:nvPr/>
        </p:nvSpPr>
        <p:spPr>
          <a:xfrm>
            <a:off x="714300" y="1213950"/>
            <a:ext cx="7870302" cy="276995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180000" algn="just">
              <a:lnSpc>
                <a:spcPct val="150000"/>
              </a:lnSpc>
              <a:buNone/>
            </a:pPr>
            <a:r>
              <a:rPr lang="vi-VN" b="1" i="0" dirty="0">
                <a:solidFill>
                  <a:schemeClr val="tx1"/>
                </a:solidFill>
                <a:effectLst/>
                <a:latin typeface="Inter" panose="020B0604020202020204" charset="0"/>
                <a:ea typeface="Inter" panose="020B0604020202020204" charset="0"/>
              </a:rPr>
              <a:t>Tổng phân tích tế bào máu:</a:t>
            </a:r>
            <a:r>
              <a:rPr lang="vi-VN" i="0" dirty="0">
                <a:solidFill>
                  <a:schemeClr val="tx1"/>
                </a:solidFill>
                <a:effectLst/>
                <a:latin typeface="Inter" panose="020B0604020202020204" charset="0"/>
                <a:ea typeface="Inter" panose="020B0604020202020204" charset="0"/>
              </a:rPr>
              <a:t> </a:t>
            </a:r>
            <a:r>
              <a:rPr lang="vi-VN" i="0" dirty="0">
                <a:solidFill>
                  <a:srgbClr val="000000"/>
                </a:solidFill>
                <a:effectLst/>
                <a:latin typeface="Inter" panose="020B0604020202020204" charset="0"/>
                <a:ea typeface="Inter" panose="020B0604020202020204" charset="0"/>
              </a:rPr>
              <a:t>thiếu máu hồng cầu nhỏ nhược sắc, hồng cầu đa kích</a:t>
            </a:r>
            <a:r>
              <a:rPr lang="en-US" i="0" dirty="0">
                <a:solidFill>
                  <a:srgbClr val="000000"/>
                </a:solidFill>
                <a:effectLst/>
                <a:latin typeface="Inter" panose="020B0604020202020204" charset="0"/>
                <a:ea typeface="Inter" panose="020B0604020202020204" charset="0"/>
              </a:rPr>
              <a:t> </a:t>
            </a:r>
            <a:r>
              <a:rPr lang="vi-VN" i="0" dirty="0">
                <a:solidFill>
                  <a:srgbClr val="000000"/>
                </a:solidFill>
                <a:effectLst/>
                <a:latin typeface="Inter" panose="020B0604020202020204" charset="0"/>
                <a:ea typeface="Inter" panose="020B0604020202020204" charset="0"/>
              </a:rPr>
              <a:t>thước, đa hình dạng</a:t>
            </a:r>
            <a:r>
              <a:rPr lang="en-US" i="0" dirty="0">
                <a:solidFill>
                  <a:srgbClr val="000000"/>
                </a:solidFill>
                <a:effectLst/>
                <a:latin typeface="Inter" panose="020B0604020202020204" charset="0"/>
                <a:ea typeface="Inter" panose="020B0604020202020204" charset="0"/>
              </a:rPr>
              <a:t>.</a:t>
            </a:r>
          </a:p>
          <a:p>
            <a:pPr marL="0" indent="180000" algn="just">
              <a:lnSpc>
                <a:spcPct val="150000"/>
              </a:lnSpc>
              <a:buNone/>
            </a:pPr>
            <a:r>
              <a:rPr lang="vi-VN" b="1" i="0" dirty="0">
                <a:solidFill>
                  <a:schemeClr val="tx1"/>
                </a:solidFill>
                <a:effectLst/>
                <a:latin typeface="Inter" panose="020B0604020202020204" charset="0"/>
                <a:ea typeface="Inter" panose="020B0604020202020204" charset="0"/>
              </a:rPr>
              <a:t>Sắt huyết thanh</a:t>
            </a:r>
            <a:r>
              <a:rPr lang="en-US" b="1" i="0" dirty="0">
                <a:solidFill>
                  <a:schemeClr val="tx1"/>
                </a:solidFill>
                <a:effectLst/>
                <a:latin typeface="Inter" panose="020B0604020202020204" charset="0"/>
                <a:ea typeface="Inter" panose="020B0604020202020204" charset="0"/>
              </a:rPr>
              <a:t>:</a:t>
            </a:r>
            <a:r>
              <a:rPr lang="vi-VN" i="0" dirty="0">
                <a:solidFill>
                  <a:schemeClr val="tx1"/>
                </a:solidFill>
                <a:effectLst/>
                <a:latin typeface="Inter" panose="020B0604020202020204" charset="0"/>
                <a:ea typeface="Inter" panose="020B0604020202020204" charset="0"/>
              </a:rPr>
              <a:t> </a:t>
            </a:r>
            <a:r>
              <a:rPr lang="vi-VN" i="0" dirty="0">
                <a:solidFill>
                  <a:srgbClr val="000000"/>
                </a:solidFill>
                <a:effectLst/>
                <a:latin typeface="Inter" panose="020B0604020202020204" charset="0"/>
                <a:ea typeface="Inter" panose="020B0604020202020204" charset="0"/>
              </a:rPr>
              <a:t>giảm</a:t>
            </a:r>
            <a:r>
              <a:rPr lang="en-US" i="0" dirty="0">
                <a:solidFill>
                  <a:srgbClr val="000000"/>
                </a:solidFill>
                <a:effectLst/>
                <a:latin typeface="Inter" panose="020B0604020202020204" charset="0"/>
                <a:ea typeface="Inter" panose="020B0604020202020204" charset="0"/>
              </a:rPr>
              <a:t>.</a:t>
            </a:r>
          </a:p>
          <a:p>
            <a:pPr marL="0" indent="180000" algn="just">
              <a:lnSpc>
                <a:spcPct val="150000"/>
              </a:lnSpc>
              <a:buNone/>
            </a:pPr>
            <a:r>
              <a:rPr lang="en-US" b="1" dirty="0">
                <a:solidFill>
                  <a:schemeClr val="tx1"/>
                </a:solidFill>
                <a:latin typeface="Inter" panose="020B0604020202020204" charset="0"/>
                <a:ea typeface="Inter" panose="020B0604020202020204" charset="0"/>
              </a:rPr>
              <a:t>F</a:t>
            </a:r>
            <a:r>
              <a:rPr lang="vi-VN" b="1" i="0" dirty="0">
                <a:solidFill>
                  <a:schemeClr val="tx1"/>
                </a:solidFill>
                <a:effectLst/>
                <a:latin typeface="Inter" panose="020B0604020202020204" charset="0"/>
                <a:ea typeface="Inter" panose="020B0604020202020204" charset="0"/>
              </a:rPr>
              <a:t>erritin</a:t>
            </a:r>
            <a:r>
              <a:rPr lang="en-US" b="1" i="0" dirty="0">
                <a:solidFill>
                  <a:schemeClr val="tx1"/>
                </a:solidFill>
                <a:effectLst/>
                <a:latin typeface="Inter" panose="020B0604020202020204" charset="0"/>
                <a:ea typeface="Inter" panose="020B0604020202020204" charset="0"/>
              </a:rPr>
              <a:t>:</a:t>
            </a:r>
            <a:r>
              <a:rPr lang="vi-VN" i="0" dirty="0">
                <a:solidFill>
                  <a:schemeClr val="tx1"/>
                </a:solidFill>
                <a:effectLst/>
                <a:latin typeface="Inter" panose="020B0604020202020204" charset="0"/>
                <a:ea typeface="Inter" panose="020B0604020202020204" charset="0"/>
              </a:rPr>
              <a:t> </a:t>
            </a:r>
            <a:r>
              <a:rPr lang="vi-VN" i="0" dirty="0">
                <a:solidFill>
                  <a:srgbClr val="000000"/>
                </a:solidFill>
                <a:effectLst/>
                <a:latin typeface="Inter" panose="020B0604020202020204" charset="0"/>
                <a:ea typeface="Inter" panose="020B0604020202020204" charset="0"/>
              </a:rPr>
              <a:t>giảm</a:t>
            </a:r>
            <a:r>
              <a:rPr lang="en-US" i="0" dirty="0">
                <a:solidFill>
                  <a:srgbClr val="000000"/>
                </a:solidFill>
                <a:effectLst/>
                <a:latin typeface="Inter" panose="020B0604020202020204" charset="0"/>
                <a:ea typeface="Inter" panose="020B0604020202020204" charset="0"/>
              </a:rPr>
              <a:t>.</a:t>
            </a:r>
          </a:p>
          <a:p>
            <a:pPr marL="0" indent="180000" algn="just">
              <a:lnSpc>
                <a:spcPct val="150000"/>
              </a:lnSpc>
              <a:buNone/>
            </a:pPr>
            <a:r>
              <a:rPr lang="en-US" b="1" i="0" dirty="0">
                <a:solidFill>
                  <a:schemeClr val="tx1"/>
                </a:solidFill>
                <a:effectLst/>
                <a:latin typeface="Inter" panose="020B0604020202020204" charset="0"/>
                <a:ea typeface="Inter" panose="020B0604020202020204" charset="0"/>
              </a:rPr>
              <a:t>S</a:t>
            </a:r>
            <a:r>
              <a:rPr lang="vi-VN" b="1" i="0" dirty="0">
                <a:solidFill>
                  <a:schemeClr val="tx1"/>
                </a:solidFill>
                <a:effectLst/>
                <a:latin typeface="Inter" panose="020B0604020202020204" charset="0"/>
                <a:ea typeface="Inter" panose="020B0604020202020204" charset="0"/>
              </a:rPr>
              <a:t>ắt trong tủy</a:t>
            </a:r>
            <a:r>
              <a:rPr lang="en-US" b="1" i="0" dirty="0">
                <a:solidFill>
                  <a:schemeClr val="tx1"/>
                </a:solidFill>
                <a:effectLst/>
                <a:latin typeface="Inter" panose="020B0604020202020204" charset="0"/>
                <a:ea typeface="Inter" panose="020B0604020202020204" charset="0"/>
              </a:rPr>
              <a:t>:</a:t>
            </a:r>
            <a:r>
              <a:rPr lang="vi-VN" i="0" dirty="0">
                <a:solidFill>
                  <a:schemeClr val="tx1"/>
                </a:solidFill>
                <a:effectLst/>
                <a:latin typeface="Inter" panose="020B0604020202020204" charset="0"/>
                <a:ea typeface="Inter" panose="020B0604020202020204" charset="0"/>
              </a:rPr>
              <a:t> </a:t>
            </a:r>
            <a:r>
              <a:rPr lang="vi-VN" i="0" dirty="0">
                <a:solidFill>
                  <a:srgbClr val="000000"/>
                </a:solidFill>
                <a:effectLst/>
                <a:latin typeface="Inter" panose="020B0604020202020204" charset="0"/>
                <a:ea typeface="Inter" panose="020B0604020202020204" charset="0"/>
              </a:rPr>
              <a:t>giảm.</a:t>
            </a:r>
            <a:endParaRPr lang="en-US" i="0" dirty="0">
              <a:solidFill>
                <a:srgbClr val="000000"/>
              </a:solidFill>
              <a:effectLst/>
              <a:latin typeface="Inter" panose="020B0604020202020204" charset="0"/>
              <a:ea typeface="Inter" panose="020B0604020202020204" charset="0"/>
            </a:endParaRPr>
          </a:p>
          <a:p>
            <a:pPr marL="0" indent="180000" algn="just">
              <a:lnSpc>
                <a:spcPct val="150000"/>
              </a:lnSpc>
              <a:buNone/>
            </a:pPr>
            <a:r>
              <a:rPr lang="vi-VN" b="0" i="0" dirty="0">
                <a:solidFill>
                  <a:srgbClr val="000000"/>
                </a:solidFill>
                <a:effectLst/>
                <a:latin typeface="Inter" panose="020B0604020202020204" charset="0"/>
                <a:ea typeface="Inter" panose="020B0604020202020204" charset="0"/>
              </a:rPr>
              <a:t>Tuy nhiên khi ferritin không giảm thì không loại bỏ được thiếu máu do thiếu sắt vì</a:t>
            </a:r>
            <a:r>
              <a:rPr lang="en-US" b="0" i="0" dirty="0">
                <a:solidFill>
                  <a:srgbClr val="000000"/>
                </a:solidFill>
                <a:effectLst/>
                <a:latin typeface="Inter" panose="020B0604020202020204" charset="0"/>
                <a:ea typeface="Inter" panose="020B0604020202020204" charset="0"/>
              </a:rPr>
              <a:t> </a:t>
            </a:r>
            <a:r>
              <a:rPr lang="vi-VN" b="0" i="0" dirty="0">
                <a:solidFill>
                  <a:srgbClr val="000000"/>
                </a:solidFill>
                <a:effectLst/>
                <a:latin typeface="Inter" panose="020B0604020202020204" charset="0"/>
                <a:ea typeface="Inter" panose="020B0604020202020204" charset="0"/>
              </a:rPr>
              <a:t>ferritin có thể không giảm nếu bệnh nhân có biểu hiện viêm nhiễm đi kèm.</a:t>
            </a:r>
            <a:r>
              <a:rPr lang="en-US" b="0" i="0" dirty="0">
                <a:solidFill>
                  <a:srgbClr val="000000"/>
                </a:solidFill>
                <a:effectLst/>
                <a:latin typeface="Inter" panose="020B0604020202020204" charset="0"/>
                <a:ea typeface="Inter" panose="020B0604020202020204" charset="0"/>
              </a:rPr>
              <a:t> </a:t>
            </a:r>
            <a:r>
              <a:rPr lang="vi-VN" b="0" i="0" dirty="0">
                <a:solidFill>
                  <a:srgbClr val="000000"/>
                </a:solidFill>
                <a:effectLst/>
                <a:latin typeface="Inter" panose="020B0604020202020204" charset="0"/>
                <a:ea typeface="Inter" panose="020B0604020202020204" charset="0"/>
              </a:rPr>
              <a:t>Trong trường</a:t>
            </a:r>
            <a:r>
              <a:rPr lang="en-US" b="0" i="0" dirty="0">
                <a:solidFill>
                  <a:srgbClr val="000000"/>
                </a:solidFill>
                <a:effectLst/>
                <a:latin typeface="Inter" panose="020B0604020202020204" charset="0"/>
                <a:ea typeface="Inter" panose="020B0604020202020204" charset="0"/>
              </a:rPr>
              <a:t> </a:t>
            </a:r>
            <a:r>
              <a:rPr lang="vi-VN" b="0" i="0" dirty="0">
                <a:solidFill>
                  <a:srgbClr val="000000"/>
                </a:solidFill>
                <a:effectLst/>
                <a:latin typeface="Inter" panose="020B0604020202020204" charset="0"/>
                <a:ea typeface="Inter" panose="020B0604020202020204" charset="0"/>
              </a:rPr>
              <a:t>hợp này cần phối hợp lâm sàng, kiểm tra ổ viêm, CRP, nồng độ transferrin</a:t>
            </a:r>
            <a:r>
              <a:rPr lang="en-US" b="0" i="0" dirty="0">
                <a:solidFill>
                  <a:srgbClr val="000000"/>
                </a:solidFill>
                <a:effectLst/>
                <a:latin typeface="Inter" panose="020B0604020202020204" charset="0"/>
                <a:ea typeface="Inter" panose="020B0604020202020204" charset="0"/>
              </a:rPr>
              <a:t> </a:t>
            </a:r>
            <a:r>
              <a:rPr lang="vi-VN" b="0" i="0" dirty="0">
                <a:solidFill>
                  <a:srgbClr val="000000"/>
                </a:solidFill>
                <a:effectLst/>
                <a:latin typeface="Inter" panose="020B0604020202020204" charset="0"/>
                <a:ea typeface="Inter" panose="020B0604020202020204" charset="0"/>
              </a:rPr>
              <a:t>huyết tương</a:t>
            </a:r>
            <a:r>
              <a:rPr lang="en-US" b="0" i="0" dirty="0">
                <a:solidFill>
                  <a:srgbClr val="000000"/>
                </a:solidFill>
                <a:effectLst/>
                <a:latin typeface="Inter" panose="020B0604020202020204" charset="0"/>
                <a:ea typeface="Inter" panose="020B0604020202020204" charset="0"/>
              </a:rPr>
              <a:t>.</a:t>
            </a:r>
            <a:endParaRPr lang="en-US" sz="1100" dirty="0">
              <a:effectLst/>
              <a:latin typeface="Inter" panose="020B0604020202020204" charset="0"/>
              <a:ea typeface="Inter" panose="020B0604020202020204" charset="0"/>
              <a:cs typeface="Times New Roman" panose="02020603050405020304" pitchFamily="18" charset="0"/>
            </a:endParaRPr>
          </a:p>
        </p:txBody>
      </p:sp>
      <p:sp>
        <p:nvSpPr>
          <p:cNvPr id="5" name="Google Shape;352;p39">
            <a:extLst>
              <a:ext uri="{FF2B5EF4-FFF2-40B4-BE49-F238E27FC236}">
                <a16:creationId xmlns:a16="http://schemas.microsoft.com/office/drawing/2014/main" id="{627E8413-24E1-45F2-823F-CFCB69B1BBD1}"/>
              </a:ext>
            </a:extLst>
          </p:cNvPr>
          <p:cNvSpPr txBox="1">
            <a:spLocks/>
          </p:cNvSpPr>
          <p:nvPr/>
        </p:nvSpPr>
        <p:spPr>
          <a:xfrm>
            <a:off x="714300" y="555917"/>
            <a:ext cx="8124900" cy="553968"/>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r>
              <a:rPr lang="en-US" sz="2400"/>
              <a:t>2. CẬN LÂM SÀNG</a:t>
            </a:r>
          </a:p>
        </p:txBody>
      </p:sp>
    </p:spTree>
    <p:extLst>
      <p:ext uri="{BB962C8B-B14F-4D97-AF65-F5344CB8AC3E}">
        <p14:creationId xmlns:p14="http://schemas.microsoft.com/office/powerpoint/2010/main" val="367927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DB0909"/>
        </a:solidFill>
        <a:effectLst/>
      </p:bgPr>
    </p:bg>
    <p:spTree>
      <p:nvGrpSpPr>
        <p:cNvPr id="1" name=""/>
        <p:cNvGrpSpPr/>
        <p:nvPr/>
      </p:nvGrpSpPr>
      <p:grpSpPr>
        <a:xfrm>
          <a:off x="0" y="0"/>
          <a:ext cx="0" cy="0"/>
          <a:chOff x="0" y="0"/>
          <a:chExt cx="0" cy="0"/>
        </a:xfrm>
      </p:grpSpPr>
      <p:sp>
        <p:nvSpPr>
          <p:cNvPr id="8" name="Hộp Văn bản 7">
            <a:extLst>
              <a:ext uri="{FF2B5EF4-FFF2-40B4-BE49-F238E27FC236}">
                <a16:creationId xmlns:a16="http://schemas.microsoft.com/office/drawing/2014/main" id="{36B17E07-E24C-47E6-9FE9-DDF9D2E39E2D}"/>
              </a:ext>
            </a:extLst>
          </p:cNvPr>
          <p:cNvSpPr txBox="1"/>
          <p:nvPr/>
        </p:nvSpPr>
        <p:spPr>
          <a:xfrm>
            <a:off x="0" y="2140878"/>
            <a:ext cx="9144000" cy="861744"/>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a:buClr>
                <a:schemeClr val="dk2"/>
              </a:buClr>
              <a:buSzPts val="4200"/>
              <a:buFont typeface="Inter-Regular"/>
              <a:buNone/>
              <a:defRPr sz="3000">
                <a:solidFill>
                  <a:schemeClr val="dk2"/>
                </a:solidFill>
                <a:latin typeface="Inter-Regular"/>
                <a:ea typeface="Inter-Regular"/>
                <a:cs typeface="Inter-Regular"/>
                <a:sym typeface="Inter-Regular"/>
              </a:defRPr>
            </a:lvl1pPr>
            <a:lvl2pPr algn="ctr">
              <a:buClr>
                <a:schemeClr val="dk2"/>
              </a:buClr>
              <a:buSzPts val="4200"/>
              <a:buFont typeface="Inter-Regular"/>
              <a:buNone/>
              <a:defRPr sz="4200">
                <a:solidFill>
                  <a:schemeClr val="dk2"/>
                </a:solidFill>
                <a:latin typeface="Inter-Regular"/>
                <a:ea typeface="Inter-Regular"/>
                <a:cs typeface="Inter-Regular"/>
                <a:sym typeface="Inter-Regular"/>
              </a:defRPr>
            </a:lvl2pPr>
            <a:lvl3pPr algn="ctr">
              <a:buClr>
                <a:schemeClr val="dk2"/>
              </a:buClr>
              <a:buSzPts val="4200"/>
              <a:buFont typeface="Inter-Regular"/>
              <a:buNone/>
              <a:defRPr sz="4200">
                <a:solidFill>
                  <a:schemeClr val="dk2"/>
                </a:solidFill>
                <a:latin typeface="Inter-Regular"/>
                <a:ea typeface="Inter-Regular"/>
                <a:cs typeface="Inter-Regular"/>
                <a:sym typeface="Inter-Regular"/>
              </a:defRPr>
            </a:lvl3pPr>
            <a:lvl4pPr algn="ctr">
              <a:buClr>
                <a:schemeClr val="dk2"/>
              </a:buClr>
              <a:buSzPts val="4200"/>
              <a:buFont typeface="Inter-Regular"/>
              <a:buNone/>
              <a:defRPr sz="4200">
                <a:solidFill>
                  <a:schemeClr val="dk2"/>
                </a:solidFill>
                <a:latin typeface="Inter-Regular"/>
                <a:ea typeface="Inter-Regular"/>
                <a:cs typeface="Inter-Regular"/>
                <a:sym typeface="Inter-Regular"/>
              </a:defRPr>
            </a:lvl4pPr>
            <a:lvl5pPr algn="ctr">
              <a:buClr>
                <a:schemeClr val="dk2"/>
              </a:buClr>
              <a:buSzPts val="4200"/>
              <a:buFont typeface="Inter-Regular"/>
              <a:buNone/>
              <a:defRPr sz="4200">
                <a:solidFill>
                  <a:schemeClr val="dk2"/>
                </a:solidFill>
                <a:latin typeface="Inter-Regular"/>
                <a:ea typeface="Inter-Regular"/>
                <a:cs typeface="Inter-Regular"/>
                <a:sym typeface="Inter-Regular"/>
              </a:defRPr>
            </a:lvl5pPr>
            <a:lvl6pPr algn="ctr">
              <a:buClr>
                <a:schemeClr val="dk2"/>
              </a:buClr>
              <a:buSzPts val="4200"/>
              <a:buFont typeface="Inter-Regular"/>
              <a:buNone/>
              <a:defRPr sz="4200">
                <a:solidFill>
                  <a:schemeClr val="dk2"/>
                </a:solidFill>
                <a:latin typeface="Inter-Regular"/>
                <a:ea typeface="Inter-Regular"/>
                <a:cs typeface="Inter-Regular"/>
                <a:sym typeface="Inter-Regular"/>
              </a:defRPr>
            </a:lvl6pPr>
            <a:lvl7pPr algn="ctr">
              <a:buClr>
                <a:schemeClr val="dk2"/>
              </a:buClr>
              <a:buSzPts val="4200"/>
              <a:buFont typeface="Inter-Regular"/>
              <a:buNone/>
              <a:defRPr sz="4200">
                <a:solidFill>
                  <a:schemeClr val="dk2"/>
                </a:solidFill>
                <a:latin typeface="Inter-Regular"/>
                <a:ea typeface="Inter-Regular"/>
                <a:cs typeface="Inter-Regular"/>
                <a:sym typeface="Inter-Regular"/>
              </a:defRPr>
            </a:lvl7pPr>
            <a:lvl8pPr algn="ctr">
              <a:buClr>
                <a:schemeClr val="dk2"/>
              </a:buClr>
              <a:buSzPts val="4200"/>
              <a:buFont typeface="Inter-Regular"/>
              <a:buNone/>
              <a:defRPr sz="4200">
                <a:solidFill>
                  <a:schemeClr val="dk2"/>
                </a:solidFill>
                <a:latin typeface="Inter-Regular"/>
                <a:ea typeface="Inter-Regular"/>
                <a:cs typeface="Inter-Regular"/>
                <a:sym typeface="Inter-Regular"/>
              </a:defRPr>
            </a:lvl8pPr>
            <a:lvl9pPr algn="ctr">
              <a:buClr>
                <a:schemeClr val="dk2"/>
              </a:buClr>
              <a:buSzPts val="4200"/>
              <a:buFont typeface="Inter-Regular"/>
              <a:buNone/>
              <a:defRPr sz="4200">
                <a:solidFill>
                  <a:schemeClr val="dk2"/>
                </a:solidFill>
                <a:latin typeface="Inter-Regular"/>
                <a:ea typeface="Inter-Regular"/>
                <a:cs typeface="Inter-Regular"/>
                <a:sym typeface="Inter-Regular"/>
              </a:defRPr>
            </a:lvl9pPr>
          </a:lstStyle>
          <a:p>
            <a:pPr algn="ctr"/>
            <a:r>
              <a:rPr lang="en-US" sz="4400">
                <a:solidFill>
                  <a:schemeClr val="bg1">
                    <a:lumMod val="20000"/>
                    <a:lumOff val="80000"/>
                  </a:schemeClr>
                </a:solidFill>
              </a:rPr>
              <a:t>CHẨN ĐOÁN PHÂN BIỆT</a:t>
            </a:r>
          </a:p>
        </p:txBody>
      </p:sp>
    </p:spTree>
    <p:extLst>
      <p:ext uri="{BB962C8B-B14F-4D97-AF65-F5344CB8AC3E}">
        <p14:creationId xmlns:p14="http://schemas.microsoft.com/office/powerpoint/2010/main" val="42385354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4" name="Google Shape;351;p39">
            <a:extLst>
              <a:ext uri="{FF2B5EF4-FFF2-40B4-BE49-F238E27FC236}">
                <a16:creationId xmlns:a16="http://schemas.microsoft.com/office/drawing/2014/main" id="{FFD71B4A-CBBE-4310-BF1A-EBD5798BB2D8}"/>
              </a:ext>
            </a:extLst>
          </p:cNvPr>
          <p:cNvSpPr txBox="1">
            <a:spLocks/>
          </p:cNvSpPr>
          <p:nvPr/>
        </p:nvSpPr>
        <p:spPr>
          <a:xfrm>
            <a:off x="714300" y="1213950"/>
            <a:ext cx="7870302" cy="180046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180000" algn="just">
              <a:lnSpc>
                <a:spcPct val="150000"/>
              </a:lnSpc>
              <a:buNone/>
            </a:pPr>
            <a:r>
              <a:rPr lang="vi-VN" b="0" i="0">
                <a:solidFill>
                  <a:srgbClr val="000000"/>
                </a:solidFill>
                <a:effectLst/>
                <a:latin typeface="Inter" panose="020B0604020202020204" charset="0"/>
                <a:ea typeface="Inter" panose="020B0604020202020204" charset="0"/>
              </a:rPr>
              <a:t>Gặp trong những bệnh nhân có bệnh mạn tính như ung thư, suy tim, suy thận, xơ</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gan, lupus...</a:t>
            </a:r>
            <a:endParaRPr lang="en-US" b="0" i="0">
              <a:solidFill>
                <a:srgbClr val="000000"/>
              </a:solidFill>
              <a:effectLst/>
              <a:latin typeface="Inter" panose="020B0604020202020204" charset="0"/>
              <a:ea typeface="Inter" panose="020B0604020202020204" charset="0"/>
            </a:endParaRPr>
          </a:p>
          <a:p>
            <a:pPr marL="0" indent="180000" algn="just">
              <a:lnSpc>
                <a:spcPct val="150000"/>
              </a:lnSpc>
              <a:buNone/>
            </a:pPr>
            <a:r>
              <a:rPr lang="vi-VN" b="1" i="0">
                <a:solidFill>
                  <a:srgbClr val="000000"/>
                </a:solidFill>
                <a:effectLst/>
                <a:latin typeface="Inter" panose="020B0604020202020204" charset="0"/>
                <a:ea typeface="Inter" panose="020B0604020202020204" charset="0"/>
              </a:rPr>
              <a:t>Cận lâm sàng:</a:t>
            </a:r>
            <a:endParaRPr lang="en-US" b="1" i="0">
              <a:solidFill>
                <a:srgbClr val="000000"/>
              </a:solidFill>
              <a:effectLst/>
              <a:latin typeface="Inter" panose="020B0604020202020204" charset="0"/>
              <a:ea typeface="Inter" panose="020B0604020202020204" charset="0"/>
            </a:endParaRPr>
          </a:p>
          <a:p>
            <a:pPr marL="0" indent="180000" algn="just">
              <a:lnSpc>
                <a:spcPct val="150000"/>
              </a:lnSpc>
              <a:buNone/>
            </a:pP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Hồng cầu nhỏ, nhược sắc, hồng cầu đa kích thước, đa hình dạng</a:t>
            </a:r>
            <a:r>
              <a:rPr lang="en-US" b="0" i="0">
                <a:solidFill>
                  <a:srgbClr val="000000"/>
                </a:solidFill>
                <a:effectLst/>
                <a:latin typeface="Inter" panose="020B0604020202020204" charset="0"/>
                <a:ea typeface="Inter" panose="020B0604020202020204" charset="0"/>
              </a:rPr>
              <a:t>.</a:t>
            </a:r>
          </a:p>
          <a:p>
            <a:pPr marL="0" indent="180000" algn="just">
              <a:lnSpc>
                <a:spcPct val="150000"/>
              </a:lnSpc>
              <a:buNone/>
            </a:pP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Sắt huyết thanh tăng, ferritin tăng.</a:t>
            </a:r>
            <a:endParaRPr lang="en-US" sz="1100">
              <a:effectLst/>
              <a:latin typeface="Inter" panose="020B0604020202020204" charset="0"/>
              <a:ea typeface="Inter" panose="020B0604020202020204" charset="0"/>
              <a:cs typeface="Times New Roman" panose="02020603050405020304" pitchFamily="18" charset="0"/>
            </a:endParaRPr>
          </a:p>
        </p:txBody>
      </p:sp>
      <p:sp>
        <p:nvSpPr>
          <p:cNvPr id="5" name="Google Shape;352;p39">
            <a:extLst>
              <a:ext uri="{FF2B5EF4-FFF2-40B4-BE49-F238E27FC236}">
                <a16:creationId xmlns:a16="http://schemas.microsoft.com/office/drawing/2014/main" id="{627E8413-24E1-45F2-823F-CFCB69B1BBD1}"/>
              </a:ext>
            </a:extLst>
          </p:cNvPr>
          <p:cNvSpPr txBox="1">
            <a:spLocks/>
          </p:cNvSpPr>
          <p:nvPr/>
        </p:nvSpPr>
        <p:spPr>
          <a:xfrm>
            <a:off x="714300" y="555917"/>
            <a:ext cx="8124900" cy="553968"/>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r>
              <a:rPr lang="en-US" sz="2400"/>
              <a:t>1. RỐI LOẠN SỬ DỤNG SẮT</a:t>
            </a:r>
          </a:p>
        </p:txBody>
      </p:sp>
    </p:spTree>
    <p:extLst>
      <p:ext uri="{BB962C8B-B14F-4D97-AF65-F5344CB8AC3E}">
        <p14:creationId xmlns:p14="http://schemas.microsoft.com/office/powerpoint/2010/main" val="7496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7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4" name="Google Shape;351;p39">
            <a:extLst>
              <a:ext uri="{FF2B5EF4-FFF2-40B4-BE49-F238E27FC236}">
                <a16:creationId xmlns:a16="http://schemas.microsoft.com/office/drawing/2014/main" id="{FFD71B4A-CBBE-4310-BF1A-EBD5798BB2D8}"/>
              </a:ext>
            </a:extLst>
          </p:cNvPr>
          <p:cNvSpPr txBox="1">
            <a:spLocks/>
          </p:cNvSpPr>
          <p:nvPr/>
        </p:nvSpPr>
        <p:spPr>
          <a:xfrm>
            <a:off x="714300" y="1213950"/>
            <a:ext cx="7870302" cy="244679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180000" algn="just">
              <a:lnSpc>
                <a:spcPct val="150000"/>
              </a:lnSpc>
              <a:buNone/>
            </a:pPr>
            <a:r>
              <a:rPr lang="vi-VN" b="0" i="0">
                <a:solidFill>
                  <a:srgbClr val="000000"/>
                </a:solidFill>
                <a:effectLst/>
                <a:latin typeface="Inter" panose="020B0604020202020204" charset="0"/>
                <a:ea typeface="Inter" panose="020B0604020202020204" charset="0"/>
              </a:rPr>
              <a:t>Bệnh nhân có vàng da, vàng mắt, gan to, lách to, răng hô, mũi tẹt. Những bệnh nhân</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thể nhẹ không có biểu hiện lâm sàng, đôi khi chỉ có da hơi xanh xét nghiệm công thức</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máu mới thấy có hồng cầu nhỏ nhược sắc.</a:t>
            </a:r>
            <a:endParaRPr lang="en-US" b="0" i="0">
              <a:solidFill>
                <a:srgbClr val="000000"/>
              </a:solidFill>
              <a:effectLst/>
              <a:latin typeface="Inter" panose="020B0604020202020204" charset="0"/>
              <a:ea typeface="Inter" panose="020B0604020202020204" charset="0"/>
            </a:endParaRPr>
          </a:p>
          <a:p>
            <a:pPr marL="0" indent="180000" algn="just">
              <a:lnSpc>
                <a:spcPct val="150000"/>
              </a:lnSpc>
              <a:buNone/>
            </a:pPr>
            <a:r>
              <a:rPr lang="vi-VN" b="1" i="0">
                <a:solidFill>
                  <a:srgbClr val="000000"/>
                </a:solidFill>
                <a:effectLst/>
                <a:latin typeface="Inter" panose="020B0604020202020204" charset="0"/>
                <a:ea typeface="Inter" panose="020B0604020202020204" charset="0"/>
              </a:rPr>
              <a:t>Cận lâm sàng:</a:t>
            </a:r>
            <a:endParaRPr lang="en-US" b="1" i="0">
              <a:solidFill>
                <a:srgbClr val="000000"/>
              </a:solidFill>
              <a:effectLst/>
              <a:latin typeface="Inter" panose="020B0604020202020204" charset="0"/>
              <a:ea typeface="Inter" panose="020B0604020202020204" charset="0"/>
            </a:endParaRPr>
          </a:p>
          <a:p>
            <a:pPr marL="0" indent="180000" algn="just">
              <a:lnSpc>
                <a:spcPct val="150000"/>
              </a:lnSpc>
              <a:buNone/>
            </a:pP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Hồng cầu nhỏ, nhược sắc, hồng cầu đa kích thước, đa hình dạng</a:t>
            </a:r>
            <a:r>
              <a:rPr lang="en-US" b="0" i="0">
                <a:solidFill>
                  <a:srgbClr val="000000"/>
                </a:solidFill>
                <a:effectLst/>
                <a:latin typeface="Inter" panose="020B0604020202020204" charset="0"/>
                <a:ea typeface="Inter" panose="020B0604020202020204" charset="0"/>
              </a:rPr>
              <a:t>.</a:t>
            </a:r>
          </a:p>
          <a:p>
            <a:pPr marL="0" indent="180000" algn="just">
              <a:lnSpc>
                <a:spcPct val="150000"/>
              </a:lnSpc>
              <a:buNone/>
            </a:pP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Sắt huyết thanh tăng, ferritin tăng</a:t>
            </a:r>
            <a:r>
              <a:rPr lang="en-US" b="0" i="0">
                <a:solidFill>
                  <a:srgbClr val="000000"/>
                </a:solidFill>
                <a:effectLst/>
                <a:latin typeface="Inter" panose="020B0604020202020204" charset="0"/>
                <a:ea typeface="Inter" panose="020B0604020202020204" charset="0"/>
              </a:rPr>
              <a:t>.</a:t>
            </a:r>
          </a:p>
          <a:p>
            <a:pPr marL="0" indent="180000" algn="just">
              <a:lnSpc>
                <a:spcPct val="150000"/>
              </a:lnSpc>
              <a:buNone/>
            </a:pP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Điện di hemoglobin: có sự xuất hiện</a:t>
            </a:r>
            <a:r>
              <a:rPr lang="en-US" b="0" i="0">
                <a:solidFill>
                  <a:srgbClr val="000000"/>
                </a:solidFill>
                <a:effectLst/>
                <a:latin typeface="Inter" panose="020B0604020202020204" charset="0"/>
                <a:ea typeface="Inter" panose="020B0604020202020204" charset="0"/>
              </a:rPr>
              <a:t> của</a:t>
            </a:r>
            <a:r>
              <a:rPr lang="vi-VN" b="0" i="0">
                <a:solidFill>
                  <a:srgbClr val="000000"/>
                </a:solidFill>
                <a:effectLst/>
                <a:latin typeface="Inter" panose="020B0604020202020204" charset="0"/>
                <a:ea typeface="Inter" panose="020B0604020202020204" charset="0"/>
              </a:rPr>
              <a:t> HbH, Hb Bart; tăng</a:t>
            </a:r>
            <a:r>
              <a:rPr lang="en-US" b="0" i="0">
                <a:solidFill>
                  <a:srgbClr val="000000"/>
                </a:solidFill>
                <a:effectLst/>
                <a:latin typeface="Inter" panose="020B0604020202020204" charset="0"/>
                <a:ea typeface="Inter" panose="020B0604020202020204" charset="0"/>
              </a:rPr>
              <a:t> H</a:t>
            </a:r>
            <a:r>
              <a:rPr lang="vi-VN" b="0" i="0">
                <a:solidFill>
                  <a:srgbClr val="000000"/>
                </a:solidFill>
                <a:effectLst/>
                <a:latin typeface="Inter" panose="020B0604020202020204" charset="0"/>
                <a:ea typeface="Inter" panose="020B0604020202020204" charset="0"/>
              </a:rPr>
              <a:t>bF, HbA2</a:t>
            </a:r>
            <a:r>
              <a:rPr lang="en-US" b="0" i="0">
                <a:solidFill>
                  <a:srgbClr val="000000"/>
                </a:solidFill>
                <a:effectLst/>
                <a:latin typeface="Inter" panose="020B0604020202020204" charset="0"/>
                <a:ea typeface="Inter" panose="020B0604020202020204" charset="0"/>
              </a:rPr>
              <a:t>.</a:t>
            </a:r>
            <a:endParaRPr lang="en-US" sz="1000">
              <a:effectLst/>
              <a:latin typeface="Inter" panose="020B0604020202020204" charset="0"/>
              <a:ea typeface="Inter" panose="020B0604020202020204" charset="0"/>
              <a:cs typeface="Times New Roman" panose="02020603050405020304" pitchFamily="18" charset="0"/>
            </a:endParaRPr>
          </a:p>
        </p:txBody>
      </p:sp>
      <p:sp>
        <p:nvSpPr>
          <p:cNvPr id="5" name="Google Shape;352;p39">
            <a:extLst>
              <a:ext uri="{FF2B5EF4-FFF2-40B4-BE49-F238E27FC236}">
                <a16:creationId xmlns:a16="http://schemas.microsoft.com/office/drawing/2014/main" id="{627E8413-24E1-45F2-823F-CFCB69B1BBD1}"/>
              </a:ext>
            </a:extLst>
          </p:cNvPr>
          <p:cNvSpPr txBox="1">
            <a:spLocks/>
          </p:cNvSpPr>
          <p:nvPr/>
        </p:nvSpPr>
        <p:spPr>
          <a:xfrm>
            <a:off x="714300" y="555917"/>
            <a:ext cx="8124900" cy="553968"/>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r>
              <a:rPr lang="en-US" sz="2400"/>
              <a:t>2. THALASSEMIA</a:t>
            </a:r>
          </a:p>
        </p:txBody>
      </p:sp>
    </p:spTree>
    <p:extLst>
      <p:ext uri="{BB962C8B-B14F-4D97-AF65-F5344CB8AC3E}">
        <p14:creationId xmlns:p14="http://schemas.microsoft.com/office/powerpoint/2010/main" val="2868158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7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4" name="Google Shape;351;p39">
            <a:extLst>
              <a:ext uri="{FF2B5EF4-FFF2-40B4-BE49-F238E27FC236}">
                <a16:creationId xmlns:a16="http://schemas.microsoft.com/office/drawing/2014/main" id="{FFD71B4A-CBBE-4310-BF1A-EBD5798BB2D8}"/>
              </a:ext>
            </a:extLst>
          </p:cNvPr>
          <p:cNvSpPr txBox="1">
            <a:spLocks/>
          </p:cNvSpPr>
          <p:nvPr/>
        </p:nvSpPr>
        <p:spPr>
          <a:xfrm>
            <a:off x="714300" y="1213950"/>
            <a:ext cx="7870302" cy="309312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180000" algn="just">
              <a:lnSpc>
                <a:spcPct val="150000"/>
              </a:lnSpc>
              <a:buNone/>
            </a:pPr>
            <a:r>
              <a:rPr lang="vi-VN" b="0" i="0">
                <a:solidFill>
                  <a:srgbClr val="000000"/>
                </a:solidFill>
                <a:effectLst/>
                <a:latin typeface="Inter" panose="020B0604020202020204" charset="0"/>
                <a:ea typeface="Inter" panose="020B0604020202020204" charset="0"/>
              </a:rPr>
              <a:t>Bệnh nhân có bệnh nền viêm, nhiễm trùng kéo dài, hoặc một số bệnh lý ác tính,</a:t>
            </a:r>
            <a:br>
              <a:rPr lang="vi-VN" b="0" i="0">
                <a:solidFill>
                  <a:srgbClr val="000000"/>
                </a:solidFill>
                <a:effectLst/>
                <a:latin typeface="Inter" panose="020B0604020202020204" charset="0"/>
                <a:ea typeface="Inter" panose="020B0604020202020204" charset="0"/>
              </a:rPr>
            </a:br>
            <a:r>
              <a:rPr lang="vi-VN" b="0" i="0">
                <a:solidFill>
                  <a:srgbClr val="000000"/>
                </a:solidFill>
                <a:effectLst/>
                <a:latin typeface="Inter" panose="020B0604020202020204" charset="0"/>
                <a:ea typeface="Inter" panose="020B0604020202020204" charset="0"/>
              </a:rPr>
              <a:t>thiếu máu mức độ trung bình nhẹ.</a:t>
            </a:r>
            <a:endParaRPr lang="en-US" b="0" i="0">
              <a:solidFill>
                <a:srgbClr val="000000"/>
              </a:solidFill>
              <a:effectLst/>
              <a:latin typeface="Inter" panose="020B0604020202020204" charset="0"/>
              <a:ea typeface="Inter" panose="020B0604020202020204" charset="0"/>
            </a:endParaRPr>
          </a:p>
          <a:p>
            <a:pPr marL="0" indent="180000" algn="just">
              <a:lnSpc>
                <a:spcPct val="150000"/>
              </a:lnSpc>
              <a:buNone/>
            </a:pPr>
            <a:r>
              <a:rPr lang="vi-VN" b="1" i="0">
                <a:solidFill>
                  <a:srgbClr val="000000"/>
                </a:solidFill>
                <a:effectLst/>
                <a:latin typeface="Inter" panose="020B0604020202020204" charset="0"/>
                <a:ea typeface="Inter" panose="020B0604020202020204" charset="0"/>
              </a:rPr>
              <a:t>Cận lâm sàng:</a:t>
            </a:r>
            <a:endParaRPr lang="en-US" b="1" i="0">
              <a:solidFill>
                <a:srgbClr val="000000"/>
              </a:solidFill>
              <a:effectLst/>
              <a:latin typeface="Inter" panose="020B0604020202020204" charset="0"/>
              <a:ea typeface="Inter" panose="020B0604020202020204" charset="0"/>
            </a:endParaRPr>
          </a:p>
          <a:p>
            <a:pPr marL="0" indent="180000" algn="just">
              <a:lnSpc>
                <a:spcPct val="150000"/>
              </a:lnSpc>
              <a:buNone/>
            </a:pP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Thiếu máu nhẹ tới </a:t>
            </a:r>
            <a:r>
              <a:rPr lang="en-US">
                <a:solidFill>
                  <a:srgbClr val="000000"/>
                </a:solidFill>
                <a:latin typeface="Inter" panose="020B0604020202020204" charset="0"/>
                <a:ea typeface="Inter" panose="020B0604020202020204" charset="0"/>
              </a:rPr>
              <a:t>trung bình </a:t>
            </a:r>
            <a:r>
              <a:rPr lang="vi-VN" b="0" i="0">
                <a:solidFill>
                  <a:srgbClr val="000000"/>
                </a:solidFill>
                <a:effectLst/>
                <a:latin typeface="Inter" panose="020B0604020202020204" charset="0"/>
                <a:ea typeface="Inter" panose="020B0604020202020204" charset="0"/>
              </a:rPr>
              <a:t>(Hb từ 7</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11g/dL), hồng cầu nhỏ nhược sắc hoặc</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bình thường</a:t>
            </a:r>
            <a:r>
              <a:rPr lang="en-US" b="0" i="0">
                <a:solidFill>
                  <a:srgbClr val="000000"/>
                </a:solidFill>
                <a:effectLst/>
                <a:latin typeface="Inter" panose="020B0604020202020204" charset="0"/>
                <a:ea typeface="Inter" panose="020B0604020202020204" charset="0"/>
              </a:rPr>
              <a:t>.</a:t>
            </a:r>
          </a:p>
          <a:p>
            <a:pPr marL="0" indent="180000" algn="just">
              <a:lnSpc>
                <a:spcPct val="150000"/>
              </a:lnSpc>
              <a:buNone/>
            </a:pPr>
            <a:r>
              <a:rPr lang="en-US" b="0" i="0">
                <a:solidFill>
                  <a:srgbClr val="000000"/>
                </a:solidFill>
                <a:effectLst/>
                <a:latin typeface="Inter" panose="020B0604020202020204" charset="0"/>
                <a:ea typeface="Inter" panose="020B0604020202020204" charset="0"/>
              </a:rPr>
              <a:t>- H</a:t>
            </a:r>
            <a:r>
              <a:rPr lang="vi-VN" b="0" i="0">
                <a:solidFill>
                  <a:srgbClr val="000000"/>
                </a:solidFill>
                <a:effectLst/>
                <a:latin typeface="Inter" panose="020B0604020202020204" charset="0"/>
                <a:ea typeface="Inter" panose="020B0604020202020204" charset="0"/>
              </a:rPr>
              <a:t>ồng cầu lưới giảm.</a:t>
            </a:r>
            <a:endParaRPr lang="en-US" b="0" i="0">
              <a:solidFill>
                <a:srgbClr val="000000"/>
              </a:solidFill>
              <a:effectLst/>
              <a:latin typeface="Inter" panose="020B0604020202020204" charset="0"/>
              <a:ea typeface="Inter" panose="020B0604020202020204" charset="0"/>
            </a:endParaRPr>
          </a:p>
          <a:p>
            <a:pPr marL="0" indent="180000" algn="just">
              <a:lnSpc>
                <a:spcPct val="150000"/>
              </a:lnSpc>
              <a:buNone/>
            </a:pP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Sắt huyết thanh giảm, ferritin tăng, transferrin bình thường hay giảm, độ bão</a:t>
            </a:r>
            <a:r>
              <a:rPr lang="en-US">
                <a:solidFill>
                  <a:srgbClr val="000000"/>
                </a:solidFill>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hòa transferrin giả</a:t>
            </a:r>
            <a:r>
              <a:rPr lang="en-US">
                <a:solidFill>
                  <a:srgbClr val="000000"/>
                </a:solidFill>
                <a:latin typeface="Inter" panose="020B0604020202020204" charset="0"/>
                <a:ea typeface="Inter" panose="020B0604020202020204" charset="0"/>
              </a:rPr>
              <a:t>m.</a:t>
            </a:r>
          </a:p>
          <a:p>
            <a:pPr marL="0" indent="180000" algn="just">
              <a:lnSpc>
                <a:spcPct val="150000"/>
              </a:lnSpc>
              <a:buNone/>
            </a:pP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Lắng máu tăng.</a:t>
            </a:r>
            <a:endParaRPr lang="en-US" sz="800">
              <a:effectLst/>
              <a:latin typeface="Inter" panose="020B0604020202020204" charset="0"/>
              <a:ea typeface="Inter" panose="020B0604020202020204" charset="0"/>
              <a:cs typeface="Times New Roman" panose="02020603050405020304" pitchFamily="18" charset="0"/>
            </a:endParaRPr>
          </a:p>
        </p:txBody>
      </p:sp>
      <p:sp>
        <p:nvSpPr>
          <p:cNvPr id="5" name="Google Shape;352;p39">
            <a:extLst>
              <a:ext uri="{FF2B5EF4-FFF2-40B4-BE49-F238E27FC236}">
                <a16:creationId xmlns:a16="http://schemas.microsoft.com/office/drawing/2014/main" id="{627E8413-24E1-45F2-823F-CFCB69B1BBD1}"/>
              </a:ext>
            </a:extLst>
          </p:cNvPr>
          <p:cNvSpPr txBox="1">
            <a:spLocks/>
          </p:cNvSpPr>
          <p:nvPr/>
        </p:nvSpPr>
        <p:spPr>
          <a:xfrm>
            <a:off x="714300" y="555917"/>
            <a:ext cx="8124900" cy="553968"/>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r>
              <a:rPr lang="en-US" sz="2400"/>
              <a:t>3. BỆNH VIÊM NHIỄM MẠN TÍNH</a:t>
            </a:r>
          </a:p>
        </p:txBody>
      </p:sp>
    </p:spTree>
    <p:extLst>
      <p:ext uri="{BB962C8B-B14F-4D97-AF65-F5344CB8AC3E}">
        <p14:creationId xmlns:p14="http://schemas.microsoft.com/office/powerpoint/2010/main" val="3723782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7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39"/>
          <p:cNvSpPr txBox="1">
            <a:spLocks noGrp="1"/>
          </p:cNvSpPr>
          <p:nvPr>
            <p:ph type="subTitle" idx="1"/>
          </p:nvPr>
        </p:nvSpPr>
        <p:spPr>
          <a:xfrm>
            <a:off x="714300" y="1213950"/>
            <a:ext cx="7870302" cy="1800463"/>
          </a:xfrm>
          <a:prstGeom prst="rect">
            <a:avLst/>
          </a:prstGeom>
        </p:spPr>
        <p:txBody>
          <a:bodyPr spcFirstLastPara="1" wrap="square" lIns="91425" tIns="91425" rIns="91425" bIns="91425" anchor="t" anchorCtr="0">
            <a:spAutoFit/>
          </a:bodyPr>
          <a:lstStyle/>
          <a:p>
            <a:pPr marL="0" lvl="0" indent="180000" algn="just" rtl="0">
              <a:lnSpc>
                <a:spcPct val="150000"/>
              </a:lnSpc>
              <a:spcBef>
                <a:spcPts val="0"/>
              </a:spcBef>
              <a:spcAft>
                <a:spcPts val="0"/>
              </a:spcAft>
              <a:buClr>
                <a:schemeClr val="dk1"/>
              </a:buClr>
              <a:buSzPts val="1100"/>
              <a:buFont typeface="Arial"/>
              <a:buNone/>
            </a:pPr>
            <a:r>
              <a:rPr lang="vi-VN"/>
              <a:t>Theo Tổ chức Y tế Thế giới (WHO 2008), thiếu máu là tình trạng trong đó số lượng các tế bào hồng cầu hoặc khả năng vận chuyển oxy của hồng cầu không đủ để đáp ứng nhu cầu sinh lý, nhu cầu này thay đổi tùy theo tuổi, giới tính, độ cao, hút thuốc và tình trạng mang thai.</a:t>
            </a:r>
            <a:endParaRPr lang="en-US"/>
          </a:p>
          <a:p>
            <a:pPr marL="0" lvl="0" indent="180000" algn="just" rtl="0">
              <a:lnSpc>
                <a:spcPct val="150000"/>
              </a:lnSpc>
              <a:spcBef>
                <a:spcPts val="0"/>
              </a:spcBef>
              <a:spcAft>
                <a:spcPts val="0"/>
              </a:spcAft>
              <a:buClr>
                <a:schemeClr val="dk1"/>
              </a:buClr>
              <a:buSzPts val="1100"/>
              <a:buFont typeface="Arial"/>
              <a:buNone/>
            </a:pPr>
            <a:r>
              <a:rPr lang="vi-VN"/>
              <a:t>T</a:t>
            </a:r>
            <a:r>
              <a:rPr lang="en-US"/>
              <a:t>hiếu máu thiếu sắt</a:t>
            </a:r>
            <a:r>
              <a:rPr lang="vi-VN"/>
              <a:t> là tình trạng thiếu sắt trong cơ thể gây thiếu máu</a:t>
            </a:r>
            <a:r>
              <a:rPr lang="en-US"/>
              <a:t>.</a:t>
            </a:r>
            <a:endParaRPr/>
          </a:p>
        </p:txBody>
      </p:sp>
      <p:sp>
        <p:nvSpPr>
          <p:cNvPr id="352" name="Google Shape;352;p39"/>
          <p:cNvSpPr txBox="1">
            <a:spLocks noGrp="1"/>
          </p:cNvSpPr>
          <p:nvPr>
            <p:ph type="title"/>
          </p:nvPr>
        </p:nvSpPr>
        <p:spPr>
          <a:xfrm>
            <a:off x="714300" y="463585"/>
            <a:ext cx="3402600" cy="6463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a:t>ĐỊNH NGHĨA</a:t>
            </a:r>
            <a:endParaRPr/>
          </a:p>
        </p:txBody>
      </p:sp>
    </p:spTree>
    <p:extLst>
      <p:ext uri="{BB962C8B-B14F-4D97-AF65-F5344CB8AC3E}">
        <p14:creationId xmlns:p14="http://schemas.microsoft.com/office/powerpoint/2010/main" val="118608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E6E6E6">
            <a:alpha val="0"/>
          </a:srgbClr>
        </a:solidFill>
        <a:effectLst/>
      </p:bgPr>
    </p:bg>
    <p:spTree>
      <p:nvGrpSpPr>
        <p:cNvPr id="1" name="Shape 349"/>
        <p:cNvGrpSpPr/>
        <p:nvPr/>
      </p:nvGrpSpPr>
      <p:grpSpPr>
        <a:xfrm>
          <a:off x="0" y="0"/>
          <a:ext cx="0" cy="0"/>
          <a:chOff x="0" y="0"/>
          <a:chExt cx="0" cy="0"/>
        </a:xfrm>
      </p:grpSpPr>
      <p:sp>
        <p:nvSpPr>
          <p:cNvPr id="5" name="Google Shape;352;p39">
            <a:extLst>
              <a:ext uri="{FF2B5EF4-FFF2-40B4-BE49-F238E27FC236}">
                <a16:creationId xmlns:a16="http://schemas.microsoft.com/office/drawing/2014/main" id="{627E8413-24E1-45F2-823F-CFCB69B1BBD1}"/>
              </a:ext>
            </a:extLst>
          </p:cNvPr>
          <p:cNvSpPr txBox="1">
            <a:spLocks/>
          </p:cNvSpPr>
          <p:nvPr/>
        </p:nvSpPr>
        <p:spPr>
          <a:xfrm>
            <a:off x="0" y="482391"/>
            <a:ext cx="9144000" cy="492412"/>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pPr algn="ctr"/>
            <a:r>
              <a:rPr lang="en-US" sz="2000"/>
              <a:t>SƠ ĐỒ TIẾP CẬN MỘT SỐ NGUYÊN NHÂN GÂY THIẾU MÁU</a:t>
            </a:r>
          </a:p>
        </p:txBody>
      </p:sp>
      <p:pic>
        <p:nvPicPr>
          <p:cNvPr id="2050" name="Picture 2" descr="Không có mô tả.">
            <a:extLst>
              <a:ext uri="{FF2B5EF4-FFF2-40B4-BE49-F238E27FC236}">
                <a16:creationId xmlns:a16="http://schemas.microsoft.com/office/drawing/2014/main" id="{DEBA7C6A-EBC0-489D-8864-C52976D0DE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6105" y="1157430"/>
            <a:ext cx="5291790" cy="3805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1851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DB0909"/>
        </a:solidFill>
        <a:effectLst/>
      </p:bgPr>
    </p:bg>
    <p:spTree>
      <p:nvGrpSpPr>
        <p:cNvPr id="1" name=""/>
        <p:cNvGrpSpPr/>
        <p:nvPr/>
      </p:nvGrpSpPr>
      <p:grpSpPr>
        <a:xfrm>
          <a:off x="0" y="0"/>
          <a:ext cx="0" cy="0"/>
          <a:chOff x="0" y="0"/>
          <a:chExt cx="0" cy="0"/>
        </a:xfrm>
      </p:grpSpPr>
      <p:sp>
        <p:nvSpPr>
          <p:cNvPr id="8" name="Hộp Văn bản 7">
            <a:extLst>
              <a:ext uri="{FF2B5EF4-FFF2-40B4-BE49-F238E27FC236}">
                <a16:creationId xmlns:a16="http://schemas.microsoft.com/office/drawing/2014/main" id="{36B17E07-E24C-47E6-9FE9-DDF9D2E39E2D}"/>
              </a:ext>
            </a:extLst>
          </p:cNvPr>
          <p:cNvSpPr txBox="1"/>
          <p:nvPr/>
        </p:nvSpPr>
        <p:spPr>
          <a:xfrm>
            <a:off x="0" y="2140878"/>
            <a:ext cx="9144000" cy="861744"/>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a:buClr>
                <a:schemeClr val="dk2"/>
              </a:buClr>
              <a:buSzPts val="4200"/>
              <a:buFont typeface="Inter-Regular"/>
              <a:buNone/>
              <a:defRPr sz="3000">
                <a:solidFill>
                  <a:schemeClr val="dk2"/>
                </a:solidFill>
                <a:latin typeface="Inter-Regular"/>
                <a:ea typeface="Inter-Regular"/>
                <a:cs typeface="Inter-Regular"/>
                <a:sym typeface="Inter-Regular"/>
              </a:defRPr>
            </a:lvl1pPr>
            <a:lvl2pPr algn="ctr">
              <a:buClr>
                <a:schemeClr val="dk2"/>
              </a:buClr>
              <a:buSzPts val="4200"/>
              <a:buFont typeface="Inter-Regular"/>
              <a:buNone/>
              <a:defRPr sz="4200">
                <a:solidFill>
                  <a:schemeClr val="dk2"/>
                </a:solidFill>
                <a:latin typeface="Inter-Regular"/>
                <a:ea typeface="Inter-Regular"/>
                <a:cs typeface="Inter-Regular"/>
                <a:sym typeface="Inter-Regular"/>
              </a:defRPr>
            </a:lvl2pPr>
            <a:lvl3pPr algn="ctr">
              <a:buClr>
                <a:schemeClr val="dk2"/>
              </a:buClr>
              <a:buSzPts val="4200"/>
              <a:buFont typeface="Inter-Regular"/>
              <a:buNone/>
              <a:defRPr sz="4200">
                <a:solidFill>
                  <a:schemeClr val="dk2"/>
                </a:solidFill>
                <a:latin typeface="Inter-Regular"/>
                <a:ea typeface="Inter-Regular"/>
                <a:cs typeface="Inter-Regular"/>
                <a:sym typeface="Inter-Regular"/>
              </a:defRPr>
            </a:lvl3pPr>
            <a:lvl4pPr algn="ctr">
              <a:buClr>
                <a:schemeClr val="dk2"/>
              </a:buClr>
              <a:buSzPts val="4200"/>
              <a:buFont typeface="Inter-Regular"/>
              <a:buNone/>
              <a:defRPr sz="4200">
                <a:solidFill>
                  <a:schemeClr val="dk2"/>
                </a:solidFill>
                <a:latin typeface="Inter-Regular"/>
                <a:ea typeface="Inter-Regular"/>
                <a:cs typeface="Inter-Regular"/>
                <a:sym typeface="Inter-Regular"/>
              </a:defRPr>
            </a:lvl4pPr>
            <a:lvl5pPr algn="ctr">
              <a:buClr>
                <a:schemeClr val="dk2"/>
              </a:buClr>
              <a:buSzPts val="4200"/>
              <a:buFont typeface="Inter-Regular"/>
              <a:buNone/>
              <a:defRPr sz="4200">
                <a:solidFill>
                  <a:schemeClr val="dk2"/>
                </a:solidFill>
                <a:latin typeface="Inter-Regular"/>
                <a:ea typeface="Inter-Regular"/>
                <a:cs typeface="Inter-Regular"/>
                <a:sym typeface="Inter-Regular"/>
              </a:defRPr>
            </a:lvl5pPr>
            <a:lvl6pPr algn="ctr">
              <a:buClr>
                <a:schemeClr val="dk2"/>
              </a:buClr>
              <a:buSzPts val="4200"/>
              <a:buFont typeface="Inter-Regular"/>
              <a:buNone/>
              <a:defRPr sz="4200">
                <a:solidFill>
                  <a:schemeClr val="dk2"/>
                </a:solidFill>
                <a:latin typeface="Inter-Regular"/>
                <a:ea typeface="Inter-Regular"/>
                <a:cs typeface="Inter-Regular"/>
                <a:sym typeface="Inter-Regular"/>
              </a:defRPr>
            </a:lvl6pPr>
            <a:lvl7pPr algn="ctr">
              <a:buClr>
                <a:schemeClr val="dk2"/>
              </a:buClr>
              <a:buSzPts val="4200"/>
              <a:buFont typeface="Inter-Regular"/>
              <a:buNone/>
              <a:defRPr sz="4200">
                <a:solidFill>
                  <a:schemeClr val="dk2"/>
                </a:solidFill>
                <a:latin typeface="Inter-Regular"/>
                <a:ea typeface="Inter-Regular"/>
                <a:cs typeface="Inter-Regular"/>
                <a:sym typeface="Inter-Regular"/>
              </a:defRPr>
            </a:lvl7pPr>
            <a:lvl8pPr algn="ctr">
              <a:buClr>
                <a:schemeClr val="dk2"/>
              </a:buClr>
              <a:buSzPts val="4200"/>
              <a:buFont typeface="Inter-Regular"/>
              <a:buNone/>
              <a:defRPr sz="4200">
                <a:solidFill>
                  <a:schemeClr val="dk2"/>
                </a:solidFill>
                <a:latin typeface="Inter-Regular"/>
                <a:ea typeface="Inter-Regular"/>
                <a:cs typeface="Inter-Regular"/>
                <a:sym typeface="Inter-Regular"/>
              </a:defRPr>
            </a:lvl8pPr>
            <a:lvl9pPr algn="ctr">
              <a:buClr>
                <a:schemeClr val="dk2"/>
              </a:buClr>
              <a:buSzPts val="4200"/>
              <a:buFont typeface="Inter-Regular"/>
              <a:buNone/>
              <a:defRPr sz="4200">
                <a:solidFill>
                  <a:schemeClr val="dk2"/>
                </a:solidFill>
                <a:latin typeface="Inter-Regular"/>
                <a:ea typeface="Inter-Regular"/>
                <a:cs typeface="Inter-Regular"/>
                <a:sym typeface="Inter-Regular"/>
              </a:defRPr>
            </a:lvl9pPr>
          </a:lstStyle>
          <a:p>
            <a:pPr algn="ctr"/>
            <a:r>
              <a:rPr lang="en-US" sz="4400">
                <a:solidFill>
                  <a:schemeClr val="bg1">
                    <a:lumMod val="20000"/>
                    <a:lumOff val="80000"/>
                  </a:schemeClr>
                </a:solidFill>
              </a:rPr>
              <a:t>ĐIỀU TRỊ</a:t>
            </a:r>
          </a:p>
        </p:txBody>
      </p:sp>
    </p:spTree>
    <p:extLst>
      <p:ext uri="{BB962C8B-B14F-4D97-AF65-F5344CB8AC3E}">
        <p14:creationId xmlns:p14="http://schemas.microsoft.com/office/powerpoint/2010/main" val="24889895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4" name="Google Shape;351;p39">
            <a:extLst>
              <a:ext uri="{FF2B5EF4-FFF2-40B4-BE49-F238E27FC236}">
                <a16:creationId xmlns:a16="http://schemas.microsoft.com/office/drawing/2014/main" id="{FFD71B4A-CBBE-4310-BF1A-EBD5798BB2D8}"/>
              </a:ext>
            </a:extLst>
          </p:cNvPr>
          <p:cNvSpPr txBox="1">
            <a:spLocks/>
          </p:cNvSpPr>
          <p:nvPr/>
        </p:nvSpPr>
        <p:spPr>
          <a:xfrm>
            <a:off x="636849" y="1213950"/>
            <a:ext cx="8075052" cy="309312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180000" algn="just">
              <a:lnSpc>
                <a:spcPct val="150000"/>
              </a:lnSpc>
              <a:buNone/>
            </a:pPr>
            <a:r>
              <a:rPr lang="vi-VN" dirty="0">
                <a:solidFill>
                  <a:srgbClr val="000000"/>
                </a:solidFill>
                <a:latin typeface="Inter" panose="020B0604020202020204" charset="0"/>
                <a:ea typeface="Inter" panose="020B0604020202020204" charset="0"/>
              </a:rPr>
              <a:t>- Hạn chế truyền máu, chỉ truyền máu trong trƣờng hợp thiếu máu nặng, mất bù.</a:t>
            </a:r>
          </a:p>
          <a:p>
            <a:pPr marL="0" indent="180000" algn="just">
              <a:lnSpc>
                <a:spcPct val="150000"/>
              </a:lnSpc>
              <a:buNone/>
            </a:pPr>
            <a:r>
              <a:rPr lang="vi-VN" dirty="0">
                <a:solidFill>
                  <a:srgbClr val="000000"/>
                </a:solidFill>
                <a:latin typeface="Inter" panose="020B0604020202020204" charset="0"/>
                <a:ea typeface="Inter" panose="020B0604020202020204" charset="0"/>
              </a:rPr>
              <a:t>- Bổ sung các dạng chế phẩm sắt bằng truyền tĩnh mạch hoặc dung dịch uống, viên</a:t>
            </a:r>
            <a:r>
              <a:rPr lang="en-US" dirty="0">
                <a:solidFill>
                  <a:srgbClr val="000000"/>
                </a:solidFill>
                <a:latin typeface="Inter" panose="020B0604020202020204" charset="0"/>
                <a:ea typeface="Inter" panose="020B0604020202020204" charset="0"/>
              </a:rPr>
              <a:t> </a:t>
            </a:r>
            <a:r>
              <a:rPr lang="vi-VN" dirty="0">
                <a:solidFill>
                  <a:srgbClr val="000000"/>
                </a:solidFill>
                <a:latin typeface="Inter" panose="020B0604020202020204" charset="0"/>
                <a:ea typeface="Inter" panose="020B0604020202020204" charset="0"/>
              </a:rPr>
              <a:t>nén, khuyến khích s</a:t>
            </a:r>
            <a:r>
              <a:rPr lang="en-US" dirty="0">
                <a:solidFill>
                  <a:srgbClr val="000000"/>
                </a:solidFill>
                <a:latin typeface="Inter" panose="020B0604020202020204" charset="0"/>
                <a:ea typeface="Inter" panose="020B0604020202020204" charset="0"/>
              </a:rPr>
              <a:t>ử</a:t>
            </a:r>
            <a:r>
              <a:rPr lang="vi-VN" dirty="0">
                <a:solidFill>
                  <a:srgbClr val="000000"/>
                </a:solidFill>
                <a:latin typeface="Inter" panose="020B0604020202020204" charset="0"/>
                <a:ea typeface="Inter" panose="020B0604020202020204" charset="0"/>
              </a:rPr>
              <a:t> dụng thuốc bổ sung sắt dạng uống. </a:t>
            </a:r>
          </a:p>
          <a:p>
            <a:pPr marL="0" indent="180000" algn="just">
              <a:lnSpc>
                <a:spcPct val="150000"/>
              </a:lnSpc>
              <a:buNone/>
            </a:pPr>
            <a:r>
              <a:rPr lang="vi-VN" dirty="0">
                <a:solidFill>
                  <a:srgbClr val="000000"/>
                </a:solidFill>
                <a:latin typeface="Inter" panose="020B0604020202020204" charset="0"/>
                <a:ea typeface="Inter" panose="020B0604020202020204" charset="0"/>
              </a:rPr>
              <a:t>- Giai đoạn sớm khi mới thiếu sắt</a:t>
            </a:r>
            <a:r>
              <a:rPr lang="en-US" dirty="0">
                <a:solidFill>
                  <a:srgbClr val="000000"/>
                </a:solidFill>
                <a:latin typeface="Inter" panose="020B0604020202020204" charset="0"/>
                <a:ea typeface="Inter" panose="020B0604020202020204" charset="0"/>
              </a:rPr>
              <a:t> </a:t>
            </a:r>
            <a:r>
              <a:rPr lang="en-US" dirty="0" err="1">
                <a:solidFill>
                  <a:srgbClr val="000000"/>
                </a:solidFill>
                <a:latin typeface="Inter" panose="020B0604020202020204" charset="0"/>
                <a:ea typeface="Inter" panose="020B0604020202020204" charset="0"/>
              </a:rPr>
              <a:t>chư</a:t>
            </a:r>
            <a:r>
              <a:rPr lang="vi-VN" dirty="0">
                <a:solidFill>
                  <a:srgbClr val="000000"/>
                </a:solidFill>
                <a:latin typeface="Inter" panose="020B0604020202020204" charset="0"/>
                <a:ea typeface="Inter" panose="020B0604020202020204" charset="0"/>
              </a:rPr>
              <a:t>a thiếu máu: Bổ sung sắt qua thức ăn và uống</a:t>
            </a:r>
            <a:r>
              <a:rPr lang="en-US" dirty="0">
                <a:solidFill>
                  <a:srgbClr val="000000"/>
                </a:solidFill>
                <a:latin typeface="Inter" panose="020B0604020202020204" charset="0"/>
                <a:ea typeface="Inter" panose="020B0604020202020204" charset="0"/>
              </a:rPr>
              <a:t> </a:t>
            </a:r>
            <a:r>
              <a:rPr lang="vi-VN" dirty="0">
                <a:solidFill>
                  <a:srgbClr val="000000"/>
                </a:solidFill>
                <a:latin typeface="Inter" panose="020B0604020202020204" charset="0"/>
                <a:ea typeface="Inter" panose="020B0604020202020204" charset="0"/>
              </a:rPr>
              <a:t>các chế phẩm chứa sắt.</a:t>
            </a:r>
          </a:p>
          <a:p>
            <a:pPr marL="0" indent="180000" algn="just">
              <a:lnSpc>
                <a:spcPct val="150000"/>
              </a:lnSpc>
              <a:buNone/>
            </a:pPr>
            <a:r>
              <a:rPr lang="vi-VN" dirty="0">
                <a:solidFill>
                  <a:srgbClr val="000000"/>
                </a:solidFill>
                <a:latin typeface="Inter" panose="020B0604020202020204" charset="0"/>
                <a:ea typeface="Inter" panose="020B0604020202020204" charset="0"/>
              </a:rPr>
              <a:t>- Thời gian bổ sung sắt: Kéo dài, nên tiếp tục bổ sung sắt thêm ba tháng sau khi</a:t>
            </a:r>
            <a:r>
              <a:rPr lang="en-US" dirty="0">
                <a:solidFill>
                  <a:srgbClr val="000000"/>
                </a:solidFill>
                <a:latin typeface="Inter" panose="020B0604020202020204" charset="0"/>
                <a:ea typeface="Inter" panose="020B0604020202020204" charset="0"/>
              </a:rPr>
              <a:t> </a:t>
            </a:r>
            <a:r>
              <a:rPr lang="vi-VN" dirty="0">
                <a:solidFill>
                  <a:srgbClr val="000000"/>
                </a:solidFill>
                <a:latin typeface="Inter" panose="020B0604020202020204" charset="0"/>
                <a:ea typeface="Inter" panose="020B0604020202020204" charset="0"/>
              </a:rPr>
              <a:t>l</a:t>
            </a:r>
            <a:r>
              <a:rPr lang="en-US" dirty="0">
                <a:solidFill>
                  <a:srgbClr val="000000"/>
                </a:solidFill>
                <a:latin typeface="Inter" panose="020B0604020202020204" charset="0"/>
                <a:ea typeface="Inter" panose="020B0604020202020204" charset="0"/>
              </a:rPr>
              <a:t>ư</a:t>
            </a:r>
            <a:r>
              <a:rPr lang="vi-VN" dirty="0">
                <a:solidFill>
                  <a:srgbClr val="000000"/>
                </a:solidFill>
                <a:latin typeface="Inter" panose="020B0604020202020204" charset="0"/>
                <a:ea typeface="Inter" panose="020B0604020202020204" charset="0"/>
              </a:rPr>
              <a:t>ợng huyết sắc tố trở đã về bính th</a:t>
            </a:r>
            <a:r>
              <a:rPr lang="en-US" dirty="0">
                <a:solidFill>
                  <a:srgbClr val="000000"/>
                </a:solidFill>
                <a:latin typeface="Inter" panose="020B0604020202020204" charset="0"/>
                <a:ea typeface="Inter" panose="020B0604020202020204" charset="0"/>
              </a:rPr>
              <a:t>ư</a:t>
            </a:r>
            <a:r>
              <a:rPr lang="vi-VN" dirty="0">
                <a:solidFill>
                  <a:srgbClr val="000000"/>
                </a:solidFill>
                <a:latin typeface="Inter" panose="020B0604020202020204" charset="0"/>
                <a:ea typeface="Inter" panose="020B0604020202020204" charset="0"/>
              </a:rPr>
              <a:t>ờng.</a:t>
            </a:r>
          </a:p>
          <a:p>
            <a:pPr marL="0" indent="180000" algn="just">
              <a:lnSpc>
                <a:spcPct val="150000"/>
              </a:lnSpc>
              <a:buNone/>
            </a:pPr>
            <a:r>
              <a:rPr lang="vi-VN" dirty="0">
                <a:solidFill>
                  <a:srgbClr val="000000"/>
                </a:solidFill>
                <a:latin typeface="Inter" panose="020B0604020202020204" charset="0"/>
                <a:ea typeface="Inter" panose="020B0604020202020204" charset="0"/>
              </a:rPr>
              <a:t>- Phối hợp với điều trị nguyên nhân: Cần t</a:t>
            </a:r>
            <a:r>
              <a:rPr lang="en-US" dirty="0">
                <a:solidFill>
                  <a:srgbClr val="000000"/>
                </a:solidFill>
                <a:latin typeface="Inter" panose="020B0604020202020204" charset="0"/>
                <a:ea typeface="Inter" panose="020B0604020202020204" charset="0"/>
              </a:rPr>
              <a:t>ì</a:t>
            </a:r>
            <a:r>
              <a:rPr lang="vi-VN" dirty="0">
                <a:solidFill>
                  <a:srgbClr val="000000"/>
                </a:solidFill>
                <a:latin typeface="Inter" panose="020B0604020202020204" charset="0"/>
                <a:ea typeface="Inter" panose="020B0604020202020204" charset="0"/>
              </a:rPr>
              <a:t>m đ</a:t>
            </a:r>
            <a:r>
              <a:rPr lang="en-US" dirty="0">
                <a:solidFill>
                  <a:srgbClr val="000000"/>
                </a:solidFill>
                <a:latin typeface="Inter" panose="020B0604020202020204" charset="0"/>
                <a:ea typeface="Inter" panose="020B0604020202020204" charset="0"/>
              </a:rPr>
              <a:t>ư</a:t>
            </a:r>
            <a:r>
              <a:rPr lang="vi-VN" dirty="0">
                <a:solidFill>
                  <a:srgbClr val="000000"/>
                </a:solidFill>
                <a:latin typeface="Inter" panose="020B0604020202020204" charset="0"/>
                <a:ea typeface="Inter" panose="020B0604020202020204" charset="0"/>
              </a:rPr>
              <a:t>ợc nguyên nhân gây thiếu sắt để</a:t>
            </a:r>
            <a:r>
              <a:rPr lang="en-US" dirty="0">
                <a:solidFill>
                  <a:srgbClr val="000000"/>
                </a:solidFill>
                <a:latin typeface="Inter" panose="020B0604020202020204" charset="0"/>
                <a:ea typeface="Inter" panose="020B0604020202020204" charset="0"/>
              </a:rPr>
              <a:t> </a:t>
            </a:r>
            <a:r>
              <a:rPr lang="vi-VN" dirty="0">
                <a:solidFill>
                  <a:srgbClr val="000000"/>
                </a:solidFill>
                <a:latin typeface="Inter" panose="020B0604020202020204" charset="0"/>
                <a:ea typeface="Inter" panose="020B0604020202020204" charset="0"/>
              </a:rPr>
              <a:t>điều trị đồng thời với điều trị thiếu máu thiếu sắt.</a:t>
            </a:r>
            <a:endParaRPr lang="en-US" dirty="0">
              <a:effectLst/>
              <a:latin typeface="Inter" panose="020B0604020202020204" charset="0"/>
              <a:ea typeface="Inter" panose="020B0604020202020204" charset="0"/>
              <a:cs typeface="Times New Roman" panose="02020603050405020304" pitchFamily="18" charset="0"/>
            </a:endParaRPr>
          </a:p>
        </p:txBody>
      </p:sp>
      <p:sp>
        <p:nvSpPr>
          <p:cNvPr id="5" name="Google Shape;352;p39">
            <a:extLst>
              <a:ext uri="{FF2B5EF4-FFF2-40B4-BE49-F238E27FC236}">
                <a16:creationId xmlns:a16="http://schemas.microsoft.com/office/drawing/2014/main" id="{627E8413-24E1-45F2-823F-CFCB69B1BBD1}"/>
              </a:ext>
            </a:extLst>
          </p:cNvPr>
          <p:cNvSpPr txBox="1">
            <a:spLocks/>
          </p:cNvSpPr>
          <p:nvPr/>
        </p:nvSpPr>
        <p:spPr>
          <a:xfrm>
            <a:off x="587001" y="534145"/>
            <a:ext cx="8124900" cy="553968"/>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pPr algn="ctr"/>
            <a:r>
              <a:rPr lang="en-US" sz="2400" dirty="0"/>
              <a:t>NGUYÊN TẮC ĐIỀU TRỊ</a:t>
            </a:r>
          </a:p>
        </p:txBody>
      </p:sp>
    </p:spTree>
    <p:extLst>
      <p:ext uri="{BB962C8B-B14F-4D97-AF65-F5344CB8AC3E}">
        <p14:creationId xmlns:p14="http://schemas.microsoft.com/office/powerpoint/2010/main" val="370737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DB0909"/>
        </a:solidFill>
        <a:effectLst/>
      </p:bgPr>
    </p:bg>
    <p:spTree>
      <p:nvGrpSpPr>
        <p:cNvPr id="1" name=""/>
        <p:cNvGrpSpPr/>
        <p:nvPr/>
      </p:nvGrpSpPr>
      <p:grpSpPr>
        <a:xfrm>
          <a:off x="0" y="0"/>
          <a:ext cx="0" cy="0"/>
          <a:chOff x="0" y="0"/>
          <a:chExt cx="0" cy="0"/>
        </a:xfrm>
      </p:grpSpPr>
      <p:sp>
        <p:nvSpPr>
          <p:cNvPr id="8" name="Hộp Văn bản 7">
            <a:extLst>
              <a:ext uri="{FF2B5EF4-FFF2-40B4-BE49-F238E27FC236}">
                <a16:creationId xmlns:a16="http://schemas.microsoft.com/office/drawing/2014/main" id="{36B17E07-E24C-47E6-9FE9-DDF9D2E39E2D}"/>
              </a:ext>
            </a:extLst>
          </p:cNvPr>
          <p:cNvSpPr txBox="1"/>
          <p:nvPr/>
        </p:nvSpPr>
        <p:spPr>
          <a:xfrm>
            <a:off x="0" y="2140878"/>
            <a:ext cx="9144000" cy="861744"/>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a:buClr>
                <a:schemeClr val="dk2"/>
              </a:buClr>
              <a:buSzPts val="4200"/>
              <a:buFont typeface="Inter-Regular"/>
              <a:buNone/>
              <a:defRPr sz="3000">
                <a:solidFill>
                  <a:schemeClr val="dk2"/>
                </a:solidFill>
                <a:latin typeface="Inter-Regular"/>
                <a:ea typeface="Inter-Regular"/>
                <a:cs typeface="Inter-Regular"/>
                <a:sym typeface="Inter-Regular"/>
              </a:defRPr>
            </a:lvl1pPr>
            <a:lvl2pPr algn="ctr">
              <a:buClr>
                <a:schemeClr val="dk2"/>
              </a:buClr>
              <a:buSzPts val="4200"/>
              <a:buFont typeface="Inter-Regular"/>
              <a:buNone/>
              <a:defRPr sz="4200">
                <a:solidFill>
                  <a:schemeClr val="dk2"/>
                </a:solidFill>
                <a:latin typeface="Inter-Regular"/>
                <a:ea typeface="Inter-Regular"/>
                <a:cs typeface="Inter-Regular"/>
                <a:sym typeface="Inter-Regular"/>
              </a:defRPr>
            </a:lvl2pPr>
            <a:lvl3pPr algn="ctr">
              <a:buClr>
                <a:schemeClr val="dk2"/>
              </a:buClr>
              <a:buSzPts val="4200"/>
              <a:buFont typeface="Inter-Regular"/>
              <a:buNone/>
              <a:defRPr sz="4200">
                <a:solidFill>
                  <a:schemeClr val="dk2"/>
                </a:solidFill>
                <a:latin typeface="Inter-Regular"/>
                <a:ea typeface="Inter-Regular"/>
                <a:cs typeface="Inter-Regular"/>
                <a:sym typeface="Inter-Regular"/>
              </a:defRPr>
            </a:lvl3pPr>
            <a:lvl4pPr algn="ctr">
              <a:buClr>
                <a:schemeClr val="dk2"/>
              </a:buClr>
              <a:buSzPts val="4200"/>
              <a:buFont typeface="Inter-Regular"/>
              <a:buNone/>
              <a:defRPr sz="4200">
                <a:solidFill>
                  <a:schemeClr val="dk2"/>
                </a:solidFill>
                <a:latin typeface="Inter-Regular"/>
                <a:ea typeface="Inter-Regular"/>
                <a:cs typeface="Inter-Regular"/>
                <a:sym typeface="Inter-Regular"/>
              </a:defRPr>
            </a:lvl4pPr>
            <a:lvl5pPr algn="ctr">
              <a:buClr>
                <a:schemeClr val="dk2"/>
              </a:buClr>
              <a:buSzPts val="4200"/>
              <a:buFont typeface="Inter-Regular"/>
              <a:buNone/>
              <a:defRPr sz="4200">
                <a:solidFill>
                  <a:schemeClr val="dk2"/>
                </a:solidFill>
                <a:latin typeface="Inter-Regular"/>
                <a:ea typeface="Inter-Regular"/>
                <a:cs typeface="Inter-Regular"/>
                <a:sym typeface="Inter-Regular"/>
              </a:defRPr>
            </a:lvl5pPr>
            <a:lvl6pPr algn="ctr">
              <a:buClr>
                <a:schemeClr val="dk2"/>
              </a:buClr>
              <a:buSzPts val="4200"/>
              <a:buFont typeface="Inter-Regular"/>
              <a:buNone/>
              <a:defRPr sz="4200">
                <a:solidFill>
                  <a:schemeClr val="dk2"/>
                </a:solidFill>
                <a:latin typeface="Inter-Regular"/>
                <a:ea typeface="Inter-Regular"/>
                <a:cs typeface="Inter-Regular"/>
                <a:sym typeface="Inter-Regular"/>
              </a:defRPr>
            </a:lvl6pPr>
            <a:lvl7pPr algn="ctr">
              <a:buClr>
                <a:schemeClr val="dk2"/>
              </a:buClr>
              <a:buSzPts val="4200"/>
              <a:buFont typeface="Inter-Regular"/>
              <a:buNone/>
              <a:defRPr sz="4200">
                <a:solidFill>
                  <a:schemeClr val="dk2"/>
                </a:solidFill>
                <a:latin typeface="Inter-Regular"/>
                <a:ea typeface="Inter-Regular"/>
                <a:cs typeface="Inter-Regular"/>
                <a:sym typeface="Inter-Regular"/>
              </a:defRPr>
            </a:lvl7pPr>
            <a:lvl8pPr algn="ctr">
              <a:buClr>
                <a:schemeClr val="dk2"/>
              </a:buClr>
              <a:buSzPts val="4200"/>
              <a:buFont typeface="Inter-Regular"/>
              <a:buNone/>
              <a:defRPr sz="4200">
                <a:solidFill>
                  <a:schemeClr val="dk2"/>
                </a:solidFill>
                <a:latin typeface="Inter-Regular"/>
                <a:ea typeface="Inter-Regular"/>
                <a:cs typeface="Inter-Regular"/>
                <a:sym typeface="Inter-Regular"/>
              </a:defRPr>
            </a:lvl8pPr>
            <a:lvl9pPr algn="ctr">
              <a:buClr>
                <a:schemeClr val="dk2"/>
              </a:buClr>
              <a:buSzPts val="4200"/>
              <a:buFont typeface="Inter-Regular"/>
              <a:buNone/>
              <a:defRPr sz="4200">
                <a:solidFill>
                  <a:schemeClr val="dk2"/>
                </a:solidFill>
                <a:latin typeface="Inter-Regular"/>
                <a:ea typeface="Inter-Regular"/>
                <a:cs typeface="Inter-Regular"/>
                <a:sym typeface="Inter-Regular"/>
              </a:defRPr>
            </a:lvl9pPr>
          </a:lstStyle>
          <a:p>
            <a:pPr algn="ctr"/>
            <a:r>
              <a:rPr lang="en-US" sz="4400">
                <a:solidFill>
                  <a:schemeClr val="bg1">
                    <a:lumMod val="20000"/>
                    <a:lumOff val="80000"/>
                  </a:schemeClr>
                </a:solidFill>
              </a:rPr>
              <a:t>BỔ SUNG SẮT</a:t>
            </a:r>
          </a:p>
        </p:txBody>
      </p:sp>
    </p:spTree>
    <p:extLst>
      <p:ext uri="{BB962C8B-B14F-4D97-AF65-F5344CB8AC3E}">
        <p14:creationId xmlns:p14="http://schemas.microsoft.com/office/powerpoint/2010/main" val="4895730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4" name="Google Shape;351;p39">
            <a:extLst>
              <a:ext uri="{FF2B5EF4-FFF2-40B4-BE49-F238E27FC236}">
                <a16:creationId xmlns:a16="http://schemas.microsoft.com/office/drawing/2014/main" id="{FFD71B4A-CBBE-4310-BF1A-EBD5798BB2D8}"/>
              </a:ext>
            </a:extLst>
          </p:cNvPr>
          <p:cNvSpPr txBox="1">
            <a:spLocks/>
          </p:cNvSpPr>
          <p:nvPr/>
        </p:nvSpPr>
        <p:spPr>
          <a:xfrm>
            <a:off x="714300" y="1213950"/>
            <a:ext cx="7870302" cy="212362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180000" algn="just">
              <a:lnSpc>
                <a:spcPct val="150000"/>
              </a:lnSpc>
              <a:buNone/>
            </a:pPr>
            <a:r>
              <a:rPr lang="vi-VN" b="0" i="0" dirty="0">
                <a:solidFill>
                  <a:srgbClr val="000000"/>
                </a:solidFill>
                <a:effectLst/>
                <a:latin typeface="Inter" panose="020B0604020202020204" charset="0"/>
                <a:ea typeface="Inter" panose="020B0604020202020204" charset="0"/>
              </a:rPr>
              <a:t>Thuốc uống là tốt nhất.</a:t>
            </a:r>
            <a:endParaRPr lang="en-US" b="0" i="0" dirty="0">
              <a:solidFill>
                <a:srgbClr val="000000"/>
              </a:solidFill>
              <a:effectLst/>
              <a:latin typeface="Inter" panose="020B0604020202020204" charset="0"/>
              <a:ea typeface="Inter" panose="020B0604020202020204" charset="0"/>
            </a:endParaRPr>
          </a:p>
          <a:p>
            <a:pPr marL="0" indent="180000" algn="just">
              <a:lnSpc>
                <a:spcPct val="150000"/>
              </a:lnSpc>
              <a:buNone/>
            </a:pPr>
            <a:r>
              <a:rPr lang="en-US" b="0" i="0" dirty="0">
                <a:solidFill>
                  <a:srgbClr val="000000"/>
                </a:solidFill>
                <a:effectLst/>
                <a:latin typeface="Inter" panose="020B0604020202020204" charset="0"/>
                <a:ea typeface="Inter" panose="020B0604020202020204" charset="0"/>
              </a:rPr>
              <a:t>- </a:t>
            </a:r>
            <a:r>
              <a:rPr lang="vi-VN" b="0" i="0" dirty="0">
                <a:solidFill>
                  <a:srgbClr val="000000"/>
                </a:solidFill>
                <a:effectLst/>
                <a:latin typeface="Inter" panose="020B0604020202020204" charset="0"/>
                <a:ea typeface="Inter" panose="020B0604020202020204" charset="0"/>
              </a:rPr>
              <a:t>Sulfate sắt 300mg (có 65mg sắt cơ bản).</a:t>
            </a:r>
            <a:endParaRPr lang="en-US" b="0" i="0" dirty="0">
              <a:solidFill>
                <a:srgbClr val="000000"/>
              </a:solidFill>
              <a:effectLst/>
              <a:latin typeface="Inter" panose="020B0604020202020204" charset="0"/>
              <a:ea typeface="Inter" panose="020B0604020202020204" charset="0"/>
            </a:endParaRPr>
          </a:p>
          <a:p>
            <a:pPr marL="0" indent="180000" algn="just">
              <a:lnSpc>
                <a:spcPct val="150000"/>
              </a:lnSpc>
              <a:buNone/>
            </a:pPr>
            <a:r>
              <a:rPr lang="en-US" b="0" i="0" dirty="0">
                <a:solidFill>
                  <a:srgbClr val="000000"/>
                </a:solidFill>
                <a:effectLst/>
                <a:latin typeface="Inter" panose="020B0604020202020204" charset="0"/>
                <a:ea typeface="Inter" panose="020B0604020202020204" charset="0"/>
              </a:rPr>
              <a:t>- </a:t>
            </a:r>
            <a:r>
              <a:rPr lang="vi-VN" b="0" i="0" dirty="0">
                <a:solidFill>
                  <a:srgbClr val="000000"/>
                </a:solidFill>
                <a:effectLst/>
                <a:latin typeface="Inter" panose="020B0604020202020204" charset="0"/>
                <a:ea typeface="Inter" panose="020B0604020202020204" charset="0"/>
              </a:rPr>
              <a:t>Oxalate sắt 50mg (có 50mg sắt cơ bản).</a:t>
            </a:r>
            <a:endParaRPr lang="en-US" b="0" i="0" dirty="0">
              <a:solidFill>
                <a:srgbClr val="000000"/>
              </a:solidFill>
              <a:effectLst/>
              <a:latin typeface="Inter" panose="020B0604020202020204" charset="0"/>
              <a:ea typeface="Inter" panose="020B0604020202020204" charset="0"/>
            </a:endParaRPr>
          </a:p>
          <a:p>
            <a:pPr marL="0" indent="180000" algn="just">
              <a:lnSpc>
                <a:spcPct val="150000"/>
              </a:lnSpc>
              <a:buNone/>
            </a:pPr>
            <a:r>
              <a:rPr lang="en-US" b="0" i="0" dirty="0">
                <a:solidFill>
                  <a:srgbClr val="000000"/>
                </a:solidFill>
                <a:effectLst/>
                <a:latin typeface="Inter" panose="020B0604020202020204" charset="0"/>
                <a:ea typeface="Inter" panose="020B0604020202020204" charset="0"/>
              </a:rPr>
              <a:t>- </a:t>
            </a:r>
            <a:r>
              <a:rPr lang="vi-VN" b="0" i="0" dirty="0">
                <a:solidFill>
                  <a:srgbClr val="000000"/>
                </a:solidFill>
                <a:effectLst/>
                <a:latin typeface="Inter" panose="020B0604020202020204" charset="0"/>
                <a:ea typeface="Inter" panose="020B0604020202020204" charset="0"/>
              </a:rPr>
              <a:t>Gluconate sắt </a:t>
            </a:r>
            <a:r>
              <a:rPr lang="en-US" b="0" i="0" dirty="0">
                <a:solidFill>
                  <a:srgbClr val="000000"/>
                </a:solidFill>
                <a:effectLst/>
                <a:latin typeface="Inter" panose="020B0604020202020204" charset="0"/>
                <a:ea typeface="Inter" panose="020B0604020202020204" charset="0"/>
              </a:rPr>
              <a:t>(</a:t>
            </a:r>
            <a:r>
              <a:rPr lang="vi-VN" b="0" i="0" dirty="0">
                <a:solidFill>
                  <a:srgbClr val="000000"/>
                </a:solidFill>
                <a:effectLst/>
                <a:latin typeface="Inter" panose="020B0604020202020204" charset="0"/>
                <a:ea typeface="Inter" panose="020B0604020202020204" charset="0"/>
              </a:rPr>
              <a:t>có 28</a:t>
            </a:r>
            <a:r>
              <a:rPr lang="en-US" b="0" i="0" dirty="0">
                <a:solidFill>
                  <a:srgbClr val="000000"/>
                </a:solidFill>
                <a:effectLst/>
                <a:latin typeface="Inter" panose="020B0604020202020204" charset="0"/>
                <a:ea typeface="Inter" panose="020B0604020202020204" charset="0"/>
              </a:rPr>
              <a:t> </a:t>
            </a:r>
            <a:r>
              <a:rPr lang="vi-VN" b="0" i="0" dirty="0">
                <a:solidFill>
                  <a:srgbClr val="000000"/>
                </a:solidFill>
                <a:effectLst/>
                <a:latin typeface="Inter" panose="020B0604020202020204" charset="0"/>
                <a:ea typeface="Inter" panose="020B0604020202020204" charset="0"/>
              </a:rPr>
              <a:t>-</a:t>
            </a:r>
            <a:r>
              <a:rPr lang="en-US" b="0" i="0" dirty="0">
                <a:solidFill>
                  <a:srgbClr val="000000"/>
                </a:solidFill>
                <a:effectLst/>
                <a:latin typeface="Inter" panose="020B0604020202020204" charset="0"/>
                <a:ea typeface="Inter" panose="020B0604020202020204" charset="0"/>
              </a:rPr>
              <a:t> </a:t>
            </a:r>
            <a:r>
              <a:rPr lang="vi-VN" b="0" i="0" dirty="0">
                <a:solidFill>
                  <a:srgbClr val="000000"/>
                </a:solidFill>
                <a:effectLst/>
                <a:latin typeface="Inter" panose="020B0604020202020204" charset="0"/>
                <a:ea typeface="Inter" panose="020B0604020202020204" charset="0"/>
              </a:rPr>
              <a:t>36mg sắt cơ bản</a:t>
            </a:r>
            <a:r>
              <a:rPr lang="en-US" b="0" i="0" dirty="0">
                <a:solidFill>
                  <a:srgbClr val="000000"/>
                </a:solidFill>
                <a:effectLst/>
                <a:latin typeface="Inter" panose="020B0604020202020204" charset="0"/>
                <a:ea typeface="Inter" panose="020B0604020202020204" charset="0"/>
              </a:rPr>
              <a:t>)</a:t>
            </a:r>
            <a:r>
              <a:rPr lang="vi-VN" b="0" i="0" dirty="0">
                <a:solidFill>
                  <a:srgbClr val="000000"/>
                </a:solidFill>
                <a:effectLst/>
                <a:latin typeface="Inter" panose="020B0604020202020204" charset="0"/>
                <a:ea typeface="Inter" panose="020B0604020202020204" charset="0"/>
              </a:rPr>
              <a:t>.</a:t>
            </a:r>
            <a:endParaRPr lang="en-US" b="0" i="0" dirty="0">
              <a:solidFill>
                <a:srgbClr val="000000"/>
              </a:solidFill>
              <a:effectLst/>
              <a:latin typeface="Inter" panose="020B0604020202020204" charset="0"/>
              <a:ea typeface="Inter" panose="020B0604020202020204" charset="0"/>
            </a:endParaRPr>
          </a:p>
          <a:p>
            <a:pPr marL="0" indent="180000" algn="just">
              <a:lnSpc>
                <a:spcPct val="150000"/>
              </a:lnSpc>
              <a:buNone/>
            </a:pPr>
            <a:r>
              <a:rPr lang="en-US" b="0" i="0" dirty="0">
                <a:solidFill>
                  <a:srgbClr val="000000"/>
                </a:solidFill>
                <a:effectLst/>
                <a:latin typeface="Inter" panose="020B0604020202020204" charset="0"/>
                <a:ea typeface="Inter" panose="020B0604020202020204" charset="0"/>
              </a:rPr>
              <a:t>- </a:t>
            </a:r>
            <a:r>
              <a:rPr lang="vi-VN" b="0" i="0" dirty="0">
                <a:solidFill>
                  <a:srgbClr val="000000"/>
                </a:solidFill>
                <a:effectLst/>
                <a:latin typeface="Inter" panose="020B0604020202020204" charset="0"/>
                <a:ea typeface="Inter" panose="020B0604020202020204" charset="0"/>
              </a:rPr>
              <a:t>Fumarate sắt </a:t>
            </a:r>
            <a:r>
              <a:rPr lang="en-US" b="0" i="0" dirty="0">
                <a:solidFill>
                  <a:srgbClr val="000000"/>
                </a:solidFill>
                <a:effectLst/>
                <a:latin typeface="Inter" panose="020B0604020202020204" charset="0"/>
                <a:ea typeface="Inter" panose="020B0604020202020204" charset="0"/>
              </a:rPr>
              <a:t>(</a:t>
            </a:r>
            <a:r>
              <a:rPr lang="vi-VN" b="0" i="0" dirty="0">
                <a:solidFill>
                  <a:srgbClr val="000000"/>
                </a:solidFill>
                <a:effectLst/>
                <a:latin typeface="Inter" panose="020B0604020202020204" charset="0"/>
                <a:ea typeface="Inter" panose="020B0604020202020204" charset="0"/>
              </a:rPr>
              <a:t>có 106mg sắt cơ bản</a:t>
            </a:r>
            <a:r>
              <a:rPr lang="en-US" b="0" i="0" dirty="0">
                <a:solidFill>
                  <a:srgbClr val="000000"/>
                </a:solidFill>
                <a:effectLst/>
                <a:latin typeface="Inter" panose="020B0604020202020204" charset="0"/>
                <a:ea typeface="Inter" panose="020B0604020202020204" charset="0"/>
              </a:rPr>
              <a:t>)</a:t>
            </a:r>
            <a:r>
              <a:rPr lang="vi-VN" b="0" i="0" dirty="0">
                <a:solidFill>
                  <a:srgbClr val="000000"/>
                </a:solidFill>
                <a:effectLst/>
                <a:latin typeface="Inter" panose="020B0604020202020204" charset="0"/>
                <a:ea typeface="Inter" panose="020B0604020202020204" charset="0"/>
              </a:rPr>
              <a:t>.</a:t>
            </a:r>
            <a:endParaRPr lang="en-US" dirty="0">
              <a:solidFill>
                <a:srgbClr val="000000"/>
              </a:solidFill>
              <a:latin typeface="Inter" panose="020B0604020202020204" charset="0"/>
              <a:ea typeface="Inter" panose="020B0604020202020204" charset="0"/>
            </a:endParaRPr>
          </a:p>
          <a:p>
            <a:pPr marL="0" indent="180000" algn="just">
              <a:lnSpc>
                <a:spcPct val="150000"/>
              </a:lnSpc>
              <a:buNone/>
            </a:pPr>
            <a:r>
              <a:rPr lang="vi-VN" b="0" i="0" dirty="0">
                <a:solidFill>
                  <a:srgbClr val="000000"/>
                </a:solidFill>
                <a:effectLst/>
                <a:latin typeface="Inter" panose="020B0604020202020204" charset="0"/>
                <a:ea typeface="Inter" panose="020B0604020202020204" charset="0"/>
              </a:rPr>
              <a:t>Sắt hấp thu tốt nhất là ferrous</a:t>
            </a:r>
            <a:r>
              <a:rPr lang="en-US" dirty="0">
                <a:solidFill>
                  <a:srgbClr val="000000"/>
                </a:solidFill>
                <a:latin typeface="Inter" panose="020B0604020202020204" charset="0"/>
                <a:ea typeface="Inter" panose="020B0604020202020204" charset="0"/>
              </a:rPr>
              <a:t>.</a:t>
            </a:r>
            <a:endParaRPr lang="en-US" b="0" i="0" dirty="0">
              <a:solidFill>
                <a:srgbClr val="000000"/>
              </a:solidFill>
              <a:effectLst/>
              <a:latin typeface="Inter" panose="020B0604020202020204" charset="0"/>
              <a:ea typeface="Inter" panose="020B0604020202020204" charset="0"/>
            </a:endParaRPr>
          </a:p>
        </p:txBody>
      </p:sp>
      <p:sp>
        <p:nvSpPr>
          <p:cNvPr id="5" name="Google Shape;352;p39">
            <a:extLst>
              <a:ext uri="{FF2B5EF4-FFF2-40B4-BE49-F238E27FC236}">
                <a16:creationId xmlns:a16="http://schemas.microsoft.com/office/drawing/2014/main" id="{627E8413-24E1-45F2-823F-CFCB69B1BBD1}"/>
              </a:ext>
            </a:extLst>
          </p:cNvPr>
          <p:cNvSpPr txBox="1">
            <a:spLocks/>
          </p:cNvSpPr>
          <p:nvPr/>
        </p:nvSpPr>
        <p:spPr>
          <a:xfrm>
            <a:off x="714300" y="555917"/>
            <a:ext cx="8124900" cy="553968"/>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r>
              <a:rPr lang="en-US" sz="2400"/>
              <a:t>1. UỐNG</a:t>
            </a:r>
          </a:p>
        </p:txBody>
      </p:sp>
    </p:spTree>
    <p:extLst>
      <p:ext uri="{BB962C8B-B14F-4D97-AF65-F5344CB8AC3E}">
        <p14:creationId xmlns:p14="http://schemas.microsoft.com/office/powerpoint/2010/main" val="9537549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4" name="Google Shape;351;p39">
            <a:extLst>
              <a:ext uri="{FF2B5EF4-FFF2-40B4-BE49-F238E27FC236}">
                <a16:creationId xmlns:a16="http://schemas.microsoft.com/office/drawing/2014/main" id="{FFD71B4A-CBBE-4310-BF1A-EBD5798BB2D8}"/>
              </a:ext>
            </a:extLst>
          </p:cNvPr>
          <p:cNvSpPr txBox="1">
            <a:spLocks/>
          </p:cNvSpPr>
          <p:nvPr/>
        </p:nvSpPr>
        <p:spPr>
          <a:xfrm>
            <a:off x="714300" y="1213950"/>
            <a:ext cx="7870302" cy="34162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180000" algn="just">
              <a:lnSpc>
                <a:spcPct val="150000"/>
              </a:lnSpc>
              <a:buNone/>
            </a:pPr>
            <a:r>
              <a:rPr lang="vi-VN" b="1" i="0">
                <a:solidFill>
                  <a:srgbClr val="000000"/>
                </a:solidFill>
                <a:effectLst/>
                <a:latin typeface="Inter" panose="020B0604020202020204" charset="0"/>
                <a:ea typeface="Inter" panose="020B0604020202020204" charset="0"/>
              </a:rPr>
              <a:t>Liều: </a:t>
            </a:r>
            <a:r>
              <a:rPr lang="vi-VN" b="0" i="0">
                <a:solidFill>
                  <a:srgbClr val="000000"/>
                </a:solidFill>
                <a:effectLst/>
                <a:latin typeface="Inter" panose="020B0604020202020204" charset="0"/>
                <a:ea typeface="Inter" panose="020B0604020202020204" charset="0"/>
              </a:rPr>
              <a:t>150 - 200mg sắt cơ bản/ngày, chia làm</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2</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3 lần, uống trong lúc ăn, hoặc</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ngay sau</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khi ăn. Khi bệnh nhân không dung nạp đuợc thì uống mỗi ngày một lần</a:t>
            </a:r>
            <a:r>
              <a:rPr lang="en-US" b="0" i="0">
                <a:solidFill>
                  <a:srgbClr val="000000"/>
                </a:solidFill>
                <a:effectLst/>
                <a:latin typeface="Inter" panose="020B0604020202020204" charset="0"/>
                <a:ea typeface="Inter" panose="020B0604020202020204" charset="0"/>
              </a:rPr>
              <a:t>.</a:t>
            </a:r>
          </a:p>
          <a:p>
            <a:pPr marL="0" indent="180000" algn="just">
              <a:lnSpc>
                <a:spcPct val="150000"/>
              </a:lnSpc>
              <a:buNone/>
            </a:pPr>
            <a:r>
              <a:rPr lang="vi-VN" b="0" i="0">
                <a:solidFill>
                  <a:srgbClr val="000000"/>
                </a:solidFill>
                <a:effectLst/>
                <a:latin typeface="Inter" panose="020B0604020202020204" charset="0"/>
                <a:ea typeface="Inter" panose="020B0604020202020204" charset="0"/>
              </a:rPr>
              <a:t>Uống thêm Vitamine C để tăng sự hấp thu sắt</a:t>
            </a:r>
            <a:r>
              <a:rPr lang="en-US" b="0" i="0">
                <a:solidFill>
                  <a:srgbClr val="000000"/>
                </a:solidFill>
                <a:effectLst/>
                <a:latin typeface="Inter" panose="020B0604020202020204" charset="0"/>
                <a:ea typeface="Inter" panose="020B0604020202020204" charset="0"/>
              </a:rPr>
              <a:t>.</a:t>
            </a:r>
          </a:p>
          <a:p>
            <a:pPr marL="0" indent="180000" algn="just">
              <a:lnSpc>
                <a:spcPct val="150000"/>
              </a:lnSpc>
              <a:buNone/>
            </a:pPr>
            <a:r>
              <a:rPr lang="vi-VN" b="0" i="0">
                <a:solidFill>
                  <a:srgbClr val="000000"/>
                </a:solidFill>
                <a:effectLst/>
                <a:latin typeface="Inter" panose="020B0604020202020204" charset="0"/>
                <a:ea typeface="Inter" panose="020B0604020202020204" charset="0"/>
              </a:rPr>
              <a:t>Khi bệnh nhân có uống thuốc trung hòa acid dạ dày thi uống sắt trước uống thuốc</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2 giờ</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hoặc 4 giờ sau khi uống thuốc</a:t>
            </a:r>
            <a:r>
              <a:rPr lang="en-US" b="0" i="0">
                <a:solidFill>
                  <a:srgbClr val="000000"/>
                </a:solidFill>
                <a:effectLst/>
                <a:latin typeface="Inter" panose="020B0604020202020204" charset="0"/>
                <a:ea typeface="Inter" panose="020B0604020202020204" charset="0"/>
              </a:rPr>
              <a:t>.</a:t>
            </a:r>
          </a:p>
          <a:p>
            <a:pPr marL="0" indent="180000" algn="just">
              <a:lnSpc>
                <a:spcPct val="150000"/>
              </a:lnSpc>
              <a:buNone/>
            </a:pPr>
            <a:r>
              <a:rPr lang="vi-VN" b="1" i="0">
                <a:solidFill>
                  <a:srgbClr val="000000"/>
                </a:solidFill>
                <a:effectLst/>
                <a:latin typeface="Inter" panose="020B0604020202020204" charset="0"/>
                <a:ea typeface="Inter" panose="020B0604020202020204" charset="0"/>
              </a:rPr>
              <a:t>Thời gian: </a:t>
            </a:r>
            <a:r>
              <a:rPr lang="vi-VN" b="0" i="0">
                <a:solidFill>
                  <a:srgbClr val="000000"/>
                </a:solidFill>
                <a:effectLst/>
                <a:latin typeface="Inter" panose="020B0604020202020204" charset="0"/>
                <a:ea typeface="Inter" panose="020B0604020202020204" charset="0"/>
              </a:rPr>
              <a:t>sau khi hết thiếu máu uống thêm 6-12 tháng nữa để hồi phục lại dự trữ</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sắt trong cơ thể. Nếu ngưng thuốc sớm sẽ bị thiếu sắt trở lại. Xét nghiệm nếu ferritin</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khoảng 100ng/ml thì có thể ngưmg thuốc</a:t>
            </a:r>
            <a:r>
              <a:rPr lang="en-US" b="0" i="0">
                <a:solidFill>
                  <a:srgbClr val="000000"/>
                </a:solidFill>
                <a:effectLst/>
                <a:latin typeface="Inter" panose="020B0604020202020204" charset="0"/>
                <a:ea typeface="Inter" panose="020B0604020202020204" charset="0"/>
              </a:rPr>
              <a:t>.</a:t>
            </a:r>
          </a:p>
          <a:p>
            <a:pPr marL="0" indent="180000" algn="just">
              <a:lnSpc>
                <a:spcPct val="150000"/>
              </a:lnSpc>
              <a:buNone/>
            </a:pPr>
            <a:r>
              <a:rPr lang="en-US" b="1" i="0">
                <a:solidFill>
                  <a:srgbClr val="000000"/>
                </a:solidFill>
                <a:effectLst/>
                <a:latin typeface="Inter" panose="020B0604020202020204" charset="0"/>
                <a:ea typeface="Inter" panose="020B0604020202020204" charset="0"/>
              </a:rPr>
              <a:t>Tác dụng phụ: </a:t>
            </a:r>
            <a:r>
              <a:rPr lang="en-US" b="0" i="0">
                <a:solidFill>
                  <a:srgbClr val="000000"/>
                </a:solidFill>
                <a:effectLst/>
                <a:latin typeface="Inter" panose="020B0604020202020204" charset="0"/>
                <a:ea typeface="Inter" panose="020B0604020202020204" charset="0"/>
              </a:rPr>
              <a:t>đau bụng, buồn nôn, tiêu chảy. Khi có tác dụng phụ của thuốc thì giảm liều.</a:t>
            </a:r>
            <a:endParaRPr lang="en-US" sz="1100">
              <a:effectLst/>
              <a:latin typeface="Inter" panose="020B0604020202020204" charset="0"/>
              <a:ea typeface="Inter" panose="020B0604020202020204" charset="0"/>
              <a:cs typeface="Times New Roman" panose="02020603050405020304" pitchFamily="18" charset="0"/>
            </a:endParaRPr>
          </a:p>
        </p:txBody>
      </p:sp>
      <p:sp>
        <p:nvSpPr>
          <p:cNvPr id="5" name="Google Shape;352;p39">
            <a:extLst>
              <a:ext uri="{FF2B5EF4-FFF2-40B4-BE49-F238E27FC236}">
                <a16:creationId xmlns:a16="http://schemas.microsoft.com/office/drawing/2014/main" id="{627E8413-24E1-45F2-823F-CFCB69B1BBD1}"/>
              </a:ext>
            </a:extLst>
          </p:cNvPr>
          <p:cNvSpPr txBox="1">
            <a:spLocks/>
          </p:cNvSpPr>
          <p:nvPr/>
        </p:nvSpPr>
        <p:spPr>
          <a:xfrm>
            <a:off x="714300" y="555917"/>
            <a:ext cx="8124900" cy="553968"/>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r>
              <a:rPr lang="en-US" sz="2400"/>
              <a:t>1. UỐNG</a:t>
            </a:r>
          </a:p>
        </p:txBody>
      </p:sp>
    </p:spTree>
    <p:extLst>
      <p:ext uri="{BB962C8B-B14F-4D97-AF65-F5344CB8AC3E}">
        <p14:creationId xmlns:p14="http://schemas.microsoft.com/office/powerpoint/2010/main" val="304960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4" name="Google Shape;351;p39">
            <a:extLst>
              <a:ext uri="{FF2B5EF4-FFF2-40B4-BE49-F238E27FC236}">
                <a16:creationId xmlns:a16="http://schemas.microsoft.com/office/drawing/2014/main" id="{FFD71B4A-CBBE-4310-BF1A-EBD5798BB2D8}"/>
              </a:ext>
            </a:extLst>
          </p:cNvPr>
          <p:cNvSpPr txBox="1">
            <a:spLocks/>
          </p:cNvSpPr>
          <p:nvPr/>
        </p:nvSpPr>
        <p:spPr>
          <a:xfrm>
            <a:off x="714300" y="1213950"/>
            <a:ext cx="7870302" cy="309312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180000" algn="just">
              <a:lnSpc>
                <a:spcPct val="150000"/>
              </a:lnSpc>
              <a:buNone/>
            </a:pPr>
            <a:r>
              <a:rPr lang="vi-VN" b="1" i="0">
                <a:solidFill>
                  <a:srgbClr val="000000"/>
                </a:solidFill>
                <a:effectLst/>
                <a:latin typeface="Inter" panose="020B0604020202020204" charset="0"/>
                <a:ea typeface="Inter" panose="020B0604020202020204" charset="0"/>
              </a:rPr>
              <a:t>Theo dõi đáp ứng thuốc:</a:t>
            </a:r>
            <a:endParaRPr lang="en-US" b="1" i="0">
              <a:solidFill>
                <a:srgbClr val="000000"/>
              </a:solidFill>
              <a:effectLst/>
              <a:latin typeface="Inter" panose="020B0604020202020204" charset="0"/>
              <a:ea typeface="Inter" panose="020B0604020202020204" charset="0"/>
            </a:endParaRPr>
          </a:p>
          <a:p>
            <a:pPr marL="0" indent="180000" algn="just">
              <a:lnSpc>
                <a:spcPct val="150000"/>
              </a:lnSpc>
              <a:buNone/>
            </a:pP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Sau 1 tuần luợng Hb thể tăng thêm 2g/dL</a:t>
            </a:r>
            <a:r>
              <a:rPr lang="en-US" b="0" i="0">
                <a:solidFill>
                  <a:srgbClr val="000000"/>
                </a:solidFill>
                <a:effectLst/>
                <a:latin typeface="Inter" panose="020B0604020202020204" charset="0"/>
                <a:ea typeface="Inter" panose="020B0604020202020204" charset="0"/>
              </a:rPr>
              <a:t>.</a:t>
            </a:r>
          </a:p>
          <a:p>
            <a:pPr marL="0" indent="180000" algn="just">
              <a:lnSpc>
                <a:spcPct val="150000"/>
              </a:lnSpc>
              <a:buNone/>
            </a:pPr>
            <a:r>
              <a:rPr lang="en-US">
                <a:solidFill>
                  <a:srgbClr val="000000"/>
                </a:solidFill>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Sau 2 tuần thì số lượng hồng cầu luới tăng.</a:t>
            </a:r>
            <a:endParaRPr lang="en-US" b="0" i="0">
              <a:solidFill>
                <a:srgbClr val="000000"/>
              </a:solidFill>
              <a:effectLst/>
              <a:latin typeface="Inter" panose="020B0604020202020204" charset="0"/>
              <a:ea typeface="Inter" panose="020B0604020202020204" charset="0"/>
            </a:endParaRPr>
          </a:p>
          <a:p>
            <a:pPr marL="0" indent="180000" algn="just">
              <a:lnSpc>
                <a:spcPct val="150000"/>
              </a:lnSpc>
              <a:buNone/>
            </a:pP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Sau 4 tuần Hb tăng rất nhiều, sau 8 tuần Hb có thể trở về bình thường.</a:t>
            </a:r>
            <a:endParaRPr lang="en-US" b="0" i="0">
              <a:solidFill>
                <a:srgbClr val="000000"/>
              </a:solidFill>
              <a:effectLst/>
              <a:latin typeface="Inter" panose="020B0604020202020204" charset="0"/>
              <a:ea typeface="Inter" panose="020B0604020202020204" charset="0"/>
            </a:endParaRPr>
          </a:p>
          <a:p>
            <a:pPr marL="0" indent="180000" algn="just">
              <a:lnSpc>
                <a:spcPct val="150000"/>
              </a:lnSpc>
              <a:buNone/>
            </a:pP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Sau khi</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Hb trở về bình thường uống thêm từ 6 đến 12 tháng.</a:t>
            </a:r>
            <a:endParaRPr lang="en-US" b="0" i="0">
              <a:solidFill>
                <a:srgbClr val="000000"/>
              </a:solidFill>
              <a:effectLst/>
              <a:latin typeface="Inter" panose="020B0604020202020204" charset="0"/>
              <a:ea typeface="Inter" panose="020B0604020202020204" charset="0"/>
            </a:endParaRPr>
          </a:p>
          <a:p>
            <a:pPr marL="0" indent="180000" algn="just">
              <a:lnSpc>
                <a:spcPct val="150000"/>
              </a:lnSpc>
              <a:buNone/>
            </a:pP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Nếu sau 4 tuần mà Hb không</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tăng thì phải xem lại chẩn đoán có đúng không và nguyên nhân </a:t>
            </a:r>
            <a:r>
              <a:rPr lang="en-US" b="0" i="0">
                <a:solidFill>
                  <a:srgbClr val="000000"/>
                </a:solidFill>
                <a:effectLst/>
                <a:latin typeface="Inter" panose="020B0604020202020204" charset="0"/>
                <a:ea typeface="Inter" panose="020B0604020202020204" charset="0"/>
              </a:rPr>
              <a:t>thiếu</a:t>
            </a:r>
            <a:r>
              <a:rPr lang="vi-VN" b="0" i="0">
                <a:solidFill>
                  <a:srgbClr val="000000"/>
                </a:solidFill>
                <a:effectLst/>
                <a:latin typeface="Inter" panose="020B0604020202020204" charset="0"/>
                <a:ea typeface="Inter" panose="020B0604020202020204" charset="0"/>
              </a:rPr>
              <a:t> máu giải</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quyết chưa?</a:t>
            </a:r>
            <a:endParaRPr lang="en-US">
              <a:solidFill>
                <a:srgbClr val="000000"/>
              </a:solidFill>
              <a:latin typeface="Inter" panose="020B0604020202020204" charset="0"/>
              <a:ea typeface="Inter" panose="020B0604020202020204" charset="0"/>
            </a:endParaRPr>
          </a:p>
          <a:p>
            <a:pPr marL="0" indent="180000" algn="just">
              <a:lnSpc>
                <a:spcPct val="150000"/>
              </a:lnSpc>
              <a:buNone/>
            </a:pP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Các nguyên nhân cần nghĩ đến: thalassemia, rối loạn sinh tủy,</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bệnh kinh niên, bệnh nhân còn chảy máu, bệnh nhân không uống sắt, không hấp</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thu sắt.</a:t>
            </a:r>
            <a:endParaRPr lang="en-US" sz="1000">
              <a:effectLst/>
              <a:latin typeface="Inter" panose="020B0604020202020204" charset="0"/>
              <a:ea typeface="Inter" panose="020B0604020202020204" charset="0"/>
              <a:cs typeface="Times New Roman" panose="02020603050405020304" pitchFamily="18" charset="0"/>
            </a:endParaRPr>
          </a:p>
        </p:txBody>
      </p:sp>
      <p:sp>
        <p:nvSpPr>
          <p:cNvPr id="5" name="Google Shape;352;p39">
            <a:extLst>
              <a:ext uri="{FF2B5EF4-FFF2-40B4-BE49-F238E27FC236}">
                <a16:creationId xmlns:a16="http://schemas.microsoft.com/office/drawing/2014/main" id="{627E8413-24E1-45F2-823F-CFCB69B1BBD1}"/>
              </a:ext>
            </a:extLst>
          </p:cNvPr>
          <p:cNvSpPr txBox="1">
            <a:spLocks/>
          </p:cNvSpPr>
          <p:nvPr/>
        </p:nvSpPr>
        <p:spPr>
          <a:xfrm>
            <a:off x="714300" y="555917"/>
            <a:ext cx="8124900" cy="553968"/>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r>
              <a:rPr lang="en-US" sz="2400"/>
              <a:t>1. UỐNG</a:t>
            </a:r>
          </a:p>
        </p:txBody>
      </p:sp>
    </p:spTree>
    <p:extLst>
      <p:ext uri="{BB962C8B-B14F-4D97-AF65-F5344CB8AC3E}">
        <p14:creationId xmlns:p14="http://schemas.microsoft.com/office/powerpoint/2010/main" val="209089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4" name="Google Shape;351;p39">
            <a:extLst>
              <a:ext uri="{FF2B5EF4-FFF2-40B4-BE49-F238E27FC236}">
                <a16:creationId xmlns:a16="http://schemas.microsoft.com/office/drawing/2014/main" id="{FFD71B4A-CBBE-4310-BF1A-EBD5798BB2D8}"/>
              </a:ext>
            </a:extLst>
          </p:cNvPr>
          <p:cNvSpPr txBox="1">
            <a:spLocks/>
          </p:cNvSpPr>
          <p:nvPr/>
        </p:nvSpPr>
        <p:spPr>
          <a:xfrm>
            <a:off x="714300" y="1213950"/>
            <a:ext cx="7870302" cy="309312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180000" algn="just">
              <a:lnSpc>
                <a:spcPct val="150000"/>
              </a:lnSpc>
              <a:buNone/>
            </a:pPr>
            <a:r>
              <a:rPr lang="vi-VN" b="1" i="0" dirty="0">
                <a:solidFill>
                  <a:srgbClr val="000000"/>
                </a:solidFill>
                <a:effectLst/>
                <a:latin typeface="Inter" panose="020B0604020202020204" charset="0"/>
                <a:ea typeface="Inter" panose="020B0604020202020204" charset="0"/>
              </a:rPr>
              <a:t>Chỉ định:</a:t>
            </a:r>
            <a:endParaRPr lang="en-US" b="1" i="0" dirty="0">
              <a:solidFill>
                <a:srgbClr val="000000"/>
              </a:solidFill>
              <a:effectLst/>
              <a:latin typeface="Inter" panose="020B0604020202020204" charset="0"/>
              <a:ea typeface="Inter" panose="020B0604020202020204" charset="0"/>
            </a:endParaRPr>
          </a:p>
          <a:p>
            <a:pPr marL="0" indent="180000" algn="just">
              <a:lnSpc>
                <a:spcPct val="150000"/>
              </a:lnSpc>
              <a:buNone/>
            </a:pPr>
            <a:r>
              <a:rPr lang="en-US" b="0" i="0" dirty="0">
                <a:solidFill>
                  <a:srgbClr val="000000"/>
                </a:solidFill>
                <a:effectLst/>
                <a:latin typeface="Inter" panose="020B0604020202020204" charset="0"/>
                <a:ea typeface="Inter" panose="020B0604020202020204" charset="0"/>
              </a:rPr>
              <a:t>- </a:t>
            </a:r>
            <a:r>
              <a:rPr lang="vi-VN" b="0" i="0" dirty="0">
                <a:solidFill>
                  <a:srgbClr val="000000"/>
                </a:solidFill>
                <a:effectLst/>
                <a:latin typeface="Inter" panose="020B0604020202020204" charset="0"/>
                <a:ea typeface="Inter" panose="020B0604020202020204" charset="0"/>
              </a:rPr>
              <a:t>Lượng sắt uống không đủ: bệnh nhân mất máu nhiều hơn luợng sắt hấp thu vào</a:t>
            </a:r>
            <a:r>
              <a:rPr lang="en-US" b="0" i="0" dirty="0">
                <a:solidFill>
                  <a:srgbClr val="000000"/>
                </a:solidFill>
                <a:effectLst/>
                <a:latin typeface="Inter" panose="020B0604020202020204" charset="0"/>
                <a:ea typeface="Inter" panose="020B0604020202020204" charset="0"/>
              </a:rPr>
              <a:t> </a:t>
            </a:r>
            <a:r>
              <a:rPr lang="vi-VN" b="0" i="0" dirty="0">
                <a:solidFill>
                  <a:srgbClr val="000000"/>
                </a:solidFill>
                <a:effectLst/>
                <a:latin typeface="Inter" panose="020B0604020202020204" charset="0"/>
                <a:ea typeface="Inter" panose="020B0604020202020204" charset="0"/>
              </a:rPr>
              <a:t>cơ thể để tạo máu, nghĩa là bệnh nhân mất trên 25ml máu mỗi ngày. Mỗi ngà</a:t>
            </a:r>
            <a:r>
              <a:rPr lang="en-US" dirty="0">
                <a:solidFill>
                  <a:srgbClr val="000000"/>
                </a:solidFill>
                <a:latin typeface="Inter" panose="020B0604020202020204" charset="0"/>
                <a:ea typeface="Inter" panose="020B0604020202020204" charset="0"/>
              </a:rPr>
              <a:t>y b</a:t>
            </a:r>
            <a:r>
              <a:rPr lang="vi-VN" b="0" i="0" dirty="0">
                <a:solidFill>
                  <a:srgbClr val="000000"/>
                </a:solidFill>
                <a:effectLst/>
                <a:latin typeface="Inter" panose="020B0604020202020204" charset="0"/>
                <a:ea typeface="Inter" panose="020B0604020202020204" charset="0"/>
              </a:rPr>
              <a:t>ệnh nhân không thể uống quá 25mg sắt cơ bản/1kg cân nặng.</a:t>
            </a:r>
            <a:endParaRPr lang="en-US" b="0" i="0" dirty="0">
              <a:solidFill>
                <a:srgbClr val="000000"/>
              </a:solidFill>
              <a:effectLst/>
              <a:latin typeface="Inter" panose="020B0604020202020204" charset="0"/>
              <a:ea typeface="Inter" panose="020B0604020202020204" charset="0"/>
            </a:endParaRPr>
          </a:p>
          <a:p>
            <a:pPr marL="0" indent="180000" algn="just">
              <a:lnSpc>
                <a:spcPct val="150000"/>
              </a:lnSpc>
              <a:buNone/>
            </a:pPr>
            <a:r>
              <a:rPr lang="en-US" b="0" i="0" dirty="0">
                <a:solidFill>
                  <a:srgbClr val="000000"/>
                </a:solidFill>
                <a:effectLst/>
                <a:latin typeface="Inter" panose="020B0604020202020204" charset="0"/>
                <a:ea typeface="Inter" panose="020B0604020202020204" charset="0"/>
              </a:rPr>
              <a:t>- </a:t>
            </a:r>
            <a:r>
              <a:rPr lang="vi-VN" b="0" i="0" dirty="0">
                <a:solidFill>
                  <a:srgbClr val="000000"/>
                </a:solidFill>
                <a:effectLst/>
                <a:latin typeface="Inter" panose="020B0604020202020204" charset="0"/>
                <a:ea typeface="Inter" panose="020B0604020202020204" charset="0"/>
              </a:rPr>
              <a:t>Viêm ruột mạn tính, không dung nạp đuợc sắt uống.</a:t>
            </a:r>
            <a:endParaRPr lang="en-US" dirty="0">
              <a:solidFill>
                <a:srgbClr val="000000"/>
              </a:solidFill>
              <a:latin typeface="Inter" panose="020B0604020202020204" charset="0"/>
              <a:ea typeface="Inter" panose="020B0604020202020204" charset="0"/>
            </a:endParaRPr>
          </a:p>
          <a:p>
            <a:pPr marL="0" indent="180000" algn="just">
              <a:lnSpc>
                <a:spcPct val="150000"/>
              </a:lnSpc>
              <a:buNone/>
            </a:pPr>
            <a:r>
              <a:rPr lang="en-US" b="0" i="0" dirty="0">
                <a:solidFill>
                  <a:srgbClr val="000000"/>
                </a:solidFill>
                <a:effectLst/>
                <a:latin typeface="Inter" panose="020B0604020202020204" charset="0"/>
                <a:ea typeface="Inter" panose="020B0604020202020204" charset="0"/>
              </a:rPr>
              <a:t>- </a:t>
            </a:r>
            <a:r>
              <a:rPr lang="vi-VN" b="0" i="0" dirty="0">
                <a:solidFill>
                  <a:srgbClr val="000000"/>
                </a:solidFill>
                <a:effectLst/>
                <a:latin typeface="Inter" panose="020B0604020202020204" charset="0"/>
                <a:ea typeface="Inter" panose="020B0604020202020204" charset="0"/>
              </a:rPr>
              <a:t>Bệnh nhân đang được chạy thận nhân tạo mà cung cấp sắt không đủ bằng đường</a:t>
            </a:r>
            <a:r>
              <a:rPr lang="en-US" b="0" i="0" dirty="0">
                <a:solidFill>
                  <a:srgbClr val="000000"/>
                </a:solidFill>
                <a:effectLst/>
                <a:latin typeface="Inter" panose="020B0604020202020204" charset="0"/>
                <a:ea typeface="Inter" panose="020B0604020202020204" charset="0"/>
              </a:rPr>
              <a:t> </a:t>
            </a:r>
            <a:r>
              <a:rPr lang="vi-VN" b="0" i="0" dirty="0">
                <a:solidFill>
                  <a:srgbClr val="000000"/>
                </a:solidFill>
                <a:effectLst/>
                <a:latin typeface="Inter" panose="020B0604020202020204" charset="0"/>
                <a:ea typeface="Inter" panose="020B0604020202020204" charset="0"/>
              </a:rPr>
              <a:t>uống.</a:t>
            </a:r>
            <a:endParaRPr lang="en-US" dirty="0">
              <a:solidFill>
                <a:srgbClr val="000000"/>
              </a:solidFill>
              <a:latin typeface="Inter" panose="020B0604020202020204" charset="0"/>
              <a:ea typeface="Inter" panose="020B0604020202020204" charset="0"/>
            </a:endParaRPr>
          </a:p>
          <a:p>
            <a:pPr marL="0" indent="180000" algn="just">
              <a:lnSpc>
                <a:spcPct val="150000"/>
              </a:lnSpc>
              <a:buNone/>
            </a:pPr>
            <a:r>
              <a:rPr lang="en-US" b="0" i="0" dirty="0">
                <a:solidFill>
                  <a:srgbClr val="000000"/>
                </a:solidFill>
                <a:effectLst/>
                <a:latin typeface="Inter" panose="020B0604020202020204" charset="0"/>
                <a:ea typeface="Inter" panose="020B0604020202020204" charset="0"/>
              </a:rPr>
              <a:t>- </a:t>
            </a:r>
            <a:r>
              <a:rPr lang="vi-VN" b="0" i="0" dirty="0">
                <a:solidFill>
                  <a:srgbClr val="000000"/>
                </a:solidFill>
                <a:effectLst/>
                <a:latin typeface="Inter" panose="020B0604020202020204" charset="0"/>
                <a:ea typeface="Inter" panose="020B0604020202020204" charset="0"/>
              </a:rPr>
              <a:t>B</a:t>
            </a:r>
            <a:r>
              <a:rPr lang="en-US" dirty="0" err="1">
                <a:solidFill>
                  <a:srgbClr val="000000"/>
                </a:solidFill>
                <a:latin typeface="Inter" panose="020B0604020202020204" charset="0"/>
                <a:ea typeface="Inter" panose="020B0604020202020204" charset="0"/>
              </a:rPr>
              <a:t>ệnh</a:t>
            </a:r>
            <a:r>
              <a:rPr lang="en-US" dirty="0">
                <a:solidFill>
                  <a:srgbClr val="000000"/>
                </a:solidFill>
                <a:latin typeface="Inter" panose="020B0604020202020204" charset="0"/>
                <a:ea typeface="Inter" panose="020B0604020202020204" charset="0"/>
              </a:rPr>
              <a:t> </a:t>
            </a:r>
            <a:r>
              <a:rPr lang="en-US" dirty="0" err="1">
                <a:solidFill>
                  <a:srgbClr val="000000"/>
                </a:solidFill>
                <a:latin typeface="Inter" panose="020B0604020202020204" charset="0"/>
                <a:ea typeface="Inter" panose="020B0604020202020204" charset="0"/>
              </a:rPr>
              <a:t>nhân</a:t>
            </a:r>
            <a:r>
              <a:rPr lang="vi-VN" b="0" i="0" dirty="0">
                <a:solidFill>
                  <a:srgbClr val="000000"/>
                </a:solidFill>
                <a:effectLst/>
                <a:latin typeface="Inter" panose="020B0604020202020204" charset="0"/>
                <a:ea typeface="Inter" panose="020B0604020202020204" charset="0"/>
              </a:rPr>
              <a:t> ung thư đang dùng erythropoietin để tạo máu.</a:t>
            </a:r>
            <a:endParaRPr lang="en-US" dirty="0">
              <a:solidFill>
                <a:srgbClr val="000000"/>
              </a:solidFill>
              <a:latin typeface="Inter" panose="020B0604020202020204" charset="0"/>
              <a:ea typeface="Inter" panose="020B0604020202020204" charset="0"/>
            </a:endParaRPr>
          </a:p>
          <a:p>
            <a:pPr marL="0" indent="180000" algn="just">
              <a:lnSpc>
                <a:spcPct val="150000"/>
              </a:lnSpc>
              <a:buNone/>
            </a:pPr>
            <a:r>
              <a:rPr lang="en-US" b="0" i="0" dirty="0">
                <a:solidFill>
                  <a:srgbClr val="000000"/>
                </a:solidFill>
                <a:effectLst/>
                <a:latin typeface="Inter" panose="020B0604020202020204" charset="0"/>
                <a:ea typeface="Inter" panose="020B0604020202020204" charset="0"/>
              </a:rPr>
              <a:t>- </a:t>
            </a:r>
            <a:r>
              <a:rPr lang="vi-VN" b="0" i="0" dirty="0">
                <a:solidFill>
                  <a:srgbClr val="000000"/>
                </a:solidFill>
                <a:effectLst/>
                <a:latin typeface="Inter" panose="020B0604020202020204" charset="0"/>
                <a:ea typeface="Inter" panose="020B0604020202020204" charset="0"/>
              </a:rPr>
              <a:t>Một lưu ý là tiêm sắt thì không tạo máu nhanh hơn uống sắt.</a:t>
            </a:r>
            <a:endParaRPr lang="en-US" dirty="0">
              <a:effectLst/>
              <a:latin typeface="Inter" panose="020B0604020202020204" charset="0"/>
              <a:ea typeface="Inter" panose="020B0604020202020204" charset="0"/>
              <a:cs typeface="Times New Roman" panose="02020603050405020304" pitchFamily="18" charset="0"/>
            </a:endParaRPr>
          </a:p>
        </p:txBody>
      </p:sp>
      <p:sp>
        <p:nvSpPr>
          <p:cNvPr id="5" name="Google Shape;352;p39">
            <a:extLst>
              <a:ext uri="{FF2B5EF4-FFF2-40B4-BE49-F238E27FC236}">
                <a16:creationId xmlns:a16="http://schemas.microsoft.com/office/drawing/2014/main" id="{627E8413-24E1-45F2-823F-CFCB69B1BBD1}"/>
              </a:ext>
            </a:extLst>
          </p:cNvPr>
          <p:cNvSpPr txBox="1">
            <a:spLocks/>
          </p:cNvSpPr>
          <p:nvPr/>
        </p:nvSpPr>
        <p:spPr>
          <a:xfrm>
            <a:off x="714300" y="555917"/>
            <a:ext cx="8124900" cy="553968"/>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r>
              <a:rPr lang="en-US" sz="2400"/>
              <a:t>2. TRUYỀN TĨNH MẠCH</a:t>
            </a:r>
          </a:p>
        </p:txBody>
      </p:sp>
    </p:spTree>
    <p:extLst>
      <p:ext uri="{BB962C8B-B14F-4D97-AF65-F5344CB8AC3E}">
        <p14:creationId xmlns:p14="http://schemas.microsoft.com/office/powerpoint/2010/main" val="221468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7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700"/>
                            </p:stCondLst>
                            <p:childTnLst>
                              <p:par>
                                <p:cTn id="8" presetID="1" presetClass="entr" presetSubtype="0" fill="hold" nodeType="after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4" name="Google Shape;351;p39">
            <a:extLst>
              <a:ext uri="{FF2B5EF4-FFF2-40B4-BE49-F238E27FC236}">
                <a16:creationId xmlns:a16="http://schemas.microsoft.com/office/drawing/2014/main" id="{FFD71B4A-CBBE-4310-BF1A-EBD5798BB2D8}"/>
              </a:ext>
            </a:extLst>
          </p:cNvPr>
          <p:cNvSpPr txBox="1">
            <a:spLocks/>
          </p:cNvSpPr>
          <p:nvPr/>
        </p:nvSpPr>
        <p:spPr>
          <a:xfrm>
            <a:off x="714300" y="1213950"/>
            <a:ext cx="7870302" cy="309312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180000" algn="just">
              <a:lnSpc>
                <a:spcPct val="150000"/>
              </a:lnSpc>
              <a:buNone/>
            </a:pPr>
            <a:r>
              <a:rPr lang="vi-VN" b="1" i="0">
                <a:solidFill>
                  <a:srgbClr val="000000"/>
                </a:solidFill>
                <a:effectLst/>
                <a:latin typeface="Inter" panose="020B0604020202020204" charset="0"/>
                <a:ea typeface="Inter" panose="020B0604020202020204" charset="0"/>
              </a:rPr>
              <a:t>Các sản phẩm:</a:t>
            </a:r>
            <a:endParaRPr lang="en-US" b="1" i="0">
              <a:solidFill>
                <a:srgbClr val="000000"/>
              </a:solidFill>
              <a:effectLst/>
              <a:latin typeface="Inter" panose="020B0604020202020204" charset="0"/>
              <a:ea typeface="Inter" panose="020B0604020202020204" charset="0"/>
            </a:endParaRPr>
          </a:p>
          <a:p>
            <a:pPr marL="0" indent="180000" algn="just">
              <a:lnSpc>
                <a:spcPct val="150000"/>
              </a:lnSpc>
              <a:buNone/>
            </a:pP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Sắt Dextran.</a:t>
            </a:r>
            <a:endParaRPr lang="en-US" b="0" i="0">
              <a:solidFill>
                <a:srgbClr val="000000"/>
              </a:solidFill>
              <a:effectLst/>
              <a:latin typeface="Inter" panose="020B0604020202020204" charset="0"/>
              <a:ea typeface="Inter" panose="020B0604020202020204" charset="0"/>
            </a:endParaRPr>
          </a:p>
          <a:p>
            <a:pPr marL="0" indent="180000" algn="just">
              <a:lnSpc>
                <a:spcPct val="150000"/>
              </a:lnSpc>
              <a:buNone/>
            </a:pP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Sắt Gluconate</a:t>
            </a:r>
            <a:r>
              <a:rPr lang="en-US" b="0" i="0">
                <a:solidFill>
                  <a:srgbClr val="000000"/>
                </a:solidFill>
                <a:effectLst/>
                <a:latin typeface="Inter" panose="020B0604020202020204" charset="0"/>
                <a:ea typeface="Inter" panose="020B0604020202020204" charset="0"/>
              </a:rPr>
              <a:t>.</a:t>
            </a:r>
          </a:p>
          <a:p>
            <a:pPr marL="0" indent="180000" algn="just">
              <a:lnSpc>
                <a:spcPct val="150000"/>
              </a:lnSpc>
              <a:buNone/>
            </a:pP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Sắt </a:t>
            </a:r>
            <a:r>
              <a:rPr lang="en-US" b="0" i="0">
                <a:solidFill>
                  <a:srgbClr val="000000"/>
                </a:solidFill>
                <a:effectLst/>
                <a:latin typeface="Inter" panose="020B0604020202020204" charset="0"/>
                <a:ea typeface="Inter" panose="020B0604020202020204" charset="0"/>
              </a:rPr>
              <a:t>S</a:t>
            </a:r>
            <a:r>
              <a:rPr lang="vi-VN" b="0" i="0">
                <a:solidFill>
                  <a:srgbClr val="000000"/>
                </a:solidFill>
                <a:effectLst/>
                <a:latin typeface="Inter" panose="020B0604020202020204" charset="0"/>
                <a:ea typeface="Inter" panose="020B0604020202020204" charset="0"/>
              </a:rPr>
              <a:t>urcose.</a:t>
            </a:r>
            <a:endParaRPr lang="en-US" b="1" i="0">
              <a:solidFill>
                <a:srgbClr val="000000"/>
              </a:solidFill>
              <a:effectLst/>
              <a:latin typeface="Inter" panose="020B0604020202020204" charset="0"/>
              <a:ea typeface="Inter" panose="020B0604020202020204" charset="0"/>
            </a:endParaRPr>
          </a:p>
          <a:p>
            <a:pPr marL="0" indent="180000" algn="just">
              <a:lnSpc>
                <a:spcPct val="150000"/>
              </a:lnSpc>
              <a:buNone/>
            </a:pPr>
            <a:r>
              <a:rPr lang="vi-VN" b="1" i="0">
                <a:solidFill>
                  <a:srgbClr val="000000"/>
                </a:solidFill>
                <a:effectLst/>
                <a:latin typeface="Inter" panose="020B0604020202020204" charset="0"/>
                <a:ea typeface="Inter" panose="020B0604020202020204" charset="0"/>
              </a:rPr>
              <a:t>Tác dụng phụ: </a:t>
            </a:r>
            <a:r>
              <a:rPr lang="vi-VN" b="0" i="0">
                <a:solidFill>
                  <a:srgbClr val="000000"/>
                </a:solidFill>
                <a:effectLst/>
                <a:latin typeface="Inter" panose="020B0604020202020204" charset="0"/>
                <a:ea typeface="Inter" panose="020B0604020202020204" charset="0"/>
              </a:rPr>
              <a:t>đau tại chỗ, hoại tử, choáng phản vệ</a:t>
            </a:r>
            <a:r>
              <a:rPr lang="en-US">
                <a:solidFill>
                  <a:srgbClr val="000000"/>
                </a:solidFill>
                <a:latin typeface="Inter" panose="020B0604020202020204" charset="0"/>
                <a:ea typeface="Inter" panose="020B0604020202020204" charset="0"/>
              </a:rPr>
              <a:t> d</a:t>
            </a:r>
            <a:r>
              <a:rPr lang="vi-VN" b="0" i="0">
                <a:solidFill>
                  <a:srgbClr val="000000"/>
                </a:solidFill>
                <a:effectLst/>
                <a:latin typeface="Inter" panose="020B0604020202020204" charset="0"/>
                <a:ea typeface="Inter" panose="020B0604020202020204" charset="0"/>
              </a:rPr>
              <a:t>o đó tất cả thuốc sắt phải</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dùng thật chậm lúc ban đầu.</a:t>
            </a:r>
            <a:endParaRPr lang="en-US" b="0" i="0">
              <a:solidFill>
                <a:srgbClr val="000000"/>
              </a:solidFill>
              <a:effectLst/>
              <a:latin typeface="Inter" panose="020B0604020202020204" charset="0"/>
              <a:ea typeface="Inter" panose="020B0604020202020204" charset="0"/>
            </a:endParaRPr>
          </a:p>
          <a:p>
            <a:pPr marL="0" indent="180000">
              <a:lnSpc>
                <a:spcPct val="150000"/>
              </a:lnSpc>
              <a:buNone/>
            </a:pPr>
            <a:r>
              <a:rPr lang="vi-VN" b="1" i="0">
                <a:solidFill>
                  <a:srgbClr val="000000"/>
                </a:solidFill>
                <a:effectLst/>
                <a:latin typeface="Inter" panose="020B0604020202020204" charset="0"/>
                <a:ea typeface="Inter" panose="020B0604020202020204" charset="0"/>
              </a:rPr>
              <a:t>Công thức tính liều sắt truyền tĩnh mạch:</a:t>
            </a:r>
            <a:endParaRPr lang="en-US" b="1" i="0">
              <a:solidFill>
                <a:srgbClr val="000000"/>
              </a:solidFill>
              <a:effectLst/>
              <a:latin typeface="Inter" panose="020B0604020202020204" charset="0"/>
              <a:ea typeface="Inter" panose="020B0604020202020204" charset="0"/>
            </a:endParaRPr>
          </a:p>
          <a:p>
            <a:pPr marL="0" indent="180000" algn="ctr">
              <a:lnSpc>
                <a:spcPct val="150000"/>
              </a:lnSpc>
              <a:buNone/>
            </a:pPr>
            <a:r>
              <a:rPr lang="vi-VN" b="0" i="0">
                <a:solidFill>
                  <a:srgbClr val="000000"/>
                </a:solidFill>
                <a:effectLst/>
                <a:latin typeface="Inter" panose="020B0604020202020204" charset="0"/>
                <a:ea typeface="Inter" panose="020B0604020202020204" charset="0"/>
              </a:rPr>
              <a:t>Lượng sắt thiếu (mg) = CNBN x (14 – Hb) x 2,145</a:t>
            </a:r>
            <a:endParaRPr lang="en-US" b="0" i="0">
              <a:solidFill>
                <a:srgbClr val="000000"/>
              </a:solidFill>
              <a:effectLst/>
              <a:latin typeface="Inter" panose="020B0604020202020204" charset="0"/>
              <a:ea typeface="Inter" panose="020B0604020202020204" charset="0"/>
            </a:endParaRPr>
          </a:p>
          <a:p>
            <a:pPr marL="0" indent="180000" algn="ctr">
              <a:lnSpc>
                <a:spcPct val="150000"/>
              </a:lnSpc>
              <a:buNone/>
            </a:pPr>
            <a:r>
              <a:rPr lang="vi-VN" b="0" i="1">
                <a:solidFill>
                  <a:srgbClr val="000000"/>
                </a:solidFill>
                <a:effectLst/>
                <a:latin typeface="Inter" panose="020B0604020202020204" charset="0"/>
                <a:ea typeface="Inter" panose="020B0604020202020204" charset="0"/>
              </a:rPr>
              <a:t>CNBN: cân nặng bệnh nhân (kg), Hb: hemoglobin của bệnh nhân (g/dL)</a:t>
            </a:r>
            <a:endParaRPr lang="en-US" b="0" i="1">
              <a:solidFill>
                <a:srgbClr val="000000"/>
              </a:solidFill>
              <a:effectLst/>
              <a:latin typeface="Inter" panose="020B0604020202020204" charset="0"/>
              <a:ea typeface="Inter" panose="020B0604020202020204" charset="0"/>
            </a:endParaRPr>
          </a:p>
        </p:txBody>
      </p:sp>
      <p:sp>
        <p:nvSpPr>
          <p:cNvPr id="5" name="Google Shape;352;p39">
            <a:extLst>
              <a:ext uri="{FF2B5EF4-FFF2-40B4-BE49-F238E27FC236}">
                <a16:creationId xmlns:a16="http://schemas.microsoft.com/office/drawing/2014/main" id="{627E8413-24E1-45F2-823F-CFCB69B1BBD1}"/>
              </a:ext>
            </a:extLst>
          </p:cNvPr>
          <p:cNvSpPr txBox="1">
            <a:spLocks/>
          </p:cNvSpPr>
          <p:nvPr/>
        </p:nvSpPr>
        <p:spPr>
          <a:xfrm>
            <a:off x="714300" y="555917"/>
            <a:ext cx="8124900" cy="553968"/>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r>
              <a:rPr lang="en-US" sz="2400"/>
              <a:t>2. TRUYỀN TĨNH MẠCH</a:t>
            </a:r>
          </a:p>
        </p:txBody>
      </p:sp>
    </p:spTree>
    <p:extLst>
      <p:ext uri="{BB962C8B-B14F-4D97-AF65-F5344CB8AC3E}">
        <p14:creationId xmlns:p14="http://schemas.microsoft.com/office/powerpoint/2010/main" val="424625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4" name="Google Shape;351;p39">
            <a:extLst>
              <a:ext uri="{FF2B5EF4-FFF2-40B4-BE49-F238E27FC236}">
                <a16:creationId xmlns:a16="http://schemas.microsoft.com/office/drawing/2014/main" id="{FFD71B4A-CBBE-4310-BF1A-EBD5798BB2D8}"/>
              </a:ext>
            </a:extLst>
          </p:cNvPr>
          <p:cNvSpPr txBox="1">
            <a:spLocks/>
          </p:cNvSpPr>
          <p:nvPr/>
        </p:nvSpPr>
        <p:spPr>
          <a:xfrm>
            <a:off x="714300" y="1213950"/>
            <a:ext cx="7870302" cy="1154132"/>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180000">
              <a:lnSpc>
                <a:spcPct val="150000"/>
              </a:lnSpc>
              <a:buNone/>
            </a:pPr>
            <a:r>
              <a:rPr lang="en-US" b="1" i="0" dirty="0" err="1">
                <a:solidFill>
                  <a:srgbClr val="000000"/>
                </a:solidFill>
                <a:effectLst/>
                <a:latin typeface="Inter" panose="020B0604020202020204" charset="0"/>
                <a:ea typeface="Inter" panose="020B0604020202020204" charset="0"/>
              </a:rPr>
              <a:t>Ferrlecit</a:t>
            </a:r>
            <a:r>
              <a:rPr lang="en-US" b="0" i="0" dirty="0">
                <a:solidFill>
                  <a:srgbClr val="000000"/>
                </a:solidFill>
                <a:effectLst/>
                <a:latin typeface="Inter" panose="020B0604020202020204" charset="0"/>
                <a:ea typeface="Inter" panose="020B0604020202020204" charset="0"/>
              </a:rPr>
              <a:t> </a:t>
            </a:r>
            <a:r>
              <a:rPr lang="en-US" b="0" i="0" dirty="0" err="1">
                <a:solidFill>
                  <a:srgbClr val="000000"/>
                </a:solidFill>
                <a:effectLst/>
                <a:latin typeface="Inter" panose="020B0604020202020204" charset="0"/>
                <a:ea typeface="Inter" panose="020B0604020202020204" charset="0"/>
              </a:rPr>
              <a:t>dùng</a:t>
            </a:r>
            <a:r>
              <a:rPr lang="en-US" b="0" i="0" dirty="0">
                <a:solidFill>
                  <a:srgbClr val="000000"/>
                </a:solidFill>
                <a:effectLst/>
                <a:latin typeface="Inter" panose="020B0604020202020204" charset="0"/>
                <a:ea typeface="Inter" panose="020B0604020202020204" charset="0"/>
              </a:rPr>
              <a:t> 2ml </a:t>
            </a:r>
            <a:r>
              <a:rPr lang="en-US" b="0" i="0" dirty="0" err="1">
                <a:solidFill>
                  <a:srgbClr val="000000"/>
                </a:solidFill>
                <a:effectLst/>
                <a:latin typeface="Inter" panose="020B0604020202020204" charset="0"/>
                <a:ea typeface="Inter" panose="020B0604020202020204" charset="0"/>
              </a:rPr>
              <a:t>Ferrlecit</a:t>
            </a:r>
            <a:r>
              <a:rPr lang="en-US" b="0" i="0" dirty="0">
                <a:solidFill>
                  <a:srgbClr val="000000"/>
                </a:solidFill>
                <a:effectLst/>
                <a:latin typeface="Inter" panose="020B0604020202020204" charset="0"/>
                <a:ea typeface="Inter" panose="020B0604020202020204" charset="0"/>
              </a:rPr>
              <a:t> </a:t>
            </a:r>
            <a:r>
              <a:rPr lang="en-US" b="0" i="0" dirty="0" err="1">
                <a:solidFill>
                  <a:srgbClr val="000000"/>
                </a:solidFill>
                <a:effectLst/>
                <a:latin typeface="Inter" panose="020B0604020202020204" charset="0"/>
                <a:ea typeface="Inter" panose="020B0604020202020204" charset="0"/>
              </a:rPr>
              <a:t>pha</a:t>
            </a:r>
            <a:r>
              <a:rPr lang="en-US" b="0" i="0" dirty="0">
                <a:solidFill>
                  <a:srgbClr val="000000"/>
                </a:solidFill>
                <a:effectLst/>
                <a:latin typeface="Inter" panose="020B0604020202020204" charset="0"/>
                <a:ea typeface="Inter" panose="020B0604020202020204" charset="0"/>
              </a:rPr>
              <a:t> </a:t>
            </a:r>
            <a:r>
              <a:rPr lang="en-US" b="0" i="0" dirty="0" err="1">
                <a:solidFill>
                  <a:srgbClr val="000000"/>
                </a:solidFill>
                <a:effectLst/>
                <a:latin typeface="Inter" panose="020B0604020202020204" charset="0"/>
                <a:ea typeface="Inter" panose="020B0604020202020204" charset="0"/>
              </a:rPr>
              <a:t>trong</a:t>
            </a:r>
            <a:r>
              <a:rPr lang="en-US" b="0" i="0" dirty="0">
                <a:solidFill>
                  <a:srgbClr val="000000"/>
                </a:solidFill>
                <a:effectLst/>
                <a:latin typeface="Inter" panose="020B0604020202020204" charset="0"/>
                <a:ea typeface="Inter" panose="020B0604020202020204" charset="0"/>
              </a:rPr>
              <a:t> 50ml NaCl 0,9% </a:t>
            </a:r>
            <a:r>
              <a:rPr lang="en-US" b="0" i="0" dirty="0" err="1">
                <a:solidFill>
                  <a:srgbClr val="000000"/>
                </a:solidFill>
                <a:effectLst/>
                <a:latin typeface="Inter" panose="020B0604020202020204" charset="0"/>
                <a:ea typeface="Inter" panose="020B0604020202020204" charset="0"/>
              </a:rPr>
              <a:t>truyền</a:t>
            </a:r>
            <a:r>
              <a:rPr lang="en-US" b="0" i="0" dirty="0">
                <a:solidFill>
                  <a:srgbClr val="000000"/>
                </a:solidFill>
                <a:effectLst/>
                <a:latin typeface="Inter" panose="020B0604020202020204" charset="0"/>
                <a:ea typeface="Inter" panose="020B0604020202020204" charset="0"/>
              </a:rPr>
              <a:t> TM </a:t>
            </a:r>
            <a:r>
              <a:rPr lang="en-US" b="0" i="0" dirty="0" err="1">
                <a:solidFill>
                  <a:srgbClr val="000000"/>
                </a:solidFill>
                <a:effectLst/>
                <a:latin typeface="Inter" panose="020B0604020202020204" charset="0"/>
                <a:ea typeface="Inter" panose="020B0604020202020204" charset="0"/>
              </a:rPr>
              <a:t>trong</a:t>
            </a:r>
            <a:r>
              <a:rPr lang="en-US" b="0" i="0" dirty="0">
                <a:solidFill>
                  <a:srgbClr val="000000"/>
                </a:solidFill>
                <a:effectLst/>
                <a:latin typeface="Inter" panose="020B0604020202020204" charset="0"/>
                <a:ea typeface="Inter" panose="020B0604020202020204" charset="0"/>
              </a:rPr>
              <a:t> 60 </a:t>
            </a:r>
            <a:r>
              <a:rPr lang="en-US" b="0" i="0" dirty="0" err="1">
                <a:solidFill>
                  <a:srgbClr val="000000"/>
                </a:solidFill>
                <a:effectLst/>
                <a:latin typeface="Inter" panose="020B0604020202020204" charset="0"/>
                <a:ea typeface="Inter" panose="020B0604020202020204" charset="0"/>
              </a:rPr>
              <a:t>phút</a:t>
            </a:r>
            <a:r>
              <a:rPr lang="en-US" b="0" i="0" dirty="0">
                <a:solidFill>
                  <a:srgbClr val="000000"/>
                </a:solidFill>
                <a:effectLst/>
                <a:latin typeface="Inter" panose="020B0604020202020204" charset="0"/>
                <a:ea typeface="Inter" panose="020B0604020202020204" charset="0"/>
              </a:rPr>
              <a:t>, </a:t>
            </a:r>
            <a:r>
              <a:rPr lang="en-US" b="0" i="0" dirty="0" err="1">
                <a:solidFill>
                  <a:srgbClr val="000000"/>
                </a:solidFill>
                <a:effectLst/>
                <a:latin typeface="Inter" panose="020B0604020202020204" charset="0"/>
                <a:ea typeface="Inter" panose="020B0604020202020204" charset="0"/>
              </a:rPr>
              <a:t>nếu</a:t>
            </a:r>
            <a:r>
              <a:rPr lang="en-US" b="0" i="0" dirty="0">
                <a:solidFill>
                  <a:srgbClr val="000000"/>
                </a:solidFill>
                <a:effectLst/>
                <a:latin typeface="Inter" panose="020B0604020202020204" charset="0"/>
                <a:ea typeface="Inter" panose="020B0604020202020204" charset="0"/>
              </a:rPr>
              <a:t> </a:t>
            </a:r>
            <a:r>
              <a:rPr lang="en-US" b="0" i="0" dirty="0" err="1">
                <a:solidFill>
                  <a:srgbClr val="000000"/>
                </a:solidFill>
                <a:effectLst/>
                <a:latin typeface="Inter" panose="020B0604020202020204" charset="0"/>
                <a:ea typeface="Inter" panose="020B0604020202020204" charset="0"/>
              </a:rPr>
              <a:t>không</a:t>
            </a:r>
            <a:r>
              <a:rPr lang="en-US" b="0" i="0" dirty="0">
                <a:solidFill>
                  <a:srgbClr val="000000"/>
                </a:solidFill>
                <a:effectLst/>
                <a:latin typeface="Inter" panose="020B0604020202020204" charset="0"/>
                <a:ea typeface="Inter" panose="020B0604020202020204" charset="0"/>
              </a:rPr>
              <a:t> </a:t>
            </a:r>
            <a:r>
              <a:rPr lang="en-US" b="0" i="0" dirty="0" err="1">
                <a:solidFill>
                  <a:srgbClr val="000000"/>
                </a:solidFill>
                <a:effectLst/>
                <a:latin typeface="Inter" panose="020B0604020202020204" charset="0"/>
                <a:ea typeface="Inter" panose="020B0604020202020204" charset="0"/>
              </a:rPr>
              <a:t>có</a:t>
            </a:r>
            <a:r>
              <a:rPr lang="en-US" b="0" i="0" dirty="0">
                <a:solidFill>
                  <a:srgbClr val="000000"/>
                </a:solidFill>
                <a:effectLst/>
                <a:latin typeface="Inter" panose="020B0604020202020204" charset="0"/>
                <a:ea typeface="Inter" panose="020B0604020202020204" charset="0"/>
              </a:rPr>
              <a:t> </a:t>
            </a:r>
            <a:r>
              <a:rPr lang="en-US" b="0" i="0" dirty="0" err="1">
                <a:solidFill>
                  <a:srgbClr val="000000"/>
                </a:solidFill>
                <a:effectLst/>
                <a:latin typeface="Inter" panose="020B0604020202020204" charset="0"/>
                <a:ea typeface="Inter" panose="020B0604020202020204" charset="0"/>
              </a:rPr>
              <a:t>phản</a:t>
            </a:r>
            <a:r>
              <a:rPr lang="en-US" b="0" i="0" dirty="0">
                <a:solidFill>
                  <a:srgbClr val="000000"/>
                </a:solidFill>
                <a:effectLst/>
                <a:latin typeface="Inter" panose="020B0604020202020204" charset="0"/>
                <a:ea typeface="Inter" panose="020B0604020202020204" charset="0"/>
              </a:rPr>
              <a:t> </a:t>
            </a:r>
            <a:r>
              <a:rPr lang="en-US" b="0" i="0" dirty="0" err="1">
                <a:solidFill>
                  <a:srgbClr val="000000"/>
                </a:solidFill>
                <a:effectLst/>
                <a:latin typeface="Inter" panose="020B0604020202020204" charset="0"/>
                <a:ea typeface="Inter" panose="020B0604020202020204" charset="0"/>
              </a:rPr>
              <a:t>ứng</a:t>
            </a:r>
            <a:r>
              <a:rPr lang="en-US" b="0" i="0" dirty="0">
                <a:solidFill>
                  <a:srgbClr val="000000"/>
                </a:solidFill>
                <a:effectLst/>
                <a:latin typeface="Inter" panose="020B0604020202020204" charset="0"/>
                <a:ea typeface="Inter" panose="020B0604020202020204" charset="0"/>
              </a:rPr>
              <a:t> </a:t>
            </a:r>
            <a:r>
              <a:rPr lang="en-US" b="0" i="0" dirty="0" err="1">
                <a:solidFill>
                  <a:srgbClr val="000000"/>
                </a:solidFill>
                <a:effectLst/>
                <a:latin typeface="Inter" panose="020B0604020202020204" charset="0"/>
                <a:ea typeface="Inter" panose="020B0604020202020204" charset="0"/>
              </a:rPr>
              <a:t>thì</a:t>
            </a:r>
            <a:r>
              <a:rPr lang="en-US" b="0" i="0" dirty="0">
                <a:solidFill>
                  <a:srgbClr val="000000"/>
                </a:solidFill>
                <a:effectLst/>
                <a:latin typeface="Inter" panose="020B0604020202020204" charset="0"/>
                <a:ea typeface="Inter" panose="020B0604020202020204" charset="0"/>
              </a:rPr>
              <a:t> </a:t>
            </a:r>
            <a:r>
              <a:rPr lang="en-US" b="0" i="0" dirty="0" err="1">
                <a:solidFill>
                  <a:srgbClr val="000000"/>
                </a:solidFill>
                <a:effectLst/>
                <a:latin typeface="Inter" panose="020B0604020202020204" charset="0"/>
                <a:ea typeface="Inter" panose="020B0604020202020204" charset="0"/>
              </a:rPr>
              <a:t>tăng</a:t>
            </a:r>
            <a:r>
              <a:rPr lang="en-US" b="0" i="0" dirty="0">
                <a:solidFill>
                  <a:srgbClr val="000000"/>
                </a:solidFill>
                <a:effectLst/>
                <a:latin typeface="Inter" panose="020B0604020202020204" charset="0"/>
                <a:ea typeface="Inter" panose="020B0604020202020204" charset="0"/>
              </a:rPr>
              <a:t> </a:t>
            </a:r>
            <a:r>
              <a:rPr lang="en-US" b="0" i="0" dirty="0" err="1">
                <a:solidFill>
                  <a:srgbClr val="000000"/>
                </a:solidFill>
                <a:effectLst/>
                <a:latin typeface="Inter" panose="020B0604020202020204" charset="0"/>
                <a:ea typeface="Inter" panose="020B0604020202020204" charset="0"/>
              </a:rPr>
              <a:t>liều</a:t>
            </a:r>
            <a:r>
              <a:rPr lang="en-US" b="0" i="0" dirty="0">
                <a:solidFill>
                  <a:srgbClr val="000000"/>
                </a:solidFill>
                <a:effectLst/>
                <a:latin typeface="Inter" panose="020B0604020202020204" charset="0"/>
                <a:ea typeface="Inter" panose="020B0604020202020204" charset="0"/>
              </a:rPr>
              <a:t> </a:t>
            </a:r>
            <a:r>
              <a:rPr lang="en-US" b="0" i="0" dirty="0" err="1">
                <a:solidFill>
                  <a:srgbClr val="000000"/>
                </a:solidFill>
                <a:effectLst/>
                <a:latin typeface="Inter" panose="020B0604020202020204" charset="0"/>
                <a:ea typeface="Inter" panose="020B0604020202020204" charset="0"/>
              </a:rPr>
              <a:t>dần</a:t>
            </a:r>
            <a:r>
              <a:rPr lang="en-US" b="0" i="0" dirty="0">
                <a:solidFill>
                  <a:srgbClr val="000000"/>
                </a:solidFill>
                <a:effectLst/>
                <a:latin typeface="Inter" panose="020B0604020202020204" charset="0"/>
                <a:ea typeface="Inter" panose="020B0604020202020204" charset="0"/>
              </a:rPr>
              <a:t>, 125ml </a:t>
            </a:r>
            <a:r>
              <a:rPr lang="en-US" b="0" i="0" dirty="0" err="1">
                <a:solidFill>
                  <a:srgbClr val="000000"/>
                </a:solidFill>
                <a:effectLst/>
                <a:latin typeface="Inter" panose="020B0604020202020204" charset="0"/>
                <a:ea typeface="Inter" panose="020B0604020202020204" charset="0"/>
              </a:rPr>
              <a:t>pha</a:t>
            </a:r>
            <a:r>
              <a:rPr lang="en-US" b="0" i="0" dirty="0">
                <a:solidFill>
                  <a:srgbClr val="000000"/>
                </a:solidFill>
                <a:effectLst/>
                <a:latin typeface="Inter" panose="020B0604020202020204" charset="0"/>
                <a:ea typeface="Inter" panose="020B0604020202020204" charset="0"/>
              </a:rPr>
              <a:t> </a:t>
            </a:r>
            <a:r>
              <a:rPr lang="en-US" b="0" i="0" dirty="0" err="1">
                <a:solidFill>
                  <a:srgbClr val="000000"/>
                </a:solidFill>
                <a:effectLst/>
                <a:latin typeface="Inter" panose="020B0604020202020204" charset="0"/>
                <a:ea typeface="Inter" panose="020B0604020202020204" charset="0"/>
              </a:rPr>
              <a:t>trong</a:t>
            </a:r>
            <a:r>
              <a:rPr lang="en-US" b="0" i="0" dirty="0">
                <a:solidFill>
                  <a:srgbClr val="000000"/>
                </a:solidFill>
                <a:effectLst/>
                <a:latin typeface="Inter" panose="020B0604020202020204" charset="0"/>
                <a:ea typeface="Inter" panose="020B0604020202020204" charset="0"/>
              </a:rPr>
              <a:t> 100ml NaCl 0,9% </a:t>
            </a:r>
            <a:r>
              <a:rPr lang="en-US" b="0" i="0" dirty="0" err="1">
                <a:solidFill>
                  <a:srgbClr val="000000"/>
                </a:solidFill>
                <a:effectLst/>
                <a:latin typeface="Inter" panose="020B0604020202020204" charset="0"/>
                <a:ea typeface="Inter" panose="020B0604020202020204" charset="0"/>
              </a:rPr>
              <a:t>truyền</a:t>
            </a:r>
            <a:r>
              <a:rPr lang="en-US" b="0" i="0" dirty="0">
                <a:solidFill>
                  <a:srgbClr val="000000"/>
                </a:solidFill>
                <a:effectLst/>
                <a:latin typeface="Inter" panose="020B0604020202020204" charset="0"/>
                <a:ea typeface="Inter" panose="020B0604020202020204" charset="0"/>
              </a:rPr>
              <a:t> </a:t>
            </a:r>
            <a:r>
              <a:rPr lang="en-US" b="0" i="0" dirty="0" err="1">
                <a:solidFill>
                  <a:srgbClr val="000000"/>
                </a:solidFill>
                <a:effectLst/>
                <a:latin typeface="Inter" panose="020B0604020202020204" charset="0"/>
                <a:ea typeface="Inter" panose="020B0604020202020204" charset="0"/>
              </a:rPr>
              <a:t>trong</a:t>
            </a:r>
            <a:r>
              <a:rPr lang="en-US" b="0" i="0" dirty="0">
                <a:solidFill>
                  <a:srgbClr val="000000"/>
                </a:solidFill>
                <a:effectLst/>
                <a:latin typeface="Inter" panose="020B0604020202020204" charset="0"/>
                <a:ea typeface="Inter" panose="020B0604020202020204" charset="0"/>
              </a:rPr>
              <a:t> 60 </a:t>
            </a:r>
            <a:r>
              <a:rPr lang="en-US" b="0" i="0" dirty="0" err="1">
                <a:solidFill>
                  <a:srgbClr val="000000"/>
                </a:solidFill>
                <a:effectLst/>
                <a:latin typeface="Inter" panose="020B0604020202020204" charset="0"/>
                <a:ea typeface="Inter" panose="020B0604020202020204" charset="0"/>
              </a:rPr>
              <a:t>phút</a:t>
            </a:r>
            <a:r>
              <a:rPr lang="en-US" b="0" i="0" dirty="0">
                <a:solidFill>
                  <a:srgbClr val="000000"/>
                </a:solidFill>
                <a:effectLst/>
                <a:latin typeface="Inter" panose="020B0604020202020204" charset="0"/>
                <a:ea typeface="Inter" panose="020B0604020202020204" charset="0"/>
              </a:rPr>
              <a:t>. </a:t>
            </a:r>
            <a:r>
              <a:rPr lang="en-US" b="0" i="0" dirty="0" err="1">
                <a:solidFill>
                  <a:srgbClr val="000000"/>
                </a:solidFill>
                <a:effectLst/>
                <a:latin typeface="Inter" panose="020B0604020202020204" charset="0"/>
                <a:ea typeface="Inter" panose="020B0604020202020204" charset="0"/>
              </a:rPr>
              <a:t>Liều</a:t>
            </a:r>
            <a:r>
              <a:rPr lang="en-US" b="0" i="0" dirty="0">
                <a:solidFill>
                  <a:srgbClr val="000000"/>
                </a:solidFill>
                <a:effectLst/>
                <a:latin typeface="Inter" panose="020B0604020202020204" charset="0"/>
                <a:ea typeface="Inter" panose="020B0604020202020204" charset="0"/>
              </a:rPr>
              <a:t> </a:t>
            </a:r>
            <a:r>
              <a:rPr lang="en-US" b="0" i="0" dirty="0" err="1">
                <a:solidFill>
                  <a:srgbClr val="000000"/>
                </a:solidFill>
                <a:effectLst/>
                <a:latin typeface="Inter" panose="020B0604020202020204" charset="0"/>
                <a:ea typeface="Inter" panose="020B0604020202020204" charset="0"/>
              </a:rPr>
              <a:t>còn</a:t>
            </a:r>
            <a:r>
              <a:rPr lang="en-US" b="0" i="0" dirty="0">
                <a:solidFill>
                  <a:srgbClr val="000000"/>
                </a:solidFill>
                <a:effectLst/>
                <a:latin typeface="Inter" panose="020B0604020202020204" charset="0"/>
                <a:ea typeface="Inter" panose="020B0604020202020204" charset="0"/>
              </a:rPr>
              <a:t> </a:t>
            </a:r>
            <a:r>
              <a:rPr lang="en-US" b="0" i="0" dirty="0" err="1">
                <a:solidFill>
                  <a:srgbClr val="000000"/>
                </a:solidFill>
                <a:effectLst/>
                <a:latin typeface="Inter" panose="020B0604020202020204" charset="0"/>
                <a:ea typeface="Inter" panose="020B0604020202020204" charset="0"/>
              </a:rPr>
              <a:t>lại</a:t>
            </a:r>
            <a:r>
              <a:rPr lang="en-US" b="0" i="0" dirty="0">
                <a:solidFill>
                  <a:srgbClr val="000000"/>
                </a:solidFill>
                <a:effectLst/>
                <a:latin typeface="Inter" panose="020B0604020202020204" charset="0"/>
                <a:ea typeface="Inter" panose="020B0604020202020204" charset="0"/>
              </a:rPr>
              <a:t> </a:t>
            </a:r>
            <a:r>
              <a:rPr lang="en-US" b="0" i="0" dirty="0" err="1">
                <a:solidFill>
                  <a:srgbClr val="000000"/>
                </a:solidFill>
                <a:effectLst/>
                <a:latin typeface="Inter" panose="020B0604020202020204" charset="0"/>
                <a:ea typeface="Inter" panose="020B0604020202020204" charset="0"/>
              </a:rPr>
              <a:t>truyền</a:t>
            </a:r>
            <a:r>
              <a:rPr lang="en-US" b="0" i="0" dirty="0">
                <a:solidFill>
                  <a:srgbClr val="000000"/>
                </a:solidFill>
                <a:effectLst/>
                <a:latin typeface="Inter" panose="020B0604020202020204" charset="0"/>
                <a:ea typeface="Inter" panose="020B0604020202020204" charset="0"/>
              </a:rPr>
              <a:t> </a:t>
            </a:r>
            <a:r>
              <a:rPr lang="en-US" b="0" i="0" dirty="0" err="1">
                <a:solidFill>
                  <a:srgbClr val="000000"/>
                </a:solidFill>
                <a:effectLst/>
                <a:latin typeface="Inter" panose="020B0604020202020204" charset="0"/>
                <a:ea typeface="Inter" panose="020B0604020202020204" charset="0"/>
              </a:rPr>
              <a:t>dần</a:t>
            </a:r>
            <a:r>
              <a:rPr lang="en-US" b="0" i="0" dirty="0">
                <a:solidFill>
                  <a:srgbClr val="000000"/>
                </a:solidFill>
                <a:effectLst/>
                <a:latin typeface="Inter" panose="020B0604020202020204" charset="0"/>
                <a:ea typeface="Inter" panose="020B0604020202020204" charset="0"/>
              </a:rPr>
              <a:t> </a:t>
            </a:r>
            <a:r>
              <a:rPr lang="en-US" b="0" i="0" dirty="0" err="1">
                <a:solidFill>
                  <a:srgbClr val="000000"/>
                </a:solidFill>
                <a:effectLst/>
                <a:latin typeface="Inter" panose="020B0604020202020204" charset="0"/>
                <a:ea typeface="Inter" panose="020B0604020202020204" charset="0"/>
              </a:rPr>
              <a:t>dần</a:t>
            </a:r>
            <a:r>
              <a:rPr lang="en-US" b="0" i="0" dirty="0">
                <a:solidFill>
                  <a:srgbClr val="000000"/>
                </a:solidFill>
                <a:effectLst/>
                <a:latin typeface="Inter" panose="020B0604020202020204" charset="0"/>
                <a:ea typeface="Inter" panose="020B0604020202020204" charset="0"/>
              </a:rPr>
              <a:t> </a:t>
            </a:r>
            <a:r>
              <a:rPr lang="en-US" b="0" i="0" dirty="0" err="1">
                <a:solidFill>
                  <a:srgbClr val="000000"/>
                </a:solidFill>
                <a:effectLst/>
                <a:latin typeface="Inter" panose="020B0604020202020204" charset="0"/>
                <a:ea typeface="Inter" panose="020B0604020202020204" charset="0"/>
              </a:rPr>
              <a:t>trong</a:t>
            </a:r>
            <a:r>
              <a:rPr lang="en-US" b="0" i="0" dirty="0">
                <a:solidFill>
                  <a:srgbClr val="000000"/>
                </a:solidFill>
                <a:effectLst/>
                <a:latin typeface="Inter" panose="020B0604020202020204" charset="0"/>
                <a:ea typeface="Inter" panose="020B0604020202020204" charset="0"/>
              </a:rPr>
              <a:t> </a:t>
            </a:r>
            <a:r>
              <a:rPr lang="en-US" b="0" i="0" dirty="0" err="1">
                <a:solidFill>
                  <a:srgbClr val="000000"/>
                </a:solidFill>
                <a:effectLst/>
                <a:latin typeface="Inter" panose="020B0604020202020204" charset="0"/>
                <a:ea typeface="Inter" panose="020B0604020202020204" charset="0"/>
              </a:rPr>
              <a:t>những</a:t>
            </a:r>
            <a:r>
              <a:rPr lang="en-US" b="0" i="0" dirty="0">
                <a:solidFill>
                  <a:srgbClr val="000000"/>
                </a:solidFill>
                <a:effectLst/>
                <a:latin typeface="Inter" panose="020B0604020202020204" charset="0"/>
                <a:ea typeface="Inter" panose="020B0604020202020204" charset="0"/>
              </a:rPr>
              <a:t> </a:t>
            </a:r>
            <a:r>
              <a:rPr lang="en-US" b="0" i="0" dirty="0" err="1">
                <a:solidFill>
                  <a:srgbClr val="000000"/>
                </a:solidFill>
                <a:effectLst/>
                <a:latin typeface="Inter" panose="020B0604020202020204" charset="0"/>
                <a:ea typeface="Inter" panose="020B0604020202020204" charset="0"/>
              </a:rPr>
              <a:t>ngày</a:t>
            </a:r>
            <a:r>
              <a:rPr lang="en-US" b="0" i="0" dirty="0">
                <a:solidFill>
                  <a:srgbClr val="000000"/>
                </a:solidFill>
                <a:effectLst/>
                <a:latin typeface="Inter" panose="020B0604020202020204" charset="0"/>
                <a:ea typeface="Inter" panose="020B0604020202020204" charset="0"/>
              </a:rPr>
              <a:t> </a:t>
            </a:r>
            <a:r>
              <a:rPr lang="en-US" b="0" i="0" dirty="0" err="1">
                <a:solidFill>
                  <a:srgbClr val="000000"/>
                </a:solidFill>
                <a:effectLst/>
                <a:latin typeface="Inter" panose="020B0604020202020204" charset="0"/>
                <a:ea typeface="Inter" panose="020B0604020202020204" charset="0"/>
              </a:rPr>
              <a:t>sau</a:t>
            </a:r>
            <a:r>
              <a:rPr lang="en-US" b="0" i="0" dirty="0">
                <a:solidFill>
                  <a:srgbClr val="000000"/>
                </a:solidFill>
                <a:effectLst/>
                <a:latin typeface="Inter" panose="020B0604020202020204" charset="0"/>
                <a:ea typeface="Inter" panose="020B0604020202020204" charset="0"/>
              </a:rPr>
              <a:t> </a:t>
            </a:r>
            <a:r>
              <a:rPr lang="en-US" b="0" i="0" dirty="0" err="1">
                <a:solidFill>
                  <a:srgbClr val="000000"/>
                </a:solidFill>
                <a:effectLst/>
                <a:latin typeface="Inter" panose="020B0604020202020204" charset="0"/>
                <a:ea typeface="Inter" panose="020B0604020202020204" charset="0"/>
              </a:rPr>
              <a:t>đó</a:t>
            </a:r>
            <a:r>
              <a:rPr lang="en-US" b="0" i="0" dirty="0">
                <a:solidFill>
                  <a:srgbClr val="000000"/>
                </a:solidFill>
                <a:effectLst/>
                <a:latin typeface="Inter" panose="020B0604020202020204" charset="0"/>
                <a:ea typeface="Inter" panose="020B0604020202020204" charset="0"/>
              </a:rPr>
              <a:t>.</a:t>
            </a:r>
            <a:endParaRPr lang="en-US" dirty="0">
              <a:effectLst/>
              <a:latin typeface="Inter" panose="020B0604020202020204" charset="0"/>
              <a:ea typeface="Inter" panose="020B0604020202020204" charset="0"/>
              <a:cs typeface="Times New Roman" panose="02020603050405020304" pitchFamily="18" charset="0"/>
            </a:endParaRPr>
          </a:p>
        </p:txBody>
      </p:sp>
      <p:sp>
        <p:nvSpPr>
          <p:cNvPr id="5" name="Google Shape;352;p39">
            <a:extLst>
              <a:ext uri="{FF2B5EF4-FFF2-40B4-BE49-F238E27FC236}">
                <a16:creationId xmlns:a16="http://schemas.microsoft.com/office/drawing/2014/main" id="{627E8413-24E1-45F2-823F-CFCB69B1BBD1}"/>
              </a:ext>
            </a:extLst>
          </p:cNvPr>
          <p:cNvSpPr txBox="1">
            <a:spLocks/>
          </p:cNvSpPr>
          <p:nvPr/>
        </p:nvSpPr>
        <p:spPr>
          <a:xfrm>
            <a:off x="714300" y="555917"/>
            <a:ext cx="8124900" cy="553968"/>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r>
              <a:rPr lang="en-US" sz="2400"/>
              <a:t>2. TRUYỀN TĨNH MẠCH</a:t>
            </a:r>
          </a:p>
        </p:txBody>
      </p:sp>
    </p:spTree>
    <p:extLst>
      <p:ext uri="{BB962C8B-B14F-4D97-AF65-F5344CB8AC3E}">
        <p14:creationId xmlns:p14="http://schemas.microsoft.com/office/powerpoint/2010/main" val="740831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39"/>
          <p:cNvSpPr txBox="1">
            <a:spLocks noGrp="1"/>
          </p:cNvSpPr>
          <p:nvPr>
            <p:ph type="subTitle" idx="1"/>
          </p:nvPr>
        </p:nvSpPr>
        <p:spPr>
          <a:xfrm>
            <a:off x="714300" y="1213950"/>
            <a:ext cx="7870302" cy="1800463"/>
          </a:xfrm>
          <a:prstGeom prst="rect">
            <a:avLst/>
          </a:prstGeom>
        </p:spPr>
        <p:txBody>
          <a:bodyPr spcFirstLastPara="1" wrap="square" lIns="91425" tIns="91425" rIns="91425" bIns="91425" anchor="t" anchorCtr="0">
            <a:spAutoFit/>
          </a:bodyPr>
          <a:lstStyle/>
          <a:p>
            <a:pPr marL="0" lvl="0" indent="180000" algn="just" rtl="0">
              <a:lnSpc>
                <a:spcPct val="150000"/>
              </a:lnSpc>
              <a:spcBef>
                <a:spcPts val="0"/>
              </a:spcBef>
              <a:spcAft>
                <a:spcPts val="0"/>
              </a:spcAft>
              <a:buClr>
                <a:schemeClr val="dk1"/>
              </a:buClr>
              <a:buSzPts val="1100"/>
              <a:buFont typeface="Arial"/>
              <a:buNone/>
            </a:pPr>
            <a:r>
              <a:rPr lang="vi-VN"/>
              <a:t>Theo Tổ Chức Y Tế Thế Giới trong năm 2011, thiếu máu chiếm 1/3 dân số toàn cầu, trong số đó 50% là thiếu máu do thiếu sắt.</a:t>
            </a:r>
            <a:r>
              <a:rPr lang="en-US"/>
              <a:t> </a:t>
            </a:r>
            <a:r>
              <a:rPr lang="vi-VN"/>
              <a:t>Thiếu máu do thiếu sắt được xem là vấn đề y tế xã hội, là mối quan tâm của y tế toàn cầu.</a:t>
            </a:r>
            <a:endParaRPr lang="en-US"/>
          </a:p>
          <a:p>
            <a:pPr marL="0" lvl="0" indent="180000" algn="just" rtl="0">
              <a:lnSpc>
                <a:spcPct val="150000"/>
              </a:lnSpc>
              <a:spcBef>
                <a:spcPts val="0"/>
              </a:spcBef>
              <a:spcAft>
                <a:spcPts val="0"/>
              </a:spcAft>
              <a:buClr>
                <a:schemeClr val="dk1"/>
              </a:buClr>
              <a:buSzPts val="1100"/>
              <a:buFont typeface="Arial"/>
              <a:buNone/>
            </a:pPr>
            <a:r>
              <a:rPr lang="vi-VN"/>
              <a:t>Tại các khu vực đang phát triển như các quốc gia</a:t>
            </a:r>
            <a:r>
              <a:rPr lang="en-US"/>
              <a:t> tại</a:t>
            </a:r>
            <a:r>
              <a:rPr lang="vi-VN"/>
              <a:t> châu Phi, châu Á hay Trung đông tỉ lệ </a:t>
            </a:r>
            <a:r>
              <a:rPr lang="en-US"/>
              <a:t>thiếu máu thiếu sắt</a:t>
            </a:r>
            <a:r>
              <a:rPr lang="vi-VN"/>
              <a:t> ở trẻ em là 25%, phụ nữ tuổi sinh đẻ là 37%</a:t>
            </a:r>
            <a:r>
              <a:rPr lang="en-US"/>
              <a:t>.</a:t>
            </a:r>
          </a:p>
        </p:txBody>
      </p:sp>
      <p:sp>
        <p:nvSpPr>
          <p:cNvPr id="352" name="Google Shape;352;p39"/>
          <p:cNvSpPr txBox="1">
            <a:spLocks noGrp="1"/>
          </p:cNvSpPr>
          <p:nvPr>
            <p:ph type="title"/>
          </p:nvPr>
        </p:nvSpPr>
        <p:spPr>
          <a:xfrm>
            <a:off x="714300" y="463585"/>
            <a:ext cx="3402600" cy="6463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a:t>DỊCH TỄ</a:t>
            </a:r>
            <a:endParaRPr/>
          </a:p>
        </p:txBody>
      </p:sp>
    </p:spTree>
    <p:extLst>
      <p:ext uri="{BB962C8B-B14F-4D97-AF65-F5344CB8AC3E}">
        <p14:creationId xmlns:p14="http://schemas.microsoft.com/office/powerpoint/2010/main" val="295356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9" name="Google Shape;339;p38"/>
          <p:cNvSpPr txBox="1">
            <a:spLocks noGrp="1"/>
          </p:cNvSpPr>
          <p:nvPr>
            <p:ph type="title" idx="2"/>
          </p:nvPr>
        </p:nvSpPr>
        <p:spPr>
          <a:xfrm>
            <a:off x="4450350" y="812888"/>
            <a:ext cx="3106800" cy="134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a:p>
        </p:txBody>
      </p:sp>
      <p:cxnSp>
        <p:nvCxnSpPr>
          <p:cNvPr id="340" name="Google Shape;340;p38"/>
          <p:cNvCxnSpPr/>
          <p:nvPr/>
        </p:nvCxnSpPr>
        <p:spPr>
          <a:xfrm>
            <a:off x="4661825" y="2198275"/>
            <a:ext cx="455400" cy="0"/>
          </a:xfrm>
          <a:prstGeom prst="straightConnector1">
            <a:avLst/>
          </a:prstGeom>
          <a:noFill/>
          <a:ln w="76200" cap="flat" cmpd="sng">
            <a:solidFill>
              <a:schemeClr val="dk2"/>
            </a:solidFill>
            <a:prstDash val="solid"/>
            <a:round/>
            <a:headEnd type="none" w="med" len="med"/>
            <a:tailEnd type="none" w="med" len="med"/>
          </a:ln>
        </p:spPr>
      </p:cxnSp>
      <p:sp>
        <p:nvSpPr>
          <p:cNvPr id="341" name="Google Shape;341;p38"/>
          <p:cNvSpPr/>
          <p:nvPr/>
        </p:nvSpPr>
        <p:spPr>
          <a:xfrm>
            <a:off x="190500" y="-155350"/>
            <a:ext cx="3351600" cy="4098600"/>
          </a:xfrm>
          <a:prstGeom prst="ellipse">
            <a:avLst/>
          </a:prstGeom>
          <a:noFill/>
          <a:ln w="19050" cap="flat" cmpd="sng">
            <a:solidFill>
              <a:srgbClr val="DB090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7487514" y="3367712"/>
            <a:ext cx="1656483" cy="1775669"/>
          </a:xfrm>
          <a:custGeom>
            <a:avLst/>
            <a:gdLst/>
            <a:ahLst/>
            <a:cxnLst/>
            <a:rect l="l" t="t" r="r" b="b"/>
            <a:pathLst>
              <a:path w="51757" h="55481" extrusionOk="0">
                <a:moveTo>
                  <a:pt x="51757" y="1"/>
                </a:moveTo>
                <a:cubicBezTo>
                  <a:pt x="44261" y="27563"/>
                  <a:pt x="24574" y="48863"/>
                  <a:pt x="0" y="55481"/>
                </a:cubicBezTo>
                <a:lnTo>
                  <a:pt x="51757" y="55481"/>
                </a:lnTo>
                <a:lnTo>
                  <a:pt x="517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7441200" y="-50"/>
            <a:ext cx="1702794" cy="1787031"/>
          </a:xfrm>
          <a:custGeom>
            <a:avLst/>
            <a:gdLst/>
            <a:ahLst/>
            <a:cxnLst/>
            <a:rect l="l" t="t" r="r" b="b"/>
            <a:pathLst>
              <a:path w="53204" h="55836" extrusionOk="0">
                <a:moveTo>
                  <a:pt x="0" y="0"/>
                </a:moveTo>
                <a:cubicBezTo>
                  <a:pt x="25238" y="6167"/>
                  <a:pt x="45566" y="27752"/>
                  <a:pt x="53204" y="55836"/>
                </a:cubicBezTo>
                <a:lnTo>
                  <a:pt x="53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8357250" y="2475350"/>
            <a:ext cx="2827200" cy="3520800"/>
          </a:xfrm>
          <a:prstGeom prst="ellipse">
            <a:avLst/>
          </a:prstGeom>
          <a:noFill/>
          <a:ln w="19050"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8090550" y="2475350"/>
            <a:ext cx="2827200" cy="3520800"/>
          </a:xfrm>
          <a:prstGeom prst="ellipse">
            <a:avLst/>
          </a:prstGeom>
          <a:noFill/>
          <a:ln w="19050"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41;p38">
            <a:extLst>
              <a:ext uri="{FF2B5EF4-FFF2-40B4-BE49-F238E27FC236}">
                <a16:creationId xmlns:a16="http://schemas.microsoft.com/office/drawing/2014/main" id="{18D5F5BF-0F77-4423-81D3-67D6552A1FAC}"/>
              </a:ext>
            </a:extLst>
          </p:cNvPr>
          <p:cNvSpPr/>
          <p:nvPr/>
        </p:nvSpPr>
        <p:spPr>
          <a:xfrm>
            <a:off x="714150" y="522441"/>
            <a:ext cx="3351600" cy="4098600"/>
          </a:xfrm>
          <a:prstGeom prst="ellipse">
            <a:avLst/>
          </a:prstGeom>
          <a:noFill/>
          <a:ln w="19050" cap="flat" cmpd="sng">
            <a:solidFill>
              <a:srgbClr val="DB090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txBox="1">
            <a:spLocks noGrp="1"/>
          </p:cNvSpPr>
          <p:nvPr>
            <p:ph type="title"/>
          </p:nvPr>
        </p:nvSpPr>
        <p:spPr>
          <a:xfrm>
            <a:off x="4450350" y="2509625"/>
            <a:ext cx="4693650" cy="116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a:t>PHÒNG NGỪA</a:t>
            </a:r>
          </a:p>
        </p:txBody>
      </p:sp>
    </p:spTree>
    <p:extLst>
      <p:ext uri="{BB962C8B-B14F-4D97-AF65-F5344CB8AC3E}">
        <p14:creationId xmlns:p14="http://schemas.microsoft.com/office/powerpoint/2010/main" val="24547948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4" name="Google Shape;351;p39">
            <a:extLst>
              <a:ext uri="{FF2B5EF4-FFF2-40B4-BE49-F238E27FC236}">
                <a16:creationId xmlns:a16="http://schemas.microsoft.com/office/drawing/2014/main" id="{FFD71B4A-CBBE-4310-BF1A-EBD5798BB2D8}"/>
              </a:ext>
            </a:extLst>
          </p:cNvPr>
          <p:cNvSpPr txBox="1">
            <a:spLocks/>
          </p:cNvSpPr>
          <p:nvPr/>
        </p:nvSpPr>
        <p:spPr>
          <a:xfrm>
            <a:off x="636849" y="1213950"/>
            <a:ext cx="7870302" cy="276995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180000" algn="just">
              <a:lnSpc>
                <a:spcPct val="150000"/>
              </a:lnSpc>
              <a:buNone/>
            </a:pP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Bổ sung sắt trong suốt thời kỳ mang thai.</a:t>
            </a:r>
            <a:endParaRPr lang="en-US" b="0" i="0">
              <a:solidFill>
                <a:srgbClr val="000000"/>
              </a:solidFill>
              <a:effectLst/>
              <a:latin typeface="Inter" panose="020B0604020202020204" charset="0"/>
              <a:ea typeface="Inter" panose="020B0604020202020204" charset="0"/>
            </a:endParaRPr>
          </a:p>
          <a:p>
            <a:pPr marL="0" indent="180000" algn="just">
              <a:lnSpc>
                <a:spcPct val="150000"/>
              </a:lnSpc>
              <a:buNone/>
            </a:pP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Thực hiện chế độ ăn cân đối giàu sắt, vitamin như thịt màu đỏ (thịt bò, thịt</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trâu…), hải sản, thịt gia cầm, trứng, bột bánh mì, đậu, lạc, các loại rau xanh đậm</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như rau ngót, rau dền, rau muống... Tăng hấp thu sắt bằng uống nước hoa quả</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như cam, chanh khi ăn thức ăn</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nhiều sắt.</a:t>
            </a:r>
            <a:endParaRPr lang="en-US" b="0" i="0">
              <a:solidFill>
                <a:srgbClr val="000000"/>
              </a:solidFill>
              <a:effectLst/>
              <a:latin typeface="Inter" panose="020B0604020202020204" charset="0"/>
              <a:ea typeface="Inter" panose="020B0604020202020204" charset="0"/>
            </a:endParaRPr>
          </a:p>
          <a:p>
            <a:pPr marL="0" indent="180000" algn="just">
              <a:lnSpc>
                <a:spcPct val="150000"/>
              </a:lnSpc>
              <a:buNone/>
            </a:pP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Không nên uống trà, cà phê ngay sau ăn</a:t>
            </a:r>
            <a:r>
              <a:rPr lang="en-US" b="0" i="0">
                <a:solidFill>
                  <a:srgbClr val="000000"/>
                </a:solidFill>
                <a:effectLst/>
                <a:latin typeface="Inter" panose="020B0604020202020204" charset="0"/>
                <a:ea typeface="Inter" panose="020B0604020202020204" charset="0"/>
              </a:rPr>
              <a:t>.</a:t>
            </a:r>
          </a:p>
          <a:p>
            <a:pPr marL="0" indent="180000" algn="just">
              <a:lnSpc>
                <a:spcPct val="150000"/>
              </a:lnSpc>
              <a:buNone/>
            </a:pP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Nên nuôi trẻ bằng sữa mẹ hoặc sữa bổ sung sắt dành cho trẻ trong năm đầu đời,</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vì sắt trong sữa mẹ được hấp thu hơn sữa bột.</a:t>
            </a:r>
            <a:endParaRPr lang="en-US">
              <a:effectLst/>
              <a:latin typeface="Inter" panose="020B0604020202020204" charset="0"/>
              <a:ea typeface="Inter" panose="020B0604020202020204" charset="0"/>
              <a:cs typeface="Times New Roman" panose="02020603050405020304" pitchFamily="18" charset="0"/>
            </a:endParaRPr>
          </a:p>
        </p:txBody>
      </p:sp>
      <p:sp>
        <p:nvSpPr>
          <p:cNvPr id="5" name="Google Shape;352;p39">
            <a:extLst>
              <a:ext uri="{FF2B5EF4-FFF2-40B4-BE49-F238E27FC236}">
                <a16:creationId xmlns:a16="http://schemas.microsoft.com/office/drawing/2014/main" id="{627E8413-24E1-45F2-823F-CFCB69B1BBD1}"/>
              </a:ext>
            </a:extLst>
          </p:cNvPr>
          <p:cNvSpPr txBox="1">
            <a:spLocks/>
          </p:cNvSpPr>
          <p:nvPr/>
        </p:nvSpPr>
        <p:spPr>
          <a:xfrm>
            <a:off x="509550" y="555917"/>
            <a:ext cx="8124900" cy="553968"/>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pPr algn="ctr"/>
            <a:r>
              <a:rPr lang="en-US" sz="2400"/>
              <a:t>PHÒNG NGỪA</a:t>
            </a:r>
          </a:p>
        </p:txBody>
      </p:sp>
    </p:spTree>
    <p:extLst>
      <p:ext uri="{BB962C8B-B14F-4D97-AF65-F5344CB8AC3E}">
        <p14:creationId xmlns:p14="http://schemas.microsoft.com/office/powerpoint/2010/main" val="83464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7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DB0909"/>
        </a:solidFill>
        <a:effectLst/>
      </p:bgPr>
    </p:bg>
    <p:spTree>
      <p:nvGrpSpPr>
        <p:cNvPr id="1" name=""/>
        <p:cNvGrpSpPr/>
        <p:nvPr/>
      </p:nvGrpSpPr>
      <p:grpSpPr>
        <a:xfrm>
          <a:off x="0" y="0"/>
          <a:ext cx="0" cy="0"/>
          <a:chOff x="0" y="0"/>
          <a:chExt cx="0" cy="0"/>
        </a:xfrm>
      </p:grpSpPr>
      <p:sp>
        <p:nvSpPr>
          <p:cNvPr id="8" name="Hộp Văn bản 7">
            <a:extLst>
              <a:ext uri="{FF2B5EF4-FFF2-40B4-BE49-F238E27FC236}">
                <a16:creationId xmlns:a16="http://schemas.microsoft.com/office/drawing/2014/main" id="{36B17E07-E24C-47E6-9FE9-DDF9D2E39E2D}"/>
              </a:ext>
            </a:extLst>
          </p:cNvPr>
          <p:cNvSpPr txBox="1"/>
          <p:nvPr/>
        </p:nvSpPr>
        <p:spPr>
          <a:xfrm>
            <a:off x="0" y="2140878"/>
            <a:ext cx="9144000" cy="861744"/>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a:buClr>
                <a:schemeClr val="dk2"/>
              </a:buClr>
              <a:buSzPts val="4200"/>
              <a:buFont typeface="Inter-Regular"/>
              <a:buNone/>
              <a:defRPr sz="3000">
                <a:solidFill>
                  <a:schemeClr val="dk2"/>
                </a:solidFill>
                <a:latin typeface="Inter-Regular"/>
                <a:ea typeface="Inter-Regular"/>
                <a:cs typeface="Inter-Regular"/>
                <a:sym typeface="Inter-Regular"/>
              </a:defRPr>
            </a:lvl1pPr>
            <a:lvl2pPr algn="ctr">
              <a:buClr>
                <a:schemeClr val="dk2"/>
              </a:buClr>
              <a:buSzPts val="4200"/>
              <a:buFont typeface="Inter-Regular"/>
              <a:buNone/>
              <a:defRPr sz="4200">
                <a:solidFill>
                  <a:schemeClr val="dk2"/>
                </a:solidFill>
                <a:latin typeface="Inter-Regular"/>
                <a:ea typeface="Inter-Regular"/>
                <a:cs typeface="Inter-Regular"/>
                <a:sym typeface="Inter-Regular"/>
              </a:defRPr>
            </a:lvl2pPr>
            <a:lvl3pPr algn="ctr">
              <a:buClr>
                <a:schemeClr val="dk2"/>
              </a:buClr>
              <a:buSzPts val="4200"/>
              <a:buFont typeface="Inter-Regular"/>
              <a:buNone/>
              <a:defRPr sz="4200">
                <a:solidFill>
                  <a:schemeClr val="dk2"/>
                </a:solidFill>
                <a:latin typeface="Inter-Regular"/>
                <a:ea typeface="Inter-Regular"/>
                <a:cs typeface="Inter-Regular"/>
                <a:sym typeface="Inter-Regular"/>
              </a:defRPr>
            </a:lvl3pPr>
            <a:lvl4pPr algn="ctr">
              <a:buClr>
                <a:schemeClr val="dk2"/>
              </a:buClr>
              <a:buSzPts val="4200"/>
              <a:buFont typeface="Inter-Regular"/>
              <a:buNone/>
              <a:defRPr sz="4200">
                <a:solidFill>
                  <a:schemeClr val="dk2"/>
                </a:solidFill>
                <a:latin typeface="Inter-Regular"/>
                <a:ea typeface="Inter-Regular"/>
                <a:cs typeface="Inter-Regular"/>
                <a:sym typeface="Inter-Regular"/>
              </a:defRPr>
            </a:lvl4pPr>
            <a:lvl5pPr algn="ctr">
              <a:buClr>
                <a:schemeClr val="dk2"/>
              </a:buClr>
              <a:buSzPts val="4200"/>
              <a:buFont typeface="Inter-Regular"/>
              <a:buNone/>
              <a:defRPr sz="4200">
                <a:solidFill>
                  <a:schemeClr val="dk2"/>
                </a:solidFill>
                <a:latin typeface="Inter-Regular"/>
                <a:ea typeface="Inter-Regular"/>
                <a:cs typeface="Inter-Regular"/>
                <a:sym typeface="Inter-Regular"/>
              </a:defRPr>
            </a:lvl5pPr>
            <a:lvl6pPr algn="ctr">
              <a:buClr>
                <a:schemeClr val="dk2"/>
              </a:buClr>
              <a:buSzPts val="4200"/>
              <a:buFont typeface="Inter-Regular"/>
              <a:buNone/>
              <a:defRPr sz="4200">
                <a:solidFill>
                  <a:schemeClr val="dk2"/>
                </a:solidFill>
                <a:latin typeface="Inter-Regular"/>
                <a:ea typeface="Inter-Regular"/>
                <a:cs typeface="Inter-Regular"/>
                <a:sym typeface="Inter-Regular"/>
              </a:defRPr>
            </a:lvl6pPr>
            <a:lvl7pPr algn="ctr">
              <a:buClr>
                <a:schemeClr val="dk2"/>
              </a:buClr>
              <a:buSzPts val="4200"/>
              <a:buFont typeface="Inter-Regular"/>
              <a:buNone/>
              <a:defRPr sz="4200">
                <a:solidFill>
                  <a:schemeClr val="dk2"/>
                </a:solidFill>
                <a:latin typeface="Inter-Regular"/>
                <a:ea typeface="Inter-Regular"/>
                <a:cs typeface="Inter-Regular"/>
                <a:sym typeface="Inter-Regular"/>
              </a:defRPr>
            </a:lvl7pPr>
            <a:lvl8pPr algn="ctr">
              <a:buClr>
                <a:schemeClr val="dk2"/>
              </a:buClr>
              <a:buSzPts val="4200"/>
              <a:buFont typeface="Inter-Regular"/>
              <a:buNone/>
              <a:defRPr sz="4200">
                <a:solidFill>
                  <a:schemeClr val="dk2"/>
                </a:solidFill>
                <a:latin typeface="Inter-Regular"/>
                <a:ea typeface="Inter-Regular"/>
                <a:cs typeface="Inter-Regular"/>
                <a:sym typeface="Inter-Regular"/>
              </a:defRPr>
            </a:lvl8pPr>
            <a:lvl9pPr algn="ctr">
              <a:buClr>
                <a:schemeClr val="dk2"/>
              </a:buClr>
              <a:buSzPts val="4200"/>
              <a:buFont typeface="Inter-Regular"/>
              <a:buNone/>
              <a:defRPr sz="4200">
                <a:solidFill>
                  <a:schemeClr val="dk2"/>
                </a:solidFill>
                <a:latin typeface="Inter-Regular"/>
                <a:ea typeface="Inter-Regular"/>
                <a:cs typeface="Inter-Regular"/>
                <a:sym typeface="Inter-Regular"/>
              </a:defRPr>
            </a:lvl9pPr>
          </a:lstStyle>
          <a:p>
            <a:pPr algn="ctr"/>
            <a:r>
              <a:rPr lang="en-US" sz="4400">
                <a:solidFill>
                  <a:schemeClr val="bg1">
                    <a:lumMod val="20000"/>
                    <a:lumOff val="80000"/>
                  </a:schemeClr>
                </a:solidFill>
              </a:rPr>
              <a:t>KẾT LUẬN</a:t>
            </a:r>
          </a:p>
        </p:txBody>
      </p:sp>
    </p:spTree>
    <p:extLst>
      <p:ext uri="{BB962C8B-B14F-4D97-AF65-F5344CB8AC3E}">
        <p14:creationId xmlns:p14="http://schemas.microsoft.com/office/powerpoint/2010/main" val="4101325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4" name="Google Shape;351;p39">
            <a:extLst>
              <a:ext uri="{FF2B5EF4-FFF2-40B4-BE49-F238E27FC236}">
                <a16:creationId xmlns:a16="http://schemas.microsoft.com/office/drawing/2014/main" id="{FFD71B4A-CBBE-4310-BF1A-EBD5798BB2D8}"/>
              </a:ext>
            </a:extLst>
          </p:cNvPr>
          <p:cNvSpPr txBox="1">
            <a:spLocks/>
          </p:cNvSpPr>
          <p:nvPr/>
        </p:nvSpPr>
        <p:spPr>
          <a:xfrm>
            <a:off x="636848" y="1186771"/>
            <a:ext cx="8202351" cy="34162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180000" algn="just">
              <a:lnSpc>
                <a:spcPct val="150000"/>
              </a:lnSpc>
              <a:buNone/>
            </a:pPr>
            <a:r>
              <a:rPr lang="vi-VN" b="0" i="0">
                <a:solidFill>
                  <a:srgbClr val="000000"/>
                </a:solidFill>
                <a:effectLst/>
                <a:latin typeface="Inter" panose="020B0604020202020204" charset="0"/>
                <a:ea typeface="Inter" panose="020B0604020202020204" charset="0"/>
              </a:rPr>
              <a:t>T</a:t>
            </a:r>
            <a:r>
              <a:rPr lang="en-US" b="0" i="0">
                <a:solidFill>
                  <a:srgbClr val="000000"/>
                </a:solidFill>
                <a:effectLst/>
                <a:latin typeface="Inter" panose="020B0604020202020204" charset="0"/>
                <a:ea typeface="Inter" panose="020B0604020202020204" charset="0"/>
              </a:rPr>
              <a:t>hiếu máu thiếu sắt</a:t>
            </a:r>
            <a:r>
              <a:rPr lang="vi-VN" b="0" i="0">
                <a:solidFill>
                  <a:srgbClr val="000000"/>
                </a:solidFill>
                <a:effectLst/>
                <a:latin typeface="Inter" panose="020B0604020202020204" charset="0"/>
                <a:ea typeface="Inter" panose="020B0604020202020204" charset="0"/>
              </a:rPr>
              <a:t> ảnh hưởng đến cuốc sống của khoảng gần 16,7% dân số trên thế giới, đặc</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biệt là ở phụ nữ và trẻ em, và nó tác động khác nhau đến mỗi quốc gia. Có thể thấy</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rằng, mức độ ảnh hưởng phụ thuộc vào sự phát triển, trình độ giáo dục và dân trí của</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quốc gia đó</a:t>
            </a:r>
            <a:r>
              <a:rPr lang="en-US" b="0" i="0">
                <a:solidFill>
                  <a:srgbClr val="000000"/>
                </a:solidFill>
                <a:effectLst/>
                <a:latin typeface="Inter" panose="020B0604020202020204" charset="0"/>
                <a:ea typeface="Inter" panose="020B0604020202020204" charset="0"/>
              </a:rPr>
              <a:t>, tỉ lệ này thay đổi theo nhiều yếu tố.</a:t>
            </a:r>
          </a:p>
          <a:p>
            <a:pPr marL="0" indent="180000" algn="just">
              <a:lnSpc>
                <a:spcPct val="150000"/>
              </a:lnSpc>
              <a:buNone/>
            </a:pPr>
            <a:r>
              <a:rPr lang="vi-VN" b="0" i="0">
                <a:solidFill>
                  <a:srgbClr val="000000"/>
                </a:solidFill>
                <a:effectLst/>
                <a:latin typeface="Inter" panose="020B0604020202020204" charset="0"/>
                <a:ea typeface="Inter" panose="020B0604020202020204" charset="0"/>
              </a:rPr>
              <a:t>Sắt có chức năng tạo hồng cầu, dự trữ oxy cho cơ, miễn dịch... Sắt được cung cấp</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cho cơ</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thể từ hai nguồn là hồng cầu già bị vỡ và thức ăn</a:t>
            </a:r>
            <a:r>
              <a:rPr lang="en-US" b="0" i="0">
                <a:solidFill>
                  <a:srgbClr val="000000"/>
                </a:solidFill>
                <a:effectLst/>
                <a:latin typeface="Inter" panose="020B0604020202020204" charset="0"/>
                <a:ea typeface="Inter" panose="020B0604020202020204" charset="0"/>
              </a:rPr>
              <a:t>.</a:t>
            </a:r>
          </a:p>
          <a:p>
            <a:pPr marL="0" indent="180000" algn="just">
              <a:lnSpc>
                <a:spcPct val="150000"/>
              </a:lnSpc>
              <a:buNone/>
            </a:pPr>
            <a:r>
              <a:rPr lang="vi-VN" b="0" i="0">
                <a:solidFill>
                  <a:srgbClr val="000000"/>
                </a:solidFill>
                <a:effectLst/>
                <a:latin typeface="Inter" panose="020B0604020202020204" charset="0"/>
                <a:ea typeface="Inter" panose="020B0604020202020204" charset="0"/>
              </a:rPr>
              <a:t>Trong cơ thể, sắt có nguồn gốc từ thực phẩm sẽ được hấp thu tại ống tiêu hóa, đi</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vào máu và vào tế bào đích để chuyển hóa thành heme hoặc ở dạng dự trữ. Khi lượng</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sắt giảm, cơ thể</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sẽ xuất hiện đáp ứng bù trừ điều hòa lại lượng sắt đã mất như: tăng hấp</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thu sắt tại ống tiêu</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hóa, giảm tạo hồng cầu, tăng huy động từ nguồn dự trữ.</a:t>
            </a:r>
            <a:endParaRPr lang="en-US" b="0" i="0">
              <a:solidFill>
                <a:srgbClr val="000000"/>
              </a:solidFill>
              <a:effectLst/>
              <a:latin typeface="Inter" panose="020B0604020202020204" charset="0"/>
              <a:ea typeface="Inter" panose="020B0604020202020204" charset="0"/>
            </a:endParaRPr>
          </a:p>
        </p:txBody>
      </p:sp>
      <p:sp>
        <p:nvSpPr>
          <p:cNvPr id="3" name="Google Shape;352;p39">
            <a:extLst>
              <a:ext uri="{FF2B5EF4-FFF2-40B4-BE49-F238E27FC236}">
                <a16:creationId xmlns:a16="http://schemas.microsoft.com/office/drawing/2014/main" id="{9BB07FAC-0AA4-49BD-9187-457997876BB3}"/>
              </a:ext>
            </a:extLst>
          </p:cNvPr>
          <p:cNvSpPr txBox="1">
            <a:spLocks/>
          </p:cNvSpPr>
          <p:nvPr/>
        </p:nvSpPr>
        <p:spPr>
          <a:xfrm>
            <a:off x="714300" y="555917"/>
            <a:ext cx="8124900" cy="553968"/>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r>
              <a:rPr lang="en-US" sz="2400"/>
              <a:t>KẾT LUẬN</a:t>
            </a:r>
          </a:p>
        </p:txBody>
      </p:sp>
    </p:spTree>
    <p:extLst>
      <p:ext uri="{BB962C8B-B14F-4D97-AF65-F5344CB8AC3E}">
        <p14:creationId xmlns:p14="http://schemas.microsoft.com/office/powerpoint/2010/main" val="137793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7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4" name="Google Shape;351;p39">
            <a:extLst>
              <a:ext uri="{FF2B5EF4-FFF2-40B4-BE49-F238E27FC236}">
                <a16:creationId xmlns:a16="http://schemas.microsoft.com/office/drawing/2014/main" id="{FFD71B4A-CBBE-4310-BF1A-EBD5798BB2D8}"/>
              </a:ext>
            </a:extLst>
          </p:cNvPr>
          <p:cNvSpPr txBox="1">
            <a:spLocks/>
          </p:cNvSpPr>
          <p:nvPr/>
        </p:nvSpPr>
        <p:spPr>
          <a:xfrm>
            <a:off x="636848" y="1186771"/>
            <a:ext cx="8202351" cy="373945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180000" algn="just">
              <a:lnSpc>
                <a:spcPct val="150000"/>
              </a:lnSpc>
              <a:buNone/>
            </a:pPr>
            <a:r>
              <a:rPr lang="vi-VN" b="0" i="0">
                <a:solidFill>
                  <a:srgbClr val="000000"/>
                </a:solidFill>
                <a:effectLst/>
                <a:latin typeface="Inter" panose="020B0604020202020204" charset="0"/>
                <a:ea typeface="Inter" panose="020B0604020202020204" charset="0"/>
              </a:rPr>
              <a:t>Có bốn nguyên nhân đến TMTS bao gồm mất máu (do chấn thương, tai nạn...), giảm</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cung cấp, giảm hấp thu sắt (bệnh celiac, viêm dạ dày do </a:t>
            </a:r>
            <a:r>
              <a:rPr lang="vi-VN" b="0" i="1">
                <a:solidFill>
                  <a:srgbClr val="000000"/>
                </a:solidFill>
                <a:effectLst/>
                <a:latin typeface="Inter" panose="020B0604020202020204" charset="0"/>
                <a:ea typeface="Inter" panose="020B0604020202020204" charset="0"/>
              </a:rPr>
              <a:t>Helicobacter pylori</a:t>
            </a:r>
            <a:r>
              <a:rPr lang="vi-VN" b="0" i="0">
                <a:solidFill>
                  <a:srgbClr val="000000"/>
                </a:solidFill>
                <a:effectLst/>
                <a:latin typeface="Inter" panose="020B0604020202020204" charset="0"/>
                <a:ea typeface="Inter" panose="020B0604020202020204" charset="0"/>
              </a:rPr>
              <a:t>, phẫu thuật</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cắt dạ dày...), tăng nhu cầu sử dụng (mang thai...).</a:t>
            </a:r>
            <a:endParaRPr lang="en-US">
              <a:solidFill>
                <a:srgbClr val="000000"/>
              </a:solidFill>
              <a:latin typeface="Inter" panose="020B0604020202020204" charset="0"/>
              <a:ea typeface="Inter" panose="020B0604020202020204" charset="0"/>
            </a:endParaRPr>
          </a:p>
          <a:p>
            <a:pPr marL="0" indent="180000" algn="just">
              <a:lnSpc>
                <a:spcPct val="150000"/>
              </a:lnSpc>
              <a:buNone/>
            </a:pPr>
            <a:r>
              <a:rPr lang="vi-VN" b="0" i="0">
                <a:solidFill>
                  <a:srgbClr val="000000"/>
                </a:solidFill>
                <a:effectLst/>
                <a:latin typeface="Inter" panose="020B0604020202020204" charset="0"/>
                <a:ea typeface="Inter" panose="020B0604020202020204" charset="0"/>
              </a:rPr>
              <a:t>Bệnh nhân TMTS cần được thăm khám kỹ càng để chẩn đoán xác định nguyên nhân</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dẫn đến TMTS</a:t>
            </a:r>
            <a:r>
              <a:rPr lang="en-US" b="0" i="0">
                <a:solidFill>
                  <a:srgbClr val="000000"/>
                </a:solidFill>
                <a:effectLst/>
                <a:latin typeface="Inter" panose="020B0604020202020204" charset="0"/>
                <a:ea typeface="Inter" panose="020B0604020202020204" charset="0"/>
              </a:rPr>
              <a:t>.</a:t>
            </a:r>
          </a:p>
          <a:p>
            <a:pPr marL="0" indent="180000" algn="just">
              <a:lnSpc>
                <a:spcPct val="150000"/>
              </a:lnSpc>
              <a:buNone/>
            </a:pPr>
            <a:r>
              <a:rPr lang="en-US" b="0" i="0">
                <a:solidFill>
                  <a:srgbClr val="000000"/>
                </a:solidFill>
                <a:effectLst/>
                <a:latin typeface="Inter" panose="020B0604020202020204" charset="0"/>
                <a:ea typeface="Inter" panose="020B0604020202020204" charset="0"/>
              </a:rPr>
              <a:t>Triệu chứng lâm sàng khi TMTS: kích thích, chán ăn, ít ngủ, chậm chạp, kém minh mẫn, chóng mặt, nhức đầu, ù tai, da xanh, niêm nhạt, gan lách to, tóc dễ gãy rụng, móng tay, móng chân biến dạng.</a:t>
            </a:r>
          </a:p>
          <a:p>
            <a:pPr marL="0" indent="180000" algn="just">
              <a:lnSpc>
                <a:spcPct val="150000"/>
              </a:lnSpc>
              <a:buNone/>
            </a:pPr>
            <a:r>
              <a:rPr lang="vi-VN" b="0" i="0">
                <a:solidFill>
                  <a:srgbClr val="000000"/>
                </a:solidFill>
                <a:effectLst/>
                <a:latin typeface="Inter" panose="020B0604020202020204" charset="0"/>
                <a:ea typeface="Inter" panose="020B0604020202020204" charset="0"/>
              </a:rPr>
              <a:t>Và nên thực hiện một số phương pháp cận lâm sàng để có thể xác định được nguyên</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nhân</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cũng như đánh giá được mức độ TMTS của bệnh nhân như: tổng phân</a:t>
            </a:r>
            <a:r>
              <a:rPr lang="en-US" b="0" i="0">
                <a:solidFill>
                  <a:srgbClr val="000000"/>
                </a:solidFill>
                <a:effectLst/>
                <a:latin typeface="Inter" panose="020B0604020202020204" charset="0"/>
                <a:ea typeface="Inter" panose="020B0604020202020204" charset="0"/>
              </a:rPr>
              <a:t> t</a:t>
            </a:r>
            <a:r>
              <a:rPr lang="vi-VN" b="0" i="0">
                <a:solidFill>
                  <a:srgbClr val="000000"/>
                </a:solidFill>
                <a:effectLst/>
                <a:latin typeface="Inter" panose="020B0604020202020204" charset="0"/>
                <a:ea typeface="Inter" panose="020B0604020202020204" charset="0"/>
              </a:rPr>
              <a:t>ích tế</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bào</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máu, sắt</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huyết thanh, ferritin, độ bão hòa transferin, khả năng gắn sắt</a:t>
            </a:r>
            <a:r>
              <a:rPr lang="en-US" b="0" i="0">
                <a:solidFill>
                  <a:srgbClr val="000000"/>
                </a:solidFill>
                <a:effectLst/>
                <a:latin typeface="Inter" panose="020B0604020202020204" charset="0"/>
                <a:ea typeface="Inter" panose="020B0604020202020204" charset="0"/>
              </a:rPr>
              <a:t> to</a:t>
            </a:r>
            <a:r>
              <a:rPr lang="vi-VN" b="0" i="0">
                <a:solidFill>
                  <a:srgbClr val="000000"/>
                </a:solidFill>
                <a:effectLst/>
                <a:latin typeface="Inter" panose="020B0604020202020204" charset="0"/>
                <a:ea typeface="Inter" panose="020B0604020202020204" charset="0"/>
              </a:rPr>
              <a:t>àn bộ, sắt trong</a:t>
            </a:r>
            <a:r>
              <a:rPr lang="en-US" b="0" i="0">
                <a:solidFill>
                  <a:srgbClr val="000000"/>
                </a:solidFill>
                <a:effectLst/>
                <a:latin typeface="Inter" panose="020B0604020202020204" charset="0"/>
                <a:ea typeface="Inter" panose="020B0604020202020204" charset="0"/>
              </a:rPr>
              <a:t> </a:t>
            </a:r>
            <a:r>
              <a:rPr lang="vi-VN" b="0" i="0">
                <a:solidFill>
                  <a:srgbClr val="000000"/>
                </a:solidFill>
                <a:effectLst/>
                <a:latin typeface="Inter" panose="020B0604020202020204" charset="0"/>
                <a:ea typeface="Inter" panose="020B0604020202020204" charset="0"/>
              </a:rPr>
              <a:t>tủy xương</a:t>
            </a:r>
            <a:r>
              <a:rPr lang="en-US" b="0" i="0">
                <a:solidFill>
                  <a:srgbClr val="000000"/>
                </a:solidFill>
                <a:effectLst/>
                <a:latin typeface="Inter" panose="020B0604020202020204" charset="0"/>
                <a:ea typeface="Inter" panose="020B0604020202020204" charset="0"/>
              </a:rPr>
              <a:t>.</a:t>
            </a:r>
          </a:p>
        </p:txBody>
      </p:sp>
      <p:sp>
        <p:nvSpPr>
          <p:cNvPr id="3" name="Google Shape;352;p39">
            <a:extLst>
              <a:ext uri="{FF2B5EF4-FFF2-40B4-BE49-F238E27FC236}">
                <a16:creationId xmlns:a16="http://schemas.microsoft.com/office/drawing/2014/main" id="{9BB07FAC-0AA4-49BD-9187-457997876BB3}"/>
              </a:ext>
            </a:extLst>
          </p:cNvPr>
          <p:cNvSpPr txBox="1">
            <a:spLocks/>
          </p:cNvSpPr>
          <p:nvPr/>
        </p:nvSpPr>
        <p:spPr>
          <a:xfrm>
            <a:off x="714300" y="555917"/>
            <a:ext cx="8124900" cy="553968"/>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r>
              <a:rPr lang="en-US" sz="2400"/>
              <a:t>KẾT LUẬN</a:t>
            </a:r>
          </a:p>
        </p:txBody>
      </p:sp>
    </p:spTree>
    <p:extLst>
      <p:ext uri="{BB962C8B-B14F-4D97-AF65-F5344CB8AC3E}">
        <p14:creationId xmlns:p14="http://schemas.microsoft.com/office/powerpoint/2010/main" val="135314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4" name="Google Shape;351;p39">
            <a:extLst>
              <a:ext uri="{FF2B5EF4-FFF2-40B4-BE49-F238E27FC236}">
                <a16:creationId xmlns:a16="http://schemas.microsoft.com/office/drawing/2014/main" id="{FFD71B4A-CBBE-4310-BF1A-EBD5798BB2D8}"/>
              </a:ext>
            </a:extLst>
          </p:cNvPr>
          <p:cNvSpPr txBox="1">
            <a:spLocks/>
          </p:cNvSpPr>
          <p:nvPr/>
        </p:nvSpPr>
        <p:spPr>
          <a:xfrm>
            <a:off x="636848" y="1186771"/>
            <a:ext cx="8202351" cy="34162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180000" algn="just">
              <a:lnSpc>
                <a:spcPct val="150000"/>
              </a:lnSpc>
              <a:buNone/>
            </a:pPr>
            <a:r>
              <a:rPr lang="vi-VN"/>
              <a:t>Điều trị thiếu máu do thiếu sắt cần tập trung chủ yếu vào điều trị nguyên nhân chính</a:t>
            </a:r>
            <a:r>
              <a:rPr lang="en-US"/>
              <a:t> và m</a:t>
            </a:r>
            <a:r>
              <a:rPr lang="vi-VN"/>
              <a:t>ục</a:t>
            </a:r>
            <a:r>
              <a:rPr lang="en-US"/>
              <a:t> </a:t>
            </a:r>
            <a:r>
              <a:rPr lang="vi-VN"/>
              <a:t>tiêu</a:t>
            </a:r>
            <a:r>
              <a:rPr lang="en-US"/>
              <a:t> </a:t>
            </a:r>
            <a:r>
              <a:rPr lang="vi-VN"/>
              <a:t>là</a:t>
            </a:r>
            <a:r>
              <a:rPr lang="en-US"/>
              <a:t> </a:t>
            </a:r>
            <a:r>
              <a:rPr lang="vi-VN"/>
              <a:t>bổ</a:t>
            </a:r>
            <a:r>
              <a:rPr lang="en-US"/>
              <a:t> </a:t>
            </a:r>
            <a:r>
              <a:rPr lang="vi-VN"/>
              <a:t>sung</a:t>
            </a:r>
            <a:r>
              <a:rPr lang="en-US"/>
              <a:t> l</a:t>
            </a:r>
            <a:r>
              <a:rPr lang="vi-VN"/>
              <a:t>ượng sắt</a:t>
            </a:r>
            <a:r>
              <a:rPr lang="en-US"/>
              <a:t> </a:t>
            </a:r>
            <a:r>
              <a:rPr lang="vi-VN"/>
              <a:t>dự</a:t>
            </a:r>
            <a:r>
              <a:rPr lang="en-US"/>
              <a:t> </a:t>
            </a:r>
            <a:r>
              <a:rPr lang="vi-VN"/>
              <a:t>trữ</a:t>
            </a:r>
            <a:r>
              <a:rPr lang="en-US"/>
              <a:t>, c</a:t>
            </a:r>
            <a:r>
              <a:rPr lang="vi-VN"/>
              <a:t>ó thể bổ sung bằng đường uống hoặc đường tĩnh mạch.</a:t>
            </a:r>
            <a:endParaRPr lang="en-US"/>
          </a:p>
          <a:p>
            <a:pPr marL="0" indent="180000" algn="just">
              <a:lnSpc>
                <a:spcPct val="150000"/>
              </a:lnSpc>
              <a:buNone/>
            </a:pPr>
            <a:r>
              <a:rPr lang="vi-VN"/>
              <a:t>Bổ sung sắt bằng đường uống là phương pháp điều trị chính. Sắt đường tĩnh mạch</a:t>
            </a:r>
            <a:r>
              <a:rPr lang="en-US"/>
              <a:t> </a:t>
            </a:r>
            <a:r>
              <a:rPr lang="vi-VN"/>
              <a:t>được sử</a:t>
            </a:r>
            <a:r>
              <a:rPr lang="en-US"/>
              <a:t> </a:t>
            </a:r>
            <a:r>
              <a:rPr lang="vi-VN"/>
              <a:t>dụng khi việc bổ sung sắt đường uống không khắc phục được</a:t>
            </a:r>
            <a:r>
              <a:rPr lang="en-US"/>
              <a:t> </a:t>
            </a:r>
            <a:r>
              <a:rPr lang="vi-VN"/>
              <a:t>tình trạng thiếu</a:t>
            </a:r>
            <a:r>
              <a:rPr lang="en-US"/>
              <a:t> </a:t>
            </a:r>
            <a:r>
              <a:rPr lang="vi-VN"/>
              <a:t>máu, hoặc bệnh</a:t>
            </a:r>
            <a:r>
              <a:rPr lang="en-US"/>
              <a:t> </a:t>
            </a:r>
            <a:r>
              <a:rPr lang="vi-VN"/>
              <a:t>nhân không dùng thuốc uống, chảy máu xảy ra với tốc</a:t>
            </a:r>
            <a:r>
              <a:rPr lang="en-US"/>
              <a:t> </a:t>
            </a:r>
            <a:r>
              <a:rPr lang="vi-VN"/>
              <a:t>độ nhanh hơn mức đáp ứng của tủy</a:t>
            </a:r>
            <a:r>
              <a:rPr lang="en-US"/>
              <a:t> </a:t>
            </a:r>
            <a:r>
              <a:rPr lang="vi-VN"/>
              <a:t>hoặc sắt bổ sung không được hấp th</a:t>
            </a:r>
            <a:r>
              <a:rPr lang="en-US"/>
              <a:t>u...</a:t>
            </a:r>
          </a:p>
          <a:p>
            <a:pPr marL="0" indent="180000" algn="just">
              <a:lnSpc>
                <a:spcPct val="150000"/>
              </a:lnSpc>
              <a:buNone/>
            </a:pPr>
            <a:r>
              <a:rPr lang="en-US"/>
              <a:t>Nên bổ sung sắt trong suốt thời kỳ mang thai.</a:t>
            </a:r>
          </a:p>
          <a:p>
            <a:pPr marL="0" indent="180000" algn="just">
              <a:lnSpc>
                <a:spcPct val="150000"/>
              </a:lnSpc>
              <a:buNone/>
            </a:pPr>
            <a:r>
              <a:rPr lang="en-US"/>
              <a:t>Thực hiện chế độ ăn cân đối giàu sắt và vitamin, </a:t>
            </a:r>
            <a:r>
              <a:rPr lang="vi-VN"/>
              <a:t>không nên sử dụng chung với cà</a:t>
            </a:r>
            <a:r>
              <a:rPr lang="en-US"/>
              <a:t> </a:t>
            </a:r>
            <a:r>
              <a:rPr lang="vi-VN"/>
              <a:t>phê hoặc</a:t>
            </a:r>
            <a:r>
              <a:rPr lang="en-US"/>
              <a:t> tr</a:t>
            </a:r>
            <a:r>
              <a:rPr lang="vi-VN"/>
              <a:t>à và tăng hấp thu sắt bằng cách uống nước hoa quả giàu vitamin C khi ăn</a:t>
            </a:r>
            <a:r>
              <a:rPr lang="en-US"/>
              <a:t> </a:t>
            </a:r>
            <a:r>
              <a:rPr lang="vi-VN"/>
              <a:t>thực phẩm chứa</a:t>
            </a:r>
            <a:r>
              <a:rPr lang="en-US"/>
              <a:t> </a:t>
            </a:r>
            <a:r>
              <a:rPr lang="vi-VN"/>
              <a:t>nhiều sắt.</a:t>
            </a:r>
            <a:endParaRPr lang="en-US"/>
          </a:p>
        </p:txBody>
      </p:sp>
      <p:sp>
        <p:nvSpPr>
          <p:cNvPr id="3" name="Google Shape;352;p39">
            <a:extLst>
              <a:ext uri="{FF2B5EF4-FFF2-40B4-BE49-F238E27FC236}">
                <a16:creationId xmlns:a16="http://schemas.microsoft.com/office/drawing/2014/main" id="{9BB07FAC-0AA4-49BD-9187-457997876BB3}"/>
              </a:ext>
            </a:extLst>
          </p:cNvPr>
          <p:cNvSpPr txBox="1">
            <a:spLocks/>
          </p:cNvSpPr>
          <p:nvPr/>
        </p:nvSpPr>
        <p:spPr>
          <a:xfrm>
            <a:off x="714300" y="555917"/>
            <a:ext cx="8124900" cy="553968"/>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r>
              <a:rPr lang="en-US" sz="2400"/>
              <a:t>KẾT LUẬN</a:t>
            </a:r>
          </a:p>
        </p:txBody>
      </p:sp>
    </p:spTree>
    <p:extLst>
      <p:ext uri="{BB962C8B-B14F-4D97-AF65-F5344CB8AC3E}">
        <p14:creationId xmlns:p14="http://schemas.microsoft.com/office/powerpoint/2010/main" val="379948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4" name="Google Shape;351;p39">
            <a:extLst>
              <a:ext uri="{FF2B5EF4-FFF2-40B4-BE49-F238E27FC236}">
                <a16:creationId xmlns:a16="http://schemas.microsoft.com/office/drawing/2014/main" id="{FFD71B4A-CBBE-4310-BF1A-EBD5798BB2D8}"/>
              </a:ext>
            </a:extLst>
          </p:cNvPr>
          <p:cNvSpPr txBox="1">
            <a:spLocks/>
          </p:cNvSpPr>
          <p:nvPr/>
        </p:nvSpPr>
        <p:spPr>
          <a:xfrm>
            <a:off x="636848" y="1186771"/>
            <a:ext cx="8202351" cy="297770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0" indent="180000" algn="just">
              <a:lnSpc>
                <a:spcPct val="150000"/>
              </a:lnSpc>
              <a:buNone/>
            </a:pPr>
            <a:r>
              <a:rPr lang="en-US" sz="1100" b="0" i="0">
                <a:solidFill>
                  <a:srgbClr val="000000"/>
                </a:solidFill>
                <a:effectLst/>
                <a:latin typeface="Inter" panose="020B0604020202020204" charset="0"/>
                <a:ea typeface="Inter" panose="020B0604020202020204" charset="0"/>
              </a:rPr>
              <a:t>1. </a:t>
            </a:r>
            <a:r>
              <a:rPr lang="vi-VN" sz="1100" b="0" i="0">
                <a:solidFill>
                  <a:srgbClr val="000000"/>
                </a:solidFill>
                <a:effectLst/>
                <a:latin typeface="Inter" panose="020B0604020202020204" charset="0"/>
                <a:ea typeface="Inter" panose="020B0604020202020204" charset="0"/>
              </a:rPr>
              <a:t>Nguyễn Tấn Bỉnh (2015), </a:t>
            </a:r>
            <a:r>
              <a:rPr lang="vi-VN" sz="1100" b="0" i="1">
                <a:solidFill>
                  <a:srgbClr val="000000"/>
                </a:solidFill>
                <a:effectLst/>
                <a:latin typeface="Inter" panose="020B0604020202020204" charset="0"/>
                <a:ea typeface="Inter" panose="020B0604020202020204" charset="0"/>
              </a:rPr>
              <a:t>Bài giảng Huyết học lâm sàng</a:t>
            </a:r>
            <a:r>
              <a:rPr lang="vi-VN" sz="1100" b="0" i="0">
                <a:solidFill>
                  <a:srgbClr val="000000"/>
                </a:solidFill>
                <a:effectLst/>
                <a:latin typeface="Inter" panose="020B0604020202020204" charset="0"/>
                <a:ea typeface="Inter" panose="020B0604020202020204" charset="0"/>
              </a:rPr>
              <a:t>, NXB Y học</a:t>
            </a:r>
            <a:r>
              <a:rPr lang="en-US" sz="1100">
                <a:solidFill>
                  <a:srgbClr val="000000"/>
                </a:solidFill>
                <a:latin typeface="Inter" panose="020B0604020202020204" charset="0"/>
                <a:ea typeface="Inter" panose="020B0604020202020204" charset="0"/>
              </a:rPr>
              <a:t>.</a:t>
            </a:r>
            <a:endParaRPr lang="en-US" sz="1100" b="0" i="0">
              <a:solidFill>
                <a:srgbClr val="000000"/>
              </a:solidFill>
              <a:effectLst/>
              <a:latin typeface="Inter" panose="020B0604020202020204" charset="0"/>
              <a:ea typeface="Inter" panose="020B0604020202020204" charset="0"/>
            </a:endParaRPr>
          </a:p>
          <a:p>
            <a:pPr marL="0" indent="180000" algn="just">
              <a:lnSpc>
                <a:spcPct val="150000"/>
              </a:lnSpc>
              <a:buNone/>
            </a:pPr>
            <a:r>
              <a:rPr lang="vi-VN" sz="1100" b="0" i="0">
                <a:solidFill>
                  <a:srgbClr val="000000"/>
                </a:solidFill>
                <a:effectLst/>
                <a:latin typeface="Inter" panose="020B0604020202020204" charset="0"/>
                <a:ea typeface="Inter" panose="020B0604020202020204" charset="0"/>
              </a:rPr>
              <a:t>2. Phạm Thị Minh Hồng (2020), </a:t>
            </a:r>
            <a:r>
              <a:rPr lang="vi-VN" sz="1100" b="0" i="1">
                <a:solidFill>
                  <a:srgbClr val="000000"/>
                </a:solidFill>
                <a:effectLst/>
                <a:latin typeface="Inter" panose="020B0604020202020204" charset="0"/>
                <a:ea typeface="Inter" panose="020B0604020202020204" charset="0"/>
              </a:rPr>
              <a:t>Nhi khoa tập 1</a:t>
            </a:r>
            <a:r>
              <a:rPr lang="vi-VN" sz="1100" b="0" i="0">
                <a:solidFill>
                  <a:srgbClr val="000000"/>
                </a:solidFill>
                <a:effectLst/>
                <a:latin typeface="Inter" panose="020B0604020202020204" charset="0"/>
                <a:ea typeface="Inter" panose="020B0604020202020204" charset="0"/>
              </a:rPr>
              <a:t>, NXB Đại học quốc gia thành</a:t>
            </a:r>
            <a:r>
              <a:rPr lang="en-US" sz="1100" b="0" i="0">
                <a:solidFill>
                  <a:srgbClr val="000000"/>
                </a:solidFill>
                <a:effectLst/>
                <a:latin typeface="Inter" panose="020B0604020202020204" charset="0"/>
                <a:ea typeface="Inter" panose="020B0604020202020204" charset="0"/>
              </a:rPr>
              <a:t> </a:t>
            </a:r>
            <a:r>
              <a:rPr lang="vi-VN" sz="1100" b="0" i="0">
                <a:solidFill>
                  <a:srgbClr val="000000"/>
                </a:solidFill>
                <a:effectLst/>
                <a:latin typeface="Inter" panose="020B0604020202020204" charset="0"/>
                <a:ea typeface="Inter" panose="020B0604020202020204" charset="0"/>
              </a:rPr>
              <a:t>phố Hồ Chí Minh</a:t>
            </a:r>
            <a:r>
              <a:rPr lang="en-US" sz="1100">
                <a:solidFill>
                  <a:srgbClr val="000000"/>
                </a:solidFill>
                <a:latin typeface="Inter" panose="020B0604020202020204" charset="0"/>
                <a:ea typeface="Inter" panose="020B0604020202020204" charset="0"/>
              </a:rPr>
              <a:t>.</a:t>
            </a:r>
          </a:p>
          <a:p>
            <a:pPr marL="0" indent="180000" algn="just">
              <a:lnSpc>
                <a:spcPct val="150000"/>
              </a:lnSpc>
              <a:buNone/>
            </a:pPr>
            <a:r>
              <a:rPr lang="vi-VN" sz="1100" b="0" i="0">
                <a:solidFill>
                  <a:srgbClr val="000000"/>
                </a:solidFill>
                <a:effectLst/>
                <a:latin typeface="Inter" panose="020B0604020202020204" charset="0"/>
                <a:ea typeface="Inter" panose="020B0604020202020204" charset="0"/>
              </a:rPr>
              <a:t>3. Kenneth Kaushansky (2015), </a:t>
            </a:r>
            <a:r>
              <a:rPr lang="vi-VN" sz="1100" b="0" i="1">
                <a:solidFill>
                  <a:srgbClr val="000000"/>
                </a:solidFill>
                <a:effectLst/>
                <a:latin typeface="Inter" panose="020B0604020202020204" charset="0"/>
                <a:ea typeface="Inter" panose="020B0604020202020204" charset="0"/>
              </a:rPr>
              <a:t>Williams Hematology 9th</a:t>
            </a:r>
            <a:r>
              <a:rPr lang="vi-VN" sz="1100" b="0" i="0">
                <a:solidFill>
                  <a:srgbClr val="000000"/>
                </a:solidFill>
                <a:effectLst/>
                <a:latin typeface="Inter" panose="020B0604020202020204" charset="0"/>
                <a:ea typeface="Inter" panose="020B0604020202020204" charset="0"/>
              </a:rPr>
              <a:t>, McGraw-Hill</a:t>
            </a:r>
            <a:r>
              <a:rPr lang="en-US" sz="1100">
                <a:solidFill>
                  <a:srgbClr val="000000"/>
                </a:solidFill>
                <a:latin typeface="Inter" panose="020B0604020202020204" charset="0"/>
                <a:ea typeface="Inter" panose="020B0604020202020204" charset="0"/>
              </a:rPr>
              <a:t>.</a:t>
            </a:r>
          </a:p>
          <a:p>
            <a:pPr marL="0" indent="180000" algn="just">
              <a:lnSpc>
                <a:spcPct val="150000"/>
              </a:lnSpc>
              <a:buNone/>
            </a:pPr>
            <a:r>
              <a:rPr lang="vi-VN" sz="1100" b="0" i="0">
                <a:solidFill>
                  <a:srgbClr val="000000"/>
                </a:solidFill>
                <a:effectLst/>
                <a:latin typeface="Inter" panose="020B0604020202020204" charset="0"/>
                <a:ea typeface="Inter" panose="020B0604020202020204" charset="0"/>
              </a:rPr>
              <a:t>4. Marshall A. Lichtman (2007), </a:t>
            </a:r>
            <a:r>
              <a:rPr lang="vi-VN" sz="1100" b="0" i="1">
                <a:solidFill>
                  <a:srgbClr val="000000"/>
                </a:solidFill>
                <a:effectLst/>
                <a:latin typeface="Inter" panose="020B0604020202020204" charset="0"/>
                <a:ea typeface="Inter" panose="020B0604020202020204" charset="0"/>
              </a:rPr>
              <a:t>Lichtman’s Atlas of hematology</a:t>
            </a:r>
            <a:r>
              <a:rPr lang="vi-VN" sz="1100" b="0" i="0">
                <a:solidFill>
                  <a:srgbClr val="000000"/>
                </a:solidFill>
                <a:effectLst/>
                <a:latin typeface="Inter" panose="020B0604020202020204" charset="0"/>
                <a:ea typeface="Inter" panose="020B0604020202020204" charset="0"/>
              </a:rPr>
              <a:t>, McGraw Hill</a:t>
            </a:r>
            <a:r>
              <a:rPr lang="en-US" sz="1100">
                <a:solidFill>
                  <a:srgbClr val="000000"/>
                </a:solidFill>
                <a:latin typeface="Inter" panose="020B0604020202020204" charset="0"/>
                <a:ea typeface="Inter" panose="020B0604020202020204" charset="0"/>
              </a:rPr>
              <a:t>.</a:t>
            </a:r>
          </a:p>
          <a:p>
            <a:pPr marL="0" indent="180000" algn="just">
              <a:lnSpc>
                <a:spcPct val="150000"/>
              </a:lnSpc>
              <a:buNone/>
            </a:pPr>
            <a:r>
              <a:rPr lang="vi-VN" sz="1100" b="0" i="0">
                <a:solidFill>
                  <a:srgbClr val="000000"/>
                </a:solidFill>
                <a:effectLst/>
                <a:latin typeface="Inter" panose="020B0604020202020204" charset="0"/>
                <a:ea typeface="Inter" panose="020B0604020202020204" charset="0"/>
              </a:rPr>
              <a:t>5. Michael Auerbach (2021), </a:t>
            </a:r>
            <a:r>
              <a:rPr lang="vi-VN" sz="1100" b="0" i="1">
                <a:solidFill>
                  <a:srgbClr val="000000"/>
                </a:solidFill>
                <a:effectLst/>
                <a:latin typeface="Inter" panose="020B0604020202020204" charset="0"/>
                <a:ea typeface="Inter" panose="020B0604020202020204" charset="0"/>
              </a:rPr>
              <a:t>Causes and diagnosis of iron deficiency and iron</a:t>
            </a:r>
            <a:r>
              <a:rPr lang="en-US" sz="1100" b="0" i="1">
                <a:solidFill>
                  <a:srgbClr val="000000"/>
                </a:solidFill>
                <a:effectLst/>
                <a:latin typeface="Inter" panose="020B0604020202020204" charset="0"/>
                <a:ea typeface="Inter" panose="020B0604020202020204" charset="0"/>
              </a:rPr>
              <a:t> </a:t>
            </a:r>
            <a:r>
              <a:rPr lang="vi-VN" sz="1100" b="0" i="1">
                <a:solidFill>
                  <a:srgbClr val="000000"/>
                </a:solidFill>
                <a:effectLst/>
                <a:latin typeface="Inter" panose="020B0604020202020204" charset="0"/>
                <a:ea typeface="Inter" panose="020B0604020202020204" charset="0"/>
              </a:rPr>
              <a:t>deficiency anemia in adults</a:t>
            </a:r>
            <a:r>
              <a:rPr lang="vi-VN" sz="1100" b="0" i="0">
                <a:solidFill>
                  <a:srgbClr val="000000"/>
                </a:solidFill>
                <a:effectLst/>
                <a:latin typeface="Inter" panose="020B0604020202020204" charset="0"/>
                <a:ea typeface="Inter" panose="020B0604020202020204" charset="0"/>
              </a:rPr>
              <a:t>, UpToDate (11/02/2021)</a:t>
            </a:r>
            <a:r>
              <a:rPr lang="en-US" sz="1100">
                <a:solidFill>
                  <a:srgbClr val="000000"/>
                </a:solidFill>
                <a:latin typeface="Inter" panose="020B0604020202020204" charset="0"/>
                <a:ea typeface="Inter" panose="020B0604020202020204" charset="0"/>
              </a:rPr>
              <a:t>.</a:t>
            </a:r>
          </a:p>
          <a:p>
            <a:pPr marL="0" indent="180000" algn="just">
              <a:lnSpc>
                <a:spcPct val="150000"/>
              </a:lnSpc>
              <a:buNone/>
            </a:pPr>
            <a:r>
              <a:rPr lang="vi-VN" sz="1100" b="0" i="0">
                <a:solidFill>
                  <a:srgbClr val="000000"/>
                </a:solidFill>
                <a:effectLst/>
                <a:latin typeface="Inter" panose="020B0604020202020204" charset="0"/>
                <a:ea typeface="Inter" panose="020B0604020202020204" charset="0"/>
              </a:rPr>
              <a:t>6. Michael Auerbach (2021), </a:t>
            </a:r>
            <a:r>
              <a:rPr lang="vi-VN" sz="1100" b="0" i="1">
                <a:solidFill>
                  <a:srgbClr val="000000"/>
                </a:solidFill>
                <a:effectLst/>
                <a:latin typeface="Inter" panose="020B0604020202020204" charset="0"/>
                <a:ea typeface="Inter" panose="020B0604020202020204" charset="0"/>
              </a:rPr>
              <a:t>Treatment of iron deficiency anemia in adults</a:t>
            </a:r>
            <a:r>
              <a:rPr lang="vi-VN" sz="1100" b="0" i="0">
                <a:solidFill>
                  <a:srgbClr val="000000"/>
                </a:solidFill>
                <a:effectLst/>
                <a:latin typeface="Inter" panose="020B0604020202020204" charset="0"/>
                <a:ea typeface="Inter" panose="020B0604020202020204" charset="0"/>
              </a:rPr>
              <a:t>,</a:t>
            </a:r>
            <a:r>
              <a:rPr lang="en-US" sz="1100" b="0" i="0">
                <a:solidFill>
                  <a:srgbClr val="000000"/>
                </a:solidFill>
                <a:effectLst/>
                <a:latin typeface="Inter" panose="020B0604020202020204" charset="0"/>
                <a:ea typeface="Inter" panose="020B0604020202020204" charset="0"/>
              </a:rPr>
              <a:t> </a:t>
            </a:r>
            <a:r>
              <a:rPr lang="vi-VN" sz="1100" b="0" i="0">
                <a:solidFill>
                  <a:srgbClr val="000000"/>
                </a:solidFill>
                <a:effectLst/>
                <a:latin typeface="Inter" panose="020B0604020202020204" charset="0"/>
                <a:ea typeface="Inter" panose="020B0604020202020204" charset="0"/>
              </a:rPr>
              <a:t>UpToDate (22/06/2021)</a:t>
            </a:r>
            <a:r>
              <a:rPr lang="en-US" sz="1100">
                <a:solidFill>
                  <a:srgbClr val="000000"/>
                </a:solidFill>
                <a:latin typeface="Inter" panose="020B0604020202020204" charset="0"/>
                <a:ea typeface="Inter" panose="020B0604020202020204" charset="0"/>
              </a:rPr>
              <a:t>.</a:t>
            </a:r>
          </a:p>
          <a:p>
            <a:pPr marL="0" indent="180000" algn="just">
              <a:lnSpc>
                <a:spcPct val="150000"/>
              </a:lnSpc>
              <a:buNone/>
            </a:pPr>
            <a:r>
              <a:rPr lang="vi-VN" sz="1100" b="0" i="0">
                <a:solidFill>
                  <a:srgbClr val="000000"/>
                </a:solidFill>
                <a:effectLst/>
                <a:latin typeface="Inter" panose="020B0604020202020204" charset="0"/>
                <a:ea typeface="Inter" panose="020B0604020202020204" charset="0"/>
              </a:rPr>
              <a:t>7. Evan M. Braunstein (2020), </a:t>
            </a:r>
            <a:r>
              <a:rPr lang="vi-VN" sz="1100" b="0" i="1">
                <a:solidFill>
                  <a:srgbClr val="000000"/>
                </a:solidFill>
                <a:effectLst/>
                <a:latin typeface="Inter" panose="020B0604020202020204" charset="0"/>
                <a:ea typeface="Inter" panose="020B0604020202020204" charset="0"/>
              </a:rPr>
              <a:t>Iron Deficiency Anemia</a:t>
            </a:r>
            <a:r>
              <a:rPr lang="vi-VN" sz="1100" b="0" i="0">
                <a:solidFill>
                  <a:srgbClr val="000000"/>
                </a:solidFill>
                <a:effectLst/>
                <a:latin typeface="Inter" panose="020B0604020202020204" charset="0"/>
                <a:ea typeface="Inter" panose="020B0604020202020204" charset="0"/>
              </a:rPr>
              <a:t>, MSD (03/2020)</a:t>
            </a:r>
            <a:r>
              <a:rPr lang="en-US" sz="1100" b="0" i="0">
                <a:solidFill>
                  <a:srgbClr val="000000"/>
                </a:solidFill>
                <a:effectLst/>
                <a:latin typeface="Inter" panose="020B0604020202020204" charset="0"/>
                <a:ea typeface="Inter" panose="020B0604020202020204" charset="0"/>
              </a:rPr>
              <a:t>.</a:t>
            </a:r>
          </a:p>
          <a:p>
            <a:pPr marL="0" indent="180000" algn="just">
              <a:lnSpc>
                <a:spcPct val="150000"/>
              </a:lnSpc>
              <a:buNone/>
            </a:pPr>
            <a:r>
              <a:rPr lang="vi-VN" sz="1100" b="0" i="0">
                <a:solidFill>
                  <a:srgbClr val="000000"/>
                </a:solidFill>
                <a:effectLst/>
                <a:latin typeface="Inter" panose="020B0604020202020204" charset="0"/>
                <a:ea typeface="Inter" panose="020B0604020202020204" charset="0"/>
              </a:rPr>
              <a:t>8. WHO (2001), </a:t>
            </a:r>
            <a:r>
              <a:rPr lang="vi-VN" sz="1100" b="0" i="1">
                <a:solidFill>
                  <a:srgbClr val="000000"/>
                </a:solidFill>
                <a:effectLst/>
                <a:latin typeface="Inter" panose="020B0604020202020204" charset="0"/>
                <a:ea typeface="Inter" panose="020B0604020202020204" charset="0"/>
              </a:rPr>
              <a:t>Iron Deficiency Anemia: Assesment, Prevention, and Control</a:t>
            </a:r>
            <a:r>
              <a:rPr lang="vi-VN" sz="1100" b="0" i="0">
                <a:solidFill>
                  <a:srgbClr val="000000"/>
                </a:solidFill>
                <a:effectLst/>
                <a:latin typeface="Inter" panose="020B0604020202020204" charset="0"/>
                <a:ea typeface="Inter" panose="020B0604020202020204" charset="0"/>
              </a:rPr>
              <a:t>,</a:t>
            </a:r>
            <a:r>
              <a:rPr lang="en-US" sz="1100" b="0" i="0">
                <a:solidFill>
                  <a:srgbClr val="000000"/>
                </a:solidFill>
                <a:effectLst/>
                <a:latin typeface="Inter" panose="020B0604020202020204" charset="0"/>
                <a:ea typeface="Inter" panose="020B0604020202020204" charset="0"/>
              </a:rPr>
              <a:t> </a:t>
            </a:r>
            <a:r>
              <a:rPr lang="vi-VN" sz="1100" b="0" i="0">
                <a:solidFill>
                  <a:srgbClr val="000000"/>
                </a:solidFill>
                <a:effectLst/>
                <a:latin typeface="Inter" panose="020B0604020202020204" charset="0"/>
                <a:ea typeface="Inter" panose="020B0604020202020204" charset="0"/>
              </a:rPr>
              <a:t>WHO</a:t>
            </a:r>
            <a:r>
              <a:rPr lang="en-US" sz="1100">
                <a:solidFill>
                  <a:srgbClr val="000000"/>
                </a:solidFill>
                <a:latin typeface="Inter" panose="020B0604020202020204" charset="0"/>
                <a:ea typeface="Inter" panose="020B0604020202020204" charset="0"/>
              </a:rPr>
              <a:t>.</a:t>
            </a:r>
          </a:p>
          <a:p>
            <a:pPr marL="0" indent="180000" algn="just">
              <a:lnSpc>
                <a:spcPct val="150000"/>
              </a:lnSpc>
              <a:buNone/>
            </a:pPr>
            <a:r>
              <a:rPr lang="vi-VN" sz="1100" b="0" i="0">
                <a:solidFill>
                  <a:srgbClr val="000000"/>
                </a:solidFill>
                <a:effectLst/>
                <a:latin typeface="Inter" panose="020B0604020202020204" charset="0"/>
                <a:ea typeface="Inter" panose="020B0604020202020204" charset="0"/>
              </a:rPr>
              <a:t>9. Viện dinh dưỡng (2015), </a:t>
            </a:r>
            <a:r>
              <a:rPr lang="vi-VN" sz="1100" b="0" i="1">
                <a:solidFill>
                  <a:srgbClr val="000000"/>
                </a:solidFill>
                <a:effectLst/>
                <a:latin typeface="Inter" panose="020B0604020202020204" charset="0"/>
                <a:ea typeface="Inter" panose="020B0604020202020204" charset="0"/>
              </a:rPr>
              <a:t>Số liệu điều tra về vi chất dinh dưỡng 2014 – 2015</a:t>
            </a:r>
            <a:r>
              <a:rPr lang="vi-VN" sz="1100" b="0" i="0">
                <a:solidFill>
                  <a:srgbClr val="000000"/>
                </a:solidFill>
                <a:effectLst/>
                <a:latin typeface="Inter" panose="020B0604020202020204" charset="0"/>
                <a:ea typeface="Inter" panose="020B0604020202020204" charset="0"/>
              </a:rPr>
              <a:t>,</a:t>
            </a:r>
            <a:r>
              <a:rPr lang="en-US" sz="1100" b="0" i="0">
                <a:solidFill>
                  <a:srgbClr val="000000"/>
                </a:solidFill>
                <a:effectLst/>
                <a:latin typeface="Inter" panose="020B0604020202020204" charset="0"/>
                <a:ea typeface="Inter" panose="020B0604020202020204" charset="0"/>
              </a:rPr>
              <a:t> </a:t>
            </a:r>
            <a:r>
              <a:rPr lang="vi-VN" sz="1100" b="0" i="0">
                <a:solidFill>
                  <a:srgbClr val="000000"/>
                </a:solidFill>
                <a:effectLst/>
                <a:latin typeface="Inter" panose="020B0604020202020204" charset="0"/>
                <a:ea typeface="Inter" panose="020B0604020202020204" charset="0"/>
              </a:rPr>
              <a:t>Viện dinh dưỡng.</a:t>
            </a:r>
            <a:endParaRPr lang="en-US" sz="1100">
              <a:solidFill>
                <a:srgbClr val="000000"/>
              </a:solidFill>
              <a:latin typeface="Inter" panose="020B0604020202020204" charset="0"/>
              <a:ea typeface="Inter" panose="020B0604020202020204" charset="0"/>
            </a:endParaRPr>
          </a:p>
          <a:p>
            <a:pPr marL="0" indent="180000" algn="just">
              <a:lnSpc>
                <a:spcPct val="150000"/>
              </a:lnSpc>
              <a:buNone/>
            </a:pPr>
            <a:r>
              <a:rPr lang="vi-VN" sz="1100" b="0" i="0">
                <a:solidFill>
                  <a:srgbClr val="000000"/>
                </a:solidFill>
                <a:effectLst/>
                <a:latin typeface="Inter" panose="020B0604020202020204" charset="0"/>
                <a:ea typeface="Inter" panose="020B0604020202020204" charset="0"/>
              </a:rPr>
              <a:t>10. Bộ Y tế (2015), </a:t>
            </a:r>
            <a:r>
              <a:rPr lang="vi-VN" sz="1100" b="0" i="1">
                <a:solidFill>
                  <a:srgbClr val="000000"/>
                </a:solidFill>
                <a:effectLst/>
                <a:latin typeface="Inter" panose="020B0604020202020204" charset="0"/>
                <a:ea typeface="Inter" panose="020B0604020202020204" charset="0"/>
              </a:rPr>
              <a:t>Hướng dẫn chẩn đoán và điều trị một số bệnh lý huyết học</a:t>
            </a:r>
            <a:r>
              <a:rPr lang="vi-VN" sz="1100" b="0" i="0">
                <a:solidFill>
                  <a:srgbClr val="000000"/>
                </a:solidFill>
                <a:effectLst/>
                <a:latin typeface="Inter" panose="020B0604020202020204" charset="0"/>
                <a:ea typeface="Inter" panose="020B0604020202020204" charset="0"/>
              </a:rPr>
              <a:t>, Bộ</a:t>
            </a:r>
            <a:r>
              <a:rPr lang="en-US" sz="1100" b="0" i="0">
                <a:solidFill>
                  <a:srgbClr val="000000"/>
                </a:solidFill>
                <a:effectLst/>
                <a:latin typeface="Inter" panose="020B0604020202020204" charset="0"/>
                <a:ea typeface="Inter" panose="020B0604020202020204" charset="0"/>
              </a:rPr>
              <a:t> </a:t>
            </a:r>
            <a:r>
              <a:rPr lang="vi-VN" sz="1100" b="0" i="0">
                <a:solidFill>
                  <a:srgbClr val="000000"/>
                </a:solidFill>
                <a:effectLst/>
                <a:latin typeface="Inter" panose="020B0604020202020204" charset="0"/>
                <a:ea typeface="Inter" panose="020B0604020202020204" charset="0"/>
              </a:rPr>
              <a:t>Y tế</a:t>
            </a:r>
            <a:r>
              <a:rPr lang="en-US" sz="1100" b="0" i="0">
                <a:solidFill>
                  <a:srgbClr val="000000"/>
                </a:solidFill>
                <a:effectLst/>
                <a:latin typeface="Inter" panose="020B0604020202020204" charset="0"/>
                <a:ea typeface="Inter" panose="020B0604020202020204" charset="0"/>
              </a:rPr>
              <a:t>.</a:t>
            </a:r>
            <a:endParaRPr lang="en-US" sz="1100">
              <a:effectLst/>
              <a:latin typeface="Inter" panose="020B0604020202020204" charset="0"/>
              <a:ea typeface="Inter" panose="020B0604020202020204" charset="0"/>
              <a:cs typeface="Times New Roman" panose="02020603050405020304" pitchFamily="18" charset="0"/>
            </a:endParaRPr>
          </a:p>
        </p:txBody>
      </p:sp>
      <p:sp>
        <p:nvSpPr>
          <p:cNvPr id="3" name="Google Shape;352;p39">
            <a:extLst>
              <a:ext uri="{FF2B5EF4-FFF2-40B4-BE49-F238E27FC236}">
                <a16:creationId xmlns:a16="http://schemas.microsoft.com/office/drawing/2014/main" id="{9BB07FAC-0AA4-49BD-9187-457997876BB3}"/>
              </a:ext>
            </a:extLst>
          </p:cNvPr>
          <p:cNvSpPr txBox="1">
            <a:spLocks/>
          </p:cNvSpPr>
          <p:nvPr/>
        </p:nvSpPr>
        <p:spPr>
          <a:xfrm>
            <a:off x="714300" y="555917"/>
            <a:ext cx="8124900" cy="553968"/>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Inter-Regular"/>
              <a:buNone/>
              <a:defRPr sz="3000" b="0" i="0" u="none" strike="noStrike" cap="none">
                <a:solidFill>
                  <a:schemeClr val="dk2"/>
                </a:solidFill>
                <a:latin typeface="Inter-Regular"/>
                <a:ea typeface="Inter-Regular"/>
                <a:cs typeface="Inter-Regular"/>
                <a:sym typeface="Inter-Regular"/>
              </a:defRPr>
            </a:lvl1pPr>
            <a:lvl2pPr marR="0" lvl="1"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2pPr>
            <a:lvl3pPr marR="0" lvl="2"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3pPr>
            <a:lvl4pPr marR="0" lvl="3"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4pPr>
            <a:lvl5pPr marR="0" lvl="4"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5pPr>
            <a:lvl6pPr marR="0" lvl="5"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6pPr>
            <a:lvl7pPr marR="0" lvl="6"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7pPr>
            <a:lvl8pPr marR="0" lvl="7"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8pPr>
            <a:lvl9pPr marR="0" lvl="8" algn="ctr" rtl="0">
              <a:lnSpc>
                <a:spcPct val="100000"/>
              </a:lnSpc>
              <a:spcBef>
                <a:spcPts val="0"/>
              </a:spcBef>
              <a:spcAft>
                <a:spcPts val="0"/>
              </a:spcAft>
              <a:buClr>
                <a:schemeClr val="dk2"/>
              </a:buClr>
              <a:buSzPts val="4200"/>
              <a:buFont typeface="Inter-Regular"/>
              <a:buNone/>
              <a:defRPr sz="4200" b="0" i="0" u="none" strike="noStrike" cap="none">
                <a:solidFill>
                  <a:schemeClr val="dk2"/>
                </a:solidFill>
                <a:latin typeface="Inter-Regular"/>
                <a:ea typeface="Inter-Regular"/>
                <a:cs typeface="Inter-Regular"/>
                <a:sym typeface="Inter-Regular"/>
              </a:defRPr>
            </a:lvl9pPr>
          </a:lstStyle>
          <a:p>
            <a:r>
              <a:rPr lang="en-US" sz="2400"/>
              <a:t>TÀI LIỆU THAM KHẢO</a:t>
            </a:r>
          </a:p>
        </p:txBody>
      </p:sp>
    </p:spTree>
    <p:extLst>
      <p:ext uri="{BB962C8B-B14F-4D97-AF65-F5344CB8AC3E}">
        <p14:creationId xmlns:p14="http://schemas.microsoft.com/office/powerpoint/2010/main" val="30578371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id="{4CB568A8-F3E0-4667-B25A-F879636F7B02}"/>
              </a:ext>
            </a:extLst>
          </p:cNvPr>
          <p:cNvSpPr/>
          <p:nvPr/>
        </p:nvSpPr>
        <p:spPr>
          <a:xfrm>
            <a:off x="669471" y="634092"/>
            <a:ext cx="7805057" cy="3875314"/>
          </a:xfrm>
          <a:prstGeom prst="rect">
            <a:avLst/>
          </a:prstGeom>
          <a:solidFill>
            <a:srgbClr val="DB0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ộp Văn bản 7">
            <a:extLst>
              <a:ext uri="{FF2B5EF4-FFF2-40B4-BE49-F238E27FC236}">
                <a16:creationId xmlns:a16="http://schemas.microsoft.com/office/drawing/2014/main" id="{36B17E07-E24C-47E6-9FE9-DDF9D2E39E2D}"/>
              </a:ext>
            </a:extLst>
          </p:cNvPr>
          <p:cNvSpPr txBox="1"/>
          <p:nvPr/>
        </p:nvSpPr>
        <p:spPr>
          <a:xfrm>
            <a:off x="0" y="2263988"/>
            <a:ext cx="9144000" cy="615523"/>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a:buClr>
                <a:schemeClr val="dk2"/>
              </a:buClr>
              <a:buSzPts val="4200"/>
              <a:buFont typeface="Inter-Regular"/>
              <a:buNone/>
              <a:defRPr sz="3000">
                <a:solidFill>
                  <a:schemeClr val="dk2"/>
                </a:solidFill>
                <a:latin typeface="Inter-Regular"/>
                <a:ea typeface="Inter-Regular"/>
                <a:cs typeface="Inter-Regular"/>
                <a:sym typeface="Inter-Regular"/>
              </a:defRPr>
            </a:lvl1pPr>
            <a:lvl2pPr algn="ctr">
              <a:buClr>
                <a:schemeClr val="dk2"/>
              </a:buClr>
              <a:buSzPts val="4200"/>
              <a:buFont typeface="Inter-Regular"/>
              <a:buNone/>
              <a:defRPr sz="4200">
                <a:solidFill>
                  <a:schemeClr val="dk2"/>
                </a:solidFill>
                <a:latin typeface="Inter-Regular"/>
                <a:ea typeface="Inter-Regular"/>
                <a:cs typeface="Inter-Regular"/>
                <a:sym typeface="Inter-Regular"/>
              </a:defRPr>
            </a:lvl2pPr>
            <a:lvl3pPr algn="ctr">
              <a:buClr>
                <a:schemeClr val="dk2"/>
              </a:buClr>
              <a:buSzPts val="4200"/>
              <a:buFont typeface="Inter-Regular"/>
              <a:buNone/>
              <a:defRPr sz="4200">
                <a:solidFill>
                  <a:schemeClr val="dk2"/>
                </a:solidFill>
                <a:latin typeface="Inter-Regular"/>
                <a:ea typeface="Inter-Regular"/>
                <a:cs typeface="Inter-Regular"/>
                <a:sym typeface="Inter-Regular"/>
              </a:defRPr>
            </a:lvl3pPr>
            <a:lvl4pPr algn="ctr">
              <a:buClr>
                <a:schemeClr val="dk2"/>
              </a:buClr>
              <a:buSzPts val="4200"/>
              <a:buFont typeface="Inter-Regular"/>
              <a:buNone/>
              <a:defRPr sz="4200">
                <a:solidFill>
                  <a:schemeClr val="dk2"/>
                </a:solidFill>
                <a:latin typeface="Inter-Regular"/>
                <a:ea typeface="Inter-Regular"/>
                <a:cs typeface="Inter-Regular"/>
                <a:sym typeface="Inter-Regular"/>
              </a:defRPr>
            </a:lvl4pPr>
            <a:lvl5pPr algn="ctr">
              <a:buClr>
                <a:schemeClr val="dk2"/>
              </a:buClr>
              <a:buSzPts val="4200"/>
              <a:buFont typeface="Inter-Regular"/>
              <a:buNone/>
              <a:defRPr sz="4200">
                <a:solidFill>
                  <a:schemeClr val="dk2"/>
                </a:solidFill>
                <a:latin typeface="Inter-Regular"/>
                <a:ea typeface="Inter-Regular"/>
                <a:cs typeface="Inter-Regular"/>
                <a:sym typeface="Inter-Regular"/>
              </a:defRPr>
            </a:lvl5pPr>
            <a:lvl6pPr algn="ctr">
              <a:buClr>
                <a:schemeClr val="dk2"/>
              </a:buClr>
              <a:buSzPts val="4200"/>
              <a:buFont typeface="Inter-Regular"/>
              <a:buNone/>
              <a:defRPr sz="4200">
                <a:solidFill>
                  <a:schemeClr val="dk2"/>
                </a:solidFill>
                <a:latin typeface="Inter-Regular"/>
                <a:ea typeface="Inter-Regular"/>
                <a:cs typeface="Inter-Regular"/>
                <a:sym typeface="Inter-Regular"/>
              </a:defRPr>
            </a:lvl6pPr>
            <a:lvl7pPr algn="ctr">
              <a:buClr>
                <a:schemeClr val="dk2"/>
              </a:buClr>
              <a:buSzPts val="4200"/>
              <a:buFont typeface="Inter-Regular"/>
              <a:buNone/>
              <a:defRPr sz="4200">
                <a:solidFill>
                  <a:schemeClr val="dk2"/>
                </a:solidFill>
                <a:latin typeface="Inter-Regular"/>
                <a:ea typeface="Inter-Regular"/>
                <a:cs typeface="Inter-Regular"/>
                <a:sym typeface="Inter-Regular"/>
              </a:defRPr>
            </a:lvl7pPr>
            <a:lvl8pPr algn="ctr">
              <a:buClr>
                <a:schemeClr val="dk2"/>
              </a:buClr>
              <a:buSzPts val="4200"/>
              <a:buFont typeface="Inter-Regular"/>
              <a:buNone/>
              <a:defRPr sz="4200">
                <a:solidFill>
                  <a:schemeClr val="dk2"/>
                </a:solidFill>
                <a:latin typeface="Inter-Regular"/>
                <a:ea typeface="Inter-Regular"/>
                <a:cs typeface="Inter-Regular"/>
                <a:sym typeface="Inter-Regular"/>
              </a:defRPr>
            </a:lvl8pPr>
            <a:lvl9pPr algn="ctr">
              <a:buClr>
                <a:schemeClr val="dk2"/>
              </a:buClr>
              <a:buSzPts val="4200"/>
              <a:buFont typeface="Inter-Regular"/>
              <a:buNone/>
              <a:defRPr sz="4200">
                <a:solidFill>
                  <a:schemeClr val="dk2"/>
                </a:solidFill>
                <a:latin typeface="Inter-Regular"/>
                <a:ea typeface="Inter-Regular"/>
                <a:cs typeface="Inter-Regular"/>
                <a:sym typeface="Inter-Regular"/>
              </a:defRPr>
            </a:lvl9pPr>
          </a:lstStyle>
          <a:p>
            <a:pPr algn="ctr"/>
            <a:r>
              <a:rPr lang="en-US" sz="2800">
                <a:solidFill>
                  <a:schemeClr val="bg1">
                    <a:lumMod val="20000"/>
                    <a:lumOff val="80000"/>
                  </a:schemeClr>
                </a:solidFill>
              </a:rPr>
              <a:t>CÁM ƠN THẦY ĐÃ LẮNG NGHE!</a:t>
            </a:r>
          </a:p>
        </p:txBody>
      </p:sp>
    </p:spTree>
    <p:extLst>
      <p:ext uri="{BB962C8B-B14F-4D97-AF65-F5344CB8AC3E}">
        <p14:creationId xmlns:p14="http://schemas.microsoft.com/office/powerpoint/2010/main" val="1027646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2" name="Google Shape;352;p39"/>
          <p:cNvSpPr txBox="1">
            <a:spLocks noGrp="1"/>
          </p:cNvSpPr>
          <p:nvPr>
            <p:ph type="title"/>
          </p:nvPr>
        </p:nvSpPr>
        <p:spPr>
          <a:xfrm>
            <a:off x="714300" y="463585"/>
            <a:ext cx="3402600" cy="6463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a:t>DỊCH TỄ</a:t>
            </a:r>
            <a:endParaRPr/>
          </a:p>
        </p:txBody>
      </p:sp>
      <p:pic>
        <p:nvPicPr>
          <p:cNvPr id="10" name="Picture 5">
            <a:extLst>
              <a:ext uri="{FF2B5EF4-FFF2-40B4-BE49-F238E27FC236}">
                <a16:creationId xmlns:a16="http://schemas.microsoft.com/office/drawing/2014/main" id="{E374B462-4805-46AF-A07C-7AA75099FDAB}"/>
              </a:ext>
            </a:extLst>
          </p:cNvPr>
          <p:cNvPicPr/>
          <p:nvPr/>
        </p:nvPicPr>
        <p:blipFill>
          <a:blip r:embed="rId3">
            <a:extLst>
              <a:ext uri="{28A0092B-C50C-407E-A947-70E740481C1C}">
                <a14:useLocalDpi xmlns:a14="http://schemas.microsoft.com/office/drawing/2010/main" val="0"/>
              </a:ext>
            </a:extLst>
          </a:blip>
          <a:stretch>
            <a:fillRect/>
          </a:stretch>
        </p:blipFill>
        <p:spPr>
          <a:xfrm>
            <a:off x="1884382" y="1151606"/>
            <a:ext cx="5375236" cy="3714308"/>
          </a:xfrm>
          <a:prstGeom prst="rect">
            <a:avLst/>
          </a:prstGeom>
          <a:ln w="12700">
            <a:solidFill>
              <a:schemeClr val="tx2">
                <a:lumMod val="75000"/>
              </a:schemeClr>
            </a:solidFill>
          </a:ln>
        </p:spPr>
      </p:pic>
    </p:spTree>
    <p:extLst>
      <p:ext uri="{BB962C8B-B14F-4D97-AF65-F5344CB8AC3E}">
        <p14:creationId xmlns:p14="http://schemas.microsoft.com/office/powerpoint/2010/main" val="4166430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39"/>
          <p:cNvSpPr txBox="1">
            <a:spLocks noGrp="1"/>
          </p:cNvSpPr>
          <p:nvPr>
            <p:ph type="subTitle" idx="1"/>
          </p:nvPr>
        </p:nvSpPr>
        <p:spPr>
          <a:xfrm>
            <a:off x="714300" y="1213950"/>
            <a:ext cx="7870302" cy="2446793"/>
          </a:xfrm>
          <a:prstGeom prst="rect">
            <a:avLst/>
          </a:prstGeom>
        </p:spPr>
        <p:txBody>
          <a:bodyPr spcFirstLastPara="1" wrap="square" lIns="91425" tIns="91425" rIns="91425" bIns="91425" anchor="t" anchorCtr="0">
            <a:spAutoFit/>
          </a:bodyPr>
          <a:lstStyle/>
          <a:p>
            <a:pPr marL="0" lvl="0" indent="180000" algn="just" rtl="0">
              <a:lnSpc>
                <a:spcPct val="150000"/>
              </a:lnSpc>
              <a:spcBef>
                <a:spcPts val="0"/>
              </a:spcBef>
              <a:spcAft>
                <a:spcPts val="0"/>
              </a:spcAft>
              <a:buClr>
                <a:schemeClr val="dk1"/>
              </a:buClr>
              <a:buSzPts val="1100"/>
              <a:buFont typeface="Arial"/>
              <a:buNone/>
            </a:pPr>
            <a:r>
              <a:rPr lang="vi-VN"/>
              <a:t>Tỷ lệ thiếu sắt rất khác nhau tùy theo các yếu tố</a:t>
            </a:r>
            <a:r>
              <a:rPr lang="en-US"/>
              <a:t>:</a:t>
            </a:r>
          </a:p>
          <a:p>
            <a:pPr marL="285750" lvl="0" indent="-285750" algn="just" rtl="0">
              <a:lnSpc>
                <a:spcPct val="150000"/>
              </a:lnSpc>
              <a:spcBef>
                <a:spcPts val="0"/>
              </a:spcBef>
              <a:spcAft>
                <a:spcPts val="0"/>
              </a:spcAft>
              <a:buClr>
                <a:schemeClr val="dk1"/>
              </a:buClr>
              <a:buSzPts val="1100"/>
              <a:buFontTx/>
              <a:buChar char="-"/>
            </a:pPr>
            <a:r>
              <a:rPr lang="en-US"/>
              <a:t>Tuổi.</a:t>
            </a:r>
          </a:p>
          <a:p>
            <a:pPr marL="285750" lvl="0" indent="-285750" algn="just" rtl="0">
              <a:lnSpc>
                <a:spcPct val="150000"/>
              </a:lnSpc>
              <a:spcBef>
                <a:spcPts val="0"/>
              </a:spcBef>
              <a:spcAft>
                <a:spcPts val="0"/>
              </a:spcAft>
              <a:buClr>
                <a:schemeClr val="dk1"/>
              </a:buClr>
              <a:buSzPts val="1100"/>
              <a:buFontTx/>
              <a:buChar char="-"/>
            </a:pPr>
            <a:r>
              <a:rPr lang="en-US"/>
              <a:t>Giới tính.</a:t>
            </a:r>
          </a:p>
          <a:p>
            <a:pPr marL="285750" lvl="0" indent="-285750" algn="just" rtl="0">
              <a:lnSpc>
                <a:spcPct val="150000"/>
              </a:lnSpc>
              <a:spcBef>
                <a:spcPts val="0"/>
              </a:spcBef>
              <a:spcAft>
                <a:spcPts val="0"/>
              </a:spcAft>
              <a:buClr>
                <a:schemeClr val="dk1"/>
              </a:buClr>
              <a:buSzPts val="1100"/>
              <a:buFontTx/>
              <a:buChar char="-"/>
            </a:pPr>
            <a:r>
              <a:rPr lang="en-US"/>
              <a:t>Trạng thái sinh lý.</a:t>
            </a:r>
          </a:p>
          <a:p>
            <a:pPr marL="285750" lvl="0" indent="-285750" algn="just" rtl="0">
              <a:lnSpc>
                <a:spcPct val="150000"/>
              </a:lnSpc>
              <a:spcBef>
                <a:spcPts val="0"/>
              </a:spcBef>
              <a:spcAft>
                <a:spcPts val="0"/>
              </a:spcAft>
              <a:buClr>
                <a:schemeClr val="dk1"/>
              </a:buClr>
              <a:buSzPts val="1100"/>
              <a:buFontTx/>
              <a:buChar char="-"/>
            </a:pPr>
            <a:r>
              <a:rPr lang="en-US"/>
              <a:t>Trạng thái bệnh lý.</a:t>
            </a:r>
          </a:p>
          <a:p>
            <a:pPr marL="285750" lvl="0" indent="-285750" algn="just" rtl="0">
              <a:lnSpc>
                <a:spcPct val="150000"/>
              </a:lnSpc>
              <a:spcBef>
                <a:spcPts val="0"/>
              </a:spcBef>
              <a:spcAft>
                <a:spcPts val="0"/>
              </a:spcAft>
              <a:buClr>
                <a:schemeClr val="dk1"/>
              </a:buClr>
              <a:buSzPts val="1100"/>
              <a:buFontTx/>
              <a:buChar char="-"/>
            </a:pPr>
            <a:r>
              <a:rPr lang="en-US"/>
              <a:t>Yếu tố môi trường.</a:t>
            </a:r>
          </a:p>
          <a:p>
            <a:pPr marL="285750" lvl="0" indent="-285750" algn="just" rtl="0">
              <a:lnSpc>
                <a:spcPct val="150000"/>
              </a:lnSpc>
              <a:spcBef>
                <a:spcPts val="0"/>
              </a:spcBef>
              <a:spcAft>
                <a:spcPts val="0"/>
              </a:spcAft>
              <a:buClr>
                <a:schemeClr val="dk1"/>
              </a:buClr>
              <a:buSzPts val="1100"/>
              <a:buFontTx/>
              <a:buChar char="-"/>
            </a:pPr>
            <a:r>
              <a:rPr lang="en-US"/>
              <a:t>Tình trạng kinh tế xã hội.</a:t>
            </a:r>
            <a:endParaRPr lang="vi-VN"/>
          </a:p>
        </p:txBody>
      </p:sp>
      <p:sp>
        <p:nvSpPr>
          <p:cNvPr id="352" name="Google Shape;352;p39"/>
          <p:cNvSpPr txBox="1">
            <a:spLocks noGrp="1"/>
          </p:cNvSpPr>
          <p:nvPr>
            <p:ph type="title"/>
          </p:nvPr>
        </p:nvSpPr>
        <p:spPr>
          <a:xfrm>
            <a:off x="714300" y="463585"/>
            <a:ext cx="3402600" cy="6463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a:t>DỊCH TỄ</a:t>
            </a:r>
            <a:endParaRPr/>
          </a:p>
        </p:txBody>
      </p:sp>
    </p:spTree>
    <p:extLst>
      <p:ext uri="{BB962C8B-B14F-4D97-AF65-F5344CB8AC3E}">
        <p14:creationId xmlns:p14="http://schemas.microsoft.com/office/powerpoint/2010/main" val="1532156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39"/>
          <p:cNvSpPr txBox="1">
            <a:spLocks noGrp="1"/>
          </p:cNvSpPr>
          <p:nvPr>
            <p:ph type="subTitle" idx="1"/>
          </p:nvPr>
        </p:nvSpPr>
        <p:spPr>
          <a:xfrm>
            <a:off x="714300" y="1213950"/>
            <a:ext cx="7870302" cy="3093124"/>
          </a:xfrm>
          <a:prstGeom prst="rect">
            <a:avLst/>
          </a:prstGeom>
        </p:spPr>
        <p:txBody>
          <a:bodyPr spcFirstLastPara="1" wrap="square" lIns="91425" tIns="91425" rIns="91425" bIns="91425" anchor="t" anchorCtr="0">
            <a:spAutoFit/>
          </a:bodyPr>
          <a:lstStyle/>
          <a:p>
            <a:pPr marL="0" lvl="0" indent="180000" algn="just" rtl="0">
              <a:lnSpc>
                <a:spcPct val="150000"/>
              </a:lnSpc>
              <a:spcBef>
                <a:spcPts val="0"/>
              </a:spcBef>
              <a:spcAft>
                <a:spcPts val="0"/>
              </a:spcAft>
              <a:buClr>
                <a:schemeClr val="dk1"/>
              </a:buClr>
              <a:buSzPts val="1100"/>
              <a:buNone/>
            </a:pPr>
            <a:r>
              <a:rPr lang="en-US"/>
              <a:t>- Phân phối sắt trong cơ thể:</a:t>
            </a:r>
          </a:p>
          <a:p>
            <a:pPr marL="0" lvl="0" indent="360000" algn="just" rtl="0">
              <a:lnSpc>
                <a:spcPct val="150000"/>
              </a:lnSpc>
              <a:spcBef>
                <a:spcPts val="0"/>
              </a:spcBef>
              <a:spcAft>
                <a:spcPts val="0"/>
              </a:spcAft>
              <a:buClr>
                <a:schemeClr val="dk1"/>
              </a:buClr>
              <a:buSzPts val="1100"/>
              <a:buNone/>
            </a:pPr>
            <a:r>
              <a:rPr lang="en-US"/>
              <a:t>+ 75% ở dạng heme, dùng để tổng hợp hememoglobin và myoglobin.</a:t>
            </a:r>
          </a:p>
          <a:p>
            <a:pPr marL="0" lvl="0" indent="360000" algn="just" rtl="0">
              <a:lnSpc>
                <a:spcPct val="150000"/>
              </a:lnSpc>
              <a:spcBef>
                <a:spcPts val="0"/>
              </a:spcBef>
              <a:spcAft>
                <a:spcPts val="0"/>
              </a:spcAft>
              <a:buClr>
                <a:schemeClr val="dk1"/>
              </a:buClr>
              <a:buSzPts val="1100"/>
              <a:buNone/>
            </a:pPr>
            <a:r>
              <a:rPr lang="en-US"/>
              <a:t>+ 22% ở dạng dự trữ (ferritin, hemosiderin).</a:t>
            </a:r>
          </a:p>
          <a:p>
            <a:pPr marL="0" lvl="0" indent="360000" algn="just" rtl="0">
              <a:lnSpc>
                <a:spcPct val="150000"/>
              </a:lnSpc>
              <a:spcBef>
                <a:spcPts val="0"/>
              </a:spcBef>
              <a:spcAft>
                <a:spcPts val="0"/>
              </a:spcAft>
              <a:buClr>
                <a:schemeClr val="dk1"/>
              </a:buClr>
              <a:buSzPts val="1100"/>
              <a:buNone/>
            </a:pPr>
            <a:r>
              <a:rPr lang="en-US"/>
              <a:t>+ 3% trong các enzyme nội bào.</a:t>
            </a:r>
          </a:p>
          <a:p>
            <a:pPr marL="0" lvl="0" indent="180000" algn="just" rtl="0">
              <a:lnSpc>
                <a:spcPct val="150000"/>
              </a:lnSpc>
              <a:spcBef>
                <a:spcPts val="0"/>
              </a:spcBef>
              <a:spcAft>
                <a:spcPts val="0"/>
              </a:spcAft>
              <a:buClr>
                <a:schemeClr val="dk1"/>
              </a:buClr>
              <a:buSzPts val="1100"/>
              <a:buNone/>
            </a:pPr>
            <a:r>
              <a:rPr lang="en-US"/>
              <a:t>- Sắt dự trữ ở 2 dạng:</a:t>
            </a:r>
          </a:p>
          <a:p>
            <a:pPr marL="0" indent="360000" algn="just">
              <a:lnSpc>
                <a:spcPct val="150000"/>
              </a:lnSpc>
              <a:buSzPts val="1100"/>
              <a:buNone/>
            </a:pPr>
            <a:r>
              <a:rPr lang="en-US"/>
              <a:t>+ Ferritin: protein hòa tan, tập trung nhiều trong đại thực bào, tế bào gan và huyết tương.</a:t>
            </a:r>
          </a:p>
          <a:p>
            <a:pPr marL="0" indent="360000" algn="just">
              <a:lnSpc>
                <a:spcPct val="150000"/>
              </a:lnSpc>
              <a:buSzPts val="1100"/>
              <a:buNone/>
            </a:pPr>
            <a:r>
              <a:rPr lang="en-US"/>
              <a:t>+ Hemosiderin: protein không hòa tan, </a:t>
            </a:r>
            <a:r>
              <a:rPr lang="vi-VN"/>
              <a:t>hiện diện trong đại thực bào và một số tế bào có thụ thể với transferrin như tủy xương, thận</a:t>
            </a:r>
            <a:r>
              <a:rPr lang="en-US"/>
              <a:t>.</a:t>
            </a:r>
          </a:p>
        </p:txBody>
      </p:sp>
      <p:sp>
        <p:nvSpPr>
          <p:cNvPr id="352" name="Google Shape;352;p39"/>
          <p:cNvSpPr txBox="1">
            <a:spLocks noGrp="1"/>
          </p:cNvSpPr>
          <p:nvPr>
            <p:ph type="title"/>
          </p:nvPr>
        </p:nvSpPr>
        <p:spPr>
          <a:xfrm>
            <a:off x="714300" y="463585"/>
            <a:ext cx="8124900" cy="6463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a:t>PHÂN PHỐI VÀ DỰ TRỮ SẮT</a:t>
            </a:r>
            <a:endParaRPr/>
          </a:p>
        </p:txBody>
      </p:sp>
    </p:spTree>
    <p:extLst>
      <p:ext uri="{BB962C8B-B14F-4D97-AF65-F5344CB8AC3E}">
        <p14:creationId xmlns:p14="http://schemas.microsoft.com/office/powerpoint/2010/main" val="156399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5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LS/MND Global Day by Slidesgo">
  <a:themeElements>
    <a:clrScheme name="Simple Light">
      <a:dk1>
        <a:srgbClr val="000000"/>
      </a:dk1>
      <a:lt1>
        <a:srgbClr val="B1A897"/>
      </a:lt1>
      <a:dk2>
        <a:srgbClr val="DB0909"/>
      </a:dk2>
      <a:lt2>
        <a:srgbClr val="AFD2E9"/>
      </a:lt2>
      <a:accent1>
        <a:srgbClr val="E8E8E8"/>
      </a:accent1>
      <a:accent2>
        <a:srgbClr val="B1A897"/>
      </a:accent2>
      <a:accent3>
        <a:srgbClr val="000000"/>
      </a:accent3>
      <a:accent4>
        <a:srgbClr val="B1A897"/>
      </a:accent4>
      <a:accent5>
        <a:srgbClr val="DB0909"/>
      </a:accent5>
      <a:accent6>
        <a:srgbClr val="C0DBE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665</TotalTime>
  <Words>5225</Words>
  <Application>Microsoft Office PowerPoint</Application>
  <PresentationFormat>On-screen Show (16:9)</PresentationFormat>
  <Paragraphs>408</Paragraphs>
  <Slides>67</Slides>
  <Notes>59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Inter-Regular</vt:lpstr>
      <vt:lpstr>Arial</vt:lpstr>
      <vt:lpstr>Inter</vt:lpstr>
      <vt:lpstr>ALS/MND Global Day by Slidesgo</vt:lpstr>
      <vt:lpstr>CHUYÊN ĐỀ THIẾU MÁU THIẾU SẮT</vt:lpstr>
      <vt:lpstr>MỤC LỤC</vt:lpstr>
      <vt:lpstr>TỔNG QUÁT</vt:lpstr>
      <vt:lpstr>GIỚI THIỆU</vt:lpstr>
      <vt:lpstr>ĐỊNH NGHĨA</vt:lpstr>
      <vt:lpstr>DỊCH TỄ</vt:lpstr>
      <vt:lpstr>DỊCH TỄ</vt:lpstr>
      <vt:lpstr>DỊCH TỄ</vt:lpstr>
      <vt:lpstr>PHÂN PHỐI VÀ DỰ TRỮ SẮT</vt:lpstr>
      <vt:lpstr>NGUỒN CUNG CẤP SẮT CHO CƠ THỂ</vt:lpstr>
      <vt:lpstr>PowerPoint Presentation</vt:lpstr>
      <vt:lpstr>PowerPoint Presentation</vt:lpstr>
      <vt:lpstr>NHU CẦU SẮT CỦA CƠ THỂ</vt:lpstr>
      <vt:lpstr>PowerPoint Presentation</vt:lpstr>
      <vt:lpstr>PowerPoint Presentation</vt:lpstr>
      <vt:lpstr>02.</vt:lpstr>
      <vt:lpstr>SINH LÝ BỆNH THIẾU MÁU THIẾU SẮT</vt:lpstr>
      <vt:lpstr>SINH LÝ BỆNH THIẾU MÁU THIẾU SẮT</vt:lpstr>
      <vt:lpstr>SINH LÝ BỆNH THIẾU MÁU THIẾU SẮT</vt:lpstr>
      <vt:lpstr>SINH LÝ BỆNH THIẾU MÁU THIẾU SẮT</vt:lpstr>
      <vt:lpstr>SINH LÝ BỆNH THIẾU MÁU THIẾU SẮT</vt:lpstr>
      <vt:lpstr>NGUYÊN NHÂN</vt:lpstr>
      <vt:lpstr>03.</vt:lpstr>
      <vt:lpstr>PowerPoint Presentation</vt:lpstr>
      <vt:lpstr>1. Triệu chứng có liên quan tới giảm sắt ở các men</vt:lpstr>
      <vt:lpstr>2. Triệu chứng liên quan tới giảm sắt ở cơ</vt:lpstr>
      <vt:lpstr>3. Triệu chứng liên quan tới giảm sắt ở hồng cầu</vt:lpstr>
      <vt:lpstr>4. Triệu chứng liên quan tới nuôi dưỡng tế bào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04.</vt:lpstr>
      <vt:lpstr>PowerPoint Presentation</vt:lpstr>
      <vt:lpstr>PowerPoint Presentation</vt:lpstr>
      <vt:lpstr>PowerPoint Presentation</vt:lpstr>
      <vt:lpstr>05.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06.</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CHUYÊN ĐỀ THIẾU MÁU THIẾU SẮT</dc:title>
  <dc:creator>Tonology</dc:creator>
  <cp:lastModifiedBy>Nguyen Huynh Duc Thien</cp:lastModifiedBy>
  <cp:revision>183</cp:revision>
  <dcterms:modified xsi:type="dcterms:W3CDTF">2021-07-13T07:33:28Z</dcterms:modified>
</cp:coreProperties>
</file>