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9" r:id="rId2"/>
    <p:sldId id="450" r:id="rId3"/>
    <p:sldId id="422" r:id="rId4"/>
    <p:sldId id="478" r:id="rId5"/>
    <p:sldId id="451" r:id="rId6"/>
    <p:sldId id="476" r:id="rId7"/>
    <p:sldId id="429" r:id="rId8"/>
    <p:sldId id="430" r:id="rId9"/>
    <p:sldId id="431" r:id="rId10"/>
    <p:sldId id="480" r:id="rId11"/>
    <p:sldId id="424" r:id="rId12"/>
    <p:sldId id="481" r:id="rId13"/>
    <p:sldId id="279" r:id="rId14"/>
    <p:sldId id="285" r:id="rId15"/>
    <p:sldId id="260" r:id="rId16"/>
    <p:sldId id="437" r:id="rId17"/>
    <p:sldId id="274" r:id="rId18"/>
    <p:sldId id="283" r:id="rId19"/>
    <p:sldId id="262" r:id="rId20"/>
    <p:sldId id="447" r:id="rId21"/>
    <p:sldId id="4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Ph?m ?�nh Ng�n" initials="TP?N" lastIdx="1" clrIdx="0">
    <p:extLst>
      <p:ext uri="{19B8F6BF-5375-455C-9EA6-DF929625EA0E}">
        <p15:presenceInfo xmlns:p15="http://schemas.microsoft.com/office/powerpoint/2012/main" userId="Thanh Ph?m ?�nh Ng�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>
      <p:cViewPr varScale="1">
        <p:scale>
          <a:sx n="77" d="100"/>
          <a:sy n="77" d="100"/>
        </p:scale>
        <p:origin x="10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0162-604B-4618-8B14-DDEDBD8161A6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9EBB-ED06-41AD-A9D0-F1155F26E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535328c315ac9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535328c315ac9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21291c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21291c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SV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+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82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4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78578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785783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7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12c0c40c6fa6b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12c0c40c6fa6b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07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072468de2af79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072468de2af79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C3FB-E647-46CD-B03D-39131A49CF28}" type="datetimeFigureOut">
              <a:rPr lang="en-US" smtClean="0"/>
              <a:pPr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DDDC-6E6E-415E-8A1B-AAEAD28A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36D74-9926-451D-A4A5-38AD19842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2175"/>
            <a:ext cx="7772400" cy="21558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ĐẠI C</a:t>
            </a:r>
            <a:r>
              <a:rPr lang="vi-VN" sz="4800" dirty="0">
                <a:solidFill>
                  <a:srgbClr val="FF0000"/>
                </a:solidFill>
              </a:rPr>
              <a:t>Ư</a:t>
            </a:r>
            <a:r>
              <a:rPr lang="en-US" sz="4800" dirty="0">
                <a:solidFill>
                  <a:srgbClr val="FF0000"/>
                </a:solidFill>
              </a:rPr>
              <a:t>ƠNG VỀ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PHỤC HỒI CHỨC NĂNG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(PHCN)</a:t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21F980-0371-4069-BAB8-2EB8E666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BS.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Thanh</a:t>
            </a:r>
          </a:p>
          <a:p>
            <a:r>
              <a:rPr lang="en-US" dirty="0"/>
              <a:t>BS. Lê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Tuyết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BM. CTCH &amp; PHCN – ĐHYD TP.HCM</a:t>
            </a:r>
          </a:p>
        </p:txBody>
      </p:sp>
    </p:spTree>
    <p:extLst>
      <p:ext uri="{BB962C8B-B14F-4D97-AF65-F5344CB8AC3E}">
        <p14:creationId xmlns:p14="http://schemas.microsoft.com/office/powerpoint/2010/main" val="144913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84367"/>
            <a:ext cx="8375100" cy="76360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trong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lúc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khám</a:t>
            </a:r>
            <a:r>
              <a:rPr lang="en-US" sz="3200" dirty="0">
                <a:solidFill>
                  <a:srgbClr val="FF0000"/>
                </a:solidFill>
              </a:rPr>
              <a:t> PHCN </a:t>
            </a:r>
            <a:r>
              <a:rPr lang="en-US" sz="3200" dirty="0" err="1">
                <a:solidFill>
                  <a:srgbClr val="FF0000"/>
                </a:solidFill>
              </a:rPr>
              <a:t>đối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bệnh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này</a:t>
            </a:r>
            <a:r>
              <a:rPr lang="en-US" sz="3200" dirty="0">
                <a:solidFill>
                  <a:srgbClr val="FF0000"/>
                </a:solidFill>
              </a:rPr>
              <a:t>  </a:t>
            </a:r>
            <a:r>
              <a:rPr lang="en-US" sz="3200" dirty="0" err="1">
                <a:solidFill>
                  <a:srgbClr val="FF0000"/>
                </a:solidFill>
              </a:rPr>
              <a:t>là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gì</a:t>
            </a:r>
            <a:r>
              <a:rPr lang="en-US" sz="3200" dirty="0">
                <a:solidFill>
                  <a:srgbClr val="FF0000"/>
                </a:solidFill>
              </a:rPr>
              <a:t> (</a:t>
            </a:r>
            <a:r>
              <a:rPr lang="en-US" sz="3200" dirty="0" err="1">
                <a:solidFill>
                  <a:srgbClr val="FF0000"/>
                </a:solidFill>
              </a:rPr>
              <a:t>sự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biệt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tiếp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cận</a:t>
            </a:r>
            <a:r>
              <a:rPr lang="en-US" sz="3200" dirty="0">
                <a:solidFill>
                  <a:srgbClr val="FF0000"/>
                </a:solidFill>
              </a:rPr>
              <a:t> so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chuyên</a:t>
            </a:r>
            <a:r>
              <a:rPr lang="en-US" sz="3200" dirty="0">
                <a:solidFill>
                  <a:srgbClr val="FF0000"/>
                </a:solidFill>
              </a:rPr>
              <a:t> khoa </a:t>
            </a:r>
            <a:r>
              <a:rPr lang="en-US" sz="3200" dirty="0" err="1">
                <a:solidFill>
                  <a:srgbClr val="FF0000"/>
                </a:solidFill>
              </a:rPr>
              <a:t>khác</a:t>
            </a:r>
            <a:r>
              <a:rPr lang="en-US" sz="3200" dirty="0">
                <a:solidFill>
                  <a:srgbClr val="FF0000"/>
                </a:solidFill>
              </a:rPr>
              <a:t>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00233"/>
            <a:ext cx="8520600" cy="303536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A.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xương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B. Than </a:t>
            </a:r>
            <a:r>
              <a:rPr lang="en-US" dirty="0" err="1"/>
              <a:t>phiền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D. 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tật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6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81A4-C89C-4A03-95AA-16FBBE9E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4800"/>
            <a:ext cx="8520600" cy="76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dirty="0"/>
            </a:b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bệnh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?</a:t>
            </a:r>
            <a:br>
              <a:rPr lang="en-US" sz="2800" dirty="0"/>
            </a:b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? </a:t>
            </a:r>
          </a:p>
        </p:txBody>
      </p:sp>
      <p:pic>
        <p:nvPicPr>
          <p:cNvPr id="3" name="Picture 2" descr="https://www.betterfx.physio/wp-content/uploads/shoulder-anatomy.jpg">
            <a:extLst>
              <a:ext uri="{FF2B5EF4-FFF2-40B4-BE49-F238E27FC236}">
                <a16:creationId xmlns:a16="http://schemas.microsoft.com/office/drawing/2014/main" id="{2538BC09-E304-4A28-AF7E-EA7ABB30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7108"/>
            <a:ext cx="4419600" cy="3856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6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B452-B87C-4B3D-A40F-06E68C25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Thảo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A7B5-CB8B-437A-9757-A768B2FB3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 b="1" i="1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Với</a:t>
            </a:r>
            <a:r>
              <a:rPr lang="vi-VN" altLang="en-US" b="1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các</a:t>
            </a:r>
            <a:r>
              <a:rPr lang="en-US" altLang="en-US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thông</a:t>
            </a:r>
            <a:r>
              <a:rPr lang="en-US" altLang="en-US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tin </a:t>
            </a:r>
            <a:r>
              <a:rPr lang="en-US" altLang="en-US" b="1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trên</a:t>
            </a:r>
            <a:r>
              <a:rPr lang="vi-VN" altLang="en-US" b="1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cần tiến hành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một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số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thao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tác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khám thực thể quan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trọng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nhất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nào </a:t>
            </a:r>
            <a:r>
              <a:rPr lang="vi-VN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để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xác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vấn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đề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bệnh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nhân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kế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hoạch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điều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PHCN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tiếp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theo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8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99889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1" y="1626819"/>
            <a:ext cx="417858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50" indent="-285750"/>
            <a:r>
              <a:rPr lang="en-US" sz="2400" dirty="0" err="1"/>
              <a:t>Sẹo</a:t>
            </a:r>
            <a:r>
              <a:rPr lang="en-US" sz="2400" dirty="0"/>
              <a:t>: </a:t>
            </a:r>
            <a:r>
              <a:rPr lang="en-US" sz="2400" dirty="0" err="1"/>
              <a:t>mặt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 # 10cm, </a:t>
            </a:r>
            <a:r>
              <a:rPr lang="en-US" sz="2400" dirty="0" err="1"/>
              <a:t>sẫm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,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,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sờ</a:t>
            </a:r>
            <a:endParaRPr lang="en-US" sz="2400" dirty="0"/>
          </a:p>
          <a:p>
            <a:pPr marL="285750" indent="-285750"/>
            <a:r>
              <a:rPr lang="en-US" sz="2400" dirty="0"/>
              <a:t>X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bả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gấp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endParaRPr lang="en" sz="2400" dirty="0"/>
          </a:p>
          <a:p>
            <a:pPr marL="285750" indent="-285750"/>
            <a:r>
              <a:rPr lang="en" sz="2400" dirty="0"/>
              <a:t>Cơ Delta (</a:t>
            </a:r>
            <a:r>
              <a:rPr lang="en-US" sz="2400" dirty="0"/>
              <a:t>T)</a:t>
            </a:r>
            <a:r>
              <a:rPr lang="en" sz="2400" dirty="0"/>
              <a:t> teo, mề</a:t>
            </a:r>
            <a:r>
              <a:rPr lang="en-US" sz="2400" dirty="0"/>
              <a:t>m, 2/5</a:t>
            </a:r>
          </a:p>
          <a:p>
            <a:pPr marL="285750" indent="-285750"/>
            <a:r>
              <a:rPr lang="en-US" sz="2400" dirty="0" err="1"/>
              <a:t>Nhóm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4/5</a:t>
            </a:r>
            <a:r>
              <a:rPr lang="en" sz="2000" dirty="0"/>
              <a:t>. </a:t>
            </a:r>
          </a:p>
          <a:p>
            <a:pPr marL="285750" indent="-285750"/>
            <a:r>
              <a:rPr lang="en-US" sz="2400" dirty="0"/>
              <a:t>C</a:t>
            </a:r>
            <a:r>
              <a:rPr lang="en" sz="2400" dirty="0"/>
              <a:t>ơ thang (T) co th</a:t>
            </a:r>
            <a:r>
              <a:rPr lang="en-US" sz="2400" dirty="0" err="1"/>
              <a:t>ắt</a:t>
            </a:r>
            <a:endParaRPr lang="en-US" sz="2400" dirty="0"/>
          </a:p>
          <a:p>
            <a:pPr marL="285750" indent="-285750"/>
            <a:endParaRPr lang="en" sz="2400" dirty="0"/>
          </a:p>
          <a:p>
            <a:pPr marL="285750" indent="-285750"/>
            <a:endParaRPr lang="e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EFFDB89B-E38B-452B-BE45-656FF11B2D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13" y="1993860"/>
            <a:ext cx="4359349" cy="341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89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998899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1" y="1626819"/>
            <a:ext cx="4178589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85750" indent="-285750"/>
            <a:r>
              <a:rPr lang="en-US" sz="2400" dirty="0"/>
              <a:t>AROM </a:t>
            </a:r>
            <a:r>
              <a:rPr lang="en-US" sz="2400" dirty="0" err="1"/>
              <a:t>vai</a:t>
            </a:r>
            <a:r>
              <a:rPr lang="en-US" sz="2400" dirty="0"/>
              <a:t> (T):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Gấp</a:t>
            </a:r>
            <a:r>
              <a:rPr lang="en-US" sz="2000" dirty="0"/>
              <a:t> = 0 – 60 (</a:t>
            </a:r>
            <a:r>
              <a:rPr lang="en-US" sz="2000" dirty="0" err="1"/>
              <a:t>mp</a:t>
            </a:r>
            <a:r>
              <a:rPr lang="en-US" sz="2000" dirty="0"/>
              <a:t> </a:t>
            </a:r>
            <a:r>
              <a:rPr lang="en-US" sz="2000" dirty="0" err="1"/>
              <a:t>x.bả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= 0 - 45</a:t>
            </a:r>
          </a:p>
          <a:p>
            <a:pPr marL="285750" indent="-285750"/>
            <a:r>
              <a:rPr lang="en-US" sz="2400" dirty="0"/>
              <a:t>P</a:t>
            </a:r>
            <a:r>
              <a:rPr lang="en" sz="2400" dirty="0"/>
              <a:t>ROM </a:t>
            </a:r>
            <a:r>
              <a:rPr lang="en-US" sz="2400" dirty="0" err="1"/>
              <a:t>vai</a:t>
            </a:r>
            <a:r>
              <a:rPr lang="en-US" sz="2400" dirty="0"/>
              <a:t> (T):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sz="2000" dirty="0"/>
              <a:t>G</a:t>
            </a:r>
            <a:r>
              <a:rPr lang="en-US" sz="2000" dirty="0" err="1"/>
              <a:t>ấp</a:t>
            </a:r>
            <a:r>
              <a:rPr lang="en-US" sz="2000" dirty="0"/>
              <a:t>  = 0 – 70 (</a:t>
            </a:r>
            <a:r>
              <a:rPr lang="en-US" sz="2000" dirty="0" err="1"/>
              <a:t>mp</a:t>
            </a:r>
            <a:r>
              <a:rPr lang="en-US" sz="2000" dirty="0"/>
              <a:t> </a:t>
            </a:r>
            <a:r>
              <a:rPr lang="en-US" sz="2000" dirty="0" err="1"/>
              <a:t>x.bả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 = 0 – 45</a:t>
            </a:r>
          </a:p>
          <a:p>
            <a:pPr marL="285750" indent="-285750"/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(T):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endParaRPr lang="en-US" sz="2400" dirty="0"/>
          </a:p>
          <a:p>
            <a:pPr marL="285750" indent="-285750"/>
            <a:endParaRPr lang="e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EFFDB89B-E38B-452B-BE45-656FF11B2D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713" y="1993860"/>
            <a:ext cx="4359349" cy="341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370653" y="921275"/>
            <a:ext cx="3461647" cy="49270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- </a:t>
            </a:r>
            <a:r>
              <a:rPr lang="en-US" sz="2400" dirty="0" err="1"/>
              <a:t>Sẹo</a:t>
            </a:r>
            <a:r>
              <a:rPr lang="en-US" sz="2400" dirty="0"/>
              <a:t> </a:t>
            </a:r>
            <a:r>
              <a:rPr lang="en-US" sz="2400" dirty="0" err="1"/>
              <a:t>mổ</a:t>
            </a:r>
            <a:r>
              <a:rPr lang="en-US" sz="2400" dirty="0"/>
              <a:t>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đau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Yếu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Delta (T), </a:t>
            </a:r>
            <a:r>
              <a:rPr lang="en-US" sz="2400" dirty="0" err="1"/>
              <a:t>nhóm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ROM </a:t>
            </a:r>
            <a:r>
              <a:rPr lang="en-US" sz="2400" dirty="0" err="1"/>
              <a:t>thụ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do co </a:t>
            </a:r>
            <a:r>
              <a:rPr lang="en-US" sz="2400" dirty="0" err="1"/>
              <a:t>rút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</a:t>
            </a:r>
            <a:r>
              <a:rPr lang="en-US" sz="2400" dirty="0" err="1"/>
              <a:t>chằng</a:t>
            </a:r>
            <a:r>
              <a:rPr lang="en-US" sz="2400" dirty="0"/>
              <a:t>, bao </a:t>
            </a:r>
            <a:r>
              <a:rPr lang="en-US" sz="2400" dirty="0" err="1"/>
              <a:t>khớp</a:t>
            </a:r>
            <a:br>
              <a:rPr lang="en-US" sz="2400" dirty="0"/>
            </a:br>
            <a:r>
              <a:rPr lang="en-US" sz="2400" dirty="0"/>
              <a:t>- Co </a:t>
            </a:r>
            <a:r>
              <a:rPr lang="en-US" sz="2400" dirty="0" err="1"/>
              <a:t>thắt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 (T) do </a:t>
            </a:r>
            <a:r>
              <a:rPr lang="en-US" sz="2400" dirty="0" err="1"/>
              <a:t>bù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x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bả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kém</a:t>
            </a:r>
            <a:endParaRPr sz="2400" dirty="0"/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486ED071-F227-40EF-B5E3-089DA26311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2" y="1356041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B527-9681-412C-A120-BD370D02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3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9287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>
              <a:spcBef>
                <a:spcPts val="1600"/>
              </a:spcBef>
              <a:buFont typeface="+mj-lt"/>
              <a:buAutoNum type="arabicPeriod"/>
            </a:pP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</a:t>
            </a:r>
          </a:p>
          <a:p>
            <a:pPr marL="800100" lvl="1"/>
            <a:r>
              <a:rPr lang="en-US" sz="2400" dirty="0" err="1"/>
              <a:t>Hồng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 (T)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: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co </a:t>
            </a:r>
            <a:r>
              <a:rPr lang="en-US" sz="2400" dirty="0" err="1"/>
              <a:t>thắt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thang</a:t>
            </a:r>
            <a:endParaRPr lang="en" sz="2400" dirty="0"/>
          </a:p>
          <a:p>
            <a:pPr marL="285750" indent="-285750">
              <a:spcBef>
                <a:spcPts val="160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7692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endParaRPr sz="32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9287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57200">
              <a:buFont typeface="+mj-lt"/>
              <a:buAutoNum type="arabicPeriod" startAt="2"/>
            </a:pP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: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Mát-xa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mẫn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sẹo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r>
              <a:rPr lang="en" sz="2400" dirty="0"/>
              <a:t>Tập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(T): </a:t>
            </a:r>
            <a:r>
              <a:rPr lang="en-US" sz="2400" dirty="0" err="1"/>
              <a:t>gấp</a:t>
            </a:r>
            <a:endParaRPr lang="en-US" sz="2400" dirty="0"/>
          </a:p>
          <a:p>
            <a:pPr marL="742950" lvl="1" indent="-285750">
              <a:spcBef>
                <a:spcPts val="0"/>
              </a:spcBef>
            </a:pPr>
            <a:r>
              <a:rPr lang="en-US" sz="2400" dirty="0"/>
              <a:t>T</a:t>
            </a:r>
            <a:r>
              <a:rPr lang="en" sz="2400" dirty="0"/>
              <a:t>ập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kháng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" sz="2400" dirty="0"/>
              <a:t> tạ: xoay ngoài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: v</a:t>
            </a:r>
            <a:r>
              <a:rPr lang="en" sz="2400" dirty="0"/>
              <a:t>ịn tường, khép xương bả vai (</a:t>
            </a:r>
            <a:r>
              <a:rPr lang="en-US" sz="2400" dirty="0"/>
              <a:t>T)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khớp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endParaRPr lang="en" sz="2400" dirty="0"/>
          </a:p>
          <a:p>
            <a:pPr marL="742950" lvl="1" indent="-285750">
              <a:spcBef>
                <a:spcPts val="0"/>
              </a:spcBef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0675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435555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KẾT QUẢ ĐẠT Đ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>
                <a:solidFill>
                  <a:schemeClr val="tx1"/>
                </a:solidFill>
              </a:rPr>
              <a:t>ỢC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PHCN 4.5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82" y="857254"/>
            <a:ext cx="3602156" cy="48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01A618CB-12EE-464C-B2FC-030AB7A4D6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52" y="2270982"/>
            <a:ext cx="4359349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760DBF-73CD-4C7B-9E7C-0ECE07318DC8}"/>
              </a:ext>
            </a:extLst>
          </p:cNvPr>
          <p:cNvSpPr txBox="1"/>
          <p:nvPr/>
        </p:nvSpPr>
        <p:spPr>
          <a:xfrm>
            <a:off x="212651" y="566897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Sau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mổ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tuần</a:t>
            </a: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0B652-43E9-447B-9C50-1470D32627F5}"/>
              </a:ext>
            </a:extLst>
          </p:cNvPr>
          <p:cNvSpPr txBox="1"/>
          <p:nvPr/>
        </p:nvSpPr>
        <p:spPr>
          <a:xfrm>
            <a:off x="7514399" y="569297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Sau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mổ</a:t>
            </a: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en-US" sz="1400" b="1" dirty="0" err="1">
                <a:latin typeface="Arial"/>
                <a:ea typeface="Arial"/>
                <a:cs typeface="Arial"/>
                <a:sym typeface="Arial"/>
              </a:rPr>
              <a:t>tháng</a:t>
            </a: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PHCN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663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343400" y="350745"/>
            <a:ext cx="4598858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24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r>
              <a:rPr lang="en-US" sz="2400" dirty="0">
                <a:solidFill>
                  <a:schemeClr val="bg1"/>
                </a:solidFill>
              </a:rPr>
              <a:t> (# 6 </a:t>
            </a:r>
            <a:r>
              <a:rPr lang="en-US" sz="2400" dirty="0" err="1">
                <a:solidFill>
                  <a:schemeClr val="bg1"/>
                </a:solidFill>
              </a:rPr>
              <a:t>tháng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8" name="Google Shape;84;p18">
            <a:extLst>
              <a:ext uri="{FF2B5EF4-FFF2-40B4-BE49-F238E27FC236}">
                <a16:creationId xmlns:a16="http://schemas.microsoft.com/office/drawing/2014/main" id="{5AE5D736-655B-495C-9294-E1514771DF36}"/>
              </a:ext>
            </a:extLst>
          </p:cNvPr>
          <p:cNvSpPr txBox="1">
            <a:spLocks/>
          </p:cNvSpPr>
          <p:nvPr/>
        </p:nvSpPr>
        <p:spPr>
          <a:xfrm>
            <a:off x="483244" y="701667"/>
            <a:ext cx="28250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03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C3DD9-99E3-423E-BD7F-C37212545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9" r="48109"/>
          <a:stretch/>
        </p:blipFill>
        <p:spPr>
          <a:xfrm>
            <a:off x="381000" y="1599167"/>
            <a:ext cx="3429000" cy="4672075"/>
          </a:xfrm>
          <a:prstGeom prst="rect">
            <a:avLst/>
          </a:prstGeom>
        </p:spPr>
      </p:pic>
      <p:pic>
        <p:nvPicPr>
          <p:cNvPr id="7" name="Google Shape;85;p18">
            <a:extLst>
              <a:ext uri="{FF2B5EF4-FFF2-40B4-BE49-F238E27FC236}">
                <a16:creationId xmlns:a16="http://schemas.microsoft.com/office/drawing/2014/main" id="{15596EFC-7D6B-43AB-92EA-B6605024C4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784242"/>
            <a:ext cx="3886200" cy="4540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PHCN -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minh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PHCN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PHCN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D1A62-58F2-4F68-8966-95EFC0E0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MỤC TIÊU HỌC TẬP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6A65-1818-4C4E-8ADC-C37633997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PHCN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VLTL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A959B-361B-4501-96EB-F72CDA925AA0}"/>
              </a:ext>
            </a:extLst>
          </p:cNvPr>
          <p:cNvSpPr txBox="1"/>
          <p:nvPr/>
        </p:nvSpPr>
        <p:spPr>
          <a:xfrm>
            <a:off x="219920" y="6080563"/>
            <a:ext cx="384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PHCN = Phục Hồi Chức Năng</a:t>
            </a:r>
          </a:p>
          <a:p>
            <a:r>
              <a:rPr lang="en-US"/>
              <a:t>VLTL = Vật Lý Trị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408F-1E7D-4F77-A853-3AD89525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 </a:t>
            </a:r>
            <a:r>
              <a:rPr lang="en-US" b="1" dirty="0" err="1">
                <a:solidFill>
                  <a:srgbClr val="FF0000"/>
                </a:solidFill>
              </a:rPr>
              <a:t>lâm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sàng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D972-61B8-4D18-8A5C-C8E20913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ca: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PHCN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PHCN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05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PHCN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9600"/>
            <a:ext cx="8520600" cy="4555200"/>
          </a:xfrm>
        </p:spPr>
        <p:txBody>
          <a:bodyPr>
            <a:normAutofit/>
          </a:bodyPr>
          <a:lstStyle/>
          <a:p>
            <a:r>
              <a:rPr lang="en-US" sz="2400" dirty="0" err="1"/>
              <a:t>Anh</a:t>
            </a:r>
            <a:r>
              <a:rPr lang="en-US" sz="2400" dirty="0"/>
              <a:t> N, 37 </a:t>
            </a:r>
            <a:r>
              <a:rPr lang="en-US" sz="2400" dirty="0" err="1"/>
              <a:t>tuổi</a:t>
            </a:r>
            <a:r>
              <a:rPr lang="en-US" sz="2400" dirty="0"/>
              <a:t>. </a:t>
            </a:r>
            <a:r>
              <a:rPr lang="en-US" sz="2400" dirty="0" err="1"/>
              <a:t>Sáu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tai </a:t>
            </a:r>
            <a:r>
              <a:rPr lang="en-US" sz="2400" dirty="0" err="1"/>
              <a:t>nạn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chấn</a:t>
            </a:r>
            <a:r>
              <a:rPr lang="en-US" sz="2400" dirty="0"/>
              <a:t>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bác</a:t>
            </a:r>
            <a:r>
              <a:rPr lang="en-US" sz="2400" dirty="0"/>
              <a:t> </a:t>
            </a:r>
            <a:r>
              <a:rPr lang="en-US" sz="2400" dirty="0" err="1"/>
              <a:t>sĩ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gãy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cánh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(T) di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may </a:t>
            </a:r>
            <a:r>
              <a:rPr lang="en-US" sz="2400" dirty="0" err="1"/>
              <a:t>mắn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hay </a:t>
            </a:r>
            <a:r>
              <a:rPr lang="en-US" sz="2400" dirty="0" err="1"/>
              <a:t>thần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. Anh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nắn</a:t>
            </a:r>
            <a:r>
              <a:rPr lang="en-US" sz="2400" dirty="0"/>
              <a:t> 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nẹp</a:t>
            </a:r>
            <a:r>
              <a:rPr lang="en-US" sz="2400" dirty="0"/>
              <a:t> </a:t>
            </a:r>
            <a:r>
              <a:rPr lang="en-US" sz="2400" dirty="0" err="1"/>
              <a:t>ốc</a:t>
            </a:r>
            <a:r>
              <a:rPr lang="en-US" sz="2400" dirty="0"/>
              <a:t> .</a:t>
            </a:r>
            <a:r>
              <a:rPr lang="en-US" sz="2400" dirty="0" err="1"/>
              <a:t>Xquang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mổ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xương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nắn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phẫu</a:t>
            </a:r>
            <a:r>
              <a:rPr lang="en-US" sz="2400" dirty="0"/>
              <a:t>. </a:t>
            </a:r>
          </a:p>
          <a:p>
            <a:pPr algn="just">
              <a:tabLst>
                <a:tab pos="2971800" algn="l"/>
              </a:tabLst>
            </a:pP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sáu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</a:t>
            </a:r>
            <a:r>
              <a:rPr lang="en-US" sz="2400" dirty="0" err="1"/>
              <a:t>trôi</a:t>
            </a:r>
            <a:r>
              <a:rPr lang="en-US" sz="2400" dirty="0"/>
              <a:t> qua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(T) </a:t>
            </a:r>
            <a:r>
              <a:rPr lang="en-US" sz="2400" dirty="0" err="1"/>
              <a:t>thoải</a:t>
            </a:r>
            <a:r>
              <a:rPr lang="en-US" sz="2400" dirty="0"/>
              <a:t> </a:t>
            </a:r>
            <a:r>
              <a:rPr lang="en-US" sz="2400" dirty="0" err="1"/>
              <a:t>mái</a:t>
            </a:r>
            <a:r>
              <a:rPr lang="en-US" sz="2400" dirty="0"/>
              <a:t>,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áo</a:t>
            </a:r>
            <a:r>
              <a:rPr lang="en-US" sz="2400" dirty="0"/>
              <a:t> </a:t>
            </a:r>
            <a:r>
              <a:rPr lang="en-US" sz="2400" dirty="0" err="1"/>
              <a:t>thun</a:t>
            </a:r>
            <a:r>
              <a:rPr lang="en-US" sz="2400" dirty="0"/>
              <a:t>, </a:t>
            </a:r>
            <a:r>
              <a:rPr lang="en-US" sz="2400" dirty="0" err="1"/>
              <a:t>cầm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chải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. Anh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3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1A6F-0BCF-4163-AA61-311C1E72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09600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vi-VN" altLang="en-US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Thảo luận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114300" indent="0">
              <a:buNone/>
            </a:pPr>
            <a:endParaRPr lang="en-US" altLang="en-US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Một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câu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hỏi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trọng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nhất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bạn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thể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hỏi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thêm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thông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tin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vi-VN" altLang="en-US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 bệnh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sử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của bệnh nhân để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giúp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nhận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biết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nguyên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nhân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</a:t>
            </a:r>
            <a:r>
              <a:rPr lang="vi-VN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ớng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thăm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khám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can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thiệp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PHCN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sau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này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gì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73A-1D41-4698-9341-0BDD44E5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0F46-27C7-4FFB-BAA8-F50AC66F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20600" cy="4555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Kỹ</a:t>
            </a:r>
            <a:r>
              <a:rPr lang="en-US" dirty="0"/>
              <a:t> s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 </a:t>
            </a:r>
            <a:r>
              <a:rPr lang="en-US" dirty="0" err="1"/>
              <a:t>Gãy</a:t>
            </a:r>
            <a:r>
              <a:rPr lang="en-US" dirty="0"/>
              <a:t>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(T)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.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x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"/>
            </a:pP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tập</a:t>
            </a:r>
            <a:r>
              <a:rPr lang="en-US" dirty="0"/>
              <a:t> VLTL</a:t>
            </a:r>
          </a:p>
          <a:p>
            <a:endParaRPr lang="en-US" dirty="0"/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 </a:t>
            </a:r>
            <a:r>
              <a:rPr lang="en-US" dirty="0" err="1"/>
              <a:t>khoẻ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</a:p>
          <a:p>
            <a:pPr lvl="1">
              <a:buFont typeface="Symbol" panose="05050102010706020507" pitchFamily="18" charset="2"/>
              <a:buChar char=""/>
            </a:pPr>
            <a:endParaRPr lang="en-US" dirty="0"/>
          </a:p>
          <a:p>
            <a:pPr lvl="1">
              <a:buFont typeface="Symbol" panose="05050102010706020507" pitchFamily="18" charset="2"/>
              <a:buChar char="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C72-C79D-4F28-97C0-B71FBEE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619"/>
            <a:ext cx="8520600" cy="763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XQ tr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mổ</a:t>
            </a:r>
            <a:r>
              <a:rPr lang="en-US" dirty="0">
                <a:solidFill>
                  <a:schemeClr val="bg1"/>
                </a:solidFill>
              </a:rPr>
              <a:t> 18.07.18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5FC9F-255A-4B53-BFE6-10551539233A}"/>
              </a:ext>
            </a:extLst>
          </p:cNvPr>
          <p:cNvSpPr/>
          <p:nvPr/>
        </p:nvSpPr>
        <p:spPr>
          <a:xfrm>
            <a:off x="3619560" y="1078468"/>
            <a:ext cx="549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x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tay</a:t>
            </a:r>
            <a:r>
              <a:rPr lang="en-US" dirty="0">
                <a:solidFill>
                  <a:schemeClr val="bg1"/>
                </a:solidFill>
              </a:rPr>
              <a:t> (T)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khớp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X-ray film, indoor&#10;&#10;Description automatically generated">
            <a:extLst>
              <a:ext uri="{FF2B5EF4-FFF2-40B4-BE49-F238E27FC236}">
                <a16:creationId xmlns:a16="http://schemas.microsoft.com/office/drawing/2014/main" id="{F5DBE309-1FF8-4A2A-AB12-4276333E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7162800" cy="4470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C9D3-4439-4516-ADCF-826C00A0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6892"/>
            <a:ext cx="8520600" cy="7636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XQ </a:t>
            </a:r>
            <a:r>
              <a:rPr lang="en-US" sz="2400" dirty="0" err="1">
                <a:solidFill>
                  <a:schemeClr val="bg1"/>
                </a:solidFill>
              </a:rPr>
              <a:t>sau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mổ</a:t>
            </a:r>
            <a:r>
              <a:rPr lang="en-US" sz="2400" dirty="0">
                <a:solidFill>
                  <a:schemeClr val="bg1"/>
                </a:solidFill>
              </a:rPr>
              <a:t> 3 </a:t>
            </a:r>
            <a:r>
              <a:rPr lang="en-US" sz="2400" dirty="0" err="1">
                <a:solidFill>
                  <a:schemeClr val="bg1"/>
                </a:solidFill>
              </a:rPr>
              <a:t>tuần</a:t>
            </a:r>
            <a:r>
              <a:rPr lang="en-US" sz="2400" dirty="0">
                <a:solidFill>
                  <a:schemeClr val="bg1"/>
                </a:solidFill>
              </a:rPr>
              <a:t> 08.08.18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2DE27-9E21-409E-BAF7-5BD93FA4B468}"/>
              </a:ext>
            </a:extLst>
          </p:cNvPr>
          <p:cNvSpPr/>
          <p:nvPr/>
        </p:nvSpPr>
        <p:spPr>
          <a:xfrm>
            <a:off x="4572000" y="38100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x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vững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chắc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29DB764-33F1-418A-843D-2C17D11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584212" cy="4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1091</Words>
  <Application>Microsoft Office PowerPoint</Application>
  <PresentationFormat>On-screen Show (4:3)</PresentationFormat>
  <Paragraphs>97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Office Theme</vt:lpstr>
      <vt:lpstr>ĐẠI CƯƠNG VỀ  PHỤC HỒI CHỨC NĂNG (PHCN) </vt:lpstr>
      <vt:lpstr>Vì sao phải học bài này?</vt:lpstr>
      <vt:lpstr>MỤC TIÊU HỌC TẬP</vt:lpstr>
      <vt:lpstr>Ca lâm sàng 1</vt:lpstr>
      <vt:lpstr>PowerPoint Presentation</vt:lpstr>
      <vt:lpstr>PowerPoint Presentation</vt:lpstr>
      <vt:lpstr>Thông tin nền</vt:lpstr>
      <vt:lpstr>XQ trước mổ 18.07.18</vt:lpstr>
      <vt:lpstr>XQ sau mổ 3 tuần 08.08.18</vt:lpstr>
      <vt:lpstr>Điểm nhấn mạnh trong lúc thăm khám PHCN đối với bệnh nhân này  là gì (sự khác biệt tiếp cận so các chuyên khoa khác)?</vt:lpstr>
      <vt:lpstr> Vì sao bệnh nhân bị giới hạn vận động vai ? Cấu trúc nào không bình thường? </vt:lpstr>
      <vt:lpstr>Thảo luận</vt:lpstr>
      <vt:lpstr>Thông tin thêm về thăm khám:</vt:lpstr>
      <vt:lpstr>Thông tin thêm về thăm khám:</vt:lpstr>
      <vt:lpstr>Vấn đề:  - Sẹo mổ nhạy cảm đau - Yếu cơ Delta (T), nhóm cơ xoay ngoài vai (T) - Giới hạn ROM thụ động vai (T) do co rút dây chằng, bao khớp - Co thắt cơ thang (T) do bù trừ vận động vai - Kiểm soát ổn định xương bả vai (T) kém</vt:lpstr>
      <vt:lpstr>Thảo luận tại bàn:  Với các vấn đề trên của bệnh nhân, kế hoạch can thiệp tiếp theo cần tuân thủ theo các nguyên tắc nào?</vt:lpstr>
      <vt:lpstr>Thông tin thêm về Kế hoạch điều trị hiện tại</vt:lpstr>
      <vt:lpstr>Thông tin thêm về Kế hoạch điều trị hiện tại</vt:lpstr>
      <vt:lpstr>KẾT QUẢ ĐẠT ĐƯỢC sau tập PHCN 4.5 tháng</vt:lpstr>
      <vt:lpstr>XQ sau mổ 24 tuần (# 6 tháng)</vt:lpstr>
      <vt:lpstr>Thông điệp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LÂM SÀNG  PHỤC HỒI CHỨC NĂNG  TAI BIẾN MẠCH MÁU NÃO</dc:title>
  <dc:creator>HOANG ITQB</dc:creator>
  <cp:lastModifiedBy>Pham Dinh Ngan Thanh</cp:lastModifiedBy>
  <cp:revision>134</cp:revision>
  <dcterms:created xsi:type="dcterms:W3CDTF">2019-04-04T06:50:57Z</dcterms:created>
  <dcterms:modified xsi:type="dcterms:W3CDTF">2020-06-01T17:24:12Z</dcterms:modified>
</cp:coreProperties>
</file>