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92" r:id="rId2"/>
    <p:sldId id="287" r:id="rId3"/>
    <p:sldId id="257" r:id="rId4"/>
    <p:sldId id="282" r:id="rId5"/>
    <p:sldId id="306" r:id="rId6"/>
    <p:sldId id="307" r:id="rId7"/>
    <p:sldId id="284" r:id="rId8"/>
    <p:sldId id="313" r:id="rId9"/>
    <p:sldId id="363" r:id="rId10"/>
    <p:sldId id="315" r:id="rId11"/>
    <p:sldId id="320" r:id="rId12"/>
    <p:sldId id="321" r:id="rId13"/>
    <p:sldId id="324" r:id="rId14"/>
    <p:sldId id="357" r:id="rId15"/>
    <p:sldId id="325" r:id="rId16"/>
    <p:sldId id="353" r:id="rId17"/>
    <p:sldId id="326" r:id="rId18"/>
    <p:sldId id="327" r:id="rId19"/>
    <p:sldId id="328" r:id="rId20"/>
    <p:sldId id="274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1720" autoAdjust="0"/>
  </p:normalViewPr>
  <p:slideViewPr>
    <p:cSldViewPr snapToGrid="0">
      <p:cViewPr varScale="1">
        <p:scale>
          <a:sx n="65" d="100"/>
          <a:sy n="65" d="100"/>
        </p:scale>
        <p:origin x="7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D618-9E23-4B3A-BF05-F5D418AA0F5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6E383-2435-4773-BC26-5B552018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9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6E383-2435-4773-BC26-5B55201812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1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0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6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564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5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7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9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5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9247-2507-48B9-B10B-A5457F16EA7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0B892-B738-4B9C-9EDC-3EAB1B4E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54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50817" y="1445530"/>
            <a:ext cx="10742464" cy="271610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b">
            <a:normAutofit/>
          </a:bodyPr>
          <a:lstStyle/>
          <a:p>
            <a:r>
              <a:rPr lang="en-US" sz="5400" b="1" dirty="0" err="1">
                <a:solidFill>
                  <a:schemeClr val="tx2"/>
                </a:solidFill>
                <a:latin typeface="Arial"/>
                <a:cs typeface="Arial"/>
              </a:rPr>
              <a:t>Viêm</a:t>
            </a:r>
            <a:r>
              <a:rPr lang="en-US" sz="54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Arial"/>
                <a:cs typeface="Arial"/>
              </a:rPr>
              <a:t>xương</a:t>
            </a:r>
            <a:r>
              <a:rPr lang="en-US" sz="54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Arial"/>
                <a:cs typeface="Arial"/>
              </a:rPr>
              <a:t>tuỷ</a:t>
            </a:r>
            <a:r>
              <a:rPr lang="en-US" sz="54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Arial"/>
                <a:cs typeface="Arial"/>
              </a:rPr>
              <a:t>xương</a:t>
            </a:r>
            <a:r>
              <a:rPr lang="en-US" sz="54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br>
              <a:rPr lang="en-US" sz="5400" b="1" dirty="0">
                <a:solidFill>
                  <a:schemeClr val="tx2"/>
                </a:solidFill>
                <a:latin typeface="Arial"/>
                <a:cs typeface="Arial"/>
              </a:rPr>
            </a:br>
            <a:r>
              <a:rPr lang="en-US" sz="54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Arial"/>
                <a:cs typeface="Arial"/>
              </a:rPr>
              <a:t>mạn</a:t>
            </a:r>
            <a:r>
              <a:rPr lang="en-US" sz="54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5400" b="1" dirty="0" err="1">
                <a:solidFill>
                  <a:schemeClr val="tx2"/>
                </a:solidFill>
                <a:latin typeface="Arial"/>
                <a:cs typeface="Arial"/>
              </a:rPr>
              <a:t>tính</a:t>
            </a:r>
            <a:r>
              <a:rPr lang="en-US" sz="54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7729" y="2456335"/>
            <a:ext cx="7178386" cy="15909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TS </a:t>
            </a:r>
            <a:r>
              <a:rPr lang="en-US" sz="2200" dirty="0" err="1">
                <a:solidFill>
                  <a:schemeClr val="bg1"/>
                </a:solidFill>
              </a:rPr>
              <a:t>Phạm</a:t>
            </a:r>
            <a:r>
              <a:rPr lang="en-US" sz="2200" dirty="0">
                <a:solidFill>
                  <a:schemeClr val="bg1"/>
                </a:solidFill>
              </a:rPr>
              <a:t> Quang Vinh</a:t>
            </a:r>
          </a:p>
          <a:p>
            <a:pPr>
              <a:lnSpc>
                <a:spcPct val="90000"/>
              </a:lnSpc>
            </a:pPr>
            <a:r>
              <a:rPr lang="en-US" sz="2200" dirty="0" err="1">
                <a:solidFill>
                  <a:schemeClr val="bg1"/>
                </a:solidFill>
              </a:rPr>
              <a:t>ThS</a:t>
            </a:r>
            <a:r>
              <a:rPr lang="en-US" sz="2200" dirty="0">
                <a:solidFill>
                  <a:schemeClr val="bg1"/>
                </a:solidFill>
              </a:rPr>
              <a:t> Nguyễn Anh Khoa</a:t>
            </a:r>
          </a:p>
        </p:txBody>
      </p:sp>
    </p:spTree>
    <p:extLst>
      <p:ext uri="{BB962C8B-B14F-4D97-AF65-F5344CB8AC3E}">
        <p14:creationId xmlns:p14="http://schemas.microsoft.com/office/powerpoint/2010/main" val="244709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y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hạt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4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0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5A0FD617-76CA-4633-8C6D-94AD4F6FCD17}"/>
              </a:ext>
            </a:extLst>
          </p:cNvPr>
          <p:cNvSpPr/>
          <p:nvPr/>
        </p:nvSpPr>
        <p:spPr>
          <a:xfrm>
            <a:off x="327948" y="779324"/>
            <a:ext cx="97998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</a:rPr>
              <a:t>Để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xác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định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tác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nhân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gây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bệnh</a:t>
            </a:r>
            <a:r>
              <a:rPr lang="en-US" sz="2800" b="1" dirty="0">
                <a:solidFill>
                  <a:schemeClr val="accent2"/>
                </a:solidFill>
              </a:rPr>
              <a:t>, </a:t>
            </a:r>
            <a:r>
              <a:rPr lang="en-US" sz="2800" b="1" dirty="0" err="1">
                <a:solidFill>
                  <a:schemeClr val="accent2"/>
                </a:solidFill>
              </a:rPr>
              <a:t>nên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làm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như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thế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nào</a:t>
            </a:r>
            <a:r>
              <a:rPr lang="en-US" sz="2800" b="1" dirty="0">
                <a:solidFill>
                  <a:schemeClr val="accent2"/>
                </a:solidFill>
              </a:rPr>
              <a:t>?   </a:t>
            </a:r>
            <a:br>
              <a:rPr lang="en-US" sz="2800" b="1" dirty="0">
                <a:solidFill>
                  <a:schemeClr val="accent2"/>
                </a:solidFill>
              </a:rPr>
            </a:br>
            <a:r>
              <a:rPr lang="en-US" sz="2800" b="1" dirty="0">
                <a:solidFill>
                  <a:schemeClr val="accent2"/>
                </a:solidFill>
              </a:rPr>
              <a:t>Theo </a:t>
            </a:r>
            <a:r>
              <a:rPr lang="en-US" sz="2800" b="1" dirty="0" err="1">
                <a:solidFill>
                  <a:schemeClr val="accent2"/>
                </a:solidFill>
              </a:rPr>
              <a:t>bạn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cách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lấy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mẫu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cấy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như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hình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như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thế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nào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  <a:endParaRPr lang="en-US" sz="2800" b="1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11363D8D-65D5-4131-A834-482177F4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2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89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6D6964-D368-44CB-8B36-93A9B93E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Viêm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tủy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máu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665B78-765B-4D00-A005-BC77DD4F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9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C4A38B-5A33-49C0-BE06-EBB9A7F1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232D90-3672-4054-A516-48569760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40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9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8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gãy</a:t>
            </a:r>
            <a:r>
              <a:rPr lang="en-US" dirty="0"/>
              <a:t> </a:t>
            </a:r>
            <a:r>
              <a:rPr lang="en-US" dirty="0" err="1"/>
              <a:t>hở</a:t>
            </a:r>
            <a:r>
              <a:rPr lang="en-US" dirty="0"/>
              <a:t>.</a:t>
            </a:r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triệt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mạn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133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 algn="just">
              <a:lnSpc>
                <a:spcPct val="105000"/>
              </a:lnSpc>
            </a:pPr>
            <a:endParaRPr lang="en-US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9082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Káº¿t quáº£ hÃ¬nh áº£nh cho osteomyelitis path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Káº¿t quáº£ hÃ¬nh áº£nh cho osteomyelitis path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13" y="7936"/>
            <a:ext cx="8456251" cy="67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67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về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958297" y="2022397"/>
            <a:ext cx="14590854" cy="4351338"/>
          </a:xfrm>
        </p:spPr>
        <p:txBody>
          <a:bodyPr>
            <a:normAutofit/>
          </a:bodyPr>
          <a:lstStyle/>
          <a:p>
            <a:pPr marL="4000500" lvl="8" indent="-342900">
              <a:buAutoNum type="arabicPeriod"/>
            </a:pPr>
            <a:r>
              <a:rPr lang="en-US" sz="3200" dirty="0" err="1"/>
              <a:t>Bao</a:t>
            </a:r>
            <a:r>
              <a:rPr lang="en-US" sz="3200" dirty="0"/>
              <a:t> </a:t>
            </a:r>
            <a:r>
              <a:rPr lang="en-US" sz="3200" dirty="0" err="1"/>
              <a:t>giờ</a:t>
            </a:r>
            <a:r>
              <a:rPr lang="en-US" sz="3200" dirty="0"/>
              <a:t> </a:t>
            </a:r>
            <a:r>
              <a:rPr lang="en-US" sz="3200" dirty="0" err="1"/>
              <a:t>cũng</a:t>
            </a:r>
            <a:r>
              <a:rPr lang="en-US" sz="3200" dirty="0"/>
              <a:t> </a:t>
            </a:r>
            <a:r>
              <a:rPr lang="en-US" sz="3200" dirty="0" err="1"/>
              <a:t>phải</a:t>
            </a:r>
            <a:r>
              <a:rPr lang="en-US" sz="3200" dirty="0"/>
              <a:t> </a:t>
            </a:r>
            <a:r>
              <a:rPr lang="en-US" sz="3200" dirty="0" err="1"/>
              <a:t>chẩn</a:t>
            </a:r>
            <a:r>
              <a:rPr lang="en-US" sz="3200" dirty="0"/>
              <a:t> </a:t>
            </a:r>
            <a:r>
              <a:rPr lang="en-US" sz="3200" dirty="0" err="1"/>
              <a:t>đoán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biệt</a:t>
            </a:r>
            <a:r>
              <a:rPr lang="en-US" sz="3200" dirty="0"/>
              <a:t> </a:t>
            </a:r>
            <a:r>
              <a:rPr lang="en-US" sz="3200" dirty="0" err="1"/>
              <a:t>viêm</a:t>
            </a:r>
            <a:r>
              <a:rPr lang="en-US" sz="3200" dirty="0"/>
              <a:t> </a:t>
            </a:r>
            <a:r>
              <a:rPr lang="en-US" sz="3200" dirty="0" err="1"/>
              <a:t>xương</a:t>
            </a:r>
            <a:r>
              <a:rPr lang="en-US" sz="3200" dirty="0"/>
              <a:t> </a:t>
            </a:r>
            <a:r>
              <a:rPr lang="en-US" sz="3200" dirty="0" err="1"/>
              <a:t>mạn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sarcome</a:t>
            </a:r>
            <a:r>
              <a:rPr lang="en-US" sz="3200" dirty="0"/>
              <a:t> </a:t>
            </a:r>
            <a:r>
              <a:rPr lang="en-US" sz="3200" dirty="0" err="1"/>
              <a:t>xương</a:t>
            </a:r>
            <a:endParaRPr lang="en-US" sz="3200" dirty="0"/>
          </a:p>
          <a:p>
            <a:pPr marL="4000500" lvl="8" indent="-342900">
              <a:buAutoNum type="arabicPeriod"/>
            </a:pP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chẩn</a:t>
            </a:r>
            <a:r>
              <a:rPr lang="en-US" sz="3200" dirty="0"/>
              <a:t> </a:t>
            </a:r>
            <a:r>
              <a:rPr lang="en-US" sz="3200" dirty="0" err="1"/>
              <a:t>đoán</a:t>
            </a:r>
            <a:r>
              <a:rPr lang="en-US" sz="3200" dirty="0"/>
              <a:t> </a:t>
            </a:r>
            <a:r>
              <a:rPr lang="en-US" sz="3200" dirty="0" err="1"/>
              <a:t>sớm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cực</a:t>
            </a:r>
            <a:r>
              <a:rPr lang="en-US" sz="3200" dirty="0"/>
              <a:t> </a:t>
            </a:r>
            <a:r>
              <a:rPr lang="en-US" sz="3200" dirty="0" err="1"/>
              <a:t>tránh</a:t>
            </a:r>
            <a:r>
              <a:rPr lang="en-US" sz="3200" dirty="0"/>
              <a:t> </a:t>
            </a:r>
            <a:r>
              <a:rPr lang="en-US" sz="3200" dirty="0" err="1"/>
              <a:t>chuyển</a:t>
            </a:r>
            <a:r>
              <a:rPr lang="en-US" sz="3200" dirty="0"/>
              <a:t> sang </a:t>
            </a:r>
            <a:r>
              <a:rPr lang="en-US" sz="3200" dirty="0" err="1"/>
              <a:t>mạn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endParaRPr lang="en-US" sz="3200" dirty="0"/>
          </a:p>
          <a:p>
            <a:pPr marL="4000500" lvl="8" indent="-342900">
              <a:buAutoNum type="arabicPeriod"/>
            </a:pPr>
            <a:r>
              <a:rPr lang="en-US" sz="3200" dirty="0" err="1"/>
              <a:t>Đìều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viêm</a:t>
            </a:r>
            <a:r>
              <a:rPr lang="en-US" sz="3200" dirty="0"/>
              <a:t> </a:t>
            </a:r>
            <a:r>
              <a:rPr lang="en-US" sz="3200" dirty="0" err="1"/>
              <a:t>xương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“</a:t>
            </a:r>
            <a:r>
              <a:rPr lang="en-US" sz="3200" dirty="0" err="1"/>
              <a:t>Đa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91332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tuỷ</a:t>
            </a:r>
            <a:r>
              <a:rPr lang="en-US" dirty="0"/>
              <a:t> </a:t>
            </a:r>
            <a:r>
              <a:rPr lang="en-US" dirty="0" err="1"/>
              <a:t>xương</a:t>
            </a:r>
            <a:endParaRPr lang="en-US" dirty="0"/>
          </a:p>
          <a:p>
            <a:pPr lvl="0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tuỷ</a:t>
            </a:r>
            <a:r>
              <a:rPr lang="en-US" dirty="0"/>
              <a:t> </a:t>
            </a:r>
            <a:r>
              <a:rPr lang="en-US" dirty="0" err="1"/>
              <a:t>xương</a:t>
            </a:r>
            <a:endParaRPr lang="en-US" dirty="0"/>
          </a:p>
          <a:p>
            <a:pPr lvl="0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CLS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</a:p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tuỷ</a:t>
            </a:r>
            <a:r>
              <a:rPr lang="en-US" dirty="0"/>
              <a:t> </a:t>
            </a:r>
            <a:r>
              <a:rPr lang="en-US" dirty="0" err="1"/>
              <a:t>xương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2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trịệu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BN </a:t>
            </a:r>
            <a:r>
              <a:rPr lang="en-US" dirty="0" err="1"/>
              <a:t>nữ</a:t>
            </a:r>
            <a:r>
              <a:rPr lang="en-US" dirty="0"/>
              <a:t> 18 </a:t>
            </a:r>
            <a:r>
              <a:rPr lang="en-US" dirty="0" err="1"/>
              <a:t>tuổi</a:t>
            </a:r>
            <a:r>
              <a:rPr lang="en-US" dirty="0"/>
              <a:t>.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2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chuyền</a:t>
            </a:r>
            <a:r>
              <a:rPr lang="en-US" dirty="0"/>
              <a:t> ở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, BN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cẳng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sưng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3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. </a:t>
            </a:r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thuyên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. 3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,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nhức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chổ</a:t>
            </a:r>
            <a:r>
              <a:rPr lang="en-US" dirty="0"/>
              <a:t> </a:t>
            </a:r>
            <a:r>
              <a:rPr lang="en-US" dirty="0" err="1"/>
              <a:t>sưng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căng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9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 38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nhức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sưng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đục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36DE7668-7C0F-4678-B256-BABF2059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?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165C00A6-F18F-4E7F-BAAE-6ED527BA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MRI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7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CT Scan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076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118</TotalTime>
  <Words>454</Words>
  <Application>Microsoft Office PowerPoint</Application>
  <PresentationFormat>Màn hình rộng</PresentationFormat>
  <Paragraphs>38</Paragraphs>
  <Slides>22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Berlin</vt:lpstr>
      <vt:lpstr>Viêm xương tuỷ xương   mạn tính </vt:lpstr>
      <vt:lpstr>Tại sao sinh viên phải học bài này</vt:lpstr>
      <vt:lpstr>Mục tiêu học tập</vt:lpstr>
      <vt:lpstr>Hãy tóm tắt các yếu tố thành nhóm trịệu chứng có ý nghĩa.</vt:lpstr>
      <vt:lpstr>Bệnh lí nào được nghĩ đến nhiều nhất?</vt:lpstr>
      <vt:lpstr>Bệnh sốt 38 độ và đau nhức nhiều hơn, chỗ sưng mặt trước chân tự vỡ  và chảy dịch vàng đục. Hãy mô tả </vt:lpstr>
      <vt:lpstr>Bạn mong đợi gì kết quả các thăm dò cận lâm sàng?</vt:lpstr>
      <vt:lpstr>Vai trò của MRI là gì?</vt:lpstr>
      <vt:lpstr>Vai trò của CT Scan là gì?</vt:lpstr>
      <vt:lpstr>Vai trò của y học hạt nhân</vt:lpstr>
      <vt:lpstr>Với bệnh cảnh này, theo bạn tác nhân gây bệnh là gì?</vt:lpstr>
      <vt:lpstr>Bản trình bày PowerPoint</vt:lpstr>
      <vt:lpstr>Chẩn đoán xác định là gì?</vt:lpstr>
      <vt:lpstr>Viêm xương tủy xương đường máu</vt:lpstr>
      <vt:lpstr>Kế hoạch điều trị bao gồm những gì?</vt:lpstr>
      <vt:lpstr>Điều trị</vt:lpstr>
      <vt:lpstr>Nguyên tắc sử dụng kháng sinh là gì?</vt:lpstr>
      <vt:lpstr>Mục đích của Phẫu thuật là gì?</vt:lpstr>
      <vt:lpstr>Vì sao điều trị viêm xương khó?</vt:lpstr>
      <vt:lpstr>Giải phẫu bệnh học</vt:lpstr>
      <vt:lpstr>Bản trình bày PowerPoint</vt:lpstr>
      <vt:lpstr>Thông điệp mang về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Viêm xương tuỷ xương</dc:title>
  <dc:creator>Nguyen Anh Khoa</dc:creator>
  <cp:lastModifiedBy>Nguyen Anh Khoa</cp:lastModifiedBy>
  <cp:revision>15</cp:revision>
  <dcterms:created xsi:type="dcterms:W3CDTF">2019-09-04T03:36:25Z</dcterms:created>
  <dcterms:modified xsi:type="dcterms:W3CDTF">2020-05-31T10:30:23Z</dcterms:modified>
</cp:coreProperties>
</file>