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92" r:id="rId2"/>
    <p:sldId id="287" r:id="rId3"/>
    <p:sldId id="257" r:id="rId4"/>
    <p:sldId id="329" r:id="rId5"/>
    <p:sldId id="330" r:id="rId6"/>
    <p:sldId id="331" r:id="rId7"/>
    <p:sldId id="332" r:id="rId8"/>
    <p:sldId id="333" r:id="rId9"/>
    <p:sldId id="276" r:id="rId10"/>
    <p:sldId id="273" r:id="rId11"/>
    <p:sldId id="277" r:id="rId12"/>
    <p:sldId id="279" r:id="rId13"/>
    <p:sldId id="339" r:id="rId14"/>
    <p:sldId id="341" r:id="rId15"/>
    <p:sldId id="342" r:id="rId16"/>
    <p:sldId id="343" r:id="rId17"/>
    <p:sldId id="344" r:id="rId18"/>
    <p:sldId id="345" r:id="rId19"/>
    <p:sldId id="349" r:id="rId20"/>
    <p:sldId id="35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1720" autoAdjust="0"/>
  </p:normalViewPr>
  <p:slideViewPr>
    <p:cSldViewPr snapToGrid="0">
      <p:cViewPr varScale="1">
        <p:scale>
          <a:sx n="65" d="100"/>
          <a:sy n="65" d="100"/>
        </p:scale>
        <p:origin x="7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D618-9E23-4B3A-BF05-F5D418AA0F5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E383-2435-4773-BC26-5B552018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6E383-2435-4773-BC26-5B5520181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Histopathology photomicrographs of the excised specimen. (A) Low power view showed </a:t>
            </a:r>
            <a:r>
              <a:rPr lang="en-US" dirty="0" err="1"/>
              <a:t>epitheloid</a:t>
            </a:r>
            <a:r>
              <a:rPr lang="en-US" dirty="0"/>
              <a:t> granulomata (H&amp;E, original magniﬁcation40). (B) (H&amp;E, original magniﬁcation 100) showed abundant </a:t>
            </a:r>
            <a:r>
              <a:rPr lang="en-US" dirty="0" err="1"/>
              <a:t>caseous</a:t>
            </a:r>
            <a:r>
              <a:rPr lang="en-US" dirty="0"/>
              <a:t> necrosis with multinucleated giant cells, considering </a:t>
            </a:r>
            <a:r>
              <a:rPr lang="en-US" dirty="0" err="1"/>
              <a:t>tuberculous</a:t>
            </a:r>
            <a:r>
              <a:rPr lang="en-US" dirty="0"/>
              <a:t>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C3EB-1C1E-44BC-BEC3-551B316CE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C3EB-1C1E-44BC-BEC3-551B316CE2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C3EB-1C1E-44BC-BEC3-551B316CE2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56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50817" y="1445530"/>
            <a:ext cx="10742464" cy="2716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Lao </a:t>
            </a:r>
            <a:r>
              <a:rPr lang="en-US" b="1" dirty="0" err="1">
                <a:solidFill>
                  <a:schemeClr val="tx2"/>
                </a:solidFill>
                <a:latin typeface="Arial"/>
                <a:cs typeface="Arial"/>
              </a:rPr>
              <a:t>cột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/>
                <a:cs typeface="Arial"/>
              </a:rPr>
              <a:t>sống</a:t>
            </a:r>
            <a:endParaRPr lang="en-US" sz="54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729" y="2456335"/>
            <a:ext cx="7178386" cy="15909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TS </a:t>
            </a:r>
            <a:r>
              <a:rPr lang="en-US" sz="2200" dirty="0" err="1">
                <a:solidFill>
                  <a:schemeClr val="bg1"/>
                </a:solidFill>
              </a:rPr>
              <a:t>Phạm</a:t>
            </a:r>
            <a:r>
              <a:rPr lang="en-US" sz="2200" dirty="0">
                <a:solidFill>
                  <a:schemeClr val="bg1"/>
                </a:solidFill>
              </a:rPr>
              <a:t> Quang Vinh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ThS</a:t>
            </a:r>
            <a:r>
              <a:rPr lang="en-US" sz="2200" dirty="0">
                <a:solidFill>
                  <a:schemeClr val="bg1"/>
                </a:solidFill>
              </a:rPr>
              <a:t> Nguyễn Anh Khoa</a:t>
            </a:r>
          </a:p>
        </p:txBody>
      </p:sp>
    </p:spTree>
    <p:extLst>
      <p:ext uri="{BB962C8B-B14F-4D97-AF65-F5344CB8AC3E}">
        <p14:creationId xmlns:p14="http://schemas.microsoft.com/office/powerpoint/2010/main" val="24470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445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BN </a:t>
            </a:r>
            <a:r>
              <a:rPr lang="en-US" dirty="0" err="1"/>
              <a:t>làm</a:t>
            </a:r>
            <a:r>
              <a:rPr lang="en-US" dirty="0"/>
              <a:t> CLS </a:t>
            </a:r>
            <a:r>
              <a:rPr lang="en-US" dirty="0" err="1"/>
              <a:t>nào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093"/>
            <a:ext cx="10515600" cy="1325563"/>
          </a:xfrm>
        </p:spPr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90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ết quả hình ảnh cho tuberculous osteomyeliti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38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6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 test</a:t>
            </a:r>
          </a:p>
        </p:txBody>
      </p:sp>
    </p:spTree>
    <p:extLst>
      <p:ext uri="{BB962C8B-B14F-4D97-AF65-F5344CB8AC3E}">
        <p14:creationId xmlns:p14="http://schemas.microsoft.com/office/powerpoint/2010/main" val="45924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1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VK lao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13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lưng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MRI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Lao</a:t>
            </a:r>
          </a:p>
          <a:p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Lao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đốt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CLS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 LÂM SÀNG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nam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47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nghề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ôm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khám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: than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phiền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6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ỉ,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dài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khám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chụp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phim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thắt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chẩn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thoái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thắt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toa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NSAIDs,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paracetamol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calci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1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uống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hết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hẳn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BN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mình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gù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dần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lan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mông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đùi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cẳng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tê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hai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ngồi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lâu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14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: </a:t>
            </a:r>
            <a:r>
              <a:rPr lang="en-US" sz="2800" dirty="0" err="1"/>
              <a:t>Viêm</a:t>
            </a:r>
            <a:r>
              <a:rPr lang="en-US" sz="2800" dirty="0"/>
              <a:t> </a:t>
            </a:r>
            <a:r>
              <a:rPr lang="en-US" sz="2800" dirty="0" err="1"/>
              <a:t>gan</a:t>
            </a:r>
            <a:r>
              <a:rPr lang="en-US" sz="2800" dirty="0"/>
              <a:t> </a:t>
            </a:r>
            <a:r>
              <a:rPr lang="en-US" sz="2800" dirty="0" err="1"/>
              <a:t>siêu</a:t>
            </a:r>
            <a:r>
              <a:rPr lang="en-US" sz="2800" dirty="0"/>
              <a:t> vi C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đây</a:t>
            </a:r>
            <a:r>
              <a:rPr lang="en-US" sz="2800" dirty="0"/>
              <a:t> 12 </a:t>
            </a:r>
            <a:r>
              <a:rPr lang="en-US" sz="2800" dirty="0" err="1"/>
              <a:t>năm</a:t>
            </a:r>
            <a:r>
              <a:rPr lang="en-US" sz="2800" dirty="0"/>
              <a:t>,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BN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endParaRPr lang="en-US" sz="2800" dirty="0"/>
          </a:p>
          <a:p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đình</a:t>
            </a:r>
            <a:r>
              <a:rPr lang="en-US" sz="2800" dirty="0"/>
              <a:t>: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553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BN </a:t>
            </a:r>
            <a:r>
              <a:rPr lang="en-US" sz="2600" dirty="0" err="1"/>
              <a:t>tỉnh</a:t>
            </a:r>
            <a:r>
              <a:rPr lang="en-US" sz="2600" dirty="0"/>
              <a:t>,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xúc</a:t>
            </a:r>
            <a:r>
              <a:rPr lang="en-US" sz="2600" dirty="0"/>
              <a:t> </a:t>
            </a:r>
            <a:r>
              <a:rPr lang="en-US" sz="2600" dirty="0" err="1"/>
              <a:t>tốt</a:t>
            </a:r>
            <a:r>
              <a:rPr lang="en-US" sz="2600" dirty="0"/>
              <a:t>,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trạng</a:t>
            </a:r>
            <a:r>
              <a:rPr lang="en-US" sz="2600" dirty="0"/>
              <a:t> </a:t>
            </a:r>
            <a:r>
              <a:rPr lang="en-US" sz="2600" dirty="0" err="1"/>
              <a:t>gầy</a:t>
            </a:r>
            <a:r>
              <a:rPr lang="en-US" sz="2600" dirty="0"/>
              <a:t>,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ổn</a:t>
            </a:r>
            <a:r>
              <a:rPr lang="en-US" sz="2600" dirty="0"/>
              <a:t>,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sốt</a:t>
            </a:r>
            <a:r>
              <a:rPr lang="en-US" sz="2600" dirty="0"/>
              <a:t>.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vàng</a:t>
            </a:r>
            <a:r>
              <a:rPr lang="en-US" sz="2600" dirty="0"/>
              <a:t> </a:t>
            </a:r>
            <a:r>
              <a:rPr lang="en-US" sz="2600" dirty="0" err="1"/>
              <a:t>mắt</a:t>
            </a:r>
            <a:r>
              <a:rPr lang="en-US" sz="2600" dirty="0"/>
              <a:t> </a:t>
            </a:r>
            <a:r>
              <a:rPr lang="en-US" sz="2600" dirty="0" err="1"/>
              <a:t>vàng</a:t>
            </a:r>
            <a:r>
              <a:rPr lang="en-US" sz="2600" dirty="0"/>
              <a:t> da.</a:t>
            </a:r>
          </a:p>
          <a:p>
            <a:r>
              <a:rPr lang="en-US" sz="2600" dirty="0" err="1"/>
              <a:t>Tay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liệt</a:t>
            </a:r>
            <a:r>
              <a:rPr lang="en-US" sz="2600" dirty="0"/>
              <a:t>, </a:t>
            </a:r>
            <a:r>
              <a:rPr lang="en-US" sz="2600" dirty="0" err="1"/>
              <a:t>sức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5/5</a:t>
            </a:r>
          </a:p>
          <a:p>
            <a:r>
              <a:rPr lang="en-US" sz="2600" dirty="0" err="1"/>
              <a:t>Phổi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ran</a:t>
            </a:r>
          </a:p>
          <a:p>
            <a:r>
              <a:rPr lang="en-US" sz="2600" dirty="0" err="1"/>
              <a:t>Bụng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Chân</a:t>
            </a:r>
            <a:r>
              <a:rPr lang="en-US" sz="2600" dirty="0"/>
              <a:t>: Test </a:t>
            </a:r>
            <a:r>
              <a:rPr lang="en-US" sz="2600" dirty="0" err="1"/>
              <a:t>Lasègue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Bradgard</a:t>
            </a:r>
            <a:r>
              <a:rPr lang="en-US" sz="2600" dirty="0"/>
              <a:t> </a:t>
            </a:r>
            <a:r>
              <a:rPr lang="en-US" sz="2600" dirty="0" err="1"/>
              <a:t>dương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, </a:t>
            </a:r>
            <a:r>
              <a:rPr lang="en-US" sz="2600" dirty="0" err="1"/>
              <a:t>cảm</a:t>
            </a:r>
            <a:r>
              <a:rPr lang="en-US" sz="2600" dirty="0"/>
              <a:t> </a:t>
            </a:r>
            <a:r>
              <a:rPr lang="en-US" sz="2600" dirty="0" err="1"/>
              <a:t>giác</a:t>
            </a:r>
            <a:r>
              <a:rPr lang="en-US" sz="2600" dirty="0"/>
              <a:t> </a:t>
            </a:r>
            <a:r>
              <a:rPr lang="en-US" sz="2600" dirty="0" err="1"/>
              <a:t>nông</a:t>
            </a:r>
            <a:r>
              <a:rPr lang="en-US" sz="2600" dirty="0"/>
              <a:t> </a:t>
            </a:r>
            <a:r>
              <a:rPr lang="en-US" sz="2600" dirty="0" err="1"/>
              <a:t>sâu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. </a:t>
            </a:r>
            <a:r>
              <a:rPr lang="en-US" sz="2600" dirty="0" err="1"/>
              <a:t>Sức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4/5.</a:t>
            </a:r>
          </a:p>
          <a:p>
            <a:r>
              <a:rPr lang="en-US" sz="2600" dirty="0" err="1"/>
              <a:t>Cột</a:t>
            </a:r>
            <a:r>
              <a:rPr lang="en-US" sz="2600" dirty="0"/>
              <a:t> </a:t>
            </a:r>
            <a:r>
              <a:rPr lang="en-US" sz="2600" dirty="0" err="1"/>
              <a:t>sống</a:t>
            </a:r>
            <a:r>
              <a:rPr lang="en-US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2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CLS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51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116</TotalTime>
  <Words>566</Words>
  <Application>Microsoft Office PowerPoint</Application>
  <PresentationFormat>Màn hình rộng</PresentationFormat>
  <Paragraphs>51</Paragraphs>
  <Slides>20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Berlin</vt:lpstr>
      <vt:lpstr>Lao cột sống</vt:lpstr>
      <vt:lpstr>Tại sao sinh viên phải học bài này</vt:lpstr>
      <vt:lpstr>Mục tiêu học tập</vt:lpstr>
      <vt:lpstr>CA LÂM SÀNG 3</vt:lpstr>
      <vt:lpstr>Bệnh sử</vt:lpstr>
      <vt:lpstr>Bệnh sử</vt:lpstr>
      <vt:lpstr>Tiền căn</vt:lpstr>
      <vt:lpstr>Khám</vt:lpstr>
      <vt:lpstr>Bạn sẽ chỉ định CLS nào để hỗ trợ chẩn đoán?</vt:lpstr>
      <vt:lpstr>Tổng phân tích tế bào máu</vt:lpstr>
      <vt:lpstr>Chẩn đoán của bạn?</vt:lpstr>
      <vt:lpstr>Nếu chẩn đoán khác bạn sẽ cho BN làm CLS nào? </vt:lpstr>
      <vt:lpstr>Bạn sẽ làm gì để chẩn đoán xác định?</vt:lpstr>
      <vt:lpstr>Bản trình bày PowerPoint</vt:lpstr>
      <vt:lpstr>Giải phẫu bệnh lý</vt:lpstr>
      <vt:lpstr>Chẩn đoán xác định</vt:lpstr>
      <vt:lpstr>XN nào cần thực hiện tiếp</vt:lpstr>
      <vt:lpstr>Triệu chứng</vt:lpstr>
      <vt:lpstr>Tại sao VK lao xâm nhập được vào cột sống?</vt:lpstr>
      <vt:lpstr>Thông điệp mang về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Viêm xương tuỷ xương</dc:title>
  <dc:creator>Nguyen Anh Khoa</dc:creator>
  <cp:lastModifiedBy>Nguyen Anh Khoa</cp:lastModifiedBy>
  <cp:revision>15</cp:revision>
  <dcterms:created xsi:type="dcterms:W3CDTF">2019-09-04T03:36:25Z</dcterms:created>
  <dcterms:modified xsi:type="dcterms:W3CDTF">2020-05-31T10:22:02Z</dcterms:modified>
</cp:coreProperties>
</file>