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5" d="100"/>
          <a:sy n="45" d="100"/>
        </p:scale>
        <p:origin x="143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4963F-86A8-417F-B874-D8CBD18E08B5}" type="datetimeFigureOut">
              <a:rPr lang="en-US" smtClean="0"/>
              <a:t>6/3/2020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30798-9C95-4894-85AD-5F4AC5D7AD0D}" type="slidenum">
              <a:rPr lang="en-US" smtClean="0"/>
              <a:t>‹#›</a:t>
            </a:fld>
            <a:endParaRPr lang="en-US"/>
          </a:p>
        </p:txBody>
      </p:sp>
    </p:spTree>
    <p:extLst>
      <p:ext uri="{BB962C8B-B14F-4D97-AF65-F5344CB8AC3E}">
        <p14:creationId xmlns:p14="http://schemas.microsoft.com/office/powerpoint/2010/main" val="3640995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AEA5DF7-D26B-4045-A7B8-6D255DD6152D}"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0929A1A4-2DA3-454D-8A47-BCE57650B12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9840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11CC7845-4AD9-472A-9BA1-A4A842A8F94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701634A4-7F5B-4D81-AD1F-CBBD87D9243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97778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B02D0E7-18F7-4FAE-A394-6E606822C8E2}"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C038D110-1D93-41FA-A040-A27CB007776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6745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98525" y="971550"/>
            <a:ext cx="801688"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6" name="TextBox 5"/>
          <p:cNvSpPr txBox="1"/>
          <p:nvPr/>
        </p:nvSpPr>
        <p:spPr>
          <a:xfrm>
            <a:off x="9329738" y="2613025"/>
            <a:ext cx="803275" cy="1970088"/>
          </a:xfrm>
          <a:prstGeom prst="rect">
            <a:avLst/>
          </a:prstGeom>
          <a:noFill/>
        </p:spPr>
        <p:txBody>
          <a:bodyPr>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ja-JP"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rPr>
              <a:t>”</a:t>
            </a:r>
            <a:endParaRPr kumimoji="0" lang="en-US" altLang="en-US" sz="12200" b="0" i="0" u="none" strike="noStrike" kern="1200" cap="none" spc="0" normalizeH="0" baseline="0" noProof="0">
              <a:ln>
                <a:noFill/>
              </a:ln>
              <a:solidFill>
                <a:srgbClr val="8AD0D6"/>
              </a:solidFill>
              <a:effectLst/>
              <a:uLnTx/>
              <a:uFillTx/>
              <a:latin typeface="Arial" panose="020B0604020202020204" pitchFamily="34" charset="0"/>
              <a:ea typeface="MS PGothic" panose="020B0600070205080204" pitchFamily="34" charset="-128"/>
              <a:cs typeface="+mn-cs"/>
            </a:endParaRP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02D0601-42E1-4081-8C3D-B30686FEA6E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6"/>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7"/>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92627E9-DD2D-4BB9-A002-498930BC032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21113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E9F11990-D59F-4B17-A3BC-5CEECFEF1726}"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9326AF79-424E-4F51-8480-907ECFF31AF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73916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3"/>
          <p:cNvSpPr>
            <a:spLocks noGrp="1"/>
          </p:cNvSpPr>
          <p:nvPr>
            <p:ph type="dt" sz="half" idx="18"/>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53FE1FA-8452-432A-823C-E4C6568BE5B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2" name="Footer Placeholder 4"/>
          <p:cNvSpPr>
            <a:spLocks noGrp="1"/>
          </p:cNvSpPr>
          <p:nvPr>
            <p:ph type="ftr" sz="quarter" idx="19"/>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3" name="Slide Number Placeholder 5"/>
          <p:cNvSpPr>
            <a:spLocks noGrp="1"/>
          </p:cNvSpPr>
          <p:nvPr>
            <p:ph type="sldNum" sz="quarter" idx="20"/>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323B3C0B-B218-493A-B638-E6652EA15F2F}"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2029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3"/>
          <p:cNvSpPr>
            <a:spLocks noGrp="1"/>
          </p:cNvSpPr>
          <p:nvPr>
            <p:ph type="dt" sz="half" idx="23"/>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965C40B-781A-483A-A11B-50AF73BFA357}"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16" name="Footer Placeholder 4"/>
          <p:cNvSpPr>
            <a:spLocks noGrp="1"/>
          </p:cNvSpPr>
          <p:nvPr>
            <p:ph type="ftr" sz="quarter" idx="2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17" name="Slide Number Placeholder 5"/>
          <p:cNvSpPr>
            <a:spLocks noGrp="1"/>
          </p:cNvSpPr>
          <p:nvPr>
            <p:ph type="sldNum" sz="quarter" idx="25"/>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2D702609-0F33-4BAF-BDD4-A4E225DA475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36686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87201B2C-A0BE-4C02-BC48-79737452298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34DB6A0-6A8C-48DD-AC1E-9E9BA309EAB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76251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CB754047-9978-44EC-AB79-FDA6D98207E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E1BFB3AC-EF0E-474A-B39A-C105DB64FA3D}"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33915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3AA5586-FCA5-453C-A25B-073C19A0449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67C69648-D6CF-474F-B7F6-EAD018AADB8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478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3014A260-CB31-4785-96BF-98E59BEC44C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F6B78D60-7472-4BA8-9EE4-8F76CD0E7EC8}"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6278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EE139397-2A15-43C6-A0B3-6DBACCB88E8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817720F-6A35-4194-9C55-3ED846E22C09}"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86512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257DA50-1EDD-451A-8461-13F05DE6B615}"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C9BB86B-D340-4163-A506-A509A5D53275}"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644475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7E04ECE-7886-40F8-BCCC-64BE0FB164F0}"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4"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5"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5B500126-2C20-4FFD-81B9-25CC7F5CCC8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14936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D2E42FB-8C4A-4C88-94A0-BFA5EC17C2D1}"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45C72626-7E24-41D7-9946-2AC1CE94738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1543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3727144-DF00-4A23-BF93-7351CFE52528}"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863F0A59-3A61-4325-83FB-F3834528A88C}"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2413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24137BEA-2DDA-4F35-936B-0D96195CB6AF}"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9BAFCC60-4908-4E93-B180-513AFCC7D946}"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1432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p:cNvPicPr>
            <a:picLocks noChangeAspect="1"/>
          </p:cNvPicPr>
          <p:nvPr/>
        </p:nvPicPr>
        <p:blipFill>
          <a:blip r:embed="rId20">
            <a:extLst>
              <a:ext uri="{28A0092B-C50C-407E-A947-70E740481C1C}">
                <a14:useLocalDpi xmlns:a14="http://schemas.microsoft.com/office/drawing/2010/main"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p:cNvPicPr>
            <a:picLocks noChangeAspect="1"/>
          </p:cNvPicPr>
          <p:nvPr/>
        </p:nvPicPr>
        <p:blipFill>
          <a:blip r:embed="rId21">
            <a:extLst>
              <a:ext uri="{28A0092B-C50C-407E-A947-70E740481C1C}">
                <a14:useLocalDpi xmlns:a14="http://schemas.microsoft.com/office/drawing/2010/main"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p:cNvPicPr>
            <a:picLocks noChangeAspect="1"/>
          </p:cNvPicPr>
          <p:nvPr/>
        </p:nvPicPr>
        <p:blipFill>
          <a:blip r:embed="rId22">
            <a:extLst>
              <a:ext uri="{28A0092B-C50C-407E-A947-70E740481C1C}">
                <a14:useLocalDpi xmlns:a14="http://schemas.microsoft.com/office/drawing/2010/main"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p:cNvPicPr>
            <a:picLocks noChangeAspect="1"/>
          </p:cNvPicPr>
          <p:nvPr/>
        </p:nvPicPr>
        <p:blipFill>
          <a:blip r:embed="rId23">
            <a:extLst>
              <a:ext uri="{28A0092B-C50C-407E-A947-70E740481C1C}">
                <a14:useLocalDpi xmlns:a14="http://schemas.microsoft.com/office/drawing/2010/main"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p:nvSpPr>
        <p:spPr bwMode="auto">
          <a:xfrm>
            <a:off x="10437813" y="0"/>
            <a:ext cx="685800" cy="1143000"/>
          </a:xfrm>
          <a:prstGeom prst="rect">
            <a:avLst/>
          </a:prstGeom>
          <a:solidFill>
            <a:schemeClr val="accent1"/>
          </a:solidFill>
          <a:ln>
            <a:noFill/>
          </a:ln>
          <a:effectLst>
            <a:outerShdw blurRad="38100" dist="25400" dir="5400000" rotWithShape="0">
              <a:srgbClr val="808080">
                <a:alpha val="45000"/>
              </a:srgbClr>
            </a:outerShdw>
          </a:effectLst>
          <a:extLst>
            <a:ext uri="{91240B29-F687-4F45-9708-019B960494DF}">
              <a14:hiddenLine xmlns:a14="http://schemas.microsoft.com/office/drawing/2010/main" w="9525" cap="rnd">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charset="0"/>
              <a:ea typeface="ＭＳ Ｐゴシック" charset="0"/>
              <a:cs typeface="+mn-cs"/>
            </a:endParaRPr>
          </a:p>
        </p:txBody>
      </p:sp>
      <p:sp>
        <p:nvSpPr>
          <p:cNvPr id="1034" name="Title Placeholder 1"/>
          <p:cNvSpPr>
            <a:spLocks noGrp="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5" name="Text Placeholder 2"/>
          <p:cNvSpPr>
            <a:spLocks noGrp="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rot="5400000">
            <a:off x="10155238" y="1790700"/>
            <a:ext cx="990600" cy="304800"/>
          </a:xfrm>
          <a:prstGeom prst="rect">
            <a:avLst/>
          </a:prstGeom>
        </p:spPr>
        <p:txBody>
          <a:bodyPr vert="horz" wrap="square" lIns="91440" tIns="45720" rIns="91440" bIns="45720" numCol="1" anchor="t" anchorCtr="0" compatLnSpc="1">
            <a:prstTxWarp prst="textNoShape">
              <a:avLst/>
            </a:prstTxWarp>
          </a:bodyPr>
          <a:lstStyle>
            <a:lvl1pPr>
              <a:defRPr sz="11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90128B4C-D136-472E-A2BB-709A4233A64B}" type="datetimeFigureOut">
              <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6/3/2020</a:t>
            </a:fld>
            <a:endParaRPr kumimoji="0" lang="en-US" altLang="en-US" sz="11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a:defRPr sz="1100" b="0" i="0">
                <a:solidFill>
                  <a:schemeClr val="tx1">
                    <a:tint val="75000"/>
                    <a:alpha val="60000"/>
                  </a:schemeClr>
                </a:solidFill>
                <a:latin typeface="Calibri" panose="020F050202020403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100" b="0" i="0" u="none" strike="noStrike" kern="1200" cap="none" spc="0" normalizeH="0" baseline="0" noProof="0">
              <a:ln>
                <a:noFill/>
              </a:ln>
              <a:solidFill>
                <a:prstClr val="white">
                  <a:tint val="75000"/>
                  <a:alpha val="60000"/>
                </a:prst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fld id="{A6DE471E-B2C0-49AC-842E-8E8D3B182144}" type="slidenum">
              <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altLang="en-US" sz="2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481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0" fontAlgn="base" hangingPunct="0">
        <a:spcBef>
          <a:spcPct val="0"/>
        </a:spcBef>
        <a:spcAft>
          <a:spcPct val="0"/>
        </a:spcAft>
        <a:defRPr sz="4200" kern="1200">
          <a:solidFill>
            <a:schemeClr val="tx2"/>
          </a:solidFill>
          <a:latin typeface="+mj-lt"/>
          <a:ea typeface="MS PGothic" panose="020B0600070205080204" pitchFamily="34" charset="-128"/>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ea typeface="MS PGothic" panose="020B0600070205080204"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S PGothic" panose="020B0600070205080204" pitchFamily="34" charset="-128"/>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S PGothic" panose="020B0600070205080204" pitchFamily="34" charset="-128"/>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S PGothic" panose="020B0600070205080204" pitchFamily="34" charset="-128"/>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S PGothic" panose="020B0600070205080204" pitchFamily="34" charset="-128"/>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sz="5400" b="1">
                <a:latin typeface="Cambria" panose="02040503050406030204" pitchFamily="18" charset="0"/>
              </a:rPr>
              <a:t>Ca lâm sàng 4</a:t>
            </a:r>
          </a:p>
        </p:txBody>
      </p:sp>
      <p:sp>
        <p:nvSpPr>
          <p:cNvPr id="53251" name="Content Placeholder 2"/>
          <p:cNvSpPr>
            <a:spLocks noGrp="1"/>
          </p:cNvSpPr>
          <p:nvPr>
            <p:ph idx="1"/>
          </p:nvPr>
        </p:nvSpPr>
        <p:spPr>
          <a:xfrm>
            <a:off x="415925" y="1852613"/>
            <a:ext cx="11506200" cy="4195762"/>
          </a:xfrm>
        </p:spPr>
        <p:txBody>
          <a:bodyPr/>
          <a:lstStyle/>
          <a:p>
            <a:pPr marL="0" indent="0" algn="just" eaLnBrk="1" hangingPunct="1">
              <a:lnSpc>
                <a:spcPct val="150000"/>
              </a:lnSpc>
              <a:buFont typeface="Wingdings 3" panose="05040102010807070707" pitchFamily="18" charset="2"/>
              <a:buNone/>
            </a:pPr>
            <a:r>
              <a:rPr lang="en-US" altLang="en-US" sz="2800">
                <a:latin typeface="Arial" panose="020B0604020202020204" pitchFamily="34" charset="0"/>
                <a:cs typeface="Arial" panose="020B0604020202020204" pitchFamily="34" charset="0"/>
              </a:rPr>
              <a:t>Một người đàn ông 45 tuổi băng qua đường bị xe ô tô đâm phải. Ông bị thanh chắn trước đầu xe tông vào ngay phía trước của gối trái. Ông té và vẹo ngay khớp gối. Đầu va xuống đường. Ông cảm thấy choáng váng và mệt đừ. Sau đó ông được bạn bè đưa tới Khoa Cấp cứu BV gần đó</a:t>
            </a:r>
          </a:p>
        </p:txBody>
      </p:sp>
    </p:spTree>
    <p:extLst>
      <p:ext uri="{BB962C8B-B14F-4D97-AF65-F5344CB8AC3E}">
        <p14:creationId xmlns:p14="http://schemas.microsoft.com/office/powerpoint/2010/main" val="140842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endParaRPr lang="en-US" altLang="en-US"/>
          </a:p>
        </p:txBody>
      </p:sp>
      <p:sp>
        <p:nvSpPr>
          <p:cNvPr id="54275" name="Content Placeholder 2"/>
          <p:cNvSpPr>
            <a:spLocks noGrp="1"/>
          </p:cNvSpPr>
          <p:nvPr>
            <p:ph idx="1"/>
          </p:nvPr>
        </p:nvSpPr>
        <p:spPr/>
        <p:txBody>
          <a:bodyPr/>
          <a:lstStyle/>
          <a:p>
            <a:pPr eaLnBrk="1" hangingPunct="1"/>
            <a:endParaRPr lang="en-US" altLang="en-US"/>
          </a:p>
        </p:txBody>
      </p:sp>
      <p:sp>
        <p:nvSpPr>
          <p:cNvPr id="54276" name="object 5"/>
          <p:cNvSpPr>
            <a:spLocks noChangeArrowheads="1"/>
          </p:cNvSpPr>
          <p:nvPr/>
        </p:nvSpPr>
        <p:spPr bwMode="auto">
          <a:xfrm>
            <a:off x="82550" y="271463"/>
            <a:ext cx="6797675" cy="3581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a:spcBef>
                <a:spcPct val="0"/>
              </a:spcBef>
              <a:buClrTx/>
              <a:buSzTx/>
              <a:buFontTx/>
              <a:buNone/>
            </a:pPr>
            <a:endParaRPr lang="en-US" altLang="en-US" sz="1800">
              <a:latin typeface="Calibri" panose="020F0502020204030204" pitchFamily="34" charset="0"/>
            </a:endParaRPr>
          </a:p>
        </p:txBody>
      </p:sp>
      <p:pic>
        <p:nvPicPr>
          <p:cNvPr id="54277" name="Picture 6"/>
          <p:cNvPicPr>
            <a:picLocks noChangeAspect="1" noChangeArrowheads="1"/>
          </p:cNvPicPr>
          <p:nvPr/>
        </p:nvPicPr>
        <p:blipFill>
          <a:blip r:embed="rId3">
            <a:extLst>
              <a:ext uri="{28A0092B-C50C-407E-A947-70E740481C1C}">
                <a14:useLocalDpi xmlns:a14="http://schemas.microsoft.com/office/drawing/2010/main" val="0"/>
              </a:ext>
            </a:extLst>
          </a:blip>
          <a:srcRect r="19443"/>
          <a:stretch>
            <a:fillRect/>
          </a:stretch>
        </p:blipFill>
        <p:spPr bwMode="auto">
          <a:xfrm>
            <a:off x="6888163" y="1784350"/>
            <a:ext cx="272732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object 5"/>
          <p:cNvSpPr>
            <a:spLocks noChangeArrowheads="1"/>
          </p:cNvSpPr>
          <p:nvPr/>
        </p:nvSpPr>
        <p:spPr bwMode="auto">
          <a:xfrm>
            <a:off x="9615488" y="1784350"/>
            <a:ext cx="2514600" cy="41338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a:spcBef>
                <a:spcPct val="0"/>
              </a:spcBef>
              <a:buClrTx/>
              <a:buSzTx/>
              <a:buFontTx/>
              <a:buNone/>
            </a:pPr>
            <a:endParaRPr lang="en-US" altLang="en-US" sz="1800">
              <a:latin typeface="Calibri" panose="020F0502020204030204" pitchFamily="34" charset="0"/>
            </a:endParaRPr>
          </a:p>
        </p:txBody>
      </p:sp>
      <p:sp>
        <p:nvSpPr>
          <p:cNvPr id="54279" name="Rectangle 3"/>
          <p:cNvSpPr>
            <a:spLocks noChangeArrowheads="1"/>
          </p:cNvSpPr>
          <p:nvPr/>
        </p:nvSpPr>
        <p:spPr bwMode="auto">
          <a:xfrm>
            <a:off x="996950" y="1500188"/>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a:spcBef>
                <a:spcPct val="0"/>
              </a:spcBef>
              <a:buClrTx/>
              <a:buSzTx/>
              <a:buFontTx/>
              <a:buNone/>
            </a:pPr>
            <a:endParaRPr lang="en-US" altLang="en-US" sz="1800">
              <a:latin typeface="Calibri" panose="020F0502020204030204" pitchFamily="34" charset="0"/>
            </a:endParaRPr>
          </a:p>
        </p:txBody>
      </p:sp>
      <p:sp>
        <p:nvSpPr>
          <p:cNvPr id="54280" name="Rectangle 4"/>
          <p:cNvSpPr>
            <a:spLocks noChangeArrowheads="1"/>
          </p:cNvSpPr>
          <p:nvPr/>
        </p:nvSpPr>
        <p:spPr bwMode="auto">
          <a:xfrm>
            <a:off x="1454150" y="1957388"/>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a:spcBef>
                <a:spcPct val="0"/>
              </a:spcBef>
              <a:buClrTx/>
              <a:buSzTx/>
              <a:buFontTx/>
              <a:buNone/>
            </a:pPr>
            <a:br>
              <a:rPr lang="en-US" altLang="en-US" sz="1800">
                <a:latin typeface="Calibri" panose="020F0502020204030204" pitchFamily="34" charset="0"/>
              </a:rPr>
            </a:br>
            <a:endParaRPr lang="en-US" altLang="en-US" sz="1800">
              <a:latin typeface="Calibri" panose="020F0502020204030204" pitchFamily="34" charset="0"/>
            </a:endParaRPr>
          </a:p>
          <a:p>
            <a:pPr>
              <a:spcBef>
                <a:spcPct val="0"/>
              </a:spcBef>
              <a:buClrTx/>
              <a:buSzTx/>
              <a:buFontTx/>
              <a:buNone/>
            </a:pPr>
            <a:endParaRPr lang="en-US" altLang="en-US" sz="1800">
              <a:latin typeface="Calibri" panose="020F0502020204030204" pitchFamily="34" charset="0"/>
            </a:endParaRPr>
          </a:p>
        </p:txBody>
      </p:sp>
      <p:sp>
        <p:nvSpPr>
          <p:cNvPr id="54281" name="Rectangle 5"/>
          <p:cNvSpPr>
            <a:spLocks noChangeArrowheads="1"/>
          </p:cNvSpPr>
          <p:nvPr/>
        </p:nvSpPr>
        <p:spPr bwMode="auto">
          <a:xfrm>
            <a:off x="1454150" y="4776788"/>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ea typeface="MS PGothic" panose="020B0600070205080204" pitchFamily="34" charset="-128"/>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ea typeface="MS PGothic" panose="020B0600070205080204" pitchFamily="34" charset="-128"/>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ea typeface="MS PGothic" panose="020B0600070205080204" pitchFamily="34" charset="-128"/>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ea typeface="MS PGothic" panose="020B0600070205080204" pitchFamily="34" charset="-128"/>
              </a:defRPr>
            </a:lvl9pPr>
          </a:lstStyle>
          <a:p>
            <a:pPr>
              <a:spcBef>
                <a:spcPct val="0"/>
              </a:spcBef>
              <a:buClrTx/>
              <a:buSzTx/>
              <a:buFontTx/>
              <a:buNone/>
            </a:pPr>
            <a:endParaRPr lang="en-US" altLang="en-US" sz="1800">
              <a:latin typeface="Calibri" panose="020F0502020204030204" pitchFamily="34" charset="0"/>
            </a:endParaRPr>
          </a:p>
          <a:p>
            <a:pPr>
              <a:spcBef>
                <a:spcPct val="0"/>
              </a:spcBef>
              <a:buClrTx/>
              <a:buSzTx/>
              <a:buFontTx/>
              <a:buNone/>
            </a:pPr>
            <a:endParaRPr lang="en-US" altLang="en-US" sz="1800">
              <a:latin typeface="Calibri" panose="020F0502020204030204" pitchFamily="34" charset="0"/>
            </a:endParaRPr>
          </a:p>
        </p:txBody>
      </p:sp>
    </p:spTree>
    <p:extLst>
      <p:ext uri="{BB962C8B-B14F-4D97-AF65-F5344CB8AC3E}">
        <p14:creationId xmlns:p14="http://schemas.microsoft.com/office/powerpoint/2010/main" val="219685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a:xfrm>
            <a:off x="527050" y="1163638"/>
            <a:ext cx="11041063" cy="4703762"/>
          </a:xfrm>
        </p:spPr>
        <p:txBody>
          <a:bodyPr/>
          <a:lstStyle/>
          <a:p>
            <a:pPr marL="0" indent="0" algn="just" eaLnBrk="1" hangingPunct="1">
              <a:lnSpc>
                <a:spcPct val="150000"/>
              </a:lnSpc>
              <a:buFont typeface="Wingdings 3" panose="05040102010807070707" pitchFamily="18" charset="2"/>
              <a:buNone/>
            </a:pPr>
            <a:r>
              <a:rPr lang="en-US" altLang="en-US" sz="2800">
                <a:latin typeface="Arial" panose="020B0604020202020204" pitchFamily="34" charset="0"/>
                <a:cs typeface="Arial" panose="020B0604020202020204" pitchFamily="34" charset="0"/>
              </a:rPr>
              <a:t>Khám thấy khớp gối sưng, lỏng lẻo, bác sĩ cho BN mang nẹp bột đùi bàn chân và nhập viện theo dõi thêm tình trạng chấn thương đầu. Khoảng 2 giờ theo dõi, ông tỉnh táo hơn và kết quả CT đầu cũng không có dấu hiệu chấn thương hay tụ máu trong sọ. Tuy nhiên, ông dần cảm giác toàn bộ chân ông ta bị tê, cũng như không thể cử động cổ chân hay ngón chân  được.</a:t>
            </a:r>
          </a:p>
          <a:p>
            <a:pPr marL="0" indent="0" algn="just" eaLnBrk="1" hangingPunct="1">
              <a:lnSpc>
                <a:spcPct val="150000"/>
              </a:lnSpc>
              <a:buFont typeface="Wingdings 3" panose="05040102010807070707" pitchFamily="18" charset="2"/>
              <a:buNone/>
            </a:pPr>
            <a:r>
              <a:rPr lang="en-US" altLang="en-US" sz="2800">
                <a:latin typeface="Arial" panose="020B0604020202020204" pitchFamily="34" charset="0"/>
                <a:cs typeface="Arial" panose="020B0604020202020204" pitchFamily="34" charset="0"/>
              </a:rPr>
              <a:t>B</a:t>
            </a:r>
            <a:r>
              <a:rPr lang="en-US" altLang="en-US" sz="2800" b="1">
                <a:latin typeface="Arial" panose="020B0604020202020204" pitchFamily="34" charset="0"/>
                <a:cs typeface="Arial" panose="020B0604020202020204" pitchFamily="34" charset="0"/>
              </a:rPr>
              <a:t>ệnh nhân này có dấu hiệu nào quan trọng cần khai thác và thăm khám thêm? </a:t>
            </a:r>
            <a:r>
              <a:rPr lang="en-US" altLang="en-US" sz="2800" i="1">
                <a:latin typeface="Arial" panose="020B0604020202020204" pitchFamily="34" charset="0"/>
                <a:cs typeface="Arial" panose="020B0604020202020204" pitchFamily="34" charset="0"/>
              </a:rPr>
              <a:t>1 phút</a:t>
            </a:r>
          </a:p>
        </p:txBody>
      </p:sp>
    </p:spTree>
    <p:extLst>
      <p:ext uri="{BB962C8B-B14F-4D97-AF65-F5344CB8AC3E}">
        <p14:creationId xmlns:p14="http://schemas.microsoft.com/office/powerpoint/2010/main" val="2777695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5934075" y="1265238"/>
            <a:ext cx="5873750" cy="587375"/>
          </a:xfrm>
        </p:spPr>
        <p:txBody>
          <a:bodyPr/>
          <a:lstStyle/>
          <a:p>
            <a:pPr algn="just" eaLnBrk="1" hangingPunct="1">
              <a:lnSpc>
                <a:spcPct val="150000"/>
              </a:lnSpc>
            </a:pPr>
            <a:r>
              <a:rPr lang="en-US" altLang="en-US" sz="2400">
                <a:latin typeface="Arial" panose="020B0604020202020204" pitchFamily="34" charset="0"/>
                <a:cs typeface="Arial" panose="020B0604020202020204" pitchFamily="34" charset="0"/>
              </a:rPr>
              <a:t>Khám thấy khớp gối sưng, lỏng lẻo, bác sĩ cho BN mang nẹp bột đùi bàn chân và nhập viện theo dõi thêm tình trạng chấn thương đầu. Khoảng 2 giờ theo dõi, ông tỉnh táo hơn và kết quả CT đầu cũng không có dấu hiệu chấn thương hay tụ máu trong sọ. Tuy nhiên, ông dần cảm giác toàn bộ chân ông ta bị tê, cũng như không thể cử động cổ chân hay ngón chân  được.</a:t>
            </a:r>
          </a:p>
        </p:txBody>
      </p:sp>
      <p:sp>
        <p:nvSpPr>
          <p:cNvPr id="2" name="Content Placeholder 1">
            <a:extLst>
              <a:ext uri="{FF2B5EF4-FFF2-40B4-BE49-F238E27FC236}">
                <a16:creationId xmlns:a16="http://schemas.microsoft.com/office/drawing/2014/main" id="{FD02FE02-AC11-4A5F-A0FB-2FE6532517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571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endParaRPr lang="en-US" altLang="en-US"/>
          </a:p>
        </p:txBody>
      </p:sp>
      <p:sp>
        <p:nvSpPr>
          <p:cNvPr id="59395" name="Content Placeholder 2"/>
          <p:cNvSpPr>
            <a:spLocks noGrp="1"/>
          </p:cNvSpPr>
          <p:nvPr>
            <p:ph idx="1"/>
          </p:nvPr>
        </p:nvSpPr>
        <p:spPr>
          <a:xfrm>
            <a:off x="222250" y="1584325"/>
            <a:ext cx="5783263" cy="5811838"/>
          </a:xfrm>
        </p:spPr>
        <p:txBody>
          <a:bodyPr/>
          <a:lstStyle/>
          <a:p>
            <a:pPr eaLnBrk="1" hangingPunct="1"/>
            <a:r>
              <a:rPr lang="en-US" altLang="en-US" sz="2800">
                <a:latin typeface="Arial" panose="020B0604020202020204" pitchFamily="34" charset="0"/>
                <a:cs typeface="Arial" panose="020B0604020202020204" pitchFamily="34" charset="0"/>
              </a:rPr>
              <a:t>Bệnh nhân được thăm khám lại thì phát hiện khó bắt mạch chân trái. Siêu âm ngay tại giường cho thấy phổ mạch đơn pha</a:t>
            </a:r>
          </a:p>
          <a:p>
            <a:pPr eaLnBrk="1" hangingPunct="1"/>
            <a:r>
              <a:rPr lang="en-US" altLang="en-US" sz="2800">
                <a:latin typeface="Arial" panose="020B0604020202020204" pitchFamily="34" charset="0"/>
                <a:cs typeface="Arial" panose="020B0604020202020204" pitchFamily="34" charset="0"/>
              </a:rPr>
              <a:t>CTA được thực hiện ngay sau đó</a:t>
            </a:r>
          </a:p>
          <a:p>
            <a:pPr eaLnBrk="1" hangingPunct="1"/>
            <a:r>
              <a:rPr lang="en-US" altLang="en-US" sz="2800">
                <a:latin typeface="Arial" panose="020B0604020202020204" pitchFamily="34" charset="0"/>
                <a:cs typeface="Arial" panose="020B0604020202020204" pitchFamily="34" charset="0"/>
              </a:rPr>
              <a:t>Thấy gì trên hình ảnh CT?</a:t>
            </a:r>
          </a:p>
        </p:txBody>
      </p:sp>
      <p:pic>
        <p:nvPicPr>
          <p:cNvPr id="59396" name="Picture 3"/>
          <p:cNvPicPr>
            <a:picLocks noChangeAspect="1" noChangeArrowheads="1"/>
          </p:cNvPicPr>
          <p:nvPr/>
        </p:nvPicPr>
        <p:blipFill>
          <a:blip r:embed="rId2">
            <a:extLst>
              <a:ext uri="{28A0092B-C50C-407E-A947-70E740481C1C}">
                <a14:useLocalDpi xmlns:a14="http://schemas.microsoft.com/office/drawing/2010/main" val="0"/>
              </a:ext>
            </a:extLst>
          </a:blip>
          <a:srcRect l="1675" t="17091"/>
          <a:stretch>
            <a:fillRect/>
          </a:stretch>
        </p:blipFill>
        <p:spPr bwMode="auto">
          <a:xfrm>
            <a:off x="6289675" y="1184275"/>
            <a:ext cx="5845175" cy="555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748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201613" y="452438"/>
            <a:ext cx="10668000" cy="1400175"/>
          </a:xfrm>
        </p:spPr>
        <p:txBody>
          <a:bodyPr/>
          <a:lstStyle/>
          <a:p>
            <a:pPr eaLnBrk="1" hangingPunct="1"/>
            <a:r>
              <a:rPr lang="en-US" altLang="en-US" sz="4000">
                <a:latin typeface="Arial" panose="020B0604020202020204" pitchFamily="34" charset="0"/>
                <a:cs typeface="Arial" panose="020B0604020202020204" pitchFamily="34" charset="0"/>
              </a:rPr>
              <a:t>Có cần thiết chụp CTA trong trường hợp này?</a:t>
            </a:r>
            <a:br>
              <a:rPr lang="en-US" altLang="en-US" sz="4000">
                <a:latin typeface="Arial" panose="020B0604020202020204" pitchFamily="34" charset="0"/>
                <a:cs typeface="Arial" panose="020B0604020202020204" pitchFamily="34" charset="0"/>
              </a:rPr>
            </a:br>
            <a:r>
              <a:rPr lang="en-US" altLang="en-US" sz="4000">
                <a:latin typeface="Arial" panose="020B0604020202020204" pitchFamily="34" charset="0"/>
                <a:cs typeface="Arial" panose="020B0604020202020204" pitchFamily="34" charset="0"/>
              </a:rPr>
              <a:t>Chỉ định chụp CTA? </a:t>
            </a:r>
            <a:r>
              <a:rPr lang="en-US" altLang="en-US" sz="4000" i="1">
                <a:latin typeface="Arial" panose="020B0604020202020204" pitchFamily="34" charset="0"/>
                <a:cs typeface="Arial" panose="020B0604020202020204" pitchFamily="34" charset="0"/>
              </a:rPr>
              <a:t>45 giây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343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vi-VN" altLang="en-US" sz="4000">
                <a:latin typeface="Arial" panose="020B0604020202020204" pitchFamily="34" charset="0"/>
              </a:rPr>
              <a:t>Tại sao ĐM khoeo dễ bị tổn thương sau chấn thương vùng gối</a:t>
            </a:r>
            <a:r>
              <a:rPr lang="en-US" altLang="en-US" sz="4000"/>
              <a:t> </a:t>
            </a:r>
            <a:r>
              <a:rPr lang="en-US" altLang="en-US" sz="4000">
                <a:latin typeface="Arial" panose="020B0604020202020204" pitchFamily="34" charset="0"/>
                <a:cs typeface="Arial" panose="020B0604020202020204" pitchFamily="34" charset="0"/>
              </a:rPr>
              <a:t>?</a:t>
            </a:r>
            <a:r>
              <a:rPr lang="en-US" altLang="en-US" sz="4000" b="1">
                <a:cs typeface="Arial" panose="020B0604020202020204" pitchFamily="34" charset="0"/>
              </a:rPr>
              <a:t> </a:t>
            </a:r>
            <a:endParaRPr lang="en-US" altLang="en-US" sz="4000"/>
          </a:p>
        </p:txBody>
      </p:sp>
    </p:spTree>
    <p:extLst>
      <p:ext uri="{BB962C8B-B14F-4D97-AF65-F5344CB8AC3E}">
        <p14:creationId xmlns:p14="http://schemas.microsoft.com/office/powerpoint/2010/main" val="197008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85725" y="639763"/>
            <a:ext cx="8891588" cy="4978400"/>
          </a:xfrm>
        </p:spPr>
        <p:txBody>
          <a:bodyPr/>
          <a:lstStyle/>
          <a:p>
            <a:pPr marL="0" indent="0" eaLnBrk="1" hangingPunct="1">
              <a:buFont typeface="Wingdings 3" panose="05040102010807070707" pitchFamily="18" charset="2"/>
              <a:buNone/>
            </a:pPr>
            <a:r>
              <a:rPr lang="en-US" altLang="en-US" sz="2800" b="1" dirty="0" err="1">
                <a:latin typeface="Arial" panose="020B0604020202020204" pitchFamily="34" charset="0"/>
                <a:cs typeface="Arial" panose="020B0604020202020204" pitchFamily="34" charset="0"/>
              </a:rPr>
              <a:t>Bạn</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nghĩ</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điều</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gì</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xảy</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ra</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với</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khớp</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gối</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khi</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hình</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ảnh</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Xq</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trước</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đó</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chưa</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thấy</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tổn</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thương</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xương</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đáng</a:t>
            </a:r>
            <a:r>
              <a:rPr lang="en-US" altLang="en-US" sz="2800" b="1" dirty="0">
                <a:latin typeface="Arial" panose="020B0604020202020204" pitchFamily="34" charset="0"/>
                <a:cs typeface="Arial" panose="020B0604020202020204" pitchFamily="34" charset="0"/>
              </a:rPr>
              <a:t> </a:t>
            </a:r>
            <a:r>
              <a:rPr lang="en-US" altLang="en-US" sz="2800" b="1" dirty="0" err="1">
                <a:latin typeface="Arial" panose="020B0604020202020204" pitchFamily="34" charset="0"/>
                <a:cs typeface="Arial" panose="020B0604020202020204" pitchFamily="34" charset="0"/>
              </a:rPr>
              <a:t>kể</a:t>
            </a:r>
            <a:r>
              <a:rPr lang="en-US" altLang="en-US" sz="2800" b="1" dirty="0">
                <a:latin typeface="Arial" panose="020B0604020202020204" pitchFamily="34" charset="0"/>
                <a:cs typeface="Arial" panose="020B0604020202020204" pitchFamily="34" charset="0"/>
              </a:rPr>
              <a:t>? 30 </a:t>
            </a:r>
            <a:r>
              <a:rPr lang="en-US" altLang="en-US" sz="2800" b="1" dirty="0" err="1">
                <a:latin typeface="Arial" panose="020B0604020202020204" pitchFamily="34" charset="0"/>
                <a:cs typeface="Arial" panose="020B0604020202020204" pitchFamily="34" charset="0"/>
              </a:rPr>
              <a:t>giây</a:t>
            </a:r>
            <a:endParaRPr lang="en-US" altLang="en-US" sz="2800" dirty="0">
              <a:latin typeface="Arial" panose="020B0604020202020204" pitchFamily="34" charset="0"/>
              <a:cs typeface="Arial" panose="020B0604020202020204" pitchFamily="34" charset="0"/>
            </a:endParaRPr>
          </a:p>
        </p:txBody>
      </p:sp>
      <p:pic>
        <p:nvPicPr>
          <p:cNvPr id="62467" name="Picture 6"/>
          <p:cNvPicPr>
            <a:picLocks noChangeAspect="1" noChangeArrowheads="1"/>
          </p:cNvPicPr>
          <p:nvPr/>
        </p:nvPicPr>
        <p:blipFill>
          <a:blip r:embed="rId2">
            <a:extLst>
              <a:ext uri="{28A0092B-C50C-407E-A947-70E740481C1C}">
                <a14:useLocalDpi xmlns:a14="http://schemas.microsoft.com/office/drawing/2010/main" val="0"/>
              </a:ext>
            </a:extLst>
          </a:blip>
          <a:srcRect r="19443"/>
          <a:stretch>
            <a:fillRect/>
          </a:stretch>
        </p:blipFill>
        <p:spPr bwMode="auto">
          <a:xfrm>
            <a:off x="8526463" y="1093788"/>
            <a:ext cx="4222750" cy="639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6078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363</Words>
  <Application>Microsoft Office PowerPoint</Application>
  <PresentationFormat>Widescreen</PresentationFormat>
  <Paragraphs>12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vt:lpstr>
      <vt:lpstr>Century Gothic</vt:lpstr>
      <vt:lpstr>Wingdings 3</vt:lpstr>
      <vt:lpstr>Ion</vt:lpstr>
      <vt:lpstr>Ca lâm sàng 4</vt:lpstr>
      <vt:lpstr>PowerPoint Presentation</vt:lpstr>
      <vt:lpstr>PowerPoint Presentation</vt:lpstr>
      <vt:lpstr>Khám thấy khớp gối sưng, lỏng lẻo, bác sĩ cho BN mang nẹp bột đùi bàn chân và nhập viện theo dõi thêm tình trạng chấn thương đầu. Khoảng 2 giờ theo dõi, ông tỉnh táo hơn và kết quả CT đầu cũng không có dấu hiệu chấn thương hay tụ máu trong sọ. Tuy nhiên, ông dần cảm giác toàn bộ chân ông ta bị tê, cũng như không thể cử động cổ chân hay ngón chân  được.</vt:lpstr>
      <vt:lpstr>PowerPoint Presentation</vt:lpstr>
      <vt:lpstr>Có cần thiết chụp CTA trong trường hợp này? Chỉ định chụp CTA? 45 giây</vt:lpstr>
      <vt:lpstr>Tại sao ĐM khoeo dễ bị tổn thương sau chấn thương vùng gối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lâm sàng 2</dc:title>
  <dc:creator>Huynh Minh Thanh</dc:creator>
  <cp:lastModifiedBy>Nguyen, Phu (Manufacturing, Clayton)</cp:lastModifiedBy>
  <cp:revision>8</cp:revision>
  <dcterms:created xsi:type="dcterms:W3CDTF">2020-06-01T03:01:16Z</dcterms:created>
  <dcterms:modified xsi:type="dcterms:W3CDTF">2020-06-03T08:38:17Z</dcterms:modified>
</cp:coreProperties>
</file>