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4963F-86A8-417F-B874-D8CBD18E08B5}"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30798-9C95-4894-85AD-5F4AC5D7AD0D}" type="slidenum">
              <a:rPr lang="en-US" smtClean="0"/>
              <a:t>‹#›</a:t>
            </a:fld>
            <a:endParaRPr lang="en-US"/>
          </a:p>
        </p:txBody>
      </p:sp>
    </p:spTree>
    <p:extLst>
      <p:ext uri="{BB962C8B-B14F-4D97-AF65-F5344CB8AC3E}">
        <p14:creationId xmlns:p14="http://schemas.microsoft.com/office/powerpoint/2010/main" val="364099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EA5DF7-D26B-4045-A7B8-6D255DD6152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929A1A4-2DA3-454D-8A47-BCE57650B12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984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CC7845-4AD9-472A-9BA1-A4A842A8F94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01634A4-7F5B-4D81-AD1F-CBBD87D9243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97778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B02D0E7-18F7-4FAE-A394-6E606822C8E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038D110-1D93-41FA-A040-A27CB007776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6745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02D0601-42E1-4081-8C3D-B30686FEA6E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92627E9-DD2D-4BB9-A002-498930BC032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2111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9F11990-D59F-4B17-A3BC-5CEECFEF1726}"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326AF79-424E-4F51-8480-907ECFF31AF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7391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53FE1FA-8452-432A-823C-E4C6568BE5B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323B3C0B-B218-493A-B638-E6652EA15F2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2029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965C40B-781A-483A-A11B-50AF73BFA35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2D702609-0F33-4BAF-BDD4-A4E225DA475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36686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201B2C-A0BE-4C02-BC48-79737452298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4DB6A0-6A8C-48DD-AC1E-9E9BA309EAB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7625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B754047-9978-44EC-AB79-FDA6D98207E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1BFB3AC-EF0E-474A-B39A-C105DB64FA3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3391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3AA5586-FCA5-453C-A25B-073C19A0449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7C69648-D6CF-474F-B7F6-EAD018AADB8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478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14A260-CB31-4785-96BF-98E59BEC44C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6B78D60-7472-4BA8-9EE4-8F76CD0E7E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278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E139397-2A15-43C6-A0B3-6DBACCB88E8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17720F-6A35-4194-9C55-3ED846E22C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86512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257DA50-1EDD-451A-8461-13F05DE6B61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C9BB86B-D340-4163-A506-A509A5D5327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4447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E04ECE-7886-40F8-BCCC-64BE0FB164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B500126-2C20-4FFD-81B9-25CC7F5CCC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1493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D2E42FB-8C4A-4C88-94A0-BFA5EC17C2D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5C72626-7E24-41D7-9946-2AC1CE94738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1543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727144-DF00-4A23-BF93-7351CFE5252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63F0A59-3A61-4325-83FB-F3834528A8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2413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4137BEA-2DDA-4F35-936B-0D96195CB6A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BAFCC60-4908-4E93-B180-513AFCC7D94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1432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0128B4C-D136-472E-A2BB-709A4233A64B}"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6DE471E-B2C0-49AC-842E-8E8D3B18214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481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sz="5400" b="1">
                <a:latin typeface="Cambria" panose="02040503050406030204" pitchFamily="18" charset="0"/>
              </a:rPr>
              <a:t>Ca lâm sàng </a:t>
            </a:r>
            <a:r>
              <a:rPr lang="vi-VN" altLang="en-US" sz="5400" b="1">
                <a:latin typeface="Cambria" panose="02040503050406030204" pitchFamily="18" charset="0"/>
              </a:rPr>
              <a:t>5</a:t>
            </a:r>
            <a:endParaRPr lang="en-US" altLang="en-US" sz="5400" b="1">
              <a:latin typeface="Cambria" panose="02040503050406030204" pitchFamily="18" charset="0"/>
            </a:endParaRPr>
          </a:p>
        </p:txBody>
      </p:sp>
      <p:sp>
        <p:nvSpPr>
          <p:cNvPr id="64515" name="Content Placeholder 2"/>
          <p:cNvSpPr>
            <a:spLocks noGrp="1"/>
          </p:cNvSpPr>
          <p:nvPr>
            <p:ph idx="1"/>
          </p:nvPr>
        </p:nvSpPr>
        <p:spPr>
          <a:xfrm>
            <a:off x="695325" y="1665288"/>
            <a:ext cx="10845800" cy="4195762"/>
          </a:xfrm>
        </p:spPr>
        <p:txBody>
          <a:bodyPr/>
          <a:lstStyle/>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Bệnh nhân nam 55 tuổi tiền căn viêm phế quản mạn. Ông nhập viện vì gãy kín 1/3 giữa thân 2 xương cẳng chân do xe gắn máy đụng đâm thẳng vào cẳng chân trái. Không bị chấn thương vùng đầu. Không có dấu hiệu tổn thương mạch máu hay thần kinh. Ngày thứ 2 sau tai nạn ông cảm thấy khó thở và sốt nhưng không ho.</a:t>
            </a:r>
          </a:p>
        </p:txBody>
      </p:sp>
    </p:spTree>
    <p:extLst>
      <p:ext uri="{BB962C8B-B14F-4D97-AF65-F5344CB8AC3E}">
        <p14:creationId xmlns:p14="http://schemas.microsoft.com/office/powerpoint/2010/main" val="295321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a:latin typeface="Arial" panose="020B0604020202020204" pitchFamily="34" charset="0"/>
                <a:cs typeface="Arial" panose="020B0604020202020204" pitchFamily="34" charset="0"/>
              </a:rPr>
              <a:t>Khám lâm sàng</a:t>
            </a:r>
          </a:p>
        </p:txBody>
      </p:sp>
      <p:sp>
        <p:nvSpPr>
          <p:cNvPr id="65539" name="Content Placeholder 2"/>
          <p:cNvSpPr>
            <a:spLocks noGrp="1"/>
          </p:cNvSpPr>
          <p:nvPr>
            <p:ph idx="1"/>
          </p:nvPr>
        </p:nvSpPr>
        <p:spPr>
          <a:xfrm>
            <a:off x="415925" y="1381125"/>
            <a:ext cx="11507788" cy="4195763"/>
          </a:xfrm>
        </p:spPr>
        <p:txBody>
          <a:bodyPr/>
          <a:lstStyle/>
          <a:p>
            <a:r>
              <a:rPr lang="en-US" altLang="en-US" sz="2800">
                <a:latin typeface="Arial" panose="020B0604020202020204" pitchFamily="34" charset="0"/>
                <a:cs typeface="Arial" panose="020B0604020202020204" pitchFamily="34" charset="0"/>
              </a:rPr>
              <a:t>Bệnh nhân ngủ gà, trả lời chậm chạp, lúc sai lúc đúng. Không có dấu thần kinh khu trú</a:t>
            </a:r>
          </a:p>
          <a:p>
            <a:r>
              <a:rPr lang="en-US" altLang="en-US" sz="2800">
                <a:latin typeface="Arial" panose="020B0604020202020204" pitchFamily="34" charset="0"/>
                <a:cs typeface="Arial" panose="020B0604020202020204" pitchFamily="34" charset="0"/>
              </a:rPr>
              <a:t>Nhiệt độ: 39 </a:t>
            </a:r>
            <a:r>
              <a:rPr lang="en-US" altLang="en-US" sz="2800" baseline="30000">
                <a:latin typeface="Arial" panose="020B0604020202020204" pitchFamily="34" charset="0"/>
                <a:cs typeface="Arial" panose="020B0604020202020204" pitchFamily="34" charset="0"/>
              </a:rPr>
              <a:t>0</a:t>
            </a:r>
            <a:r>
              <a:rPr lang="en-US" altLang="en-US" sz="2800">
                <a:latin typeface="Arial" panose="020B0604020202020204" pitchFamily="34" charset="0"/>
                <a:cs typeface="Arial" panose="020B0604020202020204" pitchFamily="34" charset="0"/>
              </a:rPr>
              <a:t>C  Mạch 120 lần/phút, nhanh, nhẹ  HA: 100/60 mmHg</a:t>
            </a:r>
          </a:p>
          <a:p>
            <a:r>
              <a:rPr lang="en-US" altLang="en-US" sz="2800">
                <a:latin typeface="Arial" panose="020B0604020202020204" pitchFamily="34" charset="0"/>
                <a:cs typeface="Arial" panose="020B0604020202020204" pitchFamily="34" charset="0"/>
              </a:rPr>
              <a:t>Nhịp thở: 30 lần/ phút</a:t>
            </a:r>
          </a:p>
          <a:p>
            <a:r>
              <a:rPr lang="en-US" altLang="en-US" sz="2800">
                <a:latin typeface="Arial" panose="020B0604020202020204" pitchFamily="34" charset="0"/>
                <a:cs typeface="Arial" panose="020B0604020202020204" pitchFamily="34" charset="0"/>
              </a:rPr>
              <a:t>Cánh mũi phập phồng. Nhìn thấy rõ cơ ức đòn chủm hoạt động. Nghe phổi không ran</a:t>
            </a:r>
          </a:p>
          <a:p>
            <a:r>
              <a:rPr lang="en-US" altLang="en-US" sz="2800">
                <a:latin typeface="Arial" panose="020B0604020202020204" pitchFamily="34" charset="0"/>
                <a:cs typeface="Arial" panose="020B0604020202020204" pitchFamily="34" charset="0"/>
              </a:rPr>
              <a:t>Da niêm hồng </a:t>
            </a:r>
          </a:p>
          <a:p>
            <a:r>
              <a:rPr lang="en-US" altLang="en-US" sz="2800">
                <a:latin typeface="Arial" panose="020B0604020202020204" pitchFamily="34" charset="0"/>
                <a:cs typeface="Arial" panose="020B0604020202020204" pitchFamily="34" charset="0"/>
              </a:rPr>
              <a:t>Có dấu xuất huyết dạng chấm ở kết mạc mắt và nền cổ kín đáo</a:t>
            </a:r>
          </a:p>
          <a:p>
            <a:pPr>
              <a:buFont typeface="Wingdings 3" panose="05040102010807070707" pitchFamily="18" charset="2"/>
              <a:buNone/>
            </a:pPr>
            <a:endParaRPr lang="en-US" altLang="en-US" sz="2800">
              <a:latin typeface="Arial" panose="020B0604020202020204" pitchFamily="34" charset="0"/>
              <a:cs typeface="Arial" panose="020B0604020202020204" pitchFamily="34" charset="0"/>
            </a:endParaRPr>
          </a:p>
          <a:p>
            <a:endParaRPr lang="en-US" alt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33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endParaRPr lang="en-US" altLang="en-US"/>
          </a:p>
        </p:txBody>
      </p:sp>
      <p:pic>
        <p:nvPicPr>
          <p:cNvPr id="66563" name="Picture 12"/>
          <p:cNvPicPr>
            <a:picLocks noChangeAspect="1" noChangeArrowheads="1"/>
          </p:cNvPicPr>
          <p:nvPr/>
        </p:nvPicPr>
        <p:blipFill>
          <a:blip r:embed="rId2">
            <a:extLst>
              <a:ext uri="{28A0092B-C50C-407E-A947-70E740481C1C}">
                <a14:useLocalDpi xmlns:a14="http://schemas.microsoft.com/office/drawing/2010/main" val="0"/>
              </a:ext>
            </a:extLst>
          </a:blip>
          <a:srcRect l="19359" t="17691" r="24359" b="26010"/>
          <a:stretch>
            <a:fillRect/>
          </a:stretch>
        </p:blipFill>
        <p:spPr bwMode="auto">
          <a:xfrm>
            <a:off x="5156200" y="206375"/>
            <a:ext cx="3640138"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4"/>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sp>
        <p:nvSpPr>
          <p:cNvPr id="66565" name="Rectangle 5"/>
          <p:cNvSpPr>
            <a:spLocks noChangeArrowheads="1"/>
          </p:cNvSpPr>
          <p:nvPr/>
        </p:nvSpPr>
        <p:spPr bwMode="auto">
          <a:xfrm>
            <a:off x="0" y="8697913"/>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pic>
        <p:nvPicPr>
          <p:cNvPr id="6656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l="4112" r="3889"/>
          <a:stretch>
            <a:fillRect/>
          </a:stretch>
        </p:blipFill>
        <p:spPr>
          <a:xfrm>
            <a:off x="0" y="206375"/>
            <a:ext cx="4689475" cy="5510213"/>
          </a:xfrm>
        </p:spPr>
      </p:pic>
      <p:sp>
        <p:nvSpPr>
          <p:cNvPr id="66568" name="Rectangle 2"/>
          <p:cNvSpPr>
            <a:spLocks noChangeArrowheads="1"/>
          </p:cNvSpPr>
          <p:nvPr/>
        </p:nvSpPr>
        <p:spPr bwMode="auto">
          <a:xfrm>
            <a:off x="350838" y="5716588"/>
            <a:ext cx="83518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2800" b="1">
                <a:latin typeface="Arial" panose="020B0604020202020204" pitchFamily="34" charset="0"/>
                <a:cs typeface="Arial" panose="020B0604020202020204" pitchFamily="34" charset="0"/>
              </a:rPr>
              <a:t>Hãy nêu các nguyên nhân có thể gây nên tình trạng bệnh hiện tại ?</a:t>
            </a:r>
            <a:endParaRPr lang="en-US" altLang="en-US" sz="2800"/>
          </a:p>
        </p:txBody>
      </p:sp>
    </p:spTree>
    <p:extLst>
      <p:ext uri="{BB962C8B-B14F-4D97-AF65-F5344CB8AC3E}">
        <p14:creationId xmlns:p14="http://schemas.microsoft.com/office/powerpoint/2010/main" val="193129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z="4000" b="1" dirty="0" err="1">
                <a:latin typeface="Arial" panose="020B0604020202020204" pitchFamily="34" charset="0"/>
                <a:cs typeface="Arial" panose="020B0604020202020204" pitchFamily="34" charset="0"/>
              </a:rPr>
              <a:t>Hãy</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nêu</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các</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nguyên</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nhân</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có</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thể</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có</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gây</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nên</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tình</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trạng</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bệnh</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hiện</a:t>
            </a:r>
            <a:r>
              <a:rPr lang="en-US" altLang="en-US" sz="4000" b="1"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tại</a:t>
            </a:r>
            <a:r>
              <a:rPr lang="en-US" altLang="en-US" sz="4000" b="1" dirty="0">
                <a:latin typeface="Arial" panose="020B0604020202020204" pitchFamily="34" charset="0"/>
                <a:cs typeface="Arial" panose="020B0604020202020204" pitchFamily="34" charset="0"/>
              </a:rPr>
              <a:t> ?</a:t>
            </a:r>
            <a:br>
              <a:rPr lang="en-US" altLang="en-US" sz="4000" dirty="0">
                <a:latin typeface="Arial" panose="020B0604020202020204" pitchFamily="34" charset="0"/>
                <a:cs typeface="Arial" panose="020B0604020202020204" pitchFamily="34" charset="0"/>
              </a:rPr>
            </a:br>
            <a:endParaRPr lang="en-US" altLang="en-US" sz="4000"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65846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23863" y="127000"/>
            <a:ext cx="9404350" cy="1400175"/>
          </a:xfrm>
        </p:spPr>
        <p:txBody>
          <a:bodyPr/>
          <a:lstStyle/>
          <a:p>
            <a:pPr eaLnBrk="1" hangingPunct="1"/>
            <a:r>
              <a:rPr lang="en-US" altLang="en-US" b="1"/>
              <a:t>CLS</a:t>
            </a:r>
          </a:p>
        </p:txBody>
      </p:sp>
      <p:sp>
        <p:nvSpPr>
          <p:cNvPr id="66563" name="Content Placeholder 2"/>
          <p:cNvSpPr>
            <a:spLocks noGrp="1"/>
          </p:cNvSpPr>
          <p:nvPr>
            <p:ph idx="1"/>
          </p:nvPr>
        </p:nvSpPr>
        <p:spPr>
          <a:xfrm>
            <a:off x="424440" y="1443037"/>
            <a:ext cx="11317287" cy="4043363"/>
          </a:xfrm>
          <a:extLst>
            <a:ext uri="{909E8E84-426E-40dd-AFC4-6F175D3DCCD1}"/>
            <a:ext uri="{91240B29-F687-4f45-9708-019B960494DF}"/>
            <a:ext uri="{FAA26D3D-D897-4be2-8F04-BA451C77F1D7}"/>
          </a:extLst>
        </p:spPr>
        <p:txBody>
          <a:bodyPr numCol="2"/>
          <a:lstStyle/>
          <a:p>
            <a:pPr eaLnBrk="1" hangingPunct="1">
              <a:defRPr/>
            </a:pPr>
            <a:r>
              <a:rPr lang="en-US" altLang="en-US" sz="2800" dirty="0">
                <a:latin typeface="Arial" panose="020B0604020202020204" pitchFamily="34" charset="0"/>
                <a:ea typeface="+mj-ea"/>
                <a:cs typeface="Arial" panose="020B0604020202020204" pitchFamily="34" charset="0"/>
              </a:rPr>
              <a:t>RBC: 3.45 T/L (</a:t>
            </a:r>
            <a:r>
              <a:rPr lang="en-US" altLang="en-US" sz="2800" dirty="0" err="1">
                <a:latin typeface="Arial" panose="020B0604020202020204" pitchFamily="34" charset="0"/>
                <a:ea typeface="+mj-ea"/>
                <a:cs typeface="Arial" panose="020B0604020202020204" pitchFamily="34" charset="0"/>
              </a:rPr>
              <a:t>nam</a:t>
            </a:r>
            <a:r>
              <a:rPr lang="en-US" altLang="en-US" sz="2800" dirty="0">
                <a:latin typeface="Arial" panose="020B0604020202020204" pitchFamily="34" charset="0"/>
                <a:ea typeface="+mj-ea"/>
                <a:cs typeface="Arial" panose="020B0604020202020204" pitchFamily="34" charset="0"/>
              </a:rPr>
              <a:t>: 4.1-5.4)</a:t>
            </a:r>
          </a:p>
          <a:p>
            <a:pPr eaLnBrk="1" hangingPunct="1">
              <a:defRPr/>
            </a:pPr>
            <a:r>
              <a:rPr lang="en-US" altLang="en-US" sz="2800" dirty="0" err="1">
                <a:latin typeface="Arial" panose="020B0604020202020204" pitchFamily="34" charset="0"/>
                <a:ea typeface="+mj-ea"/>
                <a:cs typeface="Arial" panose="020B0604020202020204" pitchFamily="34" charset="0"/>
              </a:rPr>
              <a:t>Hct</a:t>
            </a:r>
            <a:r>
              <a:rPr lang="en-US" altLang="en-US" sz="2800" dirty="0">
                <a:latin typeface="Arial" panose="020B0604020202020204" pitchFamily="34" charset="0"/>
                <a:ea typeface="+mj-ea"/>
                <a:cs typeface="Arial" panose="020B0604020202020204" pitchFamily="34" charset="0"/>
              </a:rPr>
              <a:t>: 29.6 % ( </a:t>
            </a:r>
            <a:r>
              <a:rPr lang="en-US" altLang="en-US" sz="2800" dirty="0" err="1">
                <a:latin typeface="Arial" panose="020B0604020202020204" pitchFamily="34" charset="0"/>
                <a:ea typeface="+mj-ea"/>
                <a:cs typeface="Arial" panose="020B0604020202020204" pitchFamily="34" charset="0"/>
              </a:rPr>
              <a:t>nam</a:t>
            </a:r>
            <a:r>
              <a:rPr lang="en-US" altLang="en-US" sz="2800" dirty="0">
                <a:latin typeface="Arial" panose="020B0604020202020204" pitchFamily="34" charset="0"/>
                <a:ea typeface="+mj-ea"/>
                <a:cs typeface="Arial" panose="020B0604020202020204" pitchFamily="34" charset="0"/>
              </a:rPr>
              <a:t>: 45-52)</a:t>
            </a:r>
          </a:p>
          <a:p>
            <a:pPr eaLnBrk="1" hangingPunct="1">
              <a:defRPr/>
            </a:pPr>
            <a:r>
              <a:rPr lang="en-US" altLang="en-US" sz="2800" dirty="0" err="1">
                <a:latin typeface="Arial" panose="020B0604020202020204" pitchFamily="34" charset="0"/>
                <a:ea typeface="+mj-ea"/>
                <a:cs typeface="Arial" panose="020B0604020202020204" pitchFamily="34" charset="0"/>
              </a:rPr>
              <a:t>Hb</a:t>
            </a:r>
            <a:r>
              <a:rPr lang="en-US" altLang="en-US" sz="2800" dirty="0">
                <a:latin typeface="Arial" panose="020B0604020202020204" pitchFamily="34" charset="0"/>
                <a:ea typeface="+mj-ea"/>
                <a:cs typeface="Arial" panose="020B0604020202020204" pitchFamily="34" charset="0"/>
              </a:rPr>
              <a:t>: 10  g/dl (</a:t>
            </a:r>
            <a:r>
              <a:rPr lang="en-US" altLang="en-US" sz="2800" dirty="0" err="1">
                <a:latin typeface="Arial" panose="020B0604020202020204" pitchFamily="34" charset="0"/>
                <a:ea typeface="+mj-ea"/>
                <a:cs typeface="Arial" panose="020B0604020202020204" pitchFamily="34" charset="0"/>
              </a:rPr>
              <a:t>nam</a:t>
            </a:r>
            <a:r>
              <a:rPr lang="en-US" altLang="en-US" sz="2800" dirty="0">
                <a:latin typeface="Arial" panose="020B0604020202020204" pitchFamily="34" charset="0"/>
                <a:ea typeface="+mj-ea"/>
                <a:cs typeface="Arial" panose="020B0604020202020204" pitchFamily="34" charset="0"/>
              </a:rPr>
              <a:t>: 14-18)</a:t>
            </a:r>
          </a:p>
          <a:p>
            <a:pPr eaLnBrk="1" hangingPunct="1">
              <a:defRPr/>
            </a:pPr>
            <a:r>
              <a:rPr lang="en-US" altLang="en-US" sz="2800" dirty="0">
                <a:latin typeface="Arial" panose="020B0604020202020204" pitchFamily="34" charset="0"/>
                <a:ea typeface="+mj-ea"/>
                <a:cs typeface="Arial" panose="020B0604020202020204" pitchFamily="34" charset="0"/>
              </a:rPr>
              <a:t>WBC:9.6 G/L (5.2-10.8)</a:t>
            </a:r>
          </a:p>
          <a:p>
            <a:pPr eaLnBrk="1" hangingPunct="1">
              <a:defRPr/>
            </a:pPr>
            <a:r>
              <a:rPr lang="en-US" altLang="en-US" sz="2800" dirty="0">
                <a:latin typeface="Arial" panose="020B0604020202020204" pitchFamily="34" charset="0"/>
                <a:ea typeface="+mj-ea"/>
                <a:cs typeface="Arial" panose="020B0604020202020204" pitchFamily="34" charset="0"/>
              </a:rPr>
              <a:t>PLT 100G/L (200-400)</a:t>
            </a:r>
          </a:p>
          <a:p>
            <a:pPr>
              <a:defRPr/>
            </a:pPr>
            <a:r>
              <a:rPr lang="en-US" sz="2800" dirty="0">
                <a:latin typeface="Arial" panose="020B0604020202020204" pitchFamily="34" charset="0"/>
                <a:ea typeface="+mj-ea"/>
                <a:cs typeface="Arial" panose="020B0604020202020204" pitchFamily="34" charset="0"/>
              </a:rPr>
              <a:t>BUN: 16 mg/dl (7-20)</a:t>
            </a:r>
          </a:p>
          <a:p>
            <a:pPr>
              <a:defRPr/>
            </a:pPr>
            <a:r>
              <a:rPr lang="en-US" sz="2800" dirty="0">
                <a:latin typeface="Arial" panose="020B0604020202020204" pitchFamily="34" charset="0"/>
                <a:ea typeface="+mj-ea"/>
                <a:cs typeface="Arial" panose="020B0604020202020204" pitchFamily="34" charset="0"/>
              </a:rPr>
              <a:t>Creatinine: 0,9mg/dl (0.8-1.2)</a:t>
            </a:r>
          </a:p>
          <a:p>
            <a:pPr>
              <a:defRPr/>
            </a:pPr>
            <a:r>
              <a:rPr lang="en-US" sz="2800" dirty="0" err="1">
                <a:latin typeface="Arial" panose="020B0604020202020204" pitchFamily="34" charset="0"/>
                <a:ea typeface="+mj-ea"/>
                <a:cs typeface="Arial" panose="020B0604020202020204" pitchFamily="34" charset="0"/>
              </a:rPr>
              <a:t>Glycemia</a:t>
            </a:r>
            <a:r>
              <a:rPr lang="en-US" sz="2800" dirty="0">
                <a:latin typeface="Arial" panose="020B0604020202020204" pitchFamily="34" charset="0"/>
                <a:ea typeface="+mj-ea"/>
                <a:cs typeface="Arial" panose="020B0604020202020204" pitchFamily="34" charset="0"/>
              </a:rPr>
              <a:t>: 106 mg/dl</a:t>
            </a:r>
          </a:p>
          <a:p>
            <a:pPr>
              <a:defRPr/>
            </a:pPr>
            <a:r>
              <a:rPr lang="en-US" sz="2800" dirty="0">
                <a:latin typeface="Arial" panose="020B0604020202020204" pitchFamily="34" charset="0"/>
                <a:ea typeface="+mj-ea"/>
                <a:cs typeface="Arial" panose="020B0604020202020204" pitchFamily="34" charset="0"/>
              </a:rPr>
              <a:t>SGOT: 14UI,   SGPT: 16UI</a:t>
            </a:r>
          </a:p>
          <a:p>
            <a:pPr>
              <a:defRPr/>
            </a:pPr>
            <a:r>
              <a:rPr lang="en-US" sz="2800" dirty="0">
                <a:latin typeface="Arial" panose="020B0604020202020204" pitchFamily="34" charset="0"/>
                <a:ea typeface="+mj-ea"/>
                <a:cs typeface="Arial" panose="020B0604020202020204" pitchFamily="34" charset="0"/>
              </a:rPr>
              <a:t>Serum Lactate: 0,8mmol/L (0.5-1.6)</a:t>
            </a:r>
          </a:p>
          <a:p>
            <a:pPr eaLnBrk="1" hangingPunct="1">
              <a:defRPr/>
            </a:pPr>
            <a:r>
              <a:rPr lang="en-US" altLang="en-US" sz="2800" dirty="0">
                <a:latin typeface="Arial" panose="020B0604020202020204" pitchFamily="34" charset="0"/>
                <a:ea typeface="+mj-ea"/>
                <a:cs typeface="Arial" panose="020B0604020202020204" pitchFamily="34" charset="0"/>
              </a:rPr>
              <a:t>CT </a:t>
            </a:r>
            <a:r>
              <a:rPr lang="en-US" altLang="en-US" sz="2800" dirty="0" err="1">
                <a:latin typeface="Arial" panose="020B0604020202020204" pitchFamily="34" charset="0"/>
                <a:ea typeface="+mj-ea"/>
                <a:cs typeface="Arial" panose="020B0604020202020204" pitchFamily="34" charset="0"/>
              </a:rPr>
              <a:t>đầu</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không</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tổn</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thương</a:t>
            </a:r>
            <a:endParaRPr lang="en-US" altLang="en-US" sz="2800" dirty="0">
              <a:latin typeface="Arial" panose="020B0604020202020204" pitchFamily="34" charset="0"/>
              <a:ea typeface="+mj-ea"/>
              <a:cs typeface="Arial" panose="020B0604020202020204" pitchFamily="34" charset="0"/>
            </a:endParaRPr>
          </a:p>
          <a:p>
            <a:pPr eaLnBrk="1" hangingPunct="1">
              <a:defRPr/>
            </a:pPr>
            <a:r>
              <a:rPr lang="en-US" altLang="en-US" sz="2800" dirty="0">
                <a:latin typeface="Arial" panose="020B0604020202020204" pitchFamily="34" charset="0"/>
                <a:ea typeface="+mj-ea"/>
                <a:cs typeface="Arial" panose="020B0604020202020204" pitchFamily="34" charset="0"/>
              </a:rPr>
              <a:t>XQ </a:t>
            </a:r>
            <a:r>
              <a:rPr lang="en-US" altLang="en-US" sz="2800" dirty="0" err="1">
                <a:latin typeface="Arial" panose="020B0604020202020204" pitchFamily="34" charset="0"/>
                <a:ea typeface="+mj-ea"/>
                <a:cs typeface="Arial" panose="020B0604020202020204" pitchFamily="34" charset="0"/>
              </a:rPr>
              <a:t>phổi</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không</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thâm</a:t>
            </a:r>
            <a:r>
              <a:rPr lang="en-US" altLang="en-US" sz="2800" dirty="0">
                <a:latin typeface="Arial" panose="020B0604020202020204" pitchFamily="34" charset="0"/>
                <a:ea typeface="+mj-ea"/>
                <a:cs typeface="Arial" panose="020B0604020202020204" pitchFamily="34" charset="0"/>
              </a:rPr>
              <a:t> </a:t>
            </a:r>
            <a:r>
              <a:rPr lang="en-US" altLang="en-US" sz="2800" dirty="0" err="1">
                <a:latin typeface="Arial" panose="020B0604020202020204" pitchFamily="34" charset="0"/>
                <a:ea typeface="+mj-ea"/>
                <a:cs typeface="Arial" panose="020B0604020202020204" pitchFamily="34" charset="0"/>
              </a:rPr>
              <a:t>nhiễm</a:t>
            </a:r>
            <a:endParaRPr lang="en-US" altLang="en-US" sz="28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2107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31788" y="452438"/>
            <a:ext cx="9718675" cy="1400175"/>
          </a:xfrm>
        </p:spPr>
        <p:txBody>
          <a:bodyPr/>
          <a:lstStyle/>
          <a:p>
            <a:r>
              <a:rPr lang="en-US" altLang="en-US" b="1">
                <a:latin typeface="Arial" panose="020B0604020202020204" pitchFamily="34" charset="0"/>
                <a:cs typeface="Arial" panose="020B0604020202020204" pitchFamily="34" charset="0"/>
              </a:rPr>
              <a:t>Chẩn đoán phân biệt? Chẩn đoán nào được nghĩ đến nhiều nhất? </a:t>
            </a:r>
            <a:r>
              <a:rPr lang="en-US" altLang="en-US" sz="3200" i="1">
                <a:latin typeface="Arial" panose="020B0604020202020204" pitchFamily="34" charset="0"/>
                <a:cs typeface="Arial" panose="020B0604020202020204" pitchFamily="34" charset="0"/>
              </a:rPr>
              <a:t>45 giây</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26989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latin typeface="Arial" panose="020B0604020202020204" pitchFamily="34" charset="0"/>
                <a:cs typeface="Arial" panose="020B0604020202020204" pitchFamily="34" charset="0"/>
              </a:rPr>
              <a:t>Trong TMMDM, mỡ từ đâu đến?</a:t>
            </a:r>
          </a:p>
        </p:txBody>
      </p:sp>
      <p:sp>
        <p:nvSpPr>
          <p:cNvPr id="71683" name="Content Placeholder 2"/>
          <p:cNvSpPr>
            <a:spLocks noGrp="1"/>
          </p:cNvSpPr>
          <p:nvPr>
            <p:ph idx="1"/>
          </p:nvPr>
        </p:nvSpPr>
        <p:spPr>
          <a:xfrm>
            <a:off x="908050" y="1512888"/>
            <a:ext cx="10756900" cy="4195762"/>
          </a:xfrm>
        </p:spPr>
        <p:txBody>
          <a:bodyPr/>
          <a:lstStyle/>
          <a:p>
            <a:pPr marL="514350" indent="-514350" algn="just">
              <a:lnSpc>
                <a:spcPct val="150000"/>
              </a:lnSpc>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Từ mô mỡ theo các vi động mạch đến các cơ quan đích</a:t>
            </a:r>
          </a:p>
          <a:p>
            <a:pPr marL="514350" indent="-514350" algn="just">
              <a:lnSpc>
                <a:spcPct val="150000"/>
              </a:lnSpc>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Tổng hợp ở gan sau chấn thương theo hệ tĩnh mạch vào máu</a:t>
            </a:r>
          </a:p>
          <a:p>
            <a:pPr marL="514350" indent="-514350" algn="just">
              <a:lnSpc>
                <a:spcPct val="150000"/>
              </a:lnSpc>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Các axit béo tự do từ các giọt mỡ tủy xương gây ra triệu chứng</a:t>
            </a:r>
          </a:p>
          <a:p>
            <a:pPr marL="514350" indent="-514350" algn="just">
              <a:lnSpc>
                <a:spcPct val="150000"/>
              </a:lnSpc>
              <a:buFont typeface="Century Gothic" panose="020B0502020202020204" pitchFamily="34" charset="0"/>
              <a:buAutoNum type="alphaUcPeriod"/>
            </a:pPr>
            <a:r>
              <a:rPr lang="en-US" altLang="en-US" sz="2800">
                <a:latin typeface="Arial" panose="020B0604020202020204" pitchFamily="34" charset="0"/>
                <a:cs typeface="Arial" panose="020B0604020202020204" pitchFamily="34" charset="0"/>
              </a:rPr>
              <a:t>Mỡ tủy xương theo hệ tĩnh mạch vào tim qua lỗ bầu dục sang hệ động mạch</a:t>
            </a:r>
          </a:p>
          <a:p>
            <a:pPr marL="514350" indent="-514350" algn="just">
              <a:lnSpc>
                <a:spcPct val="150000"/>
              </a:lnSpc>
              <a:buFont typeface="Century Gothic" panose="020B0502020202020204" pitchFamily="34" charset="0"/>
              <a:buAutoNum type="alphaUcPeriod"/>
            </a:pPr>
            <a:endParaRPr lang="en-US" alt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77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36563" y="452438"/>
            <a:ext cx="10190162" cy="1400175"/>
          </a:xfrm>
        </p:spPr>
        <p:txBody>
          <a:bodyPr/>
          <a:lstStyle/>
          <a:p>
            <a:pPr eaLnBrk="1" hangingPunct="1"/>
            <a:r>
              <a:rPr lang="en-US" altLang="en-US" sz="4000" b="1">
                <a:latin typeface="Arial" panose="020B0604020202020204" pitchFamily="34" charset="0"/>
                <a:cs typeface="Arial" panose="020B0604020202020204" pitchFamily="34" charset="0"/>
              </a:rPr>
              <a:t>Điều trị và tiên lượng bệnh nhân? </a:t>
            </a:r>
            <a:r>
              <a:rPr lang="en-US" altLang="en-US" sz="3600" i="1">
                <a:latin typeface="Arial" panose="020B0604020202020204" pitchFamily="34" charset="0"/>
                <a:cs typeface="Arial" panose="020B0604020202020204" pitchFamily="34" charset="0"/>
              </a:rPr>
              <a:t>45 giây</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118698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386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Century Gothic</vt:lpstr>
      <vt:lpstr>Wingdings 3</vt:lpstr>
      <vt:lpstr>Ion</vt:lpstr>
      <vt:lpstr>Ca lâm sàng 5</vt:lpstr>
      <vt:lpstr>Khám lâm sàng</vt:lpstr>
      <vt:lpstr>PowerPoint Presentation</vt:lpstr>
      <vt:lpstr>Hãy nêu các nguyên nhân có thể có gây nên tình trạng bệnh hiện tại ? </vt:lpstr>
      <vt:lpstr>CLS</vt:lpstr>
      <vt:lpstr>Chẩn đoán phân biệt? Chẩn đoán nào được nghĩ đến nhiều nhất? 45 giây</vt:lpstr>
      <vt:lpstr>Trong TMMDM, mỡ từ đâu đến?</vt:lpstr>
      <vt:lpstr>Điều trị và tiên lượng bệnh nhân? 45 giây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2</dc:title>
  <dc:creator>Huynh Minh Thanh</dc:creator>
  <cp:lastModifiedBy>Nguyen, Phu (Manufacturing, Clayton)</cp:lastModifiedBy>
  <cp:revision>10</cp:revision>
  <dcterms:created xsi:type="dcterms:W3CDTF">2020-06-01T03:01:16Z</dcterms:created>
  <dcterms:modified xsi:type="dcterms:W3CDTF">2020-06-03T08:37:39Z</dcterms:modified>
</cp:coreProperties>
</file>