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5" d="100"/>
          <a:sy n="45" d="100"/>
        </p:scale>
        <p:origin x="14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4963F-86A8-417F-B874-D8CBD18E08B5}"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30798-9C95-4894-85AD-5F4AC5D7AD0D}" type="slidenum">
              <a:rPr lang="en-US" smtClean="0"/>
              <a:t>‹#›</a:t>
            </a:fld>
            <a:endParaRPr lang="en-US"/>
          </a:p>
        </p:txBody>
      </p:sp>
    </p:spTree>
    <p:extLst>
      <p:ext uri="{BB962C8B-B14F-4D97-AF65-F5344CB8AC3E}">
        <p14:creationId xmlns:p14="http://schemas.microsoft.com/office/powerpoint/2010/main" val="364099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78F811A-1F2A-47A2-862B-A393520A7C25}" type="slidenum">
              <a:rPr lang="en-US" altLang="en-US" smtClean="0"/>
              <a:pPr/>
              <a:t>4</a:t>
            </a:fld>
            <a:endParaRPr lang="en-US" altLang="en-US"/>
          </a:p>
        </p:txBody>
      </p:sp>
    </p:spTree>
    <p:extLst>
      <p:ext uri="{BB962C8B-B14F-4D97-AF65-F5344CB8AC3E}">
        <p14:creationId xmlns:p14="http://schemas.microsoft.com/office/powerpoint/2010/main" val="210049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EA5DF7-D26B-4045-A7B8-6D255DD6152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929A1A4-2DA3-454D-8A47-BCE57650B12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984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CC7845-4AD9-472A-9BA1-A4A842A8F94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01634A4-7F5B-4D81-AD1F-CBBD87D9243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97778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B02D0E7-18F7-4FAE-A394-6E606822C8E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038D110-1D93-41FA-A040-A27CB007776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6745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02D0601-42E1-4081-8C3D-B30686FEA6E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92627E9-DD2D-4BB9-A002-498930BC032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2111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E9F11990-D59F-4B17-A3BC-5CEECFEF1726}"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9326AF79-424E-4F51-8480-907ECFF31AF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7391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53FE1FA-8452-432A-823C-E4C6568BE5B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323B3C0B-B218-493A-B638-E6652EA15F2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2029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965C40B-781A-483A-A11B-50AF73BFA35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2D702609-0F33-4BAF-BDD4-A4E225DA475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36686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7201B2C-A0BE-4C02-BC48-79737452298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4DB6A0-6A8C-48DD-AC1E-9E9BA309EAB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7625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B754047-9978-44EC-AB79-FDA6D98207E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1BFB3AC-EF0E-474A-B39A-C105DB64FA3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3391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3AA5586-FCA5-453C-A25B-073C19A0449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7C69648-D6CF-474F-B7F6-EAD018AADB8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478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14A260-CB31-4785-96BF-98E59BEC44C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6B78D60-7472-4BA8-9EE4-8F76CD0E7E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278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EE139397-2A15-43C6-A0B3-6DBACCB88E8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17720F-6A35-4194-9C55-3ED846E22C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86512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257DA50-1EDD-451A-8461-13F05DE6B61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C9BB86B-D340-4163-A506-A509A5D5327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4447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7E04ECE-7886-40F8-BCCC-64BE0FB164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B500126-2C20-4FFD-81B9-25CC7F5CCC8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1493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D2E42FB-8C4A-4C88-94A0-BFA5EC17C2D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5C72626-7E24-41D7-9946-2AC1CE94738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1543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3727144-DF00-4A23-BF93-7351CFE5252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63F0A59-3A61-4325-83FB-F3834528A88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2413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4137BEA-2DDA-4F35-936B-0D96195CB6A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9BAFCC60-4908-4E93-B180-513AFCC7D94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1432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0128B4C-D136-472E-A2BB-709A4233A64B}"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6DE471E-B2C0-49AC-842E-8E8D3B18214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481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altLang="en-US" sz="5400" b="1">
                <a:latin typeface="Cambria" panose="02040503050406030204" pitchFamily="18" charset="0"/>
              </a:rPr>
              <a:t>Ca lâm sàng 6</a:t>
            </a:r>
          </a:p>
        </p:txBody>
      </p:sp>
      <p:sp>
        <p:nvSpPr>
          <p:cNvPr id="75779" name="Content Placeholder 2"/>
          <p:cNvSpPr>
            <a:spLocks noGrp="1"/>
          </p:cNvSpPr>
          <p:nvPr>
            <p:ph idx="1"/>
          </p:nvPr>
        </p:nvSpPr>
        <p:spPr>
          <a:xfrm>
            <a:off x="381000" y="1412875"/>
            <a:ext cx="11479213" cy="4835525"/>
          </a:xfrm>
        </p:spPr>
        <p:txBody>
          <a:bodyPr/>
          <a:lstStyle/>
          <a:p>
            <a:pPr algn="just" eaLnBrk="1" hangingPunct="1">
              <a:lnSpc>
                <a:spcPct val="150000"/>
              </a:lnSpc>
            </a:pPr>
            <a:r>
              <a:rPr lang="en-US" altLang="en-US" sz="2800">
                <a:latin typeface="Arial" panose="020B0604020202020204" pitchFamily="34" charset="0"/>
                <a:cs typeface="Arial" panose="020B0604020202020204" pitchFamily="34" charset="0"/>
              </a:rPr>
              <a:t>Bệnh nhân nữ 60 tuổi, TC đái tháo đường, suy tim. Bệnh nhân gãy xương đầu dưới xương quay trái đã được điều trị bảo tồn bó bột cánh bàn tay 2 tháng. Nay BN đau buốt bàn tay hạn chế vận động và sưng nhiều nên tự tháo bỏ bột đến khám phòng khám của bạn.</a:t>
            </a:r>
          </a:p>
          <a:p>
            <a:pPr algn="just" eaLnBrk="1" hangingPunct="1">
              <a:lnSpc>
                <a:spcPct val="150000"/>
              </a:lnSpc>
            </a:pPr>
            <a:r>
              <a:rPr lang="en-US" altLang="en-US" sz="2800">
                <a:latin typeface="Arial" panose="020B0604020202020204" pitchFamily="34" charset="0"/>
                <a:cs typeface="Arial" panose="020B0604020202020204" pitchFamily="34" charset="0"/>
              </a:rPr>
              <a:t>Khám không có cử động bất thường, không có điểm đau chói vùng xương gãy.  Sờ da vùng cổ bàn tay hơi ấm, bong tróc thượng bì, phù nề bàn tay lên đến 1/3 dưới cẳng tay, hạn chế vận động cổ tay và bàn tay</a:t>
            </a:r>
          </a:p>
        </p:txBody>
      </p:sp>
    </p:spTree>
    <p:extLst>
      <p:ext uri="{BB962C8B-B14F-4D97-AF65-F5344CB8AC3E}">
        <p14:creationId xmlns:p14="http://schemas.microsoft.com/office/powerpoint/2010/main" val="42787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endParaRPr lang="en-US" altLang="en-US"/>
          </a:p>
        </p:txBody>
      </p:sp>
      <p:sp>
        <p:nvSpPr>
          <p:cNvPr id="76803" name="Content Placeholder 2"/>
          <p:cNvSpPr>
            <a:spLocks noGrp="1"/>
          </p:cNvSpPr>
          <p:nvPr>
            <p:ph idx="1"/>
          </p:nvPr>
        </p:nvSpPr>
        <p:spPr/>
        <p:txBody>
          <a:bodyPr/>
          <a:lstStyle/>
          <a:p>
            <a:pPr eaLnBrk="1" hangingPunct="1"/>
            <a:endParaRPr lang="en-US" altLang="en-US"/>
          </a:p>
        </p:txBody>
      </p:sp>
      <p:pic>
        <p:nvPicPr>
          <p:cNvPr id="7680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696913"/>
            <a:ext cx="6262688"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95325"/>
            <a:ext cx="4167188"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4"/>
          <p:cNvSpPr>
            <a:spLocks noChangeArrowheads="1"/>
          </p:cNvSpPr>
          <p:nvPr/>
        </p:nvSpPr>
        <p:spPr bwMode="auto">
          <a:xfrm>
            <a:off x="228600" y="289560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sp>
        <p:nvSpPr>
          <p:cNvPr id="76807" name="Rectangle 5"/>
          <p:cNvSpPr>
            <a:spLocks noChangeArrowheads="1"/>
          </p:cNvSpPr>
          <p:nvPr/>
        </p:nvSpPr>
        <p:spPr bwMode="auto">
          <a:xfrm>
            <a:off x="228600" y="5794375"/>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spTree>
    <p:extLst>
      <p:ext uri="{BB962C8B-B14F-4D97-AF65-F5344CB8AC3E}">
        <p14:creationId xmlns:p14="http://schemas.microsoft.com/office/powerpoint/2010/main" val="247842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71463" y="452438"/>
            <a:ext cx="10721975" cy="1400175"/>
          </a:xfrm>
        </p:spPr>
        <p:txBody>
          <a:bodyPr/>
          <a:lstStyle/>
          <a:p>
            <a:pPr eaLnBrk="1" hangingPunct="1"/>
            <a:r>
              <a:rPr lang="en-US" altLang="en-US" sz="4000" b="1">
                <a:latin typeface="Arial" panose="020B0604020202020204" pitchFamily="34" charset="0"/>
                <a:cs typeface="Arial" panose="020B0604020202020204" pitchFamily="34" charset="0"/>
              </a:rPr>
              <a:t>Hình ảnh Xq cho thấy bất thường gì? </a:t>
            </a:r>
            <a:r>
              <a:rPr lang="en-US" altLang="en-US" sz="3200" i="1">
                <a:latin typeface="Arial" panose="020B0604020202020204" pitchFamily="34" charset="0"/>
                <a:cs typeface="Arial" panose="020B0604020202020204" pitchFamily="34" charset="0"/>
              </a:rPr>
              <a:t>30 giây</a:t>
            </a:r>
          </a:p>
        </p:txBody>
      </p:sp>
      <p:pic>
        <p:nvPicPr>
          <p:cNvPr id="77828" name="Picture 3" descr="C:\Users\WED\Desktop\y4\cebdb327a865ed1352d5545f51dcd0_gallery.jpg"/>
          <p:cNvPicPr>
            <a:picLocks noChangeAspect="1" noChangeArrowheads="1"/>
          </p:cNvPicPr>
          <p:nvPr/>
        </p:nvPicPr>
        <p:blipFill>
          <a:blip r:embed="rId2">
            <a:extLst>
              <a:ext uri="{28A0092B-C50C-407E-A947-70E740481C1C}">
                <a14:useLocalDpi xmlns:a14="http://schemas.microsoft.com/office/drawing/2010/main" val="0"/>
              </a:ext>
            </a:extLst>
          </a:blip>
          <a:srcRect l="10637" t="4137" r="20901" b="28444"/>
          <a:stretch>
            <a:fillRect/>
          </a:stretch>
        </p:blipFill>
        <p:spPr bwMode="auto">
          <a:xfrm>
            <a:off x="8807450" y="2854325"/>
            <a:ext cx="2598738"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2230438"/>
            <a:ext cx="3941762"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Rectangle 2"/>
          <p:cNvSpPr>
            <a:spLocks noChangeArrowheads="1"/>
          </p:cNvSpPr>
          <p:nvPr/>
        </p:nvSpPr>
        <p:spPr bwMode="auto">
          <a:xfrm>
            <a:off x="8724900" y="2316163"/>
            <a:ext cx="3175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r>
              <a:rPr lang="en-US" altLang="en-US" sz="1800" i="1">
                <a:latin typeface="Arial" panose="020B0604020202020204" pitchFamily="34" charset="0"/>
                <a:cs typeface="Arial" panose="020B0604020202020204" pitchFamily="34" charset="0"/>
              </a:rPr>
              <a:t>(So với xương lành hình bên)</a:t>
            </a:r>
            <a:endParaRPr lang="en-US" altLang="en-US" sz="1800">
              <a:latin typeface="Calibri" panose="020F0502020204030204" pitchFamily="34" charset="0"/>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1357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17475" y="569913"/>
            <a:ext cx="11409363" cy="1400175"/>
          </a:xfrm>
        </p:spPr>
        <p:txBody>
          <a:bodyPr/>
          <a:lstStyle/>
          <a:p>
            <a:pPr eaLnBrk="1" hangingPunct="1"/>
            <a:r>
              <a:rPr lang="en-US" altLang="en-US" sz="3200" b="1">
                <a:latin typeface="Arial" panose="020B0604020202020204" pitchFamily="34" charset="0"/>
                <a:cs typeface="Arial" panose="020B0604020202020204" pitchFamily="34" charset="0"/>
              </a:rPr>
              <a:t>Tại sau bệnh nhân vẫn còn đau sau điều trị 2 tháng? </a:t>
            </a:r>
            <a:br>
              <a:rPr lang="en-US" altLang="en-US" sz="3200" b="1">
                <a:latin typeface="Arial" panose="020B0604020202020204" pitchFamily="34" charset="0"/>
                <a:cs typeface="Arial" panose="020B0604020202020204" pitchFamily="34" charset="0"/>
              </a:rPr>
            </a:br>
            <a:r>
              <a:rPr lang="en-US" altLang="en-US" sz="3200" b="1">
                <a:latin typeface="Arial" panose="020B0604020202020204" pitchFamily="34" charset="0"/>
                <a:cs typeface="Arial" panose="020B0604020202020204" pitchFamily="34" charset="0"/>
              </a:rPr>
              <a:t>Tính chất đau này có gì khác so với đau sau gãy xương ?</a:t>
            </a:r>
            <a:br>
              <a:rPr lang="en-US" altLang="en-US" sz="3200" b="1">
                <a:latin typeface="Arial" panose="020B0604020202020204" pitchFamily="34" charset="0"/>
                <a:cs typeface="Arial" panose="020B0604020202020204" pitchFamily="34" charset="0"/>
              </a:rPr>
            </a:br>
            <a:r>
              <a:rPr lang="en-US" altLang="en-US" sz="3200" b="1" i="1">
                <a:latin typeface="Arial" panose="020B0604020202020204" pitchFamily="34" charset="0"/>
                <a:cs typeface="Arial" panose="020B0604020202020204" pitchFamily="34" charset="0"/>
              </a:rPr>
              <a:t>1 phút</a:t>
            </a:r>
            <a:endParaRPr lang="en-US" altLang="en-US" sz="3200" i="1">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B4C25923-B7D8-4438-9D74-513EB84A6C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219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altLang="en-US" b="1">
                <a:latin typeface="Arial" panose="020B0604020202020204" pitchFamily="34" charset="0"/>
                <a:cs typeface="Arial" panose="020B0604020202020204" pitchFamily="34" charset="0"/>
              </a:rPr>
              <a:t>Điều trị tiếp theo cần làm gì ? </a:t>
            </a:r>
            <a:r>
              <a:rPr lang="en-US" altLang="en-US" i="1">
                <a:latin typeface="Arial" panose="020B0604020202020204" pitchFamily="34" charset="0"/>
                <a:cs typeface="Arial" panose="020B0604020202020204" pitchFamily="34" charset="0"/>
              </a:rPr>
              <a:t>1 phút</a:t>
            </a:r>
          </a:p>
        </p:txBody>
      </p:sp>
      <p:sp>
        <p:nvSpPr>
          <p:cNvPr id="2" name="Content Placeholder 1">
            <a:extLst>
              <a:ext uri="{FF2B5EF4-FFF2-40B4-BE49-F238E27FC236}">
                <a16:creationId xmlns:a16="http://schemas.microsoft.com/office/drawing/2014/main" id="{D8B5D1F4-5799-4061-B3D3-994C014C79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789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sz="4000" b="1">
                <a:latin typeface="Arial" panose="020B0604020202020204" pitchFamily="34" charset="0"/>
                <a:cs typeface="Arial" panose="020B0604020202020204" pitchFamily="34" charset="0"/>
              </a:rPr>
              <a:t>Cách phòng tránh bệnh lý này trên bệnh nhân gãy xương? </a:t>
            </a:r>
            <a:r>
              <a:rPr lang="en-US" altLang="en-US" sz="3600" i="1">
                <a:latin typeface="Arial" panose="020B0604020202020204" pitchFamily="34" charset="0"/>
                <a:cs typeface="Arial" panose="020B0604020202020204" pitchFamily="34" charset="0"/>
              </a:rPr>
              <a:t>45 giây</a:t>
            </a:r>
          </a:p>
        </p:txBody>
      </p:sp>
      <p:sp>
        <p:nvSpPr>
          <p:cNvPr id="2" name="Content Placeholder 1">
            <a:extLst>
              <a:ext uri="{FF2B5EF4-FFF2-40B4-BE49-F238E27FC236}">
                <a16:creationId xmlns:a16="http://schemas.microsoft.com/office/drawing/2014/main" id="{1AFF7DC3-21E2-41B4-8B24-FB005C691A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691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192</Words>
  <Application>Microsoft Office PowerPoint</Application>
  <PresentationFormat>Widescreen</PresentationFormat>
  <Paragraphs>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vt:lpstr>
      <vt:lpstr>Century Gothic</vt:lpstr>
      <vt:lpstr>Wingdings 3</vt:lpstr>
      <vt:lpstr>Ion</vt:lpstr>
      <vt:lpstr>Ca lâm sàng 6</vt:lpstr>
      <vt:lpstr>PowerPoint Presentation</vt:lpstr>
      <vt:lpstr>Hình ảnh Xq cho thấy bất thường gì? 30 giây</vt:lpstr>
      <vt:lpstr>Tại sau bệnh nhân vẫn còn đau sau điều trị 2 tháng?  Tính chất đau này có gì khác so với đau sau gãy xương ? 1 phút</vt:lpstr>
      <vt:lpstr>Điều trị tiếp theo cần làm gì ? 1 phút</vt:lpstr>
      <vt:lpstr>Cách phòng tránh bệnh lý này trên bệnh nhân gãy xương? 45 giây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2</dc:title>
  <dc:creator>Huynh Minh Thanh</dc:creator>
  <cp:lastModifiedBy>Nguyen, Phu (Manufacturing, Clayton)</cp:lastModifiedBy>
  <cp:revision>12</cp:revision>
  <dcterms:created xsi:type="dcterms:W3CDTF">2020-06-01T03:01:16Z</dcterms:created>
  <dcterms:modified xsi:type="dcterms:W3CDTF">2020-06-03T08:36:07Z</dcterms:modified>
</cp:coreProperties>
</file>