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5" r:id="rId8"/>
    <p:sldId id="267" r:id="rId9"/>
    <p:sldId id="270" r:id="rId10"/>
    <p:sldId id="272"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5" d="100"/>
          <a:sy n="45" d="100"/>
        </p:scale>
        <p:origin x="143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AF62099-B0A1-4286-ABAA-04B5FC2A514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DFFDB494-27D0-4479-A409-A41D2AAA46DF}"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8588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FDA1E1E-8582-4D0D-9F86-E832E35EA7F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76CCDDE-A2AD-4505-9C4D-F704BE700C43}"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00523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1E9B090-8747-4743-BE50-90BABDDD481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E05669C-E01C-4C73-8F16-F39AC161D465}"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85459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8525" y="971550"/>
            <a:ext cx="801688"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6" name="TextBox 5"/>
          <p:cNvSpPr txBox="1"/>
          <p:nvPr/>
        </p:nvSpPr>
        <p:spPr>
          <a:xfrm>
            <a:off x="9329738" y="2613025"/>
            <a:ext cx="803275"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98EA103-80DF-492F-8504-9A73C812944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6"/>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7"/>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DE50716-1041-424D-A75D-B2E186BA2AD3}"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667066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12ED184-AF6B-4D18-9BAE-FC7F828E204C}"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A661234-D2E2-4305-B832-457C381CCDE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542326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3"/>
          <p:cNvSpPr>
            <a:spLocks noGrp="1"/>
          </p:cNvSpPr>
          <p:nvPr>
            <p:ph type="dt" sz="half" idx="18"/>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0F5F407-5A76-4CF4-997C-2ACC376EBCE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2" name="Footer Placeholder 4"/>
          <p:cNvSpPr>
            <a:spLocks noGrp="1"/>
          </p:cNvSpPr>
          <p:nvPr>
            <p:ph type="ftr" sz="quarter" idx="19"/>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3" name="Slide Number Placeholder 5"/>
          <p:cNvSpPr>
            <a:spLocks noGrp="1"/>
          </p:cNvSpPr>
          <p:nvPr>
            <p:ph type="sldNum" sz="quarter" idx="20"/>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40BC2D2-AB43-4373-AFF2-578FD72D4B0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060681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3"/>
          <p:cNvSpPr>
            <a:spLocks noGrp="1"/>
          </p:cNvSpPr>
          <p:nvPr>
            <p:ph type="dt" sz="half" idx="23"/>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C6A5F69-D200-42AA-81A6-C084A7A90683}"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6" name="Footer Placeholder 4"/>
          <p:cNvSpPr>
            <a:spLocks noGrp="1"/>
          </p:cNvSpPr>
          <p:nvPr>
            <p:ph type="ftr" sz="quarter" idx="2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7" name="Slide Number Placeholder 5"/>
          <p:cNvSpPr>
            <a:spLocks noGrp="1"/>
          </p:cNvSpPr>
          <p:nvPr>
            <p:ph type="sldNum" sz="quarter" idx="25"/>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F713ACC7-6198-4B7B-B1EA-133575944DF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405792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C949CF0-338D-4A39-9557-0DE65B17BBE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7A08432-923C-4B77-9B29-9135D68D86C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725568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CF67BC2-A70B-4267-93C5-9C7B311608B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5272C7B3-6BEF-4A30-AB8F-AF955D3D9747}"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3449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07D0B10-FFBD-4AB3-8EC3-B46E9FCBBD3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E953995B-6414-4990-AF2F-4CBC13CBA39E}"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14874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223BCCB-5721-45AF-A6E6-698383AE087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B5E605A9-1597-4015-B35D-E25F31C4E5E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6232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CD8B298-FC31-4374-8935-32AEE4D4F35A}"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05E10F3D-B3A7-42CE-A26E-680F2C7C5A3A}"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1513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6A37266-ED6B-4015-BBB6-BD43AEC08C2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8C0FA50-88F5-4887-BEA3-128434156E5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61404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A8E7CCD-E16F-42C6-8F10-7D71D4F2DA9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1EB009B-2962-4D0C-9BC6-73E2D220077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76706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42B2814-F8EC-4AD0-BAA3-9EE7DFAAB1F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1D740DAD-EEAD-4E0E-B223-C470A550307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6911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314A693-4D91-49CD-9C56-8A88A679737C}"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37E5CD2-BCDD-401E-9F8C-34F24E0B5C62}"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26428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B1C1755-2D31-4B71-8AE0-7207CF6C33F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FE5FCA3-D4C3-4458-B3E2-B9B0BBEC4841}"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78881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p:cNvPicPr>
            <a:picLocks noChangeAspect="1"/>
          </p:cNvPicPr>
          <p:nvPr/>
        </p:nvPicPr>
        <p:blipFill>
          <a:blip r:embed="rId20">
            <a:extLst>
              <a:ext uri="{28A0092B-C50C-407E-A947-70E740481C1C}">
                <a14:useLocalDpi xmlns:a14="http://schemas.microsoft.com/office/drawing/2010/main"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p:cNvPicPr>
            <a:picLocks noChangeAspect="1"/>
          </p:cNvPicPr>
          <p:nvPr/>
        </p:nvPicPr>
        <p:blipFill>
          <a:blip r:embed="rId21">
            <a:extLst>
              <a:ext uri="{28A0092B-C50C-407E-A947-70E740481C1C}">
                <a14:useLocalDpi xmlns:a14="http://schemas.microsoft.com/office/drawing/2010/main"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p:cNvPicPr>
          <p:nvPr/>
        </p:nvPicPr>
        <p:blipFill>
          <a:blip r:embed="rId22">
            <a:extLst>
              <a:ext uri="{28A0092B-C50C-407E-A947-70E740481C1C}">
                <a14:useLocalDpi xmlns:a14="http://schemas.microsoft.com/office/drawing/2010/main"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p:cNvPicPr>
            <a:picLocks noChangeAspect="1"/>
          </p:cNvPicPr>
          <p:nvPr/>
        </p:nvPicPr>
        <p:blipFill>
          <a:blip r:embed="rId23">
            <a:extLst>
              <a:ext uri="{28A0092B-C50C-407E-A947-70E740481C1C}">
                <a14:useLocalDpi xmlns:a14="http://schemas.microsoft.com/office/drawing/2010/main"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p:nvSpPr>
        <p:spPr bwMode="auto">
          <a:xfrm>
            <a:off x="10437813" y="0"/>
            <a:ext cx="685800" cy="1143000"/>
          </a:xfrm>
          <a:prstGeom prst="rect">
            <a:avLst/>
          </a:prstGeom>
          <a:solidFill>
            <a:schemeClr val="accent1"/>
          </a:solidFill>
          <a:ln>
            <a:noFill/>
          </a:ln>
          <a:effectLst>
            <a:outerShdw blurRad="38100" dist="25400" dir="5400000" rotWithShape="0">
              <a:srgbClr val="80808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charset="0"/>
              <a:ea typeface="ＭＳ Ｐゴシック" charset="0"/>
              <a:cs typeface="+mn-cs"/>
            </a:endParaRPr>
          </a:p>
        </p:txBody>
      </p:sp>
      <p:sp>
        <p:nvSpPr>
          <p:cNvPr id="1034" name="Title Placeholder 1"/>
          <p:cNvSpPr>
            <a:spLocks noGrp="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5" name="Text Placeholder 2"/>
          <p:cNvSpPr>
            <a:spLocks noGrp="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rot="5400000">
            <a:off x="10155238" y="1790700"/>
            <a:ext cx="990600" cy="304800"/>
          </a:xfrm>
          <a:prstGeom prst="rect">
            <a:avLst/>
          </a:prstGeom>
        </p:spPr>
        <p:txBody>
          <a:bodyPr vert="horz" wrap="square" lIns="91440" tIns="45720" rIns="91440" bIns="45720" numCol="1" anchor="t" anchorCtr="0" compatLnSpc="1">
            <a:prstTxWarp prst="textNoShape">
              <a:avLst/>
            </a:prstTxWarp>
          </a:bodyPr>
          <a:lstStyle>
            <a:lvl1pPr>
              <a:defRPr sz="11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1ADCC26-C6CC-4B81-8283-AF7862513B52}"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a:defRPr sz="1100" b="0" i="0">
                <a:solidFill>
                  <a:schemeClr val="tx1">
                    <a:tint val="75000"/>
                    <a:alpha val="60000"/>
                  </a:schemeClr>
                </a:solidFill>
                <a:latin typeface="Calibri" panose="020F050202020403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7F68D2E6-3E55-46DE-B3C5-B7AD861404A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791390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0" fontAlgn="base" hangingPunct="0">
        <a:spcBef>
          <a:spcPct val="0"/>
        </a:spcBef>
        <a:spcAft>
          <a:spcPct val="0"/>
        </a:spcAft>
        <a:defRPr sz="4200" kern="1200">
          <a:solidFill>
            <a:schemeClr val="tx2"/>
          </a:solidFill>
          <a:latin typeface="+mj-lt"/>
          <a:ea typeface="MS PGothic" panose="020B0600070205080204" pitchFamily="34" charset="-128"/>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S PGothic" panose="020B0600070205080204" pitchFamily="34" charset="-128"/>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S PGothic" panose="020B0600070205080204" pitchFamily="34" charset="-128"/>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S PGothic" panose="020B0600070205080204" pitchFamily="34" charset="-128"/>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319088"/>
            <a:ext cx="7869238" cy="993775"/>
          </a:xfrm>
        </p:spPr>
        <p:txBody>
          <a:bodyPr/>
          <a:lstStyle/>
          <a:p>
            <a:pPr eaLnBrk="1" hangingPunct="1"/>
            <a:r>
              <a:rPr lang="en-US" altLang="en-US" b="1">
                <a:latin typeface="Cambria" panose="02040503050406030204" pitchFamily="18" charset="0"/>
              </a:rPr>
              <a:t>Ca lâm sàng 1</a:t>
            </a:r>
          </a:p>
        </p:txBody>
      </p:sp>
      <p:sp>
        <p:nvSpPr>
          <p:cNvPr id="9219" name="Content Placeholder 2"/>
          <p:cNvSpPr>
            <a:spLocks noGrp="1"/>
          </p:cNvSpPr>
          <p:nvPr>
            <p:ph idx="1"/>
          </p:nvPr>
        </p:nvSpPr>
        <p:spPr>
          <a:xfrm>
            <a:off x="595313" y="1023938"/>
            <a:ext cx="10807700" cy="5189537"/>
          </a:xfrm>
        </p:spPr>
        <p:txBody>
          <a:bodyPr/>
          <a:lstStyle/>
          <a:p>
            <a:pPr marL="0" indent="0" algn="just" eaLnBrk="1" hangingPunct="1">
              <a:lnSpc>
                <a:spcPct val="150000"/>
              </a:lnSpc>
              <a:buFont typeface="Arial" panose="020B0604020202020204" pitchFamily="34" charset="0"/>
              <a:buNone/>
            </a:pPr>
            <a:r>
              <a:rPr lang="en-US" altLang="en-US" sz="2800">
                <a:latin typeface="Arial" panose="020B0604020202020204" pitchFamily="34" charset="0"/>
              </a:rPr>
              <a:t>	</a:t>
            </a:r>
            <a:r>
              <a:rPr lang="vi-VN" altLang="en-US" sz="2800">
                <a:latin typeface="Arial" panose="020B0604020202020204" pitchFamily="34" charset="0"/>
              </a:rPr>
              <a:t>Một nam doanh nhân 43 tuổi, thói quen chơi tennis 2 lần/ tuần. Ông đến phòng khám chỉnh hình vì đau tăng và hạn chế vận động vai phải. Tình trạng đau này xuất hiện và đã kéo dài từ vài tháng trước. Đau nặng nề chỉ xuất hiện sau khi ông chơi tennis giữa tuần rồi khi ông cố đánh một quả bóng trái tay. Đau thường xuất hiện khi ông làm các động tác giơ tay lên cao như chải đầu hoặc xoay tay ra sau nh</a:t>
            </a:r>
            <a:r>
              <a:rPr lang="en-US" altLang="en-US" sz="2800">
                <a:latin typeface="Arial" panose="020B0604020202020204" pitchFamily="34" charset="0"/>
              </a:rPr>
              <a:t>ư</a:t>
            </a:r>
            <a:r>
              <a:rPr lang="vi-VN" altLang="en-US" sz="2800">
                <a:latin typeface="Arial" panose="020B0604020202020204" pitchFamily="34" charset="0"/>
              </a:rPr>
              <a:t> gãi lưng. Đêm thỉnh hoảng phải giật mình thức giấc vì đau. Ngoài ra ông không có các triệu chứng toàn thân nào khác Ông không có tiền sử gì đặc biệt về nội khoa hay bệnh hệ thống.</a:t>
            </a:r>
            <a:endParaRPr lang="en-US" altLang="en-US" sz="2800">
              <a:latin typeface="Arial" panose="020B0604020202020204" pitchFamily="34" charset="0"/>
            </a:endParaRPr>
          </a:p>
        </p:txBody>
      </p:sp>
    </p:spTree>
    <p:extLst>
      <p:ext uri="{BB962C8B-B14F-4D97-AF65-F5344CB8AC3E}">
        <p14:creationId xmlns:p14="http://schemas.microsoft.com/office/powerpoint/2010/main" val="3423413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38200" y="358775"/>
            <a:ext cx="10515600" cy="1325563"/>
          </a:xfrm>
        </p:spPr>
        <p:txBody>
          <a:bodyPr/>
          <a:lstStyle/>
          <a:p>
            <a:pPr eaLnBrk="1" hangingPunct="1"/>
            <a:r>
              <a:rPr lang="en-US" altLang="en-US" b="1">
                <a:latin typeface="Arial" panose="020B0604020202020204" pitchFamily="34" charset="0"/>
                <a:cs typeface="Arial" panose="020B0604020202020204" pitchFamily="34" charset="0"/>
              </a:rPr>
              <a:t>Diển tiến tự nhiên của bệnh? </a:t>
            </a:r>
            <a:r>
              <a:rPr lang="en-US" altLang="en-US" i="1">
                <a:latin typeface="Arial" panose="020B0604020202020204" pitchFamily="34" charset="0"/>
                <a:cs typeface="Arial" panose="020B0604020202020204" pitchFamily="34" charset="0"/>
              </a:rPr>
              <a:t>1 phút</a:t>
            </a:r>
            <a:endParaRPr lang="en-US" altLang="en-US" i="1">
              <a:latin typeface="Arial" panose="020B0604020202020204" pitchFamily="34" charset="0"/>
            </a:endParaRPr>
          </a:p>
        </p:txBody>
      </p:sp>
      <p:sp>
        <p:nvSpPr>
          <p:cNvPr id="2" name="Content Placeholder 1">
            <a:extLst>
              <a:ext uri="{FF2B5EF4-FFF2-40B4-BE49-F238E27FC236}">
                <a16:creationId xmlns:a16="http://schemas.microsoft.com/office/drawing/2014/main" id="{189F33AE-1A10-4119-BC7E-36563B1B2F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643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214313" y="1014413"/>
            <a:ext cx="11022012" cy="4195762"/>
          </a:xfrm>
        </p:spPr>
        <p:txBody>
          <a:bodyPr/>
          <a:lstStyle/>
          <a:p>
            <a:pPr marL="0" indent="0" algn="just" eaLnBrk="1" hangingPunct="1">
              <a:lnSpc>
                <a:spcPct val="150000"/>
              </a:lnSpc>
              <a:buFont typeface="Wingdings 3" panose="05040102010807070707" pitchFamily="18" charset="2"/>
              <a:buNone/>
            </a:pPr>
            <a:r>
              <a:rPr lang="en-US" altLang="en-US" sz="2800">
                <a:latin typeface="Arial" panose="020B0604020202020204" pitchFamily="34" charset="0"/>
                <a:cs typeface="Arial" panose="020B0604020202020204" pitchFamily="34" charset="0"/>
              </a:rPr>
              <a:t>Sau khi khởi phát đau ông thường xuyên thoa dầu nóng và xoa bóp vùng đau tuy nhiên không làm cải thiện mà đau còn tăng lên</a:t>
            </a:r>
          </a:p>
          <a:p>
            <a:pPr marL="0" indent="0" algn="just" eaLnBrk="1" hangingPunct="1">
              <a:lnSpc>
                <a:spcPct val="150000"/>
              </a:lnSpc>
              <a:buFont typeface="Wingdings 3" panose="05040102010807070707" pitchFamily="18" charset="2"/>
              <a:buNone/>
            </a:pPr>
            <a:r>
              <a:rPr lang="en-US" altLang="en-US" sz="2800" b="1">
                <a:latin typeface="Arial" panose="020B0604020202020204" pitchFamily="34" charset="0"/>
                <a:cs typeface="Arial" panose="020B0604020202020204" pitchFamily="34" charset="0"/>
              </a:rPr>
              <a:t>Tại sao cách làm của ông không đem lại hiệu quả? Hãy giải thích và đưa ra cách xử trí đúng dựa trên những hiểu biết về bệnh học và giải phẩu bệnh? </a:t>
            </a:r>
            <a:r>
              <a:rPr lang="en-US" altLang="en-US" sz="2800" i="1">
                <a:latin typeface="Arial" panose="020B0604020202020204" pitchFamily="34" charset="0"/>
                <a:cs typeface="Arial" panose="020B0604020202020204" pitchFamily="34" charset="0"/>
              </a:rPr>
              <a:t>1 phút</a:t>
            </a:r>
            <a:endParaRPr lang="en-US" altLang="en-US" sz="2800" i="1">
              <a:latin typeface="Arial" panose="020B0604020202020204" pitchFamily="34" charset="0"/>
            </a:endParaRPr>
          </a:p>
          <a:p>
            <a:pPr marL="0" indent="0" algn="just" eaLnBrk="1" hangingPunct="1">
              <a:lnSpc>
                <a:spcPct val="150000"/>
              </a:lnSpc>
              <a:buFont typeface="Arial" panose="020B0604020202020204" pitchFamily="34" charset="0"/>
              <a:buNone/>
            </a:pPr>
            <a:endParaRPr lang="en-US" altLang="en-US" sz="2800">
              <a:latin typeface="Arial" panose="020B0604020202020204" pitchFamily="34" charset="0"/>
            </a:endParaRPr>
          </a:p>
        </p:txBody>
      </p:sp>
    </p:spTree>
    <p:extLst>
      <p:ext uri="{BB962C8B-B14F-4D97-AF65-F5344CB8AC3E}">
        <p14:creationId xmlns:p14="http://schemas.microsoft.com/office/powerpoint/2010/main" val="303752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altLang="en-US"/>
          </a:p>
        </p:txBody>
      </p:sp>
      <p:pic>
        <p:nvPicPr>
          <p:cNvPr id="1024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82688" y="720725"/>
            <a:ext cx="8439150" cy="5546725"/>
          </a:xfrm>
        </p:spPr>
      </p:pic>
    </p:spTree>
    <p:extLst>
      <p:ext uri="{BB962C8B-B14F-4D97-AF65-F5344CB8AC3E}">
        <p14:creationId xmlns:p14="http://schemas.microsoft.com/office/powerpoint/2010/main" val="31097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8750" y="469900"/>
            <a:ext cx="10155238" cy="866775"/>
          </a:xfrm>
        </p:spPr>
        <p:txBody>
          <a:bodyPr/>
          <a:lstStyle/>
          <a:p>
            <a:pPr eaLnBrk="1" hangingPunct="1"/>
            <a:r>
              <a:rPr lang="en-US" altLang="en-US" sz="3200" b="1">
                <a:latin typeface="Arial" panose="020B0604020202020204" pitchFamily="34" charset="0"/>
                <a:cs typeface="Arial" panose="020B0604020202020204" pitchFamily="34" charset="0"/>
              </a:rPr>
              <a:t>Liệt kê các triệu chứng đáng chú ý và nêu ý nghĩa của nó ?</a:t>
            </a:r>
            <a:r>
              <a:rPr lang="en-US" altLang="en-US" sz="3200" b="1">
                <a:latin typeface="Arial" panose="020B0604020202020204" pitchFamily="34" charset="0"/>
              </a:rPr>
              <a:t> </a:t>
            </a:r>
            <a:r>
              <a:rPr lang="en-US" altLang="en-US" sz="3200" i="1">
                <a:latin typeface="Arial" panose="020B0604020202020204" pitchFamily="34" charset="0"/>
              </a:rPr>
              <a:t>45 giây</a:t>
            </a:r>
            <a:br>
              <a:rPr lang="en-US" altLang="en-US" sz="3200" b="1">
                <a:latin typeface="Arial" panose="020B0604020202020204" pitchFamily="34" charset="0"/>
              </a:rPr>
            </a:br>
            <a:endParaRPr lang="en-US" altLang="en-US" sz="3200">
              <a:latin typeface="Arial" panose="020B0604020202020204" pitchFamily="34" charset="0"/>
            </a:endParaRPr>
          </a:p>
        </p:txBody>
      </p:sp>
      <p:cxnSp>
        <p:nvCxnSpPr>
          <p:cNvPr id="4" name="Straight Connector 3"/>
          <p:cNvCxnSpPr/>
          <p:nvPr/>
        </p:nvCxnSpPr>
        <p:spPr>
          <a:xfrm>
            <a:off x="1655763" y="15938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1268" name="Content Placeholder 2"/>
          <p:cNvSpPr txBox="1">
            <a:spLocks/>
          </p:cNvSpPr>
          <p:nvPr/>
        </p:nvSpPr>
        <p:spPr bwMode="auto">
          <a:xfrm>
            <a:off x="4683125" y="1808163"/>
            <a:ext cx="7335838"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marL="0" marR="0" lvl="0" indent="0" algn="just" defTabSz="914400" rtl="0" eaLnBrk="1" fontAlgn="base" latinLnBrk="0" hangingPunct="1">
              <a:lnSpc>
                <a:spcPct val="150000"/>
              </a:lnSpc>
              <a:spcBef>
                <a:spcPts val="1000"/>
              </a:spcBef>
              <a:spcAft>
                <a:spcPct val="0"/>
              </a:spcAft>
              <a:buClr>
                <a:srgbClr val="8AD0D6"/>
              </a:buClr>
              <a:buSzPct val="80000"/>
              <a:buFont typeface="Arial" panose="020B0604020202020204" pitchFamily="34" charset="0"/>
              <a:buNone/>
              <a:tabLst/>
              <a:defRPr/>
            </a:pPr>
            <a:r>
              <a:rPr kumimoji="0" lang="en-US" altLang="en-US" sz="2800" b="0" i="0" u="none" strike="noStrike" kern="1200" cap="none" spc="0" normalizeH="0" baseline="0" noProof="0">
                <a:ln>
                  <a:noFill/>
                </a:ln>
                <a:solidFill>
                  <a:prstClr val="white"/>
                </a:solidFill>
                <a:effectLst/>
                <a:uLnTx/>
                <a:uFillTx/>
                <a:latin typeface="Arial" panose="020B0604020202020204" pitchFamily="34" charset="0"/>
                <a:ea typeface="MS PGothic" panose="020B0600070205080204" pitchFamily="34" charset="-128"/>
                <a:cs typeface="+mn-cs"/>
              </a:rPr>
              <a:t>	</a:t>
            </a:r>
          </a:p>
        </p:txBody>
      </p:sp>
      <p:sp>
        <p:nvSpPr>
          <p:cNvPr id="2" name="Content Placeholder 1">
            <a:extLst>
              <a:ext uri="{FF2B5EF4-FFF2-40B4-BE49-F238E27FC236}">
                <a16:creationId xmlns:a16="http://schemas.microsoft.com/office/drawing/2014/main" id="{A91C5267-7F7B-40C8-83D1-E0B09652CB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92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3600" b="1">
                <a:latin typeface="Arial" panose="020B0604020202020204" pitchFamily="34" charset="0"/>
                <a:cs typeface="Arial" panose="020B0604020202020204" pitchFamily="34" charset="0"/>
              </a:rPr>
              <a:t>Liệt kê các nguyên nhân có thể lý giải tình trạng bệnh nhân?</a:t>
            </a:r>
            <a:endParaRPr lang="en-US" altLang="en-US" sz="360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17739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altLang="en-US"/>
          </a:p>
        </p:txBody>
      </p:sp>
      <p:sp>
        <p:nvSpPr>
          <p:cNvPr id="14339" name="Content Placeholder 2"/>
          <p:cNvSpPr>
            <a:spLocks noGrp="1"/>
          </p:cNvSpPr>
          <p:nvPr>
            <p:ph idx="1"/>
          </p:nvPr>
        </p:nvSpPr>
        <p:spPr>
          <a:xfrm>
            <a:off x="957263" y="1103313"/>
            <a:ext cx="9731375" cy="4195762"/>
          </a:xfrm>
        </p:spPr>
        <p:txBody>
          <a:bodyPr/>
          <a:lstStyle/>
          <a:p>
            <a:r>
              <a:rPr lang="en-US" altLang="en-US" sz="2800">
                <a:latin typeface="Arial" panose="020B0604020202020204" pitchFamily="34" charset="0"/>
                <a:cs typeface="Arial" panose="020B0604020202020204" pitchFamily="34" charset="0"/>
              </a:rPr>
              <a:t>Thăm khám cho thấy vai phải không sưng, không tràn dịch khớp</a:t>
            </a:r>
          </a:p>
          <a:p>
            <a:r>
              <a:rPr lang="en-US" altLang="en-US" sz="2800">
                <a:latin typeface="Arial" panose="020B0604020202020204" pitchFamily="34" charset="0"/>
                <a:cs typeface="Arial" panose="020B0604020202020204" pitchFamily="34" charset="0"/>
              </a:rPr>
              <a:t>Ấn đau vùng đầu trên cánh tay ngay trên mấu động lớn dưới mỏm cùng vai</a:t>
            </a:r>
          </a:p>
          <a:p>
            <a:r>
              <a:rPr lang="en-US" altLang="en-US" sz="2800">
                <a:latin typeface="Arial" panose="020B0604020202020204" pitchFamily="34" charset="0"/>
                <a:cs typeface="Arial" panose="020B0604020202020204" pitchFamily="34" charset="0"/>
              </a:rPr>
              <a:t>PROM không giới hạn trừ các động tác dạng vai và xoay gây đau</a:t>
            </a:r>
          </a:p>
          <a:p>
            <a:r>
              <a:rPr lang="en-US" altLang="en-US" sz="2800">
                <a:latin typeface="Arial" panose="020B0604020202020204" pitchFamily="34" charset="0"/>
                <a:cs typeface="Arial" panose="020B0604020202020204" pitchFamily="34" charset="0"/>
              </a:rPr>
              <a:t>Sức cơ dạng vai 5/5, không teo cơ vùng vai, cảm giác vùng vai và tay phải bình thường</a:t>
            </a:r>
          </a:p>
          <a:p>
            <a:r>
              <a:rPr lang="en-US" altLang="en-US" sz="2800">
                <a:latin typeface="Arial" panose="020B0604020202020204" pitchFamily="34" charset="0"/>
                <a:cs typeface="Arial" panose="020B0604020202020204" pitchFamily="34" charset="0"/>
              </a:rPr>
              <a:t>Drop arm test âm tính</a:t>
            </a:r>
          </a:p>
          <a:p>
            <a:pPr>
              <a:buFont typeface="Wingdings 3" panose="05040102010807070707" pitchFamily="18" charset="2"/>
              <a:buNone/>
            </a:pPr>
            <a:endParaRPr lang="en-US" alt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524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z="4400" b="1">
                <a:latin typeface="Arial" panose="020B0604020202020204" pitchFamily="34" charset="0"/>
                <a:cs typeface="Arial" panose="020B0604020202020204" pitchFamily="34" charset="0"/>
              </a:rPr>
              <a:t>Vị trí của tổn thương được nghỉ đến nhiều nhất là gì ?</a:t>
            </a:r>
            <a:br>
              <a:rPr lang="en-US" altLang="en-US" sz="4400">
                <a:latin typeface="Arial" panose="020B0604020202020204" pitchFamily="34" charset="0"/>
                <a:cs typeface="Arial" panose="020B0604020202020204" pitchFamily="34" charset="0"/>
              </a:rPr>
            </a:br>
            <a:endParaRPr lang="en-US" altLang="en-US"/>
          </a:p>
        </p:txBody>
      </p:sp>
      <p:sp>
        <p:nvSpPr>
          <p:cNvPr id="15363" name="Content Placeholder 2"/>
          <p:cNvSpPr>
            <a:spLocks noGrp="1"/>
          </p:cNvSpPr>
          <p:nvPr>
            <p:ph idx="1"/>
          </p:nvPr>
        </p:nvSpPr>
        <p:spPr>
          <a:xfrm>
            <a:off x="1103313" y="2073275"/>
            <a:ext cx="8947150" cy="4195763"/>
          </a:xfrm>
        </p:spPr>
        <p:txBody>
          <a:bodyPr/>
          <a:lstStyle/>
          <a:p>
            <a:pPr marL="457200" indent="-457200">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Bệnh lý gân chóp xoay</a:t>
            </a:r>
          </a:p>
          <a:p>
            <a:pPr marL="457200" indent="-457200">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Trong khớp vai </a:t>
            </a:r>
          </a:p>
          <a:p>
            <a:pPr marL="457200" indent="-457200">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Khớp cùng đòn</a:t>
            </a:r>
          </a:p>
          <a:p>
            <a:pPr marL="457200" indent="-457200">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Đĩa đệm CS cổ,</a:t>
            </a:r>
          </a:p>
          <a:p>
            <a:pPr marL="457200" indent="-457200">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Thần kinh trên vai</a:t>
            </a:r>
          </a:p>
          <a:p>
            <a:pPr marL="457200" indent="-457200"/>
            <a:endParaRPr lang="en-US" altLang="en-US"/>
          </a:p>
        </p:txBody>
      </p:sp>
    </p:spTree>
    <p:extLst>
      <p:ext uri="{BB962C8B-B14F-4D97-AF65-F5344CB8AC3E}">
        <p14:creationId xmlns:p14="http://schemas.microsoft.com/office/powerpoint/2010/main" val="338900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49225"/>
            <a:ext cx="11256963" cy="1325563"/>
          </a:xfrm>
        </p:spPr>
        <p:txBody>
          <a:bodyPr/>
          <a:lstStyle/>
          <a:p>
            <a:pPr eaLnBrk="1" hangingPunct="1"/>
            <a:r>
              <a:rPr lang="en-US" altLang="en-US" b="1">
                <a:latin typeface="Arial" panose="020B0604020202020204" pitchFamily="34" charset="0"/>
                <a:cs typeface="Arial" panose="020B0604020202020204" pitchFamily="34" charset="0"/>
              </a:rPr>
              <a:t>Nguyên nhân nào được nghỉ đến nhiều nhất?</a:t>
            </a:r>
            <a:br>
              <a:rPr lang="en-US" altLang="en-US" sz="3200">
                <a:latin typeface="Arial" panose="020B0604020202020204" pitchFamily="34" charset="0"/>
              </a:rPr>
            </a:br>
            <a:endParaRPr lang="en-US" altLang="en-US" sz="3200">
              <a:latin typeface="Arial" panose="020B0604020202020204" pitchFamily="34" charset="0"/>
            </a:endParaRPr>
          </a:p>
        </p:txBody>
      </p:sp>
      <p:sp>
        <p:nvSpPr>
          <p:cNvPr id="17411" name="Content Placeholder 2"/>
          <p:cNvSpPr>
            <a:spLocks noGrp="1"/>
          </p:cNvSpPr>
          <p:nvPr>
            <p:ph idx="1"/>
          </p:nvPr>
        </p:nvSpPr>
        <p:spPr>
          <a:xfrm>
            <a:off x="401638" y="1825625"/>
            <a:ext cx="11382375" cy="4351338"/>
          </a:xfrm>
        </p:spPr>
        <p:txBody>
          <a:bodyPr/>
          <a:lstStyle/>
          <a:p>
            <a:pPr marL="514350" indent="-514350">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Thoái hóa gân chóp xoay</a:t>
            </a:r>
          </a:p>
          <a:p>
            <a:pPr marL="514350" indent="-514350">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Viêm túi hoạt dịch dưới mỏm cùng vai</a:t>
            </a:r>
          </a:p>
          <a:p>
            <a:pPr marL="514350" indent="-514350">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Rách chóp xoay</a:t>
            </a:r>
          </a:p>
          <a:p>
            <a:pPr marL="514350" indent="-514350">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Vôi hóa gân chóp xoay</a:t>
            </a:r>
          </a:p>
        </p:txBody>
      </p:sp>
    </p:spTree>
    <p:extLst>
      <p:ext uri="{BB962C8B-B14F-4D97-AF65-F5344CB8AC3E}">
        <p14:creationId xmlns:p14="http://schemas.microsoft.com/office/powerpoint/2010/main" val="11907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11163" y="120650"/>
            <a:ext cx="9966325" cy="1400175"/>
          </a:xfrm>
        </p:spPr>
        <p:txBody>
          <a:bodyPr/>
          <a:lstStyle/>
          <a:p>
            <a:pPr eaLnBrk="1" hangingPunct="1"/>
            <a:r>
              <a:rPr lang="en-US" altLang="en-US" b="1"/>
              <a:t>Làm thế nào để xác định thành phần giải phẫu nào bị bệnh?</a:t>
            </a:r>
            <a:endParaRPr lang="en-US" altLang="en-US" sz="3600">
              <a:latin typeface="Arial" panose="020B0604020202020204" pitchFamily="34" charset="0"/>
            </a:endParaRP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188155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b="1">
                <a:latin typeface="Arial" panose="020B0604020202020204" pitchFamily="34" charset="0"/>
                <a:cs typeface="Arial" panose="020B0604020202020204" pitchFamily="34" charset="0"/>
              </a:rPr>
              <a:t>Vì sao gân bệnh?</a:t>
            </a:r>
            <a:r>
              <a:rPr lang="en-US" altLang="en-US" i="1">
                <a:latin typeface="Arial" panose="020B0604020202020204" pitchFamily="34" charset="0"/>
                <a:cs typeface="Arial" panose="020B0604020202020204" pitchFamily="34" charset="0"/>
              </a:rPr>
              <a:t> 45 giây</a:t>
            </a:r>
          </a:p>
        </p:txBody>
      </p:sp>
      <p:sp>
        <p:nvSpPr>
          <p:cNvPr id="2" name="Content Placeholder 1">
            <a:extLst>
              <a:ext uri="{FF2B5EF4-FFF2-40B4-BE49-F238E27FC236}">
                <a16:creationId xmlns:a16="http://schemas.microsoft.com/office/drawing/2014/main" id="{991C3CC1-151A-4AC0-B553-68ABD04E3E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67458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404</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Century Gothic</vt:lpstr>
      <vt:lpstr>Wingdings 3</vt:lpstr>
      <vt:lpstr>Ion</vt:lpstr>
      <vt:lpstr>Ca lâm sàng 1</vt:lpstr>
      <vt:lpstr>PowerPoint Presentation</vt:lpstr>
      <vt:lpstr>Liệt kê các triệu chứng đáng chú ý và nêu ý nghĩa của nó ? 45 giây </vt:lpstr>
      <vt:lpstr>Liệt kê các nguyên nhân có thể lý giải tình trạng bệnh nhân?</vt:lpstr>
      <vt:lpstr>PowerPoint Presentation</vt:lpstr>
      <vt:lpstr>Vị trí của tổn thương được nghỉ đến nhiều nhất là gì ? </vt:lpstr>
      <vt:lpstr>Nguyên nhân nào được nghỉ đến nhiều nhất? </vt:lpstr>
      <vt:lpstr>Làm thế nào để xác định thành phần giải phẫu nào bị bệnh?</vt:lpstr>
      <vt:lpstr>Vì sao gân bệnh? 45 giây</vt:lpstr>
      <vt:lpstr>Diển tiến tự nhiên của bệnh? 1 phút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lâm sàng 1</dc:title>
  <dc:creator>Huynh Minh Thanh</dc:creator>
  <cp:lastModifiedBy>Nguyen, Phu (Manufacturing, Clayton)</cp:lastModifiedBy>
  <cp:revision>3</cp:revision>
  <dcterms:created xsi:type="dcterms:W3CDTF">2020-06-01T03:13:00Z</dcterms:created>
  <dcterms:modified xsi:type="dcterms:W3CDTF">2020-06-03T09:09:16Z</dcterms:modified>
</cp:coreProperties>
</file>