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8" autoAdjust="0"/>
    <p:restoredTop sz="94660"/>
  </p:normalViewPr>
  <p:slideViewPr>
    <p:cSldViewPr snapToGrid="0">
      <p:cViewPr varScale="1">
        <p:scale>
          <a:sx n="45" d="100"/>
          <a:sy n="45" d="100"/>
        </p:scale>
        <p:origin x="130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AF62099-B0A1-4286-ABAA-04B5FC2A514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DFFDB494-27D0-4479-A409-A41D2AAA46DF}"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48588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FDA1E1E-8582-4D0D-9F86-E832E35EA7F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76CCDDE-A2AD-4505-9C4D-F704BE700C43}"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00523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D1E9B090-8747-4743-BE50-90BABDDD481D}"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CE05669C-E01C-4C73-8F16-F39AC161D465}"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85459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98525" y="971550"/>
            <a:ext cx="801688" cy="1970088"/>
          </a:xfrm>
          <a:prstGeom prst="rect">
            <a:avLst/>
          </a:prstGeom>
          <a:noFill/>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ja-JP"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rPr>
              <a:t>“</a:t>
            </a:r>
            <a:endParaRPr kumimoji="0" lang="en-US"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endParaRPr>
          </a:p>
        </p:txBody>
      </p:sp>
      <p:sp>
        <p:nvSpPr>
          <p:cNvPr id="6" name="TextBox 5"/>
          <p:cNvSpPr txBox="1"/>
          <p:nvPr/>
        </p:nvSpPr>
        <p:spPr>
          <a:xfrm>
            <a:off x="9329738" y="2613025"/>
            <a:ext cx="803275" cy="1970088"/>
          </a:xfrm>
          <a:prstGeom prst="rect">
            <a:avLst/>
          </a:prstGeom>
          <a:noFill/>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ja-JP"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rPr>
              <a:t>”</a:t>
            </a:r>
            <a:endParaRPr kumimoji="0" lang="en-US"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endParaRPr>
          </a:p>
        </p:txBody>
      </p:sp>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98EA103-80DF-492F-8504-9A73C8129440}"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8" name="Footer Placeholder 4"/>
          <p:cNvSpPr>
            <a:spLocks noGrp="1"/>
          </p:cNvSpPr>
          <p:nvPr>
            <p:ph type="ftr" sz="quarter" idx="16"/>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9" name="Slide Number Placeholder 5"/>
          <p:cNvSpPr>
            <a:spLocks noGrp="1"/>
          </p:cNvSpPr>
          <p:nvPr>
            <p:ph type="sldNum" sz="quarter" idx="17"/>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CDE50716-1041-424D-A75D-B2E186BA2AD3}"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667066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112ED184-AF6B-4D18-9BAE-FC7F828E204C}"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4A661234-D2E2-4305-B832-457C381CCDE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542326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Date Placeholder 3"/>
          <p:cNvSpPr>
            <a:spLocks noGrp="1"/>
          </p:cNvSpPr>
          <p:nvPr>
            <p:ph type="dt" sz="half" idx="18"/>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0F5F407-5A76-4CF4-997C-2ACC376EBCE7}"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2" name="Footer Placeholder 4"/>
          <p:cNvSpPr>
            <a:spLocks noGrp="1"/>
          </p:cNvSpPr>
          <p:nvPr>
            <p:ph type="ftr" sz="quarter" idx="19"/>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13" name="Slide Number Placeholder 5"/>
          <p:cNvSpPr>
            <a:spLocks noGrp="1"/>
          </p:cNvSpPr>
          <p:nvPr>
            <p:ph type="sldNum" sz="quarter" idx="20"/>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640BC2D2-AB43-4373-AFF2-578FD72D4B09}"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060681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652463" y="4827211"/>
            <a:ext cx="2940050"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3888022" y="4827210"/>
            <a:ext cx="293440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124575" y="4827208"/>
            <a:ext cx="2935997"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5" name="Date Placeholder 3"/>
          <p:cNvSpPr>
            <a:spLocks noGrp="1"/>
          </p:cNvSpPr>
          <p:nvPr>
            <p:ph type="dt" sz="half" idx="23"/>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0C6A5F69-D200-42AA-81A6-C084A7A90683}"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6" name="Footer Placeholder 4"/>
          <p:cNvSpPr>
            <a:spLocks noGrp="1"/>
          </p:cNvSpPr>
          <p:nvPr>
            <p:ph type="ftr" sz="quarter" idx="2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17" name="Slide Number Placeholder 5"/>
          <p:cNvSpPr>
            <a:spLocks noGrp="1"/>
          </p:cNvSpPr>
          <p:nvPr>
            <p:ph type="sldNum" sz="quarter" idx="25"/>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F713ACC7-6198-4B7B-B1EA-133575944DF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405792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C949CF0-338D-4A39-9557-0DE65B17BBED}"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C7A08432-923C-4B77-9B29-9135D68D86C8}"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725568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FCF67BC2-A70B-4267-93C5-9C7B311608B5}"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5272C7B3-6BEF-4A30-AB8F-AF955D3D9747}"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63449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007D0B10-FFBD-4AB3-8EC3-B46E9FCBBD3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E953995B-6414-4990-AF2F-4CBC13CBA39E}"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14874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223BCCB-5721-45AF-A6E6-698383AE0870}"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B5E605A9-1597-4015-B35D-E25F31C4E5EC}"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56232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CD8B298-FC31-4374-8935-32AEE4D4F35A}"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05E10F3D-B3A7-42CE-A26E-680F2C7C5A3A}"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15136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6A37266-ED6B-4015-BBB6-BD43AEC08C25}"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A8C0FA50-88F5-4887-BEA3-128434156E58}"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61404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CA8E7CCD-E16F-42C6-8F10-7D71D4F2DA9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A1EB009B-2962-4D0C-9BC6-73E2D220077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76706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42B2814-F8EC-4AD0-BAA3-9EE7DFAAB1F7}"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1D740DAD-EEAD-4E0E-B223-C470A550307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36911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D314A693-4D91-49CD-9C56-8A88A679737C}"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37E5CD2-BCDD-401E-9F8C-34F24E0B5C62}"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264286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1B1C1755-2D31-4B71-8AE0-7207CF6C33F0}"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4FE5FCA3-D4C3-4458-B3E2-B9B0BBEC4841}"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78881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1026" name="Picture 7"/>
          <p:cNvPicPr>
            <a:picLocks noChangeAspect="1"/>
          </p:cNvPicPr>
          <p:nvPr/>
        </p:nvPicPr>
        <p:blipFill>
          <a:blip r:embed="rId20">
            <a:extLst>
              <a:ext uri="{28A0092B-C50C-407E-A947-70E740481C1C}">
                <a14:useLocalDpi xmlns:a14="http://schemas.microsoft.com/office/drawing/2010/main" val="0"/>
              </a:ext>
            </a:extLst>
          </a:blip>
          <a:srcRect l="3613"/>
          <a:stretch>
            <a:fillRect/>
          </a:stretch>
        </p:blipFill>
        <p:spPr bwMode="auto">
          <a:xfrm>
            <a:off x="0" y="2670175"/>
            <a:ext cx="4037013"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p:cNvPicPr>
            <a:picLocks noChangeAspect="1"/>
          </p:cNvPicPr>
          <p:nvPr/>
        </p:nvPicPr>
        <p:blipFill>
          <a:blip r:embed="rId21">
            <a:extLst>
              <a:ext uri="{28A0092B-C50C-407E-A947-70E740481C1C}">
                <a14:useLocalDpi xmlns:a14="http://schemas.microsoft.com/office/drawing/2010/main" val="0"/>
              </a:ext>
            </a:extLst>
          </a:blip>
          <a:srcRect l="35640"/>
          <a:stretch>
            <a:fillRect/>
          </a:stretch>
        </p:blipFill>
        <p:spPr bwMode="auto">
          <a:xfrm>
            <a:off x="0" y="2892425"/>
            <a:ext cx="1522413"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1" name="Picture 8"/>
          <p:cNvPicPr>
            <a:picLocks noChangeAspect="1"/>
          </p:cNvPicPr>
          <p:nvPr/>
        </p:nvPicPr>
        <p:blipFill>
          <a:blip r:embed="rId22">
            <a:extLst>
              <a:ext uri="{28A0092B-C50C-407E-A947-70E740481C1C}">
                <a14:useLocalDpi xmlns:a14="http://schemas.microsoft.com/office/drawing/2010/main" val="0"/>
              </a:ext>
            </a:extLst>
          </a:blip>
          <a:srcRect t="28813"/>
          <a:stretch>
            <a:fillRect/>
          </a:stretch>
        </p:blipFill>
        <p:spPr bwMode="auto">
          <a:xfrm>
            <a:off x="7999413" y="0"/>
            <a:ext cx="1603375"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p:cNvPicPr>
            <a:picLocks noChangeAspect="1"/>
          </p:cNvPicPr>
          <p:nvPr/>
        </p:nvPicPr>
        <p:blipFill>
          <a:blip r:embed="rId23">
            <a:extLst>
              <a:ext uri="{28A0092B-C50C-407E-A947-70E740481C1C}">
                <a14:useLocalDpi xmlns:a14="http://schemas.microsoft.com/office/drawing/2010/main" val="0"/>
              </a:ext>
            </a:extLst>
          </a:blip>
          <a:srcRect b="23320"/>
          <a:stretch>
            <a:fillRect/>
          </a:stretch>
        </p:blipFill>
        <p:spPr bwMode="auto">
          <a:xfrm>
            <a:off x="8605838" y="6096000"/>
            <a:ext cx="99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p:nvSpPr>
        <p:spPr bwMode="auto">
          <a:xfrm>
            <a:off x="10437813" y="0"/>
            <a:ext cx="685800" cy="1143000"/>
          </a:xfrm>
          <a:prstGeom prst="rect">
            <a:avLst/>
          </a:prstGeom>
          <a:solidFill>
            <a:schemeClr val="accent1"/>
          </a:solidFill>
          <a:ln>
            <a:noFill/>
          </a:ln>
          <a:effectLst>
            <a:outerShdw blurRad="38100" dist="25400" dir="5400000" rotWithShape="0">
              <a:srgbClr val="80808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charset="0"/>
              <a:ea typeface="ＭＳ Ｐゴシック" charset="0"/>
              <a:cs typeface="+mn-cs"/>
            </a:endParaRPr>
          </a:p>
        </p:txBody>
      </p:sp>
      <p:sp>
        <p:nvSpPr>
          <p:cNvPr id="1034" name="Title Placeholder 1"/>
          <p:cNvSpPr>
            <a:spLocks noGrp="1"/>
          </p:cNvSpPr>
          <p:nvPr>
            <p:ph type="title"/>
          </p:nvPr>
        </p:nvSpPr>
        <p:spPr bwMode="auto">
          <a:xfrm>
            <a:off x="646113" y="452438"/>
            <a:ext cx="94043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5" name="Text Placeholder 2"/>
          <p:cNvSpPr>
            <a:spLocks noGrp="1"/>
          </p:cNvSpPr>
          <p:nvPr>
            <p:ph type="body" idx="1"/>
          </p:nvPr>
        </p:nvSpPr>
        <p:spPr bwMode="auto">
          <a:xfrm>
            <a:off x="1103313" y="2052638"/>
            <a:ext cx="8947150"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rot="5400000">
            <a:off x="10155238" y="1790700"/>
            <a:ext cx="990600" cy="304800"/>
          </a:xfrm>
          <a:prstGeom prst="rect">
            <a:avLst/>
          </a:prstGeom>
        </p:spPr>
        <p:txBody>
          <a:bodyPr vert="horz" wrap="square" lIns="91440" tIns="45720" rIns="91440" bIns="45720" numCol="1" anchor="t" anchorCtr="0" compatLnSpc="1">
            <a:prstTxWarp prst="textNoShape">
              <a:avLst/>
            </a:prstTxWarp>
          </a:bodyPr>
          <a:lstStyle>
            <a:lvl1pPr>
              <a:defRPr sz="11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1ADCC26-C6CC-4B81-8283-AF7862513B52}"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3"/>
          </p:nvPr>
        </p:nvSpPr>
        <p:spPr>
          <a:xfrm rot="5400000">
            <a:off x="8951118" y="3225007"/>
            <a:ext cx="3859213" cy="304800"/>
          </a:xfrm>
          <a:prstGeom prst="rect">
            <a:avLst/>
          </a:prstGeom>
        </p:spPr>
        <p:txBody>
          <a:bodyPr vert="horz" lIns="91440" tIns="45720" rIns="91440" bIns="45720" rtlCol="0" anchor="b"/>
          <a:lstStyle>
            <a:lvl1pPr algn="l">
              <a:defRPr sz="1100" b="0" i="0">
                <a:solidFill>
                  <a:schemeClr val="tx1">
                    <a:tint val="75000"/>
                    <a:alpha val="60000"/>
                  </a:schemeClr>
                </a:solidFill>
                <a:latin typeface="Calibri" panose="020F050202020403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a:defRPr sz="2800">
                <a:solidFill>
                  <a:srgbClr val="FFFFFF"/>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7F68D2E6-3E55-46DE-B3C5-B7AD861404A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6791390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0" fontAlgn="base" hangingPunct="0">
        <a:spcBef>
          <a:spcPct val="0"/>
        </a:spcBef>
        <a:spcAft>
          <a:spcPct val="0"/>
        </a:spcAft>
        <a:defRPr sz="4200" kern="1200">
          <a:solidFill>
            <a:schemeClr val="tx2"/>
          </a:solidFill>
          <a:latin typeface="+mj-lt"/>
          <a:ea typeface="MS PGothic" panose="020B0600070205080204" pitchFamily="34" charset="-128"/>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S PGothic" panose="020B0600070205080204" pitchFamily="34" charset="-128"/>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S PGothic" panose="020B0600070205080204" pitchFamily="34" charset="-128"/>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S PGothic" panose="020B0600070205080204" pitchFamily="34" charset="-128"/>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S PGothic" panose="020B0600070205080204" pitchFamily="34" charset="-128"/>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S PGothic" panose="020B0600070205080204" pitchFamily="34" charset="-128"/>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en-US" sz="5400" b="1">
                <a:latin typeface="Cambria" panose="02040503050406030204" pitchFamily="18" charset="0"/>
              </a:rPr>
              <a:t>Ca lâm sàng 4</a:t>
            </a:r>
          </a:p>
        </p:txBody>
      </p:sp>
      <p:sp>
        <p:nvSpPr>
          <p:cNvPr id="50179" name="Content Placeholder 2"/>
          <p:cNvSpPr>
            <a:spLocks noGrp="1"/>
          </p:cNvSpPr>
          <p:nvPr>
            <p:ph idx="1"/>
          </p:nvPr>
        </p:nvSpPr>
        <p:spPr>
          <a:xfrm>
            <a:off x="360363" y="1492250"/>
            <a:ext cx="11506200" cy="4195763"/>
          </a:xfrm>
        </p:spPr>
        <p:txBody>
          <a:bodyPr/>
          <a:lstStyle/>
          <a:p>
            <a:pPr marL="0" indent="0" algn="just" eaLnBrk="1" hangingPunct="1">
              <a:lnSpc>
                <a:spcPct val="150000"/>
              </a:lnSpc>
              <a:buFont typeface="Wingdings 3" panose="05040102010807070707" pitchFamily="18" charset="2"/>
              <a:buNone/>
            </a:pPr>
            <a:r>
              <a:rPr lang="en-US" altLang="en-US" sz="2800">
                <a:latin typeface="Arial" panose="020B0604020202020204" pitchFamily="34" charset="0"/>
                <a:cs typeface="Arial" panose="020B0604020202020204" pitchFamily="34" charset="0"/>
              </a:rPr>
              <a:t>Bệnh nhân nữ 45 tuổi đến khám vì đau lòng bàn tay phải vùng nếp gấp bàn ngón tay 2,3. Bệnh đã 4 tháng nay theo lời bà kể đau tự nhiên khi cầm nắm, khi mang vật nặng, có lúc đau làm hạn chế vận động ngón 2,3. Tháng trước, ngón 2 có biểu hiện kẹt khi gấp duỗi, phải cố gắng thì mới vận động lại được. Bệnh tự cải thiện khi bà uống thuốc giảm đau mua tại nhà thuốc. Tuy nhiên đau vẫn tái diễn và bà đến khám</a:t>
            </a:r>
          </a:p>
        </p:txBody>
      </p:sp>
    </p:spTree>
    <p:extLst>
      <p:ext uri="{BB962C8B-B14F-4D97-AF65-F5344CB8AC3E}">
        <p14:creationId xmlns:p14="http://schemas.microsoft.com/office/powerpoint/2010/main" val="744809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0850" y="352425"/>
            <a:ext cx="10396538" cy="866775"/>
          </a:xfrm>
        </p:spPr>
        <p:txBody>
          <a:bodyPr/>
          <a:lstStyle/>
          <a:p>
            <a:pPr eaLnBrk="1" hangingPunct="1"/>
            <a:r>
              <a:rPr lang="en-US" altLang="en-US" sz="3200" b="1">
                <a:latin typeface="Arial" panose="020B0604020202020204" pitchFamily="34" charset="0"/>
              </a:rPr>
              <a:t>Kiểu đau khớp BN này có gì tương đồng với 2 TH trước? </a:t>
            </a:r>
            <a:endParaRPr lang="en-US" altLang="en-US" sz="3200" i="1">
              <a:latin typeface="Arial" panose="020B0604020202020204" pitchFamily="34" charset="0"/>
            </a:endParaRP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9996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algn="just"/>
            <a:r>
              <a:rPr lang="en-US" altLang="en-US" sz="2800">
                <a:latin typeface="Arial" panose="020B0604020202020204" pitchFamily="34" charset="0"/>
                <a:cs typeface="Arial" panose="020B0604020202020204" pitchFamily="34" charset="0"/>
              </a:rPr>
              <a:t>Khám bàn tay không thấy điểm sưng, không vùng nóng đỏ. Ấn vị trí khớp bàn ngón 2,3 tay trên dường đi gân gấp có nốt cứng, đau, di chuyển tương ứng với khi gấp duỗi ngón 2,3. Vận động thụ động khớp hết tầm nhưng vận động chủ động nắm không chặt và duỗi không hết do đau</a:t>
            </a:r>
          </a:p>
        </p:txBody>
      </p:sp>
      <p:sp>
        <p:nvSpPr>
          <p:cNvPr id="52227" name="Content Placeholder 2"/>
          <p:cNvSpPr>
            <a:spLocks noGrp="1"/>
          </p:cNvSpPr>
          <p:nvPr>
            <p:ph idx="1"/>
          </p:nvPr>
        </p:nvSpPr>
        <p:spPr>
          <a:xfrm>
            <a:off x="498475" y="3235325"/>
            <a:ext cx="9920288" cy="2805113"/>
          </a:xfrm>
        </p:spPr>
        <p:txBody>
          <a:bodyPr/>
          <a:lstStyle/>
          <a:p>
            <a:r>
              <a:rPr lang="en-US" altLang="en-US" sz="2800" b="1">
                <a:latin typeface="Arial" panose="020B0604020202020204" pitchFamily="34" charset="0"/>
                <a:cs typeface="Arial" panose="020B0604020202020204" pitchFamily="34" charset="0"/>
              </a:rPr>
              <a:t>Liệt kê các triệu chứng giúp chẩn đoán nguyên nhân? </a:t>
            </a:r>
            <a:r>
              <a:rPr lang="en-US" altLang="en-US" sz="2800" i="1">
                <a:latin typeface="Arial" panose="020B0604020202020204" pitchFamily="34" charset="0"/>
                <a:cs typeface="Arial" panose="020B0604020202020204" pitchFamily="34" charset="0"/>
              </a:rPr>
              <a:t>1 phút</a:t>
            </a:r>
          </a:p>
        </p:txBody>
      </p:sp>
    </p:spTree>
    <p:extLst>
      <p:ext uri="{BB962C8B-B14F-4D97-AF65-F5344CB8AC3E}">
        <p14:creationId xmlns:p14="http://schemas.microsoft.com/office/powerpoint/2010/main" val="297597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320675" y="341313"/>
            <a:ext cx="9980613" cy="1400175"/>
          </a:xfrm>
        </p:spPr>
        <p:txBody>
          <a:bodyPr/>
          <a:lstStyle/>
          <a:p>
            <a:r>
              <a:rPr lang="en-US" altLang="en-US" sz="3600" b="1">
                <a:latin typeface="Arial" panose="020B0604020202020204" pitchFamily="34" charset="0"/>
                <a:cs typeface="Arial" panose="020B0604020202020204" pitchFamily="34" charset="0"/>
              </a:rPr>
              <a:t>Theo bạn bệnh lý gân đang ở giai đoạn nào?</a:t>
            </a:r>
            <a:br>
              <a:rPr lang="en-US" altLang="en-US" sz="3600" b="1">
                <a:latin typeface="Arial" panose="020B0604020202020204" pitchFamily="34" charset="0"/>
                <a:cs typeface="Arial" panose="020B0604020202020204" pitchFamily="34" charset="0"/>
              </a:rPr>
            </a:br>
            <a:r>
              <a:rPr lang="en-US" altLang="en-US" sz="3600" i="1">
                <a:latin typeface="Arial" panose="020B0604020202020204" pitchFamily="34" charset="0"/>
                <a:cs typeface="Arial" panose="020B0604020202020204" pitchFamily="34" charset="0"/>
              </a:rPr>
              <a:t>45 giây</a:t>
            </a:r>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1688318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39725" y="390525"/>
            <a:ext cx="9939338" cy="1400175"/>
          </a:xfrm>
        </p:spPr>
        <p:txBody>
          <a:bodyPr/>
          <a:lstStyle/>
          <a:p>
            <a:pPr algn="just"/>
            <a:r>
              <a:rPr lang="en-US" altLang="en-US" sz="2800" b="1">
                <a:latin typeface="Arial" panose="020B0604020202020204" pitchFamily="34" charset="0"/>
                <a:cs typeface="Arial" panose="020B0604020202020204" pitchFamily="34" charset="0"/>
              </a:rPr>
              <a:t>Hãy đưa ra cách hướng dẫn phù hợp cho các vận động, sinh hoạt hàng ngày trên các bệnh nhân bệnh lý gân như bệnh nhân này? </a:t>
            </a:r>
            <a:r>
              <a:rPr lang="en-US" altLang="en-US" sz="2800" i="1">
                <a:latin typeface="Arial" panose="020B0604020202020204" pitchFamily="34" charset="0"/>
                <a:cs typeface="Arial" panose="020B0604020202020204" pitchFamily="34" charset="0"/>
              </a:rPr>
              <a:t>1 phút</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272109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7</TotalTime>
  <Words>241</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Cambria</vt:lpstr>
      <vt:lpstr>Century Gothic</vt:lpstr>
      <vt:lpstr>Wingdings 3</vt:lpstr>
      <vt:lpstr>Ion</vt:lpstr>
      <vt:lpstr>Ca lâm sàng 4</vt:lpstr>
      <vt:lpstr>Kiểu đau khớp BN này có gì tương đồng với 2 TH trước? </vt:lpstr>
      <vt:lpstr>Khám bàn tay không thấy điểm sưng, không vùng nóng đỏ. Ấn vị trí khớp bàn ngón 2,3 tay trên dường đi gân gấp có nốt cứng, đau, di chuyển tương ứng với khi gấp duỗi ngón 2,3. Vận động thụ động khớp hết tầm nhưng vận động chủ động nắm không chặt và duỗi không hết do đau</vt:lpstr>
      <vt:lpstr>Theo bạn bệnh lý gân đang ở giai đoạn nào? 45 giây</vt:lpstr>
      <vt:lpstr>Hãy đưa ra cách hướng dẫn phù hợp cho các vận động, sinh hoạt hàng ngày trên các bệnh nhân bệnh lý gân như bệnh nhân này? 1 phút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 lâm sàng 1</dc:title>
  <dc:creator>Huynh Minh Thanh</dc:creator>
  <cp:lastModifiedBy>Nguyen, Phu (Manufacturing, Clayton)</cp:lastModifiedBy>
  <cp:revision>9</cp:revision>
  <dcterms:created xsi:type="dcterms:W3CDTF">2020-06-01T03:13:00Z</dcterms:created>
  <dcterms:modified xsi:type="dcterms:W3CDTF">2020-06-03T09:11:07Z</dcterms:modified>
</cp:coreProperties>
</file>