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notesMasterIdLst>
    <p:notesMasterId r:id="rId27"/>
  </p:notesMasterIdLst>
  <p:sldIdLst>
    <p:sldId id="256" r:id="rId2"/>
    <p:sldId id="283" r:id="rId3"/>
    <p:sldId id="348" r:id="rId4"/>
    <p:sldId id="419" r:id="rId5"/>
    <p:sldId id="443" r:id="rId6"/>
    <p:sldId id="420" r:id="rId7"/>
    <p:sldId id="421" r:id="rId8"/>
    <p:sldId id="422" r:id="rId9"/>
    <p:sldId id="423" r:id="rId10"/>
    <p:sldId id="446" r:id="rId11"/>
    <p:sldId id="424" r:id="rId12"/>
    <p:sldId id="426" r:id="rId13"/>
    <p:sldId id="456" r:id="rId14"/>
    <p:sldId id="427" r:id="rId15"/>
    <p:sldId id="428" r:id="rId16"/>
    <p:sldId id="458" r:id="rId17"/>
    <p:sldId id="432" r:id="rId18"/>
    <p:sldId id="469" r:id="rId19"/>
    <p:sldId id="433" r:id="rId20"/>
    <p:sldId id="434" r:id="rId21"/>
    <p:sldId id="435" r:id="rId22"/>
    <p:sldId id="430" r:id="rId23"/>
    <p:sldId id="467" r:id="rId24"/>
    <p:sldId id="468" r:id="rId25"/>
    <p:sldId id="43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4F81BD"/>
    <a:srgbClr val="7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3986" autoAdjust="0"/>
  </p:normalViewPr>
  <p:slideViewPr>
    <p:cSldViewPr>
      <p:cViewPr>
        <p:scale>
          <a:sx n="103" d="100"/>
          <a:sy n="103" d="100"/>
        </p:scale>
        <p:origin x="-392" y="2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43B6D-498F-044D-9A42-1CC49CF61180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4B940-DBF5-DA4B-902D-ADFE71FA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B940-DBF5-DA4B-902D-ADFE71FAFB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9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B940-DBF5-DA4B-902D-ADFE71FAFB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9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28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0800"/>
            <a:ext cx="2133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23629" name="Rectangle 4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23630" name="Rectangle 4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96038"/>
            <a:ext cx="2133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5B0258-CA35-1841-8471-B35E6A7A91A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23631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1371600" y="2755900"/>
            <a:ext cx="7124700" cy="8255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46662" dir="3284183" algn="ctr" rotWithShape="0">
                    <a:srgbClr val="99336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 b="1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23632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717800" y="3657600"/>
            <a:ext cx="6197600" cy="7620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5E54A-49FA-C544-8AF2-F828AB5E4A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0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99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99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15758-A0EA-0F44-9486-FBDC1F8A89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6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5C06C-18BF-7B40-9755-5D241B12C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9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D5918-CC5B-5147-AB2A-7983863479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4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B934C-6203-794E-B1B9-3E75FCFEBA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0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95E1B-3BD6-4B40-9AC0-23344FBDA8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14185-5B88-5D4E-8506-EABEECE1BE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4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04B12-2A27-CE4A-B143-FDD146063B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5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45A4F-6897-A243-93C9-E1C404A88E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D7CB5-5197-2749-8B3D-466789FE48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05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457200"/>
            <a:ext cx="55626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22606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22607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22608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22609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66184E0-6AFB-5D44-BEAC-74F6108993F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rgbClr val="4F81BD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rgbClr val="4F81BD"/>
          </a:solidFill>
          <a:latin typeface="Calibri" charset="0"/>
          <a:ea typeface="ＭＳ Ｐゴシック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rgbClr val="4F81BD"/>
          </a:solidFill>
          <a:latin typeface="Calibri" charset="0"/>
          <a:ea typeface="ＭＳ Ｐゴシック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rgbClr val="4F81BD"/>
          </a:solidFill>
          <a:latin typeface="Calibri" charset="0"/>
          <a:ea typeface="ＭＳ Ｐゴシック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rgbClr val="4F81BD"/>
          </a:solidFill>
          <a:latin typeface="Calibri" charset="0"/>
          <a:ea typeface="ＭＳ Ｐゴシック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rgbClr val="4F81BD"/>
          </a:solidFill>
          <a:latin typeface="Calibri" charset="0"/>
          <a:ea typeface="ＭＳ Ｐゴシック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rgbClr val="4F81BD"/>
          </a:solidFill>
          <a:latin typeface="Calibri" charset="0"/>
          <a:ea typeface="ＭＳ Ｐゴシック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rgbClr val="4F81BD"/>
          </a:solidFill>
          <a:latin typeface="Calibri" charset="0"/>
          <a:ea typeface="ＭＳ Ｐゴシック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rgbClr val="4F81BD"/>
          </a:solidFill>
          <a:latin typeface="Calibri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404040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404040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04040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04040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04040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04040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04040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0"/>
            <a:ext cx="7162800" cy="12827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TỔN THƯƠNG VÀ SỰ PHỤC HỒI DÂY CHẰNG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3657600"/>
            <a:ext cx="3759200" cy="1219200"/>
          </a:xfrm>
        </p:spPr>
        <p:txBody>
          <a:bodyPr/>
          <a:lstStyle/>
          <a:p>
            <a:pPr algn="l"/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algn="l"/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smtClean="0"/>
              <a:t>Phương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6096000" cy="914400"/>
          </a:xfrm>
        </p:spPr>
        <p:txBody>
          <a:bodyPr/>
          <a:lstStyle/>
          <a:p>
            <a:r>
              <a:rPr lang="en-US" sz="3200" dirty="0" err="1" smtClean="0">
                <a:latin typeface="Arial"/>
              </a:rPr>
              <a:t>Nghiệm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 err="1" smtClean="0">
                <a:latin typeface="Arial"/>
              </a:rPr>
              <a:t>pháp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khám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dây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chằng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 smtClean="0">
                <a:latin typeface="Arial"/>
              </a:rPr>
              <a:t>bên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ngoài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cổ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 smtClean="0">
                <a:latin typeface="Arial"/>
              </a:rPr>
              <a:t>chân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524000"/>
            <a:ext cx="8001000" cy="3939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Thực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hiện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endParaRPr lang="en-US" sz="2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ü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DC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bên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ngoài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bàn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chân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lật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ngửa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thu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̣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động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Bình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thường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: ROM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lật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ngửa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bình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thường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Dương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tính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tăng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ROM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lật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ngữa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rộng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khe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khớp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bên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ngoài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Ý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nghĩa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tổn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thương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DC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bên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ngoàI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độ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III,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mất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vững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bên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ngoài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khớp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cô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chân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46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chằng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gãy</a:t>
            </a:r>
            <a:r>
              <a:rPr lang="en-US" dirty="0" smtClean="0"/>
              <a:t> </a:t>
            </a:r>
            <a:r>
              <a:rPr lang="en-US" dirty="0" err="1" smtClean="0"/>
              <a:t>xương</a:t>
            </a:r>
            <a:r>
              <a:rPr lang="en-US" dirty="0" smtClean="0"/>
              <a:t>?</a:t>
            </a:r>
          </a:p>
          <a:p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chằng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24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CLS?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X </a:t>
            </a:r>
            <a:r>
              <a:rPr lang="en-US" dirty="0" err="1" smtClean="0">
                <a:latin typeface="Arial"/>
                <a:cs typeface="Arial"/>
              </a:rPr>
              <a:t>quang</a:t>
            </a:r>
            <a:endParaRPr lang="en-US" dirty="0" smtClean="0">
              <a:latin typeface="Arial"/>
              <a:cs typeface="Arial"/>
            </a:endParaRPr>
          </a:p>
          <a:p>
            <a:pPr marL="914400" lvl="1" indent="-514350">
              <a:buFont typeface="Wingdings" charset="2"/>
              <a:buChar char="ü"/>
            </a:pPr>
            <a:r>
              <a:rPr lang="en-US" dirty="0" err="1" smtClean="0">
                <a:latin typeface="Arial"/>
                <a:cs typeface="Arial"/>
              </a:rPr>
              <a:t>tĩnh</a:t>
            </a:r>
            <a:endParaRPr lang="en-US" dirty="0" smtClean="0">
              <a:latin typeface="Arial"/>
              <a:cs typeface="Arial"/>
            </a:endParaRPr>
          </a:p>
          <a:p>
            <a:pPr marL="914400" lvl="1" indent="-514350">
              <a:buFont typeface="Wingdings" charset="2"/>
              <a:buChar char="ü"/>
            </a:pPr>
            <a:r>
              <a:rPr lang="en-US" dirty="0" err="1" smtClean="0">
                <a:latin typeface="Arial"/>
                <a:cs typeface="Arial"/>
              </a:rPr>
              <a:t>động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52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14350"/>
            <a:ext cx="5562600" cy="70485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MRI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8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chằng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III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9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14350"/>
            <a:ext cx="8229600" cy="704850"/>
          </a:xfrm>
        </p:spPr>
        <p:txBody>
          <a:bodyPr/>
          <a:lstStyle/>
          <a:p>
            <a:r>
              <a:rPr lang="en-US" sz="4000" dirty="0" err="1" smtClean="0">
                <a:latin typeface="Arial"/>
                <a:cs typeface="Arial"/>
              </a:rPr>
              <a:t>Xử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n-US" sz="4000" dirty="0" err="1" smtClean="0">
                <a:latin typeface="Arial"/>
                <a:cs typeface="Arial"/>
              </a:rPr>
              <a:t>trí</a:t>
            </a:r>
            <a:r>
              <a:rPr lang="en-US" sz="4000" dirty="0" smtClean="0">
                <a:latin typeface="Arial"/>
                <a:cs typeface="Arial"/>
              </a:rPr>
              <a:t> ban </a:t>
            </a:r>
            <a:r>
              <a:rPr lang="en-US" sz="4000" dirty="0" err="1" smtClean="0">
                <a:latin typeface="Arial"/>
                <a:cs typeface="Arial"/>
              </a:rPr>
              <a:t>đầu</a:t>
            </a:r>
            <a:r>
              <a:rPr lang="en-US" sz="4000" dirty="0" smtClean="0">
                <a:latin typeface="Arial"/>
                <a:cs typeface="Arial"/>
              </a:rPr>
              <a:t>?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chằng</a:t>
            </a:r>
            <a:r>
              <a:rPr lang="en-US" dirty="0" smtClean="0"/>
              <a:t>?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RICE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5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14350"/>
            <a:ext cx="6248400" cy="704850"/>
          </a:xfrm>
        </p:spPr>
        <p:txBody>
          <a:bodyPr/>
          <a:lstStyle/>
          <a:p>
            <a:r>
              <a:rPr lang="vi-VN" sz="4000" dirty="0">
                <a:latin typeface="Arial"/>
                <a:cs typeface="Arial"/>
              </a:rPr>
              <a:t>Ca lâm sàng 1 </a:t>
            </a:r>
            <a:r>
              <a:rPr lang="vi-VN" sz="4000" dirty="0" smtClean="0">
                <a:latin typeface="Arial"/>
                <a:cs typeface="Arial"/>
              </a:rPr>
              <a:t>(tiếp theo)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GB" dirty="0" err="1"/>
              <a:t>Bn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chườm</a:t>
            </a:r>
            <a:r>
              <a:rPr lang="en-GB" dirty="0"/>
              <a:t> </a:t>
            </a:r>
            <a:r>
              <a:rPr lang="en-GB" dirty="0" err="1"/>
              <a:t>đá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72h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bất</a:t>
            </a:r>
            <a:r>
              <a:rPr lang="en-GB" dirty="0"/>
              <a:t> </a:t>
            </a:r>
            <a:r>
              <a:rPr lang="en-GB" dirty="0" err="1"/>
              <a:t>động</a:t>
            </a:r>
            <a:r>
              <a:rPr lang="en-GB" dirty="0"/>
              <a:t> </a:t>
            </a:r>
            <a:r>
              <a:rPr lang="en-GB" dirty="0" err="1"/>
              <a:t>cổ</a:t>
            </a:r>
            <a:r>
              <a:rPr lang="en-GB" dirty="0"/>
              <a:t> </a:t>
            </a:r>
            <a:r>
              <a:rPr lang="en-GB" dirty="0" err="1"/>
              <a:t>chân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nẹp</a:t>
            </a:r>
            <a:r>
              <a:rPr lang="en-GB" dirty="0"/>
              <a:t> </a:t>
            </a:r>
            <a:r>
              <a:rPr lang="en-GB" dirty="0" err="1"/>
              <a:t>nhựa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4 </a:t>
            </a:r>
            <a:r>
              <a:rPr lang="en-GB" dirty="0" err="1"/>
              <a:t>tuần</a:t>
            </a:r>
            <a:r>
              <a:rPr lang="en-GB" dirty="0"/>
              <a:t>. </a:t>
            </a:r>
            <a:r>
              <a:rPr lang="en-GB" dirty="0" err="1"/>
              <a:t>Nhưng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2 </a:t>
            </a:r>
            <a:r>
              <a:rPr lang="en-GB" dirty="0" err="1"/>
              <a:t>tuần</a:t>
            </a:r>
            <a:r>
              <a:rPr lang="en-GB" dirty="0"/>
              <a:t> </a:t>
            </a:r>
            <a:r>
              <a:rPr lang="en-GB" dirty="0" err="1"/>
              <a:t>bn</a:t>
            </a:r>
            <a:r>
              <a:rPr lang="en-GB" dirty="0"/>
              <a:t> </a:t>
            </a:r>
            <a:r>
              <a:rPr lang="en-GB" dirty="0" err="1"/>
              <a:t>thấy</a:t>
            </a:r>
            <a:r>
              <a:rPr lang="en-GB" dirty="0"/>
              <a:t> </a:t>
            </a:r>
            <a:r>
              <a:rPr lang="en-GB" dirty="0" err="1"/>
              <a:t>cổ</a:t>
            </a:r>
            <a:r>
              <a:rPr lang="en-GB" dirty="0"/>
              <a:t> </a:t>
            </a:r>
            <a:r>
              <a:rPr lang="en-GB" dirty="0" err="1"/>
              <a:t>bớt</a:t>
            </a:r>
            <a:r>
              <a:rPr lang="en-GB" dirty="0"/>
              <a:t> </a:t>
            </a:r>
            <a:r>
              <a:rPr lang="en-GB" dirty="0" err="1"/>
              <a:t>sưng</a:t>
            </a:r>
            <a:r>
              <a:rPr lang="en-GB" dirty="0"/>
              <a:t> </a:t>
            </a:r>
            <a:r>
              <a:rPr lang="en-GB" dirty="0" err="1"/>
              <a:t>đau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nên</a:t>
            </a:r>
            <a:r>
              <a:rPr lang="en-GB" dirty="0"/>
              <a:t> </a:t>
            </a:r>
            <a:r>
              <a:rPr lang="en-GB" dirty="0" err="1"/>
              <a:t>bỏ</a:t>
            </a:r>
            <a:r>
              <a:rPr lang="en-GB" dirty="0"/>
              <a:t> </a:t>
            </a:r>
            <a:r>
              <a:rPr lang="en-GB" dirty="0" err="1"/>
              <a:t>nẹp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bất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, </a:t>
            </a:r>
            <a:r>
              <a:rPr lang="en-GB" dirty="0" err="1"/>
              <a:t>sau</a:t>
            </a:r>
            <a:r>
              <a:rPr lang="en-GB" dirty="0"/>
              <a:t> 4 </a:t>
            </a:r>
            <a:r>
              <a:rPr lang="en-GB" dirty="0" err="1"/>
              <a:t>tuần</a:t>
            </a:r>
            <a:r>
              <a:rPr lang="en-GB" dirty="0"/>
              <a:t> </a:t>
            </a:r>
            <a:r>
              <a:rPr lang="en-GB" dirty="0" err="1"/>
              <a:t>vì</a:t>
            </a:r>
            <a:r>
              <a:rPr lang="en-GB" dirty="0"/>
              <a:t> </a:t>
            </a:r>
            <a:r>
              <a:rPr lang="en-GB" dirty="0" err="1"/>
              <a:t>mê</a:t>
            </a:r>
            <a:r>
              <a:rPr lang="en-GB" dirty="0"/>
              <a:t> </a:t>
            </a:r>
            <a:r>
              <a:rPr lang="en-GB" dirty="0" err="1"/>
              <a:t>đá</a:t>
            </a:r>
            <a:r>
              <a:rPr lang="en-GB" dirty="0"/>
              <a:t> </a:t>
            </a:r>
            <a:r>
              <a:rPr lang="en-GB" dirty="0" err="1"/>
              <a:t>banh</a:t>
            </a:r>
            <a:r>
              <a:rPr lang="en-GB" dirty="0"/>
              <a:t> </a:t>
            </a:r>
            <a:r>
              <a:rPr lang="en-GB" dirty="0" err="1"/>
              <a:t>quá</a:t>
            </a:r>
            <a:r>
              <a:rPr lang="en-GB" dirty="0"/>
              <a:t> </a:t>
            </a:r>
            <a:r>
              <a:rPr lang="en-GB" dirty="0" err="1"/>
              <a:t>nên</a:t>
            </a:r>
            <a:r>
              <a:rPr lang="en-GB" dirty="0"/>
              <a:t> </a:t>
            </a:r>
            <a:r>
              <a:rPr lang="en-GB" dirty="0" err="1"/>
              <a:t>bn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đá</a:t>
            </a:r>
            <a:r>
              <a:rPr lang="en-GB" dirty="0"/>
              <a:t> </a:t>
            </a:r>
            <a:r>
              <a:rPr lang="en-GB" dirty="0" err="1"/>
              <a:t>banh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0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14350"/>
            <a:ext cx="6248400" cy="704850"/>
          </a:xfrm>
        </p:spPr>
        <p:txBody>
          <a:bodyPr/>
          <a:lstStyle/>
          <a:p>
            <a:r>
              <a:rPr lang="vi-VN" sz="4000" dirty="0">
                <a:latin typeface="Arial"/>
                <a:cs typeface="Arial"/>
              </a:rPr>
              <a:t>Ca lâm sàng 1 </a:t>
            </a:r>
            <a:r>
              <a:rPr lang="vi-VN" sz="4000" dirty="0" smtClean="0">
                <a:latin typeface="Arial"/>
                <a:cs typeface="Arial"/>
              </a:rPr>
              <a:t>(tiếp theo)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GB" dirty="0" smtClean="0"/>
              <a:t>6 </a:t>
            </a:r>
            <a:r>
              <a:rPr lang="en-GB" dirty="0" err="1"/>
              <a:t>tháng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bn</a:t>
            </a:r>
            <a:r>
              <a:rPr lang="en-GB" dirty="0"/>
              <a:t> quay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gặp</a:t>
            </a:r>
            <a:r>
              <a:rPr lang="en-GB" dirty="0"/>
              <a:t> </a:t>
            </a:r>
            <a:r>
              <a:rPr lang="en-GB" dirty="0" err="1"/>
              <a:t>bác</a:t>
            </a:r>
            <a:r>
              <a:rPr lang="en-GB" dirty="0"/>
              <a:t> </a:t>
            </a:r>
            <a:r>
              <a:rPr lang="en-GB" dirty="0" err="1"/>
              <a:t>sĩ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than </a:t>
            </a:r>
            <a:r>
              <a:rPr lang="en-GB" dirty="0" err="1"/>
              <a:t>phiền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chạy</a:t>
            </a:r>
            <a:r>
              <a:rPr lang="en-GB" dirty="0"/>
              <a:t> </a:t>
            </a:r>
            <a:r>
              <a:rPr lang="en-GB" dirty="0" err="1"/>
              <a:t>rất</a:t>
            </a:r>
            <a:r>
              <a:rPr lang="en-GB" dirty="0"/>
              <a:t> </a:t>
            </a:r>
            <a:r>
              <a:rPr lang="en-GB" dirty="0" err="1"/>
              <a:t>dễ</a:t>
            </a:r>
            <a:r>
              <a:rPr lang="en-GB" dirty="0"/>
              <a:t> </a:t>
            </a:r>
            <a:r>
              <a:rPr lang="en-GB" dirty="0" err="1"/>
              <a:t>bị</a:t>
            </a:r>
            <a:r>
              <a:rPr lang="en-GB" dirty="0"/>
              <a:t> </a:t>
            </a:r>
            <a:r>
              <a:rPr lang="en-GB" dirty="0" err="1"/>
              <a:t>lật</a:t>
            </a:r>
            <a:r>
              <a:rPr lang="en-GB" dirty="0"/>
              <a:t> </a:t>
            </a:r>
            <a:r>
              <a:rPr lang="en-GB" dirty="0" err="1"/>
              <a:t>cổ</a:t>
            </a:r>
            <a:r>
              <a:rPr lang="en-GB" dirty="0"/>
              <a:t> </a:t>
            </a:r>
            <a:r>
              <a:rPr lang="en-GB" dirty="0" err="1"/>
              <a:t>chân</a:t>
            </a:r>
            <a:r>
              <a:rPr lang="en-GB" dirty="0"/>
              <a:t> </a:t>
            </a:r>
            <a:r>
              <a:rPr lang="en-GB" dirty="0" err="1"/>
              <a:t>mặc</a:t>
            </a:r>
            <a:r>
              <a:rPr lang="en-GB" dirty="0"/>
              <a:t> </a:t>
            </a:r>
            <a:r>
              <a:rPr lang="en-GB" dirty="0" err="1"/>
              <a:t>dù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mang</a:t>
            </a:r>
            <a:r>
              <a:rPr lang="en-GB" dirty="0"/>
              <a:t> </a:t>
            </a:r>
            <a:r>
              <a:rPr lang="en-GB" dirty="0" err="1"/>
              <a:t>băng</a:t>
            </a:r>
            <a:r>
              <a:rPr lang="en-GB" dirty="0"/>
              <a:t> </a:t>
            </a:r>
            <a:r>
              <a:rPr lang="en-GB" dirty="0" err="1"/>
              <a:t>thun</a:t>
            </a:r>
            <a:r>
              <a:rPr lang="en-GB" dirty="0"/>
              <a:t> </a:t>
            </a:r>
            <a:r>
              <a:rPr lang="en-GB" dirty="0" err="1"/>
              <a:t>cổ</a:t>
            </a:r>
            <a:r>
              <a:rPr lang="en-GB" dirty="0"/>
              <a:t> </a:t>
            </a:r>
            <a:r>
              <a:rPr lang="en-GB" dirty="0" err="1"/>
              <a:t>chân</a:t>
            </a:r>
            <a:r>
              <a:rPr lang="en-GB" dirty="0"/>
              <a:t> </a:t>
            </a:r>
            <a:r>
              <a:rPr lang="en-GB" dirty="0" err="1"/>
              <a:t>hỗ</a:t>
            </a:r>
            <a:r>
              <a:rPr lang="en-GB" dirty="0"/>
              <a:t> </a:t>
            </a:r>
            <a:r>
              <a:rPr lang="en-GB" dirty="0" err="1"/>
              <a:t>trợ</a:t>
            </a:r>
            <a:r>
              <a:rPr lang="en-GB" dirty="0"/>
              <a:t>. </a:t>
            </a:r>
            <a:endParaRPr lang="en-GB" dirty="0" smtClean="0"/>
          </a:p>
          <a:p>
            <a:pPr>
              <a:lnSpc>
                <a:spcPct val="130000"/>
              </a:lnSpc>
            </a:pPr>
            <a:r>
              <a:rPr lang="en-GB" dirty="0" err="1" smtClean="0"/>
              <a:t>Bữa</a:t>
            </a:r>
            <a:r>
              <a:rPr lang="en-GB" dirty="0" smtClean="0"/>
              <a:t> </a:t>
            </a:r>
            <a:r>
              <a:rPr lang="en-GB" dirty="0" err="1"/>
              <a:t>nào</a:t>
            </a:r>
            <a:r>
              <a:rPr lang="en-GB" dirty="0"/>
              <a:t> </a:t>
            </a:r>
            <a:r>
              <a:rPr lang="en-GB" dirty="0" err="1"/>
              <a:t>bn</a:t>
            </a:r>
            <a:r>
              <a:rPr lang="en-GB" dirty="0"/>
              <a:t> ham </a:t>
            </a:r>
            <a:r>
              <a:rPr lang="en-GB" dirty="0" err="1"/>
              <a:t>vui</a:t>
            </a:r>
            <a:r>
              <a:rPr lang="en-GB" dirty="0"/>
              <a:t> </a:t>
            </a:r>
            <a:r>
              <a:rPr lang="en-GB" dirty="0" err="1"/>
              <a:t>đá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thì</a:t>
            </a:r>
            <a:r>
              <a:rPr lang="en-GB" dirty="0"/>
              <a:t> </a:t>
            </a:r>
            <a:r>
              <a:rPr lang="en-GB" dirty="0" err="1"/>
              <a:t>cổ</a:t>
            </a:r>
            <a:r>
              <a:rPr lang="en-GB" dirty="0"/>
              <a:t> </a:t>
            </a:r>
            <a:r>
              <a:rPr lang="en-GB" dirty="0" err="1"/>
              <a:t>chân</a:t>
            </a:r>
            <a:r>
              <a:rPr lang="en-GB" dirty="0"/>
              <a:t> </a:t>
            </a:r>
            <a:r>
              <a:rPr lang="en-GB" dirty="0" err="1"/>
              <a:t>bị</a:t>
            </a:r>
            <a:r>
              <a:rPr lang="en-GB" dirty="0"/>
              <a:t> </a:t>
            </a:r>
            <a:r>
              <a:rPr lang="en-GB" dirty="0" err="1"/>
              <a:t>sưng</a:t>
            </a:r>
            <a:r>
              <a:rPr lang="en-GB" dirty="0"/>
              <a:t> </a:t>
            </a:r>
            <a:r>
              <a:rPr lang="en-GB" dirty="0" err="1"/>
              <a:t>nhẹ</a:t>
            </a:r>
            <a:r>
              <a:rPr lang="en-GB" dirty="0"/>
              <a:t> </a:t>
            </a:r>
            <a:r>
              <a:rPr lang="en-GB" dirty="0" err="1"/>
              <a:t>bên</a:t>
            </a:r>
            <a:r>
              <a:rPr lang="en-GB" dirty="0"/>
              <a:t> </a:t>
            </a:r>
            <a:r>
              <a:rPr lang="en-GB" dirty="0" err="1"/>
              <a:t>ngoài</a:t>
            </a:r>
            <a:r>
              <a:rPr lang="en-GB" dirty="0"/>
              <a:t>,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bị</a:t>
            </a:r>
            <a:r>
              <a:rPr lang="en-GB" dirty="0"/>
              <a:t> </a:t>
            </a:r>
            <a:r>
              <a:rPr lang="en-GB" dirty="0" err="1"/>
              <a:t>đau</a:t>
            </a:r>
            <a:r>
              <a:rPr lang="en-GB" dirty="0"/>
              <a:t> </a:t>
            </a:r>
            <a:r>
              <a:rPr lang="en-GB" dirty="0" err="1"/>
              <a:t>nhẹ</a:t>
            </a:r>
            <a:r>
              <a:rPr lang="en-GB" dirty="0"/>
              <a:t> </a:t>
            </a:r>
            <a:r>
              <a:rPr lang="en-GB" dirty="0" err="1"/>
              <a:t>bn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nghỉ</a:t>
            </a:r>
            <a:r>
              <a:rPr lang="en-GB" dirty="0"/>
              <a:t> </a:t>
            </a:r>
            <a:r>
              <a:rPr lang="en-GB" dirty="0" err="1"/>
              <a:t>ngơi</a:t>
            </a:r>
            <a:r>
              <a:rPr lang="en-GB" dirty="0"/>
              <a:t> 1,2 </a:t>
            </a:r>
            <a:r>
              <a:rPr lang="en-GB" dirty="0" err="1"/>
              <a:t>tuần</a:t>
            </a:r>
            <a:r>
              <a:rPr lang="en-GB" dirty="0"/>
              <a:t> </a:t>
            </a:r>
            <a:r>
              <a:rPr lang="en-GB" dirty="0" err="1"/>
              <a:t>mới</a:t>
            </a:r>
            <a:r>
              <a:rPr lang="en-GB" dirty="0"/>
              <a:t> </a:t>
            </a:r>
            <a:r>
              <a:rPr lang="en-GB" dirty="0" err="1"/>
              <a:t>đá</a:t>
            </a:r>
            <a:r>
              <a:rPr lang="en-GB" dirty="0"/>
              <a:t> </a:t>
            </a:r>
            <a:r>
              <a:rPr lang="en-GB" dirty="0" err="1"/>
              <a:t>banh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tình</a:t>
            </a:r>
            <a:r>
              <a:rPr lang="en-GB" dirty="0"/>
              <a:t> </a:t>
            </a:r>
            <a:r>
              <a:rPr lang="en-GB" dirty="0" err="1"/>
              <a:t>trạng</a:t>
            </a:r>
            <a:r>
              <a:rPr lang="en-GB" dirty="0"/>
              <a:t> </a:t>
            </a:r>
            <a:r>
              <a:rPr lang="en-GB" dirty="0" err="1"/>
              <a:t>như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85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391400" cy="1009650"/>
          </a:xfrm>
        </p:spPr>
        <p:txBody>
          <a:bodyPr/>
          <a:lstStyle/>
          <a:p>
            <a:r>
              <a:rPr lang="en-US" dirty="0" smtClean="0"/>
              <a:t>Ban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Chụp</a:t>
            </a:r>
            <a:r>
              <a:rPr lang="en-US" dirty="0" smtClean="0"/>
              <a:t> X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1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/>
              <a:t>chằng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.</a:t>
            </a:r>
            <a:endParaRPr lang="en-US" sz="1800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chằng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.</a:t>
            </a:r>
            <a:endParaRPr lang="en-US" sz="1800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chằng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sẹo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/>
              <a:t>giãn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.</a:t>
            </a:r>
            <a:endParaRPr lang="en-US" sz="1800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chằng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do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5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5562600" cy="704850"/>
          </a:xfrm>
        </p:spPr>
        <p:txBody>
          <a:bodyPr/>
          <a:lstStyle/>
          <a:p>
            <a:r>
              <a:rPr lang="en-US" sz="4000" dirty="0" smtClean="0"/>
              <a:t>MỤC TIÊU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4953000"/>
          </a:xfrm>
        </p:spPr>
        <p:txBody>
          <a:bodyPr/>
          <a:lstStyle/>
          <a:p>
            <a:pPr marL="514350" indent="-514350" algn="just">
              <a:lnSpc>
                <a:spcPct val="130000"/>
              </a:lnSpc>
              <a:buFont typeface="+mj-lt"/>
              <a:buAutoNum type="arabicParenR"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arenR"/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Mô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tả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giải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phẫu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bệnh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và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sinh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bệnh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tổn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thương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cấp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và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mạn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dây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chằng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arenR"/>
            </a:pPr>
            <a:r>
              <a:rPr lang="en-US" dirty="0" err="1" smtClean="0">
                <a:solidFill>
                  <a:srgbClr val="000000"/>
                </a:solidFill>
                <a:latin typeface="Arial"/>
              </a:rPr>
              <a:t>Xác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hội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chứng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hoặc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triệu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chứng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chẩn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đoán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tổn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thương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dây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chằng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arenR"/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bày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phân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tổn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thương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dây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chằng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arenR"/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Phân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tích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nguyên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tắc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xử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trí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ban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đầu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cho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tổn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thương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dây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chằng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939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391400" cy="704850"/>
          </a:xfrm>
        </p:spPr>
        <p:txBody>
          <a:bodyPr/>
          <a:lstStyle/>
          <a:p>
            <a:pPr lvl="0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err="1" smtClean="0">
                <a:solidFill>
                  <a:srgbClr val="000000"/>
                </a:solidFill>
                <a:latin typeface="Arial"/>
              </a:rPr>
              <a:t>Giải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phẫu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bệnh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và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sinh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bệnh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tổn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thương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mạn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dây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chằng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?</a:t>
            </a:r>
          </a:p>
          <a:p>
            <a:pPr lvl="0">
              <a:lnSpc>
                <a:spcPct val="150000"/>
              </a:lnSpc>
            </a:pPr>
            <a:r>
              <a:rPr lang="en-US" dirty="0" err="1" smtClean="0">
                <a:solidFill>
                  <a:srgbClr val="000000"/>
                </a:solidFill>
                <a:latin typeface="Arial"/>
              </a:rPr>
              <a:t>Khác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với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cấp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tính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như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thế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nào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?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14350"/>
            <a:ext cx="5562600" cy="704850"/>
          </a:xfrm>
        </p:spPr>
        <p:txBody>
          <a:bodyPr/>
          <a:lstStyle/>
          <a:p>
            <a:r>
              <a:rPr lang="en-US" sz="4000" dirty="0" err="1" smtClean="0">
                <a:latin typeface="Arial"/>
                <a:cs typeface="Arial"/>
              </a:rPr>
              <a:t>Thông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n-US" sz="4000" dirty="0" err="1" smtClean="0">
                <a:latin typeface="Arial"/>
                <a:cs typeface="Arial"/>
              </a:rPr>
              <a:t>điệp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dirty="0" err="1">
                <a:latin typeface="Arial"/>
                <a:cs typeface="Arial"/>
              </a:rPr>
              <a:t>Dây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lỏng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lẻo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còn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đàn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hồi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gây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vững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khớp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gây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viêm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khớp</a:t>
            </a:r>
            <a:r>
              <a:rPr lang="mr-IN" dirty="0" smtClean="0">
                <a:latin typeface="Arial"/>
                <a:cs typeface="Arial"/>
              </a:rPr>
              <a:t>…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03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7543800" cy="685800"/>
          </a:xfrm>
        </p:spPr>
        <p:txBody>
          <a:bodyPr/>
          <a:lstStyle/>
          <a:p>
            <a:r>
              <a:rPr lang="en-US" sz="4000" dirty="0" err="1" smtClean="0"/>
              <a:t>Ca</a:t>
            </a:r>
            <a:r>
              <a:rPr lang="en-US" sz="4000" dirty="0" smtClean="0"/>
              <a:t> </a:t>
            </a:r>
            <a:r>
              <a:rPr lang="en-US" sz="4000" dirty="0" err="1" smtClean="0"/>
              <a:t>lâm</a:t>
            </a:r>
            <a:r>
              <a:rPr lang="en-US" sz="4000" dirty="0" smtClean="0"/>
              <a:t> </a:t>
            </a:r>
            <a:r>
              <a:rPr lang="en-US" sz="4000" dirty="0" err="1" smtClean="0"/>
              <a:t>sàng</a:t>
            </a:r>
            <a:r>
              <a:rPr lang="en-US" sz="4000" dirty="0" smtClean="0"/>
              <a:t> 2.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GB" dirty="0" err="1" smtClean="0">
                <a:latin typeface="Arial"/>
                <a:cs typeface="Arial"/>
              </a:rPr>
              <a:t>Bệnh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nhân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nam</a:t>
            </a:r>
            <a:r>
              <a:rPr lang="en-GB" dirty="0" smtClean="0">
                <a:latin typeface="Arial"/>
                <a:cs typeface="Arial"/>
              </a:rPr>
              <a:t> 50 </a:t>
            </a:r>
            <a:r>
              <a:rPr lang="en-GB" dirty="0" err="1" smtClean="0">
                <a:latin typeface="Arial"/>
                <a:cs typeface="Arial"/>
              </a:rPr>
              <a:t>tuổi</a:t>
            </a:r>
            <a:r>
              <a:rPr lang="en-GB" dirty="0" smtClean="0">
                <a:latin typeface="Arial"/>
                <a:cs typeface="Arial"/>
              </a:rPr>
              <a:t>,</a:t>
            </a:r>
          </a:p>
          <a:p>
            <a:pPr algn="just">
              <a:lnSpc>
                <a:spcPct val="130000"/>
              </a:lnSpc>
            </a:pPr>
            <a:r>
              <a:rPr lang="en-GB" dirty="0" err="1" smtClean="0">
                <a:latin typeface="Arial"/>
                <a:cs typeface="Arial"/>
              </a:rPr>
              <a:t>Bệnh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nhân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khai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5 </a:t>
            </a:r>
            <a:r>
              <a:rPr lang="en-US" dirty="0" err="1" smtClean="0">
                <a:latin typeface="Arial"/>
                <a:cs typeface="Arial"/>
              </a:rPr>
              <a:t>năm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trước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té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máy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chẩn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đoán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đứt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hoàn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toàn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dây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chằng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chéo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trước</a:t>
            </a:r>
            <a:r>
              <a:rPr lang="en-US" dirty="0" smtClean="0">
                <a:latin typeface="Arial"/>
                <a:cs typeface="Arial"/>
              </a:rPr>
              <a:t> ,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BS </a:t>
            </a:r>
            <a:r>
              <a:rPr lang="en-US" dirty="0" err="1" smtClean="0">
                <a:latin typeface="Arial"/>
                <a:cs typeface="Arial"/>
              </a:rPr>
              <a:t>chỉ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định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mổ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không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mổ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vì</a:t>
            </a:r>
            <a:r>
              <a:rPr lang="en-US" dirty="0" smtClean="0">
                <a:latin typeface="Arial"/>
                <a:cs typeface="Arial"/>
              </a:rPr>
              <a:t>:...</a:t>
            </a:r>
          </a:p>
          <a:p>
            <a:pPr algn="just">
              <a:lnSpc>
                <a:spcPct val="130000"/>
              </a:lnSpc>
            </a:pPr>
            <a:r>
              <a:rPr lang="en-US" dirty="0" smtClean="0">
                <a:latin typeface="Arial"/>
                <a:cs typeface="Arial"/>
              </a:rPr>
              <a:t>1 </a:t>
            </a:r>
            <a:r>
              <a:rPr lang="en-US" dirty="0" err="1" smtClean="0">
                <a:latin typeface="Arial"/>
                <a:cs typeface="Arial"/>
              </a:rPr>
              <a:t>năm</a:t>
            </a:r>
            <a:r>
              <a:rPr lang="en-US" dirty="0" smtClean="0">
                <a:latin typeface="Arial"/>
                <a:cs typeface="Arial"/>
              </a:rPr>
              <a:t> nay </a:t>
            </a:r>
            <a:r>
              <a:rPr lang="en-US" dirty="0" err="1" smtClean="0">
                <a:latin typeface="Arial"/>
                <a:cs typeface="Arial"/>
              </a:rPr>
              <a:t>bn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dấu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hiệu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đau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sưng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phải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lại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leo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cầu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thang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đau</a:t>
            </a:r>
            <a:r>
              <a:rPr lang="en-US" dirty="0" smtClean="0">
                <a:latin typeface="Arial"/>
                <a:cs typeface="Arial"/>
              </a:rPr>
              <a:t> ; </a:t>
            </a:r>
            <a:r>
              <a:rPr lang="en-US" dirty="0" err="1" smtClean="0">
                <a:latin typeface="Arial"/>
                <a:cs typeface="Arial"/>
              </a:rPr>
              <a:t>khi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bộ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thỉnh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thoảng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cảm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“</a:t>
            </a:r>
            <a:r>
              <a:rPr lang="en-US" dirty="0" err="1" smtClean="0">
                <a:latin typeface="Arial"/>
                <a:cs typeface="Arial"/>
              </a:rPr>
              <a:t>trật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ra</a:t>
            </a:r>
            <a:r>
              <a:rPr lang="en-US" dirty="0" smtClean="0">
                <a:latin typeface="Arial"/>
                <a:cs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008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ttp://benhvienthucuc.vn/wp-content/uploads/2015/08/tran-dich-khop-khoi-co-nguy-hiem-kho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47609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ttp://chuabenhkhop.vn/public/media/media/images/thoai-hoa-khop/thoai-hoa-khop-goi/leo-cau-thang-thoai-hoa-khop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47800"/>
            <a:ext cx="2819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</a:t>
            </a:r>
            <a:r>
              <a:rPr lang="en-US" dirty="0" err="1" smtClean="0"/>
              <a:t>quang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9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hoái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gối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bn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thoái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gối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4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14350"/>
            <a:ext cx="7315200" cy="704850"/>
          </a:xfrm>
        </p:spPr>
        <p:txBody>
          <a:bodyPr/>
          <a:lstStyle/>
          <a:p>
            <a:r>
              <a:rPr lang="en-US" sz="4000" dirty="0" err="1" smtClean="0"/>
              <a:t>Ca</a:t>
            </a:r>
            <a:r>
              <a:rPr lang="en-US" sz="4000" dirty="0" smtClean="0"/>
              <a:t> </a:t>
            </a:r>
            <a:r>
              <a:rPr lang="en-US" sz="4000" dirty="0" err="1" smtClean="0"/>
              <a:t>lâm</a:t>
            </a:r>
            <a:r>
              <a:rPr lang="en-US" sz="4000" dirty="0" smtClean="0"/>
              <a:t> </a:t>
            </a:r>
            <a:r>
              <a:rPr lang="en-US" sz="4000" dirty="0" err="1" smtClean="0"/>
              <a:t>sàng</a:t>
            </a:r>
            <a:r>
              <a:rPr lang="en-US" sz="4000" dirty="0" smtClean="0"/>
              <a:t> 1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GB" dirty="0" err="1" smtClean="0">
                <a:latin typeface="Arial"/>
                <a:cs typeface="Arial"/>
              </a:rPr>
              <a:t>Bệnh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nhân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là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sinh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viên</a:t>
            </a:r>
            <a:r>
              <a:rPr lang="en-GB" dirty="0" smtClean="0">
                <a:latin typeface="Arial"/>
                <a:cs typeface="Arial"/>
              </a:rPr>
              <a:t>, </a:t>
            </a:r>
            <a:r>
              <a:rPr lang="en-GB" dirty="0" err="1" smtClean="0">
                <a:latin typeface="Arial"/>
                <a:cs typeface="Arial"/>
              </a:rPr>
              <a:t>nam</a:t>
            </a:r>
            <a:r>
              <a:rPr lang="en-GB" dirty="0" smtClean="0">
                <a:latin typeface="Arial"/>
                <a:cs typeface="Arial"/>
              </a:rPr>
              <a:t> 21 </a:t>
            </a:r>
            <a:r>
              <a:rPr lang="en-GB" dirty="0" err="1" smtClean="0">
                <a:latin typeface="Arial"/>
                <a:cs typeface="Arial"/>
              </a:rPr>
              <a:t>tuổi</a:t>
            </a:r>
            <a:r>
              <a:rPr lang="en-GB" dirty="0" smtClean="0">
                <a:latin typeface="Arial"/>
                <a:cs typeface="Arial"/>
              </a:rPr>
              <a:t>,</a:t>
            </a:r>
          </a:p>
          <a:p>
            <a:pPr algn="just">
              <a:lnSpc>
                <a:spcPct val="130000"/>
              </a:lnSpc>
            </a:pPr>
            <a:r>
              <a:rPr lang="en-GB" dirty="0" err="1" smtClean="0">
                <a:latin typeface="Arial"/>
                <a:cs typeface="Arial"/>
              </a:rPr>
              <a:t>Bệnh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nhân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khai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c</a:t>
            </a:r>
            <a:r>
              <a:rPr lang="en-GB" dirty="0" err="1" smtClean="0">
                <a:latin typeface="Arial"/>
                <a:cs typeface="Arial"/>
              </a:rPr>
              <a:t>ách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nhập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viện</a:t>
            </a:r>
            <a:r>
              <a:rPr lang="en-GB" dirty="0" smtClean="0">
                <a:latin typeface="Arial"/>
                <a:cs typeface="Arial"/>
              </a:rPr>
              <a:t> 1h </a:t>
            </a:r>
            <a:r>
              <a:rPr lang="en-GB" dirty="0" err="1" smtClean="0">
                <a:latin typeface="Arial"/>
                <a:cs typeface="Arial"/>
              </a:rPr>
              <a:t>chạy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đá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banh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bị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lật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cổ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chân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phải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sau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té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bệnh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nhân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sưng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đau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cổ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chân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phải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sau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té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chườm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đá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băng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thun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cổ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chân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bạn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chở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khám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0831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2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14350"/>
            <a:ext cx="5562600" cy="704850"/>
          </a:xfrm>
        </p:spPr>
        <p:txBody>
          <a:bodyPr/>
          <a:lstStyle/>
          <a:p>
            <a:r>
              <a:rPr lang="en-US" sz="4000" dirty="0" err="1" smtClean="0">
                <a:latin typeface="Arial"/>
                <a:cs typeface="Arial"/>
              </a:rPr>
              <a:t>Cơ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n-US" sz="4000" dirty="0" err="1" smtClean="0">
                <a:latin typeface="Arial"/>
                <a:cs typeface="Arial"/>
              </a:rPr>
              <a:t>chế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n-US" sz="4000" dirty="0" err="1" smtClean="0">
                <a:latin typeface="Arial"/>
                <a:cs typeface="Arial"/>
              </a:rPr>
              <a:t>chấn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n-US" sz="4000" dirty="0" err="1" smtClean="0">
                <a:latin typeface="Arial"/>
                <a:cs typeface="Arial"/>
              </a:rPr>
              <a:t>thương</a:t>
            </a:r>
            <a:r>
              <a:rPr lang="en-US" sz="4000" dirty="0" smtClean="0">
                <a:latin typeface="Arial"/>
                <a:cs typeface="Arial"/>
              </a:rPr>
              <a:t>?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8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14350"/>
            <a:ext cx="5562600" cy="704850"/>
          </a:xfrm>
        </p:spPr>
        <p:txBody>
          <a:bodyPr/>
          <a:lstStyle/>
          <a:p>
            <a:r>
              <a:rPr lang="en-US" sz="4000" dirty="0" err="1" smtClean="0">
                <a:latin typeface="Arial"/>
                <a:cs typeface="Arial"/>
              </a:rPr>
              <a:t>Đặc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n-US" sz="4000" dirty="0" err="1" smtClean="0">
                <a:latin typeface="Arial"/>
                <a:cs typeface="Arial"/>
              </a:rPr>
              <a:t>tính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n-US" sz="4000" dirty="0" err="1" smtClean="0">
                <a:latin typeface="Arial"/>
                <a:cs typeface="Arial"/>
              </a:rPr>
              <a:t>của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n-US" sz="4000" dirty="0" err="1" smtClean="0">
                <a:latin typeface="Arial"/>
                <a:cs typeface="Arial"/>
              </a:rPr>
              <a:t>đau</a:t>
            </a:r>
            <a:r>
              <a:rPr lang="en-US" sz="4000" dirty="0" smtClean="0">
                <a:latin typeface="Arial"/>
                <a:cs typeface="Arial"/>
              </a:rPr>
              <a:t>?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7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6858000" cy="704850"/>
          </a:xfrm>
        </p:spPr>
        <p:txBody>
          <a:bodyPr/>
          <a:lstStyle/>
          <a:p>
            <a:r>
              <a:rPr lang="en-US" sz="4000" dirty="0" err="1" smtClean="0">
                <a:latin typeface="Arial"/>
                <a:cs typeface="Arial"/>
              </a:rPr>
              <a:t>Hình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n-US" sz="4000" dirty="0" err="1" smtClean="0">
                <a:latin typeface="Arial"/>
                <a:cs typeface="Arial"/>
              </a:rPr>
              <a:t>ảnh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n-US" sz="4000" dirty="0" err="1" smtClean="0">
                <a:latin typeface="Arial"/>
                <a:cs typeface="Arial"/>
              </a:rPr>
              <a:t>sau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n-US" sz="4000" dirty="0" err="1" smtClean="0">
                <a:latin typeface="Arial"/>
                <a:cs typeface="Arial"/>
              </a:rPr>
              <a:t>chấn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n-US" sz="4000" dirty="0" err="1" smtClean="0">
                <a:latin typeface="Arial"/>
                <a:cs typeface="Arial"/>
              </a:rPr>
              <a:t>thương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524000"/>
            <a:ext cx="445622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4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4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5562600" cy="704850"/>
          </a:xfrm>
        </p:spPr>
        <p:txBody>
          <a:bodyPr/>
          <a:lstStyle/>
          <a:p>
            <a:r>
              <a:rPr lang="en-US" sz="4000" dirty="0" err="1">
                <a:latin typeface="Arial"/>
                <a:cs typeface="Arial"/>
              </a:rPr>
              <a:t>Các</a:t>
            </a:r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err="1">
                <a:latin typeface="Arial"/>
                <a:cs typeface="Arial"/>
              </a:rPr>
              <a:t>nghiệm</a:t>
            </a:r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err="1">
                <a:latin typeface="Arial"/>
                <a:cs typeface="Arial"/>
              </a:rPr>
              <a:t>pháp</a:t>
            </a:r>
            <a:r>
              <a:rPr lang="en-US" sz="4000" dirty="0">
                <a:latin typeface="Arial"/>
                <a:cs typeface="Arial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sấp</a:t>
            </a:r>
            <a:r>
              <a:rPr lang="en-US" dirty="0" smtClean="0"/>
              <a:t> </a:t>
            </a:r>
            <a:r>
              <a:rPr lang="en-US" dirty="0" err="1" smtClean="0"/>
              <a:t>ngửa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39598"/>
            <a:ext cx="6172200" cy="461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0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Template1_tiengAnh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Calibri"/>
        <a:ea typeface="ＭＳ Ｐゴシック"/>
        <a:cs typeface="Arial"/>
      </a:majorFont>
      <a:minorFont>
        <a:latin typeface="Calibri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PowerpointTemplate1_tiengAnh.pot</Template>
  <TotalTime>4956</TotalTime>
  <Words>710</Words>
  <Application>Microsoft Macintosh PowerPoint</Application>
  <PresentationFormat>On-screen Show (4:3)</PresentationFormat>
  <Paragraphs>65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PowerpointTemplate1_tiengAnh</vt:lpstr>
      <vt:lpstr>TỔN THƯƠNG VÀ SỰ PHỤC HỒI DÂY CHẰNG</vt:lpstr>
      <vt:lpstr>MỤC TIÊU</vt:lpstr>
      <vt:lpstr>Ca lâm sàng 1</vt:lpstr>
      <vt:lpstr>PowerPoint Presentation</vt:lpstr>
      <vt:lpstr>Cơ chế chấn thương?</vt:lpstr>
      <vt:lpstr>Đặc tính của đau?</vt:lpstr>
      <vt:lpstr>Hình ảnh sau chấn thương</vt:lpstr>
      <vt:lpstr>PowerPoint Presentation</vt:lpstr>
      <vt:lpstr>Các nghiệm pháp?</vt:lpstr>
      <vt:lpstr>Nghiệm pháp khám dây chằng bên ngoài cổ chân</vt:lpstr>
      <vt:lpstr>PowerPoint Presentation</vt:lpstr>
      <vt:lpstr>Đề nghị CLS?</vt:lpstr>
      <vt:lpstr>MRI</vt:lpstr>
      <vt:lpstr>Chẩn đoán xác định?</vt:lpstr>
      <vt:lpstr>Xử trí ban đầu?</vt:lpstr>
      <vt:lpstr>Ca lâm sàng 1 (tiếp theo)</vt:lpstr>
      <vt:lpstr>Ca lâm sàng 1 (tiếp theo)</vt:lpstr>
      <vt:lpstr>Ban phải khám và chẩn đoán lại tình trạng của bệnh nhân?</vt:lpstr>
      <vt:lpstr>PowerPoint Presentation</vt:lpstr>
      <vt:lpstr>Giải thích?</vt:lpstr>
      <vt:lpstr>Thông điệp</vt:lpstr>
      <vt:lpstr>Ca lâm sàng 2.</vt:lpstr>
      <vt:lpstr>PowerPoint Presentation</vt:lpstr>
      <vt:lpstr>X quang</vt:lpstr>
      <vt:lpstr>Bệnh nhân bị thoái hoá khớp gối phải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 xp</dc:creator>
  <cp:lastModifiedBy>MacAir</cp:lastModifiedBy>
  <cp:revision>394</cp:revision>
  <cp:lastPrinted>1601-01-01T00:00:00Z</cp:lastPrinted>
  <dcterms:created xsi:type="dcterms:W3CDTF">2012-07-30T20:55:55Z</dcterms:created>
  <dcterms:modified xsi:type="dcterms:W3CDTF">2019-07-19T04:48:16Z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