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9" r:id="rId2"/>
    <p:sldId id="266" r:id="rId3"/>
    <p:sldId id="267" r:id="rId4"/>
    <p:sldId id="287" r:id="rId5"/>
    <p:sldId id="261" r:id="rId6"/>
    <p:sldId id="281" r:id="rId7"/>
    <p:sldId id="262" r:id="rId8"/>
    <p:sldId id="282" r:id="rId9"/>
    <p:sldId id="263" r:id="rId10"/>
    <p:sldId id="264" r:id="rId11"/>
    <p:sldId id="265" r:id="rId12"/>
    <p:sldId id="270" r:id="rId13"/>
    <p:sldId id="285" r:id="rId14"/>
    <p:sldId id="273" r:id="rId15"/>
    <p:sldId id="288" r:id="rId16"/>
    <p:sldId id="276" r:id="rId17"/>
    <p:sldId id="277"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87BA7-1E76-4F3E-B973-E4FBC6E855AB}" type="datetimeFigureOut">
              <a:rPr lang="en-US" smtClean="0"/>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F2FA9-7DF9-4232-BB3C-D0F61E2A5790}" type="slidenum">
              <a:rPr lang="en-US" smtClean="0"/>
              <a:t>‹#›</a:t>
            </a:fld>
            <a:endParaRPr lang="en-US"/>
          </a:p>
        </p:txBody>
      </p:sp>
    </p:spTree>
    <p:extLst>
      <p:ext uri="{BB962C8B-B14F-4D97-AF65-F5344CB8AC3E}">
        <p14:creationId xmlns:p14="http://schemas.microsoft.com/office/powerpoint/2010/main" val="387211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90838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9219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3312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217435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05EC8-28B8-42B0-A853-D3F011F2DB0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49908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81851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05EC8-28B8-42B0-A853-D3F011F2DB0E}"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06654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05EC8-28B8-42B0-A853-D3F011F2DB0E}"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376729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05EC8-28B8-42B0-A853-D3F011F2DB0E}"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131299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402139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05EC8-28B8-42B0-A853-D3F011F2DB0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AE66E-247D-4708-ADFB-B5D46C5D02CF}" type="slidenum">
              <a:rPr lang="en-US" smtClean="0"/>
              <a:t>‹#›</a:t>
            </a:fld>
            <a:endParaRPr lang="en-US"/>
          </a:p>
        </p:txBody>
      </p:sp>
    </p:spTree>
    <p:extLst>
      <p:ext uri="{BB962C8B-B14F-4D97-AF65-F5344CB8AC3E}">
        <p14:creationId xmlns:p14="http://schemas.microsoft.com/office/powerpoint/2010/main" val="406155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05EC8-28B8-42B0-A853-D3F011F2DB0E}" type="datetimeFigureOut">
              <a:rPr lang="en-US" smtClean="0"/>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AE66E-247D-4708-ADFB-B5D46C5D02CF}" type="slidenum">
              <a:rPr lang="en-US" smtClean="0"/>
              <a:t>‹#›</a:t>
            </a:fld>
            <a:endParaRPr lang="en-US"/>
          </a:p>
        </p:txBody>
      </p:sp>
    </p:spTree>
    <p:extLst>
      <p:ext uri="{BB962C8B-B14F-4D97-AF65-F5344CB8AC3E}">
        <p14:creationId xmlns:p14="http://schemas.microsoft.com/office/powerpoint/2010/main" val="357506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Triệu</a:t>
            </a:r>
            <a:r>
              <a:rPr lang="en-US" dirty="0" smtClean="0"/>
              <a:t> </a:t>
            </a:r>
            <a:r>
              <a:rPr lang="en-US" dirty="0" err="1" smtClean="0"/>
              <a:t>chứng</a:t>
            </a:r>
            <a:endParaRPr lang="en-US" dirty="0"/>
          </a:p>
        </p:txBody>
      </p:sp>
      <p:sp>
        <p:nvSpPr>
          <p:cNvPr id="3" name="Content Placeholder 2"/>
          <p:cNvSpPr>
            <a:spLocks noGrp="1"/>
          </p:cNvSpPr>
          <p:nvPr>
            <p:ph idx="1"/>
          </p:nvPr>
        </p:nvSpPr>
        <p:spPr/>
        <p:txBody>
          <a:bodyPr>
            <a:normAutofit/>
          </a:bodyPr>
          <a:lstStyle/>
          <a:p>
            <a:r>
              <a:rPr lang="vi-VN" sz="2800" dirty="0" smtClean="0"/>
              <a:t>Ho dai dẳng, ho khan, ho ra máu.</a:t>
            </a:r>
          </a:p>
          <a:p>
            <a:r>
              <a:rPr lang="vi-VN" sz="2800" dirty="0" smtClean="0"/>
              <a:t>Đau ngực, thở ngắn hơi, thở khó, khàn giọng, tắc  tiếng.</a:t>
            </a:r>
          </a:p>
          <a:p>
            <a:r>
              <a:rPr lang="vi-VN" sz="2800" dirty="0" smtClean="0"/>
              <a:t>Viêm phổi- viêm phế quản tái phát nhiều lần.</a:t>
            </a:r>
          </a:p>
          <a:p>
            <a:r>
              <a:rPr lang="vi-VN" sz="2800" dirty="0" smtClean="0"/>
              <a:t>Tràn dich màng phổi.</a:t>
            </a:r>
          </a:p>
          <a:p>
            <a:r>
              <a:rPr lang="vi-VN" sz="2800" dirty="0" smtClean="0"/>
              <a:t>Nổi hạch cổ. Có thể có: sưng cổ, phù mặt, phù áo  khoác.</a:t>
            </a:r>
          </a:p>
          <a:p>
            <a:r>
              <a:rPr lang="vi-VN" sz="2800" dirty="0" smtClean="0"/>
              <a:t>Lâu ngày có triệu chứng suy nhược cơ thể.</a:t>
            </a:r>
          </a:p>
          <a:p>
            <a:endParaRPr lang="en-US" sz="2800" dirty="0"/>
          </a:p>
        </p:txBody>
      </p:sp>
    </p:spTree>
    <p:extLst>
      <p:ext uri="{BB962C8B-B14F-4D97-AF65-F5344CB8AC3E}">
        <p14:creationId xmlns:p14="http://schemas.microsoft.com/office/powerpoint/2010/main" val="2372519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Cận</a:t>
            </a:r>
            <a:r>
              <a:rPr lang="en-US" dirty="0" smtClean="0"/>
              <a:t> </a:t>
            </a:r>
            <a:r>
              <a:rPr lang="en-US" dirty="0" err="1" smtClean="0"/>
              <a:t>lâm</a:t>
            </a:r>
            <a:r>
              <a:rPr lang="en-US" dirty="0" smtClean="0"/>
              <a:t> </a:t>
            </a:r>
            <a:r>
              <a:rPr lang="en-US" dirty="0" err="1" smtClean="0"/>
              <a:t>sàng</a:t>
            </a:r>
            <a:endParaRPr lang="en-US" dirty="0"/>
          </a:p>
        </p:txBody>
      </p:sp>
      <p:sp>
        <p:nvSpPr>
          <p:cNvPr id="3" name="Content Placeholder 2"/>
          <p:cNvSpPr>
            <a:spLocks noGrp="1"/>
          </p:cNvSpPr>
          <p:nvPr>
            <p:ph idx="1"/>
          </p:nvPr>
        </p:nvSpPr>
        <p:spPr/>
        <p:txBody>
          <a:bodyPr>
            <a:normAutofit/>
          </a:bodyPr>
          <a:lstStyle/>
          <a:p>
            <a:r>
              <a:rPr lang="en-US" dirty="0" err="1" smtClean="0"/>
              <a:t>Xquang</a:t>
            </a:r>
            <a:r>
              <a:rPr lang="en-US" dirty="0" smtClean="0"/>
              <a:t> </a:t>
            </a:r>
            <a:r>
              <a:rPr lang="en-US" dirty="0" err="1" smtClean="0"/>
              <a:t>ngực</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nốt</a:t>
            </a:r>
            <a:r>
              <a:rPr lang="en-US" dirty="0" smtClean="0"/>
              <a:t> </a:t>
            </a:r>
            <a:r>
              <a:rPr lang="en-US" dirty="0" err="1" smtClean="0"/>
              <a:t>đơn</a:t>
            </a:r>
            <a:r>
              <a:rPr lang="en-US" dirty="0" smtClean="0"/>
              <a:t> </a:t>
            </a:r>
            <a:r>
              <a:rPr lang="en-US" dirty="0" err="1" smtClean="0"/>
              <a:t>độc</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khối</a:t>
            </a:r>
            <a:r>
              <a:rPr lang="en-US" dirty="0" smtClean="0"/>
              <a:t> ở </a:t>
            </a:r>
            <a:r>
              <a:rPr lang="en-US" dirty="0" err="1" smtClean="0"/>
              <a:t>trung</a:t>
            </a:r>
            <a:r>
              <a:rPr lang="en-US" dirty="0" smtClean="0"/>
              <a:t> </a:t>
            </a:r>
            <a:r>
              <a:rPr lang="en-US" dirty="0" err="1" smtClean="0"/>
              <a:t>thất</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tràn</a:t>
            </a:r>
            <a:r>
              <a:rPr lang="en-US" dirty="0" smtClean="0"/>
              <a:t> </a:t>
            </a:r>
            <a:r>
              <a:rPr lang="en-US" dirty="0" err="1" smtClean="0"/>
              <a:t>dịch</a:t>
            </a:r>
            <a:r>
              <a:rPr lang="en-US" dirty="0" smtClean="0"/>
              <a:t> </a:t>
            </a:r>
            <a:r>
              <a:rPr lang="en-US" dirty="0" err="1" smtClean="0"/>
              <a:t>màng</a:t>
            </a:r>
            <a:r>
              <a:rPr lang="en-US" dirty="0" smtClean="0"/>
              <a:t> </a:t>
            </a:r>
            <a:r>
              <a:rPr lang="en-US" dirty="0" err="1" smtClean="0"/>
              <a:t>phổi</a:t>
            </a:r>
            <a:endParaRPr lang="en-US" dirty="0" smtClean="0"/>
          </a:p>
          <a:p>
            <a:pPr>
              <a:buFontTx/>
              <a:buChar char="-"/>
            </a:pPr>
            <a:r>
              <a:rPr lang="en-US" dirty="0" err="1" smtClean="0"/>
              <a:t>Hình</a:t>
            </a:r>
            <a:r>
              <a:rPr lang="en-US" dirty="0" smtClean="0"/>
              <a:t> </a:t>
            </a:r>
            <a:r>
              <a:rPr lang="en-US" dirty="0" err="1" smtClean="0"/>
              <a:t>ảnh</a:t>
            </a:r>
            <a:r>
              <a:rPr lang="en-US" dirty="0" smtClean="0"/>
              <a:t> </a:t>
            </a:r>
            <a:r>
              <a:rPr lang="en-US" dirty="0" err="1" smtClean="0"/>
              <a:t>cơ</a:t>
            </a:r>
            <a:r>
              <a:rPr lang="en-US" dirty="0" smtClean="0"/>
              <a:t> </a:t>
            </a:r>
            <a:r>
              <a:rPr lang="en-US" dirty="0" err="1" smtClean="0"/>
              <a:t>hoành</a:t>
            </a:r>
            <a:r>
              <a:rPr lang="en-US" dirty="0" smtClean="0"/>
              <a:t> </a:t>
            </a:r>
            <a:r>
              <a:rPr lang="en-US" dirty="0" err="1" smtClean="0"/>
              <a:t>bị</a:t>
            </a:r>
            <a:r>
              <a:rPr lang="en-US" dirty="0" smtClean="0"/>
              <a:t> </a:t>
            </a:r>
            <a:r>
              <a:rPr lang="en-US" dirty="0" err="1" smtClean="0"/>
              <a:t>dâng</a:t>
            </a:r>
            <a:r>
              <a:rPr lang="en-US" dirty="0" smtClean="0"/>
              <a:t> </a:t>
            </a:r>
            <a:r>
              <a:rPr lang="en-US" dirty="0" err="1" smtClean="0"/>
              <a:t>cao</a:t>
            </a:r>
            <a:r>
              <a:rPr lang="en-US" dirty="0" smtClean="0"/>
              <a:t> </a:t>
            </a:r>
            <a:r>
              <a:rPr lang="en-US" dirty="0" err="1" smtClean="0"/>
              <a:t>trong</a:t>
            </a:r>
            <a:r>
              <a:rPr lang="en-US" dirty="0" smtClean="0"/>
              <a:t> </a:t>
            </a:r>
            <a:r>
              <a:rPr lang="en-US" dirty="0" err="1" smtClean="0"/>
              <a:t>liệt</a:t>
            </a:r>
            <a:r>
              <a:rPr lang="en-US" dirty="0" smtClean="0"/>
              <a:t> </a:t>
            </a:r>
            <a:r>
              <a:rPr lang="en-US" dirty="0" err="1" smtClean="0"/>
              <a:t>tk</a:t>
            </a:r>
            <a:r>
              <a:rPr lang="en-US" dirty="0" smtClean="0"/>
              <a:t> </a:t>
            </a:r>
            <a:r>
              <a:rPr lang="en-US" dirty="0" err="1" smtClean="0"/>
              <a:t>hoành</a:t>
            </a:r>
            <a:endParaRPr lang="en-US" dirty="0" smtClean="0"/>
          </a:p>
          <a:p>
            <a:pPr marL="0" indent="0">
              <a:buNone/>
            </a:pPr>
            <a:endParaRPr lang="en-US" dirty="0" smtClean="0"/>
          </a:p>
        </p:txBody>
      </p:sp>
    </p:spTree>
    <p:extLst>
      <p:ext uri="{BB962C8B-B14F-4D97-AF65-F5344CB8AC3E}">
        <p14:creationId xmlns:p14="http://schemas.microsoft.com/office/powerpoint/2010/main" val="3468529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Cận</a:t>
            </a:r>
            <a:r>
              <a:rPr lang="en-US" dirty="0" smtClean="0"/>
              <a:t> </a:t>
            </a:r>
            <a:r>
              <a:rPr lang="en-US" dirty="0" err="1" smtClean="0"/>
              <a:t>lâm</a:t>
            </a:r>
            <a:r>
              <a:rPr lang="en-US" dirty="0" smtClean="0"/>
              <a:t> </a:t>
            </a:r>
            <a:r>
              <a:rPr lang="en-US" dirty="0" err="1" smtClean="0"/>
              <a:t>sàng</a:t>
            </a:r>
            <a:r>
              <a:rPr lang="en-US" dirty="0" smtClean="0"/>
              <a:t> </a:t>
            </a:r>
            <a:endParaRPr lang="en-US" dirty="0"/>
          </a:p>
        </p:txBody>
      </p:sp>
      <p:sp>
        <p:nvSpPr>
          <p:cNvPr id="3" name="Content Placeholder 2"/>
          <p:cNvSpPr>
            <a:spLocks noGrp="1"/>
          </p:cNvSpPr>
          <p:nvPr>
            <p:ph idx="1"/>
          </p:nvPr>
        </p:nvSpPr>
        <p:spPr/>
        <p:txBody>
          <a:bodyPr/>
          <a:lstStyle/>
          <a:p>
            <a:r>
              <a:rPr lang="en-US" dirty="0" smtClean="0"/>
              <a:t>CT scan</a:t>
            </a:r>
          </a:p>
          <a:p>
            <a:r>
              <a:rPr lang="en-US" dirty="0" smtClean="0"/>
              <a:t>MRI</a:t>
            </a:r>
          </a:p>
          <a:p>
            <a:r>
              <a:rPr lang="en-US" dirty="0" err="1" smtClean="0"/>
              <a:t>Nội</a:t>
            </a:r>
            <a:r>
              <a:rPr lang="en-US" dirty="0" smtClean="0"/>
              <a:t> </a:t>
            </a:r>
            <a:r>
              <a:rPr lang="en-US" dirty="0" err="1" smtClean="0"/>
              <a:t>soi</a:t>
            </a:r>
            <a:r>
              <a:rPr lang="en-US" dirty="0" smtClean="0"/>
              <a:t> </a:t>
            </a:r>
            <a:r>
              <a:rPr lang="en-US" dirty="0" err="1" smtClean="0"/>
              <a:t>phế</a:t>
            </a:r>
            <a:r>
              <a:rPr lang="en-US" dirty="0" smtClean="0"/>
              <a:t> </a:t>
            </a:r>
            <a:r>
              <a:rPr lang="en-US" dirty="0" err="1" smtClean="0"/>
              <a:t>quản</a:t>
            </a:r>
            <a:endParaRPr lang="en-US" dirty="0" smtClean="0"/>
          </a:p>
          <a:p>
            <a:r>
              <a:rPr lang="en-US" dirty="0" err="1" smtClean="0"/>
              <a:t>Sinh</a:t>
            </a:r>
            <a:r>
              <a:rPr lang="en-US" dirty="0" smtClean="0"/>
              <a:t> </a:t>
            </a:r>
            <a:r>
              <a:rPr lang="en-US" dirty="0" err="1" smtClean="0"/>
              <a:t>thiết</a:t>
            </a:r>
            <a:r>
              <a:rPr lang="en-US" dirty="0" smtClean="0"/>
              <a:t> </a:t>
            </a:r>
            <a:r>
              <a:rPr lang="en-US" dirty="0" err="1" smtClean="0"/>
              <a:t>và</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tế</a:t>
            </a:r>
            <a:r>
              <a:rPr lang="en-US" dirty="0" smtClean="0"/>
              <a:t> </a:t>
            </a:r>
            <a:r>
              <a:rPr lang="en-US" dirty="0" err="1" smtClean="0"/>
              <a:t>bào</a:t>
            </a:r>
            <a:r>
              <a:rPr lang="en-US" dirty="0" smtClean="0"/>
              <a:t> </a:t>
            </a:r>
            <a:r>
              <a:rPr lang="en-US" dirty="0" err="1" smtClean="0"/>
              <a:t>học</a:t>
            </a:r>
            <a:endParaRPr lang="en-US" dirty="0" smtClean="0"/>
          </a:p>
          <a:p>
            <a:r>
              <a:rPr lang="en-US" dirty="0" err="1" smtClean="0"/>
              <a:t>Sinh</a:t>
            </a:r>
            <a:r>
              <a:rPr lang="en-US" dirty="0" smtClean="0"/>
              <a:t> </a:t>
            </a:r>
            <a:r>
              <a:rPr lang="en-US" dirty="0" err="1" smtClean="0"/>
              <a:t>thiết</a:t>
            </a:r>
            <a:r>
              <a:rPr lang="en-US" dirty="0" smtClean="0"/>
              <a:t> </a:t>
            </a:r>
            <a:r>
              <a:rPr lang="en-US" dirty="0" err="1" smtClean="0"/>
              <a:t>xuyên</a:t>
            </a:r>
            <a:r>
              <a:rPr lang="en-US" dirty="0" smtClean="0"/>
              <a:t> </a:t>
            </a:r>
            <a:r>
              <a:rPr lang="en-US" dirty="0" err="1" smtClean="0"/>
              <a:t>thành</a:t>
            </a:r>
            <a:r>
              <a:rPr lang="en-US" dirty="0" smtClean="0"/>
              <a:t> </a:t>
            </a:r>
            <a:r>
              <a:rPr lang="en-US" dirty="0" err="1" smtClean="0"/>
              <a:t>ngực</a:t>
            </a:r>
            <a:r>
              <a:rPr lang="en-US" dirty="0" smtClean="0"/>
              <a:t> </a:t>
            </a:r>
          </a:p>
          <a:p>
            <a:r>
              <a:rPr lang="en-US" dirty="0" err="1" smtClean="0"/>
              <a:t>Nội</a:t>
            </a:r>
            <a:r>
              <a:rPr lang="en-US" dirty="0" smtClean="0"/>
              <a:t> </a:t>
            </a:r>
            <a:r>
              <a:rPr lang="en-US" dirty="0" err="1" smtClean="0"/>
              <a:t>soi</a:t>
            </a:r>
            <a:r>
              <a:rPr lang="en-US" dirty="0" smtClean="0"/>
              <a:t> </a:t>
            </a:r>
            <a:r>
              <a:rPr lang="en-US" dirty="0" err="1" smtClean="0"/>
              <a:t>trung</a:t>
            </a:r>
            <a:r>
              <a:rPr lang="en-US" dirty="0" smtClean="0"/>
              <a:t> </a:t>
            </a:r>
            <a:r>
              <a:rPr lang="en-US" dirty="0" err="1" smtClean="0"/>
              <a:t>thất</a:t>
            </a:r>
            <a:r>
              <a:rPr lang="en-US" dirty="0" smtClean="0"/>
              <a:t> </a:t>
            </a:r>
            <a:r>
              <a:rPr lang="en-US" dirty="0" err="1" smtClean="0"/>
              <a:t>và</a:t>
            </a:r>
            <a:r>
              <a:rPr lang="en-US" dirty="0" smtClean="0"/>
              <a:t> </a:t>
            </a:r>
            <a:r>
              <a:rPr lang="en-US" dirty="0" err="1" smtClean="0"/>
              <a:t>mở</a:t>
            </a:r>
            <a:r>
              <a:rPr lang="en-US" dirty="0" smtClean="0"/>
              <a:t> </a:t>
            </a:r>
            <a:r>
              <a:rPr lang="en-US" dirty="0" err="1" smtClean="0"/>
              <a:t>ngực</a:t>
            </a:r>
            <a:r>
              <a:rPr lang="en-US" dirty="0" smtClean="0"/>
              <a:t> </a:t>
            </a:r>
            <a:r>
              <a:rPr lang="en-US" dirty="0" err="1" smtClean="0"/>
              <a:t>thám</a:t>
            </a:r>
            <a:r>
              <a:rPr lang="en-US" dirty="0" smtClean="0"/>
              <a:t> </a:t>
            </a:r>
            <a:r>
              <a:rPr lang="en-US" dirty="0" err="1" smtClean="0"/>
              <a:t>sát</a:t>
            </a:r>
            <a:endParaRPr lang="en-US" dirty="0" smtClean="0"/>
          </a:p>
          <a:p>
            <a:r>
              <a:rPr lang="en-US" dirty="0" err="1" smtClean="0"/>
              <a:t>Chọc</a:t>
            </a:r>
            <a:r>
              <a:rPr lang="en-US" dirty="0" smtClean="0"/>
              <a:t> </a:t>
            </a:r>
            <a:r>
              <a:rPr lang="en-US" dirty="0" err="1" smtClean="0"/>
              <a:t>dò</a:t>
            </a:r>
            <a:r>
              <a:rPr lang="en-US" dirty="0" smtClean="0"/>
              <a:t> </a:t>
            </a:r>
            <a:r>
              <a:rPr lang="en-US" dirty="0" err="1" smtClean="0"/>
              <a:t>và</a:t>
            </a:r>
            <a:r>
              <a:rPr lang="en-US" dirty="0" smtClean="0"/>
              <a:t> </a:t>
            </a:r>
            <a:r>
              <a:rPr lang="en-US" dirty="0" err="1" smtClean="0"/>
              <a:t>sinh</a:t>
            </a:r>
            <a:r>
              <a:rPr lang="en-US" dirty="0" smtClean="0"/>
              <a:t> </a:t>
            </a:r>
            <a:r>
              <a:rPr lang="en-US" dirty="0" err="1" smtClean="0"/>
              <a:t>thiết</a:t>
            </a:r>
            <a:r>
              <a:rPr lang="en-US" dirty="0" smtClean="0"/>
              <a:t> </a:t>
            </a:r>
            <a:r>
              <a:rPr lang="en-US" dirty="0" err="1" smtClean="0"/>
              <a:t>tủy</a:t>
            </a:r>
            <a:r>
              <a:rPr lang="en-US" dirty="0" smtClean="0"/>
              <a:t> </a:t>
            </a:r>
            <a:r>
              <a:rPr lang="en-US" dirty="0" err="1" smtClean="0"/>
              <a:t>xương</a:t>
            </a:r>
            <a:endParaRPr lang="en-US" dirty="0" smtClean="0"/>
          </a:p>
          <a:p>
            <a:endParaRPr lang="en-US" dirty="0" smtClean="0"/>
          </a:p>
        </p:txBody>
      </p:sp>
    </p:spTree>
    <p:extLst>
      <p:ext uri="{BB962C8B-B14F-4D97-AF65-F5344CB8AC3E}">
        <p14:creationId xmlns:p14="http://schemas.microsoft.com/office/powerpoint/2010/main" val="100970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Xquang</a:t>
            </a:r>
            <a:r>
              <a:rPr lang="en-US" dirty="0" smtClean="0"/>
              <a:t> </a:t>
            </a:r>
            <a:endParaRPr lang="en-US" dirty="0"/>
          </a:p>
        </p:txBody>
      </p:sp>
      <p:sp>
        <p:nvSpPr>
          <p:cNvPr id="3" name="Text Placeholder 2"/>
          <p:cNvSpPr>
            <a:spLocks noGrp="1"/>
          </p:cNvSpPr>
          <p:nvPr>
            <p:ph type="body" idx="1"/>
          </p:nvPr>
        </p:nvSpPr>
        <p:spPr/>
        <p:txBody>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8" name="object 4"/>
          <p:cNvSpPr>
            <a:spLocks noGrp="1"/>
          </p:cNvSpPr>
          <p:nvPr>
            <p:ph sz="quarter" idx="4"/>
          </p:nvPr>
        </p:nvSpPr>
        <p:spPr>
          <a:xfrm>
            <a:off x="4645025" y="1524000"/>
            <a:ext cx="4041775" cy="4602163"/>
          </a:xfrm>
          <a:prstGeom prst="rect">
            <a:avLst/>
          </a:prstGeom>
          <a:blipFill>
            <a:blip r:embed="rId2" cstate="print"/>
            <a:stretch>
              <a:fillRect/>
            </a:stretch>
          </a:blipFill>
        </p:spPr>
        <p:txBody>
          <a:bodyPr wrap="square" lIns="0" tIns="0" rIns="0" bIns="0" rtlCol="0"/>
          <a:lstStyle/>
          <a:p>
            <a:endParaRPr lang="en-US" dirty="0"/>
          </a:p>
        </p:txBody>
      </p:sp>
      <p:pic>
        <p:nvPicPr>
          <p:cNvPr id="71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34290" y="1517073"/>
            <a:ext cx="3761509"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201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err="1" smtClean="0"/>
              <a:t>Nội</a:t>
            </a:r>
            <a:r>
              <a:rPr lang="en-US" dirty="0" smtClean="0"/>
              <a:t> </a:t>
            </a:r>
            <a:r>
              <a:rPr lang="en-US" dirty="0" err="1" smtClean="0"/>
              <a:t>soi</a:t>
            </a:r>
            <a:r>
              <a:rPr lang="en-US" dirty="0" smtClean="0"/>
              <a:t> </a:t>
            </a:r>
            <a:r>
              <a:rPr lang="en-US" dirty="0" err="1" smtClean="0"/>
              <a:t>phế</a:t>
            </a:r>
            <a:r>
              <a:rPr lang="en-US" dirty="0" smtClean="0"/>
              <a:t> </a:t>
            </a:r>
            <a:r>
              <a:rPr lang="en-US" dirty="0" err="1" smtClean="0"/>
              <a:t>quản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27018"/>
            <a:ext cx="8229600" cy="474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292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CTscan</a:t>
            </a:r>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234274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1"/>
            <a:ext cx="8077200" cy="53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91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Sinh</a:t>
            </a:r>
            <a:r>
              <a:rPr lang="en-US" dirty="0" smtClean="0"/>
              <a:t> </a:t>
            </a:r>
            <a:r>
              <a:rPr lang="en-US" dirty="0" err="1" smtClean="0"/>
              <a:t>thiết</a:t>
            </a:r>
            <a:r>
              <a:rPr lang="en-US" dirty="0" smtClean="0"/>
              <a:t> </a:t>
            </a:r>
            <a:r>
              <a:rPr lang="en-US" dirty="0" err="1" smtClean="0"/>
              <a:t>tủy</a:t>
            </a:r>
            <a:r>
              <a:rPr lang="en-US" dirty="0" smtClean="0"/>
              <a:t> </a:t>
            </a:r>
            <a:r>
              <a:rPr lang="en-US" dirty="0" err="1" smtClean="0"/>
              <a:t>xương</a:t>
            </a:r>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858760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Chọc</a:t>
            </a:r>
            <a:r>
              <a:rPr lang="en-US" dirty="0" smtClean="0"/>
              <a:t> </a:t>
            </a:r>
            <a:r>
              <a:rPr lang="en-US" dirty="0" err="1" smtClean="0"/>
              <a:t>dịch</a:t>
            </a:r>
            <a:r>
              <a:rPr lang="en-US" dirty="0" smtClean="0"/>
              <a:t> </a:t>
            </a:r>
            <a:r>
              <a:rPr lang="en-US" dirty="0" err="1" smtClean="0"/>
              <a:t>màng</a:t>
            </a:r>
            <a:r>
              <a:rPr lang="en-US" dirty="0" smtClean="0"/>
              <a:t> </a:t>
            </a:r>
            <a:r>
              <a:rPr lang="en-US" dirty="0" err="1" smtClean="0"/>
              <a:t>phổi</a:t>
            </a:r>
            <a:endParaRPr lang="en-US" dirty="0"/>
          </a:p>
        </p:txBody>
      </p:sp>
      <p:sp>
        <p:nvSpPr>
          <p:cNvPr id="4" name="object 2"/>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3099502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a:t>
            </a:r>
            <a:r>
              <a:rPr lang="en-US" dirty="0" err="1" smtClean="0"/>
              <a:t>soi</a:t>
            </a:r>
            <a:r>
              <a:rPr lang="en-US" dirty="0" smtClean="0"/>
              <a:t>/</a:t>
            </a:r>
            <a:r>
              <a:rPr lang="en-US" dirty="0" err="1" smtClean="0"/>
              <a:t>mở</a:t>
            </a:r>
            <a:r>
              <a:rPr lang="en-US" dirty="0" smtClean="0"/>
              <a:t> </a:t>
            </a:r>
            <a:r>
              <a:rPr lang="en-US" dirty="0" err="1" smtClean="0"/>
              <a:t>trung</a:t>
            </a:r>
            <a:r>
              <a:rPr lang="en-US" dirty="0" smtClean="0"/>
              <a:t> </a:t>
            </a:r>
            <a:r>
              <a:rPr lang="en-US" dirty="0" err="1" smtClean="0"/>
              <a:t>thất</a:t>
            </a:r>
            <a:r>
              <a:rPr lang="en-US" dirty="0" smtClean="0"/>
              <a:t> </a:t>
            </a:r>
            <a:r>
              <a:rPr lang="en-US" dirty="0" err="1" smtClean="0"/>
              <a:t>thám</a:t>
            </a:r>
            <a:r>
              <a:rPr lang="en-US" dirty="0" smtClean="0"/>
              <a:t> </a:t>
            </a:r>
            <a:r>
              <a:rPr lang="en-US" dirty="0" err="1" smtClean="0"/>
              <a:t>sát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15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42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 ở </a:t>
            </a:r>
            <a:r>
              <a:rPr lang="en-US" dirty="0" err="1" smtClean="0"/>
              <a:t>vị</a:t>
            </a:r>
            <a:r>
              <a:rPr lang="en-US" dirty="0" smtClean="0"/>
              <a:t> </a:t>
            </a:r>
            <a:r>
              <a:rPr lang="en-US" dirty="0" err="1" smtClean="0"/>
              <a:t>trí</a:t>
            </a:r>
            <a:r>
              <a:rPr lang="en-US" dirty="0" smtClean="0"/>
              <a:t> </a:t>
            </a:r>
            <a:r>
              <a:rPr lang="en-US" dirty="0" err="1" smtClean="0"/>
              <a:t>trung</a:t>
            </a:r>
            <a:r>
              <a:rPr lang="en-US" dirty="0" smtClean="0"/>
              <a:t> </a:t>
            </a:r>
            <a:r>
              <a:rPr lang="en-US" dirty="0" err="1" smtClean="0"/>
              <a:t>tâm</a:t>
            </a:r>
            <a:endParaRPr lang="en-US" dirty="0"/>
          </a:p>
        </p:txBody>
      </p:sp>
      <p:sp>
        <p:nvSpPr>
          <p:cNvPr id="3" name="Content Placeholder 2"/>
          <p:cNvSpPr>
            <a:spLocks noGrp="1"/>
          </p:cNvSpPr>
          <p:nvPr>
            <p:ph idx="1"/>
          </p:nvPr>
        </p:nvSpPr>
        <p:spPr/>
        <p:txBody>
          <a:bodyPr>
            <a:normAutofit/>
          </a:bodyPr>
          <a:lstStyle/>
          <a:p>
            <a:r>
              <a:rPr lang="en-US" sz="2400" dirty="0" smtClean="0"/>
              <a:t>T</a:t>
            </a:r>
            <a:r>
              <a:rPr lang="vi-VN" sz="2400" dirty="0" smtClean="0"/>
              <a:t>ùy </a:t>
            </a:r>
            <a:r>
              <a:rPr lang="vi-VN" sz="2400" dirty="0" smtClean="0"/>
              <a:t>vào mức độ phát triển  của u mà gây nghẹt đường dẫn khí mà triệu  chứng có thể:</a:t>
            </a:r>
          </a:p>
          <a:p>
            <a:pPr>
              <a:buFontTx/>
              <a:buChar char="-"/>
            </a:pPr>
            <a:r>
              <a:rPr lang="vi-VN" sz="2400" dirty="0" smtClean="0"/>
              <a:t>Ho khan, ho đàm, đôi khi có ho ra máu..</a:t>
            </a:r>
            <a:endParaRPr lang="en-US" sz="2400" dirty="0" smtClean="0"/>
          </a:p>
          <a:p>
            <a:pPr>
              <a:buFontTx/>
              <a:buChar char="-"/>
            </a:pPr>
            <a:r>
              <a:rPr lang="vi-VN" sz="2400" dirty="0" smtClean="0"/>
              <a:t>Khó thở hay khò khè do tắc các đường dẫn khí  lớn, có thể có triệu chứng đau ngực do tắc nghẽn  gây xẹp phổi, trong một số tình huống tình trạng  tắc nghẽn gây ứ đọng dịch trong các phế nang,  dẫn tới viêm phổi, áp xe phổi, làm bệnh nhân có  triệu chứng sốt, khạc đàm mủ...</a:t>
            </a:r>
            <a:endParaRPr lang="en-US" sz="2400" dirty="0" smtClean="0"/>
          </a:p>
          <a:p>
            <a:pPr>
              <a:buFontTx/>
              <a:buChar char="-"/>
            </a:pPr>
            <a:endParaRPr lang="en-US" sz="2400" dirty="0" smtClean="0"/>
          </a:p>
          <a:p>
            <a:pPr marL="0" indent="0">
              <a:buNone/>
            </a:pPr>
            <a:endParaRPr lang="vi-VN" sz="2400" dirty="0" smtClean="0"/>
          </a:p>
          <a:p>
            <a:endParaRPr lang="en-US" sz="2400" dirty="0"/>
          </a:p>
        </p:txBody>
      </p:sp>
    </p:spTree>
    <p:extLst>
      <p:ext uri="{BB962C8B-B14F-4D97-AF65-F5344CB8AC3E}">
        <p14:creationId xmlns:p14="http://schemas.microsoft.com/office/powerpoint/2010/main" val="411430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 ở </a:t>
            </a:r>
            <a:r>
              <a:rPr lang="en-US" dirty="0" err="1" smtClean="0"/>
              <a:t>vị</a:t>
            </a:r>
            <a:r>
              <a:rPr lang="en-US" dirty="0" smtClean="0"/>
              <a:t> </a:t>
            </a:r>
            <a:r>
              <a:rPr lang="en-US" dirty="0" err="1" smtClean="0"/>
              <a:t>trí</a:t>
            </a:r>
            <a:r>
              <a:rPr lang="en-US" dirty="0" smtClean="0"/>
              <a:t> </a:t>
            </a:r>
            <a:r>
              <a:rPr lang="en-US" dirty="0" err="1" smtClean="0"/>
              <a:t>ngoại</a:t>
            </a:r>
            <a:r>
              <a:rPr lang="en-US" dirty="0" smtClean="0"/>
              <a:t> </a:t>
            </a:r>
            <a:r>
              <a:rPr lang="en-US" dirty="0" err="1" smtClean="0"/>
              <a:t>biên</a:t>
            </a:r>
            <a:endParaRPr lang="en-US" dirty="0"/>
          </a:p>
        </p:txBody>
      </p:sp>
      <p:sp>
        <p:nvSpPr>
          <p:cNvPr id="3" name="Content Placeholder 2"/>
          <p:cNvSpPr>
            <a:spLocks noGrp="1"/>
          </p:cNvSpPr>
          <p:nvPr>
            <p:ph idx="1"/>
          </p:nvPr>
        </p:nvSpPr>
        <p:spPr/>
        <p:txBody>
          <a:bodyPr>
            <a:normAutofit/>
          </a:bodyPr>
          <a:lstStyle/>
          <a:p>
            <a:r>
              <a:rPr lang="en-US" sz="2400" dirty="0" smtClean="0"/>
              <a:t>T</a:t>
            </a:r>
            <a:r>
              <a:rPr lang="vi-VN" sz="2400" dirty="0" smtClean="0"/>
              <a:t>hường </a:t>
            </a:r>
            <a:r>
              <a:rPr lang="vi-VN" sz="2400" dirty="0" smtClean="0"/>
              <a:t>có triệu  chứng âm thầm và kín đáo, một số phát  hiện tình cờ khi kiểm tra Xquang. Khi u  lớn xâm lấn màng phổi hay các phế quản  lớn mới gây các triệu chứng, trong tình  huống này người bệnh có các triệu chứng  bệnh tiến xa như xâm lấn thành ngực, phù  áo khoác, tràn dịch màng phổi....</a:t>
            </a:r>
            <a:endParaRPr lang="en-US" sz="2400" dirty="0"/>
          </a:p>
        </p:txBody>
      </p:sp>
    </p:spTree>
    <p:extLst>
      <p:ext uri="{BB962C8B-B14F-4D97-AF65-F5344CB8AC3E}">
        <p14:creationId xmlns:p14="http://schemas.microsoft.com/office/powerpoint/2010/main" val="109489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52"/>
            <a:ext cx="8991600" cy="679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878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thường</a:t>
            </a:r>
            <a:r>
              <a:rPr lang="en-US" dirty="0" smtClean="0"/>
              <a:t> </a:t>
            </a:r>
            <a:r>
              <a:rPr lang="en-US" dirty="0" err="1" smtClean="0"/>
              <a:t>gặp</a:t>
            </a:r>
            <a:endParaRPr lang="en-US" dirty="0"/>
          </a:p>
        </p:txBody>
      </p:sp>
      <p:sp>
        <p:nvSpPr>
          <p:cNvPr id="3" name="Content Placeholder 2"/>
          <p:cNvSpPr>
            <a:spLocks noGrp="1"/>
          </p:cNvSpPr>
          <p:nvPr>
            <p:ph idx="1"/>
          </p:nvPr>
        </p:nvSpPr>
        <p:spPr/>
        <p:txBody>
          <a:bodyPr>
            <a:normAutofit/>
          </a:bodyPr>
          <a:lstStyle/>
          <a:p>
            <a:r>
              <a:rPr lang="vi-VN" sz="2400" dirty="0" smtClean="0"/>
              <a:t>Hội chứng tăng áp lực tĩnh mạch chủ trên: do u  xâm lấm vào tĩnh mạch chủ trên gây phù áo  khoác, nổi tĩnh mạch bàng hệ trên ngực.</a:t>
            </a:r>
          </a:p>
          <a:p>
            <a:r>
              <a:rPr lang="vi-VN" sz="2400" dirty="0" smtClean="0"/>
              <a:t>Hội chứng ba giảm do tràn dịch màng phổi.</a:t>
            </a:r>
          </a:p>
          <a:p>
            <a:r>
              <a:rPr lang="vi-VN" sz="2400" dirty="0" smtClean="0"/>
              <a:t>Hội chứng Pancoast</a:t>
            </a:r>
            <a:r>
              <a:rPr lang="en-US" sz="2400" dirty="0" smtClean="0"/>
              <a:t>-</a:t>
            </a:r>
            <a:r>
              <a:rPr lang="vi-VN" sz="2400" dirty="0" smtClean="0"/>
              <a:t>Tobias: u đỉnh phổi lan lên  thành ngực trên, chèn ép rễ thần kinh cánh tay  nên người bệnh bị đau ở vùng C8</a:t>
            </a:r>
            <a:r>
              <a:rPr lang="en-US" sz="2400" dirty="0" smtClean="0"/>
              <a:t>-</a:t>
            </a:r>
            <a:r>
              <a:rPr lang="vi-VN" sz="2400" dirty="0" smtClean="0"/>
              <a:t>D1</a:t>
            </a:r>
            <a:r>
              <a:rPr lang="en-US" sz="2400" dirty="0" smtClean="0"/>
              <a:t> </a:t>
            </a:r>
            <a:r>
              <a:rPr lang="vi-VN" sz="2400" dirty="0" smtClean="0"/>
              <a:t>đau mặt trong cánh tay, cẳng tay đến hai ngón  tay cuối.</a:t>
            </a:r>
          </a:p>
          <a:p>
            <a:endParaRPr lang="en-US" sz="2400" dirty="0" smtClean="0"/>
          </a:p>
        </p:txBody>
      </p:sp>
    </p:spTree>
    <p:extLst>
      <p:ext uri="{BB962C8B-B14F-4D97-AF65-F5344CB8AC3E}">
        <p14:creationId xmlns:p14="http://schemas.microsoft.com/office/powerpoint/2010/main" val="367288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 </a:t>
            </a:r>
            <a:r>
              <a:rPr lang="vi-VN" sz="4000" dirty="0" smtClean="0">
                <a:latin typeface="+mn-lt"/>
              </a:rPr>
              <a:t>Pancoast</a:t>
            </a:r>
            <a:r>
              <a:rPr lang="en-US" sz="4000" dirty="0" smtClean="0">
                <a:latin typeface="+mn-lt"/>
              </a:rPr>
              <a:t>-</a:t>
            </a:r>
            <a:r>
              <a:rPr lang="vi-VN" sz="4000" dirty="0" smtClean="0">
                <a:latin typeface="+mn-lt"/>
              </a:rPr>
              <a:t>Tobias</a:t>
            </a:r>
            <a:endParaRPr lang="en-US" sz="4000" dirty="0">
              <a:latin typeface="+mn-lt"/>
            </a:endParaRP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30036"/>
            <a:ext cx="8153401" cy="529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6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thường</a:t>
            </a:r>
            <a:r>
              <a:rPr lang="en-US" dirty="0" smtClean="0"/>
              <a:t> </a:t>
            </a:r>
            <a:r>
              <a:rPr lang="en-US" dirty="0" err="1" smtClean="0"/>
              <a:t>gặp</a:t>
            </a:r>
            <a:endParaRPr lang="en-US" dirty="0"/>
          </a:p>
        </p:txBody>
      </p:sp>
      <p:sp>
        <p:nvSpPr>
          <p:cNvPr id="3" name="Content Placeholder 2"/>
          <p:cNvSpPr>
            <a:spLocks noGrp="1"/>
          </p:cNvSpPr>
          <p:nvPr>
            <p:ph idx="1"/>
          </p:nvPr>
        </p:nvSpPr>
        <p:spPr/>
        <p:txBody>
          <a:bodyPr>
            <a:noAutofit/>
          </a:bodyPr>
          <a:lstStyle/>
          <a:p>
            <a:r>
              <a:rPr lang="vi-VN" sz="2400" dirty="0" smtClean="0"/>
              <a:t>Hội chứng Claude</a:t>
            </a:r>
            <a:r>
              <a:rPr lang="en-US" sz="2400" dirty="0" smtClean="0"/>
              <a:t>-</a:t>
            </a:r>
            <a:r>
              <a:rPr lang="vi-VN" sz="2400" dirty="0" smtClean="0"/>
              <a:t>Bernard</a:t>
            </a:r>
            <a:r>
              <a:rPr lang="en-US" sz="2400" dirty="0" smtClean="0"/>
              <a:t>-</a:t>
            </a:r>
            <a:r>
              <a:rPr lang="vi-VN" sz="2400" dirty="0" smtClean="0"/>
              <a:t>Horner:</a:t>
            </a:r>
            <a:r>
              <a:rPr lang="en-US" sz="2400" dirty="0" smtClean="0"/>
              <a:t> </a:t>
            </a:r>
            <a:r>
              <a:rPr lang="vi-VN" sz="2400" dirty="0" smtClean="0"/>
              <a:t>thường đi  kèm với </a:t>
            </a:r>
            <a:r>
              <a:rPr lang="en-US" sz="2400" dirty="0" smtClean="0"/>
              <a:t>h</a:t>
            </a:r>
            <a:r>
              <a:rPr lang="vi-VN" sz="2400" dirty="0" smtClean="0"/>
              <a:t>ội chứng Pancoast –Tobias, do u chèn</a:t>
            </a:r>
            <a:r>
              <a:rPr lang="en-US" sz="2400" dirty="0" smtClean="0"/>
              <a:t> </a:t>
            </a:r>
            <a:r>
              <a:rPr lang="vi-VN" sz="2400" dirty="0" smtClean="0"/>
              <a:t>ép gây tổn thương thần kinh giao cảm, bệnh  nhân có triệu chứng sụp mi, co đồng tử, hẹp khe  mắt, nóng bừng nửa mặt cùng bên khối u.</a:t>
            </a:r>
          </a:p>
          <a:p>
            <a:r>
              <a:rPr lang="vi-VN" sz="2400" dirty="0" smtClean="0"/>
              <a:t>Các hội chứng cận ung: ngón tay dùi trống, đau  khớp, tổn thương thần kinh cơ, xạm da ở các nếp  da vùng nách bẹn, hội chứng tăng bài tiết  hormon chống lợi niệu, tăng canxi máu, giảm  photphat máu</a:t>
            </a:r>
            <a:r>
              <a:rPr lang="en-US" sz="2400" dirty="0" smtClean="0"/>
              <a:t>.</a:t>
            </a:r>
            <a:endParaRPr lang="en-US" sz="2400" dirty="0"/>
          </a:p>
        </p:txBody>
      </p:sp>
    </p:spTree>
    <p:extLst>
      <p:ext uri="{BB962C8B-B14F-4D97-AF65-F5344CB8AC3E}">
        <p14:creationId xmlns:p14="http://schemas.microsoft.com/office/powerpoint/2010/main" val="1714473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smtClean="0">
                <a:latin typeface="+mn-lt"/>
              </a:rPr>
              <a:t>Claude</a:t>
            </a:r>
            <a:r>
              <a:rPr lang="en-US" sz="4000" dirty="0" smtClean="0">
                <a:latin typeface="+mn-lt"/>
              </a:rPr>
              <a:t>-</a:t>
            </a:r>
            <a:r>
              <a:rPr lang="vi-VN" sz="4000" dirty="0" smtClean="0">
                <a:latin typeface="+mn-lt"/>
              </a:rPr>
              <a:t>Bernard</a:t>
            </a:r>
            <a:r>
              <a:rPr lang="en-US" sz="4000" dirty="0" smtClean="0">
                <a:latin typeface="+mn-lt"/>
              </a:rPr>
              <a:t>-</a:t>
            </a:r>
            <a:r>
              <a:rPr lang="vi-VN" sz="4000" dirty="0" smtClean="0">
                <a:latin typeface="+mn-lt"/>
              </a:rPr>
              <a:t>Horner</a:t>
            </a:r>
            <a:endParaRPr lang="en-US" sz="4000" dirty="0">
              <a:latin typeface="+mn-lt"/>
            </a:endParaRP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014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hội</a:t>
            </a:r>
            <a:r>
              <a:rPr lang="en-US" dirty="0" smtClean="0"/>
              <a:t> </a:t>
            </a:r>
            <a:r>
              <a:rPr lang="en-US" dirty="0" err="1" smtClean="0"/>
              <a:t>chứng</a:t>
            </a:r>
            <a:r>
              <a:rPr lang="en-US" dirty="0" smtClean="0"/>
              <a:t> </a:t>
            </a:r>
            <a:r>
              <a:rPr lang="en-US" dirty="0" err="1" smtClean="0"/>
              <a:t>thường</a:t>
            </a:r>
            <a:r>
              <a:rPr lang="en-US" dirty="0" smtClean="0"/>
              <a:t> </a:t>
            </a:r>
            <a:r>
              <a:rPr lang="en-US" dirty="0" err="1" smtClean="0"/>
              <a:t>gặp</a:t>
            </a:r>
            <a:endParaRPr lang="en-US" dirty="0"/>
          </a:p>
        </p:txBody>
      </p:sp>
      <p:sp>
        <p:nvSpPr>
          <p:cNvPr id="3" name="Content Placeholder 2"/>
          <p:cNvSpPr>
            <a:spLocks noGrp="1"/>
          </p:cNvSpPr>
          <p:nvPr>
            <p:ph idx="1"/>
          </p:nvPr>
        </p:nvSpPr>
        <p:spPr/>
        <p:txBody>
          <a:bodyPr>
            <a:normAutofit/>
          </a:bodyPr>
          <a:lstStyle/>
          <a:p>
            <a:r>
              <a:rPr lang="en-US" sz="2800" dirty="0" err="1" smtClean="0"/>
              <a:t>Hc</a:t>
            </a:r>
            <a:r>
              <a:rPr lang="en-US" sz="2800" dirty="0" smtClean="0"/>
              <a:t> Pierre-Marie: 5 </a:t>
            </a:r>
            <a:r>
              <a:rPr lang="en-US" sz="2800" dirty="0" err="1" smtClean="0"/>
              <a:t>triệu</a:t>
            </a:r>
            <a:r>
              <a:rPr lang="en-US" sz="2800" dirty="0" smtClean="0"/>
              <a:t> </a:t>
            </a:r>
            <a:r>
              <a:rPr lang="en-US" sz="2800" dirty="0" err="1" smtClean="0"/>
              <a:t>chứng</a:t>
            </a:r>
            <a:r>
              <a:rPr lang="en-US" sz="2800" dirty="0" smtClean="0"/>
              <a:t> </a:t>
            </a:r>
            <a:r>
              <a:rPr lang="en-US" sz="2800" dirty="0" err="1" smtClean="0"/>
              <a:t>điển</a:t>
            </a:r>
            <a:r>
              <a:rPr lang="en-US" sz="2800" dirty="0" smtClean="0"/>
              <a:t> </a:t>
            </a:r>
            <a:r>
              <a:rPr lang="en-US" sz="2800" dirty="0" err="1" smtClean="0"/>
              <a:t>hình</a:t>
            </a:r>
            <a:endParaRPr lang="en-US" sz="2800" dirty="0" smtClean="0"/>
          </a:p>
          <a:p>
            <a:pPr>
              <a:buFontTx/>
              <a:buChar char="-"/>
            </a:pPr>
            <a:r>
              <a:rPr lang="en-US" sz="2800" dirty="0" err="1" smtClean="0"/>
              <a:t>Đầu</a:t>
            </a:r>
            <a:r>
              <a:rPr lang="en-US" sz="2800" dirty="0" smtClean="0"/>
              <a:t> </a:t>
            </a:r>
            <a:r>
              <a:rPr lang="en-US" sz="2800" dirty="0" err="1" smtClean="0"/>
              <a:t>ngón</a:t>
            </a:r>
            <a:r>
              <a:rPr lang="en-US" sz="2800" dirty="0" smtClean="0"/>
              <a:t> </a:t>
            </a:r>
            <a:r>
              <a:rPr lang="en-US" sz="2800" dirty="0" err="1" smtClean="0"/>
              <a:t>tay</a:t>
            </a:r>
            <a:r>
              <a:rPr lang="en-US" sz="2800" dirty="0" smtClean="0"/>
              <a:t>, </a:t>
            </a:r>
            <a:r>
              <a:rPr lang="en-US" sz="2800" dirty="0" err="1" smtClean="0"/>
              <a:t>chân</a:t>
            </a:r>
            <a:r>
              <a:rPr lang="en-US" sz="2800" dirty="0" smtClean="0"/>
              <a:t> </a:t>
            </a:r>
            <a:r>
              <a:rPr lang="en-US" sz="2800" dirty="0" err="1" smtClean="0"/>
              <a:t>biến</a:t>
            </a:r>
            <a:r>
              <a:rPr lang="en-US" sz="2800" dirty="0" smtClean="0"/>
              <a:t> </a:t>
            </a:r>
            <a:r>
              <a:rPr lang="en-US" sz="2800" dirty="0" err="1" smtClean="0"/>
              <a:t>dạng</a:t>
            </a:r>
            <a:r>
              <a:rPr lang="en-US" sz="2800" dirty="0" smtClean="0"/>
              <a:t> </a:t>
            </a:r>
            <a:r>
              <a:rPr lang="en-US" sz="2800" dirty="0" err="1" smtClean="0"/>
              <a:t>dùi</a:t>
            </a:r>
            <a:r>
              <a:rPr lang="en-US" sz="2800" dirty="0" smtClean="0"/>
              <a:t> </a:t>
            </a:r>
            <a:r>
              <a:rPr lang="en-US" sz="2800" dirty="0" err="1" smtClean="0"/>
              <a:t>trống</a:t>
            </a:r>
            <a:r>
              <a:rPr lang="en-US" sz="2800" dirty="0" smtClean="0"/>
              <a:t>, </a:t>
            </a:r>
            <a:r>
              <a:rPr lang="en-US" sz="2800" dirty="0" err="1" smtClean="0"/>
              <a:t>móng</a:t>
            </a:r>
            <a:r>
              <a:rPr lang="en-US" sz="2800" dirty="0" smtClean="0"/>
              <a:t> </a:t>
            </a:r>
            <a:r>
              <a:rPr lang="en-US" sz="2800" dirty="0" err="1" smtClean="0"/>
              <a:t>tay</a:t>
            </a:r>
            <a:r>
              <a:rPr lang="en-US" sz="2800" dirty="0" smtClean="0"/>
              <a:t> </a:t>
            </a:r>
            <a:r>
              <a:rPr lang="en-US" sz="2800" dirty="0" err="1" smtClean="0"/>
              <a:t>khum</a:t>
            </a:r>
            <a:endParaRPr lang="en-US" sz="2800" dirty="0" smtClean="0"/>
          </a:p>
          <a:p>
            <a:pPr>
              <a:buFontTx/>
              <a:buChar char="-"/>
            </a:pPr>
            <a:r>
              <a:rPr lang="en-US" sz="2800" dirty="0" err="1" smtClean="0"/>
              <a:t>Các</a:t>
            </a:r>
            <a:r>
              <a:rPr lang="en-US" sz="2800" dirty="0" smtClean="0"/>
              <a:t> </a:t>
            </a:r>
            <a:r>
              <a:rPr lang="en-US" sz="2800" dirty="0" err="1" smtClean="0"/>
              <a:t>đầu</a:t>
            </a:r>
            <a:r>
              <a:rPr lang="en-US" sz="2800" dirty="0" smtClean="0"/>
              <a:t> chi to </a:t>
            </a:r>
            <a:r>
              <a:rPr lang="en-US" sz="2800" dirty="0" err="1" smtClean="0"/>
              <a:t>lên</a:t>
            </a:r>
            <a:r>
              <a:rPr lang="en-US" sz="2800" dirty="0" smtClean="0"/>
              <a:t>, </a:t>
            </a:r>
            <a:r>
              <a:rPr lang="en-US" sz="2800" dirty="0" err="1" smtClean="0"/>
              <a:t>rõ</a:t>
            </a:r>
            <a:r>
              <a:rPr lang="en-US" sz="2800" dirty="0" smtClean="0"/>
              <a:t> ở </a:t>
            </a:r>
            <a:r>
              <a:rPr lang="en-US" sz="2800" dirty="0" err="1" smtClean="0"/>
              <a:t>cổ</a:t>
            </a:r>
            <a:r>
              <a:rPr lang="en-US" sz="2800" dirty="0" smtClean="0"/>
              <a:t> </a:t>
            </a:r>
            <a:r>
              <a:rPr lang="en-US" sz="2800" dirty="0" err="1" smtClean="0"/>
              <a:t>tay</a:t>
            </a:r>
            <a:r>
              <a:rPr lang="en-US" sz="2800" dirty="0" smtClean="0"/>
              <a:t>, </a:t>
            </a:r>
            <a:r>
              <a:rPr lang="en-US" sz="2800" dirty="0" err="1" smtClean="0"/>
              <a:t>cổ</a:t>
            </a:r>
            <a:r>
              <a:rPr lang="en-US" sz="2800" dirty="0" smtClean="0"/>
              <a:t> </a:t>
            </a:r>
            <a:r>
              <a:rPr lang="en-US" sz="2800" dirty="0" err="1" smtClean="0"/>
              <a:t>chân</a:t>
            </a:r>
            <a:endParaRPr lang="en-US" sz="2800" dirty="0" smtClean="0"/>
          </a:p>
          <a:p>
            <a:pPr>
              <a:buFontTx/>
              <a:buChar char="-"/>
            </a:pPr>
            <a:r>
              <a:rPr lang="en-US" sz="2800" dirty="0" err="1" smtClean="0"/>
              <a:t>Đau</a:t>
            </a:r>
            <a:r>
              <a:rPr lang="en-US" sz="2800" dirty="0" smtClean="0"/>
              <a:t> </a:t>
            </a:r>
            <a:r>
              <a:rPr lang="en-US" sz="2800" dirty="0" err="1" smtClean="0"/>
              <a:t>khớp</a:t>
            </a:r>
            <a:r>
              <a:rPr lang="en-US" sz="2800" dirty="0" smtClean="0"/>
              <a:t>: </a:t>
            </a:r>
            <a:r>
              <a:rPr lang="en-US" sz="2800" dirty="0" err="1" smtClean="0"/>
              <a:t>cổ</a:t>
            </a:r>
            <a:r>
              <a:rPr lang="en-US" sz="2800" dirty="0" smtClean="0"/>
              <a:t> </a:t>
            </a:r>
            <a:r>
              <a:rPr lang="en-US" sz="2800" dirty="0" err="1" smtClean="0"/>
              <a:t>tay</a:t>
            </a:r>
            <a:r>
              <a:rPr lang="en-US" sz="2800" dirty="0" smtClean="0"/>
              <a:t>, </a:t>
            </a:r>
            <a:r>
              <a:rPr lang="en-US" sz="2800" dirty="0" err="1" smtClean="0"/>
              <a:t>cổ</a:t>
            </a:r>
            <a:r>
              <a:rPr lang="en-US" sz="2800" dirty="0" smtClean="0"/>
              <a:t> </a:t>
            </a:r>
            <a:r>
              <a:rPr lang="en-US" sz="2800" dirty="0" err="1" smtClean="0"/>
              <a:t>chân</a:t>
            </a:r>
            <a:r>
              <a:rPr lang="en-US" sz="2800" dirty="0" smtClean="0"/>
              <a:t>, </a:t>
            </a:r>
            <a:r>
              <a:rPr lang="en-US" sz="2800" dirty="0" err="1" smtClean="0"/>
              <a:t>khuỷu</a:t>
            </a:r>
            <a:r>
              <a:rPr lang="en-US" sz="2800" dirty="0" smtClean="0"/>
              <a:t>, </a:t>
            </a:r>
            <a:r>
              <a:rPr lang="en-US" sz="2800" dirty="0" err="1" smtClean="0"/>
              <a:t>gối</a:t>
            </a:r>
            <a:endParaRPr lang="en-US" sz="2800" dirty="0" smtClean="0"/>
          </a:p>
          <a:p>
            <a:pPr>
              <a:buFontTx/>
              <a:buChar char="-"/>
            </a:pPr>
            <a:r>
              <a:rPr lang="en-US" sz="2800" dirty="0" err="1" smtClean="0"/>
              <a:t>Tăng</a:t>
            </a:r>
            <a:r>
              <a:rPr lang="en-US" sz="2800" dirty="0" smtClean="0"/>
              <a:t> </a:t>
            </a:r>
            <a:r>
              <a:rPr lang="en-US" sz="2800" dirty="0" err="1" smtClean="0"/>
              <a:t>sinh</a:t>
            </a:r>
            <a:r>
              <a:rPr lang="en-US" sz="2800" dirty="0" smtClean="0"/>
              <a:t> </a:t>
            </a:r>
            <a:r>
              <a:rPr lang="en-US" sz="2800" dirty="0" err="1" smtClean="0"/>
              <a:t>màng</a:t>
            </a:r>
            <a:r>
              <a:rPr lang="en-US" sz="2800" dirty="0" smtClean="0"/>
              <a:t> </a:t>
            </a:r>
            <a:r>
              <a:rPr lang="en-US" sz="2800" dirty="0" err="1" smtClean="0"/>
              <a:t>xương</a:t>
            </a:r>
            <a:r>
              <a:rPr lang="en-US" sz="2800" dirty="0" smtClean="0"/>
              <a:t> ở </a:t>
            </a:r>
            <a:r>
              <a:rPr lang="en-US" sz="2800" dirty="0" err="1" smtClean="0"/>
              <a:t>các</a:t>
            </a:r>
            <a:r>
              <a:rPr lang="en-US" sz="2800" dirty="0" smtClean="0"/>
              <a:t> </a:t>
            </a:r>
            <a:r>
              <a:rPr lang="en-US" sz="2800" dirty="0" err="1" smtClean="0"/>
              <a:t>xương</a:t>
            </a:r>
            <a:r>
              <a:rPr lang="en-US" sz="2800" dirty="0" smtClean="0"/>
              <a:t> </a:t>
            </a:r>
            <a:r>
              <a:rPr lang="en-US" sz="2800" dirty="0" err="1" smtClean="0"/>
              <a:t>dài</a:t>
            </a:r>
            <a:r>
              <a:rPr lang="en-US" sz="2800" dirty="0" smtClean="0"/>
              <a:t>: </a:t>
            </a:r>
            <a:r>
              <a:rPr lang="en-US" sz="2800" dirty="0" err="1" smtClean="0"/>
              <a:t>đầy</a:t>
            </a:r>
            <a:r>
              <a:rPr lang="en-US" sz="2800" dirty="0" smtClean="0"/>
              <a:t>, </a:t>
            </a:r>
            <a:r>
              <a:rPr lang="en-US" sz="2800" dirty="0" err="1" smtClean="0"/>
              <a:t>xù</a:t>
            </a:r>
            <a:r>
              <a:rPr lang="en-US" sz="2800" dirty="0" smtClean="0"/>
              <a:t> </a:t>
            </a:r>
            <a:r>
              <a:rPr lang="en-US" sz="2800" dirty="0" err="1" smtClean="0"/>
              <a:t>xì</a:t>
            </a:r>
            <a:r>
              <a:rPr lang="en-US" sz="2800" dirty="0" smtClean="0"/>
              <a:t>, </a:t>
            </a:r>
            <a:r>
              <a:rPr lang="en-US" sz="2800" dirty="0" err="1" smtClean="0"/>
              <a:t>không</a:t>
            </a:r>
            <a:r>
              <a:rPr lang="en-US" sz="2800" dirty="0" smtClean="0"/>
              <a:t> </a:t>
            </a:r>
            <a:r>
              <a:rPr lang="en-US" sz="2800" dirty="0" err="1" smtClean="0"/>
              <a:t>đều</a:t>
            </a:r>
            <a:r>
              <a:rPr lang="en-US" sz="2800" dirty="0" smtClean="0"/>
              <a:t> </a:t>
            </a:r>
            <a:r>
              <a:rPr lang="en-US" sz="2800" dirty="0" err="1" smtClean="0"/>
              <a:t>trên</a:t>
            </a:r>
            <a:r>
              <a:rPr lang="en-US" sz="2800" dirty="0" smtClean="0"/>
              <a:t> </a:t>
            </a:r>
            <a:r>
              <a:rPr lang="en-US" sz="2800" dirty="0" err="1" smtClean="0"/>
              <a:t>Xquang</a:t>
            </a:r>
            <a:endParaRPr lang="en-US" sz="2800" dirty="0" smtClean="0"/>
          </a:p>
          <a:p>
            <a:pPr>
              <a:buFontTx/>
              <a:buChar char="-"/>
            </a:pPr>
            <a:r>
              <a:rPr lang="en-US" sz="2800" dirty="0" err="1" smtClean="0"/>
              <a:t>Rối</a:t>
            </a:r>
            <a:r>
              <a:rPr lang="en-US" sz="2800" dirty="0" smtClean="0"/>
              <a:t> </a:t>
            </a:r>
            <a:r>
              <a:rPr lang="en-US" sz="2800" dirty="0" err="1" smtClean="0"/>
              <a:t>loạn</a:t>
            </a:r>
            <a:r>
              <a:rPr lang="en-US" sz="2800" dirty="0" smtClean="0"/>
              <a:t> </a:t>
            </a:r>
            <a:r>
              <a:rPr lang="en-US" sz="2800" dirty="0" err="1" smtClean="0"/>
              <a:t>vận</a:t>
            </a:r>
            <a:r>
              <a:rPr lang="en-US" sz="2800" dirty="0" smtClean="0"/>
              <a:t> </a:t>
            </a:r>
            <a:r>
              <a:rPr lang="en-US" sz="2800" dirty="0" err="1" smtClean="0"/>
              <a:t>mạch</a:t>
            </a:r>
            <a:r>
              <a:rPr lang="en-US" sz="2800" dirty="0" smtClean="0"/>
              <a:t>: </a:t>
            </a:r>
            <a:r>
              <a:rPr lang="en-US" sz="2800" dirty="0" err="1" smtClean="0"/>
              <a:t>xanh</a:t>
            </a:r>
            <a:r>
              <a:rPr lang="en-US" sz="2800" dirty="0" smtClean="0"/>
              <a:t> </a:t>
            </a:r>
            <a:r>
              <a:rPr lang="en-US" sz="2800" dirty="0" err="1" smtClean="0"/>
              <a:t>tím</a:t>
            </a:r>
            <a:r>
              <a:rPr lang="en-US" sz="2800" dirty="0" smtClean="0"/>
              <a:t> </a:t>
            </a:r>
            <a:r>
              <a:rPr lang="en-US" sz="2800" dirty="0" err="1" smtClean="0"/>
              <a:t>đầu</a:t>
            </a:r>
            <a:r>
              <a:rPr lang="en-US" sz="2800" dirty="0" smtClean="0"/>
              <a:t> </a:t>
            </a:r>
            <a:r>
              <a:rPr lang="en-US" sz="2800" dirty="0" err="1" smtClean="0"/>
              <a:t>ngón</a:t>
            </a:r>
            <a:r>
              <a:rPr lang="en-US" sz="2800" dirty="0" smtClean="0"/>
              <a:t>, da </a:t>
            </a:r>
            <a:r>
              <a:rPr lang="en-US" sz="2800" dirty="0" err="1" smtClean="0"/>
              <a:t>nóng</a:t>
            </a:r>
            <a:r>
              <a:rPr lang="en-US" sz="2800" dirty="0" smtClean="0"/>
              <a:t>, </a:t>
            </a:r>
            <a:r>
              <a:rPr lang="en-US" sz="2800" dirty="0" err="1" smtClean="0"/>
              <a:t>rối</a:t>
            </a:r>
            <a:r>
              <a:rPr lang="en-US" sz="2800" dirty="0" smtClean="0"/>
              <a:t> </a:t>
            </a:r>
            <a:r>
              <a:rPr lang="en-US" sz="2800" dirty="0" err="1" smtClean="0"/>
              <a:t>loạn</a:t>
            </a:r>
            <a:r>
              <a:rPr lang="en-US" sz="2800" dirty="0" smtClean="0"/>
              <a:t> </a:t>
            </a:r>
            <a:r>
              <a:rPr lang="en-US" sz="2800" dirty="0" err="1" smtClean="0"/>
              <a:t>cảm</a:t>
            </a:r>
            <a:r>
              <a:rPr lang="en-US" sz="2800" dirty="0" smtClean="0"/>
              <a:t> </a:t>
            </a:r>
            <a:r>
              <a:rPr lang="en-US" sz="2800" dirty="0" err="1" smtClean="0"/>
              <a:t>giác</a:t>
            </a:r>
            <a:r>
              <a:rPr lang="en-US" sz="2800" dirty="0" smtClean="0"/>
              <a:t>, </a:t>
            </a:r>
            <a:r>
              <a:rPr lang="en-US" sz="2800" dirty="0" err="1" smtClean="0"/>
              <a:t>ra</a:t>
            </a:r>
            <a:r>
              <a:rPr lang="en-US" sz="2800" dirty="0" smtClean="0"/>
              <a:t> </a:t>
            </a:r>
            <a:r>
              <a:rPr lang="en-US" sz="2800" dirty="0" err="1" smtClean="0"/>
              <a:t>nhiều</a:t>
            </a:r>
            <a:r>
              <a:rPr lang="en-US" sz="2800" dirty="0" smtClean="0"/>
              <a:t> </a:t>
            </a:r>
            <a:r>
              <a:rPr lang="en-US" sz="2800" dirty="0" err="1" smtClean="0"/>
              <a:t>mồ</a:t>
            </a:r>
            <a:r>
              <a:rPr lang="en-US" sz="2800" dirty="0" smtClean="0"/>
              <a:t> </a:t>
            </a:r>
            <a:r>
              <a:rPr lang="en-US" sz="2800" dirty="0" err="1" smtClean="0"/>
              <a:t>hôi</a:t>
            </a:r>
            <a:endParaRPr lang="en-US" sz="2800" dirty="0"/>
          </a:p>
        </p:txBody>
      </p:sp>
    </p:spTree>
    <p:extLst>
      <p:ext uri="{BB962C8B-B14F-4D97-AF65-F5344CB8AC3E}">
        <p14:creationId xmlns:p14="http://schemas.microsoft.com/office/powerpoint/2010/main" val="3232709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649</Words>
  <Application>Microsoft Office PowerPoint</Application>
  <PresentationFormat>On-screen Show (4:3)</PresentationFormat>
  <Paragraphs>50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Triệu chứng</vt:lpstr>
      <vt:lpstr>U ở vị trí trung tâm</vt:lpstr>
      <vt:lpstr>U ở vị trí ngoại biên</vt:lpstr>
      <vt:lpstr>PowerPoint Presentation</vt:lpstr>
      <vt:lpstr>Một số hội chứng thường gặp</vt:lpstr>
      <vt:lpstr> Pancoast-Tobias</vt:lpstr>
      <vt:lpstr>Một số hội chứng thường gặp</vt:lpstr>
      <vt:lpstr>Claude-Bernard-Horner</vt:lpstr>
      <vt:lpstr>Một số hội chứng thường gặp</vt:lpstr>
      <vt:lpstr>Cận lâm sàng</vt:lpstr>
      <vt:lpstr>Cận lâm sàng </vt:lpstr>
      <vt:lpstr>Xquang </vt:lpstr>
      <vt:lpstr>Nội soi phế quản</vt:lpstr>
      <vt:lpstr>CTscan</vt:lpstr>
      <vt:lpstr>PowerPoint Presentation</vt:lpstr>
      <vt:lpstr>Sinh thiết tủy xương</vt:lpstr>
      <vt:lpstr>Chọc dịch màng phổi</vt:lpstr>
      <vt:lpstr>Nội soi/mở trung thất thám sát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Triệu chứng lâm sàng</dc:title>
  <dc:creator>Windows User</dc:creator>
  <cp:lastModifiedBy>Windows User</cp:lastModifiedBy>
  <cp:revision>14</cp:revision>
  <dcterms:created xsi:type="dcterms:W3CDTF">2020-09-28T08:24:59Z</dcterms:created>
  <dcterms:modified xsi:type="dcterms:W3CDTF">2020-09-28T13:32:08Z</dcterms:modified>
</cp:coreProperties>
</file>