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2" roundtripDataSignature="AMtx7mjIujMti8+rI+dO7NoJFqxDngPm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D2F9E33-7CCA-4963-A110-F52982DC9A97}">
  <a:tblStyle styleId="{5D2F9E33-7CCA-4963-A110-F52982DC9A9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12AEBBB-3952-49AF-A576-3FFEA10E1419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customschemas.google.com/relationships/presentationmetadata" Target="metadata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ce6e01bed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ce6e01bed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4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23" name="Google Shape;523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P38 manual of pedi onco &amp; hema</a:t>
            </a:r>
            <a:endParaRPr/>
          </a:p>
        </p:txBody>
      </p:sp>
      <p:sp>
        <p:nvSpPr>
          <p:cNvPr id="524" name="Google Shape;524;p5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1" name="Google Shape;71;p6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6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6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6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6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6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6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6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6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6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6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0"/>
          <p:cNvSpPr txBox="1"/>
          <p:nvPr>
            <p:ph type="title"/>
          </p:nvPr>
        </p:nvSpPr>
        <p:spPr>
          <a:xfrm>
            <a:off x="914400" y="152400"/>
            <a:ext cx="916093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 type="objOnly">
  <p:cSld name="OBJECT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1"/>
          <p:cNvSpPr txBox="1"/>
          <p:nvPr>
            <p:ph idx="1" type="body"/>
          </p:nvPr>
        </p:nvSpPr>
        <p:spPr>
          <a:xfrm>
            <a:off x="914400" y="609600"/>
            <a:ext cx="10363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6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6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6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6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6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6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blog.roodo.com/Douch/4e8f5f5c.jpg" TargetMode="External"/><Relationship Id="rId4" Type="http://schemas.openxmlformats.org/officeDocument/2006/relationships/image" Target="../media/image4.jpg"/><Relationship Id="rId5" Type="http://schemas.openxmlformats.org/officeDocument/2006/relationships/image" Target="../media/image6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://content.nejm.org/content/vol353/issue11/images/large/09f1.jpeg" TargetMode="External"/><Relationship Id="rId4" Type="http://schemas.openxmlformats.org/officeDocument/2006/relationships/image" Target="../media/image1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Calibri"/>
              <a:buNone/>
            </a:pPr>
            <a:r>
              <a:rPr b="1" lang="en-US">
                <a:solidFill>
                  <a:srgbClr val="FF0000"/>
                </a:solidFill>
              </a:rPr>
              <a:t>TIẾP CẬN THIẾU MÁU</a:t>
            </a:r>
            <a:br>
              <a:rPr b="1" lang="en-US">
                <a:solidFill>
                  <a:srgbClr val="FF0000"/>
                </a:solidFill>
              </a:rPr>
            </a:br>
            <a:r>
              <a:rPr b="1" lang="en-US">
                <a:solidFill>
                  <a:srgbClr val="FF0000"/>
                </a:solidFill>
              </a:rPr>
              <a:t> CBL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9" name="Google Shape;99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400"/>
              <a:buNone/>
            </a:pPr>
            <a:r>
              <a:rPr b="1" lang="en-US">
                <a:solidFill>
                  <a:srgbClr val="1F3864"/>
                </a:solidFill>
              </a:rPr>
              <a:t>ThS. BS NGUYỄN THỊ MAI LAN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2400"/>
              <a:buNone/>
            </a:pPr>
            <a:r>
              <a:rPr b="1" lang="en-US">
                <a:solidFill>
                  <a:srgbClr val="1F3864"/>
                </a:solidFill>
              </a:rPr>
              <a:t>BỘ MÔN NHI - ĐHYD TP HCM</a:t>
            </a:r>
            <a:endParaRPr b="1">
              <a:solidFill>
                <a:srgbClr val="1F3864"/>
              </a:solidFill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Ã¬nh áº£nh cÃ³ liÃªn quan" id="154" name="Google Shape;154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5508" y="670198"/>
            <a:ext cx="4351338" cy="51097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Ã¬nh áº£nh cÃ³ liÃªn quan" id="155" name="Google Shape;15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2479" y="670198"/>
            <a:ext cx="4515428" cy="5592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áº¿t quáº£ hÃ¬nh áº£nh cho THIáº¾U MÃU TRIá»U CHá»¨NG" id="160" name="Google Shape;16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5852" y="611592"/>
            <a:ext cx="6263100" cy="5910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</a:rPr>
              <a:t>TÌNH HUỐNG 1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66" name="Google Shape;166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Khám toàn diện.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Lưu ý: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/>
              <a:t>	Hội chứng nhiễm trùng.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/>
              <a:t>	Hội chứng thiếu máu.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/>
              <a:t>	Hội chứng xuất huyết.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/>
              <a:t>	Hội chứng tán huyết.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/>
              <a:t>        Gan, lách, hạch.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"/>
          <p:cNvSpPr txBox="1"/>
          <p:nvPr>
            <p:ph type="title"/>
          </p:nvPr>
        </p:nvSpPr>
        <p:spPr>
          <a:xfrm>
            <a:off x="838200" y="365125"/>
            <a:ext cx="10515600" cy="640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  <p:grpSp>
        <p:nvGrpSpPr>
          <p:cNvPr id="172" name="Google Shape;172;p13"/>
          <p:cNvGrpSpPr/>
          <p:nvPr/>
        </p:nvGrpSpPr>
        <p:grpSpPr>
          <a:xfrm>
            <a:off x="1820743" y="814931"/>
            <a:ext cx="9112753" cy="5552940"/>
            <a:chOff x="982543" y="-190909"/>
            <a:chExt cx="9112753" cy="5552940"/>
          </a:xfrm>
        </p:grpSpPr>
        <p:sp>
          <p:nvSpPr>
            <p:cNvPr id="173" name="Google Shape;173;p13"/>
            <p:cNvSpPr/>
            <p:nvPr/>
          </p:nvSpPr>
          <p:spPr>
            <a:xfrm>
              <a:off x="982543" y="-190909"/>
              <a:ext cx="3200382" cy="1876123"/>
            </a:xfrm>
            <a:prstGeom prst="donut">
              <a:avLst>
                <a:gd fmla="val 25000" name="adj"/>
              </a:avLst>
            </a:prstGeom>
            <a:solidFill>
              <a:srgbClr val="CFDEEF">
                <a:alpha val="89803"/>
              </a:srgbClr>
            </a:solidFill>
            <a:ln cap="flat" cmpd="sng" w="9525">
              <a:solidFill>
                <a:srgbClr val="CFDEEF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3"/>
            <p:cNvSpPr txBox="1"/>
            <p:nvPr/>
          </p:nvSpPr>
          <p:spPr>
            <a:xfrm>
              <a:off x="1451228" y="83843"/>
              <a:ext cx="2263012" cy="13266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800"/>
                <a:buFont typeface="Calibri"/>
                <a:buNone/>
              </a:pPr>
              <a:r>
                <a:rPr b="1" i="0" lang="en-US" sz="28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GIẢM SX</a:t>
              </a:r>
              <a:endParaRPr b="1" i="0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5490366" y="-147068"/>
              <a:ext cx="4604930" cy="1788440"/>
            </a:xfrm>
            <a:prstGeom prst="sun">
              <a:avLst>
                <a:gd fmla="val 25000" name="adj"/>
              </a:avLst>
            </a:prstGeom>
            <a:solidFill>
              <a:srgbClr val="CFDEEF">
                <a:alpha val="89803"/>
              </a:srgbClr>
            </a:solidFill>
            <a:ln cap="flat" cmpd="sng" w="9525">
              <a:solidFill>
                <a:srgbClr val="CFDEEF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3"/>
            <p:cNvSpPr txBox="1"/>
            <p:nvPr/>
          </p:nvSpPr>
          <p:spPr>
            <a:xfrm>
              <a:off x="6978803" y="431004"/>
              <a:ext cx="1628056" cy="6322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TĂNG PHÁ HUỶ</a:t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4873226" y="4592885"/>
              <a:ext cx="769146" cy="769146"/>
            </a:xfrm>
            <a:prstGeom prst="triangle">
              <a:avLst>
                <a:gd fmla="val 50000" name="adj"/>
              </a:avLst>
            </a:prstGeom>
            <a:solidFill>
              <a:srgbClr val="CFDEEF">
                <a:alpha val="89803"/>
              </a:srgbClr>
            </a:solidFill>
            <a:ln cap="flat" cmpd="sng" w="9525">
              <a:solidFill>
                <a:srgbClr val="CFDEEF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 rot="-240000">
              <a:off x="1589358" y="4123545"/>
              <a:ext cx="7248451" cy="506861"/>
            </a:xfrm>
            <a:prstGeom prst="rect">
              <a:avLst/>
            </a:prstGeom>
            <a:solidFill>
              <a:srgbClr val="CFDEEF">
                <a:alpha val="89803"/>
              </a:srgbClr>
            </a:solidFill>
            <a:ln cap="flat" cmpd="sng" w="9525">
              <a:solidFill>
                <a:srgbClr val="CFDEEF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 rot="-240000">
              <a:off x="1592341" y="3408493"/>
              <a:ext cx="1841856" cy="85811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FF00"/>
                </a:gs>
                <a:gs pos="50000">
                  <a:srgbClr val="FFFF00"/>
                </a:gs>
                <a:gs pos="100000">
                  <a:srgbClr val="FFFF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3"/>
            <p:cNvSpPr txBox="1"/>
            <p:nvPr/>
          </p:nvSpPr>
          <p:spPr>
            <a:xfrm rot="-240000">
              <a:off x="1634231" y="3450383"/>
              <a:ext cx="1758076" cy="774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SUY TUỶ</a:t>
              </a:r>
              <a:endPara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3"/>
            <p:cNvSpPr/>
            <p:nvPr/>
          </p:nvSpPr>
          <p:spPr>
            <a:xfrm rot="-240000">
              <a:off x="1597264" y="2509371"/>
              <a:ext cx="1841856" cy="85811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171616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3"/>
            <p:cNvSpPr txBox="1"/>
            <p:nvPr/>
          </p:nvSpPr>
          <p:spPr>
            <a:xfrm rot="-240000">
              <a:off x="1639154" y="2551261"/>
              <a:ext cx="1758076" cy="774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SUY THẬN MẠN</a:t>
              </a:r>
              <a:endPara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3"/>
            <p:cNvSpPr/>
            <p:nvPr/>
          </p:nvSpPr>
          <p:spPr>
            <a:xfrm rot="-240000">
              <a:off x="1602187" y="1630770"/>
              <a:ext cx="1841856" cy="85811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6"/>
                </a:gs>
                <a:gs pos="70000">
                  <a:srgbClr val="4E94D4"/>
                </a:gs>
                <a:gs pos="95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3"/>
            <p:cNvSpPr txBox="1"/>
            <p:nvPr/>
          </p:nvSpPr>
          <p:spPr>
            <a:xfrm rot="-240000">
              <a:off x="1644077" y="1672660"/>
              <a:ext cx="1758076" cy="774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THIẾU NGUYÊN LIỆU</a:t>
              </a:r>
              <a:endPara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3"/>
            <p:cNvSpPr/>
            <p:nvPr/>
          </p:nvSpPr>
          <p:spPr>
            <a:xfrm rot="-240000">
              <a:off x="7000926" y="3008340"/>
              <a:ext cx="1841856" cy="85811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6F26"/>
                </a:gs>
                <a:gs pos="50000">
                  <a:srgbClr val="FF6F26"/>
                </a:gs>
                <a:gs pos="100000">
                  <a:srgbClr val="FF6F2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3"/>
            <p:cNvSpPr txBox="1"/>
            <p:nvPr/>
          </p:nvSpPr>
          <p:spPr>
            <a:xfrm rot="-240000">
              <a:off x="7042816" y="3050230"/>
              <a:ext cx="1758076" cy="774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TÁN HUYẾT </a:t>
              </a:r>
              <a:endPara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3"/>
            <p:cNvSpPr/>
            <p:nvPr/>
          </p:nvSpPr>
          <p:spPr>
            <a:xfrm rot="-240000">
              <a:off x="6958134" y="2133083"/>
              <a:ext cx="1841856" cy="85811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7030A0"/>
                </a:gs>
                <a:gs pos="50000">
                  <a:srgbClr val="7030A0"/>
                </a:gs>
                <a:gs pos="100000">
                  <a:srgbClr val="7030A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3"/>
            <p:cNvSpPr txBox="1"/>
            <p:nvPr/>
          </p:nvSpPr>
          <p:spPr>
            <a:xfrm rot="-240000">
              <a:off x="7000024" y="2174973"/>
              <a:ext cx="1758076" cy="774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XUẤT HUYẾT</a:t>
              </a:r>
              <a:endPara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"/>
          <p:cNvSpPr txBox="1"/>
          <p:nvPr>
            <p:ph type="title"/>
          </p:nvPr>
        </p:nvSpPr>
        <p:spPr>
          <a:xfrm>
            <a:off x="838200" y="365125"/>
            <a:ext cx="10515600" cy="1256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</a:rPr>
              <a:t>TÌNH HUỐNG 1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94" name="Google Shape;194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3. Lý giải nguyên nhân thiếu máu có thể gặp trên bệnh nhân này?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"/>
          <p:cNvSpPr txBox="1"/>
          <p:nvPr>
            <p:ph type="title"/>
          </p:nvPr>
        </p:nvSpPr>
        <p:spPr>
          <a:xfrm>
            <a:off x="838200" y="365124"/>
            <a:ext cx="10515600" cy="244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0" name="Google Shape;200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01" name="Google Shape;201;p15"/>
          <p:cNvSpPr/>
          <p:nvPr/>
        </p:nvSpPr>
        <p:spPr>
          <a:xfrm>
            <a:off x="4792134" y="720187"/>
            <a:ext cx="2633134" cy="775230"/>
          </a:xfrm>
          <a:prstGeom prst="wave">
            <a:avLst>
              <a:gd fmla="val 0" name="adj1"/>
              <a:gd fmla="val 0" name="adj2"/>
            </a:avLst>
          </a:prstGeom>
          <a:solidFill>
            <a:srgbClr val="F7CAAC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THIẾU MÁU</a:t>
            </a:r>
            <a:endParaRPr b="1" i="0" sz="2400" u="none" cap="none" strike="noStrike">
              <a:solidFill>
                <a:srgbClr val="5481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2" name="Google Shape;202;p15"/>
          <p:cNvCxnSpPr/>
          <p:nvPr/>
        </p:nvCxnSpPr>
        <p:spPr>
          <a:xfrm flipH="1">
            <a:off x="2929467" y="1541192"/>
            <a:ext cx="3166533" cy="71120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3" name="Google Shape;203;p15"/>
          <p:cNvCxnSpPr/>
          <p:nvPr/>
        </p:nvCxnSpPr>
        <p:spPr>
          <a:xfrm flipH="1">
            <a:off x="6028266" y="1519079"/>
            <a:ext cx="67734" cy="931333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4" name="Google Shape;204;p15"/>
          <p:cNvCxnSpPr/>
          <p:nvPr/>
        </p:nvCxnSpPr>
        <p:spPr>
          <a:xfrm>
            <a:off x="6096000" y="1541192"/>
            <a:ext cx="3098799" cy="844015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5" name="Google Shape;205;p15"/>
          <p:cNvSpPr/>
          <p:nvPr/>
        </p:nvSpPr>
        <p:spPr>
          <a:xfrm>
            <a:off x="8238069" y="2292563"/>
            <a:ext cx="2870197" cy="1306914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FF0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XUẤT HUYẾT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5"/>
          <p:cNvSpPr/>
          <p:nvPr/>
        </p:nvSpPr>
        <p:spPr>
          <a:xfrm>
            <a:off x="4445001" y="2450412"/>
            <a:ext cx="2980266" cy="1369485"/>
          </a:xfrm>
          <a:prstGeom prst="star10">
            <a:avLst>
              <a:gd fmla="val 42533" name="adj"/>
              <a:gd fmla="val 105146" name="hf"/>
            </a:avLst>
          </a:prstGeom>
          <a:solidFill>
            <a:srgbClr val="E1EFD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TÁN HUYẾT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5"/>
          <p:cNvSpPr/>
          <p:nvPr/>
        </p:nvSpPr>
        <p:spPr>
          <a:xfrm>
            <a:off x="1100664" y="2215350"/>
            <a:ext cx="2531535" cy="1447274"/>
          </a:xfrm>
          <a:prstGeom prst="donut">
            <a:avLst>
              <a:gd fmla="val 25000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RL SX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5"/>
          <p:cNvSpPr/>
          <p:nvPr/>
        </p:nvSpPr>
        <p:spPr>
          <a:xfrm rot="-8379826">
            <a:off x="5212410" y="3737076"/>
            <a:ext cx="1436871" cy="1315780"/>
          </a:xfrm>
          <a:prstGeom prst="leftUpArrow">
            <a:avLst/>
          </a:prstGeom>
          <a:solidFill>
            <a:schemeClr val="accent1"/>
          </a:solidFill>
          <a:ln cap="flat" cmpd="sng" w="952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5"/>
          <p:cNvSpPr/>
          <p:nvPr/>
        </p:nvSpPr>
        <p:spPr>
          <a:xfrm rot="-8379826">
            <a:off x="9134452" y="3763557"/>
            <a:ext cx="1589044" cy="957810"/>
          </a:xfrm>
          <a:prstGeom prst="leftUpArrow">
            <a:avLst/>
          </a:prstGeom>
          <a:solidFill>
            <a:schemeClr val="accent1"/>
          </a:solidFill>
          <a:ln cap="flat" cmpd="sng" w="952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5"/>
          <p:cNvSpPr/>
          <p:nvPr/>
        </p:nvSpPr>
        <p:spPr>
          <a:xfrm rot="-8379826">
            <a:off x="1807732" y="3539972"/>
            <a:ext cx="938356" cy="1616660"/>
          </a:xfrm>
          <a:prstGeom prst="leftUpArrow">
            <a:avLst/>
          </a:prstGeom>
          <a:solidFill>
            <a:schemeClr val="accent1"/>
          </a:solidFill>
          <a:ln cap="flat" cmpd="sng" w="952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5"/>
          <p:cNvSpPr txBox="1"/>
          <p:nvPr/>
        </p:nvSpPr>
        <p:spPr>
          <a:xfrm>
            <a:off x="735368" y="4818360"/>
            <a:ext cx="104354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6F26"/>
                </a:solidFill>
                <a:latin typeface="Calibri"/>
                <a:ea typeface="Calibri"/>
                <a:cs typeface="Calibri"/>
                <a:sym typeface="Calibri"/>
              </a:rPr>
              <a:t>TRUNG ƯƠNG</a:t>
            </a:r>
            <a:endParaRPr b="1" sz="1800">
              <a:solidFill>
                <a:srgbClr val="FF6F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5"/>
          <p:cNvSpPr txBox="1"/>
          <p:nvPr/>
        </p:nvSpPr>
        <p:spPr>
          <a:xfrm>
            <a:off x="4586701" y="4565739"/>
            <a:ext cx="104354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NỘI MẠCH</a:t>
            </a:r>
            <a:endParaRPr b="1" sz="1800">
              <a:solidFill>
                <a:srgbClr val="5481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5"/>
          <p:cNvSpPr txBox="1"/>
          <p:nvPr/>
        </p:nvSpPr>
        <p:spPr>
          <a:xfrm>
            <a:off x="2844728" y="4288739"/>
            <a:ext cx="134187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6F26"/>
                </a:solidFill>
                <a:latin typeface="Calibri"/>
                <a:ea typeface="Calibri"/>
                <a:cs typeface="Calibri"/>
                <a:sym typeface="Calibri"/>
              </a:rPr>
              <a:t>THIẾU NGUYÊN LIỆU</a:t>
            </a:r>
            <a:endParaRPr b="1" sz="1800">
              <a:solidFill>
                <a:srgbClr val="FF6F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5"/>
          <p:cNvSpPr txBox="1"/>
          <p:nvPr/>
        </p:nvSpPr>
        <p:spPr>
          <a:xfrm>
            <a:off x="6637147" y="4565738"/>
            <a:ext cx="104354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NGOẠI MẠCH</a:t>
            </a:r>
            <a:endParaRPr b="1" sz="1800">
              <a:solidFill>
                <a:srgbClr val="5481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5"/>
          <p:cNvSpPr txBox="1"/>
          <p:nvPr/>
        </p:nvSpPr>
        <p:spPr>
          <a:xfrm>
            <a:off x="8790962" y="4343472"/>
            <a:ext cx="104354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TẠI CHỔ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5"/>
          <p:cNvSpPr txBox="1"/>
          <p:nvPr/>
        </p:nvSpPr>
        <p:spPr>
          <a:xfrm>
            <a:off x="10529625" y="4610307"/>
            <a:ext cx="104354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TOÀN THÂN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áº¿t quáº£ hÃ¬nh áº£nh cho sÆ¡ Äá» tiáº¿p cáº­n thiáº¿u mÃ¡u" id="221" name="Google Shape;22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356992" y="1274430"/>
            <a:ext cx="15458434" cy="961449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6"/>
          <p:cNvSpPr/>
          <p:nvPr/>
        </p:nvSpPr>
        <p:spPr>
          <a:xfrm>
            <a:off x="1866900" y="1274430"/>
            <a:ext cx="9753600" cy="1906920"/>
          </a:xfrm>
          <a:prstGeom prst="frame">
            <a:avLst>
              <a:gd fmla="val 5340" name="adj1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áº¿t quáº£ hÃ¬nh áº£nh cho sÆ¡ Äá» tiáº¿p cáº­n thiáº¿u mÃ¡u" id="227" name="Google Shape;22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9207" y="-226680"/>
            <a:ext cx="13481629" cy="7639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7"/>
          <p:cNvSpPr/>
          <p:nvPr/>
        </p:nvSpPr>
        <p:spPr>
          <a:xfrm>
            <a:off x="552450" y="266700"/>
            <a:ext cx="8153400" cy="6457950"/>
          </a:xfrm>
          <a:prstGeom prst="donut">
            <a:avLst>
              <a:gd fmla="val 3000" name="adj"/>
            </a:avLst>
          </a:prstGeom>
          <a:solidFill>
            <a:srgbClr val="FF0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7"/>
          <p:cNvSpPr/>
          <p:nvPr/>
        </p:nvSpPr>
        <p:spPr>
          <a:xfrm>
            <a:off x="4174296" y="-226680"/>
            <a:ext cx="8398704" cy="1596360"/>
          </a:xfrm>
          <a:prstGeom prst="frame">
            <a:avLst>
              <a:gd fmla="val 5340" name="adj1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áº¿t quáº£ hÃ¬nh áº£nh cho sÆ¡ Äá» tiáº¿p cáº­n thiáº¿u mÃ¡u" id="234" name="Google Shape;23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433800" y="-647700"/>
            <a:ext cx="12906700" cy="731328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8"/>
          <p:cNvSpPr/>
          <p:nvPr/>
        </p:nvSpPr>
        <p:spPr>
          <a:xfrm>
            <a:off x="209550" y="-647700"/>
            <a:ext cx="8058150" cy="1596360"/>
          </a:xfrm>
          <a:prstGeom prst="frame">
            <a:avLst>
              <a:gd fmla="val 5340" name="adj1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8"/>
          <p:cNvSpPr/>
          <p:nvPr/>
        </p:nvSpPr>
        <p:spPr>
          <a:xfrm>
            <a:off x="3352800" y="-209549"/>
            <a:ext cx="7558250" cy="6875130"/>
          </a:xfrm>
          <a:prstGeom prst="donut">
            <a:avLst>
              <a:gd fmla="val 205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 txBox="1"/>
          <p:nvPr>
            <p:ph type="title"/>
          </p:nvPr>
        </p:nvSpPr>
        <p:spPr>
          <a:xfrm>
            <a:off x="838200" y="365125"/>
            <a:ext cx="10515600" cy="1256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</a:rPr>
              <a:t>TÌNH HUỐNG 1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42" name="Google Shape;242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u="sng"/>
              <a:t>TÌNH HUỐNG 1</a:t>
            </a:r>
            <a:r>
              <a:rPr lang="en-US"/>
              <a:t>. Bệnh nhân nữ 2 tuổi, nhập viện vì da xanh xao 3 tháng nay. Khám em tỉnh, mệt khi lên cầu thang. M 130 l/p, HA 90/60 mmHg, CN 12 kg. Không sốt, không xuất huyết da niêm. Da niêm nhạt, lòng bàn tay nhạt, không vàng mắt, gan 1 cm, lách không sờ chạm. Bé ăn được ½ chén cháo x 2 cữ/ ngày, uống 1000 ml sữa. Kết quả xét nghiệm: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BC 8600 /mm3, N 40%, L 48%, E 12%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HC 3 triệu/mm3, Hb 5,2 g/dl, Hct 17%, MCV 56fl, MCH 22 pg, 	MCHC 30 pg%, RDW 18%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TC 680.000 /mm3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</a:rPr>
              <a:t>PHÂN TÍCH CA LS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6" name="Google Shape;106;p2"/>
          <p:cNvSpPr txBox="1"/>
          <p:nvPr>
            <p:ph idx="1" type="body"/>
          </p:nvPr>
        </p:nvSpPr>
        <p:spPr>
          <a:xfrm>
            <a:off x="838199" y="1825625"/>
            <a:ext cx="1073844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u="sng"/>
              <a:t>TÌNH HUỐNG 1</a:t>
            </a:r>
            <a:r>
              <a:rPr lang="en-US"/>
              <a:t>. Bệnh nhân nữ 2 tuổi, nhập viện vì da xanh xao 3 tháng nay. </a:t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 txBox="1"/>
          <p:nvPr>
            <p:ph type="title"/>
          </p:nvPr>
        </p:nvSpPr>
        <p:spPr>
          <a:xfrm>
            <a:off x="838200" y="365125"/>
            <a:ext cx="10515600" cy="1256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</a:rPr>
              <a:t>TÌNH HUỐNG 1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48" name="Google Shape;248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4. Phân tích kết quả xét nghiệm đã có. Bạn có cần đề nghị thêm xét nghiệm gì không? Tại sao?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</a:rPr>
              <a:t>TÌNH HUỐNG 1</a:t>
            </a:r>
            <a:endParaRPr/>
          </a:p>
        </p:txBody>
      </p:sp>
      <p:sp>
        <p:nvSpPr>
          <p:cNvPr id="254" name="Google Shape;254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b="1" lang="en-US">
                <a:solidFill>
                  <a:srgbClr val="0070C0"/>
                </a:solidFill>
              </a:rPr>
              <a:t>BC: phân tích các dòng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b="1" lang="en-US">
                <a:solidFill>
                  <a:srgbClr val="FF0000"/>
                </a:solidFill>
              </a:rPr>
              <a:t>HC</a:t>
            </a:r>
            <a:r>
              <a:rPr lang="en-US"/>
              <a:t>: thiếu máu? Mức độ?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	Phân loại thiếu máu?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Char char="•"/>
            </a:pPr>
            <a:r>
              <a:rPr b="1" lang="en-US">
                <a:solidFill>
                  <a:srgbClr val="7030A0"/>
                </a:solidFill>
              </a:rPr>
              <a:t>TC: số lượng, thể tích</a:t>
            </a:r>
            <a:endParaRPr b="1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 txBox="1"/>
          <p:nvPr>
            <p:ph idx="1" type="body"/>
          </p:nvPr>
        </p:nvSpPr>
        <p:spPr>
          <a:xfrm>
            <a:off x="838200" y="1315453"/>
            <a:ext cx="10515600" cy="4861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Huyết đồ: thiếu máu Hb, Hct giảm so với tuổi</a:t>
            </a:r>
            <a:endParaRPr/>
          </a:p>
        </p:txBody>
      </p:sp>
      <p:sp>
        <p:nvSpPr>
          <p:cNvPr id="260" name="Google Shape;260;p22"/>
          <p:cNvSpPr txBox="1"/>
          <p:nvPr>
            <p:ph type="title"/>
          </p:nvPr>
        </p:nvSpPr>
        <p:spPr>
          <a:xfrm>
            <a:off x="838200" y="365125"/>
            <a:ext cx="10515600" cy="5171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graphicFrame>
        <p:nvGraphicFramePr>
          <p:cNvPr id="261" name="Google Shape;261;p22"/>
          <p:cNvGraphicFramePr/>
          <p:nvPr/>
        </p:nvGraphicFramePr>
        <p:xfrm>
          <a:off x="2165682" y="21175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{5D2F9E33-7CCA-4963-A110-F52982DC9A97}</a:tableStyleId>
              </a:tblPr>
              <a:tblGrid>
                <a:gridCol w="1688425"/>
                <a:gridCol w="1688425"/>
                <a:gridCol w="1688425"/>
                <a:gridCol w="1688425"/>
                <a:gridCol w="1688425"/>
              </a:tblGrid>
              <a:tr h="955000">
                <a:tc row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Thông số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4625" marL="64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Tuổi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4625" marL="64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 hMerge="1"/>
                <a:tc hMerge="1"/>
                <a:tc hMerge="1"/>
              </a:tr>
              <a:tr h="10051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Sơ sinh</a:t>
                      </a:r>
                      <a:endParaRPr/>
                    </a:p>
                  </a:txBody>
                  <a:tcPr marT="0" marB="0" marR="64625" marL="64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2 - 6 tháng</a:t>
                      </a:r>
                      <a:endParaRPr/>
                    </a:p>
                  </a:txBody>
                  <a:tcPr marT="0" marB="0" marR="64625" marL="64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 th - 6 tuổi</a:t>
                      </a:r>
                      <a:endParaRPr/>
                    </a:p>
                  </a:txBody>
                  <a:tcPr marT="0" marB="0" marR="64625" marL="64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6 - 12 tuổi</a:t>
                      </a:r>
                      <a:endParaRPr/>
                    </a:p>
                  </a:txBody>
                  <a:tcPr marT="0" marB="0" marR="64625" marL="64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9550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Hct %</a:t>
                      </a:r>
                      <a:endParaRPr/>
                    </a:p>
                  </a:txBody>
                  <a:tcPr marT="0" marB="0" marR="64625" marL="64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BF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 34,5</a:t>
                      </a:r>
                      <a:endParaRPr/>
                    </a:p>
                  </a:txBody>
                  <a:tcPr marT="0" marB="0" marR="64625" marL="64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BF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 28,5</a:t>
                      </a:r>
                      <a:endParaRPr/>
                    </a:p>
                  </a:txBody>
                  <a:tcPr marT="0" marB="0" marR="64625" marL="64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BF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 33</a:t>
                      </a:r>
                      <a:endParaRPr/>
                    </a:p>
                  </a:txBody>
                  <a:tcPr marT="0" marB="0" marR="64625" marL="64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BF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 34,5</a:t>
                      </a:r>
                      <a:endParaRPr/>
                    </a:p>
                  </a:txBody>
                  <a:tcPr marT="0" marB="0" marR="64625" marL="64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BFDF"/>
                    </a:solidFill>
                  </a:tcPr>
                </a:tc>
              </a:tr>
              <a:tr h="9550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Hb g/dl</a:t>
                      </a:r>
                      <a:endParaRPr/>
                    </a:p>
                  </a:txBody>
                  <a:tcPr marT="0" marB="0" marR="64625" marL="64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DD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 13,5</a:t>
                      </a:r>
                      <a:endParaRPr/>
                    </a:p>
                  </a:txBody>
                  <a:tcPr marT="0" marB="0" marR="64625" marL="64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DD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 9,5</a:t>
                      </a:r>
                      <a:endParaRPr/>
                    </a:p>
                  </a:txBody>
                  <a:tcPr marT="0" marB="0" marR="64625" marL="64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DD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 11</a:t>
                      </a:r>
                      <a:endParaRPr/>
                    </a:p>
                  </a:txBody>
                  <a:tcPr marT="0" marB="0" marR="64625" marL="64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DD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 11,5</a:t>
                      </a:r>
                      <a:endParaRPr/>
                    </a:p>
                  </a:txBody>
                  <a:tcPr marT="0" marB="0" marR="64625" marL="64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DD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"/>
          <p:cNvSpPr txBox="1"/>
          <p:nvPr>
            <p:ph type="title"/>
          </p:nvPr>
        </p:nvSpPr>
        <p:spPr>
          <a:xfrm>
            <a:off x="838200" y="365125"/>
            <a:ext cx="10515600" cy="1142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b="1" lang="en-US">
                <a:solidFill>
                  <a:srgbClr val="FF0000"/>
                </a:solidFill>
              </a:rPr>
              <a:t>Chẩn đoán mức độ</a:t>
            </a:r>
            <a:br>
              <a:rPr b="1" lang="en-US">
                <a:solidFill>
                  <a:srgbClr val="FF0000"/>
                </a:solidFill>
              </a:rPr>
            </a:br>
            <a:endParaRPr b="1">
              <a:solidFill>
                <a:srgbClr val="FF0000"/>
              </a:solidFill>
            </a:endParaRPr>
          </a:p>
        </p:txBody>
      </p:sp>
      <p:sp>
        <p:nvSpPr>
          <p:cNvPr id="267" name="Google Shape;267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268" name="Google Shape;268;p23"/>
          <p:cNvGraphicFramePr/>
          <p:nvPr/>
        </p:nvGraphicFramePr>
        <p:xfrm>
          <a:off x="2021305" y="15079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{5D2F9E33-7CCA-4963-A110-F52982DC9A97}</a:tableStyleId>
              </a:tblPr>
              <a:tblGrid>
                <a:gridCol w="2563975"/>
                <a:gridCol w="3637500"/>
                <a:gridCol w="1819600"/>
              </a:tblGrid>
              <a:tr h="96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Lucida San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FFFFFF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Mức độ thiếu máu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Lucida San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FFFFFF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Lâm sàng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Lucida San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FFFFFF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Hb(g/dl)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8829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Lucida San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Nhẹ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Lucida San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Da niêm nhạt kín đáo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Lucida San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&gt;9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0E8"/>
                    </a:solidFill>
                  </a:tcPr>
                </a:tc>
              </a:tr>
              <a:tr h="12626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Lucida San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Trung bình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Lucida San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Nhịp tim nhanh, da niêm nhạt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Lucida San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6-9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4"/>
                    </a:solidFill>
                  </a:tcPr>
                </a:tc>
              </a:tr>
              <a:tr h="15226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Lucida San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Nặng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Lucida San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Nhịp tim nhanh, chóng mặt, ngất, da niêm </a:t>
                      </a:r>
                      <a:r>
                        <a:rPr b="1" i="0" lang="en-US" sz="2400" u="none" cap="none" strike="noStrike">
                          <a:solidFill>
                            <a:srgbClr val="FF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rất nhạt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Lucida San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&lt;6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0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4"/>
          <p:cNvSpPr txBox="1"/>
          <p:nvPr>
            <p:ph type="title"/>
          </p:nvPr>
        </p:nvSpPr>
        <p:spPr>
          <a:xfrm>
            <a:off x="838200" y="365126"/>
            <a:ext cx="10515600" cy="8139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FF0000"/>
                </a:solidFill>
              </a:rPr>
              <a:t>PHÂN LOẠI THIẾU MÁU THEO WHO 2011</a:t>
            </a:r>
            <a:endParaRPr/>
          </a:p>
        </p:txBody>
      </p:sp>
      <p:graphicFrame>
        <p:nvGraphicFramePr>
          <p:cNvPr id="274" name="Google Shape;274;p24"/>
          <p:cNvGraphicFramePr/>
          <p:nvPr/>
        </p:nvGraphicFramePr>
        <p:xfrm>
          <a:off x="1732546" y="1395663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{912AEBBB-3952-49AF-A576-3FFEA10E1419}</a:tableStyleId>
              </a:tblPr>
              <a:tblGrid>
                <a:gridCol w="2137875"/>
                <a:gridCol w="1605775"/>
                <a:gridCol w="1795800"/>
                <a:gridCol w="1795800"/>
                <a:gridCol w="1688450"/>
              </a:tblGrid>
              <a:tr h="537450">
                <a:tc row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Hb (g/L)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Bình thường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 gridSpan="3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7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Thiếu máu  (g/L)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 hMerge="1"/>
                <a:tc hMerge="1"/>
              </a:tr>
              <a:tr h="52557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Nhẹ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Trung bình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Nặng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10282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6-59 tháng tuổi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≥ 110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100-109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70-99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&lt;70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5026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5-11 tuổi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≥ 115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100-114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80-99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&lt;80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5026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12-14 tuổi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≥ 120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110-119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80-109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&lt;80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10282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Nữ, không có thai (&gt;15 tuổi)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≥ 120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110-119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7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80-109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&lt;80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5026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Nữ mang thai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≥ 110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100-109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70-99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&lt;70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5026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Nam , &gt;15 tuổi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≥ 130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110-129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80-109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&lt;80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ce6e01bede_0_0"/>
          <p:cNvSpPr txBox="1"/>
          <p:nvPr>
            <p:ph type="title"/>
          </p:nvPr>
        </p:nvSpPr>
        <p:spPr>
          <a:xfrm>
            <a:off x="838200" y="365126"/>
            <a:ext cx="10515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FF0000"/>
                </a:solidFill>
              </a:rPr>
              <a:t>PHÂN LOẠI THIẾU MÁU THEO WHO 2011</a:t>
            </a:r>
            <a:endParaRPr/>
          </a:p>
        </p:txBody>
      </p:sp>
      <p:graphicFrame>
        <p:nvGraphicFramePr>
          <p:cNvPr id="280" name="Google Shape;280;gce6e01bede_0_0"/>
          <p:cNvGraphicFramePr/>
          <p:nvPr/>
        </p:nvGraphicFramePr>
        <p:xfrm>
          <a:off x="1732546" y="1395663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{912AEBBB-3952-49AF-A576-3FFEA10E1419}</a:tableStyleId>
              </a:tblPr>
              <a:tblGrid>
                <a:gridCol w="2137875"/>
                <a:gridCol w="1605775"/>
                <a:gridCol w="1795800"/>
                <a:gridCol w="1795800"/>
                <a:gridCol w="1688450"/>
              </a:tblGrid>
              <a:tr h="537450">
                <a:tc row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Hb (g/L)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Bình thường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 gridSpan="3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7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Thiếu máu  (g/L)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 hMerge="1"/>
                <a:tc hMerge="1"/>
              </a:tr>
              <a:tr h="52557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Nhẹ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Trung bình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Nặng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10282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6-59 tháng tuổi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≥ 110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100-109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70-99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&lt;70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5026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5-11 tuổi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≥ 115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100-114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80-99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&lt;80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5026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12-14 tuổi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≥ 120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110-119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80-109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&lt;80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10282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Nữ, không có thai (&gt;15 tuổi)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≥ 120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110-119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7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80-109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&lt;80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5026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Nữ mang thai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≥ 110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100-109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70-99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&lt;70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5026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Nam , &gt;15 tuổi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≥ 130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110-129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80-109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&lt;80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688" y="637954"/>
            <a:ext cx="12036056" cy="10845209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5"/>
          <p:cNvSpPr/>
          <p:nvPr/>
        </p:nvSpPr>
        <p:spPr>
          <a:xfrm>
            <a:off x="404038" y="382773"/>
            <a:ext cx="11376836" cy="2169042"/>
          </a:xfrm>
          <a:prstGeom prst="frame">
            <a:avLst>
              <a:gd fmla="val 4464" name="adj1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0066" y="0"/>
            <a:ext cx="18521916" cy="10696353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6"/>
          <p:cNvSpPr/>
          <p:nvPr/>
        </p:nvSpPr>
        <p:spPr>
          <a:xfrm>
            <a:off x="1850066" y="606055"/>
            <a:ext cx="3317357" cy="5784112"/>
          </a:xfrm>
          <a:prstGeom prst="frame">
            <a:avLst>
              <a:gd fmla="val 4464" name="adj1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/>
          <p:nvPr>
            <p:ph type="title"/>
          </p:nvPr>
        </p:nvSpPr>
        <p:spPr>
          <a:xfrm>
            <a:off x="2209800" y="152400"/>
            <a:ext cx="68707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CHẨN ĐOÁN PHÂN BiỆT</a:t>
            </a:r>
            <a:endParaRPr>
              <a:solidFill>
                <a:srgbClr val="FF0000"/>
              </a:solidFill>
            </a:endParaRPr>
          </a:p>
        </p:txBody>
      </p:sp>
      <p:graphicFrame>
        <p:nvGraphicFramePr>
          <p:cNvPr id="298" name="Google Shape;298;p27"/>
          <p:cNvGraphicFramePr/>
          <p:nvPr/>
        </p:nvGraphicFramePr>
        <p:xfrm>
          <a:off x="1981200" y="18288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{5D2F9E33-7CCA-4963-A110-F52982DC9A97}</a:tableStyleId>
              </a:tblPr>
              <a:tblGrid>
                <a:gridCol w="2501900"/>
                <a:gridCol w="1211275"/>
                <a:gridCol w="1614475"/>
                <a:gridCol w="2825750"/>
              </a:tblGrid>
              <a:tr h="52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800"/>
                        <a:buFont typeface="Comic Sans MS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Bệnh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800"/>
                        <a:buFont typeface="Comic Sans MS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Fe </a:t>
                      </a:r>
                      <a:r>
                        <a:rPr b="0" baseline="-25000" i="0" lang="en-US" sz="32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hth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800"/>
                        <a:buFont typeface="Comic Sans MS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Ferritin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800"/>
                        <a:buFont typeface="Comic Sans MS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XN đặc hiệu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mic Sans M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Thiếu sắt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4000"/>
                        <a:buFont typeface="Times New Roman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↓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4000"/>
                        <a:buFont typeface="Times New Roman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↓</a:t>
                      </a:r>
                      <a:endParaRPr b="0" i="0" sz="4000" u="none" cap="none" strike="noStrike">
                        <a:solidFill>
                          <a:srgbClr val="FF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mic Sans M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Ferritin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mic Sans M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Atransferrin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┴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┴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mic Sans M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Transferrin=0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mic Sans M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Viêm nhiễm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↓</a:t>
                      </a:r>
                      <a:endParaRPr b="0" i="0" sz="2800" u="none" cap="none" strike="noStrike">
                        <a:solidFill>
                          <a:srgbClr val="FF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↑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mic Sans M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VS, CRP </a:t>
                      </a:r>
                      <a:r>
                        <a:rPr b="0" i="0" lang="en-US" sz="2800" u="none" cap="none" strike="noStrike">
                          <a:solidFill>
                            <a:srgbClr val="0000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↑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mic Sans M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Ngđộc Pb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↑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↑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mic Sans M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δAla niệu, Pb</a:t>
                      </a:r>
                      <a:r>
                        <a:rPr b="0" i="0" lang="en-US" sz="2800" u="none" cap="none" strike="noStrike">
                          <a:solidFill>
                            <a:srgbClr val="0000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↑</a:t>
                      </a:r>
                      <a:endParaRPr b="0" i="0" sz="2800" u="none" cap="none" strike="noStrike">
                        <a:solidFill>
                          <a:srgbClr val="00009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mic Sans M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Sideroblaste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↑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↑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mic Sans M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Sideroblaste +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mic Sans M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Thalassemia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↑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↑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mic Sans M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Điện di Hb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"/>
          <p:cNvSpPr txBox="1"/>
          <p:nvPr>
            <p:ph type="title"/>
          </p:nvPr>
        </p:nvSpPr>
        <p:spPr>
          <a:xfrm>
            <a:off x="838200" y="365125"/>
            <a:ext cx="10515600" cy="1256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</a:rPr>
              <a:t>TÌNH HUỐNG 1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04" name="Google Shape;304;p28"/>
          <p:cNvSpPr txBox="1"/>
          <p:nvPr>
            <p:ph idx="1" type="body"/>
          </p:nvPr>
        </p:nvSpPr>
        <p:spPr>
          <a:xfrm>
            <a:off x="838200" y="1621766"/>
            <a:ext cx="10515600" cy="45551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Fe: 4 mg/l		Ferritin: 1 ng/ml		Transferrin: 380 mg%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HbA1: 97%		HbA2: 2%			HbF: 1%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Soi phân: âm tính				TPTNT: bình thường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XQ phổi: bóng tim không to, tuần hoàn phổi bình thường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SA tim: EF 72 %, chức năng co bóp tốt.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</a:rPr>
              <a:t>TÌNH HUỐNG 1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12" name="Google Shape;112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3200"/>
              <a:t>1. Bạn cần khai thác thêm gì về bệnh sử và tiền căn?</a:t>
            </a:r>
            <a:endParaRPr b="1" sz="3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/>
          <p:nvPr>
            <p:ph type="title"/>
          </p:nvPr>
        </p:nvSpPr>
        <p:spPr>
          <a:xfrm>
            <a:off x="838200" y="365125"/>
            <a:ext cx="10515600" cy="1256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</a:rPr>
              <a:t>TÌNH HUỐNG 1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10" name="Google Shape;310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5. Các chẩn đoán thiếu máu có thể trên bệnh nhân? Lí giải tại sao?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e8f5f5c" id="315" name="Google Shape;315;p3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0600" y="1295401"/>
            <a:ext cx="5562600" cy="41957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ailsb" id="316" name="Google Shape;316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14600" y="1"/>
            <a:ext cx="2178050" cy="6811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22" name="Google Shape;322;p31"/>
          <p:cNvSpPr/>
          <p:nvPr/>
        </p:nvSpPr>
        <p:spPr>
          <a:xfrm>
            <a:off x="3657601" y="838200"/>
            <a:ext cx="703263" cy="1143000"/>
          </a:xfrm>
          <a:custGeom>
            <a:rect b="b" l="l" r="r" t="t"/>
            <a:pathLst>
              <a:path extrusionOk="0" h="970671" w="703385">
                <a:moveTo>
                  <a:pt x="337625" y="0"/>
                </a:moveTo>
                <a:cubicBezTo>
                  <a:pt x="168812" y="196948"/>
                  <a:pt x="0" y="393896"/>
                  <a:pt x="0" y="478302"/>
                </a:cubicBezTo>
                <a:cubicBezTo>
                  <a:pt x="0" y="562708"/>
                  <a:pt x="337625" y="506437"/>
                  <a:pt x="337625" y="506437"/>
                </a:cubicBezTo>
                <a:lnTo>
                  <a:pt x="309489" y="717453"/>
                </a:lnTo>
                <a:cubicBezTo>
                  <a:pt x="342314" y="712764"/>
                  <a:pt x="504092" y="682283"/>
                  <a:pt x="506437" y="689317"/>
                </a:cubicBezTo>
                <a:cubicBezTo>
                  <a:pt x="508782" y="696351"/>
                  <a:pt x="347003" y="747933"/>
                  <a:pt x="323557" y="759656"/>
                </a:cubicBezTo>
                <a:cubicBezTo>
                  <a:pt x="300111" y="771379"/>
                  <a:pt x="361071" y="736210"/>
                  <a:pt x="365760" y="759656"/>
                </a:cubicBezTo>
                <a:cubicBezTo>
                  <a:pt x="370449" y="783102"/>
                  <a:pt x="295421" y="865164"/>
                  <a:pt x="351692" y="900333"/>
                </a:cubicBezTo>
                <a:cubicBezTo>
                  <a:pt x="407963" y="935502"/>
                  <a:pt x="703385" y="970671"/>
                  <a:pt x="703385" y="970671"/>
                </a:cubicBezTo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1"/>
          <p:cNvSpPr/>
          <p:nvPr/>
        </p:nvSpPr>
        <p:spPr>
          <a:xfrm>
            <a:off x="5715000" y="3429000"/>
            <a:ext cx="2209800" cy="4572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Fe + Transferrin</a:t>
            </a:r>
            <a:endParaRPr/>
          </a:p>
        </p:txBody>
      </p:sp>
      <p:cxnSp>
        <p:nvCxnSpPr>
          <p:cNvPr id="324" name="Google Shape;324;p31"/>
          <p:cNvCxnSpPr/>
          <p:nvPr/>
        </p:nvCxnSpPr>
        <p:spPr>
          <a:xfrm flipH="1" rot="10800000">
            <a:off x="8229600" y="2971800"/>
            <a:ext cx="8382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5" name="Google Shape;325;p31"/>
          <p:cNvCxnSpPr/>
          <p:nvPr/>
        </p:nvCxnSpPr>
        <p:spPr>
          <a:xfrm>
            <a:off x="8229600" y="3581400"/>
            <a:ext cx="9144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6" name="Google Shape;326;p31"/>
          <p:cNvCxnSpPr/>
          <p:nvPr/>
        </p:nvCxnSpPr>
        <p:spPr>
          <a:xfrm>
            <a:off x="8229600" y="3581400"/>
            <a:ext cx="7620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27" name="Google Shape;327;p31"/>
          <p:cNvSpPr/>
          <p:nvPr/>
        </p:nvSpPr>
        <p:spPr>
          <a:xfrm>
            <a:off x="2667000" y="4419600"/>
            <a:ext cx="2692400" cy="1423988"/>
          </a:xfrm>
          <a:custGeom>
            <a:rect b="b" l="l" r="r" t="t"/>
            <a:pathLst>
              <a:path extrusionOk="0" h="1423706" w="2494966">
                <a:moveTo>
                  <a:pt x="1842867" y="84406"/>
                </a:moveTo>
                <a:cubicBezTo>
                  <a:pt x="1816572" y="5519"/>
                  <a:pt x="1843186" y="45800"/>
                  <a:pt x="1716258" y="14068"/>
                </a:cubicBezTo>
                <a:lnTo>
                  <a:pt x="1659987" y="0"/>
                </a:lnTo>
                <a:lnTo>
                  <a:pt x="942535" y="14068"/>
                </a:lnTo>
                <a:cubicBezTo>
                  <a:pt x="909397" y="15211"/>
                  <a:pt x="876575" y="21632"/>
                  <a:pt x="844061" y="28135"/>
                </a:cubicBezTo>
                <a:cubicBezTo>
                  <a:pt x="829520" y="31043"/>
                  <a:pt x="816116" y="38129"/>
                  <a:pt x="801858" y="42203"/>
                </a:cubicBezTo>
                <a:cubicBezTo>
                  <a:pt x="783268" y="47515"/>
                  <a:pt x="764344" y="51582"/>
                  <a:pt x="745587" y="56271"/>
                </a:cubicBezTo>
                <a:cubicBezTo>
                  <a:pt x="731519" y="65649"/>
                  <a:pt x="718064" y="76018"/>
                  <a:pt x="703384" y="84406"/>
                </a:cubicBezTo>
                <a:cubicBezTo>
                  <a:pt x="685176" y="94810"/>
                  <a:pt x="664562" y="100908"/>
                  <a:pt x="647113" y="112541"/>
                </a:cubicBezTo>
                <a:cubicBezTo>
                  <a:pt x="636077" y="119898"/>
                  <a:pt x="629335" y="132391"/>
                  <a:pt x="618978" y="140677"/>
                </a:cubicBezTo>
                <a:cubicBezTo>
                  <a:pt x="605776" y="151239"/>
                  <a:pt x="590843" y="159434"/>
                  <a:pt x="576775" y="168812"/>
                </a:cubicBezTo>
                <a:cubicBezTo>
                  <a:pt x="572086" y="182880"/>
                  <a:pt x="573192" y="200530"/>
                  <a:pt x="562707" y="211015"/>
                </a:cubicBezTo>
                <a:cubicBezTo>
                  <a:pt x="453829" y="319893"/>
                  <a:pt x="515701" y="237130"/>
                  <a:pt x="436098" y="281354"/>
                </a:cubicBezTo>
                <a:cubicBezTo>
                  <a:pt x="406539" y="297776"/>
                  <a:pt x="351692" y="337624"/>
                  <a:pt x="351692" y="337624"/>
                </a:cubicBezTo>
                <a:cubicBezTo>
                  <a:pt x="342313" y="365760"/>
                  <a:pt x="344527" y="401060"/>
                  <a:pt x="323556" y="422031"/>
                </a:cubicBezTo>
                <a:cubicBezTo>
                  <a:pt x="287141" y="458446"/>
                  <a:pt x="241911" y="498158"/>
                  <a:pt x="225083" y="548640"/>
                </a:cubicBezTo>
                <a:cubicBezTo>
                  <a:pt x="206873" y="603269"/>
                  <a:pt x="210339" y="603044"/>
                  <a:pt x="168812" y="661181"/>
                </a:cubicBezTo>
                <a:cubicBezTo>
                  <a:pt x="161103" y="671974"/>
                  <a:pt x="148634" y="678706"/>
                  <a:pt x="140676" y="689317"/>
                </a:cubicBezTo>
                <a:cubicBezTo>
                  <a:pt x="120387" y="716369"/>
                  <a:pt x="108316" y="749813"/>
                  <a:pt x="84406" y="773723"/>
                </a:cubicBezTo>
                <a:cubicBezTo>
                  <a:pt x="16180" y="841949"/>
                  <a:pt x="42849" y="807923"/>
                  <a:pt x="0" y="872197"/>
                </a:cubicBezTo>
                <a:cubicBezTo>
                  <a:pt x="19883" y="971616"/>
                  <a:pt x="6506" y="919852"/>
                  <a:pt x="42203" y="1026941"/>
                </a:cubicBezTo>
                <a:cubicBezTo>
                  <a:pt x="51581" y="1064455"/>
                  <a:pt x="58110" y="1102799"/>
                  <a:pt x="70338" y="1139483"/>
                </a:cubicBezTo>
                <a:cubicBezTo>
                  <a:pt x="75027" y="1153551"/>
                  <a:pt x="77205" y="1168723"/>
                  <a:pt x="84406" y="1181686"/>
                </a:cubicBezTo>
                <a:cubicBezTo>
                  <a:pt x="111037" y="1229621"/>
                  <a:pt x="163866" y="1304998"/>
                  <a:pt x="211015" y="1336431"/>
                </a:cubicBezTo>
                <a:cubicBezTo>
                  <a:pt x="277895" y="1381017"/>
                  <a:pt x="237177" y="1359219"/>
                  <a:pt x="337624" y="1392701"/>
                </a:cubicBezTo>
                <a:lnTo>
                  <a:pt x="379827" y="1406769"/>
                </a:lnTo>
                <a:lnTo>
                  <a:pt x="422030" y="1420837"/>
                </a:lnTo>
                <a:cubicBezTo>
                  <a:pt x="562707" y="1416148"/>
                  <a:pt x="704329" y="1423706"/>
                  <a:pt x="844061" y="1406769"/>
                </a:cubicBezTo>
                <a:cubicBezTo>
                  <a:pt x="863811" y="1404375"/>
                  <a:pt x="870560" y="1376780"/>
                  <a:pt x="886264" y="1364566"/>
                </a:cubicBezTo>
                <a:cubicBezTo>
                  <a:pt x="997534" y="1278022"/>
                  <a:pt x="943937" y="1326586"/>
                  <a:pt x="1083212" y="1280160"/>
                </a:cubicBezTo>
                <a:lnTo>
                  <a:pt x="1167618" y="1252024"/>
                </a:lnTo>
                <a:cubicBezTo>
                  <a:pt x="1215635" y="1107972"/>
                  <a:pt x="1167766" y="1209636"/>
                  <a:pt x="1223889" y="1139483"/>
                </a:cubicBezTo>
                <a:cubicBezTo>
                  <a:pt x="1234451" y="1126281"/>
                  <a:pt x="1240792" y="1109917"/>
                  <a:pt x="1252024" y="1097280"/>
                </a:cubicBezTo>
                <a:cubicBezTo>
                  <a:pt x="1278459" y="1067541"/>
                  <a:pt x="1336430" y="1012874"/>
                  <a:pt x="1336430" y="1012874"/>
                </a:cubicBezTo>
                <a:cubicBezTo>
                  <a:pt x="1370680" y="910126"/>
                  <a:pt x="1357373" y="957240"/>
                  <a:pt x="1378633" y="872197"/>
                </a:cubicBezTo>
                <a:cubicBezTo>
                  <a:pt x="1392701" y="881575"/>
                  <a:pt x="1405005" y="894396"/>
                  <a:pt x="1420836" y="900332"/>
                </a:cubicBezTo>
                <a:cubicBezTo>
                  <a:pt x="1443224" y="908728"/>
                  <a:pt x="1467834" y="909213"/>
                  <a:pt x="1491175" y="914400"/>
                </a:cubicBezTo>
                <a:cubicBezTo>
                  <a:pt x="1544164" y="926176"/>
                  <a:pt x="1542654" y="926871"/>
                  <a:pt x="1589649" y="942535"/>
                </a:cubicBezTo>
                <a:cubicBezTo>
                  <a:pt x="1669366" y="937846"/>
                  <a:pt x="1749829" y="940314"/>
                  <a:pt x="1828800" y="928468"/>
                </a:cubicBezTo>
                <a:cubicBezTo>
                  <a:pt x="1845520" y="925960"/>
                  <a:pt x="1855881" y="907893"/>
                  <a:pt x="1871003" y="900332"/>
                </a:cubicBezTo>
                <a:cubicBezTo>
                  <a:pt x="1884266" y="893700"/>
                  <a:pt x="1899943" y="892896"/>
                  <a:pt x="1913206" y="886264"/>
                </a:cubicBezTo>
                <a:cubicBezTo>
                  <a:pt x="1928328" y="878703"/>
                  <a:pt x="1939959" y="864996"/>
                  <a:pt x="1955409" y="858129"/>
                </a:cubicBezTo>
                <a:cubicBezTo>
                  <a:pt x="1982510" y="846084"/>
                  <a:pt x="2039815" y="829994"/>
                  <a:pt x="2039815" y="829994"/>
                </a:cubicBezTo>
                <a:cubicBezTo>
                  <a:pt x="2053883" y="820615"/>
                  <a:pt x="2073057" y="816195"/>
                  <a:pt x="2082018" y="801858"/>
                </a:cubicBezTo>
                <a:cubicBezTo>
                  <a:pt x="2097736" y="776709"/>
                  <a:pt x="2100775" y="745587"/>
                  <a:pt x="2110153" y="717452"/>
                </a:cubicBezTo>
                <a:cubicBezTo>
                  <a:pt x="2114842" y="703384"/>
                  <a:pt x="2114958" y="686828"/>
                  <a:pt x="2124221" y="675249"/>
                </a:cubicBezTo>
                <a:cubicBezTo>
                  <a:pt x="2188778" y="594554"/>
                  <a:pt x="2159261" y="626143"/>
                  <a:pt x="2208627" y="576775"/>
                </a:cubicBezTo>
                <a:cubicBezTo>
                  <a:pt x="2213316" y="562707"/>
                  <a:pt x="2215338" y="547447"/>
                  <a:pt x="2222695" y="534572"/>
                </a:cubicBezTo>
                <a:cubicBezTo>
                  <a:pt x="2261013" y="467517"/>
                  <a:pt x="2261745" y="490526"/>
                  <a:pt x="2307101" y="436098"/>
                </a:cubicBezTo>
                <a:cubicBezTo>
                  <a:pt x="2317925" y="423110"/>
                  <a:pt x="2324674" y="407097"/>
                  <a:pt x="2335236" y="393895"/>
                </a:cubicBezTo>
                <a:cubicBezTo>
                  <a:pt x="2343522" y="383538"/>
                  <a:pt x="2355414" y="376371"/>
                  <a:pt x="2363372" y="365760"/>
                </a:cubicBezTo>
                <a:cubicBezTo>
                  <a:pt x="2383661" y="338709"/>
                  <a:pt x="2400886" y="309489"/>
                  <a:pt x="2419643" y="281354"/>
                </a:cubicBezTo>
                <a:lnTo>
                  <a:pt x="2447778" y="239151"/>
                </a:lnTo>
                <a:cubicBezTo>
                  <a:pt x="2457156" y="225083"/>
                  <a:pt x="2470566" y="212988"/>
                  <a:pt x="2475913" y="196948"/>
                </a:cubicBezTo>
                <a:lnTo>
                  <a:pt x="2489981" y="154744"/>
                </a:lnTo>
                <a:cubicBezTo>
                  <a:pt x="2485292" y="135987"/>
                  <a:pt x="2494966" y="101759"/>
                  <a:pt x="2475913" y="98474"/>
                </a:cubicBezTo>
                <a:cubicBezTo>
                  <a:pt x="2346441" y="76151"/>
                  <a:pt x="2213144" y="92602"/>
                  <a:pt x="2082018" y="84406"/>
                </a:cubicBezTo>
                <a:cubicBezTo>
                  <a:pt x="2062721" y="83200"/>
                  <a:pt x="2044621" y="74532"/>
                  <a:pt x="2025747" y="70338"/>
                </a:cubicBezTo>
                <a:cubicBezTo>
                  <a:pt x="2002406" y="65151"/>
                  <a:pt x="1978750" y="61458"/>
                  <a:pt x="1955409" y="56271"/>
                </a:cubicBezTo>
                <a:cubicBezTo>
                  <a:pt x="1936535" y="52077"/>
                  <a:pt x="1918323" y="44601"/>
                  <a:pt x="1899138" y="42203"/>
                </a:cubicBezTo>
                <a:cubicBezTo>
                  <a:pt x="1880526" y="39876"/>
                  <a:pt x="1861624" y="42203"/>
                  <a:pt x="1842867" y="84406"/>
                </a:cubicBezTo>
                <a:close/>
              </a:path>
            </a:pathLst>
          </a:custGeom>
          <a:solidFill>
            <a:srgbClr val="FFC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Ferritin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Hemosiderin</a:t>
            </a:r>
            <a:endParaRPr/>
          </a:p>
        </p:txBody>
      </p:sp>
      <p:sp>
        <p:nvSpPr>
          <p:cNvPr id="328" name="Google Shape;328;p31"/>
          <p:cNvSpPr/>
          <p:nvPr/>
        </p:nvSpPr>
        <p:spPr>
          <a:xfrm>
            <a:off x="6705600" y="4343400"/>
            <a:ext cx="533400" cy="457200"/>
          </a:xfrm>
          <a:prstGeom prst="arc">
            <a:avLst>
              <a:gd fmla="val 16200000" name="adj1"/>
              <a:gd fmla="val 5847361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9" name="Google Shape;329;p31"/>
          <p:cNvSpPr/>
          <p:nvPr/>
        </p:nvSpPr>
        <p:spPr>
          <a:xfrm>
            <a:off x="6705600" y="4800600"/>
            <a:ext cx="533400" cy="457200"/>
          </a:xfrm>
          <a:prstGeom prst="arc">
            <a:avLst>
              <a:gd fmla="val 16200000" name="adj1"/>
              <a:gd fmla="val 5847361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0" name="Google Shape;330;p31"/>
          <p:cNvSpPr/>
          <p:nvPr/>
        </p:nvSpPr>
        <p:spPr>
          <a:xfrm>
            <a:off x="6705600" y="5257800"/>
            <a:ext cx="533400" cy="457200"/>
          </a:xfrm>
          <a:prstGeom prst="arc">
            <a:avLst>
              <a:gd fmla="val 16200000" name="adj1"/>
              <a:gd fmla="val 5847361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1" name="Google Shape;331;p31"/>
          <p:cNvSpPr/>
          <p:nvPr/>
        </p:nvSpPr>
        <p:spPr>
          <a:xfrm rot="10800000">
            <a:off x="6505575" y="5216525"/>
            <a:ext cx="533400" cy="457200"/>
          </a:xfrm>
          <a:prstGeom prst="arc">
            <a:avLst>
              <a:gd fmla="val 16200000" name="adj1"/>
              <a:gd fmla="val 5847361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2" name="Google Shape;332;p31"/>
          <p:cNvSpPr/>
          <p:nvPr/>
        </p:nvSpPr>
        <p:spPr>
          <a:xfrm rot="10636342">
            <a:off x="6488113" y="4813300"/>
            <a:ext cx="533400" cy="457200"/>
          </a:xfrm>
          <a:prstGeom prst="arc">
            <a:avLst>
              <a:gd fmla="val 16200000" name="adj1"/>
              <a:gd fmla="val 5847361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3" name="Google Shape;333;p31"/>
          <p:cNvSpPr/>
          <p:nvPr/>
        </p:nvSpPr>
        <p:spPr>
          <a:xfrm rot="10800000">
            <a:off x="6477000" y="4343400"/>
            <a:ext cx="533400" cy="457200"/>
          </a:xfrm>
          <a:prstGeom prst="arc">
            <a:avLst>
              <a:gd fmla="val 16200000" name="adj1"/>
              <a:gd fmla="val 5847361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34" name="Google Shape;334;p31"/>
          <p:cNvCxnSpPr>
            <a:stCxn id="330" idx="2"/>
          </p:cNvCxnSpPr>
          <p:nvPr/>
        </p:nvCxnSpPr>
        <p:spPr>
          <a:xfrm>
            <a:off x="6942569" y="5713575"/>
            <a:ext cx="373200" cy="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31"/>
          <p:cNvCxnSpPr>
            <a:stCxn id="331" idx="0"/>
          </p:cNvCxnSpPr>
          <p:nvPr/>
        </p:nvCxnSpPr>
        <p:spPr>
          <a:xfrm flipH="1">
            <a:off x="6353175" y="5673725"/>
            <a:ext cx="419100" cy="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6" name="Google Shape;336;p31"/>
          <p:cNvSpPr/>
          <p:nvPr/>
        </p:nvSpPr>
        <p:spPr>
          <a:xfrm>
            <a:off x="7696200" y="4267200"/>
            <a:ext cx="914400" cy="762000"/>
          </a:xfrm>
          <a:prstGeom prst="arc">
            <a:avLst>
              <a:gd fmla="val 16200000" name="adj1"/>
              <a:gd fmla="val 5101501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7" name="Google Shape;337;p31"/>
          <p:cNvSpPr/>
          <p:nvPr/>
        </p:nvSpPr>
        <p:spPr>
          <a:xfrm rot="9471436">
            <a:off x="8066089" y="4283076"/>
            <a:ext cx="242887" cy="392113"/>
          </a:xfrm>
          <a:prstGeom prst="arc">
            <a:avLst>
              <a:gd fmla="val 16787490" name="adj1"/>
              <a:gd fmla="val 5944634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8" name="Google Shape;338;p31"/>
          <p:cNvSpPr/>
          <p:nvPr/>
        </p:nvSpPr>
        <p:spPr>
          <a:xfrm rot="-7055003">
            <a:off x="8101013" y="4465638"/>
            <a:ext cx="381000" cy="457200"/>
          </a:xfrm>
          <a:prstGeom prst="arc">
            <a:avLst>
              <a:gd fmla="val 15951230" name="adj1"/>
              <a:gd fmla="val 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9" name="Google Shape;339;p31"/>
          <p:cNvSpPr/>
          <p:nvPr/>
        </p:nvSpPr>
        <p:spPr>
          <a:xfrm rot="-10070436">
            <a:off x="8121650" y="4606925"/>
            <a:ext cx="381000" cy="457200"/>
          </a:xfrm>
          <a:prstGeom prst="arc">
            <a:avLst>
              <a:gd fmla="val 16200000" name="adj1"/>
              <a:gd fmla="val 34133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40" name="Google Shape;340;p31"/>
          <p:cNvSpPr/>
          <p:nvPr/>
        </p:nvSpPr>
        <p:spPr>
          <a:xfrm>
            <a:off x="7724776" y="4713289"/>
            <a:ext cx="341313" cy="744537"/>
          </a:xfrm>
          <a:custGeom>
            <a:rect b="b" l="l" r="r" t="t"/>
            <a:pathLst>
              <a:path extrusionOk="0" h="745588" w="340891">
                <a:moveTo>
                  <a:pt x="340891" y="0"/>
                </a:moveTo>
                <a:cubicBezTo>
                  <a:pt x="326823" y="9378"/>
                  <a:pt x="311890" y="17573"/>
                  <a:pt x="298688" y="28135"/>
                </a:cubicBezTo>
                <a:cubicBezTo>
                  <a:pt x="276880" y="45582"/>
                  <a:pt x="254604" y="74101"/>
                  <a:pt x="242417" y="98474"/>
                </a:cubicBezTo>
                <a:cubicBezTo>
                  <a:pt x="235785" y="111737"/>
                  <a:pt x="234981" y="127414"/>
                  <a:pt x="228349" y="140677"/>
                </a:cubicBezTo>
                <a:cubicBezTo>
                  <a:pt x="189057" y="219261"/>
                  <a:pt x="196275" y="146309"/>
                  <a:pt x="172079" y="267286"/>
                </a:cubicBezTo>
                <a:cubicBezTo>
                  <a:pt x="167390" y="290732"/>
                  <a:pt x="167722" y="315775"/>
                  <a:pt x="158011" y="337625"/>
                </a:cubicBezTo>
                <a:cubicBezTo>
                  <a:pt x="148489" y="359050"/>
                  <a:pt x="128234" y="374013"/>
                  <a:pt x="115808" y="393895"/>
                </a:cubicBezTo>
                <a:cubicBezTo>
                  <a:pt x="19250" y="548386"/>
                  <a:pt x="165029" y="347023"/>
                  <a:pt x="45469" y="506437"/>
                </a:cubicBezTo>
                <a:cubicBezTo>
                  <a:pt x="11735" y="607645"/>
                  <a:pt x="52671" y="481236"/>
                  <a:pt x="17334" y="604911"/>
                </a:cubicBezTo>
                <a:cubicBezTo>
                  <a:pt x="13260" y="619169"/>
                  <a:pt x="4742" y="632359"/>
                  <a:pt x="3266" y="647114"/>
                </a:cubicBezTo>
                <a:cubicBezTo>
                  <a:pt x="0" y="679776"/>
                  <a:pt x="3266" y="712763"/>
                  <a:pt x="3266" y="745588"/>
                </a:cubicBezTo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1"/>
          <p:cNvSpPr/>
          <p:nvPr/>
        </p:nvSpPr>
        <p:spPr>
          <a:xfrm rot="-2074205">
            <a:off x="4552951" y="2230439"/>
            <a:ext cx="447675" cy="339725"/>
          </a:xfrm>
          <a:prstGeom prst="triangle">
            <a:avLst>
              <a:gd fmla="val 51472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42" name="Google Shape;342;p31"/>
          <p:cNvSpPr/>
          <p:nvPr/>
        </p:nvSpPr>
        <p:spPr>
          <a:xfrm rot="10800000">
            <a:off x="4343400" y="2667000"/>
            <a:ext cx="533400" cy="457200"/>
          </a:xfrm>
          <a:prstGeom prst="arc">
            <a:avLst>
              <a:gd fmla="val 16200000" name="adj1"/>
              <a:gd fmla="val 5847361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43" name="Google Shape;343;p31"/>
          <p:cNvSpPr/>
          <p:nvPr/>
        </p:nvSpPr>
        <p:spPr>
          <a:xfrm rot="10043017">
            <a:off x="4343400" y="3124200"/>
            <a:ext cx="381000" cy="457200"/>
          </a:xfrm>
          <a:prstGeom prst="arc">
            <a:avLst>
              <a:gd fmla="val 16401250" name="adj1"/>
              <a:gd fmla="val 5847361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44" name="Google Shape;344;p31"/>
          <p:cNvSpPr/>
          <p:nvPr/>
        </p:nvSpPr>
        <p:spPr>
          <a:xfrm rot="-5717144">
            <a:off x="4926807" y="3493295"/>
            <a:ext cx="409575" cy="474662"/>
          </a:xfrm>
          <a:prstGeom prst="arc">
            <a:avLst>
              <a:gd fmla="val 16200000" name="adj1"/>
              <a:gd fmla="val 5847361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45" name="Google Shape;345;p31"/>
          <p:cNvSpPr/>
          <p:nvPr/>
        </p:nvSpPr>
        <p:spPr>
          <a:xfrm rot="9006272">
            <a:off x="4343401" y="3462339"/>
            <a:ext cx="563563" cy="458787"/>
          </a:xfrm>
          <a:prstGeom prst="arc">
            <a:avLst>
              <a:gd fmla="val 18336826" name="adj1"/>
              <a:gd fmla="val 5847361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46" name="Google Shape;346;p31"/>
          <p:cNvSpPr/>
          <p:nvPr/>
        </p:nvSpPr>
        <p:spPr>
          <a:xfrm rot="-442360">
            <a:off x="4606925" y="3146426"/>
            <a:ext cx="393700" cy="563563"/>
          </a:xfrm>
          <a:prstGeom prst="arc">
            <a:avLst>
              <a:gd fmla="val 16200000" name="adj1"/>
              <a:gd fmla="val 5847361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47" name="Google Shape;347;p31"/>
          <p:cNvSpPr/>
          <p:nvPr/>
        </p:nvSpPr>
        <p:spPr>
          <a:xfrm rot="662327">
            <a:off x="4545014" y="2644775"/>
            <a:ext cx="420687" cy="496888"/>
          </a:xfrm>
          <a:prstGeom prst="arc">
            <a:avLst>
              <a:gd fmla="val 14169563" name="adj1"/>
              <a:gd fmla="val 5847361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48" name="Google Shape;348;p31"/>
          <p:cNvSpPr txBox="1"/>
          <p:nvPr/>
        </p:nvSpPr>
        <p:spPr>
          <a:xfrm>
            <a:off x="2743200" y="1524001"/>
            <a:ext cx="10668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r>
              <a:rPr b="1" lang="en-US" sz="2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Fe 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endParaRPr sz="24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49" name="Google Shape;349;p31"/>
          <p:cNvCxnSpPr/>
          <p:nvPr/>
        </p:nvCxnSpPr>
        <p:spPr>
          <a:xfrm flipH="1" rot="-5400000">
            <a:off x="4419600" y="1828800"/>
            <a:ext cx="685800" cy="533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50" name="Google Shape;350;p31"/>
          <p:cNvSpPr/>
          <p:nvPr/>
        </p:nvSpPr>
        <p:spPr>
          <a:xfrm>
            <a:off x="5334000" y="3352800"/>
            <a:ext cx="5334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51" name="Google Shape;351;p31"/>
          <p:cNvCxnSpPr/>
          <p:nvPr/>
        </p:nvCxnSpPr>
        <p:spPr>
          <a:xfrm flipH="1">
            <a:off x="5257800" y="3962400"/>
            <a:ext cx="1066800" cy="45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52" name="Google Shape;352;p31"/>
          <p:cNvCxnSpPr/>
          <p:nvPr/>
        </p:nvCxnSpPr>
        <p:spPr>
          <a:xfrm>
            <a:off x="6934200" y="3886200"/>
            <a:ext cx="914400" cy="914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53" name="Google Shape;353;p31"/>
          <p:cNvCxnSpPr/>
          <p:nvPr/>
        </p:nvCxnSpPr>
        <p:spPr>
          <a:xfrm rot="5400000">
            <a:off x="6667500" y="3924300"/>
            <a:ext cx="381000" cy="152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54" name="Google Shape;354;p31"/>
          <p:cNvSpPr/>
          <p:nvPr/>
        </p:nvSpPr>
        <p:spPr>
          <a:xfrm rot="3675311">
            <a:off x="4514851" y="3660776"/>
            <a:ext cx="587375" cy="390525"/>
          </a:xfrm>
          <a:prstGeom prst="arc">
            <a:avLst>
              <a:gd fmla="val 18336826" name="adj1"/>
              <a:gd fmla="val 6756197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5" name="Google Shape;355;p31"/>
          <p:cNvSpPr txBox="1"/>
          <p:nvPr/>
        </p:nvSpPr>
        <p:spPr>
          <a:xfrm>
            <a:off x="3352801" y="2514600"/>
            <a:ext cx="1001713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10% TT</a:t>
            </a:r>
            <a:endParaRPr/>
          </a:p>
        </p:txBody>
      </p:sp>
      <p:sp>
        <p:nvSpPr>
          <p:cNvPr id="356" name="Google Shape;356;p31"/>
          <p:cNvSpPr/>
          <p:nvPr/>
        </p:nvSpPr>
        <p:spPr>
          <a:xfrm>
            <a:off x="6553200" y="2133600"/>
            <a:ext cx="685800" cy="6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HC</a:t>
            </a:r>
            <a:endParaRPr/>
          </a:p>
        </p:txBody>
      </p:sp>
      <p:sp>
        <p:nvSpPr>
          <p:cNvPr id="357" name="Google Shape;357;p31"/>
          <p:cNvSpPr/>
          <p:nvPr/>
        </p:nvSpPr>
        <p:spPr>
          <a:xfrm rot="5400000">
            <a:off x="6610350" y="2990850"/>
            <a:ext cx="552450" cy="209550"/>
          </a:xfrm>
          <a:prstGeom prst="rightArrow">
            <a:avLst>
              <a:gd fmla="val 50000" name="adj1"/>
              <a:gd fmla="val 5025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8" name="Google Shape;358;p31"/>
          <p:cNvSpPr txBox="1"/>
          <p:nvPr/>
        </p:nvSpPr>
        <p:spPr>
          <a:xfrm>
            <a:off x="9144000" y="2743201"/>
            <a:ext cx="7620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Tủy</a:t>
            </a:r>
            <a:endParaRPr/>
          </a:p>
        </p:txBody>
      </p:sp>
      <p:sp>
        <p:nvSpPr>
          <p:cNvPr id="359" name="Google Shape;359;p31"/>
          <p:cNvSpPr txBox="1"/>
          <p:nvPr/>
        </p:nvSpPr>
        <p:spPr>
          <a:xfrm>
            <a:off x="9220200" y="3429001"/>
            <a:ext cx="7620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Cơ</a:t>
            </a:r>
            <a:endParaRPr/>
          </a:p>
        </p:txBody>
      </p:sp>
      <p:sp>
        <p:nvSpPr>
          <p:cNvPr id="360" name="Google Shape;360;p31"/>
          <p:cNvSpPr txBox="1"/>
          <p:nvPr/>
        </p:nvSpPr>
        <p:spPr>
          <a:xfrm>
            <a:off x="9144000" y="3962401"/>
            <a:ext cx="7874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Men</a:t>
            </a:r>
            <a:endParaRPr/>
          </a:p>
        </p:txBody>
      </p:sp>
      <p:sp>
        <p:nvSpPr>
          <p:cNvPr id="361" name="Google Shape;361;p31"/>
          <p:cNvSpPr/>
          <p:nvPr/>
        </p:nvSpPr>
        <p:spPr>
          <a:xfrm>
            <a:off x="6858000" y="5029200"/>
            <a:ext cx="76200" cy="838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62" name="Google Shape;362;p31"/>
          <p:cNvSpPr/>
          <p:nvPr/>
        </p:nvSpPr>
        <p:spPr>
          <a:xfrm>
            <a:off x="7924800" y="5105400"/>
            <a:ext cx="76200" cy="838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00000">
              <a:alpha val="0"/>
            </a:srgbClr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63" name="Google Shape;363;p31"/>
          <p:cNvSpPr/>
          <p:nvPr/>
        </p:nvSpPr>
        <p:spPr>
          <a:xfrm rot="5029880">
            <a:off x="4941888" y="3643313"/>
            <a:ext cx="533400" cy="457200"/>
          </a:xfrm>
          <a:prstGeom prst="arc">
            <a:avLst>
              <a:gd fmla="val 16200000" name="adj1"/>
              <a:gd fmla="val 6587044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64" name="Google Shape;364;p31"/>
          <p:cNvSpPr txBox="1"/>
          <p:nvPr/>
        </p:nvSpPr>
        <p:spPr>
          <a:xfrm>
            <a:off x="2667000" y="2362200"/>
            <a:ext cx="6096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sp>
        <p:nvSpPr>
          <p:cNvPr id="365" name="Google Shape;365;p31"/>
          <p:cNvSpPr/>
          <p:nvPr/>
        </p:nvSpPr>
        <p:spPr>
          <a:xfrm>
            <a:off x="3352800" y="1981200"/>
            <a:ext cx="228600" cy="228600"/>
          </a:xfrm>
          <a:prstGeom prst="ellipse">
            <a:avLst/>
          </a:prstGeom>
          <a:solidFill>
            <a:srgbClr val="00B05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66" name="Google Shape;366;p31"/>
          <p:cNvSpPr txBox="1"/>
          <p:nvPr/>
        </p:nvSpPr>
        <p:spPr>
          <a:xfrm>
            <a:off x="3276600" y="1600200"/>
            <a:ext cx="6096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sp>
        <p:nvSpPr>
          <p:cNvPr id="367" name="Google Shape;367;p31"/>
          <p:cNvSpPr txBox="1"/>
          <p:nvPr/>
        </p:nvSpPr>
        <p:spPr>
          <a:xfrm>
            <a:off x="4876800" y="2057400"/>
            <a:ext cx="6096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sp>
        <p:nvSpPr>
          <p:cNvPr id="368" name="Google Shape;368;p31"/>
          <p:cNvSpPr/>
          <p:nvPr/>
        </p:nvSpPr>
        <p:spPr>
          <a:xfrm>
            <a:off x="7239000" y="4648200"/>
            <a:ext cx="4206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-US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sp>
        <p:nvSpPr>
          <p:cNvPr id="369" name="Google Shape;369;p31"/>
          <p:cNvSpPr/>
          <p:nvPr/>
        </p:nvSpPr>
        <p:spPr>
          <a:xfrm>
            <a:off x="5334000" y="2133600"/>
            <a:ext cx="228600" cy="228600"/>
          </a:xfrm>
          <a:prstGeom prst="ellipse">
            <a:avLst/>
          </a:prstGeom>
          <a:solidFill>
            <a:srgbClr val="00B05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70" name="Google Shape;370;p31"/>
          <p:cNvSpPr/>
          <p:nvPr/>
        </p:nvSpPr>
        <p:spPr>
          <a:xfrm>
            <a:off x="7162800" y="3200400"/>
            <a:ext cx="228600" cy="228600"/>
          </a:xfrm>
          <a:prstGeom prst="ellipse">
            <a:avLst/>
          </a:prstGeom>
          <a:solidFill>
            <a:srgbClr val="00B05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371" name="Google Shape;371;p31"/>
          <p:cNvSpPr/>
          <p:nvPr/>
        </p:nvSpPr>
        <p:spPr>
          <a:xfrm>
            <a:off x="7315200" y="4495800"/>
            <a:ext cx="228600" cy="228600"/>
          </a:xfrm>
          <a:prstGeom prst="ellipse">
            <a:avLst/>
          </a:prstGeom>
          <a:solidFill>
            <a:srgbClr val="00B05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2"/>
          <p:cNvSpPr txBox="1"/>
          <p:nvPr>
            <p:ph type="title"/>
          </p:nvPr>
        </p:nvSpPr>
        <p:spPr>
          <a:xfrm>
            <a:off x="838200" y="365125"/>
            <a:ext cx="10515600" cy="1256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</a:rPr>
              <a:t>TÌNH HUỐNG 1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77" name="Google Shape;377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6. Xử trí ca này ra sao? lí giải?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62388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Điều trị triệu chứng: thiếu máu nặng.</a:t>
            </a:r>
            <a:endParaRPr/>
          </a:p>
          <a:p>
            <a:pPr indent="-514350" lvl="0" marL="623887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AutoNum type="arabicPeriod"/>
            </a:pPr>
            <a:r>
              <a:rPr b="1" lang="en-US">
                <a:solidFill>
                  <a:srgbClr val="FF0000"/>
                </a:solidFill>
              </a:rPr>
              <a:t>Điều trị nguyên nhân.</a:t>
            </a:r>
            <a:endParaRPr/>
          </a:p>
          <a:p>
            <a:pPr indent="-514350" lvl="0" marL="623887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Điều trị đặc hiệu: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		Chế độ ăn giàu đạm và sắt.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		Thuốc bổ xung Fe.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83" name="Google Shape;383;p33"/>
          <p:cNvSpPr txBox="1"/>
          <p:nvPr>
            <p:ph type="title"/>
          </p:nvPr>
        </p:nvSpPr>
        <p:spPr>
          <a:xfrm>
            <a:off x="2590800" y="228600"/>
            <a:ext cx="6870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ĐiỀU TRỊ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53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None/>
            </a:pPr>
            <a:r>
              <a:rPr b="1" lang="en-US">
                <a:solidFill>
                  <a:srgbClr val="000099"/>
                </a:solidFill>
              </a:rPr>
              <a:t>1. Điều trị triệu chứng:</a:t>
            </a:r>
            <a:endParaRPr b="1">
              <a:solidFill>
                <a:srgbClr val="000099"/>
              </a:solidFill>
            </a:endParaRPr>
          </a:p>
          <a:p>
            <a:pPr indent="0" lvl="0" marL="109537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Truyền máu khi: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Thiếu máu nặng </a:t>
            </a:r>
            <a:r>
              <a:rPr lang="en-US">
                <a:solidFill>
                  <a:schemeClr val="hlink"/>
                </a:solidFill>
              </a:rPr>
              <a:t>Hb &lt; 5g%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Hoặc có biểu hiện nặng của thiếu máu như ngất, chóng mặt, mệt...</a:t>
            </a:r>
            <a:r>
              <a:rPr lang="en-US"/>
              <a:t> </a:t>
            </a:r>
            <a:endParaRPr/>
          </a:p>
          <a:p>
            <a:pPr indent="0" lvl="0" marL="109537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Truyền Hồng cầu lắng 2-3ml/kg/4h.</a:t>
            </a:r>
            <a:endParaRPr/>
          </a:p>
        </p:txBody>
      </p:sp>
      <p:sp>
        <p:nvSpPr>
          <p:cNvPr id="389" name="Google Shape;389;p34"/>
          <p:cNvSpPr txBox="1"/>
          <p:nvPr>
            <p:ph type="title"/>
          </p:nvPr>
        </p:nvSpPr>
        <p:spPr>
          <a:xfrm>
            <a:off x="2209800" y="152400"/>
            <a:ext cx="6870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ĐiỀU TRỊ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95" name="Google Shape;395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D:\DR LAN\bai giang Y4\HH Y4\TMTS\3940982_orig[1].png" id="396" name="Google Shape;39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5241" y="296864"/>
            <a:ext cx="9320463" cy="602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edge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Thuốc Fe: </a:t>
            </a:r>
            <a:r>
              <a:rPr lang="en-US">
                <a:solidFill>
                  <a:schemeClr val="hlink"/>
                </a:solidFill>
              </a:rPr>
              <a:t>3-4 mg/kg/ngày chia 1-2 lần</a:t>
            </a:r>
            <a:r>
              <a:rPr lang="en-US"/>
              <a:t>, uống xa bữa ăn ( sau ăn ít nhất 2h hoặc trước ăn 1h). Có thể dùng sắt dạng TB sâu nếu không uống được.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Thời gian điều trị: 2-3 tháng để phục hồi dự trữ sắt.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Vit C: tăng hấp thu sắt ở ruột.</a:t>
            </a:r>
            <a:endParaRPr/>
          </a:p>
        </p:txBody>
      </p:sp>
      <p:sp>
        <p:nvSpPr>
          <p:cNvPr id="402" name="Google Shape;402;p36"/>
          <p:cNvSpPr txBox="1"/>
          <p:nvPr>
            <p:ph type="title"/>
          </p:nvPr>
        </p:nvSpPr>
        <p:spPr>
          <a:xfrm>
            <a:off x="2209800" y="152400"/>
            <a:ext cx="6870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ĐiỀU TRỊ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7"/>
          <p:cNvSpPr txBox="1"/>
          <p:nvPr>
            <p:ph idx="1" type="body"/>
          </p:nvPr>
        </p:nvSpPr>
        <p:spPr>
          <a:xfrm>
            <a:off x="1981200" y="1524000"/>
            <a:ext cx="80010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Duy trì bú mẹ ít nhất là đến 6 tháng tuổi.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Dùng sữa có tăng cường chất sắt (6-12 mg/L) ít nhất đến 1 tuổi.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Dùng bột có tăng cường chất sắt từ 6-12 tháng.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Bổ sung sắt cho trẻ sinh sinh non, nhẹ cân.</a:t>
            </a:r>
            <a:endParaRPr/>
          </a:p>
        </p:txBody>
      </p:sp>
      <p:sp>
        <p:nvSpPr>
          <p:cNvPr id="408" name="Google Shape;408;p37"/>
          <p:cNvSpPr txBox="1"/>
          <p:nvPr>
            <p:ph type="title"/>
          </p:nvPr>
        </p:nvSpPr>
        <p:spPr>
          <a:xfrm>
            <a:off x="2209800" y="152400"/>
            <a:ext cx="68707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PHÒNG NGỪA: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8"/>
          <p:cNvSpPr txBox="1"/>
          <p:nvPr>
            <p:ph idx="1" type="body"/>
          </p:nvPr>
        </p:nvSpPr>
        <p:spPr>
          <a:xfrm>
            <a:off x="1981200" y="1524000"/>
            <a:ext cx="80010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Thuốc sắt: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/>
              <a:t>Siro Ferlin 30 mg/5ml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4 ml x 2 lần uống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/>
              <a:t>Siro Ceelin 100 mg/5ml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2 ml x 2 lần uống</a:t>
            </a:r>
            <a:endParaRPr/>
          </a:p>
        </p:txBody>
      </p:sp>
      <p:sp>
        <p:nvSpPr>
          <p:cNvPr id="414" name="Google Shape;414;p38"/>
          <p:cNvSpPr txBox="1"/>
          <p:nvPr>
            <p:ph type="title"/>
          </p:nvPr>
        </p:nvSpPr>
        <p:spPr>
          <a:xfrm>
            <a:off x="2209800" y="152400"/>
            <a:ext cx="68707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Y LỆNH: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</a:rPr>
              <a:t>TÌNH HUỐNG 1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18" name="Google Shape;118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Tính chất thiếu máu.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Triệu chứng kèm theo.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Tiền căn dinh dưỡng.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Tiền căn xổ giun và vệ sinh ăn uống.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Tiền căn gia đình bệnh về máu liên quan.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ell phone&#10;&#10;Description automatically generated" id="419" name="Google Shape;419;p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405" y="54655"/>
            <a:ext cx="11607190" cy="643822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wedge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0"/>
          <p:cNvSpPr txBox="1"/>
          <p:nvPr>
            <p:ph type="title"/>
          </p:nvPr>
        </p:nvSpPr>
        <p:spPr>
          <a:xfrm>
            <a:off x="838200" y="365125"/>
            <a:ext cx="10515600" cy="1256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</a:rPr>
              <a:t>TÌNH HUỐNG 2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26" name="Google Shape;426;p40"/>
          <p:cNvSpPr txBox="1"/>
          <p:nvPr>
            <p:ph idx="1" type="body"/>
          </p:nvPr>
        </p:nvSpPr>
        <p:spPr>
          <a:xfrm>
            <a:off x="838200" y="1621766"/>
            <a:ext cx="10515600" cy="45551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Bệnh nhân nam 4 tuổi, đến phòng khám Nhi Đồng 2 vì sốt. Bệnh 2 ngày, em sốt nhẹ 38 độ C, ho khan, sổ mũi trong. Khám: em tỉnh táo, da niêm xanh xao, lòng bàn tay nhạt, M 100 l/p, HA 90/60 mmHg, CN 16 kg. Không xuất huyết da niêm, gan 3 cm, lách độ II, hạch không sờ chạm. 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1"/>
          <p:cNvSpPr txBox="1"/>
          <p:nvPr>
            <p:ph type="title"/>
          </p:nvPr>
        </p:nvSpPr>
        <p:spPr>
          <a:xfrm>
            <a:off x="838200" y="365125"/>
            <a:ext cx="10515600" cy="1256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</a:rPr>
              <a:t>TÌNH HUỐNG 2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32" name="Google Shape;432;p41"/>
          <p:cNvSpPr txBox="1"/>
          <p:nvPr>
            <p:ph idx="1" type="body"/>
          </p:nvPr>
        </p:nvSpPr>
        <p:spPr>
          <a:xfrm>
            <a:off x="838200" y="1621766"/>
            <a:ext cx="10515600" cy="45551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Kết quả xét nghiệm: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BC 7600 /mm3, N 40%, L 48%, E 12%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HC 4,3 triệu/mm3, Hb 8,2 g/dl, Hct 27%, MCV 66fl, MCH 23 pg, 	MCHC 30 pg%,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RDW 12% 	TC 180.000 /mm3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u="sng"/>
              <a:t>Chẩn đoán và chẩn đoán phân biệt?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u="sng"/>
              <a:t>Phân tích xét nghiệm. Xét nghiệm cần đề nghị tiếp theo?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Google Shape;43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9410" y="481263"/>
            <a:ext cx="9833811" cy="5967663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3"/>
          <p:cNvSpPr txBox="1"/>
          <p:nvPr>
            <p:ph type="title"/>
          </p:nvPr>
        </p:nvSpPr>
        <p:spPr>
          <a:xfrm>
            <a:off x="2209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0"/>
              <a:buFont typeface="Calibri"/>
              <a:buNone/>
            </a:pPr>
            <a:r>
              <a:rPr lang="en-US">
                <a:solidFill>
                  <a:schemeClr val="hlink"/>
                </a:solidFill>
              </a:rPr>
              <a:t>ĐẠI CƯƠNG</a:t>
            </a:r>
            <a:endParaRPr/>
          </a:p>
        </p:txBody>
      </p:sp>
      <p:sp>
        <p:nvSpPr>
          <p:cNvPr id="445" name="Google Shape;445;p43"/>
          <p:cNvSpPr txBox="1"/>
          <p:nvPr>
            <p:ph idx="4294967295" type="body"/>
          </p:nvPr>
        </p:nvSpPr>
        <p:spPr>
          <a:xfrm>
            <a:off x="15240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	</a:t>
            </a:r>
            <a:endParaRPr/>
          </a:p>
        </p:txBody>
      </p:sp>
      <p:graphicFrame>
        <p:nvGraphicFramePr>
          <p:cNvPr id="446" name="Google Shape;446;p43"/>
          <p:cNvGraphicFramePr/>
          <p:nvPr/>
        </p:nvGraphicFramePr>
        <p:xfrm>
          <a:off x="2286000" y="175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{5D2F9E33-7CCA-4963-A110-F52982DC9A97}</a:tableStyleId>
              </a:tblPr>
              <a:tblGrid>
                <a:gridCol w="1943100"/>
                <a:gridCol w="1943100"/>
                <a:gridCol w="1943100"/>
                <a:gridCol w="1943100"/>
              </a:tblGrid>
              <a:tr h="1219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FF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Loại Hb</a:t>
                      </a:r>
                      <a:endParaRPr b="0" i="0" sz="2800" u="none" cap="none" strike="noStrike">
                        <a:solidFill>
                          <a:srgbClr val="00FF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FF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Cấu trúc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FF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Sơ sinh – 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rgbClr val="00FF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FF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 6 tháng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FF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6 tháng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HbA</a:t>
                      </a:r>
                      <a:r>
                        <a:rPr b="0" baseline="-25000" i="0" lang="en-US" sz="2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8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α</a:t>
                      </a:r>
                      <a:r>
                        <a:rPr b="0" baseline="-2500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β</a:t>
                      </a:r>
                      <a:r>
                        <a:rPr b="0" baseline="-2500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0" baseline="-25000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 28%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95-97%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HbA</a:t>
                      </a:r>
                      <a:r>
                        <a:rPr b="0" baseline="-25000" i="0" lang="en-US" sz="2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0" i="0" sz="28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α</a:t>
                      </a:r>
                      <a:r>
                        <a:rPr b="0" baseline="-2500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δ</a:t>
                      </a:r>
                      <a:r>
                        <a:rPr b="0" baseline="-2500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1,5-2%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1,5-2%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HbF</a:t>
                      </a:r>
                      <a:endParaRPr b="0" i="0" sz="28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α</a:t>
                      </a:r>
                      <a:r>
                        <a:rPr b="0" baseline="-2500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γ</a:t>
                      </a:r>
                      <a:r>
                        <a:rPr b="0" baseline="-2500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70%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 2%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4"/>
          <p:cNvSpPr txBox="1"/>
          <p:nvPr>
            <p:ph type="title"/>
          </p:nvPr>
        </p:nvSpPr>
        <p:spPr>
          <a:xfrm>
            <a:off x="2209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0"/>
              <a:buFont typeface="Calibri"/>
              <a:buNone/>
            </a:pPr>
            <a:r>
              <a:rPr lang="en-US">
                <a:solidFill>
                  <a:schemeClr val="hlink"/>
                </a:solidFill>
              </a:rPr>
              <a:t>ĐẠI CƯƠNG</a:t>
            </a:r>
            <a:endParaRPr/>
          </a:p>
        </p:txBody>
      </p:sp>
      <p:graphicFrame>
        <p:nvGraphicFramePr>
          <p:cNvPr id="453" name="Google Shape;453;p44"/>
          <p:cNvGraphicFramePr/>
          <p:nvPr/>
        </p:nvGraphicFramePr>
        <p:xfrm>
          <a:off x="2286000" y="175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{5D2F9E33-7CCA-4963-A110-F52982DC9A97}</a:tableStyleId>
              </a:tblPr>
              <a:tblGrid>
                <a:gridCol w="1943100"/>
                <a:gridCol w="1943100"/>
                <a:gridCol w="1943100"/>
                <a:gridCol w="1943100"/>
              </a:tblGrid>
              <a:tr h="1219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FF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Loại Hb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FF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Cấu trúc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FF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FF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6 tháng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HbA</a:t>
                      </a:r>
                      <a:r>
                        <a:rPr b="0" baseline="-25000" i="0" lang="en-US" sz="2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8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α</a:t>
                      </a:r>
                      <a:r>
                        <a:rPr b="0" baseline="-2500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β</a:t>
                      </a:r>
                      <a:r>
                        <a:rPr b="0" baseline="-2500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0" baseline="-25000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37 %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95-97%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HbA</a:t>
                      </a:r>
                      <a:r>
                        <a:rPr b="0" baseline="-25000" i="0" lang="en-US" sz="2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0" i="0" sz="28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α</a:t>
                      </a:r>
                      <a:r>
                        <a:rPr b="0" baseline="-2500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δ</a:t>
                      </a:r>
                      <a:r>
                        <a:rPr b="0" baseline="-2500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6 %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1,5-2%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HbF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α</a:t>
                      </a:r>
                      <a:r>
                        <a:rPr b="0" baseline="-2500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γ</a:t>
                      </a:r>
                      <a:r>
                        <a:rPr b="0" baseline="-2500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57 %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 2%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4" name="Google Shape;454;p44"/>
          <p:cNvSpPr txBox="1"/>
          <p:nvPr>
            <p:ph idx="4294967295" type="body"/>
          </p:nvPr>
        </p:nvSpPr>
        <p:spPr>
          <a:xfrm>
            <a:off x="15240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455" name="Google Shape;455;p44"/>
          <p:cNvSpPr/>
          <p:nvPr/>
        </p:nvSpPr>
        <p:spPr>
          <a:xfrm>
            <a:off x="7523746" y="3168235"/>
            <a:ext cx="420463" cy="737777"/>
          </a:xfrm>
          <a:prstGeom prst="downArrow">
            <a:avLst>
              <a:gd fmla="val 10278" name="adj1"/>
              <a:gd fmla="val 23519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44"/>
          <p:cNvSpPr/>
          <p:nvPr/>
        </p:nvSpPr>
        <p:spPr>
          <a:xfrm>
            <a:off x="5509820" y="3168235"/>
            <a:ext cx="420463" cy="737777"/>
          </a:xfrm>
          <a:prstGeom prst="downArrow">
            <a:avLst>
              <a:gd fmla="val 10278" name="adj1"/>
              <a:gd fmla="val 23519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5"/>
          <p:cNvSpPr txBox="1"/>
          <p:nvPr>
            <p:ph type="title"/>
          </p:nvPr>
        </p:nvSpPr>
        <p:spPr>
          <a:xfrm>
            <a:off x="2209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0"/>
              <a:buFont typeface="Calibri"/>
              <a:buNone/>
            </a:pPr>
            <a:r>
              <a:rPr lang="en-US">
                <a:solidFill>
                  <a:schemeClr val="hlink"/>
                </a:solidFill>
              </a:rPr>
              <a:t>ĐẠI CƯƠNG</a:t>
            </a:r>
            <a:endParaRPr/>
          </a:p>
        </p:txBody>
      </p:sp>
      <p:graphicFrame>
        <p:nvGraphicFramePr>
          <p:cNvPr id="463" name="Google Shape;463;p45"/>
          <p:cNvGraphicFramePr/>
          <p:nvPr/>
        </p:nvGraphicFramePr>
        <p:xfrm>
          <a:off x="2209800" y="131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{5D2F9E33-7CCA-4963-A110-F52982DC9A97}</a:tableStyleId>
              </a:tblPr>
              <a:tblGrid>
                <a:gridCol w="1943100"/>
                <a:gridCol w="1943100"/>
                <a:gridCol w="1943100"/>
                <a:gridCol w="1943100"/>
              </a:tblGrid>
              <a:tr h="1062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FF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Loại Hb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FF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Cấu trúc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FF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FF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6 tháng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6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HbA</a:t>
                      </a:r>
                      <a:r>
                        <a:rPr b="0" baseline="-25000" i="0" lang="en-US" sz="2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8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α</a:t>
                      </a:r>
                      <a:r>
                        <a:rPr b="0" baseline="-2500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β</a:t>
                      </a:r>
                      <a:r>
                        <a:rPr b="0" baseline="-2500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0" baseline="-25000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90%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95-97%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6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HbA</a:t>
                      </a:r>
                      <a:r>
                        <a:rPr b="0" baseline="-25000" i="0" lang="en-US" sz="2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0" i="0" sz="28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α</a:t>
                      </a:r>
                      <a:r>
                        <a:rPr b="0" baseline="-2500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δ</a:t>
                      </a:r>
                      <a:r>
                        <a:rPr b="0" baseline="-2500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2%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2%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6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HbF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α</a:t>
                      </a:r>
                      <a:r>
                        <a:rPr b="0" baseline="-2500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γ</a:t>
                      </a:r>
                      <a:r>
                        <a:rPr b="0" baseline="-2500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2%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&lt;2%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6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HbH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β</a:t>
                      </a:r>
                      <a:r>
                        <a:rPr b="0" baseline="-2500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baseline="-25000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t/>
                      </a:r>
                      <a:endParaRPr b="0" baseline="-25000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6%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4" name="Google Shape;464;p45"/>
          <p:cNvSpPr txBox="1"/>
          <p:nvPr>
            <p:ph idx="4294967295" type="body"/>
          </p:nvPr>
        </p:nvSpPr>
        <p:spPr>
          <a:xfrm>
            <a:off x="15240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465" name="Google Shape;465;p45"/>
          <p:cNvSpPr/>
          <p:nvPr/>
        </p:nvSpPr>
        <p:spPr>
          <a:xfrm>
            <a:off x="7523746" y="2460625"/>
            <a:ext cx="420463" cy="737777"/>
          </a:xfrm>
          <a:prstGeom prst="downArrow">
            <a:avLst>
              <a:gd fmla="val 10278" name="adj1"/>
              <a:gd fmla="val 23519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45"/>
          <p:cNvSpPr/>
          <p:nvPr/>
        </p:nvSpPr>
        <p:spPr>
          <a:xfrm>
            <a:off x="5477735" y="2460625"/>
            <a:ext cx="420463" cy="737777"/>
          </a:xfrm>
          <a:prstGeom prst="downArrow">
            <a:avLst>
              <a:gd fmla="val 10278" name="adj1"/>
              <a:gd fmla="val 23519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45"/>
          <p:cNvSpPr/>
          <p:nvPr/>
        </p:nvSpPr>
        <p:spPr>
          <a:xfrm>
            <a:off x="4563335" y="5069305"/>
            <a:ext cx="914400" cy="914400"/>
          </a:xfrm>
          <a:prstGeom prst="donut">
            <a:avLst>
              <a:gd fmla="val 9211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6"/>
          <p:cNvSpPr txBox="1"/>
          <p:nvPr>
            <p:ph type="title"/>
          </p:nvPr>
        </p:nvSpPr>
        <p:spPr>
          <a:xfrm>
            <a:off x="2209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0"/>
              <a:buFont typeface="Calibri"/>
              <a:buNone/>
            </a:pPr>
            <a:r>
              <a:rPr lang="en-US">
                <a:solidFill>
                  <a:schemeClr val="hlink"/>
                </a:solidFill>
              </a:rPr>
              <a:t>ĐẠI CƯƠNG</a:t>
            </a:r>
            <a:endParaRPr/>
          </a:p>
        </p:txBody>
      </p:sp>
      <p:graphicFrame>
        <p:nvGraphicFramePr>
          <p:cNvPr id="474" name="Google Shape;474;p46"/>
          <p:cNvGraphicFramePr/>
          <p:nvPr/>
        </p:nvGraphicFramePr>
        <p:xfrm>
          <a:off x="22098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{5D2F9E33-7CCA-4963-A110-F52982DC9A97}</a:tableStyleId>
              </a:tblPr>
              <a:tblGrid>
                <a:gridCol w="1943100"/>
                <a:gridCol w="1943100"/>
                <a:gridCol w="1943100"/>
                <a:gridCol w="1943100"/>
              </a:tblGrid>
              <a:tr h="1096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FF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Loại Hb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FF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Cấu trúc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FF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FF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6 tháng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5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HbA</a:t>
                      </a:r>
                      <a:r>
                        <a:rPr b="0" baseline="-25000" i="0" lang="en-US" sz="2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8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α</a:t>
                      </a:r>
                      <a:r>
                        <a:rPr b="0" baseline="-2500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β</a:t>
                      </a:r>
                      <a:r>
                        <a:rPr b="0" baseline="-2500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0" baseline="-25000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70%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95-97%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7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HbA</a:t>
                      </a:r>
                      <a:r>
                        <a:rPr b="0" baseline="-25000" i="0" lang="en-US" sz="2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0" i="0" sz="28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α</a:t>
                      </a:r>
                      <a:r>
                        <a:rPr b="0" baseline="-2500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δ</a:t>
                      </a:r>
                      <a:r>
                        <a:rPr b="0" baseline="-2500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8%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2%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5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HbF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α</a:t>
                      </a:r>
                      <a:r>
                        <a:rPr b="0" baseline="-2500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γ</a:t>
                      </a:r>
                      <a:r>
                        <a:rPr b="0" baseline="-2500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2%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2%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5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HbE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α</a:t>
                      </a:r>
                      <a:r>
                        <a:rPr b="0" baseline="-2500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β</a:t>
                      </a:r>
                      <a:r>
                        <a:rPr b="0" baseline="-2500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*</a:t>
                      </a:r>
                      <a:endParaRPr b="0" baseline="-25000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t/>
                      </a:r>
                      <a:endParaRPr b="0" baseline="-25000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20%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5" name="Google Shape;475;p46"/>
          <p:cNvSpPr txBox="1"/>
          <p:nvPr>
            <p:ph idx="4294967295" type="body"/>
          </p:nvPr>
        </p:nvSpPr>
        <p:spPr>
          <a:xfrm>
            <a:off x="15240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476" name="Google Shape;476;p46"/>
          <p:cNvSpPr/>
          <p:nvPr/>
        </p:nvSpPr>
        <p:spPr>
          <a:xfrm>
            <a:off x="5619388" y="2613025"/>
            <a:ext cx="420463" cy="737777"/>
          </a:xfrm>
          <a:prstGeom prst="downArrow">
            <a:avLst>
              <a:gd fmla="val 10278" name="adj1"/>
              <a:gd fmla="val 23519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46"/>
          <p:cNvSpPr/>
          <p:nvPr/>
        </p:nvSpPr>
        <p:spPr>
          <a:xfrm flipH="1" rot="10800000">
            <a:off x="7575238" y="5438274"/>
            <a:ext cx="401054" cy="307663"/>
          </a:xfrm>
          <a:prstGeom prst="sun">
            <a:avLst>
              <a:gd fmla="val 25000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46"/>
          <p:cNvSpPr/>
          <p:nvPr/>
        </p:nvSpPr>
        <p:spPr>
          <a:xfrm>
            <a:off x="7676146" y="2613025"/>
            <a:ext cx="420463" cy="737777"/>
          </a:xfrm>
          <a:prstGeom prst="downArrow">
            <a:avLst>
              <a:gd fmla="val 10278" name="adj1"/>
              <a:gd fmla="val 23519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7"/>
          <p:cNvSpPr txBox="1"/>
          <p:nvPr>
            <p:ph idx="1" type="body"/>
          </p:nvPr>
        </p:nvSpPr>
        <p:spPr>
          <a:xfrm>
            <a:off x="914400" y="609600"/>
            <a:ext cx="10363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 " id="484" name="Google Shape;484;p4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24201" y="46038"/>
            <a:ext cx="5961063" cy="6811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8"/>
          <p:cNvSpPr txBox="1"/>
          <p:nvPr>
            <p:ph type="title"/>
          </p:nvPr>
        </p:nvSpPr>
        <p:spPr>
          <a:xfrm>
            <a:off x="838200" y="365125"/>
            <a:ext cx="10515600" cy="1256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</a:rPr>
              <a:t>TÌNH HUỐNG 1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90" name="Google Shape;490;p4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Xử trí ca này ra sao? lí giải?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</a:rPr>
              <a:t>TÌNH HUỐNG 1</a:t>
            </a:r>
            <a:endParaRPr/>
          </a:p>
        </p:txBody>
      </p:sp>
      <p:sp>
        <p:nvSpPr>
          <p:cNvPr id="124" name="Google Shape;124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</a:pPr>
            <a:r>
              <a:rPr b="1" lang="en-US" sz="2800">
                <a:solidFill>
                  <a:srgbClr val="1E4E79"/>
                </a:solidFill>
              </a:rPr>
              <a:t>Tuổi :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/>
              <a:t>Nhũ nhi: thiếu máu dinh dưỡng, thiếu máu di truyền, nhiễm trùng .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/>
              <a:t>Trẻ lớn : thiếu máu nhiễm trùng, ác tính, bệnh miễn dịch, bệnh di truyền.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</a:pPr>
            <a:r>
              <a:rPr b="1" lang="en-US" sz="2800">
                <a:solidFill>
                  <a:srgbClr val="1E4E79"/>
                </a:solidFill>
              </a:rPr>
              <a:t>Giới tính : </a:t>
            </a:r>
            <a:r>
              <a:rPr lang="en-US" sz="2800"/>
              <a:t>trẻ trai ( thiếu máu tán huyết do thiếu G6PD).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 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9"/>
          <p:cNvSpPr txBox="1"/>
          <p:nvPr>
            <p:ph type="title"/>
          </p:nvPr>
        </p:nvSpPr>
        <p:spPr>
          <a:xfrm>
            <a:off x="22860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0"/>
              <a:buFont typeface="Calibri"/>
              <a:buNone/>
            </a:pPr>
            <a:r>
              <a:rPr lang="en-US">
                <a:solidFill>
                  <a:schemeClr val="hlink"/>
                </a:solidFill>
              </a:rPr>
              <a:t>Điều trị</a:t>
            </a:r>
            <a:endParaRPr/>
          </a:p>
        </p:txBody>
      </p:sp>
      <p:sp>
        <p:nvSpPr>
          <p:cNvPr id="496" name="Google Shape;496;p49"/>
          <p:cNvSpPr txBox="1"/>
          <p:nvPr>
            <p:ph idx="1" type="body"/>
          </p:nvPr>
        </p:nvSpPr>
        <p:spPr>
          <a:xfrm>
            <a:off x="2209800" y="14478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Điều trị thiếu máu: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	- Truyền HC lắng nâng Hb ≥ 10g/dl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		1ml/kg HCL  …….	Hct lên 1%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		2ml/kg máu tp…….	Hct lên 1%	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		Truyền trong 3-4h.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	- Truyền máu tươi nếu chưa có HCL và bn cần truyền máu gấp.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0"/>
              <a:buFont typeface="Calibri"/>
              <a:buNone/>
            </a:pPr>
            <a:r>
              <a:rPr lang="en-US">
                <a:solidFill>
                  <a:schemeClr val="hlink"/>
                </a:solidFill>
              </a:rPr>
              <a:t>Điều trị</a:t>
            </a:r>
            <a:endParaRPr/>
          </a:p>
        </p:txBody>
      </p:sp>
      <p:sp>
        <p:nvSpPr>
          <p:cNvPr id="502" name="Google Shape;502;p50"/>
          <p:cNvSpPr txBox="1"/>
          <p:nvPr>
            <p:ph idx="1" type="body"/>
          </p:nvPr>
        </p:nvSpPr>
        <p:spPr>
          <a:xfrm>
            <a:off x="1981200" y="16764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Thải sắt: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/>
              <a:t>Chỉ định: trẻ &gt; 3 tuổi và Ferritin &gt; 1000 ng/ml.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/>
              <a:t>Thuốc: desferoxamin 30-40 mg/kg/ 8-12h ban đêm, TB,TDD, TTM.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/>
              <a:t>Độc tính: điếc (trẻ &lt; 3tuổi, liều &gt; 50mg/kg), mù đêm, mù màu, đỏ nơi tiêm…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1"/>
          <p:cNvSpPr txBox="1"/>
          <p:nvPr>
            <p:ph idx="1" type="body"/>
          </p:nvPr>
        </p:nvSpPr>
        <p:spPr>
          <a:xfrm>
            <a:off x="1981200" y="1524000"/>
            <a:ext cx="80010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Hồng câù lắng: 1 đơn vị 125 ml (tách từ 250 ml máu toàn phần)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- Đăng kí và lãnh 125 ml HCL cùng nhóm TTM 40 ml/giờ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Thuốc hỗ thợ: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/>
              <a:t>Acid folic 5mg	1viên uống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/>
              <a:t>Vitamin E 400ui	1viên uống</a:t>
            </a:r>
            <a:endParaRPr/>
          </a:p>
        </p:txBody>
      </p:sp>
      <p:sp>
        <p:nvSpPr>
          <p:cNvPr id="508" name="Google Shape;508;p51"/>
          <p:cNvSpPr txBox="1"/>
          <p:nvPr>
            <p:ph type="title"/>
          </p:nvPr>
        </p:nvSpPr>
        <p:spPr>
          <a:xfrm>
            <a:off x="2209800" y="152400"/>
            <a:ext cx="68707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Y LỆNH: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2"/>
          <p:cNvSpPr txBox="1"/>
          <p:nvPr>
            <p:ph type="title"/>
          </p:nvPr>
        </p:nvSpPr>
        <p:spPr>
          <a:xfrm>
            <a:off x="21336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0"/>
              <a:buFont typeface="Calibri"/>
              <a:buNone/>
            </a:pPr>
            <a:r>
              <a:rPr lang="en-US">
                <a:solidFill>
                  <a:schemeClr val="hlink"/>
                </a:solidFill>
              </a:rPr>
              <a:t>Điều trị</a:t>
            </a:r>
            <a:endParaRPr/>
          </a:p>
        </p:txBody>
      </p:sp>
      <p:sp>
        <p:nvSpPr>
          <p:cNvPr id="514" name="Google Shape;514;p52"/>
          <p:cNvSpPr txBox="1"/>
          <p:nvPr>
            <p:ph idx="1" type="body"/>
          </p:nvPr>
        </p:nvSpPr>
        <p:spPr>
          <a:xfrm>
            <a:off x="2133600" y="1371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Cắt lách: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/>
              <a:t>	Trẻ &gt; 5 tuổi.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/>
              <a:t>	Lách quá to dọa vỡ.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/>
              <a:t>	βThalassemia + HbE.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/>
              <a:t>	Lách to cường lách ( giảm 3 dòng).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/>
              <a:t>	Lượng HCL &gt; 250 ml/kg/năm.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/>
              <a:t>	Khoảng cách giữa 2 lần truyền &lt; 3 tuần.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3"/>
          <p:cNvSpPr txBox="1"/>
          <p:nvPr>
            <p:ph type="title"/>
          </p:nvPr>
        </p:nvSpPr>
        <p:spPr>
          <a:xfrm>
            <a:off x="220980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0"/>
              <a:buFont typeface="Calibri"/>
              <a:buNone/>
            </a:pPr>
            <a:r>
              <a:rPr lang="en-US">
                <a:solidFill>
                  <a:schemeClr val="hlink"/>
                </a:solidFill>
              </a:rPr>
              <a:t>Điều trị</a:t>
            </a:r>
            <a:endParaRPr/>
          </a:p>
        </p:txBody>
      </p:sp>
      <p:sp>
        <p:nvSpPr>
          <p:cNvPr id="520" name="Google Shape;520;p53"/>
          <p:cNvSpPr txBox="1"/>
          <p:nvPr>
            <p:ph idx="1" type="body"/>
          </p:nvPr>
        </p:nvSpPr>
        <p:spPr>
          <a:xfrm>
            <a:off x="2209800" y="1524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Biến chứng sau cắt lách: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	- Nhiễm trùng: Phế cầu, HI, NMC.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		Phòng ngừa: tuổi &gt; 5tuổi, chủng ngừa trước cắt lách, uống PNC sau cắt lách đến 15 tuổi. Kháng sinh, phòng sốt rét khi cần.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	- Tăng BC, TC. Điều trị: dùng Aspirin.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0"/>
              <a:buFont typeface="Calibri"/>
              <a:buNone/>
            </a:pPr>
            <a:r>
              <a:rPr lang="en-US">
                <a:solidFill>
                  <a:schemeClr val="hlink"/>
                </a:solidFill>
              </a:rPr>
              <a:t>Giáo dục sức khỏe</a:t>
            </a:r>
            <a:endParaRPr/>
          </a:p>
        </p:txBody>
      </p:sp>
      <p:sp>
        <p:nvSpPr>
          <p:cNvPr id="527" name="Google Shape;527;p5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Điện di Hb cho các thành viên trong gđ.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Tư vấn trước lập gđ.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Chẩn đoán trước sinh bằng cách khảo sát DNA bào thai.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áº¿t quáº£ hÃ¬nh áº£nh cho xin chÃ¢n thÃ nh cáº£m Æ¡n" id="532" name="Google Shape;53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7041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</a:rPr>
              <a:t>TÌNH HUỐNG 1</a:t>
            </a:r>
            <a:endParaRPr/>
          </a:p>
        </p:txBody>
      </p:sp>
      <p:sp>
        <p:nvSpPr>
          <p:cNvPr id="130" name="Google Shape;130;p6"/>
          <p:cNvSpPr txBox="1"/>
          <p:nvPr>
            <p:ph idx="1" type="body"/>
          </p:nvPr>
        </p:nvSpPr>
        <p:spPr>
          <a:xfrm>
            <a:off x="362309" y="1825625"/>
            <a:ext cx="1099149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</a:pPr>
            <a:r>
              <a:rPr b="1" lang="en-US" sz="2800">
                <a:solidFill>
                  <a:srgbClr val="1E4E79"/>
                </a:solidFill>
              </a:rPr>
              <a:t>Thời gian xuất hiện</a:t>
            </a:r>
            <a:endParaRPr b="1" sz="2800">
              <a:solidFill>
                <a:srgbClr val="1E4E79"/>
              </a:solidFill>
            </a:endParaRPr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Hỏi các </a:t>
            </a:r>
            <a:r>
              <a:rPr b="1" lang="en-US" sz="2800">
                <a:solidFill>
                  <a:srgbClr val="1E4E79"/>
                </a:solidFill>
              </a:rPr>
              <a:t>triệu chứng đi kèm </a:t>
            </a:r>
            <a:r>
              <a:rPr lang="en-US" sz="2800"/>
              <a:t>như sốt, vàng da, chấm xuất huyết. 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Hỏi các </a:t>
            </a:r>
            <a:r>
              <a:rPr b="1" lang="en-US" sz="2800">
                <a:solidFill>
                  <a:srgbClr val="1E4E79"/>
                </a:solidFill>
              </a:rPr>
              <a:t>can thiệp trước đây </a:t>
            </a:r>
            <a:r>
              <a:rPr lang="en-US" sz="2800"/>
              <a:t>: thuốc ( dân gian, thảo dược, đông tây y), chế độ dinh dưỡng đặc biệt truyền miệng, hay kiêng ăn.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</a:rPr>
              <a:t>TÌNH HUỐNG 1</a:t>
            </a:r>
            <a:endParaRPr/>
          </a:p>
        </p:txBody>
      </p:sp>
      <p:sp>
        <p:nvSpPr>
          <p:cNvPr id="136" name="Google Shape;136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</a:pPr>
            <a:r>
              <a:rPr b="1" lang="en-US">
                <a:solidFill>
                  <a:srgbClr val="1E4E79"/>
                </a:solidFill>
              </a:rPr>
              <a:t>Đánh giá chế độ ăn: </a:t>
            </a:r>
            <a:r>
              <a:rPr lang="en-US"/>
              <a:t>rất cần thiết giúp phân loại thiếu máu.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Khai thác kỹ thời điểm ăn dặm và tính chất bữa ăn.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</a:pPr>
            <a:r>
              <a:rPr b="1" lang="en-US">
                <a:solidFill>
                  <a:srgbClr val="1E4E79"/>
                </a:solidFill>
              </a:rPr>
              <a:t>Tiền căn sản khoa: </a:t>
            </a:r>
            <a:r>
              <a:rPr lang="en-US"/>
              <a:t>sanh non nhẹ cân hay sanh đôi sanh ba dễ bị thiếu máu do giảm dự trữ sắt.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</a:pPr>
            <a:r>
              <a:rPr b="1" lang="en-US">
                <a:solidFill>
                  <a:srgbClr val="1E4E79"/>
                </a:solidFill>
              </a:rPr>
              <a:t>Tiền căn gia đình.</a:t>
            </a:r>
            <a:endParaRPr b="1">
              <a:solidFill>
                <a:srgbClr val="1E4E79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</a:rPr>
              <a:t>TÌNH HUỐNG 1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42" name="Google Shape;142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u="sng"/>
              <a:t>TÌNH HUỐNG 1</a:t>
            </a:r>
            <a:r>
              <a:rPr lang="en-US"/>
              <a:t>. Bệnh nhân nữ 2 tuổi, nhập viện vì da xanh xao 3 tháng nay. Khám em tỉnh, mệt khi lên cầu thang. M 130 l/p, HA 90/60 mmHg, CN 12 kg. Không sốt, không xuất huyết da niêm. Da niêm nhạt, lòng bàn tay nhạt, không vàng mắt, gan 1 cm, lách không sờ chạm. Bé ăn được ½ chén cháo x 2 cữ/ ngày, uống 1000 ml sữa.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</a:rPr>
              <a:t>TÌNH HUỐNG 1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48" name="Google Shape;148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3200"/>
              <a:t>2. Bạn cần khám thêm dấu hiệu gì để chẩn đoán bệnh? Tại sao?</a:t>
            </a:r>
            <a:endParaRPr b="1" sz="32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2019-06-12T22:52:34Z</dcterms:created>
  <dc:creator>Microsoft Office User</dc:creator>
</cp:coreProperties>
</file>