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hNwtD96iC6PfP0FL/hekVYEIy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3ACB20-1A02-4973-8895-70CCE3D4AEC8}">
  <a:tblStyle styleId="{643ACB20-1A02-4973-8895-70CCE3D4AEC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BỆNH ÁN NHI KHOA</a:t>
            </a:r>
            <a:br>
              <a:rPr lang="en-US"/>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39" name="Google Shape;139;p10"/>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Bụng</a:t>
            </a:r>
            <a:endParaRPr/>
          </a:p>
          <a:p>
            <a:pPr indent="0" lvl="0" marL="0" rtl="0" algn="l">
              <a:lnSpc>
                <a:spcPct val="90000"/>
              </a:lnSpc>
              <a:spcBef>
                <a:spcPts val="1000"/>
              </a:spcBef>
              <a:spcAft>
                <a:spcPts val="0"/>
              </a:spcAft>
              <a:buClr>
                <a:schemeClr val="dk1"/>
              </a:buClr>
              <a:buSzPts val="2800"/>
              <a:buNone/>
            </a:pPr>
            <a:r>
              <a:rPr lang="en-US"/>
              <a:t>- Cân đối, di động theo nhịp thở</a:t>
            </a:r>
            <a:endParaRPr/>
          </a:p>
          <a:p>
            <a:pPr indent="0" lvl="0" marL="0" rtl="0" algn="l">
              <a:lnSpc>
                <a:spcPct val="90000"/>
              </a:lnSpc>
              <a:spcBef>
                <a:spcPts val="1000"/>
              </a:spcBef>
              <a:spcAft>
                <a:spcPts val="0"/>
              </a:spcAft>
              <a:buClr>
                <a:schemeClr val="dk1"/>
              </a:buClr>
              <a:buSzPts val="2800"/>
              <a:buNone/>
            </a:pPr>
            <a:r>
              <a:rPr lang="en-US"/>
              <a:t>- Rốn sạch, không chảy dịch, mủ</a:t>
            </a:r>
            <a:endParaRPr/>
          </a:p>
          <a:p>
            <a:pPr indent="0" lvl="0" marL="0" rtl="0" algn="l">
              <a:lnSpc>
                <a:spcPct val="90000"/>
              </a:lnSpc>
              <a:spcBef>
                <a:spcPts val="1000"/>
              </a:spcBef>
              <a:spcAft>
                <a:spcPts val="0"/>
              </a:spcAft>
              <a:buClr>
                <a:schemeClr val="dk1"/>
              </a:buClr>
              <a:buSzPts val="2800"/>
              <a:buNone/>
            </a:pPr>
            <a:r>
              <a:rPr lang="en-US"/>
              <a:t>- Bụng mềm, không điểm đau</a:t>
            </a:r>
            <a:endParaRPr/>
          </a:p>
          <a:p>
            <a:pPr indent="0" lvl="0" marL="0" rtl="0" algn="l">
              <a:lnSpc>
                <a:spcPct val="90000"/>
              </a:lnSpc>
              <a:spcBef>
                <a:spcPts val="1000"/>
              </a:spcBef>
              <a:spcAft>
                <a:spcPts val="0"/>
              </a:spcAft>
              <a:buClr>
                <a:schemeClr val="dk1"/>
              </a:buClr>
              <a:buSzPts val="2800"/>
              <a:buNone/>
            </a:pPr>
            <a:r>
              <a:rPr lang="en-US"/>
              <a:t>- Gan 2 cm HSP , lách mấp mé HST</a:t>
            </a:r>
            <a:endParaRPr/>
          </a:p>
          <a:p>
            <a:pPr indent="0" lvl="0" marL="0" rtl="0" algn="l">
              <a:lnSpc>
                <a:spcPct val="90000"/>
              </a:lnSpc>
              <a:spcBef>
                <a:spcPts val="1000"/>
              </a:spcBef>
              <a:spcAft>
                <a:spcPts val="0"/>
              </a:spcAft>
              <a:buClr>
                <a:schemeClr val="dk1"/>
              </a:buClr>
              <a:buSzPts val="2800"/>
              <a:buNone/>
            </a:pPr>
            <a:r>
              <a:rPr b="1" lang="en-US"/>
              <a:t>Tiết niệu, sinh dục</a:t>
            </a:r>
            <a:endParaRPr/>
          </a:p>
          <a:p>
            <a:pPr indent="0" lvl="0" marL="0" rtl="0" algn="l">
              <a:lnSpc>
                <a:spcPct val="90000"/>
              </a:lnSpc>
              <a:spcBef>
                <a:spcPts val="1000"/>
              </a:spcBef>
              <a:spcAft>
                <a:spcPts val="0"/>
              </a:spcAft>
              <a:buClr>
                <a:schemeClr val="dk1"/>
              </a:buClr>
              <a:buSzPts val="2800"/>
              <a:buNone/>
            </a:pPr>
            <a:r>
              <a:rPr lang="en-US"/>
              <a:t>- Cơ quan sinh dục, không đỏ, không dơ</a:t>
            </a:r>
            <a:endParaRPr/>
          </a:p>
          <a:p>
            <a:pPr indent="0" lvl="0" marL="0" rtl="0" algn="l">
              <a:lnSpc>
                <a:spcPct val="90000"/>
              </a:lnSpc>
              <a:spcBef>
                <a:spcPts val="1000"/>
              </a:spcBef>
              <a:spcAft>
                <a:spcPts val="0"/>
              </a:spcAft>
              <a:buClr>
                <a:schemeClr val="dk1"/>
              </a:buClr>
              <a:buSzPts val="2800"/>
              <a:buNone/>
            </a:pPr>
            <a:r>
              <a:rPr lang="en-US"/>
              <a:t>- Hậu môn bình thường, không dị tật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45" name="Google Shape;145;p11"/>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Tứ chi, cơ xương khớp</a:t>
            </a:r>
            <a:endParaRPr/>
          </a:p>
          <a:p>
            <a:pPr indent="0" lvl="0" marL="0" rtl="0" algn="l">
              <a:lnSpc>
                <a:spcPct val="90000"/>
              </a:lnSpc>
              <a:spcBef>
                <a:spcPts val="1000"/>
              </a:spcBef>
              <a:spcAft>
                <a:spcPts val="0"/>
              </a:spcAft>
              <a:buClr>
                <a:schemeClr val="dk1"/>
              </a:buClr>
              <a:buSzPts val="2800"/>
              <a:buNone/>
            </a:pPr>
            <a:r>
              <a:rPr lang="en-US"/>
              <a:t>- Tứ chi cân đối, không biến dạng</a:t>
            </a:r>
            <a:endParaRPr/>
          </a:p>
          <a:p>
            <a:pPr indent="0" lvl="0" marL="0" rtl="0" algn="l">
              <a:lnSpc>
                <a:spcPct val="90000"/>
              </a:lnSpc>
              <a:spcBef>
                <a:spcPts val="1000"/>
              </a:spcBef>
              <a:spcAft>
                <a:spcPts val="0"/>
              </a:spcAft>
              <a:buClr>
                <a:schemeClr val="dk1"/>
              </a:buClr>
              <a:buSzPts val="2800"/>
              <a:buNone/>
            </a:pPr>
            <a:r>
              <a:rPr lang="en-US"/>
              <a:t>- Cột sống không biến dạng</a:t>
            </a:r>
            <a:endParaRPr/>
          </a:p>
          <a:p>
            <a:pPr indent="0" lvl="0" marL="0" rtl="0" algn="l">
              <a:lnSpc>
                <a:spcPct val="90000"/>
              </a:lnSpc>
              <a:spcBef>
                <a:spcPts val="1000"/>
              </a:spcBef>
              <a:spcAft>
                <a:spcPts val="0"/>
              </a:spcAft>
              <a:buClr>
                <a:schemeClr val="dk1"/>
              </a:buClr>
              <a:buSzPts val="2800"/>
              <a:buNone/>
            </a:pPr>
            <a:r>
              <a:rPr b="1" lang="en-US"/>
              <a:t>Thần kinh</a:t>
            </a:r>
            <a:endParaRPr b="1"/>
          </a:p>
          <a:p>
            <a:pPr indent="0" lvl="0" marL="0" rtl="0" algn="l">
              <a:lnSpc>
                <a:spcPct val="90000"/>
              </a:lnSpc>
              <a:spcBef>
                <a:spcPts val="1000"/>
              </a:spcBef>
              <a:spcAft>
                <a:spcPts val="0"/>
              </a:spcAft>
              <a:buClr>
                <a:schemeClr val="dk1"/>
              </a:buClr>
              <a:buSzPts val="2800"/>
              <a:buNone/>
            </a:pPr>
            <a:r>
              <a:rPr lang="en-US"/>
              <a:t>- Thóp phẳng, đường kính thóp trước 2,5 cm</a:t>
            </a:r>
            <a:endParaRPr/>
          </a:p>
          <a:p>
            <a:pPr indent="0" lvl="0" marL="0" rtl="0" algn="l">
              <a:lnSpc>
                <a:spcPct val="90000"/>
              </a:lnSpc>
              <a:spcBef>
                <a:spcPts val="1000"/>
              </a:spcBef>
              <a:spcAft>
                <a:spcPts val="0"/>
              </a:spcAft>
              <a:buClr>
                <a:schemeClr val="dk1"/>
              </a:buClr>
              <a:buSzPts val="2800"/>
              <a:buNone/>
            </a:pPr>
            <a:r>
              <a:rPr lang="en-US"/>
              <a:t>- Không cử động bất thường, trương lực cơ bình thường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TÓM TẮT BỆNH ÁN</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Bệnh nhi nữ, 16 ngày tuổi, nhập viện vì sốt, bệnh 2 ngày</a:t>
            </a:r>
            <a:endParaRPr/>
          </a:p>
          <a:p>
            <a:pPr indent="0" lvl="0" marL="0" rtl="0" algn="l">
              <a:lnSpc>
                <a:spcPct val="90000"/>
              </a:lnSpc>
              <a:spcBef>
                <a:spcPts val="1000"/>
              </a:spcBef>
              <a:spcAft>
                <a:spcPts val="0"/>
              </a:spcAft>
              <a:buClr>
                <a:schemeClr val="dk1"/>
              </a:buClr>
              <a:buSzPts val="2800"/>
              <a:buNone/>
            </a:pPr>
            <a:r>
              <a:rPr lang="en-US"/>
              <a:t>TCCN:	Sốt </a:t>
            </a:r>
            <a:endParaRPr/>
          </a:p>
          <a:p>
            <a:pPr indent="0" lvl="0" marL="0" rtl="0" algn="l">
              <a:lnSpc>
                <a:spcPct val="90000"/>
              </a:lnSpc>
              <a:spcBef>
                <a:spcPts val="1000"/>
              </a:spcBef>
              <a:spcAft>
                <a:spcPts val="0"/>
              </a:spcAft>
              <a:buClr>
                <a:schemeClr val="dk1"/>
              </a:buClr>
              <a:buSzPts val="2800"/>
              <a:buNone/>
            </a:pPr>
            <a:r>
              <a:rPr lang="en-US"/>
              <a:t>	Bú giảm, quấy khóc ít </a:t>
            </a:r>
            <a:endParaRPr/>
          </a:p>
          <a:p>
            <a:pPr indent="0" lvl="0" marL="0" rtl="0" algn="l">
              <a:lnSpc>
                <a:spcPct val="90000"/>
              </a:lnSpc>
              <a:spcBef>
                <a:spcPts val="1000"/>
              </a:spcBef>
              <a:spcAft>
                <a:spcPts val="0"/>
              </a:spcAft>
              <a:buClr>
                <a:schemeClr val="dk1"/>
              </a:buClr>
              <a:buSzPts val="2800"/>
              <a:buNone/>
            </a:pPr>
            <a:r>
              <a:rPr lang="en-US"/>
              <a:t>	Sổ nước mũi trắng trong, không ho, không khò khè.</a:t>
            </a:r>
            <a:endParaRPr/>
          </a:p>
          <a:p>
            <a:pPr indent="0" lvl="0" marL="0" rtl="0" algn="l">
              <a:lnSpc>
                <a:spcPct val="90000"/>
              </a:lnSpc>
              <a:spcBef>
                <a:spcPts val="1000"/>
              </a:spcBef>
              <a:spcAft>
                <a:spcPts val="0"/>
              </a:spcAft>
              <a:buClr>
                <a:schemeClr val="dk1"/>
              </a:buClr>
              <a:buSzPts val="2800"/>
              <a:buNone/>
            </a:pPr>
            <a:r>
              <a:rPr lang="en-US"/>
              <a:t>TCTT:	Bé đừ, nhiệt độ 38</a:t>
            </a:r>
            <a:r>
              <a:rPr baseline="30000" lang="en-US"/>
              <a:t>o</a:t>
            </a:r>
            <a:r>
              <a:rPr lang="en-US"/>
              <a:t>C </a:t>
            </a:r>
            <a:endParaRPr/>
          </a:p>
          <a:p>
            <a:pPr indent="0" lvl="0" marL="0" rtl="0" algn="l">
              <a:lnSpc>
                <a:spcPct val="90000"/>
              </a:lnSpc>
              <a:spcBef>
                <a:spcPts val="1000"/>
              </a:spcBef>
              <a:spcAft>
                <a:spcPts val="0"/>
              </a:spcAft>
              <a:buClr>
                <a:schemeClr val="dk1"/>
              </a:buClr>
              <a:buSzPts val="2800"/>
              <a:buNone/>
            </a:pPr>
            <a:r>
              <a:rPr lang="en-US"/>
              <a:t>	Trương lực cơ giảm</a:t>
            </a:r>
            <a:endParaRPr/>
          </a:p>
          <a:p>
            <a:pPr indent="0" lvl="0" marL="0" rtl="0" algn="l">
              <a:lnSpc>
                <a:spcPct val="90000"/>
              </a:lnSpc>
              <a:spcBef>
                <a:spcPts val="1000"/>
              </a:spcBef>
              <a:spcAft>
                <a:spcPts val="0"/>
              </a:spcAft>
              <a:buClr>
                <a:schemeClr val="dk1"/>
              </a:buClr>
              <a:buSzPts val="2800"/>
              <a:buNone/>
            </a:pPr>
            <a:r>
              <a:rPr lang="en-US"/>
              <a:t>Tiền căn: Sanh non</a:t>
            </a:r>
            <a:endParaRPr/>
          </a:p>
          <a:p>
            <a:pPr indent="0" lvl="0" marL="0" rtl="0" algn="l">
              <a:lnSpc>
                <a:spcPct val="90000"/>
              </a:lnSpc>
              <a:spcBef>
                <a:spcPts val="1000"/>
              </a:spcBef>
              <a:spcAft>
                <a:spcPts val="0"/>
              </a:spcAft>
              <a:buClr>
                <a:schemeClr val="dk1"/>
              </a:buClr>
              <a:buSzPts val="2800"/>
              <a:buNone/>
            </a:pPr>
            <a:r>
              <a:rPr lang="en-US"/>
              <a:t>Mẹ trong thai kỳ khỏe mạnh, trước và sanh sinh không sốt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ĐẶT VẤN ĐỀ</a:t>
            </a:r>
            <a:endParaRPr/>
          </a:p>
        </p:txBody>
      </p:sp>
      <p:pic>
        <p:nvPicPr>
          <p:cNvPr id="157" name="Google Shape;157;p13"/>
          <p:cNvPicPr preferRelativeResize="0"/>
          <p:nvPr>
            <p:ph idx="1" type="body"/>
          </p:nvPr>
        </p:nvPicPr>
        <p:blipFill rotWithShape="1">
          <a:blip r:embed="rId3">
            <a:alphaModFix/>
          </a:blip>
          <a:srcRect b="0" l="0" r="0" t="0"/>
          <a:stretch/>
        </p:blipFill>
        <p:spPr>
          <a:xfrm>
            <a:off x="2909666" y="1825625"/>
            <a:ext cx="6372668" cy="43513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ĐẶT VẤN ĐỀ</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AutoNum type="arabicPeriod"/>
            </a:pPr>
            <a:r>
              <a:rPr lang="en-US" sz="3200"/>
              <a:t>Nhiễm trùng sơ sinh</a:t>
            </a:r>
            <a:endParaRPr sz="3200"/>
          </a:p>
          <a:p>
            <a:pPr indent="-514350" lvl="0" marL="514350" rtl="0" algn="l">
              <a:lnSpc>
                <a:spcPct val="90000"/>
              </a:lnSpc>
              <a:spcBef>
                <a:spcPts val="1000"/>
              </a:spcBef>
              <a:spcAft>
                <a:spcPts val="0"/>
              </a:spcAft>
              <a:buClr>
                <a:schemeClr val="dk1"/>
              </a:buClr>
              <a:buSzPts val="3200"/>
              <a:buAutoNum type="arabicPeriod"/>
            </a:pPr>
            <a:r>
              <a:rPr lang="en-US" sz="3200"/>
              <a:t>Trương lực cơ giảm</a:t>
            </a:r>
            <a:endParaRPr sz="3200"/>
          </a:p>
          <a:p>
            <a:pPr indent="-514350" lvl="0" marL="514350" rtl="0" algn="l">
              <a:lnSpc>
                <a:spcPct val="90000"/>
              </a:lnSpc>
              <a:spcBef>
                <a:spcPts val="1000"/>
              </a:spcBef>
              <a:spcAft>
                <a:spcPts val="0"/>
              </a:spcAft>
              <a:buClr>
                <a:schemeClr val="dk1"/>
              </a:buClr>
              <a:buSzPts val="3200"/>
              <a:buAutoNum type="arabicPeriod"/>
            </a:pPr>
            <a:r>
              <a:rPr lang="en-US" sz="3200"/>
              <a:t>Sanh non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SƠ BỘ</a:t>
            </a:r>
            <a:endParaRPr/>
          </a:p>
        </p:txBody>
      </p:sp>
      <p:pic>
        <p:nvPicPr>
          <p:cNvPr id="169" name="Google Shape;169;p15"/>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SƠ BỘ</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Nhiễm trùng huyết sơ sinh – TD Viêm màng não – TD Hạ đường huyết – Sanh non 35 tuần</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pic>
        <p:nvPicPr>
          <p:cNvPr id="181" name="Google Shape;181;p17"/>
          <p:cNvPicPr preferRelativeResize="0"/>
          <p:nvPr>
            <p:ph idx="1" type="body"/>
          </p:nvPr>
        </p:nvPicPr>
        <p:blipFill rotWithShape="1">
          <a:blip r:embed="rId3">
            <a:alphaModFix/>
          </a:blip>
          <a:srcRect b="0" l="0" r="0" t="0"/>
          <a:stretch/>
        </p:blipFill>
        <p:spPr>
          <a:xfrm>
            <a:off x="4000500" y="2420144"/>
            <a:ext cx="4191000" cy="3162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187" name="Google Shape;187;p18"/>
          <p:cNvSpPr txBox="1"/>
          <p:nvPr>
            <p:ph idx="1" type="body"/>
          </p:nvPr>
        </p:nvSpPr>
        <p:spPr>
          <a:xfrm>
            <a:off x="838200" y="1325563"/>
            <a:ext cx="10515600" cy="486612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Nằm phòng cấp cứu</a:t>
            </a:r>
            <a:endParaRPr/>
          </a:p>
          <a:p>
            <a:pPr indent="0" lvl="0" marL="0" rtl="0" algn="l">
              <a:lnSpc>
                <a:spcPct val="90000"/>
              </a:lnSpc>
              <a:spcBef>
                <a:spcPts val="1000"/>
              </a:spcBef>
              <a:spcAft>
                <a:spcPts val="0"/>
              </a:spcAft>
              <a:buClr>
                <a:schemeClr val="dk1"/>
              </a:buClr>
              <a:buSzPts val="2800"/>
              <a:buNone/>
            </a:pPr>
            <a:r>
              <a:rPr lang="en-US"/>
              <a:t>Đầu cao 30</a:t>
            </a:r>
            <a:endParaRPr baseline="30000"/>
          </a:p>
          <a:p>
            <a:pPr indent="0" lvl="0" marL="0" rtl="0" algn="l">
              <a:lnSpc>
                <a:spcPct val="90000"/>
              </a:lnSpc>
              <a:spcBef>
                <a:spcPts val="1000"/>
              </a:spcBef>
              <a:spcAft>
                <a:spcPts val="0"/>
              </a:spcAft>
              <a:buClr>
                <a:srgbClr val="FF0000"/>
              </a:buClr>
              <a:buSzPts val="2800"/>
              <a:buNone/>
            </a:pPr>
            <a:r>
              <a:rPr baseline="30000" lang="en-US">
                <a:solidFill>
                  <a:srgbClr val="FF0000"/>
                </a:solidFill>
              </a:rPr>
              <a:t>1</a:t>
            </a:r>
            <a:r>
              <a:rPr lang="en-US"/>
              <a:t> Ampicillin 1g	0,13g x </a:t>
            </a:r>
            <a:r>
              <a:rPr lang="en-US">
                <a:solidFill>
                  <a:srgbClr val="FF0000"/>
                </a:solidFill>
              </a:rPr>
              <a:t>3</a:t>
            </a:r>
            <a:r>
              <a:rPr lang="en-US"/>
              <a:t> (TMC)</a:t>
            </a:r>
            <a:endParaRPr/>
          </a:p>
          <a:p>
            <a:pPr indent="0" lvl="0" marL="0" rtl="0" algn="l">
              <a:lnSpc>
                <a:spcPct val="90000"/>
              </a:lnSpc>
              <a:spcBef>
                <a:spcPts val="1000"/>
              </a:spcBef>
              <a:spcAft>
                <a:spcPts val="0"/>
              </a:spcAft>
              <a:buClr>
                <a:srgbClr val="FF0000"/>
              </a:buClr>
              <a:buSzPts val="2800"/>
              <a:buNone/>
            </a:pPr>
            <a:r>
              <a:rPr baseline="30000" lang="en-US">
                <a:solidFill>
                  <a:srgbClr val="FF0000"/>
                </a:solidFill>
              </a:rPr>
              <a:t>1</a:t>
            </a:r>
            <a:r>
              <a:rPr lang="en-US"/>
              <a:t> Gentamycin 0,08g	0,013g (TB)</a:t>
            </a:r>
            <a:endParaRPr/>
          </a:p>
          <a:p>
            <a:pPr indent="0" lvl="0" marL="0" rtl="0" algn="l">
              <a:lnSpc>
                <a:spcPct val="90000"/>
              </a:lnSpc>
              <a:spcBef>
                <a:spcPts val="1000"/>
              </a:spcBef>
              <a:spcAft>
                <a:spcPts val="0"/>
              </a:spcAft>
              <a:buClr>
                <a:schemeClr val="dk1"/>
              </a:buClr>
              <a:buSzPts val="2800"/>
              <a:buNone/>
            </a:pPr>
            <a:r>
              <a:rPr lang="en-US"/>
              <a:t>Vitamin K1 0,01g</a:t>
            </a:r>
            <a:endParaRPr/>
          </a:p>
          <a:p>
            <a:pPr indent="0" lvl="0" marL="0" rtl="0" algn="l">
              <a:lnSpc>
                <a:spcPct val="90000"/>
              </a:lnSpc>
              <a:spcBef>
                <a:spcPts val="1000"/>
              </a:spcBef>
              <a:spcAft>
                <a:spcPts val="0"/>
              </a:spcAft>
              <a:buClr>
                <a:schemeClr val="dk1"/>
              </a:buClr>
              <a:buSzPts val="2800"/>
              <a:buNone/>
            </a:pPr>
            <a:r>
              <a:rPr lang="en-US"/>
              <a:t>0,001g (TB)</a:t>
            </a:r>
            <a:endParaRPr/>
          </a:p>
          <a:p>
            <a:pPr indent="0" lvl="0" marL="0" rtl="0" algn="l">
              <a:lnSpc>
                <a:spcPct val="90000"/>
              </a:lnSpc>
              <a:spcBef>
                <a:spcPts val="1000"/>
              </a:spcBef>
              <a:spcAft>
                <a:spcPts val="0"/>
              </a:spcAft>
              <a:buClr>
                <a:schemeClr val="dk1"/>
              </a:buClr>
              <a:buSzPts val="2800"/>
              <a:buNone/>
            </a:pPr>
            <a:r>
              <a:rPr lang="en-US"/>
              <a:t>Paracetamol 0,08g</a:t>
            </a:r>
            <a:endParaRPr/>
          </a:p>
          <a:p>
            <a:pPr indent="0" lvl="0" marL="0" rtl="0" algn="l">
              <a:lnSpc>
                <a:spcPct val="90000"/>
              </a:lnSpc>
              <a:spcBef>
                <a:spcPts val="1000"/>
              </a:spcBef>
              <a:spcAft>
                <a:spcPts val="0"/>
              </a:spcAft>
              <a:buClr>
                <a:schemeClr val="dk1"/>
              </a:buClr>
              <a:buSzPts val="2800"/>
              <a:buNone/>
            </a:pPr>
            <a:r>
              <a:rPr lang="en-US"/>
              <a:t>1/3 gói x 4 (uống) khi sốt &gt; 38</a:t>
            </a:r>
            <a:r>
              <a:rPr baseline="30000" lang="en-US"/>
              <a:t>o</a:t>
            </a:r>
            <a:r>
              <a:rPr lang="en-US"/>
              <a:t>C cách 4-6 giờ</a:t>
            </a:r>
            <a:endParaRPr/>
          </a:p>
          <a:p>
            <a:pPr indent="0" lvl="0" marL="0" rtl="0" algn="l">
              <a:lnSpc>
                <a:spcPct val="90000"/>
              </a:lnSpc>
              <a:spcBef>
                <a:spcPts val="1000"/>
              </a:spcBef>
              <a:spcAft>
                <a:spcPts val="0"/>
              </a:spcAft>
              <a:buClr>
                <a:schemeClr val="dk1"/>
              </a:buClr>
              <a:buSzPts val="2800"/>
              <a:buNone/>
            </a:pPr>
            <a:r>
              <a:rPr lang="en-US"/>
              <a:t>1SNNC – SM/SN. 50ml x 8 (G)	</a:t>
            </a:r>
            <a:endParaRPr/>
          </a:p>
          <a:p>
            <a:pPr indent="0" lvl="0" marL="0" rtl="0" algn="l">
              <a:lnSpc>
                <a:spcPct val="90000"/>
              </a:lnSpc>
              <a:spcBef>
                <a:spcPts val="1000"/>
              </a:spcBef>
              <a:spcAft>
                <a:spcPts val="0"/>
              </a:spcAft>
              <a:buClr>
                <a:schemeClr val="dk1"/>
              </a:buClr>
              <a:buSzPts val="2800"/>
              <a:buNone/>
            </a:pPr>
            <a:r>
              <a:rPr lang="en-US"/>
              <a:t>Chăm sóc cấp 2</a:t>
            </a:r>
            <a:endParaRPr/>
          </a:p>
          <a:p>
            <a:pPr indent="0" lvl="0" marL="0" rtl="0" algn="l">
              <a:lnSpc>
                <a:spcPct val="90000"/>
              </a:lnSpc>
              <a:spcBef>
                <a:spcPts val="1000"/>
              </a:spcBef>
              <a:spcAft>
                <a:spcPts val="0"/>
              </a:spcAft>
              <a:buClr>
                <a:schemeClr val="dk1"/>
              </a:buClr>
              <a:buSzPts val="2800"/>
              <a:buNone/>
            </a:pPr>
            <a:r>
              <a:t/>
            </a:r>
            <a:endParaRPr baseline="30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ĐỀ NGHỊ CẬN LÂM SÀNG</a:t>
            </a:r>
            <a:endParaRPr/>
          </a:p>
        </p:txBody>
      </p:sp>
      <p:pic>
        <p:nvPicPr>
          <p:cNvPr id="194" name="Google Shape;194;p19"/>
          <p:cNvPicPr preferRelativeResize="0"/>
          <p:nvPr/>
        </p:nvPicPr>
        <p:blipFill rotWithShape="1">
          <a:blip r:embed="rId3">
            <a:alphaModFix/>
          </a:blip>
          <a:srcRect b="0" l="0" r="0" t="0"/>
          <a:stretch/>
        </p:blipFill>
        <p:spPr>
          <a:xfrm>
            <a:off x="4598418" y="2978727"/>
            <a:ext cx="4683915" cy="3198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HÀNH CHÍNH</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 lvl="0" marL="228600" rtl="0" algn="l">
              <a:lnSpc>
                <a:spcPct val="90000"/>
              </a:lnSpc>
              <a:spcBef>
                <a:spcPts val="0"/>
              </a:spcBef>
              <a:spcAft>
                <a:spcPts val="0"/>
              </a:spcAft>
              <a:buClr>
                <a:schemeClr val="dk1"/>
              </a:buClr>
              <a:buSzPts val="3200"/>
              <a:buFont typeface="Noto Sans Symbols"/>
              <a:buNone/>
            </a:pPr>
            <a:r>
              <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Họ tên: N. N. K. L.     Giới tính: Nữ</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Ngày sinh: 05/02/2021</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Địa chỉ: Ấp 7 Xuân Tâm- Xuân Lộc- Đồng Nai</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Họ tên bố: N.V.T, 30 tuổi, công nhân, TĐHV 10/12</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Họ tên mẹ: N.T.H, 28 tuổi, công nhân, TĐHV 9/12</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Ngày nhập viện: 11h ngày 20/02/20201</a:t>
            </a:r>
            <a:endParaRPr/>
          </a:p>
          <a:p>
            <a:pPr indent="-25400" lvl="0" marL="228600" rtl="0" algn="l">
              <a:lnSpc>
                <a:spcPct val="90000"/>
              </a:lnSpc>
              <a:spcBef>
                <a:spcPts val="1000"/>
              </a:spcBef>
              <a:spcAft>
                <a:spcPts val="0"/>
              </a:spcAft>
              <a:buClr>
                <a:schemeClr val="dk1"/>
              </a:buClr>
              <a:buSzPts val="3200"/>
              <a:buFont typeface="Noto Sans Symbols"/>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LÚC NHẬP VIỆN</a:t>
            </a: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800"/>
              <a:buNone/>
            </a:pPr>
            <a:r>
              <a:rPr lang="en-US"/>
              <a:t>ĐỀ NGHỊ CẬN LÂM SÀNG</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CTM, PMNB</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CRP, Ure, Creatinin, đường huyết</a:t>
            </a:r>
            <a:endParaRPr sz="2800"/>
          </a:p>
          <a:p>
            <a:pPr indent="-228600" lvl="1" marL="685800" rtl="0" algn="l">
              <a:lnSpc>
                <a:spcPct val="150000"/>
              </a:lnSpc>
              <a:spcBef>
                <a:spcPts val="500"/>
              </a:spcBef>
              <a:spcAft>
                <a:spcPts val="0"/>
              </a:spcAft>
              <a:buClr>
                <a:schemeClr val="dk1"/>
              </a:buClr>
              <a:buSzPts val="2800"/>
              <a:buFont typeface="Noto Sans Symbols"/>
              <a:buChar char="⮚"/>
            </a:pPr>
            <a:r>
              <a:rPr lang="en-US" sz="2800"/>
              <a:t>Cấy máu (nuôi cấy, KSĐ)</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CDTS ???</a:t>
            </a:r>
            <a:endParaRPr/>
          </a:p>
          <a:p>
            <a:pPr indent="-228600" lvl="1" marL="685800" rtl="0" algn="l">
              <a:lnSpc>
                <a:spcPct val="150000"/>
              </a:lnSpc>
              <a:spcBef>
                <a:spcPts val="500"/>
              </a:spcBef>
              <a:spcAft>
                <a:spcPts val="0"/>
              </a:spcAft>
              <a:buClr>
                <a:schemeClr val="dk1"/>
              </a:buClr>
              <a:buSzPts val="2800"/>
              <a:buFont typeface="Noto Sans Symbols"/>
              <a:buChar char="⮚"/>
            </a:pPr>
            <a:r>
              <a:rPr lang="en-US" sz="2800"/>
              <a:t>Siêu âm não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256309"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KẾT QUẢ CLS</a:t>
            </a:r>
            <a:endParaRPr/>
          </a:p>
        </p:txBody>
      </p:sp>
      <p:graphicFrame>
        <p:nvGraphicFramePr>
          <p:cNvPr id="206" name="Google Shape;206;p21"/>
          <p:cNvGraphicFramePr/>
          <p:nvPr/>
        </p:nvGraphicFramePr>
        <p:xfrm>
          <a:off x="1163782" y="1039091"/>
          <a:ext cx="3000000" cy="3000000"/>
        </p:xfrm>
        <a:graphic>
          <a:graphicData uri="http://schemas.openxmlformats.org/drawingml/2006/table">
            <a:tbl>
              <a:tblPr bandRow="1" firstCol="1" firstRow="1">
                <a:noFill/>
                <a:tableStyleId>{643ACB20-1A02-4973-8895-70CCE3D4AEC8}</a:tableStyleId>
              </a:tblPr>
              <a:tblGrid>
                <a:gridCol w="3044050"/>
                <a:gridCol w="2162750"/>
                <a:gridCol w="2161575"/>
                <a:gridCol w="2496025"/>
              </a:tblGrid>
              <a:tr h="235750">
                <a:tc>
                  <a:txBody>
                    <a:bodyPr/>
                    <a:lstStyle/>
                    <a:p>
                      <a:pPr indent="0" lvl="0" marL="0" marR="0" rtl="0" algn="l">
                        <a:lnSpc>
                          <a:spcPct val="115000"/>
                        </a:lnSpc>
                        <a:spcBef>
                          <a:spcPts val="0"/>
                        </a:spcBef>
                        <a:spcAft>
                          <a:spcPts val="0"/>
                        </a:spcAft>
                        <a:buNone/>
                      </a:pPr>
                      <a:r>
                        <a:rPr lang="en-US" sz="1100" u="none" cap="none" strike="noStrike"/>
                        <a:t>TÊN XÉT NGHIỆM</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100" u="none" cap="none" strike="noStrike"/>
                        <a:t>Kêt quả</a:t>
                      </a:r>
                      <a:endParaRPr sz="900" u="none" cap="none" strike="noStrike">
                        <a:latin typeface="Calibri"/>
                        <a:ea typeface="Calibri"/>
                        <a:cs typeface="Calibri"/>
                        <a:sym typeface="Calibri"/>
                      </a:endParaRPr>
                    </a:p>
                  </a:txBody>
                  <a:tcPr marT="0" marB="0" marR="58275" marL="58275"/>
                </a:tc>
                <a:tc>
                  <a:txBody>
                    <a:bodyPr/>
                    <a:lstStyle/>
                    <a:p>
                      <a:pPr indent="0" lvl="0" marL="0" marR="0" rtl="0" algn="l">
                        <a:lnSpc>
                          <a:spcPct val="115000"/>
                        </a:lnSpc>
                        <a:spcBef>
                          <a:spcPts val="0"/>
                        </a:spcBef>
                        <a:spcAft>
                          <a:spcPts val="0"/>
                        </a:spcAft>
                        <a:buNone/>
                      </a:pPr>
                      <a:r>
                        <a:rPr lang="en-US" sz="1100" u="none" cap="none" strike="noStrike"/>
                        <a:t>CSBT</a:t>
                      </a:r>
                      <a:endParaRPr sz="900" u="none" cap="none" strike="noStrike">
                        <a:latin typeface="Calibri"/>
                        <a:ea typeface="Calibri"/>
                        <a:cs typeface="Calibri"/>
                        <a:sym typeface="Calibri"/>
                      </a:endParaRPr>
                    </a:p>
                  </a:txBody>
                  <a:tcPr marT="0" marB="0" marR="58275" marL="58275"/>
                </a:tc>
                <a:tc>
                  <a:txBody>
                    <a:bodyPr/>
                    <a:lstStyle/>
                    <a:p>
                      <a:pPr indent="0" lvl="0" marL="0" marR="0" rtl="0" algn="l">
                        <a:lnSpc>
                          <a:spcPct val="115000"/>
                        </a:lnSpc>
                        <a:spcBef>
                          <a:spcPts val="0"/>
                        </a:spcBef>
                        <a:spcAft>
                          <a:spcPts val="0"/>
                        </a:spcAft>
                        <a:buNone/>
                      </a:pPr>
                      <a:r>
                        <a:rPr lang="en-US" sz="1100" u="none" cap="none" strike="noStrike"/>
                        <a:t>ĐƠN VỊ</a:t>
                      </a:r>
                      <a:endParaRPr sz="9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WBC</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6.57</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4.0 – 12.0</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#NEU</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3.03</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3.0 – 5.8</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#EOS</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0.24</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0.05 – 0.25</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#BASO</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0.01</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0.015 – 0.05</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#LYMPH</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2.61</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1.5 – 3.0</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#MONO</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0.68</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0.285 – 0.5</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#IG</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0.09</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K/μL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%NEU</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46</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54 – 62</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%EOS</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3.7</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 – 3</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%BASO</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0.2</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0 – 0.75</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%LYMPH</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39.7</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25 – 33</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%MONO</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10.4</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 – 7</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%IG</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1.4</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RBC</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3.59</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12</a:t>
                      </a:r>
                      <a:r>
                        <a:rPr lang="en-US" sz="1400" u="none" cap="none" strike="noStrike"/>
                        <a:t>/L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HGB</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11.7</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11.5 – 14.5</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g/dL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HCT</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31.8</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33 – 43</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MCV</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88.6</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76 – 90</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fL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MCH</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32.6</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25 – 31</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pg</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MCHC</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36.8</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32 – 36</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g/dL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RDW</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14.2</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PLT</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239</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150 – 400</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x10</a:t>
                      </a:r>
                      <a:r>
                        <a:rPr baseline="30000" lang="en-US" sz="1400" u="none" cap="none" strike="noStrike"/>
                        <a:t>3</a:t>
                      </a:r>
                      <a:r>
                        <a:rPr lang="en-US" sz="1400" u="none" cap="none" strike="noStrike"/>
                        <a:t>/μL</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PDW</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10.4</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r>
              <a:tr h="243100">
                <a:tc>
                  <a:txBody>
                    <a:bodyPr/>
                    <a:lstStyle/>
                    <a:p>
                      <a:pPr indent="0" lvl="0" marL="0" marR="0" rtl="0" algn="l">
                        <a:lnSpc>
                          <a:spcPct val="115000"/>
                        </a:lnSpc>
                        <a:spcBef>
                          <a:spcPts val="0"/>
                        </a:spcBef>
                        <a:spcAft>
                          <a:spcPts val="0"/>
                        </a:spcAft>
                        <a:buNone/>
                      </a:pPr>
                      <a:r>
                        <a:rPr lang="en-US" sz="1100" u="none" cap="none" strike="noStrike"/>
                        <a:t>   MPV</a:t>
                      </a:r>
                      <a:endParaRPr sz="9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10.3</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 </a:t>
                      </a:r>
                      <a:endParaRPr sz="1400" u="none" cap="none" strike="noStrike">
                        <a:latin typeface="Calibri"/>
                        <a:ea typeface="Calibri"/>
                        <a:cs typeface="Calibri"/>
                        <a:sym typeface="Calibri"/>
                      </a:endParaRPr>
                    </a:p>
                  </a:txBody>
                  <a:tcPr marT="0" marB="0" marR="58275" marL="58275"/>
                </a:tc>
                <a:tc>
                  <a:txBody>
                    <a:bodyPr/>
                    <a:lstStyle/>
                    <a:p>
                      <a:pPr indent="0" lvl="0" marL="0" marR="0" rtl="0" algn="ctr">
                        <a:lnSpc>
                          <a:spcPct val="115000"/>
                        </a:lnSpc>
                        <a:spcBef>
                          <a:spcPts val="0"/>
                        </a:spcBef>
                        <a:spcAft>
                          <a:spcPts val="0"/>
                        </a:spcAft>
                        <a:buNone/>
                      </a:pPr>
                      <a:r>
                        <a:rPr lang="en-US" sz="1400" u="none" cap="none" strike="noStrike"/>
                        <a:t>fL</a:t>
                      </a:r>
                      <a:endParaRPr sz="1400" u="none" cap="none" strike="noStrike">
                        <a:latin typeface="Calibri"/>
                        <a:ea typeface="Calibri"/>
                        <a:cs typeface="Calibri"/>
                        <a:sym typeface="Calibri"/>
                      </a:endParaRPr>
                    </a:p>
                  </a:txBody>
                  <a:tcPr marT="0" marB="0" marR="58275" marL="582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KẾT QUẢ CLS</a:t>
            </a:r>
            <a:endParaRPr/>
          </a:p>
        </p:txBody>
      </p:sp>
      <p:sp>
        <p:nvSpPr>
          <p:cNvPr id="212" name="Google Shape;21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CRP</a:t>
            </a:r>
            <a:r>
              <a:rPr lang="en-US"/>
              <a:t> 6.1 mg/l</a:t>
            </a:r>
            <a:endParaRPr/>
          </a:p>
          <a:p>
            <a:pPr indent="0" lvl="0" marL="0" rtl="0" algn="l">
              <a:lnSpc>
                <a:spcPct val="90000"/>
              </a:lnSpc>
              <a:spcBef>
                <a:spcPts val="1000"/>
              </a:spcBef>
              <a:spcAft>
                <a:spcPts val="0"/>
              </a:spcAft>
              <a:buClr>
                <a:schemeClr val="dk1"/>
              </a:buClr>
              <a:buSzPts val="2800"/>
              <a:buNone/>
            </a:pPr>
            <a:r>
              <a:rPr b="1" lang="en-US"/>
              <a:t>ĐHMM</a:t>
            </a:r>
            <a:r>
              <a:rPr lang="en-US"/>
              <a:t> 3,2 mmol/l</a:t>
            </a:r>
            <a:endParaRPr/>
          </a:p>
          <a:p>
            <a:pPr indent="0" lvl="0" marL="0" rtl="0" algn="l">
              <a:lnSpc>
                <a:spcPct val="90000"/>
              </a:lnSpc>
              <a:spcBef>
                <a:spcPts val="1000"/>
              </a:spcBef>
              <a:spcAft>
                <a:spcPts val="0"/>
              </a:spcAft>
              <a:buClr>
                <a:schemeClr val="dk1"/>
              </a:buClr>
              <a:buSzPts val="2800"/>
              <a:buNone/>
            </a:pPr>
            <a:r>
              <a:t/>
            </a:r>
            <a:endParaRPr/>
          </a:p>
        </p:txBody>
      </p:sp>
      <p:pic>
        <p:nvPicPr>
          <p:cNvPr id="213" name="Google Shape;213;p22"/>
          <p:cNvPicPr preferRelativeResize="0"/>
          <p:nvPr/>
        </p:nvPicPr>
        <p:blipFill rotWithShape="1">
          <a:blip r:embed="rId3">
            <a:alphaModFix/>
          </a:blip>
          <a:srcRect b="0" l="0" r="0" t="0"/>
          <a:stretch/>
        </p:blipFill>
        <p:spPr>
          <a:xfrm>
            <a:off x="4000500" y="2420144"/>
            <a:ext cx="4191000" cy="3162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KẾT QUẢ CLS</a:t>
            </a:r>
            <a:endParaRPr/>
          </a:p>
        </p:txBody>
      </p:sp>
      <p:graphicFrame>
        <p:nvGraphicFramePr>
          <p:cNvPr id="219" name="Google Shape;219;p23"/>
          <p:cNvGraphicFramePr/>
          <p:nvPr/>
        </p:nvGraphicFramePr>
        <p:xfrm>
          <a:off x="1627909" y="1368203"/>
          <a:ext cx="3000000" cy="3000000"/>
        </p:xfrm>
        <a:graphic>
          <a:graphicData uri="http://schemas.openxmlformats.org/drawingml/2006/table">
            <a:tbl>
              <a:tblPr bandRow="1" firstCol="1" firstRow="1">
                <a:noFill/>
                <a:tableStyleId>{643ACB20-1A02-4973-8895-70CCE3D4AEC8}</a:tableStyleId>
              </a:tblPr>
              <a:tblGrid>
                <a:gridCol w="4468100"/>
                <a:gridCol w="4468100"/>
              </a:tblGrid>
              <a:tr h="411825">
                <a:tc>
                  <a:txBody>
                    <a:bodyPr/>
                    <a:lstStyle/>
                    <a:p>
                      <a:pPr indent="0" lvl="0" marL="0" marR="0" rtl="0" algn="l">
                        <a:lnSpc>
                          <a:spcPct val="115000"/>
                        </a:lnSpc>
                        <a:spcBef>
                          <a:spcPts val="0"/>
                        </a:spcBef>
                        <a:spcAft>
                          <a:spcPts val="0"/>
                        </a:spcAft>
                        <a:buNone/>
                      </a:pPr>
                      <a:r>
                        <a:rPr lang="en-US" sz="2400" u="none" cap="none" strike="noStrike"/>
                        <a:t> </a:t>
                      </a:r>
                      <a:endParaRPr sz="24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None/>
                      </a:pPr>
                      <a:r>
                        <a:rPr lang="en-US" sz="2400" u="none" cap="none" strike="noStrike"/>
                        <a:t>6/4/2020</a:t>
                      </a:r>
                      <a:endParaRPr sz="2400" u="none" cap="none" strike="noStrike">
                        <a:latin typeface="Calibri"/>
                        <a:ea typeface="Calibri"/>
                        <a:cs typeface="Calibri"/>
                        <a:sym typeface="Calibri"/>
                      </a:endParaRPr>
                    </a:p>
                  </a:txBody>
                  <a:tcPr marT="0" marB="0" marR="68575" marL="68575"/>
                </a:tc>
              </a:tr>
              <a:tr h="849375">
                <a:tc>
                  <a:txBody>
                    <a:bodyPr/>
                    <a:lstStyle/>
                    <a:p>
                      <a:pPr indent="0" lvl="0" marL="0" marR="0" rtl="0" algn="l">
                        <a:lnSpc>
                          <a:spcPct val="115000"/>
                        </a:lnSpc>
                        <a:spcBef>
                          <a:spcPts val="0"/>
                        </a:spcBef>
                        <a:spcAft>
                          <a:spcPts val="0"/>
                        </a:spcAft>
                        <a:buNone/>
                      </a:pPr>
                      <a:r>
                        <a:rPr lang="en-US" sz="2400" u="none" cap="none" strike="noStrike"/>
                        <a:t>Glucose máu lúc CDTS</a:t>
                      </a:r>
                      <a:endParaRPr sz="24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u="none" cap="none" strike="noStrike"/>
                        <a:t>3.75 mmol/L</a:t>
                      </a:r>
                      <a:endParaRPr sz="2400" u="none" cap="none" strike="noStrike">
                        <a:latin typeface="Calibri"/>
                        <a:ea typeface="Calibri"/>
                        <a:cs typeface="Calibri"/>
                        <a:sym typeface="Calibri"/>
                      </a:endParaRPr>
                    </a:p>
                  </a:txBody>
                  <a:tcPr marT="0" marB="0" marR="68575" marL="68575"/>
                </a:tc>
              </a:tr>
              <a:tr h="1724475">
                <a:tc>
                  <a:txBody>
                    <a:bodyPr/>
                    <a:lstStyle/>
                    <a:p>
                      <a:pPr indent="0" lvl="0" marL="0" marR="0" rtl="0" algn="l">
                        <a:lnSpc>
                          <a:spcPct val="115000"/>
                        </a:lnSpc>
                        <a:spcBef>
                          <a:spcPts val="0"/>
                        </a:spcBef>
                        <a:spcAft>
                          <a:spcPts val="0"/>
                        </a:spcAft>
                        <a:buNone/>
                      </a:pPr>
                      <a:r>
                        <a:rPr lang="en-US" sz="2400" u="none" cap="none" strike="noStrike"/>
                        <a:t>CDTS:</a:t>
                      </a:r>
                      <a:endParaRPr/>
                    </a:p>
                    <a:p>
                      <a:pPr indent="-342900" lvl="0" marL="342900" marR="0" rtl="0" algn="just">
                        <a:lnSpc>
                          <a:spcPct val="115000"/>
                        </a:lnSpc>
                        <a:spcBef>
                          <a:spcPts val="0"/>
                        </a:spcBef>
                        <a:spcAft>
                          <a:spcPts val="0"/>
                        </a:spcAft>
                        <a:buClr>
                          <a:schemeClr val="dk1"/>
                        </a:buClr>
                        <a:buSzPts val="2400"/>
                        <a:buFont typeface="Times New Roman"/>
                        <a:buChar char="-"/>
                      </a:pPr>
                      <a:r>
                        <a:rPr lang="en-US" sz="2400" u="none" cap="none" strike="noStrike"/>
                        <a:t>Glucose</a:t>
                      </a:r>
                      <a:endParaRPr/>
                    </a:p>
                    <a:p>
                      <a:pPr indent="-342900" lvl="0" marL="342900" marR="0" rtl="0" algn="just">
                        <a:lnSpc>
                          <a:spcPct val="115000"/>
                        </a:lnSpc>
                        <a:spcBef>
                          <a:spcPts val="0"/>
                        </a:spcBef>
                        <a:spcAft>
                          <a:spcPts val="0"/>
                        </a:spcAft>
                        <a:buClr>
                          <a:schemeClr val="dk1"/>
                        </a:buClr>
                        <a:buSzPts val="2400"/>
                        <a:buFont typeface="Times New Roman"/>
                        <a:buChar char="-"/>
                      </a:pPr>
                      <a:r>
                        <a:rPr lang="en-US" sz="2400" u="none" cap="none" strike="noStrike"/>
                        <a:t>Lactat</a:t>
                      </a:r>
                      <a:endParaRPr/>
                    </a:p>
                    <a:p>
                      <a:pPr indent="-342900" lvl="0" marL="342900" marR="0" rtl="0" algn="just">
                        <a:lnSpc>
                          <a:spcPct val="115000"/>
                        </a:lnSpc>
                        <a:spcBef>
                          <a:spcPts val="0"/>
                        </a:spcBef>
                        <a:spcAft>
                          <a:spcPts val="0"/>
                        </a:spcAft>
                        <a:buClr>
                          <a:schemeClr val="dk1"/>
                        </a:buClr>
                        <a:buSzPts val="2400"/>
                        <a:buFont typeface="Times New Roman"/>
                        <a:buChar char="-"/>
                      </a:pPr>
                      <a:r>
                        <a:rPr lang="en-US" sz="2400" u="none" cap="none" strike="noStrike"/>
                        <a:t>Protein</a:t>
                      </a:r>
                      <a:endParaRPr sz="24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u="none" cap="none" strike="noStrike"/>
                        <a:t> </a:t>
                      </a:r>
                      <a:endParaRPr/>
                    </a:p>
                    <a:p>
                      <a:pPr indent="0" lvl="0" marL="0" marR="0" rtl="0" algn="l">
                        <a:lnSpc>
                          <a:spcPct val="115000"/>
                        </a:lnSpc>
                        <a:spcBef>
                          <a:spcPts val="0"/>
                        </a:spcBef>
                        <a:spcAft>
                          <a:spcPts val="0"/>
                        </a:spcAft>
                        <a:buNone/>
                      </a:pPr>
                      <a:r>
                        <a:rPr lang="en-US" sz="2400" u="none" cap="none" strike="noStrike"/>
                        <a:t>2.31 mmol/L</a:t>
                      </a:r>
                      <a:endParaRPr/>
                    </a:p>
                    <a:p>
                      <a:pPr indent="0" lvl="0" marL="0" marR="0" rtl="0" algn="l">
                        <a:lnSpc>
                          <a:spcPct val="115000"/>
                        </a:lnSpc>
                        <a:spcBef>
                          <a:spcPts val="0"/>
                        </a:spcBef>
                        <a:spcAft>
                          <a:spcPts val="0"/>
                        </a:spcAft>
                        <a:buNone/>
                      </a:pPr>
                      <a:r>
                        <a:rPr lang="en-US" sz="2400" u="none" cap="none" strike="noStrike"/>
                        <a:t>1.44 mmol/L</a:t>
                      </a:r>
                      <a:endParaRPr/>
                    </a:p>
                    <a:p>
                      <a:pPr indent="0" lvl="0" marL="0" marR="0" rtl="0" algn="l">
                        <a:lnSpc>
                          <a:spcPct val="115000"/>
                        </a:lnSpc>
                        <a:spcBef>
                          <a:spcPts val="0"/>
                        </a:spcBef>
                        <a:spcAft>
                          <a:spcPts val="0"/>
                        </a:spcAft>
                        <a:buNone/>
                      </a:pPr>
                      <a:r>
                        <a:rPr lang="en-US" sz="2400" u="none" cap="none" strike="noStrike"/>
                        <a:t>0.857 g/L</a:t>
                      </a:r>
                      <a:endParaRPr sz="2400" u="none" cap="none" strike="noStrike">
                        <a:latin typeface="Calibri"/>
                        <a:ea typeface="Calibri"/>
                        <a:cs typeface="Calibri"/>
                        <a:sym typeface="Calibri"/>
                      </a:endParaRPr>
                    </a:p>
                  </a:txBody>
                  <a:tcPr marT="0" marB="0" marR="68575" marL="68575"/>
                </a:tc>
              </a:tr>
              <a:tr h="1004025">
                <a:tc>
                  <a:txBody>
                    <a:bodyPr/>
                    <a:lstStyle/>
                    <a:p>
                      <a:pPr indent="0" lvl="0" marL="0" marR="0" rtl="0" algn="l">
                        <a:lnSpc>
                          <a:spcPct val="115000"/>
                        </a:lnSpc>
                        <a:spcBef>
                          <a:spcPts val="0"/>
                        </a:spcBef>
                        <a:spcAft>
                          <a:spcPts val="0"/>
                        </a:spcAft>
                        <a:buNone/>
                      </a:pPr>
                      <a:r>
                        <a:rPr lang="en-US" sz="2400" u="none" cap="none" strike="noStrike"/>
                        <a:t>Tế bào dịch chọc</a:t>
                      </a:r>
                      <a:endParaRPr sz="24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n-US" sz="2400" u="none" cap="none" strike="noStrike"/>
                        <a:t>Dịch trong</a:t>
                      </a:r>
                      <a:endParaRPr sz="2400" u="none" cap="none" strike="noStrike"/>
                    </a:p>
                    <a:p>
                      <a:pPr indent="0" lvl="0" marL="0" marR="0" rtl="0" algn="l">
                        <a:lnSpc>
                          <a:spcPct val="115000"/>
                        </a:lnSpc>
                        <a:spcBef>
                          <a:spcPts val="0"/>
                        </a:spcBef>
                        <a:spcAft>
                          <a:spcPts val="0"/>
                        </a:spcAft>
                        <a:buNone/>
                      </a:pPr>
                      <a:r>
                        <a:rPr lang="en-US" sz="2400" u="none" cap="none" strike="noStrike"/>
                        <a:t>76 TBBC/mm3 (82% đa nhân)</a:t>
                      </a:r>
                      <a:endParaRPr sz="2400" u="none" cap="none" strike="noStrike">
                        <a:latin typeface="Calibri"/>
                        <a:ea typeface="Calibri"/>
                        <a:cs typeface="Calibri"/>
                        <a:sym typeface="Calibri"/>
                      </a:endParaRPr>
                    </a:p>
                  </a:txBody>
                  <a:tcPr marT="0" marB="0" marR="68575" marL="68575"/>
                </a:tc>
              </a:tr>
              <a:tr h="1405800">
                <a:tc>
                  <a:txBody>
                    <a:bodyPr/>
                    <a:lstStyle/>
                    <a:p>
                      <a:pPr indent="0" lvl="0" marL="0" marR="0" rtl="0" algn="l">
                        <a:lnSpc>
                          <a:spcPct val="115000"/>
                        </a:lnSpc>
                        <a:spcBef>
                          <a:spcPts val="0"/>
                        </a:spcBef>
                        <a:spcAft>
                          <a:spcPts val="0"/>
                        </a:spcAft>
                        <a:buNone/>
                      </a:pPr>
                      <a:r>
                        <a:rPr lang="en-US" sz="2400" u="none" cap="none" strike="noStrike">
                          <a:latin typeface="Calibri"/>
                          <a:ea typeface="Calibri"/>
                          <a:cs typeface="Calibri"/>
                          <a:sym typeface="Calibri"/>
                        </a:rPr>
                        <a:t>Cấy DNT</a:t>
                      </a:r>
                      <a:endParaRPr/>
                    </a:p>
                  </a:txBody>
                  <a:tcPr marT="0" marB="0" marR="68575" marL="68575"/>
                </a:tc>
                <a:tc>
                  <a:txBody>
                    <a:bodyPr/>
                    <a:lstStyle/>
                    <a:p>
                      <a:pPr indent="0" lvl="0" marL="0" marR="0" rtl="0" algn="l">
                        <a:lnSpc>
                          <a:spcPct val="115000"/>
                        </a:lnSpc>
                        <a:spcBef>
                          <a:spcPts val="0"/>
                        </a:spcBef>
                        <a:spcAft>
                          <a:spcPts val="0"/>
                        </a:spcAft>
                        <a:buNone/>
                      </a:pPr>
                      <a:r>
                        <a:rPr lang="en-US" sz="2400" u="none" cap="none" strike="noStrike">
                          <a:solidFill>
                            <a:schemeClr val="dk1"/>
                          </a:solidFill>
                          <a:latin typeface="Calibri"/>
                          <a:ea typeface="Calibri"/>
                          <a:cs typeface="Calibri"/>
                          <a:sym typeface="Calibri"/>
                        </a:rPr>
                        <a:t>Cấy không mọc sau 48h</a:t>
                      </a:r>
                      <a:endParaRPr sz="24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KẾT QUẢ CLS</a:t>
            </a:r>
            <a:endParaRPr/>
          </a:p>
        </p:txBody>
      </p:sp>
      <p:sp>
        <p:nvSpPr>
          <p:cNvPr id="225" name="Google Shape;22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Cấy máu</a:t>
            </a:r>
            <a:endParaRPr b="1"/>
          </a:p>
          <a:p>
            <a:pPr indent="0" lvl="0" marL="0" rtl="0" algn="l">
              <a:lnSpc>
                <a:spcPct val="90000"/>
              </a:lnSpc>
              <a:spcBef>
                <a:spcPts val="1000"/>
              </a:spcBef>
              <a:spcAft>
                <a:spcPts val="0"/>
              </a:spcAft>
              <a:buClr>
                <a:schemeClr val="dk1"/>
              </a:buClr>
              <a:buSzPts val="2800"/>
              <a:buNone/>
            </a:pPr>
            <a:r>
              <a:rPr lang="en-US"/>
              <a:t>Không mọc sau 5 ngày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XÁC ĐỊNH</a:t>
            </a:r>
            <a:endParaRPr/>
          </a:p>
        </p:txBody>
      </p:sp>
      <p:pic>
        <p:nvPicPr>
          <p:cNvPr id="231" name="Google Shape;231;p25"/>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CHẨN ĐOÁN XÁC ĐỊNH</a:t>
            </a:r>
            <a:endParaRPr/>
          </a:p>
        </p:txBody>
      </p:sp>
      <p:sp>
        <p:nvSpPr>
          <p:cNvPr id="237" name="Google Shape;23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Viêm màng não – Theo dõi Nhiễm trùng huyết – Sanh non 35 tuần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TIẾP THEO</a:t>
            </a:r>
            <a:endParaRPr/>
          </a:p>
        </p:txBody>
      </p:sp>
      <p:pic>
        <p:nvPicPr>
          <p:cNvPr id="243" name="Google Shape;243;p27"/>
          <p:cNvPicPr preferRelativeResize="0"/>
          <p:nvPr>
            <p:ph idx="1" type="body"/>
          </p:nvPr>
        </p:nvPicPr>
        <p:blipFill rotWithShape="1">
          <a:blip r:embed="rId3">
            <a:alphaModFix/>
          </a:blip>
          <a:srcRect b="0" l="0" r="0" t="0"/>
          <a:stretch/>
        </p:blipFill>
        <p:spPr>
          <a:xfrm>
            <a:off x="3663156" y="1825625"/>
            <a:ext cx="4865688" cy="486568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XỬ TRÍ TIẾP THEO</a:t>
            </a:r>
            <a:endParaRPr/>
          </a:p>
        </p:txBody>
      </p:sp>
      <p:sp>
        <p:nvSpPr>
          <p:cNvPr id="249" name="Google Shape;249;p28"/>
          <p:cNvSpPr txBox="1"/>
          <p:nvPr>
            <p:ph idx="1" type="body"/>
          </p:nvPr>
        </p:nvSpPr>
        <p:spPr>
          <a:xfrm>
            <a:off x="838200" y="1325563"/>
            <a:ext cx="10515600" cy="525534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Đầu cao 30</a:t>
            </a:r>
            <a:endParaRPr baseline="30000"/>
          </a:p>
          <a:p>
            <a:pPr indent="0" lvl="0" marL="0" rtl="0" algn="l">
              <a:lnSpc>
                <a:spcPct val="90000"/>
              </a:lnSpc>
              <a:spcBef>
                <a:spcPts val="1000"/>
              </a:spcBef>
              <a:spcAft>
                <a:spcPts val="0"/>
              </a:spcAft>
              <a:buClr>
                <a:srgbClr val="FF0000"/>
              </a:buClr>
              <a:buSzPts val="2800"/>
              <a:buNone/>
            </a:pPr>
            <a:r>
              <a:rPr baseline="30000" lang="en-US">
                <a:solidFill>
                  <a:srgbClr val="FF0000"/>
                </a:solidFill>
              </a:rPr>
              <a:t>1</a:t>
            </a:r>
            <a:r>
              <a:rPr lang="en-US"/>
              <a:t> </a:t>
            </a:r>
            <a:r>
              <a:rPr lang="en-US">
                <a:solidFill>
                  <a:srgbClr val="FF0000"/>
                </a:solidFill>
              </a:rPr>
              <a:t>Cefotaxim 1g</a:t>
            </a:r>
            <a:r>
              <a:rPr lang="en-US"/>
              <a:t>	0,13g x </a:t>
            </a:r>
            <a:r>
              <a:rPr lang="en-US">
                <a:solidFill>
                  <a:srgbClr val="FF0000"/>
                </a:solidFill>
              </a:rPr>
              <a:t>4</a:t>
            </a:r>
            <a:r>
              <a:rPr lang="en-US"/>
              <a:t> (TMC)</a:t>
            </a:r>
            <a:endParaRPr/>
          </a:p>
          <a:p>
            <a:pPr indent="0" lvl="0" marL="0" rtl="0" algn="l">
              <a:lnSpc>
                <a:spcPct val="90000"/>
              </a:lnSpc>
              <a:spcBef>
                <a:spcPts val="1000"/>
              </a:spcBef>
              <a:spcAft>
                <a:spcPts val="0"/>
              </a:spcAft>
              <a:buClr>
                <a:srgbClr val="FF0000"/>
              </a:buClr>
              <a:buSzPts val="2800"/>
              <a:buNone/>
            </a:pPr>
            <a:r>
              <a:rPr baseline="30000" lang="en-US">
                <a:solidFill>
                  <a:srgbClr val="FF0000"/>
                </a:solidFill>
              </a:rPr>
              <a:t>1</a:t>
            </a:r>
            <a:r>
              <a:rPr lang="en-US"/>
              <a:t> Ampicillin 1g	0,13g x </a:t>
            </a:r>
            <a:r>
              <a:rPr lang="en-US">
                <a:solidFill>
                  <a:srgbClr val="FF0000"/>
                </a:solidFill>
              </a:rPr>
              <a:t>4</a:t>
            </a:r>
            <a:r>
              <a:rPr lang="en-US"/>
              <a:t> (TMC)</a:t>
            </a:r>
            <a:endParaRPr/>
          </a:p>
          <a:p>
            <a:pPr indent="0" lvl="0" marL="0" rtl="0" algn="l">
              <a:lnSpc>
                <a:spcPct val="90000"/>
              </a:lnSpc>
              <a:spcBef>
                <a:spcPts val="1000"/>
              </a:spcBef>
              <a:spcAft>
                <a:spcPts val="0"/>
              </a:spcAft>
              <a:buClr>
                <a:srgbClr val="FF0000"/>
              </a:buClr>
              <a:buSzPts val="2800"/>
              <a:buNone/>
            </a:pPr>
            <a:r>
              <a:rPr baseline="30000" lang="en-US">
                <a:solidFill>
                  <a:srgbClr val="FF0000"/>
                </a:solidFill>
              </a:rPr>
              <a:t>1</a:t>
            </a:r>
            <a:r>
              <a:rPr lang="en-US"/>
              <a:t> Gentamycin 0,08g	0,013g (TB)</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Paracetamol 0,08g</a:t>
            </a:r>
            <a:endParaRPr/>
          </a:p>
          <a:p>
            <a:pPr indent="0" lvl="0" marL="0" rtl="0" algn="l">
              <a:lnSpc>
                <a:spcPct val="90000"/>
              </a:lnSpc>
              <a:spcBef>
                <a:spcPts val="1000"/>
              </a:spcBef>
              <a:spcAft>
                <a:spcPts val="0"/>
              </a:spcAft>
              <a:buClr>
                <a:schemeClr val="dk1"/>
              </a:buClr>
              <a:buSzPts val="2800"/>
              <a:buNone/>
            </a:pPr>
            <a:r>
              <a:rPr lang="en-US"/>
              <a:t>1/3 gói x 4 (uống) khi sốt &gt; 38</a:t>
            </a:r>
            <a:r>
              <a:rPr baseline="30000" lang="en-US"/>
              <a:t>o</a:t>
            </a:r>
            <a:r>
              <a:rPr lang="en-US"/>
              <a:t>C cách 4-6 giờ</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1SNNC – SM/SN. 50ml x 8 (G)	</a:t>
            </a:r>
            <a:endParaRPr/>
          </a:p>
          <a:p>
            <a:pPr indent="0" lvl="0" marL="0" rtl="0" algn="l">
              <a:lnSpc>
                <a:spcPct val="90000"/>
              </a:lnSpc>
              <a:spcBef>
                <a:spcPts val="1000"/>
              </a:spcBef>
              <a:spcAft>
                <a:spcPts val="0"/>
              </a:spcAft>
              <a:buClr>
                <a:schemeClr val="dk1"/>
              </a:buClr>
              <a:buSzPts val="2800"/>
              <a:buNone/>
            </a:pPr>
            <a:r>
              <a:rPr lang="en-US"/>
              <a:t>Chăm sóc cấp 2</a:t>
            </a:r>
            <a:endParaRPr/>
          </a:p>
          <a:p>
            <a:pPr indent="0" lvl="0" marL="0" rtl="0" algn="l">
              <a:lnSpc>
                <a:spcPct val="90000"/>
              </a:lnSpc>
              <a:spcBef>
                <a:spcPts val="1000"/>
              </a:spcBef>
              <a:spcAft>
                <a:spcPts val="0"/>
              </a:spcAft>
              <a:buClr>
                <a:schemeClr val="dk1"/>
              </a:buClr>
              <a:buSzPts val="2800"/>
              <a:buNone/>
            </a:pPr>
            <a:r>
              <a:t/>
            </a:r>
            <a:endParaRPr baseline="30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THỜI GIAN ĐIỀU TRỊ</a:t>
            </a:r>
            <a:endParaRPr/>
          </a:p>
        </p:txBody>
      </p:sp>
      <p:pic>
        <p:nvPicPr>
          <p:cNvPr id="255" name="Google Shape;255;p29"/>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LÝ DO NHẬP VIỆN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SỐT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THỜI GIAN ĐIỀU TRỊ</a:t>
            </a:r>
            <a:endParaRPr/>
          </a:p>
        </p:txBody>
      </p:sp>
      <p:sp>
        <p:nvSpPr>
          <p:cNvPr id="261" name="Google Shape;26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CDTS sau 2 ngày ???</a:t>
            </a:r>
            <a:endParaRPr/>
          </a:p>
          <a:p>
            <a:pPr indent="0" lvl="0" marL="0" rtl="0" algn="l">
              <a:lnSpc>
                <a:spcPct val="90000"/>
              </a:lnSpc>
              <a:spcBef>
                <a:spcPts val="1000"/>
              </a:spcBef>
              <a:spcAft>
                <a:spcPts val="0"/>
              </a:spcAft>
              <a:buClr>
                <a:schemeClr val="dk1"/>
              </a:buClr>
              <a:buSzPts val="2800"/>
              <a:buNone/>
            </a:pPr>
            <a:r>
              <a:rPr lang="en-US"/>
              <a:t>21 ngày nếu đáp ứng KS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BIẾN CHỨNG</a:t>
            </a:r>
            <a:endParaRPr/>
          </a:p>
        </p:txBody>
      </p:sp>
      <p:sp>
        <p:nvSpPr>
          <p:cNvPr id="267" name="Google Shape;26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Dãn não thất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TIÊN LƯỢNG</a:t>
            </a:r>
            <a:endParaRPr/>
          </a:p>
        </p:txBody>
      </p:sp>
      <p:pic>
        <p:nvPicPr>
          <p:cNvPr id="273" name="Google Shape;273;p32"/>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PHÒNG BỆNH</a:t>
            </a:r>
            <a:endParaRPr/>
          </a:p>
        </p:txBody>
      </p:sp>
      <p:pic>
        <p:nvPicPr>
          <p:cNvPr id="279" name="Google Shape;279;p33"/>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CẦN HỎI THÊM GÌ?</a:t>
            </a:r>
            <a:endParaRPr/>
          </a:p>
        </p:txBody>
      </p:sp>
      <p:pic>
        <p:nvPicPr>
          <p:cNvPr id="103" name="Google Shape;103;p4"/>
          <p:cNvPicPr preferRelativeResize="0"/>
          <p:nvPr>
            <p:ph idx="1" type="body"/>
          </p:nvPr>
        </p:nvPicPr>
        <p:blipFill rotWithShape="1">
          <a:blip r:embed="rId3">
            <a:alphaModFix/>
          </a:blip>
          <a:srcRect b="0" l="0" r="0" t="0"/>
          <a:stretch/>
        </p:blipFill>
        <p:spPr>
          <a:xfrm>
            <a:off x="3920331" y="1825625"/>
            <a:ext cx="4351338" cy="43513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BỆNH SỬ</a:t>
            </a:r>
            <a:endParaRPr/>
          </a:p>
        </p:txBody>
      </p:sp>
      <p:sp>
        <p:nvSpPr>
          <p:cNvPr id="109" name="Google Shape;109;p5"/>
          <p:cNvSpPr txBox="1"/>
          <p:nvPr>
            <p:ph idx="1" type="body"/>
          </p:nvPr>
        </p:nvSpPr>
        <p:spPr>
          <a:xfrm>
            <a:off x="838200" y="1825625"/>
            <a:ext cx="11104418" cy="486612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latin typeface="Calibri"/>
                <a:ea typeface="Calibri"/>
                <a:cs typeface="Calibri"/>
                <a:sym typeface="Calibri"/>
              </a:rPr>
              <a:t>N1: Bé sốt không rõ nhiệt độ (lúc 18h), vã mồ hôi, tay chân lạnh, bé quấy khóc, kèm sổ mũi, nước mũi trắng trong, không ho, không khò khè. Bé sốt liên tục, đến khuya sốt cao hơn nên được người nhà dán 1 miếng hạ sốt, có giảm sốt, không điều trị gì thêm.</a:t>
            </a:r>
            <a:endParaRPr/>
          </a:p>
          <a:p>
            <a:pPr indent="0" lvl="0" marL="0" rtl="0" algn="just">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just">
              <a:lnSpc>
                <a:spcPct val="90000"/>
              </a:lnSpc>
              <a:spcBef>
                <a:spcPts val="1000"/>
              </a:spcBef>
              <a:spcAft>
                <a:spcPts val="0"/>
              </a:spcAft>
              <a:buClr>
                <a:schemeClr val="dk1"/>
              </a:buClr>
              <a:buSzPts val="2800"/>
              <a:buNone/>
            </a:pPr>
            <a:r>
              <a:rPr lang="en-US">
                <a:latin typeface="Calibri"/>
                <a:ea typeface="Calibri"/>
                <a:cs typeface="Calibri"/>
                <a:sym typeface="Calibri"/>
              </a:rPr>
              <a:t>N2: Bé sốt 38,7</a:t>
            </a:r>
            <a:r>
              <a:rPr baseline="30000" lang="en-US">
                <a:latin typeface="Calibri"/>
                <a:ea typeface="Calibri"/>
                <a:cs typeface="Calibri"/>
                <a:sym typeface="Calibri"/>
              </a:rPr>
              <a:t>o</a:t>
            </a:r>
            <a:r>
              <a:rPr lang="en-US">
                <a:latin typeface="Calibri"/>
                <a:ea typeface="Calibri"/>
                <a:cs typeface="Calibri"/>
                <a:sym typeface="Calibri"/>
              </a:rPr>
              <a:t>C, bú giảm, còn sổ mũi ít, nước mũi trắng trong, không ho, không khò khè. Người nhà lo lắng nên đưa bé đến khám tại BV NĐ1.</a:t>
            </a:r>
            <a:endParaRPr/>
          </a:p>
          <a:p>
            <a:pPr indent="0" lvl="0" marL="0" rtl="0" algn="just">
              <a:lnSpc>
                <a:spcPct val="90000"/>
              </a:lnSpc>
              <a:spcBef>
                <a:spcPts val="1000"/>
              </a:spcBef>
              <a:spcAft>
                <a:spcPts val="0"/>
              </a:spcAft>
              <a:buClr>
                <a:schemeClr val="dk1"/>
              </a:buClr>
              <a:buSzPts val="2800"/>
              <a:buNone/>
            </a:pPr>
            <a:r>
              <a:t/>
            </a:r>
            <a:endParaRPr>
              <a:latin typeface="Calibri"/>
              <a:ea typeface="Calibri"/>
              <a:cs typeface="Calibri"/>
              <a:sym typeface="Calibri"/>
            </a:endParaRPr>
          </a:p>
          <a:p>
            <a:pPr indent="0" lvl="0" marL="0" rtl="0" algn="just">
              <a:lnSpc>
                <a:spcPct val="90000"/>
              </a:lnSpc>
              <a:spcBef>
                <a:spcPts val="1000"/>
              </a:spcBef>
              <a:spcAft>
                <a:spcPts val="0"/>
              </a:spcAft>
              <a:buClr>
                <a:schemeClr val="dk1"/>
              </a:buClr>
              <a:buSzPts val="2800"/>
              <a:buNone/>
            </a:pPr>
            <a:r>
              <a:rPr lang="en-US">
                <a:latin typeface="Calibri"/>
                <a:ea typeface="Calibri"/>
                <a:cs typeface="Calibri"/>
                <a:sym typeface="Calibri"/>
              </a:rPr>
              <a:t>Trong quá trình bệnh, bé không vàng da, tiêu phân sệt vàng, không nhầy máu, không tanh hôi, tiểu vàng trong, không co giật, không ngủ li bì. Mẹ và bé không nằm ủ ấm bằng than.</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TÌNH TRẠNG LÚC NHẬP VIỆN</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Font typeface="Noto Sans Symbols"/>
              <a:buChar char="▪"/>
            </a:pPr>
            <a:r>
              <a:rPr lang="en-US" sz="3200"/>
              <a:t>Em lừ đừ</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Môi hồng/khí trời, nhiệt độ 38</a:t>
            </a:r>
            <a:r>
              <a:rPr baseline="30000" lang="en-US" sz="3200"/>
              <a:t>o</a:t>
            </a:r>
            <a:r>
              <a:rPr lang="en-US" sz="3200"/>
              <a:t>C, CN 2600g</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Chi ấm, mạch rõ 150l/ph </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Thở đều 52 lần/phút, co lõm ngực nhẹ</a:t>
            </a:r>
            <a:endParaRPr sz="3200"/>
          </a:p>
          <a:p>
            <a:pPr indent="-228600" lvl="0" marL="228600" rtl="0" algn="l">
              <a:lnSpc>
                <a:spcPct val="90000"/>
              </a:lnSpc>
              <a:spcBef>
                <a:spcPts val="1000"/>
              </a:spcBef>
              <a:spcAft>
                <a:spcPts val="0"/>
              </a:spcAft>
              <a:buClr>
                <a:schemeClr val="dk1"/>
              </a:buClr>
              <a:buSzPts val="3200"/>
              <a:buFont typeface="Noto Sans Symbols"/>
              <a:buChar char="▪"/>
            </a:pPr>
            <a:r>
              <a:rPr lang="en-US" sz="3200"/>
              <a:t>Tim đều, phổi không ran, bụng mềm, gan 2 cm HSP</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Thóp phẳng</a:t>
            </a:r>
            <a:endParaRPr/>
          </a:p>
          <a:p>
            <a:pPr indent="-228600" lvl="0" marL="228600" rtl="0" algn="l">
              <a:lnSpc>
                <a:spcPct val="90000"/>
              </a:lnSpc>
              <a:spcBef>
                <a:spcPts val="1000"/>
              </a:spcBef>
              <a:spcAft>
                <a:spcPts val="0"/>
              </a:spcAft>
              <a:buClr>
                <a:schemeClr val="dk1"/>
              </a:buClr>
              <a:buSzPts val="3200"/>
              <a:buFont typeface="Noto Sans Symbols"/>
              <a:buChar char="▪"/>
            </a:pPr>
            <a:r>
              <a:rPr lang="en-US" sz="3200"/>
              <a:t>Trương lực cơ giảm</a:t>
            </a:r>
            <a:endParaRPr sz="3200"/>
          </a:p>
          <a:p>
            <a:pPr indent="-25400" lvl="0" marL="228600" rtl="0" algn="l">
              <a:lnSpc>
                <a:spcPct val="90000"/>
              </a:lnSpc>
              <a:spcBef>
                <a:spcPts val="1000"/>
              </a:spcBef>
              <a:spcAft>
                <a:spcPts val="0"/>
              </a:spcAft>
              <a:buClr>
                <a:schemeClr val="dk1"/>
              </a:buClr>
              <a:buSzPts val="3200"/>
              <a:buFont typeface="Noto Sans Symbols"/>
              <a:buNone/>
            </a:pPr>
            <a:r>
              <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TIỀN CĂN</a:t>
            </a:r>
            <a:endParaRPr/>
          </a:p>
        </p:txBody>
      </p:sp>
      <p:sp>
        <p:nvSpPr>
          <p:cNvPr id="121" name="Google Shape;121;p7"/>
          <p:cNvSpPr txBox="1"/>
          <p:nvPr>
            <p:ph idx="1" type="body"/>
          </p:nvPr>
        </p:nvSpPr>
        <p:spPr>
          <a:xfrm>
            <a:off x="838200" y="1524000"/>
            <a:ext cx="10896600" cy="533399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a:t>Bản thân:</a:t>
            </a:r>
            <a:endParaRPr/>
          </a:p>
          <a:p>
            <a:pPr indent="0" lvl="0" marL="0" rtl="0" algn="l">
              <a:lnSpc>
                <a:spcPct val="90000"/>
              </a:lnSpc>
              <a:spcBef>
                <a:spcPts val="1000"/>
              </a:spcBef>
              <a:spcAft>
                <a:spcPts val="0"/>
              </a:spcAft>
              <a:buClr>
                <a:schemeClr val="dk1"/>
              </a:buClr>
              <a:buSzPct val="100000"/>
              <a:buNone/>
            </a:pPr>
            <a:r>
              <a:rPr b="1" lang="en-US"/>
              <a:t>a. Sản khoa:</a:t>
            </a:r>
            <a:endParaRPr/>
          </a:p>
          <a:p>
            <a:pPr indent="0" lvl="0" marL="0" rtl="0" algn="l">
              <a:lnSpc>
                <a:spcPct val="90000"/>
              </a:lnSpc>
              <a:spcBef>
                <a:spcPts val="1000"/>
              </a:spcBef>
              <a:spcAft>
                <a:spcPts val="0"/>
              </a:spcAft>
              <a:buClr>
                <a:schemeClr val="dk1"/>
              </a:buClr>
              <a:buSzPct val="100000"/>
              <a:buNone/>
            </a:pPr>
            <a:r>
              <a:rPr lang="en-US"/>
              <a:t>- Sinh tại Bệnh viện huyện Xuân Lộc</a:t>
            </a:r>
            <a:endParaRPr/>
          </a:p>
          <a:p>
            <a:pPr indent="0" lvl="0" marL="0" rtl="0" algn="l">
              <a:lnSpc>
                <a:spcPct val="90000"/>
              </a:lnSpc>
              <a:spcBef>
                <a:spcPts val="1000"/>
              </a:spcBef>
              <a:spcAft>
                <a:spcPts val="0"/>
              </a:spcAft>
              <a:buClr>
                <a:schemeClr val="dk1"/>
              </a:buClr>
              <a:buSzPct val="100000"/>
              <a:buNone/>
            </a:pPr>
            <a:r>
              <a:rPr lang="en-US"/>
              <a:t>- Con 2/2, Para 1102, sinh thường, 35 tuần, CNLS 2300g,  sau sinh bé khóc ngay, trong quá trình mang thai không phát hiện bất thường, không ghi nhận bệnh lý của mẹ</a:t>
            </a:r>
            <a:endParaRPr/>
          </a:p>
          <a:p>
            <a:pPr indent="0" lvl="0" marL="0" rtl="0" algn="l">
              <a:lnSpc>
                <a:spcPct val="90000"/>
              </a:lnSpc>
              <a:spcBef>
                <a:spcPts val="1000"/>
              </a:spcBef>
              <a:spcAft>
                <a:spcPts val="0"/>
              </a:spcAft>
              <a:buClr>
                <a:schemeClr val="dk1"/>
              </a:buClr>
              <a:buSzPct val="100000"/>
              <a:buNone/>
            </a:pPr>
            <a:r>
              <a:rPr b="1" lang="en-US"/>
              <a:t>b.</a:t>
            </a:r>
            <a:r>
              <a:rPr lang="en-US"/>
              <a:t> </a:t>
            </a:r>
            <a:r>
              <a:rPr b="1" lang="en-US"/>
              <a:t>Phát triển tâm thần vận động</a:t>
            </a:r>
            <a:r>
              <a:rPr lang="en-US"/>
              <a:t>: tay chân cử động linh hoạt </a:t>
            </a:r>
            <a:endParaRPr/>
          </a:p>
          <a:p>
            <a:pPr indent="0" lvl="0" marL="0" rtl="0" algn="l">
              <a:lnSpc>
                <a:spcPct val="90000"/>
              </a:lnSpc>
              <a:spcBef>
                <a:spcPts val="1000"/>
              </a:spcBef>
              <a:spcAft>
                <a:spcPts val="0"/>
              </a:spcAft>
              <a:buClr>
                <a:schemeClr val="dk1"/>
              </a:buClr>
              <a:buSzPct val="100000"/>
              <a:buNone/>
            </a:pPr>
            <a:r>
              <a:rPr b="1" lang="en-US"/>
              <a:t>c</a:t>
            </a:r>
            <a:r>
              <a:rPr lang="en-US"/>
              <a:t>. </a:t>
            </a:r>
            <a:r>
              <a:rPr b="1" lang="en-US"/>
              <a:t>Dinh dưỡng</a:t>
            </a:r>
            <a:r>
              <a:rPr lang="en-US"/>
              <a:t>: bú sữa mẹ hoàn toàn, ngày 8 cữ, sau bú ngủ ngon.</a:t>
            </a:r>
            <a:endParaRPr/>
          </a:p>
          <a:p>
            <a:pPr indent="0" lvl="0" marL="0" rtl="0" algn="l">
              <a:lnSpc>
                <a:spcPct val="90000"/>
              </a:lnSpc>
              <a:spcBef>
                <a:spcPts val="1000"/>
              </a:spcBef>
              <a:spcAft>
                <a:spcPts val="0"/>
              </a:spcAft>
              <a:buClr>
                <a:schemeClr val="dk1"/>
              </a:buClr>
              <a:buSzPct val="100000"/>
              <a:buNone/>
            </a:pPr>
            <a:r>
              <a:rPr b="1" lang="en-US"/>
              <a:t>d.Tiêm chủng</a:t>
            </a:r>
            <a:r>
              <a:rPr lang="en-US"/>
              <a:t>: chưa</a:t>
            </a:r>
            <a:endParaRPr/>
          </a:p>
          <a:p>
            <a:pPr indent="0" lvl="0" marL="0" rtl="0" algn="l">
              <a:lnSpc>
                <a:spcPct val="90000"/>
              </a:lnSpc>
              <a:spcBef>
                <a:spcPts val="1000"/>
              </a:spcBef>
              <a:spcAft>
                <a:spcPts val="0"/>
              </a:spcAft>
              <a:buClr>
                <a:schemeClr val="dk1"/>
              </a:buClr>
              <a:buSzPct val="100000"/>
              <a:buNone/>
            </a:pPr>
            <a:r>
              <a:rPr b="1" lang="en-US"/>
              <a:t>e.</a:t>
            </a:r>
            <a:r>
              <a:rPr lang="en-US"/>
              <a:t> </a:t>
            </a:r>
            <a:r>
              <a:rPr b="1" lang="en-US"/>
              <a:t>Thói quen, dị ứng : </a:t>
            </a:r>
            <a:r>
              <a:rPr lang="en-US"/>
              <a:t>chưa ghi nhận tiền căn dị ứng</a:t>
            </a:r>
            <a:endParaRPr/>
          </a:p>
          <a:p>
            <a:pPr indent="0" lvl="0" marL="0" rtl="0" algn="l">
              <a:lnSpc>
                <a:spcPct val="90000"/>
              </a:lnSpc>
              <a:spcBef>
                <a:spcPts val="1000"/>
              </a:spcBef>
              <a:spcAft>
                <a:spcPts val="0"/>
              </a:spcAft>
              <a:buClr>
                <a:schemeClr val="dk1"/>
              </a:buClr>
              <a:buSzPct val="100000"/>
              <a:buNone/>
            </a:pPr>
            <a:r>
              <a:rPr b="1" lang="en-US"/>
              <a:t>f. Bệnh lý</a:t>
            </a:r>
            <a:r>
              <a:rPr lang="en-US"/>
              <a:t>: không bệnh lý dị tật bẩm sinh</a:t>
            </a:r>
            <a:endParaRPr/>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rPr b="1" lang="en-US"/>
              <a:t>Gia đình: </a:t>
            </a:r>
            <a:r>
              <a:rPr lang="en-US"/>
              <a:t>ba</a:t>
            </a:r>
            <a:r>
              <a:rPr b="1" lang="en-US"/>
              <a:t> </a:t>
            </a:r>
            <a:r>
              <a:rPr lang="en-US"/>
              <a:t>mẹ bé khỏe, hiện không mắc bệnh lý truyền nhiễm. Bé đầu 4 tuổi, chưa ghi nhận tiền căn bệnh lý.</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27" name="Google Shape;127;p8"/>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Tổng quát</a:t>
            </a:r>
            <a:endParaRPr/>
          </a:p>
          <a:p>
            <a:pPr indent="0" lvl="0" marL="0" rtl="0" algn="l">
              <a:lnSpc>
                <a:spcPct val="90000"/>
              </a:lnSpc>
              <a:spcBef>
                <a:spcPts val="1000"/>
              </a:spcBef>
              <a:spcAft>
                <a:spcPts val="0"/>
              </a:spcAft>
              <a:buClr>
                <a:schemeClr val="dk1"/>
              </a:buClr>
              <a:buSzPts val="2800"/>
              <a:buNone/>
            </a:pPr>
            <a:r>
              <a:rPr b="1" lang="en-US"/>
              <a:t>- </a:t>
            </a:r>
            <a:r>
              <a:rPr lang="en-US"/>
              <a:t>Bé tỉnh, cử động vừa</a:t>
            </a:r>
            <a:endParaRPr/>
          </a:p>
          <a:p>
            <a:pPr indent="0" lvl="0" marL="0" rtl="0" algn="l">
              <a:lnSpc>
                <a:spcPct val="90000"/>
              </a:lnSpc>
              <a:spcBef>
                <a:spcPts val="1000"/>
              </a:spcBef>
              <a:spcAft>
                <a:spcPts val="0"/>
              </a:spcAft>
              <a:buClr>
                <a:schemeClr val="dk1"/>
              </a:buClr>
              <a:buSzPts val="2800"/>
              <a:buNone/>
            </a:pPr>
            <a:r>
              <a:rPr lang="en-US"/>
              <a:t>- Môi hồng, chi ấm, mạch rõ.</a:t>
            </a:r>
            <a:endParaRPr/>
          </a:p>
          <a:p>
            <a:pPr indent="0" lvl="0" marL="0" rtl="0" algn="l">
              <a:lnSpc>
                <a:spcPct val="90000"/>
              </a:lnSpc>
              <a:spcBef>
                <a:spcPts val="1000"/>
              </a:spcBef>
              <a:spcAft>
                <a:spcPts val="0"/>
              </a:spcAft>
              <a:buClr>
                <a:schemeClr val="dk1"/>
              </a:buClr>
              <a:buSzPts val="2800"/>
              <a:buNone/>
            </a:pPr>
            <a:r>
              <a:rPr lang="en-US"/>
              <a:t>- Da niêm hồng, không bong tróc da, không xuất huyết, không vàng da</a:t>
            </a:r>
            <a:endParaRPr/>
          </a:p>
          <a:p>
            <a:pPr indent="-228600" lvl="0" marL="228600" rtl="0" algn="l">
              <a:lnSpc>
                <a:spcPct val="90000"/>
              </a:lnSpc>
              <a:spcBef>
                <a:spcPts val="1000"/>
              </a:spcBef>
              <a:spcAft>
                <a:spcPts val="0"/>
              </a:spcAft>
              <a:buClr>
                <a:schemeClr val="dk1"/>
              </a:buClr>
              <a:buSzPts val="2800"/>
              <a:buFont typeface="Calibri"/>
              <a:buChar char="-"/>
            </a:pPr>
            <a:r>
              <a:rPr lang="en-US"/>
              <a:t>Sinh hiệu 	Nhiệt độ: 37,5</a:t>
            </a:r>
            <a:r>
              <a:rPr baseline="30000" lang="en-US"/>
              <a:t>0</a:t>
            </a:r>
            <a:r>
              <a:rPr lang="en-US"/>
              <a:t>C			</a:t>
            </a:r>
            <a:endParaRPr/>
          </a:p>
          <a:p>
            <a:pPr indent="0" lvl="0" marL="0" rtl="0" algn="l">
              <a:lnSpc>
                <a:spcPct val="90000"/>
              </a:lnSpc>
              <a:spcBef>
                <a:spcPts val="1000"/>
              </a:spcBef>
              <a:spcAft>
                <a:spcPts val="0"/>
              </a:spcAft>
              <a:buClr>
                <a:schemeClr val="dk1"/>
              </a:buClr>
              <a:buSzPts val="2800"/>
              <a:buNone/>
            </a:pPr>
            <a:r>
              <a:rPr lang="en-US"/>
              <a:t>		Mạch: 150 lần/ phút</a:t>
            </a:r>
            <a:endParaRPr/>
          </a:p>
          <a:p>
            <a:pPr indent="0" lvl="0" marL="0" rtl="0" algn="l">
              <a:lnSpc>
                <a:spcPct val="90000"/>
              </a:lnSpc>
              <a:spcBef>
                <a:spcPts val="1000"/>
              </a:spcBef>
              <a:spcAft>
                <a:spcPts val="0"/>
              </a:spcAft>
              <a:buClr>
                <a:schemeClr val="dk1"/>
              </a:buClr>
              <a:buSzPts val="2800"/>
              <a:buNone/>
            </a:pPr>
            <a:r>
              <a:rPr lang="en-US"/>
              <a:t>		Nhịp thở: 52 lần/ phút		</a:t>
            </a:r>
            <a:endParaRPr/>
          </a:p>
          <a:p>
            <a:pPr indent="0" lvl="0" marL="0" rtl="0" algn="l">
              <a:lnSpc>
                <a:spcPct val="90000"/>
              </a:lnSpc>
              <a:spcBef>
                <a:spcPts val="1000"/>
              </a:spcBef>
              <a:spcAft>
                <a:spcPts val="0"/>
              </a:spcAft>
              <a:buClr>
                <a:schemeClr val="dk1"/>
              </a:buClr>
              <a:buSzPts val="2800"/>
              <a:buNone/>
            </a:pPr>
            <a:r>
              <a:rPr lang="en-US"/>
              <a:t>- Cân nặng : 2600g, Chiều dài 50 cm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KHÁM LÂM SÀNG (sau 2 ngày NV)</a:t>
            </a:r>
            <a:endParaRPr/>
          </a:p>
        </p:txBody>
      </p:sp>
      <p:sp>
        <p:nvSpPr>
          <p:cNvPr id="133" name="Google Shape;133;p9"/>
          <p:cNvSpPr txBox="1"/>
          <p:nvPr>
            <p:ph idx="1" type="body"/>
          </p:nvPr>
        </p:nvSpPr>
        <p:spPr>
          <a:xfrm>
            <a:off x="838200" y="1825625"/>
            <a:ext cx="10855036"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a:t>Đầu mặt cổ</a:t>
            </a:r>
            <a:endParaRPr/>
          </a:p>
          <a:p>
            <a:pPr indent="0" lvl="0" marL="0" rtl="0" algn="l">
              <a:lnSpc>
                <a:spcPct val="90000"/>
              </a:lnSpc>
              <a:spcBef>
                <a:spcPts val="1000"/>
              </a:spcBef>
              <a:spcAft>
                <a:spcPts val="0"/>
              </a:spcAft>
              <a:buClr>
                <a:schemeClr val="dk1"/>
              </a:buClr>
              <a:buSzPct val="100000"/>
              <a:buNone/>
            </a:pPr>
            <a:r>
              <a:rPr b="1" lang="en-US"/>
              <a:t>- </a:t>
            </a:r>
            <a:r>
              <a:rPr lang="en-US"/>
              <a:t>Cân đối, không u, không sẹo</a:t>
            </a:r>
            <a:endParaRPr/>
          </a:p>
          <a:p>
            <a:pPr indent="0" lvl="0" marL="0" rtl="0" algn="l">
              <a:lnSpc>
                <a:spcPct val="90000"/>
              </a:lnSpc>
              <a:spcBef>
                <a:spcPts val="1000"/>
              </a:spcBef>
              <a:spcAft>
                <a:spcPts val="0"/>
              </a:spcAft>
              <a:buClr>
                <a:schemeClr val="dk1"/>
              </a:buClr>
              <a:buSzPct val="100000"/>
              <a:buNone/>
            </a:pPr>
            <a:r>
              <a:rPr lang="en-US"/>
              <a:t>- Vòng đầu 33 cm, đường kính thóp trước 2,5 cm, thóp sau đóng</a:t>
            </a:r>
            <a:endParaRPr/>
          </a:p>
          <a:p>
            <a:pPr indent="0" lvl="0" marL="0" rtl="0" algn="l">
              <a:lnSpc>
                <a:spcPct val="90000"/>
              </a:lnSpc>
              <a:spcBef>
                <a:spcPts val="1000"/>
              </a:spcBef>
              <a:spcAft>
                <a:spcPts val="0"/>
              </a:spcAft>
              <a:buClr>
                <a:schemeClr val="dk1"/>
              </a:buClr>
              <a:buSzPct val="100000"/>
              <a:buNone/>
            </a:pPr>
            <a:r>
              <a:rPr lang="en-US"/>
              <a:t>- Mắt không đỏ</a:t>
            </a:r>
            <a:endParaRPr/>
          </a:p>
          <a:p>
            <a:pPr indent="0" lvl="0" marL="0" rtl="0" algn="l">
              <a:lnSpc>
                <a:spcPct val="90000"/>
              </a:lnSpc>
              <a:spcBef>
                <a:spcPts val="1000"/>
              </a:spcBef>
              <a:spcAft>
                <a:spcPts val="0"/>
              </a:spcAft>
              <a:buClr>
                <a:schemeClr val="dk1"/>
              </a:buClr>
              <a:buSzPct val="100000"/>
              <a:buNone/>
            </a:pPr>
            <a:r>
              <a:rPr lang="en-US"/>
              <a:t>- Tai mũi họng: không sưng đau, không chảy mủ tai, không chảy nước mũi, họng sạch</a:t>
            </a:r>
            <a:endParaRPr/>
          </a:p>
          <a:p>
            <a:pPr indent="0" lvl="0" marL="0" rtl="0" algn="l">
              <a:lnSpc>
                <a:spcPct val="90000"/>
              </a:lnSpc>
              <a:spcBef>
                <a:spcPts val="1000"/>
              </a:spcBef>
              <a:spcAft>
                <a:spcPts val="0"/>
              </a:spcAft>
              <a:buClr>
                <a:schemeClr val="dk1"/>
              </a:buClr>
              <a:buSzPct val="100000"/>
              <a:buNone/>
            </a:pPr>
            <a:r>
              <a:rPr lang="en-US"/>
              <a:t>- Răng hàm mặt: cân đối, bé chưa mọc răng</a:t>
            </a:r>
            <a:endParaRPr/>
          </a:p>
          <a:p>
            <a:pPr indent="0" lvl="0" marL="0" rtl="0" algn="l">
              <a:lnSpc>
                <a:spcPct val="90000"/>
              </a:lnSpc>
              <a:spcBef>
                <a:spcPts val="1000"/>
              </a:spcBef>
              <a:spcAft>
                <a:spcPts val="0"/>
              </a:spcAft>
              <a:buClr>
                <a:schemeClr val="dk1"/>
              </a:buClr>
              <a:buSzPct val="100000"/>
              <a:buNone/>
            </a:pPr>
            <a:r>
              <a:rPr b="1" lang="en-US"/>
              <a:t>Ngực:</a:t>
            </a:r>
            <a:endParaRPr/>
          </a:p>
          <a:p>
            <a:pPr indent="0" lvl="0" marL="0" rtl="0" algn="l">
              <a:lnSpc>
                <a:spcPct val="90000"/>
              </a:lnSpc>
              <a:spcBef>
                <a:spcPts val="1000"/>
              </a:spcBef>
              <a:spcAft>
                <a:spcPts val="0"/>
              </a:spcAft>
              <a:buClr>
                <a:schemeClr val="dk1"/>
              </a:buClr>
              <a:buSzPct val="100000"/>
              <a:buNone/>
            </a:pPr>
            <a:r>
              <a:rPr b="1" lang="en-US"/>
              <a:t>- </a:t>
            </a:r>
            <a:r>
              <a:rPr lang="en-US"/>
              <a:t>Cân đối, di động theo nhịp thở</a:t>
            </a:r>
            <a:endParaRPr/>
          </a:p>
          <a:p>
            <a:pPr indent="0" lvl="0" marL="0" rtl="0" algn="l">
              <a:lnSpc>
                <a:spcPct val="90000"/>
              </a:lnSpc>
              <a:spcBef>
                <a:spcPts val="1000"/>
              </a:spcBef>
              <a:spcAft>
                <a:spcPts val="0"/>
              </a:spcAft>
              <a:buClr>
                <a:schemeClr val="dk1"/>
              </a:buClr>
              <a:buSzPct val="100000"/>
              <a:buNone/>
            </a:pPr>
            <a:r>
              <a:rPr lang="en-US"/>
              <a:t>- Không lõm hõm ức, không co kéo khoan liên sườn</a:t>
            </a:r>
            <a:endParaRPr/>
          </a:p>
          <a:p>
            <a:pPr indent="0" lvl="0" marL="0" rtl="0" algn="l">
              <a:lnSpc>
                <a:spcPct val="90000"/>
              </a:lnSpc>
              <a:spcBef>
                <a:spcPts val="1000"/>
              </a:spcBef>
              <a:spcAft>
                <a:spcPts val="0"/>
              </a:spcAft>
              <a:buClr>
                <a:schemeClr val="dk1"/>
              </a:buClr>
              <a:buSzPct val="100000"/>
              <a:buNone/>
            </a:pPr>
            <a:r>
              <a:rPr lang="en-US"/>
              <a:t>- Tim: nhịp đều rõ, 150 lần/phút, không âm thổi</a:t>
            </a:r>
            <a:endParaRPr/>
          </a:p>
          <a:p>
            <a:pPr indent="0" lvl="0" marL="0" rtl="0" algn="l">
              <a:lnSpc>
                <a:spcPct val="90000"/>
              </a:lnSpc>
              <a:spcBef>
                <a:spcPts val="1000"/>
              </a:spcBef>
              <a:spcAft>
                <a:spcPts val="0"/>
              </a:spcAft>
              <a:buClr>
                <a:schemeClr val="dk1"/>
              </a:buClr>
              <a:buSzPct val="100000"/>
              <a:buNone/>
            </a:pPr>
            <a:r>
              <a:rPr lang="en-US"/>
              <a:t>- Phổi thô, âm phế bào đều, không ran.</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2020-04-01T00:36:14Z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0x010100114671028177394D953782448AA1BA23</vt:lpwstr>
  </property>
</Properties>
</file>