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Arim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isk1dPHUanIYOvAQYsNOlKRyis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78BCE2-FB96-4C1F-8275-B73D2F1EBDB8}">
  <a:tblStyle styleId="{0978BCE2-FB96-4C1F-8275-B73D2F1EBDB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27882A7-E307-4B36-A503-DE7755C800C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rim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Arimo-italic.fntdata"/><Relationship Id="rId23" Type="http://schemas.openxmlformats.org/officeDocument/2006/relationships/slide" Target="slides/slide18.xml"/><Relationship Id="rId45" Type="http://schemas.openxmlformats.org/officeDocument/2006/relationships/font" Target="fonts/Arim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Arim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7" name="Google Shape;27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8" name="Google Shape;298;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6" name="Google Shape;30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7.jpg"/><Relationship Id="rId6"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BỆNH ÁN NHI KHOA</a:t>
            </a:r>
            <a:br>
              <a:rPr lang="en-US"/>
            </a:b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KHÁM LÂM SÀNG (sau 2 ngày NV)</a:t>
            </a:r>
            <a:endParaRPr/>
          </a:p>
        </p:txBody>
      </p:sp>
      <p:sp>
        <p:nvSpPr>
          <p:cNvPr id="143" name="Google Shape;143;p10"/>
          <p:cNvSpPr txBox="1"/>
          <p:nvPr>
            <p:ph idx="1" type="body"/>
          </p:nvPr>
        </p:nvSpPr>
        <p:spPr>
          <a:xfrm>
            <a:off x="838200" y="1825625"/>
            <a:ext cx="1085503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4. Bụng</a:t>
            </a:r>
            <a:endParaRPr/>
          </a:p>
          <a:p>
            <a:pPr indent="0" lvl="0" marL="0" rtl="0" algn="l">
              <a:lnSpc>
                <a:spcPct val="90000"/>
              </a:lnSpc>
              <a:spcBef>
                <a:spcPts val="1000"/>
              </a:spcBef>
              <a:spcAft>
                <a:spcPts val="0"/>
              </a:spcAft>
              <a:buClr>
                <a:schemeClr val="dk1"/>
              </a:buClr>
              <a:buSzPts val="2800"/>
              <a:buNone/>
            </a:pPr>
            <a:r>
              <a:rPr lang="en-US"/>
              <a:t>- Cân đối, di động theo nhịp thở</a:t>
            </a:r>
            <a:endParaRPr/>
          </a:p>
          <a:p>
            <a:pPr indent="0" lvl="0" marL="0" rtl="0" algn="l">
              <a:lnSpc>
                <a:spcPct val="90000"/>
              </a:lnSpc>
              <a:spcBef>
                <a:spcPts val="1000"/>
              </a:spcBef>
              <a:spcAft>
                <a:spcPts val="0"/>
              </a:spcAft>
              <a:buClr>
                <a:schemeClr val="dk1"/>
              </a:buClr>
              <a:buSzPts val="2800"/>
              <a:buNone/>
            </a:pPr>
            <a:r>
              <a:rPr lang="en-US"/>
              <a:t>- Rốn sạch, không chảy dịch, mủ</a:t>
            </a:r>
            <a:endParaRPr/>
          </a:p>
          <a:p>
            <a:pPr indent="0" lvl="0" marL="0" rtl="0" algn="l">
              <a:lnSpc>
                <a:spcPct val="90000"/>
              </a:lnSpc>
              <a:spcBef>
                <a:spcPts val="1000"/>
              </a:spcBef>
              <a:spcAft>
                <a:spcPts val="0"/>
              </a:spcAft>
              <a:buClr>
                <a:schemeClr val="dk1"/>
              </a:buClr>
              <a:buSzPts val="2800"/>
              <a:buNone/>
            </a:pPr>
            <a:r>
              <a:rPr lang="en-US"/>
              <a:t>- Bụng mềm, không điểm đau</a:t>
            </a:r>
            <a:endParaRPr/>
          </a:p>
          <a:p>
            <a:pPr indent="0" lvl="0" marL="0" rtl="0" algn="l">
              <a:lnSpc>
                <a:spcPct val="90000"/>
              </a:lnSpc>
              <a:spcBef>
                <a:spcPts val="1000"/>
              </a:spcBef>
              <a:spcAft>
                <a:spcPts val="0"/>
              </a:spcAft>
              <a:buClr>
                <a:schemeClr val="dk1"/>
              </a:buClr>
              <a:buSzPts val="2800"/>
              <a:buNone/>
            </a:pPr>
            <a:r>
              <a:rPr lang="en-US"/>
              <a:t>- Gan 2cm dưới bờ sườn P, lách không sờ chạm</a:t>
            </a:r>
            <a:endParaRPr/>
          </a:p>
          <a:p>
            <a:pPr indent="0" lvl="0" marL="0" rtl="0" algn="l">
              <a:lnSpc>
                <a:spcPct val="90000"/>
              </a:lnSpc>
              <a:spcBef>
                <a:spcPts val="1000"/>
              </a:spcBef>
              <a:spcAft>
                <a:spcPts val="0"/>
              </a:spcAft>
              <a:buClr>
                <a:schemeClr val="dk1"/>
              </a:buClr>
              <a:buSzPts val="2800"/>
              <a:buNone/>
            </a:pPr>
            <a:r>
              <a:rPr b="1" lang="en-US"/>
              <a:t>5. Tiết niệu, sinh dục, hậu môn:</a:t>
            </a:r>
            <a:endParaRPr/>
          </a:p>
          <a:p>
            <a:pPr indent="0" lvl="0" marL="0" rtl="0" algn="l">
              <a:lnSpc>
                <a:spcPct val="90000"/>
              </a:lnSpc>
              <a:spcBef>
                <a:spcPts val="1000"/>
              </a:spcBef>
              <a:spcAft>
                <a:spcPts val="0"/>
              </a:spcAft>
              <a:buClr>
                <a:schemeClr val="dk1"/>
              </a:buClr>
              <a:buSzPts val="2800"/>
              <a:buNone/>
            </a:pPr>
            <a:r>
              <a:rPr lang="en-US"/>
              <a:t>- Cơ quan sinh dục nam, tinh hoàn đủ 2 bên, không đỏ, không dơ</a:t>
            </a:r>
            <a:endParaRPr/>
          </a:p>
          <a:p>
            <a:pPr indent="0" lvl="0" marL="0" rtl="0" algn="l">
              <a:lnSpc>
                <a:spcPct val="90000"/>
              </a:lnSpc>
              <a:spcBef>
                <a:spcPts val="1000"/>
              </a:spcBef>
              <a:spcAft>
                <a:spcPts val="0"/>
              </a:spcAft>
              <a:buClr>
                <a:schemeClr val="dk1"/>
              </a:buClr>
              <a:buSzPts val="2800"/>
              <a:buNone/>
            </a:pPr>
            <a:r>
              <a:rPr lang="en-US"/>
              <a:t>- Hậu môn bình thường, không dị tật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KHÁM LÂM SÀNG (sau 2 ngày NV)</a:t>
            </a:r>
            <a:endParaRPr/>
          </a:p>
        </p:txBody>
      </p:sp>
      <p:sp>
        <p:nvSpPr>
          <p:cNvPr id="149" name="Google Shape;149;p11"/>
          <p:cNvSpPr txBox="1"/>
          <p:nvPr>
            <p:ph idx="1" type="body"/>
          </p:nvPr>
        </p:nvSpPr>
        <p:spPr>
          <a:xfrm>
            <a:off x="838200" y="1825625"/>
            <a:ext cx="1085503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6. Tứ chi, cột sống:</a:t>
            </a:r>
            <a:endParaRPr/>
          </a:p>
          <a:p>
            <a:pPr indent="0" lvl="0" marL="0" rtl="0" algn="l">
              <a:lnSpc>
                <a:spcPct val="90000"/>
              </a:lnSpc>
              <a:spcBef>
                <a:spcPts val="1000"/>
              </a:spcBef>
              <a:spcAft>
                <a:spcPts val="0"/>
              </a:spcAft>
              <a:buClr>
                <a:schemeClr val="dk1"/>
              </a:buClr>
              <a:buSzPts val="2800"/>
              <a:buNone/>
            </a:pPr>
            <a:r>
              <a:rPr lang="en-US"/>
              <a:t>- Tứ chi cân đối, không biến dạng</a:t>
            </a:r>
            <a:endParaRPr/>
          </a:p>
          <a:p>
            <a:pPr indent="0" lvl="0" marL="0" rtl="0" algn="l">
              <a:lnSpc>
                <a:spcPct val="90000"/>
              </a:lnSpc>
              <a:spcBef>
                <a:spcPts val="1000"/>
              </a:spcBef>
              <a:spcAft>
                <a:spcPts val="0"/>
              </a:spcAft>
              <a:buClr>
                <a:schemeClr val="dk1"/>
              </a:buClr>
              <a:buSzPts val="2800"/>
              <a:buNone/>
            </a:pPr>
            <a:r>
              <a:rPr lang="en-US"/>
              <a:t>- Cột sống không biến dạn</a:t>
            </a:r>
            <a:endParaRPr/>
          </a:p>
          <a:p>
            <a:pPr indent="0" lvl="0" marL="0" rtl="0" algn="l">
              <a:lnSpc>
                <a:spcPct val="90000"/>
              </a:lnSpc>
              <a:spcBef>
                <a:spcPts val="1000"/>
              </a:spcBef>
              <a:spcAft>
                <a:spcPts val="0"/>
              </a:spcAft>
              <a:buClr>
                <a:schemeClr val="dk1"/>
              </a:buClr>
              <a:buSzPts val="2800"/>
              <a:buNone/>
            </a:pPr>
            <a:r>
              <a:rPr b="1" lang="en-US"/>
              <a:t>7. Thần kinh: </a:t>
            </a:r>
            <a:endParaRPr/>
          </a:p>
          <a:p>
            <a:pPr indent="0" lvl="0" marL="0" rtl="0" algn="l">
              <a:lnSpc>
                <a:spcPct val="90000"/>
              </a:lnSpc>
              <a:spcBef>
                <a:spcPts val="1000"/>
              </a:spcBef>
              <a:spcAft>
                <a:spcPts val="0"/>
              </a:spcAft>
              <a:buClr>
                <a:schemeClr val="dk1"/>
              </a:buClr>
              <a:buSzPts val="2800"/>
              <a:buNone/>
            </a:pPr>
            <a:r>
              <a:rPr lang="en-US"/>
              <a:t>- Thóp phẳng</a:t>
            </a:r>
            <a:endParaRPr/>
          </a:p>
          <a:p>
            <a:pPr indent="0" lvl="0" marL="0" rtl="0" algn="l">
              <a:lnSpc>
                <a:spcPct val="90000"/>
              </a:lnSpc>
              <a:spcBef>
                <a:spcPts val="1000"/>
              </a:spcBef>
              <a:spcAft>
                <a:spcPts val="0"/>
              </a:spcAft>
              <a:buClr>
                <a:schemeClr val="dk1"/>
              </a:buClr>
              <a:buSzPts val="2800"/>
              <a:buNone/>
            </a:pPr>
            <a:r>
              <a:rPr lang="en-US"/>
              <a:t>- Không cử động bất thường, không tăng hay giảm trương lực cơ</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TÓM TẮT BỆNH ÁN</a:t>
            </a:r>
            <a:endParaRPr/>
          </a:p>
        </p:txBody>
      </p:sp>
      <p:sp>
        <p:nvSpPr>
          <p:cNvPr id="155" name="Google Shape;15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Bệnh nhi nam, 4 ngày tuổi , nhập viện vì vàng da, bệnh 2 ngày</a:t>
            </a:r>
            <a:endParaRPr sz="3200"/>
          </a:p>
          <a:p>
            <a:pPr indent="0" lvl="0" marL="0" rtl="0" algn="l">
              <a:lnSpc>
                <a:spcPct val="90000"/>
              </a:lnSpc>
              <a:spcBef>
                <a:spcPts val="1000"/>
              </a:spcBef>
              <a:spcAft>
                <a:spcPts val="0"/>
              </a:spcAft>
              <a:buClr>
                <a:schemeClr val="dk1"/>
              </a:buClr>
              <a:buSzPts val="3200"/>
              <a:buNone/>
            </a:pPr>
            <a:r>
              <a:rPr lang="en-US" sz="3200"/>
              <a:t>	</a:t>
            </a:r>
            <a:endParaRPr/>
          </a:p>
          <a:p>
            <a:pPr indent="0" lvl="0" marL="0" rtl="0" algn="l">
              <a:lnSpc>
                <a:spcPct val="90000"/>
              </a:lnSpc>
              <a:spcBef>
                <a:spcPts val="1000"/>
              </a:spcBef>
              <a:spcAft>
                <a:spcPts val="0"/>
              </a:spcAft>
              <a:buClr>
                <a:schemeClr val="dk1"/>
              </a:buClr>
              <a:buSzPts val="3200"/>
              <a:buNone/>
            </a:pPr>
            <a:r>
              <a:rPr lang="en-US" sz="3200"/>
              <a:t>TCCN:- Vàng da </a:t>
            </a:r>
            <a:endParaRPr/>
          </a:p>
          <a:p>
            <a:pPr indent="0" lvl="0" marL="0" rtl="0" algn="l">
              <a:lnSpc>
                <a:spcPct val="90000"/>
              </a:lnSpc>
              <a:spcBef>
                <a:spcPts val="1000"/>
              </a:spcBef>
              <a:spcAft>
                <a:spcPts val="0"/>
              </a:spcAft>
              <a:buClr>
                <a:schemeClr val="dk1"/>
              </a:buClr>
              <a:buSzPts val="3200"/>
              <a:buNone/>
            </a:pPr>
            <a:r>
              <a:rPr lang="en-US" sz="3200"/>
              <a:t>TCTT:	- Vàng da tới lòng bàn tay, bàn chân</a:t>
            </a:r>
            <a:endParaRPr sz="3200"/>
          </a:p>
          <a:p>
            <a:pPr indent="0" lvl="0" marL="0" rtl="0" algn="l">
              <a:lnSpc>
                <a:spcPct val="90000"/>
              </a:lnSpc>
              <a:spcBef>
                <a:spcPts val="1000"/>
              </a:spcBef>
              <a:spcAft>
                <a:spcPts val="0"/>
              </a:spcAft>
              <a:buClr>
                <a:schemeClr val="dk1"/>
              </a:buClr>
              <a:buSzPts val="3200"/>
              <a:buNone/>
            </a:pPr>
            <a:r>
              <a:rPr lang="en-US" sz="3200"/>
              <a:t>Tiền căn: Mẹ trong thai kỳ khỏe mạnh, trước và sanh sinh không sốt.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ĐẶT VẤN ĐỀ</a:t>
            </a:r>
            <a:endParaRPr/>
          </a:p>
        </p:txBody>
      </p:sp>
      <p:pic>
        <p:nvPicPr>
          <p:cNvPr id="161" name="Google Shape;161;p13"/>
          <p:cNvPicPr preferRelativeResize="0"/>
          <p:nvPr>
            <p:ph idx="1" type="body"/>
          </p:nvPr>
        </p:nvPicPr>
        <p:blipFill rotWithShape="1">
          <a:blip r:embed="rId3">
            <a:alphaModFix/>
          </a:blip>
          <a:srcRect b="0" l="0" r="0" t="0"/>
          <a:stretch/>
        </p:blipFill>
        <p:spPr>
          <a:xfrm>
            <a:off x="2909666" y="1825625"/>
            <a:ext cx="6372668" cy="4351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ĐẶT VẤN ĐỀ</a:t>
            </a:r>
            <a:endParaRPr/>
          </a:p>
        </p:txBody>
      </p:sp>
      <p:sp>
        <p:nvSpPr>
          <p:cNvPr id="167" name="Google Shape;16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3200"/>
              <a:buAutoNum type="arabicPeriod"/>
            </a:pPr>
            <a:r>
              <a:rPr lang="en-US" sz="3200"/>
              <a:t>Vàng da sơ sinh</a:t>
            </a:r>
            <a:endParaRPr sz="3200"/>
          </a:p>
          <a:p>
            <a:pPr indent="-514350" lvl="0" marL="514350" rtl="0" algn="l">
              <a:lnSpc>
                <a:spcPct val="90000"/>
              </a:lnSpc>
              <a:spcBef>
                <a:spcPts val="1000"/>
              </a:spcBef>
              <a:spcAft>
                <a:spcPts val="0"/>
              </a:spcAft>
              <a:buClr>
                <a:schemeClr val="dk1"/>
              </a:buClr>
              <a:buSzPts val="3200"/>
              <a:buAutoNum type="arabicPeriod"/>
            </a:pPr>
            <a:r>
              <a:rPr lang="en-US" sz="3200"/>
              <a:t>Nhiễm trùng sơ sinh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CHẨN ĐOÁN SƠ BỘ</a:t>
            </a:r>
            <a:endParaRPr/>
          </a:p>
        </p:txBody>
      </p:sp>
      <p:pic>
        <p:nvPicPr>
          <p:cNvPr id="173" name="Google Shape;173;p15"/>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CHẨN ĐOÁN SƠ BỘ</a:t>
            </a:r>
            <a:endParaRPr/>
          </a:p>
        </p:txBody>
      </p:sp>
      <p:sp>
        <p:nvSpPr>
          <p:cNvPr id="179" name="Google Shape;17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Vàng da tăng bilirubin gián tiếp bệnh lý mức độ nặng, chưa biến chứng, nghĩ do nguyên nhân bất đồng nhóm máu ABO, thiếu men G6PD, nguyên nhân sinh lý</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LÚC NHẬP VIỆN</a:t>
            </a:r>
            <a:endParaRPr/>
          </a:p>
        </p:txBody>
      </p:sp>
      <p:pic>
        <p:nvPicPr>
          <p:cNvPr id="185" name="Google Shape;185;p17"/>
          <p:cNvPicPr preferRelativeResize="0"/>
          <p:nvPr>
            <p:ph idx="1" type="body"/>
          </p:nvPr>
        </p:nvPicPr>
        <p:blipFill rotWithShape="1">
          <a:blip r:embed="rId3">
            <a:alphaModFix/>
          </a:blip>
          <a:srcRect b="0" l="0" r="0" t="0"/>
          <a:stretch/>
        </p:blipFill>
        <p:spPr>
          <a:xfrm>
            <a:off x="4000500" y="2420144"/>
            <a:ext cx="4191000" cy="3162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91" name="Google Shape;191;p18"/>
          <p:cNvPicPr preferRelativeResize="0"/>
          <p:nvPr>
            <p:ph idx="1" type="body"/>
          </p:nvPr>
        </p:nvPicPr>
        <p:blipFill rotWithShape="1">
          <a:blip r:embed="rId3">
            <a:alphaModFix/>
          </a:blip>
          <a:srcRect b="0" l="0" r="0" t="0"/>
          <a:stretch/>
        </p:blipFill>
        <p:spPr>
          <a:xfrm>
            <a:off x="2409632" y="365125"/>
            <a:ext cx="7773459" cy="58300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98989"/>
                </a:solidFill>
                <a:latin typeface="Arial"/>
                <a:ea typeface="Arial"/>
                <a:cs typeface="Arial"/>
                <a:sym typeface="Arial"/>
              </a:rPr>
              <a:t>‹#›</a:t>
            </a:fld>
            <a:endParaRPr b="0" i="0" sz="1200" u="none" cap="none" strike="noStrike">
              <a:solidFill>
                <a:srgbClr val="898989"/>
              </a:solidFill>
              <a:latin typeface="Arial"/>
              <a:ea typeface="Arial"/>
              <a:cs typeface="Arial"/>
              <a:sym typeface="Arial"/>
            </a:endParaRPr>
          </a:p>
        </p:txBody>
      </p:sp>
      <p:pic>
        <p:nvPicPr>
          <p:cNvPr descr="DSC02092" id="197" name="Google Shape;197;p19"/>
          <p:cNvPicPr preferRelativeResize="0"/>
          <p:nvPr/>
        </p:nvPicPr>
        <p:blipFill rotWithShape="1">
          <a:blip r:embed="rId3">
            <a:alphaModFix/>
          </a:blip>
          <a:srcRect b="0" l="0" r="0" t="0"/>
          <a:stretch/>
        </p:blipFill>
        <p:spPr>
          <a:xfrm>
            <a:off x="1843088" y="363538"/>
            <a:ext cx="3827462" cy="2870200"/>
          </a:xfrm>
          <a:prstGeom prst="rect">
            <a:avLst/>
          </a:prstGeom>
          <a:noFill/>
          <a:ln>
            <a:noFill/>
          </a:ln>
        </p:spPr>
      </p:pic>
      <p:pic>
        <p:nvPicPr>
          <p:cNvPr id="198" name="Google Shape;198;p19"/>
          <p:cNvPicPr preferRelativeResize="0"/>
          <p:nvPr/>
        </p:nvPicPr>
        <p:blipFill rotWithShape="1">
          <a:blip r:embed="rId4">
            <a:alphaModFix/>
          </a:blip>
          <a:srcRect b="0" l="0" r="0" t="0"/>
          <a:stretch/>
        </p:blipFill>
        <p:spPr>
          <a:xfrm>
            <a:off x="6270626" y="263526"/>
            <a:ext cx="3859213" cy="3101975"/>
          </a:xfrm>
          <a:prstGeom prst="rect">
            <a:avLst/>
          </a:prstGeom>
          <a:noFill/>
          <a:ln>
            <a:noFill/>
          </a:ln>
        </p:spPr>
      </p:pic>
      <p:pic>
        <p:nvPicPr>
          <p:cNvPr descr="DSC02096" id="199" name="Google Shape;199;p19"/>
          <p:cNvPicPr preferRelativeResize="0"/>
          <p:nvPr/>
        </p:nvPicPr>
        <p:blipFill rotWithShape="1">
          <a:blip r:embed="rId5">
            <a:alphaModFix/>
          </a:blip>
          <a:srcRect b="0" l="0" r="0" t="0"/>
          <a:stretch/>
        </p:blipFill>
        <p:spPr>
          <a:xfrm>
            <a:off x="1901825" y="3198814"/>
            <a:ext cx="2744788" cy="3659187"/>
          </a:xfrm>
          <a:prstGeom prst="rect">
            <a:avLst/>
          </a:prstGeom>
          <a:noFill/>
          <a:ln>
            <a:noFill/>
          </a:ln>
        </p:spPr>
      </p:pic>
      <p:pic>
        <p:nvPicPr>
          <p:cNvPr descr="DSC02088" id="200" name="Google Shape;200;p19"/>
          <p:cNvPicPr preferRelativeResize="0"/>
          <p:nvPr/>
        </p:nvPicPr>
        <p:blipFill rotWithShape="1">
          <a:blip r:embed="rId6">
            <a:alphaModFix/>
          </a:blip>
          <a:srcRect b="0" l="0" r="0" t="0"/>
          <a:stretch/>
        </p:blipFill>
        <p:spPr>
          <a:xfrm>
            <a:off x="4792664" y="3671889"/>
            <a:ext cx="3963987" cy="29733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HÀNH CHÍNH</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 lvl="0" marL="228600" rtl="0" algn="l">
              <a:lnSpc>
                <a:spcPct val="90000"/>
              </a:lnSpc>
              <a:spcBef>
                <a:spcPts val="0"/>
              </a:spcBef>
              <a:spcAft>
                <a:spcPts val="0"/>
              </a:spcAft>
              <a:buClr>
                <a:schemeClr val="dk1"/>
              </a:buClr>
              <a:buSzPts val="3200"/>
              <a:buFont typeface="Noto Sans Symbols"/>
              <a:buNone/>
            </a:pPr>
            <a:r>
              <a:t/>
            </a:r>
            <a:endParaRPr sz="3200"/>
          </a:p>
          <a:p>
            <a:pPr indent="-228600" lvl="0" marL="228600" rtl="0" algn="l">
              <a:lnSpc>
                <a:spcPct val="90000"/>
              </a:lnSpc>
              <a:spcBef>
                <a:spcPts val="1000"/>
              </a:spcBef>
              <a:spcAft>
                <a:spcPts val="0"/>
              </a:spcAft>
              <a:buClr>
                <a:schemeClr val="dk1"/>
              </a:buClr>
              <a:buSzPts val="3200"/>
              <a:buFont typeface="Noto Sans Symbols"/>
              <a:buChar char="▪"/>
            </a:pPr>
            <a:r>
              <a:rPr lang="en-US" sz="3200"/>
              <a:t>Họ tên: T. M. H.     Giới tính: Nam</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t>Ngày sinh: 16/02/2021.</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t>Địa chỉ: xã Lưu Nghiệp Anh, huyện Trà Cú, tỉnh Trà Vinh.</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t>Ngày nhập viện: 16h35p ngày 19/02/2021 phòng 202 khoa Sơ sinh, BV NĐ1.</a:t>
            </a:r>
            <a:endParaRPr/>
          </a:p>
          <a:p>
            <a:pPr indent="-25400" lvl="0" marL="228600" rtl="0" algn="l">
              <a:lnSpc>
                <a:spcPct val="90000"/>
              </a:lnSpc>
              <a:spcBef>
                <a:spcPts val="1000"/>
              </a:spcBef>
              <a:spcAft>
                <a:spcPts val="0"/>
              </a:spcAft>
              <a:buClr>
                <a:schemeClr val="dk1"/>
              </a:buClr>
              <a:buSzPts val="3200"/>
              <a:buFont typeface="Noto Sans Symbols"/>
              <a:buNone/>
            </a:pPr>
            <a:r>
              <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LÚC NHẬP VIỆN</a:t>
            </a:r>
            <a:endParaRPr/>
          </a:p>
        </p:txBody>
      </p:sp>
      <p:sp>
        <p:nvSpPr>
          <p:cNvPr id="206" name="Google Shape;206;p20"/>
          <p:cNvSpPr txBox="1"/>
          <p:nvPr>
            <p:ph idx="1" type="body"/>
          </p:nvPr>
        </p:nvSpPr>
        <p:spPr>
          <a:xfrm>
            <a:off x="838200" y="1825625"/>
            <a:ext cx="10515600" cy="48661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Nằm phòng cấp cứu</a:t>
            </a:r>
            <a:endParaRPr/>
          </a:p>
          <a:p>
            <a:pPr indent="0" lvl="0" marL="0" rtl="0" algn="l">
              <a:lnSpc>
                <a:spcPct val="90000"/>
              </a:lnSpc>
              <a:spcBef>
                <a:spcPts val="1000"/>
              </a:spcBef>
              <a:spcAft>
                <a:spcPts val="0"/>
              </a:spcAft>
              <a:buClr>
                <a:schemeClr val="dk1"/>
              </a:buClr>
              <a:buSzPts val="2800"/>
              <a:buNone/>
            </a:pPr>
            <a:r>
              <a:rPr lang="en-US"/>
              <a:t>Đầu cao 30</a:t>
            </a:r>
            <a:endParaRPr baseline="30000"/>
          </a:p>
          <a:p>
            <a:pPr indent="0" lvl="0" marL="0" rtl="0" algn="l">
              <a:lnSpc>
                <a:spcPct val="90000"/>
              </a:lnSpc>
              <a:spcBef>
                <a:spcPts val="1000"/>
              </a:spcBef>
              <a:spcAft>
                <a:spcPts val="0"/>
              </a:spcAft>
              <a:buClr>
                <a:schemeClr val="dk1"/>
              </a:buClr>
              <a:buSzPts val="2800"/>
              <a:buNone/>
            </a:pPr>
            <a:r>
              <a:rPr lang="en-US"/>
              <a:t>Che mắt, che bìu, chiếu đèn 2 mặt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Vitamin K1 0,01g</a:t>
            </a:r>
            <a:endParaRPr/>
          </a:p>
          <a:p>
            <a:pPr indent="0" lvl="0" marL="0" rtl="0" algn="l">
              <a:lnSpc>
                <a:spcPct val="90000"/>
              </a:lnSpc>
              <a:spcBef>
                <a:spcPts val="1000"/>
              </a:spcBef>
              <a:spcAft>
                <a:spcPts val="0"/>
              </a:spcAft>
              <a:buClr>
                <a:schemeClr val="dk1"/>
              </a:buClr>
              <a:buSzPts val="2800"/>
              <a:buNone/>
            </a:pPr>
            <a:r>
              <a:rPr lang="en-US"/>
              <a:t>0,001g (TB)</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1BT-SM	</a:t>
            </a:r>
            <a:endParaRPr/>
          </a:p>
          <a:p>
            <a:pPr indent="0" lvl="0" marL="0" rtl="0" algn="l">
              <a:lnSpc>
                <a:spcPct val="90000"/>
              </a:lnSpc>
              <a:spcBef>
                <a:spcPts val="1000"/>
              </a:spcBef>
              <a:spcAft>
                <a:spcPts val="0"/>
              </a:spcAft>
              <a:buClr>
                <a:schemeClr val="dk1"/>
              </a:buClr>
              <a:buSzPts val="2800"/>
              <a:buNone/>
            </a:pPr>
            <a:r>
              <a:rPr lang="en-US"/>
              <a:t>Chăm sóc cấp 2</a:t>
            </a:r>
            <a:endParaRPr/>
          </a:p>
          <a:p>
            <a:pPr indent="0" lvl="0" marL="0" rtl="0" algn="l">
              <a:lnSpc>
                <a:spcPct val="90000"/>
              </a:lnSpc>
              <a:spcBef>
                <a:spcPts val="1000"/>
              </a:spcBef>
              <a:spcAft>
                <a:spcPts val="0"/>
              </a:spcAft>
              <a:buClr>
                <a:schemeClr val="dk1"/>
              </a:buClr>
              <a:buSzPts val="2800"/>
              <a:buNone/>
            </a:pPr>
            <a:r>
              <a:t/>
            </a:r>
            <a:endParaRPr baseline="30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LÚC NHẬP VIỆN</a:t>
            </a:r>
            <a:endParaRPr/>
          </a:p>
        </p:txBody>
      </p:sp>
      <p:sp>
        <p:nvSpPr>
          <p:cNvPr id="212" name="Google Shape;21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ĐỀ NGHỊ CẬN LÂM SÀNG</a:t>
            </a:r>
            <a:endParaRPr/>
          </a:p>
        </p:txBody>
      </p:sp>
      <p:pic>
        <p:nvPicPr>
          <p:cNvPr id="213" name="Google Shape;213;p21"/>
          <p:cNvPicPr preferRelativeResize="0"/>
          <p:nvPr/>
        </p:nvPicPr>
        <p:blipFill rotWithShape="1">
          <a:blip r:embed="rId3">
            <a:alphaModFix/>
          </a:blip>
          <a:srcRect b="0" l="0" r="0" t="0"/>
          <a:stretch/>
        </p:blipFill>
        <p:spPr>
          <a:xfrm>
            <a:off x="4598418" y="2978727"/>
            <a:ext cx="4683915" cy="31982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LÚC NHẬP VIỆN</a:t>
            </a:r>
            <a:endParaRPr/>
          </a:p>
        </p:txBody>
      </p:sp>
      <p:sp>
        <p:nvSpPr>
          <p:cNvPr id="219" name="Google Shape;21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None/>
            </a:pPr>
            <a:r>
              <a:rPr lang="en-US"/>
              <a:t>ĐỀ NGHỊ CẬN LÂM SÀNG</a:t>
            </a:r>
            <a:endParaRPr/>
          </a:p>
          <a:p>
            <a:pPr indent="-228600" lvl="1" marL="685800" rtl="0" algn="l">
              <a:lnSpc>
                <a:spcPct val="150000"/>
              </a:lnSpc>
              <a:spcBef>
                <a:spcPts val="500"/>
              </a:spcBef>
              <a:spcAft>
                <a:spcPts val="0"/>
              </a:spcAft>
              <a:buClr>
                <a:schemeClr val="dk1"/>
              </a:buClr>
              <a:buSzPts val="2800"/>
              <a:buFont typeface="Noto Sans Symbols"/>
              <a:buChar char="⮚"/>
            </a:pPr>
            <a:r>
              <a:rPr lang="en-US" sz="2800"/>
              <a:t>CTM, PMNB</a:t>
            </a:r>
            <a:endParaRPr/>
          </a:p>
          <a:p>
            <a:pPr indent="-228600" lvl="1" marL="685800" rtl="0" algn="l">
              <a:lnSpc>
                <a:spcPct val="150000"/>
              </a:lnSpc>
              <a:spcBef>
                <a:spcPts val="500"/>
              </a:spcBef>
              <a:spcAft>
                <a:spcPts val="0"/>
              </a:spcAft>
              <a:buClr>
                <a:schemeClr val="dk1"/>
              </a:buClr>
              <a:buSzPts val="2800"/>
              <a:buFont typeface="Noto Sans Symbols"/>
              <a:buChar char="⮚"/>
            </a:pPr>
            <a:r>
              <a:rPr lang="en-US" sz="2800"/>
              <a:t>Bilirubin TP, TT</a:t>
            </a:r>
            <a:endParaRPr/>
          </a:p>
          <a:p>
            <a:pPr indent="-228600" lvl="1" marL="685800" rtl="0" algn="l">
              <a:lnSpc>
                <a:spcPct val="150000"/>
              </a:lnSpc>
              <a:spcBef>
                <a:spcPts val="500"/>
              </a:spcBef>
              <a:spcAft>
                <a:spcPts val="0"/>
              </a:spcAft>
              <a:buClr>
                <a:schemeClr val="dk1"/>
              </a:buClr>
              <a:buSzPts val="2800"/>
              <a:buFont typeface="Noto Sans Symbols"/>
              <a:buChar char="⮚"/>
            </a:pPr>
            <a:r>
              <a:rPr lang="en-US" sz="2800"/>
              <a:t>Nhóm máu mẹ - con</a:t>
            </a:r>
            <a:endParaRPr/>
          </a:p>
          <a:p>
            <a:pPr indent="-228600" lvl="1" marL="685800" rtl="0" algn="l">
              <a:lnSpc>
                <a:spcPct val="150000"/>
              </a:lnSpc>
              <a:spcBef>
                <a:spcPts val="500"/>
              </a:spcBef>
              <a:spcAft>
                <a:spcPts val="0"/>
              </a:spcAft>
              <a:buClr>
                <a:schemeClr val="dk1"/>
              </a:buClr>
              <a:buSzPts val="2800"/>
              <a:buFont typeface="Noto Sans Symbols"/>
              <a:buChar char="⮚"/>
            </a:pPr>
            <a:r>
              <a:rPr lang="en-US" sz="2800"/>
              <a:t>Coombs TT, GT ???</a:t>
            </a:r>
            <a:endParaRPr/>
          </a:p>
          <a:p>
            <a:pPr indent="-228600" lvl="1" marL="685800" rtl="0" algn="l">
              <a:lnSpc>
                <a:spcPct val="150000"/>
              </a:lnSpc>
              <a:spcBef>
                <a:spcPts val="500"/>
              </a:spcBef>
              <a:spcAft>
                <a:spcPts val="0"/>
              </a:spcAft>
              <a:buClr>
                <a:schemeClr val="dk1"/>
              </a:buClr>
              <a:buSzPts val="2800"/>
              <a:buFont typeface="Noto Sans Symbols"/>
              <a:buChar char="⮚"/>
            </a:pPr>
            <a:r>
              <a:rPr lang="en-US" sz="2800"/>
              <a:t>Định lượng men G6PD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353291"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KẾT QUẢ CLS</a:t>
            </a:r>
            <a:endParaRPr/>
          </a:p>
        </p:txBody>
      </p:sp>
      <p:graphicFrame>
        <p:nvGraphicFramePr>
          <p:cNvPr id="225" name="Google Shape;225;p23"/>
          <p:cNvGraphicFramePr/>
          <p:nvPr/>
        </p:nvGraphicFramePr>
        <p:xfrm>
          <a:off x="4322619" y="365125"/>
          <a:ext cx="3000000" cy="3000000"/>
        </p:xfrm>
        <a:graphic>
          <a:graphicData uri="http://schemas.openxmlformats.org/drawingml/2006/table">
            <a:tbl>
              <a:tblPr bandRow="1" firstCol="1" firstRow="1">
                <a:noFill/>
                <a:tableStyleId>{0978BCE2-FB96-4C1F-8275-B73D2F1EBDB8}</a:tableStyleId>
              </a:tblPr>
              <a:tblGrid>
                <a:gridCol w="1995050"/>
                <a:gridCol w="1967350"/>
                <a:gridCol w="2036625"/>
                <a:gridCol w="1676400"/>
              </a:tblGrid>
              <a:tr h="565675">
                <a:tc>
                  <a:txBody>
                    <a:bodyPr/>
                    <a:lstStyle/>
                    <a:p>
                      <a:pPr indent="0" lvl="0" marL="0" marR="0" rtl="0" algn="l">
                        <a:lnSpc>
                          <a:spcPct val="115000"/>
                        </a:lnSpc>
                        <a:spcBef>
                          <a:spcPts val="0"/>
                        </a:spcBef>
                        <a:spcAft>
                          <a:spcPts val="0"/>
                        </a:spcAft>
                        <a:buNone/>
                      </a:pPr>
                      <a:r>
                        <a:rPr lang="en-US" sz="1600" u="none" cap="none" strike="noStrike"/>
                        <a:t>TÊN XÉT NGHIỆM</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Kêt quả</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CSBT</a:t>
                      </a:r>
                      <a:endParaRPr sz="1600" u="none" cap="none" strike="noStrike">
                        <a:latin typeface="Calibri"/>
                        <a:ea typeface="Calibri"/>
                        <a:cs typeface="Calibri"/>
                        <a:sym typeface="Calibri"/>
                      </a:endParaRPr>
                    </a:p>
                  </a:txBody>
                  <a:tcPr marT="0" marB="0" marR="56300" marL="56300"/>
                </a:tc>
                <a:tc>
                  <a:txBody>
                    <a:bodyPr/>
                    <a:lstStyle/>
                    <a:p>
                      <a:pPr indent="0" lvl="0" marL="0" marR="0" rtl="0" algn="l">
                        <a:lnSpc>
                          <a:spcPct val="115000"/>
                        </a:lnSpc>
                        <a:spcBef>
                          <a:spcPts val="0"/>
                        </a:spcBef>
                        <a:spcAft>
                          <a:spcPts val="0"/>
                        </a:spcAft>
                        <a:buNone/>
                      </a:pPr>
                      <a:r>
                        <a:rPr lang="en-US" sz="1600" u="none" cap="none" strike="noStrike"/>
                        <a:t>ĐƠN VỊ</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WBC</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11.76</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9.1 – 34</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x10</a:t>
                      </a:r>
                      <a:r>
                        <a:rPr baseline="30000" lang="en-US" sz="1600" u="none" cap="none" strike="noStrike"/>
                        <a:t>3</a:t>
                      </a:r>
                      <a:r>
                        <a:rPr lang="en-US" sz="1600" u="none" cap="none" strike="noStrike"/>
                        <a:t>/μL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#NEU</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3.65</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3.0 – 5.8</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x10</a:t>
                      </a:r>
                      <a:r>
                        <a:rPr baseline="30000" lang="en-US" sz="1600" u="none" cap="none" strike="noStrike"/>
                        <a:t>3</a:t>
                      </a:r>
                      <a:r>
                        <a:rPr lang="en-US" sz="1600" u="none" cap="none" strike="noStrike"/>
                        <a:t>/μL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#EOS</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1.07</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0.05 – 0.25</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x10</a:t>
                      </a:r>
                      <a:r>
                        <a:rPr baseline="30000" lang="en-US" sz="1600" u="none" cap="none" strike="noStrike"/>
                        <a:t>3</a:t>
                      </a:r>
                      <a:r>
                        <a:rPr lang="en-US" sz="1600" u="none" cap="none" strike="noStrike"/>
                        <a:t>/μL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#BASO</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0.08</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0.015 – 0.05</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x10</a:t>
                      </a:r>
                      <a:r>
                        <a:rPr baseline="30000" lang="en-US" sz="1600" u="none" cap="none" strike="noStrike"/>
                        <a:t>3</a:t>
                      </a:r>
                      <a:r>
                        <a:rPr lang="en-US" sz="1600" u="none" cap="none" strike="noStrike"/>
                        <a:t>/μL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#LYMPH</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5.56</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1.5 – 3.0</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x10</a:t>
                      </a:r>
                      <a:r>
                        <a:rPr baseline="30000" lang="en-US" sz="1600" u="none" cap="none" strike="noStrike"/>
                        <a:t>3</a:t>
                      </a:r>
                      <a:r>
                        <a:rPr lang="en-US" sz="1600" u="none" cap="none" strike="noStrike"/>
                        <a:t>/μL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#MONO</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1.4</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0.285 – 0.5</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x10</a:t>
                      </a:r>
                      <a:r>
                        <a:rPr baseline="30000" lang="en-US" sz="1600" u="none" cap="none" strike="noStrike"/>
                        <a:t>3</a:t>
                      </a:r>
                      <a:r>
                        <a:rPr lang="en-US" sz="1600" u="none" cap="none" strike="noStrike"/>
                        <a:t>/μL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#IG</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0.6</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K/μL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%NEU</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31</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54 – 62</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%EOS</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9.1</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1 – 3</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%BASO</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0.7</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0 – 0.75</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%LYMPH</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47.3</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25 – 33</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%MONO</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11.9</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3 – 7</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%IG</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0.5</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RBC</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5.68</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x10</a:t>
                      </a:r>
                      <a:r>
                        <a:rPr baseline="30000" lang="en-US" sz="1600" u="none" cap="none" strike="noStrike"/>
                        <a:t>12</a:t>
                      </a:r>
                      <a:r>
                        <a:rPr lang="en-US" sz="1600" u="none" cap="none" strike="noStrike"/>
                        <a:t>/L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HGB</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18.7</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15 - 24</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g/dL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HCT</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51.8</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44 - 70</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MCV</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91.2</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99 - 115</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fL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MCH</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32.9</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33 - 39</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pg</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MCHC</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36.1</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32 – 36</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g/dL</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   RDW</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15</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a:t>
                      </a:r>
                      <a:endParaRPr sz="1600" u="none" cap="none" strike="noStrike">
                        <a:latin typeface="Calibri"/>
                        <a:ea typeface="Calibri"/>
                        <a:cs typeface="Calibri"/>
                        <a:sym typeface="Calibri"/>
                      </a:endParaRPr>
                    </a:p>
                  </a:txBody>
                  <a:tcPr marT="0" marB="0" marR="56300" marL="56300"/>
                </a:tc>
              </a:tr>
              <a:tr h="274325">
                <a:tc>
                  <a:txBody>
                    <a:bodyPr/>
                    <a:lstStyle/>
                    <a:p>
                      <a:pPr indent="0" lvl="0" marL="0" marR="0" rtl="0" algn="l">
                        <a:lnSpc>
                          <a:spcPct val="115000"/>
                        </a:lnSpc>
                        <a:spcBef>
                          <a:spcPts val="0"/>
                        </a:spcBef>
                        <a:spcAft>
                          <a:spcPts val="0"/>
                        </a:spcAft>
                        <a:buNone/>
                      </a:pPr>
                      <a:r>
                        <a:rPr lang="en-US" sz="1600" u="none" cap="none" strike="noStrike"/>
                        <a:t>PLT</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398</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84 - 478</a:t>
                      </a:r>
                      <a:endParaRPr sz="1600" u="none" cap="none" strike="noStrike">
                        <a:latin typeface="Calibri"/>
                        <a:ea typeface="Calibri"/>
                        <a:cs typeface="Calibri"/>
                        <a:sym typeface="Calibri"/>
                      </a:endParaRPr>
                    </a:p>
                  </a:txBody>
                  <a:tcPr marT="0" marB="0" marR="56300" marL="56300"/>
                </a:tc>
                <a:tc>
                  <a:txBody>
                    <a:bodyPr/>
                    <a:lstStyle/>
                    <a:p>
                      <a:pPr indent="0" lvl="0" marL="0" marR="0" rtl="0" algn="ctr">
                        <a:lnSpc>
                          <a:spcPct val="115000"/>
                        </a:lnSpc>
                        <a:spcBef>
                          <a:spcPts val="0"/>
                        </a:spcBef>
                        <a:spcAft>
                          <a:spcPts val="0"/>
                        </a:spcAft>
                        <a:buNone/>
                      </a:pPr>
                      <a:r>
                        <a:rPr lang="en-US" sz="1600" u="none" cap="none" strike="noStrike"/>
                        <a:t>x10</a:t>
                      </a:r>
                      <a:r>
                        <a:rPr baseline="30000" lang="en-US" sz="1600" u="none" cap="none" strike="noStrike"/>
                        <a:t>3</a:t>
                      </a:r>
                      <a:r>
                        <a:rPr lang="en-US" sz="1600" u="none" cap="none" strike="noStrike"/>
                        <a:t>/μL</a:t>
                      </a:r>
                      <a:endParaRPr sz="1600" u="none" cap="none" strike="noStrike">
                        <a:latin typeface="Calibri"/>
                        <a:ea typeface="Calibri"/>
                        <a:cs typeface="Calibri"/>
                        <a:sym typeface="Calibri"/>
                      </a:endParaRPr>
                    </a:p>
                  </a:txBody>
                  <a:tcPr marT="0" marB="0" marR="56300" marL="563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KẾT QUẢ CLS</a:t>
            </a:r>
            <a:endParaRPr/>
          </a:p>
        </p:txBody>
      </p:sp>
      <p:sp>
        <p:nvSpPr>
          <p:cNvPr id="231" name="Google Shape;23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Bilirubbin TP: 393.71 umol/L </a:t>
            </a:r>
            <a:endParaRPr/>
          </a:p>
          <a:p>
            <a:pPr indent="-228600" lvl="0" marL="228600" rtl="0" algn="l">
              <a:lnSpc>
                <a:spcPct val="90000"/>
              </a:lnSpc>
              <a:spcBef>
                <a:spcPts val="1000"/>
              </a:spcBef>
              <a:spcAft>
                <a:spcPts val="0"/>
              </a:spcAft>
              <a:buClr>
                <a:schemeClr val="dk1"/>
              </a:buClr>
              <a:buSzPts val="2800"/>
              <a:buChar char="•"/>
            </a:pPr>
            <a:r>
              <a:rPr lang="en-US"/>
              <a:t>Bilirubin TT: 16.06 umol/L </a:t>
            </a:r>
            <a:endParaRPr/>
          </a:p>
          <a:p>
            <a:pPr indent="-228600" lvl="0" marL="228600" rtl="0" algn="l">
              <a:lnSpc>
                <a:spcPct val="90000"/>
              </a:lnSpc>
              <a:spcBef>
                <a:spcPts val="1000"/>
              </a:spcBef>
              <a:spcAft>
                <a:spcPts val="0"/>
              </a:spcAft>
              <a:buClr>
                <a:schemeClr val="dk1"/>
              </a:buClr>
              <a:buSzPts val="2800"/>
              <a:buChar char="•"/>
            </a:pPr>
            <a:r>
              <a:rPr lang="en-US"/>
              <a:t>Blirubin GT: 377.05 umol/L </a:t>
            </a:r>
            <a:endParaRPr/>
          </a:p>
          <a:p>
            <a:pPr indent="0" lvl="0" marL="0" rtl="0" algn="l">
              <a:lnSpc>
                <a:spcPct val="90000"/>
              </a:lnSpc>
              <a:spcBef>
                <a:spcPts val="1000"/>
              </a:spcBef>
              <a:spcAft>
                <a:spcPts val="0"/>
              </a:spcAft>
              <a:buClr>
                <a:schemeClr val="dk1"/>
              </a:buClr>
              <a:buSzPts val="2800"/>
              <a:buNone/>
            </a:pPr>
            <a:r>
              <a:t/>
            </a:r>
            <a:endParaRPr/>
          </a:p>
        </p:txBody>
      </p:sp>
      <p:pic>
        <p:nvPicPr>
          <p:cNvPr id="232" name="Google Shape;232;p24"/>
          <p:cNvPicPr preferRelativeResize="0"/>
          <p:nvPr/>
        </p:nvPicPr>
        <p:blipFill rotWithShape="1">
          <a:blip r:embed="rId3">
            <a:alphaModFix/>
          </a:blip>
          <a:srcRect b="0" l="0" r="0" t="0"/>
          <a:stretch/>
        </p:blipFill>
        <p:spPr>
          <a:xfrm>
            <a:off x="6345382" y="2808071"/>
            <a:ext cx="4191000" cy="3162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KẾT QUẢ CLS</a:t>
            </a:r>
            <a:endParaRPr/>
          </a:p>
        </p:txBody>
      </p:sp>
      <p:sp>
        <p:nvSpPr>
          <p:cNvPr id="238" name="Google Shape;238;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Nhóm máu:</a:t>
            </a:r>
            <a:r>
              <a:rPr lang="en-US"/>
              <a:t> </a:t>
            </a:r>
            <a:endParaRPr/>
          </a:p>
          <a:p>
            <a:pPr indent="0" lvl="0" marL="0" rtl="0" algn="l">
              <a:lnSpc>
                <a:spcPct val="90000"/>
              </a:lnSpc>
              <a:spcBef>
                <a:spcPts val="1000"/>
              </a:spcBef>
              <a:spcAft>
                <a:spcPts val="0"/>
              </a:spcAft>
              <a:buClr>
                <a:schemeClr val="dk1"/>
              </a:buClr>
              <a:buSzPts val="2800"/>
              <a:buNone/>
            </a:pPr>
            <a:r>
              <a:rPr lang="en-US"/>
              <a:t>Mẹ: O, Rh+		Con: B, Rh+</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Coombs TT (-), GT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CHẨN ĐOÁN XÁC ĐỊNH</a:t>
            </a:r>
            <a:endParaRPr/>
          </a:p>
        </p:txBody>
      </p:sp>
      <p:pic>
        <p:nvPicPr>
          <p:cNvPr id="244" name="Google Shape;244;p26"/>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CHẨN ĐOÁN XÁC ĐỊNH</a:t>
            </a:r>
            <a:endParaRPr/>
          </a:p>
        </p:txBody>
      </p:sp>
      <p:sp>
        <p:nvSpPr>
          <p:cNvPr id="250" name="Google Shape;25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Vàng da tăng bilirubin gián tiếp bệnh lý mức độ nặng, chưa biến chứng, nghĩ do bất đồng nhóm máu OB, thiếu men G6PD, nguyên nhân sinh lý</a:t>
            </a:r>
            <a:endParaRPr sz="3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TIẾP THEO</a:t>
            </a:r>
            <a:endParaRPr/>
          </a:p>
        </p:txBody>
      </p:sp>
      <p:pic>
        <p:nvPicPr>
          <p:cNvPr id="256" name="Google Shape;256;p28"/>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CHỈ ĐỊNH CHIẾU ĐÈN</a:t>
            </a:r>
            <a:endParaRPr/>
          </a:p>
        </p:txBody>
      </p:sp>
      <p:pic>
        <p:nvPicPr>
          <p:cNvPr id="262" name="Google Shape;262;p29"/>
          <p:cNvPicPr preferRelativeResize="0"/>
          <p:nvPr>
            <p:ph idx="1" type="body"/>
          </p:nvPr>
        </p:nvPicPr>
        <p:blipFill rotWithShape="1">
          <a:blip r:embed="rId3">
            <a:alphaModFix/>
          </a:blip>
          <a:srcRect b="0" l="0" r="0" t="0"/>
          <a:stretch/>
        </p:blipFill>
        <p:spPr>
          <a:xfrm>
            <a:off x="1565565" y="1856509"/>
            <a:ext cx="8825344" cy="47105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LÝ DO NHẬP VIỆN</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VÀNG 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CHỈ ĐỊNH THAY MÁU</a:t>
            </a:r>
            <a:endParaRPr/>
          </a:p>
        </p:txBody>
      </p:sp>
      <p:pic>
        <p:nvPicPr>
          <p:cNvPr descr="A screenshot of a cell phone&#10;&#10;Description automatically generated" id="268" name="Google Shape;268;p30"/>
          <p:cNvPicPr preferRelativeResize="0"/>
          <p:nvPr>
            <p:ph idx="1" type="body"/>
          </p:nvPr>
        </p:nvPicPr>
        <p:blipFill rotWithShape="1">
          <a:blip r:embed="rId3">
            <a:alphaModFix/>
          </a:blip>
          <a:srcRect b="7692" l="0" r="0" t="21154"/>
          <a:stretch/>
        </p:blipFill>
        <p:spPr>
          <a:xfrm>
            <a:off x="1759527" y="1825624"/>
            <a:ext cx="8672946" cy="46860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TIẾP THEO</a:t>
            </a:r>
            <a:endParaRPr/>
          </a:p>
        </p:txBody>
      </p:sp>
      <p:sp>
        <p:nvSpPr>
          <p:cNvPr id="274" name="Google Shape;274;p31"/>
          <p:cNvSpPr txBox="1"/>
          <p:nvPr>
            <p:ph idx="1" type="body"/>
          </p:nvPr>
        </p:nvSpPr>
        <p:spPr>
          <a:xfrm>
            <a:off x="838200" y="1825625"/>
            <a:ext cx="10515600" cy="48661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Nằm phòng cấp cứu</a:t>
            </a:r>
            <a:endParaRPr/>
          </a:p>
          <a:p>
            <a:pPr indent="0" lvl="0" marL="0" rtl="0" algn="l">
              <a:lnSpc>
                <a:spcPct val="90000"/>
              </a:lnSpc>
              <a:spcBef>
                <a:spcPts val="1000"/>
              </a:spcBef>
              <a:spcAft>
                <a:spcPts val="0"/>
              </a:spcAft>
              <a:buClr>
                <a:schemeClr val="dk1"/>
              </a:buClr>
              <a:buSzPts val="2800"/>
              <a:buNone/>
            </a:pPr>
            <a:r>
              <a:rPr lang="en-US"/>
              <a:t>Đầu cao 30</a:t>
            </a:r>
            <a:endParaRPr baseline="30000"/>
          </a:p>
          <a:p>
            <a:pPr indent="0" lvl="0" marL="0" rtl="0" algn="l">
              <a:lnSpc>
                <a:spcPct val="90000"/>
              </a:lnSpc>
              <a:spcBef>
                <a:spcPts val="1000"/>
              </a:spcBef>
              <a:spcAft>
                <a:spcPts val="0"/>
              </a:spcAft>
              <a:buClr>
                <a:schemeClr val="dk1"/>
              </a:buClr>
              <a:buSzPts val="2800"/>
              <a:buNone/>
            </a:pPr>
            <a:r>
              <a:rPr lang="en-US"/>
              <a:t>Che mắt, che bìu, chiếu đèn 2 mặt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1BT-SM	</a:t>
            </a:r>
            <a:endParaRPr/>
          </a:p>
          <a:p>
            <a:pPr indent="0" lvl="0" marL="0" rtl="0" algn="l">
              <a:lnSpc>
                <a:spcPct val="90000"/>
              </a:lnSpc>
              <a:spcBef>
                <a:spcPts val="1000"/>
              </a:spcBef>
              <a:spcAft>
                <a:spcPts val="0"/>
              </a:spcAft>
              <a:buClr>
                <a:schemeClr val="dk1"/>
              </a:buClr>
              <a:buSzPts val="2800"/>
              <a:buNone/>
            </a:pPr>
            <a:r>
              <a:rPr lang="en-US"/>
              <a:t>Chăm sóc cấp 2</a:t>
            </a:r>
            <a:endParaRPr/>
          </a:p>
          <a:p>
            <a:pPr indent="0" lvl="0" marL="0" rtl="0" algn="l">
              <a:lnSpc>
                <a:spcPct val="90000"/>
              </a:lnSpc>
              <a:spcBef>
                <a:spcPts val="1000"/>
              </a:spcBef>
              <a:spcAft>
                <a:spcPts val="0"/>
              </a:spcAft>
              <a:buClr>
                <a:schemeClr val="dk1"/>
              </a:buClr>
              <a:buSzPts val="2800"/>
              <a:buNone/>
            </a:pPr>
            <a:r>
              <a:t/>
            </a:r>
            <a:endParaRPr baseline="30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1808163"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Xác định trẻ nguy cơ vàng da nặng</a:t>
            </a:r>
            <a:endParaRPr>
              <a:latin typeface="Arial"/>
              <a:ea typeface="Arial"/>
              <a:cs typeface="Arial"/>
              <a:sym typeface="Arial"/>
            </a:endParaRPr>
          </a:p>
        </p:txBody>
      </p:sp>
      <p:sp>
        <p:nvSpPr>
          <p:cNvPr id="281" name="Google Shape;28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98989"/>
                </a:solidFill>
                <a:latin typeface="Arial"/>
                <a:ea typeface="Arial"/>
                <a:cs typeface="Arial"/>
                <a:sym typeface="Arial"/>
              </a:rPr>
              <a:t>‹#›</a:t>
            </a:fld>
            <a:endParaRPr b="0" i="0" sz="1200" u="none" cap="none" strike="noStrike">
              <a:solidFill>
                <a:srgbClr val="898989"/>
              </a:solidFill>
              <a:latin typeface="Arial"/>
              <a:ea typeface="Arial"/>
              <a:cs typeface="Arial"/>
              <a:sym typeface="Arial"/>
            </a:endParaRPr>
          </a:p>
        </p:txBody>
      </p:sp>
      <p:pic>
        <p:nvPicPr>
          <p:cNvPr descr="fgdf" id="282" name="Google Shape;282;p32"/>
          <p:cNvPicPr preferRelativeResize="0"/>
          <p:nvPr/>
        </p:nvPicPr>
        <p:blipFill rotWithShape="1">
          <a:blip r:embed="rId3">
            <a:alphaModFix/>
          </a:blip>
          <a:srcRect b="0" l="0" r="0" t="0"/>
          <a:stretch/>
        </p:blipFill>
        <p:spPr>
          <a:xfrm>
            <a:off x="1808163" y="1219201"/>
            <a:ext cx="8575675" cy="5895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Đánh giá nguy cơ tiến triển VD nặng</a:t>
            </a:r>
            <a:endParaRPr/>
          </a:p>
        </p:txBody>
      </p:sp>
      <p:sp>
        <p:nvSpPr>
          <p:cNvPr id="288" name="Google Shape;28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98989"/>
                </a:solidFill>
                <a:latin typeface="Arial"/>
                <a:ea typeface="Arial"/>
                <a:cs typeface="Arial"/>
                <a:sym typeface="Arial"/>
              </a:rPr>
              <a:t>‹#›</a:t>
            </a:fld>
            <a:endParaRPr b="0" i="0" sz="1200" u="none" cap="none" strike="noStrike">
              <a:solidFill>
                <a:srgbClr val="898989"/>
              </a:solidFill>
              <a:latin typeface="Arial"/>
              <a:ea typeface="Arial"/>
              <a:cs typeface="Arial"/>
              <a:sym typeface="Arial"/>
            </a:endParaRPr>
          </a:p>
        </p:txBody>
      </p:sp>
      <p:graphicFrame>
        <p:nvGraphicFramePr>
          <p:cNvPr id="289" name="Google Shape;289;p33"/>
          <p:cNvGraphicFramePr/>
          <p:nvPr/>
        </p:nvGraphicFramePr>
        <p:xfrm>
          <a:off x="1752600" y="1676400"/>
          <a:ext cx="3000000" cy="3000000"/>
        </p:xfrm>
        <a:graphic>
          <a:graphicData uri="http://schemas.openxmlformats.org/drawingml/2006/table">
            <a:tbl>
              <a:tblPr>
                <a:noFill/>
                <a:tableStyleId>{B27882A7-E307-4B36-A503-DE7755C800C0}</a:tableStyleId>
              </a:tblPr>
              <a:tblGrid>
                <a:gridCol w="2314850"/>
                <a:gridCol w="3036400"/>
                <a:gridCol w="3183150"/>
              </a:tblGrid>
              <a:tr h="487675">
                <a:tc>
                  <a:txBody>
                    <a:bodyPr/>
                    <a:lstStyle/>
                    <a:p>
                      <a:pPr indent="0" lvl="0" marL="0" marR="0" rtl="0" algn="l">
                        <a:lnSpc>
                          <a:spcPct val="100000"/>
                        </a:lnSpc>
                        <a:spcBef>
                          <a:spcPts val="0"/>
                        </a:spcBef>
                        <a:spcAft>
                          <a:spcPts val="0"/>
                        </a:spcAft>
                        <a:buClr>
                          <a:srgbClr val="006666"/>
                        </a:buClr>
                        <a:buSzPts val="2400"/>
                        <a:buFont typeface="Arimo"/>
                        <a:buNone/>
                      </a:pPr>
                      <a:r>
                        <a:rPr b="1" i="0" lang="en-US" sz="2400" u="none" cap="none" strike="noStrike">
                          <a:solidFill>
                            <a:srgbClr val="006666"/>
                          </a:solidFill>
                          <a:latin typeface="Arimo"/>
                          <a:ea typeface="Arimo"/>
                          <a:cs typeface="Arimo"/>
                          <a:sym typeface="Arimo"/>
                        </a:rPr>
                        <a:t>Percentile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666"/>
                        </a:buClr>
                        <a:buSzPts val="2400"/>
                        <a:buFont typeface="Arimo"/>
                        <a:buNone/>
                      </a:pPr>
                      <a:r>
                        <a:rPr b="1" i="0" lang="en-US" sz="2400" u="none" cap="none" strike="noStrike">
                          <a:solidFill>
                            <a:srgbClr val="006666"/>
                          </a:solidFill>
                          <a:latin typeface="Arimo"/>
                          <a:ea typeface="Arimo"/>
                          <a:cs typeface="Arimo"/>
                          <a:sym typeface="Arimo"/>
                        </a:rPr>
                        <a:t>Tỷ lệ vàng da nặng</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6666"/>
                        </a:buClr>
                        <a:buSzPts val="2400"/>
                        <a:buFont typeface="Arimo"/>
                        <a:buNone/>
                      </a:pPr>
                      <a:r>
                        <a:rPr b="1" i="0" lang="en-US" sz="2400" u="none" cap="none" strike="noStrike">
                          <a:solidFill>
                            <a:srgbClr val="006666"/>
                          </a:solidFill>
                          <a:latin typeface="Arimo"/>
                          <a:ea typeface="Arimo"/>
                          <a:cs typeface="Arimo"/>
                          <a:sym typeface="Arimo"/>
                        </a:rPr>
                        <a:t>Đo lại bilirubin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87675">
                <a:tc>
                  <a:txBody>
                    <a:bodyPr/>
                    <a:lstStyle/>
                    <a:p>
                      <a:pPr indent="0" lvl="0" marL="0" marR="0" rtl="0" algn="l">
                        <a:lnSpc>
                          <a:spcPct val="100000"/>
                        </a:lnSpc>
                        <a:spcBef>
                          <a:spcPts val="0"/>
                        </a:spcBef>
                        <a:spcAft>
                          <a:spcPts val="0"/>
                        </a:spcAft>
                        <a:buClr>
                          <a:srgbClr val="000000"/>
                        </a:buClr>
                        <a:buSzPts val="2400"/>
                        <a:buFont typeface="Noto Sans Symbols"/>
                        <a:buNone/>
                      </a:pPr>
                      <a:r>
                        <a:rPr b="1" i="0" lang="en-US" sz="2400" u="none" cap="none" strike="noStrike">
                          <a:solidFill>
                            <a:srgbClr val="000000"/>
                          </a:solidFill>
                          <a:latin typeface="Arimo"/>
                          <a:ea typeface="Arimo"/>
                          <a:cs typeface="Arimo"/>
                          <a:sym typeface="Arimo"/>
                        </a:rPr>
                        <a:t>&gt; 95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39.5</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Sau 4-8 giờ</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87675">
                <a:tc>
                  <a:txBody>
                    <a:bodyPr/>
                    <a:lstStyle/>
                    <a:p>
                      <a:pPr indent="0" lvl="0" marL="0" marR="0" rtl="0" algn="l">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&gt; 75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21.6</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Sau 8-12 giờ</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87675">
                <a:tc>
                  <a:txBody>
                    <a:bodyPr/>
                    <a:lstStyle/>
                    <a:p>
                      <a:pPr indent="0" lvl="0" marL="0" marR="0" rtl="0" algn="l">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&gt; 40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16.6</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Sau 48 giờ</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487675">
                <a:tc>
                  <a:txBody>
                    <a:bodyPr/>
                    <a:lstStyle/>
                    <a:p>
                      <a:pPr indent="0" lvl="0" marL="0" marR="0" rtl="0" algn="l">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 40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0</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mo"/>
                        <a:buNone/>
                      </a:pPr>
                      <a:r>
                        <a:rPr b="1" i="0" lang="en-US" sz="2400" u="none" cap="none" strike="noStrike">
                          <a:solidFill>
                            <a:srgbClr val="000000"/>
                          </a:solidFill>
                          <a:latin typeface="Arimo"/>
                          <a:ea typeface="Arimo"/>
                          <a:cs typeface="Arimo"/>
                          <a:sym typeface="Arimo"/>
                        </a:rPr>
                        <a:t>Lúc 3-5 ngày</a:t>
                      </a:r>
                      <a:endParaRPr b="1" i="0" sz="2400" u="none" cap="none" strike="noStrike">
                        <a:solidFill>
                          <a:srgbClr val="000000"/>
                        </a:solidFill>
                        <a:latin typeface="Arimo"/>
                        <a:ea typeface="Arimo"/>
                        <a:cs typeface="Arimo"/>
                        <a:sym typeface="Arimo"/>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THỜI GIAN ĐIỀU TRỊ</a:t>
            </a:r>
            <a:endParaRPr/>
          </a:p>
        </p:txBody>
      </p:sp>
      <p:sp>
        <p:nvSpPr>
          <p:cNvPr id="295" name="Google Shape;295;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Đánh giá đáp ứng với chiếu đèn?</a:t>
            </a:r>
            <a:endParaRPr/>
          </a:p>
          <a:p>
            <a:pPr indent="0" lvl="0" marL="0" rtl="0" algn="l">
              <a:lnSpc>
                <a:spcPct val="90000"/>
              </a:lnSpc>
              <a:spcBef>
                <a:spcPts val="1000"/>
              </a:spcBef>
              <a:spcAft>
                <a:spcPts val="0"/>
              </a:spcAft>
              <a:buClr>
                <a:schemeClr val="dk1"/>
              </a:buClr>
              <a:buSzPts val="2800"/>
              <a:buNone/>
            </a:pPr>
            <a:r>
              <a:rPr lang="en-US"/>
              <a:t>Ngưng chiếu đèn khi nào?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Bệnh não do bilirubin cấp (ABE)</a:t>
            </a:r>
            <a:endParaRPr/>
          </a:p>
        </p:txBody>
      </p:sp>
      <p:sp>
        <p:nvSpPr>
          <p:cNvPr id="302" name="Google Shape;302;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Font typeface="Noto Sans Symbols"/>
              <a:buChar char="❑"/>
            </a:pPr>
            <a:r>
              <a:rPr lang="en-US" sz="3200"/>
              <a:t>Sớm (1-2 ngày): ngủ nhiều, bú giảm, giảm nhẹ TLC, khóc ré.</a:t>
            </a:r>
            <a:endParaRPr/>
          </a:p>
          <a:p>
            <a:pPr indent="-228600" lvl="0" marL="228600" rtl="0" algn="l">
              <a:lnSpc>
                <a:spcPct val="150000"/>
              </a:lnSpc>
              <a:spcBef>
                <a:spcPts val="1000"/>
              </a:spcBef>
              <a:spcAft>
                <a:spcPts val="0"/>
              </a:spcAft>
              <a:buClr>
                <a:schemeClr val="dk1"/>
              </a:buClr>
              <a:buSzPct val="100000"/>
              <a:buFont typeface="Noto Sans Symbols"/>
              <a:buChar char="❑"/>
            </a:pPr>
            <a:r>
              <a:rPr lang="en-US" sz="3200"/>
              <a:t>Trung gian (giữa tuần 1):🡩 TLC duỗi khi kích thích, gồng ưỡn người, ngửa cổ, co giật, sốt -&gt; hôn mê, tử vong</a:t>
            </a:r>
            <a:endParaRPr sz="3200"/>
          </a:p>
          <a:p>
            <a:pPr indent="-228600" lvl="0" marL="228600" rtl="0" algn="l">
              <a:lnSpc>
                <a:spcPct val="150000"/>
              </a:lnSpc>
              <a:spcBef>
                <a:spcPts val="1000"/>
              </a:spcBef>
              <a:spcAft>
                <a:spcPts val="0"/>
              </a:spcAft>
              <a:buClr>
                <a:schemeClr val="dk1"/>
              </a:buClr>
              <a:buSzPct val="100000"/>
              <a:buFont typeface="Noto Sans Symbols"/>
              <a:buChar char="❑"/>
            </a:pPr>
            <a:r>
              <a:rPr lang="en-US" sz="3200"/>
              <a:t>Tiến triển nặng (sau 1 tuần): tăng TLC liên tục</a:t>
            </a:r>
            <a:endParaRPr sz="3200"/>
          </a:p>
          <a:p>
            <a:pPr indent="-228600" lvl="0" marL="228600" rtl="0" algn="l">
              <a:lnSpc>
                <a:spcPct val="150000"/>
              </a:lnSpc>
              <a:spcBef>
                <a:spcPts val="1000"/>
              </a:spcBef>
              <a:spcAft>
                <a:spcPts val="0"/>
              </a:spcAft>
              <a:buClr>
                <a:schemeClr val="dk1"/>
              </a:buClr>
              <a:buSzPct val="100000"/>
              <a:buFont typeface="Noto Sans Symbols"/>
              <a:buChar char="❑"/>
            </a:pPr>
            <a:r>
              <a:rPr lang="en-US" sz="3200"/>
              <a:t>Trẻ &lt; 35 tuần: thay đổi.</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303" name="Google Shape;30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98989"/>
                </a:solidFill>
                <a:latin typeface="Arial"/>
                <a:ea typeface="Arial"/>
                <a:cs typeface="Arial"/>
                <a:sym typeface="Arial"/>
              </a:rPr>
              <a:t>‹#›</a:t>
            </a:fld>
            <a:endParaRPr b="0" i="0" sz="1200" u="none" cap="none" strike="noStrike">
              <a:solidFill>
                <a:srgbClr val="898989"/>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5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500"/>
                                        <p:tgtEl>
                                          <p:spTgt spid="3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500"/>
                                        <p:tgtEl>
                                          <p:spTgt spid="3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500"/>
                                        <p:tgtEl>
                                          <p:spTgt spid="30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Bệnh não do bilirubin mạn (CBE)</a:t>
            </a:r>
            <a:endParaRPr/>
          </a:p>
        </p:txBody>
      </p:sp>
      <p:sp>
        <p:nvSpPr>
          <p:cNvPr id="310" name="Google Shape;310;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chemeClr val="dk1"/>
              </a:buClr>
              <a:buSzPct val="100000"/>
              <a:buFont typeface="Noto Sans Symbols"/>
              <a:buChar char="⮚"/>
            </a:pPr>
            <a:r>
              <a:rPr lang="en-US" sz="3200">
                <a:latin typeface="Arial"/>
                <a:ea typeface="Arial"/>
                <a:cs typeface="Arial"/>
                <a:sym typeface="Arial"/>
              </a:rPr>
              <a:t>Bất thường TK kiểu ngoại tháp </a:t>
            </a:r>
            <a:r>
              <a:rPr lang="en-US" sz="3200"/>
              <a:t>(múa vờn, </a:t>
            </a:r>
            <a:r>
              <a:rPr lang="en-US" sz="3200">
                <a:latin typeface="Arial"/>
                <a:ea typeface="Arial"/>
                <a:cs typeface="Arial"/>
                <a:sym typeface="Arial"/>
              </a:rPr>
              <a:t>co cứng</a:t>
            </a:r>
            <a:r>
              <a:rPr lang="en-US" sz="3200"/>
              <a:t>)</a:t>
            </a:r>
            <a:endParaRPr/>
          </a:p>
          <a:p>
            <a:pPr indent="-228600" lvl="0" marL="228600" rtl="0" algn="l">
              <a:lnSpc>
                <a:spcPct val="120000"/>
              </a:lnSpc>
              <a:spcBef>
                <a:spcPts val="1000"/>
              </a:spcBef>
              <a:spcAft>
                <a:spcPts val="0"/>
              </a:spcAft>
              <a:buClr>
                <a:schemeClr val="dk1"/>
              </a:buClr>
              <a:buSzPct val="100000"/>
              <a:buFont typeface="Noto Sans Symbols"/>
              <a:buChar char="⮚"/>
            </a:pPr>
            <a:r>
              <a:rPr lang="en-US" sz="3200">
                <a:latin typeface="Arial"/>
                <a:ea typeface="Arial"/>
                <a:cs typeface="Arial"/>
                <a:sym typeface="Arial"/>
              </a:rPr>
              <a:t>Giảm thính lực hay điếc</a:t>
            </a:r>
            <a:endParaRPr sz="3200"/>
          </a:p>
          <a:p>
            <a:pPr indent="-228600" lvl="0" marL="228600" rtl="0" algn="l">
              <a:lnSpc>
                <a:spcPct val="120000"/>
              </a:lnSpc>
              <a:spcBef>
                <a:spcPts val="1000"/>
              </a:spcBef>
              <a:spcAft>
                <a:spcPts val="0"/>
              </a:spcAft>
              <a:buClr>
                <a:schemeClr val="dk1"/>
              </a:buClr>
              <a:buSzPct val="100000"/>
              <a:buFont typeface="Noto Sans Symbols"/>
              <a:buChar char="⮚"/>
            </a:pPr>
            <a:r>
              <a:rPr lang="en-US" sz="3200"/>
              <a:t>Hạn chế nhìn lên (limitation of upward gaze)</a:t>
            </a:r>
            <a:endParaRPr/>
          </a:p>
          <a:p>
            <a:pPr indent="-228600" lvl="0" marL="228600" rtl="0" algn="l">
              <a:lnSpc>
                <a:spcPct val="120000"/>
              </a:lnSpc>
              <a:spcBef>
                <a:spcPts val="1000"/>
              </a:spcBef>
              <a:spcAft>
                <a:spcPts val="0"/>
              </a:spcAft>
              <a:buClr>
                <a:schemeClr val="dk1"/>
              </a:buClr>
              <a:buSzPct val="100000"/>
              <a:buFont typeface="Noto Sans Symbols"/>
              <a:buChar char="⮚"/>
            </a:pPr>
            <a:r>
              <a:rPr lang="en-US" sz="3200"/>
              <a:t>Loạn sản men răng</a:t>
            </a:r>
            <a:endParaRPr/>
          </a:p>
          <a:p>
            <a:pPr indent="-40639" lvl="0" marL="228600" rtl="0" algn="l">
              <a:lnSpc>
                <a:spcPct val="120000"/>
              </a:lnSpc>
              <a:spcBef>
                <a:spcPts val="1000"/>
              </a:spcBef>
              <a:spcAft>
                <a:spcPts val="0"/>
              </a:spcAft>
              <a:buClr>
                <a:schemeClr val="dk1"/>
              </a:buClr>
              <a:buSzPct val="100000"/>
              <a:buFont typeface="Noto Sans Symbols"/>
              <a:buNone/>
            </a:pPr>
            <a:r>
              <a:t/>
            </a:r>
            <a:endParaRPr sz="3200"/>
          </a:p>
          <a:p>
            <a:pPr indent="-228600" lvl="0" marL="228600" rtl="0" algn="l">
              <a:lnSpc>
                <a:spcPct val="120000"/>
              </a:lnSpc>
              <a:spcBef>
                <a:spcPts val="1000"/>
              </a:spcBef>
              <a:spcAft>
                <a:spcPts val="0"/>
              </a:spcAft>
              <a:buClr>
                <a:schemeClr val="dk1"/>
              </a:buClr>
              <a:buSzPct val="100000"/>
              <a:buFont typeface="Noto Sans Symbols"/>
              <a:buChar char="⮚"/>
            </a:pPr>
            <a:r>
              <a:rPr lang="en-US" sz="3200"/>
              <a:t>Trẻ &lt; 35 tuần: bất thường trương lực thường sau 6 tháng tuổi điều chỉnh.</a:t>
            </a:r>
            <a:endParaRPr/>
          </a:p>
          <a:p>
            <a:pPr indent="-64135" lvl="0" marL="228600" rtl="0" algn="l">
              <a:lnSpc>
                <a:spcPct val="90000"/>
              </a:lnSpc>
              <a:spcBef>
                <a:spcPts val="1000"/>
              </a:spcBef>
              <a:spcAft>
                <a:spcPts val="0"/>
              </a:spcAft>
              <a:buClr>
                <a:schemeClr val="dk1"/>
              </a:buClr>
              <a:buSzPct val="100000"/>
              <a:buNone/>
            </a:pPr>
            <a:r>
              <a:t/>
            </a:r>
            <a:endParaRPr>
              <a:latin typeface="Arial"/>
              <a:ea typeface="Arial"/>
              <a:cs typeface="Arial"/>
              <a:sym typeface="Arial"/>
            </a:endParaRPr>
          </a:p>
        </p:txBody>
      </p:sp>
      <p:sp>
        <p:nvSpPr>
          <p:cNvPr id="311" name="Google Shape;31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98989"/>
                </a:solidFill>
                <a:latin typeface="Arial"/>
                <a:ea typeface="Arial"/>
                <a:cs typeface="Arial"/>
                <a:sym typeface="Arial"/>
              </a:rPr>
              <a:t>‹#›</a:t>
            </a:fld>
            <a:endParaRPr b="0" i="0" sz="1200" u="none" cap="none" strike="noStrike">
              <a:solidFill>
                <a:srgbClr val="898989"/>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TIÊN LƯỢNG</a:t>
            </a:r>
            <a:endParaRPr/>
          </a:p>
        </p:txBody>
      </p:sp>
      <p:pic>
        <p:nvPicPr>
          <p:cNvPr id="317" name="Google Shape;317;p37"/>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PHÒNG BỆNH</a:t>
            </a:r>
            <a:endParaRPr/>
          </a:p>
        </p:txBody>
      </p:sp>
      <p:pic>
        <p:nvPicPr>
          <p:cNvPr id="323" name="Google Shape;323;p38"/>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CẦN HỎI GÌ THÊM?</a:t>
            </a:r>
            <a:endParaRPr/>
          </a:p>
        </p:txBody>
      </p:sp>
      <p:pic>
        <p:nvPicPr>
          <p:cNvPr id="107" name="Google Shape;107;p4"/>
          <p:cNvPicPr preferRelativeResize="0"/>
          <p:nvPr>
            <p:ph idx="1" type="body"/>
          </p:nvPr>
        </p:nvPicPr>
        <p:blipFill rotWithShape="1">
          <a:blip r:embed="rId3">
            <a:alphaModFix/>
          </a:blip>
          <a:srcRect b="0" l="0" r="0" t="0"/>
          <a:stretch/>
        </p:blipFill>
        <p:spPr>
          <a:xfrm>
            <a:off x="2909666" y="1825625"/>
            <a:ext cx="6372668"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BỆNH SỬ</a:t>
            </a:r>
            <a:endParaRPr/>
          </a:p>
        </p:txBody>
      </p:sp>
      <p:sp>
        <p:nvSpPr>
          <p:cNvPr id="113" name="Google Shape;113;p5"/>
          <p:cNvSpPr txBox="1"/>
          <p:nvPr>
            <p:ph idx="1" type="body"/>
          </p:nvPr>
        </p:nvSpPr>
        <p:spPr>
          <a:xfrm>
            <a:off x="838200" y="1825625"/>
            <a:ext cx="11201400" cy="4713720"/>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Clr>
                <a:schemeClr val="dk1"/>
              </a:buClr>
              <a:buSzPct val="100000"/>
              <a:buFont typeface="Noto Sans Symbols"/>
              <a:buChar char="▪"/>
            </a:pPr>
            <a:r>
              <a:rPr lang="en-US" sz="3200"/>
              <a:t>N1-2: (sau sinh 3 ngày) da bé xuất hiện vàng da, ngày càng tăng dần.</a:t>
            </a:r>
            <a:endParaRPr/>
          </a:p>
          <a:p>
            <a:pPr indent="-228600" lvl="0" marL="228600" rtl="0" algn="just">
              <a:lnSpc>
                <a:spcPct val="150000"/>
              </a:lnSpc>
              <a:spcBef>
                <a:spcPts val="1000"/>
              </a:spcBef>
              <a:spcAft>
                <a:spcPts val="0"/>
              </a:spcAft>
              <a:buClr>
                <a:schemeClr val="dk1"/>
              </a:buClr>
              <a:buSzPct val="100000"/>
              <a:buFont typeface="Noto Sans Symbols"/>
              <a:buChar char="▪"/>
            </a:pPr>
            <a:r>
              <a:rPr lang="en-US" sz="3200"/>
              <a:t> N3: nhập BV tỉnh, chiếu đèn khoảng 4h, vàng da không giảm nên chuyển đến BV NĐ1.</a:t>
            </a:r>
            <a:endParaRPr/>
          </a:p>
          <a:p>
            <a:pPr indent="-228600" lvl="0" marL="228600" rtl="0" algn="just">
              <a:lnSpc>
                <a:spcPct val="150000"/>
              </a:lnSpc>
              <a:spcBef>
                <a:spcPts val="1000"/>
              </a:spcBef>
              <a:spcAft>
                <a:spcPts val="0"/>
              </a:spcAft>
              <a:buClr>
                <a:schemeClr val="dk1"/>
              </a:buClr>
              <a:buSzPct val="100000"/>
              <a:buFont typeface="Noto Sans Symbols"/>
              <a:buChar char="▪"/>
            </a:pPr>
            <a:r>
              <a:rPr lang="en-US" sz="3200"/>
              <a:t>Trong quá trình bệnh, bé không sốt, bú tốt 8-10 cử/ ngày, tiêu phân vàng sệt, không nhầy máu, không tanh hôi, tiểu vàng trong, không co giật, không ngủ li bì, bé co tay chân nhẹ, đầu-lưng không ưỡn.</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TÌNH TRẠNG LÚC NHẬP VIỆN</a:t>
            </a:r>
            <a:endParaRPr/>
          </a:p>
        </p:txBody>
      </p:sp>
      <p:sp>
        <p:nvSpPr>
          <p:cNvPr id="119" name="Google Shape;1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3200"/>
              <a:buFont typeface="Noto Sans Symbols"/>
              <a:buChar char="▪"/>
            </a:pPr>
            <a:r>
              <a:rPr lang="en-US" sz="3200">
                <a:latin typeface="Calibri"/>
                <a:ea typeface="Calibri"/>
                <a:cs typeface="Calibri"/>
                <a:sym typeface="Calibri"/>
              </a:rPr>
              <a:t>Bé tỉnh, môi hồng/khí trời</a:t>
            </a:r>
            <a:endParaRPr sz="3200">
              <a:latin typeface="Calibri"/>
              <a:ea typeface="Calibri"/>
              <a:cs typeface="Calibri"/>
              <a:sym typeface="Calibri"/>
            </a:endParaRPr>
          </a:p>
          <a:p>
            <a:pPr indent="-228600" lvl="0" marL="228600" rtl="0" algn="l">
              <a:lnSpc>
                <a:spcPct val="150000"/>
              </a:lnSpc>
              <a:spcBef>
                <a:spcPts val="1000"/>
              </a:spcBef>
              <a:spcAft>
                <a:spcPts val="0"/>
              </a:spcAft>
              <a:buClr>
                <a:schemeClr val="dk1"/>
              </a:buClr>
              <a:buSzPts val="3200"/>
              <a:buFont typeface="Noto Sans Symbols"/>
              <a:buChar char="▪"/>
            </a:pPr>
            <a:r>
              <a:rPr lang="en-US" sz="3200">
                <a:latin typeface="Calibri"/>
                <a:ea typeface="Calibri"/>
                <a:cs typeface="Calibri"/>
                <a:sym typeface="Calibri"/>
              </a:rPr>
              <a:t>Chi ấm, mạch rõ 150 l/p, thở đều 48 l/ph, nhiệt độ 37</a:t>
            </a:r>
            <a:r>
              <a:rPr baseline="30000" lang="en-US" sz="3200">
                <a:latin typeface="Calibri"/>
                <a:ea typeface="Calibri"/>
                <a:cs typeface="Calibri"/>
                <a:sym typeface="Calibri"/>
              </a:rPr>
              <a:t>o</a:t>
            </a:r>
            <a:r>
              <a:rPr lang="en-US" sz="3200">
                <a:latin typeface="Calibri"/>
                <a:ea typeface="Calibri"/>
                <a:cs typeface="Calibri"/>
                <a:sym typeface="Calibri"/>
              </a:rPr>
              <a:t>C.</a:t>
            </a:r>
            <a:endParaRPr/>
          </a:p>
          <a:p>
            <a:pPr indent="-228600" lvl="0" marL="228600" rtl="0" algn="l">
              <a:lnSpc>
                <a:spcPct val="150000"/>
              </a:lnSpc>
              <a:spcBef>
                <a:spcPts val="1000"/>
              </a:spcBef>
              <a:spcAft>
                <a:spcPts val="0"/>
              </a:spcAft>
              <a:buClr>
                <a:schemeClr val="dk1"/>
              </a:buClr>
              <a:buSzPts val="3200"/>
              <a:buFont typeface="Noto Sans Symbols"/>
              <a:buChar char="▪"/>
            </a:pPr>
            <a:r>
              <a:rPr lang="en-US" sz="3200">
                <a:latin typeface="Calibri"/>
                <a:ea typeface="Calibri"/>
                <a:cs typeface="Calibri"/>
                <a:sym typeface="Calibri"/>
              </a:rPr>
              <a:t>Tim đều, phổi không ran, bụng mềm, gan 2 cm HSP </a:t>
            </a:r>
            <a:endParaRPr sz="3200">
              <a:latin typeface="Calibri"/>
              <a:ea typeface="Calibri"/>
              <a:cs typeface="Calibri"/>
              <a:sym typeface="Calibri"/>
            </a:endParaRPr>
          </a:p>
          <a:p>
            <a:pPr indent="-228600" lvl="0" marL="228600" rtl="0" algn="l">
              <a:lnSpc>
                <a:spcPct val="150000"/>
              </a:lnSpc>
              <a:spcBef>
                <a:spcPts val="1000"/>
              </a:spcBef>
              <a:spcAft>
                <a:spcPts val="0"/>
              </a:spcAft>
              <a:buClr>
                <a:schemeClr val="dk1"/>
              </a:buClr>
              <a:buSzPts val="3200"/>
              <a:buFont typeface="Noto Sans Symbols"/>
              <a:buChar char="▪"/>
            </a:pPr>
            <a:r>
              <a:rPr lang="en-US" sz="3200">
                <a:latin typeface="Calibri"/>
                <a:ea typeface="Calibri"/>
                <a:cs typeface="Calibri"/>
                <a:sym typeface="Calibri"/>
              </a:rPr>
              <a:t>Vàng da tới lòng bàn chân, vàng tươi</a:t>
            </a:r>
            <a:endParaRPr sz="3200">
              <a:latin typeface="Calibri"/>
              <a:ea typeface="Calibri"/>
              <a:cs typeface="Calibri"/>
              <a:sym typeface="Calibri"/>
            </a:endParaRPr>
          </a:p>
          <a:p>
            <a:pPr indent="-228600" lvl="0" marL="228600" rtl="0" algn="l">
              <a:lnSpc>
                <a:spcPct val="150000"/>
              </a:lnSpc>
              <a:spcBef>
                <a:spcPts val="1000"/>
              </a:spcBef>
              <a:spcAft>
                <a:spcPts val="0"/>
              </a:spcAft>
              <a:buClr>
                <a:schemeClr val="dk1"/>
              </a:buClr>
              <a:buSzPts val="3200"/>
              <a:buFont typeface="Noto Sans Symbols"/>
              <a:buChar char="▪"/>
            </a:pPr>
            <a:r>
              <a:rPr lang="en-US" sz="3200">
                <a:latin typeface="Calibri"/>
                <a:ea typeface="Calibri"/>
                <a:cs typeface="Calibri"/>
                <a:sym typeface="Calibri"/>
              </a:rPr>
              <a:t>Các cơ quan khác chưa ghi nhận bất thường</a:t>
            </a:r>
            <a:endParaRPr sz="3200">
              <a:latin typeface="Calibri"/>
              <a:ea typeface="Calibri"/>
              <a:cs typeface="Calibri"/>
              <a:sym typeface="Calibri"/>
            </a:endParaRPr>
          </a:p>
          <a:p>
            <a:pPr indent="0" lvl="0" marL="0" rtl="0" algn="l">
              <a:lnSpc>
                <a:spcPct val="90000"/>
              </a:lnSpc>
              <a:spcBef>
                <a:spcPts val="1000"/>
              </a:spcBef>
              <a:spcAft>
                <a:spcPts val="0"/>
              </a:spcAft>
              <a:buClr>
                <a:schemeClr val="dk1"/>
              </a:buClr>
              <a:buSzPts val="3200"/>
              <a:buNone/>
            </a:pPr>
            <a:r>
              <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TIỀN CĂN</a:t>
            </a:r>
            <a:endParaRPr/>
          </a:p>
        </p:txBody>
      </p:sp>
      <p:sp>
        <p:nvSpPr>
          <p:cNvPr id="125" name="Google Shape;125;p7"/>
          <p:cNvSpPr txBox="1"/>
          <p:nvPr>
            <p:ph idx="1" type="body"/>
          </p:nvPr>
        </p:nvSpPr>
        <p:spPr>
          <a:xfrm>
            <a:off x="838200" y="1551710"/>
            <a:ext cx="10896600" cy="530629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120000"/>
              </a:lnSpc>
              <a:spcBef>
                <a:spcPts val="0"/>
              </a:spcBef>
              <a:spcAft>
                <a:spcPts val="0"/>
              </a:spcAft>
              <a:buClr>
                <a:schemeClr val="dk1"/>
              </a:buClr>
              <a:buSzPct val="100000"/>
              <a:buNone/>
            </a:pPr>
            <a:r>
              <a:rPr b="1" lang="en-US" sz="3100"/>
              <a:t>a. Sản khoa:</a:t>
            </a:r>
            <a:endParaRPr sz="3100"/>
          </a:p>
          <a:p>
            <a:pPr indent="0" lvl="0" marL="0" rtl="0" algn="just">
              <a:lnSpc>
                <a:spcPct val="120000"/>
              </a:lnSpc>
              <a:spcBef>
                <a:spcPts val="1000"/>
              </a:spcBef>
              <a:spcAft>
                <a:spcPts val="0"/>
              </a:spcAft>
              <a:buClr>
                <a:schemeClr val="dk1"/>
              </a:buClr>
              <a:buSzPct val="100000"/>
              <a:buNone/>
            </a:pPr>
            <a:r>
              <a:rPr lang="en-US" sz="3100"/>
              <a:t>- Con 3/3, PARA: 3003, sinh thường, không dùng dụng cụ hỗ trợ, đủ tháng (39w), CNLS 3800g,  sau sinh bé khóc ngay, không ghi nhận di tật bẩm sinh.</a:t>
            </a:r>
            <a:endParaRPr/>
          </a:p>
          <a:p>
            <a:pPr indent="0" lvl="0" marL="0" rtl="0" algn="just">
              <a:lnSpc>
                <a:spcPct val="120000"/>
              </a:lnSpc>
              <a:spcBef>
                <a:spcPts val="1000"/>
              </a:spcBef>
              <a:spcAft>
                <a:spcPts val="0"/>
              </a:spcAft>
              <a:buClr>
                <a:schemeClr val="dk1"/>
              </a:buClr>
              <a:buSzPct val="100000"/>
              <a:buNone/>
            </a:pPr>
            <a:r>
              <a:rPr lang="en-US" sz="3100"/>
              <a:t>- Tiền căn mẹ: trong quá trình mang thai không phát hiện bất thường, ối vỡ 8h, không sốt trước, trong và sau khi sinh, không ghi nhận bệnh lý của mẹ, không rõ nhóm máu.</a:t>
            </a:r>
            <a:endParaRPr/>
          </a:p>
          <a:p>
            <a:pPr indent="0" lvl="0" marL="0" rtl="0" algn="just">
              <a:lnSpc>
                <a:spcPct val="120000"/>
              </a:lnSpc>
              <a:spcBef>
                <a:spcPts val="1000"/>
              </a:spcBef>
              <a:spcAft>
                <a:spcPts val="0"/>
              </a:spcAft>
              <a:buClr>
                <a:schemeClr val="dk1"/>
              </a:buClr>
              <a:buSzPct val="100000"/>
              <a:buNone/>
            </a:pPr>
            <a:r>
              <a:rPr b="1" lang="en-US" sz="3100"/>
              <a:t>b.</a:t>
            </a:r>
            <a:r>
              <a:rPr lang="en-US" sz="3100"/>
              <a:t> </a:t>
            </a:r>
            <a:r>
              <a:rPr b="1" lang="en-US" sz="3100"/>
              <a:t>Phát triển tâm thần vận động</a:t>
            </a:r>
            <a:r>
              <a:rPr lang="en-US" sz="3100"/>
              <a:t>: tay chân cử động linh hoạt.</a:t>
            </a:r>
            <a:endParaRPr/>
          </a:p>
          <a:p>
            <a:pPr indent="0" lvl="0" marL="0" rtl="0" algn="just">
              <a:lnSpc>
                <a:spcPct val="120000"/>
              </a:lnSpc>
              <a:spcBef>
                <a:spcPts val="1000"/>
              </a:spcBef>
              <a:spcAft>
                <a:spcPts val="0"/>
              </a:spcAft>
              <a:buClr>
                <a:schemeClr val="dk1"/>
              </a:buClr>
              <a:buSzPct val="100000"/>
              <a:buNone/>
            </a:pPr>
            <a:r>
              <a:rPr b="1" lang="en-US" sz="3100"/>
              <a:t>c</a:t>
            </a:r>
            <a:r>
              <a:rPr lang="en-US" sz="3100"/>
              <a:t>. </a:t>
            </a:r>
            <a:r>
              <a:rPr b="1" lang="en-US" sz="3100"/>
              <a:t>Dinh dưỡng</a:t>
            </a:r>
            <a:r>
              <a:rPr lang="en-US" sz="3100"/>
              <a:t>: bú sữa mẹ hoàn toàn, ngày 8 cữ, sau bú ngủ ngon.</a:t>
            </a:r>
            <a:endParaRPr/>
          </a:p>
          <a:p>
            <a:pPr indent="0" lvl="0" marL="0" rtl="0" algn="just">
              <a:lnSpc>
                <a:spcPct val="120000"/>
              </a:lnSpc>
              <a:spcBef>
                <a:spcPts val="1000"/>
              </a:spcBef>
              <a:spcAft>
                <a:spcPts val="0"/>
              </a:spcAft>
              <a:buClr>
                <a:schemeClr val="dk1"/>
              </a:buClr>
              <a:buSzPct val="100000"/>
              <a:buNone/>
            </a:pPr>
            <a:r>
              <a:rPr b="1" lang="en-US" sz="3100"/>
              <a:t>d.Tiêm chủng</a:t>
            </a:r>
            <a:r>
              <a:rPr lang="en-US" sz="3100"/>
              <a:t>: tiêm ngừa Lao và Viêm gan B lúc mới sinh</a:t>
            </a:r>
            <a:endParaRPr sz="3100"/>
          </a:p>
          <a:p>
            <a:pPr indent="0" lvl="0" marL="0" rtl="0" algn="just">
              <a:lnSpc>
                <a:spcPct val="120000"/>
              </a:lnSpc>
              <a:spcBef>
                <a:spcPts val="1000"/>
              </a:spcBef>
              <a:spcAft>
                <a:spcPts val="0"/>
              </a:spcAft>
              <a:buClr>
                <a:schemeClr val="dk1"/>
              </a:buClr>
              <a:buSzPct val="100000"/>
              <a:buNone/>
            </a:pPr>
            <a:r>
              <a:rPr b="1" lang="en-US" sz="3100"/>
              <a:t>e.</a:t>
            </a:r>
            <a:r>
              <a:rPr lang="en-US" sz="3100"/>
              <a:t> </a:t>
            </a:r>
            <a:r>
              <a:rPr b="1" lang="en-US" sz="3100"/>
              <a:t>Thói quen, dị ứng : </a:t>
            </a:r>
            <a:r>
              <a:rPr lang="en-US" sz="3100"/>
              <a:t>dị ứng phấn Johnson (da đỏ)</a:t>
            </a:r>
            <a:endParaRPr/>
          </a:p>
          <a:p>
            <a:pPr indent="0" lvl="0" marL="0" rtl="0" algn="just">
              <a:lnSpc>
                <a:spcPct val="120000"/>
              </a:lnSpc>
              <a:spcBef>
                <a:spcPts val="1000"/>
              </a:spcBef>
              <a:spcAft>
                <a:spcPts val="0"/>
              </a:spcAft>
              <a:buClr>
                <a:schemeClr val="dk1"/>
              </a:buClr>
              <a:buSzPct val="100000"/>
              <a:buNone/>
            </a:pPr>
            <a:r>
              <a:rPr b="1" lang="en-US" sz="3100"/>
              <a:t>f. Bệnh lý</a:t>
            </a:r>
            <a:r>
              <a:rPr lang="en-US" sz="3100"/>
              <a:t>: không bệnh lý dị tật bẩm sinh</a:t>
            </a:r>
            <a:endParaRPr sz="3100"/>
          </a:p>
          <a:p>
            <a:pPr indent="0" lvl="0" marL="0" rtl="0" algn="just">
              <a:lnSpc>
                <a:spcPct val="120000"/>
              </a:lnSpc>
              <a:spcBef>
                <a:spcPts val="1000"/>
              </a:spcBef>
              <a:spcAft>
                <a:spcPts val="0"/>
              </a:spcAft>
              <a:buClr>
                <a:schemeClr val="dk1"/>
              </a:buClr>
              <a:buSzPct val="100000"/>
              <a:buNone/>
            </a:pPr>
            <a:r>
              <a:rPr b="1" lang="en-US" sz="3100"/>
              <a:t>g. Gia đình:</a:t>
            </a:r>
            <a:r>
              <a:rPr lang="en-US" sz="3100"/>
              <a:t> Bé đầu 8 tuổi, chưa ghi nhận bệnh lý. Bé thứ hai 3 tuổi, có vàng da lúc sơ sinh nhưng không điều trị gì. </a:t>
            </a:r>
            <a:endParaRPr b="1" sz="3100"/>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KHÁM LÂM SÀNG (sau 2 ngày NV)</a:t>
            </a:r>
            <a:endParaRPr/>
          </a:p>
        </p:txBody>
      </p:sp>
      <p:sp>
        <p:nvSpPr>
          <p:cNvPr id="131" name="Google Shape;131;p8"/>
          <p:cNvSpPr txBox="1"/>
          <p:nvPr>
            <p:ph idx="1" type="body"/>
          </p:nvPr>
        </p:nvSpPr>
        <p:spPr>
          <a:xfrm>
            <a:off x="838200" y="1825625"/>
            <a:ext cx="1085503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1.Tổng quát</a:t>
            </a:r>
            <a:endParaRPr/>
          </a:p>
          <a:p>
            <a:pPr indent="0" lvl="0" marL="0" rtl="0" algn="l">
              <a:lnSpc>
                <a:spcPct val="90000"/>
              </a:lnSpc>
              <a:spcBef>
                <a:spcPts val="1000"/>
              </a:spcBef>
              <a:spcAft>
                <a:spcPts val="0"/>
              </a:spcAft>
              <a:buClr>
                <a:schemeClr val="dk1"/>
              </a:buClr>
              <a:buSzPts val="2800"/>
              <a:buNone/>
            </a:pPr>
            <a:r>
              <a:rPr lang="en-US"/>
              <a:t>- Bé ngủ, dậy khi kích thích, cử động vừa</a:t>
            </a:r>
            <a:endParaRPr/>
          </a:p>
          <a:p>
            <a:pPr indent="0" lvl="0" marL="0" rtl="0" algn="l">
              <a:lnSpc>
                <a:spcPct val="90000"/>
              </a:lnSpc>
              <a:spcBef>
                <a:spcPts val="1000"/>
              </a:spcBef>
              <a:spcAft>
                <a:spcPts val="0"/>
              </a:spcAft>
              <a:buClr>
                <a:schemeClr val="dk1"/>
              </a:buClr>
              <a:buSzPts val="2800"/>
              <a:buNone/>
            </a:pPr>
            <a:r>
              <a:rPr lang="en-US"/>
              <a:t>- Môi hồng, chi ấm, mạch rõ.</a:t>
            </a:r>
            <a:endParaRPr/>
          </a:p>
          <a:p>
            <a:pPr indent="0" lvl="0" marL="0" rtl="0" algn="l">
              <a:lnSpc>
                <a:spcPct val="90000"/>
              </a:lnSpc>
              <a:spcBef>
                <a:spcPts val="1000"/>
              </a:spcBef>
              <a:spcAft>
                <a:spcPts val="0"/>
              </a:spcAft>
              <a:buClr>
                <a:schemeClr val="dk1"/>
              </a:buClr>
              <a:buSzPts val="2800"/>
              <a:buNone/>
            </a:pPr>
            <a:r>
              <a:rPr lang="en-US"/>
              <a:t>-  Vàng ít ở da đầu, cổ, vai, bẹn</a:t>
            </a:r>
            <a:endParaRPr/>
          </a:p>
          <a:p>
            <a:pPr indent="0" lvl="0" marL="0" rtl="0" algn="l">
              <a:lnSpc>
                <a:spcPct val="90000"/>
              </a:lnSpc>
              <a:spcBef>
                <a:spcPts val="1000"/>
              </a:spcBef>
              <a:spcAft>
                <a:spcPts val="0"/>
              </a:spcAft>
              <a:buClr>
                <a:schemeClr val="dk1"/>
              </a:buClr>
              <a:buSzPts val="2800"/>
              <a:buNone/>
            </a:pPr>
            <a:r>
              <a:rPr lang="en-US"/>
              <a:t>- Bong da 2 bàn chân, không xuất huyết.</a:t>
            </a:r>
            <a:endParaRPr/>
          </a:p>
          <a:p>
            <a:pPr indent="0" lvl="0" marL="0" rtl="0" algn="l">
              <a:lnSpc>
                <a:spcPct val="90000"/>
              </a:lnSpc>
              <a:spcBef>
                <a:spcPts val="1000"/>
              </a:spcBef>
              <a:spcAft>
                <a:spcPts val="0"/>
              </a:spcAft>
              <a:buClr>
                <a:schemeClr val="dk1"/>
              </a:buClr>
              <a:buSzPts val="2800"/>
              <a:buNone/>
            </a:pPr>
            <a:r>
              <a:rPr lang="en-US"/>
              <a:t>- Sinh hiệu: 	Nhiệt độ: 37</a:t>
            </a:r>
            <a:r>
              <a:rPr baseline="30000" lang="en-US"/>
              <a:t>o</a:t>
            </a:r>
            <a:r>
              <a:rPr lang="en-US"/>
              <a:t>C	Mạch: 148 lần/ phút</a:t>
            </a:r>
            <a:endParaRPr/>
          </a:p>
          <a:p>
            <a:pPr indent="0" lvl="0" marL="0" rtl="0" algn="l">
              <a:lnSpc>
                <a:spcPct val="90000"/>
              </a:lnSpc>
              <a:spcBef>
                <a:spcPts val="1000"/>
              </a:spcBef>
              <a:spcAft>
                <a:spcPts val="0"/>
              </a:spcAft>
              <a:buClr>
                <a:schemeClr val="dk1"/>
              </a:buClr>
              <a:buSzPts val="2800"/>
              <a:buNone/>
            </a:pPr>
            <a:r>
              <a:rPr lang="en-US"/>
              <a:t>					Nhịp thở: 44 lần/ phút		</a:t>
            </a:r>
            <a:endParaRPr/>
          </a:p>
          <a:p>
            <a:pPr indent="0" lvl="0" marL="0" rtl="0" algn="l">
              <a:lnSpc>
                <a:spcPct val="90000"/>
              </a:lnSpc>
              <a:spcBef>
                <a:spcPts val="1000"/>
              </a:spcBef>
              <a:spcAft>
                <a:spcPts val="0"/>
              </a:spcAft>
              <a:buClr>
                <a:schemeClr val="dk1"/>
              </a:buClr>
              <a:buSzPts val="2800"/>
              <a:buNone/>
            </a:pPr>
            <a:r>
              <a:rPr lang="en-US"/>
              <a:t>					Cân nặng : 3900g, Chiều dài 54cm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KHÁM LÂM SÀNG (sau 2 ngày NV)</a:t>
            </a:r>
            <a:endParaRPr/>
          </a:p>
        </p:txBody>
      </p:sp>
      <p:sp>
        <p:nvSpPr>
          <p:cNvPr id="137" name="Google Shape;137;p9"/>
          <p:cNvSpPr txBox="1"/>
          <p:nvPr>
            <p:ph idx="1" type="body"/>
          </p:nvPr>
        </p:nvSpPr>
        <p:spPr>
          <a:xfrm>
            <a:off x="838200" y="1825624"/>
            <a:ext cx="10855036" cy="483841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a:t>2. Đầu mặt cổ</a:t>
            </a:r>
            <a:endParaRPr/>
          </a:p>
          <a:p>
            <a:pPr indent="0" lvl="0" marL="0" rtl="0" algn="l">
              <a:lnSpc>
                <a:spcPct val="90000"/>
              </a:lnSpc>
              <a:spcBef>
                <a:spcPts val="1000"/>
              </a:spcBef>
              <a:spcAft>
                <a:spcPts val="0"/>
              </a:spcAft>
              <a:buClr>
                <a:schemeClr val="dk1"/>
              </a:buClr>
              <a:buSzPct val="100000"/>
              <a:buNone/>
            </a:pPr>
            <a:r>
              <a:rPr lang="en-US"/>
              <a:t>- Cân đối, không u, không sẹo</a:t>
            </a:r>
            <a:endParaRPr/>
          </a:p>
          <a:p>
            <a:pPr indent="0" lvl="0" marL="0" rtl="0" algn="l">
              <a:lnSpc>
                <a:spcPct val="90000"/>
              </a:lnSpc>
              <a:spcBef>
                <a:spcPts val="1000"/>
              </a:spcBef>
              <a:spcAft>
                <a:spcPts val="0"/>
              </a:spcAft>
              <a:buClr>
                <a:schemeClr val="dk1"/>
              </a:buClr>
              <a:buSzPct val="100000"/>
              <a:buNone/>
            </a:pPr>
            <a:r>
              <a:rPr lang="en-US"/>
              <a:t>- Vòng đầu 35 cm, đường kính thóp trước 2cm, thóp sau đóng</a:t>
            </a:r>
            <a:endParaRPr/>
          </a:p>
          <a:p>
            <a:pPr indent="0" lvl="0" marL="0" rtl="0" algn="l">
              <a:lnSpc>
                <a:spcPct val="90000"/>
              </a:lnSpc>
              <a:spcBef>
                <a:spcPts val="1000"/>
              </a:spcBef>
              <a:spcAft>
                <a:spcPts val="0"/>
              </a:spcAft>
              <a:buClr>
                <a:schemeClr val="dk1"/>
              </a:buClr>
              <a:buSzPct val="100000"/>
              <a:buNone/>
            </a:pPr>
            <a:r>
              <a:rPr lang="en-US"/>
              <a:t>- Tai mũi họng: không sưng đau, không chảy mủ tai, không chảy nước mũi, họng sạch</a:t>
            </a:r>
            <a:endParaRPr/>
          </a:p>
          <a:p>
            <a:pPr indent="0" lvl="0" marL="0" rtl="0" algn="l">
              <a:lnSpc>
                <a:spcPct val="90000"/>
              </a:lnSpc>
              <a:spcBef>
                <a:spcPts val="1000"/>
              </a:spcBef>
              <a:spcAft>
                <a:spcPts val="0"/>
              </a:spcAft>
              <a:buClr>
                <a:schemeClr val="dk1"/>
              </a:buClr>
              <a:buSzPct val="100000"/>
              <a:buNone/>
            </a:pPr>
            <a:r>
              <a:rPr lang="en-US"/>
              <a:t>- Răng hàm mặt: cân đối, bé chưa mọc răng</a:t>
            </a:r>
            <a:endParaRPr/>
          </a:p>
          <a:p>
            <a:pPr indent="0" lvl="0" marL="0" rtl="0" algn="l">
              <a:lnSpc>
                <a:spcPct val="90000"/>
              </a:lnSpc>
              <a:spcBef>
                <a:spcPts val="1000"/>
              </a:spcBef>
              <a:spcAft>
                <a:spcPts val="0"/>
              </a:spcAft>
              <a:buClr>
                <a:schemeClr val="dk1"/>
              </a:buClr>
              <a:buSzPct val="100000"/>
              <a:buNone/>
            </a:pPr>
            <a:r>
              <a:rPr b="1" lang="en-US"/>
              <a:t>3.  Ngực:</a:t>
            </a:r>
            <a:endParaRPr/>
          </a:p>
          <a:p>
            <a:pPr indent="0" lvl="0" marL="0" rtl="0" algn="l">
              <a:lnSpc>
                <a:spcPct val="90000"/>
              </a:lnSpc>
              <a:spcBef>
                <a:spcPts val="1000"/>
              </a:spcBef>
              <a:spcAft>
                <a:spcPts val="0"/>
              </a:spcAft>
              <a:buClr>
                <a:schemeClr val="dk1"/>
              </a:buClr>
              <a:buSzPct val="100000"/>
              <a:buNone/>
            </a:pPr>
            <a:r>
              <a:rPr lang="en-US"/>
              <a:t>- Cân đối, di động theo nhịp thở</a:t>
            </a:r>
            <a:endParaRPr/>
          </a:p>
          <a:p>
            <a:pPr indent="0" lvl="0" marL="0" rtl="0" algn="l">
              <a:lnSpc>
                <a:spcPct val="90000"/>
              </a:lnSpc>
              <a:spcBef>
                <a:spcPts val="1000"/>
              </a:spcBef>
              <a:spcAft>
                <a:spcPts val="0"/>
              </a:spcAft>
              <a:buClr>
                <a:schemeClr val="dk1"/>
              </a:buClr>
              <a:buSzPct val="100000"/>
              <a:buNone/>
            </a:pPr>
            <a:r>
              <a:rPr lang="en-US"/>
              <a:t>- Không lõm hõm ức, không có kéo khoan liên sườn</a:t>
            </a:r>
            <a:endParaRPr/>
          </a:p>
          <a:p>
            <a:pPr indent="0" lvl="0" marL="0" rtl="0" algn="l">
              <a:lnSpc>
                <a:spcPct val="90000"/>
              </a:lnSpc>
              <a:spcBef>
                <a:spcPts val="1000"/>
              </a:spcBef>
              <a:spcAft>
                <a:spcPts val="0"/>
              </a:spcAft>
              <a:buClr>
                <a:schemeClr val="dk1"/>
              </a:buClr>
              <a:buSzPct val="100000"/>
              <a:buNone/>
            </a:pPr>
            <a:r>
              <a:rPr lang="en-US"/>
              <a:t>- Tim: nhịp đều rõ, 148 lần/phút, không âm thổi</a:t>
            </a:r>
            <a:endParaRPr/>
          </a:p>
          <a:p>
            <a:pPr indent="0" lvl="0" marL="0" rtl="0" algn="l">
              <a:lnSpc>
                <a:spcPct val="90000"/>
              </a:lnSpc>
              <a:spcBef>
                <a:spcPts val="1000"/>
              </a:spcBef>
              <a:spcAft>
                <a:spcPts val="0"/>
              </a:spcAft>
              <a:buClr>
                <a:schemeClr val="dk1"/>
              </a:buClr>
              <a:buSzPct val="100000"/>
              <a:buNone/>
            </a:pPr>
            <a:r>
              <a:rPr lang="en-US"/>
              <a:t>- Phổi thô, âm phế bào đều, không ran.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2020-04-01T00:36:14Z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0x010100114671028177394D953782448AA1BA23</vt:lpwstr>
  </property>
</Properties>
</file>