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7" roundtripDataSignature="AMtx7mj6X+Z7pJrP5RnZucvtEuRstRIG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61524-0475-4693-ABED-C832E294A6CE}">
  <a:tblStyle styleId="{61661524-0475-4693-ABED-C832E294A6C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 name="Shape 11"/>
        <p:cNvGrpSpPr/>
        <p:nvPr/>
      </p:nvGrpSpPr>
      <p:grpSpPr>
        <a:xfrm>
          <a:off x="0" y="0"/>
          <a:ext cx="0" cy="0"/>
          <a:chOff x="0" y="0"/>
          <a:chExt cx="0" cy="0"/>
        </a:xfrm>
      </p:grpSpPr>
      <p:sp>
        <p:nvSpPr>
          <p:cNvPr id="12" name="Google Shape;12;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 name="Google Shape;14;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 name="Google Shape;16;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4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9788" y="10477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Font typeface="Calibri"/>
              <a:buNone/>
            </a:pPr>
            <a:r>
              <a:rPr b="1" lang="en-US" sz="8800"/>
              <a:t>BỆNH ÁN</a:t>
            </a:r>
            <a:endParaRPr b="1" sz="8800"/>
          </a:p>
        </p:txBody>
      </p:sp>
      <p:sp>
        <p:nvSpPr>
          <p:cNvPr id="85" name="Google Shape;85;p1"/>
          <p:cNvSpPr txBox="1"/>
          <p:nvPr>
            <p:ph idx="1" type="body"/>
          </p:nvPr>
        </p:nvSpPr>
        <p:spPr>
          <a:xfrm>
            <a:off x="6097587" y="3239657"/>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
        <p:nvSpPr>
          <p:cNvPr id="86" name="Google Shape;86;p1"/>
          <p:cNvSpPr txBox="1"/>
          <p:nvPr>
            <p:ph idx="2" type="body"/>
          </p:nvPr>
        </p:nvSpPr>
        <p:spPr>
          <a:xfrm>
            <a:off x="6097589" y="4063569"/>
            <a:ext cx="2714048" cy="2503486"/>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7" name="Google Shape;87;p1"/>
          <p:cNvSpPr txBox="1"/>
          <p:nvPr>
            <p:ph idx="3" type="body"/>
          </p:nvPr>
        </p:nvSpPr>
        <p:spPr>
          <a:xfrm>
            <a:off x="3628448" y="1100896"/>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GVHD: BS TRẦN NGUYỄN NHƯ UYÊN</a:t>
            </a:r>
            <a:endParaRPr/>
          </a:p>
        </p:txBody>
      </p:sp>
      <p:sp>
        <p:nvSpPr>
          <p:cNvPr id="88" name="Google Shape;88;p1"/>
          <p:cNvSpPr txBox="1"/>
          <p:nvPr>
            <p:ph idx="4" type="body"/>
          </p:nvPr>
        </p:nvSpPr>
        <p:spPr>
          <a:xfrm>
            <a:off x="8811637" y="4063570"/>
            <a:ext cx="3380363" cy="2503486"/>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idx="1" type="subTitle"/>
          </p:nvPr>
        </p:nvSpPr>
        <p:spPr>
          <a:xfrm>
            <a:off x="1178943" y="418890"/>
            <a:ext cx="9144000" cy="561097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t>IV. TIỀN CĂN</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1. Bản thân:</a:t>
            </a:r>
            <a:endParaRPr/>
          </a:p>
          <a:p>
            <a:pPr indent="0" lvl="0" marL="0" rtl="0" algn="l">
              <a:lnSpc>
                <a:spcPct val="90000"/>
              </a:lnSpc>
              <a:spcBef>
                <a:spcPts val="1000"/>
              </a:spcBef>
              <a:spcAft>
                <a:spcPts val="0"/>
              </a:spcAft>
              <a:buClr>
                <a:schemeClr val="dk1"/>
              </a:buClr>
              <a:buSzPct val="100000"/>
              <a:buNone/>
            </a:pPr>
            <a:r>
              <a:rPr lang="en-US"/>
              <a:t>a) Sản khoa:</a:t>
            </a:r>
            <a:endParaRPr/>
          </a:p>
          <a:p>
            <a:pPr indent="0" lvl="0" marL="0" rtl="0" algn="l">
              <a:lnSpc>
                <a:spcPct val="90000"/>
              </a:lnSpc>
              <a:spcBef>
                <a:spcPts val="1000"/>
              </a:spcBef>
              <a:spcAft>
                <a:spcPts val="0"/>
              </a:spcAft>
              <a:buClr>
                <a:schemeClr val="dk1"/>
              </a:buClr>
              <a:buSzPct val="100000"/>
              <a:buNone/>
            </a:pPr>
            <a:r>
              <a:rPr lang="en-US"/>
              <a:t>- Con 1/1 PARA 1001, sinh thường, đủ tháng, sau sinh không nằm dưỡng nhi.</a:t>
            </a:r>
            <a:endParaRPr/>
          </a:p>
          <a:p>
            <a:pPr indent="0" lvl="0" marL="0" rtl="0" algn="l">
              <a:lnSpc>
                <a:spcPct val="90000"/>
              </a:lnSpc>
              <a:spcBef>
                <a:spcPts val="1000"/>
              </a:spcBef>
              <a:spcAft>
                <a:spcPts val="0"/>
              </a:spcAft>
              <a:buClr>
                <a:schemeClr val="dk1"/>
              </a:buClr>
              <a:buSzPct val="100000"/>
              <a:buNone/>
            </a:pPr>
            <a:r>
              <a:rPr lang="en-US"/>
              <a:t>- Cân nặng lúc sinh 3 kg, không dị tật bẩm sinh lúc sinh</a:t>
            </a:r>
            <a:endParaRPr/>
          </a:p>
          <a:p>
            <a:pPr indent="0" lvl="0" marL="0" rtl="0" algn="l">
              <a:lnSpc>
                <a:spcPct val="90000"/>
              </a:lnSpc>
              <a:spcBef>
                <a:spcPts val="1000"/>
              </a:spcBef>
              <a:spcAft>
                <a:spcPts val="0"/>
              </a:spcAft>
              <a:buClr>
                <a:schemeClr val="dk1"/>
              </a:buClr>
              <a:buSzPct val="100000"/>
              <a:buNone/>
            </a:pPr>
            <a:r>
              <a:rPr lang="en-US"/>
              <a:t>b) Dinh dưỡng: ăn cơm cùng gia đình, đủ mọi món, mỗi bữa khoảng 1 chén.</a:t>
            </a:r>
            <a:endParaRPr/>
          </a:p>
          <a:p>
            <a:pPr indent="0" lvl="0" marL="0" rtl="0" algn="l">
              <a:lnSpc>
                <a:spcPct val="90000"/>
              </a:lnSpc>
              <a:spcBef>
                <a:spcPts val="1000"/>
              </a:spcBef>
              <a:spcAft>
                <a:spcPts val="0"/>
              </a:spcAft>
              <a:buClr>
                <a:schemeClr val="dk1"/>
              </a:buClr>
              <a:buSzPct val="100000"/>
              <a:buNone/>
            </a:pPr>
            <a:r>
              <a:rPr lang="en-US"/>
              <a:t>c) Phát triển tinh thần- vận động: Đang học lớp 5, học lực khá</a:t>
            </a:r>
            <a:endParaRPr/>
          </a:p>
          <a:p>
            <a:pPr indent="0" lvl="0" marL="0" rtl="0" algn="l">
              <a:lnSpc>
                <a:spcPct val="90000"/>
              </a:lnSpc>
              <a:spcBef>
                <a:spcPts val="1000"/>
              </a:spcBef>
              <a:spcAft>
                <a:spcPts val="0"/>
              </a:spcAft>
              <a:buClr>
                <a:schemeClr val="dk1"/>
              </a:buClr>
              <a:buSzPct val="100000"/>
              <a:buNone/>
            </a:pPr>
            <a:r>
              <a:rPr lang="en-US"/>
              <a:t>d) Tiêm chủng: theo chương trình TCMR</a:t>
            </a:r>
            <a:endParaRPr/>
          </a:p>
          <a:p>
            <a:pPr indent="0" lvl="0" marL="0" rtl="0" algn="l">
              <a:lnSpc>
                <a:spcPct val="90000"/>
              </a:lnSpc>
              <a:spcBef>
                <a:spcPts val="1000"/>
              </a:spcBef>
              <a:spcAft>
                <a:spcPts val="0"/>
              </a:spcAft>
              <a:buClr>
                <a:schemeClr val="dk1"/>
              </a:buClr>
              <a:buSzPct val="100000"/>
              <a:buNone/>
            </a:pPr>
            <a:r>
              <a:rPr lang="en-US"/>
              <a:t>e) Dị ứng: Không dị ứng thuốc, thức ăn, phấn hoa, bụi….</a:t>
            </a:r>
            <a:endParaRPr/>
          </a:p>
          <a:p>
            <a:pPr indent="0" lvl="0" marL="0" rtl="0" algn="l">
              <a:lnSpc>
                <a:spcPct val="90000"/>
              </a:lnSpc>
              <a:spcBef>
                <a:spcPts val="1000"/>
              </a:spcBef>
              <a:spcAft>
                <a:spcPts val="0"/>
              </a:spcAft>
              <a:buClr>
                <a:schemeClr val="dk1"/>
              </a:buClr>
              <a:buSzPct val="100000"/>
              <a:buNone/>
            </a:pPr>
            <a:r>
              <a:rPr lang="en-US"/>
              <a:t>f) Bệnh lý:</a:t>
            </a:r>
            <a:endParaRPr/>
          </a:p>
          <a:p>
            <a:pPr indent="0" lvl="0" marL="0" rtl="0" algn="l">
              <a:lnSpc>
                <a:spcPct val="90000"/>
              </a:lnSpc>
              <a:spcBef>
                <a:spcPts val="1000"/>
              </a:spcBef>
              <a:spcAft>
                <a:spcPts val="0"/>
              </a:spcAft>
              <a:buClr>
                <a:schemeClr val="dk1"/>
              </a:buClr>
              <a:buSzPct val="100000"/>
              <a:buNone/>
            </a:pPr>
            <a:r>
              <a:rPr lang="en-US"/>
              <a:t>- Bé được chẩn đoán HCTH lúc 6 tuổi (6/2014), điều trị lui bệnh hoàn toàn, từ đó tới trước đợt nhập viện này bé tái phát 9 lần ( 2 lần/năm), lần cuối là tháng 12/12/2018</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11"/>
          <p:cNvGraphicFramePr/>
          <p:nvPr/>
        </p:nvGraphicFramePr>
        <p:xfrm>
          <a:off x="0" y="0"/>
          <a:ext cx="3000000" cy="3000000"/>
        </p:xfrm>
        <a:graphic>
          <a:graphicData uri="http://schemas.openxmlformats.org/drawingml/2006/table">
            <a:tbl>
              <a:tblPr bandRow="1" firstCol="1" firstRow="1">
                <a:noFill/>
                <a:tableStyleId>{61661524-0475-4693-ABED-C832E294A6CE}</a:tableStyleId>
              </a:tblPr>
              <a:tblGrid>
                <a:gridCol w="3283525"/>
                <a:gridCol w="8908475"/>
              </a:tblGrid>
              <a:tr h="770675">
                <a:tc>
                  <a:txBody>
                    <a:bodyPr/>
                    <a:lstStyle/>
                    <a:p>
                      <a:pPr indent="0" lvl="0" marL="0" marR="0" rtl="0" algn="ctr">
                        <a:lnSpc>
                          <a:spcPct val="107000"/>
                        </a:lnSpc>
                        <a:spcBef>
                          <a:spcPts val="0"/>
                        </a:spcBef>
                        <a:spcAft>
                          <a:spcPts val="0"/>
                        </a:spcAft>
                        <a:buNone/>
                      </a:pPr>
                      <a:r>
                        <a:rPr lang="en-US" sz="2400" u="none" cap="none" strike="noStrike"/>
                        <a:t>Thời gian tái phát</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2400" u="none" cap="none" strike="noStrike"/>
                        <a:t>Liều thuốc đang sử dụng trước tái phát</a:t>
                      </a:r>
                      <a:endParaRPr sz="2400" u="none" cap="none" strike="noStrike">
                        <a:latin typeface="Times New Roman"/>
                        <a:ea typeface="Times New Roman"/>
                        <a:cs typeface="Times New Roman"/>
                        <a:sym typeface="Times New Roman"/>
                      </a:endParaRPr>
                    </a:p>
                  </a:txBody>
                  <a:tcPr marT="0" marB="0" marR="68575" marL="68575"/>
                </a:tc>
              </a:tr>
              <a:tr h="650850">
                <a:tc>
                  <a:txBody>
                    <a:bodyPr/>
                    <a:lstStyle/>
                    <a:p>
                      <a:pPr indent="0" lvl="0" marL="0" marR="0" rtl="0" algn="ctr">
                        <a:lnSpc>
                          <a:spcPct val="107000"/>
                        </a:lnSpc>
                        <a:spcBef>
                          <a:spcPts val="0"/>
                        </a:spcBef>
                        <a:spcAft>
                          <a:spcPts val="0"/>
                        </a:spcAft>
                        <a:buNone/>
                      </a:pPr>
                      <a:r>
                        <a:rPr lang="en-US" sz="2400" u="none" cap="none" strike="noStrike"/>
                        <a:t>8/2014</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2mg/kg cách ngày</a:t>
                      </a:r>
                      <a:endParaRPr sz="2400" u="none" cap="none" strike="noStrike">
                        <a:latin typeface="Times New Roman"/>
                        <a:ea typeface="Times New Roman"/>
                        <a:cs typeface="Times New Roman"/>
                        <a:sym typeface="Times New Roman"/>
                      </a:endParaRPr>
                    </a:p>
                  </a:txBody>
                  <a:tcPr marT="0" marB="0" marR="68575" marL="68575"/>
                </a:tc>
              </a:tr>
              <a:tr h="637550">
                <a:tc>
                  <a:txBody>
                    <a:bodyPr/>
                    <a:lstStyle/>
                    <a:p>
                      <a:pPr indent="0" lvl="0" marL="0" marR="0" rtl="0" algn="ctr">
                        <a:lnSpc>
                          <a:spcPct val="107000"/>
                        </a:lnSpc>
                        <a:spcBef>
                          <a:spcPts val="0"/>
                        </a:spcBef>
                        <a:spcAft>
                          <a:spcPts val="0"/>
                        </a:spcAft>
                        <a:buNone/>
                      </a:pPr>
                      <a:r>
                        <a:rPr lang="en-US" sz="2400" u="none" cap="none" strike="noStrike"/>
                        <a:t>11/2014</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2mg/kg cách ngày</a:t>
                      </a:r>
                      <a:endParaRPr sz="2400" u="none" cap="none" strike="noStrike">
                        <a:latin typeface="Times New Roman"/>
                        <a:ea typeface="Times New Roman"/>
                        <a:cs typeface="Times New Roman"/>
                        <a:sym typeface="Times New Roman"/>
                      </a:endParaRPr>
                    </a:p>
                  </a:txBody>
                  <a:tcPr marT="0" marB="0" marR="68575" marL="68575"/>
                </a:tc>
              </a:tr>
              <a:tr h="582050">
                <a:tc>
                  <a:txBody>
                    <a:bodyPr/>
                    <a:lstStyle/>
                    <a:p>
                      <a:pPr indent="0" lvl="0" marL="0" marR="0" rtl="0" algn="ctr">
                        <a:lnSpc>
                          <a:spcPct val="107000"/>
                        </a:lnSpc>
                        <a:spcBef>
                          <a:spcPts val="0"/>
                        </a:spcBef>
                        <a:spcAft>
                          <a:spcPts val="0"/>
                        </a:spcAft>
                        <a:buNone/>
                      </a:pPr>
                      <a:r>
                        <a:rPr lang="en-US" sz="2400" u="none" cap="none" strike="noStrike"/>
                        <a:t>1/2015</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2mg/kg mỗi ngày</a:t>
                      </a:r>
                      <a:endParaRPr sz="2400" u="none" cap="none" strike="noStrike">
                        <a:latin typeface="Times New Roman"/>
                        <a:ea typeface="Times New Roman"/>
                        <a:cs typeface="Times New Roman"/>
                        <a:sym typeface="Times New Roman"/>
                      </a:endParaRPr>
                    </a:p>
                  </a:txBody>
                  <a:tcPr marT="0" marB="0" marR="68575" marL="68575"/>
                </a:tc>
              </a:tr>
              <a:tr h="517875">
                <a:tc>
                  <a:txBody>
                    <a:bodyPr/>
                    <a:lstStyle/>
                    <a:p>
                      <a:pPr indent="0" lvl="0" marL="0" marR="0" rtl="0" algn="ctr">
                        <a:lnSpc>
                          <a:spcPct val="107000"/>
                        </a:lnSpc>
                        <a:spcBef>
                          <a:spcPts val="0"/>
                        </a:spcBef>
                        <a:spcAft>
                          <a:spcPts val="0"/>
                        </a:spcAft>
                        <a:buNone/>
                      </a:pPr>
                      <a:r>
                        <a:rPr lang="en-US" sz="2400" u="none" cap="none" strike="noStrike"/>
                        <a:t>4/2015</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2mg/kg cách ngày</a:t>
                      </a:r>
                      <a:endParaRPr sz="2400" u="none" cap="none" strike="noStrike">
                        <a:latin typeface="Times New Roman"/>
                        <a:ea typeface="Times New Roman"/>
                        <a:cs typeface="Times New Roman"/>
                        <a:sym typeface="Times New Roman"/>
                      </a:endParaRPr>
                    </a:p>
                  </a:txBody>
                  <a:tcPr marT="0" marB="0" marR="68575" marL="68575"/>
                </a:tc>
              </a:tr>
              <a:tr h="657950">
                <a:tc>
                  <a:txBody>
                    <a:bodyPr/>
                    <a:lstStyle/>
                    <a:p>
                      <a:pPr indent="0" lvl="0" marL="0" marR="0" rtl="0" algn="ctr">
                        <a:lnSpc>
                          <a:spcPct val="107000"/>
                        </a:lnSpc>
                        <a:spcBef>
                          <a:spcPts val="0"/>
                        </a:spcBef>
                        <a:spcAft>
                          <a:spcPts val="0"/>
                        </a:spcAft>
                        <a:buNone/>
                      </a:pPr>
                      <a:r>
                        <a:rPr lang="en-US" sz="2400" u="none" cap="none" strike="noStrike"/>
                        <a:t>1/2016</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0.5mg/kg cách ngày, Neoral 25mg 2v/ngày</a:t>
                      </a:r>
                      <a:endParaRPr sz="2400" u="none" cap="none" strike="noStrike">
                        <a:latin typeface="Times New Roman"/>
                        <a:ea typeface="Times New Roman"/>
                        <a:cs typeface="Times New Roman"/>
                        <a:sym typeface="Times New Roman"/>
                      </a:endParaRPr>
                    </a:p>
                  </a:txBody>
                  <a:tcPr marT="0" marB="0" marR="68575" marL="68575"/>
                </a:tc>
              </a:tr>
              <a:tr h="653050">
                <a:tc>
                  <a:txBody>
                    <a:bodyPr/>
                    <a:lstStyle/>
                    <a:p>
                      <a:pPr indent="0" lvl="0" marL="0" marR="0" rtl="0" algn="ctr">
                        <a:lnSpc>
                          <a:spcPct val="107000"/>
                        </a:lnSpc>
                        <a:spcBef>
                          <a:spcPts val="0"/>
                        </a:spcBef>
                        <a:spcAft>
                          <a:spcPts val="0"/>
                        </a:spcAft>
                        <a:buNone/>
                      </a:pPr>
                      <a:r>
                        <a:rPr lang="en-US" sz="2400" u="none" cap="none" strike="noStrike"/>
                        <a:t>2/2016</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2mg/kg mỗi ngày, Neoral 25mg 2v/ngày</a:t>
                      </a:r>
                      <a:endParaRPr sz="2400" u="none" cap="none" strike="noStrike">
                        <a:latin typeface="Times New Roman"/>
                        <a:ea typeface="Times New Roman"/>
                        <a:cs typeface="Times New Roman"/>
                        <a:sym typeface="Times New Roman"/>
                      </a:endParaRPr>
                    </a:p>
                  </a:txBody>
                  <a:tcPr marT="0" marB="0" marR="68575" marL="68575"/>
                </a:tc>
              </a:tr>
              <a:tr h="597600">
                <a:tc>
                  <a:txBody>
                    <a:bodyPr/>
                    <a:lstStyle/>
                    <a:p>
                      <a:pPr indent="0" lvl="0" marL="0" marR="0" rtl="0" algn="ctr">
                        <a:lnSpc>
                          <a:spcPct val="107000"/>
                        </a:lnSpc>
                        <a:spcBef>
                          <a:spcPts val="0"/>
                        </a:spcBef>
                        <a:spcAft>
                          <a:spcPts val="0"/>
                        </a:spcAft>
                        <a:buNone/>
                      </a:pPr>
                      <a:r>
                        <a:rPr lang="en-US" sz="2400" u="none" cap="none" strike="noStrike"/>
                        <a:t>8/2017</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Neoral 25mg 2v/ngày</a:t>
                      </a:r>
                      <a:endParaRPr sz="2400" u="none" cap="none" strike="noStrike">
                        <a:latin typeface="Times New Roman"/>
                        <a:ea typeface="Times New Roman"/>
                        <a:cs typeface="Times New Roman"/>
                        <a:sym typeface="Times New Roman"/>
                      </a:endParaRPr>
                    </a:p>
                  </a:txBody>
                  <a:tcPr marT="0" marB="0" marR="68575" marL="68575"/>
                </a:tc>
              </a:tr>
              <a:tr h="611675">
                <a:tc>
                  <a:txBody>
                    <a:bodyPr/>
                    <a:lstStyle/>
                    <a:p>
                      <a:pPr indent="0" lvl="0" marL="0" marR="0" rtl="0" algn="ctr">
                        <a:lnSpc>
                          <a:spcPct val="107000"/>
                        </a:lnSpc>
                        <a:spcBef>
                          <a:spcPts val="0"/>
                        </a:spcBef>
                        <a:spcAft>
                          <a:spcPts val="0"/>
                        </a:spcAft>
                        <a:buNone/>
                      </a:pPr>
                      <a:r>
                        <a:rPr lang="en-US" sz="2400" u="none" cap="none" strike="noStrike"/>
                        <a:t>10/2017</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2mg/kg cách ngày </a:t>
                      </a:r>
                      <a:endParaRPr sz="2400" u="none" cap="none" strike="noStrike">
                        <a:latin typeface="Times New Roman"/>
                        <a:ea typeface="Times New Roman"/>
                        <a:cs typeface="Times New Roman"/>
                        <a:sym typeface="Times New Roman"/>
                      </a:endParaRPr>
                    </a:p>
                  </a:txBody>
                  <a:tcPr marT="0" marB="0" marR="68575" marL="68575"/>
                </a:tc>
              </a:tr>
              <a:tr h="1178725">
                <a:tc>
                  <a:txBody>
                    <a:bodyPr/>
                    <a:lstStyle/>
                    <a:p>
                      <a:pPr indent="0" lvl="0" marL="0" marR="0" rtl="0" algn="ctr">
                        <a:lnSpc>
                          <a:spcPct val="107000"/>
                        </a:lnSpc>
                        <a:spcBef>
                          <a:spcPts val="0"/>
                        </a:spcBef>
                        <a:spcAft>
                          <a:spcPts val="0"/>
                        </a:spcAft>
                        <a:buNone/>
                      </a:pPr>
                      <a:r>
                        <a:rPr lang="en-US" sz="2400" u="none" cap="none" strike="noStrike"/>
                        <a:t>12/2018</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t>Prednison 0.33mg/kg cách ngày, Tacrolimus 1mg 2v/ngày</a:t>
                      </a:r>
                      <a:endParaRPr sz="24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idx="1" type="body"/>
          </p:nvPr>
        </p:nvSpPr>
        <p:spPr>
          <a:xfrm>
            <a:off x="796637" y="46788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2800"/>
              <a:buNone/>
            </a:pPr>
            <a:r>
              <a:rPr lang="en-US"/>
              <a:t> - Từ 12/2018 tới nay em điều trị với Prednison 2mg/kg cách ngày giảm dần và Tacrolimus tới 19/11/2019 thì ngưng.</a:t>
            </a:r>
            <a:endParaRPr/>
          </a:p>
          <a:p>
            <a:pPr indent="0" lvl="0" marL="0" rtl="0" algn="l">
              <a:lnSpc>
                <a:spcPct val="200000"/>
              </a:lnSpc>
              <a:spcBef>
                <a:spcPts val="1000"/>
              </a:spcBef>
              <a:spcAft>
                <a:spcPts val="0"/>
              </a:spcAft>
              <a:buClr>
                <a:schemeClr val="dk1"/>
              </a:buClr>
              <a:buSzPts val="2800"/>
              <a:buNone/>
            </a:pPr>
            <a:r>
              <a:rPr lang="en-US"/>
              <a:t>2. Gia đình</a:t>
            </a:r>
            <a:endParaRPr/>
          </a:p>
          <a:p>
            <a:pPr indent="0" lvl="0" marL="0" rtl="0" algn="l">
              <a:lnSpc>
                <a:spcPct val="200000"/>
              </a:lnSpc>
              <a:spcBef>
                <a:spcPts val="1000"/>
              </a:spcBef>
              <a:spcAft>
                <a:spcPts val="0"/>
              </a:spcAft>
              <a:buClr>
                <a:schemeClr val="dk1"/>
              </a:buClr>
              <a:buSzPts val="2800"/>
              <a:buNone/>
            </a:pPr>
            <a:r>
              <a:rPr lang="en-US"/>
              <a:t>- Chưa ghi nhận người thân mắc các bệnh thận và bệnh lý khác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idx="1" type="subTitle"/>
          </p:nvPr>
        </p:nvSpPr>
        <p:spPr>
          <a:xfrm>
            <a:off x="1178943" y="418890"/>
            <a:ext cx="9144000" cy="56109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a:t>V. KHÁM LÂM SÀNG: (Lúc 11h ngày 16.12.2019) sau 13 ngày nhập viện</a:t>
            </a:r>
            <a:endParaRPr b="1"/>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US"/>
              <a:t>A.	Tổng quát:</a:t>
            </a:r>
            <a:endParaRPr/>
          </a:p>
          <a:p>
            <a:pPr indent="0" lvl="0" marL="0" rtl="0" algn="l">
              <a:lnSpc>
                <a:spcPct val="90000"/>
              </a:lnSpc>
              <a:spcBef>
                <a:spcPts val="1000"/>
              </a:spcBef>
              <a:spcAft>
                <a:spcPts val="0"/>
              </a:spcAft>
              <a:buClr>
                <a:schemeClr val="dk1"/>
              </a:buClr>
              <a:buSzPts val="2400"/>
              <a:buNone/>
            </a:pPr>
            <a:r>
              <a:rPr lang="en-US"/>
              <a:t>BN tỉnh, tiếp xúc tốt</a:t>
            </a:r>
            <a:endParaRPr/>
          </a:p>
          <a:p>
            <a:pPr indent="0" lvl="0" marL="0" rtl="0" algn="l">
              <a:lnSpc>
                <a:spcPct val="90000"/>
              </a:lnSpc>
              <a:spcBef>
                <a:spcPts val="1000"/>
              </a:spcBef>
              <a:spcAft>
                <a:spcPts val="0"/>
              </a:spcAft>
              <a:buClr>
                <a:schemeClr val="dk1"/>
              </a:buClr>
              <a:buSzPts val="2400"/>
              <a:buNone/>
            </a:pPr>
            <a:r>
              <a:rPr lang="en-US"/>
              <a:t>Chi ấm, mạch rõ 88 l/phút, CRT &lt;2s</a:t>
            </a:r>
            <a:endParaRPr/>
          </a:p>
          <a:p>
            <a:pPr indent="0" lvl="0" marL="0" rtl="0" algn="l">
              <a:lnSpc>
                <a:spcPct val="90000"/>
              </a:lnSpc>
              <a:spcBef>
                <a:spcPts val="1000"/>
              </a:spcBef>
              <a:spcAft>
                <a:spcPts val="0"/>
              </a:spcAft>
              <a:buClr>
                <a:schemeClr val="dk1"/>
              </a:buClr>
              <a:buSzPts val="2400"/>
              <a:buNone/>
            </a:pPr>
            <a:r>
              <a:rPr lang="en-US"/>
              <a:t>Da niêm hồng</a:t>
            </a:r>
            <a:endParaRPr/>
          </a:p>
          <a:p>
            <a:pPr indent="0" lvl="0" marL="0" rtl="0" algn="l">
              <a:lnSpc>
                <a:spcPct val="90000"/>
              </a:lnSpc>
              <a:spcBef>
                <a:spcPts val="1000"/>
              </a:spcBef>
              <a:spcAft>
                <a:spcPts val="0"/>
              </a:spcAft>
              <a:buClr>
                <a:schemeClr val="dk1"/>
              </a:buClr>
              <a:buSzPts val="2400"/>
              <a:buNone/>
            </a:pPr>
            <a:r>
              <a:rPr lang="en-US"/>
              <a:t>Sinh hiệu: mạch 88 l/phút, nhiệt độ 37 độ C, nhịp thở 20 lần/ phút, huyết áp: 100/60 mmHg</a:t>
            </a:r>
            <a:endParaRPr/>
          </a:p>
          <a:p>
            <a:pPr indent="0" lvl="0" marL="0" rtl="0" algn="l">
              <a:lnSpc>
                <a:spcPct val="90000"/>
              </a:lnSpc>
              <a:spcBef>
                <a:spcPts val="1000"/>
              </a:spcBef>
              <a:spcAft>
                <a:spcPts val="0"/>
              </a:spcAft>
              <a:buClr>
                <a:schemeClr val="dk1"/>
              </a:buClr>
              <a:buSzPts val="2400"/>
              <a:buNone/>
            </a:pPr>
            <a:r>
              <a:rPr lang="en-US"/>
              <a:t>Cân nặng 29.5kg, chiều cao 124cm → bình thường theo tuổi</a:t>
            </a:r>
            <a:endParaRPr/>
          </a:p>
          <a:p>
            <a:pPr indent="0" lvl="0" marL="0" rtl="0" algn="l">
              <a:lnSpc>
                <a:spcPct val="90000"/>
              </a:lnSpc>
              <a:spcBef>
                <a:spcPts val="1000"/>
              </a:spcBef>
              <a:spcAft>
                <a:spcPts val="0"/>
              </a:spcAft>
              <a:buClr>
                <a:schemeClr val="dk1"/>
              </a:buClr>
              <a:buSzPts val="2400"/>
              <a:buNone/>
            </a:pPr>
            <a:r>
              <a:rPr lang="en-US"/>
              <a:t>Phù nhẹ 2 mu bàn chân</a:t>
            </a:r>
            <a:endParaRPr/>
          </a:p>
          <a:p>
            <a:pPr indent="0" lvl="0" marL="0" rtl="0" algn="l">
              <a:lnSpc>
                <a:spcPct val="90000"/>
              </a:lnSpc>
              <a:spcBef>
                <a:spcPts val="1000"/>
              </a:spcBef>
              <a:spcAft>
                <a:spcPts val="0"/>
              </a:spcAft>
              <a:buClr>
                <a:schemeClr val="dk1"/>
              </a:buClr>
              <a:buSzPts val="2400"/>
              <a:buNone/>
            </a:pPr>
            <a:r>
              <a:rPr lang="en-US"/>
              <a:t>Không ban, không xuất huyết</a:t>
            </a:r>
            <a:endParaRPr/>
          </a:p>
          <a:p>
            <a:pPr indent="0" lvl="0" marL="0" rtl="0" algn="l">
              <a:lnSpc>
                <a:spcPct val="90000"/>
              </a:lnSpc>
              <a:spcBef>
                <a:spcPts val="1000"/>
              </a:spcBef>
              <a:spcAft>
                <a:spcPts val="0"/>
              </a:spcAft>
              <a:buClr>
                <a:schemeClr val="dk1"/>
              </a:buClr>
              <a:buSzPts val="2400"/>
              <a:buNone/>
            </a:pPr>
            <a:r>
              <a:rPr lang="en-US"/>
              <a:t>Dấu véo da mất nhanh, không dấu mắt trũng</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idx="1" type="body"/>
          </p:nvPr>
        </p:nvSpPr>
        <p:spPr>
          <a:xfrm>
            <a:off x="824346" y="546862"/>
            <a:ext cx="10515600" cy="6073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	Từng vùng:</a:t>
            </a:r>
            <a:endParaRPr/>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2800"/>
              <a:buNone/>
            </a:pPr>
            <a:r>
              <a:rPr lang="en-US"/>
              <a:t>1. Đầu mặt cổ:</a:t>
            </a:r>
            <a:endParaRPr sz="3200"/>
          </a:p>
          <a:p>
            <a:pPr indent="-228600" lvl="0" marL="228600" rtl="0" algn="l">
              <a:lnSpc>
                <a:spcPct val="90000"/>
              </a:lnSpc>
              <a:spcBef>
                <a:spcPts val="1000"/>
              </a:spcBef>
              <a:spcAft>
                <a:spcPts val="0"/>
              </a:spcAft>
              <a:buClr>
                <a:schemeClr val="dk1"/>
              </a:buClr>
              <a:buSzPts val="2800"/>
              <a:buChar char="•"/>
            </a:pPr>
            <a:r>
              <a:rPr lang="en-US"/>
              <a:t>Cân đối, không biến dạng, không chảy mủ tai, họng sạch, không đỏ.</a:t>
            </a:r>
            <a:endParaRPr sz="3200"/>
          </a:p>
          <a:p>
            <a:pPr indent="-228600" lvl="0" marL="228600" rtl="0" algn="l">
              <a:lnSpc>
                <a:spcPct val="90000"/>
              </a:lnSpc>
              <a:spcBef>
                <a:spcPts val="1000"/>
              </a:spcBef>
              <a:spcAft>
                <a:spcPts val="0"/>
              </a:spcAft>
              <a:buClr>
                <a:schemeClr val="dk1"/>
              </a:buClr>
              <a:buSzPts val="2800"/>
              <a:buChar char="•"/>
            </a:pPr>
            <a:r>
              <a:rPr lang="en-US"/>
              <a:t>Vẻ mặt Cushing</a:t>
            </a:r>
            <a:endParaRPr sz="3200"/>
          </a:p>
          <a:p>
            <a:pPr indent="-228600" lvl="0" marL="228600" rtl="0" algn="l">
              <a:lnSpc>
                <a:spcPct val="90000"/>
              </a:lnSpc>
              <a:spcBef>
                <a:spcPts val="1000"/>
              </a:spcBef>
              <a:spcAft>
                <a:spcPts val="0"/>
              </a:spcAft>
              <a:buClr>
                <a:schemeClr val="dk1"/>
              </a:buClr>
              <a:buSzPts val="2800"/>
              <a:buChar char="•"/>
            </a:pPr>
            <a:r>
              <a:rPr lang="en-US"/>
              <a:t>Phù nhẹ 2 mi mắt</a:t>
            </a:r>
            <a:endParaRPr sz="3200"/>
          </a:p>
          <a:p>
            <a:pPr indent="0" lvl="0" marL="0" rtl="0" algn="l">
              <a:lnSpc>
                <a:spcPct val="90000"/>
              </a:lnSpc>
              <a:spcBef>
                <a:spcPts val="1000"/>
              </a:spcBef>
              <a:spcAft>
                <a:spcPts val="0"/>
              </a:spcAft>
              <a:buClr>
                <a:schemeClr val="dk1"/>
              </a:buClr>
              <a:buSzPts val="2800"/>
              <a:buNone/>
            </a:pPr>
            <a:r>
              <a:rPr lang="en-US"/>
              <a:t>2. Ngực</a:t>
            </a:r>
            <a:endParaRPr sz="3200"/>
          </a:p>
          <a:p>
            <a:pPr indent="-228600" lvl="0" marL="228600" rtl="0" algn="l">
              <a:lnSpc>
                <a:spcPct val="90000"/>
              </a:lnSpc>
              <a:spcBef>
                <a:spcPts val="1000"/>
              </a:spcBef>
              <a:spcAft>
                <a:spcPts val="0"/>
              </a:spcAft>
              <a:buClr>
                <a:schemeClr val="dk1"/>
              </a:buClr>
              <a:buSzPts val="2800"/>
              <a:buChar char="•"/>
            </a:pPr>
            <a:r>
              <a:rPr lang="en-US"/>
              <a:t>Lồng ngực cân đối di động đều theo nhịp thở.</a:t>
            </a:r>
            <a:endParaRPr sz="3200"/>
          </a:p>
          <a:p>
            <a:pPr indent="-228600" lvl="0" marL="228600" rtl="0" algn="l">
              <a:lnSpc>
                <a:spcPct val="90000"/>
              </a:lnSpc>
              <a:spcBef>
                <a:spcPts val="1000"/>
              </a:spcBef>
              <a:spcAft>
                <a:spcPts val="0"/>
              </a:spcAft>
              <a:buClr>
                <a:schemeClr val="dk1"/>
              </a:buClr>
              <a:buSzPts val="2800"/>
              <a:buChar char="•"/>
            </a:pPr>
            <a:r>
              <a:rPr lang="en-US"/>
              <a:t>Thở êm đều 20 lần/phút</a:t>
            </a:r>
            <a:endParaRPr sz="3200"/>
          </a:p>
          <a:p>
            <a:pPr indent="-228600" lvl="0" marL="228600" rtl="0" algn="l">
              <a:lnSpc>
                <a:spcPct val="90000"/>
              </a:lnSpc>
              <a:spcBef>
                <a:spcPts val="1000"/>
              </a:spcBef>
              <a:spcAft>
                <a:spcPts val="0"/>
              </a:spcAft>
              <a:buClr>
                <a:schemeClr val="dk1"/>
              </a:buClr>
              <a:buSzPts val="2800"/>
              <a:buChar char="•"/>
            </a:pPr>
            <a:r>
              <a:rPr lang="en-US"/>
              <a:t>Tim đều rõ, tần số 86 lần /phút.</a:t>
            </a:r>
            <a:endParaRPr sz="3200"/>
          </a:p>
          <a:p>
            <a:pPr indent="-228600" lvl="0" marL="228600" rtl="0" algn="l">
              <a:lnSpc>
                <a:spcPct val="90000"/>
              </a:lnSpc>
              <a:spcBef>
                <a:spcPts val="1000"/>
              </a:spcBef>
              <a:spcAft>
                <a:spcPts val="0"/>
              </a:spcAft>
              <a:buClr>
                <a:schemeClr val="dk1"/>
              </a:buClr>
              <a:buSzPts val="2800"/>
              <a:buChar char="•"/>
            </a:pPr>
            <a:r>
              <a:rPr lang="en-US"/>
              <a:t>Phổi trong không rale</a:t>
            </a:r>
            <a:endParaRPr sz="32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idx="1" type="body"/>
          </p:nvPr>
        </p:nvSpPr>
        <p:spPr>
          <a:xfrm>
            <a:off x="838200" y="345057"/>
            <a:ext cx="10515600" cy="583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Bụng: </a:t>
            </a:r>
            <a:endParaRPr sz="3200"/>
          </a:p>
          <a:p>
            <a:pPr indent="-228600" lvl="0" marL="228600" rtl="0" algn="l">
              <a:lnSpc>
                <a:spcPct val="90000"/>
              </a:lnSpc>
              <a:spcBef>
                <a:spcPts val="1000"/>
              </a:spcBef>
              <a:spcAft>
                <a:spcPts val="0"/>
              </a:spcAft>
              <a:buClr>
                <a:schemeClr val="dk1"/>
              </a:buClr>
              <a:buSzPts val="2800"/>
              <a:buChar char="•"/>
            </a:pPr>
            <a:r>
              <a:rPr lang="en-US"/>
              <a:t>Bụng cân đối, di động đều theo nhịp thở, to bè sang 2 bên, rốn lõm, vết rạn da màu tím 2 bên hông</a:t>
            </a:r>
            <a:endParaRPr sz="3200"/>
          </a:p>
          <a:p>
            <a:pPr indent="-228600" lvl="0" marL="228600" rtl="0" algn="l">
              <a:lnSpc>
                <a:spcPct val="90000"/>
              </a:lnSpc>
              <a:spcBef>
                <a:spcPts val="1000"/>
              </a:spcBef>
              <a:spcAft>
                <a:spcPts val="0"/>
              </a:spcAft>
              <a:buClr>
                <a:schemeClr val="dk1"/>
              </a:buClr>
              <a:buSzPts val="2800"/>
              <a:buChar char="•"/>
            </a:pPr>
            <a:r>
              <a:rPr lang="en-US"/>
              <a:t>Gõ trong</a:t>
            </a:r>
            <a:endParaRPr sz="3200"/>
          </a:p>
          <a:p>
            <a:pPr indent="-228600" lvl="0" marL="228600" rtl="0" algn="l">
              <a:lnSpc>
                <a:spcPct val="90000"/>
              </a:lnSpc>
              <a:spcBef>
                <a:spcPts val="1000"/>
              </a:spcBef>
              <a:spcAft>
                <a:spcPts val="0"/>
              </a:spcAft>
              <a:buClr>
                <a:schemeClr val="dk1"/>
              </a:buClr>
              <a:buSzPts val="2800"/>
              <a:buChar char="•"/>
            </a:pPr>
            <a:r>
              <a:rPr lang="en-US"/>
              <a:t>Bụng mềm ấn không đau</a:t>
            </a:r>
            <a:endParaRPr sz="3200"/>
          </a:p>
          <a:p>
            <a:pPr indent="-228600" lvl="0" marL="228600" rtl="0" algn="l">
              <a:lnSpc>
                <a:spcPct val="90000"/>
              </a:lnSpc>
              <a:spcBef>
                <a:spcPts val="1000"/>
              </a:spcBef>
              <a:spcAft>
                <a:spcPts val="0"/>
              </a:spcAft>
              <a:buClr>
                <a:schemeClr val="dk1"/>
              </a:buClr>
              <a:buSzPts val="2800"/>
              <a:buChar char="•"/>
            </a:pPr>
            <a:r>
              <a:rPr lang="en-US"/>
              <a:t>Gan, lách không sờ chạm</a:t>
            </a:r>
            <a:endParaRPr sz="3200"/>
          </a:p>
          <a:p>
            <a:pPr indent="0" lvl="0" marL="0" rtl="0" algn="l">
              <a:lnSpc>
                <a:spcPct val="90000"/>
              </a:lnSpc>
              <a:spcBef>
                <a:spcPts val="1000"/>
              </a:spcBef>
              <a:spcAft>
                <a:spcPts val="0"/>
              </a:spcAft>
              <a:buClr>
                <a:schemeClr val="dk1"/>
              </a:buClr>
              <a:buSzPts val="2800"/>
              <a:buNone/>
            </a:pPr>
            <a:r>
              <a:rPr lang="en-US"/>
              <a:t>4. Tiết niệu:</a:t>
            </a:r>
            <a:endParaRPr sz="3200"/>
          </a:p>
          <a:p>
            <a:pPr indent="-228600" lvl="0" marL="228600" rtl="0" algn="l">
              <a:lnSpc>
                <a:spcPct val="90000"/>
              </a:lnSpc>
              <a:spcBef>
                <a:spcPts val="1000"/>
              </a:spcBef>
              <a:spcAft>
                <a:spcPts val="0"/>
              </a:spcAft>
              <a:buClr>
                <a:schemeClr val="dk1"/>
              </a:buClr>
              <a:buSzPts val="2800"/>
              <a:buChar char="•"/>
            </a:pPr>
            <a:r>
              <a:rPr lang="en-US"/>
              <a:t>Nước tiểu: vàng trong, nhiều bọt, lượng: 100ml/5h🡪0.66mm/kg/giờ</a:t>
            </a:r>
            <a:endParaRPr sz="3200"/>
          </a:p>
          <a:p>
            <a:pPr indent="-228600" lvl="0" marL="228600" rtl="0" algn="l">
              <a:lnSpc>
                <a:spcPct val="90000"/>
              </a:lnSpc>
              <a:spcBef>
                <a:spcPts val="1000"/>
              </a:spcBef>
              <a:spcAft>
                <a:spcPts val="0"/>
              </a:spcAft>
              <a:buClr>
                <a:schemeClr val="dk1"/>
              </a:buClr>
              <a:buSzPts val="2800"/>
              <a:buChar char="•"/>
            </a:pPr>
            <a:r>
              <a:rPr lang="en-US"/>
              <a:t>Cầu bàng quang (-)  </a:t>
            </a:r>
            <a:endParaRPr/>
          </a:p>
          <a:p>
            <a:pPr indent="0" lvl="0" marL="0" rtl="0" algn="l">
              <a:lnSpc>
                <a:spcPct val="90000"/>
              </a:lnSpc>
              <a:spcBef>
                <a:spcPts val="1000"/>
              </a:spcBef>
              <a:spcAft>
                <a:spcPts val="0"/>
              </a:spcAft>
              <a:buClr>
                <a:schemeClr val="dk1"/>
              </a:buClr>
              <a:buSzPts val="2800"/>
              <a:buNone/>
            </a:pPr>
            <a:r>
              <a:rPr lang="en-US"/>
              <a:t>5. Thần kinh</a:t>
            </a:r>
            <a:endParaRPr/>
          </a:p>
          <a:p>
            <a:pPr indent="-228600" lvl="0" marL="228600" rtl="0" algn="l">
              <a:lnSpc>
                <a:spcPct val="90000"/>
              </a:lnSpc>
              <a:spcBef>
                <a:spcPts val="1000"/>
              </a:spcBef>
              <a:spcAft>
                <a:spcPts val="0"/>
              </a:spcAft>
              <a:buClr>
                <a:schemeClr val="dk1"/>
              </a:buClr>
              <a:buSzPts val="2800"/>
              <a:buChar char="•"/>
            </a:pPr>
            <a:r>
              <a:rPr lang="en-US"/>
              <a:t>Không yếu liệt, cổ mềm</a:t>
            </a:r>
            <a:endParaRPr sz="32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 TÓM TẮT BỆNH ÁN</a:t>
            </a:r>
            <a:endParaRPr/>
          </a:p>
        </p:txBody>
      </p:sp>
      <p:sp>
        <p:nvSpPr>
          <p:cNvPr id="170" name="Google Shape;17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Bé gái, 10 tuổi, nhập viện vì nôn ói, bệnh 5 ngày, có:</a:t>
            </a:r>
            <a:endParaRPr/>
          </a:p>
          <a:p>
            <a:pPr indent="0" lvl="0" marL="0" rtl="0" algn="l">
              <a:lnSpc>
                <a:spcPct val="90000"/>
              </a:lnSpc>
              <a:spcBef>
                <a:spcPts val="1000"/>
              </a:spcBef>
              <a:spcAft>
                <a:spcPts val="0"/>
              </a:spcAft>
              <a:buClr>
                <a:schemeClr val="dk1"/>
              </a:buClr>
              <a:buSzPct val="100000"/>
              <a:buNone/>
            </a:pPr>
            <a:r>
              <a:rPr lang="en-US"/>
              <a:t>TCCN:</a:t>
            </a:r>
            <a:endParaRPr/>
          </a:p>
          <a:p>
            <a:pPr indent="-228600" lvl="0" marL="228600" rtl="0" algn="l">
              <a:lnSpc>
                <a:spcPct val="90000"/>
              </a:lnSpc>
              <a:spcBef>
                <a:spcPts val="1000"/>
              </a:spcBef>
              <a:spcAft>
                <a:spcPts val="0"/>
              </a:spcAft>
              <a:buClr>
                <a:schemeClr val="dk1"/>
              </a:buClr>
              <a:buSzPct val="100000"/>
              <a:buChar char="•"/>
            </a:pPr>
            <a:r>
              <a:rPr lang="en-US"/>
              <a:t>Nôn ói sau ăn</a:t>
            </a:r>
            <a:endParaRPr/>
          </a:p>
          <a:p>
            <a:pPr indent="-228600" lvl="0" marL="228600" rtl="0" algn="l">
              <a:lnSpc>
                <a:spcPct val="90000"/>
              </a:lnSpc>
              <a:spcBef>
                <a:spcPts val="1000"/>
              </a:spcBef>
              <a:spcAft>
                <a:spcPts val="0"/>
              </a:spcAft>
              <a:buClr>
                <a:schemeClr val="dk1"/>
              </a:buClr>
              <a:buSzPct val="100000"/>
              <a:buChar char="•"/>
            </a:pPr>
            <a:r>
              <a:rPr lang="en-US"/>
              <a:t>Không đau bụng --&gt; đau thượng vị âm ỉ</a:t>
            </a:r>
            <a:endParaRPr/>
          </a:p>
          <a:p>
            <a:pPr indent="-228600" lvl="0" marL="228600" rtl="0" algn="l">
              <a:lnSpc>
                <a:spcPct val="90000"/>
              </a:lnSpc>
              <a:spcBef>
                <a:spcPts val="1000"/>
              </a:spcBef>
              <a:spcAft>
                <a:spcPts val="0"/>
              </a:spcAft>
              <a:buClr>
                <a:schemeClr val="dk1"/>
              </a:buClr>
              <a:buSzPct val="100000"/>
              <a:buChar char="•"/>
            </a:pPr>
            <a:r>
              <a:rPr lang="en-US"/>
              <a:t>Không sốt</a:t>
            </a:r>
            <a:endParaRPr/>
          </a:p>
          <a:p>
            <a:pPr indent="-228600" lvl="0" marL="228600" rtl="0" algn="l">
              <a:lnSpc>
                <a:spcPct val="90000"/>
              </a:lnSpc>
              <a:spcBef>
                <a:spcPts val="1000"/>
              </a:spcBef>
              <a:spcAft>
                <a:spcPts val="0"/>
              </a:spcAft>
              <a:buClr>
                <a:schemeClr val="dk1"/>
              </a:buClr>
              <a:buSzPct val="100000"/>
              <a:buChar char="•"/>
            </a:pPr>
            <a:r>
              <a:rPr lang="en-US"/>
              <a:t>Ho khan</a:t>
            </a:r>
            <a:endParaRPr/>
          </a:p>
          <a:p>
            <a:pPr indent="-228600" lvl="0" marL="228600" rtl="0" algn="l">
              <a:lnSpc>
                <a:spcPct val="90000"/>
              </a:lnSpc>
              <a:spcBef>
                <a:spcPts val="1000"/>
              </a:spcBef>
              <a:spcAft>
                <a:spcPts val="0"/>
              </a:spcAft>
              <a:buClr>
                <a:schemeClr val="dk1"/>
              </a:buClr>
              <a:buSzPct val="100000"/>
              <a:buChar char="•"/>
            </a:pPr>
            <a:r>
              <a:rPr lang="en-US"/>
              <a:t>Sổ mũi</a:t>
            </a:r>
            <a:endParaRPr/>
          </a:p>
          <a:p>
            <a:pPr indent="-228600" lvl="0" marL="228600" rtl="0" algn="l">
              <a:lnSpc>
                <a:spcPct val="90000"/>
              </a:lnSpc>
              <a:spcBef>
                <a:spcPts val="1000"/>
              </a:spcBef>
              <a:spcAft>
                <a:spcPts val="0"/>
              </a:spcAft>
              <a:buClr>
                <a:schemeClr val="dk1"/>
              </a:buClr>
              <a:buSzPct val="100000"/>
              <a:buChar char="•"/>
            </a:pPr>
            <a:r>
              <a:rPr lang="en-US"/>
              <a:t>Que nhúng nước tiểu chuyển sang màu xanh x 3 ngày</a:t>
            </a:r>
            <a:endParaRPr/>
          </a:p>
          <a:p>
            <a:pPr indent="-228600" lvl="0" marL="228600" rtl="0" algn="l">
              <a:lnSpc>
                <a:spcPct val="90000"/>
              </a:lnSpc>
              <a:spcBef>
                <a:spcPts val="1000"/>
              </a:spcBef>
              <a:spcAft>
                <a:spcPts val="0"/>
              </a:spcAft>
              <a:buClr>
                <a:schemeClr val="dk1"/>
              </a:buClr>
              <a:buSzPct val="100000"/>
              <a:buChar char="•"/>
            </a:pPr>
            <a:r>
              <a:rPr lang="en-US"/>
              <a:t>Phù nhẹ 2 chân</a:t>
            </a:r>
            <a:endParaRPr/>
          </a:p>
          <a:p>
            <a:pPr indent="-228600" lvl="0" marL="228600" rtl="0" algn="l">
              <a:lnSpc>
                <a:spcPct val="90000"/>
              </a:lnSpc>
              <a:spcBef>
                <a:spcPts val="1000"/>
              </a:spcBef>
              <a:spcAft>
                <a:spcPts val="0"/>
              </a:spcAft>
              <a:buClr>
                <a:schemeClr val="dk1"/>
              </a:buClr>
              <a:buSzPct val="100000"/>
              <a:buChar char="•"/>
            </a:pPr>
            <a:r>
              <a:rPr lang="en-US"/>
              <a:t>Tiểu ít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 TÓM TẮT BỆNH ÁN</a:t>
            </a:r>
            <a:endParaRPr/>
          </a:p>
        </p:txBody>
      </p:sp>
      <p:sp>
        <p:nvSpPr>
          <p:cNvPr id="176" name="Google Shape;17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TCTT</a:t>
            </a:r>
            <a:endParaRPr/>
          </a:p>
          <a:p>
            <a:pPr indent="-228600" lvl="0" marL="228600" rtl="0" algn="l">
              <a:lnSpc>
                <a:spcPct val="90000"/>
              </a:lnSpc>
              <a:spcBef>
                <a:spcPts val="1000"/>
              </a:spcBef>
              <a:spcAft>
                <a:spcPts val="0"/>
              </a:spcAft>
              <a:buClr>
                <a:schemeClr val="dk1"/>
              </a:buClr>
              <a:buSzPts val="2800"/>
              <a:buChar char="•"/>
            </a:pPr>
            <a:r>
              <a:rPr lang="en-US"/>
              <a:t>Lúc nhập viện</a:t>
            </a:r>
            <a:endParaRPr/>
          </a:p>
          <a:p>
            <a:pPr indent="-228600" lvl="1" marL="685800" rtl="0" algn="l">
              <a:lnSpc>
                <a:spcPct val="90000"/>
              </a:lnSpc>
              <a:spcBef>
                <a:spcPts val="500"/>
              </a:spcBef>
              <a:spcAft>
                <a:spcPts val="0"/>
              </a:spcAft>
              <a:buClr>
                <a:schemeClr val="dk1"/>
              </a:buClr>
              <a:buSzPts val="2400"/>
              <a:buChar char="•"/>
            </a:pPr>
            <a:r>
              <a:rPr lang="en-US"/>
              <a:t>Chi mát, CRT 3s, mạch quay nhẹ 120 l/p</a:t>
            </a:r>
            <a:endParaRPr/>
          </a:p>
          <a:p>
            <a:pPr indent="-228600" lvl="1" marL="685800" rtl="0" algn="l">
              <a:lnSpc>
                <a:spcPct val="90000"/>
              </a:lnSpc>
              <a:spcBef>
                <a:spcPts val="500"/>
              </a:spcBef>
              <a:spcAft>
                <a:spcPts val="0"/>
              </a:spcAft>
              <a:buClr>
                <a:schemeClr val="dk1"/>
              </a:buClr>
              <a:buSzPts val="2400"/>
              <a:buChar char="•"/>
            </a:pPr>
            <a:r>
              <a:rPr lang="en-US"/>
              <a:t>Huyết áp 100/80 mmHg</a:t>
            </a:r>
            <a:endParaRPr/>
          </a:p>
          <a:p>
            <a:pPr indent="-228600" lvl="0" marL="228600" rtl="0" algn="l">
              <a:lnSpc>
                <a:spcPct val="90000"/>
              </a:lnSpc>
              <a:spcBef>
                <a:spcPts val="1000"/>
              </a:spcBef>
              <a:spcAft>
                <a:spcPts val="0"/>
              </a:spcAft>
              <a:buClr>
                <a:schemeClr val="dk1"/>
              </a:buClr>
              <a:buSzPts val="2800"/>
              <a:buChar char="•"/>
            </a:pPr>
            <a:r>
              <a:rPr lang="en-US"/>
              <a:t>Lúc khám:</a:t>
            </a:r>
            <a:endParaRPr/>
          </a:p>
          <a:p>
            <a:pPr indent="-228600" lvl="1" marL="685800" rtl="0" algn="l">
              <a:lnSpc>
                <a:spcPct val="90000"/>
              </a:lnSpc>
              <a:spcBef>
                <a:spcPts val="500"/>
              </a:spcBef>
              <a:spcAft>
                <a:spcPts val="0"/>
              </a:spcAft>
              <a:buClr>
                <a:schemeClr val="dk1"/>
              </a:buClr>
              <a:buSzPts val="2400"/>
              <a:buChar char="•"/>
            </a:pPr>
            <a:r>
              <a:rPr lang="en-US"/>
              <a:t>Phù nhẹ 2 mi mắt, 2 mu bàn chân</a:t>
            </a:r>
            <a:endParaRPr/>
          </a:p>
          <a:p>
            <a:pPr indent="-228600" lvl="1" marL="685800" rtl="0" algn="l">
              <a:lnSpc>
                <a:spcPct val="90000"/>
              </a:lnSpc>
              <a:spcBef>
                <a:spcPts val="500"/>
              </a:spcBef>
              <a:spcAft>
                <a:spcPts val="0"/>
              </a:spcAft>
              <a:buClr>
                <a:schemeClr val="dk1"/>
              </a:buClr>
              <a:buSzPts val="2400"/>
              <a:buChar char="•"/>
            </a:pPr>
            <a:r>
              <a:rPr lang="en-US"/>
              <a:t>Vẻ mặt Cushing</a:t>
            </a:r>
            <a:endParaRPr/>
          </a:p>
          <a:p>
            <a:pPr indent="-228600" lvl="1" marL="685800" rtl="0" algn="l">
              <a:lnSpc>
                <a:spcPct val="90000"/>
              </a:lnSpc>
              <a:spcBef>
                <a:spcPts val="500"/>
              </a:spcBef>
              <a:spcAft>
                <a:spcPts val="0"/>
              </a:spcAft>
              <a:buClr>
                <a:schemeClr val="dk1"/>
              </a:buClr>
              <a:buSzPts val="2400"/>
              <a:buChar char="•"/>
            </a:pPr>
            <a:r>
              <a:rPr lang="en-US"/>
              <a:t>Vết rạn da màu tím 2 bên hông</a:t>
            </a:r>
            <a:endParaRPr/>
          </a:p>
          <a:p>
            <a:pPr indent="-228600" lvl="1" marL="685800" rtl="0" algn="l">
              <a:lnSpc>
                <a:spcPct val="90000"/>
              </a:lnSpc>
              <a:spcBef>
                <a:spcPts val="500"/>
              </a:spcBef>
              <a:spcAft>
                <a:spcPts val="0"/>
              </a:spcAft>
              <a:buClr>
                <a:schemeClr val="dk1"/>
              </a:buClr>
              <a:buSzPts val="2400"/>
              <a:buChar char="•"/>
            </a:pPr>
            <a:r>
              <a:rPr lang="en-US"/>
              <a:t>Không dấu mất nước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 TÓM TẮT BỆNH ÁN</a:t>
            </a:r>
            <a:endParaRPr/>
          </a:p>
        </p:txBody>
      </p:sp>
      <p:sp>
        <p:nvSpPr>
          <p:cNvPr id="182" name="Google Shape;18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800"/>
              <a:buChar char="•"/>
            </a:pPr>
            <a:r>
              <a:rPr lang="en-US"/>
              <a:t>TC</a:t>
            </a:r>
            <a:endParaRPr/>
          </a:p>
          <a:p>
            <a:pPr indent="-228600" lvl="0" marL="228600" rtl="0" algn="l">
              <a:lnSpc>
                <a:spcPct val="200000"/>
              </a:lnSpc>
              <a:spcBef>
                <a:spcPts val="1000"/>
              </a:spcBef>
              <a:spcAft>
                <a:spcPts val="0"/>
              </a:spcAft>
              <a:buClr>
                <a:schemeClr val="dk1"/>
              </a:buClr>
              <a:buSzPts val="2800"/>
              <a:buChar char="•"/>
            </a:pPr>
            <a:r>
              <a:rPr lang="en-US"/>
              <a:t>Hội chứng thận hư tái phát thường xuyên, lệ thuộc corticoid</a:t>
            </a:r>
            <a:endParaRPr/>
          </a:p>
          <a:p>
            <a:pPr indent="-228600" lvl="0" marL="228600" rtl="0" algn="l">
              <a:lnSpc>
                <a:spcPct val="200000"/>
              </a:lnSpc>
              <a:spcBef>
                <a:spcPts val="1000"/>
              </a:spcBef>
              <a:spcAft>
                <a:spcPts val="0"/>
              </a:spcAft>
              <a:buClr>
                <a:schemeClr val="dk1"/>
              </a:buClr>
              <a:buSzPts val="2800"/>
              <a:buChar char="•"/>
            </a:pPr>
            <a:r>
              <a:rPr lang="en-US"/>
              <a:t>Vừa ngưng prednisone 14 ngày, ngưng Prograf 5 ngày.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VII. ĐẶT VẤN ĐỀ</a:t>
            </a:r>
            <a:endParaRPr/>
          </a:p>
        </p:txBody>
      </p:sp>
      <p:sp>
        <p:nvSpPr>
          <p:cNvPr id="188" name="Google Shape;18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t>Sốc</a:t>
            </a:r>
            <a:endParaRPr/>
          </a:p>
          <a:p>
            <a:pPr indent="-228600" lvl="0" marL="228600" rtl="0" algn="l">
              <a:lnSpc>
                <a:spcPct val="150000"/>
              </a:lnSpc>
              <a:spcBef>
                <a:spcPts val="1000"/>
              </a:spcBef>
              <a:spcAft>
                <a:spcPts val="0"/>
              </a:spcAft>
              <a:buClr>
                <a:schemeClr val="dk1"/>
              </a:buClr>
              <a:buSzPts val="2800"/>
              <a:buChar char="•"/>
            </a:pPr>
            <a:r>
              <a:rPr lang="en-US"/>
              <a:t>HCTH tái phát / HCTH tái phát thường xuyên, lệ thuộc corticoid</a:t>
            </a:r>
            <a:endParaRPr/>
          </a:p>
          <a:p>
            <a:pPr indent="-228600" lvl="0" marL="228600" rtl="0" algn="l">
              <a:lnSpc>
                <a:spcPct val="150000"/>
              </a:lnSpc>
              <a:spcBef>
                <a:spcPts val="1000"/>
              </a:spcBef>
              <a:spcAft>
                <a:spcPts val="0"/>
              </a:spcAft>
              <a:buClr>
                <a:schemeClr val="dk1"/>
              </a:buClr>
              <a:buSzPts val="2800"/>
              <a:buChar char="•"/>
            </a:pPr>
            <a:r>
              <a:rPr lang="en-US"/>
              <a:t>Nôn ói</a:t>
            </a:r>
            <a:endParaRPr/>
          </a:p>
          <a:p>
            <a:pPr indent="-228600" lvl="0" marL="228600" rtl="0" algn="l">
              <a:lnSpc>
                <a:spcPct val="150000"/>
              </a:lnSpc>
              <a:spcBef>
                <a:spcPts val="1000"/>
              </a:spcBef>
              <a:spcAft>
                <a:spcPts val="0"/>
              </a:spcAft>
              <a:buClr>
                <a:schemeClr val="dk1"/>
              </a:buClr>
              <a:buSzPts val="2800"/>
              <a:buChar char="•"/>
            </a:pPr>
            <a:r>
              <a:rPr lang="en-US"/>
              <a:t>HC Cushing</a:t>
            </a:r>
            <a:endParaRPr/>
          </a:p>
          <a:p>
            <a:pPr indent="-228600" lvl="0" marL="228600" rtl="0" algn="l">
              <a:lnSpc>
                <a:spcPct val="150000"/>
              </a:lnSpc>
              <a:spcBef>
                <a:spcPts val="1000"/>
              </a:spcBef>
              <a:spcAft>
                <a:spcPts val="0"/>
              </a:spcAft>
              <a:buClr>
                <a:schemeClr val="dk1"/>
              </a:buClr>
              <a:buSzPts val="2800"/>
              <a:buChar char="•"/>
            </a:pPr>
            <a:r>
              <a:rPr lang="en-US"/>
              <a:t>HC nhiễm siêu vi hô hấp trên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 Hành chính</a:t>
            </a:r>
            <a:endParaRPr/>
          </a:p>
        </p:txBody>
      </p:sp>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Họ và tên: Lê Ngọc Trúc L.</a:t>
            </a:r>
            <a:endParaRPr/>
          </a:p>
          <a:p>
            <a:pPr indent="-228600" lvl="0" marL="228600" rtl="0" algn="l">
              <a:lnSpc>
                <a:spcPct val="90000"/>
              </a:lnSpc>
              <a:spcBef>
                <a:spcPts val="1000"/>
              </a:spcBef>
              <a:spcAft>
                <a:spcPts val="0"/>
              </a:spcAft>
              <a:buClr>
                <a:schemeClr val="dk1"/>
              </a:buClr>
              <a:buSzPts val="2800"/>
              <a:buChar char="•"/>
            </a:pPr>
            <a:r>
              <a:rPr lang="en-US"/>
              <a:t>Giới: Nữ</a:t>
            </a:r>
            <a:endParaRPr/>
          </a:p>
          <a:p>
            <a:pPr indent="-228600" lvl="0" marL="228600" rtl="0" algn="l">
              <a:lnSpc>
                <a:spcPct val="90000"/>
              </a:lnSpc>
              <a:spcBef>
                <a:spcPts val="1000"/>
              </a:spcBef>
              <a:spcAft>
                <a:spcPts val="0"/>
              </a:spcAft>
              <a:buClr>
                <a:schemeClr val="dk1"/>
              </a:buClr>
              <a:buSzPts val="2800"/>
              <a:buChar char="•"/>
            </a:pPr>
            <a:r>
              <a:rPr lang="en-US"/>
              <a:t>Ngày sinh: 11/1/2009</a:t>
            </a:r>
            <a:endParaRPr/>
          </a:p>
          <a:p>
            <a:pPr indent="-228600" lvl="0" marL="228600" rtl="0" algn="l">
              <a:lnSpc>
                <a:spcPct val="90000"/>
              </a:lnSpc>
              <a:spcBef>
                <a:spcPts val="1000"/>
              </a:spcBef>
              <a:spcAft>
                <a:spcPts val="0"/>
              </a:spcAft>
              <a:buClr>
                <a:schemeClr val="dk1"/>
              </a:buClr>
              <a:buSzPts val="2800"/>
              <a:buChar char="•"/>
            </a:pPr>
            <a:r>
              <a:rPr lang="en-US"/>
              <a:t>Địa chỉ: 449/11/16 Trị Đông – TP. Hồ Chí Minh</a:t>
            </a:r>
            <a:endParaRPr/>
          </a:p>
          <a:p>
            <a:pPr indent="-228600" lvl="0" marL="228600" rtl="0" algn="l">
              <a:lnSpc>
                <a:spcPct val="90000"/>
              </a:lnSpc>
              <a:spcBef>
                <a:spcPts val="1000"/>
              </a:spcBef>
              <a:spcAft>
                <a:spcPts val="0"/>
              </a:spcAft>
              <a:buClr>
                <a:schemeClr val="dk1"/>
              </a:buClr>
              <a:buSzPts val="2800"/>
              <a:buChar char="•"/>
            </a:pPr>
            <a:r>
              <a:rPr lang="en-US"/>
              <a:t>Nhập viện lúc: 18h ngày 4/12/2019</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Chẩn đoán sơ bộ (lúc nhập viện)</a:t>
            </a:r>
            <a:endParaRPr/>
          </a:p>
        </p:txBody>
      </p:sp>
      <p:sp>
        <p:nvSpPr>
          <p:cNvPr id="194" name="Google Shape;19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800"/>
              <a:buChar char="•"/>
            </a:pPr>
            <a:r>
              <a:rPr lang="en-US"/>
              <a:t>Sốc giảm thể tích – HCTH tái phát / HCTH tái phát thường xuyên, lệ thuộc corticoid – Viêm dạ dày – HC Cushing do thuốc.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ĐẶT VẤN ĐỀ LÚC KHÁM</a:t>
            </a:r>
            <a:endParaRPr/>
          </a:p>
        </p:txBody>
      </p:sp>
      <p:sp>
        <p:nvSpPr>
          <p:cNvPr id="200" name="Google Shape;20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t>Sốc giảm thể tích đã ổn.</a:t>
            </a:r>
            <a:endParaRPr/>
          </a:p>
          <a:p>
            <a:pPr indent="-228600" lvl="0" marL="228600" rtl="0" algn="l">
              <a:lnSpc>
                <a:spcPct val="150000"/>
              </a:lnSpc>
              <a:spcBef>
                <a:spcPts val="1000"/>
              </a:spcBef>
              <a:spcAft>
                <a:spcPts val="0"/>
              </a:spcAft>
              <a:buClr>
                <a:schemeClr val="dk1"/>
              </a:buClr>
              <a:buSzPts val="2800"/>
              <a:buChar char="•"/>
            </a:pPr>
            <a:r>
              <a:rPr lang="en-US"/>
              <a:t>HCTH tái phát / HCTH tái phát thường xuyên, lệ thuộc corticoid</a:t>
            </a:r>
            <a:endParaRPr/>
          </a:p>
          <a:p>
            <a:pPr indent="-228600" lvl="0" marL="228600" rtl="0" algn="l">
              <a:lnSpc>
                <a:spcPct val="150000"/>
              </a:lnSpc>
              <a:spcBef>
                <a:spcPts val="1000"/>
              </a:spcBef>
              <a:spcAft>
                <a:spcPts val="0"/>
              </a:spcAft>
              <a:buClr>
                <a:schemeClr val="dk1"/>
              </a:buClr>
              <a:buSzPts val="2800"/>
              <a:buChar char="•"/>
            </a:pPr>
            <a:r>
              <a:rPr lang="en-US"/>
              <a:t>Tiêu chảy cấp</a:t>
            </a:r>
            <a:endParaRPr/>
          </a:p>
          <a:p>
            <a:pPr indent="-228600" lvl="0" marL="228600" rtl="0" algn="l">
              <a:lnSpc>
                <a:spcPct val="150000"/>
              </a:lnSpc>
              <a:spcBef>
                <a:spcPts val="1000"/>
              </a:spcBef>
              <a:spcAft>
                <a:spcPts val="0"/>
              </a:spcAft>
              <a:buClr>
                <a:schemeClr val="dk1"/>
              </a:buClr>
              <a:buSzPts val="2800"/>
              <a:buChar char="•"/>
            </a:pPr>
            <a:r>
              <a:rPr lang="en-US"/>
              <a:t>HC Cushing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Chẩn đoán sơ bộ (lúc khám)</a:t>
            </a:r>
            <a:endParaRPr/>
          </a:p>
        </p:txBody>
      </p:sp>
      <p:sp>
        <p:nvSpPr>
          <p:cNvPr id="206" name="Google Shape;20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800"/>
              <a:buChar char="•"/>
            </a:pPr>
            <a:r>
              <a:rPr lang="en-US"/>
              <a:t>Sốc giảm thể tích lần 7, ra sốc 3h – HCTH tái phát / HCTH tái phát thường xuyên, lệ thuộc corticoid – Tiên chảy cấp không mất nước nghĩ do tác nhân vi trùng – HC Cushing do thuốc.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BIỆN LUẬN</a:t>
            </a:r>
            <a:endParaRPr/>
          </a:p>
        </p:txBody>
      </p:sp>
      <p:sp>
        <p:nvSpPr>
          <p:cNvPr id="212" name="Google Shape;212;p23"/>
          <p:cNvSpPr txBox="1"/>
          <p:nvPr>
            <p:ph idx="1" type="body"/>
          </p:nvPr>
        </p:nvSpPr>
        <p:spPr>
          <a:xfrm>
            <a:off x="838200" y="1413164"/>
            <a:ext cx="10300855" cy="476379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1. Sốc</a:t>
            </a:r>
            <a:endParaRPr/>
          </a:p>
          <a:p>
            <a:pPr indent="-228600" lvl="0" marL="228600" rtl="0" algn="l">
              <a:lnSpc>
                <a:spcPct val="90000"/>
              </a:lnSpc>
              <a:spcBef>
                <a:spcPts val="1000"/>
              </a:spcBef>
              <a:spcAft>
                <a:spcPts val="0"/>
              </a:spcAft>
              <a:buClr>
                <a:schemeClr val="dk1"/>
              </a:buClr>
              <a:buSzPts val="2800"/>
              <a:buChar char="•"/>
            </a:pPr>
            <a:r>
              <a:rPr lang="en-US"/>
              <a:t>BN có Sốc vì</a:t>
            </a:r>
            <a:endParaRPr/>
          </a:p>
          <a:p>
            <a:pPr indent="-228600" lvl="0" marL="228600" rtl="0" algn="l">
              <a:lnSpc>
                <a:spcPct val="90000"/>
              </a:lnSpc>
              <a:spcBef>
                <a:spcPts val="1000"/>
              </a:spcBef>
              <a:spcAft>
                <a:spcPts val="0"/>
              </a:spcAft>
              <a:buClr>
                <a:schemeClr val="dk1"/>
              </a:buClr>
              <a:buSzPts val="2800"/>
              <a:buChar char="•"/>
            </a:pPr>
            <a:r>
              <a:rPr lang="en-US"/>
              <a:t>Chi mát, CRT 3s kéo dài</a:t>
            </a:r>
            <a:endParaRPr/>
          </a:p>
          <a:p>
            <a:pPr indent="-228600" lvl="0" marL="228600" rtl="0" algn="l">
              <a:lnSpc>
                <a:spcPct val="90000"/>
              </a:lnSpc>
              <a:spcBef>
                <a:spcPts val="1000"/>
              </a:spcBef>
              <a:spcAft>
                <a:spcPts val="0"/>
              </a:spcAft>
              <a:buClr>
                <a:schemeClr val="dk1"/>
              </a:buClr>
              <a:buSzPts val="2800"/>
              <a:buChar char="•"/>
            </a:pPr>
            <a:r>
              <a:rPr lang="en-US"/>
              <a:t>Mạch quay nhanh nhẹ (120 l/p)</a:t>
            </a:r>
            <a:endParaRPr/>
          </a:p>
          <a:p>
            <a:pPr indent="-228600" lvl="0" marL="228600" rtl="0" algn="l">
              <a:lnSpc>
                <a:spcPct val="90000"/>
              </a:lnSpc>
              <a:spcBef>
                <a:spcPts val="1000"/>
              </a:spcBef>
              <a:spcAft>
                <a:spcPts val="0"/>
              </a:spcAft>
              <a:buClr>
                <a:schemeClr val="dk1"/>
              </a:buClr>
              <a:buSzPts val="2800"/>
              <a:buChar char="•"/>
            </a:pPr>
            <a:r>
              <a:rPr lang="en-US"/>
              <a:t>Huyết áp 100/80 mmHg, kẹp, hiệu áp 20mmHg &lt; 25mmHg</a:t>
            </a:r>
            <a:endParaRPr/>
          </a:p>
          <a:p>
            <a:pPr indent="-228600" lvl="0" marL="228600" rtl="0" algn="l">
              <a:lnSpc>
                <a:spcPct val="90000"/>
              </a:lnSpc>
              <a:spcBef>
                <a:spcPts val="1000"/>
              </a:spcBef>
              <a:spcAft>
                <a:spcPts val="0"/>
              </a:spcAft>
              <a:buClr>
                <a:schemeClr val="dk1"/>
              </a:buClr>
              <a:buSzPts val="2800"/>
              <a:buChar char="•"/>
            </a:pPr>
            <a:r>
              <a:rPr lang="en-US"/>
              <a:t>Nguyên nhân gây sốc trên BN này nghĩ do Sốc giảm thể tích vì:</a:t>
            </a:r>
            <a:endParaRPr/>
          </a:p>
          <a:p>
            <a:pPr indent="-228600" lvl="0" marL="228600" rtl="0" algn="l">
              <a:lnSpc>
                <a:spcPct val="90000"/>
              </a:lnSpc>
              <a:spcBef>
                <a:spcPts val="1000"/>
              </a:spcBef>
              <a:spcAft>
                <a:spcPts val="0"/>
              </a:spcAft>
              <a:buClr>
                <a:schemeClr val="dk1"/>
              </a:buClr>
              <a:buSzPts val="2800"/>
              <a:buChar char="•"/>
            </a:pPr>
            <a:r>
              <a:rPr lang="en-US"/>
              <a:t>Huyết áp kẹp</a:t>
            </a:r>
            <a:endParaRPr/>
          </a:p>
          <a:p>
            <a:pPr indent="-228600" lvl="0" marL="228600" rtl="0" algn="l">
              <a:lnSpc>
                <a:spcPct val="90000"/>
              </a:lnSpc>
              <a:spcBef>
                <a:spcPts val="1000"/>
              </a:spcBef>
              <a:spcAft>
                <a:spcPts val="0"/>
              </a:spcAft>
              <a:buClr>
                <a:schemeClr val="dk1"/>
              </a:buClr>
              <a:buSzPts val="2800"/>
              <a:buChar char="•"/>
            </a:pPr>
            <a:r>
              <a:rPr lang="en-US"/>
              <a:t>Yếu tố nguy cơ sốc giảm thể tích</a:t>
            </a:r>
            <a:endParaRPr/>
          </a:p>
          <a:p>
            <a:pPr indent="-228600" lvl="1" marL="685800" rtl="0" algn="l">
              <a:lnSpc>
                <a:spcPct val="90000"/>
              </a:lnSpc>
              <a:spcBef>
                <a:spcPts val="500"/>
              </a:spcBef>
              <a:spcAft>
                <a:spcPts val="0"/>
              </a:spcAft>
              <a:buClr>
                <a:schemeClr val="dk1"/>
              </a:buClr>
              <a:buSzPts val="2400"/>
              <a:buChar char="•"/>
            </a:pPr>
            <a:r>
              <a:rPr lang="en-US"/>
              <a:t>Bệnh sử có bé có nôn ói</a:t>
            </a:r>
            <a:endParaRPr/>
          </a:p>
          <a:p>
            <a:pPr indent="-228600" lvl="1" marL="685800" rtl="0" algn="l">
              <a:lnSpc>
                <a:spcPct val="90000"/>
              </a:lnSpc>
              <a:spcBef>
                <a:spcPts val="500"/>
              </a:spcBef>
              <a:spcAft>
                <a:spcPts val="0"/>
              </a:spcAft>
              <a:buClr>
                <a:schemeClr val="dk1"/>
              </a:buClr>
              <a:buSzPts val="2400"/>
              <a:buChar char="•"/>
            </a:pPr>
            <a:r>
              <a:rPr lang="en-US"/>
              <a:t>Tiểu đạm (que xanh)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idx="1" type="body"/>
          </p:nvPr>
        </p:nvSpPr>
        <p:spPr>
          <a:xfrm>
            <a:off x="748145" y="526473"/>
            <a:ext cx="10605655" cy="565049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lang="en-US"/>
              <a:t>Không nghĩ sốc sốt xuất huyết, sốc nhiễm trùng vì BN không sốt</a:t>
            </a:r>
            <a:endParaRPr/>
          </a:p>
          <a:p>
            <a:pPr indent="-228600" lvl="0" marL="228600" rtl="0" algn="l">
              <a:lnSpc>
                <a:spcPct val="150000"/>
              </a:lnSpc>
              <a:spcBef>
                <a:spcPts val="1000"/>
              </a:spcBef>
              <a:spcAft>
                <a:spcPts val="0"/>
              </a:spcAft>
              <a:buClr>
                <a:schemeClr val="dk1"/>
              </a:buClr>
              <a:buSzPct val="100000"/>
              <a:buChar char="•"/>
            </a:pPr>
            <a:r>
              <a:rPr lang="en-US"/>
              <a:t>Không nghĩ sốc tim: khám tim T1, T2 đều rõ, không tiếng tim bất thường, không âm thổi, mỏm tim ở vị trí bình thường</a:t>
            </a:r>
            <a:endParaRPr/>
          </a:p>
          <a:p>
            <a:pPr indent="-228600" lvl="0" marL="228600" rtl="0" algn="l">
              <a:lnSpc>
                <a:spcPct val="150000"/>
              </a:lnSpc>
              <a:spcBef>
                <a:spcPts val="1000"/>
              </a:spcBef>
              <a:spcAft>
                <a:spcPts val="0"/>
              </a:spcAft>
              <a:buClr>
                <a:schemeClr val="dk1"/>
              </a:buClr>
              <a:buSzPct val="100000"/>
              <a:buChar char="•"/>
            </a:pPr>
            <a:r>
              <a:rPr lang="en-US"/>
              <a:t>Không nghĩ sốc phản vệ: BN không tiếp xúc dị nguyên lạ. Không tiền căn dị ứng. Hiệu áp hẹp.</a:t>
            </a:r>
            <a:endParaRPr/>
          </a:p>
          <a:p>
            <a:pPr indent="-228600" lvl="0" marL="228600" rtl="0" algn="l">
              <a:lnSpc>
                <a:spcPct val="150000"/>
              </a:lnSpc>
              <a:spcBef>
                <a:spcPts val="1000"/>
              </a:spcBef>
              <a:spcAft>
                <a:spcPts val="0"/>
              </a:spcAft>
              <a:buClr>
                <a:schemeClr val="dk1"/>
              </a:buClr>
              <a:buSzPct val="100000"/>
              <a:buChar char="•"/>
            </a:pPr>
            <a:r>
              <a:rPr lang="en-US"/>
              <a:t>Không nghĩ sốc thần kinh: bé tỉnh, không bệnh lý viêm não, chấn thương não, cột sống cổ / ngực. hiệu áp hẹp.</a:t>
            </a:r>
            <a:endParaRPr/>
          </a:p>
          <a:p>
            <a:pPr indent="-228600" lvl="0" marL="228600" rtl="0" algn="l">
              <a:lnSpc>
                <a:spcPct val="150000"/>
              </a:lnSpc>
              <a:spcBef>
                <a:spcPts val="1000"/>
              </a:spcBef>
              <a:spcAft>
                <a:spcPts val="0"/>
              </a:spcAft>
              <a:buClr>
                <a:schemeClr val="dk1"/>
              </a:buClr>
              <a:buSzPct val="100000"/>
              <a:buChar char="•"/>
            </a:pPr>
            <a:r>
              <a:rPr lang="en-US"/>
              <a:t>Không nghĩ sốc tắc nghẽn: tim T1, T2 đều rõ, phổi âm phế bào êm dịu 2 phế trường.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 type="body"/>
          </p:nvPr>
        </p:nvSpPr>
        <p:spPr>
          <a:xfrm>
            <a:off x="838200" y="595745"/>
            <a:ext cx="10245436" cy="558121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dk1"/>
              </a:buClr>
              <a:buSzPts val="2800"/>
              <a:buNone/>
            </a:pPr>
            <a:r>
              <a:rPr lang="en-US"/>
              <a:t>2. HCTH tái phát / HCTH tái phát thường xuyên, lệ thuộc corticoid</a:t>
            </a:r>
            <a:endParaRPr/>
          </a:p>
          <a:p>
            <a:pPr indent="-228600" lvl="0" marL="228600" rtl="0" algn="l">
              <a:lnSpc>
                <a:spcPct val="150000"/>
              </a:lnSpc>
              <a:spcBef>
                <a:spcPts val="1000"/>
              </a:spcBef>
              <a:spcAft>
                <a:spcPts val="0"/>
              </a:spcAft>
              <a:buClr>
                <a:schemeClr val="dk1"/>
              </a:buClr>
              <a:buSzPts val="2800"/>
              <a:buChar char="•"/>
            </a:pPr>
            <a:r>
              <a:rPr lang="en-US"/>
              <a:t>Bé có HCTH do: tiền căn chẩn đoán HCTH lúc 6 tuổi (6/2014)</a:t>
            </a:r>
            <a:endParaRPr/>
          </a:p>
          <a:p>
            <a:pPr indent="-228600" lvl="0" marL="228600" rtl="0" algn="l">
              <a:lnSpc>
                <a:spcPct val="150000"/>
              </a:lnSpc>
              <a:spcBef>
                <a:spcPts val="1000"/>
              </a:spcBef>
              <a:spcAft>
                <a:spcPts val="0"/>
              </a:spcAft>
              <a:buClr>
                <a:schemeClr val="dk1"/>
              </a:buClr>
              <a:buSzPts val="2800"/>
              <a:buChar char="•"/>
            </a:pPr>
            <a:r>
              <a:rPr lang="en-US"/>
              <a:t>HCTH tái phát thường xuyên do: tần suất tái phát 2 lần / 6 tháng</a:t>
            </a:r>
            <a:endParaRPr/>
          </a:p>
          <a:p>
            <a:pPr indent="-228600" lvl="0" marL="228600" rtl="0" algn="l">
              <a:lnSpc>
                <a:spcPct val="150000"/>
              </a:lnSpc>
              <a:spcBef>
                <a:spcPts val="1000"/>
              </a:spcBef>
              <a:spcAft>
                <a:spcPts val="0"/>
              </a:spcAft>
              <a:buClr>
                <a:schemeClr val="dk1"/>
              </a:buClr>
              <a:buSzPts val="2800"/>
              <a:buChar char="•"/>
            </a:pPr>
            <a:r>
              <a:rPr lang="en-US"/>
              <a:t>HCTH lệ thuộc corticoid do:</a:t>
            </a:r>
            <a:endParaRPr/>
          </a:p>
          <a:p>
            <a:pPr indent="-228600" lvl="1" marL="685800" rtl="0" algn="l">
              <a:lnSpc>
                <a:spcPct val="150000"/>
              </a:lnSpc>
              <a:spcBef>
                <a:spcPts val="500"/>
              </a:spcBef>
              <a:spcAft>
                <a:spcPts val="0"/>
              </a:spcAft>
              <a:buClr>
                <a:schemeClr val="dk1"/>
              </a:buClr>
              <a:buSzPts val="2400"/>
              <a:buChar char="•"/>
            </a:pPr>
            <a:r>
              <a:rPr lang="en-US"/>
              <a:t>BN tái phát khi giảm liều corticoid</a:t>
            </a:r>
            <a:endParaRPr/>
          </a:p>
          <a:p>
            <a:pPr indent="-228600" lvl="1" marL="685800" rtl="0" algn="l">
              <a:lnSpc>
                <a:spcPct val="150000"/>
              </a:lnSpc>
              <a:spcBef>
                <a:spcPts val="500"/>
              </a:spcBef>
              <a:spcAft>
                <a:spcPts val="0"/>
              </a:spcAft>
              <a:buClr>
                <a:schemeClr val="dk1"/>
              </a:buClr>
              <a:buSzPts val="2400"/>
              <a:buChar char="•"/>
            </a:pPr>
            <a:r>
              <a:rPr lang="en-US"/>
              <a:t>Đợt này, BN tái phát khi ngưng Corticoid 14 ngày</a:t>
            </a:r>
            <a:endParaRPr/>
          </a:p>
          <a:p>
            <a:pPr indent="-228600" lvl="0" marL="228600" rtl="0" algn="l">
              <a:lnSpc>
                <a:spcPct val="150000"/>
              </a:lnSpc>
              <a:spcBef>
                <a:spcPts val="1000"/>
              </a:spcBef>
              <a:spcAft>
                <a:spcPts val="0"/>
              </a:spcAft>
              <a:buClr>
                <a:schemeClr val="dk1"/>
              </a:buClr>
              <a:buSzPts val="2800"/>
              <a:buChar char="•"/>
            </a:pPr>
            <a:r>
              <a:rPr lang="en-US"/>
              <a:t>Đợt này là đợt tái phát do: que xanh 3 ngày liên tiếp, bé phù 2 chân, 2 mi mắt.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 type="body"/>
          </p:nvPr>
        </p:nvSpPr>
        <p:spPr>
          <a:xfrm>
            <a:off x="872835" y="415636"/>
            <a:ext cx="10460183" cy="58743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Biến chứng HCTH</a:t>
            </a:r>
            <a:endParaRPr/>
          </a:p>
          <a:p>
            <a:pPr indent="-228600" lvl="0" marL="228600" rtl="0" algn="l">
              <a:lnSpc>
                <a:spcPct val="90000"/>
              </a:lnSpc>
              <a:spcBef>
                <a:spcPts val="1000"/>
              </a:spcBef>
              <a:spcAft>
                <a:spcPts val="0"/>
              </a:spcAft>
              <a:buClr>
                <a:schemeClr val="dk1"/>
              </a:buClr>
              <a:buSzPts val="2800"/>
              <a:buChar char="•"/>
            </a:pPr>
            <a:r>
              <a:rPr lang="en-US"/>
              <a:t>Nhiễm trùng: lúc NV bé không sốt, không đau bụng, không ho, khám bụng mềm, không phản ứng thành bụng, phổi không ran nên không nghĩ.</a:t>
            </a:r>
            <a:endParaRPr/>
          </a:p>
          <a:p>
            <a:pPr indent="-228600" lvl="0" marL="228600" rtl="0" algn="l">
              <a:lnSpc>
                <a:spcPct val="90000"/>
              </a:lnSpc>
              <a:spcBef>
                <a:spcPts val="1000"/>
              </a:spcBef>
              <a:spcAft>
                <a:spcPts val="0"/>
              </a:spcAft>
              <a:buClr>
                <a:schemeClr val="dk1"/>
              </a:buClr>
              <a:buSzPts val="2800"/>
              <a:buChar char="•"/>
            </a:pPr>
            <a:r>
              <a:rPr lang="en-US"/>
              <a:t>Tăng đông: bé không đau đầu, không đau ngực, không đau chân, tay nên không nghĩ. Đề nghị Đông máu toàn bộ (TQ, TQ%, TCK, fibrinogen)</a:t>
            </a:r>
            <a:endParaRPr/>
          </a:p>
          <a:p>
            <a:pPr indent="-228600" lvl="0" marL="228600" rtl="0" algn="l">
              <a:lnSpc>
                <a:spcPct val="90000"/>
              </a:lnSpc>
              <a:spcBef>
                <a:spcPts val="1000"/>
              </a:spcBef>
              <a:spcAft>
                <a:spcPts val="0"/>
              </a:spcAft>
              <a:buClr>
                <a:schemeClr val="dk1"/>
              </a:buClr>
              <a:buSzPts val="2800"/>
              <a:buChar char="•"/>
            </a:pPr>
            <a:r>
              <a:rPr lang="en-US"/>
              <a:t>Sốc giảm thể tích: đã biện luận ở trên</a:t>
            </a:r>
            <a:endParaRPr/>
          </a:p>
          <a:p>
            <a:pPr indent="-228600" lvl="0" marL="228600" rtl="0" algn="l">
              <a:lnSpc>
                <a:spcPct val="90000"/>
              </a:lnSpc>
              <a:spcBef>
                <a:spcPts val="1000"/>
              </a:spcBef>
              <a:spcAft>
                <a:spcPts val="0"/>
              </a:spcAft>
              <a:buClr>
                <a:schemeClr val="dk1"/>
              </a:buClr>
              <a:buSzPts val="2800"/>
              <a:buChar char="•"/>
            </a:pPr>
            <a:r>
              <a:rPr lang="en-US"/>
              <a:t>Rối loạn điện giải: đề nghị Ion đồ máu, Ca2+</a:t>
            </a:r>
            <a:endParaRPr/>
          </a:p>
          <a:p>
            <a:pPr indent="-228600" lvl="0" marL="228600" rtl="0" algn="l">
              <a:lnSpc>
                <a:spcPct val="90000"/>
              </a:lnSpc>
              <a:spcBef>
                <a:spcPts val="1000"/>
              </a:spcBef>
              <a:spcAft>
                <a:spcPts val="0"/>
              </a:spcAft>
              <a:buClr>
                <a:schemeClr val="dk1"/>
              </a:buClr>
              <a:buSzPts val="2800"/>
              <a:buChar char="•"/>
            </a:pPr>
            <a:r>
              <a:rPr lang="en-US"/>
              <a:t>Suy thận cấp: bé tiểu ít nhưng còn &gt; 0,5ml/kg/h. Đề nghị Ure, Creatinin máu.</a:t>
            </a:r>
            <a:endParaRPr/>
          </a:p>
          <a:p>
            <a:pPr indent="-228600" lvl="0" marL="228600" rtl="0" algn="l">
              <a:lnSpc>
                <a:spcPct val="90000"/>
              </a:lnSpc>
              <a:spcBef>
                <a:spcPts val="1000"/>
              </a:spcBef>
              <a:spcAft>
                <a:spcPts val="0"/>
              </a:spcAft>
              <a:buClr>
                <a:schemeClr val="dk1"/>
              </a:buClr>
              <a:buSzPts val="2800"/>
              <a:buChar char="•"/>
            </a:pPr>
            <a:r>
              <a:rPr lang="en-US"/>
              <a:t>Biến chứng do dùng thuốc: HC Cushing biện luận bên dưới.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idx="1" type="body"/>
          </p:nvPr>
        </p:nvSpPr>
        <p:spPr>
          <a:xfrm>
            <a:off x="775855" y="706582"/>
            <a:ext cx="10577945" cy="5470381"/>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2800"/>
              <a:buNone/>
            </a:pPr>
            <a:r>
              <a:rPr lang="en-US"/>
              <a:t>3. Nôn ói</a:t>
            </a:r>
            <a:endParaRPr/>
          </a:p>
          <a:p>
            <a:pPr indent="-228600" lvl="0" marL="228600" rtl="0" algn="l">
              <a:lnSpc>
                <a:spcPct val="200000"/>
              </a:lnSpc>
              <a:spcBef>
                <a:spcPts val="1000"/>
              </a:spcBef>
              <a:spcAft>
                <a:spcPts val="0"/>
              </a:spcAft>
              <a:buClr>
                <a:schemeClr val="dk1"/>
              </a:buClr>
              <a:buSzPts val="2800"/>
              <a:buChar char="•"/>
            </a:pPr>
            <a:r>
              <a:rPr lang="en-US"/>
              <a:t>Nghĩ nguyên nhân nôn ói là do Viêm dạ dày do:</a:t>
            </a:r>
            <a:endParaRPr/>
          </a:p>
          <a:p>
            <a:pPr indent="-228600" lvl="0" marL="228600" rtl="0" algn="l">
              <a:lnSpc>
                <a:spcPct val="200000"/>
              </a:lnSpc>
              <a:spcBef>
                <a:spcPts val="1000"/>
              </a:spcBef>
              <a:spcAft>
                <a:spcPts val="0"/>
              </a:spcAft>
              <a:buClr>
                <a:schemeClr val="dk1"/>
              </a:buClr>
              <a:buSzPts val="2800"/>
              <a:buChar char="•"/>
            </a:pPr>
            <a:r>
              <a:rPr lang="en-US"/>
              <a:t>Bé nôn ói, nôn sau ăn</a:t>
            </a:r>
            <a:endParaRPr/>
          </a:p>
          <a:p>
            <a:pPr indent="-228600" lvl="0" marL="228600" rtl="0" algn="l">
              <a:lnSpc>
                <a:spcPct val="200000"/>
              </a:lnSpc>
              <a:spcBef>
                <a:spcPts val="1000"/>
              </a:spcBef>
              <a:spcAft>
                <a:spcPts val="0"/>
              </a:spcAft>
              <a:buClr>
                <a:schemeClr val="dk1"/>
              </a:buClr>
              <a:buSzPts val="2800"/>
              <a:buChar char="•"/>
            </a:pPr>
            <a:r>
              <a:rPr lang="en-US"/>
              <a:t>Đau thượng vị âm ỉ</a:t>
            </a:r>
            <a:endParaRPr/>
          </a:p>
          <a:p>
            <a:pPr indent="-228600" lvl="0" marL="228600" rtl="0" algn="l">
              <a:lnSpc>
                <a:spcPct val="200000"/>
              </a:lnSpc>
              <a:spcBef>
                <a:spcPts val="1000"/>
              </a:spcBef>
              <a:spcAft>
                <a:spcPts val="0"/>
              </a:spcAft>
              <a:buClr>
                <a:schemeClr val="dk1"/>
              </a:buClr>
              <a:buSzPts val="2800"/>
              <a:buChar char="•"/>
            </a:pPr>
            <a:r>
              <a:rPr lang="en-US"/>
              <a:t>Yếu tố nguy cơ: TC sử dụng corticoid kéo dài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775855" y="706582"/>
            <a:ext cx="10577945" cy="5470381"/>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2800"/>
              <a:buNone/>
            </a:pPr>
            <a:r>
              <a:rPr lang="en-US"/>
              <a:t>4. HC Cushing</a:t>
            </a:r>
            <a:endParaRPr/>
          </a:p>
          <a:p>
            <a:pPr indent="-228600" lvl="0" marL="228600" rtl="0" algn="l">
              <a:lnSpc>
                <a:spcPct val="200000"/>
              </a:lnSpc>
              <a:spcBef>
                <a:spcPts val="1000"/>
              </a:spcBef>
              <a:spcAft>
                <a:spcPts val="0"/>
              </a:spcAft>
              <a:buClr>
                <a:schemeClr val="dk1"/>
              </a:buClr>
              <a:buSzPts val="2800"/>
              <a:buChar char="•"/>
            </a:pPr>
            <a:r>
              <a:rPr lang="en-US"/>
              <a:t>Bé có HC Cushing do có</a:t>
            </a:r>
            <a:endParaRPr/>
          </a:p>
          <a:p>
            <a:pPr indent="-228600" lvl="1" marL="685800" rtl="0" algn="l">
              <a:lnSpc>
                <a:spcPct val="200000"/>
              </a:lnSpc>
              <a:spcBef>
                <a:spcPts val="500"/>
              </a:spcBef>
              <a:spcAft>
                <a:spcPts val="0"/>
              </a:spcAft>
              <a:buClr>
                <a:schemeClr val="dk1"/>
              </a:buClr>
              <a:buSzPts val="2400"/>
              <a:buChar char="•"/>
            </a:pPr>
            <a:r>
              <a:rPr lang="en-US"/>
              <a:t>Vẻ mặt Cushing</a:t>
            </a:r>
            <a:endParaRPr/>
          </a:p>
          <a:p>
            <a:pPr indent="-228600" lvl="1" marL="685800" rtl="0" algn="l">
              <a:lnSpc>
                <a:spcPct val="200000"/>
              </a:lnSpc>
              <a:spcBef>
                <a:spcPts val="500"/>
              </a:spcBef>
              <a:spcAft>
                <a:spcPts val="0"/>
              </a:spcAft>
              <a:buClr>
                <a:schemeClr val="dk1"/>
              </a:buClr>
              <a:buSzPts val="2400"/>
              <a:buChar char="•"/>
            </a:pPr>
            <a:r>
              <a:rPr lang="en-US"/>
              <a:t>Rạn da màu tím 2 bên hông</a:t>
            </a:r>
            <a:endParaRPr/>
          </a:p>
          <a:p>
            <a:pPr indent="-228600" lvl="0" marL="228600" rtl="0" algn="l">
              <a:lnSpc>
                <a:spcPct val="200000"/>
              </a:lnSpc>
              <a:spcBef>
                <a:spcPts val="1000"/>
              </a:spcBef>
              <a:spcAft>
                <a:spcPts val="0"/>
              </a:spcAft>
              <a:buClr>
                <a:schemeClr val="dk1"/>
              </a:buClr>
              <a:buSzPts val="2800"/>
              <a:buChar char="•"/>
            </a:pPr>
            <a:r>
              <a:rPr lang="en-US"/>
              <a:t>HC Cushing trên bé này nghĩ do điều trị corticoid kéo dài.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BIỆN LUẬN (lúc khám)</a:t>
            </a:r>
            <a:endParaRPr/>
          </a:p>
        </p:txBody>
      </p:sp>
      <p:sp>
        <p:nvSpPr>
          <p:cNvPr id="243" name="Google Shape;24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50000"/>
              </a:lnSpc>
              <a:spcBef>
                <a:spcPts val="0"/>
              </a:spcBef>
              <a:spcAft>
                <a:spcPts val="0"/>
              </a:spcAft>
              <a:buClr>
                <a:schemeClr val="dk1"/>
              </a:buClr>
              <a:buSzPct val="100000"/>
              <a:buNone/>
            </a:pPr>
            <a:r>
              <a:rPr lang="en-US"/>
              <a:t>1. Tiêu chảy cấp</a:t>
            </a:r>
            <a:endParaRPr/>
          </a:p>
          <a:p>
            <a:pPr indent="-228600" lvl="0" marL="228600" rtl="0" algn="l">
              <a:lnSpc>
                <a:spcPct val="150000"/>
              </a:lnSpc>
              <a:spcBef>
                <a:spcPts val="1000"/>
              </a:spcBef>
              <a:spcAft>
                <a:spcPts val="0"/>
              </a:spcAft>
              <a:buClr>
                <a:schemeClr val="dk1"/>
              </a:buClr>
              <a:buSzPct val="100000"/>
              <a:buChar char="•"/>
            </a:pPr>
            <a:r>
              <a:rPr lang="en-US"/>
              <a:t>Bé có tiêu chảy cấp vì</a:t>
            </a:r>
            <a:endParaRPr/>
          </a:p>
          <a:p>
            <a:pPr indent="-228600" lvl="1" marL="685800" rtl="0" algn="l">
              <a:lnSpc>
                <a:spcPct val="150000"/>
              </a:lnSpc>
              <a:spcBef>
                <a:spcPts val="500"/>
              </a:spcBef>
              <a:spcAft>
                <a:spcPts val="0"/>
              </a:spcAft>
              <a:buClr>
                <a:schemeClr val="dk1"/>
              </a:buClr>
              <a:buSzPct val="100000"/>
              <a:buChar char="•"/>
            </a:pPr>
            <a:r>
              <a:rPr lang="en-US"/>
              <a:t>Tiêu lỏng 4-10 lần / ngày, nhiều nước</a:t>
            </a:r>
            <a:endParaRPr/>
          </a:p>
          <a:p>
            <a:pPr indent="-228600" lvl="1" marL="685800" rtl="0" algn="l">
              <a:lnSpc>
                <a:spcPct val="150000"/>
              </a:lnSpc>
              <a:spcBef>
                <a:spcPts val="500"/>
              </a:spcBef>
              <a:spcAft>
                <a:spcPts val="0"/>
              </a:spcAft>
              <a:buClr>
                <a:schemeClr val="dk1"/>
              </a:buClr>
              <a:buSzPct val="100000"/>
              <a:buChar char="•"/>
            </a:pPr>
            <a:r>
              <a:rPr lang="en-US"/>
              <a:t>Kéo dài 7 ngày &lt; 2 tuần</a:t>
            </a:r>
            <a:endParaRPr/>
          </a:p>
          <a:p>
            <a:pPr indent="-228600" lvl="0" marL="228600" rtl="0" algn="l">
              <a:lnSpc>
                <a:spcPct val="150000"/>
              </a:lnSpc>
              <a:spcBef>
                <a:spcPts val="1000"/>
              </a:spcBef>
              <a:spcAft>
                <a:spcPts val="0"/>
              </a:spcAft>
              <a:buClr>
                <a:schemeClr val="dk1"/>
              </a:buClr>
              <a:buSzPct val="100000"/>
              <a:buChar char="•"/>
            </a:pPr>
            <a:r>
              <a:rPr lang="en-US"/>
              <a:t>Tiêu chảy cấp nghĩ do tác nhân vi trùng do:</a:t>
            </a:r>
            <a:endParaRPr/>
          </a:p>
          <a:p>
            <a:pPr indent="-228600" lvl="1" marL="685800" rtl="0" algn="l">
              <a:lnSpc>
                <a:spcPct val="150000"/>
              </a:lnSpc>
              <a:spcBef>
                <a:spcPts val="500"/>
              </a:spcBef>
              <a:spcAft>
                <a:spcPts val="0"/>
              </a:spcAft>
              <a:buClr>
                <a:schemeClr val="dk1"/>
              </a:buClr>
              <a:buSzPct val="100000"/>
              <a:buChar char="•"/>
            </a:pPr>
            <a:r>
              <a:rPr lang="en-US"/>
              <a:t>Kèm nhầy, tanh</a:t>
            </a:r>
            <a:endParaRPr/>
          </a:p>
          <a:p>
            <a:pPr indent="-228600" lvl="1" marL="685800" rtl="0" algn="l">
              <a:lnSpc>
                <a:spcPct val="150000"/>
              </a:lnSpc>
              <a:spcBef>
                <a:spcPts val="500"/>
              </a:spcBef>
              <a:spcAft>
                <a:spcPts val="0"/>
              </a:spcAft>
              <a:buClr>
                <a:schemeClr val="dk1"/>
              </a:buClr>
              <a:buSzPct val="100000"/>
              <a:buChar char="•"/>
            </a:pPr>
            <a:r>
              <a:rPr lang="en-US"/>
              <a:t>Diễn ra trong bệnh cảnh nặng: sốc giảm thể tích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II. Lý do nhập viện</a:t>
            </a:r>
            <a:endParaRPr/>
          </a:p>
        </p:txBody>
      </p:sp>
      <p:sp>
        <p:nvSpPr>
          <p:cNvPr id="100" name="Google Shape;10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NÔN ÓI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ĐỀ NGHỊ CẬN LÂM SÀNG</a:t>
            </a:r>
            <a:endParaRPr/>
          </a:p>
        </p:txBody>
      </p:sp>
      <p:sp>
        <p:nvSpPr>
          <p:cNvPr id="249" name="Google Shape;24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CLS chẩn đoán:</a:t>
            </a:r>
            <a:endParaRPr/>
          </a:p>
          <a:p>
            <a:pPr indent="-228600" lvl="0" marL="228600" rtl="0" algn="l">
              <a:lnSpc>
                <a:spcPct val="90000"/>
              </a:lnSpc>
              <a:spcBef>
                <a:spcPts val="1000"/>
              </a:spcBef>
              <a:spcAft>
                <a:spcPts val="0"/>
              </a:spcAft>
              <a:buClr>
                <a:schemeClr val="dk1"/>
              </a:buClr>
              <a:buSzPct val="100000"/>
              <a:buChar char="•"/>
            </a:pPr>
            <a:r>
              <a:rPr lang="en-US"/>
              <a:t>Khí máu động mạch</a:t>
            </a:r>
            <a:endParaRPr/>
          </a:p>
          <a:p>
            <a:pPr indent="-228600" lvl="0" marL="228600" rtl="0" algn="l">
              <a:lnSpc>
                <a:spcPct val="90000"/>
              </a:lnSpc>
              <a:spcBef>
                <a:spcPts val="1000"/>
              </a:spcBef>
              <a:spcAft>
                <a:spcPts val="0"/>
              </a:spcAft>
              <a:buClr>
                <a:schemeClr val="dk1"/>
              </a:buClr>
              <a:buSzPct val="100000"/>
              <a:buChar char="•"/>
            </a:pPr>
            <a:r>
              <a:rPr lang="en-US"/>
              <a:t>Lactate máu</a:t>
            </a:r>
            <a:endParaRPr/>
          </a:p>
          <a:p>
            <a:pPr indent="-228600" lvl="0" marL="228600" rtl="0" algn="l">
              <a:lnSpc>
                <a:spcPct val="90000"/>
              </a:lnSpc>
              <a:spcBef>
                <a:spcPts val="1000"/>
              </a:spcBef>
              <a:spcAft>
                <a:spcPts val="0"/>
              </a:spcAft>
              <a:buClr>
                <a:schemeClr val="dk1"/>
              </a:buClr>
              <a:buSzPct val="100000"/>
              <a:buChar char="•"/>
            </a:pPr>
            <a:r>
              <a:rPr lang="en-US"/>
              <a:t>Đường huyết mao mạch</a:t>
            </a:r>
            <a:endParaRPr/>
          </a:p>
          <a:p>
            <a:pPr indent="-228600" lvl="0" marL="228600" rtl="0" algn="l">
              <a:lnSpc>
                <a:spcPct val="90000"/>
              </a:lnSpc>
              <a:spcBef>
                <a:spcPts val="1000"/>
              </a:spcBef>
              <a:spcAft>
                <a:spcPts val="0"/>
              </a:spcAft>
              <a:buClr>
                <a:schemeClr val="dk1"/>
              </a:buClr>
              <a:buSzPct val="100000"/>
              <a:buChar char="•"/>
            </a:pPr>
            <a:r>
              <a:rPr lang="en-US"/>
              <a:t>Albumin, Protein, Biland lipid máu (Cholesterol TP, HDL, LDL, Triglycerid)</a:t>
            </a:r>
            <a:endParaRPr/>
          </a:p>
          <a:p>
            <a:pPr indent="-228600" lvl="0" marL="228600" rtl="0" algn="l">
              <a:lnSpc>
                <a:spcPct val="90000"/>
              </a:lnSpc>
              <a:spcBef>
                <a:spcPts val="1000"/>
              </a:spcBef>
              <a:spcAft>
                <a:spcPts val="0"/>
              </a:spcAft>
              <a:buClr>
                <a:schemeClr val="dk1"/>
              </a:buClr>
              <a:buSzPct val="100000"/>
              <a:buChar char="•"/>
            </a:pPr>
            <a:r>
              <a:rPr lang="en-US"/>
              <a:t>Bổ thể C3, C4</a:t>
            </a:r>
            <a:endParaRPr/>
          </a:p>
          <a:p>
            <a:pPr indent="-228600" lvl="0" marL="228600" rtl="0" algn="l">
              <a:lnSpc>
                <a:spcPct val="90000"/>
              </a:lnSpc>
              <a:spcBef>
                <a:spcPts val="1000"/>
              </a:spcBef>
              <a:spcAft>
                <a:spcPts val="0"/>
              </a:spcAft>
              <a:buClr>
                <a:schemeClr val="dk1"/>
              </a:buClr>
              <a:buSzPct val="100000"/>
              <a:buChar char="•"/>
            </a:pPr>
            <a:r>
              <a:rPr lang="en-US"/>
              <a:t>Công thức máu, CRP</a:t>
            </a:r>
            <a:endParaRPr/>
          </a:p>
          <a:p>
            <a:pPr indent="-228600" lvl="0" marL="228600" rtl="0" algn="l">
              <a:lnSpc>
                <a:spcPct val="90000"/>
              </a:lnSpc>
              <a:spcBef>
                <a:spcPts val="1000"/>
              </a:spcBef>
              <a:spcAft>
                <a:spcPts val="0"/>
              </a:spcAft>
              <a:buClr>
                <a:schemeClr val="dk1"/>
              </a:buClr>
              <a:buSzPct val="100000"/>
              <a:buChar char="•"/>
            </a:pPr>
            <a:r>
              <a:rPr lang="en-US"/>
              <a:t>Ure, Creatinin máu, Ion đồ máu, Ca2+</a:t>
            </a:r>
            <a:endParaRPr/>
          </a:p>
          <a:p>
            <a:pPr indent="-228600" lvl="0" marL="228600" rtl="0" algn="l">
              <a:lnSpc>
                <a:spcPct val="90000"/>
              </a:lnSpc>
              <a:spcBef>
                <a:spcPts val="1000"/>
              </a:spcBef>
              <a:spcAft>
                <a:spcPts val="0"/>
              </a:spcAft>
              <a:buClr>
                <a:schemeClr val="dk1"/>
              </a:buClr>
              <a:buSzPct val="100000"/>
              <a:buChar char="•"/>
            </a:pPr>
            <a:r>
              <a:rPr lang="en-US"/>
              <a:t>Đông máu toàn bộ (TQ, TQ%, TCK, fibrinogen)</a:t>
            </a:r>
            <a:endParaRPr/>
          </a:p>
          <a:p>
            <a:pPr indent="-228600" lvl="0" marL="228600" rtl="0" algn="l">
              <a:lnSpc>
                <a:spcPct val="90000"/>
              </a:lnSpc>
              <a:spcBef>
                <a:spcPts val="1000"/>
              </a:spcBef>
              <a:spcAft>
                <a:spcPts val="0"/>
              </a:spcAft>
              <a:buClr>
                <a:schemeClr val="dk1"/>
              </a:buClr>
              <a:buSzPct val="100000"/>
              <a:buChar char="•"/>
            </a:pPr>
            <a:r>
              <a:rPr lang="en-US"/>
              <a:t>TPTNT</a:t>
            </a:r>
            <a:endParaRPr/>
          </a:p>
          <a:p>
            <a:pPr indent="-228600" lvl="0" marL="228600" rtl="0" algn="l">
              <a:lnSpc>
                <a:spcPct val="90000"/>
              </a:lnSpc>
              <a:spcBef>
                <a:spcPts val="1000"/>
              </a:spcBef>
              <a:spcAft>
                <a:spcPts val="0"/>
              </a:spcAft>
              <a:buClr>
                <a:schemeClr val="dk1"/>
              </a:buClr>
              <a:buSzPct val="100000"/>
              <a:buChar char="•"/>
            </a:pPr>
            <a:r>
              <a:rPr lang="en-US"/>
              <a:t>Đạm niệu 24h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ĐỀ NGHỊ CẬN LÂM SÀNG</a:t>
            </a:r>
            <a:endParaRPr/>
          </a:p>
        </p:txBody>
      </p:sp>
      <p:sp>
        <p:nvSpPr>
          <p:cNvPr id="255" name="Google Shape;25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t>CLS điều trị:</a:t>
            </a:r>
            <a:endParaRPr/>
          </a:p>
          <a:p>
            <a:pPr indent="0" lvl="0" marL="0" rtl="0" algn="l">
              <a:lnSpc>
                <a:spcPct val="150000"/>
              </a:lnSpc>
              <a:spcBef>
                <a:spcPts val="1000"/>
              </a:spcBef>
              <a:spcAft>
                <a:spcPts val="0"/>
              </a:spcAft>
              <a:buClr>
                <a:schemeClr val="dk1"/>
              </a:buClr>
              <a:buSzPts val="2800"/>
              <a:buNone/>
            </a:pPr>
            <a:r>
              <a:rPr lang="en-US"/>
              <a:t>- AST, ALT</a:t>
            </a:r>
            <a:endParaRPr/>
          </a:p>
          <a:p>
            <a:pPr indent="-228600" lvl="0" marL="228600" rtl="0" algn="l">
              <a:lnSpc>
                <a:spcPct val="150000"/>
              </a:lnSpc>
              <a:spcBef>
                <a:spcPts val="1000"/>
              </a:spcBef>
              <a:spcAft>
                <a:spcPts val="0"/>
              </a:spcAft>
              <a:buClr>
                <a:schemeClr val="dk1"/>
              </a:buClr>
              <a:buSzPts val="2800"/>
              <a:buChar char="•"/>
            </a:pPr>
            <a:r>
              <a:rPr lang="en-US"/>
              <a:t>CLS khác:</a:t>
            </a:r>
            <a:endParaRPr/>
          </a:p>
          <a:p>
            <a:pPr indent="0" lvl="0" marL="0" rtl="0" algn="l">
              <a:lnSpc>
                <a:spcPct val="150000"/>
              </a:lnSpc>
              <a:spcBef>
                <a:spcPts val="1000"/>
              </a:spcBef>
              <a:spcAft>
                <a:spcPts val="0"/>
              </a:spcAft>
              <a:buClr>
                <a:schemeClr val="dk1"/>
              </a:buClr>
              <a:buSzPts val="2800"/>
              <a:buNone/>
            </a:pPr>
            <a:r>
              <a:rPr lang="en-US"/>
              <a:t>Lúc khám:</a:t>
            </a:r>
            <a:endParaRPr/>
          </a:p>
          <a:p>
            <a:pPr indent="0" lvl="0" marL="0" rtl="0" algn="l">
              <a:lnSpc>
                <a:spcPct val="150000"/>
              </a:lnSpc>
              <a:spcBef>
                <a:spcPts val="1000"/>
              </a:spcBef>
              <a:spcAft>
                <a:spcPts val="0"/>
              </a:spcAft>
              <a:buClr>
                <a:schemeClr val="dk1"/>
              </a:buClr>
              <a:buSzPts val="2800"/>
              <a:buNone/>
            </a:pPr>
            <a:r>
              <a:rPr lang="en-US"/>
              <a:t>- Soi phân, cấy phân</a:t>
            </a:r>
            <a:endParaRPr/>
          </a:p>
          <a:p>
            <a:pPr indent="-50800" lvl="0" marL="228600" rtl="0" algn="l">
              <a:lnSpc>
                <a:spcPct val="150000"/>
              </a:lnSpc>
              <a:spcBef>
                <a:spcPts val="1000"/>
              </a:spcBef>
              <a:spcAft>
                <a:spcPts val="0"/>
              </a:spcAft>
              <a:buClr>
                <a:schemeClr val="dk1"/>
              </a:buClr>
              <a:buSzPts val="2800"/>
              <a:buNone/>
            </a:pPr>
            <a:r>
              <a:t/>
            </a:r>
            <a:endParaRPr/>
          </a:p>
          <a:p>
            <a:pPr indent="-50800" lvl="0" marL="228600" rtl="0" algn="l">
              <a:lnSpc>
                <a:spcPct val="15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idx="1" type="body"/>
          </p:nvPr>
        </p:nvSpPr>
        <p:spPr>
          <a:xfrm>
            <a:off x="838200" y="215660"/>
            <a:ext cx="10515600" cy="59613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KẾT QUẢ CẬN LÂM SÀNG</a:t>
            </a:r>
            <a:endParaRPr/>
          </a:p>
          <a:p>
            <a:pPr indent="-514350" lvl="0" marL="514350" rtl="0" algn="l">
              <a:lnSpc>
                <a:spcPct val="90000"/>
              </a:lnSpc>
              <a:spcBef>
                <a:spcPts val="1000"/>
              </a:spcBef>
              <a:spcAft>
                <a:spcPts val="0"/>
              </a:spcAft>
              <a:buClr>
                <a:schemeClr val="dk1"/>
              </a:buClr>
              <a:buSzPts val="2800"/>
              <a:buAutoNum type="arabicPeriod"/>
            </a:pPr>
            <a:r>
              <a:rPr lang="en-US"/>
              <a:t>CTM</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261" name="Google Shape;261;p32"/>
          <p:cNvGraphicFramePr/>
          <p:nvPr/>
        </p:nvGraphicFramePr>
        <p:xfrm>
          <a:off x="4720739" y="0"/>
          <a:ext cx="3000000" cy="3000000"/>
        </p:xfrm>
        <a:graphic>
          <a:graphicData uri="http://schemas.openxmlformats.org/drawingml/2006/table">
            <a:tbl>
              <a:tblPr bandRow="1" firstRow="1">
                <a:noFill/>
                <a:tableStyleId>{61661524-0475-4693-ABED-C832E294A6CE}</a:tableStyleId>
              </a:tblPr>
              <a:tblGrid>
                <a:gridCol w="1117950"/>
                <a:gridCol w="933300"/>
                <a:gridCol w="952325"/>
                <a:gridCol w="951200"/>
                <a:gridCol w="952325"/>
                <a:gridCol w="1275725"/>
              </a:tblGrid>
              <a:tr h="818950">
                <a:tc>
                  <a:txBody>
                    <a:bodyPr/>
                    <a:lstStyle/>
                    <a:p>
                      <a:pPr indent="0" lvl="0" marL="0" marR="0" rtl="0" algn="l">
                        <a:lnSpc>
                          <a:spcPct val="107000"/>
                        </a:lnSpc>
                        <a:spcBef>
                          <a:spcPts val="0"/>
                        </a:spcBef>
                        <a:spcAft>
                          <a:spcPts val="0"/>
                        </a:spcAft>
                        <a:buNone/>
                      </a:pPr>
                      <a:r>
                        <a:rPr b="1" lang="en-US" sz="1100" u="none" cap="none" strike="noStrike"/>
                        <a:t>Xét nghiệm</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b="1" lang="en-US" sz="1100" u="none" cap="none" strike="noStrike"/>
                        <a:t>4/12</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b="1" lang="en-US" sz="1100" u="none" cap="none" strike="noStrike"/>
                        <a:t>10/12 </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b="1" lang="en-US" sz="1100" u="none" cap="none" strike="noStrike"/>
                        <a:t>12/12</a:t>
                      </a:r>
                      <a:endParaRPr b="1"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b="1" lang="en-US" sz="1100" u="none" cap="none" strike="noStrike"/>
                        <a:t>14/12</a:t>
                      </a:r>
                      <a:endParaRPr b="1"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b="1" lang="en-US" sz="1100" u="none" cap="none" strike="noStrike"/>
                        <a:t>Đơn vị</a:t>
                      </a:r>
                      <a:endParaRPr b="1"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WBC</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12.0</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7.16</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10.1</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10.21</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K/uL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%NEU</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74.7</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90.1</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85.6</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60.6</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#NEU</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8.94</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6.45</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8.66</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6.19</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K/uL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%LYM</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21.5</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7.87</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32.3</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#LYM</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0.29</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0.56</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1.13</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3.30</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K/uL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RBC</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6.1</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5.07</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5.49</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6.34</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M/uL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HGB</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18.9</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15.4</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16.7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18.8</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g/dL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HCT</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54</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46.3</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48.9</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55.7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MCV</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88.5</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91.2</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89.1</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87.8</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Fl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MCH</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31.1</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30.3</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30.5</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29.6</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Pg</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MCHC</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35.1</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33.2</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34.2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14.4</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g/dL</a:t>
                      </a:r>
                      <a:endParaRPr sz="1100" u="none" cap="none" strike="noStrike">
                        <a:latin typeface="Calibri"/>
                        <a:ea typeface="Calibri"/>
                        <a:cs typeface="Calibri"/>
                        <a:sym typeface="Calibri"/>
                      </a:endParaRPr>
                    </a:p>
                  </a:txBody>
                  <a:tcPr marT="45725" marB="45725" marR="68575" marL="68575"/>
                </a:tc>
              </a:tr>
              <a:tr h="503250">
                <a:tc>
                  <a:txBody>
                    <a:bodyPr/>
                    <a:lstStyle/>
                    <a:p>
                      <a:pPr indent="0" lvl="0" marL="0" marR="0" rtl="0" algn="l">
                        <a:lnSpc>
                          <a:spcPct val="107000"/>
                        </a:lnSpc>
                        <a:spcBef>
                          <a:spcPts val="0"/>
                        </a:spcBef>
                        <a:spcAft>
                          <a:spcPts val="0"/>
                        </a:spcAft>
                        <a:buNone/>
                      </a:pPr>
                      <a:r>
                        <a:rPr b="1" lang="en-US" sz="1100" u="none" cap="none" strike="noStrike"/>
                        <a:t>PLT</a:t>
                      </a:r>
                      <a:endParaRPr b="1"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376</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243</a:t>
                      </a:r>
                      <a:endParaRPr sz="1100" u="none" cap="none" strike="noStrike">
                        <a:latin typeface="Calibri"/>
                        <a:ea typeface="Calibri"/>
                        <a:cs typeface="Calibri"/>
                        <a:sym typeface="Calibri"/>
                      </a:endParaRPr>
                    </a:p>
                  </a:txBody>
                  <a:tcPr marT="45725" marB="45725" marR="68575" marL="68575"/>
                </a:tc>
                <a:tc>
                  <a:txBody>
                    <a:bodyPr/>
                    <a:lstStyle/>
                    <a:p>
                      <a:pPr indent="0" lvl="0" marL="0" marR="0" rtl="0" algn="l">
                        <a:lnSpc>
                          <a:spcPct val="107000"/>
                        </a:lnSpc>
                        <a:spcBef>
                          <a:spcPts val="0"/>
                        </a:spcBef>
                        <a:spcAft>
                          <a:spcPts val="0"/>
                        </a:spcAft>
                        <a:buNone/>
                      </a:pPr>
                      <a:r>
                        <a:rPr lang="en-US" sz="1100" u="none" cap="none" strike="noStrike"/>
                        <a:t>335</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242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K/uL</a:t>
                      </a:r>
                      <a:endParaRPr sz="1100" u="none" cap="none" strike="noStrike">
                        <a:latin typeface="Calibri"/>
                        <a:ea typeface="Calibri"/>
                        <a:cs typeface="Calibri"/>
                        <a:sym typeface="Calibri"/>
                      </a:endParaRPr>
                    </a:p>
                  </a:txBody>
                  <a:tcPr marT="45725" marB="45725" marR="68575" marL="6857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aphicFrame>
        <p:nvGraphicFramePr>
          <p:cNvPr id="266" name="Google Shape;266;p33"/>
          <p:cNvGraphicFramePr/>
          <p:nvPr/>
        </p:nvGraphicFramePr>
        <p:xfrm>
          <a:off x="3495364" y="351502"/>
          <a:ext cx="3000000" cy="3000000"/>
        </p:xfrm>
        <a:graphic>
          <a:graphicData uri="http://schemas.openxmlformats.org/drawingml/2006/table">
            <a:tbl>
              <a:tblPr bandRow="1" firstRow="1">
                <a:noFill/>
                <a:tableStyleId>{61661524-0475-4693-ABED-C832E294A6CE}</a:tableStyleId>
              </a:tblPr>
              <a:tblGrid>
                <a:gridCol w="1353600"/>
                <a:gridCol w="531800"/>
                <a:gridCol w="435400"/>
                <a:gridCol w="435400"/>
                <a:gridCol w="435400"/>
                <a:gridCol w="497025"/>
                <a:gridCol w="560250"/>
                <a:gridCol w="560250"/>
                <a:gridCol w="2128000"/>
              </a:tblGrid>
              <a:tr h="271700">
                <a:tc>
                  <a:txBody>
                    <a:bodyPr/>
                    <a:lstStyle/>
                    <a:p>
                      <a:pPr indent="0" lvl="0" marL="0" marR="0" rtl="0" algn="l">
                        <a:lnSpc>
                          <a:spcPct val="107000"/>
                        </a:lnSpc>
                        <a:spcBef>
                          <a:spcPts val="0"/>
                        </a:spcBef>
                        <a:spcAft>
                          <a:spcPts val="0"/>
                        </a:spcAft>
                        <a:buNone/>
                      </a:pPr>
                      <a:r>
                        <a:rPr lang="en-US" sz="1100" u="none" cap="none" strike="noStrike"/>
                        <a:t>Xét nghiệm</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l">
                        <a:lnSpc>
                          <a:spcPct val="107000"/>
                        </a:lnSpc>
                        <a:spcBef>
                          <a:spcPts val="0"/>
                        </a:spcBef>
                        <a:spcAft>
                          <a:spcPts val="0"/>
                        </a:spcAft>
                        <a:buNone/>
                      </a:pPr>
                      <a:r>
                        <a:rPr lang="en-US" sz="1100" u="none" cap="none" strike="noStrike"/>
                        <a:t>4/12</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l">
                        <a:lnSpc>
                          <a:spcPct val="107000"/>
                        </a:lnSpc>
                        <a:spcBef>
                          <a:spcPts val="0"/>
                        </a:spcBef>
                        <a:spcAft>
                          <a:spcPts val="0"/>
                        </a:spcAft>
                        <a:buNone/>
                      </a:pPr>
                      <a:r>
                        <a:rPr lang="en-US" sz="1100" u="none" cap="none" strike="noStrike"/>
                        <a:t>7/12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8/12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9/12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10/12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12/12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14/12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Giá trị bình thường</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CRP – hs</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7.6</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5.9</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31.7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52.0</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4.1</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0.7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&gt; 5 mg/l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AST</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14</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11</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12</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13</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&lt; 45 U/L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ALT</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16</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8</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&lt; 40 U/L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Ure</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5.4</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5.3</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4.4</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7.5</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6.8</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1.67 – 7.49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Creatinin</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47</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41</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45</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39</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38</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38</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20.33 – 88.4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Protein total</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51</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40</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38</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43</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40</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38</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60-80 g/l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Albumin</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15</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12</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13</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20</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15</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13</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38-55 g/l</a:t>
                      </a:r>
                      <a:endParaRPr sz="1100" u="none" cap="none" strike="noStrike">
                        <a:latin typeface="Calibri"/>
                        <a:ea typeface="Calibri"/>
                        <a:cs typeface="Calibri"/>
                        <a:sym typeface="Calibri"/>
                      </a:endParaRPr>
                    </a:p>
                  </a:txBody>
                  <a:tcPr marT="44100" marB="44100" marR="66150" marL="66150"/>
                </a:tc>
              </a:tr>
              <a:tr h="453875">
                <a:tc>
                  <a:txBody>
                    <a:bodyPr/>
                    <a:lstStyle/>
                    <a:p>
                      <a:pPr indent="0" lvl="0" marL="0" marR="0" rtl="0" algn="l">
                        <a:lnSpc>
                          <a:spcPct val="107000"/>
                        </a:lnSpc>
                        <a:spcBef>
                          <a:spcPts val="0"/>
                        </a:spcBef>
                        <a:spcAft>
                          <a:spcPts val="0"/>
                        </a:spcAft>
                        <a:buNone/>
                      </a:pPr>
                      <a:r>
                        <a:rPr lang="en-US" sz="1100" u="none" cap="none" strike="noStrike"/>
                        <a:t>Cholesterol total</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14.83</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&lt;5.69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Tryglycerid</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2.29</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&lt;1.69 mmol/l</a:t>
                      </a:r>
                      <a:endParaRPr sz="1100" u="none" cap="none" strike="noStrike">
                        <a:latin typeface="Calibri"/>
                        <a:ea typeface="Calibri"/>
                        <a:cs typeface="Calibri"/>
                        <a:sym typeface="Calibri"/>
                      </a:endParaRPr>
                    </a:p>
                  </a:txBody>
                  <a:tcPr marT="44100" marB="44100" marR="66150" marL="66150"/>
                </a:tc>
              </a:tr>
              <a:tr h="440900">
                <a:tc>
                  <a:txBody>
                    <a:bodyPr/>
                    <a:lstStyle/>
                    <a:p>
                      <a:pPr indent="0" lvl="0" marL="0" marR="0" rtl="0" algn="l">
                        <a:lnSpc>
                          <a:spcPct val="107000"/>
                        </a:lnSpc>
                        <a:spcBef>
                          <a:spcPts val="0"/>
                        </a:spcBef>
                        <a:spcAft>
                          <a:spcPts val="0"/>
                        </a:spcAft>
                        <a:buNone/>
                      </a:pPr>
                      <a:r>
                        <a:rPr lang="en-US" sz="1100" u="none" cap="none" strike="noStrike"/>
                        <a:t>HDL-cholesterol</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3.23</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&gt;0.91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Na+</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133</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126</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130</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128</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127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127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124</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135-145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K+</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4.8</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6.6</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3.6</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2.7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3.4</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3.0</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3.5 – 5.1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Cl- </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104</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94</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97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94</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99</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99</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99</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95 – 110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Ca total</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1.75</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1.03</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2.17</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1.69</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1.81</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1.75</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1.71</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1.75 – 2.7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Magie</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0.75</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0.65 – 1.00 mmol/L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Amylase máu</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34</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30</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&lt;82 UL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Lypase máu</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10</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24</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7-60 U/L</a:t>
                      </a:r>
                      <a:endParaRPr sz="1100" u="none" cap="none" strike="noStrike">
                        <a:latin typeface="Calibri"/>
                        <a:ea typeface="Calibri"/>
                        <a:cs typeface="Calibri"/>
                        <a:sym typeface="Calibri"/>
                      </a:endParaRPr>
                    </a:p>
                  </a:txBody>
                  <a:tcPr marT="44100" marB="44100" marR="66150" marL="66150"/>
                </a:tc>
              </a:tr>
              <a:tr h="271700">
                <a:tc>
                  <a:txBody>
                    <a:bodyPr/>
                    <a:lstStyle/>
                    <a:p>
                      <a:pPr indent="0" lvl="0" marL="0" marR="0" rtl="0" algn="l">
                        <a:lnSpc>
                          <a:spcPct val="107000"/>
                        </a:lnSpc>
                        <a:spcBef>
                          <a:spcPts val="0"/>
                        </a:spcBef>
                        <a:spcAft>
                          <a:spcPts val="0"/>
                        </a:spcAft>
                        <a:buNone/>
                      </a:pPr>
                      <a:r>
                        <a:rPr lang="en-US" sz="1100" u="none" cap="none" strike="noStrike"/>
                        <a:t>Lactate</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3.2</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3.2</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1.3</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1.5</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1.9</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1.8-2.7 mmol/l</a:t>
                      </a:r>
                      <a:endParaRPr sz="1100" u="none" cap="none" strike="noStrike">
                        <a:latin typeface="Calibri"/>
                        <a:ea typeface="Calibri"/>
                        <a:cs typeface="Calibri"/>
                        <a:sym typeface="Calibri"/>
                      </a:endParaRPr>
                    </a:p>
                  </a:txBody>
                  <a:tcPr marT="44100" marB="44100" marR="66150" marL="66150"/>
                </a:tc>
              </a:tr>
              <a:tr h="440900">
                <a:tc>
                  <a:txBody>
                    <a:bodyPr/>
                    <a:lstStyle/>
                    <a:p>
                      <a:pPr indent="0" lvl="0" marL="0" marR="0" rtl="0" algn="l">
                        <a:lnSpc>
                          <a:spcPct val="107000"/>
                        </a:lnSpc>
                        <a:spcBef>
                          <a:spcPts val="0"/>
                        </a:spcBef>
                        <a:spcAft>
                          <a:spcPts val="0"/>
                        </a:spcAft>
                        <a:buNone/>
                      </a:pPr>
                      <a:r>
                        <a:rPr lang="en-US" sz="1100" u="none" cap="none" strike="noStrike"/>
                        <a:t>Complement C3</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1.40</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0.83-1.7 g/l</a:t>
                      </a:r>
                      <a:endParaRPr sz="1100" u="none" cap="none" strike="noStrike">
                        <a:latin typeface="Calibri"/>
                        <a:ea typeface="Calibri"/>
                        <a:cs typeface="Calibri"/>
                        <a:sym typeface="Calibri"/>
                      </a:endParaRPr>
                    </a:p>
                  </a:txBody>
                  <a:tcPr marT="44100" marB="44100" marR="66150" marL="66150"/>
                </a:tc>
              </a:tr>
              <a:tr h="440900">
                <a:tc>
                  <a:txBody>
                    <a:bodyPr/>
                    <a:lstStyle/>
                    <a:p>
                      <a:pPr indent="0" lvl="0" marL="0" marR="0" rtl="0" algn="l">
                        <a:lnSpc>
                          <a:spcPct val="107000"/>
                        </a:lnSpc>
                        <a:spcBef>
                          <a:spcPts val="0"/>
                        </a:spcBef>
                        <a:spcAft>
                          <a:spcPts val="0"/>
                        </a:spcAft>
                        <a:buNone/>
                      </a:pPr>
                      <a:r>
                        <a:rPr lang="en-US" sz="1100" u="none" cap="none" strike="noStrike"/>
                        <a:t>Complement C4</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0.33</a:t>
                      </a:r>
                      <a:endParaRPr sz="1100" u="none" cap="none" strike="noStrike">
                        <a:latin typeface="Calibri"/>
                        <a:ea typeface="Calibri"/>
                        <a:cs typeface="Calibri"/>
                        <a:sym typeface="Calibri"/>
                      </a:endParaRPr>
                    </a:p>
                  </a:txBody>
                  <a:tcPr marT="44100" marB="44100" marR="66150" marL="6615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0.19-0.59 g/l</a:t>
                      </a:r>
                      <a:endParaRPr sz="1100" u="none" cap="none" strike="noStrike">
                        <a:latin typeface="Calibri"/>
                        <a:ea typeface="Calibri"/>
                        <a:cs typeface="Calibri"/>
                        <a:sym typeface="Calibri"/>
                      </a:endParaRPr>
                    </a:p>
                  </a:txBody>
                  <a:tcPr marT="44100" marB="44100" marR="66150" marL="66150"/>
                </a:tc>
              </a:tr>
            </a:tbl>
          </a:graphicData>
        </a:graphic>
      </p:graphicFrame>
      <p:sp>
        <p:nvSpPr>
          <p:cNvPr id="267" name="Google Shape;267;p33"/>
          <p:cNvSpPr/>
          <p:nvPr/>
        </p:nvSpPr>
        <p:spPr>
          <a:xfrm>
            <a:off x="293849" y="351502"/>
            <a:ext cx="3201517" cy="80021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2. Sinh hóa máu</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idx="1" type="body"/>
          </p:nvPr>
        </p:nvSpPr>
        <p:spPr>
          <a:xfrm>
            <a:off x="838200" y="706583"/>
            <a:ext cx="4869873" cy="54703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3. Đông máu</a:t>
            </a:r>
            <a:endParaRPr b="1" sz="3200"/>
          </a:p>
          <a:p>
            <a:pPr indent="-228600" lvl="0" marL="228600" rtl="0" algn="l">
              <a:lnSpc>
                <a:spcPct val="90000"/>
              </a:lnSpc>
              <a:spcBef>
                <a:spcPts val="1000"/>
              </a:spcBef>
              <a:spcAft>
                <a:spcPts val="0"/>
              </a:spcAft>
              <a:buClr>
                <a:schemeClr val="dk1"/>
              </a:buClr>
              <a:buSzPts val="2800"/>
              <a:buChar char="•"/>
            </a:pPr>
            <a:r>
              <a:rPr lang="en-US"/>
              <a:t>TQ			15.3</a:t>
            </a:r>
            <a:endParaRPr/>
          </a:p>
          <a:p>
            <a:pPr indent="-228600" lvl="0" marL="228600" rtl="0" algn="l">
              <a:lnSpc>
                <a:spcPct val="90000"/>
              </a:lnSpc>
              <a:spcBef>
                <a:spcPts val="1000"/>
              </a:spcBef>
              <a:spcAft>
                <a:spcPts val="0"/>
              </a:spcAft>
              <a:buClr>
                <a:schemeClr val="dk1"/>
              </a:buClr>
              <a:buSzPts val="2800"/>
              <a:buChar char="•"/>
            </a:pPr>
            <a:r>
              <a:rPr lang="en-US"/>
              <a:t>Taux de </a:t>
            </a:r>
            <a:endParaRPr/>
          </a:p>
          <a:p>
            <a:pPr indent="0" lvl="0" marL="0" rtl="0" algn="l">
              <a:lnSpc>
                <a:spcPct val="90000"/>
              </a:lnSpc>
              <a:spcBef>
                <a:spcPts val="1000"/>
              </a:spcBef>
              <a:spcAft>
                <a:spcPts val="0"/>
              </a:spcAft>
              <a:buClr>
                <a:schemeClr val="dk1"/>
              </a:buClr>
              <a:buSzPts val="2800"/>
              <a:buNone/>
            </a:pPr>
            <a:r>
              <a:rPr lang="en-US"/>
              <a:t>Prothrombine	81</a:t>
            </a:r>
            <a:endParaRPr/>
          </a:p>
          <a:p>
            <a:pPr indent="-228600" lvl="0" marL="228600" rtl="0" algn="l">
              <a:lnSpc>
                <a:spcPct val="90000"/>
              </a:lnSpc>
              <a:spcBef>
                <a:spcPts val="1000"/>
              </a:spcBef>
              <a:spcAft>
                <a:spcPts val="0"/>
              </a:spcAft>
              <a:buClr>
                <a:schemeClr val="dk1"/>
              </a:buClr>
              <a:buSzPts val="2800"/>
              <a:buChar char="•"/>
            </a:pPr>
            <a:r>
              <a:rPr lang="en-US"/>
              <a:t>TCK			35.9</a:t>
            </a:r>
            <a:endParaRPr/>
          </a:p>
          <a:p>
            <a:pPr indent="-228600" lvl="0" marL="228600" rtl="0" algn="l">
              <a:lnSpc>
                <a:spcPct val="90000"/>
              </a:lnSpc>
              <a:spcBef>
                <a:spcPts val="1000"/>
              </a:spcBef>
              <a:spcAft>
                <a:spcPts val="0"/>
              </a:spcAft>
              <a:buClr>
                <a:schemeClr val="dk1"/>
              </a:buClr>
              <a:buSzPts val="2800"/>
              <a:buChar char="•"/>
            </a:pPr>
            <a:r>
              <a:rPr lang="en-US"/>
              <a:t>Fibrinogen		6.13</a:t>
            </a:r>
            <a:endParaRPr/>
          </a:p>
          <a:p>
            <a:pPr indent="-228600" lvl="0" marL="228600" rtl="0" algn="l">
              <a:lnSpc>
                <a:spcPct val="90000"/>
              </a:lnSpc>
              <a:spcBef>
                <a:spcPts val="1000"/>
              </a:spcBef>
              <a:spcAft>
                <a:spcPts val="0"/>
              </a:spcAft>
              <a:buClr>
                <a:schemeClr val="dk1"/>
              </a:buClr>
              <a:buSzPts val="2800"/>
              <a:buChar char="•"/>
            </a:pPr>
            <a:r>
              <a:rPr lang="en-US"/>
              <a:t>INR			1.15</a:t>
            </a:r>
            <a:endParaRPr/>
          </a:p>
          <a:p>
            <a:pPr indent="0" lvl="0" marL="0" rtl="0" algn="l">
              <a:lnSpc>
                <a:spcPct val="90000"/>
              </a:lnSpc>
              <a:spcBef>
                <a:spcPts val="1000"/>
              </a:spcBef>
              <a:spcAft>
                <a:spcPts val="0"/>
              </a:spcAft>
              <a:buClr>
                <a:schemeClr val="dk1"/>
              </a:buClr>
              <a:buSzPts val="2800"/>
              <a:buNone/>
            </a:pPr>
            <a:r>
              <a:t/>
            </a:r>
            <a:endParaRPr/>
          </a:p>
        </p:txBody>
      </p:sp>
      <p:sp>
        <p:nvSpPr>
          <p:cNvPr id="273" name="Google Shape;273;p34"/>
          <p:cNvSpPr txBox="1"/>
          <p:nvPr>
            <p:ph idx="2" type="body"/>
          </p:nvPr>
        </p:nvSpPr>
        <p:spPr>
          <a:xfrm>
            <a:off x="6871855" y="706583"/>
            <a:ext cx="4481945" cy="54703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4. Nước tiểu: 6/12</a:t>
            </a:r>
            <a:endParaRPr/>
          </a:p>
          <a:p>
            <a:pPr indent="-228600" lvl="0" marL="228600" rtl="0" algn="l">
              <a:lnSpc>
                <a:spcPct val="90000"/>
              </a:lnSpc>
              <a:spcBef>
                <a:spcPts val="1000"/>
              </a:spcBef>
              <a:spcAft>
                <a:spcPts val="0"/>
              </a:spcAft>
              <a:buClr>
                <a:schemeClr val="dk1"/>
              </a:buClr>
              <a:buSzPts val="2800"/>
              <a:buChar char="•"/>
            </a:pPr>
            <a:r>
              <a:rPr lang="en-US"/>
              <a:t>Thể tích nước tiểu 24h: 400 ml</a:t>
            </a:r>
            <a:endParaRPr/>
          </a:p>
          <a:p>
            <a:pPr indent="-228600" lvl="0" marL="228600" rtl="0" algn="l">
              <a:lnSpc>
                <a:spcPct val="90000"/>
              </a:lnSpc>
              <a:spcBef>
                <a:spcPts val="1000"/>
              </a:spcBef>
              <a:spcAft>
                <a:spcPts val="0"/>
              </a:spcAft>
              <a:buClr>
                <a:schemeClr val="dk1"/>
              </a:buClr>
              <a:buSzPts val="2800"/>
              <a:buChar char="•"/>
            </a:pPr>
            <a:r>
              <a:rPr lang="en-US"/>
              <a:t>Đạm niệu 24h: 14.8 g/24h</a:t>
            </a:r>
            <a:endParaRPr/>
          </a:p>
          <a:p>
            <a:pPr indent="0" lvl="0" marL="0" rtl="0" algn="l">
              <a:lnSpc>
                <a:spcPct val="90000"/>
              </a:lnSpc>
              <a:spcBef>
                <a:spcPts val="1000"/>
              </a:spcBef>
              <a:spcAft>
                <a:spcPts val="0"/>
              </a:spcAft>
              <a:buClr>
                <a:schemeClr val="dk1"/>
              </a:buClr>
              <a:buSzPts val="3200"/>
              <a:buNone/>
            </a:pPr>
            <a:r>
              <a:rPr b="1" lang="en-US" sz="3200"/>
              <a:t>5. Soi phân:</a:t>
            </a:r>
            <a:endParaRPr/>
          </a:p>
          <a:p>
            <a:pPr indent="-228600" lvl="0" marL="228600" rtl="0" algn="l">
              <a:lnSpc>
                <a:spcPct val="90000"/>
              </a:lnSpc>
              <a:spcBef>
                <a:spcPts val="1000"/>
              </a:spcBef>
              <a:spcAft>
                <a:spcPts val="0"/>
              </a:spcAft>
              <a:buClr>
                <a:schemeClr val="dk1"/>
              </a:buClr>
              <a:buSzPts val="2800"/>
              <a:buChar char="•"/>
            </a:pPr>
            <a:r>
              <a:rPr lang="en-US"/>
              <a:t>Bạch cầu: +</a:t>
            </a:r>
            <a:endParaRPr/>
          </a:p>
          <a:p>
            <a:pPr indent="-228600" lvl="0" marL="228600" rtl="0" algn="l">
              <a:lnSpc>
                <a:spcPct val="90000"/>
              </a:lnSpc>
              <a:spcBef>
                <a:spcPts val="1000"/>
              </a:spcBef>
              <a:spcAft>
                <a:spcPts val="0"/>
              </a:spcAft>
              <a:buClr>
                <a:schemeClr val="dk1"/>
              </a:buClr>
              <a:buSzPts val="2800"/>
              <a:buChar char="•"/>
            </a:pPr>
            <a:r>
              <a:rPr lang="en-US"/>
              <a:t>Hạt mỡ:    +++</a:t>
            </a:r>
            <a:endParaRPr/>
          </a:p>
          <a:p>
            <a:pPr indent="-228600" lvl="0" marL="228600" rtl="0" algn="l">
              <a:lnSpc>
                <a:spcPct val="90000"/>
              </a:lnSpc>
              <a:spcBef>
                <a:spcPts val="1000"/>
              </a:spcBef>
              <a:spcAft>
                <a:spcPts val="0"/>
              </a:spcAft>
              <a:buClr>
                <a:schemeClr val="dk1"/>
              </a:buClr>
              <a:buSzPts val="2800"/>
              <a:buChar char="•"/>
            </a:pPr>
            <a:r>
              <a:rPr lang="en-US"/>
              <a:t>Sợi cơ:      +</a:t>
            </a:r>
            <a:endParaRPr/>
          </a:p>
          <a:p>
            <a:pPr indent="-228600" lvl="0" marL="228600" rtl="0" algn="l">
              <a:lnSpc>
                <a:spcPct val="90000"/>
              </a:lnSpc>
              <a:spcBef>
                <a:spcPts val="1000"/>
              </a:spcBef>
              <a:spcAft>
                <a:spcPts val="0"/>
              </a:spcAft>
              <a:buClr>
                <a:schemeClr val="dk1"/>
              </a:buClr>
              <a:buSzPts val="2800"/>
              <a:buChar char="•"/>
            </a:pPr>
            <a:r>
              <a:rPr lang="en-US"/>
              <a:t>Âm tính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idx="1" type="body"/>
          </p:nvPr>
        </p:nvSpPr>
        <p:spPr>
          <a:xfrm>
            <a:off x="838200" y="86264"/>
            <a:ext cx="10515600" cy="609069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3500"/>
              <a:t>6. Siêu âm bụng</a:t>
            </a:r>
            <a:r>
              <a:rPr lang="en-US"/>
              <a:t>:</a:t>
            </a:r>
            <a:endParaRPr/>
          </a:p>
          <a:p>
            <a:pPr indent="-228600" lvl="0" marL="228600" rtl="0" algn="l">
              <a:lnSpc>
                <a:spcPct val="90000"/>
              </a:lnSpc>
              <a:spcBef>
                <a:spcPts val="1000"/>
              </a:spcBef>
              <a:spcAft>
                <a:spcPts val="0"/>
              </a:spcAft>
              <a:buClr>
                <a:schemeClr val="dk1"/>
              </a:buClr>
              <a:buSzPct val="100000"/>
              <a:buChar char="•"/>
            </a:pPr>
            <a:r>
              <a:rPr lang="en-US"/>
              <a:t>Gan: bờ đều đồng nhất kích thước không to</a:t>
            </a:r>
            <a:endParaRPr/>
          </a:p>
          <a:p>
            <a:pPr indent="-228600" lvl="0" marL="228600" rtl="0" algn="l">
              <a:lnSpc>
                <a:spcPct val="90000"/>
              </a:lnSpc>
              <a:spcBef>
                <a:spcPts val="1000"/>
              </a:spcBef>
              <a:spcAft>
                <a:spcPts val="0"/>
              </a:spcAft>
              <a:buClr>
                <a:schemeClr val="dk1"/>
              </a:buClr>
              <a:buSzPct val="100000"/>
              <a:buChar char="•"/>
            </a:pPr>
            <a:r>
              <a:rPr lang="en-US"/>
              <a:t>Túi mật: túi mật dày thành D # 5mm, đường mật trong và ngoài gan không dãn</a:t>
            </a:r>
            <a:endParaRPr/>
          </a:p>
          <a:p>
            <a:pPr indent="-228600" lvl="0" marL="228600" rtl="0" algn="l">
              <a:lnSpc>
                <a:spcPct val="90000"/>
              </a:lnSpc>
              <a:spcBef>
                <a:spcPts val="1000"/>
              </a:spcBef>
              <a:spcAft>
                <a:spcPts val="0"/>
              </a:spcAft>
              <a:buClr>
                <a:schemeClr val="dk1"/>
              </a:buClr>
              <a:buSzPct val="100000"/>
              <a:buChar char="•"/>
            </a:pPr>
            <a:r>
              <a:rPr lang="en-US"/>
              <a:t>Lách: đồng nhất kích thước không to</a:t>
            </a:r>
            <a:endParaRPr/>
          </a:p>
          <a:p>
            <a:pPr indent="-228600" lvl="0" marL="228600" rtl="0" algn="l">
              <a:lnSpc>
                <a:spcPct val="90000"/>
              </a:lnSpc>
              <a:spcBef>
                <a:spcPts val="1000"/>
              </a:spcBef>
              <a:spcAft>
                <a:spcPts val="0"/>
              </a:spcAft>
              <a:buClr>
                <a:schemeClr val="dk1"/>
              </a:buClr>
              <a:buSzPct val="100000"/>
              <a:buChar char="•"/>
            </a:pPr>
            <a:r>
              <a:rPr lang="en-US"/>
              <a:t>Thận: Thận (P): kích thước #85x41mm chủ mô bình thường. không ứ nước</a:t>
            </a:r>
            <a:endParaRPr/>
          </a:p>
          <a:p>
            <a:pPr indent="-228600" lvl="0" marL="228600" rtl="0" algn="l">
              <a:lnSpc>
                <a:spcPct val="90000"/>
              </a:lnSpc>
              <a:spcBef>
                <a:spcPts val="1000"/>
              </a:spcBef>
              <a:spcAft>
                <a:spcPts val="0"/>
              </a:spcAft>
              <a:buClr>
                <a:schemeClr val="dk1"/>
              </a:buClr>
              <a:buSzPct val="100000"/>
              <a:buChar char="•"/>
            </a:pPr>
            <a:r>
              <a:rPr lang="en-US"/>
              <a:t>          Thận (T): kích thước #84x41mm chủ mô bình thường. không ứ nước</a:t>
            </a:r>
            <a:endParaRPr/>
          </a:p>
          <a:p>
            <a:pPr indent="-228600" lvl="0" marL="228600" rtl="0" algn="l">
              <a:lnSpc>
                <a:spcPct val="90000"/>
              </a:lnSpc>
              <a:spcBef>
                <a:spcPts val="1000"/>
              </a:spcBef>
              <a:spcAft>
                <a:spcPts val="0"/>
              </a:spcAft>
              <a:buClr>
                <a:schemeClr val="dk1"/>
              </a:buClr>
              <a:buSzPct val="100000"/>
              <a:buChar char="•"/>
            </a:pPr>
            <a:r>
              <a:rPr lang="en-US"/>
              <a:t>Niệu quản: không giãn</a:t>
            </a:r>
            <a:endParaRPr/>
          </a:p>
          <a:p>
            <a:pPr indent="-228600" lvl="0" marL="228600" rtl="0" algn="l">
              <a:lnSpc>
                <a:spcPct val="90000"/>
              </a:lnSpc>
              <a:spcBef>
                <a:spcPts val="1000"/>
              </a:spcBef>
              <a:spcAft>
                <a:spcPts val="0"/>
              </a:spcAft>
              <a:buClr>
                <a:schemeClr val="dk1"/>
              </a:buClr>
              <a:buSzPct val="100000"/>
              <a:buChar char="•"/>
            </a:pPr>
            <a:r>
              <a:rPr lang="en-US"/>
              <a:t>Bàng quang: thành không dày, niêm mạc đều</a:t>
            </a:r>
            <a:endParaRPr/>
          </a:p>
          <a:p>
            <a:pPr indent="-228600" lvl="0" marL="228600" rtl="0" algn="l">
              <a:lnSpc>
                <a:spcPct val="90000"/>
              </a:lnSpc>
              <a:spcBef>
                <a:spcPts val="1000"/>
              </a:spcBef>
              <a:spcAft>
                <a:spcPts val="0"/>
              </a:spcAft>
              <a:buClr>
                <a:schemeClr val="dk1"/>
              </a:buClr>
              <a:buSzPct val="100000"/>
              <a:buChar char="•"/>
            </a:pPr>
            <a:r>
              <a:rPr lang="en-US"/>
              <a:t>Ruột: chưa thấy bất thường</a:t>
            </a:r>
            <a:endParaRPr/>
          </a:p>
          <a:p>
            <a:pPr indent="-228600" lvl="0" marL="228600" rtl="0" algn="l">
              <a:lnSpc>
                <a:spcPct val="90000"/>
              </a:lnSpc>
              <a:spcBef>
                <a:spcPts val="1000"/>
              </a:spcBef>
              <a:spcAft>
                <a:spcPts val="0"/>
              </a:spcAft>
              <a:buClr>
                <a:schemeClr val="dk1"/>
              </a:buClr>
              <a:buSzPct val="100000"/>
              <a:buChar char="•"/>
            </a:pPr>
            <a:r>
              <a:rPr lang="en-US"/>
              <a:t>Dịch ổ bụng: lượng vừa-ít, dịch hồi âm trống</a:t>
            </a:r>
            <a:endParaRPr/>
          </a:p>
          <a:p>
            <a:pPr indent="-228600" lvl="0" marL="228600" rtl="0" algn="l">
              <a:lnSpc>
                <a:spcPct val="90000"/>
              </a:lnSpc>
              <a:spcBef>
                <a:spcPts val="1000"/>
              </a:spcBef>
              <a:spcAft>
                <a:spcPts val="0"/>
              </a:spcAft>
              <a:buClr>
                <a:schemeClr val="dk1"/>
              </a:buClr>
              <a:buSzPct val="100000"/>
              <a:buChar char="•"/>
            </a:pPr>
            <a:r>
              <a:rPr lang="en-US"/>
              <a:t>Dịch màng phổi: không thấy</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Kết luận: Dịch ổ bụng: lượng vừa-ít, dịch hồi âm trống</a:t>
            </a:r>
            <a:endParaRPr/>
          </a:p>
          <a:p>
            <a:pPr indent="0" lvl="0" marL="0" rtl="0" algn="l">
              <a:lnSpc>
                <a:spcPct val="90000"/>
              </a:lnSpc>
              <a:spcBef>
                <a:spcPts val="1000"/>
              </a:spcBef>
              <a:spcAft>
                <a:spcPts val="0"/>
              </a:spcAft>
              <a:buClr>
                <a:schemeClr val="dk1"/>
              </a:buClr>
              <a:buSzPct val="100000"/>
              <a:buNone/>
            </a:pPr>
            <a:r>
              <a:rPr lang="en-US"/>
              <a:t>                    túi mật dày thành D # 5mm</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36"/>
          <p:cNvGraphicFramePr/>
          <p:nvPr/>
        </p:nvGraphicFramePr>
        <p:xfrm>
          <a:off x="3107742" y="14325"/>
          <a:ext cx="3000000" cy="3000000"/>
        </p:xfrm>
        <a:graphic>
          <a:graphicData uri="http://schemas.openxmlformats.org/drawingml/2006/table">
            <a:tbl>
              <a:tblPr bandRow="1" firstCol="1" firstRow="1">
                <a:noFill/>
                <a:tableStyleId>{61661524-0475-4693-ABED-C832E294A6CE}</a:tableStyleId>
              </a:tblPr>
              <a:tblGrid>
                <a:gridCol w="961200"/>
                <a:gridCol w="865300"/>
                <a:gridCol w="901900"/>
                <a:gridCol w="615675"/>
                <a:gridCol w="592250"/>
                <a:gridCol w="1725875"/>
              </a:tblGrid>
              <a:tr h="543225">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 8/12</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l">
                        <a:lnSpc>
                          <a:spcPct val="107000"/>
                        </a:lnSpc>
                        <a:spcBef>
                          <a:spcPts val="0"/>
                        </a:spcBef>
                        <a:spcAft>
                          <a:spcPts val="0"/>
                        </a:spcAft>
                        <a:buNone/>
                      </a:pPr>
                      <a:r>
                        <a:rPr lang="en-US" sz="1100" u="none" cap="none" strike="noStrike"/>
                        <a:t>10/12</a:t>
                      </a:r>
                      <a:endParaRPr sz="1100" u="none" cap="none" strike="noStrike">
                        <a:latin typeface="Calibri"/>
                        <a:ea typeface="Calibri"/>
                        <a:cs typeface="Calibri"/>
                        <a:sym typeface="Calibri"/>
                      </a:endParaRPr>
                    </a:p>
                  </a:txBody>
                  <a:tcPr marT="9525" marB="0" marR="68575" marL="68575"/>
                </a:tc>
                <a:tc>
                  <a:txBody>
                    <a:bodyPr/>
                    <a:lstStyle/>
                    <a:p>
                      <a:pPr indent="0" lvl="0" marL="0" marR="0" rtl="0" algn="l">
                        <a:lnSpc>
                          <a:spcPct val="107000"/>
                        </a:lnSpc>
                        <a:spcBef>
                          <a:spcPts val="0"/>
                        </a:spcBef>
                        <a:spcAft>
                          <a:spcPts val="0"/>
                        </a:spcAft>
                        <a:buNone/>
                      </a:pPr>
                      <a:r>
                        <a:rPr lang="en-US" sz="1100" u="none" cap="none" strike="noStrike"/>
                        <a:t>12/12</a:t>
                      </a:r>
                      <a:endParaRPr sz="1100" u="none" cap="none" strike="noStrike">
                        <a:latin typeface="Calibri"/>
                        <a:ea typeface="Calibri"/>
                        <a:cs typeface="Calibri"/>
                        <a:sym typeface="Calibri"/>
                      </a:endParaRPr>
                    </a:p>
                  </a:txBody>
                  <a:tcPr marT="9525" marB="0" marR="68575" marL="68575"/>
                </a:tc>
                <a:tc>
                  <a:txBody>
                    <a:bodyPr/>
                    <a:lstStyle/>
                    <a:p>
                      <a:pPr indent="0" lvl="0" marL="0" marR="0" rtl="0" algn="l">
                        <a:lnSpc>
                          <a:spcPct val="107000"/>
                        </a:lnSpc>
                        <a:spcBef>
                          <a:spcPts val="0"/>
                        </a:spcBef>
                        <a:spcAft>
                          <a:spcPts val="0"/>
                        </a:spcAft>
                        <a:buNone/>
                      </a:pPr>
                      <a:r>
                        <a:rPr lang="en-US" sz="1100" u="none" cap="none" strike="noStrike"/>
                        <a:t>14/12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Bình thường</a:t>
                      </a:r>
                      <a:endParaRPr sz="1100" u="none" cap="none" strike="noStrike">
                        <a:latin typeface="Calibri"/>
                        <a:ea typeface="Calibri"/>
                        <a:cs typeface="Calibri"/>
                        <a:sym typeface="Calibri"/>
                      </a:endParaRPr>
                    </a:p>
                  </a:txBody>
                  <a:tcPr marT="9525" marB="0" marR="68575" marL="68575" anchor="b"/>
                </a:tc>
              </a:tr>
              <a:tr h="688125">
                <a:tc>
                  <a:txBody>
                    <a:bodyPr/>
                    <a:lstStyle/>
                    <a:p>
                      <a:pPr indent="0" lvl="0" marL="0" marR="0" rtl="0" algn="l">
                        <a:lnSpc>
                          <a:spcPct val="107000"/>
                        </a:lnSpc>
                        <a:spcBef>
                          <a:spcPts val="0"/>
                        </a:spcBef>
                        <a:spcAft>
                          <a:spcPts val="0"/>
                        </a:spcAft>
                        <a:buNone/>
                      </a:pPr>
                      <a:r>
                        <a:rPr lang="en-US" sz="1100" u="none" cap="none" strike="noStrike"/>
                        <a:t>Nhiệt độ GDS</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37</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37</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37</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37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37</a:t>
                      </a:r>
                      <a:r>
                        <a:rPr baseline="30000" lang="en-US" sz="1100" u="none" cap="none" strike="noStrike"/>
                        <a:t>o</a:t>
                      </a:r>
                      <a:r>
                        <a:rPr lang="en-US" sz="1100" u="none" cap="none" strike="noStrike"/>
                        <a:t>C</a:t>
                      </a:r>
                      <a:endParaRPr sz="1100" u="none" cap="none" strike="noStrike">
                        <a:latin typeface="Calibri"/>
                        <a:ea typeface="Calibri"/>
                        <a:cs typeface="Calibri"/>
                        <a:sym typeface="Calibri"/>
                      </a:endParaRPr>
                    </a:p>
                  </a:txBody>
                  <a:tcPr marT="9525" marB="0" marR="68575" marL="68575"/>
                </a:tc>
              </a:tr>
              <a:tr h="543225">
                <a:tc>
                  <a:txBody>
                    <a:bodyPr/>
                    <a:lstStyle/>
                    <a:p>
                      <a:pPr indent="0" lvl="0" marL="0" marR="0" rtl="0" algn="l">
                        <a:lnSpc>
                          <a:spcPct val="107000"/>
                        </a:lnSpc>
                        <a:spcBef>
                          <a:spcPts val="0"/>
                        </a:spcBef>
                        <a:spcAft>
                          <a:spcPts val="0"/>
                        </a:spcAft>
                        <a:buNone/>
                      </a:pPr>
                      <a:r>
                        <a:rPr lang="en-US" sz="1100" u="none" cap="none" strike="noStrike"/>
                        <a:t>Hb</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12.0</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18</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15.0</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16.7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g/dl</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FiO2</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21</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21</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21</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21</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21%</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pH</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7.587</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7.490</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7.586</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7.533</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7,36-7,44</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pCO2</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21.3</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22.4</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23.7</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26.7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(36-44)mmHg</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pO2</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129.2</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109.1</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105.3</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50.3</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(80-100)mmHg</a:t>
                      </a:r>
                      <a:endParaRPr sz="1100" u="none" cap="none" strike="noStrike">
                        <a:latin typeface="Calibri"/>
                        <a:ea typeface="Calibri"/>
                        <a:cs typeface="Calibri"/>
                        <a:sym typeface="Calibri"/>
                      </a:endParaRPr>
                    </a:p>
                  </a:txBody>
                  <a:tcPr marT="9525" marB="0" marR="68575" marL="68575"/>
                </a:tc>
              </a:tr>
              <a:tr h="543225">
                <a:tc>
                  <a:txBody>
                    <a:bodyPr/>
                    <a:lstStyle/>
                    <a:p>
                      <a:pPr indent="0" lvl="0" marL="0" marR="0" rtl="0" algn="l">
                        <a:lnSpc>
                          <a:spcPct val="107000"/>
                        </a:lnSpc>
                        <a:spcBef>
                          <a:spcPts val="0"/>
                        </a:spcBef>
                        <a:spcAft>
                          <a:spcPts val="0"/>
                        </a:spcAft>
                        <a:buNone/>
                      </a:pPr>
                      <a:r>
                        <a:rPr lang="en-US" sz="1100" u="none" cap="none" strike="noStrike"/>
                        <a:t>BE</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-1.9</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-6.7</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0.3</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-0.7</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((-4)-(+4))mmol/L</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tCO2</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20.5</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17.4</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22.8</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22.8</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mmol/L</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HCO3-</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19.9</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16.7</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22.1</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22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(22-26)mmol/L</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SatO2</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rPr lang="en-US" sz="1100" u="none" cap="none" strike="noStrike"/>
                        <a:t>99</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98.4</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98.6</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90.2</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(92-96)%</a:t>
                      </a:r>
                      <a:endParaRPr sz="1100" u="none" cap="none" strike="noStrike">
                        <a:latin typeface="Calibri"/>
                        <a:ea typeface="Calibri"/>
                        <a:cs typeface="Calibri"/>
                        <a:sym typeface="Calibri"/>
                      </a:endParaRPr>
                    </a:p>
                  </a:txBody>
                  <a:tcPr marT="9525" marB="0" marR="68575" marL="68575" anchor="ctr"/>
                </a:tc>
              </a:tr>
              <a:tr h="543225">
                <a:tc>
                  <a:txBody>
                    <a:bodyPr/>
                    <a:lstStyle/>
                    <a:p>
                      <a:pPr indent="0" lvl="0" marL="0" marR="0" rtl="0" algn="l">
                        <a:lnSpc>
                          <a:spcPct val="107000"/>
                        </a:lnSpc>
                        <a:spcBef>
                          <a:spcPts val="0"/>
                        </a:spcBef>
                        <a:spcAft>
                          <a:spcPts val="0"/>
                        </a:spcAft>
                        <a:buNone/>
                      </a:pPr>
                      <a:r>
                        <a:rPr lang="en-US" sz="1100" u="none" cap="none" strike="noStrike"/>
                        <a:t>AaDO2</a:t>
                      </a:r>
                      <a:endParaRPr sz="1100" u="none" cap="none" strike="noStrike">
                        <a:latin typeface="Calibri"/>
                        <a:ea typeface="Calibri"/>
                        <a:cs typeface="Calibri"/>
                        <a:sym typeface="Calibri"/>
                      </a:endParaRPr>
                    </a:p>
                  </a:txBody>
                  <a:tcPr marT="9525" marB="0" marR="68575" marL="68575" anchor="ctr"/>
                </a:tc>
                <a:tc>
                  <a:txBody>
                    <a:bodyPr/>
                    <a:lstStyle/>
                    <a:p>
                      <a:pPr indent="0" lvl="0" marL="0" marR="0" rtl="0" algn="ctr">
                        <a:lnSpc>
                          <a:spcPct val="107000"/>
                        </a:lnSpc>
                        <a:spcBef>
                          <a:spcPts val="0"/>
                        </a:spcBef>
                        <a:spcAft>
                          <a:spcPts val="0"/>
                        </a:spcAft>
                        <a:buNone/>
                      </a:pPr>
                      <a:r>
                        <a:t/>
                      </a:r>
                      <a:endParaRPr sz="1100" u="none" cap="none" strike="noStrike">
                        <a:latin typeface="Calibri"/>
                        <a:ea typeface="Calibri"/>
                        <a:cs typeface="Calibri"/>
                        <a:sym typeface="Calibri"/>
                      </a:endParaRPr>
                    </a:p>
                  </a:txBody>
                  <a:tcPr marT="9525" marB="0" marR="68575" marL="68575" anchor="b"/>
                </a:tc>
                <a:tc>
                  <a:txBody>
                    <a:bodyPr/>
                    <a:lstStyle/>
                    <a:p>
                      <a:pPr indent="0" lvl="0" marL="0" marR="0" rtl="0" algn="ctr">
                        <a:lnSpc>
                          <a:spcPct val="107000"/>
                        </a:lnSpc>
                        <a:spcBef>
                          <a:spcPts val="0"/>
                        </a:spcBef>
                        <a:spcAft>
                          <a:spcPts val="0"/>
                        </a:spcAft>
                        <a:buNone/>
                      </a:pPr>
                      <a:r>
                        <a:rPr lang="en-US" sz="1100" u="none" cap="none" strike="noStrike"/>
                        <a:t>13</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15.5</a:t>
                      </a:r>
                      <a:endParaRPr sz="1100" u="none" cap="none" strike="noStrike">
                        <a:latin typeface="Calibri"/>
                        <a:ea typeface="Calibri"/>
                        <a:cs typeface="Calibri"/>
                        <a:sym typeface="Calibri"/>
                      </a:endParaRPr>
                    </a:p>
                  </a:txBody>
                  <a:tcPr marT="9525" marB="0" marR="68575" marL="68575"/>
                </a:tc>
                <a:tc>
                  <a:txBody>
                    <a:bodyPr/>
                    <a:lstStyle/>
                    <a:p>
                      <a:pPr indent="0" lvl="0" marL="0" marR="0" rtl="0" algn="ctr">
                        <a:lnSpc>
                          <a:spcPct val="107000"/>
                        </a:lnSpc>
                        <a:spcBef>
                          <a:spcPts val="0"/>
                        </a:spcBef>
                        <a:spcAft>
                          <a:spcPts val="0"/>
                        </a:spcAft>
                        <a:buNone/>
                      </a:pPr>
                      <a:r>
                        <a:rPr lang="en-US" sz="1100" u="none" cap="none" strike="noStrike"/>
                        <a:t>66.9</a:t>
                      </a:r>
                      <a:endParaRPr sz="1100" u="none" cap="none" strike="noStrike">
                        <a:latin typeface="Calibri"/>
                        <a:ea typeface="Calibri"/>
                        <a:cs typeface="Calibri"/>
                        <a:sym typeface="Calibri"/>
                      </a:endParaRPr>
                    </a:p>
                  </a:txBody>
                  <a:tcPr marT="0" marB="0" marR="0" marL="0"/>
                </a:tc>
                <a:tc>
                  <a:txBody>
                    <a:bodyPr/>
                    <a:lstStyle/>
                    <a:p>
                      <a:pPr indent="0" lvl="0" marL="0" marR="0" rtl="0" algn="l">
                        <a:lnSpc>
                          <a:spcPct val="107000"/>
                        </a:lnSpc>
                        <a:spcBef>
                          <a:spcPts val="0"/>
                        </a:spcBef>
                        <a:spcAft>
                          <a:spcPts val="0"/>
                        </a:spcAft>
                        <a:buNone/>
                      </a:pPr>
                      <a:r>
                        <a:rPr lang="en-US" sz="1100" u="none" cap="none" strike="noStrike"/>
                        <a:t>mmHg</a:t>
                      </a:r>
                      <a:endParaRPr sz="1100" u="none" cap="none" strike="noStrike">
                        <a:latin typeface="Calibri"/>
                        <a:ea typeface="Calibri"/>
                        <a:cs typeface="Calibri"/>
                        <a:sym typeface="Calibri"/>
                      </a:endParaRPr>
                    </a:p>
                  </a:txBody>
                  <a:tcPr marT="9525" marB="0" marR="68575" marL="68575" anchor="ctr"/>
                </a:tc>
              </a:tr>
            </a:tbl>
          </a:graphicData>
        </a:graphic>
      </p:graphicFrame>
      <p:sp>
        <p:nvSpPr>
          <p:cNvPr id="284" name="Google Shape;284;p36"/>
          <p:cNvSpPr/>
          <p:nvPr/>
        </p:nvSpPr>
        <p:spPr>
          <a:xfrm>
            <a:off x="0" y="-679340"/>
            <a:ext cx="2816797"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7. Khí máu</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ĐIỀU TRỊ</a:t>
            </a:r>
            <a:endParaRPr/>
          </a:p>
        </p:txBody>
      </p:sp>
      <p:sp>
        <p:nvSpPr>
          <p:cNvPr id="290" name="Google Shape;290;p37"/>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Tại thời điểm nhập viện</a:t>
            </a:r>
            <a:endParaRPr b="1"/>
          </a:p>
          <a:p>
            <a:pPr indent="0" lvl="0" marL="0" rtl="0" algn="l">
              <a:lnSpc>
                <a:spcPct val="90000"/>
              </a:lnSpc>
              <a:spcBef>
                <a:spcPts val="1000"/>
              </a:spcBef>
              <a:spcAft>
                <a:spcPts val="0"/>
              </a:spcAft>
              <a:buClr>
                <a:schemeClr val="dk1"/>
              </a:buClr>
              <a:buSzPct val="100000"/>
              <a:buNone/>
            </a:pPr>
            <a:r>
              <a:rPr b="1" lang="en-US"/>
              <a:t>Nguyên tắc điều trị</a:t>
            </a:r>
            <a:endParaRPr b="1"/>
          </a:p>
          <a:p>
            <a:pPr indent="-228600" lvl="0" marL="228600" rtl="0" algn="l">
              <a:lnSpc>
                <a:spcPct val="90000"/>
              </a:lnSpc>
              <a:spcBef>
                <a:spcPts val="1000"/>
              </a:spcBef>
              <a:spcAft>
                <a:spcPts val="0"/>
              </a:spcAft>
              <a:buClr>
                <a:schemeClr val="dk1"/>
              </a:buClr>
              <a:buSzPct val="100000"/>
              <a:buChar char="•"/>
            </a:pPr>
            <a:r>
              <a:rPr lang="en-US"/>
              <a:t>Hỗ trợ hô hấp</a:t>
            </a:r>
            <a:endParaRPr/>
          </a:p>
          <a:p>
            <a:pPr indent="-228600" lvl="0" marL="228600" rtl="0" algn="l">
              <a:lnSpc>
                <a:spcPct val="90000"/>
              </a:lnSpc>
              <a:spcBef>
                <a:spcPts val="1000"/>
              </a:spcBef>
              <a:spcAft>
                <a:spcPts val="0"/>
              </a:spcAft>
              <a:buClr>
                <a:schemeClr val="dk1"/>
              </a:buClr>
              <a:buSzPct val="100000"/>
              <a:buChar char="•"/>
            </a:pPr>
            <a:r>
              <a:rPr lang="en-US"/>
              <a:t>Chống sốc: Albumin TTM</a:t>
            </a:r>
            <a:endParaRPr/>
          </a:p>
          <a:p>
            <a:pPr indent="-228600" lvl="0" marL="228600" rtl="0" algn="l">
              <a:lnSpc>
                <a:spcPct val="90000"/>
              </a:lnSpc>
              <a:spcBef>
                <a:spcPts val="1000"/>
              </a:spcBef>
              <a:spcAft>
                <a:spcPts val="0"/>
              </a:spcAft>
              <a:buClr>
                <a:schemeClr val="dk1"/>
              </a:buClr>
              <a:buSzPct val="100000"/>
              <a:buChar char="•"/>
            </a:pPr>
            <a:r>
              <a:rPr lang="en-US"/>
              <a:t>Dinh dưỡng: tạm nhịn</a:t>
            </a:r>
            <a:endParaRPr/>
          </a:p>
          <a:p>
            <a:pPr indent="0" lvl="0" marL="0" rtl="0" algn="l">
              <a:lnSpc>
                <a:spcPct val="90000"/>
              </a:lnSpc>
              <a:spcBef>
                <a:spcPts val="1000"/>
              </a:spcBef>
              <a:spcAft>
                <a:spcPts val="0"/>
              </a:spcAft>
              <a:buClr>
                <a:schemeClr val="dk1"/>
              </a:buClr>
              <a:buSzPct val="100000"/>
              <a:buNone/>
            </a:pPr>
            <a:r>
              <a:rPr b="1" lang="en-US"/>
              <a:t>Điều trị cụ thể</a:t>
            </a:r>
            <a:endParaRPr b="1"/>
          </a:p>
          <a:p>
            <a:pPr indent="-228600" lvl="0" marL="228600" rtl="0" algn="l">
              <a:lnSpc>
                <a:spcPct val="90000"/>
              </a:lnSpc>
              <a:spcBef>
                <a:spcPts val="1000"/>
              </a:spcBef>
              <a:spcAft>
                <a:spcPts val="0"/>
              </a:spcAft>
              <a:buClr>
                <a:schemeClr val="dk1"/>
              </a:buClr>
              <a:buSzPct val="100000"/>
              <a:buChar char="•"/>
            </a:pPr>
            <a:r>
              <a:rPr lang="en-US"/>
              <a:t>Nằm đầu bằng</a:t>
            </a:r>
            <a:endParaRPr/>
          </a:p>
          <a:p>
            <a:pPr indent="-228600" lvl="0" marL="228600" rtl="0" algn="l">
              <a:lnSpc>
                <a:spcPct val="90000"/>
              </a:lnSpc>
              <a:spcBef>
                <a:spcPts val="1000"/>
              </a:spcBef>
              <a:spcAft>
                <a:spcPts val="0"/>
              </a:spcAft>
              <a:buClr>
                <a:schemeClr val="dk1"/>
              </a:buClr>
              <a:buSzPct val="100000"/>
              <a:buChar char="•"/>
            </a:pPr>
            <a:r>
              <a:rPr lang="en-US"/>
              <a:t>Thở oxy canula 3l/p</a:t>
            </a:r>
            <a:endParaRPr/>
          </a:p>
          <a:p>
            <a:pPr indent="-228600" lvl="0" marL="228600" rtl="0" algn="l">
              <a:lnSpc>
                <a:spcPct val="90000"/>
              </a:lnSpc>
              <a:spcBef>
                <a:spcPts val="1000"/>
              </a:spcBef>
              <a:spcAft>
                <a:spcPts val="0"/>
              </a:spcAft>
              <a:buClr>
                <a:schemeClr val="dk1"/>
              </a:buClr>
              <a:buSzPct val="100000"/>
              <a:buChar char="•"/>
            </a:pPr>
            <a:r>
              <a:rPr lang="en-US"/>
              <a:t>Human Albumin Baxter 20% 50ml lấy 2 lọ (100ml)</a:t>
            </a:r>
            <a:endParaRPr/>
          </a:p>
          <a:p>
            <a:pPr indent="-228600" lvl="0" marL="228600" rtl="0" algn="l">
              <a:lnSpc>
                <a:spcPct val="90000"/>
              </a:lnSpc>
              <a:spcBef>
                <a:spcPts val="1000"/>
              </a:spcBef>
              <a:spcAft>
                <a:spcPts val="0"/>
              </a:spcAft>
              <a:buClr>
                <a:schemeClr val="dk1"/>
              </a:buClr>
              <a:buSzPct val="100000"/>
              <a:buChar char="•"/>
            </a:pPr>
            <a:r>
              <a:rPr lang="en-US"/>
              <a:t>TTM 100ml/h (0,7g/kg/h)</a:t>
            </a:r>
            <a:endParaRPr/>
          </a:p>
          <a:p>
            <a:pPr indent="-228600" lvl="0" marL="228600" rtl="0" algn="l">
              <a:lnSpc>
                <a:spcPct val="90000"/>
              </a:lnSpc>
              <a:spcBef>
                <a:spcPts val="1000"/>
              </a:spcBef>
              <a:spcAft>
                <a:spcPts val="0"/>
              </a:spcAft>
              <a:buClr>
                <a:schemeClr val="dk1"/>
              </a:buClr>
              <a:buSzPct val="100000"/>
              <a:buChar char="•"/>
            </a:pPr>
            <a:r>
              <a:rPr lang="en-US"/>
              <a:t>Theo dõi mạch, huyết áp, nhiệt độ, SpO2 /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ĐIỀU TRỊ</a:t>
            </a:r>
            <a:endParaRPr/>
          </a:p>
        </p:txBody>
      </p:sp>
      <p:sp>
        <p:nvSpPr>
          <p:cNvPr id="296" name="Google Shape;296;p38"/>
          <p:cNvSpPr txBox="1"/>
          <p:nvPr>
            <p:ph idx="1" type="body"/>
          </p:nvPr>
        </p:nvSpPr>
        <p:spPr>
          <a:xfrm>
            <a:off x="838200" y="1343891"/>
            <a:ext cx="10515600" cy="483307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50000"/>
              </a:lnSpc>
              <a:spcBef>
                <a:spcPts val="0"/>
              </a:spcBef>
              <a:spcAft>
                <a:spcPts val="0"/>
              </a:spcAft>
              <a:buClr>
                <a:schemeClr val="dk1"/>
              </a:buClr>
              <a:buSzPct val="100000"/>
              <a:buNone/>
            </a:pPr>
            <a:r>
              <a:rPr b="1" lang="en-US"/>
              <a:t>Tại thời điểm khám:</a:t>
            </a:r>
            <a:endParaRPr/>
          </a:p>
          <a:p>
            <a:pPr indent="0" lvl="0" marL="0" rtl="0" algn="l">
              <a:lnSpc>
                <a:spcPct val="150000"/>
              </a:lnSpc>
              <a:spcBef>
                <a:spcPts val="1000"/>
              </a:spcBef>
              <a:spcAft>
                <a:spcPts val="0"/>
              </a:spcAft>
              <a:buClr>
                <a:schemeClr val="dk1"/>
              </a:buClr>
              <a:buSzPct val="100000"/>
              <a:buNone/>
            </a:pPr>
            <a:r>
              <a:rPr b="1" lang="en-US"/>
              <a:t>Nguyên tắc điều trị:</a:t>
            </a:r>
            <a:endParaRPr/>
          </a:p>
          <a:p>
            <a:pPr indent="-228600" lvl="0" marL="228600" rtl="0" algn="l">
              <a:lnSpc>
                <a:spcPct val="150000"/>
              </a:lnSpc>
              <a:spcBef>
                <a:spcPts val="1000"/>
              </a:spcBef>
              <a:spcAft>
                <a:spcPts val="0"/>
              </a:spcAft>
              <a:buClr>
                <a:schemeClr val="dk1"/>
              </a:buClr>
              <a:buSzPct val="100000"/>
              <a:buChar char="•"/>
            </a:pPr>
            <a:r>
              <a:rPr lang="en-US"/>
              <a:t>Điều trị tiêu chảy cấp: bù dịch đường uống, kháng sinh</a:t>
            </a:r>
            <a:endParaRPr/>
          </a:p>
          <a:p>
            <a:pPr indent="-228600" lvl="0" marL="228600" rtl="0" algn="l">
              <a:lnSpc>
                <a:spcPct val="150000"/>
              </a:lnSpc>
              <a:spcBef>
                <a:spcPts val="1000"/>
              </a:spcBef>
              <a:spcAft>
                <a:spcPts val="0"/>
              </a:spcAft>
              <a:buClr>
                <a:schemeClr val="dk1"/>
              </a:buClr>
              <a:buSzPct val="100000"/>
              <a:buChar char="•"/>
            </a:pPr>
            <a:r>
              <a:rPr lang="en-US"/>
              <a:t>Điều trị HCTH tái phát: Corticoid liều tấn công</a:t>
            </a:r>
            <a:endParaRPr/>
          </a:p>
          <a:p>
            <a:pPr indent="-228600" lvl="0" marL="228600" rtl="0" algn="l">
              <a:lnSpc>
                <a:spcPct val="150000"/>
              </a:lnSpc>
              <a:spcBef>
                <a:spcPts val="1000"/>
              </a:spcBef>
              <a:spcAft>
                <a:spcPts val="0"/>
              </a:spcAft>
              <a:buClr>
                <a:schemeClr val="dk1"/>
              </a:buClr>
              <a:buSzPct val="100000"/>
              <a:buChar char="•"/>
            </a:pPr>
            <a:r>
              <a:rPr lang="en-US"/>
              <a:t>Phòng ngừa biến chứng tăng đông: aspirin</a:t>
            </a:r>
            <a:endParaRPr/>
          </a:p>
          <a:p>
            <a:pPr indent="-228600" lvl="0" marL="228600" rtl="0" algn="l">
              <a:lnSpc>
                <a:spcPct val="150000"/>
              </a:lnSpc>
              <a:spcBef>
                <a:spcPts val="1000"/>
              </a:spcBef>
              <a:spcAft>
                <a:spcPts val="0"/>
              </a:spcAft>
              <a:buClr>
                <a:schemeClr val="dk1"/>
              </a:buClr>
              <a:buSzPct val="100000"/>
              <a:buChar char="•"/>
            </a:pPr>
            <a:r>
              <a:rPr lang="en-US"/>
              <a:t>Bổ sung vitamin D, Calci.</a:t>
            </a:r>
            <a:endParaRPr/>
          </a:p>
          <a:p>
            <a:pPr indent="-228600" lvl="0" marL="228600" rtl="0" algn="l">
              <a:lnSpc>
                <a:spcPct val="150000"/>
              </a:lnSpc>
              <a:spcBef>
                <a:spcPts val="1000"/>
              </a:spcBef>
              <a:spcAft>
                <a:spcPts val="0"/>
              </a:spcAft>
              <a:buClr>
                <a:schemeClr val="dk1"/>
              </a:buClr>
              <a:buSzPct val="100000"/>
              <a:buChar char="•"/>
            </a:pPr>
            <a:r>
              <a:rPr lang="en-US"/>
              <a:t>Dinh dưỡng: ăn lạt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ĐIỀU TRỊ</a:t>
            </a:r>
            <a:endParaRPr/>
          </a:p>
        </p:txBody>
      </p:sp>
      <p:sp>
        <p:nvSpPr>
          <p:cNvPr id="302" name="Google Shape;302;p39"/>
          <p:cNvSpPr txBox="1"/>
          <p:nvPr>
            <p:ph idx="1" type="body"/>
          </p:nvPr>
        </p:nvSpPr>
        <p:spPr>
          <a:xfrm>
            <a:off x="838200" y="1313007"/>
            <a:ext cx="10633364" cy="526790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3000"/>
              <a:t>Điều trị cụ thể</a:t>
            </a:r>
            <a:endParaRPr b="1" sz="3000"/>
          </a:p>
          <a:p>
            <a:pPr indent="-228600" lvl="0" marL="228600" rtl="0" algn="l">
              <a:lnSpc>
                <a:spcPct val="90000"/>
              </a:lnSpc>
              <a:spcBef>
                <a:spcPts val="1000"/>
              </a:spcBef>
              <a:spcAft>
                <a:spcPts val="0"/>
              </a:spcAft>
              <a:buClr>
                <a:schemeClr val="dk1"/>
              </a:buClr>
              <a:buSzPct val="100000"/>
              <a:buChar char="•"/>
            </a:pPr>
            <a:r>
              <a:rPr lang="en-US"/>
              <a:t>Ciprofloxacin</a:t>
            </a:r>
            <a:endParaRPr/>
          </a:p>
          <a:p>
            <a:pPr indent="-228600" lvl="0" marL="228600" rtl="0" algn="l">
              <a:lnSpc>
                <a:spcPct val="90000"/>
              </a:lnSpc>
              <a:spcBef>
                <a:spcPts val="1000"/>
              </a:spcBef>
              <a:spcAft>
                <a:spcPts val="0"/>
              </a:spcAft>
              <a:buClr>
                <a:schemeClr val="dk1"/>
              </a:buClr>
              <a:buSzPct val="100000"/>
              <a:buChar char="•"/>
            </a:pPr>
            <a:r>
              <a:rPr lang="en-US"/>
              <a:t>Preforin 40mg</a:t>
            </a:r>
            <a:endParaRPr/>
          </a:p>
          <a:p>
            <a:pPr indent="0" lvl="0" marL="0" rtl="0" algn="l">
              <a:lnSpc>
                <a:spcPct val="90000"/>
              </a:lnSpc>
              <a:spcBef>
                <a:spcPts val="1000"/>
              </a:spcBef>
              <a:spcAft>
                <a:spcPts val="0"/>
              </a:spcAft>
              <a:buClr>
                <a:schemeClr val="dk1"/>
              </a:buClr>
              <a:buSzPct val="100000"/>
              <a:buNone/>
            </a:pPr>
            <a:r>
              <a:rPr lang="en-US"/>
              <a:t>60mg (TMC)</a:t>
            </a:r>
            <a:endParaRPr/>
          </a:p>
          <a:p>
            <a:pPr indent="-228600" lvl="0" marL="228600" rtl="0" algn="l">
              <a:lnSpc>
                <a:spcPct val="90000"/>
              </a:lnSpc>
              <a:spcBef>
                <a:spcPts val="1000"/>
              </a:spcBef>
              <a:spcAft>
                <a:spcPts val="0"/>
              </a:spcAft>
              <a:buClr>
                <a:schemeClr val="dk1"/>
              </a:buClr>
              <a:buSzPct val="100000"/>
              <a:buChar char="•"/>
            </a:pPr>
            <a:r>
              <a:rPr lang="en-US"/>
              <a:t>ORS 3 gói</a:t>
            </a:r>
            <a:endParaRPr/>
          </a:p>
          <a:p>
            <a:pPr indent="0" lvl="0" marL="0" rtl="0" algn="l">
              <a:lnSpc>
                <a:spcPct val="90000"/>
              </a:lnSpc>
              <a:spcBef>
                <a:spcPts val="1000"/>
              </a:spcBef>
              <a:spcAft>
                <a:spcPts val="0"/>
              </a:spcAft>
              <a:buClr>
                <a:schemeClr val="dk1"/>
              </a:buClr>
              <a:buSzPct val="100000"/>
              <a:buNone/>
            </a:pPr>
            <a:r>
              <a:rPr lang="en-US"/>
              <a:t>1 gói pha 200ml nước uống dần sau tiêu lỏng.</a:t>
            </a:r>
            <a:endParaRPr/>
          </a:p>
          <a:p>
            <a:pPr indent="-228600" lvl="0" marL="228600" rtl="0" algn="l">
              <a:lnSpc>
                <a:spcPct val="90000"/>
              </a:lnSpc>
              <a:spcBef>
                <a:spcPts val="1000"/>
              </a:spcBef>
              <a:spcAft>
                <a:spcPts val="0"/>
              </a:spcAft>
              <a:buClr>
                <a:schemeClr val="dk1"/>
              </a:buClr>
              <a:buSzPct val="100000"/>
              <a:buChar char="•"/>
            </a:pPr>
            <a:r>
              <a:rPr lang="en-US"/>
              <a:t>Aspirin 81mg</a:t>
            </a:r>
            <a:endParaRPr/>
          </a:p>
          <a:p>
            <a:pPr indent="0" lvl="0" marL="0" rtl="0" algn="l">
              <a:lnSpc>
                <a:spcPct val="90000"/>
              </a:lnSpc>
              <a:spcBef>
                <a:spcPts val="1000"/>
              </a:spcBef>
              <a:spcAft>
                <a:spcPts val="0"/>
              </a:spcAft>
              <a:buClr>
                <a:schemeClr val="dk1"/>
              </a:buClr>
              <a:buSzPct val="100000"/>
              <a:buNone/>
            </a:pPr>
            <a:r>
              <a:rPr lang="en-US"/>
              <a:t>1v (uống)</a:t>
            </a:r>
            <a:endParaRPr/>
          </a:p>
          <a:p>
            <a:pPr indent="-228600" lvl="0" marL="228600" rtl="0" algn="l">
              <a:lnSpc>
                <a:spcPct val="90000"/>
              </a:lnSpc>
              <a:spcBef>
                <a:spcPts val="1000"/>
              </a:spcBef>
              <a:spcAft>
                <a:spcPts val="0"/>
              </a:spcAft>
              <a:buClr>
                <a:schemeClr val="dk1"/>
              </a:buClr>
              <a:buSzPct val="100000"/>
              <a:buChar char="•"/>
            </a:pPr>
            <a:r>
              <a:rPr lang="en-US"/>
              <a:t>Calsid 1250</a:t>
            </a:r>
            <a:endParaRPr/>
          </a:p>
          <a:p>
            <a:pPr indent="0" lvl="0" marL="0" rtl="0" algn="l">
              <a:lnSpc>
                <a:spcPct val="90000"/>
              </a:lnSpc>
              <a:spcBef>
                <a:spcPts val="1000"/>
              </a:spcBef>
              <a:spcAft>
                <a:spcPts val="0"/>
              </a:spcAft>
              <a:buClr>
                <a:schemeClr val="dk1"/>
              </a:buClr>
              <a:buSzPct val="100000"/>
              <a:buNone/>
            </a:pPr>
            <a:r>
              <a:rPr lang="en-US"/>
              <a:t>1v (uống)</a:t>
            </a:r>
            <a:endParaRPr/>
          </a:p>
          <a:p>
            <a:pPr indent="-228600" lvl="0" marL="228600" rtl="0" algn="l">
              <a:lnSpc>
                <a:spcPct val="90000"/>
              </a:lnSpc>
              <a:spcBef>
                <a:spcPts val="1000"/>
              </a:spcBef>
              <a:spcAft>
                <a:spcPts val="0"/>
              </a:spcAft>
              <a:buClr>
                <a:schemeClr val="dk1"/>
              </a:buClr>
              <a:buSzPct val="100000"/>
              <a:buChar char="•"/>
            </a:pPr>
            <a:r>
              <a:rPr lang="en-US"/>
              <a:t>Dinh dưỡng: 6TN – cơm lạt</a:t>
            </a:r>
            <a:endParaRPr/>
          </a:p>
          <a:p>
            <a:pPr indent="-228600" lvl="0" marL="228600" rtl="0" algn="l">
              <a:lnSpc>
                <a:spcPct val="90000"/>
              </a:lnSpc>
              <a:spcBef>
                <a:spcPts val="1000"/>
              </a:spcBef>
              <a:spcAft>
                <a:spcPts val="0"/>
              </a:spcAft>
              <a:buClr>
                <a:schemeClr val="dk1"/>
              </a:buClr>
              <a:buSzPct val="100000"/>
              <a:buChar char="•"/>
            </a:pPr>
            <a:r>
              <a:rPr lang="en-US"/>
              <a:t>Chăm sóc cấp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III. Bệnh sử</a:t>
            </a:r>
            <a:endParaRPr/>
          </a:p>
        </p:txBody>
      </p:sp>
      <p:sp>
        <p:nvSpPr>
          <p:cNvPr id="106" name="Google Shape;10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Mẹ bé là người khai bệnh</a:t>
            </a:r>
            <a:endParaRPr/>
          </a:p>
          <a:p>
            <a:pPr indent="-228600" lvl="0" marL="228600" rtl="0" algn="l">
              <a:lnSpc>
                <a:spcPct val="90000"/>
              </a:lnSpc>
              <a:spcBef>
                <a:spcPts val="1000"/>
              </a:spcBef>
              <a:spcAft>
                <a:spcPts val="0"/>
              </a:spcAft>
              <a:buClr>
                <a:schemeClr val="dk1"/>
              </a:buClr>
              <a:buSzPct val="100000"/>
              <a:buChar char="•"/>
            </a:pPr>
            <a:r>
              <a:rPr lang="en-US"/>
              <a:t>N1-3: bé ho khan, sổ mũi. Không sốt, không khó thở, không đau họng, ăn uống được, tiêu bình thường. Không điều trị gì. Bé tiểu vàng trong, nhiều bọt. Mẹ nhúng que thử nước tiểu của bé: vàng --&gt; xanh.</a:t>
            </a:r>
            <a:endParaRPr/>
          </a:p>
          <a:p>
            <a:pPr indent="-228600" lvl="0" marL="228600" rtl="0" algn="l">
              <a:lnSpc>
                <a:spcPct val="90000"/>
              </a:lnSpc>
              <a:spcBef>
                <a:spcPts val="1000"/>
              </a:spcBef>
              <a:spcAft>
                <a:spcPts val="0"/>
              </a:spcAft>
              <a:buClr>
                <a:schemeClr val="dk1"/>
              </a:buClr>
              <a:buSzPct val="100000"/>
              <a:buChar char="•"/>
            </a:pPr>
            <a:r>
              <a:rPr lang="en-US"/>
              <a:t>N4: hết ho khan, hết sổ mũi. Bé phù nhẹ 2 chân, không đau, không ngứa, cân nặng thay đổi không rõ. Que thử nước tiểu màu xanh.</a:t>
            </a:r>
            <a:endParaRPr/>
          </a:p>
          <a:p>
            <a:pPr indent="-228600" lvl="0" marL="228600" rtl="0" algn="l">
              <a:lnSpc>
                <a:spcPct val="90000"/>
              </a:lnSpc>
              <a:spcBef>
                <a:spcPts val="1000"/>
              </a:spcBef>
              <a:spcAft>
                <a:spcPts val="0"/>
              </a:spcAft>
              <a:buClr>
                <a:schemeClr val="dk1"/>
              </a:buClr>
              <a:buSzPct val="100000"/>
              <a:buChar char="•"/>
            </a:pPr>
            <a:r>
              <a:rPr lang="en-US"/>
              <a:t>N5: sau ăn tối ở nhà 30 phút, bé buồn nôn, nôn 2 lần, ra thức ăn vừa mới ăn, không lẫn máu, không nôn vọt. Không đau bụng, không tiêu chảy, không sốt. Bé mệt nhiều. Tiểu ít khoảng 500ml/ngày. Còn phù nhẹ 2 chân. Que thử nước tiểu màu xanh.</a:t>
            </a:r>
            <a:endParaRPr/>
          </a:p>
          <a:p>
            <a:pPr indent="-228600" lvl="0" marL="228600" rtl="0" algn="l">
              <a:lnSpc>
                <a:spcPct val="90000"/>
              </a:lnSpc>
              <a:spcBef>
                <a:spcPts val="1000"/>
              </a:spcBef>
              <a:spcAft>
                <a:spcPts val="0"/>
              </a:spcAft>
              <a:buClr>
                <a:schemeClr val="dk1"/>
              </a:buClr>
              <a:buSzPct val="100000"/>
              <a:buChar char="•"/>
            </a:pPr>
            <a:r>
              <a:rPr lang="en-US"/>
              <a:t>Nhập cấp cứu BV Nhi đồng 2.</a:t>
            </a:r>
            <a:endParaRPr/>
          </a:p>
          <a:p>
            <a:pPr indent="-228600" lvl="0" marL="228600" rtl="0" algn="l">
              <a:lnSpc>
                <a:spcPct val="90000"/>
              </a:lnSpc>
              <a:spcBef>
                <a:spcPts val="1000"/>
              </a:spcBef>
              <a:spcAft>
                <a:spcPts val="0"/>
              </a:spcAft>
              <a:buClr>
                <a:schemeClr val="dk1"/>
              </a:buClr>
              <a:buSzPct val="100000"/>
              <a:buChar char="•"/>
            </a:pPr>
            <a:r>
              <a:rPr lang="en-US"/>
              <a:t>CN bình thường trước đợt bệnh này là 29,5 kg.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TIÊN LƯỢNG</a:t>
            </a:r>
            <a:endParaRPr b="1"/>
          </a:p>
        </p:txBody>
      </p:sp>
      <p:sp>
        <p:nvSpPr>
          <p:cNvPr id="308" name="Google Shape;30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t>Tiên lượng gần</a:t>
            </a:r>
            <a:endParaRPr/>
          </a:p>
          <a:p>
            <a:pPr indent="-228600" lvl="1" marL="685800" rtl="0" algn="l">
              <a:lnSpc>
                <a:spcPct val="150000"/>
              </a:lnSpc>
              <a:spcBef>
                <a:spcPts val="500"/>
              </a:spcBef>
              <a:spcAft>
                <a:spcPts val="0"/>
              </a:spcAft>
              <a:buClr>
                <a:schemeClr val="dk1"/>
              </a:buClr>
              <a:buSzPts val="2400"/>
              <a:buChar char="•"/>
            </a:pPr>
            <a:r>
              <a:rPr lang="en-US"/>
              <a:t>Nguy cơ tái sốc</a:t>
            </a:r>
            <a:endParaRPr/>
          </a:p>
          <a:p>
            <a:pPr indent="-228600" lvl="1" marL="685800" rtl="0" algn="l">
              <a:lnSpc>
                <a:spcPct val="150000"/>
              </a:lnSpc>
              <a:spcBef>
                <a:spcPts val="500"/>
              </a:spcBef>
              <a:spcAft>
                <a:spcPts val="0"/>
              </a:spcAft>
              <a:buClr>
                <a:schemeClr val="dk1"/>
              </a:buClr>
              <a:buSzPts val="2400"/>
              <a:buChar char="•"/>
            </a:pPr>
            <a:r>
              <a:rPr lang="en-US"/>
              <a:t>Nằm viện lâu ngày🡪 nguy cơ nhiễm trùng bệnh viện</a:t>
            </a:r>
            <a:endParaRPr/>
          </a:p>
          <a:p>
            <a:pPr indent="-228600" lvl="0" marL="228600" rtl="0" algn="l">
              <a:lnSpc>
                <a:spcPct val="150000"/>
              </a:lnSpc>
              <a:spcBef>
                <a:spcPts val="1000"/>
              </a:spcBef>
              <a:spcAft>
                <a:spcPts val="0"/>
              </a:spcAft>
              <a:buClr>
                <a:schemeClr val="dk1"/>
              </a:buClr>
              <a:buSzPts val="2800"/>
              <a:buChar char="•"/>
            </a:pPr>
            <a:r>
              <a:rPr lang="en-US"/>
              <a:t>Tiên lượng xa</a:t>
            </a:r>
            <a:endParaRPr/>
          </a:p>
          <a:p>
            <a:pPr indent="-228600" lvl="1" marL="685800" rtl="0" algn="l">
              <a:lnSpc>
                <a:spcPct val="150000"/>
              </a:lnSpc>
              <a:spcBef>
                <a:spcPts val="500"/>
              </a:spcBef>
              <a:spcAft>
                <a:spcPts val="0"/>
              </a:spcAft>
              <a:buClr>
                <a:schemeClr val="dk1"/>
              </a:buClr>
              <a:buSzPts val="2400"/>
              <a:buChar char="•"/>
            </a:pPr>
            <a:r>
              <a:rPr lang="en-US"/>
              <a:t>Chịu tác dụng phụ của Corticoid</a:t>
            </a:r>
            <a:endParaRPr/>
          </a:p>
          <a:p>
            <a:pPr indent="-228600" lvl="1" marL="685800" rtl="0" algn="l">
              <a:lnSpc>
                <a:spcPct val="150000"/>
              </a:lnSpc>
              <a:spcBef>
                <a:spcPts val="500"/>
              </a:spcBef>
              <a:spcAft>
                <a:spcPts val="0"/>
              </a:spcAft>
              <a:buClr>
                <a:schemeClr val="dk1"/>
              </a:buClr>
              <a:buSzPts val="2400"/>
              <a:buChar char="•"/>
            </a:pPr>
            <a:r>
              <a:rPr lang="en-US"/>
              <a:t>HCTH có thể khỏi bệnh hoàn toàn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III. Bệnh sử</a:t>
            </a:r>
            <a:endParaRPr/>
          </a:p>
        </p:txBody>
      </p:sp>
      <p:sp>
        <p:nvSpPr>
          <p:cNvPr id="112" name="Google Shape;11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Tình trạng lúc nhập viện</a:t>
            </a:r>
            <a:endParaRPr/>
          </a:p>
          <a:p>
            <a:pPr indent="-228600" lvl="0" marL="228600" rtl="0" algn="l">
              <a:lnSpc>
                <a:spcPct val="90000"/>
              </a:lnSpc>
              <a:spcBef>
                <a:spcPts val="1000"/>
              </a:spcBef>
              <a:spcAft>
                <a:spcPts val="0"/>
              </a:spcAft>
              <a:buClr>
                <a:schemeClr val="dk1"/>
              </a:buClr>
              <a:buSzPct val="100000"/>
              <a:buChar char="•"/>
            </a:pPr>
            <a:r>
              <a:rPr lang="en-US"/>
              <a:t>Em tỉnh</a:t>
            </a:r>
            <a:endParaRPr/>
          </a:p>
          <a:p>
            <a:pPr indent="-228600" lvl="0" marL="228600" rtl="0" algn="l">
              <a:lnSpc>
                <a:spcPct val="90000"/>
              </a:lnSpc>
              <a:spcBef>
                <a:spcPts val="1000"/>
              </a:spcBef>
              <a:spcAft>
                <a:spcPts val="0"/>
              </a:spcAft>
              <a:buClr>
                <a:schemeClr val="dk1"/>
              </a:buClr>
              <a:buSzPct val="100000"/>
              <a:buChar char="•"/>
            </a:pPr>
            <a:r>
              <a:rPr lang="en-US"/>
              <a:t>Môi hồng / khí trời</a:t>
            </a:r>
            <a:endParaRPr/>
          </a:p>
          <a:p>
            <a:pPr indent="-228600" lvl="0" marL="228600" rtl="0" algn="l">
              <a:lnSpc>
                <a:spcPct val="90000"/>
              </a:lnSpc>
              <a:spcBef>
                <a:spcPts val="1000"/>
              </a:spcBef>
              <a:spcAft>
                <a:spcPts val="0"/>
              </a:spcAft>
              <a:buClr>
                <a:schemeClr val="dk1"/>
              </a:buClr>
              <a:buSzPct val="100000"/>
              <a:buChar char="•"/>
            </a:pPr>
            <a:r>
              <a:rPr lang="en-US"/>
              <a:t>SpO2 98%</a:t>
            </a:r>
            <a:endParaRPr/>
          </a:p>
          <a:p>
            <a:pPr indent="-228600" lvl="0" marL="228600" rtl="0" algn="l">
              <a:lnSpc>
                <a:spcPct val="90000"/>
              </a:lnSpc>
              <a:spcBef>
                <a:spcPts val="1000"/>
              </a:spcBef>
              <a:spcAft>
                <a:spcPts val="0"/>
              </a:spcAft>
              <a:buClr>
                <a:schemeClr val="dk1"/>
              </a:buClr>
              <a:buSzPct val="100000"/>
              <a:buChar char="•"/>
            </a:pPr>
            <a:r>
              <a:rPr lang="en-US"/>
              <a:t>Chi mát, CRT 3s, mạch quay nhẹ 120 lần / phút</a:t>
            </a:r>
            <a:endParaRPr/>
          </a:p>
          <a:p>
            <a:pPr indent="-228600" lvl="0" marL="228600" rtl="0" algn="l">
              <a:lnSpc>
                <a:spcPct val="90000"/>
              </a:lnSpc>
              <a:spcBef>
                <a:spcPts val="1000"/>
              </a:spcBef>
              <a:spcAft>
                <a:spcPts val="0"/>
              </a:spcAft>
              <a:buClr>
                <a:schemeClr val="dk1"/>
              </a:buClr>
              <a:buSzPct val="100000"/>
              <a:buChar char="•"/>
            </a:pPr>
            <a:r>
              <a:rPr lang="en-US"/>
              <a:t>Huyết áp 100/80 mmHg</a:t>
            </a:r>
            <a:endParaRPr/>
          </a:p>
          <a:p>
            <a:pPr indent="-228600" lvl="0" marL="228600" rtl="0" algn="l">
              <a:lnSpc>
                <a:spcPct val="90000"/>
              </a:lnSpc>
              <a:spcBef>
                <a:spcPts val="1000"/>
              </a:spcBef>
              <a:spcAft>
                <a:spcPts val="0"/>
              </a:spcAft>
              <a:buClr>
                <a:schemeClr val="dk1"/>
              </a:buClr>
              <a:buSzPct val="100000"/>
              <a:buChar char="•"/>
            </a:pPr>
            <a:r>
              <a:rPr lang="en-US"/>
              <a:t>Tim đều</a:t>
            </a:r>
            <a:endParaRPr/>
          </a:p>
          <a:p>
            <a:pPr indent="-228600" lvl="0" marL="228600" rtl="0" algn="l">
              <a:lnSpc>
                <a:spcPct val="90000"/>
              </a:lnSpc>
              <a:spcBef>
                <a:spcPts val="1000"/>
              </a:spcBef>
              <a:spcAft>
                <a:spcPts val="0"/>
              </a:spcAft>
              <a:buClr>
                <a:schemeClr val="dk1"/>
              </a:buClr>
              <a:buSzPct val="100000"/>
              <a:buChar char="•"/>
            </a:pPr>
            <a:r>
              <a:rPr lang="en-US"/>
              <a:t>Phổi trong</a:t>
            </a:r>
            <a:endParaRPr/>
          </a:p>
          <a:p>
            <a:pPr indent="-228600" lvl="0" marL="228600" rtl="0" algn="l">
              <a:lnSpc>
                <a:spcPct val="90000"/>
              </a:lnSpc>
              <a:spcBef>
                <a:spcPts val="1000"/>
              </a:spcBef>
              <a:spcAft>
                <a:spcPts val="0"/>
              </a:spcAft>
              <a:buClr>
                <a:schemeClr val="dk1"/>
              </a:buClr>
              <a:buSzPct val="100000"/>
              <a:buChar char="•"/>
            </a:pPr>
            <a:r>
              <a:rPr lang="en-US"/>
              <a:t>Bụng mềm</a:t>
            </a:r>
            <a:endParaRPr/>
          </a:p>
          <a:p>
            <a:pPr indent="-228600" lvl="0" marL="228600" rtl="0" algn="l">
              <a:lnSpc>
                <a:spcPct val="90000"/>
              </a:lnSpc>
              <a:spcBef>
                <a:spcPts val="1000"/>
              </a:spcBef>
              <a:spcAft>
                <a:spcPts val="0"/>
              </a:spcAft>
              <a:buClr>
                <a:schemeClr val="dk1"/>
              </a:buClr>
              <a:buSzPct val="100000"/>
              <a:buChar char="•"/>
            </a:pPr>
            <a:r>
              <a:rPr lang="en-US"/>
              <a:t>Các cơ quan khác không ghi nhận bất thường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III. Bệnh sử</a:t>
            </a:r>
            <a:endParaRPr/>
          </a:p>
        </p:txBody>
      </p:sp>
      <p:sp>
        <p:nvSpPr>
          <p:cNvPr id="118" name="Google Shape;1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Xử trí:</a:t>
            </a:r>
            <a:endParaRPr/>
          </a:p>
          <a:p>
            <a:pPr indent="-228600" lvl="0" marL="228600" rtl="0" algn="l">
              <a:lnSpc>
                <a:spcPct val="90000"/>
              </a:lnSpc>
              <a:spcBef>
                <a:spcPts val="1000"/>
              </a:spcBef>
              <a:spcAft>
                <a:spcPts val="0"/>
              </a:spcAft>
              <a:buClr>
                <a:schemeClr val="dk1"/>
              </a:buClr>
              <a:buSzPts val="2800"/>
              <a:buChar char="•"/>
            </a:pPr>
            <a:r>
              <a:rPr lang="en-US"/>
              <a:t>Nằm đầu bằng</a:t>
            </a:r>
            <a:endParaRPr/>
          </a:p>
          <a:p>
            <a:pPr indent="-228600" lvl="0" marL="228600" rtl="0" algn="l">
              <a:lnSpc>
                <a:spcPct val="90000"/>
              </a:lnSpc>
              <a:spcBef>
                <a:spcPts val="1000"/>
              </a:spcBef>
              <a:spcAft>
                <a:spcPts val="0"/>
              </a:spcAft>
              <a:buClr>
                <a:schemeClr val="dk1"/>
              </a:buClr>
              <a:buSzPts val="2800"/>
              <a:buChar char="•"/>
            </a:pPr>
            <a:r>
              <a:rPr lang="en-US"/>
              <a:t>Thở oxy canula 3l/phút</a:t>
            </a:r>
            <a:endParaRPr/>
          </a:p>
          <a:p>
            <a:pPr indent="-228600" lvl="0" marL="228600" rtl="0" algn="l">
              <a:lnSpc>
                <a:spcPct val="90000"/>
              </a:lnSpc>
              <a:spcBef>
                <a:spcPts val="1000"/>
              </a:spcBef>
              <a:spcAft>
                <a:spcPts val="0"/>
              </a:spcAft>
              <a:buClr>
                <a:schemeClr val="dk1"/>
              </a:buClr>
              <a:buSzPts val="2800"/>
              <a:buChar char="•"/>
            </a:pPr>
            <a:r>
              <a:rPr lang="en-US"/>
              <a:t>Human Albumin Baxter 20% 50ml lấy 2 lọ (100ml)</a:t>
            </a:r>
            <a:endParaRPr/>
          </a:p>
          <a:p>
            <a:pPr indent="-228600" lvl="0" marL="228600" rtl="0" algn="l">
              <a:lnSpc>
                <a:spcPct val="90000"/>
              </a:lnSpc>
              <a:spcBef>
                <a:spcPts val="1000"/>
              </a:spcBef>
              <a:spcAft>
                <a:spcPts val="0"/>
              </a:spcAft>
              <a:buClr>
                <a:schemeClr val="dk1"/>
              </a:buClr>
              <a:buSzPts val="2800"/>
              <a:buChar char="•"/>
            </a:pPr>
            <a:r>
              <a:rPr lang="en-US"/>
              <a:t>TTM 100ml/h (0,7g/kg/h)</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Sau NV 1h30p: Em tỉnh, mạch 80 l/p, huyết áp 100/60mmHg, SpO2 100% --&gt; Nhập cấp cứu khoa Thận – Nội tiết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III. Bệnh sử</a:t>
            </a:r>
            <a:endParaRPr/>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Diễn tiến sau nhập viện</a:t>
            </a:r>
            <a:endParaRPr/>
          </a:p>
          <a:p>
            <a:pPr indent="-228600" lvl="0" marL="228600" rtl="0" algn="l">
              <a:lnSpc>
                <a:spcPct val="90000"/>
              </a:lnSpc>
              <a:spcBef>
                <a:spcPts val="1000"/>
              </a:spcBef>
              <a:spcAft>
                <a:spcPts val="0"/>
              </a:spcAft>
              <a:buClr>
                <a:schemeClr val="dk1"/>
              </a:buClr>
              <a:buSzPct val="100000"/>
              <a:buChar char="•"/>
            </a:pPr>
            <a:r>
              <a:rPr lang="en-US"/>
              <a:t>Phù nhẹ 2 chân N1 --&gt;N14 không đổi</a:t>
            </a:r>
            <a:endParaRPr/>
          </a:p>
          <a:p>
            <a:pPr indent="-228600" lvl="0" marL="228600" rtl="0" algn="l">
              <a:lnSpc>
                <a:spcPct val="90000"/>
              </a:lnSpc>
              <a:spcBef>
                <a:spcPts val="1000"/>
              </a:spcBef>
              <a:spcAft>
                <a:spcPts val="0"/>
              </a:spcAft>
              <a:buClr>
                <a:schemeClr val="dk1"/>
              </a:buClr>
              <a:buSzPct val="100000"/>
              <a:buChar char="•"/>
            </a:pPr>
            <a:r>
              <a:rPr lang="en-US"/>
              <a:t>Tiểu ít từ N1 --&gt; N14, từ 0,56ml/kg/h --&gt; 0,8ml/kg/h.</a:t>
            </a:r>
            <a:endParaRPr/>
          </a:p>
          <a:p>
            <a:pPr indent="-228600" lvl="0" marL="228600" rtl="0" algn="l">
              <a:lnSpc>
                <a:spcPct val="90000"/>
              </a:lnSpc>
              <a:spcBef>
                <a:spcPts val="1000"/>
              </a:spcBef>
              <a:spcAft>
                <a:spcPts val="0"/>
              </a:spcAft>
              <a:buClr>
                <a:schemeClr val="dk1"/>
              </a:buClr>
              <a:buSzPct val="100000"/>
              <a:buChar char="•"/>
            </a:pPr>
            <a:r>
              <a:rPr lang="en-US"/>
              <a:t>N3-N7: buồn nôn, nôn 3 lần / ngày, kèm đau thượng vị âm ỉ.</a:t>
            </a:r>
            <a:endParaRPr/>
          </a:p>
          <a:p>
            <a:pPr indent="-228600" lvl="1" marL="685800" rtl="0" algn="l">
              <a:lnSpc>
                <a:spcPct val="90000"/>
              </a:lnSpc>
              <a:spcBef>
                <a:spcPts val="500"/>
              </a:spcBef>
              <a:spcAft>
                <a:spcPts val="0"/>
              </a:spcAft>
              <a:buClr>
                <a:schemeClr val="dk1"/>
              </a:buClr>
              <a:buSzPct val="100000"/>
              <a:buChar char="•"/>
            </a:pPr>
            <a:r>
              <a:rPr lang="en-US"/>
              <a:t>2 lần tái sốc vào N5 và N7</a:t>
            </a:r>
            <a:endParaRPr/>
          </a:p>
          <a:p>
            <a:pPr indent="-228600" lvl="0" marL="228600" rtl="0" algn="l">
              <a:lnSpc>
                <a:spcPct val="90000"/>
              </a:lnSpc>
              <a:spcBef>
                <a:spcPts val="1000"/>
              </a:spcBef>
              <a:spcAft>
                <a:spcPts val="0"/>
              </a:spcAft>
              <a:buClr>
                <a:schemeClr val="dk1"/>
              </a:buClr>
              <a:buSzPct val="100000"/>
              <a:buChar char="•"/>
            </a:pPr>
            <a:r>
              <a:rPr lang="en-US"/>
              <a:t>N8-N14: tiêu lỏng 4-10 lần / ngày, nhiều nước, kèm nhầy, tanh --&gt; phân sệt vàng. KS: ceftriaxone (TMC)</a:t>
            </a:r>
            <a:endParaRPr/>
          </a:p>
          <a:p>
            <a:pPr indent="-228600" lvl="1" marL="685800" rtl="0" algn="l">
              <a:lnSpc>
                <a:spcPct val="90000"/>
              </a:lnSpc>
              <a:spcBef>
                <a:spcPts val="500"/>
              </a:spcBef>
              <a:spcAft>
                <a:spcPts val="0"/>
              </a:spcAft>
              <a:buClr>
                <a:schemeClr val="dk1"/>
              </a:buClr>
              <a:buSzPct val="100000"/>
              <a:buChar char="•"/>
            </a:pPr>
            <a:r>
              <a:rPr lang="en-US"/>
              <a:t>4 lần tái sốc vào N8, N10, N12, N14 (lần cuối vào 7h30p 16/12)</a:t>
            </a:r>
            <a:endParaRPr/>
          </a:p>
          <a:p>
            <a:pPr indent="-228600" lvl="0" marL="228600" rtl="0" algn="l">
              <a:lnSpc>
                <a:spcPct val="90000"/>
              </a:lnSpc>
              <a:spcBef>
                <a:spcPts val="1000"/>
              </a:spcBef>
              <a:spcAft>
                <a:spcPts val="0"/>
              </a:spcAft>
              <a:buClr>
                <a:schemeClr val="dk1"/>
              </a:buClr>
              <a:buSzPct val="100000"/>
              <a:buChar char="•"/>
            </a:pPr>
            <a:r>
              <a:rPr lang="en-US"/>
              <a:t>Xử trí mỗi lần sốc: Albumin 20% TTM 1g/kg/h</a:t>
            </a:r>
            <a:endParaRPr/>
          </a:p>
          <a:p>
            <a:pPr indent="-228600" lvl="0" marL="228600" rtl="0" algn="l">
              <a:lnSpc>
                <a:spcPct val="90000"/>
              </a:lnSpc>
              <a:spcBef>
                <a:spcPts val="1000"/>
              </a:spcBef>
              <a:spcAft>
                <a:spcPts val="0"/>
              </a:spcAft>
              <a:buClr>
                <a:schemeClr val="dk1"/>
              </a:buClr>
              <a:buSzPct val="100000"/>
              <a:buChar char="•"/>
            </a:pPr>
            <a:r>
              <a:rPr lang="en-US"/>
              <a:t>Tại thời điểm khám: N14</a:t>
            </a:r>
            <a:endParaRPr/>
          </a:p>
          <a:p>
            <a:pPr indent="-228600" lvl="1" marL="685800" rtl="0" algn="l">
              <a:lnSpc>
                <a:spcPct val="90000"/>
              </a:lnSpc>
              <a:spcBef>
                <a:spcPts val="500"/>
              </a:spcBef>
              <a:spcAft>
                <a:spcPts val="0"/>
              </a:spcAft>
              <a:buClr>
                <a:schemeClr val="dk1"/>
              </a:buClr>
              <a:buSzPct val="100000"/>
              <a:buChar char="•"/>
            </a:pPr>
            <a:r>
              <a:rPr lang="en-US"/>
              <a:t>Không ho, không sốt, không nôn, không đau bụng. Ngày qua tiêu phân sệt 5 lần, có nhầy, không máu. Uống được 1000ml/24h.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838200" y="434340"/>
            <a:ext cx="10515600" cy="574262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N1-2: tiểu không rõ lượng, phù nhẹ 2 chân, CN 29,5kg. Không nôn</a:t>
            </a:r>
            <a:endParaRPr/>
          </a:p>
          <a:p>
            <a:pPr indent="-228600" lvl="0" marL="228600" rtl="0" algn="l">
              <a:lnSpc>
                <a:spcPct val="90000"/>
              </a:lnSpc>
              <a:spcBef>
                <a:spcPts val="1000"/>
              </a:spcBef>
              <a:spcAft>
                <a:spcPts val="0"/>
              </a:spcAft>
              <a:buClr>
                <a:schemeClr val="dk1"/>
              </a:buClr>
              <a:buSzPts val="2800"/>
              <a:buChar char="•"/>
            </a:pPr>
            <a:r>
              <a:rPr lang="en-US"/>
              <a:t>N3: tiểu 500ml/ngày = 0,7ml/kg/h, còn phù. CN 29,5kg. Đau thượng vị âm ỉ.</a:t>
            </a:r>
            <a:endParaRPr/>
          </a:p>
          <a:p>
            <a:pPr indent="-228600" lvl="0" marL="228600" rtl="0" algn="l">
              <a:lnSpc>
                <a:spcPct val="90000"/>
              </a:lnSpc>
              <a:spcBef>
                <a:spcPts val="1000"/>
              </a:spcBef>
              <a:spcAft>
                <a:spcPts val="0"/>
              </a:spcAft>
              <a:buClr>
                <a:schemeClr val="dk1"/>
              </a:buClr>
              <a:buSzPts val="2800"/>
              <a:buChar char="•"/>
            </a:pPr>
            <a:r>
              <a:rPr lang="en-US"/>
              <a:t>N4: tiểu 400ml/ngày = 0,56ml/kg/h, còn phù. CN 29,5kg. Nôn 3 lần, sau ăn, còn đau thượng vị.</a:t>
            </a:r>
            <a:endParaRPr/>
          </a:p>
          <a:p>
            <a:pPr indent="-228600" lvl="0" marL="228600" rtl="0" algn="l">
              <a:lnSpc>
                <a:spcPct val="90000"/>
              </a:lnSpc>
              <a:spcBef>
                <a:spcPts val="1000"/>
              </a:spcBef>
              <a:spcAft>
                <a:spcPts val="0"/>
              </a:spcAft>
              <a:buClr>
                <a:schemeClr val="dk1"/>
              </a:buClr>
              <a:buSzPts val="2800"/>
              <a:buChar char="•"/>
            </a:pPr>
            <a:r>
              <a:rPr lang="en-US"/>
              <a:t>N5: tiểu 400ml/ngày = 0,56ml/kg/h, còn phù. CN 29,5kg. Buồn nôn, không nôn, hết đau thượng vị.</a:t>
            </a:r>
            <a:endParaRPr/>
          </a:p>
          <a:p>
            <a:pPr indent="-228600" lvl="1" marL="685800" rtl="0" algn="l">
              <a:lnSpc>
                <a:spcPct val="90000"/>
              </a:lnSpc>
              <a:spcBef>
                <a:spcPts val="500"/>
              </a:spcBef>
              <a:spcAft>
                <a:spcPts val="0"/>
              </a:spcAft>
              <a:buClr>
                <a:schemeClr val="dk1"/>
              </a:buClr>
              <a:buSzPts val="2400"/>
              <a:buChar char="•"/>
            </a:pPr>
            <a:r>
              <a:rPr lang="en-US"/>
              <a:t>Tái sốc lần 1: HA 100/80, mạch 130 l/p, nhẹ. Điều trị Albumin TTM. Sau điều trị, bé ra sốc.</a:t>
            </a:r>
            <a:endParaRPr/>
          </a:p>
          <a:p>
            <a:pPr indent="-228600" lvl="0" marL="228600" rtl="0" algn="l">
              <a:lnSpc>
                <a:spcPct val="90000"/>
              </a:lnSpc>
              <a:spcBef>
                <a:spcPts val="1000"/>
              </a:spcBef>
              <a:spcAft>
                <a:spcPts val="0"/>
              </a:spcAft>
              <a:buClr>
                <a:schemeClr val="dk1"/>
              </a:buClr>
              <a:buSzPts val="2800"/>
              <a:buChar char="•"/>
            </a:pPr>
            <a:r>
              <a:rPr lang="en-US"/>
              <a:t>N6: tiểu 500ml/ngày = 0,7ml/kg/h, còn phù. CN 29kg. Giảm buồn nôn.</a:t>
            </a:r>
            <a:endParaRPr/>
          </a:p>
          <a:p>
            <a:pPr indent="-228600" lvl="0" marL="228600" rtl="0" algn="l">
              <a:lnSpc>
                <a:spcPct val="90000"/>
              </a:lnSpc>
              <a:spcBef>
                <a:spcPts val="1000"/>
              </a:spcBef>
              <a:spcAft>
                <a:spcPts val="0"/>
              </a:spcAft>
              <a:buClr>
                <a:schemeClr val="dk1"/>
              </a:buClr>
              <a:buSzPts val="2800"/>
              <a:buChar char="•"/>
            </a:pPr>
            <a:r>
              <a:rPr lang="en-US"/>
              <a:t>N7: tiểu 500ml/ngày = 0,7ml/kg/h, còn phù, CN 30kg. ho đàm, nôn ói nhiều. Điều trị Amoxicilin + acid clavulanic.</a:t>
            </a:r>
            <a:endParaRPr/>
          </a:p>
          <a:p>
            <a:pPr indent="-228600" lvl="1" marL="685800" rtl="0" algn="l">
              <a:lnSpc>
                <a:spcPct val="90000"/>
              </a:lnSpc>
              <a:spcBef>
                <a:spcPts val="500"/>
              </a:spcBef>
              <a:spcAft>
                <a:spcPts val="0"/>
              </a:spcAft>
              <a:buClr>
                <a:schemeClr val="dk1"/>
              </a:buClr>
              <a:buSzPts val="2400"/>
              <a:buChar char="•"/>
            </a:pPr>
            <a:r>
              <a:rPr lang="en-US"/>
              <a:t>Tái sốc lần 2: HA 80/65, mạch 100l/p. Điều trị Albumin TTM. Sau điều trị, bé ra sốc.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9"/>
          <p:cNvSpPr txBox="1"/>
          <p:nvPr>
            <p:ph idx="1" type="body"/>
          </p:nvPr>
        </p:nvSpPr>
        <p:spPr>
          <a:xfrm>
            <a:off x="838200" y="342900"/>
            <a:ext cx="10515600" cy="583406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N8: tiểu 400ml/ngày = 0,56ml/kg/h, còn phù, CN 29,5kg. Tiêu lỏng 4 lần, nước, không nhầy máu, còn ho, không nôn. Điều trị: Prednisone --&gt; Methylprednisone 60mg (TMC). KS: Ceftriaxone (TMC)</a:t>
            </a:r>
            <a:endParaRPr/>
          </a:p>
          <a:p>
            <a:pPr indent="-228600" lvl="1" marL="685800" rtl="0" algn="l">
              <a:lnSpc>
                <a:spcPct val="90000"/>
              </a:lnSpc>
              <a:spcBef>
                <a:spcPts val="500"/>
              </a:spcBef>
              <a:spcAft>
                <a:spcPts val="0"/>
              </a:spcAft>
              <a:buClr>
                <a:schemeClr val="dk1"/>
              </a:buClr>
              <a:buSzPct val="100000"/>
              <a:buChar char="•"/>
            </a:pPr>
            <a:r>
              <a:rPr lang="en-US"/>
              <a:t>Tái sốc lần 3: HA 90/70, mạch 130l/p. Điều trị Albumin TTM. Sau điều trị, bé ra sốc.</a:t>
            </a:r>
            <a:endParaRPr/>
          </a:p>
          <a:p>
            <a:pPr indent="-228600" lvl="0" marL="228600" rtl="0" algn="l">
              <a:lnSpc>
                <a:spcPct val="90000"/>
              </a:lnSpc>
              <a:spcBef>
                <a:spcPts val="1000"/>
              </a:spcBef>
              <a:spcAft>
                <a:spcPts val="0"/>
              </a:spcAft>
              <a:buClr>
                <a:schemeClr val="dk1"/>
              </a:buClr>
              <a:buSzPct val="100000"/>
              <a:buChar char="•"/>
            </a:pPr>
            <a:r>
              <a:rPr lang="en-US"/>
              <a:t>N9: tiểu không rõ lượng, còn phù, CN 29,5kg. tiêu lỏng 5 lần.</a:t>
            </a:r>
            <a:endParaRPr/>
          </a:p>
          <a:p>
            <a:pPr indent="-228600" lvl="0" marL="228600" rtl="0" algn="l">
              <a:lnSpc>
                <a:spcPct val="90000"/>
              </a:lnSpc>
              <a:spcBef>
                <a:spcPts val="1000"/>
              </a:spcBef>
              <a:spcAft>
                <a:spcPts val="0"/>
              </a:spcAft>
              <a:buClr>
                <a:schemeClr val="dk1"/>
              </a:buClr>
              <a:buSzPct val="100000"/>
              <a:buChar char="•"/>
            </a:pPr>
            <a:r>
              <a:rPr lang="en-US"/>
              <a:t>N10: tiểu không rõ lượng, còn phù, CN 29,5kg. tiêu lỏng 6 lần, lượng nhiều.</a:t>
            </a:r>
            <a:endParaRPr/>
          </a:p>
          <a:p>
            <a:pPr indent="-228600" lvl="1" marL="685800" rtl="0" algn="l">
              <a:lnSpc>
                <a:spcPct val="90000"/>
              </a:lnSpc>
              <a:spcBef>
                <a:spcPts val="500"/>
              </a:spcBef>
              <a:spcAft>
                <a:spcPts val="0"/>
              </a:spcAft>
              <a:buClr>
                <a:schemeClr val="dk1"/>
              </a:buClr>
              <a:buSzPct val="100000"/>
              <a:buChar char="•"/>
            </a:pPr>
            <a:r>
              <a:rPr lang="en-US"/>
              <a:t>Tái sốc lần 4: HA 100/80, mạch 110l/p. Điều trị Albumin TTM. Sau điều trị, bé ra sốc.</a:t>
            </a:r>
            <a:endParaRPr/>
          </a:p>
          <a:p>
            <a:pPr indent="-228600" lvl="0" marL="228600" rtl="0" algn="l">
              <a:lnSpc>
                <a:spcPct val="90000"/>
              </a:lnSpc>
              <a:spcBef>
                <a:spcPts val="1000"/>
              </a:spcBef>
              <a:spcAft>
                <a:spcPts val="0"/>
              </a:spcAft>
              <a:buClr>
                <a:schemeClr val="dk1"/>
              </a:buClr>
              <a:buSzPct val="100000"/>
              <a:buChar char="•"/>
            </a:pPr>
            <a:r>
              <a:rPr lang="en-US"/>
              <a:t>N11: tiểu không rõ lượng, còn phù, CN 28,5kg. tiêu phân sệt hơn 4-5 lần.</a:t>
            </a:r>
            <a:endParaRPr/>
          </a:p>
          <a:p>
            <a:pPr indent="-228600" lvl="0" marL="228600" rtl="0" algn="l">
              <a:lnSpc>
                <a:spcPct val="90000"/>
              </a:lnSpc>
              <a:spcBef>
                <a:spcPts val="1000"/>
              </a:spcBef>
              <a:spcAft>
                <a:spcPts val="0"/>
              </a:spcAft>
              <a:buClr>
                <a:schemeClr val="dk1"/>
              </a:buClr>
              <a:buSzPct val="100000"/>
              <a:buChar char="•"/>
            </a:pPr>
            <a:r>
              <a:rPr lang="en-US"/>
              <a:t>N12: tiểu 400ml/ngày = 0,56ml/kg/h, CN 28,5kg. tiêu phân sệt 4-5 lần.</a:t>
            </a:r>
            <a:endParaRPr/>
          </a:p>
          <a:p>
            <a:pPr indent="-228600" lvl="1" marL="685800" rtl="0" algn="l">
              <a:lnSpc>
                <a:spcPct val="90000"/>
              </a:lnSpc>
              <a:spcBef>
                <a:spcPts val="500"/>
              </a:spcBef>
              <a:spcAft>
                <a:spcPts val="0"/>
              </a:spcAft>
              <a:buClr>
                <a:schemeClr val="dk1"/>
              </a:buClr>
              <a:buSzPct val="100000"/>
              <a:buChar char="•"/>
            </a:pPr>
            <a:r>
              <a:rPr lang="en-US"/>
              <a:t>Tái sốc lần 5: HA 100/80. Điều trị Albumin TTM. Sau điều trị, bé ra sốc.</a:t>
            </a:r>
            <a:endParaRPr/>
          </a:p>
          <a:p>
            <a:pPr indent="-228600" lvl="0" marL="228600" rtl="0" algn="l">
              <a:lnSpc>
                <a:spcPct val="90000"/>
              </a:lnSpc>
              <a:spcBef>
                <a:spcPts val="1000"/>
              </a:spcBef>
              <a:spcAft>
                <a:spcPts val="0"/>
              </a:spcAft>
              <a:buClr>
                <a:schemeClr val="dk1"/>
              </a:buClr>
              <a:buSzPct val="100000"/>
              <a:buChar char="•"/>
            </a:pPr>
            <a:r>
              <a:rPr lang="en-US"/>
              <a:t>N13: tiểu 500ml/ngày = 0,7ml/kg/h, CN 29,5kg. tiêu phân sệt 3 lần.</a:t>
            </a:r>
            <a:endParaRPr/>
          </a:p>
          <a:p>
            <a:pPr indent="-228600" lvl="0" marL="228600" rtl="0" algn="l">
              <a:lnSpc>
                <a:spcPct val="90000"/>
              </a:lnSpc>
              <a:spcBef>
                <a:spcPts val="1000"/>
              </a:spcBef>
              <a:spcAft>
                <a:spcPts val="0"/>
              </a:spcAft>
              <a:buClr>
                <a:schemeClr val="dk1"/>
              </a:buClr>
              <a:buSzPct val="100000"/>
              <a:buChar char="•"/>
            </a:pPr>
            <a:r>
              <a:rPr lang="en-US"/>
              <a:t>Ngày khám:</a:t>
            </a:r>
            <a:endParaRPr/>
          </a:p>
          <a:p>
            <a:pPr indent="-228600" lvl="1" marL="685800" rtl="0" algn="l">
              <a:lnSpc>
                <a:spcPct val="90000"/>
              </a:lnSpc>
              <a:spcBef>
                <a:spcPts val="500"/>
              </a:spcBef>
              <a:spcAft>
                <a:spcPts val="0"/>
              </a:spcAft>
              <a:buClr>
                <a:schemeClr val="dk1"/>
              </a:buClr>
              <a:buSzPct val="100000"/>
              <a:buChar char="•"/>
            </a:pPr>
            <a:r>
              <a:rPr lang="en-US"/>
              <a:t>Sáng ngày khám: tái sốc lần 6</a:t>
            </a:r>
            <a:endParaRPr/>
          </a:p>
          <a:p>
            <a:pPr indent="-228600" lvl="1" marL="685800" rtl="0" algn="l">
              <a:lnSpc>
                <a:spcPct val="90000"/>
              </a:lnSpc>
              <a:spcBef>
                <a:spcPts val="500"/>
              </a:spcBef>
              <a:spcAft>
                <a:spcPts val="0"/>
              </a:spcAft>
              <a:buClr>
                <a:schemeClr val="dk1"/>
              </a:buClr>
              <a:buSzPct val="100000"/>
              <a:buChar char="•"/>
            </a:pPr>
            <a:r>
              <a:rPr lang="en-US"/>
              <a:t>Không ho, không sốt, không nôn, không đau bụng. Ngày qua tiêu phân sệt 5 lần, có nhầy, không máu. Uống được 1000ml/24h.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2019-12-17T13:56:03Z</dcterms:created>
  <dc:creator>Administrator</dc:creator>
</cp:coreProperties>
</file>