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Tahom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iBUWMuW6GoiaQoeTkjo3vCr+nK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6974CD-09A5-4782-9217-74F9E1BEF51D}">
  <a:tblStyle styleId="{B46974CD-09A5-4782-9217-74F9E1BEF51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909AA78-BD4B-43AB-A0D8-6F16147B4DB3}"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u="none" cap="none" strike="noStrike">
                <a:solidFill>
                  <a:schemeClr val="dk1"/>
                </a:solidFill>
                <a:latin typeface="Arial"/>
                <a:ea typeface="Arial"/>
                <a:cs typeface="Arial"/>
                <a:sym typeface="Arial"/>
              </a:rPr>
              <a:t>‹#›</a:t>
            </a:fld>
            <a:endParaRPr b="1" i="1" sz="1200" u="none" cap="none" strike="noStrike">
              <a:solidFill>
                <a:schemeClr val="dk1"/>
              </a:solidFill>
              <a:latin typeface="Arial"/>
              <a:ea typeface="Arial"/>
              <a:cs typeface="Arial"/>
              <a:sym typeface="Arial"/>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u="none" cap="none" strike="noStrike">
                <a:solidFill>
                  <a:schemeClr val="dk1"/>
                </a:solidFill>
                <a:latin typeface="Arial"/>
                <a:ea typeface="Arial"/>
                <a:cs typeface="Arial"/>
                <a:sym typeface="Arial"/>
              </a:rPr>
              <a:t>‹#›</a:t>
            </a:fld>
            <a:endParaRPr b="1" i="1" sz="1200" u="none" cap="none" strike="noStrike">
              <a:solidFill>
                <a:schemeClr val="dk1"/>
              </a:solidFill>
              <a:latin typeface="Arial"/>
              <a:ea typeface="Arial"/>
              <a:cs typeface="Arial"/>
              <a:sym typeface="Arial"/>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310" name="Google Shape;31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319" name="Google Shape;31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334" name="Google Shape;3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346" name="Google Shape;3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u="none" cap="none" strike="noStrike">
                <a:solidFill>
                  <a:schemeClr val="dk1"/>
                </a:solidFill>
                <a:latin typeface="Arial"/>
                <a:ea typeface="Arial"/>
                <a:cs typeface="Arial"/>
                <a:sym typeface="Arial"/>
              </a:rPr>
              <a:t>‹#›</a:t>
            </a:fld>
            <a:endParaRPr b="1" i="1" sz="1200" u="none" cap="none" strike="noStrike">
              <a:solidFill>
                <a:schemeClr val="dk1"/>
              </a:solidFill>
              <a:latin typeface="Arial"/>
              <a:ea typeface="Arial"/>
              <a:cs typeface="Arial"/>
              <a:sym typeface="Arial"/>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375" name="Google Shape;3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391" name="Google Shape;39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400" name="Google Shape;40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418" name="Google Shape;41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427" name="Google Shape;42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u="none" cap="none" strike="noStrike">
                <a:solidFill>
                  <a:schemeClr val="dk1"/>
                </a:solidFill>
                <a:latin typeface="Arial"/>
                <a:ea typeface="Arial"/>
                <a:cs typeface="Arial"/>
                <a:sym typeface="Arial"/>
              </a:rPr>
              <a:t>‹#›</a:t>
            </a:fld>
            <a:endParaRPr b="1" i="1" sz="1200" u="none" cap="none" strike="noStrike">
              <a:solidFill>
                <a:schemeClr val="dk1"/>
              </a:solidFill>
              <a:latin typeface="Arial"/>
              <a:ea typeface="Arial"/>
              <a:cs typeface="Arial"/>
              <a:sym typeface="Arial"/>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469" name="Google Shape;46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a:solidFill>
                  <a:schemeClr val="dk1"/>
                </a:solidFill>
                <a:latin typeface="Arial"/>
                <a:ea typeface="Arial"/>
                <a:cs typeface="Arial"/>
                <a:sym typeface="Arial"/>
              </a:rPr>
              <a:t>‹#›</a:t>
            </a:fld>
            <a:endParaRPr b="1" i="1" sz="1200">
              <a:solidFill>
                <a:schemeClr val="dk1"/>
              </a:solidFill>
              <a:latin typeface="Arial"/>
              <a:ea typeface="Arial"/>
              <a:cs typeface="Arial"/>
              <a:sym typeface="Arial"/>
            </a:endParaRPr>
          </a:p>
        </p:txBody>
      </p:sp>
      <p:sp>
        <p:nvSpPr>
          <p:cNvPr id="478" name="Google Shape;47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u="none" cap="none" strike="noStrike">
                <a:solidFill>
                  <a:schemeClr val="dk1"/>
                </a:solidFill>
                <a:latin typeface="Arial"/>
                <a:ea typeface="Arial"/>
                <a:cs typeface="Arial"/>
                <a:sym typeface="Arial"/>
              </a:rPr>
              <a:t>‹#›</a:t>
            </a:fld>
            <a:endParaRPr b="1" i="1" sz="1200" u="none" cap="none" strike="noStrike">
              <a:solidFill>
                <a:schemeClr val="dk1"/>
              </a:solidFill>
              <a:latin typeface="Arial"/>
              <a:ea typeface="Arial"/>
              <a:cs typeface="Arial"/>
              <a:sym typeface="Arial"/>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1" lang="en-US" sz="1200" u="none" cap="none" strike="noStrike">
                <a:solidFill>
                  <a:schemeClr val="dk1"/>
                </a:solidFill>
                <a:latin typeface="Arial"/>
                <a:ea typeface="Arial"/>
                <a:cs typeface="Arial"/>
                <a:sym typeface="Arial"/>
              </a:rPr>
              <a:t>‹#›</a:t>
            </a:fld>
            <a:endParaRPr b="1" i="1" sz="1200" u="none" cap="none" strike="noStrike">
              <a:solidFill>
                <a:schemeClr val="dk1"/>
              </a:solidFill>
              <a:latin typeface="Arial"/>
              <a:ea typeface="Arial"/>
              <a:cs typeface="Arial"/>
              <a:sym typeface="Arial"/>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5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5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4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5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5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5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97" name="Google Shape;97;p1"/>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98" name="Google Shape;98;p1"/>
          <p:cNvSpPr/>
          <p:nvPr/>
        </p:nvSpPr>
        <p:spPr>
          <a:xfrm>
            <a:off x="2388672" y="2020358"/>
            <a:ext cx="7772400" cy="2167329"/>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CBL Y6</a:t>
            </a:r>
            <a:endParaRPr b="1"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TIẾP CẬN TRẺ TÍM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0"/>
          <p:cNvPicPr preferRelativeResize="0"/>
          <p:nvPr/>
        </p:nvPicPr>
        <p:blipFill rotWithShape="1">
          <a:blip r:embed="rId3">
            <a:alphaModFix/>
          </a:blip>
          <a:srcRect b="0" l="0" r="0" t="0"/>
          <a:stretch/>
        </p:blipFill>
        <p:spPr>
          <a:xfrm>
            <a:off x="2269332" y="1690944"/>
            <a:ext cx="7408863" cy="4355458"/>
          </a:xfrm>
          <a:prstGeom prst="rect">
            <a:avLst/>
          </a:prstGeom>
          <a:noFill/>
          <a:ln>
            <a:noFill/>
          </a:ln>
        </p:spPr>
      </p:pic>
      <p:pic>
        <p:nvPicPr>
          <p:cNvPr id="178" name="Google Shape;178;p10"/>
          <p:cNvPicPr preferRelativeResize="0"/>
          <p:nvPr/>
        </p:nvPicPr>
        <p:blipFill rotWithShape="1">
          <a:blip r:embed="rId4">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79" name="Google Shape;179;p10"/>
          <p:cNvPicPr preferRelativeResize="0"/>
          <p:nvPr/>
        </p:nvPicPr>
        <p:blipFill rotWithShape="1">
          <a:blip r:embed="rId5">
            <a:alphaModFix/>
          </a:blip>
          <a:srcRect b="0" l="0" r="0" t="0"/>
          <a:stretch/>
        </p:blipFill>
        <p:spPr>
          <a:xfrm>
            <a:off x="10645604" y="45265"/>
            <a:ext cx="1519237" cy="1539875"/>
          </a:xfrm>
          <a:prstGeom prst="rect">
            <a:avLst/>
          </a:prstGeom>
          <a:noFill/>
          <a:ln>
            <a:noFill/>
          </a:ln>
        </p:spPr>
      </p:pic>
      <p:sp>
        <p:nvSpPr>
          <p:cNvPr id="180" name="Google Shape;180;p10"/>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TIẾP CẬN TÍM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11"/>
          <p:cNvGraphicFramePr/>
          <p:nvPr/>
        </p:nvGraphicFramePr>
        <p:xfrm>
          <a:off x="1105149" y="2151928"/>
          <a:ext cx="3000000" cy="3000000"/>
        </p:xfrm>
        <a:graphic>
          <a:graphicData uri="http://schemas.openxmlformats.org/drawingml/2006/table">
            <a:tbl>
              <a:tblPr>
                <a:noFill/>
                <a:tableStyleId>{B46974CD-09A5-4782-9217-74F9E1BEF51D}</a:tableStyleId>
              </a:tblPr>
              <a:tblGrid>
                <a:gridCol w="1451950"/>
                <a:gridCol w="2045900"/>
                <a:gridCol w="2232925"/>
                <a:gridCol w="2125450"/>
                <a:gridCol w="2125450"/>
              </a:tblGrid>
              <a:tr h="453700">
                <a:tc>
                  <a:txBody>
                    <a:bodyPr/>
                    <a:lstStyle/>
                    <a:p>
                      <a:pPr indent="0" lvl="0" marL="0" marR="0" rtl="0" algn="ctr">
                        <a:spcBef>
                          <a:spcPts val="0"/>
                        </a:spcBef>
                        <a:spcAft>
                          <a:spcPts val="0"/>
                        </a:spcAft>
                        <a:buNone/>
                      </a:pPr>
                      <a:r>
                        <a:rPr b="1" lang="en-US" sz="2000" u="none" cap="none" strike="noStrike">
                          <a:solidFill>
                            <a:schemeClr val="dk1"/>
                          </a:solidFill>
                          <a:latin typeface="Arial"/>
                          <a:ea typeface="Arial"/>
                          <a:cs typeface="Arial"/>
                          <a:sym typeface="Arial"/>
                        </a:rPr>
                        <a:t>Sơ sinh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b="1" lang="en-US" sz="2000" u="none" cap="none" strike="noStrike">
                          <a:solidFill>
                            <a:schemeClr val="dk1"/>
                          </a:solidFill>
                          <a:latin typeface="Arial"/>
                          <a:ea typeface="Arial"/>
                          <a:cs typeface="Arial"/>
                          <a:sym typeface="Arial"/>
                        </a:rPr>
                        <a:t>1-6 tháng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b="1" lang="en-US" sz="2000" u="none" cap="none" strike="noStrike">
                          <a:solidFill>
                            <a:schemeClr val="dk1"/>
                          </a:solidFill>
                          <a:latin typeface="Arial"/>
                          <a:ea typeface="Arial"/>
                          <a:cs typeface="Arial"/>
                          <a:sym typeface="Arial"/>
                        </a:rPr>
                        <a:t>6-12 tháng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b="1" lang="en-US" sz="2000" u="none" cap="none" strike="noStrike">
                          <a:solidFill>
                            <a:schemeClr val="dk1"/>
                          </a:solidFill>
                          <a:latin typeface="Arial"/>
                          <a:ea typeface="Arial"/>
                          <a:cs typeface="Arial"/>
                          <a:sym typeface="Arial"/>
                        </a:rPr>
                        <a:t>1-5 tuổi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None/>
                      </a:pPr>
                      <a:r>
                        <a:rPr b="1" lang="en-US" sz="2000" u="none" cap="none" strike="noStrike">
                          <a:solidFill>
                            <a:schemeClr val="dk1"/>
                          </a:solidFill>
                          <a:latin typeface="Arial"/>
                          <a:ea typeface="Arial"/>
                          <a:cs typeface="Arial"/>
                          <a:sym typeface="Arial"/>
                        </a:rPr>
                        <a:t>&gt;5 tuổi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2626625">
                <a:tc>
                  <a:txBody>
                    <a:bodyPr/>
                    <a:lstStyle/>
                    <a:p>
                      <a:pPr indent="0" lvl="0" marL="0" marR="0" rtl="0" algn="l">
                        <a:spcBef>
                          <a:spcPts val="0"/>
                        </a:spcBef>
                        <a:spcAft>
                          <a:spcPts val="0"/>
                        </a:spcAft>
                        <a:buNone/>
                      </a:pPr>
                      <a:r>
                        <a:rPr b="1" lang="en-US" sz="1300" u="none" cap="none" strike="noStrike">
                          <a:latin typeface="Arial"/>
                          <a:ea typeface="Arial"/>
                          <a:cs typeface="Arial"/>
                          <a:sym typeface="Arial"/>
                        </a:rPr>
                        <a:t>Group B </a:t>
                      </a:r>
                      <a:endParaRPr b="1" sz="1800">
                        <a:latin typeface="Arial"/>
                        <a:ea typeface="Arial"/>
                        <a:cs typeface="Arial"/>
                        <a:sym typeface="Arial"/>
                      </a:endParaRPr>
                    </a:p>
                    <a:p>
                      <a:pPr indent="0" lvl="0" marL="0" marR="0" rtl="0" algn="l">
                        <a:spcBef>
                          <a:spcPts val="0"/>
                        </a:spcBef>
                        <a:spcAft>
                          <a:spcPts val="0"/>
                        </a:spcAft>
                        <a:buNone/>
                      </a:pPr>
                      <a:r>
                        <a:rPr b="1" i="1" lang="en-US" sz="1300">
                          <a:latin typeface="Arial"/>
                          <a:ea typeface="Arial"/>
                          <a:cs typeface="Arial"/>
                          <a:sym typeface="Arial"/>
                        </a:rPr>
                        <a:t>Streptococcus </a:t>
                      </a:r>
                      <a:endParaRPr b="1" sz="1800">
                        <a:latin typeface="Arial"/>
                        <a:ea typeface="Arial"/>
                        <a:cs typeface="Arial"/>
                        <a:sym typeface="Arial"/>
                      </a:endParaRPr>
                    </a:p>
                    <a:p>
                      <a:pPr indent="0" lvl="0" marL="0" marR="0" rtl="0" algn="l">
                        <a:spcBef>
                          <a:spcPts val="0"/>
                        </a:spcBef>
                        <a:spcAft>
                          <a:spcPts val="0"/>
                        </a:spcAft>
                        <a:buNone/>
                      </a:pPr>
                      <a:r>
                        <a:rPr b="1" lang="en-US" sz="1300">
                          <a:latin typeface="Arial"/>
                          <a:ea typeface="Arial"/>
                          <a:cs typeface="Arial"/>
                          <a:sym typeface="Arial"/>
                        </a:rPr>
                        <a:t>Enteric Gram âm</a:t>
                      </a:r>
                      <a:br>
                        <a:rPr b="1" lang="en-US" sz="1300">
                          <a:latin typeface="Arial"/>
                          <a:ea typeface="Arial"/>
                          <a:cs typeface="Arial"/>
                          <a:sym typeface="Arial"/>
                        </a:rPr>
                      </a:br>
                      <a:r>
                        <a:rPr b="1" lang="en-US" sz="1300">
                          <a:latin typeface="Arial"/>
                          <a:ea typeface="Arial"/>
                          <a:cs typeface="Arial"/>
                          <a:sym typeface="Arial"/>
                        </a:rPr>
                        <a:t>RSV </a:t>
                      </a:r>
                      <a:endParaRPr b="1" sz="1800">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D6EE"/>
                    </a:solidFill>
                  </a:tcPr>
                </a:tc>
                <a:tc>
                  <a:txBody>
                    <a:bodyPr/>
                    <a:lstStyle/>
                    <a:p>
                      <a:pPr indent="0" lvl="0" marL="0" marR="0" rtl="0" algn="l">
                        <a:spcBef>
                          <a:spcPts val="0"/>
                        </a:spcBef>
                        <a:spcAft>
                          <a:spcPts val="0"/>
                        </a:spcAft>
                        <a:buNone/>
                      </a:pPr>
                      <a:r>
                        <a:rPr b="1" lang="en-US" sz="1300">
                          <a:latin typeface="Arial"/>
                          <a:ea typeface="Arial"/>
                          <a:cs typeface="Arial"/>
                          <a:sym typeface="Arial"/>
                        </a:rPr>
                        <a:t>Siêu vi </a:t>
                      </a:r>
                      <a:endParaRPr b="1" sz="1800">
                        <a:latin typeface="Arial"/>
                        <a:ea typeface="Arial"/>
                        <a:cs typeface="Arial"/>
                        <a:sym typeface="Arial"/>
                      </a:endParaRPr>
                    </a:p>
                    <a:p>
                      <a:pPr indent="0" lvl="0" marL="0" marR="0" rtl="0" algn="l">
                        <a:spcBef>
                          <a:spcPts val="0"/>
                        </a:spcBef>
                        <a:spcAft>
                          <a:spcPts val="0"/>
                        </a:spcAft>
                        <a:buNone/>
                      </a:pPr>
                      <a:r>
                        <a:rPr b="1" i="1" lang="en-US" sz="1300">
                          <a:latin typeface="Arial"/>
                          <a:ea typeface="Arial"/>
                          <a:cs typeface="Arial"/>
                          <a:sym typeface="Arial"/>
                        </a:rPr>
                        <a:t>Streptococcus pneumoniae Haemophilus influenzae Staphylococcus aureus Moraxella catarrhalis Chlamydia trachomatis Ureaplasma urealyticum Bordetella pertussis </a:t>
                      </a:r>
                      <a:endParaRPr b="1" sz="1800">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D6EE"/>
                    </a:solidFill>
                  </a:tcPr>
                </a:tc>
                <a:tc>
                  <a:txBody>
                    <a:bodyPr/>
                    <a:lstStyle/>
                    <a:p>
                      <a:pPr indent="0" lvl="0" marL="0" marR="0" rtl="0" algn="l">
                        <a:spcBef>
                          <a:spcPts val="0"/>
                        </a:spcBef>
                        <a:spcAft>
                          <a:spcPts val="0"/>
                        </a:spcAft>
                        <a:buNone/>
                      </a:pPr>
                      <a:r>
                        <a:rPr b="1" lang="en-US" sz="1300">
                          <a:latin typeface="Arial"/>
                          <a:ea typeface="Arial"/>
                          <a:cs typeface="Arial"/>
                          <a:sym typeface="Arial"/>
                        </a:rPr>
                        <a:t>Siêu vi </a:t>
                      </a:r>
                      <a:endParaRPr b="1" sz="1800">
                        <a:latin typeface="Arial"/>
                        <a:ea typeface="Arial"/>
                        <a:cs typeface="Arial"/>
                        <a:sym typeface="Arial"/>
                      </a:endParaRPr>
                    </a:p>
                    <a:p>
                      <a:pPr indent="0" lvl="0" marL="0" marR="0" rtl="0" algn="l">
                        <a:spcBef>
                          <a:spcPts val="0"/>
                        </a:spcBef>
                        <a:spcAft>
                          <a:spcPts val="0"/>
                        </a:spcAft>
                        <a:buNone/>
                      </a:pPr>
                      <a:r>
                        <a:rPr b="1" i="1" lang="en-US" sz="1300">
                          <a:latin typeface="Arial"/>
                          <a:ea typeface="Arial"/>
                          <a:cs typeface="Arial"/>
                          <a:sym typeface="Arial"/>
                        </a:rPr>
                        <a:t>Streptococcus pneumoniae Haemophilus influenza </a:t>
                      </a:r>
                      <a:endParaRPr b="1" sz="1800">
                        <a:latin typeface="Arial"/>
                        <a:ea typeface="Arial"/>
                        <a:cs typeface="Arial"/>
                        <a:sym typeface="Arial"/>
                      </a:endParaRPr>
                    </a:p>
                    <a:p>
                      <a:pPr indent="0" lvl="0" marL="0" marR="0" rtl="0" algn="l">
                        <a:spcBef>
                          <a:spcPts val="0"/>
                        </a:spcBef>
                        <a:spcAft>
                          <a:spcPts val="0"/>
                        </a:spcAft>
                        <a:buNone/>
                      </a:pPr>
                      <a:r>
                        <a:rPr b="1" i="1" lang="en-US" sz="1300">
                          <a:latin typeface="Arial"/>
                          <a:ea typeface="Arial"/>
                          <a:cs typeface="Arial"/>
                          <a:sym typeface="Arial"/>
                        </a:rPr>
                        <a:t>S. aureus Moraxella catarrhalis </a:t>
                      </a:r>
                      <a:endParaRPr b="1" sz="1800">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D6EE"/>
                    </a:solidFill>
                  </a:tcPr>
                </a:tc>
                <a:tc>
                  <a:txBody>
                    <a:bodyPr/>
                    <a:lstStyle/>
                    <a:p>
                      <a:pPr indent="0" lvl="0" marL="0" marR="0" rtl="0" algn="l">
                        <a:spcBef>
                          <a:spcPts val="0"/>
                        </a:spcBef>
                        <a:spcAft>
                          <a:spcPts val="0"/>
                        </a:spcAft>
                        <a:buNone/>
                      </a:pPr>
                      <a:r>
                        <a:rPr b="1" lang="en-US" sz="1300">
                          <a:latin typeface="Arial"/>
                          <a:ea typeface="Arial"/>
                          <a:cs typeface="Arial"/>
                          <a:sym typeface="Arial"/>
                        </a:rPr>
                        <a:t>Siêu vi </a:t>
                      </a:r>
                      <a:endParaRPr b="1" sz="1800">
                        <a:latin typeface="Arial"/>
                        <a:ea typeface="Arial"/>
                        <a:cs typeface="Arial"/>
                        <a:sym typeface="Arial"/>
                      </a:endParaRPr>
                    </a:p>
                    <a:p>
                      <a:pPr indent="0" lvl="0" marL="0" marR="0" rtl="0" algn="l">
                        <a:spcBef>
                          <a:spcPts val="0"/>
                        </a:spcBef>
                        <a:spcAft>
                          <a:spcPts val="0"/>
                        </a:spcAft>
                        <a:buNone/>
                      </a:pPr>
                      <a:r>
                        <a:rPr b="1" i="1" lang="en-US" sz="1300">
                          <a:latin typeface="Arial"/>
                          <a:ea typeface="Arial"/>
                          <a:cs typeface="Arial"/>
                          <a:sym typeface="Arial"/>
                        </a:rPr>
                        <a:t>M. pneumoniae S. pneumonia C.pneumoniae </a:t>
                      </a:r>
                      <a:endParaRPr b="1" sz="1800">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D6EE"/>
                    </a:solidFill>
                  </a:tcPr>
                </a:tc>
                <a:tc>
                  <a:txBody>
                    <a:bodyPr/>
                    <a:lstStyle/>
                    <a:p>
                      <a:pPr indent="0" lvl="0" marL="0" marR="0" rtl="0" algn="l">
                        <a:spcBef>
                          <a:spcPts val="0"/>
                        </a:spcBef>
                        <a:spcAft>
                          <a:spcPts val="0"/>
                        </a:spcAft>
                        <a:buNone/>
                      </a:pPr>
                      <a:r>
                        <a:rPr b="1" lang="en-US" sz="1300">
                          <a:latin typeface="Arial"/>
                          <a:ea typeface="Arial"/>
                          <a:cs typeface="Arial"/>
                          <a:sym typeface="Arial"/>
                        </a:rPr>
                        <a:t>Siêu vi </a:t>
                      </a:r>
                      <a:endParaRPr b="1" sz="1800">
                        <a:latin typeface="Arial"/>
                        <a:ea typeface="Arial"/>
                        <a:cs typeface="Arial"/>
                        <a:sym typeface="Arial"/>
                      </a:endParaRPr>
                    </a:p>
                    <a:p>
                      <a:pPr indent="0" lvl="0" marL="0" marR="0" rtl="0" algn="l">
                        <a:spcBef>
                          <a:spcPts val="0"/>
                        </a:spcBef>
                        <a:spcAft>
                          <a:spcPts val="0"/>
                        </a:spcAft>
                        <a:buNone/>
                      </a:pPr>
                      <a:r>
                        <a:rPr b="1" i="1" lang="en-US" sz="1300">
                          <a:latin typeface="Arial"/>
                          <a:ea typeface="Arial"/>
                          <a:cs typeface="Arial"/>
                          <a:sym typeface="Arial"/>
                        </a:rPr>
                        <a:t>M. pneumoniae S. pneumonia C.pneumoniae </a:t>
                      </a:r>
                      <a:endParaRPr b="1" sz="1800">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BD6EE"/>
                    </a:solidFill>
                  </a:tcPr>
                </a:tc>
              </a:tr>
            </a:tbl>
          </a:graphicData>
        </a:graphic>
      </p:graphicFrame>
      <p:pic>
        <p:nvPicPr>
          <p:cNvPr descr="page2image5793376" id="186" name="Google Shape;186;p11"/>
          <p:cNvPicPr preferRelativeResize="0"/>
          <p:nvPr/>
        </p:nvPicPr>
        <p:blipFill rotWithShape="1">
          <a:blip r:embed="rId3">
            <a:alphaModFix/>
          </a:blip>
          <a:srcRect b="0" l="0" r="0" t="0"/>
          <a:stretch/>
        </p:blipFill>
        <p:spPr>
          <a:xfrm>
            <a:off x="805181" y="2984819"/>
            <a:ext cx="45719" cy="45719"/>
          </a:xfrm>
          <a:prstGeom prst="rect">
            <a:avLst/>
          </a:prstGeom>
          <a:noFill/>
          <a:ln>
            <a:noFill/>
          </a:ln>
        </p:spPr>
      </p:pic>
      <p:pic>
        <p:nvPicPr>
          <p:cNvPr descr="page2image5793792" id="187" name="Google Shape;187;p11"/>
          <p:cNvPicPr preferRelativeResize="0"/>
          <p:nvPr/>
        </p:nvPicPr>
        <p:blipFill rotWithShape="1">
          <a:blip r:embed="rId3">
            <a:alphaModFix/>
          </a:blip>
          <a:srcRect b="0" l="0" r="0" t="0"/>
          <a:stretch/>
        </p:blipFill>
        <p:spPr>
          <a:xfrm>
            <a:off x="805181" y="2984819"/>
            <a:ext cx="45719" cy="45719"/>
          </a:xfrm>
          <a:prstGeom prst="rect">
            <a:avLst/>
          </a:prstGeom>
          <a:noFill/>
          <a:ln>
            <a:noFill/>
          </a:ln>
        </p:spPr>
      </p:pic>
      <p:pic>
        <p:nvPicPr>
          <p:cNvPr descr="page2image5794416" id="188" name="Google Shape;188;p11"/>
          <p:cNvPicPr preferRelativeResize="0"/>
          <p:nvPr/>
        </p:nvPicPr>
        <p:blipFill rotWithShape="1">
          <a:blip r:embed="rId3">
            <a:alphaModFix/>
          </a:blip>
          <a:srcRect b="0" l="0" r="0" t="0"/>
          <a:stretch/>
        </p:blipFill>
        <p:spPr>
          <a:xfrm>
            <a:off x="805181" y="2984819"/>
            <a:ext cx="45719" cy="45719"/>
          </a:xfrm>
          <a:prstGeom prst="rect">
            <a:avLst/>
          </a:prstGeom>
          <a:noFill/>
          <a:ln>
            <a:noFill/>
          </a:ln>
        </p:spPr>
      </p:pic>
      <p:pic>
        <p:nvPicPr>
          <p:cNvPr descr="page2image5794832" id="189" name="Google Shape;189;p11"/>
          <p:cNvPicPr preferRelativeResize="0"/>
          <p:nvPr/>
        </p:nvPicPr>
        <p:blipFill rotWithShape="1">
          <a:blip r:embed="rId3">
            <a:alphaModFix/>
          </a:blip>
          <a:srcRect b="0" l="0" r="0" t="0"/>
          <a:stretch/>
        </p:blipFill>
        <p:spPr>
          <a:xfrm>
            <a:off x="805181" y="2984819"/>
            <a:ext cx="45719" cy="45719"/>
          </a:xfrm>
          <a:prstGeom prst="rect">
            <a:avLst/>
          </a:prstGeom>
          <a:noFill/>
          <a:ln>
            <a:noFill/>
          </a:ln>
        </p:spPr>
      </p:pic>
      <p:sp>
        <p:nvSpPr>
          <p:cNvPr id="190" name="Google Shape;190;p11"/>
          <p:cNvSpPr/>
          <p:nvPr/>
        </p:nvSpPr>
        <p:spPr>
          <a:xfrm>
            <a:off x="2504661" y="5872316"/>
            <a:ext cx="94880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400" u="none" cap="none" strike="noStrike">
                <a:solidFill>
                  <a:srgbClr val="0070C0"/>
                </a:solidFill>
                <a:latin typeface="Arial"/>
                <a:ea typeface="Arial"/>
                <a:cs typeface="Arial"/>
                <a:sym typeface="Arial"/>
              </a:rPr>
              <a:t>Scotta MC, Marostica PJ, and Stein RT (2019). Pneumonia in children in Kendig's disorders of the respiratory tract in children, Elsevier, 9th ed, Philadelphia: 1597-1628. </a:t>
            </a:r>
            <a:endParaRPr/>
          </a:p>
        </p:txBody>
      </p:sp>
      <p:sp>
        <p:nvSpPr>
          <p:cNvPr id="191" name="Google Shape;191;p11"/>
          <p:cNvSpPr/>
          <p:nvPr/>
        </p:nvSpPr>
        <p:spPr>
          <a:xfrm>
            <a:off x="3969660" y="457712"/>
            <a:ext cx="425267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VIÊM PHỔI</a:t>
            </a:r>
            <a:endParaRPr/>
          </a:p>
        </p:txBody>
      </p:sp>
      <p:pic>
        <p:nvPicPr>
          <p:cNvPr id="192" name="Google Shape;192;p11"/>
          <p:cNvPicPr preferRelativeResize="0"/>
          <p:nvPr/>
        </p:nvPicPr>
        <p:blipFill rotWithShape="1">
          <a:blip r:embed="rId4">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93" name="Google Shape;193;p11"/>
          <p:cNvPicPr preferRelativeResize="0"/>
          <p:nvPr/>
        </p:nvPicPr>
        <p:blipFill rotWithShape="1">
          <a:blip r:embed="rId5">
            <a:alphaModFix/>
          </a:blip>
          <a:srcRect b="0" l="0" r="0" t="0"/>
          <a:stretch/>
        </p:blipFill>
        <p:spPr>
          <a:xfrm>
            <a:off x="10645604" y="45265"/>
            <a:ext cx="1519237" cy="153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idx="1" type="body"/>
          </p:nvPr>
        </p:nvSpPr>
        <p:spPr>
          <a:xfrm>
            <a:off x="1855304" y="1881808"/>
            <a:ext cx="8070573" cy="335280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Noto Sans Symbols"/>
              <a:buNone/>
            </a:pPr>
            <a:r>
              <a:rPr b="1" i="1" lang="en-US" sz="2600">
                <a:highlight>
                  <a:srgbClr val="FFFF00"/>
                </a:highlight>
                <a:latin typeface="Arial"/>
                <a:ea typeface="Arial"/>
                <a:cs typeface="Arial"/>
                <a:sym typeface="Arial"/>
              </a:rPr>
              <a:t>Tím do Hemoglobin máu bất thường </a:t>
            </a:r>
            <a:endParaRPr/>
          </a:p>
          <a:p>
            <a:pPr indent="-228600" lvl="0" marL="228600" rtl="0" algn="l">
              <a:lnSpc>
                <a:spcPct val="150000"/>
              </a:lnSpc>
              <a:spcBef>
                <a:spcPts val="1000"/>
              </a:spcBef>
              <a:spcAft>
                <a:spcPts val="0"/>
              </a:spcAft>
              <a:buClr>
                <a:schemeClr val="dk1"/>
              </a:buClr>
              <a:buSzPct val="100000"/>
              <a:buFont typeface="Noto Sans Symbols"/>
              <a:buNone/>
            </a:pPr>
            <a:r>
              <a:rPr lang="en-US" sz="2600">
                <a:latin typeface="Arial"/>
                <a:ea typeface="Arial"/>
                <a:cs typeface="Arial"/>
                <a:sym typeface="Arial"/>
              </a:rPr>
              <a:t>Tăng MetHb bẩm sinh hoặc mắc phải</a:t>
            </a:r>
            <a:endParaRPr sz="2600">
              <a:latin typeface="Arial"/>
              <a:ea typeface="Arial"/>
              <a:cs typeface="Arial"/>
              <a:sym typeface="Arial"/>
            </a:endParaRPr>
          </a:p>
          <a:p>
            <a:pPr indent="-228600" lvl="1" marL="685800" rtl="0" algn="l">
              <a:lnSpc>
                <a:spcPct val="150000"/>
              </a:lnSpc>
              <a:spcBef>
                <a:spcPts val="500"/>
              </a:spcBef>
              <a:spcAft>
                <a:spcPts val="0"/>
              </a:spcAft>
              <a:buClr>
                <a:schemeClr val="dk1"/>
              </a:buClr>
              <a:buSzPct val="100000"/>
              <a:buChar char="•"/>
            </a:pPr>
            <a:r>
              <a:rPr lang="en-US" sz="2200">
                <a:latin typeface="Arial"/>
                <a:ea typeface="Arial"/>
                <a:cs typeface="Arial"/>
                <a:sym typeface="Arial"/>
              </a:rPr>
              <a:t>Hiện diện 1 chất oxy hoá làm Fe2+ 🡪 Fe3+ trong heme</a:t>
            </a:r>
            <a:endParaRPr/>
          </a:p>
          <a:p>
            <a:pPr indent="-228600" lvl="1" marL="685800" rtl="0" algn="l">
              <a:lnSpc>
                <a:spcPct val="150000"/>
              </a:lnSpc>
              <a:spcBef>
                <a:spcPts val="500"/>
              </a:spcBef>
              <a:spcAft>
                <a:spcPts val="0"/>
              </a:spcAft>
              <a:buClr>
                <a:schemeClr val="dk1"/>
              </a:buClr>
              <a:buSzPct val="100000"/>
              <a:buChar char="•"/>
            </a:pPr>
            <a:r>
              <a:rPr lang="en-US" sz="2200">
                <a:latin typeface="Arial"/>
                <a:ea typeface="Arial"/>
                <a:cs typeface="Arial"/>
                <a:sym typeface="Arial"/>
              </a:rPr>
              <a:t>Đo qua Cooxymetry</a:t>
            </a:r>
            <a:endParaRPr sz="2600">
              <a:latin typeface="Arial"/>
              <a:ea typeface="Arial"/>
              <a:cs typeface="Arial"/>
              <a:sym typeface="Arial"/>
            </a:endParaRPr>
          </a:p>
          <a:p>
            <a:pPr indent="-228600" lvl="0" marL="228600" rtl="0" algn="l">
              <a:lnSpc>
                <a:spcPct val="150000"/>
              </a:lnSpc>
              <a:spcBef>
                <a:spcPts val="1000"/>
              </a:spcBef>
              <a:spcAft>
                <a:spcPts val="0"/>
              </a:spcAft>
              <a:buClr>
                <a:schemeClr val="dk1"/>
              </a:buClr>
              <a:buSzPct val="100000"/>
              <a:buNone/>
            </a:pPr>
            <a:r>
              <a:rPr lang="en-US" sz="2600">
                <a:latin typeface="Arial"/>
                <a:ea typeface="Arial"/>
                <a:cs typeface="Arial"/>
                <a:sym typeface="Arial"/>
              </a:rPr>
              <a:t>Ngộ độc khí CO</a:t>
            </a:r>
            <a:endParaRPr/>
          </a:p>
          <a:p>
            <a:pPr indent="-228600" lvl="0" marL="228600" rtl="0" algn="l">
              <a:lnSpc>
                <a:spcPct val="150000"/>
              </a:lnSpc>
              <a:spcBef>
                <a:spcPts val="1000"/>
              </a:spcBef>
              <a:spcAft>
                <a:spcPts val="0"/>
              </a:spcAft>
              <a:buClr>
                <a:schemeClr val="dk1"/>
              </a:buClr>
              <a:buSzPct val="100000"/>
              <a:buNone/>
            </a:pPr>
            <a:r>
              <a:rPr lang="en-US" sz="2600">
                <a:latin typeface="Arial"/>
                <a:ea typeface="Arial"/>
                <a:cs typeface="Arial"/>
                <a:sym typeface="Arial"/>
              </a:rPr>
              <a:t>Ngộ độc Cyanide</a:t>
            </a:r>
            <a:endParaRPr sz="2600">
              <a:latin typeface="Tahoma"/>
              <a:ea typeface="Tahoma"/>
              <a:cs typeface="Tahoma"/>
              <a:sym typeface="Tahoma"/>
            </a:endParaRPr>
          </a:p>
          <a:p>
            <a:pPr indent="-228600" lvl="0" marL="228600" rtl="0" algn="l">
              <a:lnSpc>
                <a:spcPct val="150000"/>
              </a:lnSpc>
              <a:spcBef>
                <a:spcPts val="1000"/>
              </a:spcBef>
              <a:spcAft>
                <a:spcPts val="0"/>
              </a:spcAft>
              <a:buClr>
                <a:schemeClr val="dk1"/>
              </a:buClr>
              <a:buSzPct val="100000"/>
              <a:buNone/>
            </a:pPr>
            <a:r>
              <a:t/>
            </a:r>
            <a:endParaRPr sz="2600">
              <a:latin typeface="Arial"/>
              <a:ea typeface="Arial"/>
              <a:cs typeface="Arial"/>
              <a:sym typeface="Arial"/>
            </a:endParaRPr>
          </a:p>
          <a:p>
            <a:pPr indent="-228600" lvl="0" marL="228600" rtl="0" algn="l">
              <a:lnSpc>
                <a:spcPct val="150000"/>
              </a:lnSpc>
              <a:spcBef>
                <a:spcPts val="1000"/>
              </a:spcBef>
              <a:spcAft>
                <a:spcPts val="0"/>
              </a:spcAft>
              <a:buClr>
                <a:schemeClr val="dk1"/>
              </a:buClr>
              <a:buSzPct val="100000"/>
              <a:buFont typeface="Noto Sans Symbols"/>
              <a:buNone/>
            </a:pPr>
            <a:r>
              <a:t/>
            </a:r>
            <a:endParaRPr sz="2600">
              <a:latin typeface="Arial"/>
              <a:ea typeface="Arial"/>
              <a:cs typeface="Arial"/>
              <a:sym typeface="Arial"/>
            </a:endParaRPr>
          </a:p>
          <a:p>
            <a:pPr indent="-99377" lvl="1" marL="685800" rtl="0" algn="l">
              <a:lnSpc>
                <a:spcPct val="150000"/>
              </a:lnSpc>
              <a:spcBef>
                <a:spcPts val="500"/>
              </a:spcBef>
              <a:spcAft>
                <a:spcPts val="0"/>
              </a:spcAft>
              <a:buClr>
                <a:schemeClr val="dk1"/>
              </a:buClr>
              <a:buSzPct val="100000"/>
              <a:buNone/>
            </a:pPr>
            <a:r>
              <a:t/>
            </a:r>
            <a:endParaRPr sz="2200">
              <a:latin typeface="Arial"/>
              <a:ea typeface="Arial"/>
              <a:cs typeface="Arial"/>
              <a:sym typeface="Arial"/>
            </a:endParaRPr>
          </a:p>
        </p:txBody>
      </p:sp>
      <p:pic>
        <p:nvPicPr>
          <p:cNvPr id="200" name="Google Shape;200;p12"/>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01" name="Google Shape;201;p12"/>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02" name="Google Shape;202;p12"/>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nvSpPr>
        <p:spPr>
          <a:xfrm>
            <a:off x="1033670" y="1894333"/>
            <a:ext cx="10694503" cy="496366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 </a:t>
            </a:r>
            <a:r>
              <a:rPr b="1" i="1" lang="en-US" sz="2600">
                <a:solidFill>
                  <a:schemeClr val="dk1"/>
                </a:solidFill>
                <a:highlight>
                  <a:srgbClr val="FFFF00"/>
                </a:highlight>
                <a:latin typeface="Arial"/>
                <a:ea typeface="Arial"/>
                <a:cs typeface="Arial"/>
                <a:sym typeface="Arial"/>
              </a:rPr>
              <a:t>Cơ chế tím trung ương do tim </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Tắc nghẽn lưu lượng máu lên phổi, luồng thông P- T trong tim</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Máu TMP không vào được ĐM hệ thống</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Trộn máu TM hệ thống vào ĐM hệ thống</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Tuần hoàn hệ thống phụ thuộc vào luồng thông P –T qua ống động mạch </a:t>
            </a:r>
            <a:endParaRPr/>
          </a:p>
          <a:p>
            <a:pPr indent="-120650" lvl="0" marL="285750" marR="0" rtl="0" algn="just">
              <a:lnSpc>
                <a:spcPct val="150000"/>
              </a:lnSpc>
              <a:spcBef>
                <a:spcPts val="0"/>
              </a:spcBef>
              <a:spcAft>
                <a:spcPts val="0"/>
              </a:spcAft>
              <a:buClr>
                <a:schemeClr val="dk1"/>
              </a:buClr>
              <a:buSzPts val="2600"/>
              <a:buFont typeface="Arial"/>
              <a:buNone/>
            </a:pPr>
            <a:r>
              <a:t/>
            </a:r>
            <a:endParaRPr sz="2600">
              <a:solidFill>
                <a:schemeClr val="dk1"/>
              </a:solidFill>
              <a:latin typeface="Arial"/>
              <a:ea typeface="Arial"/>
              <a:cs typeface="Arial"/>
              <a:sym typeface="Arial"/>
            </a:endParaRPr>
          </a:p>
          <a:p>
            <a:pPr indent="0" lvl="0" marL="0" marR="0" rtl="0" algn="l">
              <a:lnSpc>
                <a:spcPct val="150000"/>
              </a:lnSpc>
              <a:spcBef>
                <a:spcPts val="1200"/>
              </a:spcBef>
              <a:spcAft>
                <a:spcPts val="0"/>
              </a:spcAft>
              <a:buNone/>
            </a:pPr>
            <a:r>
              <a:t/>
            </a:r>
            <a:endParaRPr sz="2400">
              <a:solidFill>
                <a:schemeClr val="dk1"/>
              </a:solidFill>
              <a:latin typeface="Arial"/>
              <a:ea typeface="Arial"/>
              <a:cs typeface="Arial"/>
              <a:sym typeface="Arial"/>
            </a:endParaRPr>
          </a:p>
        </p:txBody>
      </p:sp>
      <p:pic>
        <p:nvPicPr>
          <p:cNvPr id="208" name="Google Shape;208;p13"/>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09" name="Google Shape;209;p13"/>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10" name="Google Shape;210;p13"/>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nvSpPr>
        <p:spPr>
          <a:xfrm>
            <a:off x="1060174" y="1793541"/>
            <a:ext cx="10694503" cy="361913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 </a:t>
            </a:r>
            <a:r>
              <a:rPr b="1" i="1" lang="en-US" sz="2600">
                <a:solidFill>
                  <a:schemeClr val="dk1"/>
                </a:solidFill>
                <a:highlight>
                  <a:srgbClr val="FFFF00"/>
                </a:highlight>
                <a:latin typeface="Arial"/>
                <a:ea typeface="Arial"/>
                <a:cs typeface="Arial"/>
                <a:sym typeface="Arial"/>
              </a:rPr>
              <a:t>Tắc nghẽn lưu lượng máu lên phổi - luồng thông P- T trong tim </a:t>
            </a:r>
            <a:endParaRPr/>
          </a:p>
          <a:p>
            <a:pPr indent="-285750" lvl="0" marL="285750" marR="0" rtl="0" algn="just">
              <a:lnSpc>
                <a:spcPct val="150000"/>
              </a:lnSpc>
              <a:spcBef>
                <a:spcPts val="0"/>
              </a:spcBef>
              <a:spcAft>
                <a:spcPts val="0"/>
              </a:spcAft>
              <a:buClr>
                <a:schemeClr val="dk1"/>
              </a:buClr>
              <a:buSzPts val="2600"/>
              <a:buFont typeface="Arial"/>
              <a:buChar char="•"/>
            </a:pPr>
            <a:r>
              <a:rPr b="1" lang="en-US" sz="2600">
                <a:solidFill>
                  <a:schemeClr val="dk1"/>
                </a:solidFill>
                <a:latin typeface="Arial"/>
                <a:ea typeface="Arial"/>
                <a:cs typeface="Arial"/>
                <a:sym typeface="Arial"/>
              </a:rPr>
              <a:t>Tứ chứng Fallot</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Không lỗ van ĐMP</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Không lỗ van 3 lá</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Hẹp ĐMP nặng</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Bất thường Ebstein van 3 lá</a:t>
            </a:r>
            <a:endParaRPr sz="2400">
              <a:solidFill>
                <a:schemeClr val="dk1"/>
              </a:solidFill>
              <a:latin typeface="Arial"/>
              <a:ea typeface="Arial"/>
              <a:cs typeface="Arial"/>
              <a:sym typeface="Arial"/>
            </a:endParaRPr>
          </a:p>
        </p:txBody>
      </p:sp>
      <p:pic>
        <p:nvPicPr>
          <p:cNvPr id="216" name="Google Shape;216;p14"/>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17" name="Google Shape;217;p14"/>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18" name="Google Shape;218;p14"/>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id="219" name="Google Shape;219;p14"/>
          <p:cNvPicPr preferRelativeResize="0"/>
          <p:nvPr/>
        </p:nvPicPr>
        <p:blipFill rotWithShape="1">
          <a:blip r:embed="rId5">
            <a:alphaModFix/>
          </a:blip>
          <a:srcRect b="0" l="0" r="0" t="0"/>
          <a:stretch/>
        </p:blipFill>
        <p:spPr>
          <a:xfrm>
            <a:off x="7654754" y="2631784"/>
            <a:ext cx="3260896" cy="40958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nvSpPr>
        <p:spPr>
          <a:xfrm>
            <a:off x="1020418" y="1610361"/>
            <a:ext cx="10694503" cy="181863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 </a:t>
            </a:r>
            <a:r>
              <a:rPr b="1" i="1" lang="en-US" sz="2600">
                <a:solidFill>
                  <a:schemeClr val="dk1"/>
                </a:solidFill>
                <a:highlight>
                  <a:srgbClr val="FFFF00"/>
                </a:highlight>
                <a:latin typeface="Arial"/>
                <a:ea typeface="Arial"/>
                <a:cs typeface="Arial"/>
                <a:sym typeface="Arial"/>
              </a:rPr>
              <a:t>Máu TMP không vào được ĐM hệ thống</a:t>
            </a:r>
            <a:endParaRPr b="1" i="1" sz="2600">
              <a:solidFill>
                <a:schemeClr val="dk1"/>
              </a:solidFill>
              <a:highlight>
                <a:srgbClr val="FFFF00"/>
              </a:highlight>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Hoán vị ĐĐM</a:t>
            </a:r>
            <a:endParaRPr sz="2600">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Bất thường hồi lưu TMP về tim toàn phần</a:t>
            </a:r>
            <a:endParaRPr sz="2400">
              <a:solidFill>
                <a:schemeClr val="dk1"/>
              </a:solidFill>
              <a:latin typeface="Arial"/>
              <a:ea typeface="Arial"/>
              <a:cs typeface="Arial"/>
              <a:sym typeface="Arial"/>
            </a:endParaRPr>
          </a:p>
        </p:txBody>
      </p:sp>
      <p:pic>
        <p:nvPicPr>
          <p:cNvPr id="225" name="Google Shape;225;p15"/>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26" name="Google Shape;226;p15"/>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27" name="Google Shape;227;p15"/>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id="228" name="Google Shape;228;p15"/>
          <p:cNvPicPr preferRelativeResize="0"/>
          <p:nvPr/>
        </p:nvPicPr>
        <p:blipFill rotWithShape="1">
          <a:blip r:embed="rId5">
            <a:alphaModFix/>
          </a:blip>
          <a:srcRect b="0" l="0" r="0" t="0"/>
          <a:stretch/>
        </p:blipFill>
        <p:spPr>
          <a:xfrm>
            <a:off x="836202" y="3516370"/>
            <a:ext cx="10111409" cy="32963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nvSpPr>
        <p:spPr>
          <a:xfrm>
            <a:off x="1020418" y="1610361"/>
            <a:ext cx="10694503" cy="181863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 </a:t>
            </a:r>
            <a:r>
              <a:rPr b="1" i="1" lang="en-US" sz="2600">
                <a:solidFill>
                  <a:schemeClr val="dk1"/>
                </a:solidFill>
                <a:highlight>
                  <a:srgbClr val="FFFF00"/>
                </a:highlight>
                <a:latin typeface="Arial"/>
                <a:ea typeface="Arial"/>
                <a:cs typeface="Arial"/>
                <a:sym typeface="Arial"/>
              </a:rPr>
              <a:t>Trộn máu TM hệ thống vào ĐM chủ</a:t>
            </a:r>
            <a:endParaRPr b="1" i="1" sz="2600">
              <a:solidFill>
                <a:schemeClr val="dk1"/>
              </a:solidFill>
              <a:highlight>
                <a:srgbClr val="FFFF00"/>
              </a:highlight>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Thân chung ĐM</a:t>
            </a:r>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Thất phải 2 đường ra</a:t>
            </a:r>
            <a:endParaRPr sz="2400">
              <a:solidFill>
                <a:schemeClr val="dk1"/>
              </a:solidFill>
              <a:latin typeface="Arial"/>
              <a:ea typeface="Arial"/>
              <a:cs typeface="Arial"/>
              <a:sym typeface="Arial"/>
            </a:endParaRPr>
          </a:p>
        </p:txBody>
      </p:sp>
      <p:pic>
        <p:nvPicPr>
          <p:cNvPr id="234" name="Google Shape;234;p16"/>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35" name="Google Shape;235;p16"/>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36" name="Google Shape;236;p16"/>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id="237" name="Google Shape;237;p16"/>
          <p:cNvPicPr preferRelativeResize="0"/>
          <p:nvPr/>
        </p:nvPicPr>
        <p:blipFill rotWithShape="1">
          <a:blip r:embed="rId5">
            <a:alphaModFix/>
          </a:blip>
          <a:srcRect b="0" l="0" r="0" t="0"/>
          <a:stretch/>
        </p:blipFill>
        <p:spPr>
          <a:xfrm>
            <a:off x="2809009" y="3496081"/>
            <a:ext cx="6573979" cy="32311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nvSpPr>
        <p:spPr>
          <a:xfrm>
            <a:off x="748747" y="1585140"/>
            <a:ext cx="10694503" cy="181863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Arial"/>
                <a:ea typeface="Arial"/>
                <a:cs typeface="Arial"/>
                <a:sym typeface="Arial"/>
              </a:rPr>
              <a:t> </a:t>
            </a:r>
            <a:r>
              <a:rPr b="1" i="1" lang="en-US" sz="2600">
                <a:solidFill>
                  <a:schemeClr val="dk1"/>
                </a:solidFill>
                <a:highlight>
                  <a:srgbClr val="FFFF00"/>
                </a:highlight>
                <a:latin typeface="Arial"/>
                <a:ea typeface="Arial"/>
                <a:cs typeface="Arial"/>
                <a:sym typeface="Arial"/>
              </a:rPr>
              <a:t>Tổn thương tắc nghẽn tim trái: tuần hoàn hệ thống phụ thuộc vào luồng thông P-T qua ống động mạch </a:t>
            </a:r>
            <a:endParaRPr b="1" i="1" sz="2600">
              <a:solidFill>
                <a:schemeClr val="dk1"/>
              </a:solidFill>
              <a:highlight>
                <a:srgbClr val="FFFF00"/>
              </a:highlight>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Hẹp eo ĐM chủ nặng, Gián đoạn cung ĐM chủ, thiểu sản tim trái </a:t>
            </a:r>
            <a:endParaRPr sz="2400">
              <a:solidFill>
                <a:schemeClr val="dk1"/>
              </a:solidFill>
              <a:latin typeface="Arial"/>
              <a:ea typeface="Arial"/>
              <a:cs typeface="Arial"/>
              <a:sym typeface="Arial"/>
            </a:endParaRPr>
          </a:p>
        </p:txBody>
      </p:sp>
      <p:pic>
        <p:nvPicPr>
          <p:cNvPr id="243" name="Google Shape;243;p17"/>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44" name="Google Shape;244;p17"/>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45" name="Google Shape;245;p17"/>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id="246" name="Google Shape;246;p17"/>
          <p:cNvPicPr preferRelativeResize="0"/>
          <p:nvPr/>
        </p:nvPicPr>
        <p:blipFill rotWithShape="1">
          <a:blip r:embed="rId5">
            <a:alphaModFix/>
          </a:blip>
          <a:srcRect b="0" l="0" r="0" t="0"/>
          <a:stretch/>
        </p:blipFill>
        <p:spPr>
          <a:xfrm>
            <a:off x="1617067" y="3672100"/>
            <a:ext cx="8683796" cy="29909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idx="1" type="body"/>
          </p:nvPr>
        </p:nvSpPr>
        <p:spPr>
          <a:xfrm>
            <a:off x="607999" y="1585140"/>
            <a:ext cx="10368116" cy="483076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None/>
            </a:pPr>
            <a:r>
              <a:rPr b="1" i="1" lang="en-US" sz="2400">
                <a:highlight>
                  <a:srgbClr val="FFFF00"/>
                </a:highlight>
                <a:latin typeface="Arial"/>
                <a:ea typeface="Arial"/>
                <a:cs typeface="Arial"/>
                <a:sym typeface="Arial"/>
              </a:rPr>
              <a:t>Tím ngoại biên: </a:t>
            </a:r>
            <a:r>
              <a:rPr lang="en-US" sz="2400">
                <a:latin typeface="Arial"/>
                <a:ea typeface="Arial"/>
                <a:cs typeface="Arial"/>
                <a:sym typeface="Arial"/>
              </a:rPr>
              <a:t> thường gặp do suy tim cấp/ suy tim mạn mất bù</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Font typeface="Noto Sans Symbols"/>
              <a:buNone/>
            </a:pPr>
            <a:r>
              <a:rPr lang="en-US" sz="2000">
                <a:latin typeface="Tahoma"/>
                <a:ea typeface="Tahoma"/>
                <a:cs typeface="Tahoma"/>
                <a:sym typeface="Tahoma"/>
              </a:rPr>
              <a:t>	</a:t>
            </a:r>
            <a:endParaRPr>
              <a:solidFill>
                <a:srgbClr val="0000FF"/>
              </a:solidFill>
              <a:latin typeface="Tahoma"/>
              <a:ea typeface="Tahoma"/>
              <a:cs typeface="Tahoma"/>
              <a:sym typeface="Tahoma"/>
            </a:endParaRPr>
          </a:p>
        </p:txBody>
      </p:sp>
      <p:pic>
        <p:nvPicPr>
          <p:cNvPr id="253" name="Google Shape;253;p18"/>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54" name="Google Shape;254;p18"/>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55" name="Google Shape;255;p18"/>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sp>
        <p:nvSpPr>
          <p:cNvPr id="256" name="Google Shape;256;p18"/>
          <p:cNvSpPr/>
          <p:nvPr/>
        </p:nvSpPr>
        <p:spPr>
          <a:xfrm>
            <a:off x="607999" y="2399351"/>
            <a:ext cx="5735651" cy="418576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000">
                <a:solidFill>
                  <a:schemeClr val="dk1"/>
                </a:solidFill>
                <a:latin typeface="Arial"/>
                <a:ea typeface="Arial"/>
                <a:cs typeface="Arial"/>
                <a:sym typeface="Arial"/>
              </a:rPr>
              <a:t>Cardiac output (CO)	</a:t>
            </a:r>
            <a:r>
              <a:rPr lang="en-US" sz="2000">
                <a:solidFill>
                  <a:schemeClr val="dk1"/>
                </a:solidFill>
                <a:latin typeface="Arial"/>
                <a:ea typeface="Arial"/>
                <a:cs typeface="Arial"/>
                <a:sym typeface="Arial"/>
              </a:rPr>
              <a:t>= Stroke volume × heart rate</a:t>
            </a:r>
            <a:endParaRPr/>
          </a:p>
          <a:p>
            <a:pPr indent="0" lvl="0" marL="0" marR="0" rtl="0" algn="l">
              <a:lnSpc>
                <a:spcPct val="90000"/>
              </a:lnSpc>
              <a:spcBef>
                <a:spcPts val="1000"/>
              </a:spcBef>
              <a:spcAft>
                <a:spcPts val="0"/>
              </a:spcAft>
              <a:buNone/>
            </a:pPr>
            <a:r>
              <a:rPr b="1" lang="en-US" sz="2000">
                <a:solidFill>
                  <a:schemeClr val="dk1"/>
                </a:solidFill>
                <a:latin typeface="Arial"/>
                <a:ea typeface="Arial"/>
                <a:cs typeface="Arial"/>
                <a:sym typeface="Arial"/>
              </a:rPr>
              <a:t>Cardiac index (CI)	</a:t>
            </a:r>
            <a:r>
              <a:rPr lang="en-US" sz="2000">
                <a:solidFill>
                  <a:schemeClr val="dk1"/>
                </a:solidFill>
                <a:latin typeface="Arial"/>
                <a:ea typeface="Arial"/>
                <a:cs typeface="Arial"/>
                <a:sym typeface="Arial"/>
              </a:rPr>
              <a:t>= CO/ m</a:t>
            </a:r>
            <a:r>
              <a:rPr baseline="30000" lang="en-US" sz="2000">
                <a:solidFill>
                  <a:schemeClr val="dk1"/>
                </a:solidFill>
                <a:latin typeface="Arial"/>
                <a:ea typeface="Arial"/>
                <a:cs typeface="Arial"/>
                <a:sym typeface="Arial"/>
              </a:rPr>
              <a:t>2 </a:t>
            </a:r>
            <a:r>
              <a:rPr lang="en-US" sz="2000">
                <a:solidFill>
                  <a:schemeClr val="dk1"/>
                </a:solidFill>
                <a:latin typeface="Arial"/>
                <a:ea typeface="Arial"/>
                <a:cs typeface="Arial"/>
                <a:sym typeface="Arial"/>
              </a:rPr>
              <a:t>BSA</a:t>
            </a:r>
            <a:endParaRPr/>
          </a:p>
          <a:p>
            <a:pPr indent="0" lvl="0" marL="0" marR="0" rtl="0" algn="l">
              <a:lnSpc>
                <a:spcPct val="90000"/>
              </a:lnSpc>
              <a:spcBef>
                <a:spcPts val="1000"/>
              </a:spcBef>
              <a:spcAft>
                <a:spcPts val="0"/>
              </a:spcAft>
              <a:buNone/>
            </a:pPr>
            <a:r>
              <a:rPr b="1" lang="en-US" sz="2000">
                <a:solidFill>
                  <a:schemeClr val="dk1"/>
                </a:solidFill>
                <a:latin typeface="Arial"/>
                <a:ea typeface="Arial"/>
                <a:cs typeface="Arial"/>
                <a:sym typeface="Arial"/>
              </a:rPr>
              <a:t>Cardiogenic shock 	</a:t>
            </a:r>
            <a:r>
              <a:rPr lang="en-US" sz="2000">
                <a:solidFill>
                  <a:schemeClr val="dk1"/>
                </a:solidFill>
                <a:latin typeface="Arial"/>
                <a:ea typeface="Arial"/>
                <a:cs typeface="Arial"/>
                <a:sym typeface="Arial"/>
              </a:rPr>
              <a:t>= CI &lt; 2.5 L/ min/ m</a:t>
            </a:r>
            <a:r>
              <a:rPr baseline="30000" lang="en-US" sz="2000">
                <a:solidFill>
                  <a:schemeClr val="dk1"/>
                </a:solidFill>
                <a:latin typeface="Arial"/>
                <a:ea typeface="Arial"/>
                <a:cs typeface="Arial"/>
                <a:sym typeface="Arial"/>
              </a:rPr>
              <a:t>2 </a:t>
            </a:r>
            <a:r>
              <a:rPr lang="en-US" sz="2000">
                <a:solidFill>
                  <a:schemeClr val="dk1"/>
                </a:solidFill>
                <a:latin typeface="Arial"/>
                <a:ea typeface="Arial"/>
                <a:cs typeface="Arial"/>
                <a:sym typeface="Arial"/>
              </a:rPr>
              <a:t>BSA</a:t>
            </a:r>
            <a:endParaRPr/>
          </a:p>
          <a:p>
            <a:pPr indent="0" lvl="0" marL="0" marR="0" rtl="0" algn="l">
              <a:lnSpc>
                <a:spcPct val="90000"/>
              </a:lnSpc>
              <a:spcBef>
                <a:spcPts val="1000"/>
              </a:spcBef>
              <a:spcAft>
                <a:spcPts val="0"/>
              </a:spcAft>
              <a:buNone/>
            </a:pPr>
            <a:r>
              <a:rPr b="1" lang="en-US" sz="2000">
                <a:solidFill>
                  <a:schemeClr val="dk1"/>
                </a:solidFill>
                <a:latin typeface="Arial"/>
                <a:ea typeface="Arial"/>
                <a:cs typeface="Arial"/>
                <a:sym typeface="Arial"/>
              </a:rPr>
              <a:t>Low BP (shock)</a:t>
            </a:r>
            <a:endParaRPr/>
          </a:p>
          <a:p>
            <a:pPr indent="0" lvl="1" marL="457200" marR="0" rtl="0" algn="l">
              <a:lnSpc>
                <a:spcPct val="90000"/>
              </a:lnSpc>
              <a:spcBef>
                <a:spcPts val="0"/>
              </a:spcBef>
              <a:spcAft>
                <a:spcPts val="0"/>
              </a:spcAft>
              <a:buNone/>
            </a:pPr>
            <a:r>
              <a:rPr b="0" i="0" lang="en-US" sz="2000" u="none" cap="none" strike="noStrike">
                <a:solidFill>
                  <a:schemeClr val="dk1"/>
                </a:solidFill>
                <a:latin typeface="Arial"/>
                <a:ea typeface="Arial"/>
                <a:cs typeface="Arial"/>
                <a:sym typeface="Arial"/>
              </a:rPr>
              <a:t>BP	≤ 90/50 mmHg (children and adults)</a:t>
            </a:r>
            <a:endParaRPr/>
          </a:p>
          <a:p>
            <a:pPr indent="0" lvl="1" marL="457200" marR="0" rtl="0" algn="l">
              <a:lnSpc>
                <a:spcPct val="90000"/>
              </a:lnSpc>
              <a:spcBef>
                <a:spcPts val="0"/>
              </a:spcBef>
              <a:spcAft>
                <a:spcPts val="0"/>
              </a:spcAft>
              <a:buNone/>
            </a:pPr>
            <a:r>
              <a:rPr b="0" i="0" lang="en-US" sz="2000" u="none" cap="none" strike="noStrike">
                <a:solidFill>
                  <a:schemeClr val="dk1"/>
                </a:solidFill>
                <a:latin typeface="Arial"/>
                <a:ea typeface="Arial"/>
                <a:cs typeface="Arial"/>
                <a:sym typeface="Arial"/>
              </a:rPr>
              <a:t>BPs ≤ 70 + 2n (&gt; 12 months)</a:t>
            </a:r>
            <a:endParaRPr/>
          </a:p>
          <a:p>
            <a:pPr indent="0" lvl="1" marL="457200" marR="0" rtl="0" algn="l">
              <a:lnSpc>
                <a:spcPct val="90000"/>
              </a:lnSpc>
              <a:spcBef>
                <a:spcPts val="0"/>
              </a:spcBef>
              <a:spcAft>
                <a:spcPts val="0"/>
              </a:spcAft>
              <a:buNone/>
            </a:pPr>
            <a:r>
              <a:rPr b="0" i="0" lang="en-US" sz="2000" u="none" cap="none" strike="noStrike">
                <a:solidFill>
                  <a:schemeClr val="dk1"/>
                </a:solidFill>
                <a:latin typeface="Arial"/>
                <a:ea typeface="Arial"/>
                <a:cs typeface="Arial"/>
                <a:sym typeface="Arial"/>
              </a:rPr>
              <a:t>BP 	≤ 10</a:t>
            </a:r>
            <a:r>
              <a:rPr b="0" baseline="30000" i="0" lang="en-US" sz="2000" u="none" cap="none" strike="noStrike">
                <a:solidFill>
                  <a:schemeClr val="dk1"/>
                </a:solidFill>
                <a:latin typeface="Arial"/>
                <a:ea typeface="Arial"/>
                <a:cs typeface="Arial"/>
                <a:sym typeface="Arial"/>
              </a:rPr>
              <a:t>th</a:t>
            </a:r>
            <a:r>
              <a:rPr b="0" i="0" lang="en-US" sz="2000" u="none" cap="none" strike="noStrike">
                <a:solidFill>
                  <a:schemeClr val="dk1"/>
                </a:solidFill>
                <a:latin typeface="Arial"/>
                <a:ea typeface="Arial"/>
                <a:cs typeface="Arial"/>
                <a:sym typeface="Arial"/>
              </a:rPr>
              <a:t> normal BP (&lt; 12 months)</a:t>
            </a:r>
            <a:endParaRPr/>
          </a:p>
          <a:p>
            <a:pPr indent="0" lvl="0" marL="0" marR="0" rtl="0" algn="l">
              <a:lnSpc>
                <a:spcPct val="90000"/>
              </a:lnSpc>
              <a:spcBef>
                <a:spcPts val="1000"/>
              </a:spcBef>
              <a:spcAft>
                <a:spcPts val="0"/>
              </a:spcAft>
              <a:buNone/>
            </a:pPr>
            <a:r>
              <a:rPr b="1" lang="en-US" sz="2000">
                <a:solidFill>
                  <a:schemeClr val="dk1"/>
                </a:solidFill>
                <a:latin typeface="Arial"/>
                <a:ea typeface="Arial"/>
                <a:cs typeface="Arial"/>
                <a:sym typeface="Arial"/>
              </a:rPr>
              <a:t>Dangerous low BP </a:t>
            </a:r>
            <a:r>
              <a:rPr lang="en-US" sz="2000">
                <a:solidFill>
                  <a:schemeClr val="dk1"/>
                </a:solidFill>
                <a:latin typeface="Arial"/>
                <a:ea typeface="Arial"/>
                <a:cs typeface="Arial"/>
                <a:sym typeface="Arial"/>
              </a:rPr>
              <a:t>(damage important organs)</a:t>
            </a:r>
            <a:endParaRPr/>
          </a:p>
          <a:p>
            <a:pPr indent="0" lvl="1" marL="457200" marR="0" rtl="0" algn="l">
              <a:lnSpc>
                <a:spcPct val="90000"/>
              </a:lnSpc>
              <a:spcBef>
                <a:spcPts val="1000"/>
              </a:spcBef>
              <a:spcAft>
                <a:spcPts val="0"/>
              </a:spcAft>
              <a:buNone/>
            </a:pPr>
            <a:r>
              <a:rPr b="0" i="0" lang="en-US" sz="2000" u="none" cap="none" strike="noStrike">
                <a:solidFill>
                  <a:schemeClr val="dk1"/>
                </a:solidFill>
                <a:latin typeface="Arial"/>
                <a:ea typeface="Arial"/>
                <a:cs typeface="Arial"/>
                <a:sym typeface="Arial"/>
              </a:rPr>
              <a:t>BPs &lt; 70 mmHg (children)</a:t>
            </a:r>
            <a:endParaRPr/>
          </a:p>
          <a:p>
            <a:pPr indent="0" lvl="1" marL="457200" marR="0" rtl="0" algn="l">
              <a:lnSpc>
                <a:spcPct val="90000"/>
              </a:lnSpc>
              <a:spcBef>
                <a:spcPts val="0"/>
              </a:spcBef>
              <a:spcAft>
                <a:spcPts val="0"/>
              </a:spcAft>
              <a:buNone/>
            </a:pPr>
            <a:r>
              <a:rPr b="0" i="0" lang="en-US" sz="2000" u="none" cap="none" strike="noStrike">
                <a:solidFill>
                  <a:schemeClr val="dk1"/>
                </a:solidFill>
                <a:latin typeface="Arial"/>
                <a:ea typeface="Arial"/>
                <a:cs typeface="Arial"/>
                <a:sym typeface="Arial"/>
              </a:rPr>
              <a:t>BP 	≤ 5</a:t>
            </a:r>
            <a:r>
              <a:rPr b="0" baseline="30000" i="0" lang="en-US" sz="2000" u="none" cap="none" strike="noStrike">
                <a:solidFill>
                  <a:schemeClr val="dk1"/>
                </a:solidFill>
                <a:latin typeface="Arial"/>
                <a:ea typeface="Arial"/>
                <a:cs typeface="Arial"/>
                <a:sym typeface="Arial"/>
              </a:rPr>
              <a:t>th</a:t>
            </a:r>
            <a:r>
              <a:rPr b="0" i="0" lang="en-US" sz="2000" u="none" cap="none" strike="noStrike">
                <a:solidFill>
                  <a:schemeClr val="dk1"/>
                </a:solidFill>
                <a:latin typeface="Arial"/>
                <a:ea typeface="Arial"/>
                <a:cs typeface="Arial"/>
                <a:sym typeface="Arial"/>
              </a:rPr>
              <a:t> normal BP</a:t>
            </a:r>
            <a:endParaRPr b="0" i="0" sz="2000" u="none" cap="none" strike="noStrike">
              <a:solidFill>
                <a:schemeClr val="dk1"/>
              </a:solidFill>
              <a:latin typeface="Arial"/>
              <a:ea typeface="Arial"/>
              <a:cs typeface="Arial"/>
              <a:sym typeface="Arial"/>
            </a:endParaRPr>
          </a:p>
        </p:txBody>
      </p:sp>
      <p:pic>
        <p:nvPicPr>
          <p:cNvPr id="257" name="Google Shape;257;p18"/>
          <p:cNvPicPr preferRelativeResize="0"/>
          <p:nvPr/>
        </p:nvPicPr>
        <p:blipFill rotWithShape="1">
          <a:blip r:embed="rId5">
            <a:alphaModFix/>
          </a:blip>
          <a:srcRect b="0" l="0" r="0" t="0"/>
          <a:stretch/>
        </p:blipFill>
        <p:spPr>
          <a:xfrm>
            <a:off x="6343650" y="2399351"/>
            <a:ext cx="5586877" cy="31440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9"/>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64" name="Google Shape;264;p19"/>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65" name="Google Shape;265;p19"/>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id="266" name="Google Shape;266;p19"/>
          <p:cNvPicPr preferRelativeResize="0"/>
          <p:nvPr/>
        </p:nvPicPr>
        <p:blipFill rotWithShape="1">
          <a:blip r:embed="rId5">
            <a:alphaModFix/>
          </a:blip>
          <a:srcRect b="0" l="0" r="0" t="0"/>
          <a:stretch/>
        </p:blipFill>
        <p:spPr>
          <a:xfrm>
            <a:off x="2529507" y="1702306"/>
            <a:ext cx="6786771" cy="47258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05" name="Google Shape;105;p2"/>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106" name="Google Shape;106;p2"/>
          <p:cNvSpPr txBox="1"/>
          <p:nvPr/>
        </p:nvSpPr>
        <p:spPr>
          <a:xfrm>
            <a:off x="674752" y="2069812"/>
            <a:ext cx="10913166" cy="3538213"/>
          </a:xfrm>
          <a:prstGeom prst="rect">
            <a:avLst/>
          </a:prstGeom>
          <a:noFill/>
          <a:ln>
            <a:noFill/>
          </a:ln>
        </p:spPr>
        <p:txBody>
          <a:bodyPr anchorCtr="0" anchor="t" bIns="45700" lIns="91425" spcFirstLastPara="1" rIns="91425" wrap="square" tIns="45700">
            <a:spAutoFit/>
          </a:bodyPr>
          <a:lstStyle/>
          <a:p>
            <a:pPr indent="-514350" lvl="0" marL="514350" marR="0" rtl="0" algn="just">
              <a:lnSpc>
                <a:spcPct val="150000"/>
              </a:lnSpc>
              <a:spcBef>
                <a:spcPts val="0"/>
              </a:spcBef>
              <a:spcAft>
                <a:spcPts val="0"/>
              </a:spcAft>
              <a:buClr>
                <a:schemeClr val="dk1"/>
              </a:buClr>
              <a:buSzPts val="2600"/>
              <a:buFont typeface="Arial"/>
              <a:buAutoNum type="arabicPeriod"/>
            </a:pPr>
            <a:r>
              <a:rPr b="0" i="0" lang="en-US" sz="2600" u="none" cap="none" strike="noStrike">
                <a:solidFill>
                  <a:schemeClr val="dk1"/>
                </a:solidFill>
                <a:latin typeface="Arial"/>
                <a:ea typeface="Arial"/>
                <a:cs typeface="Arial"/>
                <a:sym typeface="Arial"/>
              </a:rPr>
              <a:t>Phân loại và lý giải được các nguyên nhân gây tím trên lâm sàng</a:t>
            </a:r>
            <a:endParaRPr/>
          </a:p>
          <a:p>
            <a:pPr indent="-514350" lvl="0" marL="514350" marR="0" rtl="0" algn="just">
              <a:lnSpc>
                <a:spcPct val="150000"/>
              </a:lnSpc>
              <a:spcBef>
                <a:spcPts val="0"/>
              </a:spcBef>
              <a:spcAft>
                <a:spcPts val="0"/>
              </a:spcAft>
              <a:buClr>
                <a:schemeClr val="dk1"/>
              </a:buClr>
              <a:buSzPts val="2600"/>
              <a:buFont typeface="Arial"/>
              <a:buAutoNum type="arabicPeriod"/>
            </a:pPr>
            <a:r>
              <a:rPr b="0" i="0" lang="en-US" sz="2600" u="none" cap="none" strike="noStrike">
                <a:solidFill>
                  <a:schemeClr val="dk1"/>
                </a:solidFill>
                <a:latin typeface="Arial"/>
                <a:ea typeface="Arial"/>
                <a:cs typeface="Arial"/>
                <a:sym typeface="Arial"/>
              </a:rPr>
              <a:t>Phân tích cơ chế gây tím trong tật tim bẩm sinh </a:t>
            </a:r>
            <a:endParaRPr/>
          </a:p>
          <a:p>
            <a:pPr indent="-514350" lvl="0" marL="514350" marR="0" rtl="0" algn="just">
              <a:lnSpc>
                <a:spcPct val="150000"/>
              </a:lnSpc>
              <a:spcBef>
                <a:spcPts val="0"/>
              </a:spcBef>
              <a:spcAft>
                <a:spcPts val="0"/>
              </a:spcAft>
              <a:buClr>
                <a:schemeClr val="dk1"/>
              </a:buClr>
              <a:buSzPts val="2600"/>
              <a:buFont typeface="Arial"/>
              <a:buAutoNum type="arabicPeriod"/>
            </a:pPr>
            <a:r>
              <a:rPr b="0" i="0" lang="en-US" sz="2600" u="none" cap="none" strike="noStrike">
                <a:solidFill>
                  <a:schemeClr val="dk1"/>
                </a:solidFill>
                <a:latin typeface="Arial"/>
                <a:ea typeface="Arial"/>
                <a:cs typeface="Arial"/>
                <a:sym typeface="Arial"/>
              </a:rPr>
              <a:t>Chẩn đoán được bệnh TBS tím thường gặp nhất: Tứ chứng Fallot</a:t>
            </a:r>
            <a:endParaRPr/>
          </a:p>
          <a:p>
            <a:pPr indent="-514350" lvl="0" marL="514350" marR="0" rtl="0" algn="just">
              <a:lnSpc>
                <a:spcPct val="150000"/>
              </a:lnSpc>
              <a:spcBef>
                <a:spcPts val="0"/>
              </a:spcBef>
              <a:spcAft>
                <a:spcPts val="0"/>
              </a:spcAft>
              <a:buClr>
                <a:schemeClr val="dk1"/>
              </a:buClr>
              <a:buSzPts val="2600"/>
              <a:buFont typeface="Arial"/>
              <a:buAutoNum type="arabicPeriod"/>
            </a:pPr>
            <a:r>
              <a:rPr b="0" i="0" lang="en-US" sz="2600" u="none" cap="none" strike="noStrike">
                <a:solidFill>
                  <a:schemeClr val="dk1"/>
                </a:solidFill>
                <a:latin typeface="Arial"/>
                <a:ea typeface="Arial"/>
                <a:cs typeface="Arial"/>
                <a:sym typeface="Arial"/>
              </a:rPr>
              <a:t>Chẩn đoán và xử trí được biến chứng cơn tím thiếu oxy</a:t>
            </a:r>
            <a:endParaRPr/>
          </a:p>
          <a:p>
            <a:pPr indent="-514350" lvl="0" marL="514350" marR="0" rtl="0" algn="just">
              <a:lnSpc>
                <a:spcPct val="150000"/>
              </a:lnSpc>
              <a:spcBef>
                <a:spcPts val="0"/>
              </a:spcBef>
              <a:spcAft>
                <a:spcPts val="0"/>
              </a:spcAft>
              <a:buClr>
                <a:schemeClr val="dk1"/>
              </a:buClr>
              <a:buSzPts val="2600"/>
              <a:buFont typeface="Arial"/>
              <a:buAutoNum type="arabicPeriod"/>
            </a:pPr>
            <a:r>
              <a:rPr b="0" i="0" lang="en-US" sz="2600" u="none" cap="none" strike="noStrike">
                <a:solidFill>
                  <a:schemeClr val="dk1"/>
                </a:solidFill>
                <a:latin typeface="Arial"/>
                <a:ea typeface="Arial"/>
                <a:cs typeface="Arial"/>
                <a:sym typeface="Arial"/>
              </a:rPr>
              <a:t>Đưa ra hướng điều trị can thiệp trên bệnh Tứ chứng Fallot</a:t>
            </a:r>
            <a:endParaRPr/>
          </a:p>
          <a:p>
            <a:pPr indent="0" lvl="0" marL="0" marR="0" rtl="0" algn="just">
              <a:lnSpc>
                <a:spcPct val="15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07" name="Google Shape;107;p2"/>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MỤC TIÊU HỌC TẬP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txBox="1"/>
          <p:nvPr>
            <p:ph idx="1" type="body"/>
          </p:nvPr>
        </p:nvSpPr>
        <p:spPr>
          <a:xfrm>
            <a:off x="1350121" y="1602737"/>
            <a:ext cx="10368116" cy="483076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Noto Sans Symbols"/>
              <a:buNone/>
            </a:pPr>
            <a:r>
              <a:rPr b="1" i="1" lang="en-US" sz="2400">
                <a:highlight>
                  <a:srgbClr val="FFFF00"/>
                </a:highlight>
                <a:latin typeface="Arial"/>
                <a:ea typeface="Arial"/>
                <a:cs typeface="Arial"/>
                <a:sym typeface="Arial"/>
              </a:rPr>
              <a:t>Tím chuyên biệt: </a:t>
            </a:r>
            <a:r>
              <a:rPr lang="en-US" sz="2400">
                <a:latin typeface="Arial"/>
                <a:ea typeface="Arial"/>
                <a:cs typeface="Arial"/>
                <a:sym typeface="Arial"/>
              </a:rPr>
              <a:t>SaO</a:t>
            </a:r>
            <a:r>
              <a:rPr baseline="-25000" lang="en-US" sz="2400">
                <a:latin typeface="Arial"/>
                <a:ea typeface="Arial"/>
                <a:cs typeface="Arial"/>
                <a:sym typeface="Arial"/>
              </a:rPr>
              <a:t>2</a:t>
            </a:r>
            <a:r>
              <a:rPr lang="en-US" sz="2400">
                <a:latin typeface="Arial"/>
                <a:ea typeface="Arial"/>
                <a:cs typeface="Arial"/>
                <a:sym typeface="Arial"/>
              </a:rPr>
              <a:t>, PaO</a:t>
            </a:r>
            <a:r>
              <a:rPr baseline="-25000" lang="en-US" sz="2400">
                <a:latin typeface="Arial"/>
                <a:ea typeface="Arial"/>
                <a:cs typeface="Arial"/>
                <a:sym typeface="Arial"/>
              </a:rPr>
              <a:t>2 </a:t>
            </a:r>
            <a:r>
              <a:rPr lang="en-US" sz="2400">
                <a:latin typeface="Arial"/>
                <a:ea typeface="Arial"/>
                <a:cs typeface="Arial"/>
                <a:sym typeface="Arial"/>
              </a:rPr>
              <a:t>của máu nuôi chi trên và chi dưới khác nhau</a:t>
            </a:r>
            <a:endParaRPr sz="2400">
              <a:latin typeface="Arial"/>
              <a:ea typeface="Arial"/>
              <a:cs typeface="Arial"/>
              <a:sym typeface="Arial"/>
            </a:endParaRPr>
          </a:p>
          <a:p>
            <a:pPr indent="0" lvl="0" marL="0" rtl="0" algn="l">
              <a:lnSpc>
                <a:spcPct val="150000"/>
              </a:lnSpc>
              <a:spcBef>
                <a:spcPts val="600"/>
              </a:spcBef>
              <a:spcAft>
                <a:spcPts val="0"/>
              </a:spcAft>
              <a:buClr>
                <a:schemeClr val="dk1"/>
              </a:buClr>
              <a:buSzPct val="100000"/>
              <a:buNone/>
            </a:pPr>
            <a:r>
              <a:rPr b="1" i="1" lang="en-US" sz="2400">
                <a:latin typeface="Arial"/>
                <a:ea typeface="Arial"/>
                <a:cs typeface="Arial"/>
                <a:sym typeface="Arial"/>
              </a:rPr>
              <a:t>Chi dưới tím hơn chi trên</a:t>
            </a:r>
            <a:endParaRPr b="1" i="1" sz="2400">
              <a:latin typeface="Arial"/>
              <a:ea typeface="Arial"/>
              <a:cs typeface="Arial"/>
              <a:sym typeface="Arial"/>
            </a:endParaRPr>
          </a:p>
          <a:p>
            <a:pPr indent="-228600" lvl="1" marL="685800" rtl="0" algn="l">
              <a:lnSpc>
                <a:spcPct val="150000"/>
              </a:lnSpc>
              <a:spcBef>
                <a:spcPts val="600"/>
              </a:spcBef>
              <a:spcAft>
                <a:spcPts val="0"/>
              </a:spcAft>
              <a:buClr>
                <a:schemeClr val="dk1"/>
              </a:buClr>
              <a:buSzPct val="100000"/>
              <a:buChar char="•"/>
            </a:pPr>
            <a:r>
              <a:rPr lang="en-US">
                <a:latin typeface="Arial"/>
                <a:ea typeface="Arial"/>
                <a:cs typeface="Arial"/>
                <a:sym typeface="Arial"/>
              </a:rPr>
              <a:t>Còn ống ĐM đảo shunt</a:t>
            </a:r>
            <a:endParaRPr/>
          </a:p>
          <a:p>
            <a:pPr indent="-228600" lvl="1" marL="685800" rtl="0" algn="l">
              <a:lnSpc>
                <a:spcPct val="150000"/>
              </a:lnSpc>
              <a:spcBef>
                <a:spcPts val="600"/>
              </a:spcBef>
              <a:spcAft>
                <a:spcPts val="0"/>
              </a:spcAft>
              <a:buClr>
                <a:schemeClr val="dk1"/>
              </a:buClr>
              <a:buSzPct val="100000"/>
              <a:buChar char="•"/>
            </a:pPr>
            <a:r>
              <a:rPr lang="en-US">
                <a:latin typeface="Arial"/>
                <a:ea typeface="Arial"/>
                <a:cs typeface="Arial"/>
                <a:sym typeface="Arial"/>
              </a:rPr>
              <a:t>Hẹp eo ĐMC, gián đoạn ĐMC + Còn ống ĐM</a:t>
            </a:r>
            <a:endParaRPr/>
          </a:p>
          <a:p>
            <a:pPr indent="-228600" lvl="1" marL="685800" rtl="0" algn="l">
              <a:lnSpc>
                <a:spcPct val="150000"/>
              </a:lnSpc>
              <a:spcBef>
                <a:spcPts val="600"/>
              </a:spcBef>
              <a:spcAft>
                <a:spcPts val="0"/>
              </a:spcAft>
              <a:buClr>
                <a:schemeClr val="dk1"/>
              </a:buClr>
              <a:buSzPct val="100000"/>
              <a:buChar char="•"/>
            </a:pPr>
            <a:r>
              <a:rPr lang="en-US">
                <a:latin typeface="Arial"/>
                <a:ea typeface="Arial"/>
                <a:cs typeface="Arial"/>
                <a:sym typeface="Arial"/>
              </a:rPr>
              <a:t>Hội chứng thiểu sản tim trái + Còn ống ĐM</a:t>
            </a:r>
            <a:endParaRPr/>
          </a:p>
          <a:p>
            <a:pPr indent="0" lvl="0" marL="0" rtl="0" algn="l">
              <a:lnSpc>
                <a:spcPct val="150000"/>
              </a:lnSpc>
              <a:spcBef>
                <a:spcPts val="600"/>
              </a:spcBef>
              <a:spcAft>
                <a:spcPts val="0"/>
              </a:spcAft>
              <a:buClr>
                <a:schemeClr val="dk1"/>
              </a:buClr>
              <a:buSzPct val="100000"/>
              <a:buNone/>
            </a:pPr>
            <a:r>
              <a:rPr b="1" i="1" lang="en-US" sz="2400">
                <a:latin typeface="Arial"/>
                <a:ea typeface="Arial"/>
                <a:cs typeface="Arial"/>
                <a:sym typeface="Arial"/>
              </a:rPr>
              <a:t>Chi trên tím hơn chi dưới</a:t>
            </a:r>
            <a:endParaRPr b="1" i="1" sz="2400">
              <a:latin typeface="Arial"/>
              <a:ea typeface="Arial"/>
              <a:cs typeface="Arial"/>
              <a:sym typeface="Arial"/>
            </a:endParaRPr>
          </a:p>
          <a:p>
            <a:pPr indent="-228600" lvl="1" marL="685800" rtl="0" algn="l">
              <a:lnSpc>
                <a:spcPct val="150000"/>
              </a:lnSpc>
              <a:spcBef>
                <a:spcPts val="600"/>
              </a:spcBef>
              <a:spcAft>
                <a:spcPts val="0"/>
              </a:spcAft>
              <a:buClr>
                <a:schemeClr val="dk1"/>
              </a:buClr>
              <a:buSzPct val="100000"/>
              <a:buChar char="•"/>
            </a:pPr>
            <a:r>
              <a:rPr lang="en-US">
                <a:latin typeface="Arial"/>
                <a:ea typeface="Arial"/>
                <a:cs typeface="Arial"/>
                <a:sym typeface="Arial"/>
              </a:rPr>
              <a:t>Hoán vị đại động mạch + còn ống ĐM + Tăng áp ĐMP</a:t>
            </a:r>
            <a:endParaRPr/>
          </a:p>
          <a:p>
            <a:pPr indent="-228600" lvl="0" marL="228600" rtl="0" algn="l">
              <a:lnSpc>
                <a:spcPct val="90000"/>
              </a:lnSpc>
              <a:spcBef>
                <a:spcPts val="1000"/>
              </a:spcBef>
              <a:spcAft>
                <a:spcPts val="0"/>
              </a:spcAft>
              <a:buClr>
                <a:schemeClr val="dk1"/>
              </a:buClr>
              <a:buSzPct val="100000"/>
              <a:buFont typeface="Noto Sans Symbols"/>
              <a:buNone/>
            </a:pPr>
            <a:r>
              <a:rPr lang="en-US" sz="2000">
                <a:latin typeface="Tahoma"/>
                <a:ea typeface="Tahoma"/>
                <a:cs typeface="Tahoma"/>
                <a:sym typeface="Tahoma"/>
              </a:rPr>
              <a:t>	</a:t>
            </a:r>
            <a:endParaRPr>
              <a:solidFill>
                <a:srgbClr val="0000FF"/>
              </a:solidFill>
              <a:latin typeface="Tahoma"/>
              <a:ea typeface="Tahoma"/>
              <a:cs typeface="Tahoma"/>
              <a:sym typeface="Tahoma"/>
            </a:endParaRPr>
          </a:p>
        </p:txBody>
      </p:sp>
      <p:pic>
        <p:nvPicPr>
          <p:cNvPr id="273" name="Google Shape;273;p20"/>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74" name="Google Shape;274;p20"/>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75" name="Google Shape;275;p20"/>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idx="1" type="body"/>
          </p:nvPr>
        </p:nvSpPr>
        <p:spPr>
          <a:xfrm>
            <a:off x="1138086" y="1585140"/>
            <a:ext cx="10368116" cy="483076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Noto Sans Symbols"/>
              <a:buNone/>
            </a:pPr>
            <a:r>
              <a:rPr b="1" i="1" lang="en-US" sz="2400">
                <a:highlight>
                  <a:srgbClr val="FFFF00"/>
                </a:highlight>
                <a:latin typeface="Arial"/>
                <a:ea typeface="Arial"/>
                <a:cs typeface="Arial"/>
                <a:sym typeface="Arial"/>
              </a:rPr>
              <a:t>Tím chuyên biệt: </a:t>
            </a:r>
            <a:endParaRPr/>
          </a:p>
          <a:p>
            <a:pPr indent="-228600" lvl="0" marL="228600" rtl="0" algn="l">
              <a:lnSpc>
                <a:spcPct val="150000"/>
              </a:lnSpc>
              <a:spcBef>
                <a:spcPts val="1000"/>
              </a:spcBef>
              <a:spcAft>
                <a:spcPts val="0"/>
              </a:spcAft>
              <a:buClr>
                <a:schemeClr val="dk1"/>
              </a:buClr>
              <a:buSzPct val="100000"/>
              <a:buFont typeface="Noto Sans Symbols"/>
              <a:buNone/>
            </a:pPr>
            <a:r>
              <a:rPr b="1" i="1" lang="en-US" sz="2400">
                <a:highlight>
                  <a:srgbClr val="FFFF00"/>
                </a:highlight>
                <a:latin typeface="Arial"/>
                <a:ea typeface="Arial"/>
                <a:cs typeface="Arial"/>
                <a:sym typeface="Arial"/>
              </a:rPr>
              <a:t>Còn ống ĐM đảo shunt</a:t>
            </a:r>
            <a:r>
              <a:rPr lang="en-US" sz="2000">
                <a:latin typeface="Tahoma"/>
                <a:ea typeface="Tahoma"/>
                <a:cs typeface="Tahoma"/>
                <a:sym typeface="Tahoma"/>
              </a:rPr>
              <a:t>	</a:t>
            </a:r>
            <a:endParaRPr>
              <a:solidFill>
                <a:srgbClr val="0000FF"/>
              </a:solidFill>
              <a:latin typeface="Tahoma"/>
              <a:ea typeface="Tahoma"/>
              <a:cs typeface="Tahoma"/>
              <a:sym typeface="Tahoma"/>
            </a:endParaRPr>
          </a:p>
        </p:txBody>
      </p:sp>
      <p:pic>
        <p:nvPicPr>
          <p:cNvPr id="282" name="Google Shape;282;p21"/>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83" name="Google Shape;283;p21"/>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84" name="Google Shape;284;p21"/>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descr="Diagram&#10;&#10;Description automatically generated" id="285" name="Google Shape;285;p21"/>
          <p:cNvPicPr preferRelativeResize="0"/>
          <p:nvPr/>
        </p:nvPicPr>
        <p:blipFill rotWithShape="1">
          <a:blip r:embed="rId5">
            <a:alphaModFix/>
          </a:blip>
          <a:srcRect b="0" l="0" r="0" t="0"/>
          <a:stretch/>
        </p:blipFill>
        <p:spPr>
          <a:xfrm>
            <a:off x="7234086" y="1802145"/>
            <a:ext cx="3945806" cy="4971531"/>
          </a:xfrm>
          <a:prstGeom prst="rect">
            <a:avLst/>
          </a:prstGeom>
          <a:noFill/>
          <a:ln>
            <a:noFill/>
          </a:ln>
        </p:spPr>
      </p:pic>
      <p:sp>
        <p:nvSpPr>
          <p:cNvPr id="286" name="Google Shape;286;p21"/>
          <p:cNvSpPr/>
          <p:nvPr/>
        </p:nvSpPr>
        <p:spPr>
          <a:xfrm>
            <a:off x="226144" y="2796446"/>
            <a:ext cx="6096000" cy="3922933"/>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Sinh lý b</a:t>
            </a:r>
            <a:r>
              <a:rPr b="1" i="0" lang="en-US" sz="2200" u="none" cap="none" strike="noStrike">
                <a:solidFill>
                  <a:schemeClr val="dk1"/>
                </a:solidFill>
                <a:latin typeface="Arial"/>
                <a:ea typeface="Arial"/>
                <a:cs typeface="Arial"/>
                <a:sym typeface="Arial"/>
              </a:rPr>
              <a:t>ệ</a:t>
            </a:r>
            <a:r>
              <a:rPr b="1" i="0" lang="en-US" sz="2200" u="sng" cap="none" strike="noStrike">
                <a:solidFill>
                  <a:schemeClr val="dk1"/>
                </a:solidFill>
                <a:latin typeface="Arial"/>
                <a:ea typeface="Arial"/>
                <a:cs typeface="Arial"/>
                <a:sym typeface="Arial"/>
              </a:rPr>
              <a:t>nh</a:t>
            </a:r>
            <a:endParaRPr b="1" i="0" sz="2200" u="sng" cap="none" strike="noStrike">
              <a:solidFill>
                <a:schemeClr val="dk1"/>
              </a:solidFill>
              <a:latin typeface="Arial"/>
              <a:ea typeface="Arial"/>
              <a:cs typeface="Arial"/>
              <a:sym typeface="Arial"/>
            </a:endParaRPr>
          </a:p>
          <a:p>
            <a:pPr indent="-342900" lvl="1" marL="800100" marR="0" rtl="0" algn="l">
              <a:lnSpc>
                <a:spcPct val="150000"/>
              </a:lnSpc>
              <a:spcBef>
                <a:spcPts val="11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Kháng lực hệ thống &gt; kháng lực phổi: Máu được oxy hóa từ tim TT → ĐMC → ÔĐM → ĐMP </a:t>
            </a:r>
            <a:endParaRPr/>
          </a:p>
          <a:p>
            <a:pPr indent="-342900" lvl="1" marL="800100" marR="0" rtl="0" algn="l">
              <a:lnSpc>
                <a:spcPct val="150000"/>
              </a:lnSpc>
              <a:spcBef>
                <a:spcPts val="110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Kháng lực phổi &gt; Kháng lực hệ thống: Máu được ít oxy hóa từ TP  →  ĐMP → ÔĐM → ĐMC xuống</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idx="1" type="body"/>
          </p:nvPr>
        </p:nvSpPr>
        <p:spPr>
          <a:xfrm>
            <a:off x="1138086" y="1585140"/>
            <a:ext cx="10368116" cy="483076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Noto Sans Symbols"/>
              <a:buNone/>
            </a:pPr>
            <a:r>
              <a:rPr b="1" i="1" lang="en-US" sz="2400">
                <a:highlight>
                  <a:srgbClr val="FFFF00"/>
                </a:highlight>
                <a:latin typeface="Arial"/>
                <a:ea typeface="Arial"/>
                <a:cs typeface="Arial"/>
                <a:sym typeface="Arial"/>
              </a:rPr>
              <a:t>Tím chuyên biệt: </a:t>
            </a:r>
            <a:endParaRPr/>
          </a:p>
          <a:p>
            <a:pPr indent="-228600" lvl="0" marL="228600" rtl="0" algn="l">
              <a:lnSpc>
                <a:spcPct val="150000"/>
              </a:lnSpc>
              <a:spcBef>
                <a:spcPts val="1000"/>
              </a:spcBef>
              <a:spcAft>
                <a:spcPts val="0"/>
              </a:spcAft>
              <a:buClr>
                <a:schemeClr val="dk1"/>
              </a:buClr>
              <a:buSzPct val="100000"/>
              <a:buFont typeface="Noto Sans Symbols"/>
              <a:buNone/>
            </a:pPr>
            <a:r>
              <a:rPr b="1" i="1" lang="en-US" sz="2400">
                <a:highlight>
                  <a:srgbClr val="FFFF00"/>
                </a:highlight>
                <a:latin typeface="Arial"/>
                <a:ea typeface="Arial"/>
                <a:cs typeface="Arial"/>
                <a:sym typeface="Arial"/>
              </a:rPr>
              <a:t>Tuần hoàn hệ thống phụ thuộc ống ĐM</a:t>
            </a:r>
            <a:r>
              <a:rPr lang="en-US" sz="2000">
                <a:latin typeface="Tahoma"/>
                <a:ea typeface="Tahoma"/>
                <a:cs typeface="Tahoma"/>
                <a:sym typeface="Tahoma"/>
              </a:rPr>
              <a:t>	</a:t>
            </a:r>
            <a:endParaRPr>
              <a:solidFill>
                <a:srgbClr val="0000FF"/>
              </a:solidFill>
              <a:latin typeface="Tahoma"/>
              <a:ea typeface="Tahoma"/>
              <a:cs typeface="Tahoma"/>
              <a:sym typeface="Tahoma"/>
            </a:endParaRPr>
          </a:p>
        </p:txBody>
      </p:sp>
      <p:pic>
        <p:nvPicPr>
          <p:cNvPr id="293" name="Google Shape;293;p22"/>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294" name="Google Shape;294;p22"/>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295" name="Google Shape;295;p22"/>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id="296" name="Google Shape;296;p22"/>
          <p:cNvPicPr preferRelativeResize="0"/>
          <p:nvPr/>
        </p:nvPicPr>
        <p:blipFill rotWithShape="1">
          <a:blip r:embed="rId5">
            <a:alphaModFix/>
          </a:blip>
          <a:srcRect b="0" l="0" r="0" t="0"/>
          <a:stretch/>
        </p:blipFill>
        <p:spPr>
          <a:xfrm>
            <a:off x="2377092" y="3125015"/>
            <a:ext cx="8683796" cy="29909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idx="1" type="body"/>
          </p:nvPr>
        </p:nvSpPr>
        <p:spPr>
          <a:xfrm>
            <a:off x="340713" y="1585140"/>
            <a:ext cx="11165489" cy="483076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Noto Sans Symbols"/>
              <a:buNone/>
            </a:pPr>
            <a:r>
              <a:rPr b="1" i="1" lang="en-US" sz="2400">
                <a:highlight>
                  <a:srgbClr val="FFFF00"/>
                </a:highlight>
                <a:latin typeface="Arial"/>
                <a:ea typeface="Arial"/>
                <a:cs typeface="Arial"/>
                <a:sym typeface="Arial"/>
              </a:rPr>
              <a:t>Tím chuyên biệt: </a:t>
            </a:r>
            <a:endParaRPr/>
          </a:p>
          <a:p>
            <a:pPr indent="-228600" lvl="0" marL="228600" rtl="0" algn="l">
              <a:lnSpc>
                <a:spcPct val="150000"/>
              </a:lnSpc>
              <a:spcBef>
                <a:spcPts val="1000"/>
              </a:spcBef>
              <a:spcAft>
                <a:spcPts val="0"/>
              </a:spcAft>
              <a:buClr>
                <a:schemeClr val="dk1"/>
              </a:buClr>
              <a:buSzPct val="100000"/>
              <a:buFont typeface="Noto Sans Symbols"/>
              <a:buNone/>
            </a:pPr>
            <a:r>
              <a:rPr b="1" i="1" lang="en-US" sz="2400">
                <a:highlight>
                  <a:srgbClr val="FFFF00"/>
                </a:highlight>
                <a:latin typeface="Arial"/>
                <a:ea typeface="Arial"/>
                <a:cs typeface="Arial"/>
                <a:sym typeface="Arial"/>
              </a:rPr>
              <a:t>Hoán vị ĐĐM- ÔĐM- TAP</a:t>
            </a:r>
            <a:endParaRPr>
              <a:solidFill>
                <a:srgbClr val="0000FF"/>
              </a:solidFill>
              <a:latin typeface="Tahoma"/>
              <a:ea typeface="Tahoma"/>
              <a:cs typeface="Tahoma"/>
              <a:sym typeface="Tahoma"/>
            </a:endParaRPr>
          </a:p>
        </p:txBody>
      </p:sp>
      <p:pic>
        <p:nvPicPr>
          <p:cNvPr id="303" name="Google Shape;303;p23"/>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304" name="Google Shape;304;p23"/>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305" name="Google Shape;305;p23"/>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TIẾP CẬN TÍM</a:t>
            </a:r>
            <a:endParaRPr/>
          </a:p>
        </p:txBody>
      </p:sp>
      <p:pic>
        <p:nvPicPr>
          <p:cNvPr descr="Diagram&#10;&#10;Description automatically generated" id="306" name="Google Shape;306;p23"/>
          <p:cNvPicPr preferRelativeResize="0"/>
          <p:nvPr/>
        </p:nvPicPr>
        <p:blipFill rotWithShape="1">
          <a:blip r:embed="rId5">
            <a:alphaModFix/>
          </a:blip>
          <a:srcRect b="0" l="0" r="0" t="0"/>
          <a:stretch/>
        </p:blipFill>
        <p:spPr>
          <a:xfrm>
            <a:off x="5582155" y="2578196"/>
            <a:ext cx="6582686" cy="3971868"/>
          </a:xfrm>
          <a:prstGeom prst="rect">
            <a:avLst/>
          </a:prstGeom>
          <a:noFill/>
          <a:ln>
            <a:noFill/>
          </a:ln>
        </p:spPr>
      </p:pic>
      <p:sp>
        <p:nvSpPr>
          <p:cNvPr id="307" name="Google Shape;307;p23"/>
          <p:cNvSpPr/>
          <p:nvPr/>
        </p:nvSpPr>
        <p:spPr>
          <a:xfrm>
            <a:off x="340713" y="2904278"/>
            <a:ext cx="4822934" cy="3779946"/>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Clr>
                <a:schemeClr val="dk1"/>
              </a:buClr>
              <a:buSzPts val="1800"/>
              <a:buFont typeface="Arial"/>
              <a:buNone/>
            </a:pPr>
            <a:r>
              <a:rPr b="1" i="0" lang="en-US" sz="1800" u="sng" cap="none" strike="noStrike">
                <a:solidFill>
                  <a:schemeClr val="dk1"/>
                </a:solidFill>
                <a:latin typeface="Arial"/>
                <a:ea typeface="Arial"/>
                <a:cs typeface="Arial"/>
                <a:sym typeface="Arial"/>
              </a:rPr>
              <a:t>Sinh lý b</a:t>
            </a:r>
            <a:r>
              <a:rPr b="1" i="0" lang="en-US" sz="1800" u="none" cap="none" strike="noStrike">
                <a:solidFill>
                  <a:schemeClr val="dk1"/>
                </a:solidFill>
                <a:latin typeface="Arial"/>
                <a:ea typeface="Arial"/>
                <a:cs typeface="Arial"/>
                <a:sym typeface="Arial"/>
              </a:rPr>
              <a:t>ệ</a:t>
            </a:r>
            <a:r>
              <a:rPr b="1" i="0" lang="en-US" sz="1800" u="sng" cap="none" strike="noStrike">
                <a:solidFill>
                  <a:schemeClr val="dk1"/>
                </a:solidFill>
                <a:latin typeface="Arial"/>
                <a:ea typeface="Arial"/>
                <a:cs typeface="Arial"/>
                <a:sym typeface="Arial"/>
              </a:rPr>
              <a:t>nh</a:t>
            </a:r>
            <a:endParaRPr b="1" i="0" sz="1800" u="sng" cap="none" strike="noStrike">
              <a:solidFill>
                <a:schemeClr val="dk1"/>
              </a:solidFill>
              <a:latin typeface="Arial"/>
              <a:ea typeface="Arial"/>
              <a:cs typeface="Arial"/>
              <a:sym typeface="Arial"/>
            </a:endParaRPr>
          </a:p>
          <a:p>
            <a:pPr indent="0" lvl="1" marL="457200" marR="0" rtl="0" algn="l">
              <a:lnSpc>
                <a:spcPct val="150000"/>
              </a:lnSpc>
              <a:spcBef>
                <a:spcPts val="900"/>
              </a:spcBef>
              <a:spcAft>
                <a:spcPts val="0"/>
              </a:spcAft>
              <a:buNone/>
            </a:pPr>
            <a:r>
              <a:rPr b="0" i="0" lang="en-US" sz="1800" u="none" cap="none" strike="noStrike">
                <a:solidFill>
                  <a:schemeClr val="dk1"/>
                </a:solidFill>
                <a:latin typeface="Arial"/>
                <a:ea typeface="Arial"/>
                <a:cs typeface="Arial"/>
                <a:sym typeface="Arial"/>
              </a:rPr>
              <a:t>Máu ít được oxy hóa từ tim P → ĐMC → ÔĐM → ĐMP </a:t>
            </a:r>
            <a:endParaRPr/>
          </a:p>
          <a:p>
            <a:pPr indent="0" lvl="1" marL="457200" marR="0" rtl="0" algn="l">
              <a:lnSpc>
                <a:spcPct val="150000"/>
              </a:lnSpc>
              <a:spcBef>
                <a:spcPts val="900"/>
              </a:spcBef>
              <a:spcAft>
                <a:spcPts val="0"/>
              </a:spcAft>
              <a:buNone/>
            </a:pPr>
            <a:r>
              <a:rPr b="0" i="0" lang="en-US" sz="1800" u="none" cap="none" strike="noStrike">
                <a:solidFill>
                  <a:schemeClr val="dk1"/>
                </a:solidFill>
                <a:latin typeface="Arial"/>
                <a:ea typeface="Arial"/>
                <a:cs typeface="Arial"/>
                <a:sym typeface="Arial"/>
              </a:rPr>
              <a:t>Máu được oxy hóa từ TMP → nhĩ T → lỗ bầu dục → tim P hoặc từ thất T → TLT → tim P</a:t>
            </a:r>
            <a:endParaRPr/>
          </a:p>
          <a:p>
            <a:pPr indent="0" lvl="1" marL="457200" marR="0" rtl="0" algn="l">
              <a:lnSpc>
                <a:spcPct val="150000"/>
              </a:lnSpc>
              <a:spcBef>
                <a:spcPts val="900"/>
              </a:spcBef>
              <a:spcAft>
                <a:spcPts val="0"/>
              </a:spcAft>
              <a:buNone/>
            </a:pPr>
            <a:r>
              <a:rPr b="0" i="0" lang="en-US" sz="1800" u="none" cap="none" strike="noStrike">
                <a:solidFill>
                  <a:schemeClr val="dk1"/>
                </a:solidFill>
                <a:latin typeface="Arial"/>
                <a:ea typeface="Arial"/>
                <a:cs typeface="Arial"/>
                <a:sym typeface="Arial"/>
              </a:rPr>
              <a:t>Kháng lực mạch phổi đủ cao → máu từ ĐMP → ÔĐM → ĐMC xuống</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24"/>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314" name="Google Shape;314;p24"/>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315" name="Google Shape;315;p24"/>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CÂU HỎI THẢO LUẬN 2</a:t>
            </a:r>
            <a:endParaRPr/>
          </a:p>
        </p:txBody>
      </p:sp>
      <p:sp>
        <p:nvSpPr>
          <p:cNvPr id="316" name="Google Shape;316;p24"/>
          <p:cNvSpPr/>
          <p:nvPr/>
        </p:nvSpPr>
        <p:spPr>
          <a:xfrm>
            <a:off x="993914" y="2506317"/>
            <a:ext cx="8977558" cy="2110409"/>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514350" lvl="0" marL="514350" marR="0" rtl="0" algn="just">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TÍM</a:t>
            </a:r>
            <a:endParaRPr b="1" sz="1800">
              <a:solidFill>
                <a:schemeClr val="dk1"/>
              </a:solidFill>
              <a:latin typeface="Arial"/>
              <a:ea typeface="Arial"/>
              <a:cs typeface="Arial"/>
              <a:sym typeface="Arial"/>
            </a:endParaRPr>
          </a:p>
          <a:p>
            <a:pPr indent="-514350" lvl="0" marL="514350" marR="0" rtl="0" algn="just">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TÍM TRUNG ƯƠNG</a:t>
            </a:r>
            <a:endParaRPr/>
          </a:p>
          <a:p>
            <a:pPr indent="-514350" lvl="0" marL="514350" marR="0" rtl="0" algn="just">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NGUYÊN NHÂN: VIÊM PHỔI + TIM BẨM SINH </a:t>
            </a:r>
            <a:endParaRPr/>
          </a:p>
          <a:p>
            <a:pPr indent="-514350" lvl="0" marL="514350" marR="0" rtl="0" algn="just">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NHÓM 1: TỨ CHỨNG FALLOT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5"/>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323" name="Google Shape;323;p25"/>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324" name="Google Shape;324;p25"/>
          <p:cNvSpPr/>
          <p:nvPr/>
        </p:nvSpPr>
        <p:spPr>
          <a:xfrm>
            <a:off x="2999061" y="489134"/>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CÂU HỎI THẢO LUẬN 3</a:t>
            </a:r>
            <a:endParaRPr/>
          </a:p>
        </p:txBody>
      </p:sp>
      <p:sp>
        <p:nvSpPr>
          <p:cNvPr id="325" name="Google Shape;325;p25"/>
          <p:cNvSpPr txBox="1"/>
          <p:nvPr/>
        </p:nvSpPr>
        <p:spPr>
          <a:xfrm>
            <a:off x="2764153" y="1815248"/>
            <a:ext cx="7010400" cy="1054146"/>
          </a:xfrm>
          <a:prstGeom prst="rect">
            <a:avLst/>
          </a:prstGeom>
          <a:noFill/>
          <a:ln>
            <a:noFill/>
          </a:ln>
        </p:spPr>
        <p:txBody>
          <a:bodyPr anchorCtr="0" anchor="t" bIns="45700" lIns="91425" spcFirstLastPara="1" rIns="91425" wrap="square" tIns="45700">
            <a:normAutofit fontScale="92500"/>
          </a:bodyPr>
          <a:lstStyle/>
          <a:p>
            <a:pPr indent="0" lvl="0" marL="0" marR="0" rtl="0" algn="ctr">
              <a:lnSpc>
                <a:spcPct val="150000"/>
              </a:lnSpc>
              <a:spcBef>
                <a:spcPts val="0"/>
              </a:spcBef>
              <a:spcAft>
                <a:spcPts val="0"/>
              </a:spcAft>
              <a:buClr>
                <a:schemeClr val="dk1"/>
              </a:buClr>
              <a:buSzPct val="100000"/>
              <a:buFont typeface="Noto Sans Symbols"/>
              <a:buNone/>
            </a:pPr>
            <a:r>
              <a:rPr b="1" i="1" lang="en-US" sz="2400">
                <a:solidFill>
                  <a:schemeClr val="dk1"/>
                </a:solidFill>
                <a:latin typeface="Arial"/>
                <a:ea typeface="Arial"/>
                <a:cs typeface="Arial"/>
                <a:sym typeface="Arial"/>
              </a:rPr>
              <a:t>Bệnh nhi có biến chứng cơn tím thiếu oxy không?</a:t>
            </a:r>
            <a:endParaRPr/>
          </a:p>
        </p:txBody>
      </p:sp>
      <p:sp>
        <p:nvSpPr>
          <p:cNvPr id="326" name="Google Shape;326;p25"/>
          <p:cNvSpPr/>
          <p:nvPr/>
        </p:nvSpPr>
        <p:spPr>
          <a:xfrm>
            <a:off x="6096000" y="3280508"/>
            <a:ext cx="4439478" cy="2173357"/>
          </a:xfrm>
          <a:prstGeom prst="ellipse">
            <a:avLst/>
          </a:prstGeom>
          <a:solidFill>
            <a:schemeClr val="lt1"/>
          </a:solid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CƠN TÍM THIẾU OXY</a:t>
            </a:r>
            <a:endParaRPr/>
          </a:p>
          <a:p>
            <a:pPr indent="-342900" lvl="0" marL="342900" marR="0" rtl="0" algn="l">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HẸP/TẮC STENT ÔĐM</a:t>
            </a:r>
            <a:endParaRPr/>
          </a:p>
          <a:p>
            <a:pPr indent="-342900" lvl="0" marL="342900" marR="0" rtl="0" algn="l">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THIẾU MÁU NẶNG</a:t>
            </a:r>
            <a:endParaRPr/>
          </a:p>
          <a:p>
            <a:pPr indent="-342900" lvl="0" marL="342900" marR="0" rtl="0" algn="l">
              <a:lnSpc>
                <a:spcPct val="15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VIÊM PHỔI NẶNG</a:t>
            </a:r>
            <a:endParaRPr/>
          </a:p>
        </p:txBody>
      </p:sp>
      <p:sp>
        <p:nvSpPr>
          <p:cNvPr id="327" name="Google Shape;327;p25"/>
          <p:cNvSpPr/>
          <p:nvPr/>
        </p:nvSpPr>
        <p:spPr>
          <a:xfrm>
            <a:off x="1421829" y="2646972"/>
            <a:ext cx="2319131" cy="834887"/>
          </a:xfrm>
          <a:prstGeom prst="rect">
            <a:avLst/>
          </a:prstGeom>
          <a:solidFill>
            <a:schemeClr val="lt1"/>
          </a:solidFill>
          <a:ln cap="flat" cmpd="sng" w="2857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TOF – STENT ÔĐM</a:t>
            </a:r>
            <a:endParaRPr/>
          </a:p>
        </p:txBody>
      </p:sp>
      <p:cxnSp>
        <p:nvCxnSpPr>
          <p:cNvPr id="328" name="Google Shape;328;p25"/>
          <p:cNvCxnSpPr/>
          <p:nvPr/>
        </p:nvCxnSpPr>
        <p:spPr>
          <a:xfrm>
            <a:off x="3753267" y="3179330"/>
            <a:ext cx="2218800" cy="1188000"/>
          </a:xfrm>
          <a:prstGeom prst="bentConnector3">
            <a:avLst>
              <a:gd fmla="val 50000" name="adj1"/>
            </a:avLst>
          </a:prstGeom>
          <a:noFill/>
          <a:ln cap="flat" cmpd="sng" w="28575">
            <a:solidFill>
              <a:schemeClr val="accent5"/>
            </a:solidFill>
            <a:prstDash val="solid"/>
            <a:miter lim="800000"/>
            <a:headEnd len="sm" w="sm" type="none"/>
            <a:tailEnd len="med" w="med" type="triangle"/>
          </a:ln>
        </p:spPr>
      </p:cxnSp>
      <p:sp>
        <p:nvSpPr>
          <p:cNvPr id="329" name="Google Shape;329;p25"/>
          <p:cNvSpPr/>
          <p:nvPr/>
        </p:nvSpPr>
        <p:spPr>
          <a:xfrm>
            <a:off x="4268275" y="2527175"/>
            <a:ext cx="2001078" cy="19502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TÍM NẶNG HƠN</a:t>
            </a:r>
            <a:endParaRPr/>
          </a:p>
        </p:txBody>
      </p:sp>
      <p:sp>
        <p:nvSpPr>
          <p:cNvPr id="330" name="Google Shape;330;p25"/>
          <p:cNvSpPr/>
          <p:nvPr/>
        </p:nvSpPr>
        <p:spPr>
          <a:xfrm>
            <a:off x="2342854" y="3481859"/>
            <a:ext cx="477079" cy="887896"/>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25"/>
          <p:cNvSpPr/>
          <p:nvPr/>
        </p:nvSpPr>
        <p:spPr>
          <a:xfrm>
            <a:off x="567062" y="4442646"/>
            <a:ext cx="4028661" cy="2173357"/>
          </a:xfrm>
          <a:prstGeom prst="ellipse">
            <a:avLst/>
          </a:prstGeom>
          <a:solidFill>
            <a:schemeClr val="lt1"/>
          </a:solid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TBS nặng trong giai đoạn sơ sinh</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Hẹp nặng buồng thoát thất phải</a:t>
            </a:r>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Tuần hoàn phổi phụ thuộc ống ĐM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6"/>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338" name="Google Shape;338;p26"/>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339" name="Google Shape;339;p26"/>
          <p:cNvSpPr/>
          <p:nvPr/>
        </p:nvSpPr>
        <p:spPr>
          <a:xfrm>
            <a:off x="3222313" y="353353"/>
            <a:ext cx="5747374"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CƠN TÍM THIẾU OXY</a:t>
            </a:r>
            <a:endParaRPr/>
          </a:p>
        </p:txBody>
      </p:sp>
      <p:sp>
        <p:nvSpPr>
          <p:cNvPr id="340" name="Google Shape;340;p26"/>
          <p:cNvSpPr/>
          <p:nvPr/>
        </p:nvSpPr>
        <p:spPr>
          <a:xfrm>
            <a:off x="293583" y="1810590"/>
            <a:ext cx="2820678" cy="2438400"/>
          </a:xfrm>
          <a:prstGeom prst="ellipse">
            <a:avLst/>
          </a:prstGeom>
          <a:solidFill>
            <a:schemeClr val="lt1"/>
          </a:solid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highlight>
                  <a:srgbClr val="FFFF00"/>
                </a:highlight>
                <a:latin typeface="Arial"/>
                <a:ea typeface="Arial"/>
                <a:cs typeface="Arial"/>
                <a:sym typeface="Arial"/>
              </a:rPr>
              <a:t>ĐIỀU KIỆN CẦN</a:t>
            </a:r>
            <a:endParaRPr/>
          </a:p>
          <a:p>
            <a:pPr indent="0" lvl="0" marL="0" marR="0" rtl="0" algn="ctr">
              <a:spcBef>
                <a:spcPts val="0"/>
              </a:spcBef>
              <a:spcAft>
                <a:spcPts val="0"/>
              </a:spcAft>
              <a:buNone/>
            </a:pPr>
            <a:r>
              <a:rPr b="1" i="1" lang="en-US" sz="1800">
                <a:solidFill>
                  <a:schemeClr val="dk1"/>
                </a:solidFill>
                <a:latin typeface="Arial"/>
                <a:ea typeface="Arial"/>
                <a:cs typeface="Arial"/>
                <a:sym typeface="Arial"/>
              </a:rPr>
              <a:t>Bệnh TBS có tắc nghẽn buồng thoát thất phải + shunt P – T trong tim</a:t>
            </a:r>
            <a:endParaRPr/>
          </a:p>
        </p:txBody>
      </p:sp>
      <p:sp>
        <p:nvSpPr>
          <p:cNvPr id="341" name="Google Shape;341;p26"/>
          <p:cNvSpPr/>
          <p:nvPr/>
        </p:nvSpPr>
        <p:spPr>
          <a:xfrm>
            <a:off x="8969687" y="1856973"/>
            <a:ext cx="2928730" cy="2345635"/>
          </a:xfrm>
          <a:prstGeom prst="ellipse">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highlight>
                  <a:srgbClr val="FFFF00"/>
                </a:highlight>
                <a:latin typeface="Arial"/>
                <a:ea typeface="Arial"/>
                <a:cs typeface="Arial"/>
                <a:sym typeface="Arial"/>
              </a:rPr>
              <a:t>ĐIỀU KIỆN ĐỦ</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Yếu tố thuận lợi làm tăng shunt P - T</a:t>
            </a:r>
            <a:endParaRPr/>
          </a:p>
        </p:txBody>
      </p:sp>
      <p:pic>
        <p:nvPicPr>
          <p:cNvPr descr="Diagram&#10;&#10;Description automatically generated" id="342" name="Google Shape;342;p26"/>
          <p:cNvPicPr preferRelativeResize="0"/>
          <p:nvPr/>
        </p:nvPicPr>
        <p:blipFill rotWithShape="1">
          <a:blip r:embed="rId5">
            <a:alphaModFix/>
          </a:blip>
          <a:srcRect b="0" l="0" r="0" t="0"/>
          <a:stretch/>
        </p:blipFill>
        <p:spPr>
          <a:xfrm>
            <a:off x="3305665" y="1585140"/>
            <a:ext cx="5651342" cy="3510457"/>
          </a:xfrm>
          <a:prstGeom prst="rect">
            <a:avLst/>
          </a:prstGeom>
          <a:noFill/>
          <a:ln>
            <a:noFill/>
          </a:ln>
        </p:spPr>
      </p:pic>
      <p:sp>
        <p:nvSpPr>
          <p:cNvPr id="343" name="Google Shape;343;p26"/>
          <p:cNvSpPr/>
          <p:nvPr/>
        </p:nvSpPr>
        <p:spPr>
          <a:xfrm>
            <a:off x="3634336" y="5048876"/>
            <a:ext cx="4993999" cy="1474280"/>
          </a:xfrm>
          <a:prstGeom prst="rect">
            <a:avLst/>
          </a:prstGeom>
          <a:solidFill>
            <a:schemeClr val="lt1"/>
          </a:solid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highlight>
                  <a:srgbClr val="FFFF00"/>
                </a:highlight>
                <a:latin typeface="Arial"/>
                <a:ea typeface="Arial"/>
                <a:cs typeface="Arial"/>
                <a:sym typeface="Arial"/>
              </a:rPr>
              <a:t>BIỂU HIỆN LÂM SÀNG CỦA CƠN TÍM</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Tím nặng hơn</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Rối loạn tri giác</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Thở nhanh sâu</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Âm thổi nhỏ đi/không nghe thấy</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Phổi không ran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7"/>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350" name="Google Shape;350;p27"/>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351" name="Google Shape;351;p27"/>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CÂU HỎI THẢO LUẬN 4</a:t>
            </a:r>
            <a:endParaRPr/>
          </a:p>
        </p:txBody>
      </p:sp>
      <p:sp>
        <p:nvSpPr>
          <p:cNvPr id="352" name="Google Shape;352;p27"/>
          <p:cNvSpPr txBox="1"/>
          <p:nvPr/>
        </p:nvSpPr>
        <p:spPr>
          <a:xfrm>
            <a:off x="639417" y="1948070"/>
            <a:ext cx="10913166" cy="65877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800">
                <a:solidFill>
                  <a:schemeClr val="dk1"/>
                </a:solidFill>
                <a:latin typeface="Arial"/>
                <a:ea typeface="Arial"/>
                <a:cs typeface="Arial"/>
                <a:sym typeface="Arial"/>
              </a:rPr>
              <a:t>Đề nghị cận lâm sàng gì, tại sao?</a:t>
            </a:r>
            <a:endParaRPr/>
          </a:p>
        </p:txBody>
      </p:sp>
      <p:sp>
        <p:nvSpPr>
          <p:cNvPr id="353" name="Google Shape;353;p27"/>
          <p:cNvSpPr/>
          <p:nvPr/>
        </p:nvSpPr>
        <p:spPr>
          <a:xfrm>
            <a:off x="1788651" y="3429000"/>
            <a:ext cx="9763932" cy="201478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Xét nghiệm thường quy</a:t>
            </a:r>
            <a:endParaRPr/>
          </a:p>
          <a:p>
            <a:pPr indent="-342900" lvl="0" marL="342900" marR="0" rtl="0" algn="l">
              <a:lnSpc>
                <a:spcPct val="150000"/>
              </a:lnSpc>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Xét nghiêm chẩn đoán</a:t>
            </a:r>
            <a:endParaRPr/>
          </a:p>
          <a:p>
            <a:pPr indent="-342900" lvl="0" marL="342900" marR="0" rtl="0" algn="l">
              <a:lnSpc>
                <a:spcPct val="150000"/>
              </a:lnSpc>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Xét nghiệm ảnh hưởng đến điều trị và tiên lượng bệnh nhân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aphicFrame>
        <p:nvGraphicFramePr>
          <p:cNvPr id="358" name="Google Shape;358;p28"/>
          <p:cNvGraphicFramePr/>
          <p:nvPr/>
        </p:nvGraphicFramePr>
        <p:xfrm>
          <a:off x="712134" y="229597"/>
          <a:ext cx="3000000" cy="3000000"/>
        </p:xfrm>
        <a:graphic>
          <a:graphicData uri="http://schemas.openxmlformats.org/drawingml/2006/table">
            <a:tbl>
              <a:tblPr>
                <a:noFill/>
                <a:tableStyleId>{B46974CD-09A5-4782-9217-74F9E1BEF51D}</a:tableStyleId>
              </a:tblPr>
              <a:tblGrid>
                <a:gridCol w="1256150"/>
                <a:gridCol w="1301850"/>
                <a:gridCol w="1533000"/>
                <a:gridCol w="694800"/>
              </a:tblGrid>
              <a:tr h="299350">
                <a:tc>
                  <a:txBody>
                    <a:bodyPr/>
                    <a:lstStyle/>
                    <a:p>
                      <a:pPr indent="0" lvl="0" marL="0" marR="0" rtl="0" algn="l">
                        <a:lnSpc>
                          <a:spcPct val="107000"/>
                        </a:lnSpc>
                        <a:spcBef>
                          <a:spcPts val="0"/>
                        </a:spcBef>
                        <a:spcAft>
                          <a:spcPts val="0"/>
                        </a:spcAft>
                        <a:buNone/>
                      </a:pPr>
                      <a:r>
                        <a:rPr b="1" i="0" lang="en-US" sz="1800" u="none" strike="noStrike">
                          <a:latin typeface="Arial"/>
                          <a:ea typeface="Arial"/>
                          <a:cs typeface="Arial"/>
                          <a:sym typeface="Arial"/>
                        </a:rPr>
                        <a:t>WBC</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17.81</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4.0 – 10.0</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K/uL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%NEU</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52.1</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37 – 80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%LYM</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35</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10.0 – 50.0</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%MONO</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10.7</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0.0 – 12.0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%EOS</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1.6</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0 – 7</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%BASO</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0.6</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0 – 2.5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#NEU</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9.27</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2.0 – 6.9</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#LYM</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6.24</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0.6 – 3.4</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K/uL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#MONO</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1.91</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0.0 – 0.9</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K/uL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#EOS</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0.28</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0.0 – 0.2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K/uL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#BASO</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0.11</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0.0 – 0.20</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K/uL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1" i="0" lang="en-US" sz="1800" u="none" strike="noStrike">
                          <a:latin typeface="Arial"/>
                          <a:ea typeface="Arial"/>
                          <a:cs typeface="Arial"/>
                          <a:sym typeface="Arial"/>
                        </a:rPr>
                        <a:t>RBC</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5.85</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3.9 – 5.8</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K/uL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1" i="0" lang="en-US" sz="1800" u="none" strike="noStrike">
                          <a:latin typeface="Arial"/>
                          <a:ea typeface="Arial"/>
                          <a:cs typeface="Arial"/>
                          <a:sym typeface="Arial"/>
                        </a:rPr>
                        <a:t>HGB</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12.1</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12.5 – 16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g/dL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1" i="0" lang="en-US" sz="1800" u="none" strike="noStrike">
                          <a:latin typeface="Arial"/>
                          <a:ea typeface="Arial"/>
                          <a:cs typeface="Arial"/>
                          <a:sym typeface="Arial"/>
                        </a:rPr>
                        <a:t>HCT</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40.7</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35 – 50</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MCV</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69.6</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83 – 92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fL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MCH</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20.7</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27 – 32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pg</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MCHC</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29.7</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32 – 35.6</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g/dL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RDW</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21.8</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1" i="0" lang="en-US" sz="1800" u="none" strike="noStrike">
                          <a:latin typeface="Arial"/>
                          <a:ea typeface="Arial"/>
                          <a:cs typeface="Arial"/>
                          <a:sym typeface="Arial"/>
                        </a:rPr>
                        <a:t>PLT</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456</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130 – 400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K/uL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MPV</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9.8</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7.2 – 11.1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fL</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9350">
                <a:tc>
                  <a:txBody>
                    <a:bodyPr/>
                    <a:lstStyle/>
                    <a:p>
                      <a:pPr indent="0" lvl="0" marL="0" marR="0" rtl="0" algn="l">
                        <a:lnSpc>
                          <a:spcPct val="107000"/>
                        </a:lnSpc>
                        <a:spcBef>
                          <a:spcPts val="0"/>
                        </a:spcBef>
                        <a:spcAft>
                          <a:spcPts val="0"/>
                        </a:spcAft>
                        <a:buNone/>
                      </a:pPr>
                      <a:r>
                        <a:rPr b="0" i="0" lang="en-US" sz="1800" u="none" strike="noStrike">
                          <a:latin typeface="Arial"/>
                          <a:ea typeface="Arial"/>
                          <a:cs typeface="Arial"/>
                          <a:sym typeface="Arial"/>
                        </a:rPr>
                        <a:t>PDW</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1" i="0" lang="en-US" sz="1800" u="none" strike="noStrike">
                          <a:latin typeface="Arial"/>
                          <a:ea typeface="Arial"/>
                          <a:cs typeface="Arial"/>
                          <a:sym typeface="Arial"/>
                        </a:rPr>
                        <a:t>11.2</a:t>
                      </a:r>
                      <a:endParaRPr b="1"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b="0" i="0" lang="en-US" sz="1800" u="none" strike="noStrike">
                          <a:latin typeface="Arial"/>
                          <a:ea typeface="Arial"/>
                          <a:cs typeface="Arial"/>
                          <a:sym typeface="Arial"/>
                        </a:rPr>
                        <a:t>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7000"/>
                        </a:lnSpc>
                        <a:spcBef>
                          <a:spcPts val="0"/>
                        </a:spcBef>
                        <a:spcAft>
                          <a:spcPts val="0"/>
                        </a:spcAft>
                        <a:buNone/>
                      </a:pPr>
                      <a:r>
                        <a:rPr b="0" i="0" lang="en-US" sz="1800" u="none" strike="noStrike">
                          <a:latin typeface="Arial"/>
                          <a:ea typeface="Arial"/>
                          <a:cs typeface="Arial"/>
                          <a:sym typeface="Arial"/>
                        </a:rPr>
                        <a:t> </a:t>
                      </a:r>
                      <a:endParaRPr b="0" i="0" sz="3200" u="none" strike="noStrike">
                        <a:latin typeface="Arial"/>
                        <a:ea typeface="Arial"/>
                        <a:cs typeface="Arial"/>
                        <a:sym typeface="Arial"/>
                      </a:endParaRPr>
                    </a:p>
                  </a:txBody>
                  <a:tcPr marT="11200" marB="0" marR="80700" marL="80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59" name="Google Shape;359;p28"/>
          <p:cNvSpPr/>
          <p:nvPr/>
        </p:nvSpPr>
        <p:spPr>
          <a:xfrm>
            <a:off x="6974237" y="2774196"/>
            <a:ext cx="4200041" cy="168931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PHÂN TÍCH CÔNG THỨC MÁU?</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Dòng bạch cầu</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Hồng cầu</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Tiểu cầu</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aphicFrame>
        <p:nvGraphicFramePr>
          <p:cNvPr id="364" name="Google Shape;364;p29"/>
          <p:cNvGraphicFramePr/>
          <p:nvPr/>
        </p:nvGraphicFramePr>
        <p:xfrm>
          <a:off x="1811754" y="1273821"/>
          <a:ext cx="3000000" cy="3000000"/>
        </p:xfrm>
        <a:graphic>
          <a:graphicData uri="http://schemas.openxmlformats.org/drawingml/2006/table">
            <a:tbl>
              <a:tblPr bandRow="1" firstCol="1" firstRow="1">
                <a:noFill/>
                <a:tableStyleId>{9909AA78-BD4B-43AB-A0D8-6F16147B4DB3}</a:tableStyleId>
              </a:tblPr>
              <a:tblGrid>
                <a:gridCol w="3223150"/>
                <a:gridCol w="2978875"/>
                <a:gridCol w="3293650"/>
              </a:tblGrid>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Nhiệt độ GDS</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38.5◦C</a:t>
                      </a:r>
                      <a:endParaRPr b="0" sz="2800">
                        <a:solidFill>
                          <a:schemeClr val="dk1"/>
                        </a:solidFill>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Hb</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t/>
                      </a:r>
                      <a:endParaRPr sz="2800">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g/dL</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FiO2</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20%</a:t>
                      </a:r>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21%</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pH</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7.398</a:t>
                      </a:r>
                      <a:endParaRPr sz="2800">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7.36-7.44</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pCO2</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33.7</a:t>
                      </a:r>
                      <a:endParaRPr sz="2800">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36-44 mmHg</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pO2</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45.5</a:t>
                      </a:r>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80-100 mmHg</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BE</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-4.5</a:t>
                      </a:r>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-4 - +4 mmol/L</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tCO2</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21</a:t>
                      </a:r>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Mmol/L</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HCO3-</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20</a:t>
                      </a:r>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22 – 26 mmol/L</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SatO2</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78</a:t>
                      </a:r>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92 – 96%</a:t>
                      </a:r>
                      <a:endParaRPr sz="2800">
                        <a:latin typeface="Arial"/>
                        <a:ea typeface="Arial"/>
                        <a:cs typeface="Arial"/>
                        <a:sym typeface="Arial"/>
                      </a:endParaRPr>
                    </a:p>
                  </a:txBody>
                  <a:tcPr marT="0" marB="0" marR="68575" marL="68575">
                    <a:solidFill>
                      <a:srgbClr val="9CC2E5"/>
                    </a:solidFill>
                  </a:tcPr>
                </a:tc>
              </a:tr>
              <a:tr h="350950">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AaDO2</a:t>
                      </a:r>
                      <a:endParaRPr sz="2800">
                        <a:solidFill>
                          <a:schemeClr val="dk1"/>
                        </a:solidFill>
                        <a:latin typeface="Arial"/>
                        <a:ea typeface="Arial"/>
                        <a:cs typeface="Arial"/>
                        <a:sym typeface="Arial"/>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56.7</a:t>
                      </a:r>
                      <a:endParaRPr/>
                    </a:p>
                  </a:txBody>
                  <a:tcPr marT="0" marB="0" marR="68575" marL="68575">
                    <a:solidFill>
                      <a:srgbClr val="9CC2E5"/>
                    </a:solidFill>
                  </a:tcPr>
                </a:tc>
                <a:tc>
                  <a:txBody>
                    <a:bodyPr/>
                    <a:lstStyle/>
                    <a:p>
                      <a:pPr indent="0" lvl="0" marL="0" marR="0" rtl="0" algn="ctr">
                        <a:lnSpc>
                          <a:spcPct val="107000"/>
                        </a:lnSpc>
                        <a:spcBef>
                          <a:spcPts val="0"/>
                        </a:spcBef>
                        <a:spcAft>
                          <a:spcPts val="0"/>
                        </a:spcAft>
                        <a:buNone/>
                      </a:pPr>
                      <a:r>
                        <a:rPr lang="en-US" sz="2800">
                          <a:latin typeface="Arial"/>
                          <a:ea typeface="Arial"/>
                          <a:cs typeface="Arial"/>
                          <a:sym typeface="Arial"/>
                        </a:rPr>
                        <a:t>mmHg</a:t>
                      </a:r>
                      <a:endParaRPr sz="2800">
                        <a:latin typeface="Arial"/>
                        <a:ea typeface="Arial"/>
                        <a:cs typeface="Arial"/>
                        <a:sym typeface="Arial"/>
                      </a:endParaRPr>
                    </a:p>
                  </a:txBody>
                  <a:tcPr marT="0" marB="0" marR="68575" marL="68575">
                    <a:solidFill>
                      <a:srgbClr val="9CC2E5"/>
                    </a:solidFill>
                  </a:tcPr>
                </a:tc>
              </a:tr>
            </a:tbl>
          </a:graphicData>
        </a:graphic>
      </p:graphicFrame>
      <p:sp>
        <p:nvSpPr>
          <p:cNvPr id="365" name="Google Shape;365;p29"/>
          <p:cNvSpPr/>
          <p:nvPr/>
        </p:nvSpPr>
        <p:spPr>
          <a:xfrm>
            <a:off x="3289307" y="289367"/>
            <a:ext cx="6540585" cy="648182"/>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KHÍ MÁU ĐỘNG MẠCH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3"/>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14" name="Google Shape;114;p3"/>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115" name="Google Shape;115;p3"/>
          <p:cNvSpPr txBox="1"/>
          <p:nvPr/>
        </p:nvSpPr>
        <p:spPr>
          <a:xfrm>
            <a:off x="674752" y="2069812"/>
            <a:ext cx="10913166" cy="361926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600" u="none" cap="none" strike="noStrike">
                <a:solidFill>
                  <a:schemeClr val="dk1"/>
                </a:solidFill>
                <a:latin typeface="Arial"/>
                <a:ea typeface="Arial"/>
                <a:cs typeface="Arial"/>
                <a:sym typeface="Arial"/>
              </a:rPr>
              <a:t>Bé trai, 10 tháng tuổi. Phát triển thể chất vận động bình thường. Tiền căn được chẩn đoán là Tứ chứng Fallot đã được đặt stent ÔĐM trong thời kỳ sơ sinh. Lý do nhập viện: tím nặng hơn. Bệnh 2 ngày</a:t>
            </a:r>
            <a:endParaRPr/>
          </a:p>
          <a:p>
            <a:pPr indent="0" lvl="0" marL="0" marR="0" rtl="0" algn="just">
              <a:lnSpc>
                <a:spcPct val="150000"/>
              </a:lnSpc>
              <a:spcBef>
                <a:spcPts val="0"/>
              </a:spcBef>
              <a:spcAft>
                <a:spcPts val="0"/>
              </a:spcAft>
              <a:buNone/>
            </a:pPr>
            <a:r>
              <a:rPr b="1" i="1" lang="en-US" sz="2600" u="none" cap="none" strike="noStrike">
                <a:solidFill>
                  <a:schemeClr val="dk1"/>
                </a:solidFill>
                <a:latin typeface="Arial"/>
                <a:ea typeface="Arial"/>
                <a:cs typeface="Arial"/>
                <a:sym typeface="Arial"/>
              </a:rPr>
              <a:t>N1: ho khan, chảy mũi dịch trong, quấy khóc nhiều</a:t>
            </a:r>
            <a:endParaRPr/>
          </a:p>
          <a:p>
            <a:pPr indent="0" lvl="0" marL="0" marR="0" rtl="0" algn="just">
              <a:lnSpc>
                <a:spcPct val="150000"/>
              </a:lnSpc>
              <a:spcBef>
                <a:spcPts val="0"/>
              </a:spcBef>
              <a:spcAft>
                <a:spcPts val="0"/>
              </a:spcAft>
              <a:buNone/>
            </a:pPr>
            <a:r>
              <a:rPr b="1" i="1" lang="en-US" sz="2600" u="none" cap="none" strike="noStrike">
                <a:solidFill>
                  <a:schemeClr val="dk1"/>
                </a:solidFill>
                <a:latin typeface="Arial"/>
                <a:ea typeface="Arial"/>
                <a:cs typeface="Arial"/>
                <a:sym typeface="Arial"/>
              </a:rPr>
              <a:t>N2: bé khóc nhiều, tím nặng hơn 🡪 NV</a:t>
            </a:r>
            <a:endParaRPr b="0" i="0" sz="2200" u="none" cap="none" strike="noStrike">
              <a:solidFill>
                <a:schemeClr val="dk1"/>
              </a:solidFill>
              <a:latin typeface="Arial"/>
              <a:ea typeface="Arial"/>
              <a:cs typeface="Arial"/>
              <a:sym typeface="Arial"/>
            </a:endParaRPr>
          </a:p>
        </p:txBody>
      </p:sp>
      <p:sp>
        <p:nvSpPr>
          <p:cNvPr id="116" name="Google Shape;116;p3"/>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TÌNH HUỐNG LÂM SÀNG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30"/>
          <p:cNvGraphicFramePr/>
          <p:nvPr/>
        </p:nvGraphicFramePr>
        <p:xfrm>
          <a:off x="2584272" y="1307310"/>
          <a:ext cx="3000000" cy="3000000"/>
        </p:xfrm>
        <a:graphic>
          <a:graphicData uri="http://schemas.openxmlformats.org/drawingml/2006/table">
            <a:tbl>
              <a:tblPr bandRow="1" firstCol="1" firstRow="1">
                <a:noFill/>
                <a:tableStyleId>{9909AA78-BD4B-43AB-A0D8-6F16147B4DB3}</a:tableStyleId>
              </a:tblPr>
              <a:tblGrid>
                <a:gridCol w="2648800"/>
                <a:gridCol w="1433925"/>
                <a:gridCol w="3974025"/>
              </a:tblGrid>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CRP </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17</a:t>
                      </a:r>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&lt;5 mg/L</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AST</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23</a:t>
                      </a:r>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&lt;39 U/L </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ALT</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15</a:t>
                      </a:r>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&lt; 34U/L </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Urea </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5.8</a:t>
                      </a:r>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1.67 – 7.49 mmol/L</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Creatinine</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43</a:t>
                      </a:r>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20.33 – 88.4 umol/L</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Na+</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135</a:t>
                      </a:r>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135 – 145 mmol/L</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K+</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4.6</a:t>
                      </a:r>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3.5 – 5.1 mmol/L</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Cl-</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107</a:t>
                      </a:r>
                      <a:endParaRPr b="1"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95 – 110 mmol/L</a:t>
                      </a:r>
                      <a:endParaRPr b="0" sz="2800">
                        <a:solidFill>
                          <a:schemeClr val="dk1"/>
                        </a:solidFill>
                        <a:latin typeface="Arial"/>
                        <a:ea typeface="Arial"/>
                        <a:cs typeface="Arial"/>
                        <a:sym typeface="Arial"/>
                      </a:endParaRPr>
                    </a:p>
                  </a:txBody>
                  <a:tcPr marT="0" marB="0" marR="144200" marL="144200">
                    <a:solidFill>
                      <a:srgbClr val="9CC2E5"/>
                    </a:solidFill>
                  </a:tcPr>
                </a:tc>
              </a:tr>
              <a:tr h="499075">
                <a:tc>
                  <a:txBody>
                    <a:bodyPr/>
                    <a:lstStyle/>
                    <a:p>
                      <a:pPr indent="0" lvl="0" marL="0" marR="0" rtl="0" algn="ctr">
                        <a:lnSpc>
                          <a:spcPct val="107000"/>
                        </a:lnSpc>
                        <a:spcBef>
                          <a:spcPts val="0"/>
                        </a:spcBef>
                        <a:spcAft>
                          <a:spcPts val="0"/>
                        </a:spcAft>
                        <a:buNone/>
                      </a:pPr>
                      <a:r>
                        <a:rPr lang="en-US" sz="2800">
                          <a:solidFill>
                            <a:schemeClr val="dk1"/>
                          </a:solidFill>
                          <a:latin typeface="Arial"/>
                          <a:ea typeface="Arial"/>
                          <a:cs typeface="Arial"/>
                          <a:sym typeface="Arial"/>
                        </a:rPr>
                        <a:t>Ca total</a:t>
                      </a:r>
                      <a:endParaRPr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1" lang="en-US" sz="2800">
                          <a:solidFill>
                            <a:schemeClr val="dk1"/>
                          </a:solidFill>
                          <a:latin typeface="Arial"/>
                          <a:ea typeface="Arial"/>
                          <a:cs typeface="Arial"/>
                          <a:sym typeface="Arial"/>
                        </a:rPr>
                        <a:t>2.33</a:t>
                      </a:r>
                      <a:endParaRPr b="1" sz="2800">
                        <a:solidFill>
                          <a:schemeClr val="dk1"/>
                        </a:solidFill>
                        <a:latin typeface="Arial"/>
                        <a:ea typeface="Arial"/>
                        <a:cs typeface="Arial"/>
                        <a:sym typeface="Arial"/>
                      </a:endParaRPr>
                    </a:p>
                  </a:txBody>
                  <a:tcPr marT="0" marB="0" marR="144200" marL="144200">
                    <a:solidFill>
                      <a:srgbClr val="9CC2E5"/>
                    </a:solidFill>
                  </a:tcPr>
                </a:tc>
                <a:tc>
                  <a:txBody>
                    <a:bodyPr/>
                    <a:lstStyle/>
                    <a:p>
                      <a:pPr indent="0" lvl="0" marL="0" marR="0" rtl="0" algn="ctr">
                        <a:lnSpc>
                          <a:spcPct val="107000"/>
                        </a:lnSpc>
                        <a:spcBef>
                          <a:spcPts val="0"/>
                        </a:spcBef>
                        <a:spcAft>
                          <a:spcPts val="0"/>
                        </a:spcAft>
                        <a:buNone/>
                      </a:pPr>
                      <a:r>
                        <a:rPr b="0" lang="en-US" sz="2800">
                          <a:solidFill>
                            <a:schemeClr val="dk1"/>
                          </a:solidFill>
                          <a:latin typeface="Arial"/>
                          <a:ea typeface="Arial"/>
                          <a:cs typeface="Arial"/>
                          <a:sym typeface="Arial"/>
                        </a:rPr>
                        <a:t>1.75 – 2.7 mmol/L</a:t>
                      </a:r>
                      <a:endParaRPr b="0" sz="2800">
                        <a:solidFill>
                          <a:schemeClr val="dk1"/>
                        </a:solidFill>
                        <a:latin typeface="Arial"/>
                        <a:ea typeface="Arial"/>
                        <a:cs typeface="Arial"/>
                        <a:sym typeface="Arial"/>
                      </a:endParaRPr>
                    </a:p>
                  </a:txBody>
                  <a:tcPr marT="0" marB="0" marR="144200" marL="144200">
                    <a:solidFill>
                      <a:srgbClr val="9CC2E5"/>
                    </a:solidFill>
                  </a:tcPr>
                </a:tc>
              </a:tr>
            </a:tbl>
          </a:graphicData>
        </a:graphic>
      </p:graphicFrame>
      <p:sp>
        <p:nvSpPr>
          <p:cNvPr id="372" name="Google Shape;372;p30"/>
          <p:cNvSpPr/>
          <p:nvPr/>
        </p:nvSpPr>
        <p:spPr>
          <a:xfrm>
            <a:off x="4090429" y="226226"/>
            <a:ext cx="5044465" cy="648182"/>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SINH HOÁ MÁU</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1"/>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379" name="Google Shape;379;p31"/>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380" name="Google Shape;380;p31"/>
          <p:cNvSpPr/>
          <p:nvPr/>
        </p:nvSpPr>
        <p:spPr>
          <a:xfrm>
            <a:off x="2999061" y="489134"/>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CÂU HỎI THẢO LUẬN 5</a:t>
            </a:r>
            <a:endParaRPr/>
          </a:p>
        </p:txBody>
      </p:sp>
      <p:sp>
        <p:nvSpPr>
          <p:cNvPr id="381" name="Google Shape;381;p31"/>
          <p:cNvSpPr txBox="1"/>
          <p:nvPr/>
        </p:nvSpPr>
        <p:spPr>
          <a:xfrm>
            <a:off x="325464" y="3538748"/>
            <a:ext cx="7010400" cy="896382"/>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Clr>
                <a:schemeClr val="dk1"/>
              </a:buClr>
              <a:buSzPts val="2400"/>
              <a:buFont typeface="Noto Sans Symbols"/>
              <a:buNone/>
            </a:pPr>
            <a:r>
              <a:rPr b="1" i="1" lang="en-US" sz="2400">
                <a:solidFill>
                  <a:schemeClr val="dk1"/>
                </a:solidFill>
                <a:latin typeface="Arial"/>
                <a:ea typeface="Arial"/>
                <a:cs typeface="Arial"/>
                <a:sym typeface="Arial"/>
              </a:rPr>
              <a:t>Đọc XQ ngực thẳng trên bệnh nhi này?</a:t>
            </a:r>
            <a:endParaRPr b="1" sz="2400">
              <a:solidFill>
                <a:srgbClr val="0070C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400"/>
              <a:buFont typeface="Arial"/>
              <a:buNone/>
            </a:pPr>
            <a:r>
              <a:t/>
            </a:r>
            <a:endParaRPr sz="2400">
              <a:solidFill>
                <a:schemeClr val="dk1"/>
              </a:solidFill>
              <a:latin typeface="Tahoma"/>
              <a:ea typeface="Tahoma"/>
              <a:cs typeface="Tahoma"/>
              <a:sym typeface="Tahoma"/>
            </a:endParaRPr>
          </a:p>
          <a:p>
            <a:pPr indent="0" lvl="0" marL="0" marR="0" rtl="0" algn="ctr">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382" name="Google Shape;382;p31"/>
          <p:cNvPicPr preferRelativeResize="0"/>
          <p:nvPr/>
        </p:nvPicPr>
        <p:blipFill rotWithShape="1">
          <a:blip r:embed="rId5">
            <a:alphaModFix/>
          </a:blip>
          <a:srcRect b="0" l="0" r="0" t="0"/>
          <a:stretch/>
        </p:blipFill>
        <p:spPr>
          <a:xfrm>
            <a:off x="7223178" y="1858647"/>
            <a:ext cx="4643358" cy="469863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p:nvPr/>
        </p:nvSpPr>
        <p:spPr>
          <a:xfrm>
            <a:off x="6602280" y="1730009"/>
            <a:ext cx="5140832" cy="3397981"/>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chemeClr val="dk1"/>
              </a:buClr>
              <a:buSzPts val="2800"/>
              <a:buFont typeface="Arial"/>
              <a:buChar char="•"/>
            </a:pPr>
            <a:r>
              <a:rPr b="1" i="1" lang="en-US" sz="2800">
                <a:solidFill>
                  <a:schemeClr val="dk1"/>
                </a:solidFill>
                <a:latin typeface="Arial"/>
                <a:ea typeface="Arial"/>
                <a:cs typeface="Arial"/>
                <a:sym typeface="Arial"/>
              </a:rPr>
              <a:t>Giảm lưu lượng máu chủ động</a:t>
            </a:r>
            <a:endParaRPr b="1" i="1" sz="2800">
              <a:solidFill>
                <a:schemeClr val="dk1"/>
              </a:solidFill>
              <a:latin typeface="Arial"/>
              <a:ea typeface="Arial"/>
              <a:cs typeface="Arial"/>
              <a:sym typeface="Arial"/>
            </a:endParaRPr>
          </a:p>
          <a:p>
            <a:pPr indent="-514350" lvl="0" marL="514350" marR="0" rtl="0" algn="l">
              <a:lnSpc>
                <a:spcPct val="150000"/>
              </a:lnSpc>
              <a:spcBef>
                <a:spcPts val="600"/>
              </a:spcBef>
              <a:spcAft>
                <a:spcPts val="0"/>
              </a:spcAft>
              <a:buClr>
                <a:schemeClr val="dk1"/>
              </a:buClr>
              <a:buSzPts val="2800"/>
              <a:buFont typeface="Arial"/>
              <a:buChar char="•"/>
            </a:pPr>
            <a:r>
              <a:rPr b="1" i="1" lang="en-US" sz="2800">
                <a:solidFill>
                  <a:schemeClr val="dk1"/>
                </a:solidFill>
                <a:latin typeface="Arial"/>
                <a:ea typeface="Arial"/>
                <a:cs typeface="Arial"/>
                <a:sym typeface="Arial"/>
              </a:rPr>
              <a:t>Cung ĐM phổi lõm</a:t>
            </a:r>
            <a:endParaRPr b="1" i="1" sz="2800">
              <a:solidFill>
                <a:schemeClr val="dk1"/>
              </a:solidFill>
              <a:latin typeface="Arial"/>
              <a:ea typeface="Arial"/>
              <a:cs typeface="Arial"/>
              <a:sym typeface="Arial"/>
            </a:endParaRPr>
          </a:p>
          <a:p>
            <a:pPr indent="-514350" lvl="0" marL="514350" marR="0" rtl="0" algn="l">
              <a:lnSpc>
                <a:spcPct val="150000"/>
              </a:lnSpc>
              <a:spcBef>
                <a:spcPts val="600"/>
              </a:spcBef>
              <a:spcAft>
                <a:spcPts val="0"/>
              </a:spcAft>
              <a:buClr>
                <a:schemeClr val="dk1"/>
              </a:buClr>
              <a:buSzPts val="2800"/>
              <a:buFont typeface="Arial"/>
              <a:buChar char="•"/>
            </a:pPr>
            <a:r>
              <a:rPr b="1" i="1" lang="en-US" sz="2800">
                <a:solidFill>
                  <a:schemeClr val="dk1"/>
                </a:solidFill>
                <a:latin typeface="Arial"/>
                <a:ea typeface="Arial"/>
                <a:cs typeface="Arial"/>
                <a:sym typeface="Arial"/>
              </a:rPr>
              <a:t>Bóng tim to, chủ yếu bên phải</a:t>
            </a:r>
            <a:endParaRPr b="1" i="1" sz="2800">
              <a:solidFill>
                <a:schemeClr val="dk1"/>
              </a:solidFill>
              <a:latin typeface="Arial"/>
              <a:ea typeface="Arial"/>
              <a:cs typeface="Arial"/>
              <a:sym typeface="Arial"/>
            </a:endParaRPr>
          </a:p>
        </p:txBody>
      </p:sp>
      <p:pic>
        <p:nvPicPr>
          <p:cNvPr id="388" name="Google Shape;388;p32"/>
          <p:cNvPicPr preferRelativeResize="0"/>
          <p:nvPr/>
        </p:nvPicPr>
        <p:blipFill rotWithShape="1">
          <a:blip r:embed="rId3">
            <a:alphaModFix/>
          </a:blip>
          <a:srcRect b="0" l="0" r="0" t="0"/>
          <a:stretch/>
        </p:blipFill>
        <p:spPr>
          <a:xfrm>
            <a:off x="984558" y="914399"/>
            <a:ext cx="4970033" cy="5029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3"/>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395" name="Google Shape;395;p33"/>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396" name="Google Shape;396;p33"/>
          <p:cNvSpPr/>
          <p:nvPr/>
        </p:nvSpPr>
        <p:spPr>
          <a:xfrm>
            <a:off x="4324027" y="5990762"/>
            <a:ext cx="767013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rgbClr val="00B0F0"/>
                </a:solidFill>
                <a:latin typeface="Times New Roman"/>
                <a:ea typeface="Times New Roman"/>
                <a:cs typeface="Times New Roman"/>
                <a:sym typeface="Times New Roman"/>
              </a:rPr>
              <a:t>Jonathan N Johnson (2018). Chest Radiography in common cardiac issues in Pediatrics. 6</a:t>
            </a:r>
            <a:r>
              <a:rPr b="1" baseline="30000" i="1" lang="en-US" sz="1800">
                <a:solidFill>
                  <a:srgbClr val="00B0F0"/>
                </a:solidFill>
                <a:latin typeface="Times New Roman"/>
                <a:ea typeface="Times New Roman"/>
                <a:cs typeface="Times New Roman"/>
                <a:sym typeface="Times New Roman"/>
              </a:rPr>
              <a:t>th</a:t>
            </a:r>
            <a:r>
              <a:rPr b="1" i="1" lang="en-US" sz="1800">
                <a:solidFill>
                  <a:srgbClr val="00B0F0"/>
                </a:solidFill>
                <a:latin typeface="Times New Roman"/>
                <a:ea typeface="Times New Roman"/>
                <a:cs typeface="Times New Roman"/>
                <a:sym typeface="Times New Roman"/>
              </a:rPr>
              <a:t> Ed. American Academy of Pediatrics.79 -94</a:t>
            </a:r>
            <a:endParaRPr b="1" i="1" sz="1600">
              <a:solidFill>
                <a:srgbClr val="00B0F0"/>
              </a:solidFill>
              <a:latin typeface="Arial"/>
              <a:ea typeface="Arial"/>
              <a:cs typeface="Arial"/>
              <a:sym typeface="Arial"/>
            </a:endParaRPr>
          </a:p>
        </p:txBody>
      </p:sp>
      <p:pic>
        <p:nvPicPr>
          <p:cNvPr descr="Timeline&#10;&#10;Description automatically generated" id="397" name="Google Shape;397;p33"/>
          <p:cNvPicPr preferRelativeResize="0"/>
          <p:nvPr/>
        </p:nvPicPr>
        <p:blipFill rotWithShape="1">
          <a:blip r:embed="rId5">
            <a:alphaModFix/>
          </a:blip>
          <a:srcRect b="0" l="0" r="0" t="0"/>
          <a:stretch/>
        </p:blipFill>
        <p:spPr>
          <a:xfrm>
            <a:off x="2572854" y="453562"/>
            <a:ext cx="5880100" cy="553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4"/>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04" name="Google Shape;404;p34"/>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405" name="Google Shape;405;p34"/>
          <p:cNvSpPr txBox="1"/>
          <p:nvPr/>
        </p:nvSpPr>
        <p:spPr>
          <a:xfrm>
            <a:off x="1005898" y="1737540"/>
            <a:ext cx="10399324" cy="461145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Situs solitus, levocardia. Hồi lưu TMP và hệ thống bình thường</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Tương quan nhĩ thất, thất đại động mạch bình thường</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Hẹp nặng buồng thoát thất phải </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Vòng van: 6,2 mm (Z: -4,52); thân ĐMP 8mm (Z: -2,37), ĐMP trái 7.2 mm (Z: 0,8); ĐMP phải 8.8mm (Z: 1,32)</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ĐM chủ cưỡi ngựa vách liên thất 50%</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Thông liên thất pm lớn, 11 mm, shunt P- T</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Thất phải dày, thất trái nhỏ, LVd = 22 (Z: -1,68)</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Stent ống động mạch hoạt động tốt</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Cung ĐM chủ quay trái</a:t>
            </a:r>
            <a:endParaRPr/>
          </a:p>
          <a:p>
            <a:pPr indent="-342900" lvl="0" marL="34290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Chức năng thất trái tốt</a:t>
            </a:r>
            <a:endParaRPr sz="1800">
              <a:solidFill>
                <a:schemeClr val="dk1"/>
              </a:solidFill>
              <a:latin typeface="Arial"/>
              <a:ea typeface="Arial"/>
              <a:cs typeface="Arial"/>
              <a:sym typeface="Arial"/>
            </a:endParaRPr>
          </a:p>
        </p:txBody>
      </p:sp>
      <p:sp>
        <p:nvSpPr>
          <p:cNvPr id="406" name="Google Shape;406;p34"/>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KẾT QUẢ SIÊU ÂM TIM</a:t>
            </a:r>
            <a:endParaRPr/>
          </a:p>
        </p:txBody>
      </p:sp>
      <p:pic>
        <p:nvPicPr>
          <p:cNvPr id="407" name="Google Shape;407;p34"/>
          <p:cNvPicPr preferRelativeResize="0"/>
          <p:nvPr/>
        </p:nvPicPr>
        <p:blipFill rotWithShape="1">
          <a:blip r:embed="rId3">
            <a:alphaModFix/>
          </a:blip>
          <a:srcRect b="0" l="0" r="0" t="0"/>
          <a:stretch/>
        </p:blipFill>
        <p:spPr>
          <a:xfrm>
            <a:off x="207738" y="188612"/>
            <a:ext cx="1561729" cy="1507068"/>
          </a:xfrm>
          <a:prstGeom prst="roundRect">
            <a:avLst>
              <a:gd fmla="val 0" name="adj"/>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idx="1" type="body"/>
          </p:nvPr>
        </p:nvSpPr>
        <p:spPr>
          <a:xfrm>
            <a:off x="1238334" y="2337824"/>
            <a:ext cx="10166888" cy="3112598"/>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dk1"/>
              </a:buClr>
              <a:buSzPts val="2600"/>
              <a:buNone/>
            </a:pPr>
            <a:r>
              <a:rPr b="1" i="1" lang="en-US" sz="2600">
                <a:latin typeface="Arial"/>
                <a:ea typeface="Arial"/>
                <a:cs typeface="Arial"/>
                <a:sym typeface="Arial"/>
              </a:rPr>
              <a:t>Viêm phổi nặng/ </a:t>
            </a:r>
            <a:endParaRPr/>
          </a:p>
          <a:p>
            <a:pPr indent="0" lvl="0" marL="0" rtl="0" algn="ctr">
              <a:lnSpc>
                <a:spcPct val="150000"/>
              </a:lnSpc>
              <a:spcBef>
                <a:spcPts val="1000"/>
              </a:spcBef>
              <a:spcAft>
                <a:spcPts val="0"/>
              </a:spcAft>
              <a:buClr>
                <a:schemeClr val="dk1"/>
              </a:buClr>
              <a:buSzPts val="2600"/>
              <a:buNone/>
            </a:pPr>
            <a:r>
              <a:rPr b="1" i="1" lang="en-US" sz="2600">
                <a:latin typeface="Arial"/>
                <a:ea typeface="Arial"/>
                <a:cs typeface="Arial"/>
                <a:sym typeface="Arial"/>
              </a:rPr>
              <a:t>Tứ chứng Fallot có biến chứng cơn tím thiếu oxy</a:t>
            </a:r>
            <a:endParaRPr b="1" i="1" sz="2400">
              <a:latin typeface="Arial"/>
              <a:ea typeface="Arial"/>
              <a:cs typeface="Arial"/>
              <a:sym typeface="Arial"/>
            </a:endParaRPr>
          </a:p>
          <a:p>
            <a:pPr indent="-112775" lvl="0" marL="265176" rtl="0" algn="l">
              <a:lnSpc>
                <a:spcPct val="90000"/>
              </a:lnSpc>
              <a:spcBef>
                <a:spcPts val="1000"/>
              </a:spcBef>
              <a:spcAft>
                <a:spcPts val="0"/>
              </a:spcAft>
              <a:buClr>
                <a:schemeClr val="dk1"/>
              </a:buClr>
              <a:buSzPts val="2400"/>
              <a:buFont typeface="Noto Sans Symbols"/>
              <a:buNone/>
            </a:pPr>
            <a:r>
              <a:t/>
            </a:r>
            <a:endParaRPr sz="2400">
              <a:latin typeface="Arial"/>
              <a:ea typeface="Arial"/>
              <a:cs typeface="Arial"/>
              <a:sym typeface="Arial"/>
            </a:endParaRPr>
          </a:p>
        </p:txBody>
      </p:sp>
      <p:sp>
        <p:nvSpPr>
          <p:cNvPr id="413" name="Google Shape;413;p35"/>
          <p:cNvSpPr/>
          <p:nvPr/>
        </p:nvSpPr>
        <p:spPr>
          <a:xfrm>
            <a:off x="2717547" y="247683"/>
            <a:ext cx="7137906"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CHẨN ĐOÁN XÁC ĐỊNH</a:t>
            </a:r>
            <a:endParaRPr/>
          </a:p>
        </p:txBody>
      </p:sp>
      <p:pic>
        <p:nvPicPr>
          <p:cNvPr id="414" name="Google Shape;414;p35"/>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15" name="Google Shape;415;p35"/>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6"/>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22" name="Google Shape;422;p36"/>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423" name="Google Shape;423;p36"/>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CÂU HỎI THẢO LUẬN 6</a:t>
            </a:r>
            <a:endParaRPr/>
          </a:p>
        </p:txBody>
      </p:sp>
      <p:sp>
        <p:nvSpPr>
          <p:cNvPr id="424" name="Google Shape;424;p36"/>
          <p:cNvSpPr txBox="1"/>
          <p:nvPr/>
        </p:nvSpPr>
        <p:spPr>
          <a:xfrm>
            <a:off x="2861043" y="3099615"/>
            <a:ext cx="9243336" cy="65877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800">
                <a:solidFill>
                  <a:schemeClr val="dk1"/>
                </a:solidFill>
                <a:latin typeface="Arial"/>
                <a:ea typeface="Arial"/>
                <a:cs typeface="Arial"/>
                <a:sym typeface="Arial"/>
              </a:rPr>
              <a:t>Hướng điều trị trên bệnh nhi này là gì?</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37"/>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31" name="Google Shape;431;p37"/>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432" name="Google Shape;432;p37"/>
          <p:cNvSpPr/>
          <p:nvPr/>
        </p:nvSpPr>
        <p:spPr>
          <a:xfrm>
            <a:off x="3268826" y="288129"/>
            <a:ext cx="5725018"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HƯỚNG ĐIỀU TRỊ?</a:t>
            </a:r>
            <a:endParaRPr/>
          </a:p>
        </p:txBody>
      </p:sp>
      <p:sp>
        <p:nvSpPr>
          <p:cNvPr id="433" name="Google Shape;433;p37"/>
          <p:cNvSpPr txBox="1"/>
          <p:nvPr/>
        </p:nvSpPr>
        <p:spPr>
          <a:xfrm>
            <a:off x="1034984" y="2492532"/>
            <a:ext cx="10913166" cy="195143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Điều trị viêm phổi</a:t>
            </a:r>
            <a:endParaRPr/>
          </a:p>
          <a:p>
            <a:pPr indent="-457200" lvl="0" marL="457200"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Điều trị cơn tím thiếu oxy</a:t>
            </a:r>
            <a:endParaRPr/>
          </a:p>
          <a:p>
            <a:pPr indent="-457200" lvl="0" marL="457200"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Chỉ định can thiệp Tứ chứng Fallot: tạm thời, triệt để</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idx="1" type="body"/>
          </p:nvPr>
        </p:nvSpPr>
        <p:spPr>
          <a:xfrm>
            <a:off x="577248" y="1355557"/>
            <a:ext cx="11353800" cy="550244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2400"/>
              <a:buNone/>
            </a:pPr>
            <a:r>
              <a:rPr b="1" i="1" lang="en-US" sz="2400">
                <a:highlight>
                  <a:srgbClr val="FFFF00"/>
                </a:highlight>
              </a:rPr>
              <a:t>Xử trí cơn tím thiếu oxy</a:t>
            </a:r>
            <a:endParaRPr sz="2400">
              <a:highlight>
                <a:srgbClr val="FFFF00"/>
              </a:highlight>
            </a:endParaRPr>
          </a:p>
          <a:p>
            <a:pPr indent="-228600" lvl="1" marL="685800" rtl="0" algn="l">
              <a:lnSpc>
                <a:spcPct val="100000"/>
              </a:lnSpc>
              <a:spcBef>
                <a:spcPts val="500"/>
              </a:spcBef>
              <a:spcAft>
                <a:spcPts val="0"/>
              </a:spcAft>
              <a:buClr>
                <a:schemeClr val="dk1"/>
              </a:buClr>
              <a:buSzPts val="2000"/>
              <a:buFont typeface="Noto Sans Symbols"/>
              <a:buChar char="⮚"/>
            </a:pPr>
            <a:r>
              <a:rPr lang="en-US" sz="2000"/>
              <a:t> Tư thế gối ngực</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Thở oxy ẩm qua mask có túi dự trữ với FiO</a:t>
            </a:r>
            <a:r>
              <a:rPr baseline="-25000" lang="en-US" sz="2000"/>
              <a:t>2</a:t>
            </a:r>
            <a:r>
              <a:rPr lang="en-US" sz="2000"/>
              <a:t> # 100%.</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An thần</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Đối với trẻ sơ sinh có tuần hoàn phổi phụ thuộc ống động mạch, truyền Prostaglandine E1</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Chống toan</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Ức chế beta</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Thuốc co mạch làm tăng kháng lực ngoại biên</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Truyền dung dịch điện giải, chú ý đến canxi đặc biệt ở trẻ sơ sinh và nhũ nhi để giảm cô đặc máu.</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Đặt nội khí quản nếu tình trạng suy hô hấp kéo dài hoặc kháng trị.</a:t>
            </a:r>
            <a:endParaRPr sz="2000"/>
          </a:p>
          <a:p>
            <a:pPr indent="-228600" lvl="1" marL="685800" rtl="0" algn="l">
              <a:lnSpc>
                <a:spcPct val="100000"/>
              </a:lnSpc>
              <a:spcBef>
                <a:spcPts val="500"/>
              </a:spcBef>
              <a:spcAft>
                <a:spcPts val="0"/>
              </a:spcAft>
              <a:buClr>
                <a:schemeClr val="dk1"/>
              </a:buClr>
              <a:buSzPts val="2000"/>
              <a:buFont typeface="Noto Sans Symbols"/>
              <a:buChar char="⮚"/>
            </a:pPr>
            <a:r>
              <a:rPr lang="en-US" sz="2000"/>
              <a:t> Nếu thất bại với tất cả, hỗ trợ chạy tim phổi ngoài cơ thể (ECMO) và phẫu thuật tạm thời cấp cứu tạo luồng thông chủ-phổi (Blalock-Taussig shunt)</a:t>
            </a:r>
            <a:endParaRPr sz="2000">
              <a:latin typeface="Arial"/>
              <a:ea typeface="Arial"/>
              <a:cs typeface="Arial"/>
              <a:sym typeface="Arial"/>
            </a:endParaRPr>
          </a:p>
        </p:txBody>
      </p:sp>
      <p:sp>
        <p:nvSpPr>
          <p:cNvPr id="440" name="Google Shape;440;p38"/>
          <p:cNvSpPr/>
          <p:nvPr/>
        </p:nvSpPr>
        <p:spPr>
          <a:xfrm>
            <a:off x="4449178" y="273606"/>
            <a:ext cx="3609941" cy="897467"/>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0000"/>
                </a:solidFill>
                <a:latin typeface="Calibri"/>
                <a:ea typeface="Calibri"/>
                <a:cs typeface="Calibri"/>
                <a:sym typeface="Calibri"/>
              </a:rPr>
              <a:t>ĐIỀU TRỊ</a:t>
            </a:r>
            <a:endParaRPr b="1" sz="4000">
              <a:solidFill>
                <a:srgbClr val="FF0000"/>
              </a:solidFill>
              <a:latin typeface="Calibri"/>
              <a:ea typeface="Calibri"/>
              <a:cs typeface="Calibri"/>
              <a:sym typeface="Calibri"/>
            </a:endParaRPr>
          </a:p>
        </p:txBody>
      </p:sp>
      <p:pic>
        <p:nvPicPr>
          <p:cNvPr id="441" name="Google Shape;441;p38"/>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42" name="Google Shape;442;p38"/>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ph idx="1" type="body"/>
          </p:nvPr>
        </p:nvSpPr>
        <p:spPr>
          <a:xfrm>
            <a:off x="698714" y="1634720"/>
            <a:ext cx="11251770" cy="527349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50000"/>
              </a:lnSpc>
              <a:spcBef>
                <a:spcPts val="0"/>
              </a:spcBef>
              <a:spcAft>
                <a:spcPts val="0"/>
              </a:spcAft>
              <a:buClr>
                <a:schemeClr val="dk1"/>
              </a:buClr>
              <a:buSzPct val="100000"/>
              <a:buNone/>
            </a:pPr>
            <a:r>
              <a:rPr b="1" i="1" lang="en-US" sz="2600">
                <a:latin typeface="Arial"/>
                <a:ea typeface="Arial"/>
                <a:cs typeface="Arial"/>
                <a:sym typeface="Arial"/>
              </a:rPr>
              <a:t>Chỉ định Phẫu thuật hoàn toàn</a:t>
            </a:r>
            <a:endParaRPr b="1" i="1" sz="2600">
              <a:latin typeface="Arial"/>
              <a:ea typeface="Arial"/>
              <a:cs typeface="Arial"/>
              <a:sym typeface="Arial"/>
            </a:endParaRPr>
          </a:p>
          <a:p>
            <a:pPr indent="-228600" lvl="1" marL="685800" rtl="0" algn="l">
              <a:lnSpc>
                <a:spcPct val="150000"/>
              </a:lnSpc>
              <a:spcBef>
                <a:spcPts val="500"/>
              </a:spcBef>
              <a:spcAft>
                <a:spcPts val="0"/>
              </a:spcAft>
              <a:buClr>
                <a:schemeClr val="dk1"/>
              </a:buClr>
              <a:buSzPct val="100000"/>
              <a:buFont typeface="Noto Sans Symbols"/>
              <a:buChar char="⮚"/>
            </a:pPr>
            <a:r>
              <a:rPr lang="en-US" sz="2600">
                <a:latin typeface="Arial"/>
                <a:ea typeface="Arial"/>
                <a:cs typeface="Arial"/>
                <a:sym typeface="Arial"/>
              </a:rPr>
              <a:t> 1 – 2 tuổi, có thể phẫu thuật lúc sơ sinh ở những trung tâm có kinh nghiệm. </a:t>
            </a:r>
            <a:endParaRPr sz="2600">
              <a:latin typeface="Arial"/>
              <a:ea typeface="Arial"/>
              <a:cs typeface="Arial"/>
              <a:sym typeface="Arial"/>
            </a:endParaRPr>
          </a:p>
          <a:p>
            <a:pPr indent="-228600" lvl="1" marL="685800" rtl="0" algn="l">
              <a:lnSpc>
                <a:spcPct val="150000"/>
              </a:lnSpc>
              <a:spcBef>
                <a:spcPts val="500"/>
              </a:spcBef>
              <a:spcAft>
                <a:spcPts val="0"/>
              </a:spcAft>
              <a:buClr>
                <a:schemeClr val="dk1"/>
              </a:buClr>
              <a:buSzPct val="100000"/>
              <a:buFont typeface="Noto Sans Symbols"/>
              <a:buChar char="⮚"/>
            </a:pPr>
            <a:r>
              <a:rPr lang="en-US" sz="2600">
                <a:latin typeface="Arial"/>
                <a:ea typeface="Arial"/>
                <a:cs typeface="Arial"/>
                <a:sym typeface="Arial"/>
              </a:rPr>
              <a:t> Cấu trúc giải phẫu thuận lợi.</a:t>
            </a:r>
            <a:endParaRPr sz="2600">
              <a:latin typeface="Arial"/>
              <a:ea typeface="Arial"/>
              <a:cs typeface="Arial"/>
              <a:sym typeface="Arial"/>
            </a:endParaRPr>
          </a:p>
          <a:p>
            <a:pPr indent="-228600" lvl="1" marL="685800" rtl="0" algn="l">
              <a:lnSpc>
                <a:spcPct val="150000"/>
              </a:lnSpc>
              <a:spcBef>
                <a:spcPts val="500"/>
              </a:spcBef>
              <a:spcAft>
                <a:spcPts val="0"/>
              </a:spcAft>
              <a:buClr>
                <a:schemeClr val="dk1"/>
              </a:buClr>
              <a:buSzPct val="100000"/>
              <a:buFont typeface="Noto Sans Symbols"/>
              <a:buChar char="⮚"/>
            </a:pPr>
            <a:r>
              <a:rPr lang="en-US" sz="2600">
                <a:latin typeface="Arial"/>
                <a:ea typeface="Arial"/>
                <a:cs typeface="Arial"/>
                <a:sym typeface="Arial"/>
              </a:rPr>
              <a:t> Đã can thiệp điều trị tạm thời 6 -12 tháng.</a:t>
            </a:r>
            <a:endParaRPr sz="2600">
              <a:latin typeface="Arial"/>
              <a:ea typeface="Arial"/>
              <a:cs typeface="Arial"/>
              <a:sym typeface="Arial"/>
            </a:endParaRPr>
          </a:p>
          <a:p>
            <a:pPr indent="0" lvl="0" marL="0" rtl="0" algn="l">
              <a:lnSpc>
                <a:spcPct val="150000"/>
              </a:lnSpc>
              <a:spcBef>
                <a:spcPts val="1000"/>
              </a:spcBef>
              <a:spcAft>
                <a:spcPts val="0"/>
              </a:spcAft>
              <a:buClr>
                <a:schemeClr val="dk1"/>
              </a:buClr>
              <a:buSzPct val="100000"/>
              <a:buNone/>
            </a:pPr>
            <a:r>
              <a:rPr b="1" i="1" lang="en-US" sz="2600">
                <a:latin typeface="Arial"/>
                <a:ea typeface="Arial"/>
                <a:cs typeface="Arial"/>
                <a:sym typeface="Arial"/>
              </a:rPr>
              <a:t>Phương pháp</a:t>
            </a:r>
            <a:r>
              <a:rPr lang="en-US" sz="2600">
                <a:latin typeface="Arial"/>
                <a:ea typeface="Arial"/>
                <a:cs typeface="Arial"/>
                <a:sym typeface="Arial"/>
              </a:rPr>
              <a:t> </a:t>
            </a:r>
            <a:endParaRPr/>
          </a:p>
          <a:p>
            <a:pPr indent="-228600" lvl="1" marL="685800" rtl="0" algn="l">
              <a:lnSpc>
                <a:spcPct val="150000"/>
              </a:lnSpc>
              <a:spcBef>
                <a:spcPts val="500"/>
              </a:spcBef>
              <a:spcAft>
                <a:spcPts val="0"/>
              </a:spcAft>
              <a:buClr>
                <a:schemeClr val="dk1"/>
              </a:buClr>
              <a:buSzPct val="100000"/>
              <a:buFont typeface="Noto Sans Symbols"/>
              <a:buChar char="⮚"/>
            </a:pPr>
            <a:r>
              <a:rPr lang="en-US" sz="2600">
                <a:latin typeface="Arial"/>
                <a:ea typeface="Arial"/>
                <a:cs typeface="Arial"/>
                <a:sym typeface="Arial"/>
              </a:rPr>
              <a:t> Vá lỗ thông liên thất </a:t>
            </a:r>
            <a:endParaRPr/>
          </a:p>
          <a:p>
            <a:pPr indent="-228600" lvl="1" marL="685800" rtl="0" algn="l">
              <a:lnSpc>
                <a:spcPct val="150000"/>
              </a:lnSpc>
              <a:spcBef>
                <a:spcPts val="500"/>
              </a:spcBef>
              <a:spcAft>
                <a:spcPts val="0"/>
              </a:spcAft>
              <a:buClr>
                <a:schemeClr val="dk1"/>
              </a:buClr>
              <a:buSzPct val="100000"/>
              <a:buFont typeface="Noto Sans Symbols"/>
              <a:buChar char="⮚"/>
            </a:pPr>
            <a:r>
              <a:rPr lang="en-US" sz="2600">
                <a:latin typeface="Arial"/>
                <a:ea typeface="Arial"/>
                <a:cs typeface="Arial"/>
                <a:sym typeface="Arial"/>
              </a:rPr>
              <a:t> Mở rộng buồng tống thất phải</a:t>
            </a:r>
            <a:endParaRPr/>
          </a:p>
          <a:p>
            <a:pPr indent="-228600" lvl="1" marL="685800" rtl="0" algn="l">
              <a:lnSpc>
                <a:spcPct val="150000"/>
              </a:lnSpc>
              <a:spcBef>
                <a:spcPts val="500"/>
              </a:spcBef>
              <a:spcAft>
                <a:spcPts val="0"/>
              </a:spcAft>
              <a:buClr>
                <a:schemeClr val="dk1"/>
              </a:buClr>
              <a:buSzPct val="100000"/>
              <a:buFont typeface="Noto Sans Symbols"/>
              <a:buChar char="⮚"/>
            </a:pPr>
            <a:r>
              <a:rPr lang="en-US" sz="2600">
                <a:latin typeface="Arial"/>
                <a:ea typeface="Arial"/>
                <a:cs typeface="Arial"/>
                <a:sym typeface="Arial"/>
              </a:rPr>
              <a:t> Mở rộng thân động mạch phổi bằng transannular patch hoặc </a:t>
            </a:r>
            <a:endParaRPr/>
          </a:p>
          <a:p>
            <a:pPr indent="-228600" lvl="1" marL="685800" rtl="0" algn="l">
              <a:lnSpc>
                <a:spcPct val="150000"/>
              </a:lnSpc>
              <a:spcBef>
                <a:spcPts val="500"/>
              </a:spcBef>
              <a:spcAft>
                <a:spcPts val="0"/>
              </a:spcAft>
              <a:buClr>
                <a:schemeClr val="dk1"/>
              </a:buClr>
              <a:buSzPct val="100000"/>
              <a:buFont typeface="Noto Sans Symbols"/>
              <a:buChar char="⮚"/>
            </a:pPr>
            <a:r>
              <a:rPr lang="en-US" sz="2600">
                <a:latin typeface="Arial"/>
                <a:ea typeface="Arial"/>
                <a:cs typeface="Arial"/>
                <a:sym typeface="Arial"/>
              </a:rPr>
              <a:t> Ống nối thất phải – động mạch phổi khi có bất thường động mạch vành (thường làm sau 1 tuổi).</a:t>
            </a:r>
            <a:endParaRPr sz="2600">
              <a:latin typeface="Arial"/>
              <a:ea typeface="Arial"/>
              <a:cs typeface="Arial"/>
              <a:sym typeface="Arial"/>
            </a:endParaRPr>
          </a:p>
        </p:txBody>
      </p:sp>
      <p:sp>
        <p:nvSpPr>
          <p:cNvPr id="448" name="Google Shape;448;p39"/>
          <p:cNvSpPr/>
          <p:nvPr/>
        </p:nvSpPr>
        <p:spPr>
          <a:xfrm>
            <a:off x="4519629" y="289105"/>
            <a:ext cx="3609941" cy="897467"/>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0000"/>
                </a:solidFill>
                <a:latin typeface="Calibri"/>
                <a:ea typeface="Calibri"/>
                <a:cs typeface="Calibri"/>
                <a:sym typeface="Calibri"/>
              </a:rPr>
              <a:t>ĐIỀU TRỊ</a:t>
            </a:r>
            <a:endParaRPr b="1" sz="4000">
              <a:solidFill>
                <a:srgbClr val="FF0000"/>
              </a:solidFill>
              <a:latin typeface="Calibri"/>
              <a:ea typeface="Calibri"/>
              <a:cs typeface="Calibri"/>
              <a:sym typeface="Calibri"/>
            </a:endParaRPr>
          </a:p>
        </p:txBody>
      </p:sp>
      <p:pic>
        <p:nvPicPr>
          <p:cNvPr id="449" name="Google Shape;449;p39"/>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50" name="Google Shape;450;p39"/>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23" name="Google Shape;123;p4"/>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124" name="Google Shape;124;p4"/>
          <p:cNvSpPr txBox="1"/>
          <p:nvPr/>
        </p:nvSpPr>
        <p:spPr>
          <a:xfrm>
            <a:off x="836202" y="1802902"/>
            <a:ext cx="10913166" cy="445583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Tình trạng lúc nhập viện:</a:t>
            </a:r>
            <a:endParaRPr/>
          </a:p>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Bé quấy khóc, môi tím SpO2: 53% tứ chi. Nhịp thở 50l/p, thở co lõm ngực</a:t>
            </a:r>
            <a:endParaRPr/>
          </a:p>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Chi ấm, mạch rõ, CRT &lt; 2s.</a:t>
            </a:r>
            <a:endParaRPr/>
          </a:p>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Tim đều 150 l/p, không nghe âm thổi ở tim</a:t>
            </a:r>
            <a:endParaRPr/>
          </a:p>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Phổi ran ẩm, nổ 2 bên. </a:t>
            </a:r>
            <a:endParaRPr/>
          </a:p>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Bụng mềm, gan 2 cm dưới bờ sườn, lách không to</a:t>
            </a:r>
            <a:endParaRPr/>
          </a:p>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Thóp phẳng, không yếu liệt </a:t>
            </a:r>
            <a:endParaRPr/>
          </a:p>
          <a:p>
            <a:pPr indent="0" lvl="0" marL="0" marR="0" rtl="0" algn="just">
              <a:lnSpc>
                <a:spcPct val="150000"/>
              </a:lnSpc>
              <a:spcBef>
                <a:spcPts val="0"/>
              </a:spcBef>
              <a:spcAft>
                <a:spcPts val="0"/>
              </a:spcAft>
              <a:buNone/>
            </a:pPr>
            <a:r>
              <a:rPr b="1" i="1" lang="en-US" sz="2400" u="none" cap="none" strike="noStrike">
                <a:solidFill>
                  <a:schemeClr val="dk1"/>
                </a:solidFill>
                <a:latin typeface="Arial"/>
                <a:ea typeface="Arial"/>
                <a:cs typeface="Arial"/>
                <a:sym typeface="Arial"/>
              </a:rPr>
              <a:t>Các cơ quan khác chưa ghi nhận bất thường</a:t>
            </a:r>
            <a:endParaRPr b="0" i="0" sz="2400" u="none" cap="none" strike="noStrike">
              <a:solidFill>
                <a:schemeClr val="dk1"/>
              </a:solidFill>
              <a:latin typeface="Arial"/>
              <a:ea typeface="Arial"/>
              <a:cs typeface="Arial"/>
              <a:sym typeface="Arial"/>
            </a:endParaRPr>
          </a:p>
        </p:txBody>
      </p:sp>
      <p:sp>
        <p:nvSpPr>
          <p:cNvPr id="125" name="Google Shape;125;p4"/>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TÌNH HUỐNG LÂM SÀNG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idx="1" type="body"/>
          </p:nvPr>
        </p:nvSpPr>
        <p:spPr>
          <a:xfrm>
            <a:off x="927314" y="1639932"/>
            <a:ext cx="10337370" cy="4765729"/>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50000"/>
              </a:lnSpc>
              <a:spcBef>
                <a:spcPts val="0"/>
              </a:spcBef>
              <a:spcAft>
                <a:spcPts val="0"/>
              </a:spcAft>
              <a:buClr>
                <a:schemeClr val="dk1"/>
              </a:buClr>
              <a:buSzPct val="100000"/>
              <a:buNone/>
            </a:pPr>
            <a:r>
              <a:rPr b="1" i="1" lang="en-US"/>
              <a:t>Chỉ định phẫu thuật tạm thời</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a:t>Trẻ sơ sinh có TOF kèm không lỗ van động mạch phổi hoặc cân nặng  &lt; 2500 gram, tím nặng không đáp ứng điều trị nội khoa.</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a:t> Bệnh nhân lên cơn tím nặng hoặc lên cơn tím thường xuyên không kiểm soát được bằng điều trị nội khoa, không đủ điều kiện phẫu thuật sửa chữa hoàn toàn.</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a:t> Cấu trúc giải phẫu không thuận lợi</a:t>
            </a:r>
            <a:endParaRPr/>
          </a:p>
          <a:p>
            <a:pPr indent="0" lvl="0" marL="0" rtl="0" algn="l">
              <a:lnSpc>
                <a:spcPct val="90000"/>
              </a:lnSpc>
              <a:spcBef>
                <a:spcPts val="1000"/>
              </a:spcBef>
              <a:spcAft>
                <a:spcPts val="0"/>
              </a:spcAft>
              <a:buClr>
                <a:schemeClr val="dk1"/>
              </a:buClr>
              <a:buSzPct val="100000"/>
              <a:buNone/>
            </a:pPr>
            <a:r>
              <a:t/>
            </a:r>
            <a:endParaRPr/>
          </a:p>
          <a:p>
            <a:pPr indent="-122872" lvl="2" marL="1143000" rtl="0" algn="l">
              <a:lnSpc>
                <a:spcPct val="120000"/>
              </a:lnSpc>
              <a:spcBef>
                <a:spcPts val="666"/>
              </a:spcBef>
              <a:spcAft>
                <a:spcPts val="0"/>
              </a:spcAft>
              <a:buClr>
                <a:schemeClr val="dk1"/>
              </a:buClr>
              <a:buSzPct val="100000"/>
              <a:buNone/>
            </a:pPr>
            <a:r>
              <a:t/>
            </a:r>
            <a:endParaRPr sz="1800">
              <a:solidFill>
                <a:srgbClr val="0066FF"/>
              </a:solidFill>
            </a:endParaRPr>
          </a:p>
        </p:txBody>
      </p:sp>
      <p:sp>
        <p:nvSpPr>
          <p:cNvPr id="456" name="Google Shape;456;p40"/>
          <p:cNvSpPr/>
          <p:nvPr/>
        </p:nvSpPr>
        <p:spPr>
          <a:xfrm>
            <a:off x="4291029" y="271938"/>
            <a:ext cx="3609941" cy="897467"/>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0000"/>
                </a:solidFill>
                <a:latin typeface="Calibri"/>
                <a:ea typeface="Calibri"/>
                <a:cs typeface="Calibri"/>
                <a:sym typeface="Calibri"/>
              </a:rPr>
              <a:t>ĐIỀU TRỊ</a:t>
            </a:r>
            <a:endParaRPr b="1" sz="4000">
              <a:solidFill>
                <a:srgbClr val="FF0000"/>
              </a:solidFill>
              <a:latin typeface="Calibri"/>
              <a:ea typeface="Calibri"/>
              <a:cs typeface="Calibri"/>
              <a:sym typeface="Calibri"/>
            </a:endParaRPr>
          </a:p>
        </p:txBody>
      </p:sp>
      <p:pic>
        <p:nvPicPr>
          <p:cNvPr id="457" name="Google Shape;457;p40"/>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58" name="Google Shape;458;p40"/>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41"/>
          <p:cNvPicPr preferRelativeResize="0"/>
          <p:nvPr/>
        </p:nvPicPr>
        <p:blipFill rotWithShape="1">
          <a:blip r:embed="rId3">
            <a:alphaModFix/>
          </a:blip>
          <a:srcRect b="0" l="0" r="0" t="0"/>
          <a:stretch/>
        </p:blipFill>
        <p:spPr>
          <a:xfrm>
            <a:off x="1140867" y="1637229"/>
            <a:ext cx="9910261" cy="4988297"/>
          </a:xfrm>
          <a:prstGeom prst="rect">
            <a:avLst/>
          </a:prstGeom>
          <a:noFill/>
          <a:ln>
            <a:noFill/>
          </a:ln>
        </p:spPr>
      </p:pic>
      <p:sp>
        <p:nvSpPr>
          <p:cNvPr id="464" name="Google Shape;464;p41"/>
          <p:cNvSpPr/>
          <p:nvPr/>
        </p:nvSpPr>
        <p:spPr>
          <a:xfrm>
            <a:off x="4291028" y="459586"/>
            <a:ext cx="3609941" cy="897467"/>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0000"/>
                </a:solidFill>
                <a:latin typeface="Calibri"/>
                <a:ea typeface="Calibri"/>
                <a:cs typeface="Calibri"/>
                <a:sym typeface="Calibri"/>
              </a:rPr>
              <a:t>ĐIỀU TRỊ</a:t>
            </a:r>
            <a:endParaRPr b="1" sz="4000">
              <a:solidFill>
                <a:srgbClr val="FF0000"/>
              </a:solidFill>
              <a:latin typeface="Calibri"/>
              <a:ea typeface="Calibri"/>
              <a:cs typeface="Calibri"/>
              <a:sym typeface="Calibri"/>
            </a:endParaRPr>
          </a:p>
        </p:txBody>
      </p:sp>
      <p:pic>
        <p:nvPicPr>
          <p:cNvPr id="465" name="Google Shape;465;p41"/>
          <p:cNvPicPr preferRelativeResize="0"/>
          <p:nvPr/>
        </p:nvPicPr>
        <p:blipFill rotWithShape="1">
          <a:blip r:embed="rId4">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66" name="Google Shape;466;p41"/>
          <p:cNvPicPr preferRelativeResize="0"/>
          <p:nvPr/>
        </p:nvPicPr>
        <p:blipFill rotWithShape="1">
          <a:blip r:embed="rId5">
            <a:alphaModFix/>
          </a:blip>
          <a:srcRect b="0" l="0" r="0" t="0"/>
          <a:stretch/>
        </p:blipFill>
        <p:spPr>
          <a:xfrm>
            <a:off x="10645604" y="45265"/>
            <a:ext cx="1519237" cy="1539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42"/>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73" name="Google Shape;473;p42"/>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474" name="Google Shape;474;p42"/>
          <p:cNvSpPr txBox="1"/>
          <p:nvPr/>
        </p:nvSpPr>
        <p:spPr>
          <a:xfrm>
            <a:off x="836202" y="2351514"/>
            <a:ext cx="10913166" cy="312271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Chẩn đoán tím trung ương do tim trên lâm sàng</a:t>
            </a:r>
            <a:endParaRPr sz="2800">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Tứ chứng Fallot là tim bẩm sinh tím thường gặp nhất</a:t>
            </a:r>
            <a:endParaRPr sz="2800">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Chẩn đoán và xử trí được biến chứng cơn tím thiếu oxy </a:t>
            </a:r>
            <a:endParaRPr/>
          </a:p>
          <a:p>
            <a:pPr indent="-342900" lvl="0" marL="342900"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Xây dựng hướng điều trị cho bệnh nhi mắc Tứ chứng Fallot</a:t>
            </a:r>
            <a:endParaRPr/>
          </a:p>
          <a:p>
            <a:pPr indent="-203200" lvl="0" marL="342900" marR="0" rtl="0" algn="just">
              <a:lnSpc>
                <a:spcPct val="150000"/>
              </a:lnSpc>
              <a:spcBef>
                <a:spcPts val="0"/>
              </a:spcBef>
              <a:spcAft>
                <a:spcPts val="0"/>
              </a:spcAft>
              <a:buClr>
                <a:schemeClr val="dk1"/>
              </a:buClr>
              <a:buSzPts val="2200"/>
              <a:buFont typeface="Arial"/>
              <a:buNone/>
            </a:pPr>
            <a:r>
              <a:t/>
            </a:r>
            <a:endParaRPr sz="2200">
              <a:solidFill>
                <a:schemeClr val="dk1"/>
              </a:solidFill>
              <a:latin typeface="Arial"/>
              <a:ea typeface="Arial"/>
              <a:cs typeface="Arial"/>
              <a:sym typeface="Arial"/>
            </a:endParaRPr>
          </a:p>
        </p:txBody>
      </p:sp>
      <p:sp>
        <p:nvSpPr>
          <p:cNvPr id="475" name="Google Shape;475;p42"/>
          <p:cNvSpPr/>
          <p:nvPr/>
        </p:nvSpPr>
        <p:spPr>
          <a:xfrm>
            <a:off x="3479511" y="288129"/>
            <a:ext cx="5013562"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3300"/>
                </a:solidFill>
                <a:latin typeface="Calibri"/>
                <a:ea typeface="Calibri"/>
                <a:cs typeface="Calibri"/>
                <a:sym typeface="Calibri"/>
              </a:rPr>
              <a:t>TỔNG KẾT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3"/>
          <p:cNvSpPr txBox="1"/>
          <p:nvPr>
            <p:ph type="ctrTitle"/>
          </p:nvPr>
        </p:nvSpPr>
        <p:spPr>
          <a:xfrm>
            <a:off x="1617067" y="2385693"/>
            <a:ext cx="9156950" cy="2286001"/>
          </a:xfrm>
          <a:prstGeom prst="rect">
            <a:avLst/>
          </a:prstGeom>
          <a:noFill/>
          <a:ln>
            <a:noFill/>
          </a:ln>
        </p:spPr>
        <p:txBody>
          <a:bodyPr anchorCtr="0" anchor="b" bIns="45700" lIns="91425" spcFirstLastPara="1" rIns="91425" wrap="square" tIns="45700">
            <a:normAutofit/>
          </a:bodyPr>
          <a:lstStyle/>
          <a:p>
            <a:pPr indent="0" lvl="0" marL="0" rtl="0" algn="ctr">
              <a:lnSpc>
                <a:spcPct val="150000"/>
              </a:lnSpc>
              <a:spcBef>
                <a:spcPts val="0"/>
              </a:spcBef>
              <a:spcAft>
                <a:spcPts val="0"/>
              </a:spcAft>
              <a:buClr>
                <a:srgbClr val="FF3300"/>
              </a:buClr>
              <a:buSzPts val="4800"/>
              <a:buFont typeface="Calibri"/>
              <a:buNone/>
            </a:pPr>
            <a:r>
              <a:rPr b="1" lang="en-US" sz="4800">
                <a:solidFill>
                  <a:srgbClr val="FF3300"/>
                </a:solidFill>
                <a:latin typeface="Calibri"/>
                <a:ea typeface="Calibri"/>
                <a:cs typeface="Calibri"/>
                <a:sym typeface="Calibri"/>
              </a:rPr>
              <a:t>XIN CẢM ƠN ĐÃ LẮNG NGHE</a:t>
            </a:r>
            <a:br>
              <a:rPr b="1" lang="en-US" sz="4800">
                <a:solidFill>
                  <a:srgbClr val="FF3300"/>
                </a:solidFill>
                <a:latin typeface="Calibri"/>
                <a:ea typeface="Calibri"/>
                <a:cs typeface="Calibri"/>
                <a:sym typeface="Calibri"/>
              </a:rPr>
            </a:br>
            <a:r>
              <a:rPr b="1" lang="en-US" sz="4800">
                <a:solidFill>
                  <a:srgbClr val="FF3300"/>
                </a:solidFill>
                <a:latin typeface="Calibri"/>
                <a:ea typeface="Calibri"/>
                <a:cs typeface="Calibri"/>
                <a:sym typeface="Calibri"/>
              </a:rPr>
              <a:t>BM NHI – ĐHYD TPHCM</a:t>
            </a:r>
            <a:endParaRPr b="1" sz="4800">
              <a:solidFill>
                <a:srgbClr val="FF3300"/>
              </a:solidFill>
              <a:latin typeface="Calibri"/>
              <a:ea typeface="Calibri"/>
              <a:cs typeface="Calibri"/>
              <a:sym typeface="Calibri"/>
            </a:endParaRPr>
          </a:p>
        </p:txBody>
      </p:sp>
      <p:pic>
        <p:nvPicPr>
          <p:cNvPr id="482" name="Google Shape;482;p43"/>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483" name="Google Shape;483;p43"/>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5"/>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32" name="Google Shape;132;p5"/>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133" name="Google Shape;133;p5"/>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CÂU HỎI THẢO LUẬN 1</a:t>
            </a:r>
            <a:endParaRPr/>
          </a:p>
        </p:txBody>
      </p:sp>
      <p:sp>
        <p:nvSpPr>
          <p:cNvPr id="134" name="Google Shape;134;p5"/>
          <p:cNvSpPr txBox="1"/>
          <p:nvPr/>
        </p:nvSpPr>
        <p:spPr>
          <a:xfrm>
            <a:off x="639417" y="1948070"/>
            <a:ext cx="10913166" cy="65877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800" u="none" cap="none" strike="noStrike">
                <a:solidFill>
                  <a:schemeClr val="dk1"/>
                </a:solidFill>
                <a:latin typeface="Arial"/>
                <a:ea typeface="Arial"/>
                <a:cs typeface="Arial"/>
                <a:sym typeface="Arial"/>
              </a:rPr>
              <a:t>Trên bệnh nhi có những vấn đề gì, tại sao?</a:t>
            </a:r>
            <a:endParaRPr/>
          </a:p>
        </p:txBody>
      </p:sp>
      <p:sp>
        <p:nvSpPr>
          <p:cNvPr id="135" name="Google Shape;135;p5"/>
          <p:cNvSpPr/>
          <p:nvPr/>
        </p:nvSpPr>
        <p:spPr>
          <a:xfrm>
            <a:off x="1374689" y="2969770"/>
            <a:ext cx="9442622" cy="3473195"/>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ctr">
              <a:lnSpc>
                <a:spcPct val="150000"/>
              </a:lnSpc>
              <a:spcBef>
                <a:spcPts val="0"/>
              </a:spcBef>
              <a:spcAft>
                <a:spcPts val="0"/>
              </a:spcAft>
              <a:buClr>
                <a:srgbClr val="0C0C0C"/>
              </a:buClr>
              <a:buSzPts val="2400"/>
              <a:buFont typeface="Arial"/>
              <a:buAutoNum type="arabicPeriod"/>
            </a:pPr>
            <a:r>
              <a:rPr b="1" i="0" lang="en-US" sz="2400" u="none" cap="none" strike="noStrike">
                <a:solidFill>
                  <a:srgbClr val="0C0C0C"/>
                </a:solidFill>
                <a:latin typeface="Arial"/>
                <a:ea typeface="Arial"/>
                <a:cs typeface="Arial"/>
                <a:sym typeface="Arial"/>
              </a:rPr>
              <a:t>TÍM NẶNG HƠN</a:t>
            </a:r>
            <a:endParaRPr/>
          </a:p>
          <a:p>
            <a:pPr indent="-342900" lvl="0" marL="342900" marR="0" rtl="0" algn="ctr">
              <a:lnSpc>
                <a:spcPct val="150000"/>
              </a:lnSpc>
              <a:spcBef>
                <a:spcPts val="0"/>
              </a:spcBef>
              <a:spcAft>
                <a:spcPts val="0"/>
              </a:spcAft>
              <a:buClr>
                <a:srgbClr val="0C0C0C"/>
              </a:buClr>
              <a:buSzPts val="2400"/>
              <a:buFont typeface="Arial"/>
              <a:buAutoNum type="arabicPeriod"/>
            </a:pPr>
            <a:r>
              <a:rPr b="1" i="0" lang="en-US" sz="2400" u="none" cap="none" strike="noStrike">
                <a:solidFill>
                  <a:srgbClr val="0C0C0C"/>
                </a:solidFill>
                <a:latin typeface="Arial"/>
                <a:ea typeface="Arial"/>
                <a:cs typeface="Arial"/>
                <a:sym typeface="Arial"/>
              </a:rPr>
              <a:t>HỘI CHỨNG NHIỄM TRÙNG HÔ HẤP DƯỚI </a:t>
            </a:r>
            <a:endParaRPr/>
          </a:p>
          <a:p>
            <a:pPr indent="-342900" lvl="0" marL="342900" marR="0" rtl="0" algn="ctr">
              <a:lnSpc>
                <a:spcPct val="150000"/>
              </a:lnSpc>
              <a:spcBef>
                <a:spcPts val="0"/>
              </a:spcBef>
              <a:spcAft>
                <a:spcPts val="0"/>
              </a:spcAft>
              <a:buClr>
                <a:srgbClr val="0C0C0C"/>
              </a:buClr>
              <a:buSzPts val="2400"/>
              <a:buFont typeface="Arial"/>
              <a:buAutoNum type="arabicPeriod"/>
            </a:pPr>
            <a:r>
              <a:rPr b="1" i="0" lang="en-US" sz="2400" u="none" cap="none" strike="noStrike">
                <a:solidFill>
                  <a:srgbClr val="0C0C0C"/>
                </a:solidFill>
                <a:latin typeface="Arial"/>
                <a:ea typeface="Arial"/>
                <a:cs typeface="Arial"/>
                <a:sym typeface="Arial"/>
              </a:rPr>
              <a:t>TỨ CHỨNG FALLOT ĐÃ ĐẶT STENT ÔĐM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6"/>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42" name="Google Shape;142;p6"/>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143" name="Google Shape;143;p6"/>
          <p:cNvSpPr/>
          <p:nvPr/>
        </p:nvSpPr>
        <p:spPr>
          <a:xfrm>
            <a:off x="2861043" y="373175"/>
            <a:ext cx="6540585"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CÂU HỎI THẢO LUẬN 2</a:t>
            </a:r>
            <a:endParaRPr/>
          </a:p>
        </p:txBody>
      </p:sp>
      <p:sp>
        <p:nvSpPr>
          <p:cNvPr id="144" name="Google Shape;144;p6"/>
          <p:cNvSpPr txBox="1"/>
          <p:nvPr/>
        </p:nvSpPr>
        <p:spPr>
          <a:xfrm>
            <a:off x="2077725" y="1999690"/>
            <a:ext cx="9153940" cy="130510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800" u="none" cap="none" strike="noStrike">
                <a:solidFill>
                  <a:schemeClr val="dk1"/>
                </a:solidFill>
                <a:latin typeface="Arial"/>
                <a:ea typeface="Arial"/>
                <a:cs typeface="Arial"/>
                <a:sym typeface="Arial"/>
              </a:rPr>
              <a:t>Nguyên nhân tím nặng hơn của bệnh nhi này là gì?</a:t>
            </a:r>
            <a:endParaRPr/>
          </a:p>
          <a:p>
            <a:pPr indent="0" lvl="0" marL="0" marR="0" rtl="0" algn="just">
              <a:lnSpc>
                <a:spcPct val="150000"/>
              </a:lnSpc>
              <a:spcBef>
                <a:spcPts val="0"/>
              </a:spcBef>
              <a:spcAft>
                <a:spcPts val="0"/>
              </a:spcAft>
              <a:buNone/>
            </a:pPr>
            <a:r>
              <a:t/>
            </a:r>
            <a:endParaRPr b="1" i="1" sz="2800" u="none" cap="none" strike="noStrike">
              <a:solidFill>
                <a:schemeClr val="dk1"/>
              </a:solidFill>
              <a:latin typeface="Arial"/>
              <a:ea typeface="Arial"/>
              <a:cs typeface="Arial"/>
              <a:sym typeface="Arial"/>
            </a:endParaRPr>
          </a:p>
        </p:txBody>
      </p:sp>
      <p:sp>
        <p:nvSpPr>
          <p:cNvPr id="145" name="Google Shape;145;p6"/>
          <p:cNvSpPr/>
          <p:nvPr/>
        </p:nvSpPr>
        <p:spPr>
          <a:xfrm>
            <a:off x="3725965" y="3150705"/>
            <a:ext cx="5274365" cy="2650435"/>
          </a:xfrm>
          <a:prstGeom prst="rect">
            <a:avLst/>
          </a:prstGeom>
          <a:solidFill>
            <a:schemeClr val="lt1"/>
          </a:solidFill>
          <a:ln cap="flat" cmpd="sng" w="381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514350" lvl="0" marL="514350" marR="0" rtl="0" algn="just">
              <a:lnSpc>
                <a:spcPct val="15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Có tím hay không?</a:t>
            </a:r>
            <a:endParaRPr/>
          </a:p>
          <a:p>
            <a:pPr indent="-514350" lvl="0" marL="514350" marR="0" rtl="0" algn="just">
              <a:lnSpc>
                <a:spcPct val="15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Tím trung ương, ngoại biên hay tím chuyên biệt </a:t>
            </a:r>
            <a:endParaRPr/>
          </a:p>
          <a:p>
            <a:pPr indent="-514350" lvl="0" marL="514350" marR="0" rtl="0" algn="just">
              <a:lnSpc>
                <a:spcPct val="15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Nguyên nhân là gì?</a:t>
            </a:r>
            <a:endParaRPr/>
          </a:p>
          <a:p>
            <a:pPr indent="-514350" lvl="0" marL="514350" marR="0" rtl="0" algn="just">
              <a:lnSpc>
                <a:spcPct val="15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Tím trung ương do tim: thuộc nhóm nào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nvSpPr>
        <p:spPr>
          <a:xfrm>
            <a:off x="980661" y="2164601"/>
            <a:ext cx="10694503" cy="445583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 </a:t>
            </a:r>
            <a:r>
              <a:rPr b="1" i="1" lang="en-US" sz="2000" u="none" cap="none" strike="noStrike">
                <a:solidFill>
                  <a:schemeClr val="dk1"/>
                </a:solidFill>
                <a:highlight>
                  <a:srgbClr val="FFFF00"/>
                </a:highlight>
                <a:latin typeface="Arial"/>
                <a:ea typeface="Arial"/>
                <a:cs typeface="Arial"/>
                <a:sym typeface="Arial"/>
              </a:rPr>
              <a:t>Khám phát hiện có tím hay không ? </a:t>
            </a:r>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Khám da niêm và đo SpO2. </a:t>
            </a:r>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Tuy không cho giá trị chính xác tuyệt đối như SaO2 (Saturation of arterial oxygen), nhưng SpO2 là phương pháp định lượng độ bão hòa oxy máu không xâm lấn, cho phép theo dõi một cách liên tục độ bão hòa oxy máu ở ngoại vi.</a:t>
            </a:r>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Thông thường SpO2 ≥ 94% thì tình trạng oxy hóa máu có thể đảm bảo. </a:t>
            </a:r>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SpO2 ≤ 80% thấy tím rõ trên lâm sàng</a:t>
            </a:r>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Phụ thuộc vào tình trạng Hb máu của bệnh nhi </a:t>
            </a:r>
            <a:endParaRPr/>
          </a:p>
          <a:p>
            <a:pPr indent="0" lvl="0" marL="0" marR="0" rtl="0" algn="l">
              <a:lnSpc>
                <a:spcPct val="150000"/>
              </a:lnSpc>
              <a:spcBef>
                <a:spcPts val="1200"/>
              </a:spcBef>
              <a:spcAft>
                <a:spcPts val="0"/>
              </a:spcAft>
              <a:buNone/>
            </a:pPr>
            <a:r>
              <a:t/>
            </a:r>
            <a:endParaRPr b="0" i="0" sz="2400" u="none" cap="none" strike="noStrike">
              <a:solidFill>
                <a:schemeClr val="dk1"/>
              </a:solidFill>
              <a:latin typeface="Arial"/>
              <a:ea typeface="Arial"/>
              <a:cs typeface="Arial"/>
              <a:sym typeface="Arial"/>
            </a:endParaRPr>
          </a:p>
        </p:txBody>
      </p:sp>
      <p:pic>
        <p:nvPicPr>
          <p:cNvPr id="151" name="Google Shape;151;p7"/>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52" name="Google Shape;152;p7"/>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153" name="Google Shape;153;p7"/>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TIẾP CẬN TÍM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8"/>
          <p:cNvPicPr preferRelativeResize="0"/>
          <p:nvPr/>
        </p:nvPicPr>
        <p:blipFill rotWithShape="1">
          <a:blip r:embed="rId3">
            <a:alphaModFix/>
          </a:blip>
          <a:srcRect b="0" l="0" r="0" t="0"/>
          <a:stretch/>
        </p:blipFill>
        <p:spPr>
          <a:xfrm>
            <a:off x="836202" y="1636008"/>
            <a:ext cx="11037857" cy="4515487"/>
          </a:xfrm>
          <a:prstGeom prst="rect">
            <a:avLst/>
          </a:prstGeom>
          <a:noFill/>
          <a:ln>
            <a:noFill/>
          </a:ln>
        </p:spPr>
      </p:pic>
      <p:sp>
        <p:nvSpPr>
          <p:cNvPr id="160" name="Google Shape;160;p8"/>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TIẾP CẬN TÍM</a:t>
            </a:r>
            <a:endParaRPr/>
          </a:p>
        </p:txBody>
      </p:sp>
      <p:pic>
        <p:nvPicPr>
          <p:cNvPr id="161" name="Google Shape;161;p8"/>
          <p:cNvPicPr preferRelativeResize="0"/>
          <p:nvPr/>
        </p:nvPicPr>
        <p:blipFill rotWithShape="1">
          <a:blip r:embed="rId4">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62" name="Google Shape;162;p8"/>
          <p:cNvPicPr preferRelativeResize="0"/>
          <p:nvPr/>
        </p:nvPicPr>
        <p:blipFill rotWithShape="1">
          <a:blip r:embed="rId5">
            <a:alphaModFix/>
          </a:blip>
          <a:srcRect b="0" l="0" r="0" t="0"/>
          <a:stretch/>
        </p:blipFill>
        <p:spPr>
          <a:xfrm>
            <a:off x="10645604" y="45265"/>
            <a:ext cx="1519237" cy="153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 type="body"/>
          </p:nvPr>
        </p:nvSpPr>
        <p:spPr>
          <a:xfrm>
            <a:off x="1942255" y="1560205"/>
            <a:ext cx="8358188" cy="4983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FF"/>
              </a:buClr>
              <a:buSzPts val="2800"/>
              <a:buFont typeface="Noto Sans Symbols"/>
              <a:buNone/>
            </a:pPr>
            <a:r>
              <a:rPr b="1" lang="en-US">
                <a:solidFill>
                  <a:srgbClr val="0000FF"/>
                </a:solidFill>
                <a:latin typeface="Arial"/>
                <a:ea typeface="Arial"/>
                <a:cs typeface="Arial"/>
                <a:sym typeface="Arial"/>
              </a:rPr>
              <a:t>	Tím trung ương     </a:t>
            </a:r>
            <a:r>
              <a:rPr lang="en-US">
                <a:solidFill>
                  <a:srgbClr val="0000FF"/>
                </a:solidFill>
                <a:latin typeface="Arial"/>
                <a:ea typeface="Arial"/>
                <a:cs typeface="Arial"/>
                <a:sym typeface="Arial"/>
              </a:rPr>
              <a:t>		 </a:t>
            </a:r>
            <a:r>
              <a:rPr b="1" lang="en-US">
                <a:solidFill>
                  <a:srgbClr val="0000FF"/>
                </a:solidFill>
                <a:latin typeface="Arial"/>
                <a:ea typeface="Arial"/>
                <a:cs typeface="Arial"/>
                <a:sym typeface="Arial"/>
              </a:rPr>
              <a:t>Tím ngoại biên</a:t>
            </a:r>
            <a:endParaRPr b="1">
              <a:solidFill>
                <a:srgbClr val="0000FF"/>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solidFill>
                <a:srgbClr val="0000FF"/>
              </a:solidFill>
              <a:latin typeface="Tahoma"/>
              <a:ea typeface="Tahoma"/>
              <a:cs typeface="Tahoma"/>
              <a:sym typeface="Tahoma"/>
            </a:endParaRPr>
          </a:p>
          <a:p>
            <a:pPr indent="-50800" lvl="0" marL="228600" rtl="0" algn="l">
              <a:lnSpc>
                <a:spcPct val="90000"/>
              </a:lnSpc>
              <a:spcBef>
                <a:spcPts val="1000"/>
              </a:spcBef>
              <a:spcAft>
                <a:spcPts val="0"/>
              </a:spcAft>
              <a:buClr>
                <a:schemeClr val="dk1"/>
              </a:buClr>
              <a:buSzPts val="2800"/>
              <a:buNone/>
            </a:pPr>
            <a:r>
              <a:t/>
            </a:r>
            <a:endParaRPr/>
          </a:p>
        </p:txBody>
      </p:sp>
      <p:sp>
        <p:nvSpPr>
          <p:cNvPr id="168" name="Google Shape;168;p9"/>
          <p:cNvSpPr txBox="1"/>
          <p:nvPr/>
        </p:nvSpPr>
        <p:spPr>
          <a:xfrm>
            <a:off x="1942255" y="2243511"/>
            <a:ext cx="4038600" cy="4038600"/>
          </a:xfrm>
          <a:prstGeom prst="rect">
            <a:avLst/>
          </a:prstGeom>
          <a:solidFill>
            <a:srgbClr val="CCCCFF"/>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600"/>
              <a:buFont typeface="Arial"/>
              <a:buChar char="•"/>
            </a:pPr>
            <a:r>
              <a:rPr b="0" i="0" lang="en-US" sz="1600" u="none" cap="none" strike="noStrike">
                <a:solidFill>
                  <a:srgbClr val="191300"/>
                </a:solidFill>
                <a:latin typeface="Arial"/>
                <a:ea typeface="Arial"/>
                <a:cs typeface="Arial"/>
                <a:sym typeface="Arial"/>
              </a:rPr>
              <a:t>Có shunt P-T trong/ngoài tim</a:t>
            </a:r>
            <a:endParaRPr b="0" i="0" sz="1600" u="none" cap="none" strike="noStrike">
              <a:solidFill>
                <a:srgbClr val="191300"/>
              </a:solidFill>
              <a:latin typeface="Arial"/>
              <a:ea typeface="Arial"/>
              <a:cs typeface="Arial"/>
              <a:sym typeface="Arial"/>
            </a:endParaRPr>
          </a:p>
          <a:p>
            <a:pPr indent="-342900" lvl="0" marL="342900" marR="0" rtl="0" algn="l">
              <a:spcBef>
                <a:spcPts val="320"/>
              </a:spcBef>
              <a:spcAft>
                <a:spcPts val="0"/>
              </a:spcAft>
              <a:buClr>
                <a:schemeClr val="dk1"/>
              </a:buClr>
              <a:buSzPts val="1600"/>
              <a:buFont typeface="Arial"/>
              <a:buChar char="•"/>
            </a:pPr>
            <a:r>
              <a:rPr b="0" i="0" lang="en-US" sz="1600" u="none" cap="none" strike="noStrike">
                <a:solidFill>
                  <a:srgbClr val="191300"/>
                </a:solidFill>
                <a:latin typeface="Arial"/>
                <a:ea typeface="Arial"/>
                <a:cs typeface="Arial"/>
                <a:sym typeface="Arial"/>
              </a:rPr>
              <a:t>SaO</a:t>
            </a:r>
            <a:r>
              <a:rPr b="0" baseline="-25000" i="0" lang="en-US" sz="1600" u="none" cap="none" strike="noStrike">
                <a:solidFill>
                  <a:srgbClr val="191300"/>
                </a:solidFill>
                <a:latin typeface="Arial"/>
                <a:ea typeface="Arial"/>
                <a:cs typeface="Arial"/>
                <a:sym typeface="Arial"/>
              </a:rPr>
              <a:t>2</a:t>
            </a:r>
            <a:r>
              <a:rPr b="0" i="0" lang="en-US" sz="1600" u="none" cap="none" strike="noStrike">
                <a:solidFill>
                  <a:srgbClr val="191300"/>
                </a:solidFill>
                <a:latin typeface="Arial"/>
                <a:ea typeface="Arial"/>
                <a:cs typeface="Arial"/>
                <a:sym typeface="Arial"/>
              </a:rPr>
              <a:t>, PaO</a:t>
            </a:r>
            <a:r>
              <a:rPr b="0" baseline="-25000" i="0" lang="en-US" sz="1600" u="none" cap="none" strike="noStrike">
                <a:solidFill>
                  <a:srgbClr val="191300"/>
                </a:solidFill>
                <a:latin typeface="Arial"/>
                <a:ea typeface="Arial"/>
                <a:cs typeface="Arial"/>
                <a:sym typeface="Arial"/>
              </a:rPr>
              <a:t>2</a:t>
            </a:r>
            <a:r>
              <a:rPr b="0" i="0" lang="en-US" sz="1600" u="none" cap="none" strike="noStrike">
                <a:solidFill>
                  <a:srgbClr val="191300"/>
                </a:solidFill>
                <a:latin typeface="Arial"/>
                <a:ea typeface="Arial"/>
                <a:cs typeface="Arial"/>
                <a:sym typeface="Arial"/>
              </a:rPr>
              <a:t> giảm</a:t>
            </a:r>
            <a:endParaRPr b="0" i="0" sz="1600" u="none" cap="none" strike="noStrike">
              <a:solidFill>
                <a:srgbClr val="191300"/>
              </a:solidFill>
              <a:latin typeface="Arial"/>
              <a:ea typeface="Arial"/>
              <a:cs typeface="Arial"/>
              <a:sym typeface="Arial"/>
            </a:endParaRPr>
          </a:p>
          <a:p>
            <a:pPr indent="-342900" lvl="0" marL="342900" marR="0" rtl="0" algn="l">
              <a:spcBef>
                <a:spcPts val="600"/>
              </a:spcBef>
              <a:spcAft>
                <a:spcPts val="0"/>
              </a:spcAft>
              <a:buClr>
                <a:schemeClr val="dk1"/>
              </a:buClr>
              <a:buSzPts val="1600"/>
              <a:buFont typeface="Arial"/>
              <a:buChar char="•"/>
            </a:pPr>
            <a:r>
              <a:rPr b="0" i="0" lang="en-US" sz="1600" u="none" cap="none" strike="noStrike">
                <a:solidFill>
                  <a:srgbClr val="191300"/>
                </a:solidFill>
                <a:latin typeface="Arial"/>
                <a:ea typeface="Arial"/>
                <a:cs typeface="Arial"/>
                <a:sym typeface="Arial"/>
              </a:rPr>
              <a:t>Nguyên nhân</a:t>
            </a:r>
            <a:endParaRPr b="0" i="0" sz="1600" u="none" cap="none" strike="noStrike">
              <a:solidFill>
                <a:srgbClr val="191300"/>
              </a:solidFill>
              <a:latin typeface="Arial"/>
              <a:ea typeface="Arial"/>
              <a:cs typeface="Arial"/>
              <a:sym typeface="Arial"/>
            </a:endParaRPr>
          </a:p>
          <a:p>
            <a:pPr indent="-342900" lvl="0" marL="342900" marR="0" rtl="0" algn="l">
              <a:spcBef>
                <a:spcPts val="320"/>
              </a:spcBef>
              <a:spcAft>
                <a:spcPts val="0"/>
              </a:spcAft>
              <a:buNone/>
            </a:pPr>
            <a:r>
              <a:rPr b="0" i="0" lang="en-US" sz="1600" u="none" cap="none" strike="noStrike">
                <a:solidFill>
                  <a:srgbClr val="191300"/>
                </a:solidFill>
                <a:latin typeface="Arial"/>
                <a:ea typeface="Arial"/>
                <a:cs typeface="Arial"/>
                <a:sym typeface="Arial"/>
              </a:rPr>
              <a:t>	- Suy hô hấp, bệnh phổi</a:t>
            </a:r>
            <a:endParaRPr b="0" i="0" sz="1600" u="none" cap="none" strike="noStrike">
              <a:solidFill>
                <a:srgbClr val="191300"/>
              </a:solidFill>
              <a:latin typeface="Arial"/>
              <a:ea typeface="Arial"/>
              <a:cs typeface="Arial"/>
              <a:sym typeface="Arial"/>
            </a:endParaRPr>
          </a:p>
          <a:p>
            <a:pPr indent="-342900" lvl="0" marL="342900" marR="0" rtl="0" algn="l">
              <a:spcBef>
                <a:spcPts val="320"/>
              </a:spcBef>
              <a:spcAft>
                <a:spcPts val="0"/>
              </a:spcAft>
              <a:buNone/>
            </a:pPr>
            <a:r>
              <a:rPr b="0" i="0" lang="en-US" sz="1600" u="none" cap="none" strike="noStrike">
                <a:solidFill>
                  <a:srgbClr val="191300"/>
                </a:solidFill>
                <a:latin typeface="Arial"/>
                <a:ea typeface="Arial"/>
                <a:cs typeface="Arial"/>
                <a:sym typeface="Arial"/>
              </a:rPr>
              <a:t>	- TBS shunt P-T, KHÔNG đáp ứng O</a:t>
            </a:r>
            <a:r>
              <a:rPr b="0" baseline="-25000" i="0" lang="en-US" sz="1600" u="none" cap="none" strike="noStrike">
                <a:solidFill>
                  <a:srgbClr val="191300"/>
                </a:solidFill>
                <a:latin typeface="Arial"/>
                <a:ea typeface="Arial"/>
                <a:cs typeface="Arial"/>
                <a:sym typeface="Arial"/>
              </a:rPr>
              <a:t>2</a:t>
            </a:r>
            <a:endParaRPr/>
          </a:p>
          <a:p>
            <a:pPr indent="-342900" lvl="0" marL="342900" marR="0" rtl="0" algn="l">
              <a:spcBef>
                <a:spcPts val="320"/>
              </a:spcBef>
              <a:spcAft>
                <a:spcPts val="0"/>
              </a:spcAft>
              <a:buNone/>
            </a:pPr>
            <a:r>
              <a:rPr b="0" i="0" lang="en-US" sz="1600" u="none" cap="none" strike="noStrike">
                <a:solidFill>
                  <a:srgbClr val="191300"/>
                </a:solidFill>
                <a:latin typeface="Arial"/>
                <a:ea typeface="Arial"/>
                <a:cs typeface="Arial"/>
                <a:sym typeface="Arial"/>
              </a:rPr>
              <a:t>	- Methemoglobin BS, mắc phải</a:t>
            </a:r>
            <a:endParaRPr b="0" i="0" sz="1600" u="none" cap="none" strike="noStrike">
              <a:solidFill>
                <a:srgbClr val="191300"/>
              </a:solidFill>
              <a:latin typeface="Arial"/>
              <a:ea typeface="Arial"/>
              <a:cs typeface="Arial"/>
              <a:sym typeface="Arial"/>
            </a:endParaRPr>
          </a:p>
          <a:p>
            <a:pPr indent="-342900" lvl="2" marL="1257300" marR="0" rtl="0" algn="l">
              <a:spcBef>
                <a:spcPts val="600"/>
              </a:spcBef>
              <a:spcAft>
                <a:spcPts val="0"/>
              </a:spcAft>
              <a:buClr>
                <a:schemeClr val="dk1"/>
              </a:buClr>
              <a:buSzPts val="1600"/>
              <a:buFont typeface="Arial"/>
              <a:buChar char="•"/>
            </a:pPr>
            <a:r>
              <a:rPr b="0" i="0" lang="en-US" sz="1600" u="none" cap="none" strike="noStrike">
                <a:solidFill>
                  <a:srgbClr val="191300"/>
                </a:solidFill>
                <a:latin typeface="Arial"/>
                <a:ea typeface="Arial"/>
                <a:cs typeface="Arial"/>
                <a:sym typeface="Arial"/>
              </a:rPr>
              <a:t>Triệu chứng</a:t>
            </a:r>
            <a:endParaRPr b="0" i="0" sz="1600" u="none" cap="none" strike="noStrike">
              <a:solidFill>
                <a:srgbClr val="191300"/>
              </a:solidFill>
              <a:latin typeface="Arial"/>
              <a:ea typeface="Arial"/>
              <a:cs typeface="Arial"/>
              <a:sym typeface="Arial"/>
            </a:endParaRPr>
          </a:p>
          <a:p>
            <a:pPr indent="-342900" lvl="0" marL="342900" marR="0" rtl="0" algn="l">
              <a:spcBef>
                <a:spcPts val="320"/>
              </a:spcBef>
              <a:spcAft>
                <a:spcPts val="0"/>
              </a:spcAft>
              <a:buNone/>
            </a:pPr>
            <a:r>
              <a:rPr b="0" i="0" lang="en-US" sz="1600" u="none" cap="none" strike="noStrike">
                <a:solidFill>
                  <a:srgbClr val="191300"/>
                </a:solidFill>
                <a:latin typeface="Arial"/>
                <a:ea typeface="Arial"/>
                <a:cs typeface="Arial"/>
                <a:sym typeface="Arial"/>
              </a:rPr>
              <a:t>	- Tím da niêm, rõ khi SaO</a:t>
            </a:r>
            <a:r>
              <a:rPr b="0" baseline="-25000" i="0" lang="en-US" sz="1600" u="none" cap="none" strike="noStrike">
                <a:solidFill>
                  <a:srgbClr val="191300"/>
                </a:solidFill>
                <a:latin typeface="Arial"/>
                <a:ea typeface="Arial"/>
                <a:cs typeface="Arial"/>
                <a:sym typeface="Arial"/>
              </a:rPr>
              <a:t>2</a:t>
            </a:r>
            <a:r>
              <a:rPr b="0" i="0" lang="en-US" sz="1600" u="none" cap="none" strike="noStrike">
                <a:solidFill>
                  <a:srgbClr val="191300"/>
                </a:solidFill>
                <a:latin typeface="Arial"/>
                <a:ea typeface="Arial"/>
                <a:cs typeface="Arial"/>
                <a:sym typeface="Arial"/>
              </a:rPr>
              <a:t>&lt;80%</a:t>
            </a:r>
            <a:endParaRPr/>
          </a:p>
          <a:p>
            <a:pPr indent="-342900" lvl="0" marL="342900" marR="0" rtl="0" algn="l">
              <a:spcBef>
                <a:spcPts val="320"/>
              </a:spcBef>
              <a:spcAft>
                <a:spcPts val="0"/>
              </a:spcAft>
              <a:buNone/>
            </a:pPr>
            <a:r>
              <a:rPr b="0" i="0" lang="en-US" sz="1600" u="none" cap="none" strike="noStrike">
                <a:solidFill>
                  <a:srgbClr val="191300"/>
                </a:solidFill>
                <a:latin typeface="Arial"/>
                <a:ea typeface="Arial"/>
                <a:cs typeface="Arial"/>
                <a:sym typeface="Arial"/>
              </a:rPr>
              <a:t>	- Móng khum, đầu chi dùi trống (trẻ lớn)</a:t>
            </a:r>
            <a:endParaRPr/>
          </a:p>
          <a:p>
            <a:pPr indent="-342900" lvl="0" marL="342900" marR="0" rtl="0" algn="l">
              <a:spcBef>
                <a:spcPts val="320"/>
              </a:spcBef>
              <a:spcAft>
                <a:spcPts val="0"/>
              </a:spcAft>
              <a:buNone/>
            </a:pPr>
            <a:r>
              <a:rPr b="0" i="0" lang="en-US" sz="1600" u="none" cap="none" strike="noStrike">
                <a:solidFill>
                  <a:srgbClr val="191300"/>
                </a:solidFill>
                <a:latin typeface="Arial"/>
                <a:ea typeface="Arial"/>
                <a:cs typeface="Arial"/>
                <a:sym typeface="Arial"/>
              </a:rPr>
              <a:t>	- Hct ↑↑ khi lượng máu lên phổi giảm nhiều</a:t>
            </a:r>
            <a:endParaRPr b="0" i="0" sz="1600" u="none" cap="none" strike="noStrike">
              <a:solidFill>
                <a:srgbClr val="191300"/>
              </a:solidFill>
              <a:latin typeface="Arial"/>
              <a:ea typeface="Arial"/>
              <a:cs typeface="Arial"/>
              <a:sym typeface="Arial"/>
            </a:endParaRPr>
          </a:p>
          <a:p>
            <a:pPr indent="-342900" lvl="0" marL="342900" marR="0" rtl="0" algn="l">
              <a:spcBef>
                <a:spcPts val="320"/>
              </a:spcBef>
              <a:spcAft>
                <a:spcPts val="0"/>
              </a:spcAft>
              <a:buNone/>
            </a:pPr>
            <a:r>
              <a:rPr b="0" i="0" lang="en-US" sz="1600" u="none" cap="none" strike="noStrike">
                <a:solidFill>
                  <a:srgbClr val="191300"/>
                </a:solidFill>
                <a:latin typeface="Arial"/>
                <a:ea typeface="Arial"/>
                <a:cs typeface="Arial"/>
                <a:sym typeface="Arial"/>
              </a:rPr>
              <a:t>	- Hct ↑ ít khi thiếu máu, không có giảm lượng máu lên phổi </a:t>
            </a:r>
            <a:endParaRPr/>
          </a:p>
        </p:txBody>
      </p:sp>
      <p:sp>
        <p:nvSpPr>
          <p:cNvPr id="169" name="Google Shape;169;p9"/>
          <p:cNvSpPr txBox="1"/>
          <p:nvPr/>
        </p:nvSpPr>
        <p:spPr>
          <a:xfrm>
            <a:off x="6121349" y="2243511"/>
            <a:ext cx="3886200" cy="4038600"/>
          </a:xfrm>
          <a:prstGeom prst="rect">
            <a:avLst/>
          </a:prstGeom>
          <a:solidFill>
            <a:srgbClr val="CCFF99"/>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0" i="0" lang="en-US" sz="1800" u="none" cap="none" strike="noStrike">
                <a:solidFill>
                  <a:srgbClr val="191300"/>
                </a:solidFill>
                <a:latin typeface="Arial"/>
                <a:ea typeface="Arial"/>
                <a:cs typeface="Arial"/>
                <a:sym typeface="Arial"/>
              </a:rPr>
              <a:t>Tưới máu ngoại biên giảm </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rgbClr val="191300"/>
                </a:solidFill>
                <a:latin typeface="Arial"/>
                <a:ea typeface="Arial"/>
                <a:cs typeface="Arial"/>
                <a:sym typeface="Arial"/>
              </a:rPr>
              <a:t>SaO</a:t>
            </a:r>
            <a:r>
              <a:rPr b="0" baseline="-25000" i="0" lang="en-US" sz="1800" u="none" cap="none" strike="noStrike">
                <a:solidFill>
                  <a:srgbClr val="191300"/>
                </a:solidFill>
                <a:latin typeface="Arial"/>
                <a:ea typeface="Arial"/>
                <a:cs typeface="Arial"/>
                <a:sym typeface="Arial"/>
              </a:rPr>
              <a:t>2</a:t>
            </a:r>
            <a:r>
              <a:rPr b="0" i="0" lang="en-US" sz="1800" u="none" cap="none" strike="noStrike">
                <a:solidFill>
                  <a:srgbClr val="191300"/>
                </a:solidFill>
                <a:latin typeface="Arial"/>
                <a:ea typeface="Arial"/>
                <a:cs typeface="Arial"/>
                <a:sym typeface="Arial"/>
              </a:rPr>
              <a:t>, PaO</a:t>
            </a:r>
            <a:r>
              <a:rPr b="0" baseline="-25000" i="0" lang="en-US" sz="1800" u="none" cap="none" strike="noStrike">
                <a:solidFill>
                  <a:srgbClr val="191300"/>
                </a:solidFill>
                <a:latin typeface="Arial"/>
                <a:ea typeface="Arial"/>
                <a:cs typeface="Arial"/>
                <a:sym typeface="Arial"/>
              </a:rPr>
              <a:t>2 </a:t>
            </a:r>
            <a:r>
              <a:rPr b="0" i="0" lang="en-US" sz="1800" u="none" cap="none" strike="noStrike">
                <a:solidFill>
                  <a:srgbClr val="191300"/>
                </a:solidFill>
                <a:latin typeface="Arial"/>
                <a:ea typeface="Arial"/>
                <a:cs typeface="Arial"/>
                <a:sym typeface="Arial"/>
              </a:rPr>
              <a:t>bình thường</a:t>
            </a:r>
            <a:endParaRPr b="0" i="0" sz="1800" u="none" cap="none" strike="noStrike">
              <a:solidFill>
                <a:srgbClr val="191300"/>
              </a:solidFill>
              <a:latin typeface="Arial"/>
              <a:ea typeface="Arial"/>
              <a:cs typeface="Arial"/>
              <a:sym typeface="Arial"/>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rgbClr val="191300"/>
                </a:solidFill>
                <a:latin typeface="Arial"/>
                <a:ea typeface="Arial"/>
                <a:cs typeface="Arial"/>
                <a:sym typeface="Arial"/>
              </a:rPr>
              <a:t>Nguyên nhân</a:t>
            </a:r>
            <a:endParaRPr b="0" i="0" sz="1800" u="none" cap="none" strike="noStrike">
              <a:solidFill>
                <a:srgbClr val="191300"/>
              </a:solidFill>
              <a:latin typeface="Arial"/>
              <a:ea typeface="Arial"/>
              <a:cs typeface="Arial"/>
              <a:sym typeface="Arial"/>
            </a:endParaRPr>
          </a:p>
          <a:p>
            <a:pPr indent="-342900" lvl="0" marL="342900" marR="0" rtl="0" algn="l">
              <a:spcBef>
                <a:spcPts val="360"/>
              </a:spcBef>
              <a:spcAft>
                <a:spcPts val="0"/>
              </a:spcAft>
              <a:buNone/>
            </a:pPr>
            <a:r>
              <a:rPr b="0" i="0" lang="en-US" sz="1800" u="none" cap="none" strike="noStrike">
                <a:solidFill>
                  <a:srgbClr val="191300"/>
                </a:solidFill>
                <a:latin typeface="Arial"/>
                <a:ea typeface="Arial"/>
                <a:cs typeface="Arial"/>
                <a:sym typeface="Arial"/>
              </a:rPr>
              <a:t>	- Lạnh, bệnh Raynaud</a:t>
            </a:r>
            <a:endParaRPr b="0" i="0" sz="1800" u="none" cap="none" strike="noStrike">
              <a:solidFill>
                <a:srgbClr val="191300"/>
              </a:solidFill>
              <a:latin typeface="Arial"/>
              <a:ea typeface="Arial"/>
              <a:cs typeface="Arial"/>
              <a:sym typeface="Arial"/>
            </a:endParaRPr>
          </a:p>
          <a:p>
            <a:pPr indent="-342900" lvl="0" marL="342900" marR="0" rtl="0" algn="l">
              <a:spcBef>
                <a:spcPts val="360"/>
              </a:spcBef>
              <a:spcAft>
                <a:spcPts val="0"/>
              </a:spcAft>
              <a:buNone/>
            </a:pPr>
            <a:r>
              <a:rPr b="0" i="0" lang="en-US" sz="1800" u="none" cap="none" strike="noStrike">
                <a:solidFill>
                  <a:srgbClr val="191300"/>
                </a:solidFill>
                <a:latin typeface="Arial"/>
                <a:ea typeface="Arial"/>
                <a:cs typeface="Arial"/>
                <a:sym typeface="Arial"/>
              </a:rPr>
              <a:t>	- Hạ đường huyết</a:t>
            </a:r>
            <a:endParaRPr b="0" i="0" sz="1800" u="none" cap="none" strike="noStrike">
              <a:solidFill>
                <a:srgbClr val="191300"/>
              </a:solidFill>
              <a:latin typeface="Arial"/>
              <a:ea typeface="Arial"/>
              <a:cs typeface="Arial"/>
              <a:sym typeface="Arial"/>
            </a:endParaRPr>
          </a:p>
          <a:p>
            <a:pPr indent="-342900" lvl="0" marL="342900" marR="0" rtl="0" algn="l">
              <a:spcBef>
                <a:spcPts val="360"/>
              </a:spcBef>
              <a:spcAft>
                <a:spcPts val="0"/>
              </a:spcAft>
              <a:buNone/>
            </a:pPr>
            <a:r>
              <a:rPr b="0" i="0" lang="en-US" sz="1800" u="none" cap="none" strike="noStrike">
                <a:solidFill>
                  <a:srgbClr val="191300"/>
                </a:solidFill>
                <a:latin typeface="Arial"/>
                <a:ea typeface="Arial"/>
                <a:cs typeface="Arial"/>
                <a:sym typeface="Arial"/>
              </a:rPr>
              <a:t>	- Suy tim, sốc</a:t>
            </a:r>
            <a:endParaRPr b="0" i="0" sz="1800" u="none" cap="none" strike="noStrike">
              <a:solidFill>
                <a:srgbClr val="191300"/>
              </a:solidFill>
              <a:latin typeface="Arial"/>
              <a:ea typeface="Arial"/>
              <a:cs typeface="Arial"/>
              <a:sym typeface="Arial"/>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rgbClr val="191300"/>
                </a:solidFill>
                <a:latin typeface="Arial"/>
                <a:ea typeface="Arial"/>
                <a:cs typeface="Arial"/>
                <a:sym typeface="Arial"/>
              </a:rPr>
              <a:t>Triệu chứng</a:t>
            </a:r>
            <a:endParaRPr b="0" i="0" sz="1800" u="none" cap="none" strike="noStrike">
              <a:solidFill>
                <a:srgbClr val="191300"/>
              </a:solidFill>
              <a:latin typeface="Arial"/>
              <a:ea typeface="Arial"/>
              <a:cs typeface="Arial"/>
              <a:sym typeface="Arial"/>
            </a:endParaRPr>
          </a:p>
          <a:p>
            <a:pPr indent="-342900" lvl="0" marL="342900" marR="0" rtl="0" algn="l">
              <a:spcBef>
                <a:spcPts val="360"/>
              </a:spcBef>
              <a:spcAft>
                <a:spcPts val="0"/>
              </a:spcAft>
              <a:buNone/>
            </a:pPr>
            <a:r>
              <a:rPr b="0" i="0" lang="en-US" sz="1800" u="none" cap="none" strike="noStrike">
                <a:solidFill>
                  <a:srgbClr val="191300"/>
                </a:solidFill>
                <a:latin typeface="Arial"/>
                <a:ea typeface="Arial"/>
                <a:cs typeface="Arial"/>
                <a:sym typeface="Arial"/>
              </a:rPr>
              <a:t>	- Tím da, đầu chi</a:t>
            </a:r>
            <a:endParaRPr/>
          </a:p>
          <a:p>
            <a:pPr indent="-342900" lvl="0" marL="342900" marR="0" rtl="0" algn="l">
              <a:spcBef>
                <a:spcPts val="360"/>
              </a:spcBef>
              <a:spcAft>
                <a:spcPts val="0"/>
              </a:spcAft>
              <a:buNone/>
            </a:pPr>
            <a:r>
              <a:rPr b="0" i="0" lang="en-US" sz="1800" u="none" cap="none" strike="noStrike">
                <a:solidFill>
                  <a:srgbClr val="191300"/>
                </a:solidFill>
                <a:latin typeface="Arial"/>
                <a:ea typeface="Arial"/>
                <a:cs typeface="Arial"/>
                <a:sym typeface="Arial"/>
              </a:rPr>
              <a:t>	</a:t>
            </a:r>
            <a:endParaRPr/>
          </a:p>
        </p:txBody>
      </p:sp>
      <p:pic>
        <p:nvPicPr>
          <p:cNvPr id="170" name="Google Shape;170;p9"/>
          <p:cNvPicPr preferRelativeResize="0"/>
          <p:nvPr/>
        </p:nvPicPr>
        <p:blipFill rotWithShape="1">
          <a:blip r:embed="rId3">
            <a:alphaModFix/>
          </a:blip>
          <a:srcRect b="0" l="0" r="0" t="0"/>
          <a:stretch/>
        </p:blipFill>
        <p:spPr>
          <a:xfrm>
            <a:off x="55338" y="36212"/>
            <a:ext cx="1561729" cy="1507068"/>
          </a:xfrm>
          <a:prstGeom prst="roundRect">
            <a:avLst>
              <a:gd fmla="val 0" name="adj"/>
            </a:avLst>
          </a:prstGeom>
          <a:noFill/>
          <a:ln>
            <a:noFill/>
          </a:ln>
        </p:spPr>
      </p:pic>
      <p:pic>
        <p:nvPicPr>
          <p:cNvPr descr="D:\BO MON NHI\LOGO TRƯỜNG\20191021_Logo Bo Mon Nhi.png" id="171" name="Google Shape;171;p9"/>
          <p:cNvPicPr preferRelativeResize="0"/>
          <p:nvPr/>
        </p:nvPicPr>
        <p:blipFill rotWithShape="1">
          <a:blip r:embed="rId4">
            <a:alphaModFix/>
          </a:blip>
          <a:srcRect b="0" l="0" r="0" t="0"/>
          <a:stretch/>
        </p:blipFill>
        <p:spPr>
          <a:xfrm>
            <a:off x="10645604" y="45265"/>
            <a:ext cx="1519237" cy="1539875"/>
          </a:xfrm>
          <a:prstGeom prst="rect">
            <a:avLst/>
          </a:prstGeom>
          <a:noFill/>
          <a:ln>
            <a:noFill/>
          </a:ln>
        </p:spPr>
      </p:pic>
      <p:sp>
        <p:nvSpPr>
          <p:cNvPr id="172" name="Google Shape;172;p9"/>
          <p:cNvSpPr/>
          <p:nvPr/>
        </p:nvSpPr>
        <p:spPr>
          <a:xfrm>
            <a:off x="3632055" y="262673"/>
            <a:ext cx="4927889" cy="1054146"/>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3300"/>
                </a:solidFill>
                <a:latin typeface="Calibri"/>
                <a:ea typeface="Calibri"/>
                <a:cs typeface="Calibri"/>
                <a:sym typeface="Calibri"/>
              </a:rPr>
              <a:t>TIẾP CẬN TÍM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2020-12-31T03:53:06Z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0x010100114671028177394D953782448AA1BA23</vt:lpwstr>
  </property>
</Properties>
</file>