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7" r:id="rId5"/>
    <p:sldId id="559" r:id="rId6"/>
    <p:sldId id="519" r:id="rId7"/>
    <p:sldId id="520" r:id="rId8"/>
    <p:sldId id="541" r:id="rId9"/>
    <p:sldId id="299" r:id="rId10"/>
    <p:sldId id="548" r:id="rId11"/>
    <p:sldId id="512" r:id="rId12"/>
    <p:sldId id="469" r:id="rId13"/>
    <p:sldId id="501" r:id="rId14"/>
    <p:sldId id="549" r:id="rId15"/>
    <p:sldId id="502" r:id="rId16"/>
    <p:sldId id="552" r:id="rId17"/>
    <p:sldId id="553" r:id="rId18"/>
    <p:sldId id="556" r:id="rId19"/>
    <p:sldId id="560" r:id="rId20"/>
    <p:sldId id="561" r:id="rId21"/>
    <p:sldId id="555" r:id="rId22"/>
    <p:sldId id="562" r:id="rId23"/>
    <p:sldId id="563" r:id="rId24"/>
    <p:sldId id="564" r:id="rId25"/>
    <p:sldId id="557" r:id="rId26"/>
    <p:sldId id="558" r:id="rId27"/>
    <p:sldId id="272" r:id="rId28"/>
    <p:sldId id="529" r:id="rId29"/>
    <p:sldId id="511" r:id="rId30"/>
    <p:sldId id="301" r:id="rId31"/>
    <p:sldId id="278" r:id="rId32"/>
    <p:sldId id="531" r:id="rId33"/>
    <p:sldId id="532" r:id="rId34"/>
    <p:sldId id="524" r:id="rId35"/>
    <p:sldId id="526" r:id="rId36"/>
    <p:sldId id="533" r:id="rId37"/>
    <p:sldId id="527" r:id="rId38"/>
    <p:sldId id="303" r:id="rId39"/>
    <p:sldId id="302" r:id="rId40"/>
    <p:sldId id="317" r:id="rId41"/>
    <p:sldId id="316" r:id="rId42"/>
    <p:sldId id="286" r:id="rId43"/>
    <p:sldId id="535"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7135A-032F-4E95-8F64-95F275F3E140}" v="4" dt="2021-02-25T01:20:43.9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14" autoAdjust="0"/>
    <p:restoredTop sz="84776" autoAdjust="0"/>
  </p:normalViewPr>
  <p:slideViewPr>
    <p:cSldViewPr snapToGrid="0">
      <p:cViewPr varScale="1">
        <p:scale>
          <a:sx n="97" d="100"/>
          <a:sy n="97" d="100"/>
        </p:scale>
        <p:origin x="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 Van Duoc" userId="S::vvduoc.y15@ump.edu.vn::e8ef9563-75b2-4de7-8942-17f2d23e60ee" providerId="AD" clId="Web-{7227135A-032F-4E95-8F64-95F275F3E140}"/>
    <pc:docChg chg="addSld delSld">
      <pc:chgData name="Vo Van Duoc" userId="S::vvduoc.y15@ump.edu.vn::e8ef9563-75b2-4de7-8942-17f2d23e60ee" providerId="AD" clId="Web-{7227135A-032F-4E95-8F64-95F275F3E140}" dt="2021-02-25T01:20:43.999" v="3"/>
      <pc:docMkLst>
        <pc:docMk/>
      </pc:docMkLst>
      <pc:sldChg chg="del">
        <pc:chgData name="Vo Van Duoc" userId="S::vvduoc.y15@ump.edu.vn::e8ef9563-75b2-4de7-8942-17f2d23e60ee" providerId="AD" clId="Web-{7227135A-032F-4E95-8F64-95F275F3E140}" dt="2021-02-25T01:20:36.812" v="0"/>
        <pc:sldMkLst>
          <pc:docMk/>
          <pc:sldMk cId="4087286540" sldId="550"/>
        </pc:sldMkLst>
      </pc:sldChg>
      <pc:sldChg chg="add del">
        <pc:chgData name="Vo Van Duoc" userId="S::vvduoc.y15@ump.edu.vn::e8ef9563-75b2-4de7-8942-17f2d23e60ee" providerId="AD" clId="Web-{7227135A-032F-4E95-8F64-95F275F3E140}" dt="2021-02-25T01:20:43.999" v="3"/>
        <pc:sldMkLst>
          <pc:docMk/>
          <pc:sldMk cId="1489789295" sldId="5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A34A0-FA6E-4593-AEBE-C1C589918680}"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3E95-BC73-492D-B553-1DFE8BA0C9B8}" type="slidenum">
              <a:rPr lang="en-US" smtClean="0"/>
              <a:t>‹#›</a:t>
            </a:fld>
            <a:endParaRPr lang="en-US"/>
          </a:p>
        </p:txBody>
      </p:sp>
    </p:spTree>
    <p:extLst>
      <p:ext uri="{BB962C8B-B14F-4D97-AF65-F5344CB8AC3E}">
        <p14:creationId xmlns:p14="http://schemas.microsoft.com/office/powerpoint/2010/main" val="215157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1</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30042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19</a:t>
            </a:fld>
            <a:endParaRPr lang="en-US"/>
          </a:p>
        </p:txBody>
      </p:sp>
    </p:spTree>
    <p:extLst>
      <p:ext uri="{BB962C8B-B14F-4D97-AF65-F5344CB8AC3E}">
        <p14:creationId xmlns:p14="http://schemas.microsoft.com/office/powerpoint/2010/main" val="1339460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20</a:t>
            </a:fld>
            <a:endParaRPr lang="en-US"/>
          </a:p>
        </p:txBody>
      </p:sp>
    </p:spTree>
    <p:extLst>
      <p:ext uri="{BB962C8B-B14F-4D97-AF65-F5344CB8AC3E}">
        <p14:creationId xmlns:p14="http://schemas.microsoft.com/office/powerpoint/2010/main" val="103107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21</a:t>
            </a:fld>
            <a:endParaRPr lang="en-US"/>
          </a:p>
        </p:txBody>
      </p:sp>
    </p:spTree>
    <p:extLst>
      <p:ext uri="{BB962C8B-B14F-4D97-AF65-F5344CB8AC3E}">
        <p14:creationId xmlns:p14="http://schemas.microsoft.com/office/powerpoint/2010/main" val="3691342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22</a:t>
            </a:fld>
            <a:endParaRPr lang="en-US"/>
          </a:p>
        </p:txBody>
      </p:sp>
    </p:spTree>
    <p:extLst>
      <p:ext uri="{BB962C8B-B14F-4D97-AF65-F5344CB8AC3E}">
        <p14:creationId xmlns:p14="http://schemas.microsoft.com/office/powerpoint/2010/main" val="410380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23</a:t>
            </a:fld>
            <a:endParaRPr lang="en-US"/>
          </a:p>
        </p:txBody>
      </p:sp>
    </p:spTree>
    <p:extLst>
      <p:ext uri="{BB962C8B-B14F-4D97-AF65-F5344CB8AC3E}">
        <p14:creationId xmlns:p14="http://schemas.microsoft.com/office/powerpoint/2010/main" val="1855136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24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3339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27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2995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28</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44123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29</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3572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31</a:t>
            </a:fld>
            <a:endParaRPr lang="en-US"/>
          </a:p>
        </p:txBody>
      </p:sp>
    </p:spTree>
    <p:extLst>
      <p:ext uri="{BB962C8B-B14F-4D97-AF65-F5344CB8AC3E}">
        <p14:creationId xmlns:p14="http://schemas.microsoft.com/office/powerpoint/2010/main" val="402634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2</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2106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32</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14015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37821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35</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628630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27778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38</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08586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42</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59451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43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2184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840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0414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6</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7063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Arial" panose="020B0604020202020204" pitchFamily="34" charset="0"/>
              </a:defRPr>
            </a:lvl1pPr>
            <a:lvl2pPr marL="742950" indent="-285750">
              <a:defRPr b="1" i="1">
                <a:solidFill>
                  <a:schemeClr val="tx1"/>
                </a:solidFill>
                <a:latin typeface="Arial" panose="020B0604020202020204" pitchFamily="34" charset="0"/>
              </a:defRPr>
            </a:lvl2pPr>
            <a:lvl3pPr marL="1143000" indent="-228600">
              <a:defRPr b="1" i="1">
                <a:solidFill>
                  <a:schemeClr val="tx1"/>
                </a:solidFill>
                <a:latin typeface="Arial" panose="020B0604020202020204" pitchFamily="34" charset="0"/>
              </a:defRPr>
            </a:lvl3pPr>
            <a:lvl4pPr marL="1600200" indent="-228600">
              <a:defRPr b="1" i="1">
                <a:solidFill>
                  <a:schemeClr val="tx1"/>
                </a:solidFill>
                <a:latin typeface="Arial" panose="020B0604020202020204" pitchFamily="34" charset="0"/>
              </a:defRPr>
            </a:lvl4pPr>
            <a:lvl5pPr marL="2057400" indent="-228600">
              <a:defRPr b="1" i="1">
                <a:solidFill>
                  <a:schemeClr val="tx1"/>
                </a:solidFill>
                <a:latin typeface="Arial" panose="020B0604020202020204" pitchFamily="34" charset="0"/>
              </a:defRPr>
            </a:lvl5pPr>
            <a:lvl6pPr marL="2514600" indent="-228600" eaLnBrk="0" fontAlgn="base" hangingPunct="0">
              <a:spcBef>
                <a:spcPct val="0"/>
              </a:spcBef>
              <a:spcAft>
                <a:spcPct val="0"/>
              </a:spcAft>
              <a:defRPr b="1" i="1">
                <a:solidFill>
                  <a:schemeClr val="tx1"/>
                </a:solidFill>
                <a:latin typeface="Arial" panose="020B0604020202020204" pitchFamily="34" charset="0"/>
              </a:defRPr>
            </a:lvl6pPr>
            <a:lvl7pPr marL="2971800" indent="-228600" eaLnBrk="0" fontAlgn="base" hangingPunct="0">
              <a:spcBef>
                <a:spcPct val="0"/>
              </a:spcBef>
              <a:spcAft>
                <a:spcPct val="0"/>
              </a:spcAft>
              <a:defRPr b="1" i="1">
                <a:solidFill>
                  <a:schemeClr val="tx1"/>
                </a:solidFill>
                <a:latin typeface="Arial" panose="020B0604020202020204" pitchFamily="34" charset="0"/>
              </a:defRPr>
            </a:lvl7pPr>
            <a:lvl8pPr marL="3429000" indent="-228600" eaLnBrk="0" fontAlgn="base" hangingPunct="0">
              <a:spcBef>
                <a:spcPct val="0"/>
              </a:spcBef>
              <a:spcAft>
                <a:spcPct val="0"/>
              </a:spcAft>
              <a:defRPr b="1" i="1">
                <a:solidFill>
                  <a:schemeClr val="tx1"/>
                </a:solidFill>
                <a:latin typeface="Arial" panose="020B0604020202020204" pitchFamily="34" charset="0"/>
              </a:defRPr>
            </a:lvl8pPr>
            <a:lvl9pPr marL="3886200" indent="-228600" eaLnBrk="0" fontAlgn="base" hangingPunct="0">
              <a:spcBef>
                <a:spcPct val="0"/>
              </a:spcBef>
              <a:spcAft>
                <a:spcPct val="0"/>
              </a:spcAft>
              <a:defRPr b="1" i="1">
                <a:solidFill>
                  <a:schemeClr val="tx1"/>
                </a:solidFill>
                <a:latin typeface="Arial" panose="020B0604020202020204" pitchFamily="34" charset="0"/>
              </a:defRPr>
            </a:lvl9pPr>
          </a:lstStyle>
          <a:p>
            <a:fld id="{DB32EE18-6CB3-4CEC-B8E4-679C916B5BA8}" type="slidenum">
              <a:rPr lang="en-US" altLang="en-US"/>
              <a:pPr/>
              <a:t>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4292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ltLang="ko-KR" dirty="0">
              <a:ea typeface="굴림" charset="-127"/>
            </a:endParaRPr>
          </a:p>
        </p:txBody>
      </p:sp>
      <p:sp>
        <p:nvSpPr>
          <p:cNvPr id="33796" name="Slide Number Placeholder 3"/>
          <p:cNvSpPr>
            <a:spLocks noGrp="1"/>
          </p:cNvSpPr>
          <p:nvPr>
            <p:ph type="sldNum" sz="quarter" idx="5"/>
          </p:nvPr>
        </p:nvSpPr>
        <p:spPr>
          <a:noFill/>
        </p:spPr>
        <p:txBody>
          <a:bodyPr/>
          <a:lstStyle/>
          <a:p>
            <a:fld id="{33E37A63-C5D0-435E-B34C-03641A8D4B2D}" type="slidenum">
              <a:rPr lang="en-US" altLang="ko-KR"/>
              <a:pPr/>
              <a:t>9</a:t>
            </a:fld>
            <a:endParaRPr lang="en-US" altLang="ko-KR"/>
          </a:p>
        </p:txBody>
      </p:sp>
    </p:spTree>
    <p:extLst>
      <p:ext uri="{BB962C8B-B14F-4D97-AF65-F5344CB8AC3E}">
        <p14:creationId xmlns:p14="http://schemas.microsoft.com/office/powerpoint/2010/main" val="174388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12</a:t>
            </a:fld>
            <a:endParaRPr lang="en-US"/>
          </a:p>
        </p:txBody>
      </p:sp>
    </p:spTree>
    <p:extLst>
      <p:ext uri="{BB962C8B-B14F-4D97-AF65-F5344CB8AC3E}">
        <p14:creationId xmlns:p14="http://schemas.microsoft.com/office/powerpoint/2010/main" val="11315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29C3E95-BC73-492D-B553-1DFE8BA0C9B8}" type="slidenum">
              <a:rPr lang="en-US" smtClean="0"/>
              <a:t>18</a:t>
            </a:fld>
            <a:endParaRPr lang="en-US"/>
          </a:p>
        </p:txBody>
      </p:sp>
    </p:spTree>
    <p:extLst>
      <p:ext uri="{BB962C8B-B14F-4D97-AF65-F5344CB8AC3E}">
        <p14:creationId xmlns:p14="http://schemas.microsoft.com/office/powerpoint/2010/main" val="429007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85A93C-1293-4C66-AC16-968110F2603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25154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85A93C-1293-4C66-AC16-968110F2603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64076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85A93C-1293-4C66-AC16-968110F2603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49137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08AAD20-1DAF-DB42-801A-CCF584F13BD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F5E9B63-438D-1246-ACF8-C4DEBF5954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822D18B-2BC9-6047-B2C2-C746A965FC0A}"/>
              </a:ext>
            </a:extLst>
          </p:cNvPr>
          <p:cNvSpPr>
            <a:spLocks noGrp="1" noChangeArrowheads="1"/>
          </p:cNvSpPr>
          <p:nvPr>
            <p:ph type="sldNum" sz="quarter" idx="12"/>
          </p:nvPr>
        </p:nvSpPr>
        <p:spPr>
          <a:ln/>
        </p:spPr>
        <p:txBody>
          <a:bodyPr/>
          <a:lstStyle>
            <a:lvl1pPr>
              <a:defRPr/>
            </a:lvl1pPr>
          </a:lstStyle>
          <a:p>
            <a:pPr>
              <a:defRPr/>
            </a:pPr>
            <a:fld id="{941C92BF-5C4D-5B4C-BAAF-2052D0565B14}" type="slidenum">
              <a:rPr lang="en-US" altLang="en-US"/>
              <a:pPr>
                <a:defRPr/>
              </a:pPr>
              <a:t>‹#›</a:t>
            </a:fld>
            <a:endParaRPr lang="en-US" altLang="en-US"/>
          </a:p>
        </p:txBody>
      </p:sp>
    </p:spTree>
    <p:extLst>
      <p:ext uri="{BB962C8B-B14F-4D97-AF65-F5344CB8AC3E}">
        <p14:creationId xmlns:p14="http://schemas.microsoft.com/office/powerpoint/2010/main" val="1418904981"/>
      </p:ext>
    </p:extLst>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85A93C-1293-4C66-AC16-968110F2603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83976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5A93C-1293-4C66-AC16-968110F26035}"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22657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85A93C-1293-4C66-AC16-968110F2603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04489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85A93C-1293-4C66-AC16-968110F26035}"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80582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85A93C-1293-4C66-AC16-968110F26035}"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15357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5A93C-1293-4C66-AC16-968110F26035}"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336221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5A93C-1293-4C66-AC16-968110F2603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88059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5A93C-1293-4C66-AC16-968110F26035}"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9D6F-561A-4379-A073-6BC15504FA19}" type="slidenum">
              <a:rPr lang="en-US" smtClean="0"/>
              <a:t>‹#›</a:t>
            </a:fld>
            <a:endParaRPr lang="en-US"/>
          </a:p>
        </p:txBody>
      </p:sp>
    </p:spTree>
    <p:extLst>
      <p:ext uri="{BB962C8B-B14F-4D97-AF65-F5344CB8AC3E}">
        <p14:creationId xmlns:p14="http://schemas.microsoft.com/office/powerpoint/2010/main" val="8177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5A93C-1293-4C66-AC16-968110F26035}"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9D6F-561A-4379-A073-6BC15504FA19}" type="slidenum">
              <a:rPr lang="en-US" smtClean="0"/>
              <a:t>‹#›</a:t>
            </a:fld>
            <a:endParaRPr lang="en-US"/>
          </a:p>
        </p:txBody>
      </p:sp>
    </p:spTree>
    <p:extLst>
      <p:ext uri="{BB962C8B-B14F-4D97-AF65-F5344CB8AC3E}">
        <p14:creationId xmlns:p14="http://schemas.microsoft.com/office/powerpoint/2010/main" val="339862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388672" y="2020358"/>
            <a:ext cx="7772400" cy="21673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CBL Y6</a:t>
            </a:r>
            <a:endParaRPr lang="en-US" altLang="en-US" sz="4000" b="1" dirty="0">
              <a:solidFill>
                <a:srgbClr val="FF0000"/>
              </a:solidFill>
            </a:endParaRPr>
          </a:p>
          <a:p>
            <a:pPr algn="ctr"/>
            <a:r>
              <a:rPr lang="vi-VN" altLang="en-US" sz="4000" b="1" dirty="0">
                <a:solidFill>
                  <a:srgbClr val="FF3300"/>
                </a:solidFill>
              </a:rPr>
              <a:t>TIẾP CẬN TRẺ TÍM</a:t>
            </a:r>
          </a:p>
        </p:txBody>
      </p:sp>
    </p:spTree>
    <p:extLst>
      <p:ext uri="{BB962C8B-B14F-4D97-AF65-F5344CB8AC3E}">
        <p14:creationId xmlns:p14="http://schemas.microsoft.com/office/powerpoint/2010/main" val="357748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5B581253-0B76-8D44-9984-6699AC9C611D}"/>
              </a:ext>
            </a:extLst>
          </p:cNvPr>
          <p:cNvSpPr>
            <a:spLocks noGrp="1"/>
          </p:cNvSpPr>
          <p:nvPr>
            <p:ph idx="1"/>
          </p:nvPr>
        </p:nvSpPr>
        <p:spPr>
          <a:xfrm>
            <a:off x="1942255" y="1560205"/>
            <a:ext cx="8358188" cy="4983163"/>
          </a:xfrm>
        </p:spPr>
        <p:txBody>
          <a:bodyPr/>
          <a:lstStyle/>
          <a:p>
            <a:pPr eaLnBrk="1" hangingPunct="1">
              <a:buFont typeface="Wingdings 2" pitchFamily="2" charset="2"/>
              <a:buNone/>
            </a:pPr>
            <a:r>
              <a:rPr lang="en-US" altLang="en-US" b="1"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Tím</a:t>
            </a:r>
            <a:r>
              <a:rPr lang="en-US" altLang="en-US" b="1"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trung</a:t>
            </a:r>
            <a:r>
              <a:rPr lang="en-US" altLang="en-US" b="1"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ương</a:t>
            </a:r>
            <a:r>
              <a:rPr lang="en-US" altLang="en-US" b="1" dirty="0">
                <a:solidFill>
                  <a:srgbClr val="0000FF"/>
                </a:solidFill>
                <a:latin typeface="Arial" panose="020B0604020202020204" pitchFamily="34" charset="0"/>
                <a:cs typeface="Arial" panose="020B0604020202020204" pitchFamily="34" charset="0"/>
              </a:rPr>
              <a:t>     </a:t>
            </a:r>
            <a:r>
              <a:rPr lang="en-US" altLang="en-US"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Tím</a:t>
            </a:r>
            <a:r>
              <a:rPr lang="en-US" altLang="en-US" b="1"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ngoại</a:t>
            </a:r>
            <a:r>
              <a:rPr lang="en-US" altLang="en-US" b="1" dirty="0">
                <a:solidFill>
                  <a:srgbClr val="0000FF"/>
                </a:solidFill>
                <a:latin typeface="Arial" panose="020B0604020202020204" pitchFamily="34" charset="0"/>
                <a:cs typeface="Arial" panose="020B0604020202020204" pitchFamily="34" charset="0"/>
              </a:rPr>
              <a:t> </a:t>
            </a:r>
            <a:r>
              <a:rPr lang="en-US" altLang="en-US" b="1" dirty="0" err="1">
                <a:solidFill>
                  <a:srgbClr val="0000FF"/>
                </a:solidFill>
                <a:latin typeface="Arial" panose="020B0604020202020204" pitchFamily="34" charset="0"/>
                <a:cs typeface="Arial" panose="020B0604020202020204" pitchFamily="34" charset="0"/>
              </a:rPr>
              <a:t>biên</a:t>
            </a:r>
            <a:endParaRPr lang="en-US" altLang="en-US" b="1" dirty="0">
              <a:solidFill>
                <a:srgbClr val="0000FF"/>
              </a:solidFill>
              <a:latin typeface="Arial" panose="020B0604020202020204" pitchFamily="34" charset="0"/>
              <a:cs typeface="Arial" panose="020B0604020202020204" pitchFamily="34" charset="0"/>
            </a:endParaRPr>
          </a:p>
          <a:p>
            <a:pPr eaLnBrk="1" hangingPunct="1"/>
            <a:endParaRPr lang="en-US" altLang="en-US" dirty="0">
              <a:solidFill>
                <a:srgbClr val="0000FF"/>
              </a:solidFill>
              <a:latin typeface="Tahoma" panose="020B0604030504040204" pitchFamily="34" charset="0"/>
              <a:cs typeface="Tahoma" panose="020B0604030504040204" pitchFamily="34" charset="0"/>
            </a:endParaRPr>
          </a:p>
          <a:p>
            <a:pPr eaLnBrk="1" hangingPunct="1"/>
            <a:endParaRPr lang="en-US" altLang="en-US" dirty="0"/>
          </a:p>
        </p:txBody>
      </p:sp>
      <p:sp>
        <p:nvSpPr>
          <p:cNvPr id="4" name="Content Placeholder 3">
            <a:extLst>
              <a:ext uri="{FF2B5EF4-FFF2-40B4-BE49-F238E27FC236}">
                <a16:creationId xmlns:a16="http://schemas.microsoft.com/office/drawing/2014/main" id="{3C60151B-CE67-424E-B631-8443C9190F4D}"/>
              </a:ext>
            </a:extLst>
          </p:cNvPr>
          <p:cNvSpPr txBox="1">
            <a:spLocks/>
          </p:cNvSpPr>
          <p:nvPr/>
        </p:nvSpPr>
        <p:spPr>
          <a:xfrm>
            <a:off x="1942255" y="2243511"/>
            <a:ext cx="4038600" cy="4038600"/>
          </a:xfrm>
          <a:prstGeom prst="rect">
            <a:avLst/>
          </a:prstGeom>
          <a:solidFill>
            <a:srgbClr val="CCCCFF"/>
          </a:solidFill>
        </p:spPr>
        <p:txBody>
          <a:bodyPr/>
          <a:lstStyle/>
          <a:p>
            <a:pPr marL="342900" indent="-342900">
              <a:spcBef>
                <a:spcPct val="20000"/>
              </a:spcBef>
              <a:buClr>
                <a:schemeClr val="tx1"/>
              </a:buClr>
              <a:buFontTx/>
              <a:buChar char="•"/>
              <a:defRPr/>
            </a:pPr>
            <a:r>
              <a:rPr lang="en-US" sz="1600" kern="0" dirty="0" err="1">
                <a:solidFill>
                  <a:schemeClr val="accent4">
                    <a:lumMod val="10000"/>
                  </a:schemeClr>
                </a:solidFill>
                <a:latin typeface="Arial" pitchFamily="34" charset="0"/>
                <a:cs typeface="Arial" pitchFamily="34" charset="0"/>
              </a:rPr>
              <a:t>Có</a:t>
            </a:r>
            <a:r>
              <a:rPr lang="en-US" sz="1600" kern="0" dirty="0">
                <a:solidFill>
                  <a:schemeClr val="accent4">
                    <a:lumMod val="10000"/>
                  </a:schemeClr>
                </a:solidFill>
                <a:latin typeface="Arial" pitchFamily="34" charset="0"/>
                <a:cs typeface="Arial" pitchFamily="34" charset="0"/>
              </a:rPr>
              <a:t> shunt P-T </a:t>
            </a:r>
            <a:r>
              <a:rPr lang="en-US" sz="1600" kern="0" dirty="0" err="1">
                <a:solidFill>
                  <a:schemeClr val="accent4">
                    <a:lumMod val="10000"/>
                  </a:schemeClr>
                </a:solidFill>
                <a:latin typeface="Arial" pitchFamily="34" charset="0"/>
                <a:cs typeface="Arial" pitchFamily="34" charset="0"/>
              </a:rPr>
              <a:t>trong</a:t>
            </a:r>
            <a:r>
              <a:rPr lang="en-US" sz="1600" kern="0" dirty="0">
                <a:solidFill>
                  <a:schemeClr val="accent4">
                    <a:lumMod val="10000"/>
                  </a:schemeClr>
                </a:solidFill>
                <a:latin typeface="Arial" pitchFamily="34" charset="0"/>
                <a:cs typeface="Arial" pitchFamily="34" charset="0"/>
              </a:rPr>
              <a:t>/</a:t>
            </a:r>
            <a:r>
              <a:rPr lang="en-US" sz="1600" kern="0" dirty="0" err="1">
                <a:solidFill>
                  <a:schemeClr val="accent4">
                    <a:lumMod val="10000"/>
                  </a:schemeClr>
                </a:solidFill>
                <a:latin typeface="Arial" pitchFamily="34" charset="0"/>
                <a:cs typeface="Arial" pitchFamily="34" charset="0"/>
              </a:rPr>
              <a:t>ngoài</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tim</a:t>
            </a:r>
            <a:endParaRPr lang="en-US" sz="1600"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buFontTx/>
              <a:buChar char="•"/>
              <a:defRPr/>
            </a:pPr>
            <a:r>
              <a:rPr lang="en-US" sz="1600" kern="0" dirty="0">
                <a:solidFill>
                  <a:schemeClr val="accent4">
                    <a:lumMod val="10000"/>
                  </a:schemeClr>
                </a:solidFill>
                <a:latin typeface="Arial" pitchFamily="34" charset="0"/>
                <a:cs typeface="Arial" pitchFamily="34" charset="0"/>
              </a:rPr>
              <a:t>SaO</a:t>
            </a:r>
            <a:r>
              <a:rPr lang="en-US" sz="1600" kern="0" baseline="-25000" dirty="0">
                <a:solidFill>
                  <a:schemeClr val="accent4">
                    <a:lumMod val="10000"/>
                  </a:schemeClr>
                </a:solidFill>
                <a:latin typeface="Arial" pitchFamily="34" charset="0"/>
                <a:cs typeface="Arial" pitchFamily="34" charset="0"/>
              </a:rPr>
              <a:t>2</a:t>
            </a:r>
            <a:r>
              <a:rPr lang="en-US" sz="1600" kern="0" dirty="0">
                <a:solidFill>
                  <a:schemeClr val="accent4">
                    <a:lumMod val="10000"/>
                  </a:schemeClr>
                </a:solidFill>
                <a:latin typeface="Arial" pitchFamily="34" charset="0"/>
                <a:cs typeface="Arial" pitchFamily="34" charset="0"/>
              </a:rPr>
              <a:t>, PaO</a:t>
            </a:r>
            <a:r>
              <a:rPr lang="en-US" sz="1600" kern="0" baseline="-25000" dirty="0">
                <a:solidFill>
                  <a:schemeClr val="accent4">
                    <a:lumMod val="10000"/>
                  </a:schemeClr>
                </a:solidFill>
                <a:latin typeface="Arial" pitchFamily="34" charset="0"/>
                <a:cs typeface="Arial" pitchFamily="34" charset="0"/>
              </a:rPr>
              <a:t>2</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giảm</a:t>
            </a:r>
            <a:endParaRPr lang="en-US" sz="1600" kern="0" dirty="0">
              <a:solidFill>
                <a:schemeClr val="accent4">
                  <a:lumMod val="10000"/>
                </a:schemeClr>
              </a:solidFill>
              <a:latin typeface="Arial" pitchFamily="34" charset="0"/>
              <a:cs typeface="Arial" pitchFamily="34" charset="0"/>
            </a:endParaRPr>
          </a:p>
          <a:p>
            <a:pPr marL="342900" indent="-342900">
              <a:spcBef>
                <a:spcPts val="600"/>
              </a:spcBef>
              <a:buClr>
                <a:schemeClr val="tx1"/>
              </a:buClr>
              <a:buFontTx/>
              <a:buChar char="•"/>
              <a:defRPr/>
            </a:pPr>
            <a:r>
              <a:rPr lang="en-US" sz="1600" kern="0" dirty="0" err="1">
                <a:solidFill>
                  <a:schemeClr val="accent4">
                    <a:lumMod val="10000"/>
                  </a:schemeClr>
                </a:solidFill>
                <a:latin typeface="Arial" pitchFamily="34" charset="0"/>
                <a:cs typeface="Arial" pitchFamily="34" charset="0"/>
              </a:rPr>
              <a:t>Nguyên</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nhân</a:t>
            </a:r>
            <a:endParaRPr lang="en-US" sz="1600"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a:t>
            </a:r>
            <a:r>
              <a:rPr lang="en-US" sz="1600" kern="0" dirty="0" err="1">
                <a:solidFill>
                  <a:schemeClr val="accent4">
                    <a:lumMod val="10000"/>
                  </a:schemeClr>
                </a:solidFill>
                <a:latin typeface="Arial" pitchFamily="34" charset="0"/>
                <a:cs typeface="Arial" pitchFamily="34" charset="0"/>
              </a:rPr>
              <a:t>Suy</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hô</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hấp</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bệnh</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phổi</a:t>
            </a:r>
            <a:endParaRPr lang="en-US" sz="1600"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TBS shunt P-T, KHÔNG </a:t>
            </a:r>
            <a:r>
              <a:rPr lang="en-US" sz="1600" kern="0" dirty="0" err="1">
                <a:solidFill>
                  <a:schemeClr val="accent4">
                    <a:lumMod val="10000"/>
                  </a:schemeClr>
                </a:solidFill>
                <a:latin typeface="Arial" pitchFamily="34" charset="0"/>
                <a:cs typeface="Arial" pitchFamily="34" charset="0"/>
              </a:rPr>
              <a:t>đáp</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ứng</a:t>
            </a:r>
            <a:r>
              <a:rPr lang="en-US" sz="1600" kern="0" dirty="0">
                <a:solidFill>
                  <a:schemeClr val="accent4">
                    <a:lumMod val="10000"/>
                  </a:schemeClr>
                </a:solidFill>
                <a:latin typeface="Arial" pitchFamily="34" charset="0"/>
                <a:cs typeface="Arial" pitchFamily="34" charset="0"/>
              </a:rPr>
              <a:t> O</a:t>
            </a:r>
            <a:r>
              <a:rPr lang="en-US" sz="1600" kern="0" baseline="-25000" dirty="0">
                <a:solidFill>
                  <a:schemeClr val="accent4">
                    <a:lumMod val="10000"/>
                  </a:schemeClr>
                </a:solidFill>
                <a:latin typeface="Arial" pitchFamily="34" charset="0"/>
                <a:cs typeface="Arial" pitchFamily="34" charset="0"/>
              </a:rPr>
              <a:t>2</a:t>
            </a: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a:t>
            </a:r>
            <a:r>
              <a:rPr lang="en-US" sz="1600" kern="0" dirty="0" err="1">
                <a:solidFill>
                  <a:schemeClr val="accent4">
                    <a:lumMod val="10000"/>
                  </a:schemeClr>
                </a:solidFill>
                <a:latin typeface="Arial" pitchFamily="34" charset="0"/>
                <a:cs typeface="Arial" pitchFamily="34" charset="0"/>
              </a:rPr>
              <a:t>Methemoglobin</a:t>
            </a:r>
            <a:r>
              <a:rPr lang="en-US" sz="1600" kern="0" dirty="0">
                <a:solidFill>
                  <a:schemeClr val="accent4">
                    <a:lumMod val="10000"/>
                  </a:schemeClr>
                </a:solidFill>
                <a:latin typeface="Arial" pitchFamily="34" charset="0"/>
                <a:cs typeface="Arial" pitchFamily="34" charset="0"/>
              </a:rPr>
              <a:t> BS, </a:t>
            </a:r>
            <a:r>
              <a:rPr lang="en-US" sz="1600" kern="0" dirty="0" err="1">
                <a:solidFill>
                  <a:schemeClr val="accent4">
                    <a:lumMod val="10000"/>
                  </a:schemeClr>
                </a:solidFill>
                <a:latin typeface="Arial" pitchFamily="34" charset="0"/>
                <a:cs typeface="Arial" pitchFamily="34" charset="0"/>
              </a:rPr>
              <a:t>mắc</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phải</a:t>
            </a:r>
            <a:endParaRPr lang="en-US" sz="1600" kern="0" dirty="0">
              <a:solidFill>
                <a:schemeClr val="accent4">
                  <a:lumMod val="10000"/>
                </a:schemeClr>
              </a:solidFill>
              <a:latin typeface="Arial" pitchFamily="34" charset="0"/>
              <a:cs typeface="Arial" pitchFamily="34" charset="0"/>
            </a:endParaRPr>
          </a:p>
          <a:p>
            <a:pPr marL="1257300" lvl="2" indent="-342900">
              <a:spcBef>
                <a:spcPts val="600"/>
              </a:spcBef>
              <a:buClr>
                <a:schemeClr val="tx1"/>
              </a:buClr>
              <a:buFontTx/>
              <a:buChar char="•"/>
              <a:defRPr/>
            </a:pPr>
            <a:r>
              <a:rPr lang="en-US" sz="1600" kern="0" dirty="0" err="1">
                <a:solidFill>
                  <a:schemeClr val="accent4">
                    <a:lumMod val="10000"/>
                  </a:schemeClr>
                </a:solidFill>
                <a:latin typeface="Arial" pitchFamily="34" charset="0"/>
                <a:cs typeface="Arial" pitchFamily="34" charset="0"/>
              </a:rPr>
              <a:t>Triệu</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chứng</a:t>
            </a:r>
            <a:endParaRPr lang="en-US" sz="1600"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a:t>
            </a:r>
            <a:r>
              <a:rPr lang="en-US" sz="1600" kern="0" dirty="0" err="1">
                <a:solidFill>
                  <a:schemeClr val="accent4">
                    <a:lumMod val="10000"/>
                  </a:schemeClr>
                </a:solidFill>
                <a:latin typeface="Arial" pitchFamily="34" charset="0"/>
                <a:cs typeface="Arial" pitchFamily="34" charset="0"/>
              </a:rPr>
              <a:t>Tím</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da</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niêm</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rõ</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khi</a:t>
            </a:r>
            <a:r>
              <a:rPr lang="en-US" sz="1600" kern="0" dirty="0">
                <a:solidFill>
                  <a:schemeClr val="accent4">
                    <a:lumMod val="10000"/>
                  </a:schemeClr>
                </a:solidFill>
                <a:latin typeface="Arial" pitchFamily="34" charset="0"/>
                <a:cs typeface="Arial" pitchFamily="34" charset="0"/>
              </a:rPr>
              <a:t> SaO</a:t>
            </a:r>
            <a:r>
              <a:rPr lang="en-US" sz="1600" kern="0" baseline="-25000" dirty="0">
                <a:solidFill>
                  <a:schemeClr val="accent4">
                    <a:lumMod val="10000"/>
                  </a:schemeClr>
                </a:solidFill>
                <a:latin typeface="Arial" pitchFamily="34" charset="0"/>
                <a:cs typeface="Arial" pitchFamily="34" charset="0"/>
              </a:rPr>
              <a:t>2</a:t>
            </a:r>
            <a:r>
              <a:rPr lang="en-US" sz="1600" kern="0" dirty="0">
                <a:solidFill>
                  <a:schemeClr val="accent4">
                    <a:lumMod val="10000"/>
                  </a:schemeClr>
                </a:solidFill>
                <a:latin typeface="Arial" pitchFamily="34" charset="0"/>
                <a:cs typeface="Arial" pitchFamily="34" charset="0"/>
              </a:rPr>
              <a:t>&lt;80%</a:t>
            </a: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a:t>
            </a:r>
            <a:r>
              <a:rPr lang="en-US" sz="1600" kern="0" dirty="0" err="1">
                <a:solidFill>
                  <a:schemeClr val="accent4">
                    <a:lumMod val="10000"/>
                  </a:schemeClr>
                </a:solidFill>
                <a:latin typeface="Arial" pitchFamily="34" charset="0"/>
                <a:cs typeface="Arial" pitchFamily="34" charset="0"/>
              </a:rPr>
              <a:t>Móng</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khum</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đầu</a:t>
            </a:r>
            <a:r>
              <a:rPr lang="en-US" sz="1600" kern="0" dirty="0">
                <a:solidFill>
                  <a:schemeClr val="accent4">
                    <a:lumMod val="10000"/>
                  </a:schemeClr>
                </a:solidFill>
                <a:latin typeface="Arial" pitchFamily="34" charset="0"/>
                <a:cs typeface="Arial" pitchFamily="34" charset="0"/>
              </a:rPr>
              <a:t> chi </a:t>
            </a:r>
            <a:r>
              <a:rPr lang="en-US" sz="1600" kern="0" dirty="0" err="1">
                <a:solidFill>
                  <a:schemeClr val="accent4">
                    <a:lumMod val="10000"/>
                  </a:schemeClr>
                </a:solidFill>
                <a:latin typeface="Arial" pitchFamily="34" charset="0"/>
                <a:cs typeface="Arial" pitchFamily="34" charset="0"/>
              </a:rPr>
              <a:t>dùi</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trống</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trẻ</a:t>
            </a:r>
            <a:r>
              <a:rPr lang="en-US" sz="1600" kern="0" dirty="0">
                <a:solidFill>
                  <a:schemeClr val="accent4">
                    <a:lumMod val="10000"/>
                  </a:schemeClr>
                </a:solidFill>
                <a:latin typeface="Arial" pitchFamily="34" charset="0"/>
                <a:cs typeface="Arial" pitchFamily="34" charset="0"/>
              </a:rPr>
              <a:t> </a:t>
            </a:r>
            <a:r>
              <a:rPr lang="en-US" sz="1600" kern="0" dirty="0" err="1">
                <a:solidFill>
                  <a:schemeClr val="accent4">
                    <a:lumMod val="10000"/>
                  </a:schemeClr>
                </a:solidFill>
                <a:latin typeface="Arial" pitchFamily="34" charset="0"/>
                <a:cs typeface="Arial" pitchFamily="34" charset="0"/>
              </a:rPr>
              <a:t>lớn</a:t>
            </a:r>
            <a:r>
              <a:rPr lang="en-US" sz="1600" kern="0" dirty="0">
                <a:solidFill>
                  <a:schemeClr val="accent4">
                    <a:lumMod val="10000"/>
                  </a:schemeClr>
                </a:solidFill>
                <a:latin typeface="Arial" pitchFamily="34" charset="0"/>
                <a:cs typeface="Arial" pitchFamily="34" charset="0"/>
              </a:rPr>
              <a:t>)</a:t>
            </a: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rPr>
              <a:t>	- </a:t>
            </a:r>
            <a:r>
              <a:rPr lang="en-US" sz="1600" kern="0" dirty="0" err="1">
                <a:solidFill>
                  <a:schemeClr val="accent4">
                    <a:lumMod val="10000"/>
                  </a:schemeClr>
                </a:solidFill>
                <a:latin typeface="Arial" pitchFamily="34" charset="0"/>
                <a:cs typeface="Arial" pitchFamily="34" charset="0"/>
              </a:rPr>
              <a:t>Hct</a:t>
            </a:r>
            <a:r>
              <a:rPr lang="en-US" sz="1600" kern="0" dirty="0">
                <a:solidFill>
                  <a:schemeClr val="accent4">
                    <a:lumMod val="10000"/>
                  </a:schemeClr>
                </a:solidFill>
                <a:latin typeface="Arial" pitchFamily="34" charset="0"/>
                <a:cs typeface="Arial" pitchFamily="34" charset="0"/>
              </a:rPr>
              <a:t> </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khi</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lượng</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máu</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lên</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phổi</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giảm</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nhiều</a:t>
            </a:r>
            <a:endParaRPr lang="en-US" sz="1600" kern="0" dirty="0">
              <a:solidFill>
                <a:schemeClr val="accent4">
                  <a:lumMod val="10000"/>
                </a:schemeClr>
              </a:solidFill>
              <a:latin typeface="Arial" pitchFamily="34" charset="0"/>
              <a:cs typeface="Arial" pitchFamily="34" charset="0"/>
              <a:sym typeface="Symbol" pitchFamily="18" charset="2"/>
            </a:endParaRPr>
          </a:p>
          <a:p>
            <a:pPr marL="342900" indent="-342900">
              <a:spcBef>
                <a:spcPct val="20000"/>
              </a:spcBef>
              <a:buClr>
                <a:schemeClr val="tx1"/>
              </a:buClr>
              <a:defRPr/>
            </a:pPr>
            <a:r>
              <a:rPr lang="en-US" sz="1600" kern="0" dirty="0">
                <a:solidFill>
                  <a:schemeClr val="accent4">
                    <a:lumMod val="10000"/>
                  </a:schemeClr>
                </a:solidFill>
                <a:latin typeface="Arial" pitchFamily="34" charset="0"/>
                <a:cs typeface="Arial" pitchFamily="34" charset="0"/>
                <a:sym typeface="Symbol" pitchFamily="18" charset="2"/>
              </a:rPr>
              <a:t>	- </a:t>
            </a:r>
            <a:r>
              <a:rPr lang="en-US" sz="1600" kern="0" dirty="0" err="1">
                <a:solidFill>
                  <a:schemeClr val="accent4">
                    <a:lumMod val="10000"/>
                  </a:schemeClr>
                </a:solidFill>
                <a:latin typeface="Arial" pitchFamily="34" charset="0"/>
                <a:cs typeface="Arial" pitchFamily="34" charset="0"/>
                <a:sym typeface="Symbol" pitchFamily="18" charset="2"/>
              </a:rPr>
              <a:t>Hct</a:t>
            </a:r>
            <a:r>
              <a:rPr lang="en-US" sz="1600" kern="0" dirty="0">
                <a:solidFill>
                  <a:schemeClr val="accent4">
                    <a:lumMod val="10000"/>
                  </a:schemeClr>
                </a:solidFill>
                <a:latin typeface="Arial" pitchFamily="34" charset="0"/>
                <a:cs typeface="Arial" pitchFamily="34" charset="0"/>
                <a:sym typeface="Symbol" pitchFamily="18" charset="2"/>
              </a:rPr>
              <a:t>  </a:t>
            </a:r>
            <a:r>
              <a:rPr lang="en-US" sz="1600" kern="0" dirty="0" err="1">
                <a:solidFill>
                  <a:schemeClr val="accent4">
                    <a:lumMod val="10000"/>
                  </a:schemeClr>
                </a:solidFill>
                <a:latin typeface="Arial" pitchFamily="34" charset="0"/>
                <a:cs typeface="Arial" pitchFamily="34" charset="0"/>
                <a:sym typeface="Symbol" pitchFamily="18" charset="2"/>
              </a:rPr>
              <a:t>ít</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khi</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thiếu</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máu</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không</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có</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giảm</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lượng</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máu</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lên</a:t>
            </a:r>
            <a:r>
              <a:rPr lang="en-US" sz="1600" kern="0" dirty="0">
                <a:solidFill>
                  <a:schemeClr val="accent4">
                    <a:lumMod val="10000"/>
                  </a:schemeClr>
                </a:solidFill>
                <a:latin typeface="Arial" pitchFamily="34" charset="0"/>
                <a:cs typeface="Arial" pitchFamily="34" charset="0"/>
                <a:sym typeface="Symbol" pitchFamily="18" charset="2"/>
              </a:rPr>
              <a:t> </a:t>
            </a:r>
            <a:r>
              <a:rPr lang="en-US" sz="1600" kern="0" dirty="0" err="1">
                <a:solidFill>
                  <a:schemeClr val="accent4">
                    <a:lumMod val="10000"/>
                  </a:schemeClr>
                </a:solidFill>
                <a:latin typeface="Arial" pitchFamily="34" charset="0"/>
                <a:cs typeface="Arial" pitchFamily="34" charset="0"/>
                <a:sym typeface="Symbol" pitchFamily="18" charset="2"/>
              </a:rPr>
              <a:t>phổi</a:t>
            </a:r>
            <a:r>
              <a:rPr lang="en-US" sz="1600" kern="0" dirty="0">
                <a:solidFill>
                  <a:schemeClr val="accent4">
                    <a:lumMod val="10000"/>
                  </a:schemeClr>
                </a:solidFill>
                <a:latin typeface="Arial" pitchFamily="34" charset="0"/>
                <a:cs typeface="Arial" pitchFamily="34" charset="0"/>
              </a:rPr>
              <a:t> </a:t>
            </a:r>
          </a:p>
        </p:txBody>
      </p:sp>
      <p:sp>
        <p:nvSpPr>
          <p:cNvPr id="5" name="Content Placeholder 5">
            <a:extLst>
              <a:ext uri="{FF2B5EF4-FFF2-40B4-BE49-F238E27FC236}">
                <a16:creationId xmlns:a16="http://schemas.microsoft.com/office/drawing/2014/main" id="{DABBBE1B-2A49-D649-9325-06783886F68D}"/>
              </a:ext>
            </a:extLst>
          </p:cNvPr>
          <p:cNvSpPr txBox="1">
            <a:spLocks/>
          </p:cNvSpPr>
          <p:nvPr/>
        </p:nvSpPr>
        <p:spPr>
          <a:xfrm>
            <a:off x="6121349" y="2243511"/>
            <a:ext cx="3886200" cy="4038600"/>
          </a:xfrm>
          <a:prstGeom prst="rect">
            <a:avLst/>
          </a:prstGeom>
          <a:solidFill>
            <a:srgbClr val="CCFF99"/>
          </a:solidFill>
        </p:spPr>
        <p:txBody>
          <a:bodyPr/>
          <a:lstStyle/>
          <a:p>
            <a:pPr marL="342900" indent="-342900">
              <a:spcBef>
                <a:spcPct val="20000"/>
              </a:spcBef>
              <a:buClr>
                <a:schemeClr val="tx1"/>
              </a:buClr>
              <a:buFontTx/>
              <a:buChar char="•"/>
              <a:defRPr/>
            </a:pPr>
            <a:r>
              <a:rPr lang="en-US" kern="0" dirty="0" err="1">
                <a:solidFill>
                  <a:schemeClr val="accent4">
                    <a:lumMod val="10000"/>
                  </a:schemeClr>
                </a:solidFill>
                <a:latin typeface="Arial" pitchFamily="34" charset="0"/>
                <a:cs typeface="Arial" pitchFamily="34" charset="0"/>
              </a:rPr>
              <a:t>Tưới</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máu</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ngoại</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biên</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giảm</a:t>
            </a:r>
            <a:r>
              <a:rPr lang="en-US" kern="0" dirty="0">
                <a:solidFill>
                  <a:schemeClr val="accent4">
                    <a:lumMod val="10000"/>
                  </a:schemeClr>
                </a:solidFill>
                <a:latin typeface="Arial" pitchFamily="34" charset="0"/>
                <a:cs typeface="Arial" pitchFamily="34" charset="0"/>
              </a:rPr>
              <a:t> </a:t>
            </a:r>
          </a:p>
          <a:p>
            <a:pPr marL="342900" indent="-342900">
              <a:spcBef>
                <a:spcPct val="20000"/>
              </a:spcBef>
              <a:buClr>
                <a:schemeClr val="tx1"/>
              </a:buClr>
              <a:buFontTx/>
              <a:buChar char="•"/>
              <a:defRPr/>
            </a:pPr>
            <a:r>
              <a:rPr lang="en-US" kern="0" dirty="0">
                <a:solidFill>
                  <a:schemeClr val="accent4">
                    <a:lumMod val="10000"/>
                  </a:schemeClr>
                </a:solidFill>
                <a:latin typeface="Arial" pitchFamily="34" charset="0"/>
                <a:cs typeface="Arial" pitchFamily="34" charset="0"/>
              </a:rPr>
              <a:t>SaO</a:t>
            </a:r>
            <a:r>
              <a:rPr lang="en-US" kern="0" baseline="-25000" dirty="0">
                <a:solidFill>
                  <a:schemeClr val="accent4">
                    <a:lumMod val="10000"/>
                  </a:schemeClr>
                </a:solidFill>
                <a:latin typeface="Arial" pitchFamily="34" charset="0"/>
                <a:cs typeface="Arial" pitchFamily="34" charset="0"/>
              </a:rPr>
              <a:t>2</a:t>
            </a:r>
            <a:r>
              <a:rPr lang="en-US" kern="0" dirty="0">
                <a:solidFill>
                  <a:schemeClr val="accent4">
                    <a:lumMod val="10000"/>
                  </a:schemeClr>
                </a:solidFill>
                <a:latin typeface="Arial" pitchFamily="34" charset="0"/>
                <a:cs typeface="Arial" pitchFamily="34" charset="0"/>
              </a:rPr>
              <a:t>, PaO</a:t>
            </a:r>
            <a:r>
              <a:rPr lang="en-US" kern="0" baseline="-25000" dirty="0">
                <a:solidFill>
                  <a:schemeClr val="accent4">
                    <a:lumMod val="10000"/>
                  </a:schemeClr>
                </a:solidFill>
                <a:latin typeface="Arial" pitchFamily="34" charset="0"/>
                <a:cs typeface="Arial" pitchFamily="34" charset="0"/>
              </a:rPr>
              <a:t>2 </a:t>
            </a:r>
            <a:r>
              <a:rPr lang="en-US" kern="0" dirty="0" err="1">
                <a:solidFill>
                  <a:schemeClr val="accent4">
                    <a:lumMod val="10000"/>
                  </a:schemeClr>
                </a:solidFill>
                <a:latin typeface="Arial" pitchFamily="34" charset="0"/>
                <a:cs typeface="Arial" pitchFamily="34" charset="0"/>
              </a:rPr>
              <a:t>bình</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thường</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buFontTx/>
              <a:buChar char="•"/>
              <a:defRPr/>
            </a:pPr>
            <a:r>
              <a:rPr lang="en-US" kern="0" dirty="0" err="1">
                <a:solidFill>
                  <a:schemeClr val="accent4">
                    <a:lumMod val="10000"/>
                  </a:schemeClr>
                </a:solidFill>
                <a:latin typeface="Arial" pitchFamily="34" charset="0"/>
                <a:cs typeface="Arial" pitchFamily="34" charset="0"/>
              </a:rPr>
              <a:t>Nguyên</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nhân</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kern="0" dirty="0">
                <a:solidFill>
                  <a:schemeClr val="accent4">
                    <a:lumMod val="10000"/>
                  </a:schemeClr>
                </a:solidFill>
                <a:latin typeface="Arial" pitchFamily="34" charset="0"/>
                <a:cs typeface="Arial" pitchFamily="34" charset="0"/>
              </a:rPr>
              <a:t>	- </a:t>
            </a:r>
            <a:r>
              <a:rPr lang="en-US" kern="0" dirty="0" err="1">
                <a:solidFill>
                  <a:schemeClr val="accent4">
                    <a:lumMod val="10000"/>
                  </a:schemeClr>
                </a:solidFill>
                <a:latin typeface="Arial" pitchFamily="34" charset="0"/>
                <a:cs typeface="Arial" pitchFamily="34" charset="0"/>
              </a:rPr>
              <a:t>Lạnh</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bệnh</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Raynaud</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kern="0" dirty="0">
                <a:solidFill>
                  <a:schemeClr val="accent4">
                    <a:lumMod val="10000"/>
                  </a:schemeClr>
                </a:solidFill>
                <a:latin typeface="Arial" pitchFamily="34" charset="0"/>
                <a:cs typeface="Arial" pitchFamily="34" charset="0"/>
              </a:rPr>
              <a:t>	- </a:t>
            </a:r>
            <a:r>
              <a:rPr lang="en-US" kern="0" dirty="0" err="1">
                <a:solidFill>
                  <a:schemeClr val="accent4">
                    <a:lumMod val="10000"/>
                  </a:schemeClr>
                </a:solidFill>
                <a:latin typeface="Arial" pitchFamily="34" charset="0"/>
                <a:cs typeface="Arial" pitchFamily="34" charset="0"/>
              </a:rPr>
              <a:t>Hạ</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đường</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huyết</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kern="0" dirty="0">
                <a:solidFill>
                  <a:schemeClr val="accent4">
                    <a:lumMod val="10000"/>
                  </a:schemeClr>
                </a:solidFill>
                <a:latin typeface="Arial" pitchFamily="34" charset="0"/>
                <a:cs typeface="Arial" pitchFamily="34" charset="0"/>
              </a:rPr>
              <a:t>	- </a:t>
            </a:r>
            <a:r>
              <a:rPr lang="en-US" kern="0" dirty="0" err="1">
                <a:solidFill>
                  <a:schemeClr val="accent4">
                    <a:lumMod val="10000"/>
                  </a:schemeClr>
                </a:solidFill>
                <a:latin typeface="Arial" pitchFamily="34" charset="0"/>
                <a:cs typeface="Arial" pitchFamily="34" charset="0"/>
              </a:rPr>
              <a:t>Suy</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tim</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sốc</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buFontTx/>
              <a:buChar char="•"/>
              <a:defRPr/>
            </a:pPr>
            <a:r>
              <a:rPr lang="en-US" kern="0" dirty="0" err="1">
                <a:solidFill>
                  <a:schemeClr val="accent4">
                    <a:lumMod val="10000"/>
                  </a:schemeClr>
                </a:solidFill>
                <a:latin typeface="Arial" pitchFamily="34" charset="0"/>
                <a:cs typeface="Arial" pitchFamily="34" charset="0"/>
              </a:rPr>
              <a:t>Triệu</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chứng</a:t>
            </a:r>
            <a:endParaRPr lang="en-US" kern="0" dirty="0">
              <a:solidFill>
                <a:schemeClr val="accent4">
                  <a:lumMod val="10000"/>
                </a:schemeClr>
              </a:solidFill>
              <a:latin typeface="Arial" pitchFamily="34" charset="0"/>
              <a:cs typeface="Arial" pitchFamily="34" charset="0"/>
            </a:endParaRPr>
          </a:p>
          <a:p>
            <a:pPr marL="342900" indent="-342900">
              <a:spcBef>
                <a:spcPct val="20000"/>
              </a:spcBef>
              <a:buClr>
                <a:schemeClr val="tx1"/>
              </a:buClr>
              <a:defRPr/>
            </a:pPr>
            <a:r>
              <a:rPr lang="en-US" kern="0" dirty="0">
                <a:solidFill>
                  <a:schemeClr val="accent4">
                    <a:lumMod val="10000"/>
                  </a:schemeClr>
                </a:solidFill>
                <a:latin typeface="Arial" pitchFamily="34" charset="0"/>
                <a:cs typeface="Arial" pitchFamily="34" charset="0"/>
              </a:rPr>
              <a:t>	- </a:t>
            </a:r>
            <a:r>
              <a:rPr lang="en-US" kern="0" dirty="0" err="1">
                <a:solidFill>
                  <a:schemeClr val="accent4">
                    <a:lumMod val="10000"/>
                  </a:schemeClr>
                </a:solidFill>
                <a:latin typeface="Arial" pitchFamily="34" charset="0"/>
                <a:cs typeface="Arial" pitchFamily="34" charset="0"/>
              </a:rPr>
              <a:t>Tím</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da</a:t>
            </a:r>
            <a:r>
              <a:rPr lang="en-US" kern="0" dirty="0">
                <a:solidFill>
                  <a:schemeClr val="accent4">
                    <a:lumMod val="10000"/>
                  </a:schemeClr>
                </a:solidFill>
                <a:latin typeface="Arial" pitchFamily="34" charset="0"/>
                <a:cs typeface="Arial" pitchFamily="34" charset="0"/>
              </a:rPr>
              <a:t>, </a:t>
            </a:r>
            <a:r>
              <a:rPr lang="en-US" kern="0" dirty="0" err="1">
                <a:solidFill>
                  <a:schemeClr val="accent4">
                    <a:lumMod val="10000"/>
                  </a:schemeClr>
                </a:solidFill>
                <a:latin typeface="Arial" pitchFamily="34" charset="0"/>
                <a:cs typeface="Arial" pitchFamily="34" charset="0"/>
              </a:rPr>
              <a:t>đầu</a:t>
            </a:r>
            <a:r>
              <a:rPr lang="en-US" kern="0" dirty="0">
                <a:solidFill>
                  <a:schemeClr val="accent4">
                    <a:lumMod val="10000"/>
                  </a:schemeClr>
                </a:solidFill>
                <a:latin typeface="Arial" pitchFamily="34" charset="0"/>
                <a:cs typeface="Arial" pitchFamily="34" charset="0"/>
              </a:rPr>
              <a:t> chi</a:t>
            </a:r>
          </a:p>
          <a:p>
            <a:pPr marL="342900" indent="-342900">
              <a:spcBef>
                <a:spcPct val="20000"/>
              </a:spcBef>
              <a:buClr>
                <a:schemeClr val="tx1"/>
              </a:buClr>
              <a:defRPr/>
            </a:pPr>
            <a:r>
              <a:rPr lang="en-US" kern="0" dirty="0">
                <a:solidFill>
                  <a:schemeClr val="accent4">
                    <a:lumMod val="10000"/>
                  </a:schemeClr>
                </a:solidFill>
                <a:latin typeface="Arial" pitchFamily="34" charset="0"/>
                <a:cs typeface="Arial" pitchFamily="34" charset="0"/>
              </a:rPr>
              <a:t>	</a:t>
            </a:r>
          </a:p>
        </p:txBody>
      </p:sp>
      <p:pic>
        <p:nvPicPr>
          <p:cNvPr id="6" name="Picture 5">
            <a:extLst>
              <a:ext uri="{FF2B5EF4-FFF2-40B4-BE49-F238E27FC236}">
                <a16:creationId xmlns:a16="http://schemas.microsoft.com/office/drawing/2014/main" id="{7B5CB01A-B1B2-9D4A-8EAA-3626B3959E51}"/>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7" name="Picture 6" descr="D:\BO MON NHI\LOGO TRƯỜNG\20191021_Logo Bo Mon Nhi.png">
            <a:extLst>
              <a:ext uri="{FF2B5EF4-FFF2-40B4-BE49-F238E27FC236}">
                <a16:creationId xmlns:a16="http://schemas.microsoft.com/office/drawing/2014/main" id="{72B0DA86-DC37-7C45-8263-98F645A0E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D7513CE-0CA8-CF4C-9B43-08383546E557}"/>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Tree>
    <p:extLst>
      <p:ext uri="{BB962C8B-B14F-4D97-AF65-F5344CB8AC3E}">
        <p14:creationId xmlns:p14="http://schemas.microsoft.com/office/powerpoint/2010/main" val="160441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4611A-DA97-8345-BBB1-4780803076EC}"/>
              </a:ext>
            </a:extLst>
          </p:cNvPr>
          <p:cNvPicPr>
            <a:picLocks noChangeAspect="1"/>
          </p:cNvPicPr>
          <p:nvPr/>
        </p:nvPicPr>
        <p:blipFill>
          <a:blip r:embed="rId2"/>
          <a:stretch>
            <a:fillRect/>
          </a:stretch>
        </p:blipFill>
        <p:spPr>
          <a:xfrm>
            <a:off x="2269332" y="1690944"/>
            <a:ext cx="7408863" cy="4355458"/>
          </a:xfrm>
          <a:prstGeom prst="rect">
            <a:avLst/>
          </a:prstGeom>
        </p:spPr>
      </p:pic>
      <p:pic>
        <p:nvPicPr>
          <p:cNvPr id="7" name="Picture 6">
            <a:extLst>
              <a:ext uri="{FF2B5EF4-FFF2-40B4-BE49-F238E27FC236}">
                <a16:creationId xmlns:a16="http://schemas.microsoft.com/office/drawing/2014/main" id="{F64A58EF-0774-EF46-AD96-3F0875EFE4A7}"/>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8" name="Picture 7" descr="D:\BO MON NHI\LOGO TRƯỜNG\20191021_Logo Bo Mon Nhi.png">
            <a:extLst>
              <a:ext uri="{FF2B5EF4-FFF2-40B4-BE49-F238E27FC236}">
                <a16:creationId xmlns:a16="http://schemas.microsoft.com/office/drawing/2014/main" id="{D516B439-56C6-7443-8891-5C9FD623E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62CCEE7-153C-7D45-BFFF-90E23E94F2D7}"/>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Tree>
    <p:extLst>
      <p:ext uri="{BB962C8B-B14F-4D97-AF65-F5344CB8AC3E}">
        <p14:creationId xmlns:p14="http://schemas.microsoft.com/office/powerpoint/2010/main" val="64340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2150288" y="1976600"/>
            <a:ext cx="7682824" cy="3311018"/>
          </a:xfrm>
        </p:spPr>
        <p:txBody>
          <a:bodyPr wrap="square" numCol="1" anchor="t" anchorCtr="0" compatLnSpc="1">
            <a:prstTxWarp prst="textNoShape">
              <a:avLst/>
            </a:prstTxWarp>
            <a:normAutofit/>
          </a:bodyPr>
          <a:lstStyle/>
          <a:p>
            <a:pPr>
              <a:lnSpc>
                <a:spcPct val="150000"/>
              </a:lnSpc>
              <a:buFont typeface="Wingdings 2" pitchFamily="2" charset="2"/>
              <a:buNone/>
            </a:pPr>
            <a:r>
              <a:rPr lang="en-US" altLang="en-US" sz="2600" b="1" i="1" dirty="0" err="1">
                <a:highlight>
                  <a:srgbClr val="FFFF00"/>
                </a:highlight>
                <a:latin typeface="Arial" panose="020B0604020202020204" pitchFamily="34" charset="0"/>
                <a:cs typeface="Arial" panose="020B0604020202020204" pitchFamily="34" charset="0"/>
              </a:rPr>
              <a:t>Tím</a:t>
            </a:r>
            <a:r>
              <a:rPr lang="en-US" altLang="en-US" sz="2600" b="1" i="1" dirty="0">
                <a:highlight>
                  <a:srgbClr val="FFFF00"/>
                </a:highlight>
                <a:latin typeface="Arial" panose="020B0604020202020204" pitchFamily="34" charset="0"/>
                <a:cs typeface="Arial" panose="020B0604020202020204" pitchFamily="34" charset="0"/>
              </a:rPr>
              <a:t> do Hemoglobin </a:t>
            </a:r>
            <a:r>
              <a:rPr lang="en-US" altLang="en-US" sz="2600" b="1" i="1" dirty="0" err="1">
                <a:highlight>
                  <a:srgbClr val="FFFF00"/>
                </a:highlight>
                <a:latin typeface="Arial" panose="020B0604020202020204" pitchFamily="34" charset="0"/>
                <a:cs typeface="Arial" panose="020B0604020202020204" pitchFamily="34" charset="0"/>
              </a:rPr>
              <a:t>máu</a:t>
            </a:r>
            <a:r>
              <a:rPr lang="en-US" altLang="en-US" sz="2600" b="1" i="1" dirty="0">
                <a:highlight>
                  <a:srgbClr val="FFFF00"/>
                </a:highlight>
                <a:latin typeface="Arial" panose="020B0604020202020204" pitchFamily="34" charset="0"/>
                <a:cs typeface="Arial" panose="020B0604020202020204" pitchFamily="34" charset="0"/>
              </a:rPr>
              <a:t> </a:t>
            </a:r>
            <a:r>
              <a:rPr lang="en-US" altLang="en-US" sz="2600" b="1" i="1" dirty="0" err="1">
                <a:highlight>
                  <a:srgbClr val="FFFF00"/>
                </a:highlight>
                <a:latin typeface="Arial" panose="020B0604020202020204" pitchFamily="34" charset="0"/>
                <a:cs typeface="Arial" panose="020B0604020202020204" pitchFamily="34" charset="0"/>
              </a:rPr>
              <a:t>bất</a:t>
            </a:r>
            <a:r>
              <a:rPr lang="en-US" altLang="en-US" sz="2600" b="1" i="1" dirty="0">
                <a:highlight>
                  <a:srgbClr val="FFFF00"/>
                </a:highlight>
                <a:latin typeface="Arial" panose="020B0604020202020204" pitchFamily="34" charset="0"/>
                <a:cs typeface="Arial" panose="020B0604020202020204" pitchFamily="34" charset="0"/>
              </a:rPr>
              <a:t> </a:t>
            </a:r>
            <a:r>
              <a:rPr lang="en-US" altLang="en-US" sz="2600" b="1" i="1" dirty="0" err="1">
                <a:highlight>
                  <a:srgbClr val="FFFF00"/>
                </a:highlight>
                <a:latin typeface="Arial" panose="020B0604020202020204" pitchFamily="34" charset="0"/>
                <a:cs typeface="Arial" panose="020B0604020202020204" pitchFamily="34" charset="0"/>
              </a:rPr>
              <a:t>thường</a:t>
            </a:r>
            <a:r>
              <a:rPr lang="en-US" altLang="en-US" sz="2600" b="1" i="1" dirty="0">
                <a:highlight>
                  <a:srgbClr val="FFFF00"/>
                </a:highlight>
                <a:latin typeface="Arial" panose="020B0604020202020204" pitchFamily="34" charset="0"/>
                <a:cs typeface="Arial" panose="020B0604020202020204" pitchFamily="34" charset="0"/>
              </a:rPr>
              <a:t> </a:t>
            </a:r>
          </a:p>
          <a:p>
            <a:pPr lvl="1">
              <a:lnSpc>
                <a:spcPct val="150000"/>
              </a:lnSpc>
            </a:pPr>
            <a:r>
              <a:rPr lang="en-US" altLang="en-US" sz="2600" dirty="0" err="1">
                <a:latin typeface="Arial" panose="020B0604020202020204" pitchFamily="34" charset="0"/>
                <a:cs typeface="Arial" panose="020B0604020202020204" pitchFamily="34" charset="0"/>
              </a:rPr>
              <a:t>Tăng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MetHb</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bẩm</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sinh</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hoặc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mắc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phải</a:t>
            </a:r>
            <a:endParaRPr lang="en-US" altLang="en-US" sz="2600" dirty="0">
              <a:latin typeface="Arial" panose="020B0604020202020204" pitchFamily="34" charset="0"/>
              <a:cs typeface="Arial" panose="020B0604020202020204" pitchFamily="34" charset="0"/>
            </a:endParaRPr>
          </a:p>
          <a:p>
            <a:pPr lvl="1">
              <a:lnSpc>
                <a:spcPct val="150000"/>
              </a:lnSpc>
            </a:pPr>
            <a:r>
              <a:rPr lang="en-US" altLang="en-US" sz="2600" dirty="0" err="1">
                <a:latin typeface="Arial" panose="020B0604020202020204" pitchFamily="34" charset="0"/>
                <a:cs typeface="Arial" panose="020B0604020202020204" pitchFamily="34" charset="0"/>
              </a:rPr>
              <a:t>Ngộ</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độc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khí</a:t>
            </a:r>
            <a:r>
              <a:rPr lang="en-US" altLang="en-US" sz="2600" dirty="0">
                <a:latin typeface="Arial" panose="020B0604020202020204" pitchFamily="34" charset="0"/>
                <a:cs typeface="Arial" panose="020B0604020202020204" pitchFamily="34" charset="0"/>
              </a:rPr>
              <a:t> CO</a:t>
            </a:r>
          </a:p>
          <a:p>
            <a:pPr lvl="1">
              <a:lnSpc>
                <a:spcPct val="150000"/>
              </a:lnSpc>
            </a:pPr>
            <a:r>
              <a:rPr lang="en-US" altLang="en-US" sz="2600" dirty="0" err="1">
                <a:latin typeface="Arial" panose="020B0604020202020204" pitchFamily="34" charset="0"/>
                <a:cs typeface="Arial" panose="020B0604020202020204" pitchFamily="34" charset="0"/>
              </a:rPr>
              <a:t>Ngộ</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độc</a:t>
            </a:r>
            <a:r>
              <a:rPr lang="en-US" altLang="en-US" sz="2600" dirty="0">
                <a:latin typeface="Arial" panose="020B0604020202020204" pitchFamily="34" charset="0"/>
                <a:cs typeface="Arial" panose="020B0604020202020204" pitchFamily="34" charset="0"/>
              </a:rPr>
              <a:t> Cyanide</a:t>
            </a:r>
            <a:endParaRPr lang="en-US" altLang="en-US" sz="2600" dirty="0">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Tree>
    <p:extLst>
      <p:ext uri="{BB962C8B-B14F-4D97-AF65-F5344CB8AC3E}">
        <p14:creationId xmlns:p14="http://schemas.microsoft.com/office/powerpoint/2010/main" val="238614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5B766193-C10D-614A-AF62-36AD06838D56}"/>
              </a:ext>
            </a:extLst>
          </p:cNvPr>
          <p:cNvSpPr txBox="1">
            <a:spLocks noChangeArrowheads="1"/>
          </p:cNvSpPr>
          <p:nvPr/>
        </p:nvSpPr>
        <p:spPr bwMode="auto">
          <a:xfrm>
            <a:off x="1020418" y="1610361"/>
            <a:ext cx="10694503" cy="181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a:lnSpc>
                <a:spcPct val="150000"/>
              </a:lnSpc>
            </a:pPr>
            <a:r>
              <a:rPr lang="en-US" altLang="en-US" sz="2000" dirty="0">
                <a:latin typeface="Arial" panose="020B0604020202020204" pitchFamily="34" charset="0"/>
              </a:rPr>
              <a:t> </a:t>
            </a:r>
            <a:r>
              <a:rPr lang="vi-VN" altLang="en-US" sz="2600" b="1" i="1" dirty="0">
                <a:highlight>
                  <a:srgbClr val="FFFF00"/>
                </a:highlight>
                <a:latin typeface="Arial" panose="020B0604020202020204" pitchFamily="34" charset="0"/>
                <a:cs typeface="Arial" panose="020B0604020202020204" pitchFamily="34" charset="0"/>
              </a:rPr>
              <a:t>Máu TMP không vào được ĐM hệ thống</a:t>
            </a:r>
            <a:endParaRPr lang="vi-VN" sz="2600" b="1" i="1" dirty="0">
              <a:highlight>
                <a:srgbClr val="FFFF00"/>
              </a:highlight>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sz="2600" dirty="0">
                <a:latin typeface="Arial" panose="020B0604020202020204" pitchFamily="34" charset="0"/>
                <a:cs typeface="Arial" panose="020B0604020202020204" pitchFamily="34" charset="0"/>
              </a:rPr>
              <a:t>Hoán vị ĐĐM</a:t>
            </a:r>
            <a:endParaRPr lang="vi-VN" altLang="en-US" sz="2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altLang="en-US" sz="2600" dirty="0">
                <a:latin typeface="Arial" panose="020B0604020202020204" pitchFamily="34" charset="0"/>
                <a:cs typeface="Arial" panose="020B0604020202020204" pitchFamily="34" charset="0"/>
              </a:rPr>
              <a:t>Bất thường hồi lưu TMP về tim toàn phần</a:t>
            </a:r>
            <a:endParaRPr lang="en-US" altLang="en-US" sz="2400" dirty="0">
              <a:latin typeface="Arial" panose="020B0604020202020204" pitchFamily="34" charset="0"/>
            </a:endParaRPr>
          </a:p>
        </p:txBody>
      </p:sp>
      <p:pic>
        <p:nvPicPr>
          <p:cNvPr id="4" name="Picture 3">
            <a:extLst>
              <a:ext uri="{FF2B5EF4-FFF2-40B4-BE49-F238E27FC236}">
                <a16:creationId xmlns:a16="http://schemas.microsoft.com/office/drawing/2014/main" id="{5FECE55C-3346-6E4D-8679-7963EDE39498}"/>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B2D25AD9-C3DB-E147-BC66-B4FA06D1E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C3B763A-A312-DD41-965B-FC52A665324B}"/>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9" name="Picture 8">
            <a:extLst>
              <a:ext uri="{FF2B5EF4-FFF2-40B4-BE49-F238E27FC236}">
                <a16:creationId xmlns:a16="http://schemas.microsoft.com/office/drawing/2014/main" id="{9B3A1CEC-0720-B247-93BD-F41CA4093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02" y="3516370"/>
            <a:ext cx="10111409" cy="3296365"/>
          </a:xfrm>
          <a:prstGeom prst="rect">
            <a:avLst/>
          </a:prstGeom>
        </p:spPr>
      </p:pic>
    </p:spTree>
    <p:extLst>
      <p:ext uri="{BB962C8B-B14F-4D97-AF65-F5344CB8AC3E}">
        <p14:creationId xmlns:p14="http://schemas.microsoft.com/office/powerpoint/2010/main" val="294921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5B766193-C10D-614A-AF62-36AD06838D56}"/>
              </a:ext>
            </a:extLst>
          </p:cNvPr>
          <p:cNvSpPr txBox="1">
            <a:spLocks noChangeArrowheads="1"/>
          </p:cNvSpPr>
          <p:nvPr/>
        </p:nvSpPr>
        <p:spPr bwMode="auto">
          <a:xfrm>
            <a:off x="1020418" y="1610361"/>
            <a:ext cx="10694503" cy="181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a:lnSpc>
                <a:spcPct val="150000"/>
              </a:lnSpc>
            </a:pPr>
            <a:r>
              <a:rPr lang="en-US" altLang="en-US" sz="2000" dirty="0">
                <a:latin typeface="Arial" panose="020B0604020202020204" pitchFamily="34" charset="0"/>
              </a:rPr>
              <a:t> </a:t>
            </a:r>
            <a:r>
              <a:rPr lang="vi-VN" altLang="en-US" sz="2600" b="1" i="1" dirty="0">
                <a:highlight>
                  <a:srgbClr val="FFFF00"/>
                </a:highlight>
                <a:latin typeface="Arial" panose="020B0604020202020204" pitchFamily="34" charset="0"/>
                <a:cs typeface="Arial" panose="020B0604020202020204" pitchFamily="34" charset="0"/>
              </a:rPr>
              <a:t>Trộn máu TM hệ thống vào ĐM chủ</a:t>
            </a:r>
            <a:endParaRPr lang="vi-VN" sz="2600" b="1" i="1" dirty="0">
              <a:highlight>
                <a:srgbClr val="FFFF00"/>
              </a:highlight>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sz="2600" dirty="0">
                <a:latin typeface="Arial" panose="020B0604020202020204" pitchFamily="34" charset="0"/>
                <a:cs typeface="Arial" panose="020B0604020202020204" pitchFamily="34" charset="0"/>
              </a:rPr>
              <a:t>Thân chung ĐM</a:t>
            </a:r>
          </a:p>
          <a:p>
            <a:pPr marL="285750" indent="-285750" algn="just">
              <a:lnSpc>
                <a:spcPct val="150000"/>
              </a:lnSpc>
              <a:buFont typeface="Arial" panose="020B0604020202020204" pitchFamily="34" charset="0"/>
              <a:buChar char="•"/>
            </a:pPr>
            <a:r>
              <a:rPr lang="vi-VN" altLang="en-US" sz="2600" dirty="0">
                <a:latin typeface="Arial" panose="020B0604020202020204" pitchFamily="34" charset="0"/>
                <a:cs typeface="Arial" panose="020B0604020202020204" pitchFamily="34" charset="0"/>
              </a:rPr>
              <a:t>Thất phải 2 đường ra</a:t>
            </a:r>
            <a:endParaRPr lang="en-US" altLang="en-US" sz="2400" dirty="0">
              <a:latin typeface="Arial" panose="020B0604020202020204" pitchFamily="34" charset="0"/>
            </a:endParaRPr>
          </a:p>
        </p:txBody>
      </p:sp>
      <p:pic>
        <p:nvPicPr>
          <p:cNvPr id="4" name="Picture 3">
            <a:extLst>
              <a:ext uri="{FF2B5EF4-FFF2-40B4-BE49-F238E27FC236}">
                <a16:creationId xmlns:a16="http://schemas.microsoft.com/office/drawing/2014/main" id="{5FECE55C-3346-6E4D-8679-7963EDE39498}"/>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B2D25AD9-C3DB-E147-BC66-B4FA06D1E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C3B763A-A312-DD41-965B-FC52A665324B}"/>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10" name="Picture 9">
            <a:extLst>
              <a:ext uri="{FF2B5EF4-FFF2-40B4-BE49-F238E27FC236}">
                <a16:creationId xmlns:a16="http://schemas.microsoft.com/office/drawing/2014/main" id="{9F2F0781-6A3B-034A-9825-45D50C585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009" y="3496081"/>
            <a:ext cx="6573979" cy="3231173"/>
          </a:xfrm>
          <a:prstGeom prst="rect">
            <a:avLst/>
          </a:prstGeom>
        </p:spPr>
      </p:pic>
    </p:spTree>
    <p:extLst>
      <p:ext uri="{BB962C8B-B14F-4D97-AF65-F5344CB8AC3E}">
        <p14:creationId xmlns:p14="http://schemas.microsoft.com/office/powerpoint/2010/main" val="80915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5B766193-C10D-614A-AF62-36AD06838D56}"/>
              </a:ext>
            </a:extLst>
          </p:cNvPr>
          <p:cNvSpPr txBox="1">
            <a:spLocks noChangeArrowheads="1"/>
          </p:cNvSpPr>
          <p:nvPr/>
        </p:nvSpPr>
        <p:spPr bwMode="auto">
          <a:xfrm>
            <a:off x="748747" y="1585140"/>
            <a:ext cx="10694503" cy="181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a:lnSpc>
                <a:spcPct val="150000"/>
              </a:lnSpc>
            </a:pPr>
            <a:r>
              <a:rPr lang="en-US" altLang="en-US" sz="2000" dirty="0">
                <a:latin typeface="Arial" panose="020B0604020202020204" pitchFamily="34" charset="0"/>
              </a:rPr>
              <a:t> </a:t>
            </a:r>
            <a:r>
              <a:rPr lang="vi-VN" altLang="en-US" sz="2600" b="1" i="1" dirty="0">
                <a:highlight>
                  <a:srgbClr val="FFFF00"/>
                </a:highlight>
                <a:latin typeface="Arial" panose="020B0604020202020204" pitchFamily="34" charset="0"/>
                <a:cs typeface="Arial" panose="020B0604020202020204" pitchFamily="34" charset="0"/>
              </a:rPr>
              <a:t>Tổn thương tắc nghẽn tim trái: tuần hoàn hệ thống phụ thuộc vào luồng thông P-T qua ống động mạch </a:t>
            </a:r>
            <a:endParaRPr lang="vi-VN" sz="2600" b="1" i="1" dirty="0">
              <a:highlight>
                <a:srgbClr val="FFFF00"/>
              </a:highlight>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vi-VN" sz="2600" dirty="0">
                <a:latin typeface="Arial" panose="020B0604020202020204" pitchFamily="34" charset="0"/>
                <a:cs typeface="Arial" panose="020B0604020202020204" pitchFamily="34" charset="0"/>
              </a:rPr>
              <a:t>Hẹp eo ĐM chủ nặng, Gián đoạn cung ĐM chủ, thiểu sản tim trái </a:t>
            </a:r>
            <a:endParaRPr lang="en-US" altLang="en-US" sz="2400" dirty="0">
              <a:latin typeface="Arial" panose="020B0604020202020204" pitchFamily="34" charset="0"/>
            </a:endParaRPr>
          </a:p>
        </p:txBody>
      </p:sp>
      <p:pic>
        <p:nvPicPr>
          <p:cNvPr id="4" name="Picture 3">
            <a:extLst>
              <a:ext uri="{FF2B5EF4-FFF2-40B4-BE49-F238E27FC236}">
                <a16:creationId xmlns:a16="http://schemas.microsoft.com/office/drawing/2014/main" id="{5FECE55C-3346-6E4D-8679-7963EDE39498}"/>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B2D25AD9-C3DB-E147-BC66-B4FA06D1E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C3B763A-A312-DD41-965B-FC52A665324B}"/>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3" name="Picture 2">
            <a:extLst>
              <a:ext uri="{FF2B5EF4-FFF2-40B4-BE49-F238E27FC236}">
                <a16:creationId xmlns:a16="http://schemas.microsoft.com/office/drawing/2014/main" id="{681E963C-3C81-704B-88EC-F58BD2A1B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067" y="3672100"/>
            <a:ext cx="8683796" cy="2990962"/>
          </a:xfrm>
          <a:prstGeom prst="rect">
            <a:avLst/>
          </a:prstGeom>
        </p:spPr>
      </p:pic>
    </p:spTree>
    <p:extLst>
      <p:ext uri="{BB962C8B-B14F-4D97-AF65-F5344CB8AC3E}">
        <p14:creationId xmlns:p14="http://schemas.microsoft.com/office/powerpoint/2010/main" val="59995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607999" y="1585140"/>
            <a:ext cx="10368116" cy="4830763"/>
          </a:xfrm>
        </p:spPr>
        <p:txBody>
          <a:bodyPr wrap="square" numCol="1" anchor="t" anchorCtr="0" compatLnSpc="1">
            <a:prstTxWarp prst="textNoShape">
              <a:avLst/>
            </a:prstTxWarp>
            <a:normAutofit/>
          </a:bodyPr>
          <a:lstStyle/>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Tím</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ngoại</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biên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thường</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gặp</a:t>
            </a:r>
            <a:r>
              <a:rPr lang="en-US" altLang="en-US" sz="2400" dirty="0">
                <a:latin typeface="Arial" panose="020B0604020202020204" pitchFamily="34" charset="0"/>
                <a:cs typeface="Arial" panose="020B0604020202020204" pitchFamily="34" charset="0"/>
              </a:rPr>
              <a:t> do </a:t>
            </a:r>
            <a:r>
              <a:rPr lang="en-US" altLang="en-US" sz="2400" dirty="0" err="1">
                <a:latin typeface="Arial" panose="020B0604020202020204" pitchFamily="34" charset="0"/>
                <a:cs typeface="Arial" panose="020B0604020202020204" pitchFamily="34" charset="0"/>
              </a:rPr>
              <a:t>suy</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tim</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cấp</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suy</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tim</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mạn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mất</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bù</a:t>
            </a:r>
            <a:endParaRPr lang="en-US" altLang="en-US" sz="2400" dirty="0">
              <a:latin typeface="Arial" panose="020B0604020202020204" pitchFamily="34" charset="0"/>
              <a:cs typeface="Arial" panose="020B0604020202020204" pitchFamily="34" charset="0"/>
            </a:endParaRPr>
          </a:p>
          <a:p>
            <a:pPr>
              <a:buFont typeface="Wingdings 2" pitchFamily="2" charset="2"/>
              <a:buNone/>
            </a:pPr>
            <a:r>
              <a:rPr lang="en-US" altLang="en-US" sz="2000" dirty="0">
                <a:latin typeface="Tahoma" panose="020B0604030504040204" pitchFamily="34" charset="0"/>
                <a:cs typeface="Tahoma" panose="020B0604030504040204" pitchFamily="34" charset="0"/>
              </a:rPr>
              <a:t>	</a:t>
            </a:r>
            <a:endParaRPr lang="en-US" altLang="en-US" dirty="0">
              <a:solidFill>
                <a:srgbClr val="0000FF"/>
              </a:solidFill>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
        <p:nvSpPr>
          <p:cNvPr id="2" name="Rectangle 1">
            <a:extLst>
              <a:ext uri="{FF2B5EF4-FFF2-40B4-BE49-F238E27FC236}">
                <a16:creationId xmlns:a16="http://schemas.microsoft.com/office/drawing/2014/main" id="{434E7E03-1C5F-E043-880A-5E91BD164510}"/>
              </a:ext>
            </a:extLst>
          </p:cNvPr>
          <p:cNvSpPr/>
          <p:nvPr/>
        </p:nvSpPr>
        <p:spPr>
          <a:xfrm>
            <a:off x="607999" y="2399351"/>
            <a:ext cx="5735651" cy="4185761"/>
          </a:xfrm>
          <a:prstGeom prst="rect">
            <a:avLst/>
          </a:prstGeom>
        </p:spPr>
        <p:txBody>
          <a:bodyPr wrap="square">
            <a:spAutoFit/>
          </a:bodyPr>
          <a:lstStyle/>
          <a:p>
            <a:pPr>
              <a:lnSpc>
                <a:spcPct val="90000"/>
              </a:lnSpc>
              <a:spcBef>
                <a:spcPct val="50000"/>
              </a:spcBef>
            </a:pPr>
            <a:r>
              <a:rPr lang="en-US" altLang="en-US" sz="2000" b="1" dirty="0">
                <a:latin typeface="Arial" panose="020B0604020202020204" pitchFamily="34" charset="0"/>
                <a:cs typeface="Arial" panose="020B0604020202020204" pitchFamily="34" charset="0"/>
              </a:rPr>
              <a:t>Cardiac output (CO)	</a:t>
            </a:r>
            <a:r>
              <a:rPr lang="en-US" altLang="en-US" sz="2000" dirty="0">
                <a:latin typeface="Arial" panose="020B0604020202020204" pitchFamily="34" charset="0"/>
                <a:cs typeface="Arial" panose="020B0604020202020204" pitchFamily="34" charset="0"/>
              </a:rPr>
              <a:t>= Stroke volume </a:t>
            </a:r>
            <a:r>
              <a:rPr lang="en-US" altLang="en-US" sz="2000" dirty="0">
                <a:latin typeface="Arial" panose="020B0604020202020204" pitchFamily="34" charset="0"/>
                <a:cs typeface="Arial" panose="020B0604020202020204" pitchFamily="34" charset="0"/>
                <a:sym typeface="Symbol" pitchFamily="2" charset="2"/>
              </a:rPr>
              <a:t> heart rate</a:t>
            </a:r>
          </a:p>
          <a:p>
            <a:pPr>
              <a:lnSpc>
                <a:spcPct val="90000"/>
              </a:lnSpc>
              <a:spcBef>
                <a:spcPct val="50000"/>
              </a:spcBef>
            </a:pPr>
            <a:r>
              <a:rPr lang="en-US" altLang="en-US" sz="2000" b="1" dirty="0">
                <a:latin typeface="Arial" panose="020B0604020202020204" pitchFamily="34" charset="0"/>
                <a:cs typeface="Arial" panose="020B0604020202020204" pitchFamily="34" charset="0"/>
                <a:sym typeface="Symbol" pitchFamily="2" charset="2"/>
              </a:rPr>
              <a:t>Cardiac index (CI)	</a:t>
            </a:r>
            <a:r>
              <a:rPr lang="en-US" altLang="en-US" sz="2000" dirty="0">
                <a:latin typeface="Arial" panose="020B0604020202020204" pitchFamily="34" charset="0"/>
                <a:cs typeface="Arial" panose="020B0604020202020204" pitchFamily="34" charset="0"/>
                <a:sym typeface="Symbol" pitchFamily="2" charset="2"/>
              </a:rPr>
              <a:t>= CO/ m</a:t>
            </a:r>
            <a:r>
              <a:rPr lang="en-US" altLang="en-US" sz="2000" baseline="30000" dirty="0">
                <a:latin typeface="Arial" panose="020B0604020202020204" pitchFamily="34" charset="0"/>
                <a:cs typeface="Arial" panose="020B0604020202020204" pitchFamily="34" charset="0"/>
                <a:sym typeface="Symbol" pitchFamily="2" charset="2"/>
              </a:rPr>
              <a:t>2 </a:t>
            </a:r>
            <a:r>
              <a:rPr lang="en-US" altLang="en-US" sz="2000" dirty="0">
                <a:latin typeface="Arial" panose="020B0604020202020204" pitchFamily="34" charset="0"/>
                <a:cs typeface="Arial" panose="020B0604020202020204" pitchFamily="34" charset="0"/>
                <a:sym typeface="Symbol" pitchFamily="2" charset="2"/>
              </a:rPr>
              <a:t>BSA</a:t>
            </a:r>
          </a:p>
          <a:p>
            <a:pPr>
              <a:lnSpc>
                <a:spcPct val="90000"/>
              </a:lnSpc>
              <a:spcBef>
                <a:spcPct val="50000"/>
              </a:spcBef>
            </a:pPr>
            <a:r>
              <a:rPr lang="en-US" altLang="en-US" sz="2000" b="1" dirty="0">
                <a:latin typeface="Arial" panose="020B0604020202020204" pitchFamily="34" charset="0"/>
                <a:cs typeface="Arial" panose="020B0604020202020204" pitchFamily="34" charset="0"/>
                <a:sym typeface="Symbol" pitchFamily="2" charset="2"/>
              </a:rPr>
              <a:t>Cardiogenic shock 	</a:t>
            </a:r>
            <a:r>
              <a:rPr lang="en-US" altLang="en-US" sz="2000" dirty="0">
                <a:latin typeface="Arial" panose="020B0604020202020204" pitchFamily="34" charset="0"/>
                <a:cs typeface="Arial" panose="020B0604020202020204" pitchFamily="34" charset="0"/>
                <a:sym typeface="Symbol" pitchFamily="2" charset="2"/>
              </a:rPr>
              <a:t>= CI &lt; 2.5 L/ min/ m</a:t>
            </a:r>
            <a:r>
              <a:rPr lang="en-US" altLang="en-US" sz="2000" baseline="30000" dirty="0">
                <a:latin typeface="Arial" panose="020B0604020202020204" pitchFamily="34" charset="0"/>
                <a:cs typeface="Arial" panose="020B0604020202020204" pitchFamily="34" charset="0"/>
                <a:sym typeface="Symbol" pitchFamily="2" charset="2"/>
              </a:rPr>
              <a:t>2 </a:t>
            </a:r>
            <a:r>
              <a:rPr lang="en-US" altLang="en-US" sz="2000" dirty="0">
                <a:latin typeface="Arial" panose="020B0604020202020204" pitchFamily="34" charset="0"/>
                <a:cs typeface="Arial" panose="020B0604020202020204" pitchFamily="34" charset="0"/>
                <a:sym typeface="Symbol" pitchFamily="2" charset="2"/>
              </a:rPr>
              <a:t>BSA</a:t>
            </a:r>
          </a:p>
          <a:p>
            <a:pPr>
              <a:lnSpc>
                <a:spcPct val="90000"/>
              </a:lnSpc>
              <a:spcBef>
                <a:spcPct val="50000"/>
              </a:spcBef>
            </a:pPr>
            <a:r>
              <a:rPr lang="en-US" altLang="en-US" sz="2000" b="1" dirty="0">
                <a:latin typeface="Arial" panose="020B0604020202020204" pitchFamily="34" charset="0"/>
                <a:cs typeface="Arial" panose="020B0604020202020204" pitchFamily="34" charset="0"/>
                <a:sym typeface="Symbol" pitchFamily="2" charset="2"/>
              </a:rPr>
              <a:t>Low BP (shock)</a:t>
            </a:r>
          </a:p>
          <a:p>
            <a:pPr lvl="1">
              <a:lnSpc>
                <a:spcPct val="90000"/>
              </a:lnSpc>
            </a:pPr>
            <a:r>
              <a:rPr lang="en-US" altLang="en-US" sz="2000" dirty="0">
                <a:latin typeface="Arial" panose="020B0604020202020204" pitchFamily="34" charset="0"/>
                <a:cs typeface="Arial" panose="020B0604020202020204" pitchFamily="34" charset="0"/>
                <a:sym typeface="Symbol" pitchFamily="2" charset="2"/>
              </a:rPr>
              <a:t>BP	 </a:t>
            </a:r>
            <a:r>
              <a:rPr lang="en-US" altLang="en-US" sz="2000" dirty="0">
                <a:latin typeface="Arial" panose="020B0604020202020204" pitchFamily="34" charset="0"/>
                <a:cs typeface="Arial" panose="020B0604020202020204" pitchFamily="34" charset="0"/>
              </a:rPr>
              <a:t>90/50 mmHg (children and adults)</a:t>
            </a:r>
          </a:p>
          <a:p>
            <a:pPr lvl="1">
              <a:lnSpc>
                <a:spcPct val="90000"/>
              </a:lnSpc>
            </a:pPr>
            <a:r>
              <a:rPr lang="en-US" altLang="en-US" sz="2000" dirty="0">
                <a:latin typeface="Arial" panose="020B0604020202020204" pitchFamily="34" charset="0"/>
                <a:cs typeface="Arial" panose="020B0604020202020204" pitchFamily="34" charset="0"/>
                <a:sym typeface="Symbol" pitchFamily="2" charset="2"/>
              </a:rPr>
              <a:t>BPs  70 + 2n (&gt; 12 months)</a:t>
            </a:r>
          </a:p>
          <a:p>
            <a:pPr lvl="1">
              <a:lnSpc>
                <a:spcPct val="90000"/>
              </a:lnSpc>
            </a:pPr>
            <a:r>
              <a:rPr lang="en-US" altLang="en-US" sz="2000" dirty="0">
                <a:latin typeface="Arial" panose="020B0604020202020204" pitchFamily="34" charset="0"/>
                <a:cs typeface="Arial" panose="020B0604020202020204" pitchFamily="34" charset="0"/>
                <a:sym typeface="Symbol" pitchFamily="2" charset="2"/>
              </a:rPr>
              <a:t>BP 	 10</a:t>
            </a:r>
            <a:r>
              <a:rPr lang="en-US" altLang="en-US" sz="2000" baseline="30000" dirty="0">
                <a:latin typeface="Arial" panose="020B0604020202020204" pitchFamily="34" charset="0"/>
                <a:cs typeface="Arial" panose="020B0604020202020204" pitchFamily="34" charset="0"/>
                <a:sym typeface="Symbol" pitchFamily="2" charset="2"/>
              </a:rPr>
              <a:t>th</a:t>
            </a:r>
            <a:r>
              <a:rPr lang="en-US" altLang="en-US" sz="2000" dirty="0">
                <a:latin typeface="Arial" panose="020B0604020202020204" pitchFamily="34" charset="0"/>
                <a:cs typeface="Arial" panose="020B0604020202020204" pitchFamily="34" charset="0"/>
                <a:sym typeface="Symbol" pitchFamily="2" charset="2"/>
              </a:rPr>
              <a:t> normal BP (&lt; 12 months)</a:t>
            </a:r>
          </a:p>
          <a:p>
            <a:pPr>
              <a:lnSpc>
                <a:spcPct val="90000"/>
              </a:lnSpc>
              <a:spcBef>
                <a:spcPct val="50000"/>
              </a:spcBef>
            </a:pPr>
            <a:r>
              <a:rPr lang="en-US" altLang="en-US" sz="2000" b="1" dirty="0">
                <a:latin typeface="Arial" panose="020B0604020202020204" pitchFamily="34" charset="0"/>
                <a:cs typeface="Arial" panose="020B0604020202020204" pitchFamily="34" charset="0"/>
                <a:sym typeface="Symbol" pitchFamily="2" charset="2"/>
              </a:rPr>
              <a:t>Dangerous low BP </a:t>
            </a:r>
            <a:r>
              <a:rPr lang="en-US" altLang="en-US" sz="2000" dirty="0">
                <a:latin typeface="Arial" panose="020B0604020202020204" pitchFamily="34" charset="0"/>
                <a:cs typeface="Arial" panose="020B0604020202020204" pitchFamily="34" charset="0"/>
                <a:sym typeface="Symbol" pitchFamily="2" charset="2"/>
              </a:rPr>
              <a:t>(damage important organs)</a:t>
            </a:r>
          </a:p>
          <a:p>
            <a:pPr lvl="1">
              <a:lnSpc>
                <a:spcPct val="90000"/>
              </a:lnSpc>
              <a:spcBef>
                <a:spcPct val="50000"/>
              </a:spcBef>
            </a:pPr>
            <a:r>
              <a:rPr lang="en-US" altLang="en-US" sz="2000" dirty="0">
                <a:latin typeface="Arial" panose="020B0604020202020204" pitchFamily="34" charset="0"/>
                <a:cs typeface="Arial" panose="020B0604020202020204" pitchFamily="34" charset="0"/>
                <a:sym typeface="Symbol" pitchFamily="2" charset="2"/>
              </a:rPr>
              <a:t>BPs &lt; 70 mmHg (children)</a:t>
            </a:r>
          </a:p>
          <a:p>
            <a:pPr lvl="1">
              <a:lnSpc>
                <a:spcPct val="90000"/>
              </a:lnSpc>
            </a:pPr>
            <a:r>
              <a:rPr lang="en-US" altLang="en-US" sz="2000" dirty="0">
                <a:latin typeface="Arial" panose="020B0604020202020204" pitchFamily="34" charset="0"/>
                <a:cs typeface="Arial" panose="020B0604020202020204" pitchFamily="34" charset="0"/>
                <a:sym typeface="Symbol" pitchFamily="2" charset="2"/>
              </a:rPr>
              <a:t>BP 	 5</a:t>
            </a:r>
            <a:r>
              <a:rPr lang="en-US" altLang="en-US" sz="2000" baseline="30000" dirty="0">
                <a:latin typeface="Arial" panose="020B0604020202020204" pitchFamily="34" charset="0"/>
                <a:cs typeface="Arial" panose="020B0604020202020204" pitchFamily="34" charset="0"/>
                <a:sym typeface="Symbol" pitchFamily="2" charset="2"/>
              </a:rPr>
              <a:t>th</a:t>
            </a:r>
            <a:r>
              <a:rPr lang="en-US" altLang="en-US" sz="2000" dirty="0">
                <a:latin typeface="Arial" panose="020B0604020202020204" pitchFamily="34" charset="0"/>
                <a:cs typeface="Arial" panose="020B0604020202020204" pitchFamily="34" charset="0"/>
                <a:sym typeface="Symbol" pitchFamily="2" charset="2"/>
              </a:rPr>
              <a:t> normal BP</a:t>
            </a:r>
            <a:endParaRPr lang="en-V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F67C64C-E4CE-D64F-94A8-1070B57B5DA4}"/>
              </a:ext>
            </a:extLst>
          </p:cNvPr>
          <p:cNvPicPr>
            <a:picLocks noChangeAspect="1"/>
          </p:cNvPicPr>
          <p:nvPr/>
        </p:nvPicPr>
        <p:blipFill>
          <a:blip r:embed="rId5"/>
          <a:stretch>
            <a:fillRect/>
          </a:stretch>
        </p:blipFill>
        <p:spPr>
          <a:xfrm>
            <a:off x="6343650" y="2399351"/>
            <a:ext cx="5586877" cy="3144056"/>
          </a:xfrm>
          <a:prstGeom prst="rect">
            <a:avLst/>
          </a:prstGeom>
        </p:spPr>
      </p:pic>
    </p:spTree>
    <p:extLst>
      <p:ext uri="{BB962C8B-B14F-4D97-AF65-F5344CB8AC3E}">
        <p14:creationId xmlns:p14="http://schemas.microsoft.com/office/powerpoint/2010/main" val="310750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7" name="Picture 6">
            <a:extLst>
              <a:ext uri="{FF2B5EF4-FFF2-40B4-BE49-F238E27FC236}">
                <a16:creationId xmlns:a16="http://schemas.microsoft.com/office/drawing/2014/main" id="{FA157F09-AA8D-0A49-A953-555C51B32E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9507" y="1702306"/>
            <a:ext cx="6786771" cy="4725817"/>
          </a:xfrm>
          <a:prstGeom prst="rect">
            <a:avLst/>
          </a:prstGeom>
        </p:spPr>
      </p:pic>
    </p:spTree>
    <p:extLst>
      <p:ext uri="{BB962C8B-B14F-4D97-AF65-F5344CB8AC3E}">
        <p14:creationId xmlns:p14="http://schemas.microsoft.com/office/powerpoint/2010/main" val="284034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1350121" y="1602737"/>
            <a:ext cx="10368116" cy="4830763"/>
          </a:xfrm>
        </p:spPr>
        <p:txBody>
          <a:bodyPr wrap="square" numCol="1" anchor="t" anchorCtr="0" compatLnSpc="1">
            <a:prstTxWarp prst="textNoShape">
              <a:avLst/>
            </a:prstTxWarp>
            <a:normAutofit fontScale="92500"/>
          </a:bodyPr>
          <a:lstStyle/>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Tím</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chuyên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biệt</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SaO</a:t>
            </a:r>
            <a:r>
              <a:rPr lang="en-US" altLang="en-US" sz="2400" baseline="-25000" dirty="0">
                <a:latin typeface="Arial" panose="020B0604020202020204" pitchFamily="34" charset="0"/>
                <a:cs typeface="Arial" panose="020B0604020202020204" pitchFamily="34" charset="0"/>
              </a:rPr>
              <a:t>2</a:t>
            </a:r>
            <a:r>
              <a:rPr lang="en-US" altLang="en-US" sz="2400" dirty="0">
                <a:latin typeface="Arial" panose="020B0604020202020204" pitchFamily="34" charset="0"/>
                <a:cs typeface="Arial" panose="020B0604020202020204" pitchFamily="34" charset="0"/>
              </a:rPr>
              <a:t>, PaO</a:t>
            </a:r>
            <a:r>
              <a:rPr lang="en-US" altLang="en-US" sz="2400" baseline="-25000" dirty="0">
                <a:latin typeface="Arial" panose="020B0604020202020204" pitchFamily="34" charset="0"/>
                <a:cs typeface="Arial" panose="020B0604020202020204" pitchFamily="34" charset="0"/>
              </a:rPr>
              <a:t>2 </a:t>
            </a:r>
            <a:r>
              <a:rPr lang="en-US" altLang="en-US" sz="2400" dirty="0" err="1">
                <a:latin typeface="Arial" panose="020B0604020202020204" pitchFamily="34" charset="0"/>
                <a:cs typeface="Arial" panose="020B0604020202020204" pitchFamily="34" charset="0"/>
              </a:rPr>
              <a:t>của</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máu</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nuôi</a:t>
            </a:r>
            <a:r>
              <a:rPr lang="en-US" altLang="en-US" sz="2400" dirty="0">
                <a:latin typeface="Arial" panose="020B0604020202020204" pitchFamily="34" charset="0"/>
                <a:cs typeface="Arial" panose="020B0604020202020204" pitchFamily="34" charset="0"/>
              </a:rPr>
              <a:t> chi </a:t>
            </a:r>
            <a:r>
              <a:rPr lang="en-US" altLang="en-US" sz="2400" dirty="0" err="1">
                <a:latin typeface="Arial" panose="020B0604020202020204" pitchFamily="34" charset="0"/>
                <a:cs typeface="Arial" panose="020B0604020202020204" pitchFamily="34" charset="0"/>
              </a:rPr>
              <a:t>trên</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và</a:t>
            </a:r>
            <a:r>
              <a:rPr lang="en-US" altLang="en-US" sz="2400" dirty="0">
                <a:latin typeface="Arial" panose="020B0604020202020204" pitchFamily="34" charset="0"/>
                <a:cs typeface="Arial" panose="020B0604020202020204" pitchFamily="34" charset="0"/>
              </a:rPr>
              <a:t> chi </a:t>
            </a:r>
            <a:r>
              <a:rPr lang="en-US" altLang="en-US" sz="2400" dirty="0" err="1">
                <a:latin typeface="Arial" panose="020B0604020202020204" pitchFamily="34" charset="0"/>
                <a:cs typeface="Arial" panose="020B0604020202020204" pitchFamily="34" charset="0"/>
              </a:rPr>
              <a:t>dưới</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khác</a:t>
            </a:r>
            <a:r>
              <a:rPr lang="en-US" altLang="en-US" sz="2400" dirty="0">
                <a:latin typeface="Arial" panose="020B0604020202020204" pitchFamily="34" charset="0"/>
                <a:cs typeface="Arial" panose="020B0604020202020204" pitchFamily="34" charset="0"/>
              </a:rPr>
              <a:t> </a:t>
            </a:r>
            <a:r>
              <a:rPr lang="en-US" altLang="en-US" sz="2400" dirty="0" err="1">
                <a:latin typeface="Arial" panose="020B0604020202020204" pitchFamily="34" charset="0"/>
                <a:cs typeface="Arial" panose="020B0604020202020204" pitchFamily="34" charset="0"/>
              </a:rPr>
              <a:t>nhau</a:t>
            </a:r>
            <a:endParaRPr lang="en-US" altLang="en-US" sz="2400" dirty="0">
              <a:latin typeface="Arial" panose="020B0604020202020204" pitchFamily="34" charset="0"/>
              <a:cs typeface="Arial" panose="020B0604020202020204" pitchFamily="34" charset="0"/>
            </a:endParaRPr>
          </a:p>
          <a:p>
            <a:pPr marL="0" indent="0">
              <a:lnSpc>
                <a:spcPct val="150000"/>
              </a:lnSpc>
              <a:spcBef>
                <a:spcPts val="600"/>
              </a:spcBef>
              <a:buNone/>
            </a:pPr>
            <a:r>
              <a:rPr lang="en-US" altLang="en-US" sz="2400" b="1" i="1" dirty="0">
                <a:latin typeface="Arial" panose="020B0604020202020204" pitchFamily="34" charset="0"/>
                <a:cs typeface="Arial" panose="020B0604020202020204" pitchFamily="34" charset="0"/>
              </a:rPr>
              <a:t>Chi </a:t>
            </a:r>
            <a:r>
              <a:rPr lang="en-US" altLang="en-US" sz="2400" b="1" i="1" dirty="0" err="1">
                <a:latin typeface="Arial" panose="020B0604020202020204" pitchFamily="34" charset="0"/>
                <a:cs typeface="Arial" panose="020B0604020202020204" pitchFamily="34" charset="0"/>
              </a:rPr>
              <a:t>dưới</a:t>
            </a:r>
            <a:r>
              <a:rPr lang="en-US" altLang="en-US" sz="2400" b="1" i="1" dirty="0">
                <a:latin typeface="Arial" panose="020B0604020202020204" pitchFamily="34" charset="0"/>
                <a:cs typeface="Arial" panose="020B0604020202020204" pitchFamily="34" charset="0"/>
              </a:rPr>
              <a:t> </a:t>
            </a:r>
            <a:r>
              <a:rPr lang="en-US" altLang="en-US" sz="2400" b="1" i="1" dirty="0" err="1">
                <a:latin typeface="Arial" panose="020B0604020202020204" pitchFamily="34" charset="0"/>
                <a:cs typeface="Arial" panose="020B0604020202020204" pitchFamily="34" charset="0"/>
              </a:rPr>
              <a:t>tím</a:t>
            </a:r>
            <a:r>
              <a:rPr lang="en-US" altLang="en-US" sz="2400" b="1" i="1" dirty="0">
                <a:latin typeface="Arial" panose="020B0604020202020204" pitchFamily="34" charset="0"/>
                <a:cs typeface="Arial" panose="020B0604020202020204" pitchFamily="34" charset="0"/>
              </a:rPr>
              <a:t> </a:t>
            </a:r>
            <a:r>
              <a:rPr lang="en-US" altLang="en-US" sz="2400" b="1" i="1" dirty="0" err="1">
                <a:latin typeface="Arial" panose="020B0604020202020204" pitchFamily="34" charset="0"/>
                <a:cs typeface="Arial" panose="020B0604020202020204" pitchFamily="34" charset="0"/>
              </a:rPr>
              <a:t>hơn</a:t>
            </a:r>
            <a:r>
              <a:rPr lang="en-US" altLang="en-US" sz="2400" b="1" i="1" dirty="0">
                <a:latin typeface="Arial" panose="020B0604020202020204" pitchFamily="34" charset="0"/>
                <a:cs typeface="Arial" panose="020B0604020202020204" pitchFamily="34" charset="0"/>
              </a:rPr>
              <a:t> chi </a:t>
            </a:r>
            <a:r>
              <a:rPr lang="en-US" altLang="en-US" sz="2400" b="1" i="1" dirty="0" err="1">
                <a:latin typeface="Arial" panose="020B0604020202020204" pitchFamily="34" charset="0"/>
                <a:cs typeface="Arial" panose="020B0604020202020204" pitchFamily="34" charset="0"/>
              </a:rPr>
              <a:t>trên</a:t>
            </a:r>
            <a:endParaRPr lang="en-US" altLang="en-US" sz="2400" b="1" i="1" dirty="0">
              <a:latin typeface="Arial" panose="020B0604020202020204" pitchFamily="34" charset="0"/>
              <a:cs typeface="Arial" panose="020B0604020202020204" pitchFamily="34" charset="0"/>
            </a:endParaRPr>
          </a:p>
          <a:p>
            <a:pPr lvl="1">
              <a:lnSpc>
                <a:spcPct val="150000"/>
              </a:lnSpc>
              <a:spcBef>
                <a:spcPts val="600"/>
              </a:spcBef>
            </a:pPr>
            <a:r>
              <a:rPr lang="en-US" altLang="en-US" dirty="0" err="1">
                <a:latin typeface="Arial" panose="020B0604020202020204" pitchFamily="34" charset="0"/>
                <a:cs typeface="Arial" panose="020B0604020202020204" pitchFamily="34" charset="0"/>
              </a:rPr>
              <a:t>Còn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ống</a:t>
            </a:r>
            <a:r>
              <a:rPr lang="en-US" altLang="en-US" dirty="0">
                <a:latin typeface="Arial" panose="020B0604020202020204" pitchFamily="34" charset="0"/>
                <a:cs typeface="Arial" panose="020B0604020202020204" pitchFamily="34" charset="0"/>
              </a:rPr>
              <a:t> ĐM </a:t>
            </a:r>
            <a:r>
              <a:rPr lang="en-US" altLang="en-US" dirty="0" err="1">
                <a:latin typeface="Arial" panose="020B0604020202020204" pitchFamily="34" charset="0"/>
                <a:cs typeface="Arial" panose="020B0604020202020204" pitchFamily="34" charset="0"/>
              </a:rPr>
              <a:t>đảo</a:t>
            </a:r>
            <a:r>
              <a:rPr lang="en-US" altLang="en-US" dirty="0">
                <a:latin typeface="Arial" panose="020B0604020202020204" pitchFamily="34" charset="0"/>
                <a:cs typeface="Arial" panose="020B0604020202020204" pitchFamily="34" charset="0"/>
              </a:rPr>
              <a:t> shunt</a:t>
            </a:r>
          </a:p>
          <a:p>
            <a:pPr lvl="1">
              <a:lnSpc>
                <a:spcPct val="150000"/>
              </a:lnSpc>
              <a:spcBef>
                <a:spcPts val="600"/>
              </a:spcBef>
            </a:pPr>
            <a:r>
              <a:rPr lang="en-US" altLang="en-US" dirty="0" err="1">
                <a:latin typeface="Arial" panose="020B0604020202020204" pitchFamily="34" charset="0"/>
                <a:cs typeface="Arial" panose="020B0604020202020204" pitchFamily="34" charset="0"/>
              </a:rPr>
              <a:t>Hẹp</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eo</a:t>
            </a:r>
            <a:r>
              <a:rPr lang="en-US" altLang="en-US" dirty="0">
                <a:latin typeface="Arial" panose="020B0604020202020204" pitchFamily="34" charset="0"/>
                <a:cs typeface="Arial" panose="020B0604020202020204" pitchFamily="34" charset="0"/>
              </a:rPr>
              <a:t> ĐMC, </a:t>
            </a:r>
            <a:r>
              <a:rPr lang="en-US" altLang="en-US" dirty="0" err="1">
                <a:latin typeface="Arial" panose="020B0604020202020204" pitchFamily="34" charset="0"/>
                <a:cs typeface="Arial" panose="020B0604020202020204" pitchFamily="34" charset="0"/>
              </a:rPr>
              <a:t>gián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đoạn</a:t>
            </a:r>
            <a:r>
              <a:rPr lang="en-US" altLang="en-US" dirty="0">
                <a:latin typeface="Arial" panose="020B0604020202020204" pitchFamily="34" charset="0"/>
                <a:cs typeface="Arial" panose="020B0604020202020204" pitchFamily="34" charset="0"/>
              </a:rPr>
              <a:t> ĐMC + </a:t>
            </a:r>
            <a:r>
              <a:rPr lang="en-US" altLang="en-US" dirty="0" err="1">
                <a:latin typeface="Arial" panose="020B0604020202020204" pitchFamily="34" charset="0"/>
                <a:cs typeface="Arial" panose="020B0604020202020204" pitchFamily="34" charset="0"/>
              </a:rPr>
              <a:t>Còn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ống</a:t>
            </a:r>
            <a:r>
              <a:rPr lang="en-US" altLang="en-US" dirty="0">
                <a:latin typeface="Arial" panose="020B0604020202020204" pitchFamily="34" charset="0"/>
                <a:cs typeface="Arial" panose="020B0604020202020204" pitchFamily="34" charset="0"/>
              </a:rPr>
              <a:t> ĐM</a:t>
            </a:r>
          </a:p>
          <a:p>
            <a:pPr lvl="1">
              <a:lnSpc>
                <a:spcPct val="150000"/>
              </a:lnSpc>
              <a:spcBef>
                <a:spcPts val="600"/>
              </a:spcBef>
            </a:pPr>
            <a:r>
              <a:rPr lang="en-US" altLang="en-US" dirty="0" err="1">
                <a:latin typeface="Arial" panose="020B0604020202020204" pitchFamily="34" charset="0"/>
                <a:cs typeface="Arial" panose="020B0604020202020204" pitchFamily="34" charset="0"/>
              </a:rPr>
              <a:t>Hội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chứng</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thiểu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sản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tim</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trái</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Còn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ống</a:t>
            </a:r>
            <a:r>
              <a:rPr lang="en-US" altLang="en-US" dirty="0">
                <a:latin typeface="Arial" panose="020B0604020202020204" pitchFamily="34" charset="0"/>
                <a:cs typeface="Arial" panose="020B0604020202020204" pitchFamily="34" charset="0"/>
              </a:rPr>
              <a:t> ĐM</a:t>
            </a:r>
          </a:p>
          <a:p>
            <a:pPr marL="0" indent="0">
              <a:lnSpc>
                <a:spcPct val="150000"/>
              </a:lnSpc>
              <a:spcBef>
                <a:spcPts val="600"/>
              </a:spcBef>
              <a:buNone/>
            </a:pPr>
            <a:r>
              <a:rPr lang="en-US" altLang="en-US" sz="2400" b="1" i="1" dirty="0">
                <a:latin typeface="Arial" panose="020B0604020202020204" pitchFamily="34" charset="0"/>
                <a:cs typeface="Arial" panose="020B0604020202020204" pitchFamily="34" charset="0"/>
              </a:rPr>
              <a:t>Chi </a:t>
            </a:r>
            <a:r>
              <a:rPr lang="en-US" altLang="en-US" sz="2400" b="1" i="1" dirty="0" err="1">
                <a:latin typeface="Arial" panose="020B0604020202020204" pitchFamily="34" charset="0"/>
                <a:cs typeface="Arial" panose="020B0604020202020204" pitchFamily="34" charset="0"/>
              </a:rPr>
              <a:t>trên</a:t>
            </a:r>
            <a:r>
              <a:rPr lang="en-US" altLang="en-US" sz="2400" b="1" i="1" dirty="0">
                <a:latin typeface="Arial" panose="020B0604020202020204" pitchFamily="34" charset="0"/>
                <a:cs typeface="Arial" panose="020B0604020202020204" pitchFamily="34" charset="0"/>
              </a:rPr>
              <a:t> </a:t>
            </a:r>
            <a:r>
              <a:rPr lang="en-US" altLang="en-US" sz="2400" b="1" i="1" dirty="0" err="1">
                <a:latin typeface="Arial" panose="020B0604020202020204" pitchFamily="34" charset="0"/>
                <a:cs typeface="Arial" panose="020B0604020202020204" pitchFamily="34" charset="0"/>
              </a:rPr>
              <a:t>tím</a:t>
            </a:r>
            <a:r>
              <a:rPr lang="en-US" altLang="en-US" sz="2400" b="1" i="1" dirty="0">
                <a:latin typeface="Arial" panose="020B0604020202020204" pitchFamily="34" charset="0"/>
                <a:cs typeface="Arial" panose="020B0604020202020204" pitchFamily="34" charset="0"/>
              </a:rPr>
              <a:t> </a:t>
            </a:r>
            <a:r>
              <a:rPr lang="en-US" altLang="en-US" sz="2400" b="1" i="1" dirty="0" err="1">
                <a:latin typeface="Arial" panose="020B0604020202020204" pitchFamily="34" charset="0"/>
                <a:cs typeface="Arial" panose="020B0604020202020204" pitchFamily="34" charset="0"/>
              </a:rPr>
              <a:t>hơn</a:t>
            </a:r>
            <a:r>
              <a:rPr lang="en-US" altLang="en-US" sz="2400" b="1" i="1" dirty="0">
                <a:latin typeface="Arial" panose="020B0604020202020204" pitchFamily="34" charset="0"/>
                <a:cs typeface="Arial" panose="020B0604020202020204" pitchFamily="34" charset="0"/>
              </a:rPr>
              <a:t> chi </a:t>
            </a:r>
            <a:r>
              <a:rPr lang="en-US" altLang="en-US" sz="2400" b="1" i="1" dirty="0" err="1">
                <a:latin typeface="Arial" panose="020B0604020202020204" pitchFamily="34" charset="0"/>
                <a:cs typeface="Arial" panose="020B0604020202020204" pitchFamily="34" charset="0"/>
              </a:rPr>
              <a:t>dưới</a:t>
            </a:r>
            <a:endParaRPr lang="en-US" altLang="en-US" sz="2400" b="1" i="1" dirty="0">
              <a:latin typeface="Arial" panose="020B0604020202020204" pitchFamily="34" charset="0"/>
              <a:cs typeface="Arial" panose="020B0604020202020204" pitchFamily="34" charset="0"/>
            </a:endParaRPr>
          </a:p>
          <a:p>
            <a:pPr lvl="1">
              <a:lnSpc>
                <a:spcPct val="150000"/>
              </a:lnSpc>
              <a:spcBef>
                <a:spcPts val="600"/>
              </a:spcBef>
            </a:pPr>
            <a:r>
              <a:rPr lang="en-US" altLang="en-US" dirty="0" err="1">
                <a:latin typeface="Arial" panose="020B0604020202020204" pitchFamily="34" charset="0"/>
                <a:cs typeface="Arial" panose="020B0604020202020204" pitchFamily="34" charset="0"/>
              </a:rPr>
              <a:t>Hoán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vị</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đại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động</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mạch</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còn</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ống</a:t>
            </a:r>
            <a:r>
              <a:rPr lang="en-US" altLang="en-US" dirty="0">
                <a:latin typeface="Arial" panose="020B0604020202020204" pitchFamily="34" charset="0"/>
                <a:cs typeface="Arial" panose="020B0604020202020204" pitchFamily="34" charset="0"/>
              </a:rPr>
              <a:t> ĐM + </a:t>
            </a:r>
            <a:r>
              <a:rPr lang="en-US" altLang="en-US" dirty="0" err="1">
                <a:latin typeface="Arial" panose="020B0604020202020204" pitchFamily="34" charset="0"/>
                <a:cs typeface="Arial" panose="020B0604020202020204" pitchFamily="34" charset="0"/>
              </a:rPr>
              <a:t>kTăng</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áp</a:t>
            </a:r>
            <a:r>
              <a:rPr lang="en-US" altLang="en-US" dirty="0">
                <a:latin typeface="Arial" panose="020B0604020202020204" pitchFamily="34" charset="0"/>
                <a:cs typeface="Arial" panose="020B0604020202020204" pitchFamily="34" charset="0"/>
              </a:rPr>
              <a:t> ĐMP</a:t>
            </a:r>
          </a:p>
          <a:p>
            <a:pPr>
              <a:buFont typeface="Wingdings 2" pitchFamily="2" charset="2"/>
              <a:buNone/>
            </a:pPr>
            <a:r>
              <a:rPr lang="en-US" altLang="en-US" sz="2000" dirty="0">
                <a:latin typeface="Tahoma" panose="020B0604030504040204" pitchFamily="34" charset="0"/>
                <a:cs typeface="Tahoma" panose="020B0604030504040204" pitchFamily="34" charset="0"/>
              </a:rPr>
              <a:t>	</a:t>
            </a:r>
            <a:endParaRPr lang="en-US" altLang="en-US" dirty="0">
              <a:solidFill>
                <a:srgbClr val="0000FF"/>
              </a:solidFill>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Tree>
    <p:extLst>
      <p:ext uri="{BB962C8B-B14F-4D97-AF65-F5344CB8AC3E}">
        <p14:creationId xmlns:p14="http://schemas.microsoft.com/office/powerpoint/2010/main" val="49314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1138086" y="1585140"/>
            <a:ext cx="10368116" cy="4830763"/>
          </a:xfrm>
        </p:spPr>
        <p:txBody>
          <a:bodyPr wrap="square" numCol="1" anchor="t" anchorCtr="0" compatLnSpc="1">
            <a:prstTxWarp prst="textNoShape">
              <a:avLst/>
            </a:prstTxWarp>
            <a:normAutofit/>
          </a:bodyPr>
          <a:lstStyle/>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Tím</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chuyên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biệt</a:t>
            </a:r>
            <a:r>
              <a:rPr lang="en-US" altLang="en-US" sz="2400" b="1" i="1" dirty="0">
                <a:highlight>
                  <a:srgbClr val="FFFF00"/>
                </a:highlight>
                <a:latin typeface="Arial" panose="020B0604020202020204" pitchFamily="34" charset="0"/>
                <a:cs typeface="Arial" panose="020B0604020202020204" pitchFamily="34" charset="0"/>
              </a:rPr>
              <a:t>: </a:t>
            </a:r>
          </a:p>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Còn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ống</a:t>
            </a:r>
            <a:r>
              <a:rPr lang="en-US" altLang="en-US" sz="2400" b="1" i="1" dirty="0">
                <a:highlight>
                  <a:srgbClr val="FFFF00"/>
                </a:highlight>
                <a:latin typeface="Arial" panose="020B0604020202020204" pitchFamily="34" charset="0"/>
                <a:cs typeface="Arial" panose="020B0604020202020204" pitchFamily="34" charset="0"/>
              </a:rPr>
              <a:t> ĐM </a:t>
            </a:r>
            <a:r>
              <a:rPr lang="en-US" altLang="en-US" sz="2400" b="1" i="1" dirty="0" err="1">
                <a:highlight>
                  <a:srgbClr val="FFFF00"/>
                </a:highlight>
                <a:latin typeface="Arial" panose="020B0604020202020204" pitchFamily="34" charset="0"/>
                <a:cs typeface="Arial" panose="020B0604020202020204" pitchFamily="34" charset="0"/>
              </a:rPr>
              <a:t>đảo</a:t>
            </a:r>
            <a:r>
              <a:rPr lang="en-US" altLang="en-US" sz="2400" b="1" i="1" dirty="0">
                <a:highlight>
                  <a:srgbClr val="FFFF00"/>
                </a:highlight>
                <a:latin typeface="Arial" panose="020B0604020202020204" pitchFamily="34" charset="0"/>
                <a:cs typeface="Arial" panose="020B0604020202020204" pitchFamily="34" charset="0"/>
              </a:rPr>
              <a:t> shunt</a:t>
            </a:r>
            <a:r>
              <a:rPr lang="en-US" altLang="en-US" sz="2000" dirty="0">
                <a:latin typeface="Tahoma" panose="020B0604030504040204" pitchFamily="34" charset="0"/>
                <a:cs typeface="Tahoma" panose="020B0604030504040204" pitchFamily="34" charset="0"/>
              </a:rPr>
              <a:t>	</a:t>
            </a:r>
            <a:endParaRPr lang="en-US" altLang="en-US" dirty="0">
              <a:solidFill>
                <a:srgbClr val="0000FF"/>
              </a:solidFill>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3" name="Picture 2" descr="Diagram&#10;&#10;Description automatically generated">
            <a:extLst>
              <a:ext uri="{FF2B5EF4-FFF2-40B4-BE49-F238E27FC236}">
                <a16:creationId xmlns:a16="http://schemas.microsoft.com/office/drawing/2014/main" id="{67FFA3A7-3C80-0041-8915-B217F7C446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086" y="1802145"/>
            <a:ext cx="3945806" cy="4971531"/>
          </a:xfrm>
          <a:prstGeom prst="rect">
            <a:avLst/>
          </a:prstGeom>
        </p:spPr>
      </p:pic>
      <p:sp>
        <p:nvSpPr>
          <p:cNvPr id="4" name="Rectangle 3">
            <a:extLst>
              <a:ext uri="{FF2B5EF4-FFF2-40B4-BE49-F238E27FC236}">
                <a16:creationId xmlns:a16="http://schemas.microsoft.com/office/drawing/2014/main" id="{6556DD47-B95C-B643-BDEB-AC90217CC689}"/>
              </a:ext>
            </a:extLst>
          </p:cNvPr>
          <p:cNvSpPr/>
          <p:nvPr/>
        </p:nvSpPr>
        <p:spPr>
          <a:xfrm>
            <a:off x="226144" y="2796446"/>
            <a:ext cx="6096000" cy="3922933"/>
          </a:xfrm>
          <a:prstGeom prst="rect">
            <a:avLst/>
          </a:prstGeom>
        </p:spPr>
        <p:txBody>
          <a:bodyPr>
            <a:spAutoFit/>
          </a:bodyPr>
          <a:lstStyle/>
          <a:p>
            <a:pPr lvl="1">
              <a:lnSpc>
                <a:spcPct val="150000"/>
              </a:lnSpc>
              <a:spcBef>
                <a:spcPct val="50000"/>
              </a:spcBef>
              <a:buFontTx/>
              <a:buNone/>
            </a:pPr>
            <a:r>
              <a:rPr lang="en-US" altLang="en-US" sz="2200" b="1" u="sng" dirty="0" err="1">
                <a:latin typeface="Arial" panose="020B0604020202020204" pitchFamily="34" charset="0"/>
                <a:cs typeface="Arial" panose="020B0604020202020204" pitchFamily="34" charset="0"/>
              </a:rPr>
              <a:t>Sinh</a:t>
            </a:r>
            <a:r>
              <a:rPr lang="en-US" altLang="en-US" sz="2200" b="1" u="sng" dirty="0">
                <a:latin typeface="Arial" panose="020B0604020202020204" pitchFamily="34" charset="0"/>
                <a:cs typeface="Arial" panose="020B0604020202020204" pitchFamily="34" charset="0"/>
              </a:rPr>
              <a:t> </a:t>
            </a:r>
            <a:r>
              <a:rPr lang="en-US" altLang="en-US" sz="2200" b="1" u="sng" dirty="0" err="1">
                <a:latin typeface="Arial" panose="020B0604020202020204" pitchFamily="34" charset="0"/>
                <a:cs typeface="Arial" panose="020B0604020202020204" pitchFamily="34" charset="0"/>
              </a:rPr>
              <a:t>lý</a:t>
            </a:r>
            <a:r>
              <a:rPr lang="en-US" altLang="en-US" sz="2200" b="1" u="sng" dirty="0">
                <a:latin typeface="Arial" panose="020B0604020202020204" pitchFamily="34" charset="0"/>
                <a:cs typeface="Arial" panose="020B0604020202020204" pitchFamily="34" charset="0"/>
              </a:rPr>
              <a:t> </a:t>
            </a:r>
            <a:r>
              <a:rPr lang="en-US" altLang="en-US" sz="2200" b="1" u="sng" dirty="0" err="1">
                <a:latin typeface="Arial" panose="020B0604020202020204" pitchFamily="34" charset="0"/>
                <a:cs typeface="Arial" panose="020B0604020202020204" pitchFamily="34" charset="0"/>
              </a:rPr>
              <a:t>b</a:t>
            </a:r>
            <a:r>
              <a:rPr lang="en-US" altLang="en-US" sz="2200" b="1" dirty="0" err="1">
                <a:latin typeface="Arial" panose="020B0604020202020204" pitchFamily="34" charset="0"/>
                <a:cs typeface="Arial" panose="020B0604020202020204" pitchFamily="34" charset="0"/>
              </a:rPr>
              <a:t>ệ</a:t>
            </a:r>
            <a:r>
              <a:rPr lang="en-US" altLang="en-US" sz="2200" b="1" u="sng" dirty="0" err="1">
                <a:latin typeface="Arial" panose="020B0604020202020204" pitchFamily="34" charset="0"/>
                <a:cs typeface="Arial" panose="020B0604020202020204" pitchFamily="34" charset="0"/>
              </a:rPr>
              <a:t>nh</a:t>
            </a:r>
            <a:endParaRPr lang="en-US" altLang="en-US" sz="2200" b="1" u="sng" dirty="0">
              <a:latin typeface="Arial" panose="020B0604020202020204" pitchFamily="34" charset="0"/>
              <a:cs typeface="Arial" panose="020B0604020202020204" pitchFamily="34" charset="0"/>
            </a:endParaRPr>
          </a:p>
          <a:p>
            <a:pPr marL="800100" lvl="1" indent="-342900">
              <a:lnSpc>
                <a:spcPct val="150000"/>
              </a:lnSpc>
              <a:spcBef>
                <a:spcPct val="50000"/>
              </a:spcBef>
              <a:buFont typeface="Arial" panose="020B0604020202020204" pitchFamily="34" charset="0"/>
              <a:buChar char="•"/>
            </a:pPr>
            <a:r>
              <a:rPr lang="en-US" altLang="en-US" sz="2200" dirty="0" err="1">
                <a:latin typeface="Arial" panose="020B0604020202020204" pitchFamily="34" charset="0"/>
                <a:cs typeface="Arial" panose="020B0604020202020204" pitchFamily="34" charset="0"/>
              </a:rPr>
              <a:t>Kháng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lực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hệ</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thống</a:t>
            </a:r>
            <a:r>
              <a:rPr lang="en-US" altLang="en-US" sz="2200" dirty="0">
                <a:latin typeface="Arial" panose="020B0604020202020204" pitchFamily="34" charset="0"/>
                <a:cs typeface="Arial" panose="020B0604020202020204" pitchFamily="34" charset="0"/>
              </a:rPr>
              <a:t> &gt; </a:t>
            </a:r>
            <a:r>
              <a:rPr lang="en-US" altLang="en-US" sz="2200" dirty="0" err="1">
                <a:latin typeface="Arial" panose="020B0604020202020204" pitchFamily="34" charset="0"/>
                <a:cs typeface="Arial" panose="020B0604020202020204" pitchFamily="34" charset="0"/>
              </a:rPr>
              <a:t>kháng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lực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phổi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Máu</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được</a:t>
            </a:r>
            <a:r>
              <a:rPr lang="en-US" altLang="en-US" sz="2200" dirty="0">
                <a:latin typeface="Arial" panose="020B0604020202020204" pitchFamily="34" charset="0"/>
                <a:cs typeface="Arial" panose="020B0604020202020204" pitchFamily="34" charset="0"/>
              </a:rPr>
              <a:t> oxy </a:t>
            </a:r>
            <a:r>
              <a:rPr lang="en-US" altLang="en-US" sz="2200" dirty="0" err="1">
                <a:latin typeface="Arial" panose="020B0604020202020204" pitchFamily="34" charset="0"/>
                <a:cs typeface="Arial" panose="020B0604020202020204" pitchFamily="34" charset="0"/>
              </a:rPr>
              <a:t>hóa</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từ</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tim</a:t>
            </a:r>
            <a:r>
              <a:rPr lang="en-US" altLang="en-US" sz="2200" dirty="0">
                <a:latin typeface="Arial" panose="020B0604020202020204" pitchFamily="34" charset="0"/>
                <a:cs typeface="Arial" panose="020B0604020202020204" pitchFamily="34" charset="0"/>
              </a:rPr>
              <a:t> TT </a:t>
            </a:r>
            <a:r>
              <a:rPr lang="en-US" altLang="en-US" sz="2200" dirty="0">
                <a:latin typeface="Arial" panose="020B0604020202020204" pitchFamily="34" charset="0"/>
                <a:cs typeface="Arial" panose="020B0604020202020204" pitchFamily="34" charset="0"/>
                <a:sym typeface="Symbol" pitchFamily="2" charset="2"/>
              </a:rPr>
              <a:t> ĐMC  ÔĐM  ĐMP </a:t>
            </a:r>
          </a:p>
          <a:p>
            <a:pPr marL="800100" lvl="1" indent="-342900">
              <a:lnSpc>
                <a:spcPct val="150000"/>
              </a:lnSpc>
              <a:spcBef>
                <a:spcPct val="50000"/>
              </a:spcBef>
              <a:buFont typeface="Arial" panose="020B0604020202020204" pitchFamily="34" charset="0"/>
              <a:buChar char="•"/>
            </a:pPr>
            <a:r>
              <a:rPr lang="en-US" altLang="en-US" sz="2200" dirty="0" err="1">
                <a:latin typeface="Arial" panose="020B0604020202020204" pitchFamily="34" charset="0"/>
                <a:cs typeface="Arial" panose="020B0604020202020204" pitchFamily="34" charset="0"/>
                <a:sym typeface="Symbol" pitchFamily="2" charset="2"/>
              </a:rPr>
              <a:t>Kháng</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lực</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phổi</a:t>
            </a:r>
            <a:r>
              <a:rPr lang="en-US" altLang="en-US" sz="2200" dirty="0">
                <a:latin typeface="Arial" panose="020B0604020202020204" pitchFamily="34" charset="0"/>
                <a:cs typeface="Arial" panose="020B0604020202020204" pitchFamily="34" charset="0"/>
                <a:sym typeface="Symbol" pitchFamily="2" charset="2"/>
              </a:rPr>
              <a:t> &gt; </a:t>
            </a:r>
            <a:r>
              <a:rPr lang="en-US" altLang="en-US" sz="2200" dirty="0" err="1">
                <a:latin typeface="Arial" panose="020B0604020202020204" pitchFamily="34" charset="0"/>
                <a:cs typeface="Arial" panose="020B0604020202020204" pitchFamily="34" charset="0"/>
                <a:sym typeface="Symbol" pitchFamily="2" charset="2"/>
              </a:rPr>
              <a:t>Kháng</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lực</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hệ</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thống</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Máu</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được</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ít</a:t>
            </a:r>
            <a:r>
              <a:rPr lang="en-US" altLang="en-US" sz="2200" dirty="0">
                <a:latin typeface="Arial" panose="020B0604020202020204" pitchFamily="34" charset="0"/>
                <a:cs typeface="Arial" panose="020B0604020202020204" pitchFamily="34" charset="0"/>
                <a:sym typeface="Symbol" pitchFamily="2" charset="2"/>
              </a:rPr>
              <a:t> oxy </a:t>
            </a:r>
            <a:r>
              <a:rPr lang="en-US" altLang="en-US" sz="2200" dirty="0" err="1">
                <a:latin typeface="Arial" panose="020B0604020202020204" pitchFamily="34" charset="0"/>
                <a:cs typeface="Arial" panose="020B0604020202020204" pitchFamily="34" charset="0"/>
                <a:sym typeface="Symbol" pitchFamily="2" charset="2"/>
              </a:rPr>
              <a:t>hóa</a:t>
            </a:r>
            <a:r>
              <a:rPr lang="en-US" altLang="en-US" sz="2200" dirty="0">
                <a:latin typeface="Arial" panose="020B0604020202020204" pitchFamily="34" charset="0"/>
                <a:cs typeface="Arial" panose="020B0604020202020204" pitchFamily="34" charset="0"/>
                <a:sym typeface="Symbol" pitchFamily="2" charset="2"/>
              </a:rPr>
              <a:t> </a:t>
            </a:r>
            <a:r>
              <a:rPr lang="en-US" altLang="en-US" sz="2200" dirty="0" err="1">
                <a:latin typeface="Arial" panose="020B0604020202020204" pitchFamily="34" charset="0"/>
                <a:cs typeface="Arial" panose="020B0604020202020204" pitchFamily="34" charset="0"/>
                <a:sym typeface="Symbol" pitchFamily="2" charset="2"/>
              </a:rPr>
              <a:t>từ</a:t>
            </a:r>
            <a:r>
              <a:rPr lang="en-US" altLang="en-US" sz="2200" dirty="0">
                <a:latin typeface="Arial" panose="020B0604020202020204" pitchFamily="34" charset="0"/>
                <a:cs typeface="Arial" panose="020B0604020202020204" pitchFamily="34" charset="0"/>
                <a:sym typeface="Symbol" pitchFamily="2" charset="2"/>
              </a:rPr>
              <a:t> TP    ĐMP  ÔĐM  ĐMC </a:t>
            </a:r>
            <a:r>
              <a:rPr lang="en-US" altLang="en-US" sz="2200" dirty="0" err="1">
                <a:latin typeface="Arial" panose="020B0604020202020204" pitchFamily="34" charset="0"/>
                <a:cs typeface="Arial" panose="020B0604020202020204" pitchFamily="34" charset="0"/>
                <a:sym typeface="Symbol" pitchFamily="2" charset="2"/>
              </a:rPr>
              <a:t>xuống</a:t>
            </a:r>
            <a:endParaRPr lang="en-US" altLang="en-US" sz="2200" dirty="0">
              <a:latin typeface="Arial" panose="020B0604020202020204" pitchFamily="34" charset="0"/>
              <a:cs typeface="Arial" panose="020B0604020202020204" pitchFamily="34" charset="0"/>
              <a:sym typeface="Symbol" pitchFamily="2" charset="2"/>
            </a:endParaRPr>
          </a:p>
        </p:txBody>
      </p:sp>
    </p:spTree>
    <p:extLst>
      <p:ext uri="{BB962C8B-B14F-4D97-AF65-F5344CB8AC3E}">
        <p14:creationId xmlns:p14="http://schemas.microsoft.com/office/powerpoint/2010/main" val="23918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CDF949-6B62-4047-8C3D-95817D0D1DF7}"/>
              </a:ext>
            </a:extLst>
          </p:cNvPr>
          <p:cNvSpPr txBox="1"/>
          <p:nvPr/>
        </p:nvSpPr>
        <p:spPr>
          <a:xfrm>
            <a:off x="674752" y="2069812"/>
            <a:ext cx="10913166" cy="3538213"/>
          </a:xfrm>
          <a:prstGeom prst="rect">
            <a:avLst/>
          </a:prstGeom>
          <a:noFill/>
        </p:spPr>
        <p:txBody>
          <a:bodyPr wrap="square" rtlCol="0">
            <a:spAutoFit/>
          </a:bodyPr>
          <a:lstStyle/>
          <a:p>
            <a:pPr marL="514350" indent="-514350" algn="just">
              <a:lnSpc>
                <a:spcPct val="150000"/>
              </a:lnSpc>
              <a:buAutoNum type="arabicPeriod"/>
            </a:pPr>
            <a:r>
              <a:rPr lang="vi-VN" sz="2600" dirty="0">
                <a:latin typeface="Arial" panose="020B0604020202020204" pitchFamily="34" charset="0"/>
                <a:cs typeface="Arial" panose="020B0604020202020204" pitchFamily="34" charset="0"/>
              </a:rPr>
              <a:t>Phân loại và lý giải được các nguyên nhân gây tím trên lâm sàng</a:t>
            </a:r>
          </a:p>
          <a:p>
            <a:pPr marL="514350" indent="-514350" algn="just">
              <a:lnSpc>
                <a:spcPct val="150000"/>
              </a:lnSpc>
              <a:buAutoNum type="arabicPeriod"/>
            </a:pPr>
            <a:r>
              <a:rPr lang="vi-VN" sz="2600" dirty="0">
                <a:latin typeface="Arial" panose="020B0604020202020204" pitchFamily="34" charset="0"/>
                <a:cs typeface="Arial" panose="020B0604020202020204" pitchFamily="34" charset="0"/>
              </a:rPr>
              <a:t>Phân tích cơ chế gây tím trong tật tim bẩm sinh </a:t>
            </a:r>
          </a:p>
          <a:p>
            <a:pPr marL="514350" indent="-514350" algn="just">
              <a:lnSpc>
                <a:spcPct val="150000"/>
              </a:lnSpc>
              <a:buAutoNum type="arabicPeriod"/>
            </a:pPr>
            <a:r>
              <a:rPr lang="vi-VN" sz="2600" dirty="0">
                <a:latin typeface="Arial" panose="020B0604020202020204" pitchFamily="34" charset="0"/>
                <a:cs typeface="Arial" panose="020B0604020202020204" pitchFamily="34" charset="0"/>
              </a:rPr>
              <a:t>Chẩn đoán được bệnh TBS tím thường gặp nhất: Tứ chứng Fallot</a:t>
            </a:r>
          </a:p>
          <a:p>
            <a:pPr marL="514350" indent="-514350" algn="just">
              <a:lnSpc>
                <a:spcPct val="150000"/>
              </a:lnSpc>
              <a:buFontTx/>
              <a:buAutoNum type="arabicPeriod"/>
            </a:pPr>
            <a:r>
              <a:rPr lang="en-VN" sz="2600" dirty="0">
                <a:latin typeface="Arial" panose="020B0604020202020204" pitchFamily="34" charset="0"/>
                <a:cs typeface="Arial" panose="020B0604020202020204" pitchFamily="34" charset="0"/>
              </a:rPr>
              <a:t>Chẩn </a:t>
            </a:r>
            <a:r>
              <a:rPr lang="vi-VN" sz="2600" dirty="0">
                <a:latin typeface="Arial" panose="020B0604020202020204" pitchFamily="34" charset="0"/>
                <a:cs typeface="Arial" panose="020B0604020202020204" pitchFamily="34" charset="0"/>
              </a:rPr>
              <a:t>đoán và xử trí được biến chứng cơn tím thiếu oxy</a:t>
            </a:r>
          </a:p>
          <a:p>
            <a:pPr marL="514350" indent="-514350" algn="just">
              <a:lnSpc>
                <a:spcPct val="150000"/>
              </a:lnSpc>
              <a:buAutoNum type="arabicPeriod"/>
            </a:pPr>
            <a:r>
              <a:rPr lang="vi-VN" sz="2600" dirty="0">
                <a:latin typeface="Arial" panose="020B0604020202020204" pitchFamily="34" charset="0"/>
                <a:cs typeface="Arial" panose="020B0604020202020204" pitchFamily="34" charset="0"/>
              </a:rPr>
              <a:t>Đưa ra hướng điều trị can thiệp trên bệnh Tứ chứng Fallot</a:t>
            </a:r>
          </a:p>
          <a:p>
            <a:pPr algn="just">
              <a:lnSpc>
                <a:spcPct val="150000"/>
              </a:lnSpc>
            </a:pPr>
            <a:endParaRPr lang="en-US" sz="22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92FDEA0-BE36-D348-B0A8-D6C3F18DBC87}"/>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MỤC TIÊU HỌC TẬP </a:t>
            </a:r>
          </a:p>
        </p:txBody>
      </p:sp>
    </p:spTree>
    <p:extLst>
      <p:ext uri="{BB962C8B-B14F-4D97-AF65-F5344CB8AC3E}">
        <p14:creationId xmlns:p14="http://schemas.microsoft.com/office/powerpoint/2010/main" val="173590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1138086" y="1585140"/>
            <a:ext cx="10368116" cy="4830763"/>
          </a:xfrm>
        </p:spPr>
        <p:txBody>
          <a:bodyPr wrap="square" numCol="1" anchor="t" anchorCtr="0" compatLnSpc="1">
            <a:prstTxWarp prst="textNoShape">
              <a:avLst/>
            </a:prstTxWarp>
            <a:normAutofit/>
          </a:bodyPr>
          <a:lstStyle/>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Tím</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chuyên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biệt</a:t>
            </a:r>
            <a:r>
              <a:rPr lang="en-US" altLang="en-US" sz="2400" b="1" i="1" dirty="0">
                <a:highlight>
                  <a:srgbClr val="FFFF00"/>
                </a:highlight>
                <a:latin typeface="Arial" panose="020B0604020202020204" pitchFamily="34" charset="0"/>
                <a:cs typeface="Arial" panose="020B0604020202020204" pitchFamily="34" charset="0"/>
              </a:rPr>
              <a:t>: </a:t>
            </a:r>
          </a:p>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Tuần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hoàn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hệ</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thống</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phụ</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thuộc</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ống</a:t>
            </a:r>
            <a:r>
              <a:rPr lang="en-US" altLang="en-US" sz="2400" b="1" i="1" dirty="0">
                <a:highlight>
                  <a:srgbClr val="FFFF00"/>
                </a:highlight>
                <a:latin typeface="Arial" panose="020B0604020202020204" pitchFamily="34" charset="0"/>
                <a:cs typeface="Arial" panose="020B0604020202020204" pitchFamily="34" charset="0"/>
              </a:rPr>
              <a:t> ĐM</a:t>
            </a:r>
            <a:r>
              <a:rPr lang="en-US" altLang="en-US" sz="2000" dirty="0">
                <a:latin typeface="Tahoma" panose="020B0604030504040204" pitchFamily="34" charset="0"/>
                <a:cs typeface="Tahoma" panose="020B0604030504040204" pitchFamily="34" charset="0"/>
              </a:rPr>
              <a:t>	</a:t>
            </a:r>
            <a:endParaRPr lang="en-US" altLang="en-US" dirty="0">
              <a:solidFill>
                <a:srgbClr val="0000FF"/>
              </a:solidFill>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7" name="Picture 6">
            <a:extLst>
              <a:ext uri="{FF2B5EF4-FFF2-40B4-BE49-F238E27FC236}">
                <a16:creationId xmlns:a16="http://schemas.microsoft.com/office/drawing/2014/main" id="{900F93F4-54F1-7947-8EDE-D4064DBF1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092" y="3125015"/>
            <a:ext cx="8683796" cy="2990962"/>
          </a:xfrm>
          <a:prstGeom prst="rect">
            <a:avLst/>
          </a:prstGeom>
        </p:spPr>
      </p:pic>
    </p:spTree>
    <p:extLst>
      <p:ext uri="{BB962C8B-B14F-4D97-AF65-F5344CB8AC3E}">
        <p14:creationId xmlns:p14="http://schemas.microsoft.com/office/powerpoint/2010/main" val="258281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ECC8F3EB-ABAB-BE4A-B57A-C0251AC7370E}"/>
              </a:ext>
            </a:extLst>
          </p:cNvPr>
          <p:cNvSpPr>
            <a:spLocks noGrp="1" noChangeArrowheads="1"/>
          </p:cNvSpPr>
          <p:nvPr>
            <p:ph idx="1"/>
          </p:nvPr>
        </p:nvSpPr>
        <p:spPr bwMode="auto">
          <a:xfrm>
            <a:off x="340713" y="1585140"/>
            <a:ext cx="11165489" cy="4830763"/>
          </a:xfrm>
        </p:spPr>
        <p:txBody>
          <a:bodyPr wrap="square" numCol="1" anchor="t" anchorCtr="0" compatLnSpc="1">
            <a:prstTxWarp prst="textNoShape">
              <a:avLst/>
            </a:prstTxWarp>
            <a:normAutofit/>
          </a:bodyPr>
          <a:lstStyle/>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Tím</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chuyên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biệt</a:t>
            </a:r>
            <a:r>
              <a:rPr lang="en-US" altLang="en-US" sz="2400" b="1" i="1" dirty="0">
                <a:highlight>
                  <a:srgbClr val="FFFF00"/>
                </a:highlight>
                <a:latin typeface="Arial" panose="020B0604020202020204" pitchFamily="34" charset="0"/>
                <a:cs typeface="Arial" panose="020B0604020202020204" pitchFamily="34" charset="0"/>
              </a:rPr>
              <a:t>: </a:t>
            </a:r>
          </a:p>
          <a:p>
            <a:pPr>
              <a:lnSpc>
                <a:spcPct val="150000"/>
              </a:lnSpc>
              <a:buFont typeface="Wingdings 2" pitchFamily="2" charset="2"/>
              <a:buNone/>
            </a:pPr>
            <a:r>
              <a:rPr lang="en-US" altLang="en-US" sz="2400" b="1" i="1" dirty="0" err="1">
                <a:highlight>
                  <a:srgbClr val="FFFF00"/>
                </a:highlight>
                <a:latin typeface="Arial" panose="020B0604020202020204" pitchFamily="34" charset="0"/>
                <a:cs typeface="Arial" panose="020B0604020202020204" pitchFamily="34" charset="0"/>
              </a:rPr>
              <a:t>Hoán</a:t>
            </a:r>
            <a:r>
              <a:rPr lang="en-US" altLang="en-US" sz="2400" b="1" i="1" dirty="0">
                <a:highlight>
                  <a:srgbClr val="FFFF00"/>
                </a:highlight>
                <a:latin typeface="Arial" panose="020B0604020202020204" pitchFamily="34" charset="0"/>
                <a:cs typeface="Arial" panose="020B0604020202020204" pitchFamily="34" charset="0"/>
              </a:rPr>
              <a:t> </a:t>
            </a:r>
            <a:r>
              <a:rPr lang="en-US" altLang="en-US" sz="2400" b="1" i="1" dirty="0" err="1">
                <a:highlight>
                  <a:srgbClr val="FFFF00"/>
                </a:highlight>
                <a:latin typeface="Arial" panose="020B0604020202020204" pitchFamily="34" charset="0"/>
                <a:cs typeface="Arial" panose="020B0604020202020204" pitchFamily="34" charset="0"/>
              </a:rPr>
              <a:t>vị</a:t>
            </a:r>
            <a:r>
              <a:rPr lang="en-US" altLang="en-US" sz="2400" b="1" i="1" dirty="0">
                <a:highlight>
                  <a:srgbClr val="FFFF00"/>
                </a:highlight>
                <a:latin typeface="Arial" panose="020B0604020202020204" pitchFamily="34" charset="0"/>
                <a:cs typeface="Arial" panose="020B0604020202020204" pitchFamily="34" charset="0"/>
              </a:rPr>
              <a:t> ĐĐM- ÔĐM- TAP</a:t>
            </a:r>
            <a:endParaRPr lang="en-US" altLang="en-US" dirty="0">
              <a:solidFill>
                <a:srgbClr val="0000FF"/>
              </a:solidFill>
              <a:latin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FFB0CAE5-479A-314F-87C2-602F6B7FC221}"/>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11" name="Picture 10" descr="D:\BO MON NHI\LOGO TRƯỜNG\20191021_Logo Bo Mon Nhi.png">
            <a:extLst>
              <a:ext uri="{FF2B5EF4-FFF2-40B4-BE49-F238E27FC236}">
                <a16:creationId xmlns:a16="http://schemas.microsoft.com/office/drawing/2014/main" id="{634B3C60-DD44-0E46-B924-141FAAE51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7AC1F49-3731-A844-BAB7-77EB845830D4}"/>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3" name="Picture 2" descr="Diagram&#10;&#10;Description automatically generated">
            <a:extLst>
              <a:ext uri="{FF2B5EF4-FFF2-40B4-BE49-F238E27FC236}">
                <a16:creationId xmlns:a16="http://schemas.microsoft.com/office/drawing/2014/main" id="{B9C221C8-2D09-B94C-85E3-A2AA50A7E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2155" y="2578196"/>
            <a:ext cx="6582686" cy="3971868"/>
          </a:xfrm>
          <a:prstGeom prst="rect">
            <a:avLst/>
          </a:prstGeom>
        </p:spPr>
      </p:pic>
      <p:sp>
        <p:nvSpPr>
          <p:cNvPr id="5" name="Rectangle 4">
            <a:extLst>
              <a:ext uri="{FF2B5EF4-FFF2-40B4-BE49-F238E27FC236}">
                <a16:creationId xmlns:a16="http://schemas.microsoft.com/office/drawing/2014/main" id="{DEF51495-545A-414F-AB42-39158A04C791}"/>
              </a:ext>
            </a:extLst>
          </p:cNvPr>
          <p:cNvSpPr/>
          <p:nvPr/>
        </p:nvSpPr>
        <p:spPr>
          <a:xfrm>
            <a:off x="340713" y="2904278"/>
            <a:ext cx="4822934" cy="3779946"/>
          </a:xfrm>
          <a:prstGeom prst="rect">
            <a:avLst/>
          </a:prstGeom>
        </p:spPr>
        <p:txBody>
          <a:bodyPr wrap="square">
            <a:spAutoFit/>
          </a:bodyPr>
          <a:lstStyle/>
          <a:p>
            <a:pPr lvl="1">
              <a:lnSpc>
                <a:spcPct val="150000"/>
              </a:lnSpc>
              <a:spcBef>
                <a:spcPct val="50000"/>
              </a:spcBef>
              <a:buFontTx/>
              <a:buNone/>
            </a:pPr>
            <a:r>
              <a:rPr lang="en-US" altLang="en-US" b="1" u="sng" dirty="0" err="1">
                <a:latin typeface="Arial" panose="020B0604020202020204" pitchFamily="34" charset="0"/>
                <a:cs typeface="Arial" panose="020B0604020202020204" pitchFamily="34" charset="0"/>
              </a:rPr>
              <a:t>Sinh</a:t>
            </a:r>
            <a:r>
              <a:rPr lang="en-US" altLang="en-US" b="1" u="sng" dirty="0">
                <a:latin typeface="Arial" panose="020B0604020202020204" pitchFamily="34" charset="0"/>
                <a:cs typeface="Arial" panose="020B0604020202020204" pitchFamily="34" charset="0"/>
              </a:rPr>
              <a:t> </a:t>
            </a:r>
            <a:r>
              <a:rPr lang="en-US" altLang="en-US" b="1" u="sng" dirty="0" err="1">
                <a:latin typeface="Arial" panose="020B0604020202020204" pitchFamily="34" charset="0"/>
                <a:cs typeface="Arial" panose="020B0604020202020204" pitchFamily="34" charset="0"/>
              </a:rPr>
              <a:t>lý</a:t>
            </a:r>
            <a:r>
              <a:rPr lang="en-US" altLang="en-US" b="1" u="sng" dirty="0">
                <a:latin typeface="Arial" panose="020B0604020202020204" pitchFamily="34" charset="0"/>
                <a:cs typeface="Arial" panose="020B0604020202020204" pitchFamily="34" charset="0"/>
              </a:rPr>
              <a:t> </a:t>
            </a:r>
            <a:r>
              <a:rPr lang="en-US" altLang="en-US" b="1" u="sng" dirty="0" err="1">
                <a:latin typeface="Arial" panose="020B0604020202020204" pitchFamily="34" charset="0"/>
                <a:cs typeface="Arial" panose="020B0604020202020204" pitchFamily="34" charset="0"/>
              </a:rPr>
              <a:t>b</a:t>
            </a:r>
            <a:r>
              <a:rPr lang="en-US" altLang="en-US" b="1" dirty="0" err="1">
                <a:latin typeface="Arial" panose="020B0604020202020204" pitchFamily="34" charset="0"/>
                <a:cs typeface="Arial" panose="020B0604020202020204" pitchFamily="34" charset="0"/>
              </a:rPr>
              <a:t>ệ</a:t>
            </a:r>
            <a:r>
              <a:rPr lang="en-US" altLang="en-US" b="1" u="sng" dirty="0" err="1">
                <a:latin typeface="Arial" panose="020B0604020202020204" pitchFamily="34" charset="0"/>
                <a:cs typeface="Arial" panose="020B0604020202020204" pitchFamily="34" charset="0"/>
              </a:rPr>
              <a:t>nh</a:t>
            </a:r>
            <a:endParaRPr lang="en-US" altLang="en-US" b="1" u="sng" dirty="0">
              <a:latin typeface="Arial" panose="020B0604020202020204" pitchFamily="34" charset="0"/>
              <a:cs typeface="Arial" panose="020B0604020202020204" pitchFamily="34" charset="0"/>
            </a:endParaRPr>
          </a:p>
          <a:p>
            <a:pPr lvl="1">
              <a:lnSpc>
                <a:spcPct val="150000"/>
              </a:lnSpc>
              <a:spcBef>
                <a:spcPct val="50000"/>
              </a:spcBef>
            </a:pPr>
            <a:r>
              <a:rPr lang="en-US" altLang="en-US" dirty="0" err="1">
                <a:latin typeface="Arial" panose="020B0604020202020204" pitchFamily="34" charset="0"/>
                <a:cs typeface="Arial" panose="020B0604020202020204" pitchFamily="34" charset="0"/>
              </a:rPr>
              <a:t>Máu</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ít</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được</a:t>
            </a:r>
            <a:r>
              <a:rPr lang="en-US" altLang="en-US" dirty="0">
                <a:latin typeface="Arial" panose="020B0604020202020204" pitchFamily="34" charset="0"/>
                <a:cs typeface="Arial" panose="020B0604020202020204" pitchFamily="34" charset="0"/>
              </a:rPr>
              <a:t> oxy </a:t>
            </a:r>
            <a:r>
              <a:rPr lang="en-US" altLang="en-US" dirty="0" err="1">
                <a:latin typeface="Arial" panose="020B0604020202020204" pitchFamily="34" charset="0"/>
                <a:cs typeface="Arial" panose="020B0604020202020204" pitchFamily="34" charset="0"/>
              </a:rPr>
              <a:t>hóa</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từ</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tim</a:t>
            </a:r>
            <a:r>
              <a:rPr lang="en-US" altLang="en-US" dirty="0">
                <a:latin typeface="Arial" panose="020B0604020202020204" pitchFamily="34" charset="0"/>
                <a:cs typeface="Arial" panose="020B0604020202020204" pitchFamily="34" charset="0"/>
              </a:rPr>
              <a:t> P </a:t>
            </a:r>
            <a:r>
              <a:rPr lang="en-US" altLang="en-US" dirty="0">
                <a:latin typeface="Arial" panose="020B0604020202020204" pitchFamily="34" charset="0"/>
                <a:cs typeface="Arial" panose="020B0604020202020204" pitchFamily="34" charset="0"/>
                <a:sym typeface="Symbol" pitchFamily="2" charset="2"/>
              </a:rPr>
              <a:t> ĐMC  ÔĐM  ĐMP </a:t>
            </a:r>
          </a:p>
          <a:p>
            <a:pPr lvl="1">
              <a:lnSpc>
                <a:spcPct val="150000"/>
              </a:lnSpc>
              <a:spcBef>
                <a:spcPct val="50000"/>
              </a:spcBef>
            </a:pPr>
            <a:r>
              <a:rPr lang="en-US" altLang="en-US" dirty="0" err="1">
                <a:latin typeface="Arial" panose="020B0604020202020204" pitchFamily="34" charset="0"/>
                <a:cs typeface="Arial" panose="020B0604020202020204" pitchFamily="34" charset="0"/>
                <a:sym typeface="Symbol" pitchFamily="2" charset="2"/>
              </a:rPr>
              <a:t>Máu</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được</a:t>
            </a:r>
            <a:r>
              <a:rPr lang="en-US" altLang="en-US" dirty="0">
                <a:latin typeface="Arial" panose="020B0604020202020204" pitchFamily="34" charset="0"/>
                <a:cs typeface="Arial" panose="020B0604020202020204" pitchFamily="34" charset="0"/>
                <a:sym typeface="Symbol" pitchFamily="2" charset="2"/>
              </a:rPr>
              <a:t> oxy </a:t>
            </a:r>
            <a:r>
              <a:rPr lang="en-US" altLang="en-US" dirty="0" err="1">
                <a:latin typeface="Arial" panose="020B0604020202020204" pitchFamily="34" charset="0"/>
                <a:cs typeface="Arial" panose="020B0604020202020204" pitchFamily="34" charset="0"/>
                <a:sym typeface="Symbol" pitchFamily="2" charset="2"/>
              </a:rPr>
              <a:t>hóa</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từ</a:t>
            </a:r>
            <a:r>
              <a:rPr lang="en-US" altLang="en-US" dirty="0">
                <a:latin typeface="Arial" panose="020B0604020202020204" pitchFamily="34" charset="0"/>
                <a:cs typeface="Arial" panose="020B0604020202020204" pitchFamily="34" charset="0"/>
                <a:sym typeface="Symbol" pitchFamily="2" charset="2"/>
              </a:rPr>
              <a:t> TMP  </a:t>
            </a:r>
            <a:r>
              <a:rPr lang="en-US" altLang="en-US" dirty="0" err="1">
                <a:latin typeface="Arial" panose="020B0604020202020204" pitchFamily="34" charset="0"/>
                <a:cs typeface="Arial" panose="020B0604020202020204" pitchFamily="34" charset="0"/>
                <a:sym typeface="Symbol" pitchFamily="2" charset="2"/>
              </a:rPr>
              <a:t>nhĩ</a:t>
            </a:r>
            <a:r>
              <a:rPr lang="en-US" altLang="en-US" dirty="0">
                <a:latin typeface="Arial" panose="020B0604020202020204" pitchFamily="34" charset="0"/>
                <a:cs typeface="Arial" panose="020B0604020202020204" pitchFamily="34" charset="0"/>
                <a:sym typeface="Symbol" pitchFamily="2" charset="2"/>
              </a:rPr>
              <a:t> T  </a:t>
            </a:r>
            <a:r>
              <a:rPr lang="en-US" altLang="en-US" dirty="0" err="1">
                <a:latin typeface="Arial" panose="020B0604020202020204" pitchFamily="34" charset="0"/>
                <a:cs typeface="Arial" panose="020B0604020202020204" pitchFamily="34" charset="0"/>
                <a:sym typeface="Symbol" pitchFamily="2" charset="2"/>
              </a:rPr>
              <a:t>lỗ</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bầu</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dục</a:t>
            </a:r>
            <a:r>
              <a:rPr lang="en-US" altLang="en-US" dirty="0">
                <a:latin typeface="Arial" panose="020B0604020202020204" pitchFamily="34" charset="0"/>
                <a:cs typeface="Arial" panose="020B0604020202020204" pitchFamily="34" charset="0"/>
                <a:sym typeface="Symbol" pitchFamily="2" charset="2"/>
              </a:rPr>
              <a:t>  </a:t>
            </a:r>
            <a:r>
              <a:rPr lang="en-US" altLang="en-US" dirty="0" err="1">
                <a:latin typeface="Arial" panose="020B0604020202020204" pitchFamily="34" charset="0"/>
                <a:cs typeface="Arial" panose="020B0604020202020204" pitchFamily="34" charset="0"/>
                <a:sym typeface="Symbol" pitchFamily="2" charset="2"/>
              </a:rPr>
              <a:t>tim</a:t>
            </a:r>
            <a:r>
              <a:rPr lang="en-US" altLang="en-US" dirty="0">
                <a:latin typeface="Arial" panose="020B0604020202020204" pitchFamily="34" charset="0"/>
                <a:cs typeface="Arial" panose="020B0604020202020204" pitchFamily="34" charset="0"/>
                <a:sym typeface="Symbol" pitchFamily="2" charset="2"/>
              </a:rPr>
              <a:t> P </a:t>
            </a:r>
            <a:r>
              <a:rPr lang="en-US" altLang="en-US" dirty="0" err="1">
                <a:latin typeface="Arial" panose="020B0604020202020204" pitchFamily="34" charset="0"/>
                <a:cs typeface="Arial" panose="020B0604020202020204" pitchFamily="34" charset="0"/>
                <a:sym typeface="Symbol" pitchFamily="2" charset="2"/>
              </a:rPr>
              <a:t>hoặc</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từ</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thất</a:t>
            </a:r>
            <a:r>
              <a:rPr lang="en-US" altLang="en-US" dirty="0">
                <a:latin typeface="Arial" panose="020B0604020202020204" pitchFamily="34" charset="0"/>
                <a:cs typeface="Arial" panose="020B0604020202020204" pitchFamily="34" charset="0"/>
                <a:sym typeface="Symbol" pitchFamily="2" charset="2"/>
              </a:rPr>
              <a:t> T  TLT  </a:t>
            </a:r>
            <a:r>
              <a:rPr lang="en-US" altLang="en-US" dirty="0" err="1">
                <a:latin typeface="Arial" panose="020B0604020202020204" pitchFamily="34" charset="0"/>
                <a:cs typeface="Arial" panose="020B0604020202020204" pitchFamily="34" charset="0"/>
                <a:sym typeface="Symbol" pitchFamily="2" charset="2"/>
              </a:rPr>
              <a:t>tim</a:t>
            </a:r>
            <a:r>
              <a:rPr lang="en-US" altLang="en-US" dirty="0">
                <a:latin typeface="Arial" panose="020B0604020202020204" pitchFamily="34" charset="0"/>
                <a:cs typeface="Arial" panose="020B0604020202020204" pitchFamily="34" charset="0"/>
                <a:sym typeface="Symbol" pitchFamily="2" charset="2"/>
              </a:rPr>
              <a:t> P</a:t>
            </a:r>
          </a:p>
          <a:p>
            <a:pPr lvl="1">
              <a:lnSpc>
                <a:spcPct val="150000"/>
              </a:lnSpc>
              <a:spcBef>
                <a:spcPct val="50000"/>
              </a:spcBef>
            </a:pPr>
            <a:r>
              <a:rPr lang="en-US" altLang="en-US" dirty="0" err="1">
                <a:latin typeface="Arial" panose="020B0604020202020204" pitchFamily="34" charset="0"/>
                <a:cs typeface="Arial" panose="020B0604020202020204" pitchFamily="34" charset="0"/>
                <a:sym typeface="Symbol" pitchFamily="2" charset="2"/>
              </a:rPr>
              <a:t>Kháng</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lực</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mạch</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phổi</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đủ</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cao</a:t>
            </a:r>
            <a:r>
              <a:rPr lang="en-US" altLang="en-US" dirty="0">
                <a:latin typeface="Arial" panose="020B0604020202020204" pitchFamily="34" charset="0"/>
                <a:cs typeface="Arial" panose="020B0604020202020204" pitchFamily="34" charset="0"/>
                <a:sym typeface="Symbol" pitchFamily="2" charset="2"/>
              </a:rPr>
              <a:t>  </a:t>
            </a:r>
            <a:r>
              <a:rPr lang="en-US" altLang="en-US" dirty="0" err="1">
                <a:latin typeface="Arial" panose="020B0604020202020204" pitchFamily="34" charset="0"/>
                <a:cs typeface="Arial" panose="020B0604020202020204" pitchFamily="34" charset="0"/>
                <a:sym typeface="Symbol" pitchFamily="2" charset="2"/>
              </a:rPr>
              <a:t>máu</a:t>
            </a:r>
            <a:r>
              <a:rPr lang="en-US" altLang="en-US" dirty="0">
                <a:latin typeface="Arial" panose="020B0604020202020204" pitchFamily="34" charset="0"/>
                <a:cs typeface="Arial" panose="020B0604020202020204" pitchFamily="34" charset="0"/>
                <a:sym typeface="Symbol" pitchFamily="2" charset="2"/>
              </a:rPr>
              <a:t> </a:t>
            </a:r>
            <a:r>
              <a:rPr lang="en-US" altLang="en-US" dirty="0" err="1">
                <a:latin typeface="Arial" panose="020B0604020202020204" pitchFamily="34" charset="0"/>
                <a:cs typeface="Arial" panose="020B0604020202020204" pitchFamily="34" charset="0"/>
                <a:sym typeface="Symbol" pitchFamily="2" charset="2"/>
              </a:rPr>
              <a:t>từ</a:t>
            </a:r>
            <a:r>
              <a:rPr lang="en-US" altLang="en-US" dirty="0">
                <a:latin typeface="Arial" panose="020B0604020202020204" pitchFamily="34" charset="0"/>
                <a:cs typeface="Arial" panose="020B0604020202020204" pitchFamily="34" charset="0"/>
                <a:sym typeface="Symbol" pitchFamily="2" charset="2"/>
              </a:rPr>
              <a:t> ĐMP  ÔĐM  ĐMC </a:t>
            </a:r>
            <a:r>
              <a:rPr lang="en-US" altLang="en-US" dirty="0" err="1">
                <a:latin typeface="Arial" panose="020B0604020202020204" pitchFamily="34" charset="0"/>
                <a:cs typeface="Arial" panose="020B0604020202020204" pitchFamily="34" charset="0"/>
                <a:sym typeface="Symbol" pitchFamily="2" charset="2"/>
              </a:rPr>
              <a:t>xuống</a:t>
            </a:r>
            <a:endParaRPr lang="en-US" altLang="en-US" dirty="0">
              <a:latin typeface="Arial" panose="020B0604020202020204" pitchFamily="34" charset="0"/>
              <a:cs typeface="Arial" panose="020B0604020202020204" pitchFamily="34" charset="0"/>
              <a:sym typeface="Symbol" pitchFamily="2" charset="2"/>
            </a:endParaRPr>
          </a:p>
        </p:txBody>
      </p:sp>
    </p:spTree>
    <p:extLst>
      <p:ext uri="{BB962C8B-B14F-4D97-AF65-F5344CB8AC3E}">
        <p14:creationId xmlns:p14="http://schemas.microsoft.com/office/powerpoint/2010/main" val="317347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2</a:t>
            </a:r>
          </a:p>
        </p:txBody>
      </p:sp>
      <p:sp>
        <p:nvSpPr>
          <p:cNvPr id="5" name="Rectangle 4">
            <a:extLst>
              <a:ext uri="{FF2B5EF4-FFF2-40B4-BE49-F238E27FC236}">
                <a16:creationId xmlns:a16="http://schemas.microsoft.com/office/drawing/2014/main" id="{0207FE2C-4F61-2E42-AE92-C4C93B72E107}"/>
              </a:ext>
            </a:extLst>
          </p:cNvPr>
          <p:cNvSpPr/>
          <p:nvPr/>
        </p:nvSpPr>
        <p:spPr>
          <a:xfrm>
            <a:off x="993914" y="2506317"/>
            <a:ext cx="8977558" cy="2110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sym typeface="Wingdings" pitchFamily="2" charset="2"/>
              </a:rPr>
              <a:t>TÍM</a:t>
            </a:r>
            <a:endParaRPr lang="en-VN" b="1" dirty="0">
              <a:solidFill>
                <a:schemeClr val="tx1"/>
              </a:solidFill>
              <a:latin typeface="Arial" panose="020B0604020202020204" pitchFamily="34" charset="0"/>
              <a:cs typeface="Arial" panose="020B0604020202020204" pitchFamily="34" charset="0"/>
            </a:endParaRP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TÍM TRUNG ƯƠNG</a:t>
            </a: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NGUYÊN NHÂN: VIÊM TIỂU PHẾ QUẢN + TIM BẨM SINH </a:t>
            </a: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NHÓM 1: TỨ CHỨNG FALLOT</a:t>
            </a:r>
          </a:p>
        </p:txBody>
      </p:sp>
    </p:spTree>
    <p:extLst>
      <p:ext uri="{BB962C8B-B14F-4D97-AF65-F5344CB8AC3E}">
        <p14:creationId xmlns:p14="http://schemas.microsoft.com/office/powerpoint/2010/main" val="1383815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page2image5793376">
            <a:extLst>
              <a:ext uri="{FF2B5EF4-FFF2-40B4-BE49-F238E27FC236}">
                <a16:creationId xmlns:a16="http://schemas.microsoft.com/office/drawing/2014/main" id="{8476BDF0-AB43-814A-ABA1-26BC0B329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page2image5793792">
            <a:extLst>
              <a:ext uri="{FF2B5EF4-FFF2-40B4-BE49-F238E27FC236}">
                <a16:creationId xmlns:a16="http://schemas.microsoft.com/office/drawing/2014/main" id="{3B6602AE-54AA-0B44-97C8-2EBBE49D4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descr="page2image5794416">
            <a:extLst>
              <a:ext uri="{FF2B5EF4-FFF2-40B4-BE49-F238E27FC236}">
                <a16:creationId xmlns:a16="http://schemas.microsoft.com/office/drawing/2014/main" id="{8F2ED7EA-B48A-1D45-A25A-F411EAE7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page2image5794832">
            <a:extLst>
              <a:ext uri="{FF2B5EF4-FFF2-40B4-BE49-F238E27FC236}">
                <a16:creationId xmlns:a16="http://schemas.microsoft.com/office/drawing/2014/main" id="{CDF7689D-E7AF-E149-9882-155C981BA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0471EEB-20C4-4E45-957A-FDE2EED079B3}"/>
              </a:ext>
            </a:extLst>
          </p:cNvPr>
          <p:cNvSpPr/>
          <p:nvPr/>
        </p:nvSpPr>
        <p:spPr>
          <a:xfrm>
            <a:off x="2179982" y="255893"/>
            <a:ext cx="7832034" cy="12559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HC TẮC NGHẼN HÔ HẤP DƯỚI</a:t>
            </a:r>
          </a:p>
        </p:txBody>
      </p:sp>
      <p:sp>
        <p:nvSpPr>
          <p:cNvPr id="12" name="Rectangle 11">
            <a:extLst>
              <a:ext uri="{FF2B5EF4-FFF2-40B4-BE49-F238E27FC236}">
                <a16:creationId xmlns:a16="http://schemas.microsoft.com/office/drawing/2014/main" id="{C12F2A3E-D3A8-4845-889B-2066878ABE71}"/>
              </a:ext>
            </a:extLst>
          </p:cNvPr>
          <p:cNvSpPr/>
          <p:nvPr/>
        </p:nvSpPr>
        <p:spPr>
          <a:xfrm>
            <a:off x="397867" y="2488158"/>
            <a:ext cx="6096000" cy="3686394"/>
          </a:xfrm>
          <a:prstGeom prst="rect">
            <a:avLst/>
          </a:prstGeom>
        </p:spPr>
        <p:txBody>
          <a:bodyPr>
            <a:spAutoFit/>
          </a:bodyPr>
          <a:lstStyle/>
          <a:p>
            <a:endParaRPr lang="vi-VN" b="1" i="1" dirty="0">
              <a:highlight>
                <a:srgbClr val="FFFF00"/>
              </a:highlight>
            </a:endParaRPr>
          </a:p>
          <a:p>
            <a:pPr>
              <a:lnSpc>
                <a:spcPct val="150000"/>
              </a:lnSpc>
            </a:pPr>
            <a:r>
              <a:rPr lang="en-US" sz="2800" dirty="0">
                <a:latin typeface="Arial" panose="020B0604020202020204" pitchFamily="34" charset="0"/>
                <a:cs typeface="Arial" panose="020B0604020202020204" pitchFamily="34" charset="0"/>
              </a:rPr>
              <a:t>1. </a:t>
            </a:r>
            <a:r>
              <a:rPr lang="en-US" sz="2800" dirty="0" err="1">
                <a:latin typeface="Arial" panose="020B0604020202020204" pitchFamily="34" charset="0"/>
                <a:cs typeface="Arial" panose="020B0604020202020204" pitchFamily="34" charset="0"/>
              </a:rPr>
              <a:t>Viêm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quản</a:t>
            </a:r>
            <a:endParaRPr lang="en-US" sz="2800"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2. </a:t>
            </a:r>
            <a:r>
              <a:rPr lang="en-US" sz="2800" dirty="0" err="1">
                <a:latin typeface="Arial" panose="020B0604020202020204" pitchFamily="34" charset="0"/>
                <a:cs typeface="Arial" panose="020B0604020202020204" pitchFamily="34" charset="0"/>
              </a:rPr>
              <a:t>Viêm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phổi</a:t>
            </a:r>
            <a:endParaRPr lang="en-US" sz="2800"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3. Hen </a:t>
            </a:r>
            <a:r>
              <a:rPr lang="en-US" sz="2800" dirty="0" err="1">
                <a:latin typeface="Arial" panose="020B0604020202020204" pitchFamily="34" charset="0"/>
                <a:cs typeface="Arial" panose="020B0604020202020204" pitchFamily="34" charset="0"/>
              </a:rPr>
              <a:t>nhũ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a:t>
            </a:r>
            <a:r>
              <a:rPr lang="en-US" sz="2800" dirty="0">
                <a:latin typeface="Arial" panose="020B0604020202020204" pitchFamily="34" charset="0"/>
                <a:cs typeface="Arial" panose="020B0604020202020204" pitchFamily="34" charset="0"/>
              </a:rPr>
              <a:t> </a:t>
            </a:r>
          </a:p>
          <a:p>
            <a:r>
              <a:rPr lang="vi-VN" sz="2800" b="1" dirty="0">
                <a:highlight>
                  <a:srgbClr val="FFFF00"/>
                </a:highlight>
              </a:rPr>
              <a:t> </a:t>
            </a:r>
          </a:p>
          <a:p>
            <a:endParaRPr lang="en-US" dirty="0">
              <a:highlight>
                <a:srgbClr val="FFFF00"/>
              </a:highlight>
            </a:endParaRPr>
          </a:p>
          <a:p>
            <a:pPr>
              <a:lnSpc>
                <a:spcPct val="150000"/>
              </a:lnSpc>
              <a:spcBef>
                <a:spcPct val="50000"/>
              </a:spcBef>
            </a:pPr>
            <a:endParaRPr lang="en-US" altLang="en-US" sz="2400" dirty="0">
              <a:latin typeface="Arial" panose="020B0604020202020204" pitchFamily="34" charset="0"/>
            </a:endParaRPr>
          </a:p>
        </p:txBody>
      </p:sp>
      <p:sp>
        <p:nvSpPr>
          <p:cNvPr id="6" name="Rectangle 5">
            <a:extLst>
              <a:ext uri="{FF2B5EF4-FFF2-40B4-BE49-F238E27FC236}">
                <a16:creationId xmlns:a16="http://schemas.microsoft.com/office/drawing/2014/main" id="{DCAFF7E9-89A1-7D41-9181-FA31CA867B63}"/>
              </a:ext>
            </a:extLst>
          </p:cNvPr>
          <p:cNvSpPr/>
          <p:nvPr/>
        </p:nvSpPr>
        <p:spPr>
          <a:xfrm>
            <a:off x="3841461" y="6079129"/>
            <a:ext cx="8229298" cy="584775"/>
          </a:xfrm>
          <a:prstGeom prst="rect">
            <a:avLst/>
          </a:prstGeom>
        </p:spPr>
        <p:txBody>
          <a:bodyPr wrap="square">
            <a:spAutoFit/>
          </a:bodyPr>
          <a:lstStyle/>
          <a:p>
            <a:r>
              <a:rPr lang="en-US" sz="1600" b="1" i="1" dirty="0" err="1">
                <a:solidFill>
                  <a:srgbClr val="0070C0"/>
                </a:solidFill>
                <a:latin typeface="Arial" panose="020B0604020202020204" pitchFamily="34" charset="0"/>
                <a:ea typeface="Times New Roman" panose="02020603050405020304" pitchFamily="18" charset="0"/>
                <a:cs typeface="Arial" panose="020B0604020202020204" pitchFamily="34" charset="0"/>
              </a:rPr>
              <a:t>Oo</a:t>
            </a:r>
            <a:r>
              <a:rPr lang="en-US" sz="1600" b="1" i="1" dirty="0">
                <a:solidFill>
                  <a:srgbClr val="0070C0"/>
                </a:solidFill>
                <a:latin typeface="Arial" panose="020B0604020202020204" pitchFamily="34" charset="0"/>
                <a:ea typeface="Times New Roman" panose="02020603050405020304" pitchFamily="18" charset="0"/>
                <a:cs typeface="Arial" panose="020B0604020202020204" pitchFamily="34" charset="0"/>
              </a:rPr>
              <a:t> S. and Le </a:t>
            </a:r>
            <a:r>
              <a:rPr lang="en-US" sz="1600" b="1" i="1" dirty="0" err="1">
                <a:solidFill>
                  <a:srgbClr val="0070C0"/>
                </a:solidFill>
                <a:latin typeface="Arial" panose="020B0604020202020204" pitchFamily="34" charset="0"/>
                <a:ea typeface="Times New Roman" panose="02020603050405020304" pitchFamily="18" charset="0"/>
                <a:cs typeface="Arial" panose="020B0604020202020204" pitchFamily="34" charset="0"/>
              </a:rPr>
              <a:t>Souëf</a:t>
            </a:r>
            <a:r>
              <a:rPr lang="en-US" sz="1600" b="1" i="1" dirty="0">
                <a:solidFill>
                  <a:srgbClr val="0070C0"/>
                </a:solidFill>
                <a:latin typeface="Arial" panose="020B0604020202020204" pitchFamily="34" charset="0"/>
                <a:ea typeface="Times New Roman" panose="02020603050405020304" pitchFamily="18" charset="0"/>
                <a:cs typeface="Arial" panose="020B0604020202020204" pitchFamily="34" charset="0"/>
              </a:rPr>
              <a:t> P (2015). “The wheezing child: an algorithm”. Australian Family Physician, 44: 360-364.</a:t>
            </a:r>
            <a:r>
              <a:rPr lang="en-VN" sz="1600" b="1" i="1" dirty="0">
                <a:solidFill>
                  <a:srgbClr val="0070C0"/>
                </a:solidFill>
                <a:latin typeface="Arial" panose="020B0604020202020204" pitchFamily="34" charset="0"/>
                <a:cs typeface="Arial" panose="020B0604020202020204" pitchFamily="34" charset="0"/>
              </a:rPr>
              <a:t> </a:t>
            </a:r>
          </a:p>
        </p:txBody>
      </p:sp>
      <p:pic>
        <p:nvPicPr>
          <p:cNvPr id="13" name="Picture 6" descr="D:\BO MON NHI\LOGO TRƯỜNG\20191021_Logo Bo Mon Nhi.png">
            <a:extLst>
              <a:ext uri="{FF2B5EF4-FFF2-40B4-BE49-F238E27FC236}">
                <a16:creationId xmlns:a16="http://schemas.microsoft.com/office/drawing/2014/main" id="{5F36A8BC-EEF7-954B-9334-BB57951E6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41ECBB25-478C-7D4C-AE3E-73B4FD4496B3}"/>
              </a:ext>
            </a:extLst>
          </p:cNvPr>
          <p:cNvPicPr>
            <a:picLocks noChangeAspect="1"/>
          </p:cNvPicPr>
          <p:nvPr/>
        </p:nvPicPr>
        <p:blipFill>
          <a:blip r:embed="rId4"/>
          <a:stretch>
            <a:fillRect/>
          </a:stretch>
        </p:blipFill>
        <p:spPr>
          <a:xfrm>
            <a:off x="55338" y="36212"/>
            <a:ext cx="1561729" cy="1507068"/>
          </a:xfrm>
          <a:prstGeom prst="roundRect">
            <a:avLst>
              <a:gd name="adj" fmla="val 0"/>
            </a:avLst>
          </a:prstGeom>
          <a:effectLst/>
        </p:spPr>
      </p:pic>
      <p:pic>
        <p:nvPicPr>
          <p:cNvPr id="14" name="Picture 13" descr="Diagram&#10;&#10;Description automatically generated">
            <a:extLst>
              <a:ext uri="{FF2B5EF4-FFF2-40B4-BE49-F238E27FC236}">
                <a16:creationId xmlns:a16="http://schemas.microsoft.com/office/drawing/2014/main" id="{46E956C1-4A52-B842-B45D-1EC2C1F5E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4406" y="2065103"/>
            <a:ext cx="6636414" cy="3228985"/>
          </a:xfrm>
          <a:prstGeom prst="rect">
            <a:avLst/>
          </a:prstGeom>
        </p:spPr>
      </p:pic>
    </p:spTree>
    <p:extLst>
      <p:ext uri="{BB962C8B-B14F-4D97-AF65-F5344CB8AC3E}">
        <p14:creationId xmlns:p14="http://schemas.microsoft.com/office/powerpoint/2010/main" val="321702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38300" y="3379615"/>
            <a:ext cx="1389611" cy="670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TÍM</a:t>
            </a:r>
          </a:p>
        </p:txBody>
      </p:sp>
      <p:sp>
        <p:nvSpPr>
          <p:cNvPr id="8" name="Oval 7"/>
          <p:cNvSpPr/>
          <p:nvPr/>
        </p:nvSpPr>
        <p:spPr>
          <a:xfrm>
            <a:off x="2293627" y="3440285"/>
            <a:ext cx="123825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GLLM</a:t>
            </a:r>
          </a:p>
        </p:txBody>
      </p:sp>
      <p:sp>
        <p:nvSpPr>
          <p:cNvPr id="11" name="Oval 10"/>
          <p:cNvSpPr/>
          <p:nvPr/>
        </p:nvSpPr>
        <p:spPr>
          <a:xfrm>
            <a:off x="4231171" y="3202160"/>
            <a:ext cx="1390649"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latin typeface="Arial" panose="020B0604020202020204" pitchFamily="34" charset="0"/>
                <a:cs typeface="Arial" pitchFamily="34" charset="0"/>
              </a:rPr>
              <a:t>KO</a:t>
            </a:r>
          </a:p>
          <a:p>
            <a:pPr algn="ctr"/>
            <a:r>
              <a:rPr lang="en-US" b="1" dirty="0">
                <a:latin typeface="Arial" panose="020B0604020202020204" pitchFamily="34" charset="0"/>
                <a:cs typeface="Arial" pitchFamily="34" charset="0"/>
              </a:rPr>
              <a:t>TAP</a:t>
            </a:r>
          </a:p>
        </p:txBody>
      </p:sp>
      <p:sp>
        <p:nvSpPr>
          <p:cNvPr id="14" name="Oval 13"/>
          <p:cNvSpPr/>
          <p:nvPr/>
        </p:nvSpPr>
        <p:spPr>
          <a:xfrm>
            <a:off x="6911804" y="3118114"/>
            <a:ext cx="1676400" cy="1266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TIM PHẢI</a:t>
            </a:r>
          </a:p>
        </p:txBody>
      </p:sp>
      <p:cxnSp>
        <p:nvCxnSpPr>
          <p:cNvPr id="16" name="Straight Arrow Connector 15"/>
          <p:cNvCxnSpPr/>
          <p:nvPr/>
        </p:nvCxnSpPr>
        <p:spPr>
          <a:xfrm>
            <a:off x="1627911" y="3732477"/>
            <a:ext cx="666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539332" y="3745085"/>
            <a:ext cx="66675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647702" y="3732477"/>
            <a:ext cx="1228726"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88204" y="3764135"/>
            <a:ext cx="5905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311639" y="2689126"/>
            <a:ext cx="2504900" cy="2150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
              <a:defRPr/>
            </a:pPr>
            <a:r>
              <a:rPr lang="en-US" sz="2000" b="1" dirty="0">
                <a:solidFill>
                  <a:schemeClr val="bg1"/>
                </a:solidFill>
                <a:latin typeface="Times New Roman (Body)"/>
              </a:rPr>
              <a:t>TC FALLOT</a:t>
            </a:r>
          </a:p>
          <a:p>
            <a:pPr marL="285750" indent="-285750">
              <a:buFont typeface="Wingdings" pitchFamily="2" charset="2"/>
              <a:buChar char="§"/>
              <a:defRPr/>
            </a:pPr>
            <a:r>
              <a:rPr lang="en-US" sz="2000" b="1" dirty="0">
                <a:solidFill>
                  <a:schemeClr val="bg1"/>
                </a:solidFill>
                <a:latin typeface="Times New Roman (Body)"/>
              </a:rPr>
              <a:t>TEO PHÔI + TLT</a:t>
            </a:r>
          </a:p>
          <a:p>
            <a:pPr marL="285750" indent="-285750">
              <a:buFont typeface="Wingdings" pitchFamily="2" charset="2"/>
              <a:buChar char="§"/>
              <a:defRPr/>
            </a:pPr>
            <a:r>
              <a:rPr lang="en-US" sz="2000" b="1" dirty="0">
                <a:solidFill>
                  <a:schemeClr val="bg1"/>
                </a:solidFill>
                <a:latin typeface="Times New Roman (Body)"/>
              </a:rPr>
              <a:t>EBSTEIN</a:t>
            </a:r>
          </a:p>
          <a:p>
            <a:pPr marL="285750" indent="-285750">
              <a:buFont typeface="Wingdings" pitchFamily="2" charset="2"/>
              <a:buChar char="§"/>
              <a:defRPr/>
            </a:pPr>
            <a:r>
              <a:rPr lang="en-US" sz="2000" b="1" dirty="0">
                <a:solidFill>
                  <a:schemeClr val="bg1"/>
                </a:solidFill>
                <a:latin typeface="Times New Roman (Body)"/>
              </a:rPr>
              <a:t>HẸP VAN ĐMP NẶNG</a:t>
            </a:r>
          </a:p>
          <a:p>
            <a:endParaRPr lang="en-US" sz="2000" b="1" dirty="0">
              <a:latin typeface="Arial" pitchFamily="34" charset="0"/>
              <a:cs typeface="Arial" pitchFamily="34" charset="0"/>
            </a:endParaRPr>
          </a:p>
        </p:txBody>
      </p:sp>
      <p:pic>
        <p:nvPicPr>
          <p:cNvPr id="15" name="Picture 14">
            <a:extLst>
              <a:ext uri="{FF2B5EF4-FFF2-40B4-BE49-F238E27FC236}">
                <a16:creationId xmlns:a16="http://schemas.microsoft.com/office/drawing/2014/main" id="{ED58BB3A-37BB-3748-96E9-BAA3FB07296F}"/>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17" name="Picture 16" descr="D:\BO MON NHI\LOGO TRƯỜNG\20191021_Logo Bo Mon Nhi.png">
            <a:extLst>
              <a:ext uri="{FF2B5EF4-FFF2-40B4-BE49-F238E27FC236}">
                <a16:creationId xmlns:a16="http://schemas.microsoft.com/office/drawing/2014/main" id="{8539F8BE-00E9-7649-9E07-F97DDB468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9662464F-7C46-BB4B-AF28-BC4B22B8908F}"/>
              </a:ext>
            </a:extLst>
          </p:cNvPr>
          <p:cNvSpPr/>
          <p:nvPr/>
        </p:nvSpPr>
        <p:spPr>
          <a:xfrm>
            <a:off x="4206082" y="288129"/>
            <a:ext cx="4535706"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TBS</a:t>
            </a:r>
          </a:p>
        </p:txBody>
      </p:sp>
    </p:spTree>
    <p:extLst>
      <p:ext uri="{BB962C8B-B14F-4D97-AF65-F5344CB8AC3E}">
        <p14:creationId xmlns:p14="http://schemas.microsoft.com/office/powerpoint/2010/main" val="182839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34FAB1F-875D-AC4C-84E4-23C424A1CC76}"/>
              </a:ext>
            </a:extLst>
          </p:cNvPr>
          <p:cNvSpPr/>
          <p:nvPr/>
        </p:nvSpPr>
        <p:spPr>
          <a:xfrm>
            <a:off x="2999061" y="489134"/>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3</a:t>
            </a:r>
          </a:p>
        </p:txBody>
      </p:sp>
      <p:sp>
        <p:nvSpPr>
          <p:cNvPr id="8" name="Content Placeholder 2">
            <a:extLst>
              <a:ext uri="{FF2B5EF4-FFF2-40B4-BE49-F238E27FC236}">
                <a16:creationId xmlns:a16="http://schemas.microsoft.com/office/drawing/2014/main" id="{ABFA7D0A-59E6-B44E-BD61-CCCA9D7F7621}"/>
              </a:ext>
            </a:extLst>
          </p:cNvPr>
          <p:cNvSpPr txBox="1">
            <a:spLocks noChangeArrowheads="1"/>
          </p:cNvSpPr>
          <p:nvPr/>
        </p:nvSpPr>
        <p:spPr bwMode="auto">
          <a:xfrm>
            <a:off x="2764153" y="1815248"/>
            <a:ext cx="7010400" cy="1054146"/>
          </a:xfrm>
          <a:prstGeom prst="rect">
            <a:avLst/>
          </a:prstGeom>
        </p:spPr>
        <p:txBody>
          <a:bodyPr vert="horz" wrap="square" lIns="91440" tIns="45720" rIns="91440" bIns="45720" numCol="1" rtlCol="0" anchor="t" anchorCtr="0" compatLnSpc="1">
            <a:prstTxWarp prst="textNoShape">
              <a:avLst/>
            </a:prstTxWarp>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buFont typeface="Wingdings 2" pitchFamily="2" charset="2"/>
              <a:buNone/>
            </a:pPr>
            <a:r>
              <a:rPr lang="en-US" altLang="en-US" b="1" i="1" dirty="0" err="1">
                <a:latin typeface="Arial" panose="020B0604020202020204" pitchFamily="34" charset="0"/>
                <a:cs typeface="Arial" panose="020B0604020202020204" pitchFamily="34" charset="0"/>
              </a:rPr>
              <a:t>Bệnh</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nhi</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có</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biến</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chứng</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cơn</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tím</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thiếu</a:t>
            </a:r>
            <a:r>
              <a:rPr lang="en-US" altLang="en-US" b="1" i="1" dirty="0">
                <a:latin typeface="Arial" panose="020B0604020202020204" pitchFamily="34" charset="0"/>
                <a:cs typeface="Arial" panose="020B0604020202020204" pitchFamily="34" charset="0"/>
              </a:rPr>
              <a:t> oxy </a:t>
            </a:r>
            <a:r>
              <a:rPr lang="en-US" altLang="en-US" b="1" i="1" dirty="0" err="1">
                <a:latin typeface="Arial" panose="020B0604020202020204" pitchFamily="34" charset="0"/>
                <a:cs typeface="Arial" panose="020B0604020202020204" pitchFamily="34" charset="0"/>
              </a:rPr>
              <a:t>không</a:t>
            </a:r>
            <a:r>
              <a:rPr lang="en-US" altLang="en-US" b="1" i="1" dirty="0">
                <a:latin typeface="Arial" panose="020B0604020202020204" pitchFamily="34" charset="0"/>
                <a:cs typeface="Arial" panose="020B0604020202020204" pitchFamily="34" charset="0"/>
              </a:rPr>
              <a:t>?</a:t>
            </a:r>
          </a:p>
        </p:txBody>
      </p:sp>
      <p:sp>
        <p:nvSpPr>
          <p:cNvPr id="2" name="Oval 1">
            <a:extLst>
              <a:ext uri="{FF2B5EF4-FFF2-40B4-BE49-F238E27FC236}">
                <a16:creationId xmlns:a16="http://schemas.microsoft.com/office/drawing/2014/main" id="{1A251F6B-64E1-674E-9D3C-108624243F33}"/>
              </a:ext>
            </a:extLst>
          </p:cNvPr>
          <p:cNvSpPr/>
          <p:nvPr/>
        </p:nvSpPr>
        <p:spPr>
          <a:xfrm>
            <a:off x="6096000" y="3280508"/>
            <a:ext cx="4439478" cy="217335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VN" b="1" dirty="0">
                <a:solidFill>
                  <a:schemeClr val="tx1"/>
                </a:solidFill>
                <a:latin typeface="Arial" panose="020B0604020202020204" pitchFamily="34" charset="0"/>
                <a:cs typeface="Arial" panose="020B0604020202020204" pitchFamily="34" charset="0"/>
              </a:rPr>
              <a:t>CƠN TÍM THIẾU OXY</a:t>
            </a:r>
          </a:p>
          <a:p>
            <a:pPr marL="342900" indent="-342900">
              <a:lnSpc>
                <a:spcPct val="150000"/>
              </a:lnSpc>
              <a:buAutoNum type="arabicPeriod"/>
            </a:pPr>
            <a:r>
              <a:rPr lang="en-VN" b="1" dirty="0">
                <a:solidFill>
                  <a:schemeClr val="tx1"/>
                </a:solidFill>
                <a:latin typeface="Arial" panose="020B0604020202020204" pitchFamily="34" charset="0"/>
                <a:cs typeface="Arial" panose="020B0604020202020204" pitchFamily="34" charset="0"/>
              </a:rPr>
              <a:t>THIẾU MÁU NẶNG</a:t>
            </a:r>
          </a:p>
          <a:p>
            <a:pPr marL="342900" indent="-342900">
              <a:lnSpc>
                <a:spcPct val="150000"/>
              </a:lnSpc>
              <a:buAutoNum type="arabicPeriod"/>
            </a:pPr>
            <a:r>
              <a:rPr lang="en-VN" b="1" dirty="0">
                <a:solidFill>
                  <a:schemeClr val="tx1"/>
                </a:solidFill>
                <a:latin typeface="Arial" panose="020B0604020202020204" pitchFamily="34" charset="0"/>
                <a:cs typeface="Arial" panose="020B0604020202020204" pitchFamily="34" charset="0"/>
              </a:rPr>
              <a:t>VIÊM PHỔI NẶNG</a:t>
            </a:r>
          </a:p>
        </p:txBody>
      </p:sp>
      <p:sp>
        <p:nvSpPr>
          <p:cNvPr id="3" name="Rectangle 2">
            <a:extLst>
              <a:ext uri="{FF2B5EF4-FFF2-40B4-BE49-F238E27FC236}">
                <a16:creationId xmlns:a16="http://schemas.microsoft.com/office/drawing/2014/main" id="{51DDACE2-8786-874E-8512-46F26A0D133D}"/>
              </a:ext>
            </a:extLst>
          </p:cNvPr>
          <p:cNvSpPr/>
          <p:nvPr/>
        </p:nvSpPr>
        <p:spPr>
          <a:xfrm>
            <a:off x="1086679" y="2646972"/>
            <a:ext cx="2654282" cy="83488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VN" b="1" dirty="0">
                <a:solidFill>
                  <a:schemeClr val="tx1"/>
                </a:solidFill>
                <a:latin typeface="Arial" panose="020B0604020202020204" pitchFamily="34" charset="0"/>
                <a:cs typeface="Arial" panose="020B0604020202020204" pitchFamily="34" charset="0"/>
              </a:rPr>
              <a:t>  TỨ CHỨNG FALLOT</a:t>
            </a:r>
          </a:p>
        </p:txBody>
      </p:sp>
      <p:cxnSp>
        <p:nvCxnSpPr>
          <p:cNvPr id="9" name="Elbow Connector 8">
            <a:extLst>
              <a:ext uri="{FF2B5EF4-FFF2-40B4-BE49-F238E27FC236}">
                <a16:creationId xmlns:a16="http://schemas.microsoft.com/office/drawing/2014/main" id="{C3329841-7054-F343-B761-5A9C1BFD775A}"/>
              </a:ext>
            </a:extLst>
          </p:cNvPr>
          <p:cNvCxnSpPr>
            <a:cxnSpLocks/>
          </p:cNvCxnSpPr>
          <p:nvPr/>
        </p:nvCxnSpPr>
        <p:spPr>
          <a:xfrm>
            <a:off x="3753267" y="3179330"/>
            <a:ext cx="2218693" cy="1187857"/>
          </a:xfrm>
          <a:prstGeom prst="bentConnector3">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319C38C-6791-2240-9F9D-FC7176CD11ED}"/>
              </a:ext>
            </a:extLst>
          </p:cNvPr>
          <p:cNvSpPr/>
          <p:nvPr/>
        </p:nvSpPr>
        <p:spPr>
          <a:xfrm>
            <a:off x="4268275" y="2527175"/>
            <a:ext cx="2001078" cy="195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b="1" dirty="0">
              <a:solidFill>
                <a:schemeClr val="tx1"/>
              </a:solidFill>
              <a:latin typeface="Arial" panose="020B0604020202020204" pitchFamily="34" charset="0"/>
              <a:cs typeface="Arial" panose="020B0604020202020204" pitchFamily="34" charset="0"/>
            </a:endParaRPr>
          </a:p>
          <a:p>
            <a:pPr algn="ctr"/>
            <a:endParaRPr lang="en-VN" b="1" dirty="0">
              <a:solidFill>
                <a:schemeClr val="tx1"/>
              </a:solidFill>
              <a:latin typeface="Arial" panose="020B0604020202020204" pitchFamily="34" charset="0"/>
              <a:cs typeface="Arial" panose="020B0604020202020204" pitchFamily="34" charset="0"/>
            </a:endParaRPr>
          </a:p>
          <a:p>
            <a:pPr algn="ctr"/>
            <a:r>
              <a:rPr lang="en-VN" b="1" dirty="0">
                <a:solidFill>
                  <a:schemeClr val="tx1"/>
                </a:solidFill>
                <a:latin typeface="Arial" panose="020B0604020202020204" pitchFamily="34" charset="0"/>
                <a:cs typeface="Arial" panose="020B0604020202020204" pitchFamily="34" charset="0"/>
              </a:rPr>
              <a:t>TÍM NẶNG HƠN</a:t>
            </a:r>
          </a:p>
        </p:txBody>
      </p:sp>
      <p:sp>
        <p:nvSpPr>
          <p:cNvPr id="11" name="Down Arrow 10">
            <a:extLst>
              <a:ext uri="{FF2B5EF4-FFF2-40B4-BE49-F238E27FC236}">
                <a16:creationId xmlns:a16="http://schemas.microsoft.com/office/drawing/2014/main" id="{D654145E-61AE-EE4C-A901-37BED7596765}"/>
              </a:ext>
            </a:extLst>
          </p:cNvPr>
          <p:cNvSpPr/>
          <p:nvPr/>
        </p:nvSpPr>
        <p:spPr>
          <a:xfrm>
            <a:off x="2342854" y="3481859"/>
            <a:ext cx="477079" cy="887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9CA8E9D6-4D1C-A948-B5AA-26299161CD75}"/>
              </a:ext>
            </a:extLst>
          </p:cNvPr>
          <p:cNvSpPr/>
          <p:nvPr/>
        </p:nvSpPr>
        <p:spPr>
          <a:xfrm>
            <a:off x="567062" y="4442646"/>
            <a:ext cx="4028661" cy="217335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VN" b="1" dirty="0">
                <a:solidFill>
                  <a:schemeClr val="tx1"/>
                </a:solidFill>
                <a:latin typeface="Arial" panose="020B0604020202020204" pitchFamily="34" charset="0"/>
                <a:cs typeface="Arial" panose="020B0604020202020204" pitchFamily="34" charset="0"/>
              </a:rPr>
              <a:t>Mức độ hẹp buồng thoát thất phải</a:t>
            </a:r>
          </a:p>
          <a:p>
            <a:pPr marL="285750" indent="-285750">
              <a:buFont typeface="Arial" panose="020B0604020202020204" pitchFamily="34" charset="0"/>
              <a:buChar char="•"/>
            </a:pPr>
            <a:r>
              <a:rPr lang="en-VN" b="1" dirty="0">
                <a:solidFill>
                  <a:schemeClr val="tx1"/>
                </a:solidFill>
                <a:latin typeface="Arial" panose="020B0604020202020204" pitchFamily="34" charset="0"/>
                <a:cs typeface="Arial" panose="020B0604020202020204" pitchFamily="34" charset="0"/>
              </a:rPr>
              <a:t>Kích thước lỗ thông liên thất</a:t>
            </a:r>
          </a:p>
          <a:p>
            <a:pPr marL="285750" indent="-285750">
              <a:buFont typeface="Arial" panose="020B0604020202020204" pitchFamily="34" charset="0"/>
              <a:buChar char="•"/>
            </a:pPr>
            <a:r>
              <a:rPr lang="en-VN" b="1" dirty="0">
                <a:solidFill>
                  <a:schemeClr val="tx1"/>
                </a:solidFill>
                <a:latin typeface="Arial" panose="020B0604020202020204" pitchFamily="34" charset="0"/>
                <a:cs typeface="Arial" panose="020B0604020202020204" pitchFamily="34" charset="0"/>
              </a:rPr>
              <a:t>Máu có độ bão hoà oxy thấp đi vào ĐMC</a:t>
            </a:r>
          </a:p>
        </p:txBody>
      </p:sp>
    </p:spTree>
    <p:extLst>
      <p:ext uri="{BB962C8B-B14F-4D97-AF65-F5344CB8AC3E}">
        <p14:creationId xmlns:p14="http://schemas.microsoft.com/office/powerpoint/2010/main" val="1438489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34FAB1F-875D-AC4C-84E4-23C424A1CC76}"/>
              </a:ext>
            </a:extLst>
          </p:cNvPr>
          <p:cNvSpPr/>
          <p:nvPr/>
        </p:nvSpPr>
        <p:spPr>
          <a:xfrm>
            <a:off x="3222313" y="353353"/>
            <a:ext cx="5747374"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CƠN TÍM THIẾU OXY</a:t>
            </a:r>
          </a:p>
        </p:txBody>
      </p:sp>
      <p:sp>
        <p:nvSpPr>
          <p:cNvPr id="7" name="Oval 6">
            <a:extLst>
              <a:ext uri="{FF2B5EF4-FFF2-40B4-BE49-F238E27FC236}">
                <a16:creationId xmlns:a16="http://schemas.microsoft.com/office/drawing/2014/main" id="{CEA7F653-5E41-3A46-A1F1-6B112C9468F3}"/>
              </a:ext>
            </a:extLst>
          </p:cNvPr>
          <p:cNvSpPr/>
          <p:nvPr/>
        </p:nvSpPr>
        <p:spPr>
          <a:xfrm>
            <a:off x="293583" y="1810590"/>
            <a:ext cx="2820678" cy="24384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solidFill>
                  <a:schemeClr val="tx1"/>
                </a:solidFill>
                <a:highlight>
                  <a:srgbClr val="FFFF00"/>
                </a:highlight>
                <a:latin typeface="Arial" panose="020B0604020202020204" pitchFamily="34" charset="0"/>
                <a:cs typeface="Arial" panose="020B0604020202020204" pitchFamily="34" charset="0"/>
              </a:rPr>
              <a:t>ĐIỀU KIỆN CẦN</a:t>
            </a:r>
          </a:p>
          <a:p>
            <a:pPr algn="ctr"/>
            <a:r>
              <a:rPr lang="en-VN" b="1" i="1" dirty="0">
                <a:solidFill>
                  <a:schemeClr val="tx1"/>
                </a:solidFill>
                <a:latin typeface="Arial" panose="020B0604020202020204" pitchFamily="34" charset="0"/>
                <a:cs typeface="Arial" panose="020B0604020202020204" pitchFamily="34" charset="0"/>
              </a:rPr>
              <a:t>Bệnh TBS có tắc nghẽn buồng thoát thất phải + shunt P – T trong tim</a:t>
            </a:r>
          </a:p>
        </p:txBody>
      </p:sp>
      <p:sp>
        <p:nvSpPr>
          <p:cNvPr id="10" name="Oval 9">
            <a:extLst>
              <a:ext uri="{FF2B5EF4-FFF2-40B4-BE49-F238E27FC236}">
                <a16:creationId xmlns:a16="http://schemas.microsoft.com/office/drawing/2014/main" id="{F53A4249-508B-E34C-82B2-0E5665B30BDB}"/>
              </a:ext>
            </a:extLst>
          </p:cNvPr>
          <p:cNvSpPr/>
          <p:nvPr/>
        </p:nvSpPr>
        <p:spPr>
          <a:xfrm>
            <a:off x="8969687" y="1856973"/>
            <a:ext cx="2928730" cy="234563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solidFill>
                  <a:schemeClr val="tx1"/>
                </a:solidFill>
                <a:highlight>
                  <a:srgbClr val="FFFF00"/>
                </a:highlight>
                <a:latin typeface="Arial" panose="020B0604020202020204" pitchFamily="34" charset="0"/>
                <a:cs typeface="Arial" panose="020B0604020202020204" pitchFamily="34" charset="0"/>
              </a:rPr>
              <a:t>ĐIỀU KIỆN ĐỦ</a:t>
            </a:r>
          </a:p>
          <a:p>
            <a:pPr algn="ctr"/>
            <a:r>
              <a:rPr lang="en-VN" b="1" dirty="0">
                <a:solidFill>
                  <a:schemeClr val="tx1"/>
                </a:solidFill>
                <a:latin typeface="Arial" panose="020B0604020202020204" pitchFamily="34" charset="0"/>
                <a:cs typeface="Arial" panose="020B0604020202020204" pitchFamily="34" charset="0"/>
              </a:rPr>
              <a:t>Yếu tố thuận lợi làm tăng shunt P - T</a:t>
            </a:r>
          </a:p>
        </p:txBody>
      </p:sp>
      <p:pic>
        <p:nvPicPr>
          <p:cNvPr id="21" name="Picture 20" descr="Diagram&#10;&#10;Description automatically generated">
            <a:extLst>
              <a:ext uri="{FF2B5EF4-FFF2-40B4-BE49-F238E27FC236}">
                <a16:creationId xmlns:a16="http://schemas.microsoft.com/office/drawing/2014/main" id="{3787B6C6-6294-6E4E-B423-597D7EF24D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65" y="1585140"/>
            <a:ext cx="5651342" cy="3510457"/>
          </a:xfrm>
          <a:prstGeom prst="rect">
            <a:avLst/>
          </a:prstGeom>
        </p:spPr>
      </p:pic>
      <p:sp>
        <p:nvSpPr>
          <p:cNvPr id="23" name="Rectangle 22">
            <a:extLst>
              <a:ext uri="{FF2B5EF4-FFF2-40B4-BE49-F238E27FC236}">
                <a16:creationId xmlns:a16="http://schemas.microsoft.com/office/drawing/2014/main" id="{896D0F36-C9AF-9F44-AF09-9A337059D24D}"/>
              </a:ext>
            </a:extLst>
          </p:cNvPr>
          <p:cNvSpPr/>
          <p:nvPr/>
        </p:nvSpPr>
        <p:spPr>
          <a:xfrm>
            <a:off x="3634336" y="5048876"/>
            <a:ext cx="4993999" cy="1474280"/>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solidFill>
                  <a:schemeClr val="tx1"/>
                </a:solidFill>
                <a:highlight>
                  <a:srgbClr val="FFFF00"/>
                </a:highlight>
                <a:latin typeface="Arial" panose="020B0604020202020204" pitchFamily="34" charset="0"/>
                <a:cs typeface="Arial" panose="020B0604020202020204" pitchFamily="34" charset="0"/>
              </a:rPr>
              <a:t>BIỂU HIỆN LÂM SÀNG CỦA CƠN TÍM</a:t>
            </a:r>
          </a:p>
          <a:p>
            <a:pPr algn="ctr"/>
            <a:r>
              <a:rPr lang="en-VN" sz="1400" b="1" dirty="0">
                <a:solidFill>
                  <a:schemeClr val="tx1"/>
                </a:solidFill>
                <a:latin typeface="Arial" panose="020B0604020202020204" pitchFamily="34" charset="0"/>
                <a:cs typeface="Arial" panose="020B0604020202020204" pitchFamily="34" charset="0"/>
              </a:rPr>
              <a:t>Tím nặng hơn</a:t>
            </a:r>
          </a:p>
          <a:p>
            <a:pPr algn="ctr"/>
            <a:r>
              <a:rPr lang="en-VN" sz="1400" b="1" dirty="0">
                <a:solidFill>
                  <a:schemeClr val="tx1"/>
                </a:solidFill>
                <a:latin typeface="Arial" panose="020B0604020202020204" pitchFamily="34" charset="0"/>
                <a:cs typeface="Arial" panose="020B0604020202020204" pitchFamily="34" charset="0"/>
              </a:rPr>
              <a:t>Rối loạn tri giác</a:t>
            </a:r>
          </a:p>
          <a:p>
            <a:pPr algn="ctr"/>
            <a:r>
              <a:rPr lang="en-VN" sz="1400" b="1" dirty="0">
                <a:solidFill>
                  <a:schemeClr val="tx1"/>
                </a:solidFill>
                <a:latin typeface="Arial" panose="020B0604020202020204" pitchFamily="34" charset="0"/>
                <a:cs typeface="Arial" panose="020B0604020202020204" pitchFamily="34" charset="0"/>
              </a:rPr>
              <a:t>Thở nhanh sâu</a:t>
            </a:r>
          </a:p>
          <a:p>
            <a:pPr algn="ctr"/>
            <a:r>
              <a:rPr lang="en-US" sz="1400" b="1" dirty="0" err="1">
                <a:solidFill>
                  <a:schemeClr val="tx1"/>
                </a:solidFill>
                <a:latin typeface="Arial" panose="020B0604020202020204" pitchFamily="34" charset="0"/>
                <a:cs typeface="Arial" panose="020B0604020202020204" pitchFamily="34" charset="0"/>
              </a:rPr>
              <a:t>Â</a:t>
            </a:r>
            <a:r>
              <a:rPr lang="en-VN" sz="1400" b="1" dirty="0">
                <a:solidFill>
                  <a:schemeClr val="tx1"/>
                </a:solidFill>
                <a:latin typeface="Arial" panose="020B0604020202020204" pitchFamily="34" charset="0"/>
                <a:cs typeface="Arial" panose="020B0604020202020204" pitchFamily="34" charset="0"/>
              </a:rPr>
              <a:t>m thổi nhỏ đi/không nghe thấy</a:t>
            </a:r>
          </a:p>
          <a:p>
            <a:pPr algn="ctr"/>
            <a:r>
              <a:rPr lang="en-VN" sz="1400" b="1" dirty="0">
                <a:solidFill>
                  <a:schemeClr val="tx1"/>
                </a:solidFill>
                <a:latin typeface="Arial" panose="020B0604020202020204" pitchFamily="34" charset="0"/>
                <a:cs typeface="Arial" panose="020B0604020202020204" pitchFamily="34" charset="0"/>
              </a:rPr>
              <a:t>Phổi không ran</a:t>
            </a:r>
          </a:p>
        </p:txBody>
      </p:sp>
    </p:spTree>
    <p:extLst>
      <p:ext uri="{BB962C8B-B14F-4D97-AF65-F5344CB8AC3E}">
        <p14:creationId xmlns:p14="http://schemas.microsoft.com/office/powerpoint/2010/main" val="121496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4</a:t>
            </a:r>
          </a:p>
        </p:txBody>
      </p:sp>
      <p:sp>
        <p:nvSpPr>
          <p:cNvPr id="2" name="TextBox 1">
            <a:extLst>
              <a:ext uri="{FF2B5EF4-FFF2-40B4-BE49-F238E27FC236}">
                <a16:creationId xmlns:a16="http://schemas.microsoft.com/office/drawing/2014/main" id="{68CDF949-6B62-4047-8C3D-95817D0D1DF7}"/>
              </a:ext>
            </a:extLst>
          </p:cNvPr>
          <p:cNvSpPr txBox="1"/>
          <p:nvPr/>
        </p:nvSpPr>
        <p:spPr>
          <a:xfrm>
            <a:off x="639417" y="1948070"/>
            <a:ext cx="10913166" cy="658770"/>
          </a:xfrm>
          <a:prstGeom prst="rect">
            <a:avLst/>
          </a:prstGeom>
          <a:noFill/>
        </p:spPr>
        <p:txBody>
          <a:bodyPr wrap="square" rtlCol="0">
            <a:spAutoFit/>
          </a:bodyPr>
          <a:lstStyle/>
          <a:p>
            <a:pPr algn="just">
              <a:lnSpc>
                <a:spcPct val="150000"/>
              </a:lnSpc>
            </a:pPr>
            <a:r>
              <a:rPr lang="en-VN" sz="2800" b="1" i="1" dirty="0">
                <a:latin typeface="Arial" panose="020B0604020202020204" pitchFamily="34" charset="0"/>
                <a:cs typeface="Arial" panose="020B0604020202020204" pitchFamily="34" charset="0"/>
              </a:rPr>
              <a:t>Đề nghị cận lâm sàng gì, tại sao?</a:t>
            </a:r>
          </a:p>
        </p:txBody>
      </p:sp>
      <p:sp>
        <p:nvSpPr>
          <p:cNvPr id="3" name="Rectangle 2">
            <a:extLst>
              <a:ext uri="{FF2B5EF4-FFF2-40B4-BE49-F238E27FC236}">
                <a16:creationId xmlns:a16="http://schemas.microsoft.com/office/drawing/2014/main" id="{34BE4123-FA9A-B045-B6C2-93E8B3AF1463}"/>
              </a:ext>
            </a:extLst>
          </p:cNvPr>
          <p:cNvSpPr/>
          <p:nvPr/>
        </p:nvSpPr>
        <p:spPr>
          <a:xfrm>
            <a:off x="1788651" y="3429000"/>
            <a:ext cx="9763932" cy="2014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VN" sz="2400" b="1" dirty="0">
                <a:solidFill>
                  <a:schemeClr val="tx1"/>
                </a:solidFill>
                <a:latin typeface="Arial" panose="020B0604020202020204" pitchFamily="34" charset="0"/>
                <a:cs typeface="Arial" panose="020B0604020202020204" pitchFamily="34" charset="0"/>
              </a:rPr>
              <a:t>Xét nghiệm thường quy</a:t>
            </a:r>
          </a:p>
          <a:p>
            <a:pPr marL="342900" indent="-342900">
              <a:lnSpc>
                <a:spcPct val="150000"/>
              </a:lnSpc>
              <a:buFont typeface="Arial" panose="020B0604020202020204" pitchFamily="34" charset="0"/>
              <a:buChar char="•"/>
            </a:pPr>
            <a:r>
              <a:rPr lang="en-VN" sz="2400" b="1" dirty="0">
                <a:solidFill>
                  <a:schemeClr val="tx1"/>
                </a:solidFill>
                <a:latin typeface="Arial" panose="020B0604020202020204" pitchFamily="34" charset="0"/>
                <a:cs typeface="Arial" panose="020B0604020202020204" pitchFamily="34" charset="0"/>
              </a:rPr>
              <a:t>Xét nghiêm chẩn đoán</a:t>
            </a:r>
          </a:p>
          <a:p>
            <a:pPr marL="342900" indent="-342900">
              <a:lnSpc>
                <a:spcPct val="150000"/>
              </a:lnSpc>
              <a:buFont typeface="Arial" panose="020B0604020202020204" pitchFamily="34" charset="0"/>
              <a:buChar char="•"/>
            </a:pPr>
            <a:r>
              <a:rPr lang="en-VN" sz="2400" b="1" dirty="0">
                <a:solidFill>
                  <a:schemeClr val="tx1"/>
                </a:solidFill>
                <a:latin typeface="Arial" panose="020B0604020202020204" pitchFamily="34" charset="0"/>
                <a:cs typeface="Arial" panose="020B0604020202020204" pitchFamily="34" charset="0"/>
              </a:rPr>
              <a:t>Xét nghiệm ảnh hưởng đến điều trị và tiên lượng bệnh nhân </a:t>
            </a:r>
          </a:p>
        </p:txBody>
      </p:sp>
    </p:spTree>
    <p:extLst>
      <p:ext uri="{BB962C8B-B14F-4D97-AF65-F5344CB8AC3E}">
        <p14:creationId xmlns:p14="http://schemas.microsoft.com/office/powerpoint/2010/main" val="165204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3624BC8-FDB4-455B-B143-3A2FBE5A149F}"/>
              </a:ext>
            </a:extLst>
          </p:cNvPr>
          <p:cNvGraphicFramePr>
            <a:graphicFrameLocks noGrp="1"/>
          </p:cNvGraphicFramePr>
          <p:nvPr>
            <p:ph idx="1"/>
            <p:extLst>
              <p:ext uri="{D42A27DB-BD31-4B8C-83A1-F6EECF244321}">
                <p14:modId xmlns:p14="http://schemas.microsoft.com/office/powerpoint/2010/main" val="2801231667"/>
              </p:ext>
            </p:extLst>
          </p:nvPr>
        </p:nvGraphicFramePr>
        <p:xfrm>
          <a:off x="712134" y="229597"/>
          <a:ext cx="4785800" cy="6398805"/>
        </p:xfrm>
        <a:graphic>
          <a:graphicData uri="http://schemas.openxmlformats.org/drawingml/2006/table">
            <a:tbl>
              <a:tblPr firstRow="1" firstCol="1" bandRow="1"/>
              <a:tblGrid>
                <a:gridCol w="1256151">
                  <a:extLst>
                    <a:ext uri="{9D8B030D-6E8A-4147-A177-3AD203B41FA5}">
                      <a16:colId xmlns:a16="http://schemas.microsoft.com/office/drawing/2014/main" val="1904493067"/>
                    </a:ext>
                  </a:extLst>
                </a:gridCol>
                <a:gridCol w="1301857">
                  <a:extLst>
                    <a:ext uri="{9D8B030D-6E8A-4147-A177-3AD203B41FA5}">
                      <a16:colId xmlns:a16="http://schemas.microsoft.com/office/drawing/2014/main" val="2342016016"/>
                    </a:ext>
                  </a:extLst>
                </a:gridCol>
                <a:gridCol w="1532992">
                  <a:extLst>
                    <a:ext uri="{9D8B030D-6E8A-4147-A177-3AD203B41FA5}">
                      <a16:colId xmlns:a16="http://schemas.microsoft.com/office/drawing/2014/main" val="3987189860"/>
                    </a:ext>
                  </a:extLst>
                </a:gridCol>
                <a:gridCol w="694800">
                  <a:extLst>
                    <a:ext uri="{9D8B030D-6E8A-4147-A177-3AD203B41FA5}">
                      <a16:colId xmlns:a16="http://schemas.microsoft.com/office/drawing/2014/main" val="1227241834"/>
                    </a:ext>
                  </a:extLst>
                </a:gridCol>
              </a:tblGrid>
              <a:tr h="299357">
                <a:tc>
                  <a:txBody>
                    <a:bodyPr/>
                    <a:lstStyle/>
                    <a:p>
                      <a:pPr algn="l"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WBC</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12.46</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4.0 – 10.0</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253862"/>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%NEU</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40.4</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37 – 80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118132"/>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%LYM</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45.5</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10.0 – 50.0</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318793"/>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%MONO</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9.9</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0.0 – 12.0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899438"/>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%EOS</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3.5</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 – 7</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73178"/>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%BASO</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0.7</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 – 2.5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138385"/>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#NEU</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5.04</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2.0 – 6.9</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629435"/>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#LYM</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5.67</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0.6 – 3.4</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35813"/>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#MONO</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1.23</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0.0 – 0.9</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K/uL</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595069"/>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#EOS</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0.43</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0.0 – 0.2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796419"/>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#BASO</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0.09</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0.0 – 0.20</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769030"/>
                  </a:ext>
                </a:extLst>
              </a:tr>
              <a:tr h="299357">
                <a:tc>
                  <a:txBody>
                    <a:bodyPr/>
                    <a:lstStyle/>
                    <a:p>
                      <a:pPr algn="l"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RBC</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5.86</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3.9 – 5.8</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49228"/>
                  </a:ext>
                </a:extLst>
              </a:tr>
              <a:tr h="299357">
                <a:tc>
                  <a:txBody>
                    <a:bodyPr/>
                    <a:lstStyle/>
                    <a:p>
                      <a:pPr algn="l" fontAlgn="t">
                        <a:lnSpc>
                          <a:spcPct val="107000"/>
                        </a:lnSpc>
                        <a:spcBef>
                          <a:spcPts val="0"/>
                        </a:spcBef>
                        <a:spcAft>
                          <a:spcPts val="0"/>
                        </a:spcAft>
                      </a:pPr>
                      <a:r>
                        <a:rPr lang="en-US" sz="1800" b="1" i="0" u="none" strike="noStrike">
                          <a:effectLst/>
                          <a:latin typeface="Arial" panose="020B0604020202020204" pitchFamily="34" charset="0"/>
                          <a:ea typeface="Calibri" panose="020F0502020204030204" pitchFamily="34" charset="0"/>
                          <a:cs typeface="Arial" panose="020B0604020202020204" pitchFamily="34" charset="0"/>
                        </a:rPr>
                        <a:t>HGB</a:t>
                      </a:r>
                      <a:endParaRPr lang="en-US" sz="3200" b="1"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12.6</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12.5 – 16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g/dL</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78462"/>
                  </a:ext>
                </a:extLst>
              </a:tr>
              <a:tr h="299357">
                <a:tc>
                  <a:txBody>
                    <a:bodyPr/>
                    <a:lstStyle/>
                    <a:p>
                      <a:pPr algn="l"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HCT</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39.9</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35 – 50</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845028"/>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MCV</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68.1</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83 – 92  </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fL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503789"/>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MCH</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21.5</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27 – 32 </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pg</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096947"/>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MCHC</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31.6</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32 – 35.6</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g/dL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235619"/>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RDW</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19.7</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 </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4073749"/>
                  </a:ext>
                </a:extLst>
              </a:tr>
              <a:tr h="299357">
                <a:tc>
                  <a:txBody>
                    <a:bodyPr/>
                    <a:lstStyle/>
                    <a:p>
                      <a:pPr algn="l"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PLT</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267</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130 – 400 </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K/</a:t>
                      </a: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uL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699139"/>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MPV</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cs typeface="Arial" panose="020B0604020202020204" pitchFamily="34" charset="0"/>
                        </a:rPr>
                        <a:t>9.2</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a:effectLst/>
                          <a:latin typeface="Arial" panose="020B0604020202020204" pitchFamily="34" charset="0"/>
                          <a:ea typeface="Calibri" panose="020F0502020204030204" pitchFamily="34" charset="0"/>
                          <a:cs typeface="Arial" panose="020B0604020202020204" pitchFamily="34" charset="0"/>
                        </a:rPr>
                        <a:t>7.2 – 11.1 </a:t>
                      </a:r>
                      <a:endParaRPr lang="en-US" sz="3200" b="0" i="0" u="none" strike="noStrike">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err="1">
                          <a:effectLst/>
                          <a:latin typeface="Arial" panose="020B0604020202020204" pitchFamily="34" charset="0"/>
                          <a:ea typeface="Calibri" panose="020F0502020204030204" pitchFamily="34" charset="0"/>
                          <a:cs typeface="Arial" panose="020B0604020202020204" pitchFamily="34" charset="0"/>
                        </a:rPr>
                        <a:t>fL</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334246"/>
                  </a:ext>
                </a:extLst>
              </a:tr>
              <a:tr h="299357">
                <a:tc>
                  <a:txBody>
                    <a:bodyPr/>
                    <a:lstStyle/>
                    <a:p>
                      <a:pPr algn="l"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PDW</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1" i="0" u="none" strike="noStrike" dirty="0">
                          <a:effectLst/>
                          <a:latin typeface="Arial" panose="020B0604020202020204" pitchFamily="34" charset="0"/>
                          <a:ea typeface="Calibri" panose="020F0502020204030204" pitchFamily="34" charset="0"/>
                          <a:cs typeface="Arial" panose="020B0604020202020204" pitchFamily="34" charset="0"/>
                        </a:rPr>
                        <a:t>10</a:t>
                      </a:r>
                      <a:endParaRPr lang="en-US" sz="3200" b="1"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lnSpc>
                          <a:spcPct val="107000"/>
                        </a:lnSpc>
                        <a:spcBef>
                          <a:spcPts val="0"/>
                        </a:spcBef>
                        <a:spcAft>
                          <a:spcPts val="0"/>
                        </a:spcAft>
                      </a:pPr>
                      <a:r>
                        <a:rPr lang="en-US" sz="1800" b="0" i="0" u="none" strike="noStrike" dirty="0">
                          <a:effectLst/>
                          <a:latin typeface="Arial" panose="020B0604020202020204" pitchFamily="34" charset="0"/>
                          <a:ea typeface="Calibri" panose="020F0502020204030204" pitchFamily="34" charset="0"/>
                          <a:cs typeface="Arial" panose="020B0604020202020204" pitchFamily="34" charset="0"/>
                        </a:rPr>
                        <a:t> </a:t>
                      </a:r>
                      <a:endParaRPr lang="en-US" sz="3200" b="0" i="0" u="none" strike="noStrike" dirty="0">
                        <a:effectLst/>
                        <a:latin typeface="Arial" panose="020B0604020202020204" pitchFamily="34" charset="0"/>
                        <a:cs typeface="Arial" panose="020B0604020202020204" pitchFamily="34" charset="0"/>
                      </a:endParaRPr>
                    </a:p>
                  </a:txBody>
                  <a:tcPr marL="80700" marR="80700" marT="112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16337"/>
                  </a:ext>
                </a:extLst>
              </a:tr>
            </a:tbl>
          </a:graphicData>
        </a:graphic>
      </p:graphicFrame>
      <p:sp>
        <p:nvSpPr>
          <p:cNvPr id="5" name="Rectangle 4">
            <a:extLst>
              <a:ext uri="{FF2B5EF4-FFF2-40B4-BE49-F238E27FC236}">
                <a16:creationId xmlns:a16="http://schemas.microsoft.com/office/drawing/2014/main" id="{F3F72CFF-E178-744B-BE25-B5236ABDA346}"/>
              </a:ext>
            </a:extLst>
          </p:cNvPr>
          <p:cNvSpPr/>
          <p:nvPr/>
        </p:nvSpPr>
        <p:spPr>
          <a:xfrm>
            <a:off x="6974237" y="2774196"/>
            <a:ext cx="4200041" cy="168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solidFill>
                  <a:schemeClr val="tx1"/>
                </a:solidFill>
                <a:latin typeface="Arial" panose="020B0604020202020204" pitchFamily="34" charset="0"/>
                <a:cs typeface="Arial" panose="020B0604020202020204" pitchFamily="34" charset="0"/>
              </a:rPr>
              <a:t>PHÂN TÍCH CÔNG THỨC MÁU?</a:t>
            </a:r>
          </a:p>
          <a:p>
            <a:pPr algn="ctr"/>
            <a:r>
              <a:rPr lang="en-VN" b="1" dirty="0">
                <a:solidFill>
                  <a:schemeClr val="tx1"/>
                </a:solidFill>
                <a:latin typeface="Arial" panose="020B0604020202020204" pitchFamily="34" charset="0"/>
                <a:cs typeface="Arial" panose="020B0604020202020204" pitchFamily="34" charset="0"/>
              </a:rPr>
              <a:t>Dòng bạch cầu</a:t>
            </a:r>
          </a:p>
          <a:p>
            <a:pPr algn="ctr"/>
            <a:r>
              <a:rPr lang="en-VN" b="1" dirty="0">
                <a:solidFill>
                  <a:schemeClr val="tx1"/>
                </a:solidFill>
                <a:latin typeface="Arial" panose="020B0604020202020204" pitchFamily="34" charset="0"/>
                <a:cs typeface="Arial" panose="020B0604020202020204" pitchFamily="34" charset="0"/>
              </a:rPr>
              <a:t>Hồng cầu</a:t>
            </a:r>
          </a:p>
          <a:p>
            <a:pPr algn="ctr"/>
            <a:r>
              <a:rPr lang="en-VN" b="1" dirty="0">
                <a:solidFill>
                  <a:schemeClr val="tx1"/>
                </a:solidFill>
                <a:latin typeface="Arial" panose="020B0604020202020204" pitchFamily="34" charset="0"/>
                <a:cs typeface="Arial" panose="020B0604020202020204" pitchFamily="34" charset="0"/>
              </a:rPr>
              <a:t>Tiểu cầu</a:t>
            </a:r>
          </a:p>
          <a:p>
            <a:pPr algn="ctr"/>
            <a:endParaRPr lang="en-VN" dirty="0"/>
          </a:p>
        </p:txBody>
      </p:sp>
    </p:spTree>
    <p:extLst>
      <p:ext uri="{BB962C8B-B14F-4D97-AF65-F5344CB8AC3E}">
        <p14:creationId xmlns:p14="http://schemas.microsoft.com/office/powerpoint/2010/main" val="3463677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94D8C12-11D8-544C-9917-C9BAEDEB1189}"/>
              </a:ext>
            </a:extLst>
          </p:cNvPr>
          <p:cNvGraphicFramePr>
            <a:graphicFrameLocks noGrp="1"/>
          </p:cNvGraphicFramePr>
          <p:nvPr>
            <p:ph idx="1"/>
            <p:extLst>
              <p:ext uri="{D42A27DB-BD31-4B8C-83A1-F6EECF244321}">
                <p14:modId xmlns:p14="http://schemas.microsoft.com/office/powerpoint/2010/main" val="4022726866"/>
              </p:ext>
            </p:extLst>
          </p:nvPr>
        </p:nvGraphicFramePr>
        <p:xfrm>
          <a:off x="2465003" y="1665119"/>
          <a:ext cx="8056778" cy="4491729"/>
        </p:xfrm>
        <a:graphic>
          <a:graphicData uri="http://schemas.openxmlformats.org/drawingml/2006/table">
            <a:tbl>
              <a:tblPr firstRow="1" firstCol="1" bandRow="1">
                <a:tableStyleId>{5C22544A-7EE6-4342-B048-85BDC9FD1C3A}</a:tableStyleId>
              </a:tblPr>
              <a:tblGrid>
                <a:gridCol w="2648808">
                  <a:extLst>
                    <a:ext uri="{9D8B030D-6E8A-4147-A177-3AD203B41FA5}">
                      <a16:colId xmlns:a16="http://schemas.microsoft.com/office/drawing/2014/main" val="1332730066"/>
                    </a:ext>
                  </a:extLst>
                </a:gridCol>
                <a:gridCol w="1433937">
                  <a:extLst>
                    <a:ext uri="{9D8B030D-6E8A-4147-A177-3AD203B41FA5}">
                      <a16:colId xmlns:a16="http://schemas.microsoft.com/office/drawing/2014/main" val="650717607"/>
                    </a:ext>
                  </a:extLst>
                </a:gridCol>
                <a:gridCol w="3974033">
                  <a:extLst>
                    <a:ext uri="{9D8B030D-6E8A-4147-A177-3AD203B41FA5}">
                      <a16:colId xmlns:a16="http://schemas.microsoft.com/office/drawing/2014/main" val="2323489287"/>
                    </a:ext>
                  </a:extLst>
                </a:gridCol>
              </a:tblGrid>
              <a:tr h="499081">
                <a:tc>
                  <a:txBody>
                    <a:bodyPr/>
                    <a:lstStyle/>
                    <a:p>
                      <a:pPr algn="ctr">
                        <a:lnSpc>
                          <a:spcPct val="107000"/>
                        </a:lnSpc>
                        <a:spcAft>
                          <a:spcPts val="0"/>
                        </a:spcAft>
                      </a:pPr>
                      <a:r>
                        <a:rPr lang="en-US" sz="2800" dirty="0">
                          <a:solidFill>
                            <a:schemeClr val="tx1"/>
                          </a:solidFill>
                          <a:effectLst/>
                          <a:latin typeface="Arial" panose="020B0604020202020204" pitchFamily="34" charset="0"/>
                          <a:cs typeface="Arial" panose="020B0604020202020204" pitchFamily="34" charset="0"/>
                        </a:rPr>
                        <a:t>CRP </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&lt;1</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&lt;5 mg/L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4029861436"/>
                  </a:ext>
                </a:extLst>
              </a:tr>
              <a:tr h="499081">
                <a:tc>
                  <a:txBody>
                    <a:bodyPr/>
                    <a:lstStyle/>
                    <a:p>
                      <a:pPr algn="ctr">
                        <a:lnSpc>
                          <a:spcPct val="107000"/>
                        </a:lnSpc>
                        <a:spcAft>
                          <a:spcPts val="0"/>
                        </a:spcAft>
                      </a:pPr>
                      <a:r>
                        <a:rPr lang="en-US" sz="2800" dirty="0">
                          <a:solidFill>
                            <a:schemeClr val="tx1"/>
                          </a:solidFill>
                          <a:effectLst/>
                          <a:latin typeface="Arial" panose="020B0604020202020204" pitchFamily="34" charset="0"/>
                          <a:cs typeface="Arial" panose="020B0604020202020204" pitchFamily="34" charset="0"/>
                        </a:rPr>
                        <a:t>AST</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48</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&lt;39 U/L </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3091135072"/>
                  </a:ext>
                </a:extLst>
              </a:tr>
              <a:tr h="499081">
                <a:tc>
                  <a:txBody>
                    <a:bodyPr/>
                    <a:lstStyle/>
                    <a:p>
                      <a:pPr algn="ctr">
                        <a:lnSpc>
                          <a:spcPct val="107000"/>
                        </a:lnSpc>
                        <a:spcAft>
                          <a:spcPts val="0"/>
                        </a:spcAft>
                      </a:pPr>
                      <a:r>
                        <a:rPr lang="en-US" sz="2800" dirty="0">
                          <a:solidFill>
                            <a:schemeClr val="tx1"/>
                          </a:solidFill>
                          <a:effectLst/>
                          <a:latin typeface="Arial" panose="020B0604020202020204" pitchFamily="34" charset="0"/>
                          <a:cs typeface="Arial" panose="020B0604020202020204" pitchFamily="34" charset="0"/>
                        </a:rPr>
                        <a:t>ALT</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35</a:t>
                      </a: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&lt; 34U/L </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4195230014"/>
                  </a:ext>
                </a:extLst>
              </a:tr>
              <a:tr h="499081">
                <a:tc>
                  <a:txBody>
                    <a:bodyPr/>
                    <a:lstStyle/>
                    <a:p>
                      <a:pPr algn="ctr">
                        <a:lnSpc>
                          <a:spcPct val="107000"/>
                        </a:lnSpc>
                        <a:spcAft>
                          <a:spcPts val="0"/>
                        </a:spcAft>
                      </a:pPr>
                      <a:r>
                        <a:rPr lang="en-US" sz="2800" dirty="0">
                          <a:solidFill>
                            <a:schemeClr val="tx1"/>
                          </a:solidFill>
                          <a:effectLst/>
                          <a:latin typeface="Arial" panose="020B0604020202020204" pitchFamily="34" charset="0"/>
                          <a:cs typeface="Arial" panose="020B0604020202020204" pitchFamily="34" charset="0"/>
                        </a:rPr>
                        <a:t>Urea </a:t>
                      </a:r>
                      <a:endPar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5</a:t>
                      </a: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1.67 – 7.49 mmol/L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1050174329"/>
                  </a:ext>
                </a:extLst>
              </a:tr>
              <a:tr h="499081">
                <a:tc>
                  <a:txBody>
                    <a:bodyPr/>
                    <a:lstStyle/>
                    <a:p>
                      <a:pPr algn="ctr">
                        <a:lnSpc>
                          <a:spcPct val="107000"/>
                        </a:lnSpc>
                        <a:spcAft>
                          <a:spcPts val="0"/>
                        </a:spcAft>
                      </a:pPr>
                      <a:r>
                        <a:rPr lang="en-US" sz="2800">
                          <a:solidFill>
                            <a:schemeClr val="tx1"/>
                          </a:solidFill>
                          <a:effectLst/>
                          <a:latin typeface="Arial" panose="020B0604020202020204" pitchFamily="34" charset="0"/>
                          <a:cs typeface="Arial" panose="020B0604020202020204" pitchFamily="34" charset="0"/>
                        </a:rPr>
                        <a:t>Creatinine</a:t>
                      </a:r>
                      <a:endPar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33</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20.33 – 88.4 </a:t>
                      </a:r>
                      <a:r>
                        <a:rPr lang="en-US" sz="2800" b="0" dirty="0" err="1">
                          <a:solidFill>
                            <a:schemeClr val="tx1"/>
                          </a:solidFill>
                          <a:effectLst/>
                          <a:latin typeface="Arial" panose="020B0604020202020204" pitchFamily="34" charset="0"/>
                          <a:cs typeface="Arial" panose="020B0604020202020204" pitchFamily="34" charset="0"/>
                        </a:rPr>
                        <a:t>umol</a:t>
                      </a:r>
                      <a:r>
                        <a:rPr lang="en-US" sz="2800" b="0" dirty="0">
                          <a:solidFill>
                            <a:schemeClr val="tx1"/>
                          </a:solidFill>
                          <a:effectLst/>
                          <a:latin typeface="Arial" panose="020B0604020202020204" pitchFamily="34" charset="0"/>
                          <a:cs typeface="Arial" panose="020B0604020202020204" pitchFamily="34" charset="0"/>
                        </a:rPr>
                        <a:t>/L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1017292880"/>
                  </a:ext>
                </a:extLst>
              </a:tr>
              <a:tr h="499081">
                <a:tc>
                  <a:txBody>
                    <a:bodyPr/>
                    <a:lstStyle/>
                    <a:p>
                      <a:pPr algn="ctr">
                        <a:lnSpc>
                          <a:spcPct val="107000"/>
                        </a:lnSpc>
                        <a:spcAft>
                          <a:spcPts val="0"/>
                        </a:spcAft>
                      </a:pPr>
                      <a:r>
                        <a:rPr lang="en-US" sz="2800">
                          <a:solidFill>
                            <a:schemeClr val="tx1"/>
                          </a:solidFill>
                          <a:effectLst/>
                          <a:latin typeface="Arial" panose="020B0604020202020204" pitchFamily="34" charset="0"/>
                          <a:cs typeface="Arial" panose="020B0604020202020204" pitchFamily="34" charset="0"/>
                        </a:rPr>
                        <a:t>Na+</a:t>
                      </a:r>
                      <a:endPar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135</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135 – 145 mmol/L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2259545887"/>
                  </a:ext>
                </a:extLst>
              </a:tr>
              <a:tr h="499081">
                <a:tc>
                  <a:txBody>
                    <a:bodyPr/>
                    <a:lstStyle/>
                    <a:p>
                      <a:pPr algn="ctr">
                        <a:lnSpc>
                          <a:spcPct val="107000"/>
                        </a:lnSpc>
                        <a:spcAft>
                          <a:spcPts val="0"/>
                        </a:spcAft>
                      </a:pPr>
                      <a:r>
                        <a:rPr lang="en-US" sz="2800">
                          <a:solidFill>
                            <a:schemeClr val="tx1"/>
                          </a:solidFill>
                          <a:effectLst/>
                          <a:latin typeface="Arial" panose="020B0604020202020204" pitchFamily="34" charset="0"/>
                          <a:cs typeface="Arial" panose="020B0604020202020204" pitchFamily="34" charset="0"/>
                        </a:rPr>
                        <a:t>K+</a:t>
                      </a:r>
                      <a:endPar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4.1</a:t>
                      </a: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3.5 – 5.1 mmol/L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1552850588"/>
                  </a:ext>
                </a:extLst>
              </a:tr>
              <a:tr h="499081">
                <a:tc>
                  <a:txBody>
                    <a:bodyPr/>
                    <a:lstStyle/>
                    <a:p>
                      <a:pPr algn="ctr">
                        <a:lnSpc>
                          <a:spcPct val="107000"/>
                        </a:lnSpc>
                        <a:spcAft>
                          <a:spcPts val="0"/>
                        </a:spcAft>
                      </a:pPr>
                      <a:r>
                        <a:rPr lang="en-US" sz="2800">
                          <a:solidFill>
                            <a:schemeClr val="tx1"/>
                          </a:solidFill>
                          <a:effectLst/>
                          <a:latin typeface="Arial" panose="020B0604020202020204" pitchFamily="34" charset="0"/>
                          <a:cs typeface="Arial" panose="020B0604020202020204" pitchFamily="34" charset="0"/>
                        </a:rPr>
                        <a:t>Cl-</a:t>
                      </a:r>
                      <a:endPar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103</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95 – 110 mmol/L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3700559626"/>
                  </a:ext>
                </a:extLst>
              </a:tr>
              <a:tr h="499081">
                <a:tc>
                  <a:txBody>
                    <a:bodyPr/>
                    <a:lstStyle/>
                    <a:p>
                      <a:pPr algn="ctr">
                        <a:lnSpc>
                          <a:spcPct val="107000"/>
                        </a:lnSpc>
                        <a:spcAft>
                          <a:spcPts val="0"/>
                        </a:spcAft>
                      </a:pPr>
                      <a:r>
                        <a:rPr lang="en-US" sz="2800">
                          <a:solidFill>
                            <a:schemeClr val="tx1"/>
                          </a:solidFill>
                          <a:effectLst/>
                          <a:latin typeface="Arial" panose="020B0604020202020204" pitchFamily="34" charset="0"/>
                          <a:cs typeface="Arial" panose="020B0604020202020204" pitchFamily="34" charset="0"/>
                        </a:rPr>
                        <a:t>Ca total</a:t>
                      </a:r>
                      <a:endParaRPr lang="en-US" sz="28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1" dirty="0">
                          <a:solidFill>
                            <a:schemeClr val="tx1"/>
                          </a:solidFill>
                          <a:effectLst/>
                          <a:latin typeface="Arial" panose="020B0604020202020204" pitchFamily="34" charset="0"/>
                          <a:cs typeface="Arial" panose="020B0604020202020204" pitchFamily="34" charset="0"/>
                        </a:rPr>
                        <a:t>2.48</a:t>
                      </a:r>
                      <a:endPar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tc>
                  <a:txBody>
                    <a:bodyPr/>
                    <a:lstStyle/>
                    <a:p>
                      <a:pPr algn="ctr">
                        <a:lnSpc>
                          <a:spcPct val="107000"/>
                        </a:lnSpc>
                        <a:spcAft>
                          <a:spcPts val="0"/>
                        </a:spcAft>
                      </a:pPr>
                      <a:r>
                        <a:rPr lang="en-US" sz="2800" b="0" dirty="0">
                          <a:solidFill>
                            <a:schemeClr val="tx1"/>
                          </a:solidFill>
                          <a:effectLst/>
                          <a:latin typeface="Arial" panose="020B0604020202020204" pitchFamily="34" charset="0"/>
                          <a:cs typeface="Arial" panose="020B0604020202020204" pitchFamily="34" charset="0"/>
                        </a:rPr>
                        <a:t>1.75 – 2.7 mmol/L</a:t>
                      </a:r>
                      <a:endParaRPr lang="en-US" sz="28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144199" marR="144199" marT="0" marB="0">
                    <a:solidFill>
                      <a:schemeClr val="accent1">
                        <a:lumMod val="60000"/>
                        <a:lumOff val="40000"/>
                      </a:schemeClr>
                    </a:solidFill>
                  </a:tcPr>
                </a:tc>
                <a:extLst>
                  <a:ext uri="{0D108BD9-81ED-4DB2-BD59-A6C34878D82A}">
                    <a16:rowId xmlns:a16="http://schemas.microsoft.com/office/drawing/2014/main" val="141287525"/>
                  </a:ext>
                </a:extLst>
              </a:tr>
            </a:tbl>
          </a:graphicData>
        </a:graphic>
      </p:graphicFrame>
      <p:sp>
        <p:nvSpPr>
          <p:cNvPr id="6" name="Rectangle 5">
            <a:extLst>
              <a:ext uri="{FF2B5EF4-FFF2-40B4-BE49-F238E27FC236}">
                <a16:creationId xmlns:a16="http://schemas.microsoft.com/office/drawing/2014/main" id="{F5D9285B-B375-324C-A8CF-F777BBA16DE9}"/>
              </a:ext>
            </a:extLst>
          </p:cNvPr>
          <p:cNvSpPr/>
          <p:nvPr/>
        </p:nvSpPr>
        <p:spPr>
          <a:xfrm>
            <a:off x="4090429" y="226226"/>
            <a:ext cx="5044465" cy="64818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SINH HOÁ MÁU</a:t>
            </a:r>
          </a:p>
        </p:txBody>
      </p:sp>
    </p:spTree>
    <p:extLst>
      <p:ext uri="{BB962C8B-B14F-4D97-AF65-F5344CB8AC3E}">
        <p14:creationId xmlns:p14="http://schemas.microsoft.com/office/powerpoint/2010/main" val="166249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CDF949-6B62-4047-8C3D-95817D0D1DF7}"/>
              </a:ext>
            </a:extLst>
          </p:cNvPr>
          <p:cNvSpPr txBox="1"/>
          <p:nvPr/>
        </p:nvSpPr>
        <p:spPr>
          <a:xfrm>
            <a:off x="674752" y="2069812"/>
            <a:ext cx="10913166" cy="3019096"/>
          </a:xfrm>
          <a:prstGeom prst="rect">
            <a:avLst/>
          </a:prstGeom>
          <a:noFill/>
        </p:spPr>
        <p:txBody>
          <a:bodyPr wrap="square" rtlCol="0">
            <a:spAutoFit/>
          </a:bodyPr>
          <a:lstStyle/>
          <a:p>
            <a:pPr algn="just">
              <a:lnSpc>
                <a:spcPct val="150000"/>
              </a:lnSpc>
            </a:pPr>
            <a:r>
              <a:rPr lang="vi-VN" sz="2600" b="1" i="1" dirty="0">
                <a:latin typeface="Arial" panose="020B0604020202020204" pitchFamily="34" charset="0"/>
                <a:cs typeface="Arial" panose="020B0604020202020204" pitchFamily="34" charset="0"/>
              </a:rPr>
              <a:t>Bé trai #3 tháng tuổi. Sanh thường, đủ tháng. CNLS: 3 kg. Chưa ghi nhận tiền căn bệnh lý gì trước đây.</a:t>
            </a:r>
          </a:p>
          <a:p>
            <a:pPr algn="just">
              <a:lnSpc>
                <a:spcPct val="150000"/>
              </a:lnSpc>
            </a:pPr>
            <a:r>
              <a:rPr lang="vi-VN" sz="2600" b="1" i="1" dirty="0">
                <a:latin typeface="Arial" panose="020B0604020202020204" pitchFamily="34" charset="0"/>
                <a:cs typeface="Arial" panose="020B0604020202020204" pitchFamily="34" charset="0"/>
              </a:rPr>
              <a:t>Lý do nhập viện: tím. Bệnh 3 ngày </a:t>
            </a:r>
          </a:p>
          <a:p>
            <a:pPr algn="just">
              <a:lnSpc>
                <a:spcPct val="150000"/>
              </a:lnSpc>
            </a:pPr>
            <a:r>
              <a:rPr lang="vi-VN" sz="2600" b="1" i="1" dirty="0">
                <a:latin typeface="Arial" panose="020B0604020202020204" pitchFamily="34" charset="0"/>
                <a:cs typeface="Arial" panose="020B0604020202020204" pitchFamily="34" charset="0"/>
              </a:rPr>
              <a:t>N1: ho, chảy mũi dịch trong, khò khè, không sốt</a:t>
            </a:r>
          </a:p>
          <a:p>
            <a:pPr algn="just">
              <a:lnSpc>
                <a:spcPct val="150000"/>
              </a:lnSpc>
            </a:pPr>
            <a:r>
              <a:rPr lang="vi-VN" sz="2600" b="1" i="1" dirty="0">
                <a:latin typeface="Arial" panose="020B0604020202020204" pitchFamily="34" charset="0"/>
                <a:cs typeface="Arial" panose="020B0604020202020204" pitchFamily="34" charset="0"/>
              </a:rPr>
              <a:t>N2: bé khóc nhiều, tím </a:t>
            </a:r>
            <a:r>
              <a:rPr lang="vi-VN" sz="2600" b="1" i="1" dirty="0">
                <a:latin typeface="Arial" panose="020B0604020202020204" pitchFamily="34" charset="0"/>
                <a:cs typeface="Arial" panose="020B0604020202020204" pitchFamily="34" charset="0"/>
                <a:sym typeface="Wingdings" pitchFamily="2" charset="2"/>
              </a:rPr>
              <a:t> NV</a:t>
            </a:r>
            <a:endParaRPr lang="en-US" sz="22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92FDEA0-BE36-D348-B0A8-D6C3F18DBC87}"/>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TÌNH HUỐNG LÂM SÀNG</a:t>
            </a:r>
          </a:p>
        </p:txBody>
      </p:sp>
    </p:spTree>
    <p:extLst>
      <p:ext uri="{BB962C8B-B14F-4D97-AF65-F5344CB8AC3E}">
        <p14:creationId xmlns:p14="http://schemas.microsoft.com/office/powerpoint/2010/main" val="352282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34FAB1F-875D-AC4C-84E4-23C424A1CC76}"/>
              </a:ext>
            </a:extLst>
          </p:cNvPr>
          <p:cNvSpPr/>
          <p:nvPr/>
        </p:nvSpPr>
        <p:spPr>
          <a:xfrm>
            <a:off x="2999061" y="489134"/>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5</a:t>
            </a:r>
          </a:p>
        </p:txBody>
      </p:sp>
      <p:sp>
        <p:nvSpPr>
          <p:cNvPr id="8" name="Content Placeholder 2">
            <a:extLst>
              <a:ext uri="{FF2B5EF4-FFF2-40B4-BE49-F238E27FC236}">
                <a16:creationId xmlns:a16="http://schemas.microsoft.com/office/drawing/2014/main" id="{ABFA7D0A-59E6-B44E-BD61-CCCA9D7F7621}"/>
              </a:ext>
            </a:extLst>
          </p:cNvPr>
          <p:cNvSpPr txBox="1">
            <a:spLocks noChangeArrowheads="1"/>
          </p:cNvSpPr>
          <p:nvPr/>
        </p:nvSpPr>
        <p:spPr bwMode="auto">
          <a:xfrm>
            <a:off x="325464" y="3538748"/>
            <a:ext cx="7010400" cy="896382"/>
          </a:xfrm>
          <a:prstGeom prst="rect">
            <a:avLst/>
          </a:prstGeom>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buFont typeface="Wingdings 2" pitchFamily="2" charset="2"/>
              <a:buNone/>
            </a:pPr>
            <a:r>
              <a:rPr lang="en-US" altLang="en-US" b="1" i="1" dirty="0" err="1">
                <a:latin typeface="Arial" panose="020B0604020202020204" pitchFamily="34" charset="0"/>
                <a:cs typeface="Arial" panose="020B0604020202020204" pitchFamily="34" charset="0"/>
              </a:rPr>
              <a:t>Đọc</a:t>
            </a:r>
            <a:r>
              <a:rPr lang="en-US" altLang="en-US" b="1" i="1" dirty="0">
                <a:latin typeface="Arial" panose="020B0604020202020204" pitchFamily="34" charset="0"/>
                <a:cs typeface="Arial" panose="020B0604020202020204" pitchFamily="34" charset="0"/>
              </a:rPr>
              <a:t> XQ </a:t>
            </a:r>
            <a:r>
              <a:rPr lang="en-US" altLang="en-US" b="1" i="1" dirty="0" err="1">
                <a:latin typeface="Arial" panose="020B0604020202020204" pitchFamily="34" charset="0"/>
                <a:cs typeface="Arial" panose="020B0604020202020204" pitchFamily="34" charset="0"/>
              </a:rPr>
              <a:t>ngực</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thẳng</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trên</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bệnh</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nhi</a:t>
            </a:r>
            <a:r>
              <a:rPr lang="en-US" altLang="en-US" b="1" i="1" dirty="0">
                <a:latin typeface="Arial" panose="020B0604020202020204" pitchFamily="34" charset="0"/>
                <a:cs typeface="Arial" panose="020B0604020202020204" pitchFamily="34" charset="0"/>
              </a:rPr>
              <a:t> </a:t>
            </a:r>
            <a:r>
              <a:rPr lang="en-US" altLang="en-US" b="1" i="1" dirty="0" err="1">
                <a:latin typeface="Arial" panose="020B0604020202020204" pitchFamily="34" charset="0"/>
                <a:cs typeface="Arial" panose="020B0604020202020204" pitchFamily="34" charset="0"/>
              </a:rPr>
              <a:t>này</a:t>
            </a:r>
            <a:r>
              <a:rPr lang="en-US" altLang="en-US" b="1" i="1" dirty="0">
                <a:latin typeface="Arial" panose="020B0604020202020204" pitchFamily="34" charset="0"/>
                <a:cs typeface="Arial" panose="020B0604020202020204" pitchFamily="34" charset="0"/>
              </a:rPr>
              <a:t>?</a:t>
            </a:r>
            <a:endParaRPr lang="en-US" altLang="en-US" b="1" dirty="0">
              <a:solidFill>
                <a:srgbClr val="0070C0"/>
              </a:solidFill>
              <a:latin typeface="Arial" panose="020B0604020202020204" pitchFamily="34" charset="0"/>
              <a:cs typeface="Arial" panose="020B0604020202020204" pitchFamily="34" charset="0"/>
            </a:endParaRPr>
          </a:p>
          <a:p>
            <a:endParaRPr lang="en-US" altLang="en-US" dirty="0">
              <a:latin typeface="Tahoma" panose="020B0604030504040204" pitchFamily="34" charset="0"/>
              <a:cs typeface="Tahoma" panose="020B0604030504040204" pitchFamily="34" charset="0"/>
            </a:endParaRPr>
          </a:p>
          <a:p>
            <a:endParaRPr lang="en-US" altLang="en-US" dirty="0"/>
          </a:p>
        </p:txBody>
      </p:sp>
      <p:pic>
        <p:nvPicPr>
          <p:cNvPr id="7" name="Picture 6" descr="A picture containing text, nature, water, waterfall&#10;&#10;Description automatically generated">
            <a:extLst>
              <a:ext uri="{FF2B5EF4-FFF2-40B4-BE49-F238E27FC236}">
                <a16:creationId xmlns:a16="http://schemas.microsoft.com/office/drawing/2014/main" id="{D6957D05-D0C6-EE40-9A97-78FF36C8639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073264" y="1847850"/>
            <a:ext cx="4646297" cy="4358414"/>
          </a:xfrm>
          <a:prstGeom prst="rect">
            <a:avLst/>
          </a:prstGeom>
        </p:spPr>
      </p:pic>
    </p:spTree>
    <p:extLst>
      <p:ext uri="{BB962C8B-B14F-4D97-AF65-F5344CB8AC3E}">
        <p14:creationId xmlns:p14="http://schemas.microsoft.com/office/powerpoint/2010/main" val="315517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27468B-6950-9047-A5AD-05B3FE541726}"/>
              </a:ext>
            </a:extLst>
          </p:cNvPr>
          <p:cNvSpPr/>
          <p:nvPr/>
        </p:nvSpPr>
        <p:spPr>
          <a:xfrm>
            <a:off x="6602280" y="1730009"/>
            <a:ext cx="5140832" cy="3397981"/>
          </a:xfrm>
          <a:prstGeom prst="rect">
            <a:avLst/>
          </a:prstGeom>
        </p:spPr>
        <p:txBody>
          <a:bodyPr wrap="square">
            <a:spAutoFit/>
          </a:bodyPr>
          <a:lstStyle/>
          <a:p>
            <a:pPr marL="514350" indent="-514350">
              <a:lnSpc>
                <a:spcPct val="150000"/>
              </a:lnSpc>
              <a:spcBef>
                <a:spcPts val="600"/>
              </a:spcBef>
              <a:buFont typeface="Arial" panose="020B0604020202020204" pitchFamily="34" charset="0"/>
              <a:buChar char="•"/>
            </a:pPr>
            <a:r>
              <a:rPr lang="en-US" altLang="en-US" sz="2800" b="1" i="1" dirty="0" err="1">
                <a:latin typeface="Arial" panose="020B0604020202020204" pitchFamily="34" charset="0"/>
                <a:cs typeface="Arial" panose="020B0604020202020204" pitchFamily="34" charset="0"/>
              </a:rPr>
              <a:t>Giảm</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lưu</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lượng</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máu</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chủ</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động</a:t>
            </a:r>
            <a:endParaRPr lang="en-US" altLang="en-US" sz="2800" b="1" i="1" dirty="0">
              <a:latin typeface="Arial" panose="020B0604020202020204" pitchFamily="34" charset="0"/>
              <a:cs typeface="Arial" panose="020B0604020202020204" pitchFamily="34" charset="0"/>
            </a:endParaRPr>
          </a:p>
          <a:p>
            <a:pPr marL="514350" indent="-514350">
              <a:lnSpc>
                <a:spcPct val="150000"/>
              </a:lnSpc>
              <a:spcBef>
                <a:spcPts val="600"/>
              </a:spcBef>
              <a:buFont typeface="Arial" panose="020B0604020202020204" pitchFamily="34" charset="0"/>
              <a:buChar char="•"/>
            </a:pPr>
            <a:r>
              <a:rPr lang="en-US" altLang="en-US" sz="2800" b="1" i="1" dirty="0" err="1">
                <a:latin typeface="Arial" panose="020B0604020202020204" pitchFamily="34" charset="0"/>
                <a:cs typeface="Arial" panose="020B0604020202020204" pitchFamily="34" charset="0"/>
              </a:rPr>
              <a:t>Cung</a:t>
            </a:r>
            <a:r>
              <a:rPr lang="en-US" altLang="en-US" sz="2800" b="1" i="1" dirty="0">
                <a:latin typeface="Arial" panose="020B0604020202020204" pitchFamily="34" charset="0"/>
                <a:cs typeface="Arial" panose="020B0604020202020204" pitchFamily="34" charset="0"/>
              </a:rPr>
              <a:t> ĐM </a:t>
            </a:r>
            <a:r>
              <a:rPr lang="en-US" altLang="en-US" sz="2800" b="1" i="1" dirty="0" err="1">
                <a:latin typeface="Arial" panose="020B0604020202020204" pitchFamily="34" charset="0"/>
                <a:cs typeface="Arial" panose="020B0604020202020204" pitchFamily="34" charset="0"/>
              </a:rPr>
              <a:t>phổi</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lõm</a:t>
            </a:r>
            <a:endParaRPr lang="en-US" altLang="en-US" sz="2800" b="1" i="1" dirty="0">
              <a:latin typeface="Arial" panose="020B0604020202020204" pitchFamily="34" charset="0"/>
              <a:cs typeface="Arial" panose="020B0604020202020204" pitchFamily="34" charset="0"/>
            </a:endParaRPr>
          </a:p>
          <a:p>
            <a:pPr marL="514350" indent="-514350">
              <a:lnSpc>
                <a:spcPct val="150000"/>
              </a:lnSpc>
              <a:spcBef>
                <a:spcPts val="600"/>
              </a:spcBef>
              <a:buFont typeface="Arial" panose="020B0604020202020204" pitchFamily="34" charset="0"/>
              <a:buChar char="•"/>
            </a:pPr>
            <a:r>
              <a:rPr lang="en-US" altLang="en-US" sz="2800" b="1" i="1" dirty="0" err="1">
                <a:latin typeface="Arial" panose="020B0604020202020204" pitchFamily="34" charset="0"/>
                <a:cs typeface="Arial" panose="020B0604020202020204" pitchFamily="34" charset="0"/>
              </a:rPr>
              <a:t>Bóng</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tim</a:t>
            </a:r>
            <a:r>
              <a:rPr lang="en-US" altLang="en-US" sz="2800" b="1" i="1" dirty="0">
                <a:latin typeface="Arial" panose="020B0604020202020204" pitchFamily="34" charset="0"/>
                <a:cs typeface="Arial" panose="020B0604020202020204" pitchFamily="34" charset="0"/>
              </a:rPr>
              <a:t> to, </a:t>
            </a:r>
            <a:r>
              <a:rPr lang="en-US" altLang="en-US" sz="2800" b="1" i="1" dirty="0" err="1">
                <a:latin typeface="Arial" panose="020B0604020202020204" pitchFamily="34" charset="0"/>
                <a:cs typeface="Arial" panose="020B0604020202020204" pitchFamily="34" charset="0"/>
              </a:rPr>
              <a:t>chủ</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yếu</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bên</a:t>
            </a:r>
            <a:r>
              <a:rPr lang="en-US" altLang="en-US" sz="2800" b="1" i="1" dirty="0">
                <a:latin typeface="Arial" panose="020B0604020202020204" pitchFamily="34" charset="0"/>
                <a:cs typeface="Arial" panose="020B0604020202020204" pitchFamily="34" charset="0"/>
              </a:rPr>
              <a:t> </a:t>
            </a:r>
            <a:r>
              <a:rPr lang="en-US" altLang="en-US" sz="2800" b="1" i="1" dirty="0" err="1">
                <a:latin typeface="Arial" panose="020B0604020202020204" pitchFamily="34" charset="0"/>
                <a:cs typeface="Arial" panose="020B0604020202020204" pitchFamily="34" charset="0"/>
              </a:rPr>
              <a:t>phải</a:t>
            </a:r>
            <a:endParaRPr lang="en-US" altLang="en-US" sz="2800" b="1" i="1" dirty="0">
              <a:latin typeface="Arial" panose="020B0604020202020204" pitchFamily="34" charset="0"/>
              <a:cs typeface="Arial" panose="020B0604020202020204" pitchFamily="34" charset="0"/>
            </a:endParaRPr>
          </a:p>
        </p:txBody>
      </p:sp>
      <p:pic>
        <p:nvPicPr>
          <p:cNvPr id="4" name="Picture 3" descr="A picture containing text, nature, water, waterfall&#10;&#10;Description automatically generated">
            <a:extLst>
              <a:ext uri="{FF2B5EF4-FFF2-40B4-BE49-F238E27FC236}">
                <a16:creationId xmlns:a16="http://schemas.microsoft.com/office/drawing/2014/main" id="{B727BE3D-C75C-304B-BFEE-BFE3288767E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7438" y="628650"/>
            <a:ext cx="5988186" cy="5314950"/>
          </a:xfrm>
          <a:prstGeom prst="rect">
            <a:avLst/>
          </a:prstGeom>
        </p:spPr>
      </p:pic>
    </p:spTree>
    <p:extLst>
      <p:ext uri="{BB962C8B-B14F-4D97-AF65-F5344CB8AC3E}">
        <p14:creationId xmlns:p14="http://schemas.microsoft.com/office/powerpoint/2010/main" val="569195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EF842D4-2483-954B-B556-A6330AA535C0}"/>
              </a:ext>
            </a:extLst>
          </p:cNvPr>
          <p:cNvSpPr/>
          <p:nvPr/>
        </p:nvSpPr>
        <p:spPr>
          <a:xfrm>
            <a:off x="4324027" y="5990762"/>
            <a:ext cx="7670130" cy="646331"/>
          </a:xfrm>
          <a:prstGeom prst="rect">
            <a:avLst/>
          </a:prstGeom>
        </p:spPr>
        <p:txBody>
          <a:bodyPr wrap="square">
            <a:spAutoFit/>
          </a:bodyPr>
          <a:lstStyle/>
          <a:p>
            <a:pPr lvl="0" algn="just">
              <a:spcAft>
                <a:spcPts val="1000"/>
              </a:spcAft>
            </a:pPr>
            <a:r>
              <a:rPr lang="en-US" b="1" i="1" dirty="0">
                <a:solidFill>
                  <a:srgbClr val="00B0F0"/>
                </a:solidFill>
                <a:latin typeface="Times New Roman" panose="02020603050405020304" pitchFamily="18" charset="0"/>
                <a:ea typeface="Arial" panose="020B0604020202020204" pitchFamily="34" charset="0"/>
              </a:rPr>
              <a:t>Jonathan </a:t>
            </a:r>
            <a:r>
              <a:rPr lang="vi-VN" b="1" i="1" dirty="0">
                <a:solidFill>
                  <a:srgbClr val="00B0F0"/>
                </a:solidFill>
                <a:latin typeface="Times New Roman" panose="02020603050405020304" pitchFamily="18" charset="0"/>
                <a:ea typeface="Arial" panose="020B0604020202020204" pitchFamily="34" charset="0"/>
              </a:rPr>
              <a:t>N Johnson (2018). </a:t>
            </a:r>
            <a:r>
              <a:rPr lang="en-US" b="1" i="1" dirty="0">
                <a:solidFill>
                  <a:srgbClr val="00B0F0"/>
                </a:solidFill>
                <a:latin typeface="Times New Roman" panose="02020603050405020304" pitchFamily="18" charset="0"/>
                <a:ea typeface="Arial" panose="020B0604020202020204" pitchFamily="34" charset="0"/>
              </a:rPr>
              <a:t>Chest </a:t>
            </a:r>
            <a:r>
              <a:rPr lang="vi-VN" b="1" i="1" dirty="0">
                <a:solidFill>
                  <a:srgbClr val="00B0F0"/>
                </a:solidFill>
                <a:latin typeface="Times New Roman" panose="02020603050405020304" pitchFamily="18" charset="0"/>
                <a:ea typeface="Arial" panose="020B0604020202020204" pitchFamily="34" charset="0"/>
              </a:rPr>
              <a:t>Radiography in common cardiac issues in Pediatrics. </a:t>
            </a:r>
            <a:r>
              <a:rPr lang="vi-VN" b="1" i="1" dirty="0">
                <a:solidFill>
                  <a:srgbClr val="00B0F0"/>
                </a:solidFill>
                <a:latin typeface="Times New Roman" panose="02020603050405020304" pitchFamily="18" charset="0"/>
                <a:ea typeface="Arial" panose="020B0604020202020204" pitchFamily="34" charset="0"/>
                <a:cs typeface="Arial" panose="020B0604020202020204" pitchFamily="34" charset="0"/>
              </a:rPr>
              <a:t>6</a:t>
            </a:r>
            <a:r>
              <a:rPr lang="vi-VN" b="1" i="1" baseline="30000" dirty="0">
                <a:solidFill>
                  <a:srgbClr val="00B0F0"/>
                </a:solidFill>
                <a:latin typeface="Times New Roman" panose="02020603050405020304" pitchFamily="18" charset="0"/>
                <a:ea typeface="Arial" panose="020B0604020202020204" pitchFamily="34" charset="0"/>
                <a:cs typeface="Arial" panose="020B0604020202020204" pitchFamily="34" charset="0"/>
              </a:rPr>
              <a:t>th</a:t>
            </a:r>
            <a:r>
              <a:rPr lang="en-US" b="1" i="1" dirty="0">
                <a:solidFill>
                  <a:srgbClr val="00B0F0"/>
                </a:solidFill>
                <a:latin typeface="Times New Roman" panose="02020603050405020304" pitchFamily="18" charset="0"/>
                <a:ea typeface="Arial" panose="020B0604020202020204" pitchFamily="34" charset="0"/>
                <a:cs typeface="Arial" panose="020B0604020202020204" pitchFamily="34" charset="0"/>
              </a:rPr>
              <a:t> Ed</a:t>
            </a:r>
            <a:r>
              <a:rPr lang="vi-VN" b="1" i="1" dirty="0">
                <a:solidFill>
                  <a:srgbClr val="00B0F0"/>
                </a:solidFill>
                <a:latin typeface="Times New Roman" panose="02020603050405020304" pitchFamily="18" charset="0"/>
                <a:ea typeface="Arial" panose="020B0604020202020204" pitchFamily="34" charset="0"/>
                <a:cs typeface="Arial" panose="020B0604020202020204" pitchFamily="34" charset="0"/>
              </a:rPr>
              <a:t>. </a:t>
            </a:r>
            <a:r>
              <a:rPr lang="en-US" b="1" i="1" dirty="0">
                <a:solidFill>
                  <a:srgbClr val="00B0F0"/>
                </a:solidFill>
                <a:latin typeface="Times New Roman" panose="02020603050405020304" pitchFamily="18" charset="0"/>
                <a:ea typeface="Arial" panose="020B0604020202020204" pitchFamily="34" charset="0"/>
                <a:cs typeface="Arial" panose="020B0604020202020204" pitchFamily="34" charset="0"/>
              </a:rPr>
              <a:t>American Academy of Pediatrics</a:t>
            </a:r>
            <a:r>
              <a:rPr lang="vi-VN" b="1" i="1" dirty="0">
                <a:solidFill>
                  <a:srgbClr val="00B0F0"/>
                </a:solidFill>
                <a:latin typeface="Times New Roman" panose="02020603050405020304" pitchFamily="18" charset="0"/>
                <a:ea typeface="Arial" panose="020B0604020202020204" pitchFamily="34" charset="0"/>
                <a:cs typeface="Arial" panose="020B0604020202020204" pitchFamily="34" charset="0"/>
              </a:rPr>
              <a:t>.</a:t>
            </a:r>
            <a:r>
              <a:rPr lang="vi-VN" b="1" i="1" dirty="0">
                <a:solidFill>
                  <a:srgbClr val="00B0F0"/>
                </a:solidFill>
                <a:latin typeface="Times New Roman" panose="02020603050405020304" pitchFamily="18" charset="0"/>
                <a:ea typeface="Arial" panose="020B0604020202020204" pitchFamily="34" charset="0"/>
              </a:rPr>
              <a:t>79 -94</a:t>
            </a:r>
            <a:endParaRPr lang="en-VN" sz="1600" b="1" i="1" dirty="0">
              <a:solidFill>
                <a:srgbClr val="00B0F0"/>
              </a:solidFill>
              <a:effectLst/>
              <a:latin typeface="Arial" panose="020B0604020202020204" pitchFamily="34" charset="0"/>
              <a:ea typeface="Arial" panose="020B0604020202020204" pitchFamily="34" charset="0"/>
            </a:endParaRPr>
          </a:p>
        </p:txBody>
      </p:sp>
      <p:pic>
        <p:nvPicPr>
          <p:cNvPr id="3" name="Picture 2" descr="Timeline&#10;&#10;Description automatically generated">
            <a:extLst>
              <a:ext uri="{FF2B5EF4-FFF2-40B4-BE49-F238E27FC236}">
                <a16:creationId xmlns:a16="http://schemas.microsoft.com/office/drawing/2014/main" id="{BD0D22AC-5EA2-CA45-A058-5F2E3C07CE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2854" y="453562"/>
            <a:ext cx="5880100" cy="5537200"/>
          </a:xfrm>
          <a:prstGeom prst="rect">
            <a:avLst/>
          </a:prstGeom>
        </p:spPr>
      </p:pic>
    </p:spTree>
    <p:extLst>
      <p:ext uri="{BB962C8B-B14F-4D97-AF65-F5344CB8AC3E}">
        <p14:creationId xmlns:p14="http://schemas.microsoft.com/office/powerpoint/2010/main" val="1698306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CDF949-6B62-4047-8C3D-95817D0D1DF7}"/>
              </a:ext>
            </a:extLst>
          </p:cNvPr>
          <p:cNvSpPr txBox="1"/>
          <p:nvPr/>
        </p:nvSpPr>
        <p:spPr>
          <a:xfrm>
            <a:off x="896338" y="2057335"/>
            <a:ext cx="10399324" cy="46114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Situs solitus, levocardia. Hồi lưu TMP và hệ thống bình thường</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Tương quan nhĩ thất, thất đại động mạch bình thường</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Hẹp nặng buồng thoát thất phải, vòng van 6mm (-3,76); thân ĐMP 6.3mm (-2,81); ĐMP trái 6.7mm (1,42); phải: 8mm (1,94)</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Chênh áp Thất phải/ĐMP: 102 mmHg</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ĐM chủ cưỡi ngựa vách liên thất 60%</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Thông liên thất pm lớn, 11mm shunt P- T</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Thất phải dày, thất trái nhỏ, LVd = 25 mm (0,84)</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Cung ĐM chủ quay trái, không hẹp eo</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Không có bất thường mạch vành, ko tuần hoàn bàng hệ </a:t>
            </a:r>
          </a:p>
          <a:p>
            <a:pPr marL="342900" indent="-342900" algn="just">
              <a:lnSpc>
                <a:spcPct val="150000"/>
              </a:lnSpc>
              <a:buFont typeface="Arial" panose="020B0604020202020204" pitchFamily="34" charset="0"/>
              <a:buChar char="•"/>
            </a:pPr>
            <a:r>
              <a:rPr lang="vi-VN" dirty="0">
                <a:latin typeface="Arial" panose="020B0604020202020204" pitchFamily="34" charset="0"/>
                <a:cs typeface="Arial" panose="020B0604020202020204" pitchFamily="34" charset="0"/>
              </a:rPr>
              <a:t>Chức năng thất trái tốt</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92FDEA0-BE36-D348-B0A8-D6C3F18DBC87}"/>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KẾT QUẢ SIÊU ÂM TIM</a:t>
            </a:r>
          </a:p>
        </p:txBody>
      </p:sp>
      <p:pic>
        <p:nvPicPr>
          <p:cNvPr id="8" name="Picture 7">
            <a:extLst>
              <a:ext uri="{FF2B5EF4-FFF2-40B4-BE49-F238E27FC236}">
                <a16:creationId xmlns:a16="http://schemas.microsoft.com/office/drawing/2014/main" id="{BF557CA4-CE51-1049-9EA1-890DA39D233D}"/>
              </a:ext>
            </a:extLst>
          </p:cNvPr>
          <p:cNvPicPr>
            <a:picLocks noChangeAspect="1"/>
          </p:cNvPicPr>
          <p:nvPr/>
        </p:nvPicPr>
        <p:blipFill>
          <a:blip r:embed="rId3"/>
          <a:stretch>
            <a:fillRect/>
          </a:stretch>
        </p:blipFill>
        <p:spPr>
          <a:xfrm>
            <a:off x="207738" y="188612"/>
            <a:ext cx="1561729" cy="1507068"/>
          </a:xfrm>
          <a:prstGeom prst="roundRect">
            <a:avLst>
              <a:gd name="adj" fmla="val 0"/>
            </a:avLst>
          </a:prstGeom>
          <a:effectLst/>
        </p:spPr>
      </p:pic>
    </p:spTree>
    <p:extLst>
      <p:ext uri="{BB962C8B-B14F-4D97-AF65-F5344CB8AC3E}">
        <p14:creationId xmlns:p14="http://schemas.microsoft.com/office/powerpoint/2010/main" val="2969271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DE68B6-D1CD-9F4F-ACBF-6254A0DE3A1F}"/>
              </a:ext>
            </a:extLst>
          </p:cNvPr>
          <p:cNvSpPr>
            <a:spLocks noGrp="1"/>
          </p:cNvSpPr>
          <p:nvPr>
            <p:ph idx="1"/>
          </p:nvPr>
        </p:nvSpPr>
        <p:spPr>
          <a:xfrm>
            <a:off x="836202" y="2364328"/>
            <a:ext cx="10166888" cy="3112598"/>
          </a:xfrm>
        </p:spPr>
        <p:txBody>
          <a:bodyPr>
            <a:normAutofit/>
          </a:bodyPr>
          <a:lstStyle/>
          <a:p>
            <a:pPr marL="0" indent="0" algn="ctr">
              <a:lnSpc>
                <a:spcPct val="150000"/>
              </a:lnSpc>
              <a:buNone/>
              <a:defRPr/>
            </a:pPr>
            <a:r>
              <a:rPr lang="en-US" sz="2600" b="1" i="1" dirty="0" err="1">
                <a:latin typeface="Arial" pitchFamily="34" charset="0"/>
                <a:cs typeface="Arial" pitchFamily="34" charset="0"/>
              </a:rPr>
              <a:t>Tứ</a:t>
            </a:r>
            <a:r>
              <a:rPr lang="en-US" sz="2600" b="1" i="1" dirty="0">
                <a:latin typeface="Arial" pitchFamily="34" charset="0"/>
                <a:cs typeface="Arial" pitchFamily="34" charset="0"/>
              </a:rPr>
              <a:t> </a:t>
            </a:r>
            <a:r>
              <a:rPr lang="en-US" sz="2600" b="1" i="1" dirty="0" err="1">
                <a:latin typeface="Arial" pitchFamily="34" charset="0"/>
                <a:cs typeface="Arial" pitchFamily="34" charset="0"/>
              </a:rPr>
              <a:t>chứng</a:t>
            </a:r>
            <a:r>
              <a:rPr lang="en-US" sz="2600" b="1" i="1" dirty="0">
                <a:latin typeface="Arial" pitchFamily="34" charset="0"/>
                <a:cs typeface="Arial" pitchFamily="34" charset="0"/>
              </a:rPr>
              <a:t> Fallot</a:t>
            </a:r>
          </a:p>
          <a:p>
            <a:pPr marL="0" indent="0">
              <a:lnSpc>
                <a:spcPct val="150000"/>
              </a:lnSpc>
              <a:buNone/>
              <a:defRPr/>
            </a:pPr>
            <a:endParaRPr lang="en-US" sz="2400" b="1" i="1" dirty="0">
              <a:latin typeface="Arial" pitchFamily="34" charset="0"/>
              <a:cs typeface="Arial" pitchFamily="34" charset="0"/>
            </a:endParaRPr>
          </a:p>
          <a:p>
            <a:pPr marL="0" indent="0">
              <a:lnSpc>
                <a:spcPct val="150000"/>
              </a:lnSpc>
              <a:buNone/>
              <a:defRPr/>
            </a:pPr>
            <a:endParaRPr lang="en-US" sz="2400" b="1" i="1" dirty="0">
              <a:latin typeface="Arial" pitchFamily="34" charset="0"/>
              <a:cs typeface="Arial" pitchFamily="34" charset="0"/>
            </a:endParaRPr>
          </a:p>
          <a:p>
            <a:pPr marL="265176" indent="-265176">
              <a:buFont typeface="Wingdings 2"/>
              <a:buChar char=""/>
              <a:defRPr/>
            </a:pPr>
            <a:endParaRPr lang="en-US" sz="2400" dirty="0">
              <a:latin typeface="Arial" pitchFamily="34" charset="0"/>
              <a:cs typeface="Arial" pitchFamily="34" charset="0"/>
            </a:endParaRPr>
          </a:p>
        </p:txBody>
      </p:sp>
      <p:sp>
        <p:nvSpPr>
          <p:cNvPr id="6" name="Rectangle 5">
            <a:extLst>
              <a:ext uri="{FF2B5EF4-FFF2-40B4-BE49-F238E27FC236}">
                <a16:creationId xmlns:a16="http://schemas.microsoft.com/office/drawing/2014/main" id="{E7C2B5EB-E5E1-9D4B-AE53-FD4AC19105ED}"/>
              </a:ext>
            </a:extLst>
          </p:cNvPr>
          <p:cNvSpPr/>
          <p:nvPr/>
        </p:nvSpPr>
        <p:spPr>
          <a:xfrm>
            <a:off x="2717547" y="247683"/>
            <a:ext cx="7137906"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CHẨN ĐOÁN XÁC ĐỊNH</a:t>
            </a:r>
          </a:p>
        </p:txBody>
      </p:sp>
      <p:pic>
        <p:nvPicPr>
          <p:cNvPr id="7" name="Picture 6">
            <a:extLst>
              <a:ext uri="{FF2B5EF4-FFF2-40B4-BE49-F238E27FC236}">
                <a16:creationId xmlns:a16="http://schemas.microsoft.com/office/drawing/2014/main" id="{8AE28766-4EC0-5E41-971D-A170DC7A7E59}"/>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8" name="Picture 7" descr="D:\BO MON NHI\LOGO TRƯỜNG\20191021_Logo Bo Mon Nhi.png">
            <a:extLst>
              <a:ext uri="{FF2B5EF4-FFF2-40B4-BE49-F238E27FC236}">
                <a16:creationId xmlns:a16="http://schemas.microsoft.com/office/drawing/2014/main" id="{F5D04555-6C7B-D44F-BF79-32E06C3A0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492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6</a:t>
            </a:r>
          </a:p>
        </p:txBody>
      </p:sp>
      <p:sp>
        <p:nvSpPr>
          <p:cNvPr id="2" name="TextBox 1">
            <a:extLst>
              <a:ext uri="{FF2B5EF4-FFF2-40B4-BE49-F238E27FC236}">
                <a16:creationId xmlns:a16="http://schemas.microsoft.com/office/drawing/2014/main" id="{68CDF949-6B62-4047-8C3D-95817D0D1DF7}"/>
              </a:ext>
            </a:extLst>
          </p:cNvPr>
          <p:cNvSpPr txBox="1"/>
          <p:nvPr/>
        </p:nvSpPr>
        <p:spPr>
          <a:xfrm>
            <a:off x="2861043" y="3099615"/>
            <a:ext cx="9243336" cy="658770"/>
          </a:xfrm>
          <a:prstGeom prst="rect">
            <a:avLst/>
          </a:prstGeom>
          <a:noFill/>
        </p:spPr>
        <p:txBody>
          <a:bodyPr wrap="square" rtlCol="0">
            <a:spAutoFit/>
          </a:bodyPr>
          <a:lstStyle/>
          <a:p>
            <a:pPr algn="just">
              <a:lnSpc>
                <a:spcPct val="150000"/>
              </a:lnSpc>
            </a:pPr>
            <a:r>
              <a:rPr lang="en-VN" sz="2800" b="1" i="1" dirty="0">
                <a:latin typeface="Arial" panose="020B0604020202020204" pitchFamily="34" charset="0"/>
                <a:cs typeface="Arial" panose="020B0604020202020204" pitchFamily="34" charset="0"/>
              </a:rPr>
              <a:t>Hướng điều trị trên bệnh nhi này là gì?</a:t>
            </a:r>
          </a:p>
        </p:txBody>
      </p:sp>
    </p:spTree>
    <p:extLst>
      <p:ext uri="{BB962C8B-B14F-4D97-AF65-F5344CB8AC3E}">
        <p14:creationId xmlns:p14="http://schemas.microsoft.com/office/powerpoint/2010/main" val="1942140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3268826" y="288129"/>
            <a:ext cx="5725018"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HƯỚNG ĐIỀU TRỊ?</a:t>
            </a:r>
          </a:p>
        </p:txBody>
      </p:sp>
      <p:sp>
        <p:nvSpPr>
          <p:cNvPr id="2" name="TextBox 1">
            <a:extLst>
              <a:ext uri="{FF2B5EF4-FFF2-40B4-BE49-F238E27FC236}">
                <a16:creationId xmlns:a16="http://schemas.microsoft.com/office/drawing/2014/main" id="{68CDF949-6B62-4047-8C3D-95817D0D1DF7}"/>
              </a:ext>
            </a:extLst>
          </p:cNvPr>
          <p:cNvSpPr txBox="1"/>
          <p:nvPr/>
        </p:nvSpPr>
        <p:spPr>
          <a:xfrm>
            <a:off x="1034984" y="2492532"/>
            <a:ext cx="10913166" cy="130510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VN" sz="2800" dirty="0">
                <a:latin typeface="Arial" panose="020B0604020202020204" pitchFamily="34" charset="0"/>
                <a:cs typeface="Arial" panose="020B0604020202020204" pitchFamily="34" charset="0"/>
              </a:rPr>
              <a:t>Điều trị viêm tiểu phế quản</a:t>
            </a:r>
          </a:p>
          <a:p>
            <a:pPr marL="457200" indent="-457200" algn="just">
              <a:lnSpc>
                <a:spcPct val="150000"/>
              </a:lnSpc>
              <a:buFont typeface="Arial" panose="020B0604020202020204" pitchFamily="34" charset="0"/>
              <a:buChar char="•"/>
            </a:pPr>
            <a:r>
              <a:rPr lang="en-VN" sz="2800" dirty="0">
                <a:latin typeface="Arial" panose="020B0604020202020204" pitchFamily="34" charset="0"/>
                <a:cs typeface="Arial" panose="020B0604020202020204" pitchFamily="34" charset="0"/>
              </a:rPr>
              <a:t>Chỉ định can thiệp Tứ chứng Fallot: tạm thời, triệt để</a:t>
            </a:r>
          </a:p>
        </p:txBody>
      </p:sp>
    </p:spTree>
    <p:extLst>
      <p:ext uri="{BB962C8B-B14F-4D97-AF65-F5344CB8AC3E}">
        <p14:creationId xmlns:p14="http://schemas.microsoft.com/office/powerpoint/2010/main" val="1773976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CDF6EDD0-FE53-984D-9E02-C9CCCCB8EEBA}"/>
              </a:ext>
            </a:extLst>
          </p:cNvPr>
          <p:cNvSpPr>
            <a:spLocks noGrp="1" noChangeArrowheads="1"/>
          </p:cNvSpPr>
          <p:nvPr>
            <p:ph type="body" idx="1"/>
          </p:nvPr>
        </p:nvSpPr>
        <p:spPr>
          <a:xfrm>
            <a:off x="698714" y="1634720"/>
            <a:ext cx="11251770" cy="5273495"/>
          </a:xfrm>
        </p:spPr>
        <p:txBody>
          <a:bodyPr>
            <a:normAutofit fontScale="85000" lnSpcReduction="20000"/>
          </a:bodyPr>
          <a:lstStyle/>
          <a:p>
            <a:pPr marL="0" indent="0">
              <a:lnSpc>
                <a:spcPct val="150000"/>
              </a:lnSpc>
              <a:buNone/>
            </a:pPr>
            <a:r>
              <a:rPr lang="vi-VN" sz="2600" b="1" i="1" dirty="0">
                <a:latin typeface="Arial" panose="020B0604020202020204" pitchFamily="34" charset="0"/>
                <a:cs typeface="Arial" panose="020B0604020202020204" pitchFamily="34" charset="0"/>
              </a:rPr>
              <a:t>Chỉ định </a:t>
            </a:r>
            <a:r>
              <a:rPr lang="en-US" altLang="en-US" sz="2600" b="1" i="1" dirty="0" err="1">
                <a:latin typeface="Arial" panose="020B0604020202020204" pitchFamily="34" charset="0"/>
                <a:cs typeface="Arial" panose="020B0604020202020204" pitchFamily="34" charset="0"/>
              </a:rPr>
              <a:t>Phẫu</a:t>
            </a:r>
            <a:r>
              <a:rPr lang="en-US" altLang="en-US" sz="2600" b="1" i="1" dirty="0">
                <a:latin typeface="Arial" panose="020B0604020202020204" pitchFamily="34" charset="0"/>
                <a:cs typeface="Arial" panose="020B0604020202020204" pitchFamily="34" charset="0"/>
              </a:rPr>
              <a:t> </a:t>
            </a:r>
            <a:r>
              <a:rPr lang="en-US" altLang="en-US" sz="2600" b="1" i="1" dirty="0" err="1">
                <a:latin typeface="Arial" panose="020B0604020202020204" pitchFamily="34" charset="0"/>
                <a:cs typeface="Arial" panose="020B0604020202020204" pitchFamily="34" charset="0"/>
              </a:rPr>
              <a:t>thuật</a:t>
            </a:r>
            <a:r>
              <a:rPr lang="en-US" altLang="en-US" sz="2600" b="1" i="1" dirty="0">
                <a:latin typeface="Arial" panose="020B0604020202020204" pitchFamily="34" charset="0"/>
                <a:cs typeface="Arial" panose="020B0604020202020204" pitchFamily="34" charset="0"/>
              </a:rPr>
              <a:t> </a:t>
            </a:r>
            <a:r>
              <a:rPr lang="en-US" altLang="en-US" sz="2600" b="1" i="1" dirty="0" err="1">
                <a:latin typeface="Arial" panose="020B0604020202020204" pitchFamily="34" charset="0"/>
                <a:cs typeface="Arial" panose="020B0604020202020204" pitchFamily="34" charset="0"/>
              </a:rPr>
              <a:t>hoàn</a:t>
            </a:r>
            <a:r>
              <a:rPr lang="en-US" altLang="en-US" sz="2600" b="1" i="1" dirty="0">
                <a:latin typeface="Arial" panose="020B0604020202020204" pitchFamily="34" charset="0"/>
                <a:cs typeface="Arial" panose="020B0604020202020204" pitchFamily="34" charset="0"/>
              </a:rPr>
              <a:t> </a:t>
            </a:r>
            <a:r>
              <a:rPr lang="en-US" altLang="en-US" sz="2600" b="1" i="1" dirty="0" err="1">
                <a:latin typeface="Arial" panose="020B0604020202020204" pitchFamily="34" charset="0"/>
                <a:cs typeface="Arial" panose="020B0604020202020204" pitchFamily="34" charset="0"/>
              </a:rPr>
              <a:t>toàn</a:t>
            </a:r>
            <a:endParaRPr lang="en-US" sz="2600" b="1" i="1" dirty="0">
              <a:latin typeface="Arial" panose="020B0604020202020204" pitchFamily="34" charset="0"/>
              <a:cs typeface="Arial" panose="020B0604020202020204" pitchFamily="34" charset="0"/>
            </a:endParaRP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1 – 2 tuổi, có thể phẫu thuật lúc sơ sinh ở những trung tâm có kinh nghiệm. </a:t>
            </a:r>
            <a:endParaRPr lang="en-US" sz="2600" dirty="0">
              <a:latin typeface="Arial" panose="020B0604020202020204" pitchFamily="34" charset="0"/>
              <a:cs typeface="Arial" panose="020B0604020202020204" pitchFamily="34" charset="0"/>
            </a:endParaRP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Cấu trúc giải phẫu thuận lợi.</a:t>
            </a:r>
            <a:endParaRPr lang="en-US" sz="2600" dirty="0">
              <a:latin typeface="Arial" panose="020B0604020202020204" pitchFamily="34" charset="0"/>
              <a:cs typeface="Arial" panose="020B0604020202020204" pitchFamily="34" charset="0"/>
            </a:endParaRP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Đã can thiệp điều trị tạm thời 6 -12 tháng.</a:t>
            </a:r>
            <a:endParaRPr lang="en-US" sz="2600" dirty="0">
              <a:latin typeface="Arial" panose="020B0604020202020204" pitchFamily="34" charset="0"/>
              <a:cs typeface="Arial" panose="020B0604020202020204" pitchFamily="34" charset="0"/>
            </a:endParaRPr>
          </a:p>
          <a:p>
            <a:pPr marL="0" indent="0">
              <a:lnSpc>
                <a:spcPct val="150000"/>
              </a:lnSpc>
              <a:buNone/>
            </a:pPr>
            <a:r>
              <a:rPr lang="vi-VN" sz="2600" b="1" i="1" dirty="0">
                <a:latin typeface="Arial" panose="020B0604020202020204" pitchFamily="34" charset="0"/>
                <a:cs typeface="Arial" panose="020B0604020202020204" pitchFamily="34" charset="0"/>
              </a:rPr>
              <a:t>Phương pháp</a:t>
            </a:r>
            <a:r>
              <a:rPr lang="vi-VN" sz="2600" dirty="0">
                <a:latin typeface="Arial" panose="020B0604020202020204" pitchFamily="34" charset="0"/>
                <a:cs typeface="Arial" panose="020B0604020202020204" pitchFamily="34" charset="0"/>
              </a:rPr>
              <a:t> </a:t>
            </a: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Vá lỗ thông liên thất </a:t>
            </a: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Mở rộng buồng tống thất phải</a:t>
            </a: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Mở rộng thân động mạch phổi bằng transannular patch hoặc </a:t>
            </a:r>
          </a:p>
          <a:p>
            <a:pPr lvl="1">
              <a:lnSpc>
                <a:spcPct val="150000"/>
              </a:lnSpc>
              <a:buFont typeface="Wingdings" pitchFamily="2" charset="2"/>
              <a:buChar char="Ø"/>
            </a:pPr>
            <a:r>
              <a:rPr lang="vi-VN" sz="2600" dirty="0">
                <a:latin typeface="Arial" panose="020B0604020202020204" pitchFamily="34" charset="0"/>
                <a:cs typeface="Arial" panose="020B0604020202020204" pitchFamily="34" charset="0"/>
              </a:rPr>
              <a:t> Ống nối thất phải – động mạch phổi khi có bất thường động mạch vành (thường làm sau 1 tuổi).</a:t>
            </a:r>
            <a:endParaRPr lang="en-US" sz="2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5B3F2DF-E898-074D-A3EA-FB5F3266BEC2}"/>
              </a:ext>
            </a:extLst>
          </p:cNvPr>
          <p:cNvSpPr/>
          <p:nvPr/>
        </p:nvSpPr>
        <p:spPr>
          <a:xfrm>
            <a:off x="4519629" y="289105"/>
            <a:ext cx="3609941" cy="8974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rgbClr val="FF0000"/>
                </a:solidFill>
                <a:cs typeface="Arial" panose="020B0604020202020204" pitchFamily="34" charset="0"/>
              </a:rPr>
              <a:t>ĐIỀU TRỊ</a:t>
            </a:r>
            <a:endParaRPr lang="en-US" altLang="en-US" sz="4000" b="1" dirty="0">
              <a:solidFill>
                <a:srgbClr val="FF0000"/>
              </a:solidFill>
            </a:endParaRPr>
          </a:p>
        </p:txBody>
      </p:sp>
      <p:pic>
        <p:nvPicPr>
          <p:cNvPr id="4" name="Picture 3">
            <a:extLst>
              <a:ext uri="{FF2B5EF4-FFF2-40B4-BE49-F238E27FC236}">
                <a16:creationId xmlns:a16="http://schemas.microsoft.com/office/drawing/2014/main" id="{D1EB51C1-A6C1-9140-8281-1799FCE3978C}"/>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FE3D77B6-E01D-0949-9629-5424E434D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408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FF0855C7-398E-AE42-90A3-648959F233DF}"/>
              </a:ext>
            </a:extLst>
          </p:cNvPr>
          <p:cNvSpPr>
            <a:spLocks noGrp="1" noChangeArrowheads="1"/>
          </p:cNvSpPr>
          <p:nvPr>
            <p:ph type="body" sz="half" idx="1"/>
          </p:nvPr>
        </p:nvSpPr>
        <p:spPr>
          <a:xfrm>
            <a:off x="927314" y="1639932"/>
            <a:ext cx="10337370" cy="4765729"/>
          </a:xfrm>
        </p:spPr>
        <p:txBody>
          <a:bodyPr>
            <a:normAutofit fontScale="92500"/>
          </a:bodyPr>
          <a:lstStyle/>
          <a:p>
            <a:pPr marL="0" indent="0">
              <a:lnSpc>
                <a:spcPct val="150000"/>
              </a:lnSpc>
              <a:buNone/>
            </a:pPr>
            <a:r>
              <a:rPr lang="vi-VN" b="1" i="1" dirty="0"/>
              <a:t>Chỉ định phẫu thuật tạm thời</a:t>
            </a:r>
          </a:p>
          <a:p>
            <a:pPr>
              <a:lnSpc>
                <a:spcPct val="150000"/>
              </a:lnSpc>
              <a:buFont typeface="Wingdings" pitchFamily="2" charset="2"/>
              <a:buChar char="Ø"/>
            </a:pPr>
            <a:r>
              <a:rPr lang="vi-VN" dirty="0"/>
              <a:t>Trẻ sơ sinh có TOF kèm không lỗ van động mạch phổi hoặc cân nặng  &lt; 2500 gram, tím nặng không đáp ứng điều trị nội khoa.</a:t>
            </a:r>
            <a:endParaRPr lang="en-US" dirty="0"/>
          </a:p>
          <a:p>
            <a:pPr>
              <a:lnSpc>
                <a:spcPct val="150000"/>
              </a:lnSpc>
              <a:buFont typeface="Wingdings" pitchFamily="2" charset="2"/>
              <a:buChar char="Ø"/>
            </a:pPr>
            <a:r>
              <a:rPr lang="en-US" dirty="0"/>
              <a:t> </a:t>
            </a:r>
            <a:r>
              <a:rPr lang="vi-VN" dirty="0"/>
              <a:t>Bệnh nhân lên cơn tím nặng hoặc lên cơn tím thường xuyên không kiểm soát được bằng điều trị nội khoa, không đủ điều kiện phẫu thuật sửa chữa hoàn toàn.</a:t>
            </a:r>
          </a:p>
          <a:p>
            <a:pPr>
              <a:lnSpc>
                <a:spcPct val="150000"/>
              </a:lnSpc>
              <a:buFont typeface="Wingdings" pitchFamily="2" charset="2"/>
              <a:buChar char="Ø"/>
            </a:pPr>
            <a:r>
              <a:rPr lang="vi-VN" dirty="0"/>
              <a:t> Cấu trúc giải phẫu không thuận lợi</a:t>
            </a:r>
            <a:endParaRPr lang="en-US" dirty="0"/>
          </a:p>
          <a:p>
            <a:pPr marL="0" lvl="0" indent="0">
              <a:buNone/>
            </a:pPr>
            <a:endParaRPr lang="en-US" dirty="0"/>
          </a:p>
          <a:p>
            <a:pPr lvl="2" eaLnBrk="1" hangingPunct="1">
              <a:lnSpc>
                <a:spcPct val="120000"/>
              </a:lnSpc>
              <a:spcBef>
                <a:spcPct val="40000"/>
              </a:spcBef>
              <a:defRPr/>
            </a:pPr>
            <a:endParaRPr lang="en-US" sz="1800" dirty="0">
              <a:solidFill>
                <a:srgbClr val="0066FF"/>
              </a:solidFill>
              <a:effectLst>
                <a:outerShdw blurRad="38100" dist="38100" dir="2700000" algn="tl">
                  <a:srgbClr val="000000"/>
                </a:outerShdw>
              </a:effectLst>
            </a:endParaRPr>
          </a:p>
        </p:txBody>
      </p:sp>
      <p:sp>
        <p:nvSpPr>
          <p:cNvPr id="6" name="Rectangle 5">
            <a:extLst>
              <a:ext uri="{FF2B5EF4-FFF2-40B4-BE49-F238E27FC236}">
                <a16:creationId xmlns:a16="http://schemas.microsoft.com/office/drawing/2014/main" id="{030DEFE3-B830-B144-8B7C-CE83F07104B9}"/>
              </a:ext>
            </a:extLst>
          </p:cNvPr>
          <p:cNvSpPr/>
          <p:nvPr/>
        </p:nvSpPr>
        <p:spPr>
          <a:xfrm>
            <a:off x="4291029" y="271938"/>
            <a:ext cx="3609941" cy="8974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rgbClr val="FF0000"/>
                </a:solidFill>
                <a:cs typeface="Arial" panose="020B0604020202020204" pitchFamily="34" charset="0"/>
              </a:rPr>
              <a:t>ĐIỀU TRỊ</a:t>
            </a:r>
            <a:endParaRPr lang="en-US" altLang="en-US" sz="4000" b="1" dirty="0">
              <a:solidFill>
                <a:srgbClr val="FF0000"/>
              </a:solidFill>
            </a:endParaRPr>
          </a:p>
        </p:txBody>
      </p:sp>
      <p:pic>
        <p:nvPicPr>
          <p:cNvPr id="4" name="Picture 3">
            <a:extLst>
              <a:ext uri="{FF2B5EF4-FFF2-40B4-BE49-F238E27FC236}">
                <a16:creationId xmlns:a16="http://schemas.microsoft.com/office/drawing/2014/main" id="{8695C0EA-77E3-8B4F-A22C-26317DD8D477}"/>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A44E60A3-97B9-B742-8776-E7ADB111C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70269"/>
      </p:ext>
    </p:extLst>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0867" y="1637229"/>
            <a:ext cx="9910261" cy="4988297"/>
          </a:xfrm>
          <a:prstGeom prst="rect">
            <a:avLst/>
          </a:prstGeom>
        </p:spPr>
      </p:pic>
      <p:sp>
        <p:nvSpPr>
          <p:cNvPr id="6" name="Rectangle 5">
            <a:extLst>
              <a:ext uri="{FF2B5EF4-FFF2-40B4-BE49-F238E27FC236}">
                <a16:creationId xmlns:a16="http://schemas.microsoft.com/office/drawing/2014/main" id="{DB6A9298-B08A-6541-AA08-EDC1142AE7D2}"/>
              </a:ext>
            </a:extLst>
          </p:cNvPr>
          <p:cNvSpPr/>
          <p:nvPr/>
        </p:nvSpPr>
        <p:spPr>
          <a:xfrm>
            <a:off x="4291028" y="459586"/>
            <a:ext cx="3609941" cy="89746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rgbClr val="FF0000"/>
                </a:solidFill>
                <a:cs typeface="Arial" panose="020B0604020202020204" pitchFamily="34" charset="0"/>
              </a:rPr>
              <a:t>ĐIỀU TRỊ</a:t>
            </a:r>
            <a:endParaRPr lang="en-US" altLang="en-US" sz="4000" b="1" dirty="0">
              <a:solidFill>
                <a:srgbClr val="FF0000"/>
              </a:solidFill>
            </a:endParaRPr>
          </a:p>
        </p:txBody>
      </p:sp>
      <p:pic>
        <p:nvPicPr>
          <p:cNvPr id="5" name="Picture 4">
            <a:extLst>
              <a:ext uri="{FF2B5EF4-FFF2-40B4-BE49-F238E27FC236}">
                <a16:creationId xmlns:a16="http://schemas.microsoft.com/office/drawing/2014/main" id="{B141A1E0-BF3C-3641-97AB-A429EB0B51BC}"/>
              </a:ext>
            </a:extLst>
          </p:cNvPr>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7" name="Picture 6" descr="D:\BO MON NHI\LOGO TRƯỜNG\20191021_Logo Bo Mon Nhi.png">
            <a:extLst>
              <a:ext uri="{FF2B5EF4-FFF2-40B4-BE49-F238E27FC236}">
                <a16:creationId xmlns:a16="http://schemas.microsoft.com/office/drawing/2014/main" id="{7568DB5A-25EE-9B4B-A453-1CDCC738D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11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CDF949-6B62-4047-8C3D-95817D0D1DF7}"/>
              </a:ext>
            </a:extLst>
          </p:cNvPr>
          <p:cNvSpPr txBox="1"/>
          <p:nvPr/>
        </p:nvSpPr>
        <p:spPr>
          <a:xfrm>
            <a:off x="674753" y="1543280"/>
            <a:ext cx="10913166" cy="5107873"/>
          </a:xfrm>
          <a:prstGeom prst="rect">
            <a:avLst/>
          </a:prstGeom>
          <a:noFill/>
        </p:spPr>
        <p:txBody>
          <a:bodyPr wrap="square" rtlCol="0">
            <a:spAutoFit/>
          </a:bodyPr>
          <a:lstStyle/>
          <a:p>
            <a:pPr algn="just">
              <a:lnSpc>
                <a:spcPct val="150000"/>
              </a:lnSpc>
            </a:pPr>
            <a:r>
              <a:rPr lang="vi-VN" sz="2200" b="1" i="1" dirty="0">
                <a:latin typeface="Arial" panose="020B0604020202020204" pitchFamily="34" charset="0"/>
                <a:cs typeface="Arial" panose="020B0604020202020204" pitchFamily="34" charset="0"/>
              </a:rPr>
              <a:t>Tình trạng lúc nhập viện:</a:t>
            </a:r>
          </a:p>
          <a:p>
            <a:pPr algn="just">
              <a:lnSpc>
                <a:spcPct val="150000"/>
              </a:lnSpc>
            </a:pPr>
            <a:r>
              <a:rPr lang="vi-VN" sz="2200" b="1" i="1" dirty="0">
                <a:latin typeface="Arial" panose="020B0604020202020204" pitchFamily="34" charset="0"/>
                <a:cs typeface="Arial" panose="020B0604020202020204" pitchFamily="34" charset="0"/>
              </a:rPr>
              <a:t>CN: 6,2 kg. CC: 60 cm</a:t>
            </a:r>
          </a:p>
          <a:p>
            <a:pPr algn="just">
              <a:lnSpc>
                <a:spcPct val="150000"/>
              </a:lnSpc>
            </a:pPr>
            <a:r>
              <a:rPr lang="vi-VN" sz="2200" b="1" i="1" dirty="0">
                <a:latin typeface="Arial" panose="020B0604020202020204" pitchFamily="34" charset="0"/>
                <a:cs typeface="Arial" panose="020B0604020202020204" pitchFamily="34" charset="0"/>
              </a:rPr>
              <a:t>Bé quấy khóc, môi tím SpO2: 80%. Nhịp thở 40l/p, không thở co lõm ngực</a:t>
            </a:r>
          </a:p>
          <a:p>
            <a:pPr algn="just">
              <a:lnSpc>
                <a:spcPct val="150000"/>
              </a:lnSpc>
            </a:pPr>
            <a:r>
              <a:rPr lang="vi-VN" sz="2200" b="1" i="1" dirty="0">
                <a:latin typeface="Arial" panose="020B0604020202020204" pitchFamily="34" charset="0"/>
                <a:cs typeface="Arial" panose="020B0604020202020204" pitchFamily="34" charset="0"/>
              </a:rPr>
              <a:t>Chi ấm, mạch rõ, CRT &lt; 2s.</a:t>
            </a:r>
          </a:p>
          <a:p>
            <a:pPr algn="just">
              <a:lnSpc>
                <a:spcPct val="150000"/>
              </a:lnSpc>
            </a:pPr>
            <a:r>
              <a:rPr lang="vi-VN" sz="2200" b="1" i="1" dirty="0">
                <a:latin typeface="Arial" panose="020B0604020202020204" pitchFamily="34" charset="0"/>
                <a:cs typeface="Arial" panose="020B0604020202020204" pitchFamily="34" charset="0"/>
              </a:rPr>
              <a:t>Tim đều 130 l/p, âm thổi tâm thu 3/6 liên sườn II, III bờ trái xương ức</a:t>
            </a:r>
          </a:p>
          <a:p>
            <a:pPr algn="just">
              <a:lnSpc>
                <a:spcPct val="150000"/>
              </a:lnSpc>
            </a:pPr>
            <a:r>
              <a:rPr lang="vi-VN" sz="2200" b="1" i="1" dirty="0">
                <a:latin typeface="Arial" panose="020B0604020202020204" pitchFamily="34" charset="0"/>
                <a:cs typeface="Arial" panose="020B0604020202020204" pitchFamily="34" charset="0"/>
              </a:rPr>
              <a:t>T1 rõ, T2 nhẹ. Harzer (+). </a:t>
            </a:r>
          </a:p>
          <a:p>
            <a:pPr algn="just">
              <a:lnSpc>
                <a:spcPct val="150000"/>
              </a:lnSpc>
            </a:pPr>
            <a:r>
              <a:rPr lang="vi-VN" sz="2200" b="1" i="1" dirty="0">
                <a:latin typeface="Arial" panose="020B0604020202020204" pitchFamily="34" charset="0"/>
                <a:cs typeface="Arial" panose="020B0604020202020204" pitchFamily="34" charset="0"/>
              </a:rPr>
              <a:t>Phổi thô, ran ngáy</a:t>
            </a:r>
          </a:p>
          <a:p>
            <a:pPr algn="just">
              <a:lnSpc>
                <a:spcPct val="150000"/>
              </a:lnSpc>
            </a:pPr>
            <a:r>
              <a:rPr lang="vi-VN" sz="2200" b="1" i="1" dirty="0">
                <a:latin typeface="Arial" panose="020B0604020202020204" pitchFamily="34" charset="0"/>
                <a:cs typeface="Arial" panose="020B0604020202020204" pitchFamily="34" charset="0"/>
              </a:rPr>
              <a:t>Bụng mềm, gan lách không to</a:t>
            </a:r>
          </a:p>
          <a:p>
            <a:pPr algn="just">
              <a:lnSpc>
                <a:spcPct val="150000"/>
              </a:lnSpc>
            </a:pPr>
            <a:r>
              <a:rPr lang="vi-VN" sz="2200" b="1" i="1" dirty="0">
                <a:latin typeface="Arial" panose="020B0604020202020204" pitchFamily="34" charset="0"/>
                <a:cs typeface="Arial" panose="020B0604020202020204" pitchFamily="34" charset="0"/>
              </a:rPr>
              <a:t>Thóp phẳng, không yếu liệt </a:t>
            </a:r>
          </a:p>
          <a:p>
            <a:pPr algn="just">
              <a:lnSpc>
                <a:spcPct val="150000"/>
              </a:lnSpc>
            </a:pPr>
            <a:r>
              <a:rPr lang="vi-VN" sz="2200" b="1" i="1" dirty="0">
                <a:latin typeface="Arial" panose="020B0604020202020204" pitchFamily="34" charset="0"/>
                <a:cs typeface="Arial" panose="020B0604020202020204" pitchFamily="34" charset="0"/>
              </a:rPr>
              <a:t>Các cơ quan khác chưa ghi nhận bất thường</a:t>
            </a:r>
            <a:endParaRPr lang="en-US" sz="22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92FDEA0-BE36-D348-B0A8-D6C3F18DBC87}"/>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TÌNH HUỐNG LÂM SÀNG</a:t>
            </a:r>
          </a:p>
        </p:txBody>
      </p:sp>
    </p:spTree>
    <p:extLst>
      <p:ext uri="{BB962C8B-B14F-4D97-AF65-F5344CB8AC3E}">
        <p14:creationId xmlns:p14="http://schemas.microsoft.com/office/powerpoint/2010/main" val="317166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8CDF949-6B62-4047-8C3D-95817D0D1DF7}"/>
              </a:ext>
            </a:extLst>
          </p:cNvPr>
          <p:cNvSpPr txBox="1"/>
          <p:nvPr/>
        </p:nvSpPr>
        <p:spPr>
          <a:xfrm>
            <a:off x="836202" y="2351514"/>
            <a:ext cx="10913166" cy="31227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800" dirty="0" err="1">
                <a:latin typeface="Arial" panose="020B0604020202020204" pitchFamily="34" charset="0"/>
                <a:cs typeface="Arial" panose="020B0604020202020204" pitchFamily="34" charset="0"/>
              </a:rPr>
              <a:t>Chẩn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ương</a:t>
            </a:r>
            <a:r>
              <a:rPr lang="en-US" sz="2800" dirty="0">
                <a:latin typeface="Arial" panose="020B0604020202020204" pitchFamily="34" charset="0"/>
                <a:cs typeface="Arial" panose="020B0604020202020204" pitchFamily="34" charset="0"/>
              </a:rPr>
              <a:t> do </a:t>
            </a:r>
            <a:r>
              <a:rPr lang="en-US" sz="2800" dirty="0" err="1">
                <a:latin typeface="Arial" panose="020B0604020202020204" pitchFamily="34" charset="0"/>
                <a:cs typeface="Arial" panose="020B0604020202020204" pitchFamily="34" charset="0"/>
              </a:rPr>
              <a:t>tim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lâm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sàng</a:t>
            </a:r>
            <a:endParaRPr lang="en-US" sz="28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800" dirty="0" err="1">
                <a:latin typeface="Arial" panose="020B0604020202020204" pitchFamily="34" charset="0"/>
                <a:cs typeface="Arial" panose="020B0604020202020204" pitchFamily="34" charset="0"/>
              </a:rPr>
              <a:t>Tứ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chứng</a:t>
            </a:r>
            <a:r>
              <a:rPr lang="en-US" sz="2800" dirty="0">
                <a:latin typeface="Arial" panose="020B0604020202020204" pitchFamily="34" charset="0"/>
                <a:cs typeface="Arial" panose="020B0604020202020204" pitchFamily="34" charset="0"/>
              </a:rPr>
              <a:t> Fallot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bẩm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gặp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endParaRPr lang="en-US" sz="28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800" dirty="0" err="1">
                <a:latin typeface="Arial" panose="020B0604020202020204" pitchFamily="34" charset="0"/>
                <a:cs typeface="Arial" panose="020B0604020202020204" pitchFamily="34" charset="0"/>
              </a:rPr>
              <a:t>Chẩn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thiếu</a:t>
            </a:r>
            <a:r>
              <a:rPr lang="en-US" sz="2800" dirty="0">
                <a:latin typeface="Arial" panose="020B0604020202020204" pitchFamily="34" charset="0"/>
                <a:cs typeface="Arial" panose="020B0604020202020204" pitchFamily="34" charset="0"/>
              </a:rPr>
              <a:t> oxy </a:t>
            </a:r>
          </a:p>
          <a:p>
            <a:pPr marL="342900" indent="-342900" algn="just">
              <a:lnSpc>
                <a:spcPct val="150000"/>
              </a:lnSpc>
              <a:buFont typeface="Arial" panose="020B0604020202020204" pitchFamily="34" charset="0"/>
              <a:buChar char="•"/>
            </a:pPr>
            <a:r>
              <a:rPr lang="en-US" sz="2800" dirty="0" err="1">
                <a:latin typeface="Arial" panose="020B0604020202020204" pitchFamily="34" charset="0"/>
                <a:cs typeface="Arial" panose="020B0604020202020204" pitchFamily="34" charset="0"/>
              </a:rPr>
              <a:t>Xây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hướng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bệnh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mắc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chứng</a:t>
            </a:r>
            <a:r>
              <a:rPr lang="en-US" sz="2800" dirty="0">
                <a:latin typeface="Arial" panose="020B0604020202020204" pitchFamily="34" charset="0"/>
                <a:cs typeface="Arial" panose="020B0604020202020204" pitchFamily="34" charset="0"/>
              </a:rPr>
              <a:t> Fallot</a:t>
            </a:r>
          </a:p>
          <a:p>
            <a:pPr marL="342900" indent="-342900" algn="just">
              <a:lnSpc>
                <a:spcPct val="150000"/>
              </a:lnSpc>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2DCB94-5334-6A42-811C-8C93B4064102}"/>
              </a:ext>
            </a:extLst>
          </p:cNvPr>
          <p:cNvSpPr/>
          <p:nvPr/>
        </p:nvSpPr>
        <p:spPr>
          <a:xfrm>
            <a:off x="3479511" y="288129"/>
            <a:ext cx="5013562"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TỔNG KẾT</a:t>
            </a:r>
          </a:p>
        </p:txBody>
      </p:sp>
    </p:spTree>
    <p:extLst>
      <p:ext uri="{BB962C8B-B14F-4D97-AF65-F5344CB8AC3E}">
        <p14:creationId xmlns:p14="http://schemas.microsoft.com/office/powerpoint/2010/main" val="90691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17067" y="2385693"/>
            <a:ext cx="9156950" cy="2286001"/>
          </a:xfrm>
        </p:spPr>
        <p:txBody>
          <a:bodyPr>
            <a:normAutofit/>
          </a:bodyPr>
          <a:lstStyle/>
          <a:p>
            <a:pPr eaLnBrk="1" hangingPunct="1">
              <a:lnSpc>
                <a:spcPct val="150000"/>
              </a:lnSpc>
              <a:defRPr/>
            </a:pPr>
            <a:r>
              <a:rPr lang="vi-VN" altLang="en-US" sz="4800" b="1" dirty="0">
                <a:solidFill>
                  <a:srgbClr val="FF3300"/>
                </a:solidFill>
                <a:latin typeface="+mn-lt"/>
              </a:rPr>
              <a:t>XIN CẢM ƠN ĐÃ LẮNG NGHE</a:t>
            </a:r>
            <a:br>
              <a:rPr lang="vi-VN" altLang="en-US" sz="4800" b="1" dirty="0">
                <a:solidFill>
                  <a:srgbClr val="FF3300"/>
                </a:solidFill>
                <a:latin typeface="+mn-lt"/>
              </a:rPr>
            </a:br>
            <a:r>
              <a:rPr lang="vi-VN" altLang="en-US" sz="4800" b="1" dirty="0">
                <a:solidFill>
                  <a:srgbClr val="FF3300"/>
                </a:solidFill>
                <a:latin typeface="+mn-lt"/>
              </a:rPr>
              <a:t>BM NHI – ĐHYD TPHCM</a:t>
            </a:r>
            <a:endParaRPr lang="en-US" altLang="en-US" sz="4800" b="1" dirty="0">
              <a:solidFill>
                <a:srgbClr val="FF3300"/>
              </a:solidFill>
              <a:latin typeface="+mn-lt"/>
            </a:endParaRPr>
          </a:p>
        </p:txBody>
      </p:sp>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26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page2image5793376">
            <a:extLst>
              <a:ext uri="{FF2B5EF4-FFF2-40B4-BE49-F238E27FC236}">
                <a16:creationId xmlns:a16="http://schemas.microsoft.com/office/drawing/2014/main" id="{8476BDF0-AB43-814A-ABA1-26BC0B329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2" name="Picture 2" descr="page2image5793792">
            <a:extLst>
              <a:ext uri="{FF2B5EF4-FFF2-40B4-BE49-F238E27FC236}">
                <a16:creationId xmlns:a16="http://schemas.microsoft.com/office/drawing/2014/main" id="{3B6602AE-54AA-0B44-97C8-2EBBE49D4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descr="page2image5794416">
            <a:extLst>
              <a:ext uri="{FF2B5EF4-FFF2-40B4-BE49-F238E27FC236}">
                <a16:creationId xmlns:a16="http://schemas.microsoft.com/office/drawing/2014/main" id="{8F2ED7EA-B48A-1D45-A25A-F411EAE7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page2image5794832">
            <a:extLst>
              <a:ext uri="{FF2B5EF4-FFF2-40B4-BE49-F238E27FC236}">
                <a16:creationId xmlns:a16="http://schemas.microsoft.com/office/drawing/2014/main" id="{CDF7689D-E7AF-E149-9882-155C981BA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81" y="2984819"/>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0471EEB-20C4-4E45-957A-FDE2EED079B3}"/>
              </a:ext>
            </a:extLst>
          </p:cNvPr>
          <p:cNvSpPr/>
          <p:nvPr/>
        </p:nvSpPr>
        <p:spPr>
          <a:xfrm>
            <a:off x="3487389" y="457712"/>
            <a:ext cx="5468808"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TT DINH DƯỠNG</a:t>
            </a:r>
          </a:p>
        </p:txBody>
      </p:sp>
      <p:pic>
        <p:nvPicPr>
          <p:cNvPr id="12" name="Picture 6" descr="D:\BO MON NHI\LOGO TRƯỜNG\20191021_Logo Bo Mon Nhi.png">
            <a:extLst>
              <a:ext uri="{FF2B5EF4-FFF2-40B4-BE49-F238E27FC236}">
                <a16:creationId xmlns:a16="http://schemas.microsoft.com/office/drawing/2014/main" id="{6712CA03-3C6C-644A-8358-FFBF78E8A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49C139CC-B542-B449-97FE-70220EA4C58E}"/>
              </a:ext>
            </a:extLst>
          </p:cNvPr>
          <p:cNvPicPr>
            <a:picLocks noChangeAspect="1"/>
          </p:cNvPicPr>
          <p:nvPr/>
        </p:nvPicPr>
        <p:blipFill>
          <a:blip r:embed="rId4"/>
          <a:stretch>
            <a:fillRect/>
          </a:stretch>
        </p:blipFill>
        <p:spPr>
          <a:xfrm>
            <a:off x="55338" y="36212"/>
            <a:ext cx="1561729" cy="1507068"/>
          </a:xfrm>
          <a:prstGeom prst="roundRect">
            <a:avLst>
              <a:gd name="adj" fmla="val 0"/>
            </a:avLst>
          </a:prstGeom>
          <a:effectLst/>
        </p:spPr>
      </p:pic>
      <p:pic>
        <p:nvPicPr>
          <p:cNvPr id="3" name="Picture 2" descr="Graphical user interface, text, application, chat or text message&#10;&#10;Description automatically generated">
            <a:extLst>
              <a:ext uri="{FF2B5EF4-FFF2-40B4-BE49-F238E27FC236}">
                <a16:creationId xmlns:a16="http://schemas.microsoft.com/office/drawing/2014/main" id="{46F56498-E18A-CE4F-8184-5B8172878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489" y="1883637"/>
            <a:ext cx="4343653" cy="4868249"/>
          </a:xfrm>
          <a:prstGeom prst="rect">
            <a:avLst/>
          </a:prstGeom>
        </p:spPr>
      </p:pic>
      <p:pic>
        <p:nvPicPr>
          <p:cNvPr id="5" name="Picture 4" descr="Diagram&#10;&#10;Description automatically generated">
            <a:extLst>
              <a:ext uri="{FF2B5EF4-FFF2-40B4-BE49-F238E27FC236}">
                <a16:creationId xmlns:a16="http://schemas.microsoft.com/office/drawing/2014/main" id="{B92CD25F-CA11-9C49-A79B-BEFB00F28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7134" y="1883637"/>
            <a:ext cx="5286649" cy="4929098"/>
          </a:xfrm>
          <a:prstGeom prst="rect">
            <a:avLst/>
          </a:prstGeom>
        </p:spPr>
      </p:pic>
    </p:spTree>
    <p:extLst>
      <p:ext uri="{BB962C8B-B14F-4D97-AF65-F5344CB8AC3E}">
        <p14:creationId xmlns:p14="http://schemas.microsoft.com/office/powerpoint/2010/main" val="39553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1</a:t>
            </a:r>
          </a:p>
        </p:txBody>
      </p:sp>
      <p:sp>
        <p:nvSpPr>
          <p:cNvPr id="2" name="TextBox 1">
            <a:extLst>
              <a:ext uri="{FF2B5EF4-FFF2-40B4-BE49-F238E27FC236}">
                <a16:creationId xmlns:a16="http://schemas.microsoft.com/office/drawing/2014/main" id="{68CDF949-6B62-4047-8C3D-95817D0D1DF7}"/>
              </a:ext>
            </a:extLst>
          </p:cNvPr>
          <p:cNvSpPr txBox="1"/>
          <p:nvPr/>
        </p:nvSpPr>
        <p:spPr>
          <a:xfrm>
            <a:off x="639417" y="1948070"/>
            <a:ext cx="10913166" cy="658770"/>
          </a:xfrm>
          <a:prstGeom prst="rect">
            <a:avLst/>
          </a:prstGeom>
          <a:noFill/>
        </p:spPr>
        <p:txBody>
          <a:bodyPr wrap="square" rtlCol="0">
            <a:spAutoFit/>
          </a:bodyPr>
          <a:lstStyle/>
          <a:p>
            <a:pPr algn="just">
              <a:lnSpc>
                <a:spcPct val="150000"/>
              </a:lnSpc>
            </a:pPr>
            <a:r>
              <a:rPr lang="en-VN" sz="2800" dirty="0">
                <a:latin typeface="Arial" panose="020B0604020202020204" pitchFamily="34" charset="0"/>
                <a:cs typeface="Arial" panose="020B0604020202020204" pitchFamily="34" charset="0"/>
              </a:rPr>
              <a:t>Trên bệnh nhi có những vấn đề gì, tại sao?</a:t>
            </a:r>
          </a:p>
        </p:txBody>
      </p:sp>
      <p:sp>
        <p:nvSpPr>
          <p:cNvPr id="3" name="Oval 2">
            <a:extLst>
              <a:ext uri="{FF2B5EF4-FFF2-40B4-BE49-F238E27FC236}">
                <a16:creationId xmlns:a16="http://schemas.microsoft.com/office/drawing/2014/main" id="{CC5522F3-5A7B-DF4F-ABBE-2F080E8E1B70}"/>
              </a:ext>
            </a:extLst>
          </p:cNvPr>
          <p:cNvSpPr/>
          <p:nvPr/>
        </p:nvSpPr>
        <p:spPr>
          <a:xfrm>
            <a:off x="1467454" y="3127589"/>
            <a:ext cx="9257092" cy="2872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50000"/>
              </a:lnSpc>
              <a:buAutoNum type="arabicPeriod"/>
            </a:pPr>
            <a:r>
              <a:rPr lang="en-VN" sz="2400" b="1" dirty="0">
                <a:solidFill>
                  <a:schemeClr val="tx1">
                    <a:lumMod val="95000"/>
                    <a:lumOff val="5000"/>
                  </a:schemeClr>
                </a:solidFill>
                <a:latin typeface="Arial" panose="020B0604020202020204" pitchFamily="34" charset="0"/>
                <a:cs typeface="Arial" panose="020B0604020202020204" pitchFamily="34" charset="0"/>
              </a:rPr>
              <a:t>TÍM</a:t>
            </a:r>
          </a:p>
          <a:p>
            <a:pPr marL="342900" indent="-342900" algn="ctr">
              <a:lnSpc>
                <a:spcPct val="150000"/>
              </a:lnSpc>
              <a:buAutoNum type="arabicPeriod"/>
            </a:pPr>
            <a:r>
              <a:rPr lang="en-VN" sz="2400" b="1" dirty="0">
                <a:solidFill>
                  <a:schemeClr val="tx1">
                    <a:lumMod val="95000"/>
                    <a:lumOff val="5000"/>
                  </a:schemeClr>
                </a:solidFill>
                <a:latin typeface="Arial" panose="020B0604020202020204" pitchFamily="34" charset="0"/>
                <a:cs typeface="Arial" panose="020B0604020202020204" pitchFamily="34" charset="0"/>
              </a:rPr>
              <a:t>HỘI CHỨNG TẮC NGHẼN HÔ HẤP DƯỚI</a:t>
            </a:r>
          </a:p>
          <a:p>
            <a:pPr marL="342900" indent="-342900" algn="ctr">
              <a:lnSpc>
                <a:spcPct val="150000"/>
              </a:lnSpc>
              <a:buAutoNum type="arabicPeriod"/>
            </a:pPr>
            <a:r>
              <a:rPr lang="en-VN" sz="2400" b="1" dirty="0">
                <a:solidFill>
                  <a:schemeClr val="tx1">
                    <a:lumMod val="95000"/>
                    <a:lumOff val="5000"/>
                  </a:schemeClr>
                </a:solidFill>
                <a:latin typeface="Arial" panose="020B0604020202020204" pitchFamily="34" charset="0"/>
                <a:cs typeface="Arial" panose="020B0604020202020204" pitchFamily="34" charset="0"/>
              </a:rPr>
              <a:t>TIM BẨM SINH</a:t>
            </a:r>
          </a:p>
        </p:txBody>
      </p:sp>
    </p:spTree>
    <p:extLst>
      <p:ext uri="{BB962C8B-B14F-4D97-AF65-F5344CB8AC3E}">
        <p14:creationId xmlns:p14="http://schemas.microsoft.com/office/powerpoint/2010/main" val="390538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338" y="36212"/>
            <a:ext cx="1561729" cy="1507068"/>
          </a:xfrm>
          <a:prstGeom prst="roundRect">
            <a:avLst>
              <a:gd name="adj" fmla="val 0"/>
            </a:avLst>
          </a:prstGeom>
          <a:effectLst/>
        </p:spPr>
      </p:pic>
      <p:pic>
        <p:nvPicPr>
          <p:cNvPr id="3077" name="Picture 6" descr="D:\BO MON NHI\LOGO TRƯỜNG\20191021_Logo Bo Mon Nh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298B669-3E82-9546-961E-E3A91A42298D}"/>
              </a:ext>
            </a:extLst>
          </p:cNvPr>
          <p:cNvSpPr/>
          <p:nvPr/>
        </p:nvSpPr>
        <p:spPr>
          <a:xfrm>
            <a:off x="2861043" y="373175"/>
            <a:ext cx="6540585"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CÂU HỎI THẢO LUẬN 2</a:t>
            </a:r>
          </a:p>
        </p:txBody>
      </p:sp>
      <p:sp>
        <p:nvSpPr>
          <p:cNvPr id="2" name="TextBox 1">
            <a:extLst>
              <a:ext uri="{FF2B5EF4-FFF2-40B4-BE49-F238E27FC236}">
                <a16:creationId xmlns:a16="http://schemas.microsoft.com/office/drawing/2014/main" id="{68CDF949-6B62-4047-8C3D-95817D0D1DF7}"/>
              </a:ext>
            </a:extLst>
          </p:cNvPr>
          <p:cNvSpPr txBox="1"/>
          <p:nvPr/>
        </p:nvSpPr>
        <p:spPr>
          <a:xfrm>
            <a:off x="2077725" y="1999690"/>
            <a:ext cx="9153940" cy="1305101"/>
          </a:xfrm>
          <a:prstGeom prst="rect">
            <a:avLst/>
          </a:prstGeom>
          <a:noFill/>
        </p:spPr>
        <p:txBody>
          <a:bodyPr wrap="square" rtlCol="0">
            <a:spAutoFit/>
          </a:bodyPr>
          <a:lstStyle/>
          <a:p>
            <a:pPr algn="just">
              <a:lnSpc>
                <a:spcPct val="150000"/>
              </a:lnSpc>
            </a:pPr>
            <a:r>
              <a:rPr lang="en-VN" sz="2800" b="1" i="1" dirty="0">
                <a:latin typeface="Arial" panose="020B0604020202020204" pitchFamily="34" charset="0"/>
                <a:cs typeface="Arial" panose="020B0604020202020204" pitchFamily="34" charset="0"/>
              </a:rPr>
              <a:t>Nguyên nhân tím của bệnh nhi này là gì?</a:t>
            </a:r>
          </a:p>
          <a:p>
            <a:pPr algn="just">
              <a:lnSpc>
                <a:spcPct val="150000"/>
              </a:lnSpc>
            </a:pPr>
            <a:endParaRPr lang="en-VN" sz="2800" b="1" i="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207FE2C-4F61-2E42-AE92-C4C93B72E107}"/>
              </a:ext>
            </a:extLst>
          </p:cNvPr>
          <p:cNvSpPr/>
          <p:nvPr/>
        </p:nvSpPr>
        <p:spPr>
          <a:xfrm>
            <a:off x="3725965" y="3150705"/>
            <a:ext cx="5274365" cy="2650435"/>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Có tím hay không?</a:t>
            </a: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Tím trung ương, ngoại biên hay tím chuyên biệt </a:t>
            </a: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Nguyên nhân là gì?</a:t>
            </a:r>
          </a:p>
          <a:p>
            <a:pPr marL="514350" indent="-514350" algn="just">
              <a:lnSpc>
                <a:spcPct val="150000"/>
              </a:lnSpc>
              <a:buAutoNum type="arabicPeriod"/>
            </a:pPr>
            <a:r>
              <a:rPr lang="en-VN" b="1" dirty="0">
                <a:solidFill>
                  <a:schemeClr val="tx1"/>
                </a:solidFill>
                <a:latin typeface="Arial" panose="020B0604020202020204" pitchFamily="34" charset="0"/>
                <a:cs typeface="Arial" panose="020B0604020202020204" pitchFamily="34" charset="0"/>
              </a:rPr>
              <a:t>Tím trung ương do tim: thuộc nhóm nào</a:t>
            </a:r>
          </a:p>
        </p:txBody>
      </p:sp>
    </p:spTree>
    <p:extLst>
      <p:ext uri="{BB962C8B-B14F-4D97-AF65-F5344CB8AC3E}">
        <p14:creationId xmlns:p14="http://schemas.microsoft.com/office/powerpoint/2010/main" val="274773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5B766193-C10D-614A-AF62-36AD06838D56}"/>
              </a:ext>
            </a:extLst>
          </p:cNvPr>
          <p:cNvSpPr txBox="1">
            <a:spLocks noChangeArrowheads="1"/>
          </p:cNvSpPr>
          <p:nvPr/>
        </p:nvSpPr>
        <p:spPr bwMode="auto">
          <a:xfrm>
            <a:off x="980661" y="2164601"/>
            <a:ext cx="10694503" cy="445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a:lnSpc>
                <a:spcPct val="150000"/>
              </a:lnSpc>
            </a:pPr>
            <a:r>
              <a:rPr lang="en-US" altLang="en-US" sz="2000" dirty="0">
                <a:latin typeface="Arial" panose="020B0604020202020204" pitchFamily="34" charset="0"/>
              </a:rPr>
              <a:t> </a:t>
            </a:r>
            <a:r>
              <a:rPr lang="vi-VN" sz="2000" b="1" i="1" dirty="0">
                <a:highlight>
                  <a:srgbClr val="FFFF00"/>
                </a:highlight>
                <a:latin typeface="Arial" panose="020B0604020202020204" pitchFamily="34" charset="0"/>
                <a:cs typeface="Arial" panose="020B0604020202020204" pitchFamily="34" charset="0"/>
              </a:rPr>
              <a:t>Khám phát hiện có tím hay không ? </a:t>
            </a:r>
          </a:p>
          <a:p>
            <a:pPr marL="285750" indent="-285750" algn="just">
              <a:lnSpc>
                <a:spcPct val="150000"/>
              </a:lnSpc>
              <a:buFont typeface="Arial" panose="020B0604020202020204" pitchFamily="34" charset="0"/>
              <a:buChar char="•"/>
            </a:pPr>
            <a:r>
              <a:rPr lang="vi-VN" sz="2000" dirty="0">
                <a:latin typeface="Arial" panose="020B0604020202020204" pitchFamily="34" charset="0"/>
                <a:cs typeface="Arial" panose="020B0604020202020204" pitchFamily="34" charset="0"/>
              </a:rPr>
              <a:t>Khám da niêm và đo SpO2. </a:t>
            </a:r>
          </a:p>
          <a:p>
            <a:pPr marL="285750" indent="-285750" algn="just">
              <a:lnSpc>
                <a:spcPct val="150000"/>
              </a:lnSpc>
              <a:buFont typeface="Arial" panose="020B0604020202020204" pitchFamily="34" charset="0"/>
              <a:buChar char="•"/>
            </a:pPr>
            <a:r>
              <a:rPr lang="vi-VN" sz="2000" dirty="0">
                <a:latin typeface="Arial" panose="020B0604020202020204" pitchFamily="34" charset="0"/>
                <a:cs typeface="Arial" panose="020B0604020202020204" pitchFamily="34" charset="0"/>
              </a:rPr>
              <a:t>Tuy không cho giá trị chính xác tuyệt đối như SaO2 (Saturation of arterial oxygen), nhưng SpO2 là phương pháp định lượng độ bão hòa oxy máu không xâm lấn, cho phép theo dõi một cách liên tục độ bão hòa oxy máu ở ngoại vi.</a:t>
            </a:r>
          </a:p>
          <a:p>
            <a:pPr marL="285750" indent="-285750" algn="just">
              <a:lnSpc>
                <a:spcPct val="150000"/>
              </a:lnSpc>
              <a:buFont typeface="Arial" panose="020B0604020202020204" pitchFamily="34" charset="0"/>
              <a:buChar char="•"/>
            </a:pPr>
            <a:r>
              <a:rPr lang="vi-VN" sz="2000" dirty="0">
                <a:latin typeface="Arial" panose="020B0604020202020204" pitchFamily="34" charset="0"/>
                <a:cs typeface="Arial" panose="020B0604020202020204" pitchFamily="34" charset="0"/>
              </a:rPr>
              <a:t>Thông thường SpO2 ≥ 94% thì tình trạng oxy hóa máu có thể đảm bảo. </a:t>
            </a:r>
          </a:p>
          <a:p>
            <a:pPr marL="285750" indent="-285750" algn="just">
              <a:lnSpc>
                <a:spcPct val="150000"/>
              </a:lnSpc>
              <a:buFont typeface="Arial" panose="020B0604020202020204" pitchFamily="34" charset="0"/>
              <a:buChar char="•"/>
            </a:pPr>
            <a:r>
              <a:rPr lang="vi-VN" sz="2000" dirty="0">
                <a:latin typeface="Arial" panose="020B0604020202020204" pitchFamily="34" charset="0"/>
                <a:cs typeface="Arial" panose="020B0604020202020204" pitchFamily="34" charset="0"/>
              </a:rPr>
              <a:t>SpO2 ≤ 80% thấy tím rõ trên lâm sàng</a:t>
            </a:r>
          </a:p>
          <a:p>
            <a:pPr marL="285750" indent="-285750" algn="just">
              <a:lnSpc>
                <a:spcPct val="150000"/>
              </a:lnSpc>
              <a:buFont typeface="Arial" panose="020B0604020202020204" pitchFamily="34" charset="0"/>
              <a:buChar char="•"/>
            </a:pPr>
            <a:r>
              <a:rPr lang="vi-VN" sz="2000" dirty="0">
                <a:latin typeface="Arial" panose="020B0604020202020204" pitchFamily="34" charset="0"/>
                <a:cs typeface="Arial" panose="020B0604020202020204" pitchFamily="34" charset="0"/>
              </a:rPr>
              <a:t>Phụ thuộc vào tình trạng Hb máu của bệnh nhi </a:t>
            </a:r>
          </a:p>
          <a:p>
            <a:pPr eaLnBrk="1" hangingPunct="1">
              <a:lnSpc>
                <a:spcPct val="150000"/>
              </a:lnSpc>
              <a:spcBef>
                <a:spcPct val="50000"/>
              </a:spcBef>
            </a:pPr>
            <a:endParaRPr lang="en-US" altLang="en-US" sz="2400" dirty="0">
              <a:latin typeface="Arial" panose="020B0604020202020204" pitchFamily="34" charset="0"/>
            </a:endParaRPr>
          </a:p>
        </p:txBody>
      </p:sp>
      <p:pic>
        <p:nvPicPr>
          <p:cNvPr id="4" name="Picture 3">
            <a:extLst>
              <a:ext uri="{FF2B5EF4-FFF2-40B4-BE49-F238E27FC236}">
                <a16:creationId xmlns:a16="http://schemas.microsoft.com/office/drawing/2014/main" id="{5FECE55C-3346-6E4D-8679-7963EDE39498}"/>
              </a:ext>
            </a:extLst>
          </p:cNvPr>
          <p:cNvPicPr>
            <a:picLocks noChangeAspect="1"/>
          </p:cNvPicPr>
          <p:nvPr/>
        </p:nvPicPr>
        <p:blipFill>
          <a:blip r:embed="rId2"/>
          <a:stretch>
            <a:fillRect/>
          </a:stretch>
        </p:blipFill>
        <p:spPr>
          <a:xfrm>
            <a:off x="55338" y="36212"/>
            <a:ext cx="1561729" cy="1507068"/>
          </a:xfrm>
          <a:prstGeom prst="roundRect">
            <a:avLst>
              <a:gd name="adj" fmla="val 0"/>
            </a:avLst>
          </a:prstGeom>
          <a:effectLst/>
        </p:spPr>
      </p:pic>
      <p:pic>
        <p:nvPicPr>
          <p:cNvPr id="5" name="Picture 6" descr="D:\BO MON NHI\LOGO TRƯỜNG\20191021_Logo Bo Mon Nhi.png">
            <a:extLst>
              <a:ext uri="{FF2B5EF4-FFF2-40B4-BE49-F238E27FC236}">
                <a16:creationId xmlns:a16="http://schemas.microsoft.com/office/drawing/2014/main" id="{B2D25AD9-C3DB-E147-BC66-B4FA06D1E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C3B763A-A312-DD41-965B-FC52A665324B}"/>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spTree>
    <p:extLst>
      <p:ext uri="{BB962C8B-B14F-4D97-AF65-F5344CB8AC3E}">
        <p14:creationId xmlns:p14="http://schemas.microsoft.com/office/powerpoint/2010/main" val="358131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94741153-9B93-9C49-96C3-472D52DA6E5B}"/>
              </a:ext>
            </a:extLst>
          </p:cNvPr>
          <p:cNvPicPr>
            <a:picLocks noChangeAspect="1"/>
          </p:cNvPicPr>
          <p:nvPr/>
        </p:nvPicPr>
        <p:blipFill>
          <a:blip r:embed="rId3"/>
          <a:stretch>
            <a:fillRect/>
          </a:stretch>
        </p:blipFill>
        <p:spPr>
          <a:xfrm>
            <a:off x="836202" y="1636008"/>
            <a:ext cx="11037857" cy="4515487"/>
          </a:xfrm>
          <a:prstGeom prst="rect">
            <a:avLst/>
          </a:prstGeom>
        </p:spPr>
      </p:pic>
      <p:sp>
        <p:nvSpPr>
          <p:cNvPr id="4" name="Rectangle 3">
            <a:extLst>
              <a:ext uri="{FF2B5EF4-FFF2-40B4-BE49-F238E27FC236}">
                <a16:creationId xmlns:a16="http://schemas.microsoft.com/office/drawing/2014/main" id="{03330E9D-CED7-5A4B-97E9-DAB5755C6A9F}"/>
              </a:ext>
            </a:extLst>
          </p:cNvPr>
          <p:cNvSpPr/>
          <p:nvPr/>
        </p:nvSpPr>
        <p:spPr>
          <a:xfrm>
            <a:off x="3632055" y="262673"/>
            <a:ext cx="4927889" cy="105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4000" b="1" dirty="0">
                <a:solidFill>
                  <a:srgbClr val="FF3300"/>
                </a:solidFill>
              </a:rPr>
              <a:t>TIẾP CẬN TÍM</a:t>
            </a:r>
          </a:p>
        </p:txBody>
      </p:sp>
      <p:pic>
        <p:nvPicPr>
          <p:cNvPr id="5" name="Picture 4">
            <a:extLst>
              <a:ext uri="{FF2B5EF4-FFF2-40B4-BE49-F238E27FC236}">
                <a16:creationId xmlns:a16="http://schemas.microsoft.com/office/drawing/2014/main" id="{7F820D14-CE0A-584E-B05A-323D8A97FE26}"/>
              </a:ext>
            </a:extLst>
          </p:cNvPr>
          <p:cNvPicPr>
            <a:picLocks noChangeAspect="1"/>
          </p:cNvPicPr>
          <p:nvPr/>
        </p:nvPicPr>
        <p:blipFill>
          <a:blip r:embed="rId4"/>
          <a:stretch>
            <a:fillRect/>
          </a:stretch>
        </p:blipFill>
        <p:spPr>
          <a:xfrm>
            <a:off x="55338" y="36212"/>
            <a:ext cx="1561729" cy="1507068"/>
          </a:xfrm>
          <a:prstGeom prst="roundRect">
            <a:avLst>
              <a:gd name="adj" fmla="val 0"/>
            </a:avLst>
          </a:prstGeom>
          <a:effectLst/>
        </p:spPr>
      </p:pic>
      <p:pic>
        <p:nvPicPr>
          <p:cNvPr id="6" name="Picture 6" descr="D:\BO MON NHI\LOGO TRƯỜNG\20191021_Logo Bo Mon Nhi.png">
            <a:extLst>
              <a:ext uri="{FF2B5EF4-FFF2-40B4-BE49-F238E27FC236}">
                <a16:creationId xmlns:a16="http://schemas.microsoft.com/office/drawing/2014/main" id="{F65CED65-AD15-0048-9079-AFAB0C279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5604" y="45265"/>
            <a:ext cx="1519237"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5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4671028177394D953782448AA1BA23" ma:contentTypeVersion="3" ma:contentTypeDescription="Create a new document." ma:contentTypeScope="" ma:versionID="0af15c124f4125dbd0a7ab6875f8628c">
  <xsd:schema xmlns:xsd="http://www.w3.org/2001/XMLSchema" xmlns:xs="http://www.w3.org/2001/XMLSchema" xmlns:p="http://schemas.microsoft.com/office/2006/metadata/properties" xmlns:ns2="667afd45-5027-4ad7-97cc-9ce1a08c6f65" targetNamespace="http://schemas.microsoft.com/office/2006/metadata/properties" ma:root="true" ma:fieldsID="2a1d88044e49239072ad391ded90c4ed" ns2:_="">
    <xsd:import namespace="667afd45-5027-4ad7-97cc-9ce1a08c6f6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afd45-5027-4ad7-97cc-9ce1a08c6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92C5E1-651D-4DB5-8AE6-10B11A2B7765}"/>
</file>

<file path=customXml/itemProps2.xml><?xml version="1.0" encoding="utf-8"?>
<ds:datastoreItem xmlns:ds="http://schemas.openxmlformats.org/officeDocument/2006/customXml" ds:itemID="{66FA545E-1C5D-47EA-9C62-15B7A9D1F5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051CD4-085F-4B06-BF3E-7772D74AD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2283</TotalTime>
  <Words>2093</Words>
  <Application>Microsoft Office PowerPoint</Application>
  <PresentationFormat>Widescreen</PresentationFormat>
  <Paragraphs>374</Paragraphs>
  <Slides>41</Slides>
  <Notes>26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CẢM ƠN ĐÃ LẮNG NGHE BM NHI – ĐHYD TPHCM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cp:revision>
  <dcterms:created xsi:type="dcterms:W3CDTF">2020-12-31T03:53:06Z</dcterms:created>
  <dcterms:modified xsi:type="dcterms:W3CDTF">2021-02-25T01:20:45Z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0x010100114671028177394D953782448AA1BA23</vt:lpwstr>
  </property>
</Properties>
</file>