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4" r:id="rId4"/>
    <p:sldId id="264" r:id="rId5"/>
    <p:sldId id="277" r:id="rId6"/>
    <p:sldId id="289" r:id="rId7"/>
    <p:sldId id="282" r:id="rId8"/>
    <p:sldId id="285" r:id="rId9"/>
    <p:sldId id="266" r:id="rId10"/>
    <p:sldId id="267" r:id="rId11"/>
    <p:sldId id="286" r:id="rId12"/>
    <p:sldId id="287" r:id="rId13"/>
    <p:sldId id="288" r:id="rId14"/>
    <p:sldId id="291" r:id="rId15"/>
    <p:sldId id="268" r:id="rId16"/>
    <p:sldId id="269" r:id="rId17"/>
    <p:sldId id="270" r:id="rId18"/>
    <p:sldId id="271" r:id="rId19"/>
    <p:sldId id="272" r:id="rId20"/>
    <p:sldId id="273" r:id="rId2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660"/>
  </p:normalViewPr>
  <p:slideViewPr>
    <p:cSldViewPr snapToGrid="0">
      <p:cViewPr varScale="1">
        <p:scale>
          <a:sx n="92" d="100"/>
          <a:sy n="92" d="100"/>
        </p:scale>
        <p:origin x="72"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548BDA54-31E9-4FAE-81BC-0BF9759A6D56}" type="datetimeFigureOut">
              <a:rPr lang="vi-VN" smtClean="0"/>
              <a:t>21/02/2021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5132DD-BBBB-41DA-B4F5-6D09742B1156}" type="slidenum">
              <a:rPr lang="vi-VN" smtClean="0"/>
              <a:t>‹#›</a:t>
            </a:fld>
            <a:endParaRPr lang="vi-VN"/>
          </a:p>
        </p:txBody>
      </p:sp>
    </p:spTree>
    <p:extLst>
      <p:ext uri="{BB962C8B-B14F-4D97-AF65-F5344CB8AC3E}">
        <p14:creationId xmlns:p14="http://schemas.microsoft.com/office/powerpoint/2010/main" val="167837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48BDA54-31E9-4FAE-81BC-0BF9759A6D56}" type="datetimeFigureOut">
              <a:rPr lang="vi-VN" smtClean="0"/>
              <a:t>21/02/2021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5132DD-BBBB-41DA-B4F5-6D09742B1156}" type="slidenum">
              <a:rPr lang="vi-VN" smtClean="0"/>
              <a:t>‹#›</a:t>
            </a:fld>
            <a:endParaRPr lang="vi-VN"/>
          </a:p>
        </p:txBody>
      </p:sp>
    </p:spTree>
    <p:extLst>
      <p:ext uri="{BB962C8B-B14F-4D97-AF65-F5344CB8AC3E}">
        <p14:creationId xmlns:p14="http://schemas.microsoft.com/office/powerpoint/2010/main" val="282216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48BDA54-31E9-4FAE-81BC-0BF9759A6D56}" type="datetimeFigureOut">
              <a:rPr lang="vi-VN" smtClean="0"/>
              <a:t>21/02/2021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5132DD-BBBB-41DA-B4F5-6D09742B1156}" type="slidenum">
              <a:rPr lang="vi-VN" smtClean="0"/>
              <a:t>‹#›</a:t>
            </a:fld>
            <a:endParaRPr lang="vi-VN"/>
          </a:p>
        </p:txBody>
      </p:sp>
    </p:spTree>
    <p:extLst>
      <p:ext uri="{BB962C8B-B14F-4D97-AF65-F5344CB8AC3E}">
        <p14:creationId xmlns:p14="http://schemas.microsoft.com/office/powerpoint/2010/main" val="2624808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48BDA54-31E9-4FAE-81BC-0BF9759A6D56}" type="datetimeFigureOut">
              <a:rPr lang="vi-VN" smtClean="0"/>
              <a:t>21/02/2021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5132DD-BBBB-41DA-B4F5-6D09742B1156}" type="slidenum">
              <a:rPr lang="vi-VN" smtClean="0"/>
              <a:t>‹#›</a:t>
            </a:fld>
            <a:endParaRPr lang="vi-VN"/>
          </a:p>
        </p:txBody>
      </p:sp>
    </p:spTree>
    <p:extLst>
      <p:ext uri="{BB962C8B-B14F-4D97-AF65-F5344CB8AC3E}">
        <p14:creationId xmlns:p14="http://schemas.microsoft.com/office/powerpoint/2010/main" val="177326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BDA54-31E9-4FAE-81BC-0BF9759A6D56}" type="datetimeFigureOut">
              <a:rPr lang="vi-VN" smtClean="0"/>
              <a:t>21/02/2021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5132DD-BBBB-41DA-B4F5-6D09742B1156}" type="slidenum">
              <a:rPr lang="vi-VN" smtClean="0"/>
              <a:t>‹#›</a:t>
            </a:fld>
            <a:endParaRPr lang="vi-VN"/>
          </a:p>
        </p:txBody>
      </p:sp>
    </p:spTree>
    <p:extLst>
      <p:ext uri="{BB962C8B-B14F-4D97-AF65-F5344CB8AC3E}">
        <p14:creationId xmlns:p14="http://schemas.microsoft.com/office/powerpoint/2010/main" val="285101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548BDA54-31E9-4FAE-81BC-0BF9759A6D56}" type="datetimeFigureOut">
              <a:rPr lang="vi-VN" smtClean="0"/>
              <a:t>21/02/2021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5132DD-BBBB-41DA-B4F5-6D09742B1156}" type="slidenum">
              <a:rPr lang="vi-VN" smtClean="0"/>
              <a:t>‹#›</a:t>
            </a:fld>
            <a:endParaRPr lang="vi-VN"/>
          </a:p>
        </p:txBody>
      </p:sp>
    </p:spTree>
    <p:extLst>
      <p:ext uri="{BB962C8B-B14F-4D97-AF65-F5344CB8AC3E}">
        <p14:creationId xmlns:p14="http://schemas.microsoft.com/office/powerpoint/2010/main" val="416600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548BDA54-31E9-4FAE-81BC-0BF9759A6D56}" type="datetimeFigureOut">
              <a:rPr lang="vi-VN" smtClean="0"/>
              <a:t>21/02/2021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85132DD-BBBB-41DA-B4F5-6D09742B1156}" type="slidenum">
              <a:rPr lang="vi-VN" smtClean="0"/>
              <a:t>‹#›</a:t>
            </a:fld>
            <a:endParaRPr lang="vi-VN"/>
          </a:p>
        </p:txBody>
      </p:sp>
    </p:spTree>
    <p:extLst>
      <p:ext uri="{BB962C8B-B14F-4D97-AF65-F5344CB8AC3E}">
        <p14:creationId xmlns:p14="http://schemas.microsoft.com/office/powerpoint/2010/main" val="44551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548BDA54-31E9-4FAE-81BC-0BF9759A6D56}" type="datetimeFigureOut">
              <a:rPr lang="vi-VN" smtClean="0"/>
              <a:t>21/02/2021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85132DD-BBBB-41DA-B4F5-6D09742B1156}" type="slidenum">
              <a:rPr lang="vi-VN" smtClean="0"/>
              <a:t>‹#›</a:t>
            </a:fld>
            <a:endParaRPr lang="vi-VN"/>
          </a:p>
        </p:txBody>
      </p:sp>
    </p:spTree>
    <p:extLst>
      <p:ext uri="{BB962C8B-B14F-4D97-AF65-F5344CB8AC3E}">
        <p14:creationId xmlns:p14="http://schemas.microsoft.com/office/powerpoint/2010/main" val="206697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BDA54-31E9-4FAE-81BC-0BF9759A6D56}" type="datetimeFigureOut">
              <a:rPr lang="vi-VN" smtClean="0"/>
              <a:t>21/02/2021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85132DD-BBBB-41DA-B4F5-6D09742B1156}" type="slidenum">
              <a:rPr lang="vi-VN" smtClean="0"/>
              <a:t>‹#›</a:t>
            </a:fld>
            <a:endParaRPr lang="vi-VN"/>
          </a:p>
        </p:txBody>
      </p:sp>
    </p:spTree>
    <p:extLst>
      <p:ext uri="{BB962C8B-B14F-4D97-AF65-F5344CB8AC3E}">
        <p14:creationId xmlns:p14="http://schemas.microsoft.com/office/powerpoint/2010/main" val="296023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BDA54-31E9-4FAE-81BC-0BF9759A6D56}" type="datetimeFigureOut">
              <a:rPr lang="vi-VN" smtClean="0"/>
              <a:t>21/02/2021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5132DD-BBBB-41DA-B4F5-6D09742B1156}" type="slidenum">
              <a:rPr lang="vi-VN" smtClean="0"/>
              <a:t>‹#›</a:t>
            </a:fld>
            <a:endParaRPr lang="vi-VN"/>
          </a:p>
        </p:txBody>
      </p:sp>
    </p:spTree>
    <p:extLst>
      <p:ext uri="{BB962C8B-B14F-4D97-AF65-F5344CB8AC3E}">
        <p14:creationId xmlns:p14="http://schemas.microsoft.com/office/powerpoint/2010/main" val="259974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BDA54-31E9-4FAE-81BC-0BF9759A6D56}" type="datetimeFigureOut">
              <a:rPr lang="vi-VN" smtClean="0"/>
              <a:t>21/02/2021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5132DD-BBBB-41DA-B4F5-6D09742B1156}" type="slidenum">
              <a:rPr lang="vi-VN" smtClean="0"/>
              <a:t>‹#›</a:t>
            </a:fld>
            <a:endParaRPr lang="vi-VN"/>
          </a:p>
        </p:txBody>
      </p:sp>
    </p:spTree>
    <p:extLst>
      <p:ext uri="{BB962C8B-B14F-4D97-AF65-F5344CB8AC3E}">
        <p14:creationId xmlns:p14="http://schemas.microsoft.com/office/powerpoint/2010/main" val="1350607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BDA54-31E9-4FAE-81BC-0BF9759A6D56}" type="datetimeFigureOut">
              <a:rPr lang="vi-VN" smtClean="0"/>
              <a:t>21/02/2021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132DD-BBBB-41DA-B4F5-6D09742B1156}" type="slidenum">
              <a:rPr lang="vi-VN" smtClean="0"/>
              <a:t>‹#›</a:t>
            </a:fld>
            <a:endParaRPr lang="vi-VN"/>
          </a:p>
        </p:txBody>
      </p:sp>
    </p:spTree>
    <p:extLst>
      <p:ext uri="{BB962C8B-B14F-4D97-AF65-F5344CB8AC3E}">
        <p14:creationId xmlns:p14="http://schemas.microsoft.com/office/powerpoint/2010/main" val="393541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solidFill>
                  <a:srgbClr val="FF0000"/>
                </a:solidFill>
              </a:rPr>
              <a:t>CA LÂM SÀNG TIM MẠCH</a:t>
            </a:r>
            <a:endParaRPr lang="vi-VN">
              <a:solidFill>
                <a:srgbClr val="FF0000"/>
              </a:solidFill>
            </a:endParaRPr>
          </a:p>
        </p:txBody>
      </p:sp>
      <p:sp>
        <p:nvSpPr>
          <p:cNvPr id="3" name="Subtitle 2"/>
          <p:cNvSpPr>
            <a:spLocks noGrp="1"/>
          </p:cNvSpPr>
          <p:nvPr>
            <p:ph type="subTitle" idx="1"/>
          </p:nvPr>
        </p:nvSpPr>
        <p:spPr/>
        <p:txBody>
          <a:bodyPr/>
          <a:lstStyle/>
          <a:p>
            <a:endParaRPr lang="vi-VN">
              <a:solidFill>
                <a:srgbClr val="FF0000"/>
              </a:solidFill>
            </a:endParaRPr>
          </a:p>
        </p:txBody>
      </p:sp>
    </p:spTree>
    <p:extLst>
      <p:ext uri="{BB962C8B-B14F-4D97-AF65-F5344CB8AC3E}">
        <p14:creationId xmlns:p14="http://schemas.microsoft.com/office/powerpoint/2010/main" val="1061104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rgbClr val="FF0000"/>
                </a:solidFill>
                <a:cs typeface="Times New Roman" panose="02020603050405020304" pitchFamily="18" charset="0"/>
              </a:rPr>
              <a:t>Kết quả cận lâm sàng</a:t>
            </a:r>
            <a:br>
              <a:rPr lang="vi-VN">
                <a:solidFill>
                  <a:srgbClr val="FF0000"/>
                </a:solidFill>
                <a:cs typeface="Times New Roman" panose="02020603050405020304" pitchFamily="18" charset="0"/>
              </a:rPr>
            </a:br>
            <a:endParaRPr lang="vi-VN"/>
          </a:p>
        </p:txBody>
      </p:sp>
      <p:sp>
        <p:nvSpPr>
          <p:cNvPr id="3" name="Content Placeholder 2"/>
          <p:cNvSpPr>
            <a:spLocks noGrp="1"/>
          </p:cNvSpPr>
          <p:nvPr>
            <p:ph idx="1"/>
          </p:nvPr>
        </p:nvSpPr>
        <p:spPr/>
        <p:txBody>
          <a:bodyPr/>
          <a:lstStyle/>
          <a:p>
            <a:r>
              <a:rPr lang="vi-VN" smtClean="0">
                <a:solidFill>
                  <a:srgbClr val="C00000"/>
                </a:solidFill>
                <a:latin typeface="Times New Roman" panose="02020603050405020304" pitchFamily="18" charset="0"/>
                <a:cs typeface="Times New Roman" panose="02020603050405020304" pitchFamily="18" charset="0"/>
              </a:rPr>
              <a:t>CTM:</a:t>
            </a:r>
            <a:r>
              <a:rPr lang="vi-VN" smtClean="0">
                <a:latin typeface="Times New Roman" panose="02020603050405020304" pitchFamily="18" charset="0"/>
                <a:cs typeface="Times New Roman" panose="02020603050405020304" pitchFamily="18" charset="0"/>
              </a:rPr>
              <a:t> BC 10,77 K/UL, Neu: 54,5%, Eos: 2,7%, Lym 25,3%, Mono 16,6%. Hb 9,5 g/dl, Hct 28%, MCV 87,3 fL, MCH 29,5 pg, MCHC 33,8 g/dl. TC 208 K/UL.</a:t>
            </a:r>
          </a:p>
          <a:p>
            <a:r>
              <a:rPr lang="vi-VN" smtClean="0">
                <a:solidFill>
                  <a:srgbClr val="FF0000"/>
                </a:solidFill>
                <a:latin typeface="Times New Roman" panose="02020603050405020304" pitchFamily="18" charset="0"/>
                <a:cs typeface="Times New Roman" panose="02020603050405020304" pitchFamily="18" charset="0"/>
              </a:rPr>
              <a:t>CRP</a:t>
            </a:r>
            <a:r>
              <a:rPr lang="vi-VN" smtClean="0">
                <a:latin typeface="Times New Roman" panose="02020603050405020304" pitchFamily="18" charset="0"/>
                <a:cs typeface="Times New Roman" panose="02020603050405020304" pitchFamily="18" charset="0"/>
              </a:rPr>
              <a:t>: 5,69 mg/l</a:t>
            </a:r>
          </a:p>
          <a:p>
            <a:r>
              <a:rPr lang="vi-VN" smtClean="0">
                <a:latin typeface="Times New Roman" panose="02020603050405020304" pitchFamily="18" charset="0"/>
                <a:cs typeface="Times New Roman" panose="02020603050405020304" pitchFamily="18" charset="0"/>
              </a:rPr>
              <a:t>Na:137,5 mmol/l. K 3,77 mmol/l. Ca 1,15 mmol/l. Ure 2,25 mmol/l. Cre 31,5 Mmol/l. AST 21.56 U/l. ALT 8,78 U/l. </a:t>
            </a:r>
          </a:p>
          <a:p>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347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6336" y="0"/>
            <a:ext cx="6659327" cy="6858000"/>
          </a:xfrm>
          <a:prstGeom prst="rect">
            <a:avLst/>
          </a:prstGeom>
        </p:spPr>
      </p:pic>
    </p:spTree>
    <p:extLst>
      <p:ext uri="{BB962C8B-B14F-4D97-AF65-F5344CB8AC3E}">
        <p14:creationId xmlns:p14="http://schemas.microsoft.com/office/powerpoint/2010/main" val="3192949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6757639" cy="6858000"/>
          </a:xfrm>
          <a:prstGeom prst="rect">
            <a:avLst/>
          </a:prstGeom>
        </p:spPr>
      </p:pic>
    </p:spTree>
    <p:extLst>
      <p:ext uri="{BB962C8B-B14F-4D97-AF65-F5344CB8AC3E}">
        <p14:creationId xmlns:p14="http://schemas.microsoft.com/office/powerpoint/2010/main" val="1849804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7" y="0"/>
            <a:ext cx="10581165" cy="6858000"/>
          </a:xfrm>
          <a:prstGeom prst="rect">
            <a:avLst/>
          </a:prstGeom>
        </p:spPr>
      </p:pic>
    </p:spTree>
    <p:extLst>
      <p:ext uri="{BB962C8B-B14F-4D97-AF65-F5344CB8AC3E}">
        <p14:creationId xmlns:p14="http://schemas.microsoft.com/office/powerpoint/2010/main" val="384030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3" y="81972"/>
            <a:ext cx="4982373" cy="677602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710" y="81972"/>
            <a:ext cx="6629400" cy="6409154"/>
          </a:xfrm>
          <a:prstGeom prst="rect">
            <a:avLst/>
          </a:prstGeom>
        </p:spPr>
      </p:pic>
    </p:spTree>
    <p:extLst>
      <p:ext uri="{BB962C8B-B14F-4D97-AF65-F5344CB8AC3E}">
        <p14:creationId xmlns:p14="http://schemas.microsoft.com/office/powerpoint/2010/main" val="4125439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FF0000"/>
                </a:solidFill>
                <a:cs typeface="Times New Roman" panose="02020603050405020304" pitchFamily="18" charset="0"/>
              </a:rPr>
              <a:t>Biện luận kết </a:t>
            </a:r>
            <a:r>
              <a:rPr lang="vi-VN">
                <a:solidFill>
                  <a:srgbClr val="FF0000"/>
                </a:solidFill>
                <a:cs typeface="Times New Roman" panose="02020603050405020304" pitchFamily="18" charset="0"/>
              </a:rPr>
              <a:t>quả cận lâm sàng</a:t>
            </a:r>
            <a:br>
              <a:rPr lang="vi-VN">
                <a:solidFill>
                  <a:srgbClr val="FF0000"/>
                </a:solidFill>
                <a:cs typeface="Times New Roman" panose="02020603050405020304" pitchFamily="18" charset="0"/>
              </a:rPr>
            </a:br>
            <a:endParaRPr lang="vi-VN"/>
          </a:p>
        </p:txBody>
      </p:sp>
      <p:sp>
        <p:nvSpPr>
          <p:cNvPr id="3" name="Content Placeholder 2"/>
          <p:cNvSpPr>
            <a:spLocks noGrp="1"/>
          </p:cNvSpPr>
          <p:nvPr>
            <p:ph idx="1"/>
          </p:nvPr>
        </p:nvSpPr>
        <p:spPr/>
        <p:txBody>
          <a:bodyPr/>
          <a:lstStyle/>
          <a:p>
            <a:endParaRPr lang="vi-VN">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423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rgbClr val="FF0000"/>
                </a:solidFill>
                <a:cs typeface="Times New Roman" panose="02020603050405020304" pitchFamily="18" charset="0"/>
              </a:rPr>
              <a:t>Chẩn đoán nghĩ đến nhiều nhất?</a:t>
            </a:r>
            <a:br>
              <a:rPr lang="vi-VN">
                <a:solidFill>
                  <a:srgbClr val="FF0000"/>
                </a:solidFill>
                <a:cs typeface="Times New Roman" panose="02020603050405020304" pitchFamily="18" charset="0"/>
              </a:rPr>
            </a:br>
            <a:endParaRPr lang="vi-VN"/>
          </a:p>
        </p:txBody>
      </p:sp>
      <p:sp>
        <p:nvSpPr>
          <p:cNvPr id="3" name="Content Placeholder 2"/>
          <p:cNvSpPr>
            <a:spLocks noGrp="1"/>
          </p:cNvSpPr>
          <p:nvPr>
            <p:ph idx="1"/>
          </p:nvPr>
        </p:nvSpPr>
        <p:spPr/>
        <p:txBody>
          <a:bodyPr/>
          <a:lstStyle/>
          <a:p>
            <a:endParaRPr lang="vi-VN">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888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799"/>
            <a:ext cx="10515600" cy="1520825"/>
          </a:xfrm>
        </p:spPr>
        <p:txBody>
          <a:bodyPr/>
          <a:lstStyle/>
          <a:p>
            <a:r>
              <a:rPr lang="vi-VN">
                <a:solidFill>
                  <a:srgbClr val="FF0000"/>
                </a:solidFill>
                <a:cs typeface="Times New Roman" panose="02020603050405020304" pitchFamily="18" charset="0"/>
              </a:rPr>
              <a:t>Điều trị </a:t>
            </a:r>
            <a:r>
              <a:rPr lang="vi-VN" smtClean="0">
                <a:solidFill>
                  <a:srgbClr val="FF0000"/>
                </a:solidFill>
                <a:cs typeface="Times New Roman" panose="02020603050405020304" pitchFamily="18" charset="0"/>
              </a:rPr>
              <a:t>như </a:t>
            </a:r>
            <a:r>
              <a:rPr lang="vi-VN">
                <a:solidFill>
                  <a:srgbClr val="FF0000"/>
                </a:solidFill>
                <a:cs typeface="Times New Roman" panose="02020603050405020304" pitchFamily="18" charset="0"/>
              </a:rPr>
              <a:t>thế nào? </a:t>
            </a:r>
            <a:r>
              <a:rPr lang="vi-VN" smtClean="0">
                <a:solidFill>
                  <a:srgbClr val="FF0000"/>
                </a:solidFill>
                <a:cs typeface="Times New Roman" panose="02020603050405020304" pitchFamily="18" charset="0"/>
              </a:rPr>
              <a:t>Tại sao chọn thuốc như vậy?</a:t>
            </a:r>
            <a:r>
              <a:rPr lang="vi-VN">
                <a:solidFill>
                  <a:srgbClr val="FF0000"/>
                </a:solidFill>
                <a:cs typeface="Times New Roman" panose="02020603050405020304" pitchFamily="18" charset="0"/>
              </a:rPr>
              <a:t/>
            </a:r>
            <a:br>
              <a:rPr lang="vi-VN">
                <a:solidFill>
                  <a:srgbClr val="FF0000"/>
                </a:solidFill>
                <a:cs typeface="Times New Roman" panose="02020603050405020304" pitchFamily="18" charset="0"/>
              </a:rPr>
            </a:br>
            <a:endParaRPr lang="vi-VN"/>
          </a:p>
        </p:txBody>
      </p:sp>
      <p:sp>
        <p:nvSpPr>
          <p:cNvPr id="3" name="Content Placeholder 2"/>
          <p:cNvSpPr>
            <a:spLocks noGrp="1"/>
          </p:cNvSpPr>
          <p:nvPr>
            <p:ph idx="1"/>
          </p:nvPr>
        </p:nvSpPr>
        <p:spPr>
          <a:xfrm>
            <a:off x="838200" y="1825625"/>
            <a:ext cx="9393382" cy="4351338"/>
          </a:xfrm>
        </p:spPr>
        <p:txBody>
          <a:bodyPr/>
          <a:lstStyle/>
          <a:p>
            <a:endParaRPr lang="en-US"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516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FF0000"/>
                </a:solidFill>
              </a:rPr>
              <a:t>Kế hoạch điều trị lâu dài?</a:t>
            </a:r>
            <a:endParaRPr lang="vi-VN">
              <a:solidFill>
                <a:srgbClr val="FF0000"/>
              </a:solidFill>
            </a:endParaRPr>
          </a:p>
        </p:txBody>
      </p:sp>
      <p:sp>
        <p:nvSpPr>
          <p:cNvPr id="3" name="Content Placeholder 2"/>
          <p:cNvSpPr>
            <a:spLocks noGrp="1"/>
          </p:cNvSpPr>
          <p:nvPr>
            <p:ph idx="1"/>
          </p:nvPr>
        </p:nvSpPr>
        <p:spPr/>
        <p:txBody>
          <a:bodyPr/>
          <a:lstStyle/>
          <a:p>
            <a:endParaRPr lang="vi-VN">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86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rgbClr val="FF0000"/>
                </a:solidFill>
                <a:cs typeface="Times New Roman" panose="02020603050405020304" pitchFamily="18" charset="0"/>
              </a:rPr>
              <a:t>Bạn sẽ giải thích gì cho bệnh nhân?</a:t>
            </a:r>
            <a:br>
              <a:rPr lang="vi-VN">
                <a:solidFill>
                  <a:srgbClr val="FF0000"/>
                </a:solidFill>
                <a:cs typeface="Times New Roman" panose="02020603050405020304" pitchFamily="18" charset="0"/>
              </a:rPr>
            </a:br>
            <a:endParaRPr lang="vi-VN"/>
          </a:p>
        </p:txBody>
      </p:sp>
      <p:sp>
        <p:nvSpPr>
          <p:cNvPr id="3" name="Content Placeholder 2"/>
          <p:cNvSpPr>
            <a:spLocks noGrp="1"/>
          </p:cNvSpPr>
          <p:nvPr>
            <p:ph idx="1"/>
          </p:nvPr>
        </p:nvSpPr>
        <p:spPr/>
        <p:txBody>
          <a:bodyPr/>
          <a:lstStyle/>
          <a:p>
            <a:endParaRPr lang="vi-VN">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94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HÀNH CHÁNH</a:t>
            </a:r>
            <a:endParaRPr lang="vi-VN">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t>Bệnh nhân </a:t>
            </a:r>
            <a:r>
              <a:rPr lang="en-US" smtClean="0"/>
              <a:t>nữ, 2 tháng 15 ngày tuổi</a:t>
            </a:r>
            <a:endParaRPr lang="en-US" smtClean="0"/>
          </a:p>
          <a:p>
            <a:r>
              <a:rPr lang="en-US" smtClean="0"/>
              <a:t>Lý </a:t>
            </a:r>
            <a:r>
              <a:rPr lang="en-US" smtClean="0"/>
              <a:t>do nhập viện: thở mệt</a:t>
            </a:r>
            <a:endParaRPr lang="vi-VN"/>
          </a:p>
        </p:txBody>
      </p:sp>
    </p:spTree>
    <p:extLst>
      <p:ext uri="{BB962C8B-B14F-4D97-AF65-F5344CB8AC3E}">
        <p14:creationId xmlns:p14="http://schemas.microsoft.com/office/powerpoint/2010/main" val="1865583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rgbClr val="FF0000"/>
                </a:solidFill>
                <a:cs typeface="Times New Roman" panose="02020603050405020304" pitchFamily="18" charset="0"/>
              </a:rPr>
              <a:t>Tiên lượng bệnh này như thế nào?</a:t>
            </a:r>
            <a:br>
              <a:rPr lang="vi-VN">
                <a:solidFill>
                  <a:srgbClr val="FF0000"/>
                </a:solidFill>
                <a:cs typeface="Times New Roman" panose="02020603050405020304" pitchFamily="18" charset="0"/>
              </a:rPr>
            </a:br>
            <a:endParaRPr lang="vi-VN"/>
          </a:p>
        </p:txBody>
      </p:sp>
      <p:sp>
        <p:nvSpPr>
          <p:cNvPr id="3" name="Content Placeholder 2"/>
          <p:cNvSpPr>
            <a:spLocks noGrp="1"/>
          </p:cNvSpPr>
          <p:nvPr>
            <p:ph idx="1"/>
          </p:nvPr>
        </p:nvSpPr>
        <p:spPr/>
        <p:txBody>
          <a:bodyPr/>
          <a:lstStyle/>
          <a:p>
            <a:endParaRPr lang="vi-VN">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19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BỆNH SỬ</a:t>
            </a:r>
            <a:endParaRPr lang="vi-VN">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Cách nhập viện 2 ngày, em sốt 38 độ C, mẹ cho uống thuốc hạ sốt thì giảm sốt, sau đó sốt lại. Em ho nhiều, không sổ mũi, không ọc sữa, tiêu tiểu bình thường. Sáng cùng ngày nhập viện mẹ thấy em thở mệt hơn nên cho em nhập viện. </a:t>
            </a:r>
          </a:p>
          <a:p>
            <a:r>
              <a:rPr lang="en-US" smtClean="0">
                <a:latin typeface="Times New Roman" panose="02020603050405020304" pitchFamily="18" charset="0"/>
                <a:cs typeface="Times New Roman" panose="02020603050405020304" pitchFamily="18" charset="0"/>
              </a:rPr>
              <a:t>Tiền căn: Con 1/1. PARA 0101. Sinh non 27 tuần. CNLS 1,1 kg. Sau sinh thở NCPAP 26 ngày, chẩn đoán ra viện: viêm phổi-tim bẩm sinh-sinh non. </a:t>
            </a:r>
            <a:endParaRPr lang="vi-VN"/>
          </a:p>
        </p:txBody>
      </p:sp>
    </p:spTree>
    <p:extLst>
      <p:ext uri="{BB962C8B-B14F-4D97-AF65-F5344CB8AC3E}">
        <p14:creationId xmlns:p14="http://schemas.microsoft.com/office/powerpoint/2010/main" val="18211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FF0000"/>
                </a:solidFill>
                <a:cs typeface="Times New Roman" panose="02020603050405020304" pitchFamily="18" charset="0"/>
              </a:rPr>
              <a:t>Tình trạng lúc nhập viện</a:t>
            </a:r>
            <a:r>
              <a:rPr lang="vi-VN">
                <a:solidFill>
                  <a:srgbClr val="FF0000"/>
                </a:solidFill>
                <a:cs typeface="Times New Roman" panose="02020603050405020304" pitchFamily="18" charset="0"/>
              </a:rPr>
              <a:t/>
            </a:r>
            <a:br>
              <a:rPr lang="vi-VN">
                <a:solidFill>
                  <a:srgbClr val="FF0000"/>
                </a:solidFill>
                <a:cs typeface="Times New Roman" panose="02020603050405020304" pitchFamily="18" charset="0"/>
              </a:rPr>
            </a:br>
            <a:endParaRPr lang="vi-VN"/>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Cân nặng: 2,5 kg. Chiều cao: 48 cm. 37 độ C</a:t>
            </a:r>
          </a:p>
          <a:p>
            <a:r>
              <a:rPr lang="vi-VN" smtClean="0">
                <a:latin typeface="Times New Roman" panose="02020603050405020304" pitchFamily="18" charset="0"/>
                <a:cs typeface="Times New Roman" panose="02020603050405020304" pitchFamily="18" charset="0"/>
              </a:rPr>
              <a:t>Em tỉnh. Môi tím nhẹ/khí trời. SpO2 = 86%. Chi ấm. Mạch quay rõ.</a:t>
            </a:r>
          </a:p>
          <a:p>
            <a:r>
              <a:rPr lang="vi-VN" smtClean="0">
                <a:latin typeface="Times New Roman" panose="02020603050405020304" pitchFamily="18" charset="0"/>
                <a:cs typeface="Times New Roman" panose="02020603050405020304" pitchFamily="18" charset="0"/>
              </a:rPr>
              <a:t>Tim đều rõ 150 l/p. T2 không mạnh. Âm thổi liên tục dưới đòn trái. Mỏm tim liên sườn 5 ngoài đường trung đòn trái 1 cm. Harzet (-). </a:t>
            </a:r>
          </a:p>
          <a:p>
            <a:r>
              <a:rPr lang="vi-VN" smtClean="0">
                <a:latin typeface="Times New Roman" panose="02020603050405020304" pitchFamily="18" charset="0"/>
                <a:cs typeface="Times New Roman" panose="02020603050405020304" pitchFamily="18" charset="0"/>
              </a:rPr>
              <a:t>Phổi ran ẩm, ngáy. Thở co lõm 60 lần/phút. </a:t>
            </a:r>
          </a:p>
          <a:p>
            <a:r>
              <a:rPr lang="vi-VN" smtClean="0">
                <a:latin typeface="Times New Roman" panose="02020603050405020304" pitchFamily="18" charset="0"/>
                <a:cs typeface="Times New Roman" panose="02020603050405020304" pitchFamily="18" charset="0"/>
              </a:rPr>
              <a:t>Bụng mềm. Gan 2 cm HSP. Lách không sờ chạm.</a:t>
            </a:r>
          </a:p>
          <a:p>
            <a:r>
              <a:rPr lang="vi-VN" smtClean="0">
                <a:latin typeface="Times New Roman" panose="02020603050405020304" pitchFamily="18" charset="0"/>
                <a:cs typeface="Times New Roman" panose="02020603050405020304" pitchFamily="18" charset="0"/>
              </a:rPr>
              <a:t>Thóp phẳng. </a:t>
            </a:r>
          </a:p>
        </p:txBody>
      </p:sp>
    </p:spTree>
    <p:extLst>
      <p:ext uri="{BB962C8B-B14F-4D97-AF65-F5344CB8AC3E}">
        <p14:creationId xmlns:p14="http://schemas.microsoft.com/office/powerpoint/2010/main" val="4272571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rgbClr val="FF0000"/>
                </a:solidFill>
                <a:cs typeface="Times New Roman" panose="02020603050405020304" pitchFamily="18" charset="0"/>
              </a:rPr>
              <a:t>Khám lâm sàng cần </a:t>
            </a:r>
            <a:r>
              <a:rPr lang="vi-VN" smtClean="0">
                <a:solidFill>
                  <a:srgbClr val="FF0000"/>
                </a:solidFill>
                <a:cs typeface="Times New Roman" panose="02020603050405020304" pitchFamily="18" charset="0"/>
              </a:rPr>
              <a:t>tìm thêm </a:t>
            </a:r>
            <a:r>
              <a:rPr lang="vi-VN">
                <a:solidFill>
                  <a:srgbClr val="FF0000"/>
                </a:solidFill>
                <a:cs typeface="Times New Roman" panose="02020603050405020304" pitchFamily="18" charset="0"/>
              </a:rPr>
              <a:t>gì? </a:t>
            </a:r>
            <a:br>
              <a:rPr lang="vi-VN">
                <a:solidFill>
                  <a:srgbClr val="FF0000"/>
                </a:solidFill>
                <a:cs typeface="Times New Roman" panose="02020603050405020304" pitchFamily="18" charset="0"/>
              </a:rPr>
            </a:br>
            <a:endParaRPr lang="vi-VN"/>
          </a:p>
        </p:txBody>
      </p:sp>
      <p:sp>
        <p:nvSpPr>
          <p:cNvPr id="3" name="Content Placeholder 2"/>
          <p:cNvSpPr>
            <a:spLocks noGrp="1"/>
          </p:cNvSpPr>
          <p:nvPr>
            <p:ph idx="1"/>
          </p:nvPr>
        </p:nvSpPr>
        <p:spPr/>
        <p:txBody>
          <a:bodyPr/>
          <a:lstStyle/>
          <a:p>
            <a:endParaRPr lang="vi-VN">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176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357332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Arial" panose="020B0604020202020204" pitchFamily="34" charset="0"/>
                <a:cs typeface="Arial" panose="020B0604020202020204" pitchFamily="34" charset="0"/>
              </a:rPr>
              <a:t>Đặt vấn đề?</a:t>
            </a:r>
            <a:endParaRPr lang="vi-VN">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1068101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Arial" panose="020B0604020202020204" pitchFamily="34" charset="0"/>
                <a:cs typeface="Arial" panose="020B0604020202020204" pitchFamily="34" charset="0"/>
              </a:rPr>
              <a:t>Chẩn đoán sơ bộ?</a:t>
            </a:r>
            <a:endParaRPr lang="vi-VN">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vi-VN"/>
          </a:p>
        </p:txBody>
      </p:sp>
    </p:spTree>
    <p:extLst>
      <p:ext uri="{BB962C8B-B14F-4D97-AF65-F5344CB8AC3E}">
        <p14:creationId xmlns:p14="http://schemas.microsoft.com/office/powerpoint/2010/main" val="3750673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rgbClr val="FF0000"/>
                </a:solidFill>
                <a:cs typeface="Times New Roman" panose="02020603050405020304" pitchFamily="18" charset="0"/>
              </a:rPr>
              <a:t>Đề nghị cận lâm sàng gì</a:t>
            </a:r>
            <a:r>
              <a:rPr lang="vi-VN" smtClean="0">
                <a:solidFill>
                  <a:srgbClr val="FF0000"/>
                </a:solidFill>
                <a:cs typeface="Times New Roman" panose="02020603050405020304" pitchFamily="18" charset="0"/>
              </a:rPr>
              <a:t>? Giải thích?</a:t>
            </a:r>
            <a:r>
              <a:rPr lang="vi-VN">
                <a:solidFill>
                  <a:srgbClr val="FF0000"/>
                </a:solidFill>
                <a:cs typeface="Times New Roman" panose="02020603050405020304" pitchFamily="18" charset="0"/>
              </a:rPr>
              <a:t/>
            </a:r>
            <a:br>
              <a:rPr lang="vi-VN">
                <a:solidFill>
                  <a:srgbClr val="FF0000"/>
                </a:solidFill>
                <a:cs typeface="Times New Roman" panose="02020603050405020304" pitchFamily="18" charset="0"/>
              </a:rPr>
            </a:br>
            <a:endParaRPr lang="vi-VN"/>
          </a:p>
        </p:txBody>
      </p:sp>
      <p:sp>
        <p:nvSpPr>
          <p:cNvPr id="3" name="Content Placeholder 2"/>
          <p:cNvSpPr>
            <a:spLocks noGrp="1"/>
          </p:cNvSpPr>
          <p:nvPr>
            <p:ph idx="1"/>
          </p:nvPr>
        </p:nvSpPr>
        <p:spPr/>
        <p:txBody>
          <a:bodyPr/>
          <a:lstStyle/>
          <a:p>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57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379</Words>
  <Application>Microsoft Office PowerPoint</Application>
  <PresentationFormat>Widescreen</PresentationFormat>
  <Paragraphs>28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CA LÂM SÀNG TIM MẠCH</vt:lpstr>
      <vt:lpstr>HÀNH CHÁNH</vt:lpstr>
      <vt:lpstr>BỆNH SỬ</vt:lpstr>
      <vt:lpstr>Tình trạng lúc nhập viện </vt:lpstr>
      <vt:lpstr>Khám lâm sàng cần tìm thêm gì?  </vt:lpstr>
      <vt:lpstr>PowerPoint Presentation</vt:lpstr>
      <vt:lpstr>Đặt vấn đề?</vt:lpstr>
      <vt:lpstr>Chẩn đoán sơ bộ?</vt:lpstr>
      <vt:lpstr>Đề nghị cận lâm sàng gì? Giải thích? </vt:lpstr>
      <vt:lpstr>Kết quả cận lâm sàng </vt:lpstr>
      <vt:lpstr>PowerPoint Presentation</vt:lpstr>
      <vt:lpstr>PowerPoint Presentation</vt:lpstr>
      <vt:lpstr>PowerPoint Presentation</vt:lpstr>
      <vt:lpstr>PowerPoint Presentation</vt:lpstr>
      <vt:lpstr>Biện luận kết quả cận lâm sàng </vt:lpstr>
      <vt:lpstr>Chẩn đoán nghĩ đến nhiều nhất? </vt:lpstr>
      <vt:lpstr>Điều trị như thế nào? Tại sao chọn thuốc như vậy? </vt:lpstr>
      <vt:lpstr>Kế hoạch điều trị lâu dài?</vt:lpstr>
      <vt:lpstr>Bạn sẽ giải thích gì cho bệnh nhân? </vt:lpstr>
      <vt:lpstr>Tiên lượng bệnh này như thế nào?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Lien Chi</dc:creator>
  <cp:lastModifiedBy>Lien Chi</cp:lastModifiedBy>
  <cp:revision>53</cp:revision>
  <dcterms:created xsi:type="dcterms:W3CDTF">2020-03-15T06:51:28Z</dcterms:created>
  <dcterms:modified xsi:type="dcterms:W3CDTF">2021-02-21T09:54:57Z</dcterms:modified>
</cp:coreProperties>
</file>