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4B731-AA34-0FAE-4930-E86A2432074D}" v="14" dt="2022-01-06T14:13:07.126"/>
    <p1510:client id="{CFEC9920-DFE3-4CC7-83C7-DC4D3F296258}" v="3" dt="2022-01-11T14:35:54.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p:restoredTop sz="94637"/>
  </p:normalViewPr>
  <p:slideViewPr>
    <p:cSldViewPr snapToGrid="0" snapToObjects="1">
      <p:cViewPr varScale="1">
        <p:scale>
          <a:sx n="103" d="100"/>
          <a:sy n="103" d="100"/>
        </p:scale>
        <p:origin x="1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eb35adbd4c4c82fde0aa4e840b438a574182a3af328d23a21db7c4dd83832e5b::" providerId="AD" clId="Web-{6324B731-AA34-0FAE-4930-E86A2432074D}"/>
    <pc:docChg chg="modSld">
      <pc:chgData name="Người dùng Khách" userId="S::urn:spo:anon#eb35adbd4c4c82fde0aa4e840b438a574182a3af328d23a21db7c4dd83832e5b::" providerId="AD" clId="Web-{6324B731-AA34-0FAE-4930-E86A2432074D}" dt="2022-01-06T14:13:12.189" v="24"/>
      <pc:docMkLst>
        <pc:docMk/>
      </pc:docMkLst>
      <pc:sldChg chg="modNotes">
        <pc:chgData name="Người dùng Khách" userId="S::urn:spo:anon#eb35adbd4c4c82fde0aa4e840b438a574182a3af328d23a21db7c4dd83832e5b::" providerId="AD" clId="Web-{6324B731-AA34-0FAE-4930-E86A2432074D}" dt="2022-01-06T14:06:34.929" v="0"/>
        <pc:sldMkLst>
          <pc:docMk/>
          <pc:sldMk cId="2717965601" sldId="257"/>
        </pc:sldMkLst>
      </pc:sldChg>
      <pc:sldChg chg="modNotes">
        <pc:chgData name="Người dùng Khách" userId="S::urn:spo:anon#eb35adbd4c4c82fde0aa4e840b438a574182a3af328d23a21db7c4dd83832e5b::" providerId="AD" clId="Web-{6324B731-AA34-0FAE-4930-E86A2432074D}" dt="2022-01-06T14:06:41.023" v="1"/>
        <pc:sldMkLst>
          <pc:docMk/>
          <pc:sldMk cId="1239071053" sldId="258"/>
        </pc:sldMkLst>
      </pc:sldChg>
      <pc:sldChg chg="modNotes">
        <pc:chgData name="Người dùng Khách" userId="S::urn:spo:anon#eb35adbd4c4c82fde0aa4e840b438a574182a3af328d23a21db7c4dd83832e5b::" providerId="AD" clId="Web-{6324B731-AA34-0FAE-4930-E86A2432074D}" dt="2022-01-06T14:07:08.070" v="3"/>
        <pc:sldMkLst>
          <pc:docMk/>
          <pc:sldMk cId="2998335360" sldId="259"/>
        </pc:sldMkLst>
      </pc:sldChg>
      <pc:sldChg chg="modNotes">
        <pc:chgData name="Người dùng Khách" userId="S::urn:spo:anon#eb35adbd4c4c82fde0aa4e840b438a574182a3af328d23a21db7c4dd83832e5b::" providerId="AD" clId="Web-{6324B731-AA34-0FAE-4930-E86A2432074D}" dt="2022-01-06T14:07:25.461" v="4"/>
        <pc:sldMkLst>
          <pc:docMk/>
          <pc:sldMk cId="3739428787" sldId="260"/>
        </pc:sldMkLst>
      </pc:sldChg>
      <pc:sldChg chg="modNotes">
        <pc:chgData name="Người dùng Khách" userId="S::urn:spo:anon#eb35adbd4c4c82fde0aa4e840b438a574182a3af328d23a21db7c4dd83832e5b::" providerId="AD" clId="Web-{6324B731-AA34-0FAE-4930-E86A2432074D}" dt="2022-01-06T14:07:45.509" v="5"/>
        <pc:sldMkLst>
          <pc:docMk/>
          <pc:sldMk cId="3232901148" sldId="261"/>
        </pc:sldMkLst>
      </pc:sldChg>
      <pc:sldChg chg="modNotes">
        <pc:chgData name="Người dùng Khách" userId="S::urn:spo:anon#eb35adbd4c4c82fde0aa4e840b438a574182a3af328d23a21db7c4dd83832e5b::" providerId="AD" clId="Web-{6324B731-AA34-0FAE-4930-E86A2432074D}" dt="2022-01-06T14:08:00.681" v="6"/>
        <pc:sldMkLst>
          <pc:docMk/>
          <pc:sldMk cId="937133231" sldId="262"/>
        </pc:sldMkLst>
      </pc:sldChg>
      <pc:sldChg chg="modNotes">
        <pc:chgData name="Người dùng Khách" userId="S::urn:spo:anon#eb35adbd4c4c82fde0aa4e840b438a574182a3af328d23a21db7c4dd83832e5b::" providerId="AD" clId="Web-{6324B731-AA34-0FAE-4930-E86A2432074D}" dt="2022-01-06T14:09:03.745" v="8"/>
        <pc:sldMkLst>
          <pc:docMk/>
          <pc:sldMk cId="3245693729" sldId="263"/>
        </pc:sldMkLst>
      </pc:sldChg>
      <pc:sldChg chg="modNotes">
        <pc:chgData name="Người dùng Khách" userId="S::urn:spo:anon#eb35adbd4c4c82fde0aa4e840b438a574182a3af328d23a21db7c4dd83832e5b::" providerId="AD" clId="Web-{6324B731-AA34-0FAE-4930-E86A2432074D}" dt="2022-01-06T14:09:08.276" v="9"/>
        <pc:sldMkLst>
          <pc:docMk/>
          <pc:sldMk cId="2086702371" sldId="264"/>
        </pc:sldMkLst>
      </pc:sldChg>
      <pc:sldChg chg="modNotes">
        <pc:chgData name="Người dùng Khách" userId="S::urn:spo:anon#eb35adbd4c4c82fde0aa4e840b438a574182a3af328d23a21db7c4dd83832e5b::" providerId="AD" clId="Web-{6324B731-AA34-0FAE-4930-E86A2432074D}" dt="2022-01-06T14:09:32.543" v="10"/>
        <pc:sldMkLst>
          <pc:docMk/>
          <pc:sldMk cId="482705229" sldId="265"/>
        </pc:sldMkLst>
      </pc:sldChg>
      <pc:sldChg chg="modNotes">
        <pc:chgData name="Người dùng Khách" userId="S::urn:spo:anon#eb35adbd4c4c82fde0aa4e840b438a574182a3af328d23a21db7c4dd83832e5b::" providerId="AD" clId="Web-{6324B731-AA34-0FAE-4930-E86A2432074D}" dt="2022-01-06T14:09:51.762" v="11"/>
        <pc:sldMkLst>
          <pc:docMk/>
          <pc:sldMk cId="1313497593" sldId="266"/>
        </pc:sldMkLst>
      </pc:sldChg>
      <pc:sldChg chg="modNotes">
        <pc:chgData name="Người dùng Khách" userId="S::urn:spo:anon#eb35adbd4c4c82fde0aa4e840b438a574182a3af328d23a21db7c4dd83832e5b::" providerId="AD" clId="Web-{6324B731-AA34-0FAE-4930-E86A2432074D}" dt="2022-01-06T14:10:15.716" v="13"/>
        <pc:sldMkLst>
          <pc:docMk/>
          <pc:sldMk cId="275892731" sldId="267"/>
        </pc:sldMkLst>
      </pc:sldChg>
      <pc:sldChg chg="modNotes">
        <pc:chgData name="Người dùng Khách" userId="S::urn:spo:anon#eb35adbd4c4c82fde0aa4e840b438a574182a3af328d23a21db7c4dd83832e5b::" providerId="AD" clId="Web-{6324B731-AA34-0FAE-4930-E86A2432074D}" dt="2022-01-06T14:10:49.716" v="15"/>
        <pc:sldMkLst>
          <pc:docMk/>
          <pc:sldMk cId="214680576" sldId="268"/>
        </pc:sldMkLst>
      </pc:sldChg>
      <pc:sldChg chg="modNotes">
        <pc:chgData name="Người dùng Khách" userId="S::urn:spo:anon#eb35adbd4c4c82fde0aa4e840b438a574182a3af328d23a21db7c4dd83832e5b::" providerId="AD" clId="Web-{6324B731-AA34-0FAE-4930-E86A2432074D}" dt="2022-01-06T14:11:16.061" v="17"/>
        <pc:sldMkLst>
          <pc:docMk/>
          <pc:sldMk cId="3018653750" sldId="269"/>
        </pc:sldMkLst>
      </pc:sldChg>
      <pc:sldChg chg="modNotes">
        <pc:chgData name="Người dùng Khách" userId="S::urn:spo:anon#eb35adbd4c4c82fde0aa4e840b438a574182a3af328d23a21db7c4dd83832e5b::" providerId="AD" clId="Web-{6324B731-AA34-0FAE-4930-E86A2432074D}" dt="2022-01-06T14:11:29.842" v="18"/>
        <pc:sldMkLst>
          <pc:docMk/>
          <pc:sldMk cId="1374544195" sldId="270"/>
        </pc:sldMkLst>
      </pc:sldChg>
      <pc:sldChg chg="modNotes">
        <pc:chgData name="Người dùng Khách" userId="S::urn:spo:anon#eb35adbd4c4c82fde0aa4e840b438a574182a3af328d23a21db7c4dd83832e5b::" providerId="AD" clId="Web-{6324B731-AA34-0FAE-4930-E86A2432074D}" dt="2022-01-06T14:11:42.796" v="19"/>
        <pc:sldMkLst>
          <pc:docMk/>
          <pc:sldMk cId="3054924158" sldId="271"/>
        </pc:sldMkLst>
      </pc:sldChg>
      <pc:sldChg chg="modNotes">
        <pc:chgData name="Người dùng Khách" userId="S::urn:spo:anon#eb35adbd4c4c82fde0aa4e840b438a574182a3af328d23a21db7c4dd83832e5b::" providerId="AD" clId="Web-{6324B731-AA34-0FAE-4930-E86A2432074D}" dt="2022-01-06T14:11:54.452" v="20"/>
        <pc:sldMkLst>
          <pc:docMk/>
          <pc:sldMk cId="1546510222" sldId="272"/>
        </pc:sldMkLst>
      </pc:sldChg>
      <pc:sldChg chg="modNotes">
        <pc:chgData name="Người dùng Khách" userId="S::urn:spo:anon#eb35adbd4c4c82fde0aa4e840b438a574182a3af328d23a21db7c4dd83832e5b::" providerId="AD" clId="Web-{6324B731-AA34-0FAE-4930-E86A2432074D}" dt="2022-01-06T14:12:31.453" v="21"/>
        <pc:sldMkLst>
          <pc:docMk/>
          <pc:sldMk cId="1160258921" sldId="273"/>
        </pc:sldMkLst>
      </pc:sldChg>
      <pc:sldChg chg="modNotes">
        <pc:chgData name="Người dùng Khách" userId="S::urn:spo:anon#eb35adbd4c4c82fde0aa4e840b438a574182a3af328d23a21db7c4dd83832e5b::" providerId="AD" clId="Web-{6324B731-AA34-0FAE-4930-E86A2432074D}" dt="2022-01-06T14:12:44.876" v="22"/>
        <pc:sldMkLst>
          <pc:docMk/>
          <pc:sldMk cId="920655993" sldId="274"/>
        </pc:sldMkLst>
      </pc:sldChg>
      <pc:sldChg chg="modNotes">
        <pc:chgData name="Người dùng Khách" userId="S::urn:spo:anon#eb35adbd4c4c82fde0aa4e840b438a574182a3af328d23a21db7c4dd83832e5b::" providerId="AD" clId="Web-{6324B731-AA34-0FAE-4930-E86A2432074D}" dt="2022-01-06T14:13:03.423" v="23"/>
        <pc:sldMkLst>
          <pc:docMk/>
          <pc:sldMk cId="1038271283" sldId="275"/>
        </pc:sldMkLst>
      </pc:sldChg>
      <pc:sldChg chg="modNotes">
        <pc:chgData name="Người dùng Khách" userId="S::urn:spo:anon#eb35adbd4c4c82fde0aa4e840b438a574182a3af328d23a21db7c4dd83832e5b::" providerId="AD" clId="Web-{6324B731-AA34-0FAE-4930-E86A2432074D}" dt="2022-01-06T14:13:12.189" v="24"/>
        <pc:sldMkLst>
          <pc:docMk/>
          <pc:sldMk cId="1230019727" sldId="276"/>
        </pc:sldMkLst>
      </pc:sldChg>
    </pc:docChg>
  </pc:docChgLst>
  <pc:docChgLst>
    <pc:chgData name="Dương Kim Ngân" userId="S::dkngan160193@ump.edu.vn::2966554e-3b4b-46fd-a7c0-e5ede1c33681" providerId="AD" clId="Web-{CFEC9920-DFE3-4CC7-83C7-DC4D3F296258}"/>
    <pc:docChg chg="modSld">
      <pc:chgData name="Dương Kim Ngân" userId="S::dkngan160193@ump.edu.vn::2966554e-3b4b-46fd-a7c0-e5ede1c33681" providerId="AD" clId="Web-{CFEC9920-DFE3-4CC7-83C7-DC4D3F296258}" dt="2022-01-11T14:35:54.325" v="2" actId="20577"/>
      <pc:docMkLst>
        <pc:docMk/>
      </pc:docMkLst>
      <pc:sldChg chg="modSp">
        <pc:chgData name="Dương Kim Ngân" userId="S::dkngan160193@ump.edu.vn::2966554e-3b4b-46fd-a7c0-e5ede1c33681" providerId="AD" clId="Web-{CFEC9920-DFE3-4CC7-83C7-DC4D3F296258}" dt="2022-01-11T14:35:54.325" v="2" actId="20577"/>
        <pc:sldMkLst>
          <pc:docMk/>
          <pc:sldMk cId="1313497593" sldId="266"/>
        </pc:sldMkLst>
        <pc:spChg chg="mod">
          <ac:chgData name="Dương Kim Ngân" userId="S::dkngan160193@ump.edu.vn::2966554e-3b4b-46fd-a7c0-e5ede1c33681" providerId="AD" clId="Web-{CFEC9920-DFE3-4CC7-83C7-DC4D3F296258}" dt="2022-01-11T14:35:54.325" v="2" actId="20577"/>
          <ac:spMkLst>
            <pc:docMk/>
            <pc:sldMk cId="1313497593" sldId="266"/>
            <ac:spMk id="3" creationId="{2E8D031E-B534-DD40-843A-A7742EC4A8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2CE34-1415-44CB-A1E2-F74B8F6BB1CA}" type="datetimeFigureOut">
              <a:rPr lang="vi-VN"/>
              <a:t>11/01/2022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4704C-1D9A-487F-878D-0236D1467B2A}" type="slidenum">
              <a:rPr lang="vi-VN"/>
              <a:t>‹#›</a:t>
            </a:fld>
            <a:endParaRPr lang="vi-VN"/>
          </a:p>
        </p:txBody>
      </p:sp>
    </p:spTree>
    <p:extLst>
      <p:ext uri="{BB962C8B-B14F-4D97-AF65-F5344CB8AC3E}">
        <p14:creationId xmlns:p14="http://schemas.microsoft.com/office/powerpoint/2010/main" val="9525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2</a:t>
            </a:fld>
            <a:endParaRPr lang="vi-VN"/>
          </a:p>
        </p:txBody>
      </p:sp>
    </p:spTree>
    <p:extLst>
      <p:ext uri="{BB962C8B-B14F-4D97-AF65-F5344CB8AC3E}">
        <p14:creationId xmlns:p14="http://schemas.microsoft.com/office/powerpoint/2010/main" val="343523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d</a:t>
            </a:r>
          </a:p>
        </p:txBody>
      </p:sp>
      <p:sp>
        <p:nvSpPr>
          <p:cNvPr id="4" name="Chỗ dành sẵn cho Số hiệu Bản chiếu 3"/>
          <p:cNvSpPr>
            <a:spLocks noGrp="1"/>
          </p:cNvSpPr>
          <p:nvPr>
            <p:ph type="sldNum" sz="quarter" idx="5"/>
          </p:nvPr>
        </p:nvSpPr>
        <p:spPr/>
        <p:txBody>
          <a:bodyPr/>
          <a:lstStyle/>
          <a:p>
            <a:fld id="{4D04704C-1D9A-487F-878D-0236D1467B2A}" type="slidenum">
              <a:rPr lang="vi-VN"/>
              <a:t>11</a:t>
            </a:fld>
            <a:endParaRPr lang="vi-VN"/>
          </a:p>
        </p:txBody>
      </p:sp>
    </p:spTree>
    <p:extLst>
      <p:ext uri="{BB962C8B-B14F-4D97-AF65-F5344CB8AC3E}">
        <p14:creationId xmlns:p14="http://schemas.microsoft.com/office/powerpoint/2010/main" val="267294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12</a:t>
            </a:fld>
            <a:endParaRPr lang="vi-VN"/>
          </a:p>
        </p:txBody>
      </p:sp>
    </p:spTree>
    <p:extLst>
      <p:ext uri="{BB962C8B-B14F-4D97-AF65-F5344CB8AC3E}">
        <p14:creationId xmlns:p14="http://schemas.microsoft.com/office/powerpoint/2010/main" val="396079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c</a:t>
            </a:r>
          </a:p>
        </p:txBody>
      </p:sp>
      <p:sp>
        <p:nvSpPr>
          <p:cNvPr id="4" name="Chỗ dành sẵn cho Số hiệu Bản chiếu 3"/>
          <p:cNvSpPr>
            <a:spLocks noGrp="1"/>
          </p:cNvSpPr>
          <p:nvPr>
            <p:ph type="sldNum" sz="quarter" idx="5"/>
          </p:nvPr>
        </p:nvSpPr>
        <p:spPr/>
        <p:txBody>
          <a:bodyPr/>
          <a:lstStyle/>
          <a:p>
            <a:fld id="{4D04704C-1D9A-487F-878D-0236D1467B2A}" type="slidenum">
              <a:rPr lang="vi-VN"/>
              <a:t>13</a:t>
            </a:fld>
            <a:endParaRPr lang="vi-VN"/>
          </a:p>
        </p:txBody>
      </p:sp>
    </p:spTree>
    <p:extLst>
      <p:ext uri="{BB962C8B-B14F-4D97-AF65-F5344CB8AC3E}">
        <p14:creationId xmlns:p14="http://schemas.microsoft.com/office/powerpoint/2010/main" val="332935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a</a:t>
            </a:r>
          </a:p>
        </p:txBody>
      </p:sp>
      <p:sp>
        <p:nvSpPr>
          <p:cNvPr id="4" name="Chỗ dành sẵn cho Số hiệu Bản chiếu 3"/>
          <p:cNvSpPr>
            <a:spLocks noGrp="1"/>
          </p:cNvSpPr>
          <p:nvPr>
            <p:ph type="sldNum" sz="quarter" idx="5"/>
          </p:nvPr>
        </p:nvSpPr>
        <p:spPr/>
        <p:txBody>
          <a:bodyPr/>
          <a:lstStyle/>
          <a:p>
            <a:fld id="{4D04704C-1D9A-487F-878D-0236D1467B2A}" type="slidenum">
              <a:rPr lang="vi-VN"/>
              <a:t>14</a:t>
            </a:fld>
            <a:endParaRPr lang="vi-VN"/>
          </a:p>
        </p:txBody>
      </p:sp>
    </p:spTree>
    <p:extLst>
      <p:ext uri="{BB962C8B-B14F-4D97-AF65-F5344CB8AC3E}">
        <p14:creationId xmlns:p14="http://schemas.microsoft.com/office/powerpoint/2010/main" val="1563315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15</a:t>
            </a:fld>
            <a:endParaRPr lang="vi-VN"/>
          </a:p>
        </p:txBody>
      </p:sp>
    </p:spTree>
    <p:extLst>
      <p:ext uri="{BB962C8B-B14F-4D97-AF65-F5344CB8AC3E}">
        <p14:creationId xmlns:p14="http://schemas.microsoft.com/office/powerpoint/2010/main" val="251957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a</a:t>
            </a:r>
          </a:p>
        </p:txBody>
      </p:sp>
      <p:sp>
        <p:nvSpPr>
          <p:cNvPr id="4" name="Chỗ dành sẵn cho Số hiệu Bản chiếu 3"/>
          <p:cNvSpPr>
            <a:spLocks noGrp="1"/>
          </p:cNvSpPr>
          <p:nvPr>
            <p:ph type="sldNum" sz="quarter" idx="5"/>
          </p:nvPr>
        </p:nvSpPr>
        <p:spPr/>
        <p:txBody>
          <a:bodyPr/>
          <a:lstStyle/>
          <a:p>
            <a:fld id="{4D04704C-1D9A-487F-878D-0236D1467B2A}" type="slidenum">
              <a:rPr lang="vi-VN"/>
              <a:t>16</a:t>
            </a:fld>
            <a:endParaRPr lang="vi-VN"/>
          </a:p>
        </p:txBody>
      </p:sp>
    </p:spTree>
    <p:extLst>
      <p:ext uri="{BB962C8B-B14F-4D97-AF65-F5344CB8AC3E}">
        <p14:creationId xmlns:p14="http://schemas.microsoft.com/office/powerpoint/2010/main" val="355695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17</a:t>
            </a:fld>
            <a:endParaRPr lang="vi-VN"/>
          </a:p>
        </p:txBody>
      </p:sp>
    </p:spTree>
    <p:extLst>
      <p:ext uri="{BB962C8B-B14F-4D97-AF65-F5344CB8AC3E}">
        <p14:creationId xmlns:p14="http://schemas.microsoft.com/office/powerpoint/2010/main" val="1227874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a</a:t>
            </a:r>
          </a:p>
        </p:txBody>
      </p:sp>
      <p:sp>
        <p:nvSpPr>
          <p:cNvPr id="4" name="Chỗ dành sẵn cho Số hiệu Bản chiếu 3"/>
          <p:cNvSpPr>
            <a:spLocks noGrp="1"/>
          </p:cNvSpPr>
          <p:nvPr>
            <p:ph type="sldNum" sz="quarter" idx="5"/>
          </p:nvPr>
        </p:nvSpPr>
        <p:spPr/>
        <p:txBody>
          <a:bodyPr/>
          <a:lstStyle/>
          <a:p>
            <a:fld id="{4D04704C-1D9A-487F-878D-0236D1467B2A}" type="slidenum">
              <a:rPr lang="vi-VN"/>
              <a:t>18</a:t>
            </a:fld>
            <a:endParaRPr lang="vi-VN"/>
          </a:p>
        </p:txBody>
      </p:sp>
    </p:spTree>
    <p:extLst>
      <p:ext uri="{BB962C8B-B14F-4D97-AF65-F5344CB8AC3E}">
        <p14:creationId xmlns:p14="http://schemas.microsoft.com/office/powerpoint/2010/main" val="345917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c</a:t>
            </a:r>
          </a:p>
        </p:txBody>
      </p:sp>
      <p:sp>
        <p:nvSpPr>
          <p:cNvPr id="4" name="Chỗ dành sẵn cho Số hiệu Bản chiếu 3"/>
          <p:cNvSpPr>
            <a:spLocks noGrp="1"/>
          </p:cNvSpPr>
          <p:nvPr>
            <p:ph type="sldNum" sz="quarter" idx="5"/>
          </p:nvPr>
        </p:nvSpPr>
        <p:spPr/>
        <p:txBody>
          <a:bodyPr/>
          <a:lstStyle/>
          <a:p>
            <a:fld id="{4D04704C-1D9A-487F-878D-0236D1467B2A}" type="slidenum">
              <a:rPr lang="vi-VN"/>
              <a:t>19</a:t>
            </a:fld>
            <a:endParaRPr lang="vi-VN"/>
          </a:p>
        </p:txBody>
      </p:sp>
    </p:spTree>
    <p:extLst>
      <p:ext uri="{BB962C8B-B14F-4D97-AF65-F5344CB8AC3E}">
        <p14:creationId xmlns:p14="http://schemas.microsoft.com/office/powerpoint/2010/main" val="2477700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20</a:t>
            </a:fld>
            <a:endParaRPr lang="vi-VN"/>
          </a:p>
        </p:txBody>
      </p:sp>
    </p:spTree>
    <p:extLst>
      <p:ext uri="{BB962C8B-B14F-4D97-AF65-F5344CB8AC3E}">
        <p14:creationId xmlns:p14="http://schemas.microsoft.com/office/powerpoint/2010/main" val="324499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3</a:t>
            </a:fld>
            <a:endParaRPr lang="vi-VN"/>
          </a:p>
        </p:txBody>
      </p:sp>
    </p:spTree>
    <p:extLst>
      <p:ext uri="{BB962C8B-B14F-4D97-AF65-F5344CB8AC3E}">
        <p14:creationId xmlns:p14="http://schemas.microsoft.com/office/powerpoint/2010/main" val="3025868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21</a:t>
            </a:fld>
            <a:endParaRPr lang="vi-VN"/>
          </a:p>
        </p:txBody>
      </p:sp>
    </p:spTree>
    <p:extLst>
      <p:ext uri="{BB962C8B-B14F-4D97-AF65-F5344CB8AC3E}">
        <p14:creationId xmlns:p14="http://schemas.microsoft.com/office/powerpoint/2010/main" val="283761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c</a:t>
            </a:r>
          </a:p>
        </p:txBody>
      </p:sp>
      <p:sp>
        <p:nvSpPr>
          <p:cNvPr id="4" name="Chỗ dành sẵn cho Số hiệu Bản chiếu 3"/>
          <p:cNvSpPr>
            <a:spLocks noGrp="1"/>
          </p:cNvSpPr>
          <p:nvPr>
            <p:ph type="sldNum" sz="quarter" idx="5"/>
          </p:nvPr>
        </p:nvSpPr>
        <p:spPr/>
        <p:txBody>
          <a:bodyPr/>
          <a:lstStyle/>
          <a:p>
            <a:fld id="{4D04704C-1D9A-487F-878D-0236D1467B2A}" type="slidenum">
              <a:rPr lang="vi-VN"/>
              <a:t>4</a:t>
            </a:fld>
            <a:endParaRPr lang="vi-VN"/>
          </a:p>
        </p:txBody>
      </p:sp>
    </p:spTree>
    <p:extLst>
      <p:ext uri="{BB962C8B-B14F-4D97-AF65-F5344CB8AC3E}">
        <p14:creationId xmlns:p14="http://schemas.microsoft.com/office/powerpoint/2010/main" val="398829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c</a:t>
            </a:r>
          </a:p>
        </p:txBody>
      </p:sp>
      <p:sp>
        <p:nvSpPr>
          <p:cNvPr id="4" name="Chỗ dành sẵn cho Số hiệu Bản chiếu 3"/>
          <p:cNvSpPr>
            <a:spLocks noGrp="1"/>
          </p:cNvSpPr>
          <p:nvPr>
            <p:ph type="sldNum" sz="quarter" idx="5"/>
          </p:nvPr>
        </p:nvSpPr>
        <p:spPr/>
        <p:txBody>
          <a:bodyPr/>
          <a:lstStyle/>
          <a:p>
            <a:fld id="{4D04704C-1D9A-487F-878D-0236D1467B2A}" type="slidenum">
              <a:rPr lang="vi-VN"/>
              <a:t>5</a:t>
            </a:fld>
            <a:endParaRPr lang="vi-VN"/>
          </a:p>
        </p:txBody>
      </p:sp>
    </p:spTree>
    <p:extLst>
      <p:ext uri="{BB962C8B-B14F-4D97-AF65-F5344CB8AC3E}">
        <p14:creationId xmlns:p14="http://schemas.microsoft.com/office/powerpoint/2010/main" val="355858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a</a:t>
            </a:r>
          </a:p>
        </p:txBody>
      </p:sp>
      <p:sp>
        <p:nvSpPr>
          <p:cNvPr id="4" name="Chỗ dành sẵn cho Số hiệu Bản chiếu 3"/>
          <p:cNvSpPr>
            <a:spLocks noGrp="1"/>
          </p:cNvSpPr>
          <p:nvPr>
            <p:ph type="sldNum" sz="quarter" idx="5"/>
          </p:nvPr>
        </p:nvSpPr>
        <p:spPr/>
        <p:txBody>
          <a:bodyPr/>
          <a:lstStyle/>
          <a:p>
            <a:fld id="{4D04704C-1D9A-487F-878D-0236D1467B2A}" type="slidenum">
              <a:rPr lang="vi-VN"/>
              <a:t>6</a:t>
            </a:fld>
            <a:endParaRPr lang="vi-VN"/>
          </a:p>
        </p:txBody>
      </p:sp>
    </p:spTree>
    <p:extLst>
      <p:ext uri="{BB962C8B-B14F-4D97-AF65-F5344CB8AC3E}">
        <p14:creationId xmlns:p14="http://schemas.microsoft.com/office/powerpoint/2010/main" val="927020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d</a:t>
            </a:r>
          </a:p>
        </p:txBody>
      </p:sp>
      <p:sp>
        <p:nvSpPr>
          <p:cNvPr id="4" name="Chỗ dành sẵn cho Số hiệu Bản chiếu 3"/>
          <p:cNvSpPr>
            <a:spLocks noGrp="1"/>
          </p:cNvSpPr>
          <p:nvPr>
            <p:ph type="sldNum" sz="quarter" idx="5"/>
          </p:nvPr>
        </p:nvSpPr>
        <p:spPr/>
        <p:txBody>
          <a:bodyPr/>
          <a:lstStyle/>
          <a:p>
            <a:fld id="{4D04704C-1D9A-487F-878D-0236D1467B2A}" type="slidenum">
              <a:rPr lang="vi-VN"/>
              <a:t>7</a:t>
            </a:fld>
            <a:endParaRPr lang="vi-VN"/>
          </a:p>
        </p:txBody>
      </p:sp>
    </p:spTree>
    <p:extLst>
      <p:ext uri="{BB962C8B-B14F-4D97-AF65-F5344CB8AC3E}">
        <p14:creationId xmlns:p14="http://schemas.microsoft.com/office/powerpoint/2010/main" val="352024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c</a:t>
            </a:r>
          </a:p>
        </p:txBody>
      </p:sp>
      <p:sp>
        <p:nvSpPr>
          <p:cNvPr id="4" name="Chỗ dành sẵn cho Số hiệu Bản chiếu 3"/>
          <p:cNvSpPr>
            <a:spLocks noGrp="1"/>
          </p:cNvSpPr>
          <p:nvPr>
            <p:ph type="sldNum" sz="quarter" idx="5"/>
          </p:nvPr>
        </p:nvSpPr>
        <p:spPr/>
        <p:txBody>
          <a:bodyPr/>
          <a:lstStyle/>
          <a:p>
            <a:fld id="{4D04704C-1D9A-487F-878D-0236D1467B2A}" type="slidenum">
              <a:rPr lang="vi-VN"/>
              <a:t>8</a:t>
            </a:fld>
            <a:endParaRPr lang="vi-VN"/>
          </a:p>
        </p:txBody>
      </p:sp>
    </p:spTree>
    <p:extLst>
      <p:ext uri="{BB962C8B-B14F-4D97-AF65-F5344CB8AC3E}">
        <p14:creationId xmlns:p14="http://schemas.microsoft.com/office/powerpoint/2010/main" val="408194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d</a:t>
            </a:r>
          </a:p>
        </p:txBody>
      </p:sp>
      <p:sp>
        <p:nvSpPr>
          <p:cNvPr id="4" name="Chỗ dành sẵn cho Số hiệu Bản chiếu 3"/>
          <p:cNvSpPr>
            <a:spLocks noGrp="1"/>
          </p:cNvSpPr>
          <p:nvPr>
            <p:ph type="sldNum" sz="quarter" idx="5"/>
          </p:nvPr>
        </p:nvSpPr>
        <p:spPr/>
        <p:txBody>
          <a:bodyPr/>
          <a:lstStyle/>
          <a:p>
            <a:fld id="{4D04704C-1D9A-487F-878D-0236D1467B2A}" type="slidenum">
              <a:rPr lang="vi-VN"/>
              <a:t>9</a:t>
            </a:fld>
            <a:endParaRPr lang="vi-VN"/>
          </a:p>
        </p:txBody>
      </p:sp>
    </p:spTree>
    <p:extLst>
      <p:ext uri="{BB962C8B-B14F-4D97-AF65-F5344CB8AC3E}">
        <p14:creationId xmlns:p14="http://schemas.microsoft.com/office/powerpoint/2010/main" val="389189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a:t>
            </a:r>
          </a:p>
        </p:txBody>
      </p:sp>
      <p:sp>
        <p:nvSpPr>
          <p:cNvPr id="4" name="Chỗ dành sẵn cho Số hiệu Bản chiếu 3"/>
          <p:cNvSpPr>
            <a:spLocks noGrp="1"/>
          </p:cNvSpPr>
          <p:nvPr>
            <p:ph type="sldNum" sz="quarter" idx="5"/>
          </p:nvPr>
        </p:nvSpPr>
        <p:spPr/>
        <p:txBody>
          <a:bodyPr/>
          <a:lstStyle/>
          <a:p>
            <a:fld id="{4D04704C-1D9A-487F-878D-0236D1467B2A}" type="slidenum">
              <a:rPr lang="vi-VN"/>
              <a:t>10</a:t>
            </a:fld>
            <a:endParaRPr lang="vi-VN"/>
          </a:p>
        </p:txBody>
      </p:sp>
    </p:spTree>
    <p:extLst>
      <p:ext uri="{BB962C8B-B14F-4D97-AF65-F5344CB8AC3E}">
        <p14:creationId xmlns:p14="http://schemas.microsoft.com/office/powerpoint/2010/main" val="250710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1E31-4C64-2F42-853A-D79CA62AD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76707FF-37DD-2A45-9C0B-F0EA761F6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7A9D2C6-A57E-ED4C-B741-C3B4674297AD}"/>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9C8B7BDC-E6CE-0E4F-AA27-0B57BAE4E94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334AD59-A130-D84A-90DB-D02F44E65965}"/>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2568294671"/>
      </p:ext>
    </p:extLst>
  </p:cSld>
  <p:clrMapOvr>
    <a:masterClrMapping/>
  </p:clrMapOvr>
  <p:transition spd="slow" advTm="4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FFC2-04C8-9048-B4FA-1F64D437F9E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672D7DD-64BD-2849-A9B3-C43E4CA4DD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398DEA3-26A6-0A49-98F7-A77408BFF467}"/>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E0D01D3F-9CB1-3E4A-BEC8-745B72141E5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56500F2-9AFC-D647-9A4D-35D7983A33B2}"/>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2891926534"/>
      </p:ext>
    </p:extLst>
  </p:cSld>
  <p:clrMapOvr>
    <a:masterClrMapping/>
  </p:clrMapOvr>
  <p:transition spd="slow" advTm="4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E0C7-2D45-7A4F-8526-92EC66EAEF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2652994-53E0-394B-BDB2-B0D1D8D1B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CF02363-5948-8143-AF39-1AEE296223EA}"/>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8811FB53-CFF7-BF4F-934F-8D7898D31C7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AF60DBE-06CC-2249-B491-0C37D16C6BC6}"/>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2271226364"/>
      </p:ext>
    </p:extLst>
  </p:cSld>
  <p:clrMapOvr>
    <a:masterClrMapping/>
  </p:clrMapOvr>
  <p:transition spd="slow" advTm="45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EF0B-F5D2-6940-8D15-ACB9CEAF95A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6F0584F-2039-2241-9136-B4F84431D4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25FDB96-C139-9F43-97E1-5B296B7B054D}"/>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3D4AA8E7-37E6-4749-8C0F-8870BE81963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C915B9D-4E51-6B4F-8875-60415A7765C8}"/>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2689084473"/>
      </p:ext>
    </p:extLst>
  </p:cSld>
  <p:clrMapOvr>
    <a:masterClrMapping/>
  </p:clrMapOvr>
  <p:transition spd="slow" advTm="4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DCE0-CCFC-D14F-8987-669B221CC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706FDD5-3696-FD40-A180-BCEE52D1B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26EAF-DF29-8F48-92C3-8F46694D7B87}"/>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F80BA01C-ED92-034C-8DBA-E85D66E0AF2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58374B4-B01C-2C49-A29A-25BB2BC28468}"/>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4226586130"/>
      </p:ext>
    </p:extLst>
  </p:cSld>
  <p:clrMapOvr>
    <a:masterClrMapping/>
  </p:clrMapOvr>
  <p:transition spd="slow" advTm="4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E336-87F4-394D-A051-591A57FD472A}"/>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646C45E7-0E31-C44F-9361-1784BD54A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9256DEF-98E7-6245-9863-5ECD2C233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6D20551-B4E1-8746-9612-DB7412EF21DB}"/>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6" name="Footer Placeholder 5">
            <a:extLst>
              <a:ext uri="{FF2B5EF4-FFF2-40B4-BE49-F238E27FC236}">
                <a16:creationId xmlns:a16="http://schemas.microsoft.com/office/drawing/2014/main" id="{F7CE237A-2150-6B46-8FA6-7B1545F9D1E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386D2CA-3CCB-0A46-8DAA-01CFB5D263F3}"/>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783381839"/>
      </p:ext>
    </p:extLst>
  </p:cSld>
  <p:clrMapOvr>
    <a:masterClrMapping/>
  </p:clrMapOvr>
  <p:transition spd="slow" advTm="4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3560-24E8-0B41-988D-7A100A6F6B9B}"/>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386D15F-5464-C449-954E-494A49B99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15F5B-F9AF-4D4C-A591-1EDB6F56EE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14923461-B517-D148-AEE7-ABB806DB1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222CE5-4BB5-4240-B131-848A38C6A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02D8E9F1-6E6E-C74E-BD5F-A58DA41B8255}"/>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8" name="Footer Placeholder 7">
            <a:extLst>
              <a:ext uri="{FF2B5EF4-FFF2-40B4-BE49-F238E27FC236}">
                <a16:creationId xmlns:a16="http://schemas.microsoft.com/office/drawing/2014/main" id="{0EDE5D8B-6D6E-6842-95E1-D737B16107B4}"/>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49D2BE47-2A6E-3C47-8457-37A104D7CD19}"/>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1788196475"/>
      </p:ext>
    </p:extLst>
  </p:cSld>
  <p:clrMapOvr>
    <a:masterClrMapping/>
  </p:clrMapOvr>
  <p:transition spd="slow" advTm="4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7EA2-4768-4342-9C6D-F00B7B60BAD4}"/>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EA02E4CE-13F7-EE41-82E1-4E1F1D430C2F}"/>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4" name="Footer Placeholder 3">
            <a:extLst>
              <a:ext uri="{FF2B5EF4-FFF2-40B4-BE49-F238E27FC236}">
                <a16:creationId xmlns:a16="http://schemas.microsoft.com/office/drawing/2014/main" id="{E219457E-DDBE-D246-8AFB-FD8F786F8D1F}"/>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6C33955D-B3C4-1742-ACE1-45035CC97D68}"/>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3099427517"/>
      </p:ext>
    </p:extLst>
  </p:cSld>
  <p:clrMapOvr>
    <a:masterClrMapping/>
  </p:clrMapOvr>
  <p:transition spd="slow" advTm="4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DE4-E94D-C14F-93C8-B9E258CC41FB}"/>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3" name="Footer Placeholder 2">
            <a:extLst>
              <a:ext uri="{FF2B5EF4-FFF2-40B4-BE49-F238E27FC236}">
                <a16:creationId xmlns:a16="http://schemas.microsoft.com/office/drawing/2014/main" id="{52B38EFC-7CDE-A845-A2A3-97F0BEFCA7CE}"/>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5D32EE3C-38A1-374F-80F6-89E22B825098}"/>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1789313748"/>
      </p:ext>
    </p:extLst>
  </p:cSld>
  <p:clrMapOvr>
    <a:masterClrMapping/>
  </p:clrMapOvr>
  <p:transition spd="slow" advTm="4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8976-B3A2-2547-B694-D4A009CFA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0076DDFE-683A-F645-ADA3-DC2702178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7D978C2-6087-A543-A5DC-3907C654C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C294F-3185-A344-B23D-8BF2F39C1E23}"/>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6" name="Footer Placeholder 5">
            <a:extLst>
              <a:ext uri="{FF2B5EF4-FFF2-40B4-BE49-F238E27FC236}">
                <a16:creationId xmlns:a16="http://schemas.microsoft.com/office/drawing/2014/main" id="{F434C455-B403-9447-8B48-3452DEE8D33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E2FB6613-CCD8-B348-AC4F-F13274A27565}"/>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2358604996"/>
      </p:ext>
    </p:extLst>
  </p:cSld>
  <p:clrMapOvr>
    <a:masterClrMapping/>
  </p:clrMapOvr>
  <p:transition spd="slow" advTm="4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1A1C-6BC0-F245-9D8F-EF3627EC5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68E12D60-7D44-0A45-A82A-691793904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AD3D2C8-06BC-D541-A3A5-D144072DE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DF001-62ED-6046-9F5D-6494E140E03A}"/>
              </a:ext>
            </a:extLst>
          </p:cNvPr>
          <p:cNvSpPr>
            <a:spLocks noGrp="1"/>
          </p:cNvSpPr>
          <p:nvPr>
            <p:ph type="dt" sz="half" idx="10"/>
          </p:nvPr>
        </p:nvSpPr>
        <p:spPr/>
        <p:txBody>
          <a:bodyPr/>
          <a:lstStyle/>
          <a:p>
            <a:fld id="{E2C26B99-FD0A-7F40-9271-75484308B950}" type="datetimeFigureOut">
              <a:rPr lang="en-VN" smtClean="0"/>
              <a:t>01/11/2022</a:t>
            </a:fld>
            <a:endParaRPr lang="en-VN"/>
          </a:p>
        </p:txBody>
      </p:sp>
      <p:sp>
        <p:nvSpPr>
          <p:cNvPr id="6" name="Footer Placeholder 5">
            <a:extLst>
              <a:ext uri="{FF2B5EF4-FFF2-40B4-BE49-F238E27FC236}">
                <a16:creationId xmlns:a16="http://schemas.microsoft.com/office/drawing/2014/main" id="{76C9A01F-7A3F-1C4B-BE5D-E7F5103BC4B1}"/>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827D4C0-C120-AC4F-9E37-9F886200CA21}"/>
              </a:ext>
            </a:extLst>
          </p:cNvPr>
          <p:cNvSpPr>
            <a:spLocks noGrp="1"/>
          </p:cNvSpPr>
          <p:nvPr>
            <p:ph type="sldNum" sz="quarter" idx="12"/>
          </p:nvPr>
        </p:nvSpPr>
        <p:spPr/>
        <p:txBody>
          <a:bodyPr/>
          <a:lstStyle/>
          <a:p>
            <a:fld id="{AF802C2F-2B0F-0F48-B08D-A6925DC1B8DE}" type="slidenum">
              <a:rPr lang="en-VN" smtClean="0"/>
              <a:t>‹#›</a:t>
            </a:fld>
            <a:endParaRPr lang="en-VN"/>
          </a:p>
        </p:txBody>
      </p:sp>
    </p:spTree>
    <p:extLst>
      <p:ext uri="{BB962C8B-B14F-4D97-AF65-F5344CB8AC3E}">
        <p14:creationId xmlns:p14="http://schemas.microsoft.com/office/powerpoint/2010/main" val="3346561411"/>
      </p:ext>
    </p:extLst>
  </p:cSld>
  <p:clrMapOvr>
    <a:masterClrMapping/>
  </p:clrMapOvr>
  <p:transition spd="slow" advTm="4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BBB33-AFFD-9443-AC63-3CBEC5CF2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F8F8FEB-F3B5-274E-9E09-7AE1523B6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9D4B4A1-3CAA-9C43-99BE-C7998399A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6B99-FD0A-7F40-9271-75484308B950}" type="datetimeFigureOut">
              <a:rPr lang="en-VN" smtClean="0"/>
              <a:t>01/11/2022</a:t>
            </a:fld>
            <a:endParaRPr lang="en-VN"/>
          </a:p>
        </p:txBody>
      </p:sp>
      <p:sp>
        <p:nvSpPr>
          <p:cNvPr id="5" name="Footer Placeholder 4">
            <a:extLst>
              <a:ext uri="{FF2B5EF4-FFF2-40B4-BE49-F238E27FC236}">
                <a16:creationId xmlns:a16="http://schemas.microsoft.com/office/drawing/2014/main" id="{3FC719BC-1AF0-EB48-B6F8-8F1886E15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2E5EBAD1-B917-9243-9F39-B2548334E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02C2F-2B0F-0F48-B08D-A6925DC1B8DE}" type="slidenum">
              <a:rPr lang="en-VN" smtClean="0"/>
              <a:t>‹#›</a:t>
            </a:fld>
            <a:endParaRPr lang="en-VN"/>
          </a:p>
        </p:txBody>
      </p:sp>
    </p:spTree>
    <p:extLst>
      <p:ext uri="{BB962C8B-B14F-4D97-AF65-F5344CB8AC3E}">
        <p14:creationId xmlns:p14="http://schemas.microsoft.com/office/powerpoint/2010/main" val="88318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45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9D9E-2207-2B4A-ADF1-EFF4EEEB5B98}"/>
              </a:ext>
            </a:extLst>
          </p:cNvPr>
          <p:cNvSpPr>
            <a:spLocks noGrp="1"/>
          </p:cNvSpPr>
          <p:nvPr>
            <p:ph type="ctrTitle"/>
          </p:nvPr>
        </p:nvSpPr>
        <p:spPr/>
        <p:txBody>
          <a:bodyPr/>
          <a:lstStyle/>
          <a:p>
            <a:r>
              <a:rPr lang="en-VN" dirty="0"/>
              <a:t>PRETEST TIẾP CẬN TRẺ TÍM</a:t>
            </a:r>
          </a:p>
        </p:txBody>
      </p:sp>
      <p:sp>
        <p:nvSpPr>
          <p:cNvPr id="3" name="Subtitle 2">
            <a:extLst>
              <a:ext uri="{FF2B5EF4-FFF2-40B4-BE49-F238E27FC236}">
                <a16:creationId xmlns:a16="http://schemas.microsoft.com/office/drawing/2014/main" id="{437D0B6B-1EAF-AA4B-B56E-CB8C62AA75E2}"/>
              </a:ext>
            </a:extLst>
          </p:cNvPr>
          <p:cNvSpPr>
            <a:spLocks noGrp="1"/>
          </p:cNvSpPr>
          <p:nvPr>
            <p:ph type="subTitle" idx="1"/>
          </p:nvPr>
        </p:nvSpPr>
        <p:spPr/>
        <p:txBody>
          <a:bodyPr/>
          <a:lstStyle/>
          <a:p>
            <a:pPr algn="r"/>
            <a:r>
              <a:rPr lang="en-VN" dirty="0"/>
              <a:t>06/01/2022</a:t>
            </a:r>
          </a:p>
        </p:txBody>
      </p:sp>
    </p:spTree>
    <p:extLst>
      <p:ext uri="{BB962C8B-B14F-4D97-AF65-F5344CB8AC3E}">
        <p14:creationId xmlns:p14="http://schemas.microsoft.com/office/powerpoint/2010/main" val="2484092717"/>
      </p:ext>
    </p:extLst>
  </p:cSld>
  <p:clrMapOvr>
    <a:masterClrMapping/>
  </p:clrMapOvr>
  <p:transition spd="slow" advTm="45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68E96-AB6C-2E4C-A447-0D23729DD0CE}"/>
              </a:ext>
            </a:extLst>
          </p:cNvPr>
          <p:cNvSpPr>
            <a:spLocks noGrp="1"/>
          </p:cNvSpPr>
          <p:nvPr>
            <p:ph idx="1"/>
          </p:nvPr>
        </p:nvSpPr>
        <p:spPr>
          <a:xfrm>
            <a:off x="838200" y="593124"/>
            <a:ext cx="10515600" cy="5583839"/>
          </a:xfrm>
        </p:spPr>
        <p:txBody>
          <a:bodyPr>
            <a:normAutofit lnSpcReduction="10000"/>
          </a:bodyPr>
          <a:lstStyle/>
          <a:p>
            <a:pPr marL="0" indent="0">
              <a:buNone/>
            </a:pPr>
            <a:r>
              <a:rPr lang="vi-VN" b="1" i="1" dirty="0"/>
              <a:t>Ca lâm sàng 1: </a:t>
            </a:r>
            <a:r>
              <a:rPr lang="vi-VN" i="1" dirty="0"/>
              <a:t>Bé gái 5 tuổi, nhập viện vì phù toàn thân. Lúc dưới 12 tháng hay bị viêm phổi phải nhập viện, nhưng 2 năm gần đây không bị viêm phổi nữa. Khám thấy bé suy dinh dưỡng nặng, TM cổ nổi, môi tím với SpO2 tay 85%, chân 70%. Mạch 150 lần/phút, T1 rõ, T2 đanh mạnh. Harzer (+). Phổi không ran. Bụng mềm, gan 4 cm dưới bờ sườn, lách không sờ chạm. Các cơ quan khác chưa phát hiện bất thường. XQ có hình ảnh cắt cụt. Tiếp cận TBS theo 5 bước? </a:t>
            </a:r>
            <a:endParaRPr lang="vi-VN" dirty="0"/>
          </a:p>
          <a:p>
            <a:pPr marL="0" lvl="0" indent="0">
              <a:buNone/>
            </a:pPr>
            <a:r>
              <a:rPr lang="vi-VN" b="1" dirty="0"/>
              <a:t>9. Tim nào bị ảnh hưởng?</a:t>
            </a:r>
            <a:endParaRPr lang="en-VN" dirty="0"/>
          </a:p>
          <a:p>
            <a:pPr marL="514350" lvl="0" indent="-514350">
              <a:buFont typeface="+mj-lt"/>
              <a:buAutoNum type="alphaUcPeriod"/>
            </a:pPr>
            <a:r>
              <a:rPr lang="vi-VN" dirty="0"/>
              <a:t>Không tim nào bị ảnh hưởng</a:t>
            </a:r>
            <a:endParaRPr lang="en-VN" dirty="0"/>
          </a:p>
          <a:p>
            <a:pPr marL="514350" lvl="0" indent="-514350">
              <a:buFont typeface="+mj-lt"/>
              <a:buAutoNum type="alphaUcPeriod"/>
            </a:pPr>
            <a:r>
              <a:rPr lang="vi-VN" dirty="0"/>
              <a:t>Tim phải</a:t>
            </a:r>
            <a:endParaRPr lang="en-VN" dirty="0"/>
          </a:p>
          <a:p>
            <a:pPr marL="514350" lvl="0" indent="-514350">
              <a:buFont typeface="+mj-lt"/>
              <a:buAutoNum type="alphaUcPeriod"/>
            </a:pPr>
            <a:r>
              <a:rPr lang="vi-VN" dirty="0"/>
              <a:t>Tim trái</a:t>
            </a:r>
            <a:endParaRPr lang="en-VN" dirty="0"/>
          </a:p>
          <a:p>
            <a:pPr marL="514350" lvl="0" indent="-514350">
              <a:buFont typeface="+mj-lt"/>
              <a:buAutoNum type="alphaUcPeriod"/>
            </a:pPr>
            <a:r>
              <a:rPr lang="vi-VN" dirty="0"/>
              <a:t>Cả hai tim</a:t>
            </a:r>
            <a:endParaRPr lang="en-VN" dirty="0"/>
          </a:p>
          <a:p>
            <a:pPr marL="0" indent="0">
              <a:buNone/>
            </a:pPr>
            <a:endParaRPr lang="en-VN" dirty="0"/>
          </a:p>
        </p:txBody>
      </p:sp>
    </p:spTree>
    <p:extLst>
      <p:ext uri="{BB962C8B-B14F-4D97-AF65-F5344CB8AC3E}">
        <p14:creationId xmlns:p14="http://schemas.microsoft.com/office/powerpoint/2010/main" val="482705229"/>
      </p:ext>
    </p:extLst>
  </p:cSld>
  <p:clrMapOvr>
    <a:masterClrMapping/>
  </p:clrMapOvr>
  <p:transition spd="slow" advTm="45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D031E-B534-DD40-843A-A7742EC4A8BC}"/>
              </a:ext>
            </a:extLst>
          </p:cNvPr>
          <p:cNvSpPr>
            <a:spLocks noGrp="1"/>
          </p:cNvSpPr>
          <p:nvPr>
            <p:ph idx="1"/>
          </p:nvPr>
        </p:nvSpPr>
        <p:spPr>
          <a:xfrm>
            <a:off x="838200" y="407773"/>
            <a:ext cx="10515600" cy="5769190"/>
          </a:xfrm>
        </p:spPr>
        <p:txBody>
          <a:bodyPr vert="horz" lIns="91440" tIns="45720" rIns="91440" bIns="45720" rtlCol="0" anchor="t">
            <a:normAutofit fontScale="92500" lnSpcReduction="20000"/>
          </a:bodyPr>
          <a:lstStyle/>
          <a:p>
            <a:pPr marL="0" indent="0">
              <a:buNone/>
            </a:pPr>
            <a:r>
              <a:rPr lang="vi-VN" b="1" i="1" dirty="0"/>
              <a:t>Ca lâm sàng 1: </a:t>
            </a:r>
            <a:r>
              <a:rPr lang="vi-VN" i="1" dirty="0"/>
              <a:t>Bé gái 5 tuổi, nhập viện vì phù toàn thân. Lúc dưới 12 tháng hay bị viêm phổi phải nhập viện, nhưng 2 năm gần đây không bị viêm phổi nữa. Khám thấy bé suy dinh dưỡng nặng, TM cổ nổi, môi tím với SpO2 tay 85%, chân 70%. Mạch 150 lần/phút, T1 rõ, T2 đanh mạnh. Harzer (+). Phổi không ran. Bụng mềm, gan 4 cm dưới bờ sườn, lách không sờ chạm. Các cơ quan khác chưa phát hiện bất thường. XQ có hình ảnh cắt cụt. Tiếp cận TBS theo 5 bước? </a:t>
            </a:r>
            <a:endParaRPr lang="en-VN" dirty="0"/>
          </a:p>
          <a:p>
            <a:pPr marL="0" lvl="0" indent="0">
              <a:buNone/>
            </a:pPr>
            <a:r>
              <a:rPr lang="vi-VN" b="1" dirty="0"/>
              <a:t>10. Tật tim nằm ở đâu trên bệnh nhi này? </a:t>
            </a:r>
            <a:endParaRPr lang="en-VN" dirty="0"/>
          </a:p>
          <a:p>
            <a:pPr marL="514350" lvl="0" indent="-514350">
              <a:buFont typeface="+mj-lt"/>
              <a:buAutoNum type="alphaUcPeriod"/>
            </a:pPr>
            <a:r>
              <a:rPr lang="vi-VN" dirty="0"/>
              <a:t>Tím, giảm lưu lượng máu lên phổi, không tăng áp phổi, tim phải ảnh hưởng, nghĩ còn ống động mạch đảo shunt</a:t>
            </a:r>
            <a:endParaRPr lang="en-VN" dirty="0"/>
          </a:p>
          <a:p>
            <a:pPr marL="514350" lvl="0" indent="-514350">
              <a:buFont typeface="+mj-lt"/>
              <a:buAutoNum type="alphaUcPeriod"/>
            </a:pPr>
            <a:r>
              <a:rPr lang="vi-VN" dirty="0"/>
              <a:t>Tím, giảm lưu lượng máu lên phổi, tăng áp phổi giai đoạn 1, tim phải ảnh hưởng, nghĩ còn ống động mạch đảo shunt</a:t>
            </a:r>
            <a:endParaRPr lang="en-VN" dirty="0"/>
          </a:p>
          <a:p>
            <a:pPr marL="514350" lvl="0" indent="-514350">
              <a:buFont typeface="+mj-lt"/>
              <a:buAutoNum type="alphaUcPeriod"/>
            </a:pPr>
            <a:r>
              <a:rPr lang="vi-VN" dirty="0"/>
              <a:t>Tím, giảm lưu lượng máu lên phổi, tăng áp phổi giai đoạn 2, tim phải ảnh hưởng, nghĩ còn ống động mạch đảo shunt </a:t>
            </a:r>
            <a:endParaRPr lang="en-VN" dirty="0"/>
          </a:p>
          <a:p>
            <a:pPr marL="514350" lvl="0" indent="-514350">
              <a:buFont typeface="+mj-lt"/>
              <a:buAutoNum type="alphaUcPeriod"/>
            </a:pPr>
            <a:r>
              <a:rPr lang="vi-VN" dirty="0">
                <a:latin typeface="Arial"/>
                <a:cs typeface="Arial"/>
              </a:rPr>
              <a:t>Tím, giảm lưu lượng máu lên phổi, tăng áp phổi giai đoạn 3, tim </a:t>
            </a:r>
            <a:r>
              <a:rPr lang="vi-VN" dirty="0" err="1">
                <a:latin typeface="Arial"/>
                <a:cs typeface="Arial"/>
              </a:rPr>
              <a:t>phải</a:t>
            </a:r>
            <a:r>
              <a:rPr lang="vi-VN" dirty="0">
                <a:latin typeface="Arial"/>
                <a:cs typeface="Arial"/>
              </a:rPr>
              <a:t> </a:t>
            </a:r>
            <a:r>
              <a:rPr lang="vi-VN" dirty="0" err="1">
                <a:latin typeface="Arial"/>
                <a:cs typeface="Arial"/>
              </a:rPr>
              <a:t>ảnh</a:t>
            </a:r>
            <a:r>
              <a:rPr lang="vi-VN" dirty="0">
                <a:latin typeface="Arial"/>
                <a:cs typeface="Arial"/>
              </a:rPr>
              <a:t> </a:t>
            </a:r>
            <a:r>
              <a:rPr lang="vi-VN" dirty="0" err="1">
                <a:latin typeface="Arial"/>
                <a:cs typeface="Arial"/>
              </a:rPr>
              <a:t>hưởng</a:t>
            </a:r>
            <a:r>
              <a:rPr lang="vi-VN" dirty="0">
                <a:latin typeface="Arial"/>
                <a:cs typeface="Arial"/>
              </a:rPr>
              <a:t>, </a:t>
            </a:r>
            <a:r>
              <a:rPr lang="vi-VN" dirty="0" err="1">
                <a:latin typeface="Arial"/>
                <a:cs typeface="Arial"/>
              </a:rPr>
              <a:t>nghĩ</a:t>
            </a:r>
            <a:r>
              <a:rPr lang="vi-VN" dirty="0">
                <a:latin typeface="Arial"/>
                <a:cs typeface="Arial"/>
              </a:rPr>
              <a:t> </a:t>
            </a:r>
            <a:r>
              <a:rPr lang="vi-VN" dirty="0" err="1">
                <a:latin typeface="Arial"/>
                <a:cs typeface="Arial"/>
              </a:rPr>
              <a:t>còn</a:t>
            </a:r>
            <a:r>
              <a:rPr lang="vi-VN" dirty="0">
                <a:latin typeface="Arial"/>
                <a:cs typeface="Arial"/>
              </a:rPr>
              <a:t> </a:t>
            </a:r>
            <a:r>
              <a:rPr lang="vi-VN" dirty="0" err="1">
                <a:latin typeface="Arial"/>
                <a:cs typeface="Arial"/>
              </a:rPr>
              <a:t>ống</a:t>
            </a:r>
            <a:r>
              <a:rPr lang="vi-VN" dirty="0">
                <a:latin typeface="Arial"/>
                <a:cs typeface="Arial"/>
              </a:rPr>
              <a:t> </a:t>
            </a:r>
            <a:r>
              <a:rPr lang="vi-VN" dirty="0" err="1">
                <a:latin typeface="Arial"/>
                <a:cs typeface="Arial"/>
              </a:rPr>
              <a:t>động</a:t>
            </a:r>
            <a:r>
              <a:rPr lang="vi-VN" dirty="0">
                <a:latin typeface="Arial"/>
                <a:cs typeface="Arial"/>
              </a:rPr>
              <a:t> </a:t>
            </a:r>
            <a:r>
              <a:rPr lang="vi-VN" dirty="0" err="1">
                <a:latin typeface="Arial"/>
                <a:cs typeface="Arial"/>
              </a:rPr>
              <a:t>mạch</a:t>
            </a:r>
            <a:r>
              <a:rPr lang="vi-VN" dirty="0">
                <a:latin typeface="Arial"/>
                <a:cs typeface="Arial"/>
              </a:rPr>
              <a:t> </a:t>
            </a:r>
            <a:r>
              <a:rPr lang="vi-VN" dirty="0" err="1">
                <a:latin typeface="Arial"/>
                <a:cs typeface="Arial"/>
              </a:rPr>
              <a:t>đảo</a:t>
            </a:r>
            <a:r>
              <a:rPr lang="vi-VN" dirty="0">
                <a:latin typeface="Arial"/>
                <a:cs typeface="Arial"/>
              </a:rPr>
              <a:t> </a:t>
            </a:r>
            <a:r>
              <a:rPr lang="vi-VN" dirty="0" err="1">
                <a:latin typeface="Arial"/>
                <a:cs typeface="Arial"/>
              </a:rPr>
              <a:t>shunt</a:t>
            </a:r>
            <a:endParaRPr lang="en-VN" dirty="0" err="1">
              <a:latin typeface="Arial"/>
              <a:cs typeface="Arial"/>
            </a:endParaRPr>
          </a:p>
        </p:txBody>
      </p:sp>
    </p:spTree>
    <p:extLst>
      <p:ext uri="{BB962C8B-B14F-4D97-AF65-F5344CB8AC3E}">
        <p14:creationId xmlns:p14="http://schemas.microsoft.com/office/powerpoint/2010/main" val="1313497593"/>
      </p:ext>
    </p:extLst>
  </p:cSld>
  <p:clrMapOvr>
    <a:masterClrMapping/>
  </p:clrMapOvr>
  <p:transition spd="slow" advTm="45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6D940-36E9-C149-BD39-ADD6F8300F87}"/>
              </a:ext>
            </a:extLst>
          </p:cNvPr>
          <p:cNvSpPr>
            <a:spLocks noGrp="1"/>
          </p:cNvSpPr>
          <p:nvPr>
            <p:ph idx="1"/>
          </p:nvPr>
        </p:nvSpPr>
        <p:spPr>
          <a:xfrm>
            <a:off x="838200" y="420130"/>
            <a:ext cx="10515600" cy="5756833"/>
          </a:xfrm>
        </p:spPr>
        <p:txBody>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vi-VN" b="1" dirty="0"/>
              <a:t>11. Tiếp cận bước tím trên bệnh nhi này?</a:t>
            </a:r>
            <a:endParaRPr lang="en-VN" dirty="0"/>
          </a:p>
          <a:p>
            <a:pPr marL="514350" lvl="0" indent="-514350">
              <a:buFont typeface="+mj-lt"/>
              <a:buAutoNum type="alphaUcPeriod"/>
            </a:pPr>
            <a:r>
              <a:rPr lang="vi-VN" dirty="0"/>
              <a:t>Không tím </a:t>
            </a:r>
            <a:endParaRPr lang="en-VN" dirty="0"/>
          </a:p>
          <a:p>
            <a:pPr marL="514350" lvl="0" indent="-514350">
              <a:buFont typeface="+mj-lt"/>
              <a:buAutoNum type="alphaUcPeriod"/>
            </a:pPr>
            <a:r>
              <a:rPr lang="vi-VN" dirty="0"/>
              <a:t>Tím trung ương</a:t>
            </a:r>
            <a:endParaRPr lang="en-VN" dirty="0"/>
          </a:p>
          <a:p>
            <a:pPr marL="514350" lvl="0" indent="-514350">
              <a:buFont typeface="+mj-lt"/>
              <a:buAutoNum type="alphaUcPeriod"/>
            </a:pPr>
            <a:r>
              <a:rPr lang="vi-VN" dirty="0"/>
              <a:t>Tím ngoại biên</a:t>
            </a:r>
            <a:endParaRPr lang="en-VN" dirty="0"/>
          </a:p>
          <a:p>
            <a:pPr marL="514350" indent="-514350">
              <a:buFont typeface="+mj-lt"/>
              <a:buAutoNum type="alphaUcPeriod"/>
            </a:pPr>
            <a:r>
              <a:rPr lang="vi-VN" dirty="0"/>
              <a:t>Tím chuyên biệt</a:t>
            </a:r>
            <a:endParaRPr lang="en-VN" dirty="0"/>
          </a:p>
          <a:p>
            <a:pPr marL="0" indent="0">
              <a:buNone/>
            </a:pPr>
            <a:endParaRPr lang="en-VN" dirty="0"/>
          </a:p>
        </p:txBody>
      </p:sp>
    </p:spTree>
    <p:extLst>
      <p:ext uri="{BB962C8B-B14F-4D97-AF65-F5344CB8AC3E}">
        <p14:creationId xmlns:p14="http://schemas.microsoft.com/office/powerpoint/2010/main" val="275892731"/>
      </p:ext>
    </p:extLst>
  </p:cSld>
  <p:clrMapOvr>
    <a:masterClrMapping/>
  </p:clrMapOvr>
  <p:transition spd="slow" advTm="45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B0E9F-4C7E-FD4B-9EC2-C71CFF31D0CF}"/>
              </a:ext>
            </a:extLst>
          </p:cNvPr>
          <p:cNvSpPr>
            <a:spLocks noGrp="1"/>
          </p:cNvSpPr>
          <p:nvPr>
            <p:ph idx="1"/>
          </p:nvPr>
        </p:nvSpPr>
        <p:spPr>
          <a:xfrm>
            <a:off x="838200" y="370703"/>
            <a:ext cx="10515600" cy="5806260"/>
          </a:xfrm>
        </p:spPr>
        <p:txBody>
          <a:bodyPr>
            <a:normAutofit/>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vi-VN" b="1" dirty="0"/>
              <a:t>12. Tiếp cận bước lưu lượng máu lên phổi trên bệnh nhi này?</a:t>
            </a:r>
            <a:endParaRPr lang="en-VN" dirty="0"/>
          </a:p>
          <a:p>
            <a:pPr marL="514350" lvl="0" indent="-514350">
              <a:buFont typeface="+mj-lt"/>
              <a:buAutoNum type="alphaUcPeriod"/>
            </a:pPr>
            <a:r>
              <a:rPr lang="vi-VN" dirty="0"/>
              <a:t>Tăng lưu lượng máu lên phổi chủ động</a:t>
            </a:r>
            <a:endParaRPr lang="en-VN" dirty="0"/>
          </a:p>
          <a:p>
            <a:pPr marL="514350" lvl="0" indent="-514350">
              <a:buFont typeface="+mj-lt"/>
              <a:buAutoNum type="alphaUcPeriod"/>
            </a:pPr>
            <a:r>
              <a:rPr lang="vi-VN" dirty="0"/>
              <a:t>Tăng lưu lượng máu lên phổi thụ động </a:t>
            </a:r>
            <a:endParaRPr lang="en-VN" dirty="0"/>
          </a:p>
          <a:p>
            <a:pPr marL="514350" lvl="0" indent="-514350">
              <a:buFont typeface="+mj-lt"/>
              <a:buAutoNum type="alphaUcPeriod"/>
            </a:pPr>
            <a:r>
              <a:rPr lang="vi-VN" dirty="0"/>
              <a:t>Giảm lưu lượng máu lên phổi</a:t>
            </a:r>
            <a:endParaRPr lang="en-VN" dirty="0"/>
          </a:p>
          <a:p>
            <a:pPr marL="514350" lvl="0" indent="-514350">
              <a:buFont typeface="+mj-lt"/>
              <a:buAutoNum type="alphaUcPeriod"/>
            </a:pPr>
            <a:r>
              <a:rPr lang="vi-VN" dirty="0"/>
              <a:t>Lưu lượng máu lên phổi bình thường</a:t>
            </a:r>
            <a:endParaRPr lang="en-VN" dirty="0"/>
          </a:p>
          <a:p>
            <a:pPr marL="0" indent="0">
              <a:buNone/>
            </a:pPr>
            <a:endParaRPr lang="en-VN" dirty="0"/>
          </a:p>
        </p:txBody>
      </p:sp>
    </p:spTree>
    <p:extLst>
      <p:ext uri="{BB962C8B-B14F-4D97-AF65-F5344CB8AC3E}">
        <p14:creationId xmlns:p14="http://schemas.microsoft.com/office/powerpoint/2010/main" val="214680576"/>
      </p:ext>
    </p:extLst>
  </p:cSld>
  <p:clrMapOvr>
    <a:masterClrMapping/>
  </p:clrMapOvr>
  <p:transition spd="slow" advTm="45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905C8-70D7-8642-AED8-7C226E9C2C4C}"/>
              </a:ext>
            </a:extLst>
          </p:cNvPr>
          <p:cNvSpPr>
            <a:spLocks noGrp="1"/>
          </p:cNvSpPr>
          <p:nvPr>
            <p:ph idx="1"/>
          </p:nvPr>
        </p:nvSpPr>
        <p:spPr>
          <a:xfrm>
            <a:off x="838200" y="358346"/>
            <a:ext cx="10515600" cy="5818617"/>
          </a:xfrm>
        </p:spPr>
        <p:txBody>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vi-VN" b="1" dirty="0"/>
              <a:t>13. Tiếp cận bước tăng áp phổi trên bệnh nhi này?</a:t>
            </a:r>
            <a:endParaRPr lang="en-VN" dirty="0"/>
          </a:p>
          <a:p>
            <a:pPr marL="514350" lvl="0" indent="-514350">
              <a:buFont typeface="+mj-lt"/>
              <a:buAutoNum type="alphaUcPeriod"/>
            </a:pPr>
            <a:r>
              <a:rPr lang="vi-VN" dirty="0"/>
              <a:t>Không tăng áp phổi</a:t>
            </a:r>
            <a:endParaRPr lang="en-VN" dirty="0"/>
          </a:p>
          <a:p>
            <a:pPr marL="514350" lvl="0" indent="-514350">
              <a:buFont typeface="+mj-lt"/>
              <a:buAutoNum type="alphaUcPeriod"/>
            </a:pPr>
            <a:r>
              <a:rPr lang="vi-VN" dirty="0"/>
              <a:t>Tăng áp phổi giai đoạn 1</a:t>
            </a:r>
            <a:endParaRPr lang="en-VN" dirty="0"/>
          </a:p>
          <a:p>
            <a:pPr marL="514350" lvl="0" indent="-514350">
              <a:buFont typeface="+mj-lt"/>
              <a:buAutoNum type="alphaUcPeriod"/>
            </a:pPr>
            <a:r>
              <a:rPr lang="vi-VN" dirty="0"/>
              <a:t>Tăng áp phổi giai đoạn 2</a:t>
            </a:r>
            <a:endParaRPr lang="en-VN" dirty="0"/>
          </a:p>
          <a:p>
            <a:pPr marL="514350" lvl="0" indent="-514350">
              <a:buFont typeface="+mj-lt"/>
              <a:buAutoNum type="alphaUcPeriod"/>
            </a:pPr>
            <a:r>
              <a:rPr lang="vi-VN" dirty="0"/>
              <a:t>Tăng áp phổi giai đoạn 3</a:t>
            </a:r>
            <a:endParaRPr lang="en-VN" dirty="0"/>
          </a:p>
          <a:p>
            <a:pPr marL="0" indent="0">
              <a:buNone/>
            </a:pPr>
            <a:endParaRPr lang="en-VN" dirty="0"/>
          </a:p>
        </p:txBody>
      </p:sp>
    </p:spTree>
    <p:extLst>
      <p:ext uri="{BB962C8B-B14F-4D97-AF65-F5344CB8AC3E}">
        <p14:creationId xmlns:p14="http://schemas.microsoft.com/office/powerpoint/2010/main" val="3018653750"/>
      </p:ext>
    </p:extLst>
  </p:cSld>
  <p:clrMapOvr>
    <a:masterClrMapping/>
  </p:clrMapOvr>
  <p:transition spd="slow" advTm="45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1CFA6-0D86-9C40-B922-16E6FA0AF231}"/>
              </a:ext>
            </a:extLst>
          </p:cNvPr>
          <p:cNvSpPr>
            <a:spLocks noGrp="1"/>
          </p:cNvSpPr>
          <p:nvPr>
            <p:ph idx="1"/>
          </p:nvPr>
        </p:nvSpPr>
        <p:spPr>
          <a:xfrm>
            <a:off x="838200" y="345989"/>
            <a:ext cx="10515600" cy="5830974"/>
          </a:xfrm>
        </p:spPr>
        <p:txBody>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en-VN" b="1" dirty="0"/>
              <a:t>14. </a:t>
            </a:r>
            <a:r>
              <a:rPr lang="vi-VN" b="1" dirty="0"/>
              <a:t>Tim nào bị ảnh hưởng?</a:t>
            </a:r>
            <a:endParaRPr lang="en-VN" dirty="0"/>
          </a:p>
          <a:p>
            <a:pPr marL="514350" lvl="0" indent="-514350">
              <a:buFont typeface="+mj-lt"/>
              <a:buAutoNum type="alphaUcPeriod"/>
            </a:pPr>
            <a:r>
              <a:rPr lang="vi-VN" dirty="0"/>
              <a:t>Không tim nào bị ảnh hưởng</a:t>
            </a:r>
            <a:endParaRPr lang="en-VN" dirty="0"/>
          </a:p>
          <a:p>
            <a:pPr marL="514350" lvl="0" indent="-514350">
              <a:buFont typeface="+mj-lt"/>
              <a:buAutoNum type="alphaUcPeriod"/>
            </a:pPr>
            <a:r>
              <a:rPr lang="vi-VN" dirty="0"/>
              <a:t>Tim phải</a:t>
            </a:r>
            <a:endParaRPr lang="en-VN" dirty="0"/>
          </a:p>
          <a:p>
            <a:pPr marL="514350" lvl="0" indent="-514350">
              <a:buFont typeface="+mj-lt"/>
              <a:buAutoNum type="alphaUcPeriod"/>
            </a:pPr>
            <a:r>
              <a:rPr lang="vi-VN" dirty="0"/>
              <a:t>Tim trái</a:t>
            </a:r>
            <a:endParaRPr lang="en-VN" dirty="0"/>
          </a:p>
          <a:p>
            <a:pPr marL="514350" lvl="0" indent="-514350">
              <a:buFont typeface="+mj-lt"/>
              <a:buAutoNum type="alphaUcPeriod"/>
            </a:pPr>
            <a:r>
              <a:rPr lang="vi-VN" dirty="0"/>
              <a:t>Cả hai tim</a:t>
            </a:r>
            <a:endParaRPr lang="en-VN" dirty="0"/>
          </a:p>
          <a:p>
            <a:endParaRPr lang="en-VN" dirty="0"/>
          </a:p>
        </p:txBody>
      </p:sp>
    </p:spTree>
    <p:extLst>
      <p:ext uri="{BB962C8B-B14F-4D97-AF65-F5344CB8AC3E}">
        <p14:creationId xmlns:p14="http://schemas.microsoft.com/office/powerpoint/2010/main" val="1374544195"/>
      </p:ext>
    </p:extLst>
  </p:cSld>
  <p:clrMapOvr>
    <a:masterClrMapping/>
  </p:clrMapOvr>
  <p:transition spd="slow" advTm="45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17D0C-9F55-4A4F-95A1-956BE82990DA}"/>
              </a:ext>
            </a:extLst>
          </p:cNvPr>
          <p:cNvSpPr>
            <a:spLocks noGrp="1"/>
          </p:cNvSpPr>
          <p:nvPr>
            <p:ph idx="1"/>
          </p:nvPr>
        </p:nvSpPr>
        <p:spPr>
          <a:xfrm>
            <a:off x="838200" y="321276"/>
            <a:ext cx="10515600" cy="5855687"/>
          </a:xfrm>
        </p:spPr>
        <p:txBody>
          <a:bodyPr>
            <a:normAutofit fontScale="92500" lnSpcReduction="10000"/>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vi-VN" b="1" dirty="0"/>
              <a:t>15. Tật tim nằm ở đâu trên bệnh nhi này? </a:t>
            </a:r>
            <a:endParaRPr lang="en-VN" dirty="0"/>
          </a:p>
          <a:p>
            <a:pPr marL="514350" lvl="0" indent="-514350">
              <a:buFont typeface="+mj-lt"/>
              <a:buAutoNum type="alphaUcPeriod"/>
            </a:pPr>
            <a:r>
              <a:rPr lang="vi-VN" dirty="0"/>
              <a:t>Tím, giảm lưu lượng máu lên phổi, không tăng áp phổi, tim phải ảnh hưởng, nghĩ Tứ chứng Fallot*</a:t>
            </a:r>
            <a:endParaRPr lang="en-VN" dirty="0"/>
          </a:p>
          <a:p>
            <a:pPr marL="514350" lvl="0" indent="-514350">
              <a:buFont typeface="+mj-lt"/>
              <a:buAutoNum type="alphaUcPeriod"/>
            </a:pPr>
            <a:r>
              <a:rPr lang="vi-VN" dirty="0"/>
              <a:t>Tím, giảm lưu lượng máu lên phổi, tăng áp phổi giai đoạn 1, tim phải ảnh hưởng, nghĩ Tứ chứng Fallot</a:t>
            </a:r>
            <a:endParaRPr lang="en-VN" dirty="0"/>
          </a:p>
          <a:p>
            <a:pPr marL="514350" lvl="0" indent="-514350">
              <a:buFont typeface="+mj-lt"/>
              <a:buAutoNum type="alphaUcPeriod"/>
            </a:pPr>
            <a:r>
              <a:rPr lang="vi-VN" dirty="0"/>
              <a:t>Tím, giảm lưu lượng máu lên phổi, tăng áp phổi giai đoạn 2, tim phải ảnh hưởng, nghĩ Tứ chứng Fallot</a:t>
            </a:r>
            <a:endParaRPr lang="en-VN" dirty="0"/>
          </a:p>
          <a:p>
            <a:pPr marL="514350" lvl="0" indent="-514350">
              <a:buFont typeface="+mj-lt"/>
              <a:buAutoNum type="alphaUcPeriod"/>
            </a:pPr>
            <a:r>
              <a:rPr lang="vi-VN" dirty="0"/>
              <a:t>Tím, giảm lưu lượng máu lên phổi, tăng áp phổi giai đoạn 3, tim phải ảnh hưởng, nghĩ Tứ chứng Fallot</a:t>
            </a:r>
            <a:endParaRPr lang="en-VN" dirty="0"/>
          </a:p>
          <a:p>
            <a:pPr marL="0" indent="0">
              <a:buNone/>
            </a:pPr>
            <a:endParaRPr lang="en-VN" dirty="0"/>
          </a:p>
        </p:txBody>
      </p:sp>
    </p:spTree>
    <p:extLst>
      <p:ext uri="{BB962C8B-B14F-4D97-AF65-F5344CB8AC3E}">
        <p14:creationId xmlns:p14="http://schemas.microsoft.com/office/powerpoint/2010/main" val="3054924158"/>
      </p:ext>
    </p:extLst>
  </p:cSld>
  <p:clrMapOvr>
    <a:masterClrMapping/>
  </p:clrMapOvr>
  <p:transition spd="slow" advTm="45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CBD44-1CC6-BE4E-8C99-BCABCDA7AC3B}"/>
              </a:ext>
            </a:extLst>
          </p:cNvPr>
          <p:cNvSpPr>
            <a:spLocks noGrp="1"/>
          </p:cNvSpPr>
          <p:nvPr>
            <p:ph idx="1"/>
          </p:nvPr>
        </p:nvSpPr>
        <p:spPr>
          <a:xfrm>
            <a:off x="838200" y="395416"/>
            <a:ext cx="10515600" cy="5781547"/>
          </a:xfrm>
        </p:spPr>
        <p:txBody>
          <a:bodyPr/>
          <a:lstStyle/>
          <a:p>
            <a:pPr marL="0" indent="0">
              <a:buNone/>
            </a:pPr>
            <a:r>
              <a:rPr lang="vi-VN" b="1" i="1" dirty="0"/>
              <a:t>Ca lâm sàng 2:</a:t>
            </a:r>
            <a:r>
              <a:rPr lang="vi-VN" i="1" dirty="0"/>
              <a:t> Bé gái 1 tuần tuổi được chẩn đoán Tứ chứng Fallot từ trong bào thai. Sau sinh 3 ngày em bắt đầu tím nặng hơn. SpO2 65%. Tim đều, T1 rõ, T2 đơn. Âm thối tâm thu 2/6 liên sườn II bờ trái xương ức. Harzer (+). Phổi không ran. Thở nhanh sâu 70 l/p. Bụng mềm, gan 2cm dưới bờ sườn. Các cơ quan khác chưa phát hiện bất thường. XQ có hình ảnh tim hình chiếc giày. Tiếp cận TBS trên bệnh nhân này ?</a:t>
            </a:r>
            <a:endParaRPr lang="en-VN" dirty="0"/>
          </a:p>
          <a:p>
            <a:pPr marL="0" lvl="0" indent="0">
              <a:buNone/>
            </a:pPr>
            <a:r>
              <a:rPr lang="vi-VN" b="1" i="1" dirty="0"/>
              <a:t>16. Biến chứng trên bệnh nhi này là gì? </a:t>
            </a:r>
            <a:endParaRPr lang="en-VN" dirty="0"/>
          </a:p>
          <a:p>
            <a:pPr marL="514350" lvl="0" indent="-514350">
              <a:buFont typeface="+mj-lt"/>
              <a:buAutoNum type="alphaUcPeriod"/>
            </a:pPr>
            <a:r>
              <a:rPr lang="vi-VN" dirty="0"/>
              <a:t>Suy tim trái</a:t>
            </a:r>
            <a:endParaRPr lang="en-VN" dirty="0"/>
          </a:p>
          <a:p>
            <a:pPr marL="514350" lvl="0" indent="-514350">
              <a:buFont typeface="+mj-lt"/>
              <a:buAutoNum type="alphaUcPeriod"/>
            </a:pPr>
            <a:r>
              <a:rPr lang="vi-VN" dirty="0"/>
              <a:t>Suy hô hấp</a:t>
            </a:r>
            <a:endParaRPr lang="en-VN" dirty="0"/>
          </a:p>
          <a:p>
            <a:pPr marL="514350" lvl="0" indent="-514350">
              <a:buFont typeface="+mj-lt"/>
              <a:buAutoNum type="alphaUcPeriod"/>
            </a:pPr>
            <a:r>
              <a:rPr lang="vi-VN" dirty="0"/>
              <a:t>Tăng áp phổi</a:t>
            </a:r>
            <a:endParaRPr lang="en-VN" dirty="0"/>
          </a:p>
          <a:p>
            <a:pPr marL="514350" lvl="0" indent="-514350">
              <a:buFont typeface="+mj-lt"/>
              <a:buAutoNum type="alphaUcPeriod"/>
            </a:pPr>
            <a:r>
              <a:rPr lang="vi-VN" dirty="0"/>
              <a:t>Cơn tím thiếu oxy</a:t>
            </a:r>
            <a:endParaRPr lang="en-VN" dirty="0"/>
          </a:p>
          <a:p>
            <a:pPr marL="0" indent="0">
              <a:buNone/>
            </a:pPr>
            <a:endParaRPr lang="en-VN" dirty="0"/>
          </a:p>
        </p:txBody>
      </p:sp>
    </p:spTree>
    <p:extLst>
      <p:ext uri="{BB962C8B-B14F-4D97-AF65-F5344CB8AC3E}">
        <p14:creationId xmlns:p14="http://schemas.microsoft.com/office/powerpoint/2010/main" val="1546510222"/>
      </p:ext>
    </p:extLst>
  </p:cSld>
  <p:clrMapOvr>
    <a:masterClrMapping/>
  </p:clrMapOvr>
  <p:transition spd="slow" advTm="45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A72B-35FA-4145-B2CF-A660659D2130}"/>
              </a:ext>
            </a:extLst>
          </p:cNvPr>
          <p:cNvSpPr>
            <a:spLocks noGrp="1"/>
          </p:cNvSpPr>
          <p:nvPr>
            <p:ph type="title"/>
          </p:nvPr>
        </p:nvSpPr>
        <p:spPr>
          <a:xfrm>
            <a:off x="838200" y="642552"/>
            <a:ext cx="10515600" cy="1332342"/>
          </a:xfrm>
        </p:spPr>
        <p:txBody>
          <a:bodyPr>
            <a:normAutofit fontScale="90000"/>
          </a:bodyPr>
          <a:lstStyle/>
          <a:p>
            <a:r>
              <a:rPr lang="vi-VN" b="1" dirty="0"/>
              <a:t>17. Trong phôi thai học, việc hình thành nên tật tim Tứ chứng Fallot là do vách thân nón động mạch lệch về phía nào?</a:t>
            </a:r>
            <a:br>
              <a:rPr lang="en-VN" dirty="0"/>
            </a:br>
            <a:endParaRPr lang="en-VN" dirty="0"/>
          </a:p>
        </p:txBody>
      </p:sp>
      <p:sp>
        <p:nvSpPr>
          <p:cNvPr id="3" name="Content Placeholder 2">
            <a:extLst>
              <a:ext uri="{FF2B5EF4-FFF2-40B4-BE49-F238E27FC236}">
                <a16:creationId xmlns:a16="http://schemas.microsoft.com/office/drawing/2014/main" id="{8A75387C-9A4A-7649-BD69-A1AA9BF5B9F5}"/>
              </a:ext>
            </a:extLst>
          </p:cNvPr>
          <p:cNvSpPr>
            <a:spLocks noGrp="1"/>
          </p:cNvSpPr>
          <p:nvPr>
            <p:ph idx="1"/>
          </p:nvPr>
        </p:nvSpPr>
        <p:spPr>
          <a:xfrm>
            <a:off x="838200" y="2282825"/>
            <a:ext cx="10515600" cy="4351338"/>
          </a:xfrm>
        </p:spPr>
        <p:txBody>
          <a:bodyPr/>
          <a:lstStyle/>
          <a:p>
            <a:pPr marL="514350" lvl="0" indent="-514350">
              <a:buFont typeface="+mj-lt"/>
              <a:buAutoNum type="alphaUcPeriod"/>
            </a:pPr>
            <a:r>
              <a:rPr lang="vi-VN" dirty="0"/>
              <a:t>Phía trước, bên trái </a:t>
            </a:r>
            <a:endParaRPr lang="en-VN" dirty="0"/>
          </a:p>
          <a:p>
            <a:pPr marL="514350" lvl="0" indent="-514350">
              <a:buFont typeface="+mj-lt"/>
              <a:buAutoNum type="alphaUcPeriod"/>
            </a:pPr>
            <a:r>
              <a:rPr lang="vi-VN" dirty="0"/>
              <a:t>Phía trước, bên phải</a:t>
            </a:r>
            <a:endParaRPr lang="en-VN" dirty="0"/>
          </a:p>
          <a:p>
            <a:pPr marL="514350" lvl="0" indent="-514350">
              <a:buFont typeface="+mj-lt"/>
              <a:buAutoNum type="alphaUcPeriod"/>
            </a:pPr>
            <a:r>
              <a:rPr lang="vi-VN" dirty="0"/>
              <a:t>Phía sau, bên trái</a:t>
            </a:r>
            <a:endParaRPr lang="en-VN" dirty="0"/>
          </a:p>
          <a:p>
            <a:pPr marL="514350" lvl="0" indent="-514350">
              <a:buFont typeface="+mj-lt"/>
              <a:buAutoNum type="alphaUcPeriod"/>
            </a:pPr>
            <a:r>
              <a:rPr lang="vi-VN" dirty="0"/>
              <a:t>Phía sau, bên phải</a:t>
            </a:r>
            <a:endParaRPr lang="en-VN" dirty="0"/>
          </a:p>
          <a:p>
            <a:endParaRPr lang="en-VN" dirty="0"/>
          </a:p>
        </p:txBody>
      </p:sp>
    </p:spTree>
    <p:extLst>
      <p:ext uri="{BB962C8B-B14F-4D97-AF65-F5344CB8AC3E}">
        <p14:creationId xmlns:p14="http://schemas.microsoft.com/office/powerpoint/2010/main" val="1160258921"/>
      </p:ext>
    </p:extLst>
  </p:cSld>
  <p:clrMapOvr>
    <a:masterClrMapping/>
  </p:clrMapOvr>
  <p:transition spd="slow" advTm="45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25E-7EA4-6942-847C-F67FA616EA64}"/>
              </a:ext>
            </a:extLst>
          </p:cNvPr>
          <p:cNvSpPr>
            <a:spLocks noGrp="1"/>
          </p:cNvSpPr>
          <p:nvPr>
            <p:ph type="title"/>
          </p:nvPr>
        </p:nvSpPr>
        <p:spPr/>
        <p:txBody>
          <a:bodyPr>
            <a:normAutofit/>
          </a:bodyPr>
          <a:lstStyle/>
          <a:p>
            <a:r>
              <a:rPr lang="vi-VN" b="1" dirty="0"/>
              <a:t>18. Bất thường đi kèm ít gặp trong tật tim Tứ chứng Fallot?</a:t>
            </a:r>
            <a:endParaRPr lang="en-VN" dirty="0"/>
          </a:p>
        </p:txBody>
      </p:sp>
      <p:sp>
        <p:nvSpPr>
          <p:cNvPr id="3" name="Content Placeholder 2">
            <a:extLst>
              <a:ext uri="{FF2B5EF4-FFF2-40B4-BE49-F238E27FC236}">
                <a16:creationId xmlns:a16="http://schemas.microsoft.com/office/drawing/2014/main" id="{C3BF896A-F3A9-1B48-9463-6B86614AECDF}"/>
              </a:ext>
            </a:extLst>
          </p:cNvPr>
          <p:cNvSpPr>
            <a:spLocks noGrp="1"/>
          </p:cNvSpPr>
          <p:nvPr>
            <p:ph idx="1"/>
          </p:nvPr>
        </p:nvSpPr>
        <p:spPr/>
        <p:txBody>
          <a:bodyPr/>
          <a:lstStyle/>
          <a:p>
            <a:pPr marL="514350" lvl="0" indent="-514350">
              <a:buFont typeface="+mj-lt"/>
              <a:buAutoNum type="alphaUcPeriod"/>
            </a:pPr>
            <a:r>
              <a:rPr lang="vi-VN" dirty="0"/>
              <a:t>Thông liên nhĩ</a:t>
            </a:r>
            <a:endParaRPr lang="en-VN" dirty="0"/>
          </a:p>
          <a:p>
            <a:pPr marL="514350" lvl="0" indent="-514350">
              <a:buFont typeface="+mj-lt"/>
              <a:buAutoNum type="alphaUcPeriod"/>
            </a:pPr>
            <a:r>
              <a:rPr lang="vi-VN" dirty="0"/>
              <a:t>Cung ĐM chủ quay phải</a:t>
            </a:r>
            <a:endParaRPr lang="en-VN" dirty="0"/>
          </a:p>
          <a:p>
            <a:pPr marL="514350" lvl="0" indent="-514350">
              <a:buFont typeface="+mj-lt"/>
              <a:buAutoNum type="alphaUcPeriod"/>
            </a:pPr>
            <a:r>
              <a:rPr lang="vi-VN" dirty="0"/>
              <a:t>Hẹp đường ra thất trái </a:t>
            </a:r>
            <a:endParaRPr lang="en-VN" dirty="0"/>
          </a:p>
          <a:p>
            <a:pPr marL="514350" lvl="0" indent="-514350">
              <a:buFont typeface="+mj-lt"/>
              <a:buAutoNum type="alphaUcPeriod"/>
            </a:pPr>
            <a:r>
              <a:rPr lang="vi-VN" dirty="0"/>
              <a:t>Bất thường mạch vành </a:t>
            </a:r>
            <a:endParaRPr lang="en-VN" dirty="0"/>
          </a:p>
          <a:p>
            <a:pPr marL="0" indent="0">
              <a:buNone/>
            </a:pPr>
            <a:endParaRPr lang="en-VN" dirty="0"/>
          </a:p>
        </p:txBody>
      </p:sp>
    </p:spTree>
    <p:extLst>
      <p:ext uri="{BB962C8B-B14F-4D97-AF65-F5344CB8AC3E}">
        <p14:creationId xmlns:p14="http://schemas.microsoft.com/office/powerpoint/2010/main" val="920655993"/>
      </p:ext>
    </p:extLst>
  </p:cSld>
  <p:clrMapOvr>
    <a:masterClrMapping/>
  </p:clrMapOvr>
  <p:transition spd="slow" advTm="4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7D98-06A1-D941-B1D3-ADFB3301438E}"/>
              </a:ext>
            </a:extLst>
          </p:cNvPr>
          <p:cNvSpPr>
            <a:spLocks noGrp="1"/>
          </p:cNvSpPr>
          <p:nvPr>
            <p:ph type="title"/>
          </p:nvPr>
        </p:nvSpPr>
        <p:spPr/>
        <p:txBody>
          <a:bodyPr/>
          <a:lstStyle/>
          <a:p>
            <a:r>
              <a:rPr lang="vi-VN" b="1" dirty="0"/>
              <a:t>1. Nguyên nhân tím ngoại biên?</a:t>
            </a:r>
            <a:br>
              <a:rPr lang="en-VN" dirty="0"/>
            </a:br>
            <a:endParaRPr lang="en-VN" dirty="0"/>
          </a:p>
        </p:txBody>
      </p:sp>
      <p:sp>
        <p:nvSpPr>
          <p:cNvPr id="3" name="Content Placeholder 2">
            <a:extLst>
              <a:ext uri="{FF2B5EF4-FFF2-40B4-BE49-F238E27FC236}">
                <a16:creationId xmlns:a16="http://schemas.microsoft.com/office/drawing/2014/main" id="{8F7ADA34-7A15-1444-A01F-453A23B5A948}"/>
              </a:ext>
            </a:extLst>
          </p:cNvPr>
          <p:cNvSpPr>
            <a:spLocks noGrp="1"/>
          </p:cNvSpPr>
          <p:nvPr>
            <p:ph idx="1"/>
          </p:nvPr>
        </p:nvSpPr>
        <p:spPr/>
        <p:txBody>
          <a:bodyPr/>
          <a:lstStyle/>
          <a:p>
            <a:pPr marL="514350" lvl="0" indent="-514350">
              <a:buFont typeface="+mj-lt"/>
              <a:buAutoNum type="alphaUcPeriod"/>
            </a:pPr>
            <a:r>
              <a:rPr lang="vi-VN" dirty="0"/>
              <a:t>Thiếu máu nặng </a:t>
            </a:r>
            <a:endParaRPr lang="en-VN" dirty="0"/>
          </a:p>
          <a:p>
            <a:pPr marL="514350" lvl="0" indent="-514350">
              <a:buFont typeface="+mj-lt"/>
              <a:buAutoNum type="alphaUcPeriod"/>
            </a:pPr>
            <a:r>
              <a:rPr lang="vi-VN" dirty="0"/>
              <a:t>Suy tim mất bù </a:t>
            </a:r>
            <a:endParaRPr lang="en-VN" dirty="0"/>
          </a:p>
          <a:p>
            <a:pPr marL="514350" lvl="0" indent="-514350">
              <a:buFont typeface="+mj-lt"/>
              <a:buAutoNum type="alphaUcPeriod"/>
            </a:pPr>
            <a:r>
              <a:rPr lang="vi-VN" dirty="0"/>
              <a:t>Cơn tím thiếu oxy</a:t>
            </a:r>
            <a:endParaRPr lang="en-VN" dirty="0"/>
          </a:p>
          <a:p>
            <a:pPr marL="514350" lvl="0" indent="-514350">
              <a:buFont typeface="+mj-lt"/>
              <a:buAutoNum type="alphaUcPeriod"/>
            </a:pPr>
            <a:r>
              <a:rPr lang="vi-VN" dirty="0"/>
              <a:t>Bệnh MetHb</a:t>
            </a:r>
            <a:endParaRPr lang="en-VN" dirty="0"/>
          </a:p>
          <a:p>
            <a:endParaRPr lang="en-VN" dirty="0"/>
          </a:p>
        </p:txBody>
      </p:sp>
    </p:spTree>
    <p:extLst>
      <p:ext uri="{BB962C8B-B14F-4D97-AF65-F5344CB8AC3E}">
        <p14:creationId xmlns:p14="http://schemas.microsoft.com/office/powerpoint/2010/main" val="2717965601"/>
      </p:ext>
    </p:extLst>
  </p:cSld>
  <p:clrMapOvr>
    <a:masterClrMapping/>
  </p:clrMapOvr>
  <p:transition spd="slow" advTm="4500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034B-3071-E343-A0A7-0D5306043A27}"/>
              </a:ext>
            </a:extLst>
          </p:cNvPr>
          <p:cNvSpPr>
            <a:spLocks noGrp="1"/>
          </p:cNvSpPr>
          <p:nvPr>
            <p:ph type="title"/>
          </p:nvPr>
        </p:nvSpPr>
        <p:spPr/>
        <p:txBody>
          <a:bodyPr>
            <a:normAutofit fontScale="90000"/>
          </a:bodyPr>
          <a:lstStyle/>
          <a:p>
            <a:r>
              <a:rPr lang="vi-VN" b="1" dirty="0"/>
              <a:t>19. Đặc điểm ECG của hẹp van động mạch phổi đơn thuần có gì khác với ECG của tứ chứng Fallot?</a:t>
            </a:r>
            <a:endParaRPr lang="en-VN" dirty="0"/>
          </a:p>
        </p:txBody>
      </p:sp>
      <p:sp>
        <p:nvSpPr>
          <p:cNvPr id="3" name="Content Placeholder 2">
            <a:extLst>
              <a:ext uri="{FF2B5EF4-FFF2-40B4-BE49-F238E27FC236}">
                <a16:creationId xmlns:a16="http://schemas.microsoft.com/office/drawing/2014/main" id="{14B00733-FFBD-9E4C-BC2B-79FD733542FE}"/>
              </a:ext>
            </a:extLst>
          </p:cNvPr>
          <p:cNvSpPr>
            <a:spLocks noGrp="1"/>
          </p:cNvSpPr>
          <p:nvPr>
            <p:ph idx="1"/>
          </p:nvPr>
        </p:nvSpPr>
        <p:spPr>
          <a:xfrm>
            <a:off x="838200" y="2321384"/>
            <a:ext cx="10515600" cy="4351338"/>
          </a:xfrm>
        </p:spPr>
        <p:txBody>
          <a:bodyPr/>
          <a:lstStyle/>
          <a:p>
            <a:pPr marL="514350" lvl="0" indent="-514350">
              <a:buFont typeface="+mj-lt"/>
              <a:buAutoNum type="alphaUcPeriod"/>
            </a:pPr>
            <a:r>
              <a:rPr lang="vi-VN" dirty="0"/>
              <a:t>Hình ảnh QRS-T thay đổi đột ngột từ V1 sang V2</a:t>
            </a:r>
            <a:endParaRPr lang="en-VN" dirty="0"/>
          </a:p>
          <a:p>
            <a:pPr marL="514350" lvl="0" indent="-514350">
              <a:buFont typeface="+mj-lt"/>
              <a:buAutoNum type="alphaUcPeriod"/>
            </a:pPr>
            <a:r>
              <a:rPr lang="vi-VN" dirty="0"/>
              <a:t>Hình ảnh R cao và T âm  từ V1 đến V4 </a:t>
            </a:r>
            <a:endParaRPr lang="en-VN" dirty="0"/>
          </a:p>
          <a:p>
            <a:pPr marL="514350" lvl="0" indent="-514350">
              <a:buFont typeface="+mj-lt"/>
              <a:buAutoNum type="alphaUcPeriod"/>
            </a:pPr>
            <a:r>
              <a:rPr lang="vi-VN" dirty="0"/>
              <a:t>Hình ảnh R/S &gt; 1 ở V1-V2</a:t>
            </a:r>
            <a:endParaRPr lang="en-VN" dirty="0"/>
          </a:p>
          <a:p>
            <a:pPr marL="514350" lvl="0" indent="-514350">
              <a:buFont typeface="+mj-lt"/>
              <a:buAutoNum type="alphaUcPeriod"/>
            </a:pPr>
            <a:r>
              <a:rPr lang="vi-VN" dirty="0"/>
              <a:t>Hình ảnh qR từ V1 đến V6</a:t>
            </a:r>
            <a:endParaRPr lang="en-VN" dirty="0"/>
          </a:p>
          <a:p>
            <a:endParaRPr lang="en-VN" dirty="0"/>
          </a:p>
        </p:txBody>
      </p:sp>
    </p:spTree>
    <p:extLst>
      <p:ext uri="{BB962C8B-B14F-4D97-AF65-F5344CB8AC3E}">
        <p14:creationId xmlns:p14="http://schemas.microsoft.com/office/powerpoint/2010/main" val="1038271283"/>
      </p:ext>
    </p:extLst>
  </p:cSld>
  <p:clrMapOvr>
    <a:masterClrMapping/>
  </p:clrMapOvr>
  <p:transition spd="slow" advTm="45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3B72-CE7C-A447-B264-3829A0BDCDC5}"/>
              </a:ext>
            </a:extLst>
          </p:cNvPr>
          <p:cNvSpPr>
            <a:spLocks noGrp="1"/>
          </p:cNvSpPr>
          <p:nvPr>
            <p:ph type="title"/>
          </p:nvPr>
        </p:nvSpPr>
        <p:spPr/>
        <p:txBody>
          <a:bodyPr/>
          <a:lstStyle/>
          <a:p>
            <a:r>
              <a:rPr lang="en-VN" b="1" dirty="0">
                <a:latin typeface="Calibri" panose="020F0502020204030204" pitchFamily="34" charset="0"/>
                <a:cs typeface="Calibri" panose="020F0502020204030204" pitchFamily="34" charset="0"/>
              </a:rPr>
              <a:t>20. Đặc điểm quan trọng nhất trong sinh lý bệnh TOF ?</a:t>
            </a:r>
          </a:p>
        </p:txBody>
      </p:sp>
      <p:sp>
        <p:nvSpPr>
          <p:cNvPr id="3" name="Content Placeholder 2">
            <a:extLst>
              <a:ext uri="{FF2B5EF4-FFF2-40B4-BE49-F238E27FC236}">
                <a16:creationId xmlns:a16="http://schemas.microsoft.com/office/drawing/2014/main" id="{C2EF350E-1235-0149-8AD0-7624A8DDC35B}"/>
              </a:ext>
            </a:extLst>
          </p:cNvPr>
          <p:cNvSpPr>
            <a:spLocks noGrp="1"/>
          </p:cNvSpPr>
          <p:nvPr>
            <p:ph idx="1"/>
          </p:nvPr>
        </p:nvSpPr>
        <p:spPr/>
        <p:txBody>
          <a:bodyPr/>
          <a:lstStyle/>
          <a:p>
            <a:pPr marL="514350" indent="-514350">
              <a:buFont typeface="+mj-lt"/>
              <a:buAutoNum type="alphaUcPeriod"/>
            </a:pPr>
            <a:r>
              <a:rPr lang="en-VN" dirty="0"/>
              <a:t>Thông liên thất lớn</a:t>
            </a:r>
          </a:p>
          <a:p>
            <a:pPr marL="514350" indent="-514350">
              <a:buFont typeface="+mj-lt"/>
              <a:buAutoNum type="alphaUcPeriod"/>
            </a:pPr>
            <a:r>
              <a:rPr lang="en-VN" dirty="0"/>
              <a:t>Hẹp phổi</a:t>
            </a:r>
          </a:p>
          <a:p>
            <a:pPr marL="514350" indent="-514350">
              <a:buFont typeface="+mj-lt"/>
              <a:buAutoNum type="alphaUcPeriod"/>
            </a:pPr>
            <a:r>
              <a:rPr lang="en-VN" dirty="0"/>
              <a:t>Động mạch chủ cưỡi ngựa vách liên thất</a:t>
            </a:r>
          </a:p>
          <a:p>
            <a:pPr marL="514350" indent="-514350">
              <a:buFont typeface="+mj-lt"/>
              <a:buAutoNum type="alphaUcPeriod"/>
            </a:pPr>
            <a:r>
              <a:rPr lang="en-VN" dirty="0"/>
              <a:t>Thất phải lớn</a:t>
            </a:r>
          </a:p>
        </p:txBody>
      </p:sp>
    </p:spTree>
    <p:extLst>
      <p:ext uri="{BB962C8B-B14F-4D97-AF65-F5344CB8AC3E}">
        <p14:creationId xmlns:p14="http://schemas.microsoft.com/office/powerpoint/2010/main" val="1230019727"/>
      </p:ext>
    </p:extLst>
  </p:cSld>
  <p:clrMapOvr>
    <a:masterClrMapping/>
  </p:clrMapOvr>
  <p:transition spd="slow" advTm="45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4377-FD64-B745-B7E1-C6D499EDAFD6}"/>
              </a:ext>
            </a:extLst>
          </p:cNvPr>
          <p:cNvSpPr>
            <a:spLocks noGrp="1"/>
          </p:cNvSpPr>
          <p:nvPr>
            <p:ph type="title"/>
          </p:nvPr>
        </p:nvSpPr>
        <p:spPr/>
        <p:txBody>
          <a:bodyPr>
            <a:normAutofit/>
          </a:bodyPr>
          <a:lstStyle/>
          <a:p>
            <a:r>
              <a:rPr lang="vi-VN" b="1" dirty="0"/>
              <a:t>2. Tím chuyên biệt chi dưới tím hơn chi trên gặp trong bệnh lý TBS nào</a:t>
            </a:r>
            <a:r>
              <a:rPr lang="vi-VN" dirty="0"/>
              <a:t>?</a:t>
            </a:r>
            <a:endParaRPr lang="en-VN" dirty="0"/>
          </a:p>
        </p:txBody>
      </p:sp>
      <p:sp>
        <p:nvSpPr>
          <p:cNvPr id="3" name="Content Placeholder 2">
            <a:extLst>
              <a:ext uri="{FF2B5EF4-FFF2-40B4-BE49-F238E27FC236}">
                <a16:creationId xmlns:a16="http://schemas.microsoft.com/office/drawing/2014/main" id="{22A100F6-21A8-2846-9F5E-85F36591B607}"/>
              </a:ext>
            </a:extLst>
          </p:cNvPr>
          <p:cNvSpPr>
            <a:spLocks noGrp="1"/>
          </p:cNvSpPr>
          <p:nvPr>
            <p:ph idx="1"/>
          </p:nvPr>
        </p:nvSpPr>
        <p:spPr/>
        <p:txBody>
          <a:bodyPr/>
          <a:lstStyle/>
          <a:p>
            <a:pPr marL="514350" lvl="0" indent="-514350">
              <a:buFont typeface="+mj-lt"/>
              <a:buAutoNum type="alphaUcPeriod"/>
            </a:pPr>
            <a:r>
              <a:rPr lang="vi-VN" dirty="0"/>
              <a:t>Còn ống động mạch </a:t>
            </a:r>
            <a:endParaRPr lang="en-VN" dirty="0"/>
          </a:p>
          <a:p>
            <a:pPr marL="514350" lvl="0" indent="-514350">
              <a:buFont typeface="+mj-lt"/>
              <a:buAutoNum type="alphaUcPeriod"/>
            </a:pPr>
            <a:r>
              <a:rPr lang="vi-VN" dirty="0"/>
              <a:t>Đứt đoạn động mạch chủ + còn ống động mạch</a:t>
            </a:r>
            <a:endParaRPr lang="en-VN" dirty="0"/>
          </a:p>
          <a:p>
            <a:pPr marL="514350" lvl="0" indent="-514350">
              <a:buFont typeface="+mj-lt"/>
              <a:buAutoNum type="alphaUcPeriod"/>
            </a:pPr>
            <a:r>
              <a:rPr lang="vi-VN" dirty="0"/>
              <a:t>Chuyển vị đại động mạch + còn ống động mạch </a:t>
            </a:r>
            <a:endParaRPr lang="en-VN" dirty="0"/>
          </a:p>
          <a:p>
            <a:pPr marL="514350" lvl="0" indent="-514350">
              <a:buFont typeface="+mj-lt"/>
              <a:buAutoNum type="alphaUcPeriod"/>
            </a:pPr>
            <a:r>
              <a:rPr lang="vi-VN" dirty="0"/>
              <a:t>Tăng áp phổi tồn tại trẻ sơ sinh </a:t>
            </a:r>
            <a:endParaRPr lang="en-VN" dirty="0"/>
          </a:p>
          <a:p>
            <a:endParaRPr lang="en-VN" dirty="0"/>
          </a:p>
        </p:txBody>
      </p:sp>
    </p:spTree>
    <p:extLst>
      <p:ext uri="{BB962C8B-B14F-4D97-AF65-F5344CB8AC3E}">
        <p14:creationId xmlns:p14="http://schemas.microsoft.com/office/powerpoint/2010/main" val="1239071053"/>
      </p:ext>
    </p:extLst>
  </p:cSld>
  <p:clrMapOvr>
    <a:masterClrMapping/>
  </p:clrMapOvr>
  <p:transition spd="slow" advTm="45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D9DD-9122-9F44-A2D0-961D4014FFF2}"/>
              </a:ext>
            </a:extLst>
          </p:cNvPr>
          <p:cNvSpPr>
            <a:spLocks noGrp="1"/>
          </p:cNvSpPr>
          <p:nvPr>
            <p:ph type="title"/>
          </p:nvPr>
        </p:nvSpPr>
        <p:spPr/>
        <p:txBody>
          <a:bodyPr>
            <a:normAutofit/>
          </a:bodyPr>
          <a:lstStyle/>
          <a:p>
            <a:r>
              <a:rPr lang="vi-VN" b="1" dirty="0"/>
              <a:t>3. Tím chuyên biệt với chi trên hồng chi dưới tím gặp trong tật tim nào?</a:t>
            </a:r>
            <a:endParaRPr lang="en-VN" dirty="0"/>
          </a:p>
        </p:txBody>
      </p:sp>
      <p:sp>
        <p:nvSpPr>
          <p:cNvPr id="3" name="Content Placeholder 2">
            <a:extLst>
              <a:ext uri="{FF2B5EF4-FFF2-40B4-BE49-F238E27FC236}">
                <a16:creationId xmlns:a16="http://schemas.microsoft.com/office/drawing/2014/main" id="{C5D3647B-97F3-8646-A7DF-E7E6B0EF17EE}"/>
              </a:ext>
            </a:extLst>
          </p:cNvPr>
          <p:cNvSpPr>
            <a:spLocks noGrp="1"/>
          </p:cNvSpPr>
          <p:nvPr>
            <p:ph idx="1"/>
          </p:nvPr>
        </p:nvSpPr>
        <p:spPr/>
        <p:txBody>
          <a:bodyPr/>
          <a:lstStyle/>
          <a:p>
            <a:pPr marL="514350" lvl="0" indent="-514350">
              <a:buFont typeface="+mj-lt"/>
              <a:buAutoNum type="alphaUcPeriod"/>
            </a:pPr>
            <a:r>
              <a:rPr lang="vi-VN" dirty="0"/>
              <a:t>Thông liên nhĩ đảo shunt</a:t>
            </a:r>
            <a:endParaRPr lang="en-VN" dirty="0"/>
          </a:p>
          <a:p>
            <a:pPr marL="514350" lvl="0" indent="-514350">
              <a:buFont typeface="+mj-lt"/>
              <a:buAutoNum type="alphaUcPeriod"/>
            </a:pPr>
            <a:r>
              <a:rPr lang="vi-VN" dirty="0"/>
              <a:t>Thông liên thất đảo shunt</a:t>
            </a:r>
            <a:endParaRPr lang="en-VN" dirty="0"/>
          </a:p>
          <a:p>
            <a:pPr marL="514350" lvl="0" indent="-514350">
              <a:buFont typeface="+mj-lt"/>
              <a:buAutoNum type="alphaUcPeriod"/>
            </a:pPr>
            <a:r>
              <a:rPr lang="vi-VN" dirty="0"/>
              <a:t>Còn ống ĐM đảo shunt </a:t>
            </a:r>
            <a:endParaRPr lang="en-VN" dirty="0"/>
          </a:p>
          <a:p>
            <a:pPr marL="514350" lvl="0" indent="-514350">
              <a:buFont typeface="+mj-lt"/>
              <a:buAutoNum type="alphaUcPeriod"/>
            </a:pPr>
            <a:r>
              <a:rPr lang="vi-VN" dirty="0"/>
              <a:t>Tứ chứng Fallot</a:t>
            </a:r>
            <a:endParaRPr lang="en-VN" dirty="0"/>
          </a:p>
          <a:p>
            <a:endParaRPr lang="en-VN" dirty="0"/>
          </a:p>
        </p:txBody>
      </p:sp>
    </p:spTree>
    <p:extLst>
      <p:ext uri="{BB962C8B-B14F-4D97-AF65-F5344CB8AC3E}">
        <p14:creationId xmlns:p14="http://schemas.microsoft.com/office/powerpoint/2010/main" val="2998335360"/>
      </p:ext>
    </p:extLst>
  </p:cSld>
  <p:clrMapOvr>
    <a:masterClrMapping/>
  </p:clrMapOvr>
  <p:transition spd="slow" advTm="45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9908-7D59-0C43-97A6-65DB7373733C}"/>
              </a:ext>
            </a:extLst>
          </p:cNvPr>
          <p:cNvSpPr>
            <a:spLocks noGrp="1"/>
          </p:cNvSpPr>
          <p:nvPr>
            <p:ph type="title"/>
          </p:nvPr>
        </p:nvSpPr>
        <p:spPr/>
        <p:txBody>
          <a:bodyPr>
            <a:normAutofit/>
          </a:bodyPr>
          <a:lstStyle/>
          <a:p>
            <a:r>
              <a:rPr lang="vi-VN" b="1" dirty="0"/>
              <a:t>4. Tím chuyên biệt với chi trên tím hơn chi dưới gặp trong tật tim nào?</a:t>
            </a:r>
            <a:endParaRPr lang="en-VN" dirty="0"/>
          </a:p>
        </p:txBody>
      </p:sp>
      <p:sp>
        <p:nvSpPr>
          <p:cNvPr id="3" name="Content Placeholder 2">
            <a:extLst>
              <a:ext uri="{FF2B5EF4-FFF2-40B4-BE49-F238E27FC236}">
                <a16:creationId xmlns:a16="http://schemas.microsoft.com/office/drawing/2014/main" id="{020EA043-9003-5A4F-A242-5324B7AEFD89}"/>
              </a:ext>
            </a:extLst>
          </p:cNvPr>
          <p:cNvSpPr>
            <a:spLocks noGrp="1"/>
          </p:cNvSpPr>
          <p:nvPr>
            <p:ph idx="1"/>
          </p:nvPr>
        </p:nvSpPr>
        <p:spPr/>
        <p:txBody>
          <a:bodyPr/>
          <a:lstStyle/>
          <a:p>
            <a:pPr marL="514350" lvl="0" indent="-514350">
              <a:buFont typeface="+mj-lt"/>
              <a:buAutoNum type="alphaUcPeriod"/>
            </a:pPr>
            <a:r>
              <a:rPr lang="vi-VN" dirty="0"/>
              <a:t>Còn ống động mạch </a:t>
            </a:r>
            <a:endParaRPr lang="en-VN" dirty="0"/>
          </a:p>
          <a:p>
            <a:pPr marL="514350" lvl="0" indent="-514350">
              <a:buFont typeface="+mj-lt"/>
              <a:buAutoNum type="alphaUcPeriod"/>
            </a:pPr>
            <a:r>
              <a:rPr lang="vi-VN" dirty="0"/>
              <a:t>Đứt đoạn động mạch chủ + còn ống động mạch</a:t>
            </a:r>
            <a:endParaRPr lang="en-VN" dirty="0"/>
          </a:p>
          <a:p>
            <a:pPr marL="514350" lvl="0" indent="-514350">
              <a:buFont typeface="+mj-lt"/>
              <a:buAutoNum type="alphaUcPeriod"/>
            </a:pPr>
            <a:r>
              <a:rPr lang="vi-VN" dirty="0"/>
              <a:t>Chuyển vị đại động mạch + còn ống động mạch + tăng áp ĐMP </a:t>
            </a:r>
            <a:endParaRPr lang="en-VN" dirty="0"/>
          </a:p>
          <a:p>
            <a:pPr marL="514350" lvl="0" indent="-514350">
              <a:buFont typeface="+mj-lt"/>
              <a:buAutoNum type="alphaUcPeriod"/>
            </a:pPr>
            <a:r>
              <a:rPr lang="vi-VN" dirty="0"/>
              <a:t>Tăng áp phổi tồn tại trẻ sơ sinh </a:t>
            </a:r>
            <a:endParaRPr lang="en-VN" dirty="0"/>
          </a:p>
          <a:p>
            <a:endParaRPr lang="en-VN" dirty="0"/>
          </a:p>
        </p:txBody>
      </p:sp>
    </p:spTree>
    <p:extLst>
      <p:ext uri="{BB962C8B-B14F-4D97-AF65-F5344CB8AC3E}">
        <p14:creationId xmlns:p14="http://schemas.microsoft.com/office/powerpoint/2010/main" val="3739428787"/>
      </p:ext>
    </p:extLst>
  </p:cSld>
  <p:clrMapOvr>
    <a:masterClrMapping/>
  </p:clrMapOvr>
  <p:transition spd="slow" advTm="45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3522-286A-D440-9164-0F1F92766473}"/>
              </a:ext>
            </a:extLst>
          </p:cNvPr>
          <p:cNvSpPr>
            <a:spLocks noGrp="1"/>
          </p:cNvSpPr>
          <p:nvPr>
            <p:ph type="title"/>
          </p:nvPr>
        </p:nvSpPr>
        <p:spPr>
          <a:xfrm>
            <a:off x="838200" y="345002"/>
            <a:ext cx="10515600" cy="1999607"/>
          </a:xfrm>
        </p:spPr>
        <p:txBody>
          <a:bodyPr>
            <a:normAutofit fontScale="90000"/>
          </a:bodyPr>
          <a:lstStyle/>
          <a:p>
            <a:r>
              <a:rPr lang="vi-VN" b="1" dirty="0"/>
              <a:t>5. Âm thổi tâm thu của hẹp ĐM phổi trên bệnh nhân tứ chứng Fallot khác gì so với âm thổi tâm thu của hẹp van ĐM phổi đơn thuần? </a:t>
            </a:r>
            <a:br>
              <a:rPr lang="en-VN" dirty="0"/>
            </a:br>
            <a:endParaRPr lang="en-VN" dirty="0"/>
          </a:p>
        </p:txBody>
      </p:sp>
      <p:sp>
        <p:nvSpPr>
          <p:cNvPr id="3" name="Content Placeholder 2">
            <a:extLst>
              <a:ext uri="{FF2B5EF4-FFF2-40B4-BE49-F238E27FC236}">
                <a16:creationId xmlns:a16="http://schemas.microsoft.com/office/drawing/2014/main" id="{BA682BD2-0B15-1247-9886-11E5E9AAFE45}"/>
              </a:ext>
            </a:extLst>
          </p:cNvPr>
          <p:cNvSpPr>
            <a:spLocks noGrp="1"/>
          </p:cNvSpPr>
          <p:nvPr>
            <p:ph idx="1"/>
          </p:nvPr>
        </p:nvSpPr>
        <p:spPr>
          <a:xfrm>
            <a:off x="838200" y="2344609"/>
            <a:ext cx="10515600" cy="4351338"/>
          </a:xfrm>
        </p:spPr>
        <p:txBody>
          <a:bodyPr/>
          <a:lstStyle/>
          <a:p>
            <a:pPr marL="514350" lvl="0" indent="-514350">
              <a:buFont typeface="+mj-lt"/>
              <a:buAutoNum type="alphaUcPeriod"/>
            </a:pPr>
            <a:r>
              <a:rPr lang="vi-VN" dirty="0"/>
              <a:t>Hẹp càng nặng âm thổi càng nhỏ, ngắn </a:t>
            </a:r>
            <a:endParaRPr lang="en-VN" dirty="0"/>
          </a:p>
          <a:p>
            <a:pPr marL="514350" lvl="0" indent="-514350">
              <a:buFont typeface="+mj-lt"/>
              <a:buAutoNum type="alphaUcPeriod"/>
            </a:pPr>
            <a:r>
              <a:rPr lang="vi-VN" dirty="0"/>
              <a:t>Hẹp càng nặng âm thổi càng nhỏ, dài</a:t>
            </a:r>
            <a:endParaRPr lang="en-VN" dirty="0"/>
          </a:p>
          <a:p>
            <a:pPr marL="514350" lvl="0" indent="-514350">
              <a:buFont typeface="+mj-lt"/>
              <a:buAutoNum type="alphaUcPeriod"/>
            </a:pPr>
            <a:r>
              <a:rPr lang="vi-VN" dirty="0"/>
              <a:t>Hẹp càng nặng âm thổi càng to, ngắn</a:t>
            </a:r>
            <a:endParaRPr lang="en-VN" dirty="0"/>
          </a:p>
          <a:p>
            <a:pPr marL="514350" lvl="0" indent="-514350">
              <a:buFont typeface="+mj-lt"/>
              <a:buAutoNum type="alphaUcPeriod"/>
            </a:pPr>
            <a:r>
              <a:rPr lang="vi-VN" dirty="0"/>
              <a:t>Hẹp càng nặng âm thổi càng to, dài</a:t>
            </a:r>
            <a:endParaRPr lang="en-VN" dirty="0"/>
          </a:p>
          <a:p>
            <a:endParaRPr lang="en-VN" dirty="0"/>
          </a:p>
        </p:txBody>
      </p:sp>
    </p:spTree>
    <p:extLst>
      <p:ext uri="{BB962C8B-B14F-4D97-AF65-F5344CB8AC3E}">
        <p14:creationId xmlns:p14="http://schemas.microsoft.com/office/powerpoint/2010/main" val="3232901148"/>
      </p:ext>
    </p:extLst>
  </p:cSld>
  <p:clrMapOvr>
    <a:masterClrMapping/>
  </p:clrMapOvr>
  <p:transition spd="slow" advTm="45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ED6CB-59EF-E343-B75A-EB242AFB4DB5}"/>
              </a:ext>
            </a:extLst>
          </p:cNvPr>
          <p:cNvSpPr>
            <a:spLocks noGrp="1"/>
          </p:cNvSpPr>
          <p:nvPr>
            <p:ph idx="1"/>
          </p:nvPr>
        </p:nvSpPr>
        <p:spPr>
          <a:xfrm>
            <a:off x="838200" y="185351"/>
            <a:ext cx="10515600" cy="6128951"/>
          </a:xfrm>
        </p:spPr>
        <p:txBody>
          <a:bodyPr>
            <a:normAutofit/>
          </a:bodyPr>
          <a:lstStyle/>
          <a:p>
            <a:pPr marL="0" indent="0">
              <a:buNone/>
            </a:pPr>
            <a:r>
              <a:rPr lang="vi-VN" b="1" i="1" dirty="0"/>
              <a:t>Ca lâm sàng 1: </a:t>
            </a:r>
            <a:r>
              <a:rPr lang="vi-VN" i="1" dirty="0"/>
              <a:t>Bé gái 5 tuổi, nhập viện vì phù toàn thân. Lúc dưới 12 tháng hay bị viêm phổi phải nhập viện, nhưng 2 năm gần đây không bị viêm phổi nữa. Khám thấy bé suy dinh dưỡng nặng, TM cổ nổi, môi tím với SpO2 tay 85%, chân 70%. Mạch 150 lần/phút, T1 rõ, T2 đanh mạnh. Harzer (+). Phổi không ran. Bụng mềm, gan 4 cm dưới bờ sườn, lách không sờ chạm. Các cơ quan khác chưa phát hiện bất thường. XQ có hình ảnh cắt cụt. Tiếp cận TBS theo 5 bước?</a:t>
            </a:r>
            <a:r>
              <a:rPr lang="vi-VN" b="1" i="1" dirty="0"/>
              <a:t> </a:t>
            </a:r>
            <a:endParaRPr lang="en-VN" dirty="0"/>
          </a:p>
          <a:p>
            <a:pPr marL="0" lvl="0" indent="0">
              <a:buNone/>
            </a:pPr>
            <a:r>
              <a:rPr lang="vi-VN" b="1" dirty="0"/>
              <a:t>6. Tiếp cận bước tím trên bệnh nhi này?</a:t>
            </a:r>
            <a:endParaRPr lang="en-VN" dirty="0"/>
          </a:p>
          <a:p>
            <a:pPr marL="514350" lvl="0" indent="-514350">
              <a:buFont typeface="+mj-lt"/>
              <a:buAutoNum type="alphaUcPeriod"/>
            </a:pPr>
            <a:r>
              <a:rPr lang="vi-VN" dirty="0"/>
              <a:t>Không tím </a:t>
            </a:r>
            <a:endParaRPr lang="en-VN" dirty="0"/>
          </a:p>
          <a:p>
            <a:pPr marL="514350" lvl="0" indent="-514350">
              <a:buFont typeface="+mj-lt"/>
              <a:buAutoNum type="alphaUcPeriod"/>
            </a:pPr>
            <a:r>
              <a:rPr lang="vi-VN" dirty="0"/>
              <a:t>Tím trung ương</a:t>
            </a:r>
            <a:endParaRPr lang="en-VN" dirty="0"/>
          </a:p>
          <a:p>
            <a:pPr marL="514350" lvl="0" indent="-514350">
              <a:buFont typeface="+mj-lt"/>
              <a:buAutoNum type="alphaUcPeriod"/>
            </a:pPr>
            <a:r>
              <a:rPr lang="vi-VN" dirty="0"/>
              <a:t>Tím ngoại biên</a:t>
            </a:r>
            <a:endParaRPr lang="en-VN" dirty="0"/>
          </a:p>
          <a:p>
            <a:pPr marL="514350" lvl="0" indent="-514350">
              <a:buFont typeface="+mj-lt"/>
              <a:buAutoNum type="alphaUcPeriod"/>
            </a:pPr>
            <a:r>
              <a:rPr lang="vi-VN" dirty="0"/>
              <a:t>Tím chuyên biệt</a:t>
            </a:r>
            <a:endParaRPr lang="en-VN" dirty="0"/>
          </a:p>
          <a:p>
            <a:endParaRPr lang="en-VN" dirty="0"/>
          </a:p>
        </p:txBody>
      </p:sp>
    </p:spTree>
    <p:extLst>
      <p:ext uri="{BB962C8B-B14F-4D97-AF65-F5344CB8AC3E}">
        <p14:creationId xmlns:p14="http://schemas.microsoft.com/office/powerpoint/2010/main" val="937133231"/>
      </p:ext>
    </p:extLst>
  </p:cSld>
  <p:clrMapOvr>
    <a:masterClrMapping/>
  </p:clrMapOvr>
  <p:transition spd="slow" advTm="45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449DC-5FCA-8D42-B72D-0F71E8D779ED}"/>
              </a:ext>
            </a:extLst>
          </p:cNvPr>
          <p:cNvSpPr>
            <a:spLocks noGrp="1"/>
          </p:cNvSpPr>
          <p:nvPr>
            <p:ph idx="1"/>
          </p:nvPr>
        </p:nvSpPr>
        <p:spPr>
          <a:xfrm>
            <a:off x="838200" y="284205"/>
            <a:ext cx="10515600" cy="5892758"/>
          </a:xfrm>
        </p:spPr>
        <p:txBody>
          <a:bodyPr>
            <a:normAutofit/>
          </a:bodyPr>
          <a:lstStyle/>
          <a:p>
            <a:pPr marL="0" indent="0">
              <a:buNone/>
            </a:pPr>
            <a:r>
              <a:rPr lang="vi-VN" b="1" i="1" dirty="0"/>
              <a:t>Ca lâm sàng 1: </a:t>
            </a:r>
            <a:r>
              <a:rPr lang="vi-VN" i="1" dirty="0"/>
              <a:t>Bé gái 5 tuổi, nhập viện vì phù toàn thân. Lúc dưới 12 tháng hay bị viêm phổi phải nhập viện, nhưng 2 năm gần đây không bị viêm phổi nữa. Khám thấy bé suy dinh dưỡng nặng, TM cổ nổi, môi tím với SpO2 tay 85%, chân 70%. Mạch 150 lần/phút, T1 rõ, T2 đanh mạnh. Harzer (+). Phổi không ran. Bụng mềm, gan 4 cm dưới bờ sườn, lách không sờ chạm. Các cơ quan khác chưa phát hiện bất thường. XQ có hình ảnh cắt cụt. Tiếp cận TBS theo 5 bước? </a:t>
            </a:r>
            <a:endParaRPr lang="en-VN" dirty="0"/>
          </a:p>
          <a:p>
            <a:pPr marL="0" lvl="0" indent="0">
              <a:buNone/>
            </a:pPr>
            <a:r>
              <a:rPr lang="vi-VN" b="1" dirty="0"/>
              <a:t>7. Tiếp cận bước lưu lượng máu lên phổi trên bệnh nhi này?</a:t>
            </a:r>
            <a:endParaRPr lang="en-VN" dirty="0"/>
          </a:p>
          <a:p>
            <a:pPr marL="514350" lvl="0" indent="-514350">
              <a:buFont typeface="+mj-lt"/>
              <a:buAutoNum type="alphaUcPeriod"/>
            </a:pPr>
            <a:r>
              <a:rPr lang="vi-VN" dirty="0"/>
              <a:t>Tăng lưu lượng máu lên phổi chủ động</a:t>
            </a:r>
            <a:endParaRPr lang="en-VN" dirty="0"/>
          </a:p>
          <a:p>
            <a:pPr marL="514350" lvl="0" indent="-514350">
              <a:buFont typeface="+mj-lt"/>
              <a:buAutoNum type="alphaUcPeriod"/>
            </a:pPr>
            <a:r>
              <a:rPr lang="vi-VN" dirty="0"/>
              <a:t>Tăng lưu lượng máu lên phổi thụ động </a:t>
            </a:r>
            <a:endParaRPr lang="en-VN" dirty="0"/>
          </a:p>
          <a:p>
            <a:pPr marL="514350" lvl="0" indent="-514350">
              <a:buFont typeface="+mj-lt"/>
              <a:buAutoNum type="alphaUcPeriod"/>
            </a:pPr>
            <a:r>
              <a:rPr lang="vi-VN" dirty="0"/>
              <a:t>Giảm lưu lượng máu lên phổi</a:t>
            </a:r>
            <a:endParaRPr lang="en-VN" dirty="0"/>
          </a:p>
          <a:p>
            <a:pPr marL="514350" lvl="0" indent="-514350">
              <a:buFont typeface="+mj-lt"/>
              <a:buAutoNum type="alphaUcPeriod"/>
            </a:pPr>
            <a:r>
              <a:rPr lang="vi-VN" dirty="0"/>
              <a:t>Lưu lượng máu lên phổi bình thường</a:t>
            </a:r>
            <a:endParaRPr lang="en-VN" dirty="0"/>
          </a:p>
          <a:p>
            <a:pPr marL="0" indent="0">
              <a:buNone/>
            </a:pPr>
            <a:endParaRPr lang="en-VN" dirty="0"/>
          </a:p>
        </p:txBody>
      </p:sp>
    </p:spTree>
    <p:extLst>
      <p:ext uri="{BB962C8B-B14F-4D97-AF65-F5344CB8AC3E}">
        <p14:creationId xmlns:p14="http://schemas.microsoft.com/office/powerpoint/2010/main" val="3245693729"/>
      </p:ext>
    </p:extLst>
  </p:cSld>
  <p:clrMapOvr>
    <a:masterClrMapping/>
  </p:clrMapOvr>
  <p:transition spd="slow" advTm="45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500B2-3B5A-4C44-B1E9-B5DE1176EFBA}"/>
              </a:ext>
            </a:extLst>
          </p:cNvPr>
          <p:cNvSpPr>
            <a:spLocks noGrp="1"/>
          </p:cNvSpPr>
          <p:nvPr>
            <p:ph idx="1"/>
          </p:nvPr>
        </p:nvSpPr>
        <p:spPr>
          <a:xfrm>
            <a:off x="838200" y="407773"/>
            <a:ext cx="10515600" cy="5769190"/>
          </a:xfrm>
        </p:spPr>
        <p:txBody>
          <a:bodyPr/>
          <a:lstStyle/>
          <a:p>
            <a:pPr marL="0" indent="0">
              <a:buNone/>
            </a:pPr>
            <a:r>
              <a:rPr lang="vi-VN" b="1" i="1" dirty="0"/>
              <a:t>Ca lâm sàng 1: </a:t>
            </a:r>
            <a:r>
              <a:rPr lang="vi-VN" i="1" dirty="0"/>
              <a:t>Bé gái 5 tuổi, nhập viện vì phù toàn thân. Lúc dưới 12 tháng hay bị viêm phổi phải nhập viện, nhưng 2 năm gần đây không bị viêm phổi nữa. Khám thấy bé suy dinh dưỡng nặng, TM cổ nổi, môi tím với SpO2 tay 85%, chân 70%. Mạch 150 lần/phút, T1 rõ, T2 đanh mạnh. Harzer (+). Phổi không ran. Bụng mềm, gan 4 cm dưới bờ sườn, lách không sờ chạm. Các cơ quan khác chưa phát hiện bất thường. XQ có hình ảnh cắt cụt. Tiếp cận TBS theo 5 bước? </a:t>
            </a:r>
            <a:endParaRPr lang="en-VN" dirty="0"/>
          </a:p>
          <a:p>
            <a:pPr marL="0" lvl="0" indent="0">
              <a:buNone/>
            </a:pPr>
            <a:r>
              <a:rPr lang="vi-VN" b="1" dirty="0"/>
              <a:t>8. Tiếp cận bước tăng áp phổi trên bệnh nhi này?</a:t>
            </a:r>
            <a:endParaRPr lang="en-VN" dirty="0"/>
          </a:p>
          <a:p>
            <a:pPr marL="514350" lvl="0" indent="-514350">
              <a:buFont typeface="+mj-lt"/>
              <a:buAutoNum type="alphaUcPeriod"/>
            </a:pPr>
            <a:r>
              <a:rPr lang="vi-VN" dirty="0"/>
              <a:t>Không tăng áp phổi</a:t>
            </a:r>
            <a:endParaRPr lang="en-VN" dirty="0"/>
          </a:p>
          <a:p>
            <a:pPr marL="514350" lvl="0" indent="-514350">
              <a:buFont typeface="+mj-lt"/>
              <a:buAutoNum type="alphaUcPeriod"/>
            </a:pPr>
            <a:r>
              <a:rPr lang="vi-VN" dirty="0"/>
              <a:t>Tăng áp phổi giai đoạn 1</a:t>
            </a:r>
            <a:endParaRPr lang="en-VN" dirty="0"/>
          </a:p>
          <a:p>
            <a:pPr marL="514350" lvl="0" indent="-514350">
              <a:buFont typeface="+mj-lt"/>
              <a:buAutoNum type="alphaUcPeriod"/>
            </a:pPr>
            <a:r>
              <a:rPr lang="vi-VN" dirty="0"/>
              <a:t>Tăng áp phổi giai đoạn 2</a:t>
            </a:r>
            <a:endParaRPr lang="en-VN" dirty="0"/>
          </a:p>
          <a:p>
            <a:pPr marL="514350" lvl="0" indent="-514350">
              <a:buFont typeface="+mj-lt"/>
              <a:buAutoNum type="alphaUcPeriod"/>
            </a:pPr>
            <a:r>
              <a:rPr lang="vi-VN" dirty="0"/>
              <a:t>Tăng áp phổi giai đoạn 3</a:t>
            </a:r>
            <a:endParaRPr lang="en-VN" dirty="0"/>
          </a:p>
          <a:p>
            <a:pPr marL="0" indent="0">
              <a:buNone/>
            </a:pPr>
            <a:endParaRPr lang="en-VN" dirty="0"/>
          </a:p>
        </p:txBody>
      </p:sp>
    </p:spTree>
    <p:extLst>
      <p:ext uri="{BB962C8B-B14F-4D97-AF65-F5344CB8AC3E}">
        <p14:creationId xmlns:p14="http://schemas.microsoft.com/office/powerpoint/2010/main" val="2086702371"/>
      </p:ext>
    </p:extLst>
  </p:cSld>
  <p:clrMapOvr>
    <a:masterClrMapping/>
  </p:clrMapOvr>
  <p:transition spd="slow" advTm="45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8F70566A89744F9DC3813556DCB8EF" ma:contentTypeVersion="0" ma:contentTypeDescription="Create a new document." ma:contentTypeScope="" ma:versionID="2f461f03047e2caff63e74497cb4935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813D3F-25B3-4DD1-A36C-6ACDA6CD6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535589-1C1C-4DC1-8D05-2C3A4E6BAE24}">
  <ds:schemaRefs>
    <ds:schemaRef ds:uri="http://schemas.microsoft.com/sharepoint/v3/contenttype/forms"/>
  </ds:schemaRefs>
</ds:datastoreItem>
</file>

<file path=customXml/itemProps3.xml><?xml version="1.0" encoding="utf-8"?>
<ds:datastoreItem xmlns:ds="http://schemas.openxmlformats.org/officeDocument/2006/customXml" ds:itemID="{8C059B99-921D-4C93-B7D8-D0E74B9A98A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TotalTime>
  <Words>2152</Words>
  <Application>Microsoft Office PowerPoint</Application>
  <PresentationFormat>Màn hình rộng</PresentationFormat>
  <Paragraphs>113</Paragraphs>
  <Slides>21</Slides>
  <Notes>20</Notes>
  <HiddenSlides>0</HiddenSlides>
  <MMClips>0</MMClips>
  <ScaleCrop>false</ScaleCrop>
  <HeadingPairs>
    <vt:vector size="4" baseType="variant">
      <vt:variant>
        <vt:lpstr>Chủ đề</vt:lpstr>
      </vt:variant>
      <vt:variant>
        <vt:i4>1</vt:i4>
      </vt:variant>
      <vt:variant>
        <vt:lpstr>Tiêu đề Bản chiếu</vt:lpstr>
      </vt:variant>
      <vt:variant>
        <vt:i4>21</vt:i4>
      </vt:variant>
    </vt:vector>
  </HeadingPairs>
  <TitlesOfParts>
    <vt:vector size="22" baseType="lpstr">
      <vt:lpstr>Office Theme</vt:lpstr>
      <vt:lpstr>PRETEST TIẾP CẬN TRẺ TÍM</vt:lpstr>
      <vt:lpstr>1. Nguyên nhân tím ngoại biên? </vt:lpstr>
      <vt:lpstr>2. Tím chuyên biệt chi dưới tím hơn chi trên gặp trong bệnh lý TBS nào?</vt:lpstr>
      <vt:lpstr>3. Tím chuyên biệt với chi trên hồng chi dưới tím gặp trong tật tim nào?</vt:lpstr>
      <vt:lpstr>4. Tím chuyên biệt với chi trên tím hơn chi dưới gặp trong tật tim nào?</vt:lpstr>
      <vt:lpstr>5. Âm thổi tâm thu của hẹp ĐM phổi trên bệnh nhân tứ chứng Fallot khác gì so với âm thổi tâm thu của hẹp van ĐM phổi đơn thuần?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17. Trong phôi thai học, việc hình thành nên tật tim Tứ chứng Fallot là do vách thân nón động mạch lệch về phía nào? </vt:lpstr>
      <vt:lpstr>18. Bất thường đi kèm ít gặp trong tật tim Tứ chứng Fallot?</vt:lpstr>
      <vt:lpstr>19. Đặc điểm ECG của hẹp van động mạch phổi đơn thuần có gì khác với ECG của tứ chứng Fallot?</vt:lpstr>
      <vt:lpstr>20. Đặc điểm quan trọng nhất trong sinh lý bệnh TOF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PRETEST TIẾP CẬN TRẺ TÍM</dc:title>
  <dc:creator>Ton That Hoang</dc:creator>
  <cp:lastModifiedBy>Ton That Hoang</cp:lastModifiedBy>
  <cp:revision>38</cp:revision>
  <dcterms:created xsi:type="dcterms:W3CDTF">2021-11-10T10:00:19Z</dcterms:created>
  <dcterms:modified xsi:type="dcterms:W3CDTF">2022-01-11T14:35:54Z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0x010100F48F70566A89744F9DC3813556DCB8EF</vt:lpwstr>
  </property>
</Properties>
</file>