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3" r:id="rId15"/>
    <p:sldId id="270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2" r:id="rId24"/>
    <p:sldId id="276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4558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8403BD-294D-4716-9EC7-99BF04493020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508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8403BD-294D-4716-9EC7-99BF04493020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85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80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8403BD-294D-4716-9EC7-99BF04493020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920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8403BD-294D-4716-9EC7-99BF04493020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5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8403BD-294D-4716-9EC7-99BF04493020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74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8403BD-294D-4716-9EC7-99BF04493020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20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8403BD-294D-4716-9EC7-99BF04493020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8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8403BD-294D-4716-9EC7-99BF04493020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047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8403BD-294D-4716-9EC7-99BF04493020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7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7437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9AA943E0-F720-488C-9344-BA8DA6CBC1D6}" type="slidenum">
              <a:rPr lang="vi-VN" smtClean="0"/>
              <a:t>‹#›</a:t>
            </a:fld>
            <a:endParaRPr lang="vi-V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pic>
        <p:nvPicPr>
          <p:cNvPr id="14" name="Picture 13" descr="Logo_of_Ho_Chi_Minh_City_Medicine_and_Pharmacy_University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92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ln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13C3-9311-3A48-B62B-B530141F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594360"/>
            <a:ext cx="11184128" cy="2100072"/>
          </a:xfrm>
        </p:spPr>
        <p:txBody>
          <a:bodyPr/>
          <a:lstStyle/>
          <a:p>
            <a:pPr algn="ctr"/>
            <a:r>
              <a:rPr lang="vi-VN" sz="6000">
                <a:solidFill>
                  <a:schemeClr val="tx1"/>
                </a:solidFill>
              </a:rPr>
              <a:t>Bệnh án</a:t>
            </a:r>
            <a:endParaRPr lang="vi-V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1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3317-04D6-CA74-C346-55772AB2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V. Khám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4A30-9E25-2BC1-6735-BED5E235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3. Ngực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vi-VN"/>
              <a:t>Lồng </a:t>
            </a:r>
            <a:r>
              <a:rPr lang="vi-VN" dirty="0"/>
              <a:t>ngực cân đối</a:t>
            </a:r>
            <a:r>
              <a:rPr lang="vi-VN"/>
              <a:t>, </a:t>
            </a:r>
            <a:r>
              <a:rPr lang="en-US"/>
              <a:t>thở êm, co lõm nhẹ</a:t>
            </a:r>
            <a:r>
              <a:rPr lang="vi-VN"/>
              <a:t> </a:t>
            </a:r>
            <a:endParaRPr lang="en-US" dirty="0"/>
          </a:p>
          <a:p>
            <a:pPr marL="0" indent="0">
              <a:buNone/>
            </a:pPr>
            <a:r>
              <a:rPr lang="en-US"/>
              <a:t>-</a:t>
            </a:r>
            <a:r>
              <a:rPr lang="en-US" dirty="0"/>
              <a:t> </a:t>
            </a:r>
            <a:r>
              <a:rPr lang="vi-VN"/>
              <a:t>Tim</a:t>
            </a:r>
            <a:endParaRPr lang="en-US"/>
          </a:p>
          <a:p>
            <a:pPr lvl="1"/>
            <a:r>
              <a:rPr lang="en-US"/>
              <a:t>Nhịp đều, 120 lần/phút</a:t>
            </a:r>
          </a:p>
          <a:p>
            <a:pPr lvl="1"/>
            <a:r>
              <a:rPr lang="en-US"/>
              <a:t>Mỏm tim ở KLS 5 ngoài đường trung đòn 1cm</a:t>
            </a:r>
          </a:p>
          <a:p>
            <a:pPr lvl="1"/>
            <a:r>
              <a:rPr lang="en-US"/>
              <a:t>T1, T2 đều rõ</a:t>
            </a:r>
          </a:p>
          <a:p>
            <a:pPr lvl="1"/>
            <a:r>
              <a:rPr lang="en-US"/>
              <a:t>Âm thổi tâm thu </a:t>
            </a:r>
            <a:r>
              <a:rPr lang="vi-VN" b="0" i="0">
                <a:solidFill>
                  <a:srgbClr val="050505"/>
                </a:solidFill>
                <a:effectLst/>
                <a:latin typeface="+mj-lt"/>
              </a:rPr>
              <a:t>dạng tràn 3/6</a:t>
            </a:r>
            <a:r>
              <a:rPr lang="en-US" b="0" i="0">
                <a:solidFill>
                  <a:srgbClr val="050505"/>
                </a:solidFill>
                <a:effectLst/>
                <a:latin typeface="+mj-lt"/>
              </a:rPr>
              <a:t> dưới đòn (T)</a:t>
            </a:r>
          </a:p>
          <a:p>
            <a:pPr lvl="1"/>
            <a:r>
              <a:rPr lang="en-US">
                <a:latin typeface="+mj-lt"/>
              </a:rPr>
              <a:t>Harzer (+)</a:t>
            </a:r>
            <a:endParaRPr lang="vi-VN" dirty="0">
              <a:latin typeface="+mj-lt"/>
            </a:endParaRPr>
          </a:p>
          <a:p>
            <a:pPr marL="0" indent="0">
              <a:buNone/>
            </a:pPr>
            <a:r>
              <a:rPr lang="vi-VN"/>
              <a:t>- </a:t>
            </a:r>
            <a:r>
              <a:rPr lang="vi-VN" dirty="0"/>
              <a:t>Phổi: </a:t>
            </a:r>
            <a:r>
              <a:rPr lang="en-US" err="1"/>
              <a:t>phổi</a:t>
            </a:r>
            <a:r>
              <a:rPr lang="en-US"/>
              <a:t> ran ẩm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5289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9F51-23A0-4EFF-2DFC-83A23BBD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V. Khám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6CFC-EA52-7C88-FC78-1B2E03D7E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 Bụng</a:t>
            </a:r>
          </a:p>
          <a:p>
            <a:pPr marL="0" indent="0">
              <a:buNone/>
            </a:pPr>
            <a:r>
              <a:rPr lang="vi-VN"/>
              <a:t>Bụng mềm</a:t>
            </a:r>
            <a:r>
              <a:rPr lang="en-US"/>
              <a:t>, gan mấp mé bờ sườn</a:t>
            </a:r>
          </a:p>
          <a:p>
            <a:pPr marL="0" indent="0">
              <a:buNone/>
            </a:pPr>
            <a:r>
              <a:rPr lang="vi-VN" b="1"/>
              <a:t>5. </a:t>
            </a:r>
            <a:r>
              <a:rPr lang="en-US" b="1"/>
              <a:t>Các cơ quan khác: </a:t>
            </a:r>
            <a:r>
              <a:rPr lang="en-US"/>
              <a:t>chưa ghi nhận bất thường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1247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929-4CAA-FF72-DD24-2D7D9C51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6280"/>
            <a:ext cx="10972800" cy="743712"/>
          </a:xfrm>
        </p:spPr>
        <p:txBody>
          <a:bodyPr/>
          <a:lstStyle/>
          <a:p>
            <a:pPr algn="ctr"/>
            <a:r>
              <a:rPr lang="vi-VN" dirty="0"/>
              <a:t>VI. Tóm tắt </a:t>
            </a:r>
            <a:r>
              <a:rPr lang="vi-VN"/>
              <a:t>bệnh 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30A7-0B63-2237-88CD-C8EDA2AA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766515"/>
            <a:ext cx="10515600" cy="45812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Bé trai 2 tháng tuổi, tiền căn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không lỗ van ĐM phổi + thông liên thất (APSO)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tại bệnh viện tỉnh, không theo dõi + NT hô hấp trên tái đi tái lại</a:t>
            </a:r>
          </a:p>
          <a:p>
            <a:pPr marL="0" indent="0">
              <a:buNone/>
            </a:pP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Lý do nhập viện: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tím, bệnh 8 ngày</a:t>
            </a:r>
            <a:endParaRPr lang="vi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TCCN: ho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đàm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khò khè,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tím môi, không sốt</a:t>
            </a:r>
            <a:endParaRPr lang="vi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TCTT: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+ Không có dấu hiệu cấp cứu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+ Tổng trạng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Môi tím/khí trời, không tím đầu chi, SpO2 77%</a:t>
            </a:r>
          </a:p>
          <a:p>
            <a:pPr lvl="1">
              <a:buClrTx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Không suy dinh dưỡng, không phù</a:t>
            </a:r>
          </a:p>
          <a:p>
            <a:pPr lvl="1">
              <a:buClrTx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Không dị hình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+ Tim</a:t>
            </a:r>
          </a:p>
          <a:p>
            <a:pPr lvl="1">
              <a:buClrTx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Tim đều, 120 lần/phút</a:t>
            </a:r>
          </a:p>
          <a:p>
            <a:pPr lvl="1">
              <a:buClrTx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Mỏm tim KLS 5 ngoài đường trung đòn 1 cm</a:t>
            </a:r>
          </a:p>
          <a:p>
            <a:pPr lvl="1">
              <a:buClrTx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T1, T2 đều rõ</a:t>
            </a:r>
          </a:p>
          <a:p>
            <a:pPr lvl="1">
              <a:buClrTx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Âm thổi tâm thu </a:t>
            </a:r>
            <a:r>
              <a:rPr lang="vi-VN" sz="20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 tràn 3/6 </a:t>
            </a:r>
            <a:r>
              <a:rPr lang="en-US" sz="20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 đòn (T)</a:t>
            </a:r>
            <a:endParaRPr lang="en-US" sz="2000" b="0" i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Harzer (+)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thở 42 lần/phút, co lõm nhẹ, ran ẩm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cơ quan khác chưa ghi nhận bất thường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619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9BC2-4573-14CA-80DB-BF663BA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VII. Đặt vấn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3D9C-D5F6-85C7-533B-41608207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Viêm phổi kém đáp ứng điều trị</a:t>
            </a:r>
          </a:p>
          <a:p>
            <a:pPr marL="514350" indent="-514350">
              <a:buAutoNum type="arabicPeriod"/>
            </a:pPr>
            <a:r>
              <a:rPr lang="en-US"/>
              <a:t>Tim bẩm sinh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7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FBB5-6436-D0C2-6F38-FE7A4662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VIII. </a:t>
            </a:r>
            <a:r>
              <a:rPr lang="vi-VN"/>
              <a:t>Chẩn đoán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89C95-0843-BA65-143A-0901F12C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Chẩn đoán sơ </a:t>
            </a:r>
            <a:r>
              <a:rPr lang="vi-VN" b="1"/>
              <a:t>bộ:</a:t>
            </a:r>
            <a:endParaRPr lang="en-US" b="1"/>
          </a:p>
          <a:p>
            <a:pPr lvl="1"/>
            <a:r>
              <a:rPr lang="en-US"/>
              <a:t>Viêm phổi bệnh viện – Tứ chứng Fallot</a:t>
            </a:r>
            <a:endParaRPr lang="vi-VN" dirty="0"/>
          </a:p>
          <a:p>
            <a:r>
              <a:rPr lang="vi-VN" b="1" dirty="0"/>
              <a:t>Chẩn đoán phân </a:t>
            </a:r>
            <a:r>
              <a:rPr lang="vi-VN" b="1"/>
              <a:t>biệt:</a:t>
            </a:r>
            <a:endParaRPr lang="en-US" b="1"/>
          </a:p>
          <a:p>
            <a:pPr lvl="1"/>
            <a:r>
              <a:rPr lang="en-US"/>
              <a:t>Viêm phổi bệnh viện – Không lỗ van ĐMP – Thông liên thất</a:t>
            </a:r>
          </a:p>
          <a:p>
            <a:pPr lvl="1"/>
            <a:r>
              <a:rPr lang="en-US"/>
              <a:t>Viêm phổi bệnh viện - Ebstein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6605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EDFC-EBF5-6916-6BB1-76C06F8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IX. 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9EE0-6585-4B7F-0C74-3665054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1800" b="1">
                <a:sym typeface="Wingdings" panose="05000000000000000000" pitchFamily="2" charset="2"/>
              </a:rPr>
              <a:t>Viêm phổi theo dõi viêm phổi bệnh viện</a:t>
            </a:r>
          </a:p>
          <a:p>
            <a:pPr>
              <a:buClrTx/>
            </a:pPr>
            <a:r>
              <a:rPr lang="en-US" sz="1800">
                <a:latin typeface="+mj-lt"/>
                <a:sym typeface="Wingdings" panose="05000000000000000000" pitchFamily="2" charset="2"/>
              </a:rPr>
              <a:t>BN có hội chứng nhiễm trùng hô hấp dưới (ho đàm) + khám thấy tổn thương phế nang (ran ẩm)</a:t>
            </a:r>
            <a:br>
              <a:rPr lang="en-US" sz="1800">
                <a:latin typeface="+mj-lt"/>
                <a:sym typeface="Wingdings" panose="05000000000000000000" pitchFamily="2" charset="2"/>
              </a:rPr>
            </a:br>
            <a:r>
              <a:rPr lang="en-US" sz="1800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→ nghĩ BN có viêm phổi</a:t>
            </a:r>
          </a:p>
          <a:p>
            <a:pPr>
              <a:buClrTx/>
            </a:pPr>
            <a:r>
              <a:rPr lang="en-US" sz="1800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BN nhập viện điều trị 8 ngày tại BV tỉnh (Cefotaxime TM 7 ngày), quá trình nằm viện triệu chứng có giảm sau đó xuất hiện lại → nghĩ Viêm phổi kém đáp ứng điều trị</a:t>
            </a:r>
            <a:endParaRPr lang="en-US" sz="1600">
              <a:latin typeface="+mj-lt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Tx/>
            </a:pPr>
            <a:r>
              <a:rPr lang="en-US" sz="1600" i="1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Nguyên nhân VP kém đáp ứng điều trị</a:t>
            </a:r>
          </a:p>
          <a:p>
            <a:pPr lvl="1">
              <a:buClrTx/>
            </a:pPr>
            <a:r>
              <a:rPr lang="en-US" sz="1400" i="1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Kháng thuốc</a:t>
            </a:r>
          </a:p>
          <a:p>
            <a:pPr lvl="1">
              <a:buClrTx/>
            </a:pPr>
            <a:r>
              <a:rPr lang="en-US" sz="1400" i="1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VP BV</a:t>
            </a:r>
          </a:p>
          <a:p>
            <a:pPr lvl="1">
              <a:buClrTx/>
            </a:pPr>
            <a:r>
              <a:rPr lang="en-US" sz="1400" i="1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Có biến chứng: áp xe, TDMP, TMMP</a:t>
            </a:r>
          </a:p>
          <a:p>
            <a:pPr lvl="1">
              <a:buClrTx/>
            </a:pPr>
            <a:r>
              <a:rPr lang="en-US" sz="1400" i="1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Có yếu tố thuận lợi (bệnh phổi nền)</a:t>
            </a:r>
            <a:endParaRPr lang="en-US" sz="1600" i="1">
              <a:latin typeface="+mj-lt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72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EDFC-EBF5-6916-6BB1-76C06F8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IX. 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9EE0-6585-4B7F-0C74-3665054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1800" b="1">
                <a:sym typeface="Wingdings" panose="05000000000000000000" pitchFamily="2" charset="2"/>
              </a:rPr>
              <a:t>Tim bẩm sinh</a:t>
            </a:r>
          </a:p>
          <a:p>
            <a:pPr marL="0" indent="0">
              <a:buClrTx/>
              <a:buNone/>
            </a:pPr>
            <a:r>
              <a:rPr lang="en-US" sz="1800" b="1">
                <a:sym typeface="Wingdings" panose="05000000000000000000" pitchFamily="2" charset="2"/>
              </a:rPr>
              <a:t>1. Tím trung ương</a:t>
            </a:r>
          </a:p>
          <a:p>
            <a:pPr>
              <a:buClrTx/>
              <a:buFontTx/>
              <a:buChar char="-"/>
            </a:pPr>
            <a:r>
              <a:rPr lang="en-US" sz="1800">
                <a:sym typeface="Wingdings" panose="05000000000000000000" pitchFamily="2" charset="2"/>
              </a:rPr>
              <a:t>BN có môi tím khi nghỉ, SpO2 77% (lúc NV), khám SpO2 tay (P) = chân = 82%</a:t>
            </a:r>
            <a:endParaRPr lang="en-US" sz="1800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Hb khử = 3.036 g/dL (Hb máu = 13.2 g/dL)</a:t>
            </a:r>
          </a:p>
          <a:p>
            <a:pPr marL="0" indent="0">
              <a:buClrTx/>
              <a:buNone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→ Tím trung ương</a:t>
            </a:r>
            <a:endParaRPr lang="en-US" sz="1800">
              <a:solidFill>
                <a:srgbClr val="FF0000"/>
              </a:solidFill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Nguyên nhân gây tím trung ương</a:t>
            </a:r>
          </a:p>
          <a:p>
            <a:pPr lvl="1">
              <a:buClrTx/>
            </a:pPr>
            <a:r>
              <a:rPr lang="en-US" sz="1600">
                <a:cs typeface="Calibri" panose="020F0502020204030204" pitchFamily="34" charset="0"/>
                <a:sym typeface="Wingdings" panose="05000000000000000000" pitchFamily="2" charset="2"/>
              </a:rPr>
              <a:t>Hb bất thường: MetHb, ngộ độc CO… → không nghĩ</a:t>
            </a:r>
          </a:p>
          <a:p>
            <a:pPr lvl="1">
              <a:buClrTx/>
            </a:pPr>
            <a:r>
              <a:rPr lang="en-US" sz="1600">
                <a:cs typeface="Calibri" panose="020F0502020204030204" pitchFamily="34" charset="0"/>
                <a:sym typeface="Wingdings" panose="05000000000000000000" pitchFamily="2" charset="2"/>
              </a:rPr>
              <a:t>Suy hô hấp → ít nghĩ vì</a:t>
            </a:r>
          </a:p>
          <a:p>
            <a:pPr lvl="2">
              <a:buClrTx/>
            </a:pPr>
            <a:r>
              <a:rPr lang="en-US" sz="1300">
                <a:cs typeface="Calibri" panose="020F0502020204030204" pitchFamily="34" charset="0"/>
                <a:sym typeface="Wingdings" panose="05000000000000000000" pitchFamily="2" charset="2"/>
              </a:rPr>
              <a:t>Tri giác: tỉnh</a:t>
            </a:r>
          </a:p>
          <a:p>
            <a:pPr lvl="2">
              <a:buClrTx/>
            </a:pPr>
            <a:r>
              <a:rPr lang="en-US" sz="1300">
                <a:cs typeface="Calibri" panose="020F0502020204030204" pitchFamily="34" charset="0"/>
                <a:sym typeface="Wingdings" panose="05000000000000000000" pitchFamily="2" charset="2"/>
              </a:rPr>
              <a:t>Hô hấp: thở co lõm nhẹ, không thở nhanh, không phập phồng cánh mũi, không thở rên</a:t>
            </a:r>
          </a:p>
          <a:p>
            <a:pPr lvl="2">
              <a:buClrTx/>
            </a:pPr>
            <a:r>
              <a:rPr lang="en-US" sz="1300">
                <a:cs typeface="Calibri" panose="020F0502020204030204" pitchFamily="34" charset="0"/>
                <a:sym typeface="Wingdings" panose="05000000000000000000" pitchFamily="2" charset="2"/>
              </a:rPr>
              <a:t>Tim mạch: nhịp tim không nhanh</a:t>
            </a:r>
          </a:p>
          <a:p>
            <a:pPr lvl="1">
              <a:buClrTx/>
            </a:pPr>
            <a:r>
              <a:rPr lang="en-US" sz="1600">
                <a:cs typeface="Calibri" panose="020F0502020204030204" pitchFamily="34" charset="0"/>
                <a:sym typeface="Wingdings" panose="05000000000000000000" pitchFamily="2" charset="2"/>
              </a:rPr>
              <a:t>Tim bẩm sinh: khám thấy Harzer (+), âm thổi ở tim → nghĩ nhiều tím mạn tính do tim BS</a:t>
            </a:r>
          </a:p>
          <a:p>
            <a:pPr marL="0" indent="0">
              <a:buClrTx/>
              <a:buNone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→ Tim BS có tím → có shunt P-T</a:t>
            </a:r>
          </a:p>
          <a:p>
            <a:pPr marL="0" indent="0">
              <a:buClrTx/>
              <a:buNone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→ nghĩ shunt P-T nguyên phát do BN 2 tháng tuổi, không có tăng áp phổi</a:t>
            </a:r>
          </a:p>
          <a:p>
            <a:pPr marL="0" indent="0">
              <a:buClrTx/>
              <a:buNone/>
            </a:pPr>
            <a:endParaRPr lang="en-US" sz="1800"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576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EDFC-EBF5-6916-6BB1-76C06F8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IX. 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9EE0-6585-4B7F-0C74-36650543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58" y="1609077"/>
            <a:ext cx="5291091" cy="4987031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1800" b="1">
                <a:cs typeface="Calibri" panose="020F0502020204030204" pitchFamily="34" charset="0"/>
                <a:sym typeface="Wingdings" panose="05000000000000000000" pitchFamily="2" charset="2"/>
              </a:rPr>
              <a:t>Tim bẩm sinh</a:t>
            </a:r>
          </a:p>
          <a:p>
            <a:pPr marL="0" indent="0">
              <a:buClrTx/>
              <a:buNone/>
            </a:pPr>
            <a:r>
              <a:rPr lang="en-US" sz="1800" b="1">
                <a:cs typeface="Calibri" panose="020F0502020204030204" pitchFamily="34" charset="0"/>
                <a:sym typeface="Wingdings" panose="05000000000000000000" pitchFamily="2" charset="2"/>
              </a:rPr>
              <a:t>2. Tăng lưu lượng máu phổi?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Lâm sàng: tím, NT hô hấp trên tái đi tái lại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X-Quang tim phổi</a:t>
            </a:r>
          </a:p>
          <a:p>
            <a:pPr lvl="1">
              <a:buClrTx/>
              <a:buFontTx/>
              <a:buChar char="-"/>
            </a:pPr>
            <a:r>
              <a:rPr lang="en-US" sz="1400">
                <a:cs typeface="Calibri" panose="020F0502020204030204" pitchFamily="34" charset="0"/>
                <a:sym typeface="Wingdings" panose="05000000000000000000" pitchFamily="2" charset="2"/>
              </a:rPr>
              <a:t>Cung ĐMP lõm</a:t>
            </a:r>
          </a:p>
          <a:p>
            <a:pPr lvl="1">
              <a:buClrTx/>
              <a:buFontTx/>
              <a:buChar char="-"/>
            </a:pPr>
            <a:r>
              <a:rPr lang="en-US" sz="1400">
                <a:cs typeface="Calibri" panose="020F0502020204030204" pitchFamily="34" charset="0"/>
                <a:sym typeface="Wingdings" panose="05000000000000000000" pitchFamily="2" charset="2"/>
              </a:rPr>
              <a:t>Phổi tăng sáng</a:t>
            </a:r>
          </a:p>
          <a:p>
            <a:pPr marL="0" indent="0">
              <a:buClrTx/>
              <a:buNone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 Giảm lưu lượng máu lên phổi nguyên phát</a:t>
            </a:r>
            <a:endParaRPr lang="en-US" sz="1800" b="1"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 descr="A close-up of a fetus&#10;&#10;Description automatically generated with low confidence">
            <a:extLst>
              <a:ext uri="{FF2B5EF4-FFF2-40B4-BE49-F238E27FC236}">
                <a16:creationId xmlns:a16="http://schemas.microsoft.com/office/drawing/2014/main" id="{77730DB7-E35A-0755-B194-2642A5F4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10" y="1609077"/>
            <a:ext cx="6220290" cy="46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EDFC-EBF5-6916-6BB1-76C06F8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IX. 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9EE0-6585-4B7F-0C74-36650543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58" y="1609077"/>
            <a:ext cx="5291091" cy="4987031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1800" b="1">
                <a:cs typeface="Calibri" panose="020F0502020204030204" pitchFamily="34" charset="0"/>
                <a:sym typeface="Wingdings" panose="05000000000000000000" pitchFamily="2" charset="2"/>
              </a:rPr>
              <a:t>Tim bẩm sinh</a:t>
            </a:r>
          </a:p>
          <a:p>
            <a:pPr marL="0" indent="0">
              <a:buClrTx/>
              <a:buNone/>
            </a:pPr>
            <a:r>
              <a:rPr lang="en-US" sz="1800" b="1">
                <a:cs typeface="Calibri" panose="020F0502020204030204" pitchFamily="34" charset="0"/>
                <a:sym typeface="Wingdings" panose="05000000000000000000" pitchFamily="2" charset="2"/>
              </a:rPr>
              <a:t>3. Tim nào bị ảnh hưởng?</a:t>
            </a:r>
          </a:p>
          <a:p>
            <a:pPr marL="0" indent="0">
              <a:buClrTx/>
              <a:buNone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- Lâm sàng:</a:t>
            </a:r>
          </a:p>
          <a:p>
            <a:pPr lvl="1">
              <a:buClrTx/>
            </a:pPr>
            <a:r>
              <a:rPr lang="en-US" sz="1400">
                <a:cs typeface="Calibri" panose="020F0502020204030204" pitchFamily="34" charset="0"/>
                <a:sym typeface="Wingdings" panose="05000000000000000000" pitchFamily="2" charset="2"/>
              </a:rPr>
              <a:t>Harzer (+) → dày thất (P)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X-Quang ngực</a:t>
            </a:r>
          </a:p>
          <a:p>
            <a:pPr lvl="1">
              <a:buClrTx/>
            </a:pPr>
            <a:r>
              <a:rPr lang="en-US" sz="1400">
                <a:cs typeface="Calibri" panose="020F0502020204030204" pitchFamily="34" charset="0"/>
                <a:sym typeface="Wingdings" panose="05000000000000000000" pitchFamily="2" charset="2"/>
              </a:rPr>
              <a:t>Tim to sang trái</a:t>
            </a:r>
          </a:p>
          <a:p>
            <a:pPr lvl="1">
              <a:buClrTx/>
            </a:pPr>
            <a:r>
              <a:rPr lang="en-US" sz="1400">
                <a:cs typeface="Calibri" panose="020F0502020204030204" pitchFamily="34" charset="0"/>
                <a:sym typeface="Wingdings" panose="05000000000000000000" pitchFamily="2" charset="2"/>
              </a:rPr>
              <a:t>Lớn thất (P): mỏm tim chếch lên, góc tâm hoành nhọn</a:t>
            </a:r>
          </a:p>
        </p:txBody>
      </p:sp>
      <p:pic>
        <p:nvPicPr>
          <p:cNvPr id="5" name="Picture 4" descr="A close-up of a fetus&#10;&#10;Description automatically generated with low confidence">
            <a:extLst>
              <a:ext uri="{FF2B5EF4-FFF2-40B4-BE49-F238E27FC236}">
                <a16:creationId xmlns:a16="http://schemas.microsoft.com/office/drawing/2014/main" id="{77730DB7-E35A-0755-B194-2642A5F4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9" y="1609077"/>
            <a:ext cx="6045696" cy="45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EDFC-EBF5-6916-6BB1-76C06F8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IX. 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9EE0-6585-4B7F-0C74-36650543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58" y="1609077"/>
            <a:ext cx="11286478" cy="4987031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1800" b="1">
                <a:cs typeface="Calibri" panose="020F0502020204030204" pitchFamily="34" charset="0"/>
                <a:sym typeface="Wingdings" panose="05000000000000000000" pitchFamily="2" charset="2"/>
              </a:rPr>
              <a:t>Tim bẩm sinh</a:t>
            </a:r>
          </a:p>
          <a:p>
            <a:pPr marL="0" indent="0">
              <a:buClrTx/>
              <a:buNone/>
            </a:pPr>
            <a:r>
              <a:rPr lang="en-US" sz="1800" b="1">
                <a:cs typeface="Calibri" panose="020F0502020204030204" pitchFamily="34" charset="0"/>
                <a:sym typeface="Wingdings" panose="05000000000000000000" pitchFamily="2" charset="2"/>
              </a:rPr>
              <a:t>4. Tăng áp phổi?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LS: T2 không đanh, mạnh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XQ: cung ĐMP lõm → teo phổi/hẹp phổi nặng</a:t>
            </a:r>
          </a:p>
          <a:p>
            <a:pPr marL="0" indent="0">
              <a:buClrTx/>
              <a:buNone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→ Không nghĩ có tăng áp phổi</a:t>
            </a:r>
          </a:p>
          <a:p>
            <a:pPr marL="0" indent="0">
              <a:buClrTx/>
              <a:buNone/>
            </a:pPr>
            <a:endParaRPr lang="en-US" sz="1800" b="1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Tx/>
              <a:buFontTx/>
              <a:buChar char="-"/>
            </a:pPr>
            <a:endParaRPr lang="en-US" sz="1800" b="1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ClrTx/>
              <a:buNone/>
            </a:pPr>
            <a:endParaRPr lang="en-US" sz="1800" b="1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ClrTx/>
              <a:buNone/>
            </a:pPr>
            <a:endParaRPr lang="en-US" sz="1600"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06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4546-D6DB-BE56-4492-8907BFF0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856488"/>
            <a:ext cx="10972800" cy="743712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bg2">
                    <a:lumMod val="50000"/>
                  </a:schemeClr>
                </a:solidFill>
              </a:rPr>
              <a:t>I. Hành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74B0D-C8FF-5E15-DEE3-DE222DCF3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Họ và tên</a:t>
            </a:r>
            <a:r>
              <a:rPr lang="vi-VN"/>
              <a:t>: </a:t>
            </a:r>
            <a:r>
              <a:rPr lang="en-US"/>
              <a:t>Hoàng Lại Gia Hưng</a:t>
            </a:r>
            <a:endParaRPr lang="vi-VN" dirty="0"/>
          </a:p>
          <a:p>
            <a:r>
              <a:rPr lang="vi-VN"/>
              <a:t>Giới </a:t>
            </a:r>
            <a:r>
              <a:rPr lang="vi-VN" dirty="0"/>
              <a:t>tính: </a:t>
            </a:r>
            <a:r>
              <a:rPr lang="vi-VN"/>
              <a:t>n</a:t>
            </a:r>
            <a:r>
              <a:rPr lang="en-US"/>
              <a:t>am</a:t>
            </a:r>
          </a:p>
          <a:p>
            <a:r>
              <a:rPr lang="en-US"/>
              <a:t>Ngày sinh: 19/08/2022 (2 tháng 8 ngày)</a:t>
            </a:r>
            <a:endParaRPr lang="vi-VN" dirty="0"/>
          </a:p>
          <a:p>
            <a:r>
              <a:rPr lang="vi-VN" dirty="0"/>
              <a:t>Địa </a:t>
            </a:r>
            <a:r>
              <a:rPr lang="vi-VN" dirty="0" err="1"/>
              <a:t>chỉ</a:t>
            </a:r>
            <a:r>
              <a:rPr lang="vi-VN"/>
              <a:t>:</a:t>
            </a:r>
            <a:r>
              <a:rPr lang="en-US"/>
              <a:t> Đắk Lắk</a:t>
            </a:r>
            <a:endParaRPr lang="vi-VN" dirty="0"/>
          </a:p>
          <a:p>
            <a:r>
              <a:rPr lang="vi-VN" dirty="0"/>
              <a:t>Nhập viện lúc 8h </a:t>
            </a:r>
            <a:r>
              <a:rPr lang="vi-VN" err="1"/>
              <a:t>ngày</a:t>
            </a:r>
            <a:r>
              <a:rPr lang="vi-VN"/>
              <a:t> </a:t>
            </a:r>
            <a:r>
              <a:rPr lang="en-US"/>
              <a:t>03</a:t>
            </a:r>
            <a:r>
              <a:rPr lang="vi-VN"/>
              <a:t>/</a:t>
            </a:r>
            <a:r>
              <a:rPr lang="en-US"/>
              <a:t>1</a:t>
            </a:r>
            <a:r>
              <a:rPr lang="en-US" dirty="0"/>
              <a:t>1</a:t>
            </a:r>
            <a:r>
              <a:rPr lang="en-US"/>
              <a:t>/</a:t>
            </a:r>
            <a:r>
              <a:rPr lang="vi-VN" dirty="0"/>
              <a:t>2022 tại khoa Tim mạch, </a:t>
            </a:r>
            <a:r>
              <a:rPr lang="en-US" dirty="0"/>
              <a:t>BV</a:t>
            </a:r>
            <a:r>
              <a:rPr lang="vi-VN" dirty="0"/>
              <a:t> Nhi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en-US" dirty="0"/>
              <a:t>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8501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EDFC-EBF5-6916-6BB1-76C06F8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IX. 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9EE0-6585-4B7F-0C74-36650543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58" y="1609077"/>
            <a:ext cx="11286478" cy="4987031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1800" b="1">
                <a:cs typeface="Calibri" panose="020F0502020204030204" pitchFamily="34" charset="0"/>
                <a:sym typeface="Wingdings" panose="05000000000000000000" pitchFamily="2" charset="2"/>
              </a:rPr>
              <a:t>Tim bẩm sinh</a:t>
            </a:r>
          </a:p>
          <a:p>
            <a:pPr marL="0" indent="0">
              <a:buClrTx/>
              <a:buNone/>
            </a:pPr>
            <a:r>
              <a:rPr lang="en-US" sz="1800" b="1">
                <a:cs typeface="Calibri" panose="020F0502020204030204" pitchFamily="34" charset="0"/>
                <a:sym typeface="Wingdings" panose="05000000000000000000" pitchFamily="2" charset="2"/>
              </a:rPr>
              <a:t>5. Tật TBS?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TBS tím có shunt P-T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Tuần hoàn phổi giảm </a:t>
            </a:r>
            <a:r>
              <a:rPr lang="en-US" sz="1600">
                <a:cs typeface="Calibri" panose="020F0502020204030204" pitchFamily="34" charset="0"/>
                <a:sym typeface="Wingdings" panose="05000000000000000000" pitchFamily="2" charset="2"/>
              </a:rPr>
              <a:t>→ hẹp đường ra thất (P)</a:t>
            </a:r>
          </a:p>
          <a:p>
            <a:pPr>
              <a:buClrTx/>
              <a:buFontTx/>
              <a:buChar char="-"/>
            </a:pPr>
            <a:r>
              <a:rPr lang="en-US" sz="1600">
                <a:cs typeface="Calibri" panose="020F0502020204030204" pitchFamily="34" charset="0"/>
                <a:sym typeface="Wingdings" panose="05000000000000000000" pitchFamily="2" charset="2"/>
              </a:rPr>
              <a:t>Lớn thất (P)</a:t>
            </a:r>
          </a:p>
          <a:p>
            <a:pPr>
              <a:buClrTx/>
              <a:buFontTx/>
              <a:buChar char="-"/>
            </a:pPr>
            <a:r>
              <a:rPr lang="en-US" sz="1600">
                <a:cs typeface="Calibri" panose="020F0502020204030204" pitchFamily="34" charset="0"/>
                <a:sym typeface="Wingdings" panose="05000000000000000000" pitchFamily="2" charset="2"/>
              </a:rPr>
              <a:t>Không tăng áp ĐMP</a:t>
            </a:r>
          </a:p>
          <a:p>
            <a:pPr>
              <a:buClrTx/>
              <a:buFontTx/>
              <a:buChar char="-"/>
            </a:pPr>
            <a:r>
              <a:rPr lang="en-US" sz="1600">
                <a:cs typeface="Calibri" panose="020F0502020204030204" pitchFamily="34" charset="0"/>
                <a:sym typeface="Wingdings" panose="05000000000000000000" pitchFamily="2" charset="2"/>
              </a:rPr>
              <a:t>AT tâm thu 3/6 dưới đòn (T)</a:t>
            </a:r>
          </a:p>
          <a:p>
            <a:pPr marL="0" indent="0">
              <a:buClrTx/>
              <a:buNone/>
            </a:pPr>
            <a:r>
              <a:rPr lang="en-US" sz="1600">
                <a:cs typeface="Calibri" panose="020F0502020204030204" pitchFamily="34" charset="0"/>
                <a:sym typeface="Wingdings" panose="05000000000000000000" pitchFamily="2" charset="2"/>
              </a:rPr>
              <a:t>→ Các nguyên nhân có thể nghĩ</a:t>
            </a:r>
          </a:p>
          <a:p>
            <a:pPr lvl="1">
              <a:buClrTx/>
            </a:pPr>
            <a:r>
              <a:rPr lang="en-US" sz="1400">
                <a:cs typeface="Calibri" panose="020F0502020204030204" pitchFamily="34" charset="0"/>
                <a:sym typeface="Wingdings" panose="05000000000000000000" pitchFamily="2" charset="2"/>
              </a:rPr>
              <a:t>Tứ chứng Fallot: nghĩ vì BN không tím ngay sau sinh</a:t>
            </a:r>
          </a:p>
          <a:p>
            <a:pPr lvl="1">
              <a:buClrTx/>
            </a:pPr>
            <a:r>
              <a:rPr lang="en-US" sz="1400">
                <a:cs typeface="Calibri" panose="020F0502020204030204" pitchFamily="34" charset="0"/>
                <a:sym typeface="Wingdings" panose="05000000000000000000" pitchFamily="2" charset="2"/>
              </a:rPr>
              <a:t>Không lỗ van ĐMP + thông liên thất: nghĩ vì có AT tâm thu dạng tràn dưới đòn (còn ống ĐM)</a:t>
            </a:r>
          </a:p>
          <a:p>
            <a:pPr marL="393192" lvl="1" indent="0">
              <a:buClrTx/>
              <a:buNone/>
            </a:pPr>
            <a:r>
              <a:rPr lang="en-US" sz="1400">
                <a:cs typeface="Calibri" panose="020F0502020204030204" pitchFamily="34" charset="0"/>
                <a:sym typeface="Wingdings" panose="05000000000000000000" pitchFamily="2" charset="2"/>
              </a:rPr>
              <a:t>	→ Phân biệt với TOF: tím ngay sau sinh, không có AT hẹp van ĐMP, có AT còn ống ĐM, T2 đơn</a:t>
            </a:r>
          </a:p>
          <a:p>
            <a:pPr lvl="1">
              <a:buClrTx/>
            </a:pPr>
            <a:r>
              <a:rPr lang="en-US" sz="1400">
                <a:cs typeface="Calibri" panose="020F0502020204030204" pitchFamily="34" charset="0"/>
                <a:sym typeface="Wingdings" panose="05000000000000000000" pitchFamily="2" charset="2"/>
              </a:rPr>
              <a:t>Ebstein: không nghĩ vì XQ không có hình ảnh tim hình giọt nước (lớn nhĩ P)</a:t>
            </a:r>
          </a:p>
          <a:p>
            <a:pPr lvl="1">
              <a:buClrTx/>
            </a:pPr>
            <a:endParaRPr lang="en-US" sz="1400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Tx/>
              <a:buFontTx/>
              <a:buChar char="-"/>
            </a:pPr>
            <a:endParaRPr lang="en-US" sz="1600"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497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EDFC-EBF5-6916-6BB1-76C06F8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IX. 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9EE0-6585-4B7F-0C74-36650543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58" y="1609077"/>
            <a:ext cx="11286478" cy="4987031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1800" b="1">
                <a:cs typeface="Calibri" panose="020F0502020204030204" pitchFamily="34" charset="0"/>
                <a:sym typeface="Wingdings" panose="05000000000000000000" pitchFamily="2" charset="2"/>
              </a:rPr>
              <a:t>Siêu âm tim</a:t>
            </a:r>
          </a:p>
          <a:p>
            <a:pPr marL="0" indent="0">
              <a:buClrTx/>
              <a:buNone/>
            </a:pPr>
            <a:endParaRPr lang="en-US" sz="1800" b="1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ClrTx/>
              <a:buNone/>
            </a:pPr>
            <a:endParaRPr lang="en-US" sz="1800" b="1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Tx/>
              <a:buFontTx/>
              <a:buChar char="-"/>
            </a:pPr>
            <a:endParaRPr lang="en-US" sz="1600"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87C40B1-8CB0-DD61-853C-3436D3D6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t="13110" r="12934" b="24213"/>
          <a:stretch/>
        </p:blipFill>
        <p:spPr>
          <a:xfrm>
            <a:off x="2324441" y="1609077"/>
            <a:ext cx="8929486" cy="48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5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EDFC-EBF5-6916-6BB1-76C06F8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IX. 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9EE0-6585-4B7F-0C74-36650543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58" y="1609077"/>
            <a:ext cx="11286478" cy="4987031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000" b="1">
                <a:cs typeface="Calibri" panose="020F0502020204030204" pitchFamily="34" charset="0"/>
                <a:sym typeface="Wingdings" panose="05000000000000000000" pitchFamily="2" charset="2"/>
              </a:rPr>
              <a:t>Biến chứng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Đa hồng cầu: SL HC, Hct, Hb trong giới hạn bình thường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Rối loạn đông máu: LS không nghĩ + TC bình thường → đề nghị Đông máu toàn bộ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Nhiễm trùng hô hấp trên: hiện không có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Viêm nội tâm mạc nhiễm trùng: không nghĩ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Suy dinh dưỡng: BN không có SDD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Thiếu sắt: Hb bình thường, HC đẳng sắc đẳng bào</a:t>
            </a:r>
          </a:p>
          <a:p>
            <a:pPr>
              <a:buClrTx/>
              <a:buFontTx/>
              <a:buChar char="-"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Viêm màng não, áp xe não: không nghĩ</a:t>
            </a:r>
          </a:p>
          <a:p>
            <a:pPr marL="0" indent="0">
              <a:buClrTx/>
              <a:buNone/>
            </a:pPr>
            <a:r>
              <a:rPr lang="en-US" sz="1800">
                <a:cs typeface="Calibri" panose="020F0502020204030204" pitchFamily="34" charset="0"/>
                <a:sym typeface="Wingdings" panose="05000000000000000000" pitchFamily="2" charset="2"/>
              </a:rPr>
              <a:t>→ chưa ghi nhận biến chứng</a:t>
            </a:r>
          </a:p>
          <a:p>
            <a:pPr>
              <a:buClrTx/>
              <a:buFontTx/>
              <a:buChar char="-"/>
            </a:pPr>
            <a:endParaRPr lang="en-US" sz="1800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ClrTx/>
              <a:buNone/>
            </a:pPr>
            <a:endParaRPr lang="en-US" sz="1800" b="1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ClrTx/>
              <a:buNone/>
            </a:pPr>
            <a:endParaRPr lang="en-US" sz="1800" b="1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Tx/>
              <a:buFontTx/>
              <a:buChar char="-"/>
            </a:pPr>
            <a:endParaRPr lang="en-US" sz="1600"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94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6DB2-2504-18A1-E91E-60E5C7D7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X. Cận lâm sàng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0CE0-7E23-0617-9FE5-876E0E3F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/>
              <a:t>Đề nghị</a:t>
            </a:r>
            <a:endParaRPr lang="en-US" sz="2800"/>
          </a:p>
          <a:p>
            <a:pPr>
              <a:buFontTx/>
              <a:buChar char="-"/>
            </a:pPr>
            <a:r>
              <a:rPr lang="en-US" sz="2000"/>
              <a:t>CLS chẩn đoán</a:t>
            </a:r>
          </a:p>
          <a:p>
            <a:pPr lvl="1"/>
            <a:r>
              <a:rPr lang="en-US" sz="1800"/>
              <a:t>X Quang ngực, ECG, siêu âm tim</a:t>
            </a:r>
          </a:p>
          <a:p>
            <a:pPr lvl="1"/>
            <a:r>
              <a:rPr lang="en-US" sz="1800"/>
              <a:t>CTM, CRP</a:t>
            </a:r>
          </a:p>
          <a:p>
            <a:pPr>
              <a:buFontTx/>
              <a:buChar char="-"/>
            </a:pPr>
            <a:r>
              <a:rPr lang="en-US" sz="2000"/>
              <a:t>CLS chẩn đoán biến chứng</a:t>
            </a:r>
          </a:p>
          <a:p>
            <a:pPr lvl="1"/>
            <a:r>
              <a:rPr lang="en-US" sz="1800"/>
              <a:t>KMĐM</a:t>
            </a:r>
          </a:p>
          <a:p>
            <a:pPr lvl="1"/>
            <a:r>
              <a:rPr lang="en-US" sz="1800"/>
              <a:t>Đông máu toàn bộ</a:t>
            </a:r>
          </a:p>
          <a:p>
            <a:pPr>
              <a:buFontTx/>
              <a:buChar char="-"/>
            </a:pPr>
            <a:r>
              <a:rPr lang="en-US" sz="2000"/>
              <a:t>CLS thường quy</a:t>
            </a:r>
          </a:p>
          <a:p>
            <a:pPr lvl="1"/>
            <a:r>
              <a:rPr lang="en-US" sz="1800"/>
              <a:t>AST, ALT, ure, creatinine</a:t>
            </a:r>
          </a:p>
          <a:p>
            <a:pPr lvl="1"/>
            <a:r>
              <a:rPr lang="en-US" sz="1800"/>
              <a:t>Ion đồ</a:t>
            </a:r>
          </a:p>
        </p:txBody>
      </p:sp>
    </p:spTree>
    <p:extLst>
      <p:ext uri="{BB962C8B-B14F-4D97-AF65-F5344CB8AC3E}">
        <p14:creationId xmlns:p14="http://schemas.microsoft.com/office/powerpoint/2010/main" val="317834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E0C6-AF4C-43C2-2F23-CF0F3948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X. Cận lâm sàng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384452-C5C4-2AE9-D75D-EE25DC68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84863"/>
              </p:ext>
            </p:extLst>
          </p:nvPr>
        </p:nvGraphicFramePr>
        <p:xfrm>
          <a:off x="973585" y="1824587"/>
          <a:ext cx="3243308" cy="43499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3553">
                  <a:extLst>
                    <a:ext uri="{9D8B030D-6E8A-4147-A177-3AD203B41FA5}">
                      <a16:colId xmlns:a16="http://schemas.microsoft.com/office/drawing/2014/main" val="2521707500"/>
                    </a:ext>
                  </a:extLst>
                </a:gridCol>
                <a:gridCol w="1809755">
                  <a:extLst>
                    <a:ext uri="{9D8B030D-6E8A-4147-A177-3AD203B41FA5}">
                      <a16:colId xmlns:a16="http://schemas.microsoft.com/office/drawing/2014/main" val="2920748675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RBC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4.84 M/ul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246199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>
                          <a:effectLst/>
                        </a:rPr>
                        <a:t>HGB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13.2 g/dL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83766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Hct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37.7%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255798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MCV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77.9 fL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697661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MCH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27.3 pg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173569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MCHC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35 g/dL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06851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WBC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12.26 K/ul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563294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%NEU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30.4 %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039347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#NEU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3.74 K/ul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953336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%LYM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53.3 %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53655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#LYM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6.53 K/ul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306046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b="1" dirty="0">
                          <a:effectLst/>
                        </a:rPr>
                        <a:t>PLT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400" b="0">
                          <a:effectLst/>
                        </a:rPr>
                        <a:t>428 K/ul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1911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11D039-BC00-47E8-56C3-76DCA3DA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10533"/>
              </p:ext>
            </p:extLst>
          </p:nvPr>
        </p:nvGraphicFramePr>
        <p:xfrm>
          <a:off x="5190672" y="1824587"/>
          <a:ext cx="3642610" cy="32621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8021">
                  <a:extLst>
                    <a:ext uri="{9D8B030D-6E8A-4147-A177-3AD203B41FA5}">
                      <a16:colId xmlns:a16="http://schemas.microsoft.com/office/drawing/2014/main" val="2521707500"/>
                    </a:ext>
                  </a:extLst>
                </a:gridCol>
                <a:gridCol w="2174589">
                  <a:extLst>
                    <a:ext uri="{9D8B030D-6E8A-4147-A177-3AD203B41FA5}">
                      <a16:colId xmlns:a16="http://schemas.microsoft.com/office/drawing/2014/main" val="2920748675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CRP</a:t>
                      </a:r>
                      <a:endParaRPr lang="vi-VN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1.6 mg/l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246199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AST</a:t>
                      </a:r>
                      <a:endParaRPr lang="vi-VN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26 U/L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83766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ALT</a:t>
                      </a:r>
                      <a:endParaRPr lang="vi-VN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17 U/L 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255798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Ure</a:t>
                      </a:r>
                      <a:endParaRPr lang="vi-VN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2.5 mmol/L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697661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Creatinine</a:t>
                      </a:r>
                      <a:endParaRPr lang="vi-VN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39 umol/L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173569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Na+</a:t>
                      </a:r>
                      <a:endParaRPr lang="vi-VN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137 mmol/L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06851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K+</a:t>
                      </a:r>
                      <a:endParaRPr lang="vi-VN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4 mmol/L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563294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Cl-</a:t>
                      </a:r>
                      <a:endParaRPr lang="vi-VN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105 mmol/L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039347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Calci total</a:t>
                      </a:r>
                      <a:endParaRPr lang="vi-VN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effectLst/>
                        </a:rPr>
                        <a:t>2.52 mmol/L</a:t>
                      </a:r>
                      <a:endParaRPr lang="vi-V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9533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C5ED0A-FF2F-AD60-0BB0-A30358A8251F}"/>
              </a:ext>
            </a:extLst>
          </p:cNvPr>
          <p:cNvSpPr txBox="1"/>
          <p:nvPr/>
        </p:nvSpPr>
        <p:spPr>
          <a:xfrm>
            <a:off x="5190672" y="5308847"/>
            <a:ext cx="5746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- Dòng BC, HC, TC trong giới hạn bình thường theo tuổi</a:t>
            </a:r>
            <a:br>
              <a:rPr lang="en-US" sz="1600"/>
            </a:br>
            <a:r>
              <a:rPr lang="en-US" sz="1600"/>
              <a:t>- CRP không tăng</a:t>
            </a:r>
            <a:br>
              <a:rPr lang="en-US" sz="1600"/>
            </a:br>
            <a:r>
              <a:rPr lang="en-US" sz="1600"/>
              <a:t>- Sinh hóa: bình thường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ED62-F4F9-5807-3D27-66E46853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XI. Chẩn đoán xác định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9332-D9C4-9889-A0CC-9C1C7616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D964B-E9B6-627E-1B21-C2A0EE717AFE}"/>
              </a:ext>
            </a:extLst>
          </p:cNvPr>
          <p:cNvSpPr txBox="1"/>
          <p:nvPr/>
        </p:nvSpPr>
        <p:spPr>
          <a:xfrm>
            <a:off x="1074198" y="1793289"/>
            <a:ext cx="1028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Viêm phổi kém đáp ứng điều trị – APSO type I - PDA </a:t>
            </a:r>
          </a:p>
        </p:txBody>
      </p:sp>
    </p:spTree>
    <p:extLst>
      <p:ext uri="{BB962C8B-B14F-4D97-AF65-F5344CB8AC3E}">
        <p14:creationId xmlns:p14="http://schemas.microsoft.com/office/powerpoint/2010/main" val="2284425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7986-E6AA-8214-DEBE-A4182312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XII. Điều trị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5772-43AB-185B-5975-7DD09CD1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89043"/>
            <a:ext cx="10058400" cy="4903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1. Viêm phổi kém đáp ứng điều trị: </a:t>
            </a:r>
            <a:r>
              <a:rPr lang="en-US" sz="1800"/>
              <a:t>Cephalosporin thế hệ 4: Cefepime</a:t>
            </a:r>
          </a:p>
          <a:p>
            <a:pPr marL="0" indent="0">
              <a:buNone/>
            </a:pPr>
            <a:r>
              <a:rPr lang="en-US" sz="1800" b="1"/>
              <a:t>2</a:t>
            </a:r>
            <a:r>
              <a:rPr lang="en-US" sz="1800"/>
              <a:t>. </a:t>
            </a:r>
            <a:r>
              <a:rPr lang="en-US" sz="1800" b="1"/>
              <a:t>APSO type I – PDA</a:t>
            </a:r>
          </a:p>
          <a:p>
            <a:pPr marL="0" indent="0">
              <a:buNone/>
            </a:pPr>
            <a:r>
              <a:rPr lang="en-US" sz="1800"/>
              <a:t>-</a:t>
            </a:r>
            <a:r>
              <a:rPr lang="en-US" sz="1800" b="1"/>
              <a:t> </a:t>
            </a:r>
            <a:r>
              <a:rPr lang="en-US" sz="1800"/>
              <a:t>Dinh dưỡng: đủ năng lượng, đủ nước, tránh mất nước</a:t>
            </a:r>
          </a:p>
          <a:p>
            <a:pPr>
              <a:buFontTx/>
              <a:buChar char="-"/>
            </a:pPr>
            <a:r>
              <a:rPr lang="en-US" sz="1800"/>
              <a:t>Can thiệp tạm thời</a:t>
            </a:r>
          </a:p>
          <a:p>
            <a:pPr lvl="1">
              <a:buFontTx/>
              <a:buChar char="-"/>
            </a:pPr>
            <a:r>
              <a:rPr lang="en-US" sz="1600"/>
              <a:t>BN có chỉ định can thiệp: không lỗ van ĐMP</a:t>
            </a:r>
          </a:p>
          <a:p>
            <a:pPr lvl="1">
              <a:buFontTx/>
              <a:buChar char="-"/>
            </a:pPr>
            <a:r>
              <a:rPr lang="en-US" sz="1600"/>
              <a:t>PP: Đặt stent ống ĐM (TBS tuần hoàn phổi phụ thuộc ống ĐM)</a:t>
            </a:r>
          </a:p>
          <a:p>
            <a:pPr>
              <a:buFontTx/>
              <a:buChar char="-"/>
            </a:pPr>
            <a:r>
              <a:rPr lang="en-US" sz="1800"/>
              <a:t>Theo dõi sau điều trị</a:t>
            </a:r>
          </a:p>
          <a:p>
            <a:pPr lvl="1">
              <a:buFontTx/>
              <a:buChar char="-"/>
            </a:pPr>
            <a:r>
              <a:rPr lang="en-US" sz="1600"/>
              <a:t>BN có nguy cơ hẹp stent ống ĐM sau 6 tháng → TD</a:t>
            </a:r>
          </a:p>
          <a:p>
            <a:pPr lvl="1">
              <a:buFontTx/>
              <a:buChar char="-"/>
            </a:pPr>
            <a:r>
              <a:rPr lang="en-US" sz="1600"/>
              <a:t>Aspirin</a:t>
            </a:r>
          </a:p>
          <a:p>
            <a:pPr lvl="1">
              <a:buFontTx/>
              <a:buChar char="-"/>
            </a:pPr>
            <a:r>
              <a:rPr lang="en-US" sz="1600"/>
              <a:t>Phòng ngừa viêm nội tâm mạc nhiễm trùng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	</a:t>
            </a:r>
            <a:endParaRPr lang="vi-VN" sz="1800" b="1" dirty="0"/>
          </a:p>
        </p:txBody>
      </p:sp>
    </p:spTree>
    <p:extLst>
      <p:ext uri="{BB962C8B-B14F-4D97-AF65-F5344CB8AC3E}">
        <p14:creationId xmlns:p14="http://schemas.microsoft.com/office/powerpoint/2010/main" val="2368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B1D5-C4B0-2377-D96B-56069CF0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II. Lí do nhập viện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81F7-48AD-9860-D968-034192AC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Tím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952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1B65-B5C9-7E0A-4E3B-E4FF9907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III. Bệnh sử: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E7AA-A6EB-55B1-F3E6-2B2A874F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Mẹ bé khai bệnh, </a:t>
            </a:r>
            <a:r>
              <a:rPr lang="vi-VN" err="1"/>
              <a:t>bệnh</a:t>
            </a:r>
            <a:r>
              <a:rPr lang="vi-VN"/>
              <a:t> </a:t>
            </a:r>
            <a:r>
              <a:rPr lang="en-US" dirty="0"/>
              <a:t>8</a:t>
            </a:r>
            <a:r>
              <a:rPr lang="vi-VN"/>
              <a:t> </a:t>
            </a:r>
            <a:r>
              <a:rPr lang="vi-VN" err="1"/>
              <a:t>ngày</a:t>
            </a:r>
            <a:r>
              <a:rPr lang="en-US"/>
              <a:t>:</a:t>
            </a:r>
          </a:p>
          <a:p>
            <a:r>
              <a:rPr lang="en-US"/>
              <a:t>N1: bé ho đàm lượng nhiều kèm khò khè, không sốt, bú khá </a:t>
            </a:r>
            <a:r>
              <a:rPr lang="en-US">
                <a:cs typeface="Calibri" panose="020F0502020204030204" pitchFamily="34" charset="0"/>
              </a:rPr>
              <a:t>→ nhập BV tỉnh, chẩn đoán Viêm phổi – TBS</a:t>
            </a:r>
          </a:p>
          <a:p>
            <a:r>
              <a:rPr lang="en-US">
                <a:cs typeface="Calibri" panose="020F0502020204030204" pitchFamily="34" charset="0"/>
              </a:rPr>
              <a:t>N2-N4: giảm ho, hết khò khè</a:t>
            </a:r>
          </a:p>
          <a:p>
            <a:r>
              <a:rPr lang="en-US">
                <a:cs typeface="Calibri" panose="020F0502020204030204" pitchFamily="34" charset="0"/>
              </a:rPr>
              <a:t>N5-N8: ho, khò khè trở lại kèm tím môi → chuyển BVNĐ2 (không ghi nhận giấy chuyển viện)</a:t>
            </a:r>
          </a:p>
          <a:p>
            <a:pPr lvl="1"/>
            <a:r>
              <a:rPr lang="en-US">
                <a:cs typeface="Calibri" panose="020F0502020204030204" pitchFamily="34" charset="0"/>
              </a:rPr>
              <a:t>Đã dùng Cefotaxime (TM) 7 ngày</a:t>
            </a:r>
          </a:p>
          <a:p>
            <a:r>
              <a:rPr lang="vi-VN">
                <a:sym typeface="Wingdings" panose="05000000000000000000" pitchFamily="2" charset="2"/>
              </a:rPr>
              <a:t>Trong </a:t>
            </a:r>
            <a:r>
              <a:rPr lang="vi-VN" dirty="0">
                <a:sym typeface="Wingdings" panose="05000000000000000000" pitchFamily="2" charset="2"/>
              </a:rPr>
              <a:t>quá trình </a:t>
            </a:r>
            <a:r>
              <a:rPr lang="vi-VN" err="1">
                <a:sym typeface="Wingdings" panose="05000000000000000000" pitchFamily="2" charset="2"/>
              </a:rPr>
              <a:t>bệnh</a:t>
            </a:r>
            <a:r>
              <a:rPr lang="vi-VN">
                <a:sym typeface="Wingdings" panose="05000000000000000000" pitchFamily="2" charset="2"/>
              </a:rPr>
              <a:t>:</a:t>
            </a:r>
            <a:r>
              <a:rPr lang="en-US">
                <a:sym typeface="Wingdings" panose="05000000000000000000" pitchFamily="2" charset="2"/>
              </a:rPr>
              <a:t> không thở mệt, không vã mồ hôi khi bú, không nôn ói, tiêu tiểu bình thường</a:t>
            </a:r>
          </a:p>
          <a:p>
            <a:pPr marL="0" indent="0">
              <a:buNone/>
            </a:pP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5311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D26-431B-E977-481A-62999C68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III. Bệnh sử: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57C3-83D4-ECDF-8C53-540F8461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b="1" dirty="0"/>
              <a:t>Tình trạng lúc nhập viện:</a:t>
            </a:r>
          </a:p>
          <a:p>
            <a:pPr lvl="1"/>
            <a:r>
              <a:rPr lang="vi-VN" dirty="0"/>
              <a:t>Tỉnh</a:t>
            </a:r>
            <a:r>
              <a:rPr lang="vi-VN"/>
              <a:t>, </a:t>
            </a:r>
            <a:r>
              <a:rPr lang="en-US"/>
              <a:t>môi tím</a:t>
            </a:r>
            <a:r>
              <a:rPr lang="vi-VN"/>
              <a:t>/</a:t>
            </a:r>
            <a:r>
              <a:rPr lang="vi-VN" dirty="0"/>
              <a:t>khí trời</a:t>
            </a:r>
          </a:p>
          <a:p>
            <a:pPr lvl="1"/>
            <a:r>
              <a:rPr lang="vi-VN"/>
              <a:t>Mạch rõ</a:t>
            </a:r>
            <a:r>
              <a:rPr lang="en-US"/>
              <a:t> tứ chi</a:t>
            </a:r>
            <a:r>
              <a:rPr lang="vi-VN"/>
              <a:t>, </a:t>
            </a:r>
            <a:r>
              <a:rPr lang="vi-VN" dirty="0"/>
              <a:t>CRT &lt; 2s</a:t>
            </a:r>
          </a:p>
          <a:p>
            <a:pPr lvl="1"/>
            <a:r>
              <a:rPr lang="vi-VN"/>
              <a:t>SpO2 </a:t>
            </a:r>
            <a:r>
              <a:rPr lang="en-US"/>
              <a:t>77</a:t>
            </a:r>
            <a:r>
              <a:rPr lang="vi-VN"/>
              <a:t>%</a:t>
            </a:r>
            <a:endParaRPr lang="vi-VN" dirty="0"/>
          </a:p>
          <a:p>
            <a:pPr lvl="1"/>
            <a:r>
              <a:rPr lang="vi-VN" dirty="0"/>
              <a:t>Sinh hiệu: 	</a:t>
            </a:r>
            <a:r>
              <a:rPr lang="vi-VN" err="1"/>
              <a:t>Mạch</a:t>
            </a:r>
            <a:r>
              <a:rPr lang="vi-VN"/>
              <a:t> 1</a:t>
            </a:r>
            <a:r>
              <a:rPr lang="en-US"/>
              <a:t>62</a:t>
            </a:r>
            <a:r>
              <a:rPr lang="vi-VN"/>
              <a:t> </a:t>
            </a:r>
            <a:r>
              <a:rPr lang="vi-VN" dirty="0"/>
              <a:t>l/ph		Nhiệt </a:t>
            </a:r>
            <a:r>
              <a:rPr lang="vi-VN" err="1"/>
              <a:t>độ</a:t>
            </a:r>
            <a:r>
              <a:rPr lang="vi-VN"/>
              <a:t> </a:t>
            </a:r>
            <a:r>
              <a:rPr lang="en-US"/>
              <a:t>37</a:t>
            </a:r>
            <a:r>
              <a:rPr lang="vi-VN"/>
              <a:t>oC</a:t>
            </a:r>
            <a:endParaRPr lang="vi-VN" dirty="0"/>
          </a:p>
          <a:p>
            <a:pPr marL="457200" lvl="1" indent="0">
              <a:buNone/>
            </a:pPr>
            <a:r>
              <a:rPr lang="vi-VN" dirty="0"/>
              <a:t>			Nhịp thở</a:t>
            </a:r>
            <a:r>
              <a:rPr lang="vi-VN"/>
              <a:t>: </a:t>
            </a:r>
            <a:r>
              <a:rPr lang="en-US"/>
              <a:t>40</a:t>
            </a:r>
            <a:r>
              <a:rPr lang="vi-VN"/>
              <a:t> </a:t>
            </a:r>
            <a:r>
              <a:rPr lang="vi-VN" dirty="0"/>
              <a:t>l/</a:t>
            </a:r>
            <a:r>
              <a:rPr lang="vi-VN"/>
              <a:t>ph                 </a:t>
            </a:r>
            <a:endParaRPr lang="en-US" dirty="0"/>
          </a:p>
          <a:p>
            <a:pPr marL="800100" lvl="1" indent="-342900"/>
            <a:r>
              <a:rPr lang="vi-VN"/>
              <a:t>Chiều </a:t>
            </a:r>
            <a:r>
              <a:rPr lang="en-US"/>
              <a:t>dài:</a:t>
            </a:r>
            <a:r>
              <a:rPr lang="vi-VN"/>
              <a:t> </a:t>
            </a:r>
            <a:r>
              <a:rPr lang="en-US"/>
              <a:t>55</a:t>
            </a:r>
            <a:r>
              <a:rPr lang="vi-VN"/>
              <a:t> </a:t>
            </a:r>
            <a:r>
              <a:rPr lang="vi-VN" dirty="0"/>
              <a:t>cm              </a:t>
            </a:r>
            <a:r>
              <a:rPr lang="vi-VN"/>
              <a:t>Cân nặng</a:t>
            </a:r>
            <a:r>
              <a:rPr lang="en-US"/>
              <a:t>:</a:t>
            </a:r>
            <a:r>
              <a:rPr lang="vi-VN"/>
              <a:t> </a:t>
            </a:r>
            <a:r>
              <a:rPr lang="en-US"/>
              <a:t>4.5</a:t>
            </a:r>
            <a:r>
              <a:rPr lang="vi-VN"/>
              <a:t> </a:t>
            </a:r>
            <a:r>
              <a:rPr lang="vi-VN" dirty="0"/>
              <a:t>kg</a:t>
            </a:r>
          </a:p>
          <a:p>
            <a:pPr lvl="1"/>
            <a:r>
              <a:rPr lang="vi-VN" dirty="0"/>
              <a:t>Tim đều, T1,T2 </a:t>
            </a:r>
            <a:r>
              <a:rPr lang="vi-VN" dirty="0" err="1"/>
              <a:t>rõ</a:t>
            </a:r>
            <a:r>
              <a:rPr lang="vi-VN"/>
              <a:t>, </a:t>
            </a:r>
            <a:r>
              <a:rPr lang="en-US"/>
              <a:t>ATTT 3/6 dưới đòn (T)</a:t>
            </a:r>
          </a:p>
          <a:p>
            <a:pPr lvl="1"/>
            <a:r>
              <a:rPr lang="vi-VN"/>
              <a:t>Thở </a:t>
            </a:r>
            <a:r>
              <a:rPr lang="vi-VN" dirty="0"/>
              <a:t>đều</a:t>
            </a:r>
            <a:r>
              <a:rPr lang="vi-VN"/>
              <a:t>, </a:t>
            </a:r>
            <a:r>
              <a:rPr lang="en-US"/>
              <a:t>co lõm nhẹ 40 l/ph, phổi ít ran ẩm</a:t>
            </a:r>
          </a:p>
          <a:p>
            <a:pPr lvl="1"/>
            <a:r>
              <a:rPr lang="vi-VN"/>
              <a:t>Bụng mềm</a:t>
            </a:r>
            <a:endParaRPr lang="en-US"/>
          </a:p>
          <a:p>
            <a:pPr lvl="1"/>
            <a:r>
              <a:rPr lang="en-US"/>
              <a:t>Thóp phẳng</a:t>
            </a:r>
          </a:p>
          <a:p>
            <a:pPr lvl="1"/>
            <a:r>
              <a:rPr lang="en-US"/>
              <a:t>Các cơ quan khác chưa ghi nhận bất thường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3334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F4A2-8D4D-5ADD-80E2-38A54CBE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IV. 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88B2-BF2F-198D-0407-29A5EDBD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1. </a:t>
            </a:r>
            <a:r>
              <a:rPr lang="vi-VN" b="1"/>
              <a:t>Sản khoa:</a:t>
            </a:r>
            <a:endParaRPr lang="en-US" b="1"/>
          </a:p>
          <a:p>
            <a:pPr marL="365760" lvl="1" indent="0">
              <a:buNone/>
            </a:pPr>
            <a:r>
              <a:rPr lang="en-US"/>
              <a:t>C</a:t>
            </a:r>
            <a:r>
              <a:rPr lang="vi-VN"/>
              <a:t>on </a:t>
            </a:r>
            <a:r>
              <a:rPr lang="en-US"/>
              <a:t>lần 1, PARA 0101</a:t>
            </a:r>
            <a:r>
              <a:rPr lang="vi-VN"/>
              <a:t>, sinh </a:t>
            </a:r>
            <a:r>
              <a:rPr lang="en-US"/>
              <a:t>thường</a:t>
            </a:r>
            <a:r>
              <a:rPr lang="vi-VN"/>
              <a:t> 3</a:t>
            </a:r>
            <a:r>
              <a:rPr lang="en-US"/>
              <a:t>6</a:t>
            </a:r>
            <a:r>
              <a:rPr lang="vi-VN"/>
              <a:t> tuần</a:t>
            </a:r>
            <a:r>
              <a:rPr lang="en-US"/>
              <a:t> (ối vỡ non), </a:t>
            </a:r>
            <a:r>
              <a:rPr lang="vi-VN"/>
              <a:t>cân </a:t>
            </a:r>
            <a:r>
              <a:rPr lang="vi-VN" dirty="0"/>
              <a:t>nặng lúc </a:t>
            </a:r>
            <a:r>
              <a:rPr lang="vi-VN"/>
              <a:t>sinh </a:t>
            </a:r>
            <a:r>
              <a:rPr lang="en-US"/>
              <a:t>2,5</a:t>
            </a:r>
            <a:r>
              <a:rPr lang="vi-VN"/>
              <a:t>kg</a:t>
            </a:r>
            <a:r>
              <a:rPr lang="en-US"/>
              <a:t>, sau sinh nằm viện 7 ngày vì vàng da</a:t>
            </a:r>
          </a:p>
          <a:p>
            <a:pPr marL="365760" lvl="1" indent="0">
              <a:buNone/>
            </a:pPr>
            <a:r>
              <a:rPr lang="en-US"/>
              <a:t>Không ghi nhận bất thường tiền sản, mẹ không ĐTĐ thai kì, không nhiễm trùng, không sử dụng thuốc trong quá trình mang thai</a:t>
            </a:r>
            <a:endParaRPr lang="vi-VN" dirty="0"/>
          </a:p>
          <a:p>
            <a:pPr marL="0" indent="0">
              <a:buNone/>
            </a:pPr>
            <a:r>
              <a:rPr lang="en-US" b="1"/>
              <a:t>2. </a:t>
            </a:r>
            <a:r>
              <a:rPr lang="vi-VN" b="1"/>
              <a:t>Phát </a:t>
            </a:r>
            <a:r>
              <a:rPr lang="vi-VN" b="1" dirty="0"/>
              <a:t>triển tâm thần vận </a:t>
            </a:r>
            <a:r>
              <a:rPr lang="vi-VN" b="1" dirty="0" err="1"/>
              <a:t>động</a:t>
            </a:r>
            <a:r>
              <a:rPr lang="vi-VN" b="1"/>
              <a:t>: </a:t>
            </a:r>
            <a:r>
              <a:rPr lang="en-US"/>
              <a:t>nắm vật trong tay, nhìn chăm chú</a:t>
            </a:r>
            <a:endParaRPr lang="vi-VN" dirty="0"/>
          </a:p>
          <a:p>
            <a:pPr marL="0" indent="0">
              <a:buNone/>
            </a:pPr>
            <a:r>
              <a:rPr lang="en-US" b="1"/>
              <a:t>3. </a:t>
            </a:r>
            <a:r>
              <a:rPr lang="vi-VN" b="1"/>
              <a:t>Tiêm </a:t>
            </a:r>
            <a:r>
              <a:rPr lang="vi-VN" b="1" dirty="0"/>
              <a:t>chủng</a:t>
            </a:r>
            <a:r>
              <a:rPr lang="vi-VN" b="1"/>
              <a:t>: </a:t>
            </a:r>
            <a:r>
              <a:rPr lang="en-US"/>
              <a:t>Lao, VGB, 6-in-1 (2 tháng tuổi)</a:t>
            </a:r>
            <a:endParaRPr lang="vi-VN" dirty="0"/>
          </a:p>
          <a:p>
            <a:pPr marL="0" indent="0">
              <a:buNone/>
            </a:pPr>
            <a:r>
              <a:rPr lang="en-US" b="1"/>
              <a:t>4. </a:t>
            </a:r>
            <a:r>
              <a:rPr lang="vi-VN" b="1"/>
              <a:t>Dinh </a:t>
            </a:r>
            <a:r>
              <a:rPr lang="vi-VN" b="1" dirty="0"/>
              <a:t>dưỡng</a:t>
            </a:r>
            <a:r>
              <a:rPr lang="vi-VN" b="1"/>
              <a:t>: </a:t>
            </a:r>
            <a:r>
              <a:rPr lang="en-US"/>
              <a:t>bú mẹ hoàn toàn, 10 phút/cữ, sau bú bé ngủ êm 2-3h</a:t>
            </a:r>
          </a:p>
          <a:p>
            <a:pPr marL="0" indent="0">
              <a:buNone/>
            </a:pPr>
            <a:r>
              <a:rPr lang="en-US" b="1"/>
              <a:t>5. </a:t>
            </a:r>
            <a:r>
              <a:rPr lang="vi-VN" b="1"/>
              <a:t>Dị </a:t>
            </a:r>
            <a:r>
              <a:rPr lang="vi-VN" b="1" dirty="0"/>
              <a:t>ứng: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vi-VN" dirty="0"/>
              <a:t>dị ứng với thức ăn, </a:t>
            </a:r>
            <a:r>
              <a:rPr lang="en-US" dirty="0" err="1"/>
              <a:t>thuốc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795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8730-5B8A-E1AC-77EA-38F8B1FE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IV. 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B055-BD8E-F0F6-73E9-4FDCCF33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975"/>
            <a:ext cx="10515600" cy="408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6. Bệnh </a:t>
            </a:r>
            <a:r>
              <a:rPr lang="vi-VN" b="1"/>
              <a:t>lý:</a:t>
            </a:r>
            <a:endParaRPr lang="en-US" b="1"/>
          </a:p>
          <a:p>
            <a:pPr marL="0" indent="0">
              <a:buNone/>
            </a:pPr>
            <a:r>
              <a:rPr lang="en-US"/>
              <a:t>Chẩn đoán TBS: Không lỗ van ĐMP + thông liên thất (APSO) sau sinh tại BV tỉnh, không tím, không theo dõi. Hẹn 3 tháng tuổi tái khám tim</a:t>
            </a:r>
          </a:p>
          <a:p>
            <a:pPr marL="0" indent="0">
              <a:buNone/>
            </a:pPr>
            <a:r>
              <a:rPr lang="en-US"/>
              <a:t>Hay bị nghẹt mũi, chảy mũi</a:t>
            </a:r>
          </a:p>
          <a:p>
            <a:pPr marL="0" indent="0">
              <a:buNone/>
            </a:pPr>
            <a:r>
              <a:rPr lang="vi-VN" b="1"/>
              <a:t>7</a:t>
            </a:r>
            <a:r>
              <a:rPr lang="vi-VN" b="1" dirty="0"/>
              <a:t>. Tiền căn gia đình: </a:t>
            </a:r>
            <a:r>
              <a:rPr lang="vi-VN" dirty="0"/>
              <a:t>chưa ghi </a:t>
            </a:r>
            <a:r>
              <a:rPr lang="vi-VN"/>
              <a:t>nhận </a:t>
            </a:r>
            <a:r>
              <a:rPr lang="en-US"/>
              <a:t>tiền căn gia đình có bệnh TBS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4656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AD89-C8EA-EB70-9DFB-58F12CC8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V. </a:t>
            </a:r>
            <a:r>
              <a:rPr lang="vi-VN" dirty="0" err="1"/>
              <a:t>Khám</a:t>
            </a:r>
            <a:r>
              <a:rPr lang="vi-VN" dirty="0"/>
              <a:t> </a:t>
            </a:r>
            <a:r>
              <a:rPr lang="vi-VN" b="0" dirty="0"/>
              <a:t>(</a:t>
            </a:r>
            <a:r>
              <a:rPr lang="vi-VN" b="0" dirty="0" err="1"/>
              <a:t>lúc</a:t>
            </a:r>
            <a:r>
              <a:rPr lang="vi-VN" b="0" dirty="0"/>
              <a:t> 8h </a:t>
            </a:r>
            <a:r>
              <a:rPr lang="vi-VN" b="0" err="1"/>
              <a:t>ngày</a:t>
            </a:r>
            <a:r>
              <a:rPr lang="vi-VN" b="0"/>
              <a:t> </a:t>
            </a:r>
            <a:r>
              <a:rPr lang="en-US" b="0"/>
              <a:t>07</a:t>
            </a:r>
            <a:r>
              <a:rPr lang="vi-VN" b="0"/>
              <a:t>/</a:t>
            </a:r>
            <a:r>
              <a:rPr lang="en-US" b="0"/>
              <a:t>1</a:t>
            </a:r>
            <a:r>
              <a:rPr lang="en-US" b="0" dirty="0"/>
              <a:t>1</a:t>
            </a:r>
            <a:r>
              <a:rPr lang="vi-VN" b="0"/>
              <a:t>/2022</a:t>
            </a:r>
            <a:r>
              <a:rPr lang="vi-VN" b="0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1DE-36CD-3942-CBCC-6F0DC685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070"/>
            <a:ext cx="10515600" cy="46912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1. </a:t>
            </a:r>
            <a:r>
              <a:rPr lang="vi-VN" b="1"/>
              <a:t>Tổng </a:t>
            </a:r>
            <a:r>
              <a:rPr lang="vi-VN" b="1" dirty="0"/>
              <a:t>trạng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vi-VN" err="1"/>
              <a:t>Bé</a:t>
            </a:r>
            <a:r>
              <a:rPr lang="vi-VN"/>
              <a:t> tỉnh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-</a:t>
            </a:r>
            <a:r>
              <a:rPr lang="en-US" dirty="0"/>
              <a:t> </a:t>
            </a:r>
            <a:r>
              <a:rPr lang="vi-VN"/>
              <a:t>Môi tím</a:t>
            </a:r>
            <a:r>
              <a:rPr lang="vi-VN" dirty="0"/>
              <a:t>/</a:t>
            </a:r>
            <a:r>
              <a:rPr lang="vi-VN" dirty="0" err="1"/>
              <a:t>khí</a:t>
            </a:r>
            <a:r>
              <a:rPr lang="vi-VN" dirty="0"/>
              <a:t> </a:t>
            </a:r>
            <a:r>
              <a:rPr lang="vi-VN" dirty="0" err="1"/>
              <a:t>trời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-</a:t>
            </a:r>
            <a:r>
              <a:rPr lang="en-US" dirty="0"/>
              <a:t> </a:t>
            </a:r>
            <a:r>
              <a:rPr lang="vi-VN" dirty="0"/>
              <a:t>Sinh hiệu: Mạch</a:t>
            </a:r>
            <a:r>
              <a:rPr lang="vi-VN"/>
              <a:t>: 1</a:t>
            </a:r>
            <a:r>
              <a:rPr lang="en-US"/>
              <a:t>2</a:t>
            </a:r>
            <a:r>
              <a:rPr lang="vi-VN"/>
              <a:t>0 </a:t>
            </a:r>
            <a:r>
              <a:rPr lang="vi-VN" dirty="0"/>
              <a:t>lần/phút	</a:t>
            </a:r>
            <a:r>
              <a:rPr lang="en-US" dirty="0"/>
              <a:t>       </a:t>
            </a:r>
            <a:r>
              <a:rPr lang="vi-VN" dirty="0"/>
              <a:t>Nhịp thở</a:t>
            </a:r>
            <a:r>
              <a:rPr lang="vi-VN"/>
              <a:t>: </a:t>
            </a:r>
            <a:r>
              <a:rPr lang="en-US"/>
              <a:t>42</a:t>
            </a:r>
            <a:r>
              <a:rPr lang="vi-VN"/>
              <a:t> </a:t>
            </a:r>
            <a:r>
              <a:rPr lang="vi-VN" dirty="0"/>
              <a:t>lần/phút</a:t>
            </a:r>
          </a:p>
          <a:p>
            <a:pPr marL="0" indent="0">
              <a:buNone/>
            </a:pPr>
            <a:r>
              <a:rPr lang="vi-VN"/>
              <a:t>               </a:t>
            </a:r>
            <a:r>
              <a:rPr lang="en-US"/>
              <a:t>    </a:t>
            </a:r>
            <a:r>
              <a:rPr lang="vi-VN"/>
              <a:t>Nhiệt </a:t>
            </a:r>
            <a:r>
              <a:rPr lang="vi-VN" dirty="0"/>
              <a:t>độ</a:t>
            </a:r>
            <a:r>
              <a:rPr lang="vi-VN"/>
              <a:t>: 37oC</a:t>
            </a:r>
            <a:r>
              <a:rPr lang="vi-VN" dirty="0"/>
              <a:t>	</a:t>
            </a:r>
            <a:r>
              <a:rPr lang="vi-VN"/>
              <a:t>       </a:t>
            </a:r>
            <a:r>
              <a:rPr lang="en-US"/>
              <a:t>	       </a:t>
            </a:r>
            <a:r>
              <a:rPr lang="vi-VN"/>
              <a:t>SpO2 </a:t>
            </a:r>
            <a:r>
              <a:rPr lang="en-US"/>
              <a:t>tay (P) = chân = 82%</a:t>
            </a:r>
          </a:p>
          <a:p>
            <a:pPr marL="0" indent="0">
              <a:buNone/>
            </a:pPr>
            <a:r>
              <a:rPr lang="vi-VN"/>
              <a:t>-</a:t>
            </a:r>
            <a:r>
              <a:rPr lang="en-US"/>
              <a:t> </a:t>
            </a:r>
            <a:r>
              <a:rPr lang="vi-VN"/>
              <a:t>Chi </a:t>
            </a:r>
            <a:r>
              <a:rPr lang="vi-VN" dirty="0"/>
              <a:t>ấm, mạch tứ chi rõ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vi-VN"/>
              <a:t>CRT &lt; 2s</a:t>
            </a:r>
            <a:endParaRPr lang="en-US"/>
          </a:p>
          <a:p>
            <a:pPr marL="0" indent="0">
              <a:buNone/>
            </a:pPr>
            <a:r>
              <a:rPr lang="en-US"/>
              <a:t>- Không dị hình</a:t>
            </a:r>
            <a:endParaRPr lang="en-US" dirty="0"/>
          </a:p>
          <a:p>
            <a:pPr marL="0" indent="0">
              <a:buNone/>
            </a:pPr>
            <a:r>
              <a:rPr lang="en-US"/>
              <a:t>- </a:t>
            </a:r>
            <a:r>
              <a:rPr lang="vi-VN"/>
              <a:t>Không </a:t>
            </a:r>
            <a:r>
              <a:rPr lang="en-US"/>
              <a:t>tím đầu chi, không </a:t>
            </a:r>
            <a:r>
              <a:rPr lang="vi-VN"/>
              <a:t>ban </a:t>
            </a:r>
            <a:r>
              <a:rPr lang="vi-VN" dirty="0"/>
              <a:t>da, </a:t>
            </a:r>
            <a:r>
              <a:rPr lang="vi-VN"/>
              <a:t>không xuất </a:t>
            </a:r>
            <a:r>
              <a:rPr lang="vi-VN" dirty="0"/>
              <a:t>huyết </a:t>
            </a:r>
            <a:r>
              <a:rPr lang="vi-VN" err="1"/>
              <a:t>dưới</a:t>
            </a:r>
            <a:r>
              <a:rPr lang="vi-VN"/>
              <a:t> da</a:t>
            </a:r>
            <a:r>
              <a:rPr lang="en-US"/>
              <a:t>, không phù</a:t>
            </a:r>
            <a:endParaRPr lang="en-US" dirty="0"/>
          </a:p>
          <a:p>
            <a:pPr marL="0" indent="0">
              <a:buNone/>
            </a:pPr>
            <a:r>
              <a:rPr lang="en-US"/>
              <a:t>- Mắt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trũng</a:t>
            </a:r>
            <a:r>
              <a:rPr lang="en-US" dirty="0"/>
              <a:t>, </a:t>
            </a:r>
            <a:r>
              <a:rPr lang="en-US" dirty="0" err="1"/>
              <a:t>véo</a:t>
            </a:r>
            <a:r>
              <a:rPr lang="en-US" dirty="0"/>
              <a:t> da (-)</a:t>
            </a:r>
            <a:endParaRPr lang="vi-VN" dirty="0"/>
          </a:p>
          <a:p>
            <a:pPr marL="0" indent="0">
              <a:buNone/>
            </a:pPr>
            <a:r>
              <a:rPr lang="en-US"/>
              <a:t>- </a:t>
            </a:r>
            <a:r>
              <a:rPr lang="vi-VN"/>
              <a:t>Cân </a:t>
            </a:r>
            <a:r>
              <a:rPr lang="vi-VN" dirty="0"/>
              <a:t>nặng</a:t>
            </a:r>
            <a:r>
              <a:rPr lang="vi-VN"/>
              <a:t>: </a:t>
            </a:r>
            <a:r>
              <a:rPr lang="en-US"/>
              <a:t>4.5</a:t>
            </a:r>
            <a:r>
              <a:rPr lang="vi-VN"/>
              <a:t> </a:t>
            </a:r>
            <a:r>
              <a:rPr lang="vi-VN" dirty="0"/>
              <a:t>kg, </a:t>
            </a:r>
            <a:r>
              <a:rPr lang="vi-VN"/>
              <a:t>chiều </a:t>
            </a:r>
            <a:r>
              <a:rPr lang="en-US"/>
              <a:t>dài</a:t>
            </a:r>
            <a:r>
              <a:rPr lang="vi-VN"/>
              <a:t> </a:t>
            </a:r>
            <a:r>
              <a:rPr lang="en-US"/>
              <a:t>55</a:t>
            </a:r>
            <a:r>
              <a:rPr lang="vi-VN"/>
              <a:t> </a:t>
            </a:r>
            <a:r>
              <a:rPr lang="vi-VN" dirty="0"/>
              <a:t>cm </a:t>
            </a:r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	WH</a:t>
            </a:r>
            <a:r>
              <a:rPr lang="en-US">
                <a:sym typeface="Wingdings" panose="05000000000000000000" pitchFamily="2" charset="2"/>
              </a:rPr>
              <a:t>= -0.22z;</a:t>
            </a:r>
            <a:r>
              <a:rPr lang="en-US" dirty="0">
                <a:sym typeface="Wingdings" panose="05000000000000000000" pitchFamily="2" charset="2"/>
              </a:rPr>
              <a:t>	HA </a:t>
            </a:r>
            <a:r>
              <a:rPr lang="en-US">
                <a:sym typeface="Wingdings" panose="05000000000000000000" pitchFamily="2" charset="2"/>
              </a:rPr>
              <a:t>= -1.71z </a:t>
            </a:r>
            <a:r>
              <a:rPr lang="en-US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→ không suy dinh dưỡng</a:t>
            </a:r>
            <a:endParaRPr lang="vi-VN" dirty="0">
              <a:latin typeface="+mj-lt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733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3762-4940-DEC8-10B7-F6BA1B3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V. Khám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E164-4044-8661-B5F8-70F3E6CB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/>
              <a:t>2. Đầu mặt cổ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vi-VN"/>
              <a:t>Cân </a:t>
            </a:r>
            <a:r>
              <a:rPr lang="vi-VN" dirty="0"/>
              <a:t>đối</a:t>
            </a:r>
            <a:endParaRPr lang="vi-V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vi-VN"/>
              <a:t>- </a:t>
            </a:r>
            <a:r>
              <a:rPr lang="en-US"/>
              <a:t>Niêm mạc mắt hồng</a:t>
            </a:r>
          </a:p>
          <a:p>
            <a:pPr marL="0" indent="0">
              <a:buNone/>
            </a:pPr>
            <a:r>
              <a:rPr lang="vi-VN"/>
              <a:t>- </a:t>
            </a:r>
            <a:r>
              <a:rPr lang="vi-VN" dirty="0"/>
              <a:t>Không </a:t>
            </a:r>
            <a:r>
              <a:rPr lang="vi-VN"/>
              <a:t>chảy </a:t>
            </a:r>
            <a:r>
              <a:rPr lang="en-US"/>
              <a:t>nước</a:t>
            </a:r>
            <a:r>
              <a:rPr lang="vi-VN"/>
              <a:t> </a:t>
            </a:r>
            <a:r>
              <a:rPr lang="vi-VN" dirty="0"/>
              <a:t>mũi, họng không viêm đỏ, không loét, amidan không sưng</a:t>
            </a:r>
          </a:p>
          <a:p>
            <a:pPr marL="0" indent="0">
              <a:buNone/>
            </a:pPr>
            <a:r>
              <a:rPr lang="vi-VN" dirty="0"/>
              <a:t>- Môi không khô, lưỡi không dơ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8515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C2-B7-Bệnh học mô kẽ, màng phổi</Template>
  <TotalTime>852</TotalTime>
  <Words>1910</Words>
  <Application>Microsoft Office PowerPoint</Application>
  <PresentationFormat>Widescreen</PresentationFormat>
  <Paragraphs>251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</vt:lpstr>
      <vt:lpstr>Calibri</vt:lpstr>
      <vt:lpstr>Tahoma</vt:lpstr>
      <vt:lpstr>Times New Roman</vt:lpstr>
      <vt:lpstr>Wingdings 2</vt:lpstr>
      <vt:lpstr>Flow</vt:lpstr>
      <vt:lpstr>Bệnh án</vt:lpstr>
      <vt:lpstr>I. Hành Chính</vt:lpstr>
      <vt:lpstr>II. Lí do nhập viện</vt:lpstr>
      <vt:lpstr>III. Bệnh sử:</vt:lpstr>
      <vt:lpstr>III. Bệnh sử:</vt:lpstr>
      <vt:lpstr>IV. Tiền căn</vt:lpstr>
      <vt:lpstr>IV. Tiền căn</vt:lpstr>
      <vt:lpstr>V. Khám (lúc 8h ngày 07/11/2022) </vt:lpstr>
      <vt:lpstr>V. Khám</vt:lpstr>
      <vt:lpstr>V. Khám</vt:lpstr>
      <vt:lpstr>V. Khám</vt:lpstr>
      <vt:lpstr>VI. Tóm tắt bệnh án</vt:lpstr>
      <vt:lpstr>VII. Đặt vấn đề</vt:lpstr>
      <vt:lpstr>VIII. Chẩn đoán</vt:lpstr>
      <vt:lpstr>IX. Biện luận</vt:lpstr>
      <vt:lpstr>IX. Biện luận</vt:lpstr>
      <vt:lpstr>IX. Biện luận</vt:lpstr>
      <vt:lpstr>IX. Biện luận</vt:lpstr>
      <vt:lpstr>IX. Biện luận</vt:lpstr>
      <vt:lpstr>IX. Biện luận</vt:lpstr>
      <vt:lpstr>IX. Biện luận</vt:lpstr>
      <vt:lpstr>IX. Biện luận</vt:lpstr>
      <vt:lpstr>X. Cận lâm sàng</vt:lpstr>
      <vt:lpstr>X. Cận lâm sàng</vt:lpstr>
      <vt:lpstr>XI. Chẩn đoán xác định</vt:lpstr>
      <vt:lpstr>XII. Điều trị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Tím</dc:title>
  <dc:creator>Phạm Tuấn Thành</dc:creator>
  <cp:lastModifiedBy>Thong Hoang - Y17</cp:lastModifiedBy>
  <cp:revision>40</cp:revision>
  <dcterms:created xsi:type="dcterms:W3CDTF">2022-05-09T16:53:27Z</dcterms:created>
  <dcterms:modified xsi:type="dcterms:W3CDTF">2022-11-12T05:27:18Z</dcterms:modified>
</cp:coreProperties>
</file>