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85" r:id="rId9"/>
    <p:sldId id="271" r:id="rId10"/>
    <p:sldId id="273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6" r:id="rId19"/>
    <p:sldId id="280" r:id="rId20"/>
    <p:sldId id="284" r:id="rId21"/>
    <p:sldId id="287" r:id="rId22"/>
    <p:sldId id="28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CC592-C910-4111-9228-52BAE74A98A8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E9FC4-970A-42AF-96EE-3476F7D9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32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Toan</a:t>
            </a:r>
            <a:r>
              <a:rPr lang="en-US" dirty="0" smtClean="0"/>
              <a:t> </a:t>
            </a:r>
            <a:r>
              <a:rPr lang="en-US" dirty="0" err="1" smtClean="0"/>
              <a:t>hh</a:t>
            </a:r>
            <a:r>
              <a:rPr lang="en-US" dirty="0" smtClean="0"/>
              <a:t>, </a:t>
            </a:r>
            <a:r>
              <a:rPr lang="en-US" dirty="0" err="1" smtClean="0"/>
              <a:t>kiềm</a:t>
            </a:r>
            <a:r>
              <a:rPr lang="en-US" baseline="0" dirty="0" smtClean="0"/>
              <a:t> CH. </a:t>
            </a:r>
            <a:r>
              <a:rPr lang="en-US" baseline="0" dirty="0" err="1" smtClean="0"/>
              <a:t>Toan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9FC4-970A-42AF-96EE-3476F7D940E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7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2D65-FE55-4C05-8715-3CF67ADB17F8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A1A8-E5A0-4EAB-A217-054EE6FF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2D65-FE55-4C05-8715-3CF67ADB17F8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A1A8-E5A0-4EAB-A217-054EE6FF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8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2D65-FE55-4C05-8715-3CF67ADB17F8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A1A8-E5A0-4EAB-A217-054EE6FF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9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2D65-FE55-4C05-8715-3CF67ADB17F8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A1A8-E5A0-4EAB-A217-054EE6FF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8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2D65-FE55-4C05-8715-3CF67ADB17F8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A1A8-E5A0-4EAB-A217-054EE6FF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7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2D65-FE55-4C05-8715-3CF67ADB17F8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A1A8-E5A0-4EAB-A217-054EE6FF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3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2D65-FE55-4C05-8715-3CF67ADB17F8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A1A8-E5A0-4EAB-A217-054EE6FF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2D65-FE55-4C05-8715-3CF67ADB17F8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A1A8-E5A0-4EAB-A217-054EE6FF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7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2D65-FE55-4C05-8715-3CF67ADB17F8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A1A8-E5A0-4EAB-A217-054EE6FF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2D65-FE55-4C05-8715-3CF67ADB17F8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A1A8-E5A0-4EAB-A217-054EE6FF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2D65-FE55-4C05-8715-3CF67ADB17F8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A1A8-E5A0-4EAB-A217-054EE6FF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4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52D65-FE55-4C05-8715-3CF67ADB17F8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4A1A8-E5A0-4EAB-A217-054EE6FF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3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PHÂN TÍCH KHÍ MÁU ĐỘNG MẠCH</a:t>
            </a:r>
            <a:endParaRPr lang="en-US" sz="4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PaO2/FiO2: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tính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Shunt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bệnh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lý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PaO2/FiO2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100-500: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100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shunt 5%: (500-Pa02/Fi02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)× %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PaO2/FiO2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 100: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15- 20%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shunt 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19515"/>
              </p:ext>
            </p:extLst>
          </p:nvPr>
        </p:nvGraphicFramePr>
        <p:xfrm>
          <a:off x="990600" y="4267200"/>
          <a:ext cx="7178675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9800"/>
                <a:gridCol w="4968875"/>
              </a:tblGrid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10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Shunt bình thường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10-19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Shunt bất thường, chưa có ý nghĩa lâm sàng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20-29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Shunt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đáng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kể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nguy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hiểm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nếu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mạch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thần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kinh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bất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thường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&gt;30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Nguy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hiểm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điều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hô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hấp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mạch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tích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cực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&gt;60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Giới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hạn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cuối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3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AaDO2: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10-60 mmHg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AaDO2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60mmHg: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mạch-phế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hunt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phổi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tim.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(V/Q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khí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PaCO</a:t>
            </a:r>
            <a:r>
              <a:rPr lang="en-US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&lt; 35 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khí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&gt;45: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khí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98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thăng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kiềm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toan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pH, PCO2,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HCO3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SBC, SBE, ABE, tCO2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Sáu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MELVINL: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93175"/>
              </p:ext>
            </p:extLst>
          </p:nvPr>
        </p:nvGraphicFramePr>
        <p:xfrm>
          <a:off x="27709" y="3581400"/>
          <a:ext cx="8991600" cy="3089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5829"/>
                <a:gridCol w="4618011"/>
                <a:gridCol w="2997760"/>
              </a:tblGrid>
              <a:tr h="352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Bước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Câu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hỏi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Hành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động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Toan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hay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kiềm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Rối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loạn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hô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hấp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hay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chuyển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hóa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PaC02, HC03-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Nếu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rối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loạn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hô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hấp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hay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Sánh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dự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đoán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Nếu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rối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loạn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chuyển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hóa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hô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hấp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bù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trừ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PaCO2,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và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PaCO2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dự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đoán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Nếu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rối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loạn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chuyển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hóa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 Anion gap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Na+, CL-, HC03</a:t>
                      </a:r>
                      <a:endParaRPr lang="en-US" sz="20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Nếu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toan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chuyển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hóa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anion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gap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rối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loạn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chuyển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hóa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khác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kèm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HC03-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điều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chỉnh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HC03-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8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410200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Toan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kiềm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pH &lt;7,35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pH &gt;7,45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kiềm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Rối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loạn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hấp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3"/>
            <a:r>
              <a:rPr lang="en-US" dirty="0">
                <a:latin typeface="Times New Roman" pitchFamily="18" charset="0"/>
                <a:cs typeface="Times New Roman" pitchFamily="18" charset="0"/>
              </a:rPr>
              <a:t>BE &lt; -2: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kiềm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hóa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92573"/>
              </p:ext>
            </p:extLst>
          </p:nvPr>
        </p:nvGraphicFramePr>
        <p:xfrm>
          <a:off x="304800" y="3581400"/>
          <a:ext cx="8305801" cy="1676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75776"/>
                <a:gridCol w="2076675"/>
                <a:gridCol w="2076675"/>
                <a:gridCol w="2076675"/>
              </a:tblGrid>
              <a:tr h="4191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 bình thường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 giảm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PCO2 tăng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Kiềm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chuyển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hóa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Toan kiềm hỗn hợp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Toan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hô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hấp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PCO2 bình thường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Kiềm chuyển hóa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Bình thường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Toan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chuyển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hóa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PCO2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Kiềm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hô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hấp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Toan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kiềm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hỗn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Toan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chuyển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hóa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4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3 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rối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loạn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hấp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mãn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Toan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hấp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ebdings"/>
              </a:rPr>
              <a:t>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pH/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ebdings"/>
              </a:rPr>
              <a:t>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PaCO2?</a:t>
            </a:r>
          </a:p>
          <a:p>
            <a:pPr lvl="2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 0,003: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kiềm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0,003: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0,003 – 0,008: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RLHH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0,008: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RLHH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 0,008: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TCH.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Kiềm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hấp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ebdings"/>
              </a:rPr>
              <a:t>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pH/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ebdings"/>
              </a:rPr>
              <a:t>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PaCO2?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 0,003: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hóa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b="1" dirty="0">
                <a:latin typeface="Times New Roman" pitchFamily="18" charset="0"/>
                <a:cs typeface="Times New Roman" pitchFamily="18" charset="0"/>
              </a:rPr>
              <a:t>0,003: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b="1" dirty="0">
                <a:latin typeface="Times New Roman" pitchFamily="18" charset="0"/>
                <a:cs typeface="Times New Roman" pitchFamily="18" charset="0"/>
              </a:rPr>
              <a:t>0,003 – 0,008: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RLHH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b="1" dirty="0">
                <a:latin typeface="Times New Roman" pitchFamily="18" charset="0"/>
                <a:cs typeface="Times New Roman" pitchFamily="18" charset="0"/>
              </a:rPr>
              <a:t>0,008: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RLHH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 0,008: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7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4: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RLCH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Hệ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hô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hấp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bù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trừ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?</a:t>
            </a:r>
            <a:endParaRPr lang="en-US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Toan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chuyển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hóa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PaCO2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= 1,5HCO3 +8 ±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PaCO2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PaCO2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TCH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PaCO2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PaCO2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KHH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PaCO2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PaCO2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THH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Kiềm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PaCO2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= 0,7HCO3 +20 ± 1,5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PaCO2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PaCO2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KCH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PaCO2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PaCO2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KHH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PaCO2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 PaCO2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THH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2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0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5: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Toan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Anion gap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>
              <a:defRPr/>
            </a:pPr>
            <a:r>
              <a:rPr lang="en-US" dirty="0" err="1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trống</a:t>
            </a:r>
            <a:r>
              <a:rPr lang="en-US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 ion (Anion Gap 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Ca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Mg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H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 lvl="2"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HCO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PO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SO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Acid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K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UC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HCO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UA</a:t>
            </a:r>
          </a:p>
          <a:p>
            <a:pPr lvl="1">
              <a:defRPr/>
            </a:pPr>
            <a:r>
              <a:rPr lang="en-US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UA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UC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Na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K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HCO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16 ± 2</a:t>
            </a:r>
          </a:p>
          <a:p>
            <a:pPr lvl="1">
              <a:defRPr/>
            </a:pPr>
            <a:r>
              <a:rPr lang="en-US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UA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UC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Na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HCO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12 ± 2</a:t>
            </a:r>
            <a:endParaRPr lang="en-US" dirty="0">
              <a:solidFill>
                <a:srgbClr val="00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  <a:defRPr/>
            </a:pPr>
            <a:r>
              <a:rPr lang="en-US" sz="3600" dirty="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UA – UC = Na</a:t>
            </a:r>
            <a:r>
              <a:rPr lang="en-US" sz="3600" b="1" baseline="30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- (</a:t>
            </a:r>
            <a:r>
              <a:rPr lang="en-US" sz="3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sz="3600" b="1" baseline="30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+ HCO</a:t>
            </a:r>
            <a:r>
              <a:rPr lang="en-US" sz="3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600" b="1" baseline="30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 = 12 ± 2</a:t>
            </a:r>
          </a:p>
          <a:p>
            <a:pPr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gap &gt; 12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K, 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Mg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Anion gap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 12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Albumine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K, 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Mg,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IgG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lithium…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53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6 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toan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AG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rối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loạn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pPr lvl="1"/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HCO</a:t>
            </a:r>
            <a:r>
              <a:rPr lang="vi-VN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vi-VN" b="1" baseline="30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vi-V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HCO3</a:t>
            </a:r>
            <a:r>
              <a:rPr lang="vi-VN" b="1" baseline="30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 (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AG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-12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/>
            <a:r>
              <a:rPr lang="en-US" dirty="0">
                <a:latin typeface="VNI-Times" pitchFamily="2" charset="0"/>
              </a:rPr>
              <a:t>HCO</a:t>
            </a:r>
            <a:r>
              <a:rPr lang="en-US" baseline="-25000" dirty="0">
                <a:latin typeface="VNI-Times" pitchFamily="2" charset="0"/>
              </a:rPr>
              <a:t>3 </a:t>
            </a:r>
            <a:r>
              <a:rPr lang="en-US" dirty="0" err="1">
                <a:latin typeface="VNI-Times" pitchFamily="2" charset="0"/>
              </a:rPr>
              <a:t>ñieàu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chænh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töùc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löôïng</a:t>
            </a:r>
            <a:r>
              <a:rPr lang="en-US" dirty="0">
                <a:latin typeface="VNI-Times" pitchFamily="2" charset="0"/>
              </a:rPr>
              <a:t> HCO</a:t>
            </a:r>
            <a:r>
              <a:rPr lang="en-US" baseline="-25000" dirty="0">
                <a:latin typeface="VNI-Times" pitchFamily="2" charset="0"/>
              </a:rPr>
              <a:t>3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tröôùc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phaùt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hieän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roái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loaïn</a:t>
            </a:r>
            <a:r>
              <a:rPr lang="en-US" dirty="0">
                <a:latin typeface="VNI-Times" pitchFamily="2" charset="0"/>
              </a:rPr>
              <a:t> pH </a:t>
            </a:r>
            <a:r>
              <a:rPr lang="en-US" dirty="0" err="1">
                <a:latin typeface="VNI-Times" pitchFamily="2" charset="0"/>
              </a:rPr>
              <a:t>treân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khí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maùu</a:t>
            </a:r>
            <a:r>
              <a:rPr lang="en-US" dirty="0">
                <a:latin typeface="VNI-Times" pitchFamily="2" charset="0"/>
              </a:rPr>
              <a:t>.</a:t>
            </a:r>
            <a:endParaRPr lang="en-US" baseline="-25000" dirty="0">
              <a:latin typeface="VNI-Times" pitchFamily="2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–12: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bicarbonate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đệm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22 – 26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mmol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/L.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 22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mmol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/L: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TCH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Bicarbonat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26mmol/L: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KCH.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0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ĐẠI CƯƠNG: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kiềm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oxy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dõi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8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Cam,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(2009),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Rối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loạn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toan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kiềm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”,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65 – 68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 (2013),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Rối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loạn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toan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kiềm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163 – 172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Tuyết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(2009),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209 – 217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Tuyết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Tp.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Minh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Tuyết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(1998),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Minh.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kiềm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Tp.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Minh.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Bùi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Xuân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Phúc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Tp.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Minh.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6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1d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39W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MLT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OVS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Sóc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CNLS: 2500g.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SHH,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NKQ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XQ: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thoát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hoành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NĐ1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Đến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NĐ1: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hồng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/BB, SpO2 94%, KMĐM: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909596"/>
              </p:ext>
            </p:extLst>
          </p:nvPr>
        </p:nvGraphicFramePr>
        <p:xfrm>
          <a:off x="2133600" y="3429000"/>
          <a:ext cx="457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FiO2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7,283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7,249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pCO2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42,5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50,8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pO2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270,7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114,4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HCO3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20,1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22,2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-6,1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-5,3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AaDO2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397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23,8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Na/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135/100,9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4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7d,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BV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Dũ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CNLS: 3650g, Apgar: 8/9.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SHH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NCPAP,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chụp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XQ: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thoát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hoành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(T)  NKQ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thở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máy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Chuyển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NĐ1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1w: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hồng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/BB, SpO2 98%, KMĐM: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57220"/>
              </p:ext>
            </p:extLst>
          </p:nvPr>
        </p:nvGraphicFramePr>
        <p:xfrm>
          <a:off x="1447800" y="3505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FiO2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7,236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7,261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pCO2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65,3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pO2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244,9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177,3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HCO3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27,7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27,8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-1,1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-0,2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AaDO2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398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Na/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136/99,8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9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TRỊ SỐ BÌNH THƯỜNG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281935"/>
              </p:ext>
            </p:extLst>
          </p:nvPr>
        </p:nvGraphicFramePr>
        <p:xfrm>
          <a:off x="76200" y="1752600"/>
          <a:ext cx="9067800" cy="4876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5268"/>
                <a:gridCol w="3240636"/>
                <a:gridCol w="4111896"/>
              </a:tblGrid>
              <a:tr h="4433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endParaRPr lang="en-US" sz="2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sz="2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quả</a:t>
                      </a:r>
                      <a:r>
                        <a:rPr lang="en-US" sz="2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bình</a:t>
                      </a:r>
                      <a:r>
                        <a:rPr lang="en-US" sz="2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thường</a:t>
                      </a:r>
                      <a:endParaRPr lang="en-US" sz="2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Ghi</a:t>
                      </a:r>
                      <a:r>
                        <a:rPr lang="en-US" sz="2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chú</a:t>
                      </a:r>
                      <a:endParaRPr lang="en-US" sz="2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43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 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7,35 - 7,45 (7,38 – 7,42)</a:t>
                      </a:r>
                      <a:endParaRPr lang="en-US" sz="20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43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PaCO2 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35 - 45 mmHg (38-42mmHg)</a:t>
                      </a:r>
                      <a:endParaRPr lang="en-US" sz="20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suất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phần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CO2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máu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43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PaO2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80 - 100 mmHg</a:t>
                      </a:r>
                      <a:endParaRPr lang="en-US" sz="20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suất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phần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O2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máu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43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SaO2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94 - 100%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bão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hòa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O2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Hb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máu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43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HCO3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22 - 26 mEq/l</a:t>
                      </a:r>
                      <a:endParaRPr lang="en-US" sz="20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Nồng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HCO3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huyết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tương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43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SBC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22 - 26 mEq/l</a:t>
                      </a:r>
                      <a:endParaRPr lang="en-US" sz="20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Nồng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HCO3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điều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kiện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chuẩn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43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tCO2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24 - 28 mEq/l</a:t>
                      </a:r>
                      <a:endParaRPr lang="en-US" sz="20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Nồng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toàn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phần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CO2 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43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ABE (BBE)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-2 - +2 mEq/l</a:t>
                      </a:r>
                      <a:endParaRPr lang="en-US" sz="20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Kiềm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dư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máu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43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SBE (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BEecf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-2 - +2 mEq/l</a:t>
                      </a:r>
                      <a:endParaRPr lang="en-US" sz="20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Kiềm dư trong dịch ngoại bào</a:t>
                      </a:r>
                      <a:endParaRPr lang="en-US" sz="20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43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AaDO2 (*)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10 – 60 mmHg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Khuynh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áp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O2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phế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nang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máu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ĐM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28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ý: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pH, PaCO2, PaO2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PCO2, PO2, FiO2, T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FiO2, T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phiếu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KTV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FiO2 = 21%, T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37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15 g%</a:t>
            </a:r>
          </a:p>
          <a:p>
            <a:r>
              <a:rPr lang="es-ES_tradnl" dirty="0">
                <a:latin typeface="Times New Roman" pitchFamily="18" charset="0"/>
                <a:cs typeface="Times New Roman" pitchFamily="18" charset="0"/>
              </a:rPr>
              <a:t>(*) AaDO2 = P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O2 – PaO2 = FiO2 (Pb – 47) - P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CO2 – PaO2 = FiO2 (Pb – 47) - PaCO2 /k – PaO2.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_tradnl" dirty="0" smtClean="0">
                <a:latin typeface="Times New Roman" pitchFamily="18" charset="0"/>
                <a:cs typeface="Times New Roman" pitchFamily="18" charset="0"/>
              </a:rPr>
              <a:t>	k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hấp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6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bù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350597"/>
              </p:ext>
            </p:extLst>
          </p:nvPr>
        </p:nvGraphicFramePr>
        <p:xfrm>
          <a:off x="152400" y="1447803"/>
          <a:ext cx="8915400" cy="5257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7683"/>
                <a:gridCol w="3576928"/>
                <a:gridCol w="3100789"/>
              </a:tblGrid>
              <a:tr h="3505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Rối</a:t>
                      </a:r>
                      <a:r>
                        <a:rPr lang="en-US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loạn</a:t>
                      </a:r>
                      <a:r>
                        <a:rPr lang="en-US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kiềm</a:t>
                      </a:r>
                      <a:r>
                        <a:rPr lang="en-US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toan</a:t>
                      </a:r>
                      <a:endParaRPr lang="en-US" sz="20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Thay</a:t>
                      </a:r>
                      <a:r>
                        <a:rPr lang="en-US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đổi</a:t>
                      </a:r>
                      <a:r>
                        <a:rPr lang="en-US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chính</a:t>
                      </a:r>
                      <a:r>
                        <a:rPr lang="en-US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20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phát</a:t>
                      </a:r>
                      <a:r>
                        <a:rPr lang="en-US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0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Thay</a:t>
                      </a:r>
                      <a:r>
                        <a:rPr lang="en-US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đổi</a:t>
                      </a:r>
                      <a:r>
                        <a:rPr lang="en-US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phụ</a:t>
                      </a:r>
                      <a:r>
                        <a:rPr lang="en-US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thuộc</a:t>
                      </a:r>
                      <a:endParaRPr lang="en-US" sz="20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Toan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hô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hấp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cấp</a:t>
                      </a:r>
                      <a:endParaRPr lang="en-US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 &lt; 12 - 24 h)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PaCO2 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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10 mmHg</a:t>
                      </a:r>
                      <a:endParaRPr lang="en-US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 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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0.08, HCO</a:t>
                      </a:r>
                      <a:r>
                        <a:rPr lang="en-US" sz="18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baseline="30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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US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Toan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hô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hấp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mạn</a:t>
                      </a:r>
                      <a:endParaRPr lang="en-US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(3 - 5 </a:t>
                      </a: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ngày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PaCO2 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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10 mmHg</a:t>
                      </a:r>
                      <a:endParaRPr lang="en-US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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0.03, HCO</a:t>
                      </a:r>
                      <a:r>
                        <a:rPr lang="en-US" sz="180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baseline="30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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Kiềm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hô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hấp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cấp</a:t>
                      </a:r>
                      <a:endParaRPr lang="en-US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 &lt; 12 h)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PaCO2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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10 mmHg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 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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0.08, HCO</a:t>
                      </a:r>
                      <a:r>
                        <a:rPr lang="en-US" sz="18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baseline="30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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 </a:t>
                      </a:r>
                      <a:endParaRPr lang="en-US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Kiềm hô hấp mạn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(1 - 2 ngày)</a:t>
                      </a:r>
                      <a:endParaRPr lang="en-US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PaCO2 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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10 mmHg</a:t>
                      </a:r>
                      <a:endParaRPr lang="en-US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 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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0.03, HCO</a:t>
                      </a:r>
                      <a:r>
                        <a:rPr lang="en-US" sz="18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baseline="30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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4 </a:t>
                      </a:r>
                      <a:endParaRPr lang="en-US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051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Toan chuyển hóa</a:t>
                      </a:r>
                      <a:endParaRPr lang="en-US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HCO</a:t>
                      </a:r>
                      <a:r>
                        <a:rPr lang="en-US" sz="18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baseline="30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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 mmol/L</a:t>
                      </a:r>
                      <a:endParaRPr lang="en-US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PaCO2 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</a:t>
                      </a:r>
                      <a:r>
                        <a:rPr lang="es-ES_tradnl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1 - 1,5 (1,3)</a:t>
                      </a:r>
                      <a:endParaRPr lang="en-US" sz="18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PaCO2 = 1,5 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</a:t>
                      </a:r>
                      <a:r>
                        <a:rPr lang="es-ES_tradnl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HCO</a:t>
                      </a:r>
                      <a:r>
                        <a:rPr lang="es-ES_tradnl" sz="18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S_tradnl" sz="1800" baseline="30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s-ES_tradnl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đo được + (8 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</a:t>
                      </a:r>
                      <a:r>
                        <a:rPr lang="es-ES_tradnl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2) (CT. 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Winter)</a:t>
                      </a:r>
                      <a:endParaRPr lang="en-US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Kiềm chuyển hóa</a:t>
                      </a:r>
                      <a:endParaRPr lang="en-US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HCO</a:t>
                      </a:r>
                      <a:r>
                        <a:rPr lang="en-US" sz="18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baseline="30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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 mmol/L</a:t>
                      </a:r>
                      <a:endParaRPr lang="en-US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PaCO2 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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0,25 - 1 (0,7)</a:t>
                      </a:r>
                      <a:endParaRPr lang="en-US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Anion gap</a:t>
                      </a:r>
                      <a:endParaRPr lang="en-US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</a:t>
                      </a:r>
                      <a:r>
                        <a:rPr lang="en-US" sz="1800" baseline="30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 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- (HCO</a:t>
                      </a:r>
                      <a:r>
                        <a:rPr lang="en-US" sz="18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baseline="30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+ Cl</a:t>
                      </a:r>
                      <a:r>
                        <a:rPr lang="en-US" sz="1800" baseline="30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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12 mmol/l</a:t>
                      </a:r>
                      <a:endParaRPr lang="en-US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HCO</a:t>
                      </a:r>
                      <a:r>
                        <a:rPr lang="en-US" sz="18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baseline="30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điều chỉnh</a:t>
                      </a:r>
                      <a:endParaRPr lang="en-US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HCO</a:t>
                      </a:r>
                      <a:r>
                        <a:rPr lang="en-US" sz="18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baseline="30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đo được + (anion gap - 12)</a:t>
                      </a:r>
                      <a:endParaRPr lang="en-US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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73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s-ES_tradnl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s-ES_tradnl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s-ES_tradnl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s-ES_tradnl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s-ES_tradnl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s-ES_tradnl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khí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khí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kiềm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PaO2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O2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SHH: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787553"/>
              </p:ext>
            </p:extLst>
          </p:nvPr>
        </p:nvGraphicFramePr>
        <p:xfrm>
          <a:off x="762000" y="3505200"/>
          <a:ext cx="7772400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419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PaO2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hô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hấp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79-60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Nhẹ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59-40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Trung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bình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&lt;40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Nặng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5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PaO2: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oxy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174316"/>
              </p:ext>
            </p:extLst>
          </p:nvPr>
        </p:nvGraphicFramePr>
        <p:xfrm>
          <a:off x="0" y="2730211"/>
          <a:ext cx="9116291" cy="4162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8349"/>
                <a:gridCol w="5687942"/>
              </a:tblGrid>
              <a:tr h="46672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PaO</a:t>
                      </a:r>
                      <a:r>
                        <a:rPr lang="en-US" sz="2000" b="1" baseline="-25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 mmHg)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Ý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nghĩa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cách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xử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PaO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&lt; 60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O2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điều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chỉnh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nếu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FiO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 &lt; PaO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&lt; 100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oxy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điều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chỉnh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nhưng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sẽ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nếu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FiO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 &lt; PaO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&lt; PaO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dự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đoán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oxy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điều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chỉnh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dư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Sẽ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O2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nếu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ngưng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cấp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O2,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nhưng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FiO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PaO</a:t>
                      </a:r>
                      <a:r>
                        <a:rPr lang="en-US" sz="1600" baseline="-25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&gt; PaO</a:t>
                      </a:r>
                      <a:r>
                        <a:rPr lang="en-US" sz="1600" baseline="-25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dự đoán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oxy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điều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chỉnh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quá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dư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O2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ngưng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cung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cấp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Phải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FiO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9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PaO2/FiO2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Theo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dõi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ARDS, Shunt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PaO2/FiO2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 300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oxy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tổn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phổi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PaO2/FiO2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&lt;200 →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kịch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(ARDS)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PaO2/FiO2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350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oxy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BENH AN TKNB </Template>
  <TotalTime>519</TotalTime>
  <Words>1991</Words>
  <Application>Microsoft Office PowerPoint</Application>
  <PresentationFormat>On-screen Show (4:3)</PresentationFormat>
  <Paragraphs>305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PHÂN TÍCH KHÍ MÁU ĐỘNG MẠCH</vt:lpstr>
      <vt:lpstr>ĐẠI CƯƠNG:</vt:lpstr>
      <vt:lpstr>TRỊ SỐ BÌNH THƯỜNG </vt:lpstr>
      <vt:lpstr>Lưu ý:</vt:lpstr>
      <vt:lpstr>Nguyên tắc bù trừ:</vt:lpstr>
      <vt:lpstr>Mục tiêu phân tích khí máu: </vt:lpstr>
      <vt:lpstr>Đánh giá trao đổi khí:</vt:lpstr>
      <vt:lpstr>PowerPoint Presentation</vt:lpstr>
      <vt:lpstr>PowerPoint Presentation</vt:lpstr>
      <vt:lpstr>PowerPoint Presentation</vt:lpstr>
      <vt:lpstr>PowerPoint Presentation</vt:lpstr>
      <vt:lpstr>Đánh giá thông khí</vt:lpstr>
      <vt:lpstr>Đánh giá thăng bằng kiềm toan: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Tài liệu tham khảo:</vt:lpstr>
      <vt:lpstr>Ví dụ 1:</vt:lpstr>
      <vt:lpstr>Ví dụ 2: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SUY HÔ HẤP CẤP Ở  TRẺ SƠ SINH</dc:title>
  <dc:creator>user</dc:creator>
  <cp:lastModifiedBy>SONY</cp:lastModifiedBy>
  <cp:revision>59</cp:revision>
  <dcterms:created xsi:type="dcterms:W3CDTF">2015-04-10T14:58:52Z</dcterms:created>
  <dcterms:modified xsi:type="dcterms:W3CDTF">2017-01-08T07:49:06Z</dcterms:modified>
</cp:coreProperties>
</file>