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329" r:id="rId6"/>
    <p:sldId id="290" r:id="rId7"/>
    <p:sldId id="261" r:id="rId8"/>
    <p:sldId id="291" r:id="rId9"/>
    <p:sldId id="292" r:id="rId10"/>
    <p:sldId id="262" r:id="rId11"/>
    <p:sldId id="330" r:id="rId12"/>
    <p:sldId id="284" r:id="rId13"/>
    <p:sldId id="264" r:id="rId14"/>
    <p:sldId id="293" r:id="rId15"/>
    <p:sldId id="299" r:id="rId16"/>
    <p:sldId id="333" r:id="rId17"/>
    <p:sldId id="328" r:id="rId18"/>
    <p:sldId id="294" r:id="rId19"/>
    <p:sldId id="295" r:id="rId20"/>
    <p:sldId id="306" r:id="rId21"/>
    <p:sldId id="331" r:id="rId22"/>
    <p:sldId id="297" r:id="rId23"/>
    <p:sldId id="314" r:id="rId24"/>
    <p:sldId id="265" r:id="rId25"/>
    <p:sldId id="266" r:id="rId26"/>
    <p:sldId id="332" r:id="rId27"/>
    <p:sldId id="267" r:id="rId28"/>
    <p:sldId id="268" r:id="rId29"/>
    <p:sldId id="269" r:id="rId30"/>
    <p:sldId id="270" r:id="rId31"/>
    <p:sldId id="308" r:id="rId32"/>
    <p:sldId id="309" r:id="rId33"/>
    <p:sldId id="315" r:id="rId34"/>
    <p:sldId id="316" r:id="rId35"/>
    <p:sldId id="317" r:id="rId36"/>
    <p:sldId id="318" r:id="rId37"/>
    <p:sldId id="319" r:id="rId38"/>
    <p:sldId id="321" r:id="rId39"/>
    <p:sldId id="312" r:id="rId40"/>
    <p:sldId id="313" r:id="rId41"/>
    <p:sldId id="298" r:id="rId42"/>
    <p:sldId id="311" r:id="rId43"/>
    <p:sldId id="304" r:id="rId44"/>
    <p:sldId id="322" r:id="rId45"/>
    <p:sldId id="323" r:id="rId46"/>
    <p:sldId id="325" r:id="rId47"/>
    <p:sldId id="324" r:id="rId48"/>
    <p:sldId id="326" r:id="rId49"/>
    <p:sldId id="32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85" autoAdjust="0"/>
    <p:restoredTop sz="94364" autoAdjust="0"/>
  </p:normalViewPr>
  <p:slideViewPr>
    <p:cSldViewPr snapToGrid="0">
      <p:cViewPr>
        <p:scale>
          <a:sx n="76" d="100"/>
          <a:sy n="76" d="100"/>
        </p:scale>
        <p:origin x="-1656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1287A-6F81-43EE-9B03-0A11F0B7DCA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925B182-D10D-4E4C-8B25-B41AD6D94E29}">
      <dgm:prSet phldrT="[Text]" custT="1"/>
      <dgm:spPr/>
      <dgm:t>
        <a:bodyPr/>
        <a:lstStyle/>
        <a:p>
          <a:r>
            <a:rPr lang="en-US" sz="2400" b="1" dirty="0" err="1">
              <a:solidFill>
                <a:srgbClr val="FF0000"/>
              </a:solidFill>
            </a:rPr>
            <a:t>Lâm</a:t>
          </a:r>
          <a:r>
            <a:rPr lang="en-US" sz="2400" b="1" dirty="0">
              <a:solidFill>
                <a:srgbClr val="FF0000"/>
              </a:solidFill>
            </a:rPr>
            <a:t> </a:t>
          </a:r>
          <a:r>
            <a:rPr lang="en-US" sz="2400" b="1" dirty="0" err="1">
              <a:solidFill>
                <a:srgbClr val="FF0000"/>
              </a:solidFill>
            </a:rPr>
            <a:t>sàng</a:t>
          </a:r>
          <a:r>
            <a:rPr lang="en-US" sz="2400" b="1" dirty="0">
              <a:solidFill>
                <a:srgbClr val="FF0000"/>
              </a:solidFill>
            </a:rPr>
            <a:t>:</a:t>
          </a:r>
        </a:p>
        <a:p>
          <a:r>
            <a:rPr lang="en-US" sz="2400" b="0" dirty="0">
              <a:solidFill>
                <a:schemeClr val="tx1"/>
              </a:solidFill>
            </a:rPr>
            <a:t>- </a:t>
          </a:r>
          <a:r>
            <a:rPr lang="en-US" sz="2400" b="0" dirty="0" err="1">
              <a:solidFill>
                <a:schemeClr val="bg1"/>
              </a:solidFill>
            </a:rPr>
            <a:t>Tỉnh</a:t>
          </a:r>
          <a:endParaRPr lang="en-US" sz="2400" b="0" dirty="0">
            <a:solidFill>
              <a:schemeClr val="bg1"/>
            </a:solidFill>
          </a:endParaRPr>
        </a:p>
        <a:p>
          <a:r>
            <a:rPr lang="en-US" sz="2400" dirty="0"/>
            <a:t>- </a:t>
          </a:r>
          <a:r>
            <a:rPr lang="en-US" sz="2400" dirty="0" err="1"/>
            <a:t>sốt</a:t>
          </a:r>
          <a:r>
            <a:rPr lang="en-US" sz="2400" dirty="0"/>
            <a:t> 39 </a:t>
          </a:r>
          <a:r>
            <a:rPr lang="en-US" sz="2400" dirty="0" err="1"/>
            <a:t>độ</a:t>
          </a:r>
          <a:endParaRPr lang="en-US" sz="2400" dirty="0"/>
        </a:p>
        <a:p>
          <a:r>
            <a:rPr lang="en-US" sz="2400" dirty="0"/>
            <a:t>- </a:t>
          </a:r>
          <a:r>
            <a:rPr lang="en-US" sz="2400" dirty="0" err="1"/>
            <a:t>thở</a:t>
          </a:r>
          <a:r>
            <a:rPr lang="en-US" sz="2400" dirty="0"/>
            <a:t> </a:t>
          </a:r>
          <a:r>
            <a:rPr lang="en-US" sz="2400" dirty="0" err="1"/>
            <a:t>nhanh</a:t>
          </a:r>
          <a:r>
            <a:rPr lang="en-US" sz="2400" dirty="0"/>
            <a:t>, co </a:t>
          </a:r>
          <a:r>
            <a:rPr lang="en-US" sz="2400" dirty="0" err="1"/>
            <a:t>kéo</a:t>
          </a:r>
          <a:endParaRPr lang="en-US" sz="2400" dirty="0"/>
        </a:p>
        <a:p>
          <a:r>
            <a:rPr lang="en-US" sz="2400" dirty="0"/>
            <a:t>- </a:t>
          </a:r>
          <a:r>
            <a:rPr lang="en-US" sz="2400" dirty="0" err="1"/>
            <a:t>phổi</a:t>
          </a:r>
          <a:r>
            <a:rPr lang="en-US" sz="2400" dirty="0"/>
            <a:t> rale </a:t>
          </a:r>
          <a:r>
            <a:rPr lang="en-US" sz="2400" dirty="0" err="1"/>
            <a:t>nổ</a:t>
          </a:r>
          <a:endParaRPr lang="en-US" sz="2400" dirty="0"/>
        </a:p>
        <a:p>
          <a:r>
            <a:rPr lang="en-US" sz="2400" dirty="0"/>
            <a:t>- HA 110 / 60-70</a:t>
          </a:r>
        </a:p>
        <a:p>
          <a:r>
            <a:rPr lang="en-US" sz="2400" dirty="0">
              <a:sym typeface="Wingdings" panose="05000000000000000000" pitchFamily="2" charset="2"/>
            </a:rPr>
            <a:t> </a:t>
          </a:r>
          <a:r>
            <a:rPr lang="en-US" sz="2400" dirty="0" err="1">
              <a:sym typeface="Wingdings" panose="05000000000000000000" pitchFamily="2" charset="2"/>
            </a:rPr>
            <a:t>diễn</a:t>
          </a:r>
          <a:r>
            <a:rPr lang="en-US" sz="2400" dirty="0">
              <a:sym typeface="Wingdings" panose="05000000000000000000" pitchFamily="2" charset="2"/>
            </a:rPr>
            <a:t> </a:t>
          </a:r>
          <a:r>
            <a:rPr lang="en-US" sz="2400" dirty="0" err="1">
              <a:sym typeface="Wingdings" panose="05000000000000000000" pitchFamily="2" charset="2"/>
            </a:rPr>
            <a:t>tiến</a:t>
          </a:r>
          <a:r>
            <a:rPr lang="en-US" sz="2400" dirty="0">
              <a:sym typeface="Wingdings" panose="05000000000000000000" pitchFamily="2" charset="2"/>
            </a:rPr>
            <a:t> </a:t>
          </a:r>
          <a:r>
            <a:rPr lang="en-US" sz="2400" dirty="0" err="1">
              <a:sym typeface="Wingdings" panose="05000000000000000000" pitchFamily="2" charset="2"/>
            </a:rPr>
            <a:t>nặng</a:t>
          </a:r>
          <a:r>
            <a:rPr lang="en-US" sz="2400" dirty="0">
              <a:sym typeface="Wingdings" panose="05000000000000000000" pitchFamily="2" charset="2"/>
            </a:rPr>
            <a:t> </a:t>
          </a:r>
          <a:r>
            <a:rPr lang="en-US" sz="2400" dirty="0" err="1">
              <a:sym typeface="Wingdings" panose="05000000000000000000" pitchFamily="2" charset="2"/>
            </a:rPr>
            <a:t>dần</a:t>
          </a:r>
          <a:endParaRPr lang="en-US" sz="2400" dirty="0"/>
        </a:p>
      </dgm:t>
    </dgm:pt>
    <dgm:pt modelId="{1889CF83-7F21-4BDF-A921-012E03BEE23D}" type="parTrans" cxnId="{D30B4DE9-6AAD-48B8-A6A2-369CF55A03B7}">
      <dgm:prSet/>
      <dgm:spPr/>
      <dgm:t>
        <a:bodyPr/>
        <a:lstStyle/>
        <a:p>
          <a:endParaRPr lang="en-US"/>
        </a:p>
      </dgm:t>
    </dgm:pt>
    <dgm:pt modelId="{0FF4D903-1D2B-4635-AF9A-9C865590DF66}" type="sibTrans" cxnId="{D30B4DE9-6AAD-48B8-A6A2-369CF55A03B7}">
      <dgm:prSet/>
      <dgm:spPr/>
      <dgm:t>
        <a:bodyPr/>
        <a:lstStyle/>
        <a:p>
          <a:endParaRPr lang="en-US"/>
        </a:p>
      </dgm:t>
    </dgm:pt>
    <dgm:pt modelId="{06CAB0C6-8E72-4245-AECB-45F60A6340A4}">
      <dgm:prSet phldrT="[Text]" custT="1"/>
      <dgm:spPr/>
      <dgm:t>
        <a:bodyPr/>
        <a:lstStyle/>
        <a:p>
          <a:r>
            <a:rPr lang="en-US" sz="2400" b="1" dirty="0" err="1">
              <a:solidFill>
                <a:srgbClr val="FF0000"/>
              </a:solidFill>
            </a:rPr>
            <a:t>Cận</a:t>
          </a:r>
          <a:r>
            <a:rPr lang="en-US" sz="2400" b="1" dirty="0">
              <a:solidFill>
                <a:srgbClr val="FF0000"/>
              </a:solidFill>
            </a:rPr>
            <a:t> </a:t>
          </a:r>
          <a:r>
            <a:rPr lang="en-US" sz="2400" b="1" dirty="0" err="1">
              <a:solidFill>
                <a:srgbClr val="FF0000"/>
              </a:solidFill>
            </a:rPr>
            <a:t>lâm</a:t>
          </a:r>
          <a:r>
            <a:rPr lang="en-US" sz="2400" b="1" dirty="0">
              <a:solidFill>
                <a:srgbClr val="FF0000"/>
              </a:solidFill>
            </a:rPr>
            <a:t> </a:t>
          </a:r>
          <a:r>
            <a:rPr lang="en-US" sz="2400" b="1" dirty="0" err="1">
              <a:solidFill>
                <a:srgbClr val="FF0000"/>
              </a:solidFill>
            </a:rPr>
            <a:t>sàng</a:t>
          </a:r>
          <a:endParaRPr lang="en-US" sz="2400" b="1" dirty="0">
            <a:solidFill>
              <a:srgbClr val="FF0000"/>
            </a:solidFill>
          </a:endParaRPr>
        </a:p>
        <a:p>
          <a:r>
            <a:rPr lang="en-US" sz="2400" dirty="0"/>
            <a:t>- </a:t>
          </a:r>
          <a:r>
            <a:rPr lang="en-US" sz="2400" b="1" dirty="0">
              <a:solidFill>
                <a:schemeClr val="tx1"/>
              </a:solidFill>
            </a:rPr>
            <a:t>CTM</a:t>
          </a:r>
          <a:r>
            <a:rPr lang="en-US" sz="2400" dirty="0"/>
            <a:t>: BC 11k, </a:t>
          </a:r>
          <a:r>
            <a:rPr lang="en-US" sz="2400" dirty="0" err="1"/>
            <a:t>neu</a:t>
          </a:r>
          <a:r>
            <a:rPr lang="en-US" sz="2400" dirty="0"/>
            <a:t> 85%</a:t>
          </a:r>
        </a:p>
        <a:p>
          <a:r>
            <a:rPr lang="en-US" sz="2400" dirty="0"/>
            <a:t>-</a:t>
          </a:r>
          <a:r>
            <a:rPr lang="en-US" sz="2400" b="1" dirty="0">
              <a:solidFill>
                <a:schemeClr val="tx1"/>
              </a:solidFill>
            </a:rPr>
            <a:t> CRP </a:t>
          </a:r>
          <a:r>
            <a:rPr lang="en-US" sz="2400" dirty="0"/>
            <a:t>22  </a:t>
          </a:r>
        </a:p>
        <a:p>
          <a:r>
            <a:rPr lang="en-US" sz="2400" dirty="0"/>
            <a:t>- </a:t>
          </a:r>
          <a:r>
            <a:rPr lang="en-US" sz="2400" b="1" dirty="0">
              <a:solidFill>
                <a:schemeClr val="tx1"/>
              </a:solidFill>
            </a:rPr>
            <a:t>KMĐM</a:t>
          </a:r>
          <a:r>
            <a:rPr lang="en-US" sz="2400" dirty="0"/>
            <a:t>: PaO2 54; pH 7.48; pCO2 27.7; HCO3 20.6; PaO2/FiO2 164</a:t>
          </a:r>
        </a:p>
        <a:p>
          <a:r>
            <a:rPr lang="en-US" sz="2400" dirty="0"/>
            <a:t>PaO2( </a:t>
          </a:r>
          <a:r>
            <a:rPr lang="en-US" sz="2400" dirty="0" err="1"/>
            <a:t>A_a</a:t>
          </a:r>
          <a:r>
            <a:rPr lang="en-US" sz="2400" dirty="0"/>
            <a:t>) 148</a:t>
          </a:r>
        </a:p>
      </dgm:t>
    </dgm:pt>
    <dgm:pt modelId="{6956D1C1-338C-4FF4-AE25-6B153EF3F551}" type="parTrans" cxnId="{0DFBB707-6045-4D14-BEDF-8237E2AC6A00}">
      <dgm:prSet/>
      <dgm:spPr/>
      <dgm:t>
        <a:bodyPr/>
        <a:lstStyle/>
        <a:p>
          <a:endParaRPr lang="en-US"/>
        </a:p>
      </dgm:t>
    </dgm:pt>
    <dgm:pt modelId="{0A7251BA-D510-486B-B8DC-D64AF713A51D}" type="sibTrans" cxnId="{0DFBB707-6045-4D14-BEDF-8237E2AC6A00}">
      <dgm:prSet/>
      <dgm:spPr/>
      <dgm:t>
        <a:bodyPr/>
        <a:lstStyle/>
        <a:p>
          <a:endParaRPr lang="en-US"/>
        </a:p>
      </dgm:t>
    </dgm:pt>
    <dgm:pt modelId="{400ACC83-58F2-4FE3-A80B-DF66EF71886F}">
      <dgm:prSet phldrT="[Text]" custT="1"/>
      <dgm:spPr/>
      <dgm:t>
        <a:bodyPr/>
        <a:lstStyle/>
        <a:p>
          <a:pPr algn="ctr"/>
          <a:r>
            <a:rPr lang="en-US" sz="2400" b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Xử</a:t>
          </a:r>
          <a:r>
            <a:rPr lang="en-US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b="1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trí</a:t>
          </a:r>
          <a:endParaRPr lang="en-US" sz="2400" b="1" dirty="0" smtClean="0">
            <a:solidFill>
              <a:srgbClr val="FF0000"/>
            </a:solidFill>
            <a:latin typeface="Arial" pitchFamily="34" charset="0"/>
            <a:cs typeface="Arial" pitchFamily="34" charset="0"/>
          </a:endParaRPr>
        </a:p>
        <a:p>
          <a:pPr algn="ctr"/>
          <a:r>
            <a:rPr lang="en-US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</a:t>
          </a:r>
          <a:r>
            <a:rPr lang="en-US" sz="2400" b="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canula</a:t>
          </a:r>
          <a:r>
            <a:rPr lang="en-US" sz="2400" b="0" dirty="0" smtClean="0">
              <a:solidFill>
                <a:schemeClr val="bg1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 3l/</a:t>
          </a:r>
          <a:r>
            <a:rPr lang="en-US" sz="2400" b="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ph</a:t>
          </a:r>
          <a:endParaRPr lang="en-US" sz="2400" b="0" dirty="0" smtClean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algn="ctr"/>
          <a:r>
            <a:rPr lang="en-US" sz="24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 </a:t>
          </a:r>
          <a:r>
            <a:rPr lang="en-US" sz="24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NCPAP</a:t>
          </a:r>
          <a:r>
            <a:rPr lang="en-US" sz="24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 ( 6cmH20; 60%)</a:t>
          </a:r>
        </a:p>
        <a:p>
          <a:pPr algn="ctr"/>
          <a:r>
            <a:rPr lang="en-US" sz="24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SpO2 90%</a:t>
          </a:r>
        </a:p>
        <a:p>
          <a:pPr algn="ctr"/>
          <a:r>
            <a:rPr lang="en-US" sz="24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</a:t>
          </a:r>
          <a:r>
            <a:rPr lang="en-US" sz="24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NCPAP</a:t>
          </a:r>
          <a:r>
            <a:rPr lang="en-US" sz="24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 ( 8cmH2O; 80%), SpO2 96%</a:t>
          </a:r>
        </a:p>
        <a:p>
          <a:pPr algn="ctr"/>
          <a:r>
            <a:rPr lang="en-US" sz="24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</a:t>
          </a:r>
          <a:r>
            <a:rPr lang="en-US" sz="24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NCPAP</a:t>
          </a:r>
          <a:r>
            <a:rPr lang="en-US" sz="24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 ( 8cmH2O; 100%), SpO2 94%</a:t>
          </a:r>
        </a:p>
        <a:p>
          <a:pPr algn="ctr"/>
          <a:r>
            <a:rPr lang="en-US" sz="24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 </a:t>
          </a:r>
          <a:r>
            <a:rPr lang="en-US" sz="24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chuyển</a:t>
          </a:r>
          <a:r>
            <a:rPr lang="en-US" sz="24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 </a:t>
          </a:r>
          <a:r>
            <a:rPr lang="en-US" sz="24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khoa</a:t>
          </a:r>
          <a:r>
            <a:rPr lang="en-US" sz="24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 </a:t>
          </a:r>
          <a:r>
            <a:rPr lang="en-US" sz="24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hồi</a:t>
          </a:r>
          <a:r>
            <a:rPr lang="en-US" sz="24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 </a:t>
          </a:r>
          <a:r>
            <a:rPr lang="en-US" sz="24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sức</a:t>
          </a:r>
          <a:endParaRPr lang="en-US" sz="2400" dirty="0" smtClean="0">
            <a:latin typeface="Arial" pitchFamily="34" charset="0"/>
            <a:cs typeface="Arial" pitchFamily="34" charset="0"/>
            <a:sym typeface="Wingdings" panose="05000000000000000000" pitchFamily="2" charset="2"/>
          </a:endParaRPr>
        </a:p>
        <a:p>
          <a:pPr algn="ctr"/>
          <a:r>
            <a:rPr lang="en-US" sz="24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 KS: </a:t>
          </a:r>
          <a:r>
            <a:rPr lang="en-US" sz="24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meropenem</a:t>
          </a:r>
          <a:r>
            <a:rPr lang="en-US" sz="24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, </a:t>
          </a:r>
          <a:r>
            <a:rPr lang="en-US" sz="24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vancomycin,azithromycin</a:t>
          </a:r>
          <a:endParaRPr lang="en-US" sz="2400" b="1" dirty="0">
            <a:solidFill>
              <a:srgbClr val="FF0000"/>
            </a:solidFill>
          </a:endParaRPr>
        </a:p>
      </dgm:t>
    </dgm:pt>
    <dgm:pt modelId="{58AFCCE4-2888-41CB-B2D1-D00FDC426CA1}" type="parTrans" cxnId="{5828E44D-132E-43B4-BDEB-838559ADAD8F}">
      <dgm:prSet/>
      <dgm:spPr/>
      <dgm:t>
        <a:bodyPr/>
        <a:lstStyle/>
        <a:p>
          <a:endParaRPr lang="en-US"/>
        </a:p>
      </dgm:t>
    </dgm:pt>
    <dgm:pt modelId="{7DF19568-A77D-42DE-9104-AC9A265BD80D}" type="sibTrans" cxnId="{5828E44D-132E-43B4-BDEB-838559ADAD8F}">
      <dgm:prSet/>
      <dgm:spPr/>
      <dgm:t>
        <a:bodyPr/>
        <a:lstStyle/>
        <a:p>
          <a:endParaRPr lang="en-US"/>
        </a:p>
      </dgm:t>
    </dgm:pt>
    <dgm:pt modelId="{B069D4A6-D126-4723-B67C-339BDFFFDA95}" type="pres">
      <dgm:prSet presAssocID="{4341287A-6F81-43EE-9B03-0A11F0B7DCAB}" presName="CompostProcess" presStyleCnt="0">
        <dgm:presLayoutVars>
          <dgm:dir/>
          <dgm:resizeHandles val="exact"/>
        </dgm:presLayoutVars>
      </dgm:prSet>
      <dgm:spPr/>
    </dgm:pt>
    <dgm:pt modelId="{A2B655E6-062B-4CAE-AE7A-F8E04A16AC35}" type="pres">
      <dgm:prSet presAssocID="{4341287A-6F81-43EE-9B03-0A11F0B7DCAB}" presName="arrow" presStyleLbl="bgShp" presStyleIdx="0" presStyleCnt="1"/>
      <dgm:spPr/>
    </dgm:pt>
    <dgm:pt modelId="{56C7F686-54BE-4DE5-9456-A5596CC59BF0}" type="pres">
      <dgm:prSet presAssocID="{4341287A-6F81-43EE-9B03-0A11F0B7DCAB}" presName="linearProcess" presStyleCnt="0"/>
      <dgm:spPr/>
    </dgm:pt>
    <dgm:pt modelId="{B5775304-1B9F-4C6E-8779-955BC7C48AE1}" type="pres">
      <dgm:prSet presAssocID="{E925B182-D10D-4E4C-8B25-B41AD6D94E29}" presName="textNode" presStyleLbl="node1" presStyleIdx="0" presStyleCnt="3" custScaleY="227477" custLinFactNeighborX="-28475" custLinFactNeighborY="-3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5D6F4-843D-48E3-9A71-9EFDDFD1E6A3}" type="pres">
      <dgm:prSet presAssocID="{0FF4D903-1D2B-4635-AF9A-9C865590DF66}" presName="sibTrans" presStyleCnt="0"/>
      <dgm:spPr/>
    </dgm:pt>
    <dgm:pt modelId="{90869218-8669-4BE9-9A34-2D50B7C50964}" type="pres">
      <dgm:prSet presAssocID="{06CAB0C6-8E72-4245-AECB-45F60A6340A4}" presName="textNode" presStyleLbl="node1" presStyleIdx="1" presStyleCnt="3" custScaleX="122229" custScaleY="234985" custLinFactNeighborX="-48426" custLinFactNeighborY="-2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3EA67-B600-4ED2-9B7D-A6628AB39924}" type="pres">
      <dgm:prSet presAssocID="{0A7251BA-D510-486B-B8DC-D64AF713A51D}" presName="sibTrans" presStyleCnt="0"/>
      <dgm:spPr/>
    </dgm:pt>
    <dgm:pt modelId="{751FF69F-EBDE-4EBC-BE7C-54C6E0805FFC}" type="pres">
      <dgm:prSet presAssocID="{400ACC83-58F2-4FE3-A80B-DF66EF71886F}" presName="textNode" presStyleLbl="node1" presStyleIdx="2" presStyleCnt="3" custScaleX="181474" custScaleY="250000" custLinFactNeighborX="-94982" custLinFactNeighborY="-11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FBB707-6045-4D14-BEDF-8237E2AC6A00}" srcId="{4341287A-6F81-43EE-9B03-0A11F0B7DCAB}" destId="{06CAB0C6-8E72-4245-AECB-45F60A6340A4}" srcOrd="1" destOrd="0" parTransId="{6956D1C1-338C-4FF4-AE25-6B153EF3F551}" sibTransId="{0A7251BA-D510-486B-B8DC-D64AF713A51D}"/>
    <dgm:cxn modelId="{5828E44D-132E-43B4-BDEB-838559ADAD8F}" srcId="{4341287A-6F81-43EE-9B03-0A11F0B7DCAB}" destId="{400ACC83-58F2-4FE3-A80B-DF66EF71886F}" srcOrd="2" destOrd="0" parTransId="{58AFCCE4-2888-41CB-B2D1-D00FDC426CA1}" sibTransId="{7DF19568-A77D-42DE-9104-AC9A265BD80D}"/>
    <dgm:cxn modelId="{F866062E-6980-4699-88EE-80CD0F45CFF3}" type="presOf" srcId="{4341287A-6F81-43EE-9B03-0A11F0B7DCAB}" destId="{B069D4A6-D126-4723-B67C-339BDFFFDA95}" srcOrd="0" destOrd="0" presId="urn:microsoft.com/office/officeart/2005/8/layout/hProcess9"/>
    <dgm:cxn modelId="{3902495C-D4DC-45EC-9E60-F492B95AC3C4}" type="presOf" srcId="{E925B182-D10D-4E4C-8B25-B41AD6D94E29}" destId="{B5775304-1B9F-4C6E-8779-955BC7C48AE1}" srcOrd="0" destOrd="0" presId="urn:microsoft.com/office/officeart/2005/8/layout/hProcess9"/>
    <dgm:cxn modelId="{FD175728-1482-469D-B1D9-BE003C209B0E}" type="presOf" srcId="{06CAB0C6-8E72-4245-AECB-45F60A6340A4}" destId="{90869218-8669-4BE9-9A34-2D50B7C50964}" srcOrd="0" destOrd="0" presId="urn:microsoft.com/office/officeart/2005/8/layout/hProcess9"/>
    <dgm:cxn modelId="{4F037570-C7B0-435A-B6C4-CA65E771A284}" type="presOf" srcId="{400ACC83-58F2-4FE3-A80B-DF66EF71886F}" destId="{751FF69F-EBDE-4EBC-BE7C-54C6E0805FFC}" srcOrd="0" destOrd="0" presId="urn:microsoft.com/office/officeart/2005/8/layout/hProcess9"/>
    <dgm:cxn modelId="{D30B4DE9-6AAD-48B8-A6A2-369CF55A03B7}" srcId="{4341287A-6F81-43EE-9B03-0A11F0B7DCAB}" destId="{E925B182-D10D-4E4C-8B25-B41AD6D94E29}" srcOrd="0" destOrd="0" parTransId="{1889CF83-7F21-4BDF-A921-012E03BEE23D}" sibTransId="{0FF4D903-1D2B-4635-AF9A-9C865590DF66}"/>
    <dgm:cxn modelId="{DEBE7638-D68C-4D5B-8B52-B14355EEF15A}" type="presParOf" srcId="{B069D4A6-D126-4723-B67C-339BDFFFDA95}" destId="{A2B655E6-062B-4CAE-AE7A-F8E04A16AC35}" srcOrd="0" destOrd="0" presId="urn:microsoft.com/office/officeart/2005/8/layout/hProcess9"/>
    <dgm:cxn modelId="{3617C17A-B5AB-45BD-A864-98DC3FFDEAC9}" type="presParOf" srcId="{B069D4A6-D126-4723-B67C-339BDFFFDA95}" destId="{56C7F686-54BE-4DE5-9456-A5596CC59BF0}" srcOrd="1" destOrd="0" presId="urn:microsoft.com/office/officeart/2005/8/layout/hProcess9"/>
    <dgm:cxn modelId="{D4BF71B7-41C7-445A-9110-F0402E4C01D6}" type="presParOf" srcId="{56C7F686-54BE-4DE5-9456-A5596CC59BF0}" destId="{B5775304-1B9F-4C6E-8779-955BC7C48AE1}" srcOrd="0" destOrd="0" presId="urn:microsoft.com/office/officeart/2005/8/layout/hProcess9"/>
    <dgm:cxn modelId="{0C67B1D2-7E3D-461D-BF63-9947827F6D55}" type="presParOf" srcId="{56C7F686-54BE-4DE5-9456-A5596CC59BF0}" destId="{7085D6F4-843D-48E3-9A71-9EFDDFD1E6A3}" srcOrd="1" destOrd="0" presId="urn:microsoft.com/office/officeart/2005/8/layout/hProcess9"/>
    <dgm:cxn modelId="{950F996A-1A66-442A-A8F4-BE633FC644D0}" type="presParOf" srcId="{56C7F686-54BE-4DE5-9456-A5596CC59BF0}" destId="{90869218-8669-4BE9-9A34-2D50B7C50964}" srcOrd="2" destOrd="0" presId="urn:microsoft.com/office/officeart/2005/8/layout/hProcess9"/>
    <dgm:cxn modelId="{1EB401F8-2C51-41AF-889A-208EFDCFAA48}" type="presParOf" srcId="{56C7F686-54BE-4DE5-9456-A5596CC59BF0}" destId="{14A3EA67-B600-4ED2-9B7D-A6628AB39924}" srcOrd="3" destOrd="0" presId="urn:microsoft.com/office/officeart/2005/8/layout/hProcess9"/>
    <dgm:cxn modelId="{292EE8C6-AE68-486D-803B-4F37B8CACA53}" type="presParOf" srcId="{56C7F686-54BE-4DE5-9456-A5596CC59BF0}" destId="{751FF69F-EBDE-4EBC-BE7C-54C6E0805FF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30ABC8-B824-4C92-A6A9-6E90F850E61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BA653DF-39CE-4BD4-BFEA-C6BF252E105C}">
      <dgm:prSet phldrT="[Text]" custT="1"/>
      <dgm:spPr/>
      <dgm:t>
        <a:bodyPr/>
        <a:lstStyle/>
        <a:p>
          <a:r>
            <a:rPr lang="en-US" sz="2000" dirty="0"/>
            <a:t>N2-3</a:t>
          </a:r>
        </a:p>
        <a:p>
          <a:r>
            <a:rPr lang="en-US" sz="2000" dirty="0" err="1"/>
            <a:t>Meropenem</a:t>
          </a:r>
          <a:r>
            <a:rPr lang="en-US" sz="2000" dirty="0"/>
            <a:t> </a:t>
          </a:r>
        </a:p>
        <a:p>
          <a:r>
            <a:rPr lang="en-US" sz="2000" dirty="0"/>
            <a:t>Vancomycin   </a:t>
          </a:r>
        </a:p>
        <a:p>
          <a:r>
            <a:rPr lang="en-US" sz="2000" dirty="0"/>
            <a:t>Azithromycin</a:t>
          </a:r>
        </a:p>
        <a:p>
          <a:r>
            <a:rPr lang="en-US" sz="2000" dirty="0"/>
            <a:t>Amikacin</a:t>
          </a:r>
        </a:p>
      </dgm:t>
    </dgm:pt>
    <dgm:pt modelId="{9A5416FB-571B-4B06-A4D6-D617ADF28935}" type="parTrans" cxnId="{782F50A5-78B2-4429-9DEB-3F895534516C}">
      <dgm:prSet/>
      <dgm:spPr/>
      <dgm:t>
        <a:bodyPr/>
        <a:lstStyle/>
        <a:p>
          <a:endParaRPr lang="en-US"/>
        </a:p>
      </dgm:t>
    </dgm:pt>
    <dgm:pt modelId="{42D38BB4-79C7-48BD-875C-2BE53AA30EC2}" type="sibTrans" cxnId="{782F50A5-78B2-4429-9DEB-3F895534516C}">
      <dgm:prSet/>
      <dgm:spPr/>
      <dgm:t>
        <a:bodyPr/>
        <a:lstStyle/>
        <a:p>
          <a:endParaRPr lang="en-US"/>
        </a:p>
      </dgm:t>
    </dgm:pt>
    <dgm:pt modelId="{1C8DFE95-B1F2-4D59-90CA-0D6C5212A085}">
      <dgm:prSet phldrT="[Text]" custT="1"/>
      <dgm:spPr/>
      <dgm:t>
        <a:bodyPr/>
        <a:lstStyle/>
        <a:p>
          <a:r>
            <a:rPr lang="en-US" sz="2000" dirty="0"/>
            <a:t>N4-5-6</a:t>
          </a:r>
        </a:p>
        <a:p>
          <a:r>
            <a:rPr lang="en-US" sz="2000" dirty="0" err="1"/>
            <a:t>Meropenem</a:t>
          </a:r>
          <a:r>
            <a:rPr lang="en-US" sz="2000" dirty="0"/>
            <a:t> </a:t>
          </a:r>
        </a:p>
        <a:p>
          <a:r>
            <a:rPr lang="en-US" sz="2000" dirty="0"/>
            <a:t>Vancomycin </a:t>
          </a:r>
        </a:p>
        <a:p>
          <a:r>
            <a:rPr lang="en-US" sz="2000" dirty="0"/>
            <a:t>Amikacin </a:t>
          </a:r>
        </a:p>
        <a:p>
          <a:r>
            <a:rPr lang="en-US" sz="2000" dirty="0"/>
            <a:t>Levofloxacin </a:t>
          </a:r>
        </a:p>
      </dgm:t>
    </dgm:pt>
    <dgm:pt modelId="{0ADDE3B5-7CE5-408F-AB68-D14880A794B0}" type="parTrans" cxnId="{0102F6C6-0BB8-41F9-ABD1-9CA091D7DC93}">
      <dgm:prSet/>
      <dgm:spPr/>
      <dgm:t>
        <a:bodyPr/>
        <a:lstStyle/>
        <a:p>
          <a:endParaRPr lang="en-US"/>
        </a:p>
      </dgm:t>
    </dgm:pt>
    <dgm:pt modelId="{6BF60083-258E-4315-B4FF-4B21671AB93D}" type="sibTrans" cxnId="{0102F6C6-0BB8-41F9-ABD1-9CA091D7DC93}">
      <dgm:prSet/>
      <dgm:spPr/>
      <dgm:t>
        <a:bodyPr/>
        <a:lstStyle/>
        <a:p>
          <a:endParaRPr lang="en-US"/>
        </a:p>
      </dgm:t>
    </dgm:pt>
    <dgm:pt modelId="{86862384-2025-4687-B263-D30500FA8633}">
      <dgm:prSet phldrT="[Text]" custT="1"/>
      <dgm:spPr/>
      <dgm:t>
        <a:bodyPr/>
        <a:lstStyle/>
        <a:p>
          <a:r>
            <a:rPr lang="en-US" sz="2000" dirty="0"/>
            <a:t>N7-10</a:t>
          </a:r>
        </a:p>
        <a:p>
          <a:r>
            <a:rPr lang="en-US" sz="2000" dirty="0" err="1">
              <a:sym typeface="Wingdings" panose="05000000000000000000" pitchFamily="2" charset="2"/>
            </a:rPr>
            <a:t>Meropenem</a:t>
          </a:r>
          <a:r>
            <a:rPr lang="en-US" sz="2000" dirty="0">
              <a:sym typeface="Wingdings" panose="05000000000000000000" pitchFamily="2" charset="2"/>
            </a:rPr>
            <a:t> </a:t>
          </a:r>
        </a:p>
        <a:p>
          <a:r>
            <a:rPr lang="en-US" sz="2000" dirty="0">
              <a:sym typeface="Wingdings" panose="05000000000000000000" pitchFamily="2" charset="2"/>
            </a:rPr>
            <a:t>Vancomycin </a:t>
          </a:r>
        </a:p>
        <a:p>
          <a:r>
            <a:rPr lang="en-US" sz="2000" dirty="0" err="1">
              <a:sym typeface="Wingdings" panose="05000000000000000000" pitchFamily="2" charset="2"/>
            </a:rPr>
            <a:t>Colistin</a:t>
          </a:r>
          <a:r>
            <a:rPr lang="en-US" sz="2000" dirty="0">
              <a:sym typeface="Wingdings" panose="05000000000000000000" pitchFamily="2" charset="2"/>
            </a:rPr>
            <a:t> </a:t>
          </a:r>
        </a:p>
        <a:p>
          <a:r>
            <a:rPr lang="en-US" sz="2000" dirty="0">
              <a:sym typeface="Wingdings" panose="05000000000000000000" pitchFamily="2" charset="2"/>
            </a:rPr>
            <a:t>Linezolid </a:t>
          </a:r>
        </a:p>
        <a:p>
          <a:r>
            <a:rPr lang="en-US" sz="2000" dirty="0" err="1">
              <a:sym typeface="Wingdings" panose="05000000000000000000" pitchFamily="2" charset="2"/>
            </a:rPr>
            <a:t>Rifamycin</a:t>
          </a:r>
          <a:r>
            <a:rPr lang="en-US" sz="2000" dirty="0">
              <a:sym typeface="Wingdings" panose="05000000000000000000" pitchFamily="2" charset="2"/>
            </a:rPr>
            <a:t> </a:t>
          </a:r>
          <a:endParaRPr lang="en-US" sz="2000" dirty="0"/>
        </a:p>
      </dgm:t>
    </dgm:pt>
    <dgm:pt modelId="{E2AB40F3-B3EA-45AE-9B35-EE4B315B6446}" type="parTrans" cxnId="{0B1AC459-3578-4284-B689-DB1BA229DE66}">
      <dgm:prSet/>
      <dgm:spPr/>
      <dgm:t>
        <a:bodyPr/>
        <a:lstStyle/>
        <a:p>
          <a:endParaRPr lang="en-US"/>
        </a:p>
      </dgm:t>
    </dgm:pt>
    <dgm:pt modelId="{6B05F5C0-F717-4851-86F2-746993B5F82C}" type="sibTrans" cxnId="{0B1AC459-3578-4284-B689-DB1BA229DE66}">
      <dgm:prSet/>
      <dgm:spPr/>
      <dgm:t>
        <a:bodyPr/>
        <a:lstStyle/>
        <a:p>
          <a:endParaRPr lang="en-US"/>
        </a:p>
      </dgm:t>
    </dgm:pt>
    <dgm:pt modelId="{DE7602F6-E449-4709-9837-0E7170F9D3A7}">
      <dgm:prSet custT="1"/>
      <dgm:spPr/>
      <dgm:t>
        <a:bodyPr/>
        <a:lstStyle/>
        <a:p>
          <a:r>
            <a:rPr lang="en-US" sz="2000" dirty="0">
              <a:sym typeface="Wingdings" panose="05000000000000000000" pitchFamily="2" charset="2"/>
            </a:rPr>
            <a:t>N1:</a:t>
          </a:r>
        </a:p>
        <a:p>
          <a:r>
            <a:rPr lang="en-US" sz="2000" dirty="0" err="1">
              <a:sym typeface="Wingdings" panose="05000000000000000000" pitchFamily="2" charset="2"/>
            </a:rPr>
            <a:t>Cefotaxim</a:t>
          </a:r>
          <a:r>
            <a:rPr lang="en-US" sz="2000" dirty="0">
              <a:sym typeface="Wingdings" panose="05000000000000000000" pitchFamily="2" charset="2"/>
            </a:rPr>
            <a:t>, Vancomycin </a:t>
          </a:r>
        </a:p>
        <a:p>
          <a:r>
            <a:rPr lang="en-US" sz="2000" dirty="0" err="1">
              <a:sym typeface="Wingdings" panose="05000000000000000000" pitchFamily="2" charset="2"/>
            </a:rPr>
            <a:t>meropenem</a:t>
          </a:r>
          <a:r>
            <a:rPr lang="en-US" sz="2000" dirty="0">
              <a:sym typeface="Wingdings" panose="05000000000000000000" pitchFamily="2" charset="2"/>
            </a:rPr>
            <a:t>,</a:t>
          </a:r>
        </a:p>
        <a:p>
          <a:r>
            <a:rPr lang="en-US" sz="2000" dirty="0">
              <a:sym typeface="Wingdings" panose="05000000000000000000" pitchFamily="2" charset="2"/>
            </a:rPr>
            <a:t> vancomycin</a:t>
          </a:r>
        </a:p>
        <a:p>
          <a:r>
            <a:rPr lang="en-US" sz="2000" dirty="0">
              <a:sym typeface="Wingdings" panose="05000000000000000000" pitchFamily="2" charset="2"/>
            </a:rPr>
            <a:t>azithromycin</a:t>
          </a:r>
          <a:endParaRPr lang="en-US" sz="2000" dirty="0"/>
        </a:p>
      </dgm:t>
    </dgm:pt>
    <dgm:pt modelId="{FA629143-3228-4A0F-BC0C-4BF01E3AE9EE}" type="parTrans" cxnId="{DE4EA544-41EF-435A-BDB6-6B3B4AAD86A5}">
      <dgm:prSet/>
      <dgm:spPr/>
      <dgm:t>
        <a:bodyPr/>
        <a:lstStyle/>
        <a:p>
          <a:endParaRPr lang="en-US"/>
        </a:p>
      </dgm:t>
    </dgm:pt>
    <dgm:pt modelId="{DEA7EB2E-59F8-4511-BBFD-4E399E6A0663}" type="sibTrans" cxnId="{DE4EA544-41EF-435A-BDB6-6B3B4AAD86A5}">
      <dgm:prSet/>
      <dgm:spPr/>
      <dgm:t>
        <a:bodyPr/>
        <a:lstStyle/>
        <a:p>
          <a:endParaRPr lang="en-US"/>
        </a:p>
      </dgm:t>
    </dgm:pt>
    <dgm:pt modelId="{1F5538EA-1623-4D2A-BD3D-642D769E962D}" type="pres">
      <dgm:prSet presAssocID="{4630ABC8-B824-4C92-A6A9-6E90F850E613}" presName="CompostProcess" presStyleCnt="0">
        <dgm:presLayoutVars>
          <dgm:dir/>
          <dgm:resizeHandles val="exact"/>
        </dgm:presLayoutVars>
      </dgm:prSet>
      <dgm:spPr/>
    </dgm:pt>
    <dgm:pt modelId="{C80F4FB7-3192-4A14-B5C6-4D9C4BA8D872}" type="pres">
      <dgm:prSet presAssocID="{4630ABC8-B824-4C92-A6A9-6E90F850E613}" presName="arrow" presStyleLbl="bgShp" presStyleIdx="0" presStyleCnt="1"/>
      <dgm:spPr/>
    </dgm:pt>
    <dgm:pt modelId="{845997CA-964F-4116-BC5E-426D47C72A94}" type="pres">
      <dgm:prSet presAssocID="{4630ABC8-B824-4C92-A6A9-6E90F850E613}" presName="linearProcess" presStyleCnt="0"/>
      <dgm:spPr/>
    </dgm:pt>
    <dgm:pt modelId="{20720B15-A3FE-4D02-B7EB-B328C66540C9}" type="pres">
      <dgm:prSet presAssocID="{0BA653DF-39CE-4BD4-BFEA-C6BF252E105C}" presName="textNode" presStyleLbl="node1" presStyleIdx="0" presStyleCnt="4" custScaleY="158694" custLinFactX="100000" custLinFactNeighborX="150001" custLinFactNeighborY="3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3A8BF-7BB8-48D7-8FCA-762B6A53CB24}" type="pres">
      <dgm:prSet presAssocID="{42D38BB4-79C7-48BD-875C-2BE53AA30EC2}" presName="sibTrans" presStyleCnt="0"/>
      <dgm:spPr/>
    </dgm:pt>
    <dgm:pt modelId="{38983DDD-9BE8-4CBE-9590-7D1B14C6F6C2}" type="pres">
      <dgm:prSet presAssocID="{DE7602F6-E449-4709-9837-0E7170F9D3A7}" presName="textNode" presStyleLbl="node1" presStyleIdx="1" presStyleCnt="4" custScaleY="161867" custLinFactX="-94856" custLinFactNeighborX="-100000" custLinFactNeighborY="32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280A8-E56C-4745-9400-87288C08F0E1}" type="pres">
      <dgm:prSet presAssocID="{DEA7EB2E-59F8-4511-BBFD-4E399E6A0663}" presName="sibTrans" presStyleCnt="0"/>
      <dgm:spPr/>
    </dgm:pt>
    <dgm:pt modelId="{505A1E9F-97B1-47CC-82C5-A759B36CD9B1}" type="pres">
      <dgm:prSet presAssocID="{1C8DFE95-B1F2-4D59-90CA-0D6C5212A085}" presName="textNode" presStyleLbl="node1" presStyleIdx="2" presStyleCnt="4" custScaleY="154222" custLinFactNeighborX="35678" custLinFactNeighborY="3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C7A95-3C03-44B4-B67A-A5ECA1A4BD6E}" type="pres">
      <dgm:prSet presAssocID="{6BF60083-258E-4315-B4FF-4B21671AB93D}" presName="sibTrans" presStyleCnt="0"/>
      <dgm:spPr/>
    </dgm:pt>
    <dgm:pt modelId="{CAD4656B-F5D2-40BA-A99D-53A84FBDF114}" type="pres">
      <dgm:prSet presAssocID="{86862384-2025-4687-B263-D30500FA8633}" presName="textNode" presStyleLbl="node1" presStyleIdx="3" presStyleCnt="4" custScaleY="1509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2F50A5-78B2-4429-9DEB-3F895534516C}" srcId="{4630ABC8-B824-4C92-A6A9-6E90F850E613}" destId="{0BA653DF-39CE-4BD4-BFEA-C6BF252E105C}" srcOrd="0" destOrd="0" parTransId="{9A5416FB-571B-4B06-A4D6-D617ADF28935}" sibTransId="{42D38BB4-79C7-48BD-875C-2BE53AA30EC2}"/>
    <dgm:cxn modelId="{DE4EA544-41EF-435A-BDB6-6B3B4AAD86A5}" srcId="{4630ABC8-B824-4C92-A6A9-6E90F850E613}" destId="{DE7602F6-E449-4709-9837-0E7170F9D3A7}" srcOrd="1" destOrd="0" parTransId="{FA629143-3228-4A0F-BC0C-4BF01E3AE9EE}" sibTransId="{DEA7EB2E-59F8-4511-BBFD-4E399E6A0663}"/>
    <dgm:cxn modelId="{50BAEF39-39D6-41F2-8506-D1719195378D}" type="presOf" srcId="{86862384-2025-4687-B263-D30500FA8633}" destId="{CAD4656B-F5D2-40BA-A99D-53A84FBDF114}" srcOrd="0" destOrd="0" presId="urn:microsoft.com/office/officeart/2005/8/layout/hProcess9"/>
    <dgm:cxn modelId="{0B1AC459-3578-4284-B689-DB1BA229DE66}" srcId="{4630ABC8-B824-4C92-A6A9-6E90F850E613}" destId="{86862384-2025-4687-B263-D30500FA8633}" srcOrd="3" destOrd="0" parTransId="{E2AB40F3-B3EA-45AE-9B35-EE4B315B6446}" sibTransId="{6B05F5C0-F717-4851-86F2-746993B5F82C}"/>
    <dgm:cxn modelId="{6A000162-A352-48F2-AF71-660B8142F39C}" type="presOf" srcId="{DE7602F6-E449-4709-9837-0E7170F9D3A7}" destId="{38983DDD-9BE8-4CBE-9590-7D1B14C6F6C2}" srcOrd="0" destOrd="0" presId="urn:microsoft.com/office/officeart/2005/8/layout/hProcess9"/>
    <dgm:cxn modelId="{ADD03BC8-89A3-43F6-83DE-4B6EBB40AF26}" type="presOf" srcId="{0BA653DF-39CE-4BD4-BFEA-C6BF252E105C}" destId="{20720B15-A3FE-4D02-B7EB-B328C66540C9}" srcOrd="0" destOrd="0" presId="urn:microsoft.com/office/officeart/2005/8/layout/hProcess9"/>
    <dgm:cxn modelId="{0102F6C6-0BB8-41F9-ABD1-9CA091D7DC93}" srcId="{4630ABC8-B824-4C92-A6A9-6E90F850E613}" destId="{1C8DFE95-B1F2-4D59-90CA-0D6C5212A085}" srcOrd="2" destOrd="0" parTransId="{0ADDE3B5-7CE5-408F-AB68-D14880A794B0}" sibTransId="{6BF60083-258E-4315-B4FF-4B21671AB93D}"/>
    <dgm:cxn modelId="{13722C76-23BD-4AFF-A86D-398512C11D99}" type="presOf" srcId="{1C8DFE95-B1F2-4D59-90CA-0D6C5212A085}" destId="{505A1E9F-97B1-47CC-82C5-A759B36CD9B1}" srcOrd="0" destOrd="0" presId="urn:microsoft.com/office/officeart/2005/8/layout/hProcess9"/>
    <dgm:cxn modelId="{1E0E2DE4-EC11-40FD-8AE7-C1F48B18BA0D}" type="presOf" srcId="{4630ABC8-B824-4C92-A6A9-6E90F850E613}" destId="{1F5538EA-1623-4D2A-BD3D-642D769E962D}" srcOrd="0" destOrd="0" presId="urn:microsoft.com/office/officeart/2005/8/layout/hProcess9"/>
    <dgm:cxn modelId="{C785FCAA-F104-46D2-BEC1-3182C8F80195}" type="presParOf" srcId="{1F5538EA-1623-4D2A-BD3D-642D769E962D}" destId="{C80F4FB7-3192-4A14-B5C6-4D9C4BA8D872}" srcOrd="0" destOrd="0" presId="urn:microsoft.com/office/officeart/2005/8/layout/hProcess9"/>
    <dgm:cxn modelId="{A1A6A1C2-16EB-4E8B-A3D4-B8501E7FE4CF}" type="presParOf" srcId="{1F5538EA-1623-4D2A-BD3D-642D769E962D}" destId="{845997CA-964F-4116-BC5E-426D47C72A94}" srcOrd="1" destOrd="0" presId="urn:microsoft.com/office/officeart/2005/8/layout/hProcess9"/>
    <dgm:cxn modelId="{9CF23D6D-7468-45D4-B330-B1DBE457E3ED}" type="presParOf" srcId="{845997CA-964F-4116-BC5E-426D47C72A94}" destId="{20720B15-A3FE-4D02-B7EB-B328C66540C9}" srcOrd="0" destOrd="0" presId="urn:microsoft.com/office/officeart/2005/8/layout/hProcess9"/>
    <dgm:cxn modelId="{4B555B05-D1AC-426D-97BE-B84353466BB5}" type="presParOf" srcId="{845997CA-964F-4116-BC5E-426D47C72A94}" destId="{5133A8BF-7BB8-48D7-8FCA-762B6A53CB24}" srcOrd="1" destOrd="0" presId="urn:microsoft.com/office/officeart/2005/8/layout/hProcess9"/>
    <dgm:cxn modelId="{420E2669-EBCB-4D24-9079-4312717E466D}" type="presParOf" srcId="{845997CA-964F-4116-BC5E-426D47C72A94}" destId="{38983DDD-9BE8-4CBE-9590-7D1B14C6F6C2}" srcOrd="2" destOrd="0" presId="urn:microsoft.com/office/officeart/2005/8/layout/hProcess9"/>
    <dgm:cxn modelId="{DF7E4755-37D4-41E4-B638-6A59CC4AB863}" type="presParOf" srcId="{845997CA-964F-4116-BC5E-426D47C72A94}" destId="{E39280A8-E56C-4745-9400-87288C08F0E1}" srcOrd="3" destOrd="0" presId="urn:microsoft.com/office/officeart/2005/8/layout/hProcess9"/>
    <dgm:cxn modelId="{9DC9BD61-6FC5-4E01-91CC-FAE67885D7D6}" type="presParOf" srcId="{845997CA-964F-4116-BC5E-426D47C72A94}" destId="{505A1E9F-97B1-47CC-82C5-A759B36CD9B1}" srcOrd="4" destOrd="0" presId="urn:microsoft.com/office/officeart/2005/8/layout/hProcess9"/>
    <dgm:cxn modelId="{5EBCB2D7-BB23-4034-B549-1481855046A6}" type="presParOf" srcId="{845997CA-964F-4116-BC5E-426D47C72A94}" destId="{0E3C7A95-3C03-44B4-B67A-A5ECA1A4BD6E}" srcOrd="5" destOrd="0" presId="urn:microsoft.com/office/officeart/2005/8/layout/hProcess9"/>
    <dgm:cxn modelId="{4180C052-1676-45A2-9C48-E9835721DE72}" type="presParOf" srcId="{845997CA-964F-4116-BC5E-426D47C72A94}" destId="{CAD4656B-F5D2-40BA-A99D-53A84FBDF11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655E6-062B-4CAE-AE7A-F8E04A16AC35}">
      <dsp:nvSpPr>
        <dsp:cNvPr id="0" name=""/>
        <dsp:cNvSpPr/>
      </dsp:nvSpPr>
      <dsp:spPr>
        <a:xfrm>
          <a:off x="652779" y="0"/>
          <a:ext cx="7398173" cy="53396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75304-1B9F-4C6E-8779-955BC7C48AE1}">
      <dsp:nvSpPr>
        <dsp:cNvPr id="0" name=""/>
        <dsp:cNvSpPr/>
      </dsp:nvSpPr>
      <dsp:spPr>
        <a:xfrm>
          <a:off x="109156" y="160370"/>
          <a:ext cx="1967595" cy="4858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>
              <a:solidFill>
                <a:srgbClr val="FF0000"/>
              </a:solidFill>
            </a:rPr>
            <a:t>Lâm</a:t>
          </a:r>
          <a:r>
            <a:rPr lang="en-US" sz="2400" b="1" kern="1200" dirty="0">
              <a:solidFill>
                <a:srgbClr val="FF0000"/>
              </a:solidFill>
            </a:rPr>
            <a:t> </a:t>
          </a:r>
          <a:r>
            <a:rPr lang="en-US" sz="2400" b="1" kern="1200" dirty="0" err="1">
              <a:solidFill>
                <a:srgbClr val="FF0000"/>
              </a:solidFill>
            </a:rPr>
            <a:t>sàng</a:t>
          </a:r>
          <a:r>
            <a:rPr lang="en-US" sz="2400" b="1" kern="1200" dirty="0">
              <a:solidFill>
                <a:srgbClr val="FF0000"/>
              </a:solidFill>
            </a:rPr>
            <a:t>: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>
              <a:solidFill>
                <a:schemeClr val="tx1"/>
              </a:solidFill>
            </a:rPr>
            <a:t>- </a:t>
          </a:r>
          <a:r>
            <a:rPr lang="en-US" sz="2400" b="0" kern="1200" dirty="0" err="1">
              <a:solidFill>
                <a:schemeClr val="bg1"/>
              </a:solidFill>
            </a:rPr>
            <a:t>Tỉnh</a:t>
          </a:r>
          <a:endParaRPr lang="en-US" sz="2400" b="0" kern="1200" dirty="0">
            <a:solidFill>
              <a:schemeClr val="bg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- </a:t>
          </a:r>
          <a:r>
            <a:rPr lang="en-US" sz="2400" kern="1200" dirty="0" err="1"/>
            <a:t>sốt</a:t>
          </a:r>
          <a:r>
            <a:rPr lang="en-US" sz="2400" kern="1200" dirty="0"/>
            <a:t> 39 </a:t>
          </a:r>
          <a:r>
            <a:rPr lang="en-US" sz="2400" kern="1200" dirty="0" err="1"/>
            <a:t>độ</a:t>
          </a:r>
          <a:endParaRPr lang="en-US" sz="2400" kern="1200" dirty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- </a:t>
          </a:r>
          <a:r>
            <a:rPr lang="en-US" sz="2400" kern="1200" dirty="0" err="1"/>
            <a:t>thở</a:t>
          </a:r>
          <a:r>
            <a:rPr lang="en-US" sz="2400" kern="1200" dirty="0"/>
            <a:t> </a:t>
          </a:r>
          <a:r>
            <a:rPr lang="en-US" sz="2400" kern="1200" dirty="0" err="1"/>
            <a:t>nhanh</a:t>
          </a:r>
          <a:r>
            <a:rPr lang="en-US" sz="2400" kern="1200" dirty="0"/>
            <a:t>, co </a:t>
          </a:r>
          <a:r>
            <a:rPr lang="en-US" sz="2400" kern="1200" dirty="0" err="1"/>
            <a:t>kéo</a:t>
          </a:r>
          <a:endParaRPr lang="en-US" sz="2400" kern="1200" dirty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- </a:t>
          </a:r>
          <a:r>
            <a:rPr lang="en-US" sz="2400" kern="1200" dirty="0" err="1"/>
            <a:t>phổi</a:t>
          </a:r>
          <a:r>
            <a:rPr lang="en-US" sz="2400" kern="1200" dirty="0"/>
            <a:t> rale </a:t>
          </a:r>
          <a:r>
            <a:rPr lang="en-US" sz="2400" kern="1200" dirty="0" err="1"/>
            <a:t>nổ</a:t>
          </a:r>
          <a:endParaRPr lang="en-US" sz="2400" kern="1200" dirty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- HA 110 / 60-70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ym typeface="Wingdings" panose="05000000000000000000" pitchFamily="2" charset="2"/>
            </a:rPr>
            <a:t> </a:t>
          </a:r>
          <a:r>
            <a:rPr lang="en-US" sz="2400" kern="1200" dirty="0" err="1">
              <a:sym typeface="Wingdings" panose="05000000000000000000" pitchFamily="2" charset="2"/>
            </a:rPr>
            <a:t>diễn</a:t>
          </a:r>
          <a:r>
            <a:rPr lang="en-US" sz="2400" kern="1200" dirty="0">
              <a:sym typeface="Wingdings" panose="05000000000000000000" pitchFamily="2" charset="2"/>
            </a:rPr>
            <a:t> </a:t>
          </a:r>
          <a:r>
            <a:rPr lang="en-US" sz="2400" kern="1200" dirty="0" err="1">
              <a:sym typeface="Wingdings" panose="05000000000000000000" pitchFamily="2" charset="2"/>
            </a:rPr>
            <a:t>tiến</a:t>
          </a:r>
          <a:r>
            <a:rPr lang="en-US" sz="2400" kern="1200" dirty="0">
              <a:sym typeface="Wingdings" panose="05000000000000000000" pitchFamily="2" charset="2"/>
            </a:rPr>
            <a:t> </a:t>
          </a:r>
          <a:r>
            <a:rPr lang="en-US" sz="2400" kern="1200" dirty="0" err="1">
              <a:sym typeface="Wingdings" panose="05000000000000000000" pitchFamily="2" charset="2"/>
            </a:rPr>
            <a:t>nặng</a:t>
          </a:r>
          <a:r>
            <a:rPr lang="en-US" sz="2400" kern="1200" dirty="0">
              <a:sym typeface="Wingdings" panose="05000000000000000000" pitchFamily="2" charset="2"/>
            </a:rPr>
            <a:t> </a:t>
          </a:r>
          <a:r>
            <a:rPr lang="en-US" sz="2400" kern="1200" dirty="0" err="1">
              <a:sym typeface="Wingdings" panose="05000000000000000000" pitchFamily="2" charset="2"/>
            </a:rPr>
            <a:t>dần</a:t>
          </a:r>
          <a:endParaRPr lang="en-US" sz="2400" kern="1200" dirty="0"/>
        </a:p>
      </dsp:txBody>
      <dsp:txXfrm>
        <a:off x="205206" y="256420"/>
        <a:ext cx="1775495" cy="4666484"/>
      </dsp:txXfrm>
    </dsp:sp>
    <dsp:sp modelId="{90869218-8669-4BE9-9A34-2D50B7C50964}">
      <dsp:nvSpPr>
        <dsp:cNvPr id="0" name=""/>
        <dsp:cNvSpPr/>
      </dsp:nvSpPr>
      <dsp:spPr>
        <a:xfrm>
          <a:off x="2245659" y="97726"/>
          <a:ext cx="2404971" cy="50189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>
              <a:solidFill>
                <a:srgbClr val="FF0000"/>
              </a:solidFill>
            </a:rPr>
            <a:t>Cận</a:t>
          </a:r>
          <a:r>
            <a:rPr lang="en-US" sz="2400" b="1" kern="1200" dirty="0">
              <a:solidFill>
                <a:srgbClr val="FF0000"/>
              </a:solidFill>
            </a:rPr>
            <a:t> </a:t>
          </a:r>
          <a:r>
            <a:rPr lang="en-US" sz="2400" b="1" kern="1200" dirty="0" err="1">
              <a:solidFill>
                <a:srgbClr val="FF0000"/>
              </a:solidFill>
            </a:rPr>
            <a:t>lâm</a:t>
          </a:r>
          <a:r>
            <a:rPr lang="en-US" sz="2400" b="1" kern="1200" dirty="0">
              <a:solidFill>
                <a:srgbClr val="FF0000"/>
              </a:solidFill>
            </a:rPr>
            <a:t> </a:t>
          </a:r>
          <a:r>
            <a:rPr lang="en-US" sz="2400" b="1" kern="1200" dirty="0" err="1">
              <a:solidFill>
                <a:srgbClr val="FF0000"/>
              </a:solidFill>
            </a:rPr>
            <a:t>sàng</a:t>
          </a:r>
          <a:endParaRPr lang="en-US" sz="2400" b="1" kern="1200" dirty="0">
            <a:solidFill>
              <a:srgbClr val="FF0000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- </a:t>
          </a:r>
          <a:r>
            <a:rPr lang="en-US" sz="2400" b="1" kern="1200" dirty="0">
              <a:solidFill>
                <a:schemeClr val="tx1"/>
              </a:solidFill>
            </a:rPr>
            <a:t>CTM</a:t>
          </a:r>
          <a:r>
            <a:rPr lang="en-US" sz="2400" kern="1200" dirty="0"/>
            <a:t>: BC 11k, </a:t>
          </a:r>
          <a:r>
            <a:rPr lang="en-US" sz="2400" kern="1200" dirty="0" err="1"/>
            <a:t>neu</a:t>
          </a:r>
          <a:r>
            <a:rPr lang="en-US" sz="2400" kern="1200" dirty="0"/>
            <a:t> 85%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-</a:t>
          </a:r>
          <a:r>
            <a:rPr lang="en-US" sz="2400" b="1" kern="1200" dirty="0">
              <a:solidFill>
                <a:schemeClr val="tx1"/>
              </a:solidFill>
            </a:rPr>
            <a:t> CRP </a:t>
          </a:r>
          <a:r>
            <a:rPr lang="en-US" sz="2400" kern="1200" dirty="0"/>
            <a:t>22 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- </a:t>
          </a:r>
          <a:r>
            <a:rPr lang="en-US" sz="2400" b="1" kern="1200" dirty="0">
              <a:solidFill>
                <a:schemeClr val="tx1"/>
              </a:solidFill>
            </a:rPr>
            <a:t>KMĐM</a:t>
          </a:r>
          <a:r>
            <a:rPr lang="en-US" sz="2400" kern="1200" dirty="0"/>
            <a:t>: PaO2 54; pH 7.48; pCO2 27.7; HCO3 20.6; PaO2/FiO2 164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PaO2( </a:t>
          </a:r>
          <a:r>
            <a:rPr lang="en-US" sz="2400" kern="1200" dirty="0" err="1"/>
            <a:t>A_a</a:t>
          </a:r>
          <a:r>
            <a:rPr lang="en-US" sz="2400" kern="1200" dirty="0"/>
            <a:t>) 148</a:t>
          </a:r>
        </a:p>
      </dsp:txBody>
      <dsp:txXfrm>
        <a:off x="2363060" y="215127"/>
        <a:ext cx="2170169" cy="4784142"/>
      </dsp:txXfrm>
    </dsp:sp>
    <dsp:sp modelId="{751FF69F-EBDE-4EBC-BE7C-54C6E0805FFC}">
      <dsp:nvSpPr>
        <dsp:cNvPr id="0" name=""/>
        <dsp:cNvSpPr/>
      </dsp:nvSpPr>
      <dsp:spPr>
        <a:xfrm>
          <a:off x="4763401" y="0"/>
          <a:ext cx="3570673" cy="5339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Xử</a:t>
          </a:r>
          <a:r>
            <a:rPr lang="en-US" sz="2400" b="1" kern="1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b="1" kern="1200" dirty="0" err="1" smtClean="0">
              <a:solidFill>
                <a:srgbClr val="FF0000"/>
              </a:solidFill>
              <a:latin typeface="Arial" pitchFamily="34" charset="0"/>
              <a:cs typeface="Arial" pitchFamily="34" charset="0"/>
            </a:rPr>
            <a:t>trí</a:t>
          </a:r>
          <a:endParaRPr lang="en-US" sz="2400" b="1" kern="1200" dirty="0" smtClean="0">
            <a:solidFill>
              <a:srgbClr val="FF0000"/>
            </a:solidFill>
            <a:latin typeface="Arial" pitchFamily="34" charset="0"/>
            <a:cs typeface="Arial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</a:t>
          </a:r>
          <a:r>
            <a:rPr lang="en-US" sz="2400" b="0" kern="12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canula</a:t>
          </a:r>
          <a:r>
            <a:rPr lang="en-US" sz="2400" b="0" kern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 3l/</a:t>
          </a:r>
          <a:r>
            <a:rPr lang="en-US" sz="2400" b="0" kern="1200" dirty="0" err="1" smtClean="0">
              <a:solidFill>
                <a:schemeClr val="bg1"/>
              </a:solidFill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ph</a:t>
          </a:r>
          <a:endParaRPr lang="en-US" sz="2400" b="0" kern="1200" dirty="0" smtClean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 </a:t>
          </a:r>
          <a:r>
            <a:rPr lang="en-US" sz="2400" kern="12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NCPAP</a:t>
          </a:r>
          <a:r>
            <a:rPr lang="en-US" sz="2400" kern="12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 ( 6cmH20; 60%)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SpO2 90%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</a:t>
          </a:r>
          <a:r>
            <a:rPr lang="en-US" sz="2400" kern="12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NCPAP</a:t>
          </a:r>
          <a:r>
            <a:rPr lang="en-US" sz="2400" kern="12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 ( 8cmH2O; 80%), SpO2 96%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</a:t>
          </a:r>
          <a:r>
            <a:rPr lang="en-US" sz="2400" kern="12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NCPAP</a:t>
          </a:r>
          <a:r>
            <a:rPr lang="en-US" sz="2400" kern="12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 ( 8cmH2O; 100%), SpO2 94%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 </a:t>
          </a:r>
          <a:r>
            <a:rPr lang="en-US" sz="2400" kern="12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chuyển</a:t>
          </a:r>
          <a:r>
            <a:rPr lang="en-US" sz="2400" kern="12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 </a:t>
          </a:r>
          <a:r>
            <a:rPr lang="en-US" sz="2400" kern="12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khoa</a:t>
          </a:r>
          <a:r>
            <a:rPr lang="en-US" sz="2400" kern="12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 </a:t>
          </a:r>
          <a:r>
            <a:rPr lang="en-US" sz="2400" kern="12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hồi</a:t>
          </a:r>
          <a:r>
            <a:rPr lang="en-US" sz="2400" kern="12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 </a:t>
          </a:r>
          <a:r>
            <a:rPr lang="en-US" sz="2400" kern="12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sức</a:t>
          </a:r>
          <a:endParaRPr lang="en-US" sz="2400" kern="1200" dirty="0" smtClean="0">
            <a:latin typeface="Arial" pitchFamily="34" charset="0"/>
            <a:cs typeface="Arial" pitchFamily="34" charset="0"/>
            <a:sym typeface="Wingdings" panose="05000000000000000000" pitchFamily="2" charset="2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 KS: </a:t>
          </a:r>
          <a:r>
            <a:rPr lang="en-US" sz="2400" kern="12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meropenem</a:t>
          </a:r>
          <a:r>
            <a:rPr lang="en-US" sz="2400" kern="1200" dirty="0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, </a:t>
          </a:r>
          <a:r>
            <a:rPr lang="en-US" sz="2400" kern="1200" dirty="0" err="1" smtClean="0">
              <a:latin typeface="Arial" pitchFamily="34" charset="0"/>
              <a:cs typeface="Arial" pitchFamily="34" charset="0"/>
              <a:sym typeface="Wingdings" panose="05000000000000000000" pitchFamily="2" charset="2"/>
            </a:rPr>
            <a:t>vancomycin,azithromycin</a:t>
          </a:r>
          <a:endParaRPr lang="en-US" sz="2400" b="1" kern="1200" dirty="0">
            <a:solidFill>
              <a:srgbClr val="FF0000"/>
            </a:solidFill>
          </a:endParaRPr>
        </a:p>
      </dsp:txBody>
      <dsp:txXfrm>
        <a:off x="4937707" y="174306"/>
        <a:ext cx="3222061" cy="4991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F4FB7-3192-4A14-B5C6-4D9C4BA8D872}">
      <dsp:nvSpPr>
        <dsp:cNvPr id="0" name=""/>
        <dsp:cNvSpPr/>
      </dsp:nvSpPr>
      <dsp:spPr>
        <a:xfrm>
          <a:off x="638001" y="0"/>
          <a:ext cx="7230686" cy="483523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20B15-A3FE-4D02-B7EB-B328C66540C9}">
      <dsp:nvSpPr>
        <dsp:cNvPr id="0" name=""/>
        <dsp:cNvSpPr/>
      </dsp:nvSpPr>
      <dsp:spPr>
        <a:xfrm>
          <a:off x="2349519" y="958247"/>
          <a:ext cx="1903828" cy="30692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N2-3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Meropenem</a:t>
          </a:r>
          <a:r>
            <a:rPr lang="en-US" sz="2000" kern="1200" dirty="0"/>
            <a:t>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Vancomycin  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Azithromycin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Amikacin</a:t>
          </a:r>
        </a:p>
      </dsp:txBody>
      <dsp:txXfrm>
        <a:off x="2442456" y="1051184"/>
        <a:ext cx="1717954" cy="2883417"/>
      </dsp:txXfrm>
    </dsp:sp>
    <dsp:sp modelId="{38983DDD-9BE8-4CBE-9590-7D1B14C6F6C2}">
      <dsp:nvSpPr>
        <dsp:cNvPr id="0" name=""/>
        <dsp:cNvSpPr/>
      </dsp:nvSpPr>
      <dsp:spPr>
        <a:xfrm>
          <a:off x="100009" y="915010"/>
          <a:ext cx="1903828" cy="3130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ym typeface="Wingdings" panose="05000000000000000000" pitchFamily="2" charset="2"/>
            </a:rPr>
            <a:t>N1: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ym typeface="Wingdings" panose="05000000000000000000" pitchFamily="2" charset="2"/>
            </a:rPr>
            <a:t>Cefotaxim</a:t>
          </a:r>
          <a:r>
            <a:rPr lang="en-US" sz="2000" kern="1200" dirty="0">
              <a:sym typeface="Wingdings" panose="05000000000000000000" pitchFamily="2" charset="2"/>
            </a:rPr>
            <a:t>, Vancomycin 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ym typeface="Wingdings" panose="05000000000000000000" pitchFamily="2" charset="2"/>
            </a:rPr>
            <a:t>meropenem</a:t>
          </a:r>
          <a:r>
            <a:rPr lang="en-US" sz="2000" kern="1200" dirty="0">
              <a:sym typeface="Wingdings" panose="05000000000000000000" pitchFamily="2" charset="2"/>
            </a:rPr>
            <a:t>,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ym typeface="Wingdings" panose="05000000000000000000" pitchFamily="2" charset="2"/>
            </a:rPr>
            <a:t> vancomycin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ym typeface="Wingdings" panose="05000000000000000000" pitchFamily="2" charset="2"/>
            </a:rPr>
            <a:t>azithromycin</a:t>
          </a:r>
          <a:endParaRPr lang="en-US" sz="2000" kern="1200" dirty="0"/>
        </a:p>
      </dsp:txBody>
      <dsp:txXfrm>
        <a:off x="192946" y="1007947"/>
        <a:ext cx="1717954" cy="2944786"/>
      </dsp:txXfrm>
    </dsp:sp>
    <dsp:sp modelId="{505A1E9F-97B1-47CC-82C5-A759B36CD9B1}">
      <dsp:nvSpPr>
        <dsp:cNvPr id="0" name=""/>
        <dsp:cNvSpPr/>
      </dsp:nvSpPr>
      <dsp:spPr>
        <a:xfrm>
          <a:off x="4506729" y="1001493"/>
          <a:ext cx="1903828" cy="298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N4-5-6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Meropenem</a:t>
          </a:r>
          <a:r>
            <a:rPr lang="en-US" sz="2000" kern="1200" dirty="0"/>
            <a:t>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Vancomycin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Amikacin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Levofloxacin </a:t>
          </a:r>
        </a:p>
      </dsp:txBody>
      <dsp:txXfrm>
        <a:off x="4599666" y="1094430"/>
        <a:ext cx="1717954" cy="2796925"/>
      </dsp:txXfrm>
    </dsp:sp>
    <dsp:sp modelId="{CAD4656B-F5D2-40BA-A99D-53A84FBDF114}">
      <dsp:nvSpPr>
        <dsp:cNvPr id="0" name=""/>
        <dsp:cNvSpPr/>
      </dsp:nvSpPr>
      <dsp:spPr>
        <a:xfrm>
          <a:off x="6600784" y="958247"/>
          <a:ext cx="1903828" cy="2918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N7-10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ym typeface="Wingdings" panose="05000000000000000000" pitchFamily="2" charset="2"/>
            </a:rPr>
            <a:t>Meropenem</a:t>
          </a:r>
          <a:r>
            <a:rPr lang="en-US" sz="2000" kern="1200" dirty="0">
              <a:sym typeface="Wingdings" panose="05000000000000000000" pitchFamily="2" charset="2"/>
            </a:rPr>
            <a:t>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ym typeface="Wingdings" panose="05000000000000000000" pitchFamily="2" charset="2"/>
            </a:rPr>
            <a:t>Vancomycin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ym typeface="Wingdings" panose="05000000000000000000" pitchFamily="2" charset="2"/>
            </a:rPr>
            <a:t>Colistin</a:t>
          </a:r>
          <a:r>
            <a:rPr lang="en-US" sz="2000" kern="1200" dirty="0">
              <a:sym typeface="Wingdings" panose="05000000000000000000" pitchFamily="2" charset="2"/>
            </a:rPr>
            <a:t>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ym typeface="Wingdings" panose="05000000000000000000" pitchFamily="2" charset="2"/>
            </a:rPr>
            <a:t>Linezolid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>
              <a:sym typeface="Wingdings" panose="05000000000000000000" pitchFamily="2" charset="2"/>
            </a:rPr>
            <a:t>Rifamycin</a:t>
          </a:r>
          <a:r>
            <a:rPr lang="en-US" sz="2000" kern="1200" dirty="0">
              <a:sym typeface="Wingdings" panose="05000000000000000000" pitchFamily="2" charset="2"/>
            </a:rPr>
            <a:t> </a:t>
          </a:r>
          <a:endParaRPr lang="en-US" sz="2000" kern="1200" dirty="0"/>
        </a:p>
      </dsp:txBody>
      <dsp:txXfrm>
        <a:off x="6693721" y="1051184"/>
        <a:ext cx="1717954" cy="2732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21247-BF56-4416-A4A4-86F8639D117D}" type="datetimeFigureOut">
              <a:rPr lang="vi-VN" smtClean="0"/>
              <a:t>10/10/2019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37D78-184B-4CFD-A8FB-FDCF4FC9EE1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32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37D78-184B-4CFD-A8FB-FDCF4FC9EE14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728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37D78-184B-4CFD-A8FB-FDCF4FC9EE14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728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0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6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4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2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1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8467-6AF6-42F7-B9B6-701A886D04B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8467-6AF6-42F7-B9B6-701A886D04B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BE711-FE25-4DA2-9420-1750C1F2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837405"/>
          </a:xfrm>
        </p:spPr>
        <p:txBody>
          <a:bodyPr/>
          <a:lstStyle/>
          <a:p>
            <a:r>
              <a:rPr lang="en-US" b="1" dirty="0">
                <a:ea typeface="Tahoma" panose="020B0604030504040204" pitchFamily="34" charset="0"/>
              </a:rPr>
              <a:t>BỆNH ÁN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NHÓM 2</a:t>
            </a:r>
          </a:p>
        </p:txBody>
      </p:sp>
    </p:spTree>
    <p:extLst>
      <p:ext uri="{BB962C8B-B14F-4D97-AF65-F5344CB8AC3E}">
        <p14:creationId xmlns:p14="http://schemas.microsoft.com/office/powerpoint/2010/main" val="39528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872" y="604683"/>
            <a:ext cx="5069933" cy="745218"/>
          </a:xfrm>
        </p:spPr>
        <p:txBody>
          <a:bodyPr>
            <a:noAutofit/>
          </a:bodyPr>
          <a:lstStyle/>
          <a:p>
            <a:pPr lvl="0" algn="ctr"/>
            <a:r>
              <a:rPr lang="en-US" b="1" dirty="0">
                <a:ea typeface="Tahoma" panose="020B0604030504040204" pitchFamily="34" charset="0"/>
              </a:rPr>
              <a:t>TIỀN CĂN</a:t>
            </a:r>
            <a:r>
              <a:rPr lang="en-US" dirty="0">
                <a:ea typeface="Tahoma" panose="020B0604030504040204" pitchFamily="34" charset="0"/>
              </a:rPr>
              <a:t/>
            </a:r>
            <a:br>
              <a:rPr lang="en-US" dirty="0">
                <a:ea typeface="Tahoma" panose="020B0604030504040204" pitchFamily="34" charset="0"/>
              </a:rPr>
            </a:br>
            <a:endParaRPr lang="en-US" dirty="0">
              <a:ea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8" y="1349901"/>
            <a:ext cx="8718550" cy="5733415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00000"/>
              </a:lnSpc>
              <a:buAutoNum type="arabicPeriod"/>
            </a:pPr>
            <a:r>
              <a:rPr lang="en-US" b="1" dirty="0" err="1"/>
              <a:t>Cá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endParaRPr lang="en-US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khoa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Con 2/2, PARA 2002,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(39 </a:t>
            </a:r>
            <a:r>
              <a:rPr lang="en-US" dirty="0" err="1"/>
              <a:t>tuần</a:t>
            </a:r>
            <a:r>
              <a:rPr lang="en-US" dirty="0"/>
              <a:t>), CNLS 2900g,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khóc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FF0000"/>
                </a:solidFill>
              </a:rPr>
              <a:t>Bệnh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: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,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( hen, </a:t>
            </a:r>
            <a:r>
              <a:rPr lang="en-US" dirty="0" err="1"/>
              <a:t>viêm</a:t>
            </a:r>
            <a:r>
              <a:rPr lang="en-US" dirty="0"/>
              <a:t> </a:t>
            </a:r>
            <a:r>
              <a:rPr lang="en-US" dirty="0" err="1"/>
              <a:t>phổi</a:t>
            </a:r>
            <a:r>
              <a:rPr lang="en-US" dirty="0"/>
              <a:t>,…).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/>
              <a:t>Đợt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lạ</a:t>
            </a:r>
            <a:r>
              <a:rPr lang="en-US" dirty="0"/>
              <a:t>,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ai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, </a:t>
            </a:r>
            <a:r>
              <a:rPr lang="en-US" dirty="0" err="1"/>
              <a:t>nôn</a:t>
            </a:r>
            <a:r>
              <a:rPr lang="en-US" dirty="0"/>
              <a:t> </a:t>
            </a:r>
            <a:r>
              <a:rPr lang="en-US" dirty="0" err="1"/>
              <a:t>ói</a:t>
            </a:r>
            <a:r>
              <a:rPr lang="en-US" dirty="0"/>
              <a:t>,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9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964" y="506237"/>
            <a:ext cx="5069933" cy="745218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>
                <a:ea typeface="Tahoma" panose="020B0604030504040204" pitchFamily="34" charset="0"/>
              </a:rPr>
              <a:t>TIỀN CĂN</a:t>
            </a:r>
            <a:r>
              <a:rPr lang="en-US" dirty="0">
                <a:ea typeface="Tahoma" panose="020B0604030504040204" pitchFamily="34" charset="0"/>
              </a:rPr>
              <a:t/>
            </a:r>
            <a:br>
              <a:rPr lang="en-US" dirty="0">
                <a:ea typeface="Tahoma" panose="020B0604030504040204" pitchFamily="34" charset="0"/>
              </a:rPr>
            </a:br>
            <a:endParaRPr lang="en-US" dirty="0">
              <a:ea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14" y="1251455"/>
            <a:ext cx="8718550" cy="5733415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FF0000"/>
                </a:solidFill>
                <a:ea typeface="Tahoma" panose="020B0604030504040204" pitchFamily="34" charset="0"/>
              </a:rPr>
              <a:t>Dinh</a:t>
            </a:r>
            <a:r>
              <a:rPr lang="en-US" dirty="0" smtClean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Tahoma" panose="020B0604030504040204" pitchFamily="34" charset="0"/>
              </a:rPr>
              <a:t>dưỡng</a:t>
            </a:r>
            <a:endParaRPr lang="en-US" dirty="0">
              <a:solidFill>
                <a:srgbClr val="FF0000"/>
              </a:solidFill>
              <a:ea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err="1">
                <a:ea typeface="Tahoma" panose="020B0604030504040204" pitchFamily="34" charset="0"/>
              </a:rPr>
              <a:t>Ăn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cùng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gia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đình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đủ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dinh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dưỡng</a:t>
            </a:r>
            <a:r>
              <a:rPr lang="en-US" dirty="0">
                <a:ea typeface="Tahoma" panose="020B0604030504040204" pitchFamily="34" charset="0"/>
              </a:rPr>
              <a:t>.</a:t>
            </a:r>
          </a:p>
          <a:p>
            <a:r>
              <a:rPr lang="en-US" dirty="0">
                <a:ea typeface="Tahoma" panose="020B0604030504040204" pitchFamily="34" charset="0"/>
              </a:rPr>
              <a:t>CN: 34kg</a:t>
            </a:r>
          </a:p>
          <a:p>
            <a:r>
              <a:rPr lang="en-US" dirty="0">
                <a:ea typeface="Tahoma" panose="020B0604030504040204" pitchFamily="34" charset="0"/>
              </a:rPr>
              <a:t>CC: 138cm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smtClean="0">
                <a:ea typeface="Tahoma" panose="020B0604030504040204" pitchFamily="34" charset="0"/>
                <a:sym typeface="Wingdings" panose="05000000000000000000" pitchFamily="2" charset="2"/>
              </a:rPr>
              <a:t>BMI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: 17.8 (BPV 85</a:t>
            </a:r>
            <a:r>
              <a:rPr lang="en-US" baseline="30000" dirty="0">
                <a:ea typeface="Tahoma" panose="020B0604030504040204" pitchFamily="34" charset="0"/>
                <a:sym typeface="Wingdings" panose="05000000000000000000" pitchFamily="2" charset="2"/>
              </a:rPr>
              <a:t>th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thừa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cân</a:t>
            </a:r>
            <a:r>
              <a:rPr lang="en-US" dirty="0" smtClean="0">
                <a:ea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dirty="0" err="1">
                <a:solidFill>
                  <a:srgbClr val="FF0000"/>
                </a:solidFill>
                <a:ea typeface="Tahoma" panose="020B0604030504040204" pitchFamily="34" charset="0"/>
              </a:rPr>
              <a:t>Phát</a:t>
            </a:r>
            <a:r>
              <a:rPr lang="vi-VN" dirty="0">
                <a:solidFill>
                  <a:srgbClr val="FF0000"/>
                </a:solidFill>
                <a:ea typeface="Tahoma" panose="020B0604030504040204" pitchFamily="34" charset="0"/>
              </a:rPr>
              <a:t> triển t</a:t>
            </a:r>
            <a:r>
              <a:rPr lang="en-US" dirty="0" err="1">
                <a:solidFill>
                  <a:srgbClr val="FF0000"/>
                </a:solidFill>
                <a:ea typeface="Tahoma" panose="020B0604030504040204" pitchFamily="34" charset="0"/>
              </a:rPr>
              <a:t>âm</a:t>
            </a:r>
            <a:r>
              <a:rPr lang="vi-VN" dirty="0">
                <a:solidFill>
                  <a:srgbClr val="FF0000"/>
                </a:solidFill>
                <a:ea typeface="Tahoma" panose="020B0604030504040204" pitchFamily="34" charset="0"/>
              </a:rPr>
              <a:t> - v</a:t>
            </a:r>
            <a:r>
              <a:rPr lang="en-US" dirty="0" err="1">
                <a:solidFill>
                  <a:srgbClr val="FF0000"/>
                </a:solidFill>
                <a:ea typeface="Tahoma" panose="020B0604030504040204" pitchFamily="34" charset="0"/>
              </a:rPr>
              <a:t>ận</a:t>
            </a:r>
            <a:endParaRPr lang="en-US" dirty="0">
              <a:ea typeface="Tahoma" panose="020B0604030504040204" pitchFamily="34" charset="0"/>
            </a:endParaRPr>
          </a:p>
          <a:p>
            <a:pPr lvl="1"/>
            <a:r>
              <a:rPr lang="en-US" dirty="0" err="1">
                <a:ea typeface="Tahoma" panose="020B0604030504040204" pitchFamily="34" charset="0"/>
              </a:rPr>
              <a:t>Học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lớp</a:t>
            </a:r>
            <a:r>
              <a:rPr lang="en-US" dirty="0">
                <a:ea typeface="Tahoma" panose="020B0604030504040204" pitchFamily="34" charset="0"/>
              </a:rPr>
              <a:t> 4, </a:t>
            </a:r>
            <a:r>
              <a:rPr lang="en-US" dirty="0" err="1">
                <a:ea typeface="Tahoma" panose="020B0604030504040204" pitchFamily="34" charset="0"/>
              </a:rPr>
              <a:t>học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giỏi</a:t>
            </a:r>
            <a:endParaRPr lang="en-US" dirty="0">
              <a:ea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ea typeface="Tahoma" panose="020B060403050404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1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176" y="219910"/>
            <a:ext cx="3751439" cy="1325563"/>
          </a:xfrm>
        </p:spPr>
        <p:txBody>
          <a:bodyPr/>
          <a:lstStyle/>
          <a:p>
            <a:r>
              <a:rPr lang="en-US" b="1" dirty="0" err="1"/>
              <a:t>Tiền</a:t>
            </a:r>
            <a:r>
              <a:rPr lang="en-US" b="1" dirty="0"/>
              <a:t> </a:t>
            </a:r>
            <a:r>
              <a:rPr lang="en-US" b="1" dirty="0" err="1"/>
              <a:t>căn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ea typeface="Tahoma" panose="020B0604030504040204" pitchFamily="34" charset="0"/>
              </a:rPr>
              <a:t>Vaccin</a:t>
            </a:r>
            <a:endParaRPr lang="en-US" dirty="0">
              <a:ea typeface="Tahoma" panose="020B0604030504040204" pitchFamily="34" charset="0"/>
            </a:endParaRPr>
          </a:p>
          <a:p>
            <a:pPr lvl="0"/>
            <a:r>
              <a:rPr lang="en-US" dirty="0" err="1">
                <a:ea typeface="Tahoma" panose="020B0604030504040204" pitchFamily="34" charset="0"/>
              </a:rPr>
              <a:t>Tiêm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đủ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theo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tiêm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chủng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mở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rộng</a:t>
            </a:r>
            <a:endParaRPr lang="en-US" dirty="0">
              <a:ea typeface="Tahoma" panose="020B0604030504040204" pitchFamily="34" charset="0"/>
            </a:endParaRPr>
          </a:p>
          <a:p>
            <a:pPr lvl="0"/>
            <a:r>
              <a:rPr lang="en-US" dirty="0" err="1">
                <a:ea typeface="Tahoma" panose="020B0604030504040204" pitchFamily="34" charset="0"/>
              </a:rPr>
              <a:t>Chưa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tiêm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phế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cầu</a:t>
            </a:r>
            <a:endParaRPr lang="en-US" dirty="0">
              <a:ea typeface="Tahoma" panose="020B0604030504040204" pitchFamily="34" charset="0"/>
            </a:endParaRPr>
          </a:p>
          <a:p>
            <a:pPr marL="0" lvl="0" indent="0">
              <a:buNone/>
            </a:pPr>
            <a:r>
              <a:rPr lang="en-US" dirty="0" err="1">
                <a:solidFill>
                  <a:srgbClr val="FF0000"/>
                </a:solidFill>
                <a:ea typeface="Tahoma" panose="020B0604030504040204" pitchFamily="34" charset="0"/>
              </a:rPr>
              <a:t>Dịch</a:t>
            </a:r>
            <a:r>
              <a:rPr lang="en-US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ea typeface="Tahoma" panose="020B0604030504040204" pitchFamily="34" charset="0"/>
              </a:rPr>
              <a:t>tễ</a:t>
            </a:r>
            <a:endParaRPr lang="en-US" dirty="0">
              <a:solidFill>
                <a:srgbClr val="FF0000"/>
              </a:solidFill>
              <a:ea typeface="Tahoma" panose="020B0604030504040204" pitchFamily="34" charset="0"/>
            </a:endParaRPr>
          </a:p>
          <a:p>
            <a:pPr lvl="0"/>
            <a:r>
              <a:rPr lang="en-US" dirty="0" err="1">
                <a:ea typeface="Tahoma" panose="020B0604030504040204" pitchFamily="34" charset="0"/>
              </a:rPr>
              <a:t>Không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ghi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nhận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tiền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căn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tiếp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xúc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người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bệnh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lao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cúm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sxh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đến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bệnh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viện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gần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đây</a:t>
            </a:r>
            <a:r>
              <a:rPr lang="en-US" dirty="0">
                <a:ea typeface="Tahoma" panose="020B0604030504040204" pitchFamily="34" charset="0"/>
              </a:rPr>
              <a:t>.</a:t>
            </a:r>
          </a:p>
          <a:p>
            <a:pPr lvl="0"/>
            <a:r>
              <a:rPr lang="en-US" dirty="0" err="1">
                <a:ea typeface="Tahoma" panose="020B0604030504040204" pitchFamily="34" charset="0"/>
              </a:rPr>
              <a:t>Không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ghi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nhận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côn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trùng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cắn</a:t>
            </a:r>
            <a:endParaRPr lang="en-US" dirty="0">
              <a:ea typeface="Tahoma" panose="020B0604030504040204" pitchFamily="34" charset="0"/>
            </a:endParaRPr>
          </a:p>
          <a:p>
            <a:pPr lvl="0"/>
            <a:r>
              <a:rPr lang="en-US" dirty="0" err="1">
                <a:ea typeface="Tahoma" panose="020B0604030504040204" pitchFamily="34" charset="0"/>
              </a:rPr>
              <a:t>Không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đến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vùng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dịch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tễ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sốt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rét</a:t>
            </a:r>
            <a:endParaRPr lang="en-US" dirty="0">
              <a:ea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6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160" y="699869"/>
            <a:ext cx="4654550" cy="745218"/>
          </a:xfrm>
        </p:spPr>
        <p:txBody>
          <a:bodyPr>
            <a:noAutofit/>
          </a:bodyPr>
          <a:lstStyle/>
          <a:p>
            <a:pPr lvl="0" algn="ctr"/>
            <a:r>
              <a:rPr lang="en-US" b="1" dirty="0">
                <a:ea typeface="Tahoma" panose="020B0604030504040204" pitchFamily="34" charset="0"/>
              </a:rPr>
              <a:t>TIỀN CĂN</a:t>
            </a:r>
            <a:r>
              <a:rPr lang="en-US" dirty="0">
                <a:ea typeface="Tahoma" panose="020B0604030504040204" pitchFamily="34" charset="0"/>
              </a:rPr>
              <a:t/>
            </a:r>
            <a:br>
              <a:rPr lang="en-US" dirty="0">
                <a:ea typeface="Tahoma" panose="020B0604030504040204" pitchFamily="34" charset="0"/>
              </a:rPr>
            </a:br>
            <a:endParaRPr lang="en-US" dirty="0">
              <a:ea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05"/>
            <a:ext cx="7886700" cy="43513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endParaRPr lang="en-US" b="1" dirty="0">
              <a:solidFill>
                <a:srgbClr val="FF0000"/>
              </a:solidFill>
              <a:ea typeface="Tahoma" panose="020B0604030504040204" pitchFamily="34" charset="0"/>
            </a:endParaRPr>
          </a:p>
          <a:p>
            <a:pPr marL="0" lvl="0" indent="0">
              <a:buNone/>
            </a:pPr>
            <a:r>
              <a:rPr lang="en-US" b="1" dirty="0">
                <a:ea typeface="Tahoma" panose="020B0604030504040204" pitchFamily="34" charset="0"/>
              </a:rPr>
              <a:t>2. </a:t>
            </a:r>
            <a:r>
              <a:rPr lang="en-US" b="1" dirty="0" err="1">
                <a:ea typeface="Tahoma" panose="020B0604030504040204" pitchFamily="34" charset="0"/>
              </a:rPr>
              <a:t>Gia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đình</a:t>
            </a:r>
            <a:endParaRPr lang="en-US" b="1" dirty="0">
              <a:ea typeface="Tahoma" panose="020B0604030504040204" pitchFamily="34" charset="0"/>
            </a:endParaRPr>
          </a:p>
          <a:p>
            <a:pPr lvl="0"/>
            <a:r>
              <a:rPr lang="en-US" dirty="0" err="1">
                <a:ea typeface="Tahoma" panose="020B0604030504040204" pitchFamily="34" charset="0"/>
              </a:rPr>
              <a:t>Không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ghi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nhận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bệnh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lý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trong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gia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đình</a:t>
            </a:r>
            <a:endParaRPr lang="en-US" dirty="0">
              <a:ea typeface="Tahoma" panose="020B0604030504040204" pitchFamily="34" charset="0"/>
            </a:endParaRPr>
          </a:p>
          <a:p>
            <a:pPr lvl="0"/>
            <a:r>
              <a:rPr lang="en-US" dirty="0" err="1">
                <a:ea typeface="Tahoma" panose="020B0604030504040204" pitchFamily="34" charset="0"/>
              </a:rPr>
              <a:t>Anh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trai</a:t>
            </a:r>
            <a:r>
              <a:rPr lang="en-US" dirty="0">
                <a:ea typeface="Tahoma" panose="020B0604030504040204" pitchFamily="34" charset="0"/>
              </a:rPr>
              <a:t> 18 </a:t>
            </a:r>
            <a:r>
              <a:rPr lang="en-US" dirty="0" err="1">
                <a:ea typeface="Tahoma" panose="020B0604030504040204" pitchFamily="34" charset="0"/>
              </a:rPr>
              <a:t>tuổi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khỏe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mạnh</a:t>
            </a:r>
            <a:endParaRPr lang="en-US" dirty="0">
              <a:ea typeface="Tahoma" panose="020B0604030504040204" pitchFamily="34" charset="0"/>
            </a:endParaRPr>
          </a:p>
          <a:p>
            <a:pPr lvl="0"/>
            <a:r>
              <a:rPr lang="en-US" dirty="0" err="1">
                <a:ea typeface="Tahoma" panose="020B0604030504040204" pitchFamily="34" charset="0"/>
              </a:rPr>
              <a:t>Gia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đình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không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ghi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nhận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bệnh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viêm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phổi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lao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phổi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cúm</a:t>
            </a:r>
            <a:r>
              <a:rPr lang="en-US" dirty="0">
                <a:ea typeface="Tahoma" panose="020B0604030504040204" pitchFamily="34" charset="0"/>
              </a:rPr>
              <a:t>, SXH, hen, Thalassemia.</a:t>
            </a:r>
          </a:p>
          <a:p>
            <a:pPr lvl="0"/>
            <a:endParaRPr lang="en-US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7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514753"/>
              </p:ext>
            </p:extLst>
          </p:nvPr>
        </p:nvGraphicFramePr>
        <p:xfrm>
          <a:off x="338666" y="1422400"/>
          <a:ext cx="8703733" cy="5339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3800" y="101601"/>
            <a:ext cx="5760156" cy="1320800"/>
          </a:xfrm>
        </p:spPr>
        <p:txBody>
          <a:bodyPr>
            <a:normAutofit/>
          </a:bodyPr>
          <a:lstStyle/>
          <a:p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lâm</a:t>
            </a:r>
            <a:r>
              <a:rPr lang="en-US" b="1" dirty="0"/>
              <a:t> </a:t>
            </a:r>
            <a:r>
              <a:rPr lang="en-US" b="1" dirty="0" err="1"/>
              <a:t>sàng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   N1:</a:t>
            </a:r>
          </a:p>
        </p:txBody>
      </p:sp>
    </p:spTree>
    <p:extLst>
      <p:ext uri="{BB962C8B-B14F-4D97-AF65-F5344CB8AC3E}">
        <p14:creationId xmlns:p14="http://schemas.microsoft.com/office/powerpoint/2010/main" val="109309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2C56F1D8-A7C0-427A-A0D4-A32A09152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029509"/>
              </p:ext>
            </p:extLst>
          </p:nvPr>
        </p:nvGraphicFramePr>
        <p:xfrm>
          <a:off x="573153" y="804512"/>
          <a:ext cx="8051586" cy="556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96">
                  <a:extLst>
                    <a:ext uri="{9D8B030D-6E8A-4147-A177-3AD203B41FA5}">
                      <a16:colId xmlns:a16="http://schemas.microsoft.com/office/drawing/2014/main" xmlns="" val="3487598150"/>
                    </a:ext>
                  </a:extLst>
                </a:gridCol>
                <a:gridCol w="2923383">
                  <a:extLst>
                    <a:ext uri="{9D8B030D-6E8A-4147-A177-3AD203B41FA5}">
                      <a16:colId xmlns:a16="http://schemas.microsoft.com/office/drawing/2014/main" xmlns="" val="1668067860"/>
                    </a:ext>
                  </a:extLst>
                </a:gridCol>
                <a:gridCol w="3870207">
                  <a:extLst>
                    <a:ext uri="{9D8B030D-6E8A-4147-A177-3AD203B41FA5}">
                      <a16:colId xmlns:a16="http://schemas.microsoft.com/office/drawing/2014/main" xmlns="" val="3097761755"/>
                    </a:ext>
                  </a:extLst>
                </a:gridCol>
              </a:tblGrid>
              <a:tr h="533177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N1</a:t>
                      </a:r>
                      <a:endParaRPr lang="vi-VN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solidFill>
                            <a:srgbClr val="FF0000"/>
                          </a:solidFill>
                        </a:rPr>
                        <a:t>Lâm</a:t>
                      </a:r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FF0000"/>
                          </a:solidFill>
                        </a:rPr>
                        <a:t>sàng</a:t>
                      </a:r>
                      <a:endParaRPr lang="vi-VN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solidFill>
                            <a:srgbClr val="FF0000"/>
                          </a:solidFill>
                        </a:rPr>
                        <a:t>Xử</a:t>
                      </a:r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FF0000"/>
                          </a:solidFill>
                        </a:rPr>
                        <a:t>trí</a:t>
                      </a:r>
                      <a:endParaRPr lang="vi-VN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684091"/>
                  </a:ext>
                </a:extLst>
              </a:tr>
              <a:tr h="974999">
                <a:tc>
                  <a:txBody>
                    <a:bodyPr/>
                    <a:lstStyle/>
                    <a:p>
                      <a:r>
                        <a:rPr lang="en-US" sz="2600" dirty="0"/>
                        <a:t>NV</a:t>
                      </a:r>
                    </a:p>
                    <a:p>
                      <a:r>
                        <a:rPr lang="en-US" sz="2600" dirty="0" smtClean="0"/>
                        <a:t>22h30</a:t>
                      </a:r>
                      <a:endParaRPr lang="vi-VN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Tỉnh</a:t>
                      </a:r>
                      <a:r>
                        <a:rPr lang="en-US" sz="2600" dirty="0"/>
                        <a:t>, </a:t>
                      </a:r>
                      <a:r>
                        <a:rPr lang="en-US" sz="2600" dirty="0" err="1"/>
                        <a:t>Môi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hồng</a:t>
                      </a:r>
                      <a:r>
                        <a:rPr lang="en-US" sz="2600" dirty="0"/>
                        <a:t>/ KT, SpO2 87% , </a:t>
                      </a:r>
                      <a:r>
                        <a:rPr lang="en-US" sz="2600" dirty="0" err="1"/>
                        <a:t>thở</a:t>
                      </a:r>
                      <a:r>
                        <a:rPr lang="en-US" sz="2600" dirty="0"/>
                        <a:t> co </a:t>
                      </a:r>
                      <a:r>
                        <a:rPr lang="en-US" sz="2600" dirty="0" err="1"/>
                        <a:t>kéo</a:t>
                      </a:r>
                      <a:r>
                        <a:rPr lang="en-US" sz="2600" dirty="0"/>
                        <a:t> 50l/p</a:t>
                      </a:r>
                      <a:endParaRPr lang="vi-VN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Đầu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cao</a:t>
                      </a:r>
                      <a:r>
                        <a:rPr lang="en-US" sz="2600" dirty="0"/>
                        <a:t> – </a:t>
                      </a:r>
                      <a:r>
                        <a:rPr lang="en-US" sz="2600" b="1" dirty="0" err="1"/>
                        <a:t>thở</a:t>
                      </a:r>
                      <a:r>
                        <a:rPr lang="en-US" sz="2600" b="1" dirty="0"/>
                        <a:t> cannula 3l/p</a:t>
                      </a:r>
                    </a:p>
                    <a:p>
                      <a:r>
                        <a:rPr lang="en-US" sz="2600" dirty="0"/>
                        <a:t>SpO2 92 %</a:t>
                      </a:r>
                    </a:p>
                    <a:p>
                      <a:r>
                        <a:rPr lang="en-US" sz="2600" dirty="0"/>
                        <a:t>KS: </a:t>
                      </a:r>
                      <a:r>
                        <a:rPr lang="en-US" sz="2600" dirty="0" err="1"/>
                        <a:t>Cefotaxim</a:t>
                      </a:r>
                      <a:r>
                        <a:rPr lang="en-US" sz="2600" dirty="0"/>
                        <a:t> + vancomycin</a:t>
                      </a:r>
                      <a:endParaRPr lang="vi-VN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111699"/>
                  </a:ext>
                </a:extLst>
              </a:tr>
              <a:tr h="920278">
                <a:tc>
                  <a:txBody>
                    <a:bodyPr/>
                    <a:lstStyle/>
                    <a:p>
                      <a:r>
                        <a:rPr lang="en-US" sz="2600" dirty="0"/>
                        <a:t>0h</a:t>
                      </a:r>
                      <a:endParaRPr lang="vi-VN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Sốt</a:t>
                      </a:r>
                      <a:r>
                        <a:rPr lang="en-US" sz="2600" dirty="0"/>
                        <a:t> 39C</a:t>
                      </a:r>
                      <a:r>
                        <a:rPr lang="en-US" sz="2600" dirty="0" smtClean="0"/>
                        <a:t>, SpO2</a:t>
                      </a:r>
                      <a:r>
                        <a:rPr lang="en-US" sz="2600" dirty="0"/>
                        <a:t>: 92%, </a:t>
                      </a:r>
                      <a:r>
                        <a:rPr lang="en-US" sz="2600" dirty="0" err="1"/>
                        <a:t>thở</a:t>
                      </a:r>
                      <a:r>
                        <a:rPr lang="en-US" sz="2600" dirty="0"/>
                        <a:t> co </a:t>
                      </a:r>
                      <a:r>
                        <a:rPr lang="en-US" sz="2600" dirty="0" err="1"/>
                        <a:t>kéo</a:t>
                      </a:r>
                      <a:r>
                        <a:rPr lang="en-US" sz="2600" dirty="0"/>
                        <a:t> 54 l/</a:t>
                      </a:r>
                      <a:r>
                        <a:rPr lang="en-US" sz="2600" dirty="0" err="1"/>
                        <a:t>p,ran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ẩm,ngáy</a:t>
                      </a:r>
                      <a:endParaRPr lang="vi-VN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Paracetamol</a:t>
                      </a:r>
                    </a:p>
                    <a:p>
                      <a:r>
                        <a:rPr lang="en-US" sz="2600" b="1" dirty="0"/>
                        <a:t>NCPAP 6cm H20/ FiO2 60%</a:t>
                      </a:r>
                      <a:endParaRPr lang="vi-VN" sz="2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7877889"/>
                  </a:ext>
                </a:extLst>
              </a:tr>
              <a:tr h="682499">
                <a:tc>
                  <a:txBody>
                    <a:bodyPr/>
                    <a:lstStyle/>
                    <a:p>
                      <a:r>
                        <a:rPr lang="en-US" sz="2600" dirty="0"/>
                        <a:t>2h</a:t>
                      </a:r>
                      <a:endParaRPr lang="vi-VN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SpO2 93%/ NCPAP, </a:t>
                      </a:r>
                    </a:p>
                    <a:p>
                      <a:r>
                        <a:rPr lang="en-US" sz="2600" dirty="0"/>
                        <a:t>Ran </a:t>
                      </a:r>
                      <a:r>
                        <a:rPr lang="en-US" sz="2600" dirty="0" err="1"/>
                        <a:t>ngáy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dài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thì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/>
                        <a:t>thở</a:t>
                      </a:r>
                      <a:r>
                        <a:rPr lang="en-US" sz="2600" dirty="0"/>
                        <a:t> ra</a:t>
                      </a:r>
                      <a:endParaRPr lang="vi-VN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err="1"/>
                        <a:t>PKD</a:t>
                      </a:r>
                      <a:r>
                        <a:rPr lang="en-US" sz="2600" dirty="0"/>
                        <a:t> </a:t>
                      </a:r>
                      <a:r>
                        <a:rPr lang="en-US" sz="2600" dirty="0" err="1" smtClean="0"/>
                        <a:t>combivert,Ventolin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dirty="0"/>
                        <a:t>x 2 </a:t>
                      </a:r>
                      <a:r>
                        <a:rPr lang="en-US" sz="2600" dirty="0" err="1"/>
                        <a:t>cử</a:t>
                      </a:r>
                      <a:r>
                        <a:rPr lang="en-US" sz="2600" dirty="0"/>
                        <a:t> x 20p</a:t>
                      </a:r>
                      <a:endParaRPr lang="vi-VN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897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17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2C56F1D8-A7C0-427A-A0D4-A32A09152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812966"/>
              </p:ext>
            </p:extLst>
          </p:nvPr>
        </p:nvGraphicFramePr>
        <p:xfrm>
          <a:off x="510523" y="290945"/>
          <a:ext cx="8051586" cy="6369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96">
                  <a:extLst>
                    <a:ext uri="{9D8B030D-6E8A-4147-A177-3AD203B41FA5}">
                      <a16:colId xmlns:a16="http://schemas.microsoft.com/office/drawing/2014/main" xmlns="" val="3487598150"/>
                    </a:ext>
                  </a:extLst>
                </a:gridCol>
                <a:gridCol w="2923383">
                  <a:extLst>
                    <a:ext uri="{9D8B030D-6E8A-4147-A177-3AD203B41FA5}">
                      <a16:colId xmlns:a16="http://schemas.microsoft.com/office/drawing/2014/main" xmlns="" val="1668067860"/>
                    </a:ext>
                  </a:extLst>
                </a:gridCol>
                <a:gridCol w="3870207">
                  <a:extLst>
                    <a:ext uri="{9D8B030D-6E8A-4147-A177-3AD203B41FA5}">
                      <a16:colId xmlns:a16="http://schemas.microsoft.com/office/drawing/2014/main" xmlns="" val="3097761755"/>
                    </a:ext>
                  </a:extLst>
                </a:gridCol>
              </a:tblGrid>
              <a:tr h="53317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N1</a:t>
                      </a:r>
                      <a:endParaRPr lang="vi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Lâm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sàng</a:t>
                      </a:r>
                      <a:endParaRPr lang="vi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Xử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trí</a:t>
                      </a:r>
                      <a:endParaRPr lang="vi-VN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684091"/>
                  </a:ext>
                </a:extLst>
              </a:tr>
              <a:tr h="1559999">
                <a:tc>
                  <a:txBody>
                    <a:bodyPr/>
                    <a:lstStyle/>
                    <a:p>
                      <a:r>
                        <a:rPr lang="en-US" sz="2800" dirty="0"/>
                        <a:t>2h40- 4h30</a:t>
                      </a:r>
                      <a:endParaRPr lang="vi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SpO2 90%/NC , </a:t>
                      </a:r>
                      <a:r>
                        <a:rPr lang="en-US" sz="2800" dirty="0" err="1"/>
                        <a:t>môi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hồng</a:t>
                      </a:r>
                      <a:r>
                        <a:rPr lang="en-US" sz="2800" dirty="0"/>
                        <a:t>, HA 110/70, </a:t>
                      </a:r>
                      <a:r>
                        <a:rPr lang="en-US" sz="2800" dirty="0" err="1"/>
                        <a:t>thở</a:t>
                      </a:r>
                      <a:r>
                        <a:rPr lang="en-US" sz="2800" dirty="0"/>
                        <a:t> 54, </a:t>
                      </a:r>
                      <a:r>
                        <a:rPr lang="en-US" sz="2800" dirty="0" err="1"/>
                        <a:t>phổi</a:t>
                      </a:r>
                      <a:r>
                        <a:rPr lang="en-US" sz="2800" dirty="0"/>
                        <a:t> ran </a:t>
                      </a:r>
                      <a:r>
                        <a:rPr lang="en-US" sz="2800" dirty="0" err="1"/>
                        <a:t>nổ</a:t>
                      </a:r>
                      <a:endParaRPr lang="vi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Ng</a:t>
                      </a:r>
                      <a:r>
                        <a:rPr lang="vi-VN" sz="2800" dirty="0"/>
                        <a:t>ư</a:t>
                      </a:r>
                      <a:r>
                        <a:rPr lang="en-US" sz="2800" dirty="0"/>
                        <a:t>ng </a:t>
                      </a:r>
                      <a:r>
                        <a:rPr lang="en-US" sz="2800" dirty="0" err="1"/>
                        <a:t>combivert</a:t>
                      </a:r>
                      <a:r>
                        <a:rPr lang="en-US" sz="2800" dirty="0"/>
                        <a:t>.</a:t>
                      </a:r>
                    </a:p>
                    <a:p>
                      <a:r>
                        <a:rPr lang="en-US" sz="2800" b="1" dirty="0"/>
                        <a:t>NCPAP ( 8cm – 80%) 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SpO2 96%</a:t>
                      </a:r>
                      <a:endParaRPr lang="en-US" sz="2800" dirty="0"/>
                    </a:p>
                    <a:p>
                      <a:r>
                        <a:rPr lang="en-US" sz="2800" b="1" dirty="0" err="1"/>
                        <a:t>Đặt</a:t>
                      </a:r>
                      <a:r>
                        <a:rPr lang="en-US" sz="2800" b="1" dirty="0"/>
                        <a:t> catheter ĐM – </a:t>
                      </a:r>
                      <a:r>
                        <a:rPr lang="en-US" sz="2800" b="1" dirty="0" err="1"/>
                        <a:t>đo</a:t>
                      </a:r>
                      <a:r>
                        <a:rPr lang="en-US" sz="2800" b="1" dirty="0"/>
                        <a:t> HA </a:t>
                      </a:r>
                      <a:r>
                        <a:rPr lang="en-US" sz="2800" b="1" dirty="0" err="1"/>
                        <a:t>xâm</a:t>
                      </a:r>
                      <a:r>
                        <a:rPr lang="en-US" sz="2800" b="1" dirty="0"/>
                        <a:t> </a:t>
                      </a:r>
                      <a:r>
                        <a:rPr lang="en-US" sz="2800" b="1" dirty="0" err="1"/>
                        <a:t>lấn</a:t>
                      </a:r>
                      <a:endParaRPr lang="en-US" sz="2800" b="1" dirty="0"/>
                    </a:p>
                    <a:p>
                      <a:r>
                        <a:rPr lang="en-US" sz="2800" dirty="0"/>
                        <a:t>IBP: 131/54/ 80</a:t>
                      </a:r>
                    </a:p>
                    <a:p>
                      <a:r>
                        <a:rPr lang="en-US" sz="2800" dirty="0" err="1"/>
                        <a:t>Đề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nghị</a:t>
                      </a:r>
                      <a:r>
                        <a:rPr lang="en-US" sz="2800" dirty="0"/>
                        <a:t> KMĐM (4h)</a:t>
                      </a:r>
                      <a:endParaRPr lang="vi-V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161943"/>
                  </a:ext>
                </a:extLst>
              </a:tr>
              <a:tr h="974999">
                <a:tc>
                  <a:txBody>
                    <a:bodyPr/>
                    <a:lstStyle/>
                    <a:p>
                      <a:r>
                        <a:rPr lang="en-US" sz="2800" dirty="0"/>
                        <a:t>6h -9h</a:t>
                      </a:r>
                      <a:endParaRPr lang="vi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SpO2 96</a:t>
                      </a:r>
                      <a:r>
                        <a:rPr lang="en-US" sz="2800" dirty="0"/>
                        <a:t>%/ NCPAP, HA:152/50/84, </a:t>
                      </a:r>
                      <a:r>
                        <a:rPr lang="en-US" sz="2800" dirty="0" err="1"/>
                        <a:t>phổi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thô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thở</a:t>
                      </a:r>
                      <a:r>
                        <a:rPr lang="en-US" sz="2800" dirty="0"/>
                        <a:t> co </a:t>
                      </a:r>
                      <a:r>
                        <a:rPr lang="en-US" sz="2800" dirty="0" err="1"/>
                        <a:t>kéo</a:t>
                      </a:r>
                      <a:r>
                        <a:rPr lang="en-US" sz="2800" dirty="0"/>
                        <a:t> 54 l/p</a:t>
                      </a:r>
                      <a:endParaRPr lang="vi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PKD (Ventolin) 2 </a:t>
                      </a:r>
                      <a:r>
                        <a:rPr lang="en-US" sz="2800" dirty="0" err="1"/>
                        <a:t>cử</a:t>
                      </a:r>
                      <a:endParaRPr lang="en-US" sz="2800" dirty="0"/>
                    </a:p>
                    <a:p>
                      <a:r>
                        <a:rPr lang="en-US" sz="2800" b="1" dirty="0"/>
                        <a:t>NCPAP ( 8cm – 100%) </a:t>
                      </a:r>
                      <a:r>
                        <a:rPr lang="en-US" sz="2800" dirty="0"/>
                        <a:t>-&gt; SpO2: 93 -95%</a:t>
                      </a:r>
                      <a:endParaRPr lang="vi-V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1517808"/>
                  </a:ext>
                </a:extLst>
              </a:tr>
              <a:tr h="533177">
                <a:tc>
                  <a:txBody>
                    <a:bodyPr/>
                    <a:lstStyle/>
                    <a:p>
                      <a:r>
                        <a:rPr lang="en-US" sz="2800" dirty="0"/>
                        <a:t>13h</a:t>
                      </a:r>
                      <a:endParaRPr lang="vi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Chuyển</a:t>
                      </a:r>
                      <a:r>
                        <a:rPr lang="en-US" sz="2800" dirty="0"/>
                        <a:t> HSTC</a:t>
                      </a:r>
                      <a:endParaRPr lang="vi-V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908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74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5299" y="201147"/>
            <a:ext cx="7038045" cy="1512711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lâm</a:t>
            </a:r>
            <a:r>
              <a:rPr lang="en-US" b="1" dirty="0"/>
              <a:t> </a:t>
            </a:r>
            <a:r>
              <a:rPr lang="en-US" b="1" dirty="0" err="1"/>
              <a:t>sàng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   N1: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44" y="1603022"/>
            <a:ext cx="5150190" cy="4684889"/>
          </a:xfrm>
        </p:spPr>
      </p:pic>
    </p:spTree>
    <p:extLst>
      <p:ext uri="{BB962C8B-B14F-4D97-AF65-F5344CB8AC3E}">
        <p14:creationId xmlns:p14="http://schemas.microsoft.com/office/powerpoint/2010/main" val="5886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0990" y="134441"/>
            <a:ext cx="7886700" cy="1512711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lâm</a:t>
            </a:r>
            <a:r>
              <a:rPr lang="en-US" b="1" dirty="0"/>
              <a:t> </a:t>
            </a:r>
            <a:r>
              <a:rPr lang="en-US" b="1" dirty="0" err="1"/>
              <a:t>sàng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 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9317" y="1193447"/>
            <a:ext cx="7886700" cy="5128331"/>
          </a:xfrm>
        </p:spPr>
        <p:txBody>
          <a:bodyPr>
            <a:normAutofit/>
          </a:bodyPr>
          <a:lstStyle/>
          <a:p>
            <a:r>
              <a:rPr lang="en-US" b="1" dirty="0"/>
              <a:t>N2 – N3</a:t>
            </a:r>
            <a:r>
              <a:rPr lang="en-US" dirty="0"/>
              <a:t>: 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, SpO2 96%/ NCPAP-8cm H20, FiO2 100%</a:t>
            </a:r>
          </a:p>
          <a:p>
            <a:pPr>
              <a:buFontTx/>
              <a:buChar char="-"/>
            </a:pPr>
            <a:r>
              <a:rPr lang="en-US" dirty="0" err="1"/>
              <a:t>Thở</a:t>
            </a:r>
            <a:r>
              <a:rPr lang="en-US" dirty="0"/>
              <a:t> co </a:t>
            </a:r>
            <a:r>
              <a:rPr lang="en-US" dirty="0" err="1"/>
              <a:t>kéo</a:t>
            </a:r>
            <a:r>
              <a:rPr lang="en-US" dirty="0"/>
              <a:t> 40 </a:t>
            </a:r>
            <a:r>
              <a:rPr lang="en-US" dirty="0" err="1"/>
              <a:t>lần</a:t>
            </a:r>
            <a:r>
              <a:rPr lang="en-US" dirty="0"/>
              <a:t>/ </a:t>
            </a:r>
            <a:r>
              <a:rPr lang="en-US" dirty="0" err="1"/>
              <a:t>phút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Phổi</a:t>
            </a:r>
            <a:r>
              <a:rPr lang="en-US" dirty="0"/>
              <a:t> ran </a:t>
            </a:r>
            <a:r>
              <a:rPr lang="en-US" dirty="0" err="1"/>
              <a:t>ẩm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HA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: 110-120/60mmHg</a:t>
            </a:r>
          </a:p>
          <a:p>
            <a:r>
              <a:rPr lang="en-US" b="1" dirty="0"/>
              <a:t>N4:</a:t>
            </a:r>
          </a:p>
          <a:p>
            <a:pPr>
              <a:buFontTx/>
              <a:buChar char="-"/>
            </a:pPr>
            <a:r>
              <a:rPr lang="en-US" dirty="0" err="1"/>
              <a:t>Bứt</a:t>
            </a:r>
            <a:r>
              <a:rPr lang="en-US" dirty="0"/>
              <a:t> </a:t>
            </a:r>
            <a:r>
              <a:rPr lang="en-US" dirty="0" err="1"/>
              <a:t>rứt</a:t>
            </a:r>
            <a:r>
              <a:rPr lang="en-US" dirty="0"/>
              <a:t>,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/ NCPAP,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co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NKQ,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: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, SpO2 98%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0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07757"/>
            <a:ext cx="7886700" cy="1512711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lâm</a:t>
            </a:r>
            <a:r>
              <a:rPr lang="en-US" b="1" dirty="0"/>
              <a:t> </a:t>
            </a:r>
            <a:r>
              <a:rPr lang="en-US" b="1" dirty="0" err="1"/>
              <a:t>sàng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 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006250"/>
            <a:ext cx="7886700" cy="4935185"/>
          </a:xfrm>
        </p:spPr>
        <p:txBody>
          <a:bodyPr>
            <a:noAutofit/>
          </a:bodyPr>
          <a:lstStyle/>
          <a:p>
            <a:r>
              <a:rPr lang="en-US" b="1" dirty="0" smtClean="0"/>
              <a:t>N5:</a:t>
            </a:r>
          </a:p>
          <a:p>
            <a:pPr>
              <a:buFontTx/>
              <a:buChar char="-"/>
            </a:pPr>
            <a:r>
              <a:rPr lang="en-US" dirty="0" err="1" smtClean="0"/>
              <a:t>Lì</a:t>
            </a:r>
            <a:r>
              <a:rPr lang="en-US" dirty="0" smtClean="0"/>
              <a:t> </a:t>
            </a:r>
            <a:r>
              <a:rPr lang="en-US" dirty="0" err="1" smtClean="0"/>
              <a:t>bì</a:t>
            </a:r>
            <a:r>
              <a:rPr lang="en-US" dirty="0" smtClean="0"/>
              <a:t>, </a:t>
            </a:r>
            <a:r>
              <a:rPr lang="en-US" dirty="0" err="1" smtClean="0"/>
              <a:t>sốt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hồng</a:t>
            </a:r>
            <a:r>
              <a:rPr lang="en-US" dirty="0" smtClean="0"/>
              <a:t>/ </a:t>
            </a:r>
            <a:r>
              <a:rPr lang="en-US" dirty="0" err="1" smtClean="0"/>
              <a:t>thở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chi </a:t>
            </a:r>
            <a:r>
              <a:rPr lang="en-US" dirty="0" err="1" smtClean="0"/>
              <a:t>ấm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, </a:t>
            </a:r>
            <a:r>
              <a:rPr lang="en-US" dirty="0" err="1" smtClean="0"/>
              <a:t>mạch</a:t>
            </a:r>
            <a:r>
              <a:rPr lang="en-US" dirty="0" smtClean="0"/>
              <a:t> quay </a:t>
            </a:r>
            <a:r>
              <a:rPr lang="en-US" dirty="0" err="1" smtClean="0"/>
              <a:t>nhẹ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CRT 3s</a:t>
            </a:r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FF0000"/>
                </a:solidFill>
              </a:rPr>
              <a:t>HA xl: 78/44/tb54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67/37/tb48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err="1" smtClean="0">
                <a:sym typeface="Wingdings" panose="05000000000000000000" pitchFamily="2" charset="2"/>
              </a:rPr>
              <a:t>xử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trí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 pitchFamily="2" charset="2"/>
              </a:rPr>
              <a:t>LR 10ml/kg/30p 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 </a:t>
            </a:r>
            <a:r>
              <a:rPr lang="en-US" dirty="0" err="1" smtClean="0">
                <a:sym typeface="Wingdings" panose="05000000000000000000" pitchFamily="2" charset="2"/>
              </a:rPr>
              <a:t>đánh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giá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err="1" smtClean="0">
                <a:sym typeface="Wingdings" panose="05000000000000000000" pitchFamily="2" charset="2"/>
              </a:rPr>
              <a:t>HAxl</a:t>
            </a:r>
            <a:r>
              <a:rPr lang="en-US" dirty="0" smtClean="0">
                <a:sym typeface="Wingdings" panose="05000000000000000000" pitchFamily="2" charset="2"/>
              </a:rPr>
              <a:t> 93/41mmHg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 chi </a:t>
            </a:r>
            <a:r>
              <a:rPr lang="en-US" dirty="0" err="1" smtClean="0">
                <a:sym typeface="Wingdings" panose="05000000000000000000" pitchFamily="2" charset="2"/>
              </a:rPr>
              <a:t>ấm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mạch</a:t>
            </a:r>
            <a:r>
              <a:rPr lang="en-US" dirty="0" smtClean="0">
                <a:sym typeface="Wingdings" panose="05000000000000000000" pitchFamily="2" charset="2"/>
              </a:rPr>
              <a:t> quay </a:t>
            </a:r>
            <a:r>
              <a:rPr lang="en-US" dirty="0" err="1" smtClean="0">
                <a:sym typeface="Wingdings" panose="05000000000000000000" pitchFamily="2" charset="2"/>
              </a:rPr>
              <a:t>rõ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phổi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rale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LR </a:t>
            </a:r>
            <a:r>
              <a:rPr lang="en-US" dirty="0">
                <a:sym typeface="Wingdings" panose="05000000000000000000" pitchFamily="2" charset="2"/>
              </a:rPr>
              <a:t>20ml/kg/h x 1 </a:t>
            </a:r>
            <a:r>
              <a:rPr lang="en-US" dirty="0" err="1">
                <a:sym typeface="Wingdings" panose="05000000000000000000" pitchFamily="2" charset="2"/>
              </a:rPr>
              <a:t>lần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413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32" y="295853"/>
            <a:ext cx="7886700" cy="1325563"/>
          </a:xfrm>
        </p:spPr>
        <p:txBody>
          <a:bodyPr/>
          <a:lstStyle/>
          <a:p>
            <a:pPr lvl="0" algn="ctr"/>
            <a:r>
              <a:rPr lang="en-US" b="1" dirty="0">
                <a:latin typeface="+mj-lt"/>
                <a:ea typeface="Tahoma" panose="020B0604030504040204" pitchFamily="34" charset="0"/>
              </a:rPr>
              <a:t>HÀNH CHÍNH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latin typeface="+mn-lt"/>
                <a:ea typeface="Tahoma" panose="020B0604030504040204" pitchFamily="34" charset="0"/>
              </a:rPr>
              <a:t>Họ</a:t>
            </a:r>
            <a:r>
              <a:rPr lang="en-US" dirty="0">
                <a:latin typeface="+mn-lt"/>
                <a:ea typeface="Tahoma" panose="020B0604030504040204" pitchFamily="34" charset="0"/>
              </a:rPr>
              <a:t> </a:t>
            </a:r>
            <a:r>
              <a:rPr lang="en-US" dirty="0" err="1">
                <a:latin typeface="+mn-lt"/>
                <a:ea typeface="Tahoma" panose="020B0604030504040204" pitchFamily="34" charset="0"/>
              </a:rPr>
              <a:t>và</a:t>
            </a:r>
            <a:r>
              <a:rPr lang="en-US" dirty="0">
                <a:latin typeface="+mn-lt"/>
                <a:ea typeface="Tahoma" panose="020B0604030504040204" pitchFamily="34" charset="0"/>
              </a:rPr>
              <a:t> </a:t>
            </a:r>
            <a:r>
              <a:rPr lang="en-US" dirty="0" err="1">
                <a:latin typeface="+mn-lt"/>
                <a:ea typeface="Tahoma" panose="020B0604030504040204" pitchFamily="34" charset="0"/>
              </a:rPr>
              <a:t>tên</a:t>
            </a:r>
            <a:r>
              <a:rPr lang="en-US" dirty="0">
                <a:latin typeface="+mn-lt"/>
                <a:ea typeface="Tahoma" panose="020B0604030504040204" pitchFamily="34" charset="0"/>
              </a:rPr>
              <a:t>: MAI THANH X. 	</a:t>
            </a:r>
          </a:p>
          <a:p>
            <a:pPr lvl="0"/>
            <a:r>
              <a:rPr lang="en-US" dirty="0" err="1">
                <a:latin typeface="+mn-lt"/>
                <a:ea typeface="Tahoma" panose="020B0604030504040204" pitchFamily="34" charset="0"/>
              </a:rPr>
              <a:t>Giới</a:t>
            </a:r>
            <a:r>
              <a:rPr lang="en-US" dirty="0">
                <a:latin typeface="+mn-lt"/>
                <a:ea typeface="Tahoma" panose="020B0604030504040204" pitchFamily="34" charset="0"/>
              </a:rPr>
              <a:t> </a:t>
            </a:r>
            <a:r>
              <a:rPr lang="en-US" dirty="0" err="1">
                <a:latin typeface="+mn-lt"/>
                <a:ea typeface="Tahoma" panose="020B0604030504040204" pitchFamily="34" charset="0"/>
              </a:rPr>
              <a:t>tính</a:t>
            </a:r>
            <a:r>
              <a:rPr lang="en-US" dirty="0">
                <a:latin typeface="+mn-lt"/>
                <a:ea typeface="Tahoma" panose="020B0604030504040204" pitchFamily="34" charset="0"/>
              </a:rPr>
              <a:t>: </a:t>
            </a:r>
            <a:r>
              <a:rPr lang="en-US" dirty="0" err="1">
                <a:latin typeface="+mn-lt"/>
                <a:ea typeface="Tahoma" panose="020B0604030504040204" pitchFamily="34" charset="0"/>
              </a:rPr>
              <a:t>Nữ</a:t>
            </a:r>
            <a:r>
              <a:rPr lang="en-US" dirty="0">
                <a:latin typeface="+mn-lt"/>
                <a:ea typeface="Tahoma" panose="020B0604030504040204" pitchFamily="34" charset="0"/>
              </a:rPr>
              <a:t>.	</a:t>
            </a:r>
          </a:p>
          <a:p>
            <a:pPr lvl="0"/>
            <a:r>
              <a:rPr lang="en-US" dirty="0" err="1">
                <a:latin typeface="+mn-lt"/>
                <a:ea typeface="Tahoma" panose="020B0604030504040204" pitchFamily="34" charset="0"/>
              </a:rPr>
              <a:t>Ngày</a:t>
            </a:r>
            <a:r>
              <a:rPr lang="en-US" dirty="0">
                <a:latin typeface="+mn-lt"/>
                <a:ea typeface="Tahoma" panose="020B0604030504040204" pitchFamily="34" charset="0"/>
              </a:rPr>
              <a:t> </a:t>
            </a:r>
            <a:r>
              <a:rPr lang="en-US" dirty="0" err="1">
                <a:latin typeface="+mn-lt"/>
                <a:ea typeface="Tahoma" panose="020B0604030504040204" pitchFamily="34" charset="0"/>
              </a:rPr>
              <a:t>sinh</a:t>
            </a:r>
            <a:r>
              <a:rPr lang="en-US" dirty="0">
                <a:latin typeface="+mn-lt"/>
                <a:ea typeface="Tahoma" panose="020B0604030504040204" pitchFamily="34" charset="0"/>
              </a:rPr>
              <a:t>: 08/3/2011 (9 </a:t>
            </a:r>
            <a:r>
              <a:rPr lang="en-US" dirty="0" err="1">
                <a:latin typeface="+mn-lt"/>
                <a:ea typeface="Tahoma" panose="020B0604030504040204" pitchFamily="34" charset="0"/>
              </a:rPr>
              <a:t>tuổi</a:t>
            </a:r>
            <a:r>
              <a:rPr lang="en-US" dirty="0">
                <a:latin typeface="+mn-lt"/>
                <a:ea typeface="Tahoma" panose="020B0604030504040204" pitchFamily="34" charset="0"/>
              </a:rPr>
              <a:t>)</a:t>
            </a:r>
          </a:p>
          <a:p>
            <a:pPr lvl="0"/>
            <a:r>
              <a:rPr lang="en-US" dirty="0" err="1">
                <a:latin typeface="+mn-lt"/>
                <a:ea typeface="Tahoma" panose="020B0604030504040204" pitchFamily="34" charset="0"/>
              </a:rPr>
              <a:t>Địa</a:t>
            </a:r>
            <a:r>
              <a:rPr lang="en-US" dirty="0">
                <a:latin typeface="+mn-lt"/>
                <a:ea typeface="Tahoma" panose="020B0604030504040204" pitchFamily="34" charset="0"/>
              </a:rPr>
              <a:t> </a:t>
            </a:r>
            <a:r>
              <a:rPr lang="en-US" dirty="0" err="1">
                <a:latin typeface="+mn-lt"/>
                <a:ea typeface="Tahoma" panose="020B0604030504040204" pitchFamily="34" charset="0"/>
              </a:rPr>
              <a:t>chỉ</a:t>
            </a:r>
            <a:r>
              <a:rPr lang="en-US" dirty="0">
                <a:latin typeface="+mn-lt"/>
                <a:ea typeface="Tahoma" panose="020B0604030504040204" pitchFamily="34" charset="0"/>
              </a:rPr>
              <a:t>: </a:t>
            </a:r>
            <a:r>
              <a:rPr lang="en-US" dirty="0" err="1">
                <a:latin typeface="+mn-lt"/>
                <a:ea typeface="Tahoma" panose="020B0604030504040204" pitchFamily="34" charset="0"/>
              </a:rPr>
              <a:t>quận</a:t>
            </a:r>
            <a:r>
              <a:rPr lang="en-US" dirty="0">
                <a:latin typeface="+mn-lt"/>
                <a:ea typeface="Tahoma" panose="020B0604030504040204" pitchFamily="34" charset="0"/>
              </a:rPr>
              <a:t> 11, TPHCM</a:t>
            </a:r>
          </a:p>
          <a:p>
            <a:pPr lvl="0"/>
            <a:r>
              <a:rPr lang="en-US" dirty="0" err="1">
                <a:latin typeface="+mn-lt"/>
                <a:ea typeface="Tahoma" panose="020B0604030504040204" pitchFamily="34" charset="0"/>
              </a:rPr>
              <a:t>Nhập</a:t>
            </a:r>
            <a:r>
              <a:rPr lang="en-US" dirty="0">
                <a:latin typeface="+mn-lt"/>
                <a:ea typeface="Tahoma" panose="020B0604030504040204" pitchFamily="34" charset="0"/>
              </a:rPr>
              <a:t> </a:t>
            </a:r>
            <a:r>
              <a:rPr lang="en-US" dirty="0" err="1">
                <a:latin typeface="+mn-lt"/>
                <a:ea typeface="Tahoma" panose="020B0604030504040204" pitchFamily="34" charset="0"/>
              </a:rPr>
              <a:t>viện</a:t>
            </a:r>
            <a:r>
              <a:rPr lang="en-US" dirty="0">
                <a:latin typeface="+mn-lt"/>
                <a:ea typeface="Tahoma" panose="020B0604030504040204" pitchFamily="34" charset="0"/>
              </a:rPr>
              <a:t>: 22h30 </a:t>
            </a:r>
            <a:r>
              <a:rPr lang="en-US" dirty="0" err="1">
                <a:latin typeface="+mn-lt"/>
                <a:ea typeface="Tahoma" panose="020B0604030504040204" pitchFamily="34" charset="0"/>
              </a:rPr>
              <a:t>phút</a:t>
            </a:r>
            <a:r>
              <a:rPr lang="en-US" dirty="0">
                <a:latin typeface="+mn-lt"/>
                <a:ea typeface="Tahoma" panose="020B0604030504040204" pitchFamily="34" charset="0"/>
              </a:rPr>
              <a:t>, </a:t>
            </a:r>
            <a:r>
              <a:rPr lang="en-US" dirty="0" err="1">
                <a:latin typeface="+mn-lt"/>
                <a:ea typeface="Tahoma" panose="020B0604030504040204" pitchFamily="34" charset="0"/>
              </a:rPr>
              <a:t>ngày</a:t>
            </a:r>
            <a:r>
              <a:rPr lang="en-US" dirty="0">
                <a:latin typeface="+mn-lt"/>
                <a:ea typeface="Tahoma" panose="020B0604030504040204" pitchFamily="34" charset="0"/>
              </a:rPr>
              <a:t> 16/09/2019.</a:t>
            </a:r>
          </a:p>
          <a:p>
            <a:pPr lvl="0"/>
            <a:r>
              <a:rPr lang="en-US" dirty="0" err="1">
                <a:latin typeface="+mn-lt"/>
                <a:ea typeface="Tahoma" panose="020B0604030504040204" pitchFamily="34" charset="0"/>
              </a:rPr>
              <a:t>Khoa</a:t>
            </a:r>
            <a:r>
              <a:rPr lang="en-US" dirty="0">
                <a:latin typeface="+mn-lt"/>
                <a:ea typeface="Tahoma" panose="020B0604030504040204" pitchFamily="34" charset="0"/>
              </a:rPr>
              <a:t> </a:t>
            </a:r>
            <a:r>
              <a:rPr lang="en-US" dirty="0" err="1">
                <a:latin typeface="+mn-lt"/>
                <a:ea typeface="Tahoma" panose="020B0604030504040204" pitchFamily="34" charset="0"/>
              </a:rPr>
              <a:t>cấp</a:t>
            </a:r>
            <a:r>
              <a:rPr lang="en-US" dirty="0">
                <a:latin typeface="+mn-lt"/>
                <a:ea typeface="Tahoma" panose="020B0604030504040204" pitchFamily="34" charset="0"/>
              </a:rPr>
              <a:t> </a:t>
            </a:r>
            <a:r>
              <a:rPr lang="en-US" dirty="0" err="1">
                <a:latin typeface="+mn-lt"/>
                <a:ea typeface="Tahoma" panose="020B0604030504040204" pitchFamily="34" charset="0"/>
              </a:rPr>
              <a:t>cứu</a:t>
            </a:r>
            <a:endParaRPr lang="en-US" dirty="0">
              <a:latin typeface="+mn-lt"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3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0477" y="237580"/>
            <a:ext cx="7886700" cy="1512711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lâm</a:t>
            </a:r>
            <a:r>
              <a:rPr lang="en-US" b="1" dirty="0"/>
              <a:t> </a:t>
            </a:r>
            <a:r>
              <a:rPr lang="en-US" b="1" dirty="0" err="1"/>
              <a:t>sàng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 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541" y="1625600"/>
            <a:ext cx="7886700" cy="4935185"/>
          </a:xfrm>
        </p:spPr>
        <p:txBody>
          <a:bodyPr>
            <a:noAutofit/>
          </a:bodyPr>
          <a:lstStyle/>
          <a:p>
            <a:r>
              <a:rPr lang="en-US" b="1" dirty="0"/>
              <a:t>N5:</a:t>
            </a:r>
          </a:p>
          <a:p>
            <a:pPr marL="0" indent="0">
              <a:buNone/>
            </a:pP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/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chi </a:t>
            </a:r>
            <a:r>
              <a:rPr lang="en-US" dirty="0" err="1"/>
              <a:t>ấm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130 </a:t>
            </a:r>
            <a:r>
              <a:rPr lang="en-US" dirty="0" err="1"/>
              <a:t>lần</a:t>
            </a:r>
            <a:r>
              <a:rPr lang="en-US" dirty="0"/>
              <a:t>/ </a:t>
            </a:r>
            <a:r>
              <a:rPr lang="en-US" dirty="0" err="1"/>
              <a:t>phút</a:t>
            </a:r>
            <a:r>
              <a:rPr lang="en-US" dirty="0"/>
              <a:t>,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HA 102/50mmHg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Dopamin</a:t>
            </a:r>
            <a:r>
              <a:rPr lang="en-US" dirty="0">
                <a:sym typeface="Wingdings" panose="05000000000000000000" pitchFamily="2" charset="2"/>
              </a:rPr>
              <a:t> 0.2g  ( 10µg/kg/</a:t>
            </a:r>
            <a:r>
              <a:rPr lang="en-US" dirty="0" err="1">
                <a:sym typeface="Wingdings" panose="05000000000000000000" pitchFamily="2" charset="2"/>
              </a:rPr>
              <a:t>phút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93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668" y="196017"/>
            <a:ext cx="7886700" cy="1512711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lâm</a:t>
            </a:r>
            <a:r>
              <a:rPr lang="en-US" b="1" dirty="0"/>
              <a:t> </a:t>
            </a:r>
            <a:r>
              <a:rPr lang="en-US" b="1" dirty="0" err="1"/>
              <a:t>sàng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 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1668" y="1117087"/>
            <a:ext cx="7886700" cy="4935185"/>
          </a:xfrm>
        </p:spPr>
        <p:txBody>
          <a:bodyPr>
            <a:noAutofit/>
          </a:bodyPr>
          <a:lstStyle/>
          <a:p>
            <a:r>
              <a:rPr lang="en-US" b="1" dirty="0" smtClean="0"/>
              <a:t>N6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Sốt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, chi </a:t>
            </a:r>
            <a:r>
              <a:rPr lang="en-US" dirty="0" err="1"/>
              <a:t>ấm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quay </a:t>
            </a:r>
            <a:r>
              <a:rPr lang="en-US" dirty="0" err="1"/>
              <a:t>nhẹ</a:t>
            </a:r>
            <a:r>
              <a:rPr lang="en-US" dirty="0"/>
              <a:t>, CRT 3 </a:t>
            </a:r>
            <a:r>
              <a:rPr lang="en-US" dirty="0" err="1"/>
              <a:t>giây</a:t>
            </a:r>
            <a:endParaRPr lang="en-US" dirty="0"/>
          </a:p>
          <a:p>
            <a:pPr>
              <a:buFontTx/>
              <a:buChar char="-"/>
            </a:pPr>
            <a:r>
              <a:rPr lang="en-US" b="1" dirty="0" err="1">
                <a:solidFill>
                  <a:srgbClr val="FF0000"/>
                </a:solidFill>
              </a:rPr>
              <a:t>HAxl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84/44/63</a:t>
            </a:r>
            <a:r>
              <a:rPr lang="en-US" b="1" dirty="0">
                <a:solidFill>
                  <a:srgbClr val="FF0000"/>
                </a:solidFill>
              </a:rPr>
              <a:t>74/40/58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en-US" dirty="0"/>
              <a:t>Spo2 92%</a:t>
            </a:r>
          </a:p>
          <a:p>
            <a:pPr>
              <a:buFontTx/>
              <a:buChar char="-"/>
            </a:pPr>
            <a:r>
              <a:rPr lang="en-US" dirty="0" err="1"/>
              <a:t>Sonde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: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, Noradrenalin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  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137/75/94, </a:t>
            </a:r>
            <a:r>
              <a:rPr lang="en-US" dirty="0"/>
              <a:t>chi </a:t>
            </a:r>
            <a:r>
              <a:rPr lang="en-US" dirty="0" err="1"/>
              <a:t>ấm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quay </a:t>
            </a:r>
            <a:r>
              <a:rPr lang="en-US" dirty="0" err="1"/>
              <a:t>rõ</a:t>
            </a:r>
            <a:r>
              <a:rPr lang="en-US" dirty="0"/>
              <a:t> CRT 2 </a:t>
            </a:r>
            <a:r>
              <a:rPr lang="en-US" dirty="0" err="1"/>
              <a:t>giây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tiểu</a:t>
            </a:r>
            <a:r>
              <a:rPr lang="en-US" dirty="0"/>
              <a:t> 4- 5ml/kg/</a:t>
            </a:r>
            <a:r>
              <a:rPr lang="en-US" dirty="0" err="1"/>
              <a:t>giờ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38545"/>
            <a:ext cx="7886700" cy="1512711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Diễn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lâm</a:t>
            </a:r>
            <a:r>
              <a:rPr lang="en-US" b="1" dirty="0"/>
              <a:t> </a:t>
            </a:r>
            <a:r>
              <a:rPr lang="en-US" b="1" dirty="0" err="1"/>
              <a:t>sàng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b="1" dirty="0"/>
              <a:t> 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41778"/>
            <a:ext cx="7886700" cy="4935185"/>
          </a:xfrm>
        </p:spPr>
        <p:txBody>
          <a:bodyPr>
            <a:normAutofit/>
          </a:bodyPr>
          <a:lstStyle/>
          <a:p>
            <a:r>
              <a:rPr lang="en-US" b="1" dirty="0"/>
              <a:t>N7 – N10:</a:t>
            </a:r>
          </a:p>
          <a:p>
            <a:pPr>
              <a:buFontTx/>
              <a:buChar char="-"/>
            </a:pP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sốt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Mê</a:t>
            </a:r>
            <a:r>
              <a:rPr lang="en-US" dirty="0"/>
              <a:t> NKQ,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/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SpO2 100%</a:t>
            </a:r>
          </a:p>
          <a:p>
            <a:pPr>
              <a:buFontTx/>
              <a:buChar char="-"/>
            </a:pPr>
            <a:r>
              <a:rPr lang="en-US" dirty="0"/>
              <a:t>Chi </a:t>
            </a:r>
            <a:r>
              <a:rPr lang="en-US" dirty="0" err="1"/>
              <a:t>ấm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122l/p, CRT 2s</a:t>
            </a:r>
          </a:p>
          <a:p>
            <a:pPr>
              <a:buFontTx/>
              <a:buChar char="-"/>
            </a:pPr>
            <a:r>
              <a:rPr lang="en-US" dirty="0"/>
              <a:t>Tim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, </a:t>
            </a:r>
            <a:r>
              <a:rPr lang="en-US" dirty="0" err="1"/>
              <a:t>phế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b="1" dirty="0" err="1">
                <a:solidFill>
                  <a:srgbClr val="FF0000"/>
                </a:solidFill>
              </a:rPr>
              <a:t>Tiểu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ít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dần</a:t>
            </a:r>
            <a:r>
              <a:rPr lang="en-US" b="1" dirty="0">
                <a:solidFill>
                  <a:srgbClr val="FF0000"/>
                </a:solidFill>
              </a:rPr>
              <a:t>: 1600ml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60ml/24h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Phù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toàn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thân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Gan</a:t>
            </a:r>
            <a:r>
              <a:rPr lang="en-US" dirty="0">
                <a:solidFill>
                  <a:srgbClr val="FF0000"/>
                </a:solidFill>
              </a:rPr>
              <a:t> 2-3cm </a:t>
            </a:r>
            <a:r>
              <a:rPr lang="en-US" dirty="0" err="1">
                <a:solidFill>
                  <a:srgbClr val="FF0000"/>
                </a:solidFill>
              </a:rPr>
              <a:t>dưới</a:t>
            </a:r>
            <a:r>
              <a:rPr lang="en-US" dirty="0">
                <a:solidFill>
                  <a:srgbClr val="FF0000"/>
                </a:solidFill>
              </a:rPr>
              <a:t> HSP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1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59" y="274815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Kháng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163330"/>
              </p:ext>
            </p:extLst>
          </p:nvPr>
        </p:nvGraphicFramePr>
        <p:xfrm>
          <a:off x="318655" y="1413164"/>
          <a:ext cx="8506690" cy="4835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266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" y="115744"/>
            <a:ext cx="78867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>
                <a:ea typeface="Tahoma" panose="020B0604030504040204" pitchFamily="34" charset="0"/>
              </a:rPr>
              <a:t>Khám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smtClean="0">
                <a:ea typeface="Tahoma" panose="020B0604030504040204" pitchFamily="34" charset="0"/>
              </a:rPr>
              <a:t>(</a:t>
            </a:r>
            <a:r>
              <a:rPr lang="en-US" sz="2800" b="1" dirty="0" smtClean="0">
                <a:ea typeface="Tahoma" panose="020B0604030504040204" pitchFamily="34" charset="0"/>
              </a:rPr>
              <a:t> </a:t>
            </a:r>
            <a:r>
              <a:rPr lang="en-US" sz="2800" b="1" dirty="0">
                <a:ea typeface="Tahoma" panose="020B0604030504040204" pitchFamily="34" charset="0"/>
              </a:rPr>
              <a:t>27/09/2019 9h </a:t>
            </a:r>
            <a:r>
              <a:rPr lang="en-US" sz="2800" b="1" dirty="0" err="1">
                <a:ea typeface="Tahoma" panose="020B0604030504040204" pitchFamily="34" charset="0"/>
              </a:rPr>
              <a:t>sáng</a:t>
            </a:r>
            <a:r>
              <a:rPr lang="en-US" sz="2800" b="1" dirty="0">
                <a:ea typeface="Tahoma" panose="020B0604030504040204" pitchFamily="34" charset="0"/>
              </a:rPr>
              <a:t>, </a:t>
            </a:r>
            <a:r>
              <a:rPr lang="en-US" sz="2800" b="1" dirty="0" err="1">
                <a:ea typeface="Tahoma" panose="020B0604030504040204" pitchFamily="34" charset="0"/>
              </a:rPr>
              <a:t>sau</a:t>
            </a:r>
            <a:r>
              <a:rPr lang="en-US" sz="2800" b="1" dirty="0">
                <a:ea typeface="Tahoma" panose="020B0604030504040204" pitchFamily="34" charset="0"/>
              </a:rPr>
              <a:t> NV 11 </a:t>
            </a:r>
            <a:r>
              <a:rPr lang="en-US" sz="2800" b="1" dirty="0" err="1" smtClean="0">
                <a:ea typeface="Tahoma" panose="020B0604030504040204" pitchFamily="34" charset="0"/>
              </a:rPr>
              <a:t>ngày</a:t>
            </a:r>
            <a:r>
              <a:rPr lang="en-US" b="1" dirty="0">
                <a:ea typeface="Tahoma" panose="020B0604030504040204" pitchFamily="34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5" y="1173536"/>
            <a:ext cx="8616950" cy="5337175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ea typeface="Tahoma" panose="020B0604030504040204" pitchFamily="34" charset="0"/>
              </a:rPr>
              <a:t>Tổng</a:t>
            </a: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a typeface="Tahoma" panose="020B0604030504040204" pitchFamily="34" charset="0"/>
              </a:rPr>
              <a:t>trạng</a:t>
            </a:r>
            <a:endParaRPr lang="en-US" dirty="0">
              <a:solidFill>
                <a:srgbClr val="FF0000"/>
              </a:solidFill>
              <a:ea typeface="Tahoma" panose="020B060403050404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dirty="0" err="1">
                <a:ea typeface="Tahoma" panose="020B0604030504040204" pitchFamily="34" charset="0"/>
              </a:rPr>
              <a:t>Bé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mê</a:t>
            </a:r>
            <a:r>
              <a:rPr lang="en-US" dirty="0">
                <a:ea typeface="Tahoma" panose="020B0604030504040204" pitchFamily="34" charset="0"/>
              </a:rPr>
              <a:t> NKQ, </a:t>
            </a:r>
            <a:r>
              <a:rPr lang="en-US" dirty="0" err="1">
                <a:ea typeface="Tahoma" panose="020B0604030504040204" pitchFamily="34" charset="0"/>
              </a:rPr>
              <a:t>đồng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tử</a:t>
            </a:r>
            <a:r>
              <a:rPr lang="en-US" dirty="0">
                <a:ea typeface="Tahoma" panose="020B0604030504040204" pitchFamily="34" charset="0"/>
              </a:rPr>
              <a:t> 2mm, </a:t>
            </a:r>
            <a:r>
              <a:rPr lang="en-US" dirty="0" err="1">
                <a:ea typeface="Tahoma" panose="020B0604030504040204" pitchFamily="34" charset="0"/>
              </a:rPr>
              <a:t>pxas</a:t>
            </a:r>
            <a:r>
              <a:rPr lang="en-US" dirty="0">
                <a:ea typeface="Tahoma" panose="020B0604030504040204" pitchFamily="34" charset="0"/>
              </a:rPr>
              <a:t>+</a:t>
            </a:r>
          </a:p>
          <a:p>
            <a:pPr lvl="0">
              <a:lnSpc>
                <a:spcPct val="100000"/>
              </a:lnSpc>
            </a:pPr>
            <a:r>
              <a:rPr lang="en-US" dirty="0" err="1">
                <a:ea typeface="Tahoma" panose="020B0604030504040204" pitchFamily="34" charset="0"/>
              </a:rPr>
              <a:t>Sinh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hiệu</a:t>
            </a:r>
            <a:endParaRPr lang="en-US" dirty="0">
              <a:ea typeface="Tahoma" panose="020B060403050404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ea typeface="Tahoma" panose="020B0604030504040204" pitchFamily="34" charset="0"/>
              </a:rPr>
              <a:t>Mạch</a:t>
            </a:r>
            <a:r>
              <a:rPr lang="en-US" dirty="0">
                <a:ea typeface="Tahoma" panose="020B0604030504040204" pitchFamily="34" charset="0"/>
              </a:rPr>
              <a:t> 120l/</a:t>
            </a:r>
            <a:r>
              <a:rPr lang="en-US" dirty="0" err="1">
                <a:ea typeface="Tahoma" panose="020B0604030504040204" pitchFamily="34" charset="0"/>
              </a:rPr>
              <a:t>phút</a:t>
            </a:r>
            <a:r>
              <a:rPr lang="en-US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dirty="0">
                <a:ea typeface="Tahoma" panose="020B0604030504040204" pitchFamily="34" charset="0"/>
              </a:rPr>
              <a:t>             </a:t>
            </a:r>
            <a:r>
              <a:rPr lang="en-US" dirty="0" smtClean="0">
                <a:ea typeface="Tahoma" panose="020B0604030504040204" pitchFamily="34" charset="0"/>
              </a:rPr>
              <a:t>  </a:t>
            </a:r>
            <a:r>
              <a:rPr lang="en-US" dirty="0" err="1">
                <a:ea typeface="Tahoma" panose="020B0604030504040204" pitchFamily="34" charset="0"/>
              </a:rPr>
              <a:t>Nhiệt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độ</a:t>
            </a:r>
            <a:r>
              <a:rPr lang="en-US" dirty="0">
                <a:ea typeface="Tahoma" panose="020B0604030504040204" pitchFamily="34" charset="0"/>
              </a:rPr>
              <a:t> 37 </a:t>
            </a:r>
            <a:r>
              <a:rPr lang="en-US" dirty="0" err="1">
                <a:ea typeface="Tahoma" panose="020B0604030504040204" pitchFamily="34" charset="0"/>
              </a:rPr>
              <a:t>độ</a:t>
            </a:r>
            <a:r>
              <a:rPr lang="en-US" dirty="0">
                <a:ea typeface="Tahoma" panose="020B0604030504040204" pitchFamily="34" charset="0"/>
              </a:rPr>
              <a:t> C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a typeface="Tahoma" panose="020B0604030504040204" pitchFamily="34" charset="0"/>
              </a:rPr>
              <a:t>SpO2=96% </a:t>
            </a:r>
            <a:r>
              <a:rPr lang="en-US" dirty="0" err="1">
                <a:ea typeface="Tahoma" panose="020B0604030504040204" pitchFamily="34" charset="0"/>
              </a:rPr>
              <a:t>thở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máy</a:t>
            </a:r>
            <a:r>
              <a:rPr lang="en-US" dirty="0">
                <a:ea typeface="Tahoma" panose="020B0604030504040204" pitchFamily="34" charset="0"/>
              </a:rPr>
              <a:t>       </a:t>
            </a:r>
            <a:r>
              <a:rPr lang="en-US" dirty="0" smtClean="0">
                <a:ea typeface="Tahoma" panose="020B0604030504040204" pitchFamily="34" charset="0"/>
              </a:rPr>
              <a:t>  </a:t>
            </a:r>
            <a:r>
              <a:rPr lang="en-US" dirty="0">
                <a:ea typeface="Tahoma" panose="020B0604030504040204" pitchFamily="34" charset="0"/>
              </a:rPr>
              <a:t>HA 115/55 mmHg </a:t>
            </a:r>
          </a:p>
          <a:p>
            <a:pPr lvl="0">
              <a:lnSpc>
                <a:spcPct val="100000"/>
              </a:lnSpc>
            </a:pPr>
            <a:r>
              <a:rPr lang="en-US" dirty="0" err="1">
                <a:ea typeface="Tahoma" panose="020B0604030504040204" pitchFamily="34" charset="0"/>
              </a:rPr>
              <a:t>Môi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hồng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nhạt</a:t>
            </a:r>
            <a:endParaRPr lang="en-US" dirty="0">
              <a:ea typeface="Tahoma" panose="020B060403050404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dirty="0">
                <a:ea typeface="Tahoma" panose="020B0604030504040204" pitchFamily="34" charset="0"/>
              </a:rPr>
              <a:t>Chi </a:t>
            </a:r>
            <a:r>
              <a:rPr lang="en-US" dirty="0" err="1">
                <a:ea typeface="Tahoma" panose="020B0604030504040204" pitchFamily="34" charset="0"/>
              </a:rPr>
              <a:t>ấm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mạch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rõ</a:t>
            </a:r>
            <a:r>
              <a:rPr lang="en-US" dirty="0">
                <a:ea typeface="Tahoma" panose="020B0604030504040204" pitchFamily="34" charset="0"/>
              </a:rPr>
              <a:t>, CRT &lt;2s</a:t>
            </a:r>
          </a:p>
          <a:p>
            <a:pPr lvl="0">
              <a:lnSpc>
                <a:spcPct val="100000"/>
              </a:lnSpc>
            </a:pPr>
            <a:r>
              <a:rPr lang="en-US" dirty="0" err="1">
                <a:ea typeface="Tahoma" panose="020B0604030504040204" pitchFamily="34" charset="0"/>
              </a:rPr>
              <a:t>Vàng</a:t>
            </a:r>
            <a:r>
              <a:rPr lang="en-US" dirty="0">
                <a:ea typeface="Tahoma" panose="020B0604030504040204" pitchFamily="34" charset="0"/>
              </a:rPr>
              <a:t> da, </a:t>
            </a:r>
            <a:r>
              <a:rPr lang="en-US" dirty="0" err="1">
                <a:ea typeface="Tahoma" panose="020B0604030504040204" pitchFamily="34" charset="0"/>
              </a:rPr>
              <a:t>kết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mạc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mắt</a:t>
            </a:r>
            <a:endParaRPr lang="en-US" dirty="0">
              <a:ea typeface="Tahoma" panose="020B060403050404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dirty="0" err="1">
                <a:ea typeface="Tahoma" panose="020B0604030504040204" pitchFamily="34" charset="0"/>
              </a:rPr>
              <a:t>Không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xuất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huyết</a:t>
            </a:r>
            <a:r>
              <a:rPr lang="en-US" dirty="0">
                <a:ea typeface="Tahoma" panose="020B0604030504040204" pitchFamily="34" charset="0"/>
              </a:rPr>
              <a:t> da </a:t>
            </a:r>
            <a:r>
              <a:rPr lang="en-US" dirty="0" err="1">
                <a:ea typeface="Tahoma" panose="020B0604030504040204" pitchFamily="34" charset="0"/>
              </a:rPr>
              <a:t>niêm</a:t>
            </a:r>
            <a:endParaRPr lang="en-US" dirty="0">
              <a:ea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29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30" y="90805"/>
            <a:ext cx="7886700" cy="1325563"/>
          </a:xfrm>
        </p:spPr>
        <p:txBody>
          <a:bodyPr/>
          <a:lstStyle/>
          <a:p>
            <a:pPr lvl="0" algn="ctr"/>
            <a:r>
              <a:rPr lang="en-US" b="1" dirty="0" err="1">
                <a:ea typeface="Tahoma" panose="020B0604030504040204" pitchFamily="34" charset="0"/>
              </a:rPr>
              <a:t>Khám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từng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vùng</a:t>
            </a:r>
            <a:r>
              <a:rPr lang="en-US" dirty="0">
                <a:ea typeface="Tahoma" panose="020B0604030504040204" pitchFamily="34" charset="0"/>
              </a:rPr>
              <a:t/>
            </a:r>
            <a:br>
              <a:rPr lang="en-US" dirty="0">
                <a:ea typeface="Tahoma" panose="020B0604030504040204" pitchFamily="34" charset="0"/>
              </a:rPr>
            </a:br>
            <a:endParaRPr lang="en-US" dirty="0">
              <a:ea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30" y="1584859"/>
            <a:ext cx="8323234" cy="349975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 err="1">
                <a:solidFill>
                  <a:srgbClr val="FF0000"/>
                </a:solidFill>
                <a:ea typeface="Tahoma" panose="020B0604030504040204" pitchFamily="34" charset="0"/>
              </a:rPr>
              <a:t>Đầu</a:t>
            </a: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a typeface="Tahoma" panose="020B0604030504040204" pitchFamily="34" charset="0"/>
              </a:rPr>
              <a:t>mặt</a:t>
            </a: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a typeface="Tahoma" panose="020B0604030504040204" pitchFamily="34" charset="0"/>
              </a:rPr>
              <a:t>cổ</a:t>
            </a:r>
            <a:r>
              <a:rPr lang="en-US" dirty="0">
                <a:ea typeface="Tahoma" panose="020B0604030504040204" pitchFamily="34" charset="0"/>
              </a:rPr>
              <a:t>: </a:t>
            </a:r>
            <a:r>
              <a:rPr lang="en-US" dirty="0" err="1">
                <a:ea typeface="Tahoma" panose="020B0604030504040204" pitchFamily="34" charset="0"/>
              </a:rPr>
              <a:t>cân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đối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không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biến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dạng</a:t>
            </a:r>
            <a:r>
              <a:rPr lang="en-US" dirty="0">
                <a:ea typeface="Tahoma" panose="020B0604030504040204" pitchFamily="34" charset="0"/>
              </a:rPr>
              <a:t>, </a:t>
            </a:r>
          </a:p>
          <a:p>
            <a:pPr lvl="1"/>
            <a:r>
              <a:rPr lang="en-US" b="1" dirty="0" err="1">
                <a:ea typeface="Tahoma" panose="020B0604030504040204" pitchFamily="34" charset="0"/>
              </a:rPr>
              <a:t>Vàng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kết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mạc</a:t>
            </a:r>
            <a:endParaRPr lang="en-US" b="1" dirty="0">
              <a:ea typeface="Tahoma" panose="020B0604030504040204" pitchFamily="34" charset="0"/>
            </a:endParaRPr>
          </a:p>
          <a:p>
            <a:pPr marL="0" lvl="0" indent="0">
              <a:buNone/>
            </a:pPr>
            <a:r>
              <a:rPr lang="en-US" b="1" dirty="0" err="1">
                <a:solidFill>
                  <a:srgbClr val="FF0000"/>
                </a:solidFill>
                <a:ea typeface="Tahoma" panose="020B0604030504040204" pitchFamily="34" charset="0"/>
              </a:rPr>
              <a:t>Ngực</a:t>
            </a:r>
            <a:endParaRPr lang="en-US" b="1" dirty="0">
              <a:solidFill>
                <a:srgbClr val="FF0000"/>
              </a:solidFill>
              <a:ea typeface="Tahoma" panose="020B0604030504040204" pitchFamily="34" charset="0"/>
            </a:endParaRPr>
          </a:p>
          <a:p>
            <a:pPr lvl="1"/>
            <a:r>
              <a:rPr lang="en-US" dirty="0" err="1">
                <a:ea typeface="Tahoma" panose="020B0604030504040204" pitchFamily="34" charset="0"/>
              </a:rPr>
              <a:t>Cân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đối</a:t>
            </a:r>
            <a:r>
              <a:rPr lang="en-US" dirty="0">
                <a:ea typeface="Tahoma" panose="020B0604030504040204" pitchFamily="34" charset="0"/>
              </a:rPr>
              <a:t>, di </a:t>
            </a:r>
            <a:r>
              <a:rPr lang="en-US" dirty="0" err="1">
                <a:ea typeface="Tahoma" panose="020B0604030504040204" pitchFamily="34" charset="0"/>
              </a:rPr>
              <a:t>động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đều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theo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nhịp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thở</a:t>
            </a:r>
            <a:endParaRPr lang="en-US" dirty="0">
              <a:ea typeface="Tahoma" panose="020B0604030504040204" pitchFamily="34" charset="0"/>
            </a:endParaRPr>
          </a:p>
          <a:p>
            <a:pPr lvl="1"/>
            <a:r>
              <a:rPr lang="en-US" dirty="0">
                <a:ea typeface="Tahoma" panose="020B0604030504040204" pitchFamily="34" charset="0"/>
              </a:rPr>
              <a:t>Tim: </a:t>
            </a:r>
            <a:r>
              <a:rPr lang="en-US" dirty="0" err="1">
                <a:ea typeface="Tahoma" panose="020B0604030504040204" pitchFamily="34" charset="0"/>
              </a:rPr>
              <a:t>mỏm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tim</a:t>
            </a:r>
            <a:r>
              <a:rPr lang="en-US" dirty="0">
                <a:ea typeface="Tahoma" panose="020B0604030504040204" pitchFamily="34" charset="0"/>
              </a:rPr>
              <a:t> LS 5 </a:t>
            </a:r>
            <a:r>
              <a:rPr lang="en-US" dirty="0" err="1">
                <a:ea typeface="Tahoma" panose="020B0604030504040204" pitchFamily="34" charset="0"/>
              </a:rPr>
              <a:t>trên</a:t>
            </a:r>
            <a:r>
              <a:rPr lang="en-US" dirty="0">
                <a:ea typeface="Tahoma" panose="020B0604030504040204" pitchFamily="34" charset="0"/>
              </a:rPr>
              <a:t> ĐTĐ </a:t>
            </a:r>
            <a:r>
              <a:rPr lang="en-US" dirty="0" err="1">
                <a:ea typeface="Tahoma" panose="020B0604030504040204" pitchFamily="34" charset="0"/>
              </a:rPr>
              <a:t>trái</a:t>
            </a:r>
            <a:r>
              <a:rPr lang="en-US" dirty="0">
                <a:ea typeface="Tahoma" panose="020B0604030504040204" pitchFamily="34" charset="0"/>
              </a:rPr>
              <a:t>, T1 T2 </a:t>
            </a:r>
            <a:r>
              <a:rPr lang="en-US" dirty="0" err="1">
                <a:ea typeface="Tahoma" panose="020B0604030504040204" pitchFamily="34" charset="0"/>
              </a:rPr>
              <a:t>đều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rõ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không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âm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thổi</a:t>
            </a:r>
            <a:endParaRPr lang="en-US" dirty="0">
              <a:ea typeface="Tahoma" panose="020B0604030504040204" pitchFamily="34" charset="0"/>
            </a:endParaRPr>
          </a:p>
          <a:p>
            <a:pPr lvl="1"/>
            <a:r>
              <a:rPr lang="en-US" b="1" dirty="0" err="1">
                <a:ea typeface="Tahoma" panose="020B0604030504040204" pitchFamily="34" charset="0"/>
              </a:rPr>
              <a:t>Phổi</a:t>
            </a:r>
            <a:r>
              <a:rPr lang="en-US" b="1" dirty="0">
                <a:ea typeface="Tahoma" panose="020B0604030504040204" pitchFamily="34" charset="0"/>
              </a:rPr>
              <a:t>: rale </a:t>
            </a:r>
            <a:r>
              <a:rPr lang="en-US" b="1" dirty="0" err="1">
                <a:ea typeface="Tahoma" panose="020B0604030504040204" pitchFamily="34" charset="0"/>
              </a:rPr>
              <a:t>ẩm</a:t>
            </a:r>
            <a:r>
              <a:rPr lang="en-US" b="1" dirty="0">
                <a:ea typeface="Tahoma" panose="020B0604030504040204" pitchFamily="34" charset="0"/>
              </a:rPr>
              <a:t> 2 </a:t>
            </a:r>
            <a:r>
              <a:rPr lang="en-US" b="1" dirty="0" err="1">
                <a:ea typeface="Tahoma" panose="020B0604030504040204" pitchFamily="34" charset="0"/>
              </a:rPr>
              <a:t>bên</a:t>
            </a:r>
            <a:endParaRPr lang="en-US" b="1" dirty="0">
              <a:ea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1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30" y="90805"/>
            <a:ext cx="7886700" cy="1325563"/>
          </a:xfrm>
        </p:spPr>
        <p:txBody>
          <a:bodyPr/>
          <a:lstStyle/>
          <a:p>
            <a:pPr lvl="0" algn="ctr"/>
            <a:r>
              <a:rPr lang="en-US" b="1" dirty="0" err="1">
                <a:ea typeface="Tahoma" panose="020B0604030504040204" pitchFamily="34" charset="0"/>
              </a:rPr>
              <a:t>Khám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từng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vùng</a:t>
            </a:r>
            <a:r>
              <a:rPr lang="en-US" dirty="0">
                <a:ea typeface="Tahoma" panose="020B0604030504040204" pitchFamily="34" charset="0"/>
              </a:rPr>
              <a:t/>
            </a:r>
            <a:br>
              <a:rPr lang="en-US" dirty="0">
                <a:ea typeface="Tahoma" panose="020B0604030504040204" pitchFamily="34" charset="0"/>
              </a:rPr>
            </a:br>
            <a:endParaRPr lang="en-US" dirty="0">
              <a:ea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30" y="1210787"/>
            <a:ext cx="8350944" cy="593815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 err="1" smtClean="0">
                <a:solidFill>
                  <a:srgbClr val="FF0000"/>
                </a:solidFill>
                <a:ea typeface="Tahoma" panose="020B0604030504040204" pitchFamily="34" charset="0"/>
              </a:rPr>
              <a:t>Bụng</a:t>
            </a:r>
            <a:r>
              <a:rPr lang="en-US" b="1" dirty="0" smtClean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endParaRPr lang="en-US" b="1" dirty="0">
              <a:solidFill>
                <a:srgbClr val="FF0000"/>
              </a:solidFill>
              <a:ea typeface="Tahoma" panose="020B0604030504040204" pitchFamily="34" charset="0"/>
            </a:endParaRPr>
          </a:p>
          <a:p>
            <a:pPr lvl="1"/>
            <a:r>
              <a:rPr lang="en-US" dirty="0" err="1">
                <a:ea typeface="Tahoma" panose="020B0604030504040204" pitchFamily="34" charset="0"/>
              </a:rPr>
              <a:t>Nhìn</a:t>
            </a:r>
            <a:r>
              <a:rPr lang="en-US" dirty="0">
                <a:ea typeface="Tahoma" panose="020B0604030504040204" pitchFamily="34" charset="0"/>
              </a:rPr>
              <a:t>: </a:t>
            </a:r>
            <a:r>
              <a:rPr lang="en-US" dirty="0" err="1">
                <a:ea typeface="Tahoma" panose="020B0604030504040204" pitchFamily="34" charset="0"/>
              </a:rPr>
              <a:t>cân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đối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không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gồ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không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sẹo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mổ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không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tuần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hoàn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bàng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hệ</a:t>
            </a:r>
            <a:endParaRPr lang="en-US" dirty="0">
              <a:ea typeface="Tahoma" panose="020B0604030504040204" pitchFamily="34" charset="0"/>
            </a:endParaRPr>
          </a:p>
          <a:p>
            <a:pPr lvl="1"/>
            <a:r>
              <a:rPr lang="en-US" dirty="0" err="1" smtClean="0">
                <a:ea typeface="Tahoma" panose="020B0604030504040204" pitchFamily="34" charset="0"/>
              </a:rPr>
              <a:t>Sờ</a:t>
            </a:r>
            <a:r>
              <a:rPr lang="en-US" dirty="0" smtClean="0">
                <a:ea typeface="Tahoma" panose="020B0604030504040204" pitchFamily="34" charset="0"/>
              </a:rPr>
              <a:t>: - </a:t>
            </a:r>
            <a:r>
              <a:rPr lang="en-US" dirty="0" err="1" smtClean="0">
                <a:ea typeface="Tahoma" panose="020B0604030504040204" pitchFamily="34" charset="0"/>
              </a:rPr>
              <a:t>Bụng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mềm</a:t>
            </a:r>
            <a:endParaRPr lang="en-US" dirty="0">
              <a:ea typeface="Tahoma" panose="020B0604030504040204" pitchFamily="34" charset="0"/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rgbClr val="C00000"/>
                </a:solidFill>
                <a:ea typeface="Tahoma" panose="020B0604030504040204" pitchFamily="34" charset="0"/>
              </a:rPr>
              <a:t>     - </a:t>
            </a:r>
            <a:r>
              <a:rPr lang="en-US" dirty="0" err="1" smtClean="0">
                <a:solidFill>
                  <a:srgbClr val="C00000"/>
                </a:solidFill>
                <a:ea typeface="Tahoma" panose="020B0604030504040204" pitchFamily="34" charset="0"/>
              </a:rPr>
              <a:t>Gan</a:t>
            </a:r>
            <a:r>
              <a:rPr lang="en-US" dirty="0" smtClean="0">
                <a:solidFill>
                  <a:srgbClr val="C00000"/>
                </a:solidFill>
                <a:ea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ea typeface="Tahoma" panose="020B0604030504040204" pitchFamily="34" charset="0"/>
              </a:rPr>
              <a:t>sờ</a:t>
            </a:r>
            <a:r>
              <a:rPr lang="en-US" dirty="0">
                <a:solidFill>
                  <a:srgbClr val="C00000"/>
                </a:solidFill>
                <a:ea typeface="Tahoma" panose="020B0604030504040204" pitchFamily="34" charset="0"/>
              </a:rPr>
              <a:t> 3 cm </a:t>
            </a:r>
            <a:r>
              <a:rPr lang="en-US" dirty="0" err="1">
                <a:solidFill>
                  <a:srgbClr val="C00000"/>
                </a:solidFill>
                <a:ea typeface="Tahoma" panose="020B0604030504040204" pitchFamily="34" charset="0"/>
              </a:rPr>
              <a:t>dưới</a:t>
            </a:r>
            <a:r>
              <a:rPr lang="en-US" dirty="0">
                <a:solidFill>
                  <a:srgbClr val="C00000"/>
                </a:solidFill>
                <a:ea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ea typeface="Tahoma" panose="020B0604030504040204" pitchFamily="34" charset="0"/>
              </a:rPr>
              <a:t>hạ</a:t>
            </a:r>
            <a:r>
              <a:rPr lang="en-US" dirty="0">
                <a:solidFill>
                  <a:srgbClr val="C00000"/>
                </a:solidFill>
                <a:ea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ea typeface="Tahoma" panose="020B0604030504040204" pitchFamily="34" charset="0"/>
              </a:rPr>
              <a:t>sườn</a:t>
            </a:r>
            <a:r>
              <a:rPr lang="en-US" dirty="0">
                <a:solidFill>
                  <a:srgbClr val="C00000"/>
                </a:solidFill>
                <a:ea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ea typeface="Tahoma" panose="020B0604030504040204" pitchFamily="34" charset="0"/>
              </a:rPr>
              <a:t>phải</a:t>
            </a:r>
            <a:r>
              <a:rPr lang="en-US" dirty="0">
                <a:solidFill>
                  <a:srgbClr val="C00000"/>
                </a:solidFill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mật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độ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mềm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bề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mặt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trơn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láng</a:t>
            </a:r>
            <a:r>
              <a:rPr lang="en-US" dirty="0">
                <a:ea typeface="Tahoma" panose="020B0604030504040204" pitchFamily="34" charset="0"/>
              </a:rPr>
              <a:t>,</a:t>
            </a:r>
          </a:p>
          <a:p>
            <a:pPr marL="914400" lvl="2" indent="0">
              <a:buNone/>
            </a:pP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smtClean="0">
                <a:ea typeface="Tahoma" panose="020B0604030504040204" pitchFamily="34" charset="0"/>
              </a:rPr>
              <a:t>    - </a:t>
            </a:r>
            <a:r>
              <a:rPr lang="en-US" dirty="0" err="1" smtClean="0">
                <a:ea typeface="Tahoma" panose="020B0604030504040204" pitchFamily="34" charset="0"/>
              </a:rPr>
              <a:t>Lách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không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sờ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chạm</a:t>
            </a:r>
            <a:endParaRPr lang="en-US" dirty="0">
              <a:ea typeface="Tahoma" panose="020B0604030504040204" pitchFamily="34" charset="0"/>
            </a:endParaRPr>
          </a:p>
          <a:p>
            <a:pPr lvl="1"/>
            <a:r>
              <a:rPr lang="en-US" dirty="0" err="1">
                <a:ea typeface="Tahoma" panose="020B0604030504040204" pitchFamily="34" charset="0"/>
              </a:rPr>
              <a:t>Gõ</a:t>
            </a:r>
            <a:r>
              <a:rPr lang="en-US" dirty="0">
                <a:ea typeface="Tahoma" panose="020B0604030504040204" pitchFamily="34" charset="0"/>
              </a:rPr>
              <a:t>: </a:t>
            </a:r>
            <a:r>
              <a:rPr lang="en-US" dirty="0" err="1">
                <a:ea typeface="Tahoma" panose="020B0604030504040204" pitchFamily="34" charset="0"/>
              </a:rPr>
              <a:t>trong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khắp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bụng</a:t>
            </a:r>
            <a:endParaRPr lang="en-US" dirty="0">
              <a:ea typeface="Tahoma" panose="020B0604030504040204" pitchFamily="34" charset="0"/>
            </a:endParaRPr>
          </a:p>
          <a:p>
            <a:pPr marL="0" lvl="0" indent="0">
              <a:buNone/>
            </a:pPr>
            <a:r>
              <a:rPr lang="en-US" b="1" dirty="0" err="1">
                <a:solidFill>
                  <a:srgbClr val="FF0000"/>
                </a:solidFill>
                <a:ea typeface="Tahoma" panose="020B0604030504040204" pitchFamily="34" charset="0"/>
              </a:rPr>
              <a:t>Cơ</a:t>
            </a: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a typeface="Tahoma" panose="020B0604030504040204" pitchFamily="34" charset="0"/>
              </a:rPr>
              <a:t>xương</a:t>
            </a: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a typeface="Tahoma" panose="020B0604030504040204" pitchFamily="34" charset="0"/>
              </a:rPr>
              <a:t>khớp-thần</a:t>
            </a: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a typeface="Tahoma" panose="020B0604030504040204" pitchFamily="34" charset="0"/>
              </a:rPr>
              <a:t>kinh</a:t>
            </a:r>
            <a:endParaRPr lang="en-US" b="1" dirty="0">
              <a:solidFill>
                <a:srgbClr val="FF0000"/>
              </a:solidFill>
              <a:ea typeface="Tahoma" panose="020B0604030504040204" pitchFamily="34" charset="0"/>
            </a:endParaRPr>
          </a:p>
          <a:p>
            <a:pPr lvl="1"/>
            <a:r>
              <a:rPr lang="en-US" dirty="0" err="1">
                <a:ea typeface="Tahoma" panose="020B0604030504040204" pitchFamily="34" charset="0"/>
              </a:rPr>
              <a:t>Cổ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mềm</a:t>
            </a:r>
            <a:endParaRPr lang="en-US" dirty="0">
              <a:ea typeface="Tahoma" panose="020B0604030504040204" pitchFamily="34" charset="0"/>
            </a:endParaRPr>
          </a:p>
          <a:p>
            <a:endParaRPr lang="en-US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2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51" y="1070681"/>
            <a:ext cx="8409709" cy="39730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a typeface="Tahoma" panose="020B0604030504040204" pitchFamily="34" charset="0"/>
              </a:rPr>
              <a:t>TÓM TẮT BỆNH </a:t>
            </a:r>
            <a:r>
              <a:rPr lang="en-US" sz="3600" b="1" dirty="0" smtClean="0">
                <a:ea typeface="Tahoma" panose="020B0604030504040204" pitchFamily="34" charset="0"/>
              </a:rPr>
              <a:t>ÁN</a:t>
            </a:r>
            <a:r>
              <a:rPr lang="en-US" b="1" dirty="0" smtClean="0">
                <a:ea typeface="Tahoma" panose="020B0604030504040204" pitchFamily="34" charset="0"/>
              </a:rPr>
              <a:t/>
            </a:r>
            <a:br>
              <a:rPr lang="en-US" b="1" dirty="0" smtClean="0">
                <a:ea typeface="Tahoma" panose="020B0604030504040204" pitchFamily="34" charset="0"/>
              </a:rPr>
            </a:br>
            <a:r>
              <a:rPr lang="en-US" sz="3100" dirty="0" err="1">
                <a:ea typeface="Tahoma" panose="020B0604030504040204" pitchFamily="34" charset="0"/>
              </a:rPr>
              <a:t>Bệnh</a:t>
            </a:r>
            <a:r>
              <a:rPr lang="en-US" sz="3100" dirty="0">
                <a:ea typeface="Tahoma" panose="020B0604030504040204" pitchFamily="34" charset="0"/>
              </a:rPr>
              <a:t> </a:t>
            </a:r>
            <a:r>
              <a:rPr lang="en-US" sz="3100" dirty="0" err="1">
                <a:ea typeface="Tahoma" panose="020B0604030504040204" pitchFamily="34" charset="0"/>
              </a:rPr>
              <a:t>nhi</a:t>
            </a:r>
            <a:r>
              <a:rPr lang="en-US" sz="3100" dirty="0">
                <a:ea typeface="Tahoma" panose="020B0604030504040204" pitchFamily="34" charset="0"/>
              </a:rPr>
              <a:t> </a:t>
            </a:r>
            <a:r>
              <a:rPr lang="en-US" sz="3100" dirty="0" err="1">
                <a:ea typeface="Tahoma" panose="020B0604030504040204" pitchFamily="34" charset="0"/>
              </a:rPr>
              <a:t>nữ</a:t>
            </a:r>
            <a:r>
              <a:rPr lang="en-US" sz="3100" dirty="0">
                <a:ea typeface="Tahoma" panose="020B0604030504040204" pitchFamily="34" charset="0"/>
              </a:rPr>
              <a:t>, 9 </a:t>
            </a:r>
            <a:r>
              <a:rPr lang="en-US" sz="3100" dirty="0" err="1">
                <a:ea typeface="Tahoma" panose="020B0604030504040204" pitchFamily="34" charset="0"/>
              </a:rPr>
              <a:t>tuổi</a:t>
            </a:r>
            <a:r>
              <a:rPr lang="en-US" sz="3100" dirty="0">
                <a:ea typeface="Tahoma" panose="020B0604030504040204" pitchFamily="34" charset="0"/>
              </a:rPr>
              <a:t>, </a:t>
            </a:r>
            <a:r>
              <a:rPr lang="en-US" sz="3100" dirty="0" err="1">
                <a:ea typeface="Tahoma" panose="020B0604030504040204" pitchFamily="34" charset="0"/>
              </a:rPr>
              <a:t>nhập</a:t>
            </a:r>
            <a:r>
              <a:rPr lang="en-US" sz="3100" dirty="0">
                <a:ea typeface="Tahoma" panose="020B0604030504040204" pitchFamily="34" charset="0"/>
              </a:rPr>
              <a:t> </a:t>
            </a:r>
            <a:r>
              <a:rPr lang="en-US" sz="3100" dirty="0" err="1">
                <a:ea typeface="Tahoma" panose="020B0604030504040204" pitchFamily="34" charset="0"/>
              </a:rPr>
              <a:t>viện</a:t>
            </a:r>
            <a:r>
              <a:rPr lang="en-US" sz="3100" dirty="0">
                <a:ea typeface="Tahoma" panose="020B0604030504040204" pitchFamily="34" charset="0"/>
              </a:rPr>
              <a:t> </a:t>
            </a:r>
            <a:r>
              <a:rPr lang="en-US" sz="3100" dirty="0" err="1">
                <a:ea typeface="Tahoma" panose="020B0604030504040204" pitchFamily="34" charset="0"/>
              </a:rPr>
              <a:t>vì</a:t>
            </a:r>
            <a:r>
              <a:rPr lang="en-US" sz="3100" dirty="0">
                <a:ea typeface="Tahoma" panose="020B0604030504040204" pitchFamily="34" charset="0"/>
              </a:rPr>
              <a:t> </a:t>
            </a:r>
            <a:r>
              <a:rPr lang="en-US" sz="3100" dirty="0" err="1">
                <a:ea typeface="Tahoma" panose="020B0604030504040204" pitchFamily="34" charset="0"/>
              </a:rPr>
              <a:t>thở</a:t>
            </a:r>
            <a:r>
              <a:rPr lang="en-US" sz="3100" dirty="0">
                <a:ea typeface="Tahoma" panose="020B0604030504040204" pitchFamily="34" charset="0"/>
              </a:rPr>
              <a:t> </a:t>
            </a:r>
            <a:r>
              <a:rPr lang="en-US" sz="3100" dirty="0" err="1">
                <a:ea typeface="Tahoma" panose="020B0604030504040204" pitchFamily="34" charset="0"/>
              </a:rPr>
              <a:t>mệt</a:t>
            </a:r>
            <a:r>
              <a:rPr lang="en-US" sz="3100" dirty="0">
                <a:ea typeface="Tahoma" panose="020B0604030504040204" pitchFamily="34" charset="0"/>
              </a:rPr>
              <a:t>, </a:t>
            </a:r>
            <a:r>
              <a:rPr lang="en-US" sz="3100" dirty="0" err="1">
                <a:ea typeface="Tahoma" panose="020B0604030504040204" pitchFamily="34" charset="0"/>
              </a:rPr>
              <a:t>bệnh</a:t>
            </a:r>
            <a:r>
              <a:rPr lang="en-US" sz="3100" dirty="0">
                <a:ea typeface="Tahoma" panose="020B0604030504040204" pitchFamily="34" charset="0"/>
              </a:rPr>
              <a:t> 2 </a:t>
            </a:r>
            <a:r>
              <a:rPr lang="en-US" sz="3100" dirty="0" err="1">
                <a:ea typeface="Tahoma" panose="020B0604030504040204" pitchFamily="34" charset="0"/>
              </a:rPr>
              <a:t>ngày</a:t>
            </a:r>
            <a:r>
              <a:rPr lang="en-US" sz="3100" dirty="0">
                <a:ea typeface="Tahoma" panose="020B0604030504040204" pitchFamily="34" charset="0"/>
              </a:rPr>
              <a:t>, </a:t>
            </a:r>
            <a:r>
              <a:rPr lang="en-US" sz="3100" dirty="0" err="1">
                <a:ea typeface="Tahoma" panose="020B0604030504040204" pitchFamily="34" charset="0"/>
              </a:rPr>
              <a:t>có</a:t>
            </a:r>
            <a:r>
              <a:rPr lang="en-US" sz="3100" dirty="0">
                <a:ea typeface="Tahoma" panose="020B0604030504040204" pitchFamily="34" charset="0"/>
              </a:rPr>
              <a:t> </a:t>
            </a:r>
            <a:r>
              <a:rPr lang="en-US" sz="3100" dirty="0" err="1">
                <a:ea typeface="Tahoma" panose="020B0604030504040204" pitchFamily="34" charset="0"/>
              </a:rPr>
              <a:t>các</a:t>
            </a:r>
            <a:r>
              <a:rPr lang="en-US" sz="3100" dirty="0">
                <a:ea typeface="Tahoma" panose="020B0604030504040204" pitchFamily="34" charset="0"/>
              </a:rPr>
              <a:t> </a:t>
            </a:r>
            <a:r>
              <a:rPr lang="en-US" sz="3100" dirty="0" err="1">
                <a:ea typeface="Tahoma" panose="020B0604030504040204" pitchFamily="34" charset="0"/>
              </a:rPr>
              <a:t>bất</a:t>
            </a:r>
            <a:r>
              <a:rPr lang="en-US" sz="3100" dirty="0">
                <a:ea typeface="Tahoma" panose="020B0604030504040204" pitchFamily="34" charset="0"/>
              </a:rPr>
              <a:t> </a:t>
            </a:r>
            <a:r>
              <a:rPr lang="en-US" sz="3100" dirty="0" err="1">
                <a:ea typeface="Tahoma" panose="020B0604030504040204" pitchFamily="34" charset="0"/>
              </a:rPr>
              <a:t>thường</a:t>
            </a:r>
            <a:r>
              <a:rPr lang="en-US" sz="3100" dirty="0">
                <a:ea typeface="Tahoma" panose="020B0604030504040204" pitchFamily="34" charset="0"/>
              </a:rPr>
              <a:t> </a:t>
            </a:r>
            <a:r>
              <a:rPr lang="en-US" sz="3100" dirty="0" err="1">
                <a:ea typeface="Tahoma" panose="020B0604030504040204" pitchFamily="34" charset="0"/>
              </a:rPr>
              <a:t>sau</a:t>
            </a:r>
            <a:r>
              <a:rPr lang="en-US" sz="3100" dirty="0">
                <a:ea typeface="Tahoma" panose="020B0604030504040204" pitchFamily="34" charset="0"/>
              </a:rPr>
              <a:t>:</a:t>
            </a:r>
            <a:r>
              <a:rPr lang="en-US" dirty="0">
                <a:ea typeface="Tahoma" panose="020B0604030504040204" pitchFamily="34" charset="0"/>
              </a:rPr>
              <a:t/>
            </a:r>
            <a:br>
              <a:rPr lang="en-US" dirty="0">
                <a:ea typeface="Tahoma" panose="020B0604030504040204" pitchFamily="34" charset="0"/>
              </a:rPr>
            </a:br>
            <a:r>
              <a:rPr lang="en-US" dirty="0">
                <a:ea typeface="Tahoma" panose="020B0604030504040204" pitchFamily="34" charset="0"/>
              </a:rPr>
              <a:t/>
            </a:r>
            <a:br>
              <a:rPr lang="en-US" dirty="0">
                <a:ea typeface="Tahoma" panose="020B0604030504040204" pitchFamily="34" charset="0"/>
              </a:rPr>
            </a:br>
            <a:endParaRPr lang="en-US" dirty="0">
              <a:ea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10" y="609600"/>
            <a:ext cx="8362950" cy="4804756"/>
          </a:xfrm>
        </p:spPr>
        <p:txBody>
          <a:bodyPr numCol="2" spcCol="274320">
            <a:noAutofit/>
          </a:bodyPr>
          <a:lstStyle/>
          <a:p>
            <a:pPr marL="0" lvl="0" indent="0">
              <a:buNone/>
            </a:pPr>
            <a:endParaRPr lang="en-US" dirty="0" smtClean="0">
              <a:ea typeface="Tahoma" panose="020B0604030504040204" pitchFamily="34" charset="0"/>
            </a:endParaRPr>
          </a:p>
          <a:p>
            <a:pPr marL="0" lvl="0" indent="0">
              <a:buNone/>
            </a:pPr>
            <a:endParaRPr lang="en-US" dirty="0">
              <a:ea typeface="Tahoma" panose="020B0604030504040204" pitchFamily="34" charset="0"/>
            </a:endParaRPr>
          </a:p>
          <a:p>
            <a:pPr marL="0" lvl="0" indent="0">
              <a:buNone/>
            </a:pPr>
            <a:r>
              <a:rPr lang="en-US" b="1" dirty="0" smtClean="0">
                <a:ea typeface="Tahoma" panose="020B0604030504040204" pitchFamily="34" charset="0"/>
              </a:rPr>
              <a:t>TCCN:</a:t>
            </a:r>
          </a:p>
          <a:p>
            <a:r>
              <a:rPr lang="en-US" dirty="0" err="1" smtClean="0">
                <a:ea typeface="Tahoma" panose="020B0604030504040204" pitchFamily="34" charset="0"/>
              </a:rPr>
              <a:t>Ói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thức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ăn,đau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bụng</a:t>
            </a:r>
            <a:endParaRPr lang="en-US" dirty="0" smtClean="0">
              <a:ea typeface="Tahoma" panose="020B0604030504040204" pitchFamily="34" charset="0"/>
            </a:endParaRPr>
          </a:p>
          <a:p>
            <a:pPr lvl="0"/>
            <a:r>
              <a:rPr lang="en-US" dirty="0" err="1" smtClean="0">
                <a:ea typeface="Tahoma" panose="020B0604030504040204" pitchFamily="34" charset="0"/>
              </a:rPr>
              <a:t>Sốt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cao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đáp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ứng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hạ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sốt</a:t>
            </a:r>
            <a:endParaRPr lang="en-US" dirty="0" smtClean="0">
              <a:ea typeface="Tahoma" panose="020B0604030504040204" pitchFamily="34" charset="0"/>
            </a:endParaRPr>
          </a:p>
          <a:p>
            <a:pPr lvl="0"/>
            <a:r>
              <a:rPr lang="en-US" dirty="0" smtClean="0">
                <a:ea typeface="Tahoma" panose="020B0604030504040204" pitchFamily="34" charset="0"/>
              </a:rPr>
              <a:t>Ho </a:t>
            </a:r>
            <a:r>
              <a:rPr lang="en-US" dirty="0" err="1" smtClean="0">
                <a:ea typeface="Tahoma" panose="020B0604030504040204" pitchFamily="34" charset="0"/>
              </a:rPr>
              <a:t>đàm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xanh</a:t>
            </a:r>
            <a:r>
              <a:rPr lang="en-US" dirty="0" smtClean="0">
                <a:ea typeface="Tahoma" panose="020B0604030504040204" pitchFamily="34" charset="0"/>
              </a:rPr>
              <a:t>, </a:t>
            </a:r>
            <a:r>
              <a:rPr lang="en-US" dirty="0" err="1" smtClean="0">
                <a:ea typeface="Tahoma" panose="020B0604030504040204" pitchFamily="34" charset="0"/>
              </a:rPr>
              <a:t>nhiều</a:t>
            </a:r>
            <a:endParaRPr lang="en-US" dirty="0" smtClean="0">
              <a:ea typeface="Tahoma" panose="020B0604030504040204" pitchFamily="34" charset="0"/>
            </a:endParaRPr>
          </a:p>
          <a:p>
            <a:pPr lvl="0"/>
            <a:r>
              <a:rPr lang="en-US" dirty="0" err="1" smtClean="0">
                <a:ea typeface="Tahoma" panose="020B0604030504040204" pitchFamily="34" charset="0"/>
              </a:rPr>
              <a:t>Khó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thở</a:t>
            </a:r>
            <a:endParaRPr lang="en-US" dirty="0" smtClean="0">
              <a:ea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ea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ea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ea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ea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ea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ea typeface="Tahoma" panose="020B0604030504040204" pitchFamily="34" charset="0"/>
            </a:endParaRPr>
          </a:p>
          <a:p>
            <a:pPr marL="0" indent="0">
              <a:buNone/>
            </a:pPr>
            <a:endParaRPr lang="en-US" dirty="0" smtClean="0">
              <a:ea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ea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ea typeface="Tahoma" panose="020B0604030504040204" pitchFamily="34" charset="0"/>
              </a:rPr>
              <a:t>TCTT:</a:t>
            </a:r>
          </a:p>
          <a:p>
            <a:r>
              <a:rPr lang="en-US" dirty="0" err="1" smtClean="0">
                <a:ea typeface="Tahoma" panose="020B0604030504040204" pitchFamily="34" charset="0"/>
              </a:rPr>
              <a:t>Sốt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cao</a:t>
            </a:r>
            <a:r>
              <a:rPr lang="en-US" dirty="0" smtClean="0">
                <a:ea typeface="Tahoma" panose="020B0604030504040204" pitchFamily="34" charset="0"/>
              </a:rPr>
              <a:t> 39 </a:t>
            </a:r>
            <a:r>
              <a:rPr lang="en-US" dirty="0" err="1" smtClean="0">
                <a:ea typeface="Tahoma" panose="020B0604030504040204" pitchFamily="34" charset="0"/>
              </a:rPr>
              <a:t>độ</a:t>
            </a:r>
            <a:r>
              <a:rPr lang="en-US" dirty="0" smtClean="0">
                <a:ea typeface="Tahoma" panose="020B0604030504040204" pitchFamily="34" charset="0"/>
              </a:rPr>
              <a:t> C</a:t>
            </a:r>
          </a:p>
          <a:p>
            <a:r>
              <a:rPr lang="en-US" dirty="0" err="1" smtClean="0">
                <a:ea typeface="Tahoma" panose="020B0604030504040204" pitchFamily="34" charset="0"/>
              </a:rPr>
              <a:t>Thở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nhanh</a:t>
            </a:r>
            <a:r>
              <a:rPr lang="en-US" dirty="0" smtClean="0">
                <a:ea typeface="Tahoma" panose="020B0604030504040204" pitchFamily="34" charset="0"/>
              </a:rPr>
              <a:t>, co </a:t>
            </a:r>
            <a:r>
              <a:rPr lang="en-US" dirty="0" err="1" smtClean="0">
                <a:ea typeface="Tahoma" panose="020B0604030504040204" pitchFamily="34" charset="0"/>
              </a:rPr>
              <a:t>kéo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cơ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hô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hấp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phụ</a:t>
            </a:r>
            <a:r>
              <a:rPr lang="en-US" dirty="0" smtClean="0">
                <a:ea typeface="Tahoma" panose="020B0604030504040204" pitchFamily="34" charset="0"/>
              </a:rPr>
              <a:t>, </a:t>
            </a:r>
            <a:r>
              <a:rPr lang="en-US" dirty="0" err="1" smtClean="0">
                <a:ea typeface="Tahoma" panose="020B0604030504040204" pitchFamily="34" charset="0"/>
              </a:rPr>
              <a:t>phổi</a:t>
            </a:r>
            <a:r>
              <a:rPr lang="en-US" dirty="0" smtClean="0">
                <a:ea typeface="Tahoma" panose="020B0604030504040204" pitchFamily="34" charset="0"/>
              </a:rPr>
              <a:t> ran </a:t>
            </a:r>
            <a:r>
              <a:rPr lang="en-US" dirty="0" err="1" smtClean="0">
                <a:ea typeface="Tahoma" panose="020B0604030504040204" pitchFamily="34" charset="0"/>
              </a:rPr>
              <a:t>nổ</a:t>
            </a:r>
            <a:endParaRPr lang="en-US" dirty="0" smtClean="0">
              <a:ea typeface="Tahoma" panose="020B0604030504040204" pitchFamily="34" charset="0"/>
            </a:endParaRPr>
          </a:p>
          <a:p>
            <a:r>
              <a:rPr lang="en-US" dirty="0" err="1" smtClean="0">
                <a:ea typeface="Tahoma" panose="020B0604030504040204" pitchFamily="34" charset="0"/>
              </a:rPr>
              <a:t>Rối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loạn</a:t>
            </a:r>
            <a:r>
              <a:rPr lang="en-US" dirty="0" smtClean="0">
                <a:ea typeface="Tahoma" panose="020B0604030504040204" pitchFamily="34" charset="0"/>
              </a:rPr>
              <a:t> tri </a:t>
            </a:r>
            <a:r>
              <a:rPr lang="en-US" dirty="0" err="1" smtClean="0">
                <a:ea typeface="Tahoma" panose="020B0604030504040204" pitchFamily="34" charset="0"/>
              </a:rPr>
              <a:t>giác</a:t>
            </a:r>
            <a:r>
              <a:rPr lang="en-US" dirty="0" smtClean="0">
                <a:ea typeface="Tahoma" panose="020B0604030504040204" pitchFamily="34" charset="0"/>
              </a:rPr>
              <a:t> ( </a:t>
            </a:r>
            <a:r>
              <a:rPr lang="en-US" dirty="0" err="1" smtClean="0">
                <a:ea typeface="Tahoma" panose="020B0604030504040204" pitchFamily="34" charset="0"/>
              </a:rPr>
              <a:t>lừ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đừ</a:t>
            </a:r>
            <a:r>
              <a:rPr lang="en-US" dirty="0" smtClean="0">
                <a:ea typeface="Tahoma" panose="020B0604030504040204" pitchFamily="34" charset="0"/>
              </a:rPr>
              <a:t>, </a:t>
            </a:r>
            <a:r>
              <a:rPr lang="en-US" dirty="0" err="1" smtClean="0">
                <a:ea typeface="Tahoma" panose="020B0604030504040204" pitchFamily="34" charset="0"/>
              </a:rPr>
              <a:t>mê</a:t>
            </a:r>
            <a:r>
              <a:rPr lang="en-US" dirty="0" smtClean="0">
                <a:ea typeface="Tahoma" panose="020B0604030504040204" pitchFamily="34" charset="0"/>
              </a:rPr>
              <a:t>)</a:t>
            </a:r>
          </a:p>
          <a:p>
            <a:r>
              <a:rPr lang="en-US" dirty="0" err="1" smtClean="0">
                <a:ea typeface="Tahoma" panose="020B0604030504040204" pitchFamily="34" charset="0"/>
              </a:rPr>
              <a:t>Haxl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thấp</a:t>
            </a:r>
            <a:r>
              <a:rPr lang="en-US" dirty="0" smtClean="0">
                <a:ea typeface="Tahoma" panose="020B0604030504040204" pitchFamily="34" charset="0"/>
              </a:rPr>
              <a:t> , </a:t>
            </a:r>
            <a:r>
              <a:rPr lang="en-US" dirty="0" err="1" smtClean="0">
                <a:ea typeface="Tahoma" panose="020B0604030504040204" pitchFamily="34" charset="0"/>
              </a:rPr>
              <a:t>mạch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nhẹ</a:t>
            </a:r>
            <a:r>
              <a:rPr lang="en-US" dirty="0" smtClean="0">
                <a:ea typeface="Tahoma" panose="020B0604030504040204" pitchFamily="34" charset="0"/>
              </a:rPr>
              <a:t>, chi </a:t>
            </a:r>
            <a:r>
              <a:rPr lang="en-US" dirty="0" err="1" smtClean="0">
                <a:ea typeface="Tahoma" panose="020B0604030504040204" pitchFamily="34" charset="0"/>
              </a:rPr>
              <a:t>lạnh</a:t>
            </a:r>
            <a:r>
              <a:rPr lang="en-US" dirty="0" smtClean="0">
                <a:ea typeface="Tahoma" panose="020B0604030504040204" pitchFamily="34" charset="0"/>
              </a:rPr>
              <a:t>, CRT &gt;3 s</a:t>
            </a:r>
          </a:p>
          <a:p>
            <a:r>
              <a:rPr lang="en-US" dirty="0" err="1" smtClean="0">
                <a:ea typeface="Tahoma" panose="020B0604030504040204" pitchFamily="34" charset="0"/>
              </a:rPr>
              <a:t>Phù</a:t>
            </a:r>
            <a:r>
              <a:rPr lang="en-US" dirty="0" smtClean="0">
                <a:ea typeface="Tahoma" panose="020B0604030504040204" pitchFamily="34" charset="0"/>
              </a:rPr>
              <a:t>, </a:t>
            </a:r>
            <a:r>
              <a:rPr lang="en-US" dirty="0" err="1" smtClean="0">
                <a:ea typeface="Tahoma" panose="020B0604030504040204" pitchFamily="34" charset="0"/>
              </a:rPr>
              <a:t>tiểu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ít</a:t>
            </a:r>
            <a:r>
              <a:rPr lang="en-US" dirty="0" smtClean="0">
                <a:ea typeface="Tahoma" panose="020B0604030504040204" pitchFamily="34" charset="0"/>
              </a:rPr>
              <a:t>, </a:t>
            </a:r>
            <a:r>
              <a:rPr lang="en-US" dirty="0" err="1" smtClean="0">
                <a:ea typeface="Tahoma" panose="020B0604030504040204" pitchFamily="34" charset="0"/>
              </a:rPr>
              <a:t>gan</a:t>
            </a:r>
            <a:r>
              <a:rPr lang="en-US" dirty="0" smtClean="0">
                <a:ea typeface="Tahoma" panose="020B0604030504040204" pitchFamily="34" charset="0"/>
              </a:rPr>
              <a:t> to, </a:t>
            </a:r>
            <a:r>
              <a:rPr lang="en-US" dirty="0" err="1" smtClean="0">
                <a:ea typeface="Tahoma" panose="020B0604030504040204" pitchFamily="34" charset="0"/>
              </a:rPr>
              <a:t>vàng</a:t>
            </a:r>
            <a:r>
              <a:rPr lang="en-US" dirty="0" smtClean="0">
                <a:ea typeface="Tahoma" panose="020B0604030504040204" pitchFamily="34" charset="0"/>
              </a:rPr>
              <a:t> da- </a:t>
            </a:r>
            <a:r>
              <a:rPr lang="en-US" dirty="0" err="1" smtClean="0">
                <a:ea typeface="Tahoma" panose="020B0604030504040204" pitchFamily="34" charset="0"/>
              </a:rPr>
              <a:t>kết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mạc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mắt</a:t>
            </a:r>
            <a:endParaRPr lang="en-US" dirty="0" smtClean="0">
              <a:ea typeface="Tahoma" panose="020B0604030504040204" pitchFamily="34" charset="0"/>
            </a:endParaRPr>
          </a:p>
          <a:p>
            <a:endParaRPr lang="en-US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5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17" y="500062"/>
            <a:ext cx="78867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>
                <a:ea typeface="Tahoma" panose="020B0604030504040204" pitchFamily="34" charset="0"/>
              </a:rPr>
              <a:t>ĐẶT VẤN ĐỀ</a:t>
            </a:r>
            <a:r>
              <a:rPr lang="en-US" dirty="0">
                <a:ea typeface="Tahoma" panose="020B0604030504040204" pitchFamily="34" charset="0"/>
              </a:rPr>
              <a:t/>
            </a:r>
            <a:br>
              <a:rPr lang="en-US" dirty="0">
                <a:ea typeface="Tahoma" panose="020B0604030504040204" pitchFamily="34" charset="0"/>
              </a:rPr>
            </a:br>
            <a:r>
              <a:rPr lang="en-US" dirty="0">
                <a:ea typeface="Tahoma" panose="020B0604030504040204" pitchFamily="34" charset="0"/>
              </a:rPr>
              <a:t/>
            </a:r>
            <a:br>
              <a:rPr lang="en-US" dirty="0">
                <a:ea typeface="Tahoma" panose="020B0604030504040204" pitchFamily="34" charset="0"/>
              </a:rPr>
            </a:br>
            <a:endParaRPr lang="en-US" dirty="0">
              <a:ea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ea typeface="Tahoma" panose="020B0604030504040204" pitchFamily="34" charset="0"/>
              </a:rPr>
              <a:t>1- </a:t>
            </a:r>
            <a:r>
              <a:rPr lang="en-US" dirty="0" err="1">
                <a:ea typeface="Tahoma" panose="020B0604030504040204" pitchFamily="34" charset="0"/>
              </a:rPr>
              <a:t>Suy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hô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hấp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cấp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độ</a:t>
            </a:r>
            <a:r>
              <a:rPr lang="en-US" dirty="0">
                <a:ea typeface="Tahoma" panose="020B0604030504040204" pitchFamily="34" charset="0"/>
              </a:rPr>
              <a:t> 3</a:t>
            </a:r>
          </a:p>
          <a:p>
            <a:pPr marL="0" lvl="0" indent="0">
              <a:buNone/>
            </a:pPr>
            <a:r>
              <a:rPr lang="en-US" dirty="0">
                <a:ea typeface="Tahoma" panose="020B0604030504040204" pitchFamily="34" charset="0"/>
              </a:rPr>
              <a:t>2- </a:t>
            </a:r>
            <a:r>
              <a:rPr lang="en-US" dirty="0" err="1">
                <a:ea typeface="Tahoma" panose="020B0604030504040204" pitchFamily="34" charset="0"/>
              </a:rPr>
              <a:t>Sốc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nhiễm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trùng</a:t>
            </a:r>
            <a:r>
              <a:rPr lang="en-US" dirty="0">
                <a:ea typeface="Tahoma" panose="020B0604030504040204" pitchFamily="34" charset="0"/>
              </a:rPr>
              <a:t>- </a:t>
            </a:r>
            <a:r>
              <a:rPr lang="en-US" dirty="0" err="1">
                <a:ea typeface="Tahoma" panose="020B0604030504040204" pitchFamily="34" charset="0"/>
              </a:rPr>
              <a:t>Tổn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thương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tim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gan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thận</a:t>
            </a:r>
            <a:endParaRPr lang="en-US" dirty="0">
              <a:ea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ea typeface="Tahoma" panose="020B0604030504040204" pitchFamily="34" charset="0"/>
              </a:rPr>
              <a:t>3- HC </a:t>
            </a:r>
            <a:r>
              <a:rPr lang="en-US" dirty="0" err="1">
                <a:ea typeface="Tahoma" panose="020B0604030504040204" pitchFamily="34" charset="0"/>
              </a:rPr>
              <a:t>nhiễm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trùng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hô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hấp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dưới</a:t>
            </a:r>
            <a:endParaRPr lang="en-US" dirty="0">
              <a:ea typeface="Tahoma" panose="020B0604030504040204" pitchFamily="34" charset="0"/>
            </a:endParaRPr>
          </a:p>
          <a:p>
            <a:pPr marL="0" lvl="0" indent="0">
              <a:buNone/>
            </a:pPr>
            <a:endParaRPr lang="en-US" dirty="0">
              <a:ea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76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966" y="675571"/>
            <a:ext cx="7886700" cy="1325563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CHẨN ĐOÁN SƠ BỘ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Sốc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nhiễm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trùng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bù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biến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Suy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</a:t>
            </a:r>
            <a:r>
              <a:rPr lang="en-US" dirty="0">
                <a:solidFill>
                  <a:srgbClr val="FF0000"/>
                </a:solidFill>
              </a:rPr>
              <a:t> 3 do </a:t>
            </a:r>
            <a:r>
              <a:rPr lang="en-US" dirty="0" err="1">
                <a:solidFill>
                  <a:srgbClr val="FF0000"/>
                </a:solidFill>
              </a:rPr>
              <a:t>viêm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phổi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cộng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đồng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643" y="1503551"/>
            <a:ext cx="7886700" cy="1325563"/>
          </a:xfrm>
        </p:spPr>
        <p:txBody>
          <a:bodyPr>
            <a:noAutofit/>
          </a:bodyPr>
          <a:lstStyle/>
          <a:p>
            <a:pPr lvl="0" algn="ctr"/>
            <a:r>
              <a:rPr lang="en-US" b="1" dirty="0" smtClean="0">
                <a:latin typeface="+mj-lt"/>
                <a:ea typeface="Tahoma" panose="020B0604030504040204" pitchFamily="34" charset="0"/>
              </a:rPr>
              <a:t>LÝ DO NHẬP VIỆN</a:t>
            </a:r>
            <a:r>
              <a:rPr lang="en-US" dirty="0" smtClean="0">
                <a:latin typeface="+mj-lt"/>
                <a:ea typeface="Tahoma" panose="020B0604030504040204" pitchFamily="34" charset="0"/>
              </a:rPr>
              <a:t/>
            </a:r>
            <a:br>
              <a:rPr lang="en-US" dirty="0" smtClean="0">
                <a:latin typeface="+mj-lt"/>
                <a:ea typeface="Tahoma" panose="020B0604030504040204" pitchFamily="34" charset="0"/>
              </a:rPr>
            </a:br>
            <a:r>
              <a:rPr lang="en-US" dirty="0" smtClean="0">
                <a:latin typeface="+mj-lt"/>
                <a:ea typeface="Tahoma" panose="020B0604030504040204" pitchFamily="34" charset="0"/>
              </a:rPr>
              <a:t/>
            </a:r>
            <a:br>
              <a:rPr lang="en-US" dirty="0" smtClean="0">
                <a:latin typeface="+mj-lt"/>
                <a:ea typeface="Tahoma" panose="020B0604030504040204" pitchFamily="34" charset="0"/>
              </a:rPr>
            </a:br>
            <a:endParaRPr lang="en-US" dirty="0">
              <a:latin typeface="+mj-lt"/>
              <a:ea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5088" y="3087441"/>
            <a:ext cx="4733108" cy="1404938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</a:rPr>
              <a:t>Thở</a:t>
            </a:r>
            <a:r>
              <a:rPr lang="en-US" sz="3600" b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</a:rPr>
              <a:t>mệt</a:t>
            </a:r>
            <a:endParaRPr lang="en-US" sz="3600" b="1" dirty="0">
              <a:solidFill>
                <a:srgbClr val="FF0000"/>
              </a:solidFill>
              <a:latin typeface="+mn-lt"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0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508" y="210161"/>
            <a:ext cx="7886700" cy="1325563"/>
          </a:xfrm>
        </p:spPr>
        <p:txBody>
          <a:bodyPr/>
          <a:lstStyle/>
          <a:p>
            <a:pPr lvl="0"/>
            <a:r>
              <a:rPr lang="en-US" b="1" dirty="0"/>
              <a:t>BIỆN LUẬN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039196"/>
            <a:ext cx="7886700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1" dirty="0">
                <a:ea typeface="Tahoma" panose="020B0604030504040204" pitchFamily="34" charset="0"/>
              </a:rPr>
              <a:t>HC </a:t>
            </a:r>
            <a:r>
              <a:rPr lang="en-US" b="1" dirty="0" err="1">
                <a:ea typeface="Tahoma" panose="020B0604030504040204" pitchFamily="34" charset="0"/>
              </a:rPr>
              <a:t>nhiễm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trùng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hô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hấp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dưới</a:t>
            </a:r>
            <a:endParaRPr lang="en-US" b="1" dirty="0">
              <a:ea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ea typeface="Tahoma" panose="020B0604030504040204" pitchFamily="34" charset="0"/>
              </a:rPr>
              <a:t>Bé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sốt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cao</a:t>
            </a:r>
            <a:r>
              <a:rPr lang="en-US" dirty="0">
                <a:ea typeface="Tahoma" panose="020B0604030504040204" pitchFamily="34" charset="0"/>
              </a:rPr>
              <a:t>, ho </a:t>
            </a:r>
            <a:r>
              <a:rPr lang="en-US" dirty="0" err="1" smtClean="0">
                <a:ea typeface="Tahoma" panose="020B0604030504040204" pitchFamily="34" charset="0"/>
              </a:rPr>
              <a:t>đàm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xanh</a:t>
            </a:r>
            <a:r>
              <a:rPr lang="en-US" dirty="0" smtClean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nhiều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khó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thở</a:t>
            </a:r>
            <a:endParaRPr lang="en-US" dirty="0">
              <a:ea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ea typeface="Tahoma" panose="020B0604030504040204" pitchFamily="34" charset="0"/>
              </a:rPr>
              <a:t>Khám</a:t>
            </a:r>
            <a:r>
              <a:rPr lang="en-US" dirty="0">
                <a:ea typeface="Tahoma" panose="020B0604030504040204" pitchFamily="34" charset="0"/>
              </a:rPr>
              <a:t>: </a:t>
            </a:r>
            <a:r>
              <a:rPr lang="en-US" dirty="0" err="1">
                <a:ea typeface="Tahoma" panose="020B0604030504040204" pitchFamily="34" charset="0"/>
              </a:rPr>
              <a:t>thở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nhanh</a:t>
            </a:r>
            <a:r>
              <a:rPr lang="en-US" dirty="0">
                <a:ea typeface="Tahoma" panose="020B0604030504040204" pitchFamily="34" charset="0"/>
              </a:rPr>
              <a:t>, co </a:t>
            </a:r>
            <a:r>
              <a:rPr lang="en-US" dirty="0" err="1">
                <a:ea typeface="Tahoma" panose="020B0604030504040204" pitchFamily="34" charset="0"/>
              </a:rPr>
              <a:t>kéo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cơ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hô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hấp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phụ</a:t>
            </a:r>
            <a:r>
              <a:rPr lang="en-US" dirty="0">
                <a:ea typeface="Tahoma" panose="020B0604030504040204" pitchFamily="34" charset="0"/>
              </a:rPr>
              <a:t> , </a:t>
            </a:r>
            <a:r>
              <a:rPr lang="en-US" dirty="0" err="1">
                <a:ea typeface="Tahoma" panose="020B0604030504040204" pitchFamily="34" charset="0"/>
              </a:rPr>
              <a:t>phổi</a:t>
            </a:r>
            <a:r>
              <a:rPr lang="en-US" dirty="0">
                <a:ea typeface="Tahoma" panose="020B0604030504040204" pitchFamily="34" charset="0"/>
              </a:rPr>
              <a:t> ran </a:t>
            </a:r>
            <a:r>
              <a:rPr lang="en-US" dirty="0" err="1">
                <a:ea typeface="Tahoma" panose="020B0604030504040204" pitchFamily="34" charset="0"/>
              </a:rPr>
              <a:t>nổ</a:t>
            </a:r>
            <a:r>
              <a:rPr lang="en-US" dirty="0">
                <a:ea typeface="Tahoma" panose="020B060403050404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HC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nhiễm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trùng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hô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hấp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dưới</a:t>
            </a:r>
            <a:endParaRPr lang="en-US" dirty="0">
              <a:ea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viêm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phổi</a:t>
            </a:r>
            <a:endParaRPr lang="en-US" dirty="0">
              <a:ea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Bé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không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nằm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viện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trước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đó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Viêm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phổi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cộng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đồng</a:t>
            </a:r>
            <a:endParaRPr lang="en-US" dirty="0">
              <a:ea typeface="Tahom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Tác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nhân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: 8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tuổi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+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diễn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tiến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nhanh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phế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cầu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tụ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cầu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cúm</a:t>
            </a:r>
            <a:endParaRPr lang="en-US" dirty="0">
              <a:ea typeface="Tahoma" panose="020B060403050404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ea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17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9939" y="353838"/>
            <a:ext cx="7886700" cy="1325563"/>
          </a:xfrm>
        </p:spPr>
        <p:txBody>
          <a:bodyPr/>
          <a:lstStyle/>
          <a:p>
            <a:pPr lvl="0"/>
            <a:r>
              <a:rPr lang="en-US" b="1" dirty="0"/>
              <a:t>BIỆN LUẬN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216025"/>
            <a:ext cx="7886700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ea typeface="Tahoma" panose="020B0604030504040204" pitchFamily="34" charset="0"/>
              </a:rPr>
              <a:t>2. </a:t>
            </a:r>
            <a:r>
              <a:rPr lang="en-US" b="1" dirty="0" err="1">
                <a:ea typeface="Tahoma" panose="020B0604030504040204" pitchFamily="34" charset="0"/>
              </a:rPr>
              <a:t>Suy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hô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hấp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cấp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độ</a:t>
            </a:r>
            <a:r>
              <a:rPr lang="en-US" b="1" dirty="0">
                <a:ea typeface="Tahoma" panose="020B0604030504040204" pitchFamily="34" charset="0"/>
              </a:rPr>
              <a:t> 3</a:t>
            </a:r>
            <a:r>
              <a:rPr lang="en-US" dirty="0">
                <a:ea typeface="Tahoma" panose="020B060403050404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ea typeface="Tahoma" panose="020B0604030504040204" pitchFamily="34" charset="0"/>
              </a:rPr>
              <a:t>Bé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lơ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mơ</a:t>
            </a:r>
            <a:r>
              <a:rPr lang="en-US" dirty="0" smtClean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khó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thở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thở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nhanh</a:t>
            </a:r>
            <a:r>
              <a:rPr lang="en-US" dirty="0">
                <a:ea typeface="Tahoma" panose="020B0604030504040204" pitchFamily="34" charset="0"/>
              </a:rPr>
              <a:t>, co </a:t>
            </a:r>
            <a:r>
              <a:rPr lang="en-US" dirty="0" err="1">
                <a:ea typeface="Tahoma" panose="020B0604030504040204" pitchFamily="34" charset="0"/>
              </a:rPr>
              <a:t>kéo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cơ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hô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hấp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phụ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 smtClean="0">
                <a:ea typeface="Tahoma" panose="020B0604030504040204" pitchFamily="34" charset="0"/>
              </a:rPr>
              <a:t>mạch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nhanh</a:t>
            </a:r>
            <a:r>
              <a:rPr lang="en-US" dirty="0" smtClean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phải</a:t>
            </a:r>
            <a:r>
              <a:rPr lang="en-US" dirty="0">
                <a:ea typeface="Tahoma" panose="020B0604030504040204" pitchFamily="34" charset="0"/>
              </a:rPr>
              <a:t> cannula, NCPAP, </a:t>
            </a:r>
            <a:r>
              <a:rPr lang="en-US" dirty="0" err="1">
                <a:ea typeface="Tahoma" panose="020B0604030504040204" pitchFamily="34" charset="0"/>
              </a:rPr>
              <a:t>thở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máy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để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duy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trì</a:t>
            </a:r>
            <a:r>
              <a:rPr lang="en-US" dirty="0">
                <a:ea typeface="Tahoma" panose="020B0604030504040204" pitchFamily="34" charset="0"/>
              </a:rPr>
              <a:t> SpO2 &gt; </a:t>
            </a:r>
            <a:r>
              <a:rPr lang="en-US" dirty="0" smtClean="0">
                <a:ea typeface="Tahoma" panose="020B0604030504040204" pitchFamily="34" charset="0"/>
              </a:rPr>
              <a:t>90%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 SHH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cấp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độ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3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Vị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trí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bệnh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nhu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mô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phổi</a:t>
            </a:r>
            <a:endParaRPr lang="en-US" dirty="0">
              <a:ea typeface="Tahom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Nguyên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nhân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Viêm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phổi</a:t>
            </a:r>
            <a:endParaRPr lang="en-US" dirty="0">
              <a:ea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ea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25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405" y="387704"/>
            <a:ext cx="7886700" cy="1325563"/>
          </a:xfrm>
        </p:spPr>
        <p:txBody>
          <a:bodyPr/>
          <a:lstStyle/>
          <a:p>
            <a:pPr lvl="0"/>
            <a:r>
              <a:rPr lang="en-US" b="1"/>
              <a:t>BIỆN LUẬN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216025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ea typeface="Tahoma" panose="020B0604030504040204" pitchFamily="34" charset="0"/>
              </a:rPr>
              <a:t>3. </a:t>
            </a:r>
            <a:r>
              <a:rPr lang="en-US" b="1" dirty="0" err="1">
                <a:ea typeface="Tahoma" panose="020B0604030504040204" pitchFamily="34" charset="0"/>
              </a:rPr>
              <a:t>Sốc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nhiễm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trùng</a:t>
            </a:r>
            <a:r>
              <a:rPr lang="en-US" b="1" dirty="0">
                <a:ea typeface="Tahoma" panose="020B0604030504040204" pitchFamily="34" charset="0"/>
              </a:rPr>
              <a:t>- </a:t>
            </a:r>
            <a:r>
              <a:rPr lang="en-US" b="1" dirty="0" err="1">
                <a:ea typeface="Tahoma" panose="020B0604030504040204" pitchFamily="34" charset="0"/>
              </a:rPr>
              <a:t>tổn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thương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tim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gan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thận</a:t>
            </a:r>
            <a:r>
              <a:rPr lang="en-US" dirty="0">
                <a:ea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Sốc</a:t>
            </a:r>
            <a:r>
              <a:rPr lang="en-US" dirty="0">
                <a:ea typeface="Tahoma" panose="020B0604030504040204" pitchFamily="34" charset="0"/>
              </a:rPr>
              <a:t>: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ea typeface="Tahoma" panose="020B0604030504040204" pitchFamily="34" charset="0"/>
              </a:rPr>
              <a:t>Dấu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hiệu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tim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mạch</a:t>
            </a:r>
            <a:r>
              <a:rPr lang="en-US" dirty="0">
                <a:ea typeface="Tahoma" panose="020B0604030504040204" pitchFamily="34" charset="0"/>
              </a:rPr>
              <a:t>: </a:t>
            </a:r>
            <a:r>
              <a:rPr lang="en-US" dirty="0" err="1">
                <a:ea typeface="Tahoma" panose="020B0604030504040204" pitchFamily="34" charset="0"/>
              </a:rPr>
              <a:t>nhịp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tim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nhanh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mạch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nhẹ</a:t>
            </a:r>
            <a:r>
              <a:rPr lang="en-US" dirty="0">
                <a:ea typeface="Tahoma" panose="020B0604030504040204" pitchFamily="34" charset="0"/>
              </a:rPr>
              <a:t>, HA </a:t>
            </a:r>
            <a:r>
              <a:rPr lang="en-US" dirty="0" err="1">
                <a:ea typeface="Tahoma" panose="020B0604030504040204" pitchFamily="34" charset="0"/>
              </a:rPr>
              <a:t>theo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tuổi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thấp</a:t>
            </a:r>
            <a:r>
              <a:rPr lang="en-US" dirty="0">
                <a:ea typeface="Tahoma" panose="020B0604030504040204" pitchFamily="34" charset="0"/>
              </a:rPr>
              <a:t> (&lt;86 mmHg)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>
                <a:ea typeface="Tahoma" panose="020B0604030504040204" pitchFamily="34" charset="0"/>
              </a:rPr>
              <a:t>Dấu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hiệu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giảm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tưới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máu</a:t>
            </a:r>
            <a:r>
              <a:rPr lang="en-US" dirty="0">
                <a:ea typeface="Tahoma" panose="020B0604030504040204" pitchFamily="34" charset="0"/>
              </a:rPr>
              <a:t>: </a:t>
            </a:r>
            <a:r>
              <a:rPr lang="en-US" dirty="0" err="1">
                <a:ea typeface="Tahoma" panose="020B0604030504040204" pitchFamily="34" charset="0"/>
              </a:rPr>
              <a:t>rối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loạn</a:t>
            </a:r>
            <a:r>
              <a:rPr lang="en-US" dirty="0">
                <a:ea typeface="Tahoma" panose="020B0604030504040204" pitchFamily="34" charset="0"/>
              </a:rPr>
              <a:t> tri </a:t>
            </a:r>
            <a:r>
              <a:rPr lang="en-US" dirty="0" err="1">
                <a:ea typeface="Tahoma" panose="020B0604030504040204" pitchFamily="34" charset="0"/>
              </a:rPr>
              <a:t>giác</a:t>
            </a:r>
            <a:r>
              <a:rPr lang="en-US" dirty="0">
                <a:ea typeface="Tahoma" panose="020B0604030504040204" pitchFamily="34" charset="0"/>
              </a:rPr>
              <a:t>, CRT &gt; 2 </a:t>
            </a:r>
            <a:r>
              <a:rPr lang="en-US" dirty="0" err="1">
                <a:ea typeface="Tahoma" panose="020B0604030504040204" pitchFamily="34" charset="0"/>
              </a:rPr>
              <a:t>giây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tiểu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ít</a:t>
            </a:r>
            <a:endParaRPr lang="en-US" dirty="0">
              <a:ea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23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173727"/>
            <a:ext cx="7886700" cy="1325563"/>
          </a:xfrm>
        </p:spPr>
        <p:txBody>
          <a:bodyPr/>
          <a:lstStyle/>
          <a:p>
            <a:pPr lvl="0" algn="ctr"/>
            <a:r>
              <a:rPr lang="en-US" b="1" dirty="0"/>
              <a:t>BIỆN LUẬN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105188"/>
            <a:ext cx="78867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ea typeface="Tahoma" panose="020B0604030504040204" pitchFamily="34" charset="0"/>
              </a:rPr>
              <a:t>3. </a:t>
            </a:r>
            <a:r>
              <a:rPr lang="en-US" b="1" dirty="0" err="1">
                <a:ea typeface="Tahoma" panose="020B0604030504040204" pitchFamily="34" charset="0"/>
              </a:rPr>
              <a:t>Sốc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nhiễm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trùng</a:t>
            </a:r>
            <a:r>
              <a:rPr lang="en-US" b="1" dirty="0">
                <a:ea typeface="Tahoma" panose="020B0604030504040204" pitchFamily="34" charset="0"/>
              </a:rPr>
              <a:t>- </a:t>
            </a:r>
            <a:r>
              <a:rPr lang="en-US" b="1" dirty="0" err="1">
                <a:ea typeface="Tahoma" panose="020B0604030504040204" pitchFamily="34" charset="0"/>
              </a:rPr>
              <a:t>tổn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thương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tim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gan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thận</a:t>
            </a:r>
            <a:r>
              <a:rPr lang="en-US" dirty="0">
                <a:ea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Sốc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mất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bù</a:t>
            </a:r>
            <a:r>
              <a:rPr lang="en-US" dirty="0">
                <a:ea typeface="Tahoma" panose="020B0604030504040204" pitchFamily="34" charset="0"/>
              </a:rPr>
              <a:t>: HA </a:t>
            </a:r>
            <a:r>
              <a:rPr lang="en-US" dirty="0" err="1">
                <a:ea typeface="Tahoma" panose="020B0604030504040204" pitchFamily="34" charset="0"/>
              </a:rPr>
              <a:t>tâm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thu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tụt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mạch</a:t>
            </a:r>
            <a:r>
              <a:rPr lang="en-US" dirty="0">
                <a:ea typeface="Tahoma" panose="020B0604030504040204" pitchFamily="34" charset="0"/>
              </a:rPr>
              <a:t> quay </a:t>
            </a:r>
            <a:r>
              <a:rPr lang="en-US" dirty="0" err="1">
                <a:ea typeface="Tahoma" panose="020B0604030504040204" pitchFamily="34" charset="0"/>
              </a:rPr>
              <a:t>yếu</a:t>
            </a:r>
            <a:r>
              <a:rPr lang="en-US" dirty="0">
                <a:ea typeface="Tahoma" panose="020B0604030504040204" pitchFamily="34" charset="0"/>
              </a:rPr>
              <a:t>, CRT &gt; 2 </a:t>
            </a:r>
            <a:r>
              <a:rPr lang="en-US" dirty="0" err="1">
                <a:ea typeface="Tahoma" panose="020B0604030504040204" pitchFamily="34" charset="0"/>
              </a:rPr>
              <a:t>giây</a:t>
            </a:r>
            <a:r>
              <a:rPr lang="en-US" dirty="0">
                <a:ea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Nguyên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nhân</a:t>
            </a:r>
            <a:r>
              <a:rPr lang="en-US" dirty="0">
                <a:ea typeface="Tahoma" panose="020B0604030504040204" pitchFamily="34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Tahoma" panose="020B0604030504040204" pitchFamily="34" charset="0"/>
              </a:rPr>
              <a:t>- </a:t>
            </a:r>
            <a:r>
              <a:rPr lang="en-US" dirty="0" err="1">
                <a:ea typeface="Tahoma" panose="020B0604030504040204" pitchFamily="34" charset="0"/>
              </a:rPr>
              <a:t>Sốc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phân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bố</a:t>
            </a:r>
            <a:r>
              <a:rPr lang="en-US" dirty="0">
                <a:ea typeface="Tahoma" panose="020B0604030504040204" pitchFamily="34" charset="0"/>
              </a:rPr>
              <a:t>: </a:t>
            </a:r>
            <a:r>
              <a:rPr lang="en-US" dirty="0" err="1">
                <a:ea typeface="Tahoma" panose="020B0604030504040204" pitchFamily="34" charset="0"/>
              </a:rPr>
              <a:t>hiệu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áp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rông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nghĩ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sốc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nhiễm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trùng</a:t>
            </a:r>
            <a:r>
              <a:rPr lang="en-US" dirty="0">
                <a:ea typeface="Tahoma" panose="020B0604030504040204" pitchFamily="34" charset="0"/>
              </a:rPr>
              <a:t> do </a:t>
            </a:r>
            <a:r>
              <a:rPr lang="en-US" dirty="0" err="1">
                <a:ea typeface="Tahoma" panose="020B0604030504040204" pitchFamily="34" charset="0"/>
              </a:rPr>
              <a:t>viêm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phổi</a:t>
            </a:r>
            <a:r>
              <a:rPr lang="en-US" dirty="0">
                <a:ea typeface="Tahoma" panose="020B0604030504040204" pitchFamily="34" charset="0"/>
              </a:rPr>
              <a:t>- </a:t>
            </a:r>
            <a:r>
              <a:rPr lang="en-US" dirty="0" err="1">
                <a:ea typeface="Tahoma" panose="020B0604030504040204" pitchFamily="34" charset="0"/>
              </a:rPr>
              <a:t>nhiễm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trùng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huyết</a:t>
            </a:r>
            <a:r>
              <a:rPr lang="en-US" dirty="0">
                <a:ea typeface="Tahoma" panose="020B060403050404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Tahoma" panose="020B0604030504040204" pitchFamily="34" charset="0"/>
              </a:rPr>
              <a:t>- </a:t>
            </a:r>
            <a:r>
              <a:rPr lang="en-US" dirty="0" err="1">
                <a:ea typeface="Tahoma" panose="020B0604030504040204" pitchFamily="34" charset="0"/>
              </a:rPr>
              <a:t>Sốc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giảm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thể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tích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tắc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nghẽn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sốc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tim</a:t>
            </a:r>
            <a:r>
              <a:rPr lang="en-US" dirty="0">
                <a:ea typeface="Tahoma" panose="020B0604030504040204" pitchFamily="34" charset="0"/>
              </a:rPr>
              <a:t>: </a:t>
            </a:r>
            <a:r>
              <a:rPr lang="en-US" dirty="0" err="1">
                <a:ea typeface="Tahoma" panose="020B0604030504040204" pitchFamily="34" charset="0"/>
              </a:rPr>
              <a:t>không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nghĩ</a:t>
            </a:r>
            <a:endParaRPr lang="en-US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88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49" y="148586"/>
            <a:ext cx="7886700" cy="1325563"/>
          </a:xfrm>
        </p:spPr>
        <p:txBody>
          <a:bodyPr/>
          <a:lstStyle/>
          <a:p>
            <a:pPr lvl="0" algn="ctr"/>
            <a:r>
              <a:rPr lang="en-US" b="1" dirty="0"/>
              <a:t>BIỆN LUẬN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49" y="1022061"/>
            <a:ext cx="78867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ea typeface="Tahoma" panose="020B0604030504040204" pitchFamily="34" charset="0"/>
              </a:rPr>
              <a:t>3. </a:t>
            </a:r>
            <a:r>
              <a:rPr lang="en-US" b="1" dirty="0" err="1">
                <a:ea typeface="Tahoma" panose="020B0604030504040204" pitchFamily="34" charset="0"/>
              </a:rPr>
              <a:t>Sốc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nhiễm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trùng</a:t>
            </a:r>
            <a:r>
              <a:rPr lang="en-US" b="1" dirty="0">
                <a:ea typeface="Tahoma" panose="020B0604030504040204" pitchFamily="34" charset="0"/>
              </a:rPr>
              <a:t>- </a:t>
            </a:r>
            <a:r>
              <a:rPr lang="en-US" b="1" dirty="0" err="1">
                <a:ea typeface="Tahoma" panose="020B0604030504040204" pitchFamily="34" charset="0"/>
              </a:rPr>
              <a:t>tổn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thương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tim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gan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thận</a:t>
            </a:r>
            <a:r>
              <a:rPr lang="en-US" dirty="0">
                <a:ea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Biến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chứng</a:t>
            </a:r>
            <a:r>
              <a:rPr lang="en-US" dirty="0">
                <a:ea typeface="Tahoma" panose="020B060403050404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Tahoma" panose="020B0604030504040204" pitchFamily="34" charset="0"/>
              </a:rPr>
              <a:t>RL </a:t>
            </a:r>
            <a:r>
              <a:rPr lang="en-US" dirty="0" err="1">
                <a:ea typeface="Tahoma" panose="020B0604030504040204" pitchFamily="34" charset="0"/>
              </a:rPr>
              <a:t>chức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năng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tim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mạch</a:t>
            </a:r>
            <a:r>
              <a:rPr lang="en-US" dirty="0">
                <a:ea typeface="Tahoma" panose="020B0604030504040204" pitchFamily="34" charset="0"/>
              </a:rPr>
              <a:t>: HA </a:t>
            </a:r>
            <a:r>
              <a:rPr lang="en-US" dirty="0" err="1">
                <a:ea typeface="Tahoma" panose="020B0604030504040204" pitchFamily="34" charset="0"/>
              </a:rPr>
              <a:t>thấp</a:t>
            </a:r>
            <a:r>
              <a:rPr lang="en-US" dirty="0">
                <a:ea typeface="Tahoma" panose="020B0604030504040204" pitchFamily="34" charset="0"/>
              </a:rPr>
              <a:t> + </a:t>
            </a:r>
            <a:r>
              <a:rPr lang="en-US" dirty="0" err="1">
                <a:ea typeface="Tahoma" panose="020B0604030504040204" pitchFamily="34" charset="0"/>
              </a:rPr>
              <a:t>Dopamin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10µg/kg/</a:t>
            </a:r>
            <a:r>
              <a:rPr lang="en-US" dirty="0" err="1">
                <a:sym typeface="Wingdings" panose="05000000000000000000" pitchFamily="2" charset="2"/>
              </a:rPr>
              <a:t>phút</a:t>
            </a:r>
            <a:r>
              <a:rPr lang="en-US" dirty="0">
                <a:sym typeface="Wingdings" panose="05000000000000000000" pitchFamily="2" charset="2"/>
              </a:rPr>
              <a:t> – Noradrenalin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huyết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áp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bình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thường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Tahoma" panose="020B0604030504040204" pitchFamily="34" charset="0"/>
                <a:sym typeface="Wingdings" panose="05000000000000000000" pitchFamily="2" charset="2"/>
              </a:rPr>
              <a:t>RL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chức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năng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gan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gan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to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mới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xuất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hiện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+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vàng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ea typeface="Tahoma" panose="020B0604030504040204" pitchFamily="34" charset="0"/>
                <a:sym typeface="Wingdings" panose="05000000000000000000" pitchFamily="2" charset="2"/>
              </a:rPr>
              <a:t>da.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ea typeface="Tahoma" panose="020B0604030504040204" pitchFamily="34" charset="0"/>
                <a:sym typeface="Wingdings" panose="05000000000000000000" pitchFamily="2" charset="2"/>
              </a:rPr>
              <a:t>RL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chức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năng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thận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phù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toàn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thân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+ </a:t>
            </a:r>
            <a:r>
              <a:rPr lang="en-US" dirty="0" err="1" smtClean="0">
                <a:ea typeface="Tahoma" panose="020B0604030504040204" pitchFamily="34" charset="0"/>
                <a:sym typeface="Wingdings" panose="05000000000000000000" pitchFamily="2" charset="2"/>
              </a:rPr>
              <a:t>tiểu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ea typeface="Tahoma" panose="020B0604030504040204" pitchFamily="34" charset="0"/>
                <a:sym typeface="Wingdings" panose="05000000000000000000" pitchFamily="2" charset="2"/>
              </a:rPr>
              <a:t>ít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0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97" y="274302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nghị</a:t>
            </a:r>
            <a:r>
              <a:rPr lang="en-US" b="1" dirty="0"/>
              <a:t>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SHH: KMĐM</a:t>
            </a:r>
          </a:p>
          <a:p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: CTM, PMNB, CRP, X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ngực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, </a:t>
            </a:r>
            <a:r>
              <a:rPr lang="en-US" dirty="0" err="1"/>
              <a:t>cấy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cấy</a:t>
            </a:r>
            <a:r>
              <a:rPr lang="en-US" dirty="0"/>
              <a:t> </a:t>
            </a:r>
            <a:r>
              <a:rPr lang="en-US" dirty="0" err="1"/>
              <a:t>đàm</a:t>
            </a:r>
            <a:r>
              <a:rPr lang="en-US" dirty="0"/>
              <a:t>, AFB </a:t>
            </a:r>
            <a:r>
              <a:rPr lang="en-US" dirty="0" err="1"/>
              <a:t>đàm</a:t>
            </a:r>
            <a:r>
              <a:rPr lang="en-US" dirty="0"/>
              <a:t>, test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cúm</a:t>
            </a:r>
            <a:r>
              <a:rPr lang="en-US" dirty="0"/>
              <a:t> A-B.</a:t>
            </a:r>
          </a:p>
          <a:p>
            <a:r>
              <a:rPr lang="en-US" dirty="0" err="1"/>
              <a:t>Sốc</a:t>
            </a:r>
            <a:r>
              <a:rPr lang="en-US" dirty="0"/>
              <a:t>: </a:t>
            </a:r>
            <a:r>
              <a:rPr lang="en-US" dirty="0" err="1"/>
              <a:t>lactat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, KMĐM, AST,ALT, Bilirubin TP, TT, </a:t>
            </a:r>
            <a:r>
              <a:rPr lang="en-US" dirty="0" err="1"/>
              <a:t>ure</a:t>
            </a:r>
            <a:r>
              <a:rPr lang="en-US" dirty="0"/>
              <a:t>, creatinine 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r>
              <a:rPr lang="en-US" dirty="0" err="1"/>
              <a:t>Khác</a:t>
            </a:r>
            <a:r>
              <a:rPr lang="en-US" dirty="0"/>
              <a:t>: ion </a:t>
            </a:r>
            <a:r>
              <a:rPr lang="en-US" dirty="0" err="1"/>
              <a:t>đồ</a:t>
            </a:r>
            <a:r>
              <a:rPr lang="en-US" dirty="0"/>
              <a:t>,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huyết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82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1219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31" y="1486782"/>
            <a:ext cx="7891895" cy="4359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KMĐM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Kiềm</a:t>
            </a:r>
            <a:r>
              <a:rPr lang="en-US" dirty="0" smtClean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/>
              <a:t>hấp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+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r>
              <a:rPr lang="en-US" dirty="0"/>
              <a:t>N5: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0223"/>
              </p:ext>
            </p:extLst>
          </p:nvPr>
        </p:nvGraphicFramePr>
        <p:xfrm>
          <a:off x="1196622" y="2101529"/>
          <a:ext cx="6096000" cy="301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13699202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035853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1572056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590639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6673718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2412560"/>
                    </a:ext>
                  </a:extLst>
                </a:gridCol>
              </a:tblGrid>
              <a:tr h="40357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9125781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r>
                        <a:rPr lang="en-US" sz="2000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7.456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19253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r>
                        <a:rPr lang="en-US" sz="2000" dirty="0"/>
                        <a:t>pCO2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4148336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r>
                        <a:rPr lang="en-US" sz="2000" dirty="0"/>
                        <a:t>HCO3-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1177355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r>
                        <a:rPr lang="en-US" sz="2000" dirty="0"/>
                        <a:t>PaO2/FiO2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3515366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r>
                        <a:rPr lang="en-US" sz="2000" dirty="0"/>
                        <a:t>PaO2(A-a)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142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539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062" y="63909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CLS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62" y="1088255"/>
            <a:ext cx="7886700" cy="4936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CTM, CRP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Bạch</a:t>
            </a:r>
            <a:r>
              <a:rPr lang="en-US" dirty="0" smtClean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, Neu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, CRP </a:t>
            </a:r>
            <a:r>
              <a:rPr lang="en-US" dirty="0" err="1"/>
              <a:t>tăng</a:t>
            </a:r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nhiễm</a:t>
            </a:r>
            <a:r>
              <a:rPr lang="en-US" dirty="0"/>
              <a:t> </a:t>
            </a:r>
            <a:r>
              <a:rPr lang="en-US" dirty="0" err="1"/>
              <a:t>trùng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72386"/>
              </p:ext>
            </p:extLst>
          </p:nvPr>
        </p:nvGraphicFramePr>
        <p:xfrm>
          <a:off x="1027289" y="1690689"/>
          <a:ext cx="6096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5953338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40901326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4011782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533620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792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303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Neu</a:t>
                      </a:r>
                      <a:r>
                        <a:rPr lang="en-US" sz="2000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697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Hb</a:t>
                      </a:r>
                      <a:r>
                        <a:rPr lang="en-US" sz="2000" dirty="0"/>
                        <a:t> (g/dl)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10.7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291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Hct</a:t>
                      </a:r>
                      <a:r>
                        <a:rPr lang="en-US" sz="2000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370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157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8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005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1888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290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0739" y="191911"/>
            <a:ext cx="2983794" cy="1512711"/>
          </a:xfrm>
        </p:spPr>
        <p:txBody>
          <a:bodyPr>
            <a:normAutofit/>
          </a:bodyPr>
          <a:lstStyle/>
          <a:p>
            <a:r>
              <a:rPr lang="en-US" b="1" dirty="0"/>
              <a:t>N1</a:t>
            </a:r>
            <a:br>
              <a:rPr lang="en-US" b="1" dirty="0"/>
            </a:br>
            <a:r>
              <a:rPr lang="en-US" b="1" dirty="0"/>
              <a:t> 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44" y="1603022"/>
            <a:ext cx="5150190" cy="4684889"/>
          </a:xfrm>
        </p:spPr>
      </p:pic>
    </p:spTree>
    <p:extLst>
      <p:ext uri="{BB962C8B-B14F-4D97-AF65-F5344CB8AC3E}">
        <p14:creationId xmlns:p14="http://schemas.microsoft.com/office/powerpoint/2010/main" val="937967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78250" y="0"/>
            <a:ext cx="1911350" cy="1512711"/>
          </a:xfrm>
        </p:spPr>
        <p:txBody>
          <a:bodyPr>
            <a:normAutofit/>
          </a:bodyPr>
          <a:lstStyle/>
          <a:p>
            <a:r>
              <a:rPr lang="en-US" b="1" dirty="0"/>
              <a:t>N2 </a:t>
            </a:r>
            <a:br>
              <a:rPr lang="en-US" b="1" dirty="0"/>
            </a:br>
            <a:r>
              <a:rPr lang="en-US" b="1" dirty="0"/>
              <a:t> 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9317" y="1193447"/>
            <a:ext cx="7886700" cy="5128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08" y="1412447"/>
            <a:ext cx="4128534" cy="49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8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252" y="325102"/>
            <a:ext cx="7886700" cy="1325563"/>
          </a:xfrm>
        </p:spPr>
        <p:txBody>
          <a:bodyPr/>
          <a:lstStyle/>
          <a:p>
            <a:pPr lvl="0" algn="ctr"/>
            <a:r>
              <a:rPr lang="en-US" b="1" dirty="0">
                <a:ea typeface="Tahoma" panose="020B0604030504040204" pitchFamily="34" charset="0"/>
              </a:rPr>
              <a:t>BỆNH SỬ</a:t>
            </a:r>
            <a:r>
              <a:rPr lang="en-US" dirty="0">
                <a:ea typeface="Tahoma" panose="020B0604030504040204" pitchFamily="34" charset="0"/>
              </a:rPr>
              <a:t/>
            </a:r>
            <a:br>
              <a:rPr lang="en-US" dirty="0">
                <a:ea typeface="Tahoma" panose="020B0604030504040204" pitchFamily="34" charset="0"/>
              </a:rPr>
            </a:br>
            <a:endParaRPr lang="en-US" dirty="0">
              <a:ea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60" y="1210351"/>
            <a:ext cx="9019540" cy="5326289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b="1" dirty="0" err="1">
                <a:ea typeface="Tahoma" panose="020B0604030504040204" pitchFamily="34" charset="0"/>
              </a:rPr>
              <a:t>Bệnh</a:t>
            </a:r>
            <a:r>
              <a:rPr lang="vi-VN" b="1" dirty="0">
                <a:ea typeface="Tahoma" panose="020B0604030504040204" pitchFamily="34" charset="0"/>
              </a:rPr>
              <a:t> </a:t>
            </a:r>
            <a:r>
              <a:rPr lang="en-US" b="1" dirty="0">
                <a:ea typeface="Tahoma" panose="020B0604030504040204" pitchFamily="34" charset="0"/>
              </a:rPr>
              <a:t>3 </a:t>
            </a:r>
            <a:r>
              <a:rPr lang="en-US" b="1" dirty="0" err="1">
                <a:ea typeface="Tahoma" panose="020B0604030504040204" pitchFamily="34" charset="0"/>
              </a:rPr>
              <a:t>ngày</a:t>
            </a:r>
            <a:r>
              <a:rPr lang="vi-VN" b="1" dirty="0">
                <a:ea typeface="Tahoma" panose="020B0604030504040204" pitchFamily="34" charset="0"/>
              </a:rPr>
              <a:t>, mẹ bé khai:</a:t>
            </a:r>
            <a:endParaRPr lang="en-US" b="1" dirty="0">
              <a:ea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ea typeface="Tahoma" panose="020B0604030504040204" pitchFamily="34" charset="0"/>
              </a:rPr>
              <a:t>Ngày</a:t>
            </a:r>
            <a:r>
              <a:rPr lang="en-US" b="1" dirty="0">
                <a:ea typeface="Tahoma" panose="020B0604030504040204" pitchFamily="34" charset="0"/>
              </a:rPr>
              <a:t> 1: </a:t>
            </a:r>
            <a:r>
              <a:rPr lang="en-US" dirty="0" err="1">
                <a:ea typeface="Tahoma" panose="020B0604030504040204" pitchFamily="34" charset="0"/>
              </a:rPr>
              <a:t>sau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khi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ăn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sáng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bé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ói</a:t>
            </a:r>
            <a:r>
              <a:rPr lang="en-US" dirty="0">
                <a:ea typeface="Tahoma" panose="020B0604030504040204" pitchFamily="34" charset="0"/>
              </a:rPr>
              <a:t> ra </a:t>
            </a:r>
            <a:r>
              <a:rPr lang="en-US" dirty="0" err="1">
                <a:ea typeface="Tahoma" panose="020B0604030504040204" pitchFamily="34" charset="0"/>
              </a:rPr>
              <a:t>thức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ăn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mới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không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dịch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nâu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ói</a:t>
            </a:r>
            <a:r>
              <a:rPr lang="en-US" dirty="0">
                <a:ea typeface="Tahoma" panose="020B0604030504040204" pitchFamily="34" charset="0"/>
              </a:rPr>
              <a:t> 5 – 6 </a:t>
            </a:r>
            <a:r>
              <a:rPr lang="en-US" dirty="0" err="1">
                <a:ea typeface="Tahoma" panose="020B0604030504040204" pitchFamily="34" charset="0"/>
              </a:rPr>
              <a:t>lần</a:t>
            </a:r>
            <a:r>
              <a:rPr lang="en-US" dirty="0">
                <a:ea typeface="Tahoma" panose="020B0604030504040204" pitchFamily="34" charset="0"/>
              </a:rPr>
              <a:t>, l</a:t>
            </a:r>
            <a:r>
              <a:rPr lang="vi-VN" dirty="0">
                <a:ea typeface="Tahoma" panose="020B0604030504040204" pitchFamily="34" charset="0"/>
              </a:rPr>
              <a:t>ượng vừa </a:t>
            </a:r>
            <a:r>
              <a:rPr lang="en-US" dirty="0" err="1" smtClean="0">
                <a:ea typeface="Tahoma" panose="020B0604030504040204" pitchFamily="34" charset="0"/>
              </a:rPr>
              <a:t>kèm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đau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bụng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nhẹ</a:t>
            </a:r>
            <a:r>
              <a:rPr lang="vi-VN" dirty="0" smtClean="0">
                <a:ea typeface="Tahoma" panose="020B0604030504040204" pitchFamily="34" charset="0"/>
              </a:rPr>
              <a:t>,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không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sốt</a:t>
            </a:r>
            <a:r>
              <a:rPr lang="en-US" dirty="0" smtClean="0">
                <a:ea typeface="Tahoma" panose="020B0604030504040204" pitchFamily="34" charset="0"/>
              </a:rPr>
              <a:t>,</a:t>
            </a:r>
            <a:r>
              <a:rPr lang="vi-VN" dirty="0" smtClean="0">
                <a:ea typeface="Tahoma" panose="020B0604030504040204" pitchFamily="34" charset="0"/>
              </a:rPr>
              <a:t> bé </a:t>
            </a:r>
            <a:r>
              <a:rPr lang="vi-VN" dirty="0">
                <a:ea typeface="Tahoma" panose="020B0604030504040204" pitchFamily="34" charset="0"/>
              </a:rPr>
              <a:t>đi khám PK được siêu âm bụng : dạ dày chướng hơi, dịch ít giữa các quai ruột, viêm hạch mạc treo </a:t>
            </a:r>
            <a:r>
              <a:rPr lang="vi-VN" dirty="0">
                <a:ea typeface="Tahoma" panose="020B0604030504040204" pitchFamily="34" charset="0"/>
                <a:sym typeface="Wingdings" panose="05000000000000000000" pitchFamily="2" charset="2"/>
              </a:rPr>
              <a:t> cho thuốc không rõ loại, trong ngày bé hết </a:t>
            </a:r>
            <a:r>
              <a:rPr lang="vi-VN" dirty="0" smtClean="0">
                <a:ea typeface="Tahoma" panose="020B0604030504040204" pitchFamily="34" charset="0"/>
                <a:sym typeface="Wingdings" panose="05000000000000000000" pitchFamily="2" charset="2"/>
              </a:rPr>
              <a:t>ói</a:t>
            </a:r>
            <a:r>
              <a:rPr lang="en-US" dirty="0" smtClean="0">
                <a:ea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 smtClean="0">
                <a:ea typeface="Tahoma" panose="020B0604030504040204" pitchFamily="34" charset="0"/>
                <a:sym typeface="Wingdings" panose="05000000000000000000" pitchFamily="2" charset="2"/>
              </a:rPr>
              <a:t>hết</a:t>
            </a:r>
            <a:r>
              <a:rPr lang="en-US" dirty="0" smtClean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ea typeface="Tahoma" panose="020B0604030504040204" pitchFamily="34" charset="0"/>
                <a:sym typeface="Wingdings" panose="05000000000000000000" pitchFamily="2" charset="2"/>
              </a:rPr>
              <a:t>đau</a:t>
            </a:r>
            <a:r>
              <a:rPr lang="en-US" dirty="0" smtClean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ea typeface="Tahoma" panose="020B0604030504040204" pitchFamily="34" charset="0"/>
                <a:sym typeface="Wingdings" panose="05000000000000000000" pitchFamily="2" charset="2"/>
              </a:rPr>
              <a:t>bụng</a:t>
            </a:r>
            <a:r>
              <a:rPr lang="vi-VN" dirty="0" smtClean="0">
                <a:ea typeface="Tahoma" panose="020B0604030504040204" pitchFamily="34" charset="0"/>
                <a:sym typeface="Wingdings" panose="05000000000000000000" pitchFamily="2" charset="2"/>
              </a:rPr>
              <a:t>.</a:t>
            </a:r>
            <a:endParaRPr lang="en-US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872" y="276869"/>
            <a:ext cx="3830461" cy="1512711"/>
          </a:xfrm>
        </p:spPr>
        <p:txBody>
          <a:bodyPr>
            <a:normAutofit/>
          </a:bodyPr>
          <a:lstStyle/>
          <a:p>
            <a:r>
              <a:rPr lang="en-US" b="1" dirty="0"/>
              <a:t>N4 </a:t>
            </a:r>
            <a:br>
              <a:rPr lang="en-US" b="1" dirty="0"/>
            </a:br>
            <a:r>
              <a:rPr lang="en-US" b="1" dirty="0"/>
              <a:t> 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9317" y="1193447"/>
            <a:ext cx="7886700" cy="51283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47" y="1513892"/>
            <a:ext cx="3621305" cy="4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75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2250" y="90311"/>
            <a:ext cx="7886700" cy="1512711"/>
          </a:xfrm>
        </p:spPr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34695" y="237068"/>
            <a:ext cx="4528020" cy="514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N9,N10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514607"/>
            <a:ext cx="4502972" cy="4086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270" y="1426193"/>
            <a:ext cx="4351691" cy="42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4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4712" y="912251"/>
            <a:ext cx="7886700" cy="5128331"/>
          </a:xfrm>
        </p:spPr>
        <p:txBody>
          <a:bodyPr>
            <a:normAutofit/>
          </a:bodyPr>
          <a:lstStyle/>
          <a:p>
            <a:r>
              <a:rPr lang="en-US" b="1" dirty="0" smtClean="0"/>
              <a:t>HIV</a:t>
            </a:r>
            <a:r>
              <a:rPr lang="en-US" b="1" dirty="0"/>
              <a:t>(-) Test </a:t>
            </a:r>
            <a:r>
              <a:rPr lang="en-US" b="1" dirty="0" err="1"/>
              <a:t>nhanh</a:t>
            </a:r>
            <a:r>
              <a:rPr lang="en-US" b="1" dirty="0"/>
              <a:t> </a:t>
            </a:r>
            <a:r>
              <a:rPr lang="en-US" b="1" dirty="0" err="1"/>
              <a:t>cúm</a:t>
            </a:r>
            <a:r>
              <a:rPr lang="en-US" b="1" dirty="0"/>
              <a:t> AB </a:t>
            </a:r>
            <a:r>
              <a:rPr lang="en-US" b="1" dirty="0" smtClean="0"/>
              <a:t>(-) </a:t>
            </a:r>
            <a:endParaRPr lang="en-US" b="1" dirty="0"/>
          </a:p>
          <a:p>
            <a:r>
              <a:rPr lang="en-US" b="1" dirty="0"/>
              <a:t>NTA</a:t>
            </a:r>
            <a:r>
              <a:rPr lang="en-US" dirty="0"/>
              <a:t>: </a:t>
            </a:r>
          </a:p>
          <a:p>
            <a:pPr>
              <a:buFontTx/>
              <a:buChar char="-"/>
            </a:pP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Nhuộm</a:t>
            </a:r>
            <a:r>
              <a:rPr lang="en-US" dirty="0"/>
              <a:t> gram: gram(+)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, </a:t>
            </a:r>
            <a:r>
              <a:rPr lang="en-US" dirty="0" err="1"/>
              <a:t>chùm</a:t>
            </a:r>
            <a:r>
              <a:rPr lang="en-US" dirty="0"/>
              <a:t>;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khuẩn</a:t>
            </a:r>
            <a:r>
              <a:rPr lang="en-US" dirty="0"/>
              <a:t> gr(-)</a:t>
            </a:r>
          </a:p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Cấy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mọc</a:t>
            </a:r>
            <a:endParaRPr lang="en-US" dirty="0"/>
          </a:p>
          <a:p>
            <a:r>
              <a:rPr lang="en-US" b="1" dirty="0" smtClean="0"/>
              <a:t>AFB </a:t>
            </a:r>
            <a:r>
              <a:rPr lang="en-US" b="1" dirty="0" err="1"/>
              <a:t>đàm</a:t>
            </a:r>
            <a:r>
              <a:rPr lang="en-US" dirty="0"/>
              <a:t> (-)</a:t>
            </a:r>
          </a:p>
          <a:p>
            <a:r>
              <a:rPr lang="en-US" b="1" dirty="0" err="1" smtClean="0"/>
              <a:t>Cấy</a:t>
            </a:r>
            <a:r>
              <a:rPr lang="en-US" b="1" dirty="0" smtClean="0"/>
              <a:t> </a:t>
            </a:r>
            <a:r>
              <a:rPr lang="en-US" b="1" dirty="0" err="1"/>
              <a:t>máu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mọc</a:t>
            </a:r>
            <a:endParaRPr lang="en-US" dirty="0"/>
          </a:p>
          <a:p>
            <a:r>
              <a:rPr lang="en-US" b="1" dirty="0"/>
              <a:t>PCR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VK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viện,lao</a:t>
            </a:r>
            <a:r>
              <a:rPr lang="en-US" dirty="0"/>
              <a:t>, virus, </a:t>
            </a:r>
            <a:r>
              <a:rPr lang="en-US" dirty="0" err="1"/>
              <a:t>nấm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2250" y="90311"/>
            <a:ext cx="7886700" cy="1512711"/>
          </a:xfrm>
        </p:spPr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138" y="169333"/>
            <a:ext cx="7886700" cy="6412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600" b="1" dirty="0"/>
              <a:t> N6-10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51050"/>
              </p:ext>
            </p:extLst>
          </p:nvPr>
        </p:nvGraphicFramePr>
        <p:xfrm>
          <a:off x="518262" y="1096048"/>
          <a:ext cx="48768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34106286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7606241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5647593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647606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59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Creatinin</a:t>
                      </a:r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mmol</a:t>
                      </a:r>
                      <a:r>
                        <a:rPr lang="en-US" sz="2000" dirty="0"/>
                        <a:t>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127.2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799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17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938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797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963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aPTT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455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fibrinogen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073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 dimer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486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Albumin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67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Lactat</a:t>
                      </a:r>
                      <a:r>
                        <a:rPr lang="en-US" sz="2000" baseline="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24778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04187" y="1603022"/>
            <a:ext cx="32151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Suy</a:t>
            </a:r>
            <a:r>
              <a:rPr lang="en-US" sz="2800" dirty="0"/>
              <a:t> </a:t>
            </a:r>
            <a:r>
              <a:rPr lang="en-US" sz="2800" dirty="0" err="1"/>
              <a:t>gan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, </a:t>
            </a:r>
            <a:r>
              <a:rPr lang="en-US" sz="2800" dirty="0" err="1"/>
              <a:t>suy</a:t>
            </a:r>
            <a:r>
              <a:rPr lang="en-US" sz="2800" dirty="0"/>
              <a:t> </a:t>
            </a:r>
            <a:r>
              <a:rPr lang="en-US" sz="2800" dirty="0" err="1"/>
              <a:t>thận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Lactat</a:t>
            </a:r>
            <a:r>
              <a:rPr lang="en-US" sz="2800" dirty="0"/>
              <a:t> </a:t>
            </a:r>
            <a:r>
              <a:rPr lang="en-US" sz="2800" dirty="0" err="1"/>
              <a:t>máu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&gt;4 </a:t>
            </a:r>
            <a:r>
              <a:rPr lang="en-US" sz="2800" dirty="0" err="1"/>
              <a:t>mmol</a:t>
            </a:r>
            <a:r>
              <a:rPr lang="en-US" sz="2800" dirty="0"/>
              <a:t>/l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RL </a:t>
            </a:r>
            <a:r>
              <a:rPr lang="en-US" sz="2800" dirty="0" err="1"/>
              <a:t>đông</a:t>
            </a:r>
            <a:r>
              <a:rPr lang="en-US" sz="2800" dirty="0"/>
              <a:t> </a:t>
            </a:r>
            <a:r>
              <a:rPr lang="en-US" sz="2800" dirty="0" err="1"/>
              <a:t>máu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, </a:t>
            </a:r>
            <a:r>
              <a:rPr lang="en-US" sz="2800" dirty="0" err="1"/>
              <a:t>ngoại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/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Heparin</a:t>
            </a:r>
          </a:p>
        </p:txBody>
      </p:sp>
    </p:spTree>
    <p:extLst>
      <p:ext uri="{BB962C8B-B14F-4D97-AF65-F5344CB8AC3E}">
        <p14:creationId xmlns:p14="http://schemas.microsoft.com/office/powerpoint/2010/main" val="2221488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121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Chẩn</a:t>
            </a:r>
            <a:r>
              <a:rPr lang="en-US" b="1" dirty="0"/>
              <a:t> </a:t>
            </a:r>
            <a:r>
              <a:rPr lang="en-US" b="1" dirty="0" err="1"/>
              <a:t>đoán</a:t>
            </a:r>
            <a:r>
              <a:rPr lang="en-US" b="1" dirty="0"/>
              <a:t> </a:t>
            </a:r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Sốc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nhiễm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trùng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bù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biến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Suy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hô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</a:t>
            </a:r>
            <a:r>
              <a:rPr lang="en-US" dirty="0">
                <a:solidFill>
                  <a:srgbClr val="FF0000"/>
                </a:solidFill>
              </a:rPr>
              <a:t> 3 do </a:t>
            </a:r>
            <a:r>
              <a:rPr lang="en-US" dirty="0" err="1">
                <a:solidFill>
                  <a:srgbClr val="FF0000"/>
                </a:solidFill>
              </a:rPr>
              <a:t>viêm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phổi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cộng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đồng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kém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trị</a:t>
            </a: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Thiếu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mạn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nhẹ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hồng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sắc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81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3574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SHH:</a:t>
            </a:r>
          </a:p>
          <a:p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30 </a:t>
            </a:r>
            <a:r>
              <a:rPr lang="en-US" dirty="0" err="1" smtClean="0"/>
              <a:t>độ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: 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SpO2 &gt;= 95 %.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98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85" y="230686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Shock </a:t>
            </a:r>
            <a:r>
              <a:rPr lang="en-US" b="1" dirty="0" err="1"/>
              <a:t>nhiễm</a:t>
            </a:r>
            <a:r>
              <a:rPr lang="en-US" b="1" dirty="0"/>
              <a:t> </a:t>
            </a:r>
            <a:r>
              <a:rPr lang="en-US" b="1" dirty="0" err="1"/>
              <a:t>trùng</a:t>
            </a:r>
            <a:r>
              <a:rPr lang="en-US" b="1" dirty="0"/>
              <a:t>: </a:t>
            </a:r>
          </a:p>
          <a:p>
            <a:r>
              <a:rPr lang="en-US" dirty="0"/>
              <a:t>LR 20ml/kg/15p.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3 </a:t>
            </a:r>
            <a:r>
              <a:rPr lang="en-US" dirty="0" err="1"/>
              <a:t>lần</a:t>
            </a:r>
            <a:endParaRPr lang="en-US" dirty="0"/>
          </a:p>
          <a:p>
            <a:r>
              <a:rPr lang="en-US" dirty="0" err="1"/>
              <a:t>Dopamin</a:t>
            </a:r>
            <a:r>
              <a:rPr lang="en-US" dirty="0"/>
              <a:t> 3 -10 </a:t>
            </a:r>
            <a:r>
              <a:rPr lang="en-US" dirty="0" err="1"/>
              <a:t>ug</a:t>
            </a:r>
            <a:r>
              <a:rPr lang="en-US" dirty="0"/>
              <a:t>/kg/p. </a:t>
            </a:r>
            <a:r>
              <a:rPr lang="en-US" dirty="0" err="1"/>
              <a:t>Đo</a:t>
            </a:r>
            <a:r>
              <a:rPr lang="en-US" dirty="0"/>
              <a:t> CVP </a:t>
            </a:r>
            <a:r>
              <a:rPr lang="en-US" dirty="0" err="1"/>
              <a:t>và</a:t>
            </a:r>
            <a:r>
              <a:rPr lang="en-US" dirty="0"/>
              <a:t> HAĐM XL ,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5- 10 ml/kg</a:t>
            </a:r>
          </a:p>
          <a:p>
            <a:r>
              <a:rPr lang="en-US" dirty="0"/>
              <a:t>Shock </a:t>
            </a:r>
            <a:r>
              <a:rPr lang="en-US" dirty="0" err="1"/>
              <a:t>ấm</a:t>
            </a:r>
            <a:r>
              <a:rPr lang="en-US" dirty="0"/>
              <a:t>: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Noradrenalin 0.05 </a:t>
            </a:r>
            <a:r>
              <a:rPr lang="en-US" dirty="0" err="1"/>
              <a:t>ug</a:t>
            </a:r>
            <a:r>
              <a:rPr lang="en-US" dirty="0"/>
              <a:t>/kg/p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: CVP: 12-16 cmH2O , HA </a:t>
            </a:r>
            <a:r>
              <a:rPr lang="en-US" dirty="0" err="1"/>
              <a:t>tb</a:t>
            </a:r>
            <a:r>
              <a:rPr lang="en-US" dirty="0"/>
              <a:t>&gt; 50-60 mmHg, Lactate &lt; 2 </a:t>
            </a:r>
            <a:r>
              <a:rPr lang="en-US" dirty="0" err="1"/>
              <a:t>mmol</a:t>
            </a:r>
            <a:r>
              <a:rPr lang="en-US" dirty="0"/>
              <a:t>/ 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94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49" y="246079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3</a:t>
            </a:r>
            <a:r>
              <a:rPr lang="en-US" dirty="0"/>
              <a:t>. </a:t>
            </a:r>
            <a:r>
              <a:rPr lang="en-US" b="1" dirty="0" err="1"/>
              <a:t>Viêm</a:t>
            </a:r>
            <a:r>
              <a:rPr lang="en-US" b="1" dirty="0"/>
              <a:t> </a:t>
            </a:r>
            <a:r>
              <a:rPr lang="en-US" b="1" dirty="0" err="1"/>
              <a:t>phổi</a:t>
            </a:r>
            <a:r>
              <a:rPr lang="en-US" b="1" dirty="0"/>
              <a:t> </a:t>
            </a:r>
            <a:r>
              <a:rPr lang="en-US" b="1" dirty="0" err="1"/>
              <a:t>kém</a:t>
            </a:r>
            <a:r>
              <a:rPr lang="en-US" b="1" dirty="0"/>
              <a:t> </a:t>
            </a:r>
            <a:r>
              <a:rPr lang="en-US" b="1" dirty="0" err="1"/>
              <a:t>đáp</a:t>
            </a:r>
            <a:r>
              <a:rPr lang="en-US" b="1" dirty="0"/>
              <a:t> </a:t>
            </a:r>
            <a:r>
              <a:rPr lang="en-US" b="1" dirty="0" err="1"/>
              <a:t>ứng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,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CLS</a:t>
            </a:r>
            <a:r>
              <a:rPr lang="en-US" dirty="0" smtClean="0"/>
              <a:t> :</a:t>
            </a:r>
            <a:r>
              <a:rPr lang="en-US" dirty="0" err="1" smtClean="0"/>
              <a:t>nhuộm</a:t>
            </a:r>
            <a:r>
              <a:rPr lang="en-US" dirty="0" smtClean="0"/>
              <a:t> </a:t>
            </a:r>
            <a:r>
              <a:rPr lang="en-US" dirty="0"/>
              <a:t>gram, </a:t>
            </a:r>
            <a:r>
              <a:rPr lang="en-US" dirty="0" err="1"/>
              <a:t>cấy</a:t>
            </a:r>
            <a:r>
              <a:rPr lang="en-US" dirty="0"/>
              <a:t>, AFB, </a:t>
            </a:r>
            <a:r>
              <a:rPr lang="en-US" dirty="0" err="1"/>
              <a:t>PCR</a:t>
            </a:r>
            <a:r>
              <a:rPr lang="en-US" dirty="0"/>
              <a:t> </a:t>
            </a:r>
            <a:r>
              <a:rPr lang="en-US" dirty="0" smtClean="0"/>
              <a:t>(-)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err="1"/>
              <a:t>k</a:t>
            </a:r>
            <a:r>
              <a:rPr lang="en-US" b="1" dirty="0" err="1" smtClean="0"/>
              <a:t>háng</a:t>
            </a:r>
            <a:r>
              <a:rPr lang="en-US" b="1" dirty="0" smtClean="0"/>
              <a:t> </a:t>
            </a:r>
            <a:r>
              <a:rPr lang="en-US" b="1" dirty="0" err="1"/>
              <a:t>sinh</a:t>
            </a:r>
            <a:r>
              <a:rPr lang="en-US" b="1" dirty="0"/>
              <a:t>: </a:t>
            </a:r>
          </a:p>
          <a:p>
            <a:pPr marL="0" indent="0">
              <a:buNone/>
            </a:pPr>
            <a:r>
              <a:rPr lang="en-US" dirty="0"/>
              <a:t>- KS đ</a:t>
            </a:r>
            <a:r>
              <a:rPr lang="vi-VN" dirty="0"/>
              <a:t>ường tĩnh mạch, phù hợp tác nhân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kháng</a:t>
            </a:r>
            <a:r>
              <a:rPr lang="en-US" dirty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,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liều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44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71" y="200924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4. </a:t>
            </a:r>
            <a:r>
              <a:rPr lang="en-US" b="1" dirty="0" err="1"/>
              <a:t>Suy</a:t>
            </a:r>
            <a:r>
              <a:rPr lang="en-US" b="1" dirty="0"/>
              <a:t> </a:t>
            </a:r>
            <a:r>
              <a:rPr lang="en-US" b="1" dirty="0" err="1"/>
              <a:t>gan</a:t>
            </a:r>
            <a:r>
              <a:rPr lang="en-US" b="1" dirty="0"/>
              <a:t> </a:t>
            </a:r>
            <a:r>
              <a:rPr lang="en-US" b="1" dirty="0" err="1"/>
              <a:t>cấp</a:t>
            </a:r>
            <a:r>
              <a:rPr lang="en-US" b="1" dirty="0"/>
              <a:t>, </a:t>
            </a:r>
            <a:r>
              <a:rPr lang="en-US" b="1" dirty="0" err="1"/>
              <a:t>suy</a:t>
            </a:r>
            <a:r>
              <a:rPr lang="en-US" b="1" dirty="0"/>
              <a:t> </a:t>
            </a:r>
            <a:r>
              <a:rPr lang="en-US" b="1" dirty="0" err="1"/>
              <a:t>thận</a:t>
            </a:r>
            <a:r>
              <a:rPr lang="en-US" b="1" dirty="0"/>
              <a:t> </a:t>
            </a:r>
            <a:r>
              <a:rPr lang="en-US" b="1" dirty="0" err="1"/>
              <a:t>cấp</a:t>
            </a:r>
            <a:r>
              <a:rPr lang="en-US" b="1" dirty="0"/>
              <a:t>: </a:t>
            </a:r>
          </a:p>
          <a:p>
            <a:pPr>
              <a:buFontTx/>
              <a:buChar char="-"/>
            </a:pPr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, </a:t>
            </a:r>
            <a:r>
              <a:rPr lang="en-US" dirty="0" err="1"/>
              <a:t>thận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Ure</a:t>
            </a:r>
            <a:r>
              <a:rPr lang="en-US" dirty="0" smtClean="0"/>
              <a:t>/ </a:t>
            </a:r>
            <a:r>
              <a:rPr lang="en-US" dirty="0"/>
              <a:t>creatinine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smtClean="0"/>
              <a:t>&lt;40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thận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nồng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,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,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liều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64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8059"/>
            <a:ext cx="7886700" cy="1325563"/>
          </a:xfrm>
        </p:spPr>
        <p:txBody>
          <a:bodyPr/>
          <a:lstStyle/>
          <a:p>
            <a:pPr algn="ctr"/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: paracetamol</a:t>
            </a:r>
          </a:p>
          <a:p>
            <a:pPr>
              <a:buFontTx/>
              <a:buChar char="-"/>
            </a:pP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,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Nuôi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/ </a:t>
            </a:r>
            <a:r>
              <a:rPr lang="en-US" dirty="0" err="1"/>
              <a:t>nuôi</a:t>
            </a:r>
            <a:r>
              <a:rPr lang="en-US" dirty="0"/>
              <a:t> qua </a:t>
            </a:r>
            <a:r>
              <a:rPr lang="en-US" dirty="0" err="1"/>
              <a:t>sonde</a:t>
            </a:r>
            <a:r>
              <a:rPr lang="en-US" dirty="0"/>
              <a:t> </a:t>
            </a:r>
            <a:r>
              <a:rPr lang="en-US" dirty="0" err="1"/>
              <a:t>dạ</a:t>
            </a:r>
            <a:r>
              <a:rPr lang="en-US" dirty="0"/>
              <a:t> </a:t>
            </a:r>
            <a:r>
              <a:rPr lang="en-US" dirty="0" err="1"/>
              <a:t>dày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9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561" y="311247"/>
            <a:ext cx="7886700" cy="1325563"/>
          </a:xfrm>
        </p:spPr>
        <p:txBody>
          <a:bodyPr/>
          <a:lstStyle/>
          <a:p>
            <a:pPr lvl="0" algn="ctr"/>
            <a:r>
              <a:rPr lang="en-US" b="1" dirty="0">
                <a:ea typeface="Tahoma" panose="020B0604030504040204" pitchFamily="34" charset="0"/>
              </a:rPr>
              <a:t>BỆNH SỬ</a:t>
            </a:r>
            <a:r>
              <a:rPr lang="en-US" dirty="0">
                <a:ea typeface="Tahoma" panose="020B0604030504040204" pitchFamily="34" charset="0"/>
              </a:rPr>
              <a:t/>
            </a:r>
            <a:br>
              <a:rPr lang="en-US" dirty="0">
                <a:ea typeface="Tahoma" panose="020B0604030504040204" pitchFamily="34" charset="0"/>
              </a:rPr>
            </a:br>
            <a:endParaRPr lang="en-US" dirty="0">
              <a:ea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" y="1182642"/>
            <a:ext cx="9019540" cy="5326289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b="1" dirty="0" err="1">
                <a:ea typeface="Tahoma" panose="020B0604030504040204" pitchFamily="34" charset="0"/>
              </a:rPr>
              <a:t>Bệnh</a:t>
            </a:r>
            <a:r>
              <a:rPr lang="vi-VN" b="1" dirty="0">
                <a:ea typeface="Tahoma" panose="020B0604030504040204" pitchFamily="34" charset="0"/>
              </a:rPr>
              <a:t> </a:t>
            </a:r>
            <a:r>
              <a:rPr lang="en-US" b="1" dirty="0">
                <a:ea typeface="Tahoma" panose="020B0604030504040204" pitchFamily="34" charset="0"/>
              </a:rPr>
              <a:t>3 </a:t>
            </a:r>
            <a:r>
              <a:rPr lang="en-US" b="1" dirty="0" err="1">
                <a:ea typeface="Tahoma" panose="020B0604030504040204" pitchFamily="34" charset="0"/>
              </a:rPr>
              <a:t>ngày</a:t>
            </a:r>
            <a:r>
              <a:rPr lang="vi-VN" b="1" dirty="0">
                <a:ea typeface="Tahoma" panose="020B0604030504040204" pitchFamily="34" charset="0"/>
              </a:rPr>
              <a:t>, mẹ bé khai:</a:t>
            </a:r>
            <a:endParaRPr lang="en-US" b="1" dirty="0">
              <a:ea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 smtClean="0">
                <a:ea typeface="Tahoma" panose="020B0604030504040204" pitchFamily="34" charset="0"/>
              </a:rPr>
              <a:t>Ngày</a:t>
            </a:r>
            <a:r>
              <a:rPr lang="en-US" b="1" dirty="0" smtClean="0">
                <a:ea typeface="Tahoma" panose="020B0604030504040204" pitchFamily="34" charset="0"/>
              </a:rPr>
              <a:t> </a:t>
            </a:r>
            <a:r>
              <a:rPr lang="en-US" b="1" dirty="0">
                <a:ea typeface="Tahoma" panose="020B0604030504040204" pitchFamily="34" charset="0"/>
              </a:rPr>
              <a:t>2: </a:t>
            </a:r>
            <a:r>
              <a:rPr lang="en-US" dirty="0" err="1">
                <a:ea typeface="Tahoma" panose="020B0604030504040204" pitchFamily="34" charset="0"/>
              </a:rPr>
              <a:t>bé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sốt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cao</a:t>
            </a:r>
            <a:r>
              <a:rPr lang="en-US" dirty="0">
                <a:ea typeface="Tahoma" panose="020B0604030504040204" pitchFamily="34" charset="0"/>
              </a:rPr>
              <a:t> 38.5 – 39 </a:t>
            </a:r>
            <a:r>
              <a:rPr lang="en-US" baseline="30000" dirty="0">
                <a:ea typeface="Tahoma" panose="020B0604030504040204" pitchFamily="34" charset="0"/>
              </a:rPr>
              <a:t>0</a:t>
            </a:r>
            <a:r>
              <a:rPr lang="en-US" dirty="0">
                <a:ea typeface="Tahoma" panose="020B0604030504040204" pitchFamily="34" charset="0"/>
              </a:rPr>
              <a:t>C </a:t>
            </a:r>
            <a:r>
              <a:rPr lang="en-US" dirty="0" err="1">
                <a:ea typeface="Tahoma" panose="020B0604030504040204" pitchFamily="34" charset="0"/>
              </a:rPr>
              <a:t>ngày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smtClean="0">
                <a:ea typeface="Tahoma" panose="020B0604030504040204" pitchFamily="34" charset="0"/>
              </a:rPr>
              <a:t>3-4 </a:t>
            </a:r>
            <a:r>
              <a:rPr lang="en-US" dirty="0" err="1">
                <a:ea typeface="Tahoma" panose="020B0604030504040204" pitchFamily="34" charset="0"/>
              </a:rPr>
              <a:t>cử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đáp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ứng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thuốc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hạ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sốt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kèm</a:t>
            </a:r>
            <a:r>
              <a:rPr lang="en-US" dirty="0">
                <a:ea typeface="Tahoma" panose="020B0604030504040204" pitchFamily="34" charset="0"/>
              </a:rPr>
              <a:t> ho </a:t>
            </a:r>
            <a:r>
              <a:rPr lang="en-US" dirty="0" err="1">
                <a:ea typeface="Tahoma" panose="020B0604030504040204" pitchFamily="34" charset="0"/>
              </a:rPr>
              <a:t>đàm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xanh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lượng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nhiều</a:t>
            </a:r>
            <a:r>
              <a:rPr lang="en-US" dirty="0">
                <a:ea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ea typeface="Tahoma" panose="020B0604030504040204" pitchFamily="34" charset="0"/>
              </a:rPr>
              <a:t>Ngày</a:t>
            </a:r>
            <a:r>
              <a:rPr lang="en-US" b="1" dirty="0">
                <a:ea typeface="Tahoma" panose="020B0604030504040204" pitchFamily="34" charset="0"/>
              </a:rPr>
              <a:t> 3 </a:t>
            </a:r>
            <a:r>
              <a:rPr lang="en-US" dirty="0">
                <a:ea typeface="Tahoma" panose="020B0604030504040204" pitchFamily="34" charset="0"/>
              </a:rPr>
              <a:t>: </a:t>
            </a:r>
            <a:r>
              <a:rPr lang="en-US" dirty="0" err="1">
                <a:ea typeface="Tahoma" panose="020B0604030504040204" pitchFamily="34" charset="0"/>
              </a:rPr>
              <a:t>bé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sốt</a:t>
            </a:r>
            <a:r>
              <a:rPr lang="en-US" dirty="0">
                <a:ea typeface="Tahoma" panose="020B0604030504040204" pitchFamily="34" charset="0"/>
              </a:rPr>
              <a:t> 39 </a:t>
            </a:r>
            <a:r>
              <a:rPr lang="en-US" baseline="30000" dirty="0" err="1">
                <a:ea typeface="Tahoma" panose="020B0604030504040204" pitchFamily="34" charset="0"/>
              </a:rPr>
              <a:t>o</a:t>
            </a:r>
            <a:r>
              <a:rPr lang="en-US" dirty="0" err="1">
                <a:ea typeface="Tahoma" panose="020B0604030504040204" pitchFamily="34" charset="0"/>
              </a:rPr>
              <a:t>C</a:t>
            </a:r>
            <a:r>
              <a:rPr lang="en-US" dirty="0">
                <a:ea typeface="Tahoma" panose="020B0604030504040204" pitchFamily="34" charset="0"/>
              </a:rPr>
              <a:t>, ho </a:t>
            </a:r>
            <a:r>
              <a:rPr lang="en-US" dirty="0" err="1">
                <a:ea typeface="Tahoma" panose="020B0604030504040204" pitchFamily="34" charset="0"/>
              </a:rPr>
              <a:t>đàm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nhiều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tăng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khám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BV ND1,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chẩn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đoán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: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Viêm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phổi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được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điều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trị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ngoại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trú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kháng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sinh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không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rõ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loại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86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461" y="195792"/>
            <a:ext cx="7886700" cy="1325563"/>
          </a:xfrm>
        </p:spPr>
        <p:txBody>
          <a:bodyPr/>
          <a:lstStyle/>
          <a:p>
            <a:pPr lvl="0" algn="ctr"/>
            <a:r>
              <a:rPr lang="en-US" b="1" dirty="0">
                <a:ea typeface="Tahoma" panose="020B0604030504040204" pitchFamily="34" charset="0"/>
              </a:rPr>
              <a:t>BỆNH SỬ</a:t>
            </a:r>
            <a:r>
              <a:rPr lang="en-US" dirty="0">
                <a:ea typeface="Tahoma" panose="020B0604030504040204" pitchFamily="34" charset="0"/>
              </a:rPr>
              <a:t/>
            </a:r>
            <a:br>
              <a:rPr lang="en-US" dirty="0">
                <a:ea typeface="Tahoma" panose="020B0604030504040204" pitchFamily="34" charset="0"/>
              </a:rPr>
            </a:br>
            <a:endParaRPr lang="en-US" dirty="0">
              <a:ea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" y="1182642"/>
            <a:ext cx="9019540" cy="5326289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b="1" dirty="0" err="1">
                <a:ea typeface="Tahoma" panose="020B0604030504040204" pitchFamily="34" charset="0"/>
              </a:rPr>
              <a:t>Bệnh</a:t>
            </a:r>
            <a:r>
              <a:rPr lang="vi-VN" b="1" dirty="0">
                <a:ea typeface="Tahoma" panose="020B0604030504040204" pitchFamily="34" charset="0"/>
              </a:rPr>
              <a:t> </a:t>
            </a:r>
            <a:r>
              <a:rPr lang="en-US" b="1" dirty="0">
                <a:ea typeface="Tahoma" panose="020B0604030504040204" pitchFamily="34" charset="0"/>
              </a:rPr>
              <a:t>3 </a:t>
            </a:r>
            <a:r>
              <a:rPr lang="en-US" b="1" dirty="0" err="1">
                <a:ea typeface="Tahoma" panose="020B0604030504040204" pitchFamily="34" charset="0"/>
              </a:rPr>
              <a:t>ngày</a:t>
            </a:r>
            <a:r>
              <a:rPr lang="vi-VN" b="1" dirty="0">
                <a:ea typeface="Tahoma" panose="020B0604030504040204" pitchFamily="34" charset="0"/>
              </a:rPr>
              <a:t>, mẹ bé khai:</a:t>
            </a:r>
            <a:endParaRPr lang="en-US" b="1" dirty="0">
              <a:ea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ea typeface="Tahoma" panose="020B0604030504040204" pitchFamily="34" charset="0"/>
              </a:rPr>
              <a:t>Tối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cùng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ngày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bé</a:t>
            </a:r>
            <a:r>
              <a:rPr lang="en-US" dirty="0">
                <a:ea typeface="Tahoma" panose="020B0604030504040204" pitchFamily="34" charset="0"/>
              </a:rPr>
              <a:t> ho </a:t>
            </a:r>
            <a:r>
              <a:rPr lang="en-US" dirty="0" err="1">
                <a:ea typeface="Tahoma" panose="020B0604030504040204" pitchFamily="34" charset="0"/>
              </a:rPr>
              <a:t>nhiều</a:t>
            </a:r>
            <a:r>
              <a:rPr lang="en-US" dirty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khó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thở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liên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 smtClean="0">
                <a:ea typeface="Tahoma" panose="020B0604030504040204" pitchFamily="34" charset="0"/>
              </a:rPr>
              <a:t>tục,tăng</a:t>
            </a:r>
            <a:r>
              <a:rPr lang="en-US" dirty="0" smtClean="0">
                <a:ea typeface="Tahoma" panose="020B060403050404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ea typeface="Tahoma" panose="020B0604030504040204" pitchFamily="34" charset="0"/>
              </a:rPr>
              <a:t>  </a:t>
            </a:r>
            <a:r>
              <a:rPr lang="en-US" dirty="0" err="1" smtClean="0">
                <a:ea typeface="Tahoma" panose="020B0604030504040204" pitchFamily="34" charset="0"/>
              </a:rPr>
              <a:t>dần</a:t>
            </a:r>
            <a:r>
              <a:rPr lang="en-US" dirty="0" smtClean="0">
                <a:ea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</a:rPr>
              <a:t>không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tím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</a:rPr>
              <a:t>tái</a:t>
            </a:r>
            <a:r>
              <a:rPr lang="en-US" dirty="0">
                <a:ea typeface="Tahoma" panose="020B0604030504040204" pitchFamily="34" charset="0"/>
              </a:rPr>
              <a:t> 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nhập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cấp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cứu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BVNĐ1.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Không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co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giật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không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xuất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huyết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không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đau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đầu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không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đau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ngực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tiêu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tiểu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bình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ea typeface="Tahoma" panose="020B0604030504040204" pitchFamily="34" charset="0"/>
                <a:sym typeface="Wingdings" panose="05000000000000000000" pitchFamily="2" charset="2"/>
              </a:rPr>
              <a:t>thường</a:t>
            </a:r>
            <a:r>
              <a:rPr lang="en-US" dirty="0">
                <a:ea typeface="Tahoma" panose="020B0604030504040204" pitchFamily="34" charset="0"/>
                <a:sym typeface="Wingdings" panose="05000000000000000000" pitchFamily="2" charset="2"/>
              </a:rPr>
              <a:t>.</a:t>
            </a:r>
            <a:endParaRPr lang="en-US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06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673" y="372824"/>
            <a:ext cx="7886700" cy="1325563"/>
          </a:xfrm>
        </p:spPr>
        <p:txBody>
          <a:bodyPr/>
          <a:lstStyle/>
          <a:p>
            <a:pPr lvl="0" algn="ctr"/>
            <a:r>
              <a:rPr lang="en-US" b="1" dirty="0" err="1">
                <a:ea typeface="Tahoma" panose="020B0604030504040204" pitchFamily="34" charset="0"/>
              </a:rPr>
              <a:t>Tình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trạng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nhập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viện</a:t>
            </a:r>
            <a:r>
              <a:rPr lang="en-US" dirty="0">
                <a:ea typeface="Tahoma" panose="020B0604030504040204" pitchFamily="34" charset="0"/>
              </a:rPr>
              <a:t/>
            </a:r>
            <a:br>
              <a:rPr lang="en-US" dirty="0">
                <a:ea typeface="Tahoma" panose="020B0604030504040204" pitchFamily="34" charset="0"/>
              </a:rPr>
            </a:br>
            <a:r>
              <a:rPr lang="en-US" dirty="0">
                <a:ea typeface="Tahoma" panose="020B0604030504040204" pitchFamily="34" charset="0"/>
              </a:rPr>
              <a:t>22h30 </a:t>
            </a:r>
            <a:r>
              <a:rPr lang="en-US" dirty="0" err="1">
                <a:ea typeface="Tahoma" panose="020B0604030504040204" pitchFamily="34" charset="0"/>
              </a:rPr>
              <a:t>ngày</a:t>
            </a:r>
            <a:r>
              <a:rPr lang="en-US" dirty="0">
                <a:ea typeface="Tahoma" panose="020B0604030504040204" pitchFamily="34" charset="0"/>
              </a:rPr>
              <a:t> 16/9/2019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3" y="2220736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,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 </a:t>
            </a:r>
            <a:r>
              <a:rPr lang="en-US" dirty="0" err="1"/>
              <a:t>nhạt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b="1" dirty="0"/>
              <a:t>SpO2 87%</a:t>
            </a:r>
          </a:p>
          <a:p>
            <a:pPr lvl="1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lvl="2"/>
            <a:r>
              <a:rPr lang="en-US" b="1" dirty="0" err="1"/>
              <a:t>Mạch</a:t>
            </a:r>
            <a:r>
              <a:rPr lang="en-US" b="1" dirty="0"/>
              <a:t> 150 l/</a:t>
            </a:r>
            <a:r>
              <a:rPr lang="en-US" b="1" dirty="0" err="1"/>
              <a:t>phút</a:t>
            </a:r>
            <a:endParaRPr lang="en-US" b="1" dirty="0"/>
          </a:p>
          <a:p>
            <a:pPr lvl="2"/>
            <a:r>
              <a:rPr lang="en-US" dirty="0"/>
              <a:t>HA 110/60 mmHg</a:t>
            </a:r>
          </a:p>
          <a:p>
            <a:pPr lvl="2"/>
            <a:r>
              <a:rPr lang="en-US" b="1" dirty="0" err="1"/>
              <a:t>Nhịp</a:t>
            </a:r>
            <a:r>
              <a:rPr lang="en-US" b="1" dirty="0"/>
              <a:t> </a:t>
            </a:r>
            <a:r>
              <a:rPr lang="en-US" b="1" dirty="0" err="1"/>
              <a:t>thở</a:t>
            </a:r>
            <a:r>
              <a:rPr lang="en-US" b="1" dirty="0"/>
              <a:t> 50l/</a:t>
            </a:r>
            <a:r>
              <a:rPr lang="en-US" b="1" dirty="0" err="1"/>
              <a:t>phút</a:t>
            </a:r>
            <a:endParaRPr lang="en-US" b="1" dirty="0"/>
          </a:p>
          <a:p>
            <a:pPr lvl="2"/>
            <a:r>
              <a:rPr lang="en-US" dirty="0"/>
              <a:t>36.8 </a:t>
            </a:r>
            <a:r>
              <a:rPr lang="en-US" dirty="0" err="1"/>
              <a:t>độ</a:t>
            </a:r>
            <a:r>
              <a:rPr lang="en-US" dirty="0"/>
              <a:t> C (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sốt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2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21" y="389226"/>
            <a:ext cx="7886700" cy="1325563"/>
          </a:xfrm>
        </p:spPr>
        <p:txBody>
          <a:bodyPr/>
          <a:lstStyle/>
          <a:p>
            <a:pPr lvl="0" algn="ctr"/>
            <a:r>
              <a:rPr lang="en-US" b="1" dirty="0" err="1">
                <a:ea typeface="Tahoma" panose="020B0604030504040204" pitchFamily="34" charset="0"/>
              </a:rPr>
              <a:t>Tình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trạng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nhập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viện</a:t>
            </a:r>
            <a:r>
              <a:rPr lang="en-US" b="1" dirty="0">
                <a:ea typeface="Tahoma" panose="020B0604030504040204" pitchFamily="34" charset="0"/>
              </a:rPr>
              <a:t/>
            </a:r>
            <a:br>
              <a:rPr lang="en-US" b="1" dirty="0">
                <a:ea typeface="Tahoma" panose="020B0604030504040204" pitchFamily="34" charset="0"/>
              </a:rPr>
            </a:br>
            <a:endParaRPr lang="en-US" b="1" dirty="0">
              <a:ea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72" y="1904647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-US" b="1" dirty="0" err="1"/>
              <a:t>Khám</a:t>
            </a:r>
            <a:r>
              <a:rPr lang="en-US" dirty="0"/>
              <a:t>: </a:t>
            </a:r>
          </a:p>
          <a:p>
            <a:pPr lvl="1">
              <a:buFontTx/>
              <a:buChar char="-"/>
            </a:pPr>
            <a:r>
              <a:rPr lang="en-US" dirty="0"/>
              <a:t>Chi </a:t>
            </a:r>
            <a:r>
              <a:rPr lang="en-US" dirty="0" err="1"/>
              <a:t>ấm</a:t>
            </a:r>
            <a:r>
              <a:rPr lang="en-US" dirty="0"/>
              <a:t>, CRT &lt;2s, </a:t>
            </a:r>
            <a:r>
              <a:rPr lang="en-US" dirty="0" err="1"/>
              <a:t>mạch</a:t>
            </a:r>
            <a:r>
              <a:rPr lang="en-US" dirty="0"/>
              <a:t> quay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b="1" dirty="0"/>
              <a:t>150l/</a:t>
            </a:r>
            <a:r>
              <a:rPr lang="en-US" b="1" dirty="0" err="1"/>
              <a:t>phút</a:t>
            </a:r>
            <a:endParaRPr lang="en-US" b="1" dirty="0"/>
          </a:p>
          <a:p>
            <a:pPr lvl="1">
              <a:buFontTx/>
              <a:buChar char="-"/>
            </a:pPr>
            <a:r>
              <a:rPr lang="en-US" dirty="0"/>
              <a:t>Tim </a:t>
            </a:r>
            <a:r>
              <a:rPr lang="en-US" dirty="0" err="1"/>
              <a:t>đều</a:t>
            </a:r>
            <a:r>
              <a:rPr lang="en-US" dirty="0"/>
              <a:t>, </a:t>
            </a:r>
            <a:r>
              <a:rPr lang="en-US" dirty="0" err="1"/>
              <a:t>rõ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Thở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, </a:t>
            </a:r>
            <a:r>
              <a:rPr lang="en-US" b="1" dirty="0"/>
              <a:t>50l/</a:t>
            </a:r>
            <a:r>
              <a:rPr lang="en-US" b="1" dirty="0" err="1"/>
              <a:t>phút</a:t>
            </a:r>
            <a:r>
              <a:rPr lang="en-US" dirty="0"/>
              <a:t>, </a:t>
            </a:r>
            <a:r>
              <a:rPr lang="en-US" b="1" dirty="0"/>
              <a:t>co </a:t>
            </a:r>
            <a:r>
              <a:rPr lang="en-US" b="1" dirty="0" err="1"/>
              <a:t>kéo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hô</a:t>
            </a:r>
            <a:r>
              <a:rPr lang="en-US" b="1" dirty="0"/>
              <a:t> </a:t>
            </a:r>
            <a:r>
              <a:rPr lang="en-US" b="1" dirty="0" err="1"/>
              <a:t>hấp</a:t>
            </a:r>
            <a:r>
              <a:rPr lang="en-US" b="1" dirty="0"/>
              <a:t> </a:t>
            </a:r>
            <a:r>
              <a:rPr lang="en-US" b="1" dirty="0" err="1"/>
              <a:t>phụ</a:t>
            </a:r>
            <a:endParaRPr lang="en-US" b="1" dirty="0"/>
          </a:p>
          <a:p>
            <a:pPr lvl="1">
              <a:buFontTx/>
              <a:buChar char="-"/>
            </a:pPr>
            <a:r>
              <a:rPr lang="en-US" dirty="0" err="1"/>
              <a:t>Phổi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b="1" dirty="0"/>
              <a:t>rale </a:t>
            </a:r>
            <a:r>
              <a:rPr lang="en-US" b="1" dirty="0" err="1"/>
              <a:t>nổ</a:t>
            </a:r>
            <a:endParaRPr lang="en-US" b="1" dirty="0"/>
          </a:p>
          <a:p>
            <a:pPr lvl="1">
              <a:buFontTx/>
              <a:buChar char="-"/>
            </a:pP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,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lách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chạm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4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68" y="371283"/>
            <a:ext cx="7886700" cy="1325563"/>
          </a:xfrm>
        </p:spPr>
        <p:txBody>
          <a:bodyPr/>
          <a:lstStyle/>
          <a:p>
            <a:pPr lvl="0" algn="ctr"/>
            <a:r>
              <a:rPr lang="en-US" b="1" dirty="0" err="1">
                <a:ea typeface="Tahoma" panose="020B0604030504040204" pitchFamily="34" charset="0"/>
              </a:rPr>
              <a:t>Tình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trạng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nhập</a:t>
            </a:r>
            <a:r>
              <a:rPr lang="en-US" b="1" dirty="0">
                <a:ea typeface="Tahoma" panose="020B0604030504040204" pitchFamily="34" charset="0"/>
              </a:rPr>
              <a:t> </a:t>
            </a:r>
            <a:r>
              <a:rPr lang="en-US" b="1" dirty="0" err="1">
                <a:ea typeface="Tahoma" panose="020B0604030504040204" pitchFamily="34" charset="0"/>
              </a:rPr>
              <a:t>viện</a:t>
            </a:r>
            <a:r>
              <a:rPr lang="en-US" b="1" dirty="0">
                <a:ea typeface="Tahoma" panose="020B0604030504040204" pitchFamily="34" charset="0"/>
              </a:rPr>
              <a:t/>
            </a:r>
            <a:br>
              <a:rPr lang="en-US" b="1" dirty="0">
                <a:ea typeface="Tahoma" panose="020B0604030504040204" pitchFamily="34" charset="0"/>
              </a:rPr>
            </a:br>
            <a:endParaRPr lang="en-US" b="1" dirty="0">
              <a:ea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4" y="1893358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trí</a:t>
            </a:r>
            <a:r>
              <a:rPr lang="en-US" b="1" dirty="0"/>
              <a:t> </a:t>
            </a:r>
            <a:r>
              <a:rPr lang="en-US" b="1" dirty="0" err="1"/>
              <a:t>lúc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</a:t>
            </a:r>
            <a:r>
              <a:rPr lang="en-US" b="1" dirty="0" err="1"/>
              <a:t>viện</a:t>
            </a:r>
            <a:r>
              <a:rPr lang="en-US" b="1" dirty="0"/>
              <a:t>:</a:t>
            </a:r>
          </a:p>
          <a:p>
            <a:pPr lvl="1">
              <a:buFontTx/>
              <a:buChar char="-"/>
            </a:pPr>
            <a:r>
              <a:rPr lang="en-US" dirty="0" err="1"/>
              <a:t>N</a:t>
            </a:r>
            <a:r>
              <a:rPr lang="en-US" dirty="0" err="1" smtClean="0"/>
              <a:t>ằm</a:t>
            </a:r>
            <a:r>
              <a:rPr lang="en-US" dirty="0" smtClean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30*</a:t>
            </a:r>
          </a:p>
          <a:p>
            <a:pPr lvl="1">
              <a:buFontTx/>
              <a:buChar char="-"/>
            </a:pPr>
            <a:r>
              <a:rPr lang="en-US" dirty="0" err="1"/>
              <a:t>Thở</a:t>
            </a:r>
            <a:r>
              <a:rPr lang="en-US" dirty="0"/>
              <a:t> oxy </a:t>
            </a:r>
            <a:r>
              <a:rPr lang="en-US" dirty="0" err="1"/>
              <a:t>ẩm</a:t>
            </a:r>
            <a:r>
              <a:rPr lang="en-US" dirty="0"/>
              <a:t> qua </a:t>
            </a:r>
            <a:r>
              <a:rPr lang="en-US" b="1" dirty="0"/>
              <a:t>canula 3l/p </a:t>
            </a:r>
            <a:r>
              <a:rPr lang="en-US" b="1" dirty="0">
                <a:sym typeface="Wingdings" panose="05000000000000000000" pitchFamily="2" charset="2"/>
              </a:rPr>
              <a:t> SpO2 92%</a:t>
            </a:r>
            <a:endParaRPr lang="en-US" b="1" dirty="0"/>
          </a:p>
          <a:p>
            <a:pPr lvl="1">
              <a:buFontTx/>
              <a:buChar char="-"/>
            </a:pPr>
            <a:r>
              <a:rPr lang="en-US" dirty="0" err="1"/>
              <a:t>Vitafxim</a:t>
            </a:r>
            <a:r>
              <a:rPr lang="en-US" dirty="0"/>
              <a:t> 1g </a:t>
            </a:r>
          </a:p>
          <a:p>
            <a:pPr marL="457200" lvl="1" indent="0">
              <a:buNone/>
            </a:pPr>
            <a:r>
              <a:rPr lang="en-US" dirty="0"/>
              <a:t>     50mg/kg * 4 </a:t>
            </a:r>
            <a:r>
              <a:rPr lang="en-US" dirty="0" err="1"/>
              <a:t>cử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Voxin</a:t>
            </a:r>
            <a:r>
              <a:rPr lang="en-US" dirty="0"/>
              <a:t> 0.5g</a:t>
            </a:r>
          </a:p>
          <a:p>
            <a:pPr marL="457200" lvl="1" indent="0">
              <a:buNone/>
            </a:pPr>
            <a:r>
              <a:rPr lang="en-US" dirty="0"/>
              <a:t>      15mg/kg * 4 </a:t>
            </a:r>
            <a:r>
              <a:rPr lang="en-US" dirty="0" err="1"/>
              <a:t>cử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2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</TotalTime>
  <Words>2414</Words>
  <Application>Microsoft Office PowerPoint</Application>
  <PresentationFormat>On-screen Show (4:3)</PresentationFormat>
  <Paragraphs>482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BỆNH ÁN</vt:lpstr>
      <vt:lpstr>HÀNH CHÍNH</vt:lpstr>
      <vt:lpstr>LÝ DO NHẬP VIỆN  </vt:lpstr>
      <vt:lpstr>BỆNH SỬ </vt:lpstr>
      <vt:lpstr>BỆNH SỬ </vt:lpstr>
      <vt:lpstr>BỆNH SỬ </vt:lpstr>
      <vt:lpstr>Tình trạng nhập viện 22h30 ngày 16/9/2019</vt:lpstr>
      <vt:lpstr>Tình trạng nhập viện </vt:lpstr>
      <vt:lpstr>Tình trạng nhập viện </vt:lpstr>
      <vt:lpstr>TIỀN CĂN </vt:lpstr>
      <vt:lpstr>TIỀN CĂN </vt:lpstr>
      <vt:lpstr>Tiền căn</vt:lpstr>
      <vt:lpstr>TIỀN CĂN </vt:lpstr>
      <vt:lpstr>Diễn tiến lâm sàng:    N1:</vt:lpstr>
      <vt:lpstr>PowerPoint Presentation</vt:lpstr>
      <vt:lpstr>PowerPoint Presentation</vt:lpstr>
      <vt:lpstr>Diễn tiến lâm sàng:    N1:</vt:lpstr>
      <vt:lpstr>Diễn tiến lâm sàng:    </vt:lpstr>
      <vt:lpstr>Diễn tiến lâm sàng:    </vt:lpstr>
      <vt:lpstr>Diễn tiến lâm sàng:    </vt:lpstr>
      <vt:lpstr>Diễn tiến lâm sàng:    </vt:lpstr>
      <vt:lpstr>Diễn tiến lâm sàng:    </vt:lpstr>
      <vt:lpstr>Kháng sinh</vt:lpstr>
      <vt:lpstr>Khám ( 27/09/2019 9h sáng, sau NV 11 ngày) </vt:lpstr>
      <vt:lpstr>Khám từng vùng </vt:lpstr>
      <vt:lpstr>Khám từng vùng </vt:lpstr>
      <vt:lpstr>TÓM TẮT BỆNH ÁN Bệnh nhi nữ, 9 tuổi, nhập viện vì thở mệt, bệnh 2 ngày, có các bất thường sau:  </vt:lpstr>
      <vt:lpstr>ĐẶT VẤN ĐỀ  </vt:lpstr>
      <vt:lpstr>CHẨN ĐOÁN SƠ BỘ </vt:lpstr>
      <vt:lpstr>BIỆN LUẬN </vt:lpstr>
      <vt:lpstr>BIỆN LUẬN </vt:lpstr>
      <vt:lpstr>BIỆN LUẬN </vt:lpstr>
      <vt:lpstr>BIỆN LUẬN </vt:lpstr>
      <vt:lpstr>BIỆN LUẬN </vt:lpstr>
      <vt:lpstr>Đề nghị CLS</vt:lpstr>
      <vt:lpstr>Kết quả CLS</vt:lpstr>
      <vt:lpstr>Kết quả CLS</vt:lpstr>
      <vt:lpstr>N1   </vt:lpstr>
      <vt:lpstr>N2     </vt:lpstr>
      <vt:lpstr>N4     </vt:lpstr>
      <vt:lpstr>    </vt:lpstr>
      <vt:lpstr>PowerPoint Presentation</vt:lpstr>
      <vt:lpstr>    </vt:lpstr>
      <vt:lpstr>Chẩn đoán xác định</vt:lpstr>
      <vt:lpstr>Hướng điều trị:</vt:lpstr>
      <vt:lpstr>Hướng điều trị:</vt:lpstr>
      <vt:lpstr>Hướng điều trị:</vt:lpstr>
      <vt:lpstr>Hướng điều trị:</vt:lpstr>
      <vt:lpstr>Hướng điều trị: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</dc:title>
  <dc:creator>Nhật Tài Y14B-352</dc:creator>
  <cp:lastModifiedBy>huecd.com</cp:lastModifiedBy>
  <cp:revision>114</cp:revision>
  <dcterms:created xsi:type="dcterms:W3CDTF">2019-09-26T14:06:17Z</dcterms:created>
  <dcterms:modified xsi:type="dcterms:W3CDTF">2019-10-10T09:09:58Z</dcterms:modified>
</cp:coreProperties>
</file>