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4"/>
  </p:sldMasterIdLst>
  <p:notesMasterIdLst>
    <p:notesMasterId r:id="rId17"/>
  </p:notes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9E06DA-EE0C-4C5D-8165-A31886BD3E5D}" v="2" dt="2021-11-21T13:20:52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ong Phi Hung" userId="S::truongphihung2007@ump.edu.vn::bdc76685-4cb2-42b8-8742-e8badf0ef27b" providerId="AD" clId="Web-{449E06DA-EE0C-4C5D-8165-A31886BD3E5D}"/>
    <pc:docChg chg="modSld sldOrd">
      <pc:chgData name="Truong Phi Hung" userId="S::truongphihung2007@ump.edu.vn::bdc76685-4cb2-42b8-8742-e8badf0ef27b" providerId="AD" clId="Web-{449E06DA-EE0C-4C5D-8165-A31886BD3E5D}" dt="2021-11-21T13:20:52.810" v="1"/>
      <pc:docMkLst>
        <pc:docMk/>
      </pc:docMkLst>
      <pc:sldChg chg="addSp">
        <pc:chgData name="Truong Phi Hung" userId="S::truongphihung2007@ump.edu.vn::bdc76685-4cb2-42b8-8742-e8badf0ef27b" providerId="AD" clId="Web-{449E06DA-EE0C-4C5D-8165-A31886BD3E5D}" dt="2021-11-21T13:19:04.777" v="0"/>
        <pc:sldMkLst>
          <pc:docMk/>
          <pc:sldMk cId="3596733137" sldId="256"/>
        </pc:sldMkLst>
        <pc:spChg chg="add">
          <ac:chgData name="Truong Phi Hung" userId="S::truongphihung2007@ump.edu.vn::bdc76685-4cb2-42b8-8742-e8badf0ef27b" providerId="AD" clId="Web-{449E06DA-EE0C-4C5D-8165-A31886BD3E5D}" dt="2021-11-21T13:19:04.777" v="0"/>
          <ac:spMkLst>
            <pc:docMk/>
            <pc:sldMk cId="3596733137" sldId="256"/>
            <ac:spMk id="4" creationId="{654C2420-DC32-4BC5-9864-23D9F4C9997D}"/>
          </ac:spMkLst>
        </pc:spChg>
      </pc:sldChg>
      <pc:sldChg chg="ord">
        <pc:chgData name="Truong Phi Hung" userId="S::truongphihung2007@ump.edu.vn::bdc76685-4cb2-42b8-8742-e8badf0ef27b" providerId="AD" clId="Web-{449E06DA-EE0C-4C5D-8165-A31886BD3E5D}" dt="2021-11-21T13:20:52.810" v="1"/>
        <pc:sldMkLst>
          <pc:docMk/>
          <pc:sldMk cId="1990344042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DAC9B-FDD9-4F38-B119-A26D71B4EB6A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974C9-CBDF-4C50-B542-F1CC7A267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11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974C9-CBDF-4C50-B542-F1CC7A2678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54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974C9-CBDF-4C50-B542-F1CC7A2678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0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974C9-CBDF-4C50-B542-F1CC7A2678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974C9-CBDF-4C50-B542-F1CC7A2678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41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974C9-CBDF-4C50-B542-F1CC7A2678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63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974C9-CBDF-4C50-B542-F1CC7A2678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92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974C9-CBDF-4C50-B542-F1CC7A2678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70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974C9-CBDF-4C50-B542-F1CC7A2678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41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974C9-CBDF-4C50-B542-F1CC7A2678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60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974C9-CBDF-4C50-B542-F1CC7A2678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35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974C9-CBDF-4C50-B542-F1CC7A2678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21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974C9-CBDF-4C50-B542-F1CC7A2678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1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68BC-A83E-4E13-9DC7-FF5D96E634D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7ED4-969B-4BB1-BD01-8AA6A8798C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68BC-A83E-4E13-9DC7-FF5D96E634D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7ED4-969B-4BB1-BD01-8AA6A8798C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68BC-A83E-4E13-9DC7-FF5D96E634D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7ED4-969B-4BB1-BD01-8AA6A8798C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68BC-A83E-4E13-9DC7-FF5D96E634D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7ED4-969B-4BB1-BD01-8AA6A8798C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68BC-A83E-4E13-9DC7-FF5D96E634D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7ED4-969B-4BB1-BD01-8AA6A8798C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68BC-A83E-4E13-9DC7-FF5D96E634D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7ED4-969B-4BB1-BD01-8AA6A8798C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68BC-A83E-4E13-9DC7-FF5D96E634D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7ED4-969B-4BB1-BD01-8AA6A8798C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68BC-A83E-4E13-9DC7-FF5D96E634D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7ED4-969B-4BB1-BD01-8AA6A8798C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68BC-A83E-4E13-9DC7-FF5D96E634D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7ED4-969B-4BB1-BD01-8AA6A8798C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68BC-A83E-4E13-9DC7-FF5D96E634D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7ED4-969B-4BB1-BD01-8AA6A8798C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68BC-A83E-4E13-9DC7-FF5D96E634D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27ED4-969B-4BB1-BD01-8AA6A8798C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4C668BC-A83E-4E13-9DC7-FF5D96E634D3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D527ED4-969B-4BB1-BD01-8AA6A8798C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ransition>
    <p:wipe dir="r"/>
  </p:transition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/>
              <a:t>Tình huống lâm sàng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C2420-DC32-4BC5-9864-23D9F4C9997D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96733137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CẬN LÂM SÀNG</a:t>
            </a:r>
          </a:p>
        </p:txBody>
      </p:sp>
      <p:pic>
        <p:nvPicPr>
          <p:cNvPr id="4" name="Content Placeholder 3" descr="https://litfl.com/wp-content/uploads/2018/08/nstemi2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05025"/>
            <a:ext cx="7620000" cy="3867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856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i="1"/>
              <a:t>Nêu chẩn đoán xác định và chiến lược điều trị. Nêu mục tiêu điều trị và điều trị cụ thể</a:t>
            </a:r>
            <a:endParaRPr lang="en-US"/>
          </a:p>
          <a:p>
            <a:pPr marL="457200" lvl="0" indent="-457200">
              <a:buFont typeface="+mj-lt"/>
              <a:buAutoNum type="arabicPeriod"/>
            </a:pPr>
            <a:r>
              <a:rPr lang="en-US" i="1"/>
              <a:t>Cần thêm cận lâm sàng gì khác ?</a:t>
            </a:r>
            <a:endParaRPr lang="en-US"/>
          </a:p>
          <a:p>
            <a:pPr marL="457200" lvl="0" indent="-457200">
              <a:buFont typeface="+mj-lt"/>
              <a:buAutoNum type="arabicPeriod"/>
            </a:pPr>
            <a:r>
              <a:rPr lang="en-US" i="1"/>
              <a:t>Tiên lượng bệnh nhân này ra sao ?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81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GIẢI ĐÁP THẮC MẮC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05000"/>
            <a:ext cx="681424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503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TẠI CẤP CỨU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Cô Thủy, 60 tuổi, nhập viện vì khó thở. Tại Cấp cứu bệnh viện Chợ Rẫy, bệnh nhân khó thở phải ngồi, vã mồ hôi, nói ngắt quãng, huyết áp 140/90 mmHg, mạch 110 lần/phút, tim T1, T2 rõ, nhanh, phổi âm phế bào thô, ran ẩm nổ 2 phế trường, SpO2 86%. Khai thác nhanh thông tin từ người nhà cho thấy bệnh nhân có tiền căn tăng huyết áp, đái tháo đường đang điều trị 10 năm nay, khoảng 2 tháng nay phát hiện bệnh nhân phù chân, khó thở khi leo cầu thang, 1 tháng nay bệnh nhân mệt, khó thở nhiều phải kê 2 gối khi nằm, 1 tuần nay bệnh nhân sốt nhẹ, ho đàm xanh.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5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TIỀN CĂN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1. Bản thân:</a:t>
            </a:r>
          </a:p>
          <a:p>
            <a:pPr lvl="0"/>
            <a:r>
              <a:rPr lang="en-US"/>
              <a:t>Bệnh nhân không ăn mặn, không uống rượu bia và không hút thuốc lá..</a:t>
            </a:r>
          </a:p>
          <a:p>
            <a:pPr lvl="0"/>
            <a:r>
              <a:rPr lang="en-US"/>
              <a:t>Dị ứng: không ghi nhận tiền căn dị ứng</a:t>
            </a:r>
          </a:p>
          <a:p>
            <a:pPr lvl="0"/>
            <a:r>
              <a:rPr lang="en-US"/>
              <a:t>Thuốc đang sử dụng: Valsartan 80mg 1 viên uống sáng, Carvedilol 6,25mg 1viên x 2 uống, Clopidogel 75mg 1 viên uống, Rosuvastatin 20mg 1 viên uống, Metformin 500mg 1 viên x 2 uống</a:t>
            </a:r>
          </a:p>
          <a:p>
            <a:pPr marL="0" indent="0">
              <a:buNone/>
            </a:pPr>
            <a:r>
              <a:rPr lang="en-US"/>
              <a:t>2. Gia đình:</a:t>
            </a:r>
          </a:p>
          <a:p>
            <a:pPr lvl="0"/>
            <a:r>
              <a:rPr lang="en-US"/>
              <a:t>Không ai có triệu chứng tương tự như bệnh nhân</a:t>
            </a:r>
          </a:p>
          <a:p>
            <a:pPr lvl="0"/>
            <a:r>
              <a:rPr lang="en-US"/>
              <a:t>Không ghi nhận người thân mắc tăng huyết áp, bệnh mạch vành khởi phát sớm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4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i="1"/>
              <a:t>Các chẩn đoán cần phải nghĩ đến ở bệnh nhân này là gì ? Giải thích ?</a:t>
            </a:r>
            <a:endParaRPr lang="en-US"/>
          </a:p>
          <a:p>
            <a:pPr marL="457200" lvl="0" indent="-457200">
              <a:buFont typeface="+mj-lt"/>
              <a:buAutoNum type="arabicPeriod"/>
            </a:pPr>
            <a:r>
              <a:rPr lang="en-US" i="1"/>
              <a:t>Cần khai thác thêm thông tin gì trong bệnh sử và tiền căn ?</a:t>
            </a:r>
            <a:endParaRPr lang="en-US"/>
          </a:p>
          <a:p>
            <a:pPr marL="457200" lvl="0" indent="-457200">
              <a:buFont typeface="+mj-lt"/>
              <a:buAutoNum type="arabicPeriod"/>
            </a:pPr>
            <a:r>
              <a:rPr lang="en-US" i="1"/>
              <a:t>Khi thăm khám bệnh nhân cần chú ý những điểm gì ?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8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KHÁM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1. Tổng quát</a:t>
            </a:r>
          </a:p>
          <a:p>
            <a:r>
              <a:rPr lang="en-US"/>
              <a:t>Bệnh nhân khó thở phải ngồi, được cho thở oxy ẩm 10 lít/phút qua mask có túi dự trữ, HA 140/90 mmHg, Mạch 110 lần/phút, SpO2 93%, nhịp thở 25 lần/phút, co kéo cơ hô hấp phụ, nhiệt độ 38 độ C, chi ẩm, vã mồ hôi</a:t>
            </a:r>
          </a:p>
          <a:p>
            <a:r>
              <a:rPr lang="en-US"/>
              <a:t>Chiều cao: 160cm, cân nặng 65kg</a:t>
            </a:r>
          </a:p>
          <a:p>
            <a:r>
              <a:rPr lang="en-US"/>
              <a:t>Phù mềm ấn lõm 2 chân</a:t>
            </a:r>
          </a:p>
          <a:p>
            <a:pPr marL="0" indent="0">
              <a:buNone/>
            </a:pPr>
            <a:r>
              <a:rPr lang="en-US"/>
              <a:t>2. Đầu mặt cổ</a:t>
            </a:r>
          </a:p>
          <a:p>
            <a:r>
              <a:rPr lang="en-US"/>
              <a:t>Tuyến giáp không to, không âm thổi động mạch cảnh</a:t>
            </a:r>
          </a:p>
          <a:p>
            <a:r>
              <a:rPr lang="en-US"/>
              <a:t>Tĩnh mạch cổ nổi (+)</a:t>
            </a:r>
          </a:p>
          <a:p>
            <a:pPr marL="0" indent="0">
              <a:buNone/>
            </a:pPr>
            <a:r>
              <a:rPr lang="en-US"/>
              <a:t>3. Ngực</a:t>
            </a:r>
          </a:p>
          <a:p>
            <a:r>
              <a:rPr lang="en-US"/>
              <a:t>Thở co kéo cơ ức đòn chũm</a:t>
            </a:r>
          </a:p>
          <a:p>
            <a:r>
              <a:rPr lang="en-US"/>
              <a:t>Tim: mỏm tim liên sườn VI đường nách trước, diện đập 2cm2, T1, T2 rõ # 110 lần/phút</a:t>
            </a:r>
          </a:p>
          <a:p>
            <a:r>
              <a:rPr lang="en-US"/>
              <a:t>Phổi ran ẩm nổ lan tỏa 2 phế trường</a:t>
            </a:r>
          </a:p>
          <a:p>
            <a:pPr marL="0" indent="0">
              <a:buNone/>
            </a:pPr>
            <a:r>
              <a:rPr lang="en-US"/>
              <a:t>4. Bụng</a:t>
            </a:r>
          </a:p>
          <a:p>
            <a:r>
              <a:rPr lang="en-US"/>
              <a:t>Cân đối, di động theo nhịp thở</a:t>
            </a:r>
          </a:p>
          <a:p>
            <a:r>
              <a:rPr lang="en-US"/>
              <a:t>Không ghi nhận điểm đau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6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i="1"/>
              <a:t>Vấn đề trên bệnh nhân này là gì ?</a:t>
            </a:r>
            <a:endParaRPr lang="en-US"/>
          </a:p>
          <a:p>
            <a:pPr marL="457200" lvl="0" indent="-457200">
              <a:buFont typeface="+mj-lt"/>
              <a:buAutoNum type="arabicPeriod"/>
            </a:pPr>
            <a:r>
              <a:rPr lang="en-US" i="1"/>
              <a:t>Nêu 3 chẩn đoán nghĩ nhiều nhất và đề nghị cận lâm sàng để xác định ?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12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CẬN LÂM SÀNG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6211563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59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CẬN LÂM SÀNG</a:t>
            </a:r>
          </a:p>
        </p:txBody>
      </p:sp>
      <p:pic>
        <p:nvPicPr>
          <p:cNvPr id="4" name="Content Placeholder 3" descr="https://litfl.com/wp-content/uploads/2018/08/nstemi1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620000" cy="3816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025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CẬN LÂM SÀNG (SAU 3H)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Công thức máu WBC 16 K/uL, Neu 91%, Hgb 120 g/L, PLT 200 K/Ul</a:t>
            </a:r>
          </a:p>
          <a:p>
            <a:r>
              <a:rPr lang="en-US"/>
              <a:t>Glucose 160 mg/dL, AST 100 U/L, ALT 45 U/L, BUN 19 mg/dL, Creatinine 1,3 mg/dL, Troponin I 7,8 ng/dL, CK-MB 130 U/L, Na+ 140 mmol/L, K+ 3,7 mmol/L, Cl- 100 mmol/L, NT-ProBNP 1980 pg/mL, CRP 110 mg/L</a:t>
            </a:r>
          </a:p>
          <a:p>
            <a:r>
              <a:rPr lang="en-US"/>
              <a:t>Siêu âm tim ghi nhận dãn thất trái LV = 65 mm, hở van 2 lá trung bình do dãn vòng van, giảm động toàn bộ thất trái, giảm động nặng vùng mỏm, chức năng tâm thu thất trái giảm EF 34%, tràn dịch màng phổi 2 bên lượng trung bình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58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9CBFE57CB1B11440BCD12107BCD10307" ma:contentTypeVersion="5" ma:contentTypeDescription="Tạo tài liệu mới." ma:contentTypeScope="" ma:versionID="4e4bb1ddfe6f937350ada0c558630d77">
  <xsd:schema xmlns:xsd="http://www.w3.org/2001/XMLSchema" xmlns:xs="http://www.w3.org/2001/XMLSchema" xmlns:p="http://schemas.microsoft.com/office/2006/metadata/properties" xmlns:ns2="d62cfb88-c9f5-440a-a294-7d451f7acc2d" targetNamespace="http://schemas.microsoft.com/office/2006/metadata/properties" ma:root="true" ma:fieldsID="ac0cd8763850d1f1e8e494b050bc7760" ns2:_="">
    <xsd:import namespace="d62cfb88-c9f5-440a-a294-7d451f7acc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cfb88-c9f5-440a-a294-7d451f7acc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98A9D6-B30D-40D0-B665-9B11F921DD99}"/>
</file>

<file path=customXml/itemProps2.xml><?xml version="1.0" encoding="utf-8"?>
<ds:datastoreItem xmlns:ds="http://schemas.openxmlformats.org/officeDocument/2006/customXml" ds:itemID="{5C00FDB6-7170-4373-A2C9-C69FF3D53D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0B75FC-794D-41D2-96AD-89A43843A0A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Application>Microsoft Office PowerPoint</Application>
  <PresentationFormat>On-screen Show (4:3)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Tình huống lâm sàng</vt:lpstr>
      <vt:lpstr>TẠI CẤP CỨU</vt:lpstr>
      <vt:lpstr>TIỀN CĂN</vt:lpstr>
      <vt:lpstr>CÂU HỎI</vt:lpstr>
      <vt:lpstr>KHÁM</vt:lpstr>
      <vt:lpstr>CÂU HỎI</vt:lpstr>
      <vt:lpstr>CẬN LÂM SÀNG</vt:lpstr>
      <vt:lpstr>CẬN LÂM SÀNG</vt:lpstr>
      <vt:lpstr>CẬN LÂM SÀNG (SAU 3H)</vt:lpstr>
      <vt:lpstr>CẬN LÂM SÀNG</vt:lpstr>
      <vt:lpstr>CÂU HỎI</vt:lpstr>
      <vt:lpstr>GIẢI ĐÁP THẮC MẮC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Tình huống lâm sàng</dc:title>
  <dc:creator>Dr. Tran</dc:creator>
  <cp:revision>1</cp:revision>
  <dcterms:created xsi:type="dcterms:W3CDTF">2021-11-08T16:10:28Z</dcterms:created>
  <dcterms:modified xsi:type="dcterms:W3CDTF">2021-11-21T13:20:54Z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0x0101009CBFE57CB1B11440BCD12107BCD10307</vt:lpwstr>
  </property>
</Properties>
</file>