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xml"/>
  <Override ContentType="application/vnd.openxmlformats-officedocument.drawingml.diagramData+xml" PartName="/ppt/diagrams/data1.xml"/>
  <Override ContentType="application/vnd.ms-office.drawingml.diagramDrawing+xml" PartName="/ppt/diagrams/drawing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p="http://schemas.openxmlformats.org/presentationml/2006/main" xmlns:s="http://schemas.openxmlformats.org/officeDocument/2006/sharedTypes" xmlns:r="http://schemas.openxmlformats.org/officeDocument/2006/relationships">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 r:id="rId23" id="273"/>
    <p:sldId r:id="rId24" id="274"/>
    <p:sldId r:id="rId25" id="275"/>
    <p:sldId r:id="rId26" id="276"/>
    <p:sldId r:id="rId27" id="277"/>
    <p:sldId r:id="rId28" id="278"/>
    <p:sldId r:id="rId29" id="279"/>
    <p:sldId r:id="rId30" id="280"/>
    <p:sldId r:id="rId31" id="281"/>
    <p:sldId r:id="rId32" id="282"/>
    <p:sldId r:id="rId33" id="283"/>
    <p:sldId r:id="rId34" id="284"/>
    <p:sldId r:id="rId35" id="285"/>
    <p:sldId r:id="rId36" id="286"/>
    <p:sldId r:id="rId37" id="287"/>
    <p:sldId r:id="rId38" id="288"/>
    <p:sldId r:id="rId39" id="289"/>
    <p:sldId r:id="rId40" id="290"/>
    <p:sldId r:id="rId41" id="291"/>
    <p:sldId r:id="rId42" id="292"/>
    <p:sldId r:id="rId43" id="293"/>
    <p:sldId r:id="rId44" id="294"/>
    <p:sldId r:id="rId45" id="295"/>
    <p:sldId r:id="rId46" id="296"/>
    <p:sldId r:id="rId47" id="297"/>
    <p:sldId r:id="rId48" id="298"/>
    <p:sldId r:id="rId49" id="299"/>
    <p:sldId r:id="rId50" id="300"/>
    <p:sldId r:id="rId51" id="301"/>
  </p:sldIdLst>
  <p:sldSz cx="9144000" cy="6858000" type="screen4x3"/>
  <p:notesSz xmlns:c="http://schemas.openxmlformats.org/drawingml/2006/chart" xmlns:pic="http://schemas.openxmlformats.org/drawingml/2006/picture" xmlns:dgm="http://schemas.openxmlformats.org/drawingml/2006/diagram" cx="6858000" cy="9144000"/>
  <p:defaultTextStyle xmlns:c="http://schemas.openxmlformats.org/drawingml/2006/chart" xmlns:pic="http://schemas.openxmlformats.org/drawingml/2006/picture" xmlns:dgm="http://schemas.openxmlformats.org/drawingml/2006/diagram">
    <a:defPPr>
      <a:defRPr lang="en-US">
        <a:uFillTx/>
      </a:defRPr>
    </a:defPPr>
    <a:lvl1pPr algn="l" defTabSz="914400" eaLnBrk="1" hangingPunct="1" latinLnBrk="0" marL="0" rtl="0">
      <a:defRPr kern="1200" sz="1800">
        <a:solidFill>
          <a:schemeClr val="tx1"/>
        </a:solidFill>
        <a:uFillTx/>
        <a:latin typeface="+mn-lt"/>
        <a:ea typeface="+mn-ea"/>
        <a:cs typeface="+mn-cs"/>
      </a:defRPr>
    </a:lvl1pPr>
    <a:lvl2pPr algn="l" defTabSz="914400" eaLnBrk="1" hangingPunct="1" latinLnBrk="0" marL="457200" rtl="0">
      <a:defRPr kern="1200" sz="1800">
        <a:solidFill>
          <a:schemeClr val="tx1"/>
        </a:solidFill>
        <a:uFillTx/>
        <a:latin typeface="+mn-lt"/>
        <a:ea typeface="+mn-ea"/>
        <a:cs typeface="+mn-cs"/>
      </a:defRPr>
    </a:lvl2pPr>
    <a:lvl3pPr algn="l" defTabSz="914400" eaLnBrk="1" hangingPunct="1" latinLnBrk="0" marL="914400" rtl="0">
      <a:defRPr kern="1200" sz="1800">
        <a:solidFill>
          <a:schemeClr val="tx1"/>
        </a:solidFill>
        <a:uFillTx/>
        <a:latin typeface="+mn-lt"/>
        <a:ea typeface="+mn-ea"/>
        <a:cs typeface="+mn-cs"/>
      </a:defRPr>
    </a:lvl3pPr>
    <a:lvl4pPr algn="l" defTabSz="914400" eaLnBrk="1" hangingPunct="1" latinLnBrk="0" marL="1371600" rtl="0">
      <a:defRPr kern="1200" sz="1800">
        <a:solidFill>
          <a:schemeClr val="tx1"/>
        </a:solidFill>
        <a:uFillTx/>
        <a:latin typeface="+mn-lt"/>
        <a:ea typeface="+mn-ea"/>
        <a:cs typeface="+mn-cs"/>
      </a:defRPr>
    </a:lvl4pPr>
    <a:lvl5pPr algn="l" defTabSz="914400" eaLnBrk="1" hangingPunct="1" latinLnBrk="0" marL="1828800" rtl="0">
      <a:defRPr kern="1200" sz="1800">
        <a:solidFill>
          <a:schemeClr val="tx1"/>
        </a:solidFill>
        <a:uFillTx/>
        <a:latin typeface="+mn-lt"/>
        <a:ea typeface="+mn-ea"/>
        <a:cs typeface="+mn-cs"/>
      </a:defRPr>
    </a:lvl5pPr>
    <a:lvl6pPr algn="l" defTabSz="914400" eaLnBrk="1" hangingPunct="1" latinLnBrk="0" marL="2286000" rtl="0">
      <a:defRPr kern="1200" sz="1800">
        <a:solidFill>
          <a:schemeClr val="tx1"/>
        </a:solidFill>
        <a:uFillTx/>
        <a:latin typeface="+mn-lt"/>
        <a:ea typeface="+mn-ea"/>
        <a:cs typeface="+mn-cs"/>
      </a:defRPr>
    </a:lvl6pPr>
    <a:lvl7pPr algn="l" defTabSz="914400" eaLnBrk="1" hangingPunct="1" latinLnBrk="0" marL="2743200" rtl="0">
      <a:defRPr kern="1200" sz="1800">
        <a:solidFill>
          <a:schemeClr val="tx1"/>
        </a:solidFill>
        <a:uFillTx/>
        <a:latin typeface="+mn-lt"/>
        <a:ea typeface="+mn-ea"/>
        <a:cs typeface="+mn-cs"/>
      </a:defRPr>
    </a:lvl7pPr>
    <a:lvl8pPr algn="l" defTabSz="914400" eaLnBrk="1" hangingPunct="1" latinLnBrk="0" marL="3200400" rtl="0">
      <a:defRPr kern="1200" sz="1800">
        <a:solidFill>
          <a:schemeClr val="tx1"/>
        </a:solidFill>
        <a:uFillTx/>
        <a:latin typeface="+mn-lt"/>
        <a:ea typeface="+mn-ea"/>
        <a:cs typeface="+mn-cs"/>
      </a:defRPr>
    </a:lvl8pPr>
    <a:lvl9pPr algn="l" defTabSz="914400" eaLnBrk="1" hangingPunct="1" latinLnBrk="0" marL="3657600" rtl="0">
      <a:defRPr kern="1200" sz="1800">
        <a:solidFill>
          <a:schemeClr val="tx1"/>
        </a:solidFill>
        <a:uFillTx/>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s="http://schemas.openxmlformats.org/officeDocument/2006/sharedTypes" xmlns:r="http://schemas.openxmlformats.org/officeDocument/2006/relationships">
  <p:showPr showNarration="1">
    <p:present/>
    <p:sldAll/>
    <p:penClr xmlns:c="http://schemas.openxmlformats.org/drawingml/2006/chart" xmlns:pic="http://schemas.openxmlformats.org/drawingml/2006/picture" xmlns:dgm="http://schemas.openxmlformats.org/drawingml/2006/diagram">
      <a:srgbClr val="FF0000"/>
    </p:penClr>
  </p:showPr>
</p:presentationPr>
</file>

<file path=ppt/tableStyles.xml><?xml version="1.0" encoding="utf-8"?>
<a:tblStyleLst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def="{5C22544A-7EE6-4342-B048-85BDC9FD1C3A}">
  <a:tblStyle styleId="{125E5076-3810-47DD-B79F-674D7AD40C01}" styleName="深色样式 1 - 强调 1">
    <a:wholeTbl>
      <a:tcTxStyle>
        <a:fontRef idx="minor">
          <a:srgbClr val="00000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cmpd="sng" w="25400">
              <a:solidFill>
                <a:schemeClr val="lt1"/>
              </a:solidFill>
            </a:ln>
          </a:left>
        </a:tcBdr>
        <a:fill>
          <a:solidFill>
            <a:schemeClr val="accent1">
              <a:shade val="60000"/>
            </a:schemeClr>
          </a:solidFill>
        </a:fill>
      </a:tcStyle>
    </a:lastCol>
    <a:firstCol>
      <a:tcTxStyle b="on"/>
      <a:tcStyle>
        <a:tcBdr>
          <a:right>
            <a:ln cmpd="sng" w="25400">
              <a:solidFill>
                <a:schemeClr val="lt1"/>
              </a:solidFill>
            </a:ln>
          </a:right>
        </a:tcBdr>
        <a:fill>
          <a:solidFill>
            <a:schemeClr val="accent1">
              <a:shade val="60000"/>
            </a:schemeClr>
          </a:solidFill>
        </a:fill>
      </a:tcStyle>
    </a:firstCol>
    <a:lastRow>
      <a:tcTxStyle b="on"/>
      <a:tcStyle>
        <a:tcBdr>
          <a:top>
            <a:ln cmpd="sng" w="25400">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cmpd="sng" w="25400">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srgbClr val="000000"/>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cmpd="sng" w="38100">
              <a:solidFill>
                <a:schemeClr val="lt1"/>
              </a:solidFill>
            </a:ln>
          </a:top>
        </a:tcBdr>
        <a:fill>
          <a:solidFill>
            <a:schemeClr val="accent1"/>
          </a:solidFill>
        </a:fill>
      </a:tcStyle>
    </a:lastRow>
    <a:firstRow>
      <a:tcTxStyle b="on">
        <a:fontRef idx="minor">
          <a:srgbClr val="000000"/>
        </a:fontRef>
        <a:schemeClr val="lt1"/>
      </a:tcTxStyle>
      <a:tcStyle>
        <a:tcBdr>
          <a:bottom>
            <a:ln cmpd="sng" w="38100">
              <a:solidFill>
                <a:schemeClr val="lt1"/>
              </a:solidFill>
            </a:ln>
          </a:bottom>
        </a:tcBdr>
        <a:fill>
          <a:solidFill>
            <a:schemeClr val="accent1"/>
          </a:solidFill>
        </a:fill>
      </a:tcStyle>
    </a:firstRow>
  </a:tblStyle>
</a:tblStyleLst>
</file>

<file path=ppt/viewProps.xml><?xml version="1.0" encoding="utf-8"?>
<p:viewPr xmlns:a="http://schemas.openxmlformats.org/drawingml/2006/main" xmlns:p="http://schemas.openxmlformats.org/presentationml/2006/main" xmlns:s="http://schemas.openxmlformats.org/officeDocument/2006/sharedTypes" xmlns:r="http://schemas.openxmlformats.org/officeDocument/2006/relationships">
  <p:normalViewPr>
    <p:restoredLeft sz="15620"/>
    <p:restoredTop autoAdjust="0" sz="79218"/>
  </p:normalViewPr>
  <p:slideViewPr>
    <p:cSldViewPr>
      <p:cViewPr varScale="1">
        <p:scale xmlns:c="http://schemas.openxmlformats.org/drawingml/2006/chart" xmlns:pic="http://schemas.openxmlformats.org/drawingml/2006/picture" xmlns:dgm="http://schemas.openxmlformats.org/drawingml/2006/diagram">
          <a:sx d="100" n="37"/>
          <a:sy d="100" n="37"/>
        </p:scale>
        <p:origin xmlns:c="http://schemas.openxmlformats.org/drawingml/2006/chart" xmlns:pic="http://schemas.openxmlformats.org/drawingml/2006/picture" xmlns:dgm="http://schemas.openxmlformats.org/drawingml/2006/diagram" x="1476" y="54"/>
      </p:cViewPr>
      <p:guideLst>
        <p:guide orient="horz" pos="2160"/>
        <p:guide pos="2880"/>
      </p:guideLst>
    </p:cSldViewPr>
  </p:slideViewPr>
  <p:notesTextViewPr>
    <p:cViewPr>
      <p:scale xmlns:c="http://schemas.openxmlformats.org/drawingml/2006/chart" xmlns:pic="http://schemas.openxmlformats.org/drawingml/2006/picture" xmlns:dgm="http://schemas.openxmlformats.org/drawingml/2006/diagram">
        <a:sx d="1" n="1"/>
        <a:sy d="1" n="1"/>
      </p:scale>
      <p:origin xmlns:c="http://schemas.openxmlformats.org/drawingml/2006/chart" xmlns:pic="http://schemas.openxmlformats.org/drawingml/2006/picture" xmlns:dgm="http://schemas.openxmlformats.org/drawingml/2006/diagram" x="0" y="0"/>
    </p:cViewPr>
  </p:notesTextViewPr>
  <p:sorterViewPr>
    <p:cViewPr>
      <p:scale xmlns:c="http://schemas.openxmlformats.org/drawingml/2006/chart" xmlns:pic="http://schemas.openxmlformats.org/drawingml/2006/picture" xmlns:dgm="http://schemas.openxmlformats.org/drawingml/2006/diagram">
        <a:sx d="100" n="100"/>
        <a:sy d="100" n="100"/>
      </p:scale>
      <p:origin xmlns:c="http://schemas.openxmlformats.org/drawingml/2006/chart" xmlns:pic="http://schemas.openxmlformats.org/drawingml/2006/picture" xmlns:dgm="http://schemas.openxmlformats.org/drawingml/2006/diagram" x="0" y="7044"/>
    </p:cViewPr>
  </p:sorterViewPr>
  <p:gridSpacing xmlns:c="http://schemas.openxmlformats.org/drawingml/2006/chart" xmlns:pic="http://schemas.openxmlformats.org/drawingml/2006/picture" xmlns:dgm="http://schemas.openxmlformats.org/drawingml/2006/diagram" cx="76200" cy="76200"/>
</p:viewPr>
</file>

<file path=ppt/_rels/presentation.xml.rels><?xml version="1.0" standalone="yes" ?><Relationships xmlns="http://schemas.openxmlformats.org/package/2006/relationships"><Relationship Id="rId1" Target="presProps.xml" Type="http://schemas.openxmlformats.org/officeDocument/2006/relationships/presProps"></Relationship><Relationship Id="rId2" Target="tableStyles.xml" Type="http://schemas.openxmlformats.org/officeDocument/2006/relationships/tableStyles"></Relationship><Relationship Id="rId3" Target="viewProps.xml" Type="http://schemas.openxmlformats.org/officeDocument/2006/relationships/viewProps"></Relationship><Relationship Id="rId4" Target="slideMasters/slideMaster1.xml" Type="http://schemas.openxmlformats.org/officeDocument/2006/relationships/slideMaster"></Relationship><Relationship Id="rId5" Target="notesMasters/notesMaster1.xml" Type="http://schemas.openxmlformats.org/officeDocument/2006/relationships/notesMaster"></Relationship><Relationship Id="rId6" Target="slides/slide1.xml" Type="http://schemas.openxmlformats.org/officeDocument/2006/relationships/slide"></Relationship><Relationship Id="rId7" Target="slides/slide2.xml" Type="http://schemas.openxmlformats.org/officeDocument/2006/relationships/slide"></Relationship><Relationship Id="rId8" Target="slides/slide3.xml" Type="http://schemas.openxmlformats.org/officeDocument/2006/relationships/slide"></Relationship><Relationship Id="rId9" Target="slides/slide4.xml" Type="http://schemas.openxmlformats.org/officeDocument/2006/relationships/slide"></Relationship><Relationship Id="rId10" Target="slides/slide5.xml" Type="http://schemas.openxmlformats.org/officeDocument/2006/relationships/slide"></Relationship><Relationship Id="rId11" Target="slides/slide6.xml" Type="http://schemas.openxmlformats.org/officeDocument/2006/relationships/slide"></Relationship><Relationship Id="rId12" Target="slides/slide7.xml" Type="http://schemas.openxmlformats.org/officeDocument/2006/relationships/slide"></Relationship><Relationship Id="rId13" Target="slides/slide8.xml" Type="http://schemas.openxmlformats.org/officeDocument/2006/relationships/slide"></Relationship><Relationship Id="rId14" Target="slides/slide9.xml" Type="http://schemas.openxmlformats.org/officeDocument/2006/relationships/slide"></Relationship><Relationship Id="rId15" Target="slides/slide10.xml" Type="http://schemas.openxmlformats.org/officeDocument/2006/relationships/slide"></Relationship><Relationship Id="rId16" Target="slides/slide11.xml" Type="http://schemas.openxmlformats.org/officeDocument/2006/relationships/slide"></Relationship><Relationship Id="rId17" Target="slides/slide12.xml" Type="http://schemas.openxmlformats.org/officeDocument/2006/relationships/slide"></Relationship><Relationship Id="rId18" Target="slides/slide13.xml" Type="http://schemas.openxmlformats.org/officeDocument/2006/relationships/slide"></Relationship><Relationship Id="rId19" Target="slides/slide14.xml" Type="http://schemas.openxmlformats.org/officeDocument/2006/relationships/slide"></Relationship><Relationship Id="rId20" Target="slides/slide15.xml" Type="http://schemas.openxmlformats.org/officeDocument/2006/relationships/slide"></Relationship><Relationship Id="rId21" Target="slides/slide16.xml" Type="http://schemas.openxmlformats.org/officeDocument/2006/relationships/slide"></Relationship><Relationship Id="rId22" Target="slides/slide17.xml" Type="http://schemas.openxmlformats.org/officeDocument/2006/relationships/slide"></Relationship><Relationship Id="rId23" Target="slides/slide18.xml" Type="http://schemas.openxmlformats.org/officeDocument/2006/relationships/slide"></Relationship><Relationship Id="rId24" Target="slides/slide19.xml" Type="http://schemas.openxmlformats.org/officeDocument/2006/relationships/slide"></Relationship><Relationship Id="rId25" Target="slides/slide20.xml" Type="http://schemas.openxmlformats.org/officeDocument/2006/relationships/slide"></Relationship><Relationship Id="rId26" Target="slides/slide21.xml" Type="http://schemas.openxmlformats.org/officeDocument/2006/relationships/slide"></Relationship><Relationship Id="rId27" Target="slides/slide22.xml" Type="http://schemas.openxmlformats.org/officeDocument/2006/relationships/slide"></Relationship><Relationship Id="rId28" Target="slides/slide23.xml" Type="http://schemas.openxmlformats.org/officeDocument/2006/relationships/slide"></Relationship><Relationship Id="rId29" Target="slides/slide24.xml" Type="http://schemas.openxmlformats.org/officeDocument/2006/relationships/slide"></Relationship><Relationship Id="rId30" Target="slides/slide25.xml" Type="http://schemas.openxmlformats.org/officeDocument/2006/relationships/slide"></Relationship><Relationship Id="rId31" Target="slides/slide26.xml" Type="http://schemas.openxmlformats.org/officeDocument/2006/relationships/slide"></Relationship><Relationship Id="rId32" Target="slides/slide27.xml" Type="http://schemas.openxmlformats.org/officeDocument/2006/relationships/slide"></Relationship><Relationship Id="rId33" Target="slides/slide28.xml" Type="http://schemas.openxmlformats.org/officeDocument/2006/relationships/slide"></Relationship><Relationship Id="rId34" Target="slides/slide29.xml" Type="http://schemas.openxmlformats.org/officeDocument/2006/relationships/slide"></Relationship><Relationship Id="rId35" Target="slides/slide30.xml" Type="http://schemas.openxmlformats.org/officeDocument/2006/relationships/slide"></Relationship><Relationship Id="rId36" Target="slides/slide31.xml" Type="http://schemas.openxmlformats.org/officeDocument/2006/relationships/slide"></Relationship><Relationship Id="rId37" Target="slides/slide32.xml" Type="http://schemas.openxmlformats.org/officeDocument/2006/relationships/slide"></Relationship><Relationship Id="rId38" Target="slides/slide33.xml" Type="http://schemas.openxmlformats.org/officeDocument/2006/relationships/slide"></Relationship><Relationship Id="rId39" Target="slides/slide34.xml" Type="http://schemas.openxmlformats.org/officeDocument/2006/relationships/slide"></Relationship><Relationship Id="rId40" Target="slides/slide35.xml" Type="http://schemas.openxmlformats.org/officeDocument/2006/relationships/slide"></Relationship><Relationship Id="rId41" Target="slides/slide36.xml" Type="http://schemas.openxmlformats.org/officeDocument/2006/relationships/slide"></Relationship><Relationship Id="rId42" Target="slides/slide37.xml" Type="http://schemas.openxmlformats.org/officeDocument/2006/relationships/slide"></Relationship><Relationship Id="rId43" Target="slides/slide38.xml" Type="http://schemas.openxmlformats.org/officeDocument/2006/relationships/slide"></Relationship><Relationship Id="rId44" Target="slides/slide39.xml" Type="http://schemas.openxmlformats.org/officeDocument/2006/relationships/slide"></Relationship><Relationship Id="rId45" Target="slides/slide40.xml" Type="http://schemas.openxmlformats.org/officeDocument/2006/relationships/slide"></Relationship><Relationship Id="rId46" Target="slides/slide41.xml" Type="http://schemas.openxmlformats.org/officeDocument/2006/relationships/slide"></Relationship><Relationship Id="rId47" Target="slides/slide42.xml" Type="http://schemas.openxmlformats.org/officeDocument/2006/relationships/slide"></Relationship><Relationship Id="rId48" Target="slides/slide43.xml" Type="http://schemas.openxmlformats.org/officeDocument/2006/relationships/slide"></Relationship><Relationship Id="rId49" Target="slides/slide44.xml" Type="http://schemas.openxmlformats.org/officeDocument/2006/relationships/slide"></Relationship><Relationship Id="rId50" Target="slides/slide45.xml" Type="http://schemas.openxmlformats.org/officeDocument/2006/relationships/slide"></Relationship><Relationship Id="rId51" Target="slides/slide46.xml" Type="http://schemas.openxmlformats.org/officeDocument/2006/relationships/slide"></Relationship><Relationship Id="rId52" Target="theme/theme1.xml" Type="http://schemas.openxmlformats.org/officeDocument/2006/relationships/theme"></Relationship></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a="http://schemas.openxmlformats.org/drawingml/2006/main" xmlns:dgm="http://schemas.openxmlformats.org/drawingml/2006/diagram" xmlns:s="http://schemas.openxmlformats.org/officeDocument/2006/sharedTypes" xmlns:r="http://schemas.openxmlformats.org/officeDocument/2006/relationships">
  <dgm:ptLst>
    <dgm:pt modelId="{8F7E3CD0-A931-4802-B7AD-2FC0B7C16AA0}" type="doc">
      <dgm:prSet loTypeId="urn:microsoft.com/office/officeart/2005/8/layout/chevron2" loCatId="list" qsTypeId="urn:microsoft.com/office/officeart/2005/8/quickstyle/simple1#1" qsCatId="simple" csTypeId="urn:microsoft.com/office/officeart/2005/8/colors/accent1_2#1" csCatId="accent1" phldr="1"/>
      <dgm:spPr/>
      <dgm:t>
        <a:bodyPr/>
        <a:lstStyle/>
        <a:p>
          <a:endParaRPr lang="en-US"/>
        </a:p>
      </dgm:t>
    </dgm:pt>
    <dgm:pt modelId="{50369882-DEBD-459E-AD7A-608BB759E96D}">
      <dgm:prSet phldrT="[Text]"/>
      <dgm:spPr/>
      <dgm:t>
        <a:bodyPr/>
        <a:lstStyle/>
        <a:p>
          <a:r>
            <a:rPr lang="en-US" dirty="0" smtClean="0">
              <a:latin typeface="Arial" panose="020B0604020202020204" pitchFamily="34" charset="0"/>
              <a:cs typeface="Arial" panose="020B0604020202020204" pitchFamily="34" charset="0"/>
            </a:rPr>
            <a:t>LS</a:t>
          </a:r>
          <a:endParaRPr lang="en-US" dirty="0">
            <a:latin typeface="Arial" panose="020B0604020202020204" pitchFamily="34" charset="0"/>
            <a:cs typeface="Arial" panose="020B0604020202020204" pitchFamily="34" charset="0"/>
          </a:endParaRPr>
        </a:p>
      </dgm:t>
    </dgm:pt>
    <dgm:pt modelId="{A2FA8DA7-0B44-48BA-BE34-DC90C0D139B5}" type="parTrans" cxnId="{E78FCC1B-12A9-4D8A-8CD3-FDA36DC1E008}">
      <dgm:prSet/>
      <dgm:spPr/>
      <dgm:t>
        <a:bodyPr/>
        <a:lstStyle/>
        <a:p>
          <a:endParaRPr lang="en-US"/>
        </a:p>
      </dgm:t>
    </dgm:pt>
    <dgm:pt modelId="{6DB14E5B-398B-4B58-B355-77C03B237CCD}" type="sibTrans" cxnId="{E78FCC1B-12A9-4D8A-8CD3-FDA36DC1E008}">
      <dgm:prSet/>
      <dgm:spPr/>
      <dgm:t>
        <a:bodyPr/>
        <a:lstStyle/>
        <a:p>
          <a:endParaRPr lang="en-US"/>
        </a:p>
      </dgm:t>
    </dgm:pt>
    <dgm:pt modelId="{08C4D691-51D1-4CA0-9D0D-F0EC111F969E}">
      <dgm:prSet phldrT="[Text]"/>
      <dgm:spPr/>
      <dgm:t>
        <a:bodyPr/>
        <a:lstStyle/>
        <a:p>
          <a:r>
            <a:rPr lang="en-US" dirty="0" err="1" smtClean="0">
              <a:latin typeface="Arial" panose="020B0604020202020204" pitchFamily="34" charset="0"/>
              <a:cs typeface="Arial" panose="020B0604020202020204" pitchFamily="34" charset="0"/>
            </a:rPr>
            <a:t>Hội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chứng</a:t>
          </a:r>
          <a:r>
            <a:rPr lang="en-US" dirty="0" smtClean="0">
              <a:latin typeface="Arial" panose="020B0604020202020204" pitchFamily="34" charset="0"/>
              <a:cs typeface="Arial" panose="020B0604020202020204" pitchFamily="34" charset="0"/>
            </a:rPr>
            <a:t> 3 </a:t>
          </a:r>
          <a:r>
            <a:rPr lang="en-US" dirty="0" err="1" smtClean="0">
              <a:latin typeface="Arial" panose="020B0604020202020204" pitchFamily="34" charset="0"/>
              <a:cs typeface="Arial" panose="020B0604020202020204" pitchFamily="34" charset="0"/>
            </a:rPr>
            <a:t>giảm</a:t>
          </a:r>
          <a:endParaRPr lang="en-US" dirty="0">
            <a:latin typeface="Arial" panose="020B0604020202020204" pitchFamily="34" charset="0"/>
            <a:cs typeface="Arial" panose="020B0604020202020204" pitchFamily="34" charset="0"/>
          </a:endParaRPr>
        </a:p>
      </dgm:t>
    </dgm:pt>
    <dgm:pt modelId="{F08B5D9C-D0CA-4F84-BE77-79FFDC11EE69}" type="parTrans" cxnId="{2A4B347A-634C-4B60-9149-DAB915452321}">
      <dgm:prSet/>
      <dgm:spPr/>
      <dgm:t>
        <a:bodyPr/>
        <a:lstStyle/>
        <a:p>
          <a:endParaRPr lang="en-US"/>
        </a:p>
      </dgm:t>
    </dgm:pt>
    <dgm:pt modelId="{B7DEDCE0-DDB7-4B7E-B8D6-B646067B3BA8}" type="sibTrans" cxnId="{2A4B347A-634C-4B60-9149-DAB915452321}">
      <dgm:prSet/>
      <dgm:spPr/>
      <dgm:t>
        <a:bodyPr/>
        <a:lstStyle/>
        <a:p>
          <a:endParaRPr lang="en-US"/>
        </a:p>
      </dgm:t>
    </dgm:pt>
    <dgm:pt modelId="{C0C22CD1-3866-4E3B-8AE1-A3D8428DBC43}">
      <dgm:prSet phldrT="[Text]"/>
      <dgm:spPr/>
      <dgm:t>
        <a:bodyPr/>
        <a:lstStyle/>
        <a:p>
          <a:r>
            <a:rPr lang="en-US" dirty="0" smtClean="0">
              <a:latin typeface="Arial" panose="020B0604020202020204" pitchFamily="34" charset="0"/>
              <a:cs typeface="Arial" panose="020B0604020202020204" pitchFamily="34" charset="0"/>
            </a:rPr>
            <a:t>TC </a:t>
          </a:r>
          <a:r>
            <a:rPr lang="en-US" dirty="0" err="1" smtClean="0">
              <a:latin typeface="Arial" panose="020B0604020202020204" pitchFamily="34" charset="0"/>
              <a:cs typeface="Arial" panose="020B0604020202020204" pitchFamily="34" charset="0"/>
            </a:rPr>
            <a:t>kèm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theo</a:t>
          </a:r>
          <a:endParaRPr lang="en-US" dirty="0">
            <a:latin typeface="Arial" panose="020B0604020202020204" pitchFamily="34" charset="0"/>
            <a:cs typeface="Arial" panose="020B0604020202020204" pitchFamily="34" charset="0"/>
          </a:endParaRPr>
        </a:p>
      </dgm:t>
    </dgm:pt>
    <dgm:pt modelId="{B50C9341-BDAA-4D96-B72A-E8CE641C405B}" type="parTrans" cxnId="{1AE6135D-1BA7-4FA4-92D0-25E249A7077E}">
      <dgm:prSet/>
      <dgm:spPr/>
      <dgm:t>
        <a:bodyPr/>
        <a:lstStyle/>
        <a:p>
          <a:endParaRPr lang="en-US"/>
        </a:p>
      </dgm:t>
    </dgm:pt>
    <dgm:pt modelId="{367A30AC-00F0-4E0B-9BC1-D16B6E0541DB}" type="sibTrans" cxnId="{1AE6135D-1BA7-4FA4-92D0-25E249A7077E}">
      <dgm:prSet/>
      <dgm:spPr/>
      <dgm:t>
        <a:bodyPr/>
        <a:lstStyle/>
        <a:p>
          <a:endParaRPr lang="en-US"/>
        </a:p>
      </dgm:t>
    </dgm:pt>
    <dgm:pt modelId="{23276173-80E2-4CDE-AEB3-EB32244C64BC}">
      <dgm:prSet phldrT="[Text]"/>
      <dgm:spPr/>
      <dgm:t>
        <a:bodyPr/>
        <a:lstStyle/>
        <a:p>
          <a:r>
            <a:rPr lang="el-GR" dirty="0" smtClean="0">
              <a:latin typeface="Arial" panose="020B0604020202020204" pitchFamily="34" charset="0"/>
              <a:cs typeface="Arial" panose="020B0604020202020204" pitchFamily="34" charset="0"/>
            </a:rPr>
            <a:t>Δ</a:t>
          </a:r>
          <a:r>
            <a:rPr lang="en-US" dirty="0" smtClean="0">
              <a:latin typeface="Arial" panose="020B0604020202020204" pitchFamily="34" charset="0"/>
              <a:cs typeface="Arial" panose="020B0604020202020204" pitchFamily="34" charset="0"/>
            </a:rPr>
            <a:t> LS</a:t>
          </a:r>
          <a:endParaRPr lang="en-US" dirty="0">
            <a:latin typeface="Arial" panose="020B0604020202020204" pitchFamily="34" charset="0"/>
            <a:cs typeface="Arial" panose="020B0604020202020204" pitchFamily="34" charset="0"/>
          </a:endParaRPr>
        </a:p>
      </dgm:t>
    </dgm:pt>
    <dgm:pt modelId="{A6EDA243-B977-4500-9094-5CC09D835FFB}" type="parTrans" cxnId="{8FD6395B-0C19-4D4A-8EC1-6572AA900871}">
      <dgm:prSet/>
      <dgm:spPr/>
      <dgm:t>
        <a:bodyPr/>
        <a:lstStyle/>
        <a:p>
          <a:endParaRPr lang="en-US"/>
        </a:p>
      </dgm:t>
    </dgm:pt>
    <dgm:pt modelId="{87A5AE0D-23C7-457E-AB35-5D236D69F091}" type="sibTrans" cxnId="{8FD6395B-0C19-4D4A-8EC1-6572AA900871}">
      <dgm:prSet/>
      <dgm:spPr/>
      <dgm:t>
        <a:bodyPr/>
        <a:lstStyle/>
        <a:p>
          <a:endParaRPr lang="en-US"/>
        </a:p>
      </dgm:t>
    </dgm:pt>
    <dgm:pt modelId="{0CF205C3-BAB4-4704-924F-BDDD3281B130}">
      <dgm:prSet phldrT="[Text]"/>
      <dgm:spPr/>
      <dgm:t>
        <a:bodyPr/>
        <a:lstStyle/>
        <a:p>
          <a:r>
            <a:rPr lang="en-US" dirty="0" smtClean="0">
              <a:latin typeface="Arial" panose="020B0604020202020204" pitchFamily="34" charset="0"/>
              <a:cs typeface="Arial" panose="020B0604020202020204" pitchFamily="34" charset="0"/>
            </a:rPr>
            <a:t>TDMP </a:t>
          </a:r>
          <a:r>
            <a:rPr lang="en-US" dirty="0" err="1" smtClean="0">
              <a:latin typeface="Arial" panose="020B0604020202020204" pitchFamily="34" charset="0"/>
              <a:cs typeface="Arial" panose="020B0604020202020204" pitchFamily="34" charset="0"/>
            </a:rPr>
            <a:t>dịch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thấm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dgm:t>
    </dgm:pt>
    <dgm:pt modelId="{CBCBA69E-323F-4D63-9F94-A92C8360F169}" type="parTrans" cxnId="{42C005EA-8E44-488C-AFE0-56C9F4A234AD}">
      <dgm:prSet/>
      <dgm:spPr/>
      <dgm:t>
        <a:bodyPr/>
        <a:lstStyle/>
        <a:p>
          <a:endParaRPr lang="en-US"/>
        </a:p>
      </dgm:t>
    </dgm:pt>
    <dgm:pt modelId="{6722D7AF-CEE2-4F4E-8432-411B867DF834}" type="sibTrans" cxnId="{42C005EA-8E44-488C-AFE0-56C9F4A234AD}">
      <dgm:prSet/>
      <dgm:spPr/>
      <dgm:t>
        <a:bodyPr/>
        <a:lstStyle/>
        <a:p>
          <a:endParaRPr lang="en-US"/>
        </a:p>
      </dgm:t>
    </dgm:pt>
    <dgm:pt modelId="{ADD10068-4636-480A-8DD8-17C3E332BAF6}">
      <dgm:prSet phldrT="[Text]"/>
      <dgm:spPr/>
      <dgm:t>
        <a:bodyPr/>
        <a:lstStyle/>
        <a:p>
          <a:r>
            <a:rPr lang="en-US" dirty="0" smtClean="0">
              <a:latin typeface="Arial" panose="020B0604020202020204" pitchFamily="34" charset="0"/>
              <a:cs typeface="Arial" panose="020B0604020202020204" pitchFamily="34" charset="0"/>
            </a:rPr>
            <a:t>TDMP </a:t>
          </a:r>
          <a:r>
            <a:rPr lang="en-US" dirty="0" err="1" smtClean="0">
              <a:latin typeface="Arial" panose="020B0604020202020204" pitchFamily="34" charset="0"/>
              <a:cs typeface="Arial" panose="020B0604020202020204" pitchFamily="34" charset="0"/>
            </a:rPr>
            <a:t>dịch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Tiết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dgm:t>
    </dgm:pt>
    <dgm:pt modelId="{44F24DA1-620C-485A-85E4-5E8970003BC5}" type="parTrans" cxnId="{F46586CA-1A3B-40AC-8A8B-1B3160DD13D9}">
      <dgm:prSet/>
      <dgm:spPr/>
      <dgm:t>
        <a:bodyPr/>
        <a:lstStyle/>
        <a:p>
          <a:endParaRPr lang="en-US"/>
        </a:p>
      </dgm:t>
    </dgm:pt>
    <dgm:pt modelId="{BEF04344-39CC-423D-8F55-C33F48B6FD57}" type="sibTrans" cxnId="{F46586CA-1A3B-40AC-8A8B-1B3160DD13D9}">
      <dgm:prSet/>
      <dgm:spPr/>
      <dgm:t>
        <a:bodyPr/>
        <a:lstStyle/>
        <a:p>
          <a:endParaRPr lang="en-US"/>
        </a:p>
      </dgm:t>
    </dgm:pt>
    <dgm:pt modelId="{0D4C7B6D-515D-49BB-9D46-3EC2FD498AA7}">
      <dgm:prSet phldrT="[Text]"/>
      <dgm:spPr/>
      <dgm:t>
        <a:bodyPr/>
        <a:lstStyle/>
        <a:p>
          <a:r>
            <a:rPr lang="en-US" dirty="0" smtClean="0">
              <a:latin typeface="Arial" panose="020B0604020202020204" pitchFamily="34" charset="0"/>
              <a:cs typeface="Arial" panose="020B0604020202020204" pitchFamily="34" charset="0"/>
            </a:rPr>
            <a:t>CLS</a:t>
          </a:r>
          <a:endParaRPr lang="en-US" dirty="0">
            <a:latin typeface="Arial" panose="020B0604020202020204" pitchFamily="34" charset="0"/>
            <a:cs typeface="Arial" panose="020B0604020202020204" pitchFamily="34" charset="0"/>
          </a:endParaRPr>
        </a:p>
      </dgm:t>
    </dgm:pt>
    <dgm:pt modelId="{6FD3790E-A1DF-4301-A73C-7EEC7518A0AF}" type="parTrans" cxnId="{B328D50B-2682-4CD7-8D6D-3FE39EC7DFA3}">
      <dgm:prSet/>
      <dgm:spPr/>
      <dgm:t>
        <a:bodyPr/>
        <a:lstStyle/>
        <a:p>
          <a:endParaRPr lang="en-US"/>
        </a:p>
      </dgm:t>
    </dgm:pt>
    <dgm:pt modelId="{39BDC30A-BD28-4415-8E9E-5303C19B20CA}" type="sibTrans" cxnId="{B328D50B-2682-4CD7-8D6D-3FE39EC7DFA3}">
      <dgm:prSet/>
      <dgm:spPr/>
      <dgm:t>
        <a:bodyPr/>
        <a:lstStyle/>
        <a:p>
          <a:endParaRPr lang="en-US"/>
        </a:p>
      </dgm:t>
    </dgm:pt>
    <dgm:pt modelId="{06A64823-2F05-456C-A8C3-06BEE70F4822}">
      <dgm:prSet phldrT="[Text]"/>
      <dgm:spPr/>
      <dgm:t>
        <a:bodyPr/>
        <a:lstStyle/>
        <a:p>
          <a:r>
            <a:rPr lang="el-GR" b="1" dirty="0" smtClean="0">
              <a:latin typeface="Arial" panose="020B0604020202020204" pitchFamily="34" charset="0"/>
              <a:cs typeface="Arial" panose="020B0604020202020204" pitchFamily="34" charset="0"/>
            </a:rPr>
            <a:t>Δ</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Xác</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định</a:t>
          </a:r>
          <a:r>
            <a:rPr lang="en-US" b="1" dirty="0" smtClean="0">
              <a:latin typeface="Arial" panose="020B0604020202020204" pitchFamily="34" charset="0"/>
              <a:cs typeface="Arial" panose="020B0604020202020204" pitchFamily="34" charset="0"/>
            </a:rPr>
            <a:t> TDMP</a:t>
          </a:r>
          <a:endParaRPr lang="en-US" b="1" dirty="0">
            <a:latin typeface="Arial" panose="020B0604020202020204" pitchFamily="34" charset="0"/>
            <a:cs typeface="Arial" panose="020B0604020202020204" pitchFamily="34" charset="0"/>
          </a:endParaRPr>
        </a:p>
      </dgm:t>
    </dgm:pt>
    <dgm:pt modelId="{A4775454-80B0-4057-A2DB-9BCAB406D718}" type="parTrans" cxnId="{A1C7C3DC-6FFB-4F59-9317-516F1BA9935E}">
      <dgm:prSet/>
      <dgm:spPr/>
      <dgm:t>
        <a:bodyPr/>
        <a:lstStyle/>
        <a:p>
          <a:endParaRPr lang="en-US"/>
        </a:p>
      </dgm:t>
    </dgm:pt>
    <dgm:pt modelId="{8712E0D4-248F-4728-B90A-468C97A851A5}" type="sibTrans" cxnId="{A1C7C3DC-6FFB-4F59-9317-516F1BA9935E}">
      <dgm:prSet/>
      <dgm:spPr/>
      <dgm:t>
        <a:bodyPr/>
        <a:lstStyle/>
        <a:p>
          <a:endParaRPr lang="en-US"/>
        </a:p>
      </dgm:t>
    </dgm:pt>
    <dgm:pt modelId="{B878C1F1-53FA-40FA-AB27-FD74EEA8F574}">
      <dgm:prSet phldrT="[Text]"/>
      <dgm:spPr/>
      <dgm:t>
        <a:bodyPr/>
        <a:lstStyle/>
        <a:p>
          <a:r>
            <a:rPr lang="en-US" b="1" dirty="0" err="1" smtClean="0">
              <a:latin typeface="Arial" panose="020B0604020202020204" pitchFamily="34" charset="0"/>
              <a:cs typeface="Arial" panose="020B0604020202020204" pitchFamily="34" charset="0"/>
            </a:rPr>
            <a:t>Dịch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thấm</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Dịch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tiết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Nguyên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nhân</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dgm:t>
    </dgm:pt>
    <dgm:pt modelId="{2DAF38C1-7A0A-4911-B34A-402454E9E962}" type="parTrans" cxnId="{B159BE8E-C358-4CB5-962B-E2A9E3EA205A}">
      <dgm:prSet/>
      <dgm:spPr/>
      <dgm:t>
        <a:bodyPr/>
        <a:lstStyle/>
        <a:p>
          <a:endParaRPr lang="en-US"/>
        </a:p>
      </dgm:t>
    </dgm:pt>
    <dgm:pt modelId="{356BA884-848C-4B00-B18D-E472E28CF169}" type="sibTrans" cxnId="{B159BE8E-C358-4CB5-962B-E2A9E3EA205A}">
      <dgm:prSet/>
      <dgm:spPr/>
      <dgm:t>
        <a:bodyPr/>
        <a:lstStyle/>
        <a:p>
          <a:endParaRPr lang="en-US"/>
        </a:p>
      </dgm:t>
    </dgm:pt>
    <dgm:pt modelId="{3E53D736-EE99-434E-B20A-4D216F06031B}" type="pres">
      <dgm:prSet presAssocID="{8F7E3CD0-A931-4802-B7AD-2FC0B7C16AA0}" presName="linearFlow" presStyleCnt="0">
        <dgm:presLayoutVars>
          <dgm:dir/>
          <dgm:animLvl val="lvl"/>
          <dgm:resizeHandles val="exact"/>
        </dgm:presLayoutVars>
      </dgm:prSet>
      <dgm:spPr/>
      <dgm:t>
        <a:bodyPr/>
        <a:lstStyle/>
        <a:p>
          <a:endParaRPr lang="en-US"/>
        </a:p>
      </dgm:t>
    </dgm:pt>
    <dgm:pt modelId="{1DFF7BD6-E110-4B09-A507-504E9AC37F7B}" type="pres">
      <dgm:prSet presAssocID="{50369882-DEBD-459E-AD7A-608BB759E96D}" presName="composite" presStyleCnt="0"/>
      <dgm:spPr/>
    </dgm:pt>
    <dgm:pt modelId="{49603664-BDB5-424D-83F7-4CDCAE8BE2E4}" type="pres">
      <dgm:prSet presAssocID="{50369882-DEBD-459E-AD7A-608BB759E96D}" presName="parentText" presStyleLbl="alignNode1" presStyleIdx="0" presStyleCnt="3" custLinFactNeighborX="-6836" custLinFactNeighborY="2868">
        <dgm:presLayoutVars>
          <dgm:chMax val="1"/>
          <dgm:bulletEnabled val="1"/>
        </dgm:presLayoutVars>
      </dgm:prSet>
      <dgm:spPr/>
      <dgm:t>
        <a:bodyPr/>
        <a:lstStyle/>
        <a:p>
          <a:endParaRPr lang="en-US"/>
        </a:p>
      </dgm:t>
    </dgm:pt>
    <dgm:pt modelId="{A8AF98BC-515F-4879-8D0F-6BC747CE1A0B}" type="pres">
      <dgm:prSet presAssocID="{50369882-DEBD-459E-AD7A-608BB759E96D}" presName="descendantText" presStyleLbl="alignAcc1" presStyleIdx="0" presStyleCnt="3">
        <dgm:presLayoutVars>
          <dgm:bulletEnabled val="1"/>
        </dgm:presLayoutVars>
      </dgm:prSet>
      <dgm:spPr/>
      <dgm:t>
        <a:bodyPr/>
        <a:lstStyle/>
        <a:p>
          <a:endParaRPr lang="en-US"/>
        </a:p>
      </dgm:t>
    </dgm:pt>
    <dgm:pt modelId="{E1E56750-5916-4913-A434-79BE885CFE69}" type="pres">
      <dgm:prSet presAssocID="{6DB14E5B-398B-4B58-B355-77C03B237CCD}" presName="sp" presStyleCnt="0"/>
      <dgm:spPr/>
    </dgm:pt>
    <dgm:pt modelId="{10A72455-86F7-44CC-BC92-9610FD706CDE}" type="pres">
      <dgm:prSet presAssocID="{23276173-80E2-4CDE-AEB3-EB32244C64BC}" presName="composite" presStyleCnt="0"/>
      <dgm:spPr/>
    </dgm:pt>
    <dgm:pt modelId="{E25E4633-BBFE-4509-8C50-E7224D62A0B1}" type="pres">
      <dgm:prSet presAssocID="{23276173-80E2-4CDE-AEB3-EB32244C64BC}" presName="parentText" presStyleLbl="alignNode1" presStyleIdx="1" presStyleCnt="3" custLinFactNeighborX="0" custLinFactNeighborY="1202">
        <dgm:presLayoutVars>
          <dgm:chMax val="1"/>
          <dgm:bulletEnabled val="1"/>
        </dgm:presLayoutVars>
      </dgm:prSet>
      <dgm:spPr/>
      <dgm:t>
        <a:bodyPr/>
        <a:lstStyle/>
        <a:p>
          <a:endParaRPr lang="en-US"/>
        </a:p>
      </dgm:t>
    </dgm:pt>
    <dgm:pt modelId="{3A2C2CCF-3B24-4B69-A1B2-E4533FA0B2F7}" type="pres">
      <dgm:prSet presAssocID="{23276173-80E2-4CDE-AEB3-EB32244C64BC}" presName="descendantText" presStyleLbl="alignAcc1" presStyleIdx="1" presStyleCnt="3">
        <dgm:presLayoutVars>
          <dgm:bulletEnabled val="1"/>
        </dgm:presLayoutVars>
      </dgm:prSet>
      <dgm:spPr/>
      <dgm:t>
        <a:bodyPr/>
        <a:lstStyle/>
        <a:p>
          <a:endParaRPr lang="en-US"/>
        </a:p>
      </dgm:t>
    </dgm:pt>
    <dgm:pt modelId="{3946E207-229A-46AD-B2C2-45DBD56748C6}" type="pres">
      <dgm:prSet presAssocID="{87A5AE0D-23C7-457E-AB35-5D236D69F091}" presName="sp" presStyleCnt="0"/>
      <dgm:spPr/>
    </dgm:pt>
    <dgm:pt modelId="{225A27BE-D29C-4B4B-8FD3-2E448469EEE4}" type="pres">
      <dgm:prSet presAssocID="{0D4C7B6D-515D-49BB-9D46-3EC2FD498AA7}" presName="composite" presStyleCnt="0"/>
      <dgm:spPr/>
    </dgm:pt>
    <dgm:pt modelId="{FBFD08F1-CD15-4701-8978-6B9C15C7436F}" type="pres">
      <dgm:prSet presAssocID="{0D4C7B6D-515D-49BB-9D46-3EC2FD498AA7}" presName="parentText" presStyleLbl="alignNode1" presStyleIdx="2" presStyleCnt="3">
        <dgm:presLayoutVars>
          <dgm:chMax val="1"/>
          <dgm:bulletEnabled val="1"/>
        </dgm:presLayoutVars>
      </dgm:prSet>
      <dgm:spPr/>
      <dgm:t>
        <a:bodyPr/>
        <a:lstStyle/>
        <a:p>
          <a:endParaRPr lang="en-US"/>
        </a:p>
      </dgm:t>
    </dgm:pt>
    <dgm:pt modelId="{D477BE1C-8A30-42C7-9453-3972AC0D52AB}" type="pres">
      <dgm:prSet presAssocID="{0D4C7B6D-515D-49BB-9D46-3EC2FD498AA7}" presName="descendantText" presStyleLbl="alignAcc1" presStyleIdx="2" presStyleCnt="3" custLinFactNeighborX="397" custLinFactNeighborY="-712">
        <dgm:presLayoutVars>
          <dgm:bulletEnabled val="1"/>
        </dgm:presLayoutVars>
      </dgm:prSet>
      <dgm:spPr/>
      <dgm:t>
        <a:bodyPr/>
        <a:lstStyle/>
        <a:p>
          <a:endParaRPr lang="en-US"/>
        </a:p>
      </dgm:t>
    </dgm:pt>
  </dgm:ptLst>
  <dgm:cxnLst>
    <dgm:cxn modelId="{0BBD153F-0225-4F87-8567-3ADD74128EB6}" type="presOf" srcId="{50369882-DEBD-459E-AD7A-608BB759E96D}" destId="{49603664-BDB5-424D-83F7-4CDCAE8BE2E4}" srcOrd="0" destOrd="0" presId="urn:microsoft.com/office/officeart/2005/8/layout/chevron2"/>
    <dgm:cxn modelId="{A7588A64-50D5-4D17-8563-5DC1566B340F}" type="presOf" srcId="{8F7E3CD0-A931-4802-B7AD-2FC0B7C16AA0}" destId="{3E53D736-EE99-434E-B20A-4D216F06031B}" srcOrd="0" destOrd="0" presId="urn:microsoft.com/office/officeart/2005/8/layout/chevron2"/>
    <dgm:cxn modelId="{1BD38D81-F387-446E-B7D2-D368140654F0}" type="presOf" srcId="{0CF205C3-BAB4-4704-924F-BDDD3281B130}" destId="{3A2C2CCF-3B24-4B69-A1B2-E4533FA0B2F7}" srcOrd="0" destOrd="0" presId="urn:microsoft.com/office/officeart/2005/8/layout/chevron2"/>
    <dgm:cxn modelId="{E979761D-71C2-4EC6-913F-D944BFB3A75E}" type="presOf" srcId="{08C4D691-51D1-4CA0-9D0D-F0EC111F969E}" destId="{A8AF98BC-515F-4879-8D0F-6BC747CE1A0B}" srcOrd="0" destOrd="0" presId="urn:microsoft.com/office/officeart/2005/8/layout/chevron2"/>
    <dgm:cxn modelId="{B9EF7A55-D2A2-4282-8ED9-23791FA6AC37}" type="presOf" srcId="{06A64823-2F05-456C-A8C3-06BEE70F4822}" destId="{D477BE1C-8A30-42C7-9453-3972AC0D52AB}" srcOrd="0" destOrd="0" presId="urn:microsoft.com/office/officeart/2005/8/layout/chevron2"/>
    <dgm:cxn modelId="{28ACD598-7152-4A3D-885B-5561EF3A1E21}" type="presOf" srcId="{ADD10068-4636-480A-8DD8-17C3E332BAF6}" destId="{3A2C2CCF-3B24-4B69-A1B2-E4533FA0B2F7}" srcOrd="0" destOrd="1" presId="urn:microsoft.com/office/officeart/2005/8/layout/chevron2"/>
    <dgm:cxn modelId="{BFEB33EB-DB00-404B-B54B-94390D4CFD10}" type="presOf" srcId="{B878C1F1-53FA-40FA-AB27-FD74EEA8F574}" destId="{D477BE1C-8A30-42C7-9453-3972AC0D52AB}" srcOrd="0" destOrd="1" presId="urn:microsoft.com/office/officeart/2005/8/layout/chevron2"/>
    <dgm:cxn modelId="{79B4CCF5-841F-441A-8A8A-71FE49D73ECB}" type="presOf" srcId="{C0C22CD1-3866-4E3B-8AE1-A3D8428DBC43}" destId="{A8AF98BC-515F-4879-8D0F-6BC747CE1A0B}" srcOrd="0" destOrd="1" presId="urn:microsoft.com/office/officeart/2005/8/layout/chevron2"/>
    <dgm:cxn modelId="{F46586CA-1A3B-40AC-8A8B-1B3160DD13D9}" srcId="{23276173-80E2-4CDE-AEB3-EB32244C64BC}" destId="{ADD10068-4636-480A-8DD8-17C3E332BAF6}" srcOrd="1" destOrd="0" parTransId="{44F24DA1-620C-485A-85E4-5E8970003BC5}" sibTransId="{BEF04344-39CC-423D-8F55-C33F48B6FD57}"/>
    <dgm:cxn modelId="{E78FCC1B-12A9-4D8A-8CD3-FDA36DC1E008}" srcId="{8F7E3CD0-A931-4802-B7AD-2FC0B7C16AA0}" destId="{50369882-DEBD-459E-AD7A-608BB759E96D}" srcOrd="0" destOrd="0" parTransId="{A2FA8DA7-0B44-48BA-BE34-DC90C0D139B5}" sibTransId="{6DB14E5B-398B-4B58-B355-77C03B237CCD}"/>
    <dgm:cxn modelId="{5A9C88DD-7004-4731-9A3F-3B389952149F}" type="presOf" srcId="{23276173-80E2-4CDE-AEB3-EB32244C64BC}" destId="{E25E4633-BBFE-4509-8C50-E7224D62A0B1}" srcOrd="0" destOrd="0" presId="urn:microsoft.com/office/officeart/2005/8/layout/chevron2"/>
    <dgm:cxn modelId="{2A4B347A-634C-4B60-9149-DAB915452321}" srcId="{50369882-DEBD-459E-AD7A-608BB759E96D}" destId="{08C4D691-51D1-4CA0-9D0D-F0EC111F969E}" srcOrd="0" destOrd="0" parTransId="{F08B5D9C-D0CA-4F84-BE77-79FFDC11EE69}" sibTransId="{B7DEDCE0-DDB7-4B7E-B8D6-B646067B3BA8}"/>
    <dgm:cxn modelId="{A1C7C3DC-6FFB-4F59-9317-516F1BA9935E}" srcId="{0D4C7B6D-515D-49BB-9D46-3EC2FD498AA7}" destId="{06A64823-2F05-456C-A8C3-06BEE70F4822}" srcOrd="0" destOrd="0" parTransId="{A4775454-80B0-4057-A2DB-9BCAB406D718}" sibTransId="{8712E0D4-248F-4728-B90A-468C97A851A5}"/>
    <dgm:cxn modelId="{8FD6395B-0C19-4D4A-8EC1-6572AA900871}" srcId="{8F7E3CD0-A931-4802-B7AD-2FC0B7C16AA0}" destId="{23276173-80E2-4CDE-AEB3-EB32244C64BC}" srcOrd="1" destOrd="0" parTransId="{A6EDA243-B977-4500-9094-5CC09D835FFB}" sibTransId="{87A5AE0D-23C7-457E-AB35-5D236D69F091}"/>
    <dgm:cxn modelId="{B328D50B-2682-4CD7-8D6D-3FE39EC7DFA3}" srcId="{8F7E3CD0-A931-4802-B7AD-2FC0B7C16AA0}" destId="{0D4C7B6D-515D-49BB-9D46-3EC2FD498AA7}" srcOrd="2" destOrd="0" parTransId="{6FD3790E-A1DF-4301-A73C-7EEC7518A0AF}" sibTransId="{39BDC30A-BD28-4415-8E9E-5303C19B20CA}"/>
    <dgm:cxn modelId="{42C005EA-8E44-488C-AFE0-56C9F4A234AD}" srcId="{23276173-80E2-4CDE-AEB3-EB32244C64BC}" destId="{0CF205C3-BAB4-4704-924F-BDDD3281B130}" srcOrd="0" destOrd="0" parTransId="{CBCBA69E-323F-4D63-9F94-A92C8360F169}" sibTransId="{6722D7AF-CEE2-4F4E-8432-411B867DF834}"/>
    <dgm:cxn modelId="{B159BE8E-C358-4CB5-962B-E2A9E3EA205A}" srcId="{0D4C7B6D-515D-49BB-9D46-3EC2FD498AA7}" destId="{B878C1F1-53FA-40FA-AB27-FD74EEA8F574}" srcOrd="1" destOrd="0" parTransId="{2DAF38C1-7A0A-4911-B34A-402454E9E962}" sibTransId="{356BA884-848C-4B00-B18D-E472E28CF169}"/>
    <dgm:cxn modelId="{1AE6135D-1BA7-4FA4-92D0-25E249A7077E}" srcId="{50369882-DEBD-459E-AD7A-608BB759E96D}" destId="{C0C22CD1-3866-4E3B-8AE1-A3D8428DBC43}" srcOrd="1" destOrd="0" parTransId="{B50C9341-BDAA-4D96-B72A-E8CE641C405B}" sibTransId="{367A30AC-00F0-4E0B-9BC1-D16B6E0541DB}"/>
    <dgm:cxn modelId="{F2693AFE-0EC0-4E44-8043-CE94F2AF2FD9}" type="presOf" srcId="{0D4C7B6D-515D-49BB-9D46-3EC2FD498AA7}" destId="{FBFD08F1-CD15-4701-8978-6B9C15C7436F}" srcOrd="0" destOrd="0" presId="urn:microsoft.com/office/officeart/2005/8/layout/chevron2"/>
    <dgm:cxn modelId="{D0F52BFC-CF01-42A7-B0CF-E10DA35E8A54}" type="presParOf" srcId="{3E53D736-EE99-434E-B20A-4D216F06031B}" destId="{1DFF7BD6-E110-4B09-A507-504E9AC37F7B}" srcOrd="0" destOrd="0" presId="urn:microsoft.com/office/officeart/2005/8/layout/chevron2"/>
    <dgm:cxn modelId="{20CE264F-AF1D-4E97-BD50-826EF9A08E8F}" type="presParOf" srcId="{1DFF7BD6-E110-4B09-A507-504E9AC37F7B}" destId="{49603664-BDB5-424D-83F7-4CDCAE8BE2E4}" srcOrd="0" destOrd="0" presId="urn:microsoft.com/office/officeart/2005/8/layout/chevron2"/>
    <dgm:cxn modelId="{7F73BECC-5DE1-453A-92B3-B0F2319ABD38}" type="presParOf" srcId="{1DFF7BD6-E110-4B09-A507-504E9AC37F7B}" destId="{A8AF98BC-515F-4879-8D0F-6BC747CE1A0B}" srcOrd="1" destOrd="0" presId="urn:microsoft.com/office/officeart/2005/8/layout/chevron2"/>
    <dgm:cxn modelId="{111A01F6-AA53-4335-A4C1-3212A670355B}" type="presParOf" srcId="{3E53D736-EE99-434E-B20A-4D216F06031B}" destId="{E1E56750-5916-4913-A434-79BE885CFE69}" srcOrd="1" destOrd="0" presId="urn:microsoft.com/office/officeart/2005/8/layout/chevron2"/>
    <dgm:cxn modelId="{61E40467-DE57-4548-B769-A1347DDB6D03}" type="presParOf" srcId="{3E53D736-EE99-434E-B20A-4D216F06031B}" destId="{10A72455-86F7-44CC-BC92-9610FD706CDE}" srcOrd="2" destOrd="0" presId="urn:microsoft.com/office/officeart/2005/8/layout/chevron2"/>
    <dgm:cxn modelId="{60130426-877B-49A3-83BE-FAD7727630D2}" type="presParOf" srcId="{10A72455-86F7-44CC-BC92-9610FD706CDE}" destId="{E25E4633-BBFE-4509-8C50-E7224D62A0B1}" srcOrd="0" destOrd="0" presId="urn:microsoft.com/office/officeart/2005/8/layout/chevron2"/>
    <dgm:cxn modelId="{35DECF22-D9C5-45E4-BA6C-2BE78BCB37DF}" type="presParOf" srcId="{10A72455-86F7-44CC-BC92-9610FD706CDE}" destId="{3A2C2CCF-3B24-4B69-A1B2-E4533FA0B2F7}" srcOrd="1" destOrd="0" presId="urn:microsoft.com/office/officeart/2005/8/layout/chevron2"/>
    <dgm:cxn modelId="{4EC4EB32-57CA-40C9-BA7F-057D266A7D57}" type="presParOf" srcId="{3E53D736-EE99-434E-B20A-4D216F06031B}" destId="{3946E207-229A-46AD-B2C2-45DBD56748C6}" srcOrd="3" destOrd="0" presId="urn:microsoft.com/office/officeart/2005/8/layout/chevron2"/>
    <dgm:cxn modelId="{AF723713-DE06-4BE1-BD5E-4542B913EE78}" type="presParOf" srcId="{3E53D736-EE99-434E-B20A-4D216F06031B}" destId="{225A27BE-D29C-4B4B-8FD3-2E448469EEE4}" srcOrd="4" destOrd="0" presId="urn:microsoft.com/office/officeart/2005/8/layout/chevron2"/>
    <dgm:cxn modelId="{90D875C1-0CBD-4DD1-94A3-617AFF07E4EA}" type="presParOf" srcId="{225A27BE-D29C-4B4B-8FD3-2E448469EEE4}" destId="{FBFD08F1-CD15-4701-8978-6B9C15C7436F}" srcOrd="0" destOrd="0" presId="urn:microsoft.com/office/officeart/2005/8/layout/chevron2"/>
    <dgm:cxn modelId="{E53065F5-AFA8-4408-9B75-C339A477594D}" type="presParOf" srcId="{225A27BE-D29C-4B4B-8FD3-2E448469EEE4}" destId="{D477BE1C-8A30-42C7-9453-3972AC0D52AB}" srcOrd="1" destOrd="0" presId="urn:microsoft.com/office/officeart/2005/8/layout/chevron2"/>
  </dgm:cxnLst>
  <dgm:bg/>
  <dgm:whole/>
  <dgm:extLst>
    <a:ext xmlns:dsp="http://schemas.microsoft.com/office/drawing/2008/diagram" uri="http://schemas.microsoft.com/office/drawing/2008/diagram">
      <dsp:dataModelExt minVer="http://schemas.openxmlformats.org/drawingml/2006/diagram" relId="rId6"/>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03664-BDB5-424D-83F7-4CDCAE8BE2E4}">
      <dsp:nvSpPr>
        <dsp:cNvPr id="0" name=""/>
        <dsp:cNvSpPr/>
      </dsp:nvSpPr>
      <dsp:spPr>
        <a:xfrm rot="5400000">
          <a:off x="-238868" y="284914"/>
          <a:ext cx="1592456" cy="111471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latin typeface="Arial" panose="020B0604020202020204" pitchFamily="34" charset="0"/>
              <a:cs typeface="Arial" panose="020B0604020202020204" pitchFamily="34" charset="0"/>
            </a:rPr>
            <a:t>LS</a:t>
          </a:r>
          <a:endParaRPr lang="en-US" sz="3300" kern="1200" dirty="0">
            <a:latin typeface="Arial" panose="020B0604020202020204" pitchFamily="34" charset="0"/>
            <a:cs typeface="Arial" panose="020B0604020202020204" pitchFamily="34" charset="0"/>
          </a:endParaRPr>
        </a:p>
      </dsp:txBody>
      <dsp:txXfrm rot="-5400000">
        <a:off x="1" y="603406"/>
        <a:ext cx="1114719" cy="477737"/>
      </dsp:txXfrm>
    </dsp:sp>
    <dsp:sp modelId="{A8AF98BC-515F-4879-8D0F-6BC747CE1A0B}">
      <dsp:nvSpPr>
        <dsp:cNvPr id="0" name=""/>
        <dsp:cNvSpPr/>
      </dsp:nvSpPr>
      <dsp:spPr>
        <a:xfrm rot="5400000">
          <a:off x="4154611" y="-3039517"/>
          <a:ext cx="1035096" cy="711488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err="1" smtClean="0">
              <a:latin typeface="Arial" panose="020B0604020202020204" pitchFamily="34" charset="0"/>
              <a:cs typeface="Arial" panose="020B0604020202020204" pitchFamily="34" charset="0"/>
            </a:rPr>
            <a:t>Hội</a:t>
          </a:r>
          <a:r>
            <a:rPr lang="en-US" sz="2900" kern="1200" dirty="0" smtClean="0">
              <a:latin typeface="Arial" panose="020B0604020202020204" pitchFamily="34" charset="0"/>
              <a:cs typeface="Arial" panose="020B0604020202020204" pitchFamily="34" charset="0"/>
            </a:rPr>
            <a:t> </a:t>
          </a:r>
          <a:r>
            <a:rPr lang="en-US" sz="2900" kern="1200" dirty="0" err="1" smtClean="0">
              <a:latin typeface="Arial" panose="020B0604020202020204" pitchFamily="34" charset="0"/>
              <a:cs typeface="Arial" panose="020B0604020202020204" pitchFamily="34" charset="0"/>
            </a:rPr>
            <a:t>chứng</a:t>
          </a:r>
          <a:r>
            <a:rPr lang="en-US" sz="2900" kern="1200" dirty="0" smtClean="0">
              <a:latin typeface="Arial" panose="020B0604020202020204" pitchFamily="34" charset="0"/>
              <a:cs typeface="Arial" panose="020B0604020202020204" pitchFamily="34" charset="0"/>
            </a:rPr>
            <a:t> 3 </a:t>
          </a:r>
          <a:r>
            <a:rPr lang="en-US" sz="2900" kern="1200" dirty="0" err="1" smtClean="0">
              <a:latin typeface="Arial" panose="020B0604020202020204" pitchFamily="34" charset="0"/>
              <a:cs typeface="Arial" panose="020B0604020202020204" pitchFamily="34" charset="0"/>
            </a:rPr>
            <a:t>giảm</a:t>
          </a:r>
          <a:endParaRPr lang="en-US" sz="2900" kern="1200" dirty="0">
            <a:latin typeface="Arial" panose="020B0604020202020204" pitchFamily="34" charset="0"/>
            <a:cs typeface="Arial" panose="020B0604020202020204" pitchFamily="34" charset="0"/>
          </a:endParaRPr>
        </a:p>
        <a:p>
          <a:pPr marL="285750" lvl="1" indent="-285750" algn="l" defTabSz="1289050">
            <a:lnSpc>
              <a:spcPct val="90000"/>
            </a:lnSpc>
            <a:spcBef>
              <a:spcPct val="0"/>
            </a:spcBef>
            <a:spcAft>
              <a:spcPct val="15000"/>
            </a:spcAft>
            <a:buChar char="••"/>
          </a:pPr>
          <a:r>
            <a:rPr lang="en-US" sz="2900" kern="1200" dirty="0" smtClean="0">
              <a:latin typeface="Arial" panose="020B0604020202020204" pitchFamily="34" charset="0"/>
              <a:cs typeface="Arial" panose="020B0604020202020204" pitchFamily="34" charset="0"/>
            </a:rPr>
            <a:t>TC </a:t>
          </a:r>
          <a:r>
            <a:rPr lang="en-US" sz="2900" kern="1200" dirty="0" err="1" smtClean="0">
              <a:latin typeface="Arial" panose="020B0604020202020204" pitchFamily="34" charset="0"/>
              <a:cs typeface="Arial" panose="020B0604020202020204" pitchFamily="34" charset="0"/>
            </a:rPr>
            <a:t>kèm</a:t>
          </a:r>
          <a:r>
            <a:rPr lang="en-US" sz="2900" kern="1200" dirty="0" smtClean="0">
              <a:latin typeface="Arial" panose="020B0604020202020204" pitchFamily="34" charset="0"/>
              <a:cs typeface="Arial" panose="020B0604020202020204" pitchFamily="34" charset="0"/>
            </a:rPr>
            <a:t> </a:t>
          </a:r>
          <a:r>
            <a:rPr lang="en-US" sz="2900" kern="1200" dirty="0" err="1" smtClean="0">
              <a:latin typeface="Arial" panose="020B0604020202020204" pitchFamily="34" charset="0"/>
              <a:cs typeface="Arial" panose="020B0604020202020204" pitchFamily="34" charset="0"/>
            </a:rPr>
            <a:t>theo</a:t>
          </a:r>
          <a:endParaRPr lang="en-US" sz="2900" kern="1200" dirty="0">
            <a:latin typeface="Arial" panose="020B0604020202020204" pitchFamily="34" charset="0"/>
            <a:cs typeface="Arial" panose="020B0604020202020204" pitchFamily="34" charset="0"/>
          </a:endParaRPr>
        </a:p>
      </dsp:txBody>
      <dsp:txXfrm rot="-5400000">
        <a:off x="1114720" y="50903"/>
        <a:ext cx="7064351" cy="934038"/>
      </dsp:txXfrm>
    </dsp:sp>
    <dsp:sp modelId="{E25E4633-BBFE-4509-8C50-E7224D62A0B1}">
      <dsp:nvSpPr>
        <dsp:cNvPr id="0" name=""/>
        <dsp:cNvSpPr/>
      </dsp:nvSpPr>
      <dsp:spPr>
        <a:xfrm rot="5400000">
          <a:off x="-238868" y="1656499"/>
          <a:ext cx="1592456" cy="111471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l-GR" sz="3300" kern="1200" dirty="0" smtClean="0">
              <a:latin typeface="Arial" panose="020B0604020202020204" pitchFamily="34" charset="0"/>
              <a:cs typeface="Arial" panose="020B0604020202020204" pitchFamily="34" charset="0"/>
            </a:rPr>
            <a:t>Δ</a:t>
          </a:r>
          <a:r>
            <a:rPr lang="en-US" sz="3300" kern="1200" dirty="0" smtClean="0">
              <a:latin typeface="Arial" panose="020B0604020202020204" pitchFamily="34" charset="0"/>
              <a:cs typeface="Arial" panose="020B0604020202020204" pitchFamily="34" charset="0"/>
            </a:rPr>
            <a:t> LS</a:t>
          </a:r>
          <a:endParaRPr lang="en-US" sz="3300" kern="1200" dirty="0">
            <a:latin typeface="Arial" panose="020B0604020202020204" pitchFamily="34" charset="0"/>
            <a:cs typeface="Arial" panose="020B0604020202020204" pitchFamily="34" charset="0"/>
          </a:endParaRPr>
        </a:p>
      </dsp:txBody>
      <dsp:txXfrm rot="-5400000">
        <a:off x="1" y="1974991"/>
        <a:ext cx="1114719" cy="477737"/>
      </dsp:txXfrm>
    </dsp:sp>
    <dsp:sp modelId="{3A2C2CCF-3B24-4B69-A1B2-E4533FA0B2F7}">
      <dsp:nvSpPr>
        <dsp:cNvPr id="0" name=""/>
        <dsp:cNvSpPr/>
      </dsp:nvSpPr>
      <dsp:spPr>
        <a:xfrm rot="5400000">
          <a:off x="4154611" y="-1641401"/>
          <a:ext cx="1035096" cy="711488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smtClean="0">
              <a:latin typeface="Arial" panose="020B0604020202020204" pitchFamily="34" charset="0"/>
              <a:cs typeface="Arial" panose="020B0604020202020204" pitchFamily="34" charset="0"/>
            </a:rPr>
            <a:t>TDMP </a:t>
          </a:r>
          <a:r>
            <a:rPr lang="en-US" sz="2900" kern="1200" dirty="0" err="1" smtClean="0">
              <a:latin typeface="Arial" panose="020B0604020202020204" pitchFamily="34" charset="0"/>
              <a:cs typeface="Arial" panose="020B0604020202020204" pitchFamily="34" charset="0"/>
            </a:rPr>
            <a:t>dịch</a:t>
          </a:r>
          <a:r>
            <a:rPr lang="en-US" sz="2900" kern="1200" dirty="0" smtClean="0">
              <a:latin typeface="Arial" panose="020B0604020202020204" pitchFamily="34" charset="0"/>
              <a:cs typeface="Arial" panose="020B0604020202020204" pitchFamily="34" charset="0"/>
            </a:rPr>
            <a:t> </a:t>
          </a:r>
          <a:r>
            <a:rPr lang="en-US" sz="2900" kern="1200" dirty="0" err="1" smtClean="0">
              <a:latin typeface="Arial" panose="020B0604020202020204" pitchFamily="34" charset="0"/>
              <a:cs typeface="Arial" panose="020B0604020202020204" pitchFamily="34" charset="0"/>
            </a:rPr>
            <a:t>thấm</a:t>
          </a:r>
          <a:r>
            <a:rPr lang="en-US" sz="2900" kern="1200" dirty="0" smtClean="0">
              <a:latin typeface="Arial" panose="020B0604020202020204" pitchFamily="34" charset="0"/>
              <a:cs typeface="Arial" panose="020B0604020202020204" pitchFamily="34" charset="0"/>
            </a:rPr>
            <a:t>?</a:t>
          </a:r>
          <a:endParaRPr lang="en-US" sz="2900" kern="1200" dirty="0">
            <a:latin typeface="Arial" panose="020B0604020202020204" pitchFamily="34" charset="0"/>
            <a:cs typeface="Arial" panose="020B0604020202020204" pitchFamily="34" charset="0"/>
          </a:endParaRPr>
        </a:p>
        <a:p>
          <a:pPr marL="285750" lvl="1" indent="-285750" algn="l" defTabSz="1289050">
            <a:lnSpc>
              <a:spcPct val="90000"/>
            </a:lnSpc>
            <a:spcBef>
              <a:spcPct val="0"/>
            </a:spcBef>
            <a:spcAft>
              <a:spcPct val="15000"/>
            </a:spcAft>
            <a:buChar char="••"/>
          </a:pPr>
          <a:r>
            <a:rPr lang="en-US" sz="2900" kern="1200" dirty="0" smtClean="0">
              <a:latin typeface="Arial" panose="020B0604020202020204" pitchFamily="34" charset="0"/>
              <a:cs typeface="Arial" panose="020B0604020202020204" pitchFamily="34" charset="0"/>
            </a:rPr>
            <a:t>TDMP </a:t>
          </a:r>
          <a:r>
            <a:rPr lang="en-US" sz="2900" kern="1200" dirty="0" err="1" smtClean="0">
              <a:latin typeface="Arial" panose="020B0604020202020204" pitchFamily="34" charset="0"/>
              <a:cs typeface="Arial" panose="020B0604020202020204" pitchFamily="34" charset="0"/>
            </a:rPr>
            <a:t>dịch</a:t>
          </a:r>
          <a:r>
            <a:rPr lang="en-US" sz="2900" kern="1200" dirty="0" smtClean="0">
              <a:latin typeface="Arial" panose="020B0604020202020204" pitchFamily="34" charset="0"/>
              <a:cs typeface="Arial" panose="020B0604020202020204" pitchFamily="34" charset="0"/>
            </a:rPr>
            <a:t> </a:t>
          </a:r>
          <a:r>
            <a:rPr lang="en-US" sz="2900" kern="1200" dirty="0" err="1" smtClean="0">
              <a:latin typeface="Arial" panose="020B0604020202020204" pitchFamily="34" charset="0"/>
              <a:cs typeface="Arial" panose="020B0604020202020204" pitchFamily="34" charset="0"/>
            </a:rPr>
            <a:t>Tiết</a:t>
          </a:r>
          <a:r>
            <a:rPr lang="en-US" sz="2900" kern="1200" dirty="0" smtClean="0">
              <a:latin typeface="Arial" panose="020B0604020202020204" pitchFamily="34" charset="0"/>
              <a:cs typeface="Arial" panose="020B0604020202020204" pitchFamily="34" charset="0"/>
            </a:rPr>
            <a:t>?</a:t>
          </a:r>
          <a:endParaRPr lang="en-US" sz="2900" kern="1200" dirty="0">
            <a:latin typeface="Arial" panose="020B0604020202020204" pitchFamily="34" charset="0"/>
            <a:cs typeface="Arial" panose="020B0604020202020204" pitchFamily="34" charset="0"/>
          </a:endParaRPr>
        </a:p>
      </dsp:txBody>
      <dsp:txXfrm rot="-5400000">
        <a:off x="1114720" y="1449019"/>
        <a:ext cx="7064351" cy="934038"/>
      </dsp:txXfrm>
    </dsp:sp>
    <dsp:sp modelId="{FBFD08F1-CD15-4701-8978-6B9C15C7436F}">
      <dsp:nvSpPr>
        <dsp:cNvPr id="0" name=""/>
        <dsp:cNvSpPr/>
      </dsp:nvSpPr>
      <dsp:spPr>
        <a:xfrm rot="5400000">
          <a:off x="-238868" y="3035474"/>
          <a:ext cx="1592456" cy="111471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latin typeface="Arial" panose="020B0604020202020204" pitchFamily="34" charset="0"/>
              <a:cs typeface="Arial" panose="020B0604020202020204" pitchFamily="34" charset="0"/>
            </a:rPr>
            <a:t>CLS</a:t>
          </a:r>
          <a:endParaRPr lang="en-US" sz="3300" kern="1200" dirty="0">
            <a:latin typeface="Arial" panose="020B0604020202020204" pitchFamily="34" charset="0"/>
            <a:cs typeface="Arial" panose="020B0604020202020204" pitchFamily="34" charset="0"/>
          </a:endParaRPr>
        </a:p>
      </dsp:txBody>
      <dsp:txXfrm rot="-5400000">
        <a:off x="1" y="3353966"/>
        <a:ext cx="1114719" cy="477737"/>
      </dsp:txXfrm>
    </dsp:sp>
    <dsp:sp modelId="{D477BE1C-8A30-42C7-9453-3972AC0D52AB}">
      <dsp:nvSpPr>
        <dsp:cNvPr id="0" name=""/>
        <dsp:cNvSpPr/>
      </dsp:nvSpPr>
      <dsp:spPr>
        <a:xfrm rot="5400000">
          <a:off x="4154611" y="-250655"/>
          <a:ext cx="1035096" cy="7114880"/>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l-GR" sz="2900" b="1" kern="1200" dirty="0" smtClean="0">
              <a:latin typeface="Arial" panose="020B0604020202020204" pitchFamily="34" charset="0"/>
              <a:cs typeface="Arial" panose="020B0604020202020204" pitchFamily="34" charset="0"/>
            </a:rPr>
            <a:t>Δ</a:t>
          </a:r>
          <a:r>
            <a:rPr lang="en-US" sz="2900" b="1" kern="1200" dirty="0" smtClean="0">
              <a:latin typeface="Arial" panose="020B0604020202020204" pitchFamily="34" charset="0"/>
              <a:cs typeface="Arial" panose="020B0604020202020204" pitchFamily="34" charset="0"/>
            </a:rPr>
            <a:t> </a:t>
          </a:r>
          <a:r>
            <a:rPr lang="en-US" sz="2900" b="1" kern="1200" dirty="0" err="1" smtClean="0">
              <a:latin typeface="Arial" panose="020B0604020202020204" pitchFamily="34" charset="0"/>
              <a:cs typeface="Arial" panose="020B0604020202020204" pitchFamily="34" charset="0"/>
            </a:rPr>
            <a:t>Xác</a:t>
          </a:r>
          <a:r>
            <a:rPr lang="en-US" sz="2900" b="1" kern="1200" dirty="0" smtClean="0">
              <a:latin typeface="Arial" panose="020B0604020202020204" pitchFamily="34" charset="0"/>
              <a:cs typeface="Arial" panose="020B0604020202020204" pitchFamily="34" charset="0"/>
            </a:rPr>
            <a:t> </a:t>
          </a:r>
          <a:r>
            <a:rPr lang="en-US" sz="2900" b="1" kern="1200" dirty="0" err="1" smtClean="0">
              <a:latin typeface="Arial" panose="020B0604020202020204" pitchFamily="34" charset="0"/>
              <a:cs typeface="Arial" panose="020B0604020202020204" pitchFamily="34" charset="0"/>
            </a:rPr>
            <a:t>định</a:t>
          </a:r>
          <a:r>
            <a:rPr lang="en-US" sz="2900" b="1" kern="1200" dirty="0" smtClean="0">
              <a:latin typeface="Arial" panose="020B0604020202020204" pitchFamily="34" charset="0"/>
              <a:cs typeface="Arial" panose="020B0604020202020204" pitchFamily="34" charset="0"/>
            </a:rPr>
            <a:t> TDMP</a:t>
          </a:r>
          <a:endParaRPr lang="en-US" sz="2900" b="1" kern="1200" dirty="0">
            <a:latin typeface="Arial" panose="020B0604020202020204" pitchFamily="34" charset="0"/>
            <a:cs typeface="Arial" panose="020B0604020202020204" pitchFamily="34" charset="0"/>
          </a:endParaRPr>
        </a:p>
        <a:p>
          <a:pPr marL="285750" lvl="1" indent="-285750" algn="l" defTabSz="1289050">
            <a:lnSpc>
              <a:spcPct val="90000"/>
            </a:lnSpc>
            <a:spcBef>
              <a:spcPct val="0"/>
            </a:spcBef>
            <a:spcAft>
              <a:spcPct val="15000"/>
            </a:spcAft>
            <a:buChar char="••"/>
          </a:pPr>
          <a:r>
            <a:rPr lang="en-US" sz="2900" b="1" kern="1200" dirty="0" err="1" smtClean="0">
              <a:latin typeface="Arial" panose="020B0604020202020204" pitchFamily="34" charset="0"/>
              <a:cs typeface="Arial" panose="020B0604020202020204" pitchFamily="34" charset="0"/>
            </a:rPr>
            <a:t>Dịch</a:t>
          </a:r>
          <a:r>
            <a:rPr lang="en-US" sz="2900" b="1" kern="1200" dirty="0" smtClean="0">
              <a:latin typeface="Arial" panose="020B0604020202020204" pitchFamily="34" charset="0"/>
              <a:cs typeface="Arial" panose="020B0604020202020204" pitchFamily="34" charset="0"/>
            </a:rPr>
            <a:t> </a:t>
          </a:r>
          <a:r>
            <a:rPr lang="en-US" sz="2900" b="1" kern="1200" dirty="0" err="1" smtClean="0">
              <a:latin typeface="Arial" panose="020B0604020202020204" pitchFamily="34" charset="0"/>
              <a:cs typeface="Arial" panose="020B0604020202020204" pitchFamily="34" charset="0"/>
            </a:rPr>
            <a:t>thấm</a:t>
          </a:r>
          <a:r>
            <a:rPr lang="en-US" sz="2900" b="1" kern="1200" dirty="0" smtClean="0">
              <a:latin typeface="Arial" panose="020B0604020202020204" pitchFamily="34" charset="0"/>
              <a:cs typeface="Arial" panose="020B0604020202020204" pitchFamily="34" charset="0"/>
            </a:rPr>
            <a:t>? </a:t>
          </a:r>
          <a:r>
            <a:rPr lang="en-US" sz="2900" b="1" kern="1200" dirty="0" err="1" smtClean="0">
              <a:latin typeface="Arial" panose="020B0604020202020204" pitchFamily="34" charset="0"/>
              <a:cs typeface="Arial" panose="020B0604020202020204" pitchFamily="34" charset="0"/>
            </a:rPr>
            <a:t>Dịch</a:t>
          </a:r>
          <a:r>
            <a:rPr lang="en-US" sz="2900" b="1" kern="1200" dirty="0" smtClean="0">
              <a:latin typeface="Arial" panose="020B0604020202020204" pitchFamily="34" charset="0"/>
              <a:cs typeface="Arial" panose="020B0604020202020204" pitchFamily="34" charset="0"/>
            </a:rPr>
            <a:t> </a:t>
          </a:r>
          <a:r>
            <a:rPr lang="en-US" sz="2900" b="1" kern="1200" dirty="0" err="1" smtClean="0">
              <a:latin typeface="Arial" panose="020B0604020202020204" pitchFamily="34" charset="0"/>
              <a:cs typeface="Arial" panose="020B0604020202020204" pitchFamily="34" charset="0"/>
            </a:rPr>
            <a:t>tiết</a:t>
          </a:r>
          <a:r>
            <a:rPr lang="en-US" sz="2900" b="1" kern="1200" dirty="0" smtClean="0">
              <a:latin typeface="Arial" panose="020B0604020202020204" pitchFamily="34" charset="0"/>
              <a:cs typeface="Arial" panose="020B0604020202020204" pitchFamily="34" charset="0"/>
            </a:rPr>
            <a:t>? </a:t>
          </a:r>
          <a:r>
            <a:rPr lang="en-US" sz="2900" b="1" kern="1200" dirty="0" err="1" smtClean="0">
              <a:latin typeface="Arial" panose="020B0604020202020204" pitchFamily="34" charset="0"/>
              <a:cs typeface="Arial" panose="020B0604020202020204" pitchFamily="34" charset="0"/>
            </a:rPr>
            <a:t>Nguyên</a:t>
          </a:r>
          <a:r>
            <a:rPr lang="en-US" sz="2900" b="1" kern="1200" dirty="0" smtClean="0">
              <a:latin typeface="Arial" panose="020B0604020202020204" pitchFamily="34" charset="0"/>
              <a:cs typeface="Arial" panose="020B0604020202020204" pitchFamily="34" charset="0"/>
            </a:rPr>
            <a:t> </a:t>
          </a:r>
          <a:r>
            <a:rPr lang="en-US" sz="2900" b="1" kern="1200" dirty="0" err="1" smtClean="0">
              <a:latin typeface="Arial" panose="020B0604020202020204" pitchFamily="34" charset="0"/>
              <a:cs typeface="Arial" panose="020B0604020202020204" pitchFamily="34" charset="0"/>
            </a:rPr>
            <a:t>nhân</a:t>
          </a:r>
          <a:r>
            <a:rPr lang="en-US" sz="2900" kern="1200" dirty="0" smtClean="0">
              <a:latin typeface="Arial" panose="020B0604020202020204" pitchFamily="34" charset="0"/>
              <a:cs typeface="Arial" panose="020B0604020202020204" pitchFamily="34" charset="0"/>
            </a:rPr>
            <a:t>?</a:t>
          </a:r>
          <a:endParaRPr lang="en-US" sz="2900" kern="1200" dirty="0">
            <a:latin typeface="Arial" panose="020B0604020202020204" pitchFamily="34" charset="0"/>
            <a:cs typeface="Arial" panose="020B0604020202020204" pitchFamily="34" charset="0"/>
          </a:endParaRPr>
        </a:p>
      </dsp:txBody>
      <dsp:txXfrm rot="-5400000">
        <a:off x="1114720" y="2839765"/>
        <a:ext cx="7064351" cy="9340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standalone="yes" ?><Relationships xmlns="http://schemas.openxmlformats.org/package/2006/relationships"><Relationship Id="rId1" Target="../theme/theme2.xml" Type="http://schemas.openxmlformats.org/officeDocument/2006/relationships/theme"></Relationship></Relationships>
</file>

<file path=ppt/notesMasters/notesMaster1.xml><?xml version="1.0" encoding="utf-8"?>
<p:notes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1">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Header Placeholder 1"/>
          <p:cNvSpPr xmlns:c="http://schemas.openxmlformats.org/drawingml/2006/chart" xmlns:pic="http://schemas.openxmlformats.org/drawingml/2006/picture" xmlns:dgm="http://schemas.openxmlformats.org/drawingml/2006/diagram">
            <a:spLocks noGrp="1"/>
          </p:cNvSpPr>
          <p:nvPr>
            <p:ph sz="quarter" type="hdr"/>
          </p:nvPr>
        </p:nvSpPr>
        <p:spPr xmlns:c="http://schemas.openxmlformats.org/drawingml/2006/chart" xmlns:pic="http://schemas.openxmlformats.org/drawingml/2006/picture" xmlns:dgm="http://schemas.openxmlformats.org/drawingml/2006/diagram">
          <a:xfrm>
            <a:off x="0" y="0"/>
            <a:ext cx="2971800" cy="45720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l">
              <a:defRPr sz="1200">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 type="dt"/>
          </p:nvPr>
        </p:nvSpPr>
        <p:spPr xmlns:c="http://schemas.openxmlformats.org/drawingml/2006/chart" xmlns:pic="http://schemas.openxmlformats.org/drawingml/2006/picture" xmlns:dgm="http://schemas.openxmlformats.org/drawingml/2006/diagram">
          <a:xfrm>
            <a:off x="3884613" y="0"/>
            <a:ext cx="2971800" cy="45720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lvl1pPr algn="r">
              <a:defRPr sz="1200">
                <a:uFillTx/>
              </a:defRPr>
            </a:lvl1pPr>
          </a:lstStyle>
          <a:p>
            <a:fld id="{2C5E1BE8-480E-4425-9C19-D80F419F9263}"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4" name="Slide Image Placeholder 3"/>
          <p:cNvSpPr xmlns:c="http://schemas.openxmlformats.org/drawingml/2006/chart" xmlns:pic="http://schemas.openxmlformats.org/drawingml/2006/picture" xmlns:dgm="http://schemas.openxmlformats.org/drawingml/2006/diagram">
            <a:spLocks noChangeAspect="1" noGrp="1" noRot="1"/>
          </p:cNvSpPr>
          <p:nvPr>
            <p:ph idx="2" type="sldImg"/>
          </p:nvPr>
        </p:nvSpPr>
        <p:spPr xmlns:c="http://schemas.openxmlformats.org/drawingml/2006/chart" xmlns:pic="http://schemas.openxmlformats.org/drawingml/2006/picture" xmlns:dgm="http://schemas.openxmlformats.org/drawingml/2006/diagram">
          <a:xfrm>
            <a:off x="1143000" y="685800"/>
            <a:ext cx="4572000" cy="3429000"/>
          </a:xfrm>
          <a:prstGeom prst="rect">
            <a:avLst/>
          </a:prstGeom>
          <a:noFill/>
          <a:ln w="12700">
            <a:solidFill>
              <a:srgbClr val="000000"/>
            </a:solidFill>
          </a:ln>
        </p:spPr>
        <p:txBody xmlns:c="http://schemas.openxmlformats.org/drawingml/2006/chart" xmlns:pic="http://schemas.openxmlformats.org/drawingml/2006/picture" xmlns:dgm="http://schemas.openxmlformats.org/drawingml/2006/diagram">
          <a:bodyPr anchor="ctr" bIns="45720" lIns="91440" rIns="91440" rtlCol="0" tIns="45720" vert="horz"/>
          <a:lstStyle/>
          <a:p>
            <a:endParaRPr lang="en-US">
              <a:uFillTx/>
            </a:endParaRPr>
          </a:p>
        </p:txBody>
      </p:sp>
      <p:sp>
        <p:nvSpPr>
          <p:cNvPr xmlns:c="http://schemas.openxmlformats.org/drawingml/2006/chart" xmlns:pic="http://schemas.openxmlformats.org/drawingml/2006/picture" xmlns:dgm="http://schemas.openxmlformats.org/drawingml/2006/diagram" id="5" name="Notes Placeholder 4"/>
          <p:cNvSpPr xmlns:c="http://schemas.openxmlformats.org/drawingml/2006/chart" xmlns:pic="http://schemas.openxmlformats.org/drawingml/2006/picture" xmlns:dgm="http://schemas.openxmlformats.org/drawingml/2006/diagram">
            <a:spLocks noGrp="1"/>
          </p:cNvSpPr>
          <p:nvPr>
            <p:ph idx="3" sz="quarter" type="body"/>
          </p:nvPr>
        </p:nvSpPr>
        <p:spPr xmlns:c="http://schemas.openxmlformats.org/drawingml/2006/chart" xmlns:pic="http://schemas.openxmlformats.org/drawingml/2006/picture" xmlns:dgm="http://schemas.openxmlformats.org/drawingml/2006/diagram">
          <a:xfrm>
            <a:off x="685800" y="4343400"/>
            <a:ext cx="5486400" cy="4114800"/>
          </a:xfrm>
          <a:prstGeom prst="rect">
            <a:avLst/>
          </a:prstGeom>
        </p:spPr>
        <p:txBody xmlns:c="http://schemas.openxmlformats.org/drawingml/2006/chart" xmlns:pic="http://schemas.openxmlformats.org/drawingml/2006/picture" xmlns:dgm="http://schemas.openxmlformats.org/drawingml/2006/diagram">
          <a:bodyPr bIns="45720" lIns="91440" rIns="91440" rtlCol="0" tIns="45720" vert="horz"/>
          <a:lstStyle/>
          <a:p>
            <a:pPr lvl="0"/>
            <a:r>
              <a:rPr lang="en-US" smtClean="0">
                <a:uFillTx/>
              </a:rPr>
              <a:t>Click to edit Master text styles</a:t>
            </a:r>
          </a:p>
          <a:p>
            <a:pPr lvl="1"/>
            <a:r>
              <a:rPr lang="en-US" smtClean="0">
                <a:uFillTx/>
              </a:rPr>
              <a:t>Second level</a:t>
            </a:r>
          </a:p>
          <a:p>
            <a:pPr lvl="2"/>
            <a:r>
              <a:rPr lang="en-US" smtClean="0">
                <a:uFillTx/>
              </a:rPr>
              <a:t>Third level</a:t>
            </a:r>
          </a:p>
          <a:p>
            <a:pPr lvl="3"/>
            <a:r>
              <a:rPr lang="en-US" smtClean="0">
                <a:uFillTx/>
              </a:rPr>
              <a:t>Fourth level</a:t>
            </a:r>
          </a:p>
          <a:p>
            <a:pPr lvl="4"/>
            <a:r>
              <a:rPr lang="en-US" smtClean="0">
                <a:uFillTx/>
              </a:rPr>
              <a:t>Fifth level</a:t>
            </a:r>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4" sz="quarter" type="ftr"/>
          </p:nvPr>
        </p:nvSpPr>
        <p:spPr xmlns:c="http://schemas.openxmlformats.org/drawingml/2006/chart" xmlns:pic="http://schemas.openxmlformats.org/drawingml/2006/picture" xmlns:dgm="http://schemas.openxmlformats.org/drawingml/2006/diagram">
          <a:xfrm>
            <a:off x="0" y="8685213"/>
            <a:ext cx="2971800" cy="457200"/>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l">
              <a:defRPr sz="1200">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5" sz="quarter" type="sldNum"/>
          </p:nvPr>
        </p:nvSpPr>
        <p:spPr xmlns:c="http://schemas.openxmlformats.org/drawingml/2006/chart" xmlns:pic="http://schemas.openxmlformats.org/drawingml/2006/picture" xmlns:dgm="http://schemas.openxmlformats.org/drawingml/2006/diagram">
          <a:xfrm>
            <a:off x="3884613" y="8685213"/>
            <a:ext cx="2971800" cy="457200"/>
          </a:xfrm>
          <a:prstGeom prst="rect">
            <a:avLst/>
          </a:prstGeom>
        </p:spPr>
        <p:txBody xmlns:c="http://schemas.openxmlformats.org/drawingml/2006/chart" xmlns:pic="http://schemas.openxmlformats.org/drawingml/2006/picture" xmlns:dgm="http://schemas.openxmlformats.org/drawingml/2006/diagram">
          <a:bodyPr anchor="b" bIns="45720" lIns="91440" rIns="91440" rtlCol="0" tIns="45720" vert="horz"/>
          <a:lstStyle>
            <a:lvl1pPr algn="r">
              <a:defRPr sz="1200">
                <a:uFillTx/>
              </a:defRPr>
            </a:lvl1pPr>
          </a:lstStyle>
          <a:p>
            <a:fld id="{FE6AC84A-320B-43DB-8702-41191042D445}" type="slidenum">
              <a:rPr lang="en-US" smtClean="0">
                <a:uFillTx/>
              </a:rPr>
              <a:t>‹#›</a:t>
            </a:fld>
            <a:endParaRPr lang="en-US">
              <a:uFillTx/>
            </a:endParaRPr>
          </a:p>
        </p:txBody>
      </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notesStyle xmlns:c="http://schemas.openxmlformats.org/drawingml/2006/chart" xmlns:pic="http://schemas.openxmlformats.org/drawingml/2006/picture" xmlns:dgm="http://schemas.openxmlformats.org/drawingml/2006/diagram">
    <a:lvl1pPr algn="l" defTabSz="914400" eaLnBrk="1" hangingPunct="1" latinLnBrk="0" marL="0" rtl="0">
      <a:defRPr kern="1200" sz="1200">
        <a:solidFill>
          <a:schemeClr val="tx1"/>
        </a:solidFill>
        <a:uFillTx/>
        <a:latin typeface="+mn-lt"/>
        <a:ea typeface="+mn-ea"/>
        <a:cs typeface="+mn-cs"/>
      </a:defRPr>
    </a:lvl1pPr>
    <a:lvl2pPr algn="l" defTabSz="914400" eaLnBrk="1" hangingPunct="1" latinLnBrk="0" marL="457200" rtl="0">
      <a:defRPr kern="1200" sz="1200">
        <a:solidFill>
          <a:schemeClr val="tx1"/>
        </a:solidFill>
        <a:uFillTx/>
        <a:latin typeface="+mn-lt"/>
        <a:ea typeface="+mn-ea"/>
        <a:cs typeface="+mn-cs"/>
      </a:defRPr>
    </a:lvl2pPr>
    <a:lvl3pPr algn="l" defTabSz="914400" eaLnBrk="1" hangingPunct="1" latinLnBrk="0" marL="914400" rtl="0">
      <a:defRPr kern="1200" sz="1200">
        <a:solidFill>
          <a:schemeClr val="tx1"/>
        </a:solidFill>
        <a:uFillTx/>
        <a:latin typeface="+mn-lt"/>
        <a:ea typeface="+mn-ea"/>
        <a:cs typeface="+mn-cs"/>
      </a:defRPr>
    </a:lvl3pPr>
    <a:lvl4pPr algn="l" defTabSz="914400" eaLnBrk="1" hangingPunct="1" latinLnBrk="0" marL="1371600" rtl="0">
      <a:defRPr kern="1200" sz="1200">
        <a:solidFill>
          <a:schemeClr val="tx1"/>
        </a:solidFill>
        <a:uFillTx/>
        <a:latin typeface="+mn-lt"/>
        <a:ea typeface="+mn-ea"/>
        <a:cs typeface="+mn-cs"/>
      </a:defRPr>
    </a:lvl4pPr>
    <a:lvl5pPr algn="l" defTabSz="914400" eaLnBrk="1" hangingPunct="1" latinLnBrk="0" marL="1828800" rtl="0">
      <a:defRPr kern="1200" sz="1200">
        <a:solidFill>
          <a:schemeClr val="tx1"/>
        </a:solidFill>
        <a:uFillTx/>
        <a:latin typeface="+mn-lt"/>
        <a:ea typeface="+mn-ea"/>
        <a:cs typeface="+mn-cs"/>
      </a:defRPr>
    </a:lvl5pPr>
    <a:lvl6pPr algn="l" defTabSz="914400" eaLnBrk="1" hangingPunct="1" latinLnBrk="0" marL="2286000" rtl="0">
      <a:defRPr kern="1200" sz="1200">
        <a:solidFill>
          <a:schemeClr val="tx1"/>
        </a:solidFill>
        <a:uFillTx/>
        <a:latin typeface="+mn-lt"/>
        <a:ea typeface="+mn-ea"/>
        <a:cs typeface="+mn-cs"/>
      </a:defRPr>
    </a:lvl6pPr>
    <a:lvl7pPr algn="l" defTabSz="914400" eaLnBrk="1" hangingPunct="1" latinLnBrk="0" marL="2743200" rtl="0">
      <a:defRPr kern="1200" sz="1200">
        <a:solidFill>
          <a:schemeClr val="tx1"/>
        </a:solidFill>
        <a:uFillTx/>
        <a:latin typeface="+mn-lt"/>
        <a:ea typeface="+mn-ea"/>
        <a:cs typeface="+mn-cs"/>
      </a:defRPr>
    </a:lvl7pPr>
    <a:lvl8pPr algn="l" defTabSz="914400" eaLnBrk="1" hangingPunct="1" latinLnBrk="0" marL="3200400" rtl="0">
      <a:defRPr kern="1200" sz="1200">
        <a:solidFill>
          <a:schemeClr val="tx1"/>
        </a:solidFill>
        <a:uFillTx/>
        <a:latin typeface="+mn-lt"/>
        <a:ea typeface="+mn-ea"/>
        <a:cs typeface="+mn-cs"/>
      </a:defRPr>
    </a:lvl8pPr>
    <a:lvl9pPr algn="l" defTabSz="914400" eaLnBrk="1" hangingPunct="1" latinLnBrk="0" marL="3657600" rtl="0">
      <a:defRPr kern="1200" sz="1200">
        <a:solidFill>
          <a:schemeClr val="tx1"/>
        </a:solidFill>
        <a:uFillTx/>
        <a:latin typeface="+mn-lt"/>
        <a:ea typeface="+mn-ea"/>
        <a:cs typeface="+mn-cs"/>
      </a:defRPr>
    </a:lvl9pPr>
  </p:notesStyle>
</p:notesMaster>
</file>

<file path=ppt/notesSlides/_rels/notesSlide1.xml.rels><?xml version="1.0" standalone="yes" ?><Relationships xmlns="http://schemas.openxmlformats.org/package/2006/relationships"><Relationship Id="rId1" Target="../slides/slide13.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2.xml.rels><?xml version="1.0" standalone="yes" ?><Relationships xmlns="http://schemas.openxmlformats.org/package/2006/relationships"><Relationship Id="rId1" Target="../slides/slide15.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3.xml.rels><?xml version="1.0" standalone="yes" ?><Relationships xmlns="http://schemas.openxmlformats.org/package/2006/relationships"><Relationship Id="rId1" Target="../slides/slide2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4.xml.rels><?xml version="1.0" standalone="yes" ?><Relationships xmlns="http://schemas.openxmlformats.org/package/2006/relationships"><Relationship Id="rId1" Target="../slides/slide29.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5.xml.rels><?xml version="1.0" standalone="yes" ?><Relationships xmlns="http://schemas.openxmlformats.org/package/2006/relationships"><Relationship Id="rId1" Target="../slides/slide30.xml" Type="http://schemas.openxmlformats.org/officeDocument/2006/relationships/slide"></Relationship><Relationship Id="rId2" Target="../notesMasters/notesMaster1.xml" Type="http://schemas.openxmlformats.org/officeDocument/2006/relationships/notesMaster"></Relationship></Relationships>
</file>

<file path=ppt/notesSlides/_rels/notesSlide6.xml.rels><?xml version="1.0" standalone="yes" ?><Relationships xmlns="http://schemas.openxmlformats.org/package/2006/relationships"><Relationship Id="rId1" Target="../slides/slide31.xml" Type="http://schemas.openxmlformats.org/officeDocument/2006/relationships/slide"></Relationship><Relationship Id="rId2" Target="../notesMasters/notesMaster1.xml" Type="http://schemas.openxmlformats.org/officeDocument/2006/relationships/notesMaster"></Relationship></Relationships>
</file>

<file path=ppt/notesSlides/notesSlide1.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lvl="1"/>
            <a:r>
              <a:rPr dirty="0" lang="el-GR" smtClean="0">
                <a:uFillTx/>
                <a:latin panose="02020603050405020304" typeface="Times New Roman"/>
                <a:cs panose="02020603050405020304" typeface="Times New Roman"/>
              </a:rPr>
              <a:t>Δ</a:t>
            </a:r>
            <a:r>
              <a:rPr dirty="0" lang="en-US" smtClean="0">
                <a:uFillTx/>
              </a:rPr>
              <a:t> -</a:t>
            </a:r>
            <a:r>
              <a:rPr dirty="0" err="1" lang="en-US" smtClean="0">
                <a:uFillTx/>
              </a:rPr>
              <a:t>dùng</a:t>
            </a:r>
            <a:r>
              <a:rPr dirty="0" lang="en-US" smtClean="0">
                <a:uFillTx/>
              </a:rPr>
              <a:t> </a:t>
            </a:r>
            <a:r>
              <a:rPr dirty="0" err="1" lang="en-US" smtClean="0">
                <a:uFillTx/>
              </a:rPr>
              <a:t>kim</a:t>
            </a:r>
            <a:r>
              <a:rPr dirty="0" lang="en-US" smtClean="0">
                <a:uFillTx/>
              </a:rPr>
              <a:t>: (21G) syringe, 50 ml.</a:t>
            </a:r>
          </a:p>
          <a:p>
            <a:pPr lvl="1"/>
            <a:r>
              <a:rPr dirty="0" lang="en-US" smtClean="0">
                <a:uFillTx/>
              </a:rPr>
              <a:t>SA </a:t>
            </a:r>
            <a:r>
              <a:rPr dirty="0" err="1" lang="en-US" smtClean="0">
                <a:uFillTx/>
              </a:rPr>
              <a:t>tại</a:t>
            </a:r>
            <a:r>
              <a:rPr dirty="0" lang="en-US" smtClean="0">
                <a:uFillTx/>
              </a:rPr>
              <a:t> </a:t>
            </a:r>
            <a:r>
              <a:rPr dirty="0" err="1" lang="en-US" smtClean="0">
                <a:uFillTx/>
              </a:rPr>
              <a:t>gường</a:t>
            </a:r>
            <a:r>
              <a:rPr dirty="0" lang="en-US" smtClean="0">
                <a:uFillTx/>
              </a:rPr>
              <a:t> </a:t>
            </a:r>
            <a:r>
              <a:rPr dirty="0" lang="en-US" smtClean="0">
                <a:uFillTx/>
                <a:sym charset="2" panose="05000000000000000000" pitchFamily="2" typeface="Wingdings"/>
              </a:rPr>
              <a:t> </a:t>
            </a:r>
            <a:r>
              <a:rPr dirty="0" err="1" lang="en-US" smtClean="0">
                <a:uFillTx/>
                <a:sym charset="2" panose="05000000000000000000" pitchFamily="2" typeface="Wingdings"/>
              </a:rPr>
              <a:t>tăng</a:t>
            </a:r>
            <a:r>
              <a:rPr dirty="0" lang="en-US" smtClean="0">
                <a:uFillTx/>
                <a:sym charset="2" panose="05000000000000000000" pitchFamily="2" typeface="Wingdings"/>
              </a:rPr>
              <a:t> </a:t>
            </a:r>
            <a:r>
              <a:rPr dirty="0" err="1" lang="en-US" smtClean="0">
                <a:uFillTx/>
                <a:sym charset="2" panose="05000000000000000000" pitchFamily="2" typeface="Wingdings"/>
              </a:rPr>
              <a:t>thành</a:t>
            </a:r>
            <a:r>
              <a:rPr dirty="0" lang="en-US" smtClean="0">
                <a:uFillTx/>
                <a:sym charset="2" panose="05000000000000000000" pitchFamily="2" typeface="Wingdings"/>
              </a:rPr>
              <a:t> </a:t>
            </a:r>
            <a:r>
              <a:rPr dirty="0" err="1" lang="en-US" smtClean="0">
                <a:uFillTx/>
                <a:sym charset="2" panose="05000000000000000000" pitchFamily="2" typeface="Wingdings"/>
              </a:rPr>
              <a:t>công</a:t>
            </a:r>
            <a:r>
              <a:rPr dirty="0" lang="en-US" smtClean="0">
                <a:uFillTx/>
                <a:sym charset="2" panose="05000000000000000000" pitchFamily="2" typeface="Wingdings"/>
              </a:rPr>
              <a:t>, </a:t>
            </a:r>
            <a:r>
              <a:rPr dirty="0" err="1" lang="en-US" smtClean="0">
                <a:uFillTx/>
                <a:sym charset="2" panose="05000000000000000000" pitchFamily="2" typeface="Wingdings"/>
              </a:rPr>
              <a:t>giảm</a:t>
            </a:r>
            <a:r>
              <a:rPr dirty="0" lang="en-US" smtClean="0">
                <a:uFillTx/>
                <a:sym charset="2" panose="05000000000000000000" pitchFamily="2" typeface="Wingdings"/>
              </a:rPr>
              <a:t> </a:t>
            </a:r>
            <a:r>
              <a:rPr dirty="0" err="1" lang="en-US" smtClean="0">
                <a:uFillTx/>
                <a:sym charset="2" panose="05000000000000000000" pitchFamily="2" typeface="Wingdings"/>
              </a:rPr>
              <a:t>biến</a:t>
            </a:r>
            <a:r>
              <a:rPr dirty="0" lang="en-US" smtClean="0">
                <a:uFillTx/>
                <a:sym charset="2" panose="05000000000000000000" pitchFamily="2" typeface="Wingdings"/>
              </a:rPr>
              <a:t> </a:t>
            </a:r>
            <a:r>
              <a:rPr dirty="0" err="1" lang="en-US" smtClean="0">
                <a:uFillTx/>
                <a:sym charset="2" panose="05000000000000000000" pitchFamily="2" typeface="Wingdings"/>
              </a:rPr>
              <a:t>chứng</a:t>
            </a:r>
            <a:r>
              <a:rPr dirty="0" lang="en-US" smtClean="0">
                <a:uFillTx/>
                <a:sym charset="2" panose="05000000000000000000" pitchFamily="2" typeface="Wingdings"/>
              </a:rPr>
              <a:t> ( TKMP) -</a:t>
            </a:r>
            <a:r>
              <a:rPr dirty="0" lang="en-US" smtClean="0">
                <a:uFillTx/>
              </a:rPr>
              <a:t>(B)</a:t>
            </a: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FE6AC84A-320B-43DB-8702-41191042D445}" type="slidenum">
              <a:rPr lang="en-US" smtClean="0">
                <a:uFillTx/>
              </a:rPr>
              <a:t>13</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2.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1" dirty="0" i="0" kern="1200" lang="en-US" smtClean="0" sz="1200">
                <a:solidFill>
                  <a:schemeClr val="tx1"/>
                </a:solidFill>
                <a:effectLst/>
                <a:uFillTx/>
                <a:latin typeface="+mn-lt"/>
                <a:ea typeface="+mn-ea"/>
                <a:cs typeface="+mn-cs"/>
              </a:rPr>
              <a:t>LA </a:t>
            </a:r>
            <a:r>
              <a:rPr b="1" dirty="0" err="1" i="0" kern="1200" lang="en-US" smtClean="0" sz="1200">
                <a:solidFill>
                  <a:schemeClr val="tx1"/>
                </a:solidFill>
                <a:effectLst/>
                <a:uFillTx/>
                <a:latin typeface="+mn-lt"/>
                <a:ea typeface="+mn-ea"/>
                <a:cs typeface="+mn-cs"/>
              </a:rPr>
              <a:t>thoracoscopy</a:t>
            </a:r>
            <a:r>
              <a:rPr b="1" dirty="0" i="0" kern="1200" lang="en-US" smtClean="0" sz="1200">
                <a:solidFill>
                  <a:schemeClr val="tx1"/>
                </a:solidFill>
                <a:effectLst/>
                <a:uFillTx/>
                <a:latin typeface="+mn-lt"/>
                <a:ea typeface="+mn-ea"/>
                <a:cs typeface="+mn-cs"/>
              </a:rPr>
              <a:t>:</a:t>
            </a:r>
            <a:r>
              <a:rPr b="1" baseline="0" dirty="0" i="0" kern="1200" lang="en-US" smtClean="0" sz="1200">
                <a:solidFill>
                  <a:schemeClr val="tx1"/>
                </a:solidFill>
                <a:effectLst/>
                <a:uFillTx/>
                <a:latin typeface="+mn-lt"/>
                <a:ea typeface="+mn-ea"/>
                <a:cs typeface="+mn-cs"/>
              </a:rPr>
              <a:t> </a:t>
            </a:r>
            <a:r>
              <a:rPr b="1" dirty="0" i="0" kern="1200" lang="en-US" smtClean="0" sz="1200">
                <a:solidFill>
                  <a:schemeClr val="tx1"/>
                </a:solidFill>
                <a:effectLst/>
                <a:uFillTx/>
                <a:latin typeface="+mn-lt"/>
                <a:ea typeface="+mn-ea"/>
                <a:cs typeface="+mn-cs"/>
              </a:rPr>
              <a:t>Local </a:t>
            </a:r>
            <a:r>
              <a:rPr b="1" dirty="0" err="1" i="0" kern="1200" lang="en-US" smtClean="0" sz="1200">
                <a:solidFill>
                  <a:schemeClr val="tx1"/>
                </a:solidFill>
                <a:effectLst/>
                <a:uFillTx/>
                <a:latin typeface="+mn-lt"/>
                <a:ea typeface="+mn-ea"/>
                <a:cs typeface="+mn-cs"/>
              </a:rPr>
              <a:t>anaesthetic</a:t>
            </a:r>
            <a:r>
              <a:rPr b="1" dirty="0" i="0" kern="1200" lang="en-US" smtClean="0" sz="1200">
                <a:solidFill>
                  <a:schemeClr val="tx1"/>
                </a:solidFill>
                <a:effectLst/>
                <a:uFillTx/>
                <a:latin typeface="+mn-lt"/>
                <a:ea typeface="+mn-ea"/>
                <a:cs typeface="+mn-cs"/>
              </a:rPr>
              <a:t> </a:t>
            </a:r>
            <a:r>
              <a:rPr b="1" dirty="0" err="1" i="0" kern="1200" lang="en-US" smtClean="0" sz="1200">
                <a:solidFill>
                  <a:schemeClr val="tx1"/>
                </a:solidFill>
                <a:effectLst/>
                <a:uFillTx/>
                <a:latin typeface="+mn-lt"/>
                <a:ea typeface="+mn-ea"/>
                <a:cs typeface="+mn-cs"/>
              </a:rPr>
              <a:t>thoracoscopy</a:t>
            </a:r>
            <a:endParaRPr b="1" dirty="0" i="0" kern="1200" lang="en-US" smtClean="0" sz="1200">
              <a:solidFill>
                <a:schemeClr val="tx1"/>
              </a:solidFill>
              <a:effectLst/>
              <a:uFillTx/>
              <a:latin typeface="+mn-lt"/>
              <a:ea typeface="+mn-ea"/>
              <a:cs typeface="+mn-cs"/>
            </a:endParaRPr>
          </a:p>
          <a:p>
            <a:r>
              <a:rPr b="1" dirty="0" i="0" kern="1200" lang="en-US" smtClean="0" sz="1200">
                <a:solidFill>
                  <a:schemeClr val="tx1"/>
                </a:solidFill>
                <a:effectLst/>
                <a:uFillTx/>
                <a:latin typeface="+mn-lt"/>
                <a:ea typeface="+mn-ea"/>
                <a:cs typeface="+mn-cs"/>
              </a:rPr>
              <a:t>VATS:</a:t>
            </a:r>
            <a:r>
              <a:rPr b="1" baseline="0" dirty="0" i="0" kern="1200" lang="en-US" smtClean="0" sz="1200">
                <a:solidFill>
                  <a:schemeClr val="tx1"/>
                </a:solidFill>
                <a:effectLst/>
                <a:uFillTx/>
                <a:latin typeface="+mn-lt"/>
                <a:ea typeface="+mn-ea"/>
                <a:cs typeface="+mn-cs"/>
              </a:rPr>
              <a:t> </a:t>
            </a:r>
            <a:r>
              <a:rPr b="0" dirty="0" i="0" kern="1200" lang="en-US" smtClean="0" sz="1200">
                <a:solidFill>
                  <a:schemeClr val="tx1"/>
                </a:solidFill>
                <a:effectLst/>
                <a:uFillTx/>
                <a:latin typeface="+mn-lt"/>
                <a:ea typeface="+mn-ea"/>
                <a:cs typeface="+mn-cs"/>
              </a:rPr>
              <a:t>Video-assisted </a:t>
            </a:r>
            <a:r>
              <a:rPr b="0" dirty="0" err="1" i="0" kern="1200" lang="en-US" smtClean="0" sz="1200">
                <a:solidFill>
                  <a:schemeClr val="tx1"/>
                </a:solidFill>
                <a:effectLst/>
                <a:uFillTx/>
                <a:latin typeface="+mn-lt"/>
                <a:ea typeface="+mn-ea"/>
                <a:cs typeface="+mn-cs"/>
              </a:rPr>
              <a:t>thoracoscopic</a:t>
            </a:r>
            <a:r>
              <a:rPr b="0" dirty="0" i="0" kern="1200" lang="en-US" smtClean="0" sz="1200">
                <a:solidFill>
                  <a:schemeClr val="tx1"/>
                </a:solidFill>
                <a:effectLst/>
                <a:uFillTx/>
                <a:latin typeface="+mn-lt"/>
                <a:ea typeface="+mn-ea"/>
                <a:cs typeface="+mn-cs"/>
              </a:rPr>
              <a:t> surgery</a:t>
            </a:r>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FE6AC84A-320B-43DB-8702-41191042D445}" type="slidenum">
              <a:rPr lang="en-US" smtClean="0">
                <a:uFillTx/>
              </a:rPr>
              <a:t>15</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3.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0" lvl="1" marL="0" marR="0" rtl="0">
              <a:lnSpc>
                <a:spcPct val="100000"/>
              </a:lnSpc>
              <a:spcBef>
                <a:spcPts val="0"/>
              </a:spcBef>
              <a:spcAft>
                <a:spcPts val="0"/>
              </a:spcAft>
              <a:buFontTx/>
              <a:buNone/>
              <a:defRPr>
                <a:uFillTx/>
              </a:defRPr>
            </a:pPr>
            <a:r>
              <a:rPr dirty="0" err="1" lang="en-US" smtClean="0">
                <a:uFillTx/>
              </a:rPr>
              <a:t>Hiệu</a:t>
            </a:r>
            <a:r>
              <a:rPr dirty="0" lang="en-US" smtClean="0">
                <a:uFillTx/>
              </a:rPr>
              <a:t> </a:t>
            </a:r>
            <a:r>
              <a:rPr dirty="0" err="1" lang="en-US" smtClean="0">
                <a:uFillTx/>
              </a:rPr>
              <a:t>số</a:t>
            </a:r>
            <a:r>
              <a:rPr dirty="0" lang="en-US" smtClean="0">
                <a:uFillTx/>
              </a:rPr>
              <a:t> </a:t>
            </a:r>
            <a:r>
              <a:rPr dirty="0" err="1" lang="en-US" smtClean="0">
                <a:uFillTx/>
              </a:rPr>
              <a:t>đạm</a:t>
            </a:r>
            <a:r>
              <a:rPr dirty="0" lang="en-US" smtClean="0">
                <a:uFillTx/>
              </a:rPr>
              <a:t> </a:t>
            </a:r>
            <a:r>
              <a:rPr dirty="0" err="1" lang="en-US" smtClean="0">
                <a:uFillTx/>
              </a:rPr>
              <a:t>huyết</a:t>
            </a:r>
            <a:r>
              <a:rPr dirty="0" lang="en-US" smtClean="0">
                <a:uFillTx/>
              </a:rPr>
              <a:t> </a:t>
            </a:r>
            <a:r>
              <a:rPr dirty="0" err="1" lang="en-US" smtClean="0">
                <a:uFillTx/>
              </a:rPr>
              <a:t>thanh</a:t>
            </a:r>
            <a:r>
              <a:rPr dirty="0" lang="en-US" smtClean="0">
                <a:uFillTx/>
              </a:rPr>
              <a:t>- </a:t>
            </a:r>
            <a:r>
              <a:rPr dirty="0" err="1" lang="en-US" smtClean="0">
                <a:uFillTx/>
              </a:rPr>
              <a:t>đạm</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r>
              <a:rPr dirty="0" lang="en-US" smtClean="0">
                <a:uFillTx/>
              </a:rPr>
              <a:t> &gt;3.1g/dl </a:t>
            </a:r>
            <a:r>
              <a:rPr dirty="0" lang="en-US" smtClean="0">
                <a:uFillTx/>
                <a:sym charset="2" panose="05000000000000000000" pitchFamily="2" typeface="Wingdings"/>
              </a:rPr>
              <a:t> </a:t>
            </a:r>
            <a:r>
              <a:rPr dirty="0" err="1" lang="en-US" smtClean="0">
                <a:uFillTx/>
                <a:sym charset="2" panose="05000000000000000000" pitchFamily="2" typeface="Wingdings"/>
              </a:rPr>
              <a:t>dịch</a:t>
            </a:r>
            <a:r>
              <a:rPr dirty="0" lang="en-US" smtClean="0">
                <a:uFillTx/>
                <a:sym charset="2" panose="05000000000000000000" pitchFamily="2" typeface="Wingdings"/>
              </a:rPr>
              <a:t> </a:t>
            </a:r>
            <a:r>
              <a:rPr dirty="0" err="1" lang="en-US" smtClean="0">
                <a:uFillTx/>
                <a:sym charset="2" panose="05000000000000000000" pitchFamily="2" typeface="Wingdings"/>
              </a:rPr>
              <a:t>thấm</a:t>
            </a:r>
            <a:r>
              <a:rPr dirty="0" lang="en-US" smtClean="0">
                <a:uFillTx/>
                <a:sym charset="2" panose="05000000000000000000" pitchFamily="2" typeface="Wingdings"/>
              </a:rPr>
              <a:t>: </a:t>
            </a:r>
            <a:r>
              <a:rPr dirty="0" err="1" lang="en-US" smtClean="0">
                <a:uFillTx/>
                <a:sym charset="2" panose="05000000000000000000" pitchFamily="2" typeface="Wingdings"/>
              </a:rPr>
              <a:t>ko</a:t>
            </a:r>
            <a:r>
              <a:rPr dirty="0" lang="en-US" smtClean="0">
                <a:uFillTx/>
                <a:sym charset="2" panose="05000000000000000000" pitchFamily="2" typeface="Wingdings"/>
              </a:rPr>
              <a:t> </a:t>
            </a:r>
            <a:r>
              <a:rPr dirty="0" err="1" lang="en-US" smtClean="0">
                <a:uFillTx/>
                <a:sym charset="2" panose="05000000000000000000" pitchFamily="2" typeface="Wingdings"/>
              </a:rPr>
              <a:t>có</a:t>
            </a:r>
            <a:r>
              <a:rPr baseline="0" dirty="0" lang="en-US" smtClean="0">
                <a:uFillTx/>
                <a:sym charset="2" panose="05000000000000000000" pitchFamily="2" typeface="Wingdings"/>
              </a:rPr>
              <a:t> </a:t>
            </a:r>
            <a:r>
              <a:rPr baseline="0" dirty="0" err="1" lang="en-US" smtClean="0">
                <a:uFillTx/>
                <a:sym charset="2" panose="05000000000000000000" pitchFamily="2" typeface="Wingdings"/>
              </a:rPr>
              <a:t>trong</a:t>
            </a:r>
            <a:r>
              <a:rPr baseline="0" dirty="0" lang="en-US" smtClean="0">
                <a:uFillTx/>
                <a:sym charset="2" panose="05000000000000000000" pitchFamily="2" typeface="Wingdings"/>
              </a:rPr>
              <a:t> BTS</a:t>
            </a:r>
            <a:endParaRPr dirty="0" lang="en-US" smtClean="0">
              <a:uFillTx/>
            </a:endParaRPr>
          </a:p>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FE6AC84A-320B-43DB-8702-41191042D445}" type="slidenum">
              <a:rPr lang="en-US" smtClean="0">
                <a:uFillTx/>
              </a:rPr>
              <a:t>20</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4.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FE6AC84A-320B-43DB-8702-41191042D445}" type="slidenum">
              <a:rPr lang="en-US" smtClean="0">
                <a:uFillTx/>
              </a:rPr>
              <a:t>29</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5.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algn="l" defTabSz="914400" eaLnBrk="1" fontAlgn="auto" hangingPunct="1" indent="0" latinLnBrk="0" marL="0" marR="0" rtl="0">
              <a:lnSpc>
                <a:spcPct val="100000"/>
              </a:lnSpc>
              <a:spcBef>
                <a:spcPts val="0"/>
              </a:spcBef>
              <a:spcAft>
                <a:spcPts val="0"/>
              </a:spcAft>
              <a:buFontTx/>
              <a:buNone/>
              <a:defRPr>
                <a:uFillTx/>
              </a:defRPr>
            </a:pPr>
            <a:r>
              <a:rPr b="0" dirty="0" i="0" kern="1200" lang="en-US" smtClean="0" sz="1200">
                <a:solidFill>
                  <a:schemeClr val="tx1"/>
                </a:solidFill>
                <a:effectLst/>
                <a:uFillTx/>
                <a:latin typeface="+mn-lt"/>
                <a:ea typeface="+mn-ea"/>
                <a:cs typeface="+mn-cs"/>
              </a:rPr>
              <a:t>Asbestos</a:t>
            </a:r>
            <a:r>
              <a:rPr b="0" baseline="0" dirty="0" i="0" kern="1200" lang="en-US" smtClean="0" sz="1200">
                <a:solidFill>
                  <a:schemeClr val="tx1"/>
                </a:solidFill>
                <a:effectLst/>
                <a:uFillTx/>
                <a:latin typeface="+mn-lt"/>
                <a:ea typeface="+mn-ea"/>
                <a:cs typeface="+mn-cs"/>
              </a:rPr>
              <a:t> - </a:t>
            </a:r>
            <a:r>
              <a:rPr b="0" dirty="0" i="0" kern="1200" lang="vi-VN" smtClean="0" sz="1200">
                <a:solidFill>
                  <a:schemeClr val="tx1"/>
                </a:solidFill>
                <a:effectLst/>
                <a:uFillTx/>
                <a:latin typeface="+mn-lt"/>
                <a:ea typeface="+mn-ea"/>
                <a:cs typeface="+mn-cs"/>
              </a:rPr>
              <a:t>Amiăng</a:t>
            </a:r>
            <a:r>
              <a:rPr b="0" dirty="0" i="0" kern="1200" lang="en-US" smtClean="0" sz="1200">
                <a:solidFill>
                  <a:schemeClr val="tx1"/>
                </a:solidFill>
                <a:effectLst/>
                <a:uFillTx/>
                <a:latin typeface="+mn-lt"/>
                <a:ea typeface="+mn-ea"/>
                <a:cs typeface="+mn-cs"/>
              </a:rPr>
              <a:t>: </a:t>
            </a:r>
            <a:r>
              <a:rPr b="0" dirty="0" i="0" kern="1200" lang="vi-VN" smtClean="0" sz="1200">
                <a:solidFill>
                  <a:schemeClr val="tx1"/>
                </a:solidFill>
                <a:effectLst/>
                <a:uFillTx/>
                <a:latin typeface="+mn-lt"/>
                <a:ea typeface="+mn-ea"/>
                <a:cs typeface="+mn-cs"/>
              </a:rPr>
              <a:t>trong ngành sản xuất "tôn" amiăng, khoan cắt, đập phá những công trình xây dựng có amiăng, khai thác quặng đá có amiăng, chải sợi, kéo sợi, dệt vải, làm tấm cách nhiệt có amiăng, chế tạo má phanh ôtô, gioăng chống hở có amiăng.</a:t>
            </a:r>
            <a:endParaRPr b="0" dirty="0" i="0" kern="1200" lang="en-US" smtClean="0" sz="1200">
              <a:solidFill>
                <a:schemeClr val="tx1"/>
              </a:solidFill>
              <a:effectLst/>
              <a:uFillTx/>
              <a:latin typeface="+mn-lt"/>
              <a:ea typeface="+mn-ea"/>
              <a:cs typeface="+mn-cs"/>
            </a:endParaRPr>
          </a:p>
          <a:p>
            <a:pPr algn="l" defTabSz="914400" eaLnBrk="1" fontAlgn="auto" hangingPunct="1" indent="0" latinLnBrk="0" marL="0" marR="0" rtl="0">
              <a:lnSpc>
                <a:spcPct val="100000"/>
              </a:lnSpc>
              <a:spcBef>
                <a:spcPts val="0"/>
              </a:spcBef>
              <a:spcAft>
                <a:spcPts val="0"/>
              </a:spcAft>
              <a:buFontTx/>
              <a:buNone/>
              <a:defRPr>
                <a:uFillTx/>
              </a:defRPr>
            </a:pPr>
            <a:r>
              <a:rPr b="0" dirty="0" err="1" i="0" kern="1200" lang="en-US" smtClean="0" sz="1200">
                <a:solidFill>
                  <a:schemeClr val="tx1"/>
                </a:solidFill>
                <a:effectLst/>
                <a:uFillTx/>
                <a:latin typeface="+mn-lt"/>
                <a:ea typeface="+mn-ea"/>
                <a:cs typeface="+mn-cs"/>
              </a:rPr>
              <a:t>Chylothorax</a:t>
            </a:r>
            <a:r>
              <a:rPr b="0" dirty="0" i="0" kern="1200" lang="en-US" smtClean="0" sz="1200">
                <a:solidFill>
                  <a:schemeClr val="tx1"/>
                </a:solidFill>
                <a:effectLst/>
                <a:uFillTx/>
                <a:latin typeface="+mn-lt"/>
                <a:ea typeface="+mn-ea"/>
                <a:cs typeface="+mn-cs"/>
              </a:rPr>
              <a:t>: </a:t>
            </a:r>
            <a:r>
              <a:rPr b="0" dirty="0" err="1" i="0" kern="1200" lang="en-US" smtClean="0" sz="1200">
                <a:solidFill>
                  <a:schemeClr val="tx1"/>
                </a:solidFill>
                <a:effectLst/>
                <a:uFillTx/>
                <a:latin typeface="+mn-lt"/>
                <a:ea typeface="+mn-ea"/>
                <a:cs typeface="+mn-cs"/>
              </a:rPr>
              <a:t>tràn</a:t>
            </a:r>
            <a:r>
              <a:rPr b="0" baseline="0" dirty="0" i="0" kern="1200" lang="en-US" smtClean="0" sz="1200">
                <a:solidFill>
                  <a:schemeClr val="tx1"/>
                </a:solidFill>
                <a:effectLst/>
                <a:uFillTx/>
                <a:latin typeface="+mn-lt"/>
                <a:ea typeface="+mn-ea"/>
                <a:cs typeface="+mn-cs"/>
              </a:rPr>
              <a:t> </a:t>
            </a:r>
            <a:r>
              <a:rPr b="0" baseline="0" dirty="0" err="1" i="0" kern="1200" lang="en-US" smtClean="0" sz="1200">
                <a:solidFill>
                  <a:schemeClr val="tx1"/>
                </a:solidFill>
                <a:effectLst/>
                <a:uFillTx/>
                <a:latin typeface="+mn-lt"/>
                <a:ea typeface="+mn-ea"/>
                <a:cs typeface="+mn-cs"/>
              </a:rPr>
              <a:t>dịch</a:t>
            </a:r>
            <a:r>
              <a:rPr b="0" baseline="0" dirty="0" i="0" kern="1200" lang="en-US" smtClean="0" sz="1200">
                <a:solidFill>
                  <a:schemeClr val="tx1"/>
                </a:solidFill>
                <a:effectLst/>
                <a:uFillTx/>
                <a:latin typeface="+mn-lt"/>
                <a:ea typeface="+mn-ea"/>
                <a:cs typeface="+mn-cs"/>
              </a:rPr>
              <a:t> </a:t>
            </a:r>
            <a:r>
              <a:rPr b="0" baseline="0" dirty="0" err="1" i="0" kern="1200" lang="en-US" smtClean="0" sz="1200">
                <a:solidFill>
                  <a:schemeClr val="tx1"/>
                </a:solidFill>
                <a:effectLst/>
                <a:uFillTx/>
                <a:latin typeface="+mn-lt"/>
                <a:ea typeface="+mn-ea"/>
                <a:cs typeface="+mn-cs"/>
              </a:rPr>
              <a:t>dưỡng</a:t>
            </a:r>
            <a:r>
              <a:rPr b="0" baseline="0" dirty="0" i="0" kern="1200" lang="en-US" smtClean="0" sz="1200">
                <a:solidFill>
                  <a:schemeClr val="tx1"/>
                </a:solidFill>
                <a:effectLst/>
                <a:uFillTx/>
                <a:latin typeface="+mn-lt"/>
                <a:ea typeface="+mn-ea"/>
                <a:cs typeface="+mn-cs"/>
              </a:rPr>
              <a:t> </a:t>
            </a:r>
            <a:r>
              <a:rPr b="0" baseline="0" dirty="0" err="1" i="0" kern="1200" lang="en-US" smtClean="0" sz="1200">
                <a:solidFill>
                  <a:schemeClr val="tx1"/>
                </a:solidFill>
                <a:effectLst/>
                <a:uFillTx/>
                <a:latin typeface="+mn-lt"/>
                <a:ea typeface="+mn-ea"/>
                <a:cs typeface="+mn-cs"/>
              </a:rPr>
              <a:t>trấp</a:t>
            </a:r>
            <a:endParaRPr dirty="0" lang="en-US" smtClean="0">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FE6AC84A-320B-43DB-8702-41191042D445}" type="slidenum">
              <a:rPr lang="en-US" smtClean="0">
                <a:uFillTx/>
              </a:rPr>
              <a:t>30</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notesSlides/notesSlide6.xml><?xml version="1.0" encoding="utf-8"?>
<p:notes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Slide Image Placeholder 1"/>
          <p:cNvSpPr xmlns:c="http://schemas.openxmlformats.org/drawingml/2006/chart" xmlns:pic="http://schemas.openxmlformats.org/drawingml/2006/picture" xmlns:dgm="http://schemas.openxmlformats.org/drawingml/2006/diagram">
            <a:spLocks noChangeAspect="1" noGrp="1" noRot="1"/>
          </p:cNvSpPr>
          <p:nvPr>
            <p:ph type="sldImg"/>
          </p:nvPr>
        </p:nvSpPr>
        <p:spPr xmlns:c="http://schemas.openxmlformats.org/drawingml/2006/chart" xmlns:pic="http://schemas.openxmlformats.org/drawingml/2006/picture" xmlns:dgm="http://schemas.openxmlformats.org/drawingml/2006/diagram"/>
      </p:sp>
      <p:sp>
        <p:nvSpPr>
          <p:cNvPr xmlns:c="http://schemas.openxmlformats.org/drawingml/2006/chart" xmlns:pic="http://schemas.openxmlformats.org/drawingml/2006/picture" xmlns:dgm="http://schemas.openxmlformats.org/drawingml/2006/diagram" id="3" name="Notes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0" baseline="0" dirty="0" err="1" i="0" kern="1200" lang="en-US" smtClean="0" strike="noStrike" sz="1200" u="none">
                <a:solidFill>
                  <a:schemeClr val="tx1"/>
                </a:solidFill>
                <a:uFillTx/>
                <a:latin typeface="+mn-lt"/>
                <a:ea typeface="+mn-ea"/>
                <a:cs typeface="+mn-cs"/>
              </a:rPr>
              <a:t>Hemothorax</a:t>
            </a:r>
            <a:r>
              <a:rPr b="0" baseline="0" dirty="0" i="0" kern="1200" lang="en-US" smtClean="0" strike="noStrike" sz="1200" u="none">
                <a:solidFill>
                  <a:schemeClr val="tx1"/>
                </a:solidFill>
                <a:uFillTx/>
                <a:latin typeface="+mn-lt"/>
                <a:ea typeface="+mn-ea"/>
                <a:cs typeface="+mn-cs"/>
              </a:rPr>
              <a:t>: </a:t>
            </a:r>
            <a:r>
              <a:rPr b="0" baseline="0" dirty="0" err="1" i="0" kern="1200" lang="en-US" smtClean="0" strike="noStrike" sz="1200" u="none">
                <a:solidFill>
                  <a:schemeClr val="tx1"/>
                </a:solidFill>
                <a:uFillTx/>
                <a:latin typeface="+mn-lt"/>
                <a:ea typeface="+mn-ea"/>
                <a:cs typeface="+mn-cs"/>
              </a:rPr>
              <a:t>chấn</a:t>
            </a:r>
            <a:r>
              <a:rPr b="0" baseline="0" dirty="0" i="0" kern="1200" lang="en-US" smtClean="0" strike="noStrike" sz="1200" u="none">
                <a:solidFill>
                  <a:schemeClr val="tx1"/>
                </a:solidFill>
                <a:uFillTx/>
                <a:latin typeface="+mn-lt"/>
                <a:ea typeface="+mn-ea"/>
                <a:cs typeface="+mn-cs"/>
              </a:rPr>
              <a:t> </a:t>
            </a:r>
            <a:r>
              <a:rPr b="0" baseline="0" dirty="0" err="1" i="0" kern="1200" lang="en-US" smtClean="0" strike="noStrike" sz="1200" u="none">
                <a:solidFill>
                  <a:schemeClr val="tx1"/>
                </a:solidFill>
                <a:uFillTx/>
                <a:latin typeface="+mn-lt"/>
                <a:ea typeface="+mn-ea"/>
                <a:cs typeface="+mn-cs"/>
              </a:rPr>
              <a:t>thương</a:t>
            </a:r>
            <a:r>
              <a:rPr b="0" baseline="0" dirty="0" i="0" kern="1200" lang="en-US" smtClean="0" strike="noStrike" sz="1200" u="none">
                <a:solidFill>
                  <a:schemeClr val="tx1"/>
                </a:solidFill>
                <a:uFillTx/>
                <a:latin typeface="+mn-lt"/>
                <a:ea typeface="+mn-ea"/>
                <a:cs typeface="+mn-cs"/>
              </a:rPr>
              <a:t>, invasive procedures, metastatic disease to the pleura, anticoagulation, pulmonary infarction, </a:t>
            </a:r>
            <a:r>
              <a:rPr b="0" baseline="0" dirty="0" err="1" i="0" kern="1200" lang="en-US" smtClean="0" strike="noStrike" sz="1200" u="none">
                <a:solidFill>
                  <a:schemeClr val="tx1"/>
                </a:solidFill>
                <a:uFillTx/>
                <a:latin typeface="+mn-lt"/>
                <a:ea typeface="+mn-ea"/>
                <a:cs typeface="+mn-cs"/>
              </a:rPr>
              <a:t>catamenial</a:t>
            </a:r>
            <a:r>
              <a:rPr b="0" baseline="0" dirty="0" i="0" kern="1200" lang="en-US" smtClean="0" strike="noStrike" sz="1200" u="none">
                <a:solidFill>
                  <a:schemeClr val="tx1"/>
                </a:solidFill>
                <a:uFillTx/>
                <a:latin typeface="+mn-lt"/>
                <a:ea typeface="+mn-ea"/>
                <a:cs typeface="+mn-cs"/>
              </a:rPr>
              <a:t> </a:t>
            </a:r>
            <a:r>
              <a:rPr b="0" baseline="0" dirty="0" err="1" i="0" kern="1200" lang="en-US" smtClean="0" strike="noStrike" sz="1200" u="none">
                <a:solidFill>
                  <a:schemeClr val="tx1"/>
                </a:solidFill>
                <a:uFillTx/>
                <a:latin typeface="+mn-lt"/>
                <a:ea typeface="+mn-ea"/>
                <a:cs typeface="+mn-cs"/>
              </a:rPr>
              <a:t>hemothorax</a:t>
            </a:r>
            <a:endParaRPr b="0" baseline="0" dirty="0" i="0" kern="1200" lang="en-US" smtClean="0" strike="noStrike" sz="1200" u="none">
              <a:solidFill>
                <a:schemeClr val="tx1"/>
              </a:solidFill>
              <a:uFillTx/>
              <a:latin typeface="+mn-lt"/>
              <a:ea typeface="+mn-ea"/>
              <a:cs typeface="+mn-cs"/>
            </a:endParaRPr>
          </a:p>
          <a:p>
            <a:r>
              <a:rPr b="0" baseline="0" dirty="0" i="0" kern="1200" lang="en-US" smtClean="0" strike="noStrike" sz="1200" u="none">
                <a:solidFill>
                  <a:schemeClr val="tx1"/>
                </a:solidFill>
                <a:uFillTx/>
                <a:latin typeface="+mn-lt"/>
                <a:ea typeface="+mn-ea"/>
                <a:cs typeface="+mn-cs"/>
              </a:rPr>
              <a:t>HCT&gt;50%: </a:t>
            </a:r>
            <a:r>
              <a:rPr b="0" baseline="0" dirty="0" err="1" i="0" kern="1200" lang="en-US" smtClean="0" strike="noStrike" sz="1200" u="none">
                <a:solidFill>
                  <a:schemeClr val="tx1"/>
                </a:solidFill>
                <a:uFillTx/>
                <a:latin typeface="+mn-lt"/>
                <a:ea typeface="+mn-ea"/>
                <a:cs typeface="+mn-cs"/>
              </a:rPr>
              <a:t>tràn</a:t>
            </a:r>
            <a:r>
              <a:rPr b="0" baseline="0" dirty="0" i="0" kern="1200" lang="en-US" smtClean="0" strike="noStrike" sz="1200" u="none">
                <a:solidFill>
                  <a:schemeClr val="tx1"/>
                </a:solidFill>
                <a:uFillTx/>
                <a:latin typeface="+mn-lt"/>
                <a:ea typeface="+mn-ea"/>
                <a:cs typeface="+mn-cs"/>
              </a:rPr>
              <a:t> </a:t>
            </a:r>
            <a:r>
              <a:rPr b="0" baseline="0" dirty="0" err="1" i="0" kern="1200" lang="en-US" smtClean="0" strike="noStrike" sz="1200" u="none">
                <a:solidFill>
                  <a:schemeClr val="tx1"/>
                </a:solidFill>
                <a:uFillTx/>
                <a:latin typeface="+mn-lt"/>
                <a:ea typeface="+mn-ea"/>
                <a:cs typeface="+mn-cs"/>
              </a:rPr>
              <a:t>máu</a:t>
            </a:r>
            <a:r>
              <a:rPr b="0" baseline="0" dirty="0" i="0" kern="1200" lang="en-US" smtClean="0" strike="noStrike" sz="1200" u="none">
                <a:solidFill>
                  <a:schemeClr val="tx1"/>
                </a:solidFill>
                <a:uFillTx/>
                <a:latin typeface="+mn-lt"/>
                <a:ea typeface="+mn-ea"/>
                <a:cs typeface="+mn-cs"/>
              </a:rPr>
              <a:t> </a:t>
            </a:r>
            <a:r>
              <a:rPr b="0" baseline="0" dirty="0" err="1" i="0" kern="1200" lang="en-US" smtClean="0" strike="noStrike" sz="1200" u="none">
                <a:solidFill>
                  <a:schemeClr val="tx1"/>
                </a:solidFill>
                <a:uFillTx/>
                <a:latin typeface="+mn-lt"/>
                <a:ea typeface="+mn-ea"/>
                <a:cs typeface="+mn-cs"/>
              </a:rPr>
              <a:t>màng</a:t>
            </a:r>
            <a:r>
              <a:rPr b="0" baseline="0" dirty="0" i="0" kern="1200" lang="en-US" smtClean="0" strike="noStrike" sz="1200" u="none">
                <a:solidFill>
                  <a:schemeClr val="tx1"/>
                </a:solidFill>
                <a:uFillTx/>
                <a:latin typeface="+mn-lt"/>
                <a:ea typeface="+mn-ea"/>
                <a:cs typeface="+mn-cs"/>
              </a:rPr>
              <a:t> </a:t>
            </a:r>
            <a:r>
              <a:rPr b="0" baseline="0" dirty="0" err="1" i="0" kern="1200" lang="en-US" smtClean="0" strike="noStrike" sz="1200" u="none">
                <a:solidFill>
                  <a:schemeClr val="tx1"/>
                </a:solidFill>
                <a:uFillTx/>
                <a:latin typeface="+mn-lt"/>
                <a:ea typeface="+mn-ea"/>
                <a:cs typeface="+mn-cs"/>
              </a:rPr>
              <a:t>phổi</a:t>
            </a:r>
            <a:r>
              <a:rPr b="0" baseline="0" dirty="0" i="0" kern="1200" lang="en-US" smtClean="0" strike="noStrike" sz="1200" u="none">
                <a:solidFill>
                  <a:schemeClr val="tx1"/>
                </a:solidFill>
                <a:uFillTx/>
                <a:latin typeface="+mn-lt"/>
                <a:ea typeface="+mn-ea"/>
                <a:cs typeface="+mn-cs"/>
              </a:rPr>
              <a:t> </a:t>
            </a:r>
            <a:r>
              <a:rPr b="0" baseline="0" dirty="0" i="0" kern="1200" lang="en-US" smtClean="0" strike="noStrike" sz="1200" u="none">
                <a:solidFill>
                  <a:schemeClr val="tx1"/>
                </a:solidFill>
                <a:uFillTx/>
                <a:latin typeface="+mn-lt"/>
                <a:ea typeface="+mn-ea"/>
                <a:cs typeface="+mn-cs"/>
                <a:sym charset="2" panose="05000000000000000000" pitchFamily="2" typeface="Wingdings"/>
              </a:rPr>
              <a:t> </a:t>
            </a:r>
            <a:r>
              <a:rPr b="0" baseline="0" dirty="0" err="1" i="0" kern="1200" lang="en-US" smtClean="0" strike="noStrike" sz="1200" u="none">
                <a:solidFill>
                  <a:schemeClr val="tx1"/>
                </a:solidFill>
                <a:uFillTx/>
                <a:latin typeface="+mn-lt"/>
                <a:ea typeface="+mn-ea"/>
                <a:cs typeface="+mn-cs"/>
                <a:sym charset="2" panose="05000000000000000000" pitchFamily="2" typeface="Wingdings"/>
              </a:rPr>
              <a:t>chỉ</a:t>
            </a:r>
            <a:r>
              <a:rPr b="0" baseline="0" dirty="0" i="0" kern="1200" lang="en-US" smtClean="0" strike="noStrike" sz="1200" u="none">
                <a:solidFill>
                  <a:schemeClr val="tx1"/>
                </a:solidFill>
                <a:uFillTx/>
                <a:latin typeface="+mn-lt"/>
                <a:ea typeface="+mn-ea"/>
                <a:cs typeface="+mn-cs"/>
                <a:sym charset="2" panose="05000000000000000000" pitchFamily="2" typeface="Wingdings"/>
              </a:rPr>
              <a:t> </a:t>
            </a:r>
            <a:r>
              <a:rPr b="0" baseline="0" dirty="0" err="1" i="0" kern="1200" lang="en-US" smtClean="0" strike="noStrike" sz="1200" u="none">
                <a:solidFill>
                  <a:schemeClr val="tx1"/>
                </a:solidFill>
                <a:uFillTx/>
                <a:latin typeface="+mn-lt"/>
                <a:ea typeface="+mn-ea"/>
                <a:cs typeface="+mn-cs"/>
                <a:sym charset="2" panose="05000000000000000000" pitchFamily="2" typeface="Wingdings"/>
              </a:rPr>
              <a:t>định</a:t>
            </a:r>
            <a:r>
              <a:rPr b="0" baseline="0" dirty="0" i="0" kern="1200" lang="en-US" smtClean="0" strike="noStrike" sz="1200" u="none">
                <a:solidFill>
                  <a:schemeClr val="tx1"/>
                </a:solidFill>
                <a:uFillTx/>
                <a:latin typeface="+mn-lt"/>
                <a:ea typeface="+mn-ea"/>
                <a:cs typeface="+mn-cs"/>
                <a:sym charset="2" panose="05000000000000000000" pitchFamily="2" typeface="Wingdings"/>
              </a:rPr>
              <a:t> </a:t>
            </a:r>
            <a:r>
              <a:rPr b="0" baseline="0" dirty="0" err="1" i="0" kern="1200" lang="en-US" smtClean="0" strike="noStrike" sz="1200" u="none">
                <a:solidFill>
                  <a:schemeClr val="tx1"/>
                </a:solidFill>
                <a:uFillTx/>
                <a:latin typeface="+mn-lt"/>
                <a:ea typeface="+mn-ea"/>
                <a:cs typeface="+mn-cs"/>
                <a:sym charset="2" panose="05000000000000000000" pitchFamily="2" typeface="Wingdings"/>
              </a:rPr>
              <a:t>dẫn</a:t>
            </a:r>
            <a:r>
              <a:rPr b="0" baseline="0" dirty="0" i="0" kern="1200" lang="en-US" smtClean="0" strike="noStrike" sz="1200" u="none">
                <a:solidFill>
                  <a:schemeClr val="tx1"/>
                </a:solidFill>
                <a:uFillTx/>
                <a:latin typeface="+mn-lt"/>
                <a:ea typeface="+mn-ea"/>
                <a:cs typeface="+mn-cs"/>
                <a:sym charset="2" panose="05000000000000000000" pitchFamily="2" typeface="Wingdings"/>
              </a:rPr>
              <a:t> </a:t>
            </a:r>
            <a:r>
              <a:rPr b="0" baseline="0" dirty="0" err="1" i="0" kern="1200" lang="en-US" smtClean="0" strike="noStrike" sz="1200" u="none">
                <a:solidFill>
                  <a:schemeClr val="tx1"/>
                </a:solidFill>
                <a:uFillTx/>
                <a:latin typeface="+mn-lt"/>
                <a:ea typeface="+mn-ea"/>
                <a:cs typeface="+mn-cs"/>
                <a:sym charset="2" panose="05000000000000000000" pitchFamily="2" typeface="Wingdings"/>
              </a:rPr>
              <a:t>lưu</a:t>
            </a:r>
            <a:endParaRPr b="0" baseline="0" dirty="0" i="0" kern="1200" lang="en-US" smtClean="0" strike="noStrike" sz="1200" u="none">
              <a:solidFill>
                <a:schemeClr val="tx1"/>
              </a:solidFill>
              <a:uFillTx/>
              <a:latin typeface="+mn-lt"/>
              <a:ea typeface="+mn-ea"/>
              <a:cs typeface="+mn-cs"/>
              <a:sym charset="2" panose="05000000000000000000" pitchFamily="2" typeface="Wingdings"/>
            </a:endParaRPr>
          </a:p>
          <a:p>
            <a:pPr algn="l" defTabSz="914400" eaLnBrk="1" fontAlgn="auto" hangingPunct="1" indent="0" latinLnBrk="0" marL="0" marR="0" rtl="0">
              <a:lnSpc>
                <a:spcPct val="100000"/>
              </a:lnSpc>
              <a:spcBef>
                <a:spcPts val="0"/>
              </a:spcBef>
              <a:spcAft>
                <a:spcPts val="0"/>
              </a:spcAft>
              <a:buFontTx/>
              <a:buNone/>
              <a:defRPr>
                <a:uFillTx/>
              </a:defRPr>
            </a:pPr>
            <a:r>
              <a:rPr dirty="0" lang="en-US" smtClean="0">
                <a:uFillTx/>
              </a:rPr>
              <a:t>Text book of pleural disease, 2nd, Richard </a:t>
            </a:r>
            <a:r>
              <a:rPr dirty="0" err="1" lang="en-US" smtClean="0">
                <a:uFillTx/>
              </a:rPr>
              <a:t>W.Light</a:t>
            </a:r>
            <a:r>
              <a:rPr dirty="0" lang="en-US" smtClean="0">
                <a:uFillTx/>
              </a:rPr>
              <a:t>, 2008 </a:t>
            </a:r>
          </a:p>
          <a:p>
            <a:endParaRPr dirty="0"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0"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FE6AC84A-320B-43DB-8702-41191042D445}" type="slidenum">
              <a:rPr lang="en-US" smtClean="0">
                <a:uFillTx/>
              </a:rPr>
              <a:t>31</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notes>
</file>

<file path=ppt/slideLayouts/_rels/slideLayout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0.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11.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2.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3.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4.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5.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6.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7.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8.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_rels/slideLayout9.xml.rels><?xml version="1.0" standalone="yes" ?><Relationships xmlns="http://schemas.openxmlformats.org/package/2006/relationships"><Relationship Id="rId1" Target="../slideMasters/slideMaster1.xml" Type="http://schemas.openxmlformats.org/officeDocument/2006/relationships/slideMaster"></Relationship></Relationships>
</file>

<file path=ppt/slideLayouts/slideLayout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
  <p:cSld name="Title Slide">
    <p:bg>
      <p:bgRef xmlns:c="http://schemas.openxmlformats.org/drawingml/2006/chart" xmlns:pic="http://schemas.openxmlformats.org/drawingml/2006/picture" xmlns:dgm="http://schemas.openxmlformats.org/drawingml/2006/diagram" idx="1002">
        <a:schemeClr val="bg2"/>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Title 8"/>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a:xfrm>
            <a:off x="533400" y="1371600"/>
            <a:ext cx="7851648" cy="1828800"/>
          </a:xfrm>
          <a:ln>
            <a:noFill/>
          </a:ln>
        </p:spPr>
        <p:txBody xmlns:c="http://schemas.openxmlformats.org/drawingml/2006/chart" xmlns:pic="http://schemas.openxmlformats.org/drawingml/2006/picture" xmlns:dgm="http://schemas.openxmlformats.org/drawingml/2006/diagram">
          <a:bodyPr anchor="b" bIns="0" rIns="18288" tIns="0" vert="horz">
            <a:normAutofit/>
            <a:scene3d>
              <a:camera prst="orthographicFront"/>
              <a:lightRig dir="t" rig="freezing">
                <a:rot lat="0" lon="0" rev="5640000"/>
              </a:lightRig>
            </a:scene3d>
            <a:sp3d prstMaterial="flat">
              <a:bevelT h="38100" w="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uFillTx/>
                <a:latin typeface="+mj-lt"/>
                <a:ea typeface="+mj-ea"/>
                <a:cs typeface="+mj-cs"/>
              </a:defRPr>
            </a:lvl1pPr>
          </a:lstStyle>
          <a:p>
            <a:r>
              <a:rPr kumimoji="0" lang="en-US" smtClean="0">
                <a:uFillTx/>
              </a:rPr>
              <a:t>Click to edit Master title style</a:t>
            </a:r>
            <a:endParaRPr kumimoji="0" lang="en-US">
              <a:uFillTx/>
            </a:endParaRPr>
          </a:p>
        </p:txBody>
      </p:sp>
      <p:sp>
        <p:nvSpPr>
          <p:cNvPr xmlns:c="http://schemas.openxmlformats.org/drawingml/2006/chart" xmlns:pic="http://schemas.openxmlformats.org/drawingml/2006/picture" xmlns:dgm="http://schemas.openxmlformats.org/drawingml/2006/diagram" id="17" name="Subtitle 16"/>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a:xfrm>
            <a:off x="533400" y="3228536"/>
            <a:ext cx="7854696" cy="1752600"/>
          </a:xfrm>
        </p:spPr>
        <p:txBody xmlns:c="http://schemas.openxmlformats.org/drawingml/2006/chart" xmlns:pic="http://schemas.openxmlformats.org/drawingml/2006/picture" xmlns:dgm="http://schemas.openxmlformats.org/drawingml/2006/diagram">
          <a:bodyPr lIns="0" rIns="18288"/>
          <a:lstStyle>
            <a:lvl1pPr algn="r" indent="0" marL="0" marR="45720">
              <a:buNone/>
              <a:defRPr>
                <a:solidFill>
                  <a:schemeClr val="tx1"/>
                </a:solidFill>
                <a:uFillTx/>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uFillTx/>
              </a:rPr>
              <a:t>Click to edit Master subtitle style</a:t>
            </a:r>
            <a:endParaRPr kumimoji="0" lang="en-US">
              <a:uFillTx/>
            </a:endParaRPr>
          </a:p>
        </p:txBody>
      </p:sp>
      <p:sp>
        <p:nvSpPr>
          <p:cNvPr xmlns:c="http://schemas.openxmlformats.org/drawingml/2006/chart" xmlns:pic="http://schemas.openxmlformats.org/drawingml/2006/picture" xmlns:dgm="http://schemas.openxmlformats.org/drawingml/2006/diagram" id="30" name="Date Placeholder 29"/>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D908466-801D-4A2F-AA56-7AC6C682D685}"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19" name="Footer Placeholder 18"/>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27" name="Slide Number Placeholder 2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46D7A29-4DCD-4419-96A6-312604F74651}"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sldLayout>
</file>

<file path=ppt/slideLayouts/slideLayout10.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x">
  <p:cSld name="Title and Vertical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kumimoji="0" lang="en-US" smtClean="0">
                <a:uFillTx/>
              </a:rPr>
              <a:t>Click to edit Master title style</a:t>
            </a:r>
            <a:endParaRPr kumimoji="0"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vert="eaVert"/>
          <a:lstStyle/>
          <a:p>
            <a:pPr eaLnBrk="1" hangingPunct="1" latinLnBrk="0" lvl="0"/>
            <a:r>
              <a:rPr lang="en-US" smtClean="0">
                <a:uFillTx/>
              </a:rPr>
              <a:t>Click to edit Master text styles</a:t>
            </a:r>
          </a:p>
          <a:p>
            <a:pPr eaLnBrk="1" hangingPunct="1" latinLnBrk="0" lvl="1"/>
            <a:r>
              <a:rPr lang="en-US" smtClean="0">
                <a:uFillTx/>
              </a:rPr>
              <a:t>Second level</a:t>
            </a:r>
          </a:p>
          <a:p>
            <a:pPr eaLnBrk="1" hangingPunct="1" latinLnBrk="0" lvl="2"/>
            <a:r>
              <a:rPr lang="en-US" smtClean="0">
                <a:uFillTx/>
              </a:rPr>
              <a:t>Third level</a:t>
            </a:r>
          </a:p>
          <a:p>
            <a:pPr eaLnBrk="1" hangingPunct="1" latinLnBrk="0" lvl="3"/>
            <a:r>
              <a:rPr lang="en-US" smtClean="0">
                <a:uFillTx/>
              </a:rPr>
              <a:t>Fourth level</a:t>
            </a:r>
          </a:p>
          <a:p>
            <a:pPr eaLnBrk="1" hangingPunct="1" latinLnBrk="0" lvl="4"/>
            <a:r>
              <a:rPr lang="en-US" smtClean="0">
                <a:uFillTx/>
              </a:rPr>
              <a:t>Fifth level</a:t>
            </a:r>
            <a:endParaRPr kumimoji="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D908466-801D-4A2F-AA56-7AC6C682D685}"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46D7A29-4DCD-4419-96A6-312604F74651}"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11.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vertTitleAndTx">
  <p:cSld name="Vertical Title and Tex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Vertical Title 1"/>
          <p:cNvSpPr xmlns:c="http://schemas.openxmlformats.org/drawingml/2006/chart" xmlns:pic="http://schemas.openxmlformats.org/drawingml/2006/picture" xmlns:dgm="http://schemas.openxmlformats.org/drawingml/2006/diagram">
            <a:spLocks noGrp="1"/>
          </p:cNvSpPr>
          <p:nvPr>
            <p:ph orient="vert" type="title"/>
          </p:nvPr>
        </p:nvSpPr>
        <p:spPr xmlns:c="http://schemas.openxmlformats.org/drawingml/2006/chart" xmlns:pic="http://schemas.openxmlformats.org/drawingml/2006/picture" xmlns:dgm="http://schemas.openxmlformats.org/drawingml/2006/diagram">
          <a:xfrm>
            <a:off x="6629400" y="914401"/>
            <a:ext cx="2057400" cy="5211763"/>
          </a:xfrm>
        </p:spPr>
        <p:txBody xmlns:c="http://schemas.openxmlformats.org/drawingml/2006/chart" xmlns:pic="http://schemas.openxmlformats.org/drawingml/2006/picture" xmlns:dgm="http://schemas.openxmlformats.org/drawingml/2006/diagram">
          <a:bodyPr vert="eaVert"/>
          <a:lstStyle/>
          <a:p>
            <a:r>
              <a:rPr kumimoji="0" lang="en-US" smtClean="0">
                <a:uFillTx/>
              </a:rPr>
              <a:t>Click to edit Master title style</a:t>
            </a:r>
            <a:endParaRPr kumimoji="0" lang="en-US">
              <a:uFillTx/>
            </a:endParaRPr>
          </a:p>
        </p:txBody>
      </p:sp>
      <p:sp>
        <p:nvSpPr>
          <p:cNvPr xmlns:c="http://schemas.openxmlformats.org/drawingml/2006/chart" xmlns:pic="http://schemas.openxmlformats.org/drawingml/2006/picture" xmlns:dgm="http://schemas.openxmlformats.org/drawingml/2006/diagram" id="3" name="Vertical Text Placeholder 2"/>
          <p:cNvSpPr xmlns:c="http://schemas.openxmlformats.org/drawingml/2006/chart" xmlns:pic="http://schemas.openxmlformats.org/drawingml/2006/picture" xmlns:dgm="http://schemas.openxmlformats.org/drawingml/2006/diagram">
            <a:spLocks noGrp="1"/>
          </p:cNvSpPr>
          <p:nvPr>
            <p:ph idx="1" orient="vert" type="body"/>
          </p:nvPr>
        </p:nvSpPr>
        <p:spPr xmlns:c="http://schemas.openxmlformats.org/drawingml/2006/chart" xmlns:pic="http://schemas.openxmlformats.org/drawingml/2006/picture" xmlns:dgm="http://schemas.openxmlformats.org/drawingml/2006/diagram">
          <a:xfrm>
            <a:off x="457200" y="914401"/>
            <a:ext cx="6019800" cy="5211763"/>
          </a:xfrm>
        </p:spPr>
        <p:txBody xmlns:c="http://schemas.openxmlformats.org/drawingml/2006/chart" xmlns:pic="http://schemas.openxmlformats.org/drawingml/2006/picture" xmlns:dgm="http://schemas.openxmlformats.org/drawingml/2006/diagram">
          <a:bodyPr vert="eaVert"/>
          <a:lstStyle/>
          <a:p>
            <a:pPr eaLnBrk="1" hangingPunct="1" latinLnBrk="0" lvl="0"/>
            <a:r>
              <a:rPr lang="en-US" smtClean="0">
                <a:uFillTx/>
              </a:rPr>
              <a:t>Click to edit Master text styles</a:t>
            </a:r>
          </a:p>
          <a:p>
            <a:pPr eaLnBrk="1" hangingPunct="1" latinLnBrk="0" lvl="1"/>
            <a:r>
              <a:rPr lang="en-US" smtClean="0">
                <a:uFillTx/>
              </a:rPr>
              <a:t>Second level</a:t>
            </a:r>
          </a:p>
          <a:p>
            <a:pPr eaLnBrk="1" hangingPunct="1" latinLnBrk="0" lvl="2"/>
            <a:r>
              <a:rPr lang="en-US" smtClean="0">
                <a:uFillTx/>
              </a:rPr>
              <a:t>Third level</a:t>
            </a:r>
          </a:p>
          <a:p>
            <a:pPr eaLnBrk="1" hangingPunct="1" latinLnBrk="0" lvl="3"/>
            <a:r>
              <a:rPr lang="en-US" smtClean="0">
                <a:uFillTx/>
              </a:rPr>
              <a:t>Fourth level</a:t>
            </a:r>
          </a:p>
          <a:p>
            <a:pPr eaLnBrk="1" hangingPunct="1" latinLnBrk="0" lvl="4"/>
            <a:r>
              <a:rPr lang="en-US" smtClean="0">
                <a:uFillTx/>
              </a:rPr>
              <a:t>Fifth level</a:t>
            </a:r>
            <a:endParaRPr kumimoji="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D908466-801D-4A2F-AA56-7AC6C682D685}"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46D7A29-4DCD-4419-96A6-312604F74651}"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2.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
  <p:cSld name="Title and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kumimoji="0" lang="en-US" smtClean="0">
                <a:uFillTx/>
              </a:rPr>
              <a:t>Click to edit Master title style</a:t>
            </a:r>
            <a:endParaRPr kumimoji="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eaLnBrk="1" hangingPunct="1" latinLnBrk="0" lvl="0"/>
            <a:r>
              <a:rPr dirty="0" lang="en-US" smtClean="0">
                <a:uFillTx/>
              </a:rPr>
              <a:t>Click to edit Master text styles</a:t>
            </a:r>
          </a:p>
          <a:p>
            <a:pPr eaLnBrk="1" hangingPunct="1" latinLnBrk="0" lvl="1"/>
            <a:r>
              <a:rPr dirty="0" lang="en-US" smtClean="0">
                <a:uFillTx/>
              </a:rPr>
              <a:t>Second level</a:t>
            </a:r>
          </a:p>
          <a:p>
            <a:pPr eaLnBrk="1" hangingPunct="1" latinLnBrk="0" lvl="2"/>
            <a:r>
              <a:rPr dirty="0" lang="en-US" smtClean="0">
                <a:uFillTx/>
              </a:rPr>
              <a:t>Third level</a:t>
            </a:r>
          </a:p>
          <a:p>
            <a:pPr eaLnBrk="1" hangingPunct="1" latinLnBrk="0" lvl="3"/>
            <a:r>
              <a:rPr dirty="0" lang="en-US" smtClean="0">
                <a:uFillTx/>
              </a:rPr>
              <a:t>Fourth level</a:t>
            </a:r>
          </a:p>
          <a:p>
            <a:pPr eaLnBrk="1" hangingPunct="1" latinLnBrk="0" lvl="4"/>
            <a:r>
              <a:rPr dirty="0" lang="en-US" smtClean="0">
                <a:uFillTx/>
              </a:rPr>
              <a:t>Fifth level</a:t>
            </a:r>
            <a:endParaRPr dirty="0" kumimoji="0" lang="en-US">
              <a:uFillTx/>
            </a:endParaRP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D908466-801D-4A2F-AA56-7AC6C682D685}"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46D7A29-4DCD-4419-96A6-312604F74651}"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3.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secHead">
  <p:cSld name="Section Header">
    <p:bg>
      <p:bgRef xmlns:c="http://schemas.openxmlformats.org/drawingml/2006/chart" xmlns:pic="http://schemas.openxmlformats.org/drawingml/2006/picture" xmlns:dgm="http://schemas.openxmlformats.org/drawingml/2006/diagram" idx="1002">
        <a:schemeClr val="bg2"/>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530352" y="1316736"/>
            <a:ext cx="7772400" cy="1362456"/>
          </a:xfrm>
          <a:ln>
            <a:noFill/>
          </a:ln>
        </p:spPr>
        <p:txBody xmlns:c="http://schemas.openxmlformats.org/drawingml/2006/chart" xmlns:pic="http://schemas.openxmlformats.org/drawingml/2006/picture" xmlns:dgm="http://schemas.openxmlformats.org/drawingml/2006/diagram">
          <a:bodyPr anchor="b" bIns="0" tIns="0" vert="horz">
            <a:noAutofit/>
            <a:scene3d>
              <a:camera prst="orthographicFront"/>
              <a:lightRig dir="t" rig="freezing">
                <a:rot lat="0" lon="0" rev="5640000"/>
              </a:lightRig>
            </a:scene3d>
            <a:sp3d prstMaterial="flat">
              <a:bevelT h="38100" w="38100"/>
            </a:sp3d>
          </a:bodyPr>
          <a:lstStyle>
            <a:lvl1pPr algn="l" rtl="0">
              <a:spcBef>
                <a:spcPct val="0"/>
              </a:spcBef>
              <a:buNone/>
              <a:defRPr b="1" baseline="0" cap="none" dirty="0" lang="en-US" sz="5600">
                <a:ln w="635">
                  <a:noFill/>
                </a:ln>
                <a:solidFill>
                  <a:schemeClr val="accent4">
                    <a:tint val="90000"/>
                    <a:satMod val="125000"/>
                  </a:schemeClr>
                </a:solidFill>
                <a:effectLst>
                  <a:outerShdw algn="tl" blurRad="38100" dir="5400000" dist="25400" rotWithShape="0">
                    <a:srgbClr val="000000">
                      <a:alpha val="43000"/>
                    </a:srgbClr>
                  </a:outerShdw>
                </a:effectLst>
                <a:uFillTx/>
                <a:latin typeface="+mj-lt"/>
                <a:ea typeface="+mj-ea"/>
                <a:cs typeface="+mj-cs"/>
              </a:defRPr>
            </a:lvl1pPr>
          </a:lstStyle>
          <a:p>
            <a:r>
              <a:rPr kumimoji="0" lang="en-US" smtClean="0">
                <a:uFillTx/>
              </a:rPr>
              <a:t>Click to edit Master title style</a:t>
            </a:r>
            <a:endParaRPr kumimoji="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530352" y="2704664"/>
            <a:ext cx="7772400" cy="1509712"/>
          </a:xfrm>
        </p:spPr>
        <p:txBody xmlns:c="http://schemas.openxmlformats.org/drawingml/2006/chart" xmlns:pic="http://schemas.openxmlformats.org/drawingml/2006/picture" xmlns:dgm="http://schemas.openxmlformats.org/drawingml/2006/diagram">
          <a:bodyPr anchor="t" lIns="45720" rIns="45720"/>
          <a:lstStyle>
            <a:lvl1pPr indent="0" marL="0">
              <a:buNone/>
              <a:defRPr sz="2200">
                <a:solidFill>
                  <a:schemeClr val="tx1"/>
                </a:solidFill>
                <a:uFillTx/>
              </a:defRPr>
            </a:lvl1pPr>
            <a:lvl2pPr>
              <a:buNone/>
              <a:defRPr sz="1800">
                <a:solidFill>
                  <a:schemeClr val="tx1">
                    <a:tint val="75000"/>
                  </a:schemeClr>
                </a:solidFill>
                <a:uFillTx/>
              </a:defRPr>
            </a:lvl2pPr>
            <a:lvl3pPr>
              <a:buNone/>
              <a:defRPr sz="1600">
                <a:solidFill>
                  <a:schemeClr val="tx1">
                    <a:tint val="75000"/>
                  </a:schemeClr>
                </a:solidFill>
                <a:uFillTx/>
              </a:defRPr>
            </a:lvl3pPr>
            <a:lvl4pPr>
              <a:buNone/>
              <a:defRPr sz="1400">
                <a:solidFill>
                  <a:schemeClr val="tx1">
                    <a:tint val="75000"/>
                  </a:schemeClr>
                </a:solidFill>
                <a:uFillTx/>
              </a:defRPr>
            </a:lvl4pPr>
            <a:lvl5pPr>
              <a:buNone/>
              <a:defRPr sz="1400">
                <a:solidFill>
                  <a:schemeClr val="tx1">
                    <a:tint val="75000"/>
                  </a:schemeClr>
                </a:solidFill>
                <a:uFillTx/>
              </a:defRPr>
            </a:lvl5pPr>
          </a:lstStyle>
          <a:p>
            <a:pPr eaLnBrk="1" hangingPunct="1" latinLnBrk="0" lvl="0"/>
            <a:r>
              <a:rPr kumimoji="0" lang="en-US" smtClean="0">
                <a:uFillTx/>
              </a:rPr>
              <a:t>Click to edit Master text styles</a:t>
            </a:r>
          </a:p>
        </p:txBody>
      </p:sp>
      <p:sp>
        <p:nvSpPr>
          <p:cNvPr xmlns:c="http://schemas.openxmlformats.org/drawingml/2006/chart" xmlns:pic="http://schemas.openxmlformats.org/drawingml/2006/picture" xmlns:dgm="http://schemas.openxmlformats.org/drawingml/2006/diagram" id="4" name="Date Placeholder 3"/>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D908466-801D-4A2F-AA56-7AC6C682D685}"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5" name="Footer Placeholder 4"/>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6" name="Slide Number Placeholder 5"/>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46D7A29-4DCD-4419-96A6-312604F74651}"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overrideClrMapping accent1="accent1" accent2="accent2" accent3="accent3" accent4="accent4" accent5="accent5" accent6="accent6" bg1="dk1" bg2="dk2" folHlink="folHlink" hlink="hlink" tx1="lt1" tx2="lt2"/>
  </p:clrMapOvr>
</p:sldLayout>
</file>

<file path=ppt/slideLayouts/slideLayout4.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Obj">
  <p:cSld name="Two Content">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57200" y="704088"/>
            <a:ext cx="8229600" cy="1143000"/>
          </a:xfrm>
        </p:spPr>
        <p:txBody xmlns:c="http://schemas.openxmlformats.org/drawingml/2006/chart" xmlns:pic="http://schemas.openxmlformats.org/drawingml/2006/picture" xmlns:dgm="http://schemas.openxmlformats.org/drawingml/2006/diagram">
          <a:bodyPr/>
          <a:lstStyle/>
          <a:p>
            <a:r>
              <a:rPr kumimoji="0" lang="en-US" smtClean="0">
                <a:uFillTx/>
              </a:rPr>
              <a:t>Click to edit Master title style</a:t>
            </a:r>
            <a:endParaRPr kumimoji="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457200" y="1920085"/>
            <a:ext cx="4038600" cy="4434840"/>
          </a:xfrm>
        </p:spPr>
        <p:txBody xmlns:c="http://schemas.openxmlformats.org/drawingml/2006/chart" xmlns:pic="http://schemas.openxmlformats.org/drawingml/2006/picture" xmlns:dgm="http://schemas.openxmlformats.org/drawingml/2006/diagram">
          <a:bodyPr/>
          <a:lstStyle>
            <a:lvl1pPr>
              <a:defRPr sz="2600">
                <a:uFillTx/>
              </a:defRPr>
            </a:lvl1pPr>
            <a:lvl2pPr>
              <a:defRPr sz="2400">
                <a:uFillTx/>
              </a:defRPr>
            </a:lvl2pPr>
            <a:lvl3pPr>
              <a:defRPr sz="2000">
                <a:uFillTx/>
              </a:defRPr>
            </a:lvl3pPr>
            <a:lvl4pPr>
              <a:defRPr sz="1800">
                <a:uFillTx/>
              </a:defRPr>
            </a:lvl4pPr>
            <a:lvl5pPr>
              <a:defRPr sz="1800">
                <a:uFillTx/>
              </a:defRPr>
            </a:lvl5pPr>
          </a:lstStyle>
          <a:p>
            <a:pPr eaLnBrk="1" hangingPunct="1" latinLnBrk="0" lvl="0"/>
            <a:r>
              <a:rPr lang="en-US" smtClean="0">
                <a:uFillTx/>
              </a:rPr>
              <a:t>Click to edit Master text styles</a:t>
            </a:r>
          </a:p>
          <a:p>
            <a:pPr eaLnBrk="1" hangingPunct="1" latinLnBrk="0" lvl="1"/>
            <a:r>
              <a:rPr lang="en-US" smtClean="0">
                <a:uFillTx/>
              </a:rPr>
              <a:t>Second level</a:t>
            </a:r>
          </a:p>
          <a:p>
            <a:pPr eaLnBrk="1" hangingPunct="1" latinLnBrk="0" lvl="2"/>
            <a:r>
              <a:rPr lang="en-US" smtClean="0">
                <a:uFillTx/>
              </a:rPr>
              <a:t>Third level</a:t>
            </a:r>
          </a:p>
          <a:p>
            <a:pPr eaLnBrk="1" hangingPunct="1" latinLnBrk="0" lvl="3"/>
            <a:r>
              <a:rPr lang="en-US" smtClean="0">
                <a:uFillTx/>
              </a:rPr>
              <a:t>Fourth level</a:t>
            </a:r>
          </a:p>
          <a:p>
            <a:pPr eaLnBrk="1" hangingPunct="1" latinLnBrk="0" lvl="4"/>
            <a:r>
              <a:rPr lang="en-US" smtClean="0">
                <a:uFillTx/>
              </a:rPr>
              <a:t>Fifth level</a:t>
            </a:r>
            <a:endParaRPr kumimoji="0" lang="en-US">
              <a:uFillTx/>
            </a:endParaRP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2" sz="half"/>
          </p:nvPr>
        </p:nvSpPr>
        <p:spPr xmlns:c="http://schemas.openxmlformats.org/drawingml/2006/chart" xmlns:pic="http://schemas.openxmlformats.org/drawingml/2006/picture" xmlns:dgm="http://schemas.openxmlformats.org/drawingml/2006/diagram">
          <a:xfrm>
            <a:off x="4648200" y="1920085"/>
            <a:ext cx="4038600" cy="4434840"/>
          </a:xfrm>
        </p:spPr>
        <p:txBody xmlns:c="http://schemas.openxmlformats.org/drawingml/2006/chart" xmlns:pic="http://schemas.openxmlformats.org/drawingml/2006/picture" xmlns:dgm="http://schemas.openxmlformats.org/drawingml/2006/diagram">
          <a:bodyPr/>
          <a:lstStyle>
            <a:lvl1pPr>
              <a:defRPr sz="2600">
                <a:uFillTx/>
              </a:defRPr>
            </a:lvl1pPr>
            <a:lvl2pPr>
              <a:defRPr sz="2400">
                <a:uFillTx/>
              </a:defRPr>
            </a:lvl2pPr>
            <a:lvl3pPr>
              <a:defRPr sz="2000">
                <a:uFillTx/>
              </a:defRPr>
            </a:lvl3pPr>
            <a:lvl4pPr>
              <a:defRPr sz="1800">
                <a:uFillTx/>
              </a:defRPr>
            </a:lvl4pPr>
            <a:lvl5pPr>
              <a:defRPr sz="1800">
                <a:uFillTx/>
              </a:defRPr>
            </a:lvl5pPr>
          </a:lstStyle>
          <a:p>
            <a:pPr eaLnBrk="1" hangingPunct="1" latinLnBrk="0" lvl="0"/>
            <a:r>
              <a:rPr lang="en-US" smtClean="0">
                <a:uFillTx/>
              </a:rPr>
              <a:t>Click to edit Master text styles</a:t>
            </a:r>
          </a:p>
          <a:p>
            <a:pPr eaLnBrk="1" hangingPunct="1" latinLnBrk="0" lvl="1"/>
            <a:r>
              <a:rPr lang="en-US" smtClean="0">
                <a:uFillTx/>
              </a:rPr>
              <a:t>Second level</a:t>
            </a:r>
          </a:p>
          <a:p>
            <a:pPr eaLnBrk="1" hangingPunct="1" latinLnBrk="0" lvl="2"/>
            <a:r>
              <a:rPr lang="en-US" smtClean="0">
                <a:uFillTx/>
              </a:rPr>
              <a:t>Third level</a:t>
            </a:r>
          </a:p>
          <a:p>
            <a:pPr eaLnBrk="1" hangingPunct="1" latinLnBrk="0" lvl="3"/>
            <a:r>
              <a:rPr lang="en-US" smtClean="0">
                <a:uFillTx/>
              </a:rPr>
              <a:t>Fourth level</a:t>
            </a:r>
          </a:p>
          <a:p>
            <a:pPr eaLnBrk="1" hangingPunct="1" latinLnBrk="0" lvl="4"/>
            <a:r>
              <a:rPr lang="en-US" smtClean="0">
                <a:uFillTx/>
              </a:rPr>
              <a:t>Fifth level</a:t>
            </a:r>
            <a:endParaRPr kumimoji="0" lang="en-US">
              <a:uFillTx/>
            </a:endParaRP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D908466-801D-4A2F-AA56-7AC6C682D685}"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46D7A29-4DCD-4419-96A6-312604F74651}"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5.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woTxTwoObj">
  <p:cSld name="Comparis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57200" y="704088"/>
            <a:ext cx="8229600" cy="1143000"/>
          </a:xfrm>
        </p:spPr>
        <p:txBody xmlns:c="http://schemas.openxmlformats.org/drawingml/2006/chart" xmlns:pic="http://schemas.openxmlformats.org/drawingml/2006/picture" xmlns:dgm="http://schemas.openxmlformats.org/drawingml/2006/diagram">
          <a:bodyPr anchor="b" tIns="45720"/>
          <a:lstStyle>
            <a:lvl1pPr>
              <a:defRPr>
                <a:uFillTx/>
              </a:defRPr>
            </a:lvl1pPr>
          </a:lstStyle>
          <a:p>
            <a:r>
              <a:rPr kumimoji="0" lang="en-US" smtClean="0">
                <a:uFillTx/>
              </a:rPr>
              <a:t>Click to edit Master title style</a:t>
            </a:r>
            <a:endParaRPr kumimoji="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457200" y="1855248"/>
            <a:ext cx="4040188" cy="659352"/>
          </a:xfrm>
        </p:spPr>
        <p:txBody xmlns:c="http://schemas.openxmlformats.org/drawingml/2006/chart" xmlns:pic="http://schemas.openxmlformats.org/drawingml/2006/picture" xmlns:dgm="http://schemas.openxmlformats.org/drawingml/2006/diagram">
          <a:bodyPr anchor="ctr" bIns="0" lIns="45720" rIns="45720" tIns="0">
            <a:noAutofit/>
          </a:bodyPr>
          <a:lstStyle>
            <a:lvl1pPr indent="0" marL="0">
              <a:buNone/>
              <a:defRPr b="1" baseline="0" cap="none" sz="2400">
                <a:solidFill>
                  <a:schemeClr val="tx2"/>
                </a:solidFill>
                <a:effectLst/>
                <a:uFillTx/>
              </a:defRPr>
            </a:lvl1pPr>
            <a:lvl2pPr>
              <a:buNone/>
              <a:defRPr b="1" sz="2000">
                <a:uFillTx/>
              </a:defRPr>
            </a:lvl2pPr>
            <a:lvl3pPr>
              <a:buNone/>
              <a:defRPr b="1" sz="1800">
                <a:uFillTx/>
              </a:defRPr>
            </a:lvl3pPr>
            <a:lvl4pPr>
              <a:buNone/>
              <a:defRPr b="1" sz="1600">
                <a:uFillTx/>
              </a:defRPr>
            </a:lvl4pPr>
            <a:lvl5pPr>
              <a:buNone/>
              <a:defRPr b="1" sz="1600">
                <a:uFillTx/>
              </a:defRPr>
            </a:lvl5pPr>
          </a:lstStyle>
          <a:p>
            <a:pPr eaLnBrk="1" hangingPunct="1" latinLnBrk="0" lvl="0"/>
            <a:r>
              <a:rPr kumimoji="0" lang="en-US" smtClean="0">
                <a:uFillTx/>
              </a:rPr>
              <a:t>Click to edit Master text styles</a:t>
            </a: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3" sz="half" type="body"/>
          </p:nvPr>
        </p:nvSpPr>
        <p:spPr xmlns:c="http://schemas.openxmlformats.org/drawingml/2006/chart" xmlns:pic="http://schemas.openxmlformats.org/drawingml/2006/picture" xmlns:dgm="http://schemas.openxmlformats.org/drawingml/2006/diagram">
          <a:xfrm>
            <a:off x="4645025" y="1859757"/>
            <a:ext cx="4041775" cy="654843"/>
          </a:xfrm>
        </p:spPr>
        <p:txBody xmlns:c="http://schemas.openxmlformats.org/drawingml/2006/chart" xmlns:pic="http://schemas.openxmlformats.org/drawingml/2006/picture" xmlns:dgm="http://schemas.openxmlformats.org/drawingml/2006/diagram">
          <a:bodyPr anchor="ctr" bIns="0" lIns="45720" rIns="45720" tIns="0"/>
          <a:lstStyle>
            <a:lvl1pPr indent="0" marL="0">
              <a:buNone/>
              <a:defRPr b="1" baseline="0" cap="none" sz="2400">
                <a:solidFill>
                  <a:schemeClr val="tx2"/>
                </a:solidFill>
                <a:effectLst/>
                <a:uFillTx/>
              </a:defRPr>
            </a:lvl1pPr>
            <a:lvl2pPr>
              <a:buNone/>
              <a:defRPr b="1" sz="2000">
                <a:uFillTx/>
              </a:defRPr>
            </a:lvl2pPr>
            <a:lvl3pPr>
              <a:buNone/>
              <a:defRPr b="1" sz="1800">
                <a:uFillTx/>
              </a:defRPr>
            </a:lvl3pPr>
            <a:lvl4pPr>
              <a:buNone/>
              <a:defRPr b="1" sz="1600">
                <a:uFillTx/>
              </a:defRPr>
            </a:lvl4pPr>
            <a:lvl5pPr>
              <a:buNone/>
              <a:defRPr b="1" sz="1600">
                <a:uFillTx/>
              </a:defRPr>
            </a:lvl5pPr>
          </a:lstStyle>
          <a:p>
            <a:pPr eaLnBrk="1" hangingPunct="1" latinLnBrk="0" lvl="0"/>
            <a:r>
              <a:rPr kumimoji="0" lang="en-US" smtClean="0">
                <a:uFillTx/>
              </a:rPr>
              <a:t>Click to edit Master text styles</a:t>
            </a:r>
          </a:p>
        </p:txBody>
      </p:sp>
      <p:sp>
        <p:nvSpPr>
          <p:cNvPr xmlns:c="http://schemas.openxmlformats.org/drawingml/2006/chart" xmlns:pic="http://schemas.openxmlformats.org/drawingml/2006/picture" xmlns:dgm="http://schemas.openxmlformats.org/drawingml/2006/diagram" id="5" name="Content Placeholder 4"/>
          <p:cNvSpPr xmlns:c="http://schemas.openxmlformats.org/drawingml/2006/chart" xmlns:pic="http://schemas.openxmlformats.org/drawingml/2006/picture" xmlns:dgm="http://schemas.openxmlformats.org/drawingml/2006/diagram">
            <a:spLocks noGrp="1"/>
          </p:cNvSpPr>
          <p:nvPr>
            <p:ph idx="2" sz="quarter"/>
          </p:nvPr>
        </p:nvSpPr>
        <p:spPr xmlns:c="http://schemas.openxmlformats.org/drawingml/2006/chart" xmlns:pic="http://schemas.openxmlformats.org/drawingml/2006/picture" xmlns:dgm="http://schemas.openxmlformats.org/drawingml/2006/diagram">
          <a:xfrm>
            <a:off x="457200" y="2514600"/>
            <a:ext cx="4040188" cy="3845720"/>
          </a:xfrm>
        </p:spPr>
        <p:txBody xmlns:c="http://schemas.openxmlformats.org/drawingml/2006/chart" xmlns:pic="http://schemas.openxmlformats.org/drawingml/2006/picture" xmlns:dgm="http://schemas.openxmlformats.org/drawingml/2006/diagram">
          <a:bodyPr tIns="0"/>
          <a:lstStyle>
            <a:lvl1pPr>
              <a:defRPr sz="2200">
                <a:uFillTx/>
              </a:defRPr>
            </a:lvl1pPr>
            <a:lvl2pPr>
              <a:defRPr sz="2000">
                <a:uFillTx/>
              </a:defRPr>
            </a:lvl2pPr>
            <a:lvl3pPr>
              <a:defRPr sz="1800">
                <a:uFillTx/>
              </a:defRPr>
            </a:lvl3pPr>
            <a:lvl4pPr>
              <a:defRPr sz="1600">
                <a:uFillTx/>
              </a:defRPr>
            </a:lvl4pPr>
            <a:lvl5pPr>
              <a:defRPr sz="1600">
                <a:uFillTx/>
              </a:defRPr>
            </a:lvl5pPr>
          </a:lstStyle>
          <a:p>
            <a:pPr eaLnBrk="1" hangingPunct="1" latinLnBrk="0" lvl="0"/>
            <a:r>
              <a:rPr lang="en-US" smtClean="0">
                <a:uFillTx/>
              </a:rPr>
              <a:t>Click to edit Master text styles</a:t>
            </a:r>
          </a:p>
          <a:p>
            <a:pPr eaLnBrk="1" hangingPunct="1" latinLnBrk="0" lvl="1"/>
            <a:r>
              <a:rPr lang="en-US" smtClean="0">
                <a:uFillTx/>
              </a:rPr>
              <a:t>Second level</a:t>
            </a:r>
          </a:p>
          <a:p>
            <a:pPr eaLnBrk="1" hangingPunct="1" latinLnBrk="0" lvl="2"/>
            <a:r>
              <a:rPr lang="en-US" smtClean="0">
                <a:uFillTx/>
              </a:rPr>
              <a:t>Third level</a:t>
            </a:r>
          </a:p>
          <a:p>
            <a:pPr eaLnBrk="1" hangingPunct="1" latinLnBrk="0" lvl="3"/>
            <a:r>
              <a:rPr lang="en-US" smtClean="0">
                <a:uFillTx/>
              </a:rPr>
              <a:t>Fourth level</a:t>
            </a:r>
          </a:p>
          <a:p>
            <a:pPr eaLnBrk="1" hangingPunct="1" latinLnBrk="0" lvl="4"/>
            <a:r>
              <a:rPr lang="en-US" smtClean="0">
                <a:uFillTx/>
              </a:rPr>
              <a:t>Fifth level</a:t>
            </a:r>
            <a:endParaRPr kumimoji="0" lang="en-US">
              <a:uFillTx/>
            </a:endParaRP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a:spLocks noGrp="1"/>
          </p:cNvSpPr>
          <p:nvPr>
            <p:ph idx="4" sz="quarter"/>
          </p:nvPr>
        </p:nvSpPr>
        <p:spPr xmlns:c="http://schemas.openxmlformats.org/drawingml/2006/chart" xmlns:pic="http://schemas.openxmlformats.org/drawingml/2006/picture" xmlns:dgm="http://schemas.openxmlformats.org/drawingml/2006/diagram">
          <a:xfrm>
            <a:off x="4645025" y="2514600"/>
            <a:ext cx="4041775" cy="3845720"/>
          </a:xfrm>
        </p:spPr>
        <p:txBody xmlns:c="http://schemas.openxmlformats.org/drawingml/2006/chart" xmlns:pic="http://schemas.openxmlformats.org/drawingml/2006/picture" xmlns:dgm="http://schemas.openxmlformats.org/drawingml/2006/diagram">
          <a:bodyPr tIns="0"/>
          <a:lstStyle>
            <a:lvl1pPr>
              <a:defRPr sz="2200">
                <a:uFillTx/>
              </a:defRPr>
            </a:lvl1pPr>
            <a:lvl2pPr>
              <a:defRPr sz="2000">
                <a:uFillTx/>
              </a:defRPr>
            </a:lvl2pPr>
            <a:lvl3pPr>
              <a:defRPr sz="1800">
                <a:uFillTx/>
              </a:defRPr>
            </a:lvl3pPr>
            <a:lvl4pPr>
              <a:defRPr sz="1600">
                <a:uFillTx/>
              </a:defRPr>
            </a:lvl4pPr>
            <a:lvl5pPr>
              <a:defRPr sz="1600">
                <a:uFillTx/>
              </a:defRPr>
            </a:lvl5pPr>
          </a:lstStyle>
          <a:p>
            <a:pPr eaLnBrk="1" hangingPunct="1" latinLnBrk="0" lvl="0"/>
            <a:r>
              <a:rPr lang="en-US" smtClean="0">
                <a:uFillTx/>
              </a:rPr>
              <a:t>Click to edit Master text styles</a:t>
            </a:r>
          </a:p>
          <a:p>
            <a:pPr eaLnBrk="1" hangingPunct="1" latinLnBrk="0" lvl="1"/>
            <a:r>
              <a:rPr lang="en-US" smtClean="0">
                <a:uFillTx/>
              </a:rPr>
              <a:t>Second level</a:t>
            </a:r>
          </a:p>
          <a:p>
            <a:pPr eaLnBrk="1" hangingPunct="1" latinLnBrk="0" lvl="2"/>
            <a:r>
              <a:rPr lang="en-US" smtClean="0">
                <a:uFillTx/>
              </a:rPr>
              <a:t>Third level</a:t>
            </a:r>
          </a:p>
          <a:p>
            <a:pPr eaLnBrk="1" hangingPunct="1" latinLnBrk="0" lvl="3"/>
            <a:r>
              <a:rPr lang="en-US" smtClean="0">
                <a:uFillTx/>
              </a:rPr>
              <a:t>Fourth level</a:t>
            </a:r>
          </a:p>
          <a:p>
            <a:pPr eaLnBrk="1" hangingPunct="1" latinLnBrk="0" lvl="4"/>
            <a:r>
              <a:rPr lang="en-US" smtClean="0">
                <a:uFillTx/>
              </a:rPr>
              <a:t>Fifth level</a:t>
            </a:r>
            <a:endParaRPr kumimoji="0" lang="en-US">
              <a:uFillTx/>
            </a:endParaRPr>
          </a:p>
        </p:txBody>
      </p:sp>
      <p:sp>
        <p:nvSpPr>
          <p:cNvPr xmlns:c="http://schemas.openxmlformats.org/drawingml/2006/chart" xmlns:pic="http://schemas.openxmlformats.org/drawingml/2006/picture" xmlns:dgm="http://schemas.openxmlformats.org/drawingml/2006/diagram" id="7" name="Date Placeholder 6"/>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D908466-801D-4A2F-AA56-7AC6C682D685}"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8" name="Footer Placeholder 7"/>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9" name="Slide Number Placeholder 8"/>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46D7A29-4DCD-4419-96A6-312604F74651}"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6.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titleOnly">
  <p:cSld name="Title Only">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57200" y="704088"/>
            <a:ext cx="8305800" cy="1143000"/>
          </a:xfrm>
        </p:spPr>
        <p:txBody xmlns:c="http://schemas.openxmlformats.org/drawingml/2006/chart" xmlns:pic="http://schemas.openxmlformats.org/drawingml/2006/picture" xmlns:dgm="http://schemas.openxmlformats.org/drawingml/2006/diagram">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uFillTx/>
                <a:latin typeface="+mj-lt"/>
                <a:ea typeface="+mj-ea"/>
                <a:cs typeface="+mj-cs"/>
              </a:defRPr>
            </a:lvl1pPr>
          </a:lstStyle>
          <a:p>
            <a:r>
              <a:rPr kumimoji="0" lang="en-US" smtClean="0">
                <a:uFillTx/>
              </a:rPr>
              <a:t>Click to edit Master title style</a:t>
            </a:r>
            <a:endParaRPr kumimoji="0" lang="en-US">
              <a:uFillTx/>
            </a:endParaRPr>
          </a:p>
        </p:txBody>
      </p:sp>
      <p:sp>
        <p:nvSpPr>
          <p:cNvPr xmlns:c="http://schemas.openxmlformats.org/drawingml/2006/chart" xmlns:pic="http://schemas.openxmlformats.org/drawingml/2006/picture" xmlns:dgm="http://schemas.openxmlformats.org/drawingml/2006/diagram" id="3" name="Date Placeholder 2"/>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D908466-801D-4A2F-AA56-7AC6C682D685}"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4" name="Footer Placeholder 3"/>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5" name="Slide Number Placeholder 4"/>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46D7A29-4DCD-4419-96A6-312604F74651}"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7.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blank">
  <p:cSld name="Blank">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Date Placeholder 1"/>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D908466-801D-4A2F-AA56-7AC6C682D685}"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3" name="Footer Placeholder 2"/>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4" name="Slide Number Placeholder 3"/>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46D7A29-4DCD-4419-96A6-312604F74651}"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8.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type="objTx">
  <p:cSld name="Content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85800" y="514352"/>
            <a:ext cx="2743200" cy="1162050"/>
          </a:xfrm>
        </p:spPr>
        <p:txBody xmlns:c="http://schemas.openxmlformats.org/drawingml/2006/chart" xmlns:pic="http://schemas.openxmlformats.org/drawingml/2006/picture" xmlns:dgm="http://schemas.openxmlformats.org/drawingml/2006/diagram">
          <a:bodyPr anchor="b" lIns="0">
            <a:noAutofit/>
          </a:bodyPr>
          <a:lstStyle>
            <a:lvl1pPr algn="l" rtl="0">
              <a:spcBef>
                <a:spcPct val="0"/>
              </a:spcBef>
              <a:buNone/>
              <a:defRPr b="0" sz="2600">
                <a:ln>
                  <a:noFill/>
                </a:ln>
                <a:solidFill>
                  <a:schemeClr val="tx2"/>
                </a:solidFill>
                <a:effectLst/>
                <a:uFillTx/>
                <a:latin typeface="+mj-lt"/>
                <a:ea typeface="+mj-ea"/>
                <a:cs typeface="+mj-cs"/>
              </a:defRPr>
            </a:lvl1pPr>
          </a:lstStyle>
          <a:p>
            <a:r>
              <a:rPr kumimoji="0" lang="en-US" smtClean="0">
                <a:uFillTx/>
              </a:rPr>
              <a:t>Click to edit Master title style</a:t>
            </a:r>
            <a:endParaRPr kumimoji="0" lang="en-US">
              <a:uFillTx/>
            </a:endParaRPr>
          </a:p>
        </p:txBody>
      </p:sp>
      <p:sp>
        <p:nvSpPr>
          <p:cNvPr xmlns:c="http://schemas.openxmlformats.org/drawingml/2006/chart" xmlns:pic="http://schemas.openxmlformats.org/drawingml/2006/picture" xmlns:dgm="http://schemas.openxmlformats.org/drawingml/2006/diagram" id="3" name="Text Placeholder 2"/>
          <p:cNvSpPr xmlns:c="http://schemas.openxmlformats.org/drawingml/2006/chart" xmlns:pic="http://schemas.openxmlformats.org/drawingml/2006/picture" xmlns:dgm="http://schemas.openxmlformats.org/drawingml/2006/diagram">
            <a:spLocks noGrp="1"/>
          </p:cNvSpPr>
          <p:nvPr>
            <p:ph idx="2" type="body"/>
          </p:nvPr>
        </p:nvSpPr>
        <p:spPr xmlns:c="http://schemas.openxmlformats.org/drawingml/2006/chart" xmlns:pic="http://schemas.openxmlformats.org/drawingml/2006/picture" xmlns:dgm="http://schemas.openxmlformats.org/drawingml/2006/diagram">
          <a:xfrm>
            <a:off x="685800" y="1676400"/>
            <a:ext cx="2743200" cy="4572000"/>
          </a:xfrm>
        </p:spPr>
        <p:txBody xmlns:c="http://schemas.openxmlformats.org/drawingml/2006/chart" xmlns:pic="http://schemas.openxmlformats.org/drawingml/2006/picture" xmlns:dgm="http://schemas.openxmlformats.org/drawingml/2006/diagram">
          <a:bodyPr lIns="18288" rIns="18288"/>
          <a:lstStyle>
            <a:lvl1pPr algn="l" indent="0" marL="0">
              <a:buNone/>
              <a:defRPr sz="1400">
                <a:uFillTx/>
              </a:defRPr>
            </a:lvl1pPr>
            <a:lvl2pPr algn="l" indent="0">
              <a:buNone/>
              <a:defRPr sz="1200">
                <a:uFillTx/>
              </a:defRPr>
            </a:lvl2pPr>
            <a:lvl3pPr algn="l" indent="0">
              <a:buNone/>
              <a:defRPr sz="1000">
                <a:uFillTx/>
              </a:defRPr>
            </a:lvl3pPr>
            <a:lvl4pPr algn="l" indent="0">
              <a:buNone/>
              <a:defRPr sz="900">
                <a:uFillTx/>
              </a:defRPr>
            </a:lvl4pPr>
            <a:lvl5pPr algn="l" indent="0">
              <a:buNone/>
              <a:defRPr sz="900">
                <a:uFillTx/>
              </a:defRPr>
            </a:lvl5pPr>
          </a:lstStyle>
          <a:p>
            <a:pPr eaLnBrk="1" hangingPunct="1" latinLnBrk="0" lvl="0"/>
            <a:r>
              <a:rPr kumimoji="0" lang="en-US" smtClean="0">
                <a:uFillTx/>
              </a:rPr>
              <a:t>Click to edit Master text styles</a:t>
            </a:r>
          </a:p>
        </p:txBody>
      </p:sp>
      <p:sp>
        <p:nvSpPr>
          <p:cNvPr xmlns:c="http://schemas.openxmlformats.org/drawingml/2006/chart" xmlns:pic="http://schemas.openxmlformats.org/drawingml/2006/picture" xmlns:dgm="http://schemas.openxmlformats.org/drawingml/2006/diagram" id="4" name="Content Placeholder 3"/>
          <p:cNvSpPr xmlns:c="http://schemas.openxmlformats.org/drawingml/2006/chart" xmlns:pic="http://schemas.openxmlformats.org/drawingml/2006/picture" xmlns:dgm="http://schemas.openxmlformats.org/drawingml/2006/diagram">
            <a:spLocks noGrp="1"/>
          </p:cNvSpPr>
          <p:nvPr>
            <p:ph idx="1" sz="half"/>
          </p:nvPr>
        </p:nvSpPr>
        <p:spPr xmlns:c="http://schemas.openxmlformats.org/drawingml/2006/chart" xmlns:pic="http://schemas.openxmlformats.org/drawingml/2006/picture" xmlns:dgm="http://schemas.openxmlformats.org/drawingml/2006/diagram">
          <a:xfrm>
            <a:off x="3575050" y="1676400"/>
            <a:ext cx="5111750" cy="4572000"/>
          </a:xfrm>
        </p:spPr>
        <p:txBody xmlns:c="http://schemas.openxmlformats.org/drawingml/2006/chart" xmlns:pic="http://schemas.openxmlformats.org/drawingml/2006/picture" xmlns:dgm="http://schemas.openxmlformats.org/drawingml/2006/diagram">
          <a:bodyPr tIns="0"/>
          <a:lstStyle>
            <a:lvl1pPr>
              <a:defRPr sz="2800">
                <a:uFillTx/>
              </a:defRPr>
            </a:lvl1pPr>
            <a:lvl2pPr>
              <a:defRPr sz="2600">
                <a:uFillTx/>
              </a:defRPr>
            </a:lvl2pPr>
            <a:lvl3pPr>
              <a:defRPr sz="2400">
                <a:uFillTx/>
              </a:defRPr>
            </a:lvl3pPr>
            <a:lvl4pPr>
              <a:defRPr sz="2000">
                <a:uFillTx/>
              </a:defRPr>
            </a:lvl4pPr>
            <a:lvl5pPr>
              <a:defRPr sz="1800">
                <a:uFillTx/>
              </a:defRPr>
            </a:lvl5pPr>
          </a:lstStyle>
          <a:p>
            <a:pPr eaLnBrk="1" hangingPunct="1" latinLnBrk="0" lvl="0"/>
            <a:r>
              <a:rPr lang="en-US" smtClean="0">
                <a:uFillTx/>
              </a:rPr>
              <a:t>Click to edit Master text styles</a:t>
            </a:r>
          </a:p>
          <a:p>
            <a:pPr eaLnBrk="1" hangingPunct="1" latinLnBrk="0" lvl="1"/>
            <a:r>
              <a:rPr lang="en-US" smtClean="0">
                <a:uFillTx/>
              </a:rPr>
              <a:t>Second level</a:t>
            </a:r>
          </a:p>
          <a:p>
            <a:pPr eaLnBrk="1" hangingPunct="1" latinLnBrk="0" lvl="2"/>
            <a:r>
              <a:rPr lang="en-US" smtClean="0">
                <a:uFillTx/>
              </a:rPr>
              <a:t>Third level</a:t>
            </a:r>
          </a:p>
          <a:p>
            <a:pPr eaLnBrk="1" hangingPunct="1" latinLnBrk="0" lvl="3"/>
            <a:r>
              <a:rPr lang="en-US" smtClean="0">
                <a:uFillTx/>
              </a:rPr>
              <a:t>Fourth level</a:t>
            </a:r>
          </a:p>
          <a:p>
            <a:pPr eaLnBrk="1" hangingPunct="1" latinLnBrk="0" lvl="4"/>
            <a:r>
              <a:rPr lang="en-US" smtClean="0">
                <a:uFillTx/>
              </a:rPr>
              <a:t>Fifth level</a:t>
            </a:r>
            <a:endParaRPr kumimoji="0" lang="en-US">
              <a:uFillTx/>
            </a:endParaRP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D908466-801D-4A2F-AA56-7AC6C682D685}"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346D7A29-4DCD-4419-96A6-312604F74651}" type="slidenum">
              <a:rPr lang="en-US" smtClean="0">
                <a:uFillTx/>
              </a:rPr>
              <a:t>‹#›</a:t>
            </a:fld>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Layouts/slideLayout9.xml><?xml version="1.0" encoding="utf-8"?>
<p:sldLayout xmlns:a="http://schemas.openxmlformats.org/drawingml/2006/main" xmlns:p="http://schemas.openxmlformats.org/presentationml/2006/main" xmlns:s="http://schemas.openxmlformats.org/officeDocument/2006/sharedTypes" xmlns:r="http://schemas.openxmlformats.org/officeDocument/2006/relationships" preserve="1" showMasterSp="0" type="picTx">
  <p:cSld name="Picture with Caption">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9" name="Snip and Round Single Corner Rectangle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V="1" rot="420000">
            <a:off x="3165753" y="1108077"/>
            <a:ext cx="5257800" cy="4114800"/>
          </a:xfrm>
          <a:prstGeom prst="snipRoundRect">
            <a:avLst>
              <a:gd fmla="val 0" name="adj1"/>
              <a:gd fmla="val 3646" name="adj2"/>
            </a:avLst>
          </a:prstGeom>
          <a:solidFill>
            <a:srgbClr val="FFFFFF"/>
          </a:solidFill>
          <a:ln algn="ctr" cap="rnd" cmpd="sng" w="3175">
            <a:solidFill>
              <a:srgbClr val="C0C0C0"/>
            </a:solidFill>
            <a:prstDash val="solid"/>
          </a:ln>
          <a:effectLst>
            <a:outerShdw algn="tl" blurRad="63500" dir="7500000" dist="38500" kx="100000" rotWithShape="0" sx="98500" sy="100080">
              <a:srgbClr val="000000">
                <a:alpha val="25000"/>
              </a:srgbClr>
            </a:outerShdw>
          </a:effectLst>
        </p:spPr>
        <p:style xmlns:c="http://schemas.openxmlformats.org/drawingml/2006/chart" xmlns:pic="http://schemas.openxmlformats.org/drawingml/2006/picture" xmlns:dgm="http://schemas.openxmlformats.org/drawingml/2006/diagram">
          <a:lnRef idx="2">
            <a:schemeClr val="accent1"/>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eaLnBrk="1" hangingPunct="1" latinLnBrk="0"/>
            <a:endParaRPr kumimoji="0" lang="en-US">
              <a:uFillTx/>
            </a:endParaRPr>
          </a:p>
        </p:txBody>
      </p:sp>
      <p:sp>
        <p:nvSpPr>
          <p:cNvPr xmlns:c="http://schemas.openxmlformats.org/drawingml/2006/chart" xmlns:pic="http://schemas.openxmlformats.org/drawingml/2006/picture" xmlns:dgm="http://schemas.openxmlformats.org/drawingml/2006/diagram" id="12" name="Right Triangle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flipV="1" rot="420000">
            <a:off x="8004134" y="5359769"/>
            <a:ext cx="155448" cy="155448"/>
          </a:xfrm>
          <a:prstGeom prst="rtTriangle">
            <a:avLst/>
          </a:prstGeom>
          <a:solidFill>
            <a:srgbClr val="FFFFFF"/>
          </a:solidFill>
          <a:ln algn="ctr" cap="flat" cmpd="sng" w="12700">
            <a:solidFill>
              <a:srgbClr val="FFFFFF"/>
            </a:solidFill>
            <a:prstDash val="solid"/>
            <a:bevel/>
          </a:ln>
          <a:effectLst>
            <a:outerShdw algn="tl" blurRad="19685" dir="12900000" dist="6350" rotWithShape="0">
              <a:srgbClr val="000000">
                <a:alpha val="47000"/>
              </a:srgbClr>
            </a:outerShdw>
          </a:effectLst>
        </p:spPr>
        <p:style xmlns:c="http://schemas.openxmlformats.org/drawingml/2006/chart" xmlns:pic="http://schemas.openxmlformats.org/drawingml/2006/picture" xmlns:dgm="http://schemas.openxmlformats.org/drawingml/2006/diagram">
          <a:lnRef idx="2">
            <a:schemeClr val="accent1"/>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eaLnBrk="1" hangingPunct="1" latinLnBrk="0"/>
            <a:endParaRPr kumimoji="0" lang="en-US">
              <a:uFillTx/>
            </a:endParaRPr>
          </a:p>
        </p:txBody>
      </p:sp>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609600" y="1176996"/>
            <a:ext cx="2212848" cy="1582621"/>
          </a:xfrm>
        </p:spPr>
        <p:txBody xmlns:c="http://schemas.openxmlformats.org/drawingml/2006/chart" xmlns:pic="http://schemas.openxmlformats.org/drawingml/2006/picture" xmlns:dgm="http://schemas.openxmlformats.org/drawingml/2006/diagram">
          <a:bodyPr anchor="b" bIns="45720" lIns="45720" rIns="45720" tIns="45720" vert="horz"/>
          <a:lstStyle>
            <a:lvl1pPr algn="l">
              <a:buNone/>
              <a:defRPr b="1" sz="2000">
                <a:solidFill>
                  <a:schemeClr val="tx2"/>
                </a:solidFill>
                <a:uFillTx/>
              </a:defRPr>
            </a:lvl1pPr>
          </a:lstStyle>
          <a:p>
            <a:r>
              <a:rPr kumimoji="0" lang="en-US" smtClean="0">
                <a:uFillTx/>
              </a:rPr>
              <a:t>Click to edit Master title style</a:t>
            </a:r>
            <a:endParaRPr kumimoji="0" lang="en-US">
              <a:uFillTx/>
            </a:endParaRPr>
          </a:p>
        </p:txBody>
      </p:sp>
      <p:sp>
        <p:nvSpPr>
          <p:cNvPr xmlns:c="http://schemas.openxmlformats.org/drawingml/2006/chart" xmlns:pic="http://schemas.openxmlformats.org/drawingml/2006/picture" xmlns:dgm="http://schemas.openxmlformats.org/drawingml/2006/diagram" id="4" name="Text Placeholder 3"/>
          <p:cNvSpPr xmlns:c="http://schemas.openxmlformats.org/drawingml/2006/chart" xmlns:pic="http://schemas.openxmlformats.org/drawingml/2006/picture" xmlns:dgm="http://schemas.openxmlformats.org/drawingml/2006/diagram">
            <a:spLocks noGrp="1"/>
          </p:cNvSpPr>
          <p:nvPr>
            <p:ph idx="2" sz="half" type="body"/>
          </p:nvPr>
        </p:nvSpPr>
        <p:spPr xmlns:c="http://schemas.openxmlformats.org/drawingml/2006/chart" xmlns:pic="http://schemas.openxmlformats.org/drawingml/2006/picture" xmlns:dgm="http://schemas.openxmlformats.org/drawingml/2006/diagram">
          <a:xfrm>
            <a:off x="609600" y="2828785"/>
            <a:ext cx="2209800" cy="2179320"/>
          </a:xfrm>
        </p:spPr>
        <p:txBody xmlns:c="http://schemas.openxmlformats.org/drawingml/2006/chart" xmlns:pic="http://schemas.openxmlformats.org/drawingml/2006/picture" xmlns:dgm="http://schemas.openxmlformats.org/drawingml/2006/diagram">
          <a:bodyPr anchor="t" bIns="45720" lIns="64008" rIns="45720"/>
          <a:lstStyle>
            <a:lvl1pPr algn="l" indent="0" marL="0">
              <a:spcBef>
                <a:spcPts val="250"/>
              </a:spcBef>
              <a:buFontTx/>
              <a:buNone/>
              <a:defRPr sz="1300">
                <a:uFillTx/>
              </a:defRPr>
            </a:lvl1pPr>
            <a:lvl2pPr>
              <a:defRPr sz="1200">
                <a:uFillTx/>
              </a:defRPr>
            </a:lvl2pPr>
            <a:lvl3pPr>
              <a:defRPr sz="1000">
                <a:uFillTx/>
              </a:defRPr>
            </a:lvl3pPr>
            <a:lvl4pPr>
              <a:defRPr sz="900">
                <a:uFillTx/>
              </a:defRPr>
            </a:lvl4pPr>
            <a:lvl5pPr>
              <a:defRPr sz="900">
                <a:uFillTx/>
              </a:defRPr>
            </a:lvl5pPr>
          </a:lstStyle>
          <a:p>
            <a:pPr eaLnBrk="1" hangingPunct="1" latinLnBrk="0" lvl="0"/>
            <a:r>
              <a:rPr kumimoji="0" lang="en-US" smtClean="0">
                <a:uFillTx/>
              </a:rPr>
              <a:t>Click to edit Master text styles</a:t>
            </a:r>
          </a:p>
        </p:txBody>
      </p:sp>
      <p:sp>
        <p:nvSpPr>
          <p:cNvPr xmlns:c="http://schemas.openxmlformats.org/drawingml/2006/chart" xmlns:pic="http://schemas.openxmlformats.org/drawingml/2006/picture" xmlns:dgm="http://schemas.openxmlformats.org/drawingml/2006/diagram" id="5" name="Date Placeholder 4"/>
          <p:cNvSpPr xmlns:c="http://schemas.openxmlformats.org/drawingml/2006/chart" xmlns:pic="http://schemas.openxmlformats.org/drawingml/2006/picture" xmlns:dgm="http://schemas.openxmlformats.org/drawingml/2006/diagram">
            <a:spLocks noGrp="1"/>
          </p:cNvSpPr>
          <p:nvPr>
            <p:ph idx="10" sz="half" type="dt"/>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fld id="{5D908466-801D-4A2F-AA56-7AC6C682D685}"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6" name="Footer Placeholder 5"/>
          <p:cNvSpPr xmlns:c="http://schemas.openxmlformats.org/drawingml/2006/chart" xmlns:pic="http://schemas.openxmlformats.org/drawingml/2006/picture" xmlns:dgm="http://schemas.openxmlformats.org/drawingml/2006/diagram">
            <a:spLocks noGrp="1"/>
          </p:cNvSpPr>
          <p:nvPr>
            <p:ph idx="11" sz="quarter" type="ftr"/>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7" name="Slide Number Placeholder 6"/>
          <p:cNvSpPr xmlns:c="http://schemas.openxmlformats.org/drawingml/2006/chart" xmlns:pic="http://schemas.openxmlformats.org/drawingml/2006/picture" xmlns:dgm="http://schemas.openxmlformats.org/drawingml/2006/diagram">
            <a:spLocks noGrp="1"/>
          </p:cNvSpPr>
          <p:nvPr>
            <p:ph idx="12" sz="quarter" type="sldNum"/>
          </p:nvPr>
        </p:nvSpPr>
        <p:spPr xmlns:c="http://schemas.openxmlformats.org/drawingml/2006/chart" xmlns:pic="http://schemas.openxmlformats.org/drawingml/2006/picture" xmlns:dgm="http://schemas.openxmlformats.org/drawingml/2006/diagram">
          <a:xfrm>
            <a:off x="8077200" y="6356350"/>
            <a:ext cx="609600" cy="365125"/>
          </a:xfrm>
        </p:spPr>
        <p:txBody xmlns:c="http://schemas.openxmlformats.org/drawingml/2006/chart" xmlns:pic="http://schemas.openxmlformats.org/drawingml/2006/picture" xmlns:dgm="http://schemas.openxmlformats.org/drawingml/2006/diagram">
          <a:bodyPr/>
          <a:lstStyle/>
          <a:p>
            <a:fld id="{346D7A29-4DCD-4419-96A6-312604F74651}" type="slidenum">
              <a:rPr lang="en-US" smtClean="0">
                <a:uFillTx/>
              </a:rPr>
              <a:t>‹#›</a:t>
            </a:fld>
            <a:endParaRPr lang="en-US">
              <a:uFillTx/>
            </a:endParaRPr>
          </a:p>
        </p:txBody>
      </p:sp>
      <p:sp>
        <p:nvSpPr>
          <p:cNvPr xmlns:c="http://schemas.openxmlformats.org/drawingml/2006/chart" xmlns:pic="http://schemas.openxmlformats.org/drawingml/2006/picture" xmlns:dgm="http://schemas.openxmlformats.org/drawingml/2006/diagram" id="3" name="Picture Placeholder 2"/>
          <p:cNvSpPr xmlns:c="http://schemas.openxmlformats.org/drawingml/2006/chart" xmlns:pic="http://schemas.openxmlformats.org/drawingml/2006/picture" xmlns:dgm="http://schemas.openxmlformats.org/drawingml/2006/diagram">
            <a:spLocks noGrp="1"/>
          </p:cNvSpPr>
          <p:nvPr>
            <p:ph idx="1" type="pic"/>
          </p:nvPr>
        </p:nvSpPr>
        <p:spPr xmlns:c="http://schemas.openxmlformats.org/drawingml/2006/chart" xmlns:pic="http://schemas.openxmlformats.org/drawingml/2006/picture" xmlns:dgm="http://schemas.openxmlformats.org/drawingml/2006/diagram">
          <a:xfrm rot="420000">
            <a:off x="3485793" y="1199517"/>
            <a:ext cx="4617720" cy="3931920"/>
          </a:xfrm>
          <a:prstGeom prst="rect">
            <a:avLst/>
          </a:prstGeom>
          <a:solidFill>
            <a:schemeClr val="bg2"/>
          </a:solidFill>
          <a:ln cap="rnd" w="3000">
            <a:solidFill>
              <a:srgbClr val="C0C0C0"/>
            </a:solidFill>
            <a:round/>
          </a:ln>
          <a:effectLst/>
        </p:spPr>
        <p:txBody xmlns:c="http://schemas.openxmlformats.org/drawingml/2006/chart" xmlns:pic="http://schemas.openxmlformats.org/drawingml/2006/picture" xmlns:dgm="http://schemas.openxmlformats.org/drawingml/2006/diagram">
          <a:bodyPr/>
          <a:lstStyle>
            <a:lvl1pPr indent="0" marL="0">
              <a:buNone/>
              <a:defRPr sz="3200">
                <a:uFillTx/>
              </a:defRPr>
            </a:lvl1pPr>
          </a:lstStyle>
          <a:p>
            <a:r>
              <a:rPr kumimoji="0" lang="en-US" smtClean="0">
                <a:uFillTx/>
              </a:rPr>
              <a:t>Click icon to add picture</a:t>
            </a:r>
            <a:endParaRPr dirty="0" kumimoji="0" lang="en-US">
              <a:uFillTx/>
            </a:endParaRPr>
          </a:p>
        </p:txBody>
      </p:sp>
      <p:sp>
        <p:nvSpPr>
          <p:cNvPr xmlns:c="http://schemas.openxmlformats.org/drawingml/2006/chart" xmlns:pic="http://schemas.openxmlformats.org/drawingml/2006/picture" xmlns:dgm="http://schemas.openxmlformats.org/drawingml/2006/diagram" id="10" name="Freeform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flipV="1">
            <a:off x="-9525" y="5816600"/>
            <a:ext cx="9163050" cy="1041400"/>
          </a:xfrm>
          <a:custGeom>
            <a:avLst>
              <a:gd fmla="val 0" name="A1"/>
              <a:gd fmla="val 0" name="A2"/>
              <a:gd fmla="val 0" name="A3"/>
              <a:gd fmla="val 0" name="A4"/>
              <a:gd fmla="val 0" name="A5"/>
              <a:gd fmla="val 0" name="A6"/>
              <a:gd fmla="val 0" name="A7"/>
              <a:gd fmla="val 0" name="A8"/>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b="0" l="0" r="0" t="0"/>
            <a:pathLst>
              <a:path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algn="ctr" cap="flat" cmpd="sng" w="9525">
            <a:noFill/>
            <a:prstDash val="solid"/>
            <a:round/>
            <a:headEnd len="med" type="none" w="med"/>
            <a:tailEnd len="med" type="none" w="med"/>
          </a:ln>
          <a:effectLst/>
        </p:spPr>
        <p:txBody xmlns:c="http://schemas.openxmlformats.org/drawingml/2006/chart" xmlns:pic="http://schemas.openxmlformats.org/drawingml/2006/picture" xmlns:dgm="http://schemas.openxmlformats.org/drawingml/2006/diagram">
          <a:bodyPr anchor="t" bIns="45720" compatLnSpc="1" lIns="91440" rIns="91440" tIns="45720" vert="horz" wrap="square"/>
          <a:lstStyle/>
          <a:p>
            <a:pPr algn="l" eaLnBrk="1" hangingPunct="1" latinLnBrk="0" marL="0" rtl="0"/>
            <a:endParaRPr kumimoji="0" lang="en-US">
              <a:solidFill>
                <a:schemeClr val="tx1"/>
              </a:solidFill>
              <a:uFillTx/>
              <a:latin typeface="+mn-lt"/>
              <a:ea typeface="+mn-ea"/>
              <a:cs typeface="+mn-cs"/>
            </a:endParaRPr>
          </a:p>
        </p:txBody>
      </p:sp>
      <p:sp>
        <p:nvSpPr>
          <p:cNvPr xmlns:c="http://schemas.openxmlformats.org/drawingml/2006/chart" xmlns:pic="http://schemas.openxmlformats.org/drawingml/2006/picture" xmlns:dgm="http://schemas.openxmlformats.org/drawingml/2006/diagram" id="11" name="Freeform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flipV="1">
            <a:off x="4381500" y="6219825"/>
            <a:ext cx="4762500" cy="638175"/>
          </a:xfrm>
          <a:custGeom>
            <a:avLst>
              <a:gd fmla="val 0" name="A1"/>
              <a:gd fmla="val 0" name="A2"/>
              <a:gd fmla="val 0" name="A3"/>
              <a:gd fmla="val 0" name="A4"/>
              <a:gd fmla="val 0" name="A5"/>
              <a:gd fmla="val 0" name="A6"/>
              <a:gd fmla="val 0" name="A7"/>
              <a:gd fmla="val 0" name="A8"/>
            </a:avLst>
            <a:gdLst/>
            <a:ahLst/>
            <a:cxnLst>
              <a:cxn ang="0">
                <a:pos x="0" y="0"/>
              </a:cxn>
              <a:cxn ang="0">
                <a:pos x="1668" y="564"/>
              </a:cxn>
              <a:cxn ang="0">
                <a:pos x="3000" y="186"/>
              </a:cxn>
              <a:cxn ang="0">
                <a:pos x="3000" y="6"/>
              </a:cxn>
              <a:cxn ang="0">
                <a:pos x="0" y="0"/>
              </a:cxn>
            </a:cxnLst>
            <a:rect b="0" l="0" r="0" t="0"/>
            <a:pathLst>
              <a:path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algn="ctr" cap="flat" cmpd="sng" w="9525">
            <a:noFill/>
            <a:prstDash val="solid"/>
            <a:round/>
            <a:headEnd len="med" type="none" w="med"/>
            <a:tailEnd len="med" type="none" w="med"/>
          </a:ln>
          <a:effectLst/>
        </p:spPr>
        <p:txBody xmlns:c="http://schemas.openxmlformats.org/drawingml/2006/chart" xmlns:pic="http://schemas.openxmlformats.org/drawingml/2006/picture" xmlns:dgm="http://schemas.openxmlformats.org/drawingml/2006/diagram">
          <a:bodyPr anchor="t" bIns="45720" compatLnSpc="1" lIns="91440" rIns="91440" tIns="45720" vert="horz" wrap="square"/>
          <a:lstStyle/>
          <a:p>
            <a:pPr algn="l" eaLnBrk="1" hangingPunct="1" latinLnBrk="0" marL="0" rtl="0"/>
            <a:endParaRPr kumimoji="0" lang="en-US">
              <a:solidFill>
                <a:schemeClr val="tx1"/>
              </a:solidFill>
              <a:uFillTx/>
              <a:latin typeface="+mn-lt"/>
              <a:ea typeface="+mn-ea"/>
              <a:cs typeface="+mn-cs"/>
            </a:endParaRPr>
          </a:p>
        </p:txBody>
      </p:sp>
    </p:spTree>
  </p:cSld>
  <p:clrMapOvr xmlns:c="http://schemas.openxmlformats.org/drawingml/2006/chart" xmlns:pic="http://schemas.openxmlformats.org/drawingml/2006/picture" xmlns:dgm="http://schemas.openxmlformats.org/drawingml/2006/diagram">
    <a:masterClrMapping/>
  </p:clrMapOvr>
</p:sldLayout>
</file>

<file path=ppt/slideMasters/_rels/slideMaster1.xml.rels><?xml version="1.0" standalone="yes" ?><Relationships xmlns="http://schemas.openxmlformats.org/package/2006/relationships"><Relationship Id="rId1" Target="../slideLayouts/slideLayout1.xml" Type="http://schemas.openxmlformats.org/officeDocument/2006/relationships/slideLayout"></Relationship><Relationship Id="rId2" Target="../slideLayouts/slideLayout2.xml" Type="http://schemas.openxmlformats.org/officeDocument/2006/relationships/slideLayout"></Relationship><Relationship Id="rId3" Target="../slideLayouts/slideLayout3.xml" Type="http://schemas.openxmlformats.org/officeDocument/2006/relationships/slideLayout"></Relationship><Relationship Id="rId4" Target="../slideLayouts/slideLayout4.xml" Type="http://schemas.openxmlformats.org/officeDocument/2006/relationships/slideLayout"></Relationship><Relationship Id="rId5" Target="../slideLayouts/slideLayout5.xml" Type="http://schemas.openxmlformats.org/officeDocument/2006/relationships/slideLayout"></Relationship><Relationship Id="rId6" Target="../slideLayouts/slideLayout6.xml" Type="http://schemas.openxmlformats.org/officeDocument/2006/relationships/slideLayout"></Relationship><Relationship Id="rId7" Target="../slideLayouts/slideLayout7.xml" Type="http://schemas.openxmlformats.org/officeDocument/2006/relationships/slideLayout"></Relationship><Relationship Id="rId8" Target="../slideLayouts/slideLayout8.xml" Type="http://schemas.openxmlformats.org/officeDocument/2006/relationships/slideLayout"></Relationship><Relationship Id="rId9" Target="../slideLayouts/slideLayout9.xml" Type="http://schemas.openxmlformats.org/officeDocument/2006/relationships/slideLayout"></Relationship><Relationship Id="rId10" Target="../slideLayouts/slideLayout10.xml" Type="http://schemas.openxmlformats.org/officeDocument/2006/relationships/slideLayout"></Relationship><Relationship Id="rId11" Target="../slideLayouts/slideLayout11.xml" Type="http://schemas.openxmlformats.org/officeDocument/2006/relationships/slideLayout"></Relationship><Relationship Id="rId12" Target="../theme/theme1.xml" Type="http://schemas.openxmlformats.org/officeDocument/2006/relationships/theme"></Relationship></Relationships>
</file>

<file path=ppt/slideMasters/slideMaster1.xml><?xml version="1.0" encoding="utf-8"?>
<p:sldMaster xmlns:a="http://schemas.openxmlformats.org/drawingml/2006/main" xmlns:p="http://schemas.openxmlformats.org/presentationml/2006/main" xmlns:s="http://schemas.openxmlformats.org/officeDocument/2006/sharedTypes" xmlns:r="http://schemas.openxmlformats.org/officeDocument/2006/relationships">
  <p:cSld>
    <p:bg>
      <p:bgRef xmlns:c="http://schemas.openxmlformats.org/drawingml/2006/chart" xmlns:pic="http://schemas.openxmlformats.org/drawingml/2006/picture" xmlns:dgm="http://schemas.openxmlformats.org/drawingml/2006/diagram" idx="1003">
        <a:schemeClr val="bg1"/>
      </p:bgRef>
    </p:bg>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7" name="Freeform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9525" y="-7144"/>
            <a:ext cx="9163050" cy="1041400"/>
          </a:xfrm>
          <a:custGeom>
            <a:avLst>
              <a:gd fmla="val 0" name="A1"/>
              <a:gd fmla="val 0" name="A2"/>
              <a:gd fmla="val 0" name="A3"/>
              <a:gd fmla="val 0" name="A4"/>
              <a:gd fmla="val 0" name="A5"/>
              <a:gd fmla="val 0" name="A6"/>
              <a:gd fmla="val 0" name="A7"/>
              <a:gd fmla="val 0" name="A8"/>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b="0" l="0" r="0" t="0"/>
            <a:pathLst>
              <a:path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algn="ctr" cap="flat" cmpd="sng" w="9525">
            <a:noFill/>
            <a:prstDash val="solid"/>
            <a:round/>
            <a:headEnd len="med" type="none" w="med"/>
            <a:tailEnd len="med" type="none" w="med"/>
          </a:ln>
          <a:effectLst/>
        </p:spPr>
        <p:txBody xmlns:c="http://schemas.openxmlformats.org/drawingml/2006/chart" xmlns:pic="http://schemas.openxmlformats.org/drawingml/2006/picture" xmlns:dgm="http://schemas.openxmlformats.org/drawingml/2006/diagram">
          <a:bodyPr anchor="t" bIns="45720" compatLnSpc="1" lIns="91440" rIns="91440" tIns="45720" vert="horz" wrap="square"/>
          <a:lstStyle/>
          <a:p>
            <a:pPr algn="l" eaLnBrk="1" hangingPunct="1" latinLnBrk="0" marL="0" rtl="0"/>
            <a:endParaRPr kumimoji="0" lang="en-US">
              <a:solidFill>
                <a:schemeClr val="tx1"/>
              </a:solidFill>
              <a:uFillTx/>
              <a:latin typeface="+mn-lt"/>
              <a:ea typeface="+mn-ea"/>
              <a:cs typeface="+mn-cs"/>
            </a:endParaRPr>
          </a:p>
        </p:txBody>
      </p:sp>
      <p:sp>
        <p:nvSpPr>
          <p:cNvPr xmlns:c="http://schemas.openxmlformats.org/drawingml/2006/chart" xmlns:pic="http://schemas.openxmlformats.org/drawingml/2006/picture" xmlns:dgm="http://schemas.openxmlformats.org/drawingml/2006/diagram" id="8" name="Freeform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a:off x="4381500" y="-7144"/>
            <a:ext cx="4762500" cy="638175"/>
          </a:xfrm>
          <a:custGeom>
            <a:avLst>
              <a:gd fmla="val 0" name="A1"/>
              <a:gd fmla="val 0" name="A2"/>
              <a:gd fmla="val 0" name="A3"/>
              <a:gd fmla="val 0" name="A4"/>
              <a:gd fmla="val 0" name="A5"/>
              <a:gd fmla="val 0" name="A6"/>
              <a:gd fmla="val 0" name="A7"/>
              <a:gd fmla="val 0" name="A8"/>
            </a:avLst>
            <a:gdLst/>
            <a:ahLst/>
            <a:cxnLst>
              <a:cxn ang="0">
                <a:pos x="0" y="0"/>
              </a:cxn>
              <a:cxn ang="0">
                <a:pos x="1668" y="564"/>
              </a:cxn>
              <a:cxn ang="0">
                <a:pos x="3000" y="186"/>
              </a:cxn>
              <a:cxn ang="0">
                <a:pos x="3000" y="6"/>
              </a:cxn>
              <a:cxn ang="0">
                <a:pos x="0" y="0"/>
              </a:cxn>
            </a:cxnLst>
            <a:rect b="0" l="0" r="0" t="0"/>
            <a:pathLst>
              <a:path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algn="ctr" cap="flat" cmpd="sng" w="9525">
            <a:noFill/>
            <a:prstDash val="solid"/>
            <a:round/>
            <a:headEnd len="med" type="none" w="med"/>
            <a:tailEnd len="med" type="none" w="med"/>
          </a:ln>
          <a:effectLst/>
        </p:spPr>
        <p:txBody xmlns:c="http://schemas.openxmlformats.org/drawingml/2006/chart" xmlns:pic="http://schemas.openxmlformats.org/drawingml/2006/picture" xmlns:dgm="http://schemas.openxmlformats.org/drawingml/2006/diagram">
          <a:bodyPr anchor="t" bIns="45720" compatLnSpc="1" lIns="91440" rIns="91440" tIns="45720" vert="horz" wrap="square"/>
          <a:lstStyle/>
          <a:p>
            <a:pPr algn="l" eaLnBrk="1" hangingPunct="1" latinLnBrk="0" marL="0" rtl="0"/>
            <a:endParaRPr kumimoji="0" lang="en-US">
              <a:solidFill>
                <a:schemeClr val="tx1"/>
              </a:solidFill>
              <a:uFillTx/>
              <a:latin typeface="+mn-lt"/>
              <a:ea typeface="+mn-ea"/>
              <a:cs typeface="+mn-cs"/>
            </a:endParaRPr>
          </a:p>
        </p:txBody>
      </p:sp>
      <p:sp>
        <p:nvSpPr>
          <p:cNvPr xmlns:c="http://schemas.openxmlformats.org/drawingml/2006/chart" xmlns:pic="http://schemas.openxmlformats.org/drawingml/2006/picture" xmlns:dgm="http://schemas.openxmlformats.org/drawingml/2006/diagram" id="9" name="Title Placeholder 8"/>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a:xfrm>
            <a:off x="457200" y="152400"/>
            <a:ext cx="8458200" cy="881856"/>
          </a:xfrm>
          <a:prstGeom prst="rect">
            <a:avLst/>
          </a:prstGeom>
        </p:spPr>
        <p:txBody xmlns:c="http://schemas.openxmlformats.org/drawingml/2006/chart" xmlns:pic="http://schemas.openxmlformats.org/drawingml/2006/picture" xmlns:dgm="http://schemas.openxmlformats.org/drawingml/2006/diagram">
          <a:bodyPr anchor="b" bIns="0" lIns="0" rIns="0" vert="horz">
            <a:normAutofit/>
          </a:bodyPr>
          <a:lstStyle/>
          <a:p>
            <a:r>
              <a:rPr dirty="0" kumimoji="0" lang="en-US" smtClean="0">
                <a:uFillTx/>
              </a:rPr>
              <a:t>Click to edit Master title style</a:t>
            </a:r>
            <a:endParaRPr dirty="0" kumimoji="0" lang="en-US">
              <a:uFillTx/>
            </a:endParaRPr>
          </a:p>
        </p:txBody>
      </p:sp>
      <p:sp>
        <p:nvSpPr>
          <p:cNvPr xmlns:c="http://schemas.openxmlformats.org/drawingml/2006/chart" xmlns:pic="http://schemas.openxmlformats.org/drawingml/2006/picture" xmlns:dgm="http://schemas.openxmlformats.org/drawingml/2006/diagram" id="30" name="Text Placeholder 29"/>
          <p:cNvSpPr xmlns:c="http://schemas.openxmlformats.org/drawingml/2006/chart" xmlns:pic="http://schemas.openxmlformats.org/drawingml/2006/picture" xmlns:dgm="http://schemas.openxmlformats.org/drawingml/2006/diagram">
            <a:spLocks noGrp="1"/>
          </p:cNvSpPr>
          <p:nvPr>
            <p:ph idx="1" type="body"/>
          </p:nvPr>
        </p:nvSpPr>
        <p:spPr xmlns:c="http://schemas.openxmlformats.org/drawingml/2006/chart" xmlns:pic="http://schemas.openxmlformats.org/drawingml/2006/picture" xmlns:dgm="http://schemas.openxmlformats.org/drawingml/2006/diagram">
          <a:xfrm>
            <a:off x="228600" y="1143000"/>
            <a:ext cx="8686800" cy="5181600"/>
          </a:xfrm>
          <a:prstGeom prst="rect">
            <a:avLst/>
          </a:prstGeom>
        </p:spPr>
        <p:txBody xmlns:c="http://schemas.openxmlformats.org/drawingml/2006/chart" xmlns:pic="http://schemas.openxmlformats.org/drawingml/2006/picture" xmlns:dgm="http://schemas.openxmlformats.org/drawingml/2006/diagram">
          <a:bodyPr vert="horz">
            <a:normAutofit/>
          </a:bodyPr>
          <a:lstStyle/>
          <a:p>
            <a:pPr eaLnBrk="1" hangingPunct="1" latinLnBrk="0" lvl="0"/>
            <a:r>
              <a:rPr dirty="0" kumimoji="0" lang="en-US" smtClean="0">
                <a:uFillTx/>
              </a:rPr>
              <a:t>Click to edit Master text styles</a:t>
            </a:r>
          </a:p>
          <a:p>
            <a:pPr eaLnBrk="1" hangingPunct="1" latinLnBrk="0" lvl="1"/>
            <a:r>
              <a:rPr dirty="0" kumimoji="0" lang="en-US" smtClean="0">
                <a:uFillTx/>
              </a:rPr>
              <a:t>Second level</a:t>
            </a:r>
          </a:p>
          <a:p>
            <a:pPr eaLnBrk="1" hangingPunct="1" latinLnBrk="0" lvl="2"/>
            <a:r>
              <a:rPr dirty="0" kumimoji="0" lang="en-US" smtClean="0">
                <a:uFillTx/>
              </a:rPr>
              <a:t>Third level</a:t>
            </a:r>
          </a:p>
          <a:p>
            <a:pPr eaLnBrk="1" hangingPunct="1" latinLnBrk="0" lvl="3"/>
            <a:r>
              <a:rPr dirty="0" kumimoji="0" lang="en-US" smtClean="0">
                <a:uFillTx/>
              </a:rPr>
              <a:t>Fourth level</a:t>
            </a:r>
          </a:p>
          <a:p>
            <a:pPr eaLnBrk="1" hangingPunct="1" latinLnBrk="0" lvl="4"/>
            <a:r>
              <a:rPr dirty="0" kumimoji="0" lang="en-US" smtClean="0">
                <a:uFillTx/>
              </a:rPr>
              <a:t>Fifth level</a:t>
            </a:r>
            <a:endParaRPr dirty="0" kumimoji="0" lang="en-US">
              <a:uFillTx/>
            </a:endParaRPr>
          </a:p>
        </p:txBody>
      </p:sp>
      <p:sp>
        <p:nvSpPr>
          <p:cNvPr xmlns:c="http://schemas.openxmlformats.org/drawingml/2006/chart" xmlns:pic="http://schemas.openxmlformats.org/drawingml/2006/picture" xmlns:dgm="http://schemas.openxmlformats.org/drawingml/2006/diagram" id="10" name="Date Placeholder 9"/>
          <p:cNvSpPr xmlns:c="http://schemas.openxmlformats.org/drawingml/2006/chart" xmlns:pic="http://schemas.openxmlformats.org/drawingml/2006/picture" xmlns:dgm="http://schemas.openxmlformats.org/drawingml/2006/diagram">
            <a:spLocks noGrp="1"/>
          </p:cNvSpPr>
          <p:nvPr>
            <p:ph idx="2" sz="half" type="dt"/>
          </p:nvPr>
        </p:nvSpPr>
        <p:spPr xmlns:c="http://schemas.openxmlformats.org/drawingml/2006/chart" xmlns:pic="http://schemas.openxmlformats.org/drawingml/2006/picture" xmlns:dgm="http://schemas.openxmlformats.org/drawingml/2006/diagram">
          <a:xfrm>
            <a:off x="457200" y="6356350"/>
            <a:ext cx="2133600" cy="365125"/>
          </a:xfrm>
          <a:prstGeom prst="rect">
            <a:avLst/>
          </a:prstGeom>
        </p:spPr>
        <p:txBody xmlns:c="http://schemas.openxmlformats.org/drawingml/2006/chart" xmlns:pic="http://schemas.openxmlformats.org/drawingml/2006/picture" xmlns:dgm="http://schemas.openxmlformats.org/drawingml/2006/diagram">
          <a:bodyPr anchor="b" bIns="0" lIns="0" rIns="0" tIns="0" vert="horz"/>
          <a:lstStyle>
            <a:lvl1pPr algn="l" eaLnBrk="1" hangingPunct="1" latinLnBrk="0">
              <a:defRPr kumimoji="0" sz="1200">
                <a:solidFill>
                  <a:schemeClr val="tx2">
                    <a:shade val="90000"/>
                  </a:schemeClr>
                </a:solidFill>
                <a:uFillTx/>
              </a:defRPr>
            </a:lvl1pPr>
          </a:lstStyle>
          <a:p>
            <a:fld id="{5D908466-801D-4A2F-AA56-7AC6C682D685}" type="datetimeFigureOut">
              <a:rPr lang="en-US" smtClean="0">
                <a:uFillTx/>
              </a:rPr>
              <a:t>6/30/2019</a:t>
            </a:fld>
            <a:endParaRPr lang="en-US">
              <a:uFillTx/>
            </a:endParaRPr>
          </a:p>
        </p:txBody>
      </p:sp>
      <p:sp>
        <p:nvSpPr>
          <p:cNvPr xmlns:c="http://schemas.openxmlformats.org/drawingml/2006/chart" xmlns:pic="http://schemas.openxmlformats.org/drawingml/2006/picture" xmlns:dgm="http://schemas.openxmlformats.org/drawingml/2006/diagram" id="22" name="Footer Placeholder 21"/>
          <p:cNvSpPr xmlns:c="http://schemas.openxmlformats.org/drawingml/2006/chart" xmlns:pic="http://schemas.openxmlformats.org/drawingml/2006/picture" xmlns:dgm="http://schemas.openxmlformats.org/drawingml/2006/diagram">
            <a:spLocks noGrp="1"/>
          </p:cNvSpPr>
          <p:nvPr>
            <p:ph idx="3" sz="quarter" type="ftr"/>
          </p:nvPr>
        </p:nvSpPr>
        <p:spPr xmlns:c="http://schemas.openxmlformats.org/drawingml/2006/chart" xmlns:pic="http://schemas.openxmlformats.org/drawingml/2006/picture" xmlns:dgm="http://schemas.openxmlformats.org/drawingml/2006/diagram">
          <a:xfrm>
            <a:off x="2667000" y="6356350"/>
            <a:ext cx="3352800" cy="365125"/>
          </a:xfrm>
          <a:prstGeom prst="rect">
            <a:avLst/>
          </a:prstGeom>
        </p:spPr>
        <p:txBody xmlns:c="http://schemas.openxmlformats.org/drawingml/2006/chart" xmlns:pic="http://schemas.openxmlformats.org/drawingml/2006/picture" xmlns:dgm="http://schemas.openxmlformats.org/drawingml/2006/diagram">
          <a:bodyPr anchor="b" bIns="0" lIns="0" rIns="0" tIns="0" vert="horz"/>
          <a:lstStyle>
            <a:lvl1pPr algn="l" eaLnBrk="1" hangingPunct="1" latinLnBrk="0">
              <a:defRPr kumimoji="0" sz="1200">
                <a:solidFill>
                  <a:schemeClr val="tx2">
                    <a:shade val="90000"/>
                  </a:schemeClr>
                </a:solidFill>
                <a:uFillTx/>
              </a:defRPr>
            </a:lvl1pPr>
          </a:lstStyle>
          <a:p>
            <a:endParaRPr lang="en-US">
              <a:uFillTx/>
            </a:endParaRPr>
          </a:p>
        </p:txBody>
      </p:sp>
      <p:sp>
        <p:nvSpPr>
          <p:cNvPr xmlns:c="http://schemas.openxmlformats.org/drawingml/2006/chart" xmlns:pic="http://schemas.openxmlformats.org/drawingml/2006/picture" xmlns:dgm="http://schemas.openxmlformats.org/drawingml/2006/diagram" id="18" name="Slide Number Placeholder 17"/>
          <p:cNvSpPr xmlns:c="http://schemas.openxmlformats.org/drawingml/2006/chart" xmlns:pic="http://schemas.openxmlformats.org/drawingml/2006/picture" xmlns:dgm="http://schemas.openxmlformats.org/drawingml/2006/diagram">
            <a:spLocks noGrp="1"/>
          </p:cNvSpPr>
          <p:nvPr>
            <p:ph idx="4" sz="quarter" type="sldNum"/>
          </p:nvPr>
        </p:nvSpPr>
        <p:spPr xmlns:c="http://schemas.openxmlformats.org/drawingml/2006/chart" xmlns:pic="http://schemas.openxmlformats.org/drawingml/2006/picture" xmlns:dgm="http://schemas.openxmlformats.org/drawingml/2006/diagram">
          <a:xfrm>
            <a:off x="7924800" y="6356350"/>
            <a:ext cx="762000" cy="365125"/>
          </a:xfrm>
          <a:prstGeom prst="rect">
            <a:avLst/>
          </a:prstGeom>
        </p:spPr>
        <p:txBody xmlns:c="http://schemas.openxmlformats.org/drawingml/2006/chart" xmlns:pic="http://schemas.openxmlformats.org/drawingml/2006/picture" xmlns:dgm="http://schemas.openxmlformats.org/drawingml/2006/diagram">
          <a:bodyPr anchor="b" bIns="0" lIns="0" rIns="0" tIns="0" vert="horz"/>
          <a:lstStyle>
            <a:lvl1pPr algn="r" eaLnBrk="1" hangingPunct="1" latinLnBrk="0">
              <a:defRPr kumimoji="0" sz="1200">
                <a:solidFill>
                  <a:schemeClr val="tx2">
                    <a:shade val="90000"/>
                  </a:schemeClr>
                </a:solidFill>
                <a:uFillTx/>
              </a:defRPr>
            </a:lvl1pPr>
          </a:lstStyle>
          <a:p>
            <a:fld id="{346D7A29-4DCD-4419-96A6-312604F74651}" type="slidenum">
              <a:rPr lang="en-US" smtClean="0">
                <a:uFillTx/>
              </a:rPr>
              <a:t>‹#›</a:t>
            </a:fld>
            <a:endParaRPr lang="en-US">
              <a:uFillTx/>
            </a:endParaRPr>
          </a:p>
        </p:txBody>
      </p:sp>
      <p:grpSp>
        <p:nvGrpSpPr>
          <p:cNvPr xmlns:c="http://schemas.openxmlformats.org/drawingml/2006/chart" xmlns:pic="http://schemas.openxmlformats.org/drawingml/2006/picture" xmlns:dgm="http://schemas.openxmlformats.org/drawingml/2006/diagram" id="2" name="Group 1"/>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25400"/>
            <a:ext cx="9180548" cy="649224"/>
            <a:chOff x="-19045" y="216550"/>
            <a:chExt cx="9180548" cy="649224"/>
          </a:xfrm>
        </p:grpSpPr>
        <p:sp>
          <p:nvSpPr>
            <p:cNvPr xmlns:c="http://schemas.openxmlformats.org/drawingml/2006/chart" xmlns:pic="http://schemas.openxmlformats.org/drawingml/2006/picture" xmlns:dgm="http://schemas.openxmlformats.org/drawingml/2006/diagram" id="12" name="Freeform 11"/>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rot="21435692">
              <a:off x="-19045" y="216550"/>
              <a:ext cx="9163050" cy="649224"/>
            </a:xfrm>
            <a:custGeom>
              <a:avLst>
                <a:gd fmla="val 0" name="A1"/>
                <a:gd fmla="val 0" name="A2"/>
                <a:gd fmla="val 0" name="A3"/>
                <a:gd fmla="val 0" name="A4"/>
                <a:gd fmla="val 0" name="A5"/>
                <a:gd fmla="val 0" name="A6"/>
                <a:gd fmla="val 0" name="A7"/>
                <a:gd fmla="val 0" name="A8"/>
              </a:avLst>
              <a:gdLst/>
              <a:ahLst/>
              <a:cxnLst>
                <a:cxn ang="0">
                  <a:pos x="0" y="966"/>
                </a:cxn>
                <a:cxn ang="0">
                  <a:pos x="1608" y="282"/>
                </a:cxn>
                <a:cxn ang="0">
                  <a:pos x="4110" y="1008"/>
                </a:cxn>
                <a:cxn ang="0">
                  <a:pos x="5772" y="0"/>
                </a:cxn>
              </a:cxnLst>
              <a:rect b="0" l="0" r="0" t="0"/>
              <a:pathLst>
                <a:path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algn="ctr" cap="flat" cmpd="sng" w="10795">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len="med" type="none" w="med"/>
              <a:tailEnd len="med" type="none" w="med"/>
            </a:ln>
            <a:effectLst/>
          </p:spPr>
          <p:txBody xmlns:c="http://schemas.openxmlformats.org/drawingml/2006/chart" xmlns:pic="http://schemas.openxmlformats.org/drawingml/2006/picture" xmlns:dgm="http://schemas.openxmlformats.org/drawingml/2006/diagram">
            <a:bodyPr anchor="t" bIns="45720" compatLnSpc="1" lIns="91440" rIns="91440" tIns="45720" vert="horz" wrap="square"/>
            <a:lstStyle/>
            <a:p>
              <a:endParaRPr kumimoji="0" lang="en-US">
                <a:uFillTx/>
              </a:endParaRPr>
            </a:p>
          </p:txBody>
        </p:sp>
        <p:sp>
          <p:nvSpPr>
            <p:cNvPr xmlns:c="http://schemas.openxmlformats.org/drawingml/2006/chart" xmlns:pic="http://schemas.openxmlformats.org/drawingml/2006/picture" xmlns:dgm="http://schemas.openxmlformats.org/drawingml/2006/diagram" id="13" name="Freeform 12"/>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bwMode="auto">
            <a:xfrm rot="21435692">
              <a:off x="-14309" y="290003"/>
              <a:ext cx="9175812" cy="530352"/>
            </a:xfrm>
            <a:custGeom>
              <a:avLst>
                <a:gd fmla="val 0" name="A1"/>
                <a:gd fmla="val 0" name="A2"/>
                <a:gd fmla="val 0" name="A3"/>
                <a:gd fmla="val 0" name="A4"/>
                <a:gd fmla="val 0" name="A5"/>
                <a:gd fmla="val 0" name="A6"/>
                <a:gd fmla="val 0" name="A7"/>
                <a:gd fmla="val 0" name="A8"/>
              </a:avLst>
              <a:gdLst/>
              <a:ahLst/>
              <a:cxnLst>
                <a:cxn ang="0">
                  <a:pos x="0" y="732"/>
                </a:cxn>
                <a:cxn ang="0">
                  <a:pos x="1638" y="228"/>
                </a:cxn>
                <a:cxn ang="0">
                  <a:pos x="4122" y="816"/>
                </a:cxn>
                <a:cxn ang="0">
                  <a:pos x="5766" y="0"/>
                </a:cxn>
              </a:cxnLst>
              <a:rect b="0" l="0" r="0" t="0"/>
              <a:pathLst>
                <a:path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algn="ctr" cap="flat" cmpd="sng" w="9525">
              <a:gradFill>
                <a:gsLst>
                  <a:gs pos="33000">
                    <a:schemeClr val="accent2">
                      <a:alpha val="56000"/>
                    </a:schemeClr>
                  </a:gs>
                  <a:gs pos="44000">
                    <a:schemeClr val="accent1"/>
                  </a:gs>
                  <a:gs pos="74000">
                    <a:schemeClr val="accent4"/>
                  </a:gs>
                </a:gsLst>
                <a:lin ang="5400000" scaled="1"/>
              </a:gradFill>
              <a:prstDash val="solid"/>
              <a:round/>
              <a:headEnd len="med" type="none" w="med"/>
              <a:tailEnd len="med" type="none" w="med"/>
            </a:ln>
            <a:effectLst/>
          </p:spPr>
          <p:txBody xmlns:c="http://schemas.openxmlformats.org/drawingml/2006/chart" xmlns:pic="http://schemas.openxmlformats.org/drawingml/2006/picture" xmlns:dgm="http://schemas.openxmlformats.org/drawingml/2006/diagram">
            <a:bodyPr anchor="t" bIns="45720" compatLnSpc="1" lIns="91440" rIns="91440" tIns="45720" vert="horz" wrap="square"/>
            <a:lstStyle/>
            <a:p>
              <a:endParaRPr kumimoji="0" lang="en-US">
                <a:uFillTx/>
              </a:endParaRPr>
            </a:p>
          </p:txBody>
        </p:sp>
      </p:grpSp>
    </p:spTree>
  </p:cSld>
  <p:clrMap xmlns:c="http://schemas.openxmlformats.org/drawingml/2006/chart" xmlns:pic="http://schemas.openxmlformats.org/drawingml/2006/picture" xmlns:dgm="http://schemas.openxmlformats.org/drawingml/2006/diagram" accent1="accent1" accent2="accent2" accent3="accent3" accent4="accent4" accent5="accent5" accent6="accent6" bg1="lt1" bg2="lt2" folHlink="folHlink" hlink="hlink" tx1="dk1" tx2="dk2"/>
  <p:sldLayoutIdLst>
    <p:sldLayoutId r:id="rId1" id="2147483661"/>
    <p:sldLayoutId r:id="rId2" id="2147483662"/>
    <p:sldLayoutId r:id="rId3" id="2147483663"/>
    <p:sldLayoutId r:id="rId4" id="2147483664"/>
    <p:sldLayoutId r:id="rId5" id="2147483665"/>
    <p:sldLayoutId r:id="rId6" id="2147483666"/>
    <p:sldLayoutId r:id="rId7" id="2147483667"/>
    <p:sldLayoutId r:id="rId8" id="2147483668"/>
    <p:sldLayoutId r:id="rId9" id="2147483669"/>
    <p:sldLayoutId r:id="rId10" id="2147483670"/>
    <p:sldLayoutId r:id="rId11" id="2147483671"/>
  </p:sldLayoutIdLst>
  <p:txStyles>
    <p:titleStyle xmlns:c="http://schemas.openxmlformats.org/drawingml/2006/chart" xmlns:pic="http://schemas.openxmlformats.org/drawingml/2006/picture" xmlns:dgm="http://schemas.openxmlformats.org/drawingml/2006/diagram">
      <a:lvl1pPr algn="l" eaLnBrk="1" hangingPunct="1" latinLnBrk="0" rtl="0">
        <a:spcBef>
          <a:spcPct val="0"/>
        </a:spcBef>
        <a:buNone/>
        <a:defRPr b="0" kern="1200" kumimoji="0" sz="4000">
          <a:ln>
            <a:noFill/>
          </a:ln>
          <a:solidFill>
            <a:schemeClr val="tx2"/>
          </a:solidFill>
          <a:effectLst/>
          <a:uFillTx/>
          <a:latin typeface="+mj-lt"/>
          <a:ea typeface="+mj-ea"/>
          <a:cs typeface="+mj-cs"/>
        </a:defRPr>
      </a:lvl1pPr>
    </p:titleStyle>
    <p:bodyStyle xmlns:c="http://schemas.openxmlformats.org/drawingml/2006/chart" xmlns:pic="http://schemas.openxmlformats.org/drawingml/2006/picture" xmlns:dgm="http://schemas.openxmlformats.org/drawingml/2006/diagram">
      <a:lvl1pPr algn="l" eaLnBrk="1" hangingPunct="1" indent="-274320" latinLnBrk="0" marL="274320" rtl="0">
        <a:spcBef>
          <a:spcPct val="20000"/>
        </a:spcBef>
        <a:buClr>
          <a:schemeClr val="accent3"/>
        </a:buClr>
        <a:buSzPct val="95000"/>
        <a:buFont panose="05020102010507070707" typeface="Wingdings 2"/>
        <a:buChar char=""/>
        <a:defRPr kern="1200" kumimoji="0" sz="2800">
          <a:solidFill>
            <a:schemeClr val="tx1"/>
          </a:solidFill>
          <a:uFillTx/>
          <a:latin charset="0" panose="020B0604020202020204" pitchFamily="34" typeface="Arial"/>
          <a:ea typeface="+mn-ea"/>
          <a:cs charset="0" panose="020B0604020202020204" pitchFamily="34" typeface="Arial"/>
        </a:defRPr>
      </a:lvl1pPr>
      <a:lvl2pPr algn="l" eaLnBrk="1" hangingPunct="1" indent="-247015" latinLnBrk="0" marL="640080" rtl="0">
        <a:spcBef>
          <a:spcPct val="20000"/>
        </a:spcBef>
        <a:buClr>
          <a:schemeClr val="accent1"/>
        </a:buClr>
        <a:buSzPct val="85000"/>
        <a:buFont panose="05020102010507070707" typeface="Wingdings 2"/>
        <a:buChar char=""/>
        <a:defRPr kern="1200" kumimoji="0" sz="2800">
          <a:solidFill>
            <a:schemeClr val="tx1"/>
          </a:solidFill>
          <a:uFillTx/>
          <a:latin charset="0" panose="020B0604020202020204" pitchFamily="34" typeface="Arial"/>
          <a:ea typeface="+mn-ea"/>
          <a:cs charset="0" panose="020B0604020202020204" pitchFamily="34" typeface="Arial"/>
        </a:defRPr>
      </a:lvl2pPr>
      <a:lvl3pPr algn="l" eaLnBrk="1" hangingPunct="1" indent="-247015" latinLnBrk="0" marL="914400" rtl="0">
        <a:spcBef>
          <a:spcPct val="20000"/>
        </a:spcBef>
        <a:buClr>
          <a:schemeClr val="accent2"/>
        </a:buClr>
        <a:buSzPct val="70000"/>
        <a:buFont panose="05020102010507070707" typeface="Wingdings 2"/>
        <a:buChar char=""/>
        <a:defRPr kern="1200" kumimoji="0" sz="2800">
          <a:solidFill>
            <a:schemeClr val="tx1"/>
          </a:solidFill>
          <a:uFillTx/>
          <a:latin charset="0" panose="020B0604020202020204" pitchFamily="34" typeface="Arial"/>
          <a:ea typeface="+mn-ea"/>
          <a:cs charset="0" panose="020B0604020202020204" pitchFamily="34" typeface="Arial"/>
        </a:defRPr>
      </a:lvl3pPr>
      <a:lvl4pPr algn="l" eaLnBrk="1" hangingPunct="1" indent="-210185" latinLnBrk="0" marL="1188720" rtl="0">
        <a:spcBef>
          <a:spcPct val="20000"/>
        </a:spcBef>
        <a:buClr>
          <a:schemeClr val="accent3"/>
        </a:buClr>
        <a:buSzPct val="65000"/>
        <a:buFont panose="05020102010507070707" typeface="Wingdings 2"/>
        <a:buChar char=""/>
        <a:defRPr kern="1200" kumimoji="0" sz="2800">
          <a:solidFill>
            <a:schemeClr val="tx1"/>
          </a:solidFill>
          <a:uFillTx/>
          <a:latin charset="0" panose="020B0604020202020204" pitchFamily="34" typeface="Arial"/>
          <a:ea typeface="+mn-ea"/>
          <a:cs charset="0" panose="020B0604020202020204" pitchFamily="34" typeface="Arial"/>
        </a:defRPr>
      </a:lvl4pPr>
      <a:lvl5pPr algn="l" eaLnBrk="1" hangingPunct="1" indent="-210185" latinLnBrk="0" marL="1463040" rtl="0">
        <a:spcBef>
          <a:spcPct val="20000"/>
        </a:spcBef>
        <a:buClr>
          <a:schemeClr val="accent4"/>
        </a:buClr>
        <a:buSzPct val="65000"/>
        <a:buFont panose="05020102010507070707" typeface="Wingdings 2"/>
        <a:buChar char=""/>
        <a:defRPr kern="1200" kumimoji="0" sz="2800">
          <a:solidFill>
            <a:schemeClr val="tx1"/>
          </a:solidFill>
          <a:uFillTx/>
          <a:latin charset="0" panose="020B0604020202020204" pitchFamily="34" typeface="Arial"/>
          <a:ea typeface="+mn-ea"/>
          <a:cs charset="0" panose="020B0604020202020204" pitchFamily="34" typeface="Arial"/>
        </a:defRPr>
      </a:lvl5pPr>
      <a:lvl6pPr algn="l" eaLnBrk="1" hangingPunct="1" indent="-210185" latinLnBrk="0" marL="1737360" rtl="0">
        <a:spcBef>
          <a:spcPct val="20000"/>
        </a:spcBef>
        <a:buClr>
          <a:schemeClr val="accent5"/>
        </a:buClr>
        <a:buSzPct val="80000"/>
        <a:buFont panose="05020102010507070707" typeface="Wingdings 2"/>
        <a:buChar char=""/>
        <a:defRPr kern="1200" kumimoji="0" sz="1800">
          <a:solidFill>
            <a:schemeClr val="tx1"/>
          </a:solidFill>
          <a:uFillTx/>
          <a:latin typeface="+mn-lt"/>
          <a:ea typeface="+mn-ea"/>
          <a:cs typeface="+mn-cs"/>
        </a:defRPr>
      </a:lvl6pPr>
      <a:lvl7pPr algn="l" eaLnBrk="1" hangingPunct="1" indent="-182880" latinLnBrk="0" marL="1920240" rtl="0">
        <a:spcBef>
          <a:spcPct val="20000"/>
        </a:spcBef>
        <a:buClr>
          <a:schemeClr val="accent6"/>
        </a:buClr>
        <a:buSzPct val="80000"/>
        <a:buFont panose="05020102010507070707" typeface="Wingdings 2"/>
        <a:buChar char=""/>
        <a:defRPr baseline="0" kern="1200" kumimoji="0" sz="1600">
          <a:solidFill>
            <a:schemeClr val="tx1"/>
          </a:solidFill>
          <a:uFillTx/>
          <a:latin typeface="+mn-lt"/>
          <a:ea typeface="+mn-ea"/>
          <a:cs typeface="+mn-cs"/>
        </a:defRPr>
      </a:lvl7pPr>
      <a:lvl8pPr algn="l" eaLnBrk="1" hangingPunct="1" indent="-182880" latinLnBrk="0" marL="2194560" rtl="0">
        <a:spcBef>
          <a:spcPct val="20000"/>
        </a:spcBef>
        <a:buClr>
          <a:schemeClr val="tx2"/>
        </a:buClr>
        <a:buChar char="•"/>
        <a:defRPr kern="1200" kumimoji="0" sz="1600">
          <a:solidFill>
            <a:schemeClr val="tx1"/>
          </a:solidFill>
          <a:uFillTx/>
          <a:latin typeface="+mn-lt"/>
          <a:ea typeface="+mn-ea"/>
          <a:cs typeface="+mn-cs"/>
        </a:defRPr>
      </a:lvl8pPr>
      <a:lvl9pPr algn="l" eaLnBrk="1" hangingPunct="1" indent="-182880" latinLnBrk="0" marL="2468880" rtl="0">
        <a:spcBef>
          <a:spcPct val="20000"/>
        </a:spcBef>
        <a:buClr>
          <a:schemeClr val="tx2"/>
        </a:buClr>
        <a:buFontTx/>
        <a:buChar char="•"/>
        <a:defRPr baseline="0" kern="1200" kumimoji="0" sz="1400">
          <a:solidFill>
            <a:schemeClr val="tx1"/>
          </a:solidFill>
          <a:uFillTx/>
          <a:latin typeface="+mn-lt"/>
          <a:ea typeface="+mn-ea"/>
          <a:cs typeface="+mn-cs"/>
        </a:defRPr>
      </a:lvl9pPr>
    </p:bodyStyle>
    <p:otherStyle xmlns:c="http://schemas.openxmlformats.org/drawingml/2006/chart" xmlns:pic="http://schemas.openxmlformats.org/drawingml/2006/picture" xmlns:dgm="http://schemas.openxmlformats.org/drawingml/2006/diagram">
      <a:lvl1pPr algn="l" eaLnBrk="1" hangingPunct="1" latinLnBrk="0" marL="0" rtl="0">
        <a:defRPr kern="1200" kumimoji="0">
          <a:solidFill>
            <a:schemeClr val="tx1"/>
          </a:solidFill>
          <a:uFillTx/>
          <a:latin typeface="+mn-lt"/>
          <a:ea typeface="+mn-ea"/>
          <a:cs typeface="+mn-cs"/>
        </a:defRPr>
      </a:lvl1pPr>
      <a:lvl2pPr algn="l" eaLnBrk="1" hangingPunct="1" latinLnBrk="0" marL="457200" rtl="0">
        <a:defRPr kern="1200" kumimoji="0">
          <a:solidFill>
            <a:schemeClr val="tx1"/>
          </a:solidFill>
          <a:uFillTx/>
          <a:latin typeface="+mn-lt"/>
          <a:ea typeface="+mn-ea"/>
          <a:cs typeface="+mn-cs"/>
        </a:defRPr>
      </a:lvl2pPr>
      <a:lvl3pPr algn="l" eaLnBrk="1" hangingPunct="1" latinLnBrk="0" marL="914400" rtl="0">
        <a:defRPr kern="1200" kumimoji="0">
          <a:solidFill>
            <a:schemeClr val="tx1"/>
          </a:solidFill>
          <a:uFillTx/>
          <a:latin typeface="+mn-lt"/>
          <a:ea typeface="+mn-ea"/>
          <a:cs typeface="+mn-cs"/>
        </a:defRPr>
      </a:lvl3pPr>
      <a:lvl4pPr algn="l" eaLnBrk="1" hangingPunct="1" latinLnBrk="0" marL="1371600" rtl="0">
        <a:defRPr kern="1200" kumimoji="0">
          <a:solidFill>
            <a:schemeClr val="tx1"/>
          </a:solidFill>
          <a:uFillTx/>
          <a:latin typeface="+mn-lt"/>
          <a:ea typeface="+mn-ea"/>
          <a:cs typeface="+mn-cs"/>
        </a:defRPr>
      </a:lvl4pPr>
      <a:lvl5pPr algn="l" eaLnBrk="1" hangingPunct="1" latinLnBrk="0" marL="1828800" rtl="0">
        <a:defRPr kern="1200" kumimoji="0">
          <a:solidFill>
            <a:schemeClr val="tx1"/>
          </a:solidFill>
          <a:uFillTx/>
          <a:latin typeface="+mn-lt"/>
          <a:ea typeface="+mn-ea"/>
          <a:cs typeface="+mn-cs"/>
        </a:defRPr>
      </a:lvl5pPr>
      <a:lvl6pPr algn="l" eaLnBrk="1" hangingPunct="1" latinLnBrk="0" marL="2286000" rtl="0">
        <a:defRPr kern="1200" kumimoji="0">
          <a:solidFill>
            <a:schemeClr val="tx1"/>
          </a:solidFill>
          <a:uFillTx/>
          <a:latin typeface="+mn-lt"/>
          <a:ea typeface="+mn-ea"/>
          <a:cs typeface="+mn-cs"/>
        </a:defRPr>
      </a:lvl6pPr>
      <a:lvl7pPr algn="l" eaLnBrk="1" hangingPunct="1" latinLnBrk="0" marL="2743200" rtl="0">
        <a:defRPr kern="1200" kumimoji="0">
          <a:solidFill>
            <a:schemeClr val="tx1"/>
          </a:solidFill>
          <a:uFillTx/>
          <a:latin typeface="+mn-lt"/>
          <a:ea typeface="+mn-ea"/>
          <a:cs typeface="+mn-cs"/>
        </a:defRPr>
      </a:lvl7pPr>
      <a:lvl8pPr algn="l" eaLnBrk="1" hangingPunct="1" latinLnBrk="0" marL="3200400" rtl="0">
        <a:defRPr kern="1200" kumimoji="0">
          <a:solidFill>
            <a:schemeClr val="tx1"/>
          </a:solidFill>
          <a:uFillTx/>
          <a:latin typeface="+mn-lt"/>
          <a:ea typeface="+mn-ea"/>
          <a:cs typeface="+mn-cs"/>
        </a:defRPr>
      </a:lvl8pPr>
      <a:lvl9pPr algn="l" eaLnBrk="1" hangingPunct="1" latinLnBrk="0" marL="3657600" rtl="0">
        <a:defRPr kern="1200" kumimoji="0">
          <a:solidFill>
            <a:schemeClr val="tx1"/>
          </a:solidFill>
          <a:uFillTx/>
          <a:latin typeface="+mn-lt"/>
          <a:ea typeface="+mn-ea"/>
          <a:cs typeface="+mn-cs"/>
        </a:defRPr>
      </a:lvl9pPr>
    </p:otherStyle>
  </p:txStyles>
</p:sldMaster>
</file>

<file path=ppt/slides/_rels/slide1.xml.rels><?xml version="1.0" standalone="yes" ?><Relationships xmlns="http://schemas.openxmlformats.org/package/2006/relationships"><Relationship Id="rId1" Target="../slideLayouts/slideLayout1.xml" Type="http://schemas.openxmlformats.org/officeDocument/2006/relationships/slideLayout"></Relationship></Relationships>
</file>

<file path=ppt/slides/_rels/slide10.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3.png" Type="http://schemas.openxmlformats.org/officeDocument/2006/relationships/image"></Relationship></Relationships>
</file>

<file path=ppt/slides/_rels/slide11.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5.png" Type="http://schemas.openxmlformats.org/officeDocument/2006/relationships/image"></Relationship></Relationships>
</file>

<file path=ppt/slides/_rels/slide12.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6.png" Type="http://schemas.openxmlformats.org/officeDocument/2006/relationships/image"></Relationship></Relationships>
</file>

<file path=ppt/slides/_rels/slide13.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1.xml" Type="http://schemas.openxmlformats.org/officeDocument/2006/relationships/notesSlide"></Relationship></Relationships>
</file>

<file path=ppt/slides/_rels/slide14.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5.png" Type="http://schemas.openxmlformats.org/officeDocument/2006/relationships/image"></Relationship></Relationships>
</file>

<file path=ppt/slides/_rels/slide15.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2.xml" Type="http://schemas.openxmlformats.org/officeDocument/2006/relationships/notesSlide"></Relationship><Relationship Id="rId3" Target="../media/image7.png" Type="http://schemas.openxmlformats.org/officeDocument/2006/relationships/image"></Relationship></Relationships>
</file>

<file path=ppt/slides/_rels/slide16.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8.png" Type="http://schemas.openxmlformats.org/officeDocument/2006/relationships/image"></Relationship></Relationships>
</file>

<file path=ppt/slides/_rels/slide1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18.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5.png" Type="http://schemas.openxmlformats.org/officeDocument/2006/relationships/image"></Relationship></Relationships>
</file>

<file path=ppt/slides/_rels/slide19.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9.png" Type="http://schemas.openxmlformats.org/officeDocument/2006/relationships/image"></Relationship></Relationships>
</file>

<file path=ppt/slides/_rels/slide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0.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3.xml" Type="http://schemas.openxmlformats.org/officeDocument/2006/relationships/notesSlide"></Relationship></Relationships>
</file>

<file path=ppt/slides/_rels/slide21.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2.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0.png" Type="http://schemas.openxmlformats.org/officeDocument/2006/relationships/image"></Relationship></Relationships>
</file>

<file path=ppt/slides/_rels/slide2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4.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1.png" Type="http://schemas.openxmlformats.org/officeDocument/2006/relationships/image"></Relationship></Relationships>
</file>

<file path=ppt/slides/_rels/slide25.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2.png" Type="http://schemas.openxmlformats.org/officeDocument/2006/relationships/image"></Relationship></Relationships>
</file>

<file path=ppt/slides/_rels/slide26.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3.png" Type="http://schemas.openxmlformats.org/officeDocument/2006/relationships/image"></Relationship></Relationships>
</file>

<file path=ppt/slides/_rels/slide2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29.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4.xml" Type="http://schemas.openxmlformats.org/officeDocument/2006/relationships/notesSlide"></Relationship></Relationships>
</file>

<file path=ppt/slides/_rels/slide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0.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5.xml" Type="http://schemas.openxmlformats.org/officeDocument/2006/relationships/notesSlide"></Relationship><Relationship Id="rId3" Target="../media/image14.png" Type="http://schemas.openxmlformats.org/officeDocument/2006/relationships/image"></Relationship></Relationships>
</file>

<file path=ppt/slides/_rels/slide31.xml.rels><?xml version="1.0" standalone="yes" ?><Relationships xmlns="http://schemas.openxmlformats.org/package/2006/relationships"><Relationship Id="rId1" Target="../slideLayouts/slideLayout2.xml" Type="http://schemas.openxmlformats.org/officeDocument/2006/relationships/slideLayout"></Relationship><Relationship Id="rId2" Target="../notesSlides/notesSlide6.xml" Type="http://schemas.openxmlformats.org/officeDocument/2006/relationships/notesSlide"></Relationship></Relationships>
</file>

<file path=ppt/slides/_rels/slide3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5.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6.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7.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39.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5.png" Type="http://schemas.openxmlformats.org/officeDocument/2006/relationships/image"></Relationship></Relationships>
</file>

<file path=ppt/slides/_rels/slide4.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0.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1.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6.png" Type="http://schemas.openxmlformats.org/officeDocument/2006/relationships/image"></Relationship></Relationships>
</file>

<file path=ppt/slides/_rels/slide42.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3.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44.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7.png" Type="http://schemas.openxmlformats.org/officeDocument/2006/relationships/image"></Relationship></Relationships>
</file>

<file path=ppt/slides/_rels/slide45.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8.png" Type="http://schemas.openxmlformats.org/officeDocument/2006/relationships/image"></Relationship></Relationships>
</file>

<file path=ppt/slides/_rels/slide46.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19.png" Type="http://schemas.openxmlformats.org/officeDocument/2006/relationships/image"></Relationship></Relationships>
</file>

<file path=ppt/slides/_rels/slide5.xml.rels><?xml version="1.0" standalone="yes" ?><Relationships xmlns="http://schemas.openxmlformats.org/package/2006/relationships"><Relationship Id="rId1" Target="../slideLayouts/slideLayout2.xml" Type="http://schemas.openxmlformats.org/officeDocument/2006/relationships/slideLayout"></Relationship><Relationship Id="rId2" Target="../diagrams/data1.xml" Type="http://schemas.openxmlformats.org/officeDocument/2006/relationships/diagramData"></Relationship><Relationship Id="rId3" Target="../diagrams/layout1.xml" Type="http://schemas.openxmlformats.org/officeDocument/2006/relationships/diagramLayout"></Relationship><Relationship Id="rId4" Target="../diagrams/quickStyle1.xml" Type="http://schemas.openxmlformats.org/officeDocument/2006/relationships/diagramQuickStyle"></Relationship><Relationship Id="rId5" Target="../diagrams/colors1.xml" Type="http://schemas.openxmlformats.org/officeDocument/2006/relationships/diagramColors"></Relationship><Relationship Id="rId6" Target="../diagrams/drawing1.xml" Type="http://schemas.microsoft.com/office/2007/relationships/diagramDrawing"></Relationship></Relationships>
</file>

<file path=ppt/slides/_rels/slide6.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2.png" Type="http://schemas.openxmlformats.org/officeDocument/2006/relationships/image"></Relationship></Relationships>
</file>

<file path=ppt/slides/_rels/slide7.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3.png" Type="http://schemas.openxmlformats.org/officeDocument/2006/relationships/image"></Relationship></Relationships>
</file>

<file path=ppt/slides/_rels/slide8.xml.rels><?xml version="1.0" standalone="yes" ?><Relationships xmlns="http://schemas.openxmlformats.org/package/2006/relationships"><Relationship Id="rId1" Target="../slideLayouts/slideLayout2.xml" Type="http://schemas.openxmlformats.org/officeDocument/2006/relationships/slideLayout"></Relationship></Relationships>
</file>

<file path=ppt/slides/_rels/slide9.xml.rels><?xml version="1.0" standalone="yes" ?><Relationships xmlns="http://schemas.openxmlformats.org/package/2006/relationships"><Relationship Id="rId1" Target="../slideLayouts/slideLayout2.xml" Type="http://schemas.openxmlformats.org/officeDocument/2006/relationships/slideLayout"></Relationship><Relationship Id="rId2" Target="../media/image4.png" Type="http://schemas.openxmlformats.org/officeDocument/2006/relationships/image"></Relationship></Relationships>
</file>

<file path=ppt/slides/slide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ctr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PHÂN TÍCH DỊCH MÀNG PHỔI</a:t>
            </a:r>
            <a:endParaRPr dirty="0" lang="en-US">
              <a:uFillTx/>
            </a:endParaRPr>
          </a:p>
        </p:txBody>
      </p:sp>
      <p:sp>
        <p:nvSpPr>
          <p:cNvPr xmlns:c="http://schemas.openxmlformats.org/drawingml/2006/chart" xmlns:pic="http://schemas.openxmlformats.org/drawingml/2006/picture" xmlns:dgm="http://schemas.openxmlformats.org/drawingml/2006/diagram" id="3" name="Subtitle 2"/>
          <p:cNvSpPr xmlns:c="http://schemas.openxmlformats.org/drawingml/2006/chart" xmlns:pic="http://schemas.openxmlformats.org/drawingml/2006/picture" xmlns:dgm="http://schemas.openxmlformats.org/drawingml/2006/diagram">
            <a:spLocks noGrp="1"/>
          </p:cNvSpPr>
          <p:nvPr>
            <p:ph idx="1" type="sub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BSCKI: </a:t>
            </a:r>
            <a:r>
              <a:rPr dirty="0" err="1" lang="en-US" smtClean="0">
                <a:uFillTx/>
              </a:rPr>
              <a:t>Lê</a:t>
            </a:r>
            <a:r>
              <a:rPr dirty="0" lang="en-US" smtClean="0">
                <a:uFillTx/>
              </a:rPr>
              <a:t> </a:t>
            </a:r>
            <a:r>
              <a:rPr dirty="0" err="1" lang="en-US">
                <a:uFillTx/>
              </a:rPr>
              <a:t>T</a:t>
            </a:r>
            <a:r>
              <a:rPr dirty="0" err="1" lang="en-US" smtClean="0">
                <a:uFillTx/>
              </a:rPr>
              <a:t>hị</a:t>
            </a:r>
            <a:r>
              <a:rPr dirty="0" lang="en-US" smtClean="0">
                <a:uFillTx/>
              </a:rPr>
              <a:t> Kim Chi</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1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0" marL="0">
              <a:buNone/>
            </a:pPr>
            <a:endParaRPr dirty="0" lang="en-US">
              <a:uFillTx/>
            </a:endParaRPr>
          </a:p>
        </p:txBody>
      </p:sp>
      <p:pic>
        <p:nvPicPr>
          <p:cNvPr xmlns:c="http://schemas.openxmlformats.org/drawingml/2006/chart" xmlns:pic="http://schemas.openxmlformats.org/drawingml/2006/picture" xmlns:dgm="http://schemas.openxmlformats.org/drawingml/2006/diagram" id="2050"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34693" y="-20955"/>
            <a:ext cx="9050311" cy="4191000"/>
          </a:xfrm>
          <a:prstGeom prst="rect">
            <a:avLst/>
          </a:prstGeom>
          <a:noFill/>
          <a:ln>
            <a:noFill/>
          </a:ln>
          <a:effectLst/>
        </p:spPr>
      </p:pic>
      <p:sp>
        <p:nvSpPr>
          <p:cNvPr xmlns:c="http://schemas.openxmlformats.org/drawingml/2006/chart" xmlns:pic="http://schemas.openxmlformats.org/drawingml/2006/picture" xmlns:dgm="http://schemas.openxmlformats.org/drawingml/2006/diagram" id="5" name="Rectangle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4635" y="-20782"/>
            <a:ext cx="9109365" cy="782782"/>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dirty="0" err="1" lang="en-US" smtClean="0" sz="3200">
                <a:uFillTx/>
                <a:latin charset="0" panose="020B0604020202020204" pitchFamily="34" typeface="Arial"/>
                <a:cs charset="0" panose="020B0604020202020204" pitchFamily="34" typeface="Arial"/>
              </a:rPr>
              <a:t>Tiếp</a:t>
            </a:r>
            <a:r>
              <a:rPr b="1" dirty="0" lang="en-US" smtClean="0" sz="3200">
                <a:uFillTx/>
                <a:latin charset="0" panose="020B0604020202020204" pitchFamily="34" typeface="Arial"/>
                <a:cs charset="0" panose="020B0604020202020204" pitchFamily="34" typeface="Arial"/>
              </a:rPr>
              <a:t> </a:t>
            </a:r>
            <a:r>
              <a:rPr b="1" dirty="0" err="1" lang="en-US" smtClean="0" sz="3200">
                <a:uFillTx/>
                <a:latin charset="0" panose="020B0604020202020204" pitchFamily="34" typeface="Arial"/>
                <a:cs charset="0" panose="020B0604020202020204" pitchFamily="34" typeface="Arial"/>
              </a:rPr>
              <a:t>cận</a:t>
            </a:r>
            <a:r>
              <a:rPr b="1" dirty="0" lang="en-US" smtClean="0" sz="3200">
                <a:uFillTx/>
                <a:latin charset="0" panose="020B0604020202020204" pitchFamily="34" typeface="Arial"/>
                <a:cs charset="0" panose="020B0604020202020204" pitchFamily="34" typeface="Arial"/>
              </a:rPr>
              <a:t> TDMP 1 </a:t>
            </a:r>
            <a:r>
              <a:rPr b="1" dirty="0" err="1" lang="en-US" smtClean="0" sz="3200">
                <a:uFillTx/>
                <a:latin charset="0" panose="020B0604020202020204" pitchFamily="34" typeface="Arial"/>
                <a:cs charset="0" panose="020B0604020202020204" pitchFamily="34" typeface="Arial"/>
              </a:rPr>
              <a:t>bên</a:t>
            </a:r>
            <a:endParaRPr b="1" dirty="0" lang="en-US" sz="32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14400" y="914400"/>
            <a:ext cx="3352800" cy="3810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800">
                <a:uFillTx/>
                <a:latin charset="0" panose="020B0604020202020204" pitchFamily="34" typeface="Arial"/>
                <a:cs charset="0" panose="020B0604020202020204" pitchFamily="34" typeface="Arial"/>
              </a:rPr>
              <a:t>LS, X-</a:t>
            </a:r>
            <a:r>
              <a:rPr dirty="0" err="1" lang="en-US" smtClean="0" sz="2800">
                <a:uFillTx/>
                <a:latin charset="0" panose="020B0604020202020204" pitchFamily="34" typeface="Arial"/>
                <a:cs charset="0" panose="020B0604020202020204" pitchFamily="34" typeface="Arial"/>
              </a:rPr>
              <a:t>Quang</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ngực</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6" name="Flowchart: Decision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1617" y="1752600"/>
            <a:ext cx="4918365" cy="1143000"/>
          </a:xfrm>
          <a:prstGeom prst="flowChartDecision">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400">
                <a:uFillTx/>
                <a:latin charset="0" panose="020B0604020202020204" pitchFamily="34" typeface="Arial"/>
                <a:cs charset="0" panose="020B0604020202020204" pitchFamily="34" typeface="Arial"/>
              </a:rPr>
              <a:t>LS </a:t>
            </a:r>
            <a:r>
              <a:rPr dirty="0" err="1" lang="en-US" smtClean="0" sz="2400">
                <a:uFillTx/>
                <a:latin charset="0" panose="020B0604020202020204" pitchFamily="34" typeface="Arial"/>
                <a:cs charset="0" panose="020B0604020202020204" pitchFamily="34" typeface="Arial"/>
              </a:rPr>
              <a:t>gợi</a:t>
            </a:r>
            <a:r>
              <a:rPr dirty="0" lang="en-US" smtClean="0" sz="2400">
                <a:uFillTx/>
                <a:latin charset="0" panose="020B0604020202020204" pitchFamily="34" typeface="Arial"/>
                <a:cs charset="0" panose="020B0604020202020204" pitchFamily="34" typeface="Arial"/>
              </a:rPr>
              <a:t> ý TDMP </a:t>
            </a:r>
            <a:r>
              <a:rPr dirty="0" err="1" lang="en-US" smtClean="0" sz="2400">
                <a:uFillTx/>
                <a:latin charset="0" panose="020B0604020202020204" pitchFamily="34" typeface="Arial"/>
                <a:cs charset="0" panose="020B0604020202020204" pitchFamily="34" typeface="Arial"/>
              </a:rPr>
              <a:t>dịch</a:t>
            </a:r>
            <a:r>
              <a:rPr dirty="0" lang="en-US" smtClean="0" sz="2400">
                <a:uFillTx/>
                <a:latin charset="0" panose="020B0604020202020204" pitchFamily="34" typeface="Arial"/>
                <a:cs charset="0" panose="020B0604020202020204" pitchFamily="34" typeface="Arial"/>
              </a:rPr>
              <a:t> </a:t>
            </a:r>
            <a:r>
              <a:rPr dirty="0" err="1" lang="en-US" smtClean="0" sz="2400">
                <a:uFillTx/>
                <a:latin charset="0" panose="020B0604020202020204" pitchFamily="34" typeface="Arial"/>
                <a:cs charset="0" panose="020B0604020202020204" pitchFamily="34" typeface="Arial"/>
              </a:rPr>
              <a:t>thấm</a:t>
            </a:r>
            <a:r>
              <a:rPr dirty="0" lang="en-US" smtClean="0" sz="2400">
                <a:uFillTx/>
                <a:latin charset="0" panose="020B0604020202020204" pitchFamily="34" typeface="Arial"/>
                <a:cs charset="0" panose="020B0604020202020204" pitchFamily="34" typeface="Arial"/>
              </a:rPr>
              <a:t>?</a:t>
            </a:r>
            <a:endParaRPr dirty="0" lang="en-US" sz="24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7" name="Rectangle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334000" y="2043544"/>
            <a:ext cx="914400" cy="623455"/>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400">
                <a:uFillTx/>
                <a:latin charset="0" panose="020B0604020202020204" pitchFamily="34" typeface="Arial"/>
              </a:rPr>
              <a:t>ĐT NN</a:t>
            </a:r>
            <a:endParaRPr dirty="0" lang="en-US" sz="2400">
              <a:uFillTx/>
              <a:latin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8" name="Flowchart: Decision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553200" y="2043544"/>
            <a:ext cx="1447800" cy="623455"/>
          </a:xfrm>
          <a:prstGeom prst="flowChartDecision">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a:uFillTx/>
                <a:latin charset="0" panose="020B0604020202020204" pitchFamily="34" typeface="Arial"/>
                <a:cs charset="0" panose="020B0604020202020204" pitchFamily="34" typeface="Arial"/>
              </a:rPr>
              <a:t>Cải</a:t>
            </a:r>
            <a:r>
              <a:rPr dirty="0" lang="en-US" smtClean="0">
                <a:uFillTx/>
                <a:latin charset="0" panose="020B0604020202020204" pitchFamily="34" typeface="Arial"/>
                <a:cs charset="0" panose="020B0604020202020204" pitchFamily="34" typeface="Arial"/>
              </a:rPr>
              <a:t> </a:t>
            </a:r>
            <a:r>
              <a:rPr dirty="0" err="1" lang="en-US" smtClean="0">
                <a:uFillTx/>
                <a:latin charset="0" panose="020B0604020202020204" pitchFamily="34" typeface="Arial"/>
                <a:cs charset="0" panose="020B0604020202020204" pitchFamily="34" typeface="Arial"/>
              </a:rPr>
              <a:t>thiện</a:t>
            </a:r>
            <a:endParaRPr dirty="0" lang="en-US">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0" name="Rectangle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33400" y="3276600"/>
            <a:ext cx="4019463" cy="4572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2400">
                <a:uFillTx/>
                <a:latin charset="0" panose="020B0604020202020204" pitchFamily="34" typeface="Arial"/>
                <a:cs charset="0" panose="020B0604020202020204" pitchFamily="34" typeface="Arial"/>
              </a:rPr>
              <a:t>Chuyển</a:t>
            </a:r>
            <a:r>
              <a:rPr dirty="0" lang="en-US" smtClean="0" sz="2400">
                <a:uFillTx/>
                <a:latin charset="0" panose="020B0604020202020204" pitchFamily="34" typeface="Arial"/>
                <a:cs charset="0" panose="020B0604020202020204" pitchFamily="34" typeface="Arial"/>
              </a:rPr>
              <a:t> BS </a:t>
            </a:r>
            <a:r>
              <a:rPr dirty="0" err="1" lang="en-US" smtClean="0" sz="2400">
                <a:uFillTx/>
                <a:latin charset="0" panose="020B0604020202020204" pitchFamily="34" typeface="Arial"/>
                <a:cs charset="0" panose="020B0604020202020204" pitchFamily="34" typeface="Arial"/>
              </a:rPr>
              <a:t>chuyên</a:t>
            </a:r>
            <a:r>
              <a:rPr dirty="0" lang="en-US" smtClean="0" sz="2400">
                <a:uFillTx/>
                <a:latin charset="0" panose="020B0604020202020204" pitchFamily="34" typeface="Arial"/>
                <a:cs charset="0" panose="020B0604020202020204" pitchFamily="34" typeface="Arial"/>
              </a:rPr>
              <a:t> </a:t>
            </a:r>
            <a:r>
              <a:rPr dirty="0" err="1" lang="en-US" smtClean="0" sz="2400">
                <a:uFillTx/>
                <a:latin charset="0" panose="020B0604020202020204" pitchFamily="34" typeface="Arial"/>
                <a:cs charset="0" panose="020B0604020202020204" pitchFamily="34" typeface="Arial"/>
              </a:rPr>
              <a:t>khoa</a:t>
            </a:r>
            <a:endParaRPr dirty="0" lang="en-US" sz="2400">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1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307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17507" y="-13856"/>
            <a:ext cx="9126493" cy="6622473"/>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507" y="304800"/>
            <a:ext cx="6002293" cy="12954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dirty="0" err="1" lang="en-US" smtClean="0" sz="2800">
                <a:uFillTx/>
                <a:latin charset="0" panose="020B0604020202020204" pitchFamily="34" typeface="Arial"/>
                <a:cs charset="0" panose="020B0604020202020204" pitchFamily="34" typeface="Arial"/>
              </a:rPr>
              <a:t>Chọc</a:t>
            </a:r>
            <a:r>
              <a:rPr b="1" dirty="0" lang="en-US" smtClean="0" sz="2800">
                <a:uFillTx/>
                <a:latin charset="0" panose="020B0604020202020204" pitchFamily="34" typeface="Arial"/>
                <a:cs charset="0" panose="020B0604020202020204" pitchFamily="34" typeface="Arial"/>
              </a:rPr>
              <a:t> </a:t>
            </a:r>
            <a:r>
              <a:rPr b="1" dirty="0" err="1" lang="en-US" smtClean="0" sz="2800">
                <a:uFillTx/>
                <a:latin charset="0" panose="020B0604020202020204" pitchFamily="34" typeface="Arial"/>
                <a:cs charset="0" panose="020B0604020202020204" pitchFamily="34" typeface="Arial"/>
              </a:rPr>
              <a:t>Dịch</a:t>
            </a:r>
            <a:r>
              <a:rPr b="1" dirty="0" lang="en-US" smtClean="0" sz="2800">
                <a:uFillTx/>
                <a:latin charset="0" panose="020B0604020202020204" pitchFamily="34" typeface="Arial"/>
                <a:cs charset="0" panose="020B0604020202020204" pitchFamily="34" typeface="Arial"/>
              </a:rPr>
              <a:t>: </a:t>
            </a:r>
            <a:r>
              <a:rPr b="1" dirty="0" err="1" lang="en-US" smtClean="0" sz="2800">
                <a:uFillTx/>
                <a:latin charset="0" panose="020B0604020202020204" pitchFamily="34" typeface="Arial"/>
                <a:cs charset="0" panose="020B0604020202020204" pitchFamily="34" typeface="Arial"/>
              </a:rPr>
              <a:t>tế</a:t>
            </a:r>
            <a:r>
              <a:rPr b="1" dirty="0" lang="en-US" smtClean="0" sz="2800">
                <a:uFillTx/>
                <a:latin charset="0" panose="020B0604020202020204" pitchFamily="34" typeface="Arial"/>
                <a:cs charset="0" panose="020B0604020202020204" pitchFamily="34" typeface="Arial"/>
              </a:rPr>
              <a:t> </a:t>
            </a:r>
            <a:r>
              <a:rPr b="1" dirty="0" err="1" lang="en-US" smtClean="0" sz="2800">
                <a:uFillTx/>
                <a:latin charset="0" panose="020B0604020202020204" pitchFamily="34" typeface="Arial"/>
                <a:cs charset="0" panose="020B0604020202020204" pitchFamily="34" typeface="Arial"/>
              </a:rPr>
              <a:t>bào</a:t>
            </a:r>
            <a:r>
              <a:rPr b="1" dirty="0" lang="en-US" smtClean="0" sz="2800">
                <a:uFillTx/>
                <a:latin charset="0" panose="020B0604020202020204" pitchFamily="34" typeface="Arial"/>
                <a:cs charset="0" panose="020B0604020202020204" pitchFamily="34" typeface="Arial"/>
              </a:rPr>
              <a:t>, protein, LDH, PH, </a:t>
            </a:r>
            <a:r>
              <a:rPr b="1" dirty="0" err="1" lang="en-US" smtClean="0" sz="2800">
                <a:uFillTx/>
                <a:latin charset="0" panose="020B0604020202020204" pitchFamily="34" typeface="Arial"/>
                <a:cs charset="0" panose="020B0604020202020204" pitchFamily="34" typeface="Arial"/>
              </a:rPr>
              <a:t>nhuộm</a:t>
            </a:r>
            <a:r>
              <a:rPr b="1" dirty="0" lang="en-US" smtClean="0" sz="2800">
                <a:uFillTx/>
                <a:latin charset="0" panose="020B0604020202020204" pitchFamily="34" typeface="Arial"/>
                <a:cs charset="0" panose="020B0604020202020204" pitchFamily="34" typeface="Arial"/>
              </a:rPr>
              <a:t> gram, </a:t>
            </a:r>
            <a:r>
              <a:rPr b="1" dirty="0" err="1" lang="en-US" smtClean="0" sz="2800">
                <a:uFillTx/>
                <a:latin charset="0" panose="020B0604020202020204" pitchFamily="34" typeface="Arial"/>
                <a:cs charset="0" panose="020B0604020202020204" pitchFamily="34" typeface="Arial"/>
              </a:rPr>
              <a:t>cấy</a:t>
            </a:r>
            <a:r>
              <a:rPr b="1" dirty="0" lang="en-US" smtClean="0" sz="2800">
                <a:uFillTx/>
                <a:latin charset="0" panose="020B0604020202020204" pitchFamily="34" typeface="Arial"/>
                <a:cs charset="0" panose="020B0604020202020204" pitchFamily="34" typeface="Arial"/>
              </a:rPr>
              <a:t>, test </a:t>
            </a:r>
            <a:r>
              <a:rPr b="1" dirty="0" err="1" lang="en-US" smtClean="0" sz="2800">
                <a:uFillTx/>
                <a:latin charset="0" panose="020B0604020202020204" pitchFamily="34" typeface="Arial"/>
                <a:cs charset="0" panose="020B0604020202020204" pitchFamily="34" typeface="Arial"/>
              </a:rPr>
              <a:t>khác</a:t>
            </a:r>
            <a:endParaRPr b="1"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5" name="Flowchart: Decision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09700" y="2057400"/>
            <a:ext cx="3276599" cy="1676400"/>
          </a:xfrm>
          <a:prstGeom prst="flowChartDecision">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2800">
                <a:uFillTx/>
                <a:latin charset="0" panose="020B0604020202020204" pitchFamily="34" typeface="Arial"/>
                <a:cs charset="0" panose="020B0604020202020204" pitchFamily="34" typeface="Arial"/>
              </a:rPr>
              <a:t>Dịch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thấm</a:t>
            </a:r>
            <a:r>
              <a:rPr dirty="0" lang="en-US" smtClean="0" sz="2800">
                <a:uFillTx/>
                <a:latin charset="0" panose="020B0604020202020204" pitchFamily="34" typeface="Arial"/>
                <a:cs charset="0" panose="020B0604020202020204" pitchFamily="34" typeface="Arial"/>
              </a:rPr>
              <a:t> ?</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315200" y="2286000"/>
            <a:ext cx="1371600" cy="12192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400">
                <a:uFillTx/>
                <a:latin charset="0" panose="020B0604020202020204" pitchFamily="34" typeface="Arial"/>
                <a:cs charset="0" panose="020B0604020202020204" pitchFamily="34" typeface="Arial"/>
              </a:rPr>
              <a:t>ĐT </a:t>
            </a:r>
            <a:r>
              <a:rPr dirty="0" err="1" lang="en-US" smtClean="0" sz="2400">
                <a:uFillTx/>
                <a:latin charset="0" panose="020B0604020202020204" pitchFamily="34" typeface="Arial"/>
                <a:cs charset="0" panose="020B0604020202020204" pitchFamily="34" typeface="Arial"/>
              </a:rPr>
              <a:t>nguyên</a:t>
            </a:r>
            <a:r>
              <a:rPr dirty="0" lang="en-US" smtClean="0" sz="2400">
                <a:uFillTx/>
                <a:latin charset="0" panose="020B0604020202020204" pitchFamily="34" typeface="Arial"/>
                <a:cs charset="0" panose="020B0604020202020204" pitchFamily="34" typeface="Arial"/>
              </a:rPr>
              <a:t> </a:t>
            </a:r>
            <a:r>
              <a:rPr dirty="0" err="1" lang="en-US" smtClean="0" sz="2400">
                <a:uFillTx/>
                <a:latin charset="0" panose="020B0604020202020204" pitchFamily="34" typeface="Arial"/>
                <a:cs charset="0" panose="020B0604020202020204" pitchFamily="34" typeface="Arial"/>
              </a:rPr>
              <a:t>nhân</a:t>
            </a:r>
            <a:endParaRPr dirty="0" lang="en-US" sz="24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7" name="Flowchart: Decision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04850" y="4191000"/>
            <a:ext cx="4839970" cy="2286000"/>
          </a:xfrm>
          <a:prstGeom prst="flowChartDecision">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2800">
                <a:uFillTx/>
                <a:latin charset="0" panose="020B0604020202020204" pitchFamily="34" typeface="Arial"/>
                <a:cs charset="0" panose="020B0604020202020204" pitchFamily="34" typeface="Arial"/>
              </a:rPr>
              <a:t>Xác</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định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được</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chẩn</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đoán: phân tích dịch, LS</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8" name="Rectangle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467600" y="4953000"/>
            <a:ext cx="1676400" cy="8382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800">
                <a:uFillTx/>
                <a:latin charset="0" panose="020B0604020202020204" pitchFamily="34" typeface="Arial"/>
                <a:cs charset="0" panose="020B0604020202020204" pitchFamily="34" typeface="Arial"/>
              </a:rPr>
              <a:t>ĐT </a:t>
            </a:r>
            <a:r>
              <a:rPr dirty="0" err="1" lang="en-US" smtClean="0" sz="2800">
                <a:uFillTx/>
                <a:latin charset="0" panose="020B0604020202020204" pitchFamily="34" typeface="Arial"/>
                <a:cs charset="0" panose="020B0604020202020204" pitchFamily="34" typeface="Arial"/>
              </a:rPr>
              <a:t>phù</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hợp</a:t>
            </a:r>
            <a:endParaRPr dirty="0" lang="en-US" sz="2800">
              <a:uFillTx/>
              <a:latin charset="0" panose="020B0604020202020204" pitchFamily="34" typeface="Arial"/>
              <a:cs charset="0" panose="020B0604020202020204" pitchFamily="34" typeface="Arial"/>
            </a:endParaRPr>
          </a:p>
        </p:txBody>
      </p:sp>
      <p:cxnSp>
        <p:nvCxnSpPr>
          <p:cNvPr xmlns:c="http://schemas.openxmlformats.org/drawingml/2006/chart" xmlns:pic="http://schemas.openxmlformats.org/drawingml/2006/picture" xmlns:dgm="http://schemas.openxmlformats.org/drawingml/2006/diagram" id="13" name="Straight Arrow Connector 1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6019800" y="304800"/>
            <a:ext cx="914400" cy="838200"/>
          </a:xfrm>
          <a:prstGeom prst="straightConnector1">
            <a:avLst/>
          </a:prstGeom>
          <a:ln w="76200">
            <a:tailEnd type="arrow"/>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12.xml><?xml version="1.0" encoding="utf-8"?>
<p:sld xmlns:a="http://schemas.openxmlformats.org/drawingml/2006/main" xmlns:p="http://schemas.openxmlformats.org/presentationml/2006/main" xmlns:s="http://schemas.openxmlformats.org/officeDocument/2006/sharedTypes" xmlns:r="http://schemas.openxmlformats.org/officeDocument/2006/relationships" show="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xfrm>
            <a:off x="228600" y="1143000"/>
            <a:ext cx="8686800" cy="3657600"/>
          </a:xfrm>
        </p:spPr>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102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1" y="20782"/>
            <a:ext cx="8960832" cy="3967161"/>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 y="3987943"/>
            <a:ext cx="9143999" cy="2246769"/>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smtClean="0" sz="2800">
                <a:uFillTx/>
                <a:latin charset="0" panose="020B0604020202020204" pitchFamily="34" typeface="Arial"/>
                <a:cs charset="0" panose="020B0604020202020204" pitchFamily="34" typeface="Arial"/>
              </a:rPr>
              <a:t>CT </a:t>
            </a:r>
            <a:r>
              <a:rPr dirty="0" lang="en-US" sz="2800">
                <a:uFillTx/>
                <a:latin charset="0" panose="020B0604020202020204" pitchFamily="34" typeface="Arial"/>
                <a:cs charset="0" panose="020B0604020202020204" pitchFamily="34" typeface="Arial"/>
              </a:rPr>
              <a:t>scan (A) before and (</a:t>
            </a:r>
            <a:r>
              <a:rPr dirty="0" lang="en-US" smtClean="0" sz="2800">
                <a:uFillTx/>
                <a:latin charset="0" panose="020B0604020202020204" pitchFamily="34" typeface="Arial"/>
                <a:cs charset="0" panose="020B0604020202020204" pitchFamily="34" typeface="Arial"/>
              </a:rPr>
              <a:t>B) 2 </a:t>
            </a:r>
            <a:r>
              <a:rPr dirty="0" lang="en-US" sz="2800">
                <a:uFillTx/>
                <a:latin charset="0" panose="020B0604020202020204" pitchFamily="34" typeface="Arial"/>
                <a:cs charset="0" panose="020B0604020202020204" pitchFamily="34" typeface="Arial"/>
              </a:rPr>
              <a:t>days later after a pleural </a:t>
            </a:r>
            <a:r>
              <a:rPr dirty="0" lang="en-US" smtClean="0" sz="2800">
                <a:uFillTx/>
                <a:latin charset="0" panose="020B0604020202020204" pitchFamily="34" typeface="Arial"/>
                <a:cs charset="0" panose="020B0604020202020204" pitchFamily="34" typeface="Arial"/>
              </a:rPr>
              <a:t>aspiration with </a:t>
            </a:r>
            <a:r>
              <a:rPr dirty="0" lang="en-US" sz="2800">
                <a:uFillTx/>
                <a:latin charset="0" panose="020B0604020202020204" pitchFamily="34" typeface="Arial"/>
                <a:cs charset="0" panose="020B0604020202020204" pitchFamily="34" typeface="Arial"/>
              </a:rPr>
              <a:t>inappropriate medial approach </a:t>
            </a:r>
            <a:r>
              <a:rPr dirty="0" lang="en-US" smtClean="0" sz="2800">
                <a:uFillTx/>
                <a:latin charset="0" panose="020B0604020202020204" pitchFamily="34" typeface="Arial"/>
                <a:cs charset="0" panose="020B0604020202020204" pitchFamily="34" typeface="Arial"/>
              </a:rPr>
              <a:t>and intercostal </a:t>
            </a:r>
            <a:r>
              <a:rPr dirty="0" lang="en-US" sz="2800">
                <a:uFillTx/>
                <a:latin charset="0" panose="020B0604020202020204" pitchFamily="34" typeface="Arial"/>
                <a:cs charset="0" panose="020B0604020202020204" pitchFamily="34" typeface="Arial"/>
              </a:rPr>
              <a:t>artery puncture with </a:t>
            </a:r>
            <a:r>
              <a:rPr dirty="0" lang="en-US" smtClean="0" sz="2800">
                <a:uFillTx/>
                <a:latin charset="0" panose="020B0604020202020204" pitchFamily="34" typeface="Arial"/>
                <a:cs charset="0" panose="020B0604020202020204" pitchFamily="34" typeface="Arial"/>
              </a:rPr>
              <a:t>resultant </a:t>
            </a:r>
            <a:r>
              <a:rPr dirty="0" err="1" lang="en-US" smtClean="0" sz="2800">
                <a:uFillTx/>
                <a:latin charset="0" panose="020B0604020202020204" pitchFamily="34" typeface="Arial"/>
                <a:cs charset="0" panose="020B0604020202020204" pitchFamily="34" typeface="Arial"/>
              </a:rPr>
              <a:t>haemothorax</a:t>
            </a:r>
            <a:r>
              <a:rPr dirty="0" lang="en-US" smtClean="0" sz="2800">
                <a:uFillTx/>
                <a:latin charset="0" panose="020B0604020202020204" pitchFamily="34" typeface="Arial"/>
                <a:cs charset="0" panose="020B0604020202020204" pitchFamily="34" typeface="Arial"/>
              </a:rPr>
              <a:t> </a:t>
            </a:r>
            <a:r>
              <a:rPr dirty="0" lang="en-US" sz="2800">
                <a:uFillTx/>
                <a:latin charset="0" panose="020B0604020202020204" pitchFamily="34" typeface="Arial"/>
                <a:cs charset="0" panose="020B0604020202020204" pitchFamily="34" typeface="Arial"/>
              </a:rPr>
              <a:t>requiring </a:t>
            </a:r>
            <a:r>
              <a:rPr dirty="0" lang="en-US" smtClean="0" sz="2800">
                <a:uFillTx/>
                <a:latin charset="0" panose="020B0604020202020204" pitchFamily="34" typeface="Arial"/>
                <a:cs charset="0" panose="020B0604020202020204" pitchFamily="34" typeface="Arial"/>
              </a:rPr>
              <a:t>surgical intervention</a:t>
            </a:r>
            <a:r>
              <a:rPr dirty="0" lang="en-US" sz="2800">
                <a:uFillTx/>
                <a:latin charset="0" panose="020B0604020202020204" pitchFamily="34" typeface="Arial"/>
                <a:cs charset="0" panose="020B0604020202020204" pitchFamily="34" typeface="Arial"/>
              </a:rPr>
              <a:t>. Note the active </a:t>
            </a:r>
            <a:r>
              <a:rPr dirty="0" lang="en-US" smtClean="0" sz="2800">
                <a:uFillTx/>
                <a:latin charset="0" panose="020B0604020202020204" pitchFamily="34" typeface="Arial"/>
                <a:cs charset="0" panose="020B0604020202020204" pitchFamily="34" typeface="Arial"/>
              </a:rPr>
              <a:t>bleeding  indicated </a:t>
            </a:r>
            <a:r>
              <a:rPr dirty="0" lang="en-US" sz="2800">
                <a:uFillTx/>
                <a:latin charset="0" panose="020B0604020202020204" pitchFamily="34" typeface="Arial"/>
                <a:cs charset="0" panose="020B0604020202020204" pitchFamily="34" typeface="Arial"/>
              </a:rPr>
              <a:t>by the arrow.</a:t>
            </a: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1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2500" lnSpcReduction="10000"/>
          </a:bodyPr>
          <a:lstStyle/>
          <a:p>
            <a:r>
              <a:rPr dirty="0" err="1" lang="en-US" smtClean="0">
                <a:uFillTx/>
              </a:rPr>
              <a:t>Chọc</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endParaRPr dirty="0" lang="en-US">
              <a:uFillTx/>
            </a:endParaRPr>
          </a:p>
          <a:p>
            <a:r>
              <a:rPr dirty="0" err="1" lang="en-US" smtClean="0">
                <a:uFillTx/>
              </a:rPr>
              <a:t>Phân</a:t>
            </a:r>
            <a:r>
              <a:rPr dirty="0" lang="en-US" smtClean="0">
                <a:uFillTx/>
              </a:rPr>
              <a:t> </a:t>
            </a:r>
            <a:r>
              <a:rPr dirty="0" err="1" lang="en-US" smtClean="0">
                <a:uFillTx/>
              </a:rPr>
              <a:t>tích</a:t>
            </a:r>
            <a:r>
              <a:rPr dirty="0" lang="en-US" smtClean="0">
                <a:uFillTx/>
              </a:rPr>
              <a:t>: </a:t>
            </a:r>
          </a:p>
          <a:p>
            <a:pPr lvl="1"/>
            <a:r>
              <a:rPr dirty="0" err="1" lang="en-US" smtClean="0">
                <a:uFillTx/>
              </a:rPr>
              <a:t>luôn</a:t>
            </a:r>
            <a:r>
              <a:rPr dirty="0" lang="en-US" smtClean="0">
                <a:uFillTx/>
              </a:rPr>
              <a:t> </a:t>
            </a:r>
            <a:r>
              <a:rPr dirty="0" err="1" lang="en-US" smtClean="0">
                <a:uFillTx/>
              </a:rPr>
              <a:t>làm</a:t>
            </a:r>
            <a:r>
              <a:rPr dirty="0" lang="en-US" smtClean="0">
                <a:uFillTx/>
              </a:rPr>
              <a:t> </a:t>
            </a:r>
            <a:r>
              <a:rPr dirty="0" lang="en-US" smtClean="0">
                <a:uFillTx/>
                <a:sym charset="2" panose="05000000000000000000" pitchFamily="2" typeface="Wingdings"/>
              </a:rPr>
              <a:t> </a:t>
            </a:r>
            <a:r>
              <a:rPr b="1" dirty="0" lang="en-US" smtClean="0">
                <a:uFillTx/>
              </a:rPr>
              <a:t>P, LDH</a:t>
            </a:r>
            <a:r>
              <a:rPr dirty="0" lang="en-US" smtClean="0">
                <a:uFillTx/>
              </a:rPr>
              <a:t>, </a:t>
            </a:r>
            <a:r>
              <a:rPr b="1" dirty="0" err="1" lang="en-US" smtClean="0">
                <a:uFillTx/>
              </a:rPr>
              <a:t>tế</a:t>
            </a:r>
            <a:r>
              <a:rPr b="1" dirty="0" lang="en-US" smtClean="0">
                <a:uFillTx/>
              </a:rPr>
              <a:t> </a:t>
            </a:r>
            <a:r>
              <a:rPr b="1" dirty="0" err="1" lang="en-US" smtClean="0">
                <a:uFillTx/>
              </a:rPr>
              <a:t>bào</a:t>
            </a:r>
            <a:r>
              <a:rPr b="1" dirty="0" lang="en-US" smtClean="0">
                <a:uFillTx/>
              </a:rPr>
              <a:t> ( </a:t>
            </a:r>
            <a:r>
              <a:rPr b="1" dirty="0" err="1" lang="en-US" smtClean="0">
                <a:uFillTx/>
              </a:rPr>
              <a:t>thành</a:t>
            </a:r>
            <a:r>
              <a:rPr b="1" dirty="0" lang="en-US" smtClean="0">
                <a:uFillTx/>
              </a:rPr>
              <a:t> </a:t>
            </a:r>
            <a:r>
              <a:rPr b="1" dirty="0" err="1" lang="en-US" smtClean="0">
                <a:uFillTx/>
              </a:rPr>
              <a:t>phần</a:t>
            </a:r>
            <a:r>
              <a:rPr b="1" dirty="0" lang="en-US" smtClean="0">
                <a:uFillTx/>
              </a:rPr>
              <a:t> </a:t>
            </a:r>
            <a:r>
              <a:rPr b="1" dirty="0" err="1" lang="en-US" smtClean="0">
                <a:uFillTx/>
              </a:rPr>
              <a:t>tế</a:t>
            </a:r>
            <a:r>
              <a:rPr b="1" dirty="0" lang="en-US" smtClean="0">
                <a:uFillTx/>
              </a:rPr>
              <a:t> </a:t>
            </a:r>
            <a:r>
              <a:rPr b="1" dirty="0" err="1" lang="en-US" smtClean="0">
                <a:uFillTx/>
              </a:rPr>
              <a:t>bào</a:t>
            </a:r>
            <a:r>
              <a:rPr b="1" dirty="0" lang="en-US" smtClean="0">
                <a:uFillTx/>
              </a:rPr>
              <a:t>, cellblock)</a:t>
            </a:r>
            <a:r>
              <a:rPr dirty="0" lang="en-US">
                <a:uFillTx/>
              </a:rPr>
              <a:t>, Gram </a:t>
            </a:r>
            <a:r>
              <a:rPr dirty="0" lang="en-US" smtClean="0">
                <a:uFillTx/>
              </a:rPr>
              <a:t>stain, </a:t>
            </a:r>
            <a:r>
              <a:rPr dirty="0" err="1" lang="en-US" smtClean="0">
                <a:uFillTx/>
              </a:rPr>
              <a:t>cấy</a:t>
            </a:r>
            <a:r>
              <a:rPr dirty="0" lang="en-US" smtClean="0">
                <a:uFillTx/>
              </a:rPr>
              <a:t> (C)</a:t>
            </a:r>
          </a:p>
          <a:p>
            <a:pPr lvl="1"/>
            <a:r>
              <a:rPr dirty="0" err="1" lang="en-US" smtClean="0">
                <a:uFillTx/>
              </a:rPr>
              <a:t>Nghi</a:t>
            </a:r>
            <a:r>
              <a:rPr dirty="0" lang="en-US" smtClean="0">
                <a:uFillTx/>
              </a:rPr>
              <a:t> </a:t>
            </a:r>
            <a:r>
              <a:rPr dirty="0" err="1" lang="en-US" smtClean="0">
                <a:uFillTx/>
              </a:rPr>
              <a:t>nhiễm</a:t>
            </a:r>
            <a:r>
              <a:rPr dirty="0" lang="en-US" smtClean="0">
                <a:uFillTx/>
              </a:rPr>
              <a:t> </a:t>
            </a:r>
            <a:r>
              <a:rPr dirty="0" err="1" lang="en-US" smtClean="0">
                <a:uFillTx/>
              </a:rPr>
              <a:t>trùng</a:t>
            </a:r>
            <a:r>
              <a:rPr dirty="0" lang="en-US" smtClean="0">
                <a:uFillTx/>
              </a:rPr>
              <a:t>: pH (</a:t>
            </a:r>
            <a:r>
              <a:rPr dirty="0" err="1" lang="en-US" smtClean="0">
                <a:uFillTx/>
              </a:rPr>
              <a:t>tráng</a:t>
            </a:r>
            <a:r>
              <a:rPr dirty="0" lang="en-US" smtClean="0">
                <a:uFillTx/>
              </a:rPr>
              <a:t> heparin, </a:t>
            </a:r>
            <a:r>
              <a:rPr dirty="0" err="1" lang="en-US" smtClean="0">
                <a:uFillTx/>
              </a:rPr>
              <a:t>tránh</a:t>
            </a:r>
            <a:r>
              <a:rPr dirty="0" lang="en-US" smtClean="0">
                <a:uFillTx/>
              </a:rPr>
              <a:t> </a:t>
            </a:r>
            <a:r>
              <a:rPr dirty="0" err="1" lang="en-US" smtClean="0">
                <a:uFillTx/>
              </a:rPr>
              <a:t>lọt</a:t>
            </a:r>
            <a:r>
              <a:rPr dirty="0" lang="en-US" smtClean="0">
                <a:uFillTx/>
              </a:rPr>
              <a:t> </a:t>
            </a:r>
            <a:r>
              <a:rPr dirty="0" err="1" lang="en-US" smtClean="0">
                <a:uFillTx/>
              </a:rPr>
              <a:t>khí</a:t>
            </a:r>
            <a:r>
              <a:rPr dirty="0" lang="en-US" smtClean="0">
                <a:uFillTx/>
              </a:rPr>
              <a:t>), </a:t>
            </a:r>
            <a:r>
              <a:rPr dirty="0" err="1" lang="en-US" smtClean="0">
                <a:uFillTx/>
              </a:rPr>
              <a:t>làm</a:t>
            </a:r>
            <a:r>
              <a:rPr dirty="0" lang="en-US" smtClean="0">
                <a:uFillTx/>
              </a:rPr>
              <a:t> </a:t>
            </a:r>
            <a:r>
              <a:rPr dirty="0" err="1" lang="en-US" smtClean="0">
                <a:uFillTx/>
              </a:rPr>
              <a:t>bằng</a:t>
            </a:r>
            <a:r>
              <a:rPr dirty="0" lang="en-US" smtClean="0">
                <a:uFillTx/>
              </a:rPr>
              <a:t> </a:t>
            </a:r>
            <a:r>
              <a:rPr dirty="0" err="1" lang="en-US" smtClean="0">
                <a:uFillTx/>
              </a:rPr>
              <a:t>máy</a:t>
            </a:r>
            <a:r>
              <a:rPr dirty="0" lang="en-US" smtClean="0">
                <a:uFillTx/>
              </a:rPr>
              <a:t> </a:t>
            </a:r>
            <a:r>
              <a:rPr dirty="0" err="1" lang="en-US" smtClean="0">
                <a:uFillTx/>
              </a:rPr>
              <a:t>đo</a:t>
            </a:r>
            <a:r>
              <a:rPr dirty="0" lang="en-US" smtClean="0">
                <a:uFillTx/>
              </a:rPr>
              <a:t> KMĐM</a:t>
            </a:r>
          </a:p>
          <a:p>
            <a:pPr lvl="1"/>
            <a:r>
              <a:rPr dirty="0" lang="en-US" smtClean="0">
                <a:uFillTx/>
              </a:rPr>
              <a:t>Vi </a:t>
            </a:r>
            <a:r>
              <a:rPr dirty="0" err="1" lang="en-US" smtClean="0">
                <a:uFillTx/>
              </a:rPr>
              <a:t>sinh</a:t>
            </a:r>
            <a:r>
              <a:rPr dirty="0" lang="en-US" smtClean="0">
                <a:uFillTx/>
              </a:rPr>
              <a:t>: 5ml</a:t>
            </a:r>
          </a:p>
          <a:p>
            <a:pPr lvl="1"/>
            <a:r>
              <a:rPr dirty="0" err="1" lang="en-US" smtClean="0">
                <a:uFillTx/>
              </a:rPr>
              <a:t>Sinh</a:t>
            </a:r>
            <a:r>
              <a:rPr dirty="0" lang="en-US" smtClean="0">
                <a:uFillTx/>
              </a:rPr>
              <a:t> </a:t>
            </a:r>
            <a:r>
              <a:rPr dirty="0" err="1" lang="en-US" smtClean="0">
                <a:uFillTx/>
              </a:rPr>
              <a:t>hóa</a:t>
            </a:r>
            <a:r>
              <a:rPr dirty="0" lang="en-US">
                <a:uFillTx/>
              </a:rPr>
              <a:t>:</a:t>
            </a:r>
            <a:r>
              <a:rPr dirty="0" lang="en-US" smtClean="0">
                <a:uFillTx/>
              </a:rPr>
              <a:t> 2-5ml</a:t>
            </a:r>
          </a:p>
          <a:p>
            <a:pPr lvl="1"/>
            <a:r>
              <a:rPr dirty="0" err="1" lang="en-US" smtClean="0">
                <a:uFillTx/>
              </a:rPr>
              <a:t>Tế</a:t>
            </a:r>
            <a:r>
              <a:rPr dirty="0" lang="en-US" smtClean="0">
                <a:uFillTx/>
              </a:rPr>
              <a:t> </a:t>
            </a:r>
            <a:r>
              <a:rPr dirty="0" err="1" lang="en-US" smtClean="0">
                <a:uFillTx/>
              </a:rPr>
              <a:t>bào</a:t>
            </a:r>
            <a:r>
              <a:rPr dirty="0" lang="en-US" smtClean="0">
                <a:uFillTx/>
              </a:rPr>
              <a:t>: 20-40 ml</a:t>
            </a:r>
          </a:p>
          <a:p>
            <a:pPr lvl="1"/>
            <a:r>
              <a:rPr dirty="0" err="1" lang="en-US" smtClean="0">
                <a:uFillTx/>
              </a:rPr>
              <a:t>Nhuộm</a:t>
            </a:r>
            <a:r>
              <a:rPr dirty="0" lang="en-US" smtClean="0">
                <a:uFillTx/>
              </a:rPr>
              <a:t> Gram </a:t>
            </a:r>
            <a:r>
              <a:rPr dirty="0" err="1" lang="en-US" smtClean="0">
                <a:uFillTx/>
              </a:rPr>
              <a:t>cặn</a:t>
            </a:r>
            <a:r>
              <a:rPr dirty="0" lang="en-US" smtClean="0">
                <a:uFillTx/>
              </a:rPr>
              <a:t> </a:t>
            </a:r>
            <a:r>
              <a:rPr dirty="0" err="1" lang="en-US" smtClean="0">
                <a:uFillTx/>
              </a:rPr>
              <a:t>lắng</a:t>
            </a:r>
            <a:r>
              <a:rPr dirty="0" lang="en-US" smtClean="0">
                <a:uFillTx/>
              </a:rPr>
              <a:t>: </a:t>
            </a:r>
            <a:r>
              <a:rPr dirty="0" err="1" lang="en-US" smtClean="0">
                <a:uFillTx/>
              </a:rPr>
              <a:t>cần</a:t>
            </a:r>
            <a:r>
              <a:rPr dirty="0" lang="en-US" smtClean="0">
                <a:uFillTx/>
              </a:rPr>
              <a:t> </a:t>
            </a:r>
            <a:r>
              <a:rPr dirty="0" err="1" lang="en-US" smtClean="0">
                <a:uFillTx/>
              </a:rPr>
              <a:t>thiết</a:t>
            </a:r>
            <a:r>
              <a:rPr dirty="0" lang="en-US" smtClean="0">
                <a:uFillTx/>
              </a:rPr>
              <a:t> </a:t>
            </a:r>
            <a:r>
              <a:rPr dirty="0" err="1" lang="en-US" smtClean="0">
                <a:uFillTx/>
              </a:rPr>
              <a:t>tất</a:t>
            </a:r>
            <a:r>
              <a:rPr dirty="0" lang="en-US" smtClean="0">
                <a:uFillTx/>
              </a:rPr>
              <a:t> </a:t>
            </a:r>
            <a:r>
              <a:rPr dirty="0" err="1" lang="en-US" smtClean="0">
                <a:uFillTx/>
              </a:rPr>
              <a:t>cả</a:t>
            </a:r>
            <a:r>
              <a:rPr dirty="0" lang="en-US" smtClean="0">
                <a:uFillTx/>
              </a:rPr>
              <a:t> </a:t>
            </a:r>
            <a:r>
              <a:rPr dirty="0" err="1" lang="en-US" smtClean="0">
                <a:uFillTx/>
              </a:rPr>
              <a:t>các</a:t>
            </a:r>
            <a:r>
              <a:rPr dirty="0" lang="en-US" smtClean="0">
                <a:uFillTx/>
              </a:rPr>
              <a:t> </a:t>
            </a:r>
            <a:r>
              <a:rPr dirty="0" err="1" lang="en-US" smtClean="0">
                <a:uFillTx/>
              </a:rPr>
              <a:t>trường</a:t>
            </a:r>
            <a:r>
              <a:rPr dirty="0" lang="en-US" smtClean="0">
                <a:uFillTx/>
              </a:rPr>
              <a:t> </a:t>
            </a:r>
            <a:r>
              <a:rPr dirty="0" err="1" lang="en-US" smtClean="0">
                <a:uFillTx/>
              </a:rPr>
              <a:t>hợp</a:t>
            </a:r>
            <a:r>
              <a:rPr dirty="0" lang="en-US" smtClean="0">
                <a:uFillTx/>
              </a:rPr>
              <a:t>. </a:t>
            </a:r>
            <a:r>
              <a:rPr dirty="0" err="1" lang="en-US" smtClean="0">
                <a:uFillTx/>
              </a:rPr>
              <a:t>Nếu</a:t>
            </a:r>
            <a:r>
              <a:rPr dirty="0" lang="en-US" smtClean="0">
                <a:uFillTx/>
              </a:rPr>
              <a:t> </a:t>
            </a:r>
            <a:r>
              <a:rPr dirty="0" err="1" lang="en-US" smtClean="0">
                <a:uFillTx/>
              </a:rPr>
              <a:t>nghi</a:t>
            </a:r>
            <a:r>
              <a:rPr dirty="0" lang="en-US" smtClean="0">
                <a:uFillTx/>
              </a:rPr>
              <a:t> </a:t>
            </a:r>
            <a:r>
              <a:rPr dirty="0" err="1" lang="en-US" smtClean="0">
                <a:uFillTx/>
              </a:rPr>
              <a:t>nhiễm</a:t>
            </a:r>
            <a:r>
              <a:rPr dirty="0" lang="en-US" smtClean="0">
                <a:uFillTx/>
              </a:rPr>
              <a:t> </a:t>
            </a:r>
            <a:r>
              <a:rPr dirty="0" err="1" lang="en-US" smtClean="0">
                <a:uFillTx/>
              </a:rPr>
              <a:t>trùng</a:t>
            </a:r>
            <a:r>
              <a:rPr dirty="0" lang="en-US" smtClean="0">
                <a:uFillTx/>
              </a:rPr>
              <a:t> -&gt; </a:t>
            </a:r>
            <a:r>
              <a:rPr dirty="0" err="1" lang="en-US" smtClean="0">
                <a:uFillTx/>
              </a:rPr>
              <a:t>cấy</a:t>
            </a:r>
            <a:r>
              <a:rPr dirty="0" lang="en-US" smtClean="0">
                <a:uFillTx/>
              </a:rPr>
              <a:t> </a:t>
            </a:r>
            <a:r>
              <a:rPr dirty="0" err="1" lang="en-US" smtClean="0">
                <a:uFillTx/>
              </a:rPr>
              <a:t>trong</a:t>
            </a:r>
            <a:r>
              <a:rPr dirty="0" lang="en-US" smtClean="0">
                <a:uFillTx/>
              </a:rPr>
              <a:t> chai </a:t>
            </a:r>
            <a:r>
              <a:rPr dirty="0" err="1" lang="en-US" smtClean="0">
                <a:uFillTx/>
              </a:rPr>
              <a:t>cấy</a:t>
            </a:r>
            <a:r>
              <a:rPr dirty="0" lang="en-US" smtClean="0">
                <a:uFillTx/>
              </a:rPr>
              <a:t> </a:t>
            </a:r>
            <a:r>
              <a:rPr dirty="0" err="1" lang="en-US" smtClean="0">
                <a:uFillTx/>
              </a:rPr>
              <a:t>máu</a:t>
            </a:r>
            <a:r>
              <a:rPr dirty="0" lang="en-US" smtClean="0">
                <a:uFillTx/>
              </a:rPr>
              <a:t>: </a:t>
            </a:r>
            <a:r>
              <a:rPr dirty="0" err="1" lang="en-US" smtClean="0">
                <a:uFillTx/>
              </a:rPr>
              <a:t>tăng</a:t>
            </a:r>
            <a:r>
              <a:rPr dirty="0" lang="en-US" smtClean="0">
                <a:uFillTx/>
              </a:rPr>
              <a:t> </a:t>
            </a:r>
            <a:r>
              <a:rPr dirty="0" err="1" lang="en-US" smtClean="0">
                <a:uFillTx/>
              </a:rPr>
              <a:t>độ</a:t>
            </a:r>
            <a:r>
              <a:rPr dirty="0" lang="en-US" smtClean="0">
                <a:uFillTx/>
              </a:rPr>
              <a:t> </a:t>
            </a:r>
            <a:r>
              <a:rPr dirty="0" err="1" lang="en-US" smtClean="0">
                <a:uFillTx/>
              </a:rPr>
              <a:t>chính</a:t>
            </a:r>
            <a:r>
              <a:rPr dirty="0" lang="en-US" smtClean="0">
                <a:uFillTx/>
              </a:rPr>
              <a:t> </a:t>
            </a:r>
            <a:r>
              <a:rPr dirty="0" err="1" lang="en-US" smtClean="0">
                <a:uFillTx/>
              </a:rPr>
              <a:t>xác</a:t>
            </a:r>
            <a:r>
              <a:rPr dirty="0" lang="en-US">
                <a:uFillTx/>
              </a:rPr>
              <a:t> </a:t>
            </a:r>
            <a:r>
              <a:rPr dirty="0" lang="en-US">
                <a:uFillTx/>
                <a:latin panose="02020603050405020304" typeface="Times New Roman"/>
                <a:cs panose="02020603050405020304" typeface="Times New Roman"/>
              </a:rPr>
              <a:t>Δ</a:t>
            </a:r>
            <a:r>
              <a:rPr dirty="0" lang="en-US" smtClean="0">
                <a:uFillTx/>
              </a:rPr>
              <a:t> </a:t>
            </a:r>
            <a:r>
              <a:rPr dirty="0" err="1" lang="en-US" smtClean="0">
                <a:uFillTx/>
              </a:rPr>
              <a:t>đặc</a:t>
            </a:r>
            <a:r>
              <a:rPr dirty="0" lang="en-US" smtClean="0">
                <a:uFillTx/>
              </a:rPr>
              <a:t> </a:t>
            </a:r>
            <a:r>
              <a:rPr dirty="0" err="1" lang="en-US" smtClean="0">
                <a:uFillTx/>
              </a:rPr>
              <a:t>biệt</a:t>
            </a:r>
            <a:r>
              <a:rPr dirty="0" lang="en-US" smtClean="0">
                <a:uFillTx/>
              </a:rPr>
              <a:t> </a:t>
            </a:r>
            <a:r>
              <a:rPr dirty="0" err="1" lang="en-US" smtClean="0">
                <a:uFillTx/>
              </a:rPr>
              <a:t>là</a:t>
            </a:r>
            <a:r>
              <a:rPr dirty="0" lang="en-US" smtClean="0">
                <a:uFillTx/>
              </a:rPr>
              <a:t> VK </a:t>
            </a:r>
            <a:r>
              <a:rPr dirty="0" err="1" lang="en-US" smtClean="0">
                <a:uFillTx/>
              </a:rPr>
              <a:t>kỵ</a:t>
            </a:r>
            <a:r>
              <a:rPr dirty="0" lang="en-US" smtClean="0">
                <a:uFillTx/>
              </a:rPr>
              <a:t> </a:t>
            </a:r>
            <a:r>
              <a:rPr dirty="0" err="1" lang="en-US" smtClean="0">
                <a:uFillTx/>
              </a:rPr>
              <a:t>khí</a:t>
            </a:r>
            <a:r>
              <a:rPr dirty="0" lang="en-US" smtClean="0">
                <a:uFillTx/>
              </a:rPr>
              <a:t>.</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1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307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17507" y="-13856"/>
            <a:ext cx="9126493" cy="6622473"/>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507" y="304800"/>
            <a:ext cx="6002293" cy="12954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dirty="0" err="1" lang="en-US" smtClean="0" sz="2800">
                <a:uFillTx/>
                <a:latin charset="0" panose="020B0604020202020204" pitchFamily="34" typeface="Arial"/>
                <a:cs charset="0" panose="020B0604020202020204" pitchFamily="34" typeface="Arial"/>
              </a:rPr>
              <a:t>Chọc</a:t>
            </a:r>
            <a:r>
              <a:rPr b="1" dirty="0" lang="en-US" smtClean="0" sz="2800">
                <a:uFillTx/>
                <a:latin charset="0" panose="020B0604020202020204" pitchFamily="34" typeface="Arial"/>
                <a:cs charset="0" panose="020B0604020202020204" pitchFamily="34" typeface="Arial"/>
              </a:rPr>
              <a:t> </a:t>
            </a:r>
            <a:r>
              <a:rPr b="1" dirty="0" err="1" lang="en-US" smtClean="0" sz="2800">
                <a:uFillTx/>
                <a:latin charset="0" panose="020B0604020202020204" pitchFamily="34" typeface="Arial"/>
                <a:cs charset="0" panose="020B0604020202020204" pitchFamily="34" typeface="Arial"/>
              </a:rPr>
              <a:t>Dịch</a:t>
            </a:r>
            <a:r>
              <a:rPr b="1" dirty="0" lang="en-US" smtClean="0" sz="2800">
                <a:uFillTx/>
                <a:latin charset="0" panose="020B0604020202020204" pitchFamily="34" typeface="Arial"/>
                <a:cs charset="0" panose="020B0604020202020204" pitchFamily="34" typeface="Arial"/>
              </a:rPr>
              <a:t>: </a:t>
            </a:r>
            <a:r>
              <a:rPr b="1" dirty="0" err="1" lang="en-US" smtClean="0" sz="2800">
                <a:uFillTx/>
                <a:latin charset="0" panose="020B0604020202020204" pitchFamily="34" typeface="Arial"/>
                <a:cs charset="0" panose="020B0604020202020204" pitchFamily="34" typeface="Arial"/>
              </a:rPr>
              <a:t>tế</a:t>
            </a:r>
            <a:r>
              <a:rPr b="1" dirty="0" lang="en-US" smtClean="0" sz="2800">
                <a:uFillTx/>
                <a:latin charset="0" panose="020B0604020202020204" pitchFamily="34" typeface="Arial"/>
                <a:cs charset="0" panose="020B0604020202020204" pitchFamily="34" typeface="Arial"/>
              </a:rPr>
              <a:t> </a:t>
            </a:r>
            <a:r>
              <a:rPr b="1" dirty="0" err="1" lang="en-US" smtClean="0" sz="2800">
                <a:uFillTx/>
                <a:latin charset="0" panose="020B0604020202020204" pitchFamily="34" typeface="Arial"/>
                <a:cs charset="0" panose="020B0604020202020204" pitchFamily="34" typeface="Arial"/>
              </a:rPr>
              <a:t>bào</a:t>
            </a:r>
            <a:r>
              <a:rPr b="1" dirty="0" lang="en-US" smtClean="0" sz="2800">
                <a:uFillTx/>
                <a:latin charset="0" panose="020B0604020202020204" pitchFamily="34" typeface="Arial"/>
                <a:cs charset="0" panose="020B0604020202020204" pitchFamily="34" typeface="Arial"/>
              </a:rPr>
              <a:t>, protein, LDH, PH, </a:t>
            </a:r>
            <a:r>
              <a:rPr b="1" dirty="0" err="1" lang="en-US" smtClean="0" sz="2800">
                <a:uFillTx/>
                <a:latin charset="0" panose="020B0604020202020204" pitchFamily="34" typeface="Arial"/>
                <a:cs charset="0" panose="020B0604020202020204" pitchFamily="34" typeface="Arial"/>
              </a:rPr>
              <a:t>nhuộm</a:t>
            </a:r>
            <a:r>
              <a:rPr b="1" dirty="0" lang="en-US" smtClean="0" sz="2800">
                <a:uFillTx/>
                <a:latin charset="0" panose="020B0604020202020204" pitchFamily="34" typeface="Arial"/>
                <a:cs charset="0" panose="020B0604020202020204" pitchFamily="34" typeface="Arial"/>
              </a:rPr>
              <a:t> gram, </a:t>
            </a:r>
            <a:r>
              <a:rPr b="1" dirty="0" err="1" lang="en-US" smtClean="0" sz="2800">
                <a:uFillTx/>
                <a:latin charset="0" panose="020B0604020202020204" pitchFamily="34" typeface="Arial"/>
                <a:cs charset="0" panose="020B0604020202020204" pitchFamily="34" typeface="Arial"/>
              </a:rPr>
              <a:t>cấy</a:t>
            </a:r>
            <a:r>
              <a:rPr b="1" dirty="0" lang="en-US" smtClean="0" sz="2800">
                <a:uFillTx/>
                <a:latin charset="0" panose="020B0604020202020204" pitchFamily="34" typeface="Arial"/>
                <a:cs charset="0" panose="020B0604020202020204" pitchFamily="34" typeface="Arial"/>
              </a:rPr>
              <a:t>, test </a:t>
            </a:r>
            <a:r>
              <a:rPr b="1" dirty="0" err="1" lang="en-US" smtClean="0" sz="2800">
                <a:uFillTx/>
                <a:latin charset="0" panose="020B0604020202020204" pitchFamily="34" typeface="Arial"/>
                <a:cs charset="0" panose="020B0604020202020204" pitchFamily="34" typeface="Arial"/>
              </a:rPr>
              <a:t>khác</a:t>
            </a:r>
            <a:endParaRPr b="1"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5" name="Flowchart: Decision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47800" y="2057400"/>
            <a:ext cx="3276599" cy="1676400"/>
          </a:xfrm>
          <a:prstGeom prst="flowChartDecision">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2800">
                <a:uFillTx/>
                <a:latin charset="0" panose="020B0604020202020204" pitchFamily="34" typeface="Arial"/>
                <a:cs charset="0" panose="020B0604020202020204" pitchFamily="34" typeface="Arial"/>
              </a:rPr>
              <a:t>Dịch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thấm</a:t>
            </a:r>
            <a:r>
              <a:rPr dirty="0" lang="en-US" smtClean="0" sz="2800">
                <a:uFillTx/>
                <a:latin charset="0" panose="020B0604020202020204" pitchFamily="34" typeface="Arial"/>
                <a:cs charset="0" panose="020B0604020202020204" pitchFamily="34" typeface="Arial"/>
              </a:rPr>
              <a:t> ?</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315200" y="2286000"/>
            <a:ext cx="1371600" cy="12192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400">
                <a:uFillTx/>
                <a:latin charset="0" panose="020B0604020202020204" pitchFamily="34" typeface="Arial"/>
                <a:cs charset="0" panose="020B0604020202020204" pitchFamily="34" typeface="Arial"/>
              </a:rPr>
              <a:t>ĐT </a:t>
            </a:r>
            <a:r>
              <a:rPr dirty="0" err="1" lang="en-US" smtClean="0" sz="2400">
                <a:uFillTx/>
                <a:latin charset="0" panose="020B0604020202020204" pitchFamily="34" typeface="Arial"/>
                <a:cs charset="0" panose="020B0604020202020204" pitchFamily="34" typeface="Arial"/>
              </a:rPr>
              <a:t>nguyên</a:t>
            </a:r>
            <a:r>
              <a:rPr dirty="0" lang="en-US" smtClean="0" sz="2400">
                <a:uFillTx/>
                <a:latin charset="0" panose="020B0604020202020204" pitchFamily="34" typeface="Arial"/>
                <a:cs charset="0" panose="020B0604020202020204" pitchFamily="34" typeface="Arial"/>
              </a:rPr>
              <a:t> </a:t>
            </a:r>
            <a:r>
              <a:rPr dirty="0" err="1" lang="en-US" smtClean="0" sz="2400">
                <a:uFillTx/>
                <a:latin charset="0" panose="020B0604020202020204" pitchFamily="34" typeface="Arial"/>
                <a:cs charset="0" panose="020B0604020202020204" pitchFamily="34" typeface="Arial"/>
              </a:rPr>
              <a:t>nhân</a:t>
            </a:r>
            <a:endParaRPr dirty="0" lang="en-US" sz="24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7" name="Flowchart: Decision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14400" y="4191000"/>
            <a:ext cx="4267200" cy="2286000"/>
          </a:xfrm>
          <a:prstGeom prst="flowChartDecision">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2800">
                <a:uFillTx/>
                <a:latin charset="0" panose="020B0604020202020204" pitchFamily="34" typeface="Arial"/>
                <a:cs charset="0" panose="020B0604020202020204" pitchFamily="34" typeface="Arial"/>
              </a:rPr>
              <a:t>Xác</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định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được</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chẩn</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đoán</a:t>
            </a:r>
            <a:r>
              <a:rPr dirty="0" lang="en-US" smtClean="0" sz="2800">
                <a:uFillTx/>
                <a:latin charset="0" panose="020B0604020202020204" pitchFamily="34" typeface="Arial"/>
                <a:cs charset="0" panose="020B0604020202020204" pitchFamily="34" typeface="Arial"/>
              </a:rPr>
              <a:t> </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8" name="Rectangle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467600" y="4953000"/>
            <a:ext cx="1676400" cy="8382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800">
                <a:uFillTx/>
                <a:latin charset="0" panose="020B0604020202020204" pitchFamily="34" typeface="Arial"/>
                <a:cs charset="0" panose="020B0604020202020204" pitchFamily="34" typeface="Arial"/>
              </a:rPr>
              <a:t>ĐT </a:t>
            </a:r>
            <a:r>
              <a:rPr dirty="0" err="1" lang="en-US" smtClean="0" sz="2800">
                <a:uFillTx/>
                <a:latin charset="0" panose="020B0604020202020204" pitchFamily="34" typeface="Arial"/>
                <a:cs charset="0" panose="020B0604020202020204" pitchFamily="34" typeface="Arial"/>
              </a:rPr>
              <a:t>phù</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hợp</a:t>
            </a:r>
            <a:endParaRPr dirty="0" lang="en-US" sz="2800">
              <a:uFillTx/>
              <a:latin charset="0" panose="020B0604020202020204" pitchFamily="34" typeface="Arial"/>
              <a:cs charset="0" panose="020B0604020202020204" pitchFamily="34" typeface="Arial"/>
            </a:endParaRPr>
          </a:p>
        </p:txBody>
      </p:sp>
      <p:cxnSp>
        <p:nvCxnSpPr>
          <p:cNvPr xmlns:c="http://schemas.openxmlformats.org/drawingml/2006/chart" xmlns:pic="http://schemas.openxmlformats.org/drawingml/2006/picture" xmlns:dgm="http://schemas.openxmlformats.org/drawingml/2006/diagram" id="13" name="Straight Arrow Connector 1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4419600" y="1866900"/>
            <a:ext cx="914400" cy="838200"/>
          </a:xfrm>
          <a:prstGeom prst="straightConnector1">
            <a:avLst/>
          </a:prstGeom>
          <a:ln w="76200">
            <a:tailEnd type="arrow"/>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0" name="Straight Arrow Connector 9"/>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6172200" y="304800"/>
            <a:ext cx="914400" cy="647700"/>
          </a:xfrm>
          <a:prstGeom prst="straightConnector1">
            <a:avLst/>
          </a:prstGeom>
          <a:ln w="57150">
            <a:tailEnd type="arrow"/>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1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4098"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0" y="0"/>
            <a:ext cx="9144000" cy="6910812"/>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19200" y="2133600"/>
            <a:ext cx="4724400" cy="4572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800">
                <a:uFillTx/>
                <a:latin charset="0" panose="020B0604020202020204" pitchFamily="34" typeface="Arial"/>
                <a:cs charset="0" panose="020B0604020202020204" pitchFamily="34" typeface="Arial"/>
              </a:rPr>
              <a:t>CT </a:t>
            </a:r>
            <a:r>
              <a:rPr dirty="0" err="1" lang="en-US" smtClean="0" sz="2800">
                <a:uFillTx/>
                <a:latin charset="0" panose="020B0604020202020204" pitchFamily="34" typeface="Arial"/>
                <a:cs charset="0" panose="020B0604020202020204" pitchFamily="34" typeface="Arial"/>
              </a:rPr>
              <a:t>ngực</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có</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cản</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quang</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5" name="Rectangle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6200" y="3657600"/>
            <a:ext cx="2971800" cy="11430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2800">
                <a:uFillTx/>
                <a:latin charset="0" panose="020B0604020202020204" pitchFamily="34" typeface="Arial"/>
                <a:cs charset="0" panose="020B0604020202020204" pitchFamily="34" typeface="Arial"/>
              </a:rPr>
              <a:t>Xem</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xét</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nội</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soi</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màng</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phổi</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886200" y="3581400"/>
            <a:ext cx="2971800" cy="12192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sinh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thiết</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Mp</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dẫn</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lưu</a:t>
            </a:r>
            <a:r>
              <a:rPr dirty="0" lang="en-US" smtClean="0" sz="2800">
                <a:uFillTx/>
                <a:latin charset="0" panose="020B0604020202020204" pitchFamily="34" typeface="Arial"/>
                <a:cs charset="0" panose="020B0604020202020204" pitchFamily="34" typeface="Arial"/>
              </a:rPr>
              <a:t> MP</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7" name="Flowchart: Decision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562100" y="6020657"/>
            <a:ext cx="4000500" cy="838200"/>
          </a:xfrm>
          <a:prstGeom prst="flowChartDecision">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2000">
                <a:uFillTx/>
                <a:latin charset="0" panose="020B0604020202020204" pitchFamily="34" typeface="Arial"/>
                <a:cs charset="0" panose="020B0604020202020204" pitchFamily="34" typeface="Arial"/>
              </a:rPr>
              <a:t>Xác</a:t>
            </a:r>
            <a:r>
              <a:rPr dirty="0" lang="en-US" smtClean="0" sz="2000">
                <a:uFillTx/>
                <a:latin charset="0" panose="020B0604020202020204" pitchFamily="34" typeface="Arial"/>
                <a:cs charset="0" panose="020B0604020202020204" pitchFamily="34" typeface="Arial"/>
              </a:rPr>
              <a:t> </a:t>
            </a:r>
            <a:r>
              <a:rPr dirty="0" err="1" lang="en-US" smtClean="0" sz="2000">
                <a:uFillTx/>
                <a:latin charset="0" panose="020B0604020202020204" pitchFamily="34" typeface="Arial"/>
                <a:cs charset="0" panose="020B0604020202020204" pitchFamily="34" typeface="Arial"/>
              </a:rPr>
              <a:t>định</a:t>
            </a:r>
            <a:r>
              <a:rPr dirty="0" lang="en-US" smtClean="0" sz="2000">
                <a:uFillTx/>
                <a:latin charset="0" panose="020B0604020202020204" pitchFamily="34" typeface="Arial"/>
                <a:cs charset="0" panose="020B0604020202020204" pitchFamily="34" typeface="Arial"/>
              </a:rPr>
              <a:t> NN</a:t>
            </a:r>
            <a:endParaRPr dirty="0" lang="en-US" sz="20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8" name="Rectangle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324600" y="6020657"/>
            <a:ext cx="1676400" cy="837343"/>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800">
                <a:uFillTx/>
                <a:latin charset="0" panose="020B0604020202020204" pitchFamily="34" typeface="Arial"/>
                <a:cs charset="0" panose="020B0604020202020204" pitchFamily="34" typeface="Arial"/>
              </a:rPr>
              <a:t>ĐT </a:t>
            </a:r>
            <a:r>
              <a:rPr dirty="0" err="1" lang="en-US" smtClean="0" sz="2800">
                <a:uFillTx/>
                <a:latin charset="0" panose="020B0604020202020204" pitchFamily="34" typeface="Arial"/>
                <a:cs charset="0" panose="020B0604020202020204" pitchFamily="34" typeface="Arial"/>
              </a:rPr>
              <a:t>thích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hơp</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0" name="TextBox 9"/>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63707" y="6407025"/>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1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5122"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1" y="34636"/>
            <a:ext cx="9144001" cy="4026716"/>
          </a:xfrm>
          <a:prstGeom prst="rect">
            <a:avLst/>
          </a:prstGeom>
          <a:noFill/>
          <a:ln>
            <a:noFill/>
          </a:ln>
          <a:effectLst/>
        </p:spPr>
      </p:pic>
      <p:sp>
        <p:nvSpPr>
          <p:cNvPr xmlns:c="http://schemas.openxmlformats.org/drawingml/2006/chart" xmlns:pic="http://schemas.openxmlformats.org/drawingml/2006/picture" xmlns:dgm="http://schemas.openxmlformats.org/drawingml/2006/diagram" id="5" name="Flowchart: Decision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81000" y="609600"/>
            <a:ext cx="5562600" cy="1066800"/>
          </a:xfrm>
          <a:prstGeom prst="flowChartDecision">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2800">
                <a:uFillTx/>
                <a:latin charset="0" panose="020B0604020202020204" pitchFamily="34" typeface="Arial"/>
                <a:cs charset="0" panose="020B0604020202020204" pitchFamily="34" typeface="Arial"/>
              </a:rPr>
              <a:t>Xác</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định</a:t>
            </a:r>
            <a:r>
              <a:rPr dirty="0" lang="en-US" smtClean="0" sz="2800">
                <a:uFillTx/>
                <a:latin charset="0" panose="020B0604020202020204" pitchFamily="34" typeface="Arial"/>
                <a:cs charset="0" panose="020B0604020202020204" pitchFamily="34" typeface="Arial"/>
              </a:rPr>
              <a:t> NN</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934200" y="724328"/>
            <a:ext cx="2209800" cy="952072"/>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800">
                <a:uFillTx/>
                <a:latin charset="0" panose="020B0604020202020204" pitchFamily="34" typeface="Arial"/>
                <a:cs charset="0" panose="020B0604020202020204" pitchFamily="34" typeface="Arial"/>
              </a:rPr>
              <a:t>ĐT </a:t>
            </a:r>
            <a:r>
              <a:rPr dirty="0" err="1" lang="en-US" smtClean="0" sz="2800">
                <a:uFillTx/>
                <a:latin charset="0" panose="020B0604020202020204" pitchFamily="34" typeface="Arial"/>
                <a:cs charset="0" panose="020B0604020202020204" pitchFamily="34" typeface="Arial"/>
              </a:rPr>
              <a:t>thích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hơp</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6200" y="2438400"/>
            <a:ext cx="7315200" cy="14478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2800">
                <a:uFillTx/>
                <a:latin charset="0" panose="020B0604020202020204" pitchFamily="34" typeface="Arial"/>
                <a:cs charset="0" panose="020B0604020202020204" pitchFamily="34" typeface="Arial"/>
              </a:rPr>
              <a:t>Xem</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xét</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các</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bệnh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lí</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có</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thể</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điều</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trị</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được</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như</a:t>
            </a:r>
            <a:r>
              <a:rPr dirty="0" lang="en-US" smtClean="0" sz="2800">
                <a:uFillTx/>
                <a:latin charset="0" panose="020B0604020202020204" pitchFamily="34" typeface="Arial"/>
                <a:cs charset="0" panose="020B0604020202020204" pitchFamily="34" typeface="Arial"/>
              </a:rPr>
              <a:t>: PE, TB, </a:t>
            </a:r>
            <a:r>
              <a:rPr dirty="0" err="1" lang="en-US" smtClean="0" sz="2800">
                <a:uFillTx/>
                <a:latin charset="0" panose="020B0604020202020204" pitchFamily="34" typeface="Arial"/>
                <a:cs charset="0" panose="020B0604020202020204" pitchFamily="34" typeface="Arial"/>
              </a:rPr>
              <a:t>suy</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tim</a:t>
            </a:r>
            <a:r>
              <a:rPr dirty="0" lang="en-US" smtClean="0" sz="2800">
                <a:uFillTx/>
                <a:latin charset="0" panose="020B0604020202020204" pitchFamily="34" typeface="Arial"/>
                <a:cs charset="0" panose="020B0604020202020204" pitchFamily="34" typeface="Arial"/>
              </a:rPr>
              <a:t>, lymphoma, </a:t>
            </a:r>
            <a:r>
              <a:rPr dirty="0" err="1" lang="en-US" smtClean="0" sz="2800">
                <a:uFillTx/>
                <a:latin charset="0" panose="020B0604020202020204" pitchFamily="34" typeface="Arial"/>
                <a:cs charset="0" panose="020B0604020202020204" pitchFamily="34" typeface="Arial"/>
              </a:rPr>
              <a:t>theo</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dõi</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8" name="TextBox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984171" y="6407025"/>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1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Nội</a:t>
            </a:r>
            <a:r>
              <a:rPr dirty="0" lang="en-US" smtClean="0">
                <a:uFillTx/>
              </a:rPr>
              <a:t> Dung</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Tiếp</a:t>
            </a:r>
            <a:r>
              <a:rPr dirty="0" lang="en-US" smtClean="0">
                <a:uFillTx/>
              </a:rPr>
              <a:t> </a:t>
            </a:r>
            <a:r>
              <a:rPr dirty="0" err="1" lang="en-US" smtClean="0">
                <a:uFillTx/>
              </a:rPr>
              <a:t>cận</a:t>
            </a:r>
            <a:r>
              <a:rPr dirty="0" lang="en-US" smtClean="0">
                <a:uFillTx/>
              </a:rPr>
              <a:t> </a:t>
            </a:r>
            <a:r>
              <a:rPr dirty="0" err="1" lang="en-US" smtClean="0">
                <a:uFillTx/>
              </a:rPr>
              <a:t>tràn</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endParaRPr dirty="0" lang="en-US" smtClean="0">
              <a:uFillTx/>
            </a:endParaRPr>
          </a:p>
          <a:p>
            <a:r>
              <a:rPr b="1" dirty="0" err="1" lang="en-US" smtClean="0">
                <a:uFillTx/>
              </a:rPr>
              <a:t>Dịch</a:t>
            </a:r>
            <a:r>
              <a:rPr b="1" dirty="0" lang="en-US" smtClean="0">
                <a:uFillTx/>
              </a:rPr>
              <a:t> </a:t>
            </a:r>
            <a:r>
              <a:rPr b="1" dirty="0" err="1" lang="en-US" smtClean="0">
                <a:uFillTx/>
              </a:rPr>
              <a:t>thấm</a:t>
            </a:r>
            <a:r>
              <a:rPr b="1" dirty="0" lang="en-US" smtClean="0">
                <a:uFillTx/>
              </a:rPr>
              <a:t>? </a:t>
            </a:r>
            <a:r>
              <a:rPr b="1" dirty="0" err="1" lang="en-US" smtClean="0">
                <a:uFillTx/>
              </a:rPr>
              <a:t>Dịch</a:t>
            </a:r>
            <a:r>
              <a:rPr b="1" dirty="0" lang="en-US" smtClean="0">
                <a:uFillTx/>
              </a:rPr>
              <a:t> </a:t>
            </a:r>
            <a:r>
              <a:rPr b="1" dirty="0" err="1" lang="en-US" smtClean="0">
                <a:uFillTx/>
              </a:rPr>
              <a:t>tiết</a:t>
            </a:r>
            <a:r>
              <a:rPr b="1" dirty="0" lang="en-US" smtClean="0">
                <a:uFillTx/>
              </a:rPr>
              <a:t>? </a:t>
            </a:r>
            <a:r>
              <a:rPr b="1" dirty="0" err="1" lang="en-US" smtClean="0">
                <a:uFillTx/>
              </a:rPr>
              <a:t>Tiêu</a:t>
            </a:r>
            <a:r>
              <a:rPr b="1" dirty="0" lang="en-US" smtClean="0">
                <a:uFillTx/>
              </a:rPr>
              <a:t> </a:t>
            </a:r>
            <a:r>
              <a:rPr b="1" dirty="0" err="1" lang="en-US" smtClean="0">
                <a:uFillTx/>
              </a:rPr>
              <a:t>chẩn</a:t>
            </a:r>
            <a:r>
              <a:rPr b="1" dirty="0" lang="en-US" smtClean="0">
                <a:uFillTx/>
              </a:rPr>
              <a:t> Light’s</a:t>
            </a:r>
          </a:p>
          <a:p>
            <a:r>
              <a:rPr dirty="0" err="1" lang="en-US" smtClean="0">
                <a:uFillTx/>
              </a:rPr>
              <a:t>Tràn</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r>
              <a:rPr dirty="0" lang="en-US" smtClean="0">
                <a:uFillTx/>
              </a:rPr>
              <a:t> </a:t>
            </a:r>
            <a:r>
              <a:rPr dirty="0" err="1" lang="en-US" smtClean="0">
                <a:uFillTx/>
              </a:rPr>
              <a:t>dịch</a:t>
            </a:r>
            <a:r>
              <a:rPr dirty="0" lang="en-US" smtClean="0">
                <a:uFillTx/>
              </a:rPr>
              <a:t> </a:t>
            </a:r>
            <a:r>
              <a:rPr dirty="0" err="1" lang="en-US" smtClean="0">
                <a:uFillTx/>
              </a:rPr>
              <a:t>thấm</a:t>
            </a:r>
            <a:r>
              <a:rPr dirty="0" lang="en-US" smtClean="0">
                <a:uFillTx/>
              </a:rPr>
              <a:t> – </a:t>
            </a:r>
            <a:r>
              <a:rPr dirty="0" err="1" lang="en-US" smtClean="0">
                <a:uFillTx/>
              </a:rPr>
              <a:t>nguyên</a:t>
            </a:r>
            <a:r>
              <a:rPr dirty="0" lang="en-US" smtClean="0">
                <a:uFillTx/>
              </a:rPr>
              <a:t> </a:t>
            </a:r>
            <a:r>
              <a:rPr dirty="0" err="1" lang="en-US" smtClean="0">
                <a:uFillTx/>
              </a:rPr>
              <a:t>nhân</a:t>
            </a:r>
            <a:endParaRPr dirty="0" lang="en-US" smtClean="0">
              <a:uFillTx/>
            </a:endParaRPr>
          </a:p>
          <a:p>
            <a:r>
              <a:rPr dirty="0" err="1" lang="en-US">
                <a:uFillTx/>
              </a:rPr>
              <a:t>Tràn</a:t>
            </a:r>
            <a:r>
              <a:rPr dirty="0" lang="en-US">
                <a:uFillTx/>
              </a:rPr>
              <a:t> </a:t>
            </a:r>
            <a:r>
              <a:rPr dirty="0" err="1" lang="en-US">
                <a:uFillTx/>
              </a:rPr>
              <a:t>dịch</a:t>
            </a:r>
            <a:r>
              <a:rPr dirty="0" lang="en-US">
                <a:uFillTx/>
              </a:rPr>
              <a:t> </a:t>
            </a:r>
            <a:r>
              <a:rPr dirty="0" err="1" lang="en-US" smtClean="0">
                <a:uFillTx/>
              </a:rPr>
              <a:t>màng</a:t>
            </a:r>
            <a:r>
              <a:rPr dirty="0" lang="en-US" smtClean="0">
                <a:uFillTx/>
              </a:rPr>
              <a:t> </a:t>
            </a:r>
            <a:r>
              <a:rPr dirty="0" err="1" lang="en-US">
                <a:uFillTx/>
              </a:rPr>
              <a:t>phổi</a:t>
            </a:r>
            <a:r>
              <a:rPr dirty="0" lang="en-US">
                <a:uFillTx/>
              </a:rPr>
              <a:t> </a:t>
            </a:r>
            <a:r>
              <a:rPr dirty="0" err="1" lang="en-US">
                <a:uFillTx/>
              </a:rPr>
              <a:t>dịch</a:t>
            </a:r>
            <a:r>
              <a:rPr dirty="0" lang="en-US">
                <a:uFillTx/>
              </a:rPr>
              <a:t> </a:t>
            </a:r>
            <a:r>
              <a:rPr dirty="0" err="1" lang="en-US" smtClean="0">
                <a:uFillTx/>
              </a:rPr>
              <a:t>tiết</a:t>
            </a:r>
            <a:r>
              <a:rPr dirty="0" lang="en-US" smtClean="0">
                <a:uFillTx/>
              </a:rPr>
              <a:t> </a:t>
            </a:r>
            <a:r>
              <a:rPr dirty="0" lang="en-US">
                <a:uFillTx/>
              </a:rPr>
              <a:t>– </a:t>
            </a:r>
            <a:r>
              <a:rPr dirty="0" err="1" lang="en-US">
                <a:uFillTx/>
              </a:rPr>
              <a:t>nguyên</a:t>
            </a:r>
            <a:r>
              <a:rPr dirty="0" lang="en-US">
                <a:uFillTx/>
              </a:rPr>
              <a:t> </a:t>
            </a:r>
            <a:r>
              <a:rPr dirty="0" err="1" lang="en-US">
                <a:uFillTx/>
              </a:rPr>
              <a:t>nhân</a:t>
            </a:r>
            <a:endParaRPr dirty="0" lang="en-US">
              <a:uFillTx/>
            </a:endParaRPr>
          </a:p>
          <a:p>
            <a:r>
              <a:rPr dirty="0" err="1" lang="en-US" smtClean="0">
                <a:uFillTx/>
              </a:rPr>
              <a:t>Phân</a:t>
            </a:r>
            <a:r>
              <a:rPr dirty="0" lang="en-US" smtClean="0">
                <a:uFillTx/>
              </a:rPr>
              <a:t> </a:t>
            </a:r>
            <a:r>
              <a:rPr dirty="0" err="1" lang="en-US" smtClean="0">
                <a:uFillTx/>
              </a:rPr>
              <a:t>tích</a:t>
            </a:r>
            <a:r>
              <a:rPr dirty="0" lang="en-US" smtClean="0">
                <a:uFillTx/>
              </a:rPr>
              <a:t> </a:t>
            </a:r>
            <a:r>
              <a:rPr dirty="0" err="1" lang="en-US" smtClean="0">
                <a:uFillTx/>
              </a:rPr>
              <a:t>kết</a:t>
            </a:r>
            <a:r>
              <a:rPr dirty="0" lang="en-US" smtClean="0">
                <a:uFillTx/>
              </a:rPr>
              <a:t> </a:t>
            </a:r>
            <a:r>
              <a:rPr dirty="0" err="1" lang="en-US" smtClean="0">
                <a:uFillTx/>
              </a:rPr>
              <a:t>quả</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1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307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17507" y="-13856"/>
            <a:ext cx="9126493" cy="6622473"/>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507" y="304800"/>
            <a:ext cx="6002293" cy="12954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dirty="0" err="1" lang="en-US" smtClean="0" sz="2800">
                <a:uFillTx/>
                <a:latin charset="0" panose="020B0604020202020204" pitchFamily="34" typeface="Arial"/>
                <a:cs charset="0" panose="020B0604020202020204" pitchFamily="34" typeface="Arial"/>
              </a:rPr>
              <a:t>Chọc</a:t>
            </a:r>
            <a:r>
              <a:rPr b="1" dirty="0" lang="en-US" smtClean="0" sz="2800">
                <a:uFillTx/>
                <a:latin charset="0" panose="020B0604020202020204" pitchFamily="34" typeface="Arial"/>
                <a:cs charset="0" panose="020B0604020202020204" pitchFamily="34" typeface="Arial"/>
              </a:rPr>
              <a:t> </a:t>
            </a:r>
            <a:r>
              <a:rPr b="1" dirty="0" err="1" lang="en-US" smtClean="0" sz="2800">
                <a:uFillTx/>
                <a:latin charset="0" panose="020B0604020202020204" pitchFamily="34" typeface="Arial"/>
                <a:cs charset="0" panose="020B0604020202020204" pitchFamily="34" typeface="Arial"/>
              </a:rPr>
              <a:t>Dịch</a:t>
            </a:r>
            <a:r>
              <a:rPr b="1" dirty="0" lang="en-US" smtClean="0" sz="2800">
                <a:uFillTx/>
                <a:latin charset="0" panose="020B0604020202020204" pitchFamily="34" typeface="Arial"/>
                <a:cs charset="0" panose="020B0604020202020204" pitchFamily="34" typeface="Arial"/>
              </a:rPr>
              <a:t>: </a:t>
            </a:r>
            <a:r>
              <a:rPr b="1" dirty="0" err="1" lang="en-US" smtClean="0" sz="2800">
                <a:uFillTx/>
                <a:latin charset="0" panose="020B0604020202020204" pitchFamily="34" typeface="Arial"/>
                <a:cs charset="0" panose="020B0604020202020204" pitchFamily="34" typeface="Arial"/>
              </a:rPr>
              <a:t>tế</a:t>
            </a:r>
            <a:r>
              <a:rPr b="1" dirty="0" lang="en-US" smtClean="0" sz="2800">
                <a:uFillTx/>
                <a:latin charset="0" panose="020B0604020202020204" pitchFamily="34" typeface="Arial"/>
                <a:cs charset="0" panose="020B0604020202020204" pitchFamily="34" typeface="Arial"/>
              </a:rPr>
              <a:t> </a:t>
            </a:r>
            <a:r>
              <a:rPr b="1" dirty="0" err="1" lang="en-US" smtClean="0" sz="2800">
                <a:uFillTx/>
                <a:latin charset="0" panose="020B0604020202020204" pitchFamily="34" typeface="Arial"/>
                <a:cs charset="0" panose="020B0604020202020204" pitchFamily="34" typeface="Arial"/>
              </a:rPr>
              <a:t>bào</a:t>
            </a:r>
            <a:r>
              <a:rPr b="1" dirty="0" lang="en-US" smtClean="0" sz="2800">
                <a:uFillTx/>
                <a:latin charset="0" panose="020B0604020202020204" pitchFamily="34" typeface="Arial"/>
                <a:cs charset="0" panose="020B0604020202020204" pitchFamily="34" typeface="Arial"/>
              </a:rPr>
              <a:t>, protein, LDH, PH, </a:t>
            </a:r>
            <a:r>
              <a:rPr b="1" dirty="0" err="1" lang="en-US" smtClean="0" sz="2800">
                <a:uFillTx/>
                <a:latin charset="0" panose="020B0604020202020204" pitchFamily="34" typeface="Arial"/>
                <a:cs charset="0" panose="020B0604020202020204" pitchFamily="34" typeface="Arial"/>
              </a:rPr>
              <a:t>nhuộm</a:t>
            </a:r>
            <a:r>
              <a:rPr b="1" dirty="0" lang="en-US" smtClean="0" sz="2800">
                <a:uFillTx/>
                <a:latin charset="0" panose="020B0604020202020204" pitchFamily="34" typeface="Arial"/>
                <a:cs charset="0" panose="020B0604020202020204" pitchFamily="34" typeface="Arial"/>
              </a:rPr>
              <a:t> gram, </a:t>
            </a:r>
            <a:r>
              <a:rPr b="1" dirty="0" err="1" lang="en-US" smtClean="0" sz="2800">
                <a:uFillTx/>
                <a:latin charset="0" panose="020B0604020202020204" pitchFamily="34" typeface="Arial"/>
                <a:cs charset="0" panose="020B0604020202020204" pitchFamily="34" typeface="Arial"/>
              </a:rPr>
              <a:t>cấy</a:t>
            </a:r>
            <a:r>
              <a:rPr b="1" dirty="0" lang="en-US" smtClean="0" sz="2800">
                <a:uFillTx/>
                <a:latin charset="0" panose="020B0604020202020204" pitchFamily="34" typeface="Arial"/>
                <a:cs charset="0" panose="020B0604020202020204" pitchFamily="34" typeface="Arial"/>
              </a:rPr>
              <a:t>, test </a:t>
            </a:r>
            <a:r>
              <a:rPr b="1" dirty="0" err="1" lang="en-US" smtClean="0" sz="2800">
                <a:uFillTx/>
                <a:latin charset="0" panose="020B0604020202020204" pitchFamily="34" typeface="Arial"/>
                <a:cs charset="0" panose="020B0604020202020204" pitchFamily="34" typeface="Arial"/>
              </a:rPr>
              <a:t>khác</a:t>
            </a:r>
            <a:endParaRPr b="1"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5" name="Flowchart: Decision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447800" y="2057400"/>
            <a:ext cx="3276599" cy="1676400"/>
          </a:xfrm>
          <a:prstGeom prst="flowChartDecision">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2800">
                <a:uFillTx/>
                <a:latin charset="0" panose="020B0604020202020204" pitchFamily="34" typeface="Arial"/>
                <a:cs charset="0" panose="020B0604020202020204" pitchFamily="34" typeface="Arial"/>
              </a:rPr>
              <a:t>Dịch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thấm</a:t>
            </a:r>
            <a:r>
              <a:rPr dirty="0" lang="en-US" smtClean="0" sz="2800">
                <a:uFillTx/>
                <a:latin charset="0" panose="020B0604020202020204" pitchFamily="34" typeface="Arial"/>
                <a:cs charset="0" panose="020B0604020202020204" pitchFamily="34" typeface="Arial"/>
              </a:rPr>
              <a:t> ?</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315200" y="2286000"/>
            <a:ext cx="1371600" cy="12192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400">
                <a:uFillTx/>
                <a:latin charset="0" panose="020B0604020202020204" pitchFamily="34" typeface="Arial"/>
                <a:cs charset="0" panose="020B0604020202020204" pitchFamily="34" typeface="Arial"/>
              </a:rPr>
              <a:t>ĐT </a:t>
            </a:r>
            <a:r>
              <a:rPr dirty="0" err="1" lang="en-US" smtClean="0" sz="2400">
                <a:uFillTx/>
                <a:latin charset="0" panose="020B0604020202020204" pitchFamily="34" typeface="Arial"/>
                <a:cs charset="0" panose="020B0604020202020204" pitchFamily="34" typeface="Arial"/>
              </a:rPr>
              <a:t>nguyên</a:t>
            </a:r>
            <a:r>
              <a:rPr dirty="0" lang="en-US" smtClean="0" sz="2400">
                <a:uFillTx/>
                <a:latin charset="0" panose="020B0604020202020204" pitchFamily="34" typeface="Arial"/>
                <a:cs charset="0" panose="020B0604020202020204" pitchFamily="34" typeface="Arial"/>
              </a:rPr>
              <a:t> </a:t>
            </a:r>
            <a:r>
              <a:rPr dirty="0" err="1" lang="en-US" smtClean="0" sz="2400">
                <a:uFillTx/>
                <a:latin charset="0" panose="020B0604020202020204" pitchFamily="34" typeface="Arial"/>
                <a:cs charset="0" panose="020B0604020202020204" pitchFamily="34" typeface="Arial"/>
              </a:rPr>
              <a:t>nhân</a:t>
            </a:r>
            <a:endParaRPr dirty="0" lang="en-US" sz="24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7" name="Flowchart: Decision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14400" y="4191000"/>
            <a:ext cx="4267200" cy="2286000"/>
          </a:xfrm>
          <a:prstGeom prst="flowChartDecision">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2800">
                <a:uFillTx/>
                <a:latin charset="0" panose="020B0604020202020204" pitchFamily="34" typeface="Arial"/>
                <a:cs charset="0" panose="020B0604020202020204" pitchFamily="34" typeface="Arial"/>
              </a:rPr>
              <a:t>Xác</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định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được</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chẩn</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đoán</a:t>
            </a:r>
            <a:r>
              <a:rPr dirty="0" lang="en-US" smtClean="0" sz="2800">
                <a:uFillTx/>
                <a:latin charset="0" panose="020B0604020202020204" pitchFamily="34" typeface="Arial"/>
                <a:cs charset="0" panose="020B0604020202020204" pitchFamily="34" typeface="Arial"/>
              </a:rPr>
              <a:t> </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8" name="Rectangle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467600" y="4953000"/>
            <a:ext cx="1676400" cy="8382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800">
                <a:uFillTx/>
                <a:latin charset="0" panose="020B0604020202020204" pitchFamily="34" typeface="Arial"/>
                <a:cs charset="0" panose="020B0604020202020204" pitchFamily="34" typeface="Arial"/>
              </a:rPr>
              <a:t>ĐT </a:t>
            </a:r>
            <a:r>
              <a:rPr dirty="0" err="1" lang="en-US" smtClean="0" sz="2800">
                <a:uFillTx/>
                <a:latin charset="0" panose="020B0604020202020204" pitchFamily="34" typeface="Arial"/>
                <a:cs charset="0" panose="020B0604020202020204" pitchFamily="34" typeface="Arial"/>
              </a:rPr>
              <a:t>phù</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hợp</a:t>
            </a:r>
            <a:endParaRPr dirty="0" lang="en-US" sz="2800">
              <a:uFillTx/>
              <a:latin charset="0" panose="020B0604020202020204" pitchFamily="34" typeface="Arial"/>
              <a:cs charset="0" panose="020B0604020202020204" pitchFamily="34" typeface="Arial"/>
            </a:endParaRPr>
          </a:p>
        </p:txBody>
      </p:sp>
      <p:cxnSp>
        <p:nvCxnSpPr>
          <p:cNvPr xmlns:c="http://schemas.openxmlformats.org/drawingml/2006/chart" xmlns:pic="http://schemas.openxmlformats.org/drawingml/2006/picture" xmlns:dgm="http://schemas.openxmlformats.org/drawingml/2006/diagram" id="13" name="Straight Arrow Connector 1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4419600" y="1866900"/>
            <a:ext cx="914400" cy="838200"/>
          </a:xfrm>
          <a:prstGeom prst="straightConnector1">
            <a:avLst/>
          </a:prstGeom>
          <a:ln w="76200">
            <a:tailEnd type="arrow"/>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cxnSp>
        <p:nvCxnSpPr>
          <p:cNvPr xmlns:c="http://schemas.openxmlformats.org/drawingml/2006/chart" xmlns:pic="http://schemas.openxmlformats.org/drawingml/2006/picture" xmlns:dgm="http://schemas.openxmlformats.org/drawingml/2006/diagram" id="10" name="Straight Arrow Connector 9"/>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flipH="1">
            <a:off x="6172200" y="304800"/>
            <a:ext cx="914400" cy="647700"/>
          </a:xfrm>
          <a:prstGeom prst="straightConnector1">
            <a:avLst/>
          </a:prstGeom>
          <a:ln w="57150">
            <a:tailEnd type="arrow"/>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1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0" marL="0">
              <a:buNone/>
            </a:pPr>
            <a:endParaRPr dirty="0" lang="en-US">
              <a:uFillTx/>
            </a:endParaRPr>
          </a:p>
        </p:txBody>
      </p:sp>
      <p:pic>
        <p:nvPicPr>
          <p:cNvPr xmlns:c="http://schemas.openxmlformats.org/drawingml/2006/chart" xmlns:pic="http://schemas.openxmlformats.org/drawingml/2006/picture" xmlns:dgm="http://schemas.openxmlformats.org/drawingml/2006/diagram" id="614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45085" y="0"/>
            <a:ext cx="9112885" cy="3959225"/>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76200" y="0"/>
            <a:ext cx="9144000" cy="9144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3600">
                <a:uFillTx/>
                <a:latin charset="0" panose="020B0604020202020204" pitchFamily="34" typeface="Arial"/>
                <a:cs charset="0" panose="020B0604020202020204" pitchFamily="34" typeface="Arial"/>
              </a:rPr>
              <a:t>Tiêu</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Chuẩn</a:t>
            </a:r>
            <a:r>
              <a:rPr dirty="0" lang="en-US" smtClean="0" sz="3600">
                <a:uFillTx/>
                <a:latin charset="0" panose="020B0604020202020204" pitchFamily="34" typeface="Arial"/>
                <a:cs charset="0" panose="020B0604020202020204" pitchFamily="34" typeface="Arial"/>
              </a:rPr>
              <a:t> Light’s</a:t>
            </a:r>
            <a:endParaRPr dirty="0" lang="en-US" sz="3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984171" y="6407025"/>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96265" y="4267200"/>
            <a:ext cx="8319135" cy="2057400"/>
          </a:xfrm>
          <a:prstGeom prst="rect">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lvl="1">
              <a:buFont panose="05000000000000000000" typeface="Wingdings"/>
              <a:buChar char="è"/>
            </a:pPr>
            <a:r>
              <a:rPr dirty="0" err="1" lang="en-US" sz="2800">
                <a:solidFill>
                  <a:schemeClr val="tx1"/>
                </a:solidFill>
                <a:uFillTx/>
                <a:latin charset="0" panose="020B0604020202020204" pitchFamily="34" typeface="Arial"/>
                <a:sym charset="2" panose="05000000000000000000" pitchFamily="2" typeface="Wingdings"/>
              </a:rPr>
              <a:t>T</a:t>
            </a:r>
            <a:r>
              <a:rPr dirty="0" err="1" lang="en-US" smtClean="0" sz="2800">
                <a:solidFill>
                  <a:schemeClr val="tx1"/>
                </a:solidFill>
                <a:uFillTx/>
                <a:latin charset="0" panose="020B0604020202020204" pitchFamily="34" typeface="Arial"/>
                <a:sym charset="2" panose="05000000000000000000" pitchFamily="2" typeface="Wingdings"/>
              </a:rPr>
              <a:t>iêu</a:t>
            </a:r>
            <a:r>
              <a:rPr dirty="0" lang="en-US" smtClean="0" sz="2800">
                <a:solidFill>
                  <a:schemeClr val="tx1"/>
                </a:solidFill>
                <a:uFillTx/>
                <a:latin charset="0" panose="020B0604020202020204" pitchFamily="34" typeface="Arial"/>
                <a:sym charset="2" panose="05000000000000000000" pitchFamily="2" typeface="Wingdings"/>
              </a:rPr>
              <a:t> </a:t>
            </a:r>
            <a:r>
              <a:rPr dirty="0" err="1" lang="en-US" smtClean="0" sz="2800">
                <a:solidFill>
                  <a:schemeClr val="tx1"/>
                </a:solidFill>
                <a:uFillTx/>
                <a:latin charset="0" panose="020B0604020202020204" pitchFamily="34" typeface="Arial"/>
                <a:sym charset="2" panose="05000000000000000000" pitchFamily="2" typeface="Wingdings"/>
              </a:rPr>
              <a:t>chuẩn</a:t>
            </a:r>
            <a:r>
              <a:rPr dirty="0" lang="en-US" smtClean="0" sz="2800">
                <a:solidFill>
                  <a:schemeClr val="tx1"/>
                </a:solidFill>
                <a:uFillTx/>
                <a:latin charset="0" panose="020B0604020202020204" pitchFamily="34" typeface="Arial"/>
                <a:sym charset="2" panose="05000000000000000000" pitchFamily="2" typeface="Wingdings"/>
              </a:rPr>
              <a:t> Light’s</a:t>
            </a:r>
          </a:p>
          <a:p>
            <a:pPr algn="ctr"/>
            <a:r>
              <a:rPr dirty="0" err="1" lang="en-US" sz="2800">
                <a:solidFill>
                  <a:schemeClr val="tx1"/>
                </a:solidFill>
                <a:uFillTx/>
                <a:latin charset="0" panose="020B0604020202020204" pitchFamily="34" typeface="Arial"/>
                <a:sym typeface="+mn-ea"/>
              </a:rPr>
              <a:t>Xét</a:t>
            </a:r>
            <a:r>
              <a:rPr dirty="0" lang="en-US" sz="2800">
                <a:solidFill>
                  <a:schemeClr val="tx1"/>
                </a:solidFill>
                <a:uFillTx/>
                <a:latin charset="0" panose="020B0604020202020204" pitchFamily="34" typeface="Arial"/>
                <a:sym typeface="+mn-ea"/>
              </a:rPr>
              <a:t> </a:t>
            </a:r>
            <a:r>
              <a:rPr dirty="0" err="1" lang="en-US" sz="2800">
                <a:solidFill>
                  <a:schemeClr val="tx1"/>
                </a:solidFill>
                <a:uFillTx/>
                <a:latin charset="0" panose="020B0604020202020204" pitchFamily="34" typeface="Arial"/>
                <a:sym typeface="+mn-ea"/>
              </a:rPr>
              <a:t>nghiệm</a:t>
            </a:r>
            <a:r>
              <a:rPr dirty="0" lang="en-US" sz="2800">
                <a:solidFill>
                  <a:schemeClr val="tx1"/>
                </a:solidFill>
                <a:uFillTx/>
                <a:latin charset="0" panose="020B0604020202020204" pitchFamily="34" typeface="Arial"/>
                <a:sym typeface="+mn-ea"/>
              </a:rPr>
              <a:t> </a:t>
            </a:r>
            <a:r>
              <a:rPr dirty="0" err="1" lang="en-US" sz="2800">
                <a:solidFill>
                  <a:schemeClr val="tx1"/>
                </a:solidFill>
                <a:uFillTx/>
                <a:latin charset="0" panose="020B0604020202020204" pitchFamily="34" typeface="Arial"/>
                <a:sym typeface="+mn-ea"/>
              </a:rPr>
              <a:t>máu</a:t>
            </a:r>
            <a:r>
              <a:rPr dirty="0" lang="en-US" sz="2800">
                <a:solidFill>
                  <a:schemeClr val="tx1"/>
                </a:solidFill>
                <a:uFillTx/>
                <a:latin charset="0" panose="020B0604020202020204" pitchFamily="34" typeface="Arial"/>
                <a:sym typeface="+mn-ea"/>
              </a:rPr>
              <a:t> </a:t>
            </a:r>
            <a:r>
              <a:rPr dirty="0" err="1" lang="en-US" sz="2800">
                <a:solidFill>
                  <a:schemeClr val="tx1"/>
                </a:solidFill>
                <a:uFillTx/>
                <a:latin charset="0" panose="020B0604020202020204" pitchFamily="34" typeface="Arial"/>
                <a:sym typeface="+mn-ea"/>
              </a:rPr>
              <a:t>cùng</a:t>
            </a:r>
            <a:r>
              <a:rPr dirty="0" lang="en-US" sz="2800">
                <a:solidFill>
                  <a:schemeClr val="tx1"/>
                </a:solidFill>
                <a:uFillTx/>
                <a:latin charset="0" panose="020B0604020202020204" pitchFamily="34" typeface="Arial"/>
                <a:sym typeface="+mn-ea"/>
              </a:rPr>
              <a:t> </a:t>
            </a:r>
            <a:r>
              <a:rPr dirty="0" err="1" lang="en-US" sz="2800">
                <a:solidFill>
                  <a:schemeClr val="tx1"/>
                </a:solidFill>
                <a:uFillTx/>
                <a:latin charset="0" panose="020B0604020202020204" pitchFamily="34" typeface="Arial"/>
                <a:sym typeface="+mn-ea"/>
              </a:rPr>
              <a:t>thời</a:t>
            </a:r>
            <a:r>
              <a:rPr dirty="0" lang="en-US" sz="2800">
                <a:solidFill>
                  <a:schemeClr val="tx1"/>
                </a:solidFill>
                <a:uFillTx/>
                <a:latin charset="0" panose="020B0604020202020204" pitchFamily="34" typeface="Arial"/>
                <a:sym typeface="+mn-ea"/>
              </a:rPr>
              <a:t> </a:t>
            </a:r>
            <a:r>
              <a:rPr dirty="0" err="1" lang="en-US" sz="2800">
                <a:solidFill>
                  <a:schemeClr val="tx1"/>
                </a:solidFill>
                <a:uFillTx/>
                <a:latin charset="0" panose="020B0604020202020204" pitchFamily="34" typeface="Arial"/>
                <a:sym typeface="+mn-ea"/>
              </a:rPr>
              <a:t>điểm</a:t>
            </a:r>
            <a:r>
              <a:rPr dirty="0" lang="en-US" sz="2800">
                <a:solidFill>
                  <a:schemeClr val="tx1"/>
                </a:solidFill>
                <a:uFillTx/>
                <a:latin charset="0" panose="020B0604020202020204" pitchFamily="34" typeface="Arial"/>
                <a:sym typeface="+mn-ea"/>
              </a:rPr>
              <a:t>.</a:t>
            </a:r>
          </a:p>
          <a:p>
            <a:pPr lvl="1"/>
            <a:r>
              <a:rPr dirty="0" lang="en-US" sz="2800">
                <a:solidFill>
                  <a:schemeClr val="tx1"/>
                </a:solidFill>
                <a:uFillTx/>
                <a:latin charset="0" panose="020B0604020202020204" pitchFamily="34" typeface="Arial"/>
                <a:sym typeface="+mn-ea"/>
              </a:rPr>
              <a:t>LDH</a:t>
            </a:r>
          </a:p>
          <a:p>
            <a:pPr lvl="1"/>
            <a:r>
              <a:rPr dirty="0" lang="en-US" sz="2800">
                <a:solidFill>
                  <a:schemeClr val="tx1"/>
                </a:solidFill>
                <a:uFillTx/>
                <a:latin charset="0" panose="020B0604020202020204" pitchFamily="34" typeface="Arial"/>
                <a:sym typeface="+mn-ea"/>
              </a:rPr>
              <a:t>Protein</a:t>
            </a: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Mục</a:t>
            </a:r>
            <a:r>
              <a:rPr dirty="0" lang="en-US" smtClean="0">
                <a:uFillTx/>
              </a:rPr>
              <a:t> </a:t>
            </a:r>
            <a:r>
              <a:rPr dirty="0" err="1" lang="en-US" smtClean="0">
                <a:uFillTx/>
              </a:rPr>
              <a:t>Tiêu</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a:noFill/>
        </p:spPr>
        <p:txBody xmlns:c="http://schemas.openxmlformats.org/drawingml/2006/chart" xmlns:pic="http://schemas.openxmlformats.org/drawingml/2006/picture" xmlns:dgm="http://schemas.openxmlformats.org/drawingml/2006/diagram">
          <a:bodyPr>
            <a:normAutofit/>
          </a:bodyPr>
          <a:lstStyle/>
          <a:p>
            <a:r>
              <a:rPr dirty="0" err="1" lang="en-US" smtClean="0">
                <a:uFillTx/>
              </a:rPr>
              <a:t>Trình</a:t>
            </a:r>
            <a:r>
              <a:rPr dirty="0" lang="en-US" smtClean="0">
                <a:uFillTx/>
              </a:rPr>
              <a:t> </a:t>
            </a:r>
            <a:r>
              <a:rPr dirty="0" err="1" lang="en-US" smtClean="0">
                <a:uFillTx/>
              </a:rPr>
              <a:t>bày</a:t>
            </a:r>
            <a:r>
              <a:rPr dirty="0" lang="en-US" smtClean="0">
                <a:uFillTx/>
              </a:rPr>
              <a:t> </a:t>
            </a:r>
            <a:r>
              <a:rPr dirty="0" err="1" lang="en-US" smtClean="0">
                <a:uFillTx/>
              </a:rPr>
              <a:t>được</a:t>
            </a:r>
            <a:r>
              <a:rPr dirty="0" lang="en-US" smtClean="0">
                <a:uFillTx/>
              </a:rPr>
              <a:t> </a:t>
            </a:r>
            <a:r>
              <a:rPr dirty="0" err="1" lang="en-US" smtClean="0">
                <a:uFillTx/>
              </a:rPr>
              <a:t>tiêu</a:t>
            </a:r>
            <a:r>
              <a:rPr dirty="0" lang="en-US" smtClean="0">
                <a:uFillTx/>
              </a:rPr>
              <a:t> </a:t>
            </a:r>
            <a:r>
              <a:rPr dirty="0" err="1" lang="en-US" smtClean="0">
                <a:uFillTx/>
              </a:rPr>
              <a:t>chuẩn</a:t>
            </a:r>
            <a:r>
              <a:rPr dirty="0" lang="en-US" smtClean="0">
                <a:uFillTx/>
              </a:rPr>
              <a:t> </a:t>
            </a:r>
            <a:r>
              <a:rPr dirty="0" err="1" lang="en-US" smtClean="0">
                <a:uFillTx/>
              </a:rPr>
              <a:t>dịch</a:t>
            </a:r>
            <a:r>
              <a:rPr dirty="0" lang="en-US" smtClean="0">
                <a:uFillTx/>
              </a:rPr>
              <a:t> </a:t>
            </a:r>
            <a:r>
              <a:rPr dirty="0" err="1" lang="en-US" smtClean="0">
                <a:uFillTx/>
              </a:rPr>
              <a:t>thấm</a:t>
            </a:r>
            <a:r>
              <a:rPr dirty="0" lang="en-US" smtClean="0">
                <a:uFillTx/>
              </a:rPr>
              <a:t>, </a:t>
            </a:r>
            <a:r>
              <a:rPr dirty="0" err="1" lang="en-US">
                <a:uFillTx/>
              </a:rPr>
              <a:t>d</a:t>
            </a:r>
            <a:r>
              <a:rPr dirty="0" err="1" lang="en-US" smtClean="0">
                <a:uFillTx/>
              </a:rPr>
              <a:t>ịch</a:t>
            </a:r>
            <a:r>
              <a:rPr dirty="0" lang="en-US" smtClean="0">
                <a:uFillTx/>
              </a:rPr>
              <a:t> </a:t>
            </a:r>
            <a:r>
              <a:rPr dirty="0" err="1" lang="en-US" smtClean="0">
                <a:uFillTx/>
              </a:rPr>
              <a:t>tiết</a:t>
            </a:r>
            <a:r>
              <a:rPr dirty="0" lang="en-US">
                <a:uFillTx/>
              </a:rPr>
              <a:t>,</a:t>
            </a:r>
            <a:r>
              <a:rPr dirty="0" lang="en-US" smtClean="0">
                <a:uFillTx/>
              </a:rPr>
              <a:t> </a:t>
            </a:r>
            <a:r>
              <a:rPr dirty="0" err="1" lang="en-US">
                <a:uFillTx/>
              </a:rPr>
              <a:t>t</a:t>
            </a:r>
            <a:r>
              <a:rPr dirty="0" err="1" lang="en-US" smtClean="0">
                <a:uFillTx/>
              </a:rPr>
              <a:t>iêu</a:t>
            </a:r>
            <a:r>
              <a:rPr dirty="0" lang="en-US" smtClean="0">
                <a:uFillTx/>
              </a:rPr>
              <a:t> </a:t>
            </a:r>
            <a:r>
              <a:rPr dirty="0" err="1" lang="en-US" smtClean="0">
                <a:uFillTx/>
              </a:rPr>
              <a:t>chẩn</a:t>
            </a:r>
            <a:r>
              <a:rPr dirty="0" lang="en-US" smtClean="0">
                <a:uFillTx/>
              </a:rPr>
              <a:t> Light</a:t>
            </a:r>
          </a:p>
          <a:p>
            <a:r>
              <a:rPr dirty="0" err="1" lang="en-US" smtClean="0">
                <a:uFillTx/>
              </a:rPr>
              <a:t>Trình</a:t>
            </a:r>
            <a:r>
              <a:rPr dirty="0" lang="en-US" smtClean="0">
                <a:uFillTx/>
              </a:rPr>
              <a:t> </a:t>
            </a:r>
            <a:r>
              <a:rPr dirty="0" err="1" lang="en-US" smtClean="0">
                <a:uFillTx/>
              </a:rPr>
              <a:t>bày</a:t>
            </a:r>
            <a:r>
              <a:rPr dirty="0" lang="en-US">
                <a:uFillTx/>
              </a:rPr>
              <a:t> </a:t>
            </a:r>
            <a:r>
              <a:rPr dirty="0" err="1" lang="en-US">
                <a:uFillTx/>
              </a:rPr>
              <a:t>nguyên</a:t>
            </a:r>
            <a:r>
              <a:rPr dirty="0" lang="en-US">
                <a:uFillTx/>
              </a:rPr>
              <a:t> </a:t>
            </a:r>
            <a:r>
              <a:rPr dirty="0" err="1" lang="en-US">
                <a:uFillTx/>
              </a:rPr>
              <a:t>nhân</a:t>
            </a:r>
            <a:r>
              <a:rPr dirty="0" lang="en-US">
                <a:uFillTx/>
              </a:rPr>
              <a:t> </a:t>
            </a:r>
            <a:r>
              <a:rPr dirty="0" err="1" lang="en-US" smtClean="0">
                <a:uFillTx/>
              </a:rPr>
              <a:t>tràn</a:t>
            </a:r>
            <a:r>
              <a:rPr dirty="0" lang="en-US" smtClean="0">
                <a:uFillTx/>
              </a:rPr>
              <a:t> </a:t>
            </a:r>
            <a:r>
              <a:rPr dirty="0" err="1" lang="en-US">
                <a:uFillTx/>
              </a:rPr>
              <a:t>dịch</a:t>
            </a:r>
            <a:r>
              <a:rPr dirty="0" lang="en-US">
                <a:uFillTx/>
              </a:rPr>
              <a:t> </a:t>
            </a:r>
            <a:r>
              <a:rPr dirty="0" err="1" lang="en-US">
                <a:uFillTx/>
              </a:rPr>
              <a:t>màng</a:t>
            </a:r>
            <a:r>
              <a:rPr dirty="0" lang="en-US">
                <a:uFillTx/>
              </a:rPr>
              <a:t> </a:t>
            </a:r>
            <a:r>
              <a:rPr dirty="0" err="1" lang="en-US">
                <a:uFillTx/>
              </a:rPr>
              <a:t>phổi</a:t>
            </a:r>
            <a:r>
              <a:rPr dirty="0" lang="en-US">
                <a:uFillTx/>
              </a:rPr>
              <a:t> </a:t>
            </a:r>
            <a:r>
              <a:rPr dirty="0" err="1" lang="en-US">
                <a:uFillTx/>
              </a:rPr>
              <a:t>dịch</a:t>
            </a:r>
            <a:r>
              <a:rPr dirty="0" lang="en-US">
                <a:uFillTx/>
              </a:rPr>
              <a:t> </a:t>
            </a:r>
            <a:r>
              <a:rPr dirty="0" err="1" lang="en-US" smtClean="0">
                <a:uFillTx/>
              </a:rPr>
              <a:t>thấm</a:t>
            </a:r>
            <a:endParaRPr dirty="0" lang="en-US" smtClean="0">
              <a:uFillTx/>
            </a:endParaRPr>
          </a:p>
          <a:p>
            <a:r>
              <a:rPr dirty="0" err="1" lang="en-US">
                <a:uFillTx/>
              </a:rPr>
              <a:t>Trình</a:t>
            </a:r>
            <a:r>
              <a:rPr dirty="0" lang="en-US">
                <a:uFillTx/>
              </a:rPr>
              <a:t> </a:t>
            </a:r>
            <a:r>
              <a:rPr dirty="0" err="1" lang="en-US">
                <a:uFillTx/>
              </a:rPr>
              <a:t>bày</a:t>
            </a:r>
            <a:r>
              <a:rPr dirty="0" lang="en-US">
                <a:uFillTx/>
              </a:rPr>
              <a:t> </a:t>
            </a:r>
            <a:r>
              <a:rPr dirty="0" err="1" lang="en-US">
                <a:uFillTx/>
              </a:rPr>
              <a:t>nguyên</a:t>
            </a:r>
            <a:r>
              <a:rPr dirty="0" lang="en-US">
                <a:uFillTx/>
              </a:rPr>
              <a:t> </a:t>
            </a:r>
            <a:r>
              <a:rPr dirty="0" err="1" lang="en-US" smtClean="0">
                <a:uFillTx/>
              </a:rPr>
              <a:t>nhân</a:t>
            </a:r>
            <a:r>
              <a:rPr dirty="0" lang="en-US" smtClean="0">
                <a:uFillTx/>
              </a:rPr>
              <a:t> </a:t>
            </a:r>
            <a:r>
              <a:rPr dirty="0" err="1" lang="en-US" smtClean="0">
                <a:uFillTx/>
              </a:rPr>
              <a:t>tràn</a:t>
            </a:r>
            <a:r>
              <a:rPr dirty="0" lang="en-US" smtClean="0">
                <a:uFillTx/>
              </a:rPr>
              <a:t> </a:t>
            </a:r>
            <a:r>
              <a:rPr dirty="0" err="1" lang="en-US">
                <a:uFillTx/>
              </a:rPr>
              <a:t>dịch</a:t>
            </a:r>
            <a:r>
              <a:rPr dirty="0" lang="en-US">
                <a:uFillTx/>
              </a:rPr>
              <a:t> </a:t>
            </a:r>
            <a:r>
              <a:rPr dirty="0" err="1" lang="en-US" smtClean="0">
                <a:uFillTx/>
              </a:rPr>
              <a:t>màng</a:t>
            </a:r>
            <a:r>
              <a:rPr dirty="0" lang="en-US" smtClean="0">
                <a:uFillTx/>
              </a:rPr>
              <a:t> </a:t>
            </a:r>
            <a:r>
              <a:rPr dirty="0" err="1" lang="en-US">
                <a:uFillTx/>
              </a:rPr>
              <a:t>phổi</a:t>
            </a:r>
            <a:r>
              <a:rPr dirty="0" lang="en-US">
                <a:uFillTx/>
              </a:rPr>
              <a:t> </a:t>
            </a:r>
            <a:r>
              <a:rPr dirty="0" err="1" lang="en-US">
                <a:uFillTx/>
              </a:rPr>
              <a:t>dịch</a:t>
            </a:r>
            <a:r>
              <a:rPr dirty="0" lang="en-US">
                <a:uFillTx/>
              </a:rPr>
              <a:t> </a:t>
            </a:r>
            <a:r>
              <a:rPr dirty="0" err="1" lang="en-US" smtClean="0">
                <a:uFillTx/>
              </a:rPr>
              <a:t>tiết</a:t>
            </a:r>
            <a:endParaRPr dirty="0" lang="en-US" smtClean="0">
              <a:uFillTx/>
            </a:endParaRPr>
          </a:p>
          <a:p>
            <a:r>
              <a:rPr dirty="0" err="1" lang="en-US">
                <a:uFillTx/>
              </a:rPr>
              <a:t>Phân</a:t>
            </a:r>
            <a:r>
              <a:rPr dirty="0" lang="en-US">
                <a:uFillTx/>
              </a:rPr>
              <a:t> </a:t>
            </a:r>
            <a:r>
              <a:rPr dirty="0" err="1" lang="en-US">
                <a:uFillTx/>
              </a:rPr>
              <a:t>tích</a:t>
            </a:r>
            <a:r>
              <a:rPr dirty="0" lang="en-US">
                <a:uFillTx/>
              </a:rPr>
              <a:t> </a:t>
            </a:r>
            <a:r>
              <a:rPr dirty="0" err="1" lang="en-US">
                <a:uFillTx/>
              </a:rPr>
              <a:t>được</a:t>
            </a:r>
            <a:r>
              <a:rPr dirty="0" lang="en-US">
                <a:uFillTx/>
              </a:rPr>
              <a:t> </a:t>
            </a:r>
            <a:r>
              <a:rPr dirty="0" err="1" lang="en-US">
                <a:uFillTx/>
              </a:rPr>
              <a:t>kết</a:t>
            </a:r>
            <a:r>
              <a:rPr dirty="0" lang="en-US">
                <a:uFillTx/>
              </a:rPr>
              <a:t> quả </a:t>
            </a:r>
            <a:r>
              <a:rPr dirty="0" err="1" lang="en-US">
                <a:uFillTx/>
              </a:rPr>
              <a:t>dịch</a:t>
            </a:r>
            <a:r>
              <a:rPr dirty="0" lang="en-US">
                <a:uFillTx/>
              </a:rPr>
              <a:t> </a:t>
            </a:r>
            <a:r>
              <a:rPr dirty="0" err="1" lang="en-US">
                <a:uFillTx/>
              </a:rPr>
              <a:t>màng</a:t>
            </a:r>
            <a:r>
              <a:rPr dirty="0" lang="en-US">
                <a:uFillTx/>
              </a:rPr>
              <a:t> </a:t>
            </a:r>
            <a:r>
              <a:rPr dirty="0" err="1" lang="en-US" smtClean="0">
                <a:uFillTx/>
              </a:rPr>
              <a:t>phổi</a:t>
            </a:r>
            <a:r>
              <a:rPr dirty="0" lang="en-US" smtClean="0">
                <a:uFillTx/>
              </a:rPr>
              <a:t> </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2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err="1" lang="en-US" smtClean="0">
                <a:uFillTx/>
              </a:rPr>
              <a:t>Dùng</a:t>
            </a:r>
            <a:r>
              <a:rPr dirty="0" lang="en-US" smtClean="0">
                <a:uFillTx/>
              </a:rPr>
              <a:t> </a:t>
            </a:r>
            <a:r>
              <a:rPr dirty="0" err="1" lang="en-US" smtClean="0">
                <a:uFillTx/>
              </a:rPr>
              <a:t>tiêu</a:t>
            </a:r>
            <a:r>
              <a:rPr dirty="0" lang="en-US" smtClean="0">
                <a:uFillTx/>
              </a:rPr>
              <a:t> </a:t>
            </a:r>
            <a:r>
              <a:rPr dirty="0" err="1" lang="en-US" smtClean="0">
                <a:uFillTx/>
              </a:rPr>
              <a:t>chuẩn</a:t>
            </a:r>
            <a:r>
              <a:rPr dirty="0" lang="en-US" smtClean="0">
                <a:uFillTx/>
              </a:rPr>
              <a:t> Light’s </a:t>
            </a:r>
            <a:r>
              <a:rPr dirty="0" err="1" lang="en-US" smtClean="0">
                <a:uFillTx/>
              </a:rPr>
              <a:t>để</a:t>
            </a:r>
            <a:r>
              <a:rPr dirty="0" lang="en-US" smtClean="0">
                <a:uFillTx/>
              </a:rPr>
              <a:t> </a:t>
            </a:r>
            <a:r>
              <a:rPr dirty="0" err="1" lang="en-US" smtClean="0">
                <a:uFillTx/>
              </a:rPr>
              <a:t>phân</a:t>
            </a:r>
            <a:r>
              <a:rPr dirty="0" lang="en-US" smtClean="0">
                <a:uFillTx/>
              </a:rPr>
              <a:t> </a:t>
            </a:r>
            <a:r>
              <a:rPr dirty="0" err="1" lang="en-US" smtClean="0">
                <a:uFillTx/>
              </a:rPr>
              <a:t>biệt</a:t>
            </a:r>
            <a:r>
              <a:rPr dirty="0" lang="en-US" smtClean="0">
                <a:uFillTx/>
              </a:rPr>
              <a:t> </a:t>
            </a:r>
            <a:r>
              <a:rPr dirty="0" err="1" lang="en-US" smtClean="0">
                <a:uFillTx/>
              </a:rPr>
              <a:t>dịch</a:t>
            </a:r>
            <a:r>
              <a:rPr dirty="0" lang="en-US" smtClean="0">
                <a:uFillTx/>
              </a:rPr>
              <a:t> </a:t>
            </a:r>
            <a:r>
              <a:rPr dirty="0" err="1" lang="en-US" smtClean="0">
                <a:uFillTx/>
              </a:rPr>
              <a:t>thấm</a:t>
            </a:r>
            <a:r>
              <a:rPr dirty="0" lang="en-US" smtClean="0">
                <a:uFillTx/>
              </a:rPr>
              <a:t> </a:t>
            </a:r>
            <a:r>
              <a:rPr dirty="0" err="1" lang="en-US" smtClean="0">
                <a:uFillTx/>
              </a:rPr>
              <a:t>tiết</a:t>
            </a:r>
            <a:r>
              <a:rPr dirty="0" lang="en-US" smtClean="0">
                <a:uFillTx/>
              </a:rPr>
              <a:t>. </a:t>
            </a:r>
            <a:r>
              <a:rPr dirty="0" err="1" lang="en-US" smtClean="0">
                <a:uFillTx/>
              </a:rPr>
              <a:t>Độ</a:t>
            </a:r>
            <a:r>
              <a:rPr dirty="0" lang="en-US" smtClean="0">
                <a:uFillTx/>
              </a:rPr>
              <a:t> </a:t>
            </a:r>
            <a:r>
              <a:rPr dirty="0" err="1" lang="en-US" smtClean="0">
                <a:uFillTx/>
              </a:rPr>
              <a:t>chính</a:t>
            </a:r>
            <a:r>
              <a:rPr dirty="0" lang="en-US" smtClean="0">
                <a:uFillTx/>
              </a:rPr>
              <a:t> </a:t>
            </a:r>
            <a:r>
              <a:rPr dirty="0" err="1" lang="en-US" smtClean="0">
                <a:uFillTx/>
              </a:rPr>
              <a:t>xác</a:t>
            </a:r>
            <a:r>
              <a:rPr dirty="0" lang="en-US" smtClean="0">
                <a:uFillTx/>
              </a:rPr>
              <a:t> 93-96% </a:t>
            </a:r>
            <a:r>
              <a:rPr dirty="0" lang="en-US" smtClean="0">
                <a:uFillTx/>
                <a:sym charset="2" panose="05000000000000000000" pitchFamily="2" typeface="Wingdings"/>
              </a:rPr>
              <a:t> </a:t>
            </a:r>
            <a:r>
              <a:rPr dirty="0" err="1" lang="en-US" smtClean="0">
                <a:uFillTx/>
                <a:sym charset="2" panose="05000000000000000000" pitchFamily="2" typeface="Wingdings"/>
              </a:rPr>
              <a:t>phương</a:t>
            </a:r>
            <a:r>
              <a:rPr dirty="0" lang="en-US" smtClean="0">
                <a:uFillTx/>
                <a:sym charset="2" panose="05000000000000000000" pitchFamily="2" typeface="Wingdings"/>
              </a:rPr>
              <a:t> </a:t>
            </a:r>
            <a:r>
              <a:rPr dirty="0" err="1" lang="en-US" smtClean="0">
                <a:uFillTx/>
                <a:sym charset="2" panose="05000000000000000000" pitchFamily="2" typeface="Wingdings"/>
              </a:rPr>
              <a:t>pháp</a:t>
            </a:r>
            <a:r>
              <a:rPr dirty="0" lang="en-US" smtClean="0">
                <a:uFillTx/>
                <a:sym charset="2" panose="05000000000000000000" pitchFamily="2" typeface="Wingdings"/>
              </a:rPr>
              <a:t> </a:t>
            </a:r>
            <a:r>
              <a:rPr dirty="0" err="1" lang="en-US" smtClean="0">
                <a:uFillTx/>
                <a:sym charset="2" panose="05000000000000000000" pitchFamily="2" typeface="Wingdings"/>
              </a:rPr>
              <a:t>mạnh</a:t>
            </a:r>
            <a:endParaRPr dirty="0" lang="en-US" smtClean="0">
              <a:uFillTx/>
            </a:endParaRPr>
          </a:p>
          <a:p>
            <a:r>
              <a:rPr dirty="0" err="1" lang="en-US" smtClean="0">
                <a:uFillTx/>
              </a:rPr>
              <a:t>Chưa</a:t>
            </a:r>
            <a:r>
              <a:rPr dirty="0" lang="en-US" smtClean="0">
                <a:uFillTx/>
              </a:rPr>
              <a:t> </a:t>
            </a:r>
            <a:r>
              <a:rPr dirty="0" err="1" lang="en-US" smtClean="0">
                <a:uFillTx/>
              </a:rPr>
              <a:t>phải</a:t>
            </a:r>
            <a:r>
              <a:rPr dirty="0" lang="en-US" smtClean="0">
                <a:uFillTx/>
              </a:rPr>
              <a:t> </a:t>
            </a:r>
            <a:r>
              <a:rPr dirty="0" err="1" lang="en-US" smtClean="0">
                <a:uFillTx/>
              </a:rPr>
              <a:t>là</a:t>
            </a:r>
            <a:r>
              <a:rPr dirty="0" lang="en-US" smtClean="0">
                <a:uFillTx/>
              </a:rPr>
              <a:t> </a:t>
            </a:r>
            <a:r>
              <a:rPr dirty="0" err="1" lang="en-US" smtClean="0">
                <a:uFillTx/>
              </a:rPr>
              <a:t>tiêu</a:t>
            </a:r>
            <a:r>
              <a:rPr dirty="0" lang="en-US" smtClean="0">
                <a:uFillTx/>
              </a:rPr>
              <a:t> </a:t>
            </a:r>
            <a:r>
              <a:rPr dirty="0" err="1" lang="en-US" smtClean="0">
                <a:uFillTx/>
              </a:rPr>
              <a:t>chuẩn</a:t>
            </a:r>
            <a:r>
              <a:rPr dirty="0" lang="en-US" smtClean="0">
                <a:uFillTx/>
              </a:rPr>
              <a:t> </a:t>
            </a:r>
            <a:r>
              <a:rPr dirty="0" err="1" lang="en-US" smtClean="0">
                <a:uFillTx/>
              </a:rPr>
              <a:t>vàng</a:t>
            </a:r>
            <a:r>
              <a:rPr dirty="0" lang="en-US" smtClean="0">
                <a:uFillTx/>
              </a:rPr>
              <a:t> </a:t>
            </a:r>
            <a:r>
              <a:rPr dirty="0" err="1" lang="en-US" smtClean="0">
                <a:uFillTx/>
              </a:rPr>
              <a:t>khi</a:t>
            </a:r>
            <a:r>
              <a:rPr dirty="0" lang="en-US" smtClean="0">
                <a:uFillTx/>
              </a:rPr>
              <a:t> so </a:t>
            </a:r>
            <a:r>
              <a:rPr dirty="0" err="1" lang="en-US" smtClean="0">
                <a:uFillTx/>
              </a:rPr>
              <a:t>sánh</a:t>
            </a:r>
            <a:r>
              <a:rPr dirty="0" lang="en-US" smtClean="0">
                <a:uFillTx/>
              </a:rPr>
              <a:t> </a:t>
            </a:r>
            <a:r>
              <a:rPr dirty="0" err="1" lang="en-US" smtClean="0">
                <a:uFillTx/>
              </a:rPr>
              <a:t>với</a:t>
            </a:r>
            <a:r>
              <a:rPr dirty="0" lang="en-US" smtClean="0">
                <a:uFillTx/>
              </a:rPr>
              <a:t> </a:t>
            </a:r>
            <a:r>
              <a:rPr dirty="0" err="1" lang="en-US" smtClean="0">
                <a:uFillTx/>
              </a:rPr>
              <a:t>lâm</a:t>
            </a:r>
            <a:r>
              <a:rPr dirty="0" lang="en-US" smtClean="0">
                <a:uFillTx/>
              </a:rPr>
              <a:t> </a:t>
            </a:r>
            <a:r>
              <a:rPr dirty="0" err="1" lang="en-US" smtClean="0">
                <a:uFillTx/>
              </a:rPr>
              <a:t>sàng</a:t>
            </a:r>
            <a:r>
              <a:rPr dirty="0" lang="en-US" smtClean="0">
                <a:uFillTx/>
              </a:rPr>
              <a:t>. </a:t>
            </a:r>
            <a:r>
              <a:rPr dirty="0" err="1" lang="en-US" smtClean="0">
                <a:uFillTx/>
              </a:rPr>
              <a:t>Ko</a:t>
            </a:r>
            <a:r>
              <a:rPr dirty="0" lang="en-US" smtClean="0">
                <a:uFillTx/>
              </a:rPr>
              <a:t> </a:t>
            </a:r>
            <a:r>
              <a:rPr dirty="0" err="1" lang="en-US" smtClean="0">
                <a:uFillTx/>
              </a:rPr>
              <a:t>chính</a:t>
            </a:r>
            <a:r>
              <a:rPr dirty="0" lang="en-US" smtClean="0">
                <a:uFillTx/>
              </a:rPr>
              <a:t> </a:t>
            </a:r>
            <a:r>
              <a:rPr dirty="0" err="1" lang="en-US" smtClean="0">
                <a:uFillTx/>
              </a:rPr>
              <a:t>xác</a:t>
            </a:r>
            <a:r>
              <a:rPr dirty="0" lang="en-US" smtClean="0">
                <a:uFillTx/>
              </a:rPr>
              <a:t> </a:t>
            </a:r>
            <a:r>
              <a:rPr dirty="0" err="1" lang="en-US" smtClean="0">
                <a:uFillTx/>
              </a:rPr>
              <a:t>trong</a:t>
            </a:r>
            <a:r>
              <a:rPr dirty="0" lang="en-US" smtClean="0">
                <a:uFillTx/>
              </a:rPr>
              <a:t> 1 </a:t>
            </a:r>
            <a:r>
              <a:rPr dirty="0" err="1" lang="en-US" smtClean="0">
                <a:uFillTx/>
              </a:rPr>
              <a:t>số</a:t>
            </a:r>
            <a:r>
              <a:rPr dirty="0" lang="en-US" smtClean="0">
                <a:uFillTx/>
              </a:rPr>
              <a:t> </a:t>
            </a:r>
            <a:r>
              <a:rPr dirty="0" err="1" lang="en-US" smtClean="0">
                <a:uFillTx/>
              </a:rPr>
              <a:t>trường</a:t>
            </a:r>
            <a:r>
              <a:rPr dirty="0" lang="en-US" smtClean="0">
                <a:uFillTx/>
              </a:rPr>
              <a:t> </a:t>
            </a:r>
            <a:r>
              <a:rPr dirty="0" err="1" lang="en-US" smtClean="0">
                <a:uFillTx/>
              </a:rPr>
              <a:t>hợp</a:t>
            </a:r>
            <a:r>
              <a:rPr dirty="0" lang="en-US" smtClean="0">
                <a:uFillTx/>
              </a:rPr>
              <a:t> </a:t>
            </a:r>
            <a:r>
              <a:rPr dirty="0" err="1" lang="en-US" smtClean="0">
                <a:uFillTx/>
              </a:rPr>
              <a:t>đặc</a:t>
            </a:r>
            <a:r>
              <a:rPr dirty="0" lang="en-US" smtClean="0">
                <a:uFillTx/>
              </a:rPr>
              <a:t> </a:t>
            </a:r>
            <a:r>
              <a:rPr dirty="0" err="1" lang="en-US" smtClean="0">
                <a:uFillTx/>
              </a:rPr>
              <a:t>biệt</a:t>
            </a:r>
            <a:r>
              <a:rPr dirty="0" lang="en-US" smtClean="0">
                <a:uFillTx/>
              </a:rPr>
              <a:t> </a:t>
            </a:r>
            <a:r>
              <a:rPr dirty="0" err="1" lang="en-US" smtClean="0">
                <a:uFillTx/>
              </a:rPr>
              <a:t>khi</a:t>
            </a:r>
            <a:r>
              <a:rPr dirty="0" lang="en-US" smtClean="0">
                <a:uFillTx/>
              </a:rPr>
              <a:t> </a:t>
            </a:r>
            <a:r>
              <a:rPr dirty="0" err="1" lang="en-US" smtClean="0">
                <a:uFillTx/>
              </a:rPr>
              <a:t>gần</a:t>
            </a:r>
            <a:r>
              <a:rPr dirty="0" lang="en-US" smtClean="0">
                <a:uFillTx/>
              </a:rPr>
              <a:t> </a:t>
            </a:r>
            <a:r>
              <a:rPr dirty="0" err="1" lang="en-US" smtClean="0">
                <a:uFillTx/>
              </a:rPr>
              <a:t>giá</a:t>
            </a:r>
            <a:r>
              <a:rPr dirty="0" lang="en-US" smtClean="0">
                <a:uFillTx/>
              </a:rPr>
              <a:t> </a:t>
            </a:r>
            <a:r>
              <a:rPr dirty="0" err="1" lang="en-US" smtClean="0">
                <a:uFillTx/>
              </a:rPr>
              <a:t>trị</a:t>
            </a:r>
            <a:r>
              <a:rPr dirty="0" lang="en-US" smtClean="0">
                <a:uFillTx/>
              </a:rPr>
              <a:t> cuff-off</a:t>
            </a:r>
          </a:p>
          <a:p>
            <a:r>
              <a:rPr dirty="0" err="1" lang="en-US" smtClean="0">
                <a:uFillTx/>
              </a:rPr>
              <a:t>Suy</a:t>
            </a:r>
            <a:r>
              <a:rPr dirty="0" lang="en-US" smtClean="0">
                <a:uFillTx/>
              </a:rPr>
              <a:t> </a:t>
            </a:r>
            <a:r>
              <a:rPr dirty="0" err="1" lang="en-US" smtClean="0">
                <a:uFillTx/>
              </a:rPr>
              <a:t>tim</a:t>
            </a:r>
            <a:r>
              <a:rPr dirty="0" lang="en-US" smtClean="0">
                <a:uFillTx/>
              </a:rPr>
              <a:t>: </a:t>
            </a:r>
            <a:r>
              <a:rPr dirty="0" err="1" lang="en-US" smtClean="0">
                <a:uFillTx/>
              </a:rPr>
              <a:t>điều</a:t>
            </a:r>
            <a:r>
              <a:rPr dirty="0" lang="en-US" smtClean="0">
                <a:uFillTx/>
              </a:rPr>
              <a:t> </a:t>
            </a:r>
            <a:r>
              <a:rPr dirty="0" err="1" lang="en-US" smtClean="0">
                <a:uFillTx/>
              </a:rPr>
              <a:t>trị</a:t>
            </a:r>
            <a:r>
              <a:rPr dirty="0" lang="en-US" smtClean="0">
                <a:uFillTx/>
              </a:rPr>
              <a:t> </a:t>
            </a:r>
            <a:r>
              <a:rPr dirty="0" err="1" lang="en-US" smtClean="0">
                <a:uFillTx/>
              </a:rPr>
              <a:t>lợi</a:t>
            </a:r>
            <a:r>
              <a:rPr dirty="0" lang="en-US" smtClean="0">
                <a:uFillTx/>
              </a:rPr>
              <a:t> </a:t>
            </a:r>
            <a:r>
              <a:rPr dirty="0" err="1" lang="en-US" smtClean="0">
                <a:uFillTx/>
              </a:rPr>
              <a:t>tiểu</a:t>
            </a:r>
            <a:r>
              <a:rPr dirty="0" lang="en-US" smtClean="0">
                <a:uFillTx/>
              </a:rPr>
              <a:t> </a:t>
            </a:r>
            <a:r>
              <a:rPr dirty="0" lang="en-US" smtClean="0">
                <a:uFillTx/>
                <a:sym charset="2" panose="05000000000000000000" pitchFamily="2" typeface="Wingdings"/>
              </a:rPr>
              <a:t> </a:t>
            </a:r>
            <a:r>
              <a:rPr dirty="0" err="1" lang="en-US" smtClean="0">
                <a:uFillTx/>
                <a:sym charset="2" panose="05000000000000000000" pitchFamily="2" typeface="Wingdings"/>
              </a:rPr>
              <a:t>tăng</a:t>
            </a:r>
            <a:r>
              <a:rPr dirty="0" lang="en-US" smtClean="0">
                <a:uFillTx/>
                <a:sym charset="2" panose="05000000000000000000" pitchFamily="2" typeface="Wingdings"/>
              </a:rPr>
              <a:t> </a:t>
            </a:r>
            <a:r>
              <a:rPr dirty="0" err="1" lang="en-US" smtClean="0">
                <a:uFillTx/>
                <a:sym charset="2" panose="05000000000000000000" pitchFamily="2" typeface="Wingdings"/>
              </a:rPr>
              <a:t>tỷ</a:t>
            </a:r>
            <a:r>
              <a:rPr dirty="0" lang="en-US" smtClean="0">
                <a:uFillTx/>
                <a:sym charset="2" panose="05000000000000000000" pitchFamily="2" typeface="Wingdings"/>
              </a:rPr>
              <a:t> </a:t>
            </a:r>
            <a:r>
              <a:rPr dirty="0" err="1" lang="en-US" smtClean="0">
                <a:uFillTx/>
                <a:sym charset="2" panose="05000000000000000000" pitchFamily="2" typeface="Wingdings"/>
              </a:rPr>
              <a:t>lệ</a:t>
            </a:r>
            <a:r>
              <a:rPr dirty="0" lang="en-US" smtClean="0">
                <a:uFillTx/>
                <a:sym charset="2" panose="05000000000000000000" pitchFamily="2" typeface="Wingdings"/>
              </a:rPr>
              <a:t> protein, LDH, lipid </a:t>
            </a:r>
            <a:r>
              <a:rPr dirty="0" err="1" lang="en-US" smtClean="0">
                <a:uFillTx/>
                <a:sym charset="2" panose="05000000000000000000" pitchFamily="2" typeface="Wingdings"/>
              </a:rPr>
              <a:t>trong</a:t>
            </a:r>
            <a:r>
              <a:rPr dirty="0" lang="en-US" smtClean="0">
                <a:uFillTx/>
                <a:sym charset="2" panose="05000000000000000000" pitchFamily="2" typeface="Wingdings"/>
              </a:rPr>
              <a:t> </a:t>
            </a:r>
            <a:r>
              <a:rPr dirty="0" err="1" lang="en-US" smtClean="0">
                <a:uFillTx/>
                <a:sym charset="2" panose="05000000000000000000" pitchFamily="2" typeface="Wingdings"/>
              </a:rPr>
              <a:t>dịch</a:t>
            </a:r>
            <a:r>
              <a:rPr dirty="0" lang="en-US" smtClean="0">
                <a:uFillTx/>
                <a:sym charset="2" panose="05000000000000000000" pitchFamily="2" typeface="Wingdings"/>
              </a:rPr>
              <a:t> </a:t>
            </a:r>
            <a:r>
              <a:rPr dirty="0" err="1" lang="en-US" smtClean="0">
                <a:uFillTx/>
                <a:sym charset="2" panose="05000000000000000000" pitchFamily="2" typeface="Wingdings"/>
              </a:rPr>
              <a:t>màng</a:t>
            </a:r>
            <a:r>
              <a:rPr dirty="0" lang="en-US" smtClean="0">
                <a:uFillTx/>
                <a:sym charset="2" panose="05000000000000000000" pitchFamily="2" typeface="Wingdings"/>
              </a:rPr>
              <a:t> </a:t>
            </a:r>
            <a:r>
              <a:rPr dirty="0" err="1" lang="en-US" smtClean="0">
                <a:uFillTx/>
                <a:sym charset="2" panose="05000000000000000000" pitchFamily="2" typeface="Wingdings"/>
              </a:rPr>
              <a:t>phổi</a:t>
            </a:r>
            <a:r>
              <a:rPr dirty="0" lang="en-US">
                <a:uFillTx/>
                <a:sym charset="2" panose="05000000000000000000" pitchFamily="2" typeface="Wingdings"/>
              </a:rPr>
              <a:t> </a:t>
            </a:r>
            <a:r>
              <a:rPr dirty="0" lang="en-US" smtClean="0">
                <a:uFillTx/>
                <a:sym charset="2" panose="05000000000000000000" pitchFamily="2" typeface="Wingdings"/>
              </a:rPr>
              <a:t> </a:t>
            </a:r>
            <a:r>
              <a:rPr dirty="0" err="1" lang="en-US" smtClean="0">
                <a:uFillTx/>
                <a:sym charset="2" panose="05000000000000000000" pitchFamily="2" typeface="Wingdings"/>
              </a:rPr>
              <a:t>phân</a:t>
            </a:r>
            <a:r>
              <a:rPr dirty="0" lang="en-US" smtClean="0">
                <a:uFillTx/>
                <a:sym charset="2" panose="05000000000000000000" pitchFamily="2" typeface="Wingdings"/>
              </a:rPr>
              <a:t> </a:t>
            </a:r>
            <a:r>
              <a:rPr dirty="0" err="1" lang="en-US" smtClean="0">
                <a:uFillTx/>
                <a:sym charset="2" panose="05000000000000000000" pitchFamily="2" typeface="Wingdings"/>
              </a:rPr>
              <a:t>tích</a:t>
            </a:r>
            <a:r>
              <a:rPr dirty="0" lang="en-US" smtClean="0">
                <a:uFillTx/>
                <a:sym charset="2" panose="05000000000000000000" pitchFamily="2" typeface="Wingdings"/>
              </a:rPr>
              <a:t> </a:t>
            </a:r>
            <a:r>
              <a:rPr dirty="0" err="1" lang="en-US" smtClean="0">
                <a:uFillTx/>
                <a:sym charset="2" panose="05000000000000000000" pitchFamily="2" typeface="Wingdings"/>
              </a:rPr>
              <a:t>kỹ</a:t>
            </a:r>
            <a:r>
              <a:rPr dirty="0" lang="en-US" smtClean="0">
                <a:uFillTx/>
                <a:sym charset="2" panose="05000000000000000000" pitchFamily="2" typeface="Wingdings"/>
              </a:rPr>
              <a:t> </a:t>
            </a:r>
            <a:r>
              <a:rPr dirty="0" err="1" lang="en-US" smtClean="0">
                <a:uFillTx/>
                <a:sym charset="2" panose="05000000000000000000" pitchFamily="2" typeface="Wingdings"/>
              </a:rPr>
              <a:t>lâm</a:t>
            </a:r>
            <a:r>
              <a:rPr dirty="0" lang="en-US" smtClean="0">
                <a:uFillTx/>
                <a:sym charset="2" panose="05000000000000000000" pitchFamily="2" typeface="Wingdings"/>
              </a:rPr>
              <a:t> </a:t>
            </a:r>
            <a:r>
              <a:rPr dirty="0" err="1" lang="en-US" smtClean="0">
                <a:uFillTx/>
                <a:sym charset="2" panose="05000000000000000000" pitchFamily="2" typeface="Wingdings"/>
              </a:rPr>
              <a:t>sàng</a:t>
            </a:r>
            <a:endParaRPr dirty="0" lang="en-US" smtClean="0">
              <a:uFillTx/>
              <a:sym charset="2" panose="05000000000000000000" pitchFamily="2" typeface="Wingdings"/>
            </a:endParaRPr>
          </a:p>
          <a:p>
            <a:pPr indent="-274320" lvl="1" marL="274320">
              <a:buClr>
                <a:schemeClr val="accent3"/>
              </a:buClr>
              <a:buSzPct val="95000"/>
            </a:pPr>
            <a:r>
              <a:rPr dirty="0" err="1" lang="en-US">
                <a:uFillTx/>
              </a:rPr>
              <a:t>Hiệu</a:t>
            </a:r>
            <a:r>
              <a:rPr dirty="0" lang="en-US">
                <a:uFillTx/>
              </a:rPr>
              <a:t> </a:t>
            </a:r>
            <a:r>
              <a:rPr dirty="0" err="1" lang="en-US">
                <a:uFillTx/>
              </a:rPr>
              <a:t>số</a:t>
            </a:r>
            <a:r>
              <a:rPr dirty="0" lang="en-US">
                <a:uFillTx/>
              </a:rPr>
              <a:t> </a:t>
            </a:r>
            <a:r>
              <a:rPr dirty="0" err="1" lang="en-US">
                <a:uFillTx/>
              </a:rPr>
              <a:t>đạm</a:t>
            </a:r>
            <a:r>
              <a:rPr dirty="0" lang="en-US">
                <a:uFillTx/>
              </a:rPr>
              <a:t> </a:t>
            </a:r>
            <a:r>
              <a:rPr dirty="0" err="1" lang="en-US">
                <a:uFillTx/>
              </a:rPr>
              <a:t>huyết</a:t>
            </a:r>
            <a:r>
              <a:rPr dirty="0" lang="en-US">
                <a:uFillTx/>
              </a:rPr>
              <a:t> </a:t>
            </a:r>
            <a:r>
              <a:rPr dirty="0" err="1" lang="en-US">
                <a:uFillTx/>
              </a:rPr>
              <a:t>thanh</a:t>
            </a:r>
            <a:r>
              <a:rPr dirty="0" lang="en-US">
                <a:uFillTx/>
              </a:rPr>
              <a:t>- </a:t>
            </a:r>
            <a:r>
              <a:rPr dirty="0" err="1" lang="en-US">
                <a:uFillTx/>
              </a:rPr>
              <a:t>đạm</a:t>
            </a:r>
            <a:r>
              <a:rPr dirty="0" lang="en-US">
                <a:uFillTx/>
              </a:rPr>
              <a:t> </a:t>
            </a:r>
            <a:r>
              <a:rPr dirty="0" err="1" lang="en-US">
                <a:uFillTx/>
              </a:rPr>
              <a:t>dịch</a:t>
            </a:r>
            <a:r>
              <a:rPr dirty="0" lang="en-US">
                <a:uFillTx/>
              </a:rPr>
              <a:t> </a:t>
            </a:r>
            <a:r>
              <a:rPr dirty="0" err="1" lang="en-US">
                <a:uFillTx/>
              </a:rPr>
              <a:t>màng</a:t>
            </a:r>
            <a:r>
              <a:rPr dirty="0" lang="en-US">
                <a:uFillTx/>
              </a:rPr>
              <a:t> </a:t>
            </a:r>
            <a:r>
              <a:rPr dirty="0" err="1" lang="en-US">
                <a:uFillTx/>
              </a:rPr>
              <a:t>phổi</a:t>
            </a:r>
            <a:r>
              <a:rPr dirty="0" lang="en-US">
                <a:uFillTx/>
              </a:rPr>
              <a:t> &gt;3.1g/dl </a:t>
            </a:r>
            <a:r>
              <a:rPr dirty="0" lang="en-US">
                <a:uFillTx/>
                <a:sym charset="2" panose="05000000000000000000" pitchFamily="2" typeface="Wingdings"/>
              </a:rPr>
              <a:t> </a:t>
            </a:r>
            <a:r>
              <a:rPr dirty="0" err="1" lang="en-US">
                <a:uFillTx/>
                <a:sym charset="2" panose="05000000000000000000" pitchFamily="2" typeface="Wingdings"/>
              </a:rPr>
              <a:t>dịch</a:t>
            </a:r>
            <a:r>
              <a:rPr dirty="0" lang="en-US">
                <a:uFillTx/>
                <a:sym charset="2" panose="05000000000000000000" pitchFamily="2" typeface="Wingdings"/>
              </a:rPr>
              <a:t> </a:t>
            </a:r>
            <a:r>
              <a:rPr dirty="0" err="1" lang="en-US" smtClean="0">
                <a:uFillTx/>
                <a:sym charset="2" panose="05000000000000000000" pitchFamily="2" typeface="Wingdings"/>
              </a:rPr>
              <a:t>thấm</a:t>
            </a:r>
            <a:endParaRPr dirty="0" lang="en-US">
              <a:uFillTx/>
            </a:endParaRP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984171" y="6407025"/>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2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Nội</a:t>
            </a:r>
            <a:r>
              <a:rPr dirty="0" lang="en-US" smtClean="0">
                <a:uFillTx/>
              </a:rPr>
              <a:t> Dung</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Tiếp</a:t>
            </a:r>
            <a:r>
              <a:rPr dirty="0" lang="en-US" smtClean="0">
                <a:uFillTx/>
              </a:rPr>
              <a:t> </a:t>
            </a:r>
            <a:r>
              <a:rPr dirty="0" err="1" lang="en-US" smtClean="0">
                <a:uFillTx/>
              </a:rPr>
              <a:t>cận</a:t>
            </a:r>
            <a:r>
              <a:rPr dirty="0" lang="en-US" smtClean="0">
                <a:uFillTx/>
              </a:rPr>
              <a:t> </a:t>
            </a:r>
            <a:r>
              <a:rPr dirty="0" err="1" lang="en-US" smtClean="0">
                <a:uFillTx/>
              </a:rPr>
              <a:t>tràn</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endParaRPr dirty="0" lang="en-US" smtClean="0">
              <a:uFillTx/>
            </a:endParaRPr>
          </a:p>
          <a:p>
            <a:r>
              <a:rPr dirty="0" err="1" lang="en-US" smtClean="0">
                <a:uFillTx/>
              </a:rPr>
              <a:t>Dịch</a:t>
            </a:r>
            <a:r>
              <a:rPr dirty="0" lang="en-US" smtClean="0">
                <a:uFillTx/>
              </a:rPr>
              <a:t> </a:t>
            </a:r>
            <a:r>
              <a:rPr dirty="0" err="1" lang="en-US" smtClean="0">
                <a:uFillTx/>
              </a:rPr>
              <a:t>thấm</a:t>
            </a:r>
            <a:r>
              <a:rPr dirty="0" lang="en-US" smtClean="0">
                <a:uFillTx/>
              </a:rPr>
              <a:t>? </a:t>
            </a:r>
            <a:r>
              <a:rPr dirty="0" err="1" lang="en-US" smtClean="0">
                <a:uFillTx/>
              </a:rPr>
              <a:t>Dịch</a:t>
            </a:r>
            <a:r>
              <a:rPr dirty="0" lang="en-US" smtClean="0">
                <a:uFillTx/>
              </a:rPr>
              <a:t> </a:t>
            </a:r>
            <a:r>
              <a:rPr dirty="0" err="1" lang="en-US" smtClean="0">
                <a:uFillTx/>
              </a:rPr>
              <a:t>tiết</a:t>
            </a:r>
            <a:r>
              <a:rPr dirty="0" lang="en-US" smtClean="0">
                <a:uFillTx/>
              </a:rPr>
              <a:t>? </a:t>
            </a:r>
            <a:r>
              <a:rPr dirty="0" err="1" lang="en-US" smtClean="0">
                <a:uFillTx/>
              </a:rPr>
              <a:t>Tiêu</a:t>
            </a:r>
            <a:r>
              <a:rPr dirty="0" lang="en-US" smtClean="0">
                <a:uFillTx/>
              </a:rPr>
              <a:t> </a:t>
            </a:r>
            <a:r>
              <a:rPr dirty="0" err="1" lang="en-US" smtClean="0">
                <a:uFillTx/>
              </a:rPr>
              <a:t>chẩn</a:t>
            </a:r>
            <a:r>
              <a:rPr dirty="0" lang="en-US" smtClean="0">
                <a:uFillTx/>
              </a:rPr>
              <a:t> Light’s</a:t>
            </a:r>
          </a:p>
          <a:p>
            <a:r>
              <a:rPr b="1" dirty="0" err="1" lang="en-US" smtClean="0">
                <a:uFillTx/>
              </a:rPr>
              <a:t>Tràn</a:t>
            </a:r>
            <a:r>
              <a:rPr b="1" dirty="0" lang="en-US" smtClean="0">
                <a:uFillTx/>
              </a:rPr>
              <a:t> </a:t>
            </a:r>
            <a:r>
              <a:rPr b="1" dirty="0" err="1" lang="en-US" smtClean="0">
                <a:uFillTx/>
              </a:rPr>
              <a:t>dịch</a:t>
            </a:r>
            <a:r>
              <a:rPr b="1" dirty="0" lang="en-US" smtClean="0">
                <a:uFillTx/>
              </a:rPr>
              <a:t> </a:t>
            </a:r>
            <a:r>
              <a:rPr b="1" dirty="0" err="1" lang="en-US" smtClean="0">
                <a:uFillTx/>
              </a:rPr>
              <a:t>màng</a:t>
            </a:r>
            <a:r>
              <a:rPr b="1" dirty="0" lang="en-US" smtClean="0">
                <a:uFillTx/>
              </a:rPr>
              <a:t> </a:t>
            </a:r>
            <a:r>
              <a:rPr b="1" dirty="0" err="1" lang="en-US" smtClean="0">
                <a:uFillTx/>
              </a:rPr>
              <a:t>phổi</a:t>
            </a:r>
            <a:r>
              <a:rPr b="1" dirty="0" lang="en-US" smtClean="0">
                <a:uFillTx/>
              </a:rPr>
              <a:t> </a:t>
            </a:r>
            <a:r>
              <a:rPr b="1" dirty="0" err="1" lang="en-US" smtClean="0">
                <a:uFillTx/>
              </a:rPr>
              <a:t>dịch</a:t>
            </a:r>
            <a:r>
              <a:rPr b="1" dirty="0" lang="en-US" smtClean="0">
                <a:uFillTx/>
              </a:rPr>
              <a:t> </a:t>
            </a:r>
            <a:r>
              <a:rPr b="1" dirty="0" err="1" lang="en-US" smtClean="0">
                <a:uFillTx/>
              </a:rPr>
              <a:t>thấm</a:t>
            </a:r>
            <a:r>
              <a:rPr b="1" dirty="0" lang="en-US" smtClean="0">
                <a:uFillTx/>
              </a:rPr>
              <a:t> – </a:t>
            </a:r>
            <a:r>
              <a:rPr b="1" dirty="0" err="1" lang="en-US" smtClean="0">
                <a:uFillTx/>
              </a:rPr>
              <a:t>nguyên</a:t>
            </a:r>
            <a:r>
              <a:rPr b="1" dirty="0" lang="en-US" smtClean="0">
                <a:uFillTx/>
              </a:rPr>
              <a:t> </a:t>
            </a:r>
            <a:r>
              <a:rPr b="1" dirty="0" err="1" lang="en-US" smtClean="0">
                <a:uFillTx/>
              </a:rPr>
              <a:t>nhân</a:t>
            </a:r>
            <a:endParaRPr b="1" dirty="0" lang="en-US" smtClean="0">
              <a:uFillTx/>
            </a:endParaRPr>
          </a:p>
          <a:p>
            <a:r>
              <a:rPr dirty="0" err="1" lang="en-US">
                <a:uFillTx/>
              </a:rPr>
              <a:t>Tràn</a:t>
            </a:r>
            <a:r>
              <a:rPr dirty="0" lang="en-US">
                <a:uFillTx/>
              </a:rPr>
              <a:t> </a:t>
            </a:r>
            <a:r>
              <a:rPr dirty="0" err="1" lang="en-US">
                <a:uFillTx/>
              </a:rPr>
              <a:t>dịch</a:t>
            </a:r>
            <a:r>
              <a:rPr dirty="0" lang="en-US">
                <a:uFillTx/>
              </a:rPr>
              <a:t> </a:t>
            </a:r>
            <a:r>
              <a:rPr dirty="0" err="1" lang="en-US" smtClean="0">
                <a:uFillTx/>
              </a:rPr>
              <a:t>màng</a:t>
            </a:r>
            <a:r>
              <a:rPr dirty="0" lang="en-US" smtClean="0">
                <a:uFillTx/>
              </a:rPr>
              <a:t> </a:t>
            </a:r>
            <a:r>
              <a:rPr dirty="0" err="1" lang="en-US">
                <a:uFillTx/>
              </a:rPr>
              <a:t>phổi</a:t>
            </a:r>
            <a:r>
              <a:rPr dirty="0" lang="en-US">
                <a:uFillTx/>
              </a:rPr>
              <a:t> </a:t>
            </a:r>
            <a:r>
              <a:rPr dirty="0" err="1" lang="en-US">
                <a:uFillTx/>
              </a:rPr>
              <a:t>dịch</a:t>
            </a:r>
            <a:r>
              <a:rPr dirty="0" lang="en-US">
                <a:uFillTx/>
              </a:rPr>
              <a:t> </a:t>
            </a:r>
            <a:r>
              <a:rPr dirty="0" err="1" lang="en-US" smtClean="0">
                <a:uFillTx/>
              </a:rPr>
              <a:t>tiết</a:t>
            </a:r>
            <a:r>
              <a:rPr dirty="0" lang="en-US" smtClean="0">
                <a:uFillTx/>
              </a:rPr>
              <a:t> </a:t>
            </a:r>
            <a:r>
              <a:rPr dirty="0" lang="en-US">
                <a:uFillTx/>
              </a:rPr>
              <a:t>– </a:t>
            </a:r>
            <a:r>
              <a:rPr dirty="0" err="1" lang="en-US">
                <a:uFillTx/>
              </a:rPr>
              <a:t>nguyên</a:t>
            </a:r>
            <a:r>
              <a:rPr dirty="0" lang="en-US">
                <a:uFillTx/>
              </a:rPr>
              <a:t> </a:t>
            </a:r>
            <a:r>
              <a:rPr dirty="0" err="1" lang="en-US">
                <a:uFillTx/>
              </a:rPr>
              <a:t>nhân</a:t>
            </a:r>
            <a:endParaRPr dirty="0" lang="en-US">
              <a:uFillTx/>
            </a:endParaRPr>
          </a:p>
          <a:p>
            <a:r>
              <a:rPr dirty="0" err="1" lang="en-US" smtClean="0">
                <a:uFillTx/>
              </a:rPr>
              <a:t>Phân</a:t>
            </a:r>
            <a:r>
              <a:rPr dirty="0" lang="en-US" smtClean="0">
                <a:uFillTx/>
              </a:rPr>
              <a:t> </a:t>
            </a:r>
            <a:r>
              <a:rPr dirty="0" err="1" lang="en-US" smtClean="0">
                <a:uFillTx/>
              </a:rPr>
              <a:t>tích</a:t>
            </a:r>
            <a:r>
              <a:rPr dirty="0" lang="en-US" smtClean="0">
                <a:uFillTx/>
              </a:rPr>
              <a:t> </a:t>
            </a:r>
            <a:r>
              <a:rPr dirty="0" err="1" lang="en-US" smtClean="0">
                <a:uFillTx/>
              </a:rPr>
              <a:t>kết</a:t>
            </a:r>
            <a:r>
              <a:rPr dirty="0" lang="en-US" smtClean="0">
                <a:uFillTx/>
              </a:rPr>
              <a:t> </a:t>
            </a:r>
            <a:r>
              <a:rPr dirty="0" err="1" lang="en-US" smtClean="0">
                <a:uFillTx/>
              </a:rPr>
              <a:t>quả</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2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pic>
        <p:nvPicPr>
          <p:cNvPr xmlns:c="http://schemas.openxmlformats.org/drawingml/2006/chart" xmlns:pic="http://schemas.openxmlformats.org/drawingml/2006/picture" xmlns:dgm="http://schemas.openxmlformats.org/drawingml/2006/diagram" id="102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13854" y="6926"/>
            <a:ext cx="6386945" cy="6727233"/>
          </a:xfrm>
          <a:prstGeom prst="rect">
            <a:avLst/>
          </a:prstGeom>
          <a:noFill/>
          <a:ln>
            <a:noFill/>
          </a:ln>
          <a:effectLst/>
        </p:spPr>
      </p:pic>
      <p:sp>
        <p:nvSpPr>
          <p:cNvPr xmlns:c="http://schemas.openxmlformats.org/drawingml/2006/chart" xmlns:pic="http://schemas.openxmlformats.org/drawingml/2006/picture" xmlns:dgm="http://schemas.openxmlformats.org/drawingml/2006/diagram" id="5" name="Rectangle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854" y="27708"/>
            <a:ext cx="6386945" cy="734292"/>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dirty="0" err="1" lang="en-US" smtClean="0" sz="3200">
                <a:uFillTx/>
                <a:latin charset="0" panose="020B0604020202020204" pitchFamily="34" typeface="Arial"/>
                <a:cs charset="0" panose="020B0604020202020204" pitchFamily="34" typeface="Arial"/>
              </a:rPr>
              <a:t>Nguyên</a:t>
            </a:r>
            <a:r>
              <a:rPr b="1" dirty="0" lang="en-US" sz="3200">
                <a:uFillTx/>
                <a:latin charset="0" panose="020B0604020202020204" pitchFamily="34" typeface="Arial"/>
                <a:cs charset="0" panose="020B0604020202020204" pitchFamily="34" typeface="Arial"/>
              </a:rPr>
              <a:t> </a:t>
            </a:r>
            <a:r>
              <a:rPr b="1" dirty="0" err="1" lang="en-US" smtClean="0" sz="3200">
                <a:uFillTx/>
                <a:latin charset="0" panose="020B0604020202020204" pitchFamily="34" typeface="Arial"/>
                <a:cs charset="0" panose="020B0604020202020204" pitchFamily="34" typeface="Arial"/>
              </a:rPr>
              <a:t>Nhân</a:t>
            </a:r>
            <a:r>
              <a:rPr b="1" dirty="0" lang="en-US" smtClean="0" sz="3200">
                <a:uFillTx/>
                <a:latin charset="0" panose="020B0604020202020204" pitchFamily="34" typeface="Arial"/>
                <a:cs charset="0" panose="020B0604020202020204" pitchFamily="34" typeface="Arial"/>
              </a:rPr>
              <a:t> TDMP </a:t>
            </a:r>
            <a:r>
              <a:rPr b="1" dirty="0" err="1" lang="en-US" smtClean="0" sz="3200">
                <a:uFillTx/>
                <a:latin charset="0" panose="020B0604020202020204" pitchFamily="34" typeface="Arial"/>
                <a:cs charset="0" panose="020B0604020202020204" pitchFamily="34" typeface="Arial"/>
              </a:rPr>
              <a:t>dịch</a:t>
            </a:r>
            <a:r>
              <a:rPr b="1" dirty="0" lang="en-US" smtClean="0" sz="3200">
                <a:uFillTx/>
                <a:latin charset="0" panose="020B0604020202020204" pitchFamily="34" typeface="Arial"/>
                <a:cs charset="0" panose="020B0604020202020204" pitchFamily="34" typeface="Arial"/>
              </a:rPr>
              <a:t> </a:t>
            </a:r>
            <a:r>
              <a:rPr b="1" dirty="0" err="1" lang="en-US" smtClean="0" sz="3200">
                <a:uFillTx/>
                <a:latin charset="0" panose="020B0604020202020204" pitchFamily="34" typeface="Arial"/>
                <a:cs charset="0" panose="020B0604020202020204" pitchFamily="34" typeface="Arial"/>
              </a:rPr>
              <a:t>thấm</a:t>
            </a:r>
            <a:endParaRPr b="1" dirty="0" lang="en-US" sz="32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6" name="Content Placeholder 5"/>
          <p:cNvSpPr xmlns:c="http://schemas.openxmlformats.org/drawingml/2006/chart" xmlns:pic="http://schemas.openxmlformats.org/drawingml/2006/picture" xmlns:dgm="http://schemas.openxmlformats.org/drawingml/2006/diagram" txBox="1">
            <a:spLocks noGrp="1"/>
          </p:cNvSpPr>
          <p:nvPr>
            <p:ph idx="1"/>
          </p:nvPr>
        </p:nvSpPr>
        <p:spPr xmlns:c="http://schemas.openxmlformats.org/drawingml/2006/chart" xmlns:pic="http://schemas.openxmlformats.org/drawingml/2006/picture" xmlns:dgm="http://schemas.openxmlformats.org/drawingml/2006/diagram">
          <a:xfrm>
            <a:off x="228600" y="1143000"/>
            <a:ext cx="309880" cy="521970"/>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pPr indent="0" marL="0">
              <a:buNone/>
            </a:pPr>
            <a:endParaRPr dirty="0" lang="en-US">
              <a:uFillTx/>
            </a:endParaRPr>
          </a:p>
        </p:txBody>
      </p:sp>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391400" y="6172200"/>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2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Nội</a:t>
            </a:r>
            <a:r>
              <a:rPr dirty="0" lang="en-US" smtClean="0">
                <a:uFillTx/>
              </a:rPr>
              <a:t> Dung</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Tiếp</a:t>
            </a:r>
            <a:r>
              <a:rPr dirty="0" lang="en-US" smtClean="0">
                <a:uFillTx/>
              </a:rPr>
              <a:t> </a:t>
            </a:r>
            <a:r>
              <a:rPr dirty="0" err="1" lang="en-US" smtClean="0">
                <a:uFillTx/>
              </a:rPr>
              <a:t>cận</a:t>
            </a:r>
            <a:r>
              <a:rPr dirty="0" lang="en-US" smtClean="0">
                <a:uFillTx/>
              </a:rPr>
              <a:t> </a:t>
            </a:r>
            <a:r>
              <a:rPr dirty="0" err="1" lang="en-US" smtClean="0">
                <a:uFillTx/>
              </a:rPr>
              <a:t>tràn</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endParaRPr dirty="0" lang="en-US" smtClean="0">
              <a:uFillTx/>
            </a:endParaRPr>
          </a:p>
          <a:p>
            <a:r>
              <a:rPr dirty="0" err="1" lang="en-US" smtClean="0">
                <a:uFillTx/>
              </a:rPr>
              <a:t>Dịch</a:t>
            </a:r>
            <a:r>
              <a:rPr dirty="0" lang="en-US" smtClean="0">
                <a:uFillTx/>
              </a:rPr>
              <a:t> </a:t>
            </a:r>
            <a:r>
              <a:rPr dirty="0" err="1" lang="en-US" smtClean="0">
                <a:uFillTx/>
              </a:rPr>
              <a:t>thấm</a:t>
            </a:r>
            <a:r>
              <a:rPr dirty="0" lang="en-US" smtClean="0">
                <a:uFillTx/>
              </a:rPr>
              <a:t>? </a:t>
            </a:r>
            <a:r>
              <a:rPr dirty="0" err="1" lang="en-US" smtClean="0">
                <a:uFillTx/>
              </a:rPr>
              <a:t>Dịch</a:t>
            </a:r>
            <a:r>
              <a:rPr dirty="0" lang="en-US" smtClean="0">
                <a:uFillTx/>
              </a:rPr>
              <a:t> </a:t>
            </a:r>
            <a:r>
              <a:rPr dirty="0" err="1" lang="en-US" smtClean="0">
                <a:uFillTx/>
              </a:rPr>
              <a:t>tiết</a:t>
            </a:r>
            <a:r>
              <a:rPr dirty="0" lang="en-US" smtClean="0">
                <a:uFillTx/>
              </a:rPr>
              <a:t>? </a:t>
            </a:r>
            <a:r>
              <a:rPr dirty="0" err="1" lang="en-US" smtClean="0">
                <a:uFillTx/>
              </a:rPr>
              <a:t>Tiêu</a:t>
            </a:r>
            <a:r>
              <a:rPr dirty="0" lang="en-US" smtClean="0">
                <a:uFillTx/>
              </a:rPr>
              <a:t> </a:t>
            </a:r>
            <a:r>
              <a:rPr dirty="0" err="1" lang="en-US" smtClean="0">
                <a:uFillTx/>
              </a:rPr>
              <a:t>chẩn</a:t>
            </a:r>
            <a:r>
              <a:rPr dirty="0" lang="en-US" smtClean="0">
                <a:uFillTx/>
              </a:rPr>
              <a:t> Light’s</a:t>
            </a:r>
          </a:p>
          <a:p>
            <a:r>
              <a:rPr dirty="0" err="1" lang="en-US" smtClean="0">
                <a:uFillTx/>
              </a:rPr>
              <a:t>Tràn</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r>
              <a:rPr dirty="0" lang="en-US" smtClean="0">
                <a:uFillTx/>
              </a:rPr>
              <a:t> </a:t>
            </a:r>
            <a:r>
              <a:rPr dirty="0" err="1" lang="en-US" smtClean="0">
                <a:uFillTx/>
              </a:rPr>
              <a:t>dịch</a:t>
            </a:r>
            <a:r>
              <a:rPr dirty="0" lang="en-US" smtClean="0">
                <a:uFillTx/>
              </a:rPr>
              <a:t> </a:t>
            </a:r>
            <a:r>
              <a:rPr dirty="0" err="1" lang="en-US" smtClean="0">
                <a:uFillTx/>
              </a:rPr>
              <a:t>thấm</a:t>
            </a:r>
            <a:r>
              <a:rPr dirty="0" lang="en-US" smtClean="0">
                <a:uFillTx/>
              </a:rPr>
              <a:t> – </a:t>
            </a:r>
            <a:r>
              <a:rPr dirty="0" err="1" lang="en-US" smtClean="0">
                <a:uFillTx/>
              </a:rPr>
              <a:t>nguyên</a:t>
            </a:r>
            <a:r>
              <a:rPr dirty="0" lang="en-US" smtClean="0">
                <a:uFillTx/>
              </a:rPr>
              <a:t> </a:t>
            </a:r>
            <a:r>
              <a:rPr dirty="0" err="1" lang="en-US" smtClean="0">
                <a:uFillTx/>
              </a:rPr>
              <a:t>nhân</a:t>
            </a:r>
            <a:endParaRPr dirty="0" lang="en-US" smtClean="0">
              <a:uFillTx/>
            </a:endParaRPr>
          </a:p>
          <a:p>
            <a:r>
              <a:rPr b="1" dirty="0" err="1" lang="en-US">
                <a:uFillTx/>
              </a:rPr>
              <a:t>Tràn</a:t>
            </a:r>
            <a:r>
              <a:rPr b="1" dirty="0" lang="en-US">
                <a:uFillTx/>
              </a:rPr>
              <a:t> </a:t>
            </a:r>
            <a:r>
              <a:rPr b="1" dirty="0" err="1" lang="en-US">
                <a:uFillTx/>
              </a:rPr>
              <a:t>dịch</a:t>
            </a:r>
            <a:r>
              <a:rPr b="1" dirty="0" lang="en-US">
                <a:uFillTx/>
              </a:rPr>
              <a:t> </a:t>
            </a:r>
            <a:r>
              <a:rPr b="1" dirty="0" err="1" lang="en-US" smtClean="0">
                <a:uFillTx/>
              </a:rPr>
              <a:t>màng</a:t>
            </a:r>
            <a:r>
              <a:rPr b="1" dirty="0" lang="en-US" smtClean="0">
                <a:uFillTx/>
              </a:rPr>
              <a:t> </a:t>
            </a:r>
            <a:r>
              <a:rPr b="1" dirty="0" err="1" lang="en-US">
                <a:uFillTx/>
              </a:rPr>
              <a:t>phổi</a:t>
            </a:r>
            <a:r>
              <a:rPr b="1" dirty="0" lang="en-US">
                <a:uFillTx/>
              </a:rPr>
              <a:t> </a:t>
            </a:r>
            <a:r>
              <a:rPr b="1" dirty="0" err="1" lang="en-US">
                <a:uFillTx/>
              </a:rPr>
              <a:t>dịch</a:t>
            </a:r>
            <a:r>
              <a:rPr b="1" dirty="0" lang="en-US">
                <a:uFillTx/>
              </a:rPr>
              <a:t> </a:t>
            </a:r>
            <a:r>
              <a:rPr b="1" dirty="0" err="1" lang="en-US" smtClean="0">
                <a:uFillTx/>
              </a:rPr>
              <a:t>tiết</a:t>
            </a:r>
            <a:r>
              <a:rPr b="1" dirty="0" lang="en-US" smtClean="0">
                <a:uFillTx/>
              </a:rPr>
              <a:t> </a:t>
            </a:r>
            <a:r>
              <a:rPr b="1" dirty="0" lang="en-US">
                <a:uFillTx/>
              </a:rPr>
              <a:t>– </a:t>
            </a:r>
            <a:r>
              <a:rPr b="1" dirty="0" err="1" lang="en-US">
                <a:uFillTx/>
              </a:rPr>
              <a:t>nguyên</a:t>
            </a:r>
            <a:r>
              <a:rPr b="1" dirty="0" lang="en-US">
                <a:uFillTx/>
              </a:rPr>
              <a:t> </a:t>
            </a:r>
            <a:r>
              <a:rPr b="1" dirty="0" err="1" lang="en-US">
                <a:uFillTx/>
              </a:rPr>
              <a:t>nhân</a:t>
            </a:r>
            <a:endParaRPr b="1" dirty="0" lang="en-US">
              <a:uFillTx/>
            </a:endParaRPr>
          </a:p>
          <a:p>
            <a:r>
              <a:rPr dirty="0" err="1" lang="en-US" smtClean="0">
                <a:uFillTx/>
              </a:rPr>
              <a:t>Phân</a:t>
            </a:r>
            <a:r>
              <a:rPr dirty="0" lang="en-US" smtClean="0">
                <a:uFillTx/>
              </a:rPr>
              <a:t> </a:t>
            </a:r>
            <a:r>
              <a:rPr dirty="0" err="1" lang="en-US" smtClean="0">
                <a:uFillTx/>
              </a:rPr>
              <a:t>tích</a:t>
            </a:r>
            <a:r>
              <a:rPr dirty="0" lang="en-US" smtClean="0">
                <a:uFillTx/>
              </a:rPr>
              <a:t> </a:t>
            </a:r>
            <a:r>
              <a:rPr dirty="0" err="1" lang="en-US" smtClean="0">
                <a:uFillTx/>
              </a:rPr>
              <a:t>kết</a:t>
            </a:r>
            <a:r>
              <a:rPr dirty="0" lang="en-US" smtClean="0">
                <a:uFillTx/>
              </a:rPr>
              <a:t> </a:t>
            </a:r>
            <a:r>
              <a:rPr dirty="0" err="1" lang="en-US" smtClean="0">
                <a:uFillTx/>
              </a:rPr>
              <a:t>quả</a:t>
            </a:r>
            <a:endParaRPr dirty="0" lang="en-US">
              <a:uFillTx/>
            </a:endParaRP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984171" y="6407025"/>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2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2050"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34635" y="0"/>
            <a:ext cx="8088923" cy="6858000"/>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962400" y="609600"/>
            <a:ext cx="5181600" cy="62484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indent="-342900" marL="342900">
              <a:buFont typeface="+mj-lt"/>
              <a:buAutoNum type="arabicPeriod"/>
            </a:pPr>
            <a:r>
              <a:rPr dirty="0" err="1" lang="en-US" smtClean="0" sz="2600">
                <a:uFillTx/>
                <a:latin charset="0" panose="020B0604020202020204" pitchFamily="34" typeface="Arial"/>
                <a:cs charset="0" panose="020B0604020202020204" pitchFamily="34" typeface="Arial"/>
              </a:rPr>
              <a:t>Nguyên</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nhân</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phổ</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biến</a:t>
            </a:r>
            <a:endParaRPr dirty="0" lang="en-US" smtClean="0" sz="2600">
              <a:uFillTx/>
              <a:latin charset="0" panose="020B0604020202020204" pitchFamily="34" typeface="Arial"/>
              <a:cs charset="0" panose="020B0604020202020204" pitchFamily="34" typeface="Arial"/>
            </a:endParaRPr>
          </a:p>
          <a:p>
            <a:pPr indent="-342900" lvl="1" marL="800100">
              <a:buFont typeface="+mj-lt"/>
              <a:buAutoNum type="arabicPeriod"/>
            </a:pPr>
            <a:r>
              <a:rPr dirty="0" err="1" lang="en-US" smtClean="0" sz="2600">
                <a:uFillTx/>
                <a:latin charset="0" panose="020B0604020202020204" pitchFamily="34" typeface="Arial"/>
                <a:cs charset="0" panose="020B0604020202020204" pitchFamily="34" typeface="Arial"/>
              </a:rPr>
              <a:t>Ác</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tính</a:t>
            </a:r>
            <a:endParaRPr dirty="0" lang="en-US" smtClean="0" sz="2600">
              <a:uFillTx/>
              <a:latin charset="0" panose="020B0604020202020204" pitchFamily="34" typeface="Arial"/>
              <a:cs charset="0" panose="020B0604020202020204" pitchFamily="34" typeface="Arial"/>
            </a:endParaRPr>
          </a:p>
          <a:p>
            <a:pPr indent="-342900" lvl="1" marL="800100">
              <a:buFont typeface="+mj-lt"/>
              <a:buAutoNum type="arabicPeriod"/>
            </a:pPr>
            <a:r>
              <a:rPr dirty="0" err="1" lang="en-US" smtClean="0" sz="2600">
                <a:uFillTx/>
                <a:latin charset="0" panose="020B0604020202020204" pitchFamily="34" typeface="Arial"/>
                <a:cs charset="0" panose="020B0604020202020204" pitchFamily="34" typeface="Arial"/>
              </a:rPr>
              <a:t>Cận</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viêm</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phổi</a:t>
            </a:r>
            <a:endParaRPr dirty="0" lang="en-US" smtClean="0" sz="2600">
              <a:uFillTx/>
              <a:latin charset="0" panose="020B0604020202020204" pitchFamily="34" typeface="Arial"/>
              <a:cs charset="0" panose="020B0604020202020204" pitchFamily="34" typeface="Arial"/>
            </a:endParaRPr>
          </a:p>
          <a:p>
            <a:pPr indent="-342900" lvl="1" marL="800100">
              <a:buFont typeface="+mj-lt"/>
              <a:buAutoNum type="arabicPeriod"/>
            </a:pPr>
            <a:r>
              <a:rPr dirty="0" lang="en-US" smtClean="0" sz="2600">
                <a:uFillTx/>
                <a:latin charset="0" panose="020B0604020202020204" pitchFamily="34" typeface="Arial"/>
                <a:cs charset="0" panose="020B0604020202020204" pitchFamily="34" typeface="Arial"/>
              </a:rPr>
              <a:t>Lao</a:t>
            </a:r>
          </a:p>
          <a:p>
            <a:pPr indent="-342900" marL="342900">
              <a:buFont typeface="+mj-lt"/>
              <a:buAutoNum type="arabicPeriod"/>
            </a:pPr>
            <a:r>
              <a:rPr dirty="0" err="1" lang="en-US" smtClean="0" sz="2600">
                <a:uFillTx/>
                <a:latin charset="0" panose="020B0604020202020204" pitchFamily="34" typeface="Arial"/>
                <a:cs charset="0" panose="020B0604020202020204" pitchFamily="34" typeface="Arial"/>
              </a:rPr>
              <a:t>Nguyên</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nhân</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ít</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phổ</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biến</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hơn</a:t>
            </a:r>
            <a:endParaRPr dirty="0" lang="en-US" smtClean="0" sz="2600">
              <a:uFillTx/>
              <a:latin charset="0" panose="020B0604020202020204" pitchFamily="34" typeface="Arial"/>
              <a:cs charset="0" panose="020B0604020202020204" pitchFamily="34" typeface="Arial"/>
            </a:endParaRPr>
          </a:p>
          <a:p>
            <a:pPr indent="-342900" lvl="1" marL="800100">
              <a:buFont typeface="+mj-lt"/>
              <a:buAutoNum type="arabicPeriod"/>
            </a:pPr>
            <a:r>
              <a:rPr dirty="0" lang="en-US" smtClean="0" sz="2600">
                <a:uFillTx/>
                <a:latin charset="0" panose="020B0604020202020204" pitchFamily="34" typeface="Arial"/>
                <a:cs charset="0" panose="020B0604020202020204" pitchFamily="34" typeface="Arial"/>
              </a:rPr>
              <a:t>PE</a:t>
            </a:r>
          </a:p>
          <a:p>
            <a:pPr indent="-342900" lvl="1" marL="800100">
              <a:buFont typeface="+mj-lt"/>
              <a:buAutoNum type="arabicPeriod"/>
            </a:pPr>
            <a:r>
              <a:rPr dirty="0" err="1" lang="en-US" smtClean="0" sz="2600">
                <a:uFillTx/>
                <a:latin charset="0" panose="020B0604020202020204" pitchFamily="34" typeface="Arial"/>
                <a:cs charset="0" panose="020B0604020202020204" pitchFamily="34" typeface="Arial"/>
              </a:rPr>
              <a:t>Viêm</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khớp</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dạng</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thấp</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bệnh</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tự</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miễn</a:t>
            </a:r>
            <a:endParaRPr dirty="0" lang="en-US" smtClean="0" sz="2600">
              <a:uFillTx/>
              <a:latin charset="0" panose="020B0604020202020204" pitchFamily="34" typeface="Arial"/>
              <a:cs charset="0" panose="020B0604020202020204" pitchFamily="34" typeface="Arial"/>
            </a:endParaRPr>
          </a:p>
          <a:p>
            <a:pPr indent="-342900" lvl="1" marL="800100">
              <a:buFont typeface="+mj-lt"/>
              <a:buAutoNum type="arabicPeriod"/>
            </a:pPr>
            <a:r>
              <a:rPr dirty="0" err="1" lang="en-US" smtClean="0" sz="2600">
                <a:uFillTx/>
                <a:latin charset="0" panose="020B0604020202020204" pitchFamily="34" typeface="Arial"/>
                <a:cs charset="0" panose="020B0604020202020204" pitchFamily="34" typeface="Arial"/>
              </a:rPr>
              <a:t>Viêm</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tụy</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cấp</a:t>
            </a:r>
            <a:endParaRPr dirty="0" lang="en-US" smtClean="0" sz="2600">
              <a:uFillTx/>
              <a:latin charset="0" panose="020B0604020202020204" pitchFamily="34" typeface="Arial"/>
              <a:cs charset="0" panose="020B0604020202020204" pitchFamily="34" typeface="Arial"/>
            </a:endParaRPr>
          </a:p>
          <a:p>
            <a:pPr indent="-342900" lvl="1" marL="800100">
              <a:buFont typeface="+mj-lt"/>
              <a:buAutoNum type="arabicPeriod"/>
            </a:pPr>
            <a:r>
              <a:rPr dirty="0" err="1" lang="en-US" smtClean="0" sz="2600">
                <a:uFillTx/>
                <a:latin charset="0" panose="020B0604020202020204" pitchFamily="34" typeface="Arial"/>
                <a:cs charset="0" panose="020B0604020202020204" pitchFamily="34" typeface="Arial"/>
              </a:rPr>
              <a:t>Sau</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nhồi</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máu</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cơ</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tim</a:t>
            </a:r>
            <a:endParaRPr dirty="0" lang="en-US" smtClean="0" sz="2600">
              <a:uFillTx/>
              <a:latin charset="0" panose="020B0604020202020204" pitchFamily="34" typeface="Arial"/>
              <a:cs charset="0" panose="020B0604020202020204" pitchFamily="34" typeface="Arial"/>
            </a:endParaRPr>
          </a:p>
          <a:p>
            <a:pPr indent="-342900" marL="342900">
              <a:buFont typeface="+mj-lt"/>
              <a:buAutoNum type="arabicPeriod"/>
            </a:pPr>
            <a:r>
              <a:rPr dirty="0" err="1" lang="en-US" smtClean="0" sz="2600">
                <a:uFillTx/>
                <a:latin charset="0" panose="020B0604020202020204" pitchFamily="34" typeface="Arial"/>
                <a:cs charset="0" panose="020B0604020202020204" pitchFamily="34" typeface="Arial"/>
              </a:rPr>
              <a:t>Nguyên</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nhân</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hiếm</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gặp</a:t>
            </a:r>
            <a:endParaRPr dirty="0" lang="en-US" smtClean="0" sz="2600">
              <a:uFillTx/>
              <a:latin charset="0" panose="020B0604020202020204" pitchFamily="34" typeface="Arial"/>
              <a:cs charset="0" panose="020B0604020202020204" pitchFamily="34" typeface="Arial"/>
            </a:endParaRPr>
          </a:p>
          <a:p>
            <a:pPr indent="-342900" lvl="1" marL="800100">
              <a:buFont typeface="+mj-lt"/>
              <a:buAutoNum type="arabicPeriod"/>
            </a:pPr>
            <a:r>
              <a:rPr dirty="0" err="1" lang="en-US" smtClean="0" sz="2600">
                <a:uFillTx/>
                <a:latin charset="0" panose="020B0604020202020204" pitchFamily="34" typeface="Arial"/>
                <a:cs charset="0" panose="020B0604020202020204" pitchFamily="34" typeface="Arial"/>
              </a:rPr>
              <a:t>Thuốc</a:t>
            </a:r>
            <a:r>
              <a:rPr dirty="0" lang="en-US" smtClean="0" sz="2600">
                <a:uFillTx/>
                <a:latin charset="0" panose="020B0604020202020204" pitchFamily="34" typeface="Arial"/>
                <a:cs charset="0" panose="020B0604020202020204" pitchFamily="34" typeface="Arial"/>
              </a:rPr>
              <a:t> </a:t>
            </a:r>
          </a:p>
          <a:p>
            <a:pPr indent="-342900" lvl="1" marL="800100">
              <a:buFont typeface="+mj-lt"/>
              <a:buAutoNum type="arabicPeriod"/>
            </a:pPr>
            <a:r>
              <a:rPr dirty="0" err="1" lang="en-US" smtClean="0" sz="2600">
                <a:uFillTx/>
                <a:latin charset="0" panose="020B0604020202020204" pitchFamily="34" typeface="Arial"/>
                <a:cs charset="0" panose="020B0604020202020204" pitchFamily="34" typeface="Arial"/>
              </a:rPr>
              <a:t>Nấm</a:t>
            </a:r>
            <a:endParaRPr dirty="0" lang="en-US" smtClean="0" sz="2600">
              <a:uFillTx/>
              <a:latin charset="0" panose="020B0604020202020204" pitchFamily="34" typeface="Arial"/>
              <a:cs charset="0" panose="020B0604020202020204" pitchFamily="34" typeface="Arial"/>
            </a:endParaRPr>
          </a:p>
          <a:p>
            <a:pPr indent="-342900" lvl="1" marL="800100">
              <a:buFont typeface="+mj-lt"/>
              <a:buAutoNum type="arabicPeriod"/>
            </a:pPr>
            <a:r>
              <a:rPr dirty="0" err="1" lang="en-US" smtClean="0" sz="2600">
                <a:uFillTx/>
                <a:latin charset="0" panose="020B0604020202020204" pitchFamily="34" typeface="Arial"/>
                <a:cs charset="0" panose="020B0604020202020204" pitchFamily="34" typeface="Arial"/>
              </a:rPr>
              <a:t>Hội</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chứng</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móng</a:t>
            </a:r>
            <a:r>
              <a:rPr dirty="0" lang="en-US" smtClean="0" sz="2600">
                <a:uFillTx/>
                <a:latin charset="0" panose="020B0604020202020204" pitchFamily="34" typeface="Arial"/>
                <a:cs charset="0" panose="020B0604020202020204" pitchFamily="34" typeface="Arial"/>
              </a:rPr>
              <a:t> </a:t>
            </a:r>
            <a:r>
              <a:rPr dirty="0" err="1" lang="en-US" smtClean="0" sz="2600">
                <a:uFillTx/>
                <a:latin charset="0" panose="020B0604020202020204" pitchFamily="34" typeface="Arial"/>
                <a:cs charset="0" panose="020B0604020202020204" pitchFamily="34" typeface="Arial"/>
              </a:rPr>
              <a:t>vàng</a:t>
            </a:r>
            <a:endParaRPr dirty="0" lang="en-US" smtClean="0" sz="2600">
              <a:uFillTx/>
              <a:latin charset="0" panose="020B0604020202020204" pitchFamily="34" typeface="Arial"/>
              <a:cs charset="0" panose="020B0604020202020204" pitchFamily="34" typeface="Arial"/>
            </a:endParaRPr>
          </a:p>
          <a:p>
            <a:endParaRPr dirty="0" lang="en-US" sz="2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5" name="Rectangle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0"/>
            <a:ext cx="8123558" cy="6096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dirty="0" err="1" lang="en-US" smtClean="0" sz="3200">
                <a:uFillTx/>
                <a:latin charset="0" panose="020B0604020202020204" pitchFamily="34" typeface="Arial"/>
                <a:cs charset="0" panose="020B0604020202020204" pitchFamily="34" typeface="Arial"/>
              </a:rPr>
              <a:t>Nguyên</a:t>
            </a:r>
            <a:r>
              <a:rPr b="1" dirty="0" lang="en-US" smtClean="0" sz="3200">
                <a:uFillTx/>
                <a:latin charset="0" panose="020B0604020202020204" pitchFamily="34" typeface="Arial"/>
                <a:cs charset="0" panose="020B0604020202020204" pitchFamily="34" typeface="Arial"/>
              </a:rPr>
              <a:t> </a:t>
            </a:r>
            <a:r>
              <a:rPr b="1" dirty="0" err="1" lang="en-US" smtClean="0" sz="3200">
                <a:uFillTx/>
                <a:latin charset="0" panose="020B0604020202020204" pitchFamily="34" typeface="Arial"/>
                <a:cs charset="0" panose="020B0604020202020204" pitchFamily="34" typeface="Arial"/>
              </a:rPr>
              <a:t>Nhân</a:t>
            </a:r>
            <a:r>
              <a:rPr b="1" dirty="0" lang="en-US" smtClean="0" sz="3200">
                <a:uFillTx/>
                <a:latin charset="0" panose="020B0604020202020204" pitchFamily="34" typeface="Arial"/>
                <a:cs charset="0" panose="020B0604020202020204" pitchFamily="34" typeface="Arial"/>
              </a:rPr>
              <a:t> TDMP </a:t>
            </a:r>
            <a:r>
              <a:rPr b="1" dirty="0" err="1" lang="en-US" smtClean="0" sz="3200">
                <a:uFillTx/>
                <a:latin charset="0" panose="020B0604020202020204" pitchFamily="34" typeface="Arial"/>
                <a:cs charset="0" panose="020B0604020202020204" pitchFamily="34" typeface="Arial"/>
              </a:rPr>
              <a:t>Dịch</a:t>
            </a:r>
            <a:r>
              <a:rPr b="1" dirty="0" lang="en-US" smtClean="0" sz="3200">
                <a:uFillTx/>
                <a:latin charset="0" panose="020B0604020202020204" pitchFamily="34" typeface="Arial"/>
                <a:cs charset="0" panose="020B0604020202020204" pitchFamily="34" typeface="Arial"/>
              </a:rPr>
              <a:t> </a:t>
            </a:r>
            <a:r>
              <a:rPr b="1" dirty="0" err="1" lang="en-US" smtClean="0" sz="3200">
                <a:uFillTx/>
                <a:latin charset="0" panose="020B0604020202020204" pitchFamily="34" typeface="Arial"/>
                <a:cs charset="0" panose="020B0604020202020204" pitchFamily="34" typeface="Arial"/>
              </a:rPr>
              <a:t>Tiết</a:t>
            </a:r>
            <a:endParaRPr b="1" dirty="0" lang="en-US" sz="32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4635" y="609600"/>
            <a:ext cx="3927765" cy="62484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indent="-342900" marL="342900">
              <a:buFont typeface="+mj-lt"/>
              <a:buAutoNum type="arabicPeriod"/>
            </a:pPr>
            <a:r>
              <a:rPr dirty="0" err="1" lang="en-US" smtClean="0" sz="2800">
                <a:uFillTx/>
                <a:latin charset="0" panose="020B0604020202020204" pitchFamily="34" typeface="Arial"/>
                <a:cs charset="0" panose="020B0604020202020204" pitchFamily="34" typeface="Arial"/>
              </a:rPr>
              <a:t>Nhiễm</a:t>
            </a:r>
            <a:endParaRPr dirty="0" lang="en-US" smtClean="0" sz="2800">
              <a:uFillTx/>
              <a:latin charset="0" panose="020B0604020202020204" pitchFamily="34" typeface="Arial"/>
              <a:cs charset="0" panose="020B0604020202020204" pitchFamily="34" typeface="Arial"/>
            </a:endParaRPr>
          </a:p>
          <a:p>
            <a:pPr indent="-342900" lvl="1" marL="800100">
              <a:buFont typeface="+mj-lt"/>
              <a:buAutoNum type="arabicPeriod"/>
            </a:pPr>
            <a:r>
              <a:rPr b="1" dirty="0" err="1" lang="en-US" smtClean="0" sz="2800">
                <a:uFillTx/>
                <a:latin charset="0" panose="020B0604020202020204" pitchFamily="34" typeface="Arial"/>
                <a:cs charset="0" panose="020B0604020202020204" pitchFamily="34" typeface="Arial"/>
              </a:rPr>
              <a:t>Viêm</a:t>
            </a:r>
            <a:r>
              <a:rPr b="1" dirty="0" lang="en-US" smtClean="0" sz="2800">
                <a:uFillTx/>
                <a:latin charset="0" panose="020B0604020202020204" pitchFamily="34" typeface="Arial"/>
                <a:cs charset="0" panose="020B0604020202020204" pitchFamily="34" typeface="Arial"/>
              </a:rPr>
              <a:t> </a:t>
            </a:r>
            <a:r>
              <a:rPr b="1" dirty="0" err="1" lang="en-US" smtClean="0" sz="2800">
                <a:uFillTx/>
                <a:latin charset="0" panose="020B0604020202020204" pitchFamily="34" typeface="Arial"/>
                <a:cs charset="0" panose="020B0604020202020204" pitchFamily="34" typeface="Arial"/>
              </a:rPr>
              <a:t>phổi</a:t>
            </a:r>
            <a:endParaRPr b="1" dirty="0" lang="en-US" smtClean="0" sz="2800">
              <a:uFillTx/>
              <a:latin charset="0" panose="020B0604020202020204" pitchFamily="34" typeface="Arial"/>
              <a:cs charset="0" panose="020B0604020202020204" pitchFamily="34" typeface="Arial"/>
            </a:endParaRPr>
          </a:p>
          <a:p>
            <a:pPr indent="-342900" lvl="1" marL="800100">
              <a:buFont typeface="+mj-lt"/>
              <a:buAutoNum type="arabicPeriod"/>
            </a:pPr>
            <a:r>
              <a:rPr b="1" dirty="0" lang="en-US" smtClean="0" sz="2800">
                <a:uFillTx/>
                <a:latin charset="0" panose="020B0604020202020204" pitchFamily="34" typeface="Arial"/>
                <a:cs charset="0" panose="020B0604020202020204" pitchFamily="34" typeface="Arial"/>
              </a:rPr>
              <a:t>Lao</a:t>
            </a:r>
          </a:p>
          <a:p>
            <a:pPr indent="-342900" lvl="1" marL="800100">
              <a:buFont typeface="+mj-lt"/>
              <a:buAutoNum type="arabicPeriod"/>
            </a:pPr>
            <a:r>
              <a:rPr dirty="0" err="1" lang="en-US" smtClean="0" sz="2800">
                <a:uFillTx/>
                <a:latin charset="0" panose="020B0604020202020204" pitchFamily="34" typeface="Arial"/>
                <a:cs charset="0" panose="020B0604020202020204" pitchFamily="34" typeface="Arial"/>
              </a:rPr>
              <a:t>Nhiễm</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siêu</a:t>
            </a:r>
            <a:r>
              <a:rPr dirty="0" lang="en-US" smtClean="0" sz="2800">
                <a:uFillTx/>
                <a:latin charset="0" panose="020B0604020202020204" pitchFamily="34" typeface="Arial"/>
                <a:cs charset="0" panose="020B0604020202020204" pitchFamily="34" typeface="Arial"/>
              </a:rPr>
              <a:t> vi</a:t>
            </a:r>
          </a:p>
          <a:p>
            <a:pPr indent="-342900" lvl="1" marL="800100">
              <a:buFont typeface="+mj-lt"/>
              <a:buAutoNum type="arabicPeriod"/>
            </a:pPr>
            <a:r>
              <a:rPr dirty="0" err="1" lang="en-US" smtClean="0" sz="2800">
                <a:uFillTx/>
                <a:latin charset="0" panose="020B0604020202020204" pitchFamily="34" typeface="Arial"/>
                <a:cs charset="0" panose="020B0604020202020204" pitchFamily="34" typeface="Arial"/>
              </a:rPr>
              <a:t>Nấm</a:t>
            </a:r>
            <a:endParaRPr dirty="0" lang="en-US" smtClean="0" sz="2800">
              <a:uFillTx/>
              <a:latin charset="0" panose="020B0604020202020204" pitchFamily="34" typeface="Arial"/>
              <a:cs charset="0" panose="020B0604020202020204" pitchFamily="34" typeface="Arial"/>
            </a:endParaRPr>
          </a:p>
          <a:p>
            <a:pPr indent="-342900" marL="342900">
              <a:buFont typeface="+mj-lt"/>
              <a:buAutoNum type="arabicPeriod"/>
            </a:pPr>
            <a:r>
              <a:rPr b="1" dirty="0" err="1" lang="en-US" smtClean="0" sz="2800">
                <a:uFillTx/>
                <a:latin charset="0" panose="020B0604020202020204" pitchFamily="34" typeface="Arial"/>
                <a:cs charset="0" panose="020B0604020202020204" pitchFamily="34" typeface="Arial"/>
              </a:rPr>
              <a:t>Ung</a:t>
            </a:r>
            <a:r>
              <a:rPr b="1" dirty="0" lang="en-US" smtClean="0" sz="2800">
                <a:uFillTx/>
                <a:latin charset="0" panose="020B0604020202020204" pitchFamily="34" typeface="Arial"/>
                <a:cs charset="0" panose="020B0604020202020204" pitchFamily="34" typeface="Arial"/>
              </a:rPr>
              <a:t> </a:t>
            </a:r>
            <a:r>
              <a:rPr b="1" dirty="0" err="1" lang="en-US" smtClean="0" sz="2800">
                <a:uFillTx/>
                <a:latin charset="0" panose="020B0604020202020204" pitchFamily="34" typeface="Arial"/>
                <a:cs charset="0" panose="020B0604020202020204" pitchFamily="34" typeface="Arial"/>
              </a:rPr>
              <a:t>thư</a:t>
            </a:r>
            <a:endParaRPr b="1" dirty="0" lang="en-US" smtClean="0" sz="2800">
              <a:uFillTx/>
              <a:latin charset="0" panose="020B0604020202020204" pitchFamily="34" typeface="Arial"/>
              <a:cs charset="0" panose="020B0604020202020204" pitchFamily="34" typeface="Arial"/>
            </a:endParaRPr>
          </a:p>
          <a:p>
            <a:pPr indent="-342900" lvl="1" marL="800100">
              <a:buFont typeface="+mj-lt"/>
              <a:buAutoNum type="arabicPeriod"/>
            </a:pPr>
            <a:r>
              <a:rPr dirty="0" err="1" lang="en-US" smtClean="0" sz="2800">
                <a:uFillTx/>
                <a:latin charset="0" panose="020B0604020202020204" pitchFamily="34" typeface="Arial"/>
                <a:cs charset="0" panose="020B0604020202020204" pitchFamily="34" typeface="Arial"/>
              </a:rPr>
              <a:t>Nguyên</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phát:</a:t>
            </a:r>
            <a:endParaRPr dirty="0" lang="en-US" smtClean="0" sz="2800">
              <a:uFillTx/>
              <a:latin charset="0" panose="020B0604020202020204" pitchFamily="34" typeface="Arial"/>
              <a:cs charset="0" panose="020B0604020202020204" pitchFamily="34" typeface="Arial"/>
            </a:endParaRPr>
          </a:p>
          <a:p>
            <a:pPr indent="-342900" lvl="1" marL="800100">
              <a:buFont typeface="+mj-lt"/>
              <a:buAutoNum type="arabicPeriod"/>
            </a:pPr>
            <a:r>
              <a:rPr dirty="0" err="1" lang="en-US" smtClean="0" sz="2800">
                <a:uFillTx/>
                <a:latin charset="0" panose="020B0604020202020204" pitchFamily="34" typeface="Arial"/>
                <a:cs charset="0" panose="020B0604020202020204" pitchFamily="34" typeface="Arial"/>
              </a:rPr>
              <a:t>Thứ</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phát</a:t>
            </a:r>
            <a:endParaRPr dirty="0" lang="en-US" smtClean="0" sz="2800">
              <a:uFillTx/>
              <a:latin charset="0" panose="020B0604020202020204" pitchFamily="34" typeface="Arial"/>
              <a:cs charset="0" panose="020B0604020202020204" pitchFamily="34" typeface="Arial"/>
            </a:endParaRPr>
          </a:p>
          <a:p>
            <a:pPr indent="-342900" marL="342900">
              <a:buFont typeface="+mj-lt"/>
              <a:buAutoNum type="arabicPeriod"/>
            </a:pPr>
            <a:r>
              <a:rPr dirty="0" err="1" lang="en-US" smtClean="0" sz="2800">
                <a:uFillTx/>
                <a:latin charset="0" panose="020B0604020202020204" pitchFamily="34" typeface="Arial"/>
                <a:cs charset="0" panose="020B0604020202020204" pitchFamily="34" typeface="Arial"/>
              </a:rPr>
              <a:t>Tự</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miễn</a:t>
            </a:r>
            <a:r>
              <a:rPr dirty="0" lang="en-US" smtClean="0" sz="2800">
                <a:uFillTx/>
                <a:latin charset="0" panose="020B0604020202020204" pitchFamily="34" typeface="Arial"/>
                <a:cs charset="0" panose="020B0604020202020204" pitchFamily="34" typeface="Arial"/>
              </a:rPr>
              <a:t>: lupus, </a:t>
            </a:r>
            <a:r>
              <a:rPr dirty="0" err="1" lang="en-US" smtClean="0" sz="2800">
                <a:uFillTx/>
                <a:latin charset="0" panose="020B0604020202020204" pitchFamily="34" typeface="Arial"/>
                <a:cs charset="0" panose="020B0604020202020204" pitchFamily="34" typeface="Arial"/>
              </a:rPr>
              <a:t>viêm</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khớp</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dạng</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thấp</a:t>
            </a:r>
            <a:endParaRPr dirty="0" lang="en-US" smtClean="0" sz="2800">
              <a:uFillTx/>
              <a:latin charset="0" panose="020B0604020202020204" pitchFamily="34" typeface="Arial"/>
              <a:cs charset="0" panose="020B0604020202020204" pitchFamily="34" typeface="Arial"/>
            </a:endParaRPr>
          </a:p>
          <a:p>
            <a:pPr indent="-342900" marL="342900">
              <a:buFont typeface="+mj-lt"/>
              <a:buAutoNum type="arabicPeriod"/>
            </a:pPr>
            <a:r>
              <a:rPr dirty="0" err="1" lang="en-US" smtClean="0" sz="2800">
                <a:uFillTx/>
                <a:latin charset="0" panose="020B0604020202020204" pitchFamily="34" typeface="Arial"/>
                <a:cs charset="0" panose="020B0604020202020204" pitchFamily="34" typeface="Arial"/>
              </a:rPr>
              <a:t>Chấn</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thương</a:t>
            </a:r>
            <a:endParaRPr dirty="0" lang="en-US" smtClean="0" sz="2800">
              <a:uFillTx/>
              <a:latin charset="0" panose="020B0604020202020204" pitchFamily="34" typeface="Arial"/>
              <a:cs charset="0" panose="020B0604020202020204" pitchFamily="34" typeface="Arial"/>
            </a:endParaRPr>
          </a:p>
          <a:p>
            <a:pPr indent="-342900" marL="342900">
              <a:buFont typeface="+mj-lt"/>
              <a:buAutoNum type="arabicPeriod"/>
            </a:pPr>
            <a:r>
              <a:rPr dirty="0" err="1" lang="en-US" smtClean="0" sz="2800">
                <a:uFillTx/>
                <a:latin charset="0" panose="020B0604020202020204" pitchFamily="34" typeface="Arial"/>
                <a:cs charset="0" panose="020B0604020202020204" pitchFamily="34" typeface="Arial"/>
              </a:rPr>
              <a:t>Các</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nguyên</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nhân</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khác</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8" name="TextBox 7"/>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984171" y="6407025"/>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2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2051" name="Picture 3"/>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0" y="10886"/>
            <a:ext cx="9151720" cy="6466114"/>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1676400" y="6488668"/>
            <a:ext cx="1651414"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Pleural disease</a:t>
            </a:r>
          </a:p>
        </p:txBody>
      </p:sp>
    </p:spTree>
  </p:cSld>
  <p:clrMapOvr xmlns:c="http://schemas.openxmlformats.org/drawingml/2006/chart" xmlns:pic="http://schemas.openxmlformats.org/drawingml/2006/picture" xmlns:dgm="http://schemas.openxmlformats.org/drawingml/2006/diagram">
    <a:masterClrMapping/>
  </p:clrMapOvr>
</p:sld>
</file>

<file path=ppt/slides/slide2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TDMP do </a:t>
            </a:r>
            <a:r>
              <a:rPr dirty="0" err="1" lang="en-US" smtClean="0">
                <a:uFillTx/>
              </a:rPr>
              <a:t>thuốc</a:t>
            </a:r>
            <a:r>
              <a:rPr dirty="0" lang="en-US" smtClean="0">
                <a:uFillTx/>
              </a:rPr>
              <a:t>- </a:t>
            </a:r>
            <a:r>
              <a:rPr dirty="0" err="1" lang="en-US" smtClean="0">
                <a:uFillTx/>
              </a:rPr>
              <a:t>dịch</a:t>
            </a:r>
            <a:r>
              <a:rPr dirty="0" lang="en-US" smtClean="0">
                <a:uFillTx/>
              </a:rPr>
              <a:t> </a:t>
            </a:r>
            <a:r>
              <a:rPr dirty="0" err="1" lang="en-US" smtClean="0">
                <a:uFillTx/>
              </a:rPr>
              <a:t>tiết</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0" marL="0">
              <a:buNone/>
            </a:pPr>
            <a:endParaRPr dirty="0" lang="en-US">
              <a:uFillTx/>
            </a:endParaRPr>
          </a:p>
        </p:txBody>
      </p:sp>
      <p:pic>
        <p:nvPicPr>
          <p:cNvPr xmlns:c="http://schemas.openxmlformats.org/drawingml/2006/chart" xmlns:pic="http://schemas.openxmlformats.org/drawingml/2006/picture" xmlns:dgm="http://schemas.openxmlformats.org/drawingml/2006/diagram" id="102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170429" y="1143000"/>
            <a:ext cx="8757947" cy="5410199"/>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70429" y="1143000"/>
            <a:ext cx="8757947" cy="19050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3600">
                <a:uFillTx/>
                <a:latin charset="0" panose="020B0604020202020204" pitchFamily="34" typeface="Arial"/>
                <a:cs charset="0" panose="020B0604020202020204" pitchFamily="34" typeface="Arial"/>
              </a:rPr>
              <a:t>Một</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số</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thuốc</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thường</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gặp</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gây</a:t>
            </a:r>
            <a:r>
              <a:rPr dirty="0" lang="en-US" smtClean="0" sz="3600">
                <a:uFillTx/>
                <a:latin charset="0" panose="020B0604020202020204" pitchFamily="34" typeface="Arial"/>
                <a:cs charset="0" panose="020B0604020202020204" pitchFamily="34" typeface="Arial"/>
              </a:rPr>
              <a:t> TDMP </a:t>
            </a:r>
            <a:r>
              <a:rPr dirty="0" err="1" lang="en-US" smtClean="0" sz="3600">
                <a:uFillTx/>
                <a:latin charset="0" panose="020B0604020202020204" pitchFamily="34" typeface="Arial"/>
                <a:cs charset="0" panose="020B0604020202020204" pitchFamily="34" typeface="Arial"/>
              </a:rPr>
              <a:t>dịch</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tiết</a:t>
            </a:r>
            <a:r>
              <a:rPr dirty="0" lang="en-US" smtClean="0" sz="3600">
                <a:uFillTx/>
                <a:latin charset="0" panose="020B0604020202020204" pitchFamily="34" typeface="Arial"/>
                <a:cs charset="0" panose="020B0604020202020204" pitchFamily="34" typeface="Arial"/>
              </a:rPr>
              <a:t>  - </a:t>
            </a:r>
            <a:r>
              <a:rPr dirty="0" err="1" lang="en-US" smtClean="0" sz="3600">
                <a:uFillTx/>
                <a:latin charset="0" panose="020B0604020202020204" pitchFamily="34" typeface="Arial"/>
                <a:cs charset="0" panose="020B0604020202020204" pitchFamily="34" typeface="Arial"/>
              </a:rPr>
              <a:t>khảo</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soát</a:t>
            </a:r>
            <a:r>
              <a:rPr dirty="0" lang="en-US" smtClean="0" sz="3600">
                <a:uFillTx/>
                <a:latin charset="0" panose="020B0604020202020204" pitchFamily="34" typeface="Arial"/>
                <a:cs charset="0" panose="020B0604020202020204" pitchFamily="34" typeface="Arial"/>
              </a:rPr>
              <a:t> 100 case</a:t>
            </a:r>
            <a:endParaRPr dirty="0" lang="en-US" sz="3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6" name="TextBox 5"/>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984171" y="6407025"/>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2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Nội</a:t>
            </a:r>
            <a:r>
              <a:rPr dirty="0" lang="en-US" smtClean="0">
                <a:uFillTx/>
              </a:rPr>
              <a:t> Dung</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Tiếp</a:t>
            </a:r>
            <a:r>
              <a:rPr dirty="0" lang="en-US" smtClean="0">
                <a:uFillTx/>
              </a:rPr>
              <a:t> </a:t>
            </a:r>
            <a:r>
              <a:rPr dirty="0" err="1" lang="en-US" smtClean="0">
                <a:uFillTx/>
              </a:rPr>
              <a:t>cận</a:t>
            </a:r>
            <a:r>
              <a:rPr dirty="0" lang="en-US" smtClean="0">
                <a:uFillTx/>
              </a:rPr>
              <a:t> </a:t>
            </a:r>
            <a:r>
              <a:rPr dirty="0" err="1" lang="en-US" smtClean="0">
                <a:uFillTx/>
              </a:rPr>
              <a:t>tràn</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endParaRPr dirty="0" lang="en-US" smtClean="0">
              <a:uFillTx/>
            </a:endParaRPr>
          </a:p>
          <a:p>
            <a:r>
              <a:rPr dirty="0" err="1" lang="en-US" smtClean="0">
                <a:uFillTx/>
              </a:rPr>
              <a:t>Dịch</a:t>
            </a:r>
            <a:r>
              <a:rPr dirty="0" lang="en-US" smtClean="0">
                <a:uFillTx/>
              </a:rPr>
              <a:t> </a:t>
            </a:r>
            <a:r>
              <a:rPr dirty="0" err="1" lang="en-US" smtClean="0">
                <a:uFillTx/>
              </a:rPr>
              <a:t>thấm</a:t>
            </a:r>
            <a:r>
              <a:rPr dirty="0" lang="en-US" smtClean="0">
                <a:uFillTx/>
              </a:rPr>
              <a:t>? </a:t>
            </a:r>
            <a:r>
              <a:rPr dirty="0" err="1" lang="en-US" smtClean="0">
                <a:uFillTx/>
              </a:rPr>
              <a:t>Dịch</a:t>
            </a:r>
            <a:r>
              <a:rPr dirty="0" lang="en-US" smtClean="0">
                <a:uFillTx/>
              </a:rPr>
              <a:t> </a:t>
            </a:r>
            <a:r>
              <a:rPr dirty="0" err="1" lang="en-US" smtClean="0">
                <a:uFillTx/>
              </a:rPr>
              <a:t>tiết</a:t>
            </a:r>
            <a:r>
              <a:rPr dirty="0" lang="en-US" smtClean="0">
                <a:uFillTx/>
              </a:rPr>
              <a:t>? </a:t>
            </a:r>
            <a:r>
              <a:rPr dirty="0" err="1" lang="en-US" smtClean="0">
                <a:uFillTx/>
              </a:rPr>
              <a:t>Tiêu</a:t>
            </a:r>
            <a:r>
              <a:rPr dirty="0" lang="en-US" smtClean="0">
                <a:uFillTx/>
              </a:rPr>
              <a:t> </a:t>
            </a:r>
            <a:r>
              <a:rPr dirty="0" err="1" lang="en-US" smtClean="0">
                <a:uFillTx/>
              </a:rPr>
              <a:t>chẩn</a:t>
            </a:r>
            <a:r>
              <a:rPr dirty="0" lang="en-US" smtClean="0">
                <a:uFillTx/>
              </a:rPr>
              <a:t> Light’s</a:t>
            </a:r>
          </a:p>
          <a:p>
            <a:r>
              <a:rPr dirty="0" err="1" lang="en-US" smtClean="0">
                <a:uFillTx/>
              </a:rPr>
              <a:t>Tràn</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r>
              <a:rPr dirty="0" lang="en-US" smtClean="0">
                <a:uFillTx/>
              </a:rPr>
              <a:t> </a:t>
            </a:r>
            <a:r>
              <a:rPr dirty="0" err="1" lang="en-US" smtClean="0">
                <a:uFillTx/>
              </a:rPr>
              <a:t>dịch</a:t>
            </a:r>
            <a:r>
              <a:rPr dirty="0" lang="en-US" smtClean="0">
                <a:uFillTx/>
              </a:rPr>
              <a:t> </a:t>
            </a:r>
            <a:r>
              <a:rPr dirty="0" err="1" lang="en-US" smtClean="0">
                <a:uFillTx/>
              </a:rPr>
              <a:t>thấm</a:t>
            </a:r>
            <a:r>
              <a:rPr dirty="0" lang="en-US" smtClean="0">
                <a:uFillTx/>
              </a:rPr>
              <a:t> – </a:t>
            </a:r>
            <a:r>
              <a:rPr dirty="0" err="1" lang="en-US" smtClean="0">
                <a:uFillTx/>
              </a:rPr>
              <a:t>nguyên</a:t>
            </a:r>
            <a:r>
              <a:rPr dirty="0" lang="en-US" smtClean="0">
                <a:uFillTx/>
              </a:rPr>
              <a:t> </a:t>
            </a:r>
            <a:r>
              <a:rPr dirty="0" err="1" lang="en-US" smtClean="0">
                <a:uFillTx/>
              </a:rPr>
              <a:t>nhân</a:t>
            </a:r>
            <a:endParaRPr dirty="0" lang="en-US" smtClean="0">
              <a:uFillTx/>
            </a:endParaRPr>
          </a:p>
          <a:p>
            <a:r>
              <a:rPr dirty="0" err="1" lang="en-US">
                <a:uFillTx/>
              </a:rPr>
              <a:t>Tràn</a:t>
            </a:r>
            <a:r>
              <a:rPr dirty="0" lang="en-US">
                <a:uFillTx/>
              </a:rPr>
              <a:t> </a:t>
            </a:r>
            <a:r>
              <a:rPr dirty="0" err="1" lang="en-US">
                <a:uFillTx/>
              </a:rPr>
              <a:t>dịch</a:t>
            </a:r>
            <a:r>
              <a:rPr dirty="0" lang="en-US">
                <a:uFillTx/>
              </a:rPr>
              <a:t> </a:t>
            </a:r>
            <a:r>
              <a:rPr dirty="0" err="1" lang="en-US" smtClean="0">
                <a:uFillTx/>
              </a:rPr>
              <a:t>màng</a:t>
            </a:r>
            <a:r>
              <a:rPr dirty="0" lang="en-US" smtClean="0">
                <a:uFillTx/>
              </a:rPr>
              <a:t> </a:t>
            </a:r>
            <a:r>
              <a:rPr dirty="0" err="1" lang="en-US">
                <a:uFillTx/>
              </a:rPr>
              <a:t>phổi</a:t>
            </a:r>
            <a:r>
              <a:rPr dirty="0" lang="en-US">
                <a:uFillTx/>
              </a:rPr>
              <a:t> </a:t>
            </a:r>
            <a:r>
              <a:rPr dirty="0" err="1" lang="en-US">
                <a:uFillTx/>
              </a:rPr>
              <a:t>dịch</a:t>
            </a:r>
            <a:r>
              <a:rPr dirty="0" lang="en-US">
                <a:uFillTx/>
              </a:rPr>
              <a:t> </a:t>
            </a:r>
            <a:r>
              <a:rPr dirty="0" err="1" lang="en-US" smtClean="0">
                <a:uFillTx/>
              </a:rPr>
              <a:t>tiết</a:t>
            </a:r>
            <a:r>
              <a:rPr dirty="0" lang="en-US" smtClean="0">
                <a:uFillTx/>
              </a:rPr>
              <a:t> </a:t>
            </a:r>
            <a:r>
              <a:rPr dirty="0" lang="en-US">
                <a:uFillTx/>
              </a:rPr>
              <a:t>– </a:t>
            </a:r>
            <a:r>
              <a:rPr dirty="0" err="1" lang="en-US">
                <a:uFillTx/>
              </a:rPr>
              <a:t>nguyên</a:t>
            </a:r>
            <a:r>
              <a:rPr dirty="0" lang="en-US">
                <a:uFillTx/>
              </a:rPr>
              <a:t> </a:t>
            </a:r>
            <a:r>
              <a:rPr dirty="0" err="1" lang="en-US">
                <a:uFillTx/>
              </a:rPr>
              <a:t>nhân</a:t>
            </a:r>
            <a:endParaRPr dirty="0" lang="en-US">
              <a:uFillTx/>
            </a:endParaRPr>
          </a:p>
          <a:p>
            <a:r>
              <a:rPr b="1" dirty="0" err="1" lang="en-US" smtClean="0">
                <a:uFillTx/>
              </a:rPr>
              <a:t>Phân</a:t>
            </a:r>
            <a:r>
              <a:rPr b="1" dirty="0" lang="en-US" smtClean="0">
                <a:uFillTx/>
              </a:rPr>
              <a:t> </a:t>
            </a:r>
            <a:r>
              <a:rPr b="1" dirty="0" err="1" lang="en-US" smtClean="0">
                <a:uFillTx/>
              </a:rPr>
              <a:t>tích</a:t>
            </a:r>
            <a:r>
              <a:rPr b="1" dirty="0" lang="en-US" smtClean="0">
                <a:uFillTx/>
              </a:rPr>
              <a:t> </a:t>
            </a:r>
            <a:r>
              <a:rPr b="1" dirty="0" err="1" lang="en-US" smtClean="0">
                <a:uFillTx/>
              </a:rPr>
              <a:t>kết</a:t>
            </a:r>
            <a:r>
              <a:rPr b="1" dirty="0" lang="en-US" smtClean="0">
                <a:uFillTx/>
              </a:rPr>
              <a:t> </a:t>
            </a:r>
            <a:r>
              <a:rPr b="1" dirty="0" err="1" lang="en-US" smtClean="0">
                <a:uFillTx/>
              </a:rPr>
              <a:t>quả</a:t>
            </a:r>
            <a:endParaRPr b="1"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2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Phân</a:t>
            </a:r>
            <a:r>
              <a:rPr dirty="0" lang="en-US" smtClean="0">
                <a:uFillTx/>
              </a:rPr>
              <a:t> </a:t>
            </a:r>
            <a:r>
              <a:rPr dirty="0" err="1" lang="en-US" smtClean="0">
                <a:uFillTx/>
              </a:rPr>
              <a:t>Tích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Đại</a:t>
            </a:r>
            <a:r>
              <a:rPr dirty="0" lang="en-US" smtClean="0">
                <a:uFillTx/>
              </a:rPr>
              <a:t> </a:t>
            </a:r>
            <a:r>
              <a:rPr dirty="0" err="1" lang="en-US" smtClean="0">
                <a:uFillTx/>
              </a:rPr>
              <a:t>thể</a:t>
            </a:r>
            <a:r>
              <a:rPr dirty="0" lang="en-US" smtClean="0">
                <a:uFillTx/>
              </a:rPr>
              <a:t>: </a:t>
            </a:r>
            <a:r>
              <a:rPr dirty="0" err="1" lang="en-US" smtClean="0">
                <a:uFillTx/>
              </a:rPr>
              <a:t>màu</a:t>
            </a:r>
            <a:r>
              <a:rPr dirty="0" lang="en-US" smtClean="0">
                <a:uFillTx/>
              </a:rPr>
              <a:t>? </a:t>
            </a:r>
            <a:r>
              <a:rPr dirty="0" err="1" lang="en-US" smtClean="0">
                <a:uFillTx/>
              </a:rPr>
              <a:t>Mùi</a:t>
            </a:r>
            <a:r>
              <a:rPr dirty="0" lang="en-US" smtClean="0">
                <a:uFillTx/>
              </a:rPr>
              <a:t>?</a:t>
            </a:r>
          </a:p>
          <a:p>
            <a:r>
              <a:rPr dirty="0" lang="en-US" smtClean="0">
                <a:uFillTx/>
              </a:rPr>
              <a:t>Sinh hóa: thấm? tiết? gợi ý nguyên nhân?</a:t>
            </a:r>
          </a:p>
          <a:p>
            <a:r>
              <a:rPr dirty="0" lang="en-US" smtClean="0">
                <a:uFillTx/>
              </a:rPr>
              <a:t>Tế bào: gợi ý nguyên nhân</a:t>
            </a:r>
          </a:p>
          <a:p>
            <a:endParaRPr dirty="0" lang="en-US" smtClean="0">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sld>
</file>

<file path=ppt/slides/slide2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err="1" lang="en-US" sz="4400">
                <a:uFillTx/>
                <a:latin charset="0" panose="020B0604020202020204" pitchFamily="34" typeface="Arial"/>
                <a:cs charset="0" panose="020B0604020202020204" pitchFamily="34" typeface="Arial"/>
              </a:rPr>
              <a:t>Phân</a:t>
            </a:r>
            <a:r>
              <a:rPr dirty="0" lang="en-US" sz="4400">
                <a:uFillTx/>
                <a:latin charset="0" panose="020B0604020202020204" pitchFamily="34" typeface="Arial"/>
                <a:cs charset="0" panose="020B0604020202020204" pitchFamily="34" typeface="Arial"/>
              </a:rPr>
              <a:t> </a:t>
            </a:r>
            <a:r>
              <a:rPr dirty="0" err="1" lang="en-US" sz="4400">
                <a:uFillTx/>
                <a:latin charset="0" panose="020B0604020202020204" pitchFamily="34" typeface="Arial"/>
                <a:cs charset="0" panose="020B0604020202020204" pitchFamily="34" typeface="Arial"/>
              </a:rPr>
              <a:t>Tích</a:t>
            </a:r>
            <a:endParaRPr dirty="0" lang="en-US" sz="4400">
              <a:uFillTx/>
              <a:latin charset="0" panose="020B0604020202020204" pitchFamily="34" typeface="Arial"/>
              <a:cs charset="0" panose="020B0604020202020204" pitchFamily="34" typeface="Arial"/>
            </a:endParaRPr>
          </a:p>
        </p:txBody>
      </p:sp>
      <p:graphicFrame>
        <p:nvGraphicFramePr>
          <p:cNvPr xmlns:c="http://schemas.openxmlformats.org/drawingml/2006/chart" xmlns:pic="http://schemas.openxmlformats.org/drawingml/2006/picture" xmlns:dgm="http://schemas.openxmlformats.org/drawingml/2006/diagram" id="4" name="Content Placeholder 3"/>
          <p:cNvGraphicFramePr xmlns:c="http://schemas.openxmlformats.org/drawingml/2006/chart" xmlns:pic="http://schemas.openxmlformats.org/drawingml/2006/picture" xmlns:dgm="http://schemas.openxmlformats.org/drawingml/2006/diagram">
            <a:graphicFrameLocks noGrp="1"/>
          </p:cNvGraphicFramePr>
          <p:nvPr>
            <p:ph idx="1"/>
          </p:nvPr>
        </p:nvGraphicFramePr>
        <p:xfrm xmlns:c="http://schemas.openxmlformats.org/drawingml/2006/chart" xmlns:pic="http://schemas.openxmlformats.org/drawingml/2006/picture" xmlns:dgm="http://schemas.openxmlformats.org/drawingml/2006/diagram">
          <a:off x="381000" y="1905001"/>
          <a:ext cx="8534400" cy="4571999"/>
        </p:xfrm>
        <a:graphic xmlns:c="http://schemas.openxmlformats.org/drawingml/2006/chart" xmlns:pic="http://schemas.openxmlformats.org/drawingml/2006/picture" xmlns:dgm="http://schemas.openxmlformats.org/drawingml/2006/diagram">
          <a:graphicData uri="http://schemas.openxmlformats.org/drawingml/2006/table">
            <a:tbl>
              <a:tblPr bandRow="1" firstRow="1">
                <a:tableStyleId>{5C22544A-7EE6-4342-B048-85BDC9FD1C3A}</a:tableStyleId>
              </a:tblPr>
              <a:tblGrid>
                <a:gridCol w="2919663"/>
                <a:gridCol w="5614737"/>
              </a:tblGrid>
              <a:tr h="575281">
                <a:tc>
                  <a:txBody>
                    <a:bodyPr/>
                    <a:lstStyle/>
                    <a:p>
                      <a:r>
                        <a:rPr dirty="0" err="1" lang="en-US" smtClean="0" sz="2800">
                          <a:uFillTx/>
                          <a:latin charset="0" panose="020B0604020202020204" pitchFamily="34" typeface="Arial"/>
                          <a:cs charset="0" panose="020B0604020202020204" pitchFamily="34" typeface="Arial"/>
                        </a:rPr>
                        <a:t>Dịch</a:t>
                      </a:r>
                      <a:endParaRPr dirty="0" lang="en-US" sz="2800">
                        <a:uFillTx/>
                        <a:latin charset="0" panose="020B0604020202020204" pitchFamily="34" typeface="Arial"/>
                        <a:cs charset="0" panose="020B0604020202020204" pitchFamily="34" typeface="Arial"/>
                      </a:endParaRPr>
                    </a:p>
                  </a:txBody>
                  <a:tcPr/>
                </a:tc>
                <a:tc>
                  <a:txBody>
                    <a:bodyPr/>
                    <a:lstStyle/>
                    <a:p>
                      <a:r>
                        <a:rPr dirty="0" err="1" lang="en-US" smtClean="0" sz="2800">
                          <a:uFillTx/>
                          <a:latin charset="0" panose="020B0604020202020204" pitchFamily="34" typeface="Arial"/>
                          <a:cs charset="0" panose="020B0604020202020204" pitchFamily="34" typeface="Arial"/>
                        </a:rPr>
                        <a:t>Bệnh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lý</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nghi</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ngờ</a:t>
                      </a:r>
                      <a:endParaRPr dirty="0" lang="en-US" sz="2800">
                        <a:uFillTx/>
                        <a:latin charset="0" panose="020B0604020202020204" pitchFamily="34" typeface="Arial"/>
                        <a:cs charset="0" panose="020B0604020202020204" pitchFamily="34" typeface="Arial"/>
                      </a:endParaRPr>
                    </a:p>
                  </a:txBody>
                  <a:tcPr/>
                </a:tc>
              </a:tr>
              <a:tr h="575281">
                <a:tc>
                  <a:txBody>
                    <a:bodyPr/>
                    <a:lstStyle/>
                    <a:p>
                      <a:r>
                        <a:rPr dirty="0" err="1" lang="en-US" smtClean="0" sz="2800">
                          <a:uFillTx/>
                          <a:latin charset="0" panose="020B0604020202020204" pitchFamily="34" typeface="Arial"/>
                          <a:cs charset="0" panose="020B0604020202020204" pitchFamily="34" typeface="Arial"/>
                        </a:rPr>
                        <a:t>Mùi</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hôi</a:t>
                      </a:r>
                      <a:endParaRPr dirty="0" lang="en-US" sz="2800">
                        <a:uFillTx/>
                        <a:latin charset="0" panose="020B0604020202020204" pitchFamily="34" typeface="Arial"/>
                        <a:cs charset="0" panose="020B0604020202020204" pitchFamily="34" typeface="Arial"/>
                      </a:endParaRPr>
                    </a:p>
                  </a:txBody>
                  <a:tcPr/>
                </a:tc>
                <a:tc>
                  <a:txBody>
                    <a:bodyPr/>
                    <a:lstStyle/>
                    <a:p>
                      <a:r>
                        <a:rPr dirty="0" err="1" lang="en-US" smtClean="0" sz="2800">
                          <a:uFillTx/>
                          <a:latin charset="0" panose="020B0604020202020204" pitchFamily="34" typeface="Arial"/>
                          <a:cs charset="0" panose="020B0604020202020204" pitchFamily="34" typeface="Arial"/>
                        </a:rPr>
                        <a:t>Tràn</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mủ</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mp</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kị</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khí</a:t>
                      </a:r>
                      <a:endParaRPr dirty="0" lang="en-US" sz="2800">
                        <a:uFillTx/>
                        <a:latin charset="0" panose="020B0604020202020204" pitchFamily="34" typeface="Arial"/>
                        <a:cs charset="0" panose="020B0604020202020204" pitchFamily="34" typeface="Arial"/>
                      </a:endParaRPr>
                    </a:p>
                  </a:txBody>
                  <a:tcPr/>
                </a:tc>
              </a:tr>
              <a:tr h="575281">
                <a:tc>
                  <a:txBody>
                    <a:bodyPr/>
                    <a:lstStyle/>
                    <a:p>
                      <a:r>
                        <a:rPr dirty="0" err="1" lang="en-US" smtClean="0" sz="2800">
                          <a:uFillTx/>
                          <a:latin charset="0" panose="020B0604020202020204" pitchFamily="34" typeface="Arial"/>
                          <a:cs charset="0" panose="020B0604020202020204" pitchFamily="34" typeface="Arial"/>
                        </a:rPr>
                        <a:t>Mùi</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khai</a:t>
                      </a:r>
                      <a:r>
                        <a:rPr dirty="0" lang="en-US" smtClean="0" sz="2800">
                          <a:uFillTx/>
                          <a:latin charset="0" panose="020B0604020202020204" pitchFamily="34" typeface="Arial"/>
                          <a:cs charset="0" panose="020B0604020202020204" pitchFamily="34" typeface="Arial"/>
                        </a:rPr>
                        <a:t>: NH3</a:t>
                      </a:r>
                      <a:endParaRPr dirty="0" lang="en-US" sz="2800">
                        <a:uFillTx/>
                        <a:latin charset="0" panose="020B0604020202020204" pitchFamily="34" typeface="Arial"/>
                        <a:cs charset="0" panose="020B0604020202020204" pitchFamily="34" typeface="Arial"/>
                      </a:endParaRPr>
                    </a:p>
                  </a:txBody>
                  <a:tcPr/>
                </a:tc>
                <a:tc>
                  <a:txBody>
                    <a:bodyPr/>
                    <a:lstStyle/>
                    <a:p>
                      <a:r>
                        <a:rPr dirty="0" err="1" lang="en-US" smtClean="0" sz="2800">
                          <a:uFillTx/>
                          <a:latin charset="0" panose="020B0604020202020204" pitchFamily="34" typeface="Arial"/>
                          <a:cs charset="0" panose="020B0604020202020204" pitchFamily="34" typeface="Arial"/>
                          <a:sym charset="2" panose="05000000000000000000" pitchFamily="2" typeface="Wingdings"/>
                        </a:rPr>
                        <a:t>tràn</a:t>
                      </a:r>
                      <a:r>
                        <a:rPr dirty="0" lang="en-US" smtClean="0" sz="2800">
                          <a:uFillTx/>
                          <a:latin charset="0" panose="020B0604020202020204" pitchFamily="34" typeface="Arial"/>
                          <a:cs charset="0" panose="020B0604020202020204" pitchFamily="34" typeface="Arial"/>
                          <a:sym charset="2" panose="05000000000000000000" pitchFamily="2" typeface="Wingdings"/>
                        </a:rPr>
                        <a:t> </a:t>
                      </a:r>
                      <a:r>
                        <a:rPr dirty="0" err="1" lang="en-US" smtClean="0" sz="2800">
                          <a:uFillTx/>
                          <a:latin charset="0" panose="020B0604020202020204" pitchFamily="34" typeface="Arial"/>
                          <a:cs charset="0" panose="020B0604020202020204" pitchFamily="34" typeface="Arial"/>
                          <a:sym charset="2" panose="05000000000000000000" pitchFamily="2" typeface="Wingdings"/>
                        </a:rPr>
                        <a:t>nước</a:t>
                      </a:r>
                      <a:r>
                        <a:rPr dirty="0" lang="en-US" smtClean="0" sz="2800">
                          <a:uFillTx/>
                          <a:latin charset="0" panose="020B0604020202020204" pitchFamily="34" typeface="Arial"/>
                          <a:cs charset="0" panose="020B0604020202020204" pitchFamily="34" typeface="Arial"/>
                          <a:sym charset="2" panose="05000000000000000000" pitchFamily="2" typeface="Wingdings"/>
                        </a:rPr>
                        <a:t> </a:t>
                      </a:r>
                      <a:r>
                        <a:rPr dirty="0" err="1" lang="en-US" smtClean="0" sz="2800">
                          <a:uFillTx/>
                          <a:latin charset="0" panose="020B0604020202020204" pitchFamily="34" typeface="Arial"/>
                          <a:cs charset="0" panose="020B0604020202020204" pitchFamily="34" typeface="Arial"/>
                          <a:sym charset="2" panose="05000000000000000000" pitchFamily="2" typeface="Wingdings"/>
                        </a:rPr>
                        <a:t>tiểu</a:t>
                      </a:r>
                      <a:r>
                        <a:rPr dirty="0" lang="en-US" smtClean="0" sz="2800">
                          <a:uFillTx/>
                          <a:latin charset="0" panose="020B0604020202020204" pitchFamily="34" typeface="Arial"/>
                          <a:cs charset="0" panose="020B0604020202020204" pitchFamily="34" typeface="Arial"/>
                          <a:sym charset="2" panose="05000000000000000000" pitchFamily="2" typeface="Wingdings"/>
                        </a:rPr>
                        <a:t> </a:t>
                      </a:r>
                      <a:r>
                        <a:rPr dirty="0" err="1" lang="en-US" smtClean="0" sz="2800">
                          <a:uFillTx/>
                          <a:latin charset="0" panose="020B0604020202020204" pitchFamily="34" typeface="Arial"/>
                          <a:cs charset="0" panose="020B0604020202020204" pitchFamily="34" typeface="Arial"/>
                          <a:sym charset="2" panose="05000000000000000000" pitchFamily="2" typeface="Wingdings"/>
                        </a:rPr>
                        <a:t>màng</a:t>
                      </a:r>
                      <a:r>
                        <a:rPr dirty="0" lang="en-US" smtClean="0" sz="2800">
                          <a:uFillTx/>
                          <a:latin charset="0" panose="020B0604020202020204" pitchFamily="34" typeface="Arial"/>
                          <a:cs charset="0" panose="020B0604020202020204" pitchFamily="34" typeface="Arial"/>
                          <a:sym charset="2" panose="05000000000000000000" pitchFamily="2" typeface="Wingdings"/>
                        </a:rPr>
                        <a:t> </a:t>
                      </a:r>
                      <a:r>
                        <a:rPr dirty="0" err="1" lang="en-US" smtClean="0" sz="2800">
                          <a:uFillTx/>
                          <a:latin charset="0" panose="020B0604020202020204" pitchFamily="34" typeface="Arial"/>
                          <a:cs charset="0" panose="020B0604020202020204" pitchFamily="34" typeface="Arial"/>
                          <a:sym charset="2" panose="05000000000000000000" pitchFamily="2" typeface="Wingdings"/>
                        </a:rPr>
                        <a:t>phổi</a:t>
                      </a:r>
                      <a:endParaRPr dirty="0" lang="en-US" sz="2800">
                        <a:uFillTx/>
                        <a:latin charset="0" panose="020B0604020202020204" pitchFamily="34" typeface="Arial"/>
                        <a:cs charset="0" panose="020B0604020202020204" pitchFamily="34" typeface="Arial"/>
                      </a:endParaRPr>
                    </a:p>
                  </a:txBody>
                  <a:tcPr/>
                </a:tc>
              </a:tr>
              <a:tr h="575281">
                <a:tc>
                  <a:txBody>
                    <a:bodyPr/>
                    <a:lstStyle/>
                    <a:p>
                      <a:r>
                        <a:rPr dirty="0" err="1" lang="en-US" smtClean="0" sz="2800">
                          <a:uFillTx/>
                          <a:latin charset="0" panose="020B0604020202020204" pitchFamily="34" typeface="Arial"/>
                          <a:cs charset="0" panose="020B0604020202020204" pitchFamily="34" typeface="Arial"/>
                        </a:rPr>
                        <a:t>Mảnh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thức</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ăn</a:t>
                      </a:r>
                      <a:endParaRPr dirty="0" lang="en-US" sz="2800">
                        <a:uFillTx/>
                        <a:latin charset="0" panose="020B0604020202020204" pitchFamily="34" typeface="Arial"/>
                        <a:cs charset="0" panose="020B0604020202020204" pitchFamily="34" typeface="Arial"/>
                      </a:endParaRPr>
                    </a:p>
                  </a:txBody>
                  <a:tcPr/>
                </a:tc>
                <a:tc>
                  <a:txBody>
                    <a:bodyPr/>
                    <a:lstStyle/>
                    <a:p>
                      <a:r>
                        <a:rPr dirty="0" err="1" lang="en-US" smtClean="0" sz="2800">
                          <a:uFillTx/>
                          <a:latin charset="0" panose="020B0604020202020204" pitchFamily="34" typeface="Arial"/>
                          <a:cs charset="0" panose="020B0604020202020204" pitchFamily="34" typeface="Arial"/>
                        </a:rPr>
                        <a:t>Vỡ</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thực</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quản</a:t>
                      </a:r>
                      <a:endParaRPr dirty="0" lang="en-US" sz="2800">
                        <a:uFillTx/>
                        <a:latin charset="0" panose="020B0604020202020204" pitchFamily="34" typeface="Arial"/>
                        <a:cs charset="0" panose="020B0604020202020204" pitchFamily="34" typeface="Arial"/>
                      </a:endParaRPr>
                    </a:p>
                  </a:txBody>
                  <a:tcPr/>
                </a:tc>
              </a:tr>
              <a:tr h="575281">
                <a:tc>
                  <a:txBody>
                    <a:bodyPr/>
                    <a:lstStyle/>
                    <a:p>
                      <a:r>
                        <a:rPr dirty="0" err="1" lang="en-US" smtClean="0" sz="2800">
                          <a:uFillTx/>
                          <a:latin charset="0" panose="020B0604020202020204" pitchFamily="34" typeface="Arial"/>
                          <a:cs charset="0" panose="020B0604020202020204" pitchFamily="34" typeface="Arial"/>
                        </a:rPr>
                        <a:t>Màu</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mật</a:t>
                      </a:r>
                      <a:endParaRPr dirty="0" lang="en-US" sz="2800">
                        <a:uFillTx/>
                        <a:latin charset="0" panose="020B0604020202020204" pitchFamily="34" typeface="Arial"/>
                        <a:cs charset="0" panose="020B0604020202020204" pitchFamily="34" typeface="Arial"/>
                      </a:endParaRPr>
                    </a:p>
                  </a:txBody>
                  <a:tcPr/>
                </a:tc>
                <a:tc>
                  <a:txBody>
                    <a:bodyPr/>
                    <a:lstStyle/>
                    <a:p>
                      <a:r>
                        <a:rPr dirty="0" err="1" lang="en-US" smtClean="0" sz="2800">
                          <a:uFillTx/>
                          <a:latin charset="0" panose="020B0604020202020204" pitchFamily="34" typeface="Arial"/>
                          <a:cs charset="0" panose="020B0604020202020204" pitchFamily="34" typeface="Arial"/>
                        </a:rPr>
                        <a:t>Tràn</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mật</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mp</a:t>
                      </a:r>
                      <a:r>
                        <a:rPr baseline="0" dirty="0" lang="en-US" smtClean="0" sz="2800">
                          <a:uFillTx/>
                          <a:latin charset="0" panose="020B0604020202020204" pitchFamily="34" typeface="Arial"/>
                          <a:cs charset="0" panose="020B0604020202020204" pitchFamily="34" typeface="Arial"/>
                        </a:rPr>
                        <a:t> – </a:t>
                      </a:r>
                      <a:r>
                        <a:rPr baseline="0" dirty="0" err="1" lang="en-US" smtClean="0" sz="2800">
                          <a:uFillTx/>
                          <a:latin charset="0" panose="020B0604020202020204" pitchFamily="34" typeface="Arial"/>
                          <a:cs charset="0" panose="020B0604020202020204" pitchFamily="34" typeface="Arial"/>
                        </a:rPr>
                        <a:t>dò</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mật</a:t>
                      </a:r>
                      <a:endParaRPr dirty="0" lang="en-US" sz="2800">
                        <a:uFillTx/>
                        <a:latin charset="0" panose="020B0604020202020204" pitchFamily="34" typeface="Arial"/>
                        <a:cs charset="0" panose="020B0604020202020204" pitchFamily="34" typeface="Arial"/>
                      </a:endParaRPr>
                    </a:p>
                  </a:txBody>
                  <a:tcPr/>
                </a:tc>
              </a:tr>
              <a:tr h="1049042">
                <a:tc>
                  <a:txBody>
                    <a:bodyPr/>
                    <a:lstStyle/>
                    <a:p>
                      <a:r>
                        <a:rPr dirty="0" err="1" lang="en-US" smtClean="0" sz="2800">
                          <a:uFillTx/>
                          <a:latin charset="0" panose="020B0604020202020204" pitchFamily="34" typeface="Arial"/>
                          <a:cs charset="0" panose="020B0604020202020204" pitchFamily="34" typeface="Arial"/>
                        </a:rPr>
                        <a:t>Sữa</a:t>
                      </a:r>
                      <a:endParaRPr dirty="0" lang="en-US" sz="2800">
                        <a:uFillTx/>
                        <a:latin charset="0" panose="020B0604020202020204" pitchFamily="34" typeface="Arial"/>
                        <a:cs charset="0" panose="020B0604020202020204" pitchFamily="34" typeface="Arial"/>
                      </a:endParaRPr>
                    </a:p>
                  </a:txBody>
                  <a:tcPr/>
                </a:tc>
                <a:tc>
                  <a:txBody>
                    <a:bodyPr/>
                    <a:lstStyle/>
                    <a:p>
                      <a:r>
                        <a:rPr dirty="0" err="1" lang="en-US" smtClean="0" sz="2800">
                          <a:uFillTx/>
                          <a:latin charset="0" panose="020B0604020202020204" pitchFamily="34" typeface="Arial"/>
                          <a:cs charset="0" panose="020B0604020202020204" pitchFamily="34" typeface="Arial"/>
                        </a:rPr>
                        <a:t>Tràn</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dịch</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dưỡng</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trấp</a:t>
                      </a:r>
                      <a:r>
                        <a:rPr baseline="0" dirty="0" lang="en-US" smtClean="0" sz="2800">
                          <a:uFillTx/>
                          <a:latin charset="0" panose="020B0604020202020204" pitchFamily="34" typeface="Arial"/>
                          <a:cs charset="0" panose="020B0604020202020204" pitchFamily="34" typeface="Arial"/>
                        </a:rPr>
                        <a:t> – </a:t>
                      </a:r>
                      <a:r>
                        <a:rPr baseline="0" dirty="0" err="1" lang="en-US" smtClean="0" sz="2800">
                          <a:uFillTx/>
                          <a:latin charset="0" panose="020B0604020202020204" pitchFamily="34" typeface="Arial"/>
                          <a:cs charset="0" panose="020B0604020202020204" pitchFamily="34" typeface="Arial"/>
                        </a:rPr>
                        <a:t>giả</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dưỡng</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trấp</a:t>
                      </a:r>
                      <a:endParaRPr dirty="0" lang="en-US" sz="2800">
                        <a:uFillTx/>
                        <a:latin charset="0" panose="020B0604020202020204" pitchFamily="34" typeface="Arial"/>
                        <a:cs charset="0" panose="020B0604020202020204" pitchFamily="34" typeface="Arial"/>
                      </a:endParaRPr>
                    </a:p>
                  </a:txBody>
                  <a:tcPr/>
                </a:tc>
              </a:tr>
              <a:tr h="646552">
                <a:tc>
                  <a:txBody>
                    <a:bodyPr/>
                    <a:lstStyle/>
                    <a:p>
                      <a:r>
                        <a:rPr dirty="0" err="1" lang="en-US" smtClean="0" sz="2800">
                          <a:uFillTx/>
                          <a:latin charset="0" panose="020B0604020202020204" pitchFamily="34" typeface="Arial"/>
                          <a:cs charset="0" panose="020B0604020202020204" pitchFamily="34" typeface="Arial"/>
                        </a:rPr>
                        <a:t>Dịch</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giống</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sốt</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cá</a:t>
                      </a:r>
                      <a:endParaRPr dirty="0" lang="en-US" sz="2800">
                        <a:uFillTx/>
                        <a:latin charset="0" panose="020B0604020202020204" pitchFamily="34" typeface="Arial"/>
                        <a:cs charset="0" panose="020B0604020202020204" pitchFamily="34" typeface="Arial"/>
                      </a:endParaRPr>
                    </a:p>
                  </a:txBody>
                  <a:tcPr/>
                </a:tc>
                <a:tc>
                  <a:txBody>
                    <a:bodyPr/>
                    <a:lstStyle/>
                    <a:p>
                      <a:r>
                        <a:rPr dirty="0" err="1" lang="en-US" smtClean="0" sz="2800">
                          <a:uFillTx/>
                          <a:latin charset="0" panose="020B0604020202020204" pitchFamily="34" typeface="Arial"/>
                          <a:cs charset="0" panose="020B0604020202020204" pitchFamily="34" typeface="Arial"/>
                        </a:rPr>
                        <a:t>Vỡ</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áp</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xe</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kị</a:t>
                      </a:r>
                      <a:r>
                        <a:rPr baseline="0" dirty="0" lang="en-US" smtClean="0" sz="2800">
                          <a:uFillTx/>
                          <a:latin charset="0" panose="020B0604020202020204" pitchFamily="34" typeface="Arial"/>
                          <a:cs charset="0" panose="020B0604020202020204" pitchFamily="34" typeface="Arial"/>
                        </a:rPr>
                        <a:t> </a:t>
                      </a:r>
                      <a:r>
                        <a:rPr baseline="0" dirty="0" err="1" lang="en-US" smtClean="0" sz="2800">
                          <a:uFillTx/>
                          <a:latin charset="0" panose="020B0604020202020204" pitchFamily="34" typeface="Arial"/>
                          <a:cs charset="0" panose="020B0604020202020204" pitchFamily="34" typeface="Arial"/>
                        </a:rPr>
                        <a:t>khí</a:t>
                      </a:r>
                      <a:endParaRPr dirty="0" lang="en-US" sz="2800">
                        <a:uFillTx/>
                        <a:latin charset="0" panose="020B0604020202020204" pitchFamily="34" typeface="Arial"/>
                        <a:cs charset="0" panose="020B0604020202020204" pitchFamily="34" typeface="Arial"/>
                      </a:endParaRPr>
                    </a:p>
                  </a:txBody>
                  <a:tcPr/>
                </a:tc>
              </a:tr>
            </a:tbl>
          </a:graphicData>
        </a:graphic>
      </p:graphicFrame>
      <p:sp>
        <p:nvSpPr>
          <p:cNvPr xmlns:c="http://schemas.openxmlformats.org/drawingml/2006/chart" xmlns:pic="http://schemas.openxmlformats.org/drawingml/2006/picture" xmlns:dgm="http://schemas.openxmlformats.org/drawingml/2006/diagram" id="3" name="TextBox 2"/>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609600" y="1106269"/>
            <a:ext cx="1875205" cy="646331"/>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err="1" lang="en-US" smtClean="0" sz="3600">
                <a:uFillTx/>
                <a:latin charset="0" panose="020B0604020202020204" pitchFamily="34" typeface="Arial"/>
                <a:cs charset="0" panose="020B0604020202020204" pitchFamily="34" typeface="Arial"/>
              </a:rPr>
              <a:t>Đại</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thể</a:t>
            </a:r>
            <a:endParaRPr dirty="0" lang="en-US" sz="3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479127" y="6488668"/>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
        <p:nvSpPr>
          <p:cNvPr xmlns:c="http://schemas.openxmlformats.org/drawingml/2006/chart" xmlns:pic="http://schemas.openxmlformats.org/drawingml/2006/picture" xmlns:dgm="http://schemas.openxmlformats.org/drawingml/2006/diagram" id="6" name="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323590" y="2499995"/>
            <a:ext cx="5591810" cy="5334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7" name="Rectangle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323590" y="3660775"/>
            <a:ext cx="5591810" cy="5334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8" name="Rectangle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323590" y="4194175"/>
            <a:ext cx="5591810" cy="63627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9" name="Rectangle 8"/>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323590" y="4829810"/>
            <a:ext cx="5591810" cy="105791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10" name="Rectangle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323590" y="5887720"/>
            <a:ext cx="5591810" cy="58928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11" name="Rectangle 10"/>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323590" y="3033395"/>
            <a:ext cx="5591810" cy="62738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xit" presetID="2" presetSubtype="4">
                                  <p:stCondLst>
                                    <p:cond delay="0"/>
                                  </p:stCondLst>
                                  <p:childTnLst>
                                    <p:anim calcmode="lin" valueType="num">
                                      <p:cBhvr additive="base">
                                        <p:cTn dur="500" id="6"/>
                                        <p:tgtEl>
                                          <p:spTgt spid="6"/>
                                        </p:tgtEl>
                                        <p:attrNameLst>
                                          <p:attrName>ppt_x</p:attrName>
                                        </p:attrNameLst>
                                      </p:cBhvr>
                                      <p:tavLst>
                                        <p:tav tm="0">
                                          <p:val>
                                            <p:strVal val="ppt_x"/>
                                          </p:val>
                                        </p:tav>
                                        <p:tav tm="100000">
                                          <p:val>
                                            <p:strVal val="ppt_x"/>
                                          </p:val>
                                        </p:tav>
                                      </p:tavLst>
                                    </p:anim>
                                    <p:anim calcmode="lin" valueType="num">
                                      <p:cBhvr additive="base">
                                        <p:cTn dur="500" id="7"/>
                                        <p:tgtEl>
                                          <p:spTgt spid="6"/>
                                        </p:tgtEl>
                                        <p:attrNameLst>
                                          <p:attrName>ppt_y</p:attrName>
                                        </p:attrNameLst>
                                      </p:cBhvr>
                                      <p:tavLst>
                                        <p:tav tm="0">
                                          <p:val>
                                            <p:strVal val="ppt_y"/>
                                          </p:val>
                                        </p:tav>
                                        <p:tav tm="100000">
                                          <p:val>
                                            <p:strVal val="1+ppt_h/2"/>
                                          </p:val>
                                        </p:tav>
                                      </p:tavLst>
                                    </p:anim>
                                    <p:set>
                                      <p:cBhvr>
                                        <p:cTn dur="1" fill="hold" id="8">
                                          <p:stCondLst>
                                            <p:cond delay="499"/>
                                          </p:stCondLst>
                                        </p:cTn>
                                        <p:tgtEl>
                                          <p:spTgt spid="6"/>
                                        </p:tgtEl>
                                        <p:attrNameLst>
                                          <p:attrName>style.visibility</p:attrName>
                                        </p:attrNameLst>
                                      </p:cBhvr>
                                      <p:to>
                                        <p:strVal val="hidden"/>
                                      </p:to>
                                    </p:set>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xit" presetID="2" presetSubtype="4">
                                  <p:stCondLst>
                                    <p:cond delay="0"/>
                                  </p:stCondLst>
                                  <p:childTnLst>
                                    <p:anim calcmode="lin" valueType="num">
                                      <p:cBhvr additive="base">
                                        <p:cTn dur="500" id="12"/>
                                        <p:tgtEl>
                                          <p:spTgt spid="11"/>
                                        </p:tgtEl>
                                        <p:attrNameLst>
                                          <p:attrName>ppt_x</p:attrName>
                                        </p:attrNameLst>
                                      </p:cBhvr>
                                      <p:tavLst>
                                        <p:tav tm="0">
                                          <p:val>
                                            <p:strVal val="ppt_x"/>
                                          </p:val>
                                        </p:tav>
                                        <p:tav tm="100000">
                                          <p:val>
                                            <p:strVal val="ppt_x"/>
                                          </p:val>
                                        </p:tav>
                                      </p:tavLst>
                                    </p:anim>
                                    <p:anim calcmode="lin" valueType="num">
                                      <p:cBhvr additive="base">
                                        <p:cTn dur="500" id="13"/>
                                        <p:tgtEl>
                                          <p:spTgt spid="11"/>
                                        </p:tgtEl>
                                        <p:attrNameLst>
                                          <p:attrName>ppt_y</p:attrName>
                                        </p:attrNameLst>
                                      </p:cBhvr>
                                      <p:tavLst>
                                        <p:tav tm="0">
                                          <p:val>
                                            <p:strVal val="ppt_y"/>
                                          </p:val>
                                        </p:tav>
                                        <p:tav tm="100000">
                                          <p:val>
                                            <p:strVal val="1+ppt_h/2"/>
                                          </p:val>
                                        </p:tav>
                                      </p:tavLst>
                                    </p:anim>
                                    <p:set>
                                      <p:cBhvr>
                                        <p:cTn dur="1" fill="hold" id="14">
                                          <p:stCondLst>
                                            <p:cond delay="499"/>
                                          </p:stCondLst>
                                        </p:cTn>
                                        <p:tgtEl>
                                          <p:spTgt spid="11"/>
                                        </p:tgtEl>
                                        <p:attrNameLst>
                                          <p:attrName>style.visibility</p:attrName>
                                        </p:attrNameLst>
                                      </p:cBhvr>
                                      <p:to>
                                        <p:strVal val="hidden"/>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xit" presetID="2" presetSubtype="4">
                                  <p:stCondLst>
                                    <p:cond delay="0"/>
                                  </p:stCondLst>
                                  <p:childTnLst>
                                    <p:anim calcmode="lin" valueType="num">
                                      <p:cBhvr additive="base">
                                        <p:cTn dur="500" id="18"/>
                                        <p:tgtEl>
                                          <p:spTgt spid="7"/>
                                        </p:tgtEl>
                                        <p:attrNameLst>
                                          <p:attrName>ppt_x</p:attrName>
                                        </p:attrNameLst>
                                      </p:cBhvr>
                                      <p:tavLst>
                                        <p:tav tm="0">
                                          <p:val>
                                            <p:strVal val="ppt_x"/>
                                          </p:val>
                                        </p:tav>
                                        <p:tav tm="100000">
                                          <p:val>
                                            <p:strVal val="ppt_x"/>
                                          </p:val>
                                        </p:tav>
                                      </p:tavLst>
                                    </p:anim>
                                    <p:anim calcmode="lin" valueType="num">
                                      <p:cBhvr additive="base">
                                        <p:cTn dur="500" id="19"/>
                                        <p:tgtEl>
                                          <p:spTgt spid="7"/>
                                        </p:tgtEl>
                                        <p:attrNameLst>
                                          <p:attrName>ppt_y</p:attrName>
                                        </p:attrNameLst>
                                      </p:cBhvr>
                                      <p:tavLst>
                                        <p:tav tm="0">
                                          <p:val>
                                            <p:strVal val="ppt_y"/>
                                          </p:val>
                                        </p:tav>
                                        <p:tav tm="100000">
                                          <p:val>
                                            <p:strVal val="1+ppt_h/2"/>
                                          </p:val>
                                        </p:tav>
                                      </p:tavLst>
                                    </p:anim>
                                    <p:set>
                                      <p:cBhvr>
                                        <p:cTn dur="1" fill="hold" id="20">
                                          <p:stCondLst>
                                            <p:cond delay="499"/>
                                          </p:stCondLst>
                                        </p:cTn>
                                        <p:tgtEl>
                                          <p:spTgt spid="7"/>
                                        </p:tgtEl>
                                        <p:attrNameLst>
                                          <p:attrName>style.visibility</p:attrName>
                                        </p:attrNameLst>
                                      </p:cBhvr>
                                      <p:to>
                                        <p:strVal val="hidden"/>
                                      </p:to>
                                    </p:se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xit" presetID="2" presetSubtype="4">
                                  <p:stCondLst>
                                    <p:cond delay="0"/>
                                  </p:stCondLst>
                                  <p:childTnLst>
                                    <p:anim calcmode="lin" valueType="num">
                                      <p:cBhvr additive="base">
                                        <p:cTn dur="500" id="24"/>
                                        <p:tgtEl>
                                          <p:spTgt spid="8"/>
                                        </p:tgtEl>
                                        <p:attrNameLst>
                                          <p:attrName>ppt_x</p:attrName>
                                        </p:attrNameLst>
                                      </p:cBhvr>
                                      <p:tavLst>
                                        <p:tav tm="0">
                                          <p:val>
                                            <p:strVal val="ppt_x"/>
                                          </p:val>
                                        </p:tav>
                                        <p:tav tm="100000">
                                          <p:val>
                                            <p:strVal val="ppt_x"/>
                                          </p:val>
                                        </p:tav>
                                      </p:tavLst>
                                    </p:anim>
                                    <p:anim calcmode="lin" valueType="num">
                                      <p:cBhvr additive="base">
                                        <p:cTn dur="500" id="25"/>
                                        <p:tgtEl>
                                          <p:spTgt spid="8"/>
                                        </p:tgtEl>
                                        <p:attrNameLst>
                                          <p:attrName>ppt_y</p:attrName>
                                        </p:attrNameLst>
                                      </p:cBhvr>
                                      <p:tavLst>
                                        <p:tav tm="0">
                                          <p:val>
                                            <p:strVal val="ppt_y"/>
                                          </p:val>
                                        </p:tav>
                                        <p:tav tm="100000">
                                          <p:val>
                                            <p:strVal val="1+ppt_h/2"/>
                                          </p:val>
                                        </p:tav>
                                      </p:tavLst>
                                    </p:anim>
                                    <p:set>
                                      <p:cBhvr>
                                        <p:cTn dur="1" fill="hold" id="26">
                                          <p:stCondLst>
                                            <p:cond delay="499"/>
                                          </p:stCondLst>
                                        </p:cTn>
                                        <p:tgtEl>
                                          <p:spTgt spid="8"/>
                                        </p:tgtEl>
                                        <p:attrNameLst>
                                          <p:attrName>style.visibility</p:attrName>
                                        </p:attrNameLst>
                                      </p:cBhvr>
                                      <p:to>
                                        <p:strVal val="hidden"/>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xit" presetID="2" presetSubtype="4">
                                  <p:stCondLst>
                                    <p:cond delay="0"/>
                                  </p:stCondLst>
                                  <p:childTnLst>
                                    <p:anim calcmode="lin" valueType="num">
                                      <p:cBhvr additive="base">
                                        <p:cTn dur="500" id="30"/>
                                        <p:tgtEl>
                                          <p:spTgt spid="9"/>
                                        </p:tgtEl>
                                        <p:attrNameLst>
                                          <p:attrName>ppt_x</p:attrName>
                                        </p:attrNameLst>
                                      </p:cBhvr>
                                      <p:tavLst>
                                        <p:tav tm="0">
                                          <p:val>
                                            <p:strVal val="ppt_x"/>
                                          </p:val>
                                        </p:tav>
                                        <p:tav tm="100000">
                                          <p:val>
                                            <p:strVal val="ppt_x"/>
                                          </p:val>
                                        </p:tav>
                                      </p:tavLst>
                                    </p:anim>
                                    <p:anim calcmode="lin" valueType="num">
                                      <p:cBhvr additive="base">
                                        <p:cTn dur="500" id="31"/>
                                        <p:tgtEl>
                                          <p:spTgt spid="9"/>
                                        </p:tgtEl>
                                        <p:attrNameLst>
                                          <p:attrName>ppt_y</p:attrName>
                                        </p:attrNameLst>
                                      </p:cBhvr>
                                      <p:tavLst>
                                        <p:tav tm="0">
                                          <p:val>
                                            <p:strVal val="ppt_y"/>
                                          </p:val>
                                        </p:tav>
                                        <p:tav tm="100000">
                                          <p:val>
                                            <p:strVal val="1+ppt_h/2"/>
                                          </p:val>
                                        </p:tav>
                                      </p:tavLst>
                                    </p:anim>
                                    <p:set>
                                      <p:cBhvr>
                                        <p:cTn dur="1" fill="hold" id="32">
                                          <p:stCondLst>
                                            <p:cond delay="499"/>
                                          </p:stCondLst>
                                        </p:cTn>
                                        <p:tgtEl>
                                          <p:spTgt spid="9"/>
                                        </p:tgtEl>
                                        <p:attrNameLst>
                                          <p:attrName>style.visibility</p:attrName>
                                        </p:attrNameLst>
                                      </p:cBhvr>
                                      <p:to>
                                        <p:strVal val="hidden"/>
                                      </p:to>
                                    </p:set>
                                  </p:childTnLst>
                                </p:cTn>
                              </p:par>
                            </p:childTnLst>
                          </p:cTn>
                        </p:par>
                      </p:childTnLst>
                    </p:cTn>
                  </p:par>
                  <p:par>
                    <p:cTn fill="hold" id="33">
                      <p:stCondLst>
                        <p:cond delay="indefinite"/>
                      </p:stCondLst>
                      <p:childTnLst>
                        <p:par>
                          <p:cTn fill="hold" id="34">
                            <p:stCondLst>
                              <p:cond delay="0"/>
                            </p:stCondLst>
                            <p:childTnLst>
                              <p:par>
                                <p:cTn fill="hold" grpId="1" id="35" nodeType="clickEffect" presetClass="exit" presetID="2" presetSubtype="4">
                                  <p:stCondLst>
                                    <p:cond delay="0"/>
                                  </p:stCondLst>
                                  <p:childTnLst>
                                    <p:anim calcmode="lin" valueType="num">
                                      <p:cBhvr additive="base">
                                        <p:cTn dur="500" id="36"/>
                                        <p:tgtEl>
                                          <p:spTgt spid="9"/>
                                        </p:tgtEl>
                                        <p:attrNameLst>
                                          <p:attrName>ppt_x</p:attrName>
                                        </p:attrNameLst>
                                      </p:cBhvr>
                                      <p:tavLst>
                                        <p:tav tm="0">
                                          <p:val>
                                            <p:strVal val="ppt_x"/>
                                          </p:val>
                                        </p:tav>
                                        <p:tav tm="100000">
                                          <p:val>
                                            <p:strVal val="ppt_x"/>
                                          </p:val>
                                        </p:tav>
                                      </p:tavLst>
                                    </p:anim>
                                    <p:anim calcmode="lin" valueType="num">
                                      <p:cBhvr additive="base">
                                        <p:cTn dur="500" id="37"/>
                                        <p:tgtEl>
                                          <p:spTgt spid="9"/>
                                        </p:tgtEl>
                                        <p:attrNameLst>
                                          <p:attrName>ppt_y</p:attrName>
                                        </p:attrNameLst>
                                      </p:cBhvr>
                                      <p:tavLst>
                                        <p:tav tm="0">
                                          <p:val>
                                            <p:strVal val="ppt_y"/>
                                          </p:val>
                                        </p:tav>
                                        <p:tav tm="100000">
                                          <p:val>
                                            <p:strVal val="1+ppt_h/2"/>
                                          </p:val>
                                        </p:tav>
                                      </p:tavLst>
                                    </p:anim>
                                    <p:set>
                                      <p:cBhvr>
                                        <p:cTn dur="1" fill="hold" id="38">
                                          <p:stCondLst>
                                            <p:cond delay="499"/>
                                          </p:stCondLst>
                                        </p:cTn>
                                        <p:tgtEl>
                                          <p:spTgt spid="9"/>
                                        </p:tgtEl>
                                        <p:attrNameLst>
                                          <p:attrName>style.visibility</p:attrName>
                                        </p:attrNameLst>
                                      </p:cBhvr>
                                      <p:to>
                                        <p:strVal val="hidden"/>
                                      </p:to>
                                    </p:set>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xit" presetID="2" presetSubtype="4">
                                  <p:stCondLst>
                                    <p:cond delay="0"/>
                                  </p:stCondLst>
                                  <p:childTnLst>
                                    <p:anim calcmode="lin" valueType="num">
                                      <p:cBhvr additive="base">
                                        <p:cTn dur="500" id="42"/>
                                        <p:tgtEl>
                                          <p:spTgt spid="10"/>
                                        </p:tgtEl>
                                        <p:attrNameLst>
                                          <p:attrName>ppt_x</p:attrName>
                                        </p:attrNameLst>
                                      </p:cBhvr>
                                      <p:tavLst>
                                        <p:tav tm="0">
                                          <p:val>
                                            <p:strVal val="ppt_x"/>
                                          </p:val>
                                        </p:tav>
                                        <p:tav tm="100000">
                                          <p:val>
                                            <p:strVal val="ppt_x"/>
                                          </p:val>
                                        </p:tav>
                                      </p:tavLst>
                                    </p:anim>
                                    <p:anim calcmode="lin" valueType="num">
                                      <p:cBhvr additive="base">
                                        <p:cTn dur="500" id="43"/>
                                        <p:tgtEl>
                                          <p:spTgt spid="10"/>
                                        </p:tgtEl>
                                        <p:attrNameLst>
                                          <p:attrName>ppt_y</p:attrName>
                                        </p:attrNameLst>
                                      </p:cBhvr>
                                      <p:tavLst>
                                        <p:tav tm="0">
                                          <p:val>
                                            <p:strVal val="ppt_y"/>
                                          </p:val>
                                        </p:tav>
                                        <p:tav tm="100000">
                                          <p:val>
                                            <p:strVal val="1+ppt_h/2"/>
                                          </p:val>
                                        </p:tav>
                                      </p:tavLst>
                                    </p:anim>
                                    <p:set>
                                      <p:cBhvr>
                                        <p:cTn dur="1" fill="hold" id="44">
                                          <p:stCondLst>
                                            <p:cond delay="499"/>
                                          </p:stCondLst>
                                        </p:cTn>
                                        <p:tgtEl>
                                          <p:spTgt spid="10"/>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animBg="1" grpId="0" spid="6"/>
      <p:bldP advAuto="4294967295" animBg="1" grpId="0" spid="7"/>
      <p:bldP advAuto="4294967295" animBg="1" grpId="0" spid="8"/>
      <p:bldP advAuto="4294967295" animBg="1" bldLvl="0" grpId="0" spid="9"/>
      <p:bldP advAuto="4294967295" animBg="1" bldLvl="0" grpId="1" spid="9"/>
      <p:bldP advAuto="4294967295" animBg="1" grpId="0" spid="10"/>
      <p:bldP advAuto="4294967295" animBg="1" grpId="0" spid="11"/>
    </p:bldLst>
  </p:timing>
</p:sld>
</file>

<file path=ppt/slides/slide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Nội</a:t>
            </a:r>
            <a:r>
              <a:rPr dirty="0" lang="en-US" smtClean="0">
                <a:uFillTx/>
              </a:rPr>
              <a:t> Dung</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Tiếp</a:t>
            </a:r>
            <a:r>
              <a:rPr dirty="0" lang="en-US" smtClean="0">
                <a:uFillTx/>
              </a:rPr>
              <a:t> </a:t>
            </a:r>
            <a:r>
              <a:rPr dirty="0" err="1" lang="en-US" smtClean="0">
                <a:uFillTx/>
              </a:rPr>
              <a:t>cận</a:t>
            </a:r>
            <a:r>
              <a:rPr dirty="0" lang="en-US" smtClean="0">
                <a:uFillTx/>
              </a:rPr>
              <a:t> </a:t>
            </a:r>
            <a:r>
              <a:rPr dirty="0" err="1" lang="en-US" smtClean="0">
                <a:uFillTx/>
              </a:rPr>
              <a:t>tràn</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endParaRPr dirty="0" lang="en-US" smtClean="0">
              <a:uFillTx/>
            </a:endParaRPr>
          </a:p>
          <a:p>
            <a:r>
              <a:rPr dirty="0" err="1" lang="en-US" smtClean="0">
                <a:uFillTx/>
              </a:rPr>
              <a:t>Dịch</a:t>
            </a:r>
            <a:r>
              <a:rPr dirty="0" lang="en-US" smtClean="0">
                <a:uFillTx/>
              </a:rPr>
              <a:t> </a:t>
            </a:r>
            <a:r>
              <a:rPr dirty="0" err="1" lang="en-US" smtClean="0">
                <a:uFillTx/>
              </a:rPr>
              <a:t>thấm</a:t>
            </a:r>
            <a:r>
              <a:rPr dirty="0" lang="en-US" smtClean="0">
                <a:uFillTx/>
              </a:rPr>
              <a:t>? </a:t>
            </a:r>
            <a:r>
              <a:rPr dirty="0" err="1" lang="en-US" smtClean="0">
                <a:uFillTx/>
              </a:rPr>
              <a:t>Dịch</a:t>
            </a:r>
            <a:r>
              <a:rPr dirty="0" lang="en-US" smtClean="0">
                <a:uFillTx/>
              </a:rPr>
              <a:t> </a:t>
            </a:r>
            <a:r>
              <a:rPr dirty="0" err="1" lang="en-US" smtClean="0">
                <a:uFillTx/>
              </a:rPr>
              <a:t>tiết</a:t>
            </a:r>
            <a:r>
              <a:rPr dirty="0" lang="en-US" smtClean="0">
                <a:uFillTx/>
              </a:rPr>
              <a:t>? </a:t>
            </a:r>
            <a:r>
              <a:rPr dirty="0" err="1" lang="en-US" smtClean="0">
                <a:uFillTx/>
              </a:rPr>
              <a:t>Tiêu</a:t>
            </a:r>
            <a:r>
              <a:rPr dirty="0" lang="en-US" smtClean="0">
                <a:uFillTx/>
              </a:rPr>
              <a:t> </a:t>
            </a:r>
            <a:r>
              <a:rPr dirty="0" err="1" lang="en-US" smtClean="0">
                <a:uFillTx/>
              </a:rPr>
              <a:t>chẩn</a:t>
            </a:r>
            <a:r>
              <a:rPr dirty="0" lang="en-US" smtClean="0">
                <a:uFillTx/>
              </a:rPr>
              <a:t> Light’s</a:t>
            </a:r>
          </a:p>
          <a:p>
            <a:r>
              <a:rPr dirty="0" err="1" lang="en-US" smtClean="0">
                <a:uFillTx/>
              </a:rPr>
              <a:t>Tràn</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r>
              <a:rPr dirty="0" lang="en-US" smtClean="0">
                <a:uFillTx/>
              </a:rPr>
              <a:t> </a:t>
            </a:r>
            <a:r>
              <a:rPr dirty="0" err="1" lang="en-US" smtClean="0">
                <a:uFillTx/>
              </a:rPr>
              <a:t>dịch</a:t>
            </a:r>
            <a:r>
              <a:rPr dirty="0" lang="en-US" smtClean="0">
                <a:uFillTx/>
              </a:rPr>
              <a:t> </a:t>
            </a:r>
            <a:r>
              <a:rPr dirty="0" err="1" lang="en-US" smtClean="0">
                <a:uFillTx/>
              </a:rPr>
              <a:t>thấm</a:t>
            </a:r>
            <a:r>
              <a:rPr dirty="0" lang="en-US" smtClean="0">
                <a:uFillTx/>
              </a:rPr>
              <a:t> – </a:t>
            </a:r>
            <a:r>
              <a:rPr dirty="0" err="1" lang="en-US" smtClean="0">
                <a:uFillTx/>
              </a:rPr>
              <a:t>nguyên</a:t>
            </a:r>
            <a:r>
              <a:rPr dirty="0" lang="en-US" smtClean="0">
                <a:uFillTx/>
              </a:rPr>
              <a:t> </a:t>
            </a:r>
            <a:r>
              <a:rPr dirty="0" err="1" lang="en-US" smtClean="0">
                <a:uFillTx/>
              </a:rPr>
              <a:t>nhân</a:t>
            </a:r>
            <a:endParaRPr dirty="0" lang="en-US" smtClean="0">
              <a:uFillTx/>
            </a:endParaRPr>
          </a:p>
          <a:p>
            <a:r>
              <a:rPr dirty="0" err="1" lang="en-US">
                <a:uFillTx/>
              </a:rPr>
              <a:t>Tràn</a:t>
            </a:r>
            <a:r>
              <a:rPr dirty="0" lang="en-US">
                <a:uFillTx/>
              </a:rPr>
              <a:t> </a:t>
            </a:r>
            <a:r>
              <a:rPr dirty="0" err="1" lang="en-US">
                <a:uFillTx/>
              </a:rPr>
              <a:t>dịch</a:t>
            </a:r>
            <a:r>
              <a:rPr dirty="0" lang="en-US">
                <a:uFillTx/>
              </a:rPr>
              <a:t> </a:t>
            </a:r>
            <a:r>
              <a:rPr dirty="0" err="1" lang="en-US" smtClean="0">
                <a:uFillTx/>
              </a:rPr>
              <a:t>màng</a:t>
            </a:r>
            <a:r>
              <a:rPr dirty="0" lang="en-US" smtClean="0">
                <a:uFillTx/>
              </a:rPr>
              <a:t> </a:t>
            </a:r>
            <a:r>
              <a:rPr dirty="0" err="1" lang="en-US">
                <a:uFillTx/>
              </a:rPr>
              <a:t>phổi</a:t>
            </a:r>
            <a:r>
              <a:rPr dirty="0" lang="en-US">
                <a:uFillTx/>
              </a:rPr>
              <a:t> </a:t>
            </a:r>
            <a:r>
              <a:rPr dirty="0" err="1" lang="en-US">
                <a:uFillTx/>
              </a:rPr>
              <a:t>dịch</a:t>
            </a:r>
            <a:r>
              <a:rPr dirty="0" lang="en-US">
                <a:uFillTx/>
              </a:rPr>
              <a:t> </a:t>
            </a:r>
            <a:r>
              <a:rPr dirty="0" err="1" lang="en-US" smtClean="0">
                <a:uFillTx/>
              </a:rPr>
              <a:t>tiết</a:t>
            </a:r>
            <a:r>
              <a:rPr dirty="0" lang="en-US" smtClean="0">
                <a:uFillTx/>
              </a:rPr>
              <a:t> </a:t>
            </a:r>
            <a:r>
              <a:rPr dirty="0" lang="en-US">
                <a:uFillTx/>
              </a:rPr>
              <a:t>– </a:t>
            </a:r>
            <a:r>
              <a:rPr dirty="0" err="1" lang="en-US">
                <a:uFillTx/>
              </a:rPr>
              <a:t>nguyên</a:t>
            </a:r>
            <a:r>
              <a:rPr dirty="0" lang="en-US">
                <a:uFillTx/>
              </a:rPr>
              <a:t> </a:t>
            </a:r>
            <a:r>
              <a:rPr dirty="0" err="1" lang="en-US">
                <a:uFillTx/>
              </a:rPr>
              <a:t>nhân</a:t>
            </a:r>
            <a:endParaRPr dirty="0" lang="en-US">
              <a:uFillTx/>
            </a:endParaRPr>
          </a:p>
          <a:p>
            <a:r>
              <a:rPr dirty="0" err="1" lang="en-US" smtClean="0">
                <a:uFillTx/>
              </a:rPr>
              <a:t>Phân</a:t>
            </a:r>
            <a:r>
              <a:rPr dirty="0" lang="en-US" smtClean="0">
                <a:uFillTx/>
              </a:rPr>
              <a:t> </a:t>
            </a:r>
            <a:r>
              <a:rPr dirty="0" err="1" lang="en-US" smtClean="0">
                <a:uFillTx/>
              </a:rPr>
              <a:t>tích</a:t>
            </a:r>
            <a:r>
              <a:rPr dirty="0" lang="en-US" smtClean="0">
                <a:uFillTx/>
              </a:rPr>
              <a:t> </a:t>
            </a:r>
            <a:r>
              <a:rPr dirty="0" err="1" lang="en-US" smtClean="0">
                <a:uFillTx/>
              </a:rPr>
              <a:t>kết</a:t>
            </a:r>
            <a:r>
              <a:rPr dirty="0" lang="en-US" smtClean="0">
                <a:uFillTx/>
              </a:rPr>
              <a:t> </a:t>
            </a:r>
            <a:r>
              <a:rPr dirty="0" err="1" lang="en-US" smtClean="0">
                <a:uFillTx/>
              </a:rPr>
              <a:t>quả</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3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102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3"/>
          <a:srcRect/>
          <a:stretch>
            <a:fillRect/>
          </a:stretch>
        </p:blipFill>
        <p:spPr xmlns:c="http://schemas.openxmlformats.org/drawingml/2006/chart" xmlns:pic="http://schemas.openxmlformats.org/drawingml/2006/picture" xmlns:dgm="http://schemas.openxmlformats.org/drawingml/2006/diagram" bwMode="auto">
          <a:xfrm>
            <a:off x="-1" y="-1"/>
            <a:ext cx="6705601" cy="6377499"/>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381000" y="6419395"/>
            <a:ext cx="5833713"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Text book of pleural disease, 2nd, </a:t>
            </a:r>
            <a:r>
              <a:rPr dirty="0" lang="en-US">
                <a:uFillTx/>
              </a:rPr>
              <a:t>R</a:t>
            </a:r>
            <a:r>
              <a:rPr dirty="0" lang="en-US" smtClean="0">
                <a:uFillTx/>
              </a:rPr>
              <a:t>ichard </a:t>
            </a:r>
            <a:r>
              <a:rPr dirty="0" err="1" lang="en-US" smtClean="0">
                <a:uFillTx/>
              </a:rPr>
              <a:t>W.Light</a:t>
            </a:r>
            <a:r>
              <a:rPr dirty="0" lang="en-US" smtClean="0">
                <a:uFillTx/>
              </a:rPr>
              <a:t>, 2008 </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sld>
</file>

<file path=ppt/slides/slide3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latin charset="0" panose="020B0604020202020204" pitchFamily="34" typeface="Arial"/>
                <a:cs charset="0" panose="020B0604020202020204" pitchFamily="34" typeface="Arial"/>
              </a:rPr>
              <a:t>Phân</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Tích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err="1" lang="en-US">
                <a:uFillTx/>
              </a:rPr>
              <a:t>Dịch</a:t>
            </a:r>
            <a:r>
              <a:rPr dirty="0" lang="en-US">
                <a:uFillTx/>
              </a:rPr>
              <a:t> </a:t>
            </a:r>
            <a:r>
              <a:rPr dirty="0" err="1" lang="en-US">
                <a:uFillTx/>
              </a:rPr>
              <a:t>đục</a:t>
            </a:r>
            <a:r>
              <a:rPr dirty="0" lang="en-US">
                <a:uFillTx/>
              </a:rPr>
              <a:t>: quay li </a:t>
            </a:r>
            <a:r>
              <a:rPr dirty="0" err="1" lang="en-US">
                <a:uFillTx/>
              </a:rPr>
              <a:t>tâm</a:t>
            </a:r>
            <a:r>
              <a:rPr dirty="0" lang="en-US">
                <a:uFillTx/>
              </a:rPr>
              <a:t> </a:t>
            </a:r>
            <a:r>
              <a:rPr dirty="0" err="1" lang="en-US">
                <a:uFillTx/>
              </a:rPr>
              <a:t>để</a:t>
            </a:r>
            <a:r>
              <a:rPr dirty="0" lang="en-US">
                <a:uFillTx/>
              </a:rPr>
              <a:t> </a:t>
            </a:r>
            <a:r>
              <a:rPr dirty="0" err="1" lang="en-US">
                <a:uFillTx/>
              </a:rPr>
              <a:t>phân</a:t>
            </a:r>
            <a:r>
              <a:rPr dirty="0" lang="en-US">
                <a:uFillTx/>
              </a:rPr>
              <a:t> </a:t>
            </a:r>
            <a:r>
              <a:rPr dirty="0" err="1" lang="en-US">
                <a:uFillTx/>
              </a:rPr>
              <a:t>biệt</a:t>
            </a:r>
            <a:r>
              <a:rPr dirty="0" lang="en-US">
                <a:uFillTx/>
              </a:rPr>
              <a:t> </a:t>
            </a:r>
            <a:r>
              <a:rPr b="1" dirty="0" err="1" lang="en-US">
                <a:uFillTx/>
              </a:rPr>
              <a:t>tràn</a:t>
            </a:r>
            <a:r>
              <a:rPr b="1" dirty="0" lang="en-US">
                <a:uFillTx/>
              </a:rPr>
              <a:t> </a:t>
            </a:r>
            <a:r>
              <a:rPr b="1" dirty="0" err="1" lang="en-US">
                <a:uFillTx/>
              </a:rPr>
              <a:t>mủ</a:t>
            </a:r>
            <a:r>
              <a:rPr b="1" dirty="0" lang="en-US">
                <a:uFillTx/>
              </a:rPr>
              <a:t> </a:t>
            </a:r>
            <a:r>
              <a:rPr b="1" dirty="0" err="1" lang="en-US">
                <a:uFillTx/>
              </a:rPr>
              <a:t>màng</a:t>
            </a:r>
            <a:r>
              <a:rPr b="1" dirty="0" lang="en-US">
                <a:uFillTx/>
              </a:rPr>
              <a:t> </a:t>
            </a:r>
            <a:r>
              <a:rPr b="1" dirty="0" err="1" lang="en-US">
                <a:uFillTx/>
              </a:rPr>
              <a:t>phổi</a:t>
            </a:r>
            <a:r>
              <a:rPr dirty="0" lang="en-US">
                <a:uFillTx/>
              </a:rPr>
              <a:t> </a:t>
            </a:r>
            <a:r>
              <a:rPr dirty="0" err="1" lang="en-US">
                <a:uFillTx/>
              </a:rPr>
              <a:t>và</a:t>
            </a:r>
            <a:r>
              <a:rPr dirty="0" lang="en-US">
                <a:uFillTx/>
              </a:rPr>
              <a:t> </a:t>
            </a:r>
            <a:r>
              <a:rPr b="1" dirty="0" err="1" lang="en-US">
                <a:uFillTx/>
              </a:rPr>
              <a:t>tràn</a:t>
            </a:r>
            <a:r>
              <a:rPr b="1" dirty="0" lang="en-US">
                <a:uFillTx/>
              </a:rPr>
              <a:t> </a:t>
            </a:r>
            <a:r>
              <a:rPr b="1" dirty="0" err="1" lang="en-US">
                <a:uFillTx/>
              </a:rPr>
              <a:t>dịch</a:t>
            </a:r>
            <a:r>
              <a:rPr b="1" dirty="0" lang="en-US">
                <a:uFillTx/>
              </a:rPr>
              <a:t> </a:t>
            </a:r>
            <a:r>
              <a:rPr b="1" dirty="0" err="1" lang="en-US">
                <a:uFillTx/>
              </a:rPr>
              <a:t>dưỡng</a:t>
            </a:r>
            <a:r>
              <a:rPr b="1" dirty="0" lang="en-US">
                <a:uFillTx/>
              </a:rPr>
              <a:t> </a:t>
            </a:r>
            <a:r>
              <a:rPr b="1" dirty="0" err="1" lang="en-US">
                <a:uFillTx/>
              </a:rPr>
              <a:t>trấp</a:t>
            </a:r>
            <a:r>
              <a:rPr dirty="0" lang="en-US">
                <a:uFillTx/>
              </a:rPr>
              <a:t>, </a:t>
            </a:r>
            <a:r>
              <a:rPr b="1" dirty="0" err="1" lang="en-US">
                <a:uFillTx/>
              </a:rPr>
              <a:t>giả</a:t>
            </a:r>
            <a:r>
              <a:rPr b="1" dirty="0" lang="en-US">
                <a:uFillTx/>
              </a:rPr>
              <a:t> </a:t>
            </a:r>
            <a:r>
              <a:rPr b="1" dirty="0" err="1" lang="en-US">
                <a:uFillTx/>
              </a:rPr>
              <a:t>dưỡng</a:t>
            </a:r>
            <a:r>
              <a:rPr b="1" dirty="0" lang="en-US">
                <a:uFillTx/>
              </a:rPr>
              <a:t> </a:t>
            </a:r>
            <a:r>
              <a:rPr b="1" dirty="0" err="1" lang="en-US">
                <a:uFillTx/>
              </a:rPr>
              <a:t>trấp</a:t>
            </a:r>
            <a:endParaRPr b="1" dirty="0" lang="en-US">
              <a:uFillTx/>
            </a:endParaRPr>
          </a:p>
          <a:p>
            <a:pPr lvl="1"/>
            <a:r>
              <a:rPr dirty="0" lang="en-US">
                <a:uFillTx/>
              </a:rPr>
              <a:t>Ly </a:t>
            </a:r>
            <a:r>
              <a:rPr dirty="0" err="1" lang="en-US">
                <a:uFillTx/>
              </a:rPr>
              <a:t>tâm</a:t>
            </a:r>
            <a:r>
              <a:rPr dirty="0" lang="en-US">
                <a:uFillTx/>
              </a:rPr>
              <a:t>: </a:t>
            </a:r>
            <a:r>
              <a:rPr dirty="0" err="1" lang="en-US">
                <a:uFillTx/>
              </a:rPr>
              <a:t>phần</a:t>
            </a:r>
            <a:r>
              <a:rPr dirty="0" lang="en-US">
                <a:uFillTx/>
              </a:rPr>
              <a:t> </a:t>
            </a:r>
            <a:r>
              <a:rPr dirty="0" err="1" lang="en-US">
                <a:uFillTx/>
              </a:rPr>
              <a:t>trên</a:t>
            </a:r>
            <a:r>
              <a:rPr dirty="0" lang="en-US">
                <a:uFillTx/>
              </a:rPr>
              <a:t> </a:t>
            </a:r>
            <a:r>
              <a:rPr dirty="0" err="1" lang="en-US">
                <a:uFillTx/>
              </a:rPr>
              <a:t>trong</a:t>
            </a:r>
            <a:r>
              <a:rPr dirty="0" lang="en-US">
                <a:uFillTx/>
                <a:sym charset="2" panose="05000000000000000000" pitchFamily="2" typeface="Wingdings"/>
              </a:rPr>
              <a:t> </a:t>
            </a:r>
            <a:r>
              <a:rPr dirty="0" err="1" lang="en-US">
                <a:uFillTx/>
                <a:sym charset="2" panose="05000000000000000000" pitchFamily="2" typeface="Wingdings"/>
              </a:rPr>
              <a:t>mủ</a:t>
            </a:r>
            <a:r>
              <a:rPr dirty="0" lang="en-US">
                <a:uFillTx/>
                <a:sym charset="2" panose="05000000000000000000" pitchFamily="2" typeface="Wingdings"/>
              </a:rPr>
              <a:t> </a:t>
            </a:r>
            <a:r>
              <a:rPr dirty="0" err="1" lang="en-US">
                <a:uFillTx/>
                <a:sym charset="2" panose="05000000000000000000" pitchFamily="2" typeface="Wingdings"/>
              </a:rPr>
              <a:t>màng</a:t>
            </a:r>
            <a:r>
              <a:rPr dirty="0" lang="en-US">
                <a:uFillTx/>
                <a:sym charset="2" panose="05000000000000000000" pitchFamily="2" typeface="Wingdings"/>
              </a:rPr>
              <a:t> </a:t>
            </a:r>
            <a:r>
              <a:rPr dirty="0" err="1" lang="en-US">
                <a:uFillTx/>
                <a:sym charset="2" panose="05000000000000000000" pitchFamily="2" typeface="Wingdings"/>
              </a:rPr>
              <a:t>phổi</a:t>
            </a:r>
            <a:r>
              <a:rPr dirty="0" lang="en-US">
                <a:uFillTx/>
                <a:sym charset="2" panose="05000000000000000000" pitchFamily="2" typeface="Wingdings"/>
              </a:rPr>
              <a:t> (do </a:t>
            </a:r>
            <a:r>
              <a:rPr dirty="0" err="1" lang="en-US">
                <a:uFillTx/>
                <a:sym charset="2" panose="05000000000000000000" pitchFamily="2" typeface="Wingdings"/>
              </a:rPr>
              <a:t>mảnh</a:t>
            </a:r>
            <a:r>
              <a:rPr dirty="0" lang="en-US">
                <a:uFillTx/>
                <a:sym charset="2" panose="05000000000000000000" pitchFamily="2" typeface="Wingdings"/>
              </a:rPr>
              <a:t> </a:t>
            </a:r>
            <a:r>
              <a:rPr dirty="0" err="1" lang="en-US">
                <a:uFillTx/>
                <a:sym charset="2" panose="05000000000000000000" pitchFamily="2" typeface="Wingdings"/>
              </a:rPr>
              <a:t>vỡ</a:t>
            </a:r>
            <a:r>
              <a:rPr dirty="0" lang="en-US">
                <a:uFillTx/>
                <a:sym charset="2" panose="05000000000000000000" pitchFamily="2" typeface="Wingdings"/>
              </a:rPr>
              <a:t> </a:t>
            </a:r>
            <a:r>
              <a:rPr dirty="0" err="1" lang="en-US">
                <a:uFillTx/>
                <a:sym charset="2" panose="05000000000000000000" pitchFamily="2" typeface="Wingdings"/>
              </a:rPr>
              <a:t>tế</a:t>
            </a:r>
            <a:r>
              <a:rPr dirty="0" lang="en-US">
                <a:uFillTx/>
                <a:sym charset="2" panose="05000000000000000000" pitchFamily="2" typeface="Wingdings"/>
              </a:rPr>
              <a:t> </a:t>
            </a:r>
            <a:r>
              <a:rPr dirty="0" err="1" lang="en-US">
                <a:uFillTx/>
                <a:sym charset="2" panose="05000000000000000000" pitchFamily="2" typeface="Wingdings"/>
              </a:rPr>
              <a:t>bào</a:t>
            </a:r>
            <a:r>
              <a:rPr dirty="0" lang="en-US">
                <a:uFillTx/>
                <a:sym charset="2" panose="05000000000000000000" pitchFamily="2" typeface="Wingdings"/>
              </a:rPr>
              <a:t>)</a:t>
            </a:r>
          </a:p>
          <a:p>
            <a:pPr lvl="1"/>
            <a:r>
              <a:rPr dirty="0" lang="en-US">
                <a:uFillTx/>
                <a:sym charset="2" panose="05000000000000000000" pitchFamily="2" typeface="Wingdings"/>
              </a:rPr>
              <a:t>Ly </a:t>
            </a:r>
            <a:r>
              <a:rPr dirty="0" err="1" lang="en-US">
                <a:uFillTx/>
                <a:sym charset="2" panose="05000000000000000000" pitchFamily="2" typeface="Wingdings"/>
              </a:rPr>
              <a:t>tâm</a:t>
            </a:r>
            <a:r>
              <a:rPr dirty="0" lang="en-US">
                <a:uFillTx/>
                <a:sym charset="2" panose="05000000000000000000" pitchFamily="2" typeface="Wingdings"/>
              </a:rPr>
              <a:t>  </a:t>
            </a:r>
            <a:r>
              <a:rPr dirty="0" err="1" lang="en-US">
                <a:uFillTx/>
                <a:sym charset="2" panose="05000000000000000000" pitchFamily="2" typeface="Wingdings"/>
              </a:rPr>
              <a:t>vẫn</a:t>
            </a:r>
            <a:r>
              <a:rPr dirty="0" lang="en-US">
                <a:uFillTx/>
                <a:sym charset="2" panose="05000000000000000000" pitchFamily="2" typeface="Wingdings"/>
              </a:rPr>
              <a:t> </a:t>
            </a:r>
            <a:r>
              <a:rPr dirty="0" err="1" lang="en-US">
                <a:uFillTx/>
                <a:sym charset="2" panose="05000000000000000000" pitchFamily="2" typeface="Wingdings"/>
              </a:rPr>
              <a:t>đục</a:t>
            </a:r>
            <a:r>
              <a:rPr dirty="0" lang="en-US">
                <a:uFillTx/>
                <a:sym charset="2" panose="05000000000000000000" pitchFamily="2" typeface="Wingdings"/>
              </a:rPr>
              <a:t>  </a:t>
            </a:r>
            <a:r>
              <a:rPr dirty="0" err="1" lang="en-US">
                <a:uFillTx/>
                <a:sym charset="2" panose="05000000000000000000" pitchFamily="2" typeface="Wingdings"/>
              </a:rPr>
              <a:t>dưỡng</a:t>
            </a:r>
            <a:r>
              <a:rPr dirty="0" lang="en-US">
                <a:uFillTx/>
                <a:sym charset="2" panose="05000000000000000000" pitchFamily="2" typeface="Wingdings"/>
              </a:rPr>
              <a:t> </a:t>
            </a:r>
            <a:r>
              <a:rPr dirty="0" err="1" lang="en-US">
                <a:uFillTx/>
                <a:sym charset="2" panose="05000000000000000000" pitchFamily="2" typeface="Wingdings"/>
              </a:rPr>
              <a:t>trấp</a:t>
            </a:r>
            <a:endParaRPr dirty="0" lang="en-US">
              <a:uFillTx/>
            </a:endParaRPr>
          </a:p>
          <a:p>
            <a:r>
              <a:rPr dirty="0" err="1" lang="en-US" smtClean="0">
                <a:uFillTx/>
                <a:sym charset="2" panose="05000000000000000000" pitchFamily="2" typeface="Wingdings"/>
              </a:rPr>
              <a:t>Máu</a:t>
            </a:r>
            <a:r>
              <a:rPr dirty="0" lang="en-US" smtClean="0">
                <a:uFillTx/>
                <a:sym charset="2" panose="05000000000000000000" pitchFamily="2" typeface="Wingdings"/>
              </a:rPr>
              <a:t> </a:t>
            </a:r>
            <a:r>
              <a:rPr dirty="0" err="1" lang="en-US">
                <a:uFillTx/>
                <a:sym charset="2" panose="05000000000000000000" pitchFamily="2" typeface="Wingdings"/>
              </a:rPr>
              <a:t>đại</a:t>
            </a:r>
            <a:r>
              <a:rPr dirty="0" lang="en-US">
                <a:uFillTx/>
                <a:sym charset="2" panose="05000000000000000000" pitchFamily="2" typeface="Wingdings"/>
              </a:rPr>
              <a:t> </a:t>
            </a:r>
            <a:r>
              <a:rPr dirty="0" err="1" lang="en-US">
                <a:uFillTx/>
                <a:sym charset="2" panose="05000000000000000000" pitchFamily="2" typeface="Wingdings"/>
              </a:rPr>
              <a:t>thể</a:t>
            </a:r>
            <a:r>
              <a:rPr b="1" dirty="0" lang="en-US">
                <a:uFillTx/>
                <a:sym charset="2" panose="05000000000000000000" pitchFamily="2" typeface="Wingdings"/>
              </a:rPr>
              <a:t>: </a:t>
            </a:r>
            <a:r>
              <a:rPr b="1" dirty="0" err="1" lang="en-US">
                <a:uFillTx/>
                <a:sym charset="2" panose="05000000000000000000" pitchFamily="2" typeface="Wingdings"/>
              </a:rPr>
              <a:t>ác</a:t>
            </a:r>
            <a:r>
              <a:rPr b="1" dirty="0" lang="en-US">
                <a:uFillTx/>
                <a:sym charset="2" panose="05000000000000000000" pitchFamily="2" typeface="Wingdings"/>
              </a:rPr>
              <a:t> </a:t>
            </a:r>
            <a:r>
              <a:rPr b="1" dirty="0" err="1" lang="en-US">
                <a:uFillTx/>
                <a:sym charset="2" panose="05000000000000000000" pitchFamily="2" typeface="Wingdings"/>
              </a:rPr>
              <a:t>tính</a:t>
            </a:r>
            <a:r>
              <a:rPr dirty="0" lang="en-US">
                <a:uFillTx/>
                <a:sym charset="2" panose="05000000000000000000" pitchFamily="2" typeface="Wingdings"/>
              </a:rPr>
              <a:t>, </a:t>
            </a:r>
            <a:r>
              <a:rPr b="1" dirty="0" lang="en-US">
                <a:uFillTx/>
                <a:sym charset="2" panose="05000000000000000000" pitchFamily="2" typeface="Wingdings"/>
              </a:rPr>
              <a:t>PE</a:t>
            </a:r>
            <a:r>
              <a:rPr dirty="0" lang="en-US">
                <a:uFillTx/>
                <a:sym charset="2" panose="05000000000000000000" pitchFamily="2" typeface="Wingdings"/>
              </a:rPr>
              <a:t> </a:t>
            </a:r>
            <a:r>
              <a:rPr dirty="0" err="1" lang="en-US">
                <a:uFillTx/>
                <a:sym charset="2" panose="05000000000000000000" pitchFamily="2" typeface="Wingdings"/>
              </a:rPr>
              <a:t>với</a:t>
            </a:r>
            <a:r>
              <a:rPr dirty="0" lang="en-US">
                <a:uFillTx/>
                <a:sym charset="2" panose="05000000000000000000" pitchFamily="2" typeface="Wingdings"/>
              </a:rPr>
              <a:t> </a:t>
            </a:r>
            <a:r>
              <a:rPr dirty="0" err="1" lang="en-US">
                <a:uFillTx/>
                <a:sym charset="2" panose="05000000000000000000" pitchFamily="2" typeface="Wingdings"/>
              </a:rPr>
              <a:t>nhồi</a:t>
            </a:r>
            <a:r>
              <a:rPr dirty="0" lang="en-US">
                <a:uFillTx/>
                <a:sym charset="2" panose="05000000000000000000" pitchFamily="2" typeface="Wingdings"/>
              </a:rPr>
              <a:t> </a:t>
            </a:r>
            <a:r>
              <a:rPr dirty="0" err="1" lang="en-US">
                <a:uFillTx/>
                <a:sym charset="2" panose="05000000000000000000" pitchFamily="2" typeface="Wingdings"/>
              </a:rPr>
              <a:t>máu</a:t>
            </a:r>
            <a:r>
              <a:rPr dirty="0" lang="en-US">
                <a:uFillTx/>
                <a:sym charset="2" panose="05000000000000000000" pitchFamily="2" typeface="Wingdings"/>
              </a:rPr>
              <a:t> </a:t>
            </a:r>
            <a:r>
              <a:rPr dirty="0" err="1" lang="en-US">
                <a:uFillTx/>
                <a:sym charset="2" panose="05000000000000000000" pitchFamily="2" typeface="Wingdings"/>
              </a:rPr>
              <a:t>phổi</a:t>
            </a:r>
            <a:r>
              <a:rPr dirty="0" lang="en-US">
                <a:uFillTx/>
                <a:sym charset="2" panose="05000000000000000000" pitchFamily="2" typeface="Wingdings"/>
              </a:rPr>
              <a:t>, </a:t>
            </a:r>
            <a:r>
              <a:rPr b="1" dirty="0" err="1" lang="en-US">
                <a:uFillTx/>
                <a:sym charset="2" panose="05000000000000000000" pitchFamily="2" typeface="Wingdings"/>
              </a:rPr>
              <a:t>chấn</a:t>
            </a:r>
            <a:r>
              <a:rPr b="1" dirty="0" lang="en-US">
                <a:uFillTx/>
                <a:sym charset="2" panose="05000000000000000000" pitchFamily="2" typeface="Wingdings"/>
              </a:rPr>
              <a:t> </a:t>
            </a:r>
            <a:r>
              <a:rPr b="1" dirty="0" err="1" lang="en-US">
                <a:uFillTx/>
                <a:sym charset="2" panose="05000000000000000000" pitchFamily="2" typeface="Wingdings"/>
              </a:rPr>
              <a:t>thương</a:t>
            </a:r>
            <a:r>
              <a:rPr dirty="0" lang="en-US">
                <a:uFillTx/>
                <a:sym charset="2" panose="05000000000000000000" pitchFamily="2" typeface="Wingdings"/>
              </a:rPr>
              <a:t>, TDMP do asbestos </a:t>
            </a:r>
            <a:r>
              <a:rPr dirty="0" err="1" lang="en-US">
                <a:uFillTx/>
                <a:sym charset="2" panose="05000000000000000000" pitchFamily="2" typeface="Wingdings"/>
              </a:rPr>
              <a:t>lành</a:t>
            </a:r>
            <a:r>
              <a:rPr dirty="0" lang="en-US">
                <a:uFillTx/>
                <a:sym charset="2" panose="05000000000000000000" pitchFamily="2" typeface="Wingdings"/>
              </a:rPr>
              <a:t> </a:t>
            </a:r>
            <a:r>
              <a:rPr dirty="0" err="1" lang="en-US">
                <a:uFillTx/>
                <a:sym charset="2" panose="05000000000000000000" pitchFamily="2" typeface="Wingdings"/>
              </a:rPr>
              <a:t>tính</a:t>
            </a:r>
            <a:r>
              <a:rPr dirty="0" lang="en-US">
                <a:uFillTx/>
                <a:sym charset="2" panose="05000000000000000000" pitchFamily="2" typeface="Wingdings"/>
              </a:rPr>
              <a:t>, </a:t>
            </a:r>
            <a:r>
              <a:rPr dirty="0" err="1" lang="en-US">
                <a:uFillTx/>
                <a:sym charset="2" panose="05000000000000000000" pitchFamily="2" typeface="Wingdings"/>
              </a:rPr>
              <a:t>hội</a:t>
            </a:r>
            <a:r>
              <a:rPr dirty="0" lang="en-US">
                <a:uFillTx/>
                <a:sym charset="2" panose="05000000000000000000" pitchFamily="2" typeface="Wingdings"/>
              </a:rPr>
              <a:t> </a:t>
            </a:r>
            <a:r>
              <a:rPr dirty="0" err="1" lang="en-US">
                <a:uFillTx/>
                <a:sym charset="2" panose="05000000000000000000" pitchFamily="2" typeface="Wingdings"/>
              </a:rPr>
              <a:t>chứng</a:t>
            </a:r>
            <a:r>
              <a:rPr dirty="0" lang="en-US">
                <a:uFillTx/>
                <a:sym charset="2" panose="05000000000000000000" pitchFamily="2" typeface="Wingdings"/>
              </a:rPr>
              <a:t> </a:t>
            </a:r>
            <a:r>
              <a:rPr dirty="0" err="1" lang="en-US">
                <a:uFillTx/>
                <a:sym charset="2" panose="05000000000000000000" pitchFamily="2" typeface="Wingdings"/>
              </a:rPr>
              <a:t>sau</a:t>
            </a:r>
            <a:r>
              <a:rPr dirty="0" lang="en-US">
                <a:uFillTx/>
                <a:sym charset="2" panose="05000000000000000000" pitchFamily="2" typeface="Wingdings"/>
              </a:rPr>
              <a:t> </a:t>
            </a:r>
            <a:r>
              <a:rPr dirty="0" err="1" lang="en-US">
                <a:uFillTx/>
                <a:sym charset="2" panose="05000000000000000000" pitchFamily="2" typeface="Wingdings"/>
              </a:rPr>
              <a:t>chấn</a:t>
            </a:r>
            <a:r>
              <a:rPr dirty="0" lang="en-US">
                <a:uFillTx/>
                <a:sym charset="2" panose="05000000000000000000" pitchFamily="2" typeface="Wingdings"/>
              </a:rPr>
              <a:t> </a:t>
            </a:r>
            <a:r>
              <a:rPr dirty="0" err="1" lang="en-US">
                <a:uFillTx/>
                <a:sym charset="2" panose="05000000000000000000" pitchFamily="2" typeface="Wingdings"/>
              </a:rPr>
              <a:t>thương</a:t>
            </a:r>
            <a:r>
              <a:rPr dirty="0" lang="en-US">
                <a:uFillTx/>
                <a:sym charset="2" panose="05000000000000000000" pitchFamily="2" typeface="Wingdings"/>
              </a:rPr>
              <a:t> </a:t>
            </a:r>
            <a:r>
              <a:rPr dirty="0" err="1" lang="en-US">
                <a:uFillTx/>
                <a:sym charset="2" panose="05000000000000000000" pitchFamily="2" typeface="Wingdings"/>
              </a:rPr>
              <a:t>tim</a:t>
            </a:r>
            <a:endParaRPr dirty="0" lang="en-US">
              <a:uFillTx/>
              <a:sym charset="2" panose="05000000000000000000" pitchFamily="2" typeface="Wingdings"/>
            </a:endParaRPr>
          </a:p>
          <a:p>
            <a:r>
              <a:rPr dirty="0" err="1" lang="en-US">
                <a:uFillTx/>
                <a:sym charset="2" panose="05000000000000000000" pitchFamily="2" typeface="Wingdings"/>
              </a:rPr>
              <a:t>Phân</a:t>
            </a:r>
            <a:r>
              <a:rPr dirty="0" lang="en-US">
                <a:uFillTx/>
                <a:sym charset="2" panose="05000000000000000000" pitchFamily="2" typeface="Wingdings"/>
              </a:rPr>
              <a:t> </a:t>
            </a:r>
            <a:r>
              <a:rPr dirty="0" err="1" lang="en-US">
                <a:uFillTx/>
                <a:sym charset="2" panose="05000000000000000000" pitchFamily="2" typeface="Wingdings"/>
              </a:rPr>
              <a:t>biệt</a:t>
            </a:r>
            <a:r>
              <a:rPr dirty="0" lang="en-US">
                <a:uFillTx/>
                <a:sym charset="2" panose="05000000000000000000" pitchFamily="2" typeface="Wingdings"/>
              </a:rPr>
              <a:t> </a:t>
            </a:r>
            <a:r>
              <a:rPr dirty="0" err="1" lang="en-US">
                <a:uFillTx/>
                <a:sym charset="2" panose="05000000000000000000" pitchFamily="2" typeface="Wingdings"/>
              </a:rPr>
              <a:t>tràn</a:t>
            </a:r>
            <a:r>
              <a:rPr dirty="0" lang="en-US">
                <a:uFillTx/>
                <a:sym charset="2" panose="05000000000000000000" pitchFamily="2" typeface="Wingdings"/>
              </a:rPr>
              <a:t> </a:t>
            </a:r>
            <a:r>
              <a:rPr dirty="0" err="1" lang="en-US">
                <a:uFillTx/>
                <a:sym charset="2" panose="05000000000000000000" pitchFamily="2" typeface="Wingdings"/>
              </a:rPr>
              <a:t>máu</a:t>
            </a:r>
            <a:r>
              <a:rPr dirty="0" lang="en-US">
                <a:uFillTx/>
                <a:sym charset="2" panose="05000000000000000000" pitchFamily="2" typeface="Wingdings"/>
              </a:rPr>
              <a:t> </a:t>
            </a:r>
            <a:r>
              <a:rPr dirty="0" err="1" lang="en-US">
                <a:uFillTx/>
                <a:sym charset="2" panose="05000000000000000000" pitchFamily="2" typeface="Wingdings"/>
              </a:rPr>
              <a:t>màng</a:t>
            </a:r>
            <a:r>
              <a:rPr dirty="0" lang="en-US">
                <a:uFillTx/>
                <a:sym charset="2" panose="05000000000000000000" pitchFamily="2" typeface="Wingdings"/>
              </a:rPr>
              <a:t> </a:t>
            </a:r>
            <a:r>
              <a:rPr dirty="0" err="1" lang="en-US">
                <a:uFillTx/>
                <a:sym charset="2" panose="05000000000000000000" pitchFamily="2" typeface="Wingdings"/>
              </a:rPr>
              <a:t>phổi</a:t>
            </a:r>
            <a:r>
              <a:rPr dirty="0" lang="en-US">
                <a:uFillTx/>
                <a:sym charset="2" panose="05000000000000000000" pitchFamily="2" typeface="Wingdings"/>
              </a:rPr>
              <a:t> </a:t>
            </a:r>
            <a:r>
              <a:rPr dirty="0" err="1" lang="en-US">
                <a:uFillTx/>
                <a:sym charset="2" panose="05000000000000000000" pitchFamily="2" typeface="Wingdings"/>
              </a:rPr>
              <a:t>với</a:t>
            </a:r>
            <a:r>
              <a:rPr dirty="0" lang="en-US">
                <a:uFillTx/>
                <a:sym charset="2" panose="05000000000000000000" pitchFamily="2" typeface="Wingdings"/>
              </a:rPr>
              <a:t> </a:t>
            </a:r>
            <a:r>
              <a:rPr dirty="0" err="1" lang="en-US">
                <a:uFillTx/>
                <a:sym charset="2" panose="05000000000000000000" pitchFamily="2" typeface="Wingdings"/>
              </a:rPr>
              <a:t>các</a:t>
            </a:r>
            <a:r>
              <a:rPr dirty="0" lang="en-US">
                <a:uFillTx/>
                <a:sym charset="2" panose="05000000000000000000" pitchFamily="2" typeface="Wingdings"/>
              </a:rPr>
              <a:t> </a:t>
            </a:r>
            <a:r>
              <a:rPr dirty="0" err="1" lang="en-US" smtClean="0">
                <a:uFillTx/>
                <a:sym charset="2" panose="05000000000000000000" pitchFamily="2" typeface="Wingdings"/>
              </a:rPr>
              <a:t>bệnh</a:t>
            </a:r>
            <a:r>
              <a:rPr dirty="0" lang="en-US" smtClean="0">
                <a:uFillTx/>
                <a:sym charset="2" panose="05000000000000000000" pitchFamily="2" typeface="Wingdings"/>
              </a:rPr>
              <a:t> </a:t>
            </a:r>
            <a:r>
              <a:rPr dirty="0" err="1" lang="en-US" smtClean="0">
                <a:uFillTx/>
                <a:sym charset="2" panose="05000000000000000000" pitchFamily="2" typeface="Wingdings"/>
              </a:rPr>
              <a:t>lí</a:t>
            </a:r>
            <a:r>
              <a:rPr dirty="0" lang="en-US" smtClean="0">
                <a:uFillTx/>
                <a:sym charset="2" panose="05000000000000000000" pitchFamily="2" typeface="Wingdings"/>
              </a:rPr>
              <a:t> </a:t>
            </a:r>
            <a:r>
              <a:rPr dirty="0" err="1" lang="en-US">
                <a:uFillTx/>
                <a:sym charset="2" panose="05000000000000000000" pitchFamily="2" typeface="Wingdings"/>
              </a:rPr>
              <a:t>khác</a:t>
            </a:r>
            <a:r>
              <a:rPr dirty="0" lang="en-US">
                <a:uFillTx/>
                <a:sym charset="2" panose="05000000000000000000" pitchFamily="2" typeface="Wingdings"/>
              </a:rPr>
              <a:t> </a:t>
            </a:r>
            <a:r>
              <a:rPr dirty="0" err="1" lang="en-US">
                <a:uFillTx/>
                <a:sym charset="2" panose="05000000000000000000" pitchFamily="2" typeface="Wingdings"/>
              </a:rPr>
              <a:t>có</a:t>
            </a:r>
            <a:r>
              <a:rPr dirty="0" lang="en-US">
                <a:uFillTx/>
                <a:sym charset="2" panose="05000000000000000000" pitchFamily="2" typeface="Wingdings"/>
              </a:rPr>
              <a:t> </a:t>
            </a:r>
            <a:r>
              <a:rPr dirty="0" err="1" lang="en-US">
                <a:uFillTx/>
                <a:sym charset="2" panose="05000000000000000000" pitchFamily="2" typeface="Wingdings"/>
              </a:rPr>
              <a:t>màu</a:t>
            </a:r>
            <a:r>
              <a:rPr dirty="0" lang="en-US">
                <a:uFillTx/>
                <a:sym charset="2" panose="05000000000000000000" pitchFamily="2" typeface="Wingdings"/>
              </a:rPr>
              <a:t> </a:t>
            </a:r>
            <a:r>
              <a:rPr dirty="0" err="1" lang="en-US">
                <a:uFillTx/>
                <a:sym charset="2" panose="05000000000000000000" pitchFamily="2" typeface="Wingdings"/>
              </a:rPr>
              <a:t>máu</a:t>
            </a:r>
            <a:r>
              <a:rPr dirty="0" lang="en-US">
                <a:uFillTx/>
                <a:sym charset="2" panose="05000000000000000000" pitchFamily="2" typeface="Wingdings"/>
              </a:rPr>
              <a:t> </a:t>
            </a:r>
            <a:r>
              <a:rPr dirty="0" err="1" lang="en-US">
                <a:uFillTx/>
                <a:sym charset="2" panose="05000000000000000000" pitchFamily="2" typeface="Wingdings"/>
              </a:rPr>
              <a:t>trong</a:t>
            </a:r>
            <a:r>
              <a:rPr dirty="0" lang="en-US">
                <a:uFillTx/>
                <a:sym charset="2" panose="05000000000000000000" pitchFamily="2" typeface="Wingdings"/>
              </a:rPr>
              <a:t> </a:t>
            </a:r>
            <a:r>
              <a:rPr dirty="0" err="1" lang="en-US">
                <a:uFillTx/>
                <a:sym charset="2" panose="05000000000000000000" pitchFamily="2" typeface="Wingdings"/>
              </a:rPr>
              <a:t>màng</a:t>
            </a:r>
            <a:r>
              <a:rPr dirty="0" lang="en-US">
                <a:uFillTx/>
                <a:sym charset="2" panose="05000000000000000000" pitchFamily="2" typeface="Wingdings"/>
              </a:rPr>
              <a:t> </a:t>
            </a:r>
            <a:r>
              <a:rPr dirty="0" err="1" lang="en-US">
                <a:uFillTx/>
                <a:sym charset="2" panose="05000000000000000000" pitchFamily="2" typeface="Wingdings"/>
              </a:rPr>
              <a:t>phổi</a:t>
            </a:r>
            <a:r>
              <a:rPr dirty="0" lang="en-US">
                <a:uFillTx/>
                <a:sym charset="2" panose="05000000000000000000" pitchFamily="2" typeface="Wingdings"/>
              </a:rPr>
              <a:t> </a:t>
            </a:r>
            <a:r>
              <a:rPr dirty="0" lang="en-US" smtClean="0">
                <a:uFillTx/>
                <a:sym charset="2" panose="05000000000000000000" pitchFamily="2" typeface="Wingdings"/>
              </a:rPr>
              <a:t></a:t>
            </a:r>
            <a:r>
              <a:rPr dirty="0" err="1" lang="en-US" smtClean="0">
                <a:uFillTx/>
                <a:sym charset="2" panose="05000000000000000000" pitchFamily="2" typeface="Wingdings"/>
              </a:rPr>
              <a:t>Hct</a:t>
            </a:r>
            <a:endParaRPr dirty="0" lang="en-US" smtClean="0">
              <a:uFillTx/>
              <a:sym charset="2" panose="05000000000000000000" pitchFamily="2" typeface="Wingdings"/>
            </a:endParaRP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7391400" y="6172200"/>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
        <p:nvSpPr>
          <p:cNvPr xmlns:c="http://schemas.openxmlformats.org/drawingml/2006/chart" xmlns:pic="http://schemas.openxmlformats.org/drawingml/2006/picture" xmlns:dgm="http://schemas.openxmlformats.org/drawingml/2006/diagram" id="5" name="Rectangle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85800" y="2057400"/>
            <a:ext cx="8153400" cy="1524000"/>
          </a:xfrm>
          <a:prstGeom prst="rect">
            <a:avLst/>
          </a:prstGeom>
          <a:solidFill>
            <a:schemeClr val="bg2">
              <a:lumMod val="75000"/>
            </a:schemeClr>
          </a:solidFill>
          <a:ln>
            <a:noFill/>
          </a:ln>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sld>
</file>

<file path=ppt/slides/slide3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latin charset="0" panose="020B0604020202020204" pitchFamily="34" typeface="Arial"/>
                <a:cs charset="0" panose="020B0604020202020204" pitchFamily="34" typeface="Arial"/>
              </a:rPr>
              <a:t>Phân</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Tích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1" dirty="0" err="1" lang="en-US" smtClean="0">
                <a:uFillTx/>
              </a:rPr>
              <a:t>Sinh</a:t>
            </a:r>
            <a:r>
              <a:rPr b="1" dirty="0" lang="en-US" smtClean="0">
                <a:uFillTx/>
              </a:rPr>
              <a:t> </a:t>
            </a:r>
            <a:r>
              <a:rPr b="1" dirty="0" err="1" lang="en-US" smtClean="0">
                <a:uFillTx/>
              </a:rPr>
              <a:t>hóa</a:t>
            </a:r>
            <a:r>
              <a:rPr b="1" dirty="0" lang="en-US" smtClean="0">
                <a:uFillTx/>
              </a:rPr>
              <a:t>: </a:t>
            </a:r>
          </a:p>
          <a:p>
            <a:pPr lvl="1"/>
            <a:r>
              <a:rPr dirty="0" lang="en-US" smtClean="0">
                <a:uFillTx/>
              </a:rPr>
              <a:t>Protein, LDH,: </a:t>
            </a:r>
            <a:r>
              <a:rPr dirty="0" err="1" lang="en-US" smtClean="0">
                <a:uFillTx/>
              </a:rPr>
              <a:t>luôn</a:t>
            </a:r>
            <a:r>
              <a:rPr dirty="0" lang="en-US" smtClean="0">
                <a:uFillTx/>
              </a:rPr>
              <a:t> </a:t>
            </a:r>
            <a:r>
              <a:rPr dirty="0" err="1" lang="en-US" smtClean="0">
                <a:uFillTx/>
              </a:rPr>
              <a:t>làm</a:t>
            </a:r>
            <a:endParaRPr dirty="0" lang="en-US" smtClean="0">
              <a:uFillTx/>
            </a:endParaRPr>
          </a:p>
          <a:p>
            <a:pPr lvl="1"/>
            <a:r>
              <a:rPr dirty="0" lang="en-US" smtClean="0">
                <a:uFillTx/>
              </a:rPr>
              <a:t>ADA, Glucose, </a:t>
            </a:r>
            <a:r>
              <a:rPr b="1" dirty="0" lang="en-US" smtClean="0">
                <a:uFillTx/>
              </a:rPr>
              <a:t>PH</a:t>
            </a:r>
            <a:r>
              <a:rPr dirty="0" lang="en-US" smtClean="0">
                <a:uFillTx/>
              </a:rPr>
              <a:t>…</a:t>
            </a:r>
            <a:r>
              <a:rPr dirty="0" err="1" lang="en-US" smtClean="0">
                <a:uFillTx/>
              </a:rPr>
              <a:t>tùy</a:t>
            </a:r>
            <a:r>
              <a:rPr dirty="0" lang="en-US" smtClean="0">
                <a:uFillTx/>
              </a:rPr>
              <a:t> </a:t>
            </a:r>
            <a:r>
              <a:rPr dirty="0" err="1" lang="en-US" smtClean="0">
                <a:uFillTx/>
              </a:rPr>
              <a:t>trường</a:t>
            </a:r>
            <a:r>
              <a:rPr dirty="0" lang="en-US" smtClean="0">
                <a:uFillTx/>
              </a:rPr>
              <a:t> </a:t>
            </a:r>
            <a:r>
              <a:rPr dirty="0" err="1" lang="en-US" smtClean="0">
                <a:uFillTx/>
              </a:rPr>
              <a:t>hợp</a:t>
            </a:r>
            <a:endParaRPr dirty="0" lang="en-US" smtClean="0">
              <a:uFillTx/>
            </a:endParaRPr>
          </a:p>
          <a:p>
            <a:r>
              <a:rPr b="1" dirty="0" err="1" lang="en-US" smtClean="0">
                <a:uFillTx/>
              </a:rPr>
              <a:t>Tế</a:t>
            </a:r>
            <a:r>
              <a:rPr b="1" dirty="0" lang="en-US" smtClean="0">
                <a:uFillTx/>
              </a:rPr>
              <a:t> </a:t>
            </a:r>
            <a:r>
              <a:rPr b="1" dirty="0" err="1" lang="en-US" smtClean="0">
                <a:uFillTx/>
              </a:rPr>
              <a:t>bào</a:t>
            </a:r>
            <a:endParaRPr b="1"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3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latin charset="0" panose="020B0604020202020204" pitchFamily="34" typeface="Arial"/>
                <a:cs charset="0" panose="020B0604020202020204" pitchFamily="34" typeface="Arial"/>
              </a:rPr>
              <a:t>Phân</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Tích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mtClean="0">
                <a:uFillTx/>
              </a:rPr>
              <a:t>ADA - Adenosine </a:t>
            </a:r>
            <a:r>
              <a:rPr dirty="0" err="1" lang="en-US" smtClean="0">
                <a:uFillTx/>
              </a:rPr>
              <a:t>deaminase</a:t>
            </a:r>
            <a:r>
              <a:rPr dirty="0" lang="en-US" smtClean="0">
                <a:uFillTx/>
              </a:rPr>
              <a:t>: &gt;40UI</a:t>
            </a:r>
          </a:p>
          <a:p>
            <a:r>
              <a:rPr dirty="0" err="1" lang="en-US" smtClean="0">
                <a:uFillTx/>
              </a:rPr>
              <a:t>Là</a:t>
            </a:r>
            <a:r>
              <a:rPr dirty="0" lang="en-US" smtClean="0">
                <a:uFillTx/>
              </a:rPr>
              <a:t> 1 </a:t>
            </a:r>
            <a:r>
              <a:rPr dirty="0" lang="en-US">
                <a:uFillTx/>
              </a:rPr>
              <a:t>enzyme </a:t>
            </a:r>
            <a:r>
              <a:rPr dirty="0" err="1" lang="en-US" smtClean="0">
                <a:uFillTx/>
              </a:rPr>
              <a:t>hiện</a:t>
            </a:r>
            <a:r>
              <a:rPr dirty="0" lang="en-US" smtClean="0">
                <a:uFillTx/>
              </a:rPr>
              <a:t> </a:t>
            </a:r>
            <a:r>
              <a:rPr dirty="0" err="1" lang="en-US" smtClean="0">
                <a:uFillTx/>
              </a:rPr>
              <a:t>diện</a:t>
            </a:r>
            <a:r>
              <a:rPr dirty="0" lang="en-US" smtClean="0">
                <a:uFillTx/>
              </a:rPr>
              <a:t> </a:t>
            </a:r>
            <a:r>
              <a:rPr dirty="0" err="1" lang="en-US" smtClean="0">
                <a:uFillTx/>
              </a:rPr>
              <a:t>trong</a:t>
            </a:r>
            <a:r>
              <a:rPr dirty="0" lang="en-US" smtClean="0">
                <a:uFillTx/>
              </a:rPr>
              <a:t> Lymphocytes</a:t>
            </a:r>
          </a:p>
          <a:p>
            <a:r>
              <a:rPr dirty="0" err="1" lang="en-US" smtClean="0">
                <a:uFillTx/>
              </a:rPr>
              <a:t>Tăng</a:t>
            </a:r>
            <a:r>
              <a:rPr dirty="0" lang="en-US" smtClean="0">
                <a:uFillTx/>
              </a:rPr>
              <a:t> </a:t>
            </a:r>
            <a:r>
              <a:rPr dirty="0" err="1" lang="en-US" smtClean="0">
                <a:uFillTx/>
              </a:rPr>
              <a:t>hầu</a:t>
            </a:r>
            <a:r>
              <a:rPr dirty="0" lang="en-US" smtClean="0">
                <a:uFillTx/>
              </a:rPr>
              <a:t> </a:t>
            </a:r>
            <a:r>
              <a:rPr dirty="0" err="1" lang="en-US" smtClean="0">
                <a:uFillTx/>
              </a:rPr>
              <a:t>hết</a:t>
            </a:r>
            <a:r>
              <a:rPr dirty="0" lang="en-US" smtClean="0">
                <a:uFillTx/>
              </a:rPr>
              <a:t> </a:t>
            </a:r>
            <a:r>
              <a:rPr dirty="0" err="1" lang="en-US" smtClean="0">
                <a:uFillTx/>
              </a:rPr>
              <a:t>trong</a:t>
            </a:r>
            <a:r>
              <a:rPr dirty="0" lang="en-US" smtClean="0">
                <a:uFillTx/>
              </a:rPr>
              <a:t> </a:t>
            </a:r>
            <a:r>
              <a:rPr dirty="0" err="1" lang="en-US" smtClean="0">
                <a:uFillTx/>
              </a:rPr>
              <a:t>lao</a:t>
            </a:r>
            <a:r>
              <a:rPr dirty="0" lang="en-US" smtClean="0">
                <a:uFillTx/>
              </a:rPr>
              <a:t> </a:t>
            </a:r>
            <a:r>
              <a:rPr dirty="0" err="1" lang="en-US" smtClean="0">
                <a:uFillTx/>
              </a:rPr>
              <a:t>độ</a:t>
            </a:r>
            <a:r>
              <a:rPr dirty="0" lang="en-US" smtClean="0">
                <a:uFillTx/>
              </a:rPr>
              <a:t> </a:t>
            </a:r>
            <a:r>
              <a:rPr dirty="0" err="1" lang="en-US" smtClean="0">
                <a:uFillTx/>
              </a:rPr>
              <a:t>nhạy</a:t>
            </a:r>
            <a:r>
              <a:rPr dirty="0" lang="en-US" smtClean="0">
                <a:uFillTx/>
              </a:rPr>
              <a:t>: 92%, </a:t>
            </a:r>
            <a:r>
              <a:rPr dirty="0" err="1" lang="en-US" smtClean="0">
                <a:uFillTx/>
              </a:rPr>
              <a:t>đặc</a:t>
            </a:r>
            <a:r>
              <a:rPr dirty="0" lang="en-US" smtClean="0">
                <a:uFillTx/>
              </a:rPr>
              <a:t> </a:t>
            </a:r>
            <a:r>
              <a:rPr dirty="0" err="1" lang="en-US" smtClean="0">
                <a:uFillTx/>
              </a:rPr>
              <a:t>hiệu</a:t>
            </a:r>
            <a:r>
              <a:rPr dirty="0" lang="en-US" smtClean="0">
                <a:uFillTx/>
              </a:rPr>
              <a:t>: 90% ,</a:t>
            </a:r>
          </a:p>
          <a:p>
            <a:r>
              <a:rPr dirty="0" err="1" lang="en-US" smtClean="0">
                <a:uFillTx/>
              </a:rPr>
              <a:t>Có</a:t>
            </a:r>
            <a:r>
              <a:rPr dirty="0" lang="en-US" smtClean="0">
                <a:uFillTx/>
              </a:rPr>
              <a:t> </a:t>
            </a:r>
            <a:r>
              <a:rPr dirty="0" err="1" lang="en-US" smtClean="0">
                <a:uFillTx/>
              </a:rPr>
              <a:t>thể</a:t>
            </a:r>
            <a:r>
              <a:rPr dirty="0" lang="en-US" smtClean="0">
                <a:uFillTx/>
              </a:rPr>
              <a:t> </a:t>
            </a:r>
            <a:r>
              <a:rPr dirty="0" err="1" lang="en-US" smtClean="0">
                <a:uFillTx/>
              </a:rPr>
              <a:t>tăng</a:t>
            </a:r>
            <a:r>
              <a:rPr dirty="0" lang="en-US" smtClean="0">
                <a:uFillTx/>
              </a:rPr>
              <a:t> </a:t>
            </a:r>
            <a:r>
              <a:rPr dirty="0" err="1" lang="en-US" smtClean="0">
                <a:uFillTx/>
              </a:rPr>
              <a:t>trong</a:t>
            </a:r>
            <a:r>
              <a:rPr dirty="0" lang="en-US" smtClean="0">
                <a:uFillTx/>
              </a:rPr>
              <a:t>: </a:t>
            </a:r>
            <a:r>
              <a:rPr dirty="0" err="1" lang="en-US" smtClean="0">
                <a:uFillTx/>
              </a:rPr>
              <a:t>tràn</a:t>
            </a:r>
            <a:r>
              <a:rPr dirty="0" lang="en-US" smtClean="0">
                <a:uFillTx/>
              </a:rPr>
              <a:t> </a:t>
            </a:r>
            <a:r>
              <a:rPr dirty="0" err="1" lang="en-US" smtClean="0">
                <a:uFillTx/>
              </a:rPr>
              <a:t>mủ</a:t>
            </a:r>
            <a:r>
              <a:rPr dirty="0" lang="en-US" smtClean="0">
                <a:uFillTx/>
              </a:rPr>
              <a:t> </a:t>
            </a:r>
            <a:r>
              <a:rPr dirty="0" err="1" lang="en-US" smtClean="0">
                <a:uFillTx/>
              </a:rPr>
              <a:t>màng</a:t>
            </a:r>
            <a:r>
              <a:rPr dirty="0" lang="en-US" smtClean="0">
                <a:uFillTx/>
              </a:rPr>
              <a:t> </a:t>
            </a:r>
            <a:r>
              <a:rPr dirty="0" err="1" lang="en-US" smtClean="0">
                <a:uFillTx/>
              </a:rPr>
              <a:t>phổi</a:t>
            </a:r>
            <a:r>
              <a:rPr dirty="0" lang="en-US" smtClean="0">
                <a:uFillTx/>
              </a:rPr>
              <a:t>, </a:t>
            </a:r>
            <a:r>
              <a:rPr dirty="0" err="1" lang="en-US" smtClean="0">
                <a:uFillTx/>
              </a:rPr>
              <a:t>viêm</a:t>
            </a:r>
            <a:r>
              <a:rPr dirty="0" lang="en-US" smtClean="0">
                <a:uFillTx/>
              </a:rPr>
              <a:t> </a:t>
            </a:r>
            <a:r>
              <a:rPr dirty="0" err="1" lang="en-US" smtClean="0">
                <a:uFillTx/>
              </a:rPr>
              <a:t>khớp</a:t>
            </a:r>
            <a:r>
              <a:rPr dirty="0" lang="en-US" smtClean="0">
                <a:uFillTx/>
              </a:rPr>
              <a:t>, </a:t>
            </a:r>
            <a:r>
              <a:rPr dirty="0" err="1" lang="en-US" smtClean="0">
                <a:uFillTx/>
              </a:rPr>
              <a:t>thỉnh</a:t>
            </a:r>
            <a:r>
              <a:rPr dirty="0" lang="en-US" smtClean="0">
                <a:uFillTx/>
              </a:rPr>
              <a:t> </a:t>
            </a:r>
            <a:r>
              <a:rPr dirty="0" err="1" lang="en-US" smtClean="0">
                <a:uFillTx/>
              </a:rPr>
              <a:t>thoàng</a:t>
            </a:r>
            <a:r>
              <a:rPr dirty="0" lang="en-US" smtClean="0">
                <a:uFillTx/>
              </a:rPr>
              <a:t> </a:t>
            </a:r>
            <a:r>
              <a:rPr dirty="0" err="1" lang="en-US" smtClean="0">
                <a:uFillTx/>
              </a:rPr>
              <a:t>tron</a:t>
            </a:r>
            <a:r>
              <a:rPr dirty="0" lang="en-US" smtClean="0">
                <a:uFillTx/>
              </a:rPr>
              <a:t>g </a:t>
            </a:r>
            <a:r>
              <a:rPr dirty="0" err="1" lang="en-US" smtClean="0">
                <a:uFillTx/>
              </a:rPr>
              <a:t>ung</a:t>
            </a:r>
            <a:r>
              <a:rPr dirty="0" lang="en-US" smtClean="0">
                <a:uFillTx/>
              </a:rPr>
              <a:t> </a:t>
            </a:r>
            <a:r>
              <a:rPr dirty="0" err="1" lang="en-US" smtClean="0">
                <a:uFillTx/>
              </a:rPr>
              <a:t>thư</a:t>
            </a:r>
            <a:r>
              <a:rPr dirty="0" lang="en-US" smtClean="0">
                <a:uFillTx/>
              </a:rPr>
              <a:t>.</a:t>
            </a:r>
          </a:p>
          <a:p>
            <a:pPr indent="0" lvl="1" marL="393065">
              <a:buNone/>
            </a:pPr>
            <a:endParaRPr dirty="0" lang="en-US">
              <a:uFillTx/>
            </a:endParaRP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0" y="6429579"/>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
        <p:nvSpPr>
          <p:cNvPr xmlns:c="http://schemas.openxmlformats.org/drawingml/2006/chart" xmlns:pic="http://schemas.openxmlformats.org/drawingml/2006/picture" xmlns:dgm="http://schemas.openxmlformats.org/drawingml/2006/diagram" id="5" name="TextBox 4"/>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0" y="6429579"/>
            <a:ext cx="5833713"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Text book of pleural disease, 2nd, </a:t>
            </a:r>
            <a:r>
              <a:rPr dirty="0" lang="en-US">
                <a:uFillTx/>
              </a:rPr>
              <a:t>R</a:t>
            </a:r>
            <a:r>
              <a:rPr dirty="0" lang="en-US" smtClean="0">
                <a:uFillTx/>
              </a:rPr>
              <a:t>ichard </a:t>
            </a:r>
            <a:r>
              <a:rPr dirty="0" err="1" lang="en-US" smtClean="0">
                <a:uFillTx/>
              </a:rPr>
              <a:t>W.Light</a:t>
            </a:r>
            <a:r>
              <a:rPr dirty="0" lang="en-US" smtClean="0">
                <a:uFillTx/>
              </a:rPr>
              <a:t>, 2008 </a:t>
            </a:r>
            <a:endParaRPr dirty="0" lang="en-US">
              <a:uFillTx/>
            </a:endParaRPr>
          </a:p>
        </p:txBody>
      </p:sp>
      <p:sp>
        <p:nvSpPr>
          <p:cNvPr xmlns:c="http://schemas.openxmlformats.org/drawingml/2006/chart" xmlns:pic="http://schemas.openxmlformats.org/drawingml/2006/picture" xmlns:dgm="http://schemas.openxmlformats.org/drawingml/2006/diagram" id="6" name="Rounded Rectangle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295400" y="4343400"/>
            <a:ext cx="3601720" cy="1828800"/>
          </a:xfrm>
          <a:prstGeom prst="roundRect">
            <a:avLst/>
          </a:prstGeom>
          <a:solidFill>
            <a:schemeClr val="tx2">
              <a:lumMod val="20000"/>
              <a:lumOff val="80000"/>
            </a:schemeClr>
          </a:solid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l"/>
            <a:r>
              <a:rPr lang="en-US" sz="2800">
                <a:solidFill>
                  <a:schemeClr val="tx1"/>
                </a:solidFill>
                <a:uFillTx/>
                <a:latin charset="0" panose="020B0604020202020204" pitchFamily="34" typeface="Arial"/>
              </a:rPr>
              <a:t>Lao</a:t>
            </a:r>
          </a:p>
          <a:p>
            <a:pPr algn="l"/>
            <a:r>
              <a:rPr lang="en-US" sz="2800">
                <a:solidFill>
                  <a:schemeClr val="tx1"/>
                </a:solidFill>
                <a:uFillTx/>
                <a:latin charset="0" panose="020B0604020202020204" pitchFamily="34" typeface="Arial"/>
              </a:rPr>
              <a:t>Mủ màng phổi?</a:t>
            </a:r>
          </a:p>
          <a:p>
            <a:pPr algn="l"/>
            <a:r>
              <a:rPr lang="en-US" sz="2800">
                <a:solidFill>
                  <a:schemeClr val="tx1"/>
                </a:solidFill>
                <a:uFillTx/>
                <a:latin charset="0" panose="020B0604020202020204" pitchFamily="34" typeface="Arial"/>
              </a:rPr>
              <a:t>viêm khớp</a:t>
            </a:r>
          </a:p>
          <a:p>
            <a:pPr algn="l"/>
            <a:r>
              <a:rPr lang="en-US" sz="2800">
                <a:solidFill>
                  <a:schemeClr val="tx1"/>
                </a:solidFill>
                <a:uFillTx/>
                <a:latin charset="0" panose="020B0604020202020204" pitchFamily="34" typeface="Arial"/>
              </a:rPr>
              <a:t>Ung thư</a:t>
            </a: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6"/>
                                        </p:tgtEl>
                                        <p:attrNameLst>
                                          <p:attrName>style.visibility</p:attrName>
                                        </p:attrNameLst>
                                      </p:cBhvr>
                                      <p:to>
                                        <p:strVal val="visible"/>
                                      </p:to>
                                    </p:set>
                                    <p:anim calcmode="lin" valueType="num">
                                      <p:cBhvr additive="base">
                                        <p:cTn dur="500" fill="hold" id="7"/>
                                        <p:tgtEl>
                                          <p:spTgt spid="6"/>
                                        </p:tgtEl>
                                        <p:attrNameLst>
                                          <p:attrName>ppt_x</p:attrName>
                                        </p:attrNameLst>
                                      </p:cBhvr>
                                      <p:tavLst>
                                        <p:tav tm="0">
                                          <p:val>
                                            <p:strVal val="#ppt_x"/>
                                          </p:val>
                                        </p:tav>
                                        <p:tav tm="100000">
                                          <p:val>
                                            <p:strVal val="#ppt_x"/>
                                          </p:val>
                                        </p:tav>
                                      </p:tavLst>
                                    </p:anim>
                                    <p:anim calcmode="lin" valueType="num">
                                      <p:cBhvr additive="base">
                                        <p:cTn dur="500" fill="hold" id="8"/>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bldLst>
      <p:bldP advAuto="4294967295" animBg="1" grpId="0" spid="6"/>
    </p:bldLst>
  </p:timing>
</p:sld>
</file>

<file path=ppt/slides/slide3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latin charset="0" panose="020B0604020202020204" pitchFamily="34" typeface="Arial"/>
                <a:cs charset="0" panose="020B0604020202020204" pitchFamily="34" typeface="Arial"/>
              </a:rPr>
              <a:t>Phân</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Tích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b="1" dirty="0" lang="en-US">
                <a:uFillTx/>
              </a:rPr>
              <a:t>P</a:t>
            </a:r>
            <a:r>
              <a:rPr b="1" dirty="0" lang="en-US" smtClean="0">
                <a:uFillTx/>
              </a:rPr>
              <a:t>H</a:t>
            </a:r>
            <a:endParaRPr b="1" dirty="0" lang="en-US">
              <a:uFillTx/>
            </a:endParaRPr>
          </a:p>
          <a:p>
            <a:pPr lvl="1"/>
            <a:r>
              <a:rPr dirty="0" err="1" lang="en-US" smtClean="0">
                <a:uFillTx/>
              </a:rPr>
              <a:t>Khi</a:t>
            </a:r>
            <a:r>
              <a:rPr dirty="0" lang="en-US" smtClean="0">
                <a:uFillTx/>
              </a:rPr>
              <a:t> </a:t>
            </a:r>
            <a:r>
              <a:rPr dirty="0" err="1" lang="en-US" smtClean="0">
                <a:uFillTx/>
              </a:rPr>
              <a:t>nghi</a:t>
            </a:r>
            <a:r>
              <a:rPr dirty="0" lang="en-US" smtClean="0">
                <a:uFillTx/>
              </a:rPr>
              <a:t> </a:t>
            </a:r>
            <a:r>
              <a:rPr dirty="0" err="1" lang="en-US" smtClean="0">
                <a:uFillTx/>
              </a:rPr>
              <a:t>nhiễm</a:t>
            </a:r>
            <a:r>
              <a:rPr dirty="0" lang="en-US" smtClean="0">
                <a:uFillTx/>
              </a:rPr>
              <a:t> </a:t>
            </a:r>
            <a:r>
              <a:rPr dirty="0" err="1" lang="en-US" smtClean="0">
                <a:uFillTx/>
              </a:rPr>
              <a:t>trùng</a:t>
            </a:r>
            <a:r>
              <a:rPr dirty="0" lang="en-US" smtClean="0">
                <a:uFillTx/>
              </a:rPr>
              <a:t> (non-purulent effusions), </a:t>
            </a:r>
          </a:p>
          <a:p>
            <a:pPr lvl="1"/>
            <a:r>
              <a:rPr dirty="0" err="1" lang="en-US" smtClean="0">
                <a:uFillTx/>
              </a:rPr>
              <a:t>Tránh</a:t>
            </a:r>
            <a:r>
              <a:rPr dirty="0" lang="en-US" smtClean="0">
                <a:uFillTx/>
              </a:rPr>
              <a:t> </a:t>
            </a:r>
            <a:r>
              <a:rPr dirty="0" err="1" lang="en-US" smtClean="0">
                <a:uFillTx/>
              </a:rPr>
              <a:t>không</a:t>
            </a:r>
            <a:r>
              <a:rPr dirty="0" lang="en-US" smtClean="0">
                <a:uFillTx/>
              </a:rPr>
              <a:t> </a:t>
            </a:r>
            <a:r>
              <a:rPr dirty="0" err="1" lang="en-US" smtClean="0">
                <a:uFillTx/>
              </a:rPr>
              <a:t>khí</a:t>
            </a:r>
            <a:r>
              <a:rPr dirty="0" lang="en-US" smtClean="0">
                <a:uFillTx/>
              </a:rPr>
              <a:t>, </a:t>
            </a:r>
            <a:r>
              <a:rPr dirty="0" err="1" lang="en-US" smtClean="0">
                <a:uFillTx/>
              </a:rPr>
              <a:t>gây</a:t>
            </a:r>
            <a:r>
              <a:rPr dirty="0" lang="en-US" smtClean="0">
                <a:uFillTx/>
              </a:rPr>
              <a:t> </a:t>
            </a:r>
            <a:r>
              <a:rPr dirty="0" err="1" lang="en-US" smtClean="0">
                <a:uFillTx/>
              </a:rPr>
              <a:t>tê</a:t>
            </a:r>
            <a:r>
              <a:rPr dirty="0" lang="en-US" smtClean="0">
                <a:uFillTx/>
              </a:rPr>
              <a:t> </a:t>
            </a:r>
            <a:r>
              <a:rPr dirty="0" lang="en-US" smtClean="0">
                <a:uFillTx/>
                <a:sym charset="2" panose="05000000000000000000" pitchFamily="2" typeface="Wingdings"/>
              </a:rPr>
              <a:t> </a:t>
            </a:r>
            <a:r>
              <a:rPr dirty="0" err="1" lang="en-US" smtClean="0">
                <a:uFillTx/>
                <a:sym charset="2" panose="05000000000000000000" pitchFamily="2" typeface="Wingdings"/>
              </a:rPr>
              <a:t>thay</a:t>
            </a:r>
            <a:r>
              <a:rPr dirty="0" lang="en-US" smtClean="0">
                <a:uFillTx/>
                <a:sym charset="2" panose="05000000000000000000" pitchFamily="2" typeface="Wingdings"/>
              </a:rPr>
              <a:t> </a:t>
            </a:r>
            <a:r>
              <a:rPr dirty="0" err="1" lang="en-US" smtClean="0">
                <a:uFillTx/>
                <a:sym charset="2" panose="05000000000000000000" pitchFamily="2" typeface="Wingdings"/>
              </a:rPr>
              <a:t>đổi</a:t>
            </a:r>
            <a:r>
              <a:rPr dirty="0" lang="en-US" smtClean="0">
                <a:uFillTx/>
                <a:sym charset="2" panose="05000000000000000000" pitchFamily="2" typeface="Wingdings"/>
              </a:rPr>
              <a:t> </a:t>
            </a:r>
            <a:r>
              <a:rPr dirty="0" err="1" lang="en-US" smtClean="0">
                <a:uFillTx/>
                <a:sym charset="2" panose="05000000000000000000" pitchFamily="2" typeface="Wingdings"/>
              </a:rPr>
              <a:t>kết</a:t>
            </a:r>
            <a:r>
              <a:rPr dirty="0" lang="en-US" smtClean="0">
                <a:uFillTx/>
                <a:sym charset="2" panose="05000000000000000000" pitchFamily="2" typeface="Wingdings"/>
              </a:rPr>
              <a:t> </a:t>
            </a:r>
            <a:r>
              <a:rPr dirty="0" err="1" lang="en-US" smtClean="0">
                <a:uFillTx/>
                <a:sym charset="2" panose="05000000000000000000" pitchFamily="2" typeface="Wingdings"/>
              </a:rPr>
              <a:t>quả</a:t>
            </a:r>
            <a:r>
              <a:rPr dirty="0" lang="en-US" smtClean="0">
                <a:uFillTx/>
                <a:sym charset="2" panose="05000000000000000000" pitchFamily="2" typeface="Wingdings"/>
              </a:rPr>
              <a:t> </a:t>
            </a:r>
          </a:p>
          <a:p>
            <a:pPr lvl="1"/>
            <a:r>
              <a:rPr dirty="0" lang="en-US" smtClean="0">
                <a:uFillTx/>
              </a:rPr>
              <a:t>TDMP </a:t>
            </a:r>
            <a:r>
              <a:rPr dirty="0" err="1" lang="en-US" smtClean="0">
                <a:uFillTx/>
              </a:rPr>
              <a:t>cận</a:t>
            </a:r>
            <a:r>
              <a:rPr dirty="0" lang="en-US" smtClean="0">
                <a:uFillTx/>
              </a:rPr>
              <a:t> </a:t>
            </a:r>
            <a:r>
              <a:rPr dirty="0" err="1" lang="en-US" smtClean="0">
                <a:uFillTx/>
              </a:rPr>
              <a:t>viêm</a:t>
            </a:r>
            <a:r>
              <a:rPr dirty="0" lang="en-US" smtClean="0">
                <a:uFillTx/>
              </a:rPr>
              <a:t> </a:t>
            </a:r>
            <a:r>
              <a:rPr dirty="0" err="1" lang="en-US" smtClean="0">
                <a:uFillTx/>
              </a:rPr>
              <a:t>phổi</a:t>
            </a:r>
            <a:r>
              <a:rPr dirty="0" lang="en-US" smtClean="0">
                <a:uFillTx/>
              </a:rPr>
              <a:t>, </a:t>
            </a:r>
            <a:r>
              <a:rPr b="1" dirty="0" lang="en-US" smtClean="0">
                <a:uFillTx/>
              </a:rPr>
              <a:t>PH </a:t>
            </a:r>
            <a:r>
              <a:rPr b="1" dirty="0" lang="en-US">
                <a:uFillTx/>
              </a:rPr>
              <a:t>&lt;7.2 </a:t>
            </a:r>
            <a:r>
              <a:rPr dirty="0" lang="en-US" smtClean="0">
                <a:uFillTx/>
              </a:rPr>
              <a:t>: </a:t>
            </a:r>
            <a:r>
              <a:rPr b="1" dirty="0" err="1" lang="en-US" smtClean="0">
                <a:uFillTx/>
              </a:rPr>
              <a:t>chỉ</a:t>
            </a:r>
            <a:r>
              <a:rPr b="1" dirty="0" lang="en-US" smtClean="0">
                <a:uFillTx/>
              </a:rPr>
              <a:t> </a:t>
            </a:r>
            <a:r>
              <a:rPr b="1" dirty="0" err="1" lang="en-US" smtClean="0">
                <a:uFillTx/>
              </a:rPr>
              <a:t>định</a:t>
            </a:r>
            <a:r>
              <a:rPr b="1" dirty="0" lang="en-US" smtClean="0">
                <a:uFillTx/>
              </a:rPr>
              <a:t> </a:t>
            </a:r>
            <a:r>
              <a:rPr b="1" dirty="0" err="1" lang="en-US" smtClean="0">
                <a:uFillTx/>
              </a:rPr>
              <a:t>dẫn</a:t>
            </a:r>
            <a:r>
              <a:rPr b="1" dirty="0" lang="en-US" smtClean="0">
                <a:uFillTx/>
              </a:rPr>
              <a:t> </a:t>
            </a:r>
            <a:r>
              <a:rPr b="1" dirty="0" err="1" lang="en-US" smtClean="0">
                <a:uFillTx/>
              </a:rPr>
              <a:t>lưu</a:t>
            </a:r>
            <a:endParaRPr b="1" dirty="0" lang="en-US">
              <a:uFillTx/>
            </a:endParaRPr>
          </a:p>
          <a:p>
            <a:pPr lvl="1"/>
            <a:r>
              <a:rPr dirty="0" err="1" lang="fr-FR" smtClean="0">
                <a:uFillTx/>
              </a:rPr>
              <a:t>Dịch</a:t>
            </a:r>
            <a:r>
              <a:rPr dirty="0" lang="fr-FR" smtClean="0">
                <a:uFillTx/>
              </a:rPr>
              <a:t> MP </a:t>
            </a:r>
            <a:r>
              <a:rPr dirty="0" err="1" lang="fr-FR" smtClean="0">
                <a:uFillTx/>
              </a:rPr>
              <a:t>acid</a:t>
            </a:r>
            <a:r>
              <a:rPr dirty="0" lang="fr-FR" smtClean="0">
                <a:uFillTx/>
              </a:rPr>
              <a:t> (pH </a:t>
            </a:r>
            <a:r>
              <a:rPr dirty="0" lang="fr-FR">
                <a:uFillTx/>
              </a:rPr>
              <a:t>&lt;7.30</a:t>
            </a:r>
            <a:r>
              <a:rPr dirty="0" lang="fr-FR" smtClean="0">
                <a:uFillTx/>
              </a:rPr>
              <a:t>): </a:t>
            </a:r>
            <a:r>
              <a:rPr dirty="0" err="1" lang="fr-FR" smtClean="0">
                <a:uFillTx/>
              </a:rPr>
              <a:t>ác</a:t>
            </a:r>
            <a:r>
              <a:rPr dirty="0" lang="fr-FR" smtClean="0">
                <a:uFillTx/>
              </a:rPr>
              <a:t> </a:t>
            </a:r>
            <a:r>
              <a:rPr dirty="0" err="1" lang="fr-FR" smtClean="0">
                <a:uFillTx/>
              </a:rPr>
              <a:t>tính</a:t>
            </a:r>
            <a:r>
              <a:rPr dirty="0" lang="fr-FR" smtClean="0">
                <a:uFillTx/>
              </a:rPr>
              <a:t>, </a:t>
            </a:r>
            <a:r>
              <a:rPr dirty="0" err="1" lang="fr-FR" smtClean="0">
                <a:uFillTx/>
              </a:rPr>
              <a:t>nhiễm</a:t>
            </a:r>
            <a:r>
              <a:rPr dirty="0" lang="fr-FR" smtClean="0">
                <a:uFillTx/>
              </a:rPr>
              <a:t> </a:t>
            </a:r>
            <a:r>
              <a:rPr dirty="0" err="1" lang="fr-FR" smtClean="0">
                <a:uFillTx/>
              </a:rPr>
              <a:t>trùng</a:t>
            </a:r>
            <a:r>
              <a:rPr dirty="0" lang="fr-FR" smtClean="0">
                <a:uFillTx/>
              </a:rPr>
              <a:t>, </a:t>
            </a:r>
            <a:r>
              <a:rPr dirty="0" err="1" lang="fr-FR" smtClean="0">
                <a:uFillTx/>
              </a:rPr>
              <a:t>bl</a:t>
            </a:r>
            <a:r>
              <a:rPr dirty="0" lang="fr-FR" smtClean="0">
                <a:uFillTx/>
              </a:rPr>
              <a:t> </a:t>
            </a:r>
            <a:r>
              <a:rPr dirty="0" err="1" lang="fr-FR" smtClean="0">
                <a:uFillTx/>
              </a:rPr>
              <a:t>mô</a:t>
            </a:r>
            <a:r>
              <a:rPr dirty="0" lang="fr-FR" smtClean="0">
                <a:uFillTx/>
              </a:rPr>
              <a:t> </a:t>
            </a:r>
            <a:r>
              <a:rPr dirty="0" err="1" lang="fr-FR" smtClean="0">
                <a:uFillTx/>
              </a:rPr>
              <a:t>liên</a:t>
            </a:r>
            <a:r>
              <a:rPr dirty="0" lang="fr-FR" smtClean="0">
                <a:uFillTx/>
              </a:rPr>
              <a:t> </a:t>
            </a:r>
            <a:r>
              <a:rPr dirty="0" err="1" lang="fr-FR" smtClean="0">
                <a:uFillTx/>
              </a:rPr>
              <a:t>kết</a:t>
            </a:r>
            <a:r>
              <a:rPr dirty="0" lang="fr-FR" smtClean="0">
                <a:uFillTx/>
              </a:rPr>
              <a:t>, lao, </a:t>
            </a:r>
            <a:r>
              <a:rPr dirty="0" err="1" lang="fr-FR" smtClean="0">
                <a:uFillTx/>
              </a:rPr>
              <a:t>vỡ</a:t>
            </a:r>
            <a:r>
              <a:rPr dirty="0" lang="fr-FR" smtClean="0">
                <a:uFillTx/>
              </a:rPr>
              <a:t> </a:t>
            </a:r>
            <a:r>
              <a:rPr dirty="0" err="1" lang="fr-FR" smtClean="0">
                <a:uFillTx/>
              </a:rPr>
              <a:t>thực</a:t>
            </a:r>
            <a:r>
              <a:rPr dirty="0" lang="fr-FR" smtClean="0">
                <a:uFillTx/>
              </a:rPr>
              <a:t> </a:t>
            </a:r>
            <a:r>
              <a:rPr dirty="0" err="1" lang="fr-FR" smtClean="0">
                <a:uFillTx/>
              </a:rPr>
              <a:t>quản</a:t>
            </a:r>
            <a:r>
              <a:rPr dirty="0" lang="fr-FR" smtClean="0">
                <a:uFillTx/>
              </a:rPr>
              <a:t>.</a:t>
            </a:r>
          </a:p>
          <a:p>
            <a:pPr lvl="1"/>
            <a:r>
              <a:rPr b="1" dirty="0" err="1" lang="fr-FR" smtClean="0">
                <a:uFillTx/>
              </a:rPr>
              <a:t>Ác</a:t>
            </a:r>
            <a:r>
              <a:rPr b="1" dirty="0" lang="fr-FR" smtClean="0">
                <a:uFillTx/>
              </a:rPr>
              <a:t> </a:t>
            </a:r>
            <a:r>
              <a:rPr b="1" dirty="0" err="1" lang="fr-FR" smtClean="0">
                <a:uFillTx/>
              </a:rPr>
              <a:t>tính</a:t>
            </a:r>
            <a:r>
              <a:rPr b="1" dirty="0" lang="fr-FR" smtClean="0">
                <a:uFillTx/>
              </a:rPr>
              <a:t> </a:t>
            </a:r>
            <a:r>
              <a:rPr dirty="0" lang="fr-FR" smtClean="0">
                <a:uFillTx/>
                <a:sym charset="2" panose="05000000000000000000" pitchFamily="2" typeface="Wingdings"/>
              </a:rPr>
              <a:t> </a:t>
            </a:r>
            <a:r>
              <a:rPr b="1" dirty="0" err="1" lang="fr-FR" smtClean="0">
                <a:uFillTx/>
                <a:sym charset="2" panose="05000000000000000000" pitchFamily="2" typeface="Wingdings"/>
              </a:rPr>
              <a:t>tiên</a:t>
            </a:r>
            <a:r>
              <a:rPr b="1" dirty="0" lang="fr-FR" smtClean="0">
                <a:uFillTx/>
                <a:sym charset="2" panose="05000000000000000000" pitchFamily="2" typeface="Wingdings"/>
              </a:rPr>
              <a:t> </a:t>
            </a:r>
            <a:r>
              <a:rPr b="1" dirty="0" err="1" lang="fr-FR" smtClean="0">
                <a:uFillTx/>
                <a:sym charset="2" panose="05000000000000000000" pitchFamily="2" typeface="Wingdings"/>
              </a:rPr>
              <a:t>lượng</a:t>
            </a:r>
            <a:r>
              <a:rPr b="1" dirty="0" lang="fr-FR" smtClean="0">
                <a:uFillTx/>
                <a:sym charset="2" panose="05000000000000000000" pitchFamily="2" typeface="Wingdings"/>
              </a:rPr>
              <a:t> </a:t>
            </a:r>
            <a:r>
              <a:rPr b="1" dirty="0" err="1" lang="fr-FR" smtClean="0">
                <a:uFillTx/>
                <a:sym charset="2" panose="05000000000000000000" pitchFamily="2" typeface="Wingdings"/>
              </a:rPr>
              <a:t>sống</a:t>
            </a:r>
            <a:r>
              <a:rPr b="1" dirty="0" lang="fr-FR" smtClean="0">
                <a:uFillTx/>
                <a:sym charset="2" panose="05000000000000000000" pitchFamily="2" typeface="Wingdings"/>
              </a:rPr>
              <a:t> </a:t>
            </a:r>
            <a:r>
              <a:rPr b="1" dirty="0" err="1" lang="fr-FR" smtClean="0">
                <a:uFillTx/>
                <a:sym charset="2" panose="05000000000000000000" pitchFamily="2" typeface="Wingdings"/>
              </a:rPr>
              <a:t>còn</a:t>
            </a:r>
            <a:r>
              <a:rPr b="1" dirty="0" lang="fr-FR" smtClean="0">
                <a:uFillTx/>
                <a:sym charset="2" panose="05000000000000000000" pitchFamily="2" typeface="Wingdings"/>
              </a:rPr>
              <a:t> </a:t>
            </a:r>
            <a:r>
              <a:rPr b="1" dirty="0" err="1" lang="fr-FR" smtClean="0">
                <a:uFillTx/>
                <a:sym charset="2" panose="05000000000000000000" pitchFamily="2" typeface="Wingdings"/>
              </a:rPr>
              <a:t>ngắn</a:t>
            </a:r>
            <a:r>
              <a:rPr dirty="0" lang="fr-FR" smtClean="0">
                <a:uFillTx/>
                <a:sym charset="2" panose="05000000000000000000" pitchFamily="2" typeface="Wingdings"/>
              </a:rPr>
              <a:t>, </a:t>
            </a:r>
            <a:r>
              <a:rPr dirty="0" err="1" lang="fr-FR" smtClean="0">
                <a:uFillTx/>
                <a:sym charset="2" panose="05000000000000000000" pitchFamily="2" typeface="Wingdings"/>
              </a:rPr>
              <a:t>bệnh</a:t>
            </a:r>
            <a:r>
              <a:rPr dirty="0" lang="fr-FR" smtClean="0">
                <a:uFillTx/>
                <a:sym charset="2" panose="05000000000000000000" pitchFamily="2" typeface="Wingdings"/>
              </a:rPr>
              <a:t> </a:t>
            </a:r>
            <a:r>
              <a:rPr dirty="0" err="1" lang="fr-FR" smtClean="0">
                <a:uFillTx/>
                <a:sym charset="2" panose="05000000000000000000" pitchFamily="2" typeface="Wingdings"/>
              </a:rPr>
              <a:t>lan</a:t>
            </a:r>
            <a:r>
              <a:rPr dirty="0" lang="fr-FR" smtClean="0">
                <a:uFillTx/>
                <a:sym charset="2" panose="05000000000000000000" pitchFamily="2" typeface="Wingdings"/>
              </a:rPr>
              <a:t> </a:t>
            </a:r>
            <a:r>
              <a:rPr dirty="0" err="1" lang="fr-FR" smtClean="0">
                <a:uFillTx/>
                <a:sym charset="2" panose="05000000000000000000" pitchFamily="2" typeface="Wingdings"/>
              </a:rPr>
              <a:t>tràn</a:t>
            </a:r>
            <a:r>
              <a:rPr dirty="0" lang="fr-FR" smtClean="0">
                <a:uFillTx/>
                <a:sym charset="2" panose="05000000000000000000" pitchFamily="2" typeface="Wingdings"/>
              </a:rPr>
              <a:t>, </a:t>
            </a:r>
            <a:r>
              <a:rPr dirty="0" err="1" lang="fr-FR" smtClean="0">
                <a:uFillTx/>
                <a:sym charset="2" panose="05000000000000000000" pitchFamily="2" typeface="Wingdings"/>
              </a:rPr>
              <a:t>khả</a:t>
            </a:r>
            <a:r>
              <a:rPr dirty="0" lang="fr-FR" smtClean="0">
                <a:uFillTx/>
                <a:sym charset="2" panose="05000000000000000000" pitchFamily="2" typeface="Wingdings"/>
              </a:rPr>
              <a:t> </a:t>
            </a:r>
            <a:r>
              <a:rPr dirty="0" err="1" lang="fr-FR" smtClean="0">
                <a:uFillTx/>
                <a:sym charset="2" panose="05000000000000000000" pitchFamily="2" typeface="Wingdings"/>
              </a:rPr>
              <a:t>năng</a:t>
            </a:r>
            <a:r>
              <a:rPr dirty="0" lang="fr-FR" smtClean="0">
                <a:uFillTx/>
                <a:sym charset="2" panose="05000000000000000000" pitchFamily="2" typeface="Wingdings"/>
              </a:rPr>
              <a:t> </a:t>
            </a:r>
            <a:r>
              <a:rPr dirty="0" err="1" lang="fr-FR" smtClean="0">
                <a:uFillTx/>
                <a:sym charset="2" panose="05000000000000000000" pitchFamily="2" typeface="Wingdings"/>
              </a:rPr>
              <a:t>thành</a:t>
            </a:r>
            <a:r>
              <a:rPr dirty="0" lang="fr-FR" smtClean="0">
                <a:uFillTx/>
                <a:sym charset="2" panose="05000000000000000000" pitchFamily="2" typeface="Wingdings"/>
              </a:rPr>
              <a:t> </a:t>
            </a:r>
            <a:r>
              <a:rPr dirty="0" err="1" lang="fr-FR" smtClean="0">
                <a:uFillTx/>
                <a:sym charset="2" panose="05000000000000000000" pitchFamily="2" typeface="Wingdings"/>
              </a:rPr>
              <a:t>công</a:t>
            </a:r>
            <a:r>
              <a:rPr dirty="0" lang="fr-FR" smtClean="0">
                <a:uFillTx/>
                <a:sym charset="2" panose="05000000000000000000" pitchFamily="2" typeface="Wingdings"/>
              </a:rPr>
              <a:t> </a:t>
            </a:r>
            <a:r>
              <a:rPr dirty="0" err="1" lang="fr-FR" smtClean="0">
                <a:uFillTx/>
                <a:sym charset="2" panose="05000000000000000000" pitchFamily="2" typeface="Wingdings"/>
              </a:rPr>
              <a:t>của</a:t>
            </a:r>
            <a:r>
              <a:rPr dirty="0" lang="fr-FR" smtClean="0">
                <a:uFillTx/>
                <a:sym charset="2" panose="05000000000000000000" pitchFamily="2" typeface="Wingdings"/>
              </a:rPr>
              <a:t> </a:t>
            </a:r>
            <a:r>
              <a:rPr dirty="0" err="1" lang="fr-FR" smtClean="0">
                <a:uFillTx/>
                <a:sym charset="2" panose="05000000000000000000" pitchFamily="2" typeface="Wingdings"/>
              </a:rPr>
              <a:t>gây</a:t>
            </a:r>
            <a:r>
              <a:rPr dirty="0" lang="fr-FR" smtClean="0">
                <a:uFillTx/>
                <a:sym charset="2" panose="05000000000000000000" pitchFamily="2" typeface="Wingdings"/>
              </a:rPr>
              <a:t> </a:t>
            </a:r>
            <a:r>
              <a:rPr dirty="0" err="1" lang="fr-FR" smtClean="0">
                <a:uFillTx/>
                <a:sym charset="2" panose="05000000000000000000" pitchFamily="2" typeface="Wingdings"/>
              </a:rPr>
              <a:t>viêm</a:t>
            </a:r>
            <a:r>
              <a:rPr dirty="0" lang="fr-FR" smtClean="0">
                <a:uFillTx/>
                <a:sym charset="2" panose="05000000000000000000" pitchFamily="2" typeface="Wingdings"/>
              </a:rPr>
              <a:t> </a:t>
            </a:r>
            <a:r>
              <a:rPr dirty="0" err="1" lang="fr-FR" smtClean="0">
                <a:uFillTx/>
                <a:sym charset="2" panose="05000000000000000000" pitchFamily="2" typeface="Wingdings"/>
              </a:rPr>
              <a:t>màng</a:t>
            </a:r>
            <a:r>
              <a:rPr dirty="0" lang="fr-FR" smtClean="0">
                <a:uFillTx/>
                <a:sym charset="2" panose="05000000000000000000" pitchFamily="2" typeface="Wingdings"/>
              </a:rPr>
              <a:t> </a:t>
            </a:r>
            <a:r>
              <a:rPr dirty="0" err="1" lang="fr-FR" smtClean="0">
                <a:uFillTx/>
                <a:sym charset="2" panose="05000000000000000000" pitchFamily="2" typeface="Wingdings"/>
              </a:rPr>
              <a:t>phổi</a:t>
            </a:r>
            <a:r>
              <a:rPr dirty="0" lang="fr-FR" smtClean="0">
                <a:uFillTx/>
                <a:sym charset="2" panose="05000000000000000000" pitchFamily="2" typeface="Wingdings"/>
              </a:rPr>
              <a:t> </a:t>
            </a:r>
            <a:r>
              <a:rPr dirty="0" err="1" lang="fr-FR" smtClean="0">
                <a:uFillTx/>
                <a:sym charset="2" panose="05000000000000000000" pitchFamily="2" typeface="Wingdings"/>
              </a:rPr>
              <a:t>thấp</a:t>
            </a:r>
            <a:endParaRPr dirty="0" lang="en-US">
              <a:uFillTx/>
            </a:endParaRP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0" y="6429579"/>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3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latin charset="0" panose="020B0604020202020204" pitchFamily="34" typeface="Arial"/>
                <a:cs charset="0" panose="020B0604020202020204" pitchFamily="34" typeface="Arial"/>
              </a:rPr>
              <a:t>Phân</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Tích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b="1" dirty="0" lang="en-US" smtClean="0">
                <a:uFillTx/>
              </a:rPr>
              <a:t>Glucose</a:t>
            </a:r>
          </a:p>
          <a:p>
            <a:pPr lvl="1"/>
            <a:r>
              <a:rPr dirty="0" err="1" lang="en-US" smtClean="0">
                <a:uFillTx/>
              </a:rPr>
              <a:t>Bình</a:t>
            </a:r>
            <a:r>
              <a:rPr dirty="0" lang="en-US" smtClean="0">
                <a:uFillTx/>
              </a:rPr>
              <a:t> </a:t>
            </a:r>
            <a:r>
              <a:rPr dirty="0" err="1" lang="en-US" smtClean="0">
                <a:uFillTx/>
              </a:rPr>
              <a:t>thường</a:t>
            </a:r>
            <a:r>
              <a:rPr dirty="0" lang="en-US" smtClean="0">
                <a:uFillTx/>
              </a:rPr>
              <a:t> </a:t>
            </a:r>
            <a:r>
              <a:rPr dirty="0" err="1" lang="en-US" smtClean="0">
                <a:uFillTx/>
              </a:rPr>
              <a:t>tự</a:t>
            </a:r>
            <a:r>
              <a:rPr dirty="0" lang="en-US" smtClean="0">
                <a:uFillTx/>
              </a:rPr>
              <a:t> do di </a:t>
            </a:r>
            <a:r>
              <a:rPr dirty="0" err="1" lang="en-US" smtClean="0">
                <a:uFillTx/>
              </a:rPr>
              <a:t>chuyển</a:t>
            </a:r>
            <a:r>
              <a:rPr dirty="0" lang="en-US" smtClean="0">
                <a:uFillTx/>
              </a:rPr>
              <a:t> # glucose </a:t>
            </a:r>
            <a:r>
              <a:rPr dirty="0" err="1" lang="en-US" smtClean="0">
                <a:uFillTx/>
              </a:rPr>
              <a:t>máu</a:t>
            </a:r>
            <a:endParaRPr dirty="0" lang="en-US" smtClean="0">
              <a:uFillTx/>
            </a:endParaRPr>
          </a:p>
          <a:p>
            <a:pPr lvl="1"/>
            <a:r>
              <a:rPr b="1" dirty="0" lang="en-US" smtClean="0">
                <a:uFillTx/>
              </a:rPr>
              <a:t>&lt;</a:t>
            </a:r>
            <a:r>
              <a:rPr b="1" dirty="0" lang="en-US">
                <a:uFillTx/>
              </a:rPr>
              <a:t>3.4 </a:t>
            </a:r>
            <a:r>
              <a:rPr b="1" dirty="0" err="1" lang="en-US" smtClean="0">
                <a:uFillTx/>
              </a:rPr>
              <a:t>mmol</a:t>
            </a:r>
            <a:r>
              <a:rPr b="1" dirty="0" lang="en-US" smtClean="0">
                <a:uFillTx/>
              </a:rPr>
              <a:t>/l</a:t>
            </a:r>
            <a:r>
              <a:rPr dirty="0" lang="en-US" smtClean="0">
                <a:uFillTx/>
              </a:rPr>
              <a:t>: </a:t>
            </a:r>
            <a:r>
              <a:rPr dirty="0" err="1" lang="en-US" smtClean="0">
                <a:uFillTx/>
              </a:rPr>
              <a:t>cận</a:t>
            </a:r>
            <a:r>
              <a:rPr dirty="0" lang="en-US" smtClean="0">
                <a:uFillTx/>
              </a:rPr>
              <a:t> </a:t>
            </a:r>
            <a:r>
              <a:rPr dirty="0" err="1" lang="en-US" smtClean="0">
                <a:uFillTx/>
              </a:rPr>
              <a:t>viêm</a:t>
            </a:r>
            <a:r>
              <a:rPr dirty="0" lang="en-US" smtClean="0">
                <a:uFillTx/>
              </a:rPr>
              <a:t> </a:t>
            </a:r>
            <a:r>
              <a:rPr dirty="0" err="1" lang="en-US" smtClean="0">
                <a:uFillTx/>
              </a:rPr>
              <a:t>phổi</a:t>
            </a:r>
            <a:r>
              <a:rPr dirty="0" lang="en-US" smtClean="0">
                <a:uFillTx/>
              </a:rPr>
              <a:t>, </a:t>
            </a:r>
            <a:r>
              <a:rPr dirty="0" err="1" lang="en-US" smtClean="0">
                <a:uFillTx/>
              </a:rPr>
              <a:t>mủ</a:t>
            </a:r>
            <a:r>
              <a:rPr dirty="0" lang="en-US" smtClean="0">
                <a:uFillTx/>
              </a:rPr>
              <a:t> </a:t>
            </a:r>
            <a:r>
              <a:rPr dirty="0" err="1" lang="en-US" smtClean="0">
                <a:uFillTx/>
              </a:rPr>
              <a:t>màng</a:t>
            </a:r>
            <a:r>
              <a:rPr dirty="0" lang="en-US" smtClean="0">
                <a:uFillTx/>
              </a:rPr>
              <a:t> </a:t>
            </a:r>
            <a:r>
              <a:rPr dirty="0" err="1" lang="en-US" smtClean="0">
                <a:uFillTx/>
              </a:rPr>
              <a:t>phổi</a:t>
            </a:r>
            <a:r>
              <a:rPr dirty="0" lang="en-US" smtClean="0">
                <a:uFillTx/>
              </a:rPr>
              <a:t>, </a:t>
            </a:r>
            <a:r>
              <a:rPr dirty="0" err="1" lang="en-US" smtClean="0">
                <a:uFillTx/>
              </a:rPr>
              <a:t>viêm</a:t>
            </a:r>
            <a:r>
              <a:rPr dirty="0" lang="en-US" smtClean="0">
                <a:uFillTx/>
              </a:rPr>
              <a:t> </a:t>
            </a:r>
            <a:r>
              <a:rPr dirty="0" err="1" lang="en-US" smtClean="0">
                <a:uFillTx/>
              </a:rPr>
              <a:t>khớp</a:t>
            </a:r>
            <a:r>
              <a:rPr dirty="0" lang="en-US" smtClean="0">
                <a:uFillTx/>
              </a:rPr>
              <a:t>, rheumatoid, Lao, </a:t>
            </a:r>
            <a:r>
              <a:rPr dirty="0" err="1" lang="en-US" smtClean="0">
                <a:uFillTx/>
              </a:rPr>
              <a:t>ác</a:t>
            </a:r>
            <a:r>
              <a:rPr dirty="0" lang="en-US" smtClean="0">
                <a:uFillTx/>
              </a:rPr>
              <a:t> </a:t>
            </a:r>
            <a:r>
              <a:rPr dirty="0" err="1" lang="en-US" smtClean="0">
                <a:uFillTx/>
              </a:rPr>
              <a:t>tính</a:t>
            </a:r>
            <a:r>
              <a:rPr dirty="0" lang="en-US" smtClean="0">
                <a:uFillTx/>
              </a:rPr>
              <a:t>, </a:t>
            </a:r>
            <a:r>
              <a:rPr dirty="0" err="1" lang="en-US" smtClean="0">
                <a:uFillTx/>
              </a:rPr>
              <a:t>vỡ</a:t>
            </a:r>
            <a:r>
              <a:rPr dirty="0" lang="en-US" smtClean="0">
                <a:uFillTx/>
              </a:rPr>
              <a:t> </a:t>
            </a:r>
            <a:r>
              <a:rPr dirty="0" err="1" lang="en-US" smtClean="0">
                <a:uFillTx/>
              </a:rPr>
              <a:t>thực</a:t>
            </a:r>
            <a:r>
              <a:rPr dirty="0" lang="en-US" smtClean="0">
                <a:uFillTx/>
              </a:rPr>
              <a:t> </a:t>
            </a:r>
            <a:r>
              <a:rPr dirty="0" err="1" lang="en-US" smtClean="0">
                <a:uFillTx/>
              </a:rPr>
              <a:t>quản</a:t>
            </a:r>
            <a:endParaRPr dirty="0" lang="en-US">
              <a:uFillTx/>
            </a:endParaRPr>
          </a:p>
          <a:p>
            <a:pPr lvl="1"/>
            <a:r>
              <a:rPr b="1" dirty="0" lang="en-US" smtClean="0">
                <a:uFillTx/>
              </a:rPr>
              <a:t>&lt;</a:t>
            </a:r>
            <a:r>
              <a:rPr b="1" dirty="0" lang="en-US">
                <a:uFillTx/>
              </a:rPr>
              <a:t>1.6 </a:t>
            </a:r>
            <a:r>
              <a:rPr b="1" dirty="0" err="1" lang="en-US" smtClean="0">
                <a:uFillTx/>
              </a:rPr>
              <a:t>mmol</a:t>
            </a:r>
            <a:r>
              <a:rPr b="1" dirty="0" lang="en-US" smtClean="0">
                <a:uFillTx/>
              </a:rPr>
              <a:t>/l</a:t>
            </a:r>
            <a:r>
              <a:rPr dirty="0" lang="en-US" smtClean="0">
                <a:uFillTx/>
              </a:rPr>
              <a:t>: </a:t>
            </a:r>
            <a:r>
              <a:rPr b="1" dirty="0" err="1" lang="en-US" smtClean="0">
                <a:uFillTx/>
              </a:rPr>
              <a:t>viêm</a:t>
            </a:r>
            <a:r>
              <a:rPr b="1" dirty="0" lang="en-US" smtClean="0">
                <a:uFillTx/>
              </a:rPr>
              <a:t> </a:t>
            </a:r>
            <a:r>
              <a:rPr b="1" dirty="0" err="1" lang="en-US" smtClean="0">
                <a:uFillTx/>
              </a:rPr>
              <a:t>phớp</a:t>
            </a:r>
            <a:r>
              <a:rPr b="1" dirty="0" lang="en-US" smtClean="0">
                <a:uFillTx/>
              </a:rPr>
              <a:t> </a:t>
            </a:r>
            <a:r>
              <a:rPr b="1" dirty="0" err="1" lang="en-US" smtClean="0">
                <a:uFillTx/>
              </a:rPr>
              <a:t>dạng</a:t>
            </a:r>
            <a:r>
              <a:rPr b="1" dirty="0" lang="en-US" smtClean="0">
                <a:uFillTx/>
              </a:rPr>
              <a:t> </a:t>
            </a:r>
            <a:r>
              <a:rPr b="1" dirty="0" err="1" lang="en-US" smtClean="0">
                <a:uFillTx/>
              </a:rPr>
              <a:t>thấp</a:t>
            </a:r>
            <a:r>
              <a:rPr b="1" dirty="0" lang="en-US" smtClean="0">
                <a:uFillTx/>
              </a:rPr>
              <a:t>, </a:t>
            </a:r>
            <a:r>
              <a:rPr b="1" dirty="0" err="1" lang="en-US" smtClean="0">
                <a:uFillTx/>
              </a:rPr>
              <a:t>tràn</a:t>
            </a:r>
            <a:r>
              <a:rPr b="1" dirty="0" lang="en-US" smtClean="0">
                <a:uFillTx/>
              </a:rPr>
              <a:t> </a:t>
            </a:r>
            <a:r>
              <a:rPr b="1" dirty="0" err="1" lang="en-US" smtClean="0">
                <a:uFillTx/>
              </a:rPr>
              <a:t>mủ</a:t>
            </a:r>
            <a:r>
              <a:rPr b="1" dirty="0" lang="en-US" smtClean="0">
                <a:uFillTx/>
              </a:rPr>
              <a:t> </a:t>
            </a:r>
            <a:r>
              <a:rPr b="1" dirty="0" err="1" lang="en-US" smtClean="0">
                <a:uFillTx/>
              </a:rPr>
              <a:t>màng</a:t>
            </a:r>
            <a:r>
              <a:rPr b="1" dirty="0" lang="en-US" smtClean="0">
                <a:uFillTx/>
              </a:rPr>
              <a:t> </a:t>
            </a:r>
            <a:r>
              <a:rPr b="1" dirty="0" err="1" lang="en-US" smtClean="0">
                <a:uFillTx/>
              </a:rPr>
              <a:t>phổi</a:t>
            </a:r>
            <a:endParaRPr b="1" dirty="0" lang="en-US" smtClean="0">
              <a:uFillTx/>
            </a:endParaRPr>
          </a:p>
          <a:p>
            <a:pPr lvl="1"/>
            <a:r>
              <a:rPr dirty="0" err="1" lang="en-US" smtClean="0">
                <a:uFillTx/>
              </a:rPr>
              <a:t>Ít</a:t>
            </a:r>
            <a:r>
              <a:rPr dirty="0" lang="en-US" smtClean="0">
                <a:uFillTx/>
              </a:rPr>
              <a:t> </a:t>
            </a:r>
            <a:r>
              <a:rPr dirty="0" err="1" lang="en-US" smtClean="0">
                <a:uFillTx/>
              </a:rPr>
              <a:t>chính</a:t>
            </a:r>
            <a:r>
              <a:rPr dirty="0" lang="en-US" smtClean="0">
                <a:uFillTx/>
              </a:rPr>
              <a:t> </a:t>
            </a:r>
            <a:r>
              <a:rPr dirty="0" err="1" lang="en-US" smtClean="0">
                <a:uFillTx/>
              </a:rPr>
              <a:t>xác</a:t>
            </a:r>
            <a:r>
              <a:rPr dirty="0" lang="en-US" smtClean="0">
                <a:uFillTx/>
              </a:rPr>
              <a:t> </a:t>
            </a:r>
            <a:r>
              <a:rPr dirty="0" err="1" lang="en-US" smtClean="0">
                <a:uFillTx/>
              </a:rPr>
              <a:t>trong</a:t>
            </a:r>
            <a:r>
              <a:rPr dirty="0" lang="en-US" smtClean="0">
                <a:uFillTx/>
              </a:rPr>
              <a:t> </a:t>
            </a:r>
            <a:r>
              <a:rPr dirty="0" err="1" lang="en-US" smtClean="0">
                <a:uFillTx/>
              </a:rPr>
              <a:t>chỉ</a:t>
            </a:r>
            <a:r>
              <a:rPr dirty="0" lang="en-US" smtClean="0">
                <a:uFillTx/>
              </a:rPr>
              <a:t> </a:t>
            </a:r>
            <a:r>
              <a:rPr dirty="0" err="1" lang="en-US" smtClean="0">
                <a:uFillTx/>
              </a:rPr>
              <a:t>định</a:t>
            </a:r>
            <a:r>
              <a:rPr dirty="0" lang="en-US" smtClean="0">
                <a:uFillTx/>
              </a:rPr>
              <a:t> </a:t>
            </a:r>
            <a:r>
              <a:rPr dirty="0" err="1" lang="en-US" smtClean="0">
                <a:uFillTx/>
              </a:rPr>
              <a:t>dẫn</a:t>
            </a:r>
            <a:r>
              <a:rPr dirty="0" lang="en-US" smtClean="0">
                <a:uFillTx/>
              </a:rPr>
              <a:t> </a:t>
            </a:r>
            <a:r>
              <a:rPr dirty="0" err="1" lang="en-US" smtClean="0">
                <a:uFillTx/>
              </a:rPr>
              <a:t>lưu</a:t>
            </a:r>
            <a:r>
              <a:rPr dirty="0" lang="en-US" smtClean="0">
                <a:uFillTx/>
              </a:rPr>
              <a:t> </a:t>
            </a:r>
            <a:r>
              <a:rPr dirty="0" err="1" lang="en-US" smtClean="0">
                <a:uFillTx/>
              </a:rPr>
              <a:t>màng</a:t>
            </a:r>
            <a:r>
              <a:rPr dirty="0" lang="en-US" smtClean="0">
                <a:uFillTx/>
              </a:rPr>
              <a:t> </a:t>
            </a:r>
            <a:r>
              <a:rPr dirty="0" err="1" lang="en-US" smtClean="0">
                <a:uFillTx/>
              </a:rPr>
              <a:t>phổi</a:t>
            </a:r>
            <a:r>
              <a:rPr dirty="0" lang="en-US" smtClean="0">
                <a:uFillTx/>
              </a:rPr>
              <a:t> so </a:t>
            </a:r>
            <a:r>
              <a:rPr dirty="0" err="1" lang="en-US" smtClean="0">
                <a:uFillTx/>
              </a:rPr>
              <a:t>với</a:t>
            </a:r>
            <a:r>
              <a:rPr dirty="0" lang="en-US" smtClean="0">
                <a:uFillTx/>
              </a:rPr>
              <a:t> PH</a:t>
            </a:r>
            <a:endParaRPr dirty="0" lang="en-US">
              <a:uFillTx/>
            </a:endParaRP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0" y="6429579"/>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3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latin charset="0" panose="020B0604020202020204" pitchFamily="34" typeface="Arial"/>
                <a:cs charset="0" panose="020B0604020202020204" pitchFamily="34" typeface="Arial"/>
              </a:rPr>
              <a:t>Phân</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Tích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a:uFillTx/>
              </a:rPr>
              <a:t>Amylase</a:t>
            </a:r>
          </a:p>
          <a:p>
            <a:pPr lvl="1"/>
            <a:r>
              <a:rPr dirty="0" err="1" lang="en-US" smtClean="0">
                <a:uFillTx/>
              </a:rPr>
              <a:t>Không</a:t>
            </a:r>
            <a:r>
              <a:rPr dirty="0" lang="en-US" smtClean="0">
                <a:uFillTx/>
              </a:rPr>
              <a:t> </a:t>
            </a:r>
            <a:r>
              <a:rPr dirty="0" err="1" lang="en-US" smtClean="0">
                <a:uFillTx/>
              </a:rPr>
              <a:t>thường</a:t>
            </a:r>
            <a:r>
              <a:rPr dirty="0" lang="en-US" smtClean="0">
                <a:uFillTx/>
              </a:rPr>
              <a:t> </a:t>
            </a:r>
            <a:r>
              <a:rPr dirty="0" err="1" lang="en-US" smtClean="0">
                <a:uFillTx/>
              </a:rPr>
              <a:t>quy</a:t>
            </a:r>
            <a:endParaRPr dirty="0" lang="en-US" smtClean="0">
              <a:uFillTx/>
            </a:endParaRPr>
          </a:p>
          <a:p>
            <a:pPr lvl="1"/>
            <a:r>
              <a:rPr dirty="0" err="1" lang="en-US" smtClean="0">
                <a:uFillTx/>
              </a:rPr>
              <a:t>Khi</a:t>
            </a:r>
            <a:r>
              <a:rPr dirty="0" lang="en-US" smtClean="0">
                <a:uFillTx/>
              </a:rPr>
              <a:t> </a:t>
            </a:r>
            <a:r>
              <a:rPr dirty="0" err="1" lang="en-US" smtClean="0">
                <a:uFillTx/>
              </a:rPr>
              <a:t>nghi</a:t>
            </a:r>
            <a:r>
              <a:rPr dirty="0" lang="en-US" smtClean="0">
                <a:uFillTx/>
              </a:rPr>
              <a:t>: </a:t>
            </a:r>
            <a:r>
              <a:rPr dirty="0" err="1" lang="en-US" smtClean="0">
                <a:uFillTx/>
              </a:rPr>
              <a:t>vỡ</a:t>
            </a:r>
            <a:r>
              <a:rPr dirty="0" lang="en-US" smtClean="0">
                <a:uFillTx/>
              </a:rPr>
              <a:t> </a:t>
            </a:r>
            <a:r>
              <a:rPr dirty="0" err="1" lang="en-US" smtClean="0">
                <a:uFillTx/>
              </a:rPr>
              <a:t>thực</a:t>
            </a:r>
            <a:r>
              <a:rPr dirty="0" lang="en-US" smtClean="0">
                <a:uFillTx/>
              </a:rPr>
              <a:t> </a:t>
            </a:r>
            <a:r>
              <a:rPr dirty="0" err="1" lang="en-US" smtClean="0">
                <a:uFillTx/>
              </a:rPr>
              <a:t>quản</a:t>
            </a:r>
            <a:r>
              <a:rPr dirty="0" lang="en-US" smtClean="0">
                <a:uFillTx/>
              </a:rPr>
              <a:t>, </a:t>
            </a:r>
            <a:r>
              <a:rPr dirty="0" err="1" lang="en-US" smtClean="0">
                <a:uFillTx/>
              </a:rPr>
              <a:t>viêm</a:t>
            </a:r>
            <a:r>
              <a:rPr dirty="0" lang="en-US" smtClean="0">
                <a:uFillTx/>
              </a:rPr>
              <a:t> </a:t>
            </a:r>
            <a:r>
              <a:rPr dirty="0" err="1" lang="en-US" smtClean="0">
                <a:uFillTx/>
              </a:rPr>
              <a:t>tụy</a:t>
            </a:r>
            <a:r>
              <a:rPr dirty="0" lang="en-US" smtClean="0">
                <a:uFillTx/>
              </a:rPr>
              <a:t> </a:t>
            </a:r>
            <a:r>
              <a:rPr dirty="0" err="1" lang="en-US" smtClean="0">
                <a:uFillTx/>
              </a:rPr>
              <a:t>cấp</a:t>
            </a:r>
            <a:r>
              <a:rPr dirty="0" lang="en-US" smtClean="0">
                <a:uFillTx/>
              </a:rPr>
              <a:t>. </a:t>
            </a:r>
          </a:p>
          <a:p>
            <a:pPr lvl="1"/>
            <a:r>
              <a:rPr dirty="0" err="1" lang="en-US" smtClean="0">
                <a:uFillTx/>
              </a:rPr>
              <a:t>Tăng</a:t>
            </a:r>
            <a:r>
              <a:rPr dirty="0" lang="en-US" smtClean="0">
                <a:uFillTx/>
              </a:rPr>
              <a:t> </a:t>
            </a:r>
            <a:r>
              <a:rPr dirty="0" err="1" lang="en-US" smtClean="0">
                <a:uFillTx/>
              </a:rPr>
              <a:t>khi</a:t>
            </a:r>
            <a:r>
              <a:rPr dirty="0" lang="en-US" smtClean="0">
                <a:uFillTx/>
              </a:rPr>
              <a:t> </a:t>
            </a:r>
            <a:r>
              <a:rPr dirty="0" err="1" lang="en-US" smtClean="0">
                <a:uFillTx/>
              </a:rPr>
              <a:t>lớn</a:t>
            </a:r>
            <a:r>
              <a:rPr dirty="0" lang="en-US" smtClean="0">
                <a:uFillTx/>
              </a:rPr>
              <a:t> </a:t>
            </a:r>
            <a:r>
              <a:rPr dirty="0" err="1" lang="en-US" smtClean="0">
                <a:uFillTx/>
              </a:rPr>
              <a:t>hơn</a:t>
            </a:r>
            <a:r>
              <a:rPr dirty="0" lang="en-US" smtClean="0">
                <a:uFillTx/>
              </a:rPr>
              <a:t> ULN </a:t>
            </a:r>
            <a:r>
              <a:rPr dirty="0" err="1" lang="en-US" smtClean="0">
                <a:uFillTx/>
              </a:rPr>
              <a:t>hoặc</a:t>
            </a:r>
            <a:r>
              <a:rPr dirty="0" lang="en-US" smtClean="0">
                <a:uFillTx/>
              </a:rPr>
              <a:t> </a:t>
            </a:r>
            <a:r>
              <a:rPr dirty="0" err="1" lang="en-US" smtClean="0">
                <a:uFillTx/>
              </a:rPr>
              <a:t>tỉ</a:t>
            </a:r>
            <a:r>
              <a:rPr dirty="0" lang="en-US" smtClean="0">
                <a:uFillTx/>
              </a:rPr>
              <a:t> </a:t>
            </a:r>
            <a:r>
              <a:rPr dirty="0" err="1" lang="en-US" smtClean="0">
                <a:uFillTx/>
              </a:rPr>
              <a:t>lệ</a:t>
            </a:r>
            <a:r>
              <a:rPr dirty="0" lang="en-US" smtClean="0">
                <a:uFillTx/>
              </a:rPr>
              <a:t> </a:t>
            </a:r>
            <a:r>
              <a:rPr dirty="0" err="1" lang="en-US" smtClean="0">
                <a:uFillTx/>
              </a:rPr>
              <a:t>dịch</a:t>
            </a:r>
            <a:r>
              <a:rPr dirty="0" lang="en-US" smtClean="0">
                <a:uFillTx/>
              </a:rPr>
              <a:t>/</a:t>
            </a:r>
            <a:r>
              <a:rPr dirty="0" err="1" lang="en-US" smtClean="0">
                <a:uFillTx/>
              </a:rPr>
              <a:t>huyết</a:t>
            </a:r>
            <a:r>
              <a:rPr dirty="0" lang="en-US" smtClean="0">
                <a:uFillTx/>
              </a:rPr>
              <a:t> </a:t>
            </a:r>
            <a:r>
              <a:rPr dirty="0" err="1" lang="en-US" smtClean="0">
                <a:uFillTx/>
              </a:rPr>
              <a:t>thanh</a:t>
            </a:r>
            <a:r>
              <a:rPr dirty="0" lang="en-US" smtClean="0">
                <a:uFillTx/>
              </a:rPr>
              <a:t> </a:t>
            </a:r>
            <a:r>
              <a:rPr b="1" dirty="0" lang="en-US" smtClean="0">
                <a:uFillTx/>
              </a:rPr>
              <a:t>&gt;1</a:t>
            </a:r>
            <a:r>
              <a:rPr dirty="0" lang="en-US" smtClean="0">
                <a:uFillTx/>
              </a:rPr>
              <a:t>: </a:t>
            </a:r>
            <a:r>
              <a:rPr dirty="0" err="1" lang="en-US" smtClean="0">
                <a:uFillTx/>
              </a:rPr>
              <a:t>viêm</a:t>
            </a:r>
            <a:r>
              <a:rPr dirty="0" lang="en-US" smtClean="0">
                <a:uFillTx/>
              </a:rPr>
              <a:t> </a:t>
            </a:r>
            <a:r>
              <a:rPr dirty="0" err="1" lang="en-US" smtClean="0">
                <a:uFillTx/>
              </a:rPr>
              <a:t>tụy</a:t>
            </a:r>
            <a:r>
              <a:rPr dirty="0" lang="en-US" smtClean="0">
                <a:uFillTx/>
              </a:rPr>
              <a:t> </a:t>
            </a:r>
            <a:r>
              <a:rPr dirty="0" err="1" lang="en-US" smtClean="0">
                <a:uFillTx/>
              </a:rPr>
              <a:t>cấp</a:t>
            </a:r>
            <a:r>
              <a:rPr dirty="0" lang="en-US" smtClean="0">
                <a:uFillTx/>
              </a:rPr>
              <a:t>, </a:t>
            </a:r>
            <a:r>
              <a:rPr dirty="0" err="1" lang="en-US" smtClean="0">
                <a:uFillTx/>
              </a:rPr>
              <a:t>nang</a:t>
            </a:r>
            <a:r>
              <a:rPr dirty="0" lang="en-US" smtClean="0">
                <a:uFillTx/>
              </a:rPr>
              <a:t> </a:t>
            </a:r>
            <a:r>
              <a:rPr dirty="0" err="1" lang="en-US" smtClean="0">
                <a:uFillTx/>
              </a:rPr>
              <a:t>giả</a:t>
            </a:r>
            <a:r>
              <a:rPr dirty="0" lang="en-US" smtClean="0">
                <a:uFillTx/>
              </a:rPr>
              <a:t> </a:t>
            </a:r>
            <a:r>
              <a:rPr dirty="0" err="1" lang="en-US" smtClean="0">
                <a:uFillTx/>
              </a:rPr>
              <a:t>tụy</a:t>
            </a:r>
            <a:r>
              <a:rPr dirty="0" lang="en-US" smtClean="0">
                <a:uFillTx/>
              </a:rPr>
              <a:t>, </a:t>
            </a:r>
            <a:r>
              <a:rPr dirty="0" err="1" lang="en-US" smtClean="0">
                <a:uFillTx/>
              </a:rPr>
              <a:t>vỡ</a:t>
            </a:r>
            <a:r>
              <a:rPr dirty="0" lang="en-US" smtClean="0">
                <a:uFillTx/>
              </a:rPr>
              <a:t> </a:t>
            </a:r>
            <a:r>
              <a:rPr dirty="0" err="1" lang="en-US" smtClean="0">
                <a:uFillTx/>
              </a:rPr>
              <a:t>thực</a:t>
            </a:r>
            <a:r>
              <a:rPr dirty="0" lang="en-US" smtClean="0">
                <a:uFillTx/>
              </a:rPr>
              <a:t> </a:t>
            </a:r>
            <a:r>
              <a:rPr dirty="0" err="1" lang="en-US" smtClean="0">
                <a:uFillTx/>
              </a:rPr>
              <a:t>quản</a:t>
            </a:r>
            <a:r>
              <a:rPr dirty="0" lang="en-US" smtClean="0">
                <a:uFillTx/>
              </a:rPr>
              <a:t>, </a:t>
            </a:r>
            <a:r>
              <a:rPr dirty="0" err="1" lang="en-US" smtClean="0">
                <a:uFillTx/>
              </a:rPr>
              <a:t>ác</a:t>
            </a:r>
            <a:r>
              <a:rPr dirty="0" lang="en-US" smtClean="0">
                <a:uFillTx/>
              </a:rPr>
              <a:t> </a:t>
            </a:r>
            <a:r>
              <a:rPr dirty="0" err="1" lang="en-US" smtClean="0">
                <a:uFillTx/>
              </a:rPr>
              <a:t>tính</a:t>
            </a:r>
            <a:r>
              <a:rPr dirty="0" lang="en-US" smtClean="0">
                <a:uFillTx/>
              </a:rPr>
              <a:t> (</a:t>
            </a:r>
            <a:r>
              <a:rPr dirty="0" err="1" lang="en-US" smtClean="0">
                <a:uFillTx/>
              </a:rPr>
              <a:t>đặc</a:t>
            </a:r>
            <a:r>
              <a:rPr dirty="0" lang="en-US" smtClean="0">
                <a:uFillTx/>
              </a:rPr>
              <a:t> </a:t>
            </a:r>
            <a:r>
              <a:rPr dirty="0" err="1" lang="en-US" smtClean="0">
                <a:uFillTx/>
              </a:rPr>
              <a:t>biệt</a:t>
            </a:r>
            <a:r>
              <a:rPr dirty="0" lang="en-US" smtClean="0">
                <a:uFillTx/>
              </a:rPr>
              <a:t> </a:t>
            </a:r>
            <a:r>
              <a:rPr dirty="0" err="1" lang="en-US" smtClean="0">
                <a:uFillTx/>
              </a:rPr>
              <a:t>ung</a:t>
            </a:r>
            <a:r>
              <a:rPr dirty="0" lang="en-US" smtClean="0">
                <a:uFillTx/>
              </a:rPr>
              <a:t> </a:t>
            </a:r>
            <a:r>
              <a:rPr dirty="0" err="1" lang="en-US" smtClean="0">
                <a:uFillTx/>
              </a:rPr>
              <a:t>thư</a:t>
            </a:r>
            <a:r>
              <a:rPr dirty="0" lang="en-US" smtClean="0">
                <a:uFillTx/>
              </a:rPr>
              <a:t> </a:t>
            </a:r>
            <a:r>
              <a:rPr dirty="0" err="1" lang="en-US" smtClean="0">
                <a:uFillTx/>
              </a:rPr>
              <a:t>tuyến</a:t>
            </a:r>
            <a:r>
              <a:rPr dirty="0" lang="en-US" smtClean="0">
                <a:uFillTx/>
              </a:rPr>
              <a:t>)</a:t>
            </a: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0" y="6429579"/>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3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latin charset="0" panose="020B0604020202020204" pitchFamily="34" typeface="Arial"/>
                <a:cs charset="0" panose="020B0604020202020204" pitchFamily="34" typeface="Arial"/>
              </a:rPr>
              <a:t>Phân</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Tích</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lang="en-US" smtClean="0">
                <a:uFillTx/>
              </a:rPr>
              <a:t>NT-</a:t>
            </a:r>
            <a:r>
              <a:rPr dirty="0" err="1" lang="en-US" smtClean="0">
                <a:uFillTx/>
              </a:rPr>
              <a:t>proBNP</a:t>
            </a:r>
            <a:r>
              <a:rPr dirty="0" lang="en-US" smtClean="0">
                <a:uFillTx/>
              </a:rPr>
              <a:t>: </a:t>
            </a:r>
            <a:r>
              <a:rPr dirty="0" err="1" lang="en-US" smtClean="0">
                <a:uFillTx/>
              </a:rPr>
              <a:t>trong</a:t>
            </a:r>
            <a:r>
              <a:rPr dirty="0" lang="en-US" smtClean="0">
                <a:uFillTx/>
              </a:rPr>
              <a:t> </a:t>
            </a:r>
            <a:r>
              <a:rPr dirty="0" err="1" lang="en-US" smtClean="0">
                <a:uFillTx/>
              </a:rPr>
              <a:t>máu</a:t>
            </a:r>
            <a:r>
              <a:rPr dirty="0" lang="en-US" smtClean="0">
                <a:uFillTx/>
              </a:rPr>
              <a:t> </a:t>
            </a:r>
            <a:r>
              <a:rPr dirty="0" err="1" lang="en-US" smtClean="0">
                <a:uFillTx/>
              </a:rPr>
              <a:t>và</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r>
              <a:rPr dirty="0" lang="en-US" smtClean="0">
                <a:uFillTx/>
              </a:rPr>
              <a:t> </a:t>
            </a:r>
            <a:r>
              <a:rPr dirty="0" err="1" lang="en-US" smtClean="0">
                <a:uFillTx/>
              </a:rPr>
              <a:t>tương</a:t>
            </a:r>
            <a:r>
              <a:rPr dirty="0" lang="en-US" smtClean="0">
                <a:uFillTx/>
              </a:rPr>
              <a:t> </a:t>
            </a:r>
            <a:r>
              <a:rPr dirty="0" err="1" lang="en-US" smtClean="0">
                <a:uFillTx/>
              </a:rPr>
              <a:t>quan</a:t>
            </a:r>
            <a:r>
              <a:rPr dirty="0" lang="en-US" smtClean="0">
                <a:uFillTx/>
              </a:rPr>
              <a:t> </a:t>
            </a:r>
            <a:r>
              <a:rPr dirty="0" err="1" lang="en-US" smtClean="0">
                <a:uFillTx/>
              </a:rPr>
              <a:t>chặc</a:t>
            </a:r>
            <a:r>
              <a:rPr dirty="0" lang="en-US" smtClean="0">
                <a:uFillTx/>
              </a:rPr>
              <a:t> </a:t>
            </a:r>
            <a:r>
              <a:rPr dirty="0" err="1" lang="en-US" smtClean="0">
                <a:uFillTx/>
              </a:rPr>
              <a:t>chẽ</a:t>
            </a:r>
            <a:r>
              <a:rPr dirty="0" lang="en-US" smtClean="0">
                <a:uFillTx/>
              </a:rPr>
              <a:t> </a:t>
            </a:r>
            <a:r>
              <a:rPr dirty="0" err="1" lang="en-US" smtClean="0">
                <a:uFillTx/>
              </a:rPr>
              <a:t>với</a:t>
            </a:r>
            <a:r>
              <a:rPr dirty="0" lang="en-US" smtClean="0">
                <a:uFillTx/>
              </a:rPr>
              <a:t> </a:t>
            </a:r>
            <a:r>
              <a:rPr dirty="0" err="1" lang="en-US" smtClean="0">
                <a:uFillTx/>
              </a:rPr>
              <a:t>nhau</a:t>
            </a:r>
            <a:r>
              <a:rPr dirty="0" lang="en-US" smtClean="0">
                <a:uFillTx/>
              </a:rPr>
              <a:t>: </a:t>
            </a:r>
            <a:r>
              <a:rPr dirty="0" err="1" lang="en-US" smtClean="0">
                <a:uFillTx/>
              </a:rPr>
              <a:t>phân</a:t>
            </a:r>
            <a:r>
              <a:rPr dirty="0" lang="en-US" smtClean="0">
                <a:uFillTx/>
              </a:rPr>
              <a:t> </a:t>
            </a:r>
            <a:r>
              <a:rPr dirty="0" err="1" lang="en-US" smtClean="0">
                <a:uFillTx/>
              </a:rPr>
              <a:t>biệt</a:t>
            </a:r>
            <a:r>
              <a:rPr dirty="0" lang="en-US" smtClean="0">
                <a:uFillTx/>
              </a:rPr>
              <a:t> TDMP do </a:t>
            </a:r>
            <a:r>
              <a:rPr dirty="0" err="1" lang="en-US" smtClean="0">
                <a:uFillTx/>
              </a:rPr>
              <a:t>suy</a:t>
            </a:r>
            <a:r>
              <a:rPr dirty="0" lang="en-US" smtClean="0">
                <a:uFillTx/>
              </a:rPr>
              <a:t> </a:t>
            </a:r>
            <a:r>
              <a:rPr dirty="0" err="1" lang="en-US" smtClean="0">
                <a:uFillTx/>
              </a:rPr>
              <a:t>tim</a:t>
            </a:r>
            <a:r>
              <a:rPr dirty="0" lang="en-US" smtClean="0">
                <a:uFillTx/>
              </a:rPr>
              <a:t> </a:t>
            </a:r>
            <a:r>
              <a:rPr dirty="0" err="1" lang="en-US" smtClean="0">
                <a:uFillTx/>
              </a:rPr>
              <a:t>và</a:t>
            </a:r>
            <a:r>
              <a:rPr dirty="0" lang="en-US" smtClean="0">
                <a:uFillTx/>
              </a:rPr>
              <a:t> </a:t>
            </a:r>
            <a:r>
              <a:rPr dirty="0" err="1" lang="en-US" smtClean="0">
                <a:uFillTx/>
              </a:rPr>
              <a:t>nguyên</a:t>
            </a:r>
            <a:r>
              <a:rPr dirty="0" lang="en-US" smtClean="0">
                <a:uFillTx/>
              </a:rPr>
              <a:t> </a:t>
            </a:r>
            <a:r>
              <a:rPr dirty="0" err="1" lang="en-US" smtClean="0">
                <a:uFillTx/>
              </a:rPr>
              <a:t>nhân</a:t>
            </a:r>
            <a:r>
              <a:rPr dirty="0" lang="en-US" smtClean="0">
                <a:uFillTx/>
              </a:rPr>
              <a:t> </a:t>
            </a:r>
            <a:r>
              <a:rPr dirty="0" err="1" lang="en-US" smtClean="0">
                <a:uFillTx/>
              </a:rPr>
              <a:t>khác</a:t>
            </a:r>
            <a:r>
              <a:rPr dirty="0" lang="en-US" smtClean="0">
                <a:uFillTx/>
              </a:rPr>
              <a:t>.</a:t>
            </a:r>
          </a:p>
          <a:p>
            <a:r>
              <a:rPr dirty="0" err="1" lang="en-US" smtClean="0">
                <a:uFillTx/>
              </a:rPr>
              <a:t>Giá</a:t>
            </a:r>
            <a:r>
              <a:rPr dirty="0" lang="en-US" smtClean="0">
                <a:uFillTx/>
              </a:rPr>
              <a:t> </a:t>
            </a:r>
            <a:r>
              <a:rPr dirty="0" err="1" lang="en-US" smtClean="0">
                <a:uFillTx/>
              </a:rPr>
              <a:t>trị</a:t>
            </a:r>
            <a:r>
              <a:rPr dirty="0" lang="en-US" smtClean="0">
                <a:uFillTx/>
              </a:rPr>
              <a:t> cut-off: 600 </a:t>
            </a:r>
            <a:r>
              <a:rPr dirty="0" err="1" lang="en-US" smtClean="0">
                <a:uFillTx/>
              </a:rPr>
              <a:t>đến</a:t>
            </a:r>
            <a:r>
              <a:rPr dirty="0" lang="en-US" smtClean="0">
                <a:uFillTx/>
              </a:rPr>
              <a:t> </a:t>
            </a:r>
            <a:r>
              <a:rPr dirty="0" lang="en-US">
                <a:uFillTx/>
              </a:rPr>
              <a:t>4000 </a:t>
            </a:r>
            <a:r>
              <a:rPr dirty="0" err="1" lang="en-US" smtClean="0">
                <a:uFillTx/>
              </a:rPr>
              <a:t>pg</a:t>
            </a:r>
            <a:r>
              <a:rPr dirty="0" lang="en-US" smtClean="0">
                <a:uFillTx/>
              </a:rPr>
              <a:t>/ml, </a:t>
            </a:r>
            <a:r>
              <a:rPr dirty="0" err="1" lang="en-US" smtClean="0">
                <a:uFillTx/>
              </a:rPr>
              <a:t>giá</a:t>
            </a:r>
            <a:r>
              <a:rPr dirty="0" lang="en-US" smtClean="0">
                <a:uFillTx/>
              </a:rPr>
              <a:t> </a:t>
            </a:r>
            <a:r>
              <a:rPr dirty="0" err="1" lang="en-US" smtClean="0">
                <a:uFillTx/>
              </a:rPr>
              <a:t>trị</a:t>
            </a:r>
            <a:r>
              <a:rPr dirty="0" lang="en-US" smtClean="0">
                <a:uFillTx/>
              </a:rPr>
              <a:t> 1500 </a:t>
            </a:r>
            <a:r>
              <a:rPr dirty="0" err="1" lang="en-US">
                <a:uFillTx/>
              </a:rPr>
              <a:t>pg</a:t>
            </a:r>
            <a:r>
              <a:rPr dirty="0" lang="en-US">
                <a:uFillTx/>
              </a:rPr>
              <a:t>/ml </a:t>
            </a:r>
            <a:r>
              <a:rPr dirty="0" err="1" lang="en-US" smtClean="0">
                <a:uFillTx/>
              </a:rPr>
              <a:t>thường</a:t>
            </a:r>
            <a:r>
              <a:rPr dirty="0" lang="en-US" smtClean="0">
                <a:uFillTx/>
              </a:rPr>
              <a:t> </a:t>
            </a:r>
            <a:r>
              <a:rPr dirty="0" err="1" lang="en-US" smtClean="0">
                <a:uFillTx/>
              </a:rPr>
              <a:t>được</a:t>
            </a:r>
            <a:r>
              <a:rPr dirty="0" lang="en-US" smtClean="0">
                <a:uFillTx/>
              </a:rPr>
              <a:t> </a:t>
            </a:r>
            <a:r>
              <a:rPr dirty="0" err="1" lang="en-US" smtClean="0">
                <a:uFillTx/>
              </a:rPr>
              <a:t>sử</a:t>
            </a:r>
            <a:r>
              <a:rPr dirty="0" lang="en-US" smtClean="0">
                <a:uFillTx/>
              </a:rPr>
              <a:t> </a:t>
            </a:r>
            <a:r>
              <a:rPr dirty="0" err="1" lang="en-US" smtClean="0">
                <a:uFillTx/>
              </a:rPr>
              <a:t>dụng</a:t>
            </a:r>
            <a:r>
              <a:rPr dirty="0" lang="en-US" smtClean="0">
                <a:uFillTx/>
              </a:rPr>
              <a:t>.</a:t>
            </a:r>
            <a:endParaRPr dirty="0" lang="en-US">
              <a:uFillTx/>
            </a:endParaRP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0" y="6429579"/>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3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latin charset="0" panose="020B0604020202020204" pitchFamily="34" typeface="Arial"/>
                <a:cs charset="0" panose="020B0604020202020204" pitchFamily="34" typeface="Arial"/>
              </a:rPr>
              <a:t>Phân</a:t>
            </a:r>
            <a:r>
              <a:rPr dirty="0" lang="en-US">
                <a:uFillTx/>
                <a:latin charset="0" panose="020B0604020202020204" pitchFamily="34" typeface="Arial"/>
                <a:cs charset="0" panose="020B0604020202020204" pitchFamily="34" typeface="Arial"/>
              </a:rPr>
              <a:t> </a:t>
            </a:r>
            <a:r>
              <a:rPr dirty="0" err="1" lang="en-US" smtClean="0">
                <a:uFillTx/>
                <a:latin charset="0" panose="020B0604020202020204" pitchFamily="34" typeface="Arial"/>
                <a:cs charset="0" panose="020B0604020202020204" pitchFamily="34" typeface="Arial"/>
              </a:rPr>
              <a:t>Tích</a:t>
            </a:r>
            <a:r>
              <a:rPr dirty="0" lang="en-US" smtClean="0">
                <a:uFillTx/>
                <a:latin charset="0" panose="020B0604020202020204" pitchFamily="34" typeface="Arial"/>
                <a:cs charset="0" panose="020B0604020202020204" pitchFamily="34" typeface="Arial"/>
              </a:rPr>
              <a:t> </a:t>
            </a:r>
            <a:r>
              <a:rPr dirty="0" err="1" lang="en-US" smtClean="0">
                <a:uFillTx/>
                <a:latin charset="0" panose="020B0604020202020204" pitchFamily="34" typeface="Arial"/>
                <a:cs charset="0" panose="020B0604020202020204" pitchFamily="34" typeface="Arial"/>
              </a:rPr>
              <a:t>Tế</a:t>
            </a:r>
            <a:r>
              <a:rPr dirty="0" lang="en-US" smtClean="0">
                <a:uFillTx/>
                <a:latin charset="0" panose="020B0604020202020204" pitchFamily="34" typeface="Arial"/>
                <a:cs charset="0" panose="020B0604020202020204" pitchFamily="34" typeface="Arial"/>
              </a:rPr>
              <a:t> </a:t>
            </a:r>
            <a:r>
              <a:rPr dirty="0" err="1" lang="en-US" smtClean="0">
                <a:uFillTx/>
                <a:latin charset="0" panose="020B0604020202020204" pitchFamily="34" typeface="Arial"/>
                <a:cs charset="0" panose="020B0604020202020204" pitchFamily="34" typeface="Arial"/>
              </a:rPr>
              <a:t>Bào</a:t>
            </a:r>
            <a:r>
              <a:rPr dirty="0" lang="en-US" smtClean="0">
                <a:uFillTx/>
                <a:latin charset="0" panose="020B0604020202020204" pitchFamily="34" typeface="Arial"/>
                <a:cs charset="0" panose="020B0604020202020204" pitchFamily="34" typeface="Arial"/>
              </a:rPr>
              <a:t> </a:t>
            </a:r>
            <a:r>
              <a:rPr dirty="0" err="1" lang="en-US" smtClean="0">
                <a:uFillTx/>
                <a:latin charset="0" panose="020B0604020202020204" pitchFamily="34" typeface="Arial"/>
                <a:cs charset="0" panose="020B0604020202020204" pitchFamily="34" typeface="Arial"/>
              </a:rPr>
              <a:t>Học</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smtClean="0">
                <a:uFillTx/>
              </a:rPr>
              <a:t>Lymphocyte </a:t>
            </a:r>
            <a:r>
              <a:rPr dirty="0" err="1" lang="en-US">
                <a:uFillTx/>
              </a:rPr>
              <a:t>chiếm</a:t>
            </a:r>
            <a:r>
              <a:rPr dirty="0" lang="en-US">
                <a:uFillTx/>
              </a:rPr>
              <a:t> </a:t>
            </a:r>
            <a:r>
              <a:rPr dirty="0" err="1" lang="en-US">
                <a:uFillTx/>
              </a:rPr>
              <a:t>ưu</a:t>
            </a:r>
            <a:r>
              <a:rPr dirty="0" lang="en-US">
                <a:uFillTx/>
              </a:rPr>
              <a:t> </a:t>
            </a:r>
            <a:r>
              <a:rPr dirty="0" err="1" lang="en-US" smtClean="0">
                <a:uFillTx/>
              </a:rPr>
              <a:t>thế</a:t>
            </a:r>
            <a:endParaRPr dirty="0" lang="en-US" smtClean="0">
              <a:uFillTx/>
            </a:endParaRPr>
          </a:p>
          <a:p>
            <a:pPr lvl="1"/>
            <a:r>
              <a:rPr dirty="0" err="1" lang="en-US">
                <a:uFillTx/>
              </a:rPr>
              <a:t>Ác</a:t>
            </a:r>
            <a:r>
              <a:rPr dirty="0" lang="en-US">
                <a:uFillTx/>
              </a:rPr>
              <a:t> </a:t>
            </a:r>
            <a:r>
              <a:rPr dirty="0" err="1" lang="en-US">
                <a:uFillTx/>
              </a:rPr>
              <a:t>tính</a:t>
            </a:r>
            <a:r>
              <a:rPr dirty="0" lang="en-US">
                <a:uFillTx/>
              </a:rPr>
              <a:t>, </a:t>
            </a:r>
            <a:r>
              <a:rPr dirty="0" err="1" lang="en-US">
                <a:uFillTx/>
              </a:rPr>
              <a:t>suy</a:t>
            </a:r>
            <a:r>
              <a:rPr dirty="0" lang="en-US">
                <a:uFillTx/>
              </a:rPr>
              <a:t> </a:t>
            </a:r>
            <a:r>
              <a:rPr dirty="0" err="1" lang="en-US">
                <a:uFillTx/>
              </a:rPr>
              <a:t>tim</a:t>
            </a:r>
            <a:r>
              <a:rPr dirty="0" lang="en-US">
                <a:uFillTx/>
              </a:rPr>
              <a:t>, </a:t>
            </a:r>
            <a:r>
              <a:rPr dirty="0" err="1" lang="en-US" smtClean="0">
                <a:uFillTx/>
              </a:rPr>
              <a:t>lao</a:t>
            </a:r>
            <a:endParaRPr dirty="0" lang="en-US" smtClean="0">
              <a:uFillTx/>
            </a:endParaRPr>
          </a:p>
          <a:p>
            <a:pPr lvl="1"/>
            <a:r>
              <a:rPr dirty="0" lang="en-US" smtClean="0">
                <a:uFillTx/>
              </a:rPr>
              <a:t>lymphocytes </a:t>
            </a:r>
            <a:r>
              <a:rPr dirty="0" lang="en-US">
                <a:uFillTx/>
              </a:rPr>
              <a:t>&gt;50%: </a:t>
            </a:r>
            <a:r>
              <a:rPr b="1" dirty="0" err="1" lang="en-US">
                <a:uFillTx/>
              </a:rPr>
              <a:t>Ác</a:t>
            </a:r>
            <a:r>
              <a:rPr b="1" dirty="0" lang="en-US">
                <a:uFillTx/>
              </a:rPr>
              <a:t> </a:t>
            </a:r>
            <a:r>
              <a:rPr b="1" dirty="0" err="1" lang="en-US">
                <a:uFillTx/>
              </a:rPr>
              <a:t>tính</a:t>
            </a:r>
            <a:r>
              <a:rPr dirty="0" lang="en-US">
                <a:uFillTx/>
              </a:rPr>
              <a:t>, </a:t>
            </a:r>
            <a:r>
              <a:rPr dirty="0" err="1" lang="en-US" smtClean="0">
                <a:uFillTx/>
              </a:rPr>
              <a:t>lao</a:t>
            </a:r>
            <a:endParaRPr dirty="0" lang="en-US" smtClean="0">
              <a:uFillTx/>
            </a:endParaRPr>
          </a:p>
          <a:p>
            <a:pPr lvl="1"/>
            <a:r>
              <a:rPr dirty="0" lang="en-US" smtClean="0">
                <a:uFillTx/>
              </a:rPr>
              <a:t>lymphocytes </a:t>
            </a:r>
            <a:r>
              <a:rPr dirty="0" lang="en-US">
                <a:uFillTx/>
              </a:rPr>
              <a:t>&gt;80%: </a:t>
            </a:r>
            <a:r>
              <a:rPr b="1" dirty="0" lang="en-US">
                <a:uFillTx/>
              </a:rPr>
              <a:t>Lao</a:t>
            </a:r>
            <a:r>
              <a:rPr dirty="0" lang="en-US">
                <a:uFillTx/>
              </a:rPr>
              <a:t>, lymphoma, </a:t>
            </a:r>
            <a:r>
              <a:rPr dirty="0" err="1" lang="en-US">
                <a:uFillTx/>
              </a:rPr>
              <a:t>thấp</a:t>
            </a:r>
            <a:r>
              <a:rPr dirty="0" lang="en-US">
                <a:uFillTx/>
              </a:rPr>
              <a:t> </a:t>
            </a:r>
            <a:r>
              <a:rPr dirty="0" err="1" lang="en-US">
                <a:uFillTx/>
              </a:rPr>
              <a:t>khớp</a:t>
            </a:r>
            <a:r>
              <a:rPr dirty="0" lang="en-US">
                <a:uFillTx/>
              </a:rPr>
              <a:t>, </a:t>
            </a:r>
            <a:r>
              <a:rPr dirty="0" err="1" lang="en-US">
                <a:uFillTx/>
              </a:rPr>
              <a:t>sarcoidosis,</a:t>
            </a:r>
            <a:r>
              <a:rPr dirty="0" lang="en-US">
                <a:uFillTx/>
              </a:rPr>
              <a:t> </a:t>
            </a:r>
            <a:r>
              <a:rPr dirty="0" err="1" lang="en-US">
                <a:uFillTx/>
              </a:rPr>
              <a:t>sau</a:t>
            </a:r>
            <a:r>
              <a:rPr dirty="0" lang="en-US">
                <a:uFillTx/>
              </a:rPr>
              <a:t> </a:t>
            </a:r>
            <a:r>
              <a:rPr dirty="0" err="1" lang="en-US">
                <a:uFillTx/>
              </a:rPr>
              <a:t>phẫu</a:t>
            </a:r>
            <a:r>
              <a:rPr dirty="0" lang="en-US">
                <a:uFillTx/>
              </a:rPr>
              <a:t> </a:t>
            </a:r>
            <a:r>
              <a:rPr dirty="0" err="1" lang="en-US">
                <a:uFillTx/>
              </a:rPr>
              <a:t>thuật</a:t>
            </a:r>
            <a:r>
              <a:rPr dirty="0" lang="en-US">
                <a:uFillTx/>
              </a:rPr>
              <a:t> </a:t>
            </a:r>
            <a:r>
              <a:rPr dirty="0" err="1" lang="en-US">
                <a:uFillTx/>
              </a:rPr>
              <a:t>bắt</a:t>
            </a:r>
            <a:r>
              <a:rPr dirty="0" lang="en-US">
                <a:uFillTx/>
              </a:rPr>
              <a:t> </a:t>
            </a:r>
            <a:r>
              <a:rPr dirty="0" err="1" lang="en-US">
                <a:uFillTx/>
              </a:rPr>
              <a:t>cầu</a:t>
            </a:r>
            <a:r>
              <a:rPr dirty="0" lang="en-US">
                <a:uFillTx/>
              </a:rPr>
              <a:t> </a:t>
            </a:r>
            <a:r>
              <a:rPr dirty="0" err="1" lang="en-US">
                <a:uFillTx/>
              </a:rPr>
              <a:t>chủ</a:t>
            </a:r>
            <a:r>
              <a:rPr dirty="0" lang="en-US">
                <a:uFillTx/>
              </a:rPr>
              <a:t> </a:t>
            </a:r>
            <a:r>
              <a:rPr dirty="0" err="1" lang="en-US" smtClean="0">
                <a:uFillTx/>
              </a:rPr>
              <a:t>vành</a:t>
            </a:r>
            <a:endParaRPr dirty="0" lang="en-US" smtClean="0">
              <a:uFillTx/>
            </a:endParaRPr>
          </a:p>
          <a:p>
            <a:r>
              <a:rPr dirty="0" lang="en-US">
                <a:uFillTx/>
              </a:rPr>
              <a:t>Neutrophil </a:t>
            </a:r>
            <a:r>
              <a:rPr dirty="0" err="1" lang="en-US">
                <a:uFillTx/>
              </a:rPr>
              <a:t>chiếm</a:t>
            </a:r>
            <a:r>
              <a:rPr dirty="0" lang="en-US">
                <a:uFillTx/>
              </a:rPr>
              <a:t> </a:t>
            </a:r>
            <a:r>
              <a:rPr dirty="0" err="1" lang="en-US">
                <a:uFillTx/>
              </a:rPr>
              <a:t>ưu</a:t>
            </a:r>
            <a:r>
              <a:rPr dirty="0" lang="en-US">
                <a:uFillTx/>
              </a:rPr>
              <a:t> </a:t>
            </a:r>
            <a:r>
              <a:rPr dirty="0" err="1" lang="en-US" smtClean="0">
                <a:uFillTx/>
              </a:rPr>
              <a:t>thế</a:t>
            </a:r>
            <a:endParaRPr dirty="0" lang="en-US" smtClean="0">
              <a:uFillTx/>
            </a:endParaRPr>
          </a:p>
          <a:p>
            <a:pPr lvl="1"/>
            <a:r>
              <a:rPr b="1" dirty="0" err="1" lang="en-US">
                <a:uFillTx/>
              </a:rPr>
              <a:t>Cận</a:t>
            </a:r>
            <a:r>
              <a:rPr b="1" dirty="0" lang="en-US">
                <a:uFillTx/>
              </a:rPr>
              <a:t> </a:t>
            </a:r>
            <a:r>
              <a:rPr b="1" dirty="0" err="1" lang="en-US">
                <a:uFillTx/>
              </a:rPr>
              <a:t>viêm</a:t>
            </a:r>
            <a:r>
              <a:rPr b="1" dirty="0" lang="en-US">
                <a:uFillTx/>
              </a:rPr>
              <a:t> </a:t>
            </a:r>
            <a:r>
              <a:rPr b="1" dirty="0" err="1" lang="en-US">
                <a:uFillTx/>
              </a:rPr>
              <a:t>phổi</a:t>
            </a:r>
            <a:r>
              <a:rPr dirty="0" lang="en-US">
                <a:uFillTx/>
              </a:rPr>
              <a:t>, PE, </a:t>
            </a:r>
            <a:r>
              <a:rPr b="1" dirty="0" err="1" lang="en-US">
                <a:uFillTx/>
              </a:rPr>
              <a:t>lao</a:t>
            </a:r>
            <a:r>
              <a:rPr b="1" dirty="0" lang="en-US">
                <a:uFillTx/>
              </a:rPr>
              <a:t> </a:t>
            </a:r>
            <a:r>
              <a:rPr b="1" dirty="0" err="1" lang="en-US">
                <a:uFillTx/>
              </a:rPr>
              <a:t>mới</a:t>
            </a:r>
            <a:r>
              <a:rPr b="1" dirty="0" lang="en-US">
                <a:uFillTx/>
              </a:rPr>
              <a:t> </a:t>
            </a:r>
            <a:r>
              <a:rPr b="1" dirty="0" err="1" lang="en-US">
                <a:uFillTx/>
              </a:rPr>
              <a:t>phát</a:t>
            </a:r>
            <a:r>
              <a:rPr b="1" dirty="0" lang="en-US">
                <a:uFillTx/>
              </a:rPr>
              <a:t> </a:t>
            </a:r>
            <a:r>
              <a:rPr b="1" dirty="0" err="1" lang="en-US">
                <a:uFillTx/>
              </a:rPr>
              <a:t>hiện</a:t>
            </a:r>
            <a:r>
              <a:rPr dirty="0" lang="en-US">
                <a:uFillTx/>
              </a:rPr>
              <a:t>, asbestos </a:t>
            </a:r>
            <a:r>
              <a:rPr dirty="0" err="1" lang="en-US">
                <a:uFillTx/>
              </a:rPr>
              <a:t>lành</a:t>
            </a:r>
            <a:r>
              <a:rPr dirty="0" lang="en-US">
                <a:uFillTx/>
              </a:rPr>
              <a:t> </a:t>
            </a:r>
            <a:r>
              <a:rPr dirty="0" err="1" lang="en-US">
                <a:uFillTx/>
              </a:rPr>
              <a:t>tính</a:t>
            </a:r>
            <a:endParaRPr dirty="0" lang="en-US" smtClean="0">
              <a:uFillTx/>
            </a:endParaRPr>
          </a:p>
          <a:p>
            <a:r>
              <a:rPr dirty="0" lang="en-US">
                <a:uFillTx/>
              </a:rPr>
              <a:t>Eosinophil </a:t>
            </a:r>
            <a:r>
              <a:rPr dirty="0" err="1" lang="en-US">
                <a:uFillTx/>
              </a:rPr>
              <a:t>chiếm</a:t>
            </a:r>
            <a:r>
              <a:rPr dirty="0" lang="en-US">
                <a:uFillTx/>
              </a:rPr>
              <a:t> </a:t>
            </a:r>
            <a:r>
              <a:rPr dirty="0" err="1" lang="en-US">
                <a:uFillTx/>
              </a:rPr>
              <a:t>ưu</a:t>
            </a:r>
            <a:r>
              <a:rPr dirty="0" lang="en-US">
                <a:uFillTx/>
              </a:rPr>
              <a:t> </a:t>
            </a:r>
            <a:r>
              <a:rPr dirty="0" err="1" lang="en-US">
                <a:uFillTx/>
              </a:rPr>
              <a:t>thế</a:t>
            </a:r>
            <a:r>
              <a:rPr dirty="0" lang="en-US">
                <a:uFillTx/>
              </a:rPr>
              <a:t> (&gt;10%)</a:t>
            </a: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0" y="6429579"/>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39.xml><?xml version="1.0" encoding="utf-8"?>
<p:sld xmlns:a="http://schemas.openxmlformats.org/drawingml/2006/main" xmlns:p="http://schemas.openxmlformats.org/presentationml/2006/main" xmlns:s="http://schemas.openxmlformats.org/officeDocument/2006/sharedTypes" xmlns:r="http://schemas.openxmlformats.org/officeDocument/2006/relationships" show="0">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102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38100" y="-32479"/>
            <a:ext cx="9105900" cy="4000500"/>
          </a:xfrm>
          <a:prstGeom prst="rect">
            <a:avLst/>
          </a:prstGeom>
          <a:noFill/>
          <a:ln>
            <a:noFill/>
          </a:ln>
          <a:effectLst/>
        </p:spPr>
      </p:pic>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fontScale="90000"/>
          </a:bodyPr>
          <a:lstStyle/>
          <a:p>
            <a:r>
              <a:rPr dirty="0" err="1" lang="en-US" smtClean="0">
                <a:uFillTx/>
                <a:sym typeface="+mn-ea"/>
              </a:rPr>
              <a:t>Tiếp</a:t>
            </a:r>
            <a:r>
              <a:rPr dirty="0" lang="en-US" smtClean="0">
                <a:uFillTx/>
                <a:sym typeface="+mn-ea"/>
              </a:rPr>
              <a:t> </a:t>
            </a:r>
            <a:r>
              <a:rPr dirty="0" err="1" lang="en-US" smtClean="0">
                <a:uFillTx/>
                <a:sym typeface="+mn-ea"/>
              </a:rPr>
              <a:t>Cận</a:t>
            </a:r>
            <a:r>
              <a:rPr dirty="0" lang="en-US" smtClean="0">
                <a:uFillTx/>
                <a:sym typeface="+mn-ea"/>
              </a:rPr>
              <a:t> </a:t>
            </a:r>
            <a:r>
              <a:rPr dirty="0" err="1" lang="en-US" smtClean="0">
                <a:uFillTx/>
                <a:sym typeface="+mn-ea"/>
              </a:rPr>
              <a:t>Tràn</a:t>
            </a:r>
            <a:r>
              <a:rPr dirty="0" lang="en-US" smtClean="0">
                <a:uFillTx/>
                <a:sym typeface="+mn-ea"/>
              </a:rPr>
              <a:t> </a:t>
            </a:r>
            <a:r>
              <a:rPr dirty="0" err="1" lang="en-US" smtClean="0">
                <a:uFillTx/>
                <a:sym typeface="+mn-ea"/>
              </a:rPr>
              <a:t>Dịch</a:t>
            </a:r>
            <a:r>
              <a:rPr dirty="0" lang="en-US" smtClean="0">
                <a:uFillTx/>
                <a:sym typeface="+mn-ea"/>
              </a:rPr>
              <a:t> </a:t>
            </a:r>
            <a:r>
              <a:rPr dirty="0" err="1" lang="en-US" smtClean="0">
                <a:uFillTx/>
                <a:sym typeface="+mn-ea"/>
              </a:rPr>
              <a:t>Màng</a:t>
            </a:r>
            <a:r>
              <a:rPr dirty="0" lang="en-US" smtClean="0">
                <a:uFillTx/>
                <a:sym typeface="+mn-ea"/>
              </a:rPr>
              <a:t> </a:t>
            </a:r>
            <a:r>
              <a:rPr dirty="0" err="1" lang="en-US" smtClean="0">
                <a:uFillTx/>
                <a:sym typeface="+mn-ea"/>
              </a:rPr>
              <a:t>Phổi</a:t>
            </a:r>
            <a:r>
              <a:rPr dirty="0" lang="en-US">
                <a:uFillTx/>
              </a:rPr>
              <a:t/>
            </a:r>
            <a:br>
              <a:rPr dirty="0" lang="en-US">
                <a:uFillTx/>
              </a:rPr>
            </a:br>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71600" y="1447800"/>
            <a:ext cx="7467600" cy="9906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lang="en-US">
                <a:uFillTx/>
              </a:rPr>
              <a:t>LS: Hội chứng 3 giảm, triệu chứng kèm theo</a:t>
            </a:r>
          </a:p>
        </p:txBody>
      </p:sp>
      <p:cxnSp>
        <p:nvCxnSpPr>
          <p:cNvPr xmlns:c="http://schemas.openxmlformats.org/drawingml/2006/chart" xmlns:pic="http://schemas.openxmlformats.org/drawingml/2006/picture" xmlns:dgm="http://schemas.openxmlformats.org/drawingml/2006/diagram" id="6" name="Straight Arrow Connector 5"/>
          <p:cNvCxnSpPr xmlns:c="http://schemas.openxmlformats.org/drawingml/2006/chart" xmlns:pic="http://schemas.openxmlformats.org/drawingml/2006/picture" xmlns:dgm="http://schemas.openxmlformats.org/drawingml/2006/diagram">
            <a:stCxn id="4" idx="2"/>
          </p:cNvCxnSpPr>
          <p:nvPr/>
        </p:nvCxnSpPr>
        <p:spPr xmlns:c="http://schemas.openxmlformats.org/drawingml/2006/chart" xmlns:pic="http://schemas.openxmlformats.org/drawingml/2006/picture" xmlns:dgm="http://schemas.openxmlformats.org/drawingml/2006/diagram">
          <a:xfrm>
            <a:off x="5105400" y="2438400"/>
            <a:ext cx="0" cy="533400"/>
          </a:xfrm>
          <a:prstGeom prst="straightConnector1">
            <a:avLst/>
          </a:prstGeom>
          <a:ln>
            <a:tailEnd type="arrow"/>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Tree>
  </p:cSld>
  <p:clrMapOvr xmlns:c="http://schemas.openxmlformats.org/drawingml/2006/chart" xmlns:pic="http://schemas.openxmlformats.org/drawingml/2006/picture" xmlns:dgm="http://schemas.openxmlformats.org/drawingml/2006/diagram">
    <a:masterClrMapping/>
  </p:clrMapOvr>
  <p:timing>
    <p:tnLst>
      <p:par>
        <p:cTn dur="indefinite" id="1" nodeType="tmRoot" restart="never"/>
      </p:par>
    </p:tnLst>
  </p:timing>
</p:sld>
</file>

<file path=ppt/slides/slide40.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latin charset="0" panose="020B0604020202020204" pitchFamily="34" typeface="Arial"/>
                <a:cs charset="0" panose="020B0604020202020204" pitchFamily="34" typeface="Arial"/>
              </a:rPr>
              <a:t>Phân</a:t>
            </a:r>
            <a:r>
              <a:rPr dirty="0" lang="en-US">
                <a:uFillTx/>
                <a:latin charset="0" panose="020B0604020202020204" pitchFamily="34" typeface="Arial"/>
                <a:cs charset="0" panose="020B0604020202020204" pitchFamily="34" typeface="Arial"/>
              </a:rPr>
              <a:t> </a:t>
            </a:r>
            <a:r>
              <a:rPr dirty="0" err="1" lang="en-US" smtClean="0">
                <a:uFillTx/>
                <a:latin charset="0" panose="020B0604020202020204" pitchFamily="34" typeface="Arial"/>
                <a:cs charset="0" panose="020B0604020202020204" pitchFamily="34" typeface="Arial"/>
              </a:rPr>
              <a:t>Tích</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Tế</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Bào</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Học</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lang="en-US">
                <a:uFillTx/>
              </a:rPr>
              <a:t>Eosinophil </a:t>
            </a:r>
            <a:r>
              <a:rPr dirty="0" err="1" lang="en-US">
                <a:uFillTx/>
              </a:rPr>
              <a:t>chiếm</a:t>
            </a:r>
            <a:r>
              <a:rPr dirty="0" lang="en-US">
                <a:uFillTx/>
              </a:rPr>
              <a:t> </a:t>
            </a:r>
            <a:r>
              <a:rPr dirty="0" err="1" lang="en-US">
                <a:uFillTx/>
              </a:rPr>
              <a:t>ưu</a:t>
            </a:r>
            <a:r>
              <a:rPr dirty="0" lang="en-US">
                <a:uFillTx/>
              </a:rPr>
              <a:t> </a:t>
            </a:r>
            <a:r>
              <a:rPr dirty="0" err="1" lang="en-US">
                <a:uFillTx/>
              </a:rPr>
              <a:t>thế</a:t>
            </a:r>
            <a:r>
              <a:rPr dirty="0" lang="en-US">
                <a:uFillTx/>
              </a:rPr>
              <a:t> (&gt;10</a:t>
            </a:r>
            <a:r>
              <a:rPr dirty="0" lang="en-US" smtClean="0">
                <a:uFillTx/>
              </a:rPr>
              <a:t>%)</a:t>
            </a:r>
          </a:p>
          <a:p>
            <a:pPr lvl="2"/>
            <a:r>
              <a:rPr b="1" dirty="0" err="1" lang="en-US">
                <a:uFillTx/>
              </a:rPr>
              <a:t>Khí</a:t>
            </a:r>
            <a:r>
              <a:rPr b="1" dirty="0" lang="en-US">
                <a:uFillTx/>
              </a:rPr>
              <a:t>, </a:t>
            </a:r>
            <a:r>
              <a:rPr b="1" dirty="0" err="1" lang="en-US">
                <a:uFillTx/>
              </a:rPr>
              <a:t>máu</a:t>
            </a:r>
            <a:r>
              <a:rPr dirty="0" lang="en-US">
                <a:uFillTx/>
              </a:rPr>
              <a:t> </a:t>
            </a:r>
            <a:r>
              <a:rPr dirty="0" err="1" lang="en-US">
                <a:uFillTx/>
              </a:rPr>
              <a:t>trong</a:t>
            </a:r>
            <a:r>
              <a:rPr dirty="0" lang="en-US">
                <a:uFillTx/>
              </a:rPr>
              <a:t> </a:t>
            </a:r>
            <a:r>
              <a:rPr dirty="0" err="1" lang="en-US">
                <a:uFillTx/>
              </a:rPr>
              <a:t>khoang</a:t>
            </a:r>
            <a:r>
              <a:rPr dirty="0" lang="en-US">
                <a:uFillTx/>
              </a:rPr>
              <a:t> </a:t>
            </a:r>
            <a:r>
              <a:rPr dirty="0" err="1" lang="en-US">
                <a:uFillTx/>
              </a:rPr>
              <a:t>màng</a:t>
            </a:r>
            <a:r>
              <a:rPr dirty="0" lang="en-US">
                <a:uFillTx/>
              </a:rPr>
              <a:t> </a:t>
            </a:r>
            <a:r>
              <a:rPr dirty="0" err="1" lang="en-US">
                <a:uFillTx/>
              </a:rPr>
              <a:t>phổi</a:t>
            </a:r>
            <a:r>
              <a:rPr dirty="0" lang="en-US">
                <a:uFillTx/>
              </a:rPr>
              <a:t>: </a:t>
            </a:r>
            <a:r>
              <a:rPr dirty="0" err="1" lang="en-US">
                <a:uFillTx/>
              </a:rPr>
              <a:t>nguyên</a:t>
            </a:r>
            <a:r>
              <a:rPr dirty="0" lang="en-US">
                <a:uFillTx/>
              </a:rPr>
              <a:t> </a:t>
            </a:r>
            <a:r>
              <a:rPr dirty="0" err="1" lang="en-US">
                <a:uFillTx/>
              </a:rPr>
              <a:t>nhân</a:t>
            </a:r>
            <a:r>
              <a:rPr dirty="0" lang="en-US">
                <a:uFillTx/>
              </a:rPr>
              <a:t> </a:t>
            </a:r>
            <a:r>
              <a:rPr dirty="0" err="1" lang="en-US">
                <a:uFillTx/>
              </a:rPr>
              <a:t>phổ</a:t>
            </a:r>
            <a:r>
              <a:rPr dirty="0" lang="en-US">
                <a:uFillTx/>
              </a:rPr>
              <a:t> </a:t>
            </a:r>
            <a:r>
              <a:rPr dirty="0" err="1" lang="en-US">
                <a:uFillTx/>
              </a:rPr>
              <a:t>biến</a:t>
            </a:r>
            <a:r>
              <a:rPr dirty="0" lang="en-US">
                <a:uFillTx/>
              </a:rPr>
              <a:t> </a:t>
            </a:r>
            <a:r>
              <a:rPr dirty="0" err="1" lang="en-US">
                <a:uFillTx/>
              </a:rPr>
              <a:t>nhất</a:t>
            </a:r>
            <a:endParaRPr dirty="0" lang="en-US">
              <a:uFillTx/>
            </a:endParaRPr>
          </a:p>
          <a:p>
            <a:pPr lvl="2"/>
            <a:r>
              <a:rPr dirty="0" err="1" lang="en-US">
                <a:uFillTx/>
              </a:rPr>
              <a:t>Không</a:t>
            </a:r>
            <a:r>
              <a:rPr dirty="0" lang="en-US">
                <a:uFillTx/>
              </a:rPr>
              <a:t> </a:t>
            </a:r>
            <a:r>
              <a:rPr dirty="0" err="1" lang="en-US">
                <a:uFillTx/>
              </a:rPr>
              <a:t>đặc</a:t>
            </a:r>
            <a:r>
              <a:rPr dirty="0" lang="en-US">
                <a:uFillTx/>
              </a:rPr>
              <a:t> </a:t>
            </a:r>
            <a:r>
              <a:rPr dirty="0" err="1" lang="en-US" smtClean="0">
                <a:uFillTx/>
              </a:rPr>
              <a:t>hiệu</a:t>
            </a:r>
            <a:r>
              <a:rPr dirty="0" lang="en-US" smtClean="0">
                <a:uFillTx/>
              </a:rPr>
              <a:t>: </a:t>
            </a:r>
            <a:r>
              <a:rPr dirty="0" err="1" lang="en-US">
                <a:uFillTx/>
              </a:rPr>
              <a:t>cận</a:t>
            </a:r>
            <a:r>
              <a:rPr dirty="0" lang="en-US">
                <a:uFillTx/>
              </a:rPr>
              <a:t> </a:t>
            </a:r>
            <a:r>
              <a:rPr dirty="0" err="1" lang="en-US">
                <a:uFillTx/>
              </a:rPr>
              <a:t>viêm</a:t>
            </a:r>
            <a:r>
              <a:rPr dirty="0" lang="en-US">
                <a:uFillTx/>
              </a:rPr>
              <a:t> </a:t>
            </a:r>
            <a:r>
              <a:rPr dirty="0" err="1" lang="en-US">
                <a:uFillTx/>
              </a:rPr>
              <a:t>phổi</a:t>
            </a:r>
            <a:r>
              <a:rPr dirty="0" lang="en-US">
                <a:uFillTx/>
              </a:rPr>
              <a:t>, </a:t>
            </a:r>
            <a:r>
              <a:rPr b="1" dirty="0" err="1" lang="en-US">
                <a:uFillTx/>
              </a:rPr>
              <a:t>thuốc</a:t>
            </a:r>
            <a:r>
              <a:rPr dirty="0" lang="en-US">
                <a:uFillTx/>
              </a:rPr>
              <a:t>, asbestos </a:t>
            </a:r>
            <a:r>
              <a:rPr dirty="0" err="1" lang="en-US">
                <a:uFillTx/>
              </a:rPr>
              <a:t>lành</a:t>
            </a:r>
            <a:r>
              <a:rPr dirty="0" lang="en-US">
                <a:uFillTx/>
              </a:rPr>
              <a:t> </a:t>
            </a:r>
            <a:r>
              <a:rPr dirty="0" err="1" lang="en-US">
                <a:uFillTx/>
              </a:rPr>
              <a:t>tính</a:t>
            </a:r>
            <a:r>
              <a:rPr dirty="0" lang="en-US">
                <a:uFillTx/>
              </a:rPr>
              <a:t>, </a:t>
            </a:r>
            <a:r>
              <a:rPr dirty="0" err="1" lang="en-US">
                <a:uFillTx/>
              </a:rPr>
              <a:t>hội</a:t>
            </a:r>
            <a:r>
              <a:rPr dirty="0" lang="en-US">
                <a:uFillTx/>
              </a:rPr>
              <a:t> </a:t>
            </a:r>
            <a:r>
              <a:rPr dirty="0" err="1" lang="en-US">
                <a:uFillTx/>
              </a:rPr>
              <a:t>chứng</a:t>
            </a:r>
            <a:r>
              <a:rPr dirty="0" lang="en-US">
                <a:uFillTx/>
              </a:rPr>
              <a:t> </a:t>
            </a:r>
            <a:r>
              <a:rPr dirty="0" err="1" lang="en-US">
                <a:uFillTx/>
              </a:rPr>
              <a:t>ChurgeStrauss</a:t>
            </a:r>
            <a:r>
              <a:rPr dirty="0" lang="en-US">
                <a:uFillTx/>
              </a:rPr>
              <a:t>, lymphoma</a:t>
            </a:r>
            <a:r>
              <a:rPr dirty="0" lang="en-US" smtClean="0">
                <a:uFillTx/>
              </a:rPr>
              <a:t>, </a:t>
            </a:r>
            <a:r>
              <a:rPr dirty="0" err="1" lang="en-US" smtClean="0">
                <a:uFillTx/>
              </a:rPr>
              <a:t>nhồi</a:t>
            </a:r>
            <a:r>
              <a:rPr dirty="0" lang="en-US" smtClean="0">
                <a:uFillTx/>
              </a:rPr>
              <a:t> </a:t>
            </a:r>
            <a:r>
              <a:rPr dirty="0" err="1" lang="en-US">
                <a:uFillTx/>
              </a:rPr>
              <a:t>máu</a:t>
            </a:r>
            <a:r>
              <a:rPr dirty="0" lang="en-US">
                <a:uFillTx/>
              </a:rPr>
              <a:t> </a:t>
            </a:r>
            <a:r>
              <a:rPr dirty="0" err="1" lang="en-US">
                <a:uFillTx/>
              </a:rPr>
              <a:t>phổi</a:t>
            </a:r>
            <a:r>
              <a:rPr dirty="0" lang="en-US">
                <a:uFillTx/>
              </a:rPr>
              <a:t>, </a:t>
            </a:r>
            <a:r>
              <a:rPr b="1" dirty="0" err="1" lang="en-US">
                <a:solidFill>
                  <a:schemeClr val="tx1"/>
                </a:solidFill>
                <a:uFillTx/>
              </a:rPr>
              <a:t>ký</a:t>
            </a:r>
            <a:r>
              <a:rPr b="1" dirty="0" lang="en-US">
                <a:solidFill>
                  <a:schemeClr val="tx1"/>
                </a:solidFill>
                <a:uFillTx/>
              </a:rPr>
              <a:t> </a:t>
            </a:r>
            <a:r>
              <a:rPr b="1" dirty="0" err="1" lang="en-US">
                <a:solidFill>
                  <a:schemeClr val="tx1"/>
                </a:solidFill>
                <a:uFillTx/>
              </a:rPr>
              <a:t>sinh</a:t>
            </a:r>
            <a:r>
              <a:rPr b="1" dirty="0" lang="en-US">
                <a:solidFill>
                  <a:schemeClr val="tx1"/>
                </a:solidFill>
                <a:uFillTx/>
              </a:rPr>
              <a:t> </a:t>
            </a:r>
            <a:r>
              <a:rPr b="1" dirty="0" err="1" lang="en-US">
                <a:solidFill>
                  <a:schemeClr val="tx1"/>
                </a:solidFill>
                <a:uFillTx/>
              </a:rPr>
              <a:t>trùng</a:t>
            </a:r>
          </a:p>
          <a:p>
            <a:pPr lvl="2"/>
            <a:r>
              <a:rPr b="1" dirty="0" err="1" lang="en-US">
                <a:uFillTx/>
              </a:rPr>
              <a:t>Ác</a:t>
            </a:r>
            <a:r>
              <a:rPr b="1" dirty="0" lang="en-US">
                <a:uFillTx/>
              </a:rPr>
              <a:t> </a:t>
            </a:r>
            <a:r>
              <a:rPr b="1" dirty="0" err="1" lang="en-US">
                <a:uFillTx/>
              </a:rPr>
              <a:t>tính</a:t>
            </a:r>
            <a:r>
              <a:rPr dirty="0" lang="en-US">
                <a:uFillTx/>
              </a:rPr>
              <a:t> </a:t>
            </a:r>
            <a:r>
              <a:rPr dirty="0" err="1" lang="en-US">
                <a:uFillTx/>
              </a:rPr>
              <a:t>cũng</a:t>
            </a:r>
            <a:r>
              <a:rPr dirty="0" lang="en-US">
                <a:uFillTx/>
              </a:rPr>
              <a:t> </a:t>
            </a:r>
            <a:r>
              <a:rPr dirty="0" err="1" lang="en-US">
                <a:uFillTx/>
              </a:rPr>
              <a:t>là</a:t>
            </a:r>
            <a:r>
              <a:rPr dirty="0" lang="en-US">
                <a:uFillTx/>
              </a:rPr>
              <a:t> </a:t>
            </a:r>
            <a:r>
              <a:rPr dirty="0" err="1" lang="en-US">
                <a:uFillTx/>
              </a:rPr>
              <a:t>nguyên</a:t>
            </a:r>
            <a:r>
              <a:rPr dirty="0" lang="en-US">
                <a:uFillTx/>
              </a:rPr>
              <a:t> </a:t>
            </a:r>
            <a:r>
              <a:rPr dirty="0" err="1" lang="en-US">
                <a:uFillTx/>
              </a:rPr>
              <a:t>nhân</a:t>
            </a:r>
            <a:r>
              <a:rPr dirty="0" lang="en-US">
                <a:uFillTx/>
              </a:rPr>
              <a:t> </a:t>
            </a:r>
            <a:r>
              <a:rPr dirty="0" err="1" lang="en-US">
                <a:uFillTx/>
              </a:rPr>
              <a:t>phổ</a:t>
            </a:r>
            <a:r>
              <a:rPr dirty="0" lang="en-US">
                <a:uFillTx/>
              </a:rPr>
              <a:t> </a:t>
            </a:r>
            <a:r>
              <a:rPr dirty="0" err="1" lang="en-US">
                <a:uFillTx/>
              </a:rPr>
              <a:t>biến</a:t>
            </a:r>
            <a:r>
              <a:rPr dirty="0" lang="en-US">
                <a:uFillTx/>
              </a:rPr>
              <a:t>: 37% </a:t>
            </a:r>
            <a:r>
              <a:rPr dirty="0" lang="en-US" smtClean="0">
                <a:uFillTx/>
              </a:rPr>
              <a:t>(</a:t>
            </a:r>
            <a:r>
              <a:rPr dirty="0" err="1" lang="en-US" smtClean="0">
                <a:uFillTx/>
              </a:rPr>
              <a:t>trong</a:t>
            </a:r>
            <a:r>
              <a:rPr dirty="0" lang="en-US" smtClean="0">
                <a:uFillTx/>
              </a:rPr>
              <a:t> </a:t>
            </a:r>
            <a:r>
              <a:rPr dirty="0" lang="en-US">
                <a:uFillTx/>
              </a:rPr>
              <a:t>1 </a:t>
            </a:r>
            <a:r>
              <a:rPr dirty="0" err="1" lang="en-US">
                <a:uFillTx/>
              </a:rPr>
              <a:t>nghiên</a:t>
            </a:r>
            <a:r>
              <a:rPr dirty="0" lang="en-US">
                <a:uFillTx/>
              </a:rPr>
              <a:t> </a:t>
            </a:r>
            <a:r>
              <a:rPr dirty="0" err="1" lang="en-US" smtClean="0">
                <a:uFillTx/>
              </a:rPr>
              <a:t>cứu</a:t>
            </a:r>
            <a:r>
              <a:rPr dirty="0" lang="en-US" smtClean="0">
                <a:uFillTx/>
              </a:rPr>
              <a:t> 60 </a:t>
            </a:r>
            <a:r>
              <a:rPr dirty="0" err="1" lang="en-US" smtClean="0">
                <a:uFillTx/>
              </a:rPr>
              <a:t>trường</a:t>
            </a:r>
            <a:r>
              <a:rPr dirty="0" lang="en-US" smtClean="0">
                <a:uFillTx/>
              </a:rPr>
              <a:t> </a:t>
            </a:r>
            <a:r>
              <a:rPr dirty="0" err="1" lang="en-US" smtClean="0">
                <a:uFillTx/>
              </a:rPr>
              <a:t>hợp</a:t>
            </a:r>
            <a:r>
              <a:rPr dirty="0" lang="en-US" smtClean="0">
                <a:uFillTx/>
              </a:rPr>
              <a:t>)</a:t>
            </a:r>
            <a:endParaRPr dirty="0" lang="en-US">
              <a:uFillTx/>
            </a:endParaRPr>
          </a:p>
          <a:p>
            <a:endParaRPr dirty="0" lang="en-US">
              <a:uFillTx/>
            </a:endParaRP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0" y="6429579"/>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41.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307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0" y="0"/>
            <a:ext cx="9119220" cy="6096000"/>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0" y="0"/>
            <a:ext cx="9119220" cy="11430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3600">
                <a:uFillTx/>
                <a:latin charset="0" panose="020B0604020202020204" pitchFamily="34" typeface="Arial"/>
                <a:cs charset="0" panose="020B0604020202020204" pitchFamily="34" typeface="Arial"/>
              </a:rPr>
              <a:t>Nguyên</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nhân</a:t>
            </a:r>
            <a:r>
              <a:rPr dirty="0" lang="en-US" smtClean="0" sz="3600">
                <a:uFillTx/>
                <a:latin charset="0" panose="020B0604020202020204" pitchFamily="34" typeface="Arial"/>
                <a:cs charset="0" panose="020B0604020202020204" pitchFamily="34" typeface="Arial"/>
              </a:rPr>
              <a:t> TDMP </a:t>
            </a:r>
            <a:r>
              <a:rPr dirty="0" err="1" lang="en-US" smtClean="0" sz="3600">
                <a:uFillTx/>
                <a:latin charset="0" panose="020B0604020202020204" pitchFamily="34" typeface="Arial"/>
                <a:cs charset="0" panose="020B0604020202020204" pitchFamily="34" typeface="Arial"/>
              </a:rPr>
              <a:t>lympho</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chiếm</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ưu</a:t>
            </a:r>
            <a:r>
              <a:rPr dirty="0" lang="en-US" smtClean="0" sz="3600">
                <a:uFillTx/>
                <a:latin charset="0" panose="020B0604020202020204" pitchFamily="34" typeface="Arial"/>
                <a:cs charset="0" panose="020B0604020202020204" pitchFamily="34" typeface="Arial"/>
              </a:rPr>
              <a:t> </a:t>
            </a:r>
            <a:r>
              <a:rPr dirty="0" err="1" lang="en-US" smtClean="0" sz="3600">
                <a:uFillTx/>
                <a:latin charset="0" panose="020B0604020202020204" pitchFamily="34" typeface="Arial"/>
                <a:cs charset="0" panose="020B0604020202020204" pitchFamily="34" typeface="Arial"/>
              </a:rPr>
              <a:t>thế</a:t>
            </a:r>
            <a:r>
              <a:rPr dirty="0" lang="en-US" smtClean="0" sz="3600">
                <a:uFillTx/>
                <a:latin charset="0" panose="020B0604020202020204" pitchFamily="34" typeface="Arial"/>
                <a:cs charset="0" panose="020B0604020202020204" pitchFamily="34" typeface="Arial"/>
              </a:rPr>
              <a:t> &gt;50%</a:t>
            </a:r>
            <a:endParaRPr dirty="0" lang="en-US" sz="36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5" name="Oval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09600" y="1295400"/>
            <a:ext cx="1905000" cy="762000"/>
          </a:xfrm>
          <a:prstGeom prst="ellipse">
            <a:avLst/>
          </a:prstGeom>
          <a:noFill/>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endParaRPr lang="en-US">
              <a:uFillTx/>
            </a:endParaRPr>
          </a:p>
        </p:txBody>
      </p:sp>
      <p:sp>
        <p:nvSpPr>
          <p:cNvPr xmlns:c="http://schemas.openxmlformats.org/drawingml/2006/chart" xmlns:pic="http://schemas.openxmlformats.org/drawingml/2006/picture" xmlns:dgm="http://schemas.openxmlformats.org/drawingml/2006/diagram" id="7" name="TextBox 6"/>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0" y="6429579"/>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42.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latin charset="0" panose="020B0604020202020204" pitchFamily="34" typeface="Arial"/>
                <a:cs charset="0" panose="020B0604020202020204" pitchFamily="34" typeface="Arial"/>
              </a:rPr>
              <a:t>Phân</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Tích</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Tế</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Bào</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Học</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pPr lvl="1"/>
            <a:r>
              <a:rPr dirty="0" lang="en-US" smtClean="0">
                <a:uFillTx/>
              </a:rPr>
              <a:t>TDMP </a:t>
            </a:r>
            <a:r>
              <a:rPr dirty="0" err="1" lang="en-US" smtClean="0">
                <a:uFillTx/>
              </a:rPr>
              <a:t>ác</a:t>
            </a:r>
            <a:r>
              <a:rPr dirty="0" lang="en-US" smtClean="0">
                <a:uFillTx/>
              </a:rPr>
              <a:t> </a:t>
            </a:r>
            <a:r>
              <a:rPr dirty="0" err="1" lang="en-US" smtClean="0">
                <a:uFillTx/>
              </a:rPr>
              <a:t>tính</a:t>
            </a:r>
            <a:r>
              <a:rPr dirty="0" lang="en-US" smtClean="0">
                <a:uFillTx/>
              </a:rPr>
              <a:t> </a:t>
            </a:r>
            <a:r>
              <a:rPr dirty="0" err="1" lang="en-US" smtClean="0">
                <a:uFillTx/>
              </a:rPr>
              <a:t>có</a:t>
            </a:r>
            <a:r>
              <a:rPr dirty="0" lang="en-US" smtClean="0">
                <a:uFillTx/>
              </a:rPr>
              <a:t> </a:t>
            </a:r>
            <a:r>
              <a:rPr dirty="0" err="1" lang="en-US" smtClean="0">
                <a:uFillTx/>
              </a:rPr>
              <a:t>thể</a:t>
            </a:r>
            <a:r>
              <a:rPr dirty="0" lang="en-US" smtClean="0">
                <a:uFillTx/>
              </a:rPr>
              <a:t> </a:t>
            </a:r>
            <a:r>
              <a:rPr dirty="0" err="1" lang="en-US" smtClean="0">
                <a:uFillTx/>
              </a:rPr>
              <a:t>chẩn</a:t>
            </a:r>
            <a:r>
              <a:rPr dirty="0" lang="en-US" smtClean="0">
                <a:uFillTx/>
              </a:rPr>
              <a:t> </a:t>
            </a:r>
            <a:r>
              <a:rPr dirty="0" err="1" lang="en-US" smtClean="0">
                <a:uFillTx/>
              </a:rPr>
              <a:t>đoán</a:t>
            </a:r>
            <a:r>
              <a:rPr dirty="0" lang="en-US" smtClean="0">
                <a:uFillTx/>
              </a:rPr>
              <a:t> </a:t>
            </a:r>
            <a:r>
              <a:rPr dirty="0" err="1" lang="en-US" smtClean="0">
                <a:uFillTx/>
              </a:rPr>
              <a:t>được</a:t>
            </a:r>
            <a:r>
              <a:rPr dirty="0" lang="en-US" smtClean="0">
                <a:uFillTx/>
              </a:rPr>
              <a:t> 60% </a:t>
            </a:r>
            <a:r>
              <a:rPr dirty="0" err="1" lang="en-US" smtClean="0">
                <a:uFillTx/>
              </a:rPr>
              <a:t>bằng</a:t>
            </a:r>
            <a:r>
              <a:rPr dirty="0" lang="en-US" smtClean="0">
                <a:uFillTx/>
              </a:rPr>
              <a:t> </a:t>
            </a:r>
            <a:r>
              <a:rPr dirty="0" err="1" lang="en-US" smtClean="0">
                <a:uFillTx/>
              </a:rPr>
              <a:t>phân</a:t>
            </a:r>
            <a:r>
              <a:rPr dirty="0" lang="en-US" smtClean="0">
                <a:uFillTx/>
              </a:rPr>
              <a:t> </a:t>
            </a:r>
            <a:r>
              <a:rPr dirty="0" err="1" lang="en-US" smtClean="0">
                <a:uFillTx/>
              </a:rPr>
              <a:t>tích</a:t>
            </a:r>
            <a:r>
              <a:rPr dirty="0" lang="en-US" smtClean="0">
                <a:uFillTx/>
              </a:rPr>
              <a:t> </a:t>
            </a:r>
            <a:r>
              <a:rPr dirty="0" err="1" lang="en-US" smtClean="0">
                <a:uFillTx/>
              </a:rPr>
              <a:t>tế</a:t>
            </a:r>
            <a:r>
              <a:rPr dirty="0" lang="en-US" smtClean="0">
                <a:uFillTx/>
              </a:rPr>
              <a:t> </a:t>
            </a:r>
            <a:r>
              <a:rPr dirty="0" err="1" lang="en-US" smtClean="0">
                <a:uFillTx/>
              </a:rPr>
              <a:t>bào</a:t>
            </a:r>
            <a:r>
              <a:rPr dirty="0" lang="en-US" smtClean="0">
                <a:uFillTx/>
              </a:rPr>
              <a:t> </a:t>
            </a:r>
            <a:r>
              <a:rPr dirty="0" err="1" lang="en-US" smtClean="0">
                <a:uFillTx/>
              </a:rPr>
              <a:t>học</a:t>
            </a:r>
            <a:r>
              <a:rPr dirty="0" lang="en-US" smtClean="0">
                <a:uFillTx/>
              </a:rPr>
              <a:t> </a:t>
            </a:r>
          </a:p>
          <a:p>
            <a:pPr lvl="1"/>
            <a:r>
              <a:rPr dirty="0" err="1" lang="en-US">
                <a:uFillTx/>
              </a:rPr>
              <a:t>M</a:t>
            </a:r>
            <a:r>
              <a:rPr dirty="0" err="1" lang="en-US" smtClean="0">
                <a:uFillTx/>
              </a:rPr>
              <a:t>iễn</a:t>
            </a:r>
            <a:r>
              <a:rPr dirty="0" lang="en-US" smtClean="0">
                <a:uFillTx/>
              </a:rPr>
              <a:t> </a:t>
            </a:r>
            <a:r>
              <a:rPr dirty="0" err="1" lang="en-US" smtClean="0">
                <a:uFillTx/>
              </a:rPr>
              <a:t>dịch</a:t>
            </a:r>
            <a:r>
              <a:rPr dirty="0" lang="en-US" smtClean="0">
                <a:uFillTx/>
              </a:rPr>
              <a:t> </a:t>
            </a:r>
            <a:r>
              <a:rPr dirty="0" err="1" lang="en-US" smtClean="0">
                <a:uFillTx/>
              </a:rPr>
              <a:t>sinh</a:t>
            </a:r>
            <a:r>
              <a:rPr dirty="0" lang="en-US" smtClean="0">
                <a:uFillTx/>
              </a:rPr>
              <a:t> </a:t>
            </a:r>
            <a:r>
              <a:rPr dirty="0" err="1" lang="en-US" smtClean="0">
                <a:uFillTx/>
              </a:rPr>
              <a:t>hóa</a:t>
            </a:r>
            <a:r>
              <a:rPr dirty="0" lang="en-US" smtClean="0">
                <a:uFillTx/>
              </a:rPr>
              <a:t> -</a:t>
            </a:r>
            <a:r>
              <a:rPr dirty="0" err="1" lang="en-US" smtClean="0">
                <a:uFillTx/>
              </a:rPr>
              <a:t>tế</a:t>
            </a:r>
            <a:r>
              <a:rPr dirty="0" lang="en-US" smtClean="0">
                <a:uFillTx/>
              </a:rPr>
              <a:t> </a:t>
            </a:r>
            <a:r>
              <a:rPr dirty="0" err="1" lang="en-US" smtClean="0">
                <a:uFillTx/>
              </a:rPr>
              <a:t>bào</a:t>
            </a:r>
            <a:r>
              <a:rPr dirty="0" lang="en-US" smtClean="0">
                <a:uFillTx/>
              </a:rPr>
              <a:t>: </a:t>
            </a:r>
            <a:r>
              <a:rPr dirty="0" err="1" lang="en-US" smtClean="0">
                <a:uFillTx/>
              </a:rPr>
              <a:t>nên</a:t>
            </a:r>
            <a:r>
              <a:rPr dirty="0" lang="en-US" smtClean="0">
                <a:uFillTx/>
              </a:rPr>
              <a:t> </a:t>
            </a:r>
            <a:r>
              <a:rPr dirty="0" err="1" lang="en-US" smtClean="0">
                <a:uFillTx/>
              </a:rPr>
              <a:t>thực</a:t>
            </a:r>
            <a:r>
              <a:rPr dirty="0" lang="en-US" smtClean="0">
                <a:uFillTx/>
              </a:rPr>
              <a:t> </a:t>
            </a:r>
            <a:r>
              <a:rPr dirty="0" err="1" lang="en-US" smtClean="0">
                <a:uFillTx/>
              </a:rPr>
              <a:t>hiện</a:t>
            </a:r>
            <a:r>
              <a:rPr dirty="0" lang="en-US" smtClean="0">
                <a:uFillTx/>
              </a:rPr>
              <a:t> </a:t>
            </a:r>
            <a:r>
              <a:rPr dirty="0" err="1" lang="en-US" smtClean="0">
                <a:uFillTx/>
              </a:rPr>
              <a:t>để</a:t>
            </a:r>
            <a:r>
              <a:rPr dirty="0" lang="en-US" smtClean="0">
                <a:uFillTx/>
              </a:rPr>
              <a:t> </a:t>
            </a:r>
            <a:r>
              <a:rPr dirty="0" err="1" lang="en-US" smtClean="0">
                <a:uFillTx/>
              </a:rPr>
              <a:t>phân</a:t>
            </a:r>
            <a:r>
              <a:rPr dirty="0" lang="en-US" smtClean="0">
                <a:uFillTx/>
              </a:rPr>
              <a:t> </a:t>
            </a:r>
            <a:r>
              <a:rPr dirty="0" err="1" lang="en-US" smtClean="0">
                <a:uFillTx/>
              </a:rPr>
              <a:t>biệt</a:t>
            </a:r>
            <a:r>
              <a:rPr dirty="0" lang="en-US" smtClean="0">
                <a:uFillTx/>
              </a:rPr>
              <a:t> </a:t>
            </a:r>
            <a:r>
              <a:rPr dirty="0" err="1" lang="en-US" smtClean="0">
                <a:uFillTx/>
              </a:rPr>
              <a:t>các</a:t>
            </a:r>
            <a:r>
              <a:rPr dirty="0" lang="en-US" smtClean="0">
                <a:uFillTx/>
              </a:rPr>
              <a:t> </a:t>
            </a:r>
            <a:r>
              <a:rPr dirty="0" err="1" lang="en-US" smtClean="0">
                <a:uFillTx/>
              </a:rPr>
              <a:t>loại</a:t>
            </a:r>
            <a:r>
              <a:rPr dirty="0" lang="en-US" smtClean="0">
                <a:uFillTx/>
              </a:rPr>
              <a:t> </a:t>
            </a:r>
            <a:r>
              <a:rPr dirty="0" err="1" lang="en-US" smtClean="0">
                <a:uFillTx/>
              </a:rPr>
              <a:t>tế</a:t>
            </a:r>
            <a:r>
              <a:rPr dirty="0" lang="en-US" smtClean="0">
                <a:uFillTx/>
              </a:rPr>
              <a:t> </a:t>
            </a:r>
            <a:r>
              <a:rPr dirty="0" err="1" lang="en-US" smtClean="0">
                <a:uFillTx/>
              </a:rPr>
              <a:t>bào</a:t>
            </a:r>
            <a:r>
              <a:rPr dirty="0" lang="en-US" smtClean="0">
                <a:uFillTx/>
              </a:rPr>
              <a:t> </a:t>
            </a:r>
            <a:r>
              <a:rPr dirty="0" err="1" lang="en-US" smtClean="0">
                <a:uFillTx/>
              </a:rPr>
              <a:t>ác</a:t>
            </a:r>
            <a:r>
              <a:rPr dirty="0" lang="en-US" smtClean="0">
                <a:uFillTx/>
              </a:rPr>
              <a:t> </a:t>
            </a:r>
            <a:r>
              <a:rPr dirty="0" err="1" lang="en-US" smtClean="0">
                <a:uFillTx/>
              </a:rPr>
              <a:t>tính</a:t>
            </a:r>
            <a:r>
              <a:rPr dirty="0" lang="en-US" smtClean="0">
                <a:uFillTx/>
              </a:rPr>
              <a:t>, </a:t>
            </a:r>
            <a:r>
              <a:rPr dirty="0" err="1" lang="en-US" smtClean="0">
                <a:uFillTx/>
              </a:rPr>
              <a:t>quan</a:t>
            </a:r>
            <a:r>
              <a:rPr dirty="0" lang="en-US" smtClean="0">
                <a:uFillTx/>
              </a:rPr>
              <a:t> </a:t>
            </a:r>
            <a:r>
              <a:rPr dirty="0" err="1" lang="en-US" smtClean="0">
                <a:uFillTx/>
              </a:rPr>
              <a:t>trọng</a:t>
            </a:r>
            <a:r>
              <a:rPr dirty="0" lang="en-US" smtClean="0">
                <a:uFillTx/>
              </a:rPr>
              <a:t> </a:t>
            </a:r>
            <a:r>
              <a:rPr dirty="0" err="1" lang="en-US" smtClean="0">
                <a:uFillTx/>
              </a:rPr>
              <a:t>trong</a:t>
            </a:r>
            <a:r>
              <a:rPr dirty="0" lang="en-US" smtClean="0">
                <a:uFillTx/>
              </a:rPr>
              <a:t> </a:t>
            </a:r>
            <a:r>
              <a:rPr dirty="0" err="1" lang="en-US" smtClean="0">
                <a:uFillTx/>
              </a:rPr>
              <a:t>điều</a:t>
            </a:r>
            <a:r>
              <a:rPr dirty="0" lang="en-US" smtClean="0">
                <a:uFillTx/>
              </a:rPr>
              <a:t> </a:t>
            </a:r>
            <a:r>
              <a:rPr dirty="0" err="1" lang="en-US" smtClean="0">
                <a:uFillTx/>
              </a:rPr>
              <a:t>trị</a:t>
            </a:r>
            <a:r>
              <a:rPr dirty="0" lang="en-US" smtClean="0">
                <a:uFillTx/>
              </a:rPr>
              <a:t> K</a:t>
            </a:r>
          </a:p>
          <a:p>
            <a:pPr lvl="1"/>
            <a:r>
              <a:rPr dirty="0" err="1" lang="en-US" smtClean="0">
                <a:uFillTx/>
              </a:rPr>
              <a:t>Tỉ</a:t>
            </a:r>
            <a:r>
              <a:rPr dirty="0" lang="en-US" smtClean="0">
                <a:uFillTx/>
              </a:rPr>
              <a:t> </a:t>
            </a:r>
            <a:r>
              <a:rPr dirty="0" err="1" lang="en-US" smtClean="0">
                <a:uFillTx/>
              </a:rPr>
              <a:t>lệ</a:t>
            </a:r>
            <a:r>
              <a:rPr dirty="0" lang="en-US" smtClean="0">
                <a:uFillTx/>
              </a:rPr>
              <a:t> </a:t>
            </a:r>
            <a:r>
              <a:rPr dirty="0" err="1" lang="en-US" smtClean="0">
                <a:uFillTx/>
              </a:rPr>
              <a:t>chẩn</a:t>
            </a:r>
            <a:r>
              <a:rPr dirty="0" lang="en-US" smtClean="0">
                <a:uFillTx/>
              </a:rPr>
              <a:t> </a:t>
            </a:r>
            <a:r>
              <a:rPr dirty="0" err="1" lang="en-US" smtClean="0">
                <a:uFillTx/>
              </a:rPr>
              <a:t>đoán</a:t>
            </a:r>
            <a:r>
              <a:rPr dirty="0" lang="en-US" smtClean="0">
                <a:uFillTx/>
              </a:rPr>
              <a:t> carcinoma </a:t>
            </a:r>
            <a:r>
              <a:rPr dirty="0" err="1" lang="en-US" smtClean="0">
                <a:uFillTx/>
              </a:rPr>
              <a:t>tuyến</a:t>
            </a:r>
            <a:r>
              <a:rPr dirty="0" lang="en-US" smtClean="0">
                <a:uFillTx/>
              </a:rPr>
              <a:t> </a:t>
            </a:r>
            <a:r>
              <a:rPr dirty="0" err="1" lang="en-US" smtClean="0">
                <a:uFillTx/>
              </a:rPr>
              <a:t>cao</a:t>
            </a:r>
            <a:r>
              <a:rPr dirty="0" lang="en-US" smtClean="0">
                <a:uFillTx/>
              </a:rPr>
              <a:t> </a:t>
            </a:r>
            <a:r>
              <a:rPr dirty="0" err="1" lang="en-US" smtClean="0">
                <a:uFillTx/>
              </a:rPr>
              <a:t>hơn</a:t>
            </a:r>
            <a:r>
              <a:rPr dirty="0" lang="en-US" smtClean="0">
                <a:uFillTx/>
              </a:rPr>
              <a:t> mesothelioma</a:t>
            </a:r>
            <a:r>
              <a:rPr dirty="0" lang="en-US">
                <a:uFillTx/>
              </a:rPr>
              <a:t>, squamous cell carcinoma, lymphoma </a:t>
            </a:r>
            <a:r>
              <a:rPr dirty="0" err="1" lang="en-US" smtClean="0">
                <a:uFillTx/>
              </a:rPr>
              <a:t>và</a:t>
            </a:r>
            <a:r>
              <a:rPr dirty="0" lang="en-US" smtClean="0">
                <a:uFillTx/>
              </a:rPr>
              <a:t> sarcoma</a:t>
            </a:r>
            <a:r>
              <a:rPr dirty="0" lang="en-US">
                <a:uFillTx/>
              </a:rPr>
              <a:t>.</a:t>
            </a: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0" y="6429579"/>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43.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a:uFillTx/>
                <a:latin charset="0" panose="020B0604020202020204" pitchFamily="34" typeface="Arial"/>
                <a:cs charset="0" panose="020B0604020202020204" pitchFamily="34" typeface="Arial"/>
              </a:rPr>
              <a:t>Phân</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Tích</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Tế</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Bào</a:t>
            </a:r>
            <a:r>
              <a:rPr dirty="0" lang="en-US">
                <a:uFillTx/>
                <a:latin charset="0" panose="020B0604020202020204" pitchFamily="34" typeface="Arial"/>
                <a:cs charset="0" panose="020B0604020202020204" pitchFamily="34" typeface="Arial"/>
              </a:rPr>
              <a:t> </a:t>
            </a:r>
            <a:r>
              <a:rPr dirty="0" err="1" lang="en-US">
                <a:uFillTx/>
                <a:latin charset="0" panose="020B0604020202020204" pitchFamily="34" typeface="Arial"/>
                <a:cs charset="0" panose="020B0604020202020204" pitchFamily="34" typeface="Arial"/>
              </a:rPr>
              <a:t>Học</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normAutofit/>
          </a:bodyPr>
          <a:lstStyle/>
          <a:p>
            <a:r>
              <a:rPr dirty="0" err="1" lang="en-US">
                <a:uFillTx/>
              </a:rPr>
              <a:t>Tế</a:t>
            </a:r>
            <a:r>
              <a:rPr dirty="0" lang="en-US">
                <a:uFillTx/>
              </a:rPr>
              <a:t> </a:t>
            </a:r>
            <a:r>
              <a:rPr dirty="0" err="1" lang="en-US">
                <a:uFillTx/>
              </a:rPr>
              <a:t>bào</a:t>
            </a:r>
            <a:r>
              <a:rPr dirty="0" lang="en-US">
                <a:uFillTx/>
              </a:rPr>
              <a:t> </a:t>
            </a:r>
            <a:r>
              <a:rPr dirty="0" err="1" lang="en-US">
                <a:uFillTx/>
              </a:rPr>
              <a:t>học</a:t>
            </a:r>
            <a:r>
              <a:rPr dirty="0" lang="en-US">
                <a:uFillTx/>
              </a:rPr>
              <a:t>- cellblock</a:t>
            </a:r>
          </a:p>
          <a:p>
            <a:pPr lvl="1"/>
            <a:r>
              <a:rPr dirty="0" lang="en-US" smtClean="0">
                <a:uFillTx/>
              </a:rPr>
              <a:t>20-40 ml, 60ml </a:t>
            </a:r>
            <a:r>
              <a:rPr dirty="0" err="1" lang="en-US" smtClean="0">
                <a:uFillTx/>
              </a:rPr>
              <a:t>nếu</a:t>
            </a:r>
            <a:r>
              <a:rPr dirty="0" lang="en-US" smtClean="0">
                <a:uFillTx/>
              </a:rPr>
              <a:t> </a:t>
            </a:r>
            <a:r>
              <a:rPr dirty="0" err="1" lang="en-US" smtClean="0">
                <a:uFillTx/>
              </a:rPr>
              <a:t>vừa</a:t>
            </a:r>
            <a:r>
              <a:rPr dirty="0" lang="en-US" smtClean="0">
                <a:uFillTx/>
              </a:rPr>
              <a:t> </a:t>
            </a:r>
            <a:r>
              <a:rPr dirty="0" err="1" lang="en-US" smtClean="0">
                <a:uFillTx/>
              </a:rPr>
              <a:t>để</a:t>
            </a:r>
            <a:r>
              <a:rPr dirty="0" lang="en-US" smtClean="0">
                <a:uFillTx/>
              </a:rPr>
              <a:t> </a:t>
            </a:r>
            <a:r>
              <a:rPr dirty="0" err="1" lang="en-US" smtClean="0">
                <a:uFillTx/>
              </a:rPr>
              <a:t>chẩn</a:t>
            </a:r>
            <a:r>
              <a:rPr dirty="0" lang="en-US" smtClean="0">
                <a:uFillTx/>
              </a:rPr>
              <a:t> </a:t>
            </a:r>
            <a:r>
              <a:rPr dirty="0" err="1" lang="en-US" smtClean="0">
                <a:uFillTx/>
              </a:rPr>
              <a:t>đoán</a:t>
            </a:r>
            <a:r>
              <a:rPr dirty="0" lang="en-US" smtClean="0">
                <a:uFillTx/>
              </a:rPr>
              <a:t> </a:t>
            </a:r>
            <a:r>
              <a:rPr dirty="0" err="1" lang="en-US" smtClean="0">
                <a:uFillTx/>
              </a:rPr>
              <a:t>và</a:t>
            </a:r>
            <a:r>
              <a:rPr dirty="0" lang="en-US" smtClean="0">
                <a:uFillTx/>
              </a:rPr>
              <a:t> </a:t>
            </a:r>
            <a:r>
              <a:rPr dirty="0" err="1" lang="en-US" smtClean="0">
                <a:uFillTx/>
              </a:rPr>
              <a:t>điều</a:t>
            </a:r>
            <a:r>
              <a:rPr dirty="0" lang="en-US" smtClean="0">
                <a:uFillTx/>
              </a:rPr>
              <a:t> </a:t>
            </a:r>
            <a:r>
              <a:rPr dirty="0" err="1" lang="en-US" smtClean="0">
                <a:uFillTx/>
              </a:rPr>
              <a:t>trị</a:t>
            </a:r>
            <a:r>
              <a:rPr dirty="0" lang="en-US" smtClean="0">
                <a:uFillTx/>
              </a:rPr>
              <a:t>. </a:t>
            </a:r>
            <a:r>
              <a:rPr dirty="0" err="1" lang="en-US" smtClean="0">
                <a:uFillTx/>
              </a:rPr>
              <a:t>Nếu</a:t>
            </a:r>
            <a:r>
              <a:rPr dirty="0" lang="en-US" smtClean="0">
                <a:uFillTx/>
              </a:rPr>
              <a:t> </a:t>
            </a:r>
            <a:r>
              <a:rPr dirty="0" err="1" lang="en-US" smtClean="0">
                <a:uFillTx/>
              </a:rPr>
              <a:t>mẫu</a:t>
            </a:r>
            <a:r>
              <a:rPr dirty="0" lang="en-US" smtClean="0">
                <a:uFillTx/>
              </a:rPr>
              <a:t> 1 (-), </a:t>
            </a:r>
            <a:r>
              <a:rPr dirty="0" err="1" lang="en-US" smtClean="0">
                <a:uFillTx/>
              </a:rPr>
              <a:t>vẫn</a:t>
            </a:r>
            <a:r>
              <a:rPr dirty="0" lang="en-US" smtClean="0">
                <a:uFillTx/>
              </a:rPr>
              <a:t> </a:t>
            </a:r>
            <a:r>
              <a:rPr dirty="0" err="1" lang="en-US" smtClean="0">
                <a:uFillTx/>
              </a:rPr>
              <a:t>nghi</a:t>
            </a:r>
            <a:r>
              <a:rPr dirty="0" lang="en-US" smtClean="0">
                <a:uFillTx/>
              </a:rPr>
              <a:t> K, </a:t>
            </a:r>
            <a:r>
              <a:rPr dirty="0" lang="en-US" smtClean="0">
                <a:uFillTx/>
                <a:sym charset="2" panose="05000000000000000000" pitchFamily="2" typeface="Wingdings"/>
              </a:rPr>
              <a:t> </a:t>
            </a:r>
            <a:r>
              <a:rPr dirty="0" err="1" lang="en-US" smtClean="0">
                <a:uFillTx/>
                <a:sym charset="2" panose="05000000000000000000" pitchFamily="2" typeface="Wingdings"/>
              </a:rPr>
              <a:t>gửi</a:t>
            </a:r>
            <a:r>
              <a:rPr dirty="0" lang="en-US" smtClean="0">
                <a:uFillTx/>
                <a:sym charset="2" panose="05000000000000000000" pitchFamily="2" typeface="Wingdings"/>
              </a:rPr>
              <a:t> </a:t>
            </a:r>
            <a:r>
              <a:rPr dirty="0" err="1" lang="en-US" smtClean="0">
                <a:uFillTx/>
                <a:sym charset="2" panose="05000000000000000000" pitchFamily="2" typeface="Wingdings"/>
              </a:rPr>
              <a:t>mẫu</a:t>
            </a:r>
            <a:r>
              <a:rPr dirty="0" lang="en-US" smtClean="0">
                <a:uFillTx/>
                <a:sym charset="2" panose="05000000000000000000" pitchFamily="2" typeface="Wingdings"/>
              </a:rPr>
              <a:t> 2 </a:t>
            </a:r>
            <a:r>
              <a:rPr dirty="0" err="1" lang="en-US" smtClean="0">
                <a:uFillTx/>
                <a:sym charset="2" panose="05000000000000000000" pitchFamily="2" typeface="Wingdings"/>
              </a:rPr>
              <a:t>với</a:t>
            </a:r>
            <a:r>
              <a:rPr dirty="0" lang="en-US" smtClean="0">
                <a:uFillTx/>
                <a:sym charset="2" panose="05000000000000000000" pitchFamily="2" typeface="Wingdings"/>
              </a:rPr>
              <a:t> </a:t>
            </a:r>
            <a:r>
              <a:rPr dirty="0" err="1" lang="en-US" smtClean="0">
                <a:uFillTx/>
                <a:sym charset="2" panose="05000000000000000000" pitchFamily="2" typeface="Wingdings"/>
              </a:rPr>
              <a:t>thể</a:t>
            </a:r>
            <a:r>
              <a:rPr dirty="0" lang="en-US" smtClean="0">
                <a:uFillTx/>
                <a:sym charset="2" panose="05000000000000000000" pitchFamily="2" typeface="Wingdings"/>
              </a:rPr>
              <a:t> </a:t>
            </a:r>
            <a:r>
              <a:rPr dirty="0" err="1" lang="en-US" smtClean="0">
                <a:uFillTx/>
                <a:sym charset="2" panose="05000000000000000000" pitchFamily="2" typeface="Wingdings"/>
              </a:rPr>
              <a:t>tích</a:t>
            </a:r>
            <a:r>
              <a:rPr dirty="0" lang="en-US" smtClean="0">
                <a:uFillTx/>
                <a:sym charset="2" panose="05000000000000000000" pitchFamily="2" typeface="Wingdings"/>
              </a:rPr>
              <a:t> </a:t>
            </a:r>
            <a:r>
              <a:rPr dirty="0" err="1" lang="en-US" smtClean="0">
                <a:uFillTx/>
                <a:sym charset="2" panose="05000000000000000000" pitchFamily="2" typeface="Wingdings"/>
              </a:rPr>
              <a:t>lớn</a:t>
            </a:r>
            <a:r>
              <a:rPr dirty="0" lang="en-US" smtClean="0">
                <a:uFillTx/>
                <a:sym charset="2" panose="05000000000000000000" pitchFamily="2" typeface="Wingdings"/>
              </a:rPr>
              <a:t> </a:t>
            </a:r>
            <a:r>
              <a:rPr dirty="0" err="1" lang="en-US" smtClean="0">
                <a:uFillTx/>
                <a:sym charset="2" panose="05000000000000000000" pitchFamily="2" typeface="Wingdings"/>
              </a:rPr>
              <a:t>hơn</a:t>
            </a:r>
            <a:r>
              <a:rPr dirty="0" lang="en-US" smtClean="0">
                <a:uFillTx/>
                <a:sym charset="2" panose="05000000000000000000" pitchFamily="2" typeface="Wingdings"/>
              </a:rPr>
              <a:t>. </a:t>
            </a:r>
          </a:p>
          <a:p>
            <a:pPr lvl="1"/>
            <a:endParaRPr dirty="0" lang="en-US">
              <a:uFillTx/>
            </a:endParaRPr>
          </a:p>
        </p:txBody>
      </p:sp>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8382000" y="6429579"/>
            <a:ext cx="577787" cy="369332"/>
          </a:xfrm>
          <a:prstGeom prst="rect">
            <a:avLst/>
          </a:prstGeom>
          <a:noFill/>
        </p:spPr>
        <p:txBody xmlns:c="http://schemas.openxmlformats.org/drawingml/2006/chart" xmlns:pic="http://schemas.openxmlformats.org/drawingml/2006/picture" xmlns:dgm="http://schemas.openxmlformats.org/drawingml/2006/diagram">
          <a:bodyPr rtlCol="0" wrap="none">
            <a:spAutoFit/>
          </a:bodyPr>
          <a:lstStyle/>
          <a:p>
            <a:r>
              <a:rPr dirty="0" lang="en-US" smtClean="0">
                <a:uFillTx/>
              </a:rPr>
              <a:t>BTS</a:t>
            </a:r>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44.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0" marL="0">
              <a:buNone/>
            </a:pPr>
            <a:endParaRPr dirty="0" lang="en-US">
              <a:uFillTx/>
            </a:endParaRPr>
          </a:p>
        </p:txBody>
      </p:sp>
      <p:pic>
        <p:nvPicPr>
          <p:cNvPr xmlns:c="http://schemas.openxmlformats.org/drawingml/2006/chart" xmlns:pic="http://schemas.openxmlformats.org/drawingml/2006/picture" xmlns:dgm="http://schemas.openxmlformats.org/drawingml/2006/diagram" id="2050"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0" y="1219200"/>
            <a:ext cx="8992456" cy="4114800"/>
          </a:xfrm>
          <a:prstGeom prst="rect">
            <a:avLst/>
          </a:prstGeom>
          <a:noFill/>
          <a:ln>
            <a:noFill/>
          </a:ln>
          <a:effectLst/>
        </p:spPr>
      </p:pic>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4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0" marL="0">
              <a:buNone/>
            </a:pPr>
            <a:endParaRPr dirty="0" lang="en-US">
              <a:uFillTx/>
            </a:endParaRPr>
          </a:p>
        </p:txBody>
      </p:sp>
      <p:pic>
        <p:nvPicPr>
          <p:cNvPr xmlns:c="http://schemas.openxmlformats.org/drawingml/2006/chart" xmlns:pic="http://schemas.openxmlformats.org/drawingml/2006/picture" xmlns:dgm="http://schemas.openxmlformats.org/drawingml/2006/diagram" id="3074"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20782" y="0"/>
            <a:ext cx="9123218" cy="5790644"/>
          </a:xfrm>
          <a:prstGeom prst="rect">
            <a:avLst/>
          </a:prstGeom>
          <a:noFill/>
          <a:ln>
            <a:noFill/>
          </a:ln>
          <a:effectLst/>
        </p:spPr>
      </p:pic>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4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0" marL="0">
              <a:buNone/>
            </a:pPr>
            <a:endParaRPr dirty="0" lang="en-US">
              <a:uFillTx/>
            </a:endParaRPr>
          </a:p>
        </p:txBody>
      </p:sp>
      <p:pic>
        <p:nvPicPr>
          <p:cNvPr xmlns:c="http://schemas.openxmlformats.org/drawingml/2006/chart" xmlns:pic="http://schemas.openxmlformats.org/drawingml/2006/picture" xmlns:dgm="http://schemas.openxmlformats.org/drawingml/2006/diagram" id="4098"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0" y="0"/>
            <a:ext cx="9067800" cy="4960756"/>
          </a:xfrm>
          <a:prstGeom prst="rect">
            <a:avLst/>
          </a:prstGeom>
          <a:noFill/>
          <a:ln>
            <a:noFill/>
          </a:ln>
          <a:effectLst/>
        </p:spPr>
      </p:pic>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5.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Tiếp</a:t>
            </a:r>
            <a:r>
              <a:rPr dirty="0" lang="en-US" smtClean="0">
                <a:uFillTx/>
              </a:rPr>
              <a:t> </a:t>
            </a:r>
            <a:r>
              <a:rPr dirty="0" err="1" lang="en-US" smtClean="0">
                <a:uFillTx/>
              </a:rPr>
              <a:t>Cận</a:t>
            </a:r>
            <a:r>
              <a:rPr dirty="0" lang="en-US" smtClean="0">
                <a:uFillTx/>
              </a:rPr>
              <a:t> </a:t>
            </a:r>
            <a:r>
              <a:rPr dirty="0" err="1" lang="en-US" smtClean="0">
                <a:uFillTx/>
              </a:rPr>
              <a:t>Tràn</a:t>
            </a:r>
            <a:r>
              <a:rPr dirty="0" lang="en-US" smtClean="0">
                <a:uFillTx/>
              </a:rPr>
              <a:t> </a:t>
            </a:r>
            <a:r>
              <a:rPr dirty="0" err="1" lang="en-US" smtClean="0">
                <a:uFillTx/>
              </a:rPr>
              <a:t>Dịch</a:t>
            </a:r>
            <a:r>
              <a:rPr dirty="0" lang="en-US" smtClean="0">
                <a:uFillTx/>
              </a:rPr>
              <a:t> </a:t>
            </a:r>
            <a:r>
              <a:rPr dirty="0" err="1" lang="en-US" smtClean="0">
                <a:uFillTx/>
              </a:rPr>
              <a:t>Màng</a:t>
            </a:r>
            <a:r>
              <a:rPr dirty="0" lang="en-US" smtClean="0">
                <a:uFillTx/>
              </a:rPr>
              <a:t> </a:t>
            </a:r>
            <a:r>
              <a:rPr dirty="0" err="1" lang="en-US" smtClean="0">
                <a:uFillTx/>
              </a:rPr>
              <a:t>Phổi</a:t>
            </a:r>
            <a:endParaRPr dirty="0" lang="en-US">
              <a:uFillTx/>
            </a:endParaRPr>
          </a:p>
        </p:txBody>
      </p:sp>
      <p:graphicFrame>
        <p:nvGraphicFramePr>
          <p:cNvPr xmlns:c="http://schemas.openxmlformats.org/drawingml/2006/chart" xmlns:pic="http://schemas.openxmlformats.org/drawingml/2006/picture" xmlns:dgm="http://schemas.openxmlformats.org/drawingml/2006/diagram" id="4" name="Content Placeholder 3"/>
          <p:cNvGraphicFramePr xmlns:c="http://schemas.openxmlformats.org/drawingml/2006/chart" xmlns:pic="http://schemas.openxmlformats.org/drawingml/2006/picture" xmlns:dgm="http://schemas.openxmlformats.org/drawingml/2006/diagram">
            <a:graphicFrameLocks noGrp="1"/>
          </p:cNvGraphicFramePr>
          <p:nvPr>
            <p:ph idx="1"/>
          </p:nvPr>
        </p:nvGraphicFramePr>
        <p:xfrm xmlns:c="http://schemas.openxmlformats.org/drawingml/2006/chart" xmlns:pic="http://schemas.openxmlformats.org/drawingml/2006/picture" xmlns:dgm="http://schemas.openxmlformats.org/drawingml/2006/diagram">
          <a:off x="373380" y="1425893"/>
          <a:ext cx="8229600" cy="4389437"/>
        </p:xfrm>
        <a:graphic xmlns:c="http://schemas.openxmlformats.org/drawingml/2006/chart" xmlns:pic="http://schemas.openxmlformats.org/drawingml/2006/picture" xmlns:dgm="http://schemas.openxmlformats.org/drawingml/2006/diagram">
          <a:graphicData uri="http://schemas.openxmlformats.org/drawingml/2006/diagram">
            <dgm:relIds r:dm="rId2" r:lo="rId3" r:qs="rId4" r:cs="rId5"/>
          </a:graphicData>
        </a:graphic>
      </p:graphicFrame>
      <p:cxnSp>
        <p:nvCxnSpPr>
          <p:cNvPr xmlns:c="http://schemas.openxmlformats.org/drawingml/2006/chart" xmlns:pic="http://schemas.openxmlformats.org/drawingml/2006/picture" xmlns:dgm="http://schemas.openxmlformats.org/drawingml/2006/diagram" id="3" name="Straight Arrow Connector 2"/>
          <p:cNvCxnSpPr xmlns:c="http://schemas.openxmlformats.org/drawingml/2006/chart" xmlns:pic="http://schemas.openxmlformats.org/drawingml/2006/picture" xmlns:dgm="http://schemas.openxmlformats.org/drawingml/2006/diagram"/>
          <p:nvPr/>
        </p:nvCxnSpPr>
        <p:spPr xmlns:c="http://schemas.openxmlformats.org/drawingml/2006/chart" xmlns:pic="http://schemas.openxmlformats.org/drawingml/2006/picture" xmlns:dgm="http://schemas.openxmlformats.org/drawingml/2006/diagram">
          <a:xfrm>
            <a:off x="4248785" y="2047240"/>
            <a:ext cx="1009015" cy="10160"/>
          </a:xfrm>
          <a:prstGeom prst="straightConnector1">
            <a:avLst/>
          </a:prstGeom>
          <a:ln w="38100">
            <a:tailEnd type="arrow"/>
          </a:ln>
        </p:spPr>
        <p:style xmlns:c="http://schemas.openxmlformats.org/drawingml/2006/chart" xmlns:pic="http://schemas.openxmlformats.org/drawingml/2006/picture" xmlns:dgm="http://schemas.openxmlformats.org/drawingml/2006/diagram">
          <a:lnRef idx="1">
            <a:schemeClr val="accent1"/>
          </a:lnRef>
          <a:fillRef idx="0">
            <a:schemeClr val="accent1"/>
          </a:fillRef>
          <a:effectRef idx="0">
            <a:schemeClr val="accent1"/>
          </a:effectRef>
          <a:fontRef idx="minor">
            <a:schemeClr val="tx1"/>
          </a:fontRef>
        </p:style>
      </p:cxnSp>
      <p:sp>
        <p:nvSpPr>
          <p:cNvPr xmlns:c="http://schemas.openxmlformats.org/drawingml/2006/chart" xmlns:pic="http://schemas.openxmlformats.org/drawingml/2006/picture" xmlns:dgm="http://schemas.openxmlformats.org/drawingml/2006/diagram" id="5" name="Rounded Rectangle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486400" y="1828800"/>
            <a:ext cx="2895600" cy="533400"/>
          </a:xfrm>
          <a:prstGeom prst="round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lang="en-US" sz="2800">
                <a:uFillTx/>
                <a:latin charset="0" panose="020B0604020202020204" pitchFamily="34" typeface="Arial"/>
              </a:rPr>
              <a:t>TDMP ??</a:t>
            </a: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6.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102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27710" y="-2367"/>
            <a:ext cx="5056909" cy="6862948"/>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029199" y="-20782"/>
            <a:ext cx="4114801" cy="1087582"/>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dirty="0" err="1" lang="en-US" smtClean="0" sz="3200">
                <a:uFillTx/>
                <a:latin charset="0" panose="020B0604020202020204" pitchFamily="34" typeface="Arial"/>
                <a:cs charset="0" panose="020B0604020202020204" pitchFamily="34" typeface="Arial"/>
              </a:rPr>
              <a:t>Tiếp</a:t>
            </a:r>
            <a:r>
              <a:rPr b="1" dirty="0" lang="en-US" smtClean="0" sz="3200">
                <a:uFillTx/>
                <a:latin charset="0" panose="020B0604020202020204" pitchFamily="34" typeface="Arial"/>
                <a:cs charset="0" panose="020B0604020202020204" pitchFamily="34" typeface="Arial"/>
              </a:rPr>
              <a:t> </a:t>
            </a:r>
            <a:r>
              <a:rPr b="1" dirty="0" err="1" lang="en-US" smtClean="0" sz="3200">
                <a:uFillTx/>
                <a:latin charset="0" panose="020B0604020202020204" pitchFamily="34" typeface="Arial"/>
                <a:cs charset="0" panose="020B0604020202020204" pitchFamily="34" typeface="Arial"/>
              </a:rPr>
              <a:t>cận</a:t>
            </a:r>
            <a:r>
              <a:rPr b="1" dirty="0" lang="en-US" smtClean="0" sz="3200">
                <a:uFillTx/>
                <a:latin charset="0" panose="020B0604020202020204" pitchFamily="34" typeface="Arial"/>
                <a:cs charset="0" panose="020B0604020202020204" pitchFamily="34" typeface="Arial"/>
              </a:rPr>
              <a:t> TDMP 1 </a:t>
            </a:r>
            <a:r>
              <a:rPr b="1" dirty="0" err="1" lang="en-US" smtClean="0" sz="3200">
                <a:uFillTx/>
                <a:latin charset="0" panose="020B0604020202020204" pitchFamily="34" typeface="Arial"/>
                <a:cs charset="0" panose="020B0604020202020204" pitchFamily="34" typeface="Arial"/>
              </a:rPr>
              <a:t>bên</a:t>
            </a:r>
            <a:endParaRPr b="1" dirty="0" lang="en-US" sz="3200">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7.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pPr indent="0" marL="0">
              <a:buNone/>
            </a:pPr>
            <a:endParaRPr dirty="0" lang="en-US">
              <a:uFillTx/>
            </a:endParaRPr>
          </a:p>
        </p:txBody>
      </p:sp>
      <p:pic>
        <p:nvPicPr>
          <p:cNvPr xmlns:c="http://schemas.openxmlformats.org/drawingml/2006/chart" xmlns:pic="http://schemas.openxmlformats.org/drawingml/2006/picture" xmlns:dgm="http://schemas.openxmlformats.org/drawingml/2006/diagram" id="2050"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34693" y="-20955"/>
            <a:ext cx="9050311" cy="4191000"/>
          </a:xfrm>
          <a:prstGeom prst="rect">
            <a:avLst/>
          </a:prstGeom>
          <a:noFill/>
          <a:ln>
            <a:noFill/>
          </a:ln>
          <a:effectLst/>
        </p:spPr>
      </p:pic>
      <p:sp>
        <p:nvSpPr>
          <p:cNvPr xmlns:c="http://schemas.openxmlformats.org/drawingml/2006/chart" xmlns:pic="http://schemas.openxmlformats.org/drawingml/2006/picture" xmlns:dgm="http://schemas.openxmlformats.org/drawingml/2006/diagram" id="5" name="Rectangle 4"/>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34635" y="-20782"/>
            <a:ext cx="9109365" cy="782782"/>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b="1" dirty="0" err="1" lang="en-US" smtClean="0" sz="3200">
                <a:uFillTx/>
                <a:latin charset="0" panose="020B0604020202020204" pitchFamily="34" typeface="Arial"/>
                <a:cs charset="0" panose="020B0604020202020204" pitchFamily="34" typeface="Arial"/>
              </a:rPr>
              <a:t>Tiếp</a:t>
            </a:r>
            <a:r>
              <a:rPr b="1" dirty="0" lang="en-US" smtClean="0" sz="3200">
                <a:uFillTx/>
                <a:latin charset="0" panose="020B0604020202020204" pitchFamily="34" typeface="Arial"/>
                <a:cs charset="0" panose="020B0604020202020204" pitchFamily="34" typeface="Arial"/>
              </a:rPr>
              <a:t> </a:t>
            </a:r>
            <a:r>
              <a:rPr b="1" dirty="0" err="1" lang="en-US" smtClean="0" sz="3200">
                <a:uFillTx/>
                <a:latin charset="0" panose="020B0604020202020204" pitchFamily="34" typeface="Arial"/>
                <a:cs charset="0" panose="020B0604020202020204" pitchFamily="34" typeface="Arial"/>
              </a:rPr>
              <a:t>cận</a:t>
            </a:r>
            <a:r>
              <a:rPr b="1" dirty="0" lang="en-US" smtClean="0" sz="3200">
                <a:uFillTx/>
                <a:latin charset="0" panose="020B0604020202020204" pitchFamily="34" typeface="Arial"/>
                <a:cs charset="0" panose="020B0604020202020204" pitchFamily="34" typeface="Arial"/>
              </a:rPr>
              <a:t> TDMP 1 </a:t>
            </a:r>
            <a:r>
              <a:rPr b="1" dirty="0" err="1" lang="en-US" smtClean="0" sz="3200">
                <a:uFillTx/>
                <a:latin charset="0" panose="020B0604020202020204" pitchFamily="34" typeface="Arial"/>
                <a:cs charset="0" panose="020B0604020202020204" pitchFamily="34" typeface="Arial"/>
              </a:rPr>
              <a:t>bên</a:t>
            </a:r>
            <a:endParaRPr b="1" dirty="0" lang="en-US" sz="32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4" name="Rectangle 3"/>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914400" y="914400"/>
            <a:ext cx="3352800" cy="3810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800">
                <a:uFillTx/>
                <a:latin charset="0" panose="020B0604020202020204" pitchFamily="34" typeface="Arial"/>
                <a:cs charset="0" panose="020B0604020202020204" pitchFamily="34" typeface="Arial"/>
              </a:rPr>
              <a:t>LS, X-</a:t>
            </a:r>
            <a:r>
              <a:rPr dirty="0" err="1" lang="en-US" smtClean="0" sz="2800">
                <a:uFillTx/>
                <a:latin charset="0" panose="020B0604020202020204" pitchFamily="34" typeface="Arial"/>
                <a:cs charset="0" panose="020B0604020202020204" pitchFamily="34" typeface="Arial"/>
              </a:rPr>
              <a:t>Quang</a:t>
            </a:r>
            <a:r>
              <a:rPr dirty="0" lang="en-US" smtClean="0" sz="2800">
                <a:uFillTx/>
                <a:latin charset="0" panose="020B0604020202020204" pitchFamily="34" typeface="Arial"/>
                <a:cs charset="0" panose="020B0604020202020204" pitchFamily="34" typeface="Arial"/>
              </a:rPr>
              <a:t> </a:t>
            </a:r>
            <a:r>
              <a:rPr dirty="0" err="1" lang="en-US" smtClean="0" sz="2800">
                <a:uFillTx/>
                <a:latin charset="0" panose="020B0604020202020204" pitchFamily="34" typeface="Arial"/>
                <a:cs charset="0" panose="020B0604020202020204" pitchFamily="34" typeface="Arial"/>
              </a:rPr>
              <a:t>ngực</a:t>
            </a:r>
            <a:endParaRPr dirty="0" lang="en-US" sz="28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6" name="Flowchart: Decision 5"/>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131617" y="1752600"/>
            <a:ext cx="4918365" cy="1143000"/>
          </a:xfrm>
          <a:prstGeom prst="flowChartDecision">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400">
                <a:uFillTx/>
                <a:latin charset="0" panose="020B0604020202020204" pitchFamily="34" typeface="Arial"/>
                <a:cs charset="0" panose="020B0604020202020204" pitchFamily="34" typeface="Arial"/>
              </a:rPr>
              <a:t>LS </a:t>
            </a:r>
            <a:r>
              <a:rPr dirty="0" err="1" lang="en-US" smtClean="0" sz="2400">
                <a:uFillTx/>
                <a:latin charset="0" panose="020B0604020202020204" pitchFamily="34" typeface="Arial"/>
                <a:cs charset="0" panose="020B0604020202020204" pitchFamily="34" typeface="Arial"/>
              </a:rPr>
              <a:t>gợi</a:t>
            </a:r>
            <a:r>
              <a:rPr dirty="0" lang="en-US" smtClean="0" sz="2400">
                <a:uFillTx/>
                <a:latin charset="0" panose="020B0604020202020204" pitchFamily="34" typeface="Arial"/>
                <a:cs charset="0" panose="020B0604020202020204" pitchFamily="34" typeface="Arial"/>
              </a:rPr>
              <a:t> ý TDMP </a:t>
            </a:r>
            <a:r>
              <a:rPr dirty="0" err="1" lang="en-US" smtClean="0" sz="2400">
                <a:uFillTx/>
                <a:latin charset="0" panose="020B0604020202020204" pitchFamily="34" typeface="Arial"/>
                <a:cs charset="0" panose="020B0604020202020204" pitchFamily="34" typeface="Arial"/>
              </a:rPr>
              <a:t>dịch</a:t>
            </a:r>
            <a:r>
              <a:rPr dirty="0" lang="en-US" smtClean="0" sz="2400">
                <a:uFillTx/>
                <a:latin charset="0" panose="020B0604020202020204" pitchFamily="34" typeface="Arial"/>
                <a:cs charset="0" panose="020B0604020202020204" pitchFamily="34" typeface="Arial"/>
              </a:rPr>
              <a:t> </a:t>
            </a:r>
            <a:r>
              <a:rPr dirty="0" err="1" lang="en-US" smtClean="0" sz="2400">
                <a:uFillTx/>
                <a:latin charset="0" panose="020B0604020202020204" pitchFamily="34" typeface="Arial"/>
                <a:cs charset="0" panose="020B0604020202020204" pitchFamily="34" typeface="Arial"/>
              </a:rPr>
              <a:t>thấm</a:t>
            </a:r>
            <a:r>
              <a:rPr dirty="0" lang="en-US" smtClean="0" sz="2400">
                <a:uFillTx/>
                <a:latin charset="0" panose="020B0604020202020204" pitchFamily="34" typeface="Arial"/>
                <a:cs charset="0" panose="020B0604020202020204" pitchFamily="34" typeface="Arial"/>
              </a:rPr>
              <a:t>?</a:t>
            </a:r>
            <a:endParaRPr dirty="0" lang="en-US" sz="2400">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7" name="Rectangle 6"/>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334000" y="2043544"/>
            <a:ext cx="914400" cy="623455"/>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lang="en-US" smtClean="0" sz="2400">
                <a:uFillTx/>
                <a:latin charset="0" panose="020B0604020202020204" pitchFamily="34" typeface="Arial"/>
              </a:rPr>
              <a:t>ĐT NN</a:t>
            </a:r>
            <a:endParaRPr dirty="0" lang="en-US" sz="2400">
              <a:uFillTx/>
              <a:latin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8" name="Flowchart: Decision 7"/>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6553200" y="2043544"/>
            <a:ext cx="1447800" cy="623455"/>
          </a:xfrm>
          <a:prstGeom prst="flowChartDecision">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a:uFillTx/>
                <a:latin charset="0" panose="020B0604020202020204" pitchFamily="34" typeface="Arial"/>
                <a:cs charset="0" panose="020B0604020202020204" pitchFamily="34" typeface="Arial"/>
              </a:rPr>
              <a:t>Cải</a:t>
            </a:r>
            <a:r>
              <a:rPr dirty="0" lang="en-US" smtClean="0">
                <a:uFillTx/>
                <a:latin charset="0" panose="020B0604020202020204" pitchFamily="34" typeface="Arial"/>
                <a:cs charset="0" panose="020B0604020202020204" pitchFamily="34" typeface="Arial"/>
              </a:rPr>
              <a:t> </a:t>
            </a:r>
            <a:r>
              <a:rPr dirty="0" err="1" lang="en-US" smtClean="0">
                <a:uFillTx/>
                <a:latin charset="0" panose="020B0604020202020204" pitchFamily="34" typeface="Arial"/>
                <a:cs charset="0" panose="020B0604020202020204" pitchFamily="34" typeface="Arial"/>
              </a:rPr>
              <a:t>thiện</a:t>
            </a:r>
            <a:endParaRPr dirty="0" lang="en-US">
              <a:uFillTx/>
              <a:latin charset="0" panose="020B0604020202020204" pitchFamily="34" typeface="Arial"/>
              <a:cs charset="0" panose="020B0604020202020204" pitchFamily="34" typeface="Arial"/>
            </a:endParaRPr>
          </a:p>
        </p:txBody>
      </p:sp>
      <p:sp>
        <p:nvSpPr>
          <p:cNvPr xmlns:c="http://schemas.openxmlformats.org/drawingml/2006/chart" xmlns:pic="http://schemas.openxmlformats.org/drawingml/2006/picture" xmlns:dgm="http://schemas.openxmlformats.org/drawingml/2006/diagram" id="10" name="Rectangle 9"/>
          <p:cNvSpPr xmlns:c="http://schemas.openxmlformats.org/drawingml/2006/chart" xmlns:pic="http://schemas.openxmlformats.org/drawingml/2006/picture" xmlns:dgm="http://schemas.openxmlformats.org/drawingml/2006/diagram">
            <a:spLocks/>
          </p:cNvSpPr>
          <p:nvPr/>
        </p:nvSpPr>
        <p:spPr xmlns:c="http://schemas.openxmlformats.org/drawingml/2006/chart" xmlns:pic="http://schemas.openxmlformats.org/drawingml/2006/picture" xmlns:dgm="http://schemas.openxmlformats.org/drawingml/2006/diagram">
          <a:xfrm>
            <a:off x="533400" y="3276600"/>
            <a:ext cx="4019463" cy="457200"/>
          </a:xfrm>
          <a:prstGeom prst="rect">
            <a:avLst/>
          </a:prstGeom>
        </p:spPr>
        <p:style xmlns:c="http://schemas.openxmlformats.org/drawingml/2006/chart" xmlns:pic="http://schemas.openxmlformats.org/drawingml/2006/picture" xmlns:dgm="http://schemas.openxmlformats.org/drawingml/2006/diagram">
          <a:lnRef idx="2">
            <a:schemeClr val="accent1">
              <a:shade val="50000"/>
            </a:schemeClr>
          </a:lnRef>
          <a:fillRef idx="1">
            <a:schemeClr val="accent1"/>
          </a:fillRef>
          <a:effectRef idx="0">
            <a:schemeClr val="accent1"/>
          </a:effectRef>
          <a:fontRef idx="minor">
            <a:schemeClr val="lt1"/>
          </a:fontRef>
        </p:style>
        <p:txBody xmlns:c="http://schemas.openxmlformats.org/drawingml/2006/chart" xmlns:pic="http://schemas.openxmlformats.org/drawingml/2006/picture" xmlns:dgm="http://schemas.openxmlformats.org/drawingml/2006/diagram">
          <a:bodyPr anchor="ctr" rtlCol="0"/>
          <a:lstStyle/>
          <a:p>
            <a:pPr algn="ctr"/>
            <a:r>
              <a:rPr dirty="0" err="1" lang="en-US" smtClean="0" sz="2400">
                <a:uFillTx/>
                <a:latin charset="0" panose="020B0604020202020204" pitchFamily="34" typeface="Arial"/>
                <a:cs charset="0" panose="020B0604020202020204" pitchFamily="34" typeface="Arial"/>
              </a:rPr>
              <a:t>Chuyển</a:t>
            </a:r>
            <a:r>
              <a:rPr dirty="0" lang="en-US" smtClean="0" sz="2400">
                <a:uFillTx/>
                <a:latin charset="0" panose="020B0604020202020204" pitchFamily="34" typeface="Arial"/>
                <a:cs charset="0" panose="020B0604020202020204" pitchFamily="34" typeface="Arial"/>
              </a:rPr>
              <a:t> BS </a:t>
            </a:r>
            <a:r>
              <a:rPr dirty="0" err="1" lang="en-US" smtClean="0" sz="2400">
                <a:uFillTx/>
                <a:latin charset="0" panose="020B0604020202020204" pitchFamily="34" typeface="Arial"/>
                <a:cs charset="0" panose="020B0604020202020204" pitchFamily="34" typeface="Arial"/>
              </a:rPr>
              <a:t>chuyên</a:t>
            </a:r>
            <a:r>
              <a:rPr dirty="0" lang="en-US" smtClean="0" sz="2400">
                <a:uFillTx/>
                <a:latin charset="0" panose="020B0604020202020204" pitchFamily="34" typeface="Arial"/>
                <a:cs charset="0" panose="020B0604020202020204" pitchFamily="34" typeface="Arial"/>
              </a:rPr>
              <a:t> </a:t>
            </a:r>
            <a:r>
              <a:rPr dirty="0" err="1" lang="en-US" smtClean="0" sz="2400">
                <a:uFillTx/>
                <a:latin charset="0" panose="020B0604020202020204" pitchFamily="34" typeface="Arial"/>
                <a:cs charset="0" panose="020B0604020202020204" pitchFamily="34" typeface="Arial"/>
              </a:rPr>
              <a:t>khoa</a:t>
            </a:r>
            <a:endParaRPr dirty="0" lang="en-US" sz="2400">
              <a:uFillTx/>
              <a:latin charset="0" panose="020B0604020202020204" pitchFamily="34" typeface="Arial"/>
              <a:cs charset="0" panose="020B0604020202020204" pitchFamily="34" typeface="Arial"/>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8.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dirty="0" err="1" lang="en-US" smtClean="0">
                <a:uFillTx/>
              </a:rPr>
              <a:t>Xác</a:t>
            </a:r>
            <a:r>
              <a:rPr dirty="0" lang="en-US" smtClean="0">
                <a:uFillTx/>
              </a:rPr>
              <a:t> </a:t>
            </a:r>
            <a:r>
              <a:rPr dirty="0" err="1" lang="en-US" smtClean="0">
                <a:uFillTx/>
              </a:rPr>
              <a:t>Định</a:t>
            </a:r>
            <a:r>
              <a:rPr dirty="0" lang="en-US" smtClean="0">
                <a:uFillTx/>
              </a:rPr>
              <a:t> TDMP</a:t>
            </a:r>
            <a:endParaRPr dirty="0"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r>
              <a:rPr b="1" dirty="0" lang="en-US" smtClean="0">
                <a:uFillTx/>
              </a:rPr>
              <a:t>X-</a:t>
            </a:r>
            <a:r>
              <a:rPr b="1" dirty="0" err="1" lang="en-US" smtClean="0">
                <a:uFillTx/>
              </a:rPr>
              <a:t>Quang</a:t>
            </a:r>
            <a:endParaRPr b="1" dirty="0" lang="en-US" smtClean="0">
              <a:uFillTx/>
            </a:endParaRPr>
          </a:p>
          <a:p>
            <a:pPr lvl="1"/>
            <a:r>
              <a:rPr dirty="0" lang="en-US" smtClean="0">
                <a:uFillTx/>
              </a:rPr>
              <a:t>200ml </a:t>
            </a:r>
            <a:r>
              <a:rPr dirty="0" lang="en-US" smtClean="0">
                <a:uFillTx/>
                <a:sym charset="2" panose="05000000000000000000" pitchFamily="2" typeface="Wingdings"/>
              </a:rPr>
              <a:t> </a:t>
            </a:r>
            <a:r>
              <a:rPr dirty="0" err="1" lang="en-US" smtClean="0">
                <a:uFillTx/>
                <a:sym charset="2" panose="05000000000000000000" pitchFamily="2" typeface="Wingdings"/>
              </a:rPr>
              <a:t>bất</a:t>
            </a:r>
            <a:r>
              <a:rPr dirty="0" lang="en-US" smtClean="0">
                <a:uFillTx/>
                <a:sym charset="2" panose="05000000000000000000" pitchFamily="2" typeface="Wingdings"/>
              </a:rPr>
              <a:t> </a:t>
            </a:r>
            <a:r>
              <a:rPr dirty="0" err="1" lang="en-US" smtClean="0">
                <a:uFillTx/>
                <a:sym charset="2" panose="05000000000000000000" pitchFamily="2" typeface="Wingdings"/>
              </a:rPr>
              <a:t>thường</a:t>
            </a:r>
            <a:r>
              <a:rPr dirty="0" lang="en-US" smtClean="0">
                <a:uFillTx/>
                <a:sym charset="2" panose="05000000000000000000" pitchFamily="2" typeface="Wingdings"/>
              </a:rPr>
              <a:t> </a:t>
            </a:r>
            <a:r>
              <a:rPr dirty="0" err="1" lang="en-US" smtClean="0">
                <a:uFillTx/>
                <a:sym charset="2" panose="05000000000000000000" pitchFamily="2" typeface="Wingdings"/>
              </a:rPr>
              <a:t>trên</a:t>
            </a:r>
            <a:r>
              <a:rPr dirty="0" lang="en-US" smtClean="0">
                <a:uFillTx/>
                <a:sym charset="2" panose="05000000000000000000" pitchFamily="2" typeface="Wingdings"/>
              </a:rPr>
              <a:t> X-</a:t>
            </a:r>
            <a:r>
              <a:rPr dirty="0" err="1" lang="en-US" smtClean="0">
                <a:uFillTx/>
                <a:sym charset="2" panose="05000000000000000000" pitchFamily="2" typeface="Wingdings"/>
              </a:rPr>
              <a:t>quang</a:t>
            </a:r>
            <a:endParaRPr dirty="0" lang="en-US" smtClean="0">
              <a:uFillTx/>
              <a:sym charset="2" panose="05000000000000000000" pitchFamily="2" typeface="Wingdings"/>
            </a:endParaRPr>
          </a:p>
          <a:p>
            <a:pPr lvl="1"/>
            <a:r>
              <a:rPr dirty="0" lang="en-US" smtClean="0">
                <a:uFillTx/>
                <a:sym charset="2" panose="05000000000000000000" pitchFamily="2" typeface="Wingdings"/>
              </a:rPr>
              <a:t>50ml: </a:t>
            </a:r>
            <a:r>
              <a:rPr dirty="0" err="1" lang="en-US" smtClean="0">
                <a:uFillTx/>
                <a:sym charset="2" panose="05000000000000000000" pitchFamily="2" typeface="Wingdings"/>
              </a:rPr>
              <a:t>tù</a:t>
            </a:r>
            <a:r>
              <a:rPr dirty="0" lang="en-US" smtClean="0">
                <a:uFillTx/>
                <a:sym charset="2" panose="05000000000000000000" pitchFamily="2" typeface="Wingdings"/>
              </a:rPr>
              <a:t> </a:t>
            </a:r>
            <a:r>
              <a:rPr dirty="0" err="1" lang="en-US" smtClean="0">
                <a:uFillTx/>
                <a:sym charset="2" panose="05000000000000000000" pitchFamily="2" typeface="Wingdings"/>
              </a:rPr>
              <a:t>góc</a:t>
            </a:r>
            <a:r>
              <a:rPr dirty="0" lang="en-US" smtClean="0">
                <a:uFillTx/>
                <a:sym charset="2" panose="05000000000000000000" pitchFamily="2" typeface="Wingdings"/>
              </a:rPr>
              <a:t> </a:t>
            </a:r>
            <a:r>
              <a:rPr dirty="0" err="1" lang="en-US" smtClean="0">
                <a:uFillTx/>
                <a:sym charset="2" panose="05000000000000000000" pitchFamily="2" typeface="Wingdings"/>
              </a:rPr>
              <a:t>sườn</a:t>
            </a:r>
            <a:r>
              <a:rPr dirty="0" lang="en-US" smtClean="0">
                <a:uFillTx/>
                <a:sym charset="2" panose="05000000000000000000" pitchFamily="2" typeface="Wingdings"/>
              </a:rPr>
              <a:t> </a:t>
            </a:r>
            <a:r>
              <a:rPr dirty="0" err="1" lang="en-US" smtClean="0">
                <a:uFillTx/>
                <a:sym charset="2" panose="05000000000000000000" pitchFamily="2" typeface="Wingdings"/>
              </a:rPr>
              <a:t>hoành</a:t>
            </a:r>
            <a:r>
              <a:rPr dirty="0" lang="en-US">
                <a:uFillTx/>
                <a:sym charset="2" panose="05000000000000000000" pitchFamily="2" typeface="Wingdings"/>
              </a:rPr>
              <a:t> </a:t>
            </a:r>
            <a:r>
              <a:rPr dirty="0" err="1" lang="en-US" smtClean="0">
                <a:uFillTx/>
                <a:sym charset="2" panose="05000000000000000000" pitchFamily="2" typeface="Wingdings"/>
              </a:rPr>
              <a:t>sau</a:t>
            </a:r>
            <a:endParaRPr dirty="0" lang="en-US" smtClean="0">
              <a:uFillTx/>
              <a:sym charset="2" panose="05000000000000000000" pitchFamily="2" typeface="Wingdings"/>
            </a:endParaRPr>
          </a:p>
          <a:p>
            <a:r>
              <a:rPr b="1" dirty="0" err="1" lang="en-US">
                <a:uFillTx/>
              </a:rPr>
              <a:t>Siêu</a:t>
            </a:r>
            <a:r>
              <a:rPr b="1" dirty="0" lang="en-US">
                <a:uFillTx/>
              </a:rPr>
              <a:t> </a:t>
            </a:r>
            <a:r>
              <a:rPr b="1" dirty="0" err="1" lang="en-US">
                <a:uFillTx/>
              </a:rPr>
              <a:t>âm</a:t>
            </a:r>
            <a:r>
              <a:rPr b="1" dirty="0" lang="en-US">
                <a:uFillTx/>
              </a:rPr>
              <a:t>: </a:t>
            </a:r>
            <a:endParaRPr b="1" dirty="0" lang="en-US" smtClean="0">
              <a:uFillTx/>
            </a:endParaRPr>
          </a:p>
          <a:p>
            <a:pPr lvl="1"/>
            <a:r>
              <a:rPr dirty="0" err="1" lang="en-US" smtClean="0">
                <a:uFillTx/>
              </a:rPr>
              <a:t>phân</a:t>
            </a:r>
            <a:r>
              <a:rPr dirty="0" lang="en-US" smtClean="0">
                <a:uFillTx/>
              </a:rPr>
              <a:t> </a:t>
            </a:r>
            <a:r>
              <a:rPr dirty="0" err="1" lang="en-US">
                <a:uFillTx/>
              </a:rPr>
              <a:t>biệt</a:t>
            </a:r>
            <a:r>
              <a:rPr dirty="0" lang="en-US">
                <a:uFillTx/>
              </a:rPr>
              <a:t> </a:t>
            </a:r>
            <a:r>
              <a:rPr dirty="0" err="1" lang="en-US">
                <a:uFillTx/>
              </a:rPr>
              <a:t>bệnh</a:t>
            </a:r>
            <a:r>
              <a:rPr dirty="0" lang="en-US">
                <a:uFillTx/>
              </a:rPr>
              <a:t> </a:t>
            </a:r>
            <a:r>
              <a:rPr dirty="0" err="1" lang="en-US">
                <a:uFillTx/>
              </a:rPr>
              <a:t>màng</a:t>
            </a:r>
            <a:r>
              <a:rPr dirty="0" lang="en-US">
                <a:uFillTx/>
              </a:rPr>
              <a:t> </a:t>
            </a:r>
            <a:r>
              <a:rPr dirty="0" err="1" lang="en-US">
                <a:uFillTx/>
              </a:rPr>
              <a:t>phổi</a:t>
            </a:r>
            <a:r>
              <a:rPr dirty="0" lang="en-US">
                <a:uFillTx/>
              </a:rPr>
              <a:t> </a:t>
            </a:r>
            <a:r>
              <a:rPr dirty="0" err="1" lang="en-US">
                <a:uFillTx/>
              </a:rPr>
              <a:t>lành</a:t>
            </a:r>
            <a:r>
              <a:rPr dirty="0" lang="en-US">
                <a:uFillTx/>
              </a:rPr>
              <a:t> hay </a:t>
            </a:r>
            <a:r>
              <a:rPr dirty="0" err="1" lang="en-US">
                <a:uFillTx/>
              </a:rPr>
              <a:t>ác</a:t>
            </a:r>
            <a:r>
              <a:rPr dirty="0" lang="en-US">
                <a:uFillTx/>
              </a:rPr>
              <a:t> </a:t>
            </a:r>
            <a:r>
              <a:rPr dirty="0" err="1" lang="en-US">
                <a:uFillTx/>
              </a:rPr>
              <a:t>tính</a:t>
            </a:r>
            <a:endParaRPr dirty="0" lang="en-US">
              <a:uFillTx/>
            </a:endParaRPr>
          </a:p>
          <a:p>
            <a:endParaRPr dirty="0" lang="en-US" smtClean="0">
              <a:uFillTx/>
              <a:sym charset="2" panose="05000000000000000000" pitchFamily="2" typeface="Wingdings"/>
            </a:endParaRPr>
          </a:p>
          <a:p>
            <a:endParaRPr dirty="0" lang="en-US" smtClean="0">
              <a:uFillTx/>
              <a:sym charset="2" panose="05000000000000000000" pitchFamily="2" typeface="Wingdings"/>
            </a:endParaRPr>
          </a:p>
          <a:p>
            <a:endParaRPr dirty="0" lang="en-US">
              <a:uFillTx/>
            </a:endParaRP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slides/slide9.xml><?xml version="1.0" encoding="utf-8"?>
<p:sld xmlns:a="http://schemas.openxmlformats.org/drawingml/2006/main" xmlns:p="http://schemas.openxmlformats.org/presentationml/2006/main" xmlns:s="http://schemas.openxmlformats.org/officeDocument/2006/sharedTypes" xmlns:r="http://schemas.openxmlformats.org/officeDocument/2006/relationships">
  <p:cSld>
    <p:spTree>
      <p:nvGrpSpPr>
        <p:cNvPr xmlns:c="http://schemas.openxmlformats.org/drawingml/2006/chart" xmlns:pic="http://schemas.openxmlformats.org/drawingml/2006/picture" xmlns:dgm="http://schemas.openxmlformats.org/drawingml/2006/diagram" id="1" name=""/>
        <p:cNvGrpSpPr xmlns:c="http://schemas.openxmlformats.org/drawingml/2006/chart" xmlns:pic="http://schemas.openxmlformats.org/drawingml/2006/picture" xmlns:dgm="http://schemas.openxmlformats.org/drawingml/2006/diagram"/>
        <p:nvPr/>
      </p:nvGrpSpPr>
      <p:grpSpPr xmlns:c="http://schemas.openxmlformats.org/drawingml/2006/chart" xmlns:pic="http://schemas.openxmlformats.org/drawingml/2006/picture" xmlns:dgm="http://schemas.openxmlformats.org/drawingml/2006/diagram">
        <a:xfrm>
          <a:off x="0" y="0"/>
          <a:ext cx="0" cy="0"/>
          <a:chOff x="0" y="0"/>
          <a:chExt cx="0" cy="0"/>
        </a:xfrm>
      </p:grpSpPr>
      <p:sp>
        <p:nvSpPr>
          <p:cNvPr xmlns:c="http://schemas.openxmlformats.org/drawingml/2006/chart" xmlns:pic="http://schemas.openxmlformats.org/drawingml/2006/picture" xmlns:dgm="http://schemas.openxmlformats.org/drawingml/2006/diagram" id="2" name="Title 1"/>
          <p:cNvSpPr xmlns:c="http://schemas.openxmlformats.org/drawingml/2006/chart" xmlns:pic="http://schemas.openxmlformats.org/drawingml/2006/picture" xmlns:dgm="http://schemas.openxmlformats.org/drawingml/2006/diagram">
            <a:spLocks noGrp="1"/>
          </p:cNvSpPr>
          <p:nvPr>
            <p:ph type="title"/>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lang="en-US">
              <a:uFillTx/>
            </a:endParaRPr>
          </a:p>
        </p:txBody>
      </p:sp>
      <p:sp>
        <p:nvSpPr>
          <p:cNvPr xmlns:c="http://schemas.openxmlformats.org/drawingml/2006/chart" xmlns:pic="http://schemas.openxmlformats.org/drawingml/2006/picture" xmlns:dgm="http://schemas.openxmlformats.org/drawingml/2006/diagram" id="3" name="Content Placeholder 2"/>
          <p:cNvSpPr xmlns:c="http://schemas.openxmlformats.org/drawingml/2006/chart" xmlns:pic="http://schemas.openxmlformats.org/drawingml/2006/picture" xmlns:dgm="http://schemas.openxmlformats.org/drawingml/2006/diagram">
            <a:spLocks noGrp="1"/>
          </p:cNvSpPr>
          <p:nvPr>
            <p:ph idx="1"/>
          </p:nvPr>
        </p:nvSpPr>
        <p:spPr xmlns:c="http://schemas.openxmlformats.org/drawingml/2006/chart" xmlns:pic="http://schemas.openxmlformats.org/drawingml/2006/picture" xmlns:dgm="http://schemas.openxmlformats.org/drawingml/2006/diagram"/>
        <p:txBody xmlns:c="http://schemas.openxmlformats.org/drawingml/2006/chart" xmlns:pic="http://schemas.openxmlformats.org/drawingml/2006/picture" xmlns:dgm="http://schemas.openxmlformats.org/drawingml/2006/diagram">
          <a:bodyPr/>
          <a:lstStyle/>
          <a:p>
            <a:endParaRPr dirty="0" lang="en-US">
              <a:uFillTx/>
            </a:endParaRPr>
          </a:p>
        </p:txBody>
      </p:sp>
      <p:pic>
        <p:nvPicPr>
          <p:cNvPr xmlns:c="http://schemas.openxmlformats.org/drawingml/2006/chart" xmlns:pic="http://schemas.openxmlformats.org/drawingml/2006/picture" xmlns:dgm="http://schemas.openxmlformats.org/drawingml/2006/diagram" id="6146" name="Picture 2"/>
          <p:cNvPicPr xmlns:c="http://schemas.openxmlformats.org/drawingml/2006/chart" xmlns:pic="http://schemas.openxmlformats.org/drawingml/2006/picture" xmlns:dgm="http://schemas.openxmlformats.org/drawingml/2006/diagram">
            <a:picLocks noChangeArrowheads="1" noChangeAspect="1"/>
          </p:cNvPicPr>
          <p:nvPr/>
        </p:nvPicPr>
        <p:blipFill xmlns:c="http://schemas.openxmlformats.org/drawingml/2006/chart" xmlns:pic="http://schemas.openxmlformats.org/drawingml/2006/picture" xmlns:dgm="http://schemas.openxmlformats.org/drawingml/2006/diagram">
          <a:blip r:embed="rId2"/>
          <a:srcRect/>
          <a:stretch>
            <a:fillRect/>
          </a:stretch>
        </p:blipFill>
        <p:spPr xmlns:c="http://schemas.openxmlformats.org/drawingml/2006/chart" xmlns:pic="http://schemas.openxmlformats.org/drawingml/2006/picture" xmlns:dgm="http://schemas.openxmlformats.org/drawingml/2006/diagram" bwMode="auto">
          <a:xfrm>
            <a:off x="1" y="1"/>
            <a:ext cx="7636503" cy="6019800"/>
          </a:xfrm>
          <a:prstGeom prst="rect">
            <a:avLst/>
          </a:prstGeom>
          <a:noFill/>
          <a:ln>
            <a:noFill/>
          </a:ln>
          <a:effectLst/>
        </p:spPr>
      </p:pic>
      <p:sp>
        <p:nvSpPr>
          <p:cNvPr xmlns:c="http://schemas.openxmlformats.org/drawingml/2006/chart" xmlns:pic="http://schemas.openxmlformats.org/drawingml/2006/picture" xmlns:dgm="http://schemas.openxmlformats.org/drawingml/2006/diagram" id="4" name="TextBox 3"/>
          <p:cNvSpPr xmlns:c="http://schemas.openxmlformats.org/drawingml/2006/chart" xmlns:pic="http://schemas.openxmlformats.org/drawingml/2006/picture" xmlns:dgm="http://schemas.openxmlformats.org/drawingml/2006/diagram" txBox="1">
            <a:spLocks/>
          </p:cNvSpPr>
          <p:nvPr/>
        </p:nvSpPr>
        <p:spPr xmlns:c="http://schemas.openxmlformats.org/drawingml/2006/chart" xmlns:pic="http://schemas.openxmlformats.org/drawingml/2006/picture" xmlns:dgm="http://schemas.openxmlformats.org/drawingml/2006/diagram">
          <a:xfrm>
            <a:off x="228600" y="6019801"/>
            <a:ext cx="8915400" cy="923330"/>
          </a:xfrm>
          <a:prstGeom prst="rect">
            <a:avLst/>
          </a:prstGeom>
          <a:noFill/>
        </p:spPr>
        <p:txBody xmlns:c="http://schemas.openxmlformats.org/drawingml/2006/chart" xmlns:pic="http://schemas.openxmlformats.org/drawingml/2006/picture" xmlns:dgm="http://schemas.openxmlformats.org/drawingml/2006/diagram">
          <a:bodyPr rtlCol="0" wrap="square">
            <a:spAutoFit/>
          </a:bodyPr>
          <a:lstStyle/>
          <a:p>
            <a:r>
              <a:rPr dirty="0" lang="en-US">
                <a:uFillTx/>
              </a:rPr>
              <a:t>Chest x-ray showing a moderate left pleural effusion </a:t>
            </a:r>
            <a:r>
              <a:rPr dirty="0" lang="en-US" smtClean="0">
                <a:uFillTx/>
              </a:rPr>
              <a:t>and </a:t>
            </a:r>
            <a:r>
              <a:rPr dirty="0" err="1" lang="en-US" smtClean="0">
                <a:uFillTx/>
              </a:rPr>
              <a:t>subpulmonic</a:t>
            </a:r>
            <a:r>
              <a:rPr dirty="0" lang="en-US" smtClean="0">
                <a:uFillTx/>
              </a:rPr>
              <a:t> </a:t>
            </a:r>
            <a:r>
              <a:rPr dirty="0" lang="en-US">
                <a:uFillTx/>
              </a:rPr>
              <a:t>effusion on the right (a). Note the lateral peaking of </a:t>
            </a:r>
            <a:r>
              <a:rPr dirty="0" lang="en-US" smtClean="0">
                <a:uFillTx/>
              </a:rPr>
              <a:t>the right </a:t>
            </a:r>
            <a:r>
              <a:rPr dirty="0" err="1" lang="en-US">
                <a:uFillTx/>
              </a:rPr>
              <a:t>hemidiaphragm</a:t>
            </a:r>
            <a:r>
              <a:rPr dirty="0" lang="en-US">
                <a:uFillTx/>
              </a:rPr>
              <a:t>. Reproduced with permission from Professor </a:t>
            </a:r>
            <a:r>
              <a:rPr dirty="0" lang="en-US" smtClean="0">
                <a:uFillTx/>
              </a:rPr>
              <a:t>David Milne</a:t>
            </a:r>
            <a:r>
              <a:rPr dirty="0" lang="en-US">
                <a:uFillTx/>
              </a:rPr>
              <a:t>, Auckland University</a:t>
            </a:r>
          </a:p>
        </p:txBody>
      </p:sp>
    </p:spTree>
  </p:cSld>
  <p:clrMapOvr xmlns:c="http://schemas.openxmlformats.org/drawingml/2006/chart" xmlns:pic="http://schemas.openxmlformats.org/drawingml/2006/picture" xmlns:dgm="http://schemas.openxmlformats.org/drawingml/2006/diagram">
    <a:masterClrMapping/>
  </p:clrMapOvr>
  <p:transition spd="slow">
    <p:push dir="u"/>
  </p:transition>
  <p:timing>
    <p:tnLst>
      <p:par>
        <p:cTn dur="indefinite" id="1" nodeType="tmRoot" restart="never"/>
      </p:par>
    </p:tnLst>
  </p:timing>
</p:sld>
</file>

<file path=ppt/theme/_rels/theme1.xml.rels><?xml version="1.0" standalone="yes" ?><Relationships xmlns="http://schemas.openxmlformats.org/package/2006/relationships"><Relationship Id="rId1" Target="../media/image1.jpeg" Type="http://schemas.openxmlformats.org/officeDocument/2006/relationships/image"></Relationship></Relationships>
</file>

<file path=ppt/theme/theme1.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b="-30000" l="50000" r="50000" t="1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b="-30000" l="50000" r="50000" t="130000"/>
          </a:path>
        </a:gradFill>
      </a:fillStyleLst>
      <a:lnStyleLst>
        <a:ln algn="ctr" cap="flat" cmpd="sng" w="9525">
          <a:solidFill>
            <a:schemeClr val="phClr">
              <a:shade val="50000"/>
              <a:satMod val="103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algn="ctr" blurRad="57150" dir="5400000" dist="38100" rotWithShape="0">
              <a:schemeClr val="phClr">
                <a:shade val="9000"/>
                <a:alpha val="48000"/>
                <a:satMod val="105000"/>
              </a:schemeClr>
            </a:outerShdw>
          </a:effectLst>
        </a:effectStyle>
        <a:effectStyle>
          <a:effectLst>
            <a:outerShdw algn="ctr" blurRad="57150" dir="5400000" dist="38100" rotWithShape="0">
              <a:schemeClr val="phClr">
                <a:shade val="9000"/>
                <a:alpha val="48000"/>
                <a:satMod val="105000"/>
              </a:schemeClr>
            </a:outerShdw>
          </a:effectLst>
        </a:effectStyle>
        <a:effectStyle>
          <a:effectLst>
            <a:outerShdw algn="ctr" blurRad="57150" dir="5400000" dist="38100" rotWithShape="0">
              <a:schemeClr val="phClr">
                <a:shade val="9000"/>
                <a:alpha val="48000"/>
                <a:satMod val="105000"/>
              </a:schemeClr>
            </a:outerShdw>
          </a:effectLst>
          <a:scene3d>
            <a:camera prst="orthographicFront">
              <a:rot lat="0" lon="0" rev="0"/>
            </a:camera>
            <a:lightRig dir="tl" rig="glow">
              <a:rot lat="0" lon="0" rev="900000"/>
            </a:lightRig>
          </a:scene3d>
          <a:sp3d prstMaterial="powder">
            <a:bevelT h="38100" w="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b="100000" l="10000" r="10000" t="110000"/>
          </a:path>
        </a:gradFill>
        <a:blipFill>
          <a:blip r:embed="rId1">
            <a:duotone>
              <a:schemeClr val="phClr">
                <a:shade val="90000"/>
                <a:satMod val="150000"/>
                <a:tint val="88000"/>
                <a:satMod val="150000"/>
              </a:schemeClr>
              <a:schemeClr val="phClr">
                <a:shade val="90000"/>
                <a:satMod val="150000"/>
                <a:tint val="88000"/>
                <a:satMod val="150000"/>
              </a:schemeClr>
            </a:duotone>
          </a:blip>
          <a:tile algn="tl" flip="none" sx="65000" sy="65000" tx="0" ty="0"/>
        </a:blip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xmlns:c="http://schemas.openxmlformats.org/drawingml/2006/chart" xmlns:pic="http://schemas.openxmlformats.org/drawingml/2006/picture" xmlns:dgm="http://schemas.openxmlformats.org/drawingml/2006/diagram" xmlns:p="http://schemas.openxmlformats.org/presentationml/2006/main" xmlns:s="http://schemas.openxmlformats.org/officeDocument/2006/sharedTypes"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1914</Words>
  <Application>Microsoft Office PowerPoint</Application>
  <PresentationFormat>On-screen Show (4:3)</PresentationFormat>
  <Paragraphs>261</Paragraphs>
  <Slides>46</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Constantia</vt:lpstr>
      <vt:lpstr>Times New Roman</vt:lpstr>
      <vt:lpstr>Wingdings</vt:lpstr>
      <vt:lpstr>Wingdings 2</vt:lpstr>
      <vt:lpstr>Flow</vt:lpstr>
      <vt:lpstr>PHÂN TÍCH DỊCH MÀNG PHỔI</vt:lpstr>
      <vt:lpstr>Mục Tiêu</vt:lpstr>
      <vt:lpstr>Nội Dung</vt:lpstr>
      <vt:lpstr>Tiếp Cận Tràn Dịch Màng Phổi </vt:lpstr>
      <vt:lpstr>Tiếp Cận Tràn Dịch Màng Phổi</vt:lpstr>
      <vt:lpstr>PowerPoint Presentation</vt:lpstr>
      <vt:lpstr>PowerPoint Presentation</vt:lpstr>
      <vt:lpstr>Xác Định TDMP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Nội Dung</vt:lpstr>
      <vt:lpstr>PowerPoint Presentation</vt:lpstr>
      <vt:lpstr>PowerPoint Presentation</vt:lpstr>
      <vt:lpstr>PowerPoint Presentation</vt:lpstr>
      <vt:lpstr>Nội Dung</vt:lpstr>
      <vt:lpstr>PowerPoint Presentation</vt:lpstr>
      <vt:lpstr>Nội Dung</vt:lpstr>
      <vt:lpstr>PowerPoint Presentation</vt:lpstr>
      <vt:lpstr>PowerPoint Presentation</vt:lpstr>
      <vt:lpstr>TDMP do thuốc- dịch tiết</vt:lpstr>
      <vt:lpstr>Nội Dung</vt:lpstr>
      <vt:lpstr>Phân Tích</vt:lpstr>
      <vt:lpstr>Phân Tích</vt:lpstr>
      <vt:lpstr>PowerPoint Presentation</vt:lpstr>
      <vt:lpstr>Phân Tích</vt:lpstr>
      <vt:lpstr>Phân Tích</vt:lpstr>
      <vt:lpstr>Phân Tích</vt:lpstr>
      <vt:lpstr>Phân Tích</vt:lpstr>
      <vt:lpstr>Phân Tích</vt:lpstr>
      <vt:lpstr>Phân Tích</vt:lpstr>
      <vt:lpstr>Phân Tích</vt:lpstr>
      <vt:lpstr>Phân Tích Tế Bào Học</vt:lpstr>
      <vt:lpstr>PowerPoint Presentation</vt:lpstr>
      <vt:lpstr>Phân Tích Tế Bào Học</vt:lpstr>
      <vt:lpstr>PowerPoint Presentation</vt:lpstr>
      <vt:lpstr>Phân Tích Tế Bào Học</vt:lpstr>
      <vt:lpstr>Phân Tích Tế Bào Học</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DỊCH MÀNG PHỔI</dc:title>
  <dc:creator>Admin</dc:creator>
  <cp:lastModifiedBy>LapTop</cp:lastModifiedBy>
  <cp:revision>57</cp:revision>
  <dcterms:created xsi:type="dcterms:W3CDTF">2016-09-16T10:47:00Z</dcterms:created>
  <dcterms:modified xsi:type="dcterms:W3CDTF">2019-06-30T15:32:18Z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