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4" r:id="rId6"/>
    <p:sldId id="301" r:id="rId7"/>
    <p:sldId id="338" r:id="rId8"/>
    <p:sldId id="260" r:id="rId9"/>
    <p:sldId id="302" r:id="rId10"/>
    <p:sldId id="265" r:id="rId11"/>
    <p:sldId id="308" r:id="rId12"/>
    <p:sldId id="313" r:id="rId13"/>
    <p:sldId id="269" r:id="rId14"/>
    <p:sldId id="270" r:id="rId15"/>
    <p:sldId id="307" r:id="rId16"/>
    <p:sldId id="314" r:id="rId17"/>
    <p:sldId id="271" r:id="rId18"/>
    <p:sldId id="261" r:id="rId19"/>
    <p:sldId id="272" r:id="rId20"/>
    <p:sldId id="310" r:id="rId21"/>
    <p:sldId id="312" r:id="rId22"/>
    <p:sldId id="309" r:id="rId23"/>
    <p:sldId id="262" r:id="rId24"/>
    <p:sldId id="273" r:id="rId25"/>
    <p:sldId id="321" r:id="rId26"/>
    <p:sldId id="274" r:id="rId27"/>
    <p:sldId id="315" r:id="rId28"/>
    <p:sldId id="319" r:id="rId29"/>
    <p:sldId id="318" r:id="rId30"/>
    <p:sldId id="292" r:id="rId31"/>
    <p:sldId id="316" r:id="rId32"/>
    <p:sldId id="276" r:id="rId33"/>
    <p:sldId id="293" r:id="rId34"/>
    <p:sldId id="294" r:id="rId35"/>
    <p:sldId id="296" r:id="rId36"/>
    <p:sldId id="295" r:id="rId37"/>
    <p:sldId id="336" r:id="rId38"/>
    <p:sldId id="322" r:id="rId39"/>
    <p:sldId id="277" r:id="rId40"/>
    <p:sldId id="323" r:id="rId41"/>
    <p:sldId id="325" r:id="rId42"/>
    <p:sldId id="278" r:id="rId43"/>
    <p:sldId id="326" r:id="rId44"/>
    <p:sldId id="327" r:id="rId45"/>
    <p:sldId id="285" r:id="rId46"/>
    <p:sldId id="286" r:id="rId47"/>
    <p:sldId id="279" r:id="rId48"/>
    <p:sldId id="280" r:id="rId49"/>
    <p:sldId id="298" r:id="rId50"/>
    <p:sldId id="282" r:id="rId51"/>
    <p:sldId id="329" r:id="rId52"/>
    <p:sldId id="283" r:id="rId53"/>
    <p:sldId id="287" r:id="rId54"/>
    <p:sldId id="330" r:id="rId55"/>
    <p:sldId id="332" r:id="rId56"/>
    <p:sldId id="334" r:id="rId57"/>
    <p:sldId id="335" r:id="rId58"/>
    <p:sldId id="333" r:id="rId59"/>
    <p:sldId id="331" r:id="rId60"/>
    <p:sldId id="288" r:id="rId61"/>
    <p:sldId id="291" r:id="rId62"/>
    <p:sldId id="290" r:id="rId63"/>
    <p:sldId id="263" r:id="rId64"/>
    <p:sldId id="337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BA9FF-5CAD-4233-9926-01DF81F96058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431A4-EF39-497B-BD4B-CEF6FA4F81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431A4-EF39-497B-BD4B-CEF6FA4F818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0249317-05DC-423C-8CA7-14163CE7C43C}" type="datetime1">
              <a:rPr lang="en-US" smtClean="0"/>
              <a:pPr/>
              <a:t>6/30/2019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B5C1483-656F-4516-83DB-AC9A3162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BA86-72B6-4295-B456-EEA56D538605}" type="datetime1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9F7C-A970-48A2-8111-59D56113C95F}" type="datetime1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EB6C-0E87-484A-9E99-2CE998F6AEC0}" type="datetime1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6BD4-DCC5-4716-9930-789E5A54E6EB}" type="datetime1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3263-CE56-4B50-A4C9-DE5DB0D4AF88}" type="datetime1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2A1E3E-47A7-48A2-97C3-068D180AA176}" type="datetime1">
              <a:rPr lang="en-US" smtClean="0"/>
              <a:pPr/>
              <a:t>6/30/2019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5C1483-656F-4516-83DB-AC9A31625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40078A3-5CD1-468A-9365-949F7D438D03}" type="datetime1">
              <a:rPr lang="en-US" smtClean="0"/>
              <a:pPr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B5C1483-656F-4516-83DB-AC9A3162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7BEB-F4A0-4D52-98BB-1C5947E17F3B}" type="datetime1">
              <a:rPr lang="en-US" smtClean="0"/>
              <a:pPr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F5C-8135-4B50-B772-7ABCD815E57A}" type="datetime1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3B4F-B44E-4284-B536-AEEE67D1D0B2}" type="datetime1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9BABAE6-7D7F-41EC-A155-D4677565E649}" type="datetime1">
              <a:rPr lang="en-US" smtClean="0"/>
              <a:pPr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B5C1483-656F-4516-83DB-AC9A31625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all" dirty="0" err="1" smtClean="0">
                <a:latin typeface="Arial" pitchFamily="34" charset="0"/>
                <a:cs typeface="Arial" pitchFamily="34" charset="0"/>
              </a:rPr>
              <a:t>Điện</a:t>
            </a:r>
            <a:r>
              <a:rPr lang="en-US" cap="al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all" dirty="0" err="1" smtClean="0">
                <a:latin typeface="Arial" pitchFamily="34" charset="0"/>
                <a:cs typeface="Arial" pitchFamily="34" charset="0"/>
              </a:rPr>
              <a:t>tâm</a:t>
            </a:r>
            <a:r>
              <a:rPr lang="en-US" cap="al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all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cap="all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cap="all" dirty="0" smtClean="0">
                <a:latin typeface="Arial" pitchFamily="34" charset="0"/>
                <a:cs typeface="Arial" pitchFamily="34" charset="0"/>
              </a:rPr>
            </a:br>
            <a:r>
              <a:rPr lang="en-US" cap="all" dirty="0" err="1" smtClean="0">
                <a:latin typeface="Arial" pitchFamily="34" charset="0"/>
                <a:cs typeface="Arial" pitchFamily="34" charset="0"/>
              </a:rPr>
              <a:t>rối</a:t>
            </a:r>
            <a:r>
              <a:rPr lang="en-US" cap="al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all" dirty="0" err="1" smtClean="0">
                <a:latin typeface="Arial" pitchFamily="34" charset="0"/>
                <a:cs typeface="Arial" pitchFamily="34" charset="0"/>
              </a:rPr>
              <a:t>loạn</a:t>
            </a:r>
            <a:r>
              <a:rPr lang="en-US" cap="al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all" dirty="0" err="1" smtClean="0">
                <a:latin typeface="Arial" pitchFamily="34" charset="0"/>
                <a:cs typeface="Arial" pitchFamily="34" charset="0"/>
              </a:rPr>
              <a:t>nhịp</a:t>
            </a:r>
            <a:r>
              <a:rPr lang="en-US" cap="al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all" dirty="0" err="1" smtClean="0">
                <a:latin typeface="Arial" pitchFamily="34" charset="0"/>
                <a:cs typeface="Arial" pitchFamily="34" charset="0"/>
              </a:rPr>
              <a:t>tim</a:t>
            </a:r>
            <a:endParaRPr lang="en-US" cap="al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5867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TS.BS. Nguyễn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endParaRPr lang="en-US" dirty="0" smtClean="0"/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 smtClean="0"/>
          </a:p>
          <a:p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Y </a:t>
            </a:r>
            <a:r>
              <a:rPr lang="en-US" dirty="0" err="1" smtClean="0"/>
              <a:t>dược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Minh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342" y="2362200"/>
            <a:ext cx="6756658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0275"/>
            <a:ext cx="39719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8785" y="3810000"/>
            <a:ext cx="391801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xoang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tiềm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endParaRPr lang="en-US" dirty="0" smtClean="0"/>
          </a:p>
          <a:p>
            <a:pPr lvl="1"/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4" name="Picture 4" descr="Kết quả hình ảnh cho reentry he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048000"/>
            <a:ext cx="6012812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WPW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3" y="2220004"/>
            <a:ext cx="7177087" cy="440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lẫy</a:t>
            </a:r>
            <a:r>
              <a:rPr lang="en-US" dirty="0" smtClean="0"/>
              <a:t> </a:t>
            </a:r>
            <a:r>
              <a:rPr lang="en-US" dirty="0" err="1" smtClean="0"/>
              <a:t>cò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47900"/>
            <a:ext cx="37433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4524375"/>
            <a:ext cx="41814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lẫy</a:t>
            </a:r>
            <a:r>
              <a:rPr lang="en-US" dirty="0" smtClean="0"/>
              <a:t> </a:t>
            </a:r>
            <a:r>
              <a:rPr lang="en-US" dirty="0" err="1" smtClean="0"/>
              <a:t>cò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: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dao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endParaRPr lang="en-US" dirty="0" smtClean="0"/>
          </a:p>
          <a:p>
            <a:pPr lvl="1"/>
            <a:r>
              <a:rPr lang="en-US" dirty="0" err="1" smtClean="0"/>
              <a:t>Sớm</a:t>
            </a:r>
            <a:endParaRPr lang="en-US" dirty="0" smtClean="0"/>
          </a:p>
          <a:p>
            <a:pPr lvl="1"/>
            <a:r>
              <a:rPr lang="en-US" dirty="0" err="1" smtClean="0"/>
              <a:t>Muộn</a:t>
            </a:r>
            <a:endParaRPr lang="en-US" dirty="0" smtClean="0"/>
          </a:p>
          <a:p>
            <a:r>
              <a:rPr lang="en-US" dirty="0" err="1" smtClean="0"/>
              <a:t>Lẫy</a:t>
            </a:r>
            <a:r>
              <a:rPr lang="en-US" dirty="0" smtClean="0"/>
              <a:t> </a:t>
            </a:r>
            <a:r>
              <a:rPr lang="en-US" dirty="0" err="1" smtClean="0"/>
              <a:t>cò</a:t>
            </a:r>
            <a:r>
              <a:rPr lang="en-US" dirty="0" smtClean="0"/>
              <a:t>: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dao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ngưỡng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85800"/>
            <a:ext cx="6858000" cy="601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/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5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P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5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9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5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ECG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endParaRPr lang="en-US" dirty="0" smtClean="0"/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ECG 2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/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P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 smtClean="0"/>
          </a:p>
          <a:p>
            <a:pPr lvl="1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r>
              <a:rPr lang="en-US" dirty="0" smtClean="0"/>
              <a:t> 2 </a:t>
            </a:r>
            <a:r>
              <a:rPr lang="en-US" dirty="0" err="1" smtClean="0"/>
              <a:t>vạch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2 </a:t>
            </a:r>
            <a:r>
              <a:rPr lang="en-US" dirty="0" err="1" smtClean="0"/>
              <a:t>sóng</a:t>
            </a:r>
            <a:r>
              <a:rPr lang="en-US" dirty="0" smtClean="0"/>
              <a:t> P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P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-P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dirty="0" err="1" smtClean="0">
                <a:sym typeface="Wingdings" pitchFamily="2" charset="2"/>
              </a:rPr>
              <a:t>Khoảng</a:t>
            </a:r>
            <a:r>
              <a:rPr lang="en-US" dirty="0" smtClean="0">
                <a:sym typeface="Wingdings" pitchFamily="2" charset="2"/>
              </a:rPr>
              <a:t> PP </a:t>
            </a:r>
            <a:r>
              <a:rPr lang="en-US" dirty="0" err="1" smtClean="0">
                <a:sym typeface="Wingdings" pitchFamily="2" charset="2"/>
              </a:rPr>
              <a:t>cơ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Tịnh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tiến</a:t>
            </a:r>
            <a:r>
              <a:rPr lang="en-US" dirty="0" smtClean="0">
                <a:sym typeface="Wingdings" pitchFamily="2" charset="2"/>
              </a:rPr>
              <a:t> sang </a:t>
            </a:r>
            <a:r>
              <a:rPr lang="en-US" dirty="0" err="1" smtClean="0">
                <a:sym typeface="Wingdings" pitchFamily="2" charset="2"/>
              </a:rPr>
              <a:t>trái</a:t>
            </a:r>
            <a:r>
              <a:rPr lang="en-US" dirty="0" smtClean="0">
                <a:sym typeface="Wingdings" pitchFamily="2" charset="2"/>
              </a:rPr>
              <a:t> 1 </a:t>
            </a:r>
            <a:r>
              <a:rPr lang="en-US" dirty="0" err="1" smtClean="0">
                <a:sym typeface="Wingdings" pitchFamily="2" charset="2"/>
              </a:rPr>
              <a:t>khoảng</a:t>
            </a:r>
            <a:r>
              <a:rPr lang="en-US" dirty="0" smtClean="0">
                <a:sym typeface="Wingdings" pitchFamily="2" charset="2"/>
              </a:rPr>
              <a:t> PP </a:t>
            </a:r>
            <a:r>
              <a:rPr lang="en-US" dirty="0" err="1" smtClean="0">
                <a:sym typeface="Wingdings" pitchFamily="2" charset="2"/>
              </a:rPr>
              <a:t>cơ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vạch</a:t>
            </a:r>
            <a:r>
              <a:rPr lang="en-US" dirty="0" smtClean="0">
                <a:sym typeface="Wingdings" pitchFamily="2" charset="2"/>
              </a:rPr>
              <a:t> P</a:t>
            </a:r>
            <a:r>
              <a:rPr lang="en-US" baseline="-25000" dirty="0" smtClean="0">
                <a:sym typeface="Wingdings" pitchFamily="2" charset="2"/>
              </a:rPr>
              <a:t>2 </a:t>
            </a:r>
            <a:r>
              <a:rPr lang="en-US" dirty="0" err="1" smtClean="0">
                <a:sym typeface="Wingdings" pitchFamily="2" charset="2"/>
              </a:rPr>
              <a:t>trùng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với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sóng</a:t>
            </a:r>
            <a:r>
              <a:rPr lang="en-US" dirty="0" smtClean="0">
                <a:sym typeface="Wingdings" pitchFamily="2" charset="2"/>
              </a:rPr>
              <a:t> P </a:t>
            </a:r>
            <a:r>
              <a:rPr lang="en-US" dirty="0" err="1" smtClean="0">
                <a:sym typeface="Wingdings" pitchFamily="2" charset="2"/>
              </a:rPr>
              <a:t>đầu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vạch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tiếp</a:t>
            </a:r>
            <a:r>
              <a:rPr lang="en-US" dirty="0" smtClean="0">
                <a:sym typeface="Wingdings" pitchFamily="2" charset="2"/>
              </a:rPr>
              <a:t> P</a:t>
            </a:r>
            <a:r>
              <a:rPr lang="en-US" baseline="-25000" dirty="0" smtClean="0">
                <a:sym typeface="Wingdings" pitchFamily="2" charset="2"/>
              </a:rPr>
              <a:t>3 </a:t>
            </a:r>
            <a:r>
              <a:rPr lang="en-US" dirty="0" err="1" smtClean="0">
                <a:sym typeface="Wingdings" pitchFamily="2" charset="2"/>
              </a:rPr>
              <a:t>tương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ứng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sóng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thứ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2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Làm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như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vậy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khoảng</a:t>
            </a:r>
            <a:r>
              <a:rPr lang="en-US" dirty="0" smtClean="0">
                <a:sym typeface="Wingdings" pitchFamily="2" charset="2"/>
              </a:rPr>
              <a:t> 5-7 </a:t>
            </a:r>
            <a:r>
              <a:rPr lang="en-US" dirty="0" err="1" smtClean="0">
                <a:sym typeface="Wingdings" pitchFamily="2" charset="2"/>
              </a:rPr>
              <a:t>lần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băng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vạch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nhịp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sóng</a:t>
            </a:r>
            <a:r>
              <a:rPr lang="en-US" dirty="0" smtClean="0">
                <a:sym typeface="Wingdings" pitchFamily="2" charset="2"/>
              </a:rPr>
              <a:t> P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ECG</a:t>
            </a:r>
          </a:p>
          <a:p>
            <a:pPr lvl="2"/>
            <a:r>
              <a:rPr lang="en-US" dirty="0" smtClean="0"/>
              <a:t>P “</a:t>
            </a:r>
            <a:r>
              <a:rPr lang="en-US" dirty="0" err="1" smtClean="0"/>
              <a:t>ẩn</a:t>
            </a:r>
            <a:r>
              <a:rPr lang="en-US" dirty="0" smtClean="0"/>
              <a:t>” </a:t>
            </a:r>
            <a:r>
              <a:rPr lang="en-US" dirty="0" err="1" smtClean="0"/>
              <a:t>trong</a:t>
            </a:r>
            <a:r>
              <a:rPr lang="en-US" dirty="0" smtClean="0"/>
              <a:t> QRS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T</a:t>
            </a:r>
          </a:p>
          <a:p>
            <a:pPr lvl="2"/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P</a:t>
            </a:r>
          </a:p>
          <a:p>
            <a:pPr lvl="2"/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 </a:t>
            </a:r>
            <a:r>
              <a:rPr lang="en-US" dirty="0" err="1" smtClean="0"/>
              <a:t>với</a:t>
            </a:r>
            <a:r>
              <a:rPr lang="en-US" dirty="0" smtClean="0"/>
              <a:t> QRS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 descr="Kết quả hình ảnh cho băng vạch nhịp ecg"/>
          <p:cNvPicPr>
            <a:picLocks noChangeAspect="1" noChangeArrowheads="1"/>
          </p:cNvPicPr>
          <p:nvPr/>
        </p:nvPicPr>
        <p:blipFill>
          <a:blip r:embed="rId2"/>
          <a:srcRect b="8108"/>
          <a:stretch>
            <a:fillRect/>
          </a:stretch>
        </p:blipFill>
        <p:spPr bwMode="auto">
          <a:xfrm>
            <a:off x="1219200" y="2895600"/>
            <a:ext cx="6713404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ECG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BS Marriott</a:t>
            </a:r>
          </a:p>
          <a:p>
            <a:pPr lvl="1"/>
            <a:r>
              <a:rPr lang="en-US" dirty="0" smtClean="0"/>
              <a:t>Know the causes of the arrhythmia</a:t>
            </a:r>
          </a:p>
          <a:p>
            <a:pPr lvl="1"/>
            <a:r>
              <a:rPr lang="en-US" dirty="0" smtClean="0"/>
              <a:t>Milk the QRS complex</a:t>
            </a:r>
          </a:p>
          <a:p>
            <a:pPr lvl="1"/>
            <a:r>
              <a:rPr lang="en-US" dirty="0" smtClean="0"/>
              <a:t>Cherchez le P</a:t>
            </a:r>
          </a:p>
          <a:p>
            <a:pPr lvl="2"/>
            <a:r>
              <a:rPr lang="en-US" dirty="0" err="1" smtClean="0"/>
              <a:t>Bix</a:t>
            </a:r>
            <a:r>
              <a:rPr lang="en-US" dirty="0" smtClean="0"/>
              <a:t> rule</a:t>
            </a:r>
          </a:p>
          <a:p>
            <a:pPr lvl="2"/>
            <a:r>
              <a:rPr lang="en-US" dirty="0" smtClean="0"/>
              <a:t>Haystack principle</a:t>
            </a:r>
          </a:p>
          <a:p>
            <a:pPr lvl="1"/>
            <a:r>
              <a:rPr lang="en-US" dirty="0" smtClean="0"/>
              <a:t>Mind your Ps</a:t>
            </a:r>
          </a:p>
          <a:p>
            <a:pPr lvl="1"/>
            <a:r>
              <a:rPr lang="en-US" dirty="0" smtClean="0"/>
              <a:t>Who’s married to whom?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62200"/>
            <a:ext cx="8090526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xoang</a:t>
            </a:r>
            <a:endParaRPr lang="en-US" dirty="0" smtClean="0"/>
          </a:p>
          <a:p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xoang</a:t>
            </a:r>
            <a:endParaRPr lang="en-US" dirty="0" smtClean="0"/>
          </a:p>
          <a:p>
            <a:r>
              <a:rPr lang="en-US" dirty="0" smtClean="0"/>
              <a:t>Block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 smtClean="0"/>
          </a:p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xoang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xoang</a:t>
            </a:r>
            <a:endParaRPr lang="en-US" dirty="0" smtClean="0"/>
          </a:p>
          <a:p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&lt; 60 </a:t>
            </a:r>
            <a:r>
              <a:rPr lang="en-US" dirty="0" err="1" smtClean="0"/>
              <a:t>nhịp</a:t>
            </a:r>
            <a:r>
              <a:rPr lang="en-US" dirty="0" smtClean="0"/>
              <a:t>/</a:t>
            </a:r>
            <a:r>
              <a:rPr lang="en-US" dirty="0" err="1" smtClean="0"/>
              <a:t>phút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967162"/>
            <a:ext cx="6517659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xoang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pPr lvl="1"/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xoang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/>
            <a:r>
              <a:rPr lang="en-US" dirty="0" err="1" smtClean="0"/>
              <a:t>Ngưng</a:t>
            </a:r>
            <a:r>
              <a:rPr lang="en-US" dirty="0" smtClean="0"/>
              <a:t> </a:t>
            </a:r>
            <a:r>
              <a:rPr lang="en-US" dirty="0" err="1" smtClean="0"/>
              <a:t>xoang</a:t>
            </a:r>
            <a:endParaRPr lang="en-US" dirty="0" smtClean="0"/>
          </a:p>
          <a:p>
            <a:pPr lvl="1"/>
            <a:r>
              <a:rPr lang="en-US" dirty="0" smtClean="0"/>
              <a:t>Block </a:t>
            </a:r>
            <a:r>
              <a:rPr lang="en-US" dirty="0" err="1" smtClean="0"/>
              <a:t>xoang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endParaRPr lang="en-US" dirty="0" smtClean="0"/>
          </a:p>
          <a:p>
            <a:pPr lvl="1"/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endParaRPr lang="en-US" dirty="0" smtClean="0"/>
          </a:p>
          <a:p>
            <a:pPr lvl="1"/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nhanh-nhịp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endParaRPr lang="en-US" dirty="0" smtClean="0"/>
          </a:p>
          <a:p>
            <a:pPr lvl="1"/>
            <a:r>
              <a:rPr lang="en-US" dirty="0" smtClean="0"/>
              <a:t>Rung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Ngưng</a:t>
            </a:r>
            <a:r>
              <a:rPr lang="en-US" dirty="0" smtClean="0"/>
              <a:t> </a:t>
            </a:r>
            <a:r>
              <a:rPr lang="en-US" dirty="0" err="1" smtClean="0"/>
              <a:t>xoang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5778" name="Picture 2" descr="Kết quả hình ảnh cho sinus arrest"/>
          <p:cNvPicPr>
            <a:picLocks noChangeAspect="1" noChangeArrowheads="1"/>
          </p:cNvPicPr>
          <p:nvPr/>
        </p:nvPicPr>
        <p:blipFill>
          <a:blip r:embed="rId2"/>
          <a:srcRect t="37127" b="21680"/>
          <a:stretch>
            <a:fillRect/>
          </a:stretch>
        </p:blipFill>
        <p:spPr bwMode="auto">
          <a:xfrm>
            <a:off x="1152525" y="3048000"/>
            <a:ext cx="6696075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</a:t>
            </a:r>
            <a:r>
              <a:rPr lang="en-US" dirty="0" err="1" smtClean="0"/>
              <a:t>xoang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0660" name="Picture 4" descr="Kết quả hình ảnh cho sino-atrial block"/>
          <p:cNvPicPr>
            <a:picLocks noChangeAspect="1" noChangeArrowheads="1"/>
          </p:cNvPicPr>
          <p:nvPr/>
        </p:nvPicPr>
        <p:blipFill>
          <a:blip r:embed="rId2"/>
          <a:srcRect t="15267" b="23664"/>
          <a:stretch>
            <a:fillRect/>
          </a:stretch>
        </p:blipFill>
        <p:spPr bwMode="auto">
          <a:xfrm>
            <a:off x="838200" y="3048000"/>
            <a:ext cx="752475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7187" y="2400300"/>
            <a:ext cx="5992813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nhanh-nhịp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3046" y="2976563"/>
            <a:ext cx="7260354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xoang</a:t>
            </a:r>
            <a:endParaRPr lang="en-US" dirty="0" smtClean="0"/>
          </a:p>
          <a:p>
            <a:r>
              <a:rPr lang="en-US" dirty="0" smtClean="0"/>
              <a:t>PR &gt; 0.20s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733800"/>
            <a:ext cx="6546430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2 – </a:t>
            </a:r>
            <a:r>
              <a:rPr lang="en-US" dirty="0" err="1" smtClean="0"/>
              <a:t>Mobitz</a:t>
            </a:r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xoang</a:t>
            </a:r>
            <a:endParaRPr lang="en-US" dirty="0" smtClean="0"/>
          </a:p>
          <a:p>
            <a:r>
              <a:rPr lang="en-US" dirty="0" smtClean="0"/>
              <a:t>Chu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Wenckebach</a:t>
            </a:r>
            <a:r>
              <a:rPr lang="en-US" dirty="0" smtClean="0"/>
              <a:t>, PR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endParaRPr lang="en-US" dirty="0" smtClean="0"/>
          </a:p>
          <a:p>
            <a:r>
              <a:rPr lang="en-US" dirty="0" smtClean="0"/>
              <a:t>1 </a:t>
            </a:r>
            <a:r>
              <a:rPr lang="en-US" dirty="0" err="1" smtClean="0"/>
              <a:t>sóng</a:t>
            </a:r>
            <a:r>
              <a:rPr lang="en-US" dirty="0" smtClean="0"/>
              <a:t> P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130710"/>
            <a:ext cx="6858000" cy="143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2 – </a:t>
            </a:r>
            <a:r>
              <a:rPr lang="en-US" dirty="0" err="1" smtClean="0"/>
              <a:t>Mobitz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xoang</a:t>
            </a:r>
            <a:endParaRPr lang="en-US" dirty="0" smtClean="0"/>
          </a:p>
          <a:p>
            <a:r>
              <a:rPr lang="en-US" dirty="0" smtClean="0"/>
              <a:t>PR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smtClean="0"/>
              <a:t>1 </a:t>
            </a:r>
            <a:r>
              <a:rPr lang="en-US" dirty="0" err="1" smtClean="0"/>
              <a:t>sóng</a:t>
            </a:r>
            <a:r>
              <a:rPr lang="en-US" dirty="0" smtClean="0"/>
              <a:t> P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332" y="4200524"/>
            <a:ext cx="6961868" cy="143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 smtClean="0"/>
          </a:p>
          <a:p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&gt;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989758"/>
            <a:ext cx="6934200" cy="142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&gt;= 3:1</a:t>
            </a:r>
          </a:p>
          <a:p>
            <a:r>
              <a:rPr lang="en-US" dirty="0" err="1" smtClean="0"/>
              <a:t>Sóng</a:t>
            </a:r>
            <a:r>
              <a:rPr lang="en-US" dirty="0" smtClean="0"/>
              <a:t> P &gt;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QRS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332" y="4124324"/>
            <a:ext cx="6961868" cy="143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spike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P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QRS</a:t>
            </a:r>
          </a:p>
          <a:p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QRS </a:t>
            </a:r>
            <a:r>
              <a:rPr lang="en-US" dirty="0" err="1" smtClean="0"/>
              <a:t>giãn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4210" name="AutoShape 2" descr="Kết quả hình ảnh cho pacemaker ecg"/>
          <p:cNvSpPr>
            <a:spLocks noChangeAspect="1" noChangeArrowheads="1"/>
          </p:cNvSpPr>
          <p:nvPr/>
        </p:nvSpPr>
        <p:spPr bwMode="auto">
          <a:xfrm>
            <a:off x="155575" y="-1195388"/>
            <a:ext cx="7038975" cy="2495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12" name="AutoShape 4" descr="Kết quả hình ảnh cho pacemaker ecg"/>
          <p:cNvSpPr>
            <a:spLocks noChangeAspect="1" noChangeArrowheads="1"/>
          </p:cNvSpPr>
          <p:nvPr/>
        </p:nvSpPr>
        <p:spPr bwMode="auto">
          <a:xfrm>
            <a:off x="155575" y="-1195388"/>
            <a:ext cx="7038975" cy="2495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4214" name="Picture 6" descr="Kết quả hình ảnh cho pacemaker ecg stri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114799"/>
            <a:ext cx="6781800" cy="21059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xoang</a:t>
            </a:r>
            <a:endParaRPr lang="en-US" dirty="0" smtClean="0"/>
          </a:p>
          <a:p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xoang</a:t>
            </a:r>
            <a:endParaRPr lang="en-US" dirty="0" smtClean="0"/>
          </a:p>
          <a:p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 smtClean="0"/>
          </a:p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lang</a:t>
            </a:r>
            <a:r>
              <a:rPr lang="en-US" dirty="0" smtClean="0"/>
              <a:t> </a:t>
            </a:r>
            <a:r>
              <a:rPr lang="en-US" dirty="0" err="1" smtClean="0"/>
              <a:t>thang</a:t>
            </a:r>
            <a:endParaRPr lang="en-US" dirty="0" smtClean="0"/>
          </a:p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endParaRPr lang="en-US" dirty="0" smtClean="0"/>
          </a:p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ổ</a:t>
            </a:r>
          </a:p>
          <a:p>
            <a:r>
              <a:rPr lang="en-US" dirty="0" err="1" smtClean="0"/>
              <a:t>Cuồng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endParaRPr lang="en-US" dirty="0" smtClean="0"/>
          </a:p>
          <a:p>
            <a:r>
              <a:rPr lang="en-US" dirty="0" smtClean="0"/>
              <a:t>Rung </a:t>
            </a:r>
            <a:r>
              <a:rPr lang="en-US" dirty="0" err="1" smtClean="0"/>
              <a:t>nhĩ</a:t>
            </a:r>
            <a:endParaRPr lang="en-US" dirty="0" smtClean="0"/>
          </a:p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do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 smtClean="0"/>
          </a:p>
          <a:p>
            <a:r>
              <a:rPr lang="en-US" dirty="0" err="1" smtClean="0"/>
              <a:t>Cơn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endParaRPr lang="en-US" dirty="0" smtClean="0"/>
          </a:p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 smtClean="0"/>
          </a:p>
          <a:p>
            <a:r>
              <a:rPr lang="en-US" dirty="0" err="1" smtClean="0"/>
              <a:t>Xoắn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endParaRPr lang="en-US" dirty="0" smtClean="0"/>
          </a:p>
          <a:p>
            <a:r>
              <a:rPr lang="en-US" dirty="0" smtClean="0"/>
              <a:t>Rung </a:t>
            </a:r>
            <a:r>
              <a:rPr lang="en-US" dirty="0" err="1" smtClean="0"/>
              <a:t>thất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xoang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xoang</a:t>
            </a:r>
            <a:endParaRPr lang="en-US" dirty="0" smtClean="0"/>
          </a:p>
          <a:p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&gt; 100 </a:t>
            </a:r>
            <a:r>
              <a:rPr lang="en-US" dirty="0" err="1" smtClean="0"/>
              <a:t>nhịp</a:t>
            </a:r>
            <a:r>
              <a:rPr lang="en-US" dirty="0" smtClean="0"/>
              <a:t>/</a:t>
            </a:r>
            <a:r>
              <a:rPr lang="en-US" dirty="0" err="1" smtClean="0"/>
              <a:t>phút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054" y="3581400"/>
            <a:ext cx="6987146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xoang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xoang</a:t>
            </a:r>
            <a:endParaRPr lang="en-US" dirty="0" smtClean="0"/>
          </a:p>
          <a:p>
            <a:r>
              <a:rPr lang="en-US" dirty="0" err="1" smtClean="0"/>
              <a:t>Khoảng</a:t>
            </a:r>
            <a:r>
              <a:rPr lang="en-US" dirty="0" smtClean="0"/>
              <a:t> PP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9874" name="Picture 2" descr="Kết quả hình ảnh cho sinus arrhythmia"/>
          <p:cNvPicPr>
            <a:picLocks noChangeAspect="1" noChangeArrowheads="1"/>
          </p:cNvPicPr>
          <p:nvPr/>
        </p:nvPicPr>
        <p:blipFill>
          <a:blip r:embed="rId2"/>
          <a:srcRect t="69377" b="2439"/>
          <a:stretch>
            <a:fillRect/>
          </a:stretch>
        </p:blipFill>
        <p:spPr bwMode="auto">
          <a:xfrm>
            <a:off x="762000" y="3733800"/>
            <a:ext cx="7656635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sớm</a:t>
            </a:r>
            <a:endParaRPr lang="en-US" dirty="0" smtClean="0"/>
          </a:p>
          <a:p>
            <a:r>
              <a:rPr lang="en-US" dirty="0" err="1" smtClean="0"/>
              <a:t>Sóng</a:t>
            </a:r>
            <a:r>
              <a:rPr lang="en-US" dirty="0" smtClean="0"/>
              <a:t> P’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 </a:t>
            </a:r>
            <a:r>
              <a:rPr lang="en-US" dirty="0" err="1" smtClean="0"/>
              <a:t>xoang</a:t>
            </a:r>
            <a:endParaRPr lang="en-US" dirty="0" smtClean="0"/>
          </a:p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P’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endParaRPr lang="en-US" dirty="0" smtClean="0"/>
          </a:p>
          <a:p>
            <a:r>
              <a:rPr lang="en-US" dirty="0" err="1" smtClean="0"/>
              <a:t>Nghỉ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638" y="3124200"/>
            <a:ext cx="6946562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24578" name="Picture 2" descr="Kết quả hình ảnh cho junctional premature beat"/>
          <p:cNvPicPr>
            <a:picLocks noChangeAspect="1" noChangeArrowheads="1"/>
          </p:cNvPicPr>
          <p:nvPr/>
        </p:nvPicPr>
        <p:blipFill>
          <a:blip r:embed="rId2"/>
          <a:srcRect t="7767" b="10680"/>
          <a:stretch>
            <a:fillRect/>
          </a:stretch>
        </p:blipFill>
        <p:spPr bwMode="auto">
          <a:xfrm>
            <a:off x="1143000" y="3276600"/>
            <a:ext cx="6890657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lang</a:t>
            </a:r>
            <a:r>
              <a:rPr lang="en-US" dirty="0" smtClean="0"/>
              <a:t> </a:t>
            </a:r>
            <a:r>
              <a:rPr lang="en-US" dirty="0" err="1" smtClean="0"/>
              <a:t>thang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xoang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7410" name="Picture 2" descr="Kết quả hình ảnh cho wandering pacemaker"/>
          <p:cNvPicPr>
            <a:picLocks noChangeAspect="1" noChangeArrowheads="1"/>
          </p:cNvPicPr>
          <p:nvPr/>
        </p:nvPicPr>
        <p:blipFill>
          <a:blip r:embed="rId2"/>
          <a:srcRect b="18497"/>
          <a:stretch>
            <a:fillRect/>
          </a:stretch>
        </p:blipFill>
        <p:spPr bwMode="auto">
          <a:xfrm>
            <a:off x="990600" y="3533775"/>
            <a:ext cx="7434702" cy="1495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ổ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ở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8434" name="Picture 2" descr="Kết quả hình ảnh cho atrial tachycar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352800"/>
            <a:ext cx="7172689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&gt; 100 </a:t>
            </a:r>
            <a:r>
              <a:rPr lang="en-US" dirty="0" err="1" smtClean="0"/>
              <a:t>lần</a:t>
            </a:r>
            <a:r>
              <a:rPr lang="en-US" dirty="0" smtClean="0"/>
              <a:t>/</a:t>
            </a:r>
            <a:r>
              <a:rPr lang="en-US" dirty="0" err="1" smtClean="0"/>
              <a:t>phút</a:t>
            </a:r>
            <a:endParaRPr lang="en-US" dirty="0" smtClean="0"/>
          </a:p>
          <a:p>
            <a:r>
              <a:rPr lang="en-US" dirty="0" smtClean="0"/>
              <a:t>P </a:t>
            </a:r>
            <a:r>
              <a:rPr lang="en-US" dirty="0" err="1" smtClean="0"/>
              <a:t>với</a:t>
            </a:r>
            <a:r>
              <a:rPr lang="en-US" dirty="0" smtClean="0"/>
              <a:t> &gt;= 3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614738"/>
            <a:ext cx="7450135" cy="171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Cuồng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Sóng</a:t>
            </a:r>
            <a:r>
              <a:rPr lang="en-US" dirty="0" smtClean="0"/>
              <a:t> P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răng</a:t>
            </a:r>
            <a:r>
              <a:rPr lang="en-US" dirty="0" smtClean="0"/>
              <a:t> </a:t>
            </a:r>
            <a:r>
              <a:rPr lang="en-US" dirty="0" err="1" smtClean="0"/>
              <a:t>cưa</a:t>
            </a:r>
            <a:endParaRPr lang="en-US" dirty="0" smtClean="0"/>
          </a:p>
          <a:p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250-350 </a:t>
            </a:r>
            <a:r>
              <a:rPr lang="en-US" dirty="0" err="1" smtClean="0"/>
              <a:t>nhịp</a:t>
            </a:r>
            <a:r>
              <a:rPr lang="en-US" dirty="0" smtClean="0"/>
              <a:t>/</a:t>
            </a:r>
            <a:r>
              <a:rPr lang="en-US" dirty="0" err="1" smtClean="0"/>
              <a:t>phút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705" y="3309938"/>
            <a:ext cx="7041495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Rung </a:t>
            </a:r>
            <a:r>
              <a:rPr lang="en-US" dirty="0" err="1" smtClean="0"/>
              <a:t>nhĩ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Sóng</a:t>
            </a:r>
            <a:r>
              <a:rPr lang="en-US" dirty="0" smtClean="0"/>
              <a:t> P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f </a:t>
            </a:r>
            <a:r>
              <a:rPr lang="en-US" dirty="0" err="1" smtClean="0"/>
              <a:t>lăn</a:t>
            </a:r>
            <a:r>
              <a:rPr lang="en-US" dirty="0" smtClean="0"/>
              <a:t> </a:t>
            </a:r>
            <a:r>
              <a:rPr lang="en-US" dirty="0" err="1" smtClean="0"/>
              <a:t>tăn</a:t>
            </a:r>
            <a:endParaRPr lang="en-US" dirty="0" smtClean="0"/>
          </a:p>
          <a:p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350-600 </a:t>
            </a:r>
            <a:r>
              <a:rPr lang="en-US" dirty="0" err="1" smtClean="0"/>
              <a:t>nhịp</a:t>
            </a:r>
            <a:r>
              <a:rPr lang="en-US" dirty="0" smtClean="0"/>
              <a:t>/</a:t>
            </a:r>
            <a:r>
              <a:rPr lang="en-US" dirty="0" err="1" smtClean="0"/>
              <a:t>phút</a:t>
            </a:r>
            <a:endParaRPr lang="en-US" dirty="0" smtClean="0"/>
          </a:p>
          <a:p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QRS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7651" y="3819524"/>
            <a:ext cx="7241949" cy="151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2286000"/>
            <a:ext cx="36671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7300" y="3657600"/>
            <a:ext cx="34671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pPr lvl="1"/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endParaRPr lang="en-US" dirty="0" smtClean="0"/>
          </a:p>
          <a:p>
            <a:pPr lvl="1"/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: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lvl="1"/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endParaRPr lang="en-US" dirty="0" smtClean="0"/>
          </a:p>
          <a:p>
            <a:pPr lvl="1"/>
            <a:r>
              <a:rPr lang="en-US" dirty="0" err="1" smtClean="0"/>
              <a:t>Ngất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vong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25" y="2514600"/>
            <a:ext cx="76771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xoang</a:t>
            </a:r>
            <a:endParaRPr lang="en-US" dirty="0" smtClean="0"/>
          </a:p>
          <a:p>
            <a:r>
              <a:rPr lang="en-US" dirty="0" smtClean="0"/>
              <a:t>PR </a:t>
            </a:r>
            <a:r>
              <a:rPr lang="en-US" dirty="0" err="1" smtClean="0"/>
              <a:t>ngắn</a:t>
            </a:r>
            <a:endParaRPr lang="en-US" dirty="0" smtClean="0"/>
          </a:p>
          <a:p>
            <a:r>
              <a:rPr lang="en-US" dirty="0" err="1" smtClean="0"/>
              <a:t>Sóng</a:t>
            </a:r>
            <a:r>
              <a:rPr lang="en-US" dirty="0" smtClean="0"/>
              <a:t> delta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86018" name="Picture 2" descr="Kết quả hình ảnh cho accessory pathw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111392"/>
            <a:ext cx="2895600" cy="2927334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067300"/>
            <a:ext cx="648271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133600"/>
            <a:ext cx="627904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sớm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endParaRPr lang="en-US" dirty="0" smtClean="0"/>
          </a:p>
          <a:p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QRS </a:t>
            </a:r>
            <a:r>
              <a:rPr lang="en-US" dirty="0" err="1" smtClean="0"/>
              <a:t>giãn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  <a:p>
            <a:r>
              <a:rPr lang="en-US" dirty="0" err="1" smtClean="0"/>
              <a:t>Nghỉ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710113"/>
            <a:ext cx="6356900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3" y="2181225"/>
            <a:ext cx="86391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" y="4695825"/>
            <a:ext cx="8629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88" y="2057400"/>
            <a:ext cx="85058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8" y="3657600"/>
            <a:ext cx="85058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9088" y="5114925"/>
            <a:ext cx="85058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3228975"/>
            <a:ext cx="78295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3648075"/>
            <a:ext cx="78486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47900"/>
            <a:ext cx="6591522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&gt;= 3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30 </a:t>
            </a:r>
            <a:r>
              <a:rPr lang="en-US" dirty="0" err="1" smtClean="0"/>
              <a:t>giây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91138" name="Picture 2" descr="Kết quả hình ảnh cho non sustained vt"/>
          <p:cNvPicPr>
            <a:picLocks noChangeAspect="1" noChangeArrowheads="1"/>
          </p:cNvPicPr>
          <p:nvPr/>
        </p:nvPicPr>
        <p:blipFill>
          <a:blip r:embed="rId2"/>
          <a:srcRect l="3692" t="2192" r="1538" b="53973"/>
          <a:stretch>
            <a:fillRect/>
          </a:stretch>
        </p:blipFill>
        <p:spPr bwMode="auto">
          <a:xfrm>
            <a:off x="754380" y="3886200"/>
            <a:ext cx="762762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: &gt; 100 </a:t>
            </a:r>
            <a:r>
              <a:rPr lang="en-US" dirty="0" err="1" smtClean="0"/>
              <a:t>nhịp</a:t>
            </a:r>
            <a:r>
              <a:rPr lang="en-US" dirty="0" smtClean="0"/>
              <a:t>/</a:t>
            </a:r>
            <a:r>
              <a:rPr lang="en-US" dirty="0" err="1" smtClean="0"/>
              <a:t>phút</a:t>
            </a:r>
            <a:endParaRPr lang="en-US" dirty="0" smtClean="0"/>
          </a:p>
          <a:p>
            <a:pPr lvl="1"/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: &lt; 60 </a:t>
            </a:r>
            <a:r>
              <a:rPr lang="en-US" dirty="0" err="1" smtClean="0"/>
              <a:t>nhịp</a:t>
            </a:r>
            <a:r>
              <a:rPr lang="en-US" dirty="0" smtClean="0"/>
              <a:t>/</a:t>
            </a:r>
            <a:r>
              <a:rPr lang="en-US" dirty="0" err="1" smtClean="0"/>
              <a:t>phút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endParaRPr lang="en-US" dirty="0" smtClean="0"/>
          </a:p>
          <a:p>
            <a:pPr lvl="1"/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: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endParaRPr lang="en-US" dirty="0" smtClean="0"/>
          </a:p>
          <a:p>
            <a:pPr lvl="1"/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: </a:t>
            </a:r>
            <a:r>
              <a:rPr lang="en-US" dirty="0" err="1" smtClean="0"/>
              <a:t>Mạng</a:t>
            </a:r>
            <a:r>
              <a:rPr lang="en-US" dirty="0" smtClean="0"/>
              <a:t> Purkinje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P</a:t>
            </a:r>
          </a:p>
          <a:p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QRS </a:t>
            </a:r>
            <a:r>
              <a:rPr lang="en-US" dirty="0" err="1" smtClean="0"/>
              <a:t>đều</a:t>
            </a:r>
            <a:r>
              <a:rPr lang="en-US" dirty="0" smtClean="0"/>
              <a:t>, </a:t>
            </a:r>
            <a:r>
              <a:rPr lang="en-US" dirty="0" err="1" smtClean="0"/>
              <a:t>giãn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5122" name="Picture 2" descr="Kết quả hình ảnh cho ventricular fibrillation ec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9131" y="3810000"/>
            <a:ext cx="6831869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Xoắn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QRS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4098" name="Picture 2" descr="Kết quả hình ảnh cho ventricular fibrillation ecg"/>
          <p:cNvPicPr>
            <a:picLocks noChangeAspect="1" noChangeArrowheads="1"/>
          </p:cNvPicPr>
          <p:nvPr/>
        </p:nvPicPr>
        <p:blipFill>
          <a:blip r:embed="rId2"/>
          <a:srcRect t="23664" b="24427"/>
          <a:stretch>
            <a:fillRect/>
          </a:stretch>
        </p:blipFill>
        <p:spPr bwMode="auto">
          <a:xfrm>
            <a:off x="838200" y="4343400"/>
            <a:ext cx="752475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Rung </a:t>
            </a:r>
            <a:r>
              <a:rPr lang="en-US" dirty="0" err="1" smtClean="0"/>
              <a:t>thất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2050" name="Picture 2" descr="Kết quả hình ảnh cho ventricular fibrillation ecg"/>
          <p:cNvPicPr>
            <a:picLocks noChangeAspect="1" noChangeArrowheads="1"/>
          </p:cNvPicPr>
          <p:nvPr/>
        </p:nvPicPr>
        <p:blipFill>
          <a:blip r:embed="rId2"/>
          <a:srcRect t="30345" b="8966"/>
          <a:stretch>
            <a:fillRect/>
          </a:stretch>
        </p:blipFill>
        <p:spPr bwMode="auto">
          <a:xfrm>
            <a:off x="685800" y="3429000"/>
            <a:ext cx="78105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Pathophysiology</a:t>
            </a:r>
            <a:r>
              <a:rPr lang="en-US" dirty="0" smtClean="0"/>
              <a:t> of heart disease. Leonard SL. 5</a:t>
            </a:r>
            <a:r>
              <a:rPr lang="en-US" baseline="30000" dirty="0" smtClean="0"/>
              <a:t>th</a:t>
            </a:r>
            <a:r>
              <a:rPr lang="en-US" dirty="0" smtClean="0"/>
              <a:t> edition. 2011.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Marriott’s practical electrocardiography. Galen SW, David GS. 12</a:t>
            </a:r>
            <a:r>
              <a:rPr lang="en-US" baseline="30000" dirty="0" smtClean="0"/>
              <a:t>th</a:t>
            </a:r>
            <a:r>
              <a:rPr lang="en-US" dirty="0" smtClean="0"/>
              <a:t> edition. 2014.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ECG made easy. John RH. 8</a:t>
            </a:r>
            <a:r>
              <a:rPr lang="en-US" baseline="30000" dirty="0" smtClean="0"/>
              <a:t>th</a:t>
            </a:r>
            <a:r>
              <a:rPr lang="en-US" dirty="0" smtClean="0"/>
              <a:t> edition. 2013.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Clinical electrocardiography, review and study guide. Franklin HZ. 2</a:t>
            </a:r>
            <a:r>
              <a:rPr lang="en-US" baseline="30000" dirty="0" smtClean="0"/>
              <a:t>nd</a:t>
            </a:r>
            <a:r>
              <a:rPr lang="en-US" dirty="0" smtClean="0"/>
              <a:t> edition. 2004.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endParaRPr lang="en-US" dirty="0" smtClean="0"/>
          </a:p>
          <a:p>
            <a:pPr lvl="1"/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12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endParaRPr lang="en-US" dirty="0" smtClean="0"/>
          </a:p>
          <a:p>
            <a:pPr lvl="1"/>
            <a:r>
              <a:rPr lang="en-US" dirty="0" smtClean="0"/>
              <a:t>Monitor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pPr lvl="1"/>
            <a:r>
              <a:rPr lang="en-US" dirty="0" err="1" smtClean="0"/>
              <a:t>Holter</a:t>
            </a:r>
            <a:r>
              <a:rPr lang="en-US" dirty="0" smtClean="0"/>
              <a:t> ECG</a:t>
            </a:r>
          </a:p>
          <a:p>
            <a:pPr lvl="1"/>
            <a:r>
              <a:rPr lang="en-US" dirty="0" smtClean="0"/>
              <a:t>Monitor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qua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 smtClean="0"/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cấy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endParaRPr lang="en-US" dirty="0" smtClean="0"/>
          </a:p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endParaRPr lang="en-US" dirty="0" smtClean="0"/>
          </a:p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1483-656F-4516-83DB-AC9A31625BA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2770" name="Picture 2" descr="Kết quả hình ảnh cho conduction system of the heart"/>
          <p:cNvPicPr>
            <a:picLocks noChangeAspect="1" noChangeArrowheads="1"/>
          </p:cNvPicPr>
          <p:nvPr/>
        </p:nvPicPr>
        <p:blipFill>
          <a:blip r:embed="rId2"/>
          <a:srcRect l="3894" t="9677" r="3474"/>
          <a:stretch>
            <a:fillRect/>
          </a:stretch>
        </p:blipFill>
        <p:spPr bwMode="auto">
          <a:xfrm>
            <a:off x="3429000" y="3124200"/>
            <a:ext cx="4495800" cy="31470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4074</TotalTime>
  <Words>1325</Words>
  <Application>Microsoft Office PowerPoint</Application>
  <PresentationFormat>On-screen Show (4:3)</PresentationFormat>
  <Paragraphs>281</Paragraphs>
  <Slides>64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Urban</vt:lpstr>
      <vt:lpstr>Điện tâm đồ rối loạn nhịp tim</vt:lpstr>
      <vt:lpstr>Mục tiêu</vt:lpstr>
      <vt:lpstr>Nội dung</vt:lpstr>
      <vt:lpstr>Đại cương</vt:lpstr>
      <vt:lpstr>Đại cương</vt:lpstr>
      <vt:lpstr>Đại cương</vt:lpstr>
      <vt:lpstr>Đại cương</vt:lpstr>
      <vt:lpstr>Cơ chế bệnh sinh</vt:lpstr>
      <vt:lpstr>Hệ thống dẫn truyền của tim</vt:lpstr>
      <vt:lpstr>Cơ chế bệnh sinh</vt:lpstr>
      <vt:lpstr>Tự động tính</vt:lpstr>
      <vt:lpstr>Tự động tính</vt:lpstr>
      <vt:lpstr>Vòng vào lại</vt:lpstr>
      <vt:lpstr>Vòng vào lại trong hội chứng WPW</vt:lpstr>
      <vt:lpstr>Hiện tượng lẫy cò</vt:lpstr>
      <vt:lpstr>Hiện tượng lẫy cò</vt:lpstr>
      <vt:lpstr>Slide 17</vt:lpstr>
      <vt:lpstr>Tiếp cận rối loạn nhịp tim</vt:lpstr>
      <vt:lpstr>Tiếp cận bệnh nhân rối loạn nhịp tim</vt:lpstr>
      <vt:lpstr>Tiếp cận ECG rối loạn nhịp tim</vt:lpstr>
      <vt:lpstr>Băng vạch nhịp</vt:lpstr>
      <vt:lpstr>Tiếp cận ECG rối loạn nhịp tim</vt:lpstr>
      <vt:lpstr>Một số rối loạn nhịp tim thường gặp</vt:lpstr>
      <vt:lpstr>Một số rối loạn nhịp tim thường gặp</vt:lpstr>
      <vt:lpstr>Rối loạn nhịp chậm</vt:lpstr>
      <vt:lpstr>Nhịp chậm xoang</vt:lpstr>
      <vt:lpstr>Hội chứng suy nút xoang</vt:lpstr>
      <vt:lpstr>Ngưng xoang</vt:lpstr>
      <vt:lpstr>Block xoang nhĩ</vt:lpstr>
      <vt:lpstr>Nhịp thoát</vt:lpstr>
      <vt:lpstr>Hội chứng nhịp nhanh-nhịp chậm</vt:lpstr>
      <vt:lpstr>Block nhĩ thất độ 1</vt:lpstr>
      <vt:lpstr>Block nhĩ thất độ 2 – Mobitz I</vt:lpstr>
      <vt:lpstr>Block nhĩ thất độ 2 – Mobitz II</vt:lpstr>
      <vt:lpstr>Block nhĩ thất độ 3</vt:lpstr>
      <vt:lpstr>Block nhĩ thất cao độ</vt:lpstr>
      <vt:lpstr>Nhịp máy tạo nhịp</vt:lpstr>
      <vt:lpstr>Rối loạn nhịp nhanh</vt:lpstr>
      <vt:lpstr>Nhịp nhanh xoang</vt:lpstr>
      <vt:lpstr>Loạn nhịp xoang</vt:lpstr>
      <vt:lpstr>Ngoại tâm thu trên thất</vt:lpstr>
      <vt:lpstr>Ngoại tâm thu nhĩ</vt:lpstr>
      <vt:lpstr>Ngoại tâm thu bộ nối</vt:lpstr>
      <vt:lpstr>Nhịp nhĩ lang thang</vt:lpstr>
      <vt:lpstr>Nhịp nhanh nhĩ</vt:lpstr>
      <vt:lpstr>Nhịp nhanh nhĩ đa ổ</vt:lpstr>
      <vt:lpstr>Cuồng nhĩ</vt:lpstr>
      <vt:lpstr>Rung nhĩ</vt:lpstr>
      <vt:lpstr>Nhịp nhanh có vòng vào lại tại nút nhĩ thất</vt:lpstr>
      <vt:lpstr>Nhịp nhanh có vòng vào lại tại nút nhĩ thất</vt:lpstr>
      <vt:lpstr>Nhịp nhanh có vòng vào lại nhĩ thất</vt:lpstr>
      <vt:lpstr>Nhịp nhanh có vòng vào lại nhĩ thất</vt:lpstr>
      <vt:lpstr>Ngoại tâm thu thất</vt:lpstr>
      <vt:lpstr>Ngoại tâm thu thất</vt:lpstr>
      <vt:lpstr>Ngoại tâm thu thất</vt:lpstr>
      <vt:lpstr>Ngoại tâm thu thất</vt:lpstr>
      <vt:lpstr>Ngoại tâm thu thất</vt:lpstr>
      <vt:lpstr>Ngoại tâm thu thất</vt:lpstr>
      <vt:lpstr>Cơn nhanh thất ngắn</vt:lpstr>
      <vt:lpstr>Nhanh thất</vt:lpstr>
      <vt:lpstr>Xoắn đỉnh</vt:lpstr>
      <vt:lpstr>Rung thất</vt:lpstr>
      <vt:lpstr>Kết luận</vt:lpstr>
      <vt:lpstr>Tài liệu tham khảo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Điện tâm đồ rối loạn nhịp tim</dc:title>
  <dc:creator>Lan Anh Nguyễn</dc:creator>
  <cp:lastModifiedBy>Lan Anh Nguyễn</cp:lastModifiedBy>
  <cp:revision>122</cp:revision>
  <dcterms:created xsi:type="dcterms:W3CDTF">2019-06-23T09:41:46Z</dcterms:created>
  <dcterms:modified xsi:type="dcterms:W3CDTF">2019-06-30T16:42:20Z</dcterms:modified>
</cp:coreProperties>
</file>