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0"/>
  </p:notesMasterIdLst>
  <p:handoutMasterIdLst>
    <p:handoutMasterId r:id="rId71"/>
  </p:handoutMasterIdLst>
  <p:sldIdLst>
    <p:sldId id="301" r:id="rId2"/>
    <p:sldId id="303" r:id="rId3"/>
    <p:sldId id="261" r:id="rId4"/>
    <p:sldId id="291" r:id="rId5"/>
    <p:sldId id="263" r:id="rId6"/>
    <p:sldId id="264" r:id="rId7"/>
    <p:sldId id="265" r:id="rId8"/>
    <p:sldId id="266" r:id="rId9"/>
    <p:sldId id="267" r:id="rId10"/>
    <p:sldId id="268" r:id="rId11"/>
    <p:sldId id="270" r:id="rId12"/>
    <p:sldId id="272" r:id="rId13"/>
    <p:sldId id="271" r:id="rId14"/>
    <p:sldId id="273" r:id="rId15"/>
    <p:sldId id="274" r:id="rId16"/>
    <p:sldId id="297" r:id="rId17"/>
    <p:sldId id="277" r:id="rId18"/>
    <p:sldId id="282" r:id="rId19"/>
    <p:sldId id="283" r:id="rId20"/>
    <p:sldId id="285" r:id="rId21"/>
    <p:sldId id="257" r:id="rId22"/>
    <p:sldId id="296" r:id="rId23"/>
    <p:sldId id="260" r:id="rId24"/>
    <p:sldId id="320" r:id="rId25"/>
    <p:sldId id="259" r:id="rId26"/>
    <p:sldId id="321" r:id="rId27"/>
    <p:sldId id="262" r:id="rId28"/>
    <p:sldId id="322" r:id="rId29"/>
    <p:sldId id="323" r:id="rId30"/>
    <p:sldId id="324" r:id="rId31"/>
    <p:sldId id="309" r:id="rId32"/>
    <p:sldId id="325" r:id="rId33"/>
    <p:sldId id="305" r:id="rId34"/>
    <p:sldId id="326" r:id="rId35"/>
    <p:sldId id="287" r:id="rId36"/>
    <p:sldId id="327" r:id="rId37"/>
    <p:sldId id="290" r:id="rId38"/>
    <p:sldId id="293" r:id="rId39"/>
    <p:sldId id="328" r:id="rId40"/>
    <p:sldId id="304" r:id="rId41"/>
    <p:sldId id="329" r:id="rId42"/>
    <p:sldId id="306" r:id="rId43"/>
    <p:sldId id="330" r:id="rId44"/>
    <p:sldId id="295" r:id="rId45"/>
    <p:sldId id="280" r:id="rId46"/>
    <p:sldId id="284" r:id="rId47"/>
    <p:sldId id="332" r:id="rId48"/>
    <p:sldId id="333" r:id="rId49"/>
    <p:sldId id="334" r:id="rId50"/>
    <p:sldId id="335" r:id="rId51"/>
    <p:sldId id="337" r:id="rId52"/>
    <p:sldId id="338" r:id="rId53"/>
    <p:sldId id="339" r:id="rId54"/>
    <p:sldId id="279" r:id="rId55"/>
    <p:sldId id="340" r:id="rId56"/>
    <p:sldId id="281" r:id="rId57"/>
    <p:sldId id="341" r:id="rId58"/>
    <p:sldId id="294" r:id="rId59"/>
    <p:sldId id="342" r:id="rId60"/>
    <p:sldId id="343" r:id="rId61"/>
    <p:sldId id="344" r:id="rId62"/>
    <p:sldId id="345" r:id="rId63"/>
    <p:sldId id="346" r:id="rId64"/>
    <p:sldId id="347" r:id="rId65"/>
    <p:sldId id="292" r:id="rId66"/>
    <p:sldId id="348" r:id="rId67"/>
    <p:sldId id="286" r:id="rId68"/>
    <p:sldId id="349"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9966"/>
    <a:srgbClr val="FFCC66"/>
    <a:srgbClr val="FF9900"/>
    <a:srgbClr val="FF0000"/>
    <a:srgbClr val="FFCC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p:cViewPr varScale="1">
        <p:scale>
          <a:sx n="112" d="100"/>
          <a:sy n="112" d="100"/>
        </p:scale>
        <p:origin x="3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422CAE-DE32-1947-8A43-F7C790491638}" type="datetimeFigureOut">
              <a:rPr lang="en-US" smtClean="0"/>
              <a:t>10/28/21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3B6BAF-7E7E-BA41-B655-D482C125AF3F}" type="slidenum">
              <a:rPr lang="en-US" smtClean="0"/>
              <a:t>‹#›</a:t>
            </a:fld>
            <a:endParaRPr lang="en-US"/>
          </a:p>
        </p:txBody>
      </p:sp>
    </p:spTree>
    <p:extLst>
      <p:ext uri="{BB962C8B-B14F-4D97-AF65-F5344CB8AC3E}">
        <p14:creationId xmlns:p14="http://schemas.microsoft.com/office/powerpoint/2010/main" val="16171273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cs typeface="Arial" charset="0"/>
              </a:defRPr>
            </a:lvl1pPr>
          </a:lstStyle>
          <a:p>
            <a:pPr>
              <a:defRPr/>
            </a:pPr>
            <a:fld id="{21410C16-5578-BB4D-AED2-E32DA53B71EA}" type="slidenum">
              <a:rPr lang="en-US"/>
              <a:pPr>
                <a:defRPr/>
              </a:pPr>
              <a:t>‹#›</a:t>
            </a:fld>
            <a:endParaRPr lang="en-US"/>
          </a:p>
        </p:txBody>
      </p:sp>
    </p:spTree>
    <p:extLst>
      <p:ext uri="{BB962C8B-B14F-4D97-AF65-F5344CB8AC3E}">
        <p14:creationId xmlns:p14="http://schemas.microsoft.com/office/powerpoint/2010/main" val="1367171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Đáy vị: liên quan với trụ trái cơ hoành; thân vị: lách và bó mạch lách, thận và thượng thận, hậu cung mạc nối/thân và đuôi tụy. Hang môn vị: mạc treo </a:t>
            </a:r>
          </a:p>
        </p:txBody>
      </p:sp>
      <p:sp>
        <p:nvSpPr>
          <p:cNvPr id="4" name="Slide Number Placeholder 3"/>
          <p:cNvSpPr>
            <a:spLocks noGrp="1"/>
          </p:cNvSpPr>
          <p:nvPr>
            <p:ph type="sldNum" sz="quarter" idx="5"/>
          </p:nvPr>
        </p:nvSpPr>
        <p:spPr/>
        <p:txBody>
          <a:bodyPr/>
          <a:lstStyle/>
          <a:p>
            <a:pPr>
              <a:defRPr/>
            </a:pPr>
            <a:fld id="{21410C16-5578-BB4D-AED2-E32DA53B71EA}" type="slidenum">
              <a:rPr lang="en-US"/>
              <a:pPr>
                <a:defRPr/>
              </a:pPr>
              <a:t>13</a:t>
            </a:fld>
            <a:endParaRPr lang="en-US"/>
          </a:p>
        </p:txBody>
      </p:sp>
    </p:spTree>
    <p:extLst>
      <p:ext uri="{BB962C8B-B14F-4D97-AF65-F5344CB8AC3E}">
        <p14:creationId xmlns:p14="http://schemas.microsoft.com/office/powerpoint/2010/main" val="297988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Góc Treitz phân biệt đường tiêu hóa trên/đường tiêu hóa dưới</a:t>
            </a:r>
          </a:p>
          <a:p>
            <a:endParaRPr lang="en-US"/>
          </a:p>
        </p:txBody>
      </p:sp>
      <p:sp>
        <p:nvSpPr>
          <p:cNvPr id="4" name="Slide Number Placeholder 3"/>
          <p:cNvSpPr>
            <a:spLocks noGrp="1"/>
          </p:cNvSpPr>
          <p:nvPr>
            <p:ph type="sldNum" sz="quarter" idx="5"/>
          </p:nvPr>
        </p:nvSpPr>
        <p:spPr/>
        <p:txBody>
          <a:bodyPr/>
          <a:lstStyle/>
          <a:p>
            <a:pPr>
              <a:defRPr/>
            </a:pPr>
            <a:fld id="{21410C16-5578-BB4D-AED2-E32DA53B71EA}" type="slidenum">
              <a:rPr lang="en-US"/>
              <a:pPr>
                <a:defRPr/>
              </a:pPr>
              <a:t>23</a:t>
            </a:fld>
            <a:endParaRPr lang="en-US"/>
          </a:p>
        </p:txBody>
      </p:sp>
    </p:spTree>
    <p:extLst>
      <p:ext uri="{BB962C8B-B14F-4D97-AF65-F5344CB8AC3E}">
        <p14:creationId xmlns:p14="http://schemas.microsoft.com/office/powerpoint/2010/main" val="352657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Hội chứng ĐMMTTT</a:t>
            </a:r>
          </a:p>
        </p:txBody>
      </p:sp>
      <p:sp>
        <p:nvSpPr>
          <p:cNvPr id="4" name="Slide Number Placeholder 3"/>
          <p:cNvSpPr>
            <a:spLocks noGrp="1"/>
          </p:cNvSpPr>
          <p:nvPr>
            <p:ph type="sldNum" sz="quarter" idx="5"/>
          </p:nvPr>
        </p:nvSpPr>
        <p:spPr/>
        <p:txBody>
          <a:bodyPr/>
          <a:lstStyle/>
          <a:p>
            <a:pPr>
              <a:defRPr/>
            </a:pPr>
            <a:fld id="{21410C16-5578-BB4D-AED2-E32DA53B71EA}" type="slidenum">
              <a:rPr lang="en-US"/>
              <a:pPr>
                <a:defRPr/>
              </a:pPr>
              <a:t>24</a:t>
            </a:fld>
            <a:endParaRPr lang="en-US"/>
          </a:p>
        </p:txBody>
      </p:sp>
    </p:spTree>
    <p:extLst>
      <p:ext uri="{BB962C8B-B14F-4D97-AF65-F5344CB8AC3E}">
        <p14:creationId xmlns:p14="http://schemas.microsoft.com/office/powerpoint/2010/main" val="181457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54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Rectangle 19"/>
          <p:cNvSpPr>
            <a:spLocks noGrp="1" noChangeArrowheads="1"/>
          </p:cNvSpPr>
          <p:nvPr>
            <p:ph type="sldNum" sz="quarter" idx="12"/>
          </p:nvPr>
        </p:nvSpPr>
        <p:spPr>
          <a:xfrm>
            <a:off x="7239000" y="6477000"/>
            <a:ext cx="1905000" cy="343501"/>
          </a:xfrm>
          <a:ln/>
        </p:spPr>
        <p:txBody>
          <a:bodyPr/>
          <a:lstStyle>
            <a:lvl1pPr>
              <a:defRPr sz="1400"/>
            </a:lvl1pPr>
          </a:lstStyle>
          <a:p>
            <a:pPr>
              <a:defRPr/>
            </a:pPr>
            <a:fld id="{C78FEE6F-794C-474D-9D16-BDF792FB2040}" type="slidenum">
              <a:rPr lang="en-US"/>
              <a:pPr>
                <a:defRPr/>
              </a:pPr>
              <a:t>‹#›</a:t>
            </a:fld>
            <a:endParaRPr lang="en-US"/>
          </a:p>
        </p:txBody>
      </p:sp>
    </p:spTree>
    <p:extLst>
      <p:ext uri="{BB962C8B-B14F-4D97-AF65-F5344CB8AC3E}">
        <p14:creationId xmlns:p14="http://schemas.microsoft.com/office/powerpoint/2010/main" val="1983989042"/>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9"/>
          <p:cNvSpPr>
            <a:spLocks noGrp="1" noChangeArrowheads="1"/>
          </p:cNvSpPr>
          <p:nvPr>
            <p:ph type="sldNum" sz="quarter" idx="12"/>
          </p:nvPr>
        </p:nvSpPr>
        <p:spPr>
          <a:ln/>
        </p:spPr>
        <p:txBody>
          <a:bodyPr/>
          <a:lstStyle>
            <a:lvl1pPr>
              <a:defRPr/>
            </a:lvl1pPr>
          </a:lstStyle>
          <a:p>
            <a:pPr>
              <a:defRPr/>
            </a:pPr>
            <a:fld id="{91360A29-49C1-C347-A126-82E66C508F8D}" type="slidenum">
              <a:rPr lang="en-US"/>
              <a:pPr>
                <a:defRPr/>
              </a:pPr>
              <a:t>‹#›</a:t>
            </a:fld>
            <a:endParaRPr lang="en-US"/>
          </a:p>
        </p:txBody>
      </p:sp>
    </p:spTree>
    <p:extLst>
      <p:ext uri="{BB962C8B-B14F-4D97-AF65-F5344CB8AC3E}">
        <p14:creationId xmlns:p14="http://schemas.microsoft.com/office/powerpoint/2010/main" val="192539493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4800"/>
            <a:ext cx="19240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56197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9"/>
          <p:cNvSpPr>
            <a:spLocks noGrp="1" noChangeArrowheads="1"/>
          </p:cNvSpPr>
          <p:nvPr>
            <p:ph type="sldNum" sz="quarter" idx="12"/>
          </p:nvPr>
        </p:nvSpPr>
        <p:spPr>
          <a:ln/>
        </p:spPr>
        <p:txBody>
          <a:bodyPr/>
          <a:lstStyle>
            <a:lvl1pPr>
              <a:defRPr/>
            </a:lvl1pPr>
          </a:lstStyle>
          <a:p>
            <a:pPr>
              <a:defRPr/>
            </a:pPr>
            <a:fld id="{AF037569-9B76-F942-A643-8F1BC2352046}" type="slidenum">
              <a:rPr lang="en-US"/>
              <a:pPr>
                <a:defRPr/>
              </a:pPr>
              <a:t>‹#›</a:t>
            </a:fld>
            <a:endParaRPr lang="en-US"/>
          </a:p>
        </p:txBody>
      </p:sp>
    </p:spTree>
    <p:extLst>
      <p:ext uri="{BB962C8B-B14F-4D97-AF65-F5344CB8AC3E}">
        <p14:creationId xmlns:p14="http://schemas.microsoft.com/office/powerpoint/2010/main" val="3455902308"/>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xfrm>
            <a:off x="1066800" y="6248400"/>
            <a:ext cx="1905000" cy="457200"/>
          </a:xfrm>
          <a:prstGeom prst="rect">
            <a:avLst/>
          </a:prstGeom>
          <a:ln/>
        </p:spPr>
        <p:txBody>
          <a:bodyPr/>
          <a:lstStyle>
            <a:lvl1pPr>
              <a:defRPr/>
            </a:lvl1pPr>
          </a:lstStyle>
          <a:p>
            <a:pPr>
              <a:defRPr/>
            </a:pPr>
            <a:endParaRPr lang="en-US"/>
          </a:p>
        </p:txBody>
      </p:sp>
      <p:sp>
        <p:nvSpPr>
          <p:cNvPr id="6" name="Rectangle 18"/>
          <p:cNvSpPr>
            <a:spLocks noGrp="1" noChangeArrowheads="1"/>
          </p:cNvSpPr>
          <p:nvPr>
            <p:ph type="ftr" sz="quarter" idx="11"/>
          </p:nvPr>
        </p:nvSpPr>
        <p:spPr>
          <a:ln/>
        </p:spPr>
        <p:txBody>
          <a:bodyPr/>
          <a:lstStyle>
            <a:lvl1pPr>
              <a:defRPr/>
            </a:lvl1pPr>
          </a:lstStyle>
          <a:p>
            <a:pPr>
              <a:defRPr/>
            </a:pPr>
            <a:r>
              <a:rPr lang="en-US"/>
              <a:t>Dr. Vu</a:t>
            </a:r>
          </a:p>
        </p:txBody>
      </p:sp>
      <p:sp>
        <p:nvSpPr>
          <p:cNvPr id="7" name="Rectangle 19"/>
          <p:cNvSpPr>
            <a:spLocks noGrp="1" noChangeArrowheads="1"/>
          </p:cNvSpPr>
          <p:nvPr>
            <p:ph type="sldNum" sz="quarter" idx="12"/>
          </p:nvPr>
        </p:nvSpPr>
        <p:spPr>
          <a:ln/>
        </p:spPr>
        <p:txBody>
          <a:bodyPr/>
          <a:lstStyle>
            <a:lvl1pPr>
              <a:defRPr/>
            </a:lvl1pPr>
          </a:lstStyle>
          <a:p>
            <a:pPr>
              <a:defRPr/>
            </a:pPr>
            <a:fld id="{D7347FC7-E874-7446-838F-9485E649B808}" type="slidenum">
              <a:rPr lang="en-US"/>
              <a:pPr>
                <a:defRPr/>
              </a:pPr>
              <a:t>‹#›</a:t>
            </a:fld>
            <a:endParaRPr lang="en-US"/>
          </a:p>
        </p:txBody>
      </p:sp>
    </p:spTree>
    <p:extLst>
      <p:ext uri="{BB962C8B-B14F-4D97-AF65-F5344CB8AC3E}">
        <p14:creationId xmlns:p14="http://schemas.microsoft.com/office/powerpoint/2010/main" val="325692957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9"/>
          <p:cNvSpPr>
            <a:spLocks noGrp="1" noChangeArrowheads="1"/>
          </p:cNvSpPr>
          <p:nvPr>
            <p:ph type="sldNum" sz="quarter" idx="12"/>
          </p:nvPr>
        </p:nvSpPr>
        <p:spPr>
          <a:ln/>
        </p:spPr>
        <p:txBody>
          <a:bodyPr/>
          <a:lstStyle>
            <a:lvl1pPr>
              <a:defRPr/>
            </a:lvl1pPr>
          </a:lstStyle>
          <a:p>
            <a:pPr>
              <a:defRPr/>
            </a:pPr>
            <a:fld id="{C9759BED-2CF0-7546-A9EC-EB16E72270D3}" type="slidenum">
              <a:rPr lang="en-US"/>
              <a:pPr>
                <a:defRPr/>
              </a:pPr>
              <a:t>‹#›</a:t>
            </a:fld>
            <a:endParaRPr lang="en-US"/>
          </a:p>
        </p:txBody>
      </p:sp>
      <p:sp>
        <p:nvSpPr>
          <p:cNvPr id="8" name="Rectangle 7">
            <a:extLst>
              <a:ext uri="{FF2B5EF4-FFF2-40B4-BE49-F238E27FC236}">
                <a16:creationId xmlns:a16="http://schemas.microsoft.com/office/drawing/2014/main" id="{BD62E8A2-18E4-FD45-8819-F0757F9836D8}"/>
              </a:ext>
            </a:extLst>
          </p:cNvPr>
          <p:cNvSpPr/>
          <p:nvPr userDrawn="1"/>
        </p:nvSpPr>
        <p:spPr>
          <a:xfrm rot="19348729">
            <a:off x="306254" y="2767282"/>
            <a:ext cx="8531503" cy="1323439"/>
          </a:xfrm>
          <a:prstGeom prst="rect">
            <a:avLst/>
          </a:prstGeom>
          <a:noFill/>
          <a:ln>
            <a:noFill/>
          </a:ln>
        </p:spPr>
        <p:txBody>
          <a:bodyPr wrap="none" lIns="91440" tIns="45720" rIns="91440" bIns="45720">
            <a:spAutoFit/>
          </a:bodyPr>
          <a:lstStyle/>
          <a:p>
            <a:pPr algn="ctr"/>
            <a:r>
              <a:rPr lang="en-US" sz="8000" b="0" cap="none" spc="0">
                <a:ln w="0">
                  <a:solidFill>
                    <a:schemeClr val="accent2">
                      <a:lumMod val="75000"/>
                    </a:schemeClr>
                  </a:solidFill>
                </a:ln>
                <a:noFill/>
                <a:effectLst/>
                <a:latin typeface="+mn-lt"/>
                <a:cs typeface="+mn-cs"/>
              </a:rPr>
              <a:t>Nguyen Hoang Vu</a:t>
            </a:r>
          </a:p>
        </p:txBody>
      </p:sp>
    </p:spTree>
    <p:extLst>
      <p:ext uri="{BB962C8B-B14F-4D97-AF65-F5344CB8AC3E}">
        <p14:creationId xmlns:p14="http://schemas.microsoft.com/office/powerpoint/2010/main" val="40712550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19"/>
          <p:cNvSpPr>
            <a:spLocks noGrp="1" noChangeArrowheads="1"/>
          </p:cNvSpPr>
          <p:nvPr>
            <p:ph type="sldNum" sz="quarter" idx="12"/>
          </p:nvPr>
        </p:nvSpPr>
        <p:spPr>
          <a:ln/>
        </p:spPr>
        <p:txBody>
          <a:bodyPr/>
          <a:lstStyle>
            <a:lvl1pPr>
              <a:defRPr/>
            </a:lvl1pPr>
          </a:lstStyle>
          <a:p>
            <a:pPr>
              <a:defRPr/>
            </a:pPr>
            <a:fld id="{A6A55786-67C0-2B45-9F22-B14C29E57A73}" type="slidenum">
              <a:rPr lang="en-US"/>
              <a:pPr>
                <a:defRPr/>
              </a:pPr>
              <a:t>‹#›</a:t>
            </a:fld>
            <a:endParaRPr lang="en-US"/>
          </a:p>
        </p:txBody>
      </p:sp>
    </p:spTree>
    <p:extLst>
      <p:ext uri="{BB962C8B-B14F-4D97-AF65-F5344CB8AC3E}">
        <p14:creationId xmlns:p14="http://schemas.microsoft.com/office/powerpoint/2010/main" val="4050911294"/>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828800"/>
            <a:ext cx="37719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828800"/>
            <a:ext cx="37719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sldNum" sz="quarter" idx="12"/>
          </p:nvPr>
        </p:nvSpPr>
        <p:spPr>
          <a:ln/>
        </p:spPr>
        <p:txBody>
          <a:bodyPr/>
          <a:lstStyle>
            <a:lvl1pPr>
              <a:defRPr/>
            </a:lvl1pPr>
          </a:lstStyle>
          <a:p>
            <a:pPr>
              <a:defRPr/>
            </a:pPr>
            <a:fld id="{F89CB40B-568C-3A42-AD76-F21A6887F529}" type="slidenum">
              <a:rPr lang="en-US"/>
              <a:pPr>
                <a:defRPr/>
              </a:pPr>
              <a:t>‹#›</a:t>
            </a:fld>
            <a:endParaRPr lang="en-US"/>
          </a:p>
        </p:txBody>
      </p:sp>
    </p:spTree>
    <p:extLst>
      <p:ext uri="{BB962C8B-B14F-4D97-AF65-F5344CB8AC3E}">
        <p14:creationId xmlns:p14="http://schemas.microsoft.com/office/powerpoint/2010/main" val="2736704807"/>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9"/>
          <p:cNvSpPr>
            <a:spLocks noGrp="1" noChangeArrowheads="1"/>
          </p:cNvSpPr>
          <p:nvPr>
            <p:ph type="sldNum" sz="quarter" idx="12"/>
          </p:nvPr>
        </p:nvSpPr>
        <p:spPr>
          <a:ln/>
        </p:spPr>
        <p:txBody>
          <a:bodyPr/>
          <a:lstStyle>
            <a:lvl1pPr>
              <a:defRPr/>
            </a:lvl1pPr>
          </a:lstStyle>
          <a:p>
            <a:pPr>
              <a:defRPr/>
            </a:pPr>
            <a:fld id="{16E0D6B5-C723-8245-B646-AD1D70E4DBC8}" type="slidenum">
              <a:rPr lang="en-US"/>
              <a:pPr>
                <a:defRPr/>
              </a:pPr>
              <a:t>‹#›</a:t>
            </a:fld>
            <a:endParaRPr lang="en-US"/>
          </a:p>
        </p:txBody>
      </p:sp>
    </p:spTree>
    <p:extLst>
      <p:ext uri="{BB962C8B-B14F-4D97-AF65-F5344CB8AC3E}">
        <p14:creationId xmlns:p14="http://schemas.microsoft.com/office/powerpoint/2010/main" val="327511575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9"/>
          <p:cNvSpPr>
            <a:spLocks noGrp="1" noChangeArrowheads="1"/>
          </p:cNvSpPr>
          <p:nvPr>
            <p:ph type="sldNum" sz="quarter" idx="12"/>
          </p:nvPr>
        </p:nvSpPr>
        <p:spPr>
          <a:ln/>
        </p:spPr>
        <p:txBody>
          <a:bodyPr/>
          <a:lstStyle>
            <a:lvl1pPr>
              <a:defRPr/>
            </a:lvl1pPr>
          </a:lstStyle>
          <a:p>
            <a:pPr>
              <a:defRPr/>
            </a:pPr>
            <a:fld id="{EB63CF8D-2C03-9140-A646-FE819064736A}" type="slidenum">
              <a:rPr lang="en-US"/>
              <a:pPr>
                <a:defRPr/>
              </a:pPr>
              <a:t>‹#›</a:t>
            </a:fld>
            <a:endParaRPr lang="en-US"/>
          </a:p>
        </p:txBody>
      </p:sp>
    </p:spTree>
    <p:extLst>
      <p:ext uri="{BB962C8B-B14F-4D97-AF65-F5344CB8AC3E}">
        <p14:creationId xmlns:p14="http://schemas.microsoft.com/office/powerpoint/2010/main" val="2728179248"/>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19"/>
          <p:cNvSpPr>
            <a:spLocks noGrp="1" noChangeArrowheads="1"/>
          </p:cNvSpPr>
          <p:nvPr>
            <p:ph type="sldNum" sz="quarter" idx="12"/>
          </p:nvPr>
        </p:nvSpPr>
        <p:spPr>
          <a:ln/>
        </p:spPr>
        <p:txBody>
          <a:bodyPr/>
          <a:lstStyle>
            <a:lvl1pPr>
              <a:defRPr/>
            </a:lvl1pPr>
          </a:lstStyle>
          <a:p>
            <a:pPr>
              <a:defRPr/>
            </a:pPr>
            <a:fld id="{BC9017C8-1F82-5A4E-B5D5-3949C74DA435}" type="slidenum">
              <a:rPr lang="en-US"/>
              <a:pPr>
                <a:defRPr/>
              </a:pPr>
              <a:t>‹#›</a:t>
            </a:fld>
            <a:endParaRPr lang="en-US"/>
          </a:p>
        </p:txBody>
      </p:sp>
    </p:spTree>
    <p:extLst>
      <p:ext uri="{BB962C8B-B14F-4D97-AF65-F5344CB8AC3E}">
        <p14:creationId xmlns:p14="http://schemas.microsoft.com/office/powerpoint/2010/main" val="439985143"/>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19"/>
          <p:cNvSpPr>
            <a:spLocks noGrp="1" noChangeArrowheads="1"/>
          </p:cNvSpPr>
          <p:nvPr>
            <p:ph type="sldNum" sz="quarter" idx="12"/>
          </p:nvPr>
        </p:nvSpPr>
        <p:spPr>
          <a:ln/>
        </p:spPr>
        <p:txBody>
          <a:bodyPr/>
          <a:lstStyle>
            <a:lvl1pPr>
              <a:defRPr/>
            </a:lvl1pPr>
          </a:lstStyle>
          <a:p>
            <a:pPr>
              <a:defRPr/>
            </a:pPr>
            <a:fld id="{B232431E-48D8-6547-90D6-684EE2626905}" type="slidenum">
              <a:rPr lang="en-US"/>
              <a:pPr>
                <a:defRPr/>
              </a:pPr>
              <a:t>‹#›</a:t>
            </a:fld>
            <a:endParaRPr lang="en-US"/>
          </a:p>
        </p:txBody>
      </p:sp>
    </p:spTree>
    <p:extLst>
      <p:ext uri="{BB962C8B-B14F-4D97-AF65-F5344CB8AC3E}">
        <p14:creationId xmlns:p14="http://schemas.microsoft.com/office/powerpoint/2010/main" val="3597526726"/>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19"/>
          <p:cNvSpPr>
            <a:spLocks noGrp="1" noChangeArrowheads="1"/>
          </p:cNvSpPr>
          <p:nvPr>
            <p:ph type="sldNum" sz="quarter" idx="12"/>
          </p:nvPr>
        </p:nvSpPr>
        <p:spPr>
          <a:ln/>
        </p:spPr>
        <p:txBody>
          <a:bodyPr/>
          <a:lstStyle>
            <a:lvl1pPr>
              <a:defRPr/>
            </a:lvl1pPr>
          </a:lstStyle>
          <a:p>
            <a:pPr>
              <a:defRPr/>
            </a:pPr>
            <a:fld id="{DC622F4B-8D90-674D-9961-C5BA908D7293}" type="slidenum">
              <a:rPr lang="en-US"/>
              <a:pPr>
                <a:defRPr/>
              </a:pPr>
              <a:t>‹#›</a:t>
            </a:fld>
            <a:endParaRPr lang="en-US"/>
          </a:p>
        </p:txBody>
      </p:sp>
    </p:spTree>
    <p:extLst>
      <p:ext uri="{BB962C8B-B14F-4D97-AF65-F5344CB8AC3E}">
        <p14:creationId xmlns:p14="http://schemas.microsoft.com/office/powerpoint/2010/main" val="1179631082"/>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6350"/>
            <a:ext cx="9140825" cy="6851650"/>
            <a:chOff x="0" y="4"/>
            <a:chExt cx="5758" cy="4316"/>
          </a:xfrm>
        </p:grpSpPr>
        <p:sp>
          <p:nvSpPr>
            <p:cNvPr id="1032" name="Freeform 3"/>
            <p:cNvSpPr>
              <a:spLocks/>
            </p:cNvSpPr>
            <p:nvPr/>
          </p:nvSpPr>
          <p:spPr bwMode="hidden">
            <a:xfrm>
              <a:off x="558" y="1161"/>
              <a:ext cx="5200" cy="3159"/>
            </a:xfrm>
            <a:custGeom>
              <a:avLst/>
              <a:gdLst>
                <a:gd name="T0" fmla="*/ 0 w 5184"/>
                <a:gd name="T1" fmla="*/ 3159 h 3159"/>
                <a:gd name="T2" fmla="*/ 5184 w 5184"/>
                <a:gd name="T3" fmla="*/ 3159 h 3159"/>
                <a:gd name="T4" fmla="*/ 5184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3" name="Freeform 4"/>
            <p:cNvSpPr>
              <a:spLocks/>
            </p:cNvSpPr>
            <p:nvPr/>
          </p:nvSpPr>
          <p:spPr bwMode="hidden">
            <a:xfrm>
              <a:off x="0" y="1161"/>
              <a:ext cx="558" cy="3159"/>
            </a:xfrm>
            <a:custGeom>
              <a:avLst/>
              <a:gdLst>
                <a:gd name="T0" fmla="*/ 0 w 556"/>
                <a:gd name="T1" fmla="*/ 0 h 3159"/>
                <a:gd name="T2" fmla="*/ 0 w 556"/>
                <a:gd name="T3" fmla="*/ 3159 h 3159"/>
                <a:gd name="T4" fmla="*/ 556 w 556"/>
                <a:gd name="T5" fmla="*/ 3159 h 3159"/>
                <a:gd name="T6" fmla="*/ 556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1034" name="Group 5"/>
            <p:cNvGrpSpPr>
              <a:grpSpLocks/>
            </p:cNvGrpSpPr>
            <p:nvPr userDrawn="1"/>
          </p:nvGrpSpPr>
          <p:grpSpPr bwMode="auto">
            <a:xfrm>
              <a:off x="0" y="4"/>
              <a:ext cx="5758" cy="4316"/>
              <a:chOff x="0" y="4"/>
              <a:chExt cx="5758" cy="4316"/>
            </a:xfrm>
          </p:grpSpPr>
          <p:sp>
            <p:nvSpPr>
              <p:cNvPr id="1035"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6"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7" name="Freeform 8"/>
              <p:cNvSpPr>
                <a:spLocks/>
              </p:cNvSpPr>
              <p:nvPr/>
            </p:nvSpPr>
            <p:spPr bwMode="ltGray">
              <a:xfrm>
                <a:off x="1019" y="1155"/>
                <a:ext cx="4739" cy="12"/>
              </a:xfrm>
              <a:custGeom>
                <a:avLst/>
                <a:gdLst>
                  <a:gd name="T0" fmla="*/ 4724 w 4724"/>
                  <a:gd name="T1" fmla="*/ 0 h 12"/>
                  <a:gd name="T2" fmla="*/ 0 w 4724"/>
                  <a:gd name="T3" fmla="*/ 0 h 12"/>
                  <a:gd name="T4" fmla="*/ 0 w 4724"/>
                  <a:gd name="T5" fmla="*/ 12 h 12"/>
                  <a:gd name="T6" fmla="*/ 4724 w 4724"/>
                  <a:gd name="T7" fmla="*/ 12 h 12"/>
                  <a:gd name="T8" fmla="*/ 4724 w 4724"/>
                  <a:gd name="T9" fmla="*/ 0 h 12"/>
                  <a:gd name="T10" fmla="*/ 4724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8"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9"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163" name="Freeform 11"/>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en-US">
                  <a:latin typeface="Tahoma" pitchFamily="34" charset="0"/>
                  <a:ea typeface="+mn-ea"/>
                  <a:cs typeface="Arial" charset="0"/>
                </a:endParaRPr>
              </a:p>
            </p:txBody>
          </p:sp>
          <p:sp>
            <p:nvSpPr>
              <p:cNvPr id="1041" name="Freeform 12"/>
              <p:cNvSpPr>
                <a:spLocks/>
              </p:cNvSpPr>
              <p:nvPr/>
            </p:nvSpPr>
            <p:spPr bwMode="ltGray">
              <a:xfrm>
                <a:off x="0" y="1155"/>
                <a:ext cx="351" cy="12"/>
              </a:xfrm>
              <a:custGeom>
                <a:avLst/>
                <a:gdLst>
                  <a:gd name="T0" fmla="*/ 0 w 251"/>
                  <a:gd name="T1" fmla="*/ 0 h 12"/>
                  <a:gd name="T2" fmla="*/ 0 w 251"/>
                  <a:gd name="T3" fmla="*/ 12 h 12"/>
                  <a:gd name="T4" fmla="*/ 251 w 251"/>
                  <a:gd name="T5" fmla="*/ 12 h 12"/>
                  <a:gd name="T6" fmla="*/ 251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2" name="Freeform 13"/>
              <p:cNvSpPr>
                <a:spLocks/>
              </p:cNvSpPr>
              <p:nvPr/>
            </p:nvSpPr>
            <p:spPr bwMode="ltGray">
              <a:xfrm>
                <a:off x="767" y="1155"/>
                <a:ext cx="252" cy="12"/>
              </a:xfrm>
              <a:custGeom>
                <a:avLst/>
                <a:gdLst>
                  <a:gd name="T0" fmla="*/ 251 w 251"/>
                  <a:gd name="T1" fmla="*/ 0 h 12"/>
                  <a:gd name="T2" fmla="*/ 0 w 251"/>
                  <a:gd name="T3" fmla="*/ 0 h 12"/>
                  <a:gd name="T4" fmla="*/ 0 w 251"/>
                  <a:gd name="T5" fmla="*/ 12 h 12"/>
                  <a:gd name="T6" fmla="*/ 251 w 251"/>
                  <a:gd name="T7" fmla="*/ 12 h 12"/>
                  <a:gd name="T8" fmla="*/ 251 w 251"/>
                  <a:gd name="T9" fmla="*/ 0 h 12"/>
                  <a:gd name="T10" fmla="*/ 251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166" name="Freeform 14"/>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en-US">
                  <a:latin typeface="Tahoma" pitchFamily="34" charset="0"/>
                  <a:ea typeface="+mn-ea"/>
                  <a:cs typeface="Arial" charset="0"/>
                </a:endParaRPr>
              </a:p>
            </p:txBody>
          </p:sp>
        </p:grpSp>
      </p:grpSp>
      <p:sp>
        <p:nvSpPr>
          <p:cNvPr id="1027" name="Rectangle 15"/>
          <p:cNvSpPr>
            <a:spLocks noGrp="1" noChangeArrowheads="1"/>
          </p:cNvSpPr>
          <p:nvPr>
            <p:ph type="title"/>
          </p:nvPr>
        </p:nvSpPr>
        <p:spPr bwMode="auto">
          <a:xfrm>
            <a:off x="914400" y="304800"/>
            <a:ext cx="7696200" cy="143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6"/>
          <p:cNvSpPr>
            <a:spLocks noGrp="1" noChangeArrowheads="1"/>
          </p:cNvSpPr>
          <p:nvPr>
            <p:ph type="body" idx="1"/>
          </p:nvPr>
        </p:nvSpPr>
        <p:spPr bwMode="auto">
          <a:xfrm>
            <a:off x="914400" y="1828800"/>
            <a:ext cx="76962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71" name="Rectangle 19"/>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effectLst>
                  <a:outerShdw blurRad="38100" dist="38100" dir="2700000" algn="tl">
                    <a:srgbClr val="000000"/>
                  </a:outerShdw>
                </a:effectLst>
                <a:cs typeface="Arial" charset="0"/>
              </a:defRPr>
            </a:lvl1pPr>
          </a:lstStyle>
          <a:p>
            <a:pPr>
              <a:defRPr/>
            </a:pPr>
            <a:fld id="{713468E1-49CD-3B42-92D4-8EB9DB387B79}"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spd="slow">
    <p:wipe dir="r"/>
  </p:transition>
  <p:hf hdr="0" ftr="0"/>
  <p:txStyles>
    <p:titleStyle>
      <a:lvl1pPr algn="l" rtl="0" eaLnBrk="0" fontAlgn="base" hangingPunct="0">
        <a:spcBef>
          <a:spcPct val="0"/>
        </a:spcBef>
        <a:spcAft>
          <a:spcPct val="0"/>
        </a:spcAft>
        <a:defRPr sz="4400" b="1">
          <a:solidFill>
            <a:srgbClr val="FFCC00"/>
          </a:solidFill>
          <a:latin typeface="+mj-lt"/>
          <a:ea typeface="ＭＳ Ｐゴシック" charset="0"/>
          <a:cs typeface="+mj-cs"/>
        </a:defRPr>
      </a:lvl1pPr>
      <a:lvl2pPr algn="l" rtl="0" eaLnBrk="0" fontAlgn="base" hangingPunct="0">
        <a:spcBef>
          <a:spcPct val="0"/>
        </a:spcBef>
        <a:spcAft>
          <a:spcPct val="0"/>
        </a:spcAft>
        <a:defRPr sz="4400" b="1">
          <a:solidFill>
            <a:srgbClr val="FFCC00"/>
          </a:solidFill>
          <a:latin typeface="Verdana" pitchFamily="34" charset="0"/>
          <a:ea typeface="ＭＳ Ｐゴシック" charset="0"/>
          <a:cs typeface="Arial" charset="0"/>
        </a:defRPr>
      </a:lvl2pPr>
      <a:lvl3pPr algn="l" rtl="0" eaLnBrk="0" fontAlgn="base" hangingPunct="0">
        <a:spcBef>
          <a:spcPct val="0"/>
        </a:spcBef>
        <a:spcAft>
          <a:spcPct val="0"/>
        </a:spcAft>
        <a:defRPr sz="4400" b="1">
          <a:solidFill>
            <a:srgbClr val="FFCC00"/>
          </a:solidFill>
          <a:latin typeface="Verdana" pitchFamily="34" charset="0"/>
          <a:ea typeface="ＭＳ Ｐゴシック" charset="0"/>
          <a:cs typeface="Arial" charset="0"/>
        </a:defRPr>
      </a:lvl3pPr>
      <a:lvl4pPr algn="l" rtl="0" eaLnBrk="0" fontAlgn="base" hangingPunct="0">
        <a:spcBef>
          <a:spcPct val="0"/>
        </a:spcBef>
        <a:spcAft>
          <a:spcPct val="0"/>
        </a:spcAft>
        <a:defRPr sz="4400" b="1">
          <a:solidFill>
            <a:srgbClr val="FFCC00"/>
          </a:solidFill>
          <a:latin typeface="Verdana" pitchFamily="34" charset="0"/>
          <a:ea typeface="ＭＳ Ｐゴシック" charset="0"/>
          <a:cs typeface="Arial" charset="0"/>
        </a:defRPr>
      </a:lvl4pPr>
      <a:lvl5pPr algn="l" rtl="0" eaLnBrk="0" fontAlgn="base" hangingPunct="0">
        <a:spcBef>
          <a:spcPct val="0"/>
        </a:spcBef>
        <a:spcAft>
          <a:spcPct val="0"/>
        </a:spcAft>
        <a:defRPr sz="4400" b="1">
          <a:solidFill>
            <a:srgbClr val="FFCC00"/>
          </a:solidFill>
          <a:latin typeface="Verdana" pitchFamily="34" charset="0"/>
          <a:ea typeface="ＭＳ Ｐゴシック" charset="0"/>
          <a:cs typeface="Arial" charset="0"/>
        </a:defRPr>
      </a:lvl5pPr>
      <a:lvl6pPr marL="457200" algn="l" rtl="0" fontAlgn="base">
        <a:spcBef>
          <a:spcPct val="0"/>
        </a:spcBef>
        <a:spcAft>
          <a:spcPct val="0"/>
        </a:spcAft>
        <a:defRPr sz="4400" b="1">
          <a:solidFill>
            <a:srgbClr val="FFCC00"/>
          </a:solidFill>
          <a:latin typeface="Verdana" pitchFamily="34" charset="0"/>
          <a:cs typeface="Arial" charset="0"/>
        </a:defRPr>
      </a:lvl6pPr>
      <a:lvl7pPr marL="914400" algn="l" rtl="0" fontAlgn="base">
        <a:spcBef>
          <a:spcPct val="0"/>
        </a:spcBef>
        <a:spcAft>
          <a:spcPct val="0"/>
        </a:spcAft>
        <a:defRPr sz="4400" b="1">
          <a:solidFill>
            <a:srgbClr val="FFCC00"/>
          </a:solidFill>
          <a:latin typeface="Verdana" pitchFamily="34" charset="0"/>
          <a:cs typeface="Arial" charset="0"/>
        </a:defRPr>
      </a:lvl7pPr>
      <a:lvl8pPr marL="1371600" algn="l" rtl="0" fontAlgn="base">
        <a:spcBef>
          <a:spcPct val="0"/>
        </a:spcBef>
        <a:spcAft>
          <a:spcPct val="0"/>
        </a:spcAft>
        <a:defRPr sz="4400" b="1">
          <a:solidFill>
            <a:srgbClr val="FFCC00"/>
          </a:solidFill>
          <a:latin typeface="Verdana" pitchFamily="34" charset="0"/>
          <a:cs typeface="Arial" charset="0"/>
        </a:defRPr>
      </a:lvl8pPr>
      <a:lvl9pPr marL="1828800" algn="l" rtl="0" fontAlgn="base">
        <a:spcBef>
          <a:spcPct val="0"/>
        </a:spcBef>
        <a:spcAft>
          <a:spcPct val="0"/>
        </a:spcAft>
        <a:defRPr sz="4400" b="1">
          <a:solidFill>
            <a:srgbClr val="FFCC00"/>
          </a:solidFill>
          <a:latin typeface="Verdana" pitchFamily="34" charset="0"/>
          <a:cs typeface="Arial" charset="0"/>
        </a:defRPr>
      </a:lvl9pPr>
    </p:titleStyle>
    <p:bodyStyle>
      <a:lvl1pPr marL="342900" indent="-342900" algn="l" rtl="0" eaLnBrk="0" fontAlgn="base" hangingPunct="0">
        <a:lnSpc>
          <a:spcPct val="125000"/>
        </a:lnSpc>
        <a:spcBef>
          <a:spcPct val="20000"/>
        </a:spcBef>
        <a:spcAft>
          <a:spcPct val="0"/>
        </a:spcAft>
        <a:buClr>
          <a:schemeClr val="hlink"/>
        </a:buClr>
        <a:buSzPct val="70000"/>
        <a:buFont typeface="Wingdings" charset="0"/>
        <a:buChar char="n"/>
        <a:defRPr sz="3200">
          <a:solidFill>
            <a:schemeClr val="tx1"/>
          </a:solidFill>
          <a:latin typeface="+mn-lt"/>
          <a:ea typeface="ＭＳ Ｐゴシック" charset="0"/>
          <a:cs typeface="+mn-cs"/>
        </a:defRPr>
      </a:lvl1pPr>
      <a:lvl2pPr marL="742950" indent="-285750" algn="l" rtl="0" eaLnBrk="0" fontAlgn="base" hangingPunct="0">
        <a:lnSpc>
          <a:spcPct val="125000"/>
        </a:lnSpc>
        <a:spcBef>
          <a:spcPct val="20000"/>
        </a:spcBef>
        <a:spcAft>
          <a:spcPct val="0"/>
        </a:spcAft>
        <a:buClr>
          <a:schemeClr val="tx1"/>
        </a:buClr>
        <a:buChar char="–"/>
        <a:defRPr sz="2800">
          <a:solidFill>
            <a:schemeClr val="tx1"/>
          </a:solidFill>
          <a:latin typeface="+mn-lt"/>
          <a:ea typeface="Arial" charset="0"/>
          <a:cs typeface="+mn-cs"/>
        </a:defRPr>
      </a:lvl2pPr>
      <a:lvl3pPr marL="1143000" indent="-228600" algn="l" rtl="0" eaLnBrk="0" fontAlgn="base" hangingPunct="0">
        <a:lnSpc>
          <a:spcPct val="125000"/>
        </a:lnSpc>
        <a:spcBef>
          <a:spcPct val="20000"/>
        </a:spcBef>
        <a:spcAft>
          <a:spcPct val="0"/>
        </a:spcAft>
        <a:buClr>
          <a:schemeClr val="hlink"/>
        </a:buClr>
        <a:buSzPct val="70000"/>
        <a:buFont typeface="Wingdings" charset="0"/>
        <a:buChar char="n"/>
        <a:defRPr sz="2400">
          <a:solidFill>
            <a:schemeClr val="tx1"/>
          </a:solidFill>
          <a:latin typeface="+mn-lt"/>
          <a:ea typeface="Arial" charset="0"/>
          <a:cs typeface="+mn-cs"/>
        </a:defRPr>
      </a:lvl3pPr>
      <a:lvl4pPr marL="1600200" indent="-228600" algn="l" rtl="0" eaLnBrk="0" fontAlgn="base" hangingPunct="0">
        <a:lnSpc>
          <a:spcPct val="125000"/>
        </a:lnSpc>
        <a:spcBef>
          <a:spcPct val="20000"/>
        </a:spcBef>
        <a:spcAft>
          <a:spcPct val="0"/>
        </a:spcAft>
        <a:buClr>
          <a:schemeClr val="tx1"/>
        </a:buClr>
        <a:buChar char="–"/>
        <a:defRPr sz="2000">
          <a:solidFill>
            <a:schemeClr val="tx1"/>
          </a:solidFill>
          <a:latin typeface="+mn-lt"/>
          <a:ea typeface="Arial" charset="0"/>
          <a:cs typeface="+mn-cs"/>
        </a:defRPr>
      </a:lvl4pPr>
      <a:lvl5pPr marL="2057400" indent="-228600" algn="l" rtl="0" eaLnBrk="0" fontAlgn="base" hangingPunct="0">
        <a:lnSpc>
          <a:spcPct val="125000"/>
        </a:lnSpc>
        <a:spcBef>
          <a:spcPct val="20000"/>
        </a:spcBef>
        <a:spcAft>
          <a:spcPct val="0"/>
        </a:spcAft>
        <a:buClr>
          <a:schemeClr val="hlink"/>
        </a:buClr>
        <a:buSzPct val="70000"/>
        <a:buFont typeface="Wingdings" charset="0"/>
        <a:buChar char="n"/>
        <a:defRPr sz="2000">
          <a:solidFill>
            <a:schemeClr val="tx1"/>
          </a:solidFill>
          <a:latin typeface="+mn-lt"/>
          <a:ea typeface="Arial" charset="0"/>
          <a:cs typeface="+mn-cs"/>
        </a:defRPr>
      </a:lvl5pPr>
      <a:lvl6pPr marL="2514600" indent="-228600" algn="l" rtl="0" fontAlgn="base">
        <a:lnSpc>
          <a:spcPct val="125000"/>
        </a:lnSpc>
        <a:spcBef>
          <a:spcPct val="20000"/>
        </a:spcBef>
        <a:spcAft>
          <a:spcPct val="0"/>
        </a:spcAft>
        <a:buClr>
          <a:schemeClr val="hlink"/>
        </a:buClr>
        <a:buSzPct val="70000"/>
        <a:buFont typeface="Wingdings" pitchFamily="2" charset="2"/>
        <a:buChar char="n"/>
        <a:defRPr sz="2000">
          <a:solidFill>
            <a:schemeClr val="tx1"/>
          </a:solidFill>
          <a:latin typeface="+mn-lt"/>
          <a:cs typeface="+mn-cs"/>
        </a:defRPr>
      </a:lvl6pPr>
      <a:lvl7pPr marL="2971800" indent="-228600" algn="l" rtl="0" fontAlgn="base">
        <a:lnSpc>
          <a:spcPct val="125000"/>
        </a:lnSpc>
        <a:spcBef>
          <a:spcPct val="20000"/>
        </a:spcBef>
        <a:spcAft>
          <a:spcPct val="0"/>
        </a:spcAft>
        <a:buClr>
          <a:schemeClr val="hlink"/>
        </a:buClr>
        <a:buSzPct val="70000"/>
        <a:buFont typeface="Wingdings" pitchFamily="2" charset="2"/>
        <a:buChar char="n"/>
        <a:defRPr sz="2000">
          <a:solidFill>
            <a:schemeClr val="tx1"/>
          </a:solidFill>
          <a:latin typeface="+mn-lt"/>
          <a:cs typeface="+mn-cs"/>
        </a:defRPr>
      </a:lvl7pPr>
      <a:lvl8pPr marL="3429000" indent="-228600" algn="l" rtl="0" fontAlgn="base">
        <a:lnSpc>
          <a:spcPct val="125000"/>
        </a:lnSpc>
        <a:spcBef>
          <a:spcPct val="20000"/>
        </a:spcBef>
        <a:spcAft>
          <a:spcPct val="0"/>
        </a:spcAft>
        <a:buClr>
          <a:schemeClr val="hlink"/>
        </a:buClr>
        <a:buSzPct val="70000"/>
        <a:buFont typeface="Wingdings" pitchFamily="2" charset="2"/>
        <a:buChar char="n"/>
        <a:defRPr sz="2000">
          <a:solidFill>
            <a:schemeClr val="tx1"/>
          </a:solidFill>
          <a:latin typeface="+mn-lt"/>
          <a:cs typeface="+mn-cs"/>
        </a:defRPr>
      </a:lvl8pPr>
      <a:lvl9pPr marL="3886200" indent="-228600" algn="l" rtl="0" fontAlgn="base">
        <a:lnSpc>
          <a:spcPct val="125000"/>
        </a:lnSpc>
        <a:spcBef>
          <a:spcPct val="20000"/>
        </a:spcBef>
        <a:spcAft>
          <a:spcPct val="0"/>
        </a:spcAft>
        <a:buClr>
          <a:schemeClr val="hlink"/>
        </a:buClr>
        <a:buSzPct val="7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ww.bartleby.com/107/154.html#i536"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006A-AEC9-DB49-BCA3-451F133984BC}"/>
              </a:ext>
            </a:extLst>
          </p:cNvPr>
          <p:cNvSpPr>
            <a:spLocks noGrp="1"/>
          </p:cNvSpPr>
          <p:nvPr>
            <p:ph type="ctrTitle"/>
          </p:nvPr>
        </p:nvSpPr>
        <p:spPr/>
        <p:txBody>
          <a:bodyPr/>
          <a:lstStyle/>
          <a:p>
            <a:pPr algn="ctr"/>
            <a:r>
              <a:rPr lang="en-US" sz="9600">
                <a:latin typeface="+mn-lt"/>
                <a:cs typeface="+mj-cs"/>
              </a:rPr>
              <a:t>BỤNG</a:t>
            </a:r>
          </a:p>
        </p:txBody>
      </p:sp>
      <p:sp>
        <p:nvSpPr>
          <p:cNvPr id="3" name="Subtitle 2">
            <a:extLst>
              <a:ext uri="{FF2B5EF4-FFF2-40B4-BE49-F238E27FC236}">
                <a16:creationId xmlns:a16="http://schemas.microsoft.com/office/drawing/2014/main" id="{92B87C1B-A2CC-1144-A8EC-6BA092DD54E8}"/>
              </a:ext>
            </a:extLst>
          </p:cNvPr>
          <p:cNvSpPr>
            <a:spLocks noGrp="1"/>
          </p:cNvSpPr>
          <p:nvPr>
            <p:ph type="subTitle" idx="1"/>
          </p:nvPr>
        </p:nvSpPr>
        <p:spPr>
          <a:xfrm>
            <a:off x="2514600" y="4876800"/>
            <a:ext cx="6400800" cy="1752600"/>
          </a:xfrm>
        </p:spPr>
        <p:txBody>
          <a:bodyPr/>
          <a:lstStyle/>
          <a:p>
            <a:pPr algn="r"/>
            <a:r>
              <a:rPr lang="en-US" sz="2800"/>
              <a:t>TS.BS. Nguyễn Hoàng Vũ</a:t>
            </a:r>
          </a:p>
          <a:p>
            <a:pPr algn="r"/>
            <a:r>
              <a:rPr lang="en-US" sz="2800"/>
              <a:t>BM Giải phẫu học</a:t>
            </a:r>
          </a:p>
        </p:txBody>
      </p:sp>
    </p:spTree>
    <p:extLst>
      <p:ext uri="{BB962C8B-B14F-4D97-AF65-F5344CB8AC3E}">
        <p14:creationId xmlns:p14="http://schemas.microsoft.com/office/powerpoint/2010/main" val="344240903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10B23CAF-8340-8E4B-BD92-FE25A3502D66}" type="slidenum">
              <a:rPr lang="en-US" smtClean="0"/>
              <a:pPr eaLnBrk="1" hangingPunct="1">
                <a:defRPr/>
              </a:pPr>
              <a:t>10</a:t>
            </a:fld>
            <a:endParaRPr lang="en-US"/>
          </a:p>
        </p:txBody>
      </p:sp>
      <p:sp>
        <p:nvSpPr>
          <p:cNvPr id="15365" name="Rectangle 3"/>
          <p:cNvSpPr>
            <a:spLocks noGrp="1" noChangeArrowheads="1"/>
          </p:cNvSpPr>
          <p:nvPr>
            <p:ph type="body" idx="1"/>
          </p:nvPr>
        </p:nvSpPr>
        <p:spPr>
          <a:xfrm>
            <a:off x="381000" y="762000"/>
            <a:ext cx="3733800" cy="5334000"/>
          </a:xfrm>
        </p:spPr>
        <p:txBody>
          <a:bodyPr/>
          <a:lstStyle/>
          <a:p>
            <a:pPr marL="0" indent="0" algn="just" eaLnBrk="1" hangingPunct="1">
              <a:buNone/>
            </a:pPr>
            <a:r>
              <a:rPr lang="en-US" dirty="0" err="1">
                <a:solidFill>
                  <a:srgbClr val="FFFF00"/>
                </a:solidFill>
                <a:latin typeface="Arial" charset="0"/>
              </a:rPr>
              <a:t>Bờ</a:t>
            </a:r>
            <a:r>
              <a:rPr lang="en-US" dirty="0">
                <a:solidFill>
                  <a:srgbClr val="FFFF00"/>
                </a:solidFill>
                <a:latin typeface="Arial" charset="0"/>
              </a:rPr>
              <a:t> </a:t>
            </a:r>
            <a:r>
              <a:rPr lang="en-US" dirty="0" err="1">
                <a:solidFill>
                  <a:srgbClr val="FFFF00"/>
                </a:solidFill>
                <a:latin typeface="Arial" charset="0"/>
              </a:rPr>
              <a:t>cong</a:t>
            </a:r>
            <a:r>
              <a:rPr lang="en-US" dirty="0">
                <a:solidFill>
                  <a:srgbClr val="FFFF00"/>
                </a:solidFill>
                <a:latin typeface="Arial" charset="0"/>
              </a:rPr>
              <a:t> </a:t>
            </a:r>
            <a:r>
              <a:rPr lang="en-US" dirty="0" err="1">
                <a:solidFill>
                  <a:srgbClr val="FFFF00"/>
                </a:solidFill>
                <a:latin typeface="Arial" charset="0"/>
              </a:rPr>
              <a:t>nhỏ</a:t>
            </a:r>
            <a:endParaRPr lang="en-US" dirty="0">
              <a:solidFill>
                <a:srgbClr val="FFFF00"/>
              </a:solidFill>
              <a:latin typeface="Arial" charset="0"/>
            </a:endParaRPr>
          </a:p>
          <a:p>
            <a:pPr marL="0" indent="0" algn="just" eaLnBrk="1" hangingPunct="1">
              <a:buNone/>
            </a:pPr>
            <a:r>
              <a:rPr lang="en-US" dirty="0" err="1">
                <a:solidFill>
                  <a:srgbClr val="FFFF00"/>
                </a:solidFill>
                <a:latin typeface="Arial" charset="0"/>
              </a:rPr>
              <a:t>Bơ</a:t>
            </a:r>
            <a:r>
              <a:rPr lang="en-US" dirty="0">
                <a:solidFill>
                  <a:srgbClr val="FFFF00"/>
                </a:solidFill>
                <a:latin typeface="Arial" charset="0"/>
              </a:rPr>
              <a:t>̀ </a:t>
            </a:r>
            <a:r>
              <a:rPr lang="en-US" dirty="0" err="1">
                <a:solidFill>
                  <a:srgbClr val="FFFF00"/>
                </a:solidFill>
                <a:latin typeface="Arial" charset="0"/>
              </a:rPr>
              <a:t>cong</a:t>
            </a:r>
            <a:r>
              <a:rPr lang="en-US" dirty="0">
                <a:solidFill>
                  <a:srgbClr val="FFFF00"/>
                </a:solidFill>
                <a:latin typeface="Arial" charset="0"/>
              </a:rPr>
              <a:t> </a:t>
            </a:r>
            <a:r>
              <a:rPr lang="en-US" dirty="0" err="1">
                <a:solidFill>
                  <a:srgbClr val="FFFF00"/>
                </a:solidFill>
                <a:latin typeface="Arial" charset="0"/>
              </a:rPr>
              <a:t>lớn</a:t>
            </a:r>
            <a:r>
              <a:rPr lang="en-US" dirty="0">
                <a:latin typeface="Arial" charset="0"/>
              </a:rPr>
              <a:t>.</a:t>
            </a:r>
          </a:p>
          <a:p>
            <a:pPr algn="just" eaLnBrk="1" hangingPunct="1">
              <a:buFont typeface="Wingdings" charset="0"/>
              <a:buNone/>
            </a:pPr>
            <a:endParaRPr lang="en-US" dirty="0">
              <a:latin typeface="Arial" charset="0"/>
            </a:endParaRPr>
          </a:p>
          <a:p>
            <a:pPr eaLnBrk="1" hangingPunct="1">
              <a:lnSpc>
                <a:spcPct val="150000"/>
              </a:lnSpc>
              <a:buFontTx/>
              <a:buNone/>
            </a:pPr>
            <a:r>
              <a:rPr lang="en-US" sz="2400" dirty="0">
                <a:solidFill>
                  <a:srgbClr val="4AB5FF"/>
                </a:solidFill>
                <a:latin typeface="Arial" charset="0"/>
              </a:rPr>
              <a:t>	</a:t>
            </a:r>
            <a:r>
              <a:rPr lang="en-US" sz="2400" dirty="0" err="1">
                <a:latin typeface="Arial" charset="0"/>
              </a:rPr>
              <a:t>Giữa phần đứng và phần ngang dạ dày có khuyết góc, tương ứng với góc bờ cong nhỏ bên trong dạ dày.</a:t>
            </a:r>
          </a:p>
          <a:p>
            <a:pPr algn="just" eaLnBrk="1" hangingPunct="1">
              <a:lnSpc>
                <a:spcPct val="150000"/>
              </a:lnSpc>
              <a:buFontTx/>
              <a:buNone/>
            </a:pPr>
            <a:endParaRPr lang="en-US" sz="2400" dirty="0">
              <a:latin typeface="Arial" charset="0"/>
            </a:endParaRPr>
          </a:p>
        </p:txBody>
      </p:sp>
      <p:pic>
        <p:nvPicPr>
          <p:cNvPr id="30725" name="Picture 7"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00200"/>
            <a:ext cx="4572000"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5687FB7B-15E8-9345-8713-1C2CE02EDF64}"/>
              </a:ext>
            </a:extLst>
          </p:cNvPr>
          <p:cNvCxnSpPr/>
          <p:nvPr/>
        </p:nvCxnSpPr>
        <p:spPr>
          <a:xfrm>
            <a:off x="6324600" y="3352800"/>
            <a:ext cx="152400" cy="457200"/>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EEA6CF4-344F-6F47-8757-BBE96052B3D2}"/>
              </a:ext>
            </a:extLst>
          </p:cNvPr>
          <p:cNvCxnSpPr>
            <a:cxnSpLocks/>
          </p:cNvCxnSpPr>
          <p:nvPr/>
        </p:nvCxnSpPr>
        <p:spPr>
          <a:xfrm flipV="1">
            <a:off x="6328410" y="3876675"/>
            <a:ext cx="152400" cy="466725"/>
          </a:xfrm>
          <a:prstGeom prst="straightConnector1">
            <a:avLst/>
          </a:prstGeom>
          <a:ln w="762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365">
                                            <p:txEl>
                                              <p:pRg st="3" end="3"/>
                                            </p:txEl>
                                          </p:spTgt>
                                        </p:tgtEl>
                                        <p:attrNameLst>
                                          <p:attrName>style.visibility</p:attrName>
                                        </p:attrNameLst>
                                      </p:cBhvr>
                                      <p:to>
                                        <p:strVal val="visible"/>
                                      </p:to>
                                    </p:set>
                                    <p:animEffect transition="in" filter="checkerboard(across)">
                                      <p:cBhvr>
                                        <p:cTn id="7" dur="1000"/>
                                        <p:tgtEl>
                                          <p:spTgt spid="153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381000" y="472758"/>
            <a:ext cx="7696200" cy="1431925"/>
          </a:xfrm>
        </p:spPr>
        <p:txBody>
          <a:bodyPr/>
          <a:lstStyle/>
          <a:p>
            <a:pPr eaLnBrk="1" hangingPunct="1"/>
            <a:r>
              <a:rPr lang="en-US" sz="2800">
                <a:solidFill>
                  <a:srgbClr val="FFFF00"/>
                </a:solidFill>
                <a:latin typeface="Verdana" charset="0"/>
              </a:rPr>
              <a:t>Liên quan</a:t>
            </a:r>
          </a:p>
        </p:txBody>
      </p:sp>
      <p:sp>
        <p:nvSpPr>
          <p:cNvPr id="31746" name="Content Placeholder 2"/>
          <p:cNvSpPr>
            <a:spLocks noGrp="1"/>
          </p:cNvSpPr>
          <p:nvPr>
            <p:ph idx="1"/>
          </p:nvPr>
        </p:nvSpPr>
        <p:spPr>
          <a:xfrm>
            <a:off x="914400" y="1600200"/>
            <a:ext cx="3962400" cy="3657600"/>
          </a:xfrm>
        </p:spPr>
        <p:txBody>
          <a:bodyPr/>
          <a:lstStyle/>
          <a:p>
            <a:pPr eaLnBrk="1" hangingPunct="1">
              <a:buFont typeface="Wingdings" charset="0"/>
              <a:buNone/>
            </a:pPr>
            <a:r>
              <a:rPr lang="en-US" sz="2400">
                <a:latin typeface="Arial" charset="0"/>
              </a:rPr>
              <a:t>Dạ dày là tạng di </a:t>
            </a:r>
            <a:r>
              <a:rPr lang="vi-VN" sz="2400">
                <a:latin typeface="Arial" charset="0"/>
              </a:rPr>
              <a:t>đ</a:t>
            </a:r>
            <a:r>
              <a:rPr lang="en-US" sz="2400">
                <a:latin typeface="Arial" charset="0"/>
              </a:rPr>
              <a:t>ộng.</a:t>
            </a:r>
          </a:p>
          <a:p>
            <a:pPr eaLnBrk="1" hangingPunct="1">
              <a:buFont typeface="Wingdings" charset="0"/>
              <a:buNone/>
            </a:pPr>
            <a:r>
              <a:rPr lang="en-US" sz="2400" b="1">
                <a:solidFill>
                  <a:srgbClr val="FFFF00"/>
                </a:solidFill>
                <a:latin typeface="Arial" charset="0"/>
              </a:rPr>
              <a:t>Trước</a:t>
            </a:r>
            <a:r>
              <a:rPr lang="en-US" sz="2400">
                <a:latin typeface="Arial" charset="0"/>
              </a:rPr>
              <a:t>: Gan, cơ hoành, thành bụng trước.</a:t>
            </a: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6C23EA11-611F-534A-9B13-6AB8E8FAE24C}" type="slidenum">
              <a:rPr lang="en-US" smtClean="0"/>
              <a:pPr eaLnBrk="1" hangingPunct="1">
                <a:defRPr/>
              </a:pPr>
              <a:t>11</a:t>
            </a:fld>
            <a:endParaRPr lang="en-US"/>
          </a:p>
        </p:txBody>
      </p:sp>
      <p:pic>
        <p:nvPicPr>
          <p:cNvPr id="31750" name="Picture 7"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524000"/>
            <a:ext cx="2776538"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endParaRPr lang="en-US">
              <a:latin typeface="Verdana"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E4715018-F8D2-E44E-B8C2-CCF0370F682D}" type="slidenum">
              <a:rPr lang="en-US" smtClean="0"/>
              <a:pPr eaLnBrk="1" hangingPunct="1">
                <a:defRPr/>
              </a:pPr>
              <a:t>12</a:t>
            </a:fld>
            <a:endParaRPr lang="en-US"/>
          </a:p>
        </p:txBody>
      </p:sp>
      <p:pic>
        <p:nvPicPr>
          <p:cNvPr id="32773" name="Picture 2" descr="D:\ATLAS\Tieu hoa\gan-dạdà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68500" y="1949450"/>
            <a:ext cx="5588000" cy="4025900"/>
          </a:xfrm>
          <a:no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797754E9-3C5F-F340-BF86-CE464F7B31F5}" type="slidenum">
              <a:rPr lang="en-US" smtClean="0"/>
              <a:pPr eaLnBrk="1" hangingPunct="1">
                <a:defRPr/>
              </a:pPr>
              <a:t>13</a:t>
            </a:fld>
            <a:endParaRPr lang="en-US"/>
          </a:p>
        </p:txBody>
      </p:sp>
      <p:sp>
        <p:nvSpPr>
          <p:cNvPr id="33796" name="Content Placeholder 7"/>
          <p:cNvSpPr>
            <a:spLocks noGrp="1"/>
          </p:cNvSpPr>
          <p:nvPr>
            <p:ph idx="1"/>
          </p:nvPr>
        </p:nvSpPr>
        <p:spPr>
          <a:xfrm>
            <a:off x="838200" y="533400"/>
            <a:ext cx="4038600" cy="5181600"/>
          </a:xfrm>
        </p:spPr>
        <p:txBody>
          <a:bodyPr/>
          <a:lstStyle/>
          <a:p>
            <a:pPr>
              <a:lnSpc>
                <a:spcPct val="150000"/>
              </a:lnSpc>
              <a:buFont typeface="Wingdings" charset="0"/>
              <a:buNone/>
            </a:pPr>
            <a:r>
              <a:rPr lang="en-US" sz="2800" b="1" dirty="0" err="1">
                <a:solidFill>
                  <a:srgbClr val="FFFF00"/>
                </a:solidFill>
                <a:latin typeface="Arial" charset="0"/>
              </a:rPr>
              <a:t>Sau</a:t>
            </a:r>
            <a:r>
              <a:rPr lang="en-US" sz="2800" b="1" dirty="0">
                <a:solidFill>
                  <a:srgbClr val="FFFF00"/>
                </a:solidFill>
                <a:latin typeface="Arial" charset="0"/>
              </a:rPr>
              <a:t>:</a:t>
            </a:r>
            <a:r>
              <a:rPr lang="en-US" sz="2800" dirty="0">
                <a:latin typeface="Arial" charset="0"/>
              </a:rPr>
              <a:t> trụ trái c</a:t>
            </a:r>
            <a:r>
              <a:rPr lang="en-US" sz="2800" dirty="0" err="1">
                <a:latin typeface="Arial" charset="0"/>
              </a:rPr>
              <a:t>ơ</a:t>
            </a:r>
            <a:r>
              <a:rPr lang="en-US" sz="2800" dirty="0">
                <a:latin typeface="Arial" charset="0"/>
              </a:rPr>
              <a:t> </a:t>
            </a:r>
            <a:r>
              <a:rPr lang="en-US" sz="2800" dirty="0" err="1">
                <a:latin typeface="Arial" charset="0"/>
              </a:rPr>
              <a:t>hoành</a:t>
            </a:r>
            <a:r>
              <a:rPr lang="en-US" sz="2800" dirty="0">
                <a:latin typeface="Arial" charset="0"/>
              </a:rPr>
              <a:t>, </a:t>
            </a:r>
            <a:r>
              <a:rPr lang="en-US" sz="2800" dirty="0" err="1">
                <a:latin typeface="Arial" charset="0"/>
              </a:rPr>
              <a:t>lách</a:t>
            </a:r>
            <a:r>
              <a:rPr lang="en-US" sz="2800" dirty="0">
                <a:latin typeface="Arial" charset="0"/>
              </a:rPr>
              <a:t>, </a:t>
            </a:r>
            <a:r>
              <a:rPr lang="en-US" sz="2800" dirty="0" err="1">
                <a:latin typeface="Arial" charset="0"/>
              </a:rPr>
              <a:t>thận</a:t>
            </a:r>
            <a:r>
              <a:rPr lang="en-US" sz="2800" dirty="0">
                <a:latin typeface="Arial" charset="0"/>
              </a:rPr>
              <a:t> </a:t>
            </a:r>
            <a:r>
              <a:rPr lang="en-US" sz="2800" dirty="0" err="1">
                <a:latin typeface="Arial" charset="0"/>
              </a:rPr>
              <a:t>và</a:t>
            </a:r>
            <a:r>
              <a:rPr lang="en-US" sz="2800" dirty="0">
                <a:latin typeface="Arial" charset="0"/>
              </a:rPr>
              <a:t> </a:t>
            </a:r>
            <a:r>
              <a:rPr lang="en-US" sz="2800" dirty="0" err="1">
                <a:latin typeface="Arial" charset="0"/>
              </a:rPr>
              <a:t>tuyến</a:t>
            </a:r>
            <a:r>
              <a:rPr lang="en-US" sz="2800" dirty="0">
                <a:latin typeface="Arial" charset="0"/>
              </a:rPr>
              <a:t> </a:t>
            </a:r>
            <a:r>
              <a:rPr lang="en-US" sz="2800" dirty="0" err="1">
                <a:latin typeface="Arial" charset="0"/>
              </a:rPr>
              <a:t>thượng</a:t>
            </a:r>
            <a:r>
              <a:rPr lang="en-US" sz="2800" dirty="0">
                <a:latin typeface="Arial" charset="0"/>
              </a:rPr>
              <a:t> </a:t>
            </a:r>
            <a:r>
              <a:rPr lang="en-US" sz="2800" dirty="0" err="1">
                <a:latin typeface="Arial" charset="0"/>
              </a:rPr>
              <a:t>thận</a:t>
            </a:r>
            <a:r>
              <a:rPr lang="en-US" sz="2800" dirty="0">
                <a:latin typeface="Arial" charset="0"/>
              </a:rPr>
              <a:t> </a:t>
            </a:r>
            <a:r>
              <a:rPr lang="en-US" sz="2800" dirty="0" err="1">
                <a:latin typeface="Arial" charset="0"/>
              </a:rPr>
              <a:t>trái</a:t>
            </a:r>
            <a:r>
              <a:rPr lang="en-US" sz="2800" dirty="0">
                <a:latin typeface="Arial" charset="0"/>
              </a:rPr>
              <a:t>, </a:t>
            </a:r>
            <a:r>
              <a:rPr lang="en-US" sz="2800" dirty="0" err="1">
                <a:latin typeface="Arial" charset="0"/>
              </a:rPr>
              <a:t>tụy</a:t>
            </a:r>
            <a:r>
              <a:rPr lang="en-US" sz="2800" dirty="0">
                <a:latin typeface="Arial" charset="0"/>
              </a:rPr>
              <a:t>, bó mạch lách, </a:t>
            </a:r>
            <a:r>
              <a:rPr lang="en-US" sz="2800" dirty="0" err="1">
                <a:latin typeface="Arial" charset="0"/>
              </a:rPr>
              <a:t>mạc</a:t>
            </a:r>
            <a:r>
              <a:rPr lang="en-US" sz="2800" dirty="0">
                <a:latin typeface="Arial" charset="0"/>
              </a:rPr>
              <a:t> </a:t>
            </a:r>
            <a:r>
              <a:rPr lang="en-US" sz="2800" dirty="0" err="1">
                <a:latin typeface="Arial" charset="0"/>
              </a:rPr>
              <a:t>treo</a:t>
            </a:r>
            <a:r>
              <a:rPr lang="en-US" sz="2800" dirty="0">
                <a:latin typeface="Arial" charset="0"/>
              </a:rPr>
              <a:t> </a:t>
            </a:r>
            <a:r>
              <a:rPr lang="en-US" sz="2800" dirty="0" err="1">
                <a:latin typeface="Arial" charset="0"/>
              </a:rPr>
              <a:t>kết</a:t>
            </a:r>
            <a:r>
              <a:rPr lang="en-US" sz="2800" dirty="0">
                <a:latin typeface="Arial" charset="0"/>
              </a:rPr>
              <a:t> </a:t>
            </a:r>
            <a:r>
              <a:rPr lang="en-US" sz="2800" dirty="0" err="1">
                <a:latin typeface="Arial" charset="0"/>
              </a:rPr>
              <a:t>tràng</a:t>
            </a:r>
            <a:r>
              <a:rPr lang="en-US" sz="2800" dirty="0">
                <a:latin typeface="Arial" charset="0"/>
              </a:rPr>
              <a:t> </a:t>
            </a:r>
            <a:r>
              <a:rPr lang="en-US" sz="2800" dirty="0" err="1">
                <a:latin typeface="Arial" charset="0"/>
              </a:rPr>
              <a:t>ngang</a:t>
            </a:r>
            <a:r>
              <a:rPr lang="en-US" sz="2800" dirty="0">
                <a:latin typeface="Arial" charset="0"/>
              </a:rPr>
              <a:t>, </a:t>
            </a:r>
            <a:r>
              <a:rPr lang="en-US" sz="2800" dirty="0" err="1">
                <a:latin typeface="Arial" charset="0"/>
              </a:rPr>
              <a:t>kết</a:t>
            </a:r>
            <a:r>
              <a:rPr lang="en-US" sz="2800" dirty="0">
                <a:latin typeface="Arial" charset="0"/>
              </a:rPr>
              <a:t> </a:t>
            </a:r>
            <a:r>
              <a:rPr lang="en-US" sz="2800" dirty="0" err="1">
                <a:latin typeface="Arial" charset="0"/>
              </a:rPr>
              <a:t>tràng</a:t>
            </a:r>
            <a:r>
              <a:rPr lang="en-US" sz="2800" dirty="0">
                <a:latin typeface="Arial" charset="0"/>
              </a:rPr>
              <a:t> </a:t>
            </a:r>
            <a:r>
              <a:rPr lang="en-US" sz="2800" dirty="0" err="1">
                <a:latin typeface="Arial" charset="0"/>
              </a:rPr>
              <a:t>góc</a:t>
            </a:r>
            <a:r>
              <a:rPr lang="en-US" sz="2800" dirty="0">
                <a:latin typeface="Arial" charset="0"/>
              </a:rPr>
              <a:t> </a:t>
            </a:r>
            <a:r>
              <a:rPr lang="en-US" sz="2800" dirty="0" err="1">
                <a:latin typeface="Arial" charset="0"/>
              </a:rPr>
              <a:t>lách</a:t>
            </a:r>
            <a:r>
              <a:rPr lang="en-US" sz="2800" dirty="0">
                <a:latin typeface="Arial" charset="0"/>
              </a:rPr>
              <a:t> (</a:t>
            </a:r>
            <a:r>
              <a:rPr lang="en-US" sz="2800" dirty="0" err="1">
                <a:latin typeface="Arial" charset="0"/>
              </a:rPr>
              <a:t>góc</a:t>
            </a:r>
            <a:r>
              <a:rPr lang="en-US" sz="2800" dirty="0">
                <a:latin typeface="Arial" charset="0"/>
              </a:rPr>
              <a:t> </a:t>
            </a:r>
            <a:r>
              <a:rPr lang="en-US" sz="2800" dirty="0" err="1">
                <a:latin typeface="Arial" charset="0"/>
              </a:rPr>
              <a:t>kết</a:t>
            </a:r>
            <a:r>
              <a:rPr lang="en-US" sz="2800" dirty="0">
                <a:latin typeface="Arial" charset="0"/>
              </a:rPr>
              <a:t> </a:t>
            </a:r>
            <a:r>
              <a:rPr lang="en-US" sz="2800" dirty="0" err="1">
                <a:latin typeface="Arial" charset="0"/>
              </a:rPr>
              <a:t>tràng</a:t>
            </a:r>
            <a:r>
              <a:rPr lang="en-US" sz="2800" dirty="0">
                <a:latin typeface="Arial" charset="0"/>
              </a:rPr>
              <a:t> </a:t>
            </a:r>
            <a:r>
              <a:rPr lang="en-US" sz="2800" dirty="0" err="1">
                <a:latin typeface="Arial" charset="0"/>
              </a:rPr>
              <a:t>trái</a:t>
            </a:r>
            <a:r>
              <a:rPr lang="en-US" sz="2800" dirty="0">
                <a:latin typeface="Arial" charset="0"/>
              </a:rPr>
              <a:t>)</a:t>
            </a:r>
          </a:p>
          <a:p>
            <a:pPr>
              <a:lnSpc>
                <a:spcPct val="150000"/>
              </a:lnSpc>
              <a:buFont typeface="Wingdings" charset="0"/>
              <a:buNone/>
            </a:pPr>
            <a:r>
              <a:rPr lang="en-US" sz="2800" dirty="0">
                <a:latin typeface="Arial" charset="0"/>
              </a:rPr>
              <a:t>	</a:t>
            </a:r>
          </a:p>
        </p:txBody>
      </p:sp>
      <p:pic>
        <p:nvPicPr>
          <p:cNvPr id="33797" name="Picture 3" descr="D:\ATLAS\Tieu hoa\dạdày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143000"/>
            <a:ext cx="2994025"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z="2400" b="0">
                <a:solidFill>
                  <a:schemeClr val="tx1"/>
                </a:solidFill>
                <a:latin typeface="Arial" panose="020B0604020202020204" pitchFamily="34" charset="0"/>
                <a:cs typeface="Arial" panose="020B0604020202020204" pitchFamily="34" charset="0"/>
              </a:rPr>
              <a:t>Bờ cong nhỏ: Mạc nối nhỏ</a:t>
            </a:r>
            <a:br>
              <a:rPr lang="en-US" sz="2400" b="0">
                <a:solidFill>
                  <a:schemeClr val="tx1"/>
                </a:solidFill>
                <a:latin typeface="Arial" panose="020B0604020202020204" pitchFamily="34" charset="0"/>
                <a:cs typeface="Arial" panose="020B0604020202020204" pitchFamily="34" charset="0"/>
              </a:rPr>
            </a:br>
            <a:r>
              <a:rPr lang="en-US" sz="2400" b="0">
                <a:solidFill>
                  <a:schemeClr val="tx1"/>
                </a:solidFill>
                <a:latin typeface="Arial" panose="020B0604020202020204" pitchFamily="34" charset="0"/>
                <a:cs typeface="Arial" panose="020B0604020202020204" pitchFamily="34" charset="0"/>
              </a:rPr>
              <a:t>Bờ cong lớn: mạc nối lớn</a:t>
            </a: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802D0313-90B8-7543-94BE-38FC3F77BFC2}" type="slidenum">
              <a:rPr lang="en-US" smtClean="0"/>
              <a:pPr eaLnBrk="1" hangingPunct="1">
                <a:defRPr/>
              </a:pPr>
              <a:t>14</a:t>
            </a:fld>
            <a:endParaRPr lang="en-US"/>
          </a:p>
        </p:txBody>
      </p:sp>
      <p:pic>
        <p:nvPicPr>
          <p:cNvPr id="34821" name="Picture 2" descr="D:\ATLAS\Tieu hoa\gan-dạdày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68500" y="1949450"/>
            <a:ext cx="5588000" cy="4025900"/>
          </a:xfrm>
          <a:no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checkerboard(across)">
                                      <p:cBhvr>
                                        <p:cTn id="7" dur="10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endParaRPr lang="en-US">
              <a:latin typeface="Verdana"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B0385BF6-1336-F846-86BE-4DA699DA0838}" type="slidenum">
              <a:rPr lang="en-US" smtClean="0"/>
              <a:pPr eaLnBrk="1" hangingPunct="1">
                <a:defRPr/>
              </a:pPr>
              <a:t>15</a:t>
            </a:fld>
            <a:endParaRPr lang="en-US"/>
          </a:p>
        </p:txBody>
      </p:sp>
      <p:pic>
        <p:nvPicPr>
          <p:cNvPr id="35845" name="Picture 2" descr="D:\ATLAS\Tieu hoa\dạdày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68500" y="1873250"/>
            <a:ext cx="5588000" cy="4178300"/>
          </a:xfrm>
          <a:no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endParaRPr lang="en-US">
              <a:latin typeface="Verdana"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2035FCA7-0888-C04B-864C-327936ED8572}" type="slidenum">
              <a:rPr lang="en-US" smtClean="0"/>
              <a:pPr eaLnBrk="1" hangingPunct="1">
                <a:defRPr/>
              </a:pPr>
              <a:t>16</a:t>
            </a:fld>
            <a:endParaRPr lang="en-US"/>
          </a:p>
        </p:txBody>
      </p:sp>
      <p:pic>
        <p:nvPicPr>
          <p:cNvPr id="37893" name="Picture 2" descr="D:\ATLAS\Phucmac\phucmac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990600"/>
            <a:ext cx="6226175" cy="4451350"/>
          </a:xfrm>
          <a:noFill/>
        </p:spPr>
      </p:pic>
      <p:sp>
        <p:nvSpPr>
          <p:cNvPr id="8" name="TextBox 7"/>
          <p:cNvSpPr txBox="1"/>
          <p:nvPr/>
        </p:nvSpPr>
        <p:spPr>
          <a:xfrm>
            <a:off x="5638800" y="3897313"/>
            <a:ext cx="990600" cy="369887"/>
          </a:xfrm>
          <a:prstGeom prst="rect">
            <a:avLst/>
          </a:prstGeom>
          <a:noFill/>
        </p:spPr>
        <p:txBody>
          <a:bodyPr>
            <a:spAutoFit/>
          </a:bodyPr>
          <a:lstStyle/>
          <a:p>
            <a:pPr>
              <a:defRPr/>
            </a:pPr>
            <a:r>
              <a:rPr lang="en-US" b="1" dirty="0" err="1">
                <a:solidFill>
                  <a:schemeClr val="bg2"/>
                </a:solidFill>
                <a:latin typeface="+mn-lt"/>
                <a:ea typeface="+mn-ea"/>
                <a:cs typeface="Arial" charset="0"/>
              </a:rPr>
              <a:t>Da</a:t>
            </a:r>
            <a:r>
              <a:rPr lang="en-US" b="1" dirty="0">
                <a:solidFill>
                  <a:schemeClr val="bg2"/>
                </a:solidFill>
                <a:latin typeface="+mn-lt"/>
                <a:ea typeface="+mn-ea"/>
                <a:cs typeface="Arial" charset="0"/>
              </a:rPr>
              <a:t>̣ </a:t>
            </a:r>
            <a:r>
              <a:rPr lang="en-US" b="1" dirty="0" err="1">
                <a:solidFill>
                  <a:schemeClr val="bg2"/>
                </a:solidFill>
                <a:latin typeface="+mn-lt"/>
                <a:ea typeface="+mn-ea"/>
                <a:cs typeface="Arial" charset="0"/>
              </a:rPr>
              <a:t>dày</a:t>
            </a:r>
            <a:endParaRPr lang="en-US" b="1" dirty="0">
              <a:solidFill>
                <a:schemeClr val="bg2"/>
              </a:solidFill>
              <a:latin typeface="+mn-lt"/>
              <a:ea typeface="+mn-ea"/>
              <a:cs typeface="Arial" charset="0"/>
            </a:endParaRPr>
          </a:p>
        </p:txBody>
      </p:sp>
      <p:sp>
        <p:nvSpPr>
          <p:cNvPr id="9" name="TextBox 8"/>
          <p:cNvSpPr txBox="1"/>
          <p:nvPr/>
        </p:nvSpPr>
        <p:spPr>
          <a:xfrm>
            <a:off x="5562600" y="2373313"/>
            <a:ext cx="990600" cy="369887"/>
          </a:xfrm>
          <a:prstGeom prst="rect">
            <a:avLst/>
          </a:prstGeom>
          <a:noFill/>
        </p:spPr>
        <p:txBody>
          <a:bodyPr>
            <a:spAutoFit/>
          </a:bodyPr>
          <a:lstStyle/>
          <a:p>
            <a:pPr>
              <a:defRPr/>
            </a:pPr>
            <a:r>
              <a:rPr lang="en-US" b="1" dirty="0" err="1">
                <a:solidFill>
                  <a:schemeClr val="accent6">
                    <a:lumMod val="75000"/>
                  </a:schemeClr>
                </a:solidFill>
                <a:latin typeface="+mn-lt"/>
                <a:ea typeface="+mn-ea"/>
                <a:cs typeface="Arial" charset="0"/>
              </a:rPr>
              <a:t>Thận</a:t>
            </a:r>
            <a:r>
              <a:rPr lang="en-US" b="1" dirty="0">
                <a:solidFill>
                  <a:schemeClr val="accent6">
                    <a:lumMod val="75000"/>
                  </a:schemeClr>
                </a:solidFill>
                <a:latin typeface="+mn-lt"/>
                <a:ea typeface="+mn-ea"/>
                <a:cs typeface="Arial" charset="0"/>
              </a:rPr>
              <a:t> T</a:t>
            </a:r>
          </a:p>
        </p:txBody>
      </p:sp>
      <p:sp>
        <p:nvSpPr>
          <p:cNvPr id="12" name="TextBox 11"/>
          <p:cNvSpPr txBox="1"/>
          <p:nvPr/>
        </p:nvSpPr>
        <p:spPr>
          <a:xfrm>
            <a:off x="2971800" y="2057400"/>
            <a:ext cx="990600" cy="369888"/>
          </a:xfrm>
          <a:prstGeom prst="rect">
            <a:avLst/>
          </a:prstGeom>
          <a:noFill/>
        </p:spPr>
        <p:txBody>
          <a:bodyPr>
            <a:spAutoFit/>
          </a:bodyPr>
          <a:lstStyle/>
          <a:p>
            <a:pPr>
              <a:defRPr/>
            </a:pPr>
            <a:r>
              <a:rPr lang="en-US" b="1" dirty="0" err="1">
                <a:solidFill>
                  <a:schemeClr val="accent6">
                    <a:lumMod val="75000"/>
                  </a:schemeClr>
                </a:solidFill>
                <a:latin typeface="+mn-lt"/>
                <a:ea typeface="+mn-ea"/>
                <a:cs typeface="Arial" charset="0"/>
              </a:rPr>
              <a:t>Thận</a:t>
            </a:r>
            <a:r>
              <a:rPr lang="en-US" b="1" dirty="0">
                <a:solidFill>
                  <a:schemeClr val="accent6">
                    <a:lumMod val="75000"/>
                  </a:schemeClr>
                </a:solidFill>
                <a:latin typeface="+mn-lt"/>
                <a:ea typeface="+mn-ea"/>
                <a:cs typeface="Arial" charset="0"/>
              </a:rPr>
              <a:t> P</a:t>
            </a:r>
          </a:p>
        </p:txBody>
      </p:sp>
      <p:sp>
        <p:nvSpPr>
          <p:cNvPr id="13" name="TextBox 12"/>
          <p:cNvSpPr txBox="1"/>
          <p:nvPr/>
        </p:nvSpPr>
        <p:spPr>
          <a:xfrm>
            <a:off x="6629400" y="2438400"/>
            <a:ext cx="990600" cy="369888"/>
          </a:xfrm>
          <a:prstGeom prst="rect">
            <a:avLst/>
          </a:prstGeom>
          <a:noFill/>
        </p:spPr>
        <p:txBody>
          <a:bodyPr>
            <a:spAutoFit/>
          </a:bodyPr>
          <a:lstStyle/>
          <a:p>
            <a:pPr>
              <a:defRPr/>
            </a:pPr>
            <a:r>
              <a:rPr lang="en-US" b="1" dirty="0" err="1">
                <a:solidFill>
                  <a:schemeClr val="accent6">
                    <a:lumMod val="75000"/>
                  </a:schemeClr>
                </a:solidFill>
                <a:latin typeface="+mn-lt"/>
                <a:ea typeface="+mn-ea"/>
                <a:cs typeface="Arial" charset="0"/>
              </a:rPr>
              <a:t>lách</a:t>
            </a:r>
            <a:endParaRPr lang="en-US" b="1" dirty="0">
              <a:solidFill>
                <a:schemeClr val="accent6">
                  <a:lumMod val="75000"/>
                </a:schemeClr>
              </a:solidFill>
              <a:latin typeface="+mn-lt"/>
              <a:ea typeface="+mn-ea"/>
              <a:cs typeface="Arial" charset="0"/>
            </a:endParaRPr>
          </a:p>
        </p:txBody>
      </p:sp>
      <p:sp>
        <p:nvSpPr>
          <p:cNvPr id="15" name="TextBox 14"/>
          <p:cNvSpPr txBox="1"/>
          <p:nvPr/>
        </p:nvSpPr>
        <p:spPr>
          <a:xfrm>
            <a:off x="2819400" y="3048000"/>
            <a:ext cx="914400" cy="400050"/>
          </a:xfrm>
          <a:prstGeom prst="rect">
            <a:avLst/>
          </a:prstGeom>
          <a:noFill/>
        </p:spPr>
        <p:txBody>
          <a:bodyPr>
            <a:spAutoFit/>
          </a:bodyPr>
          <a:lstStyle/>
          <a:p>
            <a:pPr>
              <a:defRPr/>
            </a:pPr>
            <a:r>
              <a:rPr lang="en-US" sz="2000" b="1" dirty="0" err="1">
                <a:solidFill>
                  <a:schemeClr val="bg1">
                    <a:lumMod val="60000"/>
                    <a:lumOff val="40000"/>
                  </a:schemeClr>
                </a:solidFill>
                <a:latin typeface="+mn-lt"/>
                <a:ea typeface="+mn-ea"/>
                <a:cs typeface="Arial" charset="0"/>
              </a:rPr>
              <a:t>gan</a:t>
            </a:r>
            <a:endParaRPr lang="en-US" sz="2000" b="1" dirty="0">
              <a:solidFill>
                <a:schemeClr val="bg1">
                  <a:lumMod val="60000"/>
                  <a:lumOff val="40000"/>
                </a:schemeClr>
              </a:solidFill>
              <a:latin typeface="+mn-lt"/>
              <a:ea typeface="+mn-ea"/>
              <a:cs typeface="Arial" charset="0"/>
            </a:endParaRPr>
          </a:p>
        </p:txBody>
      </p:sp>
      <p:sp>
        <p:nvSpPr>
          <p:cNvPr id="16" name="TextBox 15"/>
          <p:cNvSpPr txBox="1"/>
          <p:nvPr/>
        </p:nvSpPr>
        <p:spPr>
          <a:xfrm>
            <a:off x="4572000" y="3429000"/>
            <a:ext cx="914400" cy="400050"/>
          </a:xfrm>
          <a:prstGeom prst="rect">
            <a:avLst/>
          </a:prstGeom>
          <a:noFill/>
        </p:spPr>
        <p:txBody>
          <a:bodyPr>
            <a:spAutoFit/>
          </a:bodyPr>
          <a:lstStyle/>
          <a:p>
            <a:pPr>
              <a:defRPr/>
            </a:pPr>
            <a:r>
              <a:rPr lang="en-US" sz="2000" b="1" dirty="0" err="1">
                <a:solidFill>
                  <a:schemeClr val="bg1">
                    <a:lumMod val="60000"/>
                    <a:lumOff val="40000"/>
                  </a:schemeClr>
                </a:solidFill>
                <a:latin typeface="+mn-lt"/>
                <a:ea typeface="+mn-ea"/>
                <a:cs typeface="Arial" charset="0"/>
              </a:rPr>
              <a:t>tụy</a:t>
            </a:r>
            <a:endParaRPr lang="en-US" sz="2000" b="1" dirty="0">
              <a:solidFill>
                <a:schemeClr val="bg1">
                  <a:lumMod val="60000"/>
                  <a:lumOff val="40000"/>
                </a:schemeClr>
              </a:solidFill>
              <a:latin typeface="+mn-lt"/>
              <a:ea typeface="+mn-ea"/>
              <a:cs typeface="Arial" charset="0"/>
            </a:endParaRPr>
          </a:p>
        </p:txBody>
      </p:sp>
      <p:sp>
        <p:nvSpPr>
          <p:cNvPr id="17" name="TextBox 16"/>
          <p:cNvSpPr txBox="1"/>
          <p:nvPr/>
        </p:nvSpPr>
        <p:spPr>
          <a:xfrm>
            <a:off x="838200" y="1447800"/>
            <a:ext cx="914400" cy="1016000"/>
          </a:xfrm>
          <a:prstGeom prst="rect">
            <a:avLst/>
          </a:prstGeom>
          <a:noFill/>
        </p:spPr>
        <p:txBody>
          <a:bodyPr>
            <a:spAutoFit/>
          </a:bodyPr>
          <a:lstStyle/>
          <a:p>
            <a:pPr>
              <a:defRPr/>
            </a:pPr>
            <a:r>
              <a:rPr lang="en-US" sz="2000" b="1" dirty="0" err="1">
                <a:latin typeface="+mn-lt"/>
                <a:ea typeface="+mn-ea"/>
                <a:cs typeface="Arial" charset="0"/>
              </a:rPr>
              <a:t>Túi</a:t>
            </a:r>
            <a:r>
              <a:rPr lang="en-US" sz="2000" b="1" dirty="0">
                <a:latin typeface="+mn-lt"/>
                <a:ea typeface="+mn-ea"/>
                <a:cs typeface="Arial" charset="0"/>
              </a:rPr>
              <a:t> </a:t>
            </a:r>
            <a:r>
              <a:rPr lang="en-US" sz="2000" b="1" dirty="0" err="1">
                <a:latin typeface="+mn-lt"/>
                <a:ea typeface="+mn-ea"/>
                <a:cs typeface="Arial" charset="0"/>
              </a:rPr>
              <a:t>mạc</a:t>
            </a:r>
            <a:r>
              <a:rPr lang="en-US" sz="2000" b="1" dirty="0">
                <a:latin typeface="+mn-lt"/>
                <a:ea typeface="+mn-ea"/>
                <a:cs typeface="Arial" charset="0"/>
              </a:rPr>
              <a:t> </a:t>
            </a:r>
            <a:r>
              <a:rPr lang="en-US" sz="2000" b="1" dirty="0" err="1">
                <a:latin typeface="+mn-lt"/>
                <a:ea typeface="+mn-ea"/>
                <a:cs typeface="Arial" charset="0"/>
              </a:rPr>
              <a:t>nối</a:t>
            </a:r>
            <a:endParaRPr lang="en-US" sz="2000" b="1" dirty="0">
              <a:latin typeface="+mn-lt"/>
              <a:ea typeface="+mn-ea"/>
              <a:cs typeface="Arial" charset="0"/>
            </a:endParaRPr>
          </a:p>
        </p:txBody>
      </p:sp>
      <p:cxnSp>
        <p:nvCxnSpPr>
          <p:cNvPr id="19" name="Straight Arrow Connector 18"/>
          <p:cNvCxnSpPr/>
          <p:nvPr/>
        </p:nvCxnSpPr>
        <p:spPr>
          <a:xfrm>
            <a:off x="1600200" y="1981200"/>
            <a:ext cx="3276600" cy="2057400"/>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0" y="4038600"/>
            <a:ext cx="2971800" cy="76200"/>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04875" y="3554413"/>
            <a:ext cx="914400" cy="1016000"/>
          </a:xfrm>
          <a:prstGeom prst="rect">
            <a:avLst/>
          </a:prstGeom>
          <a:noFill/>
        </p:spPr>
        <p:txBody>
          <a:bodyPr>
            <a:spAutoFit/>
          </a:bodyPr>
          <a:lstStyle/>
          <a:p>
            <a:pPr>
              <a:defRPr/>
            </a:pPr>
            <a:r>
              <a:rPr lang="en-US" sz="2000" b="1" dirty="0" err="1">
                <a:latin typeface="+mn-lt"/>
                <a:ea typeface="+mn-ea"/>
                <a:cs typeface="Arial" charset="0"/>
              </a:rPr>
              <a:t>mạc</a:t>
            </a:r>
            <a:r>
              <a:rPr lang="en-US" sz="2000" b="1" dirty="0">
                <a:latin typeface="+mn-lt"/>
                <a:ea typeface="+mn-ea"/>
                <a:cs typeface="Arial" charset="0"/>
              </a:rPr>
              <a:t> </a:t>
            </a:r>
            <a:r>
              <a:rPr lang="en-US" sz="2000" b="1" dirty="0" err="1">
                <a:latin typeface="+mn-lt"/>
                <a:ea typeface="+mn-ea"/>
                <a:cs typeface="Arial" charset="0"/>
              </a:rPr>
              <a:t>nối</a:t>
            </a:r>
            <a:r>
              <a:rPr lang="en-US" sz="2000" b="1" dirty="0">
                <a:latin typeface="+mn-lt"/>
                <a:ea typeface="+mn-ea"/>
                <a:cs typeface="Arial" charset="0"/>
              </a:rPr>
              <a:t> </a:t>
            </a:r>
            <a:r>
              <a:rPr lang="en-US" sz="2000" b="1" dirty="0" err="1">
                <a:latin typeface="+mn-lt"/>
                <a:ea typeface="+mn-ea"/>
                <a:cs typeface="Arial" charset="0"/>
              </a:rPr>
              <a:t>nho</a:t>
            </a:r>
            <a:r>
              <a:rPr lang="en-US" sz="2000" b="1" dirty="0">
                <a:latin typeface="+mn-lt"/>
                <a:ea typeface="+mn-ea"/>
                <a:cs typeface="Arial" charset="0"/>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a:xfrm>
            <a:off x="533400" y="381000"/>
            <a:ext cx="4495800" cy="5715000"/>
          </a:xfrm>
        </p:spPr>
        <p:txBody>
          <a:bodyPr/>
          <a:lstStyle/>
          <a:p>
            <a:pPr marL="0" indent="0">
              <a:buNone/>
            </a:pPr>
            <a:r>
              <a:rPr lang="en-US" sz="2400" b="1">
                <a:solidFill>
                  <a:srgbClr val="FFFF00"/>
                </a:solidFill>
                <a:latin typeface="Arial" charset="0"/>
              </a:rPr>
              <a:t>Lớp cơ: </a:t>
            </a:r>
            <a:r>
              <a:rPr lang="en-US" sz="2400">
                <a:latin typeface="Arial" charset="0"/>
              </a:rPr>
              <a:t>3 tầng, từ ngoài vào trong:</a:t>
            </a:r>
          </a:p>
          <a:p>
            <a:pPr>
              <a:buFont typeface="Wingdings" charset="0"/>
              <a:buNone/>
            </a:pPr>
            <a:r>
              <a:rPr lang="en-US" sz="2400">
                <a:latin typeface="Arial" charset="0"/>
              </a:rPr>
              <a:t>	- Cơ dọc:</a:t>
            </a:r>
          </a:p>
          <a:p>
            <a:pPr>
              <a:buFont typeface="Wingdings" charset="0"/>
              <a:buNone/>
            </a:pPr>
            <a:r>
              <a:rPr lang="en-US" sz="2400">
                <a:latin typeface="Arial" charset="0"/>
              </a:rPr>
              <a:t>	- Cơ vòng: Lớp cơ chính của thành dạ dày, liên tục từ thực quản đến môn vị, tạo thành cơ thắt môn vị.</a:t>
            </a:r>
          </a:p>
          <a:p>
            <a:pPr>
              <a:buFont typeface="Wingdings" charset="0"/>
              <a:buNone/>
            </a:pPr>
            <a:r>
              <a:rPr lang="en-US" sz="2400">
                <a:latin typeface="Arial" charset="0"/>
              </a:rPr>
              <a:t>	- Cơ chéo: Chủ yếu ở thân vị và tâm vị.</a:t>
            </a:r>
          </a:p>
          <a:p>
            <a:pPr>
              <a:buFont typeface="Wingdings" charset="0"/>
              <a:buNone/>
            </a:pPr>
            <a:r>
              <a:rPr lang="en-US" sz="2400">
                <a:latin typeface="Arial" charset="0"/>
              </a:rPr>
              <a:t>		</a:t>
            </a:r>
          </a:p>
          <a:p>
            <a:pPr>
              <a:buFont typeface="Wingdings" charset="0"/>
              <a:buNone/>
            </a:pPr>
            <a:endParaRPr lang="en-US" sz="2400">
              <a:latin typeface="Arial"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ABEA02D5-3290-5740-94D0-1F19AC6E9757}" type="slidenum">
              <a:rPr lang="en-US" smtClean="0"/>
              <a:pPr eaLnBrk="1" hangingPunct="1">
                <a:defRPr/>
              </a:pPr>
              <a:t>17</a:t>
            </a:fld>
            <a:endParaRPr lang="en-US"/>
          </a:p>
        </p:txBody>
      </p:sp>
      <p:pic>
        <p:nvPicPr>
          <p:cNvPr id="25606" name="Picture 2" descr="D:\ATLAS SOBOTA\TIÊUHÓA\dạdày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075" y="111125"/>
            <a:ext cx="3113088" cy="321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7" name="Picture 4" descr="D:\ATLAS SOBOTA\TIÊUHÓA\dạdày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75" y="3248025"/>
            <a:ext cx="3124200" cy="319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ox(out)">
                                      <p:cBhvr>
                                        <p:cTn id="7" dur="1000"/>
                                        <p:tgtEl>
                                          <p:spTgt spid="25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607"/>
                                        </p:tgtEl>
                                        <p:attrNameLst>
                                          <p:attrName>style.visibility</p:attrName>
                                        </p:attrNameLst>
                                      </p:cBhvr>
                                      <p:to>
                                        <p:strVal val="visible"/>
                                      </p:to>
                                    </p:set>
                                    <p:animEffect transition="in" filter="checkerboard(across)">
                                      <p:cBhvr>
                                        <p:cTn id="12"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292100" y="1104900"/>
            <a:ext cx="7696200" cy="1436688"/>
          </a:xfrm>
        </p:spPr>
        <p:txBody>
          <a:bodyPr/>
          <a:lstStyle/>
          <a:p>
            <a:pPr>
              <a:buFont typeface="Wingdings" charset="0"/>
              <a:buNone/>
            </a:pPr>
            <a:r>
              <a:rPr lang="en-US" sz="2800" b="1">
                <a:solidFill>
                  <a:srgbClr val="FFFF00"/>
                </a:solidFill>
                <a:latin typeface="Arial" charset="0"/>
              </a:rPr>
              <a:t>Động mạch dạ dày</a:t>
            </a:r>
            <a:endParaRPr lang="en-US" sz="2800">
              <a:solidFill>
                <a:srgbClr val="FFFF00"/>
              </a:solidFill>
              <a:latin typeface="Arial" charset="0"/>
            </a:endParaRPr>
          </a:p>
          <a:p>
            <a:pPr>
              <a:buFont typeface="Wingdings" charset="0"/>
              <a:buNone/>
            </a:pPr>
            <a:r>
              <a:rPr lang="en-US" sz="2000">
                <a:latin typeface="Arial" charset="0"/>
              </a:rPr>
              <a:t>Chủ yếu từ  ĐM thân tạng</a:t>
            </a:r>
            <a:r>
              <a:rPr lang="en-US" sz="2400">
                <a:latin typeface="Arial" charset="0"/>
              </a:rPr>
              <a:t> và tập trung ở 2 bờ cong</a:t>
            </a:r>
          </a:p>
          <a:p>
            <a:pPr>
              <a:buFont typeface="Wingdings" charset="0"/>
              <a:buNone/>
            </a:pPr>
            <a:endParaRPr lang="en-US">
              <a:latin typeface="Arial"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latin typeface="+mn-lt"/>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29D7517E-5E1E-0E46-9747-AFFBEB2710FA}" type="slidenum">
              <a:rPr lang="en-US" smtClean="0">
                <a:latin typeface="+mn-lt"/>
              </a:rPr>
              <a:pPr eaLnBrk="1" hangingPunct="1">
                <a:defRPr/>
              </a:pPr>
              <a:t>18</a:t>
            </a:fld>
            <a:endParaRPr lang="en-US">
              <a:latin typeface="+mn-lt"/>
            </a:endParaRPr>
          </a:p>
        </p:txBody>
      </p:sp>
      <p:pic>
        <p:nvPicPr>
          <p:cNvPr id="29703" name="Picture 3" descr="D:\ATLAS\Tieu hoa\DMthanta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655888"/>
            <a:ext cx="4495800" cy="3592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0" name="Straight Connector 9"/>
          <p:cNvCxnSpPr/>
          <p:nvPr/>
        </p:nvCxnSpPr>
        <p:spPr>
          <a:xfrm flipV="1">
            <a:off x="4749800" y="2400300"/>
            <a:ext cx="2413000" cy="1320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705" name="TextBox 10"/>
          <p:cNvSpPr txBox="1">
            <a:spLocks noChangeArrowheads="1"/>
          </p:cNvSpPr>
          <p:nvPr/>
        </p:nvSpPr>
        <p:spPr bwMode="auto">
          <a:xfrm>
            <a:off x="7010400" y="2133600"/>
            <a:ext cx="175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trái</a:t>
            </a:r>
          </a:p>
        </p:txBody>
      </p:sp>
      <p:cxnSp>
        <p:nvCxnSpPr>
          <p:cNvPr id="14" name="Straight Connector 13"/>
          <p:cNvCxnSpPr/>
          <p:nvPr/>
        </p:nvCxnSpPr>
        <p:spPr>
          <a:xfrm rot="10800000">
            <a:off x="2311400" y="3492500"/>
            <a:ext cx="1828800" cy="711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707" name="TextBox 15"/>
          <p:cNvSpPr txBox="1">
            <a:spLocks noChangeArrowheads="1"/>
          </p:cNvSpPr>
          <p:nvPr/>
        </p:nvSpPr>
        <p:spPr bwMode="auto">
          <a:xfrm>
            <a:off x="838200" y="3113088"/>
            <a:ext cx="17526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gan chung</a:t>
            </a:r>
          </a:p>
        </p:txBody>
      </p:sp>
      <p:sp>
        <p:nvSpPr>
          <p:cNvPr id="29708" name="TextBox 16"/>
          <p:cNvSpPr txBox="1">
            <a:spLocks noChangeArrowheads="1"/>
          </p:cNvSpPr>
          <p:nvPr/>
        </p:nvSpPr>
        <p:spPr bwMode="auto">
          <a:xfrm>
            <a:off x="7239000" y="2732088"/>
            <a:ext cx="10668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lách</a:t>
            </a:r>
          </a:p>
        </p:txBody>
      </p:sp>
      <p:cxnSp>
        <p:nvCxnSpPr>
          <p:cNvPr id="18" name="Straight Connector 17"/>
          <p:cNvCxnSpPr/>
          <p:nvPr/>
        </p:nvCxnSpPr>
        <p:spPr>
          <a:xfrm flipV="1">
            <a:off x="4648200" y="3036888"/>
            <a:ext cx="2667000" cy="1166812"/>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checkerboard(across)">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diamond(out)">
                                      <p:cBhvr>
                                        <p:cTn id="17" dur="500"/>
                                        <p:tgtEl>
                                          <p:spTgt spid="29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7"/>
                                        </p:tgtEl>
                                        <p:attrNameLst>
                                          <p:attrName>style.visibility</p:attrName>
                                        </p:attrNameLst>
                                      </p:cBhvr>
                                      <p:to>
                                        <p:strVal val="visible"/>
                                      </p:to>
                                    </p:set>
                                    <p:animEffect transition="in" filter="blinds(horizontal)">
                                      <p:cBhvr>
                                        <p:cTn id="22" dur="500"/>
                                        <p:tgtEl>
                                          <p:spTgt spid="29707"/>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par>
                          <p:cTn id="32" fill="hold" nodeType="afterGroup">
                            <p:stCondLst>
                              <p:cond delay="500"/>
                            </p:stCondLst>
                            <p:childTnLst>
                              <p:par>
                                <p:cTn id="33" presetID="5" presetClass="entr" presetSubtype="10" fill="hold" grpId="0"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checkerboard(across)">
                                      <p:cBhvr>
                                        <p:cTn id="35" dur="500"/>
                                        <p:tgtEl>
                                          <p:spTgt spid="2970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8"/>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05" grpId="0" autoUpdateAnimBg="0"/>
      <p:bldP spid="29707" grpId="0" autoUpdateAnimBg="0"/>
      <p:bldP spid="2970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a:spLocks noGrp="1"/>
          </p:cNvSpPr>
          <p:nvPr>
            <p:ph idx="1"/>
          </p:nvPr>
        </p:nvSpPr>
        <p:spPr>
          <a:xfrm>
            <a:off x="914400" y="457200"/>
            <a:ext cx="7696200" cy="5638800"/>
          </a:xfrm>
        </p:spPr>
        <p:txBody>
          <a:bodyPr/>
          <a:lstStyle/>
          <a:p>
            <a:pPr algn="ctr">
              <a:buFont typeface="Wingdings" charset="0"/>
              <a:buNone/>
            </a:pPr>
            <a:r>
              <a:rPr lang="en-US" sz="2800" b="1">
                <a:latin typeface="Arial" charset="0"/>
              </a:rPr>
              <a:t>ĐM THÂN TẠNG</a:t>
            </a: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latin typeface="+mn-lt"/>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81E79AD9-5AD6-EB47-929D-7041083FD7A8}" type="slidenum">
              <a:rPr lang="en-US" smtClean="0">
                <a:latin typeface="+mn-lt"/>
              </a:rPr>
              <a:pPr eaLnBrk="1" hangingPunct="1">
                <a:defRPr/>
              </a:pPr>
              <a:t>19</a:t>
            </a:fld>
            <a:endParaRPr lang="en-US">
              <a:latin typeface="+mn-lt"/>
            </a:endParaRPr>
          </a:p>
        </p:txBody>
      </p:sp>
      <p:cxnSp>
        <p:nvCxnSpPr>
          <p:cNvPr id="8" name="Straight Connector 7"/>
          <p:cNvCxnSpPr/>
          <p:nvPr/>
        </p:nvCxnSpPr>
        <p:spPr>
          <a:xfrm rot="10800000" flipV="1">
            <a:off x="1752600" y="1066800"/>
            <a:ext cx="2667000" cy="609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1676400"/>
            <a:ext cx="2057400" cy="369888"/>
          </a:xfrm>
          <a:prstGeom prst="rect">
            <a:avLst/>
          </a:prstGeom>
          <a:noFill/>
        </p:spPr>
        <p:txBody>
          <a:bodyPr>
            <a:spAutoFit/>
          </a:bodyPr>
          <a:lstStyle/>
          <a:p>
            <a:pPr>
              <a:defRPr/>
            </a:pPr>
            <a:r>
              <a:rPr lang="en-US" b="1" dirty="0">
                <a:solidFill>
                  <a:schemeClr val="accent1">
                    <a:lumMod val="60000"/>
                    <a:lumOff val="40000"/>
                  </a:schemeClr>
                </a:solidFill>
                <a:latin typeface="+mn-lt"/>
                <a:ea typeface="+mn-ea"/>
                <a:cs typeface="Arial" charset="0"/>
              </a:rPr>
              <a:t>ĐM GAN CHUNG</a:t>
            </a:r>
          </a:p>
        </p:txBody>
      </p:sp>
      <p:sp>
        <p:nvSpPr>
          <p:cNvPr id="10" name="TextBox 9"/>
          <p:cNvSpPr txBox="1"/>
          <p:nvPr/>
        </p:nvSpPr>
        <p:spPr>
          <a:xfrm>
            <a:off x="3900488" y="1676400"/>
            <a:ext cx="1662112" cy="369888"/>
          </a:xfrm>
          <a:prstGeom prst="rect">
            <a:avLst/>
          </a:prstGeom>
          <a:noFill/>
        </p:spPr>
        <p:txBody>
          <a:bodyPr>
            <a:spAutoFit/>
          </a:bodyPr>
          <a:lstStyle/>
          <a:p>
            <a:pPr>
              <a:defRPr/>
            </a:pPr>
            <a:r>
              <a:rPr lang="en-US" b="1" dirty="0">
                <a:solidFill>
                  <a:schemeClr val="accent1">
                    <a:lumMod val="60000"/>
                    <a:lumOff val="40000"/>
                  </a:schemeClr>
                </a:solidFill>
                <a:latin typeface="+mn-lt"/>
                <a:ea typeface="+mn-ea"/>
                <a:cs typeface="Arial" charset="0"/>
              </a:rPr>
              <a:t>ĐM VỊ TRÁI</a:t>
            </a:r>
          </a:p>
        </p:txBody>
      </p:sp>
      <p:sp>
        <p:nvSpPr>
          <p:cNvPr id="11" name="TextBox 10"/>
          <p:cNvSpPr txBox="1"/>
          <p:nvPr/>
        </p:nvSpPr>
        <p:spPr>
          <a:xfrm>
            <a:off x="6477000" y="1676400"/>
            <a:ext cx="1447800" cy="369888"/>
          </a:xfrm>
          <a:prstGeom prst="rect">
            <a:avLst/>
          </a:prstGeom>
          <a:noFill/>
        </p:spPr>
        <p:txBody>
          <a:bodyPr>
            <a:spAutoFit/>
          </a:bodyPr>
          <a:lstStyle/>
          <a:p>
            <a:pPr>
              <a:defRPr/>
            </a:pPr>
            <a:r>
              <a:rPr lang="en-US" b="1" dirty="0">
                <a:solidFill>
                  <a:schemeClr val="accent1">
                    <a:lumMod val="60000"/>
                    <a:lumOff val="40000"/>
                  </a:schemeClr>
                </a:solidFill>
                <a:latin typeface="+mn-lt"/>
                <a:ea typeface="+mn-ea"/>
                <a:cs typeface="Arial" charset="0"/>
              </a:rPr>
              <a:t>ĐM LÁCH</a:t>
            </a:r>
          </a:p>
        </p:txBody>
      </p:sp>
      <p:cxnSp>
        <p:nvCxnSpPr>
          <p:cNvPr id="12" name="Straight Connector 11"/>
          <p:cNvCxnSpPr/>
          <p:nvPr/>
        </p:nvCxnSpPr>
        <p:spPr>
          <a:xfrm rot="5400000">
            <a:off x="4265613" y="1371600"/>
            <a:ext cx="611188" cy="15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24400" y="1066800"/>
            <a:ext cx="2286000" cy="6873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32" name="TextBox 17"/>
          <p:cNvSpPr txBox="1">
            <a:spLocks noChangeArrowheads="1"/>
          </p:cNvSpPr>
          <p:nvPr/>
        </p:nvSpPr>
        <p:spPr bwMode="auto">
          <a:xfrm>
            <a:off x="381000" y="2514600"/>
            <a:ext cx="1905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 tá tràng</a:t>
            </a:r>
          </a:p>
        </p:txBody>
      </p:sp>
      <p:sp>
        <p:nvSpPr>
          <p:cNvPr id="30733" name="TextBox 18"/>
          <p:cNvSpPr txBox="1">
            <a:spLocks noChangeArrowheads="1"/>
          </p:cNvSpPr>
          <p:nvPr/>
        </p:nvSpPr>
        <p:spPr bwMode="auto">
          <a:xfrm>
            <a:off x="2438400" y="2514600"/>
            <a:ext cx="1600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gan riêng</a:t>
            </a:r>
          </a:p>
        </p:txBody>
      </p:sp>
      <p:cxnSp>
        <p:nvCxnSpPr>
          <p:cNvPr id="20" name="Straight Connector 19"/>
          <p:cNvCxnSpPr/>
          <p:nvPr/>
        </p:nvCxnSpPr>
        <p:spPr>
          <a:xfrm rot="5400000">
            <a:off x="1142206" y="2058194"/>
            <a:ext cx="534988"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33600" y="2057400"/>
            <a:ext cx="990600" cy="5349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3009901" y="3162300"/>
            <a:ext cx="533400" cy="317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37" name="TextBox 25"/>
          <p:cNvSpPr txBox="1">
            <a:spLocks noChangeArrowheads="1"/>
          </p:cNvSpPr>
          <p:nvPr/>
        </p:nvSpPr>
        <p:spPr bwMode="auto">
          <a:xfrm>
            <a:off x="2362200" y="3352800"/>
            <a:ext cx="1371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phải</a:t>
            </a:r>
          </a:p>
        </p:txBody>
      </p:sp>
      <p:sp>
        <p:nvSpPr>
          <p:cNvPr id="27" name="Arc 26"/>
          <p:cNvSpPr/>
          <p:nvPr/>
        </p:nvSpPr>
        <p:spPr>
          <a:xfrm>
            <a:off x="3276600" y="1524000"/>
            <a:ext cx="1447800" cy="2590800"/>
          </a:xfrm>
          <a:prstGeom prst="arc">
            <a:avLst>
              <a:gd name="adj1" fmla="val 18305278"/>
              <a:gd name="adj2" fmla="val 7497561"/>
            </a:avLst>
          </a:prstGeom>
          <a:ln w="28575">
            <a:solidFill>
              <a:srgbClr val="FFCC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739" name="TextBox 27"/>
          <p:cNvSpPr txBox="1">
            <a:spLocks noChangeArrowheads="1"/>
          </p:cNvSpPr>
          <p:nvPr/>
        </p:nvSpPr>
        <p:spPr bwMode="auto">
          <a:xfrm>
            <a:off x="4419600" y="2819400"/>
            <a:ext cx="9906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sz="2800" b="1">
                <a:solidFill>
                  <a:srgbClr val="FFCC00"/>
                </a:solidFill>
                <a:latin typeface="+mn-lt"/>
              </a:rPr>
              <a:t>BCN</a:t>
            </a:r>
          </a:p>
        </p:txBody>
      </p:sp>
      <p:cxnSp>
        <p:nvCxnSpPr>
          <p:cNvPr id="29" name="Straight Connector 28"/>
          <p:cNvCxnSpPr/>
          <p:nvPr/>
        </p:nvCxnSpPr>
        <p:spPr>
          <a:xfrm rot="16200000" flipH="1">
            <a:off x="1144588" y="2973388"/>
            <a:ext cx="2208212" cy="20558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41" name="TextBox 31"/>
          <p:cNvSpPr txBox="1">
            <a:spLocks noChangeArrowheads="1"/>
          </p:cNvSpPr>
          <p:nvPr/>
        </p:nvSpPr>
        <p:spPr bwMode="auto">
          <a:xfrm>
            <a:off x="2590800" y="5105400"/>
            <a:ext cx="2362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 mạc nối phải</a:t>
            </a:r>
          </a:p>
        </p:txBody>
      </p:sp>
      <p:sp>
        <p:nvSpPr>
          <p:cNvPr id="30742" name="TextBox 33"/>
          <p:cNvSpPr txBox="1">
            <a:spLocks noChangeArrowheads="1"/>
          </p:cNvSpPr>
          <p:nvPr/>
        </p:nvSpPr>
        <p:spPr bwMode="auto">
          <a:xfrm>
            <a:off x="6248400" y="2743200"/>
            <a:ext cx="2362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a:latin typeface="+mn-lt"/>
              </a:rPr>
              <a:t>ĐM vị - mạc nối trái</a:t>
            </a:r>
          </a:p>
        </p:txBody>
      </p:sp>
      <p:cxnSp>
        <p:nvCxnSpPr>
          <p:cNvPr id="35" name="Straight Connector 34"/>
          <p:cNvCxnSpPr/>
          <p:nvPr/>
        </p:nvCxnSpPr>
        <p:spPr>
          <a:xfrm rot="5400000">
            <a:off x="6858000" y="2362200"/>
            <a:ext cx="611188"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Arc 35"/>
          <p:cNvSpPr/>
          <p:nvPr/>
        </p:nvSpPr>
        <p:spPr>
          <a:xfrm>
            <a:off x="4419600" y="2286000"/>
            <a:ext cx="2743200" cy="3810000"/>
          </a:xfrm>
          <a:prstGeom prst="arc">
            <a:avLst>
              <a:gd name="adj1" fmla="val 19127938"/>
              <a:gd name="adj2" fmla="val 7974789"/>
            </a:avLst>
          </a:prstGeom>
          <a:ln w="28575">
            <a:solidFill>
              <a:srgbClr val="FFCC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745" name="TextBox 38"/>
          <p:cNvSpPr txBox="1">
            <a:spLocks noChangeArrowheads="1"/>
          </p:cNvSpPr>
          <p:nvPr/>
        </p:nvSpPr>
        <p:spPr bwMode="auto">
          <a:xfrm>
            <a:off x="6400800" y="4800600"/>
            <a:ext cx="9906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r>
              <a:rPr lang="en-US" sz="2800" b="1">
                <a:solidFill>
                  <a:srgbClr val="FFCC00"/>
                </a:solidFill>
                <a:latin typeface="+mn-lt"/>
              </a:rPr>
              <a:t>BCL</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1000"/>
                                        <p:tgtEl>
                                          <p:spTgt spid="9"/>
                                        </p:tgtEl>
                                      </p:cBhvr>
                                    </p:animEffect>
                                  </p:childTnLst>
                                </p:cTn>
                              </p:par>
                            </p:childTnLst>
                          </p:cTn>
                        </p:par>
                        <p:par>
                          <p:cTn id="11" fill="hold" nodeType="afterGroup">
                            <p:stCondLst>
                              <p:cond delay="1000"/>
                            </p:stCondLst>
                            <p:childTnLst>
                              <p:par>
                                <p:cTn id="12" presetID="5" presetClass="entr" presetSubtype="1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heckerboard(across)">
                                      <p:cBhvr>
                                        <p:cTn id="14" dur="1000"/>
                                        <p:tgtEl>
                                          <p:spTgt spid="12"/>
                                        </p:tgtEl>
                                      </p:cBhvr>
                                    </p:animEffect>
                                  </p:childTnLst>
                                </p:cTn>
                              </p:par>
                            </p:childTnLst>
                          </p:cTn>
                        </p:par>
                        <p:par>
                          <p:cTn id="15" fill="hold" nodeType="afterGroup">
                            <p:stCondLst>
                              <p:cond delay="2000"/>
                            </p:stCondLst>
                            <p:childTnLst>
                              <p:par>
                                <p:cTn id="16" presetID="5"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1000"/>
                                        <p:tgtEl>
                                          <p:spTgt spid="10"/>
                                        </p:tgtEl>
                                      </p:cBhvr>
                                    </p:animEffect>
                                  </p:childTnLst>
                                </p:cTn>
                              </p:par>
                            </p:childTnLst>
                          </p:cTn>
                        </p:par>
                        <p:par>
                          <p:cTn id="19" fill="hold" nodeType="afterGroup">
                            <p:stCondLst>
                              <p:cond delay="3000"/>
                            </p:stCondLst>
                            <p:childTnLst>
                              <p:par>
                                <p:cTn id="20" presetID="5" presetClass="entr" presetSubtype="1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heckerboard(across)">
                                      <p:cBhvr>
                                        <p:cTn id="22" dur="1000"/>
                                        <p:tgtEl>
                                          <p:spTgt spid="15"/>
                                        </p:tgtEl>
                                      </p:cBhvr>
                                    </p:animEffect>
                                  </p:childTnLst>
                                </p:cTn>
                              </p:par>
                            </p:childTnLst>
                          </p:cTn>
                        </p:par>
                        <p:par>
                          <p:cTn id="23" fill="hold" nodeType="afterGroup">
                            <p:stCondLst>
                              <p:cond delay="4000"/>
                            </p:stCondLst>
                            <p:childTnLst>
                              <p:par>
                                <p:cTn id="24" presetID="5" presetClass="entr" presetSubtype="1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10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ox(in)">
                                      <p:cBhvr>
                                        <p:cTn id="31" dur="1000"/>
                                        <p:tgtEl>
                                          <p:spTgt spid="2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0732"/>
                                        </p:tgtEl>
                                        <p:attrNameLst>
                                          <p:attrName>style.visibility</p:attrName>
                                        </p:attrNameLst>
                                      </p:cBhvr>
                                      <p:to>
                                        <p:strVal val="visible"/>
                                      </p:to>
                                    </p:set>
                                    <p:animEffect transition="in" filter="box(in)">
                                      <p:cBhvr>
                                        <p:cTn id="34" dur="1000"/>
                                        <p:tgtEl>
                                          <p:spTgt spid="3073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1000"/>
                                        <p:tgtEl>
                                          <p:spTgt spid="22"/>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30733"/>
                                        </p:tgtEl>
                                        <p:attrNameLst>
                                          <p:attrName>style.visibility</p:attrName>
                                        </p:attrNameLst>
                                      </p:cBhvr>
                                      <p:to>
                                        <p:strVal val="visible"/>
                                      </p:to>
                                    </p:set>
                                    <p:animEffect transition="in" filter="box(in)">
                                      <p:cBhvr>
                                        <p:cTn id="42" dur="1000"/>
                                        <p:tgtEl>
                                          <p:spTgt spid="307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in)">
                                      <p:cBhvr>
                                        <p:cTn id="47" dur="1000"/>
                                        <p:tgtEl>
                                          <p:spTgt spid="2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737"/>
                                        </p:tgtEl>
                                        <p:attrNameLst>
                                          <p:attrName>style.visibility</p:attrName>
                                        </p:attrNameLst>
                                      </p:cBhvr>
                                      <p:to>
                                        <p:strVal val="visible"/>
                                      </p:to>
                                    </p:set>
                                    <p:animEffect transition="in" filter="box(in)">
                                      <p:cBhvr>
                                        <p:cTn id="50" dur="1000"/>
                                        <p:tgtEl>
                                          <p:spTgt spid="3073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1000"/>
                                        <p:tgtEl>
                                          <p:spTgt spid="2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0739"/>
                                        </p:tgtEl>
                                        <p:attrNameLst>
                                          <p:attrName>style.visibility</p:attrName>
                                        </p:attrNameLst>
                                      </p:cBhvr>
                                      <p:to>
                                        <p:strVal val="visible"/>
                                      </p:to>
                                    </p:set>
                                    <p:animEffect transition="in" filter="blinds(horizontal)">
                                      <p:cBhvr>
                                        <p:cTn id="58" dur="1000"/>
                                        <p:tgtEl>
                                          <p:spTgt spid="3073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blinds(horizontal)">
                                      <p:cBhvr>
                                        <p:cTn id="63" dur="1000"/>
                                        <p:tgtEl>
                                          <p:spTgt spid="29"/>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0741"/>
                                        </p:tgtEl>
                                        <p:attrNameLst>
                                          <p:attrName>style.visibility</p:attrName>
                                        </p:attrNameLst>
                                      </p:cBhvr>
                                      <p:to>
                                        <p:strVal val="visible"/>
                                      </p:to>
                                    </p:set>
                                    <p:animEffect transition="in" filter="blinds(horizontal)">
                                      <p:cBhvr>
                                        <p:cTn id="66" dur="1000"/>
                                        <p:tgtEl>
                                          <p:spTgt spid="3074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5"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checkerboard(down)">
                                      <p:cBhvr>
                                        <p:cTn id="71" dur="1000"/>
                                        <p:tgtEl>
                                          <p:spTgt spid="35"/>
                                        </p:tgtEl>
                                      </p:cBhvr>
                                    </p:animEffect>
                                  </p:childTnLst>
                                </p:cTn>
                              </p:par>
                              <p:par>
                                <p:cTn id="72" presetID="5" presetClass="entr" presetSubtype="5" fill="hold" grpId="0" nodeType="withEffect">
                                  <p:stCondLst>
                                    <p:cond delay="0"/>
                                  </p:stCondLst>
                                  <p:childTnLst>
                                    <p:set>
                                      <p:cBhvr>
                                        <p:cTn id="73" dur="1" fill="hold">
                                          <p:stCondLst>
                                            <p:cond delay="0"/>
                                          </p:stCondLst>
                                        </p:cTn>
                                        <p:tgtEl>
                                          <p:spTgt spid="30742"/>
                                        </p:tgtEl>
                                        <p:attrNameLst>
                                          <p:attrName>style.visibility</p:attrName>
                                        </p:attrNameLst>
                                      </p:cBhvr>
                                      <p:to>
                                        <p:strVal val="visible"/>
                                      </p:to>
                                    </p:set>
                                    <p:animEffect transition="in" filter="checkerboard(down)">
                                      <p:cBhvr>
                                        <p:cTn id="74" dur="1000"/>
                                        <p:tgtEl>
                                          <p:spTgt spid="3074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ntr" presetSubtype="5"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checkerboard(down)">
                                      <p:cBhvr>
                                        <p:cTn id="79" dur="1000"/>
                                        <p:tgtEl>
                                          <p:spTgt spid="36"/>
                                        </p:tgtEl>
                                      </p:cBhvr>
                                    </p:animEffect>
                                  </p:childTnLst>
                                </p:cTn>
                              </p:par>
                              <p:par>
                                <p:cTn id="80" presetID="5" presetClass="entr" presetSubtype="5" fill="hold" grpId="0" nodeType="withEffect">
                                  <p:stCondLst>
                                    <p:cond delay="0"/>
                                  </p:stCondLst>
                                  <p:childTnLst>
                                    <p:set>
                                      <p:cBhvr>
                                        <p:cTn id="81" dur="1" fill="hold">
                                          <p:stCondLst>
                                            <p:cond delay="0"/>
                                          </p:stCondLst>
                                        </p:cTn>
                                        <p:tgtEl>
                                          <p:spTgt spid="30745"/>
                                        </p:tgtEl>
                                        <p:attrNameLst>
                                          <p:attrName>style.visibility</p:attrName>
                                        </p:attrNameLst>
                                      </p:cBhvr>
                                      <p:to>
                                        <p:strVal val="visible"/>
                                      </p:to>
                                    </p:set>
                                    <p:animEffect transition="in" filter="checkerboard(down)">
                                      <p:cBhvr>
                                        <p:cTn id="82" dur="1000"/>
                                        <p:tgtEl>
                                          <p:spTgt spid="30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30732" grpId="0"/>
      <p:bldP spid="30733" grpId="0"/>
      <p:bldP spid="30737" grpId="0"/>
      <p:bldP spid="30739" grpId="0"/>
      <p:bldP spid="30741" grpId="0"/>
      <p:bldP spid="30742" grpId="0"/>
      <p:bldP spid="307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7E22A-0C71-8747-A078-23C338C4D9B3}"/>
              </a:ext>
            </a:extLst>
          </p:cNvPr>
          <p:cNvSpPr>
            <a:spLocks noGrp="1"/>
          </p:cNvSpPr>
          <p:nvPr>
            <p:ph idx="1"/>
          </p:nvPr>
        </p:nvSpPr>
        <p:spPr>
          <a:xfrm>
            <a:off x="533400" y="1066800"/>
            <a:ext cx="8077200" cy="2667000"/>
          </a:xfrm>
        </p:spPr>
        <p:txBody>
          <a:bodyPr/>
          <a:lstStyle/>
          <a:p>
            <a:pPr marL="0" indent="0" algn="ctr">
              <a:buNone/>
            </a:pPr>
            <a:r>
              <a:rPr lang="en-US" b="1">
                <a:solidFill>
                  <a:srgbClr val="FFFF00"/>
                </a:solidFill>
              </a:rPr>
              <a:t>DẠ DÀY</a:t>
            </a:r>
          </a:p>
          <a:p>
            <a:pPr marL="0" indent="0" algn="just">
              <a:buNone/>
            </a:pPr>
            <a:endParaRPr lang="en-US" b="1"/>
          </a:p>
        </p:txBody>
      </p:sp>
      <p:sp>
        <p:nvSpPr>
          <p:cNvPr id="4" name="Slide Number Placeholder 3">
            <a:extLst>
              <a:ext uri="{FF2B5EF4-FFF2-40B4-BE49-F238E27FC236}">
                <a16:creationId xmlns:a16="http://schemas.microsoft.com/office/drawing/2014/main" id="{800DCDC1-3725-8742-8D06-CAB9675BBCA5}"/>
              </a:ext>
            </a:extLst>
          </p:cNvPr>
          <p:cNvSpPr>
            <a:spLocks noGrp="1"/>
          </p:cNvSpPr>
          <p:nvPr>
            <p:ph type="sldNum" sz="quarter" idx="12"/>
          </p:nvPr>
        </p:nvSpPr>
        <p:spPr/>
        <p:txBody>
          <a:bodyPr/>
          <a:lstStyle/>
          <a:p>
            <a:pPr>
              <a:defRPr/>
            </a:pPr>
            <a:fld id="{C9759BED-2CF0-7546-A9EC-EB16E72270D3}" type="slidenum">
              <a:rPr lang="en-US"/>
              <a:pPr>
                <a:defRPr/>
              </a:pPr>
              <a:t>2</a:t>
            </a:fld>
            <a:endParaRPr lang="en-US"/>
          </a:p>
        </p:txBody>
      </p:sp>
    </p:spTree>
    <p:extLst>
      <p:ext uri="{BB962C8B-B14F-4D97-AF65-F5344CB8AC3E}">
        <p14:creationId xmlns:p14="http://schemas.microsoft.com/office/powerpoint/2010/main" val="1854640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endParaRPr lang="en-US">
              <a:latin typeface="Verdana" charset="0"/>
            </a:endParaRPr>
          </a:p>
        </p:txBody>
      </p:sp>
      <p:sp>
        <p:nvSpPr>
          <p:cNvPr id="50178" name="Content Placeholder 2"/>
          <p:cNvSpPr>
            <a:spLocks noGrp="1"/>
          </p:cNvSpPr>
          <p:nvPr>
            <p:ph idx="1"/>
          </p:nvPr>
        </p:nvSpPr>
        <p:spPr/>
        <p:txBody>
          <a:bodyPr/>
          <a:lstStyle/>
          <a:p>
            <a:endParaRPr lang="en-US">
              <a:latin typeface="Arial" charset="0"/>
            </a:endParaRP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967DC5FA-ACF0-9E45-92F5-9427EB789B38}" type="slidenum">
              <a:rPr lang="en-US" smtClean="0"/>
              <a:pPr eaLnBrk="1" hangingPunct="1">
                <a:defRPr/>
              </a:pPr>
              <a:t>20</a:t>
            </a:fld>
            <a:endParaRPr lang="en-US"/>
          </a:p>
        </p:txBody>
      </p:sp>
      <p:pic>
        <p:nvPicPr>
          <p:cNvPr id="50182" name="Picture 2" descr="D:\ATLAS\Tieu hoa\ĐMvitr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
            <a:ext cx="5900738"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22F0CC04-B93B-4F46-BEF3-88B1F016A30C}" type="slidenum">
              <a:rPr lang="en-US" sz="1000" smtClean="0">
                <a:latin typeface="Tahoma" charset="0"/>
              </a:rPr>
              <a:pPr>
                <a:defRPr/>
              </a:pPr>
              <a:t>21</a:t>
            </a:fld>
            <a:endParaRPr lang="en-US" sz="1000">
              <a:latin typeface="Tahoma" charset="0"/>
            </a:endParaRPr>
          </a:p>
        </p:txBody>
      </p:sp>
      <p:sp>
        <p:nvSpPr>
          <p:cNvPr id="16386" name="Rectangle 2"/>
          <p:cNvSpPr>
            <a:spLocks noGrp="1" noChangeArrowheads="1"/>
          </p:cNvSpPr>
          <p:nvPr>
            <p:ph type="title"/>
          </p:nvPr>
        </p:nvSpPr>
        <p:spPr/>
        <p:txBody>
          <a:bodyPr/>
          <a:lstStyle/>
          <a:p>
            <a:pPr algn="ctr" eaLnBrk="1" hangingPunct="1">
              <a:defRPr/>
            </a:pPr>
            <a:r>
              <a:rPr lang="en-US" sz="3200">
                <a:solidFill>
                  <a:srgbClr val="FFFF00"/>
                </a:solidFill>
                <a:latin typeface="Arial" panose="020B0604020202020204" pitchFamily="34" charset="0"/>
                <a:cs typeface="Arial" panose="020B0604020202020204" pitchFamily="34" charset="0"/>
              </a:rPr>
              <a:t>TÁ TRÀNG</a:t>
            </a:r>
          </a:p>
        </p:txBody>
      </p:sp>
      <p:sp>
        <p:nvSpPr>
          <p:cNvPr id="16389" name="Rectangle 5"/>
          <p:cNvSpPr>
            <a:spLocks noGrp="1" noChangeArrowheads="1"/>
          </p:cNvSpPr>
          <p:nvPr>
            <p:ph type="body" sz="half" idx="1"/>
          </p:nvPr>
        </p:nvSpPr>
        <p:spPr/>
        <p:txBody>
          <a:bodyPr/>
          <a:lstStyle/>
          <a:p>
            <a:pPr marL="0" indent="0" eaLnBrk="1" hangingPunct="1">
              <a:lnSpc>
                <a:spcPct val="150000"/>
              </a:lnSpc>
              <a:buNone/>
              <a:defRPr/>
            </a:pPr>
            <a:r>
              <a:rPr lang="en-US" sz="2800" dirty="0" err="1">
                <a:latin typeface="VNI-Aptima" charset="0"/>
                <a:cs typeface="+mn-cs"/>
              </a:rPr>
              <a:t>Hình chữ C, 4 phần</a:t>
            </a:r>
            <a:endParaRPr lang="en-US" sz="2800" dirty="0">
              <a:latin typeface="VNI-Aptima" charset="0"/>
              <a:cs typeface="+mn-cs"/>
            </a:endParaRPr>
          </a:p>
          <a:p>
            <a:pPr eaLnBrk="1" hangingPunct="1">
              <a:lnSpc>
                <a:spcPct val="150000"/>
              </a:lnSpc>
              <a:buFont typeface="Wingdings" charset="0"/>
              <a:buNone/>
              <a:defRPr/>
            </a:pPr>
            <a:r>
              <a:rPr lang="en-US" sz="2800" dirty="0">
                <a:latin typeface="VNI-Aptima" charset="0"/>
                <a:cs typeface="+mn-cs"/>
              </a:rPr>
              <a:t>	</a:t>
            </a:r>
            <a:r>
              <a:rPr lang="en-US" sz="2800" dirty="0" err="1">
                <a:latin typeface="VNI-Aptima" charset="0"/>
                <a:cs typeface="+mn-cs"/>
              </a:rPr>
              <a:t>Phần trên </a:t>
            </a:r>
            <a:r>
              <a:rPr lang="en-US" sz="2800" dirty="0">
                <a:latin typeface="VNI-Aptima" charset="0"/>
                <a:cs typeface="+mn-cs"/>
              </a:rPr>
              <a:t>(D1)</a:t>
            </a:r>
          </a:p>
          <a:p>
            <a:pPr eaLnBrk="1" hangingPunct="1">
              <a:lnSpc>
                <a:spcPct val="150000"/>
              </a:lnSpc>
              <a:buFont typeface="Wingdings" charset="0"/>
              <a:buNone/>
              <a:defRPr/>
            </a:pPr>
            <a:r>
              <a:rPr lang="en-US" sz="2800" dirty="0">
                <a:latin typeface="VNI-Aptima" charset="0"/>
                <a:cs typeface="+mn-cs"/>
              </a:rPr>
              <a:t>	</a:t>
            </a:r>
            <a:r>
              <a:rPr lang="en-US" sz="2800" dirty="0" err="1">
                <a:latin typeface="VNI-Aptima" charset="0"/>
                <a:cs typeface="+mn-cs"/>
              </a:rPr>
              <a:t>Phần xuống </a:t>
            </a:r>
            <a:r>
              <a:rPr lang="en-US" sz="2800" dirty="0">
                <a:latin typeface="VNI-Aptima" charset="0"/>
                <a:cs typeface="+mn-cs"/>
              </a:rPr>
              <a:t>(D2)</a:t>
            </a:r>
          </a:p>
          <a:p>
            <a:pPr eaLnBrk="1" hangingPunct="1">
              <a:lnSpc>
                <a:spcPct val="150000"/>
              </a:lnSpc>
              <a:buFont typeface="Wingdings" charset="0"/>
              <a:buNone/>
              <a:defRPr/>
            </a:pPr>
            <a:r>
              <a:rPr lang="en-US" sz="2800" dirty="0">
                <a:latin typeface="VNI-Aptima" charset="0"/>
                <a:cs typeface="+mn-cs"/>
              </a:rPr>
              <a:t>	</a:t>
            </a:r>
            <a:r>
              <a:rPr lang="en-US" sz="2800" dirty="0" err="1">
                <a:latin typeface="VNI-Aptima" charset="0"/>
                <a:cs typeface="+mn-cs"/>
              </a:rPr>
              <a:t>Phần ngang </a:t>
            </a:r>
            <a:r>
              <a:rPr lang="en-US" sz="2800" dirty="0">
                <a:latin typeface="VNI-Aptima" charset="0"/>
                <a:cs typeface="+mn-cs"/>
              </a:rPr>
              <a:t>(D3)</a:t>
            </a:r>
          </a:p>
          <a:p>
            <a:pPr eaLnBrk="1" hangingPunct="1">
              <a:lnSpc>
                <a:spcPct val="150000"/>
              </a:lnSpc>
              <a:buFont typeface="Wingdings" charset="0"/>
              <a:buNone/>
              <a:defRPr/>
            </a:pPr>
            <a:r>
              <a:rPr lang="en-US" sz="2800" dirty="0">
                <a:latin typeface="VNI-Aptima" charset="0"/>
                <a:cs typeface="+mn-cs"/>
              </a:rPr>
              <a:t>	</a:t>
            </a:r>
            <a:r>
              <a:rPr lang="en-US" sz="2800" dirty="0" err="1">
                <a:latin typeface="VNI-Aptima" charset="0"/>
                <a:cs typeface="+mn-cs"/>
              </a:rPr>
              <a:t>Phần lên </a:t>
            </a:r>
            <a:r>
              <a:rPr lang="en-US" sz="2800" dirty="0">
                <a:latin typeface="VNI-Aptima" charset="0"/>
                <a:cs typeface="+mn-cs"/>
              </a:rPr>
              <a:t>(D4) </a:t>
            </a:r>
          </a:p>
        </p:txBody>
      </p:sp>
      <p:pic>
        <p:nvPicPr>
          <p:cNvPr id="16393" name="Picture 9" descr="tatrang"/>
          <p:cNvPicPr>
            <a:picLocks noGrp="1" noChangeAspect="1" noChangeArrowheads="1"/>
          </p:cNvPicPr>
          <p:nvPr>
            <p:ph sz="half" idx="2"/>
          </p:nvPr>
        </p:nvPicPr>
        <p:blipFill>
          <a:blip r:embed="rId2">
            <a:extLst>
              <a:ext uri="{28A0092B-C50C-407E-A947-70E740481C1C}">
                <a14:useLocalDpi xmlns:a14="http://schemas.microsoft.com/office/drawing/2010/main"/>
              </a:ext>
            </a:extLst>
          </a:blip>
          <a:srcRect/>
          <a:stretch>
            <a:fillRect/>
          </a:stretch>
        </p:blipFill>
        <p:spPr>
          <a:xfrm>
            <a:off x="4876800" y="2590800"/>
            <a:ext cx="4114800" cy="3422650"/>
          </a:xfrm>
          <a:noFill/>
          <a:extLst>
            <a:ext uri="{909E8E84-426E-40dd-AFC4-6F175D3DCCD1}">
              <a14:hiddenFill xmlns="" xmlns:a14="http://schemas.microsoft.com/office/drawing/2010/main">
                <a:solidFill>
                  <a:srgbClr val="FFFFFF"/>
                </a:solidFill>
              </a14:hiddenFill>
            </a:ext>
          </a:extLst>
        </p:spPr>
      </p:pic>
      <p:sp>
        <p:nvSpPr>
          <p:cNvPr id="16398" name="Text Box 14"/>
          <p:cNvSpPr txBox="1">
            <a:spLocks noChangeArrowheads="1"/>
          </p:cNvSpPr>
          <p:nvPr/>
        </p:nvSpPr>
        <p:spPr bwMode="auto">
          <a:xfrm>
            <a:off x="5562600" y="2895600"/>
            <a:ext cx="609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b="1">
                <a:solidFill>
                  <a:srgbClr val="FF3300"/>
                </a:solidFill>
                <a:effectLst/>
              </a:rPr>
              <a:t>D1</a:t>
            </a:r>
          </a:p>
        </p:txBody>
      </p:sp>
      <p:sp>
        <p:nvSpPr>
          <p:cNvPr id="16399" name="Text Box 15"/>
          <p:cNvSpPr txBox="1">
            <a:spLocks noChangeArrowheads="1"/>
          </p:cNvSpPr>
          <p:nvPr/>
        </p:nvSpPr>
        <p:spPr bwMode="auto">
          <a:xfrm rot="-355388">
            <a:off x="5309135" y="4203966"/>
            <a:ext cx="84945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nSpc>
                <a:spcPct val="50000"/>
              </a:lnSpc>
              <a:spcBef>
                <a:spcPct val="50000"/>
              </a:spcBef>
            </a:pPr>
            <a:r>
              <a:rPr lang="en-US" sz="2400" b="1" dirty="0">
                <a:solidFill>
                  <a:srgbClr val="FF3300"/>
                </a:solidFill>
                <a:effectLst/>
              </a:rPr>
              <a:t>D2</a:t>
            </a:r>
          </a:p>
        </p:txBody>
      </p:sp>
      <p:sp>
        <p:nvSpPr>
          <p:cNvPr id="16400" name="Text Box 16"/>
          <p:cNvSpPr txBox="1">
            <a:spLocks noChangeArrowheads="1"/>
          </p:cNvSpPr>
          <p:nvPr/>
        </p:nvSpPr>
        <p:spPr bwMode="auto">
          <a:xfrm>
            <a:off x="6553200" y="5105400"/>
            <a:ext cx="609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b="1">
                <a:solidFill>
                  <a:srgbClr val="FF3300"/>
                </a:solidFill>
                <a:effectLst/>
              </a:rPr>
              <a:t>D3</a:t>
            </a:r>
          </a:p>
        </p:txBody>
      </p:sp>
      <p:sp>
        <p:nvSpPr>
          <p:cNvPr id="16401" name="Text Box 17"/>
          <p:cNvSpPr txBox="1">
            <a:spLocks noChangeArrowheads="1"/>
          </p:cNvSpPr>
          <p:nvPr/>
        </p:nvSpPr>
        <p:spPr bwMode="auto">
          <a:xfrm>
            <a:off x="7696200" y="4800600"/>
            <a:ext cx="609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b="1" dirty="0">
                <a:solidFill>
                  <a:srgbClr val="FF3300"/>
                </a:solidFill>
                <a:effectLst/>
              </a:rPr>
              <a:t>D4</a:t>
            </a:r>
          </a:p>
        </p:txBody>
      </p:sp>
      <p:sp>
        <p:nvSpPr>
          <p:cNvPr id="2" name="Footer Placeholder 1">
            <a:extLst>
              <a:ext uri="{FF2B5EF4-FFF2-40B4-BE49-F238E27FC236}">
                <a16:creationId xmlns:a16="http://schemas.microsoft.com/office/drawing/2014/main" id="{BF1FFD9D-5902-2440-8EBB-D47EA1F2A5EE}"/>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27051333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box(in)">
                                      <p:cBhvr>
                                        <p:cTn id="7" dur="500"/>
                                        <p:tgtEl>
                                          <p:spTgt spid="16393"/>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389">
                                            <p:txEl>
                                              <p:pRg st="0" end="0"/>
                                            </p:txEl>
                                          </p:spTgt>
                                        </p:tgtEl>
                                        <p:attrNameLst>
                                          <p:attrName>style.visibility</p:attrName>
                                        </p:attrNameLst>
                                      </p:cBhvr>
                                      <p:to>
                                        <p:strVal val="visible"/>
                                      </p:to>
                                    </p:set>
                                    <p:anim calcmode="lin" valueType="num">
                                      <p:cBhvr additive="base">
                                        <p:cTn id="11" dur="3000" fill="hold"/>
                                        <p:tgtEl>
                                          <p:spTgt spid="16389">
                                            <p:txEl>
                                              <p:pRg st="0" end="0"/>
                                            </p:txEl>
                                          </p:spTgt>
                                        </p:tgtEl>
                                        <p:attrNameLst>
                                          <p:attrName>ppt_x</p:attrName>
                                        </p:attrNameLst>
                                      </p:cBhvr>
                                      <p:tavLst>
                                        <p:tav tm="0">
                                          <p:val>
                                            <p:strVal val="0-#ppt_w/2"/>
                                          </p:val>
                                        </p:tav>
                                        <p:tav tm="100000">
                                          <p:val>
                                            <p:strVal val="#ppt_x"/>
                                          </p:val>
                                        </p:tav>
                                      </p:tavLst>
                                    </p:anim>
                                    <p:anim calcmode="lin" valueType="num">
                                      <p:cBhvr additive="base">
                                        <p:cTn id="12" dur="3000" fill="hold"/>
                                        <p:tgtEl>
                                          <p:spTgt spid="16389">
                                            <p:txEl>
                                              <p:pRg st="0" end="0"/>
                                            </p:txEl>
                                          </p:spTgt>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3500"/>
                            </p:stCondLst>
                            <p:childTnLst>
                              <p:par>
                                <p:cTn id="14" presetID="2" presetClass="entr" presetSubtype="8" fill="hold" grpId="0" nodeType="afterEffect">
                                  <p:stCondLst>
                                    <p:cond delay="0"/>
                                  </p:stCondLst>
                                  <p:childTnLst>
                                    <p:set>
                                      <p:cBhvr>
                                        <p:cTn id="15" dur="1" fill="hold">
                                          <p:stCondLst>
                                            <p:cond delay="0"/>
                                          </p:stCondLst>
                                        </p:cTn>
                                        <p:tgtEl>
                                          <p:spTgt spid="16389">
                                            <p:txEl>
                                              <p:pRg st="1" end="1"/>
                                            </p:txEl>
                                          </p:spTgt>
                                        </p:tgtEl>
                                        <p:attrNameLst>
                                          <p:attrName>style.visibility</p:attrName>
                                        </p:attrNameLst>
                                      </p:cBhvr>
                                      <p:to>
                                        <p:strVal val="visible"/>
                                      </p:to>
                                    </p:set>
                                    <p:anim calcmode="lin" valueType="num">
                                      <p:cBhvr additive="base">
                                        <p:cTn id="16" dur="3000" fill="hold"/>
                                        <p:tgtEl>
                                          <p:spTgt spid="16389">
                                            <p:txEl>
                                              <p:pRg st="1" end="1"/>
                                            </p:txEl>
                                          </p:spTgt>
                                        </p:tgtEl>
                                        <p:attrNameLst>
                                          <p:attrName>ppt_x</p:attrName>
                                        </p:attrNameLst>
                                      </p:cBhvr>
                                      <p:tavLst>
                                        <p:tav tm="0">
                                          <p:val>
                                            <p:strVal val="0-#ppt_w/2"/>
                                          </p:val>
                                        </p:tav>
                                        <p:tav tm="100000">
                                          <p:val>
                                            <p:strVal val="#ppt_x"/>
                                          </p:val>
                                        </p:tav>
                                      </p:tavLst>
                                    </p:anim>
                                    <p:anim calcmode="lin" valueType="num">
                                      <p:cBhvr additive="base">
                                        <p:cTn id="17" dur="3000" fill="hold"/>
                                        <p:tgtEl>
                                          <p:spTgt spid="16389">
                                            <p:txEl>
                                              <p:pRg st="1" end="1"/>
                                            </p:txEl>
                                          </p:spTgt>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6500"/>
                            </p:stCondLst>
                            <p:childTnLst>
                              <p:par>
                                <p:cTn id="19" presetID="40" presetClass="entr" presetSubtype="0" fill="hold" grpId="0" nodeType="afterEffect">
                                  <p:stCondLst>
                                    <p:cond delay="0"/>
                                  </p:stCondLst>
                                  <p:iterate type="lt">
                                    <p:tmPct val="10000"/>
                                  </p:iterate>
                                  <p:childTnLst>
                                    <p:set>
                                      <p:cBhvr>
                                        <p:cTn id="20" dur="1" fill="hold">
                                          <p:stCondLst>
                                            <p:cond delay="0"/>
                                          </p:stCondLst>
                                        </p:cTn>
                                        <p:tgtEl>
                                          <p:spTgt spid="16398"/>
                                        </p:tgtEl>
                                        <p:attrNameLst>
                                          <p:attrName>style.visibility</p:attrName>
                                        </p:attrNameLst>
                                      </p:cBhvr>
                                      <p:to>
                                        <p:strVal val="visible"/>
                                      </p:to>
                                    </p:set>
                                    <p:animEffect transition="in" filter="fade">
                                      <p:cBhvr>
                                        <p:cTn id="21" dur="1000"/>
                                        <p:tgtEl>
                                          <p:spTgt spid="16398"/>
                                        </p:tgtEl>
                                      </p:cBhvr>
                                    </p:animEffect>
                                    <p:anim calcmode="lin" valueType="num">
                                      <p:cBhvr>
                                        <p:cTn id="22" dur="1000" fill="hold"/>
                                        <p:tgtEl>
                                          <p:spTgt spid="16398"/>
                                        </p:tgtEl>
                                        <p:attrNameLst>
                                          <p:attrName>ppt_x</p:attrName>
                                        </p:attrNameLst>
                                      </p:cBhvr>
                                      <p:tavLst>
                                        <p:tav tm="0">
                                          <p:val>
                                            <p:strVal val="#ppt_x-.1"/>
                                          </p:val>
                                        </p:tav>
                                        <p:tav tm="100000">
                                          <p:val>
                                            <p:strVal val="#ppt_x"/>
                                          </p:val>
                                        </p:tav>
                                      </p:tavLst>
                                    </p:anim>
                                    <p:anim calcmode="lin" valueType="num">
                                      <p:cBhvr>
                                        <p:cTn id="23" dur="1000" fill="hold"/>
                                        <p:tgtEl>
                                          <p:spTgt spid="1639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7600"/>
                            </p:stCondLst>
                            <p:childTnLst>
                              <p:par>
                                <p:cTn id="25" presetID="2" presetClass="entr" presetSubtype="8" fill="hold" grpId="0" nodeType="afterEffect">
                                  <p:stCondLst>
                                    <p:cond delay="0"/>
                                  </p:stCondLst>
                                  <p:childTnLst>
                                    <p:set>
                                      <p:cBhvr>
                                        <p:cTn id="26" dur="1" fill="hold">
                                          <p:stCondLst>
                                            <p:cond delay="0"/>
                                          </p:stCondLst>
                                        </p:cTn>
                                        <p:tgtEl>
                                          <p:spTgt spid="16389">
                                            <p:txEl>
                                              <p:pRg st="2" end="2"/>
                                            </p:txEl>
                                          </p:spTgt>
                                        </p:tgtEl>
                                        <p:attrNameLst>
                                          <p:attrName>style.visibility</p:attrName>
                                        </p:attrNameLst>
                                      </p:cBhvr>
                                      <p:to>
                                        <p:strVal val="visible"/>
                                      </p:to>
                                    </p:set>
                                    <p:anim calcmode="lin" valueType="num">
                                      <p:cBhvr additive="base">
                                        <p:cTn id="27" dur="3000" fill="hold"/>
                                        <p:tgtEl>
                                          <p:spTgt spid="16389">
                                            <p:txEl>
                                              <p:pRg st="2" end="2"/>
                                            </p:txEl>
                                          </p:spTgt>
                                        </p:tgtEl>
                                        <p:attrNameLst>
                                          <p:attrName>ppt_x</p:attrName>
                                        </p:attrNameLst>
                                      </p:cBhvr>
                                      <p:tavLst>
                                        <p:tav tm="0">
                                          <p:val>
                                            <p:strVal val="0-#ppt_w/2"/>
                                          </p:val>
                                        </p:tav>
                                        <p:tav tm="100000">
                                          <p:val>
                                            <p:strVal val="#ppt_x"/>
                                          </p:val>
                                        </p:tav>
                                      </p:tavLst>
                                    </p:anim>
                                    <p:anim calcmode="lin" valueType="num">
                                      <p:cBhvr additive="base">
                                        <p:cTn id="28" dur="3000" fill="hold"/>
                                        <p:tgtEl>
                                          <p:spTgt spid="16389">
                                            <p:txEl>
                                              <p:pRg st="2" end="2"/>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600"/>
                            </p:stCondLst>
                            <p:childTnLst>
                              <p:par>
                                <p:cTn id="30" presetID="40" presetClass="entr" presetSubtype="0" fill="hold" grpId="0" nodeType="afterEffect">
                                  <p:stCondLst>
                                    <p:cond delay="0"/>
                                  </p:stCondLst>
                                  <p:iterate type="lt">
                                    <p:tmPct val="10000"/>
                                  </p:iterate>
                                  <p:childTnLst>
                                    <p:set>
                                      <p:cBhvr>
                                        <p:cTn id="31" dur="1" fill="hold">
                                          <p:stCondLst>
                                            <p:cond delay="0"/>
                                          </p:stCondLst>
                                        </p:cTn>
                                        <p:tgtEl>
                                          <p:spTgt spid="16399"/>
                                        </p:tgtEl>
                                        <p:attrNameLst>
                                          <p:attrName>style.visibility</p:attrName>
                                        </p:attrNameLst>
                                      </p:cBhvr>
                                      <p:to>
                                        <p:strVal val="visible"/>
                                      </p:to>
                                    </p:set>
                                    <p:animEffect transition="in" filter="fade">
                                      <p:cBhvr>
                                        <p:cTn id="32" dur="1000"/>
                                        <p:tgtEl>
                                          <p:spTgt spid="16399"/>
                                        </p:tgtEl>
                                      </p:cBhvr>
                                    </p:animEffect>
                                    <p:anim calcmode="lin" valueType="num">
                                      <p:cBhvr>
                                        <p:cTn id="33" dur="1000" fill="hold"/>
                                        <p:tgtEl>
                                          <p:spTgt spid="16399"/>
                                        </p:tgtEl>
                                        <p:attrNameLst>
                                          <p:attrName>ppt_x</p:attrName>
                                        </p:attrNameLst>
                                      </p:cBhvr>
                                      <p:tavLst>
                                        <p:tav tm="0">
                                          <p:val>
                                            <p:strVal val="#ppt_x-.1"/>
                                          </p:val>
                                        </p:tav>
                                        <p:tav tm="100000">
                                          <p:val>
                                            <p:strVal val="#ppt_x"/>
                                          </p:val>
                                        </p:tav>
                                      </p:tavLst>
                                    </p:anim>
                                    <p:anim calcmode="lin" valueType="num">
                                      <p:cBhvr>
                                        <p:cTn id="34" dur="1000" fill="hold"/>
                                        <p:tgtEl>
                                          <p:spTgt spid="16399"/>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1700"/>
                            </p:stCondLst>
                            <p:childTnLst>
                              <p:par>
                                <p:cTn id="36" presetID="2" presetClass="entr" presetSubtype="8" fill="hold" grpId="0" nodeType="afterEffect">
                                  <p:stCondLst>
                                    <p:cond delay="0"/>
                                  </p:stCondLst>
                                  <p:childTnLst>
                                    <p:set>
                                      <p:cBhvr>
                                        <p:cTn id="37" dur="1" fill="hold">
                                          <p:stCondLst>
                                            <p:cond delay="0"/>
                                          </p:stCondLst>
                                        </p:cTn>
                                        <p:tgtEl>
                                          <p:spTgt spid="16389">
                                            <p:txEl>
                                              <p:pRg st="3" end="3"/>
                                            </p:txEl>
                                          </p:spTgt>
                                        </p:tgtEl>
                                        <p:attrNameLst>
                                          <p:attrName>style.visibility</p:attrName>
                                        </p:attrNameLst>
                                      </p:cBhvr>
                                      <p:to>
                                        <p:strVal val="visible"/>
                                      </p:to>
                                    </p:set>
                                    <p:anim calcmode="lin" valueType="num">
                                      <p:cBhvr additive="base">
                                        <p:cTn id="38" dur="3000" fill="hold"/>
                                        <p:tgtEl>
                                          <p:spTgt spid="16389">
                                            <p:txEl>
                                              <p:pRg st="3" end="3"/>
                                            </p:txEl>
                                          </p:spTgt>
                                        </p:tgtEl>
                                        <p:attrNameLst>
                                          <p:attrName>ppt_x</p:attrName>
                                        </p:attrNameLst>
                                      </p:cBhvr>
                                      <p:tavLst>
                                        <p:tav tm="0">
                                          <p:val>
                                            <p:strVal val="0-#ppt_w/2"/>
                                          </p:val>
                                        </p:tav>
                                        <p:tav tm="100000">
                                          <p:val>
                                            <p:strVal val="#ppt_x"/>
                                          </p:val>
                                        </p:tav>
                                      </p:tavLst>
                                    </p:anim>
                                    <p:anim calcmode="lin" valueType="num">
                                      <p:cBhvr additive="base">
                                        <p:cTn id="39" dur="3000" fill="hold"/>
                                        <p:tgtEl>
                                          <p:spTgt spid="16389">
                                            <p:txEl>
                                              <p:pRg st="3" end="3"/>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4700"/>
                            </p:stCondLst>
                            <p:childTnLst>
                              <p:par>
                                <p:cTn id="41" presetID="40" presetClass="entr" presetSubtype="0" fill="hold" grpId="0" nodeType="afterEffect">
                                  <p:stCondLst>
                                    <p:cond delay="0"/>
                                  </p:stCondLst>
                                  <p:iterate type="lt">
                                    <p:tmPct val="10000"/>
                                  </p:iterate>
                                  <p:childTnLst>
                                    <p:set>
                                      <p:cBhvr>
                                        <p:cTn id="42" dur="1" fill="hold">
                                          <p:stCondLst>
                                            <p:cond delay="0"/>
                                          </p:stCondLst>
                                        </p:cTn>
                                        <p:tgtEl>
                                          <p:spTgt spid="16400"/>
                                        </p:tgtEl>
                                        <p:attrNameLst>
                                          <p:attrName>style.visibility</p:attrName>
                                        </p:attrNameLst>
                                      </p:cBhvr>
                                      <p:to>
                                        <p:strVal val="visible"/>
                                      </p:to>
                                    </p:set>
                                    <p:animEffect transition="in" filter="fade">
                                      <p:cBhvr>
                                        <p:cTn id="43" dur="1000"/>
                                        <p:tgtEl>
                                          <p:spTgt spid="16400"/>
                                        </p:tgtEl>
                                      </p:cBhvr>
                                    </p:animEffect>
                                    <p:anim calcmode="lin" valueType="num">
                                      <p:cBhvr>
                                        <p:cTn id="44" dur="1000" fill="hold"/>
                                        <p:tgtEl>
                                          <p:spTgt spid="16400"/>
                                        </p:tgtEl>
                                        <p:attrNameLst>
                                          <p:attrName>ppt_x</p:attrName>
                                        </p:attrNameLst>
                                      </p:cBhvr>
                                      <p:tavLst>
                                        <p:tav tm="0">
                                          <p:val>
                                            <p:strVal val="#ppt_x-.1"/>
                                          </p:val>
                                        </p:tav>
                                        <p:tav tm="100000">
                                          <p:val>
                                            <p:strVal val="#ppt_x"/>
                                          </p:val>
                                        </p:tav>
                                      </p:tavLst>
                                    </p:anim>
                                    <p:anim calcmode="lin" valueType="num">
                                      <p:cBhvr>
                                        <p:cTn id="45" dur="1000" fill="hold"/>
                                        <p:tgtEl>
                                          <p:spTgt spid="16400"/>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5800"/>
                            </p:stCondLst>
                            <p:childTnLst>
                              <p:par>
                                <p:cTn id="47" presetID="2" presetClass="entr" presetSubtype="8" fill="hold" grpId="0" nodeType="afterEffect">
                                  <p:stCondLst>
                                    <p:cond delay="0"/>
                                  </p:stCondLst>
                                  <p:childTnLst>
                                    <p:set>
                                      <p:cBhvr>
                                        <p:cTn id="48" dur="1" fill="hold">
                                          <p:stCondLst>
                                            <p:cond delay="0"/>
                                          </p:stCondLst>
                                        </p:cTn>
                                        <p:tgtEl>
                                          <p:spTgt spid="16389">
                                            <p:txEl>
                                              <p:pRg st="4" end="4"/>
                                            </p:txEl>
                                          </p:spTgt>
                                        </p:tgtEl>
                                        <p:attrNameLst>
                                          <p:attrName>style.visibility</p:attrName>
                                        </p:attrNameLst>
                                      </p:cBhvr>
                                      <p:to>
                                        <p:strVal val="visible"/>
                                      </p:to>
                                    </p:set>
                                    <p:anim calcmode="lin" valueType="num">
                                      <p:cBhvr additive="base">
                                        <p:cTn id="49" dur="3000" fill="hold"/>
                                        <p:tgtEl>
                                          <p:spTgt spid="16389">
                                            <p:txEl>
                                              <p:pRg st="4" end="4"/>
                                            </p:txEl>
                                          </p:spTgt>
                                        </p:tgtEl>
                                        <p:attrNameLst>
                                          <p:attrName>ppt_x</p:attrName>
                                        </p:attrNameLst>
                                      </p:cBhvr>
                                      <p:tavLst>
                                        <p:tav tm="0">
                                          <p:val>
                                            <p:strVal val="0-#ppt_w/2"/>
                                          </p:val>
                                        </p:tav>
                                        <p:tav tm="100000">
                                          <p:val>
                                            <p:strVal val="#ppt_x"/>
                                          </p:val>
                                        </p:tav>
                                      </p:tavLst>
                                    </p:anim>
                                    <p:anim calcmode="lin" valueType="num">
                                      <p:cBhvr additive="base">
                                        <p:cTn id="50" dur="3000" fill="hold"/>
                                        <p:tgtEl>
                                          <p:spTgt spid="16389">
                                            <p:txEl>
                                              <p:pRg st="4" end="4"/>
                                            </p:txEl>
                                          </p:spTgt>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18800"/>
                            </p:stCondLst>
                            <p:childTnLst>
                              <p:par>
                                <p:cTn id="52" presetID="40" presetClass="entr" presetSubtype="0" fill="hold" grpId="0" nodeType="afterEffect">
                                  <p:stCondLst>
                                    <p:cond delay="0"/>
                                  </p:stCondLst>
                                  <p:iterate type="lt">
                                    <p:tmPct val="10000"/>
                                  </p:iterate>
                                  <p:childTnLst>
                                    <p:set>
                                      <p:cBhvr>
                                        <p:cTn id="53" dur="1" fill="hold">
                                          <p:stCondLst>
                                            <p:cond delay="0"/>
                                          </p:stCondLst>
                                        </p:cTn>
                                        <p:tgtEl>
                                          <p:spTgt spid="16401"/>
                                        </p:tgtEl>
                                        <p:attrNameLst>
                                          <p:attrName>style.visibility</p:attrName>
                                        </p:attrNameLst>
                                      </p:cBhvr>
                                      <p:to>
                                        <p:strVal val="visible"/>
                                      </p:to>
                                    </p:set>
                                    <p:animEffect transition="in" filter="fade">
                                      <p:cBhvr>
                                        <p:cTn id="54" dur="1000"/>
                                        <p:tgtEl>
                                          <p:spTgt spid="16401"/>
                                        </p:tgtEl>
                                      </p:cBhvr>
                                    </p:animEffect>
                                    <p:anim calcmode="lin" valueType="num">
                                      <p:cBhvr>
                                        <p:cTn id="55" dur="1000" fill="hold"/>
                                        <p:tgtEl>
                                          <p:spTgt spid="16401"/>
                                        </p:tgtEl>
                                        <p:attrNameLst>
                                          <p:attrName>ppt_x</p:attrName>
                                        </p:attrNameLst>
                                      </p:cBhvr>
                                      <p:tavLst>
                                        <p:tav tm="0">
                                          <p:val>
                                            <p:strVal val="#ppt_x-.1"/>
                                          </p:val>
                                        </p:tav>
                                        <p:tav tm="100000">
                                          <p:val>
                                            <p:strVal val="#ppt_x"/>
                                          </p:val>
                                        </p:tav>
                                      </p:tavLst>
                                    </p:anim>
                                    <p:anim calcmode="lin" valueType="num">
                                      <p:cBhvr>
                                        <p:cTn id="56" dur="1000" fill="hold"/>
                                        <p:tgtEl>
                                          <p:spTgt spid="16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P spid="16398" grpId="0"/>
      <p:bldP spid="16399" grpId="0"/>
      <p:bldP spid="16400" grpId="0"/>
      <p:bldP spid="164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91903B69-0791-1344-9C30-1DDD498E09D1}" type="slidenum">
              <a:rPr lang="en-US" sz="1000" smtClean="0">
                <a:latin typeface="Tahoma" charset="0"/>
              </a:rPr>
              <a:pPr>
                <a:defRPr/>
              </a:pPr>
              <a:t>22</a:t>
            </a:fld>
            <a:endParaRPr lang="en-US" sz="1000">
              <a:latin typeface="Tahoma" charset="0"/>
            </a:endParaRPr>
          </a:p>
        </p:txBody>
      </p:sp>
      <p:pic>
        <p:nvPicPr>
          <p:cNvPr id="136196" name="Picture 4" descr="tatuy12"/>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3962400" y="1905000"/>
            <a:ext cx="4340225" cy="4114800"/>
          </a:xfrm>
          <a:noFill/>
          <a:extLst>
            <a:ext uri="{909E8E84-426E-40dd-AFC4-6F175D3DCCD1}">
              <a14:hiddenFill xmlns="" xmlns:a14="http://schemas.microsoft.com/office/drawing/2010/main">
                <a:solidFill>
                  <a:srgbClr val="FFFFFF"/>
                </a:solidFill>
              </a14:hiddenFill>
            </a:ext>
          </a:extLst>
        </p:spPr>
      </p:pic>
      <p:sp>
        <p:nvSpPr>
          <p:cNvPr id="136199" name="Text Box 7"/>
          <p:cNvSpPr txBox="1">
            <a:spLocks noChangeArrowheads="1"/>
          </p:cNvSpPr>
          <p:nvPr/>
        </p:nvSpPr>
        <p:spPr bwMode="auto">
          <a:xfrm>
            <a:off x="4876800" y="609600"/>
            <a:ext cx="2362200" cy="461665"/>
          </a:xfrm>
          <a:prstGeom prst="rect">
            <a:avLst/>
          </a:prstGeom>
          <a:noFill/>
          <a:ln w="9525">
            <a:noFill/>
            <a:miter lim="800000"/>
            <a:headEnd/>
            <a:tailEnd/>
          </a:ln>
          <a:effectLst/>
        </p:spPr>
        <p:txBody>
          <a:bodyPr>
            <a:spAutoFit/>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r">
              <a:spcBef>
                <a:spcPct val="50000"/>
              </a:spcBef>
              <a:defRPr/>
            </a:pPr>
            <a:r>
              <a:rPr lang="en-US" sz="2400">
                <a:effectLst>
                  <a:outerShdw blurRad="38100" dist="38100" dir="2700000" algn="tl">
                    <a:srgbClr val="000000"/>
                  </a:outerShdw>
                </a:effectLst>
                <a:latin typeface="Arial" panose="020B0604020202020204" pitchFamily="34" charset="0"/>
                <a:cs typeface="Arial" panose="020B0604020202020204" pitchFamily="34" charset="0"/>
              </a:rPr>
              <a:t>Hành tá tràng</a:t>
            </a:r>
          </a:p>
        </p:txBody>
      </p:sp>
      <p:sp>
        <p:nvSpPr>
          <p:cNvPr id="136200" name="Line 8"/>
          <p:cNvSpPr>
            <a:spLocks noChangeShapeType="1"/>
          </p:cNvSpPr>
          <p:nvPr/>
        </p:nvSpPr>
        <p:spPr bwMode="auto">
          <a:xfrm flipH="1">
            <a:off x="5562600" y="1219200"/>
            <a:ext cx="457200" cy="18288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6201" name="Text Box 9"/>
          <p:cNvSpPr txBox="1">
            <a:spLocks noChangeArrowheads="1"/>
          </p:cNvSpPr>
          <p:nvPr/>
        </p:nvSpPr>
        <p:spPr bwMode="auto">
          <a:xfrm>
            <a:off x="990600" y="1928812"/>
            <a:ext cx="2514600" cy="1697068"/>
          </a:xfrm>
          <a:prstGeom prst="rect">
            <a:avLst/>
          </a:prstGeom>
          <a:noFill/>
          <a:ln w="9525">
            <a:noFill/>
            <a:miter lim="800000"/>
            <a:headEnd/>
            <a:tailEnd/>
          </a:ln>
          <a:effectLst/>
        </p:spPr>
        <p:txBody>
          <a:bodyPr>
            <a:spAutoFit/>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nSpc>
                <a:spcPct val="150000"/>
              </a:lnSpc>
              <a:spcBef>
                <a:spcPct val="50000"/>
              </a:spcBef>
              <a:defRPr/>
            </a:pPr>
            <a:r>
              <a:rPr lang="en-US" sz="2400">
                <a:effectLst>
                  <a:outerShdw blurRad="38100" dist="38100" dir="2700000" algn="tl">
                    <a:srgbClr val="000000"/>
                  </a:outerShdw>
                </a:effectLst>
                <a:latin typeface="Arial" panose="020B0604020202020204" pitchFamily="34" charset="0"/>
                <a:cs typeface="Arial" panose="020B0604020202020204" pitchFamily="34" charset="0"/>
              </a:rPr>
              <a:t>D1 có một phần di động gọi là </a:t>
            </a:r>
            <a:r>
              <a:rPr lang="en-US" sz="24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hành tá tràng</a:t>
            </a:r>
            <a:endParaRPr lang="en-US" sz="2400" b="1" i="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D246A590-14FA-5A47-80A5-470A1B508832}"/>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1427026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circle(out)">
                                      <p:cBhvr>
                                        <p:cTn id="7" dur="2000"/>
                                        <p:tgtEl>
                                          <p:spTgt spid="136196"/>
                                        </p:tgtEl>
                                      </p:cBhvr>
                                    </p:animEffect>
                                  </p:childTnLst>
                                </p:cTn>
                              </p:par>
                            </p:childTnLst>
                          </p:cTn>
                        </p:par>
                        <p:par>
                          <p:cTn id="8" fill="hold" nodeType="afterGroup">
                            <p:stCondLst>
                              <p:cond delay="2000"/>
                            </p:stCondLst>
                            <p:childTnLst>
                              <p:par>
                                <p:cTn id="9" presetID="4" presetClass="entr" presetSubtype="16" fill="hold" nodeType="afterEffect">
                                  <p:stCondLst>
                                    <p:cond delay="0"/>
                                  </p:stCondLst>
                                  <p:childTnLst>
                                    <p:set>
                                      <p:cBhvr>
                                        <p:cTn id="10" dur="1" fill="hold">
                                          <p:stCondLst>
                                            <p:cond delay="0"/>
                                          </p:stCondLst>
                                        </p:cTn>
                                        <p:tgtEl>
                                          <p:spTgt spid="136200"/>
                                        </p:tgtEl>
                                        <p:attrNameLst>
                                          <p:attrName>style.visibility</p:attrName>
                                        </p:attrNameLst>
                                      </p:cBhvr>
                                      <p:to>
                                        <p:strVal val="visible"/>
                                      </p:to>
                                    </p:set>
                                    <p:animEffect transition="in" filter="box(in)">
                                      <p:cBhvr>
                                        <p:cTn id="11" dur="1000"/>
                                        <p:tgtEl>
                                          <p:spTgt spid="136200"/>
                                        </p:tgtEl>
                                      </p:cBhvr>
                                    </p:animEffect>
                                  </p:childTnLst>
                                </p:cTn>
                              </p:par>
                            </p:childTnLst>
                          </p:cTn>
                        </p:par>
                        <p:par>
                          <p:cTn id="12" fill="hold" nodeType="afterGroup">
                            <p:stCondLst>
                              <p:cond delay="3000"/>
                            </p:stCondLst>
                            <p:childTnLst>
                              <p:par>
                                <p:cTn id="13" presetID="4" presetClass="entr" presetSubtype="16" fill="hold" grpId="0" nodeType="afterEffect">
                                  <p:stCondLst>
                                    <p:cond delay="0"/>
                                  </p:stCondLst>
                                  <p:childTnLst>
                                    <p:set>
                                      <p:cBhvr>
                                        <p:cTn id="14" dur="1" fill="hold">
                                          <p:stCondLst>
                                            <p:cond delay="0"/>
                                          </p:stCondLst>
                                        </p:cTn>
                                        <p:tgtEl>
                                          <p:spTgt spid="136199"/>
                                        </p:tgtEl>
                                        <p:attrNameLst>
                                          <p:attrName>style.visibility</p:attrName>
                                        </p:attrNameLst>
                                      </p:cBhvr>
                                      <p:to>
                                        <p:strVal val="visible"/>
                                      </p:to>
                                    </p:set>
                                    <p:animEffect transition="in" filter="box(in)">
                                      <p:cBhvr>
                                        <p:cTn id="15" dur="1000"/>
                                        <p:tgtEl>
                                          <p:spTgt spid="13619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6201"/>
                                        </p:tgtEl>
                                        <p:attrNameLst>
                                          <p:attrName>style.visibility</p:attrName>
                                        </p:attrNameLst>
                                      </p:cBhvr>
                                      <p:to>
                                        <p:strVal val="visible"/>
                                      </p:to>
                                    </p:set>
                                    <p:animEffect transition="in" filter="box(in)">
                                      <p:cBhvr>
                                        <p:cTn id="18" dur="10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9" grpId="0"/>
      <p:bldP spid="1362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95CB63F0-DC71-0D47-A289-B95F642DFC00}" type="slidenum">
              <a:rPr lang="en-US" sz="1000" smtClean="0">
                <a:latin typeface="Tahoma" charset="0"/>
              </a:rPr>
              <a:pPr>
                <a:defRPr/>
              </a:pPr>
              <a:t>23</a:t>
            </a:fld>
            <a:endParaRPr lang="en-US" sz="1000">
              <a:latin typeface="Tahoma" charset="0"/>
            </a:endParaRPr>
          </a:p>
        </p:txBody>
      </p:sp>
      <p:sp>
        <p:nvSpPr>
          <p:cNvPr id="22531" name="Rectangle 3"/>
          <p:cNvSpPr>
            <a:spLocks noGrp="1" noChangeArrowheads="1"/>
          </p:cNvSpPr>
          <p:nvPr>
            <p:ph type="body" sz="half" idx="1"/>
          </p:nvPr>
        </p:nvSpPr>
        <p:spPr>
          <a:xfrm>
            <a:off x="1066800" y="533400"/>
            <a:ext cx="7696200" cy="2514600"/>
          </a:xfrm>
        </p:spPr>
        <p:txBody>
          <a:bodyPr/>
          <a:lstStyle/>
          <a:p>
            <a:pPr marL="0" indent="0" eaLnBrk="1" hangingPunct="1">
              <a:lnSpc>
                <a:spcPct val="150000"/>
              </a:lnSpc>
              <a:buNone/>
              <a:defRPr/>
            </a:pPr>
            <a:r>
              <a:rPr lang="en-US" sz="2400"/>
              <a:t>Giữa D1 và D2 là góc trên tá tràng (gối trên).</a:t>
            </a:r>
            <a:endParaRPr lang="en-US" sz="2400" b="1">
              <a:solidFill>
                <a:schemeClr val="accent1"/>
              </a:solidFill>
            </a:endParaRPr>
          </a:p>
          <a:p>
            <a:pPr marL="0" indent="0" eaLnBrk="1" hangingPunct="1">
              <a:lnSpc>
                <a:spcPct val="150000"/>
              </a:lnSpc>
              <a:buNone/>
              <a:defRPr/>
            </a:pPr>
            <a:r>
              <a:rPr lang="en-US" sz="2400"/>
              <a:t>Giữa D2 và D3 là góc dưới tá tràng (gối dưới).</a:t>
            </a:r>
            <a:endParaRPr lang="en-US" sz="2400" b="1">
              <a:solidFill>
                <a:schemeClr val="accent1"/>
              </a:solidFill>
            </a:endParaRPr>
          </a:p>
          <a:p>
            <a:pPr marL="0" indent="0" eaLnBrk="1" hangingPunct="1">
              <a:lnSpc>
                <a:spcPct val="150000"/>
              </a:lnSpc>
              <a:buNone/>
              <a:defRPr/>
            </a:pPr>
            <a:r>
              <a:rPr lang="en-US" sz="2400"/>
              <a:t>Giữa D4 và hỗng tràng là góc tá hỗng tràng (góc Treitz)</a:t>
            </a:r>
            <a:endParaRPr lang="en-US" sz="2400" b="1">
              <a:solidFill>
                <a:schemeClr val="accent1"/>
              </a:solidFill>
            </a:endParaRPr>
          </a:p>
          <a:p>
            <a:pPr marL="0" indent="0" eaLnBrk="1" hangingPunct="1">
              <a:lnSpc>
                <a:spcPct val="150000"/>
              </a:lnSpc>
              <a:buNone/>
              <a:defRPr/>
            </a:pPr>
            <a:endParaRPr lang="en-US" sz="2400" b="1">
              <a:solidFill>
                <a:schemeClr val="accent1"/>
              </a:solidFill>
            </a:endParaRPr>
          </a:p>
        </p:txBody>
      </p:sp>
      <p:pic>
        <p:nvPicPr>
          <p:cNvPr id="22532" name="Picture 4" descr="tatrang"/>
          <p:cNvPicPr>
            <a:picLocks noGrp="1" noChangeAspect="1" noChangeArrowheads="1"/>
          </p:cNvPicPr>
          <p:nvPr>
            <p:ph sz="half" idx="2"/>
          </p:nvPr>
        </p:nvPicPr>
        <p:blipFill>
          <a:blip r:embed="rId3">
            <a:extLst>
              <a:ext uri="{28A0092B-C50C-407E-A947-70E740481C1C}">
                <a14:useLocalDpi xmlns:a14="http://schemas.microsoft.com/office/drawing/2010/main"/>
              </a:ext>
            </a:extLst>
          </a:blip>
          <a:srcRect/>
          <a:stretch>
            <a:fillRect/>
          </a:stretch>
        </p:blipFill>
        <p:spPr>
          <a:xfrm>
            <a:off x="2819400" y="2590800"/>
            <a:ext cx="4267200" cy="3549650"/>
          </a:xfrm>
          <a:noFill/>
          <a:extLst>
            <a:ext uri="{909E8E84-426E-40dd-AFC4-6F175D3DCCD1}">
              <a14:hiddenFill xmlns="" xmlns:a14="http://schemas.microsoft.com/office/drawing/2010/main">
                <a:solidFill>
                  <a:srgbClr val="FFFFFF"/>
                </a:solidFill>
              </a14:hiddenFill>
            </a:ext>
          </a:extLst>
        </p:spPr>
      </p:pic>
      <p:sp>
        <p:nvSpPr>
          <p:cNvPr id="22535" name="Text Box 7"/>
          <p:cNvSpPr txBox="1">
            <a:spLocks noChangeArrowheads="1"/>
          </p:cNvSpPr>
          <p:nvPr/>
        </p:nvSpPr>
        <p:spPr bwMode="auto">
          <a:xfrm>
            <a:off x="1143000" y="2565400"/>
            <a:ext cx="1752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rgbClr val="FF9900"/>
                </a:solidFill>
                <a:effectLst/>
                <a:latin typeface="Arial" panose="020B0604020202020204" pitchFamily="34" charset="0"/>
                <a:cs typeface="Arial" panose="020B0604020202020204" pitchFamily="34" charset="0"/>
              </a:rPr>
              <a:t>Góc trên</a:t>
            </a:r>
          </a:p>
        </p:txBody>
      </p:sp>
      <p:sp>
        <p:nvSpPr>
          <p:cNvPr id="22536" name="Line 8"/>
          <p:cNvSpPr>
            <a:spLocks noChangeShapeType="1"/>
          </p:cNvSpPr>
          <p:nvPr/>
        </p:nvSpPr>
        <p:spPr bwMode="auto">
          <a:xfrm>
            <a:off x="2286000" y="5943600"/>
            <a:ext cx="2362200" cy="0"/>
          </a:xfrm>
          <a:prstGeom prst="line">
            <a:avLst/>
          </a:prstGeom>
          <a:noFill/>
          <a:ln w="38100">
            <a:solidFill>
              <a:srgbClr val="FF9900"/>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2537" name="Text Box 9"/>
          <p:cNvSpPr txBox="1">
            <a:spLocks noChangeArrowheads="1"/>
          </p:cNvSpPr>
          <p:nvPr/>
        </p:nvSpPr>
        <p:spPr bwMode="auto">
          <a:xfrm>
            <a:off x="838200" y="5638800"/>
            <a:ext cx="1752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rgbClr val="FF9900"/>
                </a:solidFill>
                <a:effectLst/>
              </a:rPr>
              <a:t>Góc dưới</a:t>
            </a:r>
          </a:p>
        </p:txBody>
      </p:sp>
      <p:sp>
        <p:nvSpPr>
          <p:cNvPr id="22538" name="Line 10"/>
          <p:cNvSpPr>
            <a:spLocks noChangeShapeType="1"/>
          </p:cNvSpPr>
          <p:nvPr/>
        </p:nvSpPr>
        <p:spPr bwMode="auto">
          <a:xfrm>
            <a:off x="2590800" y="2832100"/>
            <a:ext cx="1219200" cy="0"/>
          </a:xfrm>
          <a:prstGeom prst="line">
            <a:avLst/>
          </a:prstGeom>
          <a:noFill/>
          <a:ln w="38100">
            <a:solidFill>
              <a:srgbClr val="FF9900"/>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2539" name="Text Box 11"/>
          <p:cNvSpPr txBox="1">
            <a:spLocks noChangeArrowheads="1"/>
          </p:cNvSpPr>
          <p:nvPr/>
        </p:nvSpPr>
        <p:spPr bwMode="auto">
          <a:xfrm>
            <a:off x="7010400" y="2701865"/>
            <a:ext cx="2667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ts val="0"/>
              </a:spcBef>
            </a:pPr>
            <a:r>
              <a:rPr lang="en-US" sz="2000" dirty="0" err="1">
                <a:solidFill>
                  <a:srgbClr val="FF9900"/>
                </a:solidFill>
                <a:effectLst/>
                <a:latin typeface="Arial" panose="020B0604020202020204" pitchFamily="34" charset="0"/>
                <a:cs typeface="Arial" panose="020B0604020202020204" pitchFamily="34" charset="0"/>
              </a:rPr>
              <a:t>Góc tá hỗng tràng</a:t>
            </a:r>
            <a:endParaRPr lang="en-US" sz="2000" dirty="0">
              <a:solidFill>
                <a:srgbClr val="FF9900"/>
              </a:solidFill>
              <a:effectLst/>
              <a:latin typeface="Arial" panose="020B0604020202020204" pitchFamily="34" charset="0"/>
              <a:cs typeface="Arial" panose="020B0604020202020204" pitchFamily="34" charset="0"/>
            </a:endParaRPr>
          </a:p>
        </p:txBody>
      </p:sp>
      <p:sp>
        <p:nvSpPr>
          <p:cNvPr id="22540" name="Line 12"/>
          <p:cNvSpPr>
            <a:spLocks noChangeShapeType="1"/>
          </p:cNvSpPr>
          <p:nvPr/>
        </p:nvSpPr>
        <p:spPr bwMode="auto">
          <a:xfrm flipH="1">
            <a:off x="6248400" y="3048000"/>
            <a:ext cx="1295400" cy="1066800"/>
          </a:xfrm>
          <a:prstGeom prst="line">
            <a:avLst/>
          </a:prstGeom>
          <a:noFill/>
          <a:ln w="38100">
            <a:solidFill>
              <a:srgbClr val="FF9900"/>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0492" name="Text Box 13"/>
          <p:cNvSpPr txBox="1">
            <a:spLocks noChangeArrowheads="1"/>
          </p:cNvSpPr>
          <p:nvPr/>
        </p:nvSpPr>
        <p:spPr bwMode="auto">
          <a:xfrm>
            <a:off x="7059386" y="4948535"/>
            <a:ext cx="1600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rPr>
              <a:t>Hỗng tràng</a:t>
            </a:r>
          </a:p>
        </p:txBody>
      </p:sp>
      <p:sp>
        <p:nvSpPr>
          <p:cNvPr id="22542" name="Line 14"/>
          <p:cNvSpPr>
            <a:spLocks noChangeShapeType="1"/>
          </p:cNvSpPr>
          <p:nvPr/>
        </p:nvSpPr>
        <p:spPr bwMode="auto">
          <a:xfrm flipH="1" flipV="1">
            <a:off x="6400800" y="4572000"/>
            <a:ext cx="914400" cy="381000"/>
          </a:xfrm>
          <a:prstGeom prst="line">
            <a:avLst/>
          </a:prstGeom>
          <a:noFill/>
          <a:ln w="38100">
            <a:solidFill>
              <a:srgbClr val="FF9900"/>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2DF23E4F-5668-D748-B800-7A68CE70791A}"/>
              </a:ext>
            </a:extLst>
          </p:cNvPr>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95614270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ox(in)">
                                      <p:cBhvr>
                                        <p:cTn id="7" dur="10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box(in)">
                                      <p:cBhvr>
                                        <p:cTn id="12" dur="500"/>
                                        <p:tgtEl>
                                          <p:spTgt spid="22535"/>
                                        </p:tgtEl>
                                      </p:cBhvr>
                                    </p:animEffect>
                                  </p:childTnLst>
                                </p:cTn>
                              </p:par>
                              <p:par>
                                <p:cTn id="13" presetID="4" presetClass="entr" presetSubtype="16" fill="hold" nodeType="withEffect">
                                  <p:stCondLst>
                                    <p:cond delay="0"/>
                                  </p:stCondLst>
                                  <p:childTnLst>
                                    <p:set>
                                      <p:cBhvr>
                                        <p:cTn id="14" dur="1" fill="hold">
                                          <p:stCondLst>
                                            <p:cond delay="0"/>
                                          </p:stCondLst>
                                        </p:cTn>
                                        <p:tgtEl>
                                          <p:spTgt spid="22538"/>
                                        </p:tgtEl>
                                        <p:attrNameLst>
                                          <p:attrName>style.visibility</p:attrName>
                                        </p:attrNameLst>
                                      </p:cBhvr>
                                      <p:to>
                                        <p:strVal val="visible"/>
                                      </p:to>
                                    </p:set>
                                    <p:animEffect transition="in" filter="box(in)">
                                      <p:cBhvr>
                                        <p:cTn id="15" dur="500"/>
                                        <p:tgtEl>
                                          <p:spTgt spid="22538"/>
                                        </p:tgtEl>
                                      </p:cBhvr>
                                    </p:animEffect>
                                  </p:childTnLst>
                                </p:cTn>
                              </p:par>
                              <p:par>
                                <p:cTn id="16" presetID="4" presetClass="entr" presetSubtype="16" fill="hold" nodeType="withEffect">
                                  <p:stCondLst>
                                    <p:cond delay="0"/>
                                  </p:stCondLst>
                                  <p:childTnLst>
                                    <p:set>
                                      <p:cBhvr>
                                        <p:cTn id="17" dur="1" fill="hold">
                                          <p:stCondLst>
                                            <p:cond delay="0"/>
                                          </p:stCondLst>
                                        </p:cTn>
                                        <p:tgtEl>
                                          <p:spTgt spid="22531">
                                            <p:txEl>
                                              <p:pRg st="0" end="0"/>
                                            </p:txEl>
                                          </p:spTgt>
                                        </p:tgtEl>
                                        <p:attrNameLst>
                                          <p:attrName>style.visibility</p:attrName>
                                        </p:attrNameLst>
                                      </p:cBhvr>
                                      <p:to>
                                        <p:strVal val="visible"/>
                                      </p:to>
                                    </p:set>
                                    <p:animEffect transition="in" filter="box(in)">
                                      <p:cBhvr>
                                        <p:cTn id="18" dur="1000"/>
                                        <p:tgtEl>
                                          <p:spTgt spid="2253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2537"/>
                                        </p:tgtEl>
                                        <p:attrNameLst>
                                          <p:attrName>style.visibility</p:attrName>
                                        </p:attrNameLst>
                                      </p:cBhvr>
                                      <p:to>
                                        <p:strVal val="visible"/>
                                      </p:to>
                                    </p:set>
                                    <p:animEffect transition="in" filter="box(in)">
                                      <p:cBhvr>
                                        <p:cTn id="23" dur="1000"/>
                                        <p:tgtEl>
                                          <p:spTgt spid="22537"/>
                                        </p:tgtEl>
                                      </p:cBhvr>
                                    </p:animEffect>
                                  </p:childTnLst>
                                </p:cTn>
                              </p:par>
                              <p:par>
                                <p:cTn id="24" presetID="4" presetClass="entr" presetSubtype="16" fill="hold" nodeType="withEffect">
                                  <p:stCondLst>
                                    <p:cond delay="0"/>
                                  </p:stCondLst>
                                  <p:childTnLst>
                                    <p:set>
                                      <p:cBhvr>
                                        <p:cTn id="25" dur="1" fill="hold">
                                          <p:stCondLst>
                                            <p:cond delay="0"/>
                                          </p:stCondLst>
                                        </p:cTn>
                                        <p:tgtEl>
                                          <p:spTgt spid="22536"/>
                                        </p:tgtEl>
                                        <p:attrNameLst>
                                          <p:attrName>style.visibility</p:attrName>
                                        </p:attrNameLst>
                                      </p:cBhvr>
                                      <p:to>
                                        <p:strVal val="visible"/>
                                      </p:to>
                                    </p:set>
                                    <p:animEffect transition="in" filter="box(in)">
                                      <p:cBhvr>
                                        <p:cTn id="26" dur="500"/>
                                        <p:tgtEl>
                                          <p:spTgt spid="22536"/>
                                        </p:tgtEl>
                                      </p:cBhvr>
                                    </p:animEffect>
                                  </p:childTnLst>
                                </p:cTn>
                              </p:par>
                              <p:par>
                                <p:cTn id="27" presetID="4" presetClass="entr" presetSubtype="16" fill="hold" nodeType="withEffect">
                                  <p:stCondLst>
                                    <p:cond delay="0"/>
                                  </p:stCondLst>
                                  <p:childTnLst>
                                    <p:set>
                                      <p:cBhvr>
                                        <p:cTn id="28" dur="1" fill="hold">
                                          <p:stCondLst>
                                            <p:cond delay="0"/>
                                          </p:stCondLst>
                                        </p:cTn>
                                        <p:tgtEl>
                                          <p:spTgt spid="22531">
                                            <p:txEl>
                                              <p:pRg st="1" end="1"/>
                                            </p:txEl>
                                          </p:spTgt>
                                        </p:tgtEl>
                                        <p:attrNameLst>
                                          <p:attrName>style.visibility</p:attrName>
                                        </p:attrNameLst>
                                      </p:cBhvr>
                                      <p:to>
                                        <p:strVal val="visible"/>
                                      </p:to>
                                    </p:set>
                                    <p:animEffect transition="in" filter="box(in)">
                                      <p:cBhvr>
                                        <p:cTn id="29" dur="500"/>
                                        <p:tgtEl>
                                          <p:spTgt spid="22531">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2539"/>
                                        </p:tgtEl>
                                        <p:attrNameLst>
                                          <p:attrName>style.visibility</p:attrName>
                                        </p:attrNameLst>
                                      </p:cBhvr>
                                      <p:to>
                                        <p:strVal val="visible"/>
                                      </p:to>
                                    </p:set>
                                    <p:animEffect transition="in" filter="box(in)">
                                      <p:cBhvr>
                                        <p:cTn id="34" dur="1000"/>
                                        <p:tgtEl>
                                          <p:spTgt spid="22539"/>
                                        </p:tgtEl>
                                      </p:cBhvr>
                                    </p:animEffect>
                                  </p:childTnLst>
                                </p:cTn>
                              </p:par>
                              <p:par>
                                <p:cTn id="35" presetID="4" presetClass="entr" presetSubtype="16" fill="hold" nodeType="withEffect">
                                  <p:stCondLst>
                                    <p:cond delay="0"/>
                                  </p:stCondLst>
                                  <p:childTnLst>
                                    <p:set>
                                      <p:cBhvr>
                                        <p:cTn id="36" dur="1" fill="hold">
                                          <p:stCondLst>
                                            <p:cond delay="0"/>
                                          </p:stCondLst>
                                        </p:cTn>
                                        <p:tgtEl>
                                          <p:spTgt spid="22540"/>
                                        </p:tgtEl>
                                        <p:attrNameLst>
                                          <p:attrName>style.visibility</p:attrName>
                                        </p:attrNameLst>
                                      </p:cBhvr>
                                      <p:to>
                                        <p:strVal val="visible"/>
                                      </p:to>
                                    </p:set>
                                    <p:animEffect transition="in" filter="box(in)">
                                      <p:cBhvr>
                                        <p:cTn id="37" dur="500"/>
                                        <p:tgtEl>
                                          <p:spTgt spid="22540"/>
                                        </p:tgtEl>
                                      </p:cBhvr>
                                    </p:animEffect>
                                  </p:childTnLst>
                                </p:cTn>
                              </p:par>
                              <p:par>
                                <p:cTn id="38" presetID="4" presetClass="entr" presetSubtype="16" fill="hold" nodeType="withEffect">
                                  <p:stCondLst>
                                    <p:cond delay="0"/>
                                  </p:stCondLst>
                                  <p:childTnLst>
                                    <p:set>
                                      <p:cBhvr>
                                        <p:cTn id="39" dur="1" fill="hold">
                                          <p:stCondLst>
                                            <p:cond delay="0"/>
                                          </p:stCondLst>
                                        </p:cTn>
                                        <p:tgtEl>
                                          <p:spTgt spid="22531">
                                            <p:txEl>
                                              <p:pRg st="2" end="2"/>
                                            </p:txEl>
                                          </p:spTgt>
                                        </p:tgtEl>
                                        <p:attrNameLst>
                                          <p:attrName>style.visibility</p:attrName>
                                        </p:attrNameLst>
                                      </p:cBhvr>
                                      <p:to>
                                        <p:strVal val="visible"/>
                                      </p:to>
                                    </p:set>
                                    <p:animEffect transition="in" filter="box(in)">
                                      <p:cBhvr>
                                        <p:cTn id="40" dur="10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P spid="22537" grpId="0"/>
      <p:bldP spid="225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2928B-6136-0942-9AC5-5E61FD153FBA}"/>
              </a:ext>
            </a:extLst>
          </p:cNvPr>
          <p:cNvSpPr>
            <a:spLocks noGrp="1"/>
          </p:cNvSpPr>
          <p:nvPr>
            <p:ph idx="1"/>
          </p:nvPr>
        </p:nvSpPr>
        <p:spPr>
          <a:xfrm>
            <a:off x="304800" y="304800"/>
            <a:ext cx="8839200" cy="5410200"/>
          </a:xfrm>
        </p:spPr>
        <p:txBody>
          <a:bodyPr/>
          <a:lstStyle/>
          <a:p>
            <a:pPr marL="0" indent="0">
              <a:lnSpc>
                <a:spcPct val="150000"/>
              </a:lnSpc>
              <a:buNone/>
            </a:pPr>
            <a:r>
              <a:rPr lang="en-US" sz="2400"/>
              <a:t>D3 tá tràng nằm ngang phía trước cột sống đoạn thắt lưng. </a:t>
            </a:r>
          </a:p>
          <a:p>
            <a:pPr marL="0" indent="0">
              <a:lnSpc>
                <a:spcPct val="150000"/>
              </a:lnSpc>
              <a:buNone/>
            </a:pPr>
            <a:r>
              <a:rPr lang="en-US" sz="2400"/>
              <a:t>Động mạch mạc treo tràng trên bắt chéo phía trước D3 tá tràng.</a:t>
            </a:r>
          </a:p>
        </p:txBody>
      </p:sp>
      <p:sp>
        <p:nvSpPr>
          <p:cNvPr id="4" name="Footer Placeholder 3">
            <a:extLst>
              <a:ext uri="{FF2B5EF4-FFF2-40B4-BE49-F238E27FC236}">
                <a16:creationId xmlns:a16="http://schemas.microsoft.com/office/drawing/2014/main" id="{F692678E-5462-0241-8690-7BEAF150BB62}"/>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
        <p:nvSpPr>
          <p:cNvPr id="5" name="Slide Number Placeholder 4">
            <a:extLst>
              <a:ext uri="{FF2B5EF4-FFF2-40B4-BE49-F238E27FC236}">
                <a16:creationId xmlns:a16="http://schemas.microsoft.com/office/drawing/2014/main" id="{402D3A72-34BA-4643-A4BE-A57DA74B2520}"/>
              </a:ext>
            </a:extLst>
          </p:cNvPr>
          <p:cNvSpPr>
            <a:spLocks noGrp="1"/>
          </p:cNvSpPr>
          <p:nvPr>
            <p:ph type="sldNum" sz="quarter" idx="12"/>
          </p:nvPr>
        </p:nvSpPr>
        <p:spPr/>
        <p:txBody>
          <a:bodyPr/>
          <a:lstStyle/>
          <a:p>
            <a:pPr>
              <a:defRPr/>
            </a:pPr>
            <a:fld id="{81AB5DC3-339D-F344-AA15-B0DDF4CB2E24}" type="slidenum">
              <a:rPr lang="en-US"/>
              <a:pPr>
                <a:defRPr/>
              </a:pPr>
              <a:t>24</a:t>
            </a:fld>
            <a:endParaRPr lang="en-US"/>
          </a:p>
        </p:txBody>
      </p:sp>
      <p:pic>
        <p:nvPicPr>
          <p:cNvPr id="6" name="Picture 4" descr="tatrang">
            <a:extLst>
              <a:ext uri="{FF2B5EF4-FFF2-40B4-BE49-F238E27FC236}">
                <a16:creationId xmlns:a16="http://schemas.microsoft.com/office/drawing/2014/main" id="{582A5621-CB6F-B640-97ED-F7BF9A510CC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a:xfrm>
            <a:off x="3777343" y="2513693"/>
            <a:ext cx="4267200" cy="35496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42693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D04A795B-8D06-CB4B-B1DA-20DE38E9410C}" type="slidenum">
              <a:rPr lang="en-US" sz="1000" smtClean="0">
                <a:latin typeface="Tahoma" charset="0"/>
              </a:rPr>
              <a:pPr>
                <a:defRPr/>
              </a:pPr>
              <a:t>25</a:t>
            </a:fld>
            <a:endParaRPr lang="en-US" sz="1000">
              <a:latin typeface="Tahoma" charset="0"/>
            </a:endParaRPr>
          </a:p>
        </p:txBody>
      </p:sp>
      <p:sp>
        <p:nvSpPr>
          <p:cNvPr id="21506" name="Rectangle 2"/>
          <p:cNvSpPr>
            <a:spLocks noGrp="1" noChangeArrowheads="1"/>
          </p:cNvSpPr>
          <p:nvPr>
            <p:ph type="title"/>
          </p:nvPr>
        </p:nvSpPr>
        <p:spPr>
          <a:xfrm>
            <a:off x="533400" y="304801"/>
            <a:ext cx="7543800" cy="1066800"/>
          </a:xfrm>
        </p:spPr>
        <p:txBody>
          <a:bodyPr/>
          <a:lstStyle/>
          <a:p>
            <a:pPr eaLnBrk="1" hangingPunct="1">
              <a:defRPr/>
            </a:pPr>
            <a:r>
              <a:rPr lang="en-US" sz="2400">
                <a:latin typeface="Arial" panose="020B0604020202020204" pitchFamily="34" charset="0"/>
                <a:cs typeface="Arial" panose="020B0604020202020204" pitchFamily="34" charset="0"/>
              </a:rPr>
              <a:t>Hình thể trong</a:t>
            </a:r>
          </a:p>
        </p:txBody>
      </p:sp>
      <p:sp>
        <p:nvSpPr>
          <p:cNvPr id="21507" name="Rectangle 3"/>
          <p:cNvSpPr>
            <a:spLocks noGrp="1" noChangeArrowheads="1"/>
          </p:cNvSpPr>
          <p:nvPr>
            <p:ph type="body" idx="1"/>
          </p:nvPr>
        </p:nvSpPr>
        <p:spPr>
          <a:xfrm>
            <a:off x="685800" y="1371600"/>
            <a:ext cx="8305800" cy="5105400"/>
          </a:xfrm>
        </p:spPr>
        <p:txBody>
          <a:bodyPr/>
          <a:lstStyle/>
          <a:p>
            <a:pPr marL="0" indent="0" eaLnBrk="1" hangingPunct="1">
              <a:lnSpc>
                <a:spcPct val="150000"/>
              </a:lnSpc>
              <a:buNone/>
              <a:defRPr/>
            </a:pPr>
            <a:r>
              <a:rPr lang="en-US" sz="2400" dirty="0" err="1"/>
              <a:t>   Thành trong của D2 có 2 nhú tá tràng</a:t>
            </a:r>
            <a:r>
              <a:rPr lang="en-US" sz="2400" dirty="0"/>
              <a:t>:</a:t>
            </a:r>
          </a:p>
          <a:p>
            <a:pPr eaLnBrk="1" hangingPunct="1">
              <a:lnSpc>
                <a:spcPct val="150000"/>
              </a:lnSpc>
              <a:buFont typeface="Wingdings" charset="0"/>
              <a:buNone/>
              <a:defRPr/>
            </a:pPr>
            <a:endParaRPr lang="en-US" sz="2400" dirty="0"/>
          </a:p>
          <a:p>
            <a:pPr eaLnBrk="1" hangingPunct="1">
              <a:lnSpc>
                <a:spcPct val="150000"/>
              </a:lnSpc>
              <a:buFont typeface="Wingdings" charset="0"/>
              <a:buNone/>
              <a:defRPr/>
            </a:pPr>
            <a:r>
              <a:rPr lang="en-US" sz="2400" dirty="0"/>
              <a:t>	Nhú tá lớn: Cách lỗ môn vị 8-10cm; có ống mật chủ và ống tụy chính đổ vào.</a:t>
            </a:r>
          </a:p>
          <a:p>
            <a:pPr eaLnBrk="1" hangingPunct="1">
              <a:lnSpc>
                <a:spcPct val="150000"/>
              </a:lnSpc>
              <a:buFont typeface="Wingdings" charset="0"/>
              <a:buNone/>
              <a:defRPr/>
            </a:pPr>
            <a:endParaRPr lang="en-US" sz="2400" dirty="0"/>
          </a:p>
          <a:p>
            <a:pPr eaLnBrk="1" hangingPunct="1">
              <a:lnSpc>
                <a:spcPct val="150000"/>
              </a:lnSpc>
              <a:buFont typeface="Wingdings" charset="0"/>
              <a:buNone/>
              <a:defRPr/>
            </a:pPr>
            <a:r>
              <a:rPr lang="en-US" sz="2400" dirty="0"/>
              <a:t>	</a:t>
            </a:r>
            <a:r>
              <a:rPr lang="en-US" sz="2400" dirty="0" err="1"/>
              <a:t>Nhú tá bé: phía trên nhú tá lớn khoảng 2cm và hơi về phía trước so với nhú tá lớn; có ống tuỵ phụ đổ vào.</a:t>
            </a:r>
            <a:endParaRPr lang="en-US" sz="2400" dirty="0"/>
          </a:p>
        </p:txBody>
      </p:sp>
      <p:sp>
        <p:nvSpPr>
          <p:cNvPr id="2" name="Footer Placeholder 1">
            <a:extLst>
              <a:ext uri="{FF2B5EF4-FFF2-40B4-BE49-F238E27FC236}">
                <a16:creationId xmlns:a16="http://schemas.microsoft.com/office/drawing/2014/main" id="{E30EEA2A-68A5-994B-A5E8-1AAF4608A977}"/>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074801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ox(in)">
                                      <p:cBhvr>
                                        <p:cTn id="7" dur="10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 calcmode="lin" valueType="num">
                                      <p:cBhvr additive="base">
                                        <p:cTn id="12" dur="1000" fill="hold"/>
                                        <p:tgtEl>
                                          <p:spTgt spid="21507">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21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 calcmode="lin" valueType="num">
                                      <p:cBhvr additive="base">
                                        <p:cTn id="18" dur="1000" fill="hold"/>
                                        <p:tgtEl>
                                          <p:spTgt spid="21507">
                                            <p:txEl>
                                              <p:pRg st="4" end="4"/>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7716B420-551F-F84C-A6A8-CC462135BFA4}" type="slidenum">
              <a:rPr lang="en-US" sz="1000" smtClean="0">
                <a:latin typeface="Tahoma" charset="0"/>
              </a:rPr>
              <a:pPr>
                <a:defRPr/>
              </a:pPr>
              <a:t>26</a:t>
            </a:fld>
            <a:endParaRPr lang="en-US" sz="1000">
              <a:latin typeface="Tahoma" charset="0"/>
            </a:endParaRPr>
          </a:p>
        </p:txBody>
      </p:sp>
      <p:pic>
        <p:nvPicPr>
          <p:cNvPr id="28680" name="Picture 8" descr="tatuy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62200" y="1524000"/>
            <a:ext cx="6400800" cy="424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81" name="Text Box 9"/>
          <p:cNvSpPr txBox="1">
            <a:spLocks noChangeArrowheads="1"/>
          </p:cNvSpPr>
          <p:nvPr/>
        </p:nvSpPr>
        <p:spPr bwMode="auto">
          <a:xfrm>
            <a:off x="228600" y="4800600"/>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Nhú tá lớn</a:t>
            </a:r>
          </a:p>
        </p:txBody>
      </p:sp>
      <p:sp>
        <p:nvSpPr>
          <p:cNvPr id="28682" name="Line 10"/>
          <p:cNvSpPr>
            <a:spLocks noChangeShapeType="1"/>
          </p:cNvSpPr>
          <p:nvPr/>
        </p:nvSpPr>
        <p:spPr bwMode="auto">
          <a:xfrm flipV="1">
            <a:off x="1905000" y="4419600"/>
            <a:ext cx="1524000" cy="6858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8683" name="Line 11"/>
          <p:cNvSpPr>
            <a:spLocks noChangeShapeType="1"/>
          </p:cNvSpPr>
          <p:nvPr/>
        </p:nvSpPr>
        <p:spPr bwMode="auto">
          <a:xfrm>
            <a:off x="1905000" y="3352800"/>
            <a:ext cx="1600200" cy="5334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8684" name="Text Box 12"/>
          <p:cNvSpPr txBox="1">
            <a:spLocks noChangeArrowheads="1"/>
          </p:cNvSpPr>
          <p:nvPr/>
        </p:nvSpPr>
        <p:spPr bwMode="auto">
          <a:xfrm>
            <a:off x="228600" y="3124200"/>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Nhú tá bé</a:t>
            </a:r>
          </a:p>
        </p:txBody>
      </p:sp>
      <p:sp>
        <p:nvSpPr>
          <p:cNvPr id="2" name="Footer Placeholder 1">
            <a:extLst>
              <a:ext uri="{FF2B5EF4-FFF2-40B4-BE49-F238E27FC236}">
                <a16:creationId xmlns:a16="http://schemas.microsoft.com/office/drawing/2014/main" id="{4EE7DF8B-AF28-1040-AD02-320247029292}"/>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9082518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8684"/>
                                        </p:tgtEl>
                                        <p:attrNameLst>
                                          <p:attrName>style.visibility</p:attrName>
                                        </p:attrNameLst>
                                      </p:cBhvr>
                                      <p:to>
                                        <p:strVal val="visible"/>
                                      </p:to>
                                    </p:set>
                                    <p:animEffect transition="in" filter="box(in)">
                                      <p:cBhvr>
                                        <p:cTn id="7" dur="1000"/>
                                        <p:tgtEl>
                                          <p:spTgt spid="2868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8681"/>
                                        </p:tgtEl>
                                        <p:attrNameLst>
                                          <p:attrName>style.visibility</p:attrName>
                                        </p:attrNameLst>
                                      </p:cBhvr>
                                      <p:to>
                                        <p:strVal val="visible"/>
                                      </p:to>
                                    </p:set>
                                    <p:animEffect transition="in" filter="box(in)">
                                      <p:cBhvr>
                                        <p:cTn id="10" dur="1000"/>
                                        <p:tgtEl>
                                          <p:spTgt spid="28681"/>
                                        </p:tgtEl>
                                      </p:cBhvr>
                                    </p:animEffect>
                                  </p:childTnLst>
                                </p:cTn>
                              </p:par>
                              <p:par>
                                <p:cTn id="11" presetID="4" presetClass="entr" presetSubtype="16" fill="hold" nodeType="withEffect">
                                  <p:stCondLst>
                                    <p:cond delay="0"/>
                                  </p:stCondLst>
                                  <p:childTnLst>
                                    <p:set>
                                      <p:cBhvr>
                                        <p:cTn id="12" dur="1" fill="hold">
                                          <p:stCondLst>
                                            <p:cond delay="0"/>
                                          </p:stCondLst>
                                        </p:cTn>
                                        <p:tgtEl>
                                          <p:spTgt spid="28680"/>
                                        </p:tgtEl>
                                        <p:attrNameLst>
                                          <p:attrName>style.visibility</p:attrName>
                                        </p:attrNameLst>
                                      </p:cBhvr>
                                      <p:to>
                                        <p:strVal val="visible"/>
                                      </p:to>
                                    </p:set>
                                    <p:animEffect transition="in" filter="box(in)">
                                      <p:cBhvr>
                                        <p:cTn id="13" dur="1000"/>
                                        <p:tgtEl>
                                          <p:spTgt spid="28680"/>
                                        </p:tgtEl>
                                      </p:cBhvr>
                                    </p:animEffect>
                                  </p:childTnLst>
                                </p:cTn>
                              </p:par>
                              <p:par>
                                <p:cTn id="14" presetID="4" presetClass="entr" presetSubtype="16" fill="hold" nodeType="withEffect">
                                  <p:stCondLst>
                                    <p:cond delay="0"/>
                                  </p:stCondLst>
                                  <p:childTnLst>
                                    <p:set>
                                      <p:cBhvr>
                                        <p:cTn id="15" dur="1" fill="hold">
                                          <p:stCondLst>
                                            <p:cond delay="0"/>
                                          </p:stCondLst>
                                        </p:cTn>
                                        <p:tgtEl>
                                          <p:spTgt spid="28683"/>
                                        </p:tgtEl>
                                        <p:attrNameLst>
                                          <p:attrName>style.visibility</p:attrName>
                                        </p:attrNameLst>
                                      </p:cBhvr>
                                      <p:to>
                                        <p:strVal val="visible"/>
                                      </p:to>
                                    </p:set>
                                    <p:animEffect transition="in" filter="box(in)">
                                      <p:cBhvr>
                                        <p:cTn id="16" dur="1000"/>
                                        <p:tgtEl>
                                          <p:spTgt spid="28683"/>
                                        </p:tgtEl>
                                      </p:cBhvr>
                                    </p:animEffect>
                                  </p:childTnLst>
                                </p:cTn>
                              </p:par>
                              <p:par>
                                <p:cTn id="17" presetID="4" presetClass="entr" presetSubtype="16" fill="hold" nodeType="withEffect">
                                  <p:stCondLst>
                                    <p:cond delay="0"/>
                                  </p:stCondLst>
                                  <p:childTnLst>
                                    <p:set>
                                      <p:cBhvr>
                                        <p:cTn id="18" dur="1" fill="hold">
                                          <p:stCondLst>
                                            <p:cond delay="0"/>
                                          </p:stCondLst>
                                        </p:cTn>
                                        <p:tgtEl>
                                          <p:spTgt spid="28682"/>
                                        </p:tgtEl>
                                        <p:attrNameLst>
                                          <p:attrName>style.visibility</p:attrName>
                                        </p:attrNameLst>
                                      </p:cBhvr>
                                      <p:to>
                                        <p:strVal val="visible"/>
                                      </p:to>
                                    </p:set>
                                    <p:animEffect transition="in" filter="box(in)">
                                      <p:cBhvr>
                                        <p:cTn id="19" dur="1000"/>
                                        <p:tgtEl>
                                          <p:spTgt spid="2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 grpId="0"/>
      <p:bldP spid="286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8FB1E1CB-87E0-E049-95D3-923238BDAE7B}" type="slidenum">
              <a:rPr lang="en-US" sz="1000" smtClean="0">
                <a:latin typeface="Tahoma" charset="0"/>
              </a:rPr>
              <a:pPr>
                <a:defRPr/>
              </a:pPr>
              <a:t>27</a:t>
            </a:fld>
            <a:endParaRPr lang="en-US" sz="1000">
              <a:latin typeface="Tahoma" charset="0"/>
            </a:endParaRPr>
          </a:p>
        </p:txBody>
      </p:sp>
      <p:sp>
        <p:nvSpPr>
          <p:cNvPr id="25602" name="Rectangle 2"/>
          <p:cNvSpPr>
            <a:spLocks noGrp="1" noChangeArrowheads="1"/>
          </p:cNvSpPr>
          <p:nvPr>
            <p:ph type="title"/>
          </p:nvPr>
        </p:nvSpPr>
        <p:spPr>
          <a:xfrm>
            <a:off x="1066800" y="152400"/>
            <a:ext cx="7543800" cy="838200"/>
          </a:xfrm>
        </p:spPr>
        <p:txBody>
          <a:bodyPr/>
          <a:lstStyle/>
          <a:p>
            <a:pPr algn="ctr" eaLnBrk="1" hangingPunct="1">
              <a:defRPr/>
            </a:pPr>
            <a:br>
              <a:rPr lang="en-US" sz="3600">
                <a:solidFill>
                  <a:srgbClr val="FF9900"/>
                </a:solidFill>
                <a:latin typeface="VNI-Helve" charset="0"/>
                <a:cs typeface="+mj-cs"/>
              </a:rPr>
            </a:br>
            <a:endParaRPr lang="en-US" sz="3600">
              <a:solidFill>
                <a:srgbClr val="FF9900"/>
              </a:solidFill>
              <a:latin typeface="VNI-Helve" charset="0"/>
              <a:cs typeface="+mj-cs"/>
            </a:endParaRPr>
          </a:p>
        </p:txBody>
      </p:sp>
      <p:sp>
        <p:nvSpPr>
          <p:cNvPr id="25603" name="Rectangle 3"/>
          <p:cNvSpPr>
            <a:spLocks noGrp="1" noChangeArrowheads="1"/>
          </p:cNvSpPr>
          <p:nvPr>
            <p:ph type="body" idx="1"/>
          </p:nvPr>
        </p:nvSpPr>
        <p:spPr>
          <a:xfrm>
            <a:off x="685800" y="762000"/>
            <a:ext cx="8153400" cy="5486400"/>
          </a:xfrm>
        </p:spPr>
        <p:txBody>
          <a:bodyPr/>
          <a:lstStyle/>
          <a:p>
            <a:pPr eaLnBrk="1" hangingPunct="1">
              <a:lnSpc>
                <a:spcPct val="150000"/>
              </a:lnSpc>
              <a:buFont typeface="Wingdings" charset="0"/>
              <a:buNone/>
              <a:defRPr/>
            </a:pPr>
            <a:r>
              <a:rPr lang="en-US" sz="2800" dirty="0"/>
              <a:t>	</a:t>
            </a:r>
          </a:p>
          <a:p>
            <a:pPr eaLnBrk="1" hangingPunct="1">
              <a:lnSpc>
                <a:spcPct val="150000"/>
              </a:lnSpc>
              <a:buFont typeface="Wingdings" charset="0"/>
              <a:buNone/>
              <a:defRPr/>
            </a:pPr>
            <a:r>
              <a:rPr lang="en-US" sz="2800" dirty="0" err="1">
                <a:solidFill>
                  <a:srgbClr val="FFFF00"/>
                </a:solidFill>
              </a:rPr>
              <a:t>Hình thể ngoài: </a:t>
            </a:r>
            <a:r>
              <a:rPr lang="en-US" sz="2800" dirty="0" err="1"/>
              <a:t>4 phần</a:t>
            </a:r>
            <a:endParaRPr lang="en-US" sz="2800" dirty="0"/>
          </a:p>
          <a:p>
            <a:pPr eaLnBrk="1" hangingPunct="1">
              <a:lnSpc>
                <a:spcPct val="150000"/>
              </a:lnSpc>
              <a:buFont typeface="Wingdings" charset="0"/>
              <a:buNone/>
              <a:defRPr/>
            </a:pPr>
            <a:r>
              <a:rPr lang="en-US" sz="2400" b="1" dirty="0" err="1"/>
              <a:t>Đầu tuỵ: </a:t>
            </a:r>
            <a:r>
              <a:rPr lang="en-US" sz="2400" dirty="0" err="1"/>
              <a:t>	Ôm lấy bởi tá tràng</a:t>
            </a:r>
          </a:p>
          <a:p>
            <a:pPr eaLnBrk="1" hangingPunct="1">
              <a:lnSpc>
                <a:spcPct val="150000"/>
              </a:lnSpc>
              <a:buFont typeface="Wingdings" charset="0"/>
              <a:buNone/>
              <a:defRPr/>
            </a:pPr>
            <a:r>
              <a:rPr lang="en-US" sz="2400" dirty="0" err="1"/>
              <a:t>			Có một phần nằm phía sau bó mạch mạc    	           treo tràng trên gọi là </a:t>
            </a:r>
            <a:r>
              <a:rPr lang="en-US" sz="2400" dirty="0" err="1">
                <a:solidFill>
                  <a:srgbClr val="FFFF00"/>
                </a:solidFill>
              </a:rPr>
              <a:t>mỏm móc</a:t>
            </a:r>
            <a:r>
              <a:rPr lang="en-US" sz="2400" dirty="0" err="1"/>
              <a:t>.</a:t>
            </a:r>
            <a:endParaRPr lang="en-US" sz="2400" dirty="0"/>
          </a:p>
          <a:p>
            <a:pPr eaLnBrk="1" hangingPunct="1">
              <a:lnSpc>
                <a:spcPct val="150000"/>
              </a:lnSpc>
              <a:buFont typeface="Wingdings" charset="0"/>
              <a:buNone/>
              <a:defRPr/>
            </a:pPr>
            <a:r>
              <a:rPr lang="en-US" sz="2400" b="1" dirty="0"/>
              <a:t>Cổ tụy: 	</a:t>
            </a:r>
            <a:r>
              <a:rPr lang="en-US" sz="2400" dirty="0"/>
              <a:t>Do bó mạch mạc treo tràng trên ấn từ sau.</a:t>
            </a:r>
          </a:p>
          <a:p>
            <a:pPr eaLnBrk="1" hangingPunct="1">
              <a:lnSpc>
                <a:spcPct val="150000"/>
              </a:lnSpc>
              <a:buFont typeface="Wingdings" charset="0"/>
              <a:buNone/>
              <a:defRPr/>
            </a:pPr>
            <a:r>
              <a:rPr lang="en-US" sz="2400" b="1" dirty="0" err="1"/>
              <a:t>Thân tụy:	</a:t>
            </a:r>
            <a:r>
              <a:rPr lang="en-US" sz="2400" dirty="0" err="1"/>
              <a:t>Là phần dài nhất.</a:t>
            </a:r>
          </a:p>
          <a:p>
            <a:pPr eaLnBrk="1" hangingPunct="1">
              <a:lnSpc>
                <a:spcPct val="150000"/>
              </a:lnSpc>
              <a:buFont typeface="Wingdings" charset="0"/>
              <a:buNone/>
              <a:defRPr/>
            </a:pPr>
            <a:r>
              <a:rPr lang="en-US" sz="2400" b="1" dirty="0" err="1"/>
              <a:t>Đuôi tuỵ: 	</a:t>
            </a:r>
            <a:r>
              <a:rPr lang="en-US" sz="2400" dirty="0" err="1"/>
              <a:t>Hướng về rốn lách</a:t>
            </a:r>
            <a:r>
              <a:rPr lang="en-US" sz="2400" b="1" dirty="0" err="1"/>
              <a:t>, </a:t>
            </a:r>
            <a:r>
              <a:rPr lang="en-US" sz="2400" dirty="0" err="1"/>
              <a:t>có thể di động.</a:t>
            </a:r>
            <a:endParaRPr lang="en-US" sz="2400" dirty="0"/>
          </a:p>
          <a:p>
            <a:pPr eaLnBrk="1" hangingPunct="1">
              <a:lnSpc>
                <a:spcPct val="150000"/>
              </a:lnSpc>
              <a:buFont typeface="Wingdings" charset="0"/>
              <a:buNone/>
              <a:defRPr/>
            </a:pPr>
            <a:r>
              <a:rPr lang="en-US" sz="2400" dirty="0"/>
              <a:t>	</a:t>
            </a:r>
          </a:p>
        </p:txBody>
      </p:sp>
      <p:sp>
        <p:nvSpPr>
          <p:cNvPr id="7" name="Rectangle 2">
            <a:extLst>
              <a:ext uri="{FF2B5EF4-FFF2-40B4-BE49-F238E27FC236}">
                <a16:creationId xmlns:a16="http://schemas.microsoft.com/office/drawing/2014/main" id="{D169F830-709D-1548-8CE6-E06D75F44213}"/>
              </a:ext>
            </a:extLst>
          </p:cNvPr>
          <p:cNvSpPr txBox="1">
            <a:spLocks noChangeArrowheads="1"/>
          </p:cNvSpPr>
          <p:nvPr/>
        </p:nvSpPr>
        <p:spPr bwMode="auto">
          <a:xfrm>
            <a:off x="838200" y="46037"/>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FF00"/>
                </a:solidFill>
                <a:effectLst/>
                <a:latin typeface="+mj-lt"/>
                <a:ea typeface="ＭＳ Ｐゴシック" charset="0"/>
                <a:cs typeface="ＭＳ Ｐゴシック" charset="0"/>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ＭＳ Ｐゴシック" charset="0"/>
                <a:cs typeface="ＭＳ Ｐゴシック"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9pPr>
          </a:lstStyle>
          <a:p>
            <a:pPr algn="ctr" eaLnBrk="1" hangingPunct="1">
              <a:defRPr/>
            </a:pPr>
            <a:r>
              <a:rPr lang="en-US" sz="3200" kern="0">
                <a:latin typeface="Arial" panose="020B0604020202020204" pitchFamily="34" charset="0"/>
                <a:cs typeface="Arial" panose="020B0604020202020204" pitchFamily="34" charset="0"/>
              </a:rPr>
              <a:t>TỤY</a:t>
            </a:r>
          </a:p>
        </p:txBody>
      </p:sp>
      <p:sp>
        <p:nvSpPr>
          <p:cNvPr id="2" name="Footer Placeholder 1">
            <a:extLst>
              <a:ext uri="{FF2B5EF4-FFF2-40B4-BE49-F238E27FC236}">
                <a16:creationId xmlns:a16="http://schemas.microsoft.com/office/drawing/2014/main" id="{E3508AE5-9BE1-9C46-955E-D1F8FE405FF8}"/>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4246923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1000" fill="hold"/>
                                        <p:tgtEl>
                                          <p:spTgt spid="25602"/>
                                        </p:tgtEl>
                                        <p:attrNameLst>
                                          <p:attrName>ppt_x</p:attrName>
                                        </p:attrNameLst>
                                      </p:cBhvr>
                                      <p:tavLst>
                                        <p:tav tm="0">
                                          <p:val>
                                            <p:strVal val="#ppt_x"/>
                                          </p:val>
                                        </p:tav>
                                        <p:tav tm="100000">
                                          <p:val>
                                            <p:strVal val="#ppt_x"/>
                                          </p:val>
                                        </p:tav>
                                      </p:tavLst>
                                    </p:anim>
                                    <p:anim calcmode="lin" valueType="num">
                                      <p:cBhvr additive="base">
                                        <p:cTn id="8" dur="1000" fill="hold"/>
                                        <p:tgtEl>
                                          <p:spTgt spid="256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Effect transition="in" filter="box(out)">
                                      <p:cBhvr>
                                        <p:cTn id="13" dur="1000"/>
                                        <p:tgtEl>
                                          <p:spTgt spid="2560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5603">
                                            <p:txEl>
                                              <p:pRg st="1" end="1"/>
                                            </p:txEl>
                                          </p:spTgt>
                                        </p:tgtEl>
                                        <p:attrNameLst>
                                          <p:attrName>style.visibility</p:attrName>
                                        </p:attrNameLst>
                                      </p:cBhvr>
                                      <p:to>
                                        <p:strVal val="visible"/>
                                      </p:to>
                                    </p:set>
                                    <p:animEffect transition="in" filter="box(out)">
                                      <p:cBhvr>
                                        <p:cTn id="18" dur="1000"/>
                                        <p:tgtEl>
                                          <p:spTgt spid="2560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5603">
                                            <p:txEl>
                                              <p:pRg st="2" end="2"/>
                                            </p:txEl>
                                          </p:spTgt>
                                        </p:tgtEl>
                                        <p:attrNameLst>
                                          <p:attrName>style.visibility</p:attrName>
                                        </p:attrNameLst>
                                      </p:cBhvr>
                                      <p:to>
                                        <p:strVal val="visible"/>
                                      </p:to>
                                    </p:set>
                                    <p:animEffect transition="in" filter="box(out)">
                                      <p:cBhvr>
                                        <p:cTn id="23" dur="1000"/>
                                        <p:tgtEl>
                                          <p:spTgt spid="2560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5603">
                                            <p:txEl>
                                              <p:pRg st="3" end="3"/>
                                            </p:txEl>
                                          </p:spTgt>
                                        </p:tgtEl>
                                        <p:attrNameLst>
                                          <p:attrName>style.visibility</p:attrName>
                                        </p:attrNameLst>
                                      </p:cBhvr>
                                      <p:to>
                                        <p:strVal val="visible"/>
                                      </p:to>
                                    </p:set>
                                    <p:animEffect transition="in" filter="box(out)">
                                      <p:cBhvr>
                                        <p:cTn id="28" dur="1000"/>
                                        <p:tgtEl>
                                          <p:spTgt spid="2560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5603">
                                            <p:txEl>
                                              <p:pRg st="4" end="4"/>
                                            </p:txEl>
                                          </p:spTgt>
                                        </p:tgtEl>
                                        <p:attrNameLst>
                                          <p:attrName>style.visibility</p:attrName>
                                        </p:attrNameLst>
                                      </p:cBhvr>
                                      <p:to>
                                        <p:strVal val="visible"/>
                                      </p:to>
                                    </p:set>
                                    <p:animEffect transition="in" filter="box(out)">
                                      <p:cBhvr>
                                        <p:cTn id="33" dur="1000"/>
                                        <p:tgtEl>
                                          <p:spTgt spid="2560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5603">
                                            <p:txEl>
                                              <p:pRg st="5" end="5"/>
                                            </p:txEl>
                                          </p:spTgt>
                                        </p:tgtEl>
                                        <p:attrNameLst>
                                          <p:attrName>style.visibility</p:attrName>
                                        </p:attrNameLst>
                                      </p:cBhvr>
                                      <p:to>
                                        <p:strVal val="visible"/>
                                      </p:to>
                                    </p:set>
                                    <p:animEffect transition="in" filter="box(out)">
                                      <p:cBhvr>
                                        <p:cTn id="38" dur="1000"/>
                                        <p:tgtEl>
                                          <p:spTgt spid="2560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5603">
                                            <p:txEl>
                                              <p:pRg st="6" end="6"/>
                                            </p:txEl>
                                          </p:spTgt>
                                        </p:tgtEl>
                                        <p:attrNameLst>
                                          <p:attrName>style.visibility</p:attrName>
                                        </p:attrNameLst>
                                      </p:cBhvr>
                                      <p:to>
                                        <p:strVal val="visible"/>
                                      </p:to>
                                    </p:set>
                                    <p:animEffect transition="in" filter="box(out)">
                                      <p:cBhvr>
                                        <p:cTn id="43" dur="1000"/>
                                        <p:tgtEl>
                                          <p:spTgt spid="25603">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5603">
                                            <p:txEl>
                                              <p:pRg st="7" end="7"/>
                                            </p:txEl>
                                          </p:spTgt>
                                        </p:tgtEl>
                                        <p:attrNameLst>
                                          <p:attrName>style.visibility</p:attrName>
                                        </p:attrNameLst>
                                      </p:cBhvr>
                                      <p:to>
                                        <p:strVal val="visible"/>
                                      </p:to>
                                    </p:set>
                                    <p:animEffect transition="in" filter="box(out)">
                                      <p:cBhvr>
                                        <p:cTn id="48" dur="1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75480769-5D78-E544-A09B-E361047F893B}" type="slidenum">
              <a:rPr lang="en-US" sz="1000" smtClean="0">
                <a:latin typeface="Tahoma" charset="0"/>
              </a:rPr>
              <a:pPr>
                <a:defRPr/>
              </a:pPr>
              <a:t>28</a:t>
            </a:fld>
            <a:endParaRPr lang="en-US" sz="1000">
              <a:latin typeface="Tahoma" charset="0"/>
            </a:endParaRPr>
          </a:p>
        </p:txBody>
      </p:sp>
      <p:pic>
        <p:nvPicPr>
          <p:cNvPr id="32774" name="Picture 6" descr="Re-exposure of Tatuy1"/>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86000" y="1143000"/>
            <a:ext cx="5475288" cy="4694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19C843F4-186C-5642-9466-E3DCB5C9BDF6}"/>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2579084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ox(out)">
                                      <p:cBhvr>
                                        <p:cTn id="7" dur="10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CA7D3BA7-D657-7648-8BDB-ABF72A96EBFD}" type="slidenum">
              <a:rPr lang="en-US" sz="1000" smtClean="0">
                <a:latin typeface="Tahoma" charset="0"/>
              </a:rPr>
              <a:pPr>
                <a:defRPr/>
              </a:pPr>
              <a:t>29</a:t>
            </a:fld>
            <a:endParaRPr lang="en-US" sz="1000">
              <a:latin typeface="Tahoma" charset="0"/>
            </a:endParaRPr>
          </a:p>
        </p:txBody>
      </p:sp>
      <p:sp>
        <p:nvSpPr>
          <p:cNvPr id="33797" name="Text Box 5"/>
          <p:cNvSpPr txBox="1">
            <a:spLocks noChangeArrowheads="1"/>
          </p:cNvSpPr>
          <p:nvPr/>
        </p:nvSpPr>
        <p:spPr bwMode="auto">
          <a:xfrm>
            <a:off x="1295400" y="5638800"/>
            <a:ext cx="1752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Mỏm móc</a:t>
            </a:r>
          </a:p>
        </p:txBody>
      </p:sp>
      <p:pic>
        <p:nvPicPr>
          <p:cNvPr id="33799" name="Picture 7" descr="tatuy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020888" y="1611313"/>
            <a:ext cx="5102225" cy="363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0" name="Line 8"/>
          <p:cNvSpPr>
            <a:spLocks noChangeShapeType="1"/>
          </p:cNvSpPr>
          <p:nvPr/>
        </p:nvSpPr>
        <p:spPr bwMode="auto">
          <a:xfrm flipV="1">
            <a:off x="2514600" y="4114800"/>
            <a:ext cx="2362200" cy="16002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5397C83C-66D1-6A46-886B-D860B71A04AA}"/>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58061938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circle(out)">
                                      <p:cBhvr>
                                        <p:cTn id="7" dur="2000"/>
                                        <p:tgtEl>
                                          <p:spTgt spid="33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box(in)">
                                      <p:cBhvr>
                                        <p:cTn id="12" dur="1000"/>
                                        <p:tgtEl>
                                          <p:spTgt spid="3380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3797"/>
                                        </p:tgtEl>
                                        <p:attrNameLst>
                                          <p:attrName>style.visibility</p:attrName>
                                        </p:attrNameLst>
                                      </p:cBhvr>
                                      <p:to>
                                        <p:strVal val="visible"/>
                                      </p:to>
                                    </p:set>
                                    <p:animEffect transition="in" filter="box(in)">
                                      <p:cBhvr>
                                        <p:cTn id="15" dur="1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10"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6D4D010E-B0E3-E94C-AED7-6E67A48C025A}" type="slidenum">
              <a:rPr lang="en-US" smtClean="0"/>
              <a:pPr eaLnBrk="1" hangingPunct="1">
                <a:defRPr/>
              </a:pPr>
              <a:t>3</a:t>
            </a:fld>
            <a:endParaRPr lang="en-US"/>
          </a:p>
        </p:txBody>
      </p:sp>
      <p:sp>
        <p:nvSpPr>
          <p:cNvPr id="8198" name="Rectangle 3"/>
          <p:cNvSpPr>
            <a:spLocks noGrp="1" noChangeArrowheads="1"/>
          </p:cNvSpPr>
          <p:nvPr>
            <p:ph type="body" idx="1"/>
          </p:nvPr>
        </p:nvSpPr>
        <p:spPr>
          <a:xfrm>
            <a:off x="0" y="228600"/>
            <a:ext cx="8458200" cy="1371600"/>
          </a:xfrm>
        </p:spPr>
        <p:txBody>
          <a:bodyPr/>
          <a:lstStyle/>
          <a:p>
            <a:pPr marL="0" indent="0" eaLnBrk="1" hangingPunct="1">
              <a:buNone/>
            </a:pPr>
            <a:r>
              <a:rPr lang="en-US" sz="2400" b="1">
                <a:solidFill>
                  <a:srgbClr val="FFFF00"/>
                </a:solidFill>
                <a:latin typeface="Arial" charset="0"/>
              </a:rPr>
              <a:t>Tâm vị</a:t>
            </a:r>
          </a:p>
          <a:p>
            <a:pPr eaLnBrk="1" hangingPunct="1">
              <a:buFont typeface="Wingdings" charset="0"/>
              <a:buNone/>
            </a:pPr>
            <a:r>
              <a:rPr lang="en-US" sz="2400">
                <a:latin typeface="Arial" charset="0"/>
              </a:rPr>
              <a:t>    Liên tục với thực quản, nằm ngang đốt sống ngực 10, lệch về bên trái đường giữa cơ thể.</a:t>
            </a:r>
          </a:p>
          <a:p>
            <a:pPr eaLnBrk="1" hangingPunct="1">
              <a:buFont typeface="Wingdings" charset="0"/>
              <a:buNone/>
            </a:pPr>
            <a:r>
              <a:rPr lang="en-US" sz="2400">
                <a:latin typeface="Arial" charset="0"/>
              </a:rPr>
              <a:t>	</a:t>
            </a:r>
          </a:p>
        </p:txBody>
      </p:sp>
      <p:sp>
        <p:nvSpPr>
          <p:cNvPr id="19461" name="AutoShape 7" descr="loadBinaryCAPMM32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9462" name="AutoShape 9" descr="loadBinaryCAPMM32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2" name="Group 12"/>
          <p:cNvGrpSpPr>
            <a:grpSpLocks/>
          </p:cNvGrpSpPr>
          <p:nvPr/>
        </p:nvGrpSpPr>
        <p:grpSpPr bwMode="auto">
          <a:xfrm>
            <a:off x="2514600" y="1676400"/>
            <a:ext cx="5486400" cy="4533900"/>
            <a:chOff x="2082800" y="1295400"/>
            <a:chExt cx="5486400" cy="4533900"/>
          </a:xfrm>
        </p:grpSpPr>
        <p:pic>
          <p:nvPicPr>
            <p:cNvPr id="19464" name="Picture 11"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1371600"/>
              <a:ext cx="5486400" cy="445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4724400" y="1295400"/>
              <a:ext cx="1828800" cy="369888"/>
            </a:xfrm>
            <a:prstGeom prst="rect">
              <a:avLst/>
            </a:prstGeom>
            <a:noFill/>
            <a:ln>
              <a:noFill/>
            </a:ln>
          </p:spPr>
          <p:txBody>
            <a:bodyPr>
              <a:spAutoFit/>
            </a:bodyPr>
            <a:lstStyle/>
            <a:p>
              <a:pPr>
                <a:defRPr/>
              </a:pPr>
              <a:r>
                <a:rPr lang="en-US" dirty="0" err="1">
                  <a:solidFill>
                    <a:schemeClr val="bg1">
                      <a:lumMod val="60000"/>
                      <a:lumOff val="40000"/>
                    </a:schemeClr>
                  </a:solidFill>
                  <a:latin typeface="Arial"/>
                  <a:ea typeface="+mn-ea"/>
                  <a:cs typeface="Arial"/>
                </a:rPr>
                <a:t>Khuyết</a:t>
              </a:r>
              <a:r>
                <a:rPr lang="en-US" dirty="0">
                  <a:solidFill>
                    <a:schemeClr val="bg1">
                      <a:lumMod val="60000"/>
                      <a:lumOff val="40000"/>
                    </a:schemeClr>
                  </a:solidFill>
                  <a:latin typeface="Arial"/>
                  <a:ea typeface="+mn-ea"/>
                  <a:cs typeface="Arial"/>
                </a:rPr>
                <a:t> </a:t>
              </a:r>
              <a:r>
                <a:rPr lang="en-US" dirty="0" err="1">
                  <a:solidFill>
                    <a:schemeClr val="bg1">
                      <a:lumMod val="60000"/>
                      <a:lumOff val="40000"/>
                    </a:schemeClr>
                  </a:solidFill>
                  <a:latin typeface="Arial"/>
                  <a:ea typeface="+mn-ea"/>
                  <a:cs typeface="Arial"/>
                </a:rPr>
                <a:t>tâm</a:t>
              </a:r>
              <a:r>
                <a:rPr lang="en-US" dirty="0">
                  <a:solidFill>
                    <a:schemeClr val="bg1">
                      <a:lumMod val="60000"/>
                      <a:lumOff val="40000"/>
                    </a:schemeClr>
                  </a:solidFill>
                  <a:latin typeface="Arial"/>
                  <a:ea typeface="+mn-ea"/>
                  <a:cs typeface="Arial"/>
                </a:rPr>
                <a:t> vị</a:t>
              </a:r>
            </a:p>
          </p:txBody>
        </p:sp>
        <p:sp>
          <p:nvSpPr>
            <p:cNvPr id="12" name="TextBox 11"/>
            <p:cNvSpPr txBox="1"/>
            <p:nvPr/>
          </p:nvSpPr>
          <p:spPr>
            <a:xfrm>
              <a:off x="3733800" y="1752600"/>
              <a:ext cx="1066800" cy="369888"/>
            </a:xfrm>
            <a:prstGeom prst="rect">
              <a:avLst/>
            </a:prstGeom>
            <a:noFill/>
            <a:ln>
              <a:noFill/>
            </a:ln>
          </p:spPr>
          <p:txBody>
            <a:bodyPr>
              <a:spAutoFit/>
            </a:bodyPr>
            <a:lstStyle/>
            <a:p>
              <a:pPr>
                <a:defRPr/>
              </a:pPr>
              <a:r>
                <a:rPr lang="en-US" dirty="0" err="1">
                  <a:solidFill>
                    <a:schemeClr val="bg1">
                      <a:lumMod val="60000"/>
                      <a:lumOff val="40000"/>
                    </a:schemeClr>
                  </a:solidFill>
                  <a:latin typeface="+mn-lt"/>
                  <a:ea typeface="+mn-ea"/>
                  <a:cs typeface="Arial" charset="0"/>
                </a:rPr>
                <a:t>lô</a:t>
              </a:r>
              <a:r>
                <a:rPr lang="en-US" dirty="0">
                  <a:solidFill>
                    <a:schemeClr val="bg1">
                      <a:lumMod val="60000"/>
                      <a:lumOff val="40000"/>
                    </a:schemeClr>
                  </a:solidFill>
                  <a:latin typeface="+mn-lt"/>
                  <a:ea typeface="+mn-ea"/>
                  <a:cs typeface="Arial" charset="0"/>
                </a:rPr>
                <a:t>̃ </a:t>
              </a:r>
              <a:r>
                <a:rPr lang="en-US" dirty="0" err="1">
                  <a:solidFill>
                    <a:schemeClr val="bg1">
                      <a:lumMod val="60000"/>
                      <a:lumOff val="40000"/>
                    </a:schemeClr>
                  </a:solidFill>
                  <a:latin typeface="+mn-lt"/>
                  <a:ea typeface="+mn-ea"/>
                  <a:cs typeface="Arial" charset="0"/>
                </a:rPr>
                <a:t>tâm</a:t>
              </a:r>
              <a:r>
                <a:rPr lang="en-US" dirty="0">
                  <a:solidFill>
                    <a:schemeClr val="bg1">
                      <a:lumMod val="60000"/>
                      <a:lumOff val="40000"/>
                    </a:schemeClr>
                  </a:solidFill>
                  <a:latin typeface="+mn-lt"/>
                  <a:ea typeface="+mn-ea"/>
                  <a:cs typeface="Arial" charset="0"/>
                </a:rPr>
                <a:t> vị</a:t>
              </a:r>
            </a:p>
          </p:txBody>
        </p:sp>
        <p:cxnSp>
          <p:nvCxnSpPr>
            <p:cNvPr id="24" name="Straight Connector 23"/>
            <p:cNvCxnSpPr/>
            <p:nvPr/>
          </p:nvCxnSpPr>
          <p:spPr>
            <a:xfrm rot="16200000" flipH="1">
              <a:off x="5073650" y="2101850"/>
              <a:ext cx="1054100" cy="76200"/>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72000" y="2133600"/>
              <a:ext cx="762000" cy="392113"/>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198">
                                            <p:txEl>
                                              <p:pRg st="1" end="1"/>
                                            </p:txEl>
                                          </p:spTgt>
                                        </p:tgtEl>
                                        <p:attrNameLst>
                                          <p:attrName>style.visibility</p:attrName>
                                        </p:attrNameLst>
                                      </p:cBhvr>
                                      <p:to>
                                        <p:strVal val="visible"/>
                                      </p:to>
                                    </p:set>
                                    <p:animEffect transition="in" filter="checkerboard(across)">
                                      <p:cBhvr>
                                        <p:cTn id="7" dur="1000"/>
                                        <p:tgtEl>
                                          <p:spTgt spid="81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3" name="Picture 11" descr="tuy1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38400" y="1143000"/>
            <a:ext cx="5715000" cy="459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5" name="Text Box 7"/>
          <p:cNvSpPr txBox="1">
            <a:spLocks noChangeArrowheads="1"/>
          </p:cNvSpPr>
          <p:nvPr/>
        </p:nvSpPr>
        <p:spPr bwMode="auto">
          <a:xfrm>
            <a:off x="6324600" y="5221287"/>
            <a:ext cx="2286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chemeClr val="bg2"/>
                </a:solidFill>
                <a:effectLst/>
                <a:latin typeface="Arial" panose="020B0604020202020204" pitchFamily="34" charset="0"/>
                <a:cs typeface="Arial" panose="020B0604020202020204" pitchFamily="34" charset="0"/>
              </a:rPr>
              <a:t>Nhìn trước</a:t>
            </a:r>
          </a:p>
        </p:txBody>
      </p:sp>
      <p:sp>
        <p:nvSpPr>
          <p:cNvPr id="3" name="Title 2">
            <a:extLst>
              <a:ext uri="{FF2B5EF4-FFF2-40B4-BE49-F238E27FC236}">
                <a16:creationId xmlns:a16="http://schemas.microsoft.com/office/drawing/2014/main" id="{08F349F9-86F5-5E4A-80A8-769A26241E39}"/>
              </a:ext>
            </a:extLst>
          </p:cNvPr>
          <p:cNvSpPr>
            <a:spLocks noGrp="1"/>
          </p:cNvSpPr>
          <p:nvPr>
            <p:ph type="ctrTitle" sz="quarter"/>
          </p:nvPr>
        </p:nvSpPr>
        <p:spPr/>
        <p:txBody>
          <a:bodyPr/>
          <a:lstStyle/>
          <a:p>
            <a:endParaRPr lang="en-US"/>
          </a:p>
        </p:txBody>
      </p:sp>
    </p:spTree>
    <p:extLst>
      <p:ext uri="{BB962C8B-B14F-4D97-AF65-F5344CB8AC3E}">
        <p14:creationId xmlns:p14="http://schemas.microsoft.com/office/powerpoint/2010/main" val="16854419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38923"/>
                                        </p:tgtEl>
                                        <p:attrNameLst>
                                          <p:attrName>style.visibility</p:attrName>
                                        </p:attrNameLst>
                                      </p:cBhvr>
                                      <p:to>
                                        <p:strVal val="visible"/>
                                      </p:to>
                                    </p:set>
                                    <p:animEffect transition="in" filter="circle(out)">
                                      <p:cBhvr>
                                        <p:cTn id="7" dur="1000"/>
                                        <p:tgtEl>
                                          <p:spTgt spid="38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C21C-3D73-9446-816E-41E409764A30}"/>
              </a:ext>
            </a:extLst>
          </p:cNvPr>
          <p:cNvSpPr>
            <a:spLocks noGrp="1"/>
          </p:cNvSpPr>
          <p:nvPr>
            <p:ph type="title"/>
          </p:nvPr>
        </p:nvSpPr>
        <p:spPr>
          <a:xfrm>
            <a:off x="1604962" y="5638800"/>
            <a:ext cx="7543800" cy="1431925"/>
          </a:xfrm>
        </p:spPr>
        <p:txBody>
          <a:bodyPr/>
          <a:lstStyle/>
          <a:p>
            <a:pPr algn="ctr"/>
            <a:r>
              <a:rPr lang="en-US" sz="2400" b="0"/>
              <a:t>Vị trí của tụy trong ổ bụng</a:t>
            </a:r>
          </a:p>
        </p:txBody>
      </p:sp>
      <p:sp>
        <p:nvSpPr>
          <p:cNvPr id="4" name="Footer Placeholder 3">
            <a:extLst>
              <a:ext uri="{FF2B5EF4-FFF2-40B4-BE49-F238E27FC236}">
                <a16:creationId xmlns:a16="http://schemas.microsoft.com/office/drawing/2014/main" id="{8F62BAE6-7A34-C543-8001-24B32DC779EC}"/>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
        <p:nvSpPr>
          <p:cNvPr id="5" name="Slide Number Placeholder 4">
            <a:extLst>
              <a:ext uri="{FF2B5EF4-FFF2-40B4-BE49-F238E27FC236}">
                <a16:creationId xmlns:a16="http://schemas.microsoft.com/office/drawing/2014/main" id="{B5A66C86-0D2B-3C44-A876-7C2ED76B9ED5}"/>
              </a:ext>
            </a:extLst>
          </p:cNvPr>
          <p:cNvSpPr>
            <a:spLocks noGrp="1"/>
          </p:cNvSpPr>
          <p:nvPr>
            <p:ph type="sldNum" sz="quarter" idx="12"/>
          </p:nvPr>
        </p:nvSpPr>
        <p:spPr/>
        <p:txBody>
          <a:bodyPr/>
          <a:lstStyle/>
          <a:p>
            <a:pPr>
              <a:defRPr/>
            </a:pPr>
            <a:fld id="{81AB5DC3-339D-F344-AA15-B0DDF4CB2E24}" type="slidenum">
              <a:rPr lang="en-US"/>
              <a:pPr>
                <a:defRPr/>
              </a:pPr>
              <a:t>31</a:t>
            </a:fld>
            <a:endParaRPr lang="en-US"/>
          </a:p>
        </p:txBody>
      </p:sp>
      <p:grpSp>
        <p:nvGrpSpPr>
          <p:cNvPr id="6" name="Group 5">
            <a:extLst>
              <a:ext uri="{FF2B5EF4-FFF2-40B4-BE49-F238E27FC236}">
                <a16:creationId xmlns:a16="http://schemas.microsoft.com/office/drawing/2014/main" id="{EE5513A9-A8A9-104B-AA6F-78CBF0530D75}"/>
              </a:ext>
            </a:extLst>
          </p:cNvPr>
          <p:cNvGrpSpPr/>
          <p:nvPr/>
        </p:nvGrpSpPr>
        <p:grpSpPr>
          <a:xfrm>
            <a:off x="228600" y="14227"/>
            <a:ext cx="8153400" cy="6005573"/>
            <a:chOff x="228600" y="381000"/>
            <a:chExt cx="8153400" cy="6005573"/>
          </a:xfrm>
        </p:grpSpPr>
        <p:pic>
          <p:nvPicPr>
            <p:cNvPr id="7" name="Picture 11" descr="tatuy5">
              <a:extLst>
                <a:ext uri="{FF2B5EF4-FFF2-40B4-BE49-F238E27FC236}">
                  <a16:creationId xmlns:a16="http://schemas.microsoft.com/office/drawing/2014/main" id="{DBA71F54-A4B9-1942-BFFE-477339F5964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86000" y="1828800"/>
              <a:ext cx="5867400" cy="408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440853D6-89BF-7E44-BB38-D9C7C0BE6562}"/>
                </a:ext>
              </a:extLst>
            </p:cNvPr>
            <p:cNvSpPr txBox="1">
              <a:spLocks noChangeArrowheads="1"/>
            </p:cNvSpPr>
            <p:nvPr/>
          </p:nvSpPr>
          <p:spPr bwMode="auto">
            <a:xfrm>
              <a:off x="5867400" y="4572000"/>
              <a:ext cx="1447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rgbClr val="00FFCC"/>
                  </a:solidFill>
                  <a:effectLst/>
                  <a:latin typeface="Arial" panose="020B0604020202020204" pitchFamily="34" charset="0"/>
                  <a:cs typeface="Arial" panose="020B0604020202020204" pitchFamily="34" charset="0"/>
                </a:rPr>
                <a:t>Dạ dày</a:t>
              </a:r>
            </a:p>
          </p:txBody>
        </p:sp>
        <p:sp>
          <p:nvSpPr>
            <p:cNvPr id="9" name="Text Box 7">
              <a:extLst>
                <a:ext uri="{FF2B5EF4-FFF2-40B4-BE49-F238E27FC236}">
                  <a16:creationId xmlns:a16="http://schemas.microsoft.com/office/drawing/2014/main" id="{191EAE2B-3A9E-5649-94A1-9D2D5D614D3E}"/>
                </a:ext>
              </a:extLst>
            </p:cNvPr>
            <p:cNvSpPr txBox="1">
              <a:spLocks noChangeArrowheads="1"/>
            </p:cNvSpPr>
            <p:nvPr/>
          </p:nvSpPr>
          <p:spPr bwMode="auto">
            <a:xfrm>
              <a:off x="533400" y="5986463"/>
              <a:ext cx="2362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r">
                <a:spcBef>
                  <a:spcPct val="50000"/>
                </a:spcBef>
              </a:pPr>
              <a:r>
                <a:rPr lang="en-US" sz="2000">
                  <a:effectLst/>
                  <a:latin typeface="Arial" panose="020B0604020202020204" pitchFamily="34" charset="0"/>
                  <a:cs typeface="Arial" panose="020B0604020202020204" pitchFamily="34" charset="0"/>
                </a:rPr>
                <a:t>Hậu cung mạc nối</a:t>
              </a:r>
            </a:p>
          </p:txBody>
        </p:sp>
        <p:sp>
          <p:nvSpPr>
            <p:cNvPr id="10" name="Text Box 9">
              <a:extLst>
                <a:ext uri="{FF2B5EF4-FFF2-40B4-BE49-F238E27FC236}">
                  <a16:creationId xmlns:a16="http://schemas.microsoft.com/office/drawing/2014/main" id="{26F6EAD8-A797-C849-AB2F-105E50AD6C1A}"/>
                </a:ext>
              </a:extLst>
            </p:cNvPr>
            <p:cNvSpPr txBox="1">
              <a:spLocks noChangeArrowheads="1"/>
            </p:cNvSpPr>
            <p:nvPr/>
          </p:nvSpPr>
          <p:spPr bwMode="auto">
            <a:xfrm>
              <a:off x="7162800" y="381000"/>
              <a:ext cx="1219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800" b="1">
                  <a:effectLst/>
                  <a:latin typeface="Arial" panose="020B0604020202020204" pitchFamily="34" charset="0"/>
                  <a:cs typeface="Arial" panose="020B0604020202020204" pitchFamily="34" charset="0"/>
                </a:rPr>
                <a:t>tụy</a:t>
              </a:r>
            </a:p>
          </p:txBody>
        </p:sp>
        <p:sp>
          <p:nvSpPr>
            <p:cNvPr id="11" name="Line 12">
              <a:extLst>
                <a:ext uri="{FF2B5EF4-FFF2-40B4-BE49-F238E27FC236}">
                  <a16:creationId xmlns:a16="http://schemas.microsoft.com/office/drawing/2014/main" id="{CD552702-F355-7947-9D2B-7348C16E4C36}"/>
                </a:ext>
              </a:extLst>
            </p:cNvPr>
            <p:cNvSpPr>
              <a:spLocks noChangeShapeType="1"/>
            </p:cNvSpPr>
            <p:nvPr/>
          </p:nvSpPr>
          <p:spPr bwMode="auto">
            <a:xfrm flipV="1">
              <a:off x="2286000" y="4648200"/>
              <a:ext cx="3200400" cy="12954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2" name="Line 13">
              <a:extLst>
                <a:ext uri="{FF2B5EF4-FFF2-40B4-BE49-F238E27FC236}">
                  <a16:creationId xmlns:a16="http://schemas.microsoft.com/office/drawing/2014/main" id="{EAAAE929-8DE5-4B40-8253-73053F8710CE}"/>
                </a:ext>
              </a:extLst>
            </p:cNvPr>
            <p:cNvSpPr>
              <a:spLocks noChangeShapeType="1"/>
            </p:cNvSpPr>
            <p:nvPr/>
          </p:nvSpPr>
          <p:spPr bwMode="auto">
            <a:xfrm flipH="1">
              <a:off x="5867400" y="990600"/>
              <a:ext cx="1676400" cy="29718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 name="Text Box 14">
              <a:extLst>
                <a:ext uri="{FF2B5EF4-FFF2-40B4-BE49-F238E27FC236}">
                  <a16:creationId xmlns:a16="http://schemas.microsoft.com/office/drawing/2014/main" id="{FBD6FDCA-D50F-1346-8D5F-0878BD4141E5}"/>
                </a:ext>
              </a:extLst>
            </p:cNvPr>
            <p:cNvSpPr txBox="1">
              <a:spLocks noChangeArrowheads="1"/>
            </p:cNvSpPr>
            <p:nvPr/>
          </p:nvSpPr>
          <p:spPr bwMode="auto">
            <a:xfrm>
              <a:off x="838200" y="762000"/>
              <a:ext cx="1295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b="1">
                  <a:effectLst/>
                  <a:latin typeface="Arial" panose="020B0604020202020204" pitchFamily="34" charset="0"/>
                  <a:cs typeface="Arial" panose="020B0604020202020204" pitchFamily="34" charset="0"/>
                </a:rPr>
                <a:t>Gan</a:t>
              </a:r>
            </a:p>
          </p:txBody>
        </p:sp>
        <p:sp>
          <p:nvSpPr>
            <p:cNvPr id="14" name="Line 17">
              <a:extLst>
                <a:ext uri="{FF2B5EF4-FFF2-40B4-BE49-F238E27FC236}">
                  <a16:creationId xmlns:a16="http://schemas.microsoft.com/office/drawing/2014/main" id="{E4D583BC-716B-6948-9E48-FA30E1981A68}"/>
                </a:ext>
              </a:extLst>
            </p:cNvPr>
            <p:cNvSpPr>
              <a:spLocks noChangeShapeType="1"/>
            </p:cNvSpPr>
            <p:nvPr/>
          </p:nvSpPr>
          <p:spPr bwMode="auto">
            <a:xfrm>
              <a:off x="1295400" y="1295400"/>
              <a:ext cx="1828800" cy="21336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5" name="Line 27">
              <a:extLst>
                <a:ext uri="{FF2B5EF4-FFF2-40B4-BE49-F238E27FC236}">
                  <a16:creationId xmlns:a16="http://schemas.microsoft.com/office/drawing/2014/main" id="{A9EF9AF4-9C75-7241-8C69-D90DFCD5DD58}"/>
                </a:ext>
              </a:extLst>
            </p:cNvPr>
            <p:cNvSpPr>
              <a:spLocks noChangeShapeType="1"/>
            </p:cNvSpPr>
            <p:nvPr/>
          </p:nvSpPr>
          <p:spPr bwMode="auto">
            <a:xfrm flipV="1">
              <a:off x="2133600" y="4724400"/>
              <a:ext cx="2667000" cy="762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6" name="Text Box 28">
              <a:extLst>
                <a:ext uri="{FF2B5EF4-FFF2-40B4-BE49-F238E27FC236}">
                  <a16:creationId xmlns:a16="http://schemas.microsoft.com/office/drawing/2014/main" id="{E689FD20-68BA-0443-B8DD-506F32983909}"/>
                </a:ext>
              </a:extLst>
            </p:cNvPr>
            <p:cNvSpPr txBox="1">
              <a:spLocks noChangeArrowheads="1"/>
            </p:cNvSpPr>
            <p:nvPr/>
          </p:nvSpPr>
          <p:spPr bwMode="auto">
            <a:xfrm>
              <a:off x="228600" y="44958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Mạc nối nhỏ</a:t>
              </a:r>
            </a:p>
          </p:txBody>
        </p:sp>
      </p:grpSp>
    </p:spTree>
    <p:extLst>
      <p:ext uri="{BB962C8B-B14F-4D97-AF65-F5344CB8AC3E}">
        <p14:creationId xmlns:p14="http://schemas.microsoft.com/office/powerpoint/2010/main" val="3645845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AE3EA660-22C0-164B-B8C7-340C89445CF2}" type="slidenum">
              <a:rPr lang="en-US" sz="1000" smtClean="0">
                <a:latin typeface="Tahoma" charset="0"/>
              </a:rPr>
              <a:pPr>
                <a:defRPr/>
              </a:pPr>
              <a:t>32</a:t>
            </a:fld>
            <a:endParaRPr lang="en-US" sz="1000">
              <a:latin typeface="Tahoma" charset="0"/>
            </a:endParaRPr>
          </a:p>
        </p:txBody>
      </p:sp>
      <p:sp>
        <p:nvSpPr>
          <p:cNvPr id="27651" name="Rectangle 3"/>
          <p:cNvSpPr>
            <a:spLocks noGrp="1" noChangeArrowheads="1"/>
          </p:cNvSpPr>
          <p:nvPr>
            <p:ph type="body" idx="1"/>
          </p:nvPr>
        </p:nvSpPr>
        <p:spPr>
          <a:xfrm>
            <a:off x="152400" y="1283334"/>
            <a:ext cx="8610600" cy="4953000"/>
          </a:xfrm>
        </p:spPr>
        <p:txBody>
          <a:bodyPr/>
          <a:lstStyle/>
          <a:p>
            <a:pPr eaLnBrk="1" hangingPunct="1">
              <a:lnSpc>
                <a:spcPct val="150000"/>
              </a:lnSpc>
              <a:buFont typeface="Wingdings" charset="0"/>
              <a:buNone/>
              <a:defRPr/>
            </a:pPr>
            <a:r>
              <a:rPr lang="en-US" sz="2400" dirty="0"/>
              <a:t>	</a:t>
            </a:r>
            <a:r>
              <a:rPr lang="en-US" sz="2400" dirty="0" err="1"/>
              <a:t>Ống tụy chính: </a:t>
            </a:r>
            <a:r>
              <a:rPr lang="en-US" sz="2400" dirty="0"/>
              <a:t>Còn gọi là ống tuỵ, ống Wirsung, đi từ đuôi tụy dọc theo thân tụy, đến đầu tụy.</a:t>
            </a:r>
          </a:p>
          <a:p>
            <a:pPr eaLnBrk="1" hangingPunct="1">
              <a:lnSpc>
                <a:spcPct val="150000"/>
              </a:lnSpc>
              <a:buFont typeface="Wingdings" charset="0"/>
              <a:buNone/>
              <a:defRPr/>
            </a:pPr>
            <a:r>
              <a:rPr lang="en-US" sz="2400" dirty="0"/>
              <a:t>	Đổ vào nhú tá lớn.</a:t>
            </a:r>
          </a:p>
          <a:p>
            <a:pPr eaLnBrk="1" hangingPunct="1">
              <a:lnSpc>
                <a:spcPct val="150000"/>
              </a:lnSpc>
              <a:buFont typeface="Wingdings" charset="0"/>
              <a:buNone/>
              <a:defRPr/>
            </a:pPr>
            <a:endParaRPr lang="en-US" sz="2400" dirty="0"/>
          </a:p>
          <a:p>
            <a:pPr eaLnBrk="1" hangingPunct="1">
              <a:lnSpc>
                <a:spcPct val="150000"/>
              </a:lnSpc>
              <a:buFont typeface="Wingdings" charset="0"/>
              <a:buNone/>
              <a:defRPr/>
            </a:pPr>
            <a:r>
              <a:rPr lang="en-US" sz="2400" dirty="0"/>
              <a:t>	Ống tụy phụ: Còn gọi là ống Santorini, tách ra từ ống tụy chính ở đầu tụy, đổ vào nhú tá bé.</a:t>
            </a:r>
          </a:p>
          <a:p>
            <a:pPr eaLnBrk="1" hangingPunct="1">
              <a:lnSpc>
                <a:spcPct val="150000"/>
              </a:lnSpc>
              <a:buFont typeface="Wingdings" charset="0"/>
              <a:buNone/>
              <a:defRPr/>
            </a:pPr>
            <a:r>
              <a:rPr lang="en-US" sz="2400" dirty="0"/>
              <a:t>	</a:t>
            </a:r>
          </a:p>
        </p:txBody>
      </p:sp>
      <p:sp>
        <p:nvSpPr>
          <p:cNvPr id="27652" name="Rectangle 4"/>
          <p:cNvSpPr>
            <a:spLocks noGrp="1" noChangeArrowheads="1"/>
          </p:cNvSpPr>
          <p:nvPr>
            <p:ph type="title"/>
          </p:nvPr>
        </p:nvSpPr>
        <p:spPr>
          <a:xfrm>
            <a:off x="381000" y="457200"/>
            <a:ext cx="8077200" cy="914400"/>
          </a:xfrm>
        </p:spPr>
        <p:txBody>
          <a:bodyPr/>
          <a:lstStyle/>
          <a:p>
            <a:pPr eaLnBrk="1" hangingPunct="1">
              <a:defRPr/>
            </a:pPr>
            <a:r>
              <a:rPr lang="en-US" sz="2400">
                <a:solidFill>
                  <a:srgbClr val="FFFF00"/>
                </a:solidFill>
                <a:latin typeface="Arial" panose="020B0604020202020204" pitchFamily="34" charset="0"/>
                <a:cs typeface="Arial" panose="020B0604020202020204" pitchFamily="34" charset="0"/>
              </a:rPr>
              <a:t>Ống tụy</a:t>
            </a:r>
          </a:p>
        </p:txBody>
      </p:sp>
      <p:sp>
        <p:nvSpPr>
          <p:cNvPr id="2" name="Footer Placeholder 1">
            <a:extLst>
              <a:ext uri="{FF2B5EF4-FFF2-40B4-BE49-F238E27FC236}">
                <a16:creationId xmlns:a16="http://schemas.microsoft.com/office/drawing/2014/main" id="{FEEBA34A-9149-E742-9AFE-375D585889B2}"/>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484266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ox(in)">
                                      <p:cBhvr>
                                        <p:cTn id="7" dur="1000"/>
                                        <p:tgtEl>
                                          <p:spTgt spid="27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box(out)">
                                      <p:cBhvr>
                                        <p:cTn id="12" dur="1000"/>
                                        <p:tgtEl>
                                          <p:spTgt spid="27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animEffect transition="in" filter="box(out)">
                                      <p:cBhvr>
                                        <p:cTn id="17" dur="1000"/>
                                        <p:tgtEl>
                                          <p:spTgt spid="276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box(out)">
                                      <p:cBhvr>
                                        <p:cTn id="22" dur="1000"/>
                                        <p:tgtEl>
                                          <p:spTgt spid="27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 calcmode="lin" valueType="num">
                                      <p:cBhvr additive="base">
                                        <p:cTn id="27"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F609A-5606-5044-AA96-5C1FE1BAC173}"/>
              </a:ext>
            </a:extLst>
          </p:cNvPr>
          <p:cNvSpPr>
            <a:spLocks noGrp="1"/>
          </p:cNvSpPr>
          <p:nvPr>
            <p:ph idx="1"/>
          </p:nvPr>
        </p:nvSpPr>
        <p:spPr>
          <a:xfrm>
            <a:off x="1066800" y="533400"/>
            <a:ext cx="7543800" cy="5562600"/>
          </a:xfrm>
        </p:spPr>
        <p:txBody>
          <a:bodyPr/>
          <a:lstStyle/>
          <a:p>
            <a:pPr marL="0" indent="0">
              <a:lnSpc>
                <a:spcPct val="150000"/>
              </a:lnSpc>
              <a:buNone/>
            </a:pPr>
            <a:r>
              <a:rPr lang="en-US" sz="2800">
                <a:solidFill>
                  <a:srgbClr val="FFC000"/>
                </a:solidFill>
              </a:rPr>
              <a:t>Bóng gan tuỵ</a:t>
            </a:r>
          </a:p>
          <a:p>
            <a:pPr marL="0" indent="0">
              <a:lnSpc>
                <a:spcPct val="150000"/>
              </a:lnSpc>
              <a:buNone/>
            </a:pPr>
            <a:r>
              <a:rPr lang="en-US" sz="2400"/>
              <a:t>Ống tuy chính có thể hợp chung với ống mật chủ trước khi đổ vào nhú tá lớn. Đoạn chung này gọi là bóng gan tuỵ (bóng Vater).</a:t>
            </a:r>
          </a:p>
          <a:p>
            <a:pPr marL="0" indent="0">
              <a:lnSpc>
                <a:spcPct val="150000"/>
              </a:lnSpc>
              <a:buNone/>
            </a:pPr>
            <a:endParaRPr lang="en-US" sz="2400"/>
          </a:p>
          <a:p>
            <a:pPr marL="0" indent="0">
              <a:lnSpc>
                <a:spcPct val="150000"/>
              </a:lnSpc>
              <a:buNone/>
            </a:pPr>
            <a:r>
              <a:rPr lang="en-US" sz="2400"/>
              <a:t>Hiện diện ở 50% trường hợp.</a:t>
            </a:r>
          </a:p>
        </p:txBody>
      </p:sp>
      <p:sp>
        <p:nvSpPr>
          <p:cNvPr id="4" name="Slide Number Placeholder 3">
            <a:extLst>
              <a:ext uri="{FF2B5EF4-FFF2-40B4-BE49-F238E27FC236}">
                <a16:creationId xmlns:a16="http://schemas.microsoft.com/office/drawing/2014/main" id="{0727A132-AD85-B449-B6A1-BCB81542616E}"/>
              </a:ext>
            </a:extLst>
          </p:cNvPr>
          <p:cNvSpPr>
            <a:spLocks noGrp="1"/>
          </p:cNvSpPr>
          <p:nvPr>
            <p:ph type="sldNum" sz="quarter" idx="12"/>
          </p:nvPr>
        </p:nvSpPr>
        <p:spPr/>
        <p:txBody>
          <a:bodyPr/>
          <a:lstStyle/>
          <a:p>
            <a:pPr>
              <a:defRPr/>
            </a:pPr>
            <a:fld id="{81AB5DC3-339D-F344-AA15-B0DDF4CB2E24}" type="slidenum">
              <a:rPr lang="en-US"/>
              <a:pPr>
                <a:defRPr/>
              </a:pPr>
              <a:t>33</a:t>
            </a:fld>
            <a:endParaRPr lang="en-US"/>
          </a:p>
        </p:txBody>
      </p:sp>
      <p:sp>
        <p:nvSpPr>
          <p:cNvPr id="2" name="Footer Placeholder 1">
            <a:extLst>
              <a:ext uri="{FF2B5EF4-FFF2-40B4-BE49-F238E27FC236}">
                <a16:creationId xmlns:a16="http://schemas.microsoft.com/office/drawing/2014/main" id="{43D7ED64-9DF0-104B-B63C-C86F027D936D}"/>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2466128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3BBB49B6-06F4-ED45-883E-3BB091D66DE3}" type="slidenum">
              <a:rPr lang="en-US" sz="1000" smtClean="0">
                <a:latin typeface="Tahoma" charset="0"/>
              </a:rPr>
              <a:pPr>
                <a:defRPr/>
              </a:pPr>
              <a:t>34</a:t>
            </a:fld>
            <a:endParaRPr lang="en-US" sz="1000">
              <a:latin typeface="Tahoma" charset="0"/>
            </a:endParaRPr>
          </a:p>
        </p:txBody>
      </p:sp>
      <p:pic>
        <p:nvPicPr>
          <p:cNvPr id="39938" name="Picture 2" descr="bongantuy1"/>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2133600" y="1987550"/>
            <a:ext cx="5486400" cy="3317875"/>
          </a:xfrm>
          <a:noFill/>
          <a:extLst>
            <a:ext uri="{909E8E84-426E-40dd-AFC4-6F175D3DCCD1}">
              <a14:hiddenFill xmlns="" xmlns:a14="http://schemas.microsoft.com/office/drawing/2010/main">
                <a:solidFill>
                  <a:srgbClr val="FFFFFF"/>
                </a:solidFill>
              </a14:hiddenFill>
            </a:ext>
          </a:extLst>
        </p:spPr>
      </p:pic>
      <p:sp>
        <p:nvSpPr>
          <p:cNvPr id="39940" name="Text Box 4"/>
          <p:cNvSpPr txBox="1">
            <a:spLocks noChangeArrowheads="1"/>
          </p:cNvSpPr>
          <p:nvPr/>
        </p:nvSpPr>
        <p:spPr bwMode="auto">
          <a:xfrm>
            <a:off x="762000" y="2286000"/>
            <a:ext cx="114300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400">
                <a:solidFill>
                  <a:srgbClr val="FFCC00"/>
                </a:solidFill>
                <a:effectLst/>
                <a:latin typeface="Arial" panose="020B0604020202020204" pitchFamily="34" charset="0"/>
                <a:cs typeface="Arial" panose="020B0604020202020204" pitchFamily="34" charset="0"/>
              </a:rPr>
              <a:t>Bóng gan tuỵ</a:t>
            </a:r>
          </a:p>
        </p:txBody>
      </p:sp>
      <p:sp>
        <p:nvSpPr>
          <p:cNvPr id="39941" name="Line 5"/>
          <p:cNvSpPr>
            <a:spLocks noChangeShapeType="1"/>
          </p:cNvSpPr>
          <p:nvPr/>
        </p:nvSpPr>
        <p:spPr bwMode="auto">
          <a:xfrm>
            <a:off x="1752600" y="2895600"/>
            <a:ext cx="990600" cy="1066800"/>
          </a:xfrm>
          <a:prstGeom prst="line">
            <a:avLst/>
          </a:prstGeom>
          <a:noFill/>
          <a:ln w="57150">
            <a:solidFill>
              <a:srgbClr val="0000CC"/>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5847" name="Text Box 6"/>
          <p:cNvSpPr txBox="1">
            <a:spLocks noChangeArrowheads="1"/>
          </p:cNvSpPr>
          <p:nvPr/>
        </p:nvSpPr>
        <p:spPr bwMode="auto">
          <a:xfrm>
            <a:off x="3505200" y="685800"/>
            <a:ext cx="38862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endParaRPr lang="en-US">
              <a:effectLst/>
            </a:endParaRPr>
          </a:p>
        </p:txBody>
      </p:sp>
      <p:sp>
        <p:nvSpPr>
          <p:cNvPr id="35848" name="Text Box 7"/>
          <p:cNvSpPr txBox="1">
            <a:spLocks noChangeArrowheads="1"/>
          </p:cNvSpPr>
          <p:nvPr/>
        </p:nvSpPr>
        <p:spPr bwMode="auto">
          <a:xfrm>
            <a:off x="3200400" y="838200"/>
            <a:ext cx="3581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400">
                <a:effectLst/>
                <a:latin typeface="Arial" panose="020B0604020202020204" pitchFamily="34" charset="0"/>
                <a:cs typeface="Arial" panose="020B0604020202020204" pitchFamily="34" charset="0"/>
              </a:rPr>
              <a:t>Ống mật chủ</a:t>
            </a:r>
          </a:p>
        </p:txBody>
      </p:sp>
      <p:sp>
        <p:nvSpPr>
          <p:cNvPr id="39946" name="Line 10"/>
          <p:cNvSpPr>
            <a:spLocks noChangeShapeType="1"/>
          </p:cNvSpPr>
          <p:nvPr/>
        </p:nvSpPr>
        <p:spPr bwMode="auto">
          <a:xfrm flipH="1">
            <a:off x="3962400" y="1517650"/>
            <a:ext cx="990600" cy="9906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9947" name="Line 11"/>
          <p:cNvSpPr>
            <a:spLocks noChangeShapeType="1"/>
          </p:cNvSpPr>
          <p:nvPr/>
        </p:nvSpPr>
        <p:spPr bwMode="auto">
          <a:xfrm>
            <a:off x="4953000" y="1524000"/>
            <a:ext cx="2209800" cy="9144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5851" name="Text Box 12"/>
          <p:cNvSpPr txBox="1">
            <a:spLocks noChangeArrowheads="1"/>
          </p:cNvSpPr>
          <p:nvPr/>
        </p:nvSpPr>
        <p:spPr bwMode="auto">
          <a:xfrm>
            <a:off x="3505200" y="5715000"/>
            <a:ext cx="3505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400">
                <a:effectLst/>
                <a:latin typeface="Arial" panose="020B0604020202020204" pitchFamily="34" charset="0"/>
                <a:cs typeface="Arial" panose="020B0604020202020204" pitchFamily="34" charset="0"/>
              </a:rPr>
              <a:t>Ống tuỵ chính</a:t>
            </a:r>
          </a:p>
        </p:txBody>
      </p:sp>
      <p:sp>
        <p:nvSpPr>
          <p:cNvPr id="39949" name="Line 13"/>
          <p:cNvSpPr>
            <a:spLocks noChangeShapeType="1"/>
          </p:cNvSpPr>
          <p:nvPr/>
        </p:nvSpPr>
        <p:spPr bwMode="auto">
          <a:xfrm flipH="1" flipV="1">
            <a:off x="3733800" y="3733800"/>
            <a:ext cx="1066800" cy="19812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9950" name="Line 14"/>
          <p:cNvSpPr>
            <a:spLocks noChangeShapeType="1"/>
          </p:cNvSpPr>
          <p:nvPr/>
        </p:nvSpPr>
        <p:spPr bwMode="auto">
          <a:xfrm flipV="1">
            <a:off x="5638800" y="3810000"/>
            <a:ext cx="1371600" cy="1905000"/>
          </a:xfrm>
          <a:prstGeom prst="line">
            <a:avLst/>
          </a:prstGeom>
          <a:noFill/>
          <a:ln w="38100">
            <a:solidFill>
              <a:schemeClr val="accent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208F3073-0453-E942-929C-5D0BF0F225BA}"/>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6627312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ox(out)">
                                      <p:cBhvr>
                                        <p:cTn id="7" dur="1000"/>
                                        <p:tgtEl>
                                          <p:spTgt spid="39938"/>
                                        </p:tgtEl>
                                      </p:cBhvr>
                                    </p:animEffect>
                                  </p:childTnLst>
                                </p:cTn>
                              </p:par>
                              <p:par>
                                <p:cTn id="8" presetID="4" presetClass="entr" presetSubtype="16" fill="hold" nodeType="withEffect">
                                  <p:stCondLst>
                                    <p:cond delay="0"/>
                                  </p:stCondLst>
                                  <p:childTnLst>
                                    <p:set>
                                      <p:cBhvr>
                                        <p:cTn id="9" dur="1" fill="hold">
                                          <p:stCondLst>
                                            <p:cond delay="0"/>
                                          </p:stCondLst>
                                        </p:cTn>
                                        <p:tgtEl>
                                          <p:spTgt spid="39941"/>
                                        </p:tgtEl>
                                        <p:attrNameLst>
                                          <p:attrName>style.visibility</p:attrName>
                                        </p:attrNameLst>
                                      </p:cBhvr>
                                      <p:to>
                                        <p:strVal val="visible"/>
                                      </p:to>
                                    </p:set>
                                    <p:animEffect transition="in" filter="box(in)">
                                      <p:cBhvr>
                                        <p:cTn id="10" dur="1000"/>
                                        <p:tgtEl>
                                          <p:spTgt spid="39941"/>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39940"/>
                                        </p:tgtEl>
                                        <p:attrNameLst>
                                          <p:attrName>style.visibility</p:attrName>
                                        </p:attrNameLst>
                                      </p:cBhvr>
                                      <p:to>
                                        <p:strVal val="visible"/>
                                      </p:to>
                                    </p:set>
                                    <p:animEffect transition="in" filter="box(out)">
                                      <p:cBhvr>
                                        <p:cTn id="13" dur="10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1BB1780D-89C2-5C4D-9CA0-AE81765E6B39}" type="slidenum">
              <a:rPr lang="en-US" sz="1000" smtClean="0">
                <a:latin typeface="Tahoma" charset="0"/>
              </a:rPr>
              <a:pPr>
                <a:defRPr/>
              </a:pPr>
              <a:t>35</a:t>
            </a:fld>
            <a:endParaRPr lang="en-US" sz="1000">
              <a:latin typeface="Tahoma" charset="0"/>
            </a:endParaRPr>
          </a:p>
        </p:txBody>
      </p:sp>
      <p:sp>
        <p:nvSpPr>
          <p:cNvPr id="71685" name="Rectangle 5"/>
          <p:cNvSpPr>
            <a:spLocks noGrp="1" noChangeArrowheads="1"/>
          </p:cNvSpPr>
          <p:nvPr>
            <p:ph type="title"/>
          </p:nvPr>
        </p:nvSpPr>
        <p:spPr>
          <a:xfrm>
            <a:off x="1066800" y="304800"/>
            <a:ext cx="7543800" cy="685800"/>
          </a:xfrm>
        </p:spPr>
        <p:txBody>
          <a:bodyPr/>
          <a:lstStyle/>
          <a:p>
            <a:pPr eaLnBrk="1" hangingPunct="1">
              <a:defRPr/>
            </a:pPr>
            <a:r>
              <a:rPr lang="en-US" sz="2400" b="0">
                <a:solidFill>
                  <a:srgbClr val="FFFF00"/>
                </a:solidFill>
                <a:latin typeface="Arial" panose="020B0604020202020204" pitchFamily="34" charset="0"/>
                <a:cs typeface="Arial" panose="020B0604020202020204" pitchFamily="34" charset="0"/>
              </a:rPr>
              <a:t>Cơ vòng bóng gan tuỵ (cơ vòng Oddi)</a:t>
            </a:r>
          </a:p>
        </p:txBody>
      </p:sp>
      <p:pic>
        <p:nvPicPr>
          <p:cNvPr id="71684" name="Picture 4" descr="tatuy9"/>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a:xfrm>
            <a:off x="3052763" y="1828800"/>
            <a:ext cx="3424237" cy="3962400"/>
          </a:xfrm>
          <a:noFill/>
          <a:extLst>
            <a:ext uri="{909E8E84-426E-40dd-AFC4-6F175D3DCCD1}">
              <a14:hiddenFill xmlns="" xmlns:a14="http://schemas.microsoft.com/office/drawing/2010/main">
                <a:solidFill>
                  <a:srgbClr val="FFFFFF"/>
                </a:solidFill>
              </a14:hiddenFill>
            </a:ext>
          </a:extLst>
        </p:spPr>
      </p:pic>
      <p:sp>
        <p:nvSpPr>
          <p:cNvPr id="71694" name="Text Box 14"/>
          <p:cNvSpPr txBox="1">
            <a:spLocks noChangeArrowheads="1"/>
          </p:cNvSpPr>
          <p:nvPr/>
        </p:nvSpPr>
        <p:spPr bwMode="auto">
          <a:xfrm>
            <a:off x="6705600" y="5257800"/>
            <a:ext cx="2286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Cơ vòng Oddi</a:t>
            </a:r>
          </a:p>
        </p:txBody>
      </p:sp>
      <p:sp>
        <p:nvSpPr>
          <p:cNvPr id="71695" name="Line 15"/>
          <p:cNvSpPr>
            <a:spLocks noChangeShapeType="1"/>
          </p:cNvSpPr>
          <p:nvPr/>
        </p:nvSpPr>
        <p:spPr bwMode="auto">
          <a:xfrm flipH="1" flipV="1">
            <a:off x="4876800" y="4724400"/>
            <a:ext cx="1905000" cy="762000"/>
          </a:xfrm>
          <a:prstGeom prst="line">
            <a:avLst/>
          </a:prstGeom>
          <a:noFill/>
          <a:ln w="38100">
            <a:solidFill>
              <a:srgbClr val="66FF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F1587125-B7EF-DA41-B879-22133CADA3E3}"/>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049762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ox(out)">
                                      <p:cBhvr>
                                        <p:cTn id="7" dur="1000"/>
                                        <p:tgtEl>
                                          <p:spTgt spid="7168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1694"/>
                                        </p:tgtEl>
                                        <p:attrNameLst>
                                          <p:attrName>style.visibility</p:attrName>
                                        </p:attrNameLst>
                                      </p:cBhvr>
                                      <p:to>
                                        <p:strVal val="visible"/>
                                      </p:to>
                                    </p:set>
                                    <p:animEffect transition="in" filter="box(out)">
                                      <p:cBhvr>
                                        <p:cTn id="10" dur="1000"/>
                                        <p:tgtEl>
                                          <p:spTgt spid="71694"/>
                                        </p:tgtEl>
                                      </p:cBhvr>
                                    </p:animEffect>
                                  </p:childTnLst>
                                </p:cTn>
                              </p:par>
                              <p:par>
                                <p:cTn id="11" presetID="4" presetClass="entr" presetSubtype="32" fill="hold" nodeType="withEffect">
                                  <p:stCondLst>
                                    <p:cond delay="0"/>
                                  </p:stCondLst>
                                  <p:childTnLst>
                                    <p:set>
                                      <p:cBhvr>
                                        <p:cTn id="12" dur="1" fill="hold">
                                          <p:stCondLst>
                                            <p:cond delay="0"/>
                                          </p:stCondLst>
                                        </p:cTn>
                                        <p:tgtEl>
                                          <p:spTgt spid="71695"/>
                                        </p:tgtEl>
                                        <p:attrNameLst>
                                          <p:attrName>style.visibility</p:attrName>
                                        </p:attrNameLst>
                                      </p:cBhvr>
                                      <p:to>
                                        <p:strVal val="visible"/>
                                      </p:to>
                                    </p:set>
                                    <p:animEffect transition="in" filter="box(out)">
                                      <p:cBhvr>
                                        <p:cTn id="13" dur="1000"/>
                                        <p:tgtEl>
                                          <p:spTgt spid="71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1447800"/>
            <a:ext cx="3657600" cy="4206875"/>
          </a:xfrm>
        </p:spPr>
        <p:txBody>
          <a:bodyPr/>
          <a:lstStyle/>
          <a:p>
            <a:pPr marL="0" indent="0" eaLnBrk="1" hangingPunct="1">
              <a:lnSpc>
                <a:spcPct val="150000"/>
              </a:lnSpc>
              <a:spcBef>
                <a:spcPct val="0"/>
              </a:spcBef>
              <a:buNone/>
              <a:defRPr/>
            </a:pPr>
            <a:r>
              <a:rPr lang="en-US" sz="2400">
                <a:effectLst/>
              </a:rPr>
              <a:t>Phần trên tá tràng được cấp máu bởi ĐM trên tá tràng, đôi khi có thêm ĐM quặt ngược tá tràng.</a:t>
            </a:r>
            <a:endParaRPr lang="en-US" sz="2400"/>
          </a:p>
          <a:p>
            <a:pPr marL="0" eaLnBrk="1" hangingPunct="1">
              <a:lnSpc>
                <a:spcPct val="150000"/>
              </a:lnSpc>
              <a:buFont typeface="Wingdings" charset="0"/>
              <a:buNone/>
              <a:defRPr/>
            </a:pPr>
            <a:endParaRPr lang="en-US" sz="2400">
              <a:effectLst/>
            </a:endParaRPr>
          </a:p>
        </p:txBody>
      </p:sp>
      <p:sp>
        <p:nvSpPr>
          <p:cNvPr id="7" name="Slide Number Placeholder 6"/>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CC63E3CF-D9B5-A047-864B-D6322F898EC4}" type="slidenum">
              <a:rPr lang="en-US" sz="1000" smtClean="0">
                <a:latin typeface="Tahoma" charset="0"/>
              </a:rPr>
              <a:pPr>
                <a:defRPr/>
              </a:pPr>
              <a:t>36</a:t>
            </a:fld>
            <a:endParaRPr lang="en-US" sz="1000">
              <a:latin typeface="Tahoma" charset="0"/>
            </a:endParaRPr>
          </a:p>
        </p:txBody>
      </p:sp>
      <p:sp>
        <p:nvSpPr>
          <p:cNvPr id="8" name="Rectangle 2"/>
          <p:cNvSpPr>
            <a:spLocks noGrp="1" noChangeArrowheads="1"/>
          </p:cNvSpPr>
          <p:nvPr>
            <p:ph type="title"/>
          </p:nvPr>
        </p:nvSpPr>
        <p:spPr>
          <a:xfrm>
            <a:off x="381000" y="304800"/>
            <a:ext cx="8229600" cy="1431925"/>
          </a:xfrm>
        </p:spPr>
        <p:txBody>
          <a:bodyPr/>
          <a:lstStyle/>
          <a:p>
            <a:pPr eaLnBrk="1" hangingPunct="1"/>
            <a:r>
              <a:rPr lang="en-US" sz="2800" b="0" dirty="0">
                <a:solidFill>
                  <a:srgbClr val="FFFF00"/>
                </a:solidFill>
                <a:effectLst/>
                <a:latin typeface="Arial" panose="020B0604020202020204" pitchFamily="34" charset="0"/>
                <a:cs typeface="Arial" panose="020B0604020202020204" pitchFamily="34" charset="0"/>
              </a:rPr>
              <a:t>Động mạch tụy và tá tràng</a:t>
            </a:r>
          </a:p>
        </p:txBody>
      </p:sp>
      <p:pic>
        <p:nvPicPr>
          <p:cNvPr id="45062" name="Picture 2" descr="D:\ATLAS\Tieu hoa\DM tatrang.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800600" y="1600200"/>
            <a:ext cx="3265488" cy="403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608AD553-4E6E-2F45-B02D-26DC1985C649}"/>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45080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050A6F1E-06C8-BE4A-B444-8CE7CE83F3B1}" type="slidenum">
              <a:rPr lang="en-US" sz="1000" smtClean="0">
                <a:latin typeface="Tahoma" charset="0"/>
              </a:rPr>
              <a:pPr>
                <a:defRPr/>
              </a:pPr>
              <a:t>37</a:t>
            </a:fld>
            <a:endParaRPr lang="en-US" sz="1000">
              <a:latin typeface="Tahoma" charset="0"/>
            </a:endParaRPr>
          </a:p>
        </p:txBody>
      </p:sp>
      <p:sp>
        <p:nvSpPr>
          <p:cNvPr id="77827" name="Rectangle 3"/>
          <p:cNvSpPr>
            <a:spLocks noGrp="1" noChangeArrowheads="1"/>
          </p:cNvSpPr>
          <p:nvPr>
            <p:ph type="body" idx="1"/>
          </p:nvPr>
        </p:nvSpPr>
        <p:spPr>
          <a:xfrm>
            <a:off x="381000" y="457200"/>
            <a:ext cx="8610600" cy="5410200"/>
          </a:xfrm>
        </p:spPr>
        <p:txBody>
          <a:bodyPr/>
          <a:lstStyle/>
          <a:p>
            <a:pPr eaLnBrk="1" hangingPunct="1">
              <a:lnSpc>
                <a:spcPct val="150000"/>
              </a:lnSpc>
              <a:buFont typeface="Wingdings" charset="0"/>
              <a:buNone/>
              <a:defRPr/>
            </a:pPr>
            <a:r>
              <a:rPr lang="en-US" sz="2400"/>
              <a:t>Tuỵ và phần còn lại của tá tràng được cấp máu bởi hai nguồn:</a:t>
            </a:r>
          </a:p>
          <a:p>
            <a:pPr eaLnBrk="1" hangingPunct="1">
              <a:lnSpc>
                <a:spcPct val="150000"/>
              </a:lnSpc>
              <a:buFont typeface="Wingdings" charset="0"/>
              <a:buNone/>
              <a:defRPr/>
            </a:pPr>
            <a:r>
              <a:rPr lang="en-US" sz="2400"/>
              <a:t>	</a:t>
            </a:r>
            <a:r>
              <a:rPr lang="en-US" sz="2400">
                <a:solidFill>
                  <a:srgbClr val="FFFF00"/>
                </a:solidFill>
              </a:rPr>
              <a:t>1. ĐM thân tạng</a:t>
            </a:r>
          </a:p>
          <a:p>
            <a:pPr eaLnBrk="1" hangingPunct="1">
              <a:lnSpc>
                <a:spcPct val="150000"/>
              </a:lnSpc>
              <a:buFont typeface="Wingdings" charset="0"/>
              <a:buNone/>
              <a:defRPr/>
            </a:pPr>
            <a:r>
              <a:rPr lang="en-US" sz="2400">
                <a:solidFill>
                  <a:srgbClr val="FFFF00"/>
                </a:solidFill>
              </a:rPr>
              <a:t>	2. ĐM mạc treo tràng trên (ĐMMTTT)</a:t>
            </a:r>
          </a:p>
          <a:p>
            <a:pPr eaLnBrk="1" hangingPunct="1">
              <a:lnSpc>
                <a:spcPct val="150000"/>
              </a:lnSpc>
              <a:buFont typeface="Wingdings" charset="0"/>
              <a:buNone/>
              <a:defRPr/>
            </a:pPr>
            <a:endParaRPr lang="en-US" sz="2400">
              <a:solidFill>
                <a:srgbClr val="FFCC00"/>
              </a:solidFill>
            </a:endParaRPr>
          </a:p>
          <a:p>
            <a:pPr eaLnBrk="1" hangingPunct="1">
              <a:lnSpc>
                <a:spcPct val="150000"/>
              </a:lnSpc>
              <a:buFont typeface="Wingdings" charset="0"/>
              <a:buNone/>
              <a:defRPr/>
            </a:pPr>
            <a:r>
              <a:rPr lang="en-US" sz="2400"/>
              <a:t> Đầu tụy và tá tràng được cấp máu bởi hai cung động mạch.</a:t>
            </a:r>
            <a:endParaRPr lang="en-US" sz="2400">
              <a:effectLst/>
            </a:endParaRPr>
          </a:p>
          <a:p>
            <a:pPr eaLnBrk="1" hangingPunct="1">
              <a:lnSpc>
                <a:spcPct val="150000"/>
              </a:lnSpc>
              <a:buFont typeface="Wingdings" charset="0"/>
              <a:buNone/>
              <a:defRPr/>
            </a:pPr>
            <a:endParaRPr lang="en-US" sz="2400"/>
          </a:p>
          <a:p>
            <a:pPr eaLnBrk="1" hangingPunct="1">
              <a:lnSpc>
                <a:spcPct val="150000"/>
              </a:lnSpc>
              <a:buFont typeface="Wingdings" charset="0"/>
              <a:buNone/>
              <a:defRPr/>
            </a:pPr>
            <a:r>
              <a:rPr lang="en-US" sz="2400"/>
              <a:t>Thân và đuôi tụy được cấp máu bởi các nhánh của ĐM lách</a:t>
            </a:r>
          </a:p>
          <a:p>
            <a:pPr eaLnBrk="1" hangingPunct="1">
              <a:lnSpc>
                <a:spcPct val="150000"/>
              </a:lnSpc>
              <a:buFont typeface="Wingdings" charset="0"/>
              <a:buNone/>
              <a:defRPr/>
            </a:pPr>
            <a:endParaRPr lang="en-US" sz="2400"/>
          </a:p>
        </p:txBody>
      </p:sp>
      <p:sp>
        <p:nvSpPr>
          <p:cNvPr id="2" name="Footer Placeholder 1">
            <a:extLst>
              <a:ext uri="{FF2B5EF4-FFF2-40B4-BE49-F238E27FC236}">
                <a16:creationId xmlns:a16="http://schemas.microsoft.com/office/drawing/2014/main" id="{46CAAB54-0328-2E41-8C7B-9B0E7909A319}"/>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1806561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10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Effect transition="in" filter="box(in)">
                                      <p:cBhvr>
                                        <p:cTn id="13" dur="1000"/>
                                        <p:tgtEl>
                                          <p:spTgt spid="7782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77827">
                                            <p:txEl>
                                              <p:pRg st="2" end="2"/>
                                            </p:txEl>
                                          </p:spTgt>
                                        </p:tgtEl>
                                        <p:attrNameLst>
                                          <p:attrName>style.visibility</p:attrName>
                                        </p:attrNameLst>
                                      </p:cBhvr>
                                      <p:to>
                                        <p:strVal val="visible"/>
                                      </p:to>
                                    </p:set>
                                    <p:animEffect transition="in" filter="box(in)">
                                      <p:cBhvr>
                                        <p:cTn id="18" dur="1000"/>
                                        <p:tgtEl>
                                          <p:spTgt spid="7782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animEffect transition="in" filter="box(out)">
                                      <p:cBhvr>
                                        <p:cTn id="23" dur="1000"/>
                                        <p:tgtEl>
                                          <p:spTgt spid="7782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77827">
                                            <p:txEl>
                                              <p:pRg st="6" end="6"/>
                                            </p:txEl>
                                          </p:spTgt>
                                        </p:tgtEl>
                                        <p:attrNameLst>
                                          <p:attrName>style.visibility</p:attrName>
                                        </p:attrNameLst>
                                      </p:cBhvr>
                                      <p:to>
                                        <p:strVal val="visible"/>
                                      </p:to>
                                    </p:set>
                                    <p:animEffect transition="in" filter="box(out)">
                                      <p:cBhvr>
                                        <p:cTn id="28" dur="1000"/>
                                        <p:tgtEl>
                                          <p:spTgt spid="77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534D2477-0C99-AF44-BB04-A0488D08565A}" type="slidenum">
              <a:rPr lang="en-US" sz="1000" smtClean="0">
                <a:latin typeface="Tahoma" charset="0"/>
              </a:rPr>
              <a:pPr>
                <a:defRPr/>
              </a:pPr>
              <a:t>38</a:t>
            </a:fld>
            <a:endParaRPr lang="en-US" sz="1000">
              <a:latin typeface="Tahoma" charset="0"/>
            </a:endParaRPr>
          </a:p>
        </p:txBody>
      </p:sp>
      <p:pic>
        <p:nvPicPr>
          <p:cNvPr id="130050" name="Picture 2" descr="hinh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47800" y="1762125"/>
            <a:ext cx="7162800" cy="4113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109" name="Text Box 3"/>
          <p:cNvSpPr txBox="1">
            <a:spLocks noChangeArrowheads="1"/>
          </p:cNvSpPr>
          <p:nvPr/>
        </p:nvSpPr>
        <p:spPr bwMode="auto">
          <a:xfrm>
            <a:off x="609600" y="1066800"/>
            <a:ext cx="2667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ĐM thân tạng</a:t>
            </a:r>
          </a:p>
        </p:txBody>
      </p:sp>
      <p:sp>
        <p:nvSpPr>
          <p:cNvPr id="130052" name="Line 4"/>
          <p:cNvSpPr>
            <a:spLocks noChangeShapeType="1"/>
          </p:cNvSpPr>
          <p:nvPr/>
        </p:nvSpPr>
        <p:spPr bwMode="auto">
          <a:xfrm>
            <a:off x="2209800" y="1524000"/>
            <a:ext cx="1524000" cy="838200"/>
          </a:xfrm>
          <a:prstGeom prst="line">
            <a:avLst/>
          </a:prstGeom>
          <a:noFill/>
          <a:ln w="57150">
            <a:solidFill>
              <a:srgbClr val="FF99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47111" name="Text Box 5"/>
          <p:cNvSpPr txBox="1">
            <a:spLocks noChangeArrowheads="1"/>
          </p:cNvSpPr>
          <p:nvPr/>
        </p:nvSpPr>
        <p:spPr bwMode="auto">
          <a:xfrm>
            <a:off x="5105400" y="6096000"/>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ĐMMTTT</a:t>
            </a:r>
          </a:p>
        </p:txBody>
      </p:sp>
      <p:sp>
        <p:nvSpPr>
          <p:cNvPr id="130054" name="Line 6"/>
          <p:cNvSpPr>
            <a:spLocks noChangeShapeType="1"/>
          </p:cNvSpPr>
          <p:nvPr/>
        </p:nvSpPr>
        <p:spPr bwMode="auto">
          <a:xfrm flipH="1" flipV="1">
            <a:off x="3505200" y="5181600"/>
            <a:ext cx="1524000" cy="1066800"/>
          </a:xfrm>
          <a:prstGeom prst="line">
            <a:avLst/>
          </a:prstGeom>
          <a:noFill/>
          <a:ln w="57150">
            <a:solidFill>
              <a:srgbClr val="FF9933"/>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E3A084EC-DBEA-FF4F-AEAB-929D129F4DEB}"/>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3448836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box(out)">
                                      <p:cBhvr>
                                        <p:cTn id="7" dur="1000"/>
                                        <p:tgtEl>
                                          <p:spTgt spid="130050"/>
                                        </p:tgtEl>
                                      </p:cBhvr>
                                    </p:animEffect>
                                  </p:childTnLst>
                                </p:cTn>
                              </p:par>
                              <p:par>
                                <p:cTn id="8" presetID="4" presetClass="entr" presetSubtype="16" fill="hold" nodeType="withEffect">
                                  <p:stCondLst>
                                    <p:cond delay="0"/>
                                  </p:stCondLst>
                                  <p:childTnLst>
                                    <p:set>
                                      <p:cBhvr>
                                        <p:cTn id="9" dur="1" fill="hold">
                                          <p:stCondLst>
                                            <p:cond delay="0"/>
                                          </p:stCondLst>
                                        </p:cTn>
                                        <p:tgtEl>
                                          <p:spTgt spid="130054"/>
                                        </p:tgtEl>
                                        <p:attrNameLst>
                                          <p:attrName>style.visibility</p:attrName>
                                        </p:attrNameLst>
                                      </p:cBhvr>
                                      <p:to>
                                        <p:strVal val="visible"/>
                                      </p:to>
                                    </p:set>
                                    <p:animEffect transition="in" filter="box(in)">
                                      <p:cBhvr>
                                        <p:cTn id="10" dur="500"/>
                                        <p:tgtEl>
                                          <p:spTgt spid="130054"/>
                                        </p:tgtEl>
                                      </p:cBhvr>
                                    </p:animEffect>
                                  </p:childTnLst>
                                </p:cTn>
                              </p:par>
                              <p:par>
                                <p:cTn id="11" presetID="4" presetClass="entr" presetSubtype="16" fill="hold" nodeType="withEffect">
                                  <p:stCondLst>
                                    <p:cond delay="0"/>
                                  </p:stCondLst>
                                  <p:childTnLst>
                                    <p:set>
                                      <p:cBhvr>
                                        <p:cTn id="12" dur="1" fill="hold">
                                          <p:stCondLst>
                                            <p:cond delay="0"/>
                                          </p:stCondLst>
                                        </p:cTn>
                                        <p:tgtEl>
                                          <p:spTgt spid="130052"/>
                                        </p:tgtEl>
                                        <p:attrNameLst>
                                          <p:attrName>style.visibility</p:attrName>
                                        </p:attrNameLst>
                                      </p:cBhvr>
                                      <p:to>
                                        <p:strVal val="visible"/>
                                      </p:to>
                                    </p:set>
                                    <p:animEffect transition="in" filter="box(in)">
                                      <p:cBhvr>
                                        <p:cTn id="13"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type="subTitle" idx="1"/>
          </p:nvPr>
        </p:nvSpPr>
        <p:spPr>
          <a:xfrm>
            <a:off x="533400" y="457200"/>
            <a:ext cx="8305800" cy="5410200"/>
          </a:xfrm>
        </p:spPr>
        <p:txBody>
          <a:bodyPr/>
          <a:lstStyle/>
          <a:p>
            <a:pPr algn="l" eaLnBrk="1" hangingPunct="1">
              <a:buFont typeface="Wingdings" charset="0"/>
              <a:buNone/>
              <a:defRPr/>
            </a:pPr>
            <a:r>
              <a:rPr lang="en-US" sz="2400" b="1"/>
              <a:t>Hai cung ĐM cho đầu tuỵ và tá tràng</a:t>
            </a:r>
          </a:p>
          <a:p>
            <a:pPr algn="l" eaLnBrk="1" hangingPunct="1">
              <a:buFont typeface="Wingdings" charset="0"/>
              <a:buNone/>
              <a:defRPr/>
            </a:pPr>
            <a:r>
              <a:rPr lang="en-US" sz="2400">
                <a:latin typeface="VNI-Helve" charset="0"/>
              </a:rPr>
              <a:t>- Cung trước: ĐM tá tuỵ trên trước nối với ĐM tá tuỵ dưới trước.</a:t>
            </a:r>
          </a:p>
          <a:p>
            <a:pPr algn="l" eaLnBrk="1" hangingPunct="1">
              <a:buFont typeface="Wingdings" charset="0"/>
              <a:buNone/>
              <a:defRPr/>
            </a:pPr>
            <a:endParaRPr lang="en-US" sz="2400">
              <a:latin typeface="VNI-Helve" charset="0"/>
            </a:endParaRPr>
          </a:p>
          <a:p>
            <a:pPr algn="l" eaLnBrk="1" hangingPunct="1">
              <a:buFont typeface="Wingdings" charset="0"/>
              <a:buNone/>
              <a:defRPr/>
            </a:pPr>
            <a:r>
              <a:rPr lang="en-US" sz="2400">
                <a:latin typeface="VNI-Helve" charset="0"/>
              </a:rPr>
              <a:t>- Cung sau: ĐM tá tuỵ trên sau nối với ĐM tá dưới sau.</a:t>
            </a:r>
          </a:p>
          <a:p>
            <a:pPr algn="l" eaLnBrk="1" hangingPunct="1">
              <a:buFont typeface="Wingdings" charset="0"/>
              <a:buNone/>
              <a:defRPr/>
            </a:pPr>
            <a:endParaRPr lang="en-US" sz="2400">
              <a:latin typeface="VNI-Helve" charset="0"/>
            </a:endParaRPr>
          </a:p>
          <a:p>
            <a:pPr algn="l" eaLnBrk="1" hangingPunct="1">
              <a:buFont typeface="Wingdings" charset="0"/>
              <a:buNone/>
              <a:defRPr/>
            </a:pPr>
            <a:r>
              <a:rPr lang="en-US" sz="2400">
                <a:latin typeface="VNI-Helve" charset="0"/>
              </a:rPr>
              <a:t>Từ hai cung này cho các nhánh vào đầu tuỵ vaf tá tràng. Vì vậy, khi cắt đầu tuỵ  thì cắt luôn tá tràng.	   </a:t>
            </a:r>
          </a:p>
        </p:txBody>
      </p:sp>
    </p:spTree>
    <p:extLst>
      <p:ext uri="{BB962C8B-B14F-4D97-AF65-F5344CB8AC3E}">
        <p14:creationId xmlns:p14="http://schemas.microsoft.com/office/powerpoint/2010/main" val="23225462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box(out)">
                                      <p:cBhvr>
                                        <p:cTn id="7" dur="1000"/>
                                        <p:tgtEl>
                                          <p:spTgt spid="43013">
                                            <p:txEl>
                                              <p:pRg st="0" end="0"/>
                                            </p:txEl>
                                          </p:spTgt>
                                        </p:tgtEl>
                                      </p:cBhvr>
                                    </p:animEffect>
                                  </p:childTnLst>
                                </p:cTn>
                              </p:par>
                              <p:par>
                                <p:cTn id="8" presetID="4" presetClass="entr" presetSubtype="32" fill="hold" nodeType="withEffect">
                                  <p:stCondLst>
                                    <p:cond delay="0"/>
                                  </p:stCondLst>
                                  <p:childTnLst>
                                    <p:set>
                                      <p:cBhvr>
                                        <p:cTn id="9" dur="1" fill="hold">
                                          <p:stCondLst>
                                            <p:cond delay="0"/>
                                          </p:stCondLst>
                                        </p:cTn>
                                        <p:tgtEl>
                                          <p:spTgt spid="43013">
                                            <p:txEl>
                                              <p:pRg st="1" end="1"/>
                                            </p:txEl>
                                          </p:spTgt>
                                        </p:tgtEl>
                                        <p:attrNameLst>
                                          <p:attrName>style.visibility</p:attrName>
                                        </p:attrNameLst>
                                      </p:cBhvr>
                                      <p:to>
                                        <p:strVal val="visible"/>
                                      </p:to>
                                    </p:set>
                                    <p:animEffect transition="in" filter="box(out)">
                                      <p:cBhvr>
                                        <p:cTn id="10" dur="1000"/>
                                        <p:tgtEl>
                                          <p:spTgt spid="43013">
                                            <p:txEl>
                                              <p:pRg st="1" end="1"/>
                                            </p:txEl>
                                          </p:spTgt>
                                        </p:tgtEl>
                                      </p:cBhvr>
                                    </p:animEffect>
                                  </p:childTnLst>
                                </p:cTn>
                              </p:par>
                              <p:par>
                                <p:cTn id="11" presetID="4" presetClass="entr" presetSubtype="32" fill="hold" nodeType="withEffect">
                                  <p:stCondLst>
                                    <p:cond delay="0"/>
                                  </p:stCondLst>
                                  <p:childTnLst>
                                    <p:set>
                                      <p:cBhvr>
                                        <p:cTn id="12" dur="1" fill="hold">
                                          <p:stCondLst>
                                            <p:cond delay="0"/>
                                          </p:stCondLst>
                                        </p:cTn>
                                        <p:tgtEl>
                                          <p:spTgt spid="43013">
                                            <p:txEl>
                                              <p:pRg st="3" end="3"/>
                                            </p:txEl>
                                          </p:spTgt>
                                        </p:tgtEl>
                                        <p:attrNameLst>
                                          <p:attrName>style.visibility</p:attrName>
                                        </p:attrNameLst>
                                      </p:cBhvr>
                                      <p:to>
                                        <p:strVal val="visible"/>
                                      </p:to>
                                    </p:set>
                                    <p:animEffect transition="in" filter="box(out)">
                                      <p:cBhvr>
                                        <p:cTn id="13" dur="1000"/>
                                        <p:tgtEl>
                                          <p:spTgt spid="43013">
                                            <p:txEl>
                                              <p:pRg st="3" end="3"/>
                                            </p:txEl>
                                          </p:spTgt>
                                        </p:tgtEl>
                                      </p:cBhvr>
                                    </p:animEffect>
                                  </p:childTnLst>
                                </p:cTn>
                              </p:par>
                              <p:par>
                                <p:cTn id="14" presetID="4" presetClass="entr" presetSubtype="32" fill="hold" nodeType="withEffect">
                                  <p:stCondLst>
                                    <p:cond delay="0"/>
                                  </p:stCondLst>
                                  <p:childTnLst>
                                    <p:set>
                                      <p:cBhvr>
                                        <p:cTn id="15" dur="1" fill="hold">
                                          <p:stCondLst>
                                            <p:cond delay="0"/>
                                          </p:stCondLst>
                                        </p:cTn>
                                        <p:tgtEl>
                                          <p:spTgt spid="43013">
                                            <p:txEl>
                                              <p:pRg st="5" end="5"/>
                                            </p:txEl>
                                          </p:spTgt>
                                        </p:tgtEl>
                                        <p:attrNameLst>
                                          <p:attrName>style.visibility</p:attrName>
                                        </p:attrNameLst>
                                      </p:cBhvr>
                                      <p:to>
                                        <p:strVal val="visible"/>
                                      </p:to>
                                    </p:set>
                                    <p:animEffect transition="in" filter="box(out)">
                                      <p:cBhvr>
                                        <p:cTn id="16" dur="1000"/>
                                        <p:tgtEl>
                                          <p:spTgt spid="430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914400"/>
            <a:ext cx="7696200" cy="5562600"/>
          </a:xfrm>
        </p:spPr>
        <p:txBody>
          <a:bodyPr/>
          <a:lstStyle/>
          <a:p>
            <a:pPr algn="just" eaLnBrk="1" hangingPunct="1">
              <a:lnSpc>
                <a:spcPct val="140000"/>
              </a:lnSpc>
              <a:buFont typeface="Wingdings" charset="0"/>
              <a:buNone/>
            </a:pPr>
            <a:r>
              <a:rPr lang="en-US" sz="2800" dirty="0" err="1">
                <a:latin typeface="Arial" charset="0"/>
              </a:rPr>
              <a:t>   Không</a:t>
            </a:r>
            <a:r>
              <a:rPr lang="en-US" sz="2800" dirty="0">
                <a:latin typeface="Arial" charset="0"/>
              </a:rPr>
              <a:t> có van </a:t>
            </a:r>
            <a:r>
              <a:rPr lang="en-US" sz="2800" dirty="0" err="1">
                <a:latin typeface="Arial" charset="0"/>
              </a:rPr>
              <a:t>nhưng</a:t>
            </a:r>
            <a:r>
              <a:rPr lang="en-US" sz="2800" dirty="0">
                <a:latin typeface="Arial" charset="0"/>
              </a:rPr>
              <a:t> </a:t>
            </a:r>
            <a:r>
              <a:rPr lang="en-US" sz="2800" dirty="0" err="1">
                <a:latin typeface="Arial" charset="0"/>
              </a:rPr>
              <a:t>bình</a:t>
            </a:r>
            <a:r>
              <a:rPr lang="en-US" sz="2800" dirty="0">
                <a:latin typeface="Arial" charset="0"/>
              </a:rPr>
              <a:t> </a:t>
            </a:r>
            <a:r>
              <a:rPr lang="en-US" sz="2800" dirty="0" err="1">
                <a:latin typeface="Arial" charset="0"/>
              </a:rPr>
              <a:t>thường</a:t>
            </a:r>
            <a:r>
              <a:rPr lang="en-US" sz="2800" dirty="0">
                <a:latin typeface="Arial" charset="0"/>
              </a:rPr>
              <a:t> </a:t>
            </a:r>
            <a:r>
              <a:rPr lang="en-US" sz="2800" dirty="0" err="1">
                <a:latin typeface="Arial" charset="0"/>
              </a:rPr>
              <a:t>dịch</a:t>
            </a:r>
            <a:r>
              <a:rPr lang="en-US" sz="2800" dirty="0">
                <a:latin typeface="Arial" charset="0"/>
              </a:rPr>
              <a:t> </a:t>
            </a:r>
            <a:r>
              <a:rPr lang="en-US" sz="2800" dirty="0" err="1">
                <a:latin typeface="Arial" charset="0"/>
              </a:rPr>
              <a:t>và</a:t>
            </a:r>
            <a:r>
              <a:rPr lang="en-US" sz="2800" dirty="0">
                <a:latin typeface="Arial" charset="0"/>
              </a:rPr>
              <a:t> </a:t>
            </a:r>
            <a:r>
              <a:rPr lang="en-US" sz="2800" dirty="0" err="1">
                <a:latin typeface="Arial" charset="0"/>
              </a:rPr>
              <a:t>thức</a:t>
            </a:r>
            <a:r>
              <a:rPr lang="en-US" sz="2800" dirty="0">
                <a:latin typeface="Arial" charset="0"/>
              </a:rPr>
              <a:t> </a:t>
            </a:r>
            <a:r>
              <a:rPr lang="en-US" sz="2800" dirty="0" err="1">
                <a:latin typeface="Arial" charset="0"/>
              </a:rPr>
              <a:t>ăn</a:t>
            </a:r>
            <a:r>
              <a:rPr lang="en-US" sz="2800" dirty="0">
                <a:latin typeface="Arial" charset="0"/>
              </a:rPr>
              <a:t> </a:t>
            </a:r>
            <a:r>
              <a:rPr lang="en-US" sz="2800" dirty="0" err="1">
                <a:latin typeface="Arial" charset="0"/>
              </a:rPr>
              <a:t>không</a:t>
            </a:r>
            <a:r>
              <a:rPr lang="en-US" sz="2800" dirty="0">
                <a:latin typeface="Arial" charset="0"/>
              </a:rPr>
              <a:t> </a:t>
            </a:r>
            <a:r>
              <a:rPr lang="en-US" sz="2800" dirty="0" err="1">
                <a:latin typeface="Arial" charset="0"/>
              </a:rPr>
              <a:t>trào</a:t>
            </a:r>
            <a:r>
              <a:rPr lang="en-US" sz="2800" dirty="0">
                <a:latin typeface="Arial" charset="0"/>
              </a:rPr>
              <a:t> </a:t>
            </a:r>
            <a:r>
              <a:rPr lang="en-US" sz="2800" dirty="0" err="1">
                <a:latin typeface="Arial" charset="0"/>
              </a:rPr>
              <a:t>từ</a:t>
            </a:r>
            <a:r>
              <a:rPr lang="en-US" sz="2800" dirty="0">
                <a:latin typeface="Arial" charset="0"/>
              </a:rPr>
              <a:t> dạ </a:t>
            </a:r>
            <a:r>
              <a:rPr lang="en-US" sz="2800" dirty="0" err="1">
                <a:latin typeface="Arial" charset="0"/>
              </a:rPr>
              <a:t>dày</a:t>
            </a:r>
            <a:r>
              <a:rPr lang="en-US" sz="2800" dirty="0">
                <a:latin typeface="Arial" charset="0"/>
              </a:rPr>
              <a:t> </a:t>
            </a:r>
            <a:r>
              <a:rPr lang="en-US" sz="2800" dirty="0" err="1">
                <a:latin typeface="Arial" charset="0"/>
              </a:rPr>
              <a:t>lên</a:t>
            </a:r>
            <a:r>
              <a:rPr lang="en-US" sz="2800" dirty="0">
                <a:latin typeface="Arial" charset="0"/>
              </a:rPr>
              <a:t> </a:t>
            </a:r>
            <a:r>
              <a:rPr lang="en-US" sz="2800" dirty="0" err="1">
                <a:latin typeface="Arial" charset="0"/>
              </a:rPr>
              <a:t>thực</a:t>
            </a:r>
            <a:r>
              <a:rPr lang="en-US" sz="2800" dirty="0">
                <a:latin typeface="Arial" charset="0"/>
              </a:rPr>
              <a:t> </a:t>
            </a:r>
            <a:r>
              <a:rPr lang="en-US" sz="2800" dirty="0" err="1">
                <a:latin typeface="Arial" charset="0"/>
              </a:rPr>
              <a:t>quản</a:t>
            </a:r>
            <a:r>
              <a:rPr lang="en-US" sz="2800" dirty="0">
                <a:latin typeface="Arial" charset="0"/>
              </a:rPr>
              <a:t> </a:t>
            </a:r>
            <a:r>
              <a:rPr lang="en-US" sz="2800" dirty="0" err="1">
                <a:latin typeface="Arial" charset="0"/>
              </a:rPr>
              <a:t>nhờ:</a:t>
            </a:r>
            <a:endParaRPr lang="en-US" sz="2800" dirty="0">
              <a:latin typeface="Arial" charset="0"/>
            </a:endParaRPr>
          </a:p>
          <a:p>
            <a:pPr eaLnBrk="1" hangingPunct="1">
              <a:lnSpc>
                <a:spcPct val="140000"/>
              </a:lnSpc>
              <a:buFont typeface="Wingdings" charset="0"/>
              <a:buNone/>
            </a:pPr>
            <a:r>
              <a:rPr lang="en-US" sz="2800" dirty="0">
                <a:latin typeface="Arial" charset="0"/>
              </a:rPr>
              <a:t>	- </a:t>
            </a:r>
            <a:r>
              <a:rPr lang="en-US" sz="2800" dirty="0" err="1">
                <a:latin typeface="Arial" charset="0"/>
              </a:rPr>
              <a:t>Tư</a:t>
            </a:r>
            <a:r>
              <a:rPr lang="en-US" sz="2800" dirty="0">
                <a:latin typeface="Arial" charset="0"/>
              </a:rPr>
              <a:t> </a:t>
            </a:r>
            <a:r>
              <a:rPr lang="en-US" sz="2800" dirty="0" err="1">
                <a:latin typeface="Arial" charset="0"/>
              </a:rPr>
              <a:t>thê</a:t>
            </a:r>
            <a:r>
              <a:rPr lang="en-US" sz="2800" dirty="0">
                <a:latin typeface="Arial" charset="0"/>
              </a:rPr>
              <a:t>́ </a:t>
            </a:r>
            <a:r>
              <a:rPr lang="en-US" sz="2800" dirty="0" err="1">
                <a:latin typeface="Arial" charset="0"/>
              </a:rPr>
              <a:t>đứng</a:t>
            </a:r>
            <a:r>
              <a:rPr lang="en-US" sz="2800" dirty="0">
                <a:latin typeface="Arial" charset="0"/>
              </a:rPr>
              <a:t>.</a:t>
            </a:r>
          </a:p>
          <a:p>
            <a:pPr eaLnBrk="1" hangingPunct="1">
              <a:lnSpc>
                <a:spcPct val="140000"/>
              </a:lnSpc>
              <a:buFont typeface="Wingdings" charset="0"/>
              <a:buNone/>
            </a:pPr>
            <a:r>
              <a:rPr lang="en-US" sz="2800" dirty="0">
                <a:latin typeface="Arial" charset="0"/>
              </a:rPr>
              <a:t>	- </a:t>
            </a:r>
            <a:r>
              <a:rPr lang="en-US" sz="2800" dirty="0" err="1">
                <a:latin typeface="Arial" charset="0"/>
              </a:rPr>
              <a:t>Cơ</a:t>
            </a:r>
            <a:r>
              <a:rPr lang="en-US" sz="2800" dirty="0">
                <a:latin typeface="Arial" charset="0"/>
              </a:rPr>
              <a:t> </a:t>
            </a:r>
            <a:r>
              <a:rPr lang="en-US" sz="2800" dirty="0" err="1">
                <a:latin typeface="Arial" charset="0"/>
              </a:rPr>
              <a:t>hoành</a:t>
            </a:r>
            <a:endParaRPr lang="en-US" sz="2800" dirty="0">
              <a:latin typeface="Arial" charset="0"/>
            </a:endParaRPr>
          </a:p>
          <a:p>
            <a:pPr eaLnBrk="1" hangingPunct="1">
              <a:lnSpc>
                <a:spcPct val="140000"/>
              </a:lnSpc>
              <a:buFont typeface="Wingdings" charset="0"/>
              <a:buNone/>
            </a:pPr>
            <a:r>
              <a:rPr lang="en-US" sz="2800" dirty="0">
                <a:latin typeface="Arial" charset="0"/>
              </a:rPr>
              <a:t>	- </a:t>
            </a:r>
            <a:r>
              <a:rPr lang="en-US" sz="2800" dirty="0" err="1">
                <a:latin typeface="Arial" charset="0"/>
              </a:rPr>
              <a:t>Cơ</a:t>
            </a:r>
            <a:r>
              <a:rPr lang="en-US" sz="2800" dirty="0">
                <a:latin typeface="Arial" charset="0"/>
              </a:rPr>
              <a:t> </a:t>
            </a:r>
            <a:r>
              <a:rPr lang="en-US" sz="2800" dirty="0" err="1">
                <a:latin typeface="Arial" charset="0"/>
              </a:rPr>
              <a:t>vòng</a:t>
            </a:r>
            <a:r>
              <a:rPr lang="en-US" sz="2800" dirty="0">
                <a:latin typeface="Arial" charset="0"/>
              </a:rPr>
              <a:t> </a:t>
            </a:r>
            <a:r>
              <a:rPr lang="en-US" sz="2800" dirty="0" err="1">
                <a:latin typeface="Arial" charset="0"/>
              </a:rPr>
              <a:t>dưới</a:t>
            </a:r>
            <a:r>
              <a:rPr lang="en-US" sz="2800" dirty="0">
                <a:latin typeface="Arial" charset="0"/>
              </a:rPr>
              <a:t> </a:t>
            </a:r>
            <a:r>
              <a:rPr lang="en-US" sz="2800" dirty="0" err="1">
                <a:latin typeface="Arial" charset="0"/>
              </a:rPr>
              <a:t>thực</a:t>
            </a:r>
            <a:r>
              <a:rPr lang="en-US" sz="2800" dirty="0">
                <a:latin typeface="Arial" charset="0"/>
              </a:rPr>
              <a:t> </a:t>
            </a:r>
            <a:r>
              <a:rPr lang="en-US" sz="2800" dirty="0" err="1">
                <a:latin typeface="Arial" charset="0"/>
              </a:rPr>
              <a:t>quản</a:t>
            </a:r>
            <a:r>
              <a:rPr lang="en-US" sz="2800" dirty="0">
                <a:latin typeface="Arial" charset="0"/>
              </a:rPr>
              <a:t>.</a:t>
            </a:r>
          </a:p>
          <a:p>
            <a:pPr eaLnBrk="1" hangingPunct="1">
              <a:lnSpc>
                <a:spcPct val="140000"/>
              </a:lnSpc>
              <a:buFont typeface="Wingdings" charset="0"/>
              <a:buNone/>
            </a:pPr>
            <a:r>
              <a:rPr lang="en-US" sz="2800" dirty="0">
                <a:latin typeface="Arial" charset="0"/>
              </a:rPr>
              <a:t>	- </a:t>
            </a:r>
            <a:r>
              <a:rPr lang="en-US" sz="2800" dirty="0" err="1">
                <a:latin typeface="Arial" charset="0"/>
              </a:rPr>
              <a:t>Góc</a:t>
            </a:r>
            <a:r>
              <a:rPr lang="en-US" sz="2800" dirty="0">
                <a:latin typeface="Arial" charset="0"/>
              </a:rPr>
              <a:t> His</a:t>
            </a:r>
          </a:p>
          <a:p>
            <a:pPr eaLnBrk="1" hangingPunct="1">
              <a:lnSpc>
                <a:spcPct val="140000"/>
              </a:lnSpc>
              <a:buFont typeface="Wingdings" charset="0"/>
              <a:buNone/>
            </a:pPr>
            <a:r>
              <a:rPr lang="en-US" sz="2800" dirty="0">
                <a:latin typeface="Arial" charset="0"/>
              </a:rPr>
              <a:t>	</a:t>
            </a:r>
          </a:p>
        </p:txBody>
      </p:sp>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6559AF92-9F89-864B-B1B7-6B83F3FF60E3}" type="slidenum">
              <a:rPr lang="en-US" smtClean="0"/>
              <a:pPr eaLnBrk="1" hangingPunct="1">
                <a:defRPr/>
              </a:pPr>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Effect transition="in" filter="checkerboard(across)">
                                      <p:cBhvr>
                                        <p:cTn id="7" dur="500"/>
                                        <p:tgtEl>
                                          <p:spTgt spid="921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18">
                                            <p:txEl>
                                              <p:pRg st="2" end="2"/>
                                            </p:txEl>
                                          </p:spTgt>
                                        </p:tgtEl>
                                        <p:attrNameLst>
                                          <p:attrName>style.visibility</p:attrName>
                                        </p:attrNameLst>
                                      </p:cBhvr>
                                      <p:to>
                                        <p:strVal val="visible"/>
                                      </p:to>
                                    </p:set>
                                    <p:animEffect transition="in" filter="checkerboard(across)">
                                      <p:cBhvr>
                                        <p:cTn id="12" dur="500"/>
                                        <p:tgtEl>
                                          <p:spTgt spid="921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218">
                                            <p:txEl>
                                              <p:pRg st="3" end="3"/>
                                            </p:txEl>
                                          </p:spTgt>
                                        </p:tgtEl>
                                        <p:attrNameLst>
                                          <p:attrName>style.visibility</p:attrName>
                                        </p:attrNameLst>
                                      </p:cBhvr>
                                      <p:to>
                                        <p:strVal val="visible"/>
                                      </p:to>
                                    </p:set>
                                    <p:animEffect transition="in" filter="checkerboard(across)">
                                      <p:cBhvr>
                                        <p:cTn id="17" dur="500"/>
                                        <p:tgtEl>
                                          <p:spTgt spid="921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218">
                                            <p:txEl>
                                              <p:pRg st="4" end="4"/>
                                            </p:txEl>
                                          </p:spTgt>
                                        </p:tgtEl>
                                        <p:attrNameLst>
                                          <p:attrName>style.visibility</p:attrName>
                                        </p:attrNameLst>
                                      </p:cBhvr>
                                      <p:to>
                                        <p:strVal val="visible"/>
                                      </p:to>
                                    </p:set>
                                    <p:animEffect transition="in" filter="checkerboard(across)">
                                      <p:cBhvr>
                                        <p:cTn id="22" dur="500"/>
                                        <p:tgtEl>
                                          <p:spTgt spid="921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218">
                                            <p:txEl>
                                              <p:pRg st="5" end="5"/>
                                            </p:txEl>
                                          </p:spTgt>
                                        </p:tgtEl>
                                        <p:attrNameLst>
                                          <p:attrName>style.visibility</p:attrName>
                                        </p:attrNameLst>
                                      </p:cBhvr>
                                      <p:to>
                                        <p:strVal val="visible"/>
                                      </p:to>
                                    </p:set>
                                    <p:animEffect transition="in" filter="checkerboard(across)">
                                      <p:cBhvr>
                                        <p:cTn id="27" dur="500"/>
                                        <p:tgtEl>
                                          <p:spTgt spid="92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3DC46FFD-0280-254A-B0EB-E98798B96996}" type="slidenum">
              <a:rPr lang="en-US" sz="1000" smtClean="0">
                <a:latin typeface="Tahoma" charset="0"/>
              </a:rPr>
              <a:pPr>
                <a:defRPr/>
              </a:pPr>
              <a:t>40</a:t>
            </a:fld>
            <a:endParaRPr lang="en-US" sz="1000">
              <a:latin typeface="Tahoma" charset="0"/>
            </a:endParaRPr>
          </a:p>
        </p:txBody>
      </p:sp>
      <p:pic>
        <p:nvPicPr>
          <p:cNvPr id="49156" name="Picture 2" descr="D:\ATLAS\Tatuy\tatuy14.jpg"/>
          <p:cNvPicPr>
            <a:picLocks noGrp="1" noChangeAspect="1" noChangeArrowheads="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1981200" y="914400"/>
            <a:ext cx="5715000" cy="4572000"/>
          </a:xfrm>
          <a:noFill/>
          <a:extLst>
            <a:ext uri="{909E8E84-426E-40dd-AFC4-6F175D3DCCD1}">
              <a14:hiddenFill xmlns="" xmlns:a14="http://schemas.microsoft.com/office/drawing/2010/main">
                <a:solidFill>
                  <a:srgbClr val="FFFFFF"/>
                </a:solidFill>
              </a14:hiddenFill>
            </a:ext>
          </a:extLst>
        </p:spPr>
      </p:pic>
      <p:sp>
        <p:nvSpPr>
          <p:cNvPr id="8" name="TextBox 7"/>
          <p:cNvSpPr txBox="1">
            <a:spLocks noChangeArrowheads="1"/>
          </p:cNvSpPr>
          <p:nvPr/>
        </p:nvSpPr>
        <p:spPr bwMode="auto">
          <a:xfrm>
            <a:off x="228600" y="1228635"/>
            <a:ext cx="21336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FFC000"/>
                </a:solidFill>
                <a:effectLst/>
                <a:latin typeface="Arial" panose="020B0604020202020204" pitchFamily="34" charset="0"/>
                <a:cs typeface="Arial" panose="020B0604020202020204" pitchFamily="34" charset="0"/>
              </a:rPr>
              <a:t>ĐM vị tá tràng</a:t>
            </a:r>
          </a:p>
        </p:txBody>
      </p:sp>
      <p:cxnSp>
        <p:nvCxnSpPr>
          <p:cNvPr id="10" name="Straight Arrow Connector 9"/>
          <p:cNvCxnSpPr>
            <a:cxnSpLocks noChangeShapeType="1"/>
          </p:cNvCxnSpPr>
          <p:nvPr/>
        </p:nvCxnSpPr>
        <p:spPr bwMode="auto">
          <a:xfrm>
            <a:off x="1816100" y="1676400"/>
            <a:ext cx="2667000" cy="1524000"/>
          </a:xfrm>
          <a:prstGeom prst="straightConnector1">
            <a:avLst/>
          </a:prstGeom>
          <a:noFill/>
          <a:ln w="38100">
            <a:solidFill>
              <a:srgbClr val="FF9933"/>
            </a:solidFill>
            <a:round/>
            <a:headEnd/>
            <a:tailEnd type="arrow" w="med" len="med"/>
          </a:ln>
          <a:extLst>
            <a:ext uri="{909E8E84-426E-40dd-AFC4-6F175D3DCCD1}">
              <a14:hiddenFill xmlns="" xmlns:a14="http://schemas.microsoft.com/office/drawing/2010/main">
                <a:noFill/>
              </a14:hiddenFill>
            </a:ext>
          </a:extLst>
        </p:spPr>
      </p:cxnSp>
      <p:cxnSp>
        <p:nvCxnSpPr>
          <p:cNvPr id="11" name="Straight Arrow Connector 10"/>
          <p:cNvCxnSpPr/>
          <p:nvPr/>
        </p:nvCxnSpPr>
        <p:spPr bwMode="auto">
          <a:xfrm>
            <a:off x="1763713" y="2438400"/>
            <a:ext cx="2438400" cy="1143000"/>
          </a:xfrm>
          <a:prstGeom prst="straightConnector1">
            <a:avLst/>
          </a:prstGeom>
          <a:solidFill>
            <a:schemeClr val="accent1"/>
          </a:solidFill>
          <a:ln w="28575" cap="flat" cmpd="sng" algn="ctr">
            <a:solidFill>
              <a:schemeClr val="accent1">
                <a:lumMod val="75000"/>
              </a:schemeClr>
            </a:solidFill>
            <a:prstDash val="solid"/>
            <a:round/>
            <a:headEnd type="none" w="med" len="med"/>
            <a:tailEnd type="arrow"/>
          </a:ln>
          <a:effectLst/>
        </p:spPr>
      </p:cxnSp>
      <p:sp>
        <p:nvSpPr>
          <p:cNvPr id="13" name="TextBox 12"/>
          <p:cNvSpPr txBox="1">
            <a:spLocks noChangeArrowheads="1"/>
          </p:cNvSpPr>
          <p:nvPr/>
        </p:nvSpPr>
        <p:spPr bwMode="auto">
          <a:xfrm>
            <a:off x="533400" y="2209800"/>
            <a:ext cx="1447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0DAEFF"/>
                </a:solidFill>
                <a:effectLst/>
                <a:latin typeface="Arial" panose="020B0604020202020204" pitchFamily="34" charset="0"/>
                <a:cs typeface="Arial" panose="020B0604020202020204" pitchFamily="34" charset="0"/>
              </a:rPr>
              <a:t>ĐMTTTS</a:t>
            </a:r>
          </a:p>
        </p:txBody>
      </p:sp>
      <p:sp>
        <p:nvSpPr>
          <p:cNvPr id="14" name="TextBox 13"/>
          <p:cNvSpPr txBox="1">
            <a:spLocks noChangeArrowheads="1"/>
          </p:cNvSpPr>
          <p:nvPr/>
        </p:nvSpPr>
        <p:spPr bwMode="auto">
          <a:xfrm>
            <a:off x="304800" y="2819400"/>
            <a:ext cx="1676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66FF33"/>
                </a:solidFill>
                <a:effectLst/>
                <a:latin typeface="Arial" panose="020B0604020202020204" pitchFamily="34" charset="0"/>
                <a:cs typeface="Arial" panose="020B0604020202020204" pitchFamily="34" charset="0"/>
              </a:rPr>
              <a:t>ĐMTTTTr</a:t>
            </a:r>
          </a:p>
        </p:txBody>
      </p:sp>
      <p:cxnSp>
        <p:nvCxnSpPr>
          <p:cNvPr id="15" name="Straight Arrow Connector 14"/>
          <p:cNvCxnSpPr>
            <a:cxnSpLocks noChangeShapeType="1"/>
          </p:cNvCxnSpPr>
          <p:nvPr/>
        </p:nvCxnSpPr>
        <p:spPr bwMode="auto">
          <a:xfrm>
            <a:off x="1727200" y="3124200"/>
            <a:ext cx="2590800" cy="762000"/>
          </a:xfrm>
          <a:prstGeom prst="straightConnector1">
            <a:avLst/>
          </a:prstGeom>
          <a:noFill/>
          <a:ln w="38100">
            <a:solidFill>
              <a:srgbClr val="66FF33"/>
            </a:solidFill>
            <a:round/>
            <a:headEnd/>
            <a:tailEnd type="arrow" w="med" len="med"/>
          </a:ln>
          <a:extLst>
            <a:ext uri="{909E8E84-426E-40dd-AFC4-6F175D3DCCD1}">
              <a14:hiddenFill xmlns="" xmlns:a14="http://schemas.microsoft.com/office/drawing/2010/main">
                <a:noFill/>
              </a14:hiddenFill>
            </a:ext>
          </a:extLst>
        </p:spPr>
      </p:cxnSp>
      <p:sp>
        <p:nvSpPr>
          <p:cNvPr id="17" name="TextBox 16"/>
          <p:cNvSpPr txBox="1">
            <a:spLocks noChangeArrowheads="1"/>
          </p:cNvSpPr>
          <p:nvPr/>
        </p:nvSpPr>
        <p:spPr bwMode="auto">
          <a:xfrm>
            <a:off x="6477000" y="5619750"/>
            <a:ext cx="1676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FFC000"/>
                </a:solidFill>
                <a:effectLst/>
                <a:latin typeface="Arial" panose="020B0604020202020204" pitchFamily="34" charset="0"/>
                <a:cs typeface="Arial" panose="020B0604020202020204" pitchFamily="34" charset="0"/>
              </a:rPr>
              <a:t>ĐMMTTT</a:t>
            </a:r>
          </a:p>
        </p:txBody>
      </p:sp>
      <p:cxnSp>
        <p:nvCxnSpPr>
          <p:cNvPr id="18" name="Straight Arrow Connector 17"/>
          <p:cNvCxnSpPr>
            <a:cxnSpLocks noChangeShapeType="1"/>
          </p:cNvCxnSpPr>
          <p:nvPr/>
        </p:nvCxnSpPr>
        <p:spPr bwMode="auto">
          <a:xfrm flipH="1" flipV="1">
            <a:off x="5221288" y="4422776"/>
            <a:ext cx="1560512" cy="1196974"/>
          </a:xfrm>
          <a:prstGeom prst="straightConnector1">
            <a:avLst/>
          </a:prstGeom>
          <a:noFill/>
          <a:ln w="38100">
            <a:solidFill>
              <a:srgbClr val="FF9933"/>
            </a:solidFill>
            <a:round/>
            <a:headEnd/>
            <a:tailEnd type="arrow" w="med" len="med"/>
          </a:ln>
          <a:extLst>
            <a:ext uri="{909E8E84-426E-40dd-AFC4-6F175D3DCCD1}">
              <a14:hiddenFill xmlns="" xmlns:a14="http://schemas.microsoft.com/office/drawing/2010/main">
                <a:noFill/>
              </a14:hiddenFill>
            </a:ext>
          </a:extLst>
        </p:spPr>
      </p:cxnSp>
      <p:cxnSp>
        <p:nvCxnSpPr>
          <p:cNvPr id="22" name="Straight Arrow Connector 21"/>
          <p:cNvCxnSpPr>
            <a:cxnSpLocks noChangeShapeType="1"/>
          </p:cNvCxnSpPr>
          <p:nvPr/>
        </p:nvCxnSpPr>
        <p:spPr bwMode="auto">
          <a:xfrm>
            <a:off x="1676400" y="4267200"/>
            <a:ext cx="2563813" cy="395288"/>
          </a:xfrm>
          <a:prstGeom prst="straightConnector1">
            <a:avLst/>
          </a:prstGeom>
          <a:noFill/>
          <a:ln w="38100">
            <a:solidFill>
              <a:srgbClr val="66FF33"/>
            </a:solidFill>
            <a:round/>
            <a:headEnd/>
            <a:tailEnd type="arrow" w="med" len="med"/>
          </a:ln>
          <a:extLst>
            <a:ext uri="{909E8E84-426E-40dd-AFC4-6F175D3DCCD1}">
              <a14:hiddenFill xmlns="" xmlns:a14="http://schemas.microsoft.com/office/drawing/2010/main">
                <a:noFill/>
              </a14:hiddenFill>
            </a:ext>
          </a:extLst>
        </p:spPr>
      </p:cxnSp>
      <p:sp>
        <p:nvSpPr>
          <p:cNvPr id="24" name="TextBox 23"/>
          <p:cNvSpPr txBox="1">
            <a:spLocks noChangeArrowheads="1"/>
          </p:cNvSpPr>
          <p:nvPr/>
        </p:nvSpPr>
        <p:spPr bwMode="auto">
          <a:xfrm>
            <a:off x="228600" y="4038600"/>
            <a:ext cx="1676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66FF33"/>
                </a:solidFill>
                <a:effectLst/>
                <a:latin typeface="Arial" panose="020B0604020202020204" pitchFamily="34" charset="0"/>
                <a:cs typeface="Arial" panose="020B0604020202020204" pitchFamily="34" charset="0"/>
              </a:rPr>
              <a:t>ĐMTTDTr</a:t>
            </a:r>
          </a:p>
        </p:txBody>
      </p:sp>
      <p:sp>
        <p:nvSpPr>
          <p:cNvPr id="25" name="TextBox 24"/>
          <p:cNvSpPr txBox="1">
            <a:spLocks noChangeArrowheads="1"/>
          </p:cNvSpPr>
          <p:nvPr/>
        </p:nvSpPr>
        <p:spPr bwMode="auto">
          <a:xfrm>
            <a:off x="152400" y="3429000"/>
            <a:ext cx="1676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solidFill>
                  <a:srgbClr val="0DAEFF"/>
                </a:solidFill>
                <a:effectLst/>
                <a:latin typeface="Arial" panose="020B0604020202020204" pitchFamily="34" charset="0"/>
                <a:cs typeface="Arial" panose="020B0604020202020204" pitchFamily="34" charset="0"/>
              </a:rPr>
              <a:t>ĐMTTDS</a:t>
            </a:r>
          </a:p>
        </p:txBody>
      </p:sp>
      <p:cxnSp>
        <p:nvCxnSpPr>
          <p:cNvPr id="26" name="Straight Arrow Connector 25"/>
          <p:cNvCxnSpPr/>
          <p:nvPr/>
        </p:nvCxnSpPr>
        <p:spPr bwMode="auto">
          <a:xfrm>
            <a:off x="1509713" y="3733800"/>
            <a:ext cx="2590800" cy="533400"/>
          </a:xfrm>
          <a:prstGeom prst="straightConnector1">
            <a:avLst/>
          </a:prstGeom>
          <a:solidFill>
            <a:schemeClr val="accent1"/>
          </a:solidFill>
          <a:ln w="28575" cap="flat" cmpd="sng" algn="ctr">
            <a:solidFill>
              <a:schemeClr val="accent1">
                <a:lumMod val="75000"/>
              </a:schemeClr>
            </a:solidFill>
            <a:prstDash val="solid"/>
            <a:round/>
            <a:headEnd type="none" w="med" len="med"/>
            <a:tailEnd type="arrow"/>
          </a:ln>
          <a:effectLst/>
        </p:spPr>
      </p:cxnSp>
      <p:sp>
        <p:nvSpPr>
          <p:cNvPr id="2" name="Footer Placeholder 1">
            <a:extLst>
              <a:ext uri="{FF2B5EF4-FFF2-40B4-BE49-F238E27FC236}">
                <a16:creationId xmlns:a16="http://schemas.microsoft.com/office/drawing/2014/main" id="{688137CA-8F09-744A-8429-2FAC54B23EA9}"/>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15976174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10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1000"/>
                                        <p:tgtEl>
                                          <p:spTgt spid="1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10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1000"/>
                                        <p:tgtEl>
                                          <p:spTgt spid="13"/>
                                        </p:tgtEl>
                                      </p:cBhvr>
                                    </p:animEffect>
                                  </p:childTnLst>
                                </p:cTn>
                              </p:par>
                              <p:par>
                                <p:cTn id="24" presetID="5"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10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heckerboard(across)">
                                      <p:cBhvr>
                                        <p:cTn id="31" dur="500"/>
                                        <p:tgtEl>
                                          <p:spTgt spid="17"/>
                                        </p:tgtEl>
                                      </p:cBhvr>
                                    </p:animEffect>
                                  </p:childTnLst>
                                </p:cTn>
                              </p:par>
                              <p:par>
                                <p:cTn id="32" presetID="5" presetClass="entr" presetSubtype="1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checkerboard(across)">
                                      <p:cBhvr>
                                        <p:cTn id="34" dur="500"/>
                                        <p:tgtEl>
                                          <p:spTgt spid="1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checkerboard(across)">
                                      <p:cBhvr>
                                        <p:cTn id="39" dur="1000"/>
                                        <p:tgtEl>
                                          <p:spTgt spid="22"/>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checkerboard(across)">
                                      <p:cBhvr>
                                        <p:cTn id="42" dur="1000"/>
                                        <p:tgtEl>
                                          <p:spTgt spid="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heckerboard(across)">
                                      <p:cBhvr>
                                        <p:cTn id="47" dur="1000"/>
                                        <p:tgtEl>
                                          <p:spTgt spid="25"/>
                                        </p:tgtEl>
                                      </p:cBhvr>
                                    </p:animEffect>
                                  </p:childTnLst>
                                </p:cTn>
                              </p:par>
                              <p:par>
                                <p:cTn id="48" presetID="5" presetClass="entr" presetSubtype="1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heckerboard(across)">
                                      <p:cBhvr>
                                        <p:cTn id="5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7" grpId="0"/>
      <p:bldP spid="24"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A5BC03FE-2FE1-CB45-9DA8-04E67488EC04}" type="slidenum">
              <a:rPr lang="en-US" sz="1000" smtClean="0">
                <a:latin typeface="Tahoma" charset="0"/>
              </a:rPr>
              <a:pPr>
                <a:defRPr/>
              </a:pPr>
              <a:t>41</a:t>
            </a:fld>
            <a:endParaRPr lang="en-US" sz="1000">
              <a:latin typeface="Tahoma" charset="0"/>
            </a:endParaRPr>
          </a:p>
        </p:txBody>
      </p:sp>
      <p:pic>
        <p:nvPicPr>
          <p:cNvPr id="50180" name="Picture 7" descr="D:\ATLAS\Tatuy\tatuy15.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371600" y="533400"/>
            <a:ext cx="53340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0181" name="Content Placeholder 6"/>
          <p:cNvSpPr>
            <a:spLocks noGrp="1"/>
          </p:cNvSpPr>
          <p:nvPr>
            <p:ph idx="1"/>
          </p:nvPr>
        </p:nvSpPr>
        <p:spPr>
          <a:xfrm>
            <a:off x="533400" y="4876800"/>
            <a:ext cx="7010400" cy="990600"/>
          </a:xfrm>
        </p:spPr>
        <p:txBody>
          <a:bodyPr/>
          <a:lstStyle/>
          <a:p>
            <a:pPr algn="ctr" eaLnBrk="1" hangingPunct="1">
              <a:buFont typeface="Wingdings" charset="0"/>
              <a:buNone/>
            </a:pPr>
            <a:r>
              <a:rPr lang="en-US" sz="2800">
                <a:effectLst/>
              </a:rPr>
              <a:t>Hai cung ĐM (nhìn sau)</a:t>
            </a:r>
          </a:p>
        </p:txBody>
      </p:sp>
      <p:sp>
        <p:nvSpPr>
          <p:cNvPr id="8" name="TextBox 7"/>
          <p:cNvSpPr txBox="1">
            <a:spLocks noChangeArrowheads="1"/>
          </p:cNvSpPr>
          <p:nvPr/>
        </p:nvSpPr>
        <p:spPr bwMode="auto">
          <a:xfrm>
            <a:off x="6705600" y="533400"/>
            <a:ext cx="1981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effectLst/>
                <a:latin typeface="Arial" panose="020B0604020202020204" pitchFamily="34" charset="0"/>
                <a:cs typeface="Arial" panose="020B0604020202020204" pitchFamily="34" charset="0"/>
              </a:rPr>
              <a:t>ĐM vị tá tràng</a:t>
            </a:r>
          </a:p>
        </p:txBody>
      </p:sp>
      <p:cxnSp>
        <p:nvCxnSpPr>
          <p:cNvPr id="10" name="Straight Arrow Connector 9"/>
          <p:cNvCxnSpPr>
            <a:cxnSpLocks noChangeShapeType="1"/>
          </p:cNvCxnSpPr>
          <p:nvPr/>
        </p:nvCxnSpPr>
        <p:spPr bwMode="auto">
          <a:xfrm rot="10800000" flipV="1">
            <a:off x="4800600" y="838200"/>
            <a:ext cx="1981200" cy="457200"/>
          </a:xfrm>
          <a:prstGeom prst="straightConnector1">
            <a:avLst/>
          </a:prstGeom>
          <a:noFill/>
          <a:ln w="38100">
            <a:solidFill>
              <a:srgbClr val="66FF33"/>
            </a:solidFill>
            <a:round/>
            <a:headEnd/>
            <a:tailEnd type="arrow" w="med" len="med"/>
          </a:ln>
          <a:extLst>
            <a:ext uri="{909E8E84-426E-40dd-AFC4-6F175D3DCCD1}">
              <a14:hiddenFill xmlns="" xmlns:a14="http://schemas.microsoft.com/office/drawing/2010/main">
                <a:noFill/>
              </a14:hiddenFill>
            </a:ext>
          </a:extLst>
        </p:spPr>
      </p:cxnSp>
      <p:sp>
        <p:nvSpPr>
          <p:cNvPr id="11" name="TextBox 10"/>
          <p:cNvSpPr txBox="1">
            <a:spLocks noChangeArrowheads="1"/>
          </p:cNvSpPr>
          <p:nvPr/>
        </p:nvSpPr>
        <p:spPr bwMode="auto">
          <a:xfrm>
            <a:off x="0" y="2819400"/>
            <a:ext cx="1371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effectLst/>
                <a:latin typeface="Arial" panose="020B0604020202020204" pitchFamily="34" charset="0"/>
                <a:cs typeface="Arial" panose="020B0604020202020204" pitchFamily="34" charset="0"/>
              </a:rPr>
              <a:t>ĐMMTTT</a:t>
            </a:r>
          </a:p>
        </p:txBody>
      </p:sp>
      <p:cxnSp>
        <p:nvCxnSpPr>
          <p:cNvPr id="13" name="Straight Arrow Connector 12"/>
          <p:cNvCxnSpPr>
            <a:cxnSpLocks noChangeShapeType="1"/>
          </p:cNvCxnSpPr>
          <p:nvPr/>
        </p:nvCxnSpPr>
        <p:spPr bwMode="auto">
          <a:xfrm flipV="1">
            <a:off x="1219200" y="2667000"/>
            <a:ext cx="2590800" cy="381000"/>
          </a:xfrm>
          <a:prstGeom prst="straightConnector1">
            <a:avLst/>
          </a:prstGeom>
          <a:noFill/>
          <a:ln w="38100">
            <a:solidFill>
              <a:srgbClr val="66FF33"/>
            </a:solidFill>
            <a:round/>
            <a:headEnd/>
            <a:tailEnd type="arrow" w="med" len="med"/>
          </a:ln>
          <a:extLst>
            <a:ext uri="{909E8E84-426E-40dd-AFC4-6F175D3DCCD1}">
              <a14:hiddenFill xmlns="" xmlns:a14="http://schemas.microsoft.com/office/drawing/2010/main">
                <a:noFill/>
              </a14:hiddenFill>
            </a:ext>
          </a:extLst>
        </p:spPr>
      </p:cxnSp>
      <p:sp>
        <p:nvSpPr>
          <p:cNvPr id="17" name="TextBox 16"/>
          <p:cNvSpPr txBox="1">
            <a:spLocks noChangeArrowheads="1"/>
          </p:cNvSpPr>
          <p:nvPr/>
        </p:nvSpPr>
        <p:spPr bwMode="auto">
          <a:xfrm>
            <a:off x="6781800" y="3581400"/>
            <a:ext cx="1447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effectLst/>
                <a:latin typeface="Arial" panose="020B0604020202020204" pitchFamily="34" charset="0"/>
                <a:cs typeface="Arial" panose="020B0604020202020204" pitchFamily="34" charset="0"/>
              </a:rPr>
              <a:t>Cung sau</a:t>
            </a:r>
          </a:p>
        </p:txBody>
      </p:sp>
      <p:cxnSp>
        <p:nvCxnSpPr>
          <p:cNvPr id="18" name="Straight Arrow Connector 17"/>
          <p:cNvCxnSpPr>
            <a:cxnSpLocks noChangeShapeType="1"/>
          </p:cNvCxnSpPr>
          <p:nvPr/>
        </p:nvCxnSpPr>
        <p:spPr bwMode="auto">
          <a:xfrm rot="10800000">
            <a:off x="5232400" y="2997200"/>
            <a:ext cx="1524000" cy="809625"/>
          </a:xfrm>
          <a:prstGeom prst="straightConnector1">
            <a:avLst/>
          </a:prstGeom>
          <a:noFill/>
          <a:ln w="38100">
            <a:solidFill>
              <a:srgbClr val="00FFCC"/>
            </a:solidFill>
            <a:round/>
            <a:headEnd/>
            <a:tailEnd type="arrow" w="med" len="med"/>
          </a:ln>
          <a:extLst>
            <a:ext uri="{909E8E84-426E-40dd-AFC4-6F175D3DCCD1}">
              <a14:hiddenFill xmlns="" xmlns:a14="http://schemas.microsoft.com/office/drawing/2010/main">
                <a:noFill/>
              </a14:hiddenFill>
            </a:ext>
          </a:extLst>
        </p:spPr>
      </p:cxnSp>
      <p:sp>
        <p:nvSpPr>
          <p:cNvPr id="20" name="TextBox 19"/>
          <p:cNvSpPr txBox="1">
            <a:spLocks noChangeArrowheads="1"/>
          </p:cNvSpPr>
          <p:nvPr/>
        </p:nvSpPr>
        <p:spPr bwMode="auto">
          <a:xfrm>
            <a:off x="7086600" y="1600200"/>
            <a:ext cx="1676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r>
              <a:rPr lang="en-US" sz="2000">
                <a:effectLst/>
                <a:latin typeface="Arial" panose="020B0604020202020204" pitchFamily="34" charset="0"/>
                <a:cs typeface="Arial" panose="020B0604020202020204" pitchFamily="34" charset="0"/>
              </a:rPr>
              <a:t>Cung trước</a:t>
            </a:r>
          </a:p>
        </p:txBody>
      </p:sp>
      <p:cxnSp>
        <p:nvCxnSpPr>
          <p:cNvPr id="23" name="Straight Arrow Connector 22"/>
          <p:cNvCxnSpPr>
            <a:cxnSpLocks noChangeShapeType="1"/>
          </p:cNvCxnSpPr>
          <p:nvPr/>
        </p:nvCxnSpPr>
        <p:spPr bwMode="auto">
          <a:xfrm rot="10800000" flipV="1">
            <a:off x="5029200" y="1905000"/>
            <a:ext cx="2057400" cy="838200"/>
          </a:xfrm>
          <a:prstGeom prst="straightConnector1">
            <a:avLst/>
          </a:prstGeom>
          <a:noFill/>
          <a:ln w="38100">
            <a:solidFill>
              <a:srgbClr val="00FFCC"/>
            </a:solidFill>
            <a:round/>
            <a:headEnd/>
            <a:tailEnd type="arrow" w="med" len="med"/>
          </a:ln>
          <a:extLst>
            <a:ext uri="{909E8E84-426E-40dd-AFC4-6F175D3DCCD1}">
              <a14:hiddenFill xmlns="" xmlns:a14="http://schemas.microsoft.com/office/drawing/2010/main">
                <a:noFill/>
              </a14:hiddenFill>
            </a:ext>
          </a:extLst>
        </p:spPr>
      </p:cxnSp>
      <p:sp>
        <p:nvSpPr>
          <p:cNvPr id="2" name="Footer Placeholder 1">
            <a:extLst>
              <a:ext uri="{FF2B5EF4-FFF2-40B4-BE49-F238E27FC236}">
                <a16:creationId xmlns:a16="http://schemas.microsoft.com/office/drawing/2014/main" id="{9701D5E8-676F-4B44-8A22-382333464305}"/>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946930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heckerboard(across)">
                                      <p:cBhvr>
                                        <p:cTn id="15" dur="500"/>
                                        <p:tgtEl>
                                          <p:spTgt spid="1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heckerboard(across)">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checkerboard(across)">
                                      <p:cBhvr>
                                        <p:cTn id="23" dur="1000"/>
                                        <p:tgtEl>
                                          <p:spTgt spid="2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heckerboard(across)">
                                      <p:cBhvr>
                                        <p:cTn id="26" dur="1000"/>
                                        <p:tgtEl>
                                          <p:spTgt spid="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heckerboard(across)">
                                      <p:cBhvr>
                                        <p:cTn id="31" dur="1000"/>
                                        <p:tgtEl>
                                          <p:spTgt spid="18"/>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677E-6BDD-8A43-8D82-A00AC30E4D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8EF235-81E7-9C4A-B582-4A0924053112}"/>
              </a:ext>
            </a:extLst>
          </p:cNvPr>
          <p:cNvSpPr>
            <a:spLocks noGrp="1"/>
          </p:cNvSpPr>
          <p:nvPr>
            <p:ph idx="1"/>
          </p:nvPr>
        </p:nvSpPr>
        <p:spPr/>
        <p:txBody>
          <a:bodyPr/>
          <a:lstStyle/>
          <a:p>
            <a:pPr marL="0" indent="0">
              <a:lnSpc>
                <a:spcPct val="150000"/>
              </a:lnSpc>
              <a:buNone/>
            </a:pPr>
            <a:r>
              <a:rPr lang="en-US" sz="2400"/>
              <a:t>ĐM tá tụy dưới trước và ĐM tá tụy dưới sau xuất phát từ ĐM mạc treo tràng trên và thường xuất phát chung một thân gọi là ĐM tá tụy dưới chung.</a:t>
            </a:r>
          </a:p>
        </p:txBody>
      </p:sp>
      <p:sp>
        <p:nvSpPr>
          <p:cNvPr id="4" name="Slide Number Placeholder 3">
            <a:extLst>
              <a:ext uri="{FF2B5EF4-FFF2-40B4-BE49-F238E27FC236}">
                <a16:creationId xmlns:a16="http://schemas.microsoft.com/office/drawing/2014/main" id="{37D6A3A8-57B6-404C-9246-B23507DD8C2E}"/>
              </a:ext>
            </a:extLst>
          </p:cNvPr>
          <p:cNvSpPr>
            <a:spLocks noGrp="1"/>
          </p:cNvSpPr>
          <p:nvPr>
            <p:ph type="sldNum" sz="quarter" idx="12"/>
          </p:nvPr>
        </p:nvSpPr>
        <p:spPr/>
        <p:txBody>
          <a:bodyPr/>
          <a:lstStyle/>
          <a:p>
            <a:pPr>
              <a:defRPr/>
            </a:pPr>
            <a:fld id="{81AB5DC3-339D-F344-AA15-B0DDF4CB2E24}" type="slidenum">
              <a:rPr lang="en-US"/>
              <a:pPr>
                <a:defRPr/>
              </a:pPr>
              <a:t>42</a:t>
            </a:fld>
            <a:endParaRPr lang="en-US"/>
          </a:p>
        </p:txBody>
      </p:sp>
      <p:sp>
        <p:nvSpPr>
          <p:cNvPr id="5" name="Footer Placeholder 4">
            <a:extLst>
              <a:ext uri="{FF2B5EF4-FFF2-40B4-BE49-F238E27FC236}">
                <a16:creationId xmlns:a16="http://schemas.microsoft.com/office/drawing/2014/main" id="{1005033B-592F-E14E-B767-88CF3B05CF93}"/>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376490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5682F67E-DD95-7F42-9355-1B1ABDF2D6BF}" type="slidenum">
              <a:rPr lang="en-US" sz="1000" smtClean="0">
                <a:latin typeface="Tahoma" charset="0"/>
              </a:rPr>
              <a:pPr>
                <a:defRPr/>
              </a:pPr>
              <a:t>43</a:t>
            </a:fld>
            <a:endParaRPr lang="en-US" sz="1000">
              <a:latin typeface="Tahoma" charset="0"/>
            </a:endParaRPr>
          </a:p>
        </p:txBody>
      </p:sp>
      <p:pic>
        <p:nvPicPr>
          <p:cNvPr id="48132" name="Picture 4" descr="hinh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47800" y="1752600"/>
            <a:ext cx="7162800" cy="4113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4" name="Line 6"/>
          <p:cNvSpPr>
            <a:spLocks noChangeShapeType="1"/>
          </p:cNvSpPr>
          <p:nvPr/>
        </p:nvSpPr>
        <p:spPr bwMode="auto">
          <a:xfrm>
            <a:off x="2209800" y="2133599"/>
            <a:ext cx="609600" cy="371475"/>
          </a:xfrm>
          <a:prstGeom prst="line">
            <a:avLst/>
          </a:prstGeom>
          <a:noFill/>
          <a:ln w="5715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52231" name="Text Box 7"/>
          <p:cNvSpPr txBox="1">
            <a:spLocks noChangeArrowheads="1"/>
          </p:cNvSpPr>
          <p:nvPr/>
        </p:nvSpPr>
        <p:spPr bwMode="auto">
          <a:xfrm>
            <a:off x="4648200" y="5034816"/>
            <a:ext cx="4953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chemeClr val="bg1"/>
                </a:solidFill>
                <a:effectLst/>
                <a:latin typeface="Arial" panose="020B0604020202020204" pitchFamily="34" charset="0"/>
                <a:cs typeface="Arial" panose="020B0604020202020204" pitchFamily="34" charset="0"/>
              </a:rPr>
              <a:t>2</a:t>
            </a:r>
          </a:p>
        </p:txBody>
      </p:sp>
      <p:sp>
        <p:nvSpPr>
          <p:cNvPr id="48136" name="Line 8"/>
          <p:cNvSpPr>
            <a:spLocks noChangeShapeType="1"/>
          </p:cNvSpPr>
          <p:nvPr/>
        </p:nvSpPr>
        <p:spPr bwMode="auto">
          <a:xfrm flipH="1" flipV="1">
            <a:off x="3505200" y="5181600"/>
            <a:ext cx="1143000" cy="76200"/>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TextBox 1">
            <a:extLst>
              <a:ext uri="{FF2B5EF4-FFF2-40B4-BE49-F238E27FC236}">
                <a16:creationId xmlns:a16="http://schemas.microsoft.com/office/drawing/2014/main" id="{4C2B1F5D-AA99-8746-BBA5-5BE114C82A78}"/>
              </a:ext>
            </a:extLst>
          </p:cNvPr>
          <p:cNvSpPr txBox="1"/>
          <p:nvPr/>
        </p:nvSpPr>
        <p:spPr>
          <a:xfrm>
            <a:off x="1905000" y="1786125"/>
            <a:ext cx="533400"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a:t>
            </a:r>
          </a:p>
        </p:txBody>
      </p:sp>
      <p:sp>
        <p:nvSpPr>
          <p:cNvPr id="14" name="Text Box 7">
            <a:extLst>
              <a:ext uri="{FF2B5EF4-FFF2-40B4-BE49-F238E27FC236}">
                <a16:creationId xmlns:a16="http://schemas.microsoft.com/office/drawing/2014/main" id="{03046656-E62F-0246-8B31-04FFBE53D70E}"/>
              </a:ext>
            </a:extLst>
          </p:cNvPr>
          <p:cNvSpPr txBox="1">
            <a:spLocks noChangeArrowheads="1"/>
          </p:cNvSpPr>
          <p:nvPr/>
        </p:nvSpPr>
        <p:spPr bwMode="auto">
          <a:xfrm>
            <a:off x="1014412" y="3116707"/>
            <a:ext cx="4953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3</a:t>
            </a:r>
          </a:p>
        </p:txBody>
      </p:sp>
      <p:sp>
        <p:nvSpPr>
          <p:cNvPr id="15" name="Line 6">
            <a:extLst>
              <a:ext uri="{FF2B5EF4-FFF2-40B4-BE49-F238E27FC236}">
                <a16:creationId xmlns:a16="http://schemas.microsoft.com/office/drawing/2014/main" id="{4D2F33AC-D1D2-C440-AEE7-572E19122047}"/>
              </a:ext>
            </a:extLst>
          </p:cNvPr>
          <p:cNvSpPr>
            <a:spLocks noChangeShapeType="1"/>
          </p:cNvSpPr>
          <p:nvPr/>
        </p:nvSpPr>
        <p:spPr bwMode="auto">
          <a:xfrm>
            <a:off x="1371600" y="3307927"/>
            <a:ext cx="1215390" cy="79227"/>
          </a:xfrm>
          <a:prstGeom prst="line">
            <a:avLst/>
          </a:prstGeom>
          <a:noFill/>
          <a:ln w="5715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6" name="Text Box 7">
            <a:extLst>
              <a:ext uri="{FF2B5EF4-FFF2-40B4-BE49-F238E27FC236}">
                <a16:creationId xmlns:a16="http://schemas.microsoft.com/office/drawing/2014/main" id="{E3621A5A-3706-6641-8AE0-69E3567A6843}"/>
              </a:ext>
            </a:extLst>
          </p:cNvPr>
          <p:cNvSpPr txBox="1">
            <a:spLocks noChangeArrowheads="1"/>
          </p:cNvSpPr>
          <p:nvPr/>
        </p:nvSpPr>
        <p:spPr bwMode="auto">
          <a:xfrm>
            <a:off x="1028699" y="2336114"/>
            <a:ext cx="4953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effectLst/>
                <a:latin typeface="Arial" panose="020B0604020202020204" pitchFamily="34" charset="0"/>
                <a:cs typeface="Arial" panose="020B0604020202020204" pitchFamily="34" charset="0"/>
              </a:rPr>
              <a:t>4</a:t>
            </a:r>
          </a:p>
        </p:txBody>
      </p:sp>
      <p:sp>
        <p:nvSpPr>
          <p:cNvPr id="17" name="Line 6">
            <a:extLst>
              <a:ext uri="{FF2B5EF4-FFF2-40B4-BE49-F238E27FC236}">
                <a16:creationId xmlns:a16="http://schemas.microsoft.com/office/drawing/2014/main" id="{84375E70-C24B-EA46-9D93-0E7747B2A666}"/>
              </a:ext>
            </a:extLst>
          </p:cNvPr>
          <p:cNvSpPr>
            <a:spLocks noChangeShapeType="1"/>
          </p:cNvSpPr>
          <p:nvPr/>
        </p:nvSpPr>
        <p:spPr bwMode="auto">
          <a:xfrm>
            <a:off x="1447800" y="2628273"/>
            <a:ext cx="1186814" cy="191127"/>
          </a:xfrm>
          <a:prstGeom prst="line">
            <a:avLst/>
          </a:prstGeom>
          <a:noFill/>
          <a:ln w="5715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8" name="Line 6">
            <a:extLst>
              <a:ext uri="{FF2B5EF4-FFF2-40B4-BE49-F238E27FC236}">
                <a16:creationId xmlns:a16="http://schemas.microsoft.com/office/drawing/2014/main" id="{11510F73-8FA3-434D-A884-EC5AFD964D88}"/>
              </a:ext>
            </a:extLst>
          </p:cNvPr>
          <p:cNvSpPr>
            <a:spLocks noChangeShapeType="1"/>
          </p:cNvSpPr>
          <p:nvPr/>
        </p:nvSpPr>
        <p:spPr bwMode="auto">
          <a:xfrm flipV="1">
            <a:off x="1904999" y="4744031"/>
            <a:ext cx="929639" cy="752450"/>
          </a:xfrm>
          <a:prstGeom prst="line">
            <a:avLst/>
          </a:prstGeom>
          <a:noFill/>
          <a:ln w="5715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9" name="Text Box 7">
            <a:extLst>
              <a:ext uri="{FF2B5EF4-FFF2-40B4-BE49-F238E27FC236}">
                <a16:creationId xmlns:a16="http://schemas.microsoft.com/office/drawing/2014/main" id="{9B35D0C6-98C9-9247-BF2F-FE4B2333F135}"/>
              </a:ext>
            </a:extLst>
          </p:cNvPr>
          <p:cNvSpPr txBox="1">
            <a:spLocks noChangeArrowheads="1"/>
          </p:cNvSpPr>
          <p:nvPr/>
        </p:nvSpPr>
        <p:spPr bwMode="auto">
          <a:xfrm>
            <a:off x="1609724" y="5311785"/>
            <a:ext cx="4953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chemeClr val="bg1"/>
                </a:solidFill>
                <a:effectLst/>
                <a:latin typeface="Arial" panose="020B0604020202020204" pitchFamily="34" charset="0"/>
                <a:cs typeface="Arial" panose="020B0604020202020204" pitchFamily="34" charset="0"/>
              </a:rPr>
              <a:t>5</a:t>
            </a:r>
          </a:p>
        </p:txBody>
      </p:sp>
      <p:sp>
        <p:nvSpPr>
          <p:cNvPr id="20" name="Text Box 7">
            <a:extLst>
              <a:ext uri="{FF2B5EF4-FFF2-40B4-BE49-F238E27FC236}">
                <a16:creationId xmlns:a16="http://schemas.microsoft.com/office/drawing/2014/main" id="{159172C6-56B2-A84D-A371-9ED032AA8FAF}"/>
              </a:ext>
            </a:extLst>
          </p:cNvPr>
          <p:cNvSpPr txBox="1">
            <a:spLocks noChangeArrowheads="1"/>
          </p:cNvSpPr>
          <p:nvPr/>
        </p:nvSpPr>
        <p:spPr bwMode="auto">
          <a:xfrm>
            <a:off x="4829175" y="3881089"/>
            <a:ext cx="4953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400">
                <a:solidFill>
                  <a:schemeClr val="bg1"/>
                </a:solidFill>
                <a:effectLst/>
                <a:latin typeface="Arial" panose="020B0604020202020204" pitchFamily="34" charset="0"/>
                <a:cs typeface="Arial" panose="020B0604020202020204" pitchFamily="34" charset="0"/>
              </a:rPr>
              <a:t>6</a:t>
            </a:r>
          </a:p>
        </p:txBody>
      </p:sp>
      <p:sp>
        <p:nvSpPr>
          <p:cNvPr id="21" name="Line 8">
            <a:extLst>
              <a:ext uri="{FF2B5EF4-FFF2-40B4-BE49-F238E27FC236}">
                <a16:creationId xmlns:a16="http://schemas.microsoft.com/office/drawing/2014/main" id="{B90784FF-FEA2-8F4B-8461-7144CE22E296}"/>
              </a:ext>
            </a:extLst>
          </p:cNvPr>
          <p:cNvSpPr>
            <a:spLocks noChangeShapeType="1"/>
          </p:cNvSpPr>
          <p:nvPr/>
        </p:nvSpPr>
        <p:spPr bwMode="auto">
          <a:xfrm flipH="1">
            <a:off x="3000374" y="4111922"/>
            <a:ext cx="1876425" cy="230832"/>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3" name="Footer Placeholder 2">
            <a:extLst>
              <a:ext uri="{FF2B5EF4-FFF2-40B4-BE49-F238E27FC236}">
                <a16:creationId xmlns:a16="http://schemas.microsoft.com/office/drawing/2014/main" id="{911168DF-4E83-244C-BB7B-4B360A96B983}"/>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9222042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ox(out)">
                                      <p:cBhvr>
                                        <p:cTn id="7" dur="1000"/>
                                        <p:tgtEl>
                                          <p:spTgt spid="481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10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8134"/>
                                        </p:tgtEl>
                                        <p:attrNameLst>
                                          <p:attrName>style.visibility</p:attrName>
                                        </p:attrNameLst>
                                      </p:cBhvr>
                                      <p:to>
                                        <p:strVal val="visible"/>
                                      </p:to>
                                    </p:set>
                                    <p:animEffect transition="in" filter="blinds(horizontal)">
                                      <p:cBhvr>
                                        <p:cTn id="15" dur="1000"/>
                                        <p:tgtEl>
                                          <p:spTgt spid="4813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2231"/>
                                        </p:tgtEl>
                                        <p:attrNameLst>
                                          <p:attrName>style.visibility</p:attrName>
                                        </p:attrNameLst>
                                      </p:cBhvr>
                                      <p:to>
                                        <p:strVal val="visible"/>
                                      </p:to>
                                    </p:set>
                                    <p:animEffect transition="in" filter="blinds(horizontal)">
                                      <p:cBhvr>
                                        <p:cTn id="20" dur="1000"/>
                                        <p:tgtEl>
                                          <p:spTgt spid="5223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136"/>
                                        </p:tgtEl>
                                        <p:attrNameLst>
                                          <p:attrName>style.visibility</p:attrName>
                                        </p:attrNameLst>
                                      </p:cBhvr>
                                      <p:to>
                                        <p:strVal val="visible"/>
                                      </p:to>
                                    </p:set>
                                    <p:animEffect transition="in" filter="blinds(horizontal)">
                                      <p:cBhvr>
                                        <p:cTn id="23" dur="1000"/>
                                        <p:tgtEl>
                                          <p:spTgt spid="4813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10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1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10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1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1000"/>
                                        <p:tgtEl>
                                          <p:spTgt spid="1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10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1000"/>
                                        <p:tgtEl>
                                          <p:spTgt spid="2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52231" grpId="0"/>
      <p:bldP spid="48136" grpId="0" animBg="1"/>
      <p:bldP spid="2" grpId="0"/>
      <p:bldP spid="14" grpId="0"/>
      <p:bldP spid="15" grpId="0" animBg="1"/>
      <p:bldP spid="16" grpId="0"/>
      <p:bldP spid="17" grpId="0" animBg="1"/>
      <p:bldP spid="18" grpId="0" animBg="1"/>
      <p:bldP spid="19" grpId="0"/>
      <p:bldP spid="20" grpId="0"/>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5A2B5451-08F8-DD4A-A9D3-2D657F7AE061}" type="slidenum">
              <a:rPr lang="en-US" sz="1000" smtClean="0">
                <a:latin typeface="Tahoma" charset="0"/>
              </a:rPr>
              <a:pPr>
                <a:defRPr/>
              </a:pPr>
              <a:t>44</a:t>
            </a:fld>
            <a:endParaRPr lang="en-US" sz="1000">
              <a:latin typeface="Tahoma" charset="0"/>
            </a:endParaRPr>
          </a:p>
        </p:txBody>
      </p:sp>
      <p:sp>
        <p:nvSpPr>
          <p:cNvPr id="133124" name="Text Box 4"/>
          <p:cNvSpPr txBox="1">
            <a:spLocks noChangeArrowheads="1"/>
          </p:cNvSpPr>
          <p:nvPr/>
        </p:nvSpPr>
        <p:spPr bwMode="auto">
          <a:xfrm>
            <a:off x="1828800" y="2438400"/>
            <a:ext cx="251459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a:effectLst/>
                <a:latin typeface="Arial" panose="020B0604020202020204" pitchFamily="34" charset="0"/>
                <a:cs typeface="Arial" panose="020B0604020202020204" pitchFamily="34" charset="0"/>
              </a:rPr>
              <a:t>ĐM tá tuỵ trên trước</a:t>
            </a:r>
          </a:p>
        </p:txBody>
      </p:sp>
      <p:sp>
        <p:nvSpPr>
          <p:cNvPr id="133125" name="Text Box 5"/>
          <p:cNvSpPr txBox="1">
            <a:spLocks noChangeArrowheads="1"/>
          </p:cNvSpPr>
          <p:nvPr/>
        </p:nvSpPr>
        <p:spPr bwMode="auto">
          <a:xfrm>
            <a:off x="1894454" y="4473714"/>
            <a:ext cx="2677546"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a:effectLst/>
                <a:latin typeface="Arial" panose="020B0604020202020204" pitchFamily="34" charset="0"/>
                <a:cs typeface="Arial" panose="020B0604020202020204" pitchFamily="34" charset="0"/>
              </a:rPr>
              <a:t>ĐM tá tuỵ dưới trước</a:t>
            </a:r>
          </a:p>
        </p:txBody>
      </p:sp>
      <p:sp>
        <p:nvSpPr>
          <p:cNvPr id="133126" name="Text Box 6"/>
          <p:cNvSpPr txBox="1">
            <a:spLocks noChangeArrowheads="1"/>
          </p:cNvSpPr>
          <p:nvPr/>
        </p:nvSpPr>
        <p:spPr bwMode="auto">
          <a:xfrm>
            <a:off x="4724400" y="2438400"/>
            <a:ext cx="2438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a:effectLst/>
                <a:latin typeface="Arial" panose="020B0604020202020204" pitchFamily="34" charset="0"/>
                <a:cs typeface="Arial" panose="020B0604020202020204" pitchFamily="34" charset="0"/>
              </a:rPr>
              <a:t>ĐM tá tuỵ trên sau</a:t>
            </a:r>
          </a:p>
        </p:txBody>
      </p:sp>
      <p:sp>
        <p:nvSpPr>
          <p:cNvPr id="133127" name="Text Box 7"/>
          <p:cNvSpPr txBox="1">
            <a:spLocks noChangeArrowheads="1"/>
          </p:cNvSpPr>
          <p:nvPr/>
        </p:nvSpPr>
        <p:spPr bwMode="auto">
          <a:xfrm>
            <a:off x="4728667" y="4473714"/>
            <a:ext cx="24341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a:effectLst/>
                <a:latin typeface="Arial" panose="020B0604020202020204" pitchFamily="34" charset="0"/>
                <a:cs typeface="Arial" panose="020B0604020202020204" pitchFamily="34" charset="0"/>
              </a:rPr>
              <a:t>ĐM tá tuỵ dưới sau</a:t>
            </a:r>
          </a:p>
        </p:txBody>
      </p:sp>
      <p:sp>
        <p:nvSpPr>
          <p:cNvPr id="133130" name="Text Box 10"/>
          <p:cNvSpPr txBox="1">
            <a:spLocks noChangeArrowheads="1"/>
          </p:cNvSpPr>
          <p:nvPr/>
        </p:nvSpPr>
        <p:spPr bwMode="auto">
          <a:xfrm>
            <a:off x="-76200" y="3429000"/>
            <a:ext cx="1828800" cy="387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lnSpc>
                <a:spcPct val="80000"/>
              </a:lnSpc>
              <a:spcBef>
                <a:spcPct val="50000"/>
              </a:spcBef>
            </a:pPr>
            <a:r>
              <a:rPr lang="en-US" sz="2400">
                <a:solidFill>
                  <a:srgbClr val="FFCC00"/>
                </a:solidFill>
                <a:effectLst/>
                <a:latin typeface="Arial" panose="020B0604020202020204" pitchFamily="34" charset="0"/>
                <a:cs typeface="Arial" panose="020B0604020202020204" pitchFamily="34" charset="0"/>
              </a:rPr>
              <a:t>Cung trước</a:t>
            </a:r>
          </a:p>
        </p:txBody>
      </p:sp>
      <p:sp>
        <p:nvSpPr>
          <p:cNvPr id="133136" name="Text Box 16"/>
          <p:cNvSpPr txBox="1">
            <a:spLocks noChangeArrowheads="1"/>
          </p:cNvSpPr>
          <p:nvPr/>
        </p:nvSpPr>
        <p:spPr bwMode="auto">
          <a:xfrm>
            <a:off x="7315200" y="3505200"/>
            <a:ext cx="1828800" cy="387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lnSpc>
                <a:spcPct val="80000"/>
              </a:lnSpc>
              <a:spcBef>
                <a:spcPct val="50000"/>
              </a:spcBef>
            </a:pPr>
            <a:r>
              <a:rPr lang="en-US" sz="2400">
                <a:solidFill>
                  <a:srgbClr val="FFCC00"/>
                </a:solidFill>
                <a:effectLst/>
                <a:latin typeface="Arial" panose="020B0604020202020204" pitchFamily="34" charset="0"/>
                <a:cs typeface="Arial" panose="020B0604020202020204" pitchFamily="34" charset="0"/>
              </a:rPr>
              <a:t>Cung sau</a:t>
            </a:r>
          </a:p>
        </p:txBody>
      </p:sp>
      <p:sp>
        <p:nvSpPr>
          <p:cNvPr id="133137" name="Text Box 17"/>
          <p:cNvSpPr txBox="1">
            <a:spLocks noChangeArrowheads="1"/>
          </p:cNvSpPr>
          <p:nvPr/>
        </p:nvSpPr>
        <p:spPr bwMode="auto">
          <a:xfrm>
            <a:off x="3124200" y="1584325"/>
            <a:ext cx="2590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000" b="1">
                <a:solidFill>
                  <a:srgbClr val="FF9933"/>
                </a:solidFill>
                <a:effectLst/>
                <a:latin typeface="Arial" panose="020B0604020202020204" pitchFamily="34" charset="0"/>
                <a:cs typeface="Arial" panose="020B0604020202020204" pitchFamily="34" charset="0"/>
              </a:rPr>
              <a:t>ĐM vị tá </a:t>
            </a:r>
            <a:r>
              <a:rPr lang="en-US" sz="2400" b="1">
                <a:solidFill>
                  <a:srgbClr val="FF9933"/>
                </a:solidFill>
                <a:effectLst/>
                <a:latin typeface="Arial" panose="020B0604020202020204" pitchFamily="34" charset="0"/>
                <a:cs typeface="Arial" panose="020B0604020202020204" pitchFamily="34" charset="0"/>
              </a:rPr>
              <a:t>tràng</a:t>
            </a:r>
            <a:endParaRPr lang="en-US" sz="2000" b="1">
              <a:solidFill>
                <a:srgbClr val="FF9933"/>
              </a:solidFill>
              <a:effectLst/>
              <a:latin typeface="Arial" panose="020B0604020202020204" pitchFamily="34" charset="0"/>
              <a:cs typeface="Arial" panose="020B0604020202020204" pitchFamily="34" charset="0"/>
            </a:endParaRPr>
          </a:p>
        </p:txBody>
      </p:sp>
      <p:sp>
        <p:nvSpPr>
          <p:cNvPr id="133138" name="Line 18"/>
          <p:cNvSpPr>
            <a:spLocks noChangeShapeType="1"/>
          </p:cNvSpPr>
          <p:nvPr/>
        </p:nvSpPr>
        <p:spPr bwMode="auto">
          <a:xfrm flipH="1">
            <a:off x="3505200" y="2057400"/>
            <a:ext cx="762000" cy="381000"/>
          </a:xfrm>
          <a:prstGeom prst="line">
            <a:avLst/>
          </a:prstGeom>
          <a:noFill/>
          <a:ln w="38100">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3139" name="Line 19"/>
          <p:cNvSpPr>
            <a:spLocks noChangeShapeType="1"/>
          </p:cNvSpPr>
          <p:nvPr/>
        </p:nvSpPr>
        <p:spPr bwMode="auto">
          <a:xfrm>
            <a:off x="4303713" y="2057400"/>
            <a:ext cx="649287" cy="381000"/>
          </a:xfrm>
          <a:prstGeom prst="line">
            <a:avLst/>
          </a:prstGeom>
          <a:noFill/>
          <a:ln w="38100">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3140" name="Text Box 20"/>
          <p:cNvSpPr txBox="1">
            <a:spLocks noChangeArrowheads="1"/>
          </p:cNvSpPr>
          <p:nvPr/>
        </p:nvSpPr>
        <p:spPr bwMode="auto">
          <a:xfrm>
            <a:off x="2904363" y="5181600"/>
            <a:ext cx="3411474"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lgn="ctr">
              <a:spcBef>
                <a:spcPct val="50000"/>
              </a:spcBef>
            </a:pPr>
            <a:r>
              <a:rPr lang="en-US" sz="2400">
                <a:solidFill>
                  <a:srgbClr val="FF9933"/>
                </a:solidFill>
                <a:effectLst/>
                <a:latin typeface="Arial" panose="020B0604020202020204" pitchFamily="34" charset="0"/>
                <a:cs typeface="Arial" panose="020B0604020202020204" pitchFamily="34" charset="0"/>
              </a:rPr>
              <a:t>ĐM mạc treo tràng trên</a:t>
            </a:r>
          </a:p>
        </p:txBody>
      </p:sp>
      <p:sp>
        <p:nvSpPr>
          <p:cNvPr id="133141" name="Line 21"/>
          <p:cNvSpPr>
            <a:spLocks noChangeShapeType="1"/>
          </p:cNvSpPr>
          <p:nvPr/>
        </p:nvSpPr>
        <p:spPr bwMode="auto">
          <a:xfrm flipH="1" flipV="1">
            <a:off x="3750183" y="4873824"/>
            <a:ext cx="821817" cy="383976"/>
          </a:xfrm>
          <a:prstGeom prst="line">
            <a:avLst/>
          </a:prstGeom>
          <a:noFill/>
          <a:ln w="38100">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3142" name="Line 22"/>
          <p:cNvSpPr>
            <a:spLocks noChangeShapeType="1"/>
          </p:cNvSpPr>
          <p:nvPr/>
        </p:nvSpPr>
        <p:spPr bwMode="auto">
          <a:xfrm flipV="1">
            <a:off x="4618101" y="4953000"/>
            <a:ext cx="829818" cy="304800"/>
          </a:xfrm>
          <a:prstGeom prst="line">
            <a:avLst/>
          </a:prstGeom>
          <a:noFill/>
          <a:ln w="38100">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133143" name="Line 23"/>
          <p:cNvSpPr>
            <a:spLocks noChangeShapeType="1"/>
          </p:cNvSpPr>
          <p:nvPr/>
        </p:nvSpPr>
        <p:spPr bwMode="auto">
          <a:xfrm flipH="1">
            <a:off x="1628776" y="2667000"/>
            <a:ext cx="381000" cy="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133144" name="Line 24"/>
          <p:cNvSpPr>
            <a:spLocks noChangeShapeType="1"/>
          </p:cNvSpPr>
          <p:nvPr/>
        </p:nvSpPr>
        <p:spPr bwMode="auto">
          <a:xfrm>
            <a:off x="1600200" y="2695576"/>
            <a:ext cx="0" cy="201168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133145" name="Line 25"/>
          <p:cNvSpPr>
            <a:spLocks noChangeShapeType="1"/>
          </p:cNvSpPr>
          <p:nvPr/>
        </p:nvSpPr>
        <p:spPr bwMode="auto">
          <a:xfrm>
            <a:off x="1614488" y="4710112"/>
            <a:ext cx="286251" cy="0"/>
          </a:xfrm>
          <a:prstGeom prst="line">
            <a:avLst/>
          </a:prstGeom>
          <a:noFill/>
          <a:ln w="38100">
            <a:solidFill>
              <a:schemeClr val="tx1"/>
            </a:solidFill>
            <a:round/>
            <a:headEnd/>
            <a:tailEnd/>
          </a:ln>
          <a:effectLst/>
        </p:spPr>
        <p:txBody>
          <a:bodyPr/>
          <a:lstStyle/>
          <a:p>
            <a:pPr>
              <a:defRPr/>
            </a:pPr>
            <a:endParaRPr lang="en-US">
              <a:latin typeface="Arial" panose="020B0604020202020204" pitchFamily="34" charset="0"/>
              <a:ea typeface="+mn-ea"/>
              <a:cs typeface="Arial" panose="020B0604020202020204" pitchFamily="34" charset="0"/>
            </a:endParaRPr>
          </a:p>
        </p:txBody>
      </p:sp>
      <p:sp>
        <p:nvSpPr>
          <p:cNvPr id="133146" name="Line 26"/>
          <p:cNvSpPr>
            <a:spLocks noChangeShapeType="1"/>
          </p:cNvSpPr>
          <p:nvPr/>
        </p:nvSpPr>
        <p:spPr bwMode="auto">
          <a:xfrm>
            <a:off x="6972300" y="2660332"/>
            <a:ext cx="533400" cy="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133147" name="Line 27"/>
          <p:cNvSpPr>
            <a:spLocks noChangeShapeType="1"/>
          </p:cNvSpPr>
          <p:nvPr/>
        </p:nvSpPr>
        <p:spPr bwMode="auto">
          <a:xfrm>
            <a:off x="7467600" y="2647950"/>
            <a:ext cx="0" cy="209550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133148" name="Line 28"/>
          <p:cNvSpPr>
            <a:spLocks noChangeShapeType="1"/>
          </p:cNvSpPr>
          <p:nvPr/>
        </p:nvSpPr>
        <p:spPr bwMode="auto">
          <a:xfrm flipH="1">
            <a:off x="7010400" y="4695824"/>
            <a:ext cx="457200" cy="0"/>
          </a:xfrm>
          <a:prstGeom prst="line">
            <a:avLst/>
          </a:prstGeom>
          <a:noFill/>
          <a:ln w="38100">
            <a:solidFill>
              <a:schemeClr val="tx1"/>
            </a:solidFill>
            <a:round/>
            <a:headEnd/>
            <a:tailEn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0A37EF49-6CF3-3443-BBE3-1FFDF3AE4F87}"/>
              </a:ext>
            </a:extLst>
          </p:cNvPr>
          <p:cNvSpPr>
            <a:spLocks noGrp="1"/>
          </p:cNvSpPr>
          <p:nvPr>
            <p:ph type="ftr" sz="quarter" idx="11"/>
          </p:nvPr>
        </p:nvSpPr>
        <p:spPr bwMode="auto">
          <a:xfrm>
            <a:off x="5791200" y="6288722"/>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2000" b="1" kern="1200">
                <a:solidFill>
                  <a:schemeClr val="accent2"/>
                </a:solidFill>
                <a:effectLst>
                  <a:outerShdw blurRad="38100" dist="38100" dir="2700000" algn="tl">
                    <a:srgbClr val="000000">
                      <a:alpha val="43137"/>
                    </a:srgbClr>
                  </a:outerShdw>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
        <p:nvSpPr>
          <p:cNvPr id="4" name="Title 3">
            <a:extLst>
              <a:ext uri="{FF2B5EF4-FFF2-40B4-BE49-F238E27FC236}">
                <a16:creationId xmlns:a16="http://schemas.microsoft.com/office/drawing/2014/main" id="{D07540CD-113A-194E-830A-A6A36373378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81903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37"/>
                                        </p:tgtEl>
                                        <p:attrNameLst>
                                          <p:attrName>style.visibility</p:attrName>
                                        </p:attrNameLst>
                                      </p:cBhvr>
                                      <p:to>
                                        <p:strVal val="visible"/>
                                      </p:to>
                                    </p:set>
                                    <p:animEffect transition="in" filter="box(in)">
                                      <p:cBhvr>
                                        <p:cTn id="7" dur="500"/>
                                        <p:tgtEl>
                                          <p:spTgt spid="133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138"/>
                                        </p:tgtEl>
                                        <p:attrNameLst>
                                          <p:attrName>style.visibility</p:attrName>
                                        </p:attrNameLst>
                                      </p:cBhvr>
                                      <p:to>
                                        <p:strVal val="visible"/>
                                      </p:to>
                                    </p:set>
                                    <p:animEffect transition="in" filter="box(in)">
                                      <p:cBhvr>
                                        <p:cTn id="12" dur="500"/>
                                        <p:tgtEl>
                                          <p:spTgt spid="133138"/>
                                        </p:tgtEl>
                                      </p:cBhvr>
                                    </p:animEffect>
                                  </p:childTnLst>
                                </p:cTn>
                              </p:par>
                              <p:par>
                                <p:cTn id="13" presetID="4" presetClass="entr" presetSubtype="16" fill="hold" nodeType="withEffect">
                                  <p:stCondLst>
                                    <p:cond delay="0"/>
                                  </p:stCondLst>
                                  <p:childTnLst>
                                    <p:set>
                                      <p:cBhvr>
                                        <p:cTn id="14" dur="1" fill="hold">
                                          <p:stCondLst>
                                            <p:cond delay="0"/>
                                          </p:stCondLst>
                                        </p:cTn>
                                        <p:tgtEl>
                                          <p:spTgt spid="133139"/>
                                        </p:tgtEl>
                                        <p:attrNameLst>
                                          <p:attrName>style.visibility</p:attrName>
                                        </p:attrNameLst>
                                      </p:cBhvr>
                                      <p:to>
                                        <p:strVal val="visible"/>
                                      </p:to>
                                    </p:set>
                                    <p:animEffect transition="in" filter="box(in)">
                                      <p:cBhvr>
                                        <p:cTn id="15" dur="500"/>
                                        <p:tgtEl>
                                          <p:spTgt spid="13313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3124"/>
                                        </p:tgtEl>
                                        <p:attrNameLst>
                                          <p:attrName>style.visibility</p:attrName>
                                        </p:attrNameLst>
                                      </p:cBhvr>
                                      <p:to>
                                        <p:strVal val="visible"/>
                                      </p:to>
                                    </p:set>
                                    <p:animEffect transition="in" filter="box(in)">
                                      <p:cBhvr>
                                        <p:cTn id="18" dur="500"/>
                                        <p:tgtEl>
                                          <p:spTgt spid="13312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33126"/>
                                        </p:tgtEl>
                                        <p:attrNameLst>
                                          <p:attrName>style.visibility</p:attrName>
                                        </p:attrNameLst>
                                      </p:cBhvr>
                                      <p:to>
                                        <p:strVal val="visible"/>
                                      </p:to>
                                    </p:set>
                                    <p:animEffect transition="in" filter="box(in)">
                                      <p:cBhvr>
                                        <p:cTn id="21" dur="500"/>
                                        <p:tgtEl>
                                          <p:spTgt spid="1331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33125"/>
                                        </p:tgtEl>
                                        <p:attrNameLst>
                                          <p:attrName>style.visibility</p:attrName>
                                        </p:attrNameLst>
                                      </p:cBhvr>
                                      <p:to>
                                        <p:strVal val="visible"/>
                                      </p:to>
                                    </p:set>
                                    <p:animEffect transition="in" filter="box(in)">
                                      <p:cBhvr>
                                        <p:cTn id="26" dur="1000"/>
                                        <p:tgtEl>
                                          <p:spTgt spid="133125"/>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33127"/>
                                        </p:tgtEl>
                                        <p:attrNameLst>
                                          <p:attrName>style.visibility</p:attrName>
                                        </p:attrNameLst>
                                      </p:cBhvr>
                                      <p:to>
                                        <p:strVal val="visible"/>
                                      </p:to>
                                    </p:set>
                                    <p:animEffect transition="in" filter="box(in)">
                                      <p:cBhvr>
                                        <p:cTn id="29" dur="1000"/>
                                        <p:tgtEl>
                                          <p:spTgt spid="133127"/>
                                        </p:tgtEl>
                                      </p:cBhvr>
                                    </p:animEffect>
                                  </p:childTnLst>
                                </p:cTn>
                              </p:par>
                              <p:par>
                                <p:cTn id="30" presetID="4" presetClass="entr" presetSubtype="16" fill="hold" nodeType="withEffect">
                                  <p:stCondLst>
                                    <p:cond delay="0"/>
                                  </p:stCondLst>
                                  <p:childTnLst>
                                    <p:set>
                                      <p:cBhvr>
                                        <p:cTn id="31" dur="1" fill="hold">
                                          <p:stCondLst>
                                            <p:cond delay="0"/>
                                          </p:stCondLst>
                                        </p:cTn>
                                        <p:tgtEl>
                                          <p:spTgt spid="133141"/>
                                        </p:tgtEl>
                                        <p:attrNameLst>
                                          <p:attrName>style.visibility</p:attrName>
                                        </p:attrNameLst>
                                      </p:cBhvr>
                                      <p:to>
                                        <p:strVal val="visible"/>
                                      </p:to>
                                    </p:set>
                                    <p:animEffect transition="in" filter="box(in)">
                                      <p:cBhvr>
                                        <p:cTn id="32" dur="1000"/>
                                        <p:tgtEl>
                                          <p:spTgt spid="133141"/>
                                        </p:tgtEl>
                                      </p:cBhvr>
                                    </p:animEffect>
                                  </p:childTnLst>
                                </p:cTn>
                              </p:par>
                              <p:par>
                                <p:cTn id="33" presetID="4" presetClass="entr" presetSubtype="16" fill="hold" nodeType="withEffect">
                                  <p:stCondLst>
                                    <p:cond delay="0"/>
                                  </p:stCondLst>
                                  <p:childTnLst>
                                    <p:set>
                                      <p:cBhvr>
                                        <p:cTn id="34" dur="1" fill="hold">
                                          <p:stCondLst>
                                            <p:cond delay="0"/>
                                          </p:stCondLst>
                                        </p:cTn>
                                        <p:tgtEl>
                                          <p:spTgt spid="133142"/>
                                        </p:tgtEl>
                                        <p:attrNameLst>
                                          <p:attrName>style.visibility</p:attrName>
                                        </p:attrNameLst>
                                      </p:cBhvr>
                                      <p:to>
                                        <p:strVal val="visible"/>
                                      </p:to>
                                    </p:set>
                                    <p:animEffect transition="in" filter="box(in)">
                                      <p:cBhvr>
                                        <p:cTn id="35" dur="1000"/>
                                        <p:tgtEl>
                                          <p:spTgt spid="133142"/>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33140"/>
                                        </p:tgtEl>
                                        <p:attrNameLst>
                                          <p:attrName>style.visibility</p:attrName>
                                        </p:attrNameLst>
                                      </p:cBhvr>
                                      <p:to>
                                        <p:strVal val="visible"/>
                                      </p:to>
                                    </p:set>
                                    <p:animEffect transition="in" filter="box(in)">
                                      <p:cBhvr>
                                        <p:cTn id="38" dur="1000"/>
                                        <p:tgtEl>
                                          <p:spTgt spid="13314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133143"/>
                                        </p:tgtEl>
                                        <p:attrNameLst>
                                          <p:attrName>style.visibility</p:attrName>
                                        </p:attrNameLst>
                                      </p:cBhvr>
                                      <p:to>
                                        <p:strVal val="visible"/>
                                      </p:to>
                                    </p:set>
                                    <p:animEffect transition="in" filter="box(in)">
                                      <p:cBhvr>
                                        <p:cTn id="43" dur="1000"/>
                                        <p:tgtEl>
                                          <p:spTgt spid="133143"/>
                                        </p:tgtEl>
                                      </p:cBhvr>
                                    </p:animEffect>
                                  </p:childTnLst>
                                </p:cTn>
                              </p:par>
                              <p:par>
                                <p:cTn id="44" presetID="4" presetClass="entr" presetSubtype="16" fill="hold" nodeType="withEffect">
                                  <p:stCondLst>
                                    <p:cond delay="0"/>
                                  </p:stCondLst>
                                  <p:childTnLst>
                                    <p:set>
                                      <p:cBhvr>
                                        <p:cTn id="45" dur="1" fill="hold">
                                          <p:stCondLst>
                                            <p:cond delay="0"/>
                                          </p:stCondLst>
                                        </p:cTn>
                                        <p:tgtEl>
                                          <p:spTgt spid="133144"/>
                                        </p:tgtEl>
                                        <p:attrNameLst>
                                          <p:attrName>style.visibility</p:attrName>
                                        </p:attrNameLst>
                                      </p:cBhvr>
                                      <p:to>
                                        <p:strVal val="visible"/>
                                      </p:to>
                                    </p:set>
                                    <p:animEffect transition="in" filter="box(in)">
                                      <p:cBhvr>
                                        <p:cTn id="46" dur="1000"/>
                                        <p:tgtEl>
                                          <p:spTgt spid="133144"/>
                                        </p:tgtEl>
                                      </p:cBhvr>
                                    </p:animEffect>
                                  </p:childTnLst>
                                </p:cTn>
                              </p:par>
                              <p:par>
                                <p:cTn id="47" presetID="4" presetClass="entr" presetSubtype="16" fill="hold" nodeType="withEffect">
                                  <p:stCondLst>
                                    <p:cond delay="0"/>
                                  </p:stCondLst>
                                  <p:childTnLst>
                                    <p:set>
                                      <p:cBhvr>
                                        <p:cTn id="48" dur="1" fill="hold">
                                          <p:stCondLst>
                                            <p:cond delay="0"/>
                                          </p:stCondLst>
                                        </p:cTn>
                                        <p:tgtEl>
                                          <p:spTgt spid="133145"/>
                                        </p:tgtEl>
                                        <p:attrNameLst>
                                          <p:attrName>style.visibility</p:attrName>
                                        </p:attrNameLst>
                                      </p:cBhvr>
                                      <p:to>
                                        <p:strVal val="visible"/>
                                      </p:to>
                                    </p:set>
                                    <p:animEffect transition="in" filter="box(in)">
                                      <p:cBhvr>
                                        <p:cTn id="49" dur="1000"/>
                                        <p:tgtEl>
                                          <p:spTgt spid="133145"/>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33130"/>
                                        </p:tgtEl>
                                        <p:attrNameLst>
                                          <p:attrName>style.visibility</p:attrName>
                                        </p:attrNameLst>
                                      </p:cBhvr>
                                      <p:to>
                                        <p:strVal val="visible"/>
                                      </p:to>
                                    </p:set>
                                    <p:animEffect transition="in" filter="box(in)">
                                      <p:cBhvr>
                                        <p:cTn id="52" dur="1000"/>
                                        <p:tgtEl>
                                          <p:spTgt spid="1331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33146"/>
                                        </p:tgtEl>
                                        <p:attrNameLst>
                                          <p:attrName>style.visibility</p:attrName>
                                        </p:attrNameLst>
                                      </p:cBhvr>
                                      <p:to>
                                        <p:strVal val="visible"/>
                                      </p:to>
                                    </p:set>
                                    <p:animEffect transition="in" filter="box(in)">
                                      <p:cBhvr>
                                        <p:cTn id="57" dur="1000"/>
                                        <p:tgtEl>
                                          <p:spTgt spid="133146"/>
                                        </p:tgtEl>
                                      </p:cBhvr>
                                    </p:animEffect>
                                  </p:childTnLst>
                                </p:cTn>
                              </p:par>
                              <p:par>
                                <p:cTn id="58" presetID="4" presetClass="entr" presetSubtype="16" fill="hold" nodeType="withEffect">
                                  <p:stCondLst>
                                    <p:cond delay="0"/>
                                  </p:stCondLst>
                                  <p:childTnLst>
                                    <p:set>
                                      <p:cBhvr>
                                        <p:cTn id="59" dur="1" fill="hold">
                                          <p:stCondLst>
                                            <p:cond delay="0"/>
                                          </p:stCondLst>
                                        </p:cTn>
                                        <p:tgtEl>
                                          <p:spTgt spid="133148"/>
                                        </p:tgtEl>
                                        <p:attrNameLst>
                                          <p:attrName>style.visibility</p:attrName>
                                        </p:attrNameLst>
                                      </p:cBhvr>
                                      <p:to>
                                        <p:strVal val="visible"/>
                                      </p:to>
                                    </p:set>
                                    <p:animEffect transition="in" filter="box(in)">
                                      <p:cBhvr>
                                        <p:cTn id="60" dur="1000"/>
                                        <p:tgtEl>
                                          <p:spTgt spid="133148"/>
                                        </p:tgtEl>
                                      </p:cBhvr>
                                    </p:animEffect>
                                  </p:childTnLst>
                                </p:cTn>
                              </p:par>
                              <p:par>
                                <p:cTn id="61" presetID="4" presetClass="entr" presetSubtype="16" fill="hold" nodeType="withEffect">
                                  <p:stCondLst>
                                    <p:cond delay="0"/>
                                  </p:stCondLst>
                                  <p:childTnLst>
                                    <p:set>
                                      <p:cBhvr>
                                        <p:cTn id="62" dur="1" fill="hold">
                                          <p:stCondLst>
                                            <p:cond delay="0"/>
                                          </p:stCondLst>
                                        </p:cTn>
                                        <p:tgtEl>
                                          <p:spTgt spid="133147"/>
                                        </p:tgtEl>
                                        <p:attrNameLst>
                                          <p:attrName>style.visibility</p:attrName>
                                        </p:attrNameLst>
                                      </p:cBhvr>
                                      <p:to>
                                        <p:strVal val="visible"/>
                                      </p:to>
                                    </p:set>
                                    <p:animEffect transition="in" filter="box(in)">
                                      <p:cBhvr>
                                        <p:cTn id="63" dur="1000"/>
                                        <p:tgtEl>
                                          <p:spTgt spid="133147"/>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33136"/>
                                        </p:tgtEl>
                                        <p:attrNameLst>
                                          <p:attrName>style.visibility</p:attrName>
                                        </p:attrNameLst>
                                      </p:cBhvr>
                                      <p:to>
                                        <p:strVal val="visible"/>
                                      </p:to>
                                    </p:set>
                                    <p:animEffect transition="in" filter="box(in)">
                                      <p:cBhvr>
                                        <p:cTn id="66" dur="1000"/>
                                        <p:tgtEl>
                                          <p:spTgt spid="133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P spid="133125" grpId="0"/>
      <p:bldP spid="133126" grpId="0"/>
      <p:bldP spid="133127" grpId="0"/>
      <p:bldP spid="133130" grpId="0"/>
      <p:bldP spid="133136" grpId="0"/>
      <p:bldP spid="133137" grpId="0"/>
      <p:bldP spid="1331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type="ctrTitle"/>
          </p:nvPr>
        </p:nvSpPr>
        <p:spPr>
          <a:xfrm>
            <a:off x="1066800" y="533400"/>
            <a:ext cx="7086600" cy="685800"/>
          </a:xfrm>
        </p:spPr>
        <p:txBody>
          <a:bodyPr/>
          <a:lstStyle/>
          <a:p>
            <a:pPr eaLnBrk="1" hangingPunct="1">
              <a:defRPr/>
            </a:pPr>
            <a:r>
              <a:rPr lang="en-US" sz="2400">
                <a:solidFill>
                  <a:schemeClr val="tx1"/>
                </a:solidFill>
                <a:latin typeface="Arial" panose="020B0604020202020204" pitchFamily="34" charset="0"/>
                <a:cs typeface="Arial" panose="020B0604020202020204" pitchFamily="34" charset="0"/>
              </a:rPr>
              <a:t>ĐM cho thân và đuôi tụy</a:t>
            </a:r>
          </a:p>
        </p:txBody>
      </p:sp>
      <p:sp>
        <p:nvSpPr>
          <p:cNvPr id="56326" name="Rectangle 6"/>
          <p:cNvSpPr>
            <a:spLocks noGrp="1" noChangeArrowheads="1"/>
          </p:cNvSpPr>
          <p:nvPr>
            <p:ph type="subTitle" idx="1"/>
          </p:nvPr>
        </p:nvSpPr>
        <p:spPr>
          <a:xfrm>
            <a:off x="1066800" y="1295400"/>
            <a:ext cx="7010400" cy="4953000"/>
          </a:xfrm>
        </p:spPr>
        <p:txBody>
          <a:bodyPr/>
          <a:lstStyle/>
          <a:p>
            <a:pPr algn="l" eaLnBrk="1" hangingPunct="1">
              <a:lnSpc>
                <a:spcPct val="150000"/>
              </a:lnSpc>
              <a:defRPr/>
            </a:pPr>
            <a:r>
              <a:rPr lang="en-US" dirty="0"/>
              <a:t>	- </a:t>
            </a:r>
            <a:r>
              <a:rPr lang="en-US" sz="2400" dirty="0"/>
              <a:t>ĐM tuỵ lưng</a:t>
            </a:r>
          </a:p>
          <a:p>
            <a:pPr algn="l" eaLnBrk="1" hangingPunct="1">
              <a:lnSpc>
                <a:spcPct val="150000"/>
              </a:lnSpc>
              <a:defRPr/>
            </a:pPr>
            <a:r>
              <a:rPr lang="en-US" sz="2400" dirty="0"/>
              <a:t>	- ĐM tuỵ lớn</a:t>
            </a:r>
          </a:p>
          <a:p>
            <a:pPr algn="l" eaLnBrk="1" hangingPunct="1">
              <a:lnSpc>
                <a:spcPct val="150000"/>
              </a:lnSpc>
              <a:defRPr/>
            </a:pPr>
            <a:r>
              <a:rPr lang="en-US" sz="2400" dirty="0"/>
              <a:t>	- ĐM tuỵ dưới (ĐM tuỵ ngang)</a:t>
            </a:r>
          </a:p>
          <a:p>
            <a:pPr algn="l" eaLnBrk="1" hangingPunct="1">
              <a:lnSpc>
                <a:spcPct val="150000"/>
              </a:lnSpc>
              <a:defRPr/>
            </a:pPr>
            <a:r>
              <a:rPr lang="en-US" sz="2400" dirty="0"/>
              <a:t>	- Các ĐM đuôi tuỵ </a:t>
            </a:r>
          </a:p>
          <a:p>
            <a:pPr algn="l" eaLnBrk="1" hangingPunct="1">
              <a:lnSpc>
                <a:spcPct val="150000"/>
              </a:lnSpc>
              <a:defRPr/>
            </a:pPr>
            <a:r>
              <a:rPr lang="en-US" sz="2400" dirty="0"/>
              <a:t>   	</a:t>
            </a:r>
            <a:r>
              <a:rPr lang="en-US" sz="2400" dirty="0" err="1"/>
              <a:t>Các ĐM này xuất phát từ ĐM lách</a:t>
            </a:r>
            <a:r>
              <a:rPr lang="en-US" sz="2400" dirty="0"/>
              <a:t>. </a:t>
            </a:r>
          </a:p>
        </p:txBody>
      </p:sp>
    </p:spTree>
    <p:extLst>
      <p:ext uri="{BB962C8B-B14F-4D97-AF65-F5344CB8AC3E}">
        <p14:creationId xmlns:p14="http://schemas.microsoft.com/office/powerpoint/2010/main" val="5170877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1000" fill="hold"/>
                                        <p:tgtEl>
                                          <p:spTgt spid="56325"/>
                                        </p:tgtEl>
                                        <p:attrNameLst>
                                          <p:attrName>ppt_x</p:attrName>
                                        </p:attrNameLst>
                                      </p:cBhvr>
                                      <p:tavLst>
                                        <p:tav tm="0">
                                          <p:val>
                                            <p:strVal val="0-#ppt_w/2"/>
                                          </p:val>
                                        </p:tav>
                                        <p:tav tm="100000">
                                          <p:val>
                                            <p:strVal val="#ppt_x"/>
                                          </p:val>
                                        </p:tav>
                                      </p:tavLst>
                                    </p:anim>
                                    <p:anim calcmode="lin" valueType="num">
                                      <p:cBhvr additive="base">
                                        <p:cTn id="8" dur="1000" fill="hold"/>
                                        <p:tgtEl>
                                          <p:spTgt spid="56325"/>
                                        </p:tgtEl>
                                        <p:attrNameLst>
                                          <p:attrName>ppt_y</p:attrName>
                                        </p:attrNameLst>
                                      </p:cBhvr>
                                      <p:tavLst>
                                        <p:tav tm="0">
                                          <p:val>
                                            <p:strVal val="#ppt_y"/>
                                          </p:val>
                                        </p:tav>
                                        <p:tav tm="100000">
                                          <p:val>
                                            <p:strVal val="#ppt_y"/>
                                          </p:val>
                                        </p:tav>
                                      </p:tavLst>
                                    </p:anim>
                                  </p:childTnLst>
                                </p:cTn>
                              </p:par>
                              <p:par>
                                <p:cTn id="9" presetID="4" presetClass="entr" presetSubtype="32" fill="hold" nodeType="withEffect">
                                  <p:stCondLst>
                                    <p:cond delay="0"/>
                                  </p:stCondLst>
                                  <p:childTnLst>
                                    <p:set>
                                      <p:cBhvr>
                                        <p:cTn id="10" dur="1" fill="hold">
                                          <p:stCondLst>
                                            <p:cond delay="0"/>
                                          </p:stCondLst>
                                        </p:cTn>
                                        <p:tgtEl>
                                          <p:spTgt spid="56326">
                                            <p:txEl>
                                              <p:pRg st="0" end="0"/>
                                            </p:txEl>
                                          </p:spTgt>
                                        </p:tgtEl>
                                        <p:attrNameLst>
                                          <p:attrName>style.visibility</p:attrName>
                                        </p:attrNameLst>
                                      </p:cBhvr>
                                      <p:to>
                                        <p:strVal val="visible"/>
                                      </p:to>
                                    </p:set>
                                    <p:animEffect transition="in" filter="box(out)">
                                      <p:cBhvr>
                                        <p:cTn id="11" dur="1000"/>
                                        <p:tgtEl>
                                          <p:spTgt spid="56326">
                                            <p:txEl>
                                              <p:pRg st="0" end="0"/>
                                            </p:txEl>
                                          </p:spTgt>
                                        </p:tgtEl>
                                      </p:cBhvr>
                                    </p:animEffect>
                                  </p:childTnLst>
                                </p:cTn>
                              </p:par>
                              <p:par>
                                <p:cTn id="12" presetID="4" presetClass="entr" presetSubtype="32" fill="hold" nodeType="withEffect">
                                  <p:stCondLst>
                                    <p:cond delay="0"/>
                                  </p:stCondLst>
                                  <p:childTnLst>
                                    <p:set>
                                      <p:cBhvr>
                                        <p:cTn id="13" dur="1" fill="hold">
                                          <p:stCondLst>
                                            <p:cond delay="0"/>
                                          </p:stCondLst>
                                        </p:cTn>
                                        <p:tgtEl>
                                          <p:spTgt spid="56326">
                                            <p:txEl>
                                              <p:pRg st="1" end="1"/>
                                            </p:txEl>
                                          </p:spTgt>
                                        </p:tgtEl>
                                        <p:attrNameLst>
                                          <p:attrName>style.visibility</p:attrName>
                                        </p:attrNameLst>
                                      </p:cBhvr>
                                      <p:to>
                                        <p:strVal val="visible"/>
                                      </p:to>
                                    </p:set>
                                    <p:animEffect transition="in" filter="box(out)">
                                      <p:cBhvr>
                                        <p:cTn id="14" dur="1000"/>
                                        <p:tgtEl>
                                          <p:spTgt spid="56326">
                                            <p:txEl>
                                              <p:pRg st="1" end="1"/>
                                            </p:txEl>
                                          </p:spTgt>
                                        </p:tgtEl>
                                      </p:cBhvr>
                                    </p:animEffect>
                                  </p:childTnLst>
                                </p:cTn>
                              </p:par>
                              <p:par>
                                <p:cTn id="15" presetID="4" presetClass="entr" presetSubtype="32" fill="hold" nodeType="withEffect">
                                  <p:stCondLst>
                                    <p:cond delay="0"/>
                                  </p:stCondLst>
                                  <p:childTnLst>
                                    <p:set>
                                      <p:cBhvr>
                                        <p:cTn id="16" dur="1" fill="hold">
                                          <p:stCondLst>
                                            <p:cond delay="0"/>
                                          </p:stCondLst>
                                        </p:cTn>
                                        <p:tgtEl>
                                          <p:spTgt spid="56326">
                                            <p:txEl>
                                              <p:pRg st="2" end="2"/>
                                            </p:txEl>
                                          </p:spTgt>
                                        </p:tgtEl>
                                        <p:attrNameLst>
                                          <p:attrName>style.visibility</p:attrName>
                                        </p:attrNameLst>
                                      </p:cBhvr>
                                      <p:to>
                                        <p:strVal val="visible"/>
                                      </p:to>
                                    </p:set>
                                    <p:animEffect transition="in" filter="box(out)">
                                      <p:cBhvr>
                                        <p:cTn id="17" dur="1000"/>
                                        <p:tgtEl>
                                          <p:spTgt spid="56326">
                                            <p:txEl>
                                              <p:pRg st="2" end="2"/>
                                            </p:txEl>
                                          </p:spTgt>
                                        </p:tgtEl>
                                      </p:cBhvr>
                                    </p:animEffect>
                                  </p:childTnLst>
                                </p:cTn>
                              </p:par>
                              <p:par>
                                <p:cTn id="18" presetID="4" presetClass="entr" presetSubtype="32" fill="hold" nodeType="withEffect">
                                  <p:stCondLst>
                                    <p:cond delay="0"/>
                                  </p:stCondLst>
                                  <p:childTnLst>
                                    <p:set>
                                      <p:cBhvr>
                                        <p:cTn id="19" dur="1" fill="hold">
                                          <p:stCondLst>
                                            <p:cond delay="0"/>
                                          </p:stCondLst>
                                        </p:cTn>
                                        <p:tgtEl>
                                          <p:spTgt spid="56326">
                                            <p:txEl>
                                              <p:pRg st="3" end="3"/>
                                            </p:txEl>
                                          </p:spTgt>
                                        </p:tgtEl>
                                        <p:attrNameLst>
                                          <p:attrName>style.visibility</p:attrName>
                                        </p:attrNameLst>
                                      </p:cBhvr>
                                      <p:to>
                                        <p:strVal val="visible"/>
                                      </p:to>
                                    </p:set>
                                    <p:animEffect transition="in" filter="box(out)">
                                      <p:cBhvr>
                                        <p:cTn id="20" dur="1000"/>
                                        <p:tgtEl>
                                          <p:spTgt spid="56326">
                                            <p:txEl>
                                              <p:pRg st="3" end="3"/>
                                            </p:txEl>
                                          </p:spTgt>
                                        </p:tgtEl>
                                      </p:cBhvr>
                                    </p:animEffect>
                                  </p:childTnLst>
                                </p:cTn>
                              </p:par>
                              <p:par>
                                <p:cTn id="21" presetID="4" presetClass="entr" presetSubtype="32" fill="hold" nodeType="withEffect">
                                  <p:stCondLst>
                                    <p:cond delay="0"/>
                                  </p:stCondLst>
                                  <p:childTnLst>
                                    <p:set>
                                      <p:cBhvr>
                                        <p:cTn id="22" dur="1" fill="hold">
                                          <p:stCondLst>
                                            <p:cond delay="0"/>
                                          </p:stCondLst>
                                        </p:cTn>
                                        <p:tgtEl>
                                          <p:spTgt spid="56326">
                                            <p:txEl>
                                              <p:pRg st="4" end="4"/>
                                            </p:txEl>
                                          </p:spTgt>
                                        </p:tgtEl>
                                        <p:attrNameLst>
                                          <p:attrName>style.visibility</p:attrName>
                                        </p:attrNameLst>
                                      </p:cBhvr>
                                      <p:to>
                                        <p:strVal val="visible"/>
                                      </p:to>
                                    </p:set>
                                    <p:animEffect transition="in" filter="box(out)">
                                      <p:cBhvr>
                                        <p:cTn id="23" dur="1000"/>
                                        <p:tgtEl>
                                          <p:spTgt spid="563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2"/>
          </p:nvPr>
        </p:nvSpPr>
        <p:spPr/>
        <p:txBody>
          <a:bodyPr/>
          <a:lstStyle>
            <a:lvl1pPr>
              <a:defRPr sz="3600">
                <a:solidFill>
                  <a:schemeClr val="tx1"/>
                </a:solidFill>
                <a:latin typeface="VNI-Helve" charset="0"/>
                <a:ea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defRPr/>
            </a:pPr>
            <a:fld id="{56B3FCDE-A6B0-C945-998E-5C38D657197E}" type="slidenum">
              <a:rPr lang="en-US" sz="1000" smtClean="0">
                <a:latin typeface="Tahoma" charset="0"/>
              </a:rPr>
              <a:pPr>
                <a:defRPr/>
              </a:pPr>
              <a:t>46</a:t>
            </a:fld>
            <a:endParaRPr lang="en-US" sz="1000">
              <a:latin typeface="Tahoma" charset="0"/>
            </a:endParaRPr>
          </a:p>
        </p:txBody>
      </p:sp>
      <p:pic>
        <p:nvPicPr>
          <p:cNvPr id="66562" name="Picture 2" descr="hinh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47800" y="1752600"/>
            <a:ext cx="7162800" cy="4113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63" name="Text Box 3"/>
          <p:cNvSpPr txBox="1">
            <a:spLocks noChangeArrowheads="1"/>
          </p:cNvSpPr>
          <p:nvPr/>
        </p:nvSpPr>
        <p:spPr bwMode="auto">
          <a:xfrm>
            <a:off x="609600" y="1214735"/>
            <a:ext cx="2209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effectLst/>
                <a:latin typeface="Arial" panose="020B0604020202020204" pitchFamily="34" charset="0"/>
                <a:cs typeface="Arial" panose="020B0604020202020204" pitchFamily="34" charset="0"/>
              </a:rPr>
              <a:t>ĐM vị tá tràng</a:t>
            </a:r>
          </a:p>
        </p:txBody>
      </p:sp>
      <p:sp>
        <p:nvSpPr>
          <p:cNvPr id="66564" name="Line 4"/>
          <p:cNvSpPr>
            <a:spLocks noChangeShapeType="1"/>
          </p:cNvSpPr>
          <p:nvPr/>
        </p:nvSpPr>
        <p:spPr bwMode="auto">
          <a:xfrm>
            <a:off x="1600200" y="1676400"/>
            <a:ext cx="1219200" cy="838200"/>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69" name="Text Box 9"/>
          <p:cNvSpPr txBox="1">
            <a:spLocks noChangeArrowheads="1"/>
          </p:cNvSpPr>
          <p:nvPr/>
        </p:nvSpPr>
        <p:spPr bwMode="auto">
          <a:xfrm>
            <a:off x="3543300" y="888910"/>
            <a:ext cx="1600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effectLst/>
                <a:latin typeface="Arial" panose="020B0604020202020204" pitchFamily="34" charset="0"/>
                <a:cs typeface="Arial" panose="020B0604020202020204" pitchFamily="34" charset="0"/>
              </a:rPr>
              <a:t>ĐM tuỵ lưng</a:t>
            </a:r>
          </a:p>
        </p:txBody>
      </p:sp>
      <p:sp>
        <p:nvSpPr>
          <p:cNvPr id="66571" name="Line 11"/>
          <p:cNvSpPr>
            <a:spLocks noChangeShapeType="1"/>
          </p:cNvSpPr>
          <p:nvPr/>
        </p:nvSpPr>
        <p:spPr bwMode="auto">
          <a:xfrm>
            <a:off x="4648200" y="1295400"/>
            <a:ext cx="0" cy="1066800"/>
          </a:xfrm>
          <a:prstGeom prst="line">
            <a:avLst/>
          </a:prstGeom>
          <a:noFill/>
          <a:ln w="38100">
            <a:solidFill>
              <a:schemeClr val="accent2">
                <a:lumMod val="50000"/>
              </a:schemeClr>
            </a:solidFill>
            <a:round/>
            <a:headEnd/>
            <a:tailEnd/>
          </a:ln>
          <a:effectLst/>
        </p:spPr>
        <p:txBody>
          <a:bodyPr/>
          <a:lstStyle/>
          <a:p>
            <a:pPr>
              <a:defRPr/>
            </a:pPr>
            <a:endParaRPr lang="en-US">
              <a:latin typeface="VNI-Helve" pitchFamily="2" charset="0"/>
              <a:ea typeface="+mn-ea"/>
              <a:cs typeface="+mn-cs"/>
            </a:endParaRPr>
          </a:p>
        </p:txBody>
      </p:sp>
      <p:sp>
        <p:nvSpPr>
          <p:cNvPr id="66572" name="Line 12"/>
          <p:cNvSpPr>
            <a:spLocks noChangeShapeType="1"/>
          </p:cNvSpPr>
          <p:nvPr/>
        </p:nvSpPr>
        <p:spPr bwMode="auto">
          <a:xfrm flipH="1">
            <a:off x="3810000" y="2362200"/>
            <a:ext cx="838200" cy="609600"/>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74" name="Text Box 14"/>
          <p:cNvSpPr txBox="1">
            <a:spLocks noChangeArrowheads="1"/>
          </p:cNvSpPr>
          <p:nvPr/>
        </p:nvSpPr>
        <p:spPr bwMode="auto">
          <a:xfrm>
            <a:off x="5410200" y="742890"/>
            <a:ext cx="1447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effectLst/>
                <a:latin typeface="Arial" panose="020B0604020202020204" pitchFamily="34" charset="0"/>
                <a:cs typeface="Arial" panose="020B0604020202020204" pitchFamily="34" charset="0"/>
              </a:rPr>
              <a:t>ĐM tuỵ lớn</a:t>
            </a:r>
          </a:p>
        </p:txBody>
      </p:sp>
      <p:sp>
        <p:nvSpPr>
          <p:cNvPr id="66576" name="Line 16"/>
          <p:cNvSpPr>
            <a:spLocks noChangeShapeType="1"/>
          </p:cNvSpPr>
          <p:nvPr/>
        </p:nvSpPr>
        <p:spPr bwMode="auto">
          <a:xfrm>
            <a:off x="6019800" y="2590800"/>
            <a:ext cx="0" cy="0"/>
          </a:xfrm>
          <a:prstGeom prst="line">
            <a:avLst/>
          </a:prstGeom>
          <a:noFill/>
          <a:ln w="9525">
            <a:solidFill>
              <a:schemeClr val="tx1"/>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77" name="Line 17"/>
          <p:cNvSpPr>
            <a:spLocks noChangeShapeType="1"/>
          </p:cNvSpPr>
          <p:nvPr/>
        </p:nvSpPr>
        <p:spPr bwMode="auto">
          <a:xfrm>
            <a:off x="6096000" y="1143000"/>
            <a:ext cx="0" cy="1752600"/>
          </a:xfrm>
          <a:prstGeom prst="line">
            <a:avLst/>
          </a:prstGeom>
          <a:noFill/>
          <a:ln w="38100">
            <a:solidFill>
              <a:schemeClr val="accent2">
                <a:lumMod val="50000"/>
              </a:schemeClr>
            </a:solidFill>
            <a:round/>
            <a:headEnd/>
            <a:tailEnd/>
          </a:ln>
          <a:effectLst/>
        </p:spPr>
        <p:txBody>
          <a:bodyPr/>
          <a:lstStyle/>
          <a:p>
            <a:pPr>
              <a:defRPr/>
            </a:pPr>
            <a:endParaRPr lang="en-US">
              <a:latin typeface="VNI-Helve" pitchFamily="2" charset="0"/>
              <a:ea typeface="+mn-ea"/>
              <a:cs typeface="+mn-cs"/>
            </a:endParaRPr>
          </a:p>
        </p:txBody>
      </p:sp>
      <p:sp>
        <p:nvSpPr>
          <p:cNvPr id="66578" name="Line 18"/>
          <p:cNvSpPr>
            <a:spLocks noChangeShapeType="1"/>
          </p:cNvSpPr>
          <p:nvPr/>
        </p:nvSpPr>
        <p:spPr bwMode="auto">
          <a:xfrm flipH="1">
            <a:off x="5791200" y="2895600"/>
            <a:ext cx="304800" cy="0"/>
          </a:xfrm>
          <a:prstGeom prst="line">
            <a:avLst/>
          </a:prstGeom>
          <a:noFill/>
          <a:ln w="38100">
            <a:solidFill>
              <a:schemeClr val="accent2">
                <a:lumMod val="50000"/>
              </a:schemeClr>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79" name="Text Box 19"/>
          <p:cNvSpPr txBox="1">
            <a:spLocks noChangeArrowheads="1"/>
          </p:cNvSpPr>
          <p:nvPr/>
        </p:nvSpPr>
        <p:spPr bwMode="auto">
          <a:xfrm>
            <a:off x="5257800" y="4479925"/>
            <a:ext cx="2209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solidFill>
                  <a:schemeClr val="bg2"/>
                </a:solidFill>
                <a:effectLst/>
                <a:latin typeface="Arial" panose="020B0604020202020204" pitchFamily="34" charset="0"/>
                <a:cs typeface="Arial" panose="020B0604020202020204" pitchFamily="34" charset="0"/>
              </a:rPr>
              <a:t>ĐM tuỵ dưới</a:t>
            </a:r>
          </a:p>
        </p:txBody>
      </p:sp>
      <p:sp>
        <p:nvSpPr>
          <p:cNvPr id="66580" name="Line 20"/>
          <p:cNvSpPr>
            <a:spLocks noChangeShapeType="1"/>
          </p:cNvSpPr>
          <p:nvPr/>
        </p:nvSpPr>
        <p:spPr bwMode="auto">
          <a:xfrm flipH="1" flipV="1">
            <a:off x="4876800" y="3657600"/>
            <a:ext cx="1030167" cy="822325"/>
          </a:xfrm>
          <a:prstGeom prst="line">
            <a:avLst/>
          </a:prstGeom>
          <a:noFill/>
          <a:ln w="28575">
            <a:solidFill>
              <a:schemeClr val="bg2"/>
            </a:solidFill>
            <a:round/>
            <a:headEnd/>
            <a:tailEnd type="triangle" w="med" len="med"/>
          </a:ln>
          <a:effectLst/>
        </p:spPr>
        <p:txBody>
          <a:bodyPr/>
          <a:lstStyle/>
          <a:p>
            <a:pPr>
              <a:defRPr/>
            </a:pPr>
            <a:endParaRPr lang="en-US">
              <a:latin typeface="VNI-Helve" pitchFamily="2" charset="0"/>
              <a:ea typeface="+mn-ea"/>
              <a:cs typeface="+mn-cs"/>
            </a:endParaRPr>
          </a:p>
        </p:txBody>
      </p:sp>
      <p:sp>
        <p:nvSpPr>
          <p:cNvPr id="66581" name="Text Box 21"/>
          <p:cNvSpPr txBox="1">
            <a:spLocks noChangeArrowheads="1"/>
          </p:cNvSpPr>
          <p:nvPr/>
        </p:nvSpPr>
        <p:spPr bwMode="auto">
          <a:xfrm>
            <a:off x="7049967" y="4321314"/>
            <a:ext cx="1673466"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VNI-Helve" charset="0"/>
                <a:ea typeface="ＭＳ Ｐゴシック" charset="0"/>
                <a:cs typeface="ＭＳ Ｐゴシック" charset="0"/>
              </a:defRPr>
            </a:lvl1pPr>
            <a:lvl2pPr marL="742950" indent="-285750">
              <a:defRPr sz="3600">
                <a:solidFill>
                  <a:schemeClr val="tx1"/>
                </a:solidFill>
                <a:latin typeface="VNI-Helve" charset="0"/>
                <a:ea typeface="ＭＳ Ｐゴシック" charset="0"/>
              </a:defRPr>
            </a:lvl2pPr>
            <a:lvl3pPr marL="1143000" indent="-228600">
              <a:defRPr sz="3600">
                <a:solidFill>
                  <a:schemeClr val="tx1"/>
                </a:solidFill>
                <a:latin typeface="VNI-Helve" charset="0"/>
                <a:ea typeface="ＭＳ Ｐゴシック" charset="0"/>
              </a:defRPr>
            </a:lvl3pPr>
            <a:lvl4pPr marL="1600200" indent="-228600">
              <a:defRPr sz="3600">
                <a:solidFill>
                  <a:schemeClr val="tx1"/>
                </a:solidFill>
                <a:latin typeface="VNI-Helve" charset="0"/>
                <a:ea typeface="ＭＳ Ｐゴシック" charset="0"/>
              </a:defRPr>
            </a:lvl4pPr>
            <a:lvl5pPr marL="2057400" indent="-228600">
              <a:defRPr sz="3600">
                <a:solidFill>
                  <a:schemeClr val="tx1"/>
                </a:solidFill>
                <a:latin typeface="VNI-Helve" charset="0"/>
                <a:ea typeface="ＭＳ Ｐゴシック" charset="0"/>
              </a:defRPr>
            </a:lvl5pPr>
            <a:lvl6pPr marL="2514600" indent="-228600" eaLnBrk="0" fontAlgn="base" hangingPunct="0">
              <a:spcBef>
                <a:spcPct val="0"/>
              </a:spcBef>
              <a:spcAft>
                <a:spcPct val="0"/>
              </a:spcAft>
              <a:defRPr sz="3600">
                <a:solidFill>
                  <a:schemeClr val="tx1"/>
                </a:solidFill>
                <a:latin typeface="VNI-Helve" charset="0"/>
                <a:ea typeface="ＭＳ Ｐゴシック" charset="0"/>
              </a:defRPr>
            </a:lvl6pPr>
            <a:lvl7pPr marL="2971800" indent="-228600" eaLnBrk="0" fontAlgn="base" hangingPunct="0">
              <a:spcBef>
                <a:spcPct val="0"/>
              </a:spcBef>
              <a:spcAft>
                <a:spcPct val="0"/>
              </a:spcAft>
              <a:defRPr sz="3600">
                <a:solidFill>
                  <a:schemeClr val="tx1"/>
                </a:solidFill>
                <a:latin typeface="VNI-Helve" charset="0"/>
                <a:ea typeface="ＭＳ Ｐゴシック" charset="0"/>
              </a:defRPr>
            </a:lvl7pPr>
            <a:lvl8pPr marL="3429000" indent="-228600" eaLnBrk="0" fontAlgn="base" hangingPunct="0">
              <a:spcBef>
                <a:spcPct val="0"/>
              </a:spcBef>
              <a:spcAft>
                <a:spcPct val="0"/>
              </a:spcAft>
              <a:defRPr sz="3600">
                <a:solidFill>
                  <a:schemeClr val="tx1"/>
                </a:solidFill>
                <a:latin typeface="VNI-Helve" charset="0"/>
                <a:ea typeface="ＭＳ Ｐゴシック" charset="0"/>
              </a:defRPr>
            </a:lvl8pPr>
            <a:lvl9pPr marL="3886200" indent="-228600" eaLnBrk="0" fontAlgn="base" hangingPunct="0">
              <a:spcBef>
                <a:spcPct val="0"/>
              </a:spcBef>
              <a:spcAft>
                <a:spcPct val="0"/>
              </a:spcAft>
              <a:defRPr sz="3600">
                <a:solidFill>
                  <a:schemeClr val="tx1"/>
                </a:solidFill>
                <a:latin typeface="VNI-Helve" charset="0"/>
                <a:ea typeface="ＭＳ Ｐゴシック" charset="0"/>
              </a:defRPr>
            </a:lvl9pPr>
          </a:lstStyle>
          <a:p>
            <a:pPr>
              <a:spcBef>
                <a:spcPct val="50000"/>
              </a:spcBef>
            </a:pPr>
            <a:r>
              <a:rPr lang="en-US" sz="2000">
                <a:solidFill>
                  <a:schemeClr val="bg2"/>
                </a:solidFill>
                <a:effectLst/>
                <a:latin typeface="Arial" panose="020B0604020202020204" pitchFamily="34" charset="0"/>
                <a:cs typeface="Arial" panose="020B0604020202020204" pitchFamily="34" charset="0"/>
              </a:rPr>
              <a:t>ĐM đuôi tuỵ</a:t>
            </a:r>
          </a:p>
        </p:txBody>
      </p:sp>
      <p:sp>
        <p:nvSpPr>
          <p:cNvPr id="66582" name="Line 22"/>
          <p:cNvSpPr>
            <a:spLocks noChangeShapeType="1"/>
          </p:cNvSpPr>
          <p:nvPr/>
        </p:nvSpPr>
        <p:spPr bwMode="auto">
          <a:xfrm flipH="1" flipV="1">
            <a:off x="7162800" y="2895600"/>
            <a:ext cx="381000" cy="1524000"/>
          </a:xfrm>
          <a:prstGeom prst="line">
            <a:avLst/>
          </a:prstGeom>
          <a:noFill/>
          <a:ln w="28575">
            <a:solidFill>
              <a:schemeClr val="bg2"/>
            </a:solidFill>
            <a:round/>
            <a:headEnd/>
            <a:tailEnd type="triangle" w="med" len="med"/>
          </a:ln>
          <a:effectLst/>
        </p:spPr>
        <p:txBody>
          <a:bodyPr/>
          <a:lstStyle/>
          <a:p>
            <a:pPr>
              <a:defRPr/>
            </a:pPr>
            <a:endParaRPr lang="en-US">
              <a:latin typeface="VNI-Helve" pitchFamily="2" charset="0"/>
              <a:ea typeface="+mn-ea"/>
              <a:cs typeface="+mn-cs"/>
            </a:endParaRPr>
          </a:p>
        </p:txBody>
      </p:sp>
      <p:sp>
        <p:nvSpPr>
          <p:cNvPr id="2" name="Footer Placeholder 1">
            <a:extLst>
              <a:ext uri="{FF2B5EF4-FFF2-40B4-BE49-F238E27FC236}">
                <a16:creationId xmlns:a16="http://schemas.microsoft.com/office/drawing/2014/main" id="{BAB4C67F-0E2A-6B4A-BE13-4CABFD87CD7D}"/>
              </a:ext>
            </a:extLst>
          </p:cNvPr>
          <p:cNvSpPr>
            <a:spLocks noGrp="1"/>
          </p:cNvSpPr>
          <p:nvPr>
            <p:ph type="ftr" sz="quarter" idx="11"/>
          </p:nvPr>
        </p:nvSpPr>
        <p:spPr bwMode="auto">
          <a:xfrm>
            <a:off x="3200400" y="6248400"/>
            <a:ext cx="335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600" kern="12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latin typeface="VNI-Helve" charset="0"/>
                <a:ea typeface="ＭＳ Ｐゴシック" charset="0"/>
                <a:cs typeface="+mn-cs"/>
              </a:defRPr>
            </a:lvl1pPr>
            <a:lvl2pPr marL="4572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2pPr>
            <a:lvl3pPr marL="9144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3pPr>
            <a:lvl4pPr marL="13716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4pPr>
            <a:lvl5pPr marL="1828800" algn="l" rtl="0" eaLnBrk="0" fontAlgn="base" hangingPunct="0">
              <a:spcBef>
                <a:spcPct val="0"/>
              </a:spcBef>
              <a:spcAft>
                <a:spcPct val="0"/>
              </a:spcAft>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5pPr>
            <a:lvl6pPr marL="22860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6pPr>
            <a:lvl7pPr marL="27432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7pPr>
            <a:lvl8pPr marL="32004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8pPr>
            <a:lvl9pPr marL="3657600" algn="l" defTabSz="457200" rtl="0" eaLnBrk="1" latinLnBrk="0" hangingPunct="1">
              <a:defRPr sz="3600" kern="1200">
                <a:solidFill>
                  <a:schemeClr val="tx1"/>
                </a:solidFill>
                <a:effectLst>
                  <a:outerShdw blurRad="38100" dist="38100" dir="2700000" algn="tl">
                    <a:srgbClr val="000000">
                      <a:alpha val="43137"/>
                    </a:srgbClr>
                  </a:outerShdw>
                </a:effectLst>
                <a:latin typeface="VNI-Helve" charset="0"/>
                <a:ea typeface="ＭＳ Ｐゴシック" charset="0"/>
                <a:cs typeface="ＭＳ Ｐゴシック" charset="0"/>
              </a:defRPr>
            </a:lvl9pPr>
          </a:lstStyle>
          <a:p>
            <a:pPr>
              <a:defRPr/>
            </a:pPr>
            <a:r>
              <a:rPr lang="en-US"/>
              <a:t>Dr. Vu</a:t>
            </a:r>
          </a:p>
        </p:txBody>
      </p:sp>
    </p:spTree>
    <p:extLst>
      <p:ext uri="{BB962C8B-B14F-4D97-AF65-F5344CB8AC3E}">
        <p14:creationId xmlns:p14="http://schemas.microsoft.com/office/powerpoint/2010/main" val="22045580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ox(out)">
                                      <p:cBhvr>
                                        <p:cTn id="7" dur="10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box(in)">
                                      <p:cBhvr>
                                        <p:cTn id="12" dur="1000"/>
                                        <p:tgtEl>
                                          <p:spTgt spid="6656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6563"/>
                                        </p:tgtEl>
                                        <p:attrNameLst>
                                          <p:attrName>style.visibility</p:attrName>
                                        </p:attrNameLst>
                                      </p:cBhvr>
                                      <p:to>
                                        <p:strVal val="visible"/>
                                      </p:to>
                                    </p:set>
                                    <p:animEffect transition="in" filter="box(in)">
                                      <p:cBhvr>
                                        <p:cTn id="15" dur="1000"/>
                                        <p:tgtEl>
                                          <p:spTgt spid="665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66572"/>
                                        </p:tgtEl>
                                        <p:attrNameLst>
                                          <p:attrName>style.visibility</p:attrName>
                                        </p:attrNameLst>
                                      </p:cBhvr>
                                      <p:to>
                                        <p:strVal val="visible"/>
                                      </p:to>
                                    </p:set>
                                    <p:animEffect transition="in" filter="box(in)">
                                      <p:cBhvr>
                                        <p:cTn id="20" dur="1000"/>
                                        <p:tgtEl>
                                          <p:spTgt spid="66572"/>
                                        </p:tgtEl>
                                      </p:cBhvr>
                                    </p:animEffect>
                                  </p:childTnLst>
                                </p:cTn>
                              </p:par>
                              <p:par>
                                <p:cTn id="21" presetID="4" presetClass="entr" presetSubtype="16" fill="hold" nodeType="withEffect">
                                  <p:stCondLst>
                                    <p:cond delay="0"/>
                                  </p:stCondLst>
                                  <p:childTnLst>
                                    <p:set>
                                      <p:cBhvr>
                                        <p:cTn id="22" dur="1" fill="hold">
                                          <p:stCondLst>
                                            <p:cond delay="0"/>
                                          </p:stCondLst>
                                        </p:cTn>
                                        <p:tgtEl>
                                          <p:spTgt spid="66571"/>
                                        </p:tgtEl>
                                        <p:attrNameLst>
                                          <p:attrName>style.visibility</p:attrName>
                                        </p:attrNameLst>
                                      </p:cBhvr>
                                      <p:to>
                                        <p:strVal val="visible"/>
                                      </p:to>
                                    </p:set>
                                    <p:animEffect transition="in" filter="box(in)">
                                      <p:cBhvr>
                                        <p:cTn id="23" dur="1000"/>
                                        <p:tgtEl>
                                          <p:spTgt spid="6657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66569"/>
                                        </p:tgtEl>
                                        <p:attrNameLst>
                                          <p:attrName>style.visibility</p:attrName>
                                        </p:attrNameLst>
                                      </p:cBhvr>
                                      <p:to>
                                        <p:strVal val="visible"/>
                                      </p:to>
                                    </p:set>
                                    <p:animEffect transition="in" filter="box(in)">
                                      <p:cBhvr>
                                        <p:cTn id="26" dur="1000"/>
                                        <p:tgtEl>
                                          <p:spTgt spid="665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66577"/>
                                        </p:tgtEl>
                                        <p:attrNameLst>
                                          <p:attrName>style.visibility</p:attrName>
                                        </p:attrNameLst>
                                      </p:cBhvr>
                                      <p:to>
                                        <p:strVal val="visible"/>
                                      </p:to>
                                    </p:set>
                                    <p:animEffect transition="in" filter="box(in)">
                                      <p:cBhvr>
                                        <p:cTn id="31" dur="1000"/>
                                        <p:tgtEl>
                                          <p:spTgt spid="6657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66574"/>
                                        </p:tgtEl>
                                        <p:attrNameLst>
                                          <p:attrName>style.visibility</p:attrName>
                                        </p:attrNameLst>
                                      </p:cBhvr>
                                      <p:to>
                                        <p:strVal val="visible"/>
                                      </p:to>
                                    </p:set>
                                    <p:animEffect transition="in" filter="box(in)">
                                      <p:cBhvr>
                                        <p:cTn id="34" dur="1000"/>
                                        <p:tgtEl>
                                          <p:spTgt spid="66574"/>
                                        </p:tgtEl>
                                      </p:cBhvr>
                                    </p:animEffect>
                                  </p:childTnLst>
                                </p:cTn>
                              </p:par>
                              <p:par>
                                <p:cTn id="35" presetID="4" presetClass="entr" presetSubtype="16" fill="hold" nodeType="withEffect">
                                  <p:stCondLst>
                                    <p:cond delay="0"/>
                                  </p:stCondLst>
                                  <p:childTnLst>
                                    <p:set>
                                      <p:cBhvr>
                                        <p:cTn id="36" dur="1" fill="hold">
                                          <p:stCondLst>
                                            <p:cond delay="0"/>
                                          </p:stCondLst>
                                        </p:cTn>
                                        <p:tgtEl>
                                          <p:spTgt spid="66578"/>
                                        </p:tgtEl>
                                        <p:attrNameLst>
                                          <p:attrName>style.visibility</p:attrName>
                                        </p:attrNameLst>
                                      </p:cBhvr>
                                      <p:to>
                                        <p:strVal val="visible"/>
                                      </p:to>
                                    </p:set>
                                    <p:animEffect transition="in" filter="box(in)">
                                      <p:cBhvr>
                                        <p:cTn id="37" dur="1000"/>
                                        <p:tgtEl>
                                          <p:spTgt spid="665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66580"/>
                                        </p:tgtEl>
                                        <p:attrNameLst>
                                          <p:attrName>style.visibility</p:attrName>
                                        </p:attrNameLst>
                                      </p:cBhvr>
                                      <p:to>
                                        <p:strVal val="visible"/>
                                      </p:to>
                                    </p:set>
                                    <p:animEffect transition="in" filter="box(in)">
                                      <p:cBhvr>
                                        <p:cTn id="42" dur="1000"/>
                                        <p:tgtEl>
                                          <p:spTgt spid="66580"/>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66579"/>
                                        </p:tgtEl>
                                        <p:attrNameLst>
                                          <p:attrName>style.visibility</p:attrName>
                                        </p:attrNameLst>
                                      </p:cBhvr>
                                      <p:to>
                                        <p:strVal val="visible"/>
                                      </p:to>
                                    </p:set>
                                    <p:animEffect transition="in" filter="box(in)">
                                      <p:cBhvr>
                                        <p:cTn id="45" dur="1000"/>
                                        <p:tgtEl>
                                          <p:spTgt spid="6657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66581"/>
                                        </p:tgtEl>
                                        <p:attrNameLst>
                                          <p:attrName>style.visibility</p:attrName>
                                        </p:attrNameLst>
                                      </p:cBhvr>
                                      <p:to>
                                        <p:strVal val="visible"/>
                                      </p:to>
                                    </p:set>
                                    <p:animEffect transition="in" filter="box(in)">
                                      <p:cBhvr>
                                        <p:cTn id="50" dur="1000"/>
                                        <p:tgtEl>
                                          <p:spTgt spid="6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9" grpId="0"/>
      <p:bldP spid="66574" grpId="0"/>
      <p:bldP spid="66579" grpId="0"/>
      <p:bldP spid="6658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ADE9-E573-F442-8048-B54B30817063}"/>
              </a:ext>
            </a:extLst>
          </p:cNvPr>
          <p:cNvSpPr>
            <a:spLocks noGrp="1"/>
          </p:cNvSpPr>
          <p:nvPr>
            <p:ph type="title"/>
          </p:nvPr>
        </p:nvSpPr>
        <p:spPr>
          <a:xfrm>
            <a:off x="914400" y="304801"/>
            <a:ext cx="7696200" cy="914400"/>
          </a:xfrm>
        </p:spPr>
        <p:txBody>
          <a:bodyPr/>
          <a:lstStyle/>
          <a:p>
            <a:pPr algn="ctr"/>
            <a:r>
              <a:rPr lang="en-US" sz="3200">
                <a:solidFill>
                  <a:srgbClr val="FFFF00"/>
                </a:solidFill>
                <a:latin typeface="Arial" panose="020B0604020202020204" pitchFamily="34" charset="0"/>
                <a:cs typeface="Arial" panose="020B0604020202020204" pitchFamily="34" charset="0"/>
              </a:rPr>
              <a:t>GAN</a:t>
            </a:r>
          </a:p>
        </p:txBody>
      </p:sp>
      <p:sp>
        <p:nvSpPr>
          <p:cNvPr id="3" name="Content Placeholder 2">
            <a:extLst>
              <a:ext uri="{FF2B5EF4-FFF2-40B4-BE49-F238E27FC236}">
                <a16:creationId xmlns:a16="http://schemas.microsoft.com/office/drawing/2014/main" id="{8D917238-7198-E84A-8D4B-BB82E796C21F}"/>
              </a:ext>
            </a:extLst>
          </p:cNvPr>
          <p:cNvSpPr>
            <a:spLocks noGrp="1"/>
          </p:cNvSpPr>
          <p:nvPr>
            <p:ph idx="1"/>
          </p:nvPr>
        </p:nvSpPr>
        <p:spPr>
          <a:xfrm>
            <a:off x="533400" y="1066800"/>
            <a:ext cx="8458200" cy="5029200"/>
          </a:xfrm>
        </p:spPr>
        <p:txBody>
          <a:bodyPr/>
          <a:lstStyle/>
          <a:p>
            <a:pPr marL="0" indent="0">
              <a:buNone/>
            </a:pPr>
            <a:r>
              <a:rPr lang="en-US" sz="2800" b="1">
                <a:solidFill>
                  <a:srgbClr val="FFFF00"/>
                </a:solidFill>
              </a:rPr>
              <a:t>Hình thể ngoài</a:t>
            </a:r>
          </a:p>
          <a:p>
            <a:pPr>
              <a:buFontTx/>
              <a:buChar char="-"/>
            </a:pPr>
            <a:r>
              <a:rPr lang="en-US" sz="2400"/>
              <a:t>Mặt hoành: Dây chằng liềm chia gan thành thùy phải và thùy trái</a:t>
            </a:r>
          </a:p>
          <a:p>
            <a:pPr>
              <a:buFontTx/>
              <a:buChar char="-"/>
            </a:pPr>
            <a:r>
              <a:rPr lang="en-US" sz="2400"/>
              <a:t>Mặt tạng: </a:t>
            </a:r>
          </a:p>
          <a:p>
            <a:pPr marL="0" indent="0">
              <a:buNone/>
            </a:pPr>
            <a:r>
              <a:rPr lang="en-US" sz="2400"/>
              <a:t>	+ Rãnh dọc phải: Hố túi mật và rãnh TM chủ dưới.</a:t>
            </a:r>
          </a:p>
          <a:p>
            <a:pPr marL="0" indent="0">
              <a:buNone/>
            </a:pPr>
            <a:r>
              <a:rPr lang="en-US" sz="2400"/>
              <a:t>	+ Rãnh dọc trái: khuyết dây chằng tròn và khe dây chằng tĩnh mạch.</a:t>
            </a:r>
          </a:p>
          <a:p>
            <a:pPr marL="0" indent="0">
              <a:buNone/>
            </a:pPr>
            <a:r>
              <a:rPr lang="en-US" sz="2400"/>
              <a:t>	+ Rãnh ngang: cửa gan</a:t>
            </a:r>
          </a:p>
          <a:p>
            <a:pPr marL="0" indent="0">
              <a:buNone/>
            </a:pPr>
            <a:r>
              <a:rPr lang="en-US" sz="2400"/>
              <a:t>- Bờ dưới gan</a:t>
            </a:r>
            <a:endParaRPr lang="en-US"/>
          </a:p>
        </p:txBody>
      </p:sp>
      <p:sp>
        <p:nvSpPr>
          <p:cNvPr id="4" name="Slide Number Placeholder 3">
            <a:extLst>
              <a:ext uri="{FF2B5EF4-FFF2-40B4-BE49-F238E27FC236}">
                <a16:creationId xmlns:a16="http://schemas.microsoft.com/office/drawing/2014/main" id="{6E2C280C-531A-A44B-A2E7-85AF32857255}"/>
              </a:ext>
            </a:extLst>
          </p:cNvPr>
          <p:cNvSpPr>
            <a:spLocks noGrp="1"/>
          </p:cNvSpPr>
          <p:nvPr>
            <p:ph type="sldNum" sz="quarter" idx="12"/>
          </p:nvPr>
        </p:nvSpPr>
        <p:spPr/>
        <p:txBody>
          <a:bodyPr/>
          <a:lstStyle/>
          <a:p>
            <a:pPr>
              <a:defRPr/>
            </a:pPr>
            <a:fld id="{C9759BED-2CF0-7546-A9EC-EB16E72270D3}" type="slidenum">
              <a:rPr lang="en-US"/>
              <a:pPr>
                <a:defRPr/>
              </a:pPr>
              <a:t>47</a:t>
            </a:fld>
            <a:endParaRPr lang="en-US"/>
          </a:p>
        </p:txBody>
      </p:sp>
    </p:spTree>
    <p:extLst>
      <p:ext uri="{BB962C8B-B14F-4D97-AF65-F5344CB8AC3E}">
        <p14:creationId xmlns:p14="http://schemas.microsoft.com/office/powerpoint/2010/main" val="3229027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9"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10"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9782CEA6-0C45-EA4A-9629-9CAF76EFED61}" type="slidenum">
              <a:rPr lang="en-US" smtClean="0">
                <a:latin typeface="Arial" charset="0"/>
              </a:rPr>
              <a:pPr>
                <a:defRPr/>
              </a:pPr>
              <a:t>48</a:t>
            </a:fld>
            <a:endParaRPr lang="en-US">
              <a:latin typeface="Arial" charset="0"/>
            </a:endParaRPr>
          </a:p>
        </p:txBody>
      </p:sp>
      <p:sp>
        <p:nvSpPr>
          <p:cNvPr id="19460" name="Rectangle 3"/>
          <p:cNvSpPr>
            <a:spLocks noGrp="1" noChangeArrowheads="1"/>
          </p:cNvSpPr>
          <p:nvPr>
            <p:ph type="body" idx="1"/>
          </p:nvPr>
        </p:nvSpPr>
        <p:spPr>
          <a:xfrm>
            <a:off x="0" y="5257800"/>
            <a:ext cx="6019800" cy="533400"/>
          </a:xfrm>
        </p:spPr>
        <p:txBody>
          <a:bodyPr/>
          <a:lstStyle/>
          <a:p>
            <a:pPr marL="0" indent="0" algn="ctr">
              <a:buNone/>
            </a:pPr>
            <a:r>
              <a:rPr lang="vi-VN" sz="2400" dirty="0"/>
              <a:t>Mặt hoành của gan</a:t>
            </a:r>
          </a:p>
        </p:txBody>
      </p:sp>
      <p:pic>
        <p:nvPicPr>
          <p:cNvPr id="19461" name="Picture 4" descr="gan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5750" y="914400"/>
            <a:ext cx="5505450" cy="419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2" name="Rectangle 5"/>
          <p:cNvSpPr>
            <a:spLocks noChangeArrowheads="1"/>
          </p:cNvSpPr>
          <p:nvPr/>
        </p:nvSpPr>
        <p:spPr bwMode="auto">
          <a:xfrm>
            <a:off x="6096000" y="2971800"/>
            <a:ext cx="32766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eaLnBrk="1" hangingPunct="1">
              <a:lnSpc>
                <a:spcPct val="120000"/>
              </a:lnSpc>
              <a:spcBef>
                <a:spcPct val="20000"/>
              </a:spcBef>
              <a:buClr>
                <a:schemeClr val="hlink"/>
              </a:buClr>
              <a:buSzPct val="65000"/>
              <a:buFont typeface="Wingdings" charset="0"/>
              <a:buNone/>
            </a:pPr>
            <a:r>
              <a:rPr lang="en-US" sz="2400" dirty="0" err="1">
                <a:solidFill>
                  <a:srgbClr val="FFFF00"/>
                </a:solidFill>
                <a:latin typeface="Arial" panose="020B0604020202020204" pitchFamily="34" charset="0"/>
                <a:cs typeface="Arial" panose="020B0604020202020204" pitchFamily="34" charset="0"/>
              </a:rPr>
              <a:t>Dây chằng liềm</a:t>
            </a:r>
            <a:endParaRPr lang="en-US" sz="2400" dirty="0">
              <a:solidFill>
                <a:srgbClr val="FFFF00"/>
              </a:solidFill>
              <a:latin typeface="Arial" panose="020B0604020202020204" pitchFamily="34" charset="0"/>
              <a:cs typeface="Arial" panose="020B0604020202020204" pitchFamily="34" charset="0"/>
            </a:endParaRPr>
          </a:p>
        </p:txBody>
      </p:sp>
      <p:sp>
        <p:nvSpPr>
          <p:cNvPr id="19463" name="Line 6"/>
          <p:cNvSpPr>
            <a:spLocks noChangeShapeType="1"/>
          </p:cNvSpPr>
          <p:nvPr/>
        </p:nvSpPr>
        <p:spPr bwMode="auto">
          <a:xfrm flipH="1" flipV="1">
            <a:off x="3429000" y="2825750"/>
            <a:ext cx="2667000" cy="374650"/>
          </a:xfrm>
          <a:prstGeom prst="line">
            <a:avLst/>
          </a:prstGeom>
          <a:noFill/>
          <a:ln w="28575">
            <a:solidFill>
              <a:srgbClr val="CC66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64" name="Line 7"/>
          <p:cNvSpPr>
            <a:spLocks noChangeShapeType="1"/>
          </p:cNvSpPr>
          <p:nvPr/>
        </p:nvSpPr>
        <p:spPr bwMode="auto">
          <a:xfrm flipH="1">
            <a:off x="4572000" y="685800"/>
            <a:ext cx="1295400" cy="838200"/>
          </a:xfrm>
          <a:prstGeom prst="line">
            <a:avLst/>
          </a:prstGeom>
          <a:noFill/>
          <a:ln w="28575">
            <a:solidFill>
              <a:srgbClr val="CC66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65" name="Rectangle 8"/>
          <p:cNvSpPr>
            <a:spLocks noChangeArrowheads="1"/>
          </p:cNvSpPr>
          <p:nvPr/>
        </p:nvSpPr>
        <p:spPr bwMode="auto">
          <a:xfrm>
            <a:off x="5181600" y="228600"/>
            <a:ext cx="32766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solidFill>
                  <a:srgbClr val="FFFF00"/>
                </a:solidFill>
                <a:latin typeface="Arial" panose="020B0604020202020204" pitchFamily="34" charset="0"/>
                <a:cs typeface="Arial" panose="020B0604020202020204" pitchFamily="34" charset="0"/>
              </a:rPr>
              <a:t> </a:t>
            </a:r>
            <a:r>
              <a:rPr lang="en-US" sz="2400" dirty="0" err="1">
                <a:solidFill>
                  <a:srgbClr val="FFFF00"/>
                </a:solidFill>
                <a:latin typeface="Arial" panose="020B0604020202020204" pitchFamily="34" charset="0"/>
                <a:cs typeface="Arial" panose="020B0604020202020204" pitchFamily="34" charset="0"/>
              </a:rPr>
              <a:t>Dây</a:t>
            </a:r>
            <a:r>
              <a:rPr lang="en-US" sz="2400" dirty="0">
                <a:solidFill>
                  <a:srgbClr val="FFFF00"/>
                </a:solidFill>
                <a:latin typeface="Arial" panose="020B0604020202020204" pitchFamily="34" charset="0"/>
                <a:cs typeface="Arial" panose="020B0604020202020204" pitchFamily="34" charset="0"/>
              </a:rPr>
              <a:t> </a:t>
            </a:r>
            <a:r>
              <a:rPr lang="en-US" sz="2400" dirty="0" err="1">
                <a:solidFill>
                  <a:srgbClr val="FFFF00"/>
                </a:solidFill>
                <a:latin typeface="Arial" panose="020B0604020202020204" pitchFamily="34" charset="0"/>
                <a:cs typeface="Arial" panose="020B0604020202020204" pitchFamily="34" charset="0"/>
              </a:rPr>
              <a:t>chằng</a:t>
            </a:r>
            <a:r>
              <a:rPr lang="en-US" sz="2400" dirty="0">
                <a:solidFill>
                  <a:srgbClr val="FFFF00"/>
                </a:solidFill>
                <a:latin typeface="Arial" panose="020B0604020202020204" pitchFamily="34" charset="0"/>
                <a:cs typeface="Arial" panose="020B0604020202020204" pitchFamily="34" charset="0"/>
              </a:rPr>
              <a:t> </a:t>
            </a:r>
            <a:r>
              <a:rPr lang="en-US" sz="2400" dirty="0" err="1">
                <a:solidFill>
                  <a:srgbClr val="FFFF00"/>
                </a:solidFill>
                <a:latin typeface="Arial" panose="020B0604020202020204" pitchFamily="34" charset="0"/>
                <a:cs typeface="Arial" panose="020B0604020202020204" pitchFamily="34" charset="0"/>
              </a:rPr>
              <a:t>vành</a:t>
            </a:r>
            <a:endParaRPr lang="vi-VN" sz="24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7899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6"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7"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EB63C3F6-48A6-224F-B61A-D53AA47D0A19}" type="slidenum">
              <a:rPr lang="en-US" smtClean="0">
                <a:latin typeface="Arial" charset="0"/>
              </a:rPr>
              <a:pPr>
                <a:defRPr/>
              </a:pPr>
              <a:t>49</a:t>
            </a:fld>
            <a:endParaRPr lang="en-US">
              <a:latin typeface="Arial" charset="0"/>
            </a:endParaRPr>
          </a:p>
        </p:txBody>
      </p:sp>
      <p:sp>
        <p:nvSpPr>
          <p:cNvPr id="23556" name="Rectangle 3"/>
          <p:cNvSpPr>
            <a:spLocks noGrp="1" noChangeArrowheads="1"/>
          </p:cNvSpPr>
          <p:nvPr>
            <p:ph type="body" idx="1"/>
          </p:nvPr>
        </p:nvSpPr>
        <p:spPr>
          <a:xfrm>
            <a:off x="457200" y="838200"/>
            <a:ext cx="8229600" cy="5257800"/>
          </a:xfrm>
        </p:spPr>
        <p:txBody>
          <a:bodyPr/>
          <a:lstStyle/>
          <a:p>
            <a:pPr eaLnBrk="1" hangingPunct="1"/>
            <a:endParaRPr lang="en-US" dirty="0">
              <a:latin typeface="VNI-Helve" charset="0"/>
            </a:endParaRPr>
          </a:p>
        </p:txBody>
      </p:sp>
      <p:pic>
        <p:nvPicPr>
          <p:cNvPr id="23557" name="Picture 4" descr="gan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381000"/>
            <a:ext cx="6324600" cy="512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8" name="Rectangle 5"/>
          <p:cNvSpPr>
            <a:spLocks noChangeArrowheads="1"/>
          </p:cNvSpPr>
          <p:nvPr/>
        </p:nvSpPr>
        <p:spPr bwMode="auto">
          <a:xfrm>
            <a:off x="1676400" y="5638800"/>
            <a:ext cx="6019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r>
              <a:rPr lang="en-US" sz="2400" dirty="0" err="1">
                <a:latin typeface="Arial" panose="020B0604020202020204" pitchFamily="34" charset="0"/>
                <a:cs typeface="Arial" panose="020B0604020202020204" pitchFamily="34" charset="0"/>
              </a:rPr>
              <a:t>Mặt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gan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274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8"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7E0D498F-CFB1-9642-A3A8-5DA904FD608B}" type="slidenum">
              <a:rPr lang="en-US" smtClean="0"/>
              <a:pPr eaLnBrk="1" hangingPunct="1">
                <a:defRPr/>
              </a:pPr>
              <a:t>5</a:t>
            </a:fld>
            <a:endParaRPr lang="en-US"/>
          </a:p>
        </p:txBody>
      </p:sp>
      <p:sp>
        <p:nvSpPr>
          <p:cNvPr id="10246" name="Rectangle 3"/>
          <p:cNvSpPr>
            <a:spLocks noGrp="1" noChangeArrowheads="1"/>
          </p:cNvSpPr>
          <p:nvPr>
            <p:ph type="body" idx="1"/>
          </p:nvPr>
        </p:nvSpPr>
        <p:spPr>
          <a:xfrm>
            <a:off x="914400" y="457200"/>
            <a:ext cx="7696200" cy="5638800"/>
          </a:xfrm>
        </p:spPr>
        <p:txBody>
          <a:bodyPr/>
          <a:lstStyle/>
          <a:p>
            <a:pPr eaLnBrk="1" hangingPunct="1">
              <a:buFont typeface="Wingdings" charset="0"/>
              <a:buNone/>
            </a:pPr>
            <a:r>
              <a:rPr lang="en-US" b="1">
                <a:solidFill>
                  <a:srgbClr val="FFFF00"/>
                </a:solidFill>
                <a:latin typeface="Arial" charset="0"/>
              </a:rPr>
              <a:t>Đáy vị</a:t>
            </a:r>
          </a:p>
          <a:p>
            <a:pPr eaLnBrk="1" hangingPunct="1"/>
            <a:r>
              <a:rPr lang="en-US">
                <a:latin typeface="Arial" charset="0"/>
              </a:rPr>
              <a:t>Có hình dạng như cái chén úp.</a:t>
            </a:r>
          </a:p>
          <a:p>
            <a:pPr eaLnBrk="1" hangingPunct="1"/>
            <a:r>
              <a:rPr lang="en-US">
                <a:latin typeface="Arial" charset="0"/>
              </a:rPr>
              <a:t>Khuyết tâm vị </a:t>
            </a:r>
          </a:p>
          <a:p>
            <a:pPr eaLnBrk="1" hangingPunct="1"/>
            <a:r>
              <a:rPr lang="en-US">
                <a:latin typeface="Arial" charset="0"/>
              </a:rPr>
              <a:t>Chứa không khí khi ở tư thế đứng</a:t>
            </a:r>
          </a:p>
          <a:p>
            <a:pPr eaLnBrk="1" hangingPunct="1">
              <a:buFont typeface="Wingdings" charset="0"/>
              <a:buNone/>
            </a:pPr>
            <a:r>
              <a:rPr lang="en-US">
                <a:latin typeface="Arial" charset="0"/>
              </a:rPr>
              <a:t>			Bóng hơi dạ dày trên film Xquang.</a:t>
            </a:r>
          </a:p>
        </p:txBody>
      </p:sp>
      <p:sp>
        <p:nvSpPr>
          <p:cNvPr id="24582" name="Text Box 4"/>
          <p:cNvSpPr txBox="1">
            <a:spLocks noChangeArrowheads="1"/>
          </p:cNvSpPr>
          <p:nvPr/>
        </p:nvSpPr>
        <p:spPr bwMode="auto">
          <a:xfrm>
            <a:off x="1371600" y="2743200"/>
            <a:ext cx="1371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spcBef>
                <a:spcPct val="50000"/>
              </a:spcBef>
            </a:pPr>
            <a:endParaRPr lang="en-US" sz="1800"/>
          </a:p>
        </p:txBody>
      </p:sp>
      <p:sp>
        <p:nvSpPr>
          <p:cNvPr id="10248" name="AutoShape 5"/>
          <p:cNvSpPr>
            <a:spLocks noChangeArrowheads="1"/>
          </p:cNvSpPr>
          <p:nvPr/>
        </p:nvSpPr>
        <p:spPr bwMode="auto">
          <a:xfrm>
            <a:off x="1676400" y="3581400"/>
            <a:ext cx="1066800" cy="228600"/>
          </a:xfrm>
          <a:prstGeom prst="rightArrow">
            <a:avLst>
              <a:gd name="adj1" fmla="val 50000"/>
              <a:gd name="adj2" fmla="val 116667"/>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6">
                                            <p:txEl>
                                              <p:pRg st="1" end="1"/>
                                            </p:txEl>
                                          </p:spTgt>
                                        </p:tgtEl>
                                        <p:attrNameLst>
                                          <p:attrName>style.visibility</p:attrName>
                                        </p:attrNameLst>
                                      </p:cBhvr>
                                      <p:to>
                                        <p:strVal val="visible"/>
                                      </p:to>
                                    </p:set>
                                    <p:animEffect transition="in" filter="checkerboard(across)">
                                      <p:cBhvr>
                                        <p:cTn id="7" dur="500"/>
                                        <p:tgtEl>
                                          <p:spTgt spid="102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6">
                                            <p:txEl>
                                              <p:pRg st="2" end="2"/>
                                            </p:txEl>
                                          </p:spTgt>
                                        </p:tgtEl>
                                        <p:attrNameLst>
                                          <p:attrName>style.visibility</p:attrName>
                                        </p:attrNameLst>
                                      </p:cBhvr>
                                      <p:to>
                                        <p:strVal val="visible"/>
                                      </p:to>
                                    </p:set>
                                    <p:animEffect transition="in" filter="checkerboard(across)">
                                      <p:cBhvr>
                                        <p:cTn id="12" dur="500"/>
                                        <p:tgtEl>
                                          <p:spTgt spid="102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46">
                                            <p:txEl>
                                              <p:pRg st="3" end="3"/>
                                            </p:txEl>
                                          </p:spTgt>
                                        </p:tgtEl>
                                        <p:attrNameLst>
                                          <p:attrName>style.visibility</p:attrName>
                                        </p:attrNameLst>
                                      </p:cBhvr>
                                      <p:to>
                                        <p:strVal val="visible"/>
                                      </p:to>
                                    </p:set>
                                    <p:animEffect transition="in" filter="checkerboard(across)">
                                      <p:cBhvr>
                                        <p:cTn id="17" dur="500"/>
                                        <p:tgtEl>
                                          <p:spTgt spid="1024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246">
                                            <p:txEl>
                                              <p:pRg st="4" end="4"/>
                                            </p:txEl>
                                          </p:spTgt>
                                        </p:tgtEl>
                                        <p:attrNameLst>
                                          <p:attrName>style.visibility</p:attrName>
                                        </p:attrNameLst>
                                      </p:cBhvr>
                                      <p:to>
                                        <p:strVal val="visible"/>
                                      </p:to>
                                    </p:set>
                                    <p:animEffect transition="in" filter="checkerboard(across)">
                                      <p:cBhvr>
                                        <p:cTn id="22" dur="500"/>
                                        <p:tgtEl>
                                          <p:spTgt spid="10246">
                                            <p:txEl>
                                              <p:pRg st="4" end="4"/>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248"/>
                                        </p:tgtEl>
                                        <p:attrNameLst>
                                          <p:attrName>style.visibility</p:attrName>
                                        </p:attrNameLst>
                                      </p:cBhvr>
                                      <p:to>
                                        <p:strVal val="visible"/>
                                      </p:to>
                                    </p:set>
                                    <p:animEffect transition="in" filter="checkerboard(across)">
                                      <p:cBhvr>
                                        <p:cTn id="25" dur="10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E0742-67B5-164F-BEF7-1D91842354EF}"/>
              </a:ext>
            </a:extLst>
          </p:cNvPr>
          <p:cNvSpPr>
            <a:spLocks noGrp="1"/>
          </p:cNvSpPr>
          <p:nvPr>
            <p:ph idx="1"/>
          </p:nvPr>
        </p:nvSpPr>
        <p:spPr>
          <a:xfrm>
            <a:off x="457200" y="609600"/>
            <a:ext cx="8153400" cy="5486400"/>
          </a:xfrm>
        </p:spPr>
        <p:txBody>
          <a:bodyPr/>
          <a:lstStyle/>
          <a:p>
            <a:pPr marL="0" indent="0">
              <a:buNone/>
            </a:pPr>
            <a:r>
              <a:rPr lang="en-US" sz="2800" b="1">
                <a:solidFill>
                  <a:srgbClr val="FFFF00"/>
                </a:solidFill>
              </a:rPr>
              <a:t>Phân thùy gan theo giải phẫu</a:t>
            </a:r>
          </a:p>
          <a:p>
            <a:pPr marL="0" indent="0">
              <a:buNone/>
            </a:pPr>
            <a:r>
              <a:rPr lang="en-US" sz="2800"/>
              <a:t>Mặt hoành: Thùy phải và thùy trái ngăn cách nhau bởi dây chằng liềm.</a:t>
            </a:r>
          </a:p>
          <a:p>
            <a:pPr marL="0" indent="0">
              <a:buNone/>
            </a:pPr>
            <a:endParaRPr lang="en-US" sz="2800"/>
          </a:p>
          <a:p>
            <a:pPr marL="0" indent="0">
              <a:buNone/>
            </a:pPr>
            <a:r>
              <a:rPr lang="en-US" sz="2800"/>
              <a:t>Mặt tạng: thấy được 4 thùy: thùy phải, thùy trái, thùy vuông, thùy đuôi.</a:t>
            </a:r>
          </a:p>
        </p:txBody>
      </p:sp>
      <p:sp>
        <p:nvSpPr>
          <p:cNvPr id="4" name="Slide Number Placeholder 3">
            <a:extLst>
              <a:ext uri="{FF2B5EF4-FFF2-40B4-BE49-F238E27FC236}">
                <a16:creationId xmlns:a16="http://schemas.microsoft.com/office/drawing/2014/main" id="{D4D8DA7F-6EF1-8E4B-BF2A-206DF7CCDFFF}"/>
              </a:ext>
            </a:extLst>
          </p:cNvPr>
          <p:cNvSpPr>
            <a:spLocks noGrp="1"/>
          </p:cNvSpPr>
          <p:nvPr>
            <p:ph type="sldNum" sz="quarter" idx="12"/>
          </p:nvPr>
        </p:nvSpPr>
        <p:spPr/>
        <p:txBody>
          <a:bodyPr/>
          <a:lstStyle/>
          <a:p>
            <a:pPr>
              <a:defRPr/>
            </a:pPr>
            <a:fld id="{C9759BED-2CF0-7546-A9EC-EB16E72270D3}" type="slidenum">
              <a:rPr lang="en-US"/>
              <a:pPr>
                <a:defRPr/>
              </a:pPr>
              <a:t>50</a:t>
            </a:fld>
            <a:endParaRPr lang="en-US"/>
          </a:p>
        </p:txBody>
      </p:sp>
    </p:spTree>
    <p:extLst>
      <p:ext uri="{BB962C8B-B14F-4D97-AF65-F5344CB8AC3E}">
        <p14:creationId xmlns:p14="http://schemas.microsoft.com/office/powerpoint/2010/main" val="4029191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9"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10"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9782CEA6-0C45-EA4A-9629-9CAF76EFED61}" type="slidenum">
              <a:rPr lang="en-US" smtClean="0">
                <a:latin typeface="Arial" charset="0"/>
              </a:rPr>
              <a:pPr>
                <a:defRPr/>
              </a:pPr>
              <a:t>51</a:t>
            </a:fld>
            <a:endParaRPr lang="en-US">
              <a:latin typeface="Arial" charset="0"/>
            </a:endParaRPr>
          </a:p>
        </p:txBody>
      </p:sp>
      <p:pic>
        <p:nvPicPr>
          <p:cNvPr id="19461" name="Picture 4" descr="gan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41220" y="1143000"/>
            <a:ext cx="5505450" cy="419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63540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6"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7"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EB63C3F6-48A6-224F-B61A-D53AA47D0A19}" type="slidenum">
              <a:rPr lang="en-US" smtClean="0">
                <a:latin typeface="Arial" charset="0"/>
              </a:rPr>
              <a:pPr>
                <a:defRPr/>
              </a:pPr>
              <a:t>52</a:t>
            </a:fld>
            <a:endParaRPr lang="en-US">
              <a:latin typeface="Arial" charset="0"/>
            </a:endParaRPr>
          </a:p>
        </p:txBody>
      </p:sp>
      <p:sp>
        <p:nvSpPr>
          <p:cNvPr id="23556" name="Rectangle 3"/>
          <p:cNvSpPr>
            <a:spLocks noGrp="1" noChangeArrowheads="1"/>
          </p:cNvSpPr>
          <p:nvPr>
            <p:ph type="body" idx="1"/>
          </p:nvPr>
        </p:nvSpPr>
        <p:spPr>
          <a:xfrm>
            <a:off x="457200" y="838200"/>
            <a:ext cx="8229600" cy="5257800"/>
          </a:xfrm>
        </p:spPr>
        <p:txBody>
          <a:bodyPr/>
          <a:lstStyle/>
          <a:p>
            <a:pPr eaLnBrk="1" hangingPunct="1"/>
            <a:endParaRPr lang="en-US" dirty="0">
              <a:latin typeface="VNI-Helve" charset="0"/>
            </a:endParaRPr>
          </a:p>
        </p:txBody>
      </p:sp>
      <p:pic>
        <p:nvPicPr>
          <p:cNvPr id="23557" name="Picture 4" descr="gan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381000"/>
            <a:ext cx="6324600" cy="512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36958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43904-8B45-BC4D-878F-96B40C65E0BF}"/>
              </a:ext>
            </a:extLst>
          </p:cNvPr>
          <p:cNvSpPr>
            <a:spLocks noGrp="1"/>
          </p:cNvSpPr>
          <p:nvPr>
            <p:ph idx="1"/>
          </p:nvPr>
        </p:nvSpPr>
        <p:spPr>
          <a:xfrm>
            <a:off x="457200" y="914400"/>
            <a:ext cx="8153400" cy="5181600"/>
          </a:xfrm>
        </p:spPr>
        <p:txBody>
          <a:bodyPr/>
          <a:lstStyle/>
          <a:p>
            <a:pPr marL="0" indent="0">
              <a:buNone/>
            </a:pPr>
            <a:r>
              <a:rPr lang="en-US" sz="2800" b="1">
                <a:solidFill>
                  <a:srgbClr val="FFFF00"/>
                </a:solidFill>
              </a:rPr>
              <a:t>Phân thùy gan theo đường mạch mật</a:t>
            </a:r>
          </a:p>
          <a:p>
            <a:pPr marL="0" indent="0">
              <a:buNone/>
            </a:pPr>
            <a:r>
              <a:rPr lang="en-US" sz="2400" b="1"/>
              <a:t>(tự đọc)</a:t>
            </a:r>
          </a:p>
          <a:p>
            <a:pPr marL="0" indent="0">
              <a:buNone/>
            </a:pPr>
            <a:endParaRPr lang="en-US"/>
          </a:p>
        </p:txBody>
      </p:sp>
      <p:sp>
        <p:nvSpPr>
          <p:cNvPr id="4" name="Slide Number Placeholder 3">
            <a:extLst>
              <a:ext uri="{FF2B5EF4-FFF2-40B4-BE49-F238E27FC236}">
                <a16:creationId xmlns:a16="http://schemas.microsoft.com/office/drawing/2014/main" id="{EE49BD48-0C7B-2241-9FFA-F889CE721402}"/>
              </a:ext>
            </a:extLst>
          </p:cNvPr>
          <p:cNvSpPr>
            <a:spLocks noGrp="1"/>
          </p:cNvSpPr>
          <p:nvPr>
            <p:ph type="sldNum" sz="quarter" idx="12"/>
          </p:nvPr>
        </p:nvSpPr>
        <p:spPr/>
        <p:txBody>
          <a:bodyPr/>
          <a:lstStyle/>
          <a:p>
            <a:pPr>
              <a:defRPr/>
            </a:pPr>
            <a:fld id="{C9759BED-2CF0-7546-A9EC-EB16E72270D3}" type="slidenum">
              <a:rPr lang="en-US"/>
              <a:pPr>
                <a:defRPr/>
              </a:pPr>
              <a:t>53</a:t>
            </a:fld>
            <a:endParaRPr lang="en-US"/>
          </a:p>
        </p:txBody>
      </p:sp>
    </p:spTree>
    <p:extLst>
      <p:ext uri="{BB962C8B-B14F-4D97-AF65-F5344CB8AC3E}">
        <p14:creationId xmlns:p14="http://schemas.microsoft.com/office/powerpoint/2010/main" val="11649321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5"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6"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BD672A00-1ADF-E345-8AB1-8338929977D2}" type="slidenum">
              <a:rPr lang="en-US" smtClean="0">
                <a:latin typeface="Arial" charset="0"/>
              </a:rPr>
              <a:pPr>
                <a:defRPr/>
              </a:pPr>
              <a:t>54</a:t>
            </a:fld>
            <a:endParaRPr lang="en-US">
              <a:latin typeface="Arial" charset="0"/>
            </a:endParaRPr>
          </a:p>
        </p:txBody>
      </p:sp>
      <p:sp>
        <p:nvSpPr>
          <p:cNvPr id="44036" name="Rectangle 2"/>
          <p:cNvSpPr>
            <a:spLocks noGrp="1" noChangeArrowheads="1"/>
          </p:cNvSpPr>
          <p:nvPr>
            <p:ph type="title"/>
          </p:nvPr>
        </p:nvSpPr>
        <p:spPr>
          <a:xfrm>
            <a:off x="457200" y="533400"/>
            <a:ext cx="7696200" cy="1431925"/>
          </a:xfrm>
        </p:spPr>
        <p:txBody>
          <a:bodyPr/>
          <a:lstStyle/>
          <a:p>
            <a:pPr eaLnBrk="1" hangingPunct="1"/>
            <a:r>
              <a:rPr lang="en-US" sz="2800" b="1" dirty="0">
                <a:solidFill>
                  <a:srgbClr val="FFFF00"/>
                </a:solidFill>
                <a:latin typeface="Arial" panose="020B0604020202020204" pitchFamily="34" charset="0"/>
                <a:cs typeface="Arial" panose="020B0604020202020204" pitchFamily="34" charset="0"/>
              </a:rPr>
              <a:t>Đường dẫn mật ngoài gan</a:t>
            </a:r>
          </a:p>
        </p:txBody>
      </p:sp>
      <p:sp>
        <p:nvSpPr>
          <p:cNvPr id="44037" name="Rectangle 3"/>
          <p:cNvSpPr>
            <a:spLocks noGrp="1" noChangeArrowheads="1"/>
          </p:cNvSpPr>
          <p:nvPr>
            <p:ph type="body" idx="1"/>
          </p:nvPr>
        </p:nvSpPr>
        <p:spPr>
          <a:xfrm>
            <a:off x="457200" y="1524000"/>
            <a:ext cx="8229600" cy="4572000"/>
          </a:xfrm>
        </p:spPr>
        <p:txBody>
          <a:bodyPr/>
          <a:lstStyle/>
          <a:p>
            <a:pPr marL="0" indent="0">
              <a:lnSpc>
                <a:spcPct val="150000"/>
              </a:lnSpc>
              <a:buNone/>
            </a:pPr>
            <a:r>
              <a:rPr lang="en-US" sz="2400" dirty="0">
                <a:solidFill>
                  <a:srgbClr val="FFFF00"/>
                </a:solidFill>
              </a:rPr>
              <a:t>Ống gan</a:t>
            </a:r>
          </a:p>
          <a:p>
            <a:pPr marL="0" indent="0">
              <a:lnSpc>
                <a:spcPct val="150000"/>
              </a:lnSpc>
              <a:buNone/>
            </a:pPr>
            <a:r>
              <a:rPr lang="en-US" sz="2800" dirty="0"/>
              <a:t>	</a:t>
            </a:r>
            <a:r>
              <a:rPr lang="en-US" sz="2400" dirty="0"/>
              <a:t>TB </a:t>
            </a:r>
            <a:r>
              <a:rPr lang="en-US" sz="2400" dirty="0" err="1"/>
              <a:t>gan</a:t>
            </a:r>
            <a:r>
              <a:rPr lang="en-US" sz="2400" dirty="0"/>
              <a:t> </a:t>
            </a:r>
            <a:r>
              <a:rPr lang="en-US" sz="2400" dirty="0" err="1"/>
              <a:t>tiết</a:t>
            </a:r>
            <a:r>
              <a:rPr lang="en-US" sz="2400" dirty="0"/>
              <a:t> </a:t>
            </a:r>
            <a:r>
              <a:rPr lang="en-US" sz="2400" dirty="0" err="1"/>
              <a:t>mật</a:t>
            </a:r>
            <a:r>
              <a:rPr lang="en-US" sz="2400" dirty="0"/>
              <a:t> </a:t>
            </a:r>
            <a:r>
              <a:rPr lang="en-US" sz="2400" dirty="0" err="1"/>
              <a:t>đổ</a:t>
            </a:r>
            <a:r>
              <a:rPr lang="en-US" sz="2400" dirty="0"/>
              <a:t> </a:t>
            </a:r>
            <a:r>
              <a:rPr lang="en-US" sz="2400" dirty="0" err="1"/>
              <a:t>vào</a:t>
            </a:r>
            <a:r>
              <a:rPr lang="en-US" sz="2400" dirty="0"/>
              <a:t> </a:t>
            </a:r>
            <a:r>
              <a:rPr lang="en-US" sz="2400" dirty="0" err="1"/>
              <a:t>tiểu</a:t>
            </a:r>
            <a:r>
              <a:rPr lang="en-US" sz="2400" dirty="0"/>
              <a:t> </a:t>
            </a:r>
            <a:r>
              <a:rPr lang="en-US" sz="2400" dirty="0" err="1"/>
              <a:t>quản</a:t>
            </a:r>
            <a:r>
              <a:rPr lang="en-US" sz="2400" dirty="0"/>
              <a:t> </a:t>
            </a:r>
            <a:r>
              <a:rPr lang="en-US" sz="2400" dirty="0" err="1"/>
              <a:t>mật</a:t>
            </a:r>
            <a:r>
              <a:rPr lang="en-US" sz="2400" dirty="0"/>
              <a:t>, </a:t>
            </a:r>
            <a:r>
              <a:rPr lang="en-US" sz="2400" dirty="0" err="1"/>
              <a:t>sau</a:t>
            </a:r>
            <a:r>
              <a:rPr lang="en-US" sz="2400" dirty="0"/>
              <a:t> </a:t>
            </a:r>
            <a:r>
              <a:rPr lang="en-US" sz="2400" dirty="0" err="1"/>
              <a:t>đó</a:t>
            </a:r>
            <a:r>
              <a:rPr lang="en-US" sz="2400" dirty="0"/>
              <a:t> </a:t>
            </a:r>
            <a:r>
              <a:rPr lang="en-US" sz="2400" dirty="0" err="1"/>
              <a:t>đổ</a:t>
            </a:r>
            <a:r>
              <a:rPr lang="en-US" sz="2400" dirty="0"/>
              <a:t> </a:t>
            </a:r>
            <a:r>
              <a:rPr lang="en-US" sz="2400" dirty="0" err="1"/>
              <a:t>vào</a:t>
            </a:r>
            <a:r>
              <a:rPr lang="en-US" sz="2400" dirty="0"/>
              <a:t> </a:t>
            </a:r>
            <a:r>
              <a:rPr lang="en-US" sz="2400" dirty="0" err="1"/>
              <a:t>ống</a:t>
            </a:r>
            <a:r>
              <a:rPr lang="en-US" sz="2400" dirty="0"/>
              <a:t> </a:t>
            </a:r>
            <a:r>
              <a:rPr lang="en-US" sz="2400" dirty="0" err="1"/>
              <a:t>gan</a:t>
            </a:r>
            <a:r>
              <a:rPr lang="en-US" sz="2400" dirty="0"/>
              <a:t> </a:t>
            </a:r>
            <a:r>
              <a:rPr lang="en-US" sz="2400" dirty="0" err="1"/>
              <a:t>phải</a:t>
            </a:r>
            <a:r>
              <a:rPr lang="en-US" sz="2400" dirty="0"/>
              <a:t> </a:t>
            </a:r>
            <a:r>
              <a:rPr lang="en-US" sz="2400" dirty="0" err="1"/>
              <a:t>và</a:t>
            </a:r>
            <a:r>
              <a:rPr lang="en-US" sz="2400" dirty="0"/>
              <a:t> </a:t>
            </a:r>
            <a:r>
              <a:rPr lang="en-US" sz="2400" dirty="0" err="1"/>
              <a:t>ống</a:t>
            </a:r>
            <a:r>
              <a:rPr lang="en-US" sz="2400" dirty="0"/>
              <a:t> </a:t>
            </a:r>
            <a:r>
              <a:rPr lang="en-US" sz="2400" dirty="0" err="1"/>
              <a:t>gan</a:t>
            </a:r>
            <a:r>
              <a:rPr lang="en-US" sz="2400" dirty="0"/>
              <a:t> </a:t>
            </a:r>
            <a:r>
              <a:rPr lang="en-US" sz="2400" dirty="0" err="1"/>
              <a:t>trái</a:t>
            </a:r>
            <a:r>
              <a:rPr lang="en-US" sz="2400" dirty="0"/>
              <a:t>. </a:t>
            </a:r>
            <a:r>
              <a:rPr lang="en-US" sz="2400" dirty="0" err="1"/>
              <a:t>Ống</a:t>
            </a:r>
            <a:r>
              <a:rPr lang="en-US" sz="2400" dirty="0"/>
              <a:t> </a:t>
            </a:r>
            <a:r>
              <a:rPr lang="en-US" sz="2400" dirty="0" err="1"/>
              <a:t>gan</a:t>
            </a:r>
            <a:r>
              <a:rPr lang="en-US" sz="2400" dirty="0"/>
              <a:t> (P) </a:t>
            </a:r>
            <a:r>
              <a:rPr lang="en-US" sz="2400" dirty="0" err="1"/>
              <a:t>và</a:t>
            </a:r>
            <a:r>
              <a:rPr lang="en-US" sz="2400" dirty="0"/>
              <a:t> </a:t>
            </a:r>
            <a:r>
              <a:rPr lang="en-US" sz="2400" dirty="0" err="1"/>
              <a:t>ống</a:t>
            </a:r>
            <a:r>
              <a:rPr lang="en-US" sz="2400" dirty="0"/>
              <a:t> </a:t>
            </a:r>
            <a:r>
              <a:rPr lang="en-US" sz="2400" dirty="0" err="1"/>
              <a:t>gan</a:t>
            </a:r>
            <a:r>
              <a:rPr lang="en-US" sz="2400" dirty="0"/>
              <a:t> (T) </a:t>
            </a:r>
            <a:r>
              <a:rPr lang="en-US" sz="2400" dirty="0" err="1"/>
              <a:t>hợp</a:t>
            </a:r>
            <a:r>
              <a:rPr lang="en-US" sz="2400" dirty="0"/>
              <a:t> </a:t>
            </a:r>
            <a:r>
              <a:rPr lang="en-US" sz="2400" dirty="0" err="1"/>
              <a:t>thành</a:t>
            </a:r>
            <a:r>
              <a:rPr lang="en-US" sz="2400" dirty="0"/>
              <a:t> </a:t>
            </a:r>
            <a:r>
              <a:rPr lang="en-US" sz="2400" dirty="0" err="1"/>
              <a:t>ống</a:t>
            </a:r>
            <a:r>
              <a:rPr lang="en-US" sz="2400" dirty="0"/>
              <a:t> </a:t>
            </a:r>
            <a:r>
              <a:rPr lang="en-US" sz="2400" dirty="0" err="1"/>
              <a:t>gan</a:t>
            </a:r>
            <a:r>
              <a:rPr lang="en-US" sz="2400" dirty="0"/>
              <a:t> </a:t>
            </a:r>
            <a:r>
              <a:rPr lang="en-US" sz="2400" dirty="0" err="1"/>
              <a:t>chung</a:t>
            </a:r>
            <a:r>
              <a:rPr lang="en-US" sz="2400" dirty="0"/>
              <a:t>.</a:t>
            </a:r>
          </a:p>
          <a:p>
            <a:pPr marL="0" indent="0">
              <a:lnSpc>
                <a:spcPct val="150000"/>
              </a:lnSpc>
              <a:buNone/>
            </a:pPr>
            <a:r>
              <a:rPr lang="en-US" sz="2400" dirty="0"/>
              <a:t>	</a:t>
            </a:r>
            <a:r>
              <a:rPr lang="en-US" sz="2400" dirty="0" err="1"/>
              <a:t>Ống</a:t>
            </a:r>
            <a:r>
              <a:rPr lang="en-US" sz="2400" dirty="0"/>
              <a:t> </a:t>
            </a:r>
            <a:r>
              <a:rPr lang="en-US" sz="2400" dirty="0" err="1"/>
              <a:t>gan</a:t>
            </a:r>
            <a:r>
              <a:rPr lang="en-US" sz="2400" dirty="0"/>
              <a:t> </a:t>
            </a:r>
            <a:r>
              <a:rPr lang="en-US" sz="2400" dirty="0" err="1"/>
              <a:t>chung</a:t>
            </a:r>
            <a:r>
              <a:rPr lang="en-US" sz="2400" dirty="0"/>
              <a:t> </a:t>
            </a:r>
            <a:r>
              <a:rPr lang="en-US" sz="2400" dirty="0" err="1"/>
              <a:t>chạy</a:t>
            </a:r>
            <a:r>
              <a:rPr lang="en-US" sz="2400" dirty="0"/>
              <a:t> </a:t>
            </a:r>
            <a:r>
              <a:rPr lang="en-US" sz="2400" dirty="0" err="1"/>
              <a:t>đến</a:t>
            </a:r>
            <a:r>
              <a:rPr lang="en-US" sz="2400" dirty="0"/>
              <a:t> </a:t>
            </a:r>
            <a:r>
              <a:rPr lang="en-US" sz="2400" dirty="0" err="1"/>
              <a:t>bờ</a:t>
            </a:r>
            <a:r>
              <a:rPr lang="en-US" sz="2400" dirty="0"/>
              <a:t> </a:t>
            </a:r>
            <a:r>
              <a:rPr lang="en-US" sz="2400" dirty="0" err="1"/>
              <a:t>trên</a:t>
            </a:r>
            <a:r>
              <a:rPr lang="en-US" sz="2400" dirty="0"/>
              <a:t> của phần trên </a:t>
            </a:r>
            <a:r>
              <a:rPr lang="en-US" sz="2400" dirty="0" err="1"/>
              <a:t>tá</a:t>
            </a:r>
            <a:r>
              <a:rPr lang="en-US" sz="2400" dirty="0"/>
              <a:t> </a:t>
            </a:r>
            <a:r>
              <a:rPr lang="en-US" sz="2400" dirty="0" err="1"/>
              <a:t>tràng thì nhận</a:t>
            </a:r>
            <a:r>
              <a:rPr lang="en-US" sz="2400" dirty="0"/>
              <a:t> </a:t>
            </a:r>
            <a:r>
              <a:rPr lang="en-US" sz="2400" dirty="0" err="1"/>
              <a:t>ống</a:t>
            </a:r>
            <a:r>
              <a:rPr lang="en-US" sz="2400" dirty="0"/>
              <a:t> </a:t>
            </a:r>
            <a:r>
              <a:rPr lang="en-US" sz="2400" dirty="0" err="1"/>
              <a:t>túi</a:t>
            </a:r>
            <a:r>
              <a:rPr lang="en-US" sz="2400" dirty="0"/>
              <a:t> </a:t>
            </a:r>
            <a:r>
              <a:rPr lang="en-US" sz="2400" dirty="0" err="1"/>
              <a:t>mật</a:t>
            </a:r>
            <a:r>
              <a:rPr lang="en-US" sz="2400" dirty="0"/>
              <a:t> </a:t>
            </a:r>
            <a:r>
              <a:rPr lang="en-US" sz="2400" dirty="0" err="1"/>
              <a:t>tạo</a:t>
            </a:r>
            <a:r>
              <a:rPr lang="en-US" sz="2400" dirty="0"/>
              <a:t> </a:t>
            </a:r>
            <a:r>
              <a:rPr lang="en-US" sz="2400" dirty="0" err="1"/>
              <a:t>thành</a:t>
            </a:r>
            <a:r>
              <a:rPr lang="en-US" sz="2400" dirty="0"/>
              <a:t> </a:t>
            </a:r>
            <a:r>
              <a:rPr lang="en-US" sz="2400" dirty="0" err="1"/>
              <a:t>ống</a:t>
            </a:r>
            <a:r>
              <a:rPr lang="en-US" sz="2400" dirty="0"/>
              <a:t> </a:t>
            </a:r>
            <a:r>
              <a:rPr lang="en-US" sz="2400" dirty="0" err="1"/>
              <a:t>mật</a:t>
            </a:r>
            <a:r>
              <a:rPr lang="en-US" sz="2400" dirty="0"/>
              <a:t> </a:t>
            </a:r>
            <a:r>
              <a:rPr lang="en-US" sz="2400" dirty="0" err="1"/>
              <a:t>chủ</a:t>
            </a:r>
            <a:r>
              <a:rPr lang="en-US" sz="2400" dirty="0"/>
              <a:t>.</a:t>
            </a:r>
            <a:r>
              <a:rPr lang="en-US" sz="2400" dirty="0">
                <a:latin typeface="VNI-Helve" charset="0"/>
              </a:rPr>
              <a:t>                                              </a:t>
            </a:r>
          </a:p>
        </p:txBody>
      </p:sp>
    </p:spTree>
    <p:extLst>
      <p:ext uri="{BB962C8B-B14F-4D97-AF65-F5344CB8AC3E}">
        <p14:creationId xmlns:p14="http://schemas.microsoft.com/office/powerpoint/2010/main" val="1553918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4"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5"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62F39761-F7C2-2040-A3DA-31C8D46F480A}" type="slidenum">
              <a:rPr lang="en-US" smtClean="0">
                <a:latin typeface="Arial" charset="0"/>
              </a:rPr>
              <a:pPr>
                <a:defRPr/>
              </a:pPr>
              <a:t>55</a:t>
            </a:fld>
            <a:endParaRPr lang="en-US">
              <a:latin typeface="Arial" charset="0"/>
            </a:endParaRPr>
          </a:p>
        </p:txBody>
      </p:sp>
      <p:sp>
        <p:nvSpPr>
          <p:cNvPr id="45060" name="Rectangle 3"/>
          <p:cNvSpPr>
            <a:spLocks noGrp="1" noChangeArrowheads="1"/>
          </p:cNvSpPr>
          <p:nvPr>
            <p:ph type="body" idx="1"/>
          </p:nvPr>
        </p:nvSpPr>
        <p:spPr>
          <a:xfrm>
            <a:off x="304800" y="533400"/>
            <a:ext cx="8382000" cy="5562600"/>
          </a:xfrm>
        </p:spPr>
        <p:txBody>
          <a:bodyPr/>
          <a:lstStyle/>
          <a:p>
            <a:pPr marL="0" indent="0">
              <a:buNone/>
            </a:pPr>
            <a:r>
              <a:rPr lang="en-US" sz="2400" dirty="0">
                <a:solidFill>
                  <a:srgbClr val="FFFF00"/>
                </a:solidFill>
              </a:rPr>
              <a:t>Ống mật chủ</a:t>
            </a:r>
          </a:p>
          <a:p>
            <a:pPr marL="0" indent="0">
              <a:lnSpc>
                <a:spcPct val="150000"/>
              </a:lnSpc>
              <a:buNone/>
            </a:pPr>
            <a:r>
              <a:rPr lang="en-US" sz="2800" dirty="0"/>
              <a:t>	</a:t>
            </a:r>
            <a:r>
              <a:rPr lang="en-US" sz="2400" dirty="0" err="1"/>
              <a:t>Từ</a:t>
            </a:r>
            <a:r>
              <a:rPr lang="en-US" sz="2400" dirty="0"/>
              <a:t> </a:t>
            </a:r>
            <a:r>
              <a:rPr lang="en-US" sz="2400" dirty="0" err="1"/>
              <a:t>bờ</a:t>
            </a:r>
            <a:r>
              <a:rPr lang="en-US" sz="2400" dirty="0"/>
              <a:t> </a:t>
            </a:r>
            <a:r>
              <a:rPr lang="en-US" sz="2400" dirty="0" err="1"/>
              <a:t>trên</a:t>
            </a:r>
            <a:r>
              <a:rPr lang="en-US" sz="2400" dirty="0"/>
              <a:t> phần trên (D1) </a:t>
            </a:r>
            <a:r>
              <a:rPr lang="en-US" sz="2400" dirty="0" err="1"/>
              <a:t>tá</a:t>
            </a:r>
            <a:r>
              <a:rPr lang="en-US" sz="2400" dirty="0"/>
              <a:t> </a:t>
            </a:r>
            <a:r>
              <a:rPr lang="en-US" sz="2400" dirty="0" err="1"/>
              <a:t>tràng</a:t>
            </a:r>
            <a:r>
              <a:rPr lang="en-US" sz="2400" dirty="0"/>
              <a:t>, </a:t>
            </a:r>
            <a:r>
              <a:rPr lang="en-US" sz="2400" dirty="0" err="1"/>
              <a:t>đi</a:t>
            </a:r>
            <a:r>
              <a:rPr lang="en-US" sz="2400" dirty="0"/>
              <a:t> </a:t>
            </a:r>
            <a:r>
              <a:rPr lang="en-US" sz="2400" dirty="0" err="1"/>
              <a:t>xuống</a:t>
            </a:r>
            <a:r>
              <a:rPr lang="en-US" sz="2400" dirty="0"/>
              <a:t> </a:t>
            </a:r>
            <a:r>
              <a:rPr lang="en-US" sz="2400" dirty="0" err="1"/>
              <a:t>phía</a:t>
            </a:r>
            <a:r>
              <a:rPr lang="en-US" sz="2400" dirty="0"/>
              <a:t> </a:t>
            </a:r>
            <a:r>
              <a:rPr lang="en-US" sz="2400" dirty="0" err="1"/>
              <a:t>sau</a:t>
            </a:r>
            <a:r>
              <a:rPr lang="en-US" sz="2400" dirty="0"/>
              <a:t> </a:t>
            </a:r>
            <a:r>
              <a:rPr lang="en-US" sz="2400" dirty="0" err="1"/>
              <a:t>D1 tá</a:t>
            </a:r>
            <a:r>
              <a:rPr lang="en-US" sz="2400" dirty="0"/>
              <a:t> </a:t>
            </a:r>
            <a:r>
              <a:rPr lang="en-US" sz="2400" dirty="0" err="1"/>
              <a:t>tràng</a:t>
            </a:r>
            <a:r>
              <a:rPr lang="en-US" sz="2400" dirty="0"/>
              <a:t>, </a:t>
            </a:r>
            <a:r>
              <a:rPr lang="en-US" sz="2400" dirty="0" err="1"/>
              <a:t>đến</a:t>
            </a:r>
            <a:r>
              <a:rPr lang="en-US" sz="2400" dirty="0"/>
              <a:t> </a:t>
            </a:r>
            <a:r>
              <a:rPr lang="en-US" sz="2400" dirty="0" err="1"/>
              <a:t>mặt</a:t>
            </a:r>
            <a:r>
              <a:rPr lang="en-US" sz="2400" dirty="0"/>
              <a:t> </a:t>
            </a:r>
            <a:r>
              <a:rPr lang="en-US" sz="2400" dirty="0" err="1"/>
              <a:t>sau</a:t>
            </a:r>
            <a:r>
              <a:rPr lang="en-US" sz="2400" dirty="0"/>
              <a:t> </a:t>
            </a:r>
            <a:r>
              <a:rPr lang="en-US" sz="2400" dirty="0" err="1"/>
              <a:t>đầu</a:t>
            </a:r>
            <a:r>
              <a:rPr lang="en-US" sz="2400" dirty="0"/>
              <a:t> </a:t>
            </a:r>
            <a:r>
              <a:rPr lang="en-US" sz="2400" dirty="0" err="1"/>
              <a:t>tụy</a:t>
            </a:r>
            <a:r>
              <a:rPr lang="en-US" sz="2400" dirty="0"/>
              <a:t> </a:t>
            </a:r>
            <a:r>
              <a:rPr lang="en-US" sz="2400" dirty="0" err="1"/>
              <a:t>rồi</a:t>
            </a:r>
            <a:r>
              <a:rPr lang="en-US" sz="2400" dirty="0"/>
              <a:t> </a:t>
            </a:r>
            <a:r>
              <a:rPr lang="en-US" sz="2400" dirty="0" err="1"/>
              <a:t>đổ</a:t>
            </a:r>
            <a:r>
              <a:rPr lang="en-US" sz="2400" dirty="0"/>
              <a:t> </a:t>
            </a:r>
            <a:r>
              <a:rPr lang="en-US" sz="2400" dirty="0" err="1"/>
              <a:t>vào</a:t>
            </a:r>
            <a:r>
              <a:rPr lang="en-US" sz="2400" dirty="0"/>
              <a:t> </a:t>
            </a:r>
            <a:r>
              <a:rPr lang="en-US" sz="2400" i="1" dirty="0" err="1"/>
              <a:t>nhú</a:t>
            </a:r>
            <a:r>
              <a:rPr lang="en-US" sz="2400" i="1" dirty="0"/>
              <a:t> </a:t>
            </a:r>
            <a:r>
              <a:rPr lang="en-US" sz="2400" i="1" dirty="0" err="1"/>
              <a:t>tá</a:t>
            </a:r>
            <a:r>
              <a:rPr lang="en-US" sz="2400" i="1" dirty="0"/>
              <a:t> </a:t>
            </a:r>
            <a:r>
              <a:rPr lang="en-US" sz="2400" i="1" dirty="0" err="1"/>
              <a:t>lớn</a:t>
            </a:r>
            <a:endParaRPr lang="en-US" sz="2400" dirty="0"/>
          </a:p>
          <a:p>
            <a:pPr marL="0" indent="0">
              <a:lnSpc>
                <a:spcPct val="150000"/>
              </a:lnSpc>
              <a:buNone/>
            </a:pPr>
            <a:r>
              <a:rPr lang="vi-VN" sz="2400" dirty="0"/>
              <a:t>	Ống mật chủ dài khoảng 5 – 6cm, đường kính trung bình 5 – 6mm, nơi hẹp nhất khoảng 3mm (đoạn trong thành tá tràng).</a:t>
            </a:r>
          </a:p>
          <a:p>
            <a:pPr marL="0" indent="0" eaLnBrk="1" hangingPunct="1">
              <a:buNone/>
            </a:pPr>
            <a:endParaRPr lang="en-US" sz="2800" dirty="0">
              <a:latin typeface="VNI-Helve" charset="0"/>
            </a:endParaRPr>
          </a:p>
          <a:p>
            <a:pPr marL="0" indent="0" eaLnBrk="1" hangingPunct="1">
              <a:buNone/>
            </a:pPr>
            <a:r>
              <a:rPr lang="en-US" sz="2800" dirty="0">
                <a:latin typeface="VNI-Helve" charset="0"/>
              </a:rPr>
              <a:t>		</a:t>
            </a:r>
          </a:p>
          <a:p>
            <a:pPr marL="0" indent="0" eaLnBrk="1" hangingPunct="1">
              <a:buNone/>
            </a:pPr>
            <a:endParaRPr lang="en-US" sz="2800" dirty="0">
              <a:latin typeface="VNI-Helve" charset="0"/>
            </a:endParaRPr>
          </a:p>
        </p:txBody>
      </p:sp>
    </p:spTree>
    <p:extLst>
      <p:ext uri="{BB962C8B-B14F-4D97-AF65-F5344CB8AC3E}">
        <p14:creationId xmlns:p14="http://schemas.microsoft.com/office/powerpoint/2010/main" val="1037176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4"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5"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2D0A6587-608E-C844-9B25-74F25CF8F986}" type="slidenum">
              <a:rPr lang="en-US" smtClean="0">
                <a:latin typeface="Arial" charset="0"/>
              </a:rPr>
              <a:pPr>
                <a:defRPr/>
              </a:pPr>
              <a:t>56</a:t>
            </a:fld>
            <a:endParaRPr lang="en-US">
              <a:latin typeface="Arial" charset="0"/>
            </a:endParaRPr>
          </a:p>
        </p:txBody>
      </p:sp>
      <p:sp>
        <p:nvSpPr>
          <p:cNvPr id="46084" name="Rectangle 3"/>
          <p:cNvSpPr>
            <a:spLocks noGrp="1" noChangeArrowheads="1"/>
          </p:cNvSpPr>
          <p:nvPr>
            <p:ph type="body" idx="1"/>
          </p:nvPr>
        </p:nvSpPr>
        <p:spPr>
          <a:xfrm>
            <a:off x="457200" y="1219200"/>
            <a:ext cx="8229600" cy="5334000"/>
          </a:xfrm>
        </p:spPr>
        <p:txBody>
          <a:bodyPr/>
          <a:lstStyle/>
          <a:p>
            <a:pPr marL="0" indent="0">
              <a:lnSpc>
                <a:spcPct val="150000"/>
              </a:lnSpc>
              <a:buNone/>
            </a:pPr>
            <a:r>
              <a:rPr lang="vi-VN" sz="2400" dirty="0">
                <a:solidFill>
                  <a:schemeClr val="tx1"/>
                </a:solidFill>
              </a:rPr>
              <a:t>Ống mật chủ được mô tả thành 4 đoạn:</a:t>
            </a:r>
          </a:p>
          <a:p>
            <a:pPr marL="400050" lvl="1" indent="0">
              <a:lnSpc>
                <a:spcPct val="150000"/>
              </a:lnSpc>
              <a:buNone/>
            </a:pPr>
            <a:r>
              <a:rPr lang="en-US" sz="2400" dirty="0">
                <a:solidFill>
                  <a:schemeClr val="tx1"/>
                </a:solidFill>
              </a:rPr>
              <a:t>- </a:t>
            </a:r>
            <a:r>
              <a:rPr lang="en-US" sz="2400" dirty="0" err="1">
                <a:solidFill>
                  <a:schemeClr val="tx1"/>
                </a:solidFill>
              </a:rPr>
              <a:t>Đoạn</a:t>
            </a:r>
            <a:r>
              <a:rPr lang="en-US" sz="2400" dirty="0">
                <a:solidFill>
                  <a:schemeClr val="tx1"/>
                </a:solidFill>
              </a:rPr>
              <a:t> </a:t>
            </a:r>
            <a:r>
              <a:rPr lang="en-US" sz="2400" dirty="0" err="1">
                <a:solidFill>
                  <a:schemeClr val="tx1"/>
                </a:solidFill>
              </a:rPr>
              <a:t>trên</a:t>
            </a:r>
            <a:r>
              <a:rPr lang="en-US" sz="2400" dirty="0">
                <a:solidFill>
                  <a:schemeClr val="tx1"/>
                </a:solidFill>
              </a:rPr>
              <a:t> </a:t>
            </a:r>
            <a:r>
              <a:rPr lang="en-US" sz="2400" dirty="0" err="1">
                <a:solidFill>
                  <a:schemeClr val="tx1"/>
                </a:solidFill>
              </a:rPr>
              <a:t>tá</a:t>
            </a:r>
            <a:r>
              <a:rPr lang="en-US" sz="2400" dirty="0">
                <a:solidFill>
                  <a:schemeClr val="tx1"/>
                </a:solidFill>
              </a:rPr>
              <a:t> </a:t>
            </a:r>
            <a:r>
              <a:rPr lang="en-US" sz="2400" dirty="0" err="1">
                <a:solidFill>
                  <a:schemeClr val="tx1"/>
                </a:solidFill>
              </a:rPr>
              <a:t>tràng</a:t>
            </a:r>
            <a:r>
              <a:rPr lang="en-US" sz="2400" dirty="0">
                <a:solidFill>
                  <a:schemeClr val="tx1"/>
                </a:solidFill>
              </a:rPr>
              <a:t>: đi </a:t>
            </a:r>
            <a:r>
              <a:rPr lang="en-US" sz="2400" dirty="0" err="1">
                <a:solidFill>
                  <a:schemeClr val="tx1"/>
                </a:solidFill>
              </a:rPr>
              <a:t>trong</a:t>
            </a:r>
            <a:r>
              <a:rPr lang="en-US" sz="2400" dirty="0">
                <a:solidFill>
                  <a:schemeClr val="tx1"/>
                </a:solidFill>
              </a:rPr>
              <a:t> </a:t>
            </a:r>
            <a:r>
              <a:rPr lang="en-US" sz="2400" dirty="0" err="1">
                <a:solidFill>
                  <a:schemeClr val="tx1"/>
                </a:solidFill>
              </a:rPr>
              <a:t>cuống</a:t>
            </a:r>
            <a:r>
              <a:rPr lang="en-US" sz="2400" dirty="0">
                <a:solidFill>
                  <a:schemeClr val="tx1"/>
                </a:solidFill>
              </a:rPr>
              <a:t> </a:t>
            </a:r>
            <a:r>
              <a:rPr lang="en-US" sz="2400" dirty="0" err="1">
                <a:solidFill>
                  <a:schemeClr val="tx1"/>
                </a:solidFill>
              </a:rPr>
              <a:t>gan</a:t>
            </a:r>
            <a:r>
              <a:rPr lang="en-US" sz="2400" dirty="0">
                <a:solidFill>
                  <a:schemeClr val="tx1"/>
                </a:solidFill>
              </a:rPr>
              <a:t>, </a:t>
            </a:r>
            <a:r>
              <a:rPr lang="en-US" sz="2400" dirty="0" err="1">
                <a:solidFill>
                  <a:schemeClr val="tx1"/>
                </a:solidFill>
              </a:rPr>
              <a:t>bên</a:t>
            </a:r>
            <a:r>
              <a:rPr lang="en-US" sz="2400" dirty="0">
                <a:solidFill>
                  <a:schemeClr val="tx1"/>
                </a:solidFill>
              </a:rPr>
              <a:t> </a:t>
            </a:r>
            <a:r>
              <a:rPr lang="en-US" sz="2400" dirty="0" err="1">
                <a:solidFill>
                  <a:schemeClr val="tx1"/>
                </a:solidFill>
              </a:rPr>
              <a:t>trái</a:t>
            </a:r>
            <a:r>
              <a:rPr lang="en-US" sz="2400" dirty="0">
                <a:solidFill>
                  <a:schemeClr val="tx1"/>
                </a:solidFill>
              </a:rPr>
              <a:t> </a:t>
            </a:r>
            <a:r>
              <a:rPr lang="en-US" sz="2400" dirty="0" err="1">
                <a:solidFill>
                  <a:schemeClr val="tx1"/>
                </a:solidFill>
              </a:rPr>
              <a:t>là</a:t>
            </a:r>
            <a:r>
              <a:rPr lang="en-US" sz="2400" dirty="0">
                <a:solidFill>
                  <a:schemeClr val="tx1"/>
                </a:solidFill>
              </a:rPr>
              <a:t> ĐM </a:t>
            </a:r>
            <a:r>
              <a:rPr lang="en-US" sz="2400" dirty="0" err="1">
                <a:solidFill>
                  <a:schemeClr val="tx1"/>
                </a:solidFill>
              </a:rPr>
              <a:t>gan</a:t>
            </a:r>
            <a:r>
              <a:rPr lang="en-US" sz="2400" dirty="0">
                <a:solidFill>
                  <a:schemeClr val="tx1"/>
                </a:solidFill>
              </a:rPr>
              <a:t> </a:t>
            </a:r>
            <a:r>
              <a:rPr lang="en-US" sz="2400" dirty="0" err="1">
                <a:solidFill>
                  <a:schemeClr val="tx1"/>
                </a:solidFill>
              </a:rPr>
              <a:t>riêng</a:t>
            </a:r>
            <a:r>
              <a:rPr lang="en-US" sz="2400" dirty="0">
                <a:solidFill>
                  <a:schemeClr val="tx1"/>
                </a:solidFill>
              </a:rPr>
              <a:t>, </a:t>
            </a:r>
            <a:r>
              <a:rPr lang="en-US" sz="2400" dirty="0" err="1">
                <a:solidFill>
                  <a:schemeClr val="tx1"/>
                </a:solidFill>
              </a:rPr>
              <a:t>phía</a:t>
            </a:r>
            <a:r>
              <a:rPr lang="en-US" sz="2400" dirty="0">
                <a:solidFill>
                  <a:schemeClr val="tx1"/>
                </a:solidFill>
              </a:rPr>
              <a:t> </a:t>
            </a:r>
            <a:r>
              <a:rPr lang="en-US" sz="2400" dirty="0" err="1">
                <a:solidFill>
                  <a:schemeClr val="tx1"/>
                </a:solidFill>
              </a:rPr>
              <a:t>sau</a:t>
            </a:r>
            <a:r>
              <a:rPr lang="en-US" sz="2400" dirty="0">
                <a:solidFill>
                  <a:schemeClr val="tx1"/>
                </a:solidFill>
              </a:rPr>
              <a:t> </a:t>
            </a:r>
            <a:r>
              <a:rPr lang="en-US" sz="2400" dirty="0" err="1">
                <a:solidFill>
                  <a:schemeClr val="tx1"/>
                </a:solidFill>
              </a:rPr>
              <a:t>là</a:t>
            </a:r>
            <a:r>
              <a:rPr lang="en-US" sz="2400" dirty="0">
                <a:solidFill>
                  <a:schemeClr val="tx1"/>
                </a:solidFill>
              </a:rPr>
              <a:t> TM </a:t>
            </a:r>
            <a:r>
              <a:rPr lang="en-US" sz="2400" dirty="0" err="1">
                <a:solidFill>
                  <a:schemeClr val="tx1"/>
                </a:solidFill>
              </a:rPr>
              <a:t>cửa</a:t>
            </a:r>
            <a:r>
              <a:rPr lang="en-US" sz="2400" dirty="0">
                <a:solidFill>
                  <a:schemeClr val="tx1"/>
                </a:solidFill>
              </a:rPr>
              <a:t>.</a:t>
            </a:r>
          </a:p>
          <a:p>
            <a:pPr marL="400050" lvl="1" indent="0">
              <a:lnSpc>
                <a:spcPct val="150000"/>
              </a:lnSpc>
              <a:buNone/>
            </a:pPr>
            <a:r>
              <a:rPr lang="en-US" sz="2400" dirty="0">
                <a:solidFill>
                  <a:schemeClr val="tx1"/>
                </a:solidFill>
              </a:rPr>
              <a:t>- </a:t>
            </a:r>
            <a:r>
              <a:rPr lang="en-US" sz="2400" dirty="0" err="1">
                <a:solidFill>
                  <a:schemeClr val="tx1"/>
                </a:solidFill>
              </a:rPr>
              <a:t>Đoạn</a:t>
            </a:r>
            <a:r>
              <a:rPr lang="en-US" sz="2400" dirty="0">
                <a:solidFill>
                  <a:schemeClr val="tx1"/>
                </a:solidFill>
              </a:rPr>
              <a:t> </a:t>
            </a:r>
            <a:r>
              <a:rPr lang="en-US" sz="2400" dirty="0" err="1">
                <a:solidFill>
                  <a:schemeClr val="tx1"/>
                </a:solidFill>
              </a:rPr>
              <a:t>sau</a:t>
            </a:r>
            <a:r>
              <a:rPr lang="en-US" sz="2400" dirty="0">
                <a:solidFill>
                  <a:schemeClr val="tx1"/>
                </a:solidFill>
              </a:rPr>
              <a:t> </a:t>
            </a:r>
            <a:r>
              <a:rPr lang="en-US" sz="2400" dirty="0" err="1">
                <a:solidFill>
                  <a:schemeClr val="tx1"/>
                </a:solidFill>
              </a:rPr>
              <a:t>tá</a:t>
            </a:r>
            <a:r>
              <a:rPr lang="en-US" sz="2400" dirty="0">
                <a:solidFill>
                  <a:schemeClr val="tx1"/>
                </a:solidFill>
              </a:rPr>
              <a:t> </a:t>
            </a:r>
            <a:r>
              <a:rPr lang="en-US" sz="2400" dirty="0" err="1">
                <a:solidFill>
                  <a:schemeClr val="tx1"/>
                </a:solidFill>
              </a:rPr>
              <a:t>tràng</a:t>
            </a:r>
            <a:r>
              <a:rPr lang="en-US" sz="2400" dirty="0">
                <a:solidFill>
                  <a:schemeClr val="tx1"/>
                </a:solidFill>
              </a:rPr>
              <a:t>: Phía sau D1 (phần trên) tá tràng.</a:t>
            </a:r>
          </a:p>
          <a:p>
            <a:pPr marL="400050" lvl="1" indent="0">
              <a:lnSpc>
                <a:spcPct val="150000"/>
              </a:lnSpc>
              <a:buNone/>
            </a:pPr>
            <a:r>
              <a:rPr lang="en-US" sz="2400" dirty="0">
                <a:solidFill>
                  <a:schemeClr val="tx1"/>
                </a:solidFill>
              </a:rPr>
              <a:t>- </a:t>
            </a:r>
            <a:r>
              <a:rPr lang="en-US" sz="2400" dirty="0" err="1">
                <a:solidFill>
                  <a:schemeClr val="tx1"/>
                </a:solidFill>
              </a:rPr>
              <a:t>Đoạn</a:t>
            </a:r>
            <a:r>
              <a:rPr lang="en-US" sz="2400" dirty="0">
                <a:solidFill>
                  <a:schemeClr val="tx1"/>
                </a:solidFill>
              </a:rPr>
              <a:t> </a:t>
            </a:r>
            <a:r>
              <a:rPr lang="en-US" sz="2400" dirty="0" err="1">
                <a:solidFill>
                  <a:schemeClr val="tx1"/>
                </a:solidFill>
              </a:rPr>
              <a:t>sau</a:t>
            </a:r>
            <a:r>
              <a:rPr lang="en-US" sz="2400" dirty="0">
                <a:solidFill>
                  <a:schemeClr val="tx1"/>
                </a:solidFill>
              </a:rPr>
              <a:t> </a:t>
            </a:r>
            <a:r>
              <a:rPr lang="en-US" sz="2400" dirty="0" err="1">
                <a:solidFill>
                  <a:schemeClr val="tx1"/>
                </a:solidFill>
              </a:rPr>
              <a:t>tụy</a:t>
            </a:r>
            <a:endParaRPr lang="en-US" sz="2400" dirty="0">
              <a:solidFill>
                <a:schemeClr val="tx1"/>
              </a:solidFill>
            </a:endParaRPr>
          </a:p>
          <a:p>
            <a:pPr marL="400050" lvl="1" indent="0">
              <a:lnSpc>
                <a:spcPct val="150000"/>
              </a:lnSpc>
              <a:buNone/>
            </a:pPr>
            <a:r>
              <a:rPr lang="en-US" sz="2400" dirty="0">
                <a:solidFill>
                  <a:schemeClr val="tx1"/>
                </a:solidFill>
              </a:rPr>
              <a:t>- </a:t>
            </a:r>
            <a:r>
              <a:rPr lang="en-US" sz="2400" dirty="0" err="1">
                <a:solidFill>
                  <a:schemeClr val="tx1"/>
                </a:solidFill>
              </a:rPr>
              <a:t>Đoạn</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thành</a:t>
            </a:r>
            <a:r>
              <a:rPr lang="en-US" sz="2400" dirty="0">
                <a:solidFill>
                  <a:schemeClr val="tx1"/>
                </a:solidFill>
              </a:rPr>
              <a:t> </a:t>
            </a:r>
            <a:r>
              <a:rPr lang="en-US" sz="2400" dirty="0" err="1">
                <a:solidFill>
                  <a:schemeClr val="tx1"/>
                </a:solidFill>
              </a:rPr>
              <a:t>tá</a:t>
            </a:r>
            <a:r>
              <a:rPr lang="en-US" sz="2400" dirty="0">
                <a:solidFill>
                  <a:schemeClr val="tx1"/>
                </a:solidFill>
              </a:rPr>
              <a:t> </a:t>
            </a:r>
            <a:r>
              <a:rPr lang="en-US" sz="2400" dirty="0" err="1">
                <a:solidFill>
                  <a:schemeClr val="tx1"/>
                </a:solidFill>
              </a:rPr>
              <a:t>tràng</a:t>
            </a:r>
            <a:r>
              <a:rPr lang="en-US" sz="2400" dirty="0">
                <a:solidFill>
                  <a:schemeClr val="tx1"/>
                </a:solidFill>
              </a:rPr>
              <a:t>: </a:t>
            </a:r>
            <a:r>
              <a:rPr lang="en-US" sz="2400" dirty="0" err="1">
                <a:solidFill>
                  <a:schemeClr val="tx1"/>
                </a:solidFill>
              </a:rPr>
              <a:t>hẹp</a:t>
            </a:r>
            <a:r>
              <a:rPr lang="en-US" sz="2400" dirty="0">
                <a:solidFill>
                  <a:schemeClr val="tx1"/>
                </a:solidFill>
              </a:rPr>
              <a:t> </a:t>
            </a:r>
            <a:r>
              <a:rPr lang="en-US" sz="2400" dirty="0" err="1">
                <a:solidFill>
                  <a:schemeClr val="tx1"/>
                </a:solidFill>
              </a:rPr>
              <a:t>nhất</a:t>
            </a:r>
            <a:r>
              <a:rPr lang="en-US" sz="2400" dirty="0">
                <a:solidFill>
                  <a:schemeClr val="tx1"/>
                </a:solidFill>
              </a:rPr>
              <a:t> </a:t>
            </a:r>
          </a:p>
        </p:txBody>
      </p:sp>
    </p:spTree>
    <p:extLst>
      <p:ext uri="{BB962C8B-B14F-4D97-AF65-F5344CB8AC3E}">
        <p14:creationId xmlns:p14="http://schemas.microsoft.com/office/powerpoint/2010/main" val="334334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6"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7"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6A2A88A8-876B-FE4F-AD9E-931996A8F9BC}" type="slidenum">
              <a:rPr lang="en-US" smtClean="0">
                <a:latin typeface="Arial" charset="0"/>
              </a:rPr>
              <a:pPr>
                <a:defRPr/>
              </a:pPr>
              <a:t>57</a:t>
            </a:fld>
            <a:endParaRPr lang="en-US">
              <a:latin typeface="Arial" charset="0"/>
            </a:endParaRPr>
          </a:p>
        </p:txBody>
      </p:sp>
      <p:pic>
        <p:nvPicPr>
          <p:cNvPr id="47108" name="Picture 4" descr="gan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3214688"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661" name="Picture 5" descr="tatuy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36975" y="838200"/>
            <a:ext cx="5102225" cy="363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110" name="Rectangle 6"/>
          <p:cNvSpPr>
            <a:spLocks noGrp="1" noChangeArrowheads="1"/>
          </p:cNvSpPr>
          <p:nvPr>
            <p:ph type="body" idx="1"/>
          </p:nvPr>
        </p:nvSpPr>
        <p:spPr/>
        <p:txBody>
          <a:bodyPr/>
          <a:lstStyle/>
          <a:p>
            <a:pPr eaLnBrk="1" hangingPunct="1"/>
            <a:endParaRPr lang="en-US">
              <a:latin typeface="VNI-Helve" charset="0"/>
            </a:endParaRPr>
          </a:p>
        </p:txBody>
      </p:sp>
    </p:spTree>
    <p:extLst>
      <p:ext uri="{BB962C8B-B14F-4D97-AF65-F5344CB8AC3E}">
        <p14:creationId xmlns:p14="http://schemas.microsoft.com/office/powerpoint/2010/main" val="2820476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circle(out)">
                                      <p:cBhvr>
                                        <p:cTn id="7" dur="20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13"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Apple Chancery" panose="03020702040506060504" pitchFamily="66" charset="-79"/>
            </a:endParaRPr>
          </a:p>
        </p:txBody>
      </p:sp>
      <p:sp>
        <p:nvSpPr>
          <p:cNvPr id="14"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6F45DFBD-F1FF-C74B-A4E5-32719950945F}" type="slidenum">
              <a:rPr lang="en-US" smtClean="0">
                <a:latin typeface="Arial" charset="0"/>
              </a:rPr>
              <a:pPr>
                <a:defRPr/>
              </a:pPr>
              <a:t>58</a:t>
            </a:fld>
            <a:endParaRPr lang="en-US">
              <a:latin typeface="Arial" charset="0"/>
            </a:endParaRPr>
          </a:p>
        </p:txBody>
      </p:sp>
      <p:pic>
        <p:nvPicPr>
          <p:cNvPr id="74755" name="Picture 3" descr="tatuy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52763" y="609600"/>
            <a:ext cx="3424237" cy="3962400"/>
          </a:xfrm>
          <a:noFill/>
        </p:spPr>
      </p:pic>
      <p:sp>
        <p:nvSpPr>
          <p:cNvPr id="74756" name="Text Box 4"/>
          <p:cNvSpPr txBox="1">
            <a:spLocks noChangeArrowheads="1"/>
          </p:cNvSpPr>
          <p:nvPr/>
        </p:nvSpPr>
        <p:spPr bwMode="auto">
          <a:xfrm>
            <a:off x="685800" y="2190690"/>
            <a:ext cx="19812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r">
              <a:spcBef>
                <a:spcPct val="50000"/>
              </a:spcBef>
            </a:pPr>
            <a:r>
              <a:rPr lang="en-US" sz="2000">
                <a:latin typeface="VNI-Helve" charset="0"/>
              </a:rPr>
              <a:t>Thành tá tràng</a:t>
            </a:r>
          </a:p>
        </p:txBody>
      </p:sp>
      <p:sp>
        <p:nvSpPr>
          <p:cNvPr id="74757" name="Line 5"/>
          <p:cNvSpPr>
            <a:spLocks noChangeShapeType="1"/>
          </p:cNvSpPr>
          <p:nvPr/>
        </p:nvSpPr>
        <p:spPr bwMode="auto">
          <a:xfrm>
            <a:off x="2590800" y="2438400"/>
            <a:ext cx="1219200" cy="0"/>
          </a:xfrm>
          <a:prstGeom prst="line">
            <a:avLst/>
          </a:prstGeom>
          <a:noFill/>
          <a:ln w="38100">
            <a:solidFill>
              <a:srgbClr val="66FF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4758" name="Text Box 6"/>
          <p:cNvSpPr txBox="1">
            <a:spLocks noChangeArrowheads="1"/>
          </p:cNvSpPr>
          <p:nvPr/>
        </p:nvSpPr>
        <p:spPr bwMode="auto">
          <a:xfrm>
            <a:off x="6858000" y="590490"/>
            <a:ext cx="1905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r>
              <a:rPr lang="en-US" sz="2000">
                <a:latin typeface="Arial" panose="020B0604020202020204" pitchFamily="34" charset="0"/>
                <a:cs typeface="Arial" panose="020B0604020202020204" pitchFamily="34" charset="0"/>
              </a:rPr>
              <a:t>Ống mật chủ</a:t>
            </a:r>
          </a:p>
        </p:txBody>
      </p:sp>
      <p:sp>
        <p:nvSpPr>
          <p:cNvPr id="74759" name="Line 7"/>
          <p:cNvSpPr>
            <a:spLocks noChangeShapeType="1"/>
          </p:cNvSpPr>
          <p:nvPr/>
        </p:nvSpPr>
        <p:spPr bwMode="auto">
          <a:xfrm flipH="1">
            <a:off x="5867400" y="914400"/>
            <a:ext cx="1143000" cy="152400"/>
          </a:xfrm>
          <a:prstGeom prst="line">
            <a:avLst/>
          </a:prstGeom>
          <a:noFill/>
          <a:ln w="38100">
            <a:solidFill>
              <a:srgbClr val="66FF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4760" name="Text Box 8"/>
          <p:cNvSpPr txBox="1">
            <a:spLocks noChangeArrowheads="1"/>
          </p:cNvSpPr>
          <p:nvPr/>
        </p:nvSpPr>
        <p:spPr bwMode="auto">
          <a:xfrm>
            <a:off x="6700837" y="3166382"/>
            <a:ext cx="1905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r>
              <a:rPr lang="en-US" sz="2000">
                <a:latin typeface="VNI-Helve" charset="0"/>
              </a:rPr>
              <a:t>Ống tuỵ chính</a:t>
            </a:r>
          </a:p>
        </p:txBody>
      </p:sp>
      <p:sp>
        <p:nvSpPr>
          <p:cNvPr id="74761" name="Line 9"/>
          <p:cNvSpPr>
            <a:spLocks noChangeShapeType="1"/>
          </p:cNvSpPr>
          <p:nvPr/>
        </p:nvSpPr>
        <p:spPr bwMode="auto">
          <a:xfrm flipH="1" flipV="1">
            <a:off x="5943600" y="2362200"/>
            <a:ext cx="990600" cy="838200"/>
          </a:xfrm>
          <a:prstGeom prst="line">
            <a:avLst/>
          </a:prstGeom>
          <a:noFill/>
          <a:ln w="38100">
            <a:solidFill>
              <a:srgbClr val="66FF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4762" name="Text Box 10"/>
          <p:cNvSpPr txBox="1">
            <a:spLocks noChangeArrowheads="1"/>
          </p:cNvSpPr>
          <p:nvPr/>
        </p:nvSpPr>
        <p:spPr bwMode="auto">
          <a:xfrm>
            <a:off x="6705600" y="4038600"/>
            <a:ext cx="190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50000"/>
              </a:spcBef>
            </a:pPr>
            <a:r>
              <a:rPr lang="en-US" sz="2000">
                <a:latin typeface="VNI-Helve" charset="0"/>
              </a:rPr>
              <a:t>Cơ vòng Oddi</a:t>
            </a:r>
          </a:p>
        </p:txBody>
      </p:sp>
      <p:sp>
        <p:nvSpPr>
          <p:cNvPr id="74763" name="Line 11"/>
          <p:cNvSpPr>
            <a:spLocks noChangeShapeType="1"/>
          </p:cNvSpPr>
          <p:nvPr/>
        </p:nvSpPr>
        <p:spPr bwMode="auto">
          <a:xfrm flipH="1" flipV="1">
            <a:off x="4876800" y="3505200"/>
            <a:ext cx="1905000" cy="762000"/>
          </a:xfrm>
          <a:prstGeom prst="line">
            <a:avLst/>
          </a:prstGeom>
          <a:noFill/>
          <a:ln w="38100">
            <a:solidFill>
              <a:srgbClr val="66FF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29303883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ox(out)">
                                      <p:cBhvr>
                                        <p:cTn id="7" dur="1000"/>
                                        <p:tgtEl>
                                          <p:spTgt spid="74755"/>
                                        </p:tgtEl>
                                      </p:cBhvr>
                                    </p:animEffect>
                                  </p:childTnLst>
                                </p:cTn>
                              </p:par>
                            </p:childTnLst>
                          </p:cTn>
                        </p:par>
                        <p:par>
                          <p:cTn id="8" fill="hold" nodeType="afterGroup">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74756"/>
                                        </p:tgtEl>
                                        <p:attrNameLst>
                                          <p:attrName>style.visibility</p:attrName>
                                        </p:attrNameLst>
                                      </p:cBhvr>
                                      <p:to>
                                        <p:strVal val="visible"/>
                                      </p:to>
                                    </p:set>
                                    <p:animEffect transition="in" filter="box(in)">
                                      <p:cBhvr>
                                        <p:cTn id="11" dur="1000"/>
                                        <p:tgtEl>
                                          <p:spTgt spid="74756"/>
                                        </p:tgtEl>
                                      </p:cBhvr>
                                    </p:animEffect>
                                  </p:childTnLst>
                                </p:cTn>
                              </p:par>
                            </p:childTnLst>
                          </p:cTn>
                        </p:par>
                        <p:par>
                          <p:cTn id="12" fill="hold" nodeType="afterGroup">
                            <p:stCondLst>
                              <p:cond delay="2000"/>
                            </p:stCondLst>
                            <p:childTnLst>
                              <p:par>
                                <p:cTn id="13" presetID="4" presetClass="entr" presetSubtype="16" fill="hold" grpId="0" nodeType="afterEffect">
                                  <p:stCondLst>
                                    <p:cond delay="0"/>
                                  </p:stCondLst>
                                  <p:childTnLst>
                                    <p:set>
                                      <p:cBhvr>
                                        <p:cTn id="14" dur="1" fill="hold">
                                          <p:stCondLst>
                                            <p:cond delay="0"/>
                                          </p:stCondLst>
                                        </p:cTn>
                                        <p:tgtEl>
                                          <p:spTgt spid="74757"/>
                                        </p:tgtEl>
                                        <p:attrNameLst>
                                          <p:attrName>style.visibility</p:attrName>
                                        </p:attrNameLst>
                                      </p:cBhvr>
                                      <p:to>
                                        <p:strVal val="visible"/>
                                      </p:to>
                                    </p:set>
                                    <p:animEffect transition="in" filter="box(in)">
                                      <p:cBhvr>
                                        <p:cTn id="15" dur="1000"/>
                                        <p:tgtEl>
                                          <p:spTgt spid="747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4760"/>
                                        </p:tgtEl>
                                        <p:attrNameLst>
                                          <p:attrName>style.visibility</p:attrName>
                                        </p:attrNameLst>
                                      </p:cBhvr>
                                      <p:to>
                                        <p:strVal val="visible"/>
                                      </p:to>
                                    </p:set>
                                    <p:animEffect transition="in" filter="box(in)">
                                      <p:cBhvr>
                                        <p:cTn id="20" dur="1000"/>
                                        <p:tgtEl>
                                          <p:spTgt spid="7476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74761"/>
                                        </p:tgtEl>
                                        <p:attrNameLst>
                                          <p:attrName>style.visibility</p:attrName>
                                        </p:attrNameLst>
                                      </p:cBhvr>
                                      <p:to>
                                        <p:strVal val="visible"/>
                                      </p:to>
                                    </p:set>
                                    <p:animEffect transition="in" filter="box(in)">
                                      <p:cBhvr>
                                        <p:cTn id="23" dur="1000"/>
                                        <p:tgtEl>
                                          <p:spTgt spid="747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4758"/>
                                        </p:tgtEl>
                                        <p:attrNameLst>
                                          <p:attrName>style.visibility</p:attrName>
                                        </p:attrNameLst>
                                      </p:cBhvr>
                                      <p:to>
                                        <p:strVal val="visible"/>
                                      </p:to>
                                    </p:set>
                                    <p:animEffect transition="in" filter="box(in)">
                                      <p:cBhvr>
                                        <p:cTn id="28" dur="1000"/>
                                        <p:tgtEl>
                                          <p:spTgt spid="7475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4759"/>
                                        </p:tgtEl>
                                        <p:attrNameLst>
                                          <p:attrName>style.visibility</p:attrName>
                                        </p:attrNameLst>
                                      </p:cBhvr>
                                      <p:to>
                                        <p:strVal val="visible"/>
                                      </p:to>
                                    </p:set>
                                    <p:animEffect transition="in" filter="box(in)">
                                      <p:cBhvr>
                                        <p:cTn id="31" dur="1000"/>
                                        <p:tgtEl>
                                          <p:spTgt spid="747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74762"/>
                                        </p:tgtEl>
                                        <p:attrNameLst>
                                          <p:attrName>style.visibility</p:attrName>
                                        </p:attrNameLst>
                                      </p:cBhvr>
                                      <p:to>
                                        <p:strVal val="visible"/>
                                      </p:to>
                                    </p:set>
                                    <p:animEffect transition="in" filter="box(out)">
                                      <p:cBhvr>
                                        <p:cTn id="36" dur="1000"/>
                                        <p:tgtEl>
                                          <p:spTgt spid="74762"/>
                                        </p:tgtEl>
                                      </p:cBhvr>
                                    </p:animEffect>
                                  </p:childTnLst>
                                </p:cTn>
                              </p:par>
                              <p:par>
                                <p:cTn id="37" presetID="4" presetClass="entr" presetSubtype="32" fill="hold" grpId="0" nodeType="withEffect">
                                  <p:stCondLst>
                                    <p:cond delay="0"/>
                                  </p:stCondLst>
                                  <p:childTnLst>
                                    <p:set>
                                      <p:cBhvr>
                                        <p:cTn id="38" dur="1" fill="hold">
                                          <p:stCondLst>
                                            <p:cond delay="0"/>
                                          </p:stCondLst>
                                        </p:cTn>
                                        <p:tgtEl>
                                          <p:spTgt spid="74763"/>
                                        </p:tgtEl>
                                        <p:attrNameLst>
                                          <p:attrName>style.visibility</p:attrName>
                                        </p:attrNameLst>
                                      </p:cBhvr>
                                      <p:to>
                                        <p:strVal val="visible"/>
                                      </p:to>
                                    </p:set>
                                    <p:animEffect transition="in" filter="box(out)">
                                      <p:cBhvr>
                                        <p:cTn id="39" dur="1000"/>
                                        <p:tgtEl>
                                          <p:spTgt spid="7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animBg="1"/>
      <p:bldP spid="74758" grpId="0"/>
      <p:bldP spid="74759" grpId="0" animBg="1"/>
      <p:bldP spid="74760" grpId="0"/>
      <p:bldP spid="74761" grpId="0" animBg="1"/>
      <p:bldP spid="74762" grpId="0"/>
      <p:bldP spid="7476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4"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5"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A973B7C0-D5B5-E44C-A734-8D009164F424}" type="slidenum">
              <a:rPr lang="en-US" smtClean="0">
                <a:latin typeface="Arial" charset="0"/>
              </a:rPr>
              <a:pPr>
                <a:defRPr/>
              </a:pPr>
              <a:t>59</a:t>
            </a:fld>
            <a:endParaRPr lang="en-US">
              <a:latin typeface="Arial" charset="0"/>
            </a:endParaRPr>
          </a:p>
        </p:txBody>
      </p:sp>
      <p:sp>
        <p:nvSpPr>
          <p:cNvPr id="62467" name="Rectangle 3"/>
          <p:cNvSpPr>
            <a:spLocks noGrp="1" noChangeArrowheads="1"/>
          </p:cNvSpPr>
          <p:nvPr>
            <p:ph type="body" idx="1"/>
          </p:nvPr>
        </p:nvSpPr>
        <p:spPr>
          <a:xfrm>
            <a:off x="446314" y="685800"/>
            <a:ext cx="8305800" cy="5128532"/>
          </a:xfrm>
        </p:spPr>
        <p:txBody>
          <a:bodyPr/>
          <a:lstStyle/>
          <a:p>
            <a:pPr marL="0" indent="0">
              <a:buNone/>
            </a:pPr>
            <a:r>
              <a:rPr lang="en-US" sz="2400" dirty="0">
                <a:solidFill>
                  <a:srgbClr val="FFFF00"/>
                </a:solidFill>
              </a:rPr>
              <a:t>Túi mật</a:t>
            </a:r>
          </a:p>
          <a:p>
            <a:pPr marL="400050" lvl="1" indent="0">
              <a:lnSpc>
                <a:spcPct val="150000"/>
              </a:lnSpc>
              <a:buNone/>
            </a:pPr>
            <a:r>
              <a:rPr lang="en-US" sz="2400" dirty="0" err="1">
                <a:solidFill>
                  <a:schemeClr val="tx1"/>
                </a:solidFill>
              </a:rPr>
              <a:t>Cô</a:t>
            </a:r>
            <a:r>
              <a:rPr lang="en-US" sz="2400" dirty="0">
                <a:solidFill>
                  <a:schemeClr val="tx1"/>
                </a:solidFill>
              </a:rPr>
              <a:t> </a:t>
            </a:r>
            <a:r>
              <a:rPr lang="en-US" sz="2400" dirty="0" err="1">
                <a:solidFill>
                  <a:schemeClr val="tx1"/>
                </a:solidFill>
              </a:rPr>
              <a:t>đặc</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dự</a:t>
            </a:r>
            <a:r>
              <a:rPr lang="en-US" sz="2400" dirty="0">
                <a:solidFill>
                  <a:schemeClr val="tx1"/>
                </a:solidFill>
              </a:rPr>
              <a:t> </a:t>
            </a:r>
            <a:r>
              <a:rPr lang="en-US" sz="2400" dirty="0" err="1">
                <a:solidFill>
                  <a:schemeClr val="tx1"/>
                </a:solidFill>
              </a:rPr>
              <a:t>trữ</a:t>
            </a:r>
            <a:r>
              <a:rPr lang="en-US" sz="2400" dirty="0">
                <a:solidFill>
                  <a:schemeClr val="tx1"/>
                </a:solidFill>
              </a:rPr>
              <a:t> </a:t>
            </a:r>
            <a:r>
              <a:rPr lang="en-US" sz="2400" dirty="0" err="1">
                <a:solidFill>
                  <a:schemeClr val="tx1"/>
                </a:solidFill>
              </a:rPr>
              <a:t>mật</a:t>
            </a:r>
            <a:r>
              <a:rPr lang="en-US" sz="2400" dirty="0">
                <a:solidFill>
                  <a:schemeClr val="tx1"/>
                </a:solidFill>
              </a:rPr>
              <a:t>.</a:t>
            </a:r>
          </a:p>
          <a:p>
            <a:pPr marL="400050" lvl="1" indent="0">
              <a:lnSpc>
                <a:spcPct val="150000"/>
              </a:lnSpc>
              <a:buNone/>
            </a:pPr>
            <a:r>
              <a:rPr lang="vi-VN" sz="2400" dirty="0">
                <a:solidFill>
                  <a:schemeClr val="tx1"/>
                </a:solidFill>
              </a:rPr>
              <a:t>Nằm trong hố túi mật (giường túi mật). Hố túi mật không có phúc mạc phủ.</a:t>
            </a:r>
          </a:p>
          <a:p>
            <a:pPr marL="0" indent="0">
              <a:lnSpc>
                <a:spcPct val="150000"/>
              </a:lnSpc>
              <a:buNone/>
            </a:pPr>
            <a:r>
              <a:rPr lang="en-US" sz="2400" dirty="0">
                <a:solidFill>
                  <a:srgbClr val="FFFF00"/>
                </a:solidFill>
              </a:rPr>
              <a:t>Ống túi mật</a:t>
            </a:r>
          </a:p>
          <a:p>
            <a:pPr marL="0" indent="0">
              <a:lnSpc>
                <a:spcPct val="150000"/>
              </a:lnSpc>
              <a:buNone/>
            </a:pPr>
            <a:r>
              <a:rPr lang="en-US" sz="2400" dirty="0"/>
              <a:t>      Nối túi mật với </a:t>
            </a:r>
            <a:r>
              <a:rPr lang="en-US" sz="2400" dirty="0" err="1"/>
              <a:t>ống</a:t>
            </a:r>
            <a:r>
              <a:rPr lang="en-US" sz="2400" dirty="0"/>
              <a:t> </a:t>
            </a:r>
            <a:r>
              <a:rPr lang="en-US" sz="2400" dirty="0" err="1"/>
              <a:t>mật</a:t>
            </a:r>
            <a:r>
              <a:rPr lang="en-US" sz="2400" dirty="0"/>
              <a:t> </a:t>
            </a:r>
            <a:r>
              <a:rPr lang="en-US" sz="2400" dirty="0" err="1"/>
              <a:t>chủ</a:t>
            </a:r>
            <a:endParaRPr lang="en-US" sz="2400" dirty="0"/>
          </a:p>
          <a:p>
            <a:pPr marL="0" indent="0">
              <a:lnSpc>
                <a:spcPct val="150000"/>
              </a:lnSpc>
              <a:buNone/>
            </a:pPr>
            <a:endParaRPr lang="vi-VN" sz="2400" dirty="0">
              <a:solidFill>
                <a:schemeClr val="tx1"/>
              </a:solidFill>
            </a:endParaRPr>
          </a:p>
          <a:p>
            <a:pPr marL="0" indent="0" eaLnBrk="1" hangingPunct="1">
              <a:lnSpc>
                <a:spcPct val="110000"/>
              </a:lnSpc>
              <a:buNone/>
            </a:pPr>
            <a:r>
              <a:rPr lang="en-US" sz="2400" dirty="0">
                <a:solidFill>
                  <a:schemeClr val="tx1"/>
                </a:solidFill>
                <a:latin typeface="VNI-Helve" charset="0"/>
              </a:rPr>
              <a:t>	</a:t>
            </a:r>
          </a:p>
        </p:txBody>
      </p:sp>
    </p:spTree>
    <p:extLst>
      <p:ext uri="{BB962C8B-B14F-4D97-AF65-F5344CB8AC3E}">
        <p14:creationId xmlns:p14="http://schemas.microsoft.com/office/powerpoint/2010/main" val="738521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0"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50913"/>
            <a:ext cx="6019800" cy="4891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0EA5EB70-C69F-FA4E-8809-A2E5773EC35F}" type="slidenum">
              <a:rPr lang="en-US" smtClean="0"/>
              <a:pPr eaLnBrk="1" hangingPunct="1">
                <a:defRPr/>
              </a:pPr>
              <a:t>6</a:t>
            </a:fld>
            <a:endParaRPr lang="en-US"/>
          </a:p>
        </p:txBody>
      </p:sp>
      <p:sp>
        <p:nvSpPr>
          <p:cNvPr id="9" name="TextBox 8"/>
          <p:cNvSpPr txBox="1"/>
          <p:nvPr/>
        </p:nvSpPr>
        <p:spPr>
          <a:xfrm>
            <a:off x="4800600" y="990600"/>
            <a:ext cx="1828800" cy="369888"/>
          </a:xfrm>
          <a:prstGeom prst="rect">
            <a:avLst/>
          </a:prstGeom>
          <a:noFill/>
          <a:ln>
            <a:noFill/>
          </a:ln>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Khuyết</a:t>
            </a:r>
            <a:r>
              <a:rPr lang="en-US" dirty="0">
                <a:solidFill>
                  <a:schemeClr val="bg1">
                    <a:lumMod val="60000"/>
                    <a:lumOff val="40000"/>
                  </a:schemeClr>
                </a:solidFill>
                <a:latin typeface="Tahoma" pitchFamily="34" charset="0"/>
                <a:ea typeface="+mn-ea"/>
                <a:cs typeface="Arial" charset="0"/>
              </a:rPr>
              <a:t> </a:t>
            </a:r>
            <a:r>
              <a:rPr lang="en-US" dirty="0" err="1">
                <a:solidFill>
                  <a:schemeClr val="bg1">
                    <a:lumMod val="60000"/>
                    <a:lumOff val="40000"/>
                  </a:schemeClr>
                </a:solidFill>
                <a:latin typeface="Tahoma" pitchFamily="34" charset="0"/>
                <a:ea typeface="+mn-ea"/>
                <a:cs typeface="Arial" charset="0"/>
              </a:rPr>
              <a:t>tâm</a:t>
            </a:r>
            <a:r>
              <a:rPr lang="en-US" dirty="0">
                <a:solidFill>
                  <a:schemeClr val="bg1">
                    <a:lumMod val="60000"/>
                    <a:lumOff val="40000"/>
                  </a:schemeClr>
                </a:solidFill>
                <a:latin typeface="Tahoma" pitchFamily="34" charset="0"/>
                <a:ea typeface="+mn-ea"/>
                <a:cs typeface="Arial" charset="0"/>
              </a:rPr>
              <a:t> vị</a:t>
            </a:r>
          </a:p>
        </p:txBody>
      </p:sp>
      <p:cxnSp>
        <p:nvCxnSpPr>
          <p:cNvPr id="13" name="Straight Connector 12"/>
          <p:cNvCxnSpPr/>
          <p:nvPr/>
        </p:nvCxnSpPr>
        <p:spPr>
          <a:xfrm rot="5400000">
            <a:off x="5227638" y="1847850"/>
            <a:ext cx="1001712"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26113" y="2362200"/>
            <a:ext cx="1600200" cy="1588"/>
          </a:xfrm>
          <a:prstGeom prst="line">
            <a:avLst/>
          </a:prstGeom>
          <a:ln w="381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6000" y="1905000"/>
            <a:ext cx="1066800" cy="369888"/>
          </a:xfrm>
          <a:prstGeom prst="rect">
            <a:avLst/>
          </a:prstGeom>
          <a:noFill/>
          <a:ln>
            <a:noFill/>
          </a:ln>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Đáy</a:t>
            </a:r>
            <a:r>
              <a:rPr lang="en-US" dirty="0">
                <a:solidFill>
                  <a:schemeClr val="bg1">
                    <a:lumMod val="60000"/>
                    <a:lumOff val="40000"/>
                  </a:schemeClr>
                </a:solidFill>
                <a:latin typeface="Tahoma" pitchFamily="34" charset="0"/>
                <a:ea typeface="+mn-ea"/>
                <a:cs typeface="Arial" charset="0"/>
              </a:rPr>
              <a:t> vị</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down)">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10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10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ox(out)">
                                      <p:cBhvr>
                                        <p:cTn id="2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quarter" idx="4294967295"/>
          </p:nvPr>
        </p:nvSpPr>
        <p:spPr>
          <a:xfrm>
            <a:off x="457200" y="6245225"/>
            <a:ext cx="2133600" cy="476250"/>
          </a:xfrm>
          <a:prstGeom prst="rect">
            <a:avLst/>
          </a:prstGeom>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endParaRPr lang="en-US">
              <a:latin typeface="Arial" charset="0"/>
            </a:endParaRPr>
          </a:p>
        </p:txBody>
      </p:sp>
      <p:sp>
        <p:nvSpPr>
          <p:cNvPr id="10" name="Footer Placeholder 4"/>
          <p:cNvSpPr>
            <a:spLocks noGrp="1"/>
          </p:cNvSpPr>
          <p:nvPr>
            <p:ph type="ftr" sz="quarter" idx="11"/>
          </p:nvPr>
        </p:nvSpPr>
        <p:spPr bwMode="auto">
          <a:xfrm>
            <a:off x="4495800" y="6238875"/>
            <a:ext cx="4572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2400" b="1" kern="1200">
                <a:solidFill>
                  <a:schemeClr val="bg1"/>
                </a:solidFill>
                <a:effectLst/>
                <a:latin typeface="Apple Chancery" panose="03020702040506060504" pitchFamily="66" charset="-79"/>
                <a:ea typeface="ＭＳ Ｐゴシック" charset="0"/>
                <a:cs typeface="Apple Chancery" panose="03020702040506060504" pitchFamily="66" charset="-79"/>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a:lstStyle>
          <a:p>
            <a:pPr>
              <a:defRPr/>
            </a:pPr>
            <a:r>
              <a:rPr lang="en-US" dirty="0"/>
              <a:t>Dr. Vu</a:t>
            </a:r>
            <a:endParaRPr lang="en-US">
              <a:solidFill>
                <a:schemeClr val="bg1"/>
              </a:solidFill>
              <a:latin typeface="VNI-Times" charset="0"/>
            </a:endParaRPr>
          </a:p>
        </p:txBody>
      </p:sp>
      <p:sp>
        <p:nvSpPr>
          <p:cNvPr id="11" name="Slide Number Placeholder 5"/>
          <p:cNvSpPr>
            <a:spLocks noGrp="1"/>
          </p:cNvSpPr>
          <p:nvPr>
            <p:ph type="sldNum" sz="quarter" idx="12"/>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defRPr/>
            </a:pPr>
            <a:fld id="{49555A18-0FF5-5343-AE7B-6037DC261ACE}" type="slidenum">
              <a:rPr lang="en-US" smtClean="0">
                <a:latin typeface="Arial" charset="0"/>
              </a:rPr>
              <a:pPr>
                <a:defRPr/>
              </a:pPr>
              <a:t>60</a:t>
            </a:fld>
            <a:endParaRPr lang="en-US">
              <a:latin typeface="Arial" charset="0"/>
            </a:endParaRPr>
          </a:p>
        </p:txBody>
      </p:sp>
      <p:sp>
        <p:nvSpPr>
          <p:cNvPr id="51204" name="Rectangle 3"/>
          <p:cNvSpPr>
            <a:spLocks noGrp="1" noChangeArrowheads="1"/>
          </p:cNvSpPr>
          <p:nvPr>
            <p:ph type="body" idx="1"/>
          </p:nvPr>
        </p:nvSpPr>
        <p:spPr>
          <a:xfrm>
            <a:off x="6172200" y="3429000"/>
            <a:ext cx="2438400" cy="533400"/>
          </a:xfrm>
        </p:spPr>
        <p:txBody>
          <a:bodyPr/>
          <a:lstStyle/>
          <a:p>
            <a:pPr eaLnBrk="1" hangingPunct="1">
              <a:buFont typeface="Wingdings" charset="0"/>
              <a:buNone/>
            </a:pPr>
            <a:r>
              <a:rPr lang="en-US" sz="2400">
                <a:solidFill>
                  <a:srgbClr val="FFC000"/>
                </a:solidFill>
                <a:latin typeface="VNI-Helve" charset="0"/>
              </a:rPr>
              <a:t>Ống mật chủ</a:t>
            </a:r>
          </a:p>
        </p:txBody>
      </p:sp>
      <p:pic>
        <p:nvPicPr>
          <p:cNvPr id="51205" name="Picture 5" descr="gan1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90800" y="1295400"/>
            <a:ext cx="3186113" cy="411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6" name="Line 6"/>
          <p:cNvSpPr>
            <a:spLocks noChangeShapeType="1"/>
          </p:cNvSpPr>
          <p:nvPr/>
        </p:nvSpPr>
        <p:spPr bwMode="auto">
          <a:xfrm flipH="1">
            <a:off x="4876800" y="3733800"/>
            <a:ext cx="1295400" cy="0"/>
          </a:xfrm>
          <a:prstGeom prst="line">
            <a:avLst/>
          </a:prstGeom>
          <a:noFill/>
          <a:ln w="38100">
            <a:solidFill>
              <a:srgbClr val="FF9966"/>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207" name="Rectangle 7"/>
          <p:cNvSpPr>
            <a:spLocks noChangeArrowheads="1"/>
          </p:cNvSpPr>
          <p:nvPr/>
        </p:nvSpPr>
        <p:spPr bwMode="auto">
          <a:xfrm>
            <a:off x="6248400" y="2057400"/>
            <a:ext cx="2743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eaLnBrk="1" hangingPunct="1">
              <a:lnSpc>
                <a:spcPct val="120000"/>
              </a:lnSpc>
              <a:spcBef>
                <a:spcPct val="20000"/>
              </a:spcBef>
              <a:buClr>
                <a:schemeClr val="hlink"/>
              </a:buClr>
              <a:buSzPct val="65000"/>
              <a:buFont typeface="Wingdings" charset="0"/>
              <a:buNone/>
            </a:pPr>
            <a:r>
              <a:rPr lang="en-US" sz="2400">
                <a:solidFill>
                  <a:srgbClr val="FFC000"/>
                </a:solidFill>
                <a:latin typeface="Arial" panose="020B0604020202020204" pitchFamily="34" charset="0"/>
                <a:cs typeface="Arial" panose="020B0604020202020204" pitchFamily="34" charset="0"/>
              </a:rPr>
              <a:t>Ống gan chung</a:t>
            </a:r>
          </a:p>
        </p:txBody>
      </p:sp>
      <p:sp>
        <p:nvSpPr>
          <p:cNvPr id="51208" name="Line 8"/>
          <p:cNvSpPr>
            <a:spLocks noChangeShapeType="1"/>
          </p:cNvSpPr>
          <p:nvPr/>
        </p:nvSpPr>
        <p:spPr bwMode="auto">
          <a:xfrm flipH="1" flipV="1">
            <a:off x="5334000" y="2362200"/>
            <a:ext cx="914400" cy="0"/>
          </a:xfrm>
          <a:prstGeom prst="line">
            <a:avLst/>
          </a:prstGeom>
          <a:noFill/>
          <a:ln w="38100">
            <a:solidFill>
              <a:srgbClr val="FF9966"/>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1209" name="Rectangle 10"/>
          <p:cNvSpPr>
            <a:spLocks noChangeArrowheads="1"/>
          </p:cNvSpPr>
          <p:nvPr/>
        </p:nvSpPr>
        <p:spPr bwMode="auto">
          <a:xfrm>
            <a:off x="685800" y="4038600"/>
            <a:ext cx="2209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eaLnBrk="1" hangingPunct="1">
              <a:lnSpc>
                <a:spcPct val="120000"/>
              </a:lnSpc>
              <a:spcBef>
                <a:spcPct val="20000"/>
              </a:spcBef>
              <a:buClr>
                <a:schemeClr val="hlink"/>
              </a:buClr>
              <a:buSzPct val="65000"/>
              <a:buFont typeface="Wingdings" charset="0"/>
              <a:buNone/>
            </a:pPr>
            <a:r>
              <a:rPr lang="en-US" sz="2400">
                <a:solidFill>
                  <a:srgbClr val="FFC000"/>
                </a:solidFill>
                <a:latin typeface="VNI-Helve" charset="0"/>
              </a:rPr>
              <a:t>Ống túi mật</a:t>
            </a:r>
          </a:p>
        </p:txBody>
      </p:sp>
      <p:sp>
        <p:nvSpPr>
          <p:cNvPr id="51210" name="Line 11"/>
          <p:cNvSpPr>
            <a:spLocks noChangeShapeType="1"/>
          </p:cNvSpPr>
          <p:nvPr/>
        </p:nvSpPr>
        <p:spPr bwMode="auto">
          <a:xfrm flipV="1">
            <a:off x="2438400" y="2438400"/>
            <a:ext cx="2514600" cy="1905000"/>
          </a:xfrm>
          <a:prstGeom prst="line">
            <a:avLst/>
          </a:prstGeom>
          <a:noFill/>
          <a:ln w="38100">
            <a:solidFill>
              <a:srgbClr val="FF9966"/>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36985470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29CDF-6521-E140-9865-C6087EAA458B}"/>
              </a:ext>
            </a:extLst>
          </p:cNvPr>
          <p:cNvSpPr>
            <a:spLocks noGrp="1"/>
          </p:cNvSpPr>
          <p:nvPr>
            <p:ph idx="1"/>
          </p:nvPr>
        </p:nvSpPr>
        <p:spPr>
          <a:xfrm>
            <a:off x="914400" y="685800"/>
            <a:ext cx="8077200" cy="5410200"/>
          </a:xfrm>
        </p:spPr>
        <p:txBody>
          <a:bodyPr/>
          <a:lstStyle/>
          <a:p>
            <a:pPr marL="0" indent="0" algn="ctr">
              <a:buNone/>
            </a:pPr>
            <a:r>
              <a:rPr lang="en-US" b="1">
                <a:solidFill>
                  <a:srgbClr val="FFFF00"/>
                </a:solidFill>
              </a:rPr>
              <a:t>RUỘT NON</a:t>
            </a:r>
          </a:p>
          <a:p>
            <a:pPr marL="0" indent="0">
              <a:buNone/>
            </a:pPr>
            <a:r>
              <a:rPr lang="en-US" sz="2400" b="1">
                <a:solidFill>
                  <a:srgbClr val="FFFF00"/>
                </a:solidFill>
              </a:rPr>
              <a:t>Động mạch mạc treo tràng trên</a:t>
            </a:r>
          </a:p>
          <a:p>
            <a:pPr marL="0" indent="0">
              <a:buNone/>
            </a:pPr>
            <a:r>
              <a:rPr lang="en-US" sz="2400" b="1">
                <a:solidFill>
                  <a:srgbClr val="FFFF00"/>
                </a:solidFill>
              </a:rPr>
              <a:t>Nguyên ủy: </a:t>
            </a:r>
            <a:r>
              <a:rPr lang="en-US" sz="2400"/>
              <a:t>Từ ĐM chủ bụng, dưới ĐM thân tạng, khoảng giữa đốt sống ngực 12 – thắt lưng 1.</a:t>
            </a:r>
          </a:p>
          <a:p>
            <a:pPr marL="0" indent="0">
              <a:buNone/>
            </a:pPr>
            <a:endParaRPr lang="en-US" sz="2400"/>
          </a:p>
          <a:p>
            <a:pPr marL="0" indent="0">
              <a:buNone/>
            </a:pPr>
            <a:r>
              <a:rPr lang="vi-VN" sz="2400" b="1" dirty="0">
                <a:solidFill>
                  <a:srgbClr val="FFFF00"/>
                </a:solidFill>
              </a:rPr>
              <a:t>Đường đi: </a:t>
            </a:r>
            <a:r>
              <a:rPr lang="vi-VN" sz="2400" dirty="0"/>
              <a:t>Sau đầu tụy, xuống phía trước mỏm móc tụy, đến trước D3 tá tràng, vào rễ mạc treo rồi phân nhánh trong mạc treo ruột non.</a:t>
            </a:r>
          </a:p>
          <a:p>
            <a:pPr marL="0" indent="0">
              <a:buNone/>
            </a:pPr>
            <a:endParaRPr lang="en-US" sz="2400"/>
          </a:p>
          <a:p>
            <a:pPr marL="0" indent="0">
              <a:buNone/>
            </a:pPr>
            <a:endParaRPr lang="en-US" sz="2800" b="1">
              <a:solidFill>
                <a:srgbClr val="FFFF00"/>
              </a:solidFill>
            </a:endParaRPr>
          </a:p>
        </p:txBody>
      </p:sp>
      <p:sp>
        <p:nvSpPr>
          <p:cNvPr id="4" name="Slide Number Placeholder 3">
            <a:extLst>
              <a:ext uri="{FF2B5EF4-FFF2-40B4-BE49-F238E27FC236}">
                <a16:creationId xmlns:a16="http://schemas.microsoft.com/office/drawing/2014/main" id="{41324EEF-950D-1A42-8728-98B4EB1D0A04}"/>
              </a:ext>
            </a:extLst>
          </p:cNvPr>
          <p:cNvSpPr>
            <a:spLocks noGrp="1"/>
          </p:cNvSpPr>
          <p:nvPr>
            <p:ph type="sldNum" sz="quarter" idx="12"/>
          </p:nvPr>
        </p:nvSpPr>
        <p:spPr/>
        <p:txBody>
          <a:bodyPr/>
          <a:lstStyle/>
          <a:p>
            <a:pPr>
              <a:defRPr/>
            </a:pPr>
            <a:fld id="{C9759BED-2CF0-7546-A9EC-EB16E72270D3}" type="slidenum">
              <a:rPr lang="en-US"/>
              <a:pPr>
                <a:defRPr/>
              </a:pPr>
              <a:t>61</a:t>
            </a:fld>
            <a:endParaRPr lang="en-US"/>
          </a:p>
        </p:txBody>
      </p:sp>
    </p:spTree>
    <p:extLst>
      <p:ext uri="{BB962C8B-B14F-4D97-AF65-F5344CB8AC3E}">
        <p14:creationId xmlns:p14="http://schemas.microsoft.com/office/powerpoint/2010/main" val="6785213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76200" y="2133600"/>
            <a:ext cx="4191000" cy="2514600"/>
          </a:xfrm>
        </p:spPr>
        <p:txBody>
          <a:bodyPr/>
          <a:lstStyle/>
          <a:p>
            <a:pPr marL="0" indent="0" algn="l">
              <a:lnSpc>
                <a:spcPct val="150000"/>
              </a:lnSpc>
              <a:buNone/>
            </a:pPr>
            <a:r>
              <a:rPr lang="en-US" sz="2400" dirty="0" err="1"/>
              <a:t>Đoạn</a:t>
            </a:r>
            <a:r>
              <a:rPr lang="en-US" sz="2400" dirty="0"/>
              <a:t> </a:t>
            </a:r>
            <a:r>
              <a:rPr lang="en-US" sz="2400" dirty="0" err="1"/>
              <a:t>sau</a:t>
            </a:r>
            <a:r>
              <a:rPr lang="en-US" sz="2400" dirty="0"/>
              <a:t> </a:t>
            </a:r>
            <a:r>
              <a:rPr lang="en-US" sz="2400" dirty="0" err="1"/>
              <a:t>tụy</a:t>
            </a:r>
            <a:r>
              <a:rPr lang="en-US" sz="2400" dirty="0"/>
              <a:t>: </a:t>
            </a:r>
            <a:r>
              <a:rPr lang="en-US" sz="2400" dirty="0" err="1"/>
              <a:t>khoảng</a:t>
            </a:r>
            <a:r>
              <a:rPr lang="en-US" sz="2400" dirty="0"/>
              <a:t> 4-5cm, </a:t>
            </a:r>
            <a:r>
              <a:rPr lang="en-US" sz="2400" dirty="0" err="1"/>
              <a:t>nằm</a:t>
            </a:r>
            <a:r>
              <a:rPr lang="en-US" sz="2400" dirty="0"/>
              <a:t> </a:t>
            </a:r>
            <a:r>
              <a:rPr lang="en-US" sz="2400" dirty="0" err="1"/>
              <a:t>giữa</a:t>
            </a:r>
            <a:r>
              <a:rPr lang="en-US" sz="2400" dirty="0"/>
              <a:t> ĐM </a:t>
            </a:r>
            <a:r>
              <a:rPr lang="en-US" sz="2400" dirty="0" err="1"/>
              <a:t>chủ</a:t>
            </a:r>
            <a:r>
              <a:rPr lang="en-US" sz="2400" dirty="0"/>
              <a:t> </a:t>
            </a:r>
            <a:r>
              <a:rPr lang="en-US" sz="2400" dirty="0" err="1"/>
              <a:t>bụng</a:t>
            </a:r>
            <a:r>
              <a:rPr lang="en-US" sz="2400" dirty="0"/>
              <a:t> </a:t>
            </a:r>
            <a:r>
              <a:rPr lang="en-US" sz="2400" dirty="0" err="1"/>
              <a:t>và</a:t>
            </a:r>
            <a:r>
              <a:rPr lang="en-US" sz="2400" dirty="0"/>
              <a:t> </a:t>
            </a:r>
            <a:r>
              <a:rPr lang="en-US" sz="2400" dirty="0" err="1"/>
              <a:t>khuyết</a:t>
            </a:r>
            <a:r>
              <a:rPr lang="en-US" sz="2400" dirty="0"/>
              <a:t> </a:t>
            </a:r>
            <a:r>
              <a:rPr lang="en-US" sz="2400" dirty="0" err="1"/>
              <a:t>tụy</a:t>
            </a:r>
            <a:r>
              <a:rPr lang="en-US" sz="2400" dirty="0"/>
              <a:t>, </a:t>
            </a:r>
            <a:r>
              <a:rPr lang="en-US" sz="2400" dirty="0" err="1"/>
              <a:t>trong</a:t>
            </a:r>
            <a:r>
              <a:rPr lang="en-US" sz="2400" dirty="0"/>
              <a:t> “</a:t>
            </a:r>
            <a:r>
              <a:rPr lang="en-US" sz="2400" dirty="0" err="1"/>
              <a:t>tứ</a:t>
            </a:r>
            <a:r>
              <a:rPr lang="en-US" sz="2400" dirty="0"/>
              <a:t> </a:t>
            </a:r>
            <a:r>
              <a:rPr lang="en-US" sz="2400" dirty="0" err="1"/>
              <a:t>giác</a:t>
            </a:r>
            <a:r>
              <a:rPr lang="en-US" sz="2400" dirty="0"/>
              <a:t> </a:t>
            </a:r>
            <a:r>
              <a:rPr lang="en-US" sz="2400" dirty="0" err="1"/>
              <a:t>tĩnh</a:t>
            </a:r>
            <a:r>
              <a:rPr lang="en-US" sz="2400" dirty="0"/>
              <a:t> </a:t>
            </a:r>
            <a:r>
              <a:rPr lang="en-US" sz="2400" dirty="0" err="1"/>
              <a:t>mạch</a:t>
            </a:r>
            <a:r>
              <a:rPr lang="en-US" sz="2400" dirty="0"/>
              <a:t>”.</a:t>
            </a:r>
          </a:p>
        </p:txBody>
      </p:sp>
      <p:pic>
        <p:nvPicPr>
          <p:cNvPr id="37894" name="Picture 6" descr="TMMTT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419600" y="1600200"/>
            <a:ext cx="4343400" cy="3475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
        <p:nvSpPr>
          <p:cNvPr id="4" name="Title 3">
            <a:extLst>
              <a:ext uri="{FF2B5EF4-FFF2-40B4-BE49-F238E27FC236}">
                <a16:creationId xmlns:a16="http://schemas.microsoft.com/office/drawing/2014/main" id="{1EF43FD8-B366-3A49-846A-A41A939E58C8}"/>
              </a:ext>
            </a:extLst>
          </p:cNvPr>
          <p:cNvSpPr>
            <a:spLocks noGrp="1"/>
          </p:cNvSpPr>
          <p:nvPr>
            <p:ph type="title"/>
          </p:nvPr>
        </p:nvSpPr>
        <p:spPr>
          <a:xfrm>
            <a:off x="140368" y="228600"/>
            <a:ext cx="8229600" cy="1676400"/>
          </a:xfrm>
        </p:spPr>
        <p:txBody>
          <a:bodyPr/>
          <a:lstStyle/>
          <a:p>
            <a:pPr algn="l">
              <a:lnSpc>
                <a:spcPct val="150000"/>
              </a:lnSpc>
            </a:pPr>
            <a:r>
              <a:rPr lang="en-US" sz="2400">
                <a:solidFill>
                  <a:srgbClr val="FFFF00"/>
                </a:solidFill>
                <a:latin typeface="Arial" panose="020B0604020202020204" pitchFamily="34" charset="0"/>
                <a:cs typeface="Arial" panose="020B0604020202020204" pitchFamily="34" charset="0"/>
              </a:rPr>
              <a:t>Liên quan của ĐMMTTT</a:t>
            </a:r>
            <a:br>
              <a:rPr lang="en-US" sz="3200"/>
            </a:br>
            <a:r>
              <a:rPr lang="en-US" sz="2400" b="0">
                <a:solidFill>
                  <a:schemeClr val="tx1"/>
                </a:solidFill>
              </a:rPr>
              <a:t>4 đoạn: Sau tuỵ, trên và trước tá tràng, trong rễ mạc treo, trong mạc treo</a:t>
            </a:r>
            <a:endParaRPr lang="en-US" sz="3200" b="0">
              <a:solidFill>
                <a:schemeClr val="tx1"/>
              </a:solidFill>
            </a:endParaRPr>
          </a:p>
        </p:txBody>
      </p:sp>
    </p:spTree>
    <p:extLst>
      <p:ext uri="{BB962C8B-B14F-4D97-AF65-F5344CB8AC3E}">
        <p14:creationId xmlns:p14="http://schemas.microsoft.com/office/powerpoint/2010/main" val="624902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ox(in)">
                                      <p:cBhvr>
                                        <p:cTn id="7" dur="10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7894"/>
                                        </p:tgtEl>
                                        <p:attrNameLst>
                                          <p:attrName>style.visibility</p:attrName>
                                        </p:attrNameLst>
                                      </p:cBhvr>
                                      <p:to>
                                        <p:strVal val="visible"/>
                                      </p:to>
                                    </p:set>
                                    <p:animEffect transition="in" filter="box(out)">
                                      <p:cBhvr>
                                        <p:cTn id="12" dur="10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381000" y="152400"/>
            <a:ext cx="7543800" cy="2622550"/>
          </a:xfrm>
        </p:spPr>
        <p:txBody>
          <a:bodyPr/>
          <a:lstStyle/>
          <a:p>
            <a:pPr marL="0" indent="0">
              <a:buNone/>
            </a:pPr>
            <a:r>
              <a:rPr lang="vi-VN" sz="2400" dirty="0"/>
              <a:t>Đoạn trên và trước tá tràng</a:t>
            </a:r>
          </a:p>
          <a:p>
            <a:pPr marL="0" indent="0">
              <a:buNone/>
            </a:pPr>
            <a:r>
              <a:rPr lang="en-US" sz="2000" dirty="0"/>
              <a:t>	</a:t>
            </a:r>
            <a:r>
              <a:rPr lang="en-US" sz="2000" dirty="0" err="1"/>
              <a:t>Trên</a:t>
            </a:r>
            <a:r>
              <a:rPr lang="en-US" sz="2000" dirty="0"/>
              <a:t>: </a:t>
            </a:r>
            <a:r>
              <a:rPr lang="en-US" sz="2000" dirty="0" err="1"/>
              <a:t>eo</a:t>
            </a:r>
            <a:r>
              <a:rPr lang="en-US" sz="2000" dirty="0"/>
              <a:t> </a:t>
            </a:r>
            <a:r>
              <a:rPr lang="en-US" sz="2000" dirty="0" err="1"/>
              <a:t>tụy</a:t>
            </a:r>
            <a:endParaRPr lang="en-US" sz="2000" dirty="0"/>
          </a:p>
          <a:p>
            <a:pPr marL="0" indent="0">
              <a:buNone/>
            </a:pPr>
            <a:r>
              <a:rPr lang="en-US" sz="2000" dirty="0"/>
              <a:t>	</a:t>
            </a:r>
            <a:r>
              <a:rPr lang="en-US" sz="2000" dirty="0" err="1"/>
              <a:t>Phải</a:t>
            </a:r>
            <a:r>
              <a:rPr lang="en-US" sz="2000" dirty="0"/>
              <a:t>: TMMTTT</a:t>
            </a:r>
          </a:p>
          <a:p>
            <a:pPr marL="0" indent="0">
              <a:buNone/>
            </a:pPr>
            <a:r>
              <a:rPr lang="en-US" sz="2000" dirty="0"/>
              <a:t>	</a:t>
            </a:r>
            <a:r>
              <a:rPr lang="en-US" sz="2000" dirty="0" err="1"/>
              <a:t>Trái</a:t>
            </a:r>
            <a:r>
              <a:rPr lang="en-US" sz="2000" dirty="0"/>
              <a:t>: D4 </a:t>
            </a:r>
            <a:r>
              <a:rPr lang="en-US" sz="2000" dirty="0" err="1"/>
              <a:t>tá</a:t>
            </a:r>
            <a:r>
              <a:rPr lang="en-US" sz="2000" dirty="0"/>
              <a:t> </a:t>
            </a:r>
            <a:r>
              <a:rPr lang="en-US" sz="2000" dirty="0" err="1"/>
              <a:t>tràng</a:t>
            </a:r>
            <a:endParaRPr lang="en-US" sz="2000" dirty="0"/>
          </a:p>
          <a:p>
            <a:pPr marL="0" indent="0">
              <a:buNone/>
            </a:pPr>
            <a:r>
              <a:rPr lang="en-US" sz="2000" dirty="0"/>
              <a:t>	</a:t>
            </a:r>
            <a:r>
              <a:rPr lang="en-US" sz="2000" dirty="0" err="1"/>
              <a:t>Sau</a:t>
            </a:r>
            <a:r>
              <a:rPr lang="en-US" sz="2000" dirty="0"/>
              <a:t>: </a:t>
            </a:r>
            <a:r>
              <a:rPr lang="en-US" sz="2000" dirty="0" err="1"/>
              <a:t>Mỏm</a:t>
            </a:r>
            <a:r>
              <a:rPr lang="en-US" sz="2000" dirty="0"/>
              <a:t> </a:t>
            </a:r>
            <a:r>
              <a:rPr lang="en-US" sz="2000" dirty="0" err="1"/>
              <a:t>móc</a:t>
            </a:r>
            <a:r>
              <a:rPr lang="en-US" sz="2000" dirty="0"/>
              <a:t> </a:t>
            </a:r>
            <a:r>
              <a:rPr lang="en-US" sz="2000" dirty="0" err="1"/>
              <a:t>tụy</a:t>
            </a:r>
            <a:r>
              <a:rPr lang="en-US" sz="2000" dirty="0"/>
              <a:t> </a:t>
            </a:r>
            <a:r>
              <a:rPr lang="en-US" sz="2000" dirty="0" err="1"/>
              <a:t>và</a:t>
            </a:r>
            <a:r>
              <a:rPr lang="en-US" sz="2000" dirty="0"/>
              <a:t> D3 </a:t>
            </a:r>
            <a:r>
              <a:rPr lang="en-US" sz="2000" dirty="0" err="1"/>
              <a:t>tá</a:t>
            </a:r>
            <a:r>
              <a:rPr lang="en-US" sz="2000" dirty="0"/>
              <a:t> </a:t>
            </a:r>
            <a:r>
              <a:rPr lang="en-US" sz="2000" dirty="0" err="1"/>
              <a:t>tràng</a:t>
            </a:r>
            <a:endParaRPr lang="en-US" sz="2000" dirty="0"/>
          </a:p>
          <a:p>
            <a:pPr lvl="1" eaLnBrk="1" hangingPunct="1"/>
            <a:endParaRPr lang="en-US" sz="2000" dirty="0">
              <a:latin typeface="VNI-Helve" charset="0"/>
              <a:cs typeface="Arial" charset="0"/>
            </a:endParaRPr>
          </a:p>
          <a:p>
            <a:pPr lvl="1" eaLnBrk="1" hangingPunct="1"/>
            <a:endParaRPr lang="en-US" sz="2000" dirty="0">
              <a:latin typeface="VNI-Helve" charset="0"/>
              <a:cs typeface="Arial" charset="0"/>
            </a:endParaRPr>
          </a:p>
        </p:txBody>
      </p:sp>
      <p:pic>
        <p:nvPicPr>
          <p:cNvPr id="39940" name="Picture 4" descr="DMMTTT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200" y="2774950"/>
            <a:ext cx="3962400" cy="3168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941" name="Picture 5" descr="DMMTTT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19600" y="2774950"/>
            <a:ext cx="3962400" cy="3168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Tree>
    <p:extLst>
      <p:ext uri="{BB962C8B-B14F-4D97-AF65-F5344CB8AC3E}">
        <p14:creationId xmlns:p14="http://schemas.microsoft.com/office/powerpoint/2010/main" val="42787865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ox(in)">
                                      <p:cBhvr>
                                        <p:cTn id="7" dur="1000"/>
                                        <p:tgtEl>
                                          <p:spTgt spid="3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box(out)">
                                      <p:cBhvr>
                                        <p:cTn id="12" dur="10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381000" y="-76200"/>
            <a:ext cx="8229600" cy="1143000"/>
          </a:xfrm>
        </p:spPr>
        <p:txBody>
          <a:bodyPr/>
          <a:lstStyle/>
          <a:p>
            <a:pPr algn="l" eaLnBrk="1" hangingPunct="1"/>
            <a:r>
              <a:rPr lang="en-US" sz="2800" dirty="0" err="1">
                <a:solidFill>
                  <a:srgbClr val="FFFF00"/>
                </a:solidFill>
                <a:latin typeface="Arial" panose="020B0604020202020204" pitchFamily="34" charset="0"/>
                <a:cs typeface="Arial" panose="020B0604020202020204" pitchFamily="34" charset="0"/>
              </a:rPr>
              <a:t>Nhánh</a:t>
            </a:r>
            <a:r>
              <a:rPr lang="en-US" sz="2800" dirty="0">
                <a:solidFill>
                  <a:srgbClr val="FFFF00"/>
                </a:solidFill>
                <a:latin typeface="Arial" panose="020B0604020202020204" pitchFamily="34" charset="0"/>
                <a:cs typeface="Arial" panose="020B0604020202020204" pitchFamily="34" charset="0"/>
              </a:rPr>
              <a:t> </a:t>
            </a:r>
            <a:r>
              <a:rPr lang="en-US" sz="2800" dirty="0" err="1">
                <a:solidFill>
                  <a:srgbClr val="FFFF00"/>
                </a:solidFill>
                <a:latin typeface="Arial" panose="020B0604020202020204" pitchFamily="34" charset="0"/>
                <a:cs typeface="Arial" panose="020B0604020202020204" pitchFamily="34" charset="0"/>
              </a:rPr>
              <a:t>bên</a:t>
            </a:r>
            <a:endParaRPr lang="en-US" sz="2800" dirty="0">
              <a:solidFill>
                <a:srgbClr val="FFFF00"/>
              </a:solidFill>
              <a:latin typeface="Arial" panose="020B0604020202020204" pitchFamily="34" charset="0"/>
              <a:cs typeface="Arial" panose="020B0604020202020204" pitchFamily="34" charset="0"/>
            </a:endParaRPr>
          </a:p>
        </p:txBody>
      </p:sp>
      <p:sp>
        <p:nvSpPr>
          <p:cNvPr id="43011" name="Rectangle 3"/>
          <p:cNvSpPr>
            <a:spLocks noGrp="1" noChangeArrowheads="1"/>
          </p:cNvSpPr>
          <p:nvPr>
            <p:ph type="body" idx="1"/>
          </p:nvPr>
        </p:nvSpPr>
        <p:spPr>
          <a:xfrm>
            <a:off x="457200" y="838200"/>
            <a:ext cx="8229600" cy="4953000"/>
          </a:xfrm>
        </p:spPr>
        <p:txBody>
          <a:bodyPr/>
          <a:lstStyle/>
          <a:p>
            <a:pPr marL="0" indent="0">
              <a:lnSpc>
                <a:spcPct val="150000"/>
              </a:lnSpc>
              <a:buNone/>
            </a:pPr>
            <a:r>
              <a:rPr lang="en-US" sz="2400" dirty="0"/>
              <a:t>ĐMMTTT </a:t>
            </a:r>
            <a:r>
              <a:rPr lang="en-US" sz="2400" dirty="0" err="1"/>
              <a:t>cung</a:t>
            </a:r>
            <a:r>
              <a:rPr lang="en-US" sz="2400" dirty="0"/>
              <a:t> </a:t>
            </a:r>
            <a:r>
              <a:rPr lang="en-US" sz="2400" dirty="0" err="1"/>
              <a:t>cấp</a:t>
            </a:r>
            <a:r>
              <a:rPr lang="en-US" sz="2400" dirty="0"/>
              <a:t> </a:t>
            </a:r>
            <a:r>
              <a:rPr lang="en-US" sz="2400" dirty="0" err="1"/>
              <a:t>máu</a:t>
            </a:r>
            <a:r>
              <a:rPr lang="en-US" sz="2400" dirty="0"/>
              <a:t> </a:t>
            </a:r>
            <a:r>
              <a:rPr lang="en-US" sz="2400" dirty="0" err="1"/>
              <a:t>cho</a:t>
            </a:r>
            <a:r>
              <a:rPr lang="en-US" sz="2400" dirty="0"/>
              <a:t> </a:t>
            </a:r>
            <a:r>
              <a:rPr lang="en-US" sz="2400" dirty="0" err="1"/>
              <a:t>một</a:t>
            </a:r>
            <a:r>
              <a:rPr lang="en-US" sz="2400" dirty="0"/>
              <a:t> </a:t>
            </a:r>
            <a:r>
              <a:rPr lang="en-US" sz="2400" dirty="0" err="1"/>
              <a:t>phần</a:t>
            </a:r>
            <a:r>
              <a:rPr lang="en-US" sz="2400" dirty="0"/>
              <a:t> </a:t>
            </a:r>
            <a:r>
              <a:rPr lang="en-US" sz="2400" dirty="0" err="1"/>
              <a:t>khối</a:t>
            </a:r>
            <a:r>
              <a:rPr lang="en-US" sz="2400" dirty="0"/>
              <a:t> </a:t>
            </a:r>
            <a:r>
              <a:rPr lang="en-US" sz="2400" dirty="0" err="1"/>
              <a:t>tá</a:t>
            </a:r>
            <a:r>
              <a:rPr lang="en-US" sz="2400" dirty="0"/>
              <a:t> </a:t>
            </a:r>
            <a:r>
              <a:rPr lang="en-US" sz="2400" dirty="0" err="1"/>
              <a:t>tụy</a:t>
            </a:r>
            <a:r>
              <a:rPr lang="en-US" sz="2400" dirty="0"/>
              <a:t>, </a:t>
            </a:r>
            <a:r>
              <a:rPr lang="en-US" sz="2400" dirty="0" err="1"/>
              <a:t>ruột</a:t>
            </a:r>
            <a:r>
              <a:rPr lang="en-US" sz="2400" dirty="0"/>
              <a:t> non, </a:t>
            </a:r>
            <a:r>
              <a:rPr lang="en-US" sz="2400" dirty="0" err="1"/>
              <a:t>một</a:t>
            </a:r>
            <a:r>
              <a:rPr lang="en-US" sz="2400" dirty="0"/>
              <a:t> </a:t>
            </a:r>
            <a:r>
              <a:rPr lang="en-US" sz="2400" dirty="0" err="1"/>
              <a:t>phần</a:t>
            </a:r>
            <a:r>
              <a:rPr lang="en-US" sz="2400" dirty="0"/>
              <a:t> </a:t>
            </a:r>
            <a:r>
              <a:rPr lang="en-US" sz="2400" dirty="0" err="1"/>
              <a:t>ruột</a:t>
            </a:r>
            <a:r>
              <a:rPr lang="en-US" sz="2400" dirty="0"/>
              <a:t> </a:t>
            </a:r>
            <a:r>
              <a:rPr lang="en-US" sz="2400" dirty="0" err="1"/>
              <a:t>già</a:t>
            </a:r>
            <a:r>
              <a:rPr lang="en-US" sz="2400" dirty="0"/>
              <a:t>.</a:t>
            </a:r>
          </a:p>
          <a:p>
            <a:pPr lvl="1">
              <a:lnSpc>
                <a:spcPct val="150000"/>
              </a:lnSpc>
            </a:pPr>
            <a:r>
              <a:rPr lang="vi-VN" sz="2400" dirty="0"/>
              <a:t>ĐM tá tụy dưới chung.</a:t>
            </a:r>
          </a:p>
          <a:p>
            <a:pPr lvl="1">
              <a:lnSpc>
                <a:spcPct val="150000"/>
              </a:lnSpc>
            </a:pPr>
            <a:r>
              <a:rPr lang="en-US" sz="2400" dirty="0" err="1"/>
              <a:t>Các</a:t>
            </a:r>
            <a:r>
              <a:rPr lang="en-US" sz="2400" dirty="0"/>
              <a:t> ĐM </a:t>
            </a:r>
            <a:r>
              <a:rPr lang="en-US" sz="2400" dirty="0" err="1"/>
              <a:t>hỗng</a:t>
            </a:r>
            <a:r>
              <a:rPr lang="en-US" sz="2400" dirty="0"/>
              <a:t> </a:t>
            </a:r>
            <a:r>
              <a:rPr lang="en-US" sz="2400" dirty="0" err="1"/>
              <a:t>tràng</a:t>
            </a:r>
            <a:endParaRPr lang="en-US" sz="2400" dirty="0"/>
          </a:p>
          <a:p>
            <a:pPr lvl="1">
              <a:lnSpc>
                <a:spcPct val="150000"/>
              </a:lnSpc>
            </a:pPr>
            <a:r>
              <a:rPr lang="en-US" sz="2400" dirty="0"/>
              <a:t>ĐM </a:t>
            </a:r>
            <a:r>
              <a:rPr lang="en-US" sz="2400" dirty="0" err="1"/>
              <a:t>hồi</a:t>
            </a:r>
            <a:r>
              <a:rPr lang="en-US" sz="2400" dirty="0"/>
              <a:t> </a:t>
            </a:r>
            <a:r>
              <a:rPr lang="en-US" sz="2400" dirty="0" err="1"/>
              <a:t>kết</a:t>
            </a:r>
            <a:r>
              <a:rPr lang="en-US" sz="2400" dirty="0"/>
              <a:t> </a:t>
            </a:r>
            <a:r>
              <a:rPr lang="en-US" sz="2400" dirty="0" err="1"/>
              <a:t>tràng (cho nhiều nhánh, trong đó có nhánh ĐM ruột thừa)</a:t>
            </a:r>
            <a:endParaRPr lang="en-US" sz="2400" dirty="0"/>
          </a:p>
          <a:p>
            <a:pPr lvl="1">
              <a:lnSpc>
                <a:spcPct val="150000"/>
              </a:lnSpc>
            </a:pPr>
            <a:r>
              <a:rPr lang="en-US" sz="2400" dirty="0"/>
              <a:t>ĐM </a:t>
            </a:r>
            <a:r>
              <a:rPr lang="en-US" sz="2400" dirty="0" err="1"/>
              <a:t>kết</a:t>
            </a:r>
            <a:r>
              <a:rPr lang="en-US" sz="2400" dirty="0"/>
              <a:t> </a:t>
            </a:r>
            <a:r>
              <a:rPr lang="en-US" sz="2400" dirty="0" err="1"/>
              <a:t>tràng</a:t>
            </a:r>
            <a:r>
              <a:rPr lang="en-US" sz="2400" dirty="0"/>
              <a:t> </a:t>
            </a:r>
            <a:r>
              <a:rPr lang="en-US" sz="2400" dirty="0" err="1"/>
              <a:t>phải</a:t>
            </a:r>
            <a:endParaRPr lang="en-US" sz="2400" dirty="0"/>
          </a:p>
          <a:p>
            <a:pPr lvl="1">
              <a:lnSpc>
                <a:spcPct val="150000"/>
              </a:lnSpc>
            </a:pPr>
            <a:r>
              <a:rPr lang="en-US" sz="2400" dirty="0"/>
              <a:t>ĐM </a:t>
            </a:r>
            <a:r>
              <a:rPr lang="en-US" sz="2400" dirty="0" err="1"/>
              <a:t>kết</a:t>
            </a:r>
            <a:r>
              <a:rPr lang="en-US" sz="2400" dirty="0"/>
              <a:t> </a:t>
            </a:r>
            <a:r>
              <a:rPr lang="en-US" sz="2400" dirty="0" err="1"/>
              <a:t>tràng</a:t>
            </a:r>
            <a:r>
              <a:rPr lang="en-US" sz="2400" dirty="0"/>
              <a:t> </a:t>
            </a:r>
            <a:r>
              <a:rPr lang="en-US" sz="2400" dirty="0" err="1"/>
              <a:t>giữa</a:t>
            </a:r>
            <a:endParaRPr lang="en-US" sz="2400" dirty="0"/>
          </a:p>
          <a:p>
            <a:pPr lvl="1" eaLnBrk="1" hangingPunct="1">
              <a:lnSpc>
                <a:spcPct val="150000"/>
              </a:lnSpc>
              <a:buFontTx/>
              <a:buNone/>
            </a:pPr>
            <a:endParaRPr lang="en-US" sz="2000" dirty="0">
              <a:latin typeface="VNI-Helve" charset="0"/>
              <a:cs typeface="Arial" charset="0"/>
            </a:endParaRPr>
          </a:p>
          <a:p>
            <a:pPr lvl="1" eaLnBrk="1" hangingPunct="1">
              <a:lnSpc>
                <a:spcPct val="150000"/>
              </a:lnSpc>
              <a:buFontTx/>
              <a:buNone/>
            </a:pPr>
            <a:endParaRPr lang="en-US" sz="2000" dirty="0">
              <a:latin typeface="VNI-Helve" charset="0"/>
              <a:cs typeface="Arial" charset="0"/>
            </a:endParaRPr>
          </a:p>
        </p:txBody>
      </p:sp>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Tree>
    <p:extLst>
      <p:ext uri="{BB962C8B-B14F-4D97-AF65-F5344CB8AC3E}">
        <p14:creationId xmlns:p14="http://schemas.microsoft.com/office/powerpoint/2010/main" val="129628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endParaRPr lang="en-US">
              <a:latin typeface="VNI-Helve" charset="0"/>
            </a:endParaRPr>
          </a:p>
        </p:txBody>
      </p:sp>
      <p:pic>
        <p:nvPicPr>
          <p:cNvPr id="53252" name="Picture 4" descr="tuy14"/>
          <p:cNvPicPr>
            <a:picLocks noGrp="1" noChangeAspect="1" noChangeArrowheads="1"/>
          </p:cNvPicPr>
          <p:nvPr>
            <p:ph type="body" idx="1"/>
          </p:nvPr>
        </p:nvPicPr>
        <p:blipFill>
          <a:blip r:embed="rId2">
            <a:extLst>
              <a:ext uri="{28A0092B-C50C-407E-A947-70E740481C1C}">
                <a14:useLocalDpi xmlns:a14="http://schemas.microsoft.com/office/drawing/2010/main"/>
              </a:ext>
            </a:extLst>
          </a:blip>
          <a:srcRect/>
          <a:stretch>
            <a:fillRect/>
          </a:stretch>
        </p:blipFill>
        <p:spPr>
          <a:xfrm>
            <a:off x="2438400" y="1447800"/>
            <a:ext cx="4214813" cy="3962400"/>
          </a:xfrm>
          <a:noFill/>
        </p:spPr>
      </p:pic>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Tree>
    <p:extLst>
      <p:ext uri="{BB962C8B-B14F-4D97-AF65-F5344CB8AC3E}">
        <p14:creationId xmlns:p14="http://schemas.microsoft.com/office/powerpoint/2010/main" val="24960943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circle(out)">
                                      <p:cBhvr>
                                        <p:cTn id="7"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VNI-Helve" charset="0"/>
              </a:rPr>
              <a:t> </a:t>
            </a:r>
          </a:p>
        </p:txBody>
      </p:sp>
      <p:pic>
        <p:nvPicPr>
          <p:cNvPr id="48132" name="Picture 4" descr="image534"/>
          <p:cNvPicPr>
            <a:picLocks noGrp="1" noChangeAspect="1" noChangeArrowheads="1"/>
          </p:cNvPicPr>
          <p:nvPr>
            <p:ph type="body" idx="1"/>
          </p:nvPr>
        </p:nvPicPr>
        <p:blipFill>
          <a:blip r:embed="rId2">
            <a:extLst>
              <a:ext uri="{28A0092B-C50C-407E-A947-70E740481C1C}">
                <a14:useLocalDpi xmlns:a14="http://schemas.microsoft.com/office/drawing/2010/main"/>
              </a:ext>
            </a:extLst>
          </a:blip>
          <a:srcRect/>
          <a:stretch>
            <a:fillRect/>
          </a:stretch>
        </p:blipFill>
        <p:spPr>
          <a:xfrm>
            <a:off x="3670300" y="357327"/>
            <a:ext cx="4559300" cy="5544989"/>
          </a:xfrm>
          <a:noFill/>
        </p:spPr>
      </p:pic>
      <p:sp>
        <p:nvSpPr>
          <p:cNvPr id="48134" name="Line 6"/>
          <p:cNvSpPr>
            <a:spLocks noChangeShapeType="1"/>
          </p:cNvSpPr>
          <p:nvPr/>
        </p:nvSpPr>
        <p:spPr bwMode="auto">
          <a:xfrm>
            <a:off x="3505200" y="3429000"/>
            <a:ext cx="2209800" cy="76200"/>
          </a:xfrm>
          <a:prstGeom prst="line">
            <a:avLst/>
          </a:prstGeom>
          <a:noFill/>
          <a:ln w="28575">
            <a:solidFill>
              <a:srgbClr val="00FFFF"/>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13" name="Text Box 8"/>
          <p:cNvSpPr txBox="1">
            <a:spLocks noChangeArrowheads="1"/>
          </p:cNvSpPr>
          <p:nvPr/>
        </p:nvSpPr>
        <p:spPr bwMode="auto">
          <a:xfrm>
            <a:off x="609600" y="1143000"/>
            <a:ext cx="1905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endParaRPr lang="en-US" sz="1800"/>
          </a:p>
        </p:txBody>
      </p:sp>
      <p:sp>
        <p:nvSpPr>
          <p:cNvPr id="48137" name="Line 9"/>
          <p:cNvSpPr>
            <a:spLocks noChangeShapeType="1"/>
          </p:cNvSpPr>
          <p:nvPr/>
        </p:nvSpPr>
        <p:spPr bwMode="auto">
          <a:xfrm>
            <a:off x="3581400" y="3048000"/>
            <a:ext cx="2057400" cy="12700"/>
          </a:xfrm>
          <a:prstGeom prst="line">
            <a:avLst/>
          </a:prstGeom>
          <a:noFill/>
          <a:ln w="28575">
            <a:solidFill>
              <a:srgbClr val="00FFFF"/>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8138" name="Line 10"/>
          <p:cNvSpPr>
            <a:spLocks noChangeShapeType="1"/>
          </p:cNvSpPr>
          <p:nvPr/>
        </p:nvSpPr>
        <p:spPr bwMode="auto">
          <a:xfrm>
            <a:off x="3581400" y="2279302"/>
            <a:ext cx="2209800" cy="76200"/>
          </a:xfrm>
          <a:prstGeom prst="line">
            <a:avLst/>
          </a:prstGeom>
          <a:noFill/>
          <a:ln w="28575">
            <a:solidFill>
              <a:srgbClr val="00FFFF"/>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
        <p:nvSpPr>
          <p:cNvPr id="3" name="TextBox 2">
            <a:extLst>
              <a:ext uri="{FF2B5EF4-FFF2-40B4-BE49-F238E27FC236}">
                <a16:creationId xmlns:a16="http://schemas.microsoft.com/office/drawing/2014/main" id="{325B646B-CA71-2B4A-9DCA-6FAE9EBD1FF0}"/>
              </a:ext>
            </a:extLst>
          </p:cNvPr>
          <p:cNvSpPr txBox="1"/>
          <p:nvPr/>
        </p:nvSpPr>
        <p:spPr>
          <a:xfrm>
            <a:off x="1530016" y="2057400"/>
            <a:ext cx="2438400" cy="400110"/>
          </a:xfrm>
          <a:prstGeom prst="rect">
            <a:avLst/>
          </a:prstGeom>
          <a:noFill/>
        </p:spPr>
        <p:txBody>
          <a:bodyPr wrap="square" rtlCol="0">
            <a:spAutoFit/>
          </a:bodyPr>
          <a:lstStyle/>
          <a:p>
            <a:r>
              <a:rPr lang="en-US" sz="2000"/>
              <a:t>ĐM kết tràng giữa</a:t>
            </a:r>
          </a:p>
        </p:txBody>
      </p:sp>
      <p:sp>
        <p:nvSpPr>
          <p:cNvPr id="13" name="TextBox 12">
            <a:extLst>
              <a:ext uri="{FF2B5EF4-FFF2-40B4-BE49-F238E27FC236}">
                <a16:creationId xmlns:a16="http://schemas.microsoft.com/office/drawing/2014/main" id="{ECF451A5-9D15-C94D-AA28-B46B0C42196E}"/>
              </a:ext>
            </a:extLst>
          </p:cNvPr>
          <p:cNvSpPr txBox="1"/>
          <p:nvPr/>
        </p:nvSpPr>
        <p:spPr>
          <a:xfrm>
            <a:off x="1562100" y="3200400"/>
            <a:ext cx="2438400" cy="400110"/>
          </a:xfrm>
          <a:prstGeom prst="rect">
            <a:avLst/>
          </a:prstGeom>
          <a:noFill/>
        </p:spPr>
        <p:txBody>
          <a:bodyPr wrap="square" rtlCol="0">
            <a:spAutoFit/>
          </a:bodyPr>
          <a:lstStyle/>
          <a:p>
            <a:r>
              <a:rPr lang="en-US" sz="2000"/>
              <a:t>ĐM hồi kết tràng</a:t>
            </a:r>
          </a:p>
        </p:txBody>
      </p:sp>
      <p:sp>
        <p:nvSpPr>
          <p:cNvPr id="14" name="TextBox 13">
            <a:extLst>
              <a:ext uri="{FF2B5EF4-FFF2-40B4-BE49-F238E27FC236}">
                <a16:creationId xmlns:a16="http://schemas.microsoft.com/office/drawing/2014/main" id="{B5EF0D53-272D-8642-ACCA-78498D02BED9}"/>
              </a:ext>
            </a:extLst>
          </p:cNvPr>
          <p:cNvSpPr txBox="1"/>
          <p:nvPr/>
        </p:nvSpPr>
        <p:spPr>
          <a:xfrm>
            <a:off x="1447800" y="2743200"/>
            <a:ext cx="2438400" cy="400110"/>
          </a:xfrm>
          <a:prstGeom prst="rect">
            <a:avLst/>
          </a:prstGeom>
          <a:noFill/>
        </p:spPr>
        <p:txBody>
          <a:bodyPr wrap="square" rtlCol="0">
            <a:spAutoFit/>
          </a:bodyPr>
          <a:lstStyle/>
          <a:p>
            <a:r>
              <a:rPr lang="en-US" sz="2000"/>
              <a:t>ĐM kết tràng phải</a:t>
            </a:r>
          </a:p>
        </p:txBody>
      </p:sp>
    </p:spTree>
    <p:extLst>
      <p:ext uri="{BB962C8B-B14F-4D97-AF65-F5344CB8AC3E}">
        <p14:creationId xmlns:p14="http://schemas.microsoft.com/office/powerpoint/2010/main" val="2594476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ox(out)">
                                      <p:cBhvr>
                                        <p:cTn id="7" dur="10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endParaRPr lang="en-US">
              <a:latin typeface="VNI-Helve" charset="0"/>
            </a:endParaRPr>
          </a:p>
        </p:txBody>
      </p:sp>
      <p:sp>
        <p:nvSpPr>
          <p:cNvPr id="44034" name="Rectangle 3"/>
          <p:cNvSpPr>
            <a:spLocks noGrp="1" noChangeArrowheads="1"/>
          </p:cNvSpPr>
          <p:nvPr>
            <p:ph type="body" idx="1"/>
          </p:nvPr>
        </p:nvSpPr>
        <p:spPr/>
        <p:txBody>
          <a:bodyPr/>
          <a:lstStyle/>
          <a:p>
            <a:pPr eaLnBrk="1" hangingPunct="1"/>
            <a:endParaRPr lang="en-US">
              <a:latin typeface="VNI-Helve" charset="0"/>
            </a:endParaRPr>
          </a:p>
        </p:txBody>
      </p:sp>
      <p:pic>
        <p:nvPicPr>
          <p:cNvPr id="47110" name="Picture 6" descr="image536">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0" y="762000"/>
            <a:ext cx="6210300" cy="4894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bwMode="auto">
          <a:xfrm>
            <a:off x="76200" y="6307667"/>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2800" b="1" kern="1200">
                <a:solidFill>
                  <a:schemeClr val="bg2">
                    <a:lumMod val="50000"/>
                    <a:lumOff val="50000"/>
                    <a:alpha val="44000"/>
                  </a:schemeClr>
                </a:solidFill>
                <a:effectLst>
                  <a:innerShdw blurRad="63500" dist="50800" dir="18900000">
                    <a:prstClr val="black">
                      <a:alpha val="50000"/>
                    </a:prstClr>
                  </a:innerShdw>
                </a:effectLst>
                <a:latin typeface="Apple Chancery" panose="03020702040506060504" pitchFamily="66" charset="-79"/>
                <a:ea typeface="+mn-ea"/>
                <a:cs typeface="Apple Chancery" panose="03020702040506060504" pitchFamily="66" charset="-79"/>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a:t>Dr.Vu</a:t>
            </a:r>
          </a:p>
        </p:txBody>
      </p:sp>
      <p:sp>
        <p:nvSpPr>
          <p:cNvPr id="3" name="TextBox 2">
            <a:extLst>
              <a:ext uri="{FF2B5EF4-FFF2-40B4-BE49-F238E27FC236}">
                <a16:creationId xmlns:a16="http://schemas.microsoft.com/office/drawing/2014/main" id="{0A07AC54-59F1-9042-8D1D-BA3C4309327B}"/>
              </a:ext>
            </a:extLst>
          </p:cNvPr>
          <p:cNvSpPr txBox="1"/>
          <p:nvPr/>
        </p:nvSpPr>
        <p:spPr>
          <a:xfrm>
            <a:off x="5257800" y="762000"/>
            <a:ext cx="2133600" cy="369332"/>
          </a:xfrm>
          <a:prstGeom prst="rect">
            <a:avLst/>
          </a:prstGeom>
          <a:solidFill>
            <a:schemeClr val="tx1"/>
          </a:solidFill>
        </p:spPr>
        <p:txBody>
          <a:bodyPr wrap="square" rtlCol="0">
            <a:spAutoFit/>
          </a:bodyPr>
          <a:lstStyle/>
          <a:p>
            <a:r>
              <a:rPr lang="en-US">
                <a:solidFill>
                  <a:schemeClr val="tx2">
                    <a:lumMod val="50000"/>
                  </a:schemeClr>
                </a:solidFill>
              </a:rPr>
              <a:t>ĐM hồi kết tràng</a:t>
            </a:r>
          </a:p>
        </p:txBody>
      </p:sp>
      <p:sp>
        <p:nvSpPr>
          <p:cNvPr id="7" name="TextBox 6">
            <a:extLst>
              <a:ext uri="{FF2B5EF4-FFF2-40B4-BE49-F238E27FC236}">
                <a16:creationId xmlns:a16="http://schemas.microsoft.com/office/drawing/2014/main" id="{DB236C94-739A-FB41-9D43-C0DAA0BD3E49}"/>
              </a:ext>
            </a:extLst>
          </p:cNvPr>
          <p:cNvSpPr txBox="1"/>
          <p:nvPr/>
        </p:nvSpPr>
        <p:spPr>
          <a:xfrm>
            <a:off x="5486400" y="1324531"/>
            <a:ext cx="2514600" cy="369332"/>
          </a:xfrm>
          <a:prstGeom prst="rect">
            <a:avLst/>
          </a:prstGeom>
          <a:solidFill>
            <a:schemeClr val="tx1"/>
          </a:solidFill>
        </p:spPr>
        <p:txBody>
          <a:bodyPr wrap="square" rtlCol="0">
            <a:spAutoFit/>
          </a:bodyPr>
          <a:lstStyle/>
          <a:p>
            <a:r>
              <a:rPr lang="en-US">
                <a:solidFill>
                  <a:schemeClr val="tx2">
                    <a:lumMod val="50000"/>
                  </a:schemeClr>
                </a:solidFill>
              </a:rPr>
              <a:t>Các nhánh manh tràng</a:t>
            </a:r>
          </a:p>
        </p:txBody>
      </p:sp>
      <p:sp>
        <p:nvSpPr>
          <p:cNvPr id="8" name="TextBox 7">
            <a:extLst>
              <a:ext uri="{FF2B5EF4-FFF2-40B4-BE49-F238E27FC236}">
                <a16:creationId xmlns:a16="http://schemas.microsoft.com/office/drawing/2014/main" id="{B4E1581A-12F0-7C4F-84FF-FF2669C915FB}"/>
              </a:ext>
            </a:extLst>
          </p:cNvPr>
          <p:cNvSpPr txBox="1"/>
          <p:nvPr/>
        </p:nvSpPr>
        <p:spPr>
          <a:xfrm>
            <a:off x="6134100" y="1717783"/>
            <a:ext cx="2286000" cy="369332"/>
          </a:xfrm>
          <a:prstGeom prst="rect">
            <a:avLst/>
          </a:prstGeom>
          <a:solidFill>
            <a:schemeClr val="tx1"/>
          </a:solidFill>
        </p:spPr>
        <p:txBody>
          <a:bodyPr wrap="square" rtlCol="0">
            <a:spAutoFit/>
          </a:bodyPr>
          <a:lstStyle/>
          <a:p>
            <a:r>
              <a:rPr lang="en-US">
                <a:solidFill>
                  <a:schemeClr val="tx2">
                    <a:lumMod val="50000"/>
                  </a:schemeClr>
                </a:solidFill>
              </a:rPr>
              <a:t>Các nhánh hồi tràng</a:t>
            </a:r>
          </a:p>
        </p:txBody>
      </p:sp>
      <p:sp>
        <p:nvSpPr>
          <p:cNvPr id="10" name="TextBox 9">
            <a:extLst>
              <a:ext uri="{FF2B5EF4-FFF2-40B4-BE49-F238E27FC236}">
                <a16:creationId xmlns:a16="http://schemas.microsoft.com/office/drawing/2014/main" id="{1EC147E5-262A-F148-893F-DF0B5E7633EB}"/>
              </a:ext>
            </a:extLst>
          </p:cNvPr>
          <p:cNvSpPr txBox="1"/>
          <p:nvPr/>
        </p:nvSpPr>
        <p:spPr>
          <a:xfrm>
            <a:off x="6400800" y="3930134"/>
            <a:ext cx="1561368" cy="369332"/>
          </a:xfrm>
          <a:prstGeom prst="rect">
            <a:avLst/>
          </a:prstGeom>
          <a:solidFill>
            <a:schemeClr val="tx1"/>
          </a:solidFill>
        </p:spPr>
        <p:txBody>
          <a:bodyPr wrap="square" rtlCol="0">
            <a:spAutoFit/>
          </a:bodyPr>
          <a:lstStyle/>
          <a:p>
            <a:r>
              <a:rPr lang="en-US">
                <a:solidFill>
                  <a:schemeClr val="tx2">
                    <a:lumMod val="50000"/>
                  </a:schemeClr>
                </a:solidFill>
              </a:rPr>
              <a:t>ĐM ruột thừa</a:t>
            </a:r>
          </a:p>
        </p:txBody>
      </p:sp>
    </p:spTree>
    <p:extLst>
      <p:ext uri="{BB962C8B-B14F-4D97-AF65-F5344CB8AC3E}">
        <p14:creationId xmlns:p14="http://schemas.microsoft.com/office/powerpoint/2010/main" val="926275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box(out)">
                                      <p:cBhvr>
                                        <p:cTn id="7" dur="10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AC85-8EED-4A44-A77B-E296AA5ACBBE}"/>
              </a:ext>
            </a:extLst>
          </p:cNvPr>
          <p:cNvSpPr>
            <a:spLocks noGrp="1"/>
          </p:cNvSpPr>
          <p:nvPr>
            <p:ph type="title"/>
          </p:nvPr>
        </p:nvSpPr>
        <p:spPr/>
        <p:txBody>
          <a:bodyPr/>
          <a:lstStyle/>
          <a:p>
            <a:pPr algn="ctr"/>
            <a:r>
              <a:rPr lang="en-US" sz="3200">
                <a:solidFill>
                  <a:srgbClr val="FFFF00"/>
                </a:solidFill>
                <a:latin typeface="Arial" panose="020B0604020202020204" pitchFamily="34" charset="0"/>
                <a:cs typeface="Arial" panose="020B0604020202020204" pitchFamily="34" charset="0"/>
              </a:rPr>
              <a:t>RUỘT GIÀ</a:t>
            </a:r>
          </a:p>
        </p:txBody>
      </p:sp>
      <p:sp>
        <p:nvSpPr>
          <p:cNvPr id="3" name="Content Placeholder 2">
            <a:extLst>
              <a:ext uri="{FF2B5EF4-FFF2-40B4-BE49-F238E27FC236}">
                <a16:creationId xmlns:a16="http://schemas.microsoft.com/office/drawing/2014/main" id="{D7F2EB15-CDE8-1148-BA26-9BBDFA9793E1}"/>
              </a:ext>
            </a:extLst>
          </p:cNvPr>
          <p:cNvSpPr>
            <a:spLocks noGrp="1"/>
          </p:cNvSpPr>
          <p:nvPr>
            <p:ph idx="1"/>
          </p:nvPr>
        </p:nvSpPr>
        <p:spPr/>
        <p:txBody>
          <a:bodyPr/>
          <a:lstStyle/>
          <a:p>
            <a:pPr marL="0" indent="0">
              <a:buNone/>
            </a:pPr>
            <a:r>
              <a:rPr lang="en-US" sz="2400"/>
              <a:t>Động mạch mạch treo tràng dưới</a:t>
            </a:r>
          </a:p>
          <a:p>
            <a:pPr marL="0" indent="0">
              <a:buNone/>
            </a:pPr>
            <a:r>
              <a:rPr lang="en-US" sz="2400"/>
              <a:t>(Tự đọc)</a:t>
            </a:r>
          </a:p>
        </p:txBody>
      </p:sp>
      <p:sp>
        <p:nvSpPr>
          <p:cNvPr id="4" name="Slide Number Placeholder 3">
            <a:extLst>
              <a:ext uri="{FF2B5EF4-FFF2-40B4-BE49-F238E27FC236}">
                <a16:creationId xmlns:a16="http://schemas.microsoft.com/office/drawing/2014/main" id="{5E6C53F3-9873-0A4E-908D-E452D7C57DBB}"/>
              </a:ext>
            </a:extLst>
          </p:cNvPr>
          <p:cNvSpPr>
            <a:spLocks noGrp="1"/>
          </p:cNvSpPr>
          <p:nvPr>
            <p:ph type="sldNum" sz="quarter" idx="12"/>
          </p:nvPr>
        </p:nvSpPr>
        <p:spPr/>
        <p:txBody>
          <a:bodyPr/>
          <a:lstStyle/>
          <a:p>
            <a:pPr>
              <a:defRPr/>
            </a:pPr>
            <a:fld id="{C9759BED-2CF0-7546-A9EC-EB16E72270D3}" type="slidenum">
              <a:rPr lang="en-US"/>
              <a:pPr>
                <a:defRPr/>
              </a:pPr>
              <a:t>68</a:t>
            </a:fld>
            <a:endParaRPr lang="en-US"/>
          </a:p>
        </p:txBody>
      </p:sp>
    </p:spTree>
    <p:extLst>
      <p:ext uri="{BB962C8B-B14F-4D97-AF65-F5344CB8AC3E}">
        <p14:creationId xmlns:p14="http://schemas.microsoft.com/office/powerpoint/2010/main" val="3185925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190185EE-8EC2-F942-99DF-25A29DA2CEB2}" type="slidenum">
              <a:rPr lang="en-US" smtClean="0"/>
              <a:pPr eaLnBrk="1" hangingPunct="1">
                <a:defRPr/>
              </a:pPr>
              <a:t>7</a:t>
            </a:fld>
            <a:endParaRPr lang="en-US"/>
          </a:p>
        </p:txBody>
      </p:sp>
      <p:sp>
        <p:nvSpPr>
          <p:cNvPr id="26628" name="Rectangle 2"/>
          <p:cNvSpPr>
            <a:spLocks noGrp="1" noChangeArrowheads="1"/>
          </p:cNvSpPr>
          <p:nvPr>
            <p:ph type="title"/>
          </p:nvPr>
        </p:nvSpPr>
        <p:spPr/>
        <p:txBody>
          <a:bodyPr/>
          <a:lstStyle/>
          <a:p>
            <a:pPr eaLnBrk="1" hangingPunct="1"/>
            <a:endParaRPr lang="en-US">
              <a:latin typeface="Verdana" charset="0"/>
            </a:endParaRPr>
          </a:p>
        </p:txBody>
      </p:sp>
      <p:sp>
        <p:nvSpPr>
          <p:cNvPr id="26629" name="Rectangle 3"/>
          <p:cNvSpPr>
            <a:spLocks noGrp="1" noChangeArrowheads="1"/>
          </p:cNvSpPr>
          <p:nvPr>
            <p:ph type="body" idx="1"/>
          </p:nvPr>
        </p:nvSpPr>
        <p:spPr/>
        <p:txBody>
          <a:bodyPr/>
          <a:lstStyle/>
          <a:p>
            <a:pPr eaLnBrk="1" hangingPunct="1"/>
            <a:endParaRPr lang="en-US">
              <a:latin typeface="Arial" charset="0"/>
            </a:endParaRPr>
          </a:p>
        </p:txBody>
      </p:sp>
      <p:pic>
        <p:nvPicPr>
          <p:cNvPr id="26630" name="Picture 4" descr="phổi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7200"/>
            <a:ext cx="5080000" cy="508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438" y="1600200"/>
            <a:ext cx="5719762"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1C894A2D-6EF3-8A45-9539-DCA7DD343BEA}" type="slidenum">
              <a:rPr lang="en-US" smtClean="0"/>
              <a:pPr eaLnBrk="1" hangingPunct="1">
                <a:defRPr/>
              </a:pPr>
              <a:t>8</a:t>
            </a:fld>
            <a:endParaRPr lang="en-US"/>
          </a:p>
        </p:txBody>
      </p:sp>
      <p:sp>
        <p:nvSpPr>
          <p:cNvPr id="13318" name="Rectangle 3"/>
          <p:cNvSpPr>
            <a:spLocks noGrp="1" noChangeArrowheads="1"/>
          </p:cNvSpPr>
          <p:nvPr>
            <p:ph type="body" idx="1"/>
          </p:nvPr>
        </p:nvSpPr>
        <p:spPr>
          <a:xfrm>
            <a:off x="1066800" y="0"/>
            <a:ext cx="7696200" cy="1066800"/>
          </a:xfrm>
        </p:spPr>
        <p:txBody>
          <a:bodyPr/>
          <a:lstStyle/>
          <a:p>
            <a:pPr eaLnBrk="1" hangingPunct="1">
              <a:buFont typeface="Wingdings" charset="0"/>
              <a:buNone/>
            </a:pPr>
            <a:r>
              <a:rPr lang="en-US" sz="2400" b="1">
                <a:solidFill>
                  <a:srgbClr val="FFFF00"/>
                </a:solidFill>
                <a:latin typeface="Arial" charset="0"/>
              </a:rPr>
              <a:t>Thân vị: </a:t>
            </a:r>
          </a:p>
          <a:p>
            <a:pPr eaLnBrk="1" hangingPunct="1">
              <a:buFont typeface="Wingdings" charset="0"/>
              <a:buNone/>
            </a:pPr>
            <a:r>
              <a:rPr lang="en-US" sz="2400">
                <a:latin typeface="Arial" charset="0"/>
              </a:rPr>
              <a:t>Từ giới hạn dưới của đáy vị (khuyết tâm vị) đến mặt</a:t>
            </a:r>
          </a:p>
          <a:p>
            <a:pPr eaLnBrk="1" hangingPunct="1">
              <a:buFont typeface="Wingdings" charset="0"/>
              <a:buNone/>
            </a:pPr>
            <a:r>
              <a:rPr lang="en-US" sz="2400">
                <a:latin typeface="Arial" charset="0"/>
              </a:rPr>
              <a:t>phẳng ngang khuyết góc</a:t>
            </a:r>
          </a:p>
          <a:p>
            <a:pPr eaLnBrk="1" hangingPunct="1">
              <a:buFont typeface="Wingdings" charset="0"/>
              <a:buNone/>
            </a:pPr>
            <a:endParaRPr lang="en-US" sz="2400">
              <a:latin typeface="Arial" charset="0"/>
            </a:endParaRPr>
          </a:p>
          <a:p>
            <a:pPr eaLnBrk="1" hangingPunct="1">
              <a:buFont typeface="Wingdings" charset="0"/>
              <a:buNone/>
            </a:pPr>
            <a:endParaRPr lang="en-US" sz="2400">
              <a:latin typeface="Arial" charset="0"/>
            </a:endParaRPr>
          </a:p>
        </p:txBody>
      </p:sp>
      <p:cxnSp>
        <p:nvCxnSpPr>
          <p:cNvPr id="9" name="Straight Connector 8"/>
          <p:cNvCxnSpPr/>
          <p:nvPr/>
        </p:nvCxnSpPr>
        <p:spPr>
          <a:xfrm>
            <a:off x="5943600" y="2946400"/>
            <a:ext cx="1600200" cy="1588"/>
          </a:xfrm>
          <a:prstGeom prst="line">
            <a:avLst/>
          </a:prstGeom>
          <a:ln w="28575">
            <a:solidFill>
              <a:schemeClr val="bg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700588" y="4686300"/>
            <a:ext cx="1066800" cy="533400"/>
          </a:xfrm>
          <a:prstGeom prst="line">
            <a:avLst/>
          </a:prstGeom>
          <a:ln w="28575">
            <a:solidFill>
              <a:schemeClr val="bg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14800" y="3479800"/>
            <a:ext cx="1371600" cy="369888"/>
          </a:xfrm>
          <a:prstGeom prst="rect">
            <a:avLst/>
          </a:prstGeom>
          <a:noFill/>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Khuyết</a:t>
            </a:r>
            <a:r>
              <a:rPr lang="en-US" dirty="0">
                <a:solidFill>
                  <a:schemeClr val="bg1">
                    <a:lumMod val="60000"/>
                    <a:lumOff val="40000"/>
                  </a:schemeClr>
                </a:solidFill>
                <a:latin typeface="Tahoma" pitchFamily="34" charset="0"/>
                <a:ea typeface="+mn-ea"/>
                <a:cs typeface="Arial" charset="0"/>
              </a:rPr>
              <a:t> </a:t>
            </a:r>
            <a:r>
              <a:rPr lang="en-US" dirty="0" err="1">
                <a:solidFill>
                  <a:schemeClr val="bg1">
                    <a:lumMod val="60000"/>
                    <a:lumOff val="40000"/>
                  </a:schemeClr>
                </a:solidFill>
                <a:latin typeface="Tahoma" pitchFamily="34" charset="0"/>
                <a:ea typeface="+mn-ea"/>
                <a:cs typeface="Arial" charset="0"/>
              </a:rPr>
              <a:t>góc</a:t>
            </a:r>
            <a:endParaRPr lang="en-US" dirty="0">
              <a:solidFill>
                <a:schemeClr val="bg1">
                  <a:lumMod val="60000"/>
                  <a:lumOff val="40000"/>
                </a:schemeClr>
              </a:solidFill>
              <a:latin typeface="Tahoma" pitchFamily="34" charset="0"/>
              <a:ea typeface="+mn-ea"/>
              <a:cs typeface="Arial" charset="0"/>
            </a:endParaRPr>
          </a:p>
        </p:txBody>
      </p:sp>
      <p:sp>
        <p:nvSpPr>
          <p:cNvPr id="13" name="TextBox 12"/>
          <p:cNvSpPr txBox="1"/>
          <p:nvPr/>
        </p:nvSpPr>
        <p:spPr>
          <a:xfrm>
            <a:off x="4953000" y="1651000"/>
            <a:ext cx="1600200" cy="369888"/>
          </a:xfrm>
          <a:prstGeom prst="rect">
            <a:avLst/>
          </a:prstGeom>
          <a:noFill/>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Khuyết</a:t>
            </a:r>
            <a:r>
              <a:rPr lang="en-US" dirty="0">
                <a:solidFill>
                  <a:schemeClr val="bg1">
                    <a:lumMod val="60000"/>
                    <a:lumOff val="40000"/>
                  </a:schemeClr>
                </a:solidFill>
                <a:latin typeface="Tahoma" pitchFamily="34" charset="0"/>
                <a:ea typeface="+mn-ea"/>
                <a:cs typeface="Arial" charset="0"/>
              </a:rPr>
              <a:t> </a:t>
            </a:r>
            <a:r>
              <a:rPr lang="en-US" dirty="0" err="1">
                <a:solidFill>
                  <a:schemeClr val="bg1">
                    <a:lumMod val="60000"/>
                    <a:lumOff val="40000"/>
                  </a:schemeClr>
                </a:solidFill>
                <a:latin typeface="Tahoma" pitchFamily="34" charset="0"/>
                <a:ea typeface="+mn-ea"/>
                <a:cs typeface="Arial" charset="0"/>
              </a:rPr>
              <a:t>tâm</a:t>
            </a:r>
            <a:r>
              <a:rPr lang="en-US" dirty="0">
                <a:solidFill>
                  <a:schemeClr val="bg1">
                    <a:lumMod val="60000"/>
                    <a:lumOff val="40000"/>
                  </a:schemeClr>
                </a:solidFill>
                <a:latin typeface="Tahoma" pitchFamily="34" charset="0"/>
                <a:ea typeface="+mn-ea"/>
                <a:cs typeface="Arial" charset="0"/>
              </a:rPr>
              <a:t> vị</a:t>
            </a:r>
          </a:p>
        </p:txBody>
      </p:sp>
      <p:cxnSp>
        <p:nvCxnSpPr>
          <p:cNvPr id="15" name="Straight Connector 14"/>
          <p:cNvCxnSpPr/>
          <p:nvPr/>
        </p:nvCxnSpPr>
        <p:spPr>
          <a:xfrm rot="5400000">
            <a:off x="4710907" y="4164806"/>
            <a:ext cx="533400" cy="1587"/>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487194" y="2477294"/>
            <a:ext cx="838200" cy="1588"/>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91200" y="3632200"/>
            <a:ext cx="1066800" cy="954088"/>
          </a:xfrm>
          <a:prstGeom prst="rect">
            <a:avLst/>
          </a:prstGeom>
          <a:noFill/>
        </p:spPr>
        <p:txBody>
          <a:bodyPr>
            <a:spAutoFit/>
          </a:bodyPr>
          <a:lstStyle/>
          <a:p>
            <a:pPr algn="ctr">
              <a:defRPr/>
            </a:pPr>
            <a:r>
              <a:rPr lang="en-US" sz="2800" dirty="0" err="1">
                <a:solidFill>
                  <a:schemeClr val="bg1">
                    <a:lumMod val="60000"/>
                    <a:lumOff val="40000"/>
                  </a:schemeClr>
                </a:solidFill>
                <a:latin typeface="Tahoma" pitchFamily="34" charset="0"/>
                <a:ea typeface="+mn-ea"/>
                <a:cs typeface="Arial" charset="0"/>
              </a:rPr>
              <a:t>Thân</a:t>
            </a:r>
            <a:r>
              <a:rPr lang="en-US" sz="2800" dirty="0">
                <a:solidFill>
                  <a:schemeClr val="bg1">
                    <a:lumMod val="60000"/>
                    <a:lumOff val="40000"/>
                  </a:schemeClr>
                </a:solidFill>
                <a:latin typeface="Tahoma" pitchFamily="34" charset="0"/>
                <a:ea typeface="+mn-ea"/>
                <a:cs typeface="Arial" charset="0"/>
              </a:rPr>
              <a:t> </a:t>
            </a:r>
          </a:p>
          <a:p>
            <a:pPr algn="ctr">
              <a:defRPr/>
            </a:pPr>
            <a:r>
              <a:rPr lang="en-US" sz="2800" dirty="0">
                <a:solidFill>
                  <a:schemeClr val="bg1">
                    <a:lumMod val="60000"/>
                    <a:lumOff val="40000"/>
                  </a:schemeClr>
                </a:solidFill>
                <a:latin typeface="Tahoma" pitchFamily="34" charset="0"/>
                <a:ea typeface="+mn-ea"/>
                <a:cs typeface="Arial" charset="0"/>
              </a:rPr>
              <a:t>vị</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8">
                                            <p:txEl>
                                              <p:pRg st="1" end="1"/>
                                            </p:txEl>
                                          </p:spTgt>
                                        </p:tgtEl>
                                        <p:attrNameLst>
                                          <p:attrName>style.visibility</p:attrName>
                                        </p:attrNameLst>
                                      </p:cBhvr>
                                      <p:to>
                                        <p:strVal val="visible"/>
                                      </p:to>
                                    </p:set>
                                    <p:animEffect transition="in" filter="checkerboard(across)">
                                      <p:cBhvr>
                                        <p:cTn id="7" dur="1000"/>
                                        <p:tgtEl>
                                          <p:spTgt spid="13318">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318">
                                            <p:txEl>
                                              <p:pRg st="2" end="2"/>
                                            </p:txEl>
                                          </p:spTgt>
                                        </p:tgtEl>
                                        <p:attrNameLst>
                                          <p:attrName>style.visibility</p:attrName>
                                        </p:attrNameLst>
                                      </p:cBhvr>
                                      <p:to>
                                        <p:strVal val="visible"/>
                                      </p:to>
                                    </p:set>
                                    <p:animEffect transition="in" filter="checkerboard(across)">
                                      <p:cBhvr>
                                        <p:cTn id="10" dur="1000"/>
                                        <p:tgtEl>
                                          <p:spTgt spid="13318">
                                            <p:txEl>
                                              <p:pRg st="2" end="2"/>
                                            </p:txEl>
                                          </p:spTgt>
                                        </p:tgtEl>
                                      </p:cBhvr>
                                    </p:animEffect>
                                  </p:childTnLst>
                                </p:cTn>
                              </p:par>
                            </p:childTnLst>
                          </p:cTn>
                        </p:par>
                        <p:par>
                          <p:cTn id="11" fill="hold" nodeType="afterGroup">
                            <p:stCondLst>
                              <p:cond delay="1000"/>
                            </p:stCondLst>
                            <p:childTnLst>
                              <p:par>
                                <p:cTn id="12" presetID="4" presetClass="entr" presetSubtype="32" fill="hold" nodeType="afterEffect">
                                  <p:stCondLst>
                                    <p:cond delay="0"/>
                                  </p:stCondLst>
                                  <p:childTnLst>
                                    <p:set>
                                      <p:cBhvr>
                                        <p:cTn id="13" dur="1" fill="hold">
                                          <p:stCondLst>
                                            <p:cond delay="0"/>
                                          </p:stCondLst>
                                        </p:cTn>
                                        <p:tgtEl>
                                          <p:spTgt spid="13314"/>
                                        </p:tgtEl>
                                        <p:attrNameLst>
                                          <p:attrName>style.visibility</p:attrName>
                                        </p:attrNameLst>
                                      </p:cBhvr>
                                      <p:to>
                                        <p:strVal val="visible"/>
                                      </p:to>
                                    </p:set>
                                    <p:animEffect transition="in" filter="box(out)">
                                      <p:cBhvr>
                                        <p:cTn id="14" dur="1000"/>
                                        <p:tgtEl>
                                          <p:spTgt spid="133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heckerboard(across)">
                                      <p:cBhvr>
                                        <p:cTn id="19" dur="1000"/>
                                        <p:tgtEl>
                                          <p:spTgt spid="17"/>
                                        </p:tgtEl>
                                      </p:cBhvr>
                                    </p:animEffect>
                                  </p:childTnLst>
                                </p:cTn>
                              </p:par>
                              <p:par>
                                <p:cTn id="20" presetID="5"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1000"/>
                                        <p:tgtEl>
                                          <p:spTgt spid="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10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heckerboard(across)">
                                      <p:cBhvr>
                                        <p:cTn id="30" dur="1000"/>
                                        <p:tgtEl>
                                          <p:spTgt spid="15"/>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1000"/>
                                        <p:tgtEl>
                                          <p:spTgt spid="12"/>
                                        </p:tgtEl>
                                      </p:cBhvr>
                                    </p:animEffect>
                                  </p:childTnLst>
                                </p:cTn>
                              </p:par>
                              <p:par>
                                <p:cTn id="34" presetID="5" presetClass="entr" presetSubtype="1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10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ox(out)">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descr="D:\ATLAS\Tieu hoa\dada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190625"/>
            <a:ext cx="48768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quarter" idx="4294967295"/>
          </p:nvPr>
        </p:nvSpPr>
        <p:spPr>
          <a:xfrm>
            <a:off x="1066800" y="6248400"/>
            <a:ext cx="1905000" cy="457200"/>
          </a:xfrm>
          <a:prstGeom prst="rect">
            <a:avLst/>
          </a:prstGeom>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ahoma" charset="0"/>
                <a:ea typeface="ＭＳ Ｐゴシック"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defRPr/>
            </a:pPr>
            <a:fld id="{FE340F1F-55F1-3846-B8CD-DE41EDA6E60E}" type="slidenum">
              <a:rPr lang="en-US" smtClean="0"/>
              <a:pPr eaLnBrk="1" hangingPunct="1">
                <a:defRPr/>
              </a:pPr>
              <a:t>9</a:t>
            </a:fld>
            <a:endParaRPr lang="en-US"/>
          </a:p>
        </p:txBody>
      </p:sp>
      <p:sp>
        <p:nvSpPr>
          <p:cNvPr id="14341" name="Rectangle 3"/>
          <p:cNvSpPr>
            <a:spLocks noGrp="1" noChangeArrowheads="1"/>
          </p:cNvSpPr>
          <p:nvPr>
            <p:ph type="body" idx="1"/>
          </p:nvPr>
        </p:nvSpPr>
        <p:spPr>
          <a:xfrm>
            <a:off x="0" y="381000"/>
            <a:ext cx="3962400" cy="5715000"/>
          </a:xfrm>
        </p:spPr>
        <p:txBody>
          <a:bodyPr/>
          <a:lstStyle/>
          <a:p>
            <a:pPr eaLnBrk="1" hangingPunct="1">
              <a:lnSpc>
                <a:spcPct val="140000"/>
              </a:lnSpc>
              <a:buFont typeface="Wingdings" pitchFamily="2" charset="2"/>
              <a:buNone/>
              <a:defRPr/>
            </a:pPr>
            <a:r>
              <a:rPr lang="en-US" sz="2800" b="1" dirty="0" err="1">
                <a:solidFill>
                  <a:srgbClr val="FFFF00"/>
                </a:solidFill>
                <a:ea typeface="+mn-ea"/>
              </a:rPr>
              <a:t>Phần</a:t>
            </a:r>
            <a:r>
              <a:rPr lang="en-US" sz="2800" b="1" dirty="0">
                <a:solidFill>
                  <a:srgbClr val="FFFF00"/>
                </a:solidFill>
                <a:ea typeface="+mn-ea"/>
              </a:rPr>
              <a:t> </a:t>
            </a:r>
            <a:r>
              <a:rPr lang="en-US" sz="2800" b="1" dirty="0" err="1">
                <a:solidFill>
                  <a:srgbClr val="FFFF00"/>
                </a:solidFill>
                <a:ea typeface="+mn-ea"/>
              </a:rPr>
              <a:t>môn</a:t>
            </a:r>
            <a:r>
              <a:rPr lang="en-US" sz="2800" b="1" dirty="0">
                <a:solidFill>
                  <a:srgbClr val="FFFF00"/>
                </a:solidFill>
                <a:ea typeface="+mn-ea"/>
              </a:rPr>
              <a:t> vị</a:t>
            </a:r>
          </a:p>
          <a:p>
            <a:pPr eaLnBrk="1" hangingPunct="1">
              <a:lnSpc>
                <a:spcPct val="140000"/>
              </a:lnSpc>
              <a:buFontTx/>
              <a:buChar char="-"/>
              <a:defRPr/>
            </a:pPr>
            <a:r>
              <a:rPr lang="en-US" sz="2400" dirty="0">
                <a:ea typeface="+mn-ea"/>
              </a:rPr>
              <a:t>Hang </a:t>
            </a:r>
            <a:r>
              <a:rPr lang="en-US" sz="2400" dirty="0" err="1">
                <a:ea typeface="+mn-ea"/>
              </a:rPr>
              <a:t>môn</a:t>
            </a:r>
            <a:r>
              <a:rPr lang="en-US" sz="2400" dirty="0">
                <a:ea typeface="+mn-ea"/>
              </a:rPr>
              <a:t> vị.</a:t>
            </a:r>
          </a:p>
          <a:p>
            <a:pPr eaLnBrk="1" hangingPunct="1">
              <a:lnSpc>
                <a:spcPct val="140000"/>
              </a:lnSpc>
              <a:buFontTx/>
              <a:buChar char="-"/>
              <a:defRPr/>
            </a:pPr>
            <a:r>
              <a:rPr lang="en-US" sz="2400" dirty="0" err="1">
                <a:ea typeface="+mn-ea"/>
              </a:rPr>
              <a:t>Ống</a:t>
            </a:r>
            <a:r>
              <a:rPr lang="en-US" sz="2400" dirty="0">
                <a:ea typeface="+mn-ea"/>
              </a:rPr>
              <a:t> </a:t>
            </a:r>
            <a:r>
              <a:rPr lang="en-US" sz="2400" dirty="0" err="1">
                <a:ea typeface="+mn-ea"/>
              </a:rPr>
              <a:t>môn</a:t>
            </a:r>
            <a:r>
              <a:rPr lang="en-US" sz="2400" dirty="0">
                <a:ea typeface="+mn-ea"/>
              </a:rPr>
              <a:t> vị</a:t>
            </a:r>
          </a:p>
          <a:p>
            <a:pPr eaLnBrk="1" hangingPunct="1">
              <a:lnSpc>
                <a:spcPct val="140000"/>
              </a:lnSpc>
              <a:buFontTx/>
              <a:buNone/>
              <a:defRPr/>
            </a:pPr>
            <a:r>
              <a:rPr lang="en-US" sz="2400" dirty="0" err="1">
                <a:solidFill>
                  <a:schemeClr val="accent1">
                    <a:lumMod val="60000"/>
                    <a:lumOff val="40000"/>
                  </a:schemeClr>
                </a:solidFill>
                <a:ea typeface="+mn-ea"/>
              </a:rPr>
              <a:t>Lô</a:t>
            </a:r>
            <a:r>
              <a:rPr lang="en-US" sz="2400" dirty="0">
                <a:solidFill>
                  <a:schemeClr val="accent1">
                    <a:lumMod val="60000"/>
                    <a:lumOff val="40000"/>
                  </a:schemeClr>
                </a:solidFill>
                <a:ea typeface="+mn-ea"/>
              </a:rPr>
              <a:t>̃ </a:t>
            </a:r>
            <a:r>
              <a:rPr lang="en-US" sz="2400" dirty="0" err="1">
                <a:solidFill>
                  <a:schemeClr val="accent1">
                    <a:lumMod val="60000"/>
                    <a:lumOff val="40000"/>
                  </a:schemeClr>
                </a:solidFill>
                <a:ea typeface="+mn-ea"/>
              </a:rPr>
              <a:t>môn</a:t>
            </a:r>
            <a:r>
              <a:rPr lang="en-US" sz="2400" dirty="0">
                <a:solidFill>
                  <a:schemeClr val="accent1">
                    <a:lumMod val="60000"/>
                    <a:lumOff val="40000"/>
                  </a:schemeClr>
                </a:solidFill>
                <a:ea typeface="+mn-ea"/>
              </a:rPr>
              <a:t> vị </a:t>
            </a:r>
            <a:r>
              <a:rPr lang="en-US" sz="2400" dirty="0" err="1">
                <a:ea typeface="+mn-ea"/>
              </a:rPr>
              <a:t>nằm</a:t>
            </a:r>
            <a:r>
              <a:rPr lang="en-US" sz="2400" dirty="0">
                <a:ea typeface="+mn-ea"/>
              </a:rPr>
              <a:t> </a:t>
            </a:r>
            <a:r>
              <a:rPr lang="en-US" sz="2400" dirty="0" err="1">
                <a:ea typeface="+mn-ea"/>
              </a:rPr>
              <a:t>ngang</a:t>
            </a:r>
            <a:r>
              <a:rPr lang="en-US" sz="2400" dirty="0">
                <a:ea typeface="+mn-ea"/>
              </a:rPr>
              <a:t> </a:t>
            </a:r>
            <a:r>
              <a:rPr lang="en-US" sz="2400" dirty="0" err="1">
                <a:ea typeface="+mn-ea"/>
              </a:rPr>
              <a:t>đốt</a:t>
            </a:r>
            <a:r>
              <a:rPr lang="en-US" sz="2400" dirty="0">
                <a:ea typeface="+mn-ea"/>
              </a:rPr>
              <a:t> </a:t>
            </a:r>
            <a:r>
              <a:rPr lang="en-US" sz="2400" dirty="0" err="1">
                <a:ea typeface="+mn-ea"/>
              </a:rPr>
              <a:t>sống</a:t>
            </a:r>
            <a:r>
              <a:rPr lang="en-US" sz="2400" dirty="0">
                <a:ea typeface="+mn-ea"/>
              </a:rPr>
              <a:t>  L1, </a:t>
            </a:r>
            <a:r>
              <a:rPr lang="en-US" sz="2400" dirty="0" err="1">
                <a:ea typeface="+mn-ea"/>
              </a:rPr>
              <a:t>lệch</a:t>
            </a:r>
            <a:r>
              <a:rPr lang="en-US" sz="2400" dirty="0">
                <a:ea typeface="+mn-ea"/>
              </a:rPr>
              <a:t> sang </a:t>
            </a:r>
            <a:r>
              <a:rPr lang="en-US" sz="2400" dirty="0" err="1">
                <a:ea typeface="+mn-ea"/>
              </a:rPr>
              <a:t>phải</a:t>
            </a:r>
            <a:r>
              <a:rPr lang="en-US" sz="2400" dirty="0">
                <a:ea typeface="+mn-ea"/>
              </a:rPr>
              <a:t> </a:t>
            </a:r>
            <a:r>
              <a:rPr lang="en-US" sz="2400" dirty="0" err="1">
                <a:ea typeface="+mn-ea"/>
              </a:rPr>
              <a:t>đường</a:t>
            </a:r>
            <a:r>
              <a:rPr lang="en-US" sz="2400" dirty="0">
                <a:ea typeface="+mn-ea"/>
              </a:rPr>
              <a:t> </a:t>
            </a:r>
            <a:r>
              <a:rPr lang="en-US" sz="2400" dirty="0" err="1">
                <a:ea typeface="+mn-ea"/>
              </a:rPr>
              <a:t>giữa, thông</a:t>
            </a:r>
            <a:r>
              <a:rPr lang="en-US" sz="2400" dirty="0">
                <a:ea typeface="+mn-ea"/>
              </a:rPr>
              <a:t> </a:t>
            </a:r>
            <a:r>
              <a:rPr lang="en-US" sz="2400" dirty="0" err="1">
                <a:ea typeface="+mn-ea"/>
              </a:rPr>
              <a:t>với</a:t>
            </a:r>
            <a:r>
              <a:rPr lang="en-US" sz="2400" dirty="0">
                <a:ea typeface="+mn-ea"/>
              </a:rPr>
              <a:t> </a:t>
            </a:r>
            <a:r>
              <a:rPr lang="en-US" sz="2400" dirty="0" err="1">
                <a:ea typeface="+mn-ea"/>
              </a:rPr>
              <a:t>tá</a:t>
            </a:r>
            <a:r>
              <a:rPr lang="en-US" sz="2400" dirty="0">
                <a:ea typeface="+mn-ea"/>
              </a:rPr>
              <a:t> </a:t>
            </a:r>
            <a:r>
              <a:rPr lang="en-US" sz="2400" dirty="0" err="1">
                <a:ea typeface="+mn-ea"/>
              </a:rPr>
              <a:t>tràng</a:t>
            </a:r>
            <a:r>
              <a:rPr lang="en-US" sz="2400" dirty="0">
                <a:ea typeface="+mn-ea"/>
              </a:rPr>
              <a:t>, có </a:t>
            </a:r>
            <a:r>
              <a:rPr lang="en-US" sz="2400" dirty="0" err="1">
                <a:ea typeface="+mn-ea"/>
              </a:rPr>
              <a:t>cơ</a:t>
            </a:r>
            <a:r>
              <a:rPr lang="en-US" sz="2400" dirty="0">
                <a:ea typeface="+mn-ea"/>
              </a:rPr>
              <a:t> </a:t>
            </a:r>
            <a:r>
              <a:rPr lang="en-US" sz="2400" dirty="0" err="1">
                <a:ea typeface="+mn-ea"/>
              </a:rPr>
              <a:t>vòng</a:t>
            </a:r>
            <a:r>
              <a:rPr lang="en-US" sz="2400" dirty="0">
                <a:ea typeface="+mn-ea"/>
              </a:rPr>
              <a:t> </a:t>
            </a:r>
            <a:r>
              <a:rPr lang="en-US" sz="2400" dirty="0" err="1">
                <a:ea typeface="+mn-ea"/>
              </a:rPr>
              <a:t>rất</a:t>
            </a:r>
            <a:r>
              <a:rPr lang="en-US" sz="2400" dirty="0">
                <a:ea typeface="+mn-ea"/>
              </a:rPr>
              <a:t> </a:t>
            </a:r>
            <a:r>
              <a:rPr lang="en-US" sz="2400" dirty="0" err="1">
                <a:ea typeface="+mn-ea"/>
              </a:rPr>
              <a:t>dày</a:t>
            </a:r>
            <a:r>
              <a:rPr lang="en-US" sz="2400" dirty="0">
                <a:ea typeface="+mn-ea"/>
              </a:rPr>
              <a:t>.</a:t>
            </a:r>
          </a:p>
        </p:txBody>
      </p:sp>
      <p:cxnSp>
        <p:nvCxnSpPr>
          <p:cNvPr id="8" name="Straight Connector 7"/>
          <p:cNvCxnSpPr/>
          <p:nvPr/>
        </p:nvCxnSpPr>
        <p:spPr>
          <a:xfrm rot="16200000" flipH="1">
            <a:off x="5981700" y="3848100"/>
            <a:ext cx="914400" cy="381000"/>
          </a:xfrm>
          <a:prstGeom prst="line">
            <a:avLst/>
          </a:prstGeom>
          <a:ln w="28575">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02200" y="2870200"/>
            <a:ext cx="1600200" cy="369888"/>
          </a:xfrm>
          <a:prstGeom prst="rect">
            <a:avLst/>
          </a:prstGeom>
          <a:noFill/>
        </p:spPr>
        <p:txBody>
          <a:bodyPr>
            <a:spAutoFit/>
          </a:bodyPr>
          <a:lstStyle/>
          <a:p>
            <a:pPr>
              <a:defRPr/>
            </a:pPr>
            <a:r>
              <a:rPr lang="en-US" dirty="0" err="1">
                <a:solidFill>
                  <a:schemeClr val="bg1">
                    <a:lumMod val="60000"/>
                    <a:lumOff val="40000"/>
                  </a:schemeClr>
                </a:solidFill>
                <a:latin typeface="Tahoma" pitchFamily="34" charset="0"/>
                <a:ea typeface="+mn-ea"/>
                <a:cs typeface="Arial" charset="0"/>
              </a:rPr>
              <a:t>Ống</a:t>
            </a:r>
            <a:r>
              <a:rPr lang="en-US" dirty="0">
                <a:solidFill>
                  <a:schemeClr val="bg1">
                    <a:lumMod val="60000"/>
                    <a:lumOff val="40000"/>
                  </a:schemeClr>
                </a:solidFill>
                <a:latin typeface="Tahoma" pitchFamily="34" charset="0"/>
                <a:ea typeface="+mn-ea"/>
                <a:cs typeface="Arial" charset="0"/>
              </a:rPr>
              <a:t> </a:t>
            </a:r>
            <a:r>
              <a:rPr lang="en-US" dirty="0" err="1">
                <a:solidFill>
                  <a:schemeClr val="bg1">
                    <a:lumMod val="60000"/>
                    <a:lumOff val="40000"/>
                  </a:schemeClr>
                </a:solidFill>
                <a:latin typeface="Tahoma" pitchFamily="34" charset="0"/>
                <a:ea typeface="+mn-ea"/>
                <a:cs typeface="Arial" charset="0"/>
              </a:rPr>
              <a:t>môn</a:t>
            </a:r>
            <a:r>
              <a:rPr lang="en-US" dirty="0">
                <a:solidFill>
                  <a:schemeClr val="bg1">
                    <a:lumMod val="60000"/>
                    <a:lumOff val="40000"/>
                  </a:schemeClr>
                </a:solidFill>
                <a:latin typeface="Tahoma" pitchFamily="34" charset="0"/>
                <a:ea typeface="+mn-ea"/>
                <a:cs typeface="Arial" charset="0"/>
              </a:rPr>
              <a:t> vị</a:t>
            </a:r>
          </a:p>
        </p:txBody>
      </p:sp>
      <p:cxnSp>
        <p:nvCxnSpPr>
          <p:cNvPr id="19" name="Straight Connector 18"/>
          <p:cNvCxnSpPr/>
          <p:nvPr/>
        </p:nvCxnSpPr>
        <p:spPr>
          <a:xfrm rot="5400000" flipH="1" flipV="1">
            <a:off x="5322094" y="3440906"/>
            <a:ext cx="533400" cy="1588"/>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5886450" y="4400550"/>
            <a:ext cx="533400" cy="114300"/>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62600" y="4572000"/>
            <a:ext cx="1600200" cy="369888"/>
          </a:xfrm>
          <a:prstGeom prst="rect">
            <a:avLst/>
          </a:prstGeom>
          <a:noFill/>
        </p:spPr>
        <p:txBody>
          <a:bodyPr>
            <a:spAutoFit/>
          </a:bodyPr>
          <a:lstStyle/>
          <a:p>
            <a:pPr>
              <a:defRPr/>
            </a:pPr>
            <a:r>
              <a:rPr lang="en-US" dirty="0">
                <a:solidFill>
                  <a:schemeClr val="bg1">
                    <a:lumMod val="60000"/>
                    <a:lumOff val="40000"/>
                  </a:schemeClr>
                </a:solidFill>
                <a:latin typeface="Tahoma" pitchFamily="34" charset="0"/>
                <a:ea typeface="+mn-ea"/>
                <a:cs typeface="Arial" charset="0"/>
              </a:rPr>
              <a:t>Hang </a:t>
            </a:r>
            <a:r>
              <a:rPr lang="en-US" dirty="0" err="1">
                <a:solidFill>
                  <a:schemeClr val="bg1">
                    <a:lumMod val="60000"/>
                    <a:lumOff val="40000"/>
                  </a:schemeClr>
                </a:solidFill>
                <a:latin typeface="Tahoma" pitchFamily="34" charset="0"/>
                <a:ea typeface="+mn-ea"/>
                <a:cs typeface="Arial" charset="0"/>
              </a:rPr>
              <a:t>môn</a:t>
            </a:r>
            <a:r>
              <a:rPr lang="en-US" dirty="0">
                <a:solidFill>
                  <a:schemeClr val="bg1">
                    <a:lumMod val="60000"/>
                    <a:lumOff val="40000"/>
                  </a:schemeClr>
                </a:solidFill>
                <a:latin typeface="Tahoma" pitchFamily="34" charset="0"/>
                <a:ea typeface="+mn-ea"/>
                <a:cs typeface="Arial" charset="0"/>
              </a:rPr>
              <a:t> vị</a:t>
            </a:r>
          </a:p>
        </p:txBody>
      </p:sp>
      <p:cxnSp>
        <p:nvCxnSpPr>
          <p:cNvPr id="26" name="Straight Connector 25"/>
          <p:cNvCxnSpPr/>
          <p:nvPr/>
        </p:nvCxnSpPr>
        <p:spPr>
          <a:xfrm rot="5400000">
            <a:off x="5410200" y="3810000"/>
            <a:ext cx="533400" cy="76200"/>
          </a:xfrm>
          <a:prstGeom prst="line">
            <a:avLst/>
          </a:prstGeom>
          <a:ln w="28575">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3962400" y="3262313"/>
            <a:ext cx="9906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solidFill>
                  <a:srgbClr val="3333FF"/>
                </a:solidFill>
              </a:rPr>
              <a:t>lỗ </a:t>
            </a:r>
          </a:p>
          <a:p>
            <a:pPr algn="ctr" eaLnBrk="1" hangingPunct="1"/>
            <a:r>
              <a:rPr lang="en-US" sz="1800">
                <a:solidFill>
                  <a:srgbClr val="3333FF"/>
                </a:solidFill>
              </a:rPr>
              <a:t>môn vị</a:t>
            </a:r>
          </a:p>
        </p:txBody>
      </p:sp>
      <p:cxnSp>
        <p:nvCxnSpPr>
          <p:cNvPr id="16" name="Straight Connector 15"/>
          <p:cNvCxnSpPr/>
          <p:nvPr/>
        </p:nvCxnSpPr>
        <p:spPr>
          <a:xfrm>
            <a:off x="4800600" y="3556000"/>
            <a:ext cx="533400" cy="15240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animEffect transition="in" filter="checkerboard(across)">
                                      <p:cBhvr>
                                        <p:cTn id="7" dur="1000"/>
                                        <p:tgtEl>
                                          <p:spTgt spid="14341">
                                            <p:txEl>
                                              <p:pRg st="1" end="1"/>
                                            </p:txEl>
                                          </p:spTgt>
                                        </p:tgtEl>
                                      </p:cBhvr>
                                    </p:animEffect>
                                  </p:childTnLst>
                                </p:cTn>
                              </p:par>
                            </p:childTnLst>
                          </p:cTn>
                        </p:par>
                        <p:par>
                          <p:cTn id="8" fill="hold" nodeType="afterGroup">
                            <p:stCondLst>
                              <p:cond delay="1000"/>
                            </p:stCondLst>
                            <p:childTnLst>
                              <p:par>
                                <p:cTn id="9" presetID="5" presetClass="entr" presetSubtype="10" fill="hold" nodeType="after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animEffect transition="in" filter="checkerboard(across)">
                                      <p:cBhvr>
                                        <p:cTn id="11" dur="1000"/>
                                        <p:tgtEl>
                                          <p:spTgt spid="14341">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animEffect transition="in" filter="box(out)">
                                      <p:cBhvr>
                                        <p:cTn id="16" dur="1000"/>
                                        <p:tgtEl>
                                          <p:spTgt spid="14338"/>
                                        </p:tgtEl>
                                      </p:cBhvr>
                                    </p:animEffect>
                                  </p:childTnLst>
                                </p:cTn>
                              </p:par>
                              <p:par>
                                <p:cTn id="17" presetID="5"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1000"/>
                                        <p:tgtEl>
                                          <p:spTgt spid="8"/>
                                        </p:tgtEl>
                                      </p:cBhvr>
                                    </p:animEffect>
                                  </p:childTnLst>
                                </p:cTn>
                              </p:par>
                              <p:par>
                                <p:cTn id="20" presetID="5" presetClass="entr" presetSubtype="1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heckerboard(across)">
                                      <p:cBhvr>
                                        <p:cTn id="22" dur="1000"/>
                                        <p:tgtEl>
                                          <p:spTgt spid="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1000"/>
                                        <p:tgtEl>
                                          <p:spTgt spid="12"/>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checkerboard(across)">
                                      <p:cBhvr>
                                        <p:cTn id="30" dur="1000"/>
                                        <p:tgtEl>
                                          <p:spTgt spid="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checkerboard(across)">
                                      <p:cBhvr>
                                        <p:cTn id="35" dur="1000"/>
                                        <p:tgtEl>
                                          <p:spTgt spid="18"/>
                                        </p:tgtEl>
                                      </p:cBhvr>
                                    </p:animEffect>
                                  </p:childTnLst>
                                </p:cTn>
                              </p:par>
                              <p:par>
                                <p:cTn id="36" presetID="5" presetClass="entr" presetSubtype="1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checkerboard(across)">
                                      <p:cBhvr>
                                        <p:cTn id="38" dur="10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checkerboard(across)">
                                      <p:cBhvr>
                                        <p:cTn id="43" dur="1000"/>
                                        <p:tgtEl>
                                          <p:spTgt spid="14"/>
                                        </p:tgtEl>
                                      </p:cBhvr>
                                    </p:animEffect>
                                  </p:childTnLst>
                                </p:cTn>
                              </p:par>
                              <p:par>
                                <p:cTn id="44" presetID="5" presetClass="entr" presetSubtype="1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heckerboard(across)">
                                      <p:cBhvr>
                                        <p:cTn id="46" dur="1000"/>
                                        <p:tgtEl>
                                          <p:spTgt spid="16"/>
                                        </p:tgtEl>
                                      </p:cBhvr>
                                    </p:animEffect>
                                  </p:childTnLst>
                                </p:cTn>
                              </p:par>
                              <p:par>
                                <p:cTn id="47" presetID="5" presetClass="entr" presetSubtype="10" fill="hold" nodeType="withEffect">
                                  <p:stCondLst>
                                    <p:cond delay="0"/>
                                  </p:stCondLst>
                                  <p:childTnLst>
                                    <p:set>
                                      <p:cBhvr>
                                        <p:cTn id="48" dur="1" fill="hold">
                                          <p:stCondLst>
                                            <p:cond delay="0"/>
                                          </p:stCondLst>
                                        </p:cTn>
                                        <p:tgtEl>
                                          <p:spTgt spid="14341">
                                            <p:txEl>
                                              <p:pRg st="3" end="3"/>
                                            </p:txEl>
                                          </p:spTgt>
                                        </p:tgtEl>
                                        <p:attrNameLst>
                                          <p:attrName>style.visibility</p:attrName>
                                        </p:attrNameLst>
                                      </p:cBhvr>
                                      <p:to>
                                        <p:strVal val="visible"/>
                                      </p:to>
                                    </p:set>
                                    <p:animEffect transition="in" filter="checkerboard(across)">
                                      <p:cBhvr>
                                        <p:cTn id="49" dur="1000"/>
                                        <p:tgtEl>
                                          <p:spTgt spid="143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14" grpId="0"/>
    </p:bldLst>
  </p:timing>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Verdan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Shimmer</Template>
  <TotalTime>2413</TotalTime>
  <Words>1422</Words>
  <Application>Microsoft Macintosh PowerPoint</Application>
  <PresentationFormat>On-screen Show (4:3)</PresentationFormat>
  <Paragraphs>370</Paragraphs>
  <Slides>68</Slides>
  <Notes>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Apple Chancery</vt:lpstr>
      <vt:lpstr>Arial</vt:lpstr>
      <vt:lpstr>Tahoma</vt:lpstr>
      <vt:lpstr>Verdana</vt:lpstr>
      <vt:lpstr>VNI-Aptima</vt:lpstr>
      <vt:lpstr>VNI-Helve</vt:lpstr>
      <vt:lpstr>VNI-Times</vt:lpstr>
      <vt:lpstr>Wingdings</vt:lpstr>
      <vt:lpstr>Shimmer</vt:lpstr>
      <vt:lpstr>BỤNG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Liên quan</vt:lpstr>
      <vt:lpstr>PowerPoint Presentation</vt:lpstr>
      <vt:lpstr>PowerPoint Presentation</vt:lpstr>
      <vt:lpstr>Bờ cong nhỏ: Mạc nối nhỏ Bờ cong lớn: mạc nối lớn</vt:lpstr>
      <vt:lpstr>PowerPoint Presentation</vt:lpstr>
      <vt:lpstr>PowerPoint Presentation</vt:lpstr>
      <vt:lpstr>PowerPoint Presentation</vt:lpstr>
      <vt:lpstr>PowerPoint Presentation</vt:lpstr>
      <vt:lpstr>PowerPoint Presentation</vt:lpstr>
      <vt:lpstr>PowerPoint Presentation</vt:lpstr>
      <vt:lpstr>TÁ TRÀNG</vt:lpstr>
      <vt:lpstr>PowerPoint Presentation</vt:lpstr>
      <vt:lpstr>PowerPoint Presentation</vt:lpstr>
      <vt:lpstr>PowerPoint Presentation</vt:lpstr>
      <vt:lpstr>Hình thể trong</vt:lpstr>
      <vt:lpstr>PowerPoint Presentation</vt:lpstr>
      <vt:lpstr> </vt:lpstr>
      <vt:lpstr>PowerPoint Presentation</vt:lpstr>
      <vt:lpstr>PowerPoint Presentation</vt:lpstr>
      <vt:lpstr>PowerPoint Presentation</vt:lpstr>
      <vt:lpstr>Vị trí của tụy trong ổ bụng</vt:lpstr>
      <vt:lpstr>Ống tụy</vt:lpstr>
      <vt:lpstr>PowerPoint Presentation</vt:lpstr>
      <vt:lpstr>PowerPoint Presentation</vt:lpstr>
      <vt:lpstr>Cơ vòng bóng gan tuỵ (cơ vòng Oddi)</vt:lpstr>
      <vt:lpstr>Động mạch tụy và tá tràng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ĐM cho thân và đuôi tụy</vt:lpstr>
      <vt:lpstr>PowerPoint Presentation</vt:lpstr>
      <vt:lpstr>GAN</vt:lpstr>
      <vt:lpstr>PowerPoint Presentation</vt:lpstr>
      <vt:lpstr>PowerPoint Presentation</vt:lpstr>
      <vt:lpstr>PowerPoint Presentation</vt:lpstr>
      <vt:lpstr>PowerPoint Presentation</vt:lpstr>
      <vt:lpstr>PowerPoint Presentation</vt:lpstr>
      <vt:lpstr>PowerPoint Presentation</vt:lpstr>
      <vt:lpstr>Đường dẫn mật ngoài 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Liên quan của ĐMMTTT 4 đoạn: Sau tuỵ, trên và trước tá tràng, trong rễ mạc treo, trong mạc treo</vt:lpstr>
      <vt:lpstr>PowerPoint Presentation</vt:lpstr>
      <vt:lpstr>Nhánh bên</vt:lpstr>
      <vt:lpstr>PowerPoint Presentation</vt:lpstr>
      <vt:lpstr> </vt:lpstr>
      <vt:lpstr>PowerPoint Presentation</vt:lpstr>
      <vt:lpstr>RUỘT GIÀ</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DR.VU</dc:creator>
  <cp:lastModifiedBy>Nguyen Hoang Vu</cp:lastModifiedBy>
  <cp:revision>176</cp:revision>
  <dcterms:created xsi:type="dcterms:W3CDTF">2011-03-09T08:15:15Z</dcterms:created>
  <dcterms:modified xsi:type="dcterms:W3CDTF">2021-10-28T08:42:40Z</dcterms:modified>
</cp:coreProperties>
</file>