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2" r:id="rId5"/>
    <p:sldId id="275" r:id="rId6"/>
    <p:sldId id="276" r:id="rId7"/>
    <p:sldId id="277" r:id="rId8"/>
    <p:sldId id="278"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60" r:id="rId22"/>
    <p:sldId id="261"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F46858-E922-42B6-A875-527273B2B7E1}" type="datetimeFigureOut">
              <a:rPr lang="en-US" smtClean="0"/>
              <a:pPr/>
              <a:t>9/17/2012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97B75-DE0F-4227-B7B7-B86A15F4D2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7"/>
          <p:cNvSpPr>
            <a:spLocks noGrp="1" noChangeArrowheads="1"/>
          </p:cNvSpPr>
          <p:nvPr>
            <p:ph type="sldNum" sz="quarter" idx="5"/>
          </p:nvPr>
        </p:nvSpPr>
        <p:spPr>
          <a:noFill/>
          <a:ln>
            <a:miter lim="800000"/>
            <a:headEnd/>
            <a:tailEnd/>
          </a:ln>
        </p:spPr>
        <p:txBody>
          <a:bodyPr/>
          <a:lstStyle/>
          <a:p>
            <a:fld id="{6B4639E2-92BC-41E0-BACA-E44A96AC3A6F}" type="slidenum">
              <a:rPr lang="en-US" smtClean="0">
                <a:latin typeface="Arial" pitchFamily="34" charset="0"/>
                <a:cs typeface="Arial" pitchFamily="34" charset="0"/>
              </a:rPr>
              <a:pPr/>
              <a:t>4</a:t>
            </a:fld>
            <a:endParaRPr lang="en-US" smtClean="0">
              <a:latin typeface="Arial" pitchFamily="34" charset="0"/>
              <a:cs typeface="Arial" pitchFamily="34" charset="0"/>
            </a:endParaRPr>
          </a:p>
        </p:txBody>
      </p:sp>
      <p:sp>
        <p:nvSpPr>
          <p:cNvPr id="655363" name="Rectangle 2"/>
          <p:cNvSpPr>
            <a:spLocks noGrp="1" noRot="1" noChangeAspect="1" noChangeArrowheads="1" noTextEdit="1"/>
          </p:cNvSpPr>
          <p:nvPr>
            <p:ph type="sldImg"/>
          </p:nvPr>
        </p:nvSpPr>
        <p:spPr>
          <a:ln/>
        </p:spPr>
      </p:sp>
      <p:sp>
        <p:nvSpPr>
          <p:cNvPr id="655364" name="Rectangle 3"/>
          <p:cNvSpPr>
            <a:spLocks noGrp="1" noChangeArrowheads="1"/>
          </p:cNvSpPr>
          <p:nvPr>
            <p:ph type="body" idx="1"/>
          </p:nvPr>
        </p:nvSpPr>
        <p:spPr>
          <a:xfrm>
            <a:off x="914400" y="4343400"/>
            <a:ext cx="5029200" cy="4114800"/>
          </a:xfrm>
          <a:noFill/>
        </p:spPr>
        <p:txBody>
          <a:bodyPr/>
          <a:lstStyle/>
          <a:p>
            <a:pPr eaLnBrk="1" hangingPunct="1"/>
            <a:endParaRPr lang="en-AU"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7"/>
          <p:cNvSpPr>
            <a:spLocks noGrp="1" noChangeArrowheads="1"/>
          </p:cNvSpPr>
          <p:nvPr>
            <p:ph type="sldNum" sz="quarter" idx="5"/>
          </p:nvPr>
        </p:nvSpPr>
        <p:spPr>
          <a:noFill/>
          <a:ln>
            <a:miter lim="800000"/>
            <a:headEnd/>
            <a:tailEnd/>
          </a:ln>
        </p:spPr>
        <p:txBody>
          <a:bodyPr/>
          <a:lstStyle/>
          <a:p>
            <a:fld id="{8C3AA4A3-F1E6-4552-9826-F80FB63EFDB9}" type="slidenum">
              <a:rPr lang="en-US" smtClean="0">
                <a:latin typeface="Arial" pitchFamily="34" charset="0"/>
              </a:rPr>
              <a:pPr/>
              <a:t>5</a:t>
            </a:fld>
            <a:endParaRPr lang="en-US" smtClean="0">
              <a:latin typeface="Arial" pitchFamily="34" charset="0"/>
            </a:endParaRPr>
          </a:p>
        </p:txBody>
      </p:sp>
      <p:sp>
        <p:nvSpPr>
          <p:cNvPr id="633859" name="Slide Image Placeholder 1"/>
          <p:cNvSpPr>
            <a:spLocks noGrp="1" noRot="1" noChangeAspect="1" noTextEdit="1"/>
          </p:cNvSpPr>
          <p:nvPr>
            <p:ph type="sldImg"/>
          </p:nvPr>
        </p:nvSpPr>
        <p:spPr>
          <a:ln/>
        </p:spPr>
      </p:sp>
      <p:sp>
        <p:nvSpPr>
          <p:cNvPr id="633860"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63386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708BCF1-FE2A-4C9E-9ABA-5C15CBE6CA8F}" type="slidenum">
              <a:rPr lang="en-AU" sz="1200">
                <a:ea typeface="ＭＳ Ｐゴシック" pitchFamily="34" charset="-128"/>
              </a:rPr>
              <a:pPr algn="r"/>
              <a:t>5</a:t>
            </a:fld>
            <a:endParaRPr lang="en-AU" sz="120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7"/>
          <p:cNvSpPr>
            <a:spLocks noGrp="1" noChangeArrowheads="1"/>
          </p:cNvSpPr>
          <p:nvPr>
            <p:ph type="sldNum" sz="quarter" idx="5"/>
          </p:nvPr>
        </p:nvSpPr>
        <p:spPr>
          <a:noFill/>
          <a:ln>
            <a:miter lim="800000"/>
            <a:headEnd/>
            <a:tailEnd/>
          </a:ln>
        </p:spPr>
        <p:txBody>
          <a:bodyPr/>
          <a:lstStyle/>
          <a:p>
            <a:fld id="{022B4D94-8B0D-40C9-8B1C-939FB3B8199A}" type="slidenum">
              <a:rPr lang="en-US" smtClean="0">
                <a:latin typeface="Arial" pitchFamily="34" charset="0"/>
              </a:rPr>
              <a:pPr/>
              <a:t>6</a:t>
            </a:fld>
            <a:endParaRPr lang="en-US" smtClean="0">
              <a:latin typeface="Arial" pitchFamily="34" charset="0"/>
            </a:endParaRPr>
          </a:p>
        </p:txBody>
      </p:sp>
      <p:sp>
        <p:nvSpPr>
          <p:cNvPr id="634883" name="Slide Image Placeholder 1"/>
          <p:cNvSpPr>
            <a:spLocks noGrp="1" noRot="1" noChangeAspect="1" noTextEdit="1"/>
          </p:cNvSpPr>
          <p:nvPr>
            <p:ph type="sldImg"/>
          </p:nvPr>
        </p:nvSpPr>
        <p:spPr>
          <a:ln/>
        </p:spPr>
      </p:sp>
      <p:sp>
        <p:nvSpPr>
          <p:cNvPr id="634884" name="Notes Placeholder 2"/>
          <p:cNvSpPr>
            <a:spLocks noGrp="1"/>
          </p:cNvSpPr>
          <p:nvPr>
            <p:ph type="body" idx="1"/>
          </p:nvPr>
        </p:nvSpPr>
        <p:spPr>
          <a:noFill/>
        </p:spPr>
        <p:txBody>
          <a:bodyPr/>
          <a:lstStyle/>
          <a:p>
            <a:pPr eaLnBrk="1" hangingPunct="1"/>
            <a:endParaRPr lang="en-US" sz="1000" smtClean="0">
              <a:latin typeface="Arial" pitchFamily="34" charset="0"/>
            </a:endParaRPr>
          </a:p>
        </p:txBody>
      </p:sp>
      <p:sp>
        <p:nvSpPr>
          <p:cNvPr id="63488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B654EA4-2869-4C35-8190-1B74829F04D5}" type="slidenum">
              <a:rPr lang="en-AU" sz="1200">
                <a:ea typeface="ＭＳ Ｐゴシック" pitchFamily="34" charset="-128"/>
              </a:rPr>
              <a:pPr algn="r"/>
              <a:t>6</a:t>
            </a:fld>
            <a:endParaRPr lang="en-AU" sz="120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7"/>
          <p:cNvSpPr>
            <a:spLocks noGrp="1" noChangeArrowheads="1"/>
          </p:cNvSpPr>
          <p:nvPr>
            <p:ph type="sldNum" sz="quarter" idx="5"/>
          </p:nvPr>
        </p:nvSpPr>
        <p:spPr>
          <a:noFill/>
          <a:ln>
            <a:miter lim="800000"/>
            <a:headEnd/>
            <a:tailEnd/>
          </a:ln>
        </p:spPr>
        <p:txBody>
          <a:bodyPr/>
          <a:lstStyle/>
          <a:p>
            <a:fld id="{B5BA274C-E46C-4712-968B-CD9D074E0B14}" type="slidenum">
              <a:rPr lang="en-US" smtClean="0">
                <a:latin typeface="Arial" pitchFamily="34" charset="0"/>
              </a:rPr>
              <a:pPr/>
              <a:t>7</a:t>
            </a:fld>
            <a:endParaRPr lang="en-US" smtClean="0">
              <a:latin typeface="Arial" pitchFamily="34" charset="0"/>
            </a:endParaRPr>
          </a:p>
        </p:txBody>
      </p:sp>
      <p:sp>
        <p:nvSpPr>
          <p:cNvPr id="635907" name="Slide Image Placeholder 1"/>
          <p:cNvSpPr>
            <a:spLocks noGrp="1" noRot="1" noChangeAspect="1" noTextEdit="1"/>
          </p:cNvSpPr>
          <p:nvPr>
            <p:ph type="sldImg"/>
          </p:nvPr>
        </p:nvSpPr>
        <p:spPr>
          <a:ln/>
        </p:spPr>
      </p:sp>
      <p:sp>
        <p:nvSpPr>
          <p:cNvPr id="635908"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63590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DBC7A89-3A6A-426B-950F-1684AE7FB694}" type="slidenum">
              <a:rPr lang="en-AU" sz="1200">
                <a:ea typeface="ＭＳ Ｐゴシック" pitchFamily="34" charset="-128"/>
              </a:rPr>
              <a:pPr algn="r"/>
              <a:t>7</a:t>
            </a:fld>
            <a:endParaRPr lang="en-AU" sz="120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7"/>
          <p:cNvSpPr>
            <a:spLocks noGrp="1" noChangeArrowheads="1"/>
          </p:cNvSpPr>
          <p:nvPr>
            <p:ph type="sldNum" sz="quarter" idx="5"/>
          </p:nvPr>
        </p:nvSpPr>
        <p:spPr>
          <a:noFill/>
          <a:ln>
            <a:miter lim="800000"/>
            <a:headEnd/>
            <a:tailEnd/>
          </a:ln>
        </p:spPr>
        <p:txBody>
          <a:bodyPr/>
          <a:lstStyle/>
          <a:p>
            <a:fld id="{C6BE0CE0-E4E6-4696-B943-5F770E52187D}" type="slidenum">
              <a:rPr lang="en-US" smtClean="0">
                <a:latin typeface="Arial" pitchFamily="34" charset="0"/>
              </a:rPr>
              <a:pPr/>
              <a:t>8</a:t>
            </a:fld>
            <a:endParaRPr lang="en-US" smtClean="0">
              <a:latin typeface="Arial" pitchFamily="34" charset="0"/>
            </a:endParaRPr>
          </a:p>
        </p:txBody>
      </p:sp>
      <p:sp>
        <p:nvSpPr>
          <p:cNvPr id="636931" name="Slide Image Placeholder 1"/>
          <p:cNvSpPr>
            <a:spLocks noGrp="1" noRot="1" noChangeAspect="1" noTextEdit="1"/>
          </p:cNvSpPr>
          <p:nvPr>
            <p:ph type="sldImg"/>
          </p:nvPr>
        </p:nvSpPr>
        <p:spPr>
          <a:ln/>
        </p:spPr>
      </p:sp>
      <p:sp>
        <p:nvSpPr>
          <p:cNvPr id="636932"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63693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BC89A8D-2E7B-4C7B-86F3-189D71440097}" type="slidenum">
              <a:rPr lang="en-AU" sz="1200">
                <a:ea typeface="ＭＳ Ｐゴシック" pitchFamily="34" charset="-128"/>
              </a:rPr>
              <a:pPr algn="r"/>
              <a:t>8</a:t>
            </a:fld>
            <a:endParaRPr lang="en-AU" sz="120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Rot="1" noChangeAspect="1" noChangeArrowheads="1" noTextEdit="1"/>
          </p:cNvSpPr>
          <p:nvPr>
            <p:ph type="sldImg"/>
          </p:nvPr>
        </p:nvSpPr>
        <p:spPr>
          <a:ln/>
        </p:spPr>
      </p:sp>
      <p:sp>
        <p:nvSpPr>
          <p:cNvPr id="656387" name="Rectangle 3"/>
          <p:cNvSpPr>
            <a:spLocks noGrp="1" noChangeArrowheads="1"/>
          </p:cNvSpPr>
          <p:nvPr>
            <p:ph type="body" idx="1"/>
          </p:nvPr>
        </p:nvSpPr>
        <p:spPr>
          <a:xfrm>
            <a:off x="914400" y="4344988"/>
            <a:ext cx="5029200" cy="4113212"/>
          </a:xfrm>
          <a:noFill/>
        </p:spPr>
        <p:txBody>
          <a:bodyPr/>
          <a:lstStyle/>
          <a:p>
            <a:r>
              <a:rPr lang="en-US" smtClean="0">
                <a:latin typeface="Arial" pitchFamily="34" charset="0"/>
                <a:cs typeface="Times New Roman" pitchFamily="18" charset="0"/>
              </a:rPr>
              <a:t>1)    </a:t>
            </a:r>
            <a:r>
              <a:rPr lang="en-US" smtClean="0">
                <a:latin typeface="Times New Roman" pitchFamily="18" charset="0"/>
                <a:cs typeface="Times New Roman" pitchFamily="18" charset="0"/>
              </a:rPr>
              <a:t> </a:t>
            </a:r>
            <a:r>
              <a:rPr lang="en-US" smtClean="0">
                <a:latin typeface="Arial" pitchFamily="34" charset="0"/>
                <a:cs typeface="Times New Roman" pitchFamily="18" charset="0"/>
              </a:rPr>
              <a:t>Why is it important to communicate bad news carefully and well?</a:t>
            </a:r>
          </a:p>
          <a:p>
            <a:r>
              <a:rPr lang="en-US" smtClean="0">
                <a:latin typeface="Arial" pitchFamily="34" charset="0"/>
                <a:cs typeface="Times New Roman" pitchFamily="18" charset="0"/>
              </a:rPr>
              <a:t>a.     </a:t>
            </a:r>
            <a:r>
              <a:rPr lang="en-US" smtClean="0">
                <a:latin typeface="Times New Roman" pitchFamily="18" charset="0"/>
                <a:cs typeface="Times New Roman" pitchFamily="18" charset="0"/>
              </a:rPr>
              <a:t> </a:t>
            </a:r>
            <a:r>
              <a:rPr lang="en-US" smtClean="0">
                <a:latin typeface="Arial" pitchFamily="34" charset="0"/>
                <a:cs typeface="Times New Roman" pitchFamily="18" charset="0"/>
              </a:rPr>
              <a:t>The patient can be emotionally injured if it is not done well and in accordance with his or her cultural values.</a:t>
            </a:r>
          </a:p>
          <a:p>
            <a:r>
              <a:rPr lang="en-US" smtClean="0">
                <a:latin typeface="Arial" pitchFamily="34" charset="0"/>
                <a:cs typeface="Times New Roman" pitchFamily="18" charset="0"/>
              </a:rPr>
              <a:t>b.     </a:t>
            </a:r>
            <a:r>
              <a:rPr lang="en-US" smtClean="0">
                <a:latin typeface="Times New Roman" pitchFamily="18" charset="0"/>
                <a:cs typeface="Times New Roman" pitchFamily="18" charset="0"/>
              </a:rPr>
              <a:t> </a:t>
            </a:r>
            <a:r>
              <a:rPr lang="en-US" smtClean="0">
                <a:latin typeface="Arial" pitchFamily="34" charset="0"/>
                <a:cs typeface="Times New Roman" pitchFamily="18" charset="0"/>
              </a:rPr>
              <a:t>When done well, it strengthens the patient-physician relationship.</a:t>
            </a:r>
          </a:p>
          <a:p>
            <a:r>
              <a:rPr lang="en-US" smtClean="0">
                <a:latin typeface="Arial" pitchFamily="34" charset="0"/>
                <a:cs typeface="Times New Roman" pitchFamily="18" charset="0"/>
              </a:rPr>
              <a:t>It allows patients and families to plan realistically and grieve.</a:t>
            </a:r>
            <a:r>
              <a:rPr lang="en-US" smtClean="0">
                <a:latin typeface="Arial" pitchFamily="34" charset="0"/>
                <a:cs typeface="Arial" pitchFamily="34" charset="0"/>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7"/>
          <p:cNvSpPr>
            <a:spLocks noGrp="1" noChangeArrowheads="1"/>
          </p:cNvSpPr>
          <p:nvPr>
            <p:ph type="sldNum" sz="quarter" idx="5"/>
          </p:nvPr>
        </p:nvSpPr>
        <p:spPr>
          <a:noFill/>
          <a:ln>
            <a:miter lim="800000"/>
            <a:headEnd/>
            <a:tailEnd/>
          </a:ln>
        </p:spPr>
        <p:txBody>
          <a:bodyPr/>
          <a:lstStyle/>
          <a:p>
            <a:fld id="{CE7FE747-674D-428E-B3F4-70CC5325C31D}" type="slidenum">
              <a:rPr lang="en-US" smtClean="0">
                <a:latin typeface="Arial" pitchFamily="34" charset="0"/>
                <a:cs typeface="Arial" pitchFamily="34" charset="0"/>
              </a:rPr>
              <a:pPr/>
              <a:t>13</a:t>
            </a:fld>
            <a:endParaRPr lang="en-US" smtClean="0">
              <a:latin typeface="Arial" pitchFamily="34" charset="0"/>
              <a:cs typeface="Arial" pitchFamily="34" charset="0"/>
            </a:endParaRPr>
          </a:p>
        </p:txBody>
      </p:sp>
      <p:sp>
        <p:nvSpPr>
          <p:cNvPr id="657411" name="Rectangle 2"/>
          <p:cNvSpPr>
            <a:spLocks noGrp="1" noRot="1" noChangeAspect="1" noChangeArrowheads="1" noTextEdit="1"/>
          </p:cNvSpPr>
          <p:nvPr>
            <p:ph type="sldImg"/>
          </p:nvPr>
        </p:nvSpPr>
        <p:spPr>
          <a:ln/>
        </p:spPr>
      </p:sp>
      <p:sp>
        <p:nvSpPr>
          <p:cNvPr id="657412" name="Rectangle 3"/>
          <p:cNvSpPr>
            <a:spLocks noGrp="1" noChangeArrowheads="1"/>
          </p:cNvSpPr>
          <p:nvPr>
            <p:ph type="body" idx="1"/>
          </p:nvPr>
        </p:nvSpPr>
        <p:spPr>
          <a:xfrm>
            <a:off x="914400" y="4343400"/>
            <a:ext cx="5029200" cy="4114800"/>
          </a:xfrm>
          <a:noFill/>
        </p:spPr>
        <p:txBody>
          <a:bodyPr/>
          <a:lstStyle/>
          <a:p>
            <a:pPr eaLnBrk="1" hangingPunct="1"/>
            <a:endParaRPr lang="en-AU"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7"/>
          <p:cNvSpPr>
            <a:spLocks noGrp="1" noChangeArrowheads="1"/>
          </p:cNvSpPr>
          <p:nvPr>
            <p:ph type="sldNum" sz="quarter" idx="5"/>
          </p:nvPr>
        </p:nvSpPr>
        <p:spPr>
          <a:noFill/>
          <a:ln>
            <a:miter lim="800000"/>
            <a:headEnd/>
            <a:tailEnd/>
          </a:ln>
        </p:spPr>
        <p:txBody>
          <a:bodyPr/>
          <a:lstStyle/>
          <a:p>
            <a:fld id="{F5DDEE7D-8152-46AC-96F6-7A699EDE6289}" type="slidenum">
              <a:rPr lang="en-US" smtClean="0">
                <a:latin typeface="Arial" pitchFamily="34" charset="0"/>
                <a:cs typeface="Arial" pitchFamily="34" charset="0"/>
              </a:rPr>
              <a:pPr/>
              <a:t>21</a:t>
            </a:fld>
            <a:endParaRPr lang="en-US" smtClean="0">
              <a:latin typeface="Arial" pitchFamily="34" charset="0"/>
              <a:cs typeface="Arial" pitchFamily="34" charset="0"/>
            </a:endParaRPr>
          </a:p>
        </p:txBody>
      </p:sp>
      <p:sp>
        <p:nvSpPr>
          <p:cNvPr id="654339" name="Rectangle 2"/>
          <p:cNvSpPr>
            <a:spLocks noGrp="1" noRot="1" noChangeAspect="1" noChangeArrowheads="1" noTextEdit="1"/>
          </p:cNvSpPr>
          <p:nvPr>
            <p:ph type="sldImg"/>
          </p:nvPr>
        </p:nvSpPr>
        <p:spPr>
          <a:ln/>
        </p:spPr>
      </p:sp>
      <p:sp>
        <p:nvSpPr>
          <p:cNvPr id="654340" name="Rectangle 3"/>
          <p:cNvSpPr>
            <a:spLocks noGrp="1" noChangeArrowheads="1"/>
          </p:cNvSpPr>
          <p:nvPr>
            <p:ph type="body" idx="1"/>
          </p:nvPr>
        </p:nvSpPr>
        <p:spPr>
          <a:xfrm>
            <a:off x="914400" y="4343400"/>
            <a:ext cx="5029200" cy="4114800"/>
          </a:xfrm>
          <a:noFill/>
        </p:spPr>
        <p:txBody>
          <a:bodyPr/>
          <a:lstStyle/>
          <a:p>
            <a:pPr eaLnBrk="1" hangingPunct="1"/>
            <a:endParaRPr lang="en-AU"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43C93-11E0-4717-B05C-17E230039B49}"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3C93-11E0-4717-B05C-17E230039B49}"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3C93-11E0-4717-B05C-17E230039B49}"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3C93-11E0-4717-B05C-17E230039B49}"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43C93-11E0-4717-B05C-17E230039B49}"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43C93-11E0-4717-B05C-17E230039B49}"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43C93-11E0-4717-B05C-17E230039B49}" type="datetimeFigureOut">
              <a:rPr lang="en-US" smtClean="0"/>
              <a:pPr/>
              <a:t>9/17/2012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43C93-11E0-4717-B05C-17E230039B49}" type="datetimeFigureOut">
              <a:rPr lang="en-US" smtClean="0"/>
              <a:pPr/>
              <a:t>9/17/2012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43C93-11E0-4717-B05C-17E230039B49}" type="datetimeFigureOut">
              <a:rPr lang="en-US" smtClean="0"/>
              <a:pPr/>
              <a:t>9/17/2012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3C93-11E0-4717-B05C-17E230039B49}"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3C93-11E0-4717-B05C-17E230039B49}"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74863-7945-4420-845D-70F275DF2A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43C93-11E0-4717-B05C-17E230039B49}" type="datetimeFigureOut">
              <a:rPr lang="en-US" smtClean="0"/>
              <a:pPr/>
              <a:t>9/17/2012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74863-7945-4420-845D-70F275DF2A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Title 1"/>
          <p:cNvSpPr>
            <a:spLocks noGrp="1"/>
          </p:cNvSpPr>
          <p:nvPr>
            <p:ph type="ctrTitle" idx="4294967295"/>
          </p:nvPr>
        </p:nvSpPr>
        <p:spPr>
          <a:xfrm>
            <a:off x="762000" y="1524000"/>
            <a:ext cx="7543800" cy="1981200"/>
          </a:xfrm>
        </p:spPr>
        <p:txBody>
          <a:bodyPr anchor="b"/>
          <a:lstStyle/>
          <a:p>
            <a:pPr eaLnBrk="1" hangingPunct="1"/>
            <a:r>
              <a:rPr lang="en-US" b="1" dirty="0" smtClean="0">
                <a:solidFill>
                  <a:srgbClr val="278EAA"/>
                </a:solidFill>
              </a:rPr>
              <a:t>THÔNG BÁO TIN XẤU</a:t>
            </a:r>
            <a:br>
              <a:rPr lang="en-US" b="1" dirty="0" smtClean="0">
                <a:solidFill>
                  <a:srgbClr val="278EAA"/>
                </a:solidFill>
              </a:rPr>
            </a:br>
            <a:endParaRPr lang="en-US" b="1" dirty="0" smtClean="0">
              <a:solidFill>
                <a:srgbClr val="278EAA"/>
              </a:solidFill>
            </a:endParaRPr>
          </a:p>
        </p:txBody>
      </p:sp>
      <p:sp>
        <p:nvSpPr>
          <p:cNvPr id="6" name="Rectangle 3"/>
          <p:cNvSpPr txBox="1">
            <a:spLocks noChangeArrowheads="1"/>
          </p:cNvSpPr>
          <p:nvPr/>
        </p:nvSpPr>
        <p:spPr>
          <a:xfrm>
            <a:off x="228600" y="3429000"/>
            <a:ext cx="8686800" cy="2590800"/>
          </a:xfrm>
          <a:prstGeom prst="rect">
            <a:avLst/>
          </a:prstGeom>
        </p:spPr>
        <p:txBody>
          <a:bodyPr/>
          <a:lstStyle/>
          <a:p>
            <a:pPr marL="342900" marR="0" lvl="0" indent="-342900" algn="ctr" defTabSz="914400" rtl="0" eaLnBrk="1" fontAlgn="auto" latinLnBrk="0" hangingPunct="1">
              <a:lnSpc>
                <a:spcPct val="90000"/>
              </a:lnSpc>
              <a:spcBef>
                <a:spcPct val="20000"/>
              </a:spcBef>
              <a:spcAft>
                <a:spcPts val="0"/>
              </a:spcAft>
              <a:buClrTx/>
              <a:buSzTx/>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ThS.BS CKI. QUÁCH THANH KHÁNH</a:t>
            </a:r>
          </a:p>
          <a:p>
            <a:pPr marL="342900" marR="0" lvl="0" indent="-342900" algn="ctr" defTabSz="914400" rtl="0" eaLnBrk="1" fontAlgn="auto" latinLnBrk="0" hangingPunct="1">
              <a:lnSpc>
                <a:spcPct val="90000"/>
              </a:lnSpc>
              <a:spcBef>
                <a:spcPct val="20000"/>
              </a:spcBef>
              <a:spcAft>
                <a:spcPts val="0"/>
              </a:spcAft>
              <a:buClrTx/>
              <a:buSzTx/>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PHÓ TRƯỞNG KHOA CSGN</a:t>
            </a:r>
          </a:p>
          <a:p>
            <a:pPr marL="342900" marR="0" lvl="0" indent="-342900" algn="ctr" defTabSz="914400" rtl="0" eaLnBrk="1" fontAlgn="auto" latinLnBrk="0" hangingPunct="1">
              <a:lnSpc>
                <a:spcPct val="90000"/>
              </a:lnSpc>
              <a:spcBef>
                <a:spcPct val="20000"/>
              </a:spcBef>
              <a:spcAft>
                <a:spcPts val="0"/>
              </a:spcAft>
              <a:buClrTx/>
              <a:buSzTx/>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BV.UNG BƯỚU TP.HCM</a:t>
            </a:r>
          </a:p>
          <a:p>
            <a:pPr marL="342900" marR="0" lvl="0" indent="-342900" algn="ctr" defTabSz="914400" rtl="0" eaLnBrk="1" fontAlgn="auto" latinLnBrk="0" hangingPunct="1">
              <a:lnSpc>
                <a:spcPct val="90000"/>
              </a:lnSpc>
              <a:spcBef>
                <a:spcPct val="2000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hcmcpalliativecare@gmail.com</a:t>
            </a:r>
          </a:p>
          <a:p>
            <a:pPr marL="342900" marR="0" lvl="0" indent="-342900" algn="ctr" defTabSz="914400" rtl="0" eaLnBrk="1" fontAlgn="auto" latinLnBrk="0" hangingPunct="1">
              <a:lnSpc>
                <a:spcPct val="90000"/>
              </a:lnSpc>
              <a:spcBef>
                <a:spcPct val="20000"/>
              </a:spcBef>
              <a:spcAft>
                <a:spcPts val="0"/>
              </a:spcAft>
              <a:buClrTx/>
              <a:buSzTx/>
              <a:buFontTx/>
              <a:buNone/>
              <a:tabLst/>
              <a:defRPr/>
            </a:pPr>
            <a:endParaRPr kumimoji="0" lang="en-US" sz="36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90000"/>
              </a:lnSpc>
              <a:spcBef>
                <a:spcPct val="20000"/>
              </a:spcBef>
              <a:spcAft>
                <a:spcPts val="0"/>
              </a:spcAft>
              <a:buClrTx/>
              <a:buSzTx/>
              <a:buFontTx/>
              <a:buNone/>
              <a:tabLst/>
              <a:defRPr/>
            </a:pPr>
            <a:endParaRPr kumimoji="0" lang="en-US" sz="36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90000"/>
              </a:lnSpc>
              <a:spcBef>
                <a:spcPct val="20000"/>
              </a:spcBef>
              <a:spcAft>
                <a:spcPts val="0"/>
              </a:spcAft>
              <a:buClrTx/>
              <a:buSzTx/>
              <a:buFontTx/>
              <a:buNone/>
              <a:tabLst/>
              <a:defRPr/>
            </a:pPr>
            <a:endParaRPr kumimoji="0" lang="en-US" sz="36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457200" y="274638"/>
            <a:ext cx="8229600" cy="715962"/>
          </a:xfrm>
        </p:spPr>
        <p:txBody>
          <a:bodyPr/>
          <a:lstStyle/>
          <a:p>
            <a:r>
              <a:rPr lang="en-US" sz="4000" b="1" smtClean="0"/>
              <a:t>Lên kế hoạch</a:t>
            </a:r>
          </a:p>
        </p:txBody>
      </p:sp>
      <p:sp>
        <p:nvSpPr>
          <p:cNvPr id="479235" name="Rectangle 3"/>
          <p:cNvSpPr>
            <a:spLocks noGrp="1" noChangeArrowheads="1"/>
          </p:cNvSpPr>
          <p:nvPr>
            <p:ph type="body" idx="1"/>
          </p:nvPr>
        </p:nvSpPr>
        <p:spPr>
          <a:xfrm>
            <a:off x="457200" y="1295400"/>
            <a:ext cx="8229600" cy="4525963"/>
          </a:xfrm>
        </p:spPr>
        <p:txBody>
          <a:bodyPr/>
          <a:lstStyle/>
          <a:p>
            <a:pPr marL="457200" indent="-457200">
              <a:lnSpc>
                <a:spcPct val="80000"/>
              </a:lnSpc>
              <a:buFontTx/>
              <a:buAutoNum type="arabicPeriod"/>
            </a:pPr>
            <a:r>
              <a:rPr lang="en-US" sz="2400" smtClean="0">
                <a:cs typeface="Times New Roman" pitchFamily="18" charset="0"/>
              </a:rPr>
              <a:t>X</a:t>
            </a:r>
            <a:r>
              <a:rPr lang="en-US" sz="2400" smtClean="0"/>
              <a:t>ác định cách người bệnh muốn được nhận thông tin</a:t>
            </a:r>
          </a:p>
          <a:p>
            <a:pPr marL="457200" indent="-457200">
              <a:lnSpc>
                <a:spcPct val="80000"/>
              </a:lnSpc>
              <a:buFontTx/>
              <a:buAutoNum type="arabicPeriod"/>
            </a:pPr>
            <a:r>
              <a:rPr lang="en-US" sz="2400" smtClean="0">
                <a:cs typeface="Times New Roman" pitchFamily="18" charset="0"/>
              </a:rPr>
              <a:t>Chu</a:t>
            </a:r>
            <a:r>
              <a:rPr lang="en-US" sz="2400" smtClean="0"/>
              <a:t>ẩn bị trước những điều sẽ nói</a:t>
            </a:r>
            <a:r>
              <a:rPr lang="en-US" sz="2400" smtClean="0">
                <a:cs typeface="Times New Roman" pitchFamily="18" charset="0"/>
              </a:rPr>
              <a:t>.</a:t>
            </a:r>
          </a:p>
          <a:p>
            <a:pPr marL="457200" indent="-457200">
              <a:lnSpc>
                <a:spcPct val="80000"/>
              </a:lnSpc>
              <a:buFontTx/>
              <a:buAutoNum type="arabicPeriod"/>
            </a:pPr>
            <a:r>
              <a:rPr lang="en-US" sz="2400" smtClean="0">
                <a:cs typeface="Times New Roman" pitchFamily="18" charset="0"/>
              </a:rPr>
              <a:t>Ch</a:t>
            </a:r>
            <a:r>
              <a:rPr lang="en-US" sz="2400" smtClean="0"/>
              <a:t>ọn thời gian thích hợp</a:t>
            </a:r>
            <a:r>
              <a:rPr lang="en-US" sz="2400" smtClean="0">
                <a:cs typeface="Times New Roman" pitchFamily="18" charset="0"/>
              </a:rPr>
              <a:t>.</a:t>
            </a:r>
          </a:p>
          <a:p>
            <a:pPr marL="457200" indent="-457200">
              <a:lnSpc>
                <a:spcPct val="80000"/>
              </a:lnSpc>
              <a:buFontTx/>
              <a:buAutoNum type="arabicPeriod"/>
            </a:pPr>
            <a:r>
              <a:rPr lang="en-US" sz="2400" smtClean="0">
                <a:cs typeface="Times New Roman" pitchFamily="18" charset="0"/>
              </a:rPr>
              <a:t>T</a:t>
            </a:r>
            <a:r>
              <a:rPr lang="en-US" sz="2400" smtClean="0"/>
              <a:t>ìm chỗ bạn có thể nói chuyện mà không bị quấy rầy. Tắt điện thoại di động</a:t>
            </a:r>
            <a:r>
              <a:rPr lang="en-US" sz="2400" smtClean="0">
                <a:cs typeface="Times New Roman" pitchFamily="18" charset="0"/>
              </a:rPr>
              <a:t>.</a:t>
            </a:r>
          </a:p>
          <a:p>
            <a:pPr marL="457200" indent="-457200">
              <a:lnSpc>
                <a:spcPct val="80000"/>
              </a:lnSpc>
              <a:buFontTx/>
              <a:buAutoNum type="arabicPeriod"/>
            </a:pPr>
            <a:r>
              <a:rPr lang="en-US" sz="2400" smtClean="0">
                <a:cs typeface="Times New Roman" pitchFamily="18" charset="0"/>
              </a:rPr>
              <a:t>H</a:t>
            </a:r>
            <a:r>
              <a:rPr lang="en-US" sz="2400" smtClean="0"/>
              <a:t>ỏi người bệnh (hoặc gia đình) xem họ có muốn người nào khác cùng có mặt hoặc họ muốn người nào đó không có mặt</a:t>
            </a:r>
            <a:r>
              <a:rPr lang="en-US" sz="2400" smtClean="0">
                <a:cs typeface="Times New Roman" pitchFamily="18" charset="0"/>
              </a:rPr>
              <a:t>.</a:t>
            </a:r>
          </a:p>
          <a:p>
            <a:pPr marL="457200" indent="-457200">
              <a:lnSpc>
                <a:spcPct val="80000"/>
              </a:lnSpc>
              <a:buFontTx/>
              <a:buAutoNum type="arabicPeriod"/>
            </a:pPr>
            <a:r>
              <a:rPr lang="en-US" sz="2400" smtClean="0">
                <a:cs typeface="Times New Roman" pitchFamily="18" charset="0"/>
              </a:rPr>
              <a:t>T</a:t>
            </a:r>
            <a:r>
              <a:rPr lang="en-US" sz="2400" smtClean="0"/>
              <a:t>ìm hiểu xem người bệnh hoặc gia đình hiểu biết gì về căn bệnh và tiên lượng</a:t>
            </a:r>
            <a:r>
              <a:rPr lang="en-US" sz="2400" smtClean="0">
                <a:cs typeface="Times New Roman" pitchFamily="18" charset="0"/>
              </a:rPr>
              <a:t>.</a:t>
            </a:r>
          </a:p>
          <a:p>
            <a:pPr marL="457200" indent="-457200">
              <a:lnSpc>
                <a:spcPct val="80000"/>
              </a:lnSpc>
              <a:buFontTx/>
              <a:buAutoNum type="arabicPeriod"/>
            </a:pPr>
            <a:r>
              <a:rPr lang="en-US" sz="2400" smtClean="0"/>
              <a:t>Đánh giá khả năng tiếp thu thông tin của người bệnh (hoặc gia đình)</a:t>
            </a:r>
            <a:r>
              <a:rPr lang="en-US" sz="2400" smtClean="0">
                <a:cs typeface="Times New Roman" pitchFamily="18" charset="0"/>
              </a:rPr>
              <a:t>.</a:t>
            </a:r>
          </a:p>
          <a:p>
            <a:pPr marL="457200" indent="-457200">
              <a:lnSpc>
                <a:spcPct val="80000"/>
              </a:lnSpc>
              <a:buFontTx/>
              <a:buAutoNum type="arabicPeriod"/>
            </a:pPr>
            <a:r>
              <a:rPr lang="en-US" sz="2400" smtClean="0">
                <a:cs typeface="Times New Roman" pitchFamily="18" charset="0"/>
              </a:rPr>
              <a:t>T</a:t>
            </a:r>
            <a:r>
              <a:rPr lang="en-US" sz="2400" smtClean="0"/>
              <a:t>ìm hiểu xem người bệnh (hoặc gia đình) muốn biết đến đâu</a:t>
            </a:r>
            <a:r>
              <a:rPr lang="en-US" sz="2400" smtClean="0">
                <a:cs typeface="Times New Roman"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457200" y="274638"/>
            <a:ext cx="8229600" cy="715962"/>
          </a:xfrm>
        </p:spPr>
        <p:txBody>
          <a:bodyPr/>
          <a:lstStyle/>
          <a:p>
            <a:r>
              <a:rPr lang="en-US" sz="4000" b="1" smtClean="0"/>
              <a:t>Chia sẻ thông tin</a:t>
            </a:r>
          </a:p>
        </p:txBody>
      </p:sp>
      <p:sp>
        <p:nvSpPr>
          <p:cNvPr id="480259" name="Rectangle 3"/>
          <p:cNvSpPr>
            <a:spLocks noGrp="1" noChangeArrowheads="1"/>
          </p:cNvSpPr>
          <p:nvPr>
            <p:ph type="body" idx="1"/>
          </p:nvPr>
        </p:nvSpPr>
        <p:spPr>
          <a:xfrm>
            <a:off x="457200" y="1295400"/>
            <a:ext cx="8229600" cy="4525963"/>
          </a:xfrm>
        </p:spPr>
        <p:txBody>
          <a:bodyPr/>
          <a:lstStyle/>
          <a:p>
            <a:pPr>
              <a:lnSpc>
                <a:spcPct val="80000"/>
              </a:lnSpc>
            </a:pPr>
            <a:r>
              <a:rPr lang="en-US" sz="2800" smtClean="0">
                <a:cs typeface="Times New Roman" pitchFamily="18" charset="0"/>
              </a:rPr>
              <a:t>Ng</a:t>
            </a:r>
            <a:r>
              <a:rPr lang="en-US" sz="2800" smtClean="0"/>
              <a:t>ồi xuống, nếu có thể</a:t>
            </a:r>
            <a:r>
              <a:rPr lang="en-US" sz="2800" smtClean="0">
                <a:cs typeface="Times New Roman" pitchFamily="18" charset="0"/>
              </a:rPr>
              <a:t>.</a:t>
            </a:r>
          </a:p>
          <a:p>
            <a:pPr>
              <a:lnSpc>
                <a:spcPct val="80000"/>
              </a:lnSpc>
            </a:pPr>
            <a:r>
              <a:rPr lang="en-US" sz="2800" smtClean="0">
                <a:cs typeface="Times New Roman" pitchFamily="18" charset="0"/>
              </a:rPr>
              <a:t>Tr</a:t>
            </a:r>
            <a:r>
              <a:rPr lang="en-US" sz="2800" smtClean="0"/>
              <a:t>ánh nói quá nhiều</a:t>
            </a:r>
            <a:r>
              <a:rPr lang="en-US" sz="2800" smtClean="0">
                <a:cs typeface="Times New Roman" pitchFamily="18" charset="0"/>
              </a:rPr>
              <a:t>. Ng</a:t>
            </a:r>
            <a:r>
              <a:rPr lang="en-US" sz="2800" smtClean="0"/>
              <a:t>ắt nghỉ thường xuyên để người bệnh hoặc gia đình có thể phản ứng và hỏi, và đánh giá xem họ có hiểu lời bạn nói không</a:t>
            </a:r>
            <a:r>
              <a:rPr lang="en-US" sz="2800" smtClean="0">
                <a:cs typeface="Times New Roman" pitchFamily="18" charset="0"/>
              </a:rPr>
              <a:t>.</a:t>
            </a:r>
          </a:p>
          <a:p>
            <a:pPr>
              <a:lnSpc>
                <a:spcPct val="80000"/>
              </a:lnSpc>
            </a:pPr>
            <a:r>
              <a:rPr lang="en-US" sz="2800" smtClean="0">
                <a:cs typeface="Times New Roman" pitchFamily="18" charset="0"/>
              </a:rPr>
              <a:t>Tr</a:t>
            </a:r>
            <a:r>
              <a:rPr lang="en-US" sz="2800" smtClean="0"/>
              <a:t>ánh sử dụng từ lóng y học mà người bệnh và gia đình có thể không hiểu</a:t>
            </a:r>
            <a:r>
              <a:rPr lang="en-US" sz="2800" smtClean="0">
                <a:cs typeface="Times New Roman" pitchFamily="18" charset="0"/>
              </a:rPr>
              <a:t>.</a:t>
            </a:r>
          </a:p>
          <a:p>
            <a:pPr>
              <a:lnSpc>
                <a:spcPct val="80000"/>
              </a:lnSpc>
            </a:pPr>
            <a:r>
              <a:rPr lang="en-US" sz="2800" smtClean="0">
                <a:cs typeface="Times New Roman" pitchFamily="18" charset="0"/>
              </a:rPr>
              <a:t>S</a:t>
            </a:r>
            <a:r>
              <a:rPr lang="en-US" sz="2800" smtClean="0"/>
              <a:t>ẵn sàng đón nhận các loại phản ứng, bao gồm sự giận dữ, buồn thảm, khóc lóc. Lắng nghe một cách kiên nhẫn</a:t>
            </a:r>
            <a:r>
              <a:rPr lang="en-US" sz="2800" smtClean="0">
                <a:cs typeface="Times New Roman" pitchFamily="18" charset="0"/>
              </a:rPr>
              <a:t>.</a:t>
            </a:r>
          </a:p>
          <a:p>
            <a:pPr>
              <a:lnSpc>
                <a:spcPct val="80000"/>
              </a:lnSpc>
            </a:pPr>
            <a:r>
              <a:rPr lang="en-US" sz="2800" smtClean="0">
                <a:cs typeface="Times New Roman" pitchFamily="18" charset="0"/>
              </a:rPr>
              <a:t>Th</a:t>
            </a:r>
            <a:r>
              <a:rPr lang="en-US" sz="2800" smtClean="0"/>
              <a:t>ể hiện sự cảm thông</a:t>
            </a:r>
            <a:r>
              <a:rPr lang="en-US" sz="2800" smtClean="0">
                <a:cs typeface="Times New Roman" pitchFamily="18"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457200" y="274638"/>
            <a:ext cx="8458200" cy="868362"/>
          </a:xfrm>
        </p:spPr>
        <p:txBody>
          <a:bodyPr/>
          <a:lstStyle/>
          <a:p>
            <a:r>
              <a:rPr lang="en-US" sz="3600" b="1" smtClean="0"/>
              <a:t>Lên kế hoạch cho các bước tiếp theo</a:t>
            </a:r>
          </a:p>
        </p:txBody>
      </p:sp>
      <p:sp>
        <p:nvSpPr>
          <p:cNvPr id="481283" name="Rectangle 3"/>
          <p:cNvSpPr>
            <a:spLocks noGrp="1" noChangeArrowheads="1"/>
          </p:cNvSpPr>
          <p:nvPr>
            <p:ph type="body" idx="1"/>
          </p:nvPr>
        </p:nvSpPr>
        <p:spPr>
          <a:xfrm>
            <a:off x="457200" y="1371600"/>
            <a:ext cx="8229600" cy="4525963"/>
          </a:xfrm>
        </p:spPr>
        <p:txBody>
          <a:bodyPr/>
          <a:lstStyle/>
          <a:p>
            <a:pPr>
              <a:lnSpc>
                <a:spcPct val="160000"/>
              </a:lnSpc>
            </a:pPr>
            <a:r>
              <a:rPr lang="en-US" sz="2800" smtClean="0">
                <a:cs typeface="Times New Roman" pitchFamily="18" charset="0"/>
              </a:rPr>
              <a:t>Nh</a:t>
            </a:r>
            <a:r>
              <a:rPr lang="en-US" sz="2800" smtClean="0"/>
              <a:t>ững thay đổi trong mục tiêu chăm sóc hoặc địa điểm chăm sóc</a:t>
            </a:r>
            <a:endParaRPr lang="en-US" sz="2800" smtClean="0">
              <a:cs typeface="Times New Roman" pitchFamily="18" charset="0"/>
            </a:endParaRPr>
          </a:p>
          <a:p>
            <a:pPr>
              <a:lnSpc>
                <a:spcPct val="160000"/>
              </a:lnSpc>
            </a:pPr>
            <a:r>
              <a:rPr lang="en-US" sz="2800" smtClean="0">
                <a:cs typeface="Times New Roman" pitchFamily="18" charset="0"/>
              </a:rPr>
              <a:t>C</a:t>
            </a:r>
            <a:r>
              <a:rPr lang="en-US" sz="2800" smtClean="0"/>
              <a:t>ác xét nghiệm hoặc các chế độ điều trị tiếp theo</a:t>
            </a:r>
            <a:r>
              <a:rPr lang="en-US" sz="2800" smtClean="0">
                <a:cs typeface="Times New Roman" pitchFamily="18" charset="0"/>
              </a:rPr>
              <a:t> (</a:t>
            </a:r>
            <a:r>
              <a:rPr lang="en-US" sz="2800" smtClean="0"/>
              <a:t>điều trị bệnh hoặc chăm sóc giảm nhẹ</a:t>
            </a:r>
            <a:r>
              <a:rPr lang="en-US" sz="2800" smtClean="0">
                <a:cs typeface="Times New Roman" pitchFamily="18" charset="0"/>
              </a:rPr>
              <a:t>).</a:t>
            </a:r>
          </a:p>
          <a:p>
            <a:pPr>
              <a:lnSpc>
                <a:spcPct val="160000"/>
              </a:lnSpc>
            </a:pPr>
            <a:r>
              <a:rPr lang="en-US" sz="2800" smtClean="0">
                <a:cs typeface="Times New Roman" pitchFamily="18" charset="0"/>
              </a:rPr>
              <a:t>Th</a:t>
            </a:r>
            <a:r>
              <a:rPr lang="en-US" sz="2800" smtClean="0"/>
              <a:t>ảo luận các nguồn lực hỗ trợ tiềm năng</a:t>
            </a:r>
            <a:r>
              <a:rPr lang="en-US" sz="2800" smtClean="0">
                <a:cs typeface="Times New Roman"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274638"/>
            <a:ext cx="8229600" cy="792162"/>
          </a:xfrm>
        </p:spPr>
        <p:txBody>
          <a:bodyPr/>
          <a:lstStyle/>
          <a:p>
            <a:pPr eaLnBrk="1" hangingPunct="1"/>
            <a:r>
              <a:rPr lang="en-AU" sz="4000" b="1" smtClean="0"/>
              <a:t>Kỹ thuật SPIKES:</a:t>
            </a:r>
          </a:p>
        </p:txBody>
      </p:sp>
      <p:sp>
        <p:nvSpPr>
          <p:cNvPr id="482307" name="Rectangle 3"/>
          <p:cNvSpPr>
            <a:spLocks noGrp="1" noChangeArrowheads="1"/>
          </p:cNvSpPr>
          <p:nvPr>
            <p:ph type="body" idx="1"/>
          </p:nvPr>
        </p:nvSpPr>
        <p:spPr>
          <a:xfrm>
            <a:off x="457200" y="1447800"/>
            <a:ext cx="8458200" cy="4954588"/>
          </a:xfrm>
        </p:spPr>
        <p:txBody>
          <a:bodyPr/>
          <a:lstStyle/>
          <a:p>
            <a:r>
              <a:rPr lang="en-AU" sz="3000" smtClean="0"/>
              <a:t>Là một hướng dẫn sáu bước thông báo tin xấu do các bác sĩ của Trung tâm Ung thư Anderson tại Mỹ biên sọan nhằm giúp các bác sĩ chuyển tải thông tin về tình trạng bệnh khôngmong muốn cho người bệnh ung thư</a:t>
            </a:r>
          </a:p>
          <a:p>
            <a:endParaRPr lang="en-AU" sz="3000" smtClean="0"/>
          </a:p>
          <a:p>
            <a:pPr eaLnBrk="1" hangingPunct="1"/>
            <a:r>
              <a:rPr lang="en-AU" sz="3000" smtClean="0"/>
              <a:t>Nhận thấy việc thông báo tin xấu cho người bệnh là một nhiệm vụ giao tiếp phức tạp và quảng bá một cách tiếp cận đơn giản hóa cho những kết quả lạc quan</a:t>
            </a:r>
            <a:r>
              <a:rPr lang="en-AU"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Title 1"/>
          <p:cNvSpPr>
            <a:spLocks noGrp="1"/>
          </p:cNvSpPr>
          <p:nvPr>
            <p:ph type="title"/>
          </p:nvPr>
        </p:nvSpPr>
        <p:spPr>
          <a:xfrm>
            <a:off x="457200" y="274638"/>
            <a:ext cx="8229600" cy="868362"/>
          </a:xfrm>
        </p:spPr>
        <p:txBody>
          <a:bodyPr/>
          <a:lstStyle/>
          <a:p>
            <a:r>
              <a:rPr lang="en-US" sz="4000" b="1" smtClean="0"/>
              <a:t>6 bước thông báo tin xấu</a:t>
            </a:r>
          </a:p>
        </p:txBody>
      </p:sp>
      <p:sp>
        <p:nvSpPr>
          <p:cNvPr id="3" name="Content Placeholder 2"/>
          <p:cNvSpPr>
            <a:spLocks noGrp="1"/>
          </p:cNvSpPr>
          <p:nvPr>
            <p:ph idx="1"/>
          </p:nvPr>
        </p:nvSpPr>
        <p:spPr>
          <a:xfrm>
            <a:off x="34925" y="1371600"/>
            <a:ext cx="9144000" cy="4525963"/>
          </a:xfrm>
        </p:spPr>
        <p:txBody>
          <a:bodyPr>
            <a:normAutofit fontScale="92500" lnSpcReduction="10000"/>
          </a:bodyPr>
          <a:lstStyle/>
          <a:p>
            <a:pPr marL="0" indent="0" algn="ctr">
              <a:buFontTx/>
              <a:buNone/>
              <a:defRPr/>
            </a:pPr>
            <a:r>
              <a:rPr lang="en-US" b="1" dirty="0" smtClean="0">
                <a:solidFill>
                  <a:srgbClr val="FF3300"/>
                </a:solidFill>
              </a:rPr>
              <a:t>S.P.I.K.E.S</a:t>
            </a:r>
            <a:r>
              <a:rPr lang="en-US" dirty="0" smtClean="0">
                <a:solidFill>
                  <a:srgbClr val="FF3300"/>
                </a:solidFill>
              </a:rPr>
              <a:t>.</a:t>
            </a:r>
          </a:p>
          <a:p>
            <a:pPr>
              <a:defRPr/>
            </a:pPr>
            <a:r>
              <a:rPr lang="en-US" sz="2400" b="1" dirty="0" smtClean="0">
                <a:solidFill>
                  <a:srgbClr val="FF3300"/>
                </a:solidFill>
              </a:rPr>
              <a:t>S</a:t>
            </a:r>
            <a:r>
              <a:rPr lang="en-US" sz="2400" dirty="0" smtClean="0">
                <a:solidFill>
                  <a:srgbClr val="FF3300"/>
                </a:solidFill>
              </a:rPr>
              <a:t> </a:t>
            </a:r>
            <a:r>
              <a:rPr lang="en-US" sz="1800" dirty="0" err="1">
                <a:solidFill>
                  <a:srgbClr val="000000"/>
                </a:solidFill>
              </a:rPr>
              <a:t>etting</a:t>
            </a:r>
            <a:r>
              <a:rPr lang="en-US" sz="1800" dirty="0">
                <a:solidFill>
                  <a:srgbClr val="000000"/>
                </a:solidFill>
              </a:rPr>
              <a:t>, listening </a:t>
            </a:r>
            <a:r>
              <a:rPr lang="en-US" sz="1800" dirty="0" smtClean="0">
                <a:solidFill>
                  <a:srgbClr val="FF0000"/>
                </a:solidFill>
              </a:rPr>
              <a:t>S</a:t>
            </a:r>
            <a:r>
              <a:rPr lang="en-US" sz="1800" dirty="0" smtClean="0">
                <a:solidFill>
                  <a:srgbClr val="000000"/>
                </a:solidFill>
              </a:rPr>
              <a:t>kills </a:t>
            </a:r>
            <a:r>
              <a:rPr lang="en-US" sz="2400" dirty="0" smtClean="0">
                <a:solidFill>
                  <a:srgbClr val="0070C0"/>
                </a:solidFill>
              </a:rPr>
              <a:t>(</a:t>
            </a:r>
            <a:r>
              <a:rPr lang="en-US" sz="2400" dirty="0" err="1" smtClean="0">
                <a:solidFill>
                  <a:srgbClr val="0000FF"/>
                </a:solidFill>
              </a:rPr>
              <a:t>sắp</a:t>
            </a:r>
            <a:r>
              <a:rPr lang="en-US" sz="2400" dirty="0" smtClean="0">
                <a:solidFill>
                  <a:srgbClr val="0000FF"/>
                </a:solidFill>
              </a:rPr>
              <a:t> </a:t>
            </a:r>
            <a:r>
              <a:rPr lang="en-US" sz="2400" dirty="0" err="1" smtClean="0">
                <a:solidFill>
                  <a:srgbClr val="0000FF"/>
                </a:solidFill>
              </a:rPr>
              <a:t>xếp</a:t>
            </a:r>
            <a:r>
              <a:rPr lang="en-US" sz="2400" dirty="0" smtClean="0">
                <a:solidFill>
                  <a:srgbClr val="0000FF"/>
                </a:solidFill>
              </a:rPr>
              <a:t> </a:t>
            </a:r>
            <a:r>
              <a:rPr lang="en-US" sz="2400" dirty="0" err="1" smtClean="0">
                <a:solidFill>
                  <a:srgbClr val="0000FF"/>
                </a:solidFill>
              </a:rPr>
              <a:t>buổi</a:t>
            </a:r>
            <a:r>
              <a:rPr lang="en-US" sz="2400" dirty="0" smtClean="0">
                <a:solidFill>
                  <a:srgbClr val="0000FF"/>
                </a:solidFill>
              </a:rPr>
              <a:t> </a:t>
            </a:r>
            <a:r>
              <a:rPr lang="en-US" sz="2400" dirty="0" err="1" smtClean="0">
                <a:solidFill>
                  <a:srgbClr val="0000FF"/>
                </a:solidFill>
              </a:rPr>
              <a:t>trò</a:t>
            </a:r>
            <a:r>
              <a:rPr lang="en-US" sz="2400" dirty="0" smtClean="0">
                <a:solidFill>
                  <a:srgbClr val="0000FF"/>
                </a:solidFill>
              </a:rPr>
              <a:t> </a:t>
            </a:r>
            <a:r>
              <a:rPr lang="en-US" sz="2400" dirty="0" err="1" smtClean="0">
                <a:solidFill>
                  <a:srgbClr val="0000FF"/>
                </a:solidFill>
              </a:rPr>
              <a:t>chuyện,kỹ</a:t>
            </a:r>
            <a:r>
              <a:rPr lang="en-US" sz="2400" dirty="0" smtClean="0">
                <a:solidFill>
                  <a:srgbClr val="0000FF"/>
                </a:solidFill>
              </a:rPr>
              <a:t> </a:t>
            </a:r>
            <a:r>
              <a:rPr lang="en-US" sz="2400" dirty="0" err="1" smtClean="0">
                <a:solidFill>
                  <a:srgbClr val="0000FF"/>
                </a:solidFill>
              </a:rPr>
              <a:t>năng</a:t>
            </a:r>
            <a:r>
              <a:rPr lang="en-US" sz="2400" dirty="0" smtClean="0">
                <a:solidFill>
                  <a:srgbClr val="0000FF"/>
                </a:solidFill>
              </a:rPr>
              <a:t> </a:t>
            </a:r>
            <a:r>
              <a:rPr lang="en-US" sz="2400" dirty="0" err="1" smtClean="0">
                <a:solidFill>
                  <a:srgbClr val="0000FF"/>
                </a:solidFill>
              </a:rPr>
              <a:t>lắng</a:t>
            </a:r>
            <a:r>
              <a:rPr lang="en-US" sz="2400" dirty="0" smtClean="0">
                <a:solidFill>
                  <a:srgbClr val="0000FF"/>
                </a:solidFill>
              </a:rPr>
              <a:t> </a:t>
            </a:r>
            <a:r>
              <a:rPr lang="en-US" sz="2400" dirty="0" err="1" smtClean="0">
                <a:solidFill>
                  <a:srgbClr val="0000FF"/>
                </a:solidFill>
              </a:rPr>
              <a:t>nghe</a:t>
            </a:r>
            <a:r>
              <a:rPr lang="en-US" sz="2000" dirty="0" smtClean="0">
                <a:solidFill>
                  <a:srgbClr val="0070C0"/>
                </a:solidFill>
              </a:rPr>
              <a:t>)</a:t>
            </a:r>
          </a:p>
          <a:p>
            <a:pPr>
              <a:defRPr/>
            </a:pPr>
            <a:endParaRPr lang="en-US" sz="2000" dirty="0">
              <a:solidFill>
                <a:srgbClr val="0070C0"/>
              </a:solidFill>
            </a:endParaRPr>
          </a:p>
          <a:p>
            <a:pPr>
              <a:defRPr/>
            </a:pPr>
            <a:r>
              <a:rPr lang="en-US" sz="2400" b="1" dirty="0" smtClean="0">
                <a:solidFill>
                  <a:srgbClr val="FF3300"/>
                </a:solidFill>
              </a:rPr>
              <a:t>P</a:t>
            </a:r>
            <a:r>
              <a:rPr lang="en-US" sz="2400" dirty="0" smtClean="0">
                <a:solidFill>
                  <a:srgbClr val="FF3300"/>
                </a:solidFill>
              </a:rPr>
              <a:t> </a:t>
            </a:r>
            <a:r>
              <a:rPr lang="en-US" sz="1800" dirty="0" err="1">
                <a:solidFill>
                  <a:srgbClr val="000000"/>
                </a:solidFill>
              </a:rPr>
              <a:t>atient’s</a:t>
            </a:r>
            <a:r>
              <a:rPr lang="en-US" sz="1800" dirty="0">
                <a:solidFill>
                  <a:srgbClr val="000000"/>
                </a:solidFill>
              </a:rPr>
              <a:t> </a:t>
            </a:r>
            <a:r>
              <a:rPr lang="en-US" sz="1800" dirty="0" smtClean="0">
                <a:solidFill>
                  <a:srgbClr val="FF0000"/>
                </a:solidFill>
              </a:rPr>
              <a:t>P</a:t>
            </a:r>
            <a:r>
              <a:rPr lang="en-US" sz="1800" dirty="0" smtClean="0">
                <a:solidFill>
                  <a:srgbClr val="000000"/>
                </a:solidFill>
              </a:rPr>
              <a:t>erception </a:t>
            </a:r>
            <a:r>
              <a:rPr lang="en-US" sz="2000" dirty="0" smtClean="0">
                <a:solidFill>
                  <a:srgbClr val="000000"/>
                </a:solidFill>
              </a:rPr>
              <a:t>( </a:t>
            </a:r>
            <a:r>
              <a:rPr lang="en-US" sz="2400" dirty="0" err="1" smtClean="0">
                <a:solidFill>
                  <a:srgbClr val="0000FF"/>
                </a:solidFill>
              </a:rPr>
              <a:t>đánh</a:t>
            </a:r>
            <a:r>
              <a:rPr lang="en-US" sz="2400" dirty="0" smtClean="0">
                <a:solidFill>
                  <a:srgbClr val="0000FF"/>
                </a:solidFill>
              </a:rPr>
              <a:t> </a:t>
            </a:r>
            <a:r>
              <a:rPr lang="en-US" sz="2400" dirty="0" err="1" smtClean="0">
                <a:solidFill>
                  <a:srgbClr val="0000FF"/>
                </a:solidFill>
              </a:rPr>
              <a:t>giá</a:t>
            </a:r>
            <a:r>
              <a:rPr lang="en-US" sz="2400" dirty="0" smtClean="0">
                <a:solidFill>
                  <a:srgbClr val="0000FF"/>
                </a:solidFill>
              </a:rPr>
              <a:t> </a:t>
            </a:r>
            <a:r>
              <a:rPr lang="en-US" sz="2400" dirty="0" err="1" smtClean="0">
                <a:solidFill>
                  <a:srgbClr val="0000FF"/>
                </a:solidFill>
              </a:rPr>
              <a:t>nhận</a:t>
            </a:r>
            <a:r>
              <a:rPr lang="en-US" sz="2400" dirty="0" smtClean="0">
                <a:solidFill>
                  <a:srgbClr val="0000FF"/>
                </a:solidFill>
              </a:rPr>
              <a:t> </a:t>
            </a:r>
            <a:r>
              <a:rPr lang="en-US" sz="2400" dirty="0" err="1" smtClean="0">
                <a:solidFill>
                  <a:srgbClr val="0000FF"/>
                </a:solidFill>
              </a:rPr>
              <a:t>thức</a:t>
            </a:r>
            <a:r>
              <a:rPr lang="en-US" sz="2400" dirty="0" smtClean="0">
                <a:solidFill>
                  <a:srgbClr val="0000FF"/>
                </a:solidFill>
              </a:rPr>
              <a:t> </a:t>
            </a:r>
            <a:r>
              <a:rPr lang="en-US" sz="2400" dirty="0" err="1" smtClean="0">
                <a:solidFill>
                  <a:srgbClr val="0000FF"/>
                </a:solidFill>
              </a:rPr>
              <a:t>của</a:t>
            </a:r>
            <a:r>
              <a:rPr lang="en-US" sz="2400" dirty="0" smtClean="0">
                <a:solidFill>
                  <a:srgbClr val="0000FF"/>
                </a:solidFill>
              </a:rPr>
              <a:t> </a:t>
            </a:r>
            <a:r>
              <a:rPr lang="en-US" sz="2400" dirty="0" err="1" smtClean="0">
                <a:solidFill>
                  <a:srgbClr val="0000FF"/>
                </a:solidFill>
              </a:rPr>
              <a:t>bệnh</a:t>
            </a:r>
            <a:r>
              <a:rPr lang="en-US" sz="2400" dirty="0" smtClean="0">
                <a:solidFill>
                  <a:srgbClr val="0000FF"/>
                </a:solidFill>
              </a:rPr>
              <a:t> </a:t>
            </a:r>
            <a:r>
              <a:rPr lang="en-US" sz="2400" dirty="0" err="1" smtClean="0">
                <a:solidFill>
                  <a:srgbClr val="0000FF"/>
                </a:solidFill>
              </a:rPr>
              <a:t>nhân</a:t>
            </a:r>
            <a:r>
              <a:rPr lang="en-US" sz="2000" dirty="0" smtClean="0">
                <a:solidFill>
                  <a:srgbClr val="000000"/>
                </a:solidFill>
              </a:rPr>
              <a:t>)</a:t>
            </a:r>
          </a:p>
          <a:p>
            <a:pPr>
              <a:defRPr/>
            </a:pPr>
            <a:endParaRPr lang="en-US" sz="2000" dirty="0">
              <a:solidFill>
                <a:srgbClr val="000000"/>
              </a:solidFill>
            </a:endParaRPr>
          </a:p>
          <a:p>
            <a:pPr>
              <a:defRPr/>
            </a:pPr>
            <a:r>
              <a:rPr lang="en-US" sz="2400" b="1" dirty="0" smtClean="0">
                <a:solidFill>
                  <a:srgbClr val="FF3300"/>
                </a:solidFill>
              </a:rPr>
              <a:t>I </a:t>
            </a:r>
            <a:r>
              <a:rPr lang="en-US" sz="1800" dirty="0" err="1">
                <a:solidFill>
                  <a:srgbClr val="000000"/>
                </a:solidFill>
              </a:rPr>
              <a:t>nvite</a:t>
            </a:r>
            <a:r>
              <a:rPr lang="en-US" sz="1800" dirty="0">
                <a:solidFill>
                  <a:srgbClr val="000000"/>
                </a:solidFill>
              </a:rPr>
              <a:t> patient to share </a:t>
            </a:r>
            <a:r>
              <a:rPr lang="en-US" sz="1800" dirty="0" smtClean="0">
                <a:solidFill>
                  <a:srgbClr val="FF0000"/>
                </a:solidFill>
              </a:rPr>
              <a:t>I</a:t>
            </a:r>
            <a:r>
              <a:rPr lang="en-US" sz="1800" dirty="0" smtClean="0">
                <a:solidFill>
                  <a:srgbClr val="000000"/>
                </a:solidFill>
              </a:rPr>
              <a:t>nformation </a:t>
            </a:r>
            <a:r>
              <a:rPr lang="en-US" sz="2000" dirty="0" smtClean="0">
                <a:solidFill>
                  <a:srgbClr val="000000"/>
                </a:solidFill>
              </a:rPr>
              <a:t>(</a:t>
            </a:r>
            <a:r>
              <a:rPr lang="en-US" sz="2400" dirty="0" err="1" smtClean="0">
                <a:solidFill>
                  <a:srgbClr val="0000FF"/>
                </a:solidFill>
              </a:rPr>
              <a:t>để</a:t>
            </a:r>
            <a:r>
              <a:rPr lang="en-US" sz="2400" dirty="0" smtClean="0">
                <a:solidFill>
                  <a:srgbClr val="0000FF"/>
                </a:solidFill>
              </a:rPr>
              <a:t> </a:t>
            </a:r>
            <a:r>
              <a:rPr lang="en-US" sz="2400" dirty="0" err="1" smtClean="0">
                <a:solidFill>
                  <a:srgbClr val="0000FF"/>
                </a:solidFill>
              </a:rPr>
              <a:t>bệnh</a:t>
            </a:r>
            <a:r>
              <a:rPr lang="en-US" sz="2400" dirty="0" smtClean="0">
                <a:solidFill>
                  <a:srgbClr val="0000FF"/>
                </a:solidFill>
              </a:rPr>
              <a:t> </a:t>
            </a:r>
            <a:r>
              <a:rPr lang="en-US" sz="2400" dirty="0" err="1" smtClean="0">
                <a:solidFill>
                  <a:srgbClr val="0000FF"/>
                </a:solidFill>
              </a:rPr>
              <a:t>nhân</a:t>
            </a:r>
            <a:r>
              <a:rPr lang="en-US" sz="2400" dirty="0" smtClean="0">
                <a:solidFill>
                  <a:srgbClr val="0000FF"/>
                </a:solidFill>
              </a:rPr>
              <a:t> chia </a:t>
            </a:r>
            <a:r>
              <a:rPr lang="en-US" sz="2400" dirty="0" err="1" smtClean="0">
                <a:solidFill>
                  <a:srgbClr val="0000FF"/>
                </a:solidFill>
              </a:rPr>
              <a:t>sẻ</a:t>
            </a:r>
            <a:r>
              <a:rPr lang="en-US" sz="2400" dirty="0" smtClean="0">
                <a:solidFill>
                  <a:srgbClr val="0000FF"/>
                </a:solidFill>
              </a:rPr>
              <a:t> ý </a:t>
            </a:r>
            <a:r>
              <a:rPr lang="en-US" sz="2400" dirty="0" err="1" smtClean="0">
                <a:solidFill>
                  <a:srgbClr val="0000FF"/>
                </a:solidFill>
              </a:rPr>
              <a:t>kiến</a:t>
            </a:r>
            <a:r>
              <a:rPr lang="en-US" sz="2000" dirty="0" smtClean="0">
                <a:solidFill>
                  <a:srgbClr val="000000"/>
                </a:solidFill>
              </a:rPr>
              <a:t>)</a:t>
            </a:r>
          </a:p>
          <a:p>
            <a:pPr>
              <a:defRPr/>
            </a:pPr>
            <a:endParaRPr lang="en-US" sz="2000" dirty="0">
              <a:solidFill>
                <a:srgbClr val="000000"/>
              </a:solidFill>
            </a:endParaRPr>
          </a:p>
          <a:p>
            <a:pPr>
              <a:defRPr/>
            </a:pPr>
            <a:r>
              <a:rPr lang="en-US" sz="2400" b="1" dirty="0" smtClean="0">
                <a:solidFill>
                  <a:srgbClr val="FF3300"/>
                </a:solidFill>
              </a:rPr>
              <a:t>K</a:t>
            </a:r>
            <a:r>
              <a:rPr lang="en-US" sz="2400" dirty="0" smtClean="0">
                <a:solidFill>
                  <a:srgbClr val="FF3300"/>
                </a:solidFill>
              </a:rPr>
              <a:t> </a:t>
            </a:r>
            <a:r>
              <a:rPr lang="en-US" sz="1800" dirty="0" err="1">
                <a:solidFill>
                  <a:srgbClr val="000000"/>
                </a:solidFill>
              </a:rPr>
              <a:t>nowledge</a:t>
            </a:r>
            <a:r>
              <a:rPr lang="en-US" sz="1800" dirty="0">
                <a:solidFill>
                  <a:srgbClr val="000000"/>
                </a:solidFill>
              </a:rPr>
              <a:t> </a:t>
            </a:r>
            <a:r>
              <a:rPr lang="en-US" sz="1800" dirty="0" smtClean="0">
                <a:solidFill>
                  <a:srgbClr val="000000"/>
                </a:solidFill>
              </a:rPr>
              <a:t>transmission </a:t>
            </a:r>
            <a:r>
              <a:rPr lang="en-US" sz="2000" dirty="0" smtClean="0">
                <a:solidFill>
                  <a:srgbClr val="0000FF"/>
                </a:solidFill>
              </a:rPr>
              <a:t>( </a:t>
            </a:r>
            <a:r>
              <a:rPr lang="en-US" sz="2400" dirty="0" err="1" smtClean="0">
                <a:solidFill>
                  <a:srgbClr val="0000FF"/>
                </a:solidFill>
              </a:rPr>
              <a:t>truyền</a:t>
            </a:r>
            <a:r>
              <a:rPr lang="en-US" sz="2400" dirty="0" smtClean="0">
                <a:solidFill>
                  <a:srgbClr val="0000FF"/>
                </a:solidFill>
              </a:rPr>
              <a:t> </a:t>
            </a:r>
            <a:r>
              <a:rPr lang="en-US" sz="2400" dirty="0" err="1" smtClean="0">
                <a:solidFill>
                  <a:srgbClr val="0000FF"/>
                </a:solidFill>
              </a:rPr>
              <a:t>đạt</a:t>
            </a:r>
            <a:r>
              <a:rPr lang="en-US" sz="2400" dirty="0" smtClean="0">
                <a:solidFill>
                  <a:srgbClr val="0000FF"/>
                </a:solidFill>
              </a:rPr>
              <a:t> </a:t>
            </a:r>
            <a:r>
              <a:rPr lang="en-US" sz="2400" dirty="0" err="1" smtClean="0">
                <a:solidFill>
                  <a:srgbClr val="0000FF"/>
                </a:solidFill>
              </a:rPr>
              <a:t>kiến</a:t>
            </a:r>
            <a:r>
              <a:rPr lang="en-US" sz="2400" dirty="0" smtClean="0">
                <a:solidFill>
                  <a:srgbClr val="0000FF"/>
                </a:solidFill>
              </a:rPr>
              <a:t> </a:t>
            </a:r>
            <a:r>
              <a:rPr lang="en-US" sz="2400" dirty="0" err="1" smtClean="0">
                <a:solidFill>
                  <a:srgbClr val="0000FF"/>
                </a:solidFill>
              </a:rPr>
              <a:t>thức</a:t>
            </a:r>
            <a:r>
              <a:rPr lang="en-US" sz="2400" dirty="0" smtClean="0">
                <a:solidFill>
                  <a:srgbClr val="0000FF"/>
                </a:solidFill>
              </a:rPr>
              <a:t> </a:t>
            </a:r>
            <a:r>
              <a:rPr lang="en-US" sz="2400" dirty="0" err="1" smtClean="0">
                <a:solidFill>
                  <a:srgbClr val="0000FF"/>
                </a:solidFill>
              </a:rPr>
              <a:t>cho</a:t>
            </a:r>
            <a:r>
              <a:rPr lang="en-US" sz="2400" dirty="0" smtClean="0">
                <a:solidFill>
                  <a:srgbClr val="0000FF"/>
                </a:solidFill>
              </a:rPr>
              <a:t> </a:t>
            </a:r>
            <a:r>
              <a:rPr lang="en-US" sz="2400" dirty="0" err="1" smtClean="0">
                <a:solidFill>
                  <a:srgbClr val="0000FF"/>
                </a:solidFill>
              </a:rPr>
              <a:t>người</a:t>
            </a:r>
            <a:r>
              <a:rPr lang="en-US" sz="2400" dirty="0" smtClean="0">
                <a:solidFill>
                  <a:srgbClr val="0000FF"/>
                </a:solidFill>
              </a:rPr>
              <a:t> </a:t>
            </a:r>
            <a:r>
              <a:rPr lang="en-US" sz="2400" dirty="0" err="1" smtClean="0">
                <a:solidFill>
                  <a:srgbClr val="0000FF"/>
                </a:solidFill>
              </a:rPr>
              <a:t>bệnh</a:t>
            </a:r>
            <a:r>
              <a:rPr lang="en-US" sz="2000" dirty="0" smtClean="0">
                <a:solidFill>
                  <a:srgbClr val="000000"/>
                </a:solidFill>
              </a:rPr>
              <a:t>)</a:t>
            </a:r>
          </a:p>
          <a:p>
            <a:pPr>
              <a:defRPr/>
            </a:pPr>
            <a:endParaRPr lang="en-US" sz="2000" dirty="0">
              <a:solidFill>
                <a:srgbClr val="000000"/>
              </a:solidFill>
            </a:endParaRPr>
          </a:p>
          <a:p>
            <a:pPr>
              <a:defRPr/>
            </a:pPr>
            <a:r>
              <a:rPr lang="en-US" sz="2400" b="1" dirty="0" smtClean="0">
                <a:solidFill>
                  <a:srgbClr val="FF0000"/>
                </a:solidFill>
              </a:rPr>
              <a:t>E</a:t>
            </a:r>
            <a:r>
              <a:rPr lang="en-US" sz="2400" dirty="0" smtClean="0">
                <a:solidFill>
                  <a:srgbClr val="FF0000"/>
                </a:solidFill>
              </a:rPr>
              <a:t> </a:t>
            </a:r>
            <a:r>
              <a:rPr lang="en-US" sz="1800" dirty="0" err="1">
                <a:solidFill>
                  <a:srgbClr val="000000"/>
                </a:solidFill>
              </a:rPr>
              <a:t>xplore</a:t>
            </a:r>
            <a:r>
              <a:rPr lang="en-US" sz="1800" dirty="0">
                <a:solidFill>
                  <a:srgbClr val="000000"/>
                </a:solidFill>
              </a:rPr>
              <a:t> </a:t>
            </a:r>
            <a:r>
              <a:rPr lang="en-US" sz="1800" dirty="0" smtClean="0">
                <a:solidFill>
                  <a:srgbClr val="FF0000"/>
                </a:solidFill>
              </a:rPr>
              <a:t>E</a:t>
            </a:r>
            <a:r>
              <a:rPr lang="en-US" sz="1800" dirty="0">
                <a:solidFill>
                  <a:srgbClr val="000000"/>
                </a:solidFill>
              </a:rPr>
              <a:t>motions and </a:t>
            </a:r>
            <a:r>
              <a:rPr lang="en-US" sz="1800" dirty="0" smtClean="0">
                <a:solidFill>
                  <a:srgbClr val="FF0000"/>
                </a:solidFill>
              </a:rPr>
              <a:t>E</a:t>
            </a:r>
            <a:r>
              <a:rPr lang="en-US" sz="1800" dirty="0" smtClean="0">
                <a:solidFill>
                  <a:srgbClr val="000000"/>
                </a:solidFill>
              </a:rPr>
              <a:t>mpathize </a:t>
            </a:r>
            <a:r>
              <a:rPr lang="en-US" sz="2000" dirty="0" smtClean="0">
                <a:solidFill>
                  <a:srgbClr val="000000"/>
                </a:solidFill>
              </a:rPr>
              <a:t>( </a:t>
            </a:r>
            <a:r>
              <a:rPr lang="en-US" sz="2400" dirty="0" err="1" smtClean="0">
                <a:solidFill>
                  <a:srgbClr val="0000FF"/>
                </a:solidFill>
              </a:rPr>
              <a:t>khám</a:t>
            </a:r>
            <a:r>
              <a:rPr lang="en-US" sz="2400" dirty="0" smtClean="0">
                <a:solidFill>
                  <a:srgbClr val="0000FF"/>
                </a:solidFill>
              </a:rPr>
              <a:t> </a:t>
            </a:r>
            <a:r>
              <a:rPr lang="en-US" sz="2400" dirty="0" err="1" smtClean="0">
                <a:solidFill>
                  <a:srgbClr val="0000FF"/>
                </a:solidFill>
              </a:rPr>
              <a:t>phá</a:t>
            </a:r>
            <a:r>
              <a:rPr lang="en-US" sz="2400" dirty="0" smtClean="0">
                <a:solidFill>
                  <a:srgbClr val="0000FF"/>
                </a:solidFill>
              </a:rPr>
              <a:t> </a:t>
            </a:r>
            <a:r>
              <a:rPr lang="en-US" sz="2400" dirty="0" err="1" smtClean="0">
                <a:solidFill>
                  <a:srgbClr val="0000FF"/>
                </a:solidFill>
              </a:rPr>
              <a:t>cảm</a:t>
            </a:r>
            <a:r>
              <a:rPr lang="en-US" sz="2400" dirty="0" smtClean="0">
                <a:solidFill>
                  <a:srgbClr val="0000FF"/>
                </a:solidFill>
              </a:rPr>
              <a:t> </a:t>
            </a:r>
            <a:r>
              <a:rPr lang="en-US" sz="2400" dirty="0" err="1" smtClean="0">
                <a:solidFill>
                  <a:srgbClr val="0000FF"/>
                </a:solidFill>
              </a:rPr>
              <a:t>xúc</a:t>
            </a:r>
            <a:r>
              <a:rPr lang="en-US" sz="2400" dirty="0" smtClean="0">
                <a:solidFill>
                  <a:srgbClr val="0000FF"/>
                </a:solidFill>
              </a:rPr>
              <a:t> </a:t>
            </a:r>
            <a:r>
              <a:rPr lang="en-US" sz="2400" dirty="0" err="1" smtClean="0">
                <a:solidFill>
                  <a:srgbClr val="0000FF"/>
                </a:solidFill>
              </a:rPr>
              <a:t>và</a:t>
            </a:r>
            <a:r>
              <a:rPr lang="en-US" sz="2400" dirty="0" smtClean="0">
                <a:solidFill>
                  <a:srgbClr val="0000FF"/>
                </a:solidFill>
              </a:rPr>
              <a:t> </a:t>
            </a:r>
            <a:r>
              <a:rPr lang="en-US" sz="2400" dirty="0" err="1" smtClean="0">
                <a:solidFill>
                  <a:srgbClr val="0000FF"/>
                </a:solidFill>
              </a:rPr>
              <a:t>thấu</a:t>
            </a:r>
            <a:r>
              <a:rPr lang="en-US" sz="2400" dirty="0" smtClean="0">
                <a:solidFill>
                  <a:srgbClr val="0000FF"/>
                </a:solidFill>
              </a:rPr>
              <a:t> </a:t>
            </a:r>
            <a:r>
              <a:rPr lang="en-US" sz="2400" dirty="0" err="1" smtClean="0">
                <a:solidFill>
                  <a:srgbClr val="0000FF"/>
                </a:solidFill>
              </a:rPr>
              <a:t>cảm</a:t>
            </a:r>
            <a:r>
              <a:rPr lang="en-US" sz="2400" dirty="0" smtClean="0">
                <a:solidFill>
                  <a:srgbClr val="000000"/>
                </a:solidFill>
              </a:rPr>
              <a:t>)</a:t>
            </a:r>
          </a:p>
          <a:p>
            <a:pPr>
              <a:defRPr/>
            </a:pPr>
            <a:endParaRPr lang="en-US" sz="2400" dirty="0">
              <a:solidFill>
                <a:srgbClr val="000000"/>
              </a:solidFill>
            </a:endParaRPr>
          </a:p>
          <a:p>
            <a:pPr>
              <a:defRPr/>
            </a:pPr>
            <a:r>
              <a:rPr lang="en-US" sz="2400" b="1" dirty="0" smtClean="0">
                <a:solidFill>
                  <a:srgbClr val="FF0000"/>
                </a:solidFill>
              </a:rPr>
              <a:t>S</a:t>
            </a:r>
            <a:r>
              <a:rPr lang="en-US" sz="2400" dirty="0" smtClean="0">
                <a:solidFill>
                  <a:srgbClr val="FF0000"/>
                </a:solidFill>
              </a:rPr>
              <a:t> </a:t>
            </a:r>
            <a:r>
              <a:rPr lang="en-US" sz="1800" dirty="0" err="1">
                <a:solidFill>
                  <a:srgbClr val="000000"/>
                </a:solidFill>
              </a:rPr>
              <a:t>ummarize</a:t>
            </a:r>
            <a:r>
              <a:rPr lang="en-US" sz="1800" dirty="0">
                <a:solidFill>
                  <a:srgbClr val="000000"/>
                </a:solidFill>
              </a:rPr>
              <a:t> &amp; </a:t>
            </a:r>
            <a:r>
              <a:rPr lang="en-US" sz="1800" dirty="0" smtClean="0">
                <a:solidFill>
                  <a:srgbClr val="FF0000"/>
                </a:solidFill>
              </a:rPr>
              <a:t>S</a:t>
            </a:r>
            <a:r>
              <a:rPr lang="en-US" sz="1800" dirty="0">
                <a:solidFill>
                  <a:srgbClr val="000000"/>
                </a:solidFill>
              </a:rPr>
              <a:t>trategize</a:t>
            </a:r>
            <a:r>
              <a:rPr lang="en-AU" sz="1800" dirty="0" smtClean="0"/>
              <a:t> </a:t>
            </a:r>
            <a:r>
              <a:rPr lang="en-AU" sz="2000" dirty="0" smtClean="0"/>
              <a:t>(</a:t>
            </a:r>
            <a:r>
              <a:rPr lang="en-AU" sz="2400" dirty="0" err="1" smtClean="0">
                <a:solidFill>
                  <a:srgbClr val="0000FF"/>
                </a:solidFill>
              </a:rPr>
              <a:t>tóm</a:t>
            </a:r>
            <a:r>
              <a:rPr lang="en-AU" sz="2400" dirty="0" smtClean="0">
                <a:solidFill>
                  <a:srgbClr val="0000FF"/>
                </a:solidFill>
              </a:rPr>
              <a:t> </a:t>
            </a:r>
            <a:r>
              <a:rPr lang="en-AU" sz="2400" dirty="0" err="1" smtClean="0">
                <a:solidFill>
                  <a:srgbClr val="0000FF"/>
                </a:solidFill>
              </a:rPr>
              <a:t>tắt</a:t>
            </a:r>
            <a:r>
              <a:rPr lang="en-AU" sz="2400" dirty="0" smtClean="0">
                <a:solidFill>
                  <a:srgbClr val="0000FF"/>
                </a:solidFill>
              </a:rPr>
              <a:t> </a:t>
            </a:r>
            <a:r>
              <a:rPr lang="en-AU" sz="2400" dirty="0" err="1" smtClean="0">
                <a:solidFill>
                  <a:srgbClr val="0000FF"/>
                </a:solidFill>
              </a:rPr>
              <a:t>và</a:t>
            </a:r>
            <a:r>
              <a:rPr lang="en-AU" sz="2400" dirty="0" smtClean="0">
                <a:solidFill>
                  <a:srgbClr val="0000FF"/>
                </a:solidFill>
              </a:rPr>
              <a:t> </a:t>
            </a:r>
            <a:r>
              <a:rPr lang="en-AU" sz="2400" dirty="0" err="1" smtClean="0">
                <a:solidFill>
                  <a:srgbClr val="0000FF"/>
                </a:solidFill>
              </a:rPr>
              <a:t>đưa</a:t>
            </a:r>
            <a:r>
              <a:rPr lang="en-AU" sz="2400" dirty="0" smtClean="0">
                <a:solidFill>
                  <a:srgbClr val="0000FF"/>
                </a:solidFill>
              </a:rPr>
              <a:t> </a:t>
            </a:r>
            <a:r>
              <a:rPr lang="en-AU" sz="2400" dirty="0" err="1" smtClean="0">
                <a:solidFill>
                  <a:srgbClr val="0000FF"/>
                </a:solidFill>
              </a:rPr>
              <a:t>ra</a:t>
            </a:r>
            <a:r>
              <a:rPr lang="en-AU" sz="2400" dirty="0" smtClean="0">
                <a:solidFill>
                  <a:srgbClr val="0000FF"/>
                </a:solidFill>
              </a:rPr>
              <a:t> </a:t>
            </a:r>
            <a:r>
              <a:rPr lang="en-AU" sz="2400" dirty="0" err="1" smtClean="0">
                <a:solidFill>
                  <a:srgbClr val="0000FF"/>
                </a:solidFill>
              </a:rPr>
              <a:t>chiến</a:t>
            </a:r>
            <a:r>
              <a:rPr lang="en-AU" sz="2400" dirty="0" smtClean="0">
                <a:solidFill>
                  <a:srgbClr val="0000FF"/>
                </a:solidFill>
              </a:rPr>
              <a:t> </a:t>
            </a:r>
            <a:r>
              <a:rPr lang="en-AU" sz="2400" dirty="0" err="1" smtClean="0">
                <a:solidFill>
                  <a:srgbClr val="0000FF"/>
                </a:solidFill>
              </a:rPr>
              <a:t>lược</a:t>
            </a:r>
            <a:r>
              <a:rPr lang="en-AU" sz="2000" dirty="0" smtClean="0"/>
              <a:t>)</a:t>
            </a:r>
          </a:p>
          <a:p>
            <a:pPr>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eaLnBrk="1" hangingPunct="1"/>
            <a:r>
              <a:rPr lang="en-US" sz="4000" b="1" smtClean="0"/>
              <a:t>S – sắp xếp buổi trò chuyện</a:t>
            </a:r>
          </a:p>
        </p:txBody>
      </p:sp>
      <p:sp>
        <p:nvSpPr>
          <p:cNvPr id="484355" name="Rectangle 3"/>
          <p:cNvSpPr>
            <a:spLocks noGrp="1" noChangeArrowheads="1"/>
          </p:cNvSpPr>
          <p:nvPr>
            <p:ph type="body" idx="1"/>
          </p:nvPr>
        </p:nvSpPr>
        <p:spPr>
          <a:xfrm>
            <a:off x="381000" y="1981200"/>
            <a:ext cx="8229600" cy="3489325"/>
          </a:xfrm>
        </p:spPr>
        <p:txBody>
          <a:bodyPr/>
          <a:lstStyle/>
          <a:p>
            <a:pPr eaLnBrk="1" hangingPunct="1"/>
            <a:r>
              <a:rPr lang="en-US" sz="3000" smtClean="0"/>
              <a:t>Sắp xếp vị trí riêng tư </a:t>
            </a:r>
          </a:p>
          <a:p>
            <a:pPr eaLnBrk="1" hangingPunct="1"/>
            <a:r>
              <a:rPr lang="en-US" sz="3000" smtClean="0"/>
              <a:t>Mời những người có liên quan</a:t>
            </a:r>
          </a:p>
          <a:p>
            <a:pPr eaLnBrk="1" hangingPunct="1"/>
            <a:r>
              <a:rPr lang="en-US" sz="3000" smtClean="0"/>
              <a:t>Chỗ ngồi thoải mái</a:t>
            </a:r>
          </a:p>
          <a:p>
            <a:pPr eaLnBrk="1" hangingPunct="1"/>
            <a:r>
              <a:rPr lang="en-US" sz="3000" smtClean="0"/>
              <a:t>Tạo sự liên hệ/kết nối với người bệnh</a:t>
            </a:r>
          </a:p>
          <a:p>
            <a:pPr eaLnBrk="1" hangingPunct="1"/>
            <a:r>
              <a:rPr lang="en-US" sz="3000" smtClean="0"/>
              <a:t>Quản lý thời gian và các gián đoạn có thể có</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57200" y="381000"/>
            <a:ext cx="8229600" cy="1143000"/>
          </a:xfrm>
        </p:spPr>
        <p:txBody>
          <a:bodyPr>
            <a:normAutofit fontScale="90000"/>
          </a:bodyPr>
          <a:lstStyle/>
          <a:p>
            <a:pPr eaLnBrk="1" hangingPunct="1"/>
            <a:r>
              <a:rPr lang="en-US" sz="4000" b="1" smtClean="0"/>
              <a:t>P – đánh giá nhận thức của người bệnh</a:t>
            </a:r>
          </a:p>
        </p:txBody>
      </p:sp>
      <p:sp>
        <p:nvSpPr>
          <p:cNvPr id="485379" name="Rectangle 3"/>
          <p:cNvSpPr>
            <a:spLocks noGrp="1" noChangeArrowheads="1"/>
          </p:cNvSpPr>
          <p:nvPr>
            <p:ph type="body" idx="1"/>
          </p:nvPr>
        </p:nvSpPr>
        <p:spPr>
          <a:xfrm>
            <a:off x="457200" y="1981200"/>
            <a:ext cx="8229600" cy="4314825"/>
          </a:xfrm>
        </p:spPr>
        <p:txBody>
          <a:bodyPr/>
          <a:lstStyle/>
          <a:p>
            <a:pPr eaLnBrk="1" hangingPunct="1">
              <a:lnSpc>
                <a:spcPct val="90000"/>
              </a:lnSpc>
            </a:pPr>
            <a:r>
              <a:rPr lang="en-US" sz="3000" smtClean="0"/>
              <a:t>Đánh giá hiểu biết của người bệnh về tình trạng bệnh và quyết định mức độ thông tin mà người bệnh muốn biết</a:t>
            </a:r>
          </a:p>
          <a:p>
            <a:pPr eaLnBrk="1" hangingPunct="1">
              <a:lnSpc>
                <a:spcPct val="90000"/>
              </a:lnSpc>
            </a:pPr>
            <a:r>
              <a:rPr lang="en-US" sz="3000" smtClean="0"/>
              <a:t>“Bạn biết tình trạng sức khỏe của mình thế nào?”</a:t>
            </a:r>
          </a:p>
          <a:p>
            <a:pPr eaLnBrk="1" hangingPunct="1">
              <a:lnSpc>
                <a:spcPct val="90000"/>
              </a:lnSpc>
            </a:pPr>
            <a:r>
              <a:rPr lang="en-US" sz="3000" smtClean="0"/>
              <a:t>“Bạn có biết tại sao bác sĩ đề nghị bạn chụp cắt lớp vi tính không?”</a:t>
            </a:r>
          </a:p>
          <a:p>
            <a:pPr eaLnBrk="1" hangingPunct="1">
              <a:lnSpc>
                <a:spcPct val="90000"/>
              </a:lnSpc>
            </a:pPr>
            <a:r>
              <a:rPr lang="en-US" sz="3000" smtClean="0"/>
              <a:t>“Bạn nghĩ kết quả điều trị sẽ thế nào?”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57200" y="381000"/>
            <a:ext cx="8229600" cy="1143000"/>
          </a:xfrm>
        </p:spPr>
        <p:txBody>
          <a:bodyPr>
            <a:normAutofit fontScale="90000"/>
          </a:bodyPr>
          <a:lstStyle/>
          <a:p>
            <a:pPr eaLnBrk="1" hangingPunct="1"/>
            <a:r>
              <a:rPr lang="en-US" sz="4000" b="1" smtClean="0"/>
              <a:t>I – lắng nghe ý kiến của </a:t>
            </a:r>
            <a:br>
              <a:rPr lang="en-US" sz="4000" b="1" smtClean="0"/>
            </a:br>
            <a:r>
              <a:rPr lang="en-US" sz="4000" b="1" smtClean="0"/>
              <a:t>người bệnh</a:t>
            </a:r>
          </a:p>
        </p:txBody>
      </p:sp>
      <p:sp>
        <p:nvSpPr>
          <p:cNvPr id="486403" name="Rectangle 3"/>
          <p:cNvSpPr>
            <a:spLocks noGrp="1" noChangeArrowheads="1"/>
          </p:cNvSpPr>
          <p:nvPr>
            <p:ph type="body" idx="1"/>
          </p:nvPr>
        </p:nvSpPr>
        <p:spPr>
          <a:xfrm>
            <a:off x="457200" y="1905000"/>
            <a:ext cx="8229600" cy="3408363"/>
          </a:xfrm>
        </p:spPr>
        <p:txBody>
          <a:bodyPr/>
          <a:lstStyle/>
          <a:p>
            <a:pPr eaLnBrk="1" hangingPunct="1">
              <a:lnSpc>
                <a:spcPct val="90000"/>
              </a:lnSpc>
            </a:pPr>
            <a:r>
              <a:rPr lang="en-US" sz="3000" smtClean="0"/>
              <a:t>“Bạn có muốn tôi giải thích thêm hoặc dành thêm thời gian để thảo luận về ý nghĩa kết quả và cách xử trí?”</a:t>
            </a:r>
          </a:p>
          <a:p>
            <a:pPr eaLnBrk="1" hangingPunct="1">
              <a:lnSpc>
                <a:spcPct val="90000"/>
              </a:lnSpc>
            </a:pPr>
            <a:r>
              <a:rPr lang="en-US" sz="3000" smtClean="0"/>
              <a:t>Để người bệnh quyết định mức độ thông tin người bệnh mong muốn được biết sẽ làm cho người bệnh cảm thấy được trao quyền và kiểm soát bản thân tốt hơn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normAutofit fontScale="90000"/>
          </a:bodyPr>
          <a:lstStyle/>
          <a:p>
            <a:pPr eaLnBrk="1" hangingPunct="1"/>
            <a:r>
              <a:rPr lang="en-US" sz="4000" b="1" smtClean="0"/>
              <a:t>K – Truyền đạt kiến thức và thông tin cho người bệnh</a:t>
            </a:r>
          </a:p>
        </p:txBody>
      </p:sp>
      <p:sp>
        <p:nvSpPr>
          <p:cNvPr id="487427" name="Rectangle 3"/>
          <p:cNvSpPr>
            <a:spLocks noGrp="1" noChangeArrowheads="1"/>
          </p:cNvSpPr>
          <p:nvPr>
            <p:ph type="body" idx="1"/>
          </p:nvPr>
        </p:nvSpPr>
        <p:spPr>
          <a:xfrm>
            <a:off x="457200" y="1600200"/>
            <a:ext cx="8229600" cy="4648200"/>
          </a:xfrm>
        </p:spPr>
        <p:txBody>
          <a:bodyPr>
            <a:normAutofit lnSpcReduction="10000"/>
          </a:bodyPr>
          <a:lstStyle/>
          <a:p>
            <a:pPr eaLnBrk="1" hangingPunct="1"/>
            <a:r>
              <a:rPr lang="en-US" sz="3000" smtClean="0"/>
              <a:t>Báo cho người bệnh rằng bạn sẽ thông báo tin xấu – “Tôi rất tiếc phải nói với bạn rằng…”</a:t>
            </a:r>
          </a:p>
          <a:p>
            <a:pPr eaLnBrk="1" hangingPunct="1"/>
            <a:r>
              <a:rPr lang="en-US" sz="3000" smtClean="0"/>
              <a:t>Sử dụng ngôn ngữ đơn giản, so sánh ví von </a:t>
            </a:r>
          </a:p>
          <a:p>
            <a:pPr eaLnBrk="1" hangingPunct="1"/>
            <a:r>
              <a:rPr lang="en-US" sz="3000" smtClean="0"/>
              <a:t>Nhắc lại thông tin nếu cần</a:t>
            </a:r>
          </a:p>
          <a:p>
            <a:pPr eaLnBrk="1" hangingPunct="1"/>
            <a:r>
              <a:rPr lang="en-US" sz="3000" smtClean="0"/>
              <a:t>Khuyến khích người bệnh đặt câu hỏi</a:t>
            </a:r>
          </a:p>
          <a:p>
            <a:pPr eaLnBrk="1" hangingPunct="1"/>
            <a:r>
              <a:rPr lang="en-US" sz="3000" smtClean="0"/>
              <a:t>Kiểm tra sự hiểu biết về thông tin được thông báo</a:t>
            </a:r>
          </a:p>
          <a:p>
            <a:pPr eaLnBrk="1" hangingPunct="1"/>
            <a:r>
              <a:rPr lang="en-US" sz="3000" smtClean="0"/>
              <a:t>Cần tránh cách nói “chúng tôi không thể làm gì hơn được nữa”</a:t>
            </a:r>
            <a:r>
              <a:rPr lang="en-US" sz="280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152400" y="274638"/>
            <a:ext cx="8763000" cy="715962"/>
          </a:xfrm>
        </p:spPr>
        <p:txBody>
          <a:bodyPr/>
          <a:lstStyle/>
          <a:p>
            <a:pPr eaLnBrk="1" hangingPunct="1"/>
            <a:r>
              <a:rPr lang="en-US" sz="4000" b="1" smtClean="0"/>
              <a:t>E – khám phá cảm xúc và thấu cảm</a:t>
            </a:r>
          </a:p>
        </p:txBody>
      </p:sp>
      <p:sp>
        <p:nvSpPr>
          <p:cNvPr id="488451" name="Rectangle 3"/>
          <p:cNvSpPr>
            <a:spLocks noGrp="1" noChangeArrowheads="1"/>
          </p:cNvSpPr>
          <p:nvPr>
            <p:ph type="body" idx="1"/>
          </p:nvPr>
        </p:nvSpPr>
        <p:spPr>
          <a:xfrm>
            <a:off x="457200" y="1447800"/>
            <a:ext cx="8458200" cy="4678363"/>
          </a:xfrm>
        </p:spPr>
        <p:txBody>
          <a:bodyPr/>
          <a:lstStyle/>
          <a:p>
            <a:pPr eaLnBrk="1" hangingPunct="1">
              <a:lnSpc>
                <a:spcPct val="90000"/>
              </a:lnSpc>
            </a:pPr>
            <a:r>
              <a:rPr lang="en-US" sz="3000" smtClean="0"/>
              <a:t>Quan sát cảm xúc của người bệnh – khóc, không tin, giận dữ, phủ nhận, đau khổ</a:t>
            </a:r>
          </a:p>
          <a:p>
            <a:pPr eaLnBrk="1" hangingPunct="1">
              <a:lnSpc>
                <a:spcPct val="90000"/>
              </a:lnSpc>
            </a:pPr>
            <a:r>
              <a:rPr lang="en-US" sz="3000" smtClean="0"/>
              <a:t>Cố gắng xác định cảm xúc đó và gọi tên nó</a:t>
            </a:r>
          </a:p>
          <a:p>
            <a:pPr eaLnBrk="1" hangingPunct="1">
              <a:lnSpc>
                <a:spcPct val="90000"/>
              </a:lnSpc>
            </a:pPr>
            <a:r>
              <a:rPr lang="en-US" sz="3000" smtClean="0"/>
              <a:t>Cố gắng xác định nguyên do dẫn đến cảm xúc đó </a:t>
            </a:r>
          </a:p>
          <a:p>
            <a:pPr eaLnBrk="1" hangingPunct="1">
              <a:lnSpc>
                <a:spcPct val="90000"/>
              </a:lnSpc>
            </a:pPr>
            <a:r>
              <a:rPr lang="en-US" sz="3000" smtClean="0"/>
              <a:t>Để người bệnh thể hiện cảm xúc, rất khó thảo luận các vấn đề khác cho đến khi cảm xúc này qua đi. Tạo khoảng lặng.</a:t>
            </a:r>
          </a:p>
          <a:p>
            <a:pPr eaLnBrk="1" hangingPunct="1">
              <a:lnSpc>
                <a:spcPct val="90000"/>
              </a:lnSpc>
            </a:pPr>
            <a:r>
              <a:rPr lang="en-US" sz="3000" smtClean="0"/>
              <a:t>Nhắc nhở người bệnh về sức mạnh của họ và các nguồn hỗ trợ khác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Slide Number Placeholder 5"/>
          <p:cNvSpPr>
            <a:spLocks noGrp="1"/>
          </p:cNvSpPr>
          <p:nvPr>
            <p:ph type="sldNum" sz="quarter" idx="12"/>
          </p:nvPr>
        </p:nvSpPr>
        <p:spPr>
          <a:noFill/>
          <a:ln>
            <a:miter lim="800000"/>
            <a:headEnd/>
            <a:tailEnd/>
          </a:ln>
        </p:spPr>
        <p:txBody>
          <a:bodyPr/>
          <a:lstStyle/>
          <a:p>
            <a:fld id="{92F31D91-E072-4208-B993-16FD89856E2D}" type="slidenum">
              <a:rPr lang="en-AU" smtClean="0">
                <a:latin typeface="Arial" pitchFamily="34" charset="0"/>
                <a:cs typeface="Arial" pitchFamily="34" charset="0"/>
              </a:rPr>
              <a:pPr/>
              <a:t>2</a:t>
            </a:fld>
            <a:endParaRPr lang="en-AU" smtClean="0">
              <a:latin typeface="Arial" pitchFamily="34" charset="0"/>
              <a:cs typeface="Arial" pitchFamily="34" charset="0"/>
            </a:endParaRPr>
          </a:p>
        </p:txBody>
      </p:sp>
      <p:sp>
        <p:nvSpPr>
          <p:cNvPr id="473091" name="Rectangle 2"/>
          <p:cNvSpPr>
            <a:spLocks noGrp="1" noChangeArrowheads="1"/>
          </p:cNvSpPr>
          <p:nvPr>
            <p:ph type="title"/>
          </p:nvPr>
        </p:nvSpPr>
        <p:spPr>
          <a:xfrm>
            <a:off x="457200" y="274638"/>
            <a:ext cx="8229600" cy="944562"/>
          </a:xfrm>
        </p:spPr>
        <p:txBody>
          <a:bodyPr/>
          <a:lstStyle/>
          <a:p>
            <a:pPr eaLnBrk="1" hangingPunct="1"/>
            <a:r>
              <a:rPr lang="en-US" sz="4000" b="1" smtClean="0"/>
              <a:t>Mục tiêu</a:t>
            </a:r>
          </a:p>
        </p:txBody>
      </p:sp>
      <p:sp>
        <p:nvSpPr>
          <p:cNvPr id="473092" name="Rectangle 3"/>
          <p:cNvSpPr>
            <a:spLocks noGrp="1" noChangeArrowheads="1"/>
          </p:cNvSpPr>
          <p:nvPr>
            <p:ph type="body" idx="1"/>
          </p:nvPr>
        </p:nvSpPr>
        <p:spPr/>
        <p:txBody>
          <a:bodyPr/>
          <a:lstStyle/>
          <a:p>
            <a:pPr eaLnBrk="1" hangingPunct="1"/>
            <a:r>
              <a:rPr lang="en-US" sz="3000" smtClean="0"/>
              <a:t>Hiểu được ý nghĩa của cụm từ “tin xấu” và tác động của nó đối với người bệnh và nhân viên y tế</a:t>
            </a:r>
          </a:p>
          <a:p>
            <a:pPr eaLnBrk="1" hangingPunct="1"/>
            <a:r>
              <a:rPr lang="en-US" sz="3000" smtClean="0"/>
              <a:t>Có thể liệt kê các mục tiêu của một buổi trò chuyện để thông báo tin xấu </a:t>
            </a:r>
          </a:p>
          <a:p>
            <a:pPr eaLnBrk="1" hangingPunct="1"/>
            <a:r>
              <a:rPr lang="en-US" sz="3000" smtClean="0"/>
              <a:t>Hiểu được kỹ thuật SPIKES trong thông báo tin xấu </a:t>
            </a:r>
          </a:p>
          <a:p>
            <a:pPr eaLnBrk="1" hangingPunct="1"/>
            <a:r>
              <a:rPr lang="en-US" sz="3000" smtClean="0"/>
              <a:t>Thực hành một trường hợp điển hình áp dụng kỹ thuật SPIKES</a:t>
            </a:r>
            <a:r>
              <a:rPr lang="en-US"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eaLnBrk="1" hangingPunct="1"/>
            <a:r>
              <a:rPr lang="en-US" sz="4000" b="1" smtClean="0"/>
              <a:t>S – Chiến lược và tóm tắt</a:t>
            </a:r>
          </a:p>
        </p:txBody>
      </p:sp>
      <p:sp>
        <p:nvSpPr>
          <p:cNvPr id="489475" name="Rectangle 3"/>
          <p:cNvSpPr>
            <a:spLocks noGrp="1" noChangeArrowheads="1"/>
          </p:cNvSpPr>
          <p:nvPr>
            <p:ph type="body" idx="1"/>
          </p:nvPr>
        </p:nvSpPr>
        <p:spPr/>
        <p:txBody>
          <a:bodyPr/>
          <a:lstStyle/>
          <a:p>
            <a:pPr eaLnBrk="1" hangingPunct="1"/>
            <a:r>
              <a:rPr lang="en-US" sz="3000" smtClean="0"/>
              <a:t>Đảm bảo rằng người bệnh sẵn sàng tham gia trước khi thảo luận kế hoạch tương lai</a:t>
            </a:r>
          </a:p>
          <a:p>
            <a:pPr eaLnBrk="1" hangingPunct="1"/>
            <a:r>
              <a:rPr lang="en-US" sz="3000" smtClean="0"/>
              <a:t>Thảo luận các chọn lựa</a:t>
            </a:r>
          </a:p>
          <a:p>
            <a:pPr eaLnBrk="1" hangingPunct="1"/>
            <a:r>
              <a:rPr lang="en-US" sz="3000" smtClean="0"/>
              <a:t>Tóm tắt lại thông tin đã thảo luận và quyết định đã thông qua</a:t>
            </a:r>
          </a:p>
          <a:p>
            <a:pPr eaLnBrk="1" hangingPunct="1"/>
            <a:r>
              <a:rPr lang="en-US" sz="3000" smtClean="0"/>
              <a:t>Cố gắng trình bày những hy vọng có thể có</a:t>
            </a:r>
          </a:p>
          <a:p>
            <a:pPr eaLnBrk="1" hangingPunct="1"/>
            <a:r>
              <a:rPr lang="en-US" sz="3000" smtClean="0"/>
              <a:t>Theo dõi kiểm tra sự hiểu biết của người bệnh về vấn đề được thảo luận và trả lời câu hỏi</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457200" y="228600"/>
            <a:ext cx="8229600" cy="1143000"/>
          </a:xfrm>
        </p:spPr>
        <p:txBody>
          <a:bodyPr/>
          <a:lstStyle/>
          <a:p>
            <a:pPr eaLnBrk="1" hangingPunct="1"/>
            <a:r>
              <a:rPr lang="en-AU" sz="4000" b="1" smtClean="0"/>
              <a:t>Nhân viên y tế</a:t>
            </a:r>
          </a:p>
        </p:txBody>
      </p:sp>
      <p:sp>
        <p:nvSpPr>
          <p:cNvPr id="475139" name="Rectangle 3"/>
          <p:cNvSpPr>
            <a:spLocks noGrp="1" noChangeArrowheads="1"/>
          </p:cNvSpPr>
          <p:nvPr>
            <p:ph type="body" idx="1"/>
          </p:nvPr>
        </p:nvSpPr>
        <p:spPr>
          <a:xfrm>
            <a:off x="533400" y="1371600"/>
            <a:ext cx="8229600" cy="4724400"/>
          </a:xfrm>
        </p:spPr>
        <p:txBody>
          <a:bodyPr/>
          <a:lstStyle/>
          <a:p>
            <a:pPr eaLnBrk="1" hangingPunct="1">
              <a:lnSpc>
                <a:spcPct val="90000"/>
              </a:lnSpc>
            </a:pPr>
            <a:r>
              <a:rPr lang="en-AU" sz="3000" smtClean="0"/>
              <a:t>Thường phải trải qua nhiều cảm xúc mạnh như lo lắng, gánh nặng của trách nhiệm thông báo tin xấu và nỗi sợ bị đánh giá không tốt</a:t>
            </a:r>
          </a:p>
          <a:p>
            <a:pPr eaLnBrk="1" hangingPunct="1">
              <a:lnSpc>
                <a:spcPct val="90000"/>
              </a:lnSpc>
            </a:pPr>
            <a:r>
              <a:rPr lang="en-AU" sz="3000" smtClean="0"/>
              <a:t>Ngại thông báo tin xấu cho người bệnh, đặc biệt đối với những người bệnh là người dễ bị tổn thương hoặc trong cơn đau khổ</a:t>
            </a:r>
          </a:p>
          <a:p>
            <a:pPr eaLnBrk="1" hangingPunct="1">
              <a:lnSpc>
                <a:spcPct val="90000"/>
              </a:lnSpc>
            </a:pPr>
            <a:r>
              <a:rPr lang="en-AU" sz="3000" smtClean="0"/>
              <a:t>Thế tiến thoái lưỡng nan: làm thế nào để trung thực với người bệnh và không phá vỡ niềm hy vọng của họ</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Slide Number Placeholder 5"/>
          <p:cNvSpPr>
            <a:spLocks noGrp="1"/>
          </p:cNvSpPr>
          <p:nvPr>
            <p:ph type="sldNum" sz="quarter" idx="12"/>
          </p:nvPr>
        </p:nvSpPr>
        <p:spPr>
          <a:noFill/>
          <a:ln>
            <a:miter lim="800000"/>
            <a:headEnd/>
            <a:tailEnd/>
          </a:ln>
        </p:spPr>
        <p:txBody>
          <a:bodyPr/>
          <a:lstStyle/>
          <a:p>
            <a:fld id="{018C7F05-E1B0-44C3-8F83-F30D380F7952}" type="slidenum">
              <a:rPr lang="en-AU" smtClean="0">
                <a:latin typeface="Arial" pitchFamily="34" charset="0"/>
                <a:cs typeface="Arial" pitchFamily="34" charset="0"/>
              </a:rPr>
              <a:pPr/>
              <a:t>22</a:t>
            </a:fld>
            <a:endParaRPr lang="en-AU" smtClean="0">
              <a:latin typeface="Arial" pitchFamily="34" charset="0"/>
              <a:cs typeface="Arial" pitchFamily="34" charset="0"/>
            </a:endParaRPr>
          </a:p>
        </p:txBody>
      </p:sp>
      <p:sp>
        <p:nvSpPr>
          <p:cNvPr id="476163" name="Rectangle 2"/>
          <p:cNvSpPr>
            <a:spLocks noGrp="1" noChangeArrowheads="1"/>
          </p:cNvSpPr>
          <p:nvPr>
            <p:ph type="title"/>
          </p:nvPr>
        </p:nvSpPr>
        <p:spPr/>
        <p:txBody>
          <a:bodyPr/>
          <a:lstStyle/>
          <a:p>
            <a:pPr eaLnBrk="1" hangingPunct="1"/>
            <a:r>
              <a:rPr lang="en-US" sz="4000" b="1" smtClean="0"/>
              <a:t>Bác sĩ</a:t>
            </a:r>
          </a:p>
        </p:txBody>
      </p:sp>
      <p:sp>
        <p:nvSpPr>
          <p:cNvPr id="476164" name="Rectangle 3"/>
          <p:cNvSpPr>
            <a:spLocks noGrp="1" noChangeArrowheads="1"/>
          </p:cNvSpPr>
          <p:nvPr>
            <p:ph type="body" idx="1"/>
          </p:nvPr>
        </p:nvSpPr>
        <p:spPr>
          <a:xfrm>
            <a:off x="457200" y="1752600"/>
            <a:ext cx="8229600" cy="2378075"/>
          </a:xfrm>
        </p:spPr>
        <p:txBody>
          <a:bodyPr/>
          <a:lstStyle/>
          <a:p>
            <a:pPr eaLnBrk="1" hangingPunct="1"/>
            <a:r>
              <a:rPr lang="en-US" sz="3000" smtClean="0"/>
              <a:t>Bác sĩ, điều dưỡng là người dễ thông báo tin xấu cho người bệnh hơn, có thể ít bị căng thẳng và cảm giác bị kiệt sức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endParaRPr lang="en-US" smtClean="0"/>
          </a:p>
        </p:txBody>
      </p:sp>
      <p:sp>
        <p:nvSpPr>
          <p:cNvPr id="43011" name="Slide Number Placeholder 3"/>
          <p:cNvSpPr>
            <a:spLocks noGrp="1"/>
          </p:cNvSpPr>
          <p:nvPr>
            <p:ph type="sldNum" sz="quarter" idx="4294967295"/>
          </p:nvPr>
        </p:nvSpPr>
        <p:spPr>
          <a:xfrm>
            <a:off x="6045200" y="6245225"/>
            <a:ext cx="2133600" cy="476250"/>
          </a:xfrm>
          <a:prstGeom prst="rect">
            <a:avLst/>
          </a:prstGeom>
          <a:noFill/>
        </p:spPr>
        <p:txBody>
          <a:bodyPr/>
          <a:lstStyle/>
          <a:p>
            <a:fld id="{833C7289-D88F-4458-977A-A9914DCCEE9D}" type="slidenum">
              <a:rPr lang="en-US" smtClean="0"/>
              <a:pPr/>
              <a:t>23</a:t>
            </a:fld>
            <a:endParaRPr lang="en-US" smtClean="0"/>
          </a:p>
        </p:txBody>
      </p:sp>
      <p:pic>
        <p:nvPicPr>
          <p:cNvPr id="43012" name="Picture 2" descr="C:\Users\Quachkhanh\Documents\NURSES PALLIATIVE CARE\breaking bad news.png"/>
          <p:cNvPicPr>
            <a:picLocks noGrp="1" noChangeAspect="1" noChangeArrowheads="1"/>
          </p:cNvPicPr>
          <p:nvPr>
            <p:ph idx="1"/>
          </p:nvPr>
        </p:nvPicPr>
        <p:blipFill>
          <a:blip r:embed="rId2" cstate="print"/>
          <a:srcRect/>
          <a:stretch>
            <a:fillRect/>
          </a:stretch>
        </p:blipFill>
        <p:spPr>
          <a:xfrm>
            <a:off x="0" y="0"/>
            <a:ext cx="9291638" cy="6699250"/>
          </a:xfrm>
          <a:noFill/>
        </p:spPr>
      </p:pic>
      <p:sp>
        <p:nvSpPr>
          <p:cNvPr id="43013" name="TextBox 5"/>
          <p:cNvSpPr txBox="1">
            <a:spLocks noChangeArrowheads="1"/>
          </p:cNvSpPr>
          <p:nvPr/>
        </p:nvSpPr>
        <p:spPr bwMode="auto">
          <a:xfrm>
            <a:off x="457200" y="6019800"/>
            <a:ext cx="8382000" cy="590550"/>
          </a:xfrm>
          <a:prstGeom prst="rect">
            <a:avLst/>
          </a:prstGeom>
          <a:noFill/>
          <a:ln w="9525">
            <a:noFill/>
            <a:miter lim="800000"/>
            <a:headEnd/>
            <a:tailEnd/>
          </a:ln>
        </p:spPr>
        <p:txBody>
          <a:bodyPr>
            <a:spAutoFit/>
          </a:bodyPr>
          <a:lstStyle/>
          <a:p>
            <a:pPr>
              <a:lnSpc>
                <a:spcPct val="90000"/>
              </a:lnSpc>
            </a:pPr>
            <a:r>
              <a:rPr lang="en-US" b="1" i="1" dirty="0" err="1">
                <a:solidFill>
                  <a:srgbClr val="7030A0"/>
                </a:solidFill>
              </a:rPr>
              <a:t>Bài</a:t>
            </a:r>
            <a:r>
              <a:rPr lang="en-US" b="1" i="1" dirty="0">
                <a:solidFill>
                  <a:srgbClr val="7030A0"/>
                </a:solidFill>
              </a:rPr>
              <a:t> </a:t>
            </a:r>
            <a:r>
              <a:rPr lang="en-US" b="1" i="1" dirty="0" err="1">
                <a:solidFill>
                  <a:srgbClr val="7030A0"/>
                </a:solidFill>
              </a:rPr>
              <a:t>này</a:t>
            </a:r>
            <a:r>
              <a:rPr lang="en-US" b="1" i="1" dirty="0">
                <a:solidFill>
                  <a:srgbClr val="7030A0"/>
                </a:solidFill>
              </a:rPr>
              <a:t> </a:t>
            </a:r>
            <a:r>
              <a:rPr lang="en-US" b="1" i="1" dirty="0" err="1">
                <a:solidFill>
                  <a:srgbClr val="7030A0"/>
                </a:solidFill>
              </a:rPr>
              <a:t>có</a:t>
            </a:r>
            <a:r>
              <a:rPr lang="en-US" b="1" i="1" dirty="0">
                <a:solidFill>
                  <a:srgbClr val="7030A0"/>
                </a:solidFill>
              </a:rPr>
              <a:t> </a:t>
            </a:r>
            <a:r>
              <a:rPr lang="en-US" b="1" i="1" dirty="0" err="1">
                <a:solidFill>
                  <a:srgbClr val="7030A0"/>
                </a:solidFill>
              </a:rPr>
              <a:t>sử</a:t>
            </a:r>
            <a:r>
              <a:rPr lang="en-US" b="1" i="1" dirty="0">
                <a:solidFill>
                  <a:srgbClr val="7030A0"/>
                </a:solidFill>
              </a:rPr>
              <a:t> </a:t>
            </a:r>
            <a:r>
              <a:rPr lang="en-US" b="1" i="1" dirty="0" err="1">
                <a:solidFill>
                  <a:srgbClr val="7030A0"/>
                </a:solidFill>
              </a:rPr>
              <a:t>dụng</a:t>
            </a:r>
            <a:r>
              <a:rPr lang="en-US" b="1" i="1" dirty="0">
                <a:solidFill>
                  <a:srgbClr val="7030A0"/>
                </a:solidFill>
              </a:rPr>
              <a:t> </a:t>
            </a:r>
            <a:r>
              <a:rPr lang="en-US" b="1" i="1" dirty="0" err="1">
                <a:solidFill>
                  <a:srgbClr val="7030A0"/>
                </a:solidFill>
              </a:rPr>
              <a:t>tài</a:t>
            </a:r>
            <a:r>
              <a:rPr lang="en-US" b="1" i="1" dirty="0">
                <a:solidFill>
                  <a:srgbClr val="7030A0"/>
                </a:solidFill>
              </a:rPr>
              <a:t> </a:t>
            </a:r>
            <a:r>
              <a:rPr lang="en-US" b="1" i="1" dirty="0" err="1">
                <a:solidFill>
                  <a:srgbClr val="7030A0"/>
                </a:solidFill>
              </a:rPr>
              <a:t>liệu</a:t>
            </a:r>
            <a:r>
              <a:rPr lang="en-US" b="1" i="1" dirty="0">
                <a:solidFill>
                  <a:srgbClr val="7030A0"/>
                </a:solidFill>
              </a:rPr>
              <a:t> </a:t>
            </a:r>
            <a:r>
              <a:rPr lang="en-US" b="1" i="1" dirty="0" err="1">
                <a:solidFill>
                  <a:srgbClr val="7030A0"/>
                </a:solidFill>
              </a:rPr>
              <a:t>của</a:t>
            </a:r>
            <a:r>
              <a:rPr lang="en-US" b="1" i="1" dirty="0">
                <a:solidFill>
                  <a:srgbClr val="7030A0"/>
                </a:solidFill>
              </a:rPr>
              <a:t> TS. BS. Eric </a:t>
            </a:r>
            <a:r>
              <a:rPr lang="en-US" b="1" i="1" dirty="0" err="1">
                <a:solidFill>
                  <a:srgbClr val="7030A0"/>
                </a:solidFill>
              </a:rPr>
              <a:t>Krakauer</a:t>
            </a:r>
            <a:endParaRPr lang="en-US" b="1" i="1" dirty="0">
              <a:solidFill>
                <a:srgbClr val="7030A0"/>
              </a:solidFill>
            </a:endParaRPr>
          </a:p>
          <a:p>
            <a:pPr>
              <a:lnSpc>
                <a:spcPct val="90000"/>
              </a:lnSpc>
            </a:pPr>
            <a:r>
              <a:rPr lang="en-US" b="1" i="1" dirty="0" err="1">
                <a:solidFill>
                  <a:srgbClr val="7030A0"/>
                </a:solidFill>
              </a:rPr>
              <a:t>Trường</a:t>
            </a:r>
            <a:r>
              <a:rPr lang="en-US" b="1" i="1" dirty="0">
                <a:solidFill>
                  <a:srgbClr val="7030A0"/>
                </a:solidFill>
              </a:rPr>
              <a:t> Y </a:t>
            </a:r>
            <a:r>
              <a:rPr lang="en-US" b="1" i="1" dirty="0" err="1">
                <a:solidFill>
                  <a:srgbClr val="7030A0"/>
                </a:solidFill>
              </a:rPr>
              <a:t>khoa</a:t>
            </a:r>
            <a:r>
              <a:rPr lang="en-US" b="1" i="1" dirty="0">
                <a:solidFill>
                  <a:srgbClr val="7030A0"/>
                </a:solidFill>
              </a:rPr>
              <a:t> Harvard &amp; </a:t>
            </a:r>
            <a:r>
              <a:rPr lang="en-US" b="1" i="1" dirty="0" err="1">
                <a:solidFill>
                  <a:srgbClr val="7030A0"/>
                </a:solidFill>
              </a:rPr>
              <a:t>Bệnh</a:t>
            </a:r>
            <a:r>
              <a:rPr lang="en-US" b="1" i="1" dirty="0">
                <a:solidFill>
                  <a:srgbClr val="7030A0"/>
                </a:solidFill>
              </a:rPr>
              <a:t> </a:t>
            </a:r>
            <a:r>
              <a:rPr lang="en-US" b="1" i="1" dirty="0" err="1">
                <a:solidFill>
                  <a:srgbClr val="7030A0"/>
                </a:solidFill>
              </a:rPr>
              <a:t>viện</a:t>
            </a:r>
            <a:r>
              <a:rPr lang="en-US" b="1" i="1" dirty="0">
                <a:solidFill>
                  <a:srgbClr val="7030A0"/>
                </a:solidFill>
              </a:rPr>
              <a:t> </a:t>
            </a:r>
            <a:r>
              <a:rPr lang="en-US" b="1" i="1" dirty="0" err="1">
                <a:solidFill>
                  <a:srgbClr val="7030A0"/>
                </a:solidFill>
              </a:rPr>
              <a:t>Đa</a:t>
            </a:r>
            <a:r>
              <a:rPr lang="en-US" b="1" i="1" dirty="0">
                <a:solidFill>
                  <a:srgbClr val="7030A0"/>
                </a:solidFill>
              </a:rPr>
              <a:t> </a:t>
            </a:r>
            <a:r>
              <a:rPr lang="en-US" b="1" i="1" dirty="0" err="1">
                <a:solidFill>
                  <a:srgbClr val="7030A0"/>
                </a:solidFill>
              </a:rPr>
              <a:t>khoa</a:t>
            </a:r>
            <a:r>
              <a:rPr lang="en-US" b="1" i="1" dirty="0">
                <a:solidFill>
                  <a:srgbClr val="7030A0"/>
                </a:solidFill>
              </a:rPr>
              <a:t> Massachusetts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pPr eaLnBrk="1" hangingPunct="1"/>
            <a:r>
              <a:rPr lang="en-US" sz="4000" b="1" smtClean="0"/>
              <a:t>Tin xấu</a:t>
            </a:r>
          </a:p>
        </p:txBody>
      </p:sp>
      <p:sp>
        <p:nvSpPr>
          <p:cNvPr id="474115" name="Rectangle 3"/>
          <p:cNvSpPr>
            <a:spLocks noGrp="1" noChangeArrowheads="1"/>
          </p:cNvSpPr>
          <p:nvPr>
            <p:ph type="body" idx="1"/>
          </p:nvPr>
        </p:nvSpPr>
        <p:spPr/>
        <p:txBody>
          <a:bodyPr/>
          <a:lstStyle/>
          <a:p>
            <a:pPr eaLnBrk="1" hangingPunct="1"/>
            <a:r>
              <a:rPr lang="en-US" sz="3000" smtClean="0"/>
              <a:t>“Bất kỳ thông tin làm ảnh hưởng nghiêm trọng và bất lợi đến viễn ảnh của mỗi cá nhân về tương lai của họ”</a:t>
            </a:r>
          </a:p>
          <a:p>
            <a:pPr eaLnBrk="1" hangingPunct="1"/>
            <a:r>
              <a:rPr lang="en-US" sz="3000" smtClean="0"/>
              <a:t>Người bệnh cần được giải thích và hiểu toàn diện vấn đề trong hoàn cảnh của họ</a:t>
            </a:r>
          </a:p>
          <a:p>
            <a:pPr eaLnBrk="1" hangingPunct="1"/>
            <a:r>
              <a:rPr lang="en-US" sz="3000" smtClean="0"/>
              <a:t>Người thông báo tin xấu phải chuyển tải thông tin cùng với bối cảnh hình thành tin xấu đó</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77788" y="304800"/>
            <a:ext cx="8915400" cy="1143000"/>
          </a:xfrm>
        </p:spPr>
        <p:txBody>
          <a:bodyPr>
            <a:normAutofit fontScale="90000"/>
          </a:bodyPr>
          <a:lstStyle/>
          <a:p>
            <a:pPr eaLnBrk="1" hangingPunct="1"/>
            <a:r>
              <a:rPr lang="en-AU" sz="4000" b="1" smtClean="0"/>
              <a:t>Mục tiêu </a:t>
            </a:r>
            <a:br>
              <a:rPr lang="en-AU" sz="4000" b="1" smtClean="0"/>
            </a:br>
            <a:r>
              <a:rPr lang="en-AU" sz="4000" b="1" smtClean="0"/>
              <a:t>thông báo tin xấu qua trò chuyện:</a:t>
            </a:r>
          </a:p>
        </p:txBody>
      </p:sp>
      <p:sp>
        <p:nvSpPr>
          <p:cNvPr id="477187" name="Rectangle 3"/>
          <p:cNvSpPr>
            <a:spLocks noGrp="1" noChangeArrowheads="1"/>
          </p:cNvSpPr>
          <p:nvPr>
            <p:ph type="body" idx="1"/>
          </p:nvPr>
        </p:nvSpPr>
        <p:spPr>
          <a:xfrm>
            <a:off x="457200" y="2133600"/>
            <a:ext cx="8229600" cy="3248025"/>
          </a:xfrm>
        </p:spPr>
        <p:txBody>
          <a:bodyPr/>
          <a:lstStyle/>
          <a:p>
            <a:pPr eaLnBrk="1" hangingPunct="1"/>
            <a:r>
              <a:rPr lang="en-AU" sz="3000" smtClean="0"/>
              <a:t>Thu thập thông tin từ người bệnh</a:t>
            </a:r>
          </a:p>
          <a:p>
            <a:pPr eaLnBrk="1" hangingPunct="1"/>
            <a:r>
              <a:rPr lang="en-AU" sz="3000" smtClean="0"/>
              <a:t>Chuyển tải thông tin về tình hình sức khỏe</a:t>
            </a:r>
          </a:p>
          <a:p>
            <a:pPr eaLnBrk="1" hangingPunct="1"/>
            <a:r>
              <a:rPr lang="en-AU" sz="3000" smtClean="0"/>
              <a:t>Cung cấp những hỗ trợ cho người bệnh</a:t>
            </a:r>
          </a:p>
          <a:p>
            <a:pPr eaLnBrk="1" hangingPunct="1"/>
            <a:r>
              <a:rPr lang="en-AU" sz="3000" smtClean="0"/>
              <a:t>Nêu ra những điều mà người bệnh có thể hợp tác để lập kế hoạch cho tương lai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3"/>
          <p:cNvSpPr>
            <a:spLocks noGrp="1" noChangeArrowheads="1"/>
          </p:cNvSpPr>
          <p:nvPr>
            <p:ph idx="4294967295"/>
          </p:nvPr>
        </p:nvSpPr>
        <p:spPr>
          <a:xfrm>
            <a:off x="0" y="1295400"/>
            <a:ext cx="8839200" cy="4495800"/>
          </a:xfrm>
        </p:spPr>
        <p:txBody>
          <a:bodyPr>
            <a:normAutofit lnSpcReduction="10000"/>
          </a:bodyPr>
          <a:lstStyle/>
          <a:p>
            <a:pPr eaLnBrk="1" hangingPunct="1"/>
            <a:r>
              <a:rPr lang="en-AU" sz="2200" smtClean="0"/>
              <a:t>Chẩn đoán – giúp đỡ bệnh nhân và gia đình đối diện với tình trạng bệnh</a:t>
            </a:r>
          </a:p>
          <a:p>
            <a:pPr eaLnBrk="1" hangingPunct="1"/>
            <a:r>
              <a:rPr lang="en-AU" sz="2200" smtClean="0"/>
              <a:t>Sức khỏe tâm lý xã hội – giúp người bệnh và gia đình xử lí với các cảm xúc khó đối mặt</a:t>
            </a:r>
          </a:p>
          <a:p>
            <a:pPr eaLnBrk="1" hangingPunct="1"/>
            <a:r>
              <a:rPr lang="en-AU" sz="2200" smtClean="0"/>
              <a:t>Lựa chọn quyết định điều trị - chia sẻ và lấy người bệnh làm trung tâm</a:t>
            </a:r>
          </a:p>
          <a:p>
            <a:pPr eaLnBrk="1" hangingPunct="1"/>
            <a:r>
              <a:rPr lang="en-AU" sz="2200" smtClean="0"/>
              <a:t>Giải thích rõ tình hình tiến triển bệnh và kế hoạch cho giai đoạn cuối đời của người bệnh</a:t>
            </a:r>
          </a:p>
          <a:p>
            <a:pPr eaLnBrk="1" hangingPunct="1"/>
            <a:r>
              <a:rPr lang="en-AU" sz="2200" smtClean="0"/>
              <a:t>Hướng dẫn người bệnh và gia đình</a:t>
            </a:r>
          </a:p>
          <a:p>
            <a:pPr lvl="1" eaLnBrk="1" hangingPunct="1"/>
            <a:r>
              <a:rPr lang="en-AU" sz="2200" smtClean="0"/>
              <a:t> chăm sóc về cả thể chất và tinh thần, đảm bảo an toàn cho người bệnh, tiếp cận và sử dụng thuốc và thiết bị y tế</a:t>
            </a:r>
          </a:p>
          <a:p>
            <a:pPr eaLnBrk="1" hangingPunct="1"/>
            <a:r>
              <a:rPr lang="en-AU" sz="2200" smtClean="0"/>
              <a:t>Chuẩn bị và hỗ trợ cho gia đình người bệnh</a:t>
            </a:r>
          </a:p>
          <a:p>
            <a:pPr lvl="1" eaLnBrk="1" hangingPunct="1"/>
            <a:r>
              <a:rPr lang="en-AU" sz="2200" smtClean="0"/>
              <a:t>Giúp gia đình lựa chọn các quyết định quan trọng, công tác chuẩn bị và tổ chức tang lễ, và những vấn đề sau khi người bệnh qua đời</a:t>
            </a:r>
          </a:p>
        </p:txBody>
      </p:sp>
      <p:sp>
        <p:nvSpPr>
          <p:cNvPr id="443395" name="Rectangle 2"/>
          <p:cNvSpPr>
            <a:spLocks noGrp="1" noChangeArrowheads="1"/>
          </p:cNvSpPr>
          <p:nvPr>
            <p:ph type="title" idx="4294967295"/>
          </p:nvPr>
        </p:nvSpPr>
        <p:spPr>
          <a:xfrm>
            <a:off x="457200" y="274638"/>
            <a:ext cx="7924800" cy="563562"/>
          </a:xfrm>
        </p:spPr>
        <p:txBody>
          <a:bodyPr>
            <a:normAutofit fontScale="90000"/>
          </a:bodyPr>
          <a:lstStyle/>
          <a:p>
            <a:pPr eaLnBrk="1" hangingPunct="1"/>
            <a:r>
              <a:rPr lang="en-AU" sz="3200" b="1" smtClean="0"/>
              <a:t>Vì sao việc giao tiếp tốt với người bệnh và gia đình lại quan trọng</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idx="4294967295"/>
          </p:nvPr>
        </p:nvSpPr>
        <p:spPr>
          <a:xfrm>
            <a:off x="533400" y="228600"/>
            <a:ext cx="8229600" cy="976313"/>
          </a:xfrm>
        </p:spPr>
        <p:txBody>
          <a:bodyPr>
            <a:normAutofit fontScale="90000"/>
          </a:bodyPr>
          <a:lstStyle/>
          <a:p>
            <a:pPr eaLnBrk="1" hangingPunct="1"/>
            <a:r>
              <a:rPr lang="en-AU" sz="3600" b="1" smtClean="0"/>
              <a:t>Thế thì tại sao lại không trò chuyện? </a:t>
            </a:r>
            <a:br>
              <a:rPr lang="en-AU" sz="3600" b="1" smtClean="0"/>
            </a:br>
            <a:endParaRPr lang="en-AU" sz="3600" b="1" smtClean="0"/>
          </a:p>
        </p:txBody>
      </p:sp>
      <p:sp>
        <p:nvSpPr>
          <p:cNvPr id="444419" name="Rectangle 3"/>
          <p:cNvSpPr>
            <a:spLocks noGrp="1" noChangeArrowheads="1"/>
          </p:cNvSpPr>
          <p:nvPr>
            <p:ph type="body" idx="4294967295"/>
          </p:nvPr>
        </p:nvSpPr>
        <p:spPr>
          <a:xfrm>
            <a:off x="304800" y="1817688"/>
            <a:ext cx="8229600" cy="5040312"/>
          </a:xfrm>
        </p:spPr>
        <p:txBody>
          <a:bodyPr/>
          <a:lstStyle/>
          <a:p>
            <a:pPr eaLnBrk="1" hangingPunct="1">
              <a:lnSpc>
                <a:spcPct val="90000"/>
              </a:lnSpc>
            </a:pPr>
            <a:r>
              <a:rPr lang="en-AU" sz="2800" smtClean="0"/>
              <a:t>Các cán bộ y tế thường ngại trò chuyện</a:t>
            </a:r>
          </a:p>
          <a:p>
            <a:pPr eaLnBrk="1" hangingPunct="1">
              <a:lnSpc>
                <a:spcPct val="90000"/>
              </a:lnSpc>
              <a:buFontTx/>
              <a:buNone/>
            </a:pPr>
            <a:r>
              <a:rPr lang="en-AU" sz="2800" smtClean="0"/>
              <a:t> với người bệnh/gia đình bởi:</a:t>
            </a:r>
          </a:p>
          <a:p>
            <a:pPr lvl="1" eaLnBrk="1" hangingPunct="1">
              <a:lnSpc>
                <a:spcPct val="90000"/>
              </a:lnSpc>
            </a:pPr>
            <a:endParaRPr lang="en-AU" smtClean="0"/>
          </a:p>
          <a:p>
            <a:pPr lvl="1" eaLnBrk="1" hangingPunct="1">
              <a:lnSpc>
                <a:spcPct val="90000"/>
              </a:lnSpc>
            </a:pPr>
            <a:r>
              <a:rPr lang="en-AU" sz="2400" smtClean="0"/>
              <a:t>Lo sợ làm phiền lòng và/hoặc làm người bệnh mất hy vọng</a:t>
            </a:r>
          </a:p>
          <a:p>
            <a:pPr lvl="1" eaLnBrk="1" hangingPunct="1">
              <a:lnSpc>
                <a:spcPct val="90000"/>
              </a:lnSpc>
            </a:pPr>
            <a:r>
              <a:rPr lang="en-AU" sz="2400" smtClean="0"/>
              <a:t>Lo sợ người bệnh/gia đình quá xúc động</a:t>
            </a:r>
          </a:p>
          <a:p>
            <a:pPr lvl="1" eaLnBrk="1" hangingPunct="1">
              <a:lnSpc>
                <a:spcPct val="90000"/>
              </a:lnSpc>
            </a:pPr>
            <a:r>
              <a:rPr lang="en-AU" sz="2400" smtClean="0"/>
              <a:t>Thiếu thời gian</a:t>
            </a:r>
          </a:p>
          <a:p>
            <a:pPr lvl="1" eaLnBrk="1" hangingPunct="1">
              <a:lnSpc>
                <a:spcPct val="90000"/>
              </a:lnSpc>
            </a:pPr>
            <a:r>
              <a:rPr lang="en-AU" sz="2400" smtClean="0"/>
              <a:t>Thiếu tự tin/chưa được đào tạo</a:t>
            </a:r>
          </a:p>
          <a:p>
            <a:pPr lvl="1" eaLnBrk="1" hangingPunct="1">
              <a:lnSpc>
                <a:spcPct val="90000"/>
              </a:lnSpc>
            </a:pPr>
            <a:r>
              <a:rPr lang="en-AU" sz="2400" smtClean="0"/>
              <a:t>Sợ cảm giác bị “chai sạn cảm xúc”</a:t>
            </a:r>
          </a:p>
          <a:p>
            <a:pPr lvl="1" eaLnBrk="1" hangingPunct="1">
              <a:lnSpc>
                <a:spcPct val="90000"/>
              </a:lnSpc>
            </a:pPr>
            <a:r>
              <a:rPr lang="en-AU" sz="2400" smtClean="0"/>
              <a:t>“Không phải việc của tôi”</a:t>
            </a:r>
          </a:p>
          <a:p>
            <a:pPr lvl="1" eaLnBrk="1" hangingPunct="1">
              <a:lnSpc>
                <a:spcPct val="90000"/>
              </a:lnSpc>
            </a:pPr>
            <a:endParaRPr lang="en-AU" sz="2400" smtClean="0"/>
          </a:p>
        </p:txBody>
      </p:sp>
      <p:pic>
        <p:nvPicPr>
          <p:cNvPr id="444420" name="Picture 6" descr="MCj04244460000[1]"/>
          <p:cNvPicPr>
            <a:picLocks noChangeAspect="1" noChangeArrowheads="1"/>
          </p:cNvPicPr>
          <p:nvPr/>
        </p:nvPicPr>
        <p:blipFill>
          <a:blip r:embed="rId3" cstate="print"/>
          <a:srcRect/>
          <a:stretch>
            <a:fillRect/>
          </a:stretch>
        </p:blipFill>
        <p:spPr bwMode="auto">
          <a:xfrm>
            <a:off x="6934200" y="1752600"/>
            <a:ext cx="1993900" cy="12239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itle 1"/>
          <p:cNvSpPr>
            <a:spLocks noGrp="1"/>
          </p:cNvSpPr>
          <p:nvPr>
            <p:ph type="title" idx="4294967295"/>
          </p:nvPr>
        </p:nvSpPr>
        <p:spPr>
          <a:xfrm>
            <a:off x="228600" y="0"/>
            <a:ext cx="8458200" cy="1143000"/>
          </a:xfrm>
        </p:spPr>
        <p:txBody>
          <a:bodyPr/>
          <a:lstStyle/>
          <a:p>
            <a:pPr eaLnBrk="1" hangingPunct="1"/>
            <a:r>
              <a:rPr lang="en-US" sz="3600" b="1" smtClean="0"/>
              <a:t>Tránh những vấn đề không mong đợi</a:t>
            </a:r>
          </a:p>
        </p:txBody>
      </p:sp>
      <p:sp>
        <p:nvSpPr>
          <p:cNvPr id="445443" name="Content Placeholder 2"/>
          <p:cNvSpPr>
            <a:spLocks noGrp="1"/>
          </p:cNvSpPr>
          <p:nvPr>
            <p:ph idx="4294967295"/>
          </p:nvPr>
        </p:nvSpPr>
        <p:spPr>
          <a:xfrm>
            <a:off x="381000" y="1447800"/>
            <a:ext cx="8229600" cy="4525963"/>
          </a:xfrm>
        </p:spPr>
        <p:txBody>
          <a:bodyPr/>
          <a:lstStyle/>
          <a:p>
            <a:pPr eaLnBrk="1" hangingPunct="1"/>
            <a:r>
              <a:rPr lang="en-US" sz="2800" smtClean="0"/>
              <a:t>Tránh đề cập đến những chủ đề có thể dẫn tới:</a:t>
            </a:r>
          </a:p>
          <a:p>
            <a:pPr lvl="1" eaLnBrk="1" hangingPunct="1"/>
            <a:r>
              <a:rPr lang="en-US" smtClean="0"/>
              <a:t>Các vấn đề lo lắng gây suy giảm tình trạng sức khỏe</a:t>
            </a:r>
          </a:p>
          <a:p>
            <a:pPr lvl="1" eaLnBrk="1" hangingPunct="1"/>
            <a:r>
              <a:rPr lang="en-US" smtClean="0"/>
              <a:t>Bệnh tâm lý</a:t>
            </a:r>
          </a:p>
          <a:p>
            <a:pPr lvl="1" eaLnBrk="1" hangingPunct="1"/>
            <a:r>
              <a:rPr lang="en-US" smtClean="0"/>
              <a:t>Giữ lại những thông tin đáng sợ</a:t>
            </a:r>
          </a:p>
          <a:p>
            <a:pPr lvl="1" eaLnBrk="1" hangingPunct="1"/>
            <a:r>
              <a:rPr lang="en-US" smtClean="0"/>
              <a:t>Mâu thuẫn trong nội bộ nhóm chăm sóc</a:t>
            </a:r>
          </a:p>
          <a:p>
            <a:pPr lvl="1" algn="ctr" eaLnBrk="1" hangingPunct="1">
              <a:buFontTx/>
              <a:buNone/>
            </a:pPr>
            <a:endParaRPr lang="en-US" sz="1400" b="1" smtClean="0">
              <a:solidFill>
                <a:srgbClr val="AD4B37"/>
              </a:solidFill>
            </a:endParaRPr>
          </a:p>
          <a:p>
            <a:pPr lvl="1" algn="ctr" eaLnBrk="1" hangingPunct="1">
              <a:buFontTx/>
              <a:buNone/>
            </a:pPr>
            <a:r>
              <a:rPr lang="en-US" sz="3600" b="1" smtClean="0">
                <a:solidFill>
                  <a:srgbClr val="AD4B37"/>
                </a:solidFill>
              </a:rPr>
              <a:t>Kết quả = dẫn tới thiếu NIỀM TIN</a:t>
            </a:r>
            <a:endParaRPr lang="en-US" sz="3600" smtClean="0"/>
          </a:p>
          <a:p>
            <a:pPr lvl="1" eaLnBrk="1" hangingPunct="1"/>
            <a:endParaRPr lang="en-US" sz="36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idx="4294967295"/>
          </p:nvPr>
        </p:nvSpPr>
        <p:spPr>
          <a:xfrm>
            <a:off x="468313" y="304800"/>
            <a:ext cx="8085137" cy="457200"/>
          </a:xfrm>
        </p:spPr>
        <p:txBody>
          <a:bodyPr>
            <a:normAutofit fontScale="90000"/>
          </a:bodyPr>
          <a:lstStyle/>
          <a:p>
            <a:pPr eaLnBrk="1" hangingPunct="1"/>
            <a:r>
              <a:rPr lang="en-AU" sz="4000" b="1" smtClean="0"/>
              <a:t>Thực tế</a:t>
            </a:r>
          </a:p>
        </p:txBody>
      </p:sp>
      <p:sp>
        <p:nvSpPr>
          <p:cNvPr id="446467" name="Rectangle 3"/>
          <p:cNvSpPr>
            <a:spLocks noGrp="1" noChangeArrowheads="1"/>
          </p:cNvSpPr>
          <p:nvPr>
            <p:ph type="body" idx="4294967295"/>
          </p:nvPr>
        </p:nvSpPr>
        <p:spPr>
          <a:xfrm>
            <a:off x="304800" y="1143000"/>
            <a:ext cx="8286750" cy="5067300"/>
          </a:xfrm>
        </p:spPr>
        <p:txBody>
          <a:bodyPr/>
          <a:lstStyle/>
          <a:p>
            <a:pPr eaLnBrk="1" hangingPunct="1">
              <a:lnSpc>
                <a:spcPct val="80000"/>
              </a:lnSpc>
            </a:pPr>
            <a:r>
              <a:rPr lang="en-AU" sz="2400" smtClean="0"/>
              <a:t>Nếu không được thông báo đầy đủ thông tin về tiên lượng, bệnh nhân sẽ có khả năng lựa chọn những liệu pháp điều trị tích cực và có những quyết định khiến họ nuối tiếc</a:t>
            </a:r>
          </a:p>
          <a:p>
            <a:pPr eaLnBrk="1" hangingPunct="1">
              <a:lnSpc>
                <a:spcPct val="80000"/>
              </a:lnSpc>
            </a:pPr>
            <a:endParaRPr lang="en-AU" sz="800" smtClean="0"/>
          </a:p>
          <a:p>
            <a:pPr eaLnBrk="1" hangingPunct="1">
              <a:lnSpc>
                <a:spcPct val="80000"/>
              </a:lnSpc>
            </a:pPr>
            <a:r>
              <a:rPr lang="en-AU" sz="2400" smtClean="0"/>
              <a:t>Bằng chứng cho thấy bệnh nhân có thể tham gia trao đổi về vấn đề này mà ít bị căng thẳng, và̀ vẫn giữ được hy vọng kể̉ cả khi tiên lượng xấu</a:t>
            </a:r>
          </a:p>
          <a:p>
            <a:pPr eaLnBrk="1" hangingPunct="1">
              <a:lnSpc>
                <a:spcPct val="80000"/>
              </a:lnSpc>
            </a:pPr>
            <a:endParaRPr lang="en-AU" sz="800" smtClean="0"/>
          </a:p>
          <a:p>
            <a:pPr eaLnBrk="1" hangingPunct="1">
              <a:lnSpc>
                <a:spcPct val="80000"/>
              </a:lnSpc>
            </a:pPr>
            <a:r>
              <a:rPr lang="en-AU" sz="2400" smtClean="0"/>
              <a:t>Một số nghiên cứu chỉ ra rằng khi bệnh nhân biết được tiên lượng của mình, họ thường cảm thấy hài lòng hơn với việc chăm sóc và̀ mức độ đau buồn của họ cũng giảm xuống</a:t>
            </a:r>
          </a:p>
          <a:p>
            <a:pPr eaLnBrk="1" hangingPunct="1">
              <a:lnSpc>
                <a:spcPct val="80000"/>
              </a:lnSpc>
            </a:pPr>
            <a:endParaRPr lang="en-AU" sz="800" smtClean="0"/>
          </a:p>
          <a:p>
            <a:pPr eaLnBrk="1" hangingPunct="1">
              <a:lnSpc>
                <a:spcPct val="80000"/>
              </a:lnSpc>
            </a:pPr>
            <a:r>
              <a:rPr lang="en-AU" sz="2400" smtClean="0"/>
              <a:t>Trò chuyện thường xuyên có thể rất cần thiết để phòng tránh tình trạng quá tải cho người bệnh và̀ người chăm sóc, về cả mặt tinh thần lẫn lượng thông tin đưa ra</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smtClean="0"/>
              <a:t>Thông báo một thông tin xấu</a:t>
            </a:r>
          </a:p>
        </p:txBody>
      </p:sp>
      <p:sp>
        <p:nvSpPr>
          <p:cNvPr id="478211" name="Rectangle 3"/>
          <p:cNvSpPr>
            <a:spLocks noGrp="1" noChangeArrowheads="1"/>
          </p:cNvSpPr>
          <p:nvPr>
            <p:ph type="body" idx="1"/>
          </p:nvPr>
        </p:nvSpPr>
        <p:spPr/>
        <p:txBody>
          <a:bodyPr/>
          <a:lstStyle/>
          <a:p>
            <a:pPr marL="609600" indent="-609600">
              <a:buFontTx/>
              <a:buAutoNum type="arabicPeriod"/>
            </a:pPr>
            <a:r>
              <a:rPr lang="en-US" smtClean="0">
                <a:cs typeface="Times New Roman" pitchFamily="18" charset="0"/>
              </a:rPr>
              <a:t>L</a:t>
            </a:r>
            <a:r>
              <a:rPr lang="en-US" smtClean="0"/>
              <a:t>ên kế hoạch</a:t>
            </a:r>
          </a:p>
          <a:p>
            <a:pPr marL="609600" indent="-609600">
              <a:buFontTx/>
              <a:buAutoNum type="arabicPeriod"/>
            </a:pPr>
            <a:r>
              <a:rPr lang="en-US" smtClean="0">
                <a:cs typeface="Times New Roman" pitchFamily="18" charset="0"/>
              </a:rPr>
              <a:t>Chia s</a:t>
            </a:r>
            <a:r>
              <a:rPr lang="en-US" smtClean="0"/>
              <a:t>ẻ thông tin </a:t>
            </a:r>
          </a:p>
          <a:p>
            <a:pPr marL="609600" indent="-609600">
              <a:buFontTx/>
              <a:buAutoNum type="arabicPeriod"/>
            </a:pPr>
            <a:r>
              <a:rPr lang="en-US" smtClean="0">
                <a:cs typeface="Times New Roman" pitchFamily="18" charset="0"/>
              </a:rPr>
              <a:t>L</a:t>
            </a:r>
            <a:r>
              <a:rPr lang="en-US" smtClean="0"/>
              <a:t>ên kế hoạch cho các bước tiếp theo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1685</Words>
  <Application>Microsoft Office PowerPoint</Application>
  <PresentationFormat>On-screen Show (4:3)</PresentationFormat>
  <Paragraphs>154</Paragraphs>
  <Slides>23</Slides>
  <Notes>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THÔNG BÁO TIN XẤU </vt:lpstr>
      <vt:lpstr>Mục tiêu</vt:lpstr>
      <vt:lpstr>Tin xấu</vt:lpstr>
      <vt:lpstr>Mục tiêu  thông báo tin xấu qua trò chuyện:</vt:lpstr>
      <vt:lpstr>Vì sao việc giao tiếp tốt với người bệnh và gia đình lại quan trọng</vt:lpstr>
      <vt:lpstr>Thế thì tại sao lại không trò chuyện?  </vt:lpstr>
      <vt:lpstr>Tránh những vấn đề không mong đợi</vt:lpstr>
      <vt:lpstr>Thực tế</vt:lpstr>
      <vt:lpstr>Thông báo một thông tin xấu</vt:lpstr>
      <vt:lpstr>Lên kế hoạch</vt:lpstr>
      <vt:lpstr>Chia sẻ thông tin</vt:lpstr>
      <vt:lpstr>Lên kế hoạch cho các bước tiếp theo</vt:lpstr>
      <vt:lpstr>Kỹ thuật SPIKES:</vt:lpstr>
      <vt:lpstr>6 bước thông báo tin xấu</vt:lpstr>
      <vt:lpstr>S – sắp xếp buổi trò chuyện</vt:lpstr>
      <vt:lpstr>P – đánh giá nhận thức của người bệnh</vt:lpstr>
      <vt:lpstr>I – lắng nghe ý kiến của  người bệnh</vt:lpstr>
      <vt:lpstr>K – Truyền đạt kiến thức và thông tin cho người bệnh</vt:lpstr>
      <vt:lpstr>E – khám phá cảm xúc và thấu cảm</vt:lpstr>
      <vt:lpstr>S – Chiến lược và tóm tắt</vt:lpstr>
      <vt:lpstr>Nhân viên y tế</vt:lpstr>
      <vt:lpstr>Bác sĩ</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THÔNG BÁO TIN XẤU </dc:title>
  <dc:creator>Bs Nhan</dc:creator>
  <cp:lastModifiedBy>Bs Nhan</cp:lastModifiedBy>
  <cp:revision>2</cp:revision>
  <dcterms:created xsi:type="dcterms:W3CDTF">2012-09-17T13:44:11Z</dcterms:created>
  <dcterms:modified xsi:type="dcterms:W3CDTF">2012-09-17T14:00:25Z</dcterms:modified>
</cp:coreProperties>
</file>