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6" r:id="rId11"/>
    <p:sldId id="277" r:id="rId12"/>
    <p:sldId id="278" r:id="rId13"/>
    <p:sldId id="279" r:id="rId14"/>
    <p:sldId id="280" r:id="rId15"/>
    <p:sldId id="281" r:id="rId16"/>
    <p:sldId id="266" r:id="rId17"/>
    <p:sldId id="267" r:id="rId18"/>
    <p:sldId id="268" r:id="rId19"/>
    <p:sldId id="269" r:id="rId20"/>
    <p:sldId id="270" r:id="rId21"/>
    <p:sldId id="271" r:id="rId22"/>
    <p:sldId id="272" r:id="rId23"/>
    <p:sldId id="273" r:id="rId24"/>
    <p:sldId id="274" r:id="rId25"/>
    <p:sldId id="275" r:id="rId26"/>
    <p:sldId id="282" r:id="rId27"/>
    <p:sldId id="299" r:id="rId28"/>
    <p:sldId id="298" r:id="rId29"/>
    <p:sldId id="283" r:id="rId30"/>
    <p:sldId id="284" r:id="rId31"/>
    <p:sldId id="285" r:id="rId32"/>
    <p:sldId id="286" r:id="rId33"/>
    <p:sldId id="287" r:id="rId34"/>
    <p:sldId id="288" r:id="rId35"/>
    <p:sldId id="289" r:id="rId36"/>
    <p:sldId id="290" r:id="rId37"/>
    <p:sldId id="293" r:id="rId38"/>
    <p:sldId id="294" r:id="rId39"/>
    <p:sldId id="295" r:id="rId40"/>
    <p:sldId id="296" r:id="rId41"/>
    <p:sldId id="297" r:id="rId42"/>
    <p:sldId id="291" r:id="rId43"/>
    <p:sldId id="29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249" autoAdjust="0"/>
  </p:normalViewPr>
  <p:slideViewPr>
    <p:cSldViewPr>
      <p:cViewPr>
        <p:scale>
          <a:sx n="70" d="100"/>
          <a:sy n="70" d="100"/>
        </p:scale>
        <p:origin x="150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6A2C6E-CA94-4628-A3E6-4C2CC069046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247970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A2C6E-CA94-4628-A3E6-4C2CC069046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99479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A2C6E-CA94-4628-A3E6-4C2CC069046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263800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A2C6E-CA94-4628-A3E6-4C2CC069046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15420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A2C6E-CA94-4628-A3E6-4C2CC069046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357256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6A2C6E-CA94-4628-A3E6-4C2CC069046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234841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6A2C6E-CA94-4628-A3E6-4C2CC0690466}"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362212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6A2C6E-CA94-4628-A3E6-4C2CC069046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259021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A2C6E-CA94-4628-A3E6-4C2CC0690466}"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293251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A2C6E-CA94-4628-A3E6-4C2CC069046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417291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A2C6E-CA94-4628-A3E6-4C2CC069046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55DB0-A73A-49FA-8DF8-2844AB41116C}" type="slidenum">
              <a:rPr lang="en-US" smtClean="0"/>
              <a:t>‹#›</a:t>
            </a:fld>
            <a:endParaRPr lang="en-US"/>
          </a:p>
        </p:txBody>
      </p:sp>
    </p:spTree>
    <p:extLst>
      <p:ext uri="{BB962C8B-B14F-4D97-AF65-F5344CB8AC3E}">
        <p14:creationId xmlns:p14="http://schemas.microsoft.com/office/powerpoint/2010/main" val="384632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A2C6E-CA94-4628-A3E6-4C2CC0690466}" type="datetimeFigureOut">
              <a:rPr lang="en-US" smtClean="0"/>
              <a:t>5/5/2021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55DB0-A73A-49FA-8DF8-2844AB41116C}" type="slidenum">
              <a:rPr lang="en-US" smtClean="0"/>
              <a:t>‹#›</a:t>
            </a:fld>
            <a:endParaRPr lang="en-US"/>
          </a:p>
        </p:txBody>
      </p:sp>
    </p:spTree>
    <p:extLst>
      <p:ext uri="{BB962C8B-B14F-4D97-AF65-F5344CB8AC3E}">
        <p14:creationId xmlns:p14="http://schemas.microsoft.com/office/powerpoint/2010/main" val="26887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a:latin typeface="Arial" panose="020B0604020202020204" pitchFamily="34" charset="0"/>
                <a:cs typeface="Arial" panose="020B0604020202020204" pitchFamily="34" charset="0"/>
              </a:rPr>
              <a:t>BỆNH </a:t>
            </a:r>
            <a:r>
              <a:rPr lang="en-US" dirty="0">
                <a:latin typeface="Arial" panose="020B0604020202020204" pitchFamily="34" charset="0"/>
                <a:cs typeface="Arial" panose="020B0604020202020204" pitchFamily="34" charset="0"/>
              </a:rPr>
              <a:t>ÁN UNG THƯ VÚ</a:t>
            </a:r>
          </a:p>
        </p:txBody>
      </p:sp>
    </p:spTree>
    <p:extLst>
      <p:ext uri="{BB962C8B-B14F-4D97-AF65-F5344CB8AC3E}">
        <p14:creationId xmlns:p14="http://schemas.microsoft.com/office/powerpoint/2010/main" val="1133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6449-3893-40D4-BDB8-ADCFEA27B214}"/>
              </a:ext>
            </a:extLst>
          </p:cNvPr>
          <p:cNvSpPr>
            <a:spLocks noGrp="1"/>
          </p:cNvSpPr>
          <p:nvPr>
            <p:ph type="title"/>
          </p:nvPr>
        </p:nvSpPr>
        <p:spPr/>
        <p:txBody>
          <a:bodyPr>
            <a:normAutofit fontScale="90000"/>
          </a:bodyPr>
          <a:lstStyle/>
          <a:p>
            <a:r>
              <a:rPr lang="en-US" dirty="0">
                <a:cs typeface="Times New Roman" panose="02020603050405020304" pitchFamily="18" charset="0"/>
              </a:rPr>
              <a:t>VI. KHÁM LÂM SÀNG (10h </a:t>
            </a:r>
            <a:r>
              <a:rPr lang="en-US" dirty="0" err="1">
                <a:cs typeface="Times New Roman" panose="02020603050405020304" pitchFamily="18" charset="0"/>
              </a:rPr>
              <a:t>ngày</a:t>
            </a:r>
            <a:r>
              <a:rPr lang="en-US" dirty="0">
                <a:cs typeface="Times New Roman" panose="02020603050405020304" pitchFamily="18" charset="0"/>
              </a:rPr>
              <a:t> 29/4/2021)</a:t>
            </a:r>
          </a:p>
        </p:txBody>
      </p:sp>
      <p:sp>
        <p:nvSpPr>
          <p:cNvPr id="3" name="Content Placeholder 2">
            <a:extLst>
              <a:ext uri="{FF2B5EF4-FFF2-40B4-BE49-F238E27FC236}">
                <a16:creationId xmlns:a16="http://schemas.microsoft.com/office/drawing/2014/main" id="{21B85E92-4894-4B3A-A989-4973D43D398C}"/>
              </a:ext>
            </a:extLst>
          </p:cNvPr>
          <p:cNvSpPr>
            <a:spLocks noGrp="1"/>
          </p:cNvSpPr>
          <p:nvPr>
            <p:ph idx="1"/>
          </p:nvPr>
        </p:nvSpPr>
        <p:spPr>
          <a:xfrm>
            <a:off x="457200" y="1600200"/>
            <a:ext cx="8229600" cy="4983162"/>
          </a:xfrm>
        </p:spPr>
        <p:txBody>
          <a:bodyPr/>
          <a:lstStyle/>
          <a:p>
            <a:pPr marL="0" indent="0" algn="just">
              <a:buNone/>
            </a:pPr>
            <a:r>
              <a:rPr lang="en-US" dirty="0">
                <a:latin typeface="+mj-lt"/>
                <a:cs typeface="Times New Roman" panose="02020603050405020304" pitchFamily="18" charset="0"/>
              </a:rPr>
              <a:t>1. </a:t>
            </a:r>
            <a:r>
              <a:rPr lang="en-US" dirty="0" err="1">
                <a:latin typeface="+mj-lt"/>
                <a:cs typeface="Times New Roman" panose="02020603050405020304" pitchFamily="18" charset="0"/>
              </a:rPr>
              <a:t>Tổng</a:t>
            </a:r>
            <a:r>
              <a:rPr lang="vi-VN" dirty="0">
                <a:latin typeface="+mj-lt"/>
                <a:cs typeface="Times New Roman" panose="02020603050405020304" pitchFamily="18" charset="0"/>
              </a:rPr>
              <a:t> trạng:</a:t>
            </a:r>
          </a:p>
          <a:p>
            <a:pPr marL="0" indent="0" algn="just">
              <a:buNone/>
            </a:pPr>
            <a:r>
              <a:rPr lang="vi-VN" dirty="0">
                <a:latin typeface="+mj-lt"/>
                <a:cs typeface="Times New Roman" panose="02020603050405020304" pitchFamily="18" charset="0"/>
              </a:rPr>
              <a:t>-</a:t>
            </a:r>
            <a:r>
              <a:rPr lang="en-US" dirty="0">
                <a:latin typeface="+mj-lt"/>
                <a:cs typeface="Times New Roman" panose="02020603050405020304" pitchFamily="18" charset="0"/>
              </a:rPr>
              <a:t> </a:t>
            </a:r>
            <a:r>
              <a:rPr lang="vi-VN" dirty="0">
                <a:latin typeface="+mj-lt"/>
                <a:cs typeface="Times New Roman" panose="02020603050405020304" pitchFamily="18" charset="0"/>
              </a:rPr>
              <a:t>BN tỉnh, tiếp xúc tốt.</a:t>
            </a:r>
          </a:p>
          <a:p>
            <a:pPr marL="0" indent="0" algn="just">
              <a:buNone/>
            </a:pPr>
            <a:r>
              <a:rPr lang="vi-VN" dirty="0">
                <a:latin typeface="+mj-lt"/>
                <a:cs typeface="Times New Roman" panose="02020603050405020304" pitchFamily="18" charset="0"/>
              </a:rPr>
              <a:t>-</a:t>
            </a:r>
            <a:r>
              <a:rPr lang="en-US" dirty="0">
                <a:latin typeface="+mj-lt"/>
                <a:cs typeface="Times New Roman" panose="02020603050405020304" pitchFamily="18" charset="0"/>
              </a:rPr>
              <a:t> </a:t>
            </a:r>
            <a:r>
              <a:rPr lang="vi-VN" dirty="0">
                <a:latin typeface="+mj-lt"/>
                <a:cs typeface="Times New Roman" panose="02020603050405020304" pitchFamily="18" charset="0"/>
              </a:rPr>
              <a:t>Sinh hiệu: mạch 80l/p, nhịp thở 14l/p, nhiệt độ 37</a:t>
            </a:r>
            <a:r>
              <a:rPr lang="en-US" dirty="0">
                <a:latin typeface="+mj-lt"/>
                <a:cs typeface="Times New Roman" panose="02020603050405020304" pitchFamily="18" charset="0"/>
              </a:rPr>
              <a:t> </a:t>
            </a:r>
            <a:r>
              <a:rPr lang="vi-VN" dirty="0">
                <a:latin typeface="+mj-lt"/>
                <a:cs typeface="Times New Roman" panose="02020603050405020304" pitchFamily="18" charset="0"/>
              </a:rPr>
              <a:t>, HA 130/80mmHg.</a:t>
            </a:r>
          </a:p>
          <a:p>
            <a:pPr marL="0" indent="0" algn="just">
              <a:buNone/>
            </a:pPr>
            <a:r>
              <a:rPr lang="vi-VN" dirty="0">
                <a:latin typeface="+mj-lt"/>
                <a:cs typeface="Times New Roman" panose="02020603050405020304" pitchFamily="18" charset="0"/>
              </a:rPr>
              <a:t>-</a:t>
            </a:r>
            <a:r>
              <a:rPr lang="en-US" dirty="0">
                <a:latin typeface="+mj-lt"/>
                <a:cs typeface="Times New Roman" panose="02020603050405020304" pitchFamily="18" charset="0"/>
              </a:rPr>
              <a:t> </a:t>
            </a:r>
            <a:r>
              <a:rPr lang="vi-VN" dirty="0">
                <a:latin typeface="+mj-lt"/>
                <a:cs typeface="Times New Roman" panose="02020603050405020304" pitchFamily="18" charset="0"/>
              </a:rPr>
              <a:t>Da niêm hồng, không dấu xuất huyết, không phù</a:t>
            </a:r>
          </a:p>
        </p:txBody>
      </p:sp>
    </p:spTree>
    <p:extLst>
      <p:ext uri="{BB962C8B-B14F-4D97-AF65-F5344CB8AC3E}">
        <p14:creationId xmlns:p14="http://schemas.microsoft.com/office/powerpoint/2010/main" val="274555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A4A7A-92DB-476D-8B87-07F4849D94BB}"/>
              </a:ext>
            </a:extLst>
          </p:cNvPr>
          <p:cNvSpPr>
            <a:spLocks noGrp="1"/>
          </p:cNvSpPr>
          <p:nvPr>
            <p:ph idx="1"/>
          </p:nvPr>
        </p:nvSpPr>
        <p:spPr>
          <a:xfrm>
            <a:off x="457200" y="838200"/>
            <a:ext cx="8229600" cy="4525963"/>
          </a:xfrm>
        </p:spPr>
        <p:txBody>
          <a:bodyPr/>
          <a:lstStyle/>
          <a:p>
            <a:pPr marL="0" indent="0" algn="just">
              <a:buNone/>
            </a:pPr>
            <a:r>
              <a:rPr lang="en-US">
                <a:latin typeface="+mj-lt"/>
                <a:cs typeface="Times New Roman" panose="02020603050405020304" pitchFamily="18" charset="0"/>
              </a:rPr>
              <a:t>2. </a:t>
            </a:r>
            <a:r>
              <a:rPr lang="vi-VN">
                <a:latin typeface="+mj-lt"/>
                <a:cs typeface="Times New Roman" panose="02020603050405020304" pitchFamily="18" charset="0"/>
              </a:rPr>
              <a:t>C</a:t>
            </a:r>
            <a:r>
              <a:rPr lang="en-US">
                <a:latin typeface="+mj-lt"/>
                <a:cs typeface="Times New Roman" panose="02020603050405020304" pitchFamily="18" charset="0"/>
              </a:rPr>
              <a:t>ơ </a:t>
            </a:r>
            <a:r>
              <a:rPr lang="vi-VN">
                <a:latin typeface="+mj-lt"/>
                <a:cs typeface="Times New Roman" panose="02020603050405020304" pitchFamily="18" charset="0"/>
              </a:rPr>
              <a:t>quan</a:t>
            </a:r>
          </a:p>
          <a:p>
            <a:pPr marL="0" indent="0" algn="just">
              <a:buNone/>
            </a:pPr>
            <a:r>
              <a:rPr lang="vi-VN">
                <a:latin typeface="+mj-lt"/>
                <a:cs typeface="Times New Roman" panose="02020603050405020304" pitchFamily="18" charset="0"/>
              </a:rPr>
              <a:t>•</a:t>
            </a:r>
            <a:r>
              <a:rPr lang="en-US">
                <a:latin typeface="+mj-lt"/>
                <a:cs typeface="Times New Roman" panose="02020603050405020304" pitchFamily="18" charset="0"/>
              </a:rPr>
              <a:t> </a:t>
            </a:r>
            <a:r>
              <a:rPr lang="vi-VN">
                <a:latin typeface="+mj-lt"/>
                <a:cs typeface="Times New Roman" panose="02020603050405020304" pitchFamily="18" charset="0"/>
              </a:rPr>
              <a:t>Đầu mặt cổ:</a:t>
            </a:r>
          </a:p>
          <a:p>
            <a:pPr marL="0" indent="0" algn="just">
              <a:buNone/>
            </a:pPr>
            <a:r>
              <a:rPr lang="vi-VN">
                <a:latin typeface="+mj-lt"/>
                <a:cs typeface="Times New Roman" panose="02020603050405020304" pitchFamily="18" charset="0"/>
              </a:rPr>
              <a:t>-</a:t>
            </a:r>
            <a:r>
              <a:rPr lang="en-US">
                <a:latin typeface="+mj-lt"/>
                <a:cs typeface="Times New Roman" panose="02020603050405020304" pitchFamily="18" charset="0"/>
              </a:rPr>
              <a:t> </a:t>
            </a:r>
            <a:r>
              <a:rPr lang="vi-VN">
                <a:latin typeface="+mj-lt"/>
                <a:cs typeface="Times New Roman" panose="02020603050405020304" pitchFamily="18" charset="0"/>
              </a:rPr>
              <a:t>Cân đối, không biến dạng.</a:t>
            </a:r>
          </a:p>
          <a:p>
            <a:pPr marL="0" indent="0" algn="just">
              <a:buNone/>
            </a:pPr>
            <a:r>
              <a:rPr lang="en-US">
                <a:latin typeface="+mj-lt"/>
                <a:cs typeface="Times New Roman" panose="02020603050405020304" pitchFamily="18" charset="0"/>
              </a:rPr>
              <a:t> </a:t>
            </a:r>
            <a:r>
              <a:rPr lang="vi-VN">
                <a:latin typeface="+mj-lt"/>
                <a:cs typeface="Times New Roman" panose="02020603050405020304" pitchFamily="18" charset="0"/>
              </a:rPr>
              <a:t>-</a:t>
            </a:r>
            <a:r>
              <a:rPr lang="en-US">
                <a:latin typeface="+mj-lt"/>
                <a:cs typeface="Times New Roman" panose="02020603050405020304" pitchFamily="18" charset="0"/>
              </a:rPr>
              <a:t> </a:t>
            </a:r>
            <a:r>
              <a:rPr lang="vi-VN">
                <a:latin typeface="+mj-lt"/>
                <a:cs typeface="Times New Roman" panose="02020603050405020304" pitchFamily="18" charset="0"/>
              </a:rPr>
              <a:t>Khí quản không lệch, tuyến giáp không to, tĩnh mạch cổ không nổi</a:t>
            </a:r>
          </a:p>
          <a:p>
            <a:pPr marL="0" indent="0" algn="just">
              <a:buNone/>
            </a:pPr>
            <a:r>
              <a:rPr lang="en-US">
                <a:latin typeface="+mj-lt"/>
                <a:cs typeface="Times New Roman" panose="02020603050405020304" pitchFamily="18" charset="0"/>
              </a:rPr>
              <a:t> </a:t>
            </a:r>
            <a:r>
              <a:rPr lang="vi-VN">
                <a:latin typeface="+mj-lt"/>
                <a:cs typeface="Times New Roman" panose="02020603050405020304" pitchFamily="18" charset="0"/>
              </a:rPr>
              <a:t>-</a:t>
            </a:r>
            <a:r>
              <a:rPr lang="en-US">
                <a:latin typeface="+mj-lt"/>
                <a:cs typeface="Times New Roman" panose="02020603050405020304" pitchFamily="18" charset="0"/>
              </a:rPr>
              <a:t> </a:t>
            </a:r>
            <a:r>
              <a:rPr lang="vi-VN">
                <a:latin typeface="+mj-lt"/>
                <a:cs typeface="Times New Roman" panose="02020603050405020304" pitchFamily="18" charset="0"/>
              </a:rPr>
              <a:t>Hạch vùng cổ không sờ chạm, không điểm đau.</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424941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3A7B4-4745-4157-9104-926A7679415F}"/>
              </a:ext>
            </a:extLst>
          </p:cNvPr>
          <p:cNvSpPr>
            <a:spLocks noGrp="1"/>
          </p:cNvSpPr>
          <p:nvPr>
            <p:ph idx="1"/>
          </p:nvPr>
        </p:nvSpPr>
        <p:spPr>
          <a:xfrm>
            <a:off x="457200" y="556418"/>
            <a:ext cx="8229600" cy="5745163"/>
          </a:xfrm>
        </p:spPr>
        <p:txBody>
          <a:bodyPr>
            <a:normAutofit fontScale="85000" lnSpcReduction="10000"/>
          </a:bodyPr>
          <a:lstStyle/>
          <a:p>
            <a:pPr algn="just"/>
            <a:r>
              <a:rPr lang="vi-VN" dirty="0">
                <a:latin typeface="+mj-lt"/>
              </a:rPr>
              <a:t>Ngực:</a:t>
            </a:r>
          </a:p>
          <a:p>
            <a:pPr marL="0" indent="0" algn="just">
              <a:buNone/>
            </a:pPr>
            <a:r>
              <a:rPr lang="en-US" dirty="0">
                <a:latin typeface="+mj-lt"/>
              </a:rPr>
              <a:t> </a:t>
            </a:r>
            <a:r>
              <a:rPr lang="vi-VN" dirty="0">
                <a:latin typeface="+mj-lt"/>
              </a:rPr>
              <a:t>-</a:t>
            </a:r>
            <a:r>
              <a:rPr lang="en-US" dirty="0">
                <a:latin typeface="+mj-lt"/>
              </a:rPr>
              <a:t> </a:t>
            </a:r>
            <a:r>
              <a:rPr lang="vi-VN" dirty="0">
                <a:latin typeface="+mj-lt"/>
              </a:rPr>
              <a:t>Nhìn: lồng ngực cân đối đều 2 bên, di động đều theo nhịp thở, không tuần hoàn bàng hệ, không dấu sao mạch, không sẹo mổ cũ, không u nhú.</a:t>
            </a:r>
          </a:p>
          <a:p>
            <a:pPr marL="0" indent="0" algn="just">
              <a:buNone/>
            </a:pPr>
            <a:r>
              <a:rPr lang="en-US" dirty="0">
                <a:latin typeface="+mj-lt"/>
              </a:rPr>
              <a:t> </a:t>
            </a:r>
            <a:r>
              <a:rPr lang="vi-VN" dirty="0">
                <a:latin typeface="+mj-lt"/>
              </a:rPr>
              <a:t>-</a:t>
            </a:r>
            <a:r>
              <a:rPr lang="en-US" dirty="0">
                <a:latin typeface="+mj-lt"/>
              </a:rPr>
              <a:t> </a:t>
            </a:r>
            <a:r>
              <a:rPr lang="vi-VN" dirty="0">
                <a:latin typeface="+mj-lt"/>
              </a:rPr>
              <a:t>Tim: mỏm tim ở khoảng liên sườn V đường trung đòn T, diện đập khoảng 1x2cm, không có diện đập trước ngực, dấu Harzer (-).</a:t>
            </a:r>
          </a:p>
          <a:p>
            <a:pPr marL="0" indent="0" algn="just">
              <a:buNone/>
            </a:pPr>
            <a:r>
              <a:rPr lang="en-US" dirty="0">
                <a:latin typeface="+mj-lt"/>
              </a:rPr>
              <a:t> + </a:t>
            </a:r>
            <a:r>
              <a:rPr lang="vi-VN" dirty="0">
                <a:latin typeface="+mj-lt"/>
              </a:rPr>
              <a:t>Nghe: T1 T2 đều rõ, tần số 80l/p không âm thổi bất thường, không tiếng T3, T4.</a:t>
            </a:r>
          </a:p>
          <a:p>
            <a:pPr marL="0" indent="0" algn="just">
              <a:buNone/>
            </a:pPr>
            <a:r>
              <a:rPr lang="en-US" dirty="0">
                <a:latin typeface="+mj-lt"/>
              </a:rPr>
              <a:t> </a:t>
            </a:r>
            <a:r>
              <a:rPr lang="vi-VN" dirty="0">
                <a:latin typeface="+mj-lt"/>
              </a:rPr>
              <a:t>-</a:t>
            </a:r>
            <a:r>
              <a:rPr lang="en-US" dirty="0">
                <a:latin typeface="+mj-lt"/>
              </a:rPr>
              <a:t> </a:t>
            </a:r>
            <a:r>
              <a:rPr lang="vi-VN" dirty="0">
                <a:latin typeface="+mj-lt"/>
              </a:rPr>
              <a:t>Phổi: Rung thanh bình thường, đều 2 bên.</a:t>
            </a:r>
          </a:p>
          <a:p>
            <a:pPr marL="0" indent="0" algn="just">
              <a:buNone/>
            </a:pPr>
            <a:r>
              <a:rPr lang="en-US" dirty="0">
                <a:latin typeface="+mj-lt"/>
              </a:rPr>
              <a:t> + </a:t>
            </a:r>
            <a:r>
              <a:rPr lang="vi-VN" dirty="0">
                <a:latin typeface="+mj-lt"/>
              </a:rPr>
              <a:t>Gõ trong, đều 2 bên.</a:t>
            </a:r>
          </a:p>
          <a:p>
            <a:pPr marL="0" indent="0" algn="just">
              <a:buNone/>
            </a:pPr>
            <a:r>
              <a:rPr lang="en-US" dirty="0">
                <a:latin typeface="+mj-lt"/>
              </a:rPr>
              <a:t> + </a:t>
            </a:r>
            <a:r>
              <a:rPr lang="vi-VN" dirty="0">
                <a:latin typeface="+mj-lt"/>
              </a:rPr>
              <a:t>Rì rào phế nang êm dịu 2 phế trường, không rale.</a:t>
            </a:r>
            <a:endParaRPr lang="en-US" dirty="0">
              <a:latin typeface="+mj-lt"/>
            </a:endParaRPr>
          </a:p>
        </p:txBody>
      </p:sp>
    </p:spTree>
    <p:extLst>
      <p:ext uri="{BB962C8B-B14F-4D97-AF65-F5344CB8AC3E}">
        <p14:creationId xmlns:p14="http://schemas.microsoft.com/office/powerpoint/2010/main" val="297629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F8F5E-DE8E-4384-A6F6-D418BB2BF6CB}"/>
              </a:ext>
            </a:extLst>
          </p:cNvPr>
          <p:cNvSpPr>
            <a:spLocks noGrp="1"/>
          </p:cNvSpPr>
          <p:nvPr>
            <p:ph idx="1"/>
          </p:nvPr>
        </p:nvSpPr>
        <p:spPr>
          <a:xfrm>
            <a:off x="457200" y="632618"/>
            <a:ext cx="8229600" cy="5592763"/>
          </a:xfrm>
        </p:spPr>
        <p:txBody>
          <a:bodyPr>
            <a:normAutofit fontScale="92500" lnSpcReduction="20000"/>
          </a:bodyPr>
          <a:lstStyle/>
          <a:p>
            <a:pPr algn="just"/>
            <a:r>
              <a:rPr lang="vi-VN" dirty="0">
                <a:latin typeface="+mj-lt"/>
              </a:rPr>
              <a:t>Tuyến vú:</a:t>
            </a:r>
          </a:p>
          <a:p>
            <a:pPr marL="0" indent="0" algn="just">
              <a:buNone/>
            </a:pPr>
            <a:r>
              <a:rPr lang="en-US" dirty="0">
                <a:latin typeface="+mj-lt"/>
              </a:rPr>
              <a:t> -</a:t>
            </a:r>
            <a:r>
              <a:rPr lang="vi-VN" dirty="0">
                <a:latin typeface="+mj-lt"/>
              </a:rPr>
              <a:t> Vú P: khối u vú P hướng 7-8h, cách núm vú 5cm, kích thước 2x2cm, mật độ sượng, di động kém so với mô vú xung quanh</a:t>
            </a:r>
            <a:r>
              <a:rPr lang="en-SG" dirty="0">
                <a:latin typeface="+mj-lt"/>
              </a:rPr>
              <a:t>, còn di động so với thành ngực</a:t>
            </a:r>
            <a:r>
              <a:rPr lang="vi-VN" dirty="0">
                <a:latin typeface="+mj-lt"/>
              </a:rPr>
              <a:t>, giới hạn rõ, sờ không đau, vùng da trên khối u không gồ không đỏ loét, không dấu da cam, núm vú không tiết dịch bất thường.</a:t>
            </a:r>
          </a:p>
          <a:p>
            <a:pPr marL="0" indent="0" algn="just">
              <a:buNone/>
            </a:pPr>
            <a:r>
              <a:rPr lang="en-US" dirty="0">
                <a:latin typeface="+mj-lt"/>
              </a:rPr>
              <a:t> + </a:t>
            </a:r>
            <a:r>
              <a:rPr lang="vi-VN" dirty="0">
                <a:latin typeface="+mj-lt"/>
              </a:rPr>
              <a:t>Sờ được 1 hạch nách bên</a:t>
            </a:r>
            <a:r>
              <a:rPr lang="en-SG" dirty="0">
                <a:latin typeface="+mj-lt"/>
              </a:rPr>
              <a:t> P</a:t>
            </a:r>
            <a:r>
              <a:rPr lang="vi-VN" dirty="0">
                <a:latin typeface="+mj-lt"/>
              </a:rPr>
              <a:t>, kích thước 1x2cm, đàn hồi, bề mặt trơn láng, di động tốt, giới hạn rõ, sờ không đau.</a:t>
            </a:r>
          </a:p>
          <a:p>
            <a:pPr marL="0" indent="0" algn="just">
              <a:buNone/>
            </a:pPr>
            <a:r>
              <a:rPr lang="en-US" dirty="0">
                <a:latin typeface="+mj-lt"/>
              </a:rPr>
              <a:t> -</a:t>
            </a:r>
            <a:r>
              <a:rPr lang="vi-VN" dirty="0">
                <a:latin typeface="+mj-lt"/>
              </a:rPr>
              <a:t> Vú T: không sờ thấy u, không đỏ loét vú, mô vú mềm.</a:t>
            </a:r>
          </a:p>
          <a:p>
            <a:pPr marL="0" indent="0" algn="just">
              <a:buNone/>
            </a:pPr>
            <a:r>
              <a:rPr lang="en-US" dirty="0">
                <a:latin typeface="+mj-lt"/>
              </a:rPr>
              <a:t> + </a:t>
            </a:r>
            <a:r>
              <a:rPr lang="vi-VN" dirty="0">
                <a:latin typeface="+mj-lt"/>
              </a:rPr>
              <a:t>Các nhóm hạch nách không sờ chạm.</a:t>
            </a:r>
            <a:endParaRPr lang="en-US" dirty="0">
              <a:latin typeface="+mj-lt"/>
            </a:endParaRPr>
          </a:p>
        </p:txBody>
      </p:sp>
    </p:spTree>
    <p:extLst>
      <p:ext uri="{BB962C8B-B14F-4D97-AF65-F5344CB8AC3E}">
        <p14:creationId xmlns:p14="http://schemas.microsoft.com/office/powerpoint/2010/main" val="151133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DDBDE-1E79-4D34-BC8F-00EE9187B4FF}"/>
              </a:ext>
            </a:extLst>
          </p:cNvPr>
          <p:cNvSpPr>
            <a:spLocks noGrp="1"/>
          </p:cNvSpPr>
          <p:nvPr>
            <p:ph idx="1"/>
          </p:nvPr>
        </p:nvSpPr>
        <p:spPr>
          <a:xfrm>
            <a:off x="457200" y="685800"/>
            <a:ext cx="8229600" cy="4724400"/>
          </a:xfrm>
        </p:spPr>
        <p:txBody>
          <a:bodyPr>
            <a:normAutofit lnSpcReduction="10000"/>
          </a:bodyPr>
          <a:lstStyle/>
          <a:p>
            <a:pPr algn="just"/>
            <a:r>
              <a:rPr lang="vi-VN" dirty="0">
                <a:latin typeface="+mj-lt"/>
              </a:rPr>
              <a:t>Bụng</a:t>
            </a:r>
          </a:p>
          <a:p>
            <a:pPr marL="0" indent="0" algn="just">
              <a:buNone/>
            </a:pPr>
            <a:r>
              <a:rPr lang="en-US" dirty="0">
                <a:latin typeface="+mj-lt"/>
              </a:rPr>
              <a:t> </a:t>
            </a:r>
            <a:r>
              <a:rPr lang="vi-VN" dirty="0">
                <a:latin typeface="+mj-lt"/>
              </a:rPr>
              <a:t>-</a:t>
            </a:r>
            <a:r>
              <a:rPr lang="en-US" dirty="0">
                <a:latin typeface="+mj-lt"/>
              </a:rPr>
              <a:t> </a:t>
            </a:r>
            <a:r>
              <a:rPr lang="vi-VN" dirty="0">
                <a:latin typeface="+mj-lt"/>
              </a:rPr>
              <a:t>Bụng cân đối, di động đều theo nhịp thở, không u nhô lên thành bụng, không sẹo mổ cũ, không tuần hoàn bàng hệ.</a:t>
            </a:r>
          </a:p>
          <a:p>
            <a:pPr marL="0" indent="0" algn="just">
              <a:buNone/>
            </a:pPr>
            <a:r>
              <a:rPr lang="en-US" dirty="0">
                <a:latin typeface="+mj-lt"/>
              </a:rPr>
              <a:t> </a:t>
            </a:r>
            <a:r>
              <a:rPr lang="vi-VN" dirty="0">
                <a:latin typeface="+mj-lt"/>
              </a:rPr>
              <a:t>-</a:t>
            </a:r>
            <a:r>
              <a:rPr lang="en-US" dirty="0">
                <a:latin typeface="+mj-lt"/>
              </a:rPr>
              <a:t> </a:t>
            </a:r>
            <a:r>
              <a:rPr lang="vi-VN" dirty="0">
                <a:latin typeface="+mj-lt"/>
              </a:rPr>
              <a:t>Nhu động ruột 3 lần/p</a:t>
            </a:r>
            <a:r>
              <a:rPr lang="en-US" dirty="0">
                <a:latin typeface="+mj-lt"/>
              </a:rPr>
              <a:t>h</a:t>
            </a:r>
            <a:r>
              <a:rPr lang="vi-VN" dirty="0">
                <a:latin typeface="+mj-lt"/>
              </a:rPr>
              <a:t>.</a:t>
            </a:r>
          </a:p>
          <a:p>
            <a:pPr marL="0" indent="0" algn="just">
              <a:buNone/>
            </a:pPr>
            <a:r>
              <a:rPr lang="en-US" dirty="0">
                <a:latin typeface="+mj-lt"/>
              </a:rPr>
              <a:t> </a:t>
            </a:r>
            <a:r>
              <a:rPr lang="vi-VN" dirty="0">
                <a:latin typeface="+mj-lt"/>
              </a:rPr>
              <a:t>-</a:t>
            </a:r>
            <a:r>
              <a:rPr lang="en-US" dirty="0">
                <a:latin typeface="+mj-lt"/>
              </a:rPr>
              <a:t> </a:t>
            </a:r>
            <a:r>
              <a:rPr lang="vi-VN" dirty="0">
                <a:latin typeface="+mj-lt"/>
              </a:rPr>
              <a:t>Gõ trong khắp bụng; chiều cao gan ~</a:t>
            </a:r>
            <a:r>
              <a:rPr lang="en-US" dirty="0">
                <a:latin typeface="+mj-lt"/>
              </a:rPr>
              <a:t> </a:t>
            </a:r>
            <a:r>
              <a:rPr lang="vi-VN" dirty="0">
                <a:latin typeface="+mj-lt"/>
              </a:rPr>
              <a:t>8cm.</a:t>
            </a:r>
          </a:p>
          <a:p>
            <a:pPr marL="0" indent="0" algn="just">
              <a:buNone/>
            </a:pPr>
            <a:r>
              <a:rPr lang="en-US" dirty="0">
                <a:latin typeface="+mj-lt"/>
              </a:rPr>
              <a:t> </a:t>
            </a:r>
            <a:r>
              <a:rPr lang="vi-VN" dirty="0">
                <a:latin typeface="+mj-lt"/>
              </a:rPr>
              <a:t>-</a:t>
            </a:r>
            <a:r>
              <a:rPr lang="en-US" dirty="0">
                <a:latin typeface="+mj-lt"/>
              </a:rPr>
              <a:t> </a:t>
            </a:r>
            <a:r>
              <a:rPr lang="vi-VN" dirty="0">
                <a:latin typeface="+mj-lt"/>
              </a:rPr>
              <a:t>Không sờ thấy khối u vùng bụng, không điểm đau khu trú; gan lách thận không sờ chạm.</a:t>
            </a:r>
            <a:endParaRPr lang="en-US" dirty="0">
              <a:latin typeface="+mj-lt"/>
            </a:endParaRPr>
          </a:p>
        </p:txBody>
      </p:sp>
    </p:spTree>
    <p:extLst>
      <p:ext uri="{BB962C8B-B14F-4D97-AF65-F5344CB8AC3E}">
        <p14:creationId xmlns:p14="http://schemas.microsoft.com/office/powerpoint/2010/main" val="171748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C5BDC-F8D1-49DF-A46E-099814EE7F3E}"/>
              </a:ext>
            </a:extLst>
          </p:cNvPr>
          <p:cNvSpPr>
            <a:spLocks noGrp="1"/>
          </p:cNvSpPr>
          <p:nvPr>
            <p:ph idx="1"/>
          </p:nvPr>
        </p:nvSpPr>
        <p:spPr>
          <a:xfrm>
            <a:off x="457200" y="762000"/>
            <a:ext cx="8229600" cy="3733800"/>
          </a:xfrm>
        </p:spPr>
        <p:txBody>
          <a:bodyPr>
            <a:normAutofit/>
          </a:bodyPr>
          <a:lstStyle/>
          <a:p>
            <a:pPr algn="just"/>
            <a:r>
              <a:rPr lang="vi-VN" dirty="0">
                <a:latin typeface="+mj-lt"/>
              </a:rPr>
              <a:t>Tiết niệu sinh dục: không u nhú, không sẹo mổ cũ, không điểm đau.</a:t>
            </a:r>
          </a:p>
          <a:p>
            <a:pPr marL="0" indent="0" algn="just">
              <a:buNone/>
            </a:pPr>
            <a:r>
              <a:rPr lang="vi-VN" dirty="0">
                <a:latin typeface="+mj-lt"/>
              </a:rPr>
              <a:t>•</a:t>
            </a:r>
            <a:r>
              <a:rPr lang="en-US" dirty="0">
                <a:latin typeface="+mj-lt"/>
              </a:rPr>
              <a:t>  </a:t>
            </a:r>
            <a:r>
              <a:rPr lang="vi-VN" dirty="0">
                <a:latin typeface="+mj-lt"/>
              </a:rPr>
              <a:t>Thần kinh: không ghi nhận bất thường.</a:t>
            </a:r>
          </a:p>
          <a:p>
            <a:pPr marL="0" indent="0" algn="just">
              <a:buNone/>
            </a:pPr>
            <a:r>
              <a:rPr lang="vi-VN" dirty="0">
                <a:latin typeface="+mj-lt"/>
              </a:rPr>
              <a:t>•</a:t>
            </a:r>
            <a:r>
              <a:rPr lang="en-US" dirty="0">
                <a:latin typeface="+mj-lt"/>
              </a:rPr>
              <a:t>  </a:t>
            </a:r>
            <a:r>
              <a:rPr lang="vi-VN" dirty="0">
                <a:latin typeface="+mj-lt"/>
              </a:rPr>
              <a:t>Cơ xương khớp: phản xạ gân xương 2+, không sưng đau các khớp, sức cơ tứ chi 5/5.</a:t>
            </a:r>
          </a:p>
        </p:txBody>
      </p:sp>
    </p:spTree>
    <p:extLst>
      <p:ext uri="{BB962C8B-B14F-4D97-AF65-F5344CB8AC3E}">
        <p14:creationId xmlns:p14="http://schemas.microsoft.com/office/powerpoint/2010/main" val="43357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cs typeface="Times New Roman" panose="02020603050405020304" pitchFamily="18" charset="0"/>
              </a:rPr>
              <a:t>VII. TÓM TẮT BỆNH ÁN</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mj-lt"/>
                <a:cs typeface="Times New Roman" panose="02020603050405020304" pitchFamily="18" charset="0"/>
              </a:rPr>
              <a:t> </a:t>
            </a:r>
            <a:r>
              <a:rPr lang="vi-VN" dirty="0">
                <a:latin typeface="+mj-lt"/>
                <a:cs typeface="Times New Roman" panose="02020603050405020304" pitchFamily="18" charset="0"/>
              </a:rPr>
              <a:t>BN nữ, 64 tuổi, nhập viện vì u vú (P), bệnh 2 tuần. Qua hỏi bệnh và thăm khám ghi nhận:</a:t>
            </a:r>
          </a:p>
          <a:p>
            <a:pPr lvl="1" algn="just"/>
            <a:r>
              <a:rPr lang="vi-VN" sz="3200" dirty="0">
                <a:latin typeface="+mj-lt"/>
                <a:cs typeface="Times New Roman" panose="02020603050405020304" pitchFamily="18" charset="0"/>
              </a:rPr>
              <a:t>TCCN: </a:t>
            </a:r>
            <a:endParaRPr lang="en-US" sz="3200" dirty="0">
              <a:latin typeface="+mj-lt"/>
              <a:cs typeface="Times New Roman" panose="02020603050405020304" pitchFamily="18" charset="0"/>
            </a:endParaRPr>
          </a:p>
          <a:p>
            <a:pPr lvl="2" algn="just"/>
            <a:r>
              <a:rPr lang="vi-VN" sz="3200" dirty="0">
                <a:latin typeface="+mj-lt"/>
                <a:cs typeface="Times New Roman" panose="02020603050405020304" pitchFamily="18" charset="0"/>
              </a:rPr>
              <a:t>Thỉnh thoảng đau nhói từng cơn kéo dài vài phút vùng dưới ngoài vú phải</a:t>
            </a:r>
          </a:p>
          <a:p>
            <a:pPr lvl="2" algn="just"/>
            <a:r>
              <a:rPr lang="vi-VN" sz="3200" dirty="0">
                <a:latin typeface="+mj-lt"/>
                <a:cs typeface="Times New Roman" panose="02020603050405020304" pitchFamily="18" charset="0"/>
              </a:rPr>
              <a:t>Tự sờ thấy </a:t>
            </a:r>
            <a:r>
              <a:rPr lang="en-US" sz="3200" dirty="0" err="1">
                <a:latin typeface="+mj-lt"/>
                <a:cs typeface="Times New Roman" panose="02020603050405020304" pitchFamily="18" charset="0"/>
              </a:rPr>
              <a:t>bướu</a:t>
            </a:r>
            <a:r>
              <a:rPr lang="vi-VN" sz="3200" dirty="0">
                <a:latin typeface="+mj-lt"/>
                <a:cs typeface="Times New Roman" panose="02020603050405020304" pitchFamily="18" charset="0"/>
              </a:rPr>
              <a:t> vú (P)</a:t>
            </a:r>
            <a:endParaRPr lang="en-US" sz="3200" dirty="0">
              <a:latin typeface="+mj-lt"/>
              <a:cs typeface="Times New Roman" panose="02020603050405020304" pitchFamily="18" charset="0"/>
            </a:endParaRPr>
          </a:p>
          <a:p>
            <a:pPr lvl="2" algn="just"/>
            <a:endParaRPr lang="vi-VN" dirty="0">
              <a:latin typeface="+mj-lt"/>
            </a:endParaRPr>
          </a:p>
          <a:p>
            <a:pPr lvl="1" algn="just"/>
            <a:endParaRPr lang="en-US" dirty="0">
              <a:latin typeface="+mj-lt"/>
            </a:endParaRPr>
          </a:p>
        </p:txBody>
      </p:sp>
    </p:spTree>
    <p:extLst>
      <p:ext uri="{BB962C8B-B14F-4D97-AF65-F5344CB8AC3E}">
        <p14:creationId xmlns:p14="http://schemas.microsoft.com/office/powerpoint/2010/main" val="236579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cs typeface="Times New Roman" panose="02020603050405020304" pitchFamily="18" charset="0"/>
              </a:rPr>
              <a:t>VII. TÓM TẮT BỆNH ÁN</a:t>
            </a:r>
            <a:endParaRPr lang="en-US" sz="4800" dirty="0"/>
          </a:p>
        </p:txBody>
      </p:sp>
      <p:sp>
        <p:nvSpPr>
          <p:cNvPr id="3" name="Content Placeholder 2"/>
          <p:cNvSpPr>
            <a:spLocks noGrp="1"/>
          </p:cNvSpPr>
          <p:nvPr>
            <p:ph idx="1"/>
          </p:nvPr>
        </p:nvSpPr>
        <p:spPr/>
        <p:txBody>
          <a:bodyPr>
            <a:normAutofit fontScale="85000" lnSpcReduction="10000"/>
          </a:bodyPr>
          <a:lstStyle/>
          <a:p>
            <a:pPr lvl="1" algn="just"/>
            <a:r>
              <a:rPr lang="en-US" sz="3200" dirty="0">
                <a:latin typeface="+mj-lt"/>
                <a:cs typeface="Times New Roman" panose="02020603050405020304" pitchFamily="18" charset="0"/>
              </a:rPr>
              <a:t>TCTT:</a:t>
            </a:r>
          </a:p>
          <a:p>
            <a:pPr lvl="2" algn="just"/>
            <a:r>
              <a:rPr lang="vi-VN" sz="3200" dirty="0">
                <a:latin typeface="+mj-lt"/>
                <a:cs typeface="Times New Roman" panose="02020603050405020304" pitchFamily="18" charset="0"/>
              </a:rPr>
              <a:t>Vú (P): 1 </a:t>
            </a:r>
            <a:r>
              <a:rPr lang="en-US" sz="3200" dirty="0" err="1">
                <a:latin typeface="+mj-lt"/>
                <a:cs typeface="Times New Roman" panose="02020603050405020304" pitchFamily="18" charset="0"/>
              </a:rPr>
              <a:t>bướu</a:t>
            </a:r>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vú P hướng 7-8h, cách núm vú 5cm, kích thước 2x2cm, mật độ sượng, di động kém so với mô vú xung quanh</a:t>
            </a:r>
            <a:r>
              <a:rPr lang="en-SG" sz="3200" dirty="0">
                <a:latin typeface="+mj-lt"/>
                <a:cs typeface="Times New Roman" panose="02020603050405020304" pitchFamily="18" charset="0"/>
              </a:rPr>
              <a:t>, còn di động so với thành ngực</a:t>
            </a:r>
            <a:r>
              <a:rPr lang="vi-VN" sz="3200" dirty="0">
                <a:latin typeface="+mj-lt"/>
                <a:cs typeface="Times New Roman" panose="02020603050405020304" pitchFamily="18" charset="0"/>
              </a:rPr>
              <a:t>, giới hạn rõ, sờ không đau, vùng da trên khối u không gồ không đỏ loét, không dấu da cam, núm vú không tiết dịch bất thường.</a:t>
            </a:r>
          </a:p>
          <a:p>
            <a:pPr lvl="2" algn="just"/>
            <a:r>
              <a:rPr lang="vi-VN" sz="3200" dirty="0">
                <a:latin typeface="+mj-lt"/>
                <a:cs typeface="Times New Roman" panose="02020603050405020304" pitchFamily="18" charset="0"/>
              </a:rPr>
              <a:t>Hạch: 1 hạch nách bên (P), kích thước 1x2cm, đàn hồi, bề mặt trơn láng, di động tốt, giới hạn rõ, sờ không đau.</a:t>
            </a:r>
          </a:p>
          <a:p>
            <a:pPr lvl="2" algn="just"/>
            <a:endParaRPr lang="en-US" dirty="0">
              <a:latin typeface="+mj-lt"/>
            </a:endParaRPr>
          </a:p>
        </p:txBody>
      </p:sp>
    </p:spTree>
    <p:extLst>
      <p:ext uri="{BB962C8B-B14F-4D97-AF65-F5344CB8AC3E}">
        <p14:creationId xmlns:p14="http://schemas.microsoft.com/office/powerpoint/2010/main" val="345348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cs typeface="Times New Roman" panose="02020603050405020304" pitchFamily="18" charset="0"/>
              </a:rPr>
              <a:t>VII</a:t>
            </a:r>
            <a:r>
              <a:rPr lang="en-US" sz="4800">
                <a:cs typeface="Times New Roman" panose="02020603050405020304" pitchFamily="18" charset="0"/>
              </a:rPr>
              <a:t>. TÓM TẮT BỆNH ÁN</a:t>
            </a:r>
            <a:endParaRPr lang="en-US" sz="4800" dirty="0"/>
          </a:p>
        </p:txBody>
      </p:sp>
      <p:sp>
        <p:nvSpPr>
          <p:cNvPr id="3" name="Content Placeholder 2"/>
          <p:cNvSpPr>
            <a:spLocks noGrp="1"/>
          </p:cNvSpPr>
          <p:nvPr>
            <p:ph idx="1"/>
          </p:nvPr>
        </p:nvSpPr>
        <p:spPr/>
        <p:txBody>
          <a:bodyPr/>
          <a:lstStyle/>
          <a:p>
            <a:pPr lvl="1" algn="just"/>
            <a:r>
              <a:rPr lang="en-US" sz="3200" dirty="0" err="1">
                <a:latin typeface="+mj-lt"/>
                <a:cs typeface="Times New Roman" panose="02020603050405020304" pitchFamily="18" charset="0"/>
              </a:rPr>
              <a:t>Tiền</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căn</a:t>
            </a:r>
            <a:r>
              <a:rPr lang="en-US" sz="3200" dirty="0">
                <a:latin typeface="+mj-lt"/>
                <a:cs typeface="Times New Roman" panose="02020603050405020304" pitchFamily="18" charset="0"/>
              </a:rPr>
              <a:t>:</a:t>
            </a:r>
          </a:p>
          <a:p>
            <a:pPr lvl="2" algn="just"/>
            <a:r>
              <a:rPr lang="en-US" sz="3200" dirty="0">
                <a:latin typeface="+mj-lt"/>
                <a:cs typeface="Times New Roman" panose="02020603050405020304" pitchFamily="18" charset="0"/>
              </a:rPr>
              <a:t>PARA: 2022, </a:t>
            </a:r>
            <a:r>
              <a:rPr lang="en-US" sz="3200" dirty="0" err="1">
                <a:latin typeface="+mj-lt"/>
                <a:cs typeface="Times New Roman" panose="02020603050405020304" pitchFamily="18" charset="0"/>
              </a:rPr>
              <a:t>mãn</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kinh</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năm</a:t>
            </a:r>
            <a:r>
              <a:rPr lang="en-US" sz="3200" dirty="0">
                <a:latin typeface="+mj-lt"/>
                <a:cs typeface="Times New Roman" panose="02020603050405020304" pitchFamily="18" charset="0"/>
              </a:rPr>
              <a:t> 52 </a:t>
            </a:r>
            <a:r>
              <a:rPr lang="en-US" sz="3200" dirty="0" err="1">
                <a:latin typeface="+mj-lt"/>
                <a:cs typeface="Times New Roman" panose="02020603050405020304" pitchFamily="18" charset="0"/>
              </a:rPr>
              <a:t>tuổi</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kinh</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đầu</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năm</a:t>
            </a:r>
            <a:r>
              <a:rPr lang="en-US" sz="3200" dirty="0">
                <a:latin typeface="+mj-lt"/>
                <a:cs typeface="Times New Roman" panose="02020603050405020304" pitchFamily="18" charset="0"/>
              </a:rPr>
              <a:t> 14 </a:t>
            </a:r>
            <a:r>
              <a:rPr lang="en-US" sz="3200" dirty="0" err="1">
                <a:latin typeface="+mj-lt"/>
                <a:cs typeface="Times New Roman" panose="02020603050405020304" pitchFamily="18" charset="0"/>
              </a:rPr>
              <a:t>tuổi</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không</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rõ</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tiền</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căn</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dùng</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thuốc</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nội</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tiết</a:t>
            </a:r>
            <a:r>
              <a:rPr lang="en-US" sz="3200" dirty="0">
                <a:latin typeface="+mj-lt"/>
                <a:cs typeface="Times New Roman" panose="02020603050405020304" pitchFamily="18" charset="0"/>
              </a:rPr>
              <a:t>.</a:t>
            </a:r>
          </a:p>
          <a:p>
            <a:pPr lvl="2" algn="just"/>
            <a:r>
              <a:rPr lang="en-US" sz="3200" dirty="0" err="1">
                <a:latin typeface="+mj-lt"/>
                <a:cs typeface="Times New Roman" panose="02020603050405020304" pitchFamily="18" charset="0"/>
              </a:rPr>
              <a:t>Tăng</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huyết</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áp</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bệnh</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tim</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thiếu</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máu</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cục</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bộ</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rối</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loạn</a:t>
            </a:r>
            <a:r>
              <a:rPr lang="en-US" sz="3200" dirty="0">
                <a:latin typeface="+mj-lt"/>
                <a:cs typeface="Times New Roman" panose="02020603050405020304" pitchFamily="18" charset="0"/>
              </a:rPr>
              <a:t> lipid </a:t>
            </a:r>
            <a:r>
              <a:rPr lang="en-US" sz="3200" dirty="0" err="1">
                <a:latin typeface="+mj-lt"/>
                <a:cs typeface="Times New Roman" panose="02020603050405020304" pitchFamily="18" charset="0"/>
              </a:rPr>
              <a:t>máu</a:t>
            </a:r>
            <a:r>
              <a:rPr lang="en-US" sz="3200" dirty="0">
                <a:latin typeface="+mj-lt"/>
                <a:cs typeface="Times New Roman" panose="02020603050405020304" pitchFamily="18" charset="0"/>
              </a:rPr>
              <a:t> 10 </a:t>
            </a:r>
            <a:r>
              <a:rPr lang="en-US" sz="3200" dirty="0" err="1">
                <a:latin typeface="+mj-lt"/>
                <a:cs typeface="Times New Roman" panose="02020603050405020304" pitchFamily="18" charset="0"/>
              </a:rPr>
              <a:t>năm</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đang</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điều</a:t>
            </a:r>
            <a:r>
              <a:rPr lang="en-US" sz="3200" dirty="0">
                <a:latin typeface="+mj-lt"/>
                <a:cs typeface="Times New Roman" panose="02020603050405020304" pitchFamily="18" charset="0"/>
              </a:rPr>
              <a:t> </a:t>
            </a:r>
            <a:r>
              <a:rPr lang="en-US" sz="3200" dirty="0" err="1">
                <a:latin typeface="+mj-lt"/>
                <a:cs typeface="Times New Roman" panose="02020603050405020304" pitchFamily="18" charset="0"/>
              </a:rPr>
              <a:t>trị</a:t>
            </a:r>
            <a:r>
              <a:rPr lang="en-US" sz="3200" dirty="0">
                <a:latin typeface="+mj-lt"/>
                <a:cs typeface="Times New Roman" panose="02020603050405020304" pitchFamily="18" charset="0"/>
              </a:rPr>
              <a:t>.</a:t>
            </a:r>
          </a:p>
          <a:p>
            <a:pPr lvl="2" algn="just"/>
            <a:endParaRPr lang="en-US" dirty="0">
              <a:latin typeface="+mj-lt"/>
            </a:endParaRPr>
          </a:p>
          <a:p>
            <a:pPr lvl="2" algn="just"/>
            <a:endParaRPr lang="en-US" dirty="0">
              <a:latin typeface="+mj-lt"/>
            </a:endParaRPr>
          </a:p>
        </p:txBody>
      </p:sp>
    </p:spTree>
    <p:extLst>
      <p:ext uri="{BB962C8B-B14F-4D97-AF65-F5344CB8AC3E}">
        <p14:creationId xmlns:p14="http://schemas.microsoft.com/office/powerpoint/2010/main" val="184292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VIII. </a:t>
            </a:r>
            <a:r>
              <a:rPr lang="vi-VN" dirty="0">
                <a:cs typeface="Times New Roman" panose="02020603050405020304" pitchFamily="18" charset="0"/>
              </a:rPr>
              <a:t>ĐẶT VẤN ĐỀ</a:t>
            </a:r>
            <a:endParaRPr lang="en-US" dirty="0">
              <a:cs typeface="Times New Roman" panose="02020603050405020304" pitchFamily="18" charset="0"/>
            </a:endParaRPr>
          </a:p>
        </p:txBody>
      </p:sp>
      <p:sp>
        <p:nvSpPr>
          <p:cNvPr id="3" name="Content Placeholder 2"/>
          <p:cNvSpPr>
            <a:spLocks noGrp="1"/>
          </p:cNvSpPr>
          <p:nvPr>
            <p:ph idx="1"/>
          </p:nvPr>
        </p:nvSpPr>
        <p:spPr/>
        <p:txBody>
          <a:bodyPr/>
          <a:lstStyle/>
          <a:p>
            <a:r>
              <a:rPr lang="vi-VN" dirty="0"/>
              <a:t>1. Đau ngực P</a:t>
            </a:r>
          </a:p>
          <a:p>
            <a:r>
              <a:rPr lang="vi-VN" dirty="0"/>
              <a:t>2. Bướu vú P</a:t>
            </a:r>
          </a:p>
          <a:p>
            <a:r>
              <a:rPr lang="vi-VN" dirty="0"/>
              <a:t>3. </a:t>
            </a:r>
            <a:r>
              <a:rPr lang="en-SG" dirty="0"/>
              <a:t>H</a:t>
            </a:r>
            <a:r>
              <a:rPr lang="vi-VN" dirty="0"/>
              <a:t>ạch nách P</a:t>
            </a:r>
            <a:endParaRPr lang="en-US" dirty="0"/>
          </a:p>
        </p:txBody>
      </p:sp>
    </p:spTree>
    <p:extLst>
      <p:ext uri="{BB962C8B-B14F-4D97-AF65-F5344CB8AC3E}">
        <p14:creationId xmlns:p14="http://schemas.microsoft.com/office/powerpoint/2010/main" val="240910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a:cs typeface="Times New Roman" pitchFamily="18" charset="0"/>
              </a:rPr>
              <a:t>HÀNH CHÍNH</a:t>
            </a:r>
          </a:p>
        </p:txBody>
      </p:sp>
      <p:sp>
        <p:nvSpPr>
          <p:cNvPr id="3" name="Content Placeholder 2"/>
          <p:cNvSpPr>
            <a:spLocks noGrp="1"/>
          </p:cNvSpPr>
          <p:nvPr>
            <p:ph idx="1"/>
          </p:nvPr>
        </p:nvSpPr>
        <p:spPr/>
        <p:txBody>
          <a:bodyPr/>
          <a:lstStyle/>
          <a:p>
            <a:r>
              <a:rPr lang="en-US" dirty="0">
                <a:cs typeface="Times New Roman" pitchFamily="18" charset="0"/>
              </a:rPr>
              <a:t>Họ và tên: Lê Thị M.</a:t>
            </a:r>
          </a:p>
          <a:p>
            <a:r>
              <a:rPr lang="en-US" dirty="0">
                <a:cs typeface="Times New Roman" pitchFamily="18" charset="0"/>
              </a:rPr>
              <a:t>Giới tính: Nữ</a:t>
            </a:r>
          </a:p>
          <a:p>
            <a:r>
              <a:rPr lang="en-US" dirty="0">
                <a:cs typeface="Times New Roman" pitchFamily="18" charset="0"/>
              </a:rPr>
              <a:t>Năm sinh: 1957 ( 64 tuổi)</a:t>
            </a:r>
          </a:p>
          <a:p>
            <a:r>
              <a:rPr lang="en-US" dirty="0">
                <a:cs typeface="Times New Roman" pitchFamily="18" charset="0"/>
              </a:rPr>
              <a:t>Nghề nghiệp:  bán tạp hóa</a:t>
            </a:r>
          </a:p>
          <a:p>
            <a:r>
              <a:rPr lang="en-US" dirty="0">
                <a:cs typeface="Times New Roman" pitchFamily="18" charset="0"/>
              </a:rPr>
              <a:t>Dân tộc : kinh</a:t>
            </a:r>
          </a:p>
          <a:p>
            <a:r>
              <a:rPr lang="en-US" dirty="0">
                <a:cs typeface="Times New Roman" pitchFamily="18" charset="0"/>
              </a:rPr>
              <a:t>Địa chỉ: tỉnh Bình Dương</a:t>
            </a:r>
          </a:p>
          <a:p>
            <a:r>
              <a:rPr lang="en-US" dirty="0">
                <a:cs typeface="Times New Roman" pitchFamily="18" charset="0"/>
              </a:rPr>
              <a:t>Thời gian nhập viện: 22/4/2021</a:t>
            </a:r>
          </a:p>
          <a:p>
            <a:endParaRPr lang="en-US" dirty="0"/>
          </a:p>
        </p:txBody>
      </p:sp>
    </p:spTree>
    <p:extLst>
      <p:ext uri="{BB962C8B-B14F-4D97-AF65-F5344CB8AC3E}">
        <p14:creationId xmlns:p14="http://schemas.microsoft.com/office/powerpoint/2010/main" val="2489949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IX. </a:t>
            </a:r>
            <a:r>
              <a:rPr lang="vi-VN" dirty="0">
                <a:cs typeface="Times New Roman" panose="02020603050405020304" pitchFamily="18" charset="0"/>
              </a:rPr>
              <a:t>CHẨN ĐOÁN</a:t>
            </a:r>
            <a:endParaRPr lang="en-US" dirty="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i="1" dirty="0">
                <a:latin typeface="+mj-lt"/>
              </a:rPr>
              <a:t>1. Chẩn đoán sơ bộ</a:t>
            </a:r>
          </a:p>
          <a:p>
            <a:pPr marL="0" indent="0">
              <a:buNone/>
            </a:pPr>
            <a:r>
              <a:rPr lang="vi-VN" dirty="0">
                <a:latin typeface="+mj-lt"/>
              </a:rPr>
              <a:t>  Ung thư vú P, T1cN1Mx</a:t>
            </a:r>
          </a:p>
          <a:p>
            <a:pPr marL="0" indent="0">
              <a:buNone/>
            </a:pPr>
            <a:r>
              <a:rPr lang="vi-VN" i="1" dirty="0">
                <a:latin typeface="+mj-lt"/>
              </a:rPr>
              <a:t>2. Chẩn đoán phân biệt</a:t>
            </a:r>
          </a:p>
          <a:p>
            <a:pPr marL="0" indent="0">
              <a:buNone/>
            </a:pPr>
            <a:r>
              <a:rPr lang="vi-VN" dirty="0">
                <a:latin typeface="+mj-lt"/>
              </a:rPr>
              <a:t>+ Áp xe vú P</a:t>
            </a:r>
          </a:p>
          <a:p>
            <a:pPr marL="0" indent="0">
              <a:buNone/>
            </a:pPr>
            <a:r>
              <a:rPr lang="vi-VN" dirty="0">
                <a:latin typeface="+mj-lt"/>
              </a:rPr>
              <a:t>+ Nang vú P</a:t>
            </a:r>
            <a:endParaRPr lang="en-US" dirty="0">
              <a:latin typeface="+mj-lt"/>
            </a:endParaRPr>
          </a:p>
        </p:txBody>
      </p:sp>
    </p:spTree>
    <p:extLst>
      <p:ext uri="{BB962C8B-B14F-4D97-AF65-F5344CB8AC3E}">
        <p14:creationId xmlns:p14="http://schemas.microsoft.com/office/powerpoint/2010/main" val="3700054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X. </a:t>
            </a:r>
            <a:r>
              <a:rPr lang="vi-VN" dirty="0">
                <a:cs typeface="Times New Roman" panose="02020603050405020304" pitchFamily="18" charset="0"/>
              </a:rPr>
              <a:t>BIỆN LUẬN</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sz="2400" b="1" u="sng" dirty="0">
                <a:latin typeface="+mj-lt"/>
              </a:rPr>
              <a:t>1. CƠ QUAN MANG BƯỚU?</a:t>
            </a:r>
          </a:p>
          <a:p>
            <a:pPr marL="0" indent="0">
              <a:buNone/>
            </a:pPr>
            <a:r>
              <a:rPr lang="vi-VN" dirty="0">
                <a:latin typeface="+mj-lt"/>
              </a:rPr>
              <a:t>  </a:t>
            </a:r>
            <a:r>
              <a:rPr lang="vi-VN" sz="2800" dirty="0">
                <a:latin typeface="+mj-lt"/>
              </a:rPr>
              <a:t>BN tự sờ thấy một khối ở vú (P), khám ghi nhận vú (P): khối bướu đơn độc hướng 7-8h, CNV 5 cm, di động so với thành ngực, kém di động </a:t>
            </a:r>
            <a:r>
              <a:rPr lang="en-US" sz="2800" dirty="0">
                <a:latin typeface="Times New Roman" pitchFamily="18" charset="0"/>
                <a:cs typeface="Times New Roman" pitchFamily="18" charset="0"/>
              </a:rPr>
              <a:t>so </a:t>
            </a:r>
            <a:r>
              <a:rPr lang="vi-VN" sz="2800" dirty="0">
                <a:latin typeface="+mj-lt"/>
              </a:rPr>
              <a:t>với mô xung quanh =&gt; nghĩ nhiều bướu </a:t>
            </a:r>
            <a:r>
              <a:rPr lang="en-US" sz="2800" dirty="0" err="1">
                <a:latin typeface="Times New Roman" pitchFamily="18" charset="0"/>
                <a:cs typeface="Times New Roman" pitchFamily="18" charset="0"/>
              </a:rPr>
              <a:t>nguyên</a:t>
            </a:r>
            <a:r>
              <a:rPr lang="vi-VN" sz="2800" dirty="0">
                <a:latin typeface="+mj-lt"/>
              </a:rPr>
              <a:t> phát từ vú (P) =&gt; cần có thêm bằng chứng trên hình ảnh học =&gt; </a:t>
            </a:r>
            <a:r>
              <a:rPr lang="vi-VN" sz="2800" b="1" dirty="0">
                <a:latin typeface="+mj-lt"/>
              </a:rPr>
              <a:t>đề nghị CLS nhũ ảnh và siêu âm </a:t>
            </a:r>
            <a:r>
              <a:rPr lang="en-US" sz="2800" b="1" dirty="0" err="1">
                <a:latin typeface="Times New Roman" pitchFamily="18" charset="0"/>
                <a:cs typeface="Times New Roman" pitchFamily="18" charset="0"/>
              </a:rPr>
              <a:t>tuyến</a:t>
            </a:r>
            <a:r>
              <a:rPr lang="en-US" sz="2800" b="1" dirty="0">
                <a:latin typeface="Times New Roman" pitchFamily="18" charset="0"/>
                <a:cs typeface="Times New Roman" pitchFamily="18" charset="0"/>
              </a:rPr>
              <a:t> </a:t>
            </a:r>
            <a:r>
              <a:rPr lang="vi-VN" sz="2800" b="1" dirty="0">
                <a:latin typeface="+mj-lt"/>
              </a:rPr>
              <a:t>vú</a:t>
            </a:r>
          </a:p>
          <a:p>
            <a:pPr marL="0" indent="0">
              <a:buNone/>
            </a:pPr>
            <a:endParaRPr lang="vi-VN" dirty="0">
              <a:latin typeface="+mj-lt"/>
            </a:endParaRPr>
          </a:p>
        </p:txBody>
      </p:sp>
    </p:spTree>
    <p:extLst>
      <p:ext uri="{BB962C8B-B14F-4D97-AF65-F5344CB8AC3E}">
        <p14:creationId xmlns:p14="http://schemas.microsoft.com/office/powerpoint/2010/main" val="178277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994172"/>
          </a:xfrm>
        </p:spPr>
        <p:txBody>
          <a:bodyPr/>
          <a:lstStyle/>
          <a:p>
            <a:r>
              <a:rPr lang="en-US" dirty="0">
                <a:cs typeface="Times New Roman" panose="02020603050405020304" pitchFamily="18" charset="0"/>
              </a:rPr>
              <a:t>X. </a:t>
            </a:r>
            <a:r>
              <a:rPr lang="vi-VN" dirty="0">
                <a:cs typeface="Times New Roman" panose="02020603050405020304" pitchFamily="18" charset="0"/>
              </a:rPr>
              <a:t>BIỆN LUẬN</a:t>
            </a:r>
            <a:endParaRPr lang="en-US" dirty="0">
              <a:cs typeface="Times New Roman" panose="02020603050405020304" pitchFamily="18" charset="0"/>
            </a:endParaRPr>
          </a:p>
        </p:txBody>
      </p:sp>
      <p:sp>
        <p:nvSpPr>
          <p:cNvPr id="3" name="Content Placeholder 2"/>
          <p:cNvSpPr>
            <a:spLocks noGrp="1"/>
          </p:cNvSpPr>
          <p:nvPr>
            <p:ph idx="1"/>
          </p:nvPr>
        </p:nvSpPr>
        <p:spPr>
          <a:xfrm>
            <a:off x="404132" y="1298972"/>
            <a:ext cx="8335736" cy="5178028"/>
          </a:xfrm>
        </p:spPr>
        <p:txBody>
          <a:bodyPr>
            <a:normAutofit fontScale="47500" lnSpcReduction="20000"/>
          </a:bodyPr>
          <a:lstStyle/>
          <a:p>
            <a:pPr marL="0" indent="0">
              <a:buNone/>
            </a:pPr>
            <a:r>
              <a:rPr lang="vi-VN" sz="5100" b="1" u="sng" dirty="0">
                <a:latin typeface="+mj-lt"/>
              </a:rPr>
              <a:t>2. BẢN CHẤT MÔ HỌC</a:t>
            </a:r>
          </a:p>
          <a:p>
            <a:pPr>
              <a:buFontTx/>
              <a:buChar char="-"/>
            </a:pPr>
            <a:r>
              <a:rPr lang="vi-VN" sz="4400" i="1" dirty="0">
                <a:latin typeface="+mj-lt"/>
              </a:rPr>
              <a:t>Nhóm nguyên nhân viêm nhiễm </a:t>
            </a:r>
          </a:p>
          <a:p>
            <a:pPr marL="0" indent="0">
              <a:buNone/>
            </a:pPr>
            <a:r>
              <a:rPr lang="vi-VN" sz="4400" dirty="0">
                <a:latin typeface="+mj-lt"/>
              </a:rPr>
              <a:t>+ Viêm nhiễm cấp tính: Khám lâm sàng không ghi nhận sưng nóng đỏ đau nhiều ở vùng mang bướu, tuy nhiên BN khai </a:t>
            </a:r>
            <a:r>
              <a:rPr lang="en-US" sz="4400" dirty="0" err="1">
                <a:latin typeface="Times New Roman" pitchFamily="18" charset="0"/>
                <a:cs typeface="Times New Roman" pitchFamily="18" charset="0"/>
              </a:rPr>
              <a:t>tại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vị</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trí</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mang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bướu</a:t>
            </a:r>
            <a:r>
              <a:rPr lang="en-US" sz="4400" dirty="0">
                <a:latin typeface="Times New Roman" pitchFamily="18" charset="0"/>
                <a:cs typeface="Times New Roman" pitchFamily="18" charset="0"/>
              </a:rPr>
              <a:t> </a:t>
            </a:r>
            <a:r>
              <a:rPr lang="vi-VN" sz="4400" dirty="0">
                <a:latin typeface="+mj-lt"/>
              </a:rPr>
              <a:t>có đau </a:t>
            </a:r>
            <a:r>
              <a:rPr lang="en-US" sz="4400" dirty="0" err="1">
                <a:latin typeface="Times New Roman" pitchFamily="18" charset="0"/>
                <a:cs typeface="Times New Roman" pitchFamily="18" charset="0"/>
              </a:rPr>
              <a:t>nhói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từng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cơn</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mỗi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cơn</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khoảng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vài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phút</a:t>
            </a:r>
            <a:r>
              <a:rPr lang="vi-VN" sz="4400" dirty="0">
                <a:latin typeface="+mj-lt"/>
              </a:rPr>
              <a:t> kèm bệnh diễn tiến nhanh trong 2 tuần =&gt; nghĩ tới áp xe vú P =&gt; đề nghị cls hình ảnh</a:t>
            </a:r>
            <a:r>
              <a:rPr lang="en-US" sz="4400" dirty="0">
                <a:latin typeface="+mj-lt"/>
              </a:rPr>
              <a:t> </a:t>
            </a:r>
            <a:r>
              <a:rPr lang="en-US" sz="4400" dirty="0" err="1">
                <a:latin typeface="Times New Roman" pitchFamily="18" charset="0"/>
                <a:cs typeface="Times New Roman" pitchFamily="18" charset="0"/>
              </a:rPr>
              <a:t>học</a:t>
            </a:r>
            <a:r>
              <a:rPr lang="vi-VN" sz="4400" dirty="0">
                <a:latin typeface="+mj-lt"/>
              </a:rPr>
              <a:t> (siêu âm)</a:t>
            </a:r>
            <a:r>
              <a:rPr lang="en-US" sz="4400" dirty="0">
                <a:latin typeface="+mj-lt"/>
              </a:rPr>
              <a:t> </a:t>
            </a:r>
            <a:r>
              <a:rPr lang="en-US" sz="4400" dirty="0" err="1">
                <a:latin typeface="Times New Roman" pitchFamily="18" charset="0"/>
                <a:cs typeface="Times New Roman" pitchFamily="18" charset="0"/>
              </a:rPr>
              <a:t>để</a:t>
            </a:r>
            <a:r>
              <a:rPr lang="vi-VN" sz="4400" dirty="0">
                <a:latin typeface="+mj-lt"/>
              </a:rPr>
              <a:t> chẩn đoán</a:t>
            </a:r>
          </a:p>
          <a:p>
            <a:pPr marL="0" indent="0">
              <a:buNone/>
            </a:pPr>
            <a:r>
              <a:rPr lang="vi-VN" sz="4400" dirty="0">
                <a:latin typeface="+mj-lt"/>
              </a:rPr>
              <a:t>+ Viêm nhiễm mãn tính: (Vd: Lao): Không nghĩ do BN không có triệu chứng nhiễm lao chung, không có tiền căn nhiễm lao chung</a:t>
            </a:r>
          </a:p>
          <a:p>
            <a:pPr marL="0" indent="0">
              <a:buNone/>
            </a:pPr>
            <a:r>
              <a:rPr lang="vi-VN" sz="4400" i="1" dirty="0">
                <a:latin typeface="+mj-lt"/>
              </a:rPr>
              <a:t>- Nhóm nguyên nhân không do viêm nhiễm (</a:t>
            </a:r>
            <a:r>
              <a:rPr lang="en-US" sz="4400" i="1" dirty="0">
                <a:latin typeface="+mj-lt"/>
              </a:rPr>
              <a:t> </a:t>
            </a:r>
            <a:r>
              <a:rPr lang="en-US" sz="4400" i="1" dirty="0" err="1">
                <a:latin typeface="Times New Roman" pitchFamily="18" charset="0"/>
                <a:cs typeface="Times New Roman" pitchFamily="18" charset="0"/>
              </a:rPr>
              <a:t>bệnh</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lành</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tính</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tuyến</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vú</a:t>
            </a:r>
            <a:r>
              <a:rPr lang="en-US" sz="4400" i="1" dirty="0">
                <a:latin typeface="Times New Roman" pitchFamily="18" charset="0"/>
                <a:cs typeface="Times New Roman" pitchFamily="18" charset="0"/>
              </a:rPr>
              <a:t> </a:t>
            </a:r>
            <a:r>
              <a:rPr lang="vi-VN" sz="4400" i="1" dirty="0">
                <a:latin typeface="+mj-lt"/>
              </a:rPr>
              <a:t>, </a:t>
            </a:r>
            <a:r>
              <a:rPr lang="en-US" sz="4400" i="1" dirty="0" err="1">
                <a:latin typeface="Times New Roman" pitchFamily="18" charset="0"/>
                <a:cs typeface="Times New Roman" pitchFamily="18" charset="0"/>
              </a:rPr>
              <a:t>khối</a:t>
            </a:r>
            <a:r>
              <a:rPr lang="en-US" sz="4400" i="1" dirty="0">
                <a:latin typeface="Times New Roman" pitchFamily="18" charset="0"/>
                <a:cs typeface="Times New Roman" pitchFamily="18" charset="0"/>
              </a:rPr>
              <a:t> </a:t>
            </a:r>
            <a:r>
              <a:rPr lang="vi-VN" sz="4400" i="1" dirty="0">
                <a:latin typeface="+mj-lt"/>
              </a:rPr>
              <a:t>u ác</a:t>
            </a:r>
            <a:r>
              <a:rPr lang="en-US" sz="4400" i="1" dirty="0">
                <a:latin typeface="+mj-lt"/>
              </a:rPr>
              <a:t> </a:t>
            </a:r>
            <a:r>
              <a:rPr lang="en-US" sz="4400" i="1" dirty="0" err="1">
                <a:latin typeface="Times New Roman" pitchFamily="18" charset="0"/>
                <a:cs typeface="Times New Roman" pitchFamily="18" charset="0"/>
              </a:rPr>
              <a:t>tính</a:t>
            </a:r>
            <a:r>
              <a:rPr lang="vi-VN" sz="4400" i="1" dirty="0">
                <a:latin typeface="+mj-lt"/>
              </a:rPr>
              <a:t>)</a:t>
            </a:r>
          </a:p>
          <a:p>
            <a:pPr marL="0" indent="0">
              <a:buNone/>
            </a:pPr>
            <a:r>
              <a:rPr lang="vi-VN" sz="4400" dirty="0">
                <a:latin typeface="+mj-lt"/>
              </a:rPr>
              <a:t> Khám lâm sàng ghi nhận bướu vú (P) đơn độc, mật độ sượng, giới hạn không rõ, di động kém với mô xung quanh, không đau, có</a:t>
            </a:r>
            <a:r>
              <a:rPr lang="en-US" sz="4400" dirty="0">
                <a:latin typeface="+mj-lt"/>
              </a:rPr>
              <a:t> </a:t>
            </a:r>
            <a:r>
              <a:rPr lang="en-US" sz="4400" dirty="0">
                <a:latin typeface="Times New Roman" pitchFamily="18" charset="0"/>
                <a:cs typeface="Times New Roman" pitchFamily="18" charset="0"/>
              </a:rPr>
              <a:t>1</a:t>
            </a:r>
            <a:r>
              <a:rPr lang="vi-VN" sz="4400" dirty="0">
                <a:latin typeface="+mj-lt"/>
              </a:rPr>
              <a:t> hạch nách cùng bên =&gt; nghĩ nhiều nguyên nhân ác tính, tuy nhiên chưa loại trừ nguyên nhân lành tính như nang vú</a:t>
            </a:r>
            <a:r>
              <a:rPr lang="en-US" sz="4400" dirty="0">
                <a:latin typeface="+mj-lt"/>
              </a:rPr>
              <a:t>, </a:t>
            </a:r>
            <a:r>
              <a:rPr lang="en-US" sz="4400" dirty="0" err="1">
                <a:latin typeface="Times New Roman" pitchFamily="18" charset="0"/>
                <a:cs typeface="Times New Roman" pitchFamily="18" charset="0"/>
              </a:rPr>
              <a:t>thay</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đổi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sợi</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bọc</a:t>
            </a:r>
            <a:r>
              <a:rPr lang="en-US" sz="4400" dirty="0">
                <a:latin typeface="Times New Roman" pitchFamily="18" charset="0"/>
                <a:cs typeface="Times New Roman" pitchFamily="18" charset="0"/>
              </a:rPr>
              <a:t>,…</a:t>
            </a:r>
            <a:endParaRPr lang="vi-VN" sz="4400" dirty="0">
              <a:latin typeface="+mj-lt"/>
            </a:endParaRPr>
          </a:p>
          <a:p>
            <a:pPr marL="0" indent="0">
              <a:buNone/>
            </a:pPr>
            <a:r>
              <a:rPr lang="vi-VN" sz="4400" dirty="0">
                <a:latin typeface="+mj-lt"/>
              </a:rPr>
              <a:t>=&gt; </a:t>
            </a:r>
            <a:r>
              <a:rPr lang="vi-VN" sz="4400" b="1" dirty="0">
                <a:latin typeface="+mj-lt"/>
              </a:rPr>
              <a:t>Đề nghị CLS: hình ảnh học (nhũ ảnh, siêu âm), tế bào học (FNA)</a:t>
            </a:r>
          </a:p>
          <a:p>
            <a:endParaRPr lang="en-US" dirty="0"/>
          </a:p>
        </p:txBody>
      </p:sp>
    </p:spTree>
    <p:extLst>
      <p:ext uri="{BB962C8B-B14F-4D97-AF65-F5344CB8AC3E}">
        <p14:creationId xmlns:p14="http://schemas.microsoft.com/office/powerpoint/2010/main" val="250108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X. </a:t>
            </a:r>
            <a:r>
              <a:rPr lang="vi-VN" dirty="0">
                <a:cs typeface="Times New Roman" panose="02020603050405020304" pitchFamily="18" charset="0"/>
              </a:rPr>
              <a:t>BIỆN LUẬN</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vi-VN" sz="3100" b="1" u="sng" dirty="0">
                <a:latin typeface="+mj-lt"/>
              </a:rPr>
              <a:t>3. GIAI ĐOẠN BỆNH</a:t>
            </a:r>
            <a:r>
              <a:rPr lang="vi-VN" sz="31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Xét theo TNM</a:t>
            </a:r>
          </a:p>
          <a:p>
            <a:pPr>
              <a:buFontTx/>
              <a:buChar char="-"/>
            </a:pPr>
            <a:r>
              <a:rPr lang="vi-VN" dirty="0">
                <a:latin typeface="Times New Roman" panose="02020603050405020304" pitchFamily="18" charset="0"/>
                <a:cs typeface="Times New Roman" panose="02020603050405020304" pitchFamily="18" charset="0"/>
              </a:rPr>
              <a:t>T: Khám lâm sàng ghi nhận kích thước bướu 2x2 cm, bướu di động so với thành ngực =&gt; nghĩ giai đoạn T1c</a:t>
            </a:r>
          </a:p>
          <a:p>
            <a:pPr>
              <a:buFontTx/>
              <a:buChar char="-"/>
            </a:pPr>
            <a:r>
              <a:rPr lang="vi-VN" dirty="0">
                <a:latin typeface="Times New Roman" panose="02020603050405020304" pitchFamily="18" charset="0"/>
                <a:cs typeface="Times New Roman" panose="02020603050405020304" pitchFamily="18" charset="0"/>
              </a:rPr>
              <a:t>N: Khám ghi nhận hạch nách cùng bên, kích thước 1x2cm, đàn hồi, di động, bề mặt trơn láng, giới hạn rõ =&gt; ít nghĩ hạch di căn nhưng không loại trừ =&gt; đề nghị</a:t>
            </a:r>
            <a:r>
              <a:rPr lang="en-US" dirty="0">
                <a:latin typeface="Times New Roman" panose="02020603050405020304" pitchFamily="18" charset="0"/>
                <a:cs typeface="Times New Roman" panose="02020603050405020304" pitchFamily="18" charset="0"/>
              </a:rPr>
              <a:t> FNA </a:t>
            </a:r>
            <a:r>
              <a:rPr lang="vi-VN" dirty="0">
                <a:latin typeface="Times New Roman" panose="02020603050405020304" pitchFamily="18" charset="0"/>
                <a:cs typeface="Times New Roman" panose="02020603050405020304" pitchFamily="18" charset="0"/>
              </a:rPr>
              <a:t>hạch để xác nhận =&gt; </a:t>
            </a:r>
            <a:r>
              <a:rPr lang="en-US" dirty="0" err="1">
                <a:latin typeface="Times New Roman" panose="02020603050405020304" pitchFamily="18" charset="0"/>
                <a:cs typeface="Times New Roman" panose="02020603050405020304" pitchFamily="18" charset="0"/>
              </a:rPr>
              <a:t>nghĩ</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giai đoạn  N1</a:t>
            </a:r>
          </a:p>
          <a:p>
            <a:pPr>
              <a:buFontTx/>
              <a:buChar char="-"/>
            </a:pPr>
            <a:r>
              <a:rPr lang="vi-VN" dirty="0">
                <a:latin typeface="Times New Roman" panose="02020603050405020304" pitchFamily="18" charset="0"/>
                <a:cs typeface="Times New Roman" panose="02020603050405020304" pitchFamily="18" charset="0"/>
              </a:rPr>
              <a:t>M: BN khai không đau đầu, không nôn ói, không đau nhức xương khớp, không khó thở, không đau bụng,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vàng da =&gt; ít nghĩ di 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vi-VN" dirty="0">
                <a:latin typeface="Times New Roman" panose="02020603050405020304" pitchFamily="18" charset="0"/>
                <a:cs typeface="Times New Roman" panose="02020603050405020304" pitchFamily="18" charset="0"/>
              </a:rPr>
              <a:t> nhưng chưa loại trừ =&gt; đề nghị Xquang ngực, SA bụng tầm soát =&gt; Xếp giai đoạn Mx</a:t>
            </a:r>
          </a:p>
          <a:p>
            <a:pPr>
              <a:buFontTx/>
              <a:buChar char="-"/>
            </a:pPr>
            <a:r>
              <a:rPr lang="vi-VN" b="1" dirty="0">
                <a:latin typeface="Times New Roman" panose="02020603050405020304" pitchFamily="18" charset="0"/>
                <a:cs typeface="Times New Roman" panose="02020603050405020304" pitchFamily="18" charset="0"/>
              </a:rPr>
              <a:t>=&gt; Vậy xếp theo TNM: T1c N1 Mx</a:t>
            </a:r>
          </a:p>
          <a:p>
            <a:pPr marL="0" indent="0">
              <a:buNone/>
            </a:pPr>
            <a:endParaRPr lang="vi-VN" b="1" u="sng" dirty="0">
              <a:latin typeface="+mj-lt"/>
            </a:endParaRPr>
          </a:p>
        </p:txBody>
      </p:sp>
    </p:spTree>
    <p:extLst>
      <p:ext uri="{BB962C8B-B14F-4D97-AF65-F5344CB8AC3E}">
        <p14:creationId xmlns:p14="http://schemas.microsoft.com/office/powerpoint/2010/main" val="121469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anose="02020603050405020304" pitchFamily="18" charset="0"/>
              </a:rPr>
              <a:t>X. </a:t>
            </a:r>
            <a:r>
              <a:rPr lang="vi-VN">
                <a:cs typeface="Times New Roman" panose="02020603050405020304" pitchFamily="18" charset="0"/>
              </a:rPr>
              <a:t>BIỆN LUẬN</a:t>
            </a:r>
            <a:endParaRPr lang="en-US" dirty="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sz="2400" b="1" u="sng" dirty="0">
                <a:latin typeface="+mj-lt"/>
              </a:rPr>
              <a:t>4. BẢN CHẤT SINH HỌC</a:t>
            </a:r>
          </a:p>
          <a:p>
            <a:pPr marL="0" indent="0">
              <a:buNone/>
            </a:pPr>
            <a:r>
              <a:rPr lang="vi-VN" sz="2800" dirty="0">
                <a:latin typeface="+mj-lt"/>
              </a:rPr>
              <a:t>=&gt; Đề nghị CLS CoreBiosy nhuộm hóa mô miễn dịch để đánh giá bản chất sinh học </a:t>
            </a:r>
          </a:p>
          <a:p>
            <a:pPr marL="0" indent="0">
              <a:buNone/>
            </a:pPr>
            <a:endParaRPr lang="en-US" dirty="0">
              <a:latin typeface="+mj-lt"/>
            </a:endParaRPr>
          </a:p>
        </p:txBody>
      </p:sp>
    </p:spTree>
    <p:extLst>
      <p:ext uri="{BB962C8B-B14F-4D97-AF65-F5344CB8AC3E}">
        <p14:creationId xmlns:p14="http://schemas.microsoft.com/office/powerpoint/2010/main" val="285464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XI. ĐỀ NGHỊ CẬN LÂM SÀNG</a:t>
            </a:r>
          </a:p>
        </p:txBody>
      </p:sp>
      <p:sp>
        <p:nvSpPr>
          <p:cNvPr id="3" name="Content Placeholder 2"/>
          <p:cNvSpPr>
            <a:spLocks noGrp="1"/>
          </p:cNvSpPr>
          <p:nvPr>
            <p:ph idx="1"/>
          </p:nvPr>
        </p:nvSpPr>
        <p:spPr>
          <a:xfrm>
            <a:off x="628650" y="1634932"/>
            <a:ext cx="7886700" cy="4689668"/>
          </a:xfrm>
        </p:spPr>
        <p:txBody>
          <a:bodyPr>
            <a:normAutofit fontScale="62500" lnSpcReduction="20000"/>
          </a:bodyPr>
          <a:lstStyle/>
          <a:p>
            <a:pPr marL="0" indent="0">
              <a:buNone/>
            </a:pPr>
            <a:r>
              <a:rPr lang="vi-VN" sz="3800" b="1" dirty="0">
                <a:latin typeface="+mj-lt"/>
                <a:cs typeface="Times New Roman" panose="02020603050405020304" pitchFamily="18" charset="0"/>
              </a:rPr>
              <a:t>1. </a:t>
            </a:r>
            <a:r>
              <a:rPr lang="en-US" sz="3800" b="1" dirty="0" err="1">
                <a:latin typeface="+mj-lt"/>
                <a:cs typeface="Times New Roman" panose="02020603050405020304" pitchFamily="18" charset="0"/>
              </a:rPr>
              <a:t>Cận</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lâm</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sàng</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chẩn</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đoán</a:t>
            </a:r>
            <a:r>
              <a:rPr lang="en-US" sz="3800" b="1" dirty="0">
                <a:latin typeface="+mj-lt"/>
                <a:cs typeface="Times New Roman" panose="02020603050405020304" pitchFamily="18" charset="0"/>
              </a:rPr>
              <a:t>:</a:t>
            </a:r>
            <a:endParaRPr lang="en-US" sz="3800" dirty="0">
              <a:latin typeface="+mj-lt"/>
              <a:cs typeface="Times New Roman" panose="02020603050405020304" pitchFamily="18" charset="0"/>
            </a:endParaRPr>
          </a:p>
          <a:p>
            <a:pPr lvl="0"/>
            <a:r>
              <a:rPr lang="en-US" dirty="0" err="1">
                <a:latin typeface="+mj-lt"/>
                <a:cs typeface="Times New Roman" panose="02020603050405020304" pitchFamily="18" charset="0"/>
              </a:rPr>
              <a:t>Chẩn</a:t>
            </a:r>
            <a:r>
              <a:rPr lang="en-US" dirty="0">
                <a:latin typeface="+mj-lt"/>
                <a:cs typeface="Times New Roman" panose="02020603050405020304" pitchFamily="18" charset="0"/>
              </a:rPr>
              <a:t> </a:t>
            </a:r>
            <a:r>
              <a:rPr lang="en-US" dirty="0" err="1">
                <a:latin typeface="+mj-lt"/>
                <a:cs typeface="Times New Roman" panose="02020603050405020304" pitchFamily="18" charset="0"/>
              </a:rPr>
              <a:t>đoán</a:t>
            </a:r>
            <a:r>
              <a:rPr lang="en-US" dirty="0">
                <a:latin typeface="+mj-lt"/>
                <a:cs typeface="Times New Roman" panose="02020603050405020304" pitchFamily="18" charset="0"/>
              </a:rPr>
              <a:t> </a:t>
            </a:r>
            <a:r>
              <a:rPr lang="en-US" dirty="0" err="1">
                <a:latin typeface="+mj-lt"/>
                <a:cs typeface="Times New Roman" panose="02020603050405020304" pitchFamily="18" charset="0"/>
              </a:rPr>
              <a:t>cơ</a:t>
            </a:r>
            <a:r>
              <a:rPr lang="en-US" dirty="0">
                <a:latin typeface="+mj-lt"/>
                <a:cs typeface="Times New Roman" panose="02020603050405020304" pitchFamily="18" charset="0"/>
              </a:rPr>
              <a:t> </a:t>
            </a:r>
            <a:r>
              <a:rPr lang="en-US" dirty="0" err="1">
                <a:latin typeface="+mj-lt"/>
                <a:cs typeface="Times New Roman" panose="02020603050405020304" pitchFamily="18" charset="0"/>
              </a:rPr>
              <a:t>quan</a:t>
            </a:r>
            <a:r>
              <a:rPr lang="en-US" dirty="0">
                <a:latin typeface="+mj-lt"/>
                <a:cs typeface="Times New Roman" panose="02020603050405020304" pitchFamily="18" charset="0"/>
              </a:rPr>
              <a:t> </a:t>
            </a:r>
            <a:r>
              <a:rPr lang="en-US" dirty="0" err="1">
                <a:latin typeface="+mj-lt"/>
                <a:cs typeface="Times New Roman" panose="02020603050405020304" pitchFamily="18" charset="0"/>
              </a:rPr>
              <a:t>mang</a:t>
            </a:r>
            <a:r>
              <a:rPr lang="en-US" dirty="0">
                <a:latin typeface="+mj-lt"/>
                <a:cs typeface="Times New Roman" panose="02020603050405020304" pitchFamily="18" charset="0"/>
              </a:rPr>
              <a:t> </a:t>
            </a:r>
            <a:r>
              <a:rPr lang="en-US" dirty="0" err="1">
                <a:latin typeface="+mj-lt"/>
                <a:cs typeface="Times New Roman" panose="02020603050405020304" pitchFamily="18" charset="0"/>
              </a:rPr>
              <a:t>bướu</a:t>
            </a:r>
            <a:r>
              <a:rPr lang="en-US" dirty="0">
                <a:latin typeface="+mj-lt"/>
                <a:cs typeface="Times New Roman" panose="02020603050405020304" pitchFamily="18" charset="0"/>
              </a:rPr>
              <a:t>: </a:t>
            </a:r>
            <a:r>
              <a:rPr lang="en-US" dirty="0" err="1">
                <a:latin typeface="+mj-lt"/>
                <a:cs typeface="Times New Roman" panose="02020603050405020304" pitchFamily="18" charset="0"/>
              </a:rPr>
              <a:t>chụp</a:t>
            </a:r>
            <a:r>
              <a:rPr lang="en-US" dirty="0">
                <a:latin typeface="+mj-lt"/>
                <a:cs typeface="Times New Roman" panose="02020603050405020304" pitchFamily="18" charset="0"/>
              </a:rPr>
              <a:t> </a:t>
            </a:r>
            <a:r>
              <a:rPr lang="en-US" dirty="0" err="1">
                <a:latin typeface="+mj-lt"/>
                <a:cs typeface="Times New Roman" panose="02020603050405020304" pitchFamily="18" charset="0"/>
              </a:rPr>
              <a:t>nhũ</a:t>
            </a:r>
            <a:r>
              <a:rPr lang="en-US" dirty="0">
                <a:latin typeface="+mj-lt"/>
                <a:cs typeface="Times New Roman" panose="02020603050405020304" pitchFamily="18" charset="0"/>
              </a:rPr>
              <a:t> </a:t>
            </a:r>
            <a:r>
              <a:rPr lang="en-US" dirty="0" err="1">
                <a:latin typeface="+mj-lt"/>
                <a:cs typeface="Times New Roman" panose="02020603050405020304" pitchFamily="18" charset="0"/>
              </a:rPr>
              <a:t>ảnh</a:t>
            </a:r>
            <a:r>
              <a:rPr lang="en-US" dirty="0">
                <a:latin typeface="+mj-lt"/>
                <a:cs typeface="Times New Roman" panose="02020603050405020304" pitchFamily="18" charset="0"/>
              </a:rPr>
              <a:t> </a:t>
            </a:r>
            <a:r>
              <a:rPr lang="en-US" dirty="0" err="1">
                <a:latin typeface="+mj-lt"/>
                <a:cs typeface="Times New Roman" panose="02020603050405020304" pitchFamily="18" charset="0"/>
              </a:rPr>
              <a:t>tuyến</a:t>
            </a:r>
            <a:r>
              <a:rPr lang="en-US" dirty="0">
                <a:latin typeface="+mj-lt"/>
                <a:cs typeface="Times New Roman" panose="02020603050405020304" pitchFamily="18" charset="0"/>
              </a:rPr>
              <a:t> </a:t>
            </a:r>
            <a:r>
              <a:rPr lang="en-US" dirty="0" err="1">
                <a:latin typeface="+mj-lt"/>
                <a:cs typeface="Times New Roman" panose="02020603050405020304" pitchFamily="18" charset="0"/>
              </a:rPr>
              <a:t>vú</a:t>
            </a:r>
            <a:r>
              <a:rPr lang="en-US" dirty="0">
                <a:latin typeface="+mj-lt"/>
                <a:cs typeface="Times New Roman" panose="02020603050405020304" pitchFamily="18" charset="0"/>
              </a:rPr>
              <a:t>, </a:t>
            </a:r>
            <a:r>
              <a:rPr lang="en-US" dirty="0" err="1">
                <a:latin typeface="+mj-lt"/>
                <a:cs typeface="Times New Roman" panose="02020603050405020304" pitchFamily="18" charset="0"/>
              </a:rPr>
              <a:t>siêu</a:t>
            </a:r>
            <a:r>
              <a:rPr lang="en-US" dirty="0">
                <a:latin typeface="+mj-lt"/>
                <a:cs typeface="Times New Roman" panose="02020603050405020304" pitchFamily="18" charset="0"/>
              </a:rPr>
              <a:t> </a:t>
            </a:r>
            <a:r>
              <a:rPr lang="en-US" dirty="0" err="1">
                <a:latin typeface="+mj-lt"/>
                <a:cs typeface="Times New Roman" panose="02020603050405020304" pitchFamily="18" charset="0"/>
              </a:rPr>
              <a:t>âm</a:t>
            </a:r>
            <a:r>
              <a:rPr lang="en-US" dirty="0">
                <a:latin typeface="+mj-lt"/>
                <a:cs typeface="Times New Roman" panose="02020603050405020304" pitchFamily="18" charset="0"/>
              </a:rPr>
              <a:t> </a:t>
            </a:r>
            <a:r>
              <a:rPr lang="en-US" dirty="0" err="1">
                <a:latin typeface="+mj-lt"/>
                <a:cs typeface="Times New Roman" panose="02020603050405020304" pitchFamily="18" charset="0"/>
              </a:rPr>
              <a:t>tuyến</a:t>
            </a:r>
            <a:r>
              <a:rPr lang="en-US" dirty="0">
                <a:latin typeface="+mj-lt"/>
                <a:cs typeface="Times New Roman" panose="02020603050405020304" pitchFamily="18" charset="0"/>
              </a:rPr>
              <a:t> </a:t>
            </a:r>
            <a:r>
              <a:rPr lang="en-US" dirty="0" err="1">
                <a:latin typeface="+mj-lt"/>
                <a:cs typeface="Times New Roman" panose="02020603050405020304" pitchFamily="18" charset="0"/>
              </a:rPr>
              <a:t>vú</a:t>
            </a:r>
            <a:endParaRPr lang="en-US" dirty="0">
              <a:latin typeface="+mj-lt"/>
              <a:cs typeface="Times New Roman" panose="02020603050405020304" pitchFamily="18" charset="0"/>
            </a:endParaRPr>
          </a:p>
          <a:p>
            <a:pPr lvl="0"/>
            <a:r>
              <a:rPr lang="en-US" dirty="0" err="1">
                <a:latin typeface="+mj-lt"/>
                <a:cs typeface="Times New Roman" panose="02020603050405020304" pitchFamily="18" charset="0"/>
              </a:rPr>
              <a:t>Chẩn</a:t>
            </a:r>
            <a:r>
              <a:rPr lang="en-US" dirty="0">
                <a:latin typeface="+mj-lt"/>
                <a:cs typeface="Times New Roman" panose="02020603050405020304" pitchFamily="18" charset="0"/>
              </a:rPr>
              <a:t> </a:t>
            </a:r>
            <a:r>
              <a:rPr lang="en-US" dirty="0" err="1">
                <a:latin typeface="+mj-lt"/>
                <a:cs typeface="Times New Roman" panose="02020603050405020304" pitchFamily="18" charset="0"/>
              </a:rPr>
              <a:t>đoán</a:t>
            </a:r>
            <a:r>
              <a:rPr lang="en-US" dirty="0">
                <a:latin typeface="+mj-lt"/>
                <a:cs typeface="Times New Roman" panose="02020603050405020304" pitchFamily="18" charset="0"/>
              </a:rPr>
              <a:t> </a:t>
            </a:r>
            <a:r>
              <a:rPr lang="en-US" dirty="0" err="1">
                <a:latin typeface="+mj-lt"/>
                <a:cs typeface="Times New Roman" panose="02020603050405020304" pitchFamily="18" charset="0"/>
              </a:rPr>
              <a:t>tế</a:t>
            </a:r>
            <a:r>
              <a:rPr lang="en-US" dirty="0">
                <a:latin typeface="+mj-lt"/>
                <a:cs typeface="Times New Roman" panose="02020603050405020304" pitchFamily="18" charset="0"/>
              </a:rPr>
              <a:t> </a:t>
            </a:r>
            <a:r>
              <a:rPr lang="en-US" dirty="0" err="1">
                <a:latin typeface="+mj-lt"/>
                <a:cs typeface="Times New Roman" panose="02020603050405020304" pitchFamily="18" charset="0"/>
              </a:rPr>
              <a:t>bào</a:t>
            </a:r>
            <a:r>
              <a:rPr lang="en-US" dirty="0">
                <a:latin typeface="+mj-lt"/>
                <a:cs typeface="Times New Roman" panose="02020603050405020304" pitchFamily="18" charset="0"/>
              </a:rPr>
              <a:t> </a:t>
            </a:r>
            <a:r>
              <a:rPr lang="en-US" dirty="0" err="1">
                <a:latin typeface="+mj-lt"/>
                <a:cs typeface="Times New Roman" panose="02020603050405020304" pitchFamily="18" charset="0"/>
              </a:rPr>
              <a:t>học</a:t>
            </a:r>
            <a:r>
              <a:rPr lang="en-US" dirty="0">
                <a:latin typeface="+mj-lt"/>
                <a:cs typeface="Times New Roman" panose="02020603050405020304" pitchFamily="18" charset="0"/>
              </a:rPr>
              <a:t>: FNA </a:t>
            </a:r>
            <a:r>
              <a:rPr lang="en-US" dirty="0" err="1">
                <a:latin typeface="+mj-lt"/>
                <a:cs typeface="Times New Roman" panose="02020603050405020304" pitchFamily="18" charset="0"/>
              </a:rPr>
              <a:t>khối</a:t>
            </a:r>
            <a:r>
              <a:rPr lang="en-US" dirty="0">
                <a:latin typeface="+mj-lt"/>
                <a:cs typeface="Times New Roman" panose="02020603050405020304" pitchFamily="18" charset="0"/>
              </a:rPr>
              <a:t> </a:t>
            </a:r>
            <a:r>
              <a:rPr lang="en-US" dirty="0" err="1">
                <a:latin typeface="+mj-lt"/>
                <a:cs typeface="Times New Roman" panose="02020603050405020304" pitchFamily="18" charset="0"/>
              </a:rPr>
              <a:t>bướu</a:t>
            </a:r>
            <a:r>
              <a:rPr lang="en-US" dirty="0">
                <a:latin typeface="+mj-lt"/>
                <a:cs typeface="Times New Roman" panose="02020603050405020304" pitchFamily="18" charset="0"/>
              </a:rPr>
              <a:t> </a:t>
            </a:r>
            <a:r>
              <a:rPr lang="en-US" dirty="0" err="1">
                <a:latin typeface="+mj-lt"/>
                <a:cs typeface="Times New Roman" panose="02020603050405020304" pitchFamily="18" charset="0"/>
              </a:rPr>
              <a:t>vú</a:t>
            </a:r>
            <a:r>
              <a:rPr lang="en-US" dirty="0">
                <a:latin typeface="+mj-lt"/>
                <a:cs typeface="Times New Roman" panose="02020603050405020304" pitchFamily="18" charset="0"/>
              </a:rPr>
              <a:t> (P)</a:t>
            </a:r>
            <a:endParaRPr lang="vi-VN" dirty="0">
              <a:latin typeface="+mj-lt"/>
              <a:cs typeface="Times New Roman" panose="02020603050405020304" pitchFamily="18" charset="0"/>
            </a:endParaRPr>
          </a:p>
          <a:p>
            <a:pPr lvl="0"/>
            <a:r>
              <a:rPr lang="en-US" dirty="0" err="1">
                <a:latin typeface="+mj-lt"/>
                <a:cs typeface="Times New Roman" panose="02020603050405020304" pitchFamily="18" charset="0"/>
              </a:rPr>
              <a:t>Đánh</a:t>
            </a:r>
            <a:r>
              <a:rPr lang="en-US" dirty="0">
                <a:latin typeface="+mj-lt"/>
                <a:cs typeface="Times New Roman" panose="02020603050405020304" pitchFamily="18" charset="0"/>
              </a:rPr>
              <a:t> </a:t>
            </a:r>
            <a:r>
              <a:rPr lang="en-US" dirty="0" err="1">
                <a:latin typeface="+mj-lt"/>
                <a:cs typeface="Times New Roman" panose="02020603050405020304" pitchFamily="18" charset="0"/>
              </a:rPr>
              <a:t>giá</a:t>
            </a:r>
            <a:r>
              <a:rPr lang="en-US" dirty="0">
                <a:latin typeface="+mj-lt"/>
                <a:cs typeface="Times New Roman" panose="02020603050405020304" pitchFamily="18" charset="0"/>
              </a:rPr>
              <a:t> di </a:t>
            </a:r>
            <a:r>
              <a:rPr lang="en-US" dirty="0" err="1">
                <a:latin typeface="+mj-lt"/>
                <a:cs typeface="Times New Roman" panose="02020603050405020304" pitchFamily="18" charset="0"/>
              </a:rPr>
              <a:t>căn</a:t>
            </a:r>
            <a:r>
              <a:rPr lang="en-US" dirty="0">
                <a:latin typeface="+mj-lt"/>
                <a:cs typeface="Times New Roman" panose="02020603050405020304" pitchFamily="18" charset="0"/>
              </a:rPr>
              <a:t> </a:t>
            </a:r>
            <a:r>
              <a:rPr lang="en-US" dirty="0" err="1">
                <a:latin typeface="+mj-lt"/>
                <a:cs typeface="Times New Roman" panose="02020603050405020304" pitchFamily="18" charset="0"/>
              </a:rPr>
              <a:t>hạch</a:t>
            </a:r>
            <a:r>
              <a:rPr lang="en-US" dirty="0">
                <a:latin typeface="+mj-lt"/>
                <a:cs typeface="Times New Roman" panose="02020603050405020304" pitchFamily="18" charset="0"/>
              </a:rPr>
              <a:t>: </a:t>
            </a:r>
            <a:r>
              <a:rPr lang="en-US" dirty="0" err="1">
                <a:latin typeface="+mj-lt"/>
                <a:cs typeface="Times New Roman" panose="02020603050405020304" pitchFamily="18" charset="0"/>
              </a:rPr>
              <a:t>siêu</a:t>
            </a:r>
            <a:r>
              <a:rPr lang="en-US" dirty="0">
                <a:latin typeface="+mj-lt"/>
                <a:cs typeface="Times New Roman" panose="02020603050405020304" pitchFamily="18" charset="0"/>
              </a:rPr>
              <a:t> </a:t>
            </a:r>
            <a:r>
              <a:rPr lang="en-US" dirty="0" err="1">
                <a:latin typeface="+mj-lt"/>
                <a:cs typeface="Times New Roman" panose="02020603050405020304" pitchFamily="18" charset="0"/>
              </a:rPr>
              <a:t>âm</a:t>
            </a:r>
            <a:r>
              <a:rPr lang="en-US" dirty="0">
                <a:latin typeface="+mj-lt"/>
                <a:cs typeface="Times New Roman" panose="02020603050405020304" pitchFamily="18" charset="0"/>
              </a:rPr>
              <a:t> </a:t>
            </a:r>
            <a:r>
              <a:rPr lang="en-US" dirty="0" err="1">
                <a:latin typeface="+mj-lt"/>
                <a:cs typeface="Times New Roman" panose="02020603050405020304" pitchFamily="18" charset="0"/>
              </a:rPr>
              <a:t>hạch</a:t>
            </a:r>
            <a:r>
              <a:rPr lang="en-US" dirty="0">
                <a:latin typeface="+mj-lt"/>
                <a:cs typeface="Times New Roman" panose="02020603050405020304" pitchFamily="18" charset="0"/>
              </a:rPr>
              <a:t> </a:t>
            </a:r>
            <a:r>
              <a:rPr lang="en-US" dirty="0" err="1">
                <a:latin typeface="+mj-lt"/>
                <a:cs typeface="Times New Roman" panose="02020603050405020304" pitchFamily="18" charset="0"/>
              </a:rPr>
              <a:t>nách</a:t>
            </a:r>
            <a:r>
              <a:rPr lang="en-US" dirty="0">
                <a:latin typeface="+mj-lt"/>
                <a:cs typeface="Times New Roman" panose="02020603050405020304" pitchFamily="18" charset="0"/>
              </a:rPr>
              <a:t>, </a:t>
            </a:r>
            <a:r>
              <a:rPr lang="en-US" dirty="0" err="1">
                <a:latin typeface="+mj-lt"/>
                <a:cs typeface="Times New Roman" panose="02020603050405020304" pitchFamily="18" charset="0"/>
              </a:rPr>
              <a:t>nhóm</a:t>
            </a:r>
            <a:r>
              <a:rPr lang="en-US" dirty="0">
                <a:latin typeface="+mj-lt"/>
                <a:cs typeface="Times New Roman" panose="02020603050405020304" pitchFamily="18" charset="0"/>
              </a:rPr>
              <a:t> </a:t>
            </a:r>
            <a:r>
              <a:rPr lang="en-US" dirty="0" err="1">
                <a:latin typeface="+mj-lt"/>
                <a:cs typeface="Times New Roman" panose="02020603050405020304" pitchFamily="18" charset="0"/>
              </a:rPr>
              <a:t>hạch</a:t>
            </a:r>
            <a:r>
              <a:rPr lang="en-US" dirty="0">
                <a:latin typeface="+mj-lt"/>
                <a:cs typeface="Times New Roman" panose="02020603050405020304" pitchFamily="18" charset="0"/>
              </a:rPr>
              <a:t> </a:t>
            </a:r>
            <a:r>
              <a:rPr lang="en-US" dirty="0" err="1">
                <a:latin typeface="+mj-lt"/>
                <a:cs typeface="Times New Roman" panose="02020603050405020304" pitchFamily="18" charset="0"/>
              </a:rPr>
              <a:t>cổ</a:t>
            </a:r>
            <a:r>
              <a:rPr lang="en-US" dirty="0">
                <a:latin typeface="+mj-lt"/>
                <a:cs typeface="Times New Roman" panose="02020603050405020304" pitchFamily="18" charset="0"/>
              </a:rPr>
              <a:t>, </a:t>
            </a:r>
            <a:r>
              <a:rPr lang="en-US" dirty="0" err="1">
                <a:latin typeface="+mj-lt"/>
                <a:cs typeface="Times New Roman" panose="02020603050405020304" pitchFamily="18" charset="0"/>
              </a:rPr>
              <a:t>trên</a:t>
            </a:r>
            <a:r>
              <a:rPr lang="en-US" dirty="0">
                <a:latin typeface="+mj-lt"/>
                <a:cs typeface="Times New Roman" panose="02020603050405020304" pitchFamily="18" charset="0"/>
              </a:rPr>
              <a:t> </a:t>
            </a:r>
            <a:r>
              <a:rPr lang="en-US" dirty="0" err="1">
                <a:latin typeface="+mj-lt"/>
                <a:cs typeface="Times New Roman" panose="02020603050405020304" pitchFamily="18" charset="0"/>
              </a:rPr>
              <a:t>đòn</a:t>
            </a:r>
            <a:r>
              <a:rPr lang="en-US" dirty="0">
                <a:latin typeface="+mj-lt"/>
                <a:cs typeface="Times New Roman" panose="02020603050405020304" pitchFamily="18" charset="0"/>
              </a:rPr>
              <a:t> </a:t>
            </a:r>
            <a:r>
              <a:rPr lang="en-US" dirty="0" err="1">
                <a:latin typeface="+mj-lt"/>
                <a:cs typeface="Times New Roman" panose="02020603050405020304" pitchFamily="18" charset="0"/>
              </a:rPr>
              <a:t>và</a:t>
            </a:r>
            <a:r>
              <a:rPr lang="en-US" dirty="0">
                <a:latin typeface="+mj-lt"/>
                <a:cs typeface="Times New Roman" panose="02020603050405020304" pitchFamily="18" charset="0"/>
              </a:rPr>
              <a:t> </a:t>
            </a:r>
            <a:r>
              <a:rPr lang="en-US" dirty="0" err="1">
                <a:latin typeface="+mj-lt"/>
                <a:cs typeface="Times New Roman" panose="02020603050405020304" pitchFamily="18" charset="0"/>
              </a:rPr>
              <a:t>dưới</a:t>
            </a:r>
            <a:r>
              <a:rPr lang="en-US" dirty="0">
                <a:latin typeface="+mj-lt"/>
                <a:cs typeface="Times New Roman" panose="02020603050405020304" pitchFamily="18" charset="0"/>
              </a:rPr>
              <a:t> </a:t>
            </a:r>
            <a:r>
              <a:rPr lang="en-US" dirty="0" err="1">
                <a:latin typeface="+mj-lt"/>
                <a:cs typeface="Times New Roman" panose="02020603050405020304" pitchFamily="18" charset="0"/>
              </a:rPr>
              <a:t>đòn</a:t>
            </a:r>
            <a:r>
              <a:rPr lang="en-US" dirty="0">
                <a:latin typeface="+mj-lt"/>
                <a:cs typeface="Times New Roman" panose="02020603050405020304" pitchFamily="18" charset="0"/>
              </a:rPr>
              <a:t>. FNA </a:t>
            </a:r>
            <a:r>
              <a:rPr lang="en-US" dirty="0" err="1">
                <a:latin typeface="+mj-lt"/>
                <a:cs typeface="Times New Roman" panose="02020603050405020304" pitchFamily="18" charset="0"/>
              </a:rPr>
              <a:t>hạch</a:t>
            </a:r>
            <a:r>
              <a:rPr lang="en-US" dirty="0">
                <a:latin typeface="+mj-lt"/>
                <a:cs typeface="Times New Roman" panose="02020603050405020304" pitchFamily="18" charset="0"/>
              </a:rPr>
              <a:t> </a:t>
            </a:r>
            <a:r>
              <a:rPr lang="en-US" dirty="0" err="1">
                <a:latin typeface="+mj-lt"/>
                <a:cs typeface="Times New Roman" panose="02020603050405020304" pitchFamily="18" charset="0"/>
              </a:rPr>
              <a:t>nách</a:t>
            </a:r>
            <a:r>
              <a:rPr lang="en-US" dirty="0">
                <a:latin typeface="+mj-lt"/>
                <a:cs typeface="Times New Roman" panose="02020603050405020304" pitchFamily="18" charset="0"/>
              </a:rPr>
              <a:t> (</a:t>
            </a:r>
            <a:r>
              <a:rPr lang="vi-VN" dirty="0">
                <a:latin typeface="+mj-lt"/>
                <a:cs typeface="Times New Roman" panose="02020603050405020304" pitchFamily="18" charset="0"/>
              </a:rPr>
              <a:t>P</a:t>
            </a:r>
            <a:r>
              <a:rPr lang="en-US" dirty="0">
                <a:latin typeface="+mj-lt"/>
                <a:cs typeface="Times New Roman" panose="02020603050405020304" pitchFamily="18" charset="0"/>
              </a:rPr>
              <a:t>)</a:t>
            </a:r>
          </a:p>
          <a:p>
            <a:pPr lvl="0"/>
            <a:r>
              <a:rPr lang="en-US" dirty="0" err="1">
                <a:latin typeface="+mj-lt"/>
                <a:cs typeface="Times New Roman" panose="02020603050405020304" pitchFamily="18" charset="0"/>
              </a:rPr>
              <a:t>Cận</a:t>
            </a:r>
            <a:r>
              <a:rPr lang="en-US" dirty="0">
                <a:latin typeface="+mj-lt"/>
                <a:cs typeface="Times New Roman" panose="02020603050405020304" pitchFamily="18" charset="0"/>
              </a:rPr>
              <a:t> </a:t>
            </a:r>
            <a:r>
              <a:rPr lang="en-US" dirty="0" err="1">
                <a:latin typeface="+mj-lt"/>
                <a:cs typeface="Times New Roman" panose="02020603050405020304" pitchFamily="18" charset="0"/>
              </a:rPr>
              <a:t>lâm</a:t>
            </a:r>
            <a:r>
              <a:rPr lang="en-US" dirty="0">
                <a:latin typeface="+mj-lt"/>
                <a:cs typeface="Times New Roman" panose="02020603050405020304" pitchFamily="18" charset="0"/>
              </a:rPr>
              <a:t> </a:t>
            </a:r>
            <a:r>
              <a:rPr lang="en-US" dirty="0" err="1">
                <a:latin typeface="+mj-lt"/>
                <a:cs typeface="Times New Roman" panose="02020603050405020304" pitchFamily="18" charset="0"/>
              </a:rPr>
              <a:t>sàng</a:t>
            </a:r>
            <a:r>
              <a:rPr lang="en-US" dirty="0">
                <a:latin typeface="+mj-lt"/>
                <a:cs typeface="Times New Roman" panose="02020603050405020304" pitchFamily="18" charset="0"/>
              </a:rPr>
              <a:t> </a:t>
            </a:r>
            <a:r>
              <a:rPr lang="en-US" dirty="0" err="1">
                <a:latin typeface="+mj-lt"/>
                <a:cs typeface="Times New Roman" panose="02020603050405020304" pitchFamily="18" charset="0"/>
              </a:rPr>
              <a:t>tầm</a:t>
            </a:r>
            <a:r>
              <a:rPr lang="en-US" dirty="0">
                <a:latin typeface="+mj-lt"/>
                <a:cs typeface="Times New Roman" panose="02020603050405020304" pitchFamily="18" charset="0"/>
              </a:rPr>
              <a:t> </a:t>
            </a:r>
            <a:r>
              <a:rPr lang="en-US" dirty="0" err="1">
                <a:latin typeface="+mj-lt"/>
                <a:cs typeface="Times New Roman" panose="02020603050405020304" pitchFamily="18" charset="0"/>
              </a:rPr>
              <a:t>soát</a:t>
            </a:r>
            <a:r>
              <a:rPr lang="en-US" dirty="0">
                <a:latin typeface="+mj-lt"/>
                <a:cs typeface="Times New Roman" panose="02020603050405020304" pitchFamily="18" charset="0"/>
              </a:rPr>
              <a:t> </a:t>
            </a:r>
            <a:r>
              <a:rPr lang="en-US" dirty="0" err="1">
                <a:latin typeface="+mj-lt"/>
                <a:cs typeface="Times New Roman" panose="02020603050405020304" pitchFamily="18" charset="0"/>
              </a:rPr>
              <a:t>cơ</a:t>
            </a:r>
            <a:r>
              <a:rPr lang="en-US" dirty="0">
                <a:latin typeface="+mj-lt"/>
                <a:cs typeface="Times New Roman" panose="02020603050405020304" pitchFamily="18" charset="0"/>
              </a:rPr>
              <a:t> </a:t>
            </a:r>
            <a:r>
              <a:rPr lang="en-US" dirty="0" err="1">
                <a:latin typeface="+mj-lt"/>
                <a:cs typeface="Times New Roman" panose="02020603050405020304" pitchFamily="18" charset="0"/>
              </a:rPr>
              <a:t>bản</a:t>
            </a:r>
            <a:r>
              <a:rPr lang="en-US" dirty="0">
                <a:latin typeface="+mj-lt"/>
                <a:cs typeface="Times New Roman" panose="02020603050405020304" pitchFamily="18" charset="0"/>
              </a:rPr>
              <a:t> di </a:t>
            </a:r>
            <a:r>
              <a:rPr lang="en-US" dirty="0" err="1">
                <a:latin typeface="+mj-lt"/>
                <a:cs typeface="Times New Roman" panose="02020603050405020304" pitchFamily="18" charset="0"/>
              </a:rPr>
              <a:t>căn</a:t>
            </a:r>
            <a:r>
              <a:rPr lang="en-US" dirty="0">
                <a:latin typeface="+mj-lt"/>
                <a:cs typeface="Times New Roman" panose="02020603050405020304" pitchFamily="18" charset="0"/>
              </a:rPr>
              <a:t> </a:t>
            </a:r>
            <a:r>
              <a:rPr lang="en-US" dirty="0" err="1">
                <a:latin typeface="+mj-lt"/>
                <a:cs typeface="Times New Roman" panose="02020603050405020304" pitchFamily="18" charset="0"/>
              </a:rPr>
              <a:t>xa</a:t>
            </a:r>
            <a:r>
              <a:rPr lang="en-US" dirty="0">
                <a:latin typeface="+mj-lt"/>
                <a:cs typeface="Times New Roman" panose="02020603050405020304" pitchFamily="18" charset="0"/>
              </a:rPr>
              <a:t>: X </a:t>
            </a:r>
            <a:r>
              <a:rPr lang="en-US" dirty="0" err="1">
                <a:latin typeface="+mj-lt"/>
                <a:cs typeface="Times New Roman" panose="02020603050405020304" pitchFamily="18" charset="0"/>
              </a:rPr>
              <a:t>quang</a:t>
            </a:r>
            <a:r>
              <a:rPr lang="en-US" dirty="0">
                <a:latin typeface="+mj-lt"/>
                <a:cs typeface="Times New Roman" panose="02020603050405020304" pitchFamily="18" charset="0"/>
              </a:rPr>
              <a:t> </a:t>
            </a:r>
            <a:r>
              <a:rPr lang="en-US" dirty="0" err="1">
                <a:latin typeface="+mj-lt"/>
                <a:cs typeface="Times New Roman" panose="02020603050405020304" pitchFamily="18" charset="0"/>
              </a:rPr>
              <a:t>ngực</a:t>
            </a:r>
            <a:r>
              <a:rPr lang="en-US" dirty="0">
                <a:latin typeface="+mj-lt"/>
                <a:cs typeface="Times New Roman" panose="02020603050405020304" pitchFamily="18" charset="0"/>
              </a:rPr>
              <a:t> </a:t>
            </a:r>
            <a:r>
              <a:rPr lang="en-US" dirty="0" err="1">
                <a:latin typeface="+mj-lt"/>
                <a:cs typeface="Times New Roman" panose="02020603050405020304" pitchFamily="18" charset="0"/>
              </a:rPr>
              <a:t>thẳng</a:t>
            </a:r>
            <a:r>
              <a:rPr lang="en-US" dirty="0">
                <a:latin typeface="+mj-lt"/>
                <a:cs typeface="Times New Roman" panose="02020603050405020304" pitchFamily="18" charset="0"/>
              </a:rPr>
              <a:t>, </a:t>
            </a:r>
            <a:r>
              <a:rPr lang="en-US" dirty="0" err="1">
                <a:latin typeface="+mj-lt"/>
                <a:cs typeface="Times New Roman" panose="02020603050405020304" pitchFamily="18" charset="0"/>
              </a:rPr>
              <a:t>siêu</a:t>
            </a:r>
            <a:r>
              <a:rPr lang="en-US" dirty="0">
                <a:latin typeface="+mj-lt"/>
                <a:cs typeface="Times New Roman" panose="02020603050405020304" pitchFamily="18" charset="0"/>
              </a:rPr>
              <a:t> </a:t>
            </a:r>
            <a:r>
              <a:rPr lang="en-US" dirty="0" err="1">
                <a:latin typeface="+mj-lt"/>
                <a:cs typeface="Times New Roman" panose="02020603050405020304" pitchFamily="18" charset="0"/>
              </a:rPr>
              <a:t>âm</a:t>
            </a:r>
            <a:r>
              <a:rPr lang="en-US" dirty="0">
                <a:latin typeface="+mj-lt"/>
                <a:cs typeface="Times New Roman" panose="02020603050405020304" pitchFamily="18" charset="0"/>
              </a:rPr>
              <a:t> </a:t>
            </a:r>
            <a:r>
              <a:rPr lang="en-US" dirty="0" err="1">
                <a:latin typeface="+mj-lt"/>
                <a:cs typeface="Times New Roman" panose="02020603050405020304" pitchFamily="18" charset="0"/>
              </a:rPr>
              <a:t>bụng</a:t>
            </a:r>
            <a:endParaRPr lang="vi-VN" dirty="0">
              <a:latin typeface="+mj-lt"/>
              <a:cs typeface="Times New Roman" panose="02020603050405020304" pitchFamily="18" charset="0"/>
            </a:endParaRPr>
          </a:p>
          <a:p>
            <a:pPr lvl="0"/>
            <a:r>
              <a:rPr lang="vi-VN" dirty="0">
                <a:latin typeface="+mj-lt"/>
                <a:cs typeface="Times New Roman" panose="02020603050405020304" pitchFamily="18" charset="0"/>
              </a:rPr>
              <a:t>Bản chất sinh học: Core Biosy.</a:t>
            </a:r>
            <a:endParaRPr lang="en-US" dirty="0">
              <a:latin typeface="+mj-lt"/>
              <a:cs typeface="Times New Roman" panose="02020603050405020304" pitchFamily="18" charset="0"/>
            </a:endParaRPr>
          </a:p>
          <a:p>
            <a:pPr marL="0" indent="0">
              <a:buNone/>
            </a:pPr>
            <a:endParaRPr lang="vi-VN" sz="3800" dirty="0">
              <a:latin typeface="+mj-lt"/>
              <a:cs typeface="Times New Roman" panose="02020603050405020304" pitchFamily="18" charset="0"/>
            </a:endParaRPr>
          </a:p>
          <a:p>
            <a:pPr marL="0" indent="0">
              <a:buNone/>
            </a:pPr>
            <a:r>
              <a:rPr lang="vi-VN" sz="3800" dirty="0">
                <a:latin typeface="+mj-lt"/>
                <a:cs typeface="Times New Roman" panose="02020603050405020304" pitchFamily="18" charset="0"/>
              </a:rPr>
              <a:t>2. </a:t>
            </a:r>
            <a:r>
              <a:rPr lang="en-US" sz="3800" b="1" dirty="0" err="1">
                <a:latin typeface="+mj-lt"/>
                <a:cs typeface="Times New Roman" panose="02020603050405020304" pitchFamily="18" charset="0"/>
              </a:rPr>
              <a:t>Cận</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lâm</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sàng</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đánh</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giá</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tổng</a:t>
            </a:r>
            <a:r>
              <a:rPr lang="en-US" sz="3800" b="1" dirty="0">
                <a:latin typeface="+mj-lt"/>
                <a:cs typeface="Times New Roman" panose="02020603050405020304" pitchFamily="18" charset="0"/>
              </a:rPr>
              <a:t> </a:t>
            </a:r>
            <a:r>
              <a:rPr lang="en-US" sz="3800" b="1" dirty="0" err="1">
                <a:latin typeface="+mj-lt"/>
                <a:cs typeface="Times New Roman" panose="02020603050405020304" pitchFamily="18" charset="0"/>
              </a:rPr>
              <a:t>trạng</a:t>
            </a:r>
            <a:r>
              <a:rPr lang="en-US" sz="3800" b="1" dirty="0">
                <a:latin typeface="+mj-lt"/>
                <a:cs typeface="Times New Roman" panose="02020603050405020304" pitchFamily="18" charset="0"/>
              </a:rPr>
              <a:t>:</a:t>
            </a:r>
            <a:endParaRPr lang="en-US" sz="3800" dirty="0">
              <a:latin typeface="+mj-lt"/>
              <a:cs typeface="Times New Roman" panose="02020603050405020304" pitchFamily="18" charset="0"/>
            </a:endParaRPr>
          </a:p>
          <a:p>
            <a:pPr lvl="0"/>
            <a:r>
              <a:rPr lang="en-US" dirty="0" err="1">
                <a:latin typeface="+mj-lt"/>
                <a:cs typeface="Times New Roman" panose="02020603050405020304" pitchFamily="18" charset="0"/>
              </a:rPr>
              <a:t>Công</a:t>
            </a:r>
            <a:r>
              <a:rPr lang="en-US" dirty="0">
                <a:latin typeface="+mj-lt"/>
                <a:cs typeface="Times New Roman" panose="02020603050405020304" pitchFamily="18" charset="0"/>
              </a:rPr>
              <a:t> </a:t>
            </a:r>
            <a:r>
              <a:rPr lang="en-US" dirty="0" err="1">
                <a:latin typeface="+mj-lt"/>
                <a:cs typeface="Times New Roman" panose="02020603050405020304" pitchFamily="18" charset="0"/>
              </a:rPr>
              <a:t>thức</a:t>
            </a:r>
            <a:r>
              <a:rPr lang="en-US" dirty="0">
                <a:latin typeface="+mj-lt"/>
                <a:cs typeface="Times New Roman" panose="02020603050405020304" pitchFamily="18" charset="0"/>
              </a:rPr>
              <a:t> </a:t>
            </a:r>
            <a:r>
              <a:rPr lang="en-US" dirty="0" err="1">
                <a:latin typeface="+mj-lt"/>
                <a:cs typeface="Times New Roman" panose="02020603050405020304" pitchFamily="18" charset="0"/>
              </a:rPr>
              <a:t>máu</a:t>
            </a:r>
            <a:endParaRPr lang="en-US" dirty="0">
              <a:latin typeface="+mj-lt"/>
              <a:cs typeface="Times New Roman" panose="02020603050405020304" pitchFamily="18" charset="0"/>
            </a:endParaRPr>
          </a:p>
          <a:p>
            <a:pPr lvl="0"/>
            <a:r>
              <a:rPr lang="en-US" dirty="0">
                <a:latin typeface="+mj-lt"/>
                <a:cs typeface="Times New Roman" panose="02020603050405020304" pitchFamily="18" charset="0"/>
              </a:rPr>
              <a:t>BUN, </a:t>
            </a:r>
            <a:r>
              <a:rPr lang="en-US" dirty="0" err="1">
                <a:latin typeface="+mj-lt"/>
                <a:cs typeface="Times New Roman" panose="02020603050405020304" pitchFamily="18" charset="0"/>
              </a:rPr>
              <a:t>Creatinin</a:t>
            </a:r>
            <a:r>
              <a:rPr lang="en-US" dirty="0">
                <a:latin typeface="+mj-lt"/>
                <a:cs typeface="Times New Roman" panose="02020603050405020304" pitchFamily="18" charset="0"/>
              </a:rPr>
              <a:t> </a:t>
            </a:r>
            <a:r>
              <a:rPr lang="en-US" dirty="0" err="1">
                <a:latin typeface="+mj-lt"/>
                <a:cs typeface="Times New Roman" panose="02020603050405020304" pitchFamily="18" charset="0"/>
              </a:rPr>
              <a:t>máu</a:t>
            </a:r>
            <a:endParaRPr lang="en-US" dirty="0">
              <a:latin typeface="+mj-lt"/>
              <a:cs typeface="Times New Roman" panose="02020603050405020304" pitchFamily="18" charset="0"/>
            </a:endParaRPr>
          </a:p>
          <a:p>
            <a:pPr lvl="0"/>
            <a:r>
              <a:rPr lang="en-US" dirty="0">
                <a:latin typeface="+mj-lt"/>
                <a:cs typeface="Times New Roman" panose="02020603050405020304" pitchFamily="18" charset="0"/>
              </a:rPr>
              <a:t>AST, ALT, Glucose </a:t>
            </a:r>
            <a:r>
              <a:rPr lang="en-US" dirty="0" err="1">
                <a:latin typeface="+mj-lt"/>
                <a:cs typeface="Times New Roman" panose="02020603050405020304" pitchFamily="18" charset="0"/>
              </a:rPr>
              <a:t>máu</a:t>
            </a:r>
            <a:r>
              <a:rPr lang="en-US" dirty="0">
                <a:latin typeface="+mj-lt"/>
                <a:cs typeface="Times New Roman" panose="02020603050405020304" pitchFamily="18" charset="0"/>
              </a:rPr>
              <a:t>, Protein </a:t>
            </a:r>
            <a:r>
              <a:rPr lang="en-US" dirty="0" err="1">
                <a:latin typeface="+mj-lt"/>
                <a:cs typeface="Times New Roman" panose="02020603050405020304" pitchFamily="18" charset="0"/>
              </a:rPr>
              <a:t>toàn</a:t>
            </a:r>
            <a:r>
              <a:rPr lang="en-US" dirty="0">
                <a:latin typeface="+mj-lt"/>
                <a:cs typeface="Times New Roman" panose="02020603050405020304" pitchFamily="18" charset="0"/>
              </a:rPr>
              <a:t> </a:t>
            </a:r>
            <a:r>
              <a:rPr lang="en-US" dirty="0" err="1">
                <a:latin typeface="+mj-lt"/>
                <a:cs typeface="Times New Roman" panose="02020603050405020304" pitchFamily="18" charset="0"/>
              </a:rPr>
              <a:t>phần</a:t>
            </a:r>
            <a:endParaRPr lang="en-US" dirty="0">
              <a:latin typeface="+mj-lt"/>
              <a:cs typeface="Times New Roman" panose="02020603050405020304" pitchFamily="18" charset="0"/>
            </a:endParaRPr>
          </a:p>
          <a:p>
            <a:pPr lvl="0"/>
            <a:r>
              <a:rPr lang="en-US" dirty="0">
                <a:latin typeface="+mj-lt"/>
                <a:cs typeface="Times New Roman" panose="02020603050405020304" pitchFamily="18" charset="0"/>
              </a:rPr>
              <a:t>TPTNT.</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32550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F54DC2-8ABC-41BC-A25E-7E97804355CC}"/>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87CB3F88-730B-4196-8FBB-5D4FCF0AD59D}"/>
              </a:ext>
            </a:extLst>
          </p:cNvPr>
          <p:cNvSpPr>
            <a:spLocks noGrp="1"/>
          </p:cNvSpPr>
          <p:nvPr>
            <p:ph idx="1"/>
          </p:nvPr>
        </p:nvSpPr>
        <p:spPr>
          <a:xfrm>
            <a:off x="457200" y="1295400"/>
            <a:ext cx="8229600" cy="4983162"/>
          </a:xfrm>
        </p:spPr>
        <p:txBody>
          <a:bodyPr>
            <a:normAutofit/>
          </a:bodyPr>
          <a:lstStyle/>
          <a:p>
            <a:pPr marL="0" indent="0">
              <a:lnSpc>
                <a:spcPct val="107000"/>
              </a:lnSpc>
              <a:spcAft>
                <a:spcPts val="800"/>
              </a:spcAft>
              <a:buNone/>
            </a:pPr>
            <a:r>
              <a:rPr lang="en-US" sz="2000" b="1">
                <a:ea typeface="Calibri" panose="020F0502020204030204" pitchFamily="34" charset="0"/>
                <a:cs typeface="Times New Roman" panose="02020603050405020304" pitchFamily="18" charset="0"/>
              </a:rPr>
              <a:t>Nhũ ảnh</a:t>
            </a:r>
            <a:endParaRPr lang="en-US" sz="2000" b="1">
              <a:effectLst/>
              <a:ea typeface="Calibri" panose="020F0502020204030204" pitchFamily="34" charset="0"/>
              <a:cs typeface="Times New Roman" panose="02020603050405020304" pitchFamily="18" charset="0"/>
            </a:endParaRPr>
          </a:p>
        </p:txBody>
      </p:sp>
      <p:pic>
        <p:nvPicPr>
          <p:cNvPr id="5" name="Hình ảnh 4" descr="Ảnh có chứa văn bản, màn hình, trong nhà, giá&#10;&#10;Mô tả được tạo tự động">
            <a:extLst>
              <a:ext uri="{FF2B5EF4-FFF2-40B4-BE49-F238E27FC236}">
                <a16:creationId xmlns:a16="http://schemas.microsoft.com/office/drawing/2014/main" id="{C2DCB0A5-A5BB-4012-8EF6-65D052535E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889" b="16667"/>
          <a:stretch/>
        </p:blipFill>
        <p:spPr>
          <a:xfrm>
            <a:off x="114300" y="1732673"/>
            <a:ext cx="8915400" cy="4977765"/>
          </a:xfrm>
          <a:prstGeom prst="rect">
            <a:avLst/>
          </a:prstGeom>
        </p:spPr>
      </p:pic>
    </p:spTree>
    <p:extLst>
      <p:ext uri="{BB962C8B-B14F-4D97-AF65-F5344CB8AC3E}">
        <p14:creationId xmlns:p14="http://schemas.microsoft.com/office/powerpoint/2010/main" val="144265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F54DC2-8ABC-41BC-A25E-7E97804355CC}"/>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87CB3F88-730B-4196-8FBB-5D4FCF0AD59D}"/>
              </a:ext>
            </a:extLst>
          </p:cNvPr>
          <p:cNvSpPr>
            <a:spLocks noGrp="1"/>
          </p:cNvSpPr>
          <p:nvPr>
            <p:ph idx="1"/>
          </p:nvPr>
        </p:nvSpPr>
        <p:spPr>
          <a:xfrm>
            <a:off x="457200" y="1295400"/>
            <a:ext cx="8229600" cy="4983162"/>
          </a:xfrm>
        </p:spPr>
        <p:txBody>
          <a:bodyPr>
            <a:normAutofit/>
          </a:bodyPr>
          <a:lstStyle/>
          <a:p>
            <a:pPr marL="0" indent="0">
              <a:lnSpc>
                <a:spcPct val="107000"/>
              </a:lnSpc>
              <a:spcAft>
                <a:spcPts val="800"/>
              </a:spcAft>
              <a:buNone/>
            </a:pPr>
            <a:r>
              <a:rPr lang="en-US" sz="2000" b="1">
                <a:ea typeface="Calibri" panose="020F0502020204030204" pitchFamily="34" charset="0"/>
                <a:cs typeface="Times New Roman" panose="02020603050405020304" pitchFamily="18" charset="0"/>
              </a:rPr>
              <a:t>Nhũ ảnh</a:t>
            </a:r>
            <a:endParaRPr lang="en-US" sz="2000" b="1">
              <a:effectLst/>
              <a:ea typeface="Calibri" panose="020F0502020204030204" pitchFamily="34" charset="0"/>
              <a:cs typeface="Times New Roman" panose="02020603050405020304" pitchFamily="18" charset="0"/>
            </a:endParaRPr>
          </a:p>
        </p:txBody>
      </p:sp>
      <p:pic>
        <p:nvPicPr>
          <p:cNvPr id="6" name="Hình ảnh 5" descr="Ảnh có chứa văn bản, màn hình&#10;&#10;Mô tả được tạo tự động">
            <a:extLst>
              <a:ext uri="{FF2B5EF4-FFF2-40B4-BE49-F238E27FC236}">
                <a16:creationId xmlns:a16="http://schemas.microsoft.com/office/drawing/2014/main" id="{3DCDF2E7-0A0C-4337-B847-0948DD0ADB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33" r="833" b="8449"/>
          <a:stretch/>
        </p:blipFill>
        <p:spPr>
          <a:xfrm>
            <a:off x="285750" y="1743741"/>
            <a:ext cx="8572500" cy="5071162"/>
          </a:xfrm>
          <a:prstGeom prst="rect">
            <a:avLst/>
          </a:prstGeom>
        </p:spPr>
      </p:pic>
    </p:spTree>
    <p:extLst>
      <p:ext uri="{BB962C8B-B14F-4D97-AF65-F5344CB8AC3E}">
        <p14:creationId xmlns:p14="http://schemas.microsoft.com/office/powerpoint/2010/main" val="1218594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F54DC2-8ABC-41BC-A25E-7E97804355CC}"/>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87CB3F88-730B-4196-8FBB-5D4FCF0AD59D}"/>
              </a:ext>
            </a:extLst>
          </p:cNvPr>
          <p:cNvSpPr>
            <a:spLocks noGrp="1"/>
          </p:cNvSpPr>
          <p:nvPr>
            <p:ph idx="1"/>
          </p:nvPr>
        </p:nvSpPr>
        <p:spPr>
          <a:xfrm>
            <a:off x="457200" y="1600200"/>
            <a:ext cx="8229600" cy="4983162"/>
          </a:xfrm>
        </p:spPr>
        <p:txBody>
          <a:bodyPr>
            <a:normAutofit fontScale="77500" lnSpcReduction="20000"/>
          </a:bodyPr>
          <a:lstStyle/>
          <a:p>
            <a:pPr marL="0" indent="0">
              <a:lnSpc>
                <a:spcPct val="107000"/>
              </a:lnSpc>
              <a:spcAft>
                <a:spcPts val="800"/>
              </a:spcAft>
              <a:buNone/>
            </a:pPr>
            <a:r>
              <a:rPr lang="en-US" sz="2400" b="1">
                <a:ea typeface="Calibri" panose="020F0502020204030204" pitchFamily="34" charset="0"/>
                <a:cs typeface="Times New Roman" panose="02020603050405020304" pitchFamily="18" charset="0"/>
              </a:rPr>
              <a:t>Nhũ ảnh</a:t>
            </a:r>
            <a:endParaRPr lang="en-US" sz="2400" b="1">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a:effectLst/>
                <a:ea typeface="Calibri" panose="020F0502020204030204" pitchFamily="34" charset="0"/>
                <a:cs typeface="Times New Roman" panose="02020603050405020304" pitchFamily="18" charset="0"/>
              </a:rPr>
              <a:t>Mô sợi tuyến 2 bên dày, thoái triển kiểu: D</a:t>
            </a:r>
          </a:p>
          <a:p>
            <a:pPr marL="342900" lvl="0" indent="-342900">
              <a:lnSpc>
                <a:spcPct val="107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Hạch nách P: viêm</a:t>
            </a:r>
          </a:p>
          <a:p>
            <a:pPr marL="342900" lvl="0" indent="-342900">
              <a:lnSpc>
                <a:spcPct val="107000"/>
              </a:lnSpc>
              <a:spcAft>
                <a:spcPts val="800"/>
              </a:spcAft>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Hạch nách T: viêm</a:t>
            </a:r>
          </a:p>
          <a:p>
            <a:pPr marL="0" indent="0">
              <a:lnSpc>
                <a:spcPct val="107000"/>
              </a:lnSpc>
              <a:spcAft>
                <a:spcPts val="800"/>
              </a:spcAft>
              <a:buNone/>
            </a:pPr>
            <a:r>
              <a:rPr lang="en-US" sz="2400">
                <a:effectLst/>
                <a:ea typeface="Calibri" panose="020F0502020204030204" pitchFamily="34" charset="0"/>
                <a:cs typeface="Times New Roman" panose="02020603050405020304" pitchFamily="18" charset="0"/>
              </a:rPr>
              <a:t>Mô tuyến vú dày đặc hạn chế đánh giá dạng khối do bị che phủ nhiều</a:t>
            </a:r>
          </a:p>
          <a:p>
            <a:pPr marL="0" indent="0">
              <a:lnSpc>
                <a:spcPct val="107000"/>
              </a:lnSpc>
              <a:spcAft>
                <a:spcPts val="800"/>
              </a:spcAft>
              <a:buNone/>
            </a:pPr>
            <a:r>
              <a:rPr lang="en-US" sz="2400">
                <a:effectLst/>
                <a:ea typeface="Calibri" panose="020F0502020204030204" pitchFamily="34" charset="0"/>
                <a:cs typeface="Times New Roman" panose="02020603050405020304" pitchFamily="18" charset="0"/>
              </a:rPr>
              <a:t>Vú phải: khung ¼ dưới ngoài, khoảng 8h cách núm vú 6 – 7 cm có khối đậm độ bằng mô tuyến, bờ đa cung không đều, không rõ góc hoặc gai, không rõ ảnh xâm nhiễm với mô xung quanh, không vôi bên trong, kích thước #17x17mm</a:t>
            </a:r>
          </a:p>
          <a:p>
            <a:pPr marL="0" indent="0">
              <a:lnSpc>
                <a:spcPct val="107000"/>
              </a:lnSpc>
              <a:spcAft>
                <a:spcPts val="800"/>
              </a:spcAft>
              <a:buNone/>
            </a:pPr>
            <a:r>
              <a:rPr lang="en-US" sz="2400">
                <a:effectLst/>
                <a:ea typeface="Calibri" panose="020F0502020204030204" pitchFamily="34" charset="0"/>
                <a:cs typeface="Times New Roman" panose="02020603050405020304" pitchFamily="18" charset="0"/>
              </a:rPr>
              <a:t>Không thấy xáo trộn, không vi vôi hóa nghi ngờ trên phim 2 bên</a:t>
            </a:r>
          </a:p>
          <a:p>
            <a:pPr marL="0" indent="0">
              <a:lnSpc>
                <a:spcPct val="107000"/>
              </a:lnSpc>
              <a:spcAft>
                <a:spcPts val="800"/>
              </a:spcAft>
              <a:buNone/>
            </a:pPr>
            <a:r>
              <a:rPr lang="en-US" sz="2400" b="1" u="sng">
                <a:effectLst/>
                <a:ea typeface="Calibri" panose="020F0502020204030204" pitchFamily="34" charset="0"/>
                <a:cs typeface="Times New Roman" panose="02020603050405020304" pitchFamily="18" charset="0"/>
              </a:rPr>
              <a:t>Kết luận: </a:t>
            </a:r>
            <a:endParaRPr lang="en-US" sz="240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a:effectLst/>
                <a:ea typeface="Calibri" panose="020F0502020204030204" pitchFamily="34" charset="0"/>
                <a:cs typeface="Times New Roman" panose="02020603050405020304" pitchFamily="18" charset="0"/>
              </a:rPr>
              <a:t>Vú phải: BI-RADS 4A (khối bờ đa cung, không thấy rõ ảnh xâm nhiễm)</a:t>
            </a:r>
            <a:br>
              <a:rPr lang="en-US" sz="2400" b="1">
                <a:effectLst/>
                <a:ea typeface="Calibri" panose="020F0502020204030204" pitchFamily="34" charset="0"/>
                <a:cs typeface="Times New Roman" panose="02020603050405020304" pitchFamily="18" charset="0"/>
              </a:rPr>
            </a:br>
            <a:r>
              <a:rPr lang="en-US" sz="2400" b="1">
                <a:effectLst/>
                <a:ea typeface="Calibri" panose="020F0502020204030204" pitchFamily="34" charset="0"/>
                <a:cs typeface="Times New Roman" panose="02020603050405020304" pitchFamily="18" charset="0"/>
              </a:rPr>
              <a:t>Vú trái: BI-RADS 1</a:t>
            </a:r>
            <a:endParaRPr lang="en-US" sz="2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178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977D7E-8546-433D-A8B4-79411C13A13B}"/>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0EC0DE42-9B40-4FCA-B296-3A2DB1DF7CD9}"/>
              </a:ext>
            </a:extLst>
          </p:cNvPr>
          <p:cNvSpPr>
            <a:spLocks noGrp="1"/>
          </p:cNvSpPr>
          <p:nvPr>
            <p:ph idx="1"/>
          </p:nvPr>
        </p:nvSpPr>
        <p:spPr>
          <a:xfrm>
            <a:off x="457200" y="1600200"/>
            <a:ext cx="8382000" cy="4983162"/>
          </a:xfrm>
        </p:spPr>
        <p:txBody>
          <a:bodyPr>
            <a:noAutofit/>
          </a:bodyPr>
          <a:lstStyle/>
          <a:p>
            <a:pPr marL="0" indent="0" algn="just">
              <a:lnSpc>
                <a:spcPct val="115000"/>
              </a:lnSpc>
              <a:spcAft>
                <a:spcPts val="1000"/>
              </a:spcAft>
              <a:buNone/>
            </a:pPr>
            <a:r>
              <a:rPr lang="en-US" sz="2400" b="1">
                <a:effectLst/>
                <a:ea typeface="Calibri" panose="020F0502020204030204" pitchFamily="34" charset="0"/>
                <a:cs typeface="Times New Roman" panose="02020603050405020304" pitchFamily="18" charset="0"/>
              </a:rPr>
              <a:t>Siêu âm vú (20/4/2021):</a:t>
            </a:r>
            <a:endParaRPr lang="en-US" sz="240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2400">
                <a:effectLst/>
                <a:ea typeface="Calibri" panose="020F0502020204030204" pitchFamily="34" charset="0"/>
                <a:cs typeface="Times New Roman" panose="02020603050405020304" pitchFamily="18" charset="0"/>
              </a:rPr>
              <a:t>Tuyến vú phải:</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Lớp da và dưới da bình thường</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Cấu trúc mô tuyến vú: vị trí 7-8h, cách núm vú # 4cm có cấu trúc echo kém kích thước # 12x17mm, bờ không đều, giới hạn tương đối rõ, vài nốt vôi hóa nhỏ bên trong</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Các ống tuyến không giãn</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Lớp cân nông và sâu nguyên vẹn</a:t>
            </a:r>
          </a:p>
          <a:p>
            <a:pPr marL="342900" lvl="0" indent="-342900" algn="just">
              <a:lnSpc>
                <a:spcPct val="115000"/>
              </a:lnSpc>
              <a:spcAft>
                <a:spcPts val="1000"/>
              </a:spcAft>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Không thấy hạch bất thường vùng nách</a:t>
            </a:r>
          </a:p>
          <a:p>
            <a:endParaRPr lang="en-US" sz="2400"/>
          </a:p>
        </p:txBody>
      </p:sp>
    </p:spTree>
    <p:extLst>
      <p:ext uri="{BB962C8B-B14F-4D97-AF65-F5344CB8AC3E}">
        <p14:creationId xmlns:p14="http://schemas.microsoft.com/office/powerpoint/2010/main" val="268453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II. LÍ DO </a:t>
            </a:r>
            <a:r>
              <a:rPr lang="en-US">
                <a:cs typeface="Times New Roman" pitchFamily="18" charset="0"/>
              </a:rPr>
              <a:t>NHẬP VIỆN</a:t>
            </a:r>
            <a:endParaRPr lang="en-US" dirty="0">
              <a:cs typeface="Times New Roman" pitchFamily="18" charset="0"/>
            </a:endParaRPr>
          </a:p>
        </p:txBody>
      </p:sp>
      <p:sp>
        <p:nvSpPr>
          <p:cNvPr id="3" name="Content Placeholder 2">
            <a:extLst>
              <a:ext uri="{FF2B5EF4-FFF2-40B4-BE49-F238E27FC236}">
                <a16:creationId xmlns:a16="http://schemas.microsoft.com/office/drawing/2014/main" id="{9439047D-ED09-413B-9356-63F2CEE14C7E}"/>
              </a:ext>
            </a:extLst>
          </p:cNvPr>
          <p:cNvSpPr>
            <a:spLocks noGrp="1"/>
          </p:cNvSpPr>
          <p:nvPr>
            <p:ph idx="1"/>
          </p:nvPr>
        </p:nvSpPr>
        <p:spPr>
          <a:xfrm>
            <a:off x="990600" y="1600200"/>
            <a:ext cx="7696200" cy="4525963"/>
          </a:xfrm>
        </p:spPr>
        <p:txBody>
          <a:bodyPr>
            <a:normAutofit/>
          </a:bodyPr>
          <a:lstStyle/>
          <a:p>
            <a:pPr marL="0" indent="0">
              <a:buNone/>
            </a:pPr>
            <a:r>
              <a:rPr lang="en-US" sz="3600" dirty="0">
                <a:cs typeface="Times New Roman" pitchFamily="18" charset="0"/>
              </a:rPr>
              <a:t>Tự sờ thấy một bướu vú bên phải</a:t>
            </a:r>
            <a:endParaRPr lang="en-US" sz="3600" dirty="0"/>
          </a:p>
        </p:txBody>
      </p:sp>
    </p:spTree>
    <p:extLst>
      <p:ext uri="{BB962C8B-B14F-4D97-AF65-F5344CB8AC3E}">
        <p14:creationId xmlns:p14="http://schemas.microsoft.com/office/powerpoint/2010/main" val="85192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p:txBody>
          <a:bodyPr>
            <a:normAutofit/>
          </a:bodyPr>
          <a:lstStyle/>
          <a:p>
            <a:pPr algn="just">
              <a:lnSpc>
                <a:spcPct val="115000"/>
              </a:lnSpc>
              <a:spcAft>
                <a:spcPts val="1000"/>
              </a:spcAft>
            </a:pPr>
            <a:r>
              <a:rPr lang="en-US" sz="2400">
                <a:effectLst/>
                <a:ea typeface="Calibri" panose="020F0502020204030204" pitchFamily="34" charset="0"/>
                <a:cs typeface="Times New Roman" panose="02020603050405020304" pitchFamily="18" charset="0"/>
              </a:rPr>
              <a:t>Tuyến vú trái:</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Lớp da và dưới da bình thường</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Cấu trúc mô tuyến vú và mô mỡ bình thường</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Các ống tuyến không giãn</a:t>
            </a:r>
          </a:p>
          <a:p>
            <a:pPr marL="342900" lvl="0" indent="-342900" algn="just">
              <a:lnSpc>
                <a:spcPct val="115000"/>
              </a:lnSpc>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Lớp cân nông và sâu nguyên vẹn</a:t>
            </a:r>
          </a:p>
          <a:p>
            <a:pPr marL="342900" lvl="0" indent="-342900" algn="just">
              <a:lnSpc>
                <a:spcPct val="115000"/>
              </a:lnSpc>
              <a:spcAft>
                <a:spcPts val="1000"/>
              </a:spcAft>
              <a:buFont typeface="Times New Roman" panose="02020603050405020304" pitchFamily="18" charset="0"/>
              <a:buChar char="-"/>
            </a:pPr>
            <a:r>
              <a:rPr lang="en-US" sz="2400">
                <a:effectLst/>
                <a:ea typeface="Calibri" panose="020F0502020204030204" pitchFamily="34" charset="0"/>
                <a:cs typeface="Times New Roman" panose="02020603050405020304" pitchFamily="18" charset="0"/>
              </a:rPr>
              <a:t>Không thấy hạch bất thường vùng nách</a:t>
            </a:r>
          </a:p>
          <a:p>
            <a:pPr marL="0" lvl="0" indent="0" algn="just">
              <a:lnSpc>
                <a:spcPct val="115000"/>
              </a:lnSpc>
              <a:spcAft>
                <a:spcPts val="1000"/>
              </a:spcAft>
              <a:buNone/>
            </a:pPr>
            <a:r>
              <a:rPr lang="en-US" sz="2400" b="1" u="sng">
                <a:effectLst/>
                <a:ea typeface="Calibri" panose="020F0502020204030204" pitchFamily="34" charset="0"/>
                <a:cs typeface="Times New Roman" panose="02020603050405020304" pitchFamily="18" charset="0"/>
              </a:rPr>
              <a:t>Kết luận:</a:t>
            </a:r>
            <a:r>
              <a:rPr lang="en-US" sz="2400" b="1">
                <a:effectLst/>
                <a:ea typeface="Calibri" panose="020F0502020204030204" pitchFamily="34" charset="0"/>
                <a:cs typeface="Times New Roman" panose="02020603050405020304" pitchFamily="18" charset="0"/>
              </a:rPr>
              <a:t> Cấu trúc echo kém vú (P) (BI-RADS IV)</a:t>
            </a:r>
          </a:p>
          <a:p>
            <a:endParaRPr lang="en-US" sz="2400"/>
          </a:p>
        </p:txBody>
      </p:sp>
    </p:spTree>
    <p:extLst>
      <p:ext uri="{BB962C8B-B14F-4D97-AF65-F5344CB8AC3E}">
        <p14:creationId xmlns:p14="http://schemas.microsoft.com/office/powerpoint/2010/main" val="684770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a:xfrm>
            <a:off x="457200" y="1295400"/>
            <a:ext cx="8229600" cy="5486400"/>
          </a:xfrm>
        </p:spPr>
        <p:txBody>
          <a:bodyPr>
            <a:normAutofit lnSpcReduction="10000"/>
          </a:bodyPr>
          <a:lstStyle/>
          <a:p>
            <a:pPr marL="0" indent="0" algn="just">
              <a:lnSpc>
                <a:spcPct val="115000"/>
              </a:lnSpc>
              <a:spcAft>
                <a:spcPts val="1000"/>
              </a:spcAft>
              <a:buNone/>
            </a:pPr>
            <a:r>
              <a:rPr lang="en-US" sz="1800" b="1">
                <a:effectLst/>
                <a:ea typeface="Calibri" panose="020F0502020204030204" pitchFamily="34" charset="0"/>
                <a:cs typeface="Times New Roman" panose="02020603050405020304" pitchFamily="18" charset="0"/>
              </a:rPr>
              <a:t>Siêu âm doppler màu mạch máu (tuyến vú – nách) (22/04/2021):</a:t>
            </a:r>
            <a:endParaRPr lang="en-US" sz="1800">
              <a:effectLs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a:effectLst/>
                <a:ea typeface="Calibri" panose="020F0502020204030204" pitchFamily="34" charset="0"/>
                <a:cs typeface="Times New Roman" panose="02020603050405020304" pitchFamily="18" charset="0"/>
              </a:rPr>
              <a:t>Mô sợi – tuyến dày trung bày, echo dày, đồng nhất, lớp mỡ dưới da dày</a:t>
            </a:r>
          </a:p>
          <a:p>
            <a:pPr marL="0" indent="0" algn="just">
              <a:lnSpc>
                <a:spcPct val="115000"/>
              </a:lnSpc>
              <a:spcAft>
                <a:spcPts val="1000"/>
              </a:spcAft>
              <a:buNone/>
            </a:pPr>
            <a:r>
              <a:rPr lang="en-US" sz="1800">
                <a:effectLst/>
                <a:ea typeface="Calibri" panose="020F0502020204030204" pitchFamily="34" charset="0"/>
                <a:cs typeface="Times New Roman" panose="02020603050405020304" pitchFamily="18" charset="0"/>
              </a:rPr>
              <a:t>Vú P: vị trí 7h cách núm vú 6cm có cấu trúc echo kém, giới hạn rõ, bờ gai, kích thước 18x13mm, nghi ngờ có vi vôi hóa bên trong, không tăng sinh mạch máu, bướu cách bề mặt da khoảng 4mm</a:t>
            </a:r>
          </a:p>
          <a:p>
            <a:pPr marL="0" indent="0" algn="just">
              <a:lnSpc>
                <a:spcPct val="115000"/>
              </a:lnSpc>
              <a:spcAft>
                <a:spcPts val="1000"/>
              </a:spcAft>
              <a:buNone/>
            </a:pPr>
            <a:r>
              <a:rPr lang="en-US" sz="1800">
                <a:effectLst/>
                <a:ea typeface="Calibri" panose="020F0502020204030204" pitchFamily="34" charset="0"/>
                <a:cs typeface="Times New Roman" panose="02020603050405020304" pitchFamily="18" charset="0"/>
              </a:rPr>
              <a:t>Vú T: không thấy bướu đặc hay nang</a:t>
            </a:r>
          </a:p>
          <a:p>
            <a:pPr marL="0" indent="0" algn="just">
              <a:lnSpc>
                <a:spcPct val="115000"/>
              </a:lnSpc>
              <a:spcAft>
                <a:spcPts val="1000"/>
              </a:spcAft>
              <a:buNone/>
            </a:pPr>
            <a:r>
              <a:rPr lang="en-US" sz="1800">
                <a:effectLst/>
                <a:ea typeface="Calibri" panose="020F0502020204030204" pitchFamily="34" charset="0"/>
                <a:cs typeface="Times New Roman" panose="02020603050405020304" pitchFamily="18" charset="0"/>
              </a:rPr>
              <a:t>Hạch nách 2 bên không thấy hạch bệnh lý</a:t>
            </a:r>
          </a:p>
          <a:p>
            <a:pPr marL="0" indent="0" algn="just">
              <a:lnSpc>
                <a:spcPct val="115000"/>
              </a:lnSpc>
              <a:spcAft>
                <a:spcPts val="1000"/>
              </a:spcAft>
              <a:buNone/>
            </a:pPr>
            <a:r>
              <a:rPr lang="en-US" sz="1800">
                <a:effectLst/>
                <a:ea typeface="Calibri" panose="020F0502020204030204" pitchFamily="34" charset="0"/>
                <a:cs typeface="Times New Roman" panose="02020603050405020304" pitchFamily="18" charset="0"/>
              </a:rPr>
              <a:t>Bó mạch nách:</a:t>
            </a:r>
          </a:p>
          <a:p>
            <a:pPr marL="342900" lvl="0" indent="-342900" algn="just">
              <a:lnSpc>
                <a:spcPct val="115000"/>
              </a:lnSpc>
              <a:buFont typeface="Times New Roman" panose="02020603050405020304" pitchFamily="18" charset="0"/>
              <a:buChar char="-"/>
            </a:pPr>
            <a:r>
              <a:rPr lang="en-US" sz="1800">
                <a:effectLst/>
                <a:ea typeface="Calibri" panose="020F0502020204030204" pitchFamily="34" charset="0"/>
                <a:cs typeface="Times New Roman" panose="02020603050405020304" pitchFamily="18" charset="0"/>
              </a:rPr>
              <a:t>Động mạch nách không thấy bất thường, phân bố mạch máu phổ động mạch</a:t>
            </a:r>
          </a:p>
          <a:p>
            <a:pPr marL="342900" lvl="0" indent="-342900" algn="just">
              <a:lnSpc>
                <a:spcPct val="115000"/>
              </a:lnSpc>
              <a:spcAft>
                <a:spcPts val="1000"/>
              </a:spcAft>
              <a:buFont typeface="Times New Roman" panose="02020603050405020304" pitchFamily="18" charset="0"/>
              <a:buChar char="-"/>
            </a:pPr>
            <a:r>
              <a:rPr lang="en-US" sz="1800">
                <a:effectLst/>
                <a:ea typeface="Calibri" panose="020F0502020204030204" pitchFamily="34" charset="0"/>
                <a:cs typeface="Times New Roman" panose="02020603050405020304" pitchFamily="18" charset="0"/>
              </a:rPr>
              <a:t>Tĩnh mạch nách không dãn, không hình ảnh bệnh lý, phân bố mạch máu phổ tĩnh mạch</a:t>
            </a:r>
          </a:p>
          <a:p>
            <a:pPr marL="0" indent="0" algn="just">
              <a:lnSpc>
                <a:spcPct val="115000"/>
              </a:lnSpc>
              <a:spcAft>
                <a:spcPts val="1000"/>
              </a:spcAft>
              <a:buNone/>
            </a:pPr>
            <a:r>
              <a:rPr lang="en-US" sz="1800" b="1" u="sng">
                <a:effectLst/>
                <a:ea typeface="Calibri" panose="020F0502020204030204" pitchFamily="34" charset="0"/>
                <a:cs typeface="Times New Roman" panose="02020603050405020304" pitchFamily="18" charset="0"/>
              </a:rPr>
              <a:t>Kết luận:</a:t>
            </a:r>
            <a:r>
              <a:rPr lang="en-US" sz="1800" b="1">
                <a:effectLst/>
                <a:ea typeface="Calibri" panose="020F0502020204030204" pitchFamily="34" charset="0"/>
                <a:cs typeface="Times New Roman" panose="02020603050405020304" pitchFamily="18" charset="0"/>
              </a:rPr>
              <a:t> Theo dõi K vú P (BIRADS- US 4C)</a:t>
            </a:r>
          </a:p>
          <a:p>
            <a:endParaRPr lang="en-US" sz="2400"/>
          </a:p>
        </p:txBody>
      </p:sp>
    </p:spTree>
    <p:extLst>
      <p:ext uri="{BB962C8B-B14F-4D97-AF65-F5344CB8AC3E}">
        <p14:creationId xmlns:p14="http://schemas.microsoft.com/office/powerpoint/2010/main" val="3467255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a:xfrm>
            <a:off x="762000" y="1752600"/>
            <a:ext cx="7696200" cy="5029200"/>
          </a:xfrm>
        </p:spPr>
        <p:txBody>
          <a:bodyPr>
            <a:normAutofit/>
          </a:bodyPr>
          <a:lstStyle/>
          <a:p>
            <a:pPr marL="0" indent="0" algn="just">
              <a:lnSpc>
                <a:spcPct val="115000"/>
              </a:lnSpc>
              <a:spcAft>
                <a:spcPts val="1000"/>
              </a:spcAft>
              <a:buNone/>
            </a:pPr>
            <a:r>
              <a:rPr lang="en-US" sz="2400" b="1">
                <a:cs typeface="Times New Roman" panose="02020603050405020304" pitchFamily="18" charset="0"/>
              </a:rPr>
              <a:t>FNA khối bướu vú (P)</a:t>
            </a:r>
            <a:r>
              <a:rPr lang="en-US" sz="2400">
                <a:cs typeface="Times New Roman" panose="02020603050405020304" pitchFamily="18" charset="0"/>
              </a:rPr>
              <a:t>: Carcinom tuyến vú</a:t>
            </a:r>
            <a:endParaRPr lang="en-US"/>
          </a:p>
        </p:txBody>
      </p:sp>
    </p:spTree>
    <p:extLst>
      <p:ext uri="{BB962C8B-B14F-4D97-AF65-F5344CB8AC3E}">
        <p14:creationId xmlns:p14="http://schemas.microsoft.com/office/powerpoint/2010/main" val="166672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977D7E-8546-433D-A8B4-79411C13A13B}"/>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0EC0DE42-9B40-4FCA-B296-3A2DB1DF7CD9}"/>
              </a:ext>
            </a:extLst>
          </p:cNvPr>
          <p:cNvSpPr>
            <a:spLocks noGrp="1"/>
          </p:cNvSpPr>
          <p:nvPr>
            <p:ph idx="1"/>
          </p:nvPr>
        </p:nvSpPr>
        <p:spPr>
          <a:xfrm>
            <a:off x="457200" y="1219200"/>
            <a:ext cx="8382000" cy="4983162"/>
          </a:xfrm>
        </p:spPr>
        <p:txBody>
          <a:bodyPr>
            <a:noAutofit/>
          </a:bodyPr>
          <a:lstStyle/>
          <a:p>
            <a:pPr marL="0" indent="0" algn="just">
              <a:lnSpc>
                <a:spcPct val="115000"/>
              </a:lnSpc>
              <a:spcAft>
                <a:spcPts val="1000"/>
              </a:spcAft>
              <a:buNone/>
            </a:pPr>
            <a:r>
              <a:rPr lang="en-US" sz="2400" b="1">
                <a:effectLst/>
                <a:ea typeface="Calibri" panose="020F0502020204030204" pitchFamily="34" charset="0"/>
                <a:cs typeface="Times New Roman" panose="02020603050405020304" pitchFamily="18" charset="0"/>
              </a:rPr>
              <a:t>Công thức máu</a:t>
            </a:r>
          </a:p>
          <a:p>
            <a:pPr marL="0" indent="0" algn="just">
              <a:lnSpc>
                <a:spcPct val="115000"/>
              </a:lnSpc>
              <a:spcAft>
                <a:spcPts val="1000"/>
              </a:spcAft>
              <a:buNone/>
            </a:pPr>
            <a:endParaRPr lang="en-US" sz="2400"/>
          </a:p>
        </p:txBody>
      </p:sp>
      <p:graphicFrame>
        <p:nvGraphicFramePr>
          <p:cNvPr id="4" name="Bảng 3">
            <a:extLst>
              <a:ext uri="{FF2B5EF4-FFF2-40B4-BE49-F238E27FC236}">
                <a16:creationId xmlns:a16="http://schemas.microsoft.com/office/drawing/2014/main" id="{A465E1D4-0F14-4C19-8BA3-62B8CDC4F2D5}"/>
              </a:ext>
            </a:extLst>
          </p:cNvPr>
          <p:cNvGraphicFramePr>
            <a:graphicFrameLocks noGrp="1"/>
          </p:cNvGraphicFramePr>
          <p:nvPr>
            <p:extLst>
              <p:ext uri="{D42A27DB-BD31-4B8C-83A1-F6EECF244321}">
                <p14:modId xmlns:p14="http://schemas.microsoft.com/office/powerpoint/2010/main" val="2392768567"/>
              </p:ext>
            </p:extLst>
          </p:nvPr>
        </p:nvGraphicFramePr>
        <p:xfrm>
          <a:off x="457200" y="1676400"/>
          <a:ext cx="5562599" cy="4986147"/>
        </p:xfrm>
        <a:graphic>
          <a:graphicData uri="http://schemas.openxmlformats.org/drawingml/2006/table">
            <a:tbl>
              <a:tblPr firstRow="1" firstCol="1" bandRow="1">
                <a:tableStyleId>{5940675A-B579-460E-94D1-54222C63F5DA}</a:tableStyleId>
              </a:tblPr>
              <a:tblGrid>
                <a:gridCol w="1853803">
                  <a:extLst>
                    <a:ext uri="{9D8B030D-6E8A-4147-A177-3AD203B41FA5}">
                      <a16:colId xmlns:a16="http://schemas.microsoft.com/office/drawing/2014/main" val="2239964292"/>
                    </a:ext>
                  </a:extLst>
                </a:gridCol>
                <a:gridCol w="1854398">
                  <a:extLst>
                    <a:ext uri="{9D8B030D-6E8A-4147-A177-3AD203B41FA5}">
                      <a16:colId xmlns:a16="http://schemas.microsoft.com/office/drawing/2014/main" val="1197686964"/>
                    </a:ext>
                  </a:extLst>
                </a:gridCol>
                <a:gridCol w="1854398">
                  <a:extLst>
                    <a:ext uri="{9D8B030D-6E8A-4147-A177-3AD203B41FA5}">
                      <a16:colId xmlns:a16="http://schemas.microsoft.com/office/drawing/2014/main" val="685297762"/>
                    </a:ext>
                  </a:extLst>
                </a:gridCol>
              </a:tblGrid>
              <a:tr h="208722">
                <a:tc>
                  <a:txBody>
                    <a:bodyPr/>
                    <a:lstStyle/>
                    <a:p>
                      <a:pPr>
                        <a:lnSpc>
                          <a:spcPct val="107000"/>
                        </a:lnSpc>
                        <a:spcAft>
                          <a:spcPts val="800"/>
                        </a:spcAft>
                      </a:pPr>
                      <a:r>
                        <a:rPr lang="en-US" sz="1400">
                          <a:effectLst/>
                        </a:rPr>
                        <a:t>Tên xét nghiệm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Kết quả</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Khoảng tham chiếu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6149985"/>
                  </a:ext>
                </a:extLst>
              </a:tr>
              <a:tr h="208722">
                <a:tc>
                  <a:txBody>
                    <a:bodyPr/>
                    <a:lstStyle/>
                    <a:p>
                      <a:pPr>
                        <a:lnSpc>
                          <a:spcPct val="107000"/>
                        </a:lnSpc>
                        <a:spcAft>
                          <a:spcPts val="800"/>
                        </a:spcAft>
                      </a:pPr>
                      <a:r>
                        <a:rPr lang="en-US" sz="1400">
                          <a:effectLst/>
                        </a:rPr>
                        <a:t>Bạch cầu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13.09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3.5 – 10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2099718"/>
                  </a:ext>
                </a:extLst>
              </a:tr>
              <a:tr h="208722">
                <a:tc>
                  <a:txBody>
                    <a:bodyPr/>
                    <a:lstStyle/>
                    <a:p>
                      <a:pPr>
                        <a:lnSpc>
                          <a:spcPct val="107000"/>
                        </a:lnSpc>
                        <a:spcAft>
                          <a:spcPts val="800"/>
                        </a:spcAft>
                      </a:pPr>
                      <a:r>
                        <a:rPr lang="en-US" sz="1400">
                          <a:effectLst/>
                        </a:rPr>
                        <a:t>%NEU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69.0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55 – 80 %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9731424"/>
                  </a:ext>
                </a:extLst>
              </a:tr>
              <a:tr h="208722">
                <a:tc>
                  <a:txBody>
                    <a:bodyPr/>
                    <a:lstStyle/>
                    <a:p>
                      <a:pPr>
                        <a:lnSpc>
                          <a:spcPct val="107000"/>
                        </a:lnSpc>
                        <a:spcAft>
                          <a:spcPts val="800"/>
                        </a:spcAft>
                      </a:pPr>
                      <a:r>
                        <a:rPr lang="en-US" sz="1400">
                          <a:effectLst/>
                        </a:rPr>
                        <a:t>#NEU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2.8 – 7.5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114620"/>
                  </a:ext>
                </a:extLst>
              </a:tr>
              <a:tr h="208722">
                <a:tc>
                  <a:txBody>
                    <a:bodyPr/>
                    <a:lstStyle/>
                    <a:p>
                      <a:pPr>
                        <a:lnSpc>
                          <a:spcPct val="107000"/>
                        </a:lnSpc>
                        <a:spcAft>
                          <a:spcPts val="800"/>
                        </a:spcAft>
                      </a:pPr>
                      <a:r>
                        <a:rPr lang="en-US" sz="1400">
                          <a:effectLst/>
                        </a:rPr>
                        <a:t>%LYM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25.1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17 – 48 %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1783263"/>
                  </a:ext>
                </a:extLst>
              </a:tr>
              <a:tr h="208722">
                <a:tc>
                  <a:txBody>
                    <a:bodyPr/>
                    <a:lstStyle/>
                    <a:p>
                      <a:pPr>
                        <a:lnSpc>
                          <a:spcPct val="107000"/>
                        </a:lnSpc>
                        <a:spcAft>
                          <a:spcPts val="800"/>
                        </a:spcAft>
                      </a:pPr>
                      <a:r>
                        <a:rPr lang="en-US" sz="1400">
                          <a:effectLst/>
                        </a:rPr>
                        <a:t>#LYM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1.2 – 3.2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232685"/>
                  </a:ext>
                </a:extLst>
              </a:tr>
              <a:tr h="208722">
                <a:tc>
                  <a:txBody>
                    <a:bodyPr/>
                    <a:lstStyle/>
                    <a:p>
                      <a:pPr>
                        <a:lnSpc>
                          <a:spcPct val="107000"/>
                        </a:lnSpc>
                        <a:spcAft>
                          <a:spcPts val="800"/>
                        </a:spcAft>
                      </a:pPr>
                      <a:r>
                        <a:rPr lang="en-US" sz="1400">
                          <a:effectLst/>
                        </a:rPr>
                        <a:t>%MONO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 – 10 %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22164"/>
                  </a:ext>
                </a:extLst>
              </a:tr>
              <a:tr h="208722">
                <a:tc>
                  <a:txBody>
                    <a:bodyPr/>
                    <a:lstStyle/>
                    <a:p>
                      <a:pPr>
                        <a:lnSpc>
                          <a:spcPct val="107000"/>
                        </a:lnSpc>
                        <a:spcAft>
                          <a:spcPts val="800"/>
                        </a:spcAft>
                      </a:pPr>
                      <a:r>
                        <a:rPr lang="en-US" sz="1400">
                          <a:effectLst/>
                        </a:rPr>
                        <a:t>#MONO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0.1 – 0.3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0816696"/>
                  </a:ext>
                </a:extLst>
              </a:tr>
              <a:tr h="208722">
                <a:tc>
                  <a:txBody>
                    <a:bodyPr/>
                    <a:lstStyle/>
                    <a:p>
                      <a:pPr>
                        <a:lnSpc>
                          <a:spcPct val="107000"/>
                        </a:lnSpc>
                        <a:spcAft>
                          <a:spcPts val="800"/>
                        </a:spcAft>
                      </a:pPr>
                      <a:r>
                        <a:rPr lang="en-US" sz="1400">
                          <a:effectLst/>
                        </a:rPr>
                        <a:t>%EOS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 – 7.0 %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1490612"/>
                  </a:ext>
                </a:extLst>
              </a:tr>
              <a:tr h="208722">
                <a:tc>
                  <a:txBody>
                    <a:bodyPr/>
                    <a:lstStyle/>
                    <a:p>
                      <a:pPr>
                        <a:lnSpc>
                          <a:spcPct val="107000"/>
                        </a:lnSpc>
                        <a:spcAft>
                          <a:spcPts val="800"/>
                        </a:spcAft>
                      </a:pPr>
                      <a:r>
                        <a:rPr lang="en-US" sz="1400">
                          <a:effectLst/>
                        </a:rPr>
                        <a:t>#EOS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0.1 – 0.4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200706"/>
                  </a:ext>
                </a:extLst>
              </a:tr>
              <a:tr h="208722">
                <a:tc>
                  <a:txBody>
                    <a:bodyPr/>
                    <a:lstStyle/>
                    <a:p>
                      <a:pPr>
                        <a:lnSpc>
                          <a:spcPct val="107000"/>
                        </a:lnSpc>
                        <a:spcAft>
                          <a:spcPts val="800"/>
                        </a:spcAft>
                      </a:pPr>
                      <a:r>
                        <a:rPr lang="en-US" sz="1400">
                          <a:effectLst/>
                        </a:rPr>
                        <a:t>%BASO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 – 2.5 %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390552"/>
                  </a:ext>
                </a:extLst>
              </a:tr>
              <a:tr h="208722">
                <a:tc>
                  <a:txBody>
                    <a:bodyPr/>
                    <a:lstStyle/>
                    <a:p>
                      <a:pPr>
                        <a:lnSpc>
                          <a:spcPct val="107000"/>
                        </a:lnSpc>
                        <a:spcAft>
                          <a:spcPts val="800"/>
                        </a:spcAft>
                      </a:pPr>
                      <a:r>
                        <a:rPr lang="en-US" sz="1400">
                          <a:effectLst/>
                        </a:rPr>
                        <a:t>#BASO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 – 0.1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6183336"/>
                  </a:ext>
                </a:extLst>
              </a:tr>
              <a:tr h="208722">
                <a:tc>
                  <a:txBody>
                    <a:bodyPr/>
                    <a:lstStyle/>
                    <a:p>
                      <a:pPr>
                        <a:lnSpc>
                          <a:spcPct val="107000"/>
                        </a:lnSpc>
                        <a:spcAft>
                          <a:spcPts val="800"/>
                        </a:spcAft>
                      </a:pPr>
                      <a:r>
                        <a:rPr lang="en-US" sz="1400">
                          <a:effectLst/>
                        </a:rPr>
                        <a:t>Hồng cầu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4.39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3.4 – 5.8 x 10</a:t>
                      </a:r>
                      <a:r>
                        <a:rPr lang="en-US" sz="1400" baseline="30000">
                          <a:effectLst/>
                        </a:rPr>
                        <a:t>6</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624204"/>
                  </a:ext>
                </a:extLst>
              </a:tr>
              <a:tr h="208722">
                <a:tc>
                  <a:txBody>
                    <a:bodyPr/>
                    <a:lstStyle/>
                    <a:p>
                      <a:pPr>
                        <a:lnSpc>
                          <a:spcPct val="107000"/>
                        </a:lnSpc>
                        <a:spcAft>
                          <a:spcPts val="800"/>
                        </a:spcAft>
                      </a:pPr>
                      <a:r>
                        <a:rPr lang="en-US" sz="1400">
                          <a:effectLst/>
                        </a:rPr>
                        <a:t>HGB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11 – 16.5 g/dL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5373739"/>
                  </a:ext>
                </a:extLst>
              </a:tr>
              <a:tr h="208722">
                <a:tc>
                  <a:txBody>
                    <a:bodyPr/>
                    <a:lstStyle/>
                    <a:p>
                      <a:pPr>
                        <a:lnSpc>
                          <a:spcPct val="107000"/>
                        </a:lnSpc>
                        <a:spcAft>
                          <a:spcPts val="800"/>
                        </a:spcAft>
                      </a:pPr>
                      <a:r>
                        <a:rPr lang="en-US" sz="1400">
                          <a:effectLst/>
                        </a:rPr>
                        <a:t>HCT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33 – 50 %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754578"/>
                  </a:ext>
                </a:extLst>
              </a:tr>
              <a:tr h="208722">
                <a:tc>
                  <a:txBody>
                    <a:bodyPr/>
                    <a:lstStyle/>
                    <a:p>
                      <a:pPr>
                        <a:lnSpc>
                          <a:spcPct val="107000"/>
                        </a:lnSpc>
                        <a:spcAft>
                          <a:spcPts val="800"/>
                        </a:spcAft>
                      </a:pPr>
                      <a:r>
                        <a:rPr lang="en-US" sz="1400">
                          <a:effectLst/>
                        </a:rPr>
                        <a:t>MCV</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80 – 97 um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5139522"/>
                  </a:ext>
                </a:extLst>
              </a:tr>
              <a:tr h="208722">
                <a:tc>
                  <a:txBody>
                    <a:bodyPr/>
                    <a:lstStyle/>
                    <a:p>
                      <a:pPr>
                        <a:lnSpc>
                          <a:spcPct val="107000"/>
                        </a:lnSpc>
                        <a:spcAft>
                          <a:spcPts val="800"/>
                        </a:spcAft>
                      </a:pPr>
                      <a:r>
                        <a:rPr lang="en-US" sz="1400">
                          <a:effectLst/>
                        </a:rPr>
                        <a:t>MCH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29.2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26.5 – 33.5 pg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982282"/>
                  </a:ext>
                </a:extLst>
              </a:tr>
              <a:tr h="208722">
                <a:tc>
                  <a:txBody>
                    <a:bodyPr/>
                    <a:lstStyle/>
                    <a:p>
                      <a:pPr>
                        <a:lnSpc>
                          <a:spcPct val="107000"/>
                        </a:lnSpc>
                        <a:spcAft>
                          <a:spcPts val="800"/>
                        </a:spcAft>
                      </a:pPr>
                      <a:r>
                        <a:rPr lang="en-US" sz="1400">
                          <a:effectLst/>
                        </a:rPr>
                        <a:t>MCHC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30 – 35 g/dL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3134248"/>
                  </a:ext>
                </a:extLst>
              </a:tr>
              <a:tr h="208722">
                <a:tc>
                  <a:txBody>
                    <a:bodyPr/>
                    <a:lstStyle/>
                    <a:p>
                      <a:pPr>
                        <a:lnSpc>
                          <a:spcPct val="107000"/>
                        </a:lnSpc>
                        <a:spcAft>
                          <a:spcPts val="800"/>
                        </a:spcAft>
                      </a:pPr>
                      <a:r>
                        <a:rPr lang="en-US" sz="1400">
                          <a:effectLst/>
                        </a:rPr>
                        <a:t>RDW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10 – 15 %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120725"/>
                  </a:ext>
                </a:extLst>
              </a:tr>
              <a:tr h="208722">
                <a:tc>
                  <a:txBody>
                    <a:bodyPr/>
                    <a:lstStyle/>
                    <a:p>
                      <a:pPr>
                        <a:lnSpc>
                          <a:spcPct val="107000"/>
                        </a:lnSpc>
                        <a:spcAft>
                          <a:spcPts val="800"/>
                        </a:spcAft>
                      </a:pPr>
                      <a:r>
                        <a:rPr lang="en-US" sz="1400">
                          <a:effectLst/>
                        </a:rPr>
                        <a:t>Tiểu cầu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322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150 – 450 x 10</a:t>
                      </a:r>
                      <a:r>
                        <a:rPr lang="en-US" sz="1400" baseline="30000">
                          <a:effectLst/>
                        </a:rPr>
                        <a:t>3</a:t>
                      </a:r>
                      <a:r>
                        <a:rPr lang="en-US" sz="1400">
                          <a:effectLst/>
                        </a:rPr>
                        <a:t>/mm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8469128"/>
                  </a:ext>
                </a:extLst>
              </a:tr>
              <a:tr h="208722">
                <a:tc>
                  <a:txBody>
                    <a:bodyPr/>
                    <a:lstStyle/>
                    <a:p>
                      <a:pPr>
                        <a:lnSpc>
                          <a:spcPct val="107000"/>
                        </a:lnSpc>
                        <a:spcAft>
                          <a:spcPts val="800"/>
                        </a:spcAft>
                      </a:pPr>
                      <a:r>
                        <a:rPr lang="en-US" sz="1400">
                          <a:effectLst/>
                        </a:rPr>
                        <a:t>MPV</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6.5 – 11 um</a:t>
                      </a:r>
                      <a:r>
                        <a:rPr lang="en-US" sz="1400" baseline="30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308296"/>
                  </a:ext>
                </a:extLst>
              </a:tr>
              <a:tr h="208722">
                <a:tc>
                  <a:txBody>
                    <a:bodyPr/>
                    <a:lstStyle/>
                    <a:p>
                      <a:pPr>
                        <a:lnSpc>
                          <a:spcPct val="107000"/>
                        </a:lnSpc>
                        <a:spcAft>
                          <a:spcPts val="800"/>
                        </a:spcAft>
                      </a:pPr>
                      <a:r>
                        <a:rPr lang="en-US" sz="1400">
                          <a:effectLst/>
                        </a:rPr>
                        <a:t>PCT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0.19 – 0.39 %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095116"/>
                  </a:ext>
                </a:extLst>
              </a:tr>
              <a:tr h="208722">
                <a:tc>
                  <a:txBody>
                    <a:bodyPr/>
                    <a:lstStyle/>
                    <a:p>
                      <a:pPr>
                        <a:lnSpc>
                          <a:spcPct val="107000"/>
                        </a:lnSpc>
                        <a:spcAft>
                          <a:spcPts val="800"/>
                        </a:spcAft>
                      </a:pPr>
                      <a:r>
                        <a:rPr lang="en-US" sz="1400">
                          <a:effectLst/>
                        </a:rPr>
                        <a:t>PDW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9.6 – 15.2 fL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285671"/>
                  </a:ext>
                </a:extLst>
              </a:tr>
            </a:tbl>
          </a:graphicData>
        </a:graphic>
      </p:graphicFrame>
      <p:sp>
        <p:nvSpPr>
          <p:cNvPr id="5" name="Chỗ dành sẵn cho Nội dung 2">
            <a:extLst>
              <a:ext uri="{FF2B5EF4-FFF2-40B4-BE49-F238E27FC236}">
                <a16:creationId xmlns:a16="http://schemas.microsoft.com/office/drawing/2014/main" id="{3613411A-ED2F-4DA8-90B9-095BA7E38425}"/>
              </a:ext>
            </a:extLst>
          </p:cNvPr>
          <p:cNvSpPr txBox="1">
            <a:spLocks/>
          </p:cNvSpPr>
          <p:nvPr/>
        </p:nvSpPr>
        <p:spPr>
          <a:xfrm>
            <a:off x="6172200" y="1752600"/>
            <a:ext cx="27432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1000"/>
              </a:spcAft>
              <a:buFont typeface="Arial" pitchFamily="34" charset="0"/>
              <a:buNone/>
            </a:pPr>
            <a:r>
              <a:rPr lang="en-US" sz="2400">
                <a:cs typeface="Times New Roman" panose="02020603050405020304" pitchFamily="18" charset="0"/>
              </a:rPr>
              <a:t>Bạch cầu tăng, ưu thế Neutrophil</a:t>
            </a:r>
          </a:p>
          <a:p>
            <a:pPr marL="0" indent="0" algn="just">
              <a:lnSpc>
                <a:spcPct val="115000"/>
              </a:lnSpc>
              <a:spcAft>
                <a:spcPts val="1000"/>
              </a:spcAft>
              <a:buFont typeface="Arial" pitchFamily="34" charset="0"/>
              <a:buNone/>
            </a:pPr>
            <a:r>
              <a:rPr lang="en-US" sz="2400">
                <a:cs typeface="Times New Roman" panose="02020603050405020304" pitchFamily="18" charset="0"/>
              </a:rPr>
              <a:t>Dòng hồng cầu, tiểu cầu bình thường</a:t>
            </a:r>
            <a:endParaRPr lang="en-US"/>
          </a:p>
        </p:txBody>
      </p:sp>
    </p:spTree>
    <p:extLst>
      <p:ext uri="{BB962C8B-B14F-4D97-AF65-F5344CB8AC3E}">
        <p14:creationId xmlns:p14="http://schemas.microsoft.com/office/powerpoint/2010/main" val="4185167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p:txBody>
          <a:bodyPr>
            <a:normAutofit/>
          </a:bodyPr>
          <a:lstStyle/>
          <a:p>
            <a:pPr marL="0" indent="0">
              <a:buNone/>
            </a:pPr>
            <a:r>
              <a:rPr lang="en-US" sz="2400" b="1"/>
              <a:t>Đông máu, nhóm máu</a:t>
            </a:r>
          </a:p>
          <a:p>
            <a:pPr marL="0" indent="0">
              <a:buNone/>
            </a:pPr>
            <a:endParaRPr lang="en-US" sz="2400"/>
          </a:p>
        </p:txBody>
      </p:sp>
      <p:graphicFrame>
        <p:nvGraphicFramePr>
          <p:cNvPr id="4" name="Bảng 3">
            <a:extLst>
              <a:ext uri="{FF2B5EF4-FFF2-40B4-BE49-F238E27FC236}">
                <a16:creationId xmlns:a16="http://schemas.microsoft.com/office/drawing/2014/main" id="{E684AE3E-35FD-4283-9048-A90F86E59F30}"/>
              </a:ext>
            </a:extLst>
          </p:cNvPr>
          <p:cNvGraphicFramePr>
            <a:graphicFrameLocks noGrp="1"/>
          </p:cNvGraphicFramePr>
          <p:nvPr>
            <p:extLst>
              <p:ext uri="{D42A27DB-BD31-4B8C-83A1-F6EECF244321}">
                <p14:modId xmlns:p14="http://schemas.microsoft.com/office/powerpoint/2010/main" val="2568104426"/>
              </p:ext>
            </p:extLst>
          </p:nvPr>
        </p:nvGraphicFramePr>
        <p:xfrm>
          <a:off x="609601" y="2133601"/>
          <a:ext cx="7924798" cy="2807678"/>
        </p:xfrm>
        <a:graphic>
          <a:graphicData uri="http://schemas.openxmlformats.org/drawingml/2006/table">
            <a:tbl>
              <a:tblPr firstRow="1" firstCol="1" bandRow="1">
                <a:tableStyleId>{5940675A-B579-460E-94D1-54222C63F5DA}</a:tableStyleId>
              </a:tblPr>
              <a:tblGrid>
                <a:gridCol w="2641012">
                  <a:extLst>
                    <a:ext uri="{9D8B030D-6E8A-4147-A177-3AD203B41FA5}">
                      <a16:colId xmlns:a16="http://schemas.microsoft.com/office/drawing/2014/main" val="2599334391"/>
                    </a:ext>
                  </a:extLst>
                </a:gridCol>
                <a:gridCol w="2641893">
                  <a:extLst>
                    <a:ext uri="{9D8B030D-6E8A-4147-A177-3AD203B41FA5}">
                      <a16:colId xmlns:a16="http://schemas.microsoft.com/office/drawing/2014/main" val="3057828970"/>
                    </a:ext>
                  </a:extLst>
                </a:gridCol>
                <a:gridCol w="2641893">
                  <a:extLst>
                    <a:ext uri="{9D8B030D-6E8A-4147-A177-3AD203B41FA5}">
                      <a16:colId xmlns:a16="http://schemas.microsoft.com/office/drawing/2014/main" val="3134908136"/>
                    </a:ext>
                  </a:extLst>
                </a:gridCol>
              </a:tblGrid>
              <a:tr h="370114">
                <a:tc gridSpan="3">
                  <a:txBody>
                    <a:bodyPr/>
                    <a:lstStyle/>
                    <a:p>
                      <a:pPr>
                        <a:lnSpc>
                          <a:spcPct val="107000"/>
                        </a:lnSpc>
                        <a:spcAft>
                          <a:spcPts val="800"/>
                        </a:spcAft>
                      </a:pPr>
                      <a:r>
                        <a:rPr lang="en-US" sz="1800">
                          <a:effectLst/>
                        </a:rPr>
                        <a:t>Đông máu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5169358"/>
                  </a:ext>
                </a:extLst>
              </a:tr>
              <a:tr h="370114">
                <a:tc>
                  <a:txBody>
                    <a:bodyPr/>
                    <a:lstStyle/>
                    <a:p>
                      <a:pPr>
                        <a:lnSpc>
                          <a:spcPct val="107000"/>
                        </a:lnSpc>
                        <a:spcAft>
                          <a:spcPts val="800"/>
                        </a:spcAft>
                      </a:pPr>
                      <a:r>
                        <a:rPr lang="en-US" sz="1800">
                          <a:effectLst/>
                        </a:rPr>
                        <a:t>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&lt; 3 phút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923319"/>
                  </a:ext>
                </a:extLst>
              </a:tr>
              <a:tr h="370114">
                <a:tc>
                  <a:txBody>
                    <a:bodyPr/>
                    <a:lstStyle/>
                    <a:p>
                      <a:pPr>
                        <a:lnSpc>
                          <a:spcPct val="107000"/>
                        </a:lnSpc>
                        <a:spcAft>
                          <a:spcPts val="800"/>
                        </a:spcAft>
                      </a:pPr>
                      <a:r>
                        <a:rPr lang="en-US" sz="1800">
                          <a:effectLst/>
                        </a:rPr>
                        <a:t>TQ</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11 – 15 giây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5090513"/>
                  </a:ext>
                </a:extLst>
              </a:tr>
              <a:tr h="370114">
                <a:tc>
                  <a:txBody>
                    <a:bodyPr/>
                    <a:lstStyle/>
                    <a:p>
                      <a:pPr>
                        <a:lnSpc>
                          <a:spcPct val="107000"/>
                        </a:lnSpc>
                        <a:spcAft>
                          <a:spcPts val="800"/>
                        </a:spcAft>
                      </a:pPr>
                      <a:r>
                        <a:rPr lang="en-US" sz="1800">
                          <a:effectLst/>
                        </a:rPr>
                        <a:t>TCK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22 – 44 giây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6014313"/>
                  </a:ext>
                </a:extLst>
              </a:tr>
              <a:tr h="370114">
                <a:tc>
                  <a:txBody>
                    <a:bodyPr/>
                    <a:lstStyle/>
                    <a:p>
                      <a:pPr>
                        <a:lnSpc>
                          <a:spcPct val="107000"/>
                        </a:lnSpc>
                        <a:spcAft>
                          <a:spcPts val="800"/>
                        </a:spcAft>
                      </a:pPr>
                      <a:r>
                        <a:rPr lang="en-US" sz="1800">
                          <a:effectLst/>
                        </a:rPr>
                        <a:t>Prothrombin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&gt; 70 %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050599"/>
                  </a:ext>
                </a:extLst>
              </a:tr>
              <a:tr h="370114">
                <a:tc>
                  <a:txBody>
                    <a:bodyPr/>
                    <a:lstStyle/>
                    <a:p>
                      <a:pPr>
                        <a:lnSpc>
                          <a:spcPct val="107000"/>
                        </a:lnSpc>
                        <a:spcAft>
                          <a:spcPts val="800"/>
                        </a:spcAft>
                      </a:pPr>
                      <a:r>
                        <a:rPr lang="en-US" sz="1800">
                          <a:effectLst/>
                        </a:rPr>
                        <a:t>INR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0.8 – 1.2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334619"/>
                  </a:ext>
                </a:extLst>
              </a:tr>
              <a:tr h="370114">
                <a:tc>
                  <a:txBody>
                    <a:bodyPr/>
                    <a:lstStyle/>
                    <a:p>
                      <a:pPr>
                        <a:lnSpc>
                          <a:spcPct val="107000"/>
                        </a:lnSpc>
                        <a:spcAft>
                          <a:spcPts val="800"/>
                        </a:spcAft>
                      </a:pPr>
                      <a:r>
                        <a:rPr lang="en-US" sz="1800">
                          <a:effectLst/>
                        </a:rPr>
                        <a:t>Nhóm máu (hệ ABO – Rh)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472067"/>
                  </a:ext>
                </a:extLst>
              </a:tr>
            </a:tbl>
          </a:graphicData>
        </a:graphic>
      </p:graphicFrame>
      <p:sp>
        <p:nvSpPr>
          <p:cNvPr id="5" name="Chỗ dành sẵn cho Nội dung 2">
            <a:extLst>
              <a:ext uri="{FF2B5EF4-FFF2-40B4-BE49-F238E27FC236}">
                <a16:creationId xmlns:a16="http://schemas.microsoft.com/office/drawing/2014/main" id="{FE6746B1-A40F-41B1-AE79-771161BAE5C2}"/>
              </a:ext>
            </a:extLst>
          </p:cNvPr>
          <p:cNvSpPr txBox="1">
            <a:spLocks/>
          </p:cNvSpPr>
          <p:nvPr/>
        </p:nvSpPr>
        <p:spPr>
          <a:xfrm>
            <a:off x="609602" y="5029200"/>
            <a:ext cx="7924798" cy="1752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1000"/>
              </a:spcAft>
              <a:buFont typeface="Arial" pitchFamily="34" charset="0"/>
              <a:buNone/>
            </a:pPr>
            <a:r>
              <a:rPr lang="en-US" sz="2400">
                <a:cs typeface="Times New Roman" panose="02020603050405020304" pitchFamily="18" charset="0"/>
              </a:rPr>
              <a:t>Chức năng đông máu trong giới  hạn bình thường</a:t>
            </a:r>
            <a:endParaRPr lang="en-US"/>
          </a:p>
        </p:txBody>
      </p:sp>
    </p:spTree>
    <p:extLst>
      <p:ext uri="{BB962C8B-B14F-4D97-AF65-F5344CB8AC3E}">
        <p14:creationId xmlns:p14="http://schemas.microsoft.com/office/powerpoint/2010/main" val="3543566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p:txBody>
          <a:bodyPr>
            <a:normAutofit/>
          </a:bodyPr>
          <a:lstStyle/>
          <a:p>
            <a:pPr marL="0" indent="0">
              <a:buNone/>
            </a:pPr>
            <a:r>
              <a:rPr lang="en-US" sz="2400" b="1" dirty="0"/>
              <a:t>Sinh hóa máu</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dirty="0"/>
          </a:p>
        </p:txBody>
      </p:sp>
      <p:graphicFrame>
        <p:nvGraphicFramePr>
          <p:cNvPr id="5" name="Bảng 4">
            <a:extLst>
              <a:ext uri="{FF2B5EF4-FFF2-40B4-BE49-F238E27FC236}">
                <a16:creationId xmlns:a16="http://schemas.microsoft.com/office/drawing/2014/main" id="{5643EE5B-DA60-4903-8F7C-0FDCEC61A961}"/>
              </a:ext>
            </a:extLst>
          </p:cNvPr>
          <p:cNvGraphicFramePr>
            <a:graphicFrameLocks noGrp="1"/>
          </p:cNvGraphicFramePr>
          <p:nvPr>
            <p:extLst>
              <p:ext uri="{D42A27DB-BD31-4B8C-83A1-F6EECF244321}">
                <p14:modId xmlns:p14="http://schemas.microsoft.com/office/powerpoint/2010/main" val="2246954977"/>
              </p:ext>
            </p:extLst>
          </p:nvPr>
        </p:nvGraphicFramePr>
        <p:xfrm>
          <a:off x="762000" y="2397552"/>
          <a:ext cx="6781801" cy="2347976"/>
        </p:xfrm>
        <a:graphic>
          <a:graphicData uri="http://schemas.openxmlformats.org/drawingml/2006/table">
            <a:tbl>
              <a:tblPr firstRow="1" firstCol="1" bandRow="1">
                <a:tableStyleId>{5940675A-B579-460E-94D1-54222C63F5DA}</a:tableStyleId>
              </a:tblPr>
              <a:tblGrid>
                <a:gridCol w="2260097">
                  <a:extLst>
                    <a:ext uri="{9D8B030D-6E8A-4147-A177-3AD203B41FA5}">
                      <a16:colId xmlns:a16="http://schemas.microsoft.com/office/drawing/2014/main" val="3261298772"/>
                    </a:ext>
                  </a:extLst>
                </a:gridCol>
                <a:gridCol w="2260852">
                  <a:extLst>
                    <a:ext uri="{9D8B030D-6E8A-4147-A177-3AD203B41FA5}">
                      <a16:colId xmlns:a16="http://schemas.microsoft.com/office/drawing/2014/main" val="1115565611"/>
                    </a:ext>
                  </a:extLst>
                </a:gridCol>
                <a:gridCol w="2260852">
                  <a:extLst>
                    <a:ext uri="{9D8B030D-6E8A-4147-A177-3AD203B41FA5}">
                      <a16:colId xmlns:a16="http://schemas.microsoft.com/office/drawing/2014/main" val="1779251219"/>
                    </a:ext>
                  </a:extLst>
                </a:gridCol>
              </a:tblGrid>
              <a:tr h="281331">
                <a:tc gridSpan="3">
                  <a:txBody>
                    <a:bodyPr/>
                    <a:lstStyle/>
                    <a:p>
                      <a:pPr>
                        <a:lnSpc>
                          <a:spcPct val="107000"/>
                        </a:lnSpc>
                        <a:spcAft>
                          <a:spcPts val="800"/>
                        </a:spcAft>
                      </a:pPr>
                      <a:r>
                        <a:rPr lang="en-US" sz="1800" dirty="0">
                          <a:effectLst/>
                        </a:rPr>
                        <a:t>Sinh hóa máu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422506"/>
                  </a:ext>
                </a:extLst>
              </a:tr>
              <a:tr h="281331">
                <a:tc>
                  <a:txBody>
                    <a:bodyPr/>
                    <a:lstStyle/>
                    <a:p>
                      <a:pPr>
                        <a:lnSpc>
                          <a:spcPct val="107000"/>
                        </a:lnSpc>
                        <a:spcAft>
                          <a:spcPts val="800"/>
                        </a:spcAft>
                      </a:pPr>
                      <a:r>
                        <a:rPr lang="en-US" sz="1800">
                          <a:effectLst/>
                        </a:rPr>
                        <a: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2.5 – 7.5 mmol/L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4590112"/>
                  </a:ext>
                </a:extLst>
              </a:tr>
              <a:tr h="281331">
                <a:tc>
                  <a:txBody>
                    <a:bodyPr/>
                    <a:lstStyle/>
                    <a:p>
                      <a:pPr>
                        <a:lnSpc>
                          <a:spcPct val="107000"/>
                        </a:lnSpc>
                        <a:spcAft>
                          <a:spcPts val="800"/>
                        </a:spcAft>
                      </a:pPr>
                      <a:r>
                        <a:rPr lang="en-US" sz="1800">
                          <a:effectLst/>
                        </a:rPr>
                        <a:t>Creatinin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45 – 120 umol/L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9098500"/>
                  </a:ext>
                </a:extLst>
              </a:tr>
              <a:tr h="281331">
                <a:tc>
                  <a:txBody>
                    <a:bodyPr/>
                    <a:lstStyle/>
                    <a:p>
                      <a:pPr>
                        <a:lnSpc>
                          <a:spcPct val="107000"/>
                        </a:lnSpc>
                        <a:spcAft>
                          <a:spcPts val="800"/>
                        </a:spcAft>
                      </a:pPr>
                      <a:r>
                        <a:rPr lang="en-US" sz="1800">
                          <a:effectLst/>
                        </a:rPr>
                        <a:t>eGFR (CKD-EPI)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b="1">
                          <a:effectLst/>
                        </a:rPr>
                        <a:t>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&gt; 90 mL/min/1.73m</a:t>
                      </a:r>
                      <a:r>
                        <a:rPr lang="en-US" sz="1800" baseline="30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3070689"/>
                  </a:ext>
                </a:extLst>
              </a:tr>
              <a:tr h="281331">
                <a:tc>
                  <a:txBody>
                    <a:bodyPr/>
                    <a:lstStyle/>
                    <a:p>
                      <a:pPr>
                        <a:lnSpc>
                          <a:spcPct val="107000"/>
                        </a:lnSpc>
                        <a:spcAft>
                          <a:spcPts val="800"/>
                        </a:spcAft>
                      </a:pPr>
                      <a:r>
                        <a:rPr lang="en-US" sz="1800">
                          <a:effectLst/>
                        </a:rPr>
                        <a:t>AST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5-50 U/L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165546"/>
                  </a:ext>
                </a:extLst>
              </a:tr>
              <a:tr h="281331">
                <a:tc>
                  <a:txBody>
                    <a:bodyPr/>
                    <a:lstStyle/>
                    <a:p>
                      <a:pPr>
                        <a:lnSpc>
                          <a:spcPct val="107000"/>
                        </a:lnSpc>
                        <a:spcAft>
                          <a:spcPts val="800"/>
                        </a:spcAft>
                      </a:pPr>
                      <a:r>
                        <a:rPr lang="en-US" sz="1800">
                          <a:effectLst/>
                        </a:rPr>
                        <a:t>ALT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5-50 U/L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309700"/>
                  </a:ext>
                </a:extLst>
              </a:tr>
              <a:tr h="281331">
                <a:tc>
                  <a:txBody>
                    <a:bodyPr/>
                    <a:lstStyle/>
                    <a:p>
                      <a:pPr>
                        <a:lnSpc>
                          <a:spcPct val="107000"/>
                        </a:lnSpc>
                        <a:spcAft>
                          <a:spcPts val="800"/>
                        </a:spcAft>
                      </a:pPr>
                      <a:r>
                        <a:rPr lang="en-US" sz="1800">
                          <a:effectLst/>
                        </a:rPr>
                        <a:t>Glucose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b="1">
                          <a:effectLst/>
                        </a:rPr>
                        <a:t>6.8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3.9-6.4 mmol/L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4298890"/>
                  </a:ext>
                </a:extLst>
              </a:tr>
              <a:tr h="281331">
                <a:tc>
                  <a:txBody>
                    <a:bodyPr/>
                    <a:lstStyle/>
                    <a:p>
                      <a:pPr>
                        <a:lnSpc>
                          <a:spcPct val="107000"/>
                        </a:lnSpc>
                        <a:spcAft>
                          <a:spcPts val="800"/>
                        </a:spcAft>
                      </a:pPr>
                      <a:r>
                        <a:rPr lang="en-US" sz="1800">
                          <a:effectLst/>
                        </a:rPr>
                        <a:t>Protein TP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dirty="0">
                          <a:effectLst/>
                        </a:rPr>
                        <a:t>79.0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65-82 g/L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3658296"/>
                  </a:ext>
                </a:extLst>
              </a:tr>
            </a:tbl>
          </a:graphicData>
        </a:graphic>
      </p:graphicFrame>
    </p:spTree>
    <p:extLst>
      <p:ext uri="{BB962C8B-B14F-4D97-AF65-F5344CB8AC3E}">
        <p14:creationId xmlns:p14="http://schemas.microsoft.com/office/powerpoint/2010/main" val="856872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 KẾT QUẢ CẬN LÂM SÀNG</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a:xfrm>
            <a:off x="457200" y="1344016"/>
            <a:ext cx="8229600" cy="4980584"/>
          </a:xfrm>
        </p:spPr>
        <p:txBody>
          <a:bodyPr>
            <a:normAutofit/>
          </a:bodyPr>
          <a:lstStyle/>
          <a:p>
            <a:pPr marL="0" indent="0">
              <a:buNone/>
            </a:pPr>
            <a:r>
              <a:rPr lang="en-US" sz="2400" b="1"/>
              <a:t>Tổng phân tích nước tiểu</a:t>
            </a:r>
          </a:p>
          <a:p>
            <a:pPr marL="0" indent="0">
              <a:buNone/>
            </a:pPr>
            <a:endParaRPr lang="en-US" sz="2400"/>
          </a:p>
        </p:txBody>
      </p:sp>
      <p:graphicFrame>
        <p:nvGraphicFramePr>
          <p:cNvPr id="4" name="Bảng 3">
            <a:extLst>
              <a:ext uri="{FF2B5EF4-FFF2-40B4-BE49-F238E27FC236}">
                <a16:creationId xmlns:a16="http://schemas.microsoft.com/office/drawing/2014/main" id="{0550C4FC-A977-48D1-89C0-4FD62B597F76}"/>
              </a:ext>
            </a:extLst>
          </p:cNvPr>
          <p:cNvGraphicFramePr>
            <a:graphicFrameLocks noGrp="1"/>
          </p:cNvGraphicFramePr>
          <p:nvPr>
            <p:extLst>
              <p:ext uri="{D42A27DB-BD31-4B8C-83A1-F6EECF244321}">
                <p14:modId xmlns:p14="http://schemas.microsoft.com/office/powerpoint/2010/main" val="1586765165"/>
              </p:ext>
            </p:extLst>
          </p:nvPr>
        </p:nvGraphicFramePr>
        <p:xfrm>
          <a:off x="609600" y="1774088"/>
          <a:ext cx="7619999" cy="3716280"/>
        </p:xfrm>
        <a:graphic>
          <a:graphicData uri="http://schemas.openxmlformats.org/drawingml/2006/table">
            <a:tbl>
              <a:tblPr firstRow="1" firstCol="1" bandRow="1">
                <a:tableStyleId>{5940675A-B579-460E-94D1-54222C63F5DA}</a:tableStyleId>
              </a:tblPr>
              <a:tblGrid>
                <a:gridCol w="2539435">
                  <a:extLst>
                    <a:ext uri="{9D8B030D-6E8A-4147-A177-3AD203B41FA5}">
                      <a16:colId xmlns:a16="http://schemas.microsoft.com/office/drawing/2014/main" val="4270901253"/>
                    </a:ext>
                  </a:extLst>
                </a:gridCol>
                <a:gridCol w="2540282">
                  <a:extLst>
                    <a:ext uri="{9D8B030D-6E8A-4147-A177-3AD203B41FA5}">
                      <a16:colId xmlns:a16="http://schemas.microsoft.com/office/drawing/2014/main" val="1858435568"/>
                    </a:ext>
                  </a:extLst>
                </a:gridCol>
                <a:gridCol w="2540282">
                  <a:extLst>
                    <a:ext uri="{9D8B030D-6E8A-4147-A177-3AD203B41FA5}">
                      <a16:colId xmlns:a16="http://schemas.microsoft.com/office/drawing/2014/main" val="995275235"/>
                    </a:ext>
                  </a:extLst>
                </a:gridCol>
              </a:tblGrid>
              <a:tr h="300232">
                <a:tc>
                  <a:txBody>
                    <a:bodyPr/>
                    <a:lstStyle/>
                    <a:p>
                      <a:pPr>
                        <a:lnSpc>
                          <a:spcPct val="107000"/>
                        </a:lnSpc>
                        <a:spcAft>
                          <a:spcPts val="800"/>
                        </a:spcAft>
                      </a:pPr>
                      <a:r>
                        <a:rPr lang="en-US" sz="2000">
                          <a:effectLst/>
                        </a:rPr>
                        <a:t>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b="1">
                          <a:effectLst/>
                        </a:rPr>
                        <a:t>80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10 Ery/µL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4087030"/>
                  </a:ext>
                </a:extLst>
              </a:tr>
              <a:tr h="300232">
                <a:tc>
                  <a:txBody>
                    <a:bodyPr/>
                    <a:lstStyle/>
                    <a:p>
                      <a:pPr>
                        <a:lnSpc>
                          <a:spcPct val="107000"/>
                        </a:lnSpc>
                        <a:spcAft>
                          <a:spcPts val="800"/>
                        </a:spcAft>
                      </a:pPr>
                      <a:r>
                        <a:rPr lang="en-US" sz="2000">
                          <a:effectLst/>
                        </a:rPr>
                        <a:t>Urobilinogen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17 µmol/L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156917"/>
                  </a:ext>
                </a:extLst>
              </a:tr>
              <a:tr h="300232">
                <a:tc>
                  <a:txBody>
                    <a:bodyPr/>
                    <a:lstStyle/>
                    <a:p>
                      <a:pPr>
                        <a:lnSpc>
                          <a:spcPct val="107000"/>
                        </a:lnSpc>
                        <a:spcAft>
                          <a:spcPts val="800"/>
                        </a:spcAft>
                      </a:pPr>
                      <a:r>
                        <a:rPr lang="en-US" sz="2000">
                          <a:effectLst/>
                        </a:rPr>
                        <a:t>Bilirubin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&lt; 3.4 µmol/L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7956631"/>
                  </a:ext>
                </a:extLst>
              </a:tr>
              <a:tr h="300232">
                <a:tc>
                  <a:txBody>
                    <a:bodyPr/>
                    <a:lstStyle/>
                    <a:p>
                      <a:pPr>
                        <a:lnSpc>
                          <a:spcPct val="107000"/>
                        </a:lnSpc>
                        <a:spcAft>
                          <a:spcPts val="800"/>
                        </a:spcAft>
                      </a:pPr>
                      <a:r>
                        <a:rPr lang="en-US" sz="2000">
                          <a:effectLst/>
                        </a:rPr>
                        <a:t>Nitrite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10816"/>
                  </a:ext>
                </a:extLst>
              </a:tr>
              <a:tr h="300232">
                <a:tc>
                  <a:txBody>
                    <a:bodyPr/>
                    <a:lstStyle/>
                    <a:p>
                      <a:pPr>
                        <a:lnSpc>
                          <a:spcPct val="107000"/>
                        </a:lnSpc>
                        <a:spcAft>
                          <a:spcPts val="800"/>
                        </a:spcAft>
                      </a:pPr>
                      <a:r>
                        <a:rPr lang="en-US" sz="2000">
                          <a:effectLst/>
                        </a:rPr>
                        <a:t>Ketones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&lt; 0.5 mmol/L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561742"/>
                  </a:ext>
                </a:extLst>
              </a:tr>
              <a:tr h="300232">
                <a:tc>
                  <a:txBody>
                    <a:bodyPr/>
                    <a:lstStyle/>
                    <a:p>
                      <a:pPr>
                        <a:lnSpc>
                          <a:spcPct val="107000"/>
                        </a:lnSpc>
                        <a:spcAft>
                          <a:spcPts val="800"/>
                        </a:spcAft>
                      </a:pPr>
                      <a:r>
                        <a:rPr lang="en-US" sz="2000">
                          <a:effectLst/>
                        </a:rPr>
                        <a:t>Pro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&lt; 0.1 g/L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5526684"/>
                  </a:ext>
                </a:extLst>
              </a:tr>
              <a:tr h="300232">
                <a:tc>
                  <a:txBody>
                    <a:bodyPr/>
                    <a:lstStyle/>
                    <a:p>
                      <a:pPr>
                        <a:lnSpc>
                          <a:spcPct val="107000"/>
                        </a:lnSpc>
                        <a:spcAft>
                          <a:spcPts val="800"/>
                        </a:spcAft>
                      </a:pPr>
                      <a:r>
                        <a:rPr lang="en-US" sz="2000">
                          <a:effectLst/>
                        </a:rPr>
                        <a:t>Glu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Negative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&lt; 1.7 mmol/L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1089168"/>
                  </a:ext>
                </a:extLst>
              </a:tr>
              <a:tr h="300232">
                <a:tc>
                  <a:txBody>
                    <a:bodyPr/>
                    <a:lstStyle/>
                    <a:p>
                      <a:pPr>
                        <a:lnSpc>
                          <a:spcPct val="107000"/>
                        </a:lnSpc>
                        <a:spcAft>
                          <a:spcPts val="800"/>
                        </a:spcAft>
                      </a:pPr>
                      <a:r>
                        <a:rPr lang="en-US" sz="2000">
                          <a:effectLst/>
                        </a:rPr>
                        <a:t>pH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7.0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4.8 – 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519858"/>
                  </a:ext>
                </a:extLst>
              </a:tr>
              <a:tr h="300232">
                <a:tc>
                  <a:txBody>
                    <a:bodyPr/>
                    <a:lstStyle/>
                    <a:p>
                      <a:pPr>
                        <a:lnSpc>
                          <a:spcPct val="107000"/>
                        </a:lnSpc>
                        <a:spcAft>
                          <a:spcPts val="800"/>
                        </a:spcAft>
                      </a:pPr>
                      <a:r>
                        <a:rPr lang="en-US" sz="2000">
                          <a:effectLst/>
                        </a:rPr>
                        <a:t>S.G.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1.019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1.000 – 1.030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570224"/>
                  </a:ext>
                </a:extLst>
              </a:tr>
              <a:tr h="300232">
                <a:tc>
                  <a:txBody>
                    <a:bodyPr/>
                    <a:lstStyle/>
                    <a:p>
                      <a:pPr>
                        <a:lnSpc>
                          <a:spcPct val="107000"/>
                        </a:lnSpc>
                        <a:spcAft>
                          <a:spcPts val="800"/>
                        </a:spcAft>
                      </a:pPr>
                      <a:r>
                        <a:rPr lang="en-US" sz="2000">
                          <a:effectLst/>
                        </a:rPr>
                        <a:t>Leukocytes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b="1">
                          <a:effectLst/>
                        </a:rPr>
                        <a:t>70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&lt; 10 Leu/µL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475495"/>
                  </a:ext>
                </a:extLst>
              </a:tr>
              <a:tr h="300232">
                <a:tc>
                  <a:txBody>
                    <a:bodyPr/>
                    <a:lstStyle/>
                    <a:p>
                      <a:pPr>
                        <a:lnSpc>
                          <a:spcPct val="107000"/>
                        </a:lnSpc>
                        <a:spcAft>
                          <a:spcPts val="800"/>
                        </a:spcAft>
                      </a:pPr>
                      <a:r>
                        <a:rPr lang="en-US" sz="2000">
                          <a:effectLst/>
                        </a:rPr>
                        <a:t>Color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Yellow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Pale yellow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7796217"/>
                  </a:ext>
                </a:extLst>
              </a:tr>
              <a:tr h="300232">
                <a:tc>
                  <a:txBody>
                    <a:bodyPr/>
                    <a:lstStyle/>
                    <a:p>
                      <a:pPr>
                        <a:lnSpc>
                          <a:spcPct val="107000"/>
                        </a:lnSpc>
                        <a:spcAft>
                          <a:spcPts val="800"/>
                        </a:spcAft>
                      </a:pPr>
                      <a:r>
                        <a:rPr lang="en-US" sz="2000">
                          <a:effectLst/>
                        </a:rPr>
                        <a:t>Clarity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b="1">
                          <a:effectLst/>
                        </a:rPr>
                        <a:t>Cloudy</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471165"/>
                  </a:ext>
                </a:extLst>
              </a:tr>
            </a:tbl>
          </a:graphicData>
        </a:graphic>
      </p:graphicFrame>
      <p:sp>
        <p:nvSpPr>
          <p:cNvPr id="6" name="Chỗ dành sẵn cho Nội dung 2">
            <a:extLst>
              <a:ext uri="{FF2B5EF4-FFF2-40B4-BE49-F238E27FC236}">
                <a16:creationId xmlns:a16="http://schemas.microsoft.com/office/drawing/2014/main" id="{D96F7378-DF13-4E68-89E7-66F44FB9B508}"/>
              </a:ext>
            </a:extLst>
          </p:cNvPr>
          <p:cNvSpPr txBox="1">
            <a:spLocks/>
          </p:cNvSpPr>
          <p:nvPr/>
        </p:nvSpPr>
        <p:spPr>
          <a:xfrm>
            <a:off x="609602" y="5791200"/>
            <a:ext cx="7924798" cy="99059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1000"/>
              </a:spcAft>
              <a:buFont typeface="Arial" pitchFamily="34" charset="0"/>
              <a:buNone/>
            </a:pPr>
            <a:r>
              <a:rPr lang="en-US" sz="2400" dirty="0">
                <a:cs typeface="Times New Roman" panose="02020603050405020304" pitchFamily="18" charset="0"/>
              </a:rPr>
              <a:t>Có hồng cầu và bạch cầu trong nước tiểu, nước tiểu đục</a:t>
            </a:r>
          </a:p>
          <a:p>
            <a:pPr marL="0" indent="0" algn="just">
              <a:lnSpc>
                <a:spcPct val="115000"/>
              </a:lnSpc>
              <a:spcAft>
                <a:spcPts val="1000"/>
              </a:spcAft>
              <a:buFont typeface="Arial" pitchFamily="34" charset="0"/>
              <a:buNone/>
            </a:pPr>
            <a:r>
              <a:rPr lang="en-US" sz="2400" dirty="0">
                <a:latin typeface="+mj-lt"/>
                <a:cs typeface="Times New Roman" panose="02020603050405020304" pitchFamily="18" charset="0"/>
              </a:rPr>
              <a:t>→ Siêu âm bụng</a:t>
            </a:r>
            <a:endParaRPr lang="en-US" dirty="0">
              <a:latin typeface="+mj-lt"/>
            </a:endParaRPr>
          </a:p>
        </p:txBody>
      </p:sp>
    </p:spTree>
    <p:extLst>
      <p:ext uri="{BB962C8B-B14F-4D97-AF65-F5344CB8AC3E}">
        <p14:creationId xmlns:p14="http://schemas.microsoft.com/office/powerpoint/2010/main" val="1218512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XIII. BIỆN LUẬN KẾT QUẢ CLS</a:t>
            </a:r>
          </a:p>
        </p:txBody>
      </p:sp>
      <p:sp>
        <p:nvSpPr>
          <p:cNvPr id="3" name="Content Placeholder 2"/>
          <p:cNvSpPr>
            <a:spLocks noGrp="1"/>
          </p:cNvSpPr>
          <p:nvPr>
            <p:ph idx="1"/>
          </p:nvPr>
        </p:nvSpPr>
        <p:spPr/>
        <p:txBody>
          <a:bodyPr/>
          <a:lstStyle/>
          <a:p>
            <a:pPr marL="514350" indent="-514350">
              <a:buAutoNum type="arabicPeriod"/>
            </a:pPr>
            <a:r>
              <a:rPr lang="en-SG" b="1" dirty="0"/>
              <a:t>Cơ quan mang bướu</a:t>
            </a:r>
          </a:p>
          <a:p>
            <a:pPr>
              <a:buFontTx/>
              <a:buChar char="-"/>
            </a:pPr>
            <a:r>
              <a:rPr lang="en-SG" dirty="0"/>
              <a:t>Khám lâm sàng: 1 bướu vú P, hướng 7-8h, CNV 5cm , kích thước 2x2cm</a:t>
            </a:r>
          </a:p>
          <a:p>
            <a:pPr>
              <a:buFontTx/>
              <a:buChar char="-"/>
            </a:pPr>
            <a:r>
              <a:rPr lang="en-SG" dirty="0"/>
              <a:t>Nhũ ảnh: 1 bướu vú P BIRADS 4a</a:t>
            </a:r>
          </a:p>
          <a:p>
            <a:pPr>
              <a:buFontTx/>
              <a:buChar char="-"/>
            </a:pPr>
            <a:r>
              <a:rPr lang="en-SG" dirty="0"/>
              <a:t>Siêu âm tuyến vú: 1 bướu vú P</a:t>
            </a:r>
          </a:p>
          <a:p>
            <a:pPr marL="0" indent="0">
              <a:buNone/>
            </a:pPr>
            <a:r>
              <a:rPr lang="en-SG" dirty="0">
                <a:latin typeface="+mj-lt"/>
                <a:ea typeface="Cambria Math" panose="02040503050406030204" pitchFamily="18" charset="0"/>
              </a:rPr>
              <a:t>⇒ Bướu vú</a:t>
            </a:r>
            <a:endParaRPr lang="en-SG" dirty="0">
              <a:latin typeface="+mj-lt"/>
            </a:endParaRPr>
          </a:p>
        </p:txBody>
      </p:sp>
    </p:spTree>
    <p:extLst>
      <p:ext uri="{BB962C8B-B14F-4D97-AF65-F5344CB8AC3E}">
        <p14:creationId xmlns:p14="http://schemas.microsoft.com/office/powerpoint/2010/main" val="10879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XIII. BIỆN LUẬN KẾT QUẢ CLS</a:t>
            </a:r>
          </a:p>
        </p:txBody>
      </p:sp>
      <p:sp>
        <p:nvSpPr>
          <p:cNvPr id="3" name="Content Placeholder 2"/>
          <p:cNvSpPr>
            <a:spLocks noGrp="1"/>
          </p:cNvSpPr>
          <p:nvPr>
            <p:ph idx="1"/>
          </p:nvPr>
        </p:nvSpPr>
        <p:spPr>
          <a:xfrm>
            <a:off x="457200" y="1600200"/>
            <a:ext cx="8229600" cy="5029200"/>
          </a:xfrm>
        </p:spPr>
        <p:txBody>
          <a:bodyPr/>
          <a:lstStyle/>
          <a:p>
            <a:pPr marL="0" indent="0">
              <a:buNone/>
            </a:pPr>
            <a:r>
              <a:rPr lang="en-SG" b="1" dirty="0"/>
              <a:t>2. Bản chất mô học</a:t>
            </a:r>
          </a:p>
          <a:p>
            <a:pPr>
              <a:buFontTx/>
              <a:buChar char="-"/>
            </a:pPr>
            <a:r>
              <a:rPr lang="en-SG" dirty="0"/>
              <a:t>Khám lâm sàng có các dấu hiệu gợi ý ác tính: mật độ sượng, di động kém so với mô vú xung quanh.</a:t>
            </a:r>
          </a:p>
          <a:p>
            <a:pPr>
              <a:buFontTx/>
              <a:buChar char="-"/>
            </a:pPr>
            <a:r>
              <a:rPr lang="en-SG" dirty="0"/>
              <a:t>Nhũ ảnh: bờ đa cung không đều</a:t>
            </a:r>
          </a:p>
          <a:p>
            <a:pPr>
              <a:buFontTx/>
              <a:buChar char="-"/>
            </a:pPr>
            <a:r>
              <a:rPr lang="en-SG" dirty="0"/>
              <a:t>Siêu âm vú: bờ không đều, vài vi vôi hóa bên trong</a:t>
            </a:r>
          </a:p>
          <a:p>
            <a:pPr>
              <a:buFontTx/>
              <a:buChar char="-"/>
            </a:pPr>
            <a:r>
              <a:rPr lang="en-SG" dirty="0"/>
              <a:t>FNA bướu vú P: carcinom tuyến vú</a:t>
            </a:r>
          </a:p>
          <a:p>
            <a:pPr marL="0" indent="0">
              <a:buNone/>
            </a:pPr>
            <a:r>
              <a:rPr lang="en-SG" dirty="0">
                <a:latin typeface="+mj-lt"/>
                <a:ea typeface="Cambria Math" panose="02040503050406030204" pitchFamily="18" charset="0"/>
              </a:rPr>
              <a:t>⇒ bướu ác tính</a:t>
            </a:r>
            <a:endParaRPr lang="en-SG" dirty="0">
              <a:latin typeface="+mj-lt"/>
            </a:endParaRPr>
          </a:p>
        </p:txBody>
      </p:sp>
    </p:spTree>
    <p:extLst>
      <p:ext uri="{BB962C8B-B14F-4D97-AF65-F5344CB8AC3E}">
        <p14:creationId xmlns:p14="http://schemas.microsoft.com/office/powerpoint/2010/main" val="648295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XIII. BIỆN LUẬN KẾT QUẢ CLS</a:t>
            </a:r>
          </a:p>
        </p:txBody>
      </p:sp>
      <p:sp>
        <p:nvSpPr>
          <p:cNvPr id="3" name="Content Placeholder 2"/>
          <p:cNvSpPr>
            <a:spLocks noGrp="1"/>
          </p:cNvSpPr>
          <p:nvPr>
            <p:ph idx="1"/>
          </p:nvPr>
        </p:nvSpPr>
        <p:spPr>
          <a:xfrm>
            <a:off x="457200" y="1600200"/>
            <a:ext cx="8229600" cy="5029200"/>
          </a:xfrm>
        </p:spPr>
        <p:txBody>
          <a:bodyPr>
            <a:normAutofit lnSpcReduction="10000"/>
          </a:bodyPr>
          <a:lstStyle/>
          <a:p>
            <a:pPr marL="0" indent="0">
              <a:buNone/>
            </a:pPr>
            <a:r>
              <a:rPr lang="en-SG" b="1" dirty="0"/>
              <a:t>3. Giai đoạn</a:t>
            </a:r>
          </a:p>
          <a:p>
            <a:pPr marL="0" indent="0">
              <a:buNone/>
            </a:pPr>
            <a:r>
              <a:rPr lang="en-SG" dirty="0"/>
              <a:t>- Bướu nguyên phát kích thước trên nhũ ảnh 12x17mm </a:t>
            </a:r>
            <a:r>
              <a:rPr lang="en-SG" dirty="0">
                <a:latin typeface="+mj-lt"/>
                <a:cs typeface="Times New Roman" panose="02020603050405020304" pitchFamily="18" charset="0"/>
              </a:rPr>
              <a:t>→</a:t>
            </a:r>
            <a:r>
              <a:rPr lang="en-SG" dirty="0">
                <a:latin typeface="+mj-lt"/>
              </a:rPr>
              <a:t> T1c</a:t>
            </a:r>
          </a:p>
          <a:p>
            <a:pPr marL="0" indent="0">
              <a:buNone/>
            </a:pPr>
            <a:r>
              <a:rPr lang="en-SG" dirty="0">
                <a:latin typeface="+mj-lt"/>
              </a:rPr>
              <a:t>- Hạch vùng: siêu âm và nhũ ảnh không ghi nhận hạch di căn </a:t>
            </a:r>
            <a:r>
              <a:rPr lang="en-SG" dirty="0">
                <a:latin typeface="+mj-lt"/>
                <a:cs typeface="Times New Roman" panose="02020603050405020304" pitchFamily="18" charset="0"/>
              </a:rPr>
              <a:t>→ N0</a:t>
            </a:r>
          </a:p>
          <a:p>
            <a:pPr>
              <a:buFontTx/>
              <a:buChar char="-"/>
            </a:pPr>
            <a:r>
              <a:rPr lang="en-SG" dirty="0">
                <a:latin typeface="+mj-lt"/>
                <a:cs typeface="Times New Roman" panose="02020603050405020304" pitchFamily="18" charset="0"/>
              </a:rPr>
              <a:t>Di căn xa: khám lâm sàng BN không có triệu chứng của cơ quan di căn xa, bướu kích thước nhỏ, không di căn hạch → giai đoạn sớm M0</a:t>
            </a:r>
          </a:p>
          <a:p>
            <a:pPr marL="0" indent="0">
              <a:buNone/>
            </a:pPr>
            <a:r>
              <a:rPr lang="en-SG" dirty="0">
                <a:latin typeface="+mj-lt"/>
                <a:ea typeface="Cambria Math" panose="02040503050406030204" pitchFamily="18" charset="0"/>
              </a:rPr>
              <a:t>⇒ T1cN0M0 giai đoạn I</a:t>
            </a:r>
            <a:endParaRPr lang="en-SG" dirty="0">
              <a:latin typeface="+mj-lt"/>
            </a:endParaRPr>
          </a:p>
        </p:txBody>
      </p:sp>
    </p:spTree>
    <p:extLst>
      <p:ext uri="{BB962C8B-B14F-4D97-AF65-F5344CB8AC3E}">
        <p14:creationId xmlns:p14="http://schemas.microsoft.com/office/powerpoint/2010/main" val="2824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III. Bệnh sử</a:t>
            </a:r>
          </a:p>
        </p:txBody>
      </p:sp>
      <p:sp>
        <p:nvSpPr>
          <p:cNvPr id="3" name="Content Placeholder 2"/>
          <p:cNvSpPr>
            <a:spLocks noGrp="1"/>
          </p:cNvSpPr>
          <p:nvPr>
            <p:ph idx="1"/>
          </p:nvPr>
        </p:nvSpPr>
        <p:spPr/>
        <p:txBody>
          <a:bodyPr/>
          <a:lstStyle/>
          <a:p>
            <a:pPr marL="0" indent="0" algn="just">
              <a:buNone/>
            </a:pPr>
            <a:r>
              <a:rPr lang="en-US">
                <a:latin typeface="+mj-lt"/>
                <a:cs typeface="Times New Roman" pitchFamily="18" charset="0"/>
              </a:rPr>
              <a:t>Cách nhập viện 2 tuần, bệnh nhân thấy đau nhói vùng dưới ngoài vú phải, lâu lâu nhói vài phút thì hết, vài cơn trong ngày và tự sờ thấy 1 cục u tại vú phải, kích thước khoảng 1 hạt đậu xanh, không thay đổi màu sắc da vùng vú xung quanh, núm vú không tụt, không tiết dịch, máu hay mủ.</a:t>
            </a:r>
          </a:p>
        </p:txBody>
      </p:sp>
    </p:spTree>
    <p:extLst>
      <p:ext uri="{BB962C8B-B14F-4D97-AF65-F5344CB8AC3E}">
        <p14:creationId xmlns:p14="http://schemas.microsoft.com/office/powerpoint/2010/main" val="360327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XIII. BIỆN LUẬN KẾT QUẢ CLS</a:t>
            </a:r>
          </a:p>
        </p:txBody>
      </p:sp>
      <p:sp>
        <p:nvSpPr>
          <p:cNvPr id="3" name="Content Placeholder 2"/>
          <p:cNvSpPr>
            <a:spLocks noGrp="1"/>
          </p:cNvSpPr>
          <p:nvPr>
            <p:ph idx="1"/>
          </p:nvPr>
        </p:nvSpPr>
        <p:spPr/>
        <p:txBody>
          <a:bodyPr/>
          <a:lstStyle/>
          <a:p>
            <a:pPr marL="0" indent="0">
              <a:buNone/>
            </a:pPr>
            <a:r>
              <a:rPr lang="en-SG" b="1" dirty="0"/>
              <a:t>4. Đặc tính sinh học</a:t>
            </a:r>
          </a:p>
          <a:p>
            <a:pPr marL="0" indent="0">
              <a:buNone/>
            </a:pPr>
            <a:r>
              <a:rPr lang="en-SG" dirty="0"/>
              <a:t>Đề nghị sinh thiết lõi kim, hóa mô miễn dịch: thụ thể ER, PR, HER-2, chỉ số Ki67</a:t>
            </a:r>
          </a:p>
        </p:txBody>
      </p:sp>
    </p:spTree>
    <p:extLst>
      <p:ext uri="{BB962C8B-B14F-4D97-AF65-F5344CB8AC3E}">
        <p14:creationId xmlns:p14="http://schemas.microsoft.com/office/powerpoint/2010/main" val="2721853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XIII. BIỆN LUẬN KẾT QUẢ CLS</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SG" b="1" dirty="0"/>
              <a:t>5. Tiên lượng tái phát</a:t>
            </a:r>
          </a:p>
          <a:p>
            <a:pPr>
              <a:buFontTx/>
              <a:buChar char="-"/>
            </a:pPr>
            <a:r>
              <a:rPr lang="en-SG" dirty="0"/>
              <a:t>Kích thước bướu: bướu kích thước nhỏ 2cm </a:t>
            </a:r>
          </a:p>
          <a:p>
            <a:pPr>
              <a:buFontTx/>
              <a:buChar char="-"/>
            </a:pPr>
            <a:r>
              <a:rPr lang="en-SG" dirty="0"/>
              <a:t>Không có di căn hạch</a:t>
            </a:r>
          </a:p>
          <a:p>
            <a:pPr>
              <a:buFontTx/>
              <a:buChar char="-"/>
            </a:pPr>
            <a:r>
              <a:rPr lang="en-SG" dirty="0"/>
              <a:t>Loại mô học: carcinom tuyến vú</a:t>
            </a:r>
          </a:p>
          <a:p>
            <a:pPr>
              <a:buFontTx/>
              <a:buChar char="-"/>
            </a:pPr>
            <a:r>
              <a:rPr lang="en-SG" dirty="0"/>
              <a:t>Độ mô học</a:t>
            </a:r>
          </a:p>
          <a:p>
            <a:pPr>
              <a:buFontTx/>
              <a:buChar char="-"/>
            </a:pPr>
            <a:r>
              <a:rPr lang="en-SG" dirty="0"/>
              <a:t>Thụ thể ER, PR, HER-2, chỉ số Ki67</a:t>
            </a:r>
          </a:p>
          <a:p>
            <a:pPr marL="0" indent="0">
              <a:buNone/>
            </a:pPr>
            <a:r>
              <a:rPr lang="en-SG" dirty="0">
                <a:latin typeface="+mj-lt"/>
                <a:ea typeface="Cambria Math" panose="02040503050406030204" pitchFamily="18" charset="0"/>
              </a:rPr>
              <a:t>⇒ giai đoạn sớm, tiên lượng tốt</a:t>
            </a:r>
            <a:endParaRPr lang="en-SG" dirty="0">
              <a:latin typeface="+mj-lt"/>
            </a:endParaRPr>
          </a:p>
        </p:txBody>
      </p:sp>
    </p:spTree>
    <p:extLst>
      <p:ext uri="{BB962C8B-B14F-4D97-AF65-F5344CB8AC3E}">
        <p14:creationId xmlns:p14="http://schemas.microsoft.com/office/powerpoint/2010/main" val="2532877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XIII. CHẨN ĐOÁN XÁC ĐỊNH</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p:txBody>
          <a:bodyPr>
            <a:normAutofit/>
          </a:bodyPr>
          <a:lstStyle/>
          <a:p>
            <a:pPr marL="0" indent="0">
              <a:buNone/>
            </a:pPr>
            <a:r>
              <a:rPr lang="en-US" sz="2800" dirty="0"/>
              <a:t>Ung thư vú (P) T1cN0M0 giai đoạn I/Tăng huyết áp, bệnh tim thiếu máu cục bộ, rối loạn lipid máu</a:t>
            </a:r>
          </a:p>
        </p:txBody>
      </p:sp>
    </p:spTree>
    <p:extLst>
      <p:ext uri="{BB962C8B-B14F-4D97-AF65-F5344CB8AC3E}">
        <p14:creationId xmlns:p14="http://schemas.microsoft.com/office/powerpoint/2010/main" val="1338283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A38A7-F028-49D7-9DDE-E280131EBE51}"/>
              </a:ext>
            </a:extLst>
          </p:cNvPr>
          <p:cNvSpPr>
            <a:spLocks noGrp="1"/>
          </p:cNvSpPr>
          <p:nvPr>
            <p:ph type="title"/>
          </p:nvPr>
        </p:nvSpPr>
        <p:spPr/>
        <p:txBody>
          <a:bodyPr/>
          <a:lstStyle/>
          <a:p>
            <a:r>
              <a:rPr lang="en-US"/>
              <a:t>XIV. ĐIỀU TRỊ</a:t>
            </a:r>
          </a:p>
        </p:txBody>
      </p:sp>
      <p:sp>
        <p:nvSpPr>
          <p:cNvPr id="3" name="Chỗ dành sẵn cho Nội dung 2">
            <a:extLst>
              <a:ext uri="{FF2B5EF4-FFF2-40B4-BE49-F238E27FC236}">
                <a16:creationId xmlns:a16="http://schemas.microsoft.com/office/drawing/2014/main" id="{F384DADD-F821-4CBE-879C-5319C925E1DC}"/>
              </a:ext>
            </a:extLst>
          </p:cNvPr>
          <p:cNvSpPr>
            <a:spLocks noGrp="1"/>
          </p:cNvSpPr>
          <p:nvPr>
            <p:ph idx="1"/>
          </p:nvPr>
        </p:nvSpPr>
        <p:spPr/>
        <p:txBody>
          <a:bodyPr>
            <a:normAutofit/>
          </a:bodyPr>
          <a:lstStyle/>
          <a:p>
            <a:pPr marL="0" indent="0">
              <a:buNone/>
            </a:pPr>
            <a:r>
              <a:rPr lang="en-US" sz="2800"/>
              <a:t>Phẫu thuật bảo tồn vú</a:t>
            </a:r>
          </a:p>
          <a:p>
            <a:pPr marL="0" indent="0">
              <a:buNone/>
            </a:pPr>
            <a:r>
              <a:rPr lang="en-US" sz="2800"/>
              <a:t>Sinh thiết hạch lính gác</a:t>
            </a:r>
          </a:p>
          <a:p>
            <a:pPr marL="0" indent="0">
              <a:buNone/>
            </a:pPr>
            <a:r>
              <a:rPr lang="en-US" sz="2800"/>
              <a:t>Xạ trị hỗ trợ</a:t>
            </a:r>
          </a:p>
        </p:txBody>
      </p:sp>
    </p:spTree>
    <p:extLst>
      <p:ext uri="{BB962C8B-B14F-4D97-AF65-F5344CB8AC3E}">
        <p14:creationId xmlns:p14="http://schemas.microsoft.com/office/powerpoint/2010/main" val="338178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marL="0" indent="0" algn="just">
              <a:buNone/>
            </a:pPr>
            <a:r>
              <a:rPr lang="en-US" dirty="0" err="1">
                <a:latin typeface="+mj-lt"/>
                <a:cs typeface="Times New Roman" pitchFamily="18" charset="0"/>
              </a:rPr>
              <a:t>Trong</a:t>
            </a:r>
            <a:r>
              <a:rPr lang="en-US" dirty="0">
                <a:latin typeface="+mj-lt"/>
                <a:cs typeface="Times New Roman" pitchFamily="18" charset="0"/>
              </a:rPr>
              <a:t> </a:t>
            </a:r>
            <a:r>
              <a:rPr lang="en-US" dirty="0" err="1">
                <a:latin typeface="+mj-lt"/>
                <a:cs typeface="Times New Roman" pitchFamily="18" charset="0"/>
              </a:rPr>
              <a:t>quá</a:t>
            </a:r>
            <a:r>
              <a:rPr lang="en-US" dirty="0">
                <a:latin typeface="+mj-lt"/>
                <a:cs typeface="Times New Roman" pitchFamily="18" charset="0"/>
              </a:rPr>
              <a:t> </a:t>
            </a:r>
            <a:r>
              <a:rPr lang="en-US" dirty="0" err="1">
                <a:latin typeface="+mj-lt"/>
                <a:cs typeface="Times New Roman" pitchFamily="18" charset="0"/>
              </a:rPr>
              <a:t>trình</a:t>
            </a: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nhân</a:t>
            </a:r>
            <a:r>
              <a:rPr lang="en-US" dirty="0">
                <a:latin typeface="+mj-lt"/>
                <a:cs typeface="Times New Roman" pitchFamily="18" charset="0"/>
              </a:rPr>
              <a:t> </a:t>
            </a:r>
            <a:r>
              <a:rPr lang="en-US" dirty="0" err="1">
                <a:latin typeface="+mj-lt"/>
                <a:cs typeface="Times New Roman" pitchFamily="18" charset="0"/>
              </a:rPr>
              <a:t>khai</a:t>
            </a:r>
            <a:r>
              <a:rPr lang="en-US" dirty="0">
                <a:latin typeface="+mj-lt"/>
                <a:cs typeface="Times New Roman" pitchFamily="18" charset="0"/>
              </a:rPr>
              <a:t> </a:t>
            </a:r>
            <a:r>
              <a:rPr lang="en-US" dirty="0" err="1">
                <a:latin typeface="+mj-lt"/>
                <a:cs typeface="Times New Roman" pitchFamily="18" charset="0"/>
              </a:rPr>
              <a:t>kích</a:t>
            </a:r>
            <a:r>
              <a:rPr lang="en-US" dirty="0">
                <a:latin typeface="+mj-lt"/>
                <a:cs typeface="Times New Roman" pitchFamily="18" charset="0"/>
              </a:rPr>
              <a:t> </a:t>
            </a:r>
            <a:r>
              <a:rPr lang="en-US" dirty="0" err="1">
                <a:latin typeface="+mj-lt"/>
                <a:cs typeface="Times New Roman" pitchFamily="18" charset="0"/>
              </a:rPr>
              <a:t>thước</a:t>
            </a:r>
            <a:r>
              <a:rPr lang="en-US" dirty="0">
                <a:latin typeface="+mj-lt"/>
                <a:cs typeface="Times New Roman" pitchFamily="18" charset="0"/>
              </a:rPr>
              <a:t> u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tăng</a:t>
            </a:r>
            <a:r>
              <a:rPr lang="en-US" dirty="0">
                <a:latin typeface="+mj-lt"/>
                <a:cs typeface="Times New Roman" pitchFamily="18" charset="0"/>
              </a:rPr>
              <a:t> </a:t>
            </a:r>
            <a:r>
              <a:rPr lang="en-US" dirty="0" err="1">
                <a:latin typeface="+mj-lt"/>
                <a:cs typeface="Times New Roman" pitchFamily="18" charset="0"/>
              </a:rPr>
              <a:t>thêm</a:t>
            </a: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điều</a:t>
            </a:r>
            <a:r>
              <a:rPr lang="en-US" dirty="0">
                <a:latin typeface="+mj-lt"/>
                <a:cs typeface="Times New Roman" pitchFamily="18" charset="0"/>
              </a:rPr>
              <a:t> </a:t>
            </a:r>
            <a:r>
              <a:rPr lang="en-US" dirty="0" err="1">
                <a:latin typeface="+mj-lt"/>
                <a:cs typeface="Times New Roman" pitchFamily="18" charset="0"/>
              </a:rPr>
              <a:t>trị</a:t>
            </a:r>
            <a:r>
              <a:rPr lang="en-US" dirty="0">
                <a:latin typeface="+mj-lt"/>
                <a:cs typeface="Times New Roman" pitchFamily="18" charset="0"/>
              </a:rPr>
              <a:t> </a:t>
            </a:r>
            <a:r>
              <a:rPr lang="en-US" dirty="0" err="1">
                <a:latin typeface="+mj-lt"/>
                <a:cs typeface="Times New Roman" pitchFamily="18" charset="0"/>
              </a:rPr>
              <a:t>gì</a:t>
            </a:r>
            <a:r>
              <a:rPr lang="en-US" dirty="0">
                <a:latin typeface="+mj-lt"/>
                <a:cs typeface="Times New Roman" pitchFamily="18" charset="0"/>
              </a:rPr>
              <a:t> </a:t>
            </a:r>
            <a:r>
              <a:rPr lang="en-US" dirty="0" err="1">
                <a:latin typeface="+mj-lt"/>
                <a:cs typeface="Times New Roman" pitchFamily="18" charset="0"/>
              </a:rPr>
              <a:t>trước</a:t>
            </a:r>
            <a:r>
              <a:rPr lang="en-US" dirty="0">
                <a:latin typeface="+mj-lt"/>
                <a:cs typeface="Times New Roman" pitchFamily="18" charset="0"/>
              </a:rPr>
              <a:t> </a:t>
            </a:r>
            <a:r>
              <a:rPr lang="en-US" dirty="0" err="1">
                <a:latin typeface="+mj-lt"/>
                <a:cs typeface="Times New Roman" pitchFamily="18" charset="0"/>
              </a:rPr>
              <a:t>khi</a:t>
            </a:r>
            <a:r>
              <a:rPr lang="en-US" dirty="0">
                <a:latin typeface="+mj-lt"/>
                <a:cs typeface="Times New Roman" pitchFamily="18" charset="0"/>
              </a:rPr>
              <a:t> </a:t>
            </a:r>
            <a:r>
              <a:rPr lang="en-US" dirty="0" err="1">
                <a:latin typeface="+mj-lt"/>
                <a:cs typeface="Times New Roman" pitchFamily="18" charset="0"/>
              </a:rPr>
              <a:t>đi</a:t>
            </a:r>
            <a:r>
              <a:rPr lang="en-US" dirty="0">
                <a:latin typeface="+mj-lt"/>
                <a:cs typeface="Times New Roman" pitchFamily="18" charset="0"/>
              </a:rPr>
              <a:t> </a:t>
            </a:r>
            <a:r>
              <a:rPr lang="en-US" dirty="0" err="1">
                <a:latin typeface="+mj-lt"/>
                <a:cs typeface="Times New Roman" pitchFamily="18" charset="0"/>
              </a:rPr>
              <a:t>khám</a:t>
            </a: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sốt</a:t>
            </a: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chán</a:t>
            </a:r>
            <a:r>
              <a:rPr lang="en-US" dirty="0">
                <a:latin typeface="+mj-lt"/>
                <a:cs typeface="Times New Roman" pitchFamily="18" charset="0"/>
              </a:rPr>
              <a:t> </a:t>
            </a:r>
            <a:r>
              <a:rPr lang="en-US" dirty="0" err="1">
                <a:latin typeface="+mj-lt"/>
                <a:cs typeface="Times New Roman" pitchFamily="18" charset="0"/>
              </a:rPr>
              <a:t>ăn</a:t>
            </a:r>
            <a:r>
              <a:rPr lang="en-US" dirty="0">
                <a:latin typeface="+mj-lt"/>
                <a:cs typeface="Times New Roman" pitchFamily="18" charset="0"/>
              </a:rPr>
              <a:t>, </a:t>
            </a:r>
            <a:r>
              <a:rPr lang="en-US" dirty="0" err="1">
                <a:latin typeface="+mj-lt"/>
                <a:cs typeface="Times New Roman" pitchFamily="18" charset="0"/>
              </a:rPr>
              <a:t>sụt</a:t>
            </a:r>
            <a:r>
              <a:rPr lang="en-US" dirty="0">
                <a:latin typeface="+mj-lt"/>
                <a:cs typeface="Times New Roman" pitchFamily="18" charset="0"/>
              </a:rPr>
              <a:t> </a:t>
            </a:r>
            <a:r>
              <a:rPr lang="en-US" dirty="0" err="1">
                <a:latin typeface="+mj-lt"/>
                <a:cs typeface="Times New Roman" pitchFamily="18" charset="0"/>
              </a:rPr>
              <a:t>cân</a:t>
            </a:r>
            <a:r>
              <a:rPr lang="en-US" dirty="0">
                <a:latin typeface="+mj-lt"/>
                <a:cs typeface="Times New Roman" pitchFamily="18" charset="0"/>
              </a:rPr>
              <a:t>. </a:t>
            </a:r>
            <a:r>
              <a:rPr lang="en-US" dirty="0" err="1">
                <a:latin typeface="+mj-lt"/>
                <a:cs typeface="Times New Roman" pitchFamily="18" charset="0"/>
              </a:rPr>
              <a:t>Tiêu</a:t>
            </a:r>
            <a:r>
              <a:rPr lang="en-US" dirty="0">
                <a:latin typeface="+mj-lt"/>
                <a:cs typeface="Times New Roman" pitchFamily="18" charset="0"/>
              </a:rPr>
              <a:t>, </a:t>
            </a:r>
            <a:r>
              <a:rPr lang="en-US" dirty="0" err="1">
                <a:latin typeface="+mj-lt"/>
                <a:cs typeface="Times New Roman" pitchFamily="18" charset="0"/>
              </a:rPr>
              <a:t>tiểu</a:t>
            </a:r>
            <a:r>
              <a:rPr lang="en-US" dirty="0">
                <a:latin typeface="+mj-lt"/>
                <a:cs typeface="Times New Roman" pitchFamily="18" charset="0"/>
              </a:rPr>
              <a:t> </a:t>
            </a:r>
            <a:r>
              <a:rPr lang="en-US" dirty="0" err="1">
                <a:latin typeface="+mj-lt"/>
                <a:cs typeface="Times New Roman" pitchFamily="18" charset="0"/>
              </a:rPr>
              <a:t>bình</a:t>
            </a:r>
            <a:r>
              <a:rPr lang="en-US" dirty="0">
                <a:latin typeface="+mj-lt"/>
                <a:cs typeface="Times New Roman" pitchFamily="18" charset="0"/>
              </a:rPr>
              <a:t> </a:t>
            </a:r>
            <a:r>
              <a:rPr lang="en-US" dirty="0" err="1">
                <a:latin typeface="+mj-lt"/>
                <a:cs typeface="Times New Roman" pitchFamily="18" charset="0"/>
              </a:rPr>
              <a:t>thường</a:t>
            </a:r>
            <a:r>
              <a:rPr lang="en-US" dirty="0">
                <a:latin typeface="+mj-lt"/>
                <a:cs typeface="Times New Roman" pitchFamily="18" charset="0"/>
              </a:rPr>
              <a:t>.</a:t>
            </a:r>
          </a:p>
          <a:p>
            <a:pPr marL="0" indent="0" algn="just">
              <a:buNone/>
            </a:pP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đau</a:t>
            </a:r>
            <a:r>
              <a:rPr lang="en-US" dirty="0">
                <a:latin typeface="+mj-lt"/>
                <a:cs typeface="Times New Roman" pitchFamily="18" charset="0"/>
              </a:rPr>
              <a:t> </a:t>
            </a:r>
            <a:r>
              <a:rPr lang="en-US" dirty="0" err="1">
                <a:latin typeface="+mj-lt"/>
                <a:cs typeface="Times New Roman" pitchFamily="18" charset="0"/>
              </a:rPr>
              <a:t>đầu</a:t>
            </a:r>
            <a:r>
              <a:rPr lang="en-US" dirty="0">
                <a:latin typeface="+mj-lt"/>
                <a:cs typeface="Times New Roman" pitchFamily="18" charset="0"/>
              </a:rPr>
              <a:t>, </a:t>
            </a:r>
            <a:r>
              <a:rPr lang="en-US" dirty="0" err="1">
                <a:latin typeface="+mj-lt"/>
                <a:cs typeface="Times New Roman" pitchFamily="18" charset="0"/>
              </a:rPr>
              <a:t>khó</a:t>
            </a:r>
            <a:r>
              <a:rPr lang="en-US" dirty="0">
                <a:latin typeface="+mj-lt"/>
                <a:cs typeface="Times New Roman" pitchFamily="18" charset="0"/>
              </a:rPr>
              <a:t> </a:t>
            </a:r>
            <a:r>
              <a:rPr lang="en-US" dirty="0" err="1">
                <a:latin typeface="+mj-lt"/>
                <a:cs typeface="Times New Roman" pitchFamily="18" charset="0"/>
              </a:rPr>
              <a:t>thở</a:t>
            </a:r>
            <a:r>
              <a:rPr lang="en-US" dirty="0">
                <a:latin typeface="+mj-lt"/>
                <a:cs typeface="Times New Roman" pitchFamily="18" charset="0"/>
              </a:rPr>
              <a:t>, </a:t>
            </a:r>
            <a:r>
              <a:rPr lang="en-US" dirty="0" err="1">
                <a:latin typeface="+mj-lt"/>
                <a:cs typeface="Times New Roman" pitchFamily="18" charset="0"/>
              </a:rPr>
              <a:t>đau</a:t>
            </a:r>
            <a:r>
              <a:rPr lang="en-US" dirty="0">
                <a:latin typeface="+mj-lt"/>
                <a:cs typeface="Times New Roman" pitchFamily="18" charset="0"/>
              </a:rPr>
              <a:t> </a:t>
            </a:r>
            <a:r>
              <a:rPr lang="en-US" dirty="0" err="1">
                <a:latin typeface="+mj-lt"/>
                <a:cs typeface="Times New Roman" pitchFamily="18" charset="0"/>
              </a:rPr>
              <a:t>hạ</a:t>
            </a:r>
            <a:r>
              <a:rPr lang="en-US" dirty="0">
                <a:latin typeface="+mj-lt"/>
                <a:cs typeface="Times New Roman" pitchFamily="18" charset="0"/>
              </a:rPr>
              <a:t> </a:t>
            </a:r>
            <a:r>
              <a:rPr lang="en-US" dirty="0" err="1">
                <a:latin typeface="+mj-lt"/>
                <a:cs typeface="Times New Roman" pitchFamily="18" charset="0"/>
              </a:rPr>
              <a:t>sườn</a:t>
            </a:r>
            <a:r>
              <a:rPr lang="en-US" dirty="0">
                <a:latin typeface="+mj-lt"/>
                <a:cs typeface="Times New Roman" pitchFamily="18" charset="0"/>
              </a:rPr>
              <a:t> </a:t>
            </a:r>
            <a:r>
              <a:rPr lang="en-US" dirty="0" err="1">
                <a:latin typeface="+mj-lt"/>
                <a:cs typeface="Times New Roman" pitchFamily="18" charset="0"/>
              </a:rPr>
              <a:t>phải</a:t>
            </a:r>
            <a:r>
              <a:rPr lang="en-US" dirty="0">
                <a:latin typeface="+mj-lt"/>
                <a:cs typeface="Times New Roman" pitchFamily="18" charset="0"/>
              </a:rPr>
              <a:t>, </a:t>
            </a:r>
            <a:r>
              <a:rPr lang="en-US" dirty="0" err="1">
                <a:latin typeface="+mj-lt"/>
                <a:cs typeface="Times New Roman" pitchFamily="18" charset="0"/>
              </a:rPr>
              <a:t>đau</a:t>
            </a:r>
            <a:r>
              <a:rPr lang="en-US" dirty="0">
                <a:latin typeface="+mj-lt"/>
                <a:cs typeface="Times New Roman" pitchFamily="18" charset="0"/>
              </a:rPr>
              <a:t> </a:t>
            </a:r>
            <a:r>
              <a:rPr lang="en-US" dirty="0" err="1">
                <a:latin typeface="+mj-lt"/>
                <a:cs typeface="Times New Roman" pitchFamily="18" charset="0"/>
              </a:rPr>
              <a:t>xương</a:t>
            </a:r>
            <a:r>
              <a:rPr lang="en-US" dirty="0">
                <a:latin typeface="+mj-lt"/>
                <a:cs typeface="Times New Roman" pitchFamily="18" charset="0"/>
              </a:rPr>
              <a:t>. </a:t>
            </a:r>
          </a:p>
        </p:txBody>
      </p:sp>
    </p:spTree>
    <p:extLst>
      <p:ext uri="{BB962C8B-B14F-4D97-AF65-F5344CB8AC3E}">
        <p14:creationId xmlns:p14="http://schemas.microsoft.com/office/powerpoint/2010/main" val="12632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IV. TIỀN CĂN</a:t>
            </a:r>
          </a:p>
        </p:txBody>
      </p:sp>
      <p:sp>
        <p:nvSpPr>
          <p:cNvPr id="3" name="Content Placeholder 2"/>
          <p:cNvSpPr>
            <a:spLocks noGrp="1"/>
          </p:cNvSpPr>
          <p:nvPr>
            <p:ph idx="1"/>
          </p:nvPr>
        </p:nvSpPr>
        <p:spPr>
          <a:xfrm>
            <a:off x="457200" y="1417638"/>
            <a:ext cx="8229600" cy="4525963"/>
          </a:xfrm>
        </p:spPr>
        <p:txBody>
          <a:bodyPr/>
          <a:lstStyle/>
          <a:p>
            <a:pPr marL="0" indent="0" algn="just">
              <a:buNone/>
            </a:pPr>
            <a:r>
              <a:rPr lang="en-US" dirty="0">
                <a:latin typeface="+mj-lt"/>
                <a:cs typeface="Times New Roman" pitchFamily="18" charset="0"/>
              </a:rPr>
              <a:t>1. </a:t>
            </a:r>
            <a:r>
              <a:rPr lang="en-US" dirty="0" err="1">
                <a:latin typeface="+mj-lt"/>
                <a:cs typeface="Times New Roman" pitchFamily="18" charset="0"/>
              </a:rPr>
              <a:t>Bản</a:t>
            </a:r>
            <a:r>
              <a:rPr lang="en-US" dirty="0">
                <a:latin typeface="+mj-lt"/>
                <a:cs typeface="Times New Roman" pitchFamily="18" charset="0"/>
              </a:rPr>
              <a:t> </a:t>
            </a:r>
            <a:r>
              <a:rPr lang="en-US" dirty="0" err="1">
                <a:latin typeface="+mj-lt"/>
                <a:cs typeface="Times New Roman" pitchFamily="18" charset="0"/>
              </a:rPr>
              <a:t>thân</a:t>
            </a:r>
            <a:r>
              <a:rPr lang="en-US" dirty="0">
                <a:latin typeface="+mj-lt"/>
                <a:cs typeface="Times New Roman" pitchFamily="18" charset="0"/>
              </a:rPr>
              <a:t>:</a:t>
            </a:r>
          </a:p>
          <a:p>
            <a:pPr algn="just"/>
            <a:r>
              <a:rPr lang="en-US" dirty="0" err="1">
                <a:latin typeface="+mj-lt"/>
                <a:cs typeface="Times New Roman" pitchFamily="18" charset="0"/>
              </a:rPr>
              <a:t>Ngoại</a:t>
            </a:r>
            <a:r>
              <a:rPr lang="en-US" dirty="0">
                <a:latin typeface="+mj-lt"/>
                <a:cs typeface="Times New Roman" pitchFamily="18" charset="0"/>
              </a:rPr>
              <a:t> khoa: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ghi</a:t>
            </a:r>
            <a:r>
              <a:rPr lang="en-US" dirty="0">
                <a:latin typeface="+mj-lt"/>
                <a:cs typeface="Times New Roman" pitchFamily="18" charset="0"/>
              </a:rPr>
              <a:t> </a:t>
            </a:r>
            <a:r>
              <a:rPr lang="en-US" dirty="0" err="1">
                <a:latin typeface="+mj-lt"/>
                <a:cs typeface="Times New Roman" pitchFamily="18" charset="0"/>
              </a:rPr>
              <a:t>nhận</a:t>
            </a:r>
            <a:r>
              <a:rPr lang="en-US" dirty="0">
                <a:latin typeface="+mj-lt"/>
                <a:cs typeface="Times New Roman" pitchFamily="18" charset="0"/>
              </a:rPr>
              <a:t> </a:t>
            </a:r>
            <a:r>
              <a:rPr lang="en-US" dirty="0" err="1">
                <a:latin typeface="+mj-lt"/>
                <a:cs typeface="Times New Roman" pitchFamily="18" charset="0"/>
              </a:rPr>
              <a:t>tiền</a:t>
            </a:r>
            <a:r>
              <a:rPr lang="en-US" dirty="0">
                <a:latin typeface="+mj-lt"/>
                <a:cs typeface="Times New Roman" pitchFamily="18" charset="0"/>
              </a:rPr>
              <a:t> </a:t>
            </a:r>
            <a:r>
              <a:rPr lang="en-US" dirty="0" err="1">
                <a:latin typeface="+mj-lt"/>
                <a:cs typeface="Times New Roman" pitchFamily="18" charset="0"/>
              </a:rPr>
              <a:t>căn</a:t>
            </a: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lí</a:t>
            </a:r>
            <a:r>
              <a:rPr lang="en-US" dirty="0">
                <a:latin typeface="+mj-lt"/>
                <a:cs typeface="Times New Roman" pitchFamily="18" charset="0"/>
              </a:rPr>
              <a:t> </a:t>
            </a:r>
            <a:r>
              <a:rPr lang="en-US" dirty="0" err="1">
                <a:latin typeface="+mj-lt"/>
                <a:cs typeface="Times New Roman" pitchFamily="18" charset="0"/>
              </a:rPr>
              <a:t>ngoại</a:t>
            </a:r>
            <a:r>
              <a:rPr lang="en-US" dirty="0">
                <a:latin typeface="+mj-lt"/>
                <a:cs typeface="Times New Roman" pitchFamily="18" charset="0"/>
              </a:rPr>
              <a:t> khoa </a:t>
            </a:r>
            <a:r>
              <a:rPr lang="en-US" dirty="0" err="1">
                <a:latin typeface="+mj-lt"/>
                <a:cs typeface="Times New Roman" pitchFamily="18" charset="0"/>
              </a:rPr>
              <a:t>trước</a:t>
            </a:r>
            <a:r>
              <a:rPr lang="en-US" dirty="0">
                <a:latin typeface="+mj-lt"/>
                <a:cs typeface="Times New Roman" pitchFamily="18" charset="0"/>
              </a:rPr>
              <a:t> </a:t>
            </a:r>
            <a:r>
              <a:rPr lang="en-US" dirty="0" err="1">
                <a:latin typeface="+mj-lt"/>
                <a:cs typeface="Times New Roman" pitchFamily="18" charset="0"/>
              </a:rPr>
              <a:t>đây</a:t>
            </a:r>
            <a:r>
              <a:rPr lang="en-US" dirty="0">
                <a:latin typeface="+mj-lt"/>
                <a:cs typeface="Times New Roman" pitchFamily="18" charset="0"/>
              </a:rPr>
              <a:t>.</a:t>
            </a:r>
          </a:p>
          <a:p>
            <a:pPr algn="just"/>
            <a:r>
              <a:rPr lang="en-US" dirty="0" err="1">
                <a:latin typeface="+mj-lt"/>
                <a:cs typeface="Times New Roman" pitchFamily="18" charset="0"/>
              </a:rPr>
              <a:t>Nội</a:t>
            </a:r>
            <a:r>
              <a:rPr lang="en-US" dirty="0">
                <a:latin typeface="+mj-lt"/>
                <a:cs typeface="Times New Roman" pitchFamily="18" charset="0"/>
              </a:rPr>
              <a:t> khoa: </a:t>
            </a:r>
            <a:r>
              <a:rPr lang="en-US" dirty="0" err="1">
                <a:latin typeface="+mj-lt"/>
                <a:cs typeface="Times New Roman" pitchFamily="18" charset="0"/>
              </a:rPr>
              <a:t>tăng</a:t>
            </a:r>
            <a:r>
              <a:rPr lang="en-US" dirty="0">
                <a:latin typeface="+mj-lt"/>
                <a:cs typeface="Times New Roman" pitchFamily="18" charset="0"/>
              </a:rPr>
              <a:t> </a:t>
            </a:r>
            <a:r>
              <a:rPr lang="en-US" dirty="0" err="1">
                <a:latin typeface="+mj-lt"/>
                <a:cs typeface="Times New Roman" pitchFamily="18" charset="0"/>
              </a:rPr>
              <a:t>huyết</a:t>
            </a:r>
            <a:r>
              <a:rPr lang="en-US" dirty="0">
                <a:latin typeface="+mj-lt"/>
                <a:cs typeface="Times New Roman" pitchFamily="18" charset="0"/>
              </a:rPr>
              <a:t> </a:t>
            </a:r>
            <a:r>
              <a:rPr lang="en-US" dirty="0" err="1">
                <a:latin typeface="+mj-lt"/>
                <a:cs typeface="Times New Roman" pitchFamily="18" charset="0"/>
              </a:rPr>
              <a:t>áp</a:t>
            </a: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tim</a:t>
            </a:r>
            <a:r>
              <a:rPr lang="en-US" dirty="0">
                <a:latin typeface="+mj-lt"/>
                <a:cs typeface="Times New Roman" pitchFamily="18" charset="0"/>
              </a:rPr>
              <a:t> </a:t>
            </a:r>
            <a:r>
              <a:rPr lang="en-US" dirty="0" err="1">
                <a:latin typeface="+mj-lt"/>
                <a:cs typeface="Times New Roman" pitchFamily="18" charset="0"/>
              </a:rPr>
              <a:t>thiếu</a:t>
            </a:r>
            <a:r>
              <a:rPr lang="en-US" dirty="0">
                <a:latin typeface="+mj-lt"/>
                <a:cs typeface="Times New Roman" pitchFamily="18" charset="0"/>
              </a:rPr>
              <a:t> </a:t>
            </a:r>
            <a:r>
              <a:rPr lang="en-US" dirty="0" err="1">
                <a:latin typeface="+mj-lt"/>
                <a:cs typeface="Times New Roman" pitchFamily="18" charset="0"/>
              </a:rPr>
              <a:t>máu</a:t>
            </a:r>
            <a:r>
              <a:rPr lang="en-US" dirty="0">
                <a:latin typeface="+mj-lt"/>
                <a:cs typeface="Times New Roman" pitchFamily="18" charset="0"/>
              </a:rPr>
              <a:t> </a:t>
            </a:r>
            <a:r>
              <a:rPr lang="en-US" dirty="0" err="1">
                <a:latin typeface="+mj-lt"/>
                <a:cs typeface="Times New Roman" pitchFamily="18" charset="0"/>
              </a:rPr>
              <a:t>cục</a:t>
            </a:r>
            <a:r>
              <a:rPr lang="en-US" dirty="0">
                <a:latin typeface="+mj-lt"/>
                <a:cs typeface="Times New Roman" pitchFamily="18" charset="0"/>
              </a:rPr>
              <a:t> </a:t>
            </a:r>
            <a:r>
              <a:rPr lang="en-US" dirty="0" err="1">
                <a:latin typeface="+mj-lt"/>
                <a:cs typeface="Times New Roman" pitchFamily="18" charset="0"/>
              </a:rPr>
              <a:t>bộ</a:t>
            </a:r>
            <a:r>
              <a:rPr lang="en-US" dirty="0">
                <a:latin typeface="+mj-lt"/>
                <a:cs typeface="Times New Roman" pitchFamily="18" charset="0"/>
              </a:rPr>
              <a:t>, </a:t>
            </a:r>
            <a:r>
              <a:rPr lang="en-US" dirty="0" err="1">
                <a:latin typeface="+mj-lt"/>
                <a:cs typeface="Times New Roman" pitchFamily="18" charset="0"/>
              </a:rPr>
              <a:t>tăng</a:t>
            </a:r>
            <a:r>
              <a:rPr lang="en-US" dirty="0">
                <a:latin typeface="+mj-lt"/>
                <a:cs typeface="Times New Roman" pitchFamily="18" charset="0"/>
              </a:rPr>
              <a:t> lipid </a:t>
            </a:r>
            <a:r>
              <a:rPr lang="en-US" dirty="0" err="1">
                <a:latin typeface="+mj-lt"/>
                <a:cs typeface="Times New Roman" pitchFamily="18" charset="0"/>
              </a:rPr>
              <a:t>máu</a:t>
            </a:r>
            <a:r>
              <a:rPr lang="en-US" dirty="0">
                <a:latin typeface="+mj-lt"/>
                <a:cs typeface="Times New Roman" pitchFamily="18" charset="0"/>
              </a:rPr>
              <a:t> 10 </a:t>
            </a:r>
            <a:r>
              <a:rPr lang="en-US" dirty="0" err="1">
                <a:latin typeface="+mj-lt"/>
                <a:cs typeface="Times New Roman" pitchFamily="18" charset="0"/>
              </a:rPr>
              <a:t>năm</a:t>
            </a:r>
            <a:r>
              <a:rPr lang="en-US" dirty="0">
                <a:latin typeface="+mj-lt"/>
                <a:cs typeface="Times New Roman" pitchFamily="18" charset="0"/>
              </a:rPr>
              <a:t>, </a:t>
            </a:r>
            <a:r>
              <a:rPr lang="en-US" dirty="0" err="1">
                <a:latin typeface="+mj-lt"/>
                <a:cs typeface="Times New Roman" pitchFamily="18" charset="0"/>
              </a:rPr>
              <a:t>hiện</a:t>
            </a:r>
            <a:r>
              <a:rPr lang="en-US" dirty="0">
                <a:latin typeface="+mj-lt"/>
                <a:cs typeface="Times New Roman" pitchFamily="18" charset="0"/>
              </a:rPr>
              <a:t> </a:t>
            </a:r>
            <a:r>
              <a:rPr lang="en-US" dirty="0" err="1">
                <a:latin typeface="+mj-lt"/>
                <a:cs typeface="Times New Roman" pitchFamily="18" charset="0"/>
              </a:rPr>
              <a:t>vẫn</a:t>
            </a:r>
            <a:r>
              <a:rPr lang="en-US" dirty="0">
                <a:latin typeface="+mj-lt"/>
                <a:cs typeface="Times New Roman" pitchFamily="18" charset="0"/>
              </a:rPr>
              <a:t> </a:t>
            </a:r>
            <a:r>
              <a:rPr lang="en-US" dirty="0" err="1">
                <a:latin typeface="+mj-lt"/>
                <a:cs typeface="Times New Roman" pitchFamily="18" charset="0"/>
              </a:rPr>
              <a:t>đang</a:t>
            </a:r>
            <a:r>
              <a:rPr lang="en-US" dirty="0">
                <a:latin typeface="+mj-lt"/>
                <a:cs typeface="Times New Roman" pitchFamily="18" charset="0"/>
              </a:rPr>
              <a:t> </a:t>
            </a:r>
            <a:r>
              <a:rPr lang="en-US" dirty="0" err="1">
                <a:latin typeface="+mj-lt"/>
                <a:cs typeface="Times New Roman" pitchFamily="18" charset="0"/>
              </a:rPr>
              <a:t>uống</a:t>
            </a:r>
            <a:r>
              <a:rPr lang="en-US" dirty="0">
                <a:latin typeface="+mj-lt"/>
                <a:cs typeface="Times New Roman" pitchFamily="18" charset="0"/>
              </a:rPr>
              <a:t> </a:t>
            </a:r>
            <a:r>
              <a:rPr lang="en-US" dirty="0" err="1">
                <a:latin typeface="+mj-lt"/>
                <a:cs typeface="Times New Roman" pitchFamily="18" charset="0"/>
              </a:rPr>
              <a:t>thuốc</a:t>
            </a:r>
            <a:r>
              <a:rPr lang="en-US" dirty="0">
                <a:latin typeface="+mj-lt"/>
                <a:cs typeface="Times New Roman" pitchFamily="18" charset="0"/>
              </a:rPr>
              <a:t> </a:t>
            </a:r>
            <a:r>
              <a:rPr lang="en-US" dirty="0" err="1">
                <a:latin typeface="+mj-lt"/>
                <a:cs typeface="Times New Roman" pitchFamily="18" charset="0"/>
              </a:rPr>
              <a:t>đều</a:t>
            </a:r>
            <a:r>
              <a:rPr lang="en-US" dirty="0">
                <a:latin typeface="+mj-lt"/>
                <a:cs typeface="Times New Roman" pitchFamily="18" charset="0"/>
              </a:rPr>
              <a:t> </a:t>
            </a:r>
            <a:r>
              <a:rPr lang="en-US" dirty="0" err="1">
                <a:latin typeface="+mj-lt"/>
                <a:cs typeface="Times New Roman" pitchFamily="18" charset="0"/>
              </a:rPr>
              <a:t>đặn</a:t>
            </a:r>
            <a:r>
              <a:rPr lang="en-US" dirty="0">
                <a:latin typeface="+mj-lt"/>
                <a:cs typeface="Times New Roman" pitchFamily="18" charset="0"/>
              </a:rPr>
              <a:t>. </a:t>
            </a:r>
          </a:p>
          <a:p>
            <a:pPr algn="just"/>
            <a:endParaRPr lang="en-US" dirty="0">
              <a:latin typeface="+mj-lt"/>
            </a:endParaRPr>
          </a:p>
        </p:txBody>
      </p:sp>
    </p:spTree>
    <p:extLst>
      <p:ext uri="{BB962C8B-B14F-4D97-AF65-F5344CB8AC3E}">
        <p14:creationId xmlns:p14="http://schemas.microsoft.com/office/powerpoint/2010/main" val="77628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92500" lnSpcReduction="20000"/>
          </a:bodyPr>
          <a:lstStyle/>
          <a:p>
            <a:pPr algn="just"/>
            <a:r>
              <a:rPr lang="en-US" dirty="0" err="1">
                <a:latin typeface="+mj-lt"/>
                <a:cs typeface="Times New Roman" pitchFamily="18" charset="0"/>
              </a:rPr>
              <a:t>Sản</a:t>
            </a:r>
            <a:r>
              <a:rPr lang="en-US" dirty="0">
                <a:latin typeface="+mj-lt"/>
                <a:cs typeface="Times New Roman" pitchFamily="18" charset="0"/>
              </a:rPr>
              <a:t> </a:t>
            </a:r>
            <a:r>
              <a:rPr lang="en-US" dirty="0" err="1">
                <a:latin typeface="+mj-lt"/>
                <a:cs typeface="Times New Roman" pitchFamily="18" charset="0"/>
              </a:rPr>
              <a:t>phụ</a:t>
            </a:r>
            <a:r>
              <a:rPr lang="en-US" dirty="0">
                <a:latin typeface="+mj-lt"/>
                <a:cs typeface="Times New Roman" pitchFamily="18" charset="0"/>
              </a:rPr>
              <a:t> khoa: </a:t>
            </a:r>
          </a:p>
          <a:p>
            <a:pPr algn="just">
              <a:buFont typeface="Wingdings" pitchFamily="2" charset="2"/>
              <a:buChar char="Ø"/>
            </a:pP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nhân</a:t>
            </a:r>
            <a:r>
              <a:rPr lang="en-US" dirty="0">
                <a:latin typeface="+mj-lt"/>
                <a:cs typeface="Times New Roman" pitchFamily="18" charset="0"/>
              </a:rPr>
              <a:t> </a:t>
            </a:r>
            <a:r>
              <a:rPr lang="en-US" dirty="0" err="1">
                <a:latin typeface="+mj-lt"/>
                <a:cs typeface="Times New Roman" pitchFamily="18" charset="0"/>
              </a:rPr>
              <a:t>mãn</a:t>
            </a:r>
            <a:r>
              <a:rPr lang="en-US" dirty="0">
                <a:latin typeface="+mj-lt"/>
                <a:cs typeface="Times New Roman" pitchFamily="18" charset="0"/>
              </a:rPr>
              <a:t> </a:t>
            </a:r>
            <a:r>
              <a:rPr lang="en-US" dirty="0" err="1">
                <a:latin typeface="+mj-lt"/>
                <a:cs typeface="Times New Roman" pitchFamily="18" charset="0"/>
              </a:rPr>
              <a:t>kinh</a:t>
            </a:r>
            <a:r>
              <a:rPr lang="en-US" dirty="0">
                <a:latin typeface="+mj-lt"/>
                <a:cs typeface="Times New Roman" pitchFamily="18" charset="0"/>
              </a:rPr>
              <a:t> </a:t>
            </a:r>
            <a:r>
              <a:rPr lang="en-US" dirty="0" err="1">
                <a:latin typeface="+mj-lt"/>
                <a:cs typeface="Times New Roman" pitchFamily="18" charset="0"/>
              </a:rPr>
              <a:t>năm</a:t>
            </a:r>
            <a:r>
              <a:rPr lang="en-US" dirty="0">
                <a:latin typeface="+mj-lt"/>
                <a:cs typeface="Times New Roman" pitchFamily="18" charset="0"/>
              </a:rPr>
              <a:t> 52 </a:t>
            </a:r>
            <a:r>
              <a:rPr lang="en-US" dirty="0" err="1">
                <a:latin typeface="+mj-lt"/>
                <a:cs typeface="Times New Roman" pitchFamily="18" charset="0"/>
              </a:rPr>
              <a:t>tuổi</a:t>
            </a:r>
            <a:r>
              <a:rPr lang="en-US" dirty="0">
                <a:latin typeface="+mj-lt"/>
                <a:cs typeface="Times New Roman" pitchFamily="18" charset="0"/>
              </a:rPr>
              <a:t>, </a:t>
            </a:r>
            <a:r>
              <a:rPr lang="en-US" dirty="0" err="1">
                <a:latin typeface="+mj-lt"/>
                <a:cs typeface="Times New Roman" pitchFamily="18" charset="0"/>
              </a:rPr>
              <a:t>kinh</a:t>
            </a:r>
            <a:r>
              <a:rPr lang="en-US" dirty="0">
                <a:latin typeface="+mj-lt"/>
                <a:cs typeface="Times New Roman" pitchFamily="18" charset="0"/>
              </a:rPr>
              <a:t> </a:t>
            </a:r>
            <a:r>
              <a:rPr lang="en-US" dirty="0" err="1">
                <a:latin typeface="+mj-lt"/>
                <a:cs typeface="Times New Roman" pitchFamily="18" charset="0"/>
              </a:rPr>
              <a:t>đầu</a:t>
            </a:r>
            <a:r>
              <a:rPr lang="en-US" dirty="0">
                <a:latin typeface="+mj-lt"/>
                <a:cs typeface="Times New Roman" pitchFamily="18" charset="0"/>
              </a:rPr>
              <a:t> </a:t>
            </a:r>
            <a:r>
              <a:rPr lang="en-US" dirty="0" err="1">
                <a:latin typeface="+mj-lt"/>
                <a:cs typeface="Times New Roman" pitchFamily="18" charset="0"/>
              </a:rPr>
              <a:t>năm</a:t>
            </a:r>
            <a:r>
              <a:rPr lang="en-US" dirty="0">
                <a:latin typeface="+mj-lt"/>
                <a:cs typeface="Times New Roman" pitchFamily="18" charset="0"/>
              </a:rPr>
              <a:t> 14 </a:t>
            </a:r>
            <a:r>
              <a:rPr lang="en-US" dirty="0" err="1">
                <a:latin typeface="+mj-lt"/>
                <a:cs typeface="Times New Roman" pitchFamily="18" charset="0"/>
              </a:rPr>
              <a:t>tuổi</a:t>
            </a: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ghi</a:t>
            </a:r>
            <a:r>
              <a:rPr lang="en-US" dirty="0">
                <a:latin typeface="+mj-lt"/>
                <a:cs typeface="Times New Roman" pitchFamily="18" charset="0"/>
              </a:rPr>
              <a:t> </a:t>
            </a:r>
            <a:r>
              <a:rPr lang="en-US" dirty="0" err="1">
                <a:latin typeface="+mj-lt"/>
                <a:cs typeface="Times New Roman" pitchFamily="18" charset="0"/>
              </a:rPr>
              <a:t>nhận</a:t>
            </a:r>
            <a:r>
              <a:rPr lang="en-US" dirty="0">
                <a:latin typeface="+mj-lt"/>
                <a:cs typeface="Times New Roman" pitchFamily="18" charset="0"/>
              </a:rPr>
              <a:t> ra </a:t>
            </a:r>
            <a:r>
              <a:rPr lang="en-US" dirty="0" err="1">
                <a:latin typeface="+mj-lt"/>
                <a:cs typeface="Times New Roman" pitchFamily="18" charset="0"/>
              </a:rPr>
              <a:t>huyết</a:t>
            </a:r>
            <a:r>
              <a:rPr lang="en-US" dirty="0">
                <a:latin typeface="+mj-lt"/>
                <a:cs typeface="Times New Roman" pitchFamily="18" charset="0"/>
              </a:rPr>
              <a:t> </a:t>
            </a:r>
            <a:r>
              <a:rPr lang="en-US" dirty="0" err="1">
                <a:latin typeface="+mj-lt"/>
                <a:cs typeface="Times New Roman" pitchFamily="18" charset="0"/>
              </a:rPr>
              <a:t>bất</a:t>
            </a:r>
            <a:r>
              <a:rPr lang="en-US" dirty="0">
                <a:latin typeface="+mj-lt"/>
                <a:cs typeface="Times New Roman" pitchFamily="18" charset="0"/>
              </a:rPr>
              <a:t> </a:t>
            </a:r>
            <a:r>
              <a:rPr lang="en-US" dirty="0" err="1">
                <a:latin typeface="+mj-lt"/>
                <a:cs typeface="Times New Roman" pitchFamily="18" charset="0"/>
              </a:rPr>
              <a:t>thường</a:t>
            </a:r>
            <a:r>
              <a:rPr lang="en-US" dirty="0">
                <a:latin typeface="+mj-lt"/>
                <a:cs typeface="Times New Roman" pitchFamily="18" charset="0"/>
              </a:rPr>
              <a:t>.</a:t>
            </a:r>
          </a:p>
          <a:p>
            <a:pPr algn="just">
              <a:buFont typeface="Wingdings" pitchFamily="2" charset="2"/>
              <a:buChar char="Ø"/>
            </a:pPr>
            <a:r>
              <a:rPr lang="en-US" dirty="0">
                <a:latin typeface="+mj-lt"/>
                <a:cs typeface="Times New Roman" pitchFamily="18" charset="0"/>
              </a:rPr>
              <a:t>PARA: 2022, </a:t>
            </a:r>
            <a:r>
              <a:rPr lang="en-US" dirty="0" err="1">
                <a:latin typeface="+mj-lt"/>
                <a:cs typeface="Times New Roman" pitchFamily="18" charset="0"/>
              </a:rPr>
              <a:t>thai</a:t>
            </a:r>
            <a:r>
              <a:rPr lang="en-US" dirty="0">
                <a:latin typeface="+mj-lt"/>
                <a:cs typeface="Times New Roman" pitchFamily="18" charset="0"/>
              </a:rPr>
              <a:t> </a:t>
            </a:r>
            <a:r>
              <a:rPr lang="en-US" dirty="0" err="1">
                <a:latin typeface="+mj-lt"/>
                <a:cs typeface="Times New Roman" pitchFamily="18" charset="0"/>
              </a:rPr>
              <a:t>ngoài</a:t>
            </a:r>
            <a:r>
              <a:rPr lang="en-US" dirty="0">
                <a:latin typeface="+mj-lt"/>
                <a:cs typeface="Times New Roman" pitchFamily="18" charset="0"/>
              </a:rPr>
              <a:t> </a:t>
            </a:r>
            <a:r>
              <a:rPr lang="en-US" dirty="0" err="1">
                <a:latin typeface="+mj-lt"/>
                <a:cs typeface="Times New Roman" pitchFamily="18" charset="0"/>
              </a:rPr>
              <a:t>tử</a:t>
            </a:r>
            <a:r>
              <a:rPr lang="en-US" dirty="0">
                <a:latin typeface="+mj-lt"/>
                <a:cs typeface="Times New Roman" pitchFamily="18" charset="0"/>
              </a:rPr>
              <a:t> </a:t>
            </a:r>
            <a:r>
              <a:rPr lang="en-US" dirty="0" err="1">
                <a:latin typeface="+mj-lt"/>
                <a:cs typeface="Times New Roman" pitchFamily="18" charset="0"/>
              </a:rPr>
              <a:t>cung</a:t>
            </a:r>
            <a:r>
              <a:rPr lang="en-US" dirty="0">
                <a:latin typeface="+mj-lt"/>
                <a:cs typeface="Times New Roman" pitchFamily="18" charset="0"/>
              </a:rPr>
              <a:t> P </a:t>
            </a:r>
            <a:r>
              <a:rPr lang="en-US" dirty="0" err="1">
                <a:latin typeface="+mj-lt"/>
                <a:cs typeface="Times New Roman" pitchFamily="18" charset="0"/>
              </a:rPr>
              <a:t>đã</a:t>
            </a:r>
            <a:r>
              <a:rPr lang="en-US" dirty="0">
                <a:latin typeface="+mj-lt"/>
                <a:cs typeface="Times New Roman" pitchFamily="18" charset="0"/>
              </a:rPr>
              <a:t> </a:t>
            </a:r>
            <a:r>
              <a:rPr lang="en-US" dirty="0" err="1">
                <a:latin typeface="+mj-lt"/>
                <a:cs typeface="Times New Roman" pitchFamily="18" charset="0"/>
              </a:rPr>
              <a:t>mổ</a:t>
            </a:r>
            <a:r>
              <a:rPr lang="en-US" dirty="0">
                <a:latin typeface="+mj-lt"/>
                <a:cs typeface="Times New Roman" pitchFamily="18" charset="0"/>
              </a:rPr>
              <a:t> </a:t>
            </a:r>
            <a:r>
              <a:rPr lang="en-US" dirty="0" err="1">
                <a:latin typeface="+mj-lt"/>
                <a:cs typeface="Times New Roman" pitchFamily="18" charset="0"/>
              </a:rPr>
              <a:t>cách</a:t>
            </a:r>
            <a:r>
              <a:rPr lang="en-US" dirty="0">
                <a:latin typeface="+mj-lt"/>
                <a:cs typeface="Times New Roman" pitchFamily="18" charset="0"/>
              </a:rPr>
              <a:t> </a:t>
            </a:r>
            <a:r>
              <a:rPr lang="en-US" dirty="0" err="1">
                <a:latin typeface="+mj-lt"/>
                <a:cs typeface="Times New Roman" pitchFamily="18" charset="0"/>
              </a:rPr>
              <a:t>đây</a:t>
            </a:r>
            <a:r>
              <a:rPr lang="en-US" dirty="0">
                <a:latin typeface="+mj-lt"/>
                <a:cs typeface="Times New Roman" pitchFamily="18" charset="0"/>
              </a:rPr>
              <a:t> 30 </a:t>
            </a:r>
            <a:r>
              <a:rPr lang="en-US" dirty="0" err="1">
                <a:latin typeface="+mj-lt"/>
                <a:cs typeface="Times New Roman" pitchFamily="18" charset="0"/>
              </a:rPr>
              <a:t>năm</a:t>
            </a:r>
            <a:r>
              <a:rPr lang="en-US" dirty="0">
                <a:latin typeface="+mj-lt"/>
                <a:cs typeface="Times New Roman" pitchFamily="18" charset="0"/>
              </a:rPr>
              <a:t>, </a:t>
            </a:r>
            <a:r>
              <a:rPr lang="en-US" dirty="0" err="1">
                <a:latin typeface="+mj-lt"/>
                <a:cs typeface="Times New Roman" pitchFamily="18" charset="0"/>
              </a:rPr>
              <a:t>lập</a:t>
            </a:r>
            <a:r>
              <a:rPr lang="en-US" dirty="0">
                <a:latin typeface="+mj-lt"/>
                <a:cs typeface="Times New Roman" pitchFamily="18" charset="0"/>
              </a:rPr>
              <a:t> </a:t>
            </a:r>
            <a:r>
              <a:rPr lang="en-US" dirty="0" err="1">
                <a:latin typeface="+mj-lt"/>
                <a:cs typeface="Times New Roman" pitchFamily="18" charset="0"/>
              </a:rPr>
              <a:t>gia</a:t>
            </a:r>
            <a:r>
              <a:rPr lang="en-US" dirty="0">
                <a:latin typeface="+mj-lt"/>
                <a:cs typeface="Times New Roman" pitchFamily="18" charset="0"/>
              </a:rPr>
              <a:t> </a:t>
            </a:r>
            <a:r>
              <a:rPr lang="en-US" dirty="0" err="1">
                <a:latin typeface="+mj-lt"/>
                <a:cs typeface="Times New Roman" pitchFamily="18" charset="0"/>
              </a:rPr>
              <a:t>đình</a:t>
            </a:r>
            <a:r>
              <a:rPr lang="en-US" dirty="0">
                <a:latin typeface="+mj-lt"/>
                <a:cs typeface="Times New Roman" pitchFamily="18" charset="0"/>
              </a:rPr>
              <a:t> </a:t>
            </a:r>
            <a:r>
              <a:rPr lang="en-US" dirty="0" err="1">
                <a:latin typeface="+mj-lt"/>
                <a:cs typeface="Times New Roman" pitchFamily="18" charset="0"/>
              </a:rPr>
              <a:t>năm</a:t>
            </a:r>
            <a:r>
              <a:rPr lang="en-US" dirty="0">
                <a:latin typeface="+mj-lt"/>
                <a:cs typeface="Times New Roman" pitchFamily="18" charset="0"/>
              </a:rPr>
              <a:t> 20 </a:t>
            </a:r>
            <a:r>
              <a:rPr lang="en-US" dirty="0" err="1">
                <a:latin typeface="+mj-lt"/>
                <a:cs typeface="Times New Roman" pitchFamily="18" charset="0"/>
              </a:rPr>
              <a:t>tuổi</a:t>
            </a:r>
            <a:r>
              <a:rPr lang="en-US" dirty="0">
                <a:latin typeface="+mj-lt"/>
                <a:cs typeface="Times New Roman" pitchFamily="18" charset="0"/>
              </a:rPr>
              <a:t>, </a:t>
            </a:r>
            <a:r>
              <a:rPr lang="en-US" dirty="0" err="1">
                <a:latin typeface="+mj-lt"/>
                <a:cs typeface="Times New Roman" pitchFamily="18" charset="0"/>
              </a:rPr>
              <a:t>có</a:t>
            </a:r>
            <a:r>
              <a:rPr lang="en-US" dirty="0">
                <a:latin typeface="+mj-lt"/>
                <a:cs typeface="Times New Roman" pitchFamily="18" charset="0"/>
              </a:rPr>
              <a:t> con </a:t>
            </a:r>
            <a:r>
              <a:rPr lang="en-US" dirty="0" err="1">
                <a:latin typeface="+mj-lt"/>
                <a:cs typeface="Times New Roman" pitchFamily="18" charset="0"/>
              </a:rPr>
              <a:t>đầu</a:t>
            </a:r>
            <a:r>
              <a:rPr lang="en-US" dirty="0">
                <a:latin typeface="+mj-lt"/>
                <a:cs typeface="Times New Roman" pitchFamily="18" charset="0"/>
              </a:rPr>
              <a:t> </a:t>
            </a:r>
            <a:r>
              <a:rPr lang="en-US" dirty="0" err="1">
                <a:latin typeface="+mj-lt"/>
                <a:cs typeface="Times New Roman" pitchFamily="18" charset="0"/>
              </a:rPr>
              <a:t>lúc</a:t>
            </a:r>
            <a:r>
              <a:rPr lang="en-US" dirty="0">
                <a:latin typeface="+mj-lt"/>
                <a:cs typeface="Times New Roman" pitchFamily="18" charset="0"/>
              </a:rPr>
              <a:t> 21 </a:t>
            </a:r>
            <a:r>
              <a:rPr lang="en-US" dirty="0" err="1">
                <a:latin typeface="+mj-lt"/>
                <a:cs typeface="Times New Roman" pitchFamily="18" charset="0"/>
              </a:rPr>
              <a:t>tuổi</a:t>
            </a:r>
            <a:r>
              <a:rPr lang="en-US" dirty="0">
                <a:latin typeface="+mj-lt"/>
                <a:cs typeface="Times New Roman" pitchFamily="18" charset="0"/>
              </a:rPr>
              <a:t>, </a:t>
            </a:r>
            <a:r>
              <a:rPr lang="en-US" dirty="0" err="1">
                <a:latin typeface="+mj-lt"/>
                <a:cs typeface="Times New Roman" pitchFamily="18" charset="0"/>
              </a:rPr>
              <a:t>có</a:t>
            </a:r>
            <a:r>
              <a:rPr lang="en-US" dirty="0">
                <a:latin typeface="+mj-lt"/>
                <a:cs typeface="Times New Roman" pitchFamily="18" charset="0"/>
              </a:rPr>
              <a:t> </a:t>
            </a:r>
            <a:r>
              <a:rPr lang="en-US" dirty="0" err="1">
                <a:latin typeface="+mj-lt"/>
                <a:cs typeface="Times New Roman" pitchFamily="18" charset="0"/>
              </a:rPr>
              <a:t>cho</a:t>
            </a:r>
            <a:r>
              <a:rPr lang="en-US" dirty="0">
                <a:latin typeface="+mj-lt"/>
                <a:cs typeface="Times New Roman" pitchFamily="18" charset="0"/>
              </a:rPr>
              <a:t> con </a:t>
            </a:r>
            <a:r>
              <a:rPr lang="en-US" dirty="0" err="1">
                <a:latin typeface="+mj-lt"/>
                <a:cs typeface="Times New Roman" pitchFamily="18" charset="0"/>
              </a:rPr>
              <a:t>bú</a:t>
            </a:r>
            <a:r>
              <a:rPr lang="en-US" dirty="0">
                <a:latin typeface="+mj-lt"/>
                <a:cs typeface="Times New Roman" pitchFamily="18" charset="0"/>
              </a:rPr>
              <a:t>.</a:t>
            </a:r>
          </a:p>
          <a:p>
            <a:pPr algn="just">
              <a:buFont typeface="Wingdings" pitchFamily="2" charset="2"/>
              <a:buChar char="Ø"/>
            </a:pPr>
            <a:r>
              <a:rPr lang="en-US" dirty="0" err="1">
                <a:latin typeface="+mj-lt"/>
                <a:cs typeface="Times New Roman" pitchFamily="18" charset="0"/>
              </a:rPr>
              <a:t>Có</a:t>
            </a:r>
            <a:r>
              <a:rPr lang="en-US" dirty="0">
                <a:latin typeface="+mj-lt"/>
                <a:cs typeface="Times New Roman" pitchFamily="18" charset="0"/>
              </a:rPr>
              <a:t> 1 </a:t>
            </a:r>
            <a:r>
              <a:rPr lang="en-US" dirty="0" err="1">
                <a:latin typeface="+mj-lt"/>
                <a:cs typeface="Times New Roman" pitchFamily="18" charset="0"/>
              </a:rPr>
              <a:t>giai</a:t>
            </a:r>
            <a:r>
              <a:rPr lang="en-US" dirty="0">
                <a:latin typeface="+mj-lt"/>
                <a:cs typeface="Times New Roman" pitchFamily="18" charset="0"/>
              </a:rPr>
              <a:t> </a:t>
            </a:r>
            <a:r>
              <a:rPr lang="en-US" dirty="0" err="1">
                <a:latin typeface="+mj-lt"/>
                <a:cs typeface="Times New Roman" pitchFamily="18" charset="0"/>
              </a:rPr>
              <a:t>đoạn</a:t>
            </a:r>
            <a:r>
              <a:rPr lang="en-US" dirty="0">
                <a:latin typeface="+mj-lt"/>
                <a:cs typeface="Times New Roman" pitchFamily="18" charset="0"/>
              </a:rPr>
              <a:t> </a:t>
            </a:r>
            <a:r>
              <a:rPr lang="en-US" dirty="0" err="1">
                <a:latin typeface="+mj-lt"/>
                <a:cs typeface="Times New Roman" pitchFamily="18" charset="0"/>
              </a:rPr>
              <a:t>dùng</a:t>
            </a:r>
            <a:r>
              <a:rPr lang="en-US" dirty="0">
                <a:latin typeface="+mj-lt"/>
                <a:cs typeface="Times New Roman" pitchFamily="18" charset="0"/>
              </a:rPr>
              <a:t> </a:t>
            </a:r>
            <a:r>
              <a:rPr lang="en-US" dirty="0" err="1">
                <a:latin typeface="+mj-lt"/>
                <a:cs typeface="Times New Roman" pitchFamily="18" charset="0"/>
              </a:rPr>
              <a:t>thuốc</a:t>
            </a:r>
            <a:r>
              <a:rPr lang="en-US" dirty="0">
                <a:latin typeface="+mj-lt"/>
                <a:cs typeface="Times New Roman" pitchFamily="18" charset="0"/>
              </a:rPr>
              <a:t> </a:t>
            </a:r>
            <a:r>
              <a:rPr lang="en-US" dirty="0" err="1">
                <a:latin typeface="+mj-lt"/>
                <a:cs typeface="Times New Roman" pitchFamily="18" charset="0"/>
              </a:rPr>
              <a:t>tránh</a:t>
            </a:r>
            <a:r>
              <a:rPr lang="en-US" dirty="0">
                <a:latin typeface="+mj-lt"/>
                <a:cs typeface="Times New Roman" pitchFamily="18" charset="0"/>
              </a:rPr>
              <a:t> </a:t>
            </a:r>
            <a:r>
              <a:rPr lang="en-US" dirty="0" err="1">
                <a:latin typeface="+mj-lt"/>
                <a:cs typeface="Times New Roman" pitchFamily="18" charset="0"/>
              </a:rPr>
              <a:t>thai</a:t>
            </a: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rõ</a:t>
            </a:r>
            <a:r>
              <a:rPr lang="en-US" dirty="0">
                <a:latin typeface="+mj-lt"/>
                <a:cs typeface="Times New Roman" pitchFamily="18" charset="0"/>
              </a:rPr>
              <a:t> </a:t>
            </a:r>
            <a:r>
              <a:rPr lang="en-US" dirty="0" err="1">
                <a:latin typeface="+mj-lt"/>
                <a:cs typeface="Times New Roman" pitchFamily="18" charset="0"/>
              </a:rPr>
              <a:t>nhưng</a:t>
            </a:r>
            <a:r>
              <a:rPr lang="en-US" dirty="0">
                <a:latin typeface="+mj-lt"/>
                <a:cs typeface="Times New Roman" pitchFamily="18" charset="0"/>
              </a:rPr>
              <a:t> </a:t>
            </a:r>
            <a:r>
              <a:rPr lang="en-US" dirty="0" err="1">
                <a:latin typeface="+mj-lt"/>
                <a:cs typeface="Times New Roman" pitchFamily="18" charset="0"/>
              </a:rPr>
              <a:t>sau</a:t>
            </a:r>
            <a:r>
              <a:rPr lang="en-US" dirty="0">
                <a:latin typeface="+mj-lt"/>
                <a:cs typeface="Times New Roman" pitchFamily="18" charset="0"/>
              </a:rPr>
              <a:t> </a:t>
            </a:r>
            <a:r>
              <a:rPr lang="en-US" dirty="0" err="1">
                <a:latin typeface="+mj-lt"/>
                <a:cs typeface="Times New Roman" pitchFamily="18" charset="0"/>
              </a:rPr>
              <a:t>đó</a:t>
            </a:r>
            <a:r>
              <a:rPr lang="en-US" dirty="0">
                <a:latin typeface="+mj-lt"/>
                <a:cs typeface="Times New Roman" pitchFamily="18" charset="0"/>
              </a:rPr>
              <a:t> </a:t>
            </a:r>
            <a:r>
              <a:rPr lang="en-US" dirty="0" err="1">
                <a:latin typeface="+mj-lt"/>
                <a:cs typeface="Times New Roman" pitchFamily="18" charset="0"/>
              </a:rPr>
              <a:t>chuyển</a:t>
            </a:r>
            <a:r>
              <a:rPr lang="en-US" dirty="0">
                <a:latin typeface="+mj-lt"/>
                <a:cs typeface="Times New Roman" pitchFamily="18" charset="0"/>
              </a:rPr>
              <a:t> sang </a:t>
            </a:r>
            <a:r>
              <a:rPr lang="en-US" dirty="0" err="1">
                <a:latin typeface="+mj-lt"/>
                <a:cs typeface="Times New Roman" pitchFamily="18" charset="0"/>
              </a:rPr>
              <a:t>đặt</a:t>
            </a:r>
            <a:r>
              <a:rPr lang="en-US" dirty="0">
                <a:latin typeface="+mj-lt"/>
                <a:cs typeface="Times New Roman" pitchFamily="18" charset="0"/>
              </a:rPr>
              <a:t> </a:t>
            </a:r>
            <a:r>
              <a:rPr lang="en-US" dirty="0" err="1">
                <a:latin typeface="+mj-lt"/>
                <a:cs typeface="Times New Roman" pitchFamily="18" charset="0"/>
              </a:rPr>
              <a:t>vòng</a:t>
            </a:r>
            <a:r>
              <a:rPr lang="en-US" dirty="0">
                <a:latin typeface="+mj-lt"/>
                <a:cs typeface="Times New Roman" pitchFamily="18" charset="0"/>
              </a:rPr>
              <a:t>.</a:t>
            </a:r>
          </a:p>
          <a:p>
            <a:pPr algn="just">
              <a:buFont typeface="Wingdings" pitchFamily="2" charset="2"/>
              <a:buChar char="Ø"/>
            </a:pP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ghi</a:t>
            </a:r>
            <a:r>
              <a:rPr lang="en-US" dirty="0">
                <a:latin typeface="+mj-lt"/>
                <a:cs typeface="Times New Roman" pitchFamily="18" charset="0"/>
              </a:rPr>
              <a:t> </a:t>
            </a:r>
            <a:r>
              <a:rPr lang="en-US" dirty="0" err="1">
                <a:latin typeface="+mj-lt"/>
                <a:cs typeface="Times New Roman" pitchFamily="18" charset="0"/>
              </a:rPr>
              <a:t>nhận</a:t>
            </a:r>
            <a:r>
              <a:rPr lang="en-US" dirty="0">
                <a:latin typeface="+mj-lt"/>
                <a:cs typeface="Times New Roman" pitchFamily="18" charset="0"/>
              </a:rPr>
              <a:t> </a:t>
            </a:r>
            <a:r>
              <a:rPr lang="en-US" dirty="0" err="1">
                <a:latin typeface="+mj-lt"/>
                <a:cs typeface="Times New Roman" pitchFamily="18" charset="0"/>
              </a:rPr>
              <a:t>tiền</a:t>
            </a:r>
            <a:r>
              <a:rPr lang="en-US" dirty="0">
                <a:latin typeface="+mj-lt"/>
                <a:cs typeface="Times New Roman" pitchFamily="18" charset="0"/>
              </a:rPr>
              <a:t> </a:t>
            </a:r>
            <a:r>
              <a:rPr lang="en-US" dirty="0" err="1">
                <a:latin typeface="+mj-lt"/>
                <a:cs typeface="Times New Roman" pitchFamily="18" charset="0"/>
              </a:rPr>
              <a:t>căn</a:t>
            </a:r>
            <a:r>
              <a:rPr lang="en-US" dirty="0">
                <a:latin typeface="+mj-lt"/>
                <a:cs typeface="Times New Roman" pitchFamily="18" charset="0"/>
              </a:rPr>
              <a:t> </a:t>
            </a:r>
            <a:r>
              <a:rPr lang="en-US" dirty="0" err="1">
                <a:latin typeface="+mj-lt"/>
                <a:cs typeface="Times New Roman" pitchFamily="18" charset="0"/>
              </a:rPr>
              <a:t>bệnh</a:t>
            </a:r>
            <a:r>
              <a:rPr lang="en-US" dirty="0">
                <a:latin typeface="+mj-lt"/>
                <a:cs typeface="Times New Roman" pitchFamily="18" charset="0"/>
              </a:rPr>
              <a:t> </a:t>
            </a:r>
            <a:r>
              <a:rPr lang="en-US" dirty="0" err="1">
                <a:latin typeface="+mj-lt"/>
                <a:cs typeface="Times New Roman" pitchFamily="18" charset="0"/>
              </a:rPr>
              <a:t>lí</a:t>
            </a:r>
            <a:r>
              <a:rPr lang="en-US" dirty="0">
                <a:latin typeface="+mj-lt"/>
                <a:cs typeface="Times New Roman" pitchFamily="18" charset="0"/>
              </a:rPr>
              <a:t> </a:t>
            </a:r>
            <a:r>
              <a:rPr lang="en-US" dirty="0" err="1">
                <a:latin typeface="+mj-lt"/>
                <a:cs typeface="Times New Roman" pitchFamily="18" charset="0"/>
              </a:rPr>
              <a:t>phụ</a:t>
            </a:r>
            <a:r>
              <a:rPr lang="en-US" dirty="0">
                <a:latin typeface="+mj-lt"/>
                <a:cs typeface="Times New Roman" pitchFamily="18" charset="0"/>
              </a:rPr>
              <a:t> khoa, </a:t>
            </a:r>
            <a:r>
              <a:rPr lang="en-US" dirty="0" err="1">
                <a:latin typeface="+mj-lt"/>
                <a:cs typeface="Times New Roman" pitchFamily="18" charset="0"/>
              </a:rPr>
              <a:t>ung</a:t>
            </a:r>
            <a:r>
              <a:rPr lang="en-US" dirty="0">
                <a:latin typeface="+mj-lt"/>
                <a:cs typeface="Times New Roman" pitchFamily="18" charset="0"/>
              </a:rPr>
              <a:t> </a:t>
            </a:r>
            <a:r>
              <a:rPr lang="en-US" dirty="0" err="1">
                <a:latin typeface="+mj-lt"/>
                <a:cs typeface="Times New Roman" pitchFamily="18" charset="0"/>
              </a:rPr>
              <a:t>thư</a:t>
            </a:r>
            <a:r>
              <a:rPr lang="en-US" dirty="0">
                <a:latin typeface="+mj-lt"/>
                <a:cs typeface="Times New Roman" pitchFamily="18" charset="0"/>
              </a:rPr>
              <a:t>, </a:t>
            </a:r>
            <a:r>
              <a:rPr lang="en-US" dirty="0" err="1">
                <a:latin typeface="+mj-lt"/>
                <a:cs typeface="Times New Roman" pitchFamily="18" charset="0"/>
              </a:rPr>
              <a:t>huyết</a:t>
            </a:r>
            <a:r>
              <a:rPr lang="en-US" dirty="0">
                <a:latin typeface="+mj-lt"/>
                <a:cs typeface="Times New Roman" pitchFamily="18" charset="0"/>
              </a:rPr>
              <a:t> </a:t>
            </a:r>
            <a:r>
              <a:rPr lang="en-US" dirty="0" err="1">
                <a:latin typeface="+mj-lt"/>
                <a:cs typeface="Times New Roman" pitchFamily="18" charset="0"/>
              </a:rPr>
              <a:t>học</a:t>
            </a:r>
            <a:r>
              <a:rPr lang="en-US" dirty="0">
                <a:latin typeface="+mj-lt"/>
                <a:cs typeface="Times New Roman" pitchFamily="18" charset="0"/>
              </a:rPr>
              <a:t>.</a:t>
            </a:r>
          </a:p>
        </p:txBody>
      </p:sp>
    </p:spTree>
    <p:extLst>
      <p:ext uri="{BB962C8B-B14F-4D97-AF65-F5344CB8AC3E}">
        <p14:creationId xmlns:p14="http://schemas.microsoft.com/office/powerpoint/2010/main" val="371113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r>
              <a:rPr lang="en-US" dirty="0" err="1">
                <a:latin typeface="+mj-lt"/>
                <a:cs typeface="Times New Roman" pitchFamily="18" charset="0"/>
              </a:rPr>
              <a:t>Khác</a:t>
            </a:r>
            <a:r>
              <a:rPr lang="en-US" dirty="0">
                <a:latin typeface="+mj-lt"/>
                <a:cs typeface="Times New Roman" pitchFamily="18" charset="0"/>
              </a:rPr>
              <a:t>: </a:t>
            </a:r>
          </a:p>
          <a:p>
            <a:pPr algn="just">
              <a:buFont typeface="Wingdings" pitchFamily="2" charset="2"/>
              <a:buChar char="Ø"/>
            </a:pP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hút</a:t>
            </a:r>
            <a:r>
              <a:rPr lang="en-US" dirty="0">
                <a:latin typeface="+mj-lt"/>
                <a:cs typeface="Times New Roman" pitchFamily="18" charset="0"/>
              </a:rPr>
              <a:t> </a:t>
            </a:r>
            <a:r>
              <a:rPr lang="en-US" dirty="0" err="1">
                <a:latin typeface="+mj-lt"/>
                <a:cs typeface="Times New Roman" pitchFamily="18" charset="0"/>
              </a:rPr>
              <a:t>thuốc</a:t>
            </a:r>
            <a:r>
              <a:rPr lang="en-US" dirty="0">
                <a:latin typeface="+mj-lt"/>
                <a:cs typeface="Times New Roman" pitchFamily="18" charset="0"/>
              </a:rPr>
              <a:t> </a:t>
            </a:r>
            <a:r>
              <a:rPr lang="en-US" dirty="0" err="1">
                <a:latin typeface="+mj-lt"/>
                <a:cs typeface="Times New Roman" pitchFamily="18" charset="0"/>
              </a:rPr>
              <a:t>lá</a:t>
            </a:r>
            <a:r>
              <a:rPr lang="en-US" dirty="0">
                <a:latin typeface="+mj-lt"/>
                <a:cs typeface="Times New Roman" pitchFamily="18" charset="0"/>
              </a:rPr>
              <a:t>, </a:t>
            </a:r>
            <a:r>
              <a:rPr lang="en-US" dirty="0" err="1">
                <a:latin typeface="+mj-lt"/>
                <a:cs typeface="Times New Roman" pitchFamily="18" charset="0"/>
              </a:rPr>
              <a:t>khi</a:t>
            </a:r>
            <a:r>
              <a:rPr lang="en-US" dirty="0">
                <a:latin typeface="+mj-lt"/>
                <a:cs typeface="Times New Roman" pitchFamily="18" charset="0"/>
              </a:rPr>
              <a:t> </a:t>
            </a:r>
            <a:r>
              <a:rPr lang="en-US" dirty="0" err="1">
                <a:latin typeface="+mj-lt"/>
                <a:cs typeface="Times New Roman" pitchFamily="18" charset="0"/>
              </a:rPr>
              <a:t>nào</a:t>
            </a:r>
            <a:r>
              <a:rPr lang="en-US" dirty="0">
                <a:latin typeface="+mj-lt"/>
                <a:cs typeface="Times New Roman" pitchFamily="18" charset="0"/>
              </a:rPr>
              <a:t> </a:t>
            </a:r>
            <a:r>
              <a:rPr lang="en-US" dirty="0" err="1">
                <a:latin typeface="+mj-lt"/>
                <a:cs typeface="Times New Roman" pitchFamily="18" charset="0"/>
              </a:rPr>
              <a:t>có</a:t>
            </a:r>
            <a:r>
              <a:rPr lang="en-US" dirty="0">
                <a:latin typeface="+mj-lt"/>
                <a:cs typeface="Times New Roman" pitchFamily="18" charset="0"/>
              </a:rPr>
              <a:t> </a:t>
            </a:r>
            <a:r>
              <a:rPr lang="en-US" dirty="0" err="1">
                <a:latin typeface="+mj-lt"/>
                <a:cs typeface="Times New Roman" pitchFamily="18" charset="0"/>
              </a:rPr>
              <a:t>đám</a:t>
            </a:r>
            <a:r>
              <a:rPr lang="en-US" dirty="0">
                <a:latin typeface="+mj-lt"/>
                <a:cs typeface="Times New Roman" pitchFamily="18" charset="0"/>
              </a:rPr>
              <a:t> </a:t>
            </a:r>
            <a:r>
              <a:rPr lang="en-US" dirty="0" err="1">
                <a:latin typeface="+mj-lt"/>
                <a:cs typeface="Times New Roman" pitchFamily="18" charset="0"/>
              </a:rPr>
              <a:t>tiệc</a:t>
            </a:r>
            <a:r>
              <a:rPr lang="en-US" dirty="0">
                <a:latin typeface="+mj-lt"/>
                <a:cs typeface="Times New Roman" pitchFamily="18" charset="0"/>
              </a:rPr>
              <a:t> </a:t>
            </a:r>
            <a:r>
              <a:rPr lang="en-US" dirty="0" err="1">
                <a:latin typeface="+mj-lt"/>
                <a:cs typeface="Times New Roman" pitchFamily="18" charset="0"/>
              </a:rPr>
              <a:t>mới</a:t>
            </a:r>
            <a:r>
              <a:rPr lang="en-US" dirty="0">
                <a:latin typeface="+mj-lt"/>
                <a:cs typeface="Times New Roman" pitchFamily="18" charset="0"/>
              </a:rPr>
              <a:t> </a:t>
            </a:r>
            <a:r>
              <a:rPr lang="en-US" dirty="0" err="1">
                <a:latin typeface="+mj-lt"/>
                <a:cs typeface="Times New Roman" pitchFamily="18" charset="0"/>
              </a:rPr>
              <a:t>sử</a:t>
            </a:r>
            <a:r>
              <a:rPr lang="en-US" dirty="0">
                <a:latin typeface="+mj-lt"/>
                <a:cs typeface="Times New Roman" pitchFamily="18" charset="0"/>
              </a:rPr>
              <a:t> </a:t>
            </a:r>
            <a:r>
              <a:rPr lang="en-US" dirty="0" err="1">
                <a:latin typeface="+mj-lt"/>
                <a:cs typeface="Times New Roman" pitchFamily="18" charset="0"/>
              </a:rPr>
              <a:t>dụng</a:t>
            </a:r>
            <a:r>
              <a:rPr lang="en-US" dirty="0">
                <a:latin typeface="+mj-lt"/>
                <a:cs typeface="Times New Roman" pitchFamily="18" charset="0"/>
              </a:rPr>
              <a:t> </a:t>
            </a:r>
            <a:r>
              <a:rPr lang="en-US" dirty="0" err="1">
                <a:latin typeface="+mj-lt"/>
                <a:cs typeface="Times New Roman" pitchFamily="18" charset="0"/>
              </a:rPr>
              <a:t>rượu</a:t>
            </a:r>
            <a:r>
              <a:rPr lang="en-US" dirty="0">
                <a:latin typeface="+mj-lt"/>
                <a:cs typeface="Times New Roman" pitchFamily="18" charset="0"/>
              </a:rPr>
              <a:t> </a:t>
            </a:r>
            <a:r>
              <a:rPr lang="en-US" dirty="0" err="1">
                <a:latin typeface="+mj-lt"/>
                <a:cs typeface="Times New Roman" pitchFamily="18" charset="0"/>
              </a:rPr>
              <a:t>bia</a:t>
            </a:r>
            <a:endParaRPr lang="en-US" dirty="0">
              <a:latin typeface="+mj-lt"/>
              <a:cs typeface="Times New Roman" pitchFamily="18" charset="0"/>
            </a:endParaRPr>
          </a:p>
          <a:p>
            <a:pPr algn="just">
              <a:buFont typeface="Wingdings" pitchFamily="2" charset="2"/>
              <a:buChar char="Ø"/>
            </a:pPr>
            <a:r>
              <a:rPr lang="en-US" dirty="0">
                <a:latin typeface="+mj-lt"/>
                <a:cs typeface="Times New Roman" pitchFamily="18" charset="0"/>
              </a:rPr>
              <a:t> </a:t>
            </a:r>
            <a:r>
              <a:rPr lang="en-US" dirty="0" err="1">
                <a:latin typeface="+mj-lt"/>
                <a:cs typeface="Times New Roman" pitchFamily="18" charset="0"/>
              </a:rPr>
              <a:t>không</a:t>
            </a:r>
            <a:r>
              <a:rPr lang="en-US" dirty="0">
                <a:latin typeface="+mj-lt"/>
                <a:cs typeface="Times New Roman" pitchFamily="18" charset="0"/>
              </a:rPr>
              <a:t> </a:t>
            </a:r>
            <a:r>
              <a:rPr lang="en-US" dirty="0" err="1">
                <a:latin typeface="+mj-lt"/>
                <a:cs typeface="Times New Roman" pitchFamily="18" charset="0"/>
              </a:rPr>
              <a:t>dị</a:t>
            </a:r>
            <a:r>
              <a:rPr lang="en-US" dirty="0">
                <a:latin typeface="+mj-lt"/>
                <a:cs typeface="Times New Roman" pitchFamily="18" charset="0"/>
              </a:rPr>
              <a:t> </a:t>
            </a:r>
            <a:r>
              <a:rPr lang="en-US" dirty="0" err="1">
                <a:latin typeface="+mj-lt"/>
                <a:cs typeface="Times New Roman" pitchFamily="18" charset="0"/>
              </a:rPr>
              <a:t>ứng</a:t>
            </a:r>
            <a:r>
              <a:rPr lang="en-US" dirty="0">
                <a:latin typeface="+mj-lt"/>
                <a:cs typeface="Times New Roman" pitchFamily="18" charset="0"/>
              </a:rPr>
              <a:t> </a:t>
            </a:r>
            <a:r>
              <a:rPr lang="en-US" dirty="0" err="1">
                <a:latin typeface="+mj-lt"/>
                <a:cs typeface="Times New Roman" pitchFamily="18" charset="0"/>
              </a:rPr>
              <a:t>thuốc</a:t>
            </a:r>
            <a:r>
              <a:rPr lang="en-US" dirty="0">
                <a:latin typeface="+mj-lt"/>
                <a:cs typeface="Times New Roman" pitchFamily="18" charset="0"/>
              </a:rPr>
              <a:t>, </a:t>
            </a:r>
            <a:r>
              <a:rPr lang="en-US" dirty="0" err="1">
                <a:latin typeface="+mj-lt"/>
                <a:cs typeface="Times New Roman" pitchFamily="18" charset="0"/>
              </a:rPr>
              <a:t>thức</a:t>
            </a:r>
            <a:r>
              <a:rPr lang="en-US" dirty="0">
                <a:latin typeface="+mj-lt"/>
                <a:cs typeface="Times New Roman" pitchFamily="18" charset="0"/>
              </a:rPr>
              <a:t> </a:t>
            </a:r>
            <a:r>
              <a:rPr lang="en-US" dirty="0" err="1">
                <a:latin typeface="+mj-lt"/>
                <a:cs typeface="Times New Roman" pitchFamily="18" charset="0"/>
              </a:rPr>
              <a:t>ăn</a:t>
            </a:r>
            <a:endParaRPr lang="en-US" dirty="0">
              <a:latin typeface="+mj-lt"/>
              <a:cs typeface="Times New Roman" pitchFamily="18" charset="0"/>
            </a:endParaRPr>
          </a:p>
          <a:p>
            <a:pPr marL="0" indent="0" algn="just">
              <a:buNone/>
            </a:pPr>
            <a:endParaRPr lang="en-US" dirty="0">
              <a:latin typeface="+mj-lt"/>
              <a:cs typeface="Times New Roman" pitchFamily="18" charset="0"/>
            </a:endParaRPr>
          </a:p>
          <a:p>
            <a:pPr marL="0" indent="0" algn="just">
              <a:buNone/>
            </a:pPr>
            <a:r>
              <a:rPr lang="en-US" dirty="0">
                <a:latin typeface="+mj-lt"/>
                <a:cs typeface="Times New Roman" pitchFamily="18" charset="0"/>
              </a:rPr>
              <a:t>2. Gia </a:t>
            </a:r>
            <a:r>
              <a:rPr lang="en-US" dirty="0" err="1">
                <a:latin typeface="+mj-lt"/>
                <a:cs typeface="Times New Roman" pitchFamily="18" charset="0"/>
              </a:rPr>
              <a:t>đình</a:t>
            </a:r>
            <a:r>
              <a:rPr lang="en-US" dirty="0">
                <a:latin typeface="+mj-lt"/>
                <a:cs typeface="Times New Roman" pitchFamily="18" charset="0"/>
              </a:rPr>
              <a:t>:</a:t>
            </a:r>
          </a:p>
          <a:p>
            <a:pPr algn="just"/>
            <a:r>
              <a:rPr lang="en-US" dirty="0" err="1">
                <a:latin typeface="+mj-lt"/>
                <a:cs typeface="Times New Roman" pitchFamily="18" charset="0"/>
              </a:rPr>
              <a:t>Không</a:t>
            </a:r>
            <a:r>
              <a:rPr lang="en-US" dirty="0">
                <a:latin typeface="+mj-lt"/>
                <a:cs typeface="Times New Roman" pitchFamily="18" charset="0"/>
              </a:rPr>
              <a:t> ai </a:t>
            </a:r>
            <a:r>
              <a:rPr lang="en-US" dirty="0" err="1">
                <a:latin typeface="+mj-lt"/>
                <a:cs typeface="Times New Roman" pitchFamily="18" charset="0"/>
              </a:rPr>
              <a:t>bị</a:t>
            </a:r>
            <a:r>
              <a:rPr lang="en-US" dirty="0">
                <a:latin typeface="+mj-lt"/>
                <a:cs typeface="Times New Roman" pitchFamily="18" charset="0"/>
              </a:rPr>
              <a:t> </a:t>
            </a:r>
            <a:r>
              <a:rPr lang="en-US" dirty="0" err="1">
                <a:latin typeface="+mj-lt"/>
                <a:cs typeface="Times New Roman" pitchFamily="18" charset="0"/>
              </a:rPr>
              <a:t>ung</a:t>
            </a:r>
            <a:r>
              <a:rPr lang="en-US" dirty="0">
                <a:latin typeface="+mj-lt"/>
                <a:cs typeface="Times New Roman" pitchFamily="18" charset="0"/>
              </a:rPr>
              <a:t> </a:t>
            </a:r>
            <a:r>
              <a:rPr lang="en-US" dirty="0" err="1">
                <a:latin typeface="+mj-lt"/>
                <a:cs typeface="Times New Roman" pitchFamily="18" charset="0"/>
              </a:rPr>
              <a:t>thư</a:t>
            </a:r>
            <a:r>
              <a:rPr lang="en-US" dirty="0">
                <a:latin typeface="+mj-lt"/>
                <a:cs typeface="Times New Roman" pitchFamily="18" charset="0"/>
              </a:rPr>
              <a:t>.</a:t>
            </a:r>
          </a:p>
          <a:p>
            <a:pPr marL="0" indent="0" algn="just">
              <a:buNone/>
            </a:pPr>
            <a:endParaRPr lang="en-US" dirty="0">
              <a:latin typeface="+mj-lt"/>
              <a:cs typeface="Times New Roman" pitchFamily="18" charset="0"/>
            </a:endParaRPr>
          </a:p>
        </p:txBody>
      </p:sp>
    </p:spTree>
    <p:extLst>
      <p:ext uri="{BB962C8B-B14F-4D97-AF65-F5344CB8AC3E}">
        <p14:creationId xmlns:p14="http://schemas.microsoft.com/office/powerpoint/2010/main" val="65869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V. LƯỢC QUA CÁC CƠ QUAN</a:t>
            </a:r>
          </a:p>
        </p:txBody>
      </p:sp>
      <p:sp>
        <p:nvSpPr>
          <p:cNvPr id="3" name="Content Placeholder 2"/>
          <p:cNvSpPr>
            <a:spLocks noGrp="1"/>
          </p:cNvSpPr>
          <p:nvPr>
            <p:ph idx="1"/>
          </p:nvPr>
        </p:nvSpPr>
        <p:spPr/>
        <p:txBody>
          <a:bodyPr>
            <a:normAutofit fontScale="77500" lnSpcReduction="20000"/>
          </a:bodyPr>
          <a:lstStyle/>
          <a:p>
            <a:pPr marL="114300" indent="0" algn="just">
              <a:lnSpc>
                <a:spcPct val="107000"/>
              </a:lnSpc>
              <a:spcAft>
                <a:spcPts val="800"/>
              </a:spcAft>
              <a:buNone/>
            </a:pPr>
            <a:r>
              <a:rPr lang="en-US">
                <a:latin typeface="+mj-lt"/>
                <a:ea typeface="Times New Roman" panose="02020603050405020304" pitchFamily="18" charset="0"/>
              </a:rPr>
              <a:t>8</a:t>
            </a:r>
            <a:r>
              <a:rPr lang="vi-VN">
                <a:solidFill>
                  <a:schemeClr val="tx1"/>
                </a:solidFill>
                <a:effectLst/>
                <a:latin typeface="+mj-lt"/>
                <a:ea typeface="Times New Roman" panose="02020603050405020304" pitchFamily="18" charset="0"/>
              </a:rPr>
              <a:t>h45 28/04/2021</a:t>
            </a:r>
            <a:endParaRPr lang="en-US">
              <a:solidFill>
                <a:schemeClr val="tx1"/>
              </a:solidFill>
              <a:effectLst/>
              <a:latin typeface="+mj-lt"/>
              <a:ea typeface="Times New Roman" panose="02020603050405020304" pitchFamily="18" charset="0"/>
              <a:cs typeface="Calibri" panose="020F0502020204030204" pitchFamily="34" charset="0"/>
            </a:endParaRPr>
          </a:p>
          <a:p>
            <a:pPr marL="114300" indent="0" algn="just">
              <a:lnSpc>
                <a:spcPct val="107000"/>
              </a:lnSpc>
              <a:spcAft>
                <a:spcPts val="800"/>
              </a:spcAft>
              <a:buNone/>
            </a:pPr>
            <a:r>
              <a:rPr lang="vi-VN">
                <a:solidFill>
                  <a:schemeClr val="tx1"/>
                </a:solidFill>
                <a:effectLst/>
                <a:latin typeface="+mj-lt"/>
                <a:ea typeface="Times New Roman" panose="02020603050405020304" pitchFamily="18" charset="0"/>
                <a:cs typeface="Calibri" panose="020F0502020204030204" pitchFamily="34" charset="0"/>
              </a:rPr>
              <a:t>1.</a:t>
            </a:r>
            <a:r>
              <a:rPr lang="en-US">
                <a:solidFill>
                  <a:schemeClr val="tx1"/>
                </a:solidFill>
                <a:effectLst/>
                <a:latin typeface="+mj-lt"/>
                <a:ea typeface="Times New Roman" panose="02020603050405020304" pitchFamily="18" charset="0"/>
                <a:cs typeface="Calibri" panose="020F0502020204030204" pitchFamily="34" charset="0"/>
              </a:rPr>
              <a:t> </a:t>
            </a:r>
            <a:r>
              <a:rPr lang="vi-VN">
                <a:solidFill>
                  <a:schemeClr val="tx1"/>
                </a:solidFill>
                <a:effectLst/>
                <a:latin typeface="+mj-lt"/>
                <a:ea typeface="Times New Roman" panose="02020603050405020304" pitchFamily="18" charset="0"/>
                <a:cs typeface="Calibri" panose="020F0502020204030204" pitchFamily="34" charset="0"/>
              </a:rPr>
              <a:t>Tim mạch: không đau ngực, không khó thở, không đánh trống ngực</a:t>
            </a:r>
            <a:endParaRPr lang="en-US">
              <a:solidFill>
                <a:schemeClr val="tx1"/>
              </a:solidFill>
              <a:effectLst/>
              <a:latin typeface="+mj-lt"/>
              <a:ea typeface="Calibri" panose="020F0502020204030204" pitchFamily="34" charset="0"/>
              <a:cs typeface="Calibri" panose="020F0502020204030204" pitchFamily="34" charset="0"/>
            </a:endParaRPr>
          </a:p>
          <a:p>
            <a:pPr marL="114300" indent="0" algn="just">
              <a:lnSpc>
                <a:spcPct val="107000"/>
              </a:lnSpc>
              <a:spcAft>
                <a:spcPts val="800"/>
              </a:spcAft>
              <a:buNone/>
            </a:pPr>
            <a:r>
              <a:rPr lang="vi-VN">
                <a:solidFill>
                  <a:schemeClr val="tx1"/>
                </a:solidFill>
                <a:effectLst/>
                <a:latin typeface="+mj-lt"/>
                <a:ea typeface="Times New Roman" panose="02020603050405020304" pitchFamily="18" charset="0"/>
                <a:cs typeface="Calibri" panose="020F0502020204030204" pitchFamily="34" charset="0"/>
              </a:rPr>
              <a:t>2. Hô hấp: không ho, không khó thở</a:t>
            </a:r>
            <a:endParaRPr lang="en-US">
              <a:solidFill>
                <a:schemeClr val="tx1"/>
              </a:solidFill>
              <a:effectLst/>
              <a:latin typeface="+mj-lt"/>
              <a:ea typeface="Calibri" panose="020F0502020204030204" pitchFamily="34" charset="0"/>
              <a:cs typeface="Calibri" panose="020F0502020204030204" pitchFamily="34" charset="0"/>
            </a:endParaRPr>
          </a:p>
          <a:p>
            <a:pPr marL="114300" indent="0" algn="just">
              <a:lnSpc>
                <a:spcPct val="107000"/>
              </a:lnSpc>
              <a:spcAft>
                <a:spcPts val="800"/>
              </a:spcAft>
              <a:buNone/>
            </a:pPr>
            <a:r>
              <a:rPr lang="en-US">
                <a:latin typeface="+mj-lt"/>
                <a:ea typeface="Times New Roman" panose="02020603050405020304" pitchFamily="18" charset="0"/>
                <a:cs typeface="Calibri" panose="020F0502020204030204" pitchFamily="34" charset="0"/>
              </a:rPr>
              <a:t>3. T</a:t>
            </a:r>
            <a:r>
              <a:rPr lang="vi-VN">
                <a:solidFill>
                  <a:schemeClr val="tx1"/>
                </a:solidFill>
                <a:effectLst/>
                <a:latin typeface="+mj-lt"/>
                <a:ea typeface="Times New Roman" panose="02020603050405020304" pitchFamily="18" charset="0"/>
                <a:cs typeface="Calibri" panose="020F0502020204030204" pitchFamily="34" charset="0"/>
              </a:rPr>
              <a:t>iêu hóa: không đau bụng, tiêu phân vàng đóng khuôn</a:t>
            </a:r>
            <a:endParaRPr lang="en-US">
              <a:solidFill>
                <a:schemeClr val="tx1"/>
              </a:solidFill>
              <a:effectLst/>
              <a:latin typeface="+mj-lt"/>
              <a:ea typeface="Calibri" panose="020F0502020204030204" pitchFamily="34" charset="0"/>
              <a:cs typeface="Calibri" panose="020F0502020204030204" pitchFamily="34" charset="0"/>
            </a:endParaRPr>
          </a:p>
          <a:p>
            <a:pPr marL="114300" indent="0" algn="just">
              <a:lnSpc>
                <a:spcPct val="107000"/>
              </a:lnSpc>
              <a:spcAft>
                <a:spcPts val="800"/>
              </a:spcAft>
              <a:buNone/>
            </a:pPr>
            <a:r>
              <a:rPr lang="vi-VN">
                <a:solidFill>
                  <a:schemeClr val="tx1"/>
                </a:solidFill>
                <a:effectLst/>
                <a:latin typeface="+mj-lt"/>
                <a:ea typeface="Times New Roman" panose="02020603050405020304" pitchFamily="18" charset="0"/>
                <a:cs typeface="Calibri" panose="020F0502020204030204" pitchFamily="34" charset="0"/>
              </a:rPr>
              <a:t>4.</a:t>
            </a:r>
            <a:r>
              <a:rPr lang="en-US">
                <a:solidFill>
                  <a:schemeClr val="tx1"/>
                </a:solidFill>
                <a:effectLst/>
                <a:latin typeface="+mj-lt"/>
                <a:ea typeface="Times New Roman" panose="02020603050405020304" pitchFamily="18" charset="0"/>
                <a:cs typeface="Calibri" panose="020F0502020204030204" pitchFamily="34" charset="0"/>
              </a:rPr>
              <a:t> </a:t>
            </a:r>
            <a:r>
              <a:rPr lang="vi-VN">
                <a:solidFill>
                  <a:schemeClr val="tx1"/>
                </a:solidFill>
                <a:effectLst/>
                <a:latin typeface="+mj-lt"/>
                <a:ea typeface="Times New Roman" panose="02020603050405020304" pitchFamily="18" charset="0"/>
                <a:cs typeface="Calibri" panose="020F0502020204030204" pitchFamily="34" charset="0"/>
              </a:rPr>
              <a:t>Tiết niệu: tiểu không gắt buốt, nước tiểu vàng trong</a:t>
            </a:r>
            <a:endParaRPr lang="en-US">
              <a:solidFill>
                <a:schemeClr val="tx1"/>
              </a:solidFill>
              <a:effectLst/>
              <a:latin typeface="+mj-lt"/>
              <a:ea typeface="Calibri" panose="020F0502020204030204" pitchFamily="34" charset="0"/>
              <a:cs typeface="Calibri" panose="020F0502020204030204" pitchFamily="34" charset="0"/>
            </a:endParaRPr>
          </a:p>
          <a:p>
            <a:pPr marL="114300" indent="0" algn="just">
              <a:lnSpc>
                <a:spcPct val="107000"/>
              </a:lnSpc>
              <a:spcAft>
                <a:spcPts val="800"/>
              </a:spcAft>
              <a:buNone/>
            </a:pPr>
            <a:r>
              <a:rPr lang="vi-VN">
                <a:solidFill>
                  <a:schemeClr val="tx1"/>
                </a:solidFill>
                <a:effectLst/>
                <a:latin typeface="+mj-lt"/>
                <a:ea typeface="Times New Roman" panose="02020603050405020304" pitchFamily="18" charset="0"/>
                <a:cs typeface="Calibri" panose="020F0502020204030204" pitchFamily="34" charset="0"/>
              </a:rPr>
              <a:t>5. Thần kinh: không đau đầu, không chóng mặt</a:t>
            </a:r>
            <a:endParaRPr lang="en-US">
              <a:solidFill>
                <a:schemeClr val="tx1"/>
              </a:solidFill>
              <a:effectLst/>
              <a:latin typeface="+mj-lt"/>
              <a:ea typeface="Calibri" panose="020F0502020204030204" pitchFamily="34" charset="0"/>
              <a:cs typeface="Calibri" panose="020F0502020204030204" pitchFamily="34" charset="0"/>
            </a:endParaRPr>
          </a:p>
          <a:p>
            <a:pPr marL="114300" indent="0" algn="just">
              <a:lnSpc>
                <a:spcPct val="107000"/>
              </a:lnSpc>
              <a:spcAft>
                <a:spcPts val="800"/>
              </a:spcAft>
              <a:buNone/>
            </a:pPr>
            <a:r>
              <a:rPr lang="vi-VN">
                <a:solidFill>
                  <a:schemeClr val="tx1"/>
                </a:solidFill>
                <a:effectLst/>
                <a:latin typeface="+mj-lt"/>
                <a:ea typeface="Times New Roman" panose="02020603050405020304" pitchFamily="18" charset="0"/>
                <a:cs typeface="Calibri" panose="020F0502020204030204" pitchFamily="34" charset="0"/>
              </a:rPr>
              <a:t>6. Cơ – xương – khớp: không đau nhức khớp </a:t>
            </a:r>
            <a:endParaRPr lang="en-US">
              <a:solidFill>
                <a:schemeClr val="tx1"/>
              </a:solidFill>
              <a:effectLst/>
              <a:latin typeface="+mj-lt"/>
              <a:ea typeface="Calibri" panose="020F0502020204030204" pitchFamily="34" charset="0"/>
              <a:cs typeface="Calibri" panose="020F0502020204030204" pitchFamily="34" charset="0"/>
            </a:endParaRPr>
          </a:p>
          <a:p>
            <a:pPr algn="just"/>
            <a:endParaRPr lang="en-US">
              <a:latin typeface="+mj-lt"/>
            </a:endParaRPr>
          </a:p>
        </p:txBody>
      </p:sp>
    </p:spTree>
    <p:extLst>
      <p:ext uri="{BB962C8B-B14F-4D97-AF65-F5344CB8AC3E}">
        <p14:creationId xmlns:p14="http://schemas.microsoft.com/office/powerpoint/2010/main" val="5554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3587</Words>
  <Application>Microsoft Office PowerPoint</Application>
  <PresentationFormat>Trình chiếu Trên màn hình (4:3)</PresentationFormat>
  <Paragraphs>368</Paragraphs>
  <Slides>43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43</vt:i4>
      </vt:variant>
    </vt:vector>
  </HeadingPairs>
  <TitlesOfParts>
    <vt:vector size="48" baseType="lpstr">
      <vt:lpstr>Arial</vt:lpstr>
      <vt:lpstr>Calibri</vt:lpstr>
      <vt:lpstr>Times New Roman</vt:lpstr>
      <vt:lpstr>Wingdings</vt:lpstr>
      <vt:lpstr>Office Theme</vt:lpstr>
      <vt:lpstr>BỆNH ÁN UNG THƯ VÚ</vt:lpstr>
      <vt:lpstr>HÀNH CHÍNH</vt:lpstr>
      <vt:lpstr>II. LÍ DO NHẬP VIỆN</vt:lpstr>
      <vt:lpstr>III. Bệnh sử</vt:lpstr>
      <vt:lpstr>Bản trình bày PowerPoint</vt:lpstr>
      <vt:lpstr>IV. TIỀN CĂN</vt:lpstr>
      <vt:lpstr>Bản trình bày PowerPoint</vt:lpstr>
      <vt:lpstr>Bản trình bày PowerPoint</vt:lpstr>
      <vt:lpstr>V. LƯỢC QUA CÁC CƠ QUAN</vt:lpstr>
      <vt:lpstr>VI. KHÁM LÂM SÀNG (10h ngày 29/4/2021)</vt:lpstr>
      <vt:lpstr>Bản trình bày PowerPoint</vt:lpstr>
      <vt:lpstr>Bản trình bày PowerPoint</vt:lpstr>
      <vt:lpstr>Bản trình bày PowerPoint</vt:lpstr>
      <vt:lpstr>Bản trình bày PowerPoint</vt:lpstr>
      <vt:lpstr>Bản trình bày PowerPoint</vt:lpstr>
      <vt:lpstr>VII. TÓM TẮT BỆNH ÁN</vt:lpstr>
      <vt:lpstr>VII. TÓM TẮT BỆNH ÁN</vt:lpstr>
      <vt:lpstr>VII. TÓM TẮT BỆNH ÁN</vt:lpstr>
      <vt:lpstr>VIII. ĐẶT VẤN ĐỀ</vt:lpstr>
      <vt:lpstr>IX. CHẨN ĐOÁN</vt:lpstr>
      <vt:lpstr>X. BIỆN LUẬN</vt:lpstr>
      <vt:lpstr>X. BIỆN LUẬN</vt:lpstr>
      <vt:lpstr>X. BIỆN LUẬN</vt:lpstr>
      <vt:lpstr>X. BIỆN LUẬN</vt:lpstr>
      <vt:lpstr>XI. ĐỀ NGHỊ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 KẾT QUẢ CẬN LÂM SÀNG</vt:lpstr>
      <vt:lpstr>XIII. BIỆN LUẬN KẾT QUẢ CLS</vt:lpstr>
      <vt:lpstr>XIII. BIỆN LUẬN KẾT QUẢ CLS</vt:lpstr>
      <vt:lpstr>XIII. BIỆN LUẬN KẾT QUẢ CLS</vt:lpstr>
      <vt:lpstr>XIII. BIỆN LUẬN KẾT QUẢ CLS</vt:lpstr>
      <vt:lpstr>XIII. BIỆN LUẬN KẾT QUẢ CLS</vt:lpstr>
      <vt:lpstr>XIII. CHẨN ĐOÁN XÁC ĐỊNH</vt:lpstr>
      <vt:lpstr>XIV. ĐIỀU TRỊ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dc:creator>abc</dc:creator>
  <cp:lastModifiedBy>Nguyễn Thị Mỹ Trang</cp:lastModifiedBy>
  <cp:revision>26</cp:revision>
  <dcterms:created xsi:type="dcterms:W3CDTF">2021-05-03T06:18:54Z</dcterms:created>
  <dcterms:modified xsi:type="dcterms:W3CDTF">2021-05-05T14:36:32Z</dcterms:modified>
</cp:coreProperties>
</file>