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7" r:id="rId3"/>
    <p:sldId id="258" r:id="rId4"/>
    <p:sldId id="260" r:id="rId5"/>
    <p:sldId id="261" r:id="rId6"/>
    <p:sldId id="262" r:id="rId7"/>
    <p:sldId id="263" r:id="rId8"/>
    <p:sldId id="264" r:id="rId9"/>
    <p:sldId id="259" r:id="rId10"/>
    <p:sldId id="265" r:id="rId11"/>
    <p:sldId id="266" r:id="rId12"/>
    <p:sldId id="267" r:id="rId13"/>
    <p:sldId id="268" r:id="rId14"/>
    <p:sldId id="269" r:id="rId15"/>
    <p:sldId id="271" r:id="rId16"/>
    <p:sldId id="272" r:id="rId17"/>
    <p:sldId id="280" r:id="rId18"/>
    <p:sldId id="273" r:id="rId19"/>
    <p:sldId id="281" r:id="rId20"/>
    <p:sldId id="282" r:id="rId21"/>
    <p:sldId id="274" r:id="rId22"/>
    <p:sldId id="275" r:id="rId23"/>
    <p:sldId id="276" r:id="rId24"/>
    <p:sldId id="277" r:id="rId25"/>
    <p:sldId id="278" r:id="rId26"/>
    <p:sldId id="27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9734F-8D00-47F0-B138-6437873B46A8}" type="datetimeFigureOut">
              <a:rPr lang="en-US" smtClean="0"/>
              <a:t>10/13/2020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160449-4A3C-4ADB-93EE-996EBE7DBE8D}" type="slidenum">
              <a:rPr lang="en-US" smtClean="0"/>
              <a:t>‹#›</a:t>
            </a:fld>
            <a:endParaRPr lang="en-US"/>
          </a:p>
        </p:txBody>
      </p:sp>
    </p:spTree>
    <p:extLst>
      <p:ext uri="{BB962C8B-B14F-4D97-AF65-F5344CB8AC3E}">
        <p14:creationId xmlns:p14="http://schemas.microsoft.com/office/powerpoint/2010/main" val="148738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60449-4A3C-4ADB-93EE-996EBE7DBE8D}" type="slidenum">
              <a:rPr lang="en-US" smtClean="0"/>
              <a:t>12</a:t>
            </a:fld>
            <a:endParaRPr lang="en-US"/>
          </a:p>
        </p:txBody>
      </p:sp>
    </p:spTree>
    <p:extLst>
      <p:ext uri="{BB962C8B-B14F-4D97-AF65-F5344CB8AC3E}">
        <p14:creationId xmlns:p14="http://schemas.microsoft.com/office/powerpoint/2010/main" val="143670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eaLnBrk="1" latinLnBrk="0" hangingPunct="1"/>
            <a:fld id="{E6F9B8CD-342D-4579-98EC-A8FD6B7370E1}" type="datetimeFigureOut">
              <a:rPr lang="en-US" smtClean="0"/>
              <a:pPr eaLnBrk="1" latinLnBrk="0" hangingPunct="1"/>
              <a:t>10/13/2020</a:t>
            </a:fld>
            <a:endParaRPr lang="en-US" dirty="0"/>
          </a:p>
        </p:txBody>
      </p:sp>
      <p:sp>
        <p:nvSpPr>
          <p:cNvPr id="20" name="Footer Placeholder 19"/>
          <p:cNvSpPr>
            <a:spLocks noGrp="1"/>
          </p:cNvSpPr>
          <p:nvPr>
            <p:ph type="ftr" sz="quarter" idx="11"/>
          </p:nvPr>
        </p:nvSpPr>
        <p:spPr/>
        <p:txBody>
          <a:bodyPr/>
          <a:lstStyle>
            <a:extLst/>
          </a:lstStyle>
          <a:p>
            <a:endParaRPr kumimoji="0" lang="en-US" dirty="0"/>
          </a:p>
        </p:txBody>
      </p:sp>
      <p:sp>
        <p:nvSpPr>
          <p:cNvPr id="10" name="Slide Number Placeholder 9"/>
          <p:cNvSpPr>
            <a:spLocks noGrp="1"/>
          </p:cNvSpPr>
          <p:nvPr>
            <p:ph type="sldNum" sz="quarter" idx="12"/>
          </p:nvPr>
        </p:nvSpPr>
        <p:spPr/>
        <p:txBody>
          <a:bodyPr/>
          <a:lstStyle>
            <a:extLst/>
          </a:lstStyle>
          <a:p>
            <a:fld id="{2BBB5E19-F10A-4C2F-BF6F-11C513378A2E}" type="slidenum">
              <a:rPr kumimoji="0" lang="en-US" smtClean="0"/>
              <a:pPr eaLnBrk="1" latinLnBrk="0" hangingPunct="1"/>
              <a:t>‹#›</a:t>
            </a:fld>
            <a:endParaRPr kumimoji="0"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E6F9B8CD-342D-4579-98EC-A8FD6B7370E1}" type="datetimeFigureOut">
              <a:rPr lang="en-US" smtClean="0"/>
              <a:pPr eaLnBrk="1" latinLnBrk="0" hangingPunct="1"/>
              <a:t>10/13/2020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E6F9B8CD-342D-4579-98EC-A8FD6B7370E1}" type="datetimeFigureOut">
              <a:rPr lang="en-US" smtClean="0"/>
              <a:pPr eaLnBrk="1" latinLnBrk="0" hangingPunct="1"/>
              <a:t>10/13/2020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gn="r" eaLnBrk="1" latinLnBrk="0" hangingPunct="1"/>
            <a:fld id="{E6F9B8CD-342D-4579-98EC-A8FD6B7370E1}" type="datetimeFigureOut">
              <a:rPr lang="en-US" smtClean="0"/>
              <a:pPr algn="r" eaLnBrk="1" latinLnBrk="0" hangingPunct="1"/>
              <a:t>10/13/2020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E6F9B8CD-342D-4579-98EC-A8FD6B7370E1}" type="datetimeFigureOut">
              <a:rPr lang="en-US" smtClean="0"/>
              <a:pPr eaLnBrk="1" latinLnBrk="0" hangingPunct="1"/>
              <a:t>10/13/2020</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2BBB5E19-F10A-4C2F-BF6F-11C513378A2E}" type="slidenum">
              <a:rPr kumimoji="0" lang="en-US" smtClean="0"/>
              <a:pPr eaLnBrk="1" latinLnBrk="0" hangingPunct="1"/>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E6F9B8CD-342D-4579-98EC-A8FD6B7370E1}" type="datetimeFigureOut">
              <a:rPr lang="en-US" smtClean="0"/>
              <a:pPr eaLnBrk="1" latinLnBrk="0" hangingPunct="1"/>
              <a:t>10/13/2020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E6F9B8CD-342D-4579-98EC-A8FD6B7370E1}" type="datetimeFigureOut">
              <a:rPr lang="en-US" smtClean="0"/>
              <a:pPr eaLnBrk="1" latinLnBrk="0" hangingPunct="1"/>
              <a:t>10/13/2020</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lgn="r" eaLnBrk="1" latinLnBrk="0" hangingPunct="1"/>
            <a:fld id="{E6F9B8CD-342D-4579-98EC-A8FD6B7370E1}" type="datetimeFigureOut">
              <a:rPr lang="en-US" smtClean="0"/>
              <a:pPr algn="r" eaLnBrk="1" latinLnBrk="0" hangingPunct="1"/>
              <a:t>10/13/2020</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eaLnBrk="1" latinLnBrk="0" hangingPunct="1"/>
            <a:fld id="{E6F9B8CD-342D-4579-98EC-A8FD6B7370E1}" type="datetimeFigureOut">
              <a:rPr lang="en-US" smtClean="0"/>
              <a:pPr eaLnBrk="1" latinLnBrk="0" hangingPunct="1"/>
              <a:t>10/13/2020</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2BBB5E19-F10A-4C2F-BF6F-11C513378A2E}" type="slidenum">
              <a:rPr kumimoji="0" lang="en-US" smtClean="0"/>
              <a:pPr eaLnBrk="1" latinLnBrk="0" hangingPunct="1"/>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gn="r" eaLnBrk="1" latinLnBrk="0" hangingPunct="1"/>
            <a:fld id="{E6F9B8CD-342D-4579-98EC-A8FD6B7370E1}" type="datetimeFigureOut">
              <a:rPr lang="en-US" smtClean="0"/>
              <a:pPr algn="r" eaLnBrk="1" latinLnBrk="0" hangingPunct="1"/>
              <a:t>10/13/2020</a:t>
            </a:fld>
            <a:endParaRPr lang="en-US" dirty="0"/>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lgn="r" eaLnBrk="1" latinLnBrk="0" hangingPunct="1"/>
            <a:fld id="{E6F9B8CD-342D-4579-98EC-A8FD6B7370E1}" type="datetimeFigureOut">
              <a:rPr lang="en-US" smtClean="0"/>
              <a:pPr algn="r" eaLnBrk="1" latinLnBrk="0" hangingPunct="1"/>
              <a:t>10/13/2020</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E6F9B8CD-342D-4579-98EC-A8FD6B7370E1}" type="datetimeFigureOut">
              <a:rPr lang="en-US" smtClean="0"/>
              <a:pPr algn="r" eaLnBrk="1" latinLnBrk="0" hangingPunct="1"/>
              <a:t>10/13/2020</a:t>
            </a:fld>
            <a:endParaRPr lang="en-US" dirty="0">
              <a:solidFill>
                <a:schemeClr val="tx2"/>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lgn="l" eaLnBrk="1" latinLnBrk="0" hangingPunct="1"/>
            <a:endParaRPr kumimoji="0" lang="en-US" dirty="0">
              <a:solidFill>
                <a:schemeClr val="tx2"/>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4000"/>
            <a:ext cx="7406640" cy="2154702"/>
          </a:xfrm>
        </p:spPr>
        <p:txBody>
          <a:bodyPr>
            <a:normAutofit/>
          </a:bodyPr>
          <a:lstStyle/>
          <a:p>
            <a:pPr algn="ctr"/>
            <a:r>
              <a:rPr lang="en-US" sz="6000" smtClean="0"/>
              <a:t>TRÌNH BỆNH ÁN: </a:t>
            </a:r>
            <a:br>
              <a:rPr lang="en-US" sz="6000" smtClean="0"/>
            </a:br>
            <a:r>
              <a:rPr lang="en-US" sz="6000" smtClean="0"/>
              <a:t>UNG THƯ VÚ</a:t>
            </a:r>
            <a:endParaRPr lang="en-US" sz="6000"/>
          </a:p>
        </p:txBody>
      </p:sp>
      <p:sp>
        <p:nvSpPr>
          <p:cNvPr id="3" name="Subtitle 2"/>
          <p:cNvSpPr>
            <a:spLocks noGrp="1"/>
          </p:cNvSpPr>
          <p:nvPr>
            <p:ph type="subTitle" idx="1"/>
          </p:nvPr>
        </p:nvSpPr>
        <p:spPr>
          <a:xfrm>
            <a:off x="1447800" y="3886200"/>
            <a:ext cx="7391400" cy="762000"/>
          </a:xfrm>
        </p:spPr>
        <p:txBody>
          <a:bodyPr/>
          <a:lstStyle/>
          <a:p>
            <a:pPr algn="ctr"/>
            <a:r>
              <a:rPr lang="en-US" smtClean="0"/>
              <a:t>NHÓM 2</a:t>
            </a:r>
            <a:endParaRPr lang="en-US"/>
          </a:p>
        </p:txBody>
      </p:sp>
    </p:spTree>
    <p:extLst>
      <p:ext uri="{BB962C8B-B14F-4D97-AF65-F5344CB8AC3E}">
        <p14:creationId xmlns:p14="http://schemas.microsoft.com/office/powerpoint/2010/main" val="2643677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t>V. KHÁM LÂM SÀNG</a:t>
            </a:r>
            <a:endParaRPr lang="en-US" b="1"/>
          </a:p>
        </p:txBody>
      </p:sp>
      <p:sp>
        <p:nvSpPr>
          <p:cNvPr id="3" name="Content Placeholder 2"/>
          <p:cNvSpPr>
            <a:spLocks noGrp="1"/>
          </p:cNvSpPr>
          <p:nvPr>
            <p:ph idx="1"/>
          </p:nvPr>
        </p:nvSpPr>
        <p:spPr>
          <a:xfrm>
            <a:off x="838200" y="1447800"/>
            <a:ext cx="8095488" cy="5257800"/>
          </a:xfrm>
        </p:spPr>
        <p:txBody>
          <a:bodyPr>
            <a:noAutofit/>
          </a:bodyPr>
          <a:lstStyle/>
          <a:p>
            <a:pPr marL="402336" lvl="1" indent="0">
              <a:buNone/>
            </a:pPr>
            <a:r>
              <a:rPr lang="en-US" sz="2400" b="1" u="sng" smtClean="0"/>
              <a:t>2. Cơ </a:t>
            </a:r>
            <a:r>
              <a:rPr lang="en-US" sz="2400" b="1" u="sng"/>
              <a:t>quan mang bướu:</a:t>
            </a:r>
            <a:endParaRPr lang="en-US" sz="2400" u="sng"/>
          </a:p>
          <a:p>
            <a:pPr lvl="0" algn="just">
              <a:buFont typeface="Wingdings" pitchFamily="2" charset="2"/>
              <a:buChar char="v"/>
            </a:pPr>
            <a:r>
              <a:rPr lang="vi-VN" sz="2400"/>
              <a:t>2 vú cân xứng, đường cong sinh lý mềm mại, dấu da cam (-), không co rút da</a:t>
            </a:r>
            <a:endParaRPr lang="en-US" sz="2400"/>
          </a:p>
          <a:p>
            <a:pPr lvl="0" algn="just">
              <a:buFont typeface="Wingdings" pitchFamily="2" charset="2"/>
              <a:buChar char="v"/>
            </a:pPr>
            <a:r>
              <a:rPr lang="en-US" sz="2400"/>
              <a:t>V</a:t>
            </a:r>
            <a:r>
              <a:rPr lang="vi-VN" sz="2400"/>
              <a:t>ú (</a:t>
            </a:r>
            <a:r>
              <a:rPr lang="en-US" sz="2400"/>
              <a:t>T</a:t>
            </a:r>
            <a:r>
              <a:rPr lang="vi-VN" sz="2400"/>
              <a:t>) </a:t>
            </a:r>
            <a:r>
              <a:rPr lang="en-US" sz="2400"/>
              <a:t>h</a:t>
            </a:r>
            <a:r>
              <a:rPr lang="vi-VN" sz="2400"/>
              <a:t>ướng </a:t>
            </a:r>
            <a:r>
              <a:rPr lang="en-US" sz="2400"/>
              <a:t>1</a:t>
            </a:r>
            <a:r>
              <a:rPr lang="vi-VN" sz="2400"/>
              <a:t>h cách núm vú </a:t>
            </a:r>
            <a:r>
              <a:rPr lang="en-US" sz="2400"/>
              <a:t>2cm, có 1 khối đường kính 3cm, </a:t>
            </a:r>
            <a:r>
              <a:rPr lang="vi-VN" sz="2400"/>
              <a:t>giới hạn không rõ,</a:t>
            </a:r>
            <a:r>
              <a:rPr lang="en-US" sz="2400"/>
              <a:t> bề mặt trơn láng, </a:t>
            </a:r>
            <a:r>
              <a:rPr lang="vi-VN" sz="2400"/>
              <a:t>di động </a:t>
            </a:r>
            <a:r>
              <a:rPr lang="en-US" sz="2400"/>
              <a:t>tốt so </a:t>
            </a:r>
            <a:r>
              <a:rPr lang="vi-VN" sz="2400"/>
              <a:t>với thành ngực</a:t>
            </a:r>
            <a:r>
              <a:rPr lang="en-US" sz="2400"/>
              <a:t>, kém so với mô vú xung quanh</a:t>
            </a:r>
            <a:r>
              <a:rPr lang="vi-VN" sz="2400"/>
              <a:t>, mật độ sượn</a:t>
            </a:r>
            <a:r>
              <a:rPr lang="en-US" sz="2400"/>
              <a:t>g</a:t>
            </a:r>
            <a:r>
              <a:rPr lang="vi-VN" sz="2400"/>
              <a:t>, không đau</a:t>
            </a:r>
            <a:r>
              <a:rPr lang="en-US" sz="2400"/>
              <a:t>.</a:t>
            </a:r>
          </a:p>
          <a:p>
            <a:pPr lvl="0" algn="just">
              <a:buFont typeface="Wingdings" pitchFamily="2" charset="2"/>
              <a:buChar char="v"/>
            </a:pPr>
            <a:r>
              <a:rPr lang="en-US" sz="2400"/>
              <a:t>Vú (T) </a:t>
            </a:r>
            <a:r>
              <a:rPr lang="vi-VN" sz="2400"/>
              <a:t>hướng </a:t>
            </a:r>
            <a:r>
              <a:rPr lang="en-US" sz="2400"/>
              <a:t>2</a:t>
            </a:r>
            <a:r>
              <a:rPr lang="vi-VN" sz="2400"/>
              <a:t>h vú</a:t>
            </a:r>
            <a:r>
              <a:rPr lang="en-US" sz="2400"/>
              <a:t>,</a:t>
            </a:r>
            <a:r>
              <a:rPr lang="vi-VN" sz="2400"/>
              <a:t> cách núm vú </a:t>
            </a:r>
            <a:r>
              <a:rPr lang="en-US" sz="2400"/>
              <a:t>3</a:t>
            </a:r>
            <a:r>
              <a:rPr lang="vi-VN" sz="2400"/>
              <a:t>cm,</a:t>
            </a:r>
            <a:r>
              <a:rPr lang="en-US" sz="2400"/>
              <a:t> có 1 khối đường kính 1cm, </a:t>
            </a:r>
            <a:r>
              <a:rPr lang="vi-VN" sz="2400"/>
              <a:t>giới hạn rõ, </a:t>
            </a:r>
            <a:r>
              <a:rPr lang="en-US" sz="2400"/>
              <a:t>bề mặt trơn láng, </a:t>
            </a:r>
            <a:r>
              <a:rPr lang="vi-VN" sz="2400"/>
              <a:t>di động </a:t>
            </a:r>
            <a:r>
              <a:rPr lang="en-US" sz="2400"/>
              <a:t>tốt so </a:t>
            </a:r>
            <a:r>
              <a:rPr lang="vi-VN" sz="2400"/>
              <a:t>với thành ngực</a:t>
            </a:r>
            <a:r>
              <a:rPr lang="en-US" sz="2400"/>
              <a:t>, kém so với mô vú xung quanh</a:t>
            </a:r>
            <a:r>
              <a:rPr lang="vi-VN" sz="2400"/>
              <a:t>, mật độ sượn</a:t>
            </a:r>
            <a:r>
              <a:rPr lang="en-US" sz="2400"/>
              <a:t>g</a:t>
            </a:r>
            <a:r>
              <a:rPr lang="vi-VN" sz="2400"/>
              <a:t>, không đau</a:t>
            </a:r>
            <a:endParaRPr lang="en-US" sz="2400"/>
          </a:p>
          <a:p>
            <a:pPr algn="just">
              <a:buFont typeface="Wingdings" pitchFamily="2" charset="2"/>
              <a:buChar char="v"/>
            </a:pPr>
            <a:r>
              <a:rPr lang="en-US" sz="2400"/>
              <a:t>Không sờ chạm hạch nách và hạch trên đòn</a:t>
            </a:r>
          </a:p>
        </p:txBody>
      </p:sp>
    </p:spTree>
    <p:extLst>
      <p:ext uri="{BB962C8B-B14F-4D97-AF65-F5344CB8AC3E}">
        <p14:creationId xmlns:p14="http://schemas.microsoft.com/office/powerpoint/2010/main" val="2879517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t>V. KHÁM LÂM SÀNG</a:t>
            </a:r>
            <a:endParaRPr lang="en-US" b="1"/>
          </a:p>
        </p:txBody>
      </p:sp>
      <p:sp>
        <p:nvSpPr>
          <p:cNvPr id="3" name="Content Placeholder 2"/>
          <p:cNvSpPr>
            <a:spLocks noGrp="1"/>
          </p:cNvSpPr>
          <p:nvPr>
            <p:ph idx="1"/>
          </p:nvPr>
        </p:nvSpPr>
        <p:spPr>
          <a:xfrm>
            <a:off x="838200" y="1447800"/>
            <a:ext cx="8095488" cy="3733800"/>
          </a:xfrm>
        </p:spPr>
        <p:txBody>
          <a:bodyPr>
            <a:noAutofit/>
          </a:bodyPr>
          <a:lstStyle/>
          <a:p>
            <a:pPr marL="402336" lvl="1" indent="0">
              <a:buNone/>
            </a:pPr>
            <a:r>
              <a:rPr lang="en-US" b="1" u="sng" smtClean="0"/>
              <a:t>3. Khám </a:t>
            </a:r>
            <a:r>
              <a:rPr lang="en-US" b="1" u="sng"/>
              <a:t>toàn thân:</a:t>
            </a:r>
            <a:endParaRPr lang="en-US" u="sng"/>
          </a:p>
          <a:p>
            <a:pPr marL="82296" lvl="0" indent="0">
              <a:buNone/>
            </a:pPr>
            <a:r>
              <a:rPr lang="en-US" sz="2800" b="1" smtClean="0"/>
              <a:t>a. </a:t>
            </a:r>
            <a:r>
              <a:rPr lang="vi-VN" sz="2800" b="1" smtClean="0"/>
              <a:t>Đầu </a:t>
            </a:r>
            <a:r>
              <a:rPr lang="vi-VN" sz="2800" b="1"/>
              <a:t>mặt cổ:</a:t>
            </a:r>
            <a:endParaRPr lang="en-US" sz="2800" b="1"/>
          </a:p>
          <a:p>
            <a:pPr lvl="0" algn="just">
              <a:buFont typeface="Wingdings" pitchFamily="2" charset="2"/>
              <a:buChar char="v"/>
            </a:pPr>
            <a:r>
              <a:rPr lang="en-US" sz="2800"/>
              <a:t>Cân đối, không biến dạng</a:t>
            </a:r>
          </a:p>
          <a:p>
            <a:pPr lvl="0" algn="just">
              <a:buFont typeface="Wingdings" pitchFamily="2" charset="2"/>
              <a:buChar char="v"/>
            </a:pPr>
            <a:r>
              <a:rPr lang="en-US" sz="2800"/>
              <a:t>Niêm mạc mắt hồng, củng mạc không vàng.</a:t>
            </a:r>
          </a:p>
          <a:p>
            <a:pPr lvl="0" algn="just">
              <a:buFont typeface="Wingdings" pitchFamily="2" charset="2"/>
              <a:buChar char="v"/>
            </a:pPr>
            <a:r>
              <a:rPr lang="en-US" sz="2800"/>
              <a:t>Tuyến giáp không to</a:t>
            </a:r>
          </a:p>
          <a:p>
            <a:pPr lvl="0" algn="just">
              <a:buFont typeface="Wingdings" pitchFamily="2" charset="2"/>
              <a:buChar char="v"/>
            </a:pPr>
            <a:r>
              <a:rPr lang="en-US" sz="2800"/>
              <a:t>Khí quản không lệch</a:t>
            </a:r>
          </a:p>
          <a:p>
            <a:pPr lvl="0" algn="just">
              <a:buFont typeface="Wingdings" pitchFamily="2" charset="2"/>
              <a:buChar char="v"/>
            </a:pPr>
            <a:r>
              <a:rPr lang="en-US" sz="2800"/>
              <a:t>Không sờ chạm hạch</a:t>
            </a:r>
          </a:p>
          <a:p>
            <a:pPr marL="402336" lvl="1" indent="0">
              <a:buNone/>
            </a:pPr>
            <a:endParaRPr lang="en-US"/>
          </a:p>
        </p:txBody>
      </p:sp>
    </p:spTree>
    <p:extLst>
      <p:ext uri="{BB962C8B-B14F-4D97-AF65-F5344CB8AC3E}">
        <p14:creationId xmlns:p14="http://schemas.microsoft.com/office/powerpoint/2010/main" val="3846851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t>V. KHÁM LÂM SÀNG</a:t>
            </a:r>
            <a:endParaRPr lang="en-US" b="1"/>
          </a:p>
        </p:txBody>
      </p:sp>
      <p:sp>
        <p:nvSpPr>
          <p:cNvPr id="3" name="Content Placeholder 2"/>
          <p:cNvSpPr>
            <a:spLocks noGrp="1"/>
          </p:cNvSpPr>
          <p:nvPr>
            <p:ph idx="1"/>
          </p:nvPr>
        </p:nvSpPr>
        <p:spPr>
          <a:xfrm>
            <a:off x="838200" y="1295400"/>
            <a:ext cx="8305800" cy="5562600"/>
          </a:xfrm>
        </p:spPr>
        <p:txBody>
          <a:bodyPr>
            <a:noAutofit/>
          </a:bodyPr>
          <a:lstStyle/>
          <a:p>
            <a:pPr marL="402336" lvl="1" indent="0" algn="just">
              <a:buNone/>
            </a:pPr>
            <a:r>
              <a:rPr lang="en-US" sz="2000" b="1" smtClean="0"/>
              <a:t>	</a:t>
            </a:r>
            <a:r>
              <a:rPr lang="en-US" sz="2000" b="1" u="sng" smtClean="0"/>
              <a:t>3. Khám </a:t>
            </a:r>
            <a:r>
              <a:rPr lang="en-US" sz="2000" b="1" u="sng"/>
              <a:t>toàn thân:</a:t>
            </a:r>
            <a:endParaRPr lang="en-US" sz="2000" u="sng"/>
          </a:p>
          <a:p>
            <a:pPr lvl="0" algn="just">
              <a:buFont typeface="Wingdings" pitchFamily="2" charset="2"/>
              <a:buChar char="v"/>
            </a:pPr>
            <a:r>
              <a:rPr lang="vi-VN" sz="2000" b="1"/>
              <a:t>Ngực</a:t>
            </a:r>
            <a:endParaRPr lang="en-US" sz="2000" b="1"/>
          </a:p>
          <a:p>
            <a:pPr lvl="1" algn="just"/>
            <a:r>
              <a:rPr lang="vi-VN" sz="2000"/>
              <a:t>Lồng ngực cân đối, không biến dạng, không gù vẹo, không u sẹo, khoang liên sườn không dãn rộng</a:t>
            </a:r>
            <a:r>
              <a:rPr lang="en-US" sz="2000"/>
              <a:t>, di động đều theo nhịp thở, không co kéo cơ hô hấp phụ.</a:t>
            </a:r>
          </a:p>
          <a:p>
            <a:pPr lvl="0" algn="just"/>
            <a:r>
              <a:rPr lang="vi-VN" sz="2000" u="sng"/>
              <a:t>Tim:</a:t>
            </a:r>
            <a:endParaRPr lang="en-US" sz="2000" u="sng"/>
          </a:p>
          <a:p>
            <a:pPr lvl="1" algn="just"/>
            <a:r>
              <a:rPr lang="en-US" sz="2000"/>
              <a:t>Mỏm tim ở khoảng liên sườn 5, đường trung đòn trái, diện đập 1x2cm</a:t>
            </a:r>
          </a:p>
          <a:p>
            <a:pPr lvl="1" algn="just"/>
            <a:r>
              <a:rPr lang="en-US" sz="2000"/>
              <a:t>Không dấu nảy trước ngực, không ổ đập bất thường, dấu </a:t>
            </a:r>
            <a:r>
              <a:rPr lang="en-US" sz="2000" smtClean="0"/>
              <a:t>Harzer</a:t>
            </a:r>
            <a:endParaRPr lang="en-US" sz="2000"/>
          </a:p>
          <a:p>
            <a:pPr lvl="1" algn="just"/>
            <a:r>
              <a:rPr lang="en-US" sz="2000"/>
              <a:t>Nhịp tim đều 86 lần/phút, T1, T2 rõ, không T3, T4, không âm thổi.</a:t>
            </a:r>
          </a:p>
          <a:p>
            <a:pPr lvl="0" algn="just"/>
            <a:r>
              <a:rPr lang="vi-VN" sz="2000" u="sng"/>
              <a:t>Phổi</a:t>
            </a:r>
            <a:r>
              <a:rPr lang="vi-VN" sz="2000"/>
              <a:t>:</a:t>
            </a:r>
            <a:endParaRPr lang="en-US" sz="2000"/>
          </a:p>
          <a:p>
            <a:pPr lvl="1" algn="just"/>
            <a:r>
              <a:rPr lang="en-US" sz="2000"/>
              <a:t>Lồng ngực giãn nở đều theo nhịp thở.</a:t>
            </a:r>
          </a:p>
          <a:p>
            <a:pPr lvl="1" algn="just"/>
            <a:r>
              <a:rPr lang="en-US" sz="2000"/>
              <a:t>Rung thanh đều hai bên, gõ trong</a:t>
            </a:r>
          </a:p>
          <a:p>
            <a:pPr lvl="1" algn="just"/>
            <a:r>
              <a:rPr lang="en-US" sz="2000"/>
              <a:t>Rì rào phế nang âm dịu, không rale.</a:t>
            </a:r>
          </a:p>
          <a:p>
            <a:pPr marL="82296" lvl="0" indent="0" algn="just">
              <a:buNone/>
            </a:pPr>
            <a:endParaRPr lang="en-US" sz="2000"/>
          </a:p>
        </p:txBody>
      </p:sp>
    </p:spTree>
    <p:extLst>
      <p:ext uri="{BB962C8B-B14F-4D97-AF65-F5344CB8AC3E}">
        <p14:creationId xmlns:p14="http://schemas.microsoft.com/office/powerpoint/2010/main" val="2424988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t>V. KHÁM LÂM SÀNG</a:t>
            </a:r>
            <a:endParaRPr lang="en-US" b="1"/>
          </a:p>
        </p:txBody>
      </p:sp>
      <p:sp>
        <p:nvSpPr>
          <p:cNvPr id="3" name="Content Placeholder 2"/>
          <p:cNvSpPr>
            <a:spLocks noGrp="1"/>
          </p:cNvSpPr>
          <p:nvPr>
            <p:ph idx="1"/>
          </p:nvPr>
        </p:nvSpPr>
        <p:spPr>
          <a:xfrm>
            <a:off x="838200" y="1447800"/>
            <a:ext cx="8095488" cy="4953000"/>
          </a:xfrm>
        </p:spPr>
        <p:txBody>
          <a:bodyPr>
            <a:noAutofit/>
          </a:bodyPr>
          <a:lstStyle/>
          <a:p>
            <a:pPr marL="402336" lvl="1" indent="0" algn="just">
              <a:buNone/>
            </a:pPr>
            <a:r>
              <a:rPr lang="en-US" b="1" u="sng" smtClean="0"/>
              <a:t>3. Khám </a:t>
            </a:r>
            <a:r>
              <a:rPr lang="en-US" b="1" u="sng"/>
              <a:t>toàn thân:</a:t>
            </a:r>
            <a:endParaRPr lang="en-US" u="sng"/>
          </a:p>
          <a:p>
            <a:pPr marL="82296" lvl="0" indent="0" algn="just">
              <a:buNone/>
            </a:pPr>
            <a:r>
              <a:rPr lang="en-US" sz="2800" b="1" smtClean="0"/>
              <a:t>c. Bụng </a:t>
            </a:r>
            <a:endParaRPr lang="en-US" sz="2800"/>
          </a:p>
          <a:p>
            <a:pPr lvl="0" algn="just">
              <a:buFont typeface="Wingdings" pitchFamily="2" charset="2"/>
              <a:buChar char="v"/>
            </a:pPr>
            <a:r>
              <a:rPr lang="vi-VN" sz="2800"/>
              <a:t>Bụng phẳng, cân đối, di động theo nhịp thở, rốn lõm, không sẹo mổ cũ.</a:t>
            </a:r>
            <a:endParaRPr lang="en-US" sz="2800"/>
          </a:p>
          <a:p>
            <a:pPr lvl="0" algn="just">
              <a:buFont typeface="Wingdings" pitchFamily="2" charset="2"/>
              <a:buChar char="v"/>
            </a:pPr>
            <a:r>
              <a:rPr lang="en-US" sz="2800"/>
              <a:t>Gõ trong</a:t>
            </a:r>
          </a:p>
          <a:p>
            <a:pPr lvl="0" algn="just">
              <a:buFont typeface="Wingdings" pitchFamily="2" charset="2"/>
              <a:buChar char="v"/>
            </a:pPr>
            <a:r>
              <a:rPr lang="en-US" sz="2800"/>
              <a:t>Bụng mềm, không điểm đau, không sờ thấy khối bất thường, gan lách không sờ chạm.</a:t>
            </a:r>
          </a:p>
          <a:p>
            <a:pPr marL="82296" lvl="0" indent="0" algn="just">
              <a:buNone/>
            </a:pPr>
            <a:r>
              <a:rPr lang="en-US" sz="2800" b="1" smtClean="0"/>
              <a:t>d. </a:t>
            </a:r>
            <a:r>
              <a:rPr lang="vi-VN" sz="2800" b="1" smtClean="0"/>
              <a:t>Thần </a:t>
            </a:r>
            <a:r>
              <a:rPr lang="vi-VN" sz="2800" b="1"/>
              <a:t>kinh – cơ xương khớp: </a:t>
            </a:r>
            <a:endParaRPr lang="en-US" sz="2800"/>
          </a:p>
          <a:p>
            <a:pPr lvl="0" algn="just">
              <a:buFont typeface="Wingdings" pitchFamily="2" charset="2"/>
              <a:buChar char="v"/>
            </a:pPr>
            <a:r>
              <a:rPr lang="en-US" sz="2800"/>
              <a:t>K</a:t>
            </a:r>
            <a:r>
              <a:rPr lang="vi-VN" sz="2800"/>
              <a:t>hông yếu liệt chi, không đau cơ, không đau </a:t>
            </a:r>
            <a:r>
              <a:rPr lang="vi-VN" sz="2800" smtClean="0"/>
              <a:t>khớp</a:t>
            </a:r>
            <a:endParaRPr lang="en-US" sz="2800"/>
          </a:p>
        </p:txBody>
      </p:sp>
    </p:spTree>
    <p:extLst>
      <p:ext uri="{BB962C8B-B14F-4D97-AF65-F5344CB8AC3E}">
        <p14:creationId xmlns:p14="http://schemas.microsoft.com/office/powerpoint/2010/main" val="4070768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r"/>
            <a:r>
              <a:rPr lang="en-US" sz="3800" b="1" smtClean="0"/>
              <a:t>VI. CÁC CẬN LÂM SÀNG CẦN LÀM</a:t>
            </a:r>
            <a:endParaRPr lang="en-US" sz="3800" b="1"/>
          </a:p>
        </p:txBody>
      </p:sp>
      <p:sp>
        <p:nvSpPr>
          <p:cNvPr id="3" name="Content Placeholder 2"/>
          <p:cNvSpPr>
            <a:spLocks noGrp="1"/>
          </p:cNvSpPr>
          <p:nvPr>
            <p:ph idx="1"/>
          </p:nvPr>
        </p:nvSpPr>
        <p:spPr>
          <a:xfrm>
            <a:off x="838200" y="1447800"/>
            <a:ext cx="8095488" cy="5257800"/>
          </a:xfrm>
        </p:spPr>
        <p:txBody>
          <a:bodyPr>
            <a:normAutofit fontScale="70000" lnSpcReduction="20000"/>
          </a:bodyPr>
          <a:lstStyle/>
          <a:p>
            <a:pPr marL="402336" lvl="1" indent="0" algn="just">
              <a:buNone/>
            </a:pPr>
            <a:r>
              <a:rPr lang="en-US" b="1" u="sng" smtClean="0"/>
              <a:t>1. Siêu </a:t>
            </a:r>
            <a:r>
              <a:rPr lang="en-US" b="1" u="sng"/>
              <a:t>âm tuyến vú</a:t>
            </a:r>
            <a:endParaRPr lang="en-US" sz="2400" u="sng"/>
          </a:p>
          <a:p>
            <a:pPr algn="just">
              <a:buFont typeface="Wingdings" pitchFamily="2" charset="2"/>
              <a:buChar char="v"/>
            </a:pPr>
            <a:r>
              <a:rPr lang="en-US" sz="3100"/>
              <a:t>Tuyến vú: Mô sợi – tuyến dày trung bình, echo dày, đồng nhất</a:t>
            </a:r>
          </a:p>
          <a:p>
            <a:pPr algn="just">
              <a:buFont typeface="Wingdings" pitchFamily="2" charset="2"/>
              <a:buChar char="v"/>
            </a:pPr>
            <a:r>
              <a:rPr lang="en-US" sz="3100"/>
              <a:t>Vú T: </a:t>
            </a:r>
            <a:endParaRPr lang="en-US" sz="3100" smtClean="0"/>
          </a:p>
          <a:p>
            <a:pPr lvl="1" algn="just">
              <a:buFont typeface="Arial" pitchFamily="34" charset="0"/>
              <a:buChar char="•"/>
            </a:pPr>
            <a:r>
              <a:rPr lang="en-US" sz="2700"/>
              <a:t>V</a:t>
            </a:r>
            <a:r>
              <a:rPr lang="en-US" sz="2700" smtClean="0"/>
              <a:t>ị </a:t>
            </a:r>
            <a:r>
              <a:rPr lang="en-US" sz="2700"/>
              <a:t>trí 1h cách núm vú 5cm, sang thương đặc, echo kém, giới hạn khá rõ, bờ gai, kt 33x17 mm, không vôi hóa, tăng sinh mạch máu, mô xung quanh echo dày.</a:t>
            </a:r>
          </a:p>
          <a:p>
            <a:pPr lvl="1" algn="just">
              <a:buFont typeface="Arial" pitchFamily="34" charset="0"/>
              <a:buChar char="•"/>
            </a:pPr>
            <a:r>
              <a:rPr lang="en-US" sz="2700" smtClean="0"/>
              <a:t>Vị </a:t>
            </a:r>
            <a:r>
              <a:rPr lang="en-US" sz="2700"/>
              <a:t>trí 2h, cách núm vú 5cm, có cấu trúc tương tự, kt 14x10 mm</a:t>
            </a:r>
          </a:p>
          <a:p>
            <a:pPr algn="just">
              <a:buFont typeface="Wingdings" pitchFamily="2" charset="2"/>
              <a:buChar char="v"/>
            </a:pPr>
            <a:r>
              <a:rPr lang="en-US" sz="3100"/>
              <a:t>Vú P: không thấy bướu đặc hay nang</a:t>
            </a:r>
          </a:p>
          <a:p>
            <a:pPr algn="just">
              <a:buFont typeface="Wingdings" pitchFamily="2" charset="2"/>
              <a:buChar char="v"/>
            </a:pPr>
            <a:r>
              <a:rPr lang="en-US" sz="3100"/>
              <a:t>Hạch nách T nhóm 1 có khối echo kém, rốn hạch lệch tâm, kt 7mm</a:t>
            </a:r>
          </a:p>
          <a:p>
            <a:pPr algn="just">
              <a:buFont typeface="Wingdings" pitchFamily="2" charset="2"/>
              <a:buChar char="v"/>
            </a:pPr>
            <a:r>
              <a:rPr lang="en-US" sz="3100"/>
              <a:t>Động mạch nách không thấy bất thường, phân bố mạch máu phổ động mạch</a:t>
            </a:r>
          </a:p>
          <a:p>
            <a:pPr algn="just">
              <a:buFont typeface="Wingdings" pitchFamily="2" charset="2"/>
              <a:buChar char="v"/>
            </a:pPr>
            <a:r>
              <a:rPr lang="en-US" sz="3100"/>
              <a:t>Tĩnh mạch nách không dãn không hình ảnh bệnh lý, phân bố mạch máu phổ tĩnh mạch</a:t>
            </a:r>
          </a:p>
          <a:p>
            <a:pPr algn="just">
              <a:buFont typeface="Wingdings" pitchFamily="2" charset="2"/>
              <a:buChar char="v"/>
            </a:pPr>
            <a:r>
              <a:rPr lang="en-US" sz="3100" i="1" u="sng"/>
              <a:t>Kết luận</a:t>
            </a:r>
            <a:r>
              <a:rPr lang="en-US" sz="3100"/>
              <a:t>: K vú trái đa ổ (BIRADS – US 5) – Hạch nách T theo dõi hạch di căn</a:t>
            </a:r>
          </a:p>
          <a:p>
            <a:pPr marL="82296" indent="0" algn="just">
              <a:buNone/>
            </a:pPr>
            <a:endParaRPr lang="en-US"/>
          </a:p>
        </p:txBody>
      </p:sp>
    </p:spTree>
    <p:extLst>
      <p:ext uri="{BB962C8B-B14F-4D97-AF65-F5344CB8AC3E}">
        <p14:creationId xmlns:p14="http://schemas.microsoft.com/office/powerpoint/2010/main" val="34888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r"/>
            <a:r>
              <a:rPr lang="en-US" sz="3800" b="1" smtClean="0"/>
              <a:t>VI. CÁC CẬN LÂM SÀNG CẦN LÀM</a:t>
            </a:r>
            <a:endParaRPr lang="en-US" sz="3800" b="1"/>
          </a:p>
        </p:txBody>
      </p:sp>
      <p:sp>
        <p:nvSpPr>
          <p:cNvPr id="3" name="Content Placeholder 2"/>
          <p:cNvSpPr>
            <a:spLocks noGrp="1"/>
          </p:cNvSpPr>
          <p:nvPr>
            <p:ph idx="1"/>
          </p:nvPr>
        </p:nvSpPr>
        <p:spPr>
          <a:xfrm>
            <a:off x="838200" y="1447800"/>
            <a:ext cx="8095488" cy="5257800"/>
          </a:xfrm>
        </p:spPr>
        <p:txBody>
          <a:bodyPr>
            <a:noAutofit/>
          </a:bodyPr>
          <a:lstStyle/>
          <a:p>
            <a:pPr marL="402336" lvl="1" indent="0" algn="just">
              <a:buNone/>
            </a:pPr>
            <a:r>
              <a:rPr lang="en-US" sz="2400" b="1" u="sng" smtClean="0"/>
              <a:t>2. Nhũ </a:t>
            </a:r>
            <a:r>
              <a:rPr lang="en-US" sz="2400" b="1" u="sng"/>
              <a:t>ảnh:</a:t>
            </a:r>
            <a:endParaRPr lang="en-US" sz="2400" u="sng"/>
          </a:p>
          <a:p>
            <a:pPr algn="just">
              <a:buFont typeface="Wingdings" pitchFamily="2" charset="2"/>
              <a:buChar char="v"/>
            </a:pPr>
            <a:r>
              <a:rPr lang="en-US" sz="2000"/>
              <a:t>Mô sợi tuyến 2 bên dày, thoái triển kiểu C</a:t>
            </a:r>
          </a:p>
          <a:p>
            <a:pPr algn="just">
              <a:buFont typeface="Wingdings" pitchFamily="2" charset="2"/>
              <a:buChar char="v"/>
            </a:pPr>
            <a:r>
              <a:rPr lang="en-US" sz="2000"/>
              <a:t>Hạch nách P: viêm</a:t>
            </a:r>
          </a:p>
          <a:p>
            <a:pPr algn="just">
              <a:buFont typeface="Wingdings" pitchFamily="2" charset="2"/>
              <a:buChar char="v"/>
            </a:pPr>
            <a:r>
              <a:rPr lang="en-US" sz="2000"/>
              <a:t>Hạch nách T: viêm (tăng đậm độ vỏ hạch, còn rốn hạch không lấy hết được hạch)</a:t>
            </a:r>
          </a:p>
          <a:p>
            <a:pPr algn="just">
              <a:buFont typeface="Wingdings" pitchFamily="2" charset="2"/>
              <a:buChar char="v"/>
            </a:pPr>
            <a:r>
              <a:rPr lang="en-US" sz="2000"/>
              <a:t>Vôi hóa mạch máu 2 bên (BIRADS II) + Ảnh tăng đậm độ dạng đường vừng trung tâm sau núm vú 2 bên d&lt;=4mm, khả năng ống tuyến dãn</a:t>
            </a:r>
          </a:p>
          <a:p>
            <a:pPr algn="just">
              <a:buFont typeface="Wingdings" pitchFamily="2" charset="2"/>
              <a:buChar char="v"/>
            </a:pPr>
            <a:r>
              <a:rPr lang="en-US" sz="2000" smtClean="0"/>
              <a:t>Vú </a:t>
            </a:r>
            <a:r>
              <a:rPr lang="en-US" sz="2000"/>
              <a:t>phải: khung ½  ngoài, khoảng 9h, cách núm vú 4 cm, cách đường PNL thế CC 2cm, nốt bầu dục, đậm độ cao nhẹ, bờ rõ kèm riêm mỡ mỏng xung quanh, có chồng ảnh mô tuyến, không vôi, không gai, kt #8x8 mm</a:t>
            </a:r>
            <a:r>
              <a:rPr lang="en-US" sz="2000" smtClean="0"/>
              <a:t>.</a:t>
            </a:r>
            <a:r>
              <a:rPr lang="en-US" sz="2000"/>
              <a:t> Vùng trung tâm, sau núm vú, trên đường PNL 2 thế CC 2cm, sát và đẩy lồi cân mạc sau, cách núm vú 5cm, nốt bầu dục, đậm độ trung bình, bờ trước chồng ảnh mô tuyến hạn chế đánh giá, không vôi, không gai, kt #12 mm</a:t>
            </a:r>
          </a:p>
          <a:p>
            <a:pPr algn="just">
              <a:buFont typeface="Wingdings" pitchFamily="2" charset="2"/>
              <a:buChar char="v"/>
            </a:pPr>
            <a:endParaRPr lang="en-US" sz="2400"/>
          </a:p>
        </p:txBody>
      </p:sp>
    </p:spTree>
    <p:extLst>
      <p:ext uri="{BB962C8B-B14F-4D97-AF65-F5344CB8AC3E}">
        <p14:creationId xmlns:p14="http://schemas.microsoft.com/office/powerpoint/2010/main" val="2188699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r"/>
            <a:r>
              <a:rPr lang="en-US" sz="3800" b="1" smtClean="0"/>
              <a:t>VI. CÁC CẬN LÂM SÀNG CẦN LÀM</a:t>
            </a:r>
            <a:endParaRPr lang="en-US" sz="3800" b="1"/>
          </a:p>
        </p:txBody>
      </p:sp>
      <p:sp>
        <p:nvSpPr>
          <p:cNvPr id="3" name="Content Placeholder 2"/>
          <p:cNvSpPr>
            <a:spLocks noGrp="1"/>
          </p:cNvSpPr>
          <p:nvPr>
            <p:ph idx="1"/>
          </p:nvPr>
        </p:nvSpPr>
        <p:spPr>
          <a:xfrm>
            <a:off x="838200" y="1447800"/>
            <a:ext cx="8095488" cy="5257800"/>
          </a:xfrm>
        </p:spPr>
        <p:txBody>
          <a:bodyPr>
            <a:noAutofit/>
          </a:bodyPr>
          <a:lstStyle/>
          <a:p>
            <a:pPr marL="402336" lvl="1" indent="0" algn="just">
              <a:buNone/>
            </a:pPr>
            <a:r>
              <a:rPr lang="en-US" sz="2400" b="1" u="sng" smtClean="0"/>
              <a:t>2. Nhũ </a:t>
            </a:r>
            <a:r>
              <a:rPr lang="en-US" sz="2400" b="1" u="sng"/>
              <a:t>ảnh:</a:t>
            </a:r>
            <a:endParaRPr lang="en-US" sz="2400" u="sng"/>
          </a:p>
          <a:p>
            <a:pPr algn="just">
              <a:buFont typeface="Wingdings" pitchFamily="2" charset="2"/>
              <a:buChar char="v"/>
            </a:pPr>
            <a:r>
              <a:rPr lang="en-US" sz="2200" smtClean="0"/>
              <a:t>Vú </a:t>
            </a:r>
            <a:r>
              <a:rPr lang="en-US" sz="2200"/>
              <a:t>T: khung ¼ trên ngoài, sát cân mạc nông, cách núm vú #2cm, nốt đậm độ cao, bờ đa cung to nhỏ không đều, có gai, thâm nhiễm mô mỡ mặt trước, không vôi, kt #28x20 </a:t>
            </a:r>
            <a:r>
              <a:rPr lang="en-US" sz="2200" smtClean="0"/>
              <a:t>mm. Khung </a:t>
            </a:r>
            <a:r>
              <a:rPr lang="en-US" sz="2200"/>
              <a:t>¼ trên ngoài, khoảng 3h, cách núm vú #5cm, nốt tính chất tương tự, bờ nhiều gai, kt #15x12 mm, có ảnh tăng đậm độ dạng đường tư nốt về núm.</a:t>
            </a:r>
          </a:p>
          <a:p>
            <a:pPr algn="just">
              <a:buFont typeface="Wingdings" pitchFamily="2" charset="2"/>
              <a:buChar char="v"/>
            </a:pPr>
            <a:r>
              <a:rPr lang="en-US" sz="2200" smtClean="0"/>
              <a:t>Trên </a:t>
            </a:r>
            <a:r>
              <a:rPr lang="en-US" sz="2200"/>
              <a:t>đường PNL thế CC, cách núm vú #4cm, khả năng chồng ảnh trên MLO, nốt bầu dục, đậm độ trung bình, giới hạn có chỗ kém rõ, bờ sau có ảnh xáo trộn cấu trúc, trung tâm xáo trộn thấu quang, kt #12x11 mm.</a:t>
            </a:r>
          </a:p>
          <a:p>
            <a:pPr marL="82296" indent="0" algn="just">
              <a:buNone/>
            </a:pPr>
            <a:r>
              <a:rPr lang="en-US" sz="2200" smtClean="0">
                <a:sym typeface="Wingdings" pitchFamily="2" charset="2"/>
              </a:rPr>
              <a:t> </a:t>
            </a:r>
            <a:r>
              <a:rPr lang="en-US" sz="2200" smtClean="0"/>
              <a:t>BIRADS </a:t>
            </a:r>
            <a:r>
              <a:rPr lang="en-US" sz="2200"/>
              <a:t>VÚ PHẢI: III (2 nốt 9h, nốt trung tâm sau núm vú)</a:t>
            </a:r>
          </a:p>
          <a:p>
            <a:pPr marL="82296" indent="0" algn="just">
              <a:buNone/>
            </a:pPr>
            <a:r>
              <a:rPr lang="en-US" sz="2200" smtClean="0"/>
              <a:t>    BIRADS </a:t>
            </a:r>
            <a:r>
              <a:rPr lang="en-US" sz="2200"/>
              <a:t>VÚ TRÁI: IVC (theo dõi đa ổ)</a:t>
            </a:r>
          </a:p>
          <a:p>
            <a:pPr algn="just">
              <a:buFont typeface="Wingdings" pitchFamily="2" charset="2"/>
              <a:buChar char="v"/>
            </a:pPr>
            <a:endParaRPr lang="en-US" sz="2400"/>
          </a:p>
        </p:txBody>
      </p:sp>
    </p:spTree>
    <p:extLst>
      <p:ext uri="{BB962C8B-B14F-4D97-AF65-F5344CB8AC3E}">
        <p14:creationId xmlns:p14="http://schemas.microsoft.com/office/powerpoint/2010/main" val="1162399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1337" r="2623"/>
          <a:stretch/>
        </p:blipFill>
        <p:spPr>
          <a:xfrm>
            <a:off x="914400" y="1371600"/>
            <a:ext cx="7713808" cy="4673527"/>
          </a:xfrm>
        </p:spPr>
      </p:pic>
    </p:spTree>
    <p:extLst>
      <p:ext uri="{BB962C8B-B14F-4D97-AF65-F5344CB8AC3E}">
        <p14:creationId xmlns:p14="http://schemas.microsoft.com/office/powerpoint/2010/main" val="2127531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pPr algn="r"/>
            <a:r>
              <a:rPr lang="en-US" sz="3800" b="1" smtClean="0"/>
              <a:t>VI. CÁC CẬN LÂM SÀNG CẦN LÀM</a:t>
            </a:r>
            <a:endParaRPr lang="en-US" sz="3800" b="1"/>
          </a:p>
        </p:txBody>
      </p:sp>
      <p:sp>
        <p:nvSpPr>
          <p:cNvPr id="3" name="Content Placeholder 2"/>
          <p:cNvSpPr>
            <a:spLocks noGrp="1"/>
          </p:cNvSpPr>
          <p:nvPr>
            <p:ph idx="1"/>
          </p:nvPr>
        </p:nvSpPr>
        <p:spPr>
          <a:xfrm>
            <a:off x="838200" y="1447800"/>
            <a:ext cx="8095488" cy="5257800"/>
          </a:xfrm>
        </p:spPr>
        <p:txBody>
          <a:bodyPr>
            <a:noAutofit/>
          </a:bodyPr>
          <a:lstStyle/>
          <a:p>
            <a:pPr marL="402336" lvl="1" indent="0">
              <a:buNone/>
            </a:pPr>
            <a:r>
              <a:rPr lang="en-US" sz="2400" b="1" u="sng" smtClean="0"/>
              <a:t>3. Tế </a:t>
            </a:r>
            <a:r>
              <a:rPr lang="en-US" sz="2400" b="1" u="sng"/>
              <a:t>bào học (FNA)</a:t>
            </a:r>
            <a:endParaRPr lang="en-US" sz="2400" u="sng"/>
          </a:p>
          <a:p>
            <a:pPr>
              <a:buFont typeface="Wingdings" pitchFamily="2" charset="2"/>
              <a:buChar char="v"/>
            </a:pPr>
            <a:r>
              <a:rPr lang="en-US" sz="2400"/>
              <a:t>Hiện diện tế bào biểu mô tuyến vú xếp rời rạc, nhân lớn, bất thường, ác tính…</a:t>
            </a:r>
          </a:p>
          <a:p>
            <a:pPr>
              <a:buFont typeface="Wingdings" pitchFamily="2" charset="2"/>
              <a:buChar char="v"/>
            </a:pPr>
            <a:r>
              <a:rPr lang="en-US" sz="2400" i="1"/>
              <a:t>Kết luận:</a:t>
            </a:r>
            <a:r>
              <a:rPr lang="en-US" sz="2400"/>
              <a:t> Carcinom tuyến vú</a:t>
            </a:r>
          </a:p>
          <a:p>
            <a:pPr marL="402336" lvl="1" indent="0">
              <a:buNone/>
            </a:pPr>
            <a:r>
              <a:rPr lang="en-US" sz="2400" b="1" u="sng" smtClean="0"/>
              <a:t>4. Xquang </a:t>
            </a:r>
            <a:r>
              <a:rPr lang="en-US" sz="2400" b="1" u="sng"/>
              <a:t>ngực</a:t>
            </a:r>
            <a:endParaRPr lang="en-US" sz="2400" u="sng"/>
          </a:p>
          <a:p>
            <a:pPr>
              <a:buFont typeface="Wingdings" pitchFamily="2" charset="2"/>
              <a:buChar char="v"/>
            </a:pPr>
            <a:r>
              <a:rPr lang="en-US" sz="2400"/>
              <a:t>Thành ngực phình nhẹ cung sau xương sườn 7,8 bên trái, bờ rõ =&gt; theo dõi tổn thương cũ</a:t>
            </a:r>
          </a:p>
          <a:p>
            <a:pPr>
              <a:buFont typeface="Wingdings" pitchFamily="2" charset="2"/>
              <a:buChar char="v"/>
            </a:pPr>
            <a:r>
              <a:rPr lang="en-US" sz="2400"/>
              <a:t>Còn lại: hình ảnh trong giới hạn bình thường.</a:t>
            </a:r>
          </a:p>
          <a:p>
            <a:pPr marL="402336" lvl="1" indent="0">
              <a:buNone/>
            </a:pPr>
            <a:r>
              <a:rPr lang="en-US" sz="2400" b="1" u="sng" smtClean="0"/>
              <a:t>5. Siêu </a:t>
            </a:r>
            <a:r>
              <a:rPr lang="en-US" sz="2400" b="1" u="sng"/>
              <a:t>âm bụng: </a:t>
            </a:r>
            <a:endParaRPr lang="en-US" sz="2400" u="sng"/>
          </a:p>
          <a:p>
            <a:pPr>
              <a:buFont typeface="Wingdings" pitchFamily="2" charset="2"/>
              <a:buChar char="v"/>
            </a:pPr>
            <a:r>
              <a:rPr lang="en-US" sz="2400"/>
              <a:t>Gan: không to, hạ phân thùy IV có nang, echo trống, giới hạn rõ, kt 11mm, Doppler (-)</a:t>
            </a:r>
          </a:p>
          <a:p>
            <a:pPr>
              <a:buFont typeface="Wingdings" pitchFamily="2" charset="2"/>
              <a:buChar char="v"/>
            </a:pPr>
            <a:r>
              <a:rPr lang="en-US" sz="2400"/>
              <a:t>Chưa thấy bất thường trên siêu âm bụng.</a:t>
            </a:r>
          </a:p>
          <a:p>
            <a:pPr marL="82296" indent="0">
              <a:buNone/>
            </a:pPr>
            <a:endParaRPr lang="en-US" sz="2400"/>
          </a:p>
        </p:txBody>
      </p:sp>
    </p:spTree>
    <p:extLst>
      <p:ext uri="{BB962C8B-B14F-4D97-AF65-F5344CB8AC3E}">
        <p14:creationId xmlns:p14="http://schemas.microsoft.com/office/powerpoint/2010/main" val="3418086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788" b="11507"/>
          <a:stretch/>
        </p:blipFill>
        <p:spPr>
          <a:xfrm>
            <a:off x="2209800" y="226874"/>
            <a:ext cx="5105400" cy="6149614"/>
          </a:xfrm>
        </p:spPr>
      </p:pic>
    </p:spTree>
    <p:extLst>
      <p:ext uri="{BB962C8B-B14F-4D97-AF65-F5344CB8AC3E}">
        <p14:creationId xmlns:p14="http://schemas.microsoft.com/office/powerpoint/2010/main" val="854274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smtClean="0"/>
              <a:t>I. THÔNG TIN HÀNH CHÍNH</a:t>
            </a:r>
            <a:endParaRPr lang="en-US" b="1"/>
          </a:p>
        </p:txBody>
      </p:sp>
      <p:sp>
        <p:nvSpPr>
          <p:cNvPr id="3" name="Content Placeholder 2"/>
          <p:cNvSpPr>
            <a:spLocks noGrp="1"/>
          </p:cNvSpPr>
          <p:nvPr>
            <p:ph idx="1"/>
          </p:nvPr>
        </p:nvSpPr>
        <p:spPr>
          <a:xfrm>
            <a:off x="1447800" y="1676400"/>
            <a:ext cx="7498080" cy="4114800"/>
          </a:xfrm>
        </p:spPr>
        <p:txBody>
          <a:bodyPr/>
          <a:lstStyle/>
          <a:p>
            <a:r>
              <a:rPr lang="en-US"/>
              <a:t>Họ và tên: </a:t>
            </a:r>
            <a:r>
              <a:rPr lang="en-US" smtClean="0"/>
              <a:t>T.T.M.</a:t>
            </a:r>
            <a:endParaRPr lang="en-US"/>
          </a:p>
          <a:p>
            <a:r>
              <a:rPr lang="en-US"/>
              <a:t>Sinh năm: 1960 (60 </a:t>
            </a:r>
            <a:r>
              <a:rPr lang="en-US" smtClean="0"/>
              <a:t>tuổi)</a:t>
            </a:r>
            <a:endParaRPr lang="en-US"/>
          </a:p>
          <a:p>
            <a:r>
              <a:rPr lang="en-US" smtClean="0"/>
              <a:t>Phái </a:t>
            </a:r>
            <a:r>
              <a:rPr lang="en-US"/>
              <a:t>tính: Nữ</a:t>
            </a:r>
          </a:p>
          <a:p>
            <a:r>
              <a:rPr lang="en-US"/>
              <a:t>Nghề nghiệp: Nội </a:t>
            </a:r>
            <a:r>
              <a:rPr lang="en-US" smtClean="0"/>
              <a:t>trợ</a:t>
            </a:r>
            <a:endParaRPr lang="en-US"/>
          </a:p>
          <a:p>
            <a:r>
              <a:rPr lang="en-US" smtClean="0"/>
              <a:t>Địa </a:t>
            </a:r>
            <a:r>
              <a:rPr lang="en-US"/>
              <a:t>chỉ: Cà Mau</a:t>
            </a:r>
          </a:p>
          <a:p>
            <a:r>
              <a:rPr lang="en-US"/>
              <a:t>Ngày nhập viện: 17/09/2020</a:t>
            </a:r>
          </a:p>
          <a:p>
            <a:r>
              <a:rPr lang="en-US" smtClean="0"/>
              <a:t>Khoa</a:t>
            </a:r>
            <a:r>
              <a:rPr lang="en-US"/>
              <a:t>: Ngoại </a:t>
            </a:r>
            <a:r>
              <a:rPr lang="en-US" smtClean="0"/>
              <a:t>4</a:t>
            </a:r>
            <a:endParaRPr lang="en-US"/>
          </a:p>
        </p:txBody>
      </p:sp>
    </p:spTree>
    <p:extLst>
      <p:ext uri="{BB962C8B-B14F-4D97-AF65-F5344CB8AC3E}">
        <p14:creationId xmlns:p14="http://schemas.microsoft.com/office/powerpoint/2010/main" val="2423987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rmAutofit/>
          </a:bodyPr>
          <a:lstStyle/>
          <a:p>
            <a:pPr algn="r"/>
            <a:r>
              <a:rPr lang="en-US" sz="3800" b="1" smtClean="0"/>
              <a:t>VI. CÁC CẬN LÂM SÀNG CẦN LÀM</a:t>
            </a:r>
            <a:endParaRPr lang="en-US" sz="3800" b="1"/>
          </a:p>
        </p:txBody>
      </p:sp>
      <p:sp>
        <p:nvSpPr>
          <p:cNvPr id="3" name="Content Placeholder 2"/>
          <p:cNvSpPr>
            <a:spLocks noGrp="1"/>
          </p:cNvSpPr>
          <p:nvPr>
            <p:ph idx="1"/>
          </p:nvPr>
        </p:nvSpPr>
        <p:spPr>
          <a:xfrm>
            <a:off x="609600" y="838200"/>
            <a:ext cx="8534400" cy="6019800"/>
          </a:xfrm>
        </p:spPr>
        <p:txBody>
          <a:bodyPr>
            <a:noAutofit/>
          </a:bodyPr>
          <a:lstStyle/>
          <a:p>
            <a:pPr marL="402336" lvl="1" indent="0" algn="just">
              <a:buNone/>
            </a:pPr>
            <a:r>
              <a:rPr lang="en-US" sz="2000" b="1" u="sng" smtClean="0"/>
              <a:t>6. Siêu âm đối chiếu nhũ ảnh 2 vú</a:t>
            </a:r>
          </a:p>
          <a:p>
            <a:pPr lvl="1" algn="just">
              <a:buFont typeface="Wingdings" pitchFamily="2" charset="2"/>
              <a:buChar char="v"/>
            </a:pPr>
            <a:r>
              <a:rPr lang="en-US" sz="2000" smtClean="0"/>
              <a:t>Vú T:</a:t>
            </a:r>
          </a:p>
          <a:p>
            <a:pPr lvl="1" algn="just">
              <a:buFont typeface="Arial" pitchFamily="34" charset="0"/>
              <a:buChar char="•"/>
            </a:pPr>
            <a:r>
              <a:rPr lang="en-US" sz="2000" smtClean="0"/>
              <a:t>Sang thương 1h và 2h CNV 5cm</a:t>
            </a:r>
            <a:r>
              <a:rPr lang="en-US" sz="2000" i="1" smtClean="0"/>
              <a:t> </a:t>
            </a:r>
            <a:r>
              <a:rPr lang="en-US" sz="2000" smtClean="0"/>
              <a:t>BIRADS VI đã biết</a:t>
            </a:r>
          </a:p>
          <a:p>
            <a:pPr lvl="1" algn="just">
              <a:buFont typeface="Arial" pitchFamily="34" charset="0"/>
              <a:buChar char="•"/>
            </a:pPr>
            <a:r>
              <a:rPr lang="en-US" sz="2000" smtClean="0"/>
              <a:t>12h quầng vú, xáo trộn cấu trúc, bờ tạo góc, xâm lấn cân mạc nông, có ống tuyến dẫn về núm vú, doppler (+), kích thước 15x10mm </a:t>
            </a:r>
            <a:r>
              <a:rPr lang="en-US" sz="2000" smtClean="0">
                <a:sym typeface="Wingdings" pitchFamily="2" charset="2"/>
              </a:rPr>
              <a:t> BIRADS IVC</a:t>
            </a:r>
          </a:p>
          <a:p>
            <a:pPr lvl="1" algn="just">
              <a:buFont typeface="Wingdings" pitchFamily="2" charset="2"/>
              <a:buChar char="v"/>
            </a:pPr>
            <a:r>
              <a:rPr lang="en-US" sz="2000" smtClean="0">
                <a:sym typeface="Wingdings" pitchFamily="2" charset="2"/>
              </a:rPr>
              <a:t>Vú P</a:t>
            </a:r>
          </a:p>
          <a:p>
            <a:pPr lvl="1" algn="just">
              <a:buFont typeface="Arial" pitchFamily="34" charset="0"/>
              <a:buChar char="•"/>
            </a:pPr>
            <a:r>
              <a:rPr lang="en-US" sz="2000" smtClean="0">
                <a:sym typeface="Wingdings" pitchFamily="2" charset="2"/>
              </a:rPr>
              <a:t>9h CNV 2cm, sát cân mạc nông, nang đơn giản, kích thước 4mm  BIRADS II</a:t>
            </a:r>
          </a:p>
          <a:p>
            <a:pPr lvl="1" algn="just">
              <a:buFont typeface="Arial" pitchFamily="34" charset="0"/>
              <a:buChar char="•"/>
            </a:pPr>
            <a:r>
              <a:rPr lang="en-US" sz="2000" smtClean="0">
                <a:sym typeface="Wingdings" pitchFamily="2" charset="2"/>
              </a:rPr>
              <a:t>Sát núm, khoảng 8h, ống tuyến dãn, bên trong có hồi âm, phân bố mạch máu bên trong, kích thước 3x7mm  BIRADS IVA (theo dõi bướu nhú)</a:t>
            </a:r>
          </a:p>
          <a:p>
            <a:pPr lvl="1" algn="just">
              <a:buFont typeface="Wingdings" pitchFamily="2" charset="2"/>
              <a:buChar char="v"/>
            </a:pPr>
            <a:r>
              <a:rPr lang="en-US" sz="2000" smtClean="0">
                <a:sym typeface="Wingdings" pitchFamily="2" charset="2"/>
              </a:rPr>
              <a:t>Kết luận: </a:t>
            </a:r>
          </a:p>
          <a:p>
            <a:pPr lvl="1" algn="just">
              <a:buFont typeface="Arial" pitchFamily="34" charset="0"/>
              <a:buChar char="•"/>
            </a:pPr>
            <a:r>
              <a:rPr lang="en-US" sz="2000" smtClean="0">
                <a:sym typeface="Wingdings" pitchFamily="2" charset="2"/>
              </a:rPr>
              <a:t>Vú T: BIRADS VI (1h CNV 5cm, 2h CNV 5cm) đã FNA (+); BIRADS IVC (12h quầng vú)</a:t>
            </a:r>
          </a:p>
          <a:p>
            <a:pPr lvl="1" algn="just">
              <a:buFont typeface="Arial" pitchFamily="34" charset="0"/>
              <a:buChar char="•"/>
            </a:pPr>
            <a:r>
              <a:rPr lang="en-US" sz="2000" smtClean="0">
                <a:sym typeface="Wingdings" pitchFamily="2" charset="2"/>
              </a:rPr>
              <a:t>Vú P: BIRADS IVA (8h sát núm vú, theo dõi bướu nhú)  FNA  BIRADS II (đa nang – 9h CNV 2cm)</a:t>
            </a:r>
            <a:endParaRPr lang="en-US" sz="2000"/>
          </a:p>
          <a:p>
            <a:pPr algn="just">
              <a:buFont typeface="Arial" pitchFamily="34" charset="0"/>
              <a:buChar char="•"/>
            </a:pPr>
            <a:endParaRPr lang="en-US" sz="2000"/>
          </a:p>
        </p:txBody>
      </p:sp>
    </p:spTree>
    <p:extLst>
      <p:ext uri="{BB962C8B-B14F-4D97-AF65-F5344CB8AC3E}">
        <p14:creationId xmlns:p14="http://schemas.microsoft.com/office/powerpoint/2010/main" val="3362544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VII. TÓM TẮT BỆNH ÁN</a:t>
            </a:r>
            <a:endParaRPr lang="en-US" b="1"/>
          </a:p>
        </p:txBody>
      </p:sp>
      <p:sp>
        <p:nvSpPr>
          <p:cNvPr id="3" name="Content Placeholder 2"/>
          <p:cNvSpPr>
            <a:spLocks noGrp="1"/>
          </p:cNvSpPr>
          <p:nvPr>
            <p:ph idx="1"/>
          </p:nvPr>
        </p:nvSpPr>
        <p:spPr>
          <a:xfrm>
            <a:off x="1066800" y="1447800"/>
            <a:ext cx="8077200" cy="5181600"/>
          </a:xfrm>
        </p:spPr>
        <p:txBody>
          <a:bodyPr>
            <a:noAutofit/>
          </a:bodyPr>
          <a:lstStyle/>
          <a:p>
            <a:pPr marL="82296" indent="0" algn="just">
              <a:buNone/>
            </a:pPr>
            <a:r>
              <a:rPr lang="en-US" sz="2200" smtClean="0"/>
              <a:t>Bệnh </a:t>
            </a:r>
            <a:r>
              <a:rPr lang="en-US" sz="2200"/>
              <a:t>nhân nữ, XX tuổi, nhập viện vì có khối ở vú (T), bệnh 2 tháng. Qua hỏi bệnh và thăm khám phát hiện:</a:t>
            </a:r>
          </a:p>
          <a:p>
            <a:pPr lvl="0" algn="just">
              <a:buFont typeface="Wingdings" pitchFamily="2" charset="2"/>
              <a:buChar char="v"/>
            </a:pPr>
            <a:r>
              <a:rPr lang="en-US" sz="2200"/>
              <a:t>Triệu chứng cơ năng: khối vú (T)</a:t>
            </a:r>
          </a:p>
          <a:p>
            <a:pPr lvl="0" algn="just">
              <a:buFont typeface="Wingdings" pitchFamily="2" charset="2"/>
              <a:buChar char="v"/>
            </a:pPr>
            <a:r>
              <a:rPr lang="en-US" sz="2200"/>
              <a:t>Triệu chứng thực thể: Khối ở v</a:t>
            </a:r>
            <a:r>
              <a:rPr lang="vi-VN" sz="2200"/>
              <a:t>ú (</a:t>
            </a:r>
            <a:r>
              <a:rPr lang="en-US" sz="2200"/>
              <a:t>T</a:t>
            </a:r>
            <a:r>
              <a:rPr lang="vi-VN" sz="2200" smtClean="0"/>
              <a:t>)</a:t>
            </a:r>
            <a:endParaRPr lang="en-US" sz="2200"/>
          </a:p>
          <a:p>
            <a:pPr lvl="1" algn="just"/>
            <a:r>
              <a:rPr lang="en-US" sz="2200" smtClean="0"/>
              <a:t>h</a:t>
            </a:r>
            <a:r>
              <a:rPr lang="vi-VN" sz="2200"/>
              <a:t>ướng </a:t>
            </a:r>
            <a:r>
              <a:rPr lang="en-US" sz="2200"/>
              <a:t>1</a:t>
            </a:r>
            <a:r>
              <a:rPr lang="vi-VN" sz="2200"/>
              <a:t>h </a:t>
            </a:r>
            <a:r>
              <a:rPr lang="en-US" sz="2200"/>
              <a:t>CNV 2cm, đường kính 3cm, </a:t>
            </a:r>
            <a:r>
              <a:rPr lang="vi-VN" sz="2200"/>
              <a:t>giới hạn không rõ</a:t>
            </a:r>
            <a:endParaRPr lang="en-US" sz="2200"/>
          </a:p>
          <a:p>
            <a:pPr lvl="1" algn="just"/>
            <a:r>
              <a:rPr lang="vi-VN" sz="2200"/>
              <a:t>hướng </a:t>
            </a:r>
            <a:r>
              <a:rPr lang="en-US" sz="2200"/>
              <a:t>2</a:t>
            </a:r>
            <a:r>
              <a:rPr lang="vi-VN" sz="2200"/>
              <a:t>h vú</a:t>
            </a:r>
            <a:r>
              <a:rPr lang="en-US" sz="2200"/>
              <a:t>, CNV 3</a:t>
            </a:r>
            <a:r>
              <a:rPr lang="vi-VN" sz="2200"/>
              <a:t>cm, </a:t>
            </a:r>
            <a:r>
              <a:rPr lang="en-US" sz="2200"/>
              <a:t>đường kính 1cm, </a:t>
            </a:r>
            <a:r>
              <a:rPr lang="vi-VN" sz="2200"/>
              <a:t>giới hạn rõ</a:t>
            </a:r>
            <a:endParaRPr lang="en-US" sz="2200"/>
          </a:p>
          <a:p>
            <a:pPr lvl="1" algn="just"/>
            <a:r>
              <a:rPr lang="en-US" sz="2200"/>
              <a:t>bề mặt trơn láng, </a:t>
            </a:r>
            <a:r>
              <a:rPr lang="vi-VN" sz="2200"/>
              <a:t>di động</a:t>
            </a:r>
            <a:r>
              <a:rPr lang="en-US" sz="2200"/>
              <a:t> tốt so </a:t>
            </a:r>
            <a:r>
              <a:rPr lang="vi-VN" sz="2200"/>
              <a:t>với thành ngực</a:t>
            </a:r>
            <a:r>
              <a:rPr lang="en-US" sz="2200"/>
              <a:t>, kém so với mô vú xung quanh</a:t>
            </a:r>
            <a:r>
              <a:rPr lang="vi-VN" sz="2200"/>
              <a:t>, mật độ sượn</a:t>
            </a:r>
            <a:r>
              <a:rPr lang="en-US" sz="2200"/>
              <a:t>g</a:t>
            </a:r>
            <a:r>
              <a:rPr lang="vi-VN" sz="2200"/>
              <a:t>, không đau</a:t>
            </a:r>
            <a:endParaRPr lang="en-US" sz="2200"/>
          </a:p>
          <a:p>
            <a:pPr lvl="1" algn="just"/>
            <a:r>
              <a:rPr lang="en-US" sz="2200"/>
              <a:t>Không sờ chạm hạch nách và hạch trên đòn</a:t>
            </a:r>
          </a:p>
          <a:p>
            <a:pPr lvl="0" algn="just">
              <a:buFont typeface="Wingdings" pitchFamily="2" charset="2"/>
              <a:buChar char="v"/>
            </a:pPr>
            <a:r>
              <a:rPr lang="en-US" sz="2200"/>
              <a:t>Tiền căn: </a:t>
            </a:r>
          </a:p>
          <a:p>
            <a:pPr lvl="1" algn="just"/>
            <a:r>
              <a:rPr lang="en-US" sz="2200"/>
              <a:t>Bướu lành vú P đã mổ 25 năm</a:t>
            </a:r>
          </a:p>
          <a:p>
            <a:pPr lvl="1" algn="just"/>
            <a:r>
              <a:rPr lang="en-US" sz="2200"/>
              <a:t>PARA 4014, đã mãn kinh năm 50 tuổi</a:t>
            </a:r>
          </a:p>
          <a:p>
            <a:pPr lvl="1" algn="just"/>
            <a:r>
              <a:rPr lang="en-US" sz="2200"/>
              <a:t>Không tiền căn u bướu gia </a:t>
            </a:r>
            <a:r>
              <a:rPr lang="en-US" sz="2200" smtClean="0"/>
              <a:t>đình</a:t>
            </a:r>
            <a:endParaRPr lang="en-US" sz="2200"/>
          </a:p>
        </p:txBody>
      </p:sp>
    </p:spTree>
    <p:extLst>
      <p:ext uri="{BB962C8B-B14F-4D97-AF65-F5344CB8AC3E}">
        <p14:creationId xmlns:p14="http://schemas.microsoft.com/office/powerpoint/2010/main" val="30047064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VIII. ĐẶT VẤN ĐỀ</a:t>
            </a:r>
            <a:endParaRPr lang="en-US" b="1"/>
          </a:p>
        </p:txBody>
      </p:sp>
      <p:sp>
        <p:nvSpPr>
          <p:cNvPr id="3" name="Content Placeholder 2"/>
          <p:cNvSpPr>
            <a:spLocks noGrp="1"/>
          </p:cNvSpPr>
          <p:nvPr>
            <p:ph idx="1"/>
          </p:nvPr>
        </p:nvSpPr>
        <p:spPr/>
        <p:txBody>
          <a:bodyPr/>
          <a:lstStyle/>
          <a:p>
            <a:pPr marL="596646" lvl="0" indent="-514350">
              <a:buFont typeface="+mj-lt"/>
              <a:buAutoNum type="arabicPeriod"/>
            </a:pPr>
            <a:r>
              <a:rPr lang="en-US"/>
              <a:t>Khối vú (T)</a:t>
            </a:r>
          </a:p>
          <a:p>
            <a:pPr marL="596646" lvl="0" indent="-514350">
              <a:buFont typeface="+mj-lt"/>
              <a:buAutoNum type="arabicPeriod"/>
            </a:pPr>
            <a:r>
              <a:rPr lang="en-US"/>
              <a:t>Bướu lành vú P đã mổ 25 năm</a:t>
            </a:r>
          </a:p>
          <a:p>
            <a:pPr marL="82296" indent="0">
              <a:buNone/>
            </a:pPr>
            <a:endParaRPr lang="en-US"/>
          </a:p>
        </p:txBody>
      </p:sp>
    </p:spTree>
    <p:extLst>
      <p:ext uri="{BB962C8B-B14F-4D97-AF65-F5344CB8AC3E}">
        <p14:creationId xmlns:p14="http://schemas.microsoft.com/office/powerpoint/2010/main" val="36581264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IX. BÀN LUẬN</a:t>
            </a:r>
            <a:endParaRPr lang="en-US" b="1"/>
          </a:p>
        </p:txBody>
      </p:sp>
      <p:sp>
        <p:nvSpPr>
          <p:cNvPr id="3" name="Content Placeholder 2"/>
          <p:cNvSpPr>
            <a:spLocks noGrp="1"/>
          </p:cNvSpPr>
          <p:nvPr>
            <p:ph idx="1"/>
          </p:nvPr>
        </p:nvSpPr>
        <p:spPr>
          <a:xfrm>
            <a:off x="990600" y="1295400"/>
            <a:ext cx="7943088" cy="5410200"/>
          </a:xfrm>
        </p:spPr>
        <p:txBody>
          <a:bodyPr>
            <a:noAutofit/>
          </a:bodyPr>
          <a:lstStyle/>
          <a:p>
            <a:pPr lvl="0" algn="just"/>
            <a:r>
              <a:rPr lang="en-US" sz="2800"/>
              <a:t>BN có 2 khối ở vú (T) qua thăm khám, nghĩ nhiều là ác tính, do khối có mật độ sượng, không đau, di động kém so với mô vú xung quanh, có 1 khối giới hạn không rõ. Phù hợp với hình ảnh cũng gợi ý ác tính: sang thương đặc, bờ gai, tăng sinh mạch </a:t>
            </a:r>
            <a:r>
              <a:rPr lang="en-US" sz="2800" smtClean="0"/>
              <a:t>máU </a:t>
            </a:r>
            <a:r>
              <a:rPr lang="en-US" sz="2800" smtClean="0">
                <a:sym typeface="Wingdings" pitchFamily="2" charset="2"/>
              </a:rPr>
              <a:t></a:t>
            </a:r>
            <a:r>
              <a:rPr lang="en-US" sz="2800" smtClean="0"/>
              <a:t> </a:t>
            </a:r>
            <a:r>
              <a:rPr lang="en-US" sz="2800"/>
              <a:t>FNA ra carcinom tuyến.</a:t>
            </a:r>
          </a:p>
          <a:p>
            <a:pPr lvl="0" algn="just"/>
            <a:r>
              <a:rPr lang="en-US" sz="2800"/>
              <a:t>Nghĩ là có di căn hạch nách cùng bên do trên siêu âm thấy hạch nách T nhóm 1 có khối echo kém, rốn hạch lệch tâm, kt 7mm, không thấy hạch bụng, đầu mặt cổ.</a:t>
            </a:r>
          </a:p>
          <a:p>
            <a:pPr lvl="0" algn="just"/>
            <a:r>
              <a:rPr lang="en-US" sz="2800"/>
              <a:t>Lâm sàng và CLS không gợi ý di căn </a:t>
            </a:r>
            <a:r>
              <a:rPr lang="en-US" sz="2800" smtClean="0"/>
              <a:t>xa</a:t>
            </a:r>
            <a:endParaRPr lang="en-US" sz="2800"/>
          </a:p>
        </p:txBody>
      </p:sp>
    </p:spTree>
    <p:extLst>
      <p:ext uri="{BB962C8B-B14F-4D97-AF65-F5344CB8AC3E}">
        <p14:creationId xmlns:p14="http://schemas.microsoft.com/office/powerpoint/2010/main" val="2468300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X. CHẨN ĐOÁN</a:t>
            </a:r>
            <a:endParaRPr lang="en-US" b="1"/>
          </a:p>
        </p:txBody>
      </p:sp>
      <p:sp>
        <p:nvSpPr>
          <p:cNvPr id="3" name="Content Placeholder 2"/>
          <p:cNvSpPr>
            <a:spLocks noGrp="1"/>
          </p:cNvSpPr>
          <p:nvPr>
            <p:ph idx="1"/>
          </p:nvPr>
        </p:nvSpPr>
        <p:spPr>
          <a:xfrm>
            <a:off x="1066800" y="1447800"/>
            <a:ext cx="7866888" cy="4800600"/>
          </a:xfrm>
        </p:spPr>
        <p:txBody>
          <a:bodyPr>
            <a:normAutofit/>
          </a:bodyPr>
          <a:lstStyle/>
          <a:p>
            <a:pPr marL="82296" indent="0">
              <a:buNone/>
            </a:pPr>
            <a:r>
              <a:rPr lang="en-US" sz="3600"/>
              <a:t>K vú </a:t>
            </a:r>
            <a:r>
              <a:rPr lang="en-US" sz="3600" smtClean="0"/>
              <a:t>(T) </a:t>
            </a:r>
            <a:r>
              <a:rPr lang="en-US" sz="3600"/>
              <a:t>dạng carcinom tuyến, T</a:t>
            </a:r>
            <a:r>
              <a:rPr lang="en-US" sz="3600" baseline="-25000"/>
              <a:t>2</a:t>
            </a:r>
            <a:r>
              <a:rPr lang="en-US" sz="3600"/>
              <a:t>N</a:t>
            </a:r>
            <a:r>
              <a:rPr lang="en-US" sz="3600" baseline="-25000"/>
              <a:t>1</a:t>
            </a:r>
            <a:r>
              <a:rPr lang="en-US" sz="3600"/>
              <a:t>M</a:t>
            </a:r>
            <a:r>
              <a:rPr lang="en-US" sz="3600" baseline="-25000"/>
              <a:t>0 </a:t>
            </a:r>
            <a:r>
              <a:rPr lang="en-US" sz="3600"/>
              <a:t>(IIB)</a:t>
            </a:r>
          </a:p>
          <a:p>
            <a:pPr marL="82296" indent="0">
              <a:buNone/>
            </a:pPr>
            <a:endParaRPr lang="en-US" sz="3600"/>
          </a:p>
        </p:txBody>
      </p:sp>
    </p:spTree>
    <p:extLst>
      <p:ext uri="{BB962C8B-B14F-4D97-AF65-F5344CB8AC3E}">
        <p14:creationId xmlns:p14="http://schemas.microsoft.com/office/powerpoint/2010/main" val="32513653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XI. ĐIỀU TRỊ</a:t>
            </a:r>
            <a:endParaRPr lang="en-US" b="1"/>
          </a:p>
        </p:txBody>
      </p:sp>
      <p:sp>
        <p:nvSpPr>
          <p:cNvPr id="3" name="Content Placeholder 2"/>
          <p:cNvSpPr>
            <a:spLocks noGrp="1"/>
          </p:cNvSpPr>
          <p:nvPr>
            <p:ph idx="1"/>
          </p:nvPr>
        </p:nvSpPr>
        <p:spPr/>
        <p:txBody>
          <a:bodyPr/>
          <a:lstStyle/>
          <a:p>
            <a:pPr marL="82296" lvl="0" indent="0">
              <a:buNone/>
            </a:pPr>
            <a:r>
              <a:rPr lang="en-US" b="1"/>
              <a:t>HƯỚNG  ĐIỀU TRỊ: </a:t>
            </a:r>
            <a:r>
              <a:rPr lang="en-US"/>
              <a:t>đoạn nhũ nạo hạch nách (T)</a:t>
            </a:r>
          </a:p>
          <a:p>
            <a:pPr marL="82296" indent="0">
              <a:buNone/>
            </a:pPr>
            <a:endParaRPr lang="en-US"/>
          </a:p>
        </p:txBody>
      </p:sp>
    </p:spTree>
    <p:extLst>
      <p:ext uri="{BB962C8B-B14F-4D97-AF65-F5344CB8AC3E}">
        <p14:creationId xmlns:p14="http://schemas.microsoft.com/office/powerpoint/2010/main" val="181775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XI. TIÊN LƯỢNG</a:t>
            </a:r>
            <a:endParaRPr lang="en-US" b="1"/>
          </a:p>
        </p:txBody>
      </p:sp>
      <p:sp>
        <p:nvSpPr>
          <p:cNvPr id="3" name="Content Placeholder 2"/>
          <p:cNvSpPr>
            <a:spLocks noGrp="1"/>
          </p:cNvSpPr>
          <p:nvPr>
            <p:ph idx="1"/>
          </p:nvPr>
        </p:nvSpPr>
        <p:spPr/>
        <p:txBody>
          <a:bodyPr/>
          <a:lstStyle/>
          <a:p>
            <a:pPr marL="82296" lvl="0" indent="0">
              <a:buNone/>
            </a:pPr>
            <a:r>
              <a:rPr lang="en-US" b="1"/>
              <a:t>TIÊN LƯỢNG: </a:t>
            </a:r>
            <a:r>
              <a:rPr lang="en-US"/>
              <a:t>trung bình</a:t>
            </a:r>
          </a:p>
        </p:txBody>
      </p:sp>
    </p:spTree>
    <p:extLst>
      <p:ext uri="{BB962C8B-B14F-4D97-AF65-F5344CB8AC3E}">
        <p14:creationId xmlns:p14="http://schemas.microsoft.com/office/powerpoint/2010/main" val="2830861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II. LÝ DO NHẬP VIỆN</a:t>
            </a:r>
            <a:endParaRPr lang="en-US" b="1"/>
          </a:p>
        </p:txBody>
      </p:sp>
      <p:sp>
        <p:nvSpPr>
          <p:cNvPr id="3" name="Content Placeholder 2"/>
          <p:cNvSpPr>
            <a:spLocks noGrp="1"/>
          </p:cNvSpPr>
          <p:nvPr>
            <p:ph idx="1"/>
          </p:nvPr>
        </p:nvSpPr>
        <p:spPr/>
        <p:txBody>
          <a:bodyPr/>
          <a:lstStyle/>
          <a:p>
            <a:pPr marL="82296" indent="0">
              <a:buNone/>
            </a:pPr>
            <a:r>
              <a:rPr lang="en-US" b="1" smtClean="0"/>
              <a:t>KHỐI Ở VÚ TRÁI</a:t>
            </a:r>
            <a:endParaRPr lang="en-US" b="1"/>
          </a:p>
        </p:txBody>
      </p:sp>
    </p:spTree>
    <p:extLst>
      <p:ext uri="{BB962C8B-B14F-4D97-AF65-F5344CB8AC3E}">
        <p14:creationId xmlns:p14="http://schemas.microsoft.com/office/powerpoint/2010/main" val="1915017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III. BỆNH SỬ</a:t>
            </a:r>
            <a:endParaRPr lang="en-US" b="1"/>
          </a:p>
        </p:txBody>
      </p:sp>
      <p:sp>
        <p:nvSpPr>
          <p:cNvPr id="3" name="Content Placeholder 2"/>
          <p:cNvSpPr>
            <a:spLocks noGrp="1"/>
          </p:cNvSpPr>
          <p:nvPr>
            <p:ph idx="1"/>
          </p:nvPr>
        </p:nvSpPr>
        <p:spPr>
          <a:xfrm>
            <a:off x="838200" y="1447800"/>
            <a:ext cx="8095488" cy="4800600"/>
          </a:xfrm>
        </p:spPr>
        <p:txBody>
          <a:bodyPr>
            <a:normAutofit lnSpcReduction="10000"/>
          </a:bodyPr>
          <a:lstStyle/>
          <a:p>
            <a:pPr algn="just">
              <a:buFont typeface="Wingdings" pitchFamily="2" charset="2"/>
              <a:buChar char="v"/>
            </a:pPr>
            <a:r>
              <a:rPr lang="en-US" dirty="0" err="1"/>
              <a:t>Cách</a:t>
            </a:r>
            <a:r>
              <a:rPr lang="en-US" dirty="0"/>
              <a:t> </a:t>
            </a:r>
            <a:r>
              <a:rPr lang="en-US" dirty="0" err="1"/>
              <a:t>nhập</a:t>
            </a:r>
            <a:r>
              <a:rPr lang="en-US" dirty="0"/>
              <a:t> </a:t>
            </a:r>
            <a:r>
              <a:rPr lang="en-US" dirty="0" err="1"/>
              <a:t>viện</a:t>
            </a:r>
            <a:r>
              <a:rPr lang="en-US" dirty="0"/>
              <a:t> 2 </a:t>
            </a:r>
            <a:r>
              <a:rPr lang="en-US" dirty="0" err="1"/>
              <a:t>tháng</a:t>
            </a:r>
            <a:r>
              <a:rPr lang="en-US" dirty="0"/>
              <a:t>, </a:t>
            </a:r>
            <a:r>
              <a:rPr lang="en-US" dirty="0" err="1"/>
              <a:t>bệnh</a:t>
            </a:r>
            <a:r>
              <a:rPr lang="en-US" dirty="0"/>
              <a:t> </a:t>
            </a:r>
            <a:r>
              <a:rPr lang="en-US" dirty="0" err="1"/>
              <a:t>nhân</a:t>
            </a:r>
            <a:r>
              <a:rPr lang="en-US" dirty="0"/>
              <a:t> </a:t>
            </a:r>
            <a:r>
              <a:rPr lang="en-US" dirty="0" err="1"/>
              <a:t>phát</a:t>
            </a:r>
            <a:r>
              <a:rPr lang="en-US" dirty="0"/>
              <a:t> </a:t>
            </a:r>
            <a:r>
              <a:rPr lang="en-US" dirty="0" err="1"/>
              <a:t>hiện</a:t>
            </a:r>
            <a:r>
              <a:rPr lang="en-US" dirty="0"/>
              <a:t> </a:t>
            </a:r>
            <a:r>
              <a:rPr lang="en-US" dirty="0" err="1"/>
              <a:t>khối</a:t>
            </a:r>
            <a:r>
              <a:rPr lang="en-US" dirty="0"/>
              <a:t> </a:t>
            </a:r>
            <a:r>
              <a:rPr lang="en-US" dirty="0" err="1"/>
              <a:t>đường</a:t>
            </a:r>
            <a:r>
              <a:rPr lang="en-US" dirty="0"/>
              <a:t> </a:t>
            </a:r>
            <a:r>
              <a:rPr lang="en-US" dirty="0" err="1"/>
              <a:t>kính</a:t>
            </a:r>
            <a:r>
              <a:rPr lang="en-US" dirty="0"/>
              <a:t> </a:t>
            </a:r>
            <a:r>
              <a:rPr lang="en-US" dirty="0" err="1"/>
              <a:t>khoảng</a:t>
            </a:r>
            <a:r>
              <a:rPr lang="en-US" dirty="0"/>
              <a:t> 1 cm ở ¼ </a:t>
            </a:r>
            <a:r>
              <a:rPr lang="en-US" dirty="0" err="1"/>
              <a:t>trên</a:t>
            </a:r>
            <a:r>
              <a:rPr lang="en-US" dirty="0"/>
              <a:t> </a:t>
            </a:r>
            <a:r>
              <a:rPr lang="en-US" dirty="0" err="1"/>
              <a:t>ngoài</a:t>
            </a:r>
            <a:r>
              <a:rPr lang="en-US" dirty="0"/>
              <a:t> </a:t>
            </a:r>
            <a:r>
              <a:rPr lang="en-US" dirty="0" err="1"/>
              <a:t>vú</a:t>
            </a:r>
            <a:r>
              <a:rPr lang="en-US" dirty="0"/>
              <a:t> </a:t>
            </a:r>
            <a:r>
              <a:rPr lang="en-US" dirty="0" smtClean="0"/>
              <a:t>(T); </a:t>
            </a:r>
            <a:r>
              <a:rPr lang="en-US" dirty="0" err="1"/>
              <a:t>thỉnh</a:t>
            </a:r>
            <a:r>
              <a:rPr lang="en-US" dirty="0"/>
              <a:t> </a:t>
            </a:r>
            <a:r>
              <a:rPr lang="en-US" dirty="0" err="1"/>
              <a:t>thoảng</a:t>
            </a:r>
            <a:r>
              <a:rPr lang="en-US" dirty="0"/>
              <a:t> </a:t>
            </a:r>
            <a:r>
              <a:rPr lang="en-US" dirty="0" err="1"/>
              <a:t>thấy</a:t>
            </a:r>
            <a:r>
              <a:rPr lang="en-US" dirty="0"/>
              <a:t> </a:t>
            </a:r>
            <a:r>
              <a:rPr lang="en-US" dirty="0" err="1"/>
              <a:t>nhói</a:t>
            </a:r>
            <a:r>
              <a:rPr lang="en-US" dirty="0"/>
              <a:t> ở </a:t>
            </a:r>
            <a:r>
              <a:rPr lang="en-US" dirty="0" err="1"/>
              <a:t>vị</a:t>
            </a:r>
            <a:r>
              <a:rPr lang="en-US" dirty="0"/>
              <a:t> </a:t>
            </a:r>
            <a:r>
              <a:rPr lang="en-US" dirty="0" err="1"/>
              <a:t>trí</a:t>
            </a:r>
            <a:r>
              <a:rPr lang="en-US" dirty="0"/>
              <a:t> </a:t>
            </a:r>
            <a:r>
              <a:rPr lang="en-US" dirty="0" err="1"/>
              <a:t>khối</a:t>
            </a:r>
            <a:r>
              <a:rPr lang="en-US" dirty="0"/>
              <a:t>; </a:t>
            </a:r>
            <a:r>
              <a:rPr lang="en-US" dirty="0" err="1"/>
              <a:t>kích</a:t>
            </a:r>
            <a:r>
              <a:rPr lang="en-US" dirty="0"/>
              <a:t> </a:t>
            </a:r>
            <a:r>
              <a:rPr lang="en-US" dirty="0" err="1"/>
              <a:t>thước</a:t>
            </a:r>
            <a:r>
              <a:rPr lang="en-US" dirty="0"/>
              <a:t> </a:t>
            </a:r>
            <a:r>
              <a:rPr lang="en-US" dirty="0" err="1"/>
              <a:t>khối</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theo</a:t>
            </a:r>
            <a:r>
              <a:rPr lang="en-US" dirty="0"/>
              <a:t> </a:t>
            </a:r>
            <a:r>
              <a:rPr lang="en-US" dirty="0" err="1"/>
              <a:t>thời</a:t>
            </a:r>
            <a:r>
              <a:rPr lang="en-US" dirty="0"/>
              <a:t> </a:t>
            </a:r>
            <a:r>
              <a:rPr lang="en-US" dirty="0" err="1"/>
              <a:t>gian</a:t>
            </a:r>
            <a:r>
              <a:rPr lang="en-US" dirty="0"/>
              <a:t>, da </a:t>
            </a:r>
            <a:r>
              <a:rPr lang="en-US" dirty="0" err="1"/>
              <a:t>vùng</a:t>
            </a:r>
            <a:r>
              <a:rPr lang="en-US" dirty="0"/>
              <a:t> </a:t>
            </a:r>
            <a:r>
              <a:rPr lang="en-US" dirty="0" err="1"/>
              <a:t>vú</a:t>
            </a:r>
            <a:r>
              <a:rPr lang="en-US" dirty="0"/>
              <a:t> </a:t>
            </a:r>
            <a:r>
              <a:rPr lang="en-US" dirty="0" err="1"/>
              <a:t>không</a:t>
            </a:r>
            <a:r>
              <a:rPr lang="en-US" dirty="0"/>
              <a:t> </a:t>
            </a:r>
            <a:r>
              <a:rPr lang="en-US" dirty="0" err="1"/>
              <a:t>đỏ</a:t>
            </a:r>
            <a:r>
              <a:rPr lang="en-US" dirty="0"/>
              <a:t>, </a:t>
            </a:r>
            <a:r>
              <a:rPr lang="en-US" dirty="0" err="1"/>
              <a:t>không</a:t>
            </a:r>
            <a:r>
              <a:rPr lang="en-US" dirty="0"/>
              <a:t> </a:t>
            </a:r>
            <a:r>
              <a:rPr lang="en-US" dirty="0" err="1"/>
              <a:t>loét</a:t>
            </a:r>
            <a:r>
              <a:rPr lang="en-US" dirty="0"/>
              <a:t>, </a:t>
            </a:r>
            <a:r>
              <a:rPr lang="en-US" dirty="0" err="1"/>
              <a:t>không</a:t>
            </a:r>
            <a:r>
              <a:rPr lang="en-US" dirty="0"/>
              <a:t> </a:t>
            </a:r>
            <a:r>
              <a:rPr lang="en-US" dirty="0" err="1"/>
              <a:t>có</a:t>
            </a:r>
            <a:r>
              <a:rPr lang="en-US" dirty="0"/>
              <a:t> </a:t>
            </a:r>
            <a:r>
              <a:rPr lang="en-US" dirty="0" err="1"/>
              <a:t>khối</a:t>
            </a:r>
            <a:r>
              <a:rPr lang="en-US" dirty="0"/>
              <a:t> </a:t>
            </a:r>
            <a:r>
              <a:rPr lang="en-US" dirty="0" err="1"/>
              <a:t>gồ</a:t>
            </a:r>
            <a:r>
              <a:rPr lang="en-US" dirty="0"/>
              <a:t> </a:t>
            </a:r>
            <a:r>
              <a:rPr lang="en-US" dirty="0" err="1"/>
              <a:t>lên</a:t>
            </a:r>
            <a:r>
              <a:rPr lang="en-US" dirty="0"/>
              <a:t> hay </a:t>
            </a:r>
            <a:r>
              <a:rPr lang="en-US" dirty="0" err="1"/>
              <a:t>lõm</a:t>
            </a:r>
            <a:r>
              <a:rPr lang="en-US" dirty="0"/>
              <a:t> </a:t>
            </a:r>
            <a:r>
              <a:rPr lang="en-US" dirty="0" err="1"/>
              <a:t>xuống</a:t>
            </a:r>
            <a:r>
              <a:rPr lang="en-US" dirty="0"/>
              <a:t>; </a:t>
            </a:r>
            <a:r>
              <a:rPr lang="en-US" dirty="0" err="1"/>
              <a:t>núm</a:t>
            </a:r>
            <a:r>
              <a:rPr lang="en-US" dirty="0"/>
              <a:t> </a:t>
            </a:r>
            <a:r>
              <a:rPr lang="en-US" dirty="0" err="1"/>
              <a:t>vú</a:t>
            </a:r>
            <a:r>
              <a:rPr lang="en-US" dirty="0"/>
              <a:t> </a:t>
            </a:r>
            <a:r>
              <a:rPr lang="en-US" dirty="0" err="1"/>
              <a:t>không</a:t>
            </a:r>
            <a:r>
              <a:rPr lang="en-US" dirty="0"/>
              <a:t> </a:t>
            </a:r>
            <a:r>
              <a:rPr lang="en-US" dirty="0" err="1"/>
              <a:t>chảy</a:t>
            </a:r>
            <a:r>
              <a:rPr lang="en-US" dirty="0"/>
              <a:t> </a:t>
            </a:r>
            <a:r>
              <a:rPr lang="en-US" dirty="0" err="1"/>
              <a:t>dịch</a:t>
            </a:r>
            <a:r>
              <a:rPr lang="en-US" dirty="0"/>
              <a:t>, </a:t>
            </a:r>
            <a:r>
              <a:rPr lang="en-US" dirty="0" err="1"/>
              <a:t>không</a:t>
            </a:r>
            <a:r>
              <a:rPr lang="en-US" dirty="0"/>
              <a:t> </a:t>
            </a:r>
            <a:r>
              <a:rPr lang="en-US" dirty="0" err="1"/>
              <a:t>tụt</a:t>
            </a:r>
            <a:r>
              <a:rPr lang="en-US" dirty="0"/>
              <a:t> </a:t>
            </a:r>
            <a:r>
              <a:rPr lang="en-US" dirty="0" err="1"/>
              <a:t>vào</a:t>
            </a:r>
            <a:r>
              <a:rPr lang="en-US" dirty="0"/>
              <a:t> </a:t>
            </a:r>
            <a:r>
              <a:rPr lang="en-US" dirty="0" err="1" smtClean="0"/>
              <a:t>trong</a:t>
            </a:r>
            <a:r>
              <a:rPr lang="en-US" dirty="0" smtClean="0"/>
              <a:t>.</a:t>
            </a:r>
          </a:p>
          <a:p>
            <a:pPr algn="just">
              <a:buFont typeface="Wingdings" pitchFamily="2" charset="2"/>
              <a:buChar char="v"/>
            </a:pPr>
            <a:r>
              <a:rPr lang="en-US" dirty="0" err="1" smtClean="0"/>
              <a:t>Cách</a:t>
            </a:r>
            <a:r>
              <a:rPr lang="en-US" dirty="0" smtClean="0"/>
              <a:t> </a:t>
            </a:r>
            <a:r>
              <a:rPr lang="en-US" dirty="0" err="1"/>
              <a:t>nhập</a:t>
            </a:r>
            <a:r>
              <a:rPr lang="en-US" dirty="0"/>
              <a:t> </a:t>
            </a:r>
            <a:r>
              <a:rPr lang="en-US" dirty="0" err="1"/>
              <a:t>viện</a:t>
            </a:r>
            <a:r>
              <a:rPr lang="en-US" dirty="0"/>
              <a:t> 1 </a:t>
            </a:r>
            <a:r>
              <a:rPr lang="en-US" dirty="0" err="1"/>
              <a:t>tháng</a:t>
            </a:r>
            <a:r>
              <a:rPr lang="en-US" dirty="0"/>
              <a:t>, </a:t>
            </a:r>
            <a:r>
              <a:rPr lang="en-US" dirty="0" err="1"/>
              <a:t>bệnh</a:t>
            </a:r>
            <a:r>
              <a:rPr lang="en-US" dirty="0"/>
              <a:t> </a:t>
            </a:r>
            <a:r>
              <a:rPr lang="en-US" dirty="0" err="1"/>
              <a:t>nhân</a:t>
            </a:r>
            <a:r>
              <a:rPr lang="en-US" dirty="0"/>
              <a:t> </a:t>
            </a:r>
            <a:r>
              <a:rPr lang="en-US" dirty="0" err="1"/>
              <a:t>phát</a:t>
            </a:r>
            <a:r>
              <a:rPr lang="en-US" dirty="0"/>
              <a:t> </a:t>
            </a:r>
            <a:r>
              <a:rPr lang="en-US" dirty="0" err="1"/>
              <a:t>hiện</a:t>
            </a:r>
            <a:r>
              <a:rPr lang="en-US" dirty="0"/>
              <a:t> </a:t>
            </a:r>
            <a:r>
              <a:rPr lang="en-US" dirty="0" err="1"/>
              <a:t>khối</a:t>
            </a:r>
            <a:r>
              <a:rPr lang="en-US" dirty="0"/>
              <a:t> </a:t>
            </a:r>
            <a:r>
              <a:rPr lang="en-US" dirty="0" err="1"/>
              <a:t>đường</a:t>
            </a:r>
            <a:r>
              <a:rPr lang="en-US" dirty="0"/>
              <a:t> </a:t>
            </a:r>
            <a:r>
              <a:rPr lang="en-US" dirty="0" err="1"/>
              <a:t>kính</a:t>
            </a:r>
            <a:r>
              <a:rPr lang="en-US" dirty="0"/>
              <a:t> </a:t>
            </a:r>
            <a:r>
              <a:rPr lang="en-US" dirty="0" err="1"/>
              <a:t>khoảng</a:t>
            </a:r>
            <a:r>
              <a:rPr lang="en-US" dirty="0"/>
              <a:t> 2 cm </a:t>
            </a:r>
            <a:r>
              <a:rPr lang="en-US" dirty="0" err="1"/>
              <a:t>bên</a:t>
            </a:r>
            <a:r>
              <a:rPr lang="en-US" dirty="0"/>
              <a:t> </a:t>
            </a:r>
            <a:r>
              <a:rPr lang="en-US" dirty="0" err="1"/>
              <a:t>cạnh</a:t>
            </a:r>
            <a:r>
              <a:rPr lang="en-US" dirty="0"/>
              <a:t> </a:t>
            </a:r>
            <a:r>
              <a:rPr lang="en-US" dirty="0" err="1"/>
              <a:t>khối</a:t>
            </a:r>
            <a:r>
              <a:rPr lang="en-US" dirty="0"/>
              <a:t> ban </a:t>
            </a:r>
            <a:r>
              <a:rPr lang="en-US" dirty="0" err="1"/>
              <a:t>đầu</a:t>
            </a:r>
            <a:r>
              <a:rPr lang="en-US" dirty="0"/>
              <a:t>, </a:t>
            </a:r>
            <a:r>
              <a:rPr lang="en-US" dirty="0" err="1"/>
              <a:t>khối</a:t>
            </a:r>
            <a:r>
              <a:rPr lang="en-US" dirty="0"/>
              <a:t> to </a:t>
            </a:r>
            <a:r>
              <a:rPr lang="en-US" dirty="0" err="1" smtClean="0"/>
              <a:t>dần</a:t>
            </a:r>
            <a:r>
              <a:rPr lang="en-US" dirty="0" smtClean="0"/>
              <a:t>.</a:t>
            </a:r>
            <a:endParaRPr lang="en-US" b="1" dirty="0"/>
          </a:p>
        </p:txBody>
      </p:sp>
    </p:spTree>
    <p:extLst>
      <p:ext uri="{BB962C8B-B14F-4D97-AF65-F5344CB8AC3E}">
        <p14:creationId xmlns:p14="http://schemas.microsoft.com/office/powerpoint/2010/main" val="417035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III. BỆNH SỬ</a:t>
            </a:r>
            <a:endParaRPr lang="en-US" b="1"/>
          </a:p>
        </p:txBody>
      </p:sp>
      <p:sp>
        <p:nvSpPr>
          <p:cNvPr id="4" name="Content Placeholder 3"/>
          <p:cNvSpPr>
            <a:spLocks noGrp="1"/>
          </p:cNvSpPr>
          <p:nvPr>
            <p:ph idx="1"/>
          </p:nvPr>
        </p:nvSpPr>
        <p:spPr>
          <a:xfrm>
            <a:off x="838200" y="1447800"/>
            <a:ext cx="8095488" cy="4800600"/>
          </a:xfrm>
        </p:spPr>
        <p:txBody>
          <a:bodyPr>
            <a:normAutofit lnSpcReduction="10000"/>
          </a:bodyPr>
          <a:lstStyle/>
          <a:p>
            <a:pPr lvl="0" algn="just">
              <a:buFont typeface="Wingdings" pitchFamily="2" charset="2"/>
              <a:buChar char="v"/>
            </a:pPr>
            <a:r>
              <a:rPr lang="en-US"/>
              <a:t>Cách nhập viện 1 ngày, bệnh nhân đến khám tại bệnh viện tỉnh Cà Mau, đã được siêu âm tuyến vú không rõ kết quả, không rõ chẩn đoán, được chuyển đến Bệnh viện Ung bướu.</a:t>
            </a:r>
          </a:p>
          <a:p>
            <a:pPr algn="just">
              <a:buFont typeface="Wingdings" pitchFamily="2" charset="2"/>
              <a:buChar char="v"/>
            </a:pPr>
            <a:r>
              <a:rPr lang="en-US" smtClean="0"/>
              <a:t>Trong </a:t>
            </a:r>
            <a:r>
              <a:rPr lang="en-US"/>
              <a:t>quá trình bệnh, bệnh nhân sụt 2kg (trong 2 tháng), mệt mỏi, không sốt, ăn uống được. Bệnh nhân không đau đầu, không đau xương, không ho, không đau ngực, không khó thở, tiêu phân vàng thành khuôn, tiểu vàng trong. </a:t>
            </a:r>
          </a:p>
        </p:txBody>
      </p:sp>
    </p:spTree>
    <p:extLst>
      <p:ext uri="{BB962C8B-B14F-4D97-AF65-F5344CB8AC3E}">
        <p14:creationId xmlns:p14="http://schemas.microsoft.com/office/powerpoint/2010/main" val="342028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III. BỆNH SỬ</a:t>
            </a:r>
            <a:endParaRPr lang="en-US" b="1"/>
          </a:p>
        </p:txBody>
      </p:sp>
      <p:sp>
        <p:nvSpPr>
          <p:cNvPr id="4" name="Content Placeholder 3"/>
          <p:cNvSpPr>
            <a:spLocks noGrp="1"/>
          </p:cNvSpPr>
          <p:nvPr>
            <p:ph idx="1"/>
          </p:nvPr>
        </p:nvSpPr>
        <p:spPr>
          <a:xfrm>
            <a:off x="1143000" y="1447800"/>
            <a:ext cx="7790688" cy="5105400"/>
          </a:xfrm>
        </p:spPr>
        <p:txBody>
          <a:bodyPr>
            <a:noAutofit/>
          </a:bodyPr>
          <a:lstStyle/>
          <a:p>
            <a:pPr algn="just">
              <a:buFont typeface="Wingdings" pitchFamily="2" charset="2"/>
              <a:buChar char="v"/>
            </a:pPr>
            <a:r>
              <a:rPr lang="en-US" sz="2200"/>
              <a:t>Tình trạng lúc đến khám:</a:t>
            </a:r>
          </a:p>
          <a:p>
            <a:pPr lvl="0" algn="just"/>
            <a:r>
              <a:rPr lang="en-US" sz="2200"/>
              <a:t>Bệnh ổn, KPS: </a:t>
            </a:r>
            <a:r>
              <a:rPr lang="en-US" sz="2200" smtClean="0"/>
              <a:t>90</a:t>
            </a:r>
          </a:p>
          <a:p>
            <a:pPr lvl="0" algn="just"/>
            <a:r>
              <a:rPr lang="en-US" sz="2200" smtClean="0"/>
              <a:t>Sinh hiệu:</a:t>
            </a:r>
            <a:endParaRPr lang="en-US" sz="2200"/>
          </a:p>
          <a:p>
            <a:pPr lvl="1" algn="just">
              <a:buFont typeface="Wingdings" pitchFamily="2" charset="2"/>
              <a:buChar char="Ø"/>
            </a:pPr>
            <a:r>
              <a:rPr lang="en-US" sz="2200"/>
              <a:t>Mạch: 80 lần/ phút</a:t>
            </a:r>
          </a:p>
          <a:p>
            <a:pPr lvl="1" algn="just">
              <a:buFont typeface="Wingdings" pitchFamily="2" charset="2"/>
              <a:buChar char="Ø"/>
            </a:pPr>
            <a:r>
              <a:rPr lang="en-US" sz="2200"/>
              <a:t>Nhiệt độ: 37</a:t>
            </a:r>
            <a:r>
              <a:rPr lang="en-US" sz="2200" baseline="30000"/>
              <a:t>o</a:t>
            </a:r>
            <a:r>
              <a:rPr lang="en-US" sz="2200"/>
              <a:t>C</a:t>
            </a:r>
          </a:p>
          <a:p>
            <a:pPr lvl="1" algn="just">
              <a:buFont typeface="Wingdings" pitchFamily="2" charset="2"/>
              <a:buChar char="Ø"/>
            </a:pPr>
            <a:r>
              <a:rPr lang="en-US" sz="2200"/>
              <a:t>Huyết áp: 120/80 mmHg</a:t>
            </a:r>
          </a:p>
          <a:p>
            <a:pPr lvl="1" algn="just">
              <a:buFont typeface="Wingdings" pitchFamily="2" charset="2"/>
              <a:buChar char="Ø"/>
            </a:pPr>
            <a:r>
              <a:rPr lang="en-US" sz="2200"/>
              <a:t>Nhịp thở: 20 lần/ phút</a:t>
            </a:r>
          </a:p>
          <a:p>
            <a:pPr lvl="1" algn="just">
              <a:buFont typeface="Wingdings" pitchFamily="2" charset="2"/>
              <a:buChar char="Ø"/>
            </a:pPr>
            <a:r>
              <a:rPr lang="en-US" sz="2200"/>
              <a:t>CN: 48 kg</a:t>
            </a:r>
          </a:p>
          <a:p>
            <a:pPr lvl="1" algn="just">
              <a:buFont typeface="Wingdings" pitchFamily="2" charset="2"/>
              <a:buChar char="Ø"/>
            </a:pPr>
            <a:r>
              <a:rPr lang="en-US" sz="2200"/>
              <a:t>CC: 1m43</a:t>
            </a:r>
          </a:p>
          <a:p>
            <a:pPr lvl="0" algn="just"/>
            <a:r>
              <a:rPr lang="en-US" sz="2200"/>
              <a:t>Bướu vú T 12h, cách núm vú 2cm, đường kính 3cm</a:t>
            </a:r>
          </a:p>
          <a:p>
            <a:pPr algn="just"/>
            <a:r>
              <a:rPr lang="en-US" sz="2200"/>
              <a:t>Bướu vú T 1h, cách núm vú 3cm, đường kính 1cm</a:t>
            </a:r>
          </a:p>
          <a:p>
            <a:pPr lvl="0" algn="just"/>
            <a:r>
              <a:rPr lang="en-US" sz="2200"/>
              <a:t>Mật độ sượng, giới hạn không rõ, di động </a:t>
            </a:r>
            <a:r>
              <a:rPr lang="en-US" sz="2200" smtClean="0"/>
              <a:t>tốt</a:t>
            </a:r>
            <a:endParaRPr lang="en-US" sz="2200"/>
          </a:p>
        </p:txBody>
      </p:sp>
    </p:spTree>
    <p:extLst>
      <p:ext uri="{BB962C8B-B14F-4D97-AF65-F5344CB8AC3E}">
        <p14:creationId xmlns:p14="http://schemas.microsoft.com/office/powerpoint/2010/main" val="4156305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IV. TIỀN CĂN</a:t>
            </a:r>
            <a:endParaRPr lang="en-US" b="1"/>
          </a:p>
        </p:txBody>
      </p:sp>
      <p:sp>
        <p:nvSpPr>
          <p:cNvPr id="3" name="Content Placeholder 2"/>
          <p:cNvSpPr>
            <a:spLocks noGrp="1"/>
          </p:cNvSpPr>
          <p:nvPr>
            <p:ph idx="1"/>
          </p:nvPr>
        </p:nvSpPr>
        <p:spPr>
          <a:xfrm>
            <a:off x="838200" y="1447800"/>
            <a:ext cx="8095488" cy="4800600"/>
          </a:xfrm>
        </p:spPr>
        <p:txBody>
          <a:bodyPr>
            <a:noAutofit/>
          </a:bodyPr>
          <a:lstStyle/>
          <a:p>
            <a:pPr marL="402336" lvl="1" indent="0" algn="just">
              <a:buNone/>
            </a:pPr>
            <a:r>
              <a:rPr lang="en-US" sz="3200" b="1" u="sng" smtClean="0"/>
              <a:t>1. Tiền </a:t>
            </a:r>
            <a:r>
              <a:rPr lang="en-US" sz="3200" b="1" u="sng"/>
              <a:t>căn cá </a:t>
            </a:r>
            <a:r>
              <a:rPr lang="en-US" sz="3200" b="1" u="sng" smtClean="0"/>
              <a:t>nhân:</a:t>
            </a:r>
            <a:endParaRPr lang="en-US" sz="3200" u="sng"/>
          </a:p>
          <a:p>
            <a:pPr marL="402336" lvl="1" indent="0" algn="just">
              <a:buNone/>
            </a:pPr>
            <a:r>
              <a:rPr lang="en-US" sz="3200" b="1" smtClean="0"/>
              <a:t>a. Tiền </a:t>
            </a:r>
            <a:r>
              <a:rPr lang="en-US" sz="3200" b="1"/>
              <a:t>căn bệnh lý: </a:t>
            </a:r>
            <a:endParaRPr lang="en-US" sz="3200"/>
          </a:p>
          <a:p>
            <a:pPr lvl="0" algn="just">
              <a:buFont typeface="Wingdings" pitchFamily="2" charset="2"/>
              <a:buChar char="v"/>
            </a:pPr>
            <a:r>
              <a:rPr lang="en-US"/>
              <a:t>Ung bướu: không ghi nhận tiền căn ung thư vú, sinh dục hay ung thư khác, bướu lành vú P đã lấy 25 năm trước.</a:t>
            </a:r>
          </a:p>
          <a:p>
            <a:pPr lvl="0" algn="just">
              <a:buFont typeface="Wingdings" pitchFamily="2" charset="2"/>
              <a:buChar char="v"/>
            </a:pPr>
            <a:r>
              <a:rPr lang="en-US"/>
              <a:t>Nội khoa: không tiền căn đái tháo đường, tim mạch và các bệnh lí nội khoa khác</a:t>
            </a:r>
          </a:p>
          <a:p>
            <a:pPr lvl="0" algn="just">
              <a:buFont typeface="Wingdings" pitchFamily="2" charset="2"/>
              <a:buChar char="v"/>
            </a:pPr>
            <a:r>
              <a:rPr lang="en-US"/>
              <a:t>Chưa ghi nhận tiền căn ngoại khoa</a:t>
            </a:r>
          </a:p>
          <a:p>
            <a:pPr lvl="0" algn="just">
              <a:buFont typeface="Wingdings" pitchFamily="2" charset="2"/>
              <a:buChar char="v"/>
            </a:pPr>
            <a:r>
              <a:rPr lang="en-US"/>
              <a:t>Chưa ghi nhận tiền căn dị </a:t>
            </a:r>
            <a:r>
              <a:rPr lang="en-US" smtClean="0"/>
              <a:t>ứng</a:t>
            </a:r>
            <a:endParaRPr lang="en-US"/>
          </a:p>
        </p:txBody>
      </p:sp>
    </p:spTree>
    <p:extLst>
      <p:ext uri="{BB962C8B-B14F-4D97-AF65-F5344CB8AC3E}">
        <p14:creationId xmlns:p14="http://schemas.microsoft.com/office/powerpoint/2010/main" val="15379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t>IV. TIỀN CĂN</a:t>
            </a:r>
            <a:endParaRPr lang="en-US" b="1"/>
          </a:p>
        </p:txBody>
      </p:sp>
      <p:sp>
        <p:nvSpPr>
          <p:cNvPr id="5" name="Rectangle 4"/>
          <p:cNvSpPr/>
          <p:nvPr/>
        </p:nvSpPr>
        <p:spPr>
          <a:xfrm>
            <a:off x="990600" y="1371600"/>
            <a:ext cx="7772400" cy="4893647"/>
          </a:xfrm>
          <a:prstGeom prst="rect">
            <a:avLst/>
          </a:prstGeom>
        </p:spPr>
        <p:txBody>
          <a:bodyPr wrap="square">
            <a:spAutoFit/>
          </a:bodyPr>
          <a:lstStyle/>
          <a:p>
            <a:pPr lvl="0" algn="just"/>
            <a:r>
              <a:rPr lang="en-US" sz="2600" b="1" smtClean="0"/>
              <a:t>b. Sản </a:t>
            </a:r>
            <a:r>
              <a:rPr lang="en-US" sz="2600" b="1"/>
              <a:t>khoa:</a:t>
            </a:r>
            <a:endParaRPr lang="en-US" sz="2600"/>
          </a:p>
          <a:p>
            <a:pPr marL="457200" lvl="0" indent="-457200" algn="just">
              <a:buClr>
                <a:schemeClr val="accent1"/>
              </a:buClr>
              <a:buFont typeface="Wingdings" pitchFamily="2" charset="2"/>
              <a:buChar char="v"/>
            </a:pPr>
            <a:r>
              <a:rPr lang="en-US" sz="2600"/>
              <a:t>Lập gia năm 29 tuổi</a:t>
            </a:r>
          </a:p>
          <a:p>
            <a:pPr marL="457200" lvl="0" indent="-457200" algn="just">
              <a:buClr>
                <a:schemeClr val="accent1"/>
              </a:buClr>
              <a:buFont typeface="Wingdings" pitchFamily="2" charset="2"/>
              <a:buChar char="v"/>
            </a:pPr>
            <a:r>
              <a:rPr lang="en-US" sz="2600"/>
              <a:t>PARA: 4014. Sinh con đầu năm 30 tuổi, cho con bú sữa mẹ hoàn toàn 6 tháng đầu</a:t>
            </a:r>
          </a:p>
          <a:p>
            <a:pPr lvl="0" algn="just"/>
            <a:r>
              <a:rPr lang="en-US" sz="2600" b="1" smtClean="0"/>
              <a:t>c. Phụ </a:t>
            </a:r>
            <a:r>
              <a:rPr lang="en-US" sz="2600" b="1"/>
              <a:t>khoa:</a:t>
            </a:r>
            <a:endParaRPr lang="en-US" sz="2600"/>
          </a:p>
          <a:p>
            <a:pPr marL="457200" lvl="0" indent="-457200" algn="just">
              <a:buClr>
                <a:schemeClr val="accent1"/>
              </a:buClr>
              <a:buFont typeface="Wingdings" pitchFamily="2" charset="2"/>
              <a:buChar char="v"/>
            </a:pPr>
            <a:r>
              <a:rPr lang="en-US" sz="2600"/>
              <a:t>Có kinh nguyệt lần đầu năm 17 tuổi, mãn kinh năm 50 tuổi</a:t>
            </a:r>
          </a:p>
          <a:p>
            <a:pPr marL="457200" lvl="0" indent="-457200" algn="just">
              <a:buClr>
                <a:schemeClr val="accent1"/>
              </a:buClr>
              <a:buFont typeface="Wingdings" pitchFamily="2" charset="2"/>
              <a:buChar char="v"/>
            </a:pPr>
            <a:r>
              <a:rPr lang="en-US" sz="2600"/>
              <a:t>Không dùng thuốc nội tiết</a:t>
            </a:r>
          </a:p>
          <a:p>
            <a:pPr lvl="0" algn="just"/>
            <a:r>
              <a:rPr lang="en-US" sz="2600" b="1" smtClean="0"/>
              <a:t>d. Thói </a:t>
            </a:r>
            <a:r>
              <a:rPr lang="en-US" sz="2600" b="1"/>
              <a:t>quen sinh hoạt:</a:t>
            </a:r>
            <a:endParaRPr lang="en-US" sz="2600"/>
          </a:p>
          <a:p>
            <a:pPr marL="457200" lvl="0" indent="-457200" algn="just">
              <a:buClr>
                <a:schemeClr val="accent1"/>
              </a:buClr>
              <a:buFont typeface="Wingdings" pitchFamily="2" charset="2"/>
              <a:buChar char="v"/>
            </a:pPr>
            <a:r>
              <a:rPr lang="en-US" sz="2600"/>
              <a:t>Không hút thuốc lá, không uống </a:t>
            </a:r>
            <a:r>
              <a:rPr lang="en-US" sz="2600" smtClean="0"/>
              <a:t>rượu</a:t>
            </a:r>
          </a:p>
          <a:p>
            <a:pPr lvl="0" algn="just"/>
            <a:r>
              <a:rPr lang="en-US" sz="2600" b="1" smtClean="0"/>
              <a:t>2. </a:t>
            </a:r>
            <a:r>
              <a:rPr lang="en-US" sz="2600" b="1" u="sng" smtClean="0"/>
              <a:t>Tiền </a:t>
            </a:r>
            <a:r>
              <a:rPr lang="en-US" sz="2600" b="1" u="sng"/>
              <a:t>căn gia đình</a:t>
            </a:r>
            <a:r>
              <a:rPr lang="en-US" sz="2600" b="1"/>
              <a:t>:</a:t>
            </a:r>
            <a:r>
              <a:rPr lang="en-US" sz="2600"/>
              <a:t> mẹ, dì, chị em gái ruột không ghi nhận ung thư vú và ung thư sinh dục khác.</a:t>
            </a:r>
          </a:p>
        </p:txBody>
      </p:sp>
    </p:spTree>
    <p:extLst>
      <p:ext uri="{BB962C8B-B14F-4D97-AF65-F5344CB8AC3E}">
        <p14:creationId xmlns:p14="http://schemas.microsoft.com/office/powerpoint/2010/main" val="34808701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smtClean="0"/>
              <a:t>V. KHÁM LÂM SÀNG</a:t>
            </a:r>
            <a:endParaRPr lang="en-US" b="1"/>
          </a:p>
        </p:txBody>
      </p:sp>
      <p:sp>
        <p:nvSpPr>
          <p:cNvPr id="3" name="Content Placeholder 2"/>
          <p:cNvSpPr>
            <a:spLocks noGrp="1"/>
          </p:cNvSpPr>
          <p:nvPr>
            <p:ph idx="1"/>
          </p:nvPr>
        </p:nvSpPr>
        <p:spPr>
          <a:xfrm>
            <a:off x="990600" y="1447800"/>
            <a:ext cx="7943088" cy="5257800"/>
          </a:xfrm>
        </p:spPr>
        <p:txBody>
          <a:bodyPr>
            <a:noAutofit/>
          </a:bodyPr>
          <a:lstStyle/>
          <a:p>
            <a:pPr marL="402336" lvl="1" indent="0" algn="just">
              <a:buNone/>
            </a:pPr>
            <a:r>
              <a:rPr lang="en-US" sz="2400" b="1" u="sng" smtClean="0"/>
              <a:t>1. Tổng </a:t>
            </a:r>
            <a:r>
              <a:rPr lang="en-US" sz="2400" b="1" u="sng"/>
              <a:t>trạng:</a:t>
            </a:r>
            <a:endParaRPr lang="en-US" sz="2400" u="sng"/>
          </a:p>
          <a:p>
            <a:pPr lvl="0" algn="just">
              <a:buFont typeface="Wingdings" pitchFamily="2" charset="2"/>
              <a:buChar char="v"/>
            </a:pPr>
            <a:r>
              <a:rPr lang="en-US" sz="2400"/>
              <a:t>BN tỉnh, tiếp xúc </a:t>
            </a:r>
            <a:r>
              <a:rPr lang="en-US" sz="2400" smtClean="0"/>
              <a:t>tốt, ECOG </a:t>
            </a:r>
            <a:r>
              <a:rPr lang="en-US" sz="2400"/>
              <a:t>= 0</a:t>
            </a:r>
          </a:p>
          <a:p>
            <a:pPr lvl="0" algn="just">
              <a:buFont typeface="Wingdings" pitchFamily="2" charset="2"/>
              <a:buChar char="v"/>
            </a:pPr>
            <a:r>
              <a:rPr lang="en-US" sz="2400"/>
              <a:t>Chiều cao: 1.43 </a:t>
            </a:r>
            <a:r>
              <a:rPr lang="en-US" sz="2400" smtClean="0"/>
              <a:t>m, cân </a:t>
            </a:r>
            <a:r>
              <a:rPr lang="en-US" sz="2400"/>
              <a:t>nặng</a:t>
            </a:r>
            <a:r>
              <a:rPr lang="en-US" sz="2400" smtClean="0"/>
              <a:t>: 48 kg </a:t>
            </a:r>
            <a:r>
              <a:rPr lang="en-US" sz="2400" smtClean="0">
                <a:sym typeface="Wingdings" pitchFamily="2" charset="2"/>
              </a:rPr>
              <a:t> </a:t>
            </a:r>
            <a:r>
              <a:rPr lang="en-US" sz="2400" smtClean="0"/>
              <a:t>BMI </a:t>
            </a:r>
            <a:r>
              <a:rPr lang="en-US" sz="2400"/>
              <a:t>= 23.47 kg/m</a:t>
            </a:r>
            <a:r>
              <a:rPr lang="en-US" sz="2400" baseline="30000"/>
              <a:t>2</a:t>
            </a:r>
            <a:r>
              <a:rPr lang="en-US" sz="2400"/>
              <a:t> </a:t>
            </a:r>
            <a:r>
              <a:rPr lang="en-US" sz="2400" smtClean="0">
                <a:sym typeface="Wingdings" pitchFamily="2" charset="2"/>
              </a:rPr>
              <a:t></a:t>
            </a:r>
            <a:r>
              <a:rPr lang="en-US" sz="2400" smtClean="0"/>
              <a:t> </a:t>
            </a:r>
            <a:r>
              <a:rPr lang="en-US" sz="2400"/>
              <a:t>thể trạng trung bình</a:t>
            </a:r>
          </a:p>
          <a:p>
            <a:pPr lvl="0" algn="just">
              <a:buFont typeface="Wingdings" pitchFamily="2" charset="2"/>
              <a:buChar char="v"/>
            </a:pPr>
            <a:r>
              <a:rPr lang="en-US" sz="2400"/>
              <a:t>Sinh hiệu:</a:t>
            </a:r>
          </a:p>
          <a:p>
            <a:pPr lvl="1" algn="just">
              <a:buFont typeface="Arial" pitchFamily="34" charset="0"/>
              <a:buChar char="•"/>
            </a:pPr>
            <a:r>
              <a:rPr lang="en-US" sz="2400"/>
              <a:t>Mạch: 86 lần/phút, đều rõ</a:t>
            </a:r>
          </a:p>
          <a:p>
            <a:pPr lvl="1" algn="just">
              <a:buFont typeface="Arial" pitchFamily="34" charset="0"/>
              <a:buChar char="•"/>
            </a:pPr>
            <a:r>
              <a:rPr lang="en-US" sz="2400"/>
              <a:t>Huyết áp: 110/70 mmHg</a:t>
            </a:r>
          </a:p>
          <a:p>
            <a:pPr lvl="1" algn="just">
              <a:buFont typeface="Arial" pitchFamily="34" charset="0"/>
              <a:buChar char="•"/>
            </a:pPr>
            <a:r>
              <a:rPr lang="en-US" sz="2400"/>
              <a:t>Nhiệt độ: 37</a:t>
            </a:r>
            <a:r>
              <a:rPr lang="en-US" sz="2400" baseline="30000"/>
              <a:t>o</a:t>
            </a:r>
            <a:r>
              <a:rPr lang="en-US" sz="2400"/>
              <a:t>C</a:t>
            </a:r>
          </a:p>
          <a:p>
            <a:pPr lvl="1" algn="just">
              <a:buFont typeface="Arial" pitchFamily="34" charset="0"/>
              <a:buChar char="•"/>
            </a:pPr>
            <a:r>
              <a:rPr lang="en-US" sz="2400"/>
              <a:t>Nhịp thở: 20 lần/phút</a:t>
            </a:r>
          </a:p>
          <a:p>
            <a:pPr lvl="0" algn="just">
              <a:buFont typeface="Wingdings" pitchFamily="2" charset="2"/>
              <a:buChar char="v"/>
            </a:pPr>
            <a:r>
              <a:rPr lang="en-US" sz="2400"/>
              <a:t>Da niêm hồng, không dấu xuất huyết, không phù, chi ấm, mạch rõ</a:t>
            </a:r>
          </a:p>
          <a:p>
            <a:pPr lvl="0" algn="just">
              <a:buFont typeface="Wingdings" pitchFamily="2" charset="2"/>
              <a:buChar char="v"/>
            </a:pPr>
            <a:r>
              <a:rPr lang="en-US" sz="2400"/>
              <a:t>Môi không khô lưỡi không </a:t>
            </a:r>
            <a:r>
              <a:rPr lang="en-US" sz="2400" smtClean="0"/>
              <a:t>dơ</a:t>
            </a:r>
            <a:endParaRPr lang="en-US" sz="2400"/>
          </a:p>
        </p:txBody>
      </p:sp>
    </p:spTree>
    <p:extLst>
      <p:ext uri="{BB962C8B-B14F-4D97-AF65-F5344CB8AC3E}">
        <p14:creationId xmlns:p14="http://schemas.microsoft.com/office/powerpoint/2010/main" val="20723006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142</TotalTime>
  <Words>2101</Words>
  <Application>Microsoft Office PowerPoint</Application>
  <PresentationFormat>On-screen Show (4:3)</PresentationFormat>
  <Paragraphs>164</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Gill Sans MT</vt:lpstr>
      <vt:lpstr>Tahoma</vt:lpstr>
      <vt:lpstr>Verdana</vt:lpstr>
      <vt:lpstr>Wingdings</vt:lpstr>
      <vt:lpstr>Wingdings 2</vt:lpstr>
      <vt:lpstr>Solstice</vt:lpstr>
      <vt:lpstr>TRÌNH BỆNH ÁN:  UNG THƯ VÚ</vt:lpstr>
      <vt:lpstr>I. THÔNG TIN HÀNH CHÍNH</vt:lpstr>
      <vt:lpstr>II. LÝ DO NHẬP VIỆN</vt:lpstr>
      <vt:lpstr>III. BỆNH SỬ</vt:lpstr>
      <vt:lpstr>III. BỆNH SỬ</vt:lpstr>
      <vt:lpstr>III. BỆNH SỬ</vt:lpstr>
      <vt:lpstr>IV. TIỀN CĂN</vt:lpstr>
      <vt:lpstr>IV. TIỀN CĂN</vt:lpstr>
      <vt:lpstr>V. KHÁM LÂM SÀNG</vt:lpstr>
      <vt:lpstr>V. KHÁM LÂM SÀNG</vt:lpstr>
      <vt:lpstr>V. KHÁM LÂM SÀNG</vt:lpstr>
      <vt:lpstr>V. KHÁM LÂM SÀNG</vt:lpstr>
      <vt:lpstr>V. KHÁM LÂM SÀNG</vt:lpstr>
      <vt:lpstr>VI. CÁC CẬN LÂM SÀNG CẦN LÀM</vt:lpstr>
      <vt:lpstr>VI. CÁC CẬN LÂM SÀNG CẦN LÀM</vt:lpstr>
      <vt:lpstr>VI. CÁC CẬN LÂM SÀNG CẦN LÀM</vt:lpstr>
      <vt:lpstr>PowerPoint Presentation</vt:lpstr>
      <vt:lpstr>VI. CÁC CẬN LÂM SÀNG CẦN LÀM</vt:lpstr>
      <vt:lpstr>PowerPoint Presentation</vt:lpstr>
      <vt:lpstr>VI. CÁC CẬN LÂM SÀNG CẦN LÀM</vt:lpstr>
      <vt:lpstr>VII. TÓM TẮT BỆNH ÁN</vt:lpstr>
      <vt:lpstr>VIII. ĐẶT VẤN ĐỀ</vt:lpstr>
      <vt:lpstr>IX. BÀN LUẬN</vt:lpstr>
      <vt:lpstr>X. CHẨN ĐOÁN</vt:lpstr>
      <vt:lpstr>XI. ĐIỀU TRỊ</vt:lpstr>
      <vt:lpstr>XI. TIÊN LƯỢNG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BỆNH ÁN UNG THƯ VÚ</dc:title>
  <dc:creator>Admin</dc:creator>
  <cp:lastModifiedBy>BO MON UNG THU</cp:lastModifiedBy>
  <cp:revision>11</cp:revision>
  <dcterms:created xsi:type="dcterms:W3CDTF">2020-10-08T09:20:00Z</dcterms:created>
  <dcterms:modified xsi:type="dcterms:W3CDTF">2020-10-13T07:58:25Z</dcterms:modified>
</cp:coreProperties>
</file>